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8" r:id="rId2"/>
    <p:sldId id="285" r:id="rId3"/>
    <p:sldId id="270" r:id="rId4"/>
    <p:sldId id="284" r:id="rId5"/>
    <p:sldId id="287" r:id="rId6"/>
    <p:sldId id="282" r:id="rId7"/>
    <p:sldId id="283" r:id="rId8"/>
    <p:sldId id="288" r:id="rId9"/>
    <p:sldId id="272" r:id="rId10"/>
    <p:sldId id="278" r:id="rId11"/>
    <p:sldId id="292" r:id="rId12"/>
    <p:sldId id="275" r:id="rId13"/>
    <p:sldId id="280" r:id="rId14"/>
    <p:sldId id="290" r:id="rId15"/>
    <p:sldId id="291" r:id="rId16"/>
    <p:sldId id="293" r:id="rId17"/>
    <p:sldId id="274" r:id="rId18"/>
    <p:sldId id="265" r:id="rId19"/>
    <p:sldId id="28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E945B5-24D6-42FE-8A02-C9FC9F1EC2E0}">
          <p14:sldIdLst>
            <p14:sldId id="258"/>
            <p14:sldId id="285"/>
            <p14:sldId id="270"/>
            <p14:sldId id="284"/>
            <p14:sldId id="287"/>
            <p14:sldId id="282"/>
            <p14:sldId id="283"/>
            <p14:sldId id="288"/>
            <p14:sldId id="272"/>
            <p14:sldId id="278"/>
            <p14:sldId id="292"/>
            <p14:sldId id="275"/>
          </p14:sldIdLst>
        </p14:section>
        <p14:section name="Backup" id="{DBE54A33-45A3-4F9C-B942-560B5E62C966}">
          <p14:sldIdLst>
            <p14:sldId id="280"/>
            <p14:sldId id="290"/>
            <p14:sldId id="291"/>
            <p14:sldId id="293"/>
            <p14:sldId id="274"/>
            <p14:sldId id="265"/>
            <p14:sldId id="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00"/>
    <a:srgbClr val="0B2341"/>
    <a:srgbClr val="005555"/>
    <a:srgbClr val="FF850B"/>
    <a:srgbClr val="E00204"/>
    <a:srgbClr val="209719"/>
    <a:srgbClr val="448FC0"/>
    <a:srgbClr val="9FCBE3"/>
    <a:srgbClr val="0468AB"/>
    <a:srgbClr val="FF72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5958"/>
  </p:normalViewPr>
  <p:slideViewPr>
    <p:cSldViewPr snapToGrid="0" snapToObjects="1">
      <p:cViewPr varScale="1">
        <p:scale>
          <a:sx n="116" d="100"/>
          <a:sy n="116" d="100"/>
        </p:scale>
        <p:origin x="378" y="11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2380F-7B7D-9748-BA85-07C92D8B2D2B}" type="datetimeFigureOut">
              <a:rPr lang="en-US" smtClean="0"/>
              <a:pPr/>
              <a:t>11/24/2023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D8EEE9-29B6-5C42-A618-92D5B19F0184}" type="slidenum">
              <a:rPr lang="en-US" smtClean="0"/>
              <a:pPr/>
              <a:t>‹#›</a:t>
            </a:fld>
            <a:endParaRPr lang="en-US"/>
          </a:p>
        </p:txBody>
      </p:sp>
    </p:spTree>
    <p:extLst>
      <p:ext uri="{BB962C8B-B14F-4D97-AF65-F5344CB8AC3E}">
        <p14:creationId xmlns:p14="http://schemas.microsoft.com/office/powerpoint/2010/main" val="20569380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b="1">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5074630"/>
            <a:ext cx="1909635" cy="1519881"/>
          </a:xfrm>
          <a:prstGeom prst="rect">
            <a:avLst/>
          </a:prstGeom>
        </p:spPr>
      </p:pic>
    </p:spTree>
    <p:extLst>
      <p:ext uri="{BB962C8B-B14F-4D97-AF65-F5344CB8AC3E}">
        <p14:creationId xmlns:p14="http://schemas.microsoft.com/office/powerpoint/2010/main" val="20644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7-X picture)">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b="1">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828" y="5074630"/>
            <a:ext cx="1909635" cy="1519881"/>
          </a:xfrm>
          <a:prstGeom prst="rect">
            <a:avLst/>
          </a:prstGeom>
        </p:spPr>
      </p:pic>
    </p:spTree>
    <p:extLst>
      <p:ext uri="{BB962C8B-B14F-4D97-AF65-F5344CB8AC3E}">
        <p14:creationId xmlns:p14="http://schemas.microsoft.com/office/powerpoint/2010/main" val="242604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logo)">
    <p:spTree>
      <p:nvGrpSpPr>
        <p:cNvPr id="1" name=""/>
        <p:cNvGrpSpPr/>
        <p:nvPr/>
      </p:nvGrpSpPr>
      <p:grpSpPr>
        <a:xfrm>
          <a:off x="0" y="0"/>
          <a:ext cx="0" cy="0"/>
          <a:chOff x="0" y="0"/>
          <a:chExt cx="0" cy="0"/>
        </a:xfrm>
      </p:grpSpPr>
      <p:sp>
        <p:nvSpPr>
          <p:cNvPr id="7" name="Rectangle 6"/>
          <p:cNvSpPr/>
          <p:nvPr userDrawn="1"/>
        </p:nvSpPr>
        <p:spPr>
          <a:xfrm>
            <a:off x="1" y="0"/>
            <a:ext cx="12192000" cy="1027462"/>
          </a:xfrm>
          <a:prstGeom prst="rect">
            <a:avLst/>
          </a:prstGeom>
          <a:solidFill>
            <a:srgbClr val="0B2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8" name="Rectangle 7"/>
          <p:cNvSpPr/>
          <p:nvPr userDrawn="1"/>
        </p:nvSpPr>
        <p:spPr>
          <a:xfrm>
            <a:off x="1" y="1026000"/>
            <a:ext cx="12192000" cy="90000"/>
          </a:xfrm>
          <a:prstGeom prst="rect">
            <a:avLst/>
          </a:prstGeom>
          <a:solidFill>
            <a:srgbClr val="E86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10" name="Title 9"/>
          <p:cNvSpPr>
            <a:spLocks noGrp="1"/>
          </p:cNvSpPr>
          <p:nvPr>
            <p:ph type="title"/>
          </p:nvPr>
        </p:nvSpPr>
        <p:spPr>
          <a:xfrm>
            <a:off x="304800" y="90000"/>
            <a:ext cx="11582400" cy="861774"/>
          </a:xfrm>
        </p:spPr>
        <p:txBody>
          <a:bodyPr>
            <a:noAutofit/>
          </a:bodyPr>
          <a:lstStyle>
            <a:lvl1pPr>
              <a:defRPr baseline="0">
                <a:solidFill>
                  <a:schemeClr val="bg1"/>
                </a:solidFill>
              </a:defRPr>
            </a:lvl1pPr>
          </a:lstStyle>
          <a:p>
            <a:r>
              <a:rPr lang="en-US" smtClean="0"/>
              <a:t>Click to edit Master title style</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a:t>
            </a:fld>
            <a:endParaRPr lang="de-DE"/>
          </a:p>
        </p:txBody>
      </p:sp>
      <p:sp>
        <p:nvSpPr>
          <p:cNvPr id="11" name="Footer Placeholder 10"/>
          <p:cNvSpPr>
            <a:spLocks noGrp="1"/>
          </p:cNvSpPr>
          <p:nvPr>
            <p:ph type="ftr" sz="quarter" idx="12"/>
          </p:nvPr>
        </p:nvSpPr>
        <p:spPr/>
        <p:txBody>
          <a:bodyPr/>
          <a:lstStyle/>
          <a:p>
            <a:r>
              <a:rPr lang="de-DE" smtClean="0"/>
              <a:t>D.M. Kriete | W7-X OP2.1 Results Workshop | November 28, 2023</a:t>
            </a:r>
            <a:endParaRPr lang="de-DE" dirty="0"/>
          </a:p>
        </p:txBody>
      </p:sp>
      <p:sp>
        <p:nvSpPr>
          <p:cNvPr id="13" name="Content Placeholder 1"/>
          <p:cNvSpPr>
            <a:spLocks noGrp="1"/>
          </p:cNvSpPr>
          <p:nvPr>
            <p:ph sz="quarter" idx="13"/>
          </p:nvPr>
        </p:nvSpPr>
        <p:spPr>
          <a:xfrm>
            <a:off x="658812" y="1609726"/>
            <a:ext cx="10837863" cy="4843462"/>
          </a:xfrm>
        </p:spPr>
        <p:txBody>
          <a:bodyPr/>
          <a:lstStyle/>
          <a:p>
            <a:pPr lvl="0"/>
            <a:r>
              <a:rPr lang="en-US" smtClean="0"/>
              <a:t>Edit Master text styles</a:t>
            </a:r>
          </a:p>
        </p:txBody>
      </p:sp>
    </p:spTree>
    <p:extLst>
      <p:ext uri="{BB962C8B-B14F-4D97-AF65-F5344CB8AC3E}">
        <p14:creationId xmlns:p14="http://schemas.microsoft.com/office/powerpoint/2010/main" val="18750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7-X logo)">
    <p:spTree>
      <p:nvGrpSpPr>
        <p:cNvPr id="1" name=""/>
        <p:cNvGrpSpPr/>
        <p:nvPr/>
      </p:nvGrpSpPr>
      <p:grpSpPr>
        <a:xfrm>
          <a:off x="0" y="0"/>
          <a:ext cx="0" cy="0"/>
          <a:chOff x="0" y="0"/>
          <a:chExt cx="0" cy="0"/>
        </a:xfrm>
      </p:grpSpPr>
      <p:sp>
        <p:nvSpPr>
          <p:cNvPr id="7" name="Rectangle 6"/>
          <p:cNvSpPr/>
          <p:nvPr userDrawn="1"/>
        </p:nvSpPr>
        <p:spPr>
          <a:xfrm>
            <a:off x="1" y="0"/>
            <a:ext cx="12192000" cy="1027462"/>
          </a:xfrm>
          <a:prstGeom prst="rect">
            <a:avLst/>
          </a:prstGeom>
          <a:solidFill>
            <a:srgbClr val="0B2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8" name="Rectangle 7"/>
          <p:cNvSpPr/>
          <p:nvPr userDrawn="1"/>
        </p:nvSpPr>
        <p:spPr>
          <a:xfrm>
            <a:off x="1" y="1026000"/>
            <a:ext cx="12192000" cy="90000"/>
          </a:xfrm>
          <a:prstGeom prst="rect">
            <a:avLst/>
          </a:prstGeom>
          <a:solidFill>
            <a:srgbClr val="E86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10" name="Title 9"/>
          <p:cNvSpPr>
            <a:spLocks noGrp="1"/>
          </p:cNvSpPr>
          <p:nvPr>
            <p:ph type="title"/>
          </p:nvPr>
        </p:nvSpPr>
        <p:spPr>
          <a:xfrm>
            <a:off x="304801" y="90000"/>
            <a:ext cx="10603605" cy="861774"/>
          </a:xfrm>
        </p:spPr>
        <p:txBody>
          <a:bodyPr>
            <a:noAutofit/>
          </a:bodyPr>
          <a:lstStyle>
            <a:lvl1pPr>
              <a:defRPr baseline="0">
                <a:solidFill>
                  <a:schemeClr val="bg1"/>
                </a:solidFill>
              </a:defRPr>
            </a:lvl1pPr>
          </a:lstStyle>
          <a:p>
            <a:r>
              <a:rPr lang="en-US" smtClean="0"/>
              <a:t>Click to edit Master title style</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a:t>
            </a:fld>
            <a:endParaRPr lang="de-DE"/>
          </a:p>
        </p:txBody>
      </p:sp>
      <p:sp>
        <p:nvSpPr>
          <p:cNvPr id="11" name="Footer Placeholder 10"/>
          <p:cNvSpPr>
            <a:spLocks noGrp="1"/>
          </p:cNvSpPr>
          <p:nvPr>
            <p:ph type="ftr" sz="quarter" idx="12"/>
          </p:nvPr>
        </p:nvSpPr>
        <p:spPr/>
        <p:txBody>
          <a:bodyPr/>
          <a:lstStyle/>
          <a:p>
            <a:r>
              <a:rPr lang="de-DE" smtClean="0"/>
              <a:t>D.M. Kriete | W7-X OP2.1 Results Workshop | November 28, 2023</a:t>
            </a:r>
            <a:endParaRPr lang="de-DE" dirty="0"/>
          </a:p>
        </p:txBody>
      </p:sp>
      <p:sp>
        <p:nvSpPr>
          <p:cNvPr id="13" name="Content Placeholder 1"/>
          <p:cNvSpPr>
            <a:spLocks noGrp="1"/>
          </p:cNvSpPr>
          <p:nvPr>
            <p:ph sz="quarter" idx="13"/>
          </p:nvPr>
        </p:nvSpPr>
        <p:spPr>
          <a:xfrm>
            <a:off x="658812" y="1609726"/>
            <a:ext cx="10837863" cy="4843462"/>
          </a:xfrm>
        </p:spPr>
        <p:txBody>
          <a:bodyPr/>
          <a:lstStyle/>
          <a:p>
            <a:pPr lvl="0"/>
            <a:r>
              <a:rPr lang="en-US" smtClean="0"/>
              <a:t>Edit Master text styles</a:t>
            </a:r>
          </a:p>
        </p:txBody>
      </p:sp>
      <p:pic>
        <p:nvPicPr>
          <p:cNvPr id="9" name="Grafik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4665" y="90000"/>
            <a:ext cx="969496" cy="861774"/>
          </a:xfrm>
          <a:prstGeom prst="rect">
            <a:avLst/>
          </a:prstGeom>
        </p:spPr>
      </p:pic>
    </p:spTree>
    <p:extLst>
      <p:ext uri="{BB962C8B-B14F-4D97-AF65-F5344CB8AC3E}">
        <p14:creationId xmlns:p14="http://schemas.microsoft.com/office/powerpoint/2010/main" val="111694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smtClean="0"/>
              <a:t>D.M. Kriete | W7-X OP2.1 Results Workshop | November 28,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3716877034"/>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a:xfrm>
            <a:off x="11053293" y="6577969"/>
            <a:ext cx="529107" cy="263847"/>
          </a:xfrm>
          <a:prstGeom prst="rect">
            <a:avLst/>
          </a:prstGeom>
        </p:spPr>
        <p:txBody>
          <a:bodyPr vert="horz" lIns="91440" tIns="45720" rIns="91440" bIns="45720" rtlCol="0" anchor="ctr"/>
          <a:lstStyle>
            <a:lvl1pPr algn="r">
              <a:defRPr sz="800" kern="600" spc="90" baseline="0">
                <a:solidFill>
                  <a:schemeClr val="tx1">
                    <a:tint val="75000"/>
                  </a:schemeClr>
                </a:solidFill>
                <a:latin typeface="Arial" panose="020B0604020202020204" pitchFamily="34" charset="0"/>
                <a:cs typeface="Arial" panose="020B0604020202020204" pitchFamily="34" charset="0"/>
              </a:defRPr>
            </a:lvl1pPr>
          </a:lstStyle>
          <a:p>
            <a:fld id="{7CAF8605-79AF-49D8-801C-80CE61886099}" type="slidenum">
              <a:rPr lang="de-DE" smtClean="0"/>
              <a:pPr/>
              <a:t>‹#›</a:t>
            </a:fld>
            <a:endParaRPr lang="de-DE"/>
          </a:p>
        </p:txBody>
      </p:sp>
      <p:sp>
        <p:nvSpPr>
          <p:cNvPr id="2" name="Title Placeholder 1"/>
          <p:cNvSpPr>
            <a:spLocks noGrp="1"/>
          </p:cNvSpPr>
          <p:nvPr>
            <p:ph type="title"/>
          </p:nvPr>
        </p:nvSpPr>
        <p:spPr>
          <a:xfrm>
            <a:off x="304800" y="137319"/>
            <a:ext cx="115824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12"/>
          <p:cNvSpPr>
            <a:spLocks noGrp="1"/>
          </p:cNvSpPr>
          <p:nvPr>
            <p:ph type="ftr" sz="quarter" idx="3"/>
          </p:nvPr>
        </p:nvSpPr>
        <p:spPr>
          <a:xfrm>
            <a:off x="4038600" y="6577969"/>
            <a:ext cx="4114800" cy="263847"/>
          </a:xfrm>
          <a:prstGeom prst="rect">
            <a:avLst/>
          </a:prstGeom>
        </p:spPr>
        <p:txBody>
          <a:bodyPr vert="horz" lIns="91440" tIns="45720" rIns="91440" bIns="45720" rtlCol="0" anchor="ctr"/>
          <a:lstStyle>
            <a:lvl1pPr algn="ctr">
              <a:defRPr sz="800" kern="600" spc="90" baseline="0">
                <a:solidFill>
                  <a:schemeClr val="tx1">
                    <a:tint val="75000"/>
                  </a:schemeClr>
                </a:solidFill>
              </a:defRPr>
            </a:lvl1pPr>
          </a:lstStyle>
          <a:p>
            <a:r>
              <a:rPr lang="de-DE" smtClean="0"/>
              <a:t>D.M. Kriete | W7-X OP2.1 Results Workshop | November 28, 2023</a:t>
            </a:r>
            <a:endParaRPr lang="de-DE" dirty="0"/>
          </a:p>
        </p:txBody>
      </p:sp>
    </p:spTree>
    <p:extLst>
      <p:ext uri="{BB962C8B-B14F-4D97-AF65-F5344CB8AC3E}">
        <p14:creationId xmlns:p14="http://schemas.microsoft.com/office/powerpoint/2010/main" val="45799966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2" r:id="rId3"/>
    <p:sldLayoutId id="2147483663" r:id="rId4"/>
    <p:sldLayoutId id="2147483665" r:id="rId5"/>
  </p:sldLayoutIdLst>
  <p:hf hdr="0" dt="0"/>
  <p:txStyles>
    <p:titleStyle>
      <a:lvl1pPr algn="l" defTabSz="457200" rtl="0" eaLnBrk="1" latinLnBrk="0" hangingPunct="1">
        <a:spcBef>
          <a:spcPct val="0"/>
        </a:spcBef>
        <a:buNone/>
        <a:defRPr sz="2500" b="1" i="0" kern="1200" baseline="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chemeClr val="accent2"/>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3"/>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file:///\\share.ipp-hgw.mpg.de\documents\krim\Documents\SOL%20drift%20investigations\CIS%20images\velocity_20230117_074_AEA21_t=3.20-6.40.png" TargetMode="External"/><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file:///\\share.ipp-hgw.mpg.de\documents\krim\Documents\SOL%20drift%20investigations\CIS%20images\velocity_20230215_056_AEA21_t=1.00-3.50.png"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0.png"/><Relationship Id="rId1" Type="http://schemas.openxmlformats.org/officeDocument/2006/relationships/slideLayout" Target="../slideLayouts/slideLayout4.xml"/><Relationship Id="rId5" Type="http://schemas.openxmlformats.org/officeDocument/2006/relationships/image" Target="../media/image600.png"/><Relationship Id="rId4" Type="http://schemas.openxmlformats.org/officeDocument/2006/relationships/image" Target="../media/image590.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450.png"/><Relationship Id="rId4" Type="http://schemas.openxmlformats.org/officeDocument/2006/relationships/image" Target="../media/image82.PNG"/><Relationship Id="rId9" Type="http://schemas.openxmlformats.org/officeDocument/2006/relationships/image" Target="../media/image440.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microsoft.com/office/2007/relationships/media" Target="../media/media2.mp4"/><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slideLayout" Target="../slideLayouts/slideLayout4.xml"/><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file:///\\share.ipp-hgw.mpg.de\documents\krim\Documents\SOL%20drift%20investigations\CIS%20images\velocity_20230117_051_AEA21_t=1.00-4.00.png" TargetMode="External"/><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0.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70.png"/><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350.png"/><Relationship Id="rId4" Type="http://schemas.openxmlformats.org/officeDocument/2006/relationships/image" Target="../media/image56.png"/><Relationship Id="rId9" Type="http://schemas.openxmlformats.org/officeDocument/2006/relationships/image" Target="../media/image3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en-GB" dirty="0" smtClean="0"/>
              <a:t>Matt </a:t>
            </a:r>
            <a:r>
              <a:rPr lang="en-GB" dirty="0" err="1" smtClean="0"/>
              <a:t>Kriete</a:t>
            </a:r>
            <a:r>
              <a:rPr lang="en-GB" dirty="0" smtClean="0"/>
              <a:t> </a:t>
            </a:r>
            <a:r>
              <a:rPr lang="en-GB" dirty="0" smtClean="0"/>
              <a:t>on behalf of the W7-X Team</a:t>
            </a:r>
            <a:endParaRPr lang="en-GB" dirty="0"/>
          </a:p>
        </p:txBody>
      </p:sp>
      <p:sp>
        <p:nvSpPr>
          <p:cNvPr id="7" name="Titel 6"/>
          <p:cNvSpPr>
            <a:spLocks noGrp="1"/>
          </p:cNvSpPr>
          <p:nvPr>
            <p:ph type="title"/>
          </p:nvPr>
        </p:nvSpPr>
        <p:spPr/>
        <p:txBody>
          <a:bodyPr/>
          <a:lstStyle/>
          <a:p>
            <a:r>
              <a:rPr lang="en-GB" dirty="0" smtClean="0"/>
              <a:t>OP2.1 scrape-off layer transport experiments and results</a:t>
            </a:r>
            <a:endParaRPr lang="en-GB"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grpSp>
        <p:nvGrpSpPr>
          <p:cNvPr id="5" name="Group 4"/>
          <p:cNvGrpSpPr/>
          <p:nvPr/>
        </p:nvGrpSpPr>
        <p:grpSpPr>
          <a:xfrm>
            <a:off x="5632346" y="534961"/>
            <a:ext cx="2925229" cy="703360"/>
            <a:chOff x="5368730" y="491127"/>
            <a:chExt cx="2925229" cy="70336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215"/>
            <a:stretch/>
          </p:blipFill>
          <p:spPr>
            <a:xfrm>
              <a:off x="6680886" y="491127"/>
              <a:ext cx="1613073" cy="70336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59728"/>
            <a:stretch/>
          </p:blipFill>
          <p:spPr>
            <a:xfrm>
              <a:off x="5368730" y="566291"/>
              <a:ext cx="1613073" cy="517034"/>
            </a:xfrm>
            <a:prstGeom prst="rect">
              <a:avLst/>
            </a:prstGeom>
          </p:spPr>
        </p:pic>
      </p:grpSp>
      <p:sp>
        <p:nvSpPr>
          <p:cNvPr id="6" name="Footer Placeholder 5"/>
          <p:cNvSpPr>
            <a:spLocks noGrp="1"/>
          </p:cNvSpPr>
          <p:nvPr>
            <p:ph type="ftr" sz="quarter" idx="11"/>
          </p:nvPr>
        </p:nvSpPr>
        <p:spPr/>
        <p:txBody>
          <a:bodyPr/>
          <a:lstStyle/>
          <a:p>
            <a:r>
              <a:rPr lang="de-DE" smtClean="0"/>
              <a:t>D.M. Kriete | W7-X OP2.1 Results Workshop | November 28, 2023</a:t>
            </a:r>
            <a:endParaRPr lang="de-DE" dirty="0"/>
          </a:p>
        </p:txBody>
      </p:sp>
    </p:spTree>
    <p:extLst>
      <p:ext uri="{BB962C8B-B14F-4D97-AF65-F5344CB8AC3E}">
        <p14:creationId xmlns:p14="http://schemas.microsoft.com/office/powerpoint/2010/main" val="834172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SOL </a:t>
            </a:r>
            <a:r>
              <a:rPr lang="de-DE" dirty="0" err="1" smtClean="0"/>
              <a:t>flows</a:t>
            </a:r>
            <a:r>
              <a:rPr lang="de-DE" dirty="0" smtClean="0"/>
              <a:t> </a:t>
            </a:r>
            <a:r>
              <a:rPr lang="de-DE" dirty="0" err="1" smtClean="0"/>
              <a:t>are</a:t>
            </a:r>
            <a:r>
              <a:rPr lang="de-DE" dirty="0" smtClean="0"/>
              <a:t> </a:t>
            </a:r>
            <a:r>
              <a:rPr lang="de-DE" dirty="0" err="1" smtClean="0"/>
              <a:t>insensitive</a:t>
            </a:r>
            <a:r>
              <a:rPr lang="de-DE" dirty="0" smtClean="0"/>
              <a:t> </a:t>
            </a:r>
            <a:r>
              <a:rPr lang="de-DE" dirty="0" err="1" smtClean="0"/>
              <a:t>to</a:t>
            </a:r>
            <a:r>
              <a:rPr lang="de-DE" dirty="0" smtClean="0"/>
              <a:t> type </a:t>
            </a:r>
            <a:r>
              <a:rPr lang="de-DE" dirty="0" err="1" smtClean="0"/>
              <a:t>of</a:t>
            </a:r>
            <a:r>
              <a:rPr lang="de-DE" dirty="0" smtClean="0"/>
              <a:t> </a:t>
            </a:r>
            <a:r>
              <a:rPr lang="de-DE" dirty="0" err="1" smtClean="0"/>
              <a:t>heating</a:t>
            </a:r>
            <a:r>
              <a:rPr lang="de-DE" dirty="0" smtClean="0"/>
              <a:t> (ECRH </a:t>
            </a:r>
            <a:r>
              <a:rPr lang="de-DE" dirty="0" err="1" smtClean="0"/>
              <a:t>vs</a:t>
            </a:r>
            <a:r>
              <a:rPr lang="de-DE" dirty="0" smtClean="0"/>
              <a:t> NBI)</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10</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p:grpSp>
        <p:nvGrpSpPr>
          <p:cNvPr id="12" name="Group 11"/>
          <p:cNvGrpSpPr>
            <a:grpSpLocks noChangeAspect="1"/>
          </p:cNvGrpSpPr>
          <p:nvPr/>
        </p:nvGrpSpPr>
        <p:grpSpPr>
          <a:xfrm>
            <a:off x="133793" y="1197200"/>
            <a:ext cx="4027899" cy="1762206"/>
            <a:chOff x="133793" y="1197200"/>
            <a:chExt cx="6171429" cy="2700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93" y="1197200"/>
              <a:ext cx="6171429" cy="2700000"/>
            </a:xfrm>
            <a:prstGeom prst="rect">
              <a:avLst/>
            </a:prstGeom>
          </p:spPr>
        </p:pic>
        <p:sp>
          <p:nvSpPr>
            <p:cNvPr id="8" name="TextBox 7"/>
            <p:cNvSpPr txBox="1"/>
            <p:nvPr/>
          </p:nvSpPr>
          <p:spPr>
            <a:xfrm>
              <a:off x="2334208" y="2789504"/>
              <a:ext cx="182742" cy="267894"/>
            </a:xfrm>
            <a:prstGeom prst="rect">
              <a:avLst/>
            </a:prstGeom>
            <a:noFill/>
          </p:spPr>
          <p:txBody>
            <a:bodyPr wrap="none" lIns="0" tIns="0" rIns="0" bIns="0" rtlCol="0" anchor="t" anchorCtr="0">
              <a:spAutoFit/>
            </a:bodyPr>
            <a:lstStyle/>
            <a:p>
              <a:pPr algn="l">
                <a:lnSpc>
                  <a:spcPts val="2300"/>
                </a:lnSpc>
                <a:spcBef>
                  <a:spcPts val="1150"/>
                </a:spcBef>
              </a:pPr>
              <a:r>
                <a:rPr lang="en-GB" sz="1600" b="1" dirty="0" smtClean="0">
                  <a:solidFill>
                    <a:srgbClr val="EF7C00"/>
                  </a:solidFill>
                </a:rPr>
                <a:t>t1</a:t>
              </a:r>
              <a:endParaRPr lang="en-US" sz="1600" b="1" dirty="0" err="1" smtClean="0">
                <a:solidFill>
                  <a:srgbClr val="EF7C00"/>
                </a:solidFill>
              </a:endParaRPr>
            </a:p>
          </p:txBody>
        </p:sp>
        <p:sp>
          <p:nvSpPr>
            <p:cNvPr id="9" name="TextBox 8"/>
            <p:cNvSpPr txBox="1"/>
            <p:nvPr/>
          </p:nvSpPr>
          <p:spPr>
            <a:xfrm>
              <a:off x="3013943" y="2789504"/>
              <a:ext cx="444342" cy="451918"/>
            </a:xfrm>
            <a:prstGeom prst="rect">
              <a:avLst/>
            </a:prstGeom>
            <a:noFill/>
          </p:spPr>
          <p:txBody>
            <a:bodyPr wrap="square" lIns="0" tIns="0" rIns="0" bIns="0" rtlCol="0" anchor="t" anchorCtr="0">
              <a:spAutoFit/>
            </a:bodyPr>
            <a:lstStyle/>
            <a:p>
              <a:pPr algn="l">
                <a:lnSpc>
                  <a:spcPts val="2300"/>
                </a:lnSpc>
                <a:spcBef>
                  <a:spcPts val="1150"/>
                </a:spcBef>
              </a:pPr>
              <a:r>
                <a:rPr lang="en-GB" sz="1600" b="1" dirty="0" smtClean="0">
                  <a:solidFill>
                    <a:srgbClr val="EF7C00"/>
                  </a:solidFill>
                </a:rPr>
                <a:t>t2</a:t>
              </a:r>
              <a:endParaRPr lang="en-US" sz="1600" b="1" dirty="0" err="1" smtClean="0">
                <a:solidFill>
                  <a:srgbClr val="EF7C00"/>
                </a:solidFill>
              </a:endParaRPr>
            </a:p>
          </p:txBody>
        </p:sp>
        <p:sp>
          <p:nvSpPr>
            <p:cNvPr id="10" name="TextBox 9"/>
            <p:cNvSpPr txBox="1"/>
            <p:nvPr/>
          </p:nvSpPr>
          <p:spPr>
            <a:xfrm>
              <a:off x="4071216" y="2789504"/>
              <a:ext cx="419868" cy="451918"/>
            </a:xfrm>
            <a:prstGeom prst="rect">
              <a:avLst/>
            </a:prstGeom>
            <a:noFill/>
          </p:spPr>
          <p:txBody>
            <a:bodyPr wrap="square" lIns="0" tIns="0" rIns="0" bIns="0" rtlCol="0" anchor="t" anchorCtr="0">
              <a:spAutoFit/>
            </a:bodyPr>
            <a:lstStyle/>
            <a:p>
              <a:pPr algn="l">
                <a:lnSpc>
                  <a:spcPts val="2300"/>
                </a:lnSpc>
                <a:spcBef>
                  <a:spcPts val="1150"/>
                </a:spcBef>
              </a:pPr>
              <a:r>
                <a:rPr lang="en-GB" sz="1600" b="1" dirty="0" smtClean="0">
                  <a:solidFill>
                    <a:srgbClr val="EF7C00"/>
                  </a:solidFill>
                </a:rPr>
                <a:t>t3</a:t>
              </a:r>
              <a:endParaRPr lang="en-US" sz="1600" b="1" dirty="0" err="1" smtClean="0">
                <a:solidFill>
                  <a:srgbClr val="EF7C00"/>
                </a:solidFill>
              </a:endParaRPr>
            </a:p>
          </p:txBody>
        </p:sp>
      </p:grpSp>
      <p:sp>
        <p:nvSpPr>
          <p:cNvPr id="11" name="TextBox 10"/>
          <p:cNvSpPr txBox="1"/>
          <p:nvPr/>
        </p:nvSpPr>
        <p:spPr>
          <a:xfrm>
            <a:off x="4183369" y="1347257"/>
            <a:ext cx="7230418" cy="1239346"/>
          </a:xfrm>
          <a:prstGeom prst="rect">
            <a:avLst/>
          </a:prstGeom>
          <a:noFill/>
        </p:spPr>
        <p:txBody>
          <a:bodyPr wrap="square" lIns="72000" tIns="72000" rIns="72000" bIns="180000" rtlCol="0" anchor="t" anchorCtr="0">
            <a:spAutoFit/>
          </a:bodyPr>
          <a:lstStyle/>
          <a:p>
            <a:pPr algn="l"/>
            <a:r>
              <a:rPr lang="de-DE" sz="1600" b="1" spc="100" dirty="0" err="1" smtClean="0"/>
              <a:t>Comparison</a:t>
            </a:r>
            <a:r>
              <a:rPr lang="de-DE" sz="1600" b="1" spc="100" dirty="0" smtClean="0"/>
              <a:t> </a:t>
            </a:r>
            <a:r>
              <a:rPr lang="de-DE" sz="1600" b="1" spc="100" dirty="0" err="1" smtClean="0"/>
              <a:t>between</a:t>
            </a:r>
            <a:r>
              <a:rPr lang="de-DE" sz="1600" b="1" spc="100" dirty="0" smtClean="0"/>
              <a:t> ECRH </a:t>
            </a:r>
            <a:r>
              <a:rPr lang="de-DE" sz="1600" b="1" spc="100" dirty="0" err="1" smtClean="0"/>
              <a:t>and</a:t>
            </a:r>
            <a:r>
              <a:rPr lang="de-DE" sz="1600" b="1" spc="100" dirty="0" smtClean="0"/>
              <a:t> NBI </a:t>
            </a:r>
            <a:r>
              <a:rPr lang="de-DE" sz="1600" b="1" spc="100" dirty="0" err="1" smtClean="0"/>
              <a:t>with</a:t>
            </a:r>
            <a:r>
              <a:rPr lang="de-DE" sz="1600" b="1" spc="100" dirty="0" smtClean="0"/>
              <a:t> </a:t>
            </a:r>
            <a:r>
              <a:rPr lang="de-DE" sz="1600" b="1" spc="100" dirty="0" err="1" smtClean="0"/>
              <a:t>similar</a:t>
            </a:r>
            <a:r>
              <a:rPr lang="de-DE" sz="1600" b="1" spc="100" dirty="0" smtClean="0"/>
              <a:t> </a:t>
            </a:r>
            <a:r>
              <a:rPr lang="de-DE" sz="1600" b="1" spc="100" dirty="0" err="1" smtClean="0"/>
              <a:t>heating</a:t>
            </a:r>
            <a:r>
              <a:rPr lang="de-DE" sz="1600" b="1" spc="100" dirty="0" smtClean="0"/>
              <a:t> </a:t>
            </a:r>
            <a:r>
              <a:rPr lang="de-DE" sz="1600" b="1" spc="100" dirty="0" err="1" smtClean="0"/>
              <a:t>powers</a:t>
            </a:r>
            <a:endParaRPr lang="en-US" sz="1600" b="1" spc="100" dirty="0" smtClean="0"/>
          </a:p>
          <a:p>
            <a:pPr algn="l"/>
            <a:r>
              <a:rPr lang="en-US" sz="1600" b="1" spc="100" dirty="0" smtClean="0"/>
              <a:t>t1: </a:t>
            </a:r>
            <a:r>
              <a:rPr lang="en-US" sz="1600" spc="100" dirty="0" smtClean="0"/>
              <a:t>only ECRH</a:t>
            </a:r>
          </a:p>
          <a:p>
            <a:pPr algn="l"/>
            <a:r>
              <a:rPr lang="en-GB" sz="1600" b="1" spc="100" dirty="0"/>
              <a:t>t</a:t>
            </a:r>
            <a:r>
              <a:rPr lang="en-GB" sz="1600" b="1" spc="100" dirty="0" smtClean="0"/>
              <a:t>2: </a:t>
            </a:r>
            <a:r>
              <a:rPr lang="en-GB" sz="1600" spc="100" dirty="0" smtClean="0"/>
              <a:t>2 NBI sources, one in CIS field of view</a:t>
            </a:r>
          </a:p>
          <a:p>
            <a:pPr algn="l"/>
            <a:r>
              <a:rPr lang="en-GB" sz="1600" b="1" spc="100" dirty="0"/>
              <a:t>t</a:t>
            </a:r>
            <a:r>
              <a:rPr lang="en-GB" sz="1600" b="1" spc="100" dirty="0" smtClean="0"/>
              <a:t>3: </a:t>
            </a:r>
            <a:r>
              <a:rPr lang="en-GB" sz="1600" spc="100" dirty="0" smtClean="0"/>
              <a:t>1 NBI source, not in CIS field of view</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478" t="9093"/>
          <a:stretch/>
        </p:blipFill>
        <p:spPr>
          <a:xfrm>
            <a:off x="17586" y="3587261"/>
            <a:ext cx="4126569" cy="269993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834" t="9488"/>
          <a:stretch/>
        </p:blipFill>
        <p:spPr>
          <a:xfrm>
            <a:off x="8092767" y="3598984"/>
            <a:ext cx="4067953" cy="2688209"/>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5811" t="9290"/>
          <a:stretch/>
        </p:blipFill>
        <p:spPr>
          <a:xfrm>
            <a:off x="4078598" y="3593123"/>
            <a:ext cx="4068960" cy="2694070"/>
          </a:xfrm>
          <a:prstGeom prst="rect">
            <a:avLst/>
          </a:prstGeom>
        </p:spPr>
      </p:pic>
      <p:sp>
        <p:nvSpPr>
          <p:cNvPr id="17" name="TextBox 16"/>
          <p:cNvSpPr txBox="1"/>
          <p:nvPr/>
        </p:nvSpPr>
        <p:spPr>
          <a:xfrm>
            <a:off x="8345298" y="6467763"/>
            <a:ext cx="2789931"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V. Perseo]</a:t>
            </a:r>
            <a:endParaRPr lang="en-US" sz="1600" dirty="0"/>
          </a:p>
        </p:txBody>
      </p:sp>
      <p:sp>
        <p:nvSpPr>
          <p:cNvPr id="19" name="TextBox 18"/>
          <p:cNvSpPr txBox="1"/>
          <p:nvPr/>
        </p:nvSpPr>
        <p:spPr>
          <a:xfrm>
            <a:off x="59185" y="2990669"/>
            <a:ext cx="3382108" cy="646331"/>
          </a:xfrm>
          <a:prstGeom prst="rect">
            <a:avLst/>
          </a:prstGeom>
          <a:noFill/>
        </p:spPr>
        <p:txBody>
          <a:bodyPr wrap="square" rtlCol="0">
            <a:spAutoFit/>
          </a:bodyPr>
          <a:lstStyle/>
          <a:p>
            <a:pPr algn="ctr"/>
            <a:r>
              <a:rPr lang="de-DE" dirty="0" smtClean="0"/>
              <a:t>Little </a:t>
            </a:r>
            <a:r>
              <a:rPr lang="de-DE" dirty="0" err="1" smtClean="0"/>
              <a:t>change</a:t>
            </a:r>
            <a:r>
              <a:rPr lang="de-DE" dirty="0" smtClean="0"/>
              <a:t> in </a:t>
            </a:r>
            <a:r>
              <a:rPr lang="de-DE" dirty="0" err="1" smtClean="0"/>
              <a:t>flows</a:t>
            </a:r>
            <a:r>
              <a:rPr lang="de-DE" dirty="0" smtClean="0"/>
              <a:t> </a:t>
            </a:r>
            <a:r>
              <a:rPr lang="de-DE" dirty="0" err="1" smtClean="0"/>
              <a:t>between</a:t>
            </a:r>
            <a:r>
              <a:rPr lang="de-DE" dirty="0" smtClean="0"/>
              <a:t> 3.4 MW NBI &amp; 3 MW ECH</a:t>
            </a:r>
            <a:endParaRPr lang="en-US" dirty="0"/>
          </a:p>
        </p:txBody>
      </p:sp>
      <p:sp>
        <p:nvSpPr>
          <p:cNvPr id="20" name="TextBox 19"/>
          <p:cNvSpPr txBox="1"/>
          <p:nvPr/>
        </p:nvSpPr>
        <p:spPr>
          <a:xfrm>
            <a:off x="2599899" y="3557951"/>
            <a:ext cx="825867" cy="369332"/>
          </a:xfrm>
          <a:prstGeom prst="rect">
            <a:avLst/>
          </a:prstGeom>
          <a:noFill/>
        </p:spPr>
        <p:txBody>
          <a:bodyPr wrap="none" rtlCol="0">
            <a:spAutoFit/>
          </a:bodyPr>
          <a:lstStyle/>
          <a:p>
            <a:r>
              <a:rPr lang="de-DE" dirty="0" smtClean="0">
                <a:solidFill>
                  <a:schemeClr val="bg1"/>
                </a:solidFill>
              </a:rPr>
              <a:t>t2 – t1</a:t>
            </a:r>
            <a:endParaRPr lang="en-US" dirty="0">
              <a:solidFill>
                <a:schemeClr val="bg1"/>
              </a:solidFill>
            </a:endParaRPr>
          </a:p>
        </p:txBody>
      </p:sp>
      <p:sp>
        <p:nvSpPr>
          <p:cNvPr id="21" name="TextBox 20"/>
          <p:cNvSpPr txBox="1"/>
          <p:nvPr/>
        </p:nvSpPr>
        <p:spPr>
          <a:xfrm>
            <a:off x="10634050" y="3560571"/>
            <a:ext cx="825867" cy="369332"/>
          </a:xfrm>
          <a:prstGeom prst="rect">
            <a:avLst/>
          </a:prstGeom>
          <a:noFill/>
        </p:spPr>
        <p:txBody>
          <a:bodyPr wrap="none" rtlCol="0">
            <a:spAutoFit/>
          </a:bodyPr>
          <a:lstStyle/>
          <a:p>
            <a:r>
              <a:rPr lang="de-DE" dirty="0" smtClean="0">
                <a:solidFill>
                  <a:schemeClr val="bg1"/>
                </a:solidFill>
              </a:rPr>
              <a:t>t3 – t1</a:t>
            </a:r>
            <a:endParaRPr lang="en-US" dirty="0">
              <a:solidFill>
                <a:schemeClr val="bg1"/>
              </a:solidFill>
            </a:endParaRPr>
          </a:p>
        </p:txBody>
      </p:sp>
      <p:sp>
        <p:nvSpPr>
          <p:cNvPr id="22" name="TextBox 21"/>
          <p:cNvSpPr txBox="1"/>
          <p:nvPr/>
        </p:nvSpPr>
        <p:spPr>
          <a:xfrm>
            <a:off x="6619881" y="3557951"/>
            <a:ext cx="825867" cy="369332"/>
          </a:xfrm>
          <a:prstGeom prst="rect">
            <a:avLst/>
          </a:prstGeom>
          <a:noFill/>
        </p:spPr>
        <p:txBody>
          <a:bodyPr wrap="none" rtlCol="0">
            <a:spAutoFit/>
          </a:bodyPr>
          <a:lstStyle/>
          <a:p>
            <a:r>
              <a:rPr lang="de-DE" dirty="0" smtClean="0">
                <a:solidFill>
                  <a:schemeClr val="bg1"/>
                </a:solidFill>
              </a:rPr>
              <a:t>t3 – t2</a:t>
            </a:r>
            <a:endParaRPr lang="en-US" dirty="0">
              <a:solidFill>
                <a:schemeClr val="bg1"/>
              </a:solidFill>
            </a:endParaRPr>
          </a:p>
        </p:txBody>
      </p:sp>
      <p:sp>
        <p:nvSpPr>
          <p:cNvPr id="23" name="TextBox 22"/>
          <p:cNvSpPr txBox="1"/>
          <p:nvPr/>
        </p:nvSpPr>
        <p:spPr>
          <a:xfrm>
            <a:off x="7877908" y="2960578"/>
            <a:ext cx="3810613" cy="646331"/>
          </a:xfrm>
          <a:prstGeom prst="rect">
            <a:avLst/>
          </a:prstGeom>
          <a:noFill/>
        </p:spPr>
        <p:txBody>
          <a:bodyPr wrap="square" rtlCol="0">
            <a:spAutoFit/>
          </a:bodyPr>
          <a:lstStyle/>
          <a:p>
            <a:pPr algn="ctr"/>
            <a:r>
              <a:rPr lang="de-DE" dirty="0" err="1" smtClean="0"/>
              <a:t>Similarly</a:t>
            </a:r>
            <a:r>
              <a:rPr lang="de-DE" dirty="0" smtClean="0"/>
              <a:t> large </a:t>
            </a:r>
            <a:r>
              <a:rPr lang="de-DE" dirty="0" err="1" smtClean="0"/>
              <a:t>change</a:t>
            </a:r>
            <a:r>
              <a:rPr lang="de-DE" dirty="0" smtClean="0"/>
              <a:t> in </a:t>
            </a:r>
            <a:r>
              <a:rPr lang="de-DE" dirty="0" err="1" smtClean="0"/>
              <a:t>flows</a:t>
            </a:r>
            <a:r>
              <a:rPr lang="de-DE" dirty="0" smtClean="0"/>
              <a:t> </a:t>
            </a:r>
            <a:r>
              <a:rPr lang="de-DE" dirty="0" err="1" smtClean="0"/>
              <a:t>between</a:t>
            </a:r>
            <a:r>
              <a:rPr lang="de-DE" dirty="0" smtClean="0"/>
              <a:t> 1.7 MW NBI &amp; 3 MW ECH</a:t>
            </a:r>
            <a:endParaRPr lang="en-US" dirty="0"/>
          </a:p>
        </p:txBody>
      </p:sp>
      <mc:AlternateContent xmlns:mc="http://schemas.openxmlformats.org/markup-compatibility/2006">
        <mc:Choice xmlns:a14="http://schemas.microsoft.com/office/drawing/2010/main" Requires="a14">
          <p:sp>
            <p:nvSpPr>
              <p:cNvPr id="24" name="TextBox 23"/>
              <p:cNvSpPr txBox="1"/>
              <p:nvPr/>
            </p:nvSpPr>
            <p:spPr>
              <a:xfrm>
                <a:off x="3798218" y="2937999"/>
                <a:ext cx="4000360" cy="646331"/>
              </a:xfrm>
              <a:prstGeom prst="rect">
                <a:avLst/>
              </a:prstGeom>
              <a:noFill/>
            </p:spPr>
            <p:txBody>
              <a:bodyPr wrap="square" rtlCol="0">
                <a:spAutoFit/>
              </a:bodyPr>
              <a:lstStyle/>
              <a:p>
                <a:pPr algn="ctr"/>
                <a:r>
                  <a:rPr lang="de-DE" dirty="0" smtClean="0"/>
                  <a:t>Large </a:t>
                </a:r>
                <a:r>
                  <a:rPr lang="de-DE" dirty="0" err="1" smtClean="0"/>
                  <a:t>flow</a:t>
                </a:r>
                <a:r>
                  <a:rPr lang="de-DE" dirty="0" smtClean="0"/>
                  <a:t> </a:t>
                </a:r>
                <a:r>
                  <a:rPr lang="de-DE" dirty="0" err="1" smtClean="0"/>
                  <a:t>change</a:t>
                </a:r>
                <a:r>
                  <a:rPr lang="de-DE" dirty="0" smtClean="0"/>
                  <a:t> </a:t>
                </a:r>
                <a:r>
                  <a:rPr lang="de-DE" dirty="0" err="1" smtClean="0"/>
                  <a:t>between</a:t>
                </a:r>
                <a:r>
                  <a:rPr lang="de-DE" dirty="0" smtClean="0"/>
                  <a:t> </a:t>
                </a:r>
                <a:r>
                  <a:rPr lang="de-DE" dirty="0" smtClean="0"/>
                  <a:t>1.7 MW NBI &amp; 3.4 MW </a:t>
                </a:r>
                <a:r>
                  <a:rPr lang="de-DE" dirty="0" smtClean="0"/>
                  <a:t>NBI (different </a:t>
                </a:r>
                <a14:m>
                  <m:oMath xmlns:m="http://schemas.openxmlformats.org/officeDocument/2006/math">
                    <m:sSub>
                      <m:sSubPr>
                        <m:ctrlPr>
                          <a:rPr lang="de-DE" i="1" smtClean="0">
                            <a:latin typeface="Cambria Math" panose="02040503050406030204" pitchFamily="18" charset="0"/>
                          </a:rPr>
                        </m:ctrlPr>
                      </m:sSubPr>
                      <m:e>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𝑛</m:t>
                            </m:r>
                          </m:e>
                        </m:acc>
                      </m:e>
                      <m:sub>
                        <m:r>
                          <a:rPr lang="de-DE" b="0" i="1" smtClean="0">
                            <a:latin typeface="Cambria Math" panose="02040503050406030204" pitchFamily="18" charset="0"/>
                          </a:rPr>
                          <m:t>𝑒</m:t>
                        </m:r>
                      </m:sub>
                    </m:sSub>
                  </m:oMath>
                </a14:m>
                <a:r>
                  <a:rPr lang="de-DE" dirty="0" smtClean="0"/>
                  <a:t>)</a:t>
                </a:r>
                <a:endParaRPr lang="en-US" dirty="0"/>
              </a:p>
            </p:txBody>
          </p:sp>
        </mc:Choice>
        <mc:Fallback>
          <p:sp>
            <p:nvSpPr>
              <p:cNvPr id="24" name="TextBox 23"/>
              <p:cNvSpPr txBox="1">
                <a:spLocks noRot="1" noChangeAspect="1" noMove="1" noResize="1" noEditPoints="1" noAdjustHandles="1" noChangeArrowheads="1" noChangeShapeType="1" noTextEdit="1"/>
              </p:cNvSpPr>
              <p:nvPr/>
            </p:nvSpPr>
            <p:spPr>
              <a:xfrm>
                <a:off x="3798218" y="2937999"/>
                <a:ext cx="4000360" cy="646331"/>
              </a:xfrm>
              <a:prstGeom prst="rect">
                <a:avLst/>
              </a:prstGeom>
              <a:blipFill>
                <a:blip r:embed="rId6"/>
                <a:stretch>
                  <a:fillRect t="-5660" r="-610" b="-14151"/>
                </a:stretch>
              </a:blipFill>
            </p:spPr>
            <p:txBody>
              <a:bodyPr/>
              <a:lstStyle/>
              <a:p>
                <a:r>
                  <a:rPr lang="en-US">
                    <a:noFill/>
                  </a:rPr>
                  <a:t> </a:t>
                </a:r>
              </a:p>
            </p:txBody>
          </p:sp>
        </mc:Fallback>
      </mc:AlternateContent>
      <p:sp>
        <p:nvSpPr>
          <p:cNvPr id="25" name="TextBox 24"/>
          <p:cNvSpPr txBox="1"/>
          <p:nvPr/>
        </p:nvSpPr>
        <p:spPr>
          <a:xfrm>
            <a:off x="234462" y="6254768"/>
            <a:ext cx="7678128" cy="369332"/>
          </a:xfrm>
          <a:prstGeom prst="rect">
            <a:avLst/>
          </a:prstGeom>
          <a:noFill/>
        </p:spPr>
        <p:txBody>
          <a:bodyPr wrap="none" rtlCol="0">
            <a:spAutoFit/>
          </a:bodyPr>
          <a:lstStyle/>
          <a:p>
            <a:r>
              <a:rPr lang="de-DE" dirty="0" smtClean="0"/>
              <a:t>NBI </a:t>
            </a:r>
            <a:r>
              <a:rPr lang="de-DE" dirty="0" err="1" smtClean="0"/>
              <a:t>does</a:t>
            </a:r>
            <a:r>
              <a:rPr lang="de-DE" dirty="0" smtClean="0"/>
              <a:t> </a:t>
            </a:r>
            <a:r>
              <a:rPr lang="de-DE" dirty="0" err="1" smtClean="0"/>
              <a:t>cause</a:t>
            </a:r>
            <a:r>
              <a:rPr lang="de-DE" dirty="0" smtClean="0"/>
              <a:t> </a:t>
            </a:r>
            <a:r>
              <a:rPr lang="de-DE" dirty="0" err="1" smtClean="0"/>
              <a:t>change</a:t>
            </a:r>
            <a:r>
              <a:rPr lang="de-DE" dirty="0" smtClean="0"/>
              <a:t> in SOL </a:t>
            </a:r>
            <a:r>
              <a:rPr lang="de-DE" dirty="0" err="1" smtClean="0"/>
              <a:t>carbon</a:t>
            </a:r>
            <a:r>
              <a:rPr lang="de-DE" dirty="0" smtClean="0"/>
              <a:t> </a:t>
            </a:r>
            <a:r>
              <a:rPr lang="de-DE" dirty="0" err="1" smtClean="0"/>
              <a:t>radiation</a:t>
            </a:r>
            <a:r>
              <a:rPr lang="de-DE" dirty="0" smtClean="0"/>
              <a:t> </a:t>
            </a:r>
            <a:r>
              <a:rPr lang="de-DE" dirty="0" err="1" smtClean="0"/>
              <a:t>localized</a:t>
            </a:r>
            <a:r>
              <a:rPr lang="de-DE" dirty="0" smtClean="0"/>
              <a:t> </a:t>
            </a:r>
            <a:r>
              <a:rPr lang="de-DE" dirty="0" err="1" smtClean="0"/>
              <a:t>to</a:t>
            </a:r>
            <a:r>
              <a:rPr lang="de-DE" dirty="0" smtClean="0"/>
              <a:t> beam </a:t>
            </a:r>
            <a:r>
              <a:rPr lang="de-DE" dirty="0" err="1" smtClean="0"/>
              <a:t>region</a:t>
            </a:r>
            <a:endParaRPr lang="en-US" dirty="0"/>
          </a:p>
        </p:txBody>
      </p:sp>
      <p:sp>
        <p:nvSpPr>
          <p:cNvPr id="6" name="TextBox 5"/>
          <p:cNvSpPr txBox="1"/>
          <p:nvPr/>
        </p:nvSpPr>
        <p:spPr>
          <a:xfrm rot="20784487">
            <a:off x="854290" y="5361901"/>
            <a:ext cx="1791901" cy="369332"/>
          </a:xfrm>
          <a:prstGeom prst="rect">
            <a:avLst/>
          </a:prstGeom>
          <a:noFill/>
        </p:spPr>
        <p:txBody>
          <a:bodyPr wrap="none" rtlCol="0">
            <a:spAutoFit/>
          </a:bodyPr>
          <a:lstStyle/>
          <a:p>
            <a:r>
              <a:rPr lang="de-DE" dirty="0" smtClean="0">
                <a:solidFill>
                  <a:srgbClr val="FF0000"/>
                </a:solidFill>
              </a:rPr>
              <a:t>NBI </a:t>
            </a:r>
            <a:r>
              <a:rPr lang="de-DE" dirty="0" smtClean="0">
                <a:solidFill>
                  <a:srgbClr val="FF0000"/>
                </a:solidFill>
              </a:rPr>
              <a:t>SOL </a:t>
            </a:r>
            <a:r>
              <a:rPr lang="de-DE" dirty="0" err="1" smtClean="0">
                <a:solidFill>
                  <a:srgbClr val="FF0000"/>
                </a:solidFill>
              </a:rPr>
              <a:t>region</a:t>
            </a:r>
            <a:endParaRPr lang="en-US" dirty="0">
              <a:solidFill>
                <a:srgbClr val="FF0000"/>
              </a:solidFill>
            </a:endParaRPr>
          </a:p>
        </p:txBody>
      </p:sp>
      <p:sp>
        <p:nvSpPr>
          <p:cNvPr id="16" name="Oval 15"/>
          <p:cNvSpPr/>
          <p:nvPr/>
        </p:nvSpPr>
        <p:spPr>
          <a:xfrm rot="20190744">
            <a:off x="482362" y="4577008"/>
            <a:ext cx="659027" cy="102803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66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24" grpId="0"/>
      <p:bldP spid="25" grpId="0"/>
      <p:bldP spid="6"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Future </a:t>
            </a:r>
            <a:r>
              <a:rPr lang="de-DE" dirty="0" err="1" smtClean="0"/>
              <a:t>outlook</a:t>
            </a:r>
            <a:r>
              <a:rPr lang="de-DE" dirty="0" smtClean="0"/>
              <a:t> </a:t>
            </a:r>
            <a:r>
              <a:rPr lang="de-DE" dirty="0" err="1" smtClean="0"/>
              <a:t>for</a:t>
            </a:r>
            <a:r>
              <a:rPr lang="de-DE" dirty="0" smtClean="0"/>
              <a:t> OP2.2/2.3 </a:t>
            </a:r>
            <a:r>
              <a:rPr lang="de-DE" dirty="0"/>
              <a:t>SOL </a:t>
            </a:r>
            <a:r>
              <a:rPr lang="de-DE" dirty="0" err="1"/>
              <a:t>transport</a:t>
            </a:r>
            <a:r>
              <a:rPr lang="de-DE" dirty="0"/>
              <a:t> </a:t>
            </a:r>
            <a:r>
              <a:rPr lang="de-DE" dirty="0" err="1"/>
              <a:t>experiments</a:t>
            </a:r>
            <a:r>
              <a:rPr lang="de-DE" dirty="0"/>
              <a:t> </a:t>
            </a:r>
            <a:r>
              <a:rPr lang="de-DE" dirty="0" err="1"/>
              <a:t>based</a:t>
            </a:r>
            <a:r>
              <a:rPr lang="de-DE" dirty="0"/>
              <a:t> on OP2.1 </a:t>
            </a:r>
            <a:r>
              <a:rPr lang="de-DE" dirty="0" err="1"/>
              <a:t>analysis</a:t>
            </a:r>
            <a:r>
              <a:rPr lang="de-DE" dirty="0"/>
              <a:t> so </a:t>
            </a:r>
            <a:r>
              <a:rPr lang="de-DE" dirty="0" err="1"/>
              <a:t>far</a:t>
            </a:r>
            <a:r>
              <a:rPr lang="de-DE" dirty="0"/>
              <a:t> </a:t>
            </a:r>
            <a:r>
              <a:rPr lang="de-DE" dirty="0" smtClean="0"/>
              <a:t>(</a:t>
            </a:r>
            <a:r>
              <a:rPr lang="de-DE" dirty="0" err="1" smtClean="0"/>
              <a:t>and</a:t>
            </a:r>
            <a:r>
              <a:rPr lang="de-DE" dirty="0" smtClean="0"/>
              <a:t> </a:t>
            </a:r>
            <a:r>
              <a:rPr lang="de-DE" dirty="0" err="1"/>
              <a:t>missing</a:t>
            </a:r>
            <a:r>
              <a:rPr lang="de-DE" dirty="0"/>
              <a:t> </a:t>
            </a:r>
            <a:r>
              <a:rPr lang="de-DE" dirty="0" smtClean="0"/>
              <a:t>OP2.1 </a:t>
            </a:r>
            <a:r>
              <a:rPr lang="de-DE" dirty="0" err="1" smtClean="0"/>
              <a:t>data</a:t>
            </a:r>
            <a:r>
              <a:rPr lang="de-DE" dirty="0" smtClean="0"/>
              <a:t>)</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11</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mc:AlternateContent xmlns:mc="http://schemas.openxmlformats.org/markup-compatibility/2006">
        <mc:Choice xmlns:a14="http://schemas.microsoft.com/office/drawing/2010/main" Requires="a14">
          <p:graphicFrame>
            <p:nvGraphicFramePr>
              <p:cNvPr id="6" name="Content Placeholder 5"/>
              <p:cNvGraphicFramePr>
                <a:graphicFrameLocks noGrp="1"/>
              </p:cNvGraphicFramePr>
              <p:nvPr>
                <p:ph sz="quarter" idx="13"/>
                <p:extLst>
                  <p:ext uri="{D42A27DB-BD31-4B8C-83A1-F6EECF244321}">
                    <p14:modId xmlns:p14="http://schemas.microsoft.com/office/powerpoint/2010/main" val="1586047759"/>
                  </p:ext>
                </p:extLst>
              </p:nvPr>
            </p:nvGraphicFramePr>
            <p:xfrm>
              <a:off x="552330" y="1177929"/>
              <a:ext cx="11087341" cy="5400040"/>
            </p:xfrm>
            <a:graphic>
              <a:graphicData uri="http://schemas.openxmlformats.org/drawingml/2006/table">
                <a:tbl>
                  <a:tblPr firstRow="1" bandRow="1">
                    <a:tableStyleId>{5C22544A-7EE6-4342-B048-85BDC9FD1C3A}</a:tableStyleId>
                  </a:tblPr>
                  <a:tblGrid>
                    <a:gridCol w="4297250">
                      <a:extLst>
                        <a:ext uri="{9D8B030D-6E8A-4147-A177-3AD203B41FA5}">
                          <a16:colId xmlns:a16="http://schemas.microsoft.com/office/drawing/2014/main" val="379739760"/>
                        </a:ext>
                      </a:extLst>
                    </a:gridCol>
                    <a:gridCol w="6790091">
                      <a:extLst>
                        <a:ext uri="{9D8B030D-6E8A-4147-A177-3AD203B41FA5}">
                          <a16:colId xmlns:a16="http://schemas.microsoft.com/office/drawing/2014/main" val="857904519"/>
                        </a:ext>
                      </a:extLst>
                    </a:gridCol>
                  </a:tblGrid>
                  <a:tr h="370840">
                    <a:tc>
                      <a:txBody>
                        <a:bodyPr/>
                        <a:lstStyle/>
                        <a:p>
                          <a:r>
                            <a:rPr lang="de-DE" sz="1800" dirty="0" smtClean="0"/>
                            <a:t>Experiment</a:t>
                          </a:r>
                          <a:endParaRPr lang="en-US" sz="1800" dirty="0"/>
                        </a:p>
                      </a:txBody>
                      <a:tcPr>
                        <a:solidFill>
                          <a:schemeClr val="tx2"/>
                        </a:solidFill>
                      </a:tcPr>
                    </a:tc>
                    <a:tc>
                      <a:txBody>
                        <a:bodyPr/>
                        <a:lstStyle/>
                        <a:p>
                          <a:r>
                            <a:rPr lang="de-DE" sz="1800" dirty="0" err="1" smtClean="0"/>
                            <a:t>Reason</a:t>
                          </a:r>
                          <a:endParaRPr lang="en-US" sz="1800" dirty="0"/>
                        </a:p>
                      </a:txBody>
                      <a:tcPr>
                        <a:solidFill>
                          <a:schemeClr val="tx2"/>
                        </a:solidFill>
                      </a:tcPr>
                    </a:tc>
                    <a:extLst>
                      <a:ext uri="{0D108BD9-81ED-4DB2-BD59-A6C34878D82A}">
                        <a16:rowId xmlns:a16="http://schemas.microsoft.com/office/drawing/2014/main" val="2426121023"/>
                      </a:ext>
                    </a:extLst>
                  </a:tr>
                  <a:tr h="370840">
                    <a:tc>
                      <a:txBody>
                        <a:bodyPr/>
                        <a:lstStyle/>
                        <a:p>
                          <a:r>
                            <a:rPr lang="de-DE" sz="1800" dirty="0" smtClean="0"/>
                            <a:t>Drift</a:t>
                          </a:r>
                          <a:r>
                            <a:rPr lang="de-DE" sz="1800" baseline="0" dirty="0" smtClean="0"/>
                            <a:t> </a:t>
                          </a:r>
                          <a:r>
                            <a:rPr lang="de-DE" sz="1800" baseline="0" dirty="0" err="1" smtClean="0"/>
                            <a:t>effects</a:t>
                          </a:r>
                          <a:r>
                            <a:rPr lang="de-DE" sz="1800" baseline="0" dirty="0" smtClean="0"/>
                            <a:t> on </a:t>
                          </a:r>
                          <a:r>
                            <a:rPr lang="de-DE" sz="1800" baseline="0" dirty="0" err="1" smtClean="0"/>
                            <a:t>target</a:t>
                          </a:r>
                          <a:r>
                            <a:rPr lang="de-DE" sz="1800" baseline="0" dirty="0" smtClean="0"/>
                            <a:t> </a:t>
                          </a:r>
                          <a:r>
                            <a:rPr lang="de-DE" sz="1800" baseline="0" dirty="0" err="1" smtClean="0"/>
                            <a:t>fluxes</a:t>
                          </a:r>
                          <a:endParaRPr lang="en-US" sz="1800" dirty="0"/>
                        </a:p>
                      </a:txBody>
                      <a:tcPr>
                        <a:solidFill>
                          <a:schemeClr val="tx2">
                            <a:lumMod val="25000"/>
                            <a:lumOff val="75000"/>
                          </a:schemeClr>
                        </a:solidFill>
                      </a:tcPr>
                    </a:tc>
                    <a:tc>
                      <a:txBody>
                        <a:bodyPr/>
                        <a:lstStyle/>
                        <a:p>
                          <a:r>
                            <a:rPr lang="de-DE" sz="1800" dirty="0" err="1" smtClean="0"/>
                            <a:t>Diagnostics</a:t>
                          </a:r>
                          <a:r>
                            <a:rPr lang="de-DE" sz="1800" baseline="0" dirty="0" smtClean="0"/>
                            <a:t> </a:t>
                          </a:r>
                          <a:r>
                            <a:rPr lang="de-DE" sz="1800" baseline="0" dirty="0" err="1" smtClean="0"/>
                            <a:t>for</a:t>
                          </a:r>
                          <a:r>
                            <a:rPr lang="de-DE" sz="1800" baseline="0" dirty="0" smtClean="0"/>
                            <a:t> </a:t>
                          </a:r>
                          <a:r>
                            <a:rPr lang="de-DE" sz="1800" baseline="0" dirty="0" err="1" smtClean="0"/>
                            <a:t>target</a:t>
                          </a:r>
                          <a:r>
                            <a:rPr lang="de-DE" sz="1800" baseline="0" dirty="0" smtClean="0"/>
                            <a:t> </a:t>
                          </a:r>
                          <a:r>
                            <a:rPr lang="de-DE" sz="1800" baseline="0" dirty="0" err="1" smtClean="0"/>
                            <a:t>fluxes</a:t>
                          </a:r>
                          <a:r>
                            <a:rPr lang="de-DE" sz="1800" baseline="0" dirty="0" smtClean="0"/>
                            <a:t> </a:t>
                          </a:r>
                          <a:r>
                            <a:rPr lang="de-DE" sz="1800" dirty="0" err="1" smtClean="0"/>
                            <a:t>were</a:t>
                          </a:r>
                          <a:r>
                            <a:rPr lang="de-DE" sz="1800" dirty="0" smtClean="0"/>
                            <a:t> </a:t>
                          </a:r>
                          <a:r>
                            <a:rPr lang="de-DE" sz="1800" dirty="0" err="1" smtClean="0"/>
                            <a:t>largely</a:t>
                          </a:r>
                          <a:r>
                            <a:rPr lang="de-DE" sz="1800" baseline="0" dirty="0" smtClean="0"/>
                            <a:t> not operational </a:t>
                          </a:r>
                          <a:r>
                            <a:rPr lang="de-DE" sz="1800" baseline="0" dirty="0" err="1" smtClean="0"/>
                            <a:t>during</a:t>
                          </a:r>
                          <a:r>
                            <a:rPr lang="de-DE" sz="1800" baseline="0" dirty="0" smtClean="0"/>
                            <a:t> OP2.1 </a:t>
                          </a:r>
                          <a:r>
                            <a:rPr lang="de-DE" sz="1800" baseline="0" dirty="0" err="1" smtClean="0"/>
                            <a:t>field</a:t>
                          </a:r>
                          <a:r>
                            <a:rPr lang="de-DE" sz="1800" baseline="0" dirty="0" smtClean="0"/>
                            <a:t> </a:t>
                          </a:r>
                          <a:r>
                            <a:rPr lang="de-DE" sz="1800" baseline="0" dirty="0" err="1" smtClean="0"/>
                            <a:t>reversal</a:t>
                          </a:r>
                          <a:r>
                            <a:rPr lang="de-DE" sz="1800" baseline="0" dirty="0" smtClean="0"/>
                            <a:t> </a:t>
                          </a:r>
                          <a:r>
                            <a:rPr lang="de-DE" sz="1800" baseline="0" dirty="0" err="1" smtClean="0"/>
                            <a:t>experiments</a:t>
                          </a:r>
                          <a:endParaRPr lang="en-US" sz="1800" dirty="0"/>
                        </a:p>
                      </a:txBody>
                      <a:tcPr>
                        <a:solidFill>
                          <a:schemeClr val="tx2">
                            <a:lumMod val="25000"/>
                            <a:lumOff val="75000"/>
                          </a:schemeClr>
                        </a:solidFill>
                      </a:tcPr>
                    </a:tc>
                    <a:extLst>
                      <a:ext uri="{0D108BD9-81ED-4DB2-BD59-A6C34878D82A}">
                        <a16:rowId xmlns:a16="http://schemas.microsoft.com/office/drawing/2014/main" val="466271862"/>
                      </a:ext>
                    </a:extLst>
                  </a:tr>
                  <a:tr h="370840">
                    <a:tc>
                      <a:txBody>
                        <a:bodyPr/>
                        <a:lstStyle/>
                        <a:p>
                          <a:r>
                            <a:rPr lang="de-DE" sz="1800" dirty="0" smtClean="0"/>
                            <a:t>Ultra-</a:t>
                          </a:r>
                          <a:r>
                            <a:rPr lang="de-DE" sz="1800" dirty="0" err="1" smtClean="0"/>
                            <a:t>low</a:t>
                          </a:r>
                          <a:r>
                            <a:rPr lang="de-DE" sz="1800" baseline="0" dirty="0" smtClean="0"/>
                            <a:t> </a:t>
                          </a:r>
                          <a:r>
                            <a:rPr lang="de-DE" sz="1800" baseline="0" dirty="0" err="1" smtClean="0"/>
                            <a:t>densities</a:t>
                          </a:r>
                          <a:r>
                            <a:rPr lang="de-DE" sz="1800" baseline="0" dirty="0" smtClean="0"/>
                            <a:t> in </a:t>
                          </a:r>
                          <a:r>
                            <a:rPr lang="de-DE" sz="1800" baseline="0" dirty="0" err="1" smtClean="0"/>
                            <a:t>forward</a:t>
                          </a:r>
                          <a:r>
                            <a:rPr lang="de-DE" sz="1800" baseline="0" dirty="0" smtClean="0"/>
                            <a:t> high-</a:t>
                          </a:r>
                          <a:r>
                            <a:rPr lang="de-DE" sz="1800" baseline="0" dirty="0" err="1" smtClean="0"/>
                            <a:t>iota</a:t>
                          </a:r>
                          <a:endParaRPr lang="en-US" sz="1800" dirty="0"/>
                        </a:p>
                      </a:txBody>
                      <a:tcPr>
                        <a:solidFill>
                          <a:schemeClr val="tx2">
                            <a:lumMod val="10000"/>
                            <a:lumOff val="90000"/>
                          </a:schemeClr>
                        </a:solidFill>
                      </a:tcPr>
                    </a:tc>
                    <a:tc>
                      <a:txBody>
                        <a:bodyPr/>
                        <a:lstStyle/>
                        <a:p>
                          <a:r>
                            <a:rPr lang="de-DE" sz="1800" dirty="0" smtClean="0"/>
                            <a:t>Test</a:t>
                          </a:r>
                          <a:r>
                            <a:rPr lang="de-DE" sz="1800" baseline="0" dirty="0" smtClean="0"/>
                            <a:t> </a:t>
                          </a:r>
                          <a:r>
                            <a:rPr lang="de-DE" sz="1800" baseline="0" dirty="0" err="1" smtClean="0"/>
                            <a:t>prediction</a:t>
                          </a:r>
                          <a:r>
                            <a:rPr lang="de-DE" sz="1800" baseline="0" dirty="0" smtClean="0"/>
                            <a:t> </a:t>
                          </a:r>
                          <a:r>
                            <a:rPr lang="de-DE" sz="1800" baseline="0" dirty="0" err="1" smtClean="0"/>
                            <a:t>that</a:t>
                          </a:r>
                          <a:r>
                            <a:rPr lang="de-DE" sz="1800" baseline="0" dirty="0" smtClean="0"/>
                            <a:t> </a:t>
                          </a:r>
                          <a:r>
                            <a:rPr lang="de-DE" sz="1800" baseline="0" dirty="0" err="1" smtClean="0"/>
                            <a:t>drift</a:t>
                          </a:r>
                          <a:r>
                            <a:rPr lang="de-DE" sz="1800" baseline="0" dirty="0" smtClean="0"/>
                            <a:t> </a:t>
                          </a:r>
                          <a:r>
                            <a:rPr lang="de-DE" sz="1800" baseline="0" dirty="0" err="1" smtClean="0"/>
                            <a:t>effects</a:t>
                          </a:r>
                          <a:r>
                            <a:rPr lang="de-DE" sz="1800" baseline="0" dirty="0" smtClean="0"/>
                            <a:t> on </a:t>
                          </a:r>
                          <a:r>
                            <a:rPr lang="de-DE" sz="1800" baseline="0" dirty="0" err="1" smtClean="0"/>
                            <a:t>flows</a:t>
                          </a:r>
                          <a:r>
                            <a:rPr lang="de-DE" sz="1800" baseline="0" dirty="0" smtClean="0"/>
                            <a:t> </a:t>
                          </a:r>
                          <a:r>
                            <a:rPr lang="de-DE" sz="1800" baseline="0" dirty="0" err="1" smtClean="0"/>
                            <a:t>should</a:t>
                          </a:r>
                          <a:r>
                            <a:rPr lang="de-DE" sz="1800" baseline="0" dirty="0" smtClean="0"/>
                            <a:t> </a:t>
                          </a:r>
                          <a:r>
                            <a:rPr lang="de-DE" sz="1800" baseline="0" dirty="0" err="1" smtClean="0"/>
                            <a:t>be</a:t>
                          </a:r>
                          <a:r>
                            <a:rPr lang="de-DE" sz="1800" baseline="0" dirty="0" smtClean="0"/>
                            <a:t> </a:t>
                          </a:r>
                          <a:r>
                            <a:rPr lang="de-DE" sz="1800" baseline="0" dirty="0" err="1" smtClean="0"/>
                            <a:t>weakest</a:t>
                          </a:r>
                          <a:r>
                            <a:rPr lang="de-DE" sz="1800" baseline="0" dirty="0" smtClean="0"/>
                            <a:t> in high-</a:t>
                          </a:r>
                          <a:r>
                            <a:rPr lang="de-DE" sz="1800" baseline="0" dirty="0" err="1" smtClean="0"/>
                            <a:t>iota</a:t>
                          </a:r>
                          <a:r>
                            <a:rPr lang="de-DE" sz="1800" baseline="0" dirty="0" smtClean="0"/>
                            <a:t> (</a:t>
                          </a:r>
                          <a:r>
                            <a:rPr lang="de-DE" sz="1800" baseline="0" dirty="0" err="1" smtClean="0"/>
                            <a:t>incomplete</a:t>
                          </a:r>
                          <a:r>
                            <a:rPr lang="de-DE" sz="1800" baseline="0" dirty="0" smtClean="0"/>
                            <a:t> </a:t>
                          </a:r>
                          <a:r>
                            <a:rPr lang="de-DE" sz="1800" baseline="0" dirty="0" err="1" smtClean="0"/>
                            <a:t>from</a:t>
                          </a:r>
                          <a:r>
                            <a:rPr lang="de-DE" sz="1800" baseline="0" dirty="0" smtClean="0"/>
                            <a:t> OP2.1)</a:t>
                          </a:r>
                          <a:endParaRPr lang="en-US" sz="1800" dirty="0"/>
                        </a:p>
                      </a:txBody>
                      <a:tcPr>
                        <a:solidFill>
                          <a:schemeClr val="tx2">
                            <a:lumMod val="10000"/>
                            <a:lumOff val="90000"/>
                          </a:schemeClr>
                        </a:solidFill>
                      </a:tcPr>
                    </a:tc>
                    <a:extLst>
                      <a:ext uri="{0D108BD9-81ED-4DB2-BD59-A6C34878D82A}">
                        <a16:rowId xmlns:a16="http://schemas.microsoft.com/office/drawing/2014/main" val="1604452059"/>
                      </a:ext>
                    </a:extLst>
                  </a:tr>
                  <a:tr h="370840">
                    <a:tc>
                      <a:txBody>
                        <a:bodyPr/>
                        <a:lstStyle/>
                        <a:p>
                          <a:r>
                            <a:rPr lang="de-DE" sz="1800" dirty="0" smtClean="0"/>
                            <a:t>Field-</a:t>
                          </a:r>
                          <a:r>
                            <a:rPr lang="de-DE" sz="1800" dirty="0" err="1" smtClean="0"/>
                            <a:t>direction</a:t>
                          </a:r>
                          <a:r>
                            <a:rPr lang="de-DE" sz="1800" baseline="0" dirty="0" smtClean="0"/>
                            <a:t> </a:t>
                          </a:r>
                          <a:r>
                            <a:rPr lang="de-DE" sz="1800" baseline="0" dirty="0" err="1" smtClean="0"/>
                            <a:t>dependence</a:t>
                          </a:r>
                          <a:r>
                            <a:rPr lang="de-DE" sz="1800" baseline="0" dirty="0" smtClean="0"/>
                            <a:t> </a:t>
                          </a:r>
                          <a:r>
                            <a:rPr lang="de-DE" sz="1800" baseline="0" dirty="0" err="1" smtClean="0"/>
                            <a:t>of</a:t>
                          </a:r>
                          <a:r>
                            <a:rPr lang="de-DE" sz="1800" baseline="0" dirty="0" smtClean="0"/>
                            <a:t> </a:t>
                          </a:r>
                          <a:r>
                            <a:rPr lang="de-DE" sz="1800" dirty="0" err="1" smtClean="0"/>
                            <a:t>detachment</a:t>
                          </a:r>
                          <a:r>
                            <a:rPr lang="de-DE" sz="1800" dirty="0" smtClean="0"/>
                            <a:t> </a:t>
                          </a:r>
                          <a:r>
                            <a:rPr lang="de-DE" sz="1800" dirty="0" err="1" smtClean="0"/>
                            <a:t>transition</a:t>
                          </a:r>
                          <a:r>
                            <a:rPr lang="de-DE" sz="1800" baseline="0" dirty="0" smtClean="0"/>
                            <a:t> </a:t>
                          </a:r>
                          <a:r>
                            <a:rPr lang="de-DE" sz="1800" baseline="0" dirty="0" err="1" smtClean="0"/>
                            <a:t>dynamics</a:t>
                          </a:r>
                          <a:endParaRPr lang="en-US" sz="1800" dirty="0"/>
                        </a:p>
                      </a:txBody>
                      <a:tcPr>
                        <a:solidFill>
                          <a:schemeClr val="tx2">
                            <a:lumMod val="25000"/>
                            <a:lumOff val="75000"/>
                          </a:schemeClr>
                        </a:solidFill>
                      </a:tcPr>
                    </a:tc>
                    <a:tc>
                      <a:txBody>
                        <a:bodyPr/>
                        <a:lstStyle/>
                        <a:p>
                          <a:r>
                            <a:rPr lang="de-DE" sz="1800" dirty="0" smtClean="0"/>
                            <a:t>W7-AS </a:t>
                          </a:r>
                          <a:r>
                            <a:rPr lang="de-DE" sz="1800" dirty="0" err="1" smtClean="0"/>
                            <a:t>and</a:t>
                          </a:r>
                          <a:r>
                            <a:rPr lang="de-DE" sz="1800" dirty="0" smtClean="0"/>
                            <a:t> </a:t>
                          </a:r>
                          <a:r>
                            <a:rPr lang="de-DE" sz="1800" dirty="0" err="1" smtClean="0"/>
                            <a:t>tokamaks</a:t>
                          </a:r>
                          <a:r>
                            <a:rPr lang="de-DE" sz="1800" dirty="0" smtClean="0"/>
                            <a:t> </a:t>
                          </a:r>
                          <a:r>
                            <a:rPr lang="de-DE" sz="1800" dirty="0" err="1" smtClean="0"/>
                            <a:t>observe</a:t>
                          </a:r>
                          <a:r>
                            <a:rPr lang="de-DE" sz="1800" dirty="0" smtClean="0"/>
                            <a:t> </a:t>
                          </a:r>
                          <a:r>
                            <a:rPr lang="de-DE" sz="1800" dirty="0" err="1" smtClean="0"/>
                            <a:t>substantial</a:t>
                          </a:r>
                          <a:r>
                            <a:rPr lang="de-DE" sz="1800" baseline="0" dirty="0" err="1" smtClean="0"/>
                            <a:t>ly</a:t>
                          </a:r>
                          <a:r>
                            <a:rPr lang="de-DE" sz="1800" baseline="0" dirty="0" smtClean="0"/>
                            <a:t> different </a:t>
                          </a:r>
                          <a:r>
                            <a:rPr lang="de-DE" sz="1800" baseline="0" dirty="0" err="1" smtClean="0"/>
                            <a:t>detachment</a:t>
                          </a:r>
                          <a:r>
                            <a:rPr lang="de-DE" sz="1800" baseline="0" dirty="0" smtClean="0"/>
                            <a:t> </a:t>
                          </a:r>
                          <a:r>
                            <a:rPr lang="de-DE" sz="1800" baseline="0" dirty="0" err="1" smtClean="0"/>
                            <a:t>dynamics</a:t>
                          </a:r>
                          <a:r>
                            <a:rPr lang="de-DE" sz="1800" baseline="0" dirty="0" smtClean="0"/>
                            <a:t> </a:t>
                          </a:r>
                          <a:r>
                            <a:rPr lang="de-DE" sz="1800" baseline="0" dirty="0" err="1" smtClean="0"/>
                            <a:t>with</a:t>
                          </a:r>
                          <a:r>
                            <a:rPr lang="de-DE" sz="1800" baseline="0" dirty="0" smtClean="0"/>
                            <a:t> </a:t>
                          </a:r>
                          <a:r>
                            <a:rPr lang="de-DE" sz="1800" baseline="0" dirty="0" err="1" smtClean="0"/>
                            <a:t>field</a:t>
                          </a:r>
                          <a:r>
                            <a:rPr lang="de-DE" sz="1800" baseline="0" dirty="0" smtClean="0"/>
                            <a:t> </a:t>
                          </a:r>
                          <a:r>
                            <a:rPr lang="de-DE" sz="1800" baseline="0" dirty="0" err="1" smtClean="0"/>
                            <a:t>direction</a:t>
                          </a:r>
                          <a:r>
                            <a:rPr lang="de-DE" sz="1800" baseline="0" dirty="0" smtClean="0"/>
                            <a:t>; </a:t>
                          </a:r>
                          <a:r>
                            <a:rPr lang="de-DE" sz="1800" baseline="0" dirty="0" err="1" smtClean="0"/>
                            <a:t>relatively</a:t>
                          </a:r>
                          <a:r>
                            <a:rPr lang="de-DE" sz="1800" baseline="0" dirty="0" smtClean="0"/>
                            <a:t> </a:t>
                          </a:r>
                          <a:r>
                            <a:rPr lang="de-DE" sz="1800" baseline="0" dirty="0" err="1" smtClean="0"/>
                            <a:t>unexplored</a:t>
                          </a:r>
                          <a:r>
                            <a:rPr lang="de-DE" sz="1800" baseline="0" dirty="0" smtClean="0"/>
                            <a:t> so </a:t>
                          </a:r>
                          <a:r>
                            <a:rPr lang="de-DE" sz="1800" baseline="0" dirty="0" err="1" smtClean="0"/>
                            <a:t>far</a:t>
                          </a:r>
                          <a:r>
                            <a:rPr lang="de-DE" sz="1800" baseline="0" dirty="0" smtClean="0"/>
                            <a:t> (</a:t>
                          </a:r>
                          <a:r>
                            <a:rPr lang="de-DE" sz="1800" baseline="0" dirty="0" err="1" smtClean="0"/>
                            <a:t>very</a:t>
                          </a:r>
                          <a:r>
                            <a:rPr lang="de-DE" sz="1800" baseline="0" dirty="0" smtClean="0"/>
                            <a:t> limited </a:t>
                          </a:r>
                          <a:r>
                            <a:rPr lang="de-DE" sz="1800" baseline="0" dirty="0" err="1" smtClean="0"/>
                            <a:t>data</a:t>
                          </a:r>
                          <a:r>
                            <a:rPr lang="de-DE" sz="1800" baseline="0" dirty="0" smtClean="0"/>
                            <a:t> in high-</a:t>
                          </a:r>
                          <a:r>
                            <a:rPr lang="de-DE" sz="1800" baseline="0" dirty="0" err="1" smtClean="0"/>
                            <a:t>mirror</a:t>
                          </a:r>
                          <a:r>
                            <a:rPr lang="de-DE" sz="1800" baseline="0" dirty="0" smtClean="0"/>
                            <a:t>)</a:t>
                          </a:r>
                          <a:endParaRPr lang="en-US" sz="1800" dirty="0"/>
                        </a:p>
                      </a:txBody>
                      <a:tcPr>
                        <a:solidFill>
                          <a:schemeClr val="tx2">
                            <a:lumMod val="25000"/>
                            <a:lumOff val="75000"/>
                          </a:schemeClr>
                        </a:solidFill>
                      </a:tcPr>
                    </a:tc>
                    <a:extLst>
                      <a:ext uri="{0D108BD9-81ED-4DB2-BD59-A6C34878D82A}">
                        <a16:rowId xmlns:a16="http://schemas.microsoft.com/office/drawing/2014/main" val="265458188"/>
                      </a:ext>
                    </a:extLst>
                  </a:tr>
                  <a:tr h="370840">
                    <a:tc>
                      <a:txBody>
                        <a:bodyPr/>
                        <a:lstStyle/>
                        <a:p>
                          <a:r>
                            <a:rPr lang="de-DE" sz="1800" dirty="0" err="1" smtClean="0"/>
                            <a:t>Investigate</a:t>
                          </a:r>
                          <a:r>
                            <a:rPr lang="de-DE" sz="1800" baseline="0" dirty="0" smtClean="0"/>
                            <a:t> </a:t>
                          </a:r>
                          <a:r>
                            <a:rPr lang="de-DE" sz="1800" baseline="0" dirty="0" err="1" smtClean="0"/>
                            <a:t>low-iota</a:t>
                          </a:r>
                          <a:r>
                            <a:rPr lang="de-DE" sz="1800" baseline="0" dirty="0" smtClean="0"/>
                            <a:t> </a:t>
                          </a:r>
                          <a:r>
                            <a:rPr lang="de-DE" sz="1800" baseline="0" dirty="0" err="1" smtClean="0"/>
                            <a:t>detachment</a:t>
                          </a:r>
                          <a:r>
                            <a:rPr lang="de-DE" sz="1800" baseline="0" dirty="0" smtClean="0"/>
                            <a:t> </a:t>
                          </a:r>
                          <a:r>
                            <a:rPr lang="de-DE" sz="1800" baseline="0" dirty="0" err="1" smtClean="0"/>
                            <a:t>instability</a:t>
                          </a:r>
                          <a:r>
                            <a:rPr lang="de-DE" sz="1800" baseline="0" dirty="0" smtClean="0"/>
                            <a:t> in </a:t>
                          </a:r>
                          <a:r>
                            <a:rPr lang="de-DE" sz="1800" baseline="0" dirty="0" err="1" smtClean="0"/>
                            <a:t>reverse</a:t>
                          </a:r>
                          <a:r>
                            <a:rPr lang="de-DE" sz="1800" baseline="0" dirty="0" smtClean="0"/>
                            <a:t> </a:t>
                          </a:r>
                          <a:r>
                            <a:rPr lang="de-DE" sz="1800" baseline="0" dirty="0" err="1" smtClean="0"/>
                            <a:t>field</a:t>
                          </a:r>
                          <a:endParaRPr lang="en-US" sz="1800" dirty="0"/>
                        </a:p>
                      </a:txBody>
                      <a:tcPr>
                        <a:solidFill>
                          <a:schemeClr val="tx2">
                            <a:lumMod val="10000"/>
                            <a:lumOff val="90000"/>
                          </a:schemeClr>
                        </a:solidFill>
                      </a:tcPr>
                    </a:tc>
                    <a:tc>
                      <a:txBody>
                        <a:bodyPr/>
                        <a:lstStyle/>
                        <a:p>
                          <a:r>
                            <a:rPr lang="de-DE" sz="1800" dirty="0" err="1" smtClean="0"/>
                            <a:t>Motivated</a:t>
                          </a:r>
                          <a:r>
                            <a:rPr lang="de-DE" sz="1800" dirty="0" smtClean="0"/>
                            <a:t> </a:t>
                          </a:r>
                          <a:r>
                            <a:rPr lang="de-DE" sz="1800" dirty="0" err="1" smtClean="0"/>
                            <a:t>by</a:t>
                          </a:r>
                          <a:r>
                            <a:rPr lang="de-DE" sz="1800" dirty="0" smtClean="0"/>
                            <a:t> OP2.1 </a:t>
                          </a:r>
                          <a:r>
                            <a:rPr lang="de-DE" sz="1800" dirty="0" err="1" smtClean="0"/>
                            <a:t>observations</a:t>
                          </a:r>
                          <a:r>
                            <a:rPr lang="de-DE" sz="1800" dirty="0" smtClean="0"/>
                            <a:t>; </a:t>
                          </a:r>
                          <a:r>
                            <a:rPr lang="de-DE" sz="1800" dirty="0" err="1" smtClean="0"/>
                            <a:t>utilize</a:t>
                          </a:r>
                          <a:r>
                            <a:rPr lang="de-DE" sz="1800" dirty="0" smtClean="0"/>
                            <a:t> </a:t>
                          </a:r>
                          <a:r>
                            <a:rPr lang="de-DE" sz="1800" dirty="0" err="1" smtClean="0"/>
                            <a:t>new</a:t>
                          </a:r>
                          <a:r>
                            <a:rPr lang="de-DE" sz="1800" dirty="0" smtClean="0"/>
                            <a:t> </a:t>
                          </a:r>
                          <a14:m>
                            <m:oMath xmlns:m="http://schemas.openxmlformats.org/officeDocument/2006/math">
                              <m:sSub>
                                <m:sSubPr>
                                  <m:ctrlPr>
                                    <a:rPr lang="de-DE" sz="1800" i="1" smtClean="0">
                                      <a:latin typeface="Cambria Math" panose="02040503050406030204" pitchFamily="18" charset="0"/>
                                    </a:rPr>
                                  </m:ctrlPr>
                                </m:sSubPr>
                                <m:e>
                                  <m:r>
                                    <a:rPr lang="de-DE" sz="1800" b="0" i="1" smtClean="0">
                                      <a:latin typeface="Cambria Math" panose="02040503050406030204" pitchFamily="18" charset="0"/>
                                    </a:rPr>
                                    <m:t>𝑛</m:t>
                                  </m:r>
                                </m:e>
                                <m:sub>
                                  <m:r>
                                    <a:rPr lang="de-DE" sz="1800" b="0" i="1" smtClean="0">
                                      <a:latin typeface="Cambria Math" panose="02040503050406030204" pitchFamily="18" charset="0"/>
                                    </a:rPr>
                                    <m:t>𝑒</m:t>
                                  </m:r>
                                </m:sub>
                              </m:sSub>
                            </m:oMath>
                          </a14:m>
                          <a:r>
                            <a:rPr lang="en-US" sz="1800" dirty="0" smtClean="0"/>
                            <a:t>, </a:t>
                          </a:r>
                          <a14:m>
                            <m:oMath xmlns:m="http://schemas.openxmlformats.org/officeDocument/2006/math">
                              <m:sSub>
                                <m:sSubPr>
                                  <m:ctrlPr>
                                    <a:rPr lang="en-US" sz="1800" i="1" smtClean="0">
                                      <a:latin typeface="Cambria Math" panose="02040503050406030204" pitchFamily="18" charset="0"/>
                                    </a:rPr>
                                  </m:ctrlPr>
                                </m:sSubPr>
                                <m:e>
                                  <m:r>
                                    <a:rPr lang="de-DE" sz="1800" b="0" i="1" smtClean="0">
                                      <a:latin typeface="Cambria Math" panose="02040503050406030204" pitchFamily="18" charset="0"/>
                                    </a:rPr>
                                    <m:t>𝑇</m:t>
                                  </m:r>
                                </m:e>
                                <m:sub>
                                  <m:r>
                                    <a:rPr lang="de-DE" sz="1800" b="0" i="1" smtClean="0">
                                      <a:latin typeface="Cambria Math" panose="02040503050406030204" pitchFamily="18" charset="0"/>
                                    </a:rPr>
                                    <m:t>𝑒</m:t>
                                  </m:r>
                                </m:sub>
                              </m:sSub>
                            </m:oMath>
                          </a14:m>
                          <a:r>
                            <a:rPr lang="en-US" sz="1800" dirty="0" smtClean="0"/>
                            <a:t>, and </a:t>
                          </a:r>
                          <a14:m>
                            <m:oMath xmlns:m="http://schemas.openxmlformats.org/officeDocument/2006/math">
                              <m:sSub>
                                <m:sSubPr>
                                  <m:ctrlPr>
                                    <a:rPr lang="en-US" sz="1800" i="1" smtClean="0">
                                      <a:latin typeface="Cambria Math" panose="02040503050406030204" pitchFamily="18" charset="0"/>
                                    </a:rPr>
                                  </m:ctrlPr>
                                </m:sSubPr>
                                <m:e>
                                  <m:r>
                                    <a:rPr lang="de-DE" sz="1800" b="0" i="1" smtClean="0">
                                      <a:latin typeface="Cambria Math" panose="02040503050406030204" pitchFamily="18" charset="0"/>
                                    </a:rPr>
                                    <m:t>𝑃</m:t>
                                  </m:r>
                                </m:e>
                                <m:sub>
                                  <m:r>
                                    <a:rPr lang="de-DE" sz="1800" b="0" i="1" smtClean="0">
                                      <a:latin typeface="Cambria Math" panose="02040503050406030204" pitchFamily="18" charset="0"/>
                                    </a:rPr>
                                    <m:t>𝑟𝑎𝑑</m:t>
                                  </m:r>
                                </m:sub>
                              </m:sSub>
                            </m:oMath>
                          </a14:m>
                          <a:r>
                            <a:rPr lang="en-US" sz="1800" dirty="0" smtClean="0"/>
                            <a:t> diagnostics that were not available during OP1.2b experiment</a:t>
                          </a:r>
                          <a:endParaRPr lang="en-US" sz="1800" dirty="0"/>
                        </a:p>
                      </a:txBody>
                      <a:tcPr>
                        <a:solidFill>
                          <a:schemeClr val="tx2">
                            <a:lumMod val="10000"/>
                            <a:lumOff val="90000"/>
                          </a:schemeClr>
                        </a:solidFill>
                      </a:tcPr>
                    </a:tc>
                    <a:extLst>
                      <a:ext uri="{0D108BD9-81ED-4DB2-BD59-A6C34878D82A}">
                        <a16:rowId xmlns:a16="http://schemas.microsoft.com/office/drawing/2014/main" val="143444448"/>
                      </a:ext>
                    </a:extLst>
                  </a:tr>
                  <a:tr h="370840">
                    <a:tc>
                      <a:txBody>
                        <a:bodyPr/>
                        <a:lstStyle/>
                        <a:p>
                          <a:r>
                            <a:rPr lang="de-DE" sz="1800" dirty="0" smtClean="0"/>
                            <a:t>Fine </a:t>
                          </a:r>
                          <a:r>
                            <a:rPr lang="de-DE" sz="1800" dirty="0" err="1" smtClean="0"/>
                            <a:t>density</a:t>
                          </a:r>
                          <a:r>
                            <a:rPr lang="de-DE" sz="1800" dirty="0" smtClean="0"/>
                            <a:t>/power</a:t>
                          </a:r>
                          <a:r>
                            <a:rPr lang="de-DE" sz="1800" baseline="0" dirty="0" smtClean="0"/>
                            <a:t> </a:t>
                          </a:r>
                          <a:r>
                            <a:rPr lang="de-DE" sz="1800" baseline="0" dirty="0" err="1" smtClean="0"/>
                            <a:t>scan</a:t>
                          </a:r>
                          <a:r>
                            <a:rPr lang="de-DE" sz="1800" baseline="0" dirty="0" smtClean="0"/>
                            <a:t> in </a:t>
                          </a:r>
                          <a:r>
                            <a:rPr lang="de-DE" sz="1800" baseline="0" dirty="0" err="1" smtClean="0"/>
                            <a:t>transition</a:t>
                          </a:r>
                          <a:r>
                            <a:rPr lang="de-DE" sz="1800" baseline="0" dirty="0" smtClean="0"/>
                            <a:t> </a:t>
                          </a:r>
                          <a:r>
                            <a:rPr lang="de-DE" sz="1800" baseline="0" dirty="0" err="1" smtClean="0"/>
                            <a:t>region</a:t>
                          </a:r>
                          <a:r>
                            <a:rPr lang="de-DE" sz="1800" baseline="0" dirty="0" smtClean="0"/>
                            <a:t> </a:t>
                          </a:r>
                          <a:r>
                            <a:rPr lang="de-DE" sz="1800" baseline="0" dirty="0" err="1" smtClean="0"/>
                            <a:t>of</a:t>
                          </a:r>
                          <a:r>
                            <a:rPr lang="de-DE" sz="1800" baseline="0" dirty="0" smtClean="0"/>
                            <a:t> drift- </a:t>
                          </a:r>
                          <a:r>
                            <a:rPr lang="de-DE" sz="1800" baseline="0" dirty="0" err="1" smtClean="0"/>
                            <a:t>to</a:t>
                          </a:r>
                          <a:r>
                            <a:rPr lang="de-DE" sz="1800" baseline="0" dirty="0" smtClean="0"/>
                            <a:t> </a:t>
                          </a:r>
                          <a:r>
                            <a:rPr lang="de-DE" sz="1800" baseline="0" dirty="0" err="1" smtClean="0"/>
                            <a:t>anomalous-dominated</a:t>
                          </a:r>
                          <a:r>
                            <a:rPr lang="de-DE" sz="1800" baseline="0" dirty="0" smtClean="0"/>
                            <a:t> </a:t>
                          </a:r>
                          <a:r>
                            <a:rPr lang="de-DE" sz="1800" baseline="0" dirty="0" err="1" smtClean="0"/>
                            <a:t>transport</a:t>
                          </a:r>
                          <a:endParaRPr lang="en-US" sz="1800" dirty="0"/>
                        </a:p>
                      </a:txBody>
                      <a:tcPr>
                        <a:solidFill>
                          <a:schemeClr val="bg2">
                            <a:lumMod val="40000"/>
                            <a:lumOff val="60000"/>
                          </a:schemeClr>
                        </a:solidFill>
                      </a:tcPr>
                    </a:tc>
                    <a:tc>
                      <a:txBody>
                        <a:bodyPr/>
                        <a:lstStyle/>
                        <a:p>
                          <a:r>
                            <a:rPr lang="de-DE" sz="1800" dirty="0" smtClean="0"/>
                            <a:t>Transition </a:t>
                          </a:r>
                          <a:r>
                            <a:rPr lang="de-DE" sz="1800" dirty="0" err="1" smtClean="0"/>
                            <a:t>between</a:t>
                          </a:r>
                          <a:r>
                            <a:rPr lang="de-DE" sz="1800" dirty="0" smtClean="0"/>
                            <a:t> </a:t>
                          </a:r>
                          <a:r>
                            <a:rPr lang="de-DE" sz="1800" dirty="0" err="1" smtClean="0"/>
                            <a:t>transport</a:t>
                          </a:r>
                          <a:r>
                            <a:rPr lang="de-DE" sz="1800" dirty="0" smtClean="0"/>
                            <a:t> </a:t>
                          </a:r>
                          <a:r>
                            <a:rPr lang="de-DE" sz="1800" dirty="0" err="1" smtClean="0"/>
                            <a:t>regimes</a:t>
                          </a:r>
                          <a:r>
                            <a:rPr lang="de-DE" sz="1800" dirty="0" smtClean="0"/>
                            <a:t> </a:t>
                          </a:r>
                          <a:r>
                            <a:rPr lang="de-DE" sz="1800" dirty="0" err="1" smtClean="0"/>
                            <a:t>occurs</a:t>
                          </a:r>
                          <a:r>
                            <a:rPr lang="de-DE" sz="1800" baseline="0" dirty="0" smtClean="0"/>
                            <a:t> </a:t>
                          </a:r>
                          <a:r>
                            <a:rPr lang="de-DE" sz="1800" baseline="0" dirty="0" err="1" smtClean="0"/>
                            <a:t>rapidly</a:t>
                          </a:r>
                          <a:r>
                            <a:rPr lang="de-DE" sz="1800" baseline="0" dirty="0" smtClean="0"/>
                            <a:t> </a:t>
                          </a:r>
                          <a:r>
                            <a:rPr lang="de-DE" sz="1800" baseline="0" dirty="0" err="1" smtClean="0"/>
                            <a:t>over</a:t>
                          </a:r>
                          <a:r>
                            <a:rPr lang="de-DE" sz="1800" baseline="0" dirty="0" smtClean="0"/>
                            <a:t> a </a:t>
                          </a:r>
                          <a:r>
                            <a:rPr lang="de-DE" sz="1800" baseline="0" dirty="0" err="1" smtClean="0"/>
                            <a:t>narrow</a:t>
                          </a:r>
                          <a:r>
                            <a:rPr lang="de-DE" sz="1800" baseline="0" dirty="0" smtClean="0"/>
                            <a:t> </a:t>
                          </a:r>
                          <a:r>
                            <a:rPr lang="de-DE" sz="1800" baseline="0" dirty="0" err="1" smtClean="0"/>
                            <a:t>density</a:t>
                          </a:r>
                          <a:r>
                            <a:rPr lang="de-DE" sz="1800" baseline="0" dirty="0" smtClean="0"/>
                            <a:t> </a:t>
                          </a:r>
                          <a:r>
                            <a:rPr lang="de-DE" sz="1800" baseline="0" dirty="0" err="1" smtClean="0"/>
                            <a:t>range</a:t>
                          </a:r>
                          <a:r>
                            <a:rPr lang="de-DE" sz="1800" baseline="0" dirty="0" smtClean="0"/>
                            <a:t>; </a:t>
                          </a:r>
                          <a:r>
                            <a:rPr lang="de-DE" sz="1800" baseline="0" dirty="0" err="1" smtClean="0"/>
                            <a:t>determine</a:t>
                          </a:r>
                          <a:r>
                            <a:rPr lang="de-DE" sz="1800" baseline="0" dirty="0" smtClean="0"/>
                            <a:t> </a:t>
                          </a:r>
                          <a:r>
                            <a:rPr lang="de-DE" sz="1800" baseline="0" dirty="0" err="1" smtClean="0"/>
                            <a:t>if</a:t>
                          </a:r>
                          <a:r>
                            <a:rPr lang="de-DE" sz="1800" baseline="0" dirty="0" smtClean="0"/>
                            <a:t> </a:t>
                          </a:r>
                          <a:r>
                            <a:rPr lang="de-DE" sz="1800" baseline="0" dirty="0" err="1" smtClean="0"/>
                            <a:t>transition</a:t>
                          </a:r>
                          <a:r>
                            <a:rPr lang="de-DE" sz="1800" baseline="0" dirty="0" smtClean="0"/>
                            <a:t> </a:t>
                          </a:r>
                          <a:r>
                            <a:rPr lang="de-DE" sz="1800" baseline="0" dirty="0" err="1" smtClean="0"/>
                            <a:t>point</a:t>
                          </a:r>
                          <a:r>
                            <a:rPr lang="de-DE" sz="1800" baseline="0" dirty="0" smtClean="0"/>
                            <a:t> </a:t>
                          </a:r>
                          <a:r>
                            <a:rPr lang="de-DE" sz="1800" baseline="0" dirty="0" err="1" smtClean="0"/>
                            <a:t>has</a:t>
                          </a:r>
                          <a:r>
                            <a:rPr lang="de-DE" sz="1800" baseline="0" dirty="0" smtClean="0"/>
                            <a:t> a power </a:t>
                          </a:r>
                          <a:r>
                            <a:rPr lang="de-DE" sz="1800" baseline="0" dirty="0" err="1" smtClean="0"/>
                            <a:t>dependence</a:t>
                          </a:r>
                          <a:endParaRPr lang="en-US" sz="1800" dirty="0"/>
                        </a:p>
                      </a:txBody>
                      <a:tcPr>
                        <a:solidFill>
                          <a:schemeClr val="bg2">
                            <a:lumMod val="40000"/>
                            <a:lumOff val="60000"/>
                          </a:schemeClr>
                        </a:solidFill>
                      </a:tcPr>
                    </a:tc>
                    <a:extLst>
                      <a:ext uri="{0D108BD9-81ED-4DB2-BD59-A6C34878D82A}">
                        <a16:rowId xmlns:a16="http://schemas.microsoft.com/office/drawing/2014/main" val="812162324"/>
                      </a:ext>
                    </a:extLst>
                  </a:tr>
                  <a:tr h="370840">
                    <a:tc>
                      <a:txBody>
                        <a:bodyPr/>
                        <a:lstStyle/>
                        <a:p>
                          <a:r>
                            <a:rPr lang="de-DE" sz="1800" dirty="0" smtClean="0"/>
                            <a:t>Fine </a:t>
                          </a:r>
                          <a:r>
                            <a:rPr lang="de-DE" sz="1800" dirty="0" err="1" smtClean="0"/>
                            <a:t>scan</a:t>
                          </a:r>
                          <a:r>
                            <a:rPr lang="de-DE" sz="1800" dirty="0" smtClean="0"/>
                            <a:t> </a:t>
                          </a:r>
                          <a:r>
                            <a:rPr lang="de-DE" sz="1800" dirty="0" err="1" smtClean="0"/>
                            <a:t>of</a:t>
                          </a:r>
                          <a:r>
                            <a:rPr lang="de-DE" sz="1800" dirty="0" smtClean="0"/>
                            <a:t> </a:t>
                          </a:r>
                          <a:r>
                            <a:rPr lang="de-DE" sz="1800" dirty="0" err="1" smtClean="0"/>
                            <a:t>island</a:t>
                          </a:r>
                          <a:r>
                            <a:rPr lang="de-DE" sz="1800" dirty="0" smtClean="0"/>
                            <a:t> </a:t>
                          </a:r>
                          <a:r>
                            <a:rPr lang="de-DE" sz="1800" dirty="0" err="1" smtClean="0"/>
                            <a:t>size</a:t>
                          </a:r>
                          <a:r>
                            <a:rPr lang="de-DE" sz="1800" dirty="0" smtClean="0"/>
                            <a:t> </a:t>
                          </a:r>
                          <a:r>
                            <a:rPr lang="de-DE" sz="1800" dirty="0" err="1" smtClean="0"/>
                            <a:t>near</a:t>
                          </a:r>
                          <a:r>
                            <a:rPr lang="de-DE" sz="1800" baseline="0" dirty="0" smtClean="0"/>
                            <a:t> </a:t>
                          </a:r>
                          <a:r>
                            <a:rPr lang="de-DE" sz="1800" dirty="0" err="1" smtClean="0"/>
                            <a:t>standard</a:t>
                          </a:r>
                          <a:r>
                            <a:rPr lang="de-DE" sz="1800" dirty="0" smtClean="0"/>
                            <a:t> </a:t>
                          </a:r>
                          <a:r>
                            <a:rPr lang="de-DE" sz="1800" dirty="0" err="1" smtClean="0"/>
                            <a:t>configuration</a:t>
                          </a:r>
                          <a:endParaRPr lang="en-US" sz="1800" dirty="0"/>
                        </a:p>
                      </a:txBody>
                      <a:tcPr>
                        <a:solidFill>
                          <a:schemeClr val="bg2">
                            <a:lumMod val="20000"/>
                            <a:lumOff val="80000"/>
                          </a:schemeClr>
                        </a:solidFill>
                      </a:tcPr>
                    </a:tc>
                    <a:tc>
                      <a:txBody>
                        <a:bodyPr/>
                        <a:lstStyle/>
                        <a:p>
                          <a:r>
                            <a:rPr lang="de-DE" sz="1800" dirty="0" smtClean="0"/>
                            <a:t>OP2.1 </a:t>
                          </a:r>
                          <a:r>
                            <a:rPr lang="de-DE" sz="1800" dirty="0" err="1" smtClean="0"/>
                            <a:t>scan</a:t>
                          </a:r>
                          <a:r>
                            <a:rPr lang="de-DE" sz="1800" dirty="0" smtClean="0"/>
                            <a:t> was </a:t>
                          </a:r>
                          <a:r>
                            <a:rPr lang="de-DE" sz="1800" dirty="0" err="1" smtClean="0"/>
                            <a:t>too</a:t>
                          </a:r>
                          <a:r>
                            <a:rPr lang="de-DE" sz="1800" dirty="0" smtClean="0"/>
                            <a:t> </a:t>
                          </a:r>
                          <a:r>
                            <a:rPr lang="de-DE" sz="1800" dirty="0" err="1" smtClean="0"/>
                            <a:t>coarse</a:t>
                          </a:r>
                          <a:r>
                            <a:rPr lang="de-DE" sz="1800" dirty="0" smtClean="0"/>
                            <a:t>, </a:t>
                          </a:r>
                          <a:r>
                            <a:rPr lang="de-DE" sz="1800" dirty="0" err="1" smtClean="0"/>
                            <a:t>changes</a:t>
                          </a:r>
                          <a:r>
                            <a:rPr lang="de-DE" sz="1800" dirty="0" smtClean="0"/>
                            <a:t> in SOL </a:t>
                          </a:r>
                          <a:r>
                            <a:rPr lang="de-DE" sz="1800" dirty="0" err="1" smtClean="0"/>
                            <a:t>profiles</a:t>
                          </a:r>
                          <a:r>
                            <a:rPr lang="de-DE" sz="1800" dirty="0" smtClean="0"/>
                            <a:t> </a:t>
                          </a:r>
                          <a:r>
                            <a:rPr lang="de-DE" sz="1800" dirty="0" err="1" smtClean="0"/>
                            <a:t>appear</a:t>
                          </a:r>
                          <a:r>
                            <a:rPr lang="de-DE" sz="1800" dirty="0" smtClean="0"/>
                            <a:t> </a:t>
                          </a:r>
                          <a:r>
                            <a:rPr lang="de-DE" sz="1800" dirty="0" err="1" smtClean="0"/>
                            <a:t>to</a:t>
                          </a:r>
                          <a:r>
                            <a:rPr lang="de-DE" sz="1800" dirty="0" smtClean="0"/>
                            <a:t> </a:t>
                          </a:r>
                          <a:r>
                            <a:rPr lang="de-DE" sz="1800" dirty="0" err="1" smtClean="0"/>
                            <a:t>saturate</a:t>
                          </a:r>
                          <a:r>
                            <a:rPr lang="de-DE" sz="1800" baseline="0" dirty="0" smtClean="0"/>
                            <a:t> </a:t>
                          </a:r>
                          <a:r>
                            <a:rPr lang="de-DE" sz="1800" baseline="0" dirty="0" err="1" smtClean="0"/>
                            <a:t>above</a:t>
                          </a:r>
                          <a:r>
                            <a:rPr lang="de-DE" sz="1800" baseline="0" dirty="0" smtClean="0"/>
                            <a:t> I</a:t>
                          </a:r>
                          <a:r>
                            <a:rPr lang="de-DE" sz="1800" baseline="-25000" dirty="0" smtClean="0"/>
                            <a:t>cc</a:t>
                          </a:r>
                          <a:r>
                            <a:rPr lang="de-DE" sz="1800" baseline="0" dirty="0" smtClean="0"/>
                            <a:t>~1 </a:t>
                          </a:r>
                          <a:r>
                            <a:rPr lang="de-DE" sz="1800" baseline="0" dirty="0" err="1" smtClean="0"/>
                            <a:t>kA</a:t>
                          </a:r>
                          <a:endParaRPr lang="en-US" sz="1800" dirty="0"/>
                        </a:p>
                      </a:txBody>
                      <a:tcPr>
                        <a:solidFill>
                          <a:schemeClr val="bg2">
                            <a:lumMod val="20000"/>
                            <a:lumOff val="80000"/>
                          </a:schemeClr>
                        </a:solidFill>
                      </a:tcPr>
                    </a:tc>
                    <a:extLst>
                      <a:ext uri="{0D108BD9-81ED-4DB2-BD59-A6C34878D82A}">
                        <a16:rowId xmlns:a16="http://schemas.microsoft.com/office/drawing/2014/main" val="1246950436"/>
                      </a:ext>
                    </a:extLst>
                  </a:tr>
                  <a:tr h="370840">
                    <a:tc>
                      <a:txBody>
                        <a:bodyPr/>
                        <a:lstStyle/>
                        <a:p>
                          <a:r>
                            <a:rPr lang="de-DE" sz="1800" dirty="0" smtClean="0"/>
                            <a:t>Fine </a:t>
                          </a:r>
                          <a:r>
                            <a:rPr lang="de-DE" sz="1800" dirty="0" err="1" smtClean="0"/>
                            <a:t>scan</a:t>
                          </a:r>
                          <a:r>
                            <a:rPr lang="de-DE" sz="1800" dirty="0" smtClean="0"/>
                            <a:t> </a:t>
                          </a:r>
                          <a:r>
                            <a:rPr lang="de-DE" sz="1800" dirty="0" err="1" smtClean="0"/>
                            <a:t>of</a:t>
                          </a:r>
                          <a:r>
                            <a:rPr lang="de-DE" sz="1800" dirty="0" smtClean="0"/>
                            <a:t> </a:t>
                          </a:r>
                          <a:r>
                            <a:rPr lang="de-DE" sz="1800" dirty="0" err="1" smtClean="0"/>
                            <a:t>confined</a:t>
                          </a:r>
                          <a:r>
                            <a:rPr lang="de-DE" sz="1800" dirty="0" smtClean="0"/>
                            <a:t> </a:t>
                          </a:r>
                          <a:r>
                            <a:rPr lang="de-DE" sz="1800" dirty="0" err="1" smtClean="0"/>
                            <a:t>region</a:t>
                          </a:r>
                          <a:r>
                            <a:rPr lang="de-DE" sz="1800" dirty="0" smtClean="0"/>
                            <a:t> </a:t>
                          </a:r>
                          <a:r>
                            <a:rPr lang="de-DE" sz="1800" dirty="0" err="1" smtClean="0"/>
                            <a:t>around</a:t>
                          </a:r>
                          <a:r>
                            <a:rPr lang="de-DE" sz="1800" dirty="0" smtClean="0"/>
                            <a:t> O-point</a:t>
                          </a:r>
                          <a:endParaRPr lang="en-US" sz="1800" dirty="0"/>
                        </a:p>
                      </a:txBody>
                      <a:tcPr>
                        <a:solidFill>
                          <a:schemeClr val="bg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800" dirty="0" smtClean="0"/>
                            <a:t>OP2.1 </a:t>
                          </a:r>
                          <a:r>
                            <a:rPr lang="de-DE" sz="1800" dirty="0" err="1" smtClean="0"/>
                            <a:t>scan</a:t>
                          </a:r>
                          <a:r>
                            <a:rPr lang="de-DE" sz="1800" dirty="0" smtClean="0"/>
                            <a:t> was </a:t>
                          </a:r>
                          <a:r>
                            <a:rPr lang="de-DE" sz="1800" dirty="0" err="1" smtClean="0"/>
                            <a:t>too</a:t>
                          </a:r>
                          <a:r>
                            <a:rPr lang="de-DE" sz="1800" dirty="0" smtClean="0"/>
                            <a:t> </a:t>
                          </a:r>
                          <a:r>
                            <a:rPr lang="de-DE" sz="1800" dirty="0" err="1" smtClean="0"/>
                            <a:t>coarse</a:t>
                          </a:r>
                          <a:r>
                            <a:rPr lang="de-DE" sz="1800" dirty="0" smtClean="0"/>
                            <a:t>, </a:t>
                          </a:r>
                          <a:r>
                            <a:rPr lang="de-DE" sz="1800" dirty="0" err="1" smtClean="0"/>
                            <a:t>changes</a:t>
                          </a:r>
                          <a:r>
                            <a:rPr lang="de-DE" sz="1800" dirty="0" smtClean="0"/>
                            <a:t> in SOL </a:t>
                          </a:r>
                          <a:r>
                            <a:rPr lang="de-DE" sz="1800" dirty="0" err="1" smtClean="0"/>
                            <a:t>profiles</a:t>
                          </a:r>
                          <a:r>
                            <a:rPr lang="de-DE" sz="1800" dirty="0" smtClean="0"/>
                            <a:t> </a:t>
                          </a:r>
                          <a:r>
                            <a:rPr lang="de-DE" sz="1800" dirty="0" err="1" smtClean="0"/>
                            <a:t>appear</a:t>
                          </a:r>
                          <a:r>
                            <a:rPr lang="de-DE" sz="1800" dirty="0" smtClean="0"/>
                            <a:t> </a:t>
                          </a:r>
                          <a:r>
                            <a:rPr lang="de-DE" sz="1800" dirty="0" err="1" smtClean="0"/>
                            <a:t>to</a:t>
                          </a:r>
                          <a:r>
                            <a:rPr lang="de-DE" sz="1800" dirty="0" smtClean="0"/>
                            <a:t> </a:t>
                          </a:r>
                          <a:r>
                            <a:rPr lang="de-DE" sz="1800" dirty="0" err="1" smtClean="0"/>
                            <a:t>saturate</a:t>
                          </a:r>
                          <a:r>
                            <a:rPr lang="de-DE" sz="1800" baseline="0" dirty="0" smtClean="0"/>
                            <a:t> after </a:t>
                          </a:r>
                          <a:r>
                            <a:rPr lang="de-DE" sz="1800" baseline="0" dirty="0" err="1" smtClean="0"/>
                            <a:t>I</a:t>
                          </a:r>
                          <a:r>
                            <a:rPr lang="de-DE" sz="1800" baseline="-25000" dirty="0" err="1" smtClean="0"/>
                            <a:t>cc</a:t>
                          </a:r>
                          <a:r>
                            <a:rPr lang="de-DE" sz="1800" baseline="0" dirty="0" smtClean="0"/>
                            <a:t>=500 A </a:t>
                          </a:r>
                          <a:r>
                            <a:rPr lang="de-DE" sz="1800" baseline="0" dirty="0" err="1" smtClean="0"/>
                            <a:t>step</a:t>
                          </a:r>
                          <a:endParaRPr lang="en-US" sz="1800" dirty="0" smtClean="0"/>
                        </a:p>
                      </a:txBody>
                      <a:tcPr>
                        <a:solidFill>
                          <a:schemeClr val="bg2">
                            <a:lumMod val="40000"/>
                            <a:lumOff val="60000"/>
                          </a:schemeClr>
                        </a:solidFill>
                      </a:tcPr>
                    </a:tc>
                    <a:extLst>
                      <a:ext uri="{0D108BD9-81ED-4DB2-BD59-A6C34878D82A}">
                        <a16:rowId xmlns:a16="http://schemas.microsoft.com/office/drawing/2014/main" val="3385465121"/>
                      </a:ext>
                    </a:extLst>
                  </a:tr>
                </a:tbl>
              </a:graphicData>
            </a:graphic>
          </p:graphicFrame>
        </mc:Choice>
        <mc:Fallback>
          <p:graphicFrame>
            <p:nvGraphicFramePr>
              <p:cNvPr id="6" name="Content Placeholder 5"/>
              <p:cNvGraphicFramePr>
                <a:graphicFrameLocks noGrp="1"/>
              </p:cNvGraphicFramePr>
              <p:nvPr>
                <p:ph sz="quarter" idx="13"/>
                <p:extLst>
                  <p:ext uri="{D42A27DB-BD31-4B8C-83A1-F6EECF244321}">
                    <p14:modId xmlns:p14="http://schemas.microsoft.com/office/powerpoint/2010/main" val="1586047759"/>
                  </p:ext>
                </p:extLst>
              </p:nvPr>
            </p:nvGraphicFramePr>
            <p:xfrm>
              <a:off x="552330" y="1177929"/>
              <a:ext cx="11087341" cy="5400040"/>
            </p:xfrm>
            <a:graphic>
              <a:graphicData uri="http://schemas.openxmlformats.org/drawingml/2006/table">
                <a:tbl>
                  <a:tblPr firstRow="1" bandRow="1">
                    <a:tableStyleId>{5C22544A-7EE6-4342-B048-85BDC9FD1C3A}</a:tableStyleId>
                  </a:tblPr>
                  <a:tblGrid>
                    <a:gridCol w="4297250">
                      <a:extLst>
                        <a:ext uri="{9D8B030D-6E8A-4147-A177-3AD203B41FA5}">
                          <a16:colId xmlns:a16="http://schemas.microsoft.com/office/drawing/2014/main" val="379739760"/>
                        </a:ext>
                      </a:extLst>
                    </a:gridCol>
                    <a:gridCol w="6790091">
                      <a:extLst>
                        <a:ext uri="{9D8B030D-6E8A-4147-A177-3AD203B41FA5}">
                          <a16:colId xmlns:a16="http://schemas.microsoft.com/office/drawing/2014/main" val="857904519"/>
                        </a:ext>
                      </a:extLst>
                    </a:gridCol>
                  </a:tblGrid>
                  <a:tr h="370840">
                    <a:tc>
                      <a:txBody>
                        <a:bodyPr/>
                        <a:lstStyle/>
                        <a:p>
                          <a:r>
                            <a:rPr lang="de-DE" sz="1800" dirty="0" smtClean="0"/>
                            <a:t>Experiment</a:t>
                          </a:r>
                          <a:endParaRPr lang="en-US" sz="1800" dirty="0"/>
                        </a:p>
                      </a:txBody>
                      <a:tcPr>
                        <a:solidFill>
                          <a:schemeClr val="tx2"/>
                        </a:solidFill>
                      </a:tcPr>
                    </a:tc>
                    <a:tc>
                      <a:txBody>
                        <a:bodyPr/>
                        <a:lstStyle/>
                        <a:p>
                          <a:r>
                            <a:rPr lang="de-DE" sz="1800" dirty="0" err="1" smtClean="0"/>
                            <a:t>Reason</a:t>
                          </a:r>
                          <a:endParaRPr lang="en-US" sz="1800" dirty="0"/>
                        </a:p>
                      </a:txBody>
                      <a:tcPr>
                        <a:solidFill>
                          <a:schemeClr val="tx2"/>
                        </a:solidFill>
                      </a:tcPr>
                    </a:tc>
                    <a:extLst>
                      <a:ext uri="{0D108BD9-81ED-4DB2-BD59-A6C34878D82A}">
                        <a16:rowId xmlns:a16="http://schemas.microsoft.com/office/drawing/2014/main" val="2426121023"/>
                      </a:ext>
                    </a:extLst>
                  </a:tr>
                  <a:tr h="640080">
                    <a:tc>
                      <a:txBody>
                        <a:bodyPr/>
                        <a:lstStyle/>
                        <a:p>
                          <a:r>
                            <a:rPr lang="de-DE" sz="1800" dirty="0" smtClean="0"/>
                            <a:t>Drift</a:t>
                          </a:r>
                          <a:r>
                            <a:rPr lang="de-DE" sz="1800" baseline="0" dirty="0" smtClean="0"/>
                            <a:t> </a:t>
                          </a:r>
                          <a:r>
                            <a:rPr lang="de-DE" sz="1800" baseline="0" dirty="0" err="1" smtClean="0"/>
                            <a:t>effects</a:t>
                          </a:r>
                          <a:r>
                            <a:rPr lang="de-DE" sz="1800" baseline="0" dirty="0" smtClean="0"/>
                            <a:t> on </a:t>
                          </a:r>
                          <a:r>
                            <a:rPr lang="de-DE" sz="1800" baseline="0" dirty="0" err="1" smtClean="0"/>
                            <a:t>target</a:t>
                          </a:r>
                          <a:r>
                            <a:rPr lang="de-DE" sz="1800" baseline="0" dirty="0" smtClean="0"/>
                            <a:t> </a:t>
                          </a:r>
                          <a:r>
                            <a:rPr lang="de-DE" sz="1800" baseline="0" dirty="0" err="1" smtClean="0"/>
                            <a:t>fluxes</a:t>
                          </a:r>
                          <a:endParaRPr lang="en-US" sz="1800" dirty="0"/>
                        </a:p>
                      </a:txBody>
                      <a:tcPr>
                        <a:solidFill>
                          <a:schemeClr val="tx2">
                            <a:lumMod val="25000"/>
                            <a:lumOff val="75000"/>
                          </a:schemeClr>
                        </a:solidFill>
                      </a:tcPr>
                    </a:tc>
                    <a:tc>
                      <a:txBody>
                        <a:bodyPr/>
                        <a:lstStyle/>
                        <a:p>
                          <a:r>
                            <a:rPr lang="de-DE" sz="1800" dirty="0" err="1" smtClean="0"/>
                            <a:t>Diagnostics</a:t>
                          </a:r>
                          <a:r>
                            <a:rPr lang="de-DE" sz="1800" baseline="0" dirty="0" smtClean="0"/>
                            <a:t> </a:t>
                          </a:r>
                          <a:r>
                            <a:rPr lang="de-DE" sz="1800" baseline="0" dirty="0" err="1" smtClean="0"/>
                            <a:t>for</a:t>
                          </a:r>
                          <a:r>
                            <a:rPr lang="de-DE" sz="1800" baseline="0" dirty="0" smtClean="0"/>
                            <a:t> </a:t>
                          </a:r>
                          <a:r>
                            <a:rPr lang="de-DE" sz="1800" baseline="0" dirty="0" err="1" smtClean="0"/>
                            <a:t>target</a:t>
                          </a:r>
                          <a:r>
                            <a:rPr lang="de-DE" sz="1800" baseline="0" dirty="0" smtClean="0"/>
                            <a:t> </a:t>
                          </a:r>
                          <a:r>
                            <a:rPr lang="de-DE" sz="1800" baseline="0" dirty="0" err="1" smtClean="0"/>
                            <a:t>fluxes</a:t>
                          </a:r>
                          <a:r>
                            <a:rPr lang="de-DE" sz="1800" baseline="0" dirty="0" smtClean="0"/>
                            <a:t> </a:t>
                          </a:r>
                          <a:r>
                            <a:rPr lang="de-DE" sz="1800" dirty="0" err="1" smtClean="0"/>
                            <a:t>were</a:t>
                          </a:r>
                          <a:r>
                            <a:rPr lang="de-DE" sz="1800" dirty="0" smtClean="0"/>
                            <a:t> </a:t>
                          </a:r>
                          <a:r>
                            <a:rPr lang="de-DE" sz="1800" dirty="0" err="1" smtClean="0"/>
                            <a:t>largely</a:t>
                          </a:r>
                          <a:r>
                            <a:rPr lang="de-DE" sz="1800" baseline="0" dirty="0" smtClean="0"/>
                            <a:t> not operational </a:t>
                          </a:r>
                          <a:r>
                            <a:rPr lang="de-DE" sz="1800" baseline="0" dirty="0" err="1" smtClean="0"/>
                            <a:t>during</a:t>
                          </a:r>
                          <a:r>
                            <a:rPr lang="de-DE" sz="1800" baseline="0" dirty="0" smtClean="0"/>
                            <a:t> OP2.1 </a:t>
                          </a:r>
                          <a:r>
                            <a:rPr lang="de-DE" sz="1800" baseline="0" dirty="0" err="1" smtClean="0"/>
                            <a:t>field</a:t>
                          </a:r>
                          <a:r>
                            <a:rPr lang="de-DE" sz="1800" baseline="0" dirty="0" smtClean="0"/>
                            <a:t> </a:t>
                          </a:r>
                          <a:r>
                            <a:rPr lang="de-DE" sz="1800" baseline="0" dirty="0" err="1" smtClean="0"/>
                            <a:t>reversal</a:t>
                          </a:r>
                          <a:r>
                            <a:rPr lang="de-DE" sz="1800" baseline="0" dirty="0" smtClean="0"/>
                            <a:t> </a:t>
                          </a:r>
                          <a:r>
                            <a:rPr lang="de-DE" sz="1800" baseline="0" dirty="0" err="1" smtClean="0"/>
                            <a:t>experiments</a:t>
                          </a:r>
                          <a:endParaRPr lang="en-US" sz="1800" dirty="0"/>
                        </a:p>
                      </a:txBody>
                      <a:tcPr>
                        <a:solidFill>
                          <a:schemeClr val="tx2">
                            <a:lumMod val="25000"/>
                            <a:lumOff val="75000"/>
                          </a:schemeClr>
                        </a:solidFill>
                      </a:tcPr>
                    </a:tc>
                    <a:extLst>
                      <a:ext uri="{0D108BD9-81ED-4DB2-BD59-A6C34878D82A}">
                        <a16:rowId xmlns:a16="http://schemas.microsoft.com/office/drawing/2014/main" val="466271862"/>
                      </a:ext>
                    </a:extLst>
                  </a:tr>
                  <a:tr h="640080">
                    <a:tc>
                      <a:txBody>
                        <a:bodyPr/>
                        <a:lstStyle/>
                        <a:p>
                          <a:r>
                            <a:rPr lang="de-DE" sz="1800" dirty="0" smtClean="0"/>
                            <a:t>Ultra-</a:t>
                          </a:r>
                          <a:r>
                            <a:rPr lang="de-DE" sz="1800" dirty="0" err="1" smtClean="0"/>
                            <a:t>low</a:t>
                          </a:r>
                          <a:r>
                            <a:rPr lang="de-DE" sz="1800" baseline="0" dirty="0" smtClean="0"/>
                            <a:t> </a:t>
                          </a:r>
                          <a:r>
                            <a:rPr lang="de-DE" sz="1800" baseline="0" dirty="0" err="1" smtClean="0"/>
                            <a:t>densities</a:t>
                          </a:r>
                          <a:r>
                            <a:rPr lang="de-DE" sz="1800" baseline="0" dirty="0" smtClean="0"/>
                            <a:t> in </a:t>
                          </a:r>
                          <a:r>
                            <a:rPr lang="de-DE" sz="1800" baseline="0" dirty="0" err="1" smtClean="0"/>
                            <a:t>forward</a:t>
                          </a:r>
                          <a:r>
                            <a:rPr lang="de-DE" sz="1800" baseline="0" dirty="0" smtClean="0"/>
                            <a:t> high-</a:t>
                          </a:r>
                          <a:r>
                            <a:rPr lang="de-DE" sz="1800" baseline="0" dirty="0" err="1" smtClean="0"/>
                            <a:t>iota</a:t>
                          </a:r>
                          <a:endParaRPr lang="en-US" sz="1800" dirty="0"/>
                        </a:p>
                      </a:txBody>
                      <a:tcPr>
                        <a:solidFill>
                          <a:schemeClr val="tx2">
                            <a:lumMod val="10000"/>
                            <a:lumOff val="90000"/>
                          </a:schemeClr>
                        </a:solidFill>
                      </a:tcPr>
                    </a:tc>
                    <a:tc>
                      <a:txBody>
                        <a:bodyPr/>
                        <a:lstStyle/>
                        <a:p>
                          <a:r>
                            <a:rPr lang="de-DE" sz="1800" dirty="0" smtClean="0"/>
                            <a:t>Test</a:t>
                          </a:r>
                          <a:r>
                            <a:rPr lang="de-DE" sz="1800" baseline="0" dirty="0" smtClean="0"/>
                            <a:t> </a:t>
                          </a:r>
                          <a:r>
                            <a:rPr lang="de-DE" sz="1800" baseline="0" dirty="0" err="1" smtClean="0"/>
                            <a:t>prediction</a:t>
                          </a:r>
                          <a:r>
                            <a:rPr lang="de-DE" sz="1800" baseline="0" dirty="0" smtClean="0"/>
                            <a:t> </a:t>
                          </a:r>
                          <a:r>
                            <a:rPr lang="de-DE" sz="1800" baseline="0" dirty="0" err="1" smtClean="0"/>
                            <a:t>that</a:t>
                          </a:r>
                          <a:r>
                            <a:rPr lang="de-DE" sz="1800" baseline="0" dirty="0" smtClean="0"/>
                            <a:t> </a:t>
                          </a:r>
                          <a:r>
                            <a:rPr lang="de-DE" sz="1800" baseline="0" dirty="0" err="1" smtClean="0"/>
                            <a:t>drift</a:t>
                          </a:r>
                          <a:r>
                            <a:rPr lang="de-DE" sz="1800" baseline="0" dirty="0" smtClean="0"/>
                            <a:t> </a:t>
                          </a:r>
                          <a:r>
                            <a:rPr lang="de-DE" sz="1800" baseline="0" dirty="0" err="1" smtClean="0"/>
                            <a:t>effects</a:t>
                          </a:r>
                          <a:r>
                            <a:rPr lang="de-DE" sz="1800" baseline="0" dirty="0" smtClean="0"/>
                            <a:t> on </a:t>
                          </a:r>
                          <a:r>
                            <a:rPr lang="de-DE" sz="1800" baseline="0" dirty="0" err="1" smtClean="0"/>
                            <a:t>flows</a:t>
                          </a:r>
                          <a:r>
                            <a:rPr lang="de-DE" sz="1800" baseline="0" dirty="0" smtClean="0"/>
                            <a:t> </a:t>
                          </a:r>
                          <a:r>
                            <a:rPr lang="de-DE" sz="1800" baseline="0" dirty="0" err="1" smtClean="0"/>
                            <a:t>should</a:t>
                          </a:r>
                          <a:r>
                            <a:rPr lang="de-DE" sz="1800" baseline="0" dirty="0" smtClean="0"/>
                            <a:t> </a:t>
                          </a:r>
                          <a:r>
                            <a:rPr lang="de-DE" sz="1800" baseline="0" dirty="0" err="1" smtClean="0"/>
                            <a:t>be</a:t>
                          </a:r>
                          <a:r>
                            <a:rPr lang="de-DE" sz="1800" baseline="0" dirty="0" smtClean="0"/>
                            <a:t> </a:t>
                          </a:r>
                          <a:r>
                            <a:rPr lang="de-DE" sz="1800" baseline="0" dirty="0" err="1" smtClean="0"/>
                            <a:t>weakest</a:t>
                          </a:r>
                          <a:r>
                            <a:rPr lang="de-DE" sz="1800" baseline="0" dirty="0" smtClean="0"/>
                            <a:t> in high-</a:t>
                          </a:r>
                          <a:r>
                            <a:rPr lang="de-DE" sz="1800" baseline="0" dirty="0" err="1" smtClean="0"/>
                            <a:t>iota</a:t>
                          </a:r>
                          <a:r>
                            <a:rPr lang="de-DE" sz="1800" baseline="0" dirty="0" smtClean="0"/>
                            <a:t> (</a:t>
                          </a:r>
                          <a:r>
                            <a:rPr lang="de-DE" sz="1800" baseline="0" dirty="0" err="1" smtClean="0"/>
                            <a:t>incomplete</a:t>
                          </a:r>
                          <a:r>
                            <a:rPr lang="de-DE" sz="1800" baseline="0" dirty="0" smtClean="0"/>
                            <a:t> </a:t>
                          </a:r>
                          <a:r>
                            <a:rPr lang="de-DE" sz="1800" baseline="0" dirty="0" err="1" smtClean="0"/>
                            <a:t>from</a:t>
                          </a:r>
                          <a:r>
                            <a:rPr lang="de-DE" sz="1800" baseline="0" dirty="0" smtClean="0"/>
                            <a:t> OP2.1)</a:t>
                          </a:r>
                          <a:endParaRPr lang="en-US" sz="1800" dirty="0"/>
                        </a:p>
                      </a:txBody>
                      <a:tcPr>
                        <a:solidFill>
                          <a:schemeClr val="tx2">
                            <a:lumMod val="10000"/>
                            <a:lumOff val="90000"/>
                          </a:schemeClr>
                        </a:solidFill>
                      </a:tcPr>
                    </a:tc>
                    <a:extLst>
                      <a:ext uri="{0D108BD9-81ED-4DB2-BD59-A6C34878D82A}">
                        <a16:rowId xmlns:a16="http://schemas.microsoft.com/office/drawing/2014/main" val="1604452059"/>
                      </a:ext>
                    </a:extLst>
                  </a:tr>
                  <a:tr h="914400">
                    <a:tc>
                      <a:txBody>
                        <a:bodyPr/>
                        <a:lstStyle/>
                        <a:p>
                          <a:r>
                            <a:rPr lang="de-DE" sz="1800" dirty="0" smtClean="0"/>
                            <a:t>Field-</a:t>
                          </a:r>
                          <a:r>
                            <a:rPr lang="de-DE" sz="1800" dirty="0" err="1" smtClean="0"/>
                            <a:t>direction</a:t>
                          </a:r>
                          <a:r>
                            <a:rPr lang="de-DE" sz="1800" baseline="0" dirty="0" smtClean="0"/>
                            <a:t> </a:t>
                          </a:r>
                          <a:r>
                            <a:rPr lang="de-DE" sz="1800" baseline="0" dirty="0" err="1" smtClean="0"/>
                            <a:t>dependence</a:t>
                          </a:r>
                          <a:r>
                            <a:rPr lang="de-DE" sz="1800" baseline="0" dirty="0" smtClean="0"/>
                            <a:t> </a:t>
                          </a:r>
                          <a:r>
                            <a:rPr lang="de-DE" sz="1800" baseline="0" dirty="0" err="1" smtClean="0"/>
                            <a:t>of</a:t>
                          </a:r>
                          <a:r>
                            <a:rPr lang="de-DE" sz="1800" baseline="0" dirty="0" smtClean="0"/>
                            <a:t> </a:t>
                          </a:r>
                          <a:r>
                            <a:rPr lang="de-DE" sz="1800" dirty="0" err="1" smtClean="0"/>
                            <a:t>detachment</a:t>
                          </a:r>
                          <a:r>
                            <a:rPr lang="de-DE" sz="1800" dirty="0" smtClean="0"/>
                            <a:t> </a:t>
                          </a:r>
                          <a:r>
                            <a:rPr lang="de-DE" sz="1800" dirty="0" err="1" smtClean="0"/>
                            <a:t>transition</a:t>
                          </a:r>
                          <a:r>
                            <a:rPr lang="de-DE" sz="1800" baseline="0" dirty="0" smtClean="0"/>
                            <a:t> </a:t>
                          </a:r>
                          <a:r>
                            <a:rPr lang="de-DE" sz="1800" baseline="0" dirty="0" err="1" smtClean="0"/>
                            <a:t>dynamics</a:t>
                          </a:r>
                          <a:endParaRPr lang="en-US" sz="1800" dirty="0"/>
                        </a:p>
                      </a:txBody>
                      <a:tcPr>
                        <a:solidFill>
                          <a:schemeClr val="tx2">
                            <a:lumMod val="25000"/>
                            <a:lumOff val="75000"/>
                          </a:schemeClr>
                        </a:solidFill>
                      </a:tcPr>
                    </a:tc>
                    <a:tc>
                      <a:txBody>
                        <a:bodyPr/>
                        <a:lstStyle/>
                        <a:p>
                          <a:r>
                            <a:rPr lang="de-DE" sz="1800" dirty="0" smtClean="0"/>
                            <a:t>W7-AS </a:t>
                          </a:r>
                          <a:r>
                            <a:rPr lang="de-DE" sz="1800" dirty="0" err="1" smtClean="0"/>
                            <a:t>and</a:t>
                          </a:r>
                          <a:r>
                            <a:rPr lang="de-DE" sz="1800" dirty="0" smtClean="0"/>
                            <a:t> </a:t>
                          </a:r>
                          <a:r>
                            <a:rPr lang="de-DE" sz="1800" dirty="0" err="1" smtClean="0"/>
                            <a:t>tokamaks</a:t>
                          </a:r>
                          <a:r>
                            <a:rPr lang="de-DE" sz="1800" dirty="0" smtClean="0"/>
                            <a:t> </a:t>
                          </a:r>
                          <a:r>
                            <a:rPr lang="de-DE" sz="1800" dirty="0" err="1" smtClean="0"/>
                            <a:t>observe</a:t>
                          </a:r>
                          <a:r>
                            <a:rPr lang="de-DE" sz="1800" dirty="0" smtClean="0"/>
                            <a:t> </a:t>
                          </a:r>
                          <a:r>
                            <a:rPr lang="de-DE" sz="1800" dirty="0" err="1" smtClean="0"/>
                            <a:t>substantial</a:t>
                          </a:r>
                          <a:r>
                            <a:rPr lang="de-DE" sz="1800" baseline="0" dirty="0" err="1" smtClean="0"/>
                            <a:t>ly</a:t>
                          </a:r>
                          <a:r>
                            <a:rPr lang="de-DE" sz="1800" baseline="0" dirty="0" smtClean="0"/>
                            <a:t> different </a:t>
                          </a:r>
                          <a:r>
                            <a:rPr lang="de-DE" sz="1800" baseline="0" dirty="0" err="1" smtClean="0"/>
                            <a:t>detachment</a:t>
                          </a:r>
                          <a:r>
                            <a:rPr lang="de-DE" sz="1800" baseline="0" dirty="0" smtClean="0"/>
                            <a:t> </a:t>
                          </a:r>
                          <a:r>
                            <a:rPr lang="de-DE" sz="1800" baseline="0" dirty="0" err="1" smtClean="0"/>
                            <a:t>dynamics</a:t>
                          </a:r>
                          <a:r>
                            <a:rPr lang="de-DE" sz="1800" baseline="0" dirty="0" smtClean="0"/>
                            <a:t> </a:t>
                          </a:r>
                          <a:r>
                            <a:rPr lang="de-DE" sz="1800" baseline="0" dirty="0" err="1" smtClean="0"/>
                            <a:t>with</a:t>
                          </a:r>
                          <a:r>
                            <a:rPr lang="de-DE" sz="1800" baseline="0" dirty="0" smtClean="0"/>
                            <a:t> </a:t>
                          </a:r>
                          <a:r>
                            <a:rPr lang="de-DE" sz="1800" baseline="0" dirty="0" err="1" smtClean="0"/>
                            <a:t>field</a:t>
                          </a:r>
                          <a:r>
                            <a:rPr lang="de-DE" sz="1800" baseline="0" dirty="0" smtClean="0"/>
                            <a:t> </a:t>
                          </a:r>
                          <a:r>
                            <a:rPr lang="de-DE" sz="1800" baseline="0" dirty="0" err="1" smtClean="0"/>
                            <a:t>direction</a:t>
                          </a:r>
                          <a:r>
                            <a:rPr lang="de-DE" sz="1800" baseline="0" dirty="0" smtClean="0"/>
                            <a:t>; </a:t>
                          </a:r>
                          <a:r>
                            <a:rPr lang="de-DE" sz="1800" baseline="0" dirty="0" err="1" smtClean="0"/>
                            <a:t>relatively</a:t>
                          </a:r>
                          <a:r>
                            <a:rPr lang="de-DE" sz="1800" baseline="0" dirty="0" smtClean="0"/>
                            <a:t> </a:t>
                          </a:r>
                          <a:r>
                            <a:rPr lang="de-DE" sz="1800" baseline="0" dirty="0" err="1" smtClean="0"/>
                            <a:t>unexplored</a:t>
                          </a:r>
                          <a:r>
                            <a:rPr lang="de-DE" sz="1800" baseline="0" dirty="0" smtClean="0"/>
                            <a:t> so </a:t>
                          </a:r>
                          <a:r>
                            <a:rPr lang="de-DE" sz="1800" baseline="0" dirty="0" err="1" smtClean="0"/>
                            <a:t>far</a:t>
                          </a:r>
                          <a:r>
                            <a:rPr lang="de-DE" sz="1800" baseline="0" dirty="0" smtClean="0"/>
                            <a:t> (</a:t>
                          </a:r>
                          <a:r>
                            <a:rPr lang="de-DE" sz="1800" baseline="0" dirty="0" err="1" smtClean="0"/>
                            <a:t>very</a:t>
                          </a:r>
                          <a:r>
                            <a:rPr lang="de-DE" sz="1800" baseline="0" dirty="0" smtClean="0"/>
                            <a:t> limited </a:t>
                          </a:r>
                          <a:r>
                            <a:rPr lang="de-DE" sz="1800" baseline="0" dirty="0" err="1" smtClean="0"/>
                            <a:t>data</a:t>
                          </a:r>
                          <a:r>
                            <a:rPr lang="de-DE" sz="1800" baseline="0" dirty="0" smtClean="0"/>
                            <a:t> in high-</a:t>
                          </a:r>
                          <a:r>
                            <a:rPr lang="de-DE" sz="1800" baseline="0" dirty="0" err="1" smtClean="0"/>
                            <a:t>mirror</a:t>
                          </a:r>
                          <a:r>
                            <a:rPr lang="de-DE" sz="1800" baseline="0" dirty="0" smtClean="0"/>
                            <a:t>)</a:t>
                          </a:r>
                          <a:endParaRPr lang="en-US" sz="1800" dirty="0"/>
                        </a:p>
                      </a:txBody>
                      <a:tcPr>
                        <a:solidFill>
                          <a:schemeClr val="tx2">
                            <a:lumMod val="25000"/>
                            <a:lumOff val="75000"/>
                          </a:schemeClr>
                        </a:solidFill>
                      </a:tcPr>
                    </a:tc>
                    <a:extLst>
                      <a:ext uri="{0D108BD9-81ED-4DB2-BD59-A6C34878D82A}">
                        <a16:rowId xmlns:a16="http://schemas.microsoft.com/office/drawing/2014/main" val="265458188"/>
                      </a:ext>
                    </a:extLst>
                  </a:tr>
                  <a:tr h="640080">
                    <a:tc>
                      <a:txBody>
                        <a:bodyPr/>
                        <a:lstStyle/>
                        <a:p>
                          <a:r>
                            <a:rPr lang="de-DE" sz="1800" dirty="0" err="1" smtClean="0"/>
                            <a:t>Investigate</a:t>
                          </a:r>
                          <a:r>
                            <a:rPr lang="de-DE" sz="1800" baseline="0" dirty="0" smtClean="0"/>
                            <a:t> </a:t>
                          </a:r>
                          <a:r>
                            <a:rPr lang="de-DE" sz="1800" baseline="0" dirty="0" err="1" smtClean="0"/>
                            <a:t>low-iota</a:t>
                          </a:r>
                          <a:r>
                            <a:rPr lang="de-DE" sz="1800" baseline="0" dirty="0" smtClean="0"/>
                            <a:t> </a:t>
                          </a:r>
                          <a:r>
                            <a:rPr lang="de-DE" sz="1800" baseline="0" dirty="0" err="1" smtClean="0"/>
                            <a:t>detachment</a:t>
                          </a:r>
                          <a:r>
                            <a:rPr lang="de-DE" sz="1800" baseline="0" dirty="0" smtClean="0"/>
                            <a:t> </a:t>
                          </a:r>
                          <a:r>
                            <a:rPr lang="de-DE" sz="1800" baseline="0" dirty="0" err="1" smtClean="0"/>
                            <a:t>instability</a:t>
                          </a:r>
                          <a:r>
                            <a:rPr lang="de-DE" sz="1800" baseline="0" dirty="0" smtClean="0"/>
                            <a:t> in </a:t>
                          </a:r>
                          <a:r>
                            <a:rPr lang="de-DE" sz="1800" baseline="0" dirty="0" err="1" smtClean="0"/>
                            <a:t>reverse</a:t>
                          </a:r>
                          <a:r>
                            <a:rPr lang="de-DE" sz="1800" baseline="0" dirty="0" smtClean="0"/>
                            <a:t> </a:t>
                          </a:r>
                          <a:r>
                            <a:rPr lang="de-DE" sz="1800" baseline="0" dirty="0" err="1" smtClean="0"/>
                            <a:t>field</a:t>
                          </a:r>
                          <a:endParaRPr lang="en-US" sz="1800" dirty="0"/>
                        </a:p>
                      </a:txBody>
                      <a:tcPr>
                        <a:solidFill>
                          <a:schemeClr val="tx2">
                            <a:lumMod val="10000"/>
                            <a:lumOff val="90000"/>
                          </a:schemeClr>
                        </a:solidFill>
                      </a:tcPr>
                    </a:tc>
                    <a:tc>
                      <a:txBody>
                        <a:bodyPr/>
                        <a:lstStyle/>
                        <a:p>
                          <a:endParaRPr lang="en-US"/>
                        </a:p>
                      </a:txBody>
                      <a:tcPr>
                        <a:blipFill>
                          <a:blip r:embed="rId2"/>
                          <a:stretch>
                            <a:fillRect l="-63318" t="-401887" r="-359" b="-353774"/>
                          </a:stretch>
                        </a:blipFill>
                      </a:tcPr>
                    </a:tc>
                    <a:extLst>
                      <a:ext uri="{0D108BD9-81ED-4DB2-BD59-A6C34878D82A}">
                        <a16:rowId xmlns:a16="http://schemas.microsoft.com/office/drawing/2014/main" val="143444448"/>
                      </a:ext>
                    </a:extLst>
                  </a:tr>
                  <a:tr h="914400">
                    <a:tc>
                      <a:txBody>
                        <a:bodyPr/>
                        <a:lstStyle/>
                        <a:p>
                          <a:r>
                            <a:rPr lang="de-DE" sz="1800" dirty="0" smtClean="0"/>
                            <a:t>Fine </a:t>
                          </a:r>
                          <a:r>
                            <a:rPr lang="de-DE" sz="1800" dirty="0" err="1" smtClean="0"/>
                            <a:t>density</a:t>
                          </a:r>
                          <a:r>
                            <a:rPr lang="de-DE" sz="1800" dirty="0" smtClean="0"/>
                            <a:t>/power</a:t>
                          </a:r>
                          <a:r>
                            <a:rPr lang="de-DE" sz="1800" baseline="0" dirty="0" smtClean="0"/>
                            <a:t> </a:t>
                          </a:r>
                          <a:r>
                            <a:rPr lang="de-DE" sz="1800" baseline="0" dirty="0" err="1" smtClean="0"/>
                            <a:t>scan</a:t>
                          </a:r>
                          <a:r>
                            <a:rPr lang="de-DE" sz="1800" baseline="0" dirty="0" smtClean="0"/>
                            <a:t> in </a:t>
                          </a:r>
                          <a:r>
                            <a:rPr lang="de-DE" sz="1800" baseline="0" dirty="0" err="1" smtClean="0"/>
                            <a:t>transition</a:t>
                          </a:r>
                          <a:r>
                            <a:rPr lang="de-DE" sz="1800" baseline="0" dirty="0" smtClean="0"/>
                            <a:t> </a:t>
                          </a:r>
                          <a:r>
                            <a:rPr lang="de-DE" sz="1800" baseline="0" dirty="0" err="1" smtClean="0"/>
                            <a:t>region</a:t>
                          </a:r>
                          <a:r>
                            <a:rPr lang="de-DE" sz="1800" baseline="0" dirty="0" smtClean="0"/>
                            <a:t> </a:t>
                          </a:r>
                          <a:r>
                            <a:rPr lang="de-DE" sz="1800" baseline="0" dirty="0" err="1" smtClean="0"/>
                            <a:t>of</a:t>
                          </a:r>
                          <a:r>
                            <a:rPr lang="de-DE" sz="1800" baseline="0" dirty="0" smtClean="0"/>
                            <a:t> drift- </a:t>
                          </a:r>
                          <a:r>
                            <a:rPr lang="de-DE" sz="1800" baseline="0" dirty="0" err="1" smtClean="0"/>
                            <a:t>to</a:t>
                          </a:r>
                          <a:r>
                            <a:rPr lang="de-DE" sz="1800" baseline="0" dirty="0" smtClean="0"/>
                            <a:t> </a:t>
                          </a:r>
                          <a:r>
                            <a:rPr lang="de-DE" sz="1800" baseline="0" dirty="0" err="1" smtClean="0"/>
                            <a:t>anomalous-dominated</a:t>
                          </a:r>
                          <a:r>
                            <a:rPr lang="de-DE" sz="1800" baseline="0" dirty="0" smtClean="0"/>
                            <a:t> </a:t>
                          </a:r>
                          <a:r>
                            <a:rPr lang="de-DE" sz="1800" baseline="0" dirty="0" err="1" smtClean="0"/>
                            <a:t>transport</a:t>
                          </a:r>
                          <a:endParaRPr lang="en-US" sz="1800" dirty="0"/>
                        </a:p>
                      </a:txBody>
                      <a:tcPr>
                        <a:solidFill>
                          <a:schemeClr val="bg2">
                            <a:lumMod val="40000"/>
                            <a:lumOff val="60000"/>
                          </a:schemeClr>
                        </a:solidFill>
                      </a:tcPr>
                    </a:tc>
                    <a:tc>
                      <a:txBody>
                        <a:bodyPr/>
                        <a:lstStyle/>
                        <a:p>
                          <a:r>
                            <a:rPr lang="de-DE" sz="1800" dirty="0" smtClean="0"/>
                            <a:t>Transition </a:t>
                          </a:r>
                          <a:r>
                            <a:rPr lang="de-DE" sz="1800" dirty="0" err="1" smtClean="0"/>
                            <a:t>between</a:t>
                          </a:r>
                          <a:r>
                            <a:rPr lang="de-DE" sz="1800" dirty="0" smtClean="0"/>
                            <a:t> </a:t>
                          </a:r>
                          <a:r>
                            <a:rPr lang="de-DE" sz="1800" dirty="0" err="1" smtClean="0"/>
                            <a:t>transport</a:t>
                          </a:r>
                          <a:r>
                            <a:rPr lang="de-DE" sz="1800" dirty="0" smtClean="0"/>
                            <a:t> </a:t>
                          </a:r>
                          <a:r>
                            <a:rPr lang="de-DE" sz="1800" dirty="0" err="1" smtClean="0"/>
                            <a:t>regimes</a:t>
                          </a:r>
                          <a:r>
                            <a:rPr lang="de-DE" sz="1800" dirty="0" smtClean="0"/>
                            <a:t> </a:t>
                          </a:r>
                          <a:r>
                            <a:rPr lang="de-DE" sz="1800" dirty="0" err="1" smtClean="0"/>
                            <a:t>occurs</a:t>
                          </a:r>
                          <a:r>
                            <a:rPr lang="de-DE" sz="1800" baseline="0" dirty="0" smtClean="0"/>
                            <a:t> </a:t>
                          </a:r>
                          <a:r>
                            <a:rPr lang="de-DE" sz="1800" baseline="0" dirty="0" err="1" smtClean="0"/>
                            <a:t>rapidly</a:t>
                          </a:r>
                          <a:r>
                            <a:rPr lang="de-DE" sz="1800" baseline="0" dirty="0" smtClean="0"/>
                            <a:t> </a:t>
                          </a:r>
                          <a:r>
                            <a:rPr lang="de-DE" sz="1800" baseline="0" dirty="0" err="1" smtClean="0"/>
                            <a:t>over</a:t>
                          </a:r>
                          <a:r>
                            <a:rPr lang="de-DE" sz="1800" baseline="0" dirty="0" smtClean="0"/>
                            <a:t> a </a:t>
                          </a:r>
                          <a:r>
                            <a:rPr lang="de-DE" sz="1800" baseline="0" dirty="0" err="1" smtClean="0"/>
                            <a:t>narrow</a:t>
                          </a:r>
                          <a:r>
                            <a:rPr lang="de-DE" sz="1800" baseline="0" dirty="0" smtClean="0"/>
                            <a:t> </a:t>
                          </a:r>
                          <a:r>
                            <a:rPr lang="de-DE" sz="1800" baseline="0" dirty="0" err="1" smtClean="0"/>
                            <a:t>density</a:t>
                          </a:r>
                          <a:r>
                            <a:rPr lang="de-DE" sz="1800" baseline="0" dirty="0" smtClean="0"/>
                            <a:t> </a:t>
                          </a:r>
                          <a:r>
                            <a:rPr lang="de-DE" sz="1800" baseline="0" dirty="0" err="1" smtClean="0"/>
                            <a:t>range</a:t>
                          </a:r>
                          <a:r>
                            <a:rPr lang="de-DE" sz="1800" baseline="0" dirty="0" smtClean="0"/>
                            <a:t>; </a:t>
                          </a:r>
                          <a:r>
                            <a:rPr lang="de-DE" sz="1800" baseline="0" dirty="0" err="1" smtClean="0"/>
                            <a:t>determine</a:t>
                          </a:r>
                          <a:r>
                            <a:rPr lang="de-DE" sz="1800" baseline="0" dirty="0" smtClean="0"/>
                            <a:t> </a:t>
                          </a:r>
                          <a:r>
                            <a:rPr lang="de-DE" sz="1800" baseline="0" dirty="0" err="1" smtClean="0"/>
                            <a:t>if</a:t>
                          </a:r>
                          <a:r>
                            <a:rPr lang="de-DE" sz="1800" baseline="0" dirty="0" smtClean="0"/>
                            <a:t> </a:t>
                          </a:r>
                          <a:r>
                            <a:rPr lang="de-DE" sz="1800" baseline="0" dirty="0" err="1" smtClean="0"/>
                            <a:t>transition</a:t>
                          </a:r>
                          <a:r>
                            <a:rPr lang="de-DE" sz="1800" baseline="0" dirty="0" smtClean="0"/>
                            <a:t> </a:t>
                          </a:r>
                          <a:r>
                            <a:rPr lang="de-DE" sz="1800" baseline="0" dirty="0" err="1" smtClean="0"/>
                            <a:t>point</a:t>
                          </a:r>
                          <a:r>
                            <a:rPr lang="de-DE" sz="1800" baseline="0" dirty="0" smtClean="0"/>
                            <a:t> </a:t>
                          </a:r>
                          <a:r>
                            <a:rPr lang="de-DE" sz="1800" baseline="0" dirty="0" err="1" smtClean="0"/>
                            <a:t>has</a:t>
                          </a:r>
                          <a:r>
                            <a:rPr lang="de-DE" sz="1800" baseline="0" dirty="0" smtClean="0"/>
                            <a:t> a power </a:t>
                          </a:r>
                          <a:r>
                            <a:rPr lang="de-DE" sz="1800" baseline="0" dirty="0" err="1" smtClean="0"/>
                            <a:t>dependence</a:t>
                          </a:r>
                          <a:endParaRPr lang="en-US" sz="1800" dirty="0"/>
                        </a:p>
                      </a:txBody>
                      <a:tcPr>
                        <a:solidFill>
                          <a:schemeClr val="bg2">
                            <a:lumMod val="40000"/>
                            <a:lumOff val="60000"/>
                          </a:schemeClr>
                        </a:solidFill>
                      </a:tcPr>
                    </a:tc>
                    <a:extLst>
                      <a:ext uri="{0D108BD9-81ED-4DB2-BD59-A6C34878D82A}">
                        <a16:rowId xmlns:a16="http://schemas.microsoft.com/office/drawing/2014/main" val="812162324"/>
                      </a:ext>
                    </a:extLst>
                  </a:tr>
                  <a:tr h="640080">
                    <a:tc>
                      <a:txBody>
                        <a:bodyPr/>
                        <a:lstStyle/>
                        <a:p>
                          <a:r>
                            <a:rPr lang="de-DE" sz="1800" dirty="0" smtClean="0"/>
                            <a:t>Fine </a:t>
                          </a:r>
                          <a:r>
                            <a:rPr lang="de-DE" sz="1800" dirty="0" err="1" smtClean="0"/>
                            <a:t>scan</a:t>
                          </a:r>
                          <a:r>
                            <a:rPr lang="de-DE" sz="1800" dirty="0" smtClean="0"/>
                            <a:t> </a:t>
                          </a:r>
                          <a:r>
                            <a:rPr lang="de-DE" sz="1800" dirty="0" err="1" smtClean="0"/>
                            <a:t>of</a:t>
                          </a:r>
                          <a:r>
                            <a:rPr lang="de-DE" sz="1800" dirty="0" smtClean="0"/>
                            <a:t> </a:t>
                          </a:r>
                          <a:r>
                            <a:rPr lang="de-DE" sz="1800" dirty="0" err="1" smtClean="0"/>
                            <a:t>island</a:t>
                          </a:r>
                          <a:r>
                            <a:rPr lang="de-DE" sz="1800" dirty="0" smtClean="0"/>
                            <a:t> </a:t>
                          </a:r>
                          <a:r>
                            <a:rPr lang="de-DE" sz="1800" dirty="0" err="1" smtClean="0"/>
                            <a:t>size</a:t>
                          </a:r>
                          <a:r>
                            <a:rPr lang="de-DE" sz="1800" dirty="0" smtClean="0"/>
                            <a:t> </a:t>
                          </a:r>
                          <a:r>
                            <a:rPr lang="de-DE" sz="1800" dirty="0" err="1" smtClean="0"/>
                            <a:t>near</a:t>
                          </a:r>
                          <a:r>
                            <a:rPr lang="de-DE" sz="1800" baseline="0" dirty="0" smtClean="0"/>
                            <a:t> </a:t>
                          </a:r>
                          <a:r>
                            <a:rPr lang="de-DE" sz="1800" dirty="0" err="1" smtClean="0"/>
                            <a:t>standard</a:t>
                          </a:r>
                          <a:r>
                            <a:rPr lang="de-DE" sz="1800" dirty="0" smtClean="0"/>
                            <a:t> </a:t>
                          </a:r>
                          <a:r>
                            <a:rPr lang="de-DE" sz="1800" dirty="0" err="1" smtClean="0"/>
                            <a:t>configuration</a:t>
                          </a:r>
                          <a:endParaRPr lang="en-US" sz="1800" dirty="0"/>
                        </a:p>
                      </a:txBody>
                      <a:tcPr>
                        <a:solidFill>
                          <a:schemeClr val="bg2">
                            <a:lumMod val="20000"/>
                            <a:lumOff val="80000"/>
                          </a:schemeClr>
                        </a:solidFill>
                      </a:tcPr>
                    </a:tc>
                    <a:tc>
                      <a:txBody>
                        <a:bodyPr/>
                        <a:lstStyle/>
                        <a:p>
                          <a:r>
                            <a:rPr lang="de-DE" sz="1800" dirty="0" smtClean="0"/>
                            <a:t>OP2.1 </a:t>
                          </a:r>
                          <a:r>
                            <a:rPr lang="de-DE" sz="1800" dirty="0" err="1" smtClean="0"/>
                            <a:t>scan</a:t>
                          </a:r>
                          <a:r>
                            <a:rPr lang="de-DE" sz="1800" dirty="0" smtClean="0"/>
                            <a:t> was </a:t>
                          </a:r>
                          <a:r>
                            <a:rPr lang="de-DE" sz="1800" dirty="0" err="1" smtClean="0"/>
                            <a:t>too</a:t>
                          </a:r>
                          <a:r>
                            <a:rPr lang="de-DE" sz="1800" dirty="0" smtClean="0"/>
                            <a:t> </a:t>
                          </a:r>
                          <a:r>
                            <a:rPr lang="de-DE" sz="1800" dirty="0" err="1" smtClean="0"/>
                            <a:t>coarse</a:t>
                          </a:r>
                          <a:r>
                            <a:rPr lang="de-DE" sz="1800" dirty="0" smtClean="0"/>
                            <a:t>, </a:t>
                          </a:r>
                          <a:r>
                            <a:rPr lang="de-DE" sz="1800" dirty="0" err="1" smtClean="0"/>
                            <a:t>changes</a:t>
                          </a:r>
                          <a:r>
                            <a:rPr lang="de-DE" sz="1800" dirty="0" smtClean="0"/>
                            <a:t> in SOL </a:t>
                          </a:r>
                          <a:r>
                            <a:rPr lang="de-DE" sz="1800" dirty="0" err="1" smtClean="0"/>
                            <a:t>profiles</a:t>
                          </a:r>
                          <a:r>
                            <a:rPr lang="de-DE" sz="1800" dirty="0" smtClean="0"/>
                            <a:t> </a:t>
                          </a:r>
                          <a:r>
                            <a:rPr lang="de-DE" sz="1800" dirty="0" err="1" smtClean="0"/>
                            <a:t>appear</a:t>
                          </a:r>
                          <a:r>
                            <a:rPr lang="de-DE" sz="1800" dirty="0" smtClean="0"/>
                            <a:t> </a:t>
                          </a:r>
                          <a:r>
                            <a:rPr lang="de-DE" sz="1800" dirty="0" err="1" smtClean="0"/>
                            <a:t>to</a:t>
                          </a:r>
                          <a:r>
                            <a:rPr lang="de-DE" sz="1800" dirty="0" smtClean="0"/>
                            <a:t> </a:t>
                          </a:r>
                          <a:r>
                            <a:rPr lang="de-DE" sz="1800" dirty="0" err="1" smtClean="0"/>
                            <a:t>saturate</a:t>
                          </a:r>
                          <a:r>
                            <a:rPr lang="de-DE" sz="1800" baseline="0" dirty="0" smtClean="0"/>
                            <a:t> </a:t>
                          </a:r>
                          <a:r>
                            <a:rPr lang="de-DE" sz="1800" baseline="0" dirty="0" err="1" smtClean="0"/>
                            <a:t>above</a:t>
                          </a:r>
                          <a:r>
                            <a:rPr lang="de-DE" sz="1800" baseline="0" dirty="0" smtClean="0"/>
                            <a:t> I</a:t>
                          </a:r>
                          <a:r>
                            <a:rPr lang="de-DE" sz="1800" baseline="-25000" dirty="0" smtClean="0"/>
                            <a:t>cc</a:t>
                          </a:r>
                          <a:r>
                            <a:rPr lang="de-DE" sz="1800" baseline="0" dirty="0" smtClean="0"/>
                            <a:t>~1 </a:t>
                          </a:r>
                          <a:r>
                            <a:rPr lang="de-DE" sz="1800" baseline="0" dirty="0" err="1" smtClean="0"/>
                            <a:t>kA</a:t>
                          </a:r>
                          <a:endParaRPr lang="en-US" sz="1800" dirty="0"/>
                        </a:p>
                      </a:txBody>
                      <a:tcPr>
                        <a:solidFill>
                          <a:schemeClr val="bg2">
                            <a:lumMod val="20000"/>
                            <a:lumOff val="80000"/>
                          </a:schemeClr>
                        </a:solidFill>
                      </a:tcPr>
                    </a:tc>
                    <a:extLst>
                      <a:ext uri="{0D108BD9-81ED-4DB2-BD59-A6C34878D82A}">
                        <a16:rowId xmlns:a16="http://schemas.microsoft.com/office/drawing/2014/main" val="1246950436"/>
                      </a:ext>
                    </a:extLst>
                  </a:tr>
                  <a:tr h="640080">
                    <a:tc>
                      <a:txBody>
                        <a:bodyPr/>
                        <a:lstStyle/>
                        <a:p>
                          <a:r>
                            <a:rPr lang="de-DE" sz="1800" dirty="0" smtClean="0"/>
                            <a:t>Fine </a:t>
                          </a:r>
                          <a:r>
                            <a:rPr lang="de-DE" sz="1800" dirty="0" err="1" smtClean="0"/>
                            <a:t>scan</a:t>
                          </a:r>
                          <a:r>
                            <a:rPr lang="de-DE" sz="1800" dirty="0" smtClean="0"/>
                            <a:t> </a:t>
                          </a:r>
                          <a:r>
                            <a:rPr lang="de-DE" sz="1800" dirty="0" err="1" smtClean="0"/>
                            <a:t>of</a:t>
                          </a:r>
                          <a:r>
                            <a:rPr lang="de-DE" sz="1800" dirty="0" smtClean="0"/>
                            <a:t> </a:t>
                          </a:r>
                          <a:r>
                            <a:rPr lang="de-DE" sz="1800" dirty="0" err="1" smtClean="0"/>
                            <a:t>confined</a:t>
                          </a:r>
                          <a:r>
                            <a:rPr lang="de-DE" sz="1800" dirty="0" smtClean="0"/>
                            <a:t> </a:t>
                          </a:r>
                          <a:r>
                            <a:rPr lang="de-DE" sz="1800" dirty="0" err="1" smtClean="0"/>
                            <a:t>region</a:t>
                          </a:r>
                          <a:r>
                            <a:rPr lang="de-DE" sz="1800" dirty="0" smtClean="0"/>
                            <a:t> </a:t>
                          </a:r>
                          <a:r>
                            <a:rPr lang="de-DE" sz="1800" dirty="0" err="1" smtClean="0"/>
                            <a:t>around</a:t>
                          </a:r>
                          <a:r>
                            <a:rPr lang="de-DE" sz="1800" dirty="0" smtClean="0"/>
                            <a:t> O-point</a:t>
                          </a:r>
                          <a:endParaRPr lang="en-US" sz="1800" dirty="0"/>
                        </a:p>
                      </a:txBody>
                      <a:tcPr>
                        <a:solidFill>
                          <a:schemeClr val="bg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800" dirty="0" smtClean="0"/>
                            <a:t>OP2.1 </a:t>
                          </a:r>
                          <a:r>
                            <a:rPr lang="de-DE" sz="1800" dirty="0" err="1" smtClean="0"/>
                            <a:t>scan</a:t>
                          </a:r>
                          <a:r>
                            <a:rPr lang="de-DE" sz="1800" dirty="0" smtClean="0"/>
                            <a:t> was </a:t>
                          </a:r>
                          <a:r>
                            <a:rPr lang="de-DE" sz="1800" dirty="0" err="1" smtClean="0"/>
                            <a:t>too</a:t>
                          </a:r>
                          <a:r>
                            <a:rPr lang="de-DE" sz="1800" dirty="0" smtClean="0"/>
                            <a:t> </a:t>
                          </a:r>
                          <a:r>
                            <a:rPr lang="de-DE" sz="1800" dirty="0" err="1" smtClean="0"/>
                            <a:t>coarse</a:t>
                          </a:r>
                          <a:r>
                            <a:rPr lang="de-DE" sz="1800" dirty="0" smtClean="0"/>
                            <a:t>, </a:t>
                          </a:r>
                          <a:r>
                            <a:rPr lang="de-DE" sz="1800" dirty="0" err="1" smtClean="0"/>
                            <a:t>changes</a:t>
                          </a:r>
                          <a:r>
                            <a:rPr lang="de-DE" sz="1800" dirty="0" smtClean="0"/>
                            <a:t> in SOL </a:t>
                          </a:r>
                          <a:r>
                            <a:rPr lang="de-DE" sz="1800" dirty="0" err="1" smtClean="0"/>
                            <a:t>profiles</a:t>
                          </a:r>
                          <a:r>
                            <a:rPr lang="de-DE" sz="1800" dirty="0" smtClean="0"/>
                            <a:t> </a:t>
                          </a:r>
                          <a:r>
                            <a:rPr lang="de-DE" sz="1800" dirty="0" err="1" smtClean="0"/>
                            <a:t>appear</a:t>
                          </a:r>
                          <a:r>
                            <a:rPr lang="de-DE" sz="1800" dirty="0" smtClean="0"/>
                            <a:t> </a:t>
                          </a:r>
                          <a:r>
                            <a:rPr lang="de-DE" sz="1800" dirty="0" err="1" smtClean="0"/>
                            <a:t>to</a:t>
                          </a:r>
                          <a:r>
                            <a:rPr lang="de-DE" sz="1800" dirty="0" smtClean="0"/>
                            <a:t> </a:t>
                          </a:r>
                          <a:r>
                            <a:rPr lang="de-DE" sz="1800" dirty="0" err="1" smtClean="0"/>
                            <a:t>saturate</a:t>
                          </a:r>
                          <a:r>
                            <a:rPr lang="de-DE" sz="1800" baseline="0" dirty="0" smtClean="0"/>
                            <a:t> after </a:t>
                          </a:r>
                          <a:r>
                            <a:rPr lang="de-DE" sz="1800" baseline="0" dirty="0" err="1" smtClean="0"/>
                            <a:t>I</a:t>
                          </a:r>
                          <a:r>
                            <a:rPr lang="de-DE" sz="1800" baseline="-25000" dirty="0" err="1" smtClean="0"/>
                            <a:t>cc</a:t>
                          </a:r>
                          <a:r>
                            <a:rPr lang="de-DE" sz="1800" baseline="0" dirty="0" smtClean="0"/>
                            <a:t>=500 A </a:t>
                          </a:r>
                          <a:r>
                            <a:rPr lang="de-DE" sz="1800" baseline="0" dirty="0" err="1" smtClean="0"/>
                            <a:t>step</a:t>
                          </a:r>
                          <a:endParaRPr lang="en-US" sz="1800" dirty="0" smtClean="0"/>
                        </a:p>
                      </a:txBody>
                      <a:tcPr>
                        <a:solidFill>
                          <a:schemeClr val="bg2">
                            <a:lumMod val="40000"/>
                            <a:lumOff val="60000"/>
                          </a:schemeClr>
                        </a:solidFill>
                      </a:tcPr>
                    </a:tc>
                    <a:extLst>
                      <a:ext uri="{0D108BD9-81ED-4DB2-BD59-A6C34878D82A}">
                        <a16:rowId xmlns:a16="http://schemas.microsoft.com/office/drawing/2014/main" val="3385465121"/>
                      </a:ext>
                    </a:extLst>
                  </a:tr>
                </a:tbl>
              </a:graphicData>
            </a:graphic>
          </p:graphicFrame>
        </mc:Fallback>
      </mc:AlternateContent>
      <p:sp>
        <p:nvSpPr>
          <p:cNvPr id="7" name="Rectangle 6"/>
          <p:cNvSpPr/>
          <p:nvPr/>
        </p:nvSpPr>
        <p:spPr>
          <a:xfrm>
            <a:off x="552330" y="4377128"/>
            <a:ext cx="11087341" cy="2200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0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Summary </a:t>
            </a:r>
            <a:r>
              <a:rPr lang="de-DE" dirty="0" err="1" smtClean="0"/>
              <a:t>and</a:t>
            </a:r>
            <a:r>
              <a:rPr lang="de-DE" dirty="0" smtClean="0"/>
              <a:t> </a:t>
            </a:r>
            <a:r>
              <a:rPr lang="de-DE" dirty="0" err="1" smtClean="0"/>
              <a:t>future</a:t>
            </a:r>
            <a:r>
              <a:rPr lang="de-DE" dirty="0" smtClean="0"/>
              <a:t> </a:t>
            </a:r>
            <a:r>
              <a:rPr lang="de-DE" dirty="0" err="1" smtClean="0"/>
              <a:t>outlook</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12</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p:sp>
        <p:nvSpPr>
          <p:cNvPr id="5" name="Content Placeholder 4"/>
          <p:cNvSpPr>
            <a:spLocks noGrp="1"/>
          </p:cNvSpPr>
          <p:nvPr>
            <p:ph sz="quarter" idx="13"/>
          </p:nvPr>
        </p:nvSpPr>
        <p:spPr>
          <a:xfrm>
            <a:off x="658812" y="1268998"/>
            <a:ext cx="10837863" cy="4843462"/>
          </a:xfrm>
        </p:spPr>
        <p:txBody>
          <a:bodyPr>
            <a:normAutofit/>
          </a:bodyPr>
          <a:lstStyle/>
          <a:p>
            <a:r>
              <a:rPr lang="de-DE" dirty="0" smtClean="0"/>
              <a:t>Large experimental </a:t>
            </a:r>
            <a:r>
              <a:rPr lang="de-DE" dirty="0" err="1" smtClean="0"/>
              <a:t>database</a:t>
            </a:r>
            <a:r>
              <a:rPr lang="de-DE" dirty="0" smtClean="0"/>
              <a:t> </a:t>
            </a:r>
            <a:r>
              <a:rPr lang="de-DE" dirty="0" err="1" smtClean="0"/>
              <a:t>of</a:t>
            </a:r>
            <a:r>
              <a:rPr lang="de-DE" dirty="0" smtClean="0"/>
              <a:t> multi-</a:t>
            </a:r>
            <a:r>
              <a:rPr lang="de-DE" dirty="0" err="1" smtClean="0"/>
              <a:t>field</a:t>
            </a:r>
            <a:r>
              <a:rPr lang="de-DE" dirty="0" smtClean="0"/>
              <a:t> SOL </a:t>
            </a:r>
            <a:r>
              <a:rPr lang="de-DE" dirty="0" err="1" smtClean="0"/>
              <a:t>measurements</a:t>
            </a:r>
            <a:r>
              <a:rPr lang="de-DE" dirty="0" smtClean="0"/>
              <a:t> </a:t>
            </a:r>
            <a:r>
              <a:rPr lang="de-DE" dirty="0" err="1" smtClean="0"/>
              <a:t>across</a:t>
            </a:r>
            <a:r>
              <a:rPr lang="de-DE" dirty="0" smtClean="0"/>
              <a:t> W7-X </a:t>
            </a:r>
            <a:r>
              <a:rPr lang="de-DE" dirty="0" err="1" smtClean="0"/>
              <a:t>plasma</a:t>
            </a:r>
            <a:r>
              <a:rPr lang="de-DE" dirty="0" smtClean="0"/>
              <a:t> </a:t>
            </a:r>
            <a:r>
              <a:rPr lang="de-DE" dirty="0" err="1" smtClean="0"/>
              <a:t>parameter</a:t>
            </a:r>
            <a:r>
              <a:rPr lang="de-DE" dirty="0" smtClean="0"/>
              <a:t> </a:t>
            </a:r>
            <a:r>
              <a:rPr lang="de-DE" dirty="0" err="1" smtClean="0"/>
              <a:t>and</a:t>
            </a:r>
            <a:r>
              <a:rPr lang="de-DE" dirty="0" smtClean="0"/>
              <a:t> </a:t>
            </a:r>
            <a:r>
              <a:rPr lang="de-DE" dirty="0" err="1" smtClean="0"/>
              <a:t>magnetic</a:t>
            </a:r>
            <a:r>
              <a:rPr lang="de-DE" dirty="0" smtClean="0"/>
              <a:t> </a:t>
            </a:r>
            <a:r>
              <a:rPr lang="de-DE" dirty="0" err="1" smtClean="0"/>
              <a:t>configuration</a:t>
            </a:r>
            <a:r>
              <a:rPr lang="de-DE" dirty="0" smtClean="0"/>
              <a:t> </a:t>
            </a:r>
            <a:r>
              <a:rPr lang="de-DE" dirty="0" err="1" smtClean="0"/>
              <a:t>space</a:t>
            </a:r>
            <a:r>
              <a:rPr lang="de-DE" dirty="0" smtClean="0"/>
              <a:t> </a:t>
            </a:r>
            <a:r>
              <a:rPr lang="de-DE" dirty="0" err="1" smtClean="0"/>
              <a:t>is</a:t>
            </a:r>
            <a:r>
              <a:rPr lang="de-DE" dirty="0" smtClean="0"/>
              <a:t> </a:t>
            </a:r>
            <a:r>
              <a:rPr lang="de-DE" dirty="0" err="1" smtClean="0"/>
              <a:t>being</a:t>
            </a:r>
            <a:r>
              <a:rPr lang="de-DE" dirty="0" smtClean="0"/>
              <a:t> </a:t>
            </a:r>
            <a:r>
              <a:rPr lang="de-DE" dirty="0" err="1" smtClean="0"/>
              <a:t>developed</a:t>
            </a:r>
            <a:endParaRPr lang="de-DE" dirty="0" smtClean="0"/>
          </a:p>
          <a:p>
            <a:endParaRPr lang="de-DE" dirty="0"/>
          </a:p>
          <a:p>
            <a:r>
              <a:rPr lang="de-DE" dirty="0" smtClean="0"/>
              <a:t>Gaps in </a:t>
            </a:r>
            <a:r>
              <a:rPr lang="de-DE" dirty="0" err="1" smtClean="0"/>
              <a:t>the</a:t>
            </a:r>
            <a:r>
              <a:rPr lang="de-DE" dirty="0" smtClean="0"/>
              <a:t> experimental SOL </a:t>
            </a:r>
            <a:r>
              <a:rPr lang="de-DE" dirty="0" err="1" smtClean="0"/>
              <a:t>database</a:t>
            </a:r>
            <a:endParaRPr lang="de-DE" dirty="0" smtClean="0"/>
          </a:p>
          <a:p>
            <a:pPr lvl="1"/>
            <a:r>
              <a:rPr lang="de-DE" dirty="0" err="1" smtClean="0"/>
              <a:t>Incomplete</a:t>
            </a:r>
            <a:r>
              <a:rPr lang="de-DE" dirty="0" smtClean="0"/>
              <a:t> </a:t>
            </a:r>
            <a:r>
              <a:rPr lang="de-DE" dirty="0" err="1" smtClean="0"/>
              <a:t>data</a:t>
            </a:r>
            <a:r>
              <a:rPr lang="de-DE" dirty="0" smtClean="0"/>
              <a:t> on </a:t>
            </a:r>
            <a:r>
              <a:rPr lang="de-DE" dirty="0" err="1" smtClean="0"/>
              <a:t>target</a:t>
            </a:r>
            <a:r>
              <a:rPr lang="de-DE" dirty="0" smtClean="0"/>
              <a:t> </a:t>
            </a:r>
            <a:r>
              <a:rPr lang="de-DE" dirty="0" err="1" smtClean="0"/>
              <a:t>fluxes</a:t>
            </a:r>
            <a:r>
              <a:rPr lang="de-DE" dirty="0" smtClean="0"/>
              <a:t> (Langmuir </a:t>
            </a:r>
            <a:r>
              <a:rPr lang="de-DE" dirty="0" err="1" smtClean="0"/>
              <a:t>probes</a:t>
            </a:r>
            <a:r>
              <a:rPr lang="de-DE" dirty="0" smtClean="0"/>
              <a:t>, H-alpha </a:t>
            </a:r>
            <a:r>
              <a:rPr lang="de-DE" dirty="0" err="1" smtClean="0"/>
              <a:t>cameras</a:t>
            </a:r>
            <a:r>
              <a:rPr lang="de-DE" dirty="0" smtClean="0"/>
              <a:t>, IR </a:t>
            </a:r>
            <a:r>
              <a:rPr lang="de-DE" dirty="0" err="1" smtClean="0"/>
              <a:t>cameras</a:t>
            </a:r>
            <a:r>
              <a:rPr lang="de-DE" dirty="0" smtClean="0"/>
              <a:t>)</a:t>
            </a:r>
            <a:endParaRPr lang="de-DE" dirty="0" smtClean="0"/>
          </a:p>
          <a:p>
            <a:pPr lvl="1"/>
            <a:r>
              <a:rPr lang="de-DE" dirty="0" smtClean="0"/>
              <a:t>Lack </a:t>
            </a:r>
            <a:r>
              <a:rPr lang="de-DE" dirty="0" err="1" smtClean="0"/>
              <a:t>of</a:t>
            </a:r>
            <a:r>
              <a:rPr lang="de-DE" dirty="0" smtClean="0"/>
              <a:t> </a:t>
            </a:r>
            <a:r>
              <a:rPr lang="de-DE" dirty="0" err="1" smtClean="0"/>
              <a:t>upstream</a:t>
            </a:r>
            <a:r>
              <a:rPr lang="de-DE" dirty="0" smtClean="0"/>
              <a:t> </a:t>
            </a:r>
            <a:r>
              <a:rPr lang="de-DE" dirty="0" err="1" smtClean="0"/>
              <a:t>measurements</a:t>
            </a:r>
            <a:endParaRPr lang="de-DE" dirty="0" smtClean="0"/>
          </a:p>
          <a:p>
            <a:endParaRPr lang="de-DE" dirty="0"/>
          </a:p>
          <a:p>
            <a:r>
              <a:rPr lang="de-DE" dirty="0" smtClean="0"/>
              <a:t>Future </a:t>
            </a:r>
            <a:r>
              <a:rPr lang="de-DE" dirty="0" err="1" smtClean="0"/>
              <a:t>experiments</a:t>
            </a:r>
            <a:r>
              <a:rPr lang="de-DE" dirty="0" smtClean="0"/>
              <a:t> </a:t>
            </a:r>
            <a:r>
              <a:rPr lang="de-DE" dirty="0" err="1" smtClean="0"/>
              <a:t>to</a:t>
            </a:r>
            <a:r>
              <a:rPr lang="de-DE" dirty="0" smtClean="0"/>
              <a:t> </a:t>
            </a:r>
            <a:r>
              <a:rPr lang="de-DE" dirty="0" err="1" smtClean="0"/>
              <a:t>collect</a:t>
            </a:r>
            <a:r>
              <a:rPr lang="de-DE" dirty="0" smtClean="0"/>
              <a:t> </a:t>
            </a:r>
            <a:r>
              <a:rPr lang="de-DE" dirty="0" err="1" smtClean="0"/>
              <a:t>missing</a:t>
            </a:r>
            <a:r>
              <a:rPr lang="de-DE" dirty="0" smtClean="0"/>
              <a:t> </a:t>
            </a:r>
            <a:r>
              <a:rPr lang="de-DE" dirty="0" err="1" smtClean="0"/>
              <a:t>data</a:t>
            </a:r>
            <a:r>
              <a:rPr lang="de-DE" dirty="0" smtClean="0"/>
              <a:t> </a:t>
            </a:r>
            <a:r>
              <a:rPr lang="de-DE" dirty="0" err="1" smtClean="0"/>
              <a:t>and</a:t>
            </a:r>
            <a:r>
              <a:rPr lang="de-DE" dirty="0" smtClean="0"/>
              <a:t> </a:t>
            </a:r>
            <a:r>
              <a:rPr lang="de-DE" dirty="0" err="1" smtClean="0"/>
              <a:t>perform</a:t>
            </a:r>
            <a:r>
              <a:rPr lang="de-DE" dirty="0" smtClean="0"/>
              <a:t> </a:t>
            </a:r>
            <a:r>
              <a:rPr lang="de-DE" dirty="0" err="1" smtClean="0"/>
              <a:t>finer</a:t>
            </a:r>
            <a:r>
              <a:rPr lang="de-DE" dirty="0" smtClean="0"/>
              <a:t> </a:t>
            </a:r>
            <a:r>
              <a:rPr lang="de-DE" dirty="0" err="1" smtClean="0"/>
              <a:t>scans</a:t>
            </a:r>
            <a:r>
              <a:rPr lang="de-DE" dirty="0" smtClean="0"/>
              <a:t> in </a:t>
            </a:r>
            <a:r>
              <a:rPr lang="de-DE" dirty="0" err="1" smtClean="0"/>
              <a:t>regions</a:t>
            </a:r>
            <a:r>
              <a:rPr lang="de-DE" dirty="0" smtClean="0"/>
              <a:t> </a:t>
            </a:r>
            <a:r>
              <a:rPr lang="de-DE" dirty="0" err="1" smtClean="0"/>
              <a:t>showing</a:t>
            </a:r>
            <a:r>
              <a:rPr lang="de-DE" dirty="0"/>
              <a:t> </a:t>
            </a:r>
            <a:r>
              <a:rPr lang="de-DE" dirty="0" err="1" smtClean="0"/>
              <a:t>interesting</a:t>
            </a:r>
            <a:r>
              <a:rPr lang="de-DE" dirty="0" smtClean="0"/>
              <a:t> </a:t>
            </a:r>
            <a:r>
              <a:rPr lang="de-DE" dirty="0" err="1" smtClean="0"/>
              <a:t>behavior</a:t>
            </a:r>
            <a:endParaRPr lang="de-DE" dirty="0" smtClean="0"/>
          </a:p>
          <a:p>
            <a:endParaRPr lang="de-DE" dirty="0" smtClean="0"/>
          </a:p>
          <a:p>
            <a:r>
              <a:rPr lang="de-DE" dirty="0" err="1" smtClean="0"/>
              <a:t>Many</a:t>
            </a:r>
            <a:r>
              <a:rPr lang="de-DE" dirty="0" smtClean="0"/>
              <a:t> </a:t>
            </a:r>
            <a:r>
              <a:rPr lang="de-DE" dirty="0" err="1" smtClean="0"/>
              <a:t>interesting</a:t>
            </a:r>
            <a:r>
              <a:rPr lang="de-DE" dirty="0" smtClean="0"/>
              <a:t> </a:t>
            </a:r>
            <a:r>
              <a:rPr lang="de-DE" dirty="0" err="1" smtClean="0"/>
              <a:t>observations</a:t>
            </a:r>
            <a:r>
              <a:rPr lang="de-DE" dirty="0" smtClean="0"/>
              <a:t> so </a:t>
            </a:r>
            <a:r>
              <a:rPr lang="de-DE" dirty="0" err="1" smtClean="0"/>
              <a:t>far</a:t>
            </a:r>
            <a:r>
              <a:rPr lang="de-DE" dirty="0" smtClean="0"/>
              <a:t> </a:t>
            </a:r>
            <a:r>
              <a:rPr lang="de-DE" dirty="0" err="1" smtClean="0"/>
              <a:t>regarding</a:t>
            </a:r>
            <a:r>
              <a:rPr lang="de-DE" dirty="0" smtClean="0"/>
              <a:t> </a:t>
            </a:r>
            <a:r>
              <a:rPr lang="de-DE" dirty="0" err="1" smtClean="0"/>
              <a:t>drifts</a:t>
            </a:r>
            <a:r>
              <a:rPr lang="de-DE" dirty="0" smtClean="0"/>
              <a:t>, </a:t>
            </a:r>
            <a:r>
              <a:rPr lang="de-DE" dirty="0" err="1" smtClean="0"/>
              <a:t>flows</a:t>
            </a:r>
            <a:r>
              <a:rPr lang="de-DE" dirty="0" smtClean="0"/>
              <a:t>, </a:t>
            </a:r>
            <a:r>
              <a:rPr lang="de-DE" dirty="0" err="1" smtClean="0"/>
              <a:t>and</a:t>
            </a:r>
            <a:r>
              <a:rPr lang="de-DE" dirty="0" smtClean="0"/>
              <a:t> </a:t>
            </a:r>
            <a:r>
              <a:rPr lang="de-DE" dirty="0" err="1" smtClean="0"/>
              <a:t>profiles</a:t>
            </a:r>
            <a:r>
              <a:rPr lang="de-DE" dirty="0"/>
              <a:t> </a:t>
            </a:r>
            <a:r>
              <a:rPr lang="de-DE" dirty="0" smtClean="0"/>
              <a:t>→ </a:t>
            </a:r>
            <a:r>
              <a:rPr lang="de-DE" dirty="0" err="1" smtClean="0"/>
              <a:t>need</a:t>
            </a:r>
            <a:r>
              <a:rPr lang="de-DE" dirty="0" smtClean="0"/>
              <a:t> </a:t>
            </a:r>
            <a:r>
              <a:rPr lang="de-DE" dirty="0" err="1" smtClean="0"/>
              <a:t>to</a:t>
            </a:r>
            <a:r>
              <a:rPr lang="de-DE" dirty="0" smtClean="0"/>
              <a:t> </a:t>
            </a:r>
            <a:r>
              <a:rPr lang="de-DE" dirty="0" err="1" smtClean="0"/>
              <a:t>now</a:t>
            </a:r>
            <a:r>
              <a:rPr lang="de-DE" dirty="0" smtClean="0"/>
              <a:t> </a:t>
            </a:r>
            <a:r>
              <a:rPr lang="de-DE" dirty="0" err="1" smtClean="0"/>
              <a:t>move</a:t>
            </a:r>
            <a:r>
              <a:rPr lang="de-DE" dirty="0" smtClean="0"/>
              <a:t> </a:t>
            </a:r>
            <a:r>
              <a:rPr lang="de-DE" dirty="0" err="1" smtClean="0"/>
              <a:t>beyond</a:t>
            </a:r>
            <a:r>
              <a:rPr lang="de-DE" dirty="0" smtClean="0"/>
              <a:t> </a:t>
            </a:r>
            <a:r>
              <a:rPr lang="de-DE" dirty="0" err="1" smtClean="0"/>
              <a:t>characterizing</a:t>
            </a:r>
            <a:r>
              <a:rPr lang="de-DE" dirty="0" smtClean="0"/>
              <a:t> SOL </a:t>
            </a:r>
            <a:r>
              <a:rPr lang="de-DE" dirty="0" err="1" smtClean="0"/>
              <a:t>parameters</a:t>
            </a:r>
            <a:r>
              <a:rPr lang="de-DE" dirty="0" smtClean="0"/>
              <a:t> </a:t>
            </a:r>
            <a:r>
              <a:rPr lang="de-DE" dirty="0" err="1" smtClean="0"/>
              <a:t>toward</a:t>
            </a:r>
            <a:r>
              <a:rPr lang="de-DE" dirty="0" smtClean="0"/>
              <a:t> </a:t>
            </a:r>
            <a:r>
              <a:rPr lang="de-DE" dirty="0" err="1" smtClean="0"/>
              <a:t>developing</a:t>
            </a:r>
            <a:r>
              <a:rPr lang="de-DE" dirty="0" smtClean="0"/>
              <a:t> </a:t>
            </a:r>
            <a:r>
              <a:rPr lang="de-DE" dirty="0" err="1" smtClean="0"/>
              <a:t>comprehensive</a:t>
            </a:r>
            <a:r>
              <a:rPr lang="de-DE" dirty="0" smtClean="0"/>
              <a:t> </a:t>
            </a:r>
            <a:r>
              <a:rPr lang="de-DE" dirty="0" err="1" smtClean="0"/>
              <a:t>physics</a:t>
            </a:r>
            <a:r>
              <a:rPr lang="de-DE" dirty="0" smtClean="0"/>
              <a:t> </a:t>
            </a:r>
            <a:r>
              <a:rPr lang="de-DE" dirty="0" err="1" smtClean="0"/>
              <a:t>understanding</a:t>
            </a:r>
            <a:r>
              <a:rPr lang="de-DE" dirty="0" smtClean="0"/>
              <a:t> </a:t>
            </a:r>
            <a:r>
              <a:rPr lang="de-DE" dirty="0" err="1" smtClean="0"/>
              <a:t>of</a:t>
            </a:r>
            <a:r>
              <a:rPr lang="de-DE" dirty="0" smtClean="0"/>
              <a:t> different </a:t>
            </a:r>
            <a:r>
              <a:rPr lang="de-DE" dirty="0" err="1" smtClean="0"/>
              <a:t>transport</a:t>
            </a:r>
            <a:r>
              <a:rPr lang="de-DE" dirty="0" smtClean="0"/>
              <a:t> </a:t>
            </a:r>
            <a:r>
              <a:rPr lang="de-DE" dirty="0" err="1" smtClean="0"/>
              <a:t>mechanisms</a:t>
            </a:r>
            <a:r>
              <a:rPr lang="de-DE" dirty="0" smtClean="0"/>
              <a:t> </a:t>
            </a:r>
            <a:r>
              <a:rPr lang="de-DE" dirty="0" err="1" smtClean="0"/>
              <a:t>and</a:t>
            </a:r>
            <a:r>
              <a:rPr lang="de-DE" dirty="0" smtClean="0"/>
              <a:t> </a:t>
            </a:r>
            <a:r>
              <a:rPr lang="de-DE" dirty="0" err="1" smtClean="0"/>
              <a:t>how</a:t>
            </a:r>
            <a:r>
              <a:rPr lang="de-DE" dirty="0" smtClean="0"/>
              <a:t> </a:t>
            </a:r>
            <a:r>
              <a:rPr lang="de-DE" dirty="0" err="1" smtClean="0"/>
              <a:t>they</a:t>
            </a:r>
            <a:r>
              <a:rPr lang="de-DE" dirty="0" smtClean="0"/>
              <a:t> </a:t>
            </a:r>
            <a:r>
              <a:rPr lang="de-DE" dirty="0" err="1" smtClean="0"/>
              <a:t>scale</a:t>
            </a:r>
            <a:endParaRPr lang="de-DE" dirty="0"/>
          </a:p>
          <a:p>
            <a:pPr lvl="1"/>
            <a:r>
              <a:rPr lang="de-DE" b="1" dirty="0" err="1" smtClean="0">
                <a:solidFill>
                  <a:schemeClr val="tx2"/>
                </a:solidFill>
              </a:rPr>
              <a:t>Comparison</a:t>
            </a:r>
            <a:r>
              <a:rPr lang="de-DE" b="1" dirty="0" smtClean="0">
                <a:solidFill>
                  <a:schemeClr val="tx2"/>
                </a:solidFill>
              </a:rPr>
              <a:t> </a:t>
            </a:r>
            <a:r>
              <a:rPr lang="de-DE" b="1" dirty="0" err="1" smtClean="0">
                <a:solidFill>
                  <a:schemeClr val="tx2"/>
                </a:solidFill>
              </a:rPr>
              <a:t>with</a:t>
            </a:r>
            <a:r>
              <a:rPr lang="de-DE" b="1" dirty="0" smtClean="0">
                <a:solidFill>
                  <a:schemeClr val="tx2"/>
                </a:solidFill>
              </a:rPr>
              <a:t> SOL </a:t>
            </a:r>
            <a:r>
              <a:rPr lang="de-DE" b="1" dirty="0" err="1" smtClean="0">
                <a:solidFill>
                  <a:schemeClr val="tx2"/>
                </a:solidFill>
              </a:rPr>
              <a:t>codes</a:t>
            </a:r>
            <a:r>
              <a:rPr lang="de-DE" b="1" dirty="0" smtClean="0">
                <a:solidFill>
                  <a:schemeClr val="tx2"/>
                </a:solidFill>
              </a:rPr>
              <a:t> </a:t>
            </a:r>
            <a:r>
              <a:rPr lang="de-DE" b="1" dirty="0" err="1" smtClean="0">
                <a:solidFill>
                  <a:schemeClr val="tx2"/>
                </a:solidFill>
              </a:rPr>
              <a:t>is</a:t>
            </a:r>
            <a:r>
              <a:rPr lang="de-DE" b="1" dirty="0" smtClean="0">
                <a:solidFill>
                  <a:schemeClr val="tx2"/>
                </a:solidFill>
              </a:rPr>
              <a:t> essential!</a:t>
            </a:r>
          </a:p>
          <a:p>
            <a:endParaRPr lang="de-DE" dirty="0"/>
          </a:p>
          <a:p>
            <a:endParaRPr lang="en-US" dirty="0"/>
          </a:p>
        </p:txBody>
      </p:sp>
      <p:sp>
        <p:nvSpPr>
          <p:cNvPr id="6" name="Rounded Rectangle 5"/>
          <p:cNvSpPr/>
          <p:nvPr/>
        </p:nvSpPr>
        <p:spPr>
          <a:xfrm>
            <a:off x="2988365" y="5880565"/>
            <a:ext cx="6390319" cy="612074"/>
          </a:xfrm>
          <a:prstGeom prst="roundRect">
            <a:avLst/>
          </a:prstGeom>
          <a:solidFill>
            <a:schemeClr val="bg2">
              <a:lumMod val="60000"/>
              <a:lumOff val="40000"/>
            </a:scheme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solidFill>
                  <a:schemeClr val="tx2"/>
                </a:solidFill>
              </a:rPr>
              <a:t>Additional SOL </a:t>
            </a:r>
            <a:r>
              <a:rPr lang="de-DE" b="1" dirty="0" err="1" smtClean="0">
                <a:solidFill>
                  <a:schemeClr val="tx2"/>
                </a:solidFill>
              </a:rPr>
              <a:t>transport</a:t>
            </a:r>
            <a:r>
              <a:rPr lang="de-DE" b="1" dirty="0" smtClean="0">
                <a:solidFill>
                  <a:schemeClr val="tx2"/>
                </a:solidFill>
              </a:rPr>
              <a:t> </a:t>
            </a:r>
            <a:r>
              <a:rPr lang="de-DE" b="1" dirty="0" err="1" smtClean="0">
                <a:solidFill>
                  <a:schemeClr val="tx2"/>
                </a:solidFill>
              </a:rPr>
              <a:t>results</a:t>
            </a:r>
            <a:r>
              <a:rPr lang="de-DE" b="1" dirty="0" smtClean="0">
                <a:solidFill>
                  <a:schemeClr val="tx2"/>
                </a:solidFill>
              </a:rPr>
              <a:t> </a:t>
            </a:r>
            <a:r>
              <a:rPr lang="de-DE" b="1" dirty="0" err="1" smtClean="0">
                <a:solidFill>
                  <a:schemeClr val="tx2"/>
                </a:solidFill>
              </a:rPr>
              <a:t>that</a:t>
            </a:r>
            <a:r>
              <a:rPr lang="de-DE" b="1" dirty="0" smtClean="0">
                <a:solidFill>
                  <a:schemeClr val="tx2"/>
                </a:solidFill>
              </a:rPr>
              <a:t> </a:t>
            </a:r>
            <a:r>
              <a:rPr lang="de-DE" b="1" dirty="0" err="1" smtClean="0">
                <a:solidFill>
                  <a:schemeClr val="tx2"/>
                </a:solidFill>
              </a:rPr>
              <a:t>would</a:t>
            </a:r>
            <a:r>
              <a:rPr lang="de-DE" b="1" dirty="0" smtClean="0">
                <a:solidFill>
                  <a:schemeClr val="tx2"/>
                </a:solidFill>
              </a:rPr>
              <a:t> not fit </a:t>
            </a:r>
            <a:r>
              <a:rPr lang="de-DE" b="1" dirty="0" err="1" smtClean="0">
                <a:solidFill>
                  <a:schemeClr val="tx2"/>
                </a:solidFill>
              </a:rPr>
              <a:t>into</a:t>
            </a:r>
            <a:r>
              <a:rPr lang="de-DE" b="1" dirty="0" smtClean="0">
                <a:solidFill>
                  <a:schemeClr val="tx2"/>
                </a:solidFill>
              </a:rPr>
              <a:t> </a:t>
            </a:r>
            <a:r>
              <a:rPr lang="de-DE" b="1" dirty="0" err="1" smtClean="0">
                <a:solidFill>
                  <a:schemeClr val="tx2"/>
                </a:solidFill>
              </a:rPr>
              <a:t>main</a:t>
            </a:r>
            <a:r>
              <a:rPr lang="de-DE" b="1" dirty="0" smtClean="0">
                <a:solidFill>
                  <a:schemeClr val="tx2"/>
                </a:solidFill>
              </a:rPr>
              <a:t> </a:t>
            </a:r>
            <a:r>
              <a:rPr lang="de-DE" b="1" dirty="0" err="1" smtClean="0">
                <a:solidFill>
                  <a:schemeClr val="tx2"/>
                </a:solidFill>
              </a:rPr>
              <a:t>talk</a:t>
            </a:r>
            <a:r>
              <a:rPr lang="de-DE" b="1" dirty="0" smtClean="0">
                <a:solidFill>
                  <a:schemeClr val="tx2"/>
                </a:solidFill>
              </a:rPr>
              <a:t> </a:t>
            </a:r>
            <a:r>
              <a:rPr lang="de-DE" b="1" dirty="0" err="1" smtClean="0">
                <a:solidFill>
                  <a:schemeClr val="tx2"/>
                </a:solidFill>
              </a:rPr>
              <a:t>are</a:t>
            </a:r>
            <a:r>
              <a:rPr lang="de-DE" b="1" dirty="0" smtClean="0">
                <a:solidFill>
                  <a:schemeClr val="tx2"/>
                </a:solidFill>
              </a:rPr>
              <a:t> in </a:t>
            </a:r>
            <a:r>
              <a:rPr lang="de-DE" b="1" dirty="0" err="1" smtClean="0">
                <a:solidFill>
                  <a:schemeClr val="tx2"/>
                </a:solidFill>
              </a:rPr>
              <a:t>backup</a:t>
            </a:r>
            <a:r>
              <a:rPr lang="de-DE" b="1" dirty="0" smtClean="0">
                <a:solidFill>
                  <a:schemeClr val="tx2"/>
                </a:solidFill>
              </a:rPr>
              <a:t> </a:t>
            </a:r>
            <a:r>
              <a:rPr lang="de-DE" b="1" dirty="0" err="1" smtClean="0">
                <a:solidFill>
                  <a:schemeClr val="tx2"/>
                </a:solidFill>
              </a:rPr>
              <a:t>slides</a:t>
            </a:r>
            <a:r>
              <a:rPr lang="de-DE" b="1" dirty="0" smtClean="0">
                <a:solidFill>
                  <a:schemeClr val="tx2"/>
                </a:solidFill>
              </a:rPr>
              <a:t>!</a:t>
            </a:r>
            <a:endParaRPr lang="en-US" b="1" dirty="0">
              <a:solidFill>
                <a:schemeClr val="tx2"/>
              </a:solidFill>
            </a:endParaRPr>
          </a:p>
        </p:txBody>
      </p:sp>
    </p:spTree>
    <p:extLst>
      <p:ext uri="{BB962C8B-B14F-4D97-AF65-F5344CB8AC3E}">
        <p14:creationId xmlns:p14="http://schemas.microsoft.com/office/powerpoint/2010/main" val="2687407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6328000" y="1884409"/>
            <a:ext cx="5400000" cy="4050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5385" t="10839" r="18830" b="15968"/>
          <a:stretch/>
        </p:blipFill>
        <p:spPr>
          <a:xfrm>
            <a:off x="6999254" y="2448079"/>
            <a:ext cx="3865633" cy="2956903"/>
          </a:xfrm>
          <a:prstGeom prst="rect">
            <a:avLst/>
          </a:prstGeom>
        </p:spPr>
      </p:pic>
      <p:pic>
        <p:nvPicPr>
          <p:cNvPr id="10" name="Picture 9"/>
          <p:cNvPicPr>
            <a:picLocks noChangeAspect="1"/>
          </p:cNvPicPr>
          <p:nvPr/>
        </p:nvPicPr>
        <p:blipFill rotWithShape="1">
          <a:blip r:embed="rId5" r:link="rId6">
            <a:extLst>
              <a:ext uri="{28A0092B-C50C-407E-A947-70E740481C1C}">
                <a14:useLocalDpi xmlns:a14="http://schemas.microsoft.com/office/drawing/2010/main" val="0"/>
              </a:ext>
            </a:extLst>
          </a:blip>
          <a:srcRect b="4"/>
          <a:stretch/>
        </p:blipFill>
        <p:spPr>
          <a:xfrm>
            <a:off x="464000" y="1884409"/>
            <a:ext cx="5400000" cy="404980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5427" t="10841" r="18868" b="15967"/>
          <a:stretch/>
        </p:blipFill>
        <p:spPr>
          <a:xfrm>
            <a:off x="1141942" y="2445892"/>
            <a:ext cx="3863780" cy="2959090"/>
          </a:xfrm>
          <a:prstGeom prst="rect">
            <a:avLst/>
          </a:prstGeom>
        </p:spPr>
      </p:pic>
      <p:sp>
        <p:nvSpPr>
          <p:cNvPr id="2" name="Title 1"/>
          <p:cNvSpPr>
            <a:spLocks noGrp="1"/>
          </p:cNvSpPr>
          <p:nvPr>
            <p:ph type="title"/>
          </p:nvPr>
        </p:nvSpPr>
        <p:spPr/>
        <p:txBody>
          <a:bodyPr/>
          <a:lstStyle/>
          <a:p>
            <a:r>
              <a:rPr lang="de-DE" dirty="0" smtClean="0"/>
              <a:t>SOL parallel </a:t>
            </a:r>
            <a:r>
              <a:rPr lang="de-DE" dirty="0" err="1" smtClean="0"/>
              <a:t>flows</a:t>
            </a:r>
            <a:r>
              <a:rPr lang="de-DE" dirty="0" smtClean="0"/>
              <a:t> </a:t>
            </a:r>
            <a:r>
              <a:rPr lang="de-DE" dirty="0" err="1" smtClean="0"/>
              <a:t>strongly</a:t>
            </a:r>
            <a:r>
              <a:rPr lang="de-DE" dirty="0" smtClean="0"/>
              <a:t> </a:t>
            </a:r>
            <a:r>
              <a:rPr lang="de-DE" dirty="0" err="1" smtClean="0"/>
              <a:t>altered</a:t>
            </a:r>
            <a:r>
              <a:rPr lang="de-DE" dirty="0" smtClean="0"/>
              <a:t> </a:t>
            </a:r>
            <a:r>
              <a:rPr lang="de-DE" dirty="0" err="1" smtClean="0"/>
              <a:t>by</a:t>
            </a:r>
            <a:r>
              <a:rPr lang="de-DE" dirty="0" smtClean="0"/>
              <a:t> </a:t>
            </a:r>
            <a:r>
              <a:rPr lang="de-DE" dirty="0" err="1" smtClean="0"/>
              <a:t>drifts</a:t>
            </a:r>
            <a:r>
              <a:rPr lang="de-DE" dirty="0"/>
              <a:t> </a:t>
            </a:r>
            <a:r>
              <a:rPr lang="de-DE" dirty="0" err="1" smtClean="0"/>
              <a:t>even</a:t>
            </a:r>
            <a:r>
              <a:rPr lang="de-DE" dirty="0" smtClean="0"/>
              <a:t> at</a:t>
            </a:r>
            <a:r>
              <a:rPr lang="de-DE" dirty="0" smtClean="0"/>
              <a:t> high </a:t>
            </a:r>
            <a:r>
              <a:rPr lang="de-DE" dirty="0" err="1" smtClean="0"/>
              <a:t>density</a:t>
            </a:r>
            <a:r>
              <a:rPr lang="de-DE" dirty="0" smtClean="0"/>
              <a:t> </a:t>
            </a:r>
            <a:r>
              <a:rPr lang="de-DE" dirty="0" err="1" smtClean="0"/>
              <a:t>where</a:t>
            </a:r>
            <a:r>
              <a:rPr lang="de-DE" dirty="0" smtClean="0"/>
              <a:t> </a:t>
            </a:r>
            <a:r>
              <a:rPr lang="de-DE" dirty="0" err="1" smtClean="0"/>
              <a:t>drift</a:t>
            </a:r>
            <a:r>
              <a:rPr lang="de-DE" dirty="0" smtClean="0"/>
              <a:t> </a:t>
            </a:r>
            <a:r>
              <a:rPr lang="de-DE" dirty="0" err="1" smtClean="0"/>
              <a:t>effects</a:t>
            </a:r>
            <a:r>
              <a:rPr lang="de-DE" dirty="0" smtClean="0"/>
              <a:t> on </a:t>
            </a:r>
            <a:r>
              <a:rPr lang="de-DE" dirty="0" err="1" smtClean="0"/>
              <a:t>target</a:t>
            </a:r>
            <a:r>
              <a:rPr lang="de-DE" dirty="0" smtClean="0"/>
              <a:t> </a:t>
            </a:r>
            <a:r>
              <a:rPr lang="de-DE" dirty="0" err="1" smtClean="0"/>
              <a:t>fluxes</a:t>
            </a:r>
            <a:r>
              <a:rPr lang="de-DE" dirty="0" smtClean="0"/>
              <a:t> </a:t>
            </a:r>
            <a:r>
              <a:rPr lang="de-DE" dirty="0" err="1" smtClean="0"/>
              <a:t>are</a:t>
            </a:r>
            <a:r>
              <a:rPr lang="de-DE" dirty="0" smtClean="0"/>
              <a:t> </a:t>
            </a:r>
            <a:r>
              <a:rPr lang="de-DE" dirty="0" err="1" smtClean="0"/>
              <a:t>small</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13</a:t>
            </a:fld>
            <a:endParaRPr lang="de-DE"/>
          </a:p>
        </p:txBody>
      </p:sp>
      <p:sp>
        <p:nvSpPr>
          <p:cNvPr id="5" name="Content Placeholder 4"/>
          <p:cNvSpPr>
            <a:spLocks noGrp="1"/>
          </p:cNvSpPr>
          <p:nvPr>
            <p:ph sz="quarter" idx="13"/>
          </p:nvPr>
        </p:nvSpPr>
        <p:spPr>
          <a:xfrm>
            <a:off x="1580026" y="1265944"/>
            <a:ext cx="9031943" cy="775955"/>
          </a:xfrm>
        </p:spPr>
        <p:txBody>
          <a:bodyPr>
            <a:normAutofit/>
          </a:bodyPr>
          <a:lstStyle/>
          <a:p>
            <a:pPr marL="0" indent="0" algn="ctr">
              <a:buNone/>
            </a:pPr>
            <a:r>
              <a:rPr lang="de-DE" b="1" dirty="0" smtClean="0"/>
              <a:t>Substantial </a:t>
            </a:r>
            <a:r>
              <a:rPr lang="de-DE" b="1" dirty="0" err="1"/>
              <a:t>change</a:t>
            </a:r>
            <a:r>
              <a:rPr lang="de-DE" b="1" dirty="0"/>
              <a:t> in SOL counter-streaming </a:t>
            </a:r>
            <a:r>
              <a:rPr lang="de-DE" b="1" dirty="0" err="1"/>
              <a:t>flow</a:t>
            </a:r>
            <a:r>
              <a:rPr lang="de-DE" b="1" dirty="0"/>
              <a:t> </a:t>
            </a:r>
            <a:r>
              <a:rPr lang="de-DE" b="1" dirty="0" err="1"/>
              <a:t>pattern</a:t>
            </a:r>
            <a:r>
              <a:rPr lang="de-DE" b="1" dirty="0"/>
              <a:t> upon </a:t>
            </a:r>
            <a:r>
              <a:rPr lang="de-DE" b="1" dirty="0" err="1"/>
              <a:t>field</a:t>
            </a:r>
            <a:r>
              <a:rPr lang="de-DE" b="1" dirty="0"/>
              <a:t> </a:t>
            </a:r>
            <a:r>
              <a:rPr lang="de-DE" b="1" dirty="0" err="1"/>
              <a:t>reversal</a:t>
            </a:r>
            <a:r>
              <a:rPr lang="de-DE" b="1" dirty="0"/>
              <a:t> </a:t>
            </a:r>
            <a:r>
              <a:rPr lang="de-DE" b="1" dirty="0" err="1"/>
              <a:t>is</a:t>
            </a:r>
            <a:r>
              <a:rPr lang="de-DE" b="1" dirty="0"/>
              <a:t> </a:t>
            </a:r>
            <a:r>
              <a:rPr lang="de-DE" b="1" dirty="0" err="1"/>
              <a:t>observed</a:t>
            </a:r>
            <a:r>
              <a:rPr lang="de-DE" b="1" dirty="0"/>
              <a:t> </a:t>
            </a:r>
            <a:r>
              <a:rPr lang="de-DE" b="1" dirty="0" err="1"/>
              <a:t>by</a:t>
            </a:r>
            <a:r>
              <a:rPr lang="de-DE" b="1" dirty="0"/>
              <a:t> </a:t>
            </a:r>
            <a:r>
              <a:rPr lang="de-DE" b="1" dirty="0" err="1"/>
              <a:t>coherence</a:t>
            </a:r>
            <a:r>
              <a:rPr lang="de-DE" b="1" dirty="0"/>
              <a:t> </a:t>
            </a:r>
            <a:r>
              <a:rPr lang="de-DE" b="1" dirty="0" err="1"/>
              <a:t>imaging</a:t>
            </a:r>
            <a:r>
              <a:rPr lang="de-DE" b="1" dirty="0"/>
              <a:t> </a:t>
            </a:r>
            <a:r>
              <a:rPr lang="de-DE" b="1" dirty="0" err="1"/>
              <a:t>spectroscopy</a:t>
            </a:r>
            <a:r>
              <a:rPr lang="de-DE" b="1" dirty="0"/>
              <a:t> (</a:t>
            </a:r>
            <a:r>
              <a:rPr lang="de-DE" b="1" dirty="0" err="1"/>
              <a:t>standard</a:t>
            </a:r>
            <a:r>
              <a:rPr lang="de-DE" b="1" dirty="0"/>
              <a:t> </a:t>
            </a:r>
            <a:r>
              <a:rPr lang="de-DE" b="1" dirty="0" err="1"/>
              <a:t>configuration</a:t>
            </a:r>
            <a:r>
              <a:rPr lang="de-DE" b="1" dirty="0" smtClean="0"/>
              <a:t>)</a:t>
            </a:r>
            <a:endParaRPr lang="de-DE" b="1" dirty="0"/>
          </a:p>
        </p:txBody>
      </p:sp>
      <p:sp>
        <p:nvSpPr>
          <p:cNvPr id="7" name="Footer Placeholder 6"/>
          <p:cNvSpPr>
            <a:spLocks noGrp="1"/>
          </p:cNvSpPr>
          <p:nvPr>
            <p:ph type="ftr" sz="quarter" idx="12"/>
          </p:nvPr>
        </p:nvSpPr>
        <p:spPr/>
        <p:txBody>
          <a:bodyPr/>
          <a:lstStyle/>
          <a:p>
            <a:r>
              <a:rPr lang="de-DE" smtClean="0"/>
              <a:t>D.M. Kriete | W7-X OP2.1 Results Workshop | November 28, 2023</a:t>
            </a:r>
            <a:endParaRPr lang="de-DE" dirty="0"/>
          </a:p>
        </p:txBody>
      </p:sp>
      <p:sp>
        <p:nvSpPr>
          <p:cNvPr id="12" name="TextBox 11"/>
          <p:cNvSpPr txBox="1"/>
          <p:nvPr/>
        </p:nvSpPr>
        <p:spPr>
          <a:xfrm>
            <a:off x="4164028" y="6283911"/>
            <a:ext cx="3863943"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V. Perseo &amp; M. </a:t>
            </a:r>
            <a:r>
              <a:rPr lang="de-DE" sz="1600" dirty="0" err="1" smtClean="0"/>
              <a:t>Kriete</a:t>
            </a:r>
            <a:r>
              <a:rPr lang="de-DE" sz="1600" dirty="0" smtClean="0"/>
              <a:t>]</a:t>
            </a:r>
            <a:endParaRPr lang="en-US" sz="1600" dirty="0"/>
          </a:p>
        </p:txBody>
      </p:sp>
      <p:sp>
        <p:nvSpPr>
          <p:cNvPr id="13" name="Oval 12"/>
          <p:cNvSpPr/>
          <p:nvPr/>
        </p:nvSpPr>
        <p:spPr>
          <a:xfrm rot="20095545">
            <a:off x="8923975" y="3708844"/>
            <a:ext cx="1137562" cy="1827372"/>
          </a:xfrm>
          <a:prstGeom prst="ellipse">
            <a:avLst/>
          </a:prstGeom>
          <a:noFill/>
          <a:ln w="28575">
            <a:solidFill>
              <a:srgbClr val="FDC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557189" y="5754678"/>
            <a:ext cx="2938456" cy="410024"/>
          </a:xfrm>
          <a:prstGeom prst="roundRect">
            <a:avLst/>
          </a:prstGeom>
          <a:solidFill>
            <a:srgbClr val="FDC7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chemeClr val="tx1"/>
                </a:solidFill>
              </a:rPr>
              <a:t>f</a:t>
            </a:r>
            <a:r>
              <a:rPr lang="de-DE" dirty="0" err="1" smtClean="0">
                <a:solidFill>
                  <a:schemeClr val="tx1"/>
                </a:solidFill>
              </a:rPr>
              <a:t>low</a:t>
            </a:r>
            <a:r>
              <a:rPr lang="de-DE" dirty="0" smtClean="0">
                <a:solidFill>
                  <a:schemeClr val="tx1"/>
                </a:solidFill>
              </a:rPr>
              <a:t> </a:t>
            </a:r>
            <a:r>
              <a:rPr lang="de-DE" dirty="0" err="1" smtClean="0">
                <a:solidFill>
                  <a:schemeClr val="tx1"/>
                </a:solidFill>
              </a:rPr>
              <a:t>bundles</a:t>
            </a:r>
            <a:r>
              <a:rPr lang="de-DE" dirty="0" smtClean="0">
                <a:solidFill>
                  <a:schemeClr val="tx1"/>
                </a:solidFill>
              </a:rPr>
              <a:t> </a:t>
            </a:r>
            <a:r>
              <a:rPr lang="de-DE" dirty="0" err="1" smtClean="0">
                <a:solidFill>
                  <a:schemeClr val="tx1"/>
                </a:solidFill>
              </a:rPr>
              <a:t>shift</a:t>
            </a:r>
            <a:r>
              <a:rPr lang="de-DE" dirty="0" smtClean="0">
                <a:solidFill>
                  <a:schemeClr val="tx1"/>
                </a:solidFill>
              </a:rPr>
              <a:t> </a:t>
            </a:r>
            <a:r>
              <a:rPr lang="de-DE" dirty="0" err="1" smtClean="0">
                <a:solidFill>
                  <a:schemeClr val="tx1"/>
                </a:solidFill>
              </a:rPr>
              <a:t>position</a:t>
            </a:r>
            <a:endParaRPr lang="en-US" dirty="0">
              <a:solidFill>
                <a:schemeClr val="tx1"/>
              </a:solidFill>
            </a:endParaRPr>
          </a:p>
        </p:txBody>
      </p:sp>
      <p:cxnSp>
        <p:nvCxnSpPr>
          <p:cNvPr id="16" name="Straight Arrow Connector 15"/>
          <p:cNvCxnSpPr>
            <a:stCxn id="8" idx="3"/>
          </p:cNvCxnSpPr>
          <p:nvPr/>
        </p:nvCxnSpPr>
        <p:spPr>
          <a:xfrm flipV="1">
            <a:off x="7495645" y="5015060"/>
            <a:ext cx="1554087" cy="944630"/>
          </a:xfrm>
          <a:prstGeom prst="straightConnector1">
            <a:avLst/>
          </a:prstGeom>
          <a:ln w="28575">
            <a:solidFill>
              <a:srgbClr val="FDC7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2" idx="1"/>
          </p:cNvCxnSpPr>
          <p:nvPr/>
        </p:nvCxnSpPr>
        <p:spPr>
          <a:xfrm flipH="1">
            <a:off x="2969443" y="2865376"/>
            <a:ext cx="1868791" cy="509420"/>
          </a:xfrm>
          <a:prstGeom prst="straightConnector1">
            <a:avLst/>
          </a:prstGeom>
          <a:ln w="28575">
            <a:solidFill>
              <a:srgbClr val="7030A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2" idx="3"/>
          </p:cNvCxnSpPr>
          <p:nvPr/>
        </p:nvCxnSpPr>
        <p:spPr>
          <a:xfrm>
            <a:off x="7353762" y="2865376"/>
            <a:ext cx="281049" cy="251521"/>
          </a:xfrm>
          <a:prstGeom prst="straightConnector1">
            <a:avLst/>
          </a:prstGeom>
          <a:ln w="28575">
            <a:solidFill>
              <a:srgbClr val="7030A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rot="11946330">
            <a:off x="1525103" y="2864333"/>
            <a:ext cx="1389106" cy="1930041"/>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1" name="Oval 30"/>
          <p:cNvSpPr/>
          <p:nvPr/>
        </p:nvSpPr>
        <p:spPr>
          <a:xfrm rot="11946330">
            <a:off x="7377552" y="2864332"/>
            <a:ext cx="1389106" cy="1930041"/>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11" name="TextBox 10"/>
          <p:cNvSpPr txBox="1"/>
          <p:nvPr/>
        </p:nvSpPr>
        <p:spPr>
          <a:xfrm>
            <a:off x="4071020" y="2409773"/>
            <a:ext cx="995785" cy="400110"/>
          </a:xfrm>
          <a:prstGeom prst="rect">
            <a:avLst/>
          </a:prstGeom>
          <a:noFill/>
        </p:spPr>
        <p:txBody>
          <a:bodyPr wrap="none" rtlCol="0">
            <a:spAutoFit/>
          </a:bodyPr>
          <a:lstStyle/>
          <a:p>
            <a:r>
              <a:rPr lang="de-DE" sz="1000" dirty="0" smtClean="0">
                <a:solidFill>
                  <a:schemeClr val="bg1"/>
                </a:solidFill>
              </a:rPr>
              <a:t>20230215.056</a:t>
            </a:r>
          </a:p>
          <a:p>
            <a:r>
              <a:rPr lang="de-DE" sz="1000" dirty="0" smtClean="0">
                <a:solidFill>
                  <a:schemeClr val="bg1"/>
                </a:solidFill>
              </a:rPr>
              <a:t>t=1.00–3.50 s</a:t>
            </a:r>
            <a:endParaRPr lang="en-US" sz="1000" dirty="0">
              <a:solidFill>
                <a:schemeClr val="bg1"/>
              </a:solidFill>
            </a:endParaRPr>
          </a:p>
        </p:txBody>
      </p:sp>
      <p:sp>
        <p:nvSpPr>
          <p:cNvPr id="22" name="Rounded Rectangle 21"/>
          <p:cNvSpPr/>
          <p:nvPr/>
        </p:nvSpPr>
        <p:spPr>
          <a:xfrm>
            <a:off x="4838234" y="2660364"/>
            <a:ext cx="2515528" cy="410024"/>
          </a:xfrm>
          <a:prstGeom prst="roundRect">
            <a:avLst/>
          </a:prstGeom>
          <a:solidFill>
            <a:srgbClr val="7030A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chemeClr val="bg1"/>
                </a:solidFill>
              </a:rPr>
              <a:t>c</a:t>
            </a:r>
            <a:r>
              <a:rPr lang="de-DE" dirty="0" err="1" smtClean="0">
                <a:solidFill>
                  <a:schemeClr val="bg1"/>
                </a:solidFill>
              </a:rPr>
              <a:t>omplete</a:t>
            </a:r>
            <a:r>
              <a:rPr lang="de-DE" dirty="0" smtClean="0">
                <a:solidFill>
                  <a:schemeClr val="bg1"/>
                </a:solidFill>
              </a:rPr>
              <a:t> </a:t>
            </a:r>
            <a:r>
              <a:rPr lang="de-DE" dirty="0" err="1" smtClean="0">
                <a:solidFill>
                  <a:schemeClr val="bg1"/>
                </a:solidFill>
              </a:rPr>
              <a:t>flow</a:t>
            </a:r>
            <a:r>
              <a:rPr lang="de-DE" dirty="0" smtClean="0">
                <a:solidFill>
                  <a:schemeClr val="bg1"/>
                </a:solidFill>
              </a:rPr>
              <a:t> </a:t>
            </a:r>
            <a:r>
              <a:rPr lang="de-DE" dirty="0" err="1" smtClean="0">
                <a:solidFill>
                  <a:schemeClr val="bg1"/>
                </a:solidFill>
              </a:rPr>
              <a:t>reversal</a:t>
            </a:r>
            <a:endParaRPr lang="en-US" dirty="0">
              <a:solidFill>
                <a:schemeClr val="bg1"/>
              </a:solidFill>
            </a:endParaRPr>
          </a:p>
        </p:txBody>
      </p:sp>
      <p:sp>
        <p:nvSpPr>
          <p:cNvPr id="4" name="Oval 3"/>
          <p:cNvSpPr/>
          <p:nvPr/>
        </p:nvSpPr>
        <p:spPr>
          <a:xfrm rot="20095545">
            <a:off x="3064548" y="3708844"/>
            <a:ext cx="1137562" cy="1827372"/>
          </a:xfrm>
          <a:prstGeom prst="ellipse">
            <a:avLst/>
          </a:prstGeom>
          <a:noFill/>
          <a:ln w="28575">
            <a:solidFill>
              <a:srgbClr val="FDC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75000"/>
                </a:schemeClr>
              </a:solidFill>
            </a:endParaRPr>
          </a:p>
        </p:txBody>
      </p:sp>
      <p:cxnSp>
        <p:nvCxnSpPr>
          <p:cNvPr id="15" name="Straight Arrow Connector 14"/>
          <p:cNvCxnSpPr>
            <a:stCxn id="8" idx="1"/>
          </p:cNvCxnSpPr>
          <p:nvPr/>
        </p:nvCxnSpPr>
        <p:spPr>
          <a:xfrm flipH="1" flipV="1">
            <a:off x="4164028" y="5288437"/>
            <a:ext cx="393161" cy="671253"/>
          </a:xfrm>
          <a:prstGeom prst="straightConnector1">
            <a:avLst/>
          </a:prstGeom>
          <a:ln w="28575">
            <a:solidFill>
              <a:srgbClr val="FDC7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9937931" y="2409773"/>
            <a:ext cx="995785" cy="400110"/>
          </a:xfrm>
          <a:prstGeom prst="rect">
            <a:avLst/>
          </a:prstGeom>
          <a:noFill/>
        </p:spPr>
        <p:txBody>
          <a:bodyPr wrap="none" rtlCol="0">
            <a:spAutoFit/>
          </a:bodyPr>
          <a:lstStyle/>
          <a:p>
            <a:r>
              <a:rPr lang="de-DE" sz="1000" dirty="0" smtClean="0">
                <a:solidFill>
                  <a:schemeClr val="bg1"/>
                </a:solidFill>
              </a:rPr>
              <a:t>20230117.074</a:t>
            </a:r>
          </a:p>
          <a:p>
            <a:r>
              <a:rPr lang="de-DE" sz="1000" dirty="0" smtClean="0">
                <a:solidFill>
                  <a:schemeClr val="bg1"/>
                </a:solidFill>
              </a:rPr>
              <a:t>t=3.20–6.40 s</a:t>
            </a:r>
            <a:endParaRPr lang="en-US" sz="1000" dirty="0">
              <a:solidFill>
                <a:schemeClr val="bg1"/>
              </a:solidFill>
            </a:endParaRPr>
          </a:p>
        </p:txBody>
      </p:sp>
    </p:spTree>
    <p:extLst>
      <p:ext uri="{BB962C8B-B14F-4D97-AF65-F5344CB8AC3E}">
        <p14:creationId xmlns:p14="http://schemas.microsoft.com/office/powerpoint/2010/main" val="10720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29" grpId="0" animBg="1"/>
      <p:bldP spid="31" grpId="0" animBg="1"/>
      <p:bldP spid="2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𝒆</m:t>
                        </m:r>
                      </m:sub>
                    </m:sSub>
                  </m:oMath>
                </a14:m>
                <a:r>
                  <a:rPr lang="en-US" dirty="0" smtClean="0"/>
                  <a:t> and </a:t>
                </a:r>
                <a14:m>
                  <m:oMath xmlns:m="http://schemas.openxmlformats.org/officeDocument/2006/math">
                    <m:sSub>
                      <m:sSubPr>
                        <m:ctrlPr>
                          <a:rPr lang="en-US" i="1" smtClean="0">
                            <a:latin typeface="Cambria Math" panose="02040503050406030204" pitchFamily="18" charset="0"/>
                          </a:rPr>
                        </m:ctrlPr>
                      </m:sSubPr>
                      <m:e>
                        <m:r>
                          <a:rPr lang="de-DE" b="1" i="1" smtClean="0">
                            <a:latin typeface="Cambria Math" panose="02040503050406030204" pitchFamily="18" charset="0"/>
                          </a:rPr>
                          <m:t>𝑻</m:t>
                        </m:r>
                      </m:e>
                      <m:sub>
                        <m:r>
                          <a:rPr lang="de-DE" b="1" i="1" smtClean="0">
                            <a:latin typeface="Cambria Math" panose="02040503050406030204" pitchFamily="18" charset="0"/>
                          </a:rPr>
                          <m:t>𝒆</m:t>
                        </m:r>
                      </m:sub>
                    </m:sSub>
                  </m:oMath>
                </a14:m>
                <a:r>
                  <a:rPr lang="en-US" dirty="0" smtClean="0"/>
                  <a:t> profiles show clear signs of drift effects in high mirror but not high iota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920" t="-4965" r="-288" b="-16312"/>
                </a:stretch>
              </a:blipFill>
            </p:spPr>
            <p:txBody>
              <a:bodyPr/>
              <a:lstStyle/>
              <a:p>
                <a:r>
                  <a:rPr lang="en-US">
                    <a:noFill/>
                  </a:rPr>
                  <a:t> </a:t>
                </a:r>
              </a:p>
            </p:txBody>
          </p:sp>
        </mc:Fallback>
      </mc:AlternateContent>
      <p:grpSp>
        <p:nvGrpSpPr>
          <p:cNvPr id="9" name="Group 8"/>
          <p:cNvGrpSpPr>
            <a:grpSpLocks noChangeAspect="1"/>
          </p:cNvGrpSpPr>
          <p:nvPr/>
        </p:nvGrpSpPr>
        <p:grpSpPr>
          <a:xfrm>
            <a:off x="216643" y="1548264"/>
            <a:ext cx="3749514" cy="5220241"/>
            <a:chOff x="1106556" y="2358887"/>
            <a:chExt cx="2590802" cy="360703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482" t="33643" r="49802"/>
            <a:stretch/>
          </p:blipFill>
          <p:spPr>
            <a:xfrm>
              <a:off x="1311966" y="2358887"/>
              <a:ext cx="2385392" cy="360703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7" t="33643" r="96707"/>
            <a:stretch/>
          </p:blipFill>
          <p:spPr>
            <a:xfrm>
              <a:off x="1106556" y="2358887"/>
              <a:ext cx="311426" cy="3607030"/>
            </a:xfrm>
            <a:prstGeom prst="rect">
              <a:avLst/>
            </a:prstGeom>
          </p:spPr>
        </p:pic>
      </p:grpSp>
      <p:grpSp>
        <p:nvGrpSpPr>
          <p:cNvPr id="12" name="Group 11"/>
          <p:cNvGrpSpPr>
            <a:grpSpLocks noChangeAspect="1"/>
          </p:cNvGrpSpPr>
          <p:nvPr/>
        </p:nvGrpSpPr>
        <p:grpSpPr>
          <a:xfrm>
            <a:off x="8082677" y="1548264"/>
            <a:ext cx="3714178" cy="5243689"/>
            <a:chOff x="5294243" y="2279375"/>
            <a:chExt cx="2564296" cy="3620282"/>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6220" t="33643" r="789"/>
            <a:stretch/>
          </p:blipFill>
          <p:spPr>
            <a:xfrm>
              <a:off x="5546035" y="2292627"/>
              <a:ext cx="2312504" cy="360703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97" t="33643" r="96707"/>
            <a:stretch/>
          </p:blipFill>
          <p:spPr>
            <a:xfrm>
              <a:off x="5294243" y="2279375"/>
              <a:ext cx="311426" cy="3607030"/>
            </a:xfrm>
            <a:prstGeom prst="rect">
              <a:avLst/>
            </a:prstGeom>
          </p:spPr>
        </p:pic>
      </p:grpSp>
      <p:sp>
        <p:nvSpPr>
          <p:cNvPr id="4" name="Footer Placeholder 3"/>
          <p:cNvSpPr>
            <a:spLocks noGrp="1"/>
          </p:cNvSpPr>
          <p:nvPr>
            <p:ph type="ftr" sz="quarter" idx="12"/>
          </p:nvPr>
        </p:nvSpPr>
        <p:spPr/>
        <p:txBody>
          <a:bodyPr/>
          <a:lstStyle/>
          <a:p>
            <a:r>
              <a:rPr lang="de-DE" dirty="0" smtClean="0"/>
              <a:t>D.M. </a:t>
            </a:r>
            <a:r>
              <a:rPr lang="de-DE" dirty="0" err="1" smtClean="0"/>
              <a:t>Kriete</a:t>
            </a:r>
            <a:r>
              <a:rPr lang="de-DE" dirty="0" smtClean="0"/>
              <a:t> | W7-X OP2.1 </a:t>
            </a:r>
            <a:r>
              <a:rPr lang="de-DE" dirty="0" err="1" smtClean="0"/>
              <a:t>Results</a:t>
            </a:r>
            <a:r>
              <a:rPr lang="de-DE" dirty="0" smtClean="0"/>
              <a:t> Workshop | November 28, 2023</a:t>
            </a:r>
            <a:endParaRPr lang="de-DE"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14</a:t>
            </a:fld>
            <a:endParaRPr lang="de-DE" dirty="0"/>
          </a:p>
        </p:txBody>
      </p:sp>
      <p:sp>
        <p:nvSpPr>
          <p:cNvPr id="13" name="TextBox 12"/>
          <p:cNvSpPr txBox="1"/>
          <p:nvPr/>
        </p:nvSpPr>
        <p:spPr>
          <a:xfrm>
            <a:off x="4790367" y="6239415"/>
            <a:ext cx="2624436"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C. Killer]</a:t>
            </a:r>
            <a:endParaRPr lang="en-US" sz="1600" dirty="0"/>
          </a:p>
        </p:txBody>
      </p:sp>
      <p:sp>
        <p:nvSpPr>
          <p:cNvPr id="14" name="TextBox 13"/>
          <p:cNvSpPr txBox="1"/>
          <p:nvPr/>
        </p:nvSpPr>
        <p:spPr>
          <a:xfrm>
            <a:off x="846067" y="1224001"/>
            <a:ext cx="2787943" cy="369332"/>
          </a:xfrm>
          <a:prstGeom prst="rect">
            <a:avLst/>
          </a:prstGeom>
          <a:noFill/>
        </p:spPr>
        <p:txBody>
          <a:bodyPr wrap="none" rtlCol="0">
            <a:spAutoFit/>
          </a:bodyPr>
          <a:lstStyle/>
          <a:p>
            <a:r>
              <a:rPr lang="de-DE" b="1" dirty="0" smtClean="0"/>
              <a:t>High-</a:t>
            </a:r>
            <a:r>
              <a:rPr lang="de-DE" b="1" dirty="0" err="1" smtClean="0"/>
              <a:t>iota</a:t>
            </a:r>
            <a:r>
              <a:rPr lang="de-DE" b="1" dirty="0" smtClean="0"/>
              <a:t> </a:t>
            </a:r>
            <a:r>
              <a:rPr lang="de-DE" b="1" dirty="0" err="1" smtClean="0"/>
              <a:t>configuration</a:t>
            </a:r>
            <a:r>
              <a:rPr lang="de-DE" b="1" dirty="0" smtClean="0"/>
              <a:t> </a:t>
            </a:r>
            <a:endParaRPr lang="en-US" b="1" dirty="0"/>
          </a:p>
        </p:txBody>
      </p:sp>
      <p:sp>
        <p:nvSpPr>
          <p:cNvPr id="15" name="TextBox 14"/>
          <p:cNvSpPr txBox="1"/>
          <p:nvPr/>
        </p:nvSpPr>
        <p:spPr>
          <a:xfrm>
            <a:off x="8636680" y="1178932"/>
            <a:ext cx="3057247" cy="369332"/>
          </a:xfrm>
          <a:prstGeom prst="rect">
            <a:avLst/>
          </a:prstGeom>
          <a:noFill/>
        </p:spPr>
        <p:txBody>
          <a:bodyPr wrap="none" rtlCol="0">
            <a:spAutoFit/>
          </a:bodyPr>
          <a:lstStyle/>
          <a:p>
            <a:r>
              <a:rPr lang="de-DE" b="1" dirty="0" smtClean="0"/>
              <a:t>High-</a:t>
            </a:r>
            <a:r>
              <a:rPr lang="de-DE" b="1" dirty="0" err="1" smtClean="0"/>
              <a:t>mirror</a:t>
            </a:r>
            <a:r>
              <a:rPr lang="de-DE" b="1" dirty="0" smtClean="0"/>
              <a:t> </a:t>
            </a:r>
            <a:r>
              <a:rPr lang="de-DE" b="1" dirty="0" err="1" smtClean="0"/>
              <a:t>configuration</a:t>
            </a:r>
            <a:r>
              <a:rPr lang="de-DE" b="1" dirty="0" smtClean="0"/>
              <a:t> </a:t>
            </a:r>
            <a:endParaRPr lang="en-US" b="1" dirty="0"/>
          </a:p>
        </p:txBody>
      </p:sp>
      <mc:AlternateContent xmlns:mc="http://schemas.openxmlformats.org/markup-compatibility/2006" xmlns:a14="http://schemas.microsoft.com/office/drawing/2010/main">
        <mc:Choice Requires="a14">
          <p:sp>
            <p:nvSpPr>
              <p:cNvPr id="16" name="TextBox 15"/>
              <p:cNvSpPr txBox="1"/>
              <p:nvPr/>
            </p:nvSpPr>
            <p:spPr>
              <a:xfrm>
                <a:off x="4038600" y="2558057"/>
                <a:ext cx="4013593" cy="646331"/>
              </a:xfrm>
              <a:prstGeom prst="rect">
                <a:avLst/>
              </a:prstGeom>
              <a:noFill/>
            </p:spPr>
            <p:txBody>
              <a:bodyPr wrap="square" rtlCol="0">
                <a:spAutoFit/>
              </a:bodyPr>
              <a:lstStyle/>
              <a:p>
                <a:pPr algn="ctr"/>
                <a:r>
                  <a:rPr lang="de-DE" dirty="0" smtClean="0"/>
                  <a:t>High </a:t>
                </a:r>
                <a:r>
                  <a:rPr lang="de-DE" dirty="0" err="1" smtClean="0"/>
                  <a:t>iota</a:t>
                </a:r>
                <a:r>
                  <a:rPr lang="de-DE" dirty="0" smtClean="0"/>
                  <a:t>: </a:t>
                </a:r>
                <a:r>
                  <a:rPr lang="de-DE" dirty="0" err="1" smtClean="0"/>
                  <a:t>slightly</a:t>
                </a:r>
                <a:r>
                  <a:rPr lang="de-DE" dirty="0" smtClean="0"/>
                  <a:t> </a:t>
                </a:r>
                <a:r>
                  <a:rPr lang="de-DE" dirty="0" err="1" smtClean="0"/>
                  <a:t>higher</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𝑒</m:t>
                        </m:r>
                      </m:sub>
                    </m:sSub>
                  </m:oMath>
                </a14:m>
                <a:r>
                  <a:rPr lang="en-US" dirty="0" smtClean="0"/>
                  <a:t> in forward field, otherwise no clear drift effects</a:t>
                </a:r>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038600" y="2558057"/>
                <a:ext cx="4013593" cy="646331"/>
              </a:xfrm>
              <a:prstGeom prst="rect">
                <a:avLst/>
              </a:prstGeom>
              <a:blipFill>
                <a:blip r:embed="rId4"/>
                <a:stretch>
                  <a:fillRect l="-1064" t="-5660" r="-2280" b="-14151"/>
                </a:stretch>
              </a:blipFill>
            </p:spPr>
            <p:txBody>
              <a:bodyPr/>
              <a:lstStyle/>
              <a:p>
                <a:r>
                  <a:rPr lang="en-US">
                    <a:noFill/>
                  </a:rPr>
                  <a:t> </a:t>
                </a:r>
              </a:p>
            </p:txBody>
          </p:sp>
        </mc:Fallback>
      </mc:AlternateContent>
      <p:sp>
        <p:nvSpPr>
          <p:cNvPr id="17" name="TextBox 16"/>
          <p:cNvSpPr txBox="1"/>
          <p:nvPr/>
        </p:nvSpPr>
        <p:spPr>
          <a:xfrm>
            <a:off x="4313216" y="1593333"/>
            <a:ext cx="3405554" cy="646331"/>
          </a:xfrm>
          <a:prstGeom prst="rect">
            <a:avLst/>
          </a:prstGeom>
          <a:noFill/>
        </p:spPr>
        <p:txBody>
          <a:bodyPr wrap="square" rtlCol="0">
            <a:spAutoFit/>
          </a:bodyPr>
          <a:lstStyle/>
          <a:p>
            <a:pPr algn="ctr"/>
            <a:r>
              <a:rPr lang="de-DE" b="1" dirty="0" smtClean="0">
                <a:solidFill>
                  <a:srgbClr val="0468AB"/>
                </a:solidFill>
              </a:rPr>
              <a:t>Dark </a:t>
            </a:r>
            <a:r>
              <a:rPr lang="de-DE" b="1" dirty="0" err="1" smtClean="0">
                <a:solidFill>
                  <a:srgbClr val="0468AB"/>
                </a:solidFill>
              </a:rPr>
              <a:t>color</a:t>
            </a:r>
            <a:r>
              <a:rPr lang="de-DE" b="1" dirty="0"/>
              <a:t> </a:t>
            </a:r>
            <a:r>
              <a:rPr lang="de-DE" dirty="0" smtClean="0"/>
              <a:t>→ </a:t>
            </a:r>
            <a:r>
              <a:rPr lang="de-DE" dirty="0" err="1" smtClean="0"/>
              <a:t>forward</a:t>
            </a:r>
            <a:r>
              <a:rPr lang="de-DE" dirty="0" smtClean="0"/>
              <a:t> </a:t>
            </a:r>
            <a:r>
              <a:rPr lang="de-DE" dirty="0" err="1" smtClean="0"/>
              <a:t>field</a:t>
            </a:r>
            <a:endParaRPr lang="de-DE" dirty="0" smtClean="0"/>
          </a:p>
          <a:p>
            <a:pPr algn="ctr"/>
            <a:r>
              <a:rPr lang="de-DE" b="1" dirty="0" smtClean="0">
                <a:solidFill>
                  <a:srgbClr val="9FCBE3"/>
                </a:solidFill>
              </a:rPr>
              <a:t>Light </a:t>
            </a:r>
            <a:r>
              <a:rPr lang="de-DE" b="1" dirty="0" err="1" smtClean="0">
                <a:solidFill>
                  <a:srgbClr val="9FCBE3"/>
                </a:solidFill>
              </a:rPr>
              <a:t>color</a:t>
            </a:r>
            <a:r>
              <a:rPr lang="de-DE" b="1" dirty="0" smtClean="0">
                <a:solidFill>
                  <a:srgbClr val="9FCBE3"/>
                </a:solidFill>
              </a:rPr>
              <a:t> </a:t>
            </a:r>
            <a:r>
              <a:rPr lang="de-DE" dirty="0" smtClean="0"/>
              <a:t>→ </a:t>
            </a:r>
            <a:r>
              <a:rPr lang="de-DE" dirty="0" err="1" smtClean="0"/>
              <a:t>reverse</a:t>
            </a:r>
            <a:r>
              <a:rPr lang="de-DE" dirty="0" smtClean="0"/>
              <a:t> </a:t>
            </a:r>
            <a:r>
              <a:rPr lang="de-DE" dirty="0" err="1" smtClean="0"/>
              <a:t>field</a:t>
            </a:r>
            <a:endParaRPr lang="en-US" dirty="0"/>
          </a:p>
        </p:txBody>
      </p:sp>
      <mc:AlternateContent xmlns:mc="http://schemas.openxmlformats.org/markup-compatibility/2006" xmlns:a14="http://schemas.microsoft.com/office/drawing/2010/main">
        <mc:Choice Requires="a14">
          <p:sp>
            <p:nvSpPr>
              <p:cNvPr id="18" name="TextBox 17"/>
              <p:cNvSpPr txBox="1"/>
              <p:nvPr/>
            </p:nvSpPr>
            <p:spPr>
              <a:xfrm>
                <a:off x="4053842" y="4215862"/>
                <a:ext cx="4013593" cy="923330"/>
              </a:xfrm>
              <a:prstGeom prst="rect">
                <a:avLst/>
              </a:prstGeom>
              <a:noFill/>
            </p:spPr>
            <p:txBody>
              <a:bodyPr wrap="square" rtlCol="0">
                <a:spAutoFit/>
              </a:bodyPr>
              <a:lstStyle/>
              <a:p>
                <a:pPr algn="ctr"/>
                <a:r>
                  <a:rPr lang="de-DE" dirty="0" smtClean="0"/>
                  <a:t>High </a:t>
                </a:r>
                <a:r>
                  <a:rPr lang="de-DE" dirty="0" err="1" smtClean="0"/>
                  <a:t>mirror</a:t>
                </a:r>
                <a:r>
                  <a:rPr lang="de-DE" dirty="0" smtClean="0"/>
                  <a:t>: </a:t>
                </a:r>
                <a:r>
                  <a:rPr lang="de-DE" dirty="0" err="1" smtClean="0"/>
                  <a:t>higher</a:t>
                </a:r>
                <a:r>
                  <a:rPr lang="de-DE" dirty="0" smtClean="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𝑒</m:t>
                        </m:r>
                      </m:sub>
                    </m:sSub>
                  </m:oMath>
                </a14:m>
                <a:r>
                  <a:rPr lang="en-US" dirty="0" smtClean="0"/>
                  <a:t> and </a:t>
                </a: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a14:m>
                <a:r>
                  <a:rPr lang="en-US" dirty="0" smtClean="0"/>
                  <a:t> in forward field, large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𝑒</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𝑒</m:t>
                        </m:r>
                      </m:sub>
                    </m:sSub>
                  </m:oMath>
                </a14:m>
                <a:r>
                  <a:rPr lang="en-US" dirty="0" smtClean="0"/>
                  <a:t> peaks only observed in forward field</a:t>
                </a:r>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4053842" y="4215862"/>
                <a:ext cx="4013593" cy="923330"/>
              </a:xfrm>
              <a:prstGeom prst="rect">
                <a:avLst/>
              </a:prstGeom>
              <a:blipFill>
                <a:blip r:embed="rId5"/>
                <a:stretch>
                  <a:fillRect t="-3974" b="-9934"/>
                </a:stretch>
              </a:blipFill>
            </p:spPr>
            <p:txBody>
              <a:bodyPr/>
              <a:lstStyle/>
              <a:p>
                <a:r>
                  <a:rPr lang="en-US">
                    <a:noFill/>
                  </a:rPr>
                  <a:t> </a:t>
                </a:r>
              </a:p>
            </p:txBody>
          </p:sp>
        </mc:Fallback>
      </mc:AlternateContent>
      <p:cxnSp>
        <p:nvCxnSpPr>
          <p:cNvPr id="20" name="Straight Arrow Connector 19"/>
          <p:cNvCxnSpPr>
            <a:stCxn id="16" idx="1"/>
          </p:cNvCxnSpPr>
          <p:nvPr/>
        </p:nvCxnSpPr>
        <p:spPr>
          <a:xfrm flipH="1">
            <a:off x="1629508" y="2881223"/>
            <a:ext cx="2409092" cy="55408"/>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6" idx="1"/>
          </p:cNvCxnSpPr>
          <p:nvPr/>
        </p:nvCxnSpPr>
        <p:spPr>
          <a:xfrm flipH="1">
            <a:off x="2240038" y="2881223"/>
            <a:ext cx="1798562" cy="2757577"/>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931091" y="3204389"/>
            <a:ext cx="804218" cy="1473138"/>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931092" y="4677527"/>
            <a:ext cx="966568"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881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de-DE" dirty="0"/>
                  <a:t>Divertor </a:t>
                </a:r>
                <a:r>
                  <a:rPr lang="de-DE" dirty="0" err="1"/>
                  <a:t>up</a:t>
                </a:r>
                <a:r>
                  <a:rPr lang="de-DE" dirty="0"/>
                  <a:t>/down </a:t>
                </a:r>
                <a:r>
                  <a:rPr lang="de-DE" dirty="0" err="1"/>
                  <a:t>heat</a:t>
                </a:r>
                <a:r>
                  <a:rPr lang="de-DE" dirty="0"/>
                  <a:t> </a:t>
                </a:r>
                <a:r>
                  <a:rPr lang="de-DE" dirty="0" err="1"/>
                  <a:t>flux</a:t>
                </a:r>
                <a:r>
                  <a:rPr lang="de-DE" dirty="0"/>
                  <a:t> </a:t>
                </a:r>
                <a:r>
                  <a:rPr lang="de-DE" dirty="0" err="1"/>
                  <a:t>asymmetries</a:t>
                </a:r>
                <a:r>
                  <a:rPr lang="de-DE" dirty="0"/>
                  <a:t> </a:t>
                </a:r>
                <a:r>
                  <a:rPr lang="de-DE" dirty="0" err="1"/>
                  <a:t>are</a:t>
                </a:r>
                <a:r>
                  <a:rPr lang="de-DE" dirty="0"/>
                  <a:t> </a:t>
                </a:r>
                <a:r>
                  <a:rPr lang="de-DE" dirty="0" err="1"/>
                  <a:t>consistent</a:t>
                </a:r>
                <a:r>
                  <a:rPr lang="de-DE" dirty="0"/>
                  <a:t> </a:t>
                </a:r>
                <a:r>
                  <a:rPr lang="de-DE" dirty="0" err="1"/>
                  <a:t>with</a:t>
                </a:r>
                <a:r>
                  <a:rPr lang="de-DE" dirty="0"/>
                  <a:t> </a:t>
                </a:r>
                <a:r>
                  <a:rPr lang="de-DE" dirty="0" err="1"/>
                  <a:t>poloidal</a:t>
                </a:r>
                <a:r>
                  <a:rPr lang="de-DE" dirty="0"/>
                  <a:t> </a:t>
                </a:r>
                <a14:m>
                  <m:oMath xmlns:m="http://schemas.openxmlformats.org/officeDocument/2006/math">
                    <m:r>
                      <a:rPr lang="de-DE" i="1">
                        <a:latin typeface="Cambria Math" panose="02040503050406030204" pitchFamily="18" charset="0"/>
                      </a:rPr>
                      <m:t>𝑬</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𝑩</m:t>
                    </m:r>
                  </m:oMath>
                </a14:m>
                <a:r>
                  <a:rPr lang="en-US" dirty="0"/>
                  <a:t> drift </a:t>
                </a:r>
                <a:r>
                  <a:rPr lang="en-US" dirty="0" smtClean="0"/>
                  <a:t>transport (</a:t>
                </a:r>
                <a:r>
                  <a:rPr lang="en-US" dirty="0" err="1" smtClean="0"/>
                  <a:t>toroidally</a:t>
                </a:r>
                <a:r>
                  <a:rPr lang="en-US" dirty="0" smtClean="0"/>
                  <a:t> averaged profiles)</a:t>
                </a:r>
                <a:endParaRPr lang="en-US"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920" t="-4965" b="-16312"/>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fld id="{7CAF8605-79AF-49D8-801C-80CE61886099}" type="slidenum">
              <a:rPr lang="de-DE" smtClean="0"/>
              <a:pPr/>
              <a:t>15</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914" y="3994415"/>
            <a:ext cx="3959584" cy="26397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019" y="3994415"/>
            <a:ext cx="3959584" cy="26397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914" y="1417142"/>
            <a:ext cx="3949701" cy="263313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019" y="1417142"/>
            <a:ext cx="3959584" cy="2639722"/>
          </a:xfrm>
          <a:prstGeom prst="rect">
            <a:avLst/>
          </a:prstGeom>
        </p:spPr>
      </p:pic>
      <p:sp>
        <p:nvSpPr>
          <p:cNvPr id="13" name="TextBox 12"/>
          <p:cNvSpPr txBox="1"/>
          <p:nvPr/>
        </p:nvSpPr>
        <p:spPr>
          <a:xfrm>
            <a:off x="2862470" y="1167056"/>
            <a:ext cx="1633781" cy="369332"/>
          </a:xfrm>
          <a:prstGeom prst="rect">
            <a:avLst/>
          </a:prstGeom>
          <a:noFill/>
        </p:spPr>
        <p:txBody>
          <a:bodyPr wrap="none" rtlCol="0">
            <a:spAutoFit/>
          </a:bodyPr>
          <a:lstStyle/>
          <a:p>
            <a:r>
              <a:rPr lang="de-DE" b="1" dirty="0" smtClean="0"/>
              <a:t>Forward </a:t>
            </a:r>
            <a:r>
              <a:rPr lang="de-DE" b="1" dirty="0" err="1" smtClean="0"/>
              <a:t>field</a:t>
            </a:r>
            <a:endParaRPr lang="en-US" b="1" dirty="0"/>
          </a:p>
        </p:txBody>
      </p:sp>
      <p:sp>
        <p:nvSpPr>
          <p:cNvPr id="14" name="TextBox 13"/>
          <p:cNvSpPr txBox="1"/>
          <p:nvPr/>
        </p:nvSpPr>
        <p:spPr>
          <a:xfrm>
            <a:off x="8315873" y="1167056"/>
            <a:ext cx="1620957" cy="369332"/>
          </a:xfrm>
          <a:prstGeom prst="rect">
            <a:avLst/>
          </a:prstGeom>
          <a:noFill/>
        </p:spPr>
        <p:txBody>
          <a:bodyPr wrap="none" rtlCol="0">
            <a:spAutoFit/>
          </a:bodyPr>
          <a:lstStyle/>
          <a:p>
            <a:r>
              <a:rPr lang="de-DE" b="1" dirty="0" smtClean="0"/>
              <a:t>Reverse </a:t>
            </a:r>
            <a:r>
              <a:rPr lang="de-DE" b="1" dirty="0" err="1" smtClean="0"/>
              <a:t>field</a:t>
            </a:r>
            <a:endParaRPr lang="en-US" b="1" dirty="0"/>
          </a:p>
        </p:txBody>
      </p:sp>
    </p:spTree>
    <p:extLst>
      <p:ext uri="{BB962C8B-B14F-4D97-AF65-F5344CB8AC3E}">
        <p14:creationId xmlns:p14="http://schemas.microsoft.com/office/powerpoint/2010/main" val="2473298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Magnitude </a:t>
            </a:r>
            <a:r>
              <a:rPr lang="de-DE" dirty="0" err="1" smtClean="0"/>
              <a:t>of</a:t>
            </a:r>
            <a:r>
              <a:rPr lang="de-DE" dirty="0" smtClean="0"/>
              <a:t> different </a:t>
            </a:r>
            <a:r>
              <a:rPr lang="de-DE" dirty="0" err="1" smtClean="0"/>
              <a:t>heat</a:t>
            </a:r>
            <a:r>
              <a:rPr lang="de-DE" dirty="0" smtClean="0"/>
              <a:t> </a:t>
            </a:r>
            <a:r>
              <a:rPr lang="de-DE" dirty="0" err="1" smtClean="0"/>
              <a:t>transport</a:t>
            </a:r>
            <a:r>
              <a:rPr lang="de-DE" dirty="0" smtClean="0"/>
              <a:t> </a:t>
            </a:r>
            <a:r>
              <a:rPr lang="de-DE" dirty="0" err="1" smtClean="0"/>
              <a:t>mechanisms</a:t>
            </a:r>
            <a:r>
              <a:rPr lang="de-DE" dirty="0" smtClean="0"/>
              <a:t> </a:t>
            </a:r>
            <a:r>
              <a:rPr lang="de-DE" dirty="0" err="1" smtClean="0"/>
              <a:t>is</a:t>
            </a:r>
            <a:r>
              <a:rPr lang="de-DE" dirty="0" smtClean="0"/>
              <a:t> </a:t>
            </a:r>
            <a:r>
              <a:rPr lang="de-DE" dirty="0" err="1" smtClean="0"/>
              <a:t>calculated</a:t>
            </a:r>
            <a:r>
              <a:rPr lang="de-DE" dirty="0" smtClean="0"/>
              <a:t> </a:t>
            </a:r>
            <a:r>
              <a:rPr lang="de-DE" dirty="0" err="1" smtClean="0"/>
              <a:t>using</a:t>
            </a:r>
            <a:r>
              <a:rPr lang="de-DE" dirty="0" smtClean="0"/>
              <a:t> thermal He beam</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16</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p:pic>
        <p:nvPicPr>
          <p:cNvPr id="10" name="Inhaltsplatzhalt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45152" y="1244316"/>
            <a:ext cx="6146800" cy="3758733"/>
          </a:xfrm>
        </p:spPr>
      </p:pic>
      <p:cxnSp>
        <p:nvCxnSpPr>
          <p:cNvPr id="11" name="Gerade Verbindung mit Pfeil 8"/>
          <p:cNvCxnSpPr/>
          <p:nvPr/>
        </p:nvCxnSpPr>
        <p:spPr>
          <a:xfrm flipH="1">
            <a:off x="3775958" y="1600500"/>
            <a:ext cx="3107595" cy="504382"/>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3"/>
          <p:cNvCxnSpPr/>
          <p:nvPr/>
        </p:nvCxnSpPr>
        <p:spPr>
          <a:xfrm flipH="1">
            <a:off x="3863975" y="1600500"/>
            <a:ext cx="3019578" cy="781496"/>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8"/>
          <p:cNvCxnSpPr/>
          <p:nvPr/>
        </p:nvCxnSpPr>
        <p:spPr>
          <a:xfrm flipH="1">
            <a:off x="3775959" y="1738226"/>
            <a:ext cx="2297816" cy="366656"/>
          </a:xfrm>
          <a:prstGeom prst="straightConnector1">
            <a:avLst/>
          </a:prstGeom>
          <a:ln w="19050"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20"/>
          <p:cNvCxnSpPr/>
          <p:nvPr/>
        </p:nvCxnSpPr>
        <p:spPr>
          <a:xfrm flipH="1">
            <a:off x="3863975" y="1787010"/>
            <a:ext cx="2254487" cy="594986"/>
          </a:xfrm>
          <a:prstGeom prst="straightConnector1">
            <a:avLst/>
          </a:prstGeom>
          <a:ln w="19050"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feld 23"/>
              <p:cNvSpPr txBox="1"/>
              <p:nvPr/>
            </p:nvSpPr>
            <p:spPr>
              <a:xfrm>
                <a:off x="6971570" y="1341144"/>
                <a:ext cx="4848224" cy="178253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ts val="2300"/>
                  </a:lnSpc>
                  <a:spcBef>
                    <a:spcPts val="1150"/>
                  </a:spcBef>
                  <a:spcAft>
                    <a:spcPts val="0"/>
                  </a:spcAft>
                  <a:buClrTx/>
                  <a:buSzTx/>
                  <a:buFontTx/>
                  <a:buNone/>
                  <a:tabLst/>
                  <a:defRPr/>
                </a:pP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Two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test</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points</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taken</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from</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2D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viewing</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window</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of</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helium</a:t>
                </a:r>
                <a:r>
                  <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rPr>
                  <a:t> beam </a:t>
                </a:r>
                <a:r>
                  <a:rPr kumimoji="0" lang="de-DE" sz="1800" b="1" i="0" u="none" strike="noStrike" kern="1200" cap="none" spc="0" normalizeH="0" baseline="0" noProof="0" dirty="0" err="1" smtClean="0">
                    <a:ln>
                      <a:noFill/>
                    </a:ln>
                    <a:solidFill>
                      <a:srgbClr val="005555"/>
                    </a:solidFill>
                    <a:effectLst/>
                    <a:uLnTx/>
                    <a:uFillTx/>
                    <a:latin typeface="Arial" panose="020B0604020202020204"/>
                    <a:ea typeface="+mn-ea"/>
                    <a:cs typeface="+mn-cs"/>
                  </a:rPr>
                  <a:t>diagnostic</a:t>
                </a:r>
                <a:endParaRPr kumimoji="0" lang="de-DE" sz="1800" b="1" i="0" u="none" strike="noStrike" kern="1200" cap="none" spc="0" normalizeH="0" baseline="0" noProof="0" dirty="0" smtClean="0">
                  <a:ln>
                    <a:noFill/>
                  </a:ln>
                  <a:solidFill>
                    <a:srgbClr val="005555"/>
                  </a:solidFill>
                  <a:effectLst/>
                  <a:uLnTx/>
                  <a:uFillTx/>
                  <a:latin typeface="Arial" panose="020B0604020202020204"/>
                  <a:ea typeface="+mn-ea"/>
                  <a:cs typeface="+mn-cs"/>
                </a:endParaRPr>
              </a:p>
              <a:p>
                <a:pPr marL="285750" marR="0" lvl="0" indent="-28575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Same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flux</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surface</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known</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magnetic</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connection</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length</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between</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rPr>
                  <a:t>them</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rPr>
                  <a:t> </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rPr>
                  <a:t> </a:t>
                </a:r>
                <a14:m>
                  <m:oMath xmlns:m="http://schemas.openxmlformats.org/officeDocument/2006/math">
                    <m:sSub>
                      <m:sSubPr>
                        <m:ctrlPr>
                          <a:rPr kumimoji="0" lang="de-DE"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sym typeface="Wingdings" panose="05000000000000000000" pitchFamily="2" charset="2"/>
                          </a:rPr>
                        </m:ctrlPr>
                      </m:sSubPr>
                      <m:e>
                        <m:r>
                          <a:rPr kumimoji="0" lang="de-DE" sz="2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sym typeface="Wingdings" panose="05000000000000000000" pitchFamily="2" charset="2"/>
                          </a:rPr>
                          <m:t>𝛻</m:t>
                        </m:r>
                      </m:e>
                      <m:sub>
                        <m:r>
                          <a:rPr kumimoji="0" lang="de-DE"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sym typeface="Wingdings" panose="05000000000000000000" pitchFamily="2" charset="2"/>
                          </a:rPr>
                          <m:t>∥</m:t>
                        </m:r>
                      </m:sub>
                    </m:sSub>
                  </m:oMath>
                </a14:m>
                <a:endPar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endParaRPr>
              </a:p>
              <a:p>
                <a:pPr marL="285750" marR="0" lvl="0" indent="-28575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rPr>
                  <a:t>Interpolate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sym typeface="Wingdings" panose="05000000000000000000" pitchFamily="2" charset="2"/>
                  </a:rPr>
                  <a:t>within</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rPr>
                  <a:t> 2D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sym typeface="Wingdings" panose="05000000000000000000" pitchFamily="2" charset="2"/>
                  </a:rPr>
                  <a:t>map</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sym typeface="Wingdings" panose="05000000000000000000" pitchFamily="2" charset="2"/>
                  </a:rPr>
                  <a:t>to</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rPr>
                  <a:t> </a:t>
                </a:r>
                <a:r>
                  <a:rPr kumimoji="0" lang="de-DE" sz="1800" b="0" i="0" u="none" strike="noStrike" kern="1200" cap="none" spc="0" normalizeH="0" baseline="0" noProof="0" dirty="0" err="1" smtClean="0">
                    <a:ln>
                      <a:noFill/>
                    </a:ln>
                    <a:solidFill>
                      <a:srgbClr val="000000"/>
                    </a:solidFill>
                    <a:effectLst/>
                    <a:uLnTx/>
                    <a:uFillTx/>
                    <a:latin typeface="Arial" panose="020B0604020202020204"/>
                    <a:ea typeface="+mn-ea"/>
                    <a:cs typeface="+mn-cs"/>
                    <a:sym typeface="Wingdings" panose="05000000000000000000" pitchFamily="2" charset="2"/>
                  </a:rPr>
                  <a:t>get</a:t>
                </a:r>
                <a:r>
                  <a:rPr kumimoji="0" lang="de-DE" sz="1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rPr>
                  <a:t> </a:t>
                </a:r>
                <a14:m>
                  <m:oMath xmlns:m="http://schemas.openxmlformats.org/officeDocument/2006/math">
                    <m:sSub>
                      <m:sSubPr>
                        <m:ctrlPr>
                          <a:rPr kumimoji="0" lang="de-DE"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Wingdings" panose="05000000000000000000" pitchFamily="2" charset="2"/>
                          </a:rPr>
                        </m:ctrlPr>
                      </m:sSubPr>
                      <m:e>
                        <m:r>
                          <a:rPr kumimoji="0" lang="de-DE" sz="2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Wingdings" panose="05000000000000000000" pitchFamily="2" charset="2"/>
                          </a:rPr>
                          <m:t>𝛻</m:t>
                        </m:r>
                      </m:e>
                      <m:sub>
                        <m:r>
                          <a:rPr kumimoji="0" lang="de-DE"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Wingdings" panose="05000000000000000000" pitchFamily="2" charset="2"/>
                          </a:rPr>
                          <m:t>⊥</m:t>
                        </m:r>
                      </m:sub>
                    </m:sSub>
                  </m:oMath>
                </a14:m>
                <a:endParaRPr kumimoji="0" lang="de-DE" sz="2800" b="0" i="0" u="none" strike="noStrike" kern="1200" cap="none" spc="0" normalizeH="0" baseline="0" noProof="0" dirty="0" smtClean="0">
                  <a:ln>
                    <a:noFill/>
                  </a:ln>
                  <a:solidFill>
                    <a:srgbClr val="000000"/>
                  </a:solidFill>
                  <a:effectLst/>
                  <a:uLnTx/>
                  <a:uFillTx/>
                  <a:latin typeface="Arial" panose="020B0604020202020204"/>
                  <a:ea typeface="+mn-ea"/>
                  <a:cs typeface="+mn-cs"/>
                  <a:sym typeface="Wingdings" panose="05000000000000000000" pitchFamily="2" charset="2"/>
                </a:endParaRPr>
              </a:p>
            </p:txBody>
          </p:sp>
        </mc:Choice>
        <mc:Fallback>
          <p:sp>
            <p:nvSpPr>
              <p:cNvPr id="15" name="Textfeld 23"/>
              <p:cNvSpPr txBox="1">
                <a:spLocks noRot="1" noChangeAspect="1" noMove="1" noResize="1" noEditPoints="1" noAdjustHandles="1" noChangeArrowheads="1" noChangeShapeType="1" noTextEdit="1"/>
              </p:cNvSpPr>
              <p:nvPr/>
            </p:nvSpPr>
            <p:spPr>
              <a:xfrm>
                <a:off x="6971570" y="1341144"/>
                <a:ext cx="4848224" cy="1782539"/>
              </a:xfrm>
              <a:prstGeom prst="rect">
                <a:avLst/>
              </a:prstGeom>
              <a:blipFill>
                <a:blip r:embed="rId3"/>
                <a:stretch>
                  <a:fillRect l="-3019" t="-4452" b="-6507"/>
                </a:stretch>
              </a:blipFill>
            </p:spPr>
            <p:txBody>
              <a:bodyPr/>
              <a:lstStyle/>
              <a:p>
                <a:r>
                  <a:rPr lang="en-US">
                    <a:noFill/>
                  </a:rPr>
                  <a:t> </a:t>
                </a:r>
              </a:p>
            </p:txBody>
          </p:sp>
        </mc:Fallback>
      </mc:AlternateContent>
      <p:grpSp>
        <p:nvGrpSpPr>
          <p:cNvPr id="16" name="Gruppieren 19"/>
          <p:cNvGrpSpPr>
            <a:grpSpLocks noChangeAspect="1"/>
          </p:cNvGrpSpPr>
          <p:nvPr/>
        </p:nvGrpSpPr>
        <p:grpSpPr>
          <a:xfrm>
            <a:off x="6335960" y="3695772"/>
            <a:ext cx="5856040" cy="2509839"/>
            <a:chOff x="2398293" y="2292675"/>
            <a:chExt cx="7003605" cy="2928220"/>
          </a:xfrm>
        </p:grpSpPr>
        <p:sp>
          <p:nvSpPr>
            <p:cNvPr id="17" name="Geschweifte Klammer links/rechts 21"/>
            <p:cNvSpPr/>
            <p:nvPr/>
          </p:nvSpPr>
          <p:spPr>
            <a:xfrm>
              <a:off x="5942088" y="4705579"/>
              <a:ext cx="1322312" cy="483953"/>
            </a:xfrm>
            <a:prstGeom prst="bracePair">
              <a:avLst/>
            </a:prstGeom>
            <a:ln w="1905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Geschweifte Klammer links/rechts 22"/>
            <p:cNvSpPr/>
            <p:nvPr/>
          </p:nvSpPr>
          <p:spPr>
            <a:xfrm>
              <a:off x="5942088" y="2368957"/>
              <a:ext cx="1472209" cy="2317289"/>
            </a:xfrm>
            <a:prstGeom prst="bracePair">
              <a:avLst/>
            </a:prstGeom>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Grafik 24"/>
            <p:cNvPicPr>
              <a:picLocks noChangeAspect="1"/>
            </p:cNvPicPr>
            <p:nvPr/>
          </p:nvPicPr>
          <p:blipFill>
            <a:blip r:embed="rId4"/>
            <a:stretch>
              <a:fillRect/>
            </a:stretch>
          </p:blipFill>
          <p:spPr>
            <a:xfrm>
              <a:off x="2398293" y="2292675"/>
              <a:ext cx="4762500" cy="2928220"/>
            </a:xfrm>
            <a:prstGeom prst="rect">
              <a:avLst/>
            </a:prstGeom>
          </p:spPr>
        </p:pic>
        <p:sp>
          <p:nvSpPr>
            <p:cNvPr id="20" name="Textfeld 25"/>
            <p:cNvSpPr txBox="1"/>
            <p:nvPr/>
          </p:nvSpPr>
          <p:spPr>
            <a:xfrm>
              <a:off x="7661998" y="3380124"/>
              <a:ext cx="1739900" cy="294953"/>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ts val="2300"/>
                </a:lnSpc>
                <a:spcBef>
                  <a:spcPts val="1150"/>
                </a:spcBef>
                <a:spcAft>
                  <a:spcPts val="0"/>
                </a:spcAft>
                <a:buClrTx/>
                <a:buSzTx/>
                <a:buFontTx/>
                <a:buNone/>
                <a:tabLst/>
                <a:defRPr/>
              </a:pPr>
              <a:r>
                <a:rPr kumimoji="0" lang="de-DE" sz="1600" b="1" i="0" u="none" strike="noStrike" kern="1200" cap="none" spc="0" normalizeH="0" baseline="0" noProof="0" dirty="0" err="1" smtClean="0">
                  <a:ln>
                    <a:noFill/>
                  </a:ln>
                  <a:solidFill>
                    <a:srgbClr val="EF7C00"/>
                  </a:solidFill>
                  <a:effectLst/>
                  <a:uLnTx/>
                  <a:uFillTx/>
                  <a:latin typeface="Arial" panose="020B0604020202020204"/>
                  <a:ea typeface="+mn-ea"/>
                  <a:cs typeface="+mn-cs"/>
                </a:rPr>
                <a:t>Solved</a:t>
              </a:r>
              <a:r>
                <a:rPr kumimoji="0" lang="de-DE" sz="1600" b="1" i="0" u="none" strike="noStrike" kern="1200" cap="none" spc="0" normalizeH="0" baseline="0" noProof="0" dirty="0" smtClean="0">
                  <a:ln>
                    <a:noFill/>
                  </a:ln>
                  <a:solidFill>
                    <a:srgbClr val="EF7C00"/>
                  </a:solidFill>
                  <a:effectLst/>
                  <a:uLnTx/>
                  <a:uFillTx/>
                  <a:latin typeface="Arial" panose="020B0604020202020204"/>
                  <a:ea typeface="+mn-ea"/>
                  <a:cs typeface="+mn-cs"/>
                </a:rPr>
                <a:t> </a:t>
              </a:r>
              <a:r>
                <a:rPr kumimoji="0" lang="de-DE" sz="1600" b="1" i="0" u="none" strike="noStrike" kern="1200" cap="none" spc="0" normalizeH="0" baseline="0" noProof="0" dirty="0" err="1" smtClean="0">
                  <a:ln>
                    <a:noFill/>
                  </a:ln>
                  <a:solidFill>
                    <a:srgbClr val="EF7C00"/>
                  </a:solidFill>
                  <a:effectLst/>
                  <a:uLnTx/>
                  <a:uFillTx/>
                  <a:latin typeface="Arial" panose="020B0604020202020204"/>
                  <a:ea typeface="+mn-ea"/>
                  <a:cs typeface="+mn-cs"/>
                </a:rPr>
                <a:t>by</a:t>
              </a:r>
              <a:r>
                <a:rPr kumimoji="0" lang="de-DE" sz="1600" b="1" i="0" u="none" strike="noStrike" kern="1200" cap="none" spc="0" normalizeH="0" baseline="0" noProof="0" dirty="0" smtClean="0">
                  <a:ln>
                    <a:noFill/>
                  </a:ln>
                  <a:solidFill>
                    <a:srgbClr val="EF7C00"/>
                  </a:solidFill>
                  <a:effectLst/>
                  <a:uLnTx/>
                  <a:uFillTx/>
                  <a:latin typeface="Arial" panose="020B0604020202020204"/>
                  <a:ea typeface="+mn-ea"/>
                  <a:cs typeface="+mn-cs"/>
                </a:rPr>
                <a:t> EMC3</a:t>
              </a:r>
            </a:p>
          </p:txBody>
        </p:sp>
        <p:sp>
          <p:nvSpPr>
            <p:cNvPr id="21" name="Textfeld 26"/>
            <p:cNvSpPr txBox="1"/>
            <p:nvPr/>
          </p:nvSpPr>
          <p:spPr>
            <a:xfrm>
              <a:off x="7553324" y="4813608"/>
              <a:ext cx="1739900" cy="267894"/>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ts val="2300"/>
                </a:lnSpc>
                <a:spcBef>
                  <a:spcPts val="1150"/>
                </a:spcBef>
                <a:spcAft>
                  <a:spcPts val="0"/>
                </a:spcAft>
                <a:buClrTx/>
                <a:buSzTx/>
                <a:buFontTx/>
                <a:buNone/>
                <a:tabLst/>
                <a:defRPr/>
              </a:pPr>
              <a:r>
                <a:rPr kumimoji="0" lang="de-DE" sz="1600" b="1" i="0" u="none" strike="noStrike" kern="1200" cap="none" spc="0" normalizeH="0" baseline="0" noProof="0" dirty="0" smtClean="0">
                  <a:ln>
                    <a:noFill/>
                  </a:ln>
                  <a:solidFill>
                    <a:srgbClr val="00B1EA"/>
                  </a:solidFill>
                  <a:effectLst/>
                  <a:uLnTx/>
                  <a:uFillTx/>
                  <a:latin typeface="Arial" panose="020B0604020202020204"/>
                  <a:ea typeface="+mn-ea"/>
                  <a:cs typeface="+mn-cs"/>
                </a:rPr>
                <a:t>NOT in EMC3</a:t>
              </a:r>
            </a:p>
          </p:txBody>
        </p:sp>
      </p:grpSp>
      <mc:AlternateContent xmlns:mc="http://schemas.openxmlformats.org/markup-compatibility/2006">
        <mc:Choice xmlns:a14="http://schemas.microsoft.com/office/drawing/2010/main" Requires="a14">
          <p:sp>
            <p:nvSpPr>
              <p:cNvPr id="22" name="Rechteck 1"/>
              <p:cNvSpPr/>
              <p:nvPr/>
            </p:nvSpPr>
            <p:spPr>
              <a:xfrm>
                <a:off x="536575" y="4907112"/>
                <a:ext cx="6096000" cy="1426031"/>
              </a:xfrm>
              <a:prstGeom prst="rect">
                <a:avLst/>
              </a:prstGeom>
            </p:spPr>
            <p:txBody>
              <a:bodyPr>
                <a:spAutoFit/>
              </a:bodyPr>
              <a:lstStyle/>
              <a:p>
                <a:pPr marL="285750" lvl="0" indent="-285750" defTabSz="457200">
                  <a:lnSpc>
                    <a:spcPts val="2300"/>
                  </a:lnSpc>
                  <a:spcBef>
                    <a:spcPts val="1150"/>
                  </a:spcBef>
                  <a:buFont typeface="Arial" panose="020B0604020202020204" pitchFamily="34" charset="0"/>
                  <a:buChar char="•"/>
                  <a:defRPr/>
                </a:pPr>
                <a:r>
                  <a:rPr lang="de-DE" b="1" dirty="0">
                    <a:solidFill>
                      <a:srgbClr val="000000"/>
                    </a:solidFill>
                    <a:sym typeface="Wingdings" panose="05000000000000000000" pitchFamily="2" charset="2"/>
                  </a:rPr>
                  <a:t>Same </a:t>
                </a:r>
                <a:r>
                  <a:rPr lang="de-DE" b="1" dirty="0" err="1">
                    <a:solidFill>
                      <a:srgbClr val="000000"/>
                    </a:solidFill>
                    <a:sym typeface="Wingdings" panose="05000000000000000000" pitchFamily="2" charset="2"/>
                  </a:rPr>
                  <a:t>process</a:t>
                </a:r>
                <a:r>
                  <a:rPr lang="de-DE" b="1" dirty="0">
                    <a:solidFill>
                      <a:srgbClr val="000000"/>
                    </a:solidFill>
                    <a:sym typeface="Wingdings" panose="05000000000000000000" pitchFamily="2" charset="2"/>
                  </a:rPr>
                  <a:t> </a:t>
                </a:r>
                <a:r>
                  <a:rPr lang="de-DE" b="1" dirty="0" err="1">
                    <a:solidFill>
                      <a:srgbClr val="000000"/>
                    </a:solidFill>
                    <a:sym typeface="Wingdings" panose="05000000000000000000" pitchFamily="2" charset="2"/>
                  </a:rPr>
                  <a:t>done</a:t>
                </a:r>
                <a:r>
                  <a:rPr lang="de-DE" b="1" dirty="0">
                    <a:solidFill>
                      <a:srgbClr val="000000"/>
                    </a:solidFill>
                    <a:sym typeface="Wingdings" panose="05000000000000000000" pitchFamily="2" charset="2"/>
                  </a:rPr>
                  <a:t> </a:t>
                </a:r>
                <a:r>
                  <a:rPr lang="de-DE" b="1" dirty="0" err="1">
                    <a:solidFill>
                      <a:srgbClr val="000000"/>
                    </a:solidFill>
                    <a:sym typeface="Wingdings" panose="05000000000000000000" pitchFamily="2" charset="2"/>
                  </a:rPr>
                  <a:t>for</a:t>
                </a:r>
                <a:r>
                  <a:rPr lang="de-DE" b="1" dirty="0">
                    <a:solidFill>
                      <a:srgbClr val="000000"/>
                    </a:solidFill>
                    <a:sym typeface="Wingdings" panose="05000000000000000000" pitchFamily="2" charset="2"/>
                  </a:rPr>
                  <a:t> experimental </a:t>
                </a:r>
                <a:r>
                  <a:rPr lang="de-DE" b="1" dirty="0" err="1">
                    <a:solidFill>
                      <a:srgbClr val="000000"/>
                    </a:solidFill>
                    <a:sym typeface="Wingdings" panose="05000000000000000000" pitchFamily="2" charset="2"/>
                  </a:rPr>
                  <a:t>data</a:t>
                </a:r>
                <a:r>
                  <a:rPr lang="de-DE" b="1" dirty="0">
                    <a:solidFill>
                      <a:srgbClr val="000000"/>
                    </a:solidFill>
                    <a:sym typeface="Wingdings" panose="05000000000000000000" pitchFamily="2" charset="2"/>
                  </a:rPr>
                  <a:t> AND </a:t>
                </a:r>
                <a:r>
                  <a:rPr lang="de-DE" b="1" dirty="0" err="1">
                    <a:solidFill>
                      <a:srgbClr val="000000"/>
                    </a:solidFill>
                    <a:sym typeface="Wingdings" panose="05000000000000000000" pitchFamily="2" charset="2"/>
                  </a:rPr>
                  <a:t>synthetic</a:t>
                </a:r>
                <a:r>
                  <a:rPr lang="de-DE" b="1" dirty="0">
                    <a:solidFill>
                      <a:srgbClr val="000000"/>
                    </a:solidFill>
                    <a:sym typeface="Wingdings" panose="05000000000000000000" pitchFamily="2" charset="2"/>
                  </a:rPr>
                  <a:t> EMC3 </a:t>
                </a:r>
                <a14:m>
                  <m:oMath xmlns:m="http://schemas.openxmlformats.org/officeDocument/2006/math">
                    <m:sSub>
                      <m:sSubPr>
                        <m:ctrlPr>
                          <a:rPr lang="de-DE" b="1" i="1">
                            <a:solidFill>
                              <a:srgbClr val="000000"/>
                            </a:solidFill>
                            <a:latin typeface="Cambria Math" panose="02040503050406030204" pitchFamily="18" charset="0"/>
                            <a:sym typeface="Wingdings" panose="05000000000000000000" pitchFamily="2" charset="2"/>
                          </a:rPr>
                        </m:ctrlPr>
                      </m:sSubPr>
                      <m:e>
                        <m:r>
                          <a:rPr lang="de-DE" b="1" i="1">
                            <a:solidFill>
                              <a:srgbClr val="000000"/>
                            </a:solidFill>
                            <a:latin typeface="Cambria Math" panose="02040503050406030204" pitchFamily="18" charset="0"/>
                            <a:sym typeface="Wingdings" panose="05000000000000000000" pitchFamily="2" charset="2"/>
                          </a:rPr>
                          <m:t>𝑻</m:t>
                        </m:r>
                      </m:e>
                      <m:sub>
                        <m:r>
                          <a:rPr lang="de-DE" b="1" i="1">
                            <a:solidFill>
                              <a:srgbClr val="000000"/>
                            </a:solidFill>
                            <a:latin typeface="Cambria Math" panose="02040503050406030204" pitchFamily="18" charset="0"/>
                            <a:sym typeface="Wingdings" panose="05000000000000000000" pitchFamily="2" charset="2"/>
                          </a:rPr>
                          <m:t>𝒆</m:t>
                        </m:r>
                      </m:sub>
                    </m:sSub>
                  </m:oMath>
                </a14:m>
                <a:r>
                  <a:rPr lang="de-DE" b="1" dirty="0">
                    <a:solidFill>
                      <a:srgbClr val="000000"/>
                    </a:solidFill>
                    <a:sym typeface="Wingdings" panose="05000000000000000000" pitchFamily="2" charset="2"/>
                  </a:rPr>
                  <a:t> </a:t>
                </a:r>
                <a:r>
                  <a:rPr lang="de-DE" b="1" dirty="0" err="1">
                    <a:solidFill>
                      <a:srgbClr val="000000"/>
                    </a:solidFill>
                    <a:sym typeface="Wingdings" panose="05000000000000000000" pitchFamily="2" charset="2"/>
                  </a:rPr>
                  <a:t>maps</a:t>
                </a:r>
                <a:r>
                  <a:rPr lang="de-DE" b="1" dirty="0">
                    <a:solidFill>
                      <a:srgbClr val="000000"/>
                    </a:solidFill>
                    <a:sym typeface="Wingdings" panose="05000000000000000000" pitchFamily="2" charset="2"/>
                  </a:rPr>
                  <a:t> </a:t>
                </a:r>
              </a:p>
              <a:p>
                <a:pPr lvl="1" defTabSz="457200">
                  <a:lnSpc>
                    <a:spcPts val="2300"/>
                  </a:lnSpc>
                  <a:spcBef>
                    <a:spcPts val="1150"/>
                  </a:spcBef>
                  <a:defRPr/>
                </a:pPr>
                <a:r>
                  <a:rPr lang="de-DE" b="1" dirty="0">
                    <a:solidFill>
                      <a:srgbClr val="000000"/>
                    </a:solidFill>
                    <a:sym typeface="Wingdings" panose="05000000000000000000" pitchFamily="2" charset="2"/>
                  </a:rPr>
                  <a:t> </a:t>
                </a:r>
                <a:r>
                  <a:rPr lang="de-DE" dirty="0" err="1">
                    <a:solidFill>
                      <a:srgbClr val="000000"/>
                    </a:solidFill>
                    <a:sym typeface="Wingdings" panose="05000000000000000000" pitchFamily="2" charset="2"/>
                  </a:rPr>
                  <a:t>Differences</a:t>
                </a:r>
                <a:r>
                  <a:rPr lang="de-DE" dirty="0">
                    <a:solidFill>
                      <a:srgbClr val="000000"/>
                    </a:solidFill>
                    <a:sym typeface="Wingdings" panose="05000000000000000000" pitchFamily="2" charset="2"/>
                  </a:rPr>
                  <a:t> in </a:t>
                </a:r>
                <a:r>
                  <a:rPr lang="de-DE" dirty="0" err="1">
                    <a:solidFill>
                      <a:srgbClr val="000000"/>
                    </a:solidFill>
                    <a:sym typeface="Wingdings" panose="05000000000000000000" pitchFamily="2" charset="2"/>
                  </a:rPr>
                  <a:t>profiles</a:t>
                </a:r>
                <a:r>
                  <a:rPr lang="de-DE" dirty="0">
                    <a:solidFill>
                      <a:srgbClr val="000000"/>
                    </a:solidFill>
                    <a:sym typeface="Wingdings" panose="05000000000000000000" pitchFamily="2" charset="2"/>
                  </a:rPr>
                  <a:t> </a:t>
                </a:r>
                <a:r>
                  <a:rPr lang="de-DE" dirty="0" err="1">
                    <a:solidFill>
                      <a:srgbClr val="000000"/>
                    </a:solidFill>
                    <a:sym typeface="Wingdings" panose="05000000000000000000" pitchFamily="2" charset="2"/>
                  </a:rPr>
                  <a:t>explainable</a:t>
                </a:r>
                <a:r>
                  <a:rPr lang="de-DE" dirty="0">
                    <a:solidFill>
                      <a:srgbClr val="000000"/>
                    </a:solidFill>
                    <a:sym typeface="Wingdings" panose="05000000000000000000" pitchFamily="2" charset="2"/>
                  </a:rPr>
                  <a:t> </a:t>
                </a:r>
                <a:r>
                  <a:rPr lang="de-DE" dirty="0" err="1">
                    <a:solidFill>
                      <a:srgbClr val="000000"/>
                    </a:solidFill>
                    <a:sym typeface="Wingdings" panose="05000000000000000000" pitchFamily="2" charset="2"/>
                  </a:rPr>
                  <a:t>only</a:t>
                </a:r>
                <a:r>
                  <a:rPr lang="de-DE" dirty="0">
                    <a:solidFill>
                      <a:srgbClr val="000000"/>
                    </a:solidFill>
                    <a:sym typeface="Wingdings" panose="05000000000000000000" pitchFamily="2" charset="2"/>
                  </a:rPr>
                  <a:t> </a:t>
                </a:r>
                <a:r>
                  <a:rPr lang="de-DE" dirty="0" err="1">
                    <a:solidFill>
                      <a:srgbClr val="000000"/>
                    </a:solidFill>
                    <a:sym typeface="Wingdings" panose="05000000000000000000" pitchFamily="2" charset="2"/>
                  </a:rPr>
                  <a:t>by</a:t>
                </a:r>
                <a:r>
                  <a:rPr lang="de-DE" dirty="0">
                    <a:solidFill>
                      <a:srgbClr val="000000"/>
                    </a:solidFill>
                    <a:sym typeface="Wingdings" panose="05000000000000000000" pitchFamily="2" charset="2"/>
                  </a:rPr>
                  <a:t> a </a:t>
                </a:r>
                <a:r>
                  <a:rPr lang="de-DE" dirty="0" err="1">
                    <a:solidFill>
                      <a:srgbClr val="000000"/>
                    </a:solidFill>
                    <a:sym typeface="Wingdings" panose="05000000000000000000" pitchFamily="2" charset="2"/>
                  </a:rPr>
                  <a:t>missing</a:t>
                </a:r>
                <a:r>
                  <a:rPr lang="de-DE" dirty="0">
                    <a:solidFill>
                      <a:srgbClr val="000000"/>
                    </a:solidFill>
                    <a:sym typeface="Wingdings" panose="05000000000000000000" pitchFamily="2" charset="2"/>
                  </a:rPr>
                  <a:t> </a:t>
                </a:r>
                <a:r>
                  <a:rPr lang="de-DE" dirty="0" err="1">
                    <a:solidFill>
                      <a:srgbClr val="000000"/>
                    </a:solidFill>
                    <a:sym typeface="Wingdings" panose="05000000000000000000" pitchFamily="2" charset="2"/>
                  </a:rPr>
                  <a:t>drift</a:t>
                </a:r>
                <a:r>
                  <a:rPr lang="de-DE" dirty="0">
                    <a:solidFill>
                      <a:srgbClr val="000000"/>
                    </a:solidFill>
                    <a:sym typeface="Wingdings" panose="05000000000000000000" pitchFamily="2" charset="2"/>
                  </a:rPr>
                  <a:t> </a:t>
                </a:r>
                <a:r>
                  <a:rPr lang="de-DE" dirty="0" err="1">
                    <a:solidFill>
                      <a:srgbClr val="000000"/>
                    </a:solidFill>
                    <a:sym typeface="Wingdings" panose="05000000000000000000" pitchFamily="2" charset="2"/>
                  </a:rPr>
                  <a:t>term</a:t>
                </a:r>
                <a:r>
                  <a:rPr lang="de-DE" dirty="0">
                    <a:solidFill>
                      <a:srgbClr val="000000"/>
                    </a:solidFill>
                    <a:sym typeface="Wingdings" panose="05000000000000000000" pitchFamily="2" charset="2"/>
                  </a:rPr>
                  <a:t>?</a:t>
                </a:r>
                <a:endParaRPr lang="de-DE" b="1" dirty="0">
                  <a:solidFill>
                    <a:srgbClr val="000000"/>
                  </a:solidFill>
                  <a:sym typeface="Wingdings" panose="05000000000000000000" pitchFamily="2" charset="2"/>
                </a:endParaRPr>
              </a:p>
            </p:txBody>
          </p:sp>
        </mc:Choice>
        <mc:Fallback>
          <p:sp>
            <p:nvSpPr>
              <p:cNvPr id="22" name="Rechteck 1"/>
              <p:cNvSpPr>
                <a:spLocks noRot="1" noChangeAspect="1" noMove="1" noResize="1" noEditPoints="1" noAdjustHandles="1" noChangeArrowheads="1" noChangeShapeType="1" noTextEdit="1"/>
              </p:cNvSpPr>
              <p:nvPr/>
            </p:nvSpPr>
            <p:spPr>
              <a:xfrm>
                <a:off x="536575" y="4907112"/>
                <a:ext cx="6096000" cy="1426031"/>
              </a:xfrm>
              <a:prstGeom prst="rect">
                <a:avLst/>
              </a:prstGeom>
              <a:blipFill>
                <a:blip r:embed="rId5"/>
                <a:stretch>
                  <a:fillRect l="-600" t="-2564" b="-4701"/>
                </a:stretch>
              </a:blipFill>
            </p:spPr>
            <p:txBody>
              <a:bodyPr/>
              <a:lstStyle/>
              <a:p>
                <a:r>
                  <a:rPr lang="en-US">
                    <a:noFill/>
                  </a:rPr>
                  <a:t> </a:t>
                </a:r>
              </a:p>
            </p:txBody>
          </p:sp>
        </mc:Fallback>
      </mc:AlternateContent>
    </p:spTree>
    <p:extLst>
      <p:ext uri="{BB962C8B-B14F-4D97-AF65-F5344CB8AC3E}">
        <p14:creationId xmlns:p14="http://schemas.microsoft.com/office/powerpoint/2010/main" val="2500146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760" y="1418560"/>
            <a:ext cx="4114818" cy="5064391"/>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de-DE" dirty="0" smtClean="0"/>
                  <a:t>Size </a:t>
                </a:r>
                <a:r>
                  <a:rPr lang="de-DE" dirty="0" err="1" smtClean="0"/>
                  <a:t>of</a:t>
                </a:r>
                <a:r>
                  <a:rPr lang="de-DE" dirty="0" smtClean="0"/>
                  <a:t> </a:t>
                </a:r>
                <a:r>
                  <a:rPr lang="de-DE" dirty="0" err="1" smtClean="0"/>
                  <a:t>the</a:t>
                </a:r>
                <a:r>
                  <a:rPr lang="de-DE" dirty="0" smtClean="0"/>
                  <a:t> </a:t>
                </a:r>
                <a:r>
                  <a:rPr lang="de-DE" dirty="0" err="1" smtClean="0"/>
                  <a:t>closed</a:t>
                </a:r>
                <a:r>
                  <a:rPr lang="de-DE" dirty="0" smtClean="0"/>
                  <a:t> </a:t>
                </a:r>
                <a:r>
                  <a:rPr lang="de-DE" dirty="0" err="1" smtClean="0"/>
                  <a:t>field</a:t>
                </a:r>
                <a:r>
                  <a:rPr lang="de-DE" dirty="0" smtClean="0"/>
                  <a:t> </a:t>
                </a:r>
                <a:r>
                  <a:rPr lang="de-DE" dirty="0" err="1" smtClean="0"/>
                  <a:t>line</a:t>
                </a:r>
                <a:r>
                  <a:rPr lang="de-DE" dirty="0" smtClean="0"/>
                  <a:t> </a:t>
                </a:r>
                <a:r>
                  <a:rPr lang="de-DE" dirty="0" err="1" smtClean="0"/>
                  <a:t>region</a:t>
                </a:r>
                <a:r>
                  <a:rPr lang="de-DE" dirty="0" smtClean="0"/>
                  <a:t> </a:t>
                </a:r>
                <a:r>
                  <a:rPr lang="de-DE" dirty="0" err="1" smtClean="0"/>
                  <a:t>around</a:t>
                </a:r>
                <a:r>
                  <a:rPr lang="de-DE" dirty="0" smtClean="0"/>
                  <a:t> </a:t>
                </a:r>
                <a:r>
                  <a:rPr lang="de-DE" dirty="0" err="1" smtClean="0"/>
                  <a:t>the</a:t>
                </a:r>
                <a:r>
                  <a:rPr lang="de-DE" dirty="0" smtClean="0"/>
                  <a:t> </a:t>
                </a:r>
                <a:r>
                  <a:rPr lang="de-DE" dirty="0" err="1" smtClean="0"/>
                  <a:t>island</a:t>
                </a:r>
                <a:r>
                  <a:rPr lang="de-DE" dirty="0" smtClean="0"/>
                  <a:t> O-point </a:t>
                </a:r>
                <a:r>
                  <a:rPr lang="de-DE" dirty="0" err="1" smtClean="0"/>
                  <a:t>has</a:t>
                </a:r>
                <a:r>
                  <a:rPr lang="de-DE" dirty="0" smtClean="0"/>
                  <a:t> </a:t>
                </a:r>
                <a:r>
                  <a:rPr lang="de-DE" dirty="0" err="1" smtClean="0"/>
                  <a:t>weaker</a:t>
                </a:r>
                <a:r>
                  <a:rPr lang="de-DE" dirty="0" smtClean="0"/>
                  <a:t> </a:t>
                </a:r>
                <a:r>
                  <a:rPr lang="de-DE" dirty="0" err="1" smtClean="0"/>
                  <a:t>effect</a:t>
                </a:r>
                <a:r>
                  <a:rPr lang="de-DE" dirty="0" smtClean="0"/>
                  <a:t> on </a:t>
                </a:r>
                <a14:m>
                  <m:oMath xmlns:m="http://schemas.openxmlformats.org/officeDocument/2006/math">
                    <m:sSub>
                      <m:sSubPr>
                        <m:ctrlPr>
                          <a:rPr lang="de-DE"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𝒆</m:t>
                        </m:r>
                      </m:sub>
                    </m:sSub>
                  </m:oMath>
                </a14:m>
                <a:r>
                  <a:rPr lang="en-US" dirty="0" smtClean="0"/>
                  <a:t> and </a:t>
                </a:r>
                <a14:m>
                  <m:oMath xmlns:m="http://schemas.openxmlformats.org/officeDocument/2006/math">
                    <m:sSub>
                      <m:sSubPr>
                        <m:ctrlPr>
                          <a:rPr lang="en-US" i="1" smtClean="0">
                            <a:latin typeface="Cambria Math" panose="02040503050406030204" pitchFamily="18" charset="0"/>
                          </a:rPr>
                        </m:ctrlPr>
                      </m:sSubPr>
                      <m:e>
                        <m:r>
                          <a:rPr lang="de-DE" b="1" i="1" smtClean="0">
                            <a:latin typeface="Cambria Math" panose="02040503050406030204" pitchFamily="18" charset="0"/>
                          </a:rPr>
                          <m:t>𝑻</m:t>
                        </m:r>
                      </m:e>
                      <m:sub>
                        <m:r>
                          <a:rPr lang="de-DE" b="1" i="1" smtClean="0">
                            <a:latin typeface="Cambria Math" panose="02040503050406030204" pitchFamily="18" charset="0"/>
                          </a:rPr>
                          <m:t>𝒆</m:t>
                        </m:r>
                      </m:sub>
                    </m:sSub>
                  </m:oMath>
                </a14:m>
                <a:r>
                  <a:rPr lang="en-US" dirty="0" smtClean="0"/>
                  <a:t> profiles at low density</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920" t="-4965" b="-16312"/>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fld id="{7CAF8605-79AF-49D8-801C-80CE61886099}" type="slidenum">
              <a:rPr lang="de-DE" smtClean="0"/>
              <a:pPr/>
              <a:t>17</a:t>
            </a:fld>
            <a:endParaRPr lang="de-DE"/>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42"/>
          <a:stretch/>
        </p:blipFill>
        <p:spPr>
          <a:xfrm>
            <a:off x="218774" y="1128559"/>
            <a:ext cx="4211860" cy="5608328"/>
          </a:xfrm>
          <a:prstGeom prst="rect">
            <a:avLst/>
          </a:prstGeom>
        </p:spPr>
      </p:pic>
      <p:grpSp>
        <p:nvGrpSpPr>
          <p:cNvPr id="21" name="Group 20"/>
          <p:cNvGrpSpPr/>
          <p:nvPr/>
        </p:nvGrpSpPr>
        <p:grpSpPr>
          <a:xfrm>
            <a:off x="4461760" y="3816091"/>
            <a:ext cx="3600000" cy="2795803"/>
            <a:chOff x="8416201" y="1758711"/>
            <a:chExt cx="3600000" cy="2795803"/>
          </a:xfrm>
        </p:grpSpPr>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6201" y="1758711"/>
              <a:ext cx="3600000" cy="2795803"/>
            </a:xfrm>
            <a:prstGeom prst="rect">
              <a:avLst/>
            </a:prstGeom>
          </p:spPr>
        </p:pic>
        <p:sp>
          <p:nvSpPr>
            <p:cNvPr id="24" name="TextBox 23"/>
            <p:cNvSpPr txBox="1"/>
            <p:nvPr/>
          </p:nvSpPr>
          <p:spPr>
            <a:xfrm>
              <a:off x="8945086" y="1862182"/>
              <a:ext cx="643125" cy="307777"/>
            </a:xfrm>
            <a:prstGeom prst="rect">
              <a:avLst/>
            </a:prstGeom>
            <a:noFill/>
          </p:spPr>
          <p:txBody>
            <a:bodyPr wrap="none" rtlCol="0">
              <a:spAutoFit/>
            </a:bodyPr>
            <a:lstStyle/>
            <a:p>
              <a:r>
                <a:rPr lang="de-DE" sz="1400" dirty="0" smtClean="0"/>
                <a:t>LCFS</a:t>
              </a:r>
              <a:endParaRPr lang="en-US" sz="1400" dirty="0"/>
            </a:p>
          </p:txBody>
        </p:sp>
        <p:cxnSp>
          <p:nvCxnSpPr>
            <p:cNvPr id="25" name="Straight Arrow Connector 24"/>
            <p:cNvCxnSpPr/>
            <p:nvPr/>
          </p:nvCxnSpPr>
          <p:spPr>
            <a:xfrm flipH="1">
              <a:off x="8894888" y="2125320"/>
              <a:ext cx="617477" cy="0"/>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6200000">
              <a:off x="11236293" y="2826966"/>
              <a:ext cx="780983" cy="307777"/>
            </a:xfrm>
            <a:prstGeom prst="rect">
              <a:avLst/>
            </a:prstGeom>
            <a:noFill/>
          </p:spPr>
          <p:txBody>
            <a:bodyPr wrap="none" rtlCol="0">
              <a:spAutoFit/>
            </a:bodyPr>
            <a:lstStyle/>
            <a:p>
              <a:r>
                <a:rPr lang="de-DE" sz="1400" dirty="0" smtClean="0"/>
                <a:t>divertor</a:t>
              </a:r>
              <a:endParaRPr lang="en-US" sz="1400" dirty="0"/>
            </a:p>
          </p:txBody>
        </p:sp>
        <p:cxnSp>
          <p:nvCxnSpPr>
            <p:cNvPr id="29" name="Straight Connector 28"/>
            <p:cNvCxnSpPr/>
            <p:nvPr/>
          </p:nvCxnSpPr>
          <p:spPr>
            <a:xfrm>
              <a:off x="11752936" y="2643208"/>
              <a:ext cx="0" cy="15080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421107" y="1347490"/>
            <a:ext cx="3656073" cy="2468600"/>
            <a:chOff x="4449350" y="1620893"/>
            <a:chExt cx="3656073" cy="2468600"/>
          </a:xfrm>
        </p:grpSpPr>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b="10151"/>
            <a:stretch/>
          </p:blipFill>
          <p:spPr>
            <a:xfrm>
              <a:off x="4449350" y="1620893"/>
              <a:ext cx="3656073" cy="2468600"/>
            </a:xfrm>
            <a:prstGeom prst="rect">
              <a:avLst/>
            </a:prstGeom>
          </p:spPr>
        </p:pic>
        <p:sp>
          <p:nvSpPr>
            <p:cNvPr id="7" name="TextBox 6"/>
            <p:cNvSpPr txBox="1"/>
            <p:nvPr/>
          </p:nvSpPr>
          <p:spPr>
            <a:xfrm rot="16200000">
              <a:off x="7329307" y="2512857"/>
              <a:ext cx="780983" cy="307777"/>
            </a:xfrm>
            <a:prstGeom prst="rect">
              <a:avLst/>
            </a:prstGeom>
            <a:noFill/>
          </p:spPr>
          <p:txBody>
            <a:bodyPr wrap="none" rtlCol="0">
              <a:spAutoFit/>
            </a:bodyPr>
            <a:lstStyle/>
            <a:p>
              <a:r>
                <a:rPr lang="de-DE" sz="1400" dirty="0" smtClean="0"/>
                <a:t>divertor</a:t>
              </a:r>
              <a:endParaRPr lang="en-US" sz="1400" dirty="0"/>
            </a:p>
          </p:txBody>
        </p:sp>
        <p:sp>
          <p:nvSpPr>
            <p:cNvPr id="19" name="TextBox 18"/>
            <p:cNvSpPr txBox="1"/>
            <p:nvPr/>
          </p:nvSpPr>
          <p:spPr>
            <a:xfrm>
              <a:off x="5010961" y="1709778"/>
              <a:ext cx="643125" cy="307777"/>
            </a:xfrm>
            <a:prstGeom prst="rect">
              <a:avLst/>
            </a:prstGeom>
            <a:noFill/>
          </p:spPr>
          <p:txBody>
            <a:bodyPr wrap="none" rtlCol="0">
              <a:spAutoFit/>
            </a:bodyPr>
            <a:lstStyle/>
            <a:p>
              <a:r>
                <a:rPr lang="de-DE" sz="1400" dirty="0" smtClean="0"/>
                <a:t>LCFS</a:t>
              </a:r>
              <a:endParaRPr lang="en-US" sz="1400" dirty="0"/>
            </a:p>
          </p:txBody>
        </p:sp>
        <p:cxnSp>
          <p:nvCxnSpPr>
            <p:cNvPr id="20" name="Straight Arrow Connector 19"/>
            <p:cNvCxnSpPr/>
            <p:nvPr/>
          </p:nvCxnSpPr>
          <p:spPr>
            <a:xfrm flipH="1">
              <a:off x="4958795" y="1991770"/>
              <a:ext cx="617477" cy="0"/>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836523" y="2351656"/>
              <a:ext cx="0" cy="16612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186031" y="2644246"/>
              <a:ext cx="227124" cy="1029789"/>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958795" y="2121026"/>
              <a:ext cx="1715679" cy="523220"/>
            </a:xfrm>
            <a:prstGeom prst="rect">
              <a:avLst/>
            </a:prstGeom>
            <a:noFill/>
          </p:spPr>
          <p:txBody>
            <a:bodyPr wrap="square" rtlCol="0">
              <a:spAutoFit/>
            </a:bodyPr>
            <a:lstStyle/>
            <a:p>
              <a:pPr algn="ctr"/>
              <a:r>
                <a:rPr lang="de-DE" sz="1400" dirty="0" err="1"/>
                <a:t>i</a:t>
              </a:r>
              <a:r>
                <a:rPr lang="de-DE" sz="1400" dirty="0" err="1" smtClean="0"/>
                <a:t>ncreasing</a:t>
              </a:r>
              <a:r>
                <a:rPr lang="de-DE" sz="1400" dirty="0" smtClean="0"/>
                <a:t> </a:t>
              </a:r>
              <a:r>
                <a:rPr lang="de-DE" sz="1400" dirty="0" err="1" smtClean="0"/>
                <a:t>confined</a:t>
              </a:r>
              <a:r>
                <a:rPr lang="de-DE" sz="1400" dirty="0" smtClean="0"/>
                <a:t> </a:t>
              </a:r>
              <a:r>
                <a:rPr lang="de-DE" sz="1400" dirty="0" err="1" smtClean="0"/>
                <a:t>region</a:t>
              </a:r>
              <a:r>
                <a:rPr lang="de-DE" sz="1400" dirty="0" smtClean="0"/>
                <a:t> </a:t>
              </a:r>
              <a:r>
                <a:rPr lang="de-DE" sz="1400" dirty="0" err="1" smtClean="0"/>
                <a:t>size</a:t>
              </a:r>
              <a:endParaRPr lang="en-US" sz="1400" dirty="0"/>
            </a:p>
          </p:txBody>
        </p:sp>
      </p:grpSp>
      <p:sp>
        <p:nvSpPr>
          <p:cNvPr id="17" name="TextBox 16"/>
          <p:cNvSpPr txBox="1"/>
          <p:nvPr/>
        </p:nvSpPr>
        <p:spPr>
          <a:xfrm>
            <a:off x="8109854" y="6354890"/>
            <a:ext cx="3583032"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E. Flom &amp; C. Killer]</a:t>
            </a:r>
            <a:endParaRPr lang="en-US" sz="1600" dirty="0"/>
          </a:p>
        </p:txBody>
      </p:sp>
      <p:sp>
        <p:nvSpPr>
          <p:cNvPr id="31" name="TextBox 30"/>
          <p:cNvSpPr txBox="1"/>
          <p:nvPr/>
        </p:nvSpPr>
        <p:spPr>
          <a:xfrm>
            <a:off x="4698009" y="1061820"/>
            <a:ext cx="3441968" cy="369332"/>
          </a:xfrm>
          <a:prstGeom prst="rect">
            <a:avLst/>
          </a:prstGeom>
          <a:noFill/>
        </p:spPr>
        <p:txBody>
          <a:bodyPr wrap="none" rtlCol="0">
            <a:spAutoFit/>
          </a:bodyPr>
          <a:lstStyle/>
          <a:p>
            <a:r>
              <a:rPr lang="de-DE" b="1" dirty="0" smtClean="0"/>
              <a:t>He beam </a:t>
            </a:r>
            <a:r>
              <a:rPr lang="de-DE" b="1" dirty="0" err="1" smtClean="0"/>
              <a:t>profiles</a:t>
            </a:r>
            <a:r>
              <a:rPr lang="de-DE" b="1" dirty="0" smtClean="0"/>
              <a:t> </a:t>
            </a:r>
            <a:r>
              <a:rPr lang="de-DE" b="1" dirty="0" err="1" smtClean="0"/>
              <a:t>thru</a:t>
            </a:r>
            <a:r>
              <a:rPr lang="de-DE" b="1" dirty="0" smtClean="0"/>
              <a:t> O-point</a:t>
            </a:r>
            <a:endParaRPr lang="en-US" b="1" dirty="0"/>
          </a:p>
        </p:txBody>
      </p:sp>
      <p:sp>
        <p:nvSpPr>
          <p:cNvPr id="47" name="TextBox 46"/>
          <p:cNvSpPr txBox="1"/>
          <p:nvPr/>
        </p:nvSpPr>
        <p:spPr>
          <a:xfrm>
            <a:off x="8629264" y="1055524"/>
            <a:ext cx="3257936" cy="369332"/>
          </a:xfrm>
          <a:prstGeom prst="rect">
            <a:avLst/>
          </a:prstGeom>
          <a:noFill/>
        </p:spPr>
        <p:txBody>
          <a:bodyPr wrap="square" rtlCol="0">
            <a:spAutoFit/>
          </a:bodyPr>
          <a:lstStyle/>
          <a:p>
            <a:pPr algn="ctr"/>
            <a:r>
              <a:rPr lang="de-DE" b="1" dirty="0" smtClean="0"/>
              <a:t>MPM </a:t>
            </a:r>
            <a:r>
              <a:rPr lang="de-DE" b="1" dirty="0" err="1" smtClean="0"/>
              <a:t>profiles</a:t>
            </a:r>
            <a:r>
              <a:rPr lang="de-DE" b="1" dirty="0" smtClean="0"/>
              <a:t> </a:t>
            </a:r>
            <a:r>
              <a:rPr lang="de-DE" b="1" dirty="0" err="1" smtClean="0"/>
              <a:t>near</a:t>
            </a:r>
            <a:r>
              <a:rPr lang="de-DE" b="1" dirty="0" smtClean="0"/>
              <a:t> O-point</a:t>
            </a:r>
            <a:endParaRPr lang="en-US" b="1" dirty="0"/>
          </a:p>
        </p:txBody>
      </p:sp>
      <p:sp>
        <p:nvSpPr>
          <p:cNvPr id="48" name="TextBox 47"/>
          <p:cNvSpPr txBox="1"/>
          <p:nvPr/>
        </p:nvSpPr>
        <p:spPr>
          <a:xfrm>
            <a:off x="8854743" y="5375697"/>
            <a:ext cx="1715679" cy="523220"/>
          </a:xfrm>
          <a:prstGeom prst="rect">
            <a:avLst/>
          </a:prstGeom>
          <a:noFill/>
        </p:spPr>
        <p:txBody>
          <a:bodyPr wrap="square" rtlCol="0">
            <a:spAutoFit/>
          </a:bodyPr>
          <a:lstStyle/>
          <a:p>
            <a:pPr algn="ctr"/>
            <a:r>
              <a:rPr lang="de-DE" sz="1400" dirty="0" err="1"/>
              <a:t>i</a:t>
            </a:r>
            <a:r>
              <a:rPr lang="de-DE" sz="1400" dirty="0" err="1" smtClean="0"/>
              <a:t>ncreasing</a:t>
            </a:r>
            <a:r>
              <a:rPr lang="de-DE" sz="1400" dirty="0" smtClean="0"/>
              <a:t> </a:t>
            </a:r>
            <a:r>
              <a:rPr lang="de-DE" sz="1400" dirty="0" err="1" smtClean="0"/>
              <a:t>confined</a:t>
            </a:r>
            <a:r>
              <a:rPr lang="de-DE" sz="1400" dirty="0" smtClean="0"/>
              <a:t> </a:t>
            </a:r>
            <a:r>
              <a:rPr lang="de-DE" sz="1400" dirty="0" err="1" smtClean="0"/>
              <a:t>region</a:t>
            </a:r>
            <a:r>
              <a:rPr lang="de-DE" sz="1400" dirty="0" smtClean="0"/>
              <a:t> </a:t>
            </a:r>
            <a:r>
              <a:rPr lang="de-DE" sz="1400" dirty="0" err="1" smtClean="0"/>
              <a:t>size</a:t>
            </a:r>
            <a:endParaRPr lang="en-US" sz="1400" dirty="0"/>
          </a:p>
        </p:txBody>
      </p:sp>
      <p:cxnSp>
        <p:nvCxnSpPr>
          <p:cNvPr id="49" name="Straight Arrow Connector 48"/>
          <p:cNvCxnSpPr/>
          <p:nvPr/>
        </p:nvCxnSpPr>
        <p:spPr>
          <a:xfrm flipV="1">
            <a:off x="10119169" y="4154420"/>
            <a:ext cx="0" cy="1221277"/>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4814131" y="4248085"/>
                <a:ext cx="2454646" cy="584775"/>
              </a:xfrm>
              <a:prstGeom prst="rect">
                <a:avLst/>
              </a:prstGeom>
              <a:noFill/>
            </p:spPr>
            <p:txBody>
              <a:bodyPr wrap="square" rtlCol="0">
                <a:spAutoFit/>
              </a:bodyPr>
              <a:lstStyle/>
              <a:p>
                <a:pPr algn="ctr"/>
                <a:r>
                  <a:rPr lang="de-DE" sz="1600" dirty="0" err="1" smtClean="0"/>
                  <a:t>Confined</a:t>
                </a:r>
                <a:r>
                  <a:rPr lang="de-DE" sz="1600" dirty="0" smtClean="0"/>
                  <a:t> </a:t>
                </a:r>
                <a:r>
                  <a:rPr lang="de-DE" sz="1600" dirty="0" err="1" smtClean="0"/>
                  <a:t>region</a:t>
                </a:r>
                <a:r>
                  <a:rPr lang="de-DE" sz="1600" dirty="0" smtClean="0"/>
                  <a:t> </a:t>
                </a:r>
                <a:r>
                  <a:rPr lang="de-DE" sz="1600" dirty="0" err="1" smtClean="0"/>
                  <a:t>size</a:t>
                </a:r>
                <a:r>
                  <a:rPr lang="de-DE" sz="1600" dirty="0" smtClean="0"/>
                  <a:t> </a:t>
                </a:r>
                <a:r>
                  <a:rPr lang="de-DE" sz="1600" dirty="0" err="1" smtClean="0"/>
                  <a:t>has</a:t>
                </a:r>
                <a:r>
                  <a:rPr lang="de-DE" sz="1600" dirty="0" smtClean="0"/>
                  <a:t> </a:t>
                </a:r>
                <a:r>
                  <a:rPr lang="de-DE" sz="1600" dirty="0" err="1" smtClean="0"/>
                  <a:t>little</a:t>
                </a:r>
                <a:r>
                  <a:rPr lang="de-DE" sz="1600" dirty="0" smtClean="0"/>
                  <a:t> </a:t>
                </a:r>
                <a:r>
                  <a:rPr lang="de-DE" sz="1600" dirty="0" err="1" smtClean="0"/>
                  <a:t>effect</a:t>
                </a:r>
                <a:r>
                  <a:rPr lang="de-DE" sz="1600" dirty="0" smtClean="0"/>
                  <a:t> on </a:t>
                </a:r>
                <a14:m>
                  <m:oMath xmlns:m="http://schemas.openxmlformats.org/officeDocument/2006/math">
                    <m:r>
                      <a:rPr lang="de-DE" sz="1600" b="0" i="1" smtClean="0">
                        <a:latin typeface="Cambria Math" panose="02040503050406030204" pitchFamily="18" charset="0"/>
                      </a:rPr>
                      <m:t>𝑛</m:t>
                    </m:r>
                  </m:oMath>
                </a14:m>
                <a:r>
                  <a:rPr lang="en-US" sz="1600" dirty="0" smtClean="0"/>
                  <a:t> profiles</a:t>
                </a:r>
                <a:endParaRPr lang="en-US" sz="1600" dirty="0"/>
              </a:p>
            </p:txBody>
          </p:sp>
        </mc:Choice>
        <mc:Fallback xmlns="">
          <p:sp>
            <p:nvSpPr>
              <p:cNvPr id="50" name="TextBox 49"/>
              <p:cNvSpPr txBox="1">
                <a:spLocks noRot="1" noChangeAspect="1" noMove="1" noResize="1" noEditPoints="1" noAdjustHandles="1" noChangeArrowheads="1" noChangeShapeType="1" noTextEdit="1"/>
              </p:cNvSpPr>
              <p:nvPr/>
            </p:nvSpPr>
            <p:spPr>
              <a:xfrm>
                <a:off x="4814131" y="4248085"/>
                <a:ext cx="2454646" cy="584775"/>
              </a:xfrm>
              <a:prstGeom prst="rect">
                <a:avLst/>
              </a:prstGeom>
              <a:blipFill>
                <a:blip r:embed="rId7"/>
                <a:stretch>
                  <a:fillRect l="-498" t="-3125" r="-498"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564219" y="2445064"/>
                <a:ext cx="1945457" cy="584775"/>
              </a:xfrm>
              <a:prstGeom prst="rect">
                <a:avLst/>
              </a:prstGeom>
              <a:noFill/>
            </p:spPr>
            <p:txBody>
              <a:bodyPr wrap="square" rtlCol="0">
                <a:spAutoFit/>
              </a:bodyPr>
              <a:lstStyle/>
              <a:p>
                <a:pPr algn="ctr"/>
                <a14:m>
                  <m:oMath xmlns:m="http://schemas.openxmlformats.org/officeDocument/2006/math">
                    <m:sSub>
                      <m:sSubPr>
                        <m:ctrlPr>
                          <a:rPr lang="de-DE" sz="1600" i="1" smtClean="0">
                            <a:latin typeface="Cambria Math" panose="02040503050406030204" pitchFamily="18" charset="0"/>
                          </a:rPr>
                        </m:ctrlPr>
                      </m:sSubPr>
                      <m:e>
                        <m:r>
                          <a:rPr lang="de-DE" sz="1600" b="0" i="1" smtClean="0">
                            <a:latin typeface="Cambria Math" panose="02040503050406030204" pitchFamily="18" charset="0"/>
                          </a:rPr>
                          <m:t>𝑇</m:t>
                        </m:r>
                      </m:e>
                      <m:sub>
                        <m:r>
                          <a:rPr lang="de-DE" sz="1600" b="0" i="1" smtClean="0">
                            <a:latin typeface="Cambria Math" panose="02040503050406030204" pitchFamily="18" charset="0"/>
                          </a:rPr>
                          <m:t>𝑒</m:t>
                        </m:r>
                      </m:sub>
                    </m:sSub>
                  </m:oMath>
                </a14:m>
                <a:r>
                  <a:rPr lang="en-US" sz="1600" dirty="0" smtClean="0"/>
                  <a:t> increase outside confined region</a:t>
                </a:r>
                <a:endParaRPr lang="en-US" sz="1600" dirty="0"/>
              </a:p>
            </p:txBody>
          </p:sp>
        </mc:Choice>
        <mc:Fallback xmlns="">
          <p:sp>
            <p:nvSpPr>
              <p:cNvPr id="51" name="TextBox 50"/>
              <p:cNvSpPr txBox="1">
                <a:spLocks noRot="1" noChangeAspect="1" noMove="1" noResize="1" noEditPoints="1" noAdjustHandles="1" noChangeArrowheads="1" noChangeShapeType="1" noTextEdit="1"/>
              </p:cNvSpPr>
              <p:nvPr/>
            </p:nvSpPr>
            <p:spPr>
              <a:xfrm>
                <a:off x="5564219" y="2445064"/>
                <a:ext cx="1945457" cy="584775"/>
              </a:xfrm>
              <a:prstGeom prst="rect">
                <a:avLst/>
              </a:prstGeom>
              <a:blipFill>
                <a:blip r:embed="rId8"/>
                <a:stretch>
                  <a:fillRect t="-3125" r="-407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10489750" y="3961924"/>
                <a:ext cx="1497028" cy="738664"/>
              </a:xfrm>
              <a:prstGeom prst="rect">
                <a:avLst/>
              </a:prstGeom>
              <a:noFill/>
            </p:spPr>
            <p:txBody>
              <a:bodyPr wrap="square" rtlCol="0">
                <a:spAutoFit/>
              </a:bodyPr>
              <a:lstStyle/>
              <a:p>
                <a:pPr algn="ctr"/>
                <a:r>
                  <a:rPr lang="de-DE" sz="1400" dirty="0" smtClean="0"/>
                  <a:t>Bump in </a:t>
                </a:r>
                <a14:m>
                  <m:oMath xmlns:m="http://schemas.openxmlformats.org/officeDocument/2006/math">
                    <m:r>
                      <a:rPr lang="de-DE" sz="1400" b="0" i="1" smtClean="0">
                        <a:latin typeface="Cambria Math" panose="02040503050406030204" pitchFamily="18" charset="0"/>
                      </a:rPr>
                      <m:t>𝑛</m:t>
                    </m:r>
                  </m:oMath>
                </a14:m>
                <a:r>
                  <a:rPr lang="en-US" sz="1400" dirty="0" smtClean="0"/>
                  <a:t> only for enlarged confined regions</a:t>
                </a:r>
                <a:endParaRPr lang="en-US" sz="1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10489750" y="3961924"/>
                <a:ext cx="1497028" cy="738664"/>
              </a:xfrm>
              <a:prstGeom prst="rect">
                <a:avLst/>
              </a:prstGeom>
              <a:blipFill>
                <a:blip r:embed="rId9"/>
                <a:stretch>
                  <a:fillRect l="-1224" t="-1653" r="-816" b="-7438"/>
                </a:stretch>
              </a:blipFill>
            </p:spPr>
            <p:txBody>
              <a:bodyPr/>
              <a:lstStyle/>
              <a:p>
                <a:r>
                  <a:rPr lang="en-US">
                    <a:noFill/>
                  </a:rPr>
                  <a:t> </a:t>
                </a:r>
              </a:p>
            </p:txBody>
          </p:sp>
        </mc:Fallback>
      </mc:AlternateContent>
      <p:sp>
        <p:nvSpPr>
          <p:cNvPr id="53" name="Rectangle 52"/>
          <p:cNvSpPr/>
          <p:nvPr/>
        </p:nvSpPr>
        <p:spPr>
          <a:xfrm rot="565341">
            <a:off x="2328408" y="1542118"/>
            <a:ext cx="70418" cy="565598"/>
          </a:xfrm>
          <a:prstGeom prst="rect">
            <a:avLst/>
          </a:prstGeom>
          <a:noFill/>
          <a:ln w="285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531058" y="1220931"/>
            <a:ext cx="1697901" cy="369332"/>
          </a:xfrm>
          <a:prstGeom prst="rect">
            <a:avLst/>
          </a:prstGeom>
          <a:noFill/>
        </p:spPr>
        <p:txBody>
          <a:bodyPr wrap="none" rtlCol="0">
            <a:spAutoFit/>
          </a:bodyPr>
          <a:lstStyle/>
          <a:p>
            <a:r>
              <a:rPr lang="de-DE" b="1" dirty="0" smtClean="0"/>
              <a:t>He beam </a:t>
            </a:r>
            <a:r>
              <a:rPr lang="de-DE" b="1" dirty="0" err="1" smtClean="0"/>
              <a:t>path</a:t>
            </a:r>
            <a:endParaRPr lang="en-US" b="1" dirty="0"/>
          </a:p>
        </p:txBody>
      </p:sp>
      <mc:AlternateContent xmlns:mc="http://schemas.openxmlformats.org/markup-compatibility/2006" xmlns:a14="http://schemas.microsoft.com/office/drawing/2010/main">
        <mc:Choice Requires="a14">
          <p:sp>
            <p:nvSpPr>
              <p:cNvPr id="60" name="TextBox 59"/>
              <p:cNvSpPr txBox="1"/>
              <p:nvPr/>
            </p:nvSpPr>
            <p:spPr>
              <a:xfrm>
                <a:off x="8574575" y="3151768"/>
                <a:ext cx="2454646" cy="584775"/>
              </a:xfrm>
              <a:prstGeom prst="rect">
                <a:avLst/>
              </a:prstGeom>
              <a:noFill/>
            </p:spPr>
            <p:txBody>
              <a:bodyPr wrap="square" rtlCol="0">
                <a:spAutoFit/>
              </a:bodyPr>
              <a:lstStyle/>
              <a:p>
                <a:pPr algn="ctr"/>
                <a:r>
                  <a:rPr lang="de-DE" sz="1600" dirty="0" err="1" smtClean="0"/>
                  <a:t>Confined</a:t>
                </a:r>
                <a:r>
                  <a:rPr lang="de-DE" sz="1600" dirty="0" smtClean="0"/>
                  <a:t> </a:t>
                </a:r>
                <a:r>
                  <a:rPr lang="de-DE" sz="1600" dirty="0" err="1" smtClean="0"/>
                  <a:t>region</a:t>
                </a:r>
                <a:r>
                  <a:rPr lang="de-DE" sz="1600" dirty="0" smtClean="0"/>
                  <a:t> </a:t>
                </a:r>
                <a:r>
                  <a:rPr lang="de-DE" sz="1600" dirty="0" err="1" smtClean="0"/>
                  <a:t>size</a:t>
                </a:r>
                <a:r>
                  <a:rPr lang="de-DE" sz="1600" dirty="0" smtClean="0"/>
                  <a:t> </a:t>
                </a:r>
                <a:r>
                  <a:rPr lang="de-DE" sz="1600" dirty="0" err="1" smtClean="0"/>
                  <a:t>has</a:t>
                </a:r>
                <a:r>
                  <a:rPr lang="de-DE" sz="1600" dirty="0" smtClean="0"/>
                  <a:t> </a:t>
                </a:r>
                <a:r>
                  <a:rPr lang="de-DE" sz="1600" dirty="0" err="1" smtClean="0"/>
                  <a:t>little</a:t>
                </a:r>
                <a:r>
                  <a:rPr lang="de-DE" sz="1600" dirty="0" smtClean="0"/>
                  <a:t> </a:t>
                </a:r>
                <a:r>
                  <a:rPr lang="de-DE" sz="1600" dirty="0" err="1" smtClean="0"/>
                  <a:t>effect</a:t>
                </a:r>
                <a:r>
                  <a:rPr lang="de-DE" sz="1600" dirty="0" smtClean="0"/>
                  <a:t> on </a:t>
                </a:r>
                <a14:m>
                  <m:oMath xmlns:m="http://schemas.openxmlformats.org/officeDocument/2006/math">
                    <m:sSub>
                      <m:sSubPr>
                        <m:ctrlPr>
                          <a:rPr lang="de-DE" sz="1600" i="1" smtClean="0">
                            <a:latin typeface="Cambria Math" panose="02040503050406030204" pitchFamily="18" charset="0"/>
                          </a:rPr>
                        </m:ctrlPr>
                      </m:sSubPr>
                      <m:e>
                        <m:r>
                          <a:rPr lang="de-DE" sz="1600" b="0" i="1" smtClean="0">
                            <a:latin typeface="Cambria Math" panose="02040503050406030204" pitchFamily="18" charset="0"/>
                          </a:rPr>
                          <m:t>𝑇</m:t>
                        </m:r>
                      </m:e>
                      <m:sub>
                        <m:r>
                          <a:rPr lang="de-DE" sz="1600" b="0" i="1" smtClean="0">
                            <a:latin typeface="Cambria Math" panose="02040503050406030204" pitchFamily="18" charset="0"/>
                          </a:rPr>
                          <m:t>𝑒</m:t>
                        </m:r>
                      </m:sub>
                    </m:sSub>
                  </m:oMath>
                </a14:m>
                <a:r>
                  <a:rPr lang="en-US" sz="1600" dirty="0" smtClean="0"/>
                  <a:t> profiles</a:t>
                </a:r>
                <a:endParaRPr lang="en-US" sz="1600" dirty="0"/>
              </a:p>
            </p:txBody>
          </p:sp>
        </mc:Choice>
        <mc:Fallback xmlns="">
          <p:sp>
            <p:nvSpPr>
              <p:cNvPr id="60" name="TextBox 59"/>
              <p:cNvSpPr txBox="1">
                <a:spLocks noRot="1" noChangeAspect="1" noMove="1" noResize="1" noEditPoints="1" noAdjustHandles="1" noChangeArrowheads="1" noChangeShapeType="1" noTextEdit="1"/>
              </p:cNvSpPr>
              <p:nvPr/>
            </p:nvSpPr>
            <p:spPr>
              <a:xfrm>
                <a:off x="8574575" y="3151768"/>
                <a:ext cx="2454646" cy="584775"/>
              </a:xfrm>
              <a:prstGeom prst="rect">
                <a:avLst/>
              </a:prstGeom>
              <a:blipFill>
                <a:blip r:embed="rId10"/>
                <a:stretch>
                  <a:fillRect l="-498" t="-3125" r="-498" b="-12500"/>
                </a:stretch>
              </a:blipFill>
            </p:spPr>
            <p:txBody>
              <a:bodyPr/>
              <a:lstStyle/>
              <a:p>
                <a:r>
                  <a:rPr lang="en-US">
                    <a:noFill/>
                  </a:rPr>
                  <a:t> </a:t>
                </a:r>
              </a:p>
            </p:txBody>
          </p:sp>
        </mc:Fallback>
      </mc:AlternateContent>
      <p:sp>
        <p:nvSpPr>
          <p:cNvPr id="35" name="Rectangle 34"/>
          <p:cNvSpPr/>
          <p:nvPr/>
        </p:nvSpPr>
        <p:spPr>
          <a:xfrm>
            <a:off x="173482" y="1128493"/>
            <a:ext cx="4240184" cy="1265375"/>
          </a:xfrm>
          <a:prstGeom prst="rect">
            <a:avLst/>
          </a:prstGeom>
          <a:noFill/>
          <a:ln w="38100">
            <a:solidFill>
              <a:srgbClr val="448F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p:cNvSpPr/>
          <p:nvPr/>
        </p:nvSpPr>
        <p:spPr>
          <a:xfrm>
            <a:off x="173482" y="2486066"/>
            <a:ext cx="4240184" cy="1253426"/>
          </a:xfrm>
          <a:prstGeom prst="rect">
            <a:avLst/>
          </a:prstGeom>
          <a:noFill/>
          <a:ln w="38100">
            <a:solidFill>
              <a:srgbClr val="2097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p:cNvSpPr/>
          <p:nvPr/>
        </p:nvSpPr>
        <p:spPr>
          <a:xfrm>
            <a:off x="176972" y="3842785"/>
            <a:ext cx="4236693" cy="1260076"/>
          </a:xfrm>
          <a:prstGeom prst="rect">
            <a:avLst/>
          </a:prstGeom>
          <a:noFill/>
          <a:ln w="38100">
            <a:solidFill>
              <a:srgbClr val="E0020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p:cNvSpPr/>
          <p:nvPr/>
        </p:nvSpPr>
        <p:spPr>
          <a:xfrm>
            <a:off x="173482" y="5202063"/>
            <a:ext cx="4240184" cy="1534823"/>
          </a:xfrm>
          <a:prstGeom prst="rect">
            <a:avLst/>
          </a:prstGeom>
          <a:noFill/>
          <a:ln w="38100">
            <a:solidFill>
              <a:srgbClr val="FF850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p:cNvSpPr>
            <a:spLocks noGrp="1"/>
          </p:cNvSpPr>
          <p:nvPr>
            <p:ph type="ftr" sz="quarter" idx="12"/>
          </p:nvPr>
        </p:nvSpPr>
        <p:spPr/>
        <p:txBody>
          <a:bodyPr/>
          <a:lstStyle/>
          <a:p>
            <a:r>
              <a:rPr lang="de-DE" dirty="0" smtClean="0"/>
              <a:t>D.M. </a:t>
            </a:r>
            <a:r>
              <a:rPr lang="de-DE" dirty="0" err="1" smtClean="0"/>
              <a:t>Kriete</a:t>
            </a:r>
            <a:r>
              <a:rPr lang="de-DE" dirty="0" smtClean="0"/>
              <a:t> | W7-X OP2.1 </a:t>
            </a:r>
            <a:r>
              <a:rPr lang="de-DE" dirty="0" err="1" smtClean="0"/>
              <a:t>Results</a:t>
            </a:r>
            <a:r>
              <a:rPr lang="de-DE" dirty="0" smtClean="0"/>
              <a:t> Workshop | November 28, 2023</a:t>
            </a:r>
            <a:endParaRPr lang="de-DE" dirty="0"/>
          </a:p>
        </p:txBody>
      </p:sp>
      <p:sp>
        <p:nvSpPr>
          <p:cNvPr id="40" name="Rectangle 39"/>
          <p:cNvSpPr/>
          <p:nvPr/>
        </p:nvSpPr>
        <p:spPr>
          <a:xfrm rot="565341">
            <a:off x="2322546" y="2924584"/>
            <a:ext cx="70418" cy="565598"/>
          </a:xfrm>
          <a:prstGeom prst="rect">
            <a:avLst/>
          </a:prstGeom>
          <a:noFill/>
          <a:ln w="285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rot="565341">
            <a:off x="2328408" y="4265314"/>
            <a:ext cx="70418" cy="565598"/>
          </a:xfrm>
          <a:prstGeom prst="rect">
            <a:avLst/>
          </a:prstGeom>
          <a:noFill/>
          <a:ln w="285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565341">
            <a:off x="2322545" y="5641110"/>
            <a:ext cx="70418" cy="565598"/>
          </a:xfrm>
          <a:prstGeom prst="rect">
            <a:avLst/>
          </a:prstGeom>
          <a:noFill/>
          <a:ln w="285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852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GPI </a:t>
            </a:r>
            <a:r>
              <a:rPr lang="de-DE" dirty="0" err="1" smtClean="0"/>
              <a:t>and</a:t>
            </a:r>
            <a:r>
              <a:rPr lang="de-DE" dirty="0" smtClean="0"/>
              <a:t> MPM </a:t>
            </a:r>
            <a:r>
              <a:rPr lang="de-DE" dirty="0" err="1" smtClean="0"/>
              <a:t>measurements</a:t>
            </a:r>
            <a:r>
              <a:rPr lang="de-DE" dirty="0" smtClean="0"/>
              <a:t> </a:t>
            </a:r>
            <a:r>
              <a:rPr lang="de-DE" dirty="0" err="1" smtClean="0"/>
              <a:t>indicate</a:t>
            </a:r>
            <a:r>
              <a:rPr lang="de-DE" dirty="0" smtClean="0"/>
              <a:t> </a:t>
            </a:r>
            <a:r>
              <a:rPr lang="de-DE" dirty="0" err="1" smtClean="0"/>
              <a:t>small</a:t>
            </a:r>
            <a:r>
              <a:rPr lang="de-DE" dirty="0" smtClean="0"/>
              <a:t> radial </a:t>
            </a:r>
            <a:r>
              <a:rPr lang="de-DE" dirty="0" err="1" smtClean="0"/>
              <a:t>velocities</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18</a:t>
            </a:fld>
            <a:endParaRPr lang="de-DE"/>
          </a:p>
        </p:txBody>
      </p:sp>
      <p:sp>
        <p:nvSpPr>
          <p:cNvPr id="6" name="Footer Placeholder 5"/>
          <p:cNvSpPr>
            <a:spLocks noGrp="1"/>
          </p:cNvSpPr>
          <p:nvPr>
            <p:ph type="ftr" sz="quarter" idx="12"/>
          </p:nvPr>
        </p:nvSpPr>
        <p:spPr/>
        <p:txBody>
          <a:bodyPr/>
          <a:lstStyle/>
          <a:p>
            <a:r>
              <a:rPr lang="de-DE" smtClean="0"/>
              <a:t>D.M. Kriete | W7-X OP2.1 Results Workshop | November 28, 2023</a:t>
            </a:r>
            <a:endParaRPr lang="de-DE" dirty="0"/>
          </a:p>
        </p:txBody>
      </p:sp>
      <p:pic>
        <p:nvPicPr>
          <p:cNvPr id="33" name="Picture 32">
            <a:extLst>
              <a:ext uri="{FF2B5EF4-FFF2-40B4-BE49-F238E27FC236}">
                <a16:creationId xmlns:a16="http://schemas.microsoft.com/office/drawing/2014/main" id="{EFC6E462-D893-91E1-F2C7-2341A6AC4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75" y="1499239"/>
            <a:ext cx="2880406" cy="3691186"/>
          </a:xfrm>
          <a:prstGeom prst="rect">
            <a:avLst/>
          </a:prstGeom>
        </p:spPr>
      </p:pic>
      <p:sp>
        <p:nvSpPr>
          <p:cNvPr id="34" name="shows difficulty when poloidal motion is strong in a stellarator">
            <a:extLst>
              <a:ext uri="{FF2B5EF4-FFF2-40B4-BE49-F238E27FC236}">
                <a16:creationId xmlns:a16="http://schemas.microsoft.com/office/drawing/2014/main" id="{BE130E77-2D03-8851-37F7-A0D55A6CCA40}"/>
              </a:ext>
            </a:extLst>
          </p:cNvPr>
          <p:cNvSpPr txBox="1"/>
          <p:nvPr/>
        </p:nvSpPr>
        <p:spPr>
          <a:xfrm>
            <a:off x="762200" y="1168493"/>
            <a:ext cx="196207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r>
              <a:rPr lang="en-US" b="1" dirty="0">
                <a:solidFill>
                  <a:schemeClr val="accent2">
                    <a:lumMod val="50000"/>
                  </a:schemeClr>
                </a:solidFill>
              </a:rPr>
              <a:t>GPI velocity field</a:t>
            </a:r>
            <a:endParaRPr b="1" dirty="0">
              <a:solidFill>
                <a:schemeClr val="accent2">
                  <a:lumMod val="50000"/>
                </a:schemeClr>
              </a:solidFill>
            </a:endParaRPr>
          </a:p>
        </p:txBody>
      </p:sp>
      <p:sp>
        <p:nvSpPr>
          <p:cNvPr id="35" name="shows difficulty when poloidal motion is strong in a stellarator">
            <a:extLst>
              <a:ext uri="{FF2B5EF4-FFF2-40B4-BE49-F238E27FC236}">
                <a16:creationId xmlns:a16="http://schemas.microsoft.com/office/drawing/2014/main" id="{DAC9CC02-AADA-CD38-7A79-5038DEAAEF1A}"/>
              </a:ext>
            </a:extLst>
          </p:cNvPr>
          <p:cNvSpPr txBox="1"/>
          <p:nvPr/>
        </p:nvSpPr>
        <p:spPr>
          <a:xfrm>
            <a:off x="3532026" y="4821324"/>
            <a:ext cx="3875632"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1600" dirty="0">
                <a:solidFill>
                  <a:schemeClr val="tx1"/>
                </a:solidFill>
              </a:rPr>
              <a:t>A.D. </a:t>
            </a:r>
            <a:r>
              <a:rPr lang="en-US" sz="1600" dirty="0" err="1">
                <a:solidFill>
                  <a:schemeClr val="tx1"/>
                </a:solidFill>
              </a:rPr>
              <a:t>Helgeland</a:t>
            </a:r>
            <a:r>
              <a:rPr lang="en-US" sz="1600" dirty="0">
                <a:solidFill>
                  <a:schemeClr val="tx1"/>
                </a:solidFill>
              </a:rPr>
              <a:t>, J.M. </a:t>
            </a:r>
            <a:r>
              <a:rPr lang="en-US" sz="1600" dirty="0" err="1">
                <a:solidFill>
                  <a:schemeClr val="tx1"/>
                </a:solidFill>
              </a:rPr>
              <a:t>Losada</a:t>
            </a:r>
            <a:r>
              <a:rPr lang="en-US" sz="1600" dirty="0">
                <a:solidFill>
                  <a:schemeClr val="tx1"/>
                </a:solidFill>
              </a:rPr>
              <a:t>, O.E. Garcia</a:t>
            </a:r>
            <a:endParaRPr sz="1600" dirty="0">
              <a:solidFill>
                <a:schemeClr val="tx1"/>
              </a:solidFill>
            </a:endParaRPr>
          </a:p>
        </p:txBody>
      </p:sp>
      <mc:AlternateContent xmlns:mc="http://schemas.openxmlformats.org/markup-compatibility/2006">
        <mc:Choice xmlns:a14="http://schemas.microsoft.com/office/drawing/2010/main" Requires="a14">
          <p:sp>
            <p:nvSpPr>
              <p:cNvPr id="36" name="shows difficulty when poloidal motion is strong in a stellarator">
                <a:extLst>
                  <a:ext uri="{FF2B5EF4-FFF2-40B4-BE49-F238E27FC236}">
                    <a16:creationId xmlns:a16="http://schemas.microsoft.com/office/drawing/2014/main" id="{475F143B-0125-448E-38DC-9CC72A7A261B}"/>
                  </a:ext>
                </a:extLst>
              </p:cNvPr>
              <p:cNvSpPr txBox="1"/>
              <p:nvPr/>
            </p:nvSpPr>
            <p:spPr>
              <a:xfrm>
                <a:off x="301889" y="5315544"/>
                <a:ext cx="10751404" cy="122277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anchor="ctr">
                <a:spAutoFit/>
              </a:bodyPr>
              <a:lstStyle/>
              <a:p>
                <a:pPr marL="342900" indent="-342900" algn="l">
                  <a:buFont typeface="Arial" panose="020B0604020202020204" pitchFamily="34" charset="0"/>
                  <a:buChar char="•"/>
                </a:pPr>
                <a:r>
                  <a:rPr lang="en-US" dirty="0" smtClean="0">
                    <a:solidFill>
                      <a:schemeClr val="tx1"/>
                    </a:solidFill>
                  </a:rPr>
                  <a:t>Difficult to see radial motion in videos as faster poloidal motion dominates</a:t>
                </a:r>
              </a:p>
              <a:p>
                <a:pPr marL="342900" indent="-342900" algn="l">
                  <a:buFont typeface="Arial" panose="020B0604020202020204" pitchFamily="34" charset="0"/>
                  <a:buChar char="•"/>
                </a:pPr>
                <a:r>
                  <a:rPr lang="en-US" dirty="0">
                    <a:solidFill>
                      <a:schemeClr val="tx1"/>
                    </a:solidFill>
                  </a:rPr>
                  <a:t>Difficult to measure radial velocity with standard methods, so using new 3-point time-delay estimation </a:t>
                </a:r>
                <a:r>
                  <a:rPr lang="en-US" dirty="0" smtClean="0">
                    <a:solidFill>
                      <a:schemeClr val="tx1"/>
                    </a:solidFill>
                  </a:rPr>
                  <a:t>method</a:t>
                </a:r>
              </a:p>
              <a:p>
                <a:pPr marL="342900" indent="-342900" algn="l">
                  <a:buFont typeface="Arial" panose="020B0604020202020204" pitchFamily="34" charset="0"/>
                  <a:buChar char="•"/>
                </a:pPr>
                <a:r>
                  <a:rPr lang="de-DE" dirty="0" smtClean="0"/>
                  <a:t>Small radial </a:t>
                </a:r>
                <a:r>
                  <a:rPr lang="de-DE" dirty="0" err="1" smtClean="0"/>
                  <a:t>flow</a:t>
                </a:r>
                <a:r>
                  <a:rPr lang="de-DE" dirty="0" smtClean="0"/>
                  <a:t> in </a:t>
                </a:r>
                <a:r>
                  <a:rPr lang="de-DE" dirty="0" err="1" smtClean="0"/>
                  <a:t>agreement</a:t>
                </a:r>
                <a:r>
                  <a:rPr lang="de-DE" dirty="0" smtClean="0"/>
                  <a:t> </a:t>
                </a:r>
                <a:r>
                  <a:rPr lang="de-DE" dirty="0" err="1" smtClean="0"/>
                  <a:t>with</a:t>
                </a:r>
                <a:r>
                  <a:rPr lang="de-DE" dirty="0" smtClean="0"/>
                  <a:t> OP1.2b </a:t>
                </a:r>
                <a:r>
                  <a:rPr lang="de-DE" dirty="0" err="1" smtClean="0"/>
                  <a:t>data</a:t>
                </a:r>
                <a:r>
                  <a:rPr lang="de-DE" dirty="0"/>
                  <a:t> </a:t>
                </a:r>
                <a:r>
                  <a:rPr lang="de-DE" dirty="0" smtClean="0"/>
                  <a:t>+ simulations</a:t>
                </a:r>
                <a:r>
                  <a:rPr lang="de-DE" baseline="30000" dirty="0" smtClean="0"/>
                  <a:t>1</a:t>
                </a:r>
                <a:r>
                  <a:rPr lang="de-DE" dirty="0" smtClean="0"/>
                  <a:t> → </a:t>
                </a:r>
                <a:r>
                  <a:rPr lang="de-DE" dirty="0" err="1" smtClean="0"/>
                  <a:t>small</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𝐷</m:t>
                        </m:r>
                      </m:e>
                      <m:sub>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𝑟𝑎𝑑𝑖𝑎𝑙</m:t>
                        </m:r>
                      </m:sub>
                    </m:sSub>
                  </m:oMath>
                </a14:m>
                <a:r>
                  <a:rPr lang="en-US" dirty="0" smtClean="0">
                    <a:solidFill>
                      <a:schemeClr val="tx1"/>
                    </a:solidFill>
                  </a:rPr>
                  <a:t> in edge modelling</a:t>
                </a:r>
              </a:p>
            </p:txBody>
          </p:sp>
        </mc:Choice>
        <mc:Fallback>
          <p:sp>
            <p:nvSpPr>
              <p:cNvPr id="36" name="shows difficulty when poloidal motion is strong in a stellarator">
                <a:extLst>
                  <a:ext uri="{FF2B5EF4-FFF2-40B4-BE49-F238E27FC236}">
                    <a16:creationId xmlns:a16="http://schemas.microsoft.com/office/drawing/2014/main" id="{475F143B-0125-448E-38DC-9CC72A7A261B}"/>
                  </a:ext>
                </a:extLst>
              </p:cNvPr>
              <p:cNvSpPr txBox="1">
                <a:spLocks noRot="1" noChangeAspect="1" noMove="1" noResize="1" noEditPoints="1" noAdjustHandles="1" noChangeArrowheads="1" noChangeShapeType="1" noTextEdit="1"/>
              </p:cNvSpPr>
              <p:nvPr/>
            </p:nvSpPr>
            <p:spPr>
              <a:xfrm>
                <a:off x="301889" y="5315544"/>
                <a:ext cx="10751404" cy="1222771"/>
              </a:xfrm>
              <a:prstGeom prst="rect">
                <a:avLst/>
              </a:prstGeom>
              <a:blipFill>
                <a:blip r:embed="rId3"/>
                <a:stretch>
                  <a:fillRect l="-794" t="-1990" r="-510" b="-597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37" name="Textfeld 25">
            <a:extLst>
              <a:ext uri="{FF2B5EF4-FFF2-40B4-BE49-F238E27FC236}">
                <a16:creationId xmlns:a16="http://schemas.microsoft.com/office/drawing/2014/main" id="{3CF32E84-4265-2116-E7B4-B0CADAA7D4F3}"/>
              </a:ext>
            </a:extLst>
          </p:cNvPr>
          <p:cNvSpPr txBox="1"/>
          <p:nvPr/>
        </p:nvSpPr>
        <p:spPr>
          <a:xfrm>
            <a:off x="8778035" y="4879814"/>
            <a:ext cx="2804365" cy="634276"/>
          </a:xfrm>
          <a:prstGeom prst="rect">
            <a:avLst/>
          </a:prstGeom>
          <a:noFill/>
        </p:spPr>
        <p:txBody>
          <a:bodyPr wrap="square" lIns="0" tIns="0" rIns="0" bIns="0" rtlCol="0" anchor="t" anchorCtr="0">
            <a:spAutoFit/>
          </a:bodyPr>
          <a:lstStyle/>
          <a:p>
            <a:pPr algn="ctr" defTabSz="914400" hangingPunct="1">
              <a:lnSpc>
                <a:spcPct val="120000"/>
              </a:lnSpc>
              <a:spcBef>
                <a:spcPts val="1200"/>
              </a:spcBef>
            </a:pPr>
            <a:r>
              <a:rPr lang="en-US" kern="1200" dirty="0" err="1">
                <a:solidFill>
                  <a:schemeClr val="tx1"/>
                </a:solidFill>
                <a:latin typeface="Arial" panose="020B0604020202020204"/>
              </a:rPr>
              <a:t>E</a:t>
            </a:r>
            <a:r>
              <a:rPr lang="en-US" kern="1200" baseline="-25000" dirty="0" err="1">
                <a:solidFill>
                  <a:schemeClr val="tx1"/>
                </a:solidFill>
                <a:latin typeface="Arial" panose="020B0604020202020204"/>
              </a:rPr>
              <a:t>pol</a:t>
            </a:r>
            <a:r>
              <a:rPr lang="en-US" kern="1200" dirty="0">
                <a:solidFill>
                  <a:schemeClr val="tx1"/>
                </a:solidFill>
                <a:latin typeface="Arial" panose="020B0604020202020204"/>
              </a:rPr>
              <a:t> implies (small) inwards radial flow, ≈100m/s</a:t>
            </a:r>
          </a:p>
        </p:txBody>
      </p:sp>
      <p:pic>
        <p:nvPicPr>
          <p:cNvPr id="38" name="W7X_tde_average_velocity_3 point.pdf" descr="W7X_tde_average_velocity_3 point.pdf"/>
          <p:cNvPicPr>
            <a:picLocks noChangeAspect="1"/>
          </p:cNvPicPr>
          <p:nvPr/>
        </p:nvPicPr>
        <p:blipFill>
          <a:blip r:embed="rId4"/>
          <a:stretch>
            <a:fillRect/>
          </a:stretch>
        </p:blipFill>
        <p:spPr>
          <a:xfrm>
            <a:off x="3607457" y="1822717"/>
            <a:ext cx="4680219" cy="3044231"/>
          </a:xfrm>
          <a:prstGeom prst="rect">
            <a:avLst/>
          </a:prstGeom>
          <a:ln w="12700">
            <a:miter lim="400000"/>
          </a:ln>
        </p:spPr>
      </p:pic>
      <p:sp>
        <p:nvSpPr>
          <p:cNvPr id="39" name="shows difficulty when poloidal motion is strong in a stellarator">
            <a:extLst>
              <a:ext uri="{FF2B5EF4-FFF2-40B4-BE49-F238E27FC236}">
                <a16:creationId xmlns:a16="http://schemas.microsoft.com/office/drawing/2014/main" id="{7AA95927-ABBB-4ABE-FA8A-5703AD377C0E}"/>
              </a:ext>
            </a:extLst>
          </p:cNvPr>
          <p:cNvSpPr txBox="1"/>
          <p:nvPr/>
        </p:nvSpPr>
        <p:spPr>
          <a:xfrm>
            <a:off x="3773924" y="1150646"/>
            <a:ext cx="410646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b="1" dirty="0">
                <a:solidFill>
                  <a:schemeClr val="accent2">
                    <a:lumMod val="50000"/>
                  </a:schemeClr>
                </a:solidFill>
              </a:rPr>
              <a:t>GPI average velocity in each column</a:t>
            </a:r>
            <a:endParaRPr b="1" dirty="0">
              <a:solidFill>
                <a:schemeClr val="accent2">
                  <a:lumMod val="50000"/>
                </a:schemeClr>
              </a:solidFill>
            </a:endParaRPr>
          </a:p>
        </p:txBody>
      </p:sp>
      <p:grpSp>
        <p:nvGrpSpPr>
          <p:cNvPr id="40" name="Group 39">
            <a:extLst>
              <a:ext uri="{FF2B5EF4-FFF2-40B4-BE49-F238E27FC236}">
                <a16:creationId xmlns:a16="http://schemas.microsoft.com/office/drawing/2014/main" id="{746BCA67-93BE-BA7B-FA32-E380EE316D6A}"/>
              </a:ext>
            </a:extLst>
          </p:cNvPr>
          <p:cNvGrpSpPr>
            <a:grpSpLocks noChangeAspect="1"/>
          </p:cNvGrpSpPr>
          <p:nvPr/>
        </p:nvGrpSpPr>
        <p:grpSpPr>
          <a:xfrm>
            <a:off x="8497879" y="1996571"/>
            <a:ext cx="3621899" cy="2943341"/>
            <a:chOff x="10293507" y="7701036"/>
            <a:chExt cx="6742430" cy="5479244"/>
          </a:xfrm>
        </p:grpSpPr>
        <p:pic>
          <p:nvPicPr>
            <p:cNvPr id="41" name="Grafik 9">
              <a:extLst>
                <a:ext uri="{FF2B5EF4-FFF2-40B4-BE49-F238E27FC236}">
                  <a16:creationId xmlns:a16="http://schemas.microsoft.com/office/drawing/2014/main" id="{2A30E35F-439F-9686-6818-46FEA819FC60}"/>
                </a:ext>
              </a:extLst>
            </p:cNvPr>
            <p:cNvPicPr>
              <a:picLocks noChangeAspect="1"/>
            </p:cNvPicPr>
            <p:nvPr/>
          </p:nvPicPr>
          <p:blipFill rotWithShape="1">
            <a:blip r:embed="rId5">
              <a:extLst>
                <a:ext uri="{28A0092B-C50C-407E-A947-70E740481C1C}">
                  <a14:useLocalDpi xmlns:a14="http://schemas.microsoft.com/office/drawing/2010/main" val="0"/>
                </a:ext>
              </a:extLst>
            </a:blip>
            <a:srcRect l="36472" t="63773" r="32880"/>
            <a:stretch/>
          </p:blipFill>
          <p:spPr>
            <a:xfrm>
              <a:off x="10293507" y="7701036"/>
              <a:ext cx="6742430" cy="5479244"/>
            </a:xfrm>
            <a:prstGeom prst="rect">
              <a:avLst/>
            </a:prstGeom>
          </p:spPr>
        </p:pic>
        <p:cxnSp>
          <p:nvCxnSpPr>
            <p:cNvPr id="42" name="Gerade Verbindung mit Pfeil 50">
              <a:extLst>
                <a:ext uri="{FF2B5EF4-FFF2-40B4-BE49-F238E27FC236}">
                  <a16:creationId xmlns:a16="http://schemas.microsoft.com/office/drawing/2014/main" id="{205BB5F8-F7B0-E168-C3E3-0B9C10C34DC0}"/>
                </a:ext>
              </a:extLst>
            </p:cNvPr>
            <p:cNvCxnSpPr/>
            <p:nvPr/>
          </p:nvCxnSpPr>
          <p:spPr>
            <a:xfrm flipH="1" flipV="1">
              <a:off x="12046724" y="10087436"/>
              <a:ext cx="632400" cy="222292"/>
            </a:xfrm>
            <a:prstGeom prst="straightConnector1">
              <a:avLst/>
            </a:prstGeom>
            <a:ln w="28575" cmpd="sng">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Textfeld 51">
              <a:extLst>
                <a:ext uri="{FF2B5EF4-FFF2-40B4-BE49-F238E27FC236}">
                  <a16:creationId xmlns:a16="http://schemas.microsoft.com/office/drawing/2014/main" id="{87B9EE15-8E9D-B307-CDE3-774869BCEF65}"/>
                </a:ext>
              </a:extLst>
            </p:cNvPr>
            <p:cNvSpPr txBox="1"/>
            <p:nvPr/>
          </p:nvSpPr>
          <p:spPr>
            <a:xfrm rot="974020">
              <a:off x="12330584" y="10060340"/>
              <a:ext cx="1182216" cy="1098151"/>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b="1" kern="1200" dirty="0">
                  <a:solidFill>
                    <a:schemeClr val="tx1">
                      <a:lumMod val="50000"/>
                    </a:schemeClr>
                  </a:solidFill>
                  <a:latin typeface="Arial" panose="020B0604020202020204"/>
                </a:rPr>
                <a:t>flow</a:t>
              </a:r>
            </a:p>
          </p:txBody>
        </p:sp>
        <p:cxnSp>
          <p:nvCxnSpPr>
            <p:cNvPr id="44" name="Gerade Verbindung mit Pfeil 56">
              <a:extLst>
                <a:ext uri="{FF2B5EF4-FFF2-40B4-BE49-F238E27FC236}">
                  <a16:creationId xmlns:a16="http://schemas.microsoft.com/office/drawing/2014/main" id="{E787B2FA-A835-E62B-68E5-0BF4BF91C320}"/>
                </a:ext>
              </a:extLst>
            </p:cNvPr>
            <p:cNvCxnSpPr/>
            <p:nvPr/>
          </p:nvCxnSpPr>
          <p:spPr>
            <a:xfrm>
              <a:off x="12921693" y="10383877"/>
              <a:ext cx="641634" cy="225538"/>
            </a:xfrm>
            <a:prstGeom prst="straightConnector1">
              <a:avLst/>
            </a:prstGeom>
            <a:ln w="28575" cmpd="sng">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45" name="shows difficulty when poloidal motion is strong in a stellarator">
            <a:extLst>
              <a:ext uri="{FF2B5EF4-FFF2-40B4-BE49-F238E27FC236}">
                <a16:creationId xmlns:a16="http://schemas.microsoft.com/office/drawing/2014/main" id="{A81A4FC4-288A-9AB8-6030-4D2C6919DAB6}"/>
              </a:ext>
            </a:extLst>
          </p:cNvPr>
          <p:cNvSpPr txBox="1"/>
          <p:nvPr/>
        </p:nvSpPr>
        <p:spPr>
          <a:xfrm>
            <a:off x="8671497" y="1168493"/>
            <a:ext cx="282105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b="1" dirty="0">
                <a:solidFill>
                  <a:schemeClr val="accent2">
                    <a:lumMod val="50000"/>
                  </a:schemeClr>
                </a:solidFill>
              </a:rPr>
              <a:t>MPM </a:t>
            </a:r>
            <a:r>
              <a:rPr lang="en-US" b="1" dirty="0" err="1">
                <a:solidFill>
                  <a:schemeClr val="accent2">
                    <a:lumMod val="50000"/>
                  </a:schemeClr>
                </a:solidFill>
              </a:rPr>
              <a:t>E</a:t>
            </a:r>
            <a:r>
              <a:rPr lang="en-US" b="1" baseline="-25000" dirty="0" err="1">
                <a:solidFill>
                  <a:schemeClr val="accent2">
                    <a:lumMod val="50000"/>
                  </a:schemeClr>
                </a:solidFill>
              </a:rPr>
              <a:t>pol</a:t>
            </a:r>
            <a:r>
              <a:rPr lang="en-US" b="1" dirty="0">
                <a:solidFill>
                  <a:schemeClr val="accent2">
                    <a:lumMod val="50000"/>
                  </a:schemeClr>
                </a:solidFill>
              </a:rPr>
              <a:t> (different shot)</a:t>
            </a:r>
            <a:endParaRPr b="1" dirty="0">
              <a:solidFill>
                <a:schemeClr val="accent2">
                  <a:lumMod val="50000"/>
                </a:schemeClr>
              </a:solidFill>
            </a:endParaRPr>
          </a:p>
        </p:txBody>
      </p:sp>
      <p:sp>
        <p:nvSpPr>
          <p:cNvPr id="4" name="TextBox 3"/>
          <p:cNvSpPr txBox="1"/>
          <p:nvPr/>
        </p:nvSpPr>
        <p:spPr>
          <a:xfrm>
            <a:off x="8069879" y="6564817"/>
            <a:ext cx="2904962" cy="276999"/>
          </a:xfrm>
          <a:prstGeom prst="rect">
            <a:avLst/>
          </a:prstGeom>
          <a:noFill/>
        </p:spPr>
        <p:txBody>
          <a:bodyPr wrap="none" rtlCol="0">
            <a:spAutoFit/>
          </a:bodyPr>
          <a:lstStyle/>
          <a:p>
            <a:r>
              <a:rPr lang="de-DE" sz="1200" baseline="30000" dirty="0" smtClean="0"/>
              <a:t>1</a:t>
            </a:r>
            <a:r>
              <a:rPr lang="de-DE" sz="1200" dirty="0" smtClean="0"/>
              <a:t>C. Killer et al., PPCF </a:t>
            </a:r>
            <a:r>
              <a:rPr lang="de-DE" sz="1200" b="1" dirty="0" smtClean="0"/>
              <a:t>62 </a:t>
            </a:r>
            <a:r>
              <a:rPr lang="de-DE" sz="1200" dirty="0" smtClean="0"/>
              <a:t>085003 (2020)</a:t>
            </a:r>
            <a:endParaRPr lang="en-US" sz="1200" baseline="30000" dirty="0"/>
          </a:p>
        </p:txBody>
      </p:sp>
    </p:spTree>
    <p:extLst>
      <p:ext uri="{BB962C8B-B14F-4D97-AF65-F5344CB8AC3E}">
        <p14:creationId xmlns:p14="http://schemas.microsoft.com/office/powerpoint/2010/main" val="192008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39"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High </a:t>
            </a:r>
            <a:r>
              <a:rPr lang="de-DE" dirty="0" err="1" smtClean="0"/>
              <a:t>injected</a:t>
            </a:r>
            <a:r>
              <a:rPr lang="de-DE" dirty="0" smtClean="0"/>
              <a:t> power </a:t>
            </a:r>
            <a:r>
              <a:rPr lang="de-DE" dirty="0" err="1" smtClean="0"/>
              <a:t>significantly</a:t>
            </a:r>
            <a:r>
              <a:rPr lang="de-DE" dirty="0" smtClean="0"/>
              <a:t> </a:t>
            </a:r>
            <a:r>
              <a:rPr lang="de-DE" dirty="0" err="1" smtClean="0"/>
              <a:t>affects</a:t>
            </a:r>
            <a:r>
              <a:rPr lang="de-DE" dirty="0" smtClean="0"/>
              <a:t> SOL </a:t>
            </a:r>
            <a:r>
              <a:rPr lang="de-DE" dirty="0" err="1" smtClean="0"/>
              <a:t>flows</a:t>
            </a:r>
            <a:r>
              <a:rPr lang="de-DE" dirty="0" smtClean="0"/>
              <a:t> </a:t>
            </a:r>
            <a:r>
              <a:rPr lang="de-DE" dirty="0" err="1" smtClean="0"/>
              <a:t>and</a:t>
            </a:r>
            <a:r>
              <a:rPr lang="de-DE" dirty="0" smtClean="0"/>
              <a:t> </a:t>
            </a:r>
            <a:r>
              <a:rPr lang="de-DE" dirty="0" err="1" smtClean="0"/>
              <a:t>profiles</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19</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783" t="5447" r="3301" b="3871"/>
          <a:stretch/>
        </p:blipFill>
        <p:spPr>
          <a:xfrm>
            <a:off x="5964495" y="2204015"/>
            <a:ext cx="6085770" cy="3802171"/>
          </a:xfrm>
          <a:prstGeom prst="rect">
            <a:avLst/>
          </a:prstGeom>
        </p:spPr>
      </p:pic>
      <p:sp>
        <p:nvSpPr>
          <p:cNvPr id="7" name="TextBox 6"/>
          <p:cNvSpPr txBox="1"/>
          <p:nvPr/>
        </p:nvSpPr>
        <p:spPr>
          <a:xfrm>
            <a:off x="6783421" y="1688945"/>
            <a:ext cx="4215319" cy="646331"/>
          </a:xfrm>
          <a:prstGeom prst="rect">
            <a:avLst/>
          </a:prstGeom>
          <a:noFill/>
        </p:spPr>
        <p:txBody>
          <a:bodyPr wrap="square" rtlCol="0">
            <a:spAutoFit/>
          </a:bodyPr>
          <a:lstStyle/>
          <a:p>
            <a:pPr algn="ctr"/>
            <a:r>
              <a:rPr lang="de-DE" dirty="0" smtClean="0"/>
              <a:t>Substantial </a:t>
            </a:r>
            <a:r>
              <a:rPr lang="de-DE" dirty="0" err="1" smtClean="0"/>
              <a:t>change</a:t>
            </a:r>
            <a:r>
              <a:rPr lang="de-DE" dirty="0" smtClean="0"/>
              <a:t> in He beam </a:t>
            </a:r>
            <a:r>
              <a:rPr lang="de-DE" dirty="0" err="1" smtClean="0"/>
              <a:t>electron</a:t>
            </a:r>
            <a:r>
              <a:rPr lang="de-DE" dirty="0" smtClean="0"/>
              <a:t> </a:t>
            </a:r>
            <a:r>
              <a:rPr lang="de-DE" dirty="0" err="1" smtClean="0"/>
              <a:t>pressure</a:t>
            </a:r>
            <a:r>
              <a:rPr lang="de-DE" dirty="0" smtClean="0"/>
              <a:t> </a:t>
            </a:r>
            <a:r>
              <a:rPr lang="de-DE" dirty="0" err="1" smtClean="0"/>
              <a:t>profiles</a:t>
            </a:r>
            <a:r>
              <a:rPr lang="de-DE" dirty="0" smtClean="0"/>
              <a:t> at high power</a:t>
            </a:r>
            <a:endParaRPr lang="en-US" dirty="0"/>
          </a:p>
        </p:txBody>
      </p:sp>
      <p:sp>
        <p:nvSpPr>
          <p:cNvPr id="8" name="TextBox 7"/>
          <p:cNvSpPr txBox="1"/>
          <p:nvPr/>
        </p:nvSpPr>
        <p:spPr>
          <a:xfrm>
            <a:off x="7151955" y="4508814"/>
            <a:ext cx="1027525" cy="262059"/>
          </a:xfrm>
          <a:prstGeom prst="rect">
            <a:avLst/>
          </a:prstGeom>
          <a:noFill/>
        </p:spPr>
        <p:txBody>
          <a:bodyPr wrap="none" lIns="0" tIns="0" rIns="0" bIns="0" rtlCol="0" anchor="t" anchorCtr="0">
            <a:spAutoFit/>
          </a:bodyPr>
          <a:lstStyle/>
          <a:p>
            <a:pPr algn="l">
              <a:lnSpc>
                <a:spcPts val="2300"/>
              </a:lnSpc>
              <a:spcBef>
                <a:spcPts val="1150"/>
              </a:spcBef>
            </a:pPr>
            <a:r>
              <a:rPr lang="en-GB" sz="1400" b="1" dirty="0" smtClean="0">
                <a:solidFill>
                  <a:srgbClr val="26828E"/>
                </a:solidFill>
              </a:rPr>
              <a:t>3 MW ECRH</a:t>
            </a:r>
            <a:endParaRPr lang="en-US" sz="1400" b="1" dirty="0" err="1" smtClean="0">
              <a:solidFill>
                <a:srgbClr val="26828E"/>
              </a:solidFill>
            </a:endParaRPr>
          </a:p>
        </p:txBody>
      </p:sp>
      <p:sp>
        <p:nvSpPr>
          <p:cNvPr id="9" name="TextBox 8"/>
          <p:cNvSpPr txBox="1"/>
          <p:nvPr/>
        </p:nvSpPr>
        <p:spPr>
          <a:xfrm>
            <a:off x="9461950" y="2907059"/>
            <a:ext cx="1027525" cy="430887"/>
          </a:xfrm>
          <a:prstGeom prst="rect">
            <a:avLst/>
          </a:prstGeom>
          <a:noFill/>
        </p:spPr>
        <p:txBody>
          <a:bodyPr wrap="none" lIns="0" tIns="0" rIns="0" bIns="0" rtlCol="0" anchor="t" anchorCtr="0">
            <a:spAutoFit/>
          </a:bodyPr>
          <a:lstStyle/>
          <a:p>
            <a:pPr algn="l"/>
            <a:r>
              <a:rPr lang="en-GB" sz="1400" b="1" dirty="0" smtClean="0">
                <a:solidFill>
                  <a:srgbClr val="56C667"/>
                </a:solidFill>
              </a:rPr>
              <a:t>3 MW ECRH</a:t>
            </a:r>
          </a:p>
          <a:p>
            <a:pPr algn="l"/>
            <a:r>
              <a:rPr lang="en-GB" sz="1400" b="1" dirty="0" smtClean="0">
                <a:solidFill>
                  <a:srgbClr val="56C667"/>
                </a:solidFill>
              </a:rPr>
              <a:t>+ 5 MW NBI</a:t>
            </a:r>
            <a:endParaRPr lang="en-US" sz="1400" b="1" dirty="0" err="1" smtClean="0">
              <a:solidFill>
                <a:srgbClr val="56C667"/>
              </a:solidFill>
            </a:endParaRPr>
          </a:p>
        </p:txBody>
      </p:sp>
      <p:sp>
        <p:nvSpPr>
          <p:cNvPr id="10" name="TextBox 9"/>
          <p:cNvSpPr txBox="1"/>
          <p:nvPr/>
        </p:nvSpPr>
        <p:spPr>
          <a:xfrm>
            <a:off x="8345298" y="6467763"/>
            <a:ext cx="2614818"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E. Flom]</a:t>
            </a:r>
            <a:endParaRPr lang="en-US" sz="16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1146619"/>
            <a:ext cx="4189091" cy="2880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3920660"/>
            <a:ext cx="4189091" cy="2880000"/>
          </a:xfrm>
          <a:prstGeom prst="rect">
            <a:avLst/>
          </a:prstGeom>
        </p:spPr>
      </p:pic>
      <p:sp>
        <p:nvSpPr>
          <p:cNvPr id="13" name="TextBox 12"/>
          <p:cNvSpPr txBox="1"/>
          <p:nvPr/>
        </p:nvSpPr>
        <p:spPr>
          <a:xfrm>
            <a:off x="3629663" y="6345374"/>
            <a:ext cx="2789931"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V. Perseo]</a:t>
            </a:r>
            <a:endParaRPr lang="en-US" sz="1600" dirty="0"/>
          </a:p>
        </p:txBody>
      </p:sp>
    </p:spTree>
    <p:extLst>
      <p:ext uri="{BB962C8B-B14F-4D97-AF65-F5344CB8AC3E}">
        <p14:creationId xmlns:p14="http://schemas.microsoft.com/office/powerpoint/2010/main" val="331330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Scrape</a:t>
            </a:r>
            <a:r>
              <a:rPr lang="de-DE" dirty="0" smtClean="0"/>
              <a:t>-off </a:t>
            </a:r>
            <a:r>
              <a:rPr lang="de-DE" dirty="0" err="1" smtClean="0"/>
              <a:t>layer</a:t>
            </a:r>
            <a:r>
              <a:rPr lang="de-DE" dirty="0" smtClean="0"/>
              <a:t> </a:t>
            </a:r>
            <a:r>
              <a:rPr lang="de-DE" dirty="0" err="1" smtClean="0"/>
              <a:t>transport</a:t>
            </a:r>
            <a:r>
              <a:rPr lang="de-DE" dirty="0" smtClean="0"/>
              <a:t>: </a:t>
            </a:r>
            <a:r>
              <a:rPr lang="de-DE" dirty="0" err="1" smtClean="0"/>
              <a:t>why</a:t>
            </a:r>
            <a:r>
              <a:rPr lang="de-DE" dirty="0" smtClean="0"/>
              <a:t> </a:t>
            </a:r>
            <a:r>
              <a:rPr lang="de-DE" dirty="0" err="1" smtClean="0"/>
              <a:t>and</a:t>
            </a:r>
            <a:r>
              <a:rPr lang="de-DE" dirty="0" smtClean="0"/>
              <a:t> </a:t>
            </a:r>
            <a:r>
              <a:rPr lang="de-DE" dirty="0" err="1" smtClean="0"/>
              <a:t>how</a:t>
            </a:r>
            <a:r>
              <a:rPr lang="de-DE" dirty="0" smtClean="0"/>
              <a:t> do </a:t>
            </a:r>
            <a:r>
              <a:rPr lang="de-DE" dirty="0" err="1" smtClean="0"/>
              <a:t>we</a:t>
            </a:r>
            <a:r>
              <a:rPr lang="de-DE" dirty="0" smtClean="0"/>
              <a:t> </a:t>
            </a:r>
            <a:r>
              <a:rPr lang="de-DE" dirty="0" err="1" smtClean="0"/>
              <a:t>investigate</a:t>
            </a:r>
            <a:r>
              <a:rPr lang="de-DE" dirty="0" smtClean="0"/>
              <a:t> </a:t>
            </a:r>
            <a:r>
              <a:rPr lang="de-DE" dirty="0" err="1" smtClean="0"/>
              <a:t>it</a:t>
            </a:r>
            <a:r>
              <a:rPr lang="de-DE" dirty="0" smtClean="0"/>
              <a:t>?</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2</a:t>
            </a:fld>
            <a:endParaRPr lang="de-DE"/>
          </a:p>
        </p:txBody>
      </p:sp>
      <mc:AlternateContent xmlns:mc="http://schemas.openxmlformats.org/markup-compatibility/2006">
        <mc:Choice xmlns:a14="http://schemas.microsoft.com/office/drawing/2010/main" Requires="a14">
          <p:sp>
            <p:nvSpPr>
              <p:cNvPr id="5" name="Content Placeholder 4"/>
              <p:cNvSpPr>
                <a:spLocks noGrp="1"/>
              </p:cNvSpPr>
              <p:nvPr>
                <p:ph sz="quarter" idx="13"/>
              </p:nvPr>
            </p:nvSpPr>
            <p:spPr>
              <a:xfrm>
                <a:off x="658812" y="1609726"/>
                <a:ext cx="7111119" cy="4843462"/>
              </a:xfrm>
            </p:spPr>
            <p:txBody>
              <a:bodyPr>
                <a:normAutofit fontScale="92500" lnSpcReduction="20000"/>
              </a:bodyPr>
              <a:lstStyle/>
              <a:p>
                <a:r>
                  <a:rPr lang="en-US" b="1" dirty="0" smtClean="0">
                    <a:solidFill>
                      <a:schemeClr val="tx2"/>
                    </a:solidFill>
                  </a:rPr>
                  <a:t>Main objective</a:t>
                </a:r>
                <a:r>
                  <a:rPr lang="en-US" dirty="0" smtClean="0"/>
                  <a:t>: Complete </a:t>
                </a:r>
                <a:r>
                  <a:rPr lang="en-US" dirty="0"/>
                  <a:t>the edge </a:t>
                </a:r>
                <a:r>
                  <a:rPr lang="en-US" dirty="0" smtClean="0"/>
                  <a:t>and scrape-off layer (SOL) </a:t>
                </a:r>
                <a:r>
                  <a:rPr lang="en-US" dirty="0"/>
                  <a:t>physics basis in </a:t>
                </a:r>
                <a:r>
                  <a:rPr lang="en-US" dirty="0" smtClean="0"/>
                  <a:t>the magnetic configuration space </a:t>
                </a:r>
                <a:r>
                  <a:rPr lang="en-US" dirty="0"/>
                  <a:t>of W7-X</a:t>
                </a:r>
                <a:endParaRPr lang="de-DE" dirty="0" smtClean="0"/>
              </a:p>
              <a:p>
                <a:endParaRPr lang="de-DE" dirty="0" smtClean="0"/>
              </a:p>
              <a:p>
                <a:r>
                  <a:rPr lang="de-DE" b="1" dirty="0" err="1" smtClean="0">
                    <a:solidFill>
                      <a:schemeClr val="tx2"/>
                    </a:solidFill>
                  </a:rPr>
                  <a:t>Deliverable</a:t>
                </a:r>
                <a:r>
                  <a:rPr lang="de-DE" b="1" dirty="0" smtClean="0">
                    <a:solidFill>
                      <a:schemeClr val="tx2"/>
                    </a:solidFill>
                  </a:rPr>
                  <a:t> 2</a:t>
                </a:r>
                <a:r>
                  <a:rPr lang="de-DE" dirty="0" smtClean="0"/>
                  <a:t>: </a:t>
                </a:r>
                <a:r>
                  <a:rPr lang="en-US" dirty="0"/>
                  <a:t>Providing the experimental data base for understanding </a:t>
                </a:r>
                <a:r>
                  <a:rPr lang="en-US" dirty="0" smtClean="0"/>
                  <a:t>transport mechanisms </a:t>
                </a:r>
                <a:r>
                  <a:rPr lang="en-US" dirty="0"/>
                  <a:t>in the island divertor SOL and across the </a:t>
                </a:r>
                <a:r>
                  <a:rPr lang="en-US" dirty="0" smtClean="0"/>
                  <a:t>LCFS, including </a:t>
                </a:r>
                <a:r>
                  <a:rPr lang="en-US" b="1" dirty="0">
                    <a:solidFill>
                      <a:schemeClr val="tx2"/>
                    </a:solidFill>
                  </a:rPr>
                  <a:t>flows, drifts</a:t>
                </a:r>
                <a:r>
                  <a:rPr lang="en-US" dirty="0"/>
                  <a:t>, turbulence</a:t>
                </a:r>
                <a:endParaRPr lang="de-DE" dirty="0"/>
              </a:p>
              <a:p>
                <a:endParaRPr lang="de-DE" dirty="0" smtClean="0"/>
              </a:p>
              <a:p>
                <a:r>
                  <a:rPr lang="de-DE" b="1" dirty="0" err="1" smtClean="0">
                    <a:solidFill>
                      <a:schemeClr val="tx2"/>
                    </a:solidFill>
                  </a:rPr>
                  <a:t>Overarching</a:t>
                </a:r>
                <a:r>
                  <a:rPr lang="de-DE" b="1" dirty="0" smtClean="0">
                    <a:solidFill>
                      <a:schemeClr val="tx2"/>
                    </a:solidFill>
                  </a:rPr>
                  <a:t> experimental </a:t>
                </a:r>
                <a:r>
                  <a:rPr lang="de-DE" b="1" dirty="0" err="1" smtClean="0">
                    <a:solidFill>
                      <a:schemeClr val="tx2"/>
                    </a:solidFill>
                  </a:rPr>
                  <a:t>method</a:t>
                </a:r>
                <a:r>
                  <a:rPr lang="de-DE" dirty="0" smtClean="0"/>
                  <a:t>: </a:t>
                </a:r>
                <a:r>
                  <a:rPr lang="de-DE" dirty="0" err="1" smtClean="0"/>
                  <a:t>measure</a:t>
                </a:r>
                <a:r>
                  <a:rPr lang="de-DE" dirty="0" smtClean="0"/>
                  <a:t> </a:t>
                </a:r>
                <a:r>
                  <a:rPr lang="de-DE" dirty="0" err="1" smtClean="0"/>
                  <a:t>parameters</a:t>
                </a:r>
                <a:r>
                  <a:rPr lang="de-DE" dirty="0" smtClean="0"/>
                  <a:t> in different </a:t>
                </a:r>
                <a:r>
                  <a:rPr lang="de-DE" dirty="0" err="1" smtClean="0"/>
                  <a:t>regions</a:t>
                </a:r>
                <a:r>
                  <a:rPr lang="de-DE" dirty="0" smtClean="0"/>
                  <a:t> </a:t>
                </a:r>
                <a:r>
                  <a:rPr lang="de-DE" dirty="0" err="1" smtClean="0"/>
                  <a:t>of</a:t>
                </a:r>
                <a:r>
                  <a:rPr lang="de-DE" dirty="0" smtClean="0"/>
                  <a:t> SOL </a:t>
                </a:r>
                <a:r>
                  <a:rPr lang="de-DE" dirty="0" err="1" smtClean="0"/>
                  <a:t>across</a:t>
                </a:r>
                <a:r>
                  <a:rPr lang="de-DE" dirty="0" smtClean="0"/>
                  <a:t> </a:t>
                </a:r>
                <a:r>
                  <a:rPr lang="de-DE" dirty="0" err="1" smtClean="0"/>
                  <a:t>the</a:t>
                </a:r>
                <a:r>
                  <a:rPr lang="de-DE" dirty="0" smtClean="0"/>
                  <a:t> W7-X </a:t>
                </a:r>
                <a:r>
                  <a:rPr lang="de-DE" dirty="0" err="1" smtClean="0"/>
                  <a:t>plasma</a:t>
                </a:r>
                <a:r>
                  <a:rPr lang="de-DE" dirty="0" smtClean="0"/>
                  <a:t> </a:t>
                </a:r>
                <a:r>
                  <a:rPr lang="de-DE" dirty="0" err="1" smtClean="0"/>
                  <a:t>parameter</a:t>
                </a:r>
                <a:r>
                  <a:rPr lang="de-DE" dirty="0" smtClean="0"/>
                  <a:t> </a:t>
                </a:r>
                <a:r>
                  <a:rPr lang="de-DE" dirty="0" err="1" smtClean="0"/>
                  <a:t>and</a:t>
                </a:r>
                <a:r>
                  <a:rPr lang="de-DE" dirty="0" smtClean="0"/>
                  <a:t> </a:t>
                </a:r>
                <a:r>
                  <a:rPr lang="de-DE" dirty="0" err="1" smtClean="0"/>
                  <a:t>magnetic</a:t>
                </a:r>
                <a:r>
                  <a:rPr lang="de-DE" dirty="0" smtClean="0"/>
                  <a:t> </a:t>
                </a:r>
                <a:r>
                  <a:rPr lang="de-DE" dirty="0" err="1" smtClean="0"/>
                  <a:t>configuration</a:t>
                </a:r>
                <a:r>
                  <a:rPr lang="de-DE" dirty="0" smtClean="0"/>
                  <a:t> </a:t>
                </a:r>
                <a:r>
                  <a:rPr lang="de-DE" dirty="0" err="1" smtClean="0"/>
                  <a:t>space</a:t>
                </a:r>
                <a:r>
                  <a:rPr lang="de-DE" dirty="0" smtClean="0"/>
                  <a:t> → </a:t>
                </a:r>
                <a:r>
                  <a:rPr lang="de-DE" b="1" dirty="0" err="1" smtClean="0">
                    <a:solidFill>
                      <a:schemeClr val="tx2"/>
                    </a:solidFill>
                  </a:rPr>
                  <a:t>database</a:t>
                </a:r>
                <a:r>
                  <a:rPr lang="de-DE" b="1" dirty="0" smtClean="0">
                    <a:solidFill>
                      <a:schemeClr val="tx2"/>
                    </a:solidFill>
                  </a:rPr>
                  <a:t> </a:t>
                </a:r>
                <a:r>
                  <a:rPr lang="de-DE" b="1" dirty="0" err="1" smtClean="0">
                    <a:solidFill>
                      <a:schemeClr val="tx2"/>
                    </a:solidFill>
                  </a:rPr>
                  <a:t>construction</a:t>
                </a:r>
                <a:endParaRPr lang="de-DE" b="1" dirty="0" smtClean="0">
                  <a:solidFill>
                    <a:schemeClr val="tx2"/>
                  </a:solidFill>
                </a:endParaRPr>
              </a:p>
              <a:p>
                <a:pPr lvl="1"/>
                <a:r>
                  <a:rPr lang="de-DE" dirty="0" smtClean="0"/>
                  <a:t>Main </a:t>
                </a:r>
                <a:r>
                  <a:rPr lang="de-DE" dirty="0" err="1" smtClean="0"/>
                  <a:t>parameters</a:t>
                </a:r>
                <a:r>
                  <a:rPr lang="de-DE" dirty="0" smtClean="0"/>
                  <a:t>: </a:t>
                </a:r>
                <a:r>
                  <a:rPr lang="de-DE" dirty="0" err="1" smtClean="0"/>
                  <a:t>density</a:t>
                </a:r>
                <a:r>
                  <a:rPr lang="de-DE" dirty="0"/>
                  <a:t>, </a:t>
                </a:r>
                <a:r>
                  <a:rPr lang="de-DE" dirty="0" err="1" smtClean="0"/>
                  <a:t>temperatures</a:t>
                </a:r>
                <a:r>
                  <a:rPr lang="de-DE" dirty="0" smtClean="0"/>
                  <a:t>, </a:t>
                </a:r>
                <a:r>
                  <a:rPr lang="de-DE" dirty="0" err="1"/>
                  <a:t>flows</a:t>
                </a:r>
                <a:r>
                  <a:rPr lang="de-DE" dirty="0" smtClean="0"/>
                  <a:t>, </a:t>
                </a:r>
                <a:r>
                  <a:rPr lang="de-DE" dirty="0" err="1" smtClean="0"/>
                  <a:t>electric</a:t>
                </a:r>
                <a:r>
                  <a:rPr lang="de-DE" dirty="0" smtClean="0"/>
                  <a:t> potential, </a:t>
                </a:r>
                <a:r>
                  <a:rPr lang="de-DE" dirty="0" err="1"/>
                  <a:t>radiation</a:t>
                </a:r>
                <a:r>
                  <a:rPr lang="de-DE" dirty="0"/>
                  <a:t>, </a:t>
                </a:r>
                <a:r>
                  <a:rPr lang="de-DE" dirty="0" err="1"/>
                  <a:t>heat</a:t>
                </a:r>
                <a:r>
                  <a:rPr lang="de-DE" dirty="0"/>
                  <a:t> </a:t>
                </a:r>
                <a:r>
                  <a:rPr lang="de-DE" dirty="0" err="1" smtClean="0"/>
                  <a:t>fluxes</a:t>
                </a:r>
                <a:endParaRPr lang="de-DE" dirty="0" smtClean="0"/>
              </a:p>
              <a:p>
                <a:endParaRPr lang="de-DE" dirty="0"/>
              </a:p>
              <a:p>
                <a:r>
                  <a:rPr lang="de-DE" b="1" dirty="0" err="1" smtClean="0">
                    <a:solidFill>
                      <a:schemeClr val="tx2"/>
                    </a:solidFill>
                  </a:rPr>
                  <a:t>Targeted</a:t>
                </a:r>
                <a:r>
                  <a:rPr lang="de-DE" b="1" dirty="0" smtClean="0">
                    <a:solidFill>
                      <a:schemeClr val="tx2"/>
                    </a:solidFill>
                  </a:rPr>
                  <a:t> </a:t>
                </a:r>
                <a:r>
                  <a:rPr lang="de-DE" b="1" dirty="0" err="1" smtClean="0">
                    <a:solidFill>
                      <a:schemeClr val="tx2"/>
                    </a:solidFill>
                  </a:rPr>
                  <a:t>experiments</a:t>
                </a:r>
                <a:r>
                  <a:rPr lang="de-DE" dirty="0" smtClean="0"/>
                  <a:t> </a:t>
                </a:r>
                <a:r>
                  <a:rPr lang="de-DE" dirty="0" err="1" smtClean="0"/>
                  <a:t>to</a:t>
                </a:r>
                <a:r>
                  <a:rPr lang="de-DE" dirty="0" smtClean="0"/>
                  <a:t> </a:t>
                </a:r>
                <a:r>
                  <a:rPr lang="de-DE" dirty="0" err="1" smtClean="0"/>
                  <a:t>isolate</a:t>
                </a:r>
                <a:r>
                  <a:rPr lang="de-DE" dirty="0" smtClean="0"/>
                  <a:t> </a:t>
                </a:r>
                <a:r>
                  <a:rPr lang="de-DE" dirty="0" err="1" smtClean="0"/>
                  <a:t>specific</a:t>
                </a:r>
                <a:r>
                  <a:rPr lang="de-DE" dirty="0" smtClean="0"/>
                  <a:t> </a:t>
                </a:r>
                <a:r>
                  <a:rPr lang="de-DE" dirty="0" err="1" smtClean="0"/>
                  <a:t>aspects</a:t>
                </a:r>
                <a:r>
                  <a:rPr lang="de-DE" dirty="0" smtClean="0"/>
                  <a:t> </a:t>
                </a:r>
                <a:r>
                  <a:rPr lang="de-DE" dirty="0" err="1" smtClean="0"/>
                  <a:t>of</a:t>
                </a:r>
                <a:r>
                  <a:rPr lang="de-DE" dirty="0" smtClean="0"/>
                  <a:t> SOL </a:t>
                </a:r>
                <a:r>
                  <a:rPr lang="de-DE" dirty="0" err="1" smtClean="0"/>
                  <a:t>transport</a:t>
                </a:r>
                <a:endParaRPr lang="de-DE" dirty="0" smtClean="0"/>
              </a:p>
              <a:p>
                <a:pPr lvl="1"/>
                <a:r>
                  <a:rPr lang="de-DE" dirty="0" smtClean="0"/>
                  <a:t>Field </a:t>
                </a:r>
                <a:r>
                  <a:rPr lang="de-DE" dirty="0" err="1" smtClean="0"/>
                  <a:t>reversal</a:t>
                </a:r>
                <a:r>
                  <a:rPr lang="de-DE" dirty="0" smtClean="0"/>
                  <a:t> </a:t>
                </a:r>
                <a:r>
                  <a:rPr lang="de-DE" dirty="0" err="1" smtClean="0"/>
                  <a:t>to</a:t>
                </a:r>
                <a:r>
                  <a:rPr lang="de-DE" dirty="0" smtClean="0"/>
                  <a:t> </a:t>
                </a:r>
                <a:r>
                  <a:rPr lang="de-DE" dirty="0" err="1" smtClean="0"/>
                  <a:t>isolate</a:t>
                </a:r>
                <a:r>
                  <a:rPr lang="de-DE" dirty="0" smtClean="0"/>
                  <a:t> </a:t>
                </a:r>
                <a:r>
                  <a:rPr lang="de-DE" dirty="0" err="1" smtClean="0"/>
                  <a:t>drift</a:t>
                </a:r>
                <a:r>
                  <a:rPr lang="de-DE" dirty="0" smtClean="0"/>
                  <a:t> </a:t>
                </a:r>
                <a:r>
                  <a:rPr lang="de-DE" dirty="0" err="1" smtClean="0"/>
                  <a:t>effects</a:t>
                </a:r>
                <a:endParaRPr lang="de-DE" dirty="0" smtClean="0"/>
              </a:p>
              <a:p>
                <a:pPr lvl="1"/>
                <a:r>
                  <a:rPr lang="de-DE" dirty="0" err="1" smtClean="0"/>
                  <a:t>Vary</a:t>
                </a:r>
                <a:r>
                  <a:rPr lang="de-DE" dirty="0" smtClean="0"/>
                  <a:t> </a:t>
                </a:r>
                <a:r>
                  <a:rPr lang="de-DE" dirty="0" err="1" smtClean="0"/>
                  <a:t>size</a:t>
                </a:r>
                <a:r>
                  <a:rPr lang="de-DE" dirty="0" smtClean="0"/>
                  <a:t> </a:t>
                </a:r>
                <a:r>
                  <a:rPr lang="de-DE" dirty="0" err="1" smtClean="0"/>
                  <a:t>of</a:t>
                </a:r>
                <a:r>
                  <a:rPr lang="de-DE" dirty="0" smtClean="0"/>
                  <a:t> </a:t>
                </a:r>
                <a:r>
                  <a:rPr lang="de-DE" dirty="0" err="1" smtClean="0"/>
                  <a:t>islands</a:t>
                </a:r>
                <a:r>
                  <a:rPr lang="de-DE" dirty="0" smtClean="0"/>
                  <a:t> </a:t>
                </a:r>
                <a:r>
                  <a:rPr lang="de-DE" dirty="0" err="1" smtClean="0"/>
                  <a:t>or</a:t>
                </a:r>
                <a:r>
                  <a:rPr lang="de-DE" dirty="0" smtClean="0"/>
                  <a:t> </a:t>
                </a:r>
                <a:r>
                  <a:rPr lang="de-DE" dirty="0" err="1" smtClean="0"/>
                  <a:t>confined</a:t>
                </a:r>
                <a:r>
                  <a:rPr lang="de-DE" dirty="0" smtClean="0"/>
                  <a:t> </a:t>
                </a:r>
                <a:r>
                  <a:rPr lang="de-DE" dirty="0" err="1" smtClean="0"/>
                  <a:t>region</a:t>
                </a:r>
                <a:r>
                  <a:rPr lang="de-DE" dirty="0" smtClean="0"/>
                  <a:t> </a:t>
                </a:r>
                <a:r>
                  <a:rPr lang="de-DE" dirty="0" err="1" smtClean="0"/>
                  <a:t>around</a:t>
                </a:r>
                <a:r>
                  <a:rPr lang="de-DE" dirty="0" smtClean="0"/>
                  <a:t> O-point → </a:t>
                </a:r>
                <a:r>
                  <a:rPr lang="de-DE" dirty="0" err="1" smtClean="0"/>
                  <a:t>change</a:t>
                </a:r>
                <a:r>
                  <a:rPr lang="de-DE" dirty="0" smtClean="0"/>
                  <a:t> </a:t>
                </a:r>
                <a:r>
                  <a:rPr lang="de-DE" dirty="0" err="1" smtClean="0"/>
                  <a:t>ratio</a:t>
                </a:r>
                <a:r>
                  <a:rPr lang="de-DE" dirty="0" smtClean="0"/>
                  <a:t> </a:t>
                </a:r>
                <a:r>
                  <a:rPr lang="de-DE" dirty="0" err="1" smtClean="0"/>
                  <a:t>of</a:t>
                </a:r>
                <a:r>
                  <a:rPr lang="de-DE" dirty="0" smtClean="0"/>
                  <a: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smtClean="0"/>
                  <a:t> </a:t>
                </a:r>
                <a:r>
                  <a:rPr lang="de-DE" dirty="0" err="1" smtClean="0"/>
                  <a:t>to</a:t>
                </a:r>
                <a:r>
                  <a:rPr lang="de-DE" dirty="0" smtClean="0"/>
                  <a: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smtClean="0"/>
                  <a:t> </a:t>
                </a:r>
                <a:r>
                  <a:rPr lang="de-DE" dirty="0" err="1" smtClean="0"/>
                  <a:t>transport</a:t>
                </a:r>
                <a:r>
                  <a:rPr lang="de-DE" dirty="0" smtClean="0"/>
                  <a:t> </a:t>
                </a:r>
                <a:r>
                  <a:rPr lang="de-DE" dirty="0" err="1" smtClean="0"/>
                  <a:t>and</a:t>
                </a:r>
                <a:r>
                  <a:rPr lang="de-DE" dirty="0"/>
                  <a:t> </a:t>
                </a:r>
                <a:r>
                  <a:rPr lang="de-DE" dirty="0" err="1" smtClean="0"/>
                  <a:t>island</a:t>
                </a:r>
                <a:r>
                  <a:rPr lang="de-DE" dirty="0" smtClean="0"/>
                  <a:t> </a:t>
                </a:r>
                <a:r>
                  <a:rPr lang="de-DE" dirty="0" err="1" smtClean="0"/>
                  <a:t>width</a:t>
                </a:r>
                <a:endParaRPr lang="de-DE" dirty="0" smtClean="0"/>
              </a:p>
              <a:p>
                <a:pPr lvl="1"/>
                <a:r>
                  <a:rPr lang="de-DE" dirty="0" smtClean="0"/>
                  <a:t>Different </a:t>
                </a:r>
                <a:r>
                  <a:rPr lang="de-DE" dirty="0" err="1" smtClean="0"/>
                  <a:t>heating</a:t>
                </a:r>
                <a:r>
                  <a:rPr lang="de-DE" dirty="0" smtClean="0"/>
                  <a:t> </a:t>
                </a:r>
                <a:r>
                  <a:rPr lang="de-DE" dirty="0" err="1" smtClean="0"/>
                  <a:t>mixes</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𝐸𝐶𝐻</m:t>
                        </m:r>
                      </m:sub>
                    </m:sSub>
                  </m:oMath>
                </a14:m>
                <a:r>
                  <a:rPr lang="en-US" dirty="0" smtClean="0"/>
                  <a:t>, </a:t>
                </a: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𝑁𝐵𝐼</m:t>
                        </m:r>
                      </m:sub>
                    </m:sSub>
                  </m:oMath>
                </a14:m>
                <a:r>
                  <a:rPr lang="en-US" dirty="0" smtClean="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𝐸𝐶𝐻</m:t>
                        </m:r>
                      </m:sub>
                    </m:sSub>
                    <m:r>
                      <a:rPr lang="de-DE" b="0" i="1" smtClean="0">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𝑁𝐵𝐼</m:t>
                        </m:r>
                      </m:sub>
                    </m:sSub>
                  </m:oMath>
                </a14:m>
                <a:endParaRPr lang="en-US" dirty="0"/>
              </a:p>
            </p:txBody>
          </p:sp>
        </mc:Choice>
        <mc:Fallback>
          <p:sp>
            <p:nvSpPr>
              <p:cNvPr id="5" name="Content Placeholder 4"/>
              <p:cNvSpPr>
                <a:spLocks noGrp="1" noRot="1" noChangeAspect="1" noMove="1" noResize="1" noEditPoints="1" noAdjustHandles="1" noChangeArrowheads="1" noChangeShapeType="1" noTextEdit="1"/>
              </p:cNvSpPr>
              <p:nvPr>
                <p:ph sz="quarter" idx="13"/>
              </p:nvPr>
            </p:nvSpPr>
            <p:spPr>
              <a:xfrm>
                <a:off x="658812" y="1609726"/>
                <a:ext cx="7111119" cy="4843462"/>
              </a:xfrm>
              <a:blipFill>
                <a:blip r:embed="rId2"/>
                <a:stretch>
                  <a:fillRect l="-428" t="-1384"/>
                </a:stretch>
              </a:blipFill>
            </p:spPr>
            <p:txBody>
              <a:bodyPr/>
              <a:lstStyle/>
              <a:p>
                <a:r>
                  <a:rPr lang="en-US">
                    <a:noFill/>
                  </a:rPr>
                  <a:t> </a:t>
                </a:r>
              </a:p>
            </p:txBody>
          </p:sp>
        </mc:Fallback>
      </mc:AlternateContent>
      <p:sp>
        <p:nvSpPr>
          <p:cNvPr id="6" name="Footer Placeholder 5"/>
          <p:cNvSpPr>
            <a:spLocks noGrp="1"/>
          </p:cNvSpPr>
          <p:nvPr>
            <p:ph type="ftr" sz="quarter" idx="12"/>
          </p:nvPr>
        </p:nvSpPr>
        <p:spPr/>
        <p:txBody>
          <a:bodyPr/>
          <a:lstStyle/>
          <a:p>
            <a:r>
              <a:rPr lang="de-DE" smtClean="0"/>
              <a:t>D.M. Kriete | W7-X OP2.1 Results Workshop | November 28, 2023</a:t>
            </a:r>
            <a:endParaRPr lang="de-DE" dirty="0"/>
          </a:p>
        </p:txBody>
      </p:sp>
      <p:grpSp>
        <p:nvGrpSpPr>
          <p:cNvPr id="7" name="Group 6"/>
          <p:cNvGrpSpPr/>
          <p:nvPr/>
        </p:nvGrpSpPr>
        <p:grpSpPr>
          <a:xfrm>
            <a:off x="8006079" y="1165139"/>
            <a:ext cx="3857919" cy="5350440"/>
            <a:chOff x="8006079" y="1057423"/>
            <a:chExt cx="3857919" cy="5350440"/>
          </a:xfrm>
        </p:grpSpPr>
        <p:grpSp>
          <p:nvGrpSpPr>
            <p:cNvPr id="8" name="Group 7"/>
            <p:cNvGrpSpPr/>
            <p:nvPr/>
          </p:nvGrpSpPr>
          <p:grpSpPr>
            <a:xfrm>
              <a:off x="9172378" y="1127178"/>
              <a:ext cx="1746378" cy="2227200"/>
              <a:chOff x="5448874" y="4202175"/>
              <a:chExt cx="1746378" cy="2227200"/>
            </a:xfrm>
          </p:grpSpPr>
          <p:pic>
            <p:nvPicPr>
              <p:cNvPr id="13" name="Picture 12" descr="A close up of a logo&#10;&#10;Description automatically generated">
                <a:extLst>
                  <a:ext uri="{FF2B5EF4-FFF2-40B4-BE49-F238E27FC236}">
                    <a16:creationId xmlns:a16="http://schemas.microsoft.com/office/drawing/2014/main" id="{569E0F28-C3DD-4DA1-A746-5D9AEB2EC3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16" t="4620" r="3838" b="12553"/>
              <a:stretch/>
            </p:blipFill>
            <p:spPr>
              <a:xfrm>
                <a:off x="5448874" y="4202175"/>
                <a:ext cx="1746378" cy="2227200"/>
              </a:xfrm>
              <a:prstGeom prst="rect">
                <a:avLst/>
              </a:prstGeom>
            </p:spPr>
          </p:pic>
          <p:grpSp>
            <p:nvGrpSpPr>
              <p:cNvPr id="14" name="Group 13">
                <a:extLst>
                  <a:ext uri="{FF2B5EF4-FFF2-40B4-BE49-F238E27FC236}">
                    <a16:creationId xmlns:a16="http://schemas.microsoft.com/office/drawing/2014/main" id="{20A46576-D4FE-4720-97CC-790D2A1D20F9}"/>
                  </a:ext>
                </a:extLst>
              </p:cNvPr>
              <p:cNvGrpSpPr/>
              <p:nvPr/>
            </p:nvGrpSpPr>
            <p:grpSpPr>
              <a:xfrm>
                <a:off x="5595454" y="4202175"/>
                <a:ext cx="1255674" cy="2011919"/>
                <a:chOff x="537013" y="4200873"/>
                <a:chExt cx="1645420" cy="2276418"/>
              </a:xfrm>
            </p:grpSpPr>
            <p:cxnSp>
              <p:nvCxnSpPr>
                <p:cNvPr id="15" name="Straight Connector 14">
                  <a:extLst>
                    <a:ext uri="{FF2B5EF4-FFF2-40B4-BE49-F238E27FC236}">
                      <a16:creationId xmlns:a16="http://schemas.microsoft.com/office/drawing/2014/main" id="{6B501E59-D3B3-47B1-98DC-43B64C6E4F98}"/>
                    </a:ext>
                  </a:extLst>
                </p:cNvPr>
                <p:cNvCxnSpPr>
                  <a:cxnSpLocks/>
                </p:cNvCxnSpPr>
                <p:nvPr/>
              </p:nvCxnSpPr>
              <p:spPr>
                <a:xfrm>
                  <a:off x="537013" y="4476750"/>
                  <a:ext cx="187269" cy="59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08BCDB-D728-450E-9792-FB43188A30AE}"/>
                    </a:ext>
                  </a:extLst>
                </p:cNvPr>
                <p:cNvCxnSpPr>
                  <a:cxnSpLocks/>
                  <a:endCxn id="13" idx="0"/>
                </p:cNvCxnSpPr>
                <p:nvPr/>
              </p:nvCxnSpPr>
              <p:spPr>
                <a:xfrm flipV="1">
                  <a:off x="664927" y="4200873"/>
                  <a:ext cx="824226" cy="1317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B587D3-315C-4403-AD56-3E127A37F693}"/>
                    </a:ext>
                  </a:extLst>
                </p:cNvPr>
                <p:cNvCxnSpPr>
                  <a:cxnSpLocks/>
                </p:cNvCxnSpPr>
                <p:nvPr/>
              </p:nvCxnSpPr>
              <p:spPr>
                <a:xfrm>
                  <a:off x="1707133" y="6477291"/>
                  <a:ext cx="475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671"/>
            <a:stretch/>
          </p:blipFill>
          <p:spPr>
            <a:xfrm>
              <a:off x="8026677" y="3481781"/>
              <a:ext cx="3837321" cy="2926082"/>
            </a:xfrm>
            <a:prstGeom prst="rect">
              <a:avLst/>
            </a:prstGeom>
            <a:ln w="25400">
              <a:solidFill>
                <a:srgbClr val="005555"/>
              </a:solidFill>
              <a:prstDash val="dash"/>
            </a:ln>
          </p:spPr>
        </p:pic>
        <p:sp>
          <p:nvSpPr>
            <p:cNvPr id="10" name="Rectangle 9"/>
            <p:cNvSpPr/>
            <p:nvPr/>
          </p:nvSpPr>
          <p:spPr>
            <a:xfrm>
              <a:off x="9172378" y="1062767"/>
              <a:ext cx="1174346" cy="971979"/>
            </a:xfrm>
            <a:prstGeom prst="rect">
              <a:avLst/>
            </a:prstGeom>
            <a:noFill/>
            <a:ln w="25400" cmpd="sng">
              <a:solidFill>
                <a:srgbClr val="00555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11" name="Straight Connector 10"/>
            <p:cNvCxnSpPr/>
            <p:nvPr/>
          </p:nvCxnSpPr>
          <p:spPr>
            <a:xfrm flipH="1">
              <a:off x="8006079" y="1082389"/>
              <a:ext cx="1174346" cy="2399391"/>
            </a:xfrm>
            <a:prstGeom prst="line">
              <a:avLst/>
            </a:prstGeom>
            <a:ln w="2540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346724" y="1057423"/>
              <a:ext cx="1517274" cy="2424357"/>
            </a:xfrm>
            <a:prstGeom prst="line">
              <a:avLst/>
            </a:prstGeom>
            <a:ln w="2540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677" y="3630530"/>
            <a:ext cx="3837321" cy="2877991"/>
          </a:xfrm>
          <a:prstGeom prst="rect">
            <a:avLst/>
          </a:prstGeom>
        </p:spPr>
      </p:pic>
    </p:spTree>
    <p:extLst>
      <p:ext uri="{BB962C8B-B14F-4D97-AF65-F5344CB8AC3E}">
        <p14:creationId xmlns:p14="http://schemas.microsoft.com/office/powerpoint/2010/main" val="21534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Field </a:t>
            </a:r>
            <a:r>
              <a:rPr lang="de-DE" dirty="0" err="1" smtClean="0"/>
              <a:t>reversal</a:t>
            </a:r>
            <a:r>
              <a:rPr lang="de-DE" dirty="0" smtClean="0"/>
              <a:t> </a:t>
            </a:r>
            <a:r>
              <a:rPr lang="de-DE" dirty="0" err="1" smtClean="0"/>
              <a:t>experiments</a:t>
            </a:r>
            <a:r>
              <a:rPr lang="de-DE" dirty="0" smtClean="0"/>
              <a:t> </a:t>
            </a:r>
            <a:r>
              <a:rPr lang="de-DE" dirty="0" err="1" smtClean="0"/>
              <a:t>are</a:t>
            </a:r>
            <a:r>
              <a:rPr lang="de-DE" dirty="0" smtClean="0"/>
              <a:t> </a:t>
            </a:r>
            <a:r>
              <a:rPr lang="de-DE" dirty="0" err="1" smtClean="0"/>
              <a:t>invaluable</a:t>
            </a:r>
            <a:r>
              <a:rPr lang="de-DE" dirty="0" smtClean="0"/>
              <a:t> </a:t>
            </a:r>
            <a:r>
              <a:rPr lang="de-DE" dirty="0" err="1" smtClean="0"/>
              <a:t>for</a:t>
            </a:r>
            <a:r>
              <a:rPr lang="de-DE" dirty="0" smtClean="0"/>
              <a:t> </a:t>
            </a:r>
            <a:r>
              <a:rPr lang="de-DE" dirty="0" err="1" smtClean="0"/>
              <a:t>investigating</a:t>
            </a:r>
            <a:r>
              <a:rPr lang="de-DE" dirty="0" smtClean="0"/>
              <a:t> SOL </a:t>
            </a:r>
            <a:r>
              <a:rPr lang="de-DE" dirty="0" err="1" smtClean="0"/>
              <a:t>drifts</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3</a:t>
            </a:fld>
            <a:endParaRPr lang="de-DE"/>
          </a:p>
        </p:txBody>
      </p:sp>
      <p:sp>
        <p:nvSpPr>
          <p:cNvPr id="7" name="Footer Placeholder 6"/>
          <p:cNvSpPr>
            <a:spLocks noGrp="1"/>
          </p:cNvSpPr>
          <p:nvPr>
            <p:ph type="ftr" sz="quarter" idx="12"/>
          </p:nvPr>
        </p:nvSpPr>
        <p:spPr/>
        <p:txBody>
          <a:bodyPr/>
          <a:lstStyle/>
          <a:p>
            <a:r>
              <a:rPr lang="de-DE" smtClean="0"/>
              <a:t>D.M. Kriete | W7-X OP2.1 Results Workshop | November 28, 2023</a:t>
            </a:r>
            <a:endParaRPr lang="de-DE" dirty="0"/>
          </a:p>
        </p:txBody>
      </p:sp>
      <mc:AlternateContent xmlns:mc="http://schemas.openxmlformats.org/markup-compatibility/2006">
        <mc:Choice xmlns:a14="http://schemas.microsoft.com/office/drawing/2010/main" Requires="a14">
          <p:sp>
            <p:nvSpPr>
              <p:cNvPr id="28" name="Content Placeholder 4"/>
              <p:cNvSpPr>
                <a:spLocks noGrp="1"/>
              </p:cNvSpPr>
              <p:nvPr>
                <p:ph sz="quarter" idx="13"/>
              </p:nvPr>
            </p:nvSpPr>
            <p:spPr>
              <a:xfrm>
                <a:off x="308153" y="1431627"/>
                <a:ext cx="6357278" cy="4406232"/>
              </a:xfrm>
            </p:spPr>
            <p:txBody>
              <a:bodyPr>
                <a:noAutofit/>
              </a:bodyPr>
              <a:lstStyle/>
              <a:p>
                <a:r>
                  <a:rPr lang="de-DE" dirty="0" smtClean="0"/>
                  <a:t>Field </a:t>
                </a:r>
                <a:r>
                  <a:rPr lang="de-DE" dirty="0" err="1" smtClean="0"/>
                  <a:t>reversal</a:t>
                </a:r>
                <a:r>
                  <a:rPr lang="de-DE" dirty="0" smtClean="0"/>
                  <a:t> </a:t>
                </a:r>
                <a:r>
                  <a:rPr lang="de-DE" dirty="0" err="1" smtClean="0"/>
                  <a:t>experiments</a:t>
                </a:r>
                <a:r>
                  <a:rPr lang="de-DE" dirty="0" smtClean="0"/>
                  <a:t> </a:t>
                </a:r>
                <a:r>
                  <a:rPr lang="de-DE" dirty="0" err="1" smtClean="0"/>
                  <a:t>are</a:t>
                </a:r>
                <a:r>
                  <a:rPr lang="de-DE" dirty="0" smtClean="0"/>
                  <a:t> </a:t>
                </a:r>
                <a:r>
                  <a:rPr lang="de-DE" dirty="0" err="1" smtClean="0"/>
                  <a:t>the</a:t>
                </a:r>
                <a:r>
                  <a:rPr lang="de-DE" dirty="0" smtClean="0"/>
                  <a:t> </a:t>
                </a:r>
                <a:r>
                  <a:rPr lang="de-DE" dirty="0" err="1" smtClean="0"/>
                  <a:t>best</a:t>
                </a:r>
                <a:r>
                  <a:rPr lang="de-DE" dirty="0" smtClean="0"/>
                  <a:t> </a:t>
                </a:r>
                <a:r>
                  <a:rPr lang="de-DE" dirty="0" err="1" smtClean="0"/>
                  <a:t>way</a:t>
                </a:r>
                <a:r>
                  <a:rPr lang="de-DE" dirty="0" smtClean="0"/>
                  <a:t> </a:t>
                </a:r>
                <a:r>
                  <a:rPr lang="de-DE" dirty="0" err="1" smtClean="0"/>
                  <a:t>to</a:t>
                </a:r>
                <a:r>
                  <a:rPr lang="de-DE" dirty="0" smtClean="0"/>
                  <a:t> </a:t>
                </a:r>
                <a:r>
                  <a:rPr lang="de-DE" dirty="0" err="1" smtClean="0"/>
                  <a:t>investigate</a:t>
                </a:r>
                <a:r>
                  <a:rPr lang="de-DE" dirty="0" smtClean="0"/>
                  <a:t> </a:t>
                </a:r>
                <a:r>
                  <a:rPr lang="de-DE" dirty="0" err="1" smtClean="0"/>
                  <a:t>drift</a:t>
                </a:r>
                <a:r>
                  <a:rPr lang="de-DE" dirty="0" smtClean="0"/>
                  <a:t> </a:t>
                </a:r>
                <a:r>
                  <a:rPr lang="de-DE" dirty="0" err="1" smtClean="0"/>
                  <a:t>effects</a:t>
                </a:r>
                <a:endParaRPr lang="de-DE" dirty="0" smtClean="0"/>
              </a:p>
              <a:p>
                <a:endParaRPr lang="de-DE" dirty="0" smtClean="0"/>
              </a:p>
              <a:p>
                <a:endParaRPr lang="de-DE" dirty="0"/>
              </a:p>
              <a:p>
                <a:pPr>
                  <a:spcBef>
                    <a:spcPts val="0"/>
                  </a:spcBef>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𝑟</m:t>
                        </m:r>
                      </m:sub>
                    </m:sSub>
                  </m:oMath>
                </a14:m>
                <a:r>
                  <a:rPr lang="en-US" dirty="0"/>
                  <a:t> tends to point toward island </a:t>
                </a:r>
                <a:r>
                  <a:rPr lang="en-US" dirty="0" smtClean="0"/>
                  <a:t>O-point due to radial </a:t>
                </a: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a14:m>
                <a:r>
                  <a:rPr lang="en-US" baseline="30000" dirty="0" smtClean="0"/>
                  <a:t> </a:t>
                </a:r>
                <a:r>
                  <a:rPr lang="en-US" dirty="0" smtClean="0"/>
                  <a:t>falloff</a:t>
                </a:r>
                <a:r>
                  <a:rPr lang="en-US" baseline="30000" dirty="0" smtClean="0"/>
                  <a:t>1,2 </a:t>
                </a:r>
                <a:r>
                  <a:rPr lang="en-US" dirty="0"/>
                  <a:t>→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sub>
                    </m:sSub>
                  </m:oMath>
                </a14:m>
                <a:r>
                  <a:rPr lang="en-US" dirty="0"/>
                  <a:t> transports particles </a:t>
                </a:r>
                <a:r>
                  <a:rPr lang="en-US" dirty="0" err="1"/>
                  <a:t>poloidally</a:t>
                </a:r>
                <a:r>
                  <a:rPr lang="en-US" dirty="0"/>
                  <a:t> about island </a:t>
                </a:r>
                <a:r>
                  <a:rPr lang="en-US" dirty="0" smtClean="0"/>
                  <a:t>O-point</a:t>
                </a:r>
              </a:p>
              <a:p>
                <a:pPr>
                  <a:spcBef>
                    <a:spcPts val="0"/>
                  </a:spcBef>
                </a:pPr>
                <a:endParaRPr lang="de-DE" dirty="0" smtClean="0"/>
              </a:p>
              <a:p>
                <a:pPr>
                  <a:spcBef>
                    <a:spcPts val="0"/>
                  </a:spcBef>
                </a:pPr>
                <a:endParaRPr lang="en-US" dirty="0"/>
              </a:p>
              <a:p>
                <a:pPr>
                  <a:spcBef>
                    <a:spcPts val="0"/>
                  </a:spcBef>
                </a:pP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𝐸</m:t>
                        </m:r>
                      </m:e>
                      <m:sub>
                        <m:r>
                          <a:rPr lang="en-US" i="1">
                            <a:latin typeface="Cambria Math" panose="02040503050406030204" pitchFamily="18" charset="0"/>
                            <a:ea typeface="Cambria Math" panose="02040503050406030204" pitchFamily="18" charset="0"/>
                          </a:rPr>
                          <m:t>𝜃</m:t>
                        </m:r>
                      </m:sub>
                    </m:sSub>
                  </m:oMath>
                </a14:m>
                <a:r>
                  <a:rPr lang="en-US" dirty="0"/>
                  <a:t> points toward nearest divertor target →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𝑟</m:t>
                        </m:r>
                      </m:sub>
                    </m:sSub>
                  </m:oMath>
                </a14:m>
                <a:r>
                  <a:rPr lang="en-US" dirty="0"/>
                  <a:t> transports particles across island flux </a:t>
                </a:r>
                <a:r>
                  <a:rPr lang="en-US" dirty="0" smtClean="0"/>
                  <a:t>surfaces</a:t>
                </a:r>
              </a:p>
              <a:p>
                <a:pPr>
                  <a:spcBef>
                    <a:spcPts val="0"/>
                  </a:spcBef>
                </a:pPr>
                <a:endParaRPr lang="de-DE" dirty="0" smtClean="0"/>
              </a:p>
              <a:p>
                <a:pPr>
                  <a:spcBef>
                    <a:spcPts val="0"/>
                  </a:spcBef>
                </a:pPr>
                <a:endParaRPr lang="en-US" dirty="0"/>
              </a:p>
              <a:p>
                <a:pPr>
                  <a:spcBef>
                    <a:spcPts val="0"/>
                  </a:spcBef>
                </a:pP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𝑑𝑖𝑎</m:t>
                        </m:r>
                      </m:sub>
                    </m:sSub>
                  </m:oMath>
                </a14:m>
                <a:r>
                  <a:rPr lang="en-US" dirty="0"/>
                  <a:t> largely vertical and non-resonant with helical island </a:t>
                </a:r>
                <a:r>
                  <a:rPr lang="en-US" dirty="0" smtClean="0"/>
                  <a:t>chain </a:t>
                </a:r>
                <a:r>
                  <a:rPr lang="en-US" dirty="0"/>
                  <a:t>→ little direct effect on particle/heat </a:t>
                </a:r>
                <a:r>
                  <a:rPr lang="en-US" dirty="0" smtClean="0"/>
                  <a:t>transport, but can affect SOL </a:t>
                </a:r>
                <a:r>
                  <a:rPr lang="en-US" dirty="0" smtClean="0"/>
                  <a:t>currents</a:t>
                </a:r>
                <a:endParaRPr lang="en-US" dirty="0"/>
              </a:p>
            </p:txBody>
          </p:sp>
        </mc:Choice>
        <mc:Fallback>
          <p:sp>
            <p:nvSpPr>
              <p:cNvPr id="28" name="Content Placeholder 4"/>
              <p:cNvSpPr>
                <a:spLocks noGrp="1" noRot="1" noChangeAspect="1" noMove="1" noResize="1" noEditPoints="1" noAdjustHandles="1" noChangeArrowheads="1" noChangeShapeType="1" noTextEdit="1"/>
              </p:cNvSpPr>
              <p:nvPr>
                <p:ph sz="quarter" idx="13"/>
              </p:nvPr>
            </p:nvSpPr>
            <p:spPr>
              <a:xfrm>
                <a:off x="308153" y="1431627"/>
                <a:ext cx="6357278" cy="4406232"/>
              </a:xfrm>
              <a:blipFill>
                <a:blip r:embed="rId2"/>
                <a:stretch>
                  <a:fillRect l="-672" t="-830" b="-6916"/>
                </a:stretch>
              </a:blipFill>
            </p:spPr>
            <p:txBody>
              <a:bodyPr/>
              <a:lstStyle/>
              <a:p>
                <a:r>
                  <a:rPr lang="en-US">
                    <a:noFill/>
                  </a:rPr>
                  <a:t> </a:t>
                </a:r>
              </a:p>
            </p:txBody>
          </p:sp>
        </mc:Fallback>
      </mc:AlternateContent>
      <p:grpSp>
        <p:nvGrpSpPr>
          <p:cNvPr id="13" name="Group 12"/>
          <p:cNvGrpSpPr>
            <a:grpSpLocks noChangeAspect="1"/>
          </p:cNvGrpSpPr>
          <p:nvPr/>
        </p:nvGrpSpPr>
        <p:grpSpPr>
          <a:xfrm>
            <a:off x="6514371" y="2021754"/>
            <a:ext cx="2814748" cy="3905129"/>
            <a:chOff x="8550876" y="1657345"/>
            <a:chExt cx="1926378" cy="267262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1332" t="61748" b="10222"/>
            <a:stretch/>
          </p:blipFill>
          <p:spPr>
            <a:xfrm>
              <a:off x="8550876" y="2446638"/>
              <a:ext cx="1415446" cy="1178011"/>
            </a:xfrm>
            <a:prstGeom prst="rect">
              <a:avLst/>
            </a:prstGeom>
          </p:spPr>
        </p:pic>
        <p:grpSp>
          <p:nvGrpSpPr>
            <p:cNvPr id="15" name="Group 14"/>
            <p:cNvGrpSpPr/>
            <p:nvPr/>
          </p:nvGrpSpPr>
          <p:grpSpPr>
            <a:xfrm>
              <a:off x="9707880" y="1657345"/>
              <a:ext cx="769374" cy="2672622"/>
              <a:chOff x="9707880" y="3988653"/>
              <a:chExt cx="769374" cy="2672622"/>
            </a:xfrm>
          </p:grpSpPr>
          <p:sp>
            <p:nvSpPr>
              <p:cNvPr id="17" name="Rectangle 16"/>
              <p:cNvSpPr/>
              <p:nvPr/>
            </p:nvSpPr>
            <p:spPr>
              <a:xfrm>
                <a:off x="9707880" y="5146040"/>
                <a:ext cx="258442" cy="401320"/>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8" name="Straight Connector 17"/>
              <p:cNvCxnSpPr/>
              <p:nvPr/>
            </p:nvCxnSpPr>
            <p:spPr>
              <a:xfrm flipV="1">
                <a:off x="9707880" y="3988653"/>
                <a:ext cx="769374" cy="1157386"/>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707880" y="5547360"/>
                <a:ext cx="769373" cy="1113915"/>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8872151" y="2814732"/>
              <a:ext cx="617838" cy="40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9117" y="2021227"/>
            <a:ext cx="2621662" cy="3905657"/>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117" y="2021227"/>
            <a:ext cx="2621661" cy="390565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9117" y="2021227"/>
            <a:ext cx="2621661" cy="3905655"/>
          </a:xfrm>
          <a:prstGeom prst="rect">
            <a:avLst/>
          </a:prstGeom>
        </p:spPr>
      </p:pic>
      <mc:AlternateContent xmlns:mc="http://schemas.openxmlformats.org/markup-compatibility/2006">
        <mc:Choice xmlns:a14="http://schemas.microsoft.com/office/drawing/2010/main" Requires="a14">
          <p:sp>
            <p:nvSpPr>
              <p:cNvPr id="23" name="TextBox 22"/>
              <p:cNvSpPr txBox="1"/>
              <p:nvPr/>
            </p:nvSpPr>
            <p:spPr>
              <a:xfrm>
                <a:off x="9812292" y="1697716"/>
                <a:ext cx="2334513" cy="646331"/>
              </a:xfrm>
              <a:prstGeom prst="rect">
                <a:avLst/>
              </a:prstGeom>
              <a:noFill/>
            </p:spPr>
            <p:txBody>
              <a:bodyPr wrap="square" rtlCol="0">
                <a:spAutoFit/>
              </a:bodyPr>
              <a:lstStyle/>
              <a:p>
                <a:pPr algn="ctr"/>
                <a:r>
                  <a:rPr lang="de-DE" b="1" kern="600" spc="40" dirty="0" err="1" smtClean="0"/>
                  <a:t>Poloidal</a:t>
                </a:r>
                <a:r>
                  <a:rPr lang="de-DE" b="1" kern="600" spc="40" dirty="0" smtClean="0"/>
                  <a:t> </a:t>
                </a:r>
                <a14:m>
                  <m:oMath xmlns:m="http://schemas.openxmlformats.org/officeDocument/2006/math">
                    <m:r>
                      <a:rPr lang="de-DE" b="1" i="1">
                        <a:latin typeface="Cambria Math" panose="02040503050406030204" pitchFamily="18" charset="0"/>
                      </a:rPr>
                      <m:t>𝑬</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𝑩</m:t>
                    </m:r>
                  </m:oMath>
                </a14:m>
                <a:r>
                  <a:rPr lang="de-DE" b="1" kern="600" spc="40" dirty="0" smtClean="0"/>
                  <a:t> </a:t>
                </a:r>
                <a:r>
                  <a:rPr lang="de-DE" b="1" kern="600" spc="40" dirty="0" err="1" smtClean="0"/>
                  <a:t>drift</a:t>
                </a:r>
                <a:r>
                  <a:rPr lang="de-DE" b="1" kern="600" spc="40" dirty="0" smtClean="0"/>
                  <a:t> (</a:t>
                </a:r>
                <a:r>
                  <a:rPr lang="de-DE" b="1" kern="600" spc="40" dirty="0" err="1" smtClean="0"/>
                  <a:t>forward</a:t>
                </a:r>
                <a:r>
                  <a:rPr lang="de-DE" b="1" kern="600" spc="40" dirty="0" smtClean="0"/>
                  <a:t> </a:t>
                </a:r>
                <a:r>
                  <a:rPr lang="de-DE" b="1" kern="600" spc="40" dirty="0" err="1" smtClean="0"/>
                  <a:t>field</a:t>
                </a:r>
                <a:r>
                  <a:rPr lang="de-DE" b="1" kern="600" spc="40" dirty="0" smtClean="0"/>
                  <a:t>)</a:t>
                </a:r>
              </a:p>
            </p:txBody>
          </p:sp>
        </mc:Choice>
        <mc:Fallback>
          <p:sp>
            <p:nvSpPr>
              <p:cNvPr id="23" name="TextBox 22"/>
              <p:cNvSpPr txBox="1">
                <a:spLocks noRot="1" noChangeAspect="1" noMove="1" noResize="1" noEditPoints="1" noAdjustHandles="1" noChangeArrowheads="1" noChangeShapeType="1" noTextEdit="1"/>
              </p:cNvSpPr>
              <p:nvPr/>
            </p:nvSpPr>
            <p:spPr>
              <a:xfrm>
                <a:off x="9812292" y="1697716"/>
                <a:ext cx="2334513" cy="646331"/>
              </a:xfrm>
              <a:prstGeom prst="rect">
                <a:avLst/>
              </a:prstGeom>
              <a:blipFill>
                <a:blip r:embed="rId7"/>
                <a:stretch>
                  <a:fillRect l="-2089" t="-4673" r="-1567" b="-13084"/>
                </a:stretch>
              </a:blipFill>
            </p:spPr>
            <p:txBody>
              <a:bodyPr/>
              <a:lstStyle/>
              <a:p>
                <a:r>
                  <a:rPr lang="en-US">
                    <a:noFill/>
                  </a:rPr>
                  <a:t> </a:t>
                </a:r>
              </a:p>
            </p:txBody>
          </p:sp>
        </mc:Fallback>
      </mc:AlternateContent>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2573" y="2021754"/>
            <a:ext cx="3208205" cy="3906000"/>
          </a:xfrm>
          <a:prstGeom prst="rect">
            <a:avLst/>
          </a:prstGeom>
        </p:spPr>
      </p:pic>
      <mc:AlternateContent xmlns:mc="http://schemas.openxmlformats.org/markup-compatibility/2006">
        <mc:Choice xmlns:a14="http://schemas.microsoft.com/office/drawing/2010/main" Requires="a14">
          <p:sp>
            <p:nvSpPr>
              <p:cNvPr id="24" name="TextBox 23"/>
              <p:cNvSpPr txBox="1"/>
              <p:nvPr/>
            </p:nvSpPr>
            <p:spPr>
              <a:xfrm>
                <a:off x="9812292" y="1698588"/>
                <a:ext cx="2334513" cy="646331"/>
              </a:xfrm>
              <a:prstGeom prst="rect">
                <a:avLst/>
              </a:prstGeom>
              <a:noFill/>
            </p:spPr>
            <p:txBody>
              <a:bodyPr wrap="square" rtlCol="0">
                <a:spAutoFit/>
              </a:bodyPr>
              <a:lstStyle/>
              <a:p>
                <a:pPr algn="ctr"/>
                <a:r>
                  <a:rPr lang="de-DE" b="1" kern="600" spc="40" dirty="0" err="1" smtClean="0"/>
                  <a:t>Poloidal</a:t>
                </a:r>
                <a:r>
                  <a:rPr lang="de-DE" b="1" kern="600" spc="40" dirty="0" smtClean="0"/>
                  <a:t> </a:t>
                </a:r>
                <a14:m>
                  <m:oMath xmlns:m="http://schemas.openxmlformats.org/officeDocument/2006/math">
                    <m:r>
                      <a:rPr lang="de-DE" b="1" i="1">
                        <a:latin typeface="Cambria Math" panose="02040503050406030204" pitchFamily="18" charset="0"/>
                      </a:rPr>
                      <m:t>𝑬</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𝑩</m:t>
                    </m:r>
                  </m:oMath>
                </a14:m>
                <a:r>
                  <a:rPr lang="de-DE" b="1" kern="600" spc="40" dirty="0" smtClean="0"/>
                  <a:t> </a:t>
                </a:r>
                <a:r>
                  <a:rPr lang="de-DE" b="1" kern="600" spc="40" dirty="0" err="1" smtClean="0"/>
                  <a:t>drift</a:t>
                </a:r>
                <a:r>
                  <a:rPr lang="de-DE" b="1" kern="600" spc="40" dirty="0" smtClean="0"/>
                  <a:t> (</a:t>
                </a:r>
                <a:r>
                  <a:rPr lang="de-DE" b="1" kern="600" spc="40" dirty="0" err="1" smtClean="0"/>
                  <a:t>reverse</a:t>
                </a:r>
                <a:r>
                  <a:rPr lang="de-DE" b="1" kern="600" spc="40" dirty="0" smtClean="0"/>
                  <a:t> </a:t>
                </a:r>
                <a:r>
                  <a:rPr lang="de-DE" b="1" kern="600" spc="40" dirty="0" err="1" smtClean="0"/>
                  <a:t>field</a:t>
                </a:r>
                <a:r>
                  <a:rPr lang="de-DE" b="1" kern="600" spc="40" dirty="0" smtClean="0"/>
                  <a:t>)</a:t>
                </a:r>
              </a:p>
            </p:txBody>
          </p:sp>
        </mc:Choice>
        <mc:Fallback>
          <p:sp>
            <p:nvSpPr>
              <p:cNvPr id="24" name="TextBox 23"/>
              <p:cNvSpPr txBox="1">
                <a:spLocks noRot="1" noChangeAspect="1" noMove="1" noResize="1" noEditPoints="1" noAdjustHandles="1" noChangeArrowheads="1" noChangeShapeType="1" noTextEdit="1"/>
              </p:cNvSpPr>
              <p:nvPr/>
            </p:nvSpPr>
            <p:spPr>
              <a:xfrm>
                <a:off x="9812292" y="1698588"/>
                <a:ext cx="2334513" cy="646331"/>
              </a:xfrm>
              <a:prstGeom prst="rect">
                <a:avLst/>
              </a:prstGeom>
              <a:blipFill>
                <a:blip r:embed="rId9"/>
                <a:stretch>
                  <a:fillRect l="-2089" t="-5660" r="-1567" b="-14151"/>
                </a:stretch>
              </a:blipFill>
            </p:spPr>
            <p:txBody>
              <a:bodyPr/>
              <a:lstStyle/>
              <a:p>
                <a:r>
                  <a:rPr lang="en-US">
                    <a:noFill/>
                  </a:rPr>
                  <a:t> </a:t>
                </a:r>
              </a:p>
            </p:txBody>
          </p:sp>
        </mc:Fallback>
      </mc:AlternateContent>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2573" y="2021754"/>
            <a:ext cx="3208205" cy="3906000"/>
          </a:xfrm>
          <a:prstGeom prst="rect">
            <a:avLst/>
          </a:prstGeom>
        </p:spPr>
      </p:pic>
      <mc:AlternateContent xmlns:mc="http://schemas.openxmlformats.org/markup-compatibility/2006">
        <mc:Choice xmlns:a14="http://schemas.microsoft.com/office/drawing/2010/main" Requires="a14">
          <p:sp>
            <p:nvSpPr>
              <p:cNvPr id="27" name="TextBox 26"/>
              <p:cNvSpPr txBox="1"/>
              <p:nvPr/>
            </p:nvSpPr>
            <p:spPr>
              <a:xfrm>
                <a:off x="9776273" y="1431627"/>
                <a:ext cx="2334513" cy="923330"/>
              </a:xfrm>
              <a:prstGeom prst="rect">
                <a:avLst/>
              </a:prstGeom>
              <a:noFill/>
            </p:spPr>
            <p:txBody>
              <a:bodyPr wrap="square" rtlCol="0">
                <a:spAutoFit/>
              </a:bodyPr>
              <a:lstStyle/>
              <a:p>
                <a:pPr algn="ctr"/>
                <a:r>
                  <a:rPr lang="de-DE" b="1" kern="600" spc="40" dirty="0" smtClean="0"/>
                  <a:t>Radial </a:t>
                </a:r>
                <a14:m>
                  <m:oMath xmlns:m="http://schemas.openxmlformats.org/officeDocument/2006/math">
                    <m:r>
                      <a:rPr lang="de-DE" b="1" i="1">
                        <a:latin typeface="Cambria Math" panose="02040503050406030204" pitchFamily="18" charset="0"/>
                      </a:rPr>
                      <m:t>𝑬</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𝑩</m:t>
                    </m:r>
                  </m:oMath>
                </a14:m>
                <a:r>
                  <a:rPr lang="de-DE" b="1" kern="600" spc="40" dirty="0" smtClean="0"/>
                  <a:t> &amp; </a:t>
                </a:r>
                <a:r>
                  <a:rPr lang="de-DE" b="1" kern="600" spc="40" dirty="0" err="1" smtClean="0"/>
                  <a:t>diamagnetic</a:t>
                </a:r>
                <a:r>
                  <a:rPr lang="de-DE" b="1" kern="600" spc="40" dirty="0" smtClean="0"/>
                  <a:t> </a:t>
                </a:r>
                <a:r>
                  <a:rPr lang="de-DE" b="1" kern="600" spc="40" dirty="0" err="1" smtClean="0"/>
                  <a:t>drifts</a:t>
                </a:r>
                <a:r>
                  <a:rPr lang="de-DE" b="1" kern="600" spc="40" dirty="0" smtClean="0"/>
                  <a:t> (</a:t>
                </a:r>
                <a:r>
                  <a:rPr lang="de-DE" b="1" kern="600" spc="40" dirty="0" err="1" smtClean="0"/>
                  <a:t>forward</a:t>
                </a:r>
                <a:r>
                  <a:rPr lang="de-DE" b="1" kern="600" spc="40" dirty="0" smtClean="0"/>
                  <a:t> </a:t>
                </a:r>
                <a:r>
                  <a:rPr lang="de-DE" b="1" kern="600" spc="40" dirty="0" err="1" smtClean="0"/>
                  <a:t>field</a:t>
                </a:r>
                <a:r>
                  <a:rPr lang="de-DE" b="1" kern="600" spc="40" dirty="0" smtClean="0"/>
                  <a:t>)</a:t>
                </a:r>
              </a:p>
            </p:txBody>
          </p:sp>
        </mc:Choice>
        <mc:Fallback>
          <p:sp>
            <p:nvSpPr>
              <p:cNvPr id="27" name="TextBox 26"/>
              <p:cNvSpPr txBox="1">
                <a:spLocks noRot="1" noChangeAspect="1" noMove="1" noResize="1" noEditPoints="1" noAdjustHandles="1" noChangeArrowheads="1" noChangeShapeType="1" noTextEdit="1"/>
              </p:cNvSpPr>
              <p:nvPr/>
            </p:nvSpPr>
            <p:spPr>
              <a:xfrm>
                <a:off x="9776273" y="1431627"/>
                <a:ext cx="2334513" cy="923330"/>
              </a:xfrm>
              <a:prstGeom prst="rect">
                <a:avLst/>
              </a:prstGeom>
              <a:blipFill>
                <a:blip r:embed="rId11"/>
                <a:stretch>
                  <a:fillRect l="-783" t="-3974" r="-522" b="-9934"/>
                </a:stretch>
              </a:blipFill>
            </p:spPr>
            <p:txBody>
              <a:bodyPr/>
              <a:lstStyle/>
              <a:p>
                <a:r>
                  <a:rPr lang="en-US">
                    <a:noFill/>
                  </a:rPr>
                  <a:t> </a:t>
                </a:r>
              </a:p>
            </p:txBody>
          </p:sp>
        </mc:Fallback>
      </mc:AlternateContent>
      <p:sp>
        <p:nvSpPr>
          <p:cNvPr id="29" name="TextBox 28"/>
          <p:cNvSpPr txBox="1"/>
          <p:nvPr/>
        </p:nvSpPr>
        <p:spPr>
          <a:xfrm>
            <a:off x="1138707" y="6264925"/>
            <a:ext cx="2769284" cy="461665"/>
          </a:xfrm>
          <a:prstGeom prst="rect">
            <a:avLst/>
          </a:prstGeom>
          <a:noFill/>
        </p:spPr>
        <p:txBody>
          <a:bodyPr wrap="none" rtlCol="0">
            <a:spAutoFit/>
          </a:bodyPr>
          <a:lstStyle/>
          <a:p>
            <a:r>
              <a:rPr lang="de-DE" sz="1200" baseline="30000" dirty="0" smtClean="0"/>
              <a:t>1</a:t>
            </a:r>
            <a:r>
              <a:rPr lang="de-DE" sz="1200" dirty="0" smtClean="0"/>
              <a:t>T. </a:t>
            </a:r>
            <a:r>
              <a:rPr lang="de-DE" sz="1200" dirty="0" err="1" smtClean="0"/>
              <a:t>Barbui</a:t>
            </a:r>
            <a:r>
              <a:rPr lang="de-DE" sz="1200" dirty="0" smtClean="0"/>
              <a:t> </a:t>
            </a:r>
            <a:r>
              <a:rPr lang="de-DE" sz="1200" dirty="0"/>
              <a:t>et al., </a:t>
            </a:r>
            <a:r>
              <a:rPr lang="de-DE" sz="1200" dirty="0" smtClean="0"/>
              <a:t>NF </a:t>
            </a:r>
            <a:r>
              <a:rPr lang="de-DE" sz="1200" b="1" dirty="0" smtClean="0"/>
              <a:t>60 </a:t>
            </a:r>
            <a:r>
              <a:rPr lang="de-DE" sz="1200" dirty="0" smtClean="0"/>
              <a:t>106014 </a:t>
            </a:r>
            <a:r>
              <a:rPr lang="de-DE" sz="1200" dirty="0"/>
              <a:t>(</a:t>
            </a:r>
            <a:r>
              <a:rPr lang="de-DE" sz="1200" dirty="0" smtClean="0"/>
              <a:t>2020)</a:t>
            </a:r>
          </a:p>
          <a:p>
            <a:r>
              <a:rPr lang="de-DE" sz="1200" baseline="30000" dirty="0"/>
              <a:t>2</a:t>
            </a:r>
            <a:r>
              <a:rPr lang="de-DE" sz="1200" dirty="0" smtClean="0"/>
              <a:t>E. Flom et al., </a:t>
            </a:r>
            <a:r>
              <a:rPr lang="de-DE" sz="1200" dirty="0" err="1" smtClean="0"/>
              <a:t>submitted</a:t>
            </a:r>
            <a:r>
              <a:rPr lang="de-DE" sz="1200" dirty="0" smtClean="0"/>
              <a:t> </a:t>
            </a:r>
            <a:r>
              <a:rPr lang="de-DE" sz="1200" dirty="0" err="1" smtClean="0"/>
              <a:t>to</a:t>
            </a:r>
            <a:r>
              <a:rPr lang="de-DE" sz="1200" dirty="0" smtClean="0"/>
              <a:t> NF</a:t>
            </a:r>
          </a:p>
        </p:txBody>
      </p:sp>
    </p:spTree>
    <p:extLst>
      <p:ext uri="{BB962C8B-B14F-4D97-AF65-F5344CB8AC3E}">
        <p14:creationId xmlns:p14="http://schemas.microsoft.com/office/powerpoint/2010/main" val="333122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Content Placeholder 4"/>
              <p:cNvSpPr>
                <a:spLocks noGrp="1"/>
              </p:cNvSpPr>
              <p:nvPr>
                <p:ph sz="quarter" idx="13"/>
              </p:nvPr>
            </p:nvSpPr>
            <p:spPr>
              <a:xfrm>
                <a:off x="304800" y="1490170"/>
                <a:ext cx="6709181" cy="4843462"/>
              </a:xfrm>
            </p:spPr>
            <p:txBody>
              <a:bodyPr>
                <a:noAutofit/>
              </a:bodyPr>
              <a:lstStyle/>
              <a:p>
                <a:r>
                  <a:rPr lang="de-DE" dirty="0" smtClean="0"/>
                  <a:t>Multiple </a:t>
                </a:r>
                <a:r>
                  <a:rPr lang="de-DE" dirty="0" err="1" smtClean="0"/>
                  <a:t>diagnostics</a:t>
                </a:r>
                <a:r>
                  <a:rPr lang="de-DE" dirty="0" smtClean="0"/>
                  <a:t> </a:t>
                </a:r>
                <a:r>
                  <a:rPr lang="de-DE" dirty="0" smtClean="0"/>
                  <a:t>find </a:t>
                </a:r>
                <a:r>
                  <a:rPr lang="de-DE" dirty="0" err="1" smtClean="0"/>
                  <a:t>evidence</a:t>
                </a:r>
                <a:r>
                  <a:rPr lang="de-DE" dirty="0" smtClean="0"/>
                  <a:t> </a:t>
                </a:r>
                <a:r>
                  <a:rPr lang="de-DE" dirty="0" err="1" smtClean="0"/>
                  <a:t>for</a:t>
                </a:r>
                <a:r>
                  <a:rPr lang="de-DE" dirty="0" smtClean="0"/>
                  <a:t>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sub>
                    </m:sSub>
                    <m:r>
                      <a:rPr lang="de-DE" b="0" i="1" smtClean="0">
                        <a:latin typeface="Cambria Math" panose="02040503050406030204" pitchFamily="18" charset="0"/>
                        <a:ea typeface="Cambria Math" panose="02040503050406030204" pitchFamily="18" charset="0"/>
                      </a:rPr>
                      <m:t>=0.5−7 </m:t>
                    </m:r>
                    <m:f>
                      <m:fPr>
                        <m:type m:val="lin"/>
                        <m:ctrlPr>
                          <a:rPr lang="de-DE" b="0" i="1" smtClean="0">
                            <a:latin typeface="Cambria Math" panose="02040503050406030204" pitchFamily="18" charset="0"/>
                            <a:ea typeface="Cambria Math" panose="02040503050406030204" pitchFamily="18" charset="0"/>
                          </a:rPr>
                        </m:ctrlPr>
                      </m:fPr>
                      <m:num>
                        <m:r>
                          <m:rPr>
                            <m:nor/>
                          </m:rPr>
                          <a:rPr lang="de-DE" b="0" i="0" smtClean="0">
                            <a:latin typeface="Cambria Math" panose="02040503050406030204" pitchFamily="18" charset="0"/>
                            <a:ea typeface="Cambria Math" panose="02040503050406030204" pitchFamily="18" charset="0"/>
                          </a:rPr>
                          <m:t>km</m:t>
                        </m:r>
                      </m:num>
                      <m:den>
                        <m:r>
                          <m:rPr>
                            <m:nor/>
                          </m:rPr>
                          <a:rPr lang="de-DE" b="0" i="0" smtClean="0">
                            <a:latin typeface="Cambria Math" panose="02040503050406030204" pitchFamily="18" charset="0"/>
                            <a:ea typeface="Cambria Math" panose="02040503050406030204" pitchFamily="18" charset="0"/>
                          </a:rPr>
                          <m:t>s</m:t>
                        </m:r>
                      </m:den>
                    </m:f>
                  </m:oMath>
                </a14:m>
                <a:endParaRPr lang="de-DE" dirty="0" smtClean="0"/>
              </a:p>
              <a:p>
                <a:pPr lvl="1"/>
                <a:r>
                  <a:rPr lang="de-DE" dirty="0" smtClean="0"/>
                  <a:t>Gas puff </a:t>
                </a:r>
                <a:r>
                  <a:rPr lang="de-DE" dirty="0" err="1" smtClean="0"/>
                  <a:t>imaging</a:t>
                </a:r>
                <a:r>
                  <a:rPr lang="de-DE" dirty="0" smtClean="0"/>
                  <a:t>: </a:t>
                </a:r>
                <a:r>
                  <a:rPr lang="de-DE" dirty="0" err="1" smtClean="0"/>
                  <a:t>from</a:t>
                </a:r>
                <a:r>
                  <a:rPr lang="de-DE" dirty="0" smtClean="0"/>
                  <a:t> </a:t>
                </a:r>
                <a:r>
                  <a:rPr lang="de-DE" dirty="0" err="1" smtClean="0"/>
                  <a:t>motion</a:t>
                </a:r>
                <a:r>
                  <a:rPr lang="de-DE" dirty="0" smtClean="0"/>
                  <a:t> </a:t>
                </a:r>
                <a:r>
                  <a:rPr lang="de-DE" dirty="0" err="1" smtClean="0"/>
                  <a:t>of</a:t>
                </a:r>
                <a:r>
                  <a:rPr lang="de-DE" dirty="0" smtClean="0"/>
                  <a:t> gas puff </a:t>
                </a:r>
                <a:r>
                  <a:rPr lang="de-DE" dirty="0" err="1" smtClean="0"/>
                  <a:t>emission</a:t>
                </a:r>
                <a:endParaRPr lang="de-DE" dirty="0" smtClean="0"/>
              </a:p>
              <a:p>
                <a:pPr lvl="1"/>
                <a:r>
                  <a:rPr lang="de-DE" dirty="0" smtClean="0"/>
                  <a:t>He beam: </a:t>
                </a:r>
                <a:r>
                  <a:rPr lang="de-DE" dirty="0" err="1" smtClean="0"/>
                  <a:t>from</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a14:m>
                <a:r>
                  <a:rPr lang="de-DE" dirty="0" smtClean="0"/>
                  <a:t> </a:t>
                </a:r>
                <a:r>
                  <a:rPr lang="de-DE" dirty="0" err="1" smtClean="0"/>
                  <a:t>profile</a:t>
                </a:r>
                <a:r>
                  <a:rPr lang="de-DE" dirty="0" smtClean="0"/>
                  <a:t> </a:t>
                </a:r>
                <a:r>
                  <a:rPr lang="de-DE" dirty="0" err="1" smtClean="0"/>
                  <a:t>assuming</a:t>
                </a:r>
                <a:r>
                  <a:rPr lang="de-DE" dirty="0" smtClean="0"/>
                  <a:t> </a:t>
                </a:r>
                <a14:m>
                  <m:oMath xmlns:m="http://schemas.openxmlformats.org/officeDocument/2006/math">
                    <m:r>
                      <a:rPr lang="de-DE" i="1" smtClean="0">
                        <a:latin typeface="Cambria Math" panose="02040503050406030204" pitchFamily="18" charset="0"/>
                        <a:ea typeface="Cambria Math" panose="02040503050406030204" pitchFamily="18" charset="0"/>
                      </a:rPr>
                      <m:t>𝜙</m:t>
                    </m:r>
                    <m:r>
                      <a:rPr lang="de-DE" b="0" i="1" smtClean="0">
                        <a:latin typeface="Cambria Math" panose="02040503050406030204" pitchFamily="18" charset="0"/>
                        <a:ea typeface="Cambria Math" panose="02040503050406030204" pitchFamily="18" charset="0"/>
                      </a:rPr>
                      <m:t>=3</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𝑇</m:t>
                        </m:r>
                      </m:e>
                      <m:sub>
                        <m:r>
                          <a:rPr lang="de-DE" b="0" i="1" smtClean="0">
                            <a:latin typeface="Cambria Math" panose="02040503050406030204" pitchFamily="18" charset="0"/>
                            <a:ea typeface="Cambria Math" panose="02040503050406030204" pitchFamily="18" charset="0"/>
                          </a:rPr>
                          <m:t>𝑒</m:t>
                        </m:r>
                      </m:sub>
                    </m:sSub>
                  </m:oMath>
                </a14:m>
                <a:endParaRPr lang="de-DE" dirty="0" smtClean="0"/>
              </a:p>
              <a:p>
                <a:pPr lvl="1"/>
                <a:r>
                  <a:rPr lang="de-DE" dirty="0" smtClean="0"/>
                  <a:t>Doppler </a:t>
                </a:r>
                <a:r>
                  <a:rPr lang="de-DE" dirty="0" err="1" smtClean="0"/>
                  <a:t>reflectomer</a:t>
                </a:r>
                <a:r>
                  <a:rPr lang="de-DE" dirty="0" smtClean="0"/>
                  <a:t>: </a:t>
                </a:r>
                <a:r>
                  <a:rPr lang="de-DE" dirty="0" err="1" smtClean="0"/>
                  <a:t>from</a:t>
                </a:r>
                <a:r>
                  <a:rPr lang="de-DE" dirty="0" smtClean="0"/>
                  <a:t> Doppler </a:t>
                </a:r>
                <a:r>
                  <a:rPr lang="de-DE" dirty="0" err="1" smtClean="0"/>
                  <a:t>shift</a:t>
                </a:r>
                <a:r>
                  <a:rPr lang="de-DE" dirty="0" smtClean="0"/>
                  <a:t> </a:t>
                </a:r>
                <a:r>
                  <a:rPr lang="de-DE" dirty="0" err="1" smtClean="0"/>
                  <a:t>of</a:t>
                </a:r>
                <a:r>
                  <a:rPr lang="de-DE" dirty="0" smtClean="0"/>
                  <a:t> </a:t>
                </a:r>
                <a:r>
                  <a:rPr lang="de-DE" dirty="0" err="1" smtClean="0"/>
                  <a:t>microwaves</a:t>
                </a:r>
                <a:r>
                  <a:rPr lang="de-DE" dirty="0" smtClean="0"/>
                  <a:t> </a:t>
                </a:r>
                <a:r>
                  <a:rPr lang="de-DE" dirty="0" err="1" smtClean="0"/>
                  <a:t>reflected</a:t>
                </a:r>
                <a:r>
                  <a:rPr lang="de-DE" dirty="0" smtClean="0"/>
                  <a:t> off </a:t>
                </a:r>
                <a:r>
                  <a:rPr lang="de-DE" dirty="0" err="1" smtClean="0"/>
                  <a:t>density</a:t>
                </a:r>
                <a:r>
                  <a:rPr lang="de-DE" dirty="0" smtClean="0"/>
                  <a:t> </a:t>
                </a:r>
                <a:r>
                  <a:rPr lang="de-DE" dirty="0" err="1" smtClean="0"/>
                  <a:t>fluctuations</a:t>
                </a:r>
                <a:endParaRPr lang="de-DE" dirty="0" smtClean="0"/>
              </a:p>
              <a:p>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sub>
                    </m:sSub>
                  </m:oMath>
                </a14:m>
                <a:r>
                  <a:rPr lang="de-DE" dirty="0" smtClean="0"/>
                  <a:t> </a:t>
                </a:r>
                <a:r>
                  <a:rPr lang="de-DE" dirty="0" err="1" smtClean="0"/>
                  <a:t>decreases</a:t>
                </a:r>
                <a:r>
                  <a:rPr lang="de-DE" dirty="0" smtClean="0"/>
                  <a:t> </a:t>
                </a:r>
                <a:r>
                  <a:rPr lang="de-DE" dirty="0" err="1" smtClean="0"/>
                  <a:t>with</a:t>
                </a:r>
                <a:r>
                  <a:rPr lang="de-DE" dirty="0" smtClean="0"/>
                  <a:t> </a:t>
                </a:r>
                <a14:m>
                  <m:oMath xmlns:m="http://schemas.openxmlformats.org/officeDocument/2006/math">
                    <m:sSub>
                      <m:sSubPr>
                        <m:ctrlPr>
                          <a:rPr lang="de-DE" i="1" smtClean="0">
                            <a:latin typeface="Cambria Math" panose="02040503050406030204" pitchFamily="18" charset="0"/>
                          </a:rPr>
                        </m:ctrlPr>
                      </m:sSubPr>
                      <m:e>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𝑛</m:t>
                            </m:r>
                          </m:e>
                        </m:acc>
                      </m:e>
                      <m:sub>
                        <m:r>
                          <a:rPr lang="de-DE" b="0" i="1" smtClean="0">
                            <a:latin typeface="Cambria Math" panose="02040503050406030204" pitchFamily="18" charset="0"/>
                          </a:rPr>
                          <m:t>𝑒</m:t>
                        </m:r>
                      </m:sub>
                    </m:sSub>
                  </m:oMath>
                </a14:m>
                <a:r>
                  <a:rPr lang="de-DE" dirty="0" smtClean="0"/>
                  <a:t> </a:t>
                </a:r>
                <a:r>
                  <a:rPr lang="de-DE" dirty="0" err="1" smtClean="0"/>
                  <a:t>and</a:t>
                </a:r>
                <a:r>
                  <a:rPr lang="de-DE" dirty="0" smtClean="0"/>
                  <a:t> </a:t>
                </a:r>
                <a:r>
                  <a:rPr lang="de-DE" dirty="0" err="1" smtClean="0"/>
                  <a:t>increases</a:t>
                </a:r>
                <a:r>
                  <a:rPr lang="de-DE" dirty="0" smtClean="0"/>
                  <a:t> </a:t>
                </a:r>
                <a:r>
                  <a:rPr lang="de-DE" dirty="0" err="1" smtClean="0"/>
                  <a:t>with</a:t>
                </a:r>
                <a:r>
                  <a:rPr lang="de-DE" dirty="0" smtClean="0"/>
                  <a:t> power</a:t>
                </a:r>
              </a:p>
            </p:txBody>
          </p:sp>
        </mc:Choice>
        <mc:Fallback>
          <p:sp>
            <p:nvSpPr>
              <p:cNvPr id="5" name="Content Placeholder 4"/>
              <p:cNvSpPr>
                <a:spLocks noGrp="1" noRot="1" noChangeAspect="1" noMove="1" noResize="1" noEditPoints="1" noAdjustHandles="1" noChangeArrowheads="1" noChangeShapeType="1" noTextEdit="1"/>
              </p:cNvSpPr>
              <p:nvPr>
                <p:ph sz="quarter" idx="13"/>
              </p:nvPr>
            </p:nvSpPr>
            <p:spPr>
              <a:xfrm>
                <a:off x="304800" y="1490170"/>
                <a:ext cx="6709181" cy="4843462"/>
              </a:xfrm>
              <a:blipFill>
                <a:blip r:embed="rId6"/>
                <a:stretch>
                  <a:fillRect l="-545" t="-8805" r="-62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de-DE" dirty="0" smtClean="0"/>
                  <a:t>Multiple </a:t>
                </a:r>
                <a:r>
                  <a:rPr lang="de-DE" dirty="0" err="1" smtClean="0"/>
                  <a:t>diagnostics</a:t>
                </a:r>
                <a:r>
                  <a:rPr lang="de-DE" dirty="0" smtClean="0"/>
                  <a:t> </a:t>
                </a:r>
                <a:r>
                  <a:rPr lang="de-DE" dirty="0" err="1" smtClean="0"/>
                  <a:t>observe</a:t>
                </a:r>
                <a:r>
                  <a:rPr lang="de-DE" dirty="0" smtClean="0"/>
                  <a:t> </a:t>
                </a:r>
                <a:r>
                  <a:rPr lang="de-DE" dirty="0" err="1" smtClean="0"/>
                  <a:t>poloidal</a:t>
                </a:r>
                <a:r>
                  <a:rPr lang="de-DE" dirty="0" smtClean="0"/>
                  <a:t> </a:t>
                </a:r>
                <a14:m>
                  <m:oMath xmlns:m="http://schemas.openxmlformats.org/officeDocument/2006/math">
                    <m:r>
                      <a:rPr lang="de-DE" b="1" i="1" smtClean="0">
                        <a:latin typeface="Cambria Math" panose="02040503050406030204" pitchFamily="18" charset="0"/>
                      </a:rPr>
                      <m:t>𝑬</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𝑩</m:t>
                    </m:r>
                  </m:oMath>
                </a14:m>
                <a:r>
                  <a:rPr lang="en-US" dirty="0" smtClean="0"/>
                  <a:t> drift flows</a:t>
                </a:r>
                <a:endParaRPr lang="en-US"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7"/>
                <a:stretch>
                  <a:fillRect l="-920"/>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fld id="{7CAF8605-79AF-49D8-801C-80CE61886099}" type="slidenum">
              <a:rPr lang="de-DE" smtClean="0"/>
              <a:pPr/>
              <a:t>4</a:t>
            </a:fld>
            <a:endParaRPr lang="de-DE"/>
          </a:p>
        </p:txBody>
      </p:sp>
      <p:pic>
        <p:nvPicPr>
          <p:cNvPr id="28" name="Grafi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0966" y="2162266"/>
            <a:ext cx="4922211" cy="3811025"/>
          </a:xfrm>
          <a:prstGeom prst="rect">
            <a:avLst/>
          </a:prstGeom>
        </p:spPr>
      </p:pic>
      <mc:AlternateContent xmlns:mc="http://schemas.openxmlformats.org/markup-compatibility/2006">
        <mc:Choice xmlns:a14="http://schemas.microsoft.com/office/drawing/2010/main" Requires="a14">
          <p:sp>
            <p:nvSpPr>
              <p:cNvPr id="30" name="TextBox 29"/>
              <p:cNvSpPr txBox="1"/>
              <p:nvPr/>
            </p:nvSpPr>
            <p:spPr>
              <a:xfrm>
                <a:off x="7167134" y="1556452"/>
                <a:ext cx="4728739" cy="658514"/>
              </a:xfrm>
              <a:prstGeom prst="rect">
                <a:avLst/>
              </a:prstGeom>
              <a:noFill/>
            </p:spPr>
            <p:txBody>
              <a:bodyPr wrap="square" rtlCol="0">
                <a:spAutoFit/>
              </a:bodyPr>
              <a:lstStyle/>
              <a:p>
                <a:pPr algn="ctr"/>
                <a14:m>
                  <m:oMath xmlns:m="http://schemas.openxmlformats.org/officeDocument/2006/math">
                    <m:sSub>
                      <m:sSubPr>
                        <m:ctrlPr>
                          <a:rPr lang="en-US" b="1" i="1" smtClean="0">
                            <a:latin typeface="Cambria Math" panose="02040503050406030204" pitchFamily="18" charset="0"/>
                          </a:rPr>
                        </m:ctrlPr>
                      </m:sSubPr>
                      <m:e>
                        <m:r>
                          <a:rPr lang="de-DE" b="1" i="1" smtClean="0">
                            <a:latin typeface="Cambria Math" panose="02040503050406030204" pitchFamily="18" charset="0"/>
                          </a:rPr>
                          <m:t>𝒗</m:t>
                        </m:r>
                      </m:e>
                      <m:sub>
                        <m:r>
                          <a:rPr lang="de-DE" b="1" i="1" smtClean="0">
                            <a:latin typeface="Cambria Math" panose="02040503050406030204" pitchFamily="18" charset="0"/>
                          </a:rPr>
                          <m:t>𝑬</m:t>
                        </m:r>
                        <m:r>
                          <a:rPr lang="de-DE" b="1" i="1" smtClean="0">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𝜽</m:t>
                        </m:r>
                      </m:sub>
                    </m:sSub>
                  </m:oMath>
                </a14:m>
                <a:r>
                  <a:rPr lang="en-US" b="1" dirty="0" smtClean="0"/>
                  <a:t> inferred from He beam and GPI in target shadowed region (standard </a:t>
                </a:r>
                <a:r>
                  <a:rPr lang="en-US" b="1" dirty="0" err="1" smtClean="0"/>
                  <a:t>config</a:t>
                </a:r>
                <a:r>
                  <a:rPr lang="en-US" b="1" dirty="0" smtClean="0"/>
                  <a:t>)</a:t>
                </a:r>
                <a:endParaRPr lang="en-US" b="1" dirty="0"/>
              </a:p>
            </p:txBody>
          </p:sp>
        </mc:Choice>
        <mc:Fallback>
          <p:sp>
            <p:nvSpPr>
              <p:cNvPr id="30" name="TextBox 29"/>
              <p:cNvSpPr txBox="1">
                <a:spLocks noRot="1" noChangeAspect="1" noMove="1" noResize="1" noEditPoints="1" noAdjustHandles="1" noChangeArrowheads="1" noChangeShapeType="1" noTextEdit="1"/>
              </p:cNvSpPr>
              <p:nvPr/>
            </p:nvSpPr>
            <p:spPr>
              <a:xfrm>
                <a:off x="7167134" y="1556452"/>
                <a:ext cx="4728739" cy="658514"/>
              </a:xfrm>
              <a:prstGeom prst="rect">
                <a:avLst/>
              </a:prstGeom>
              <a:blipFill>
                <a:blip r:embed="rId9"/>
                <a:stretch>
                  <a:fillRect l="-903" t="-4630" r="-903" b="-13889"/>
                </a:stretch>
              </a:blipFill>
            </p:spPr>
            <p:txBody>
              <a:bodyPr/>
              <a:lstStyle/>
              <a:p>
                <a:r>
                  <a:rPr lang="en-US">
                    <a:noFill/>
                  </a:rPr>
                  <a:t> </a:t>
                </a:r>
              </a:p>
            </p:txBody>
          </p:sp>
        </mc:Fallback>
      </mc:AlternateContent>
      <p:pic>
        <p:nvPicPr>
          <p:cNvPr id="16" name="23011705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322375" y="4046427"/>
            <a:ext cx="3288831" cy="2631065"/>
          </a:xfrm>
          <a:prstGeom prst="rect">
            <a:avLst/>
          </a:prstGeom>
        </p:spPr>
      </p:pic>
      <p:pic>
        <p:nvPicPr>
          <p:cNvPr id="17" name="22121401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9056" y="3995028"/>
            <a:ext cx="3381508" cy="2705206"/>
          </a:xfrm>
          <a:prstGeom prst="rect">
            <a:avLst/>
          </a:prstGeom>
        </p:spPr>
      </p:pic>
      <p:sp>
        <p:nvSpPr>
          <p:cNvPr id="18" name="TextBox 17"/>
          <p:cNvSpPr txBox="1"/>
          <p:nvPr/>
        </p:nvSpPr>
        <p:spPr>
          <a:xfrm>
            <a:off x="764270" y="3507225"/>
            <a:ext cx="2175412" cy="584775"/>
          </a:xfrm>
          <a:prstGeom prst="rect">
            <a:avLst/>
          </a:prstGeom>
          <a:noFill/>
        </p:spPr>
        <p:txBody>
          <a:bodyPr wrap="square" rtlCol="0">
            <a:spAutoFit/>
          </a:bodyPr>
          <a:lstStyle/>
          <a:p>
            <a:pPr algn="ctr"/>
            <a:r>
              <a:rPr lang="de-DE" sz="1600" b="1" dirty="0" smtClean="0"/>
              <a:t>GPI </a:t>
            </a:r>
            <a:r>
              <a:rPr lang="de-DE" sz="1600" b="1" dirty="0" err="1" smtClean="0"/>
              <a:t>forward</a:t>
            </a:r>
            <a:r>
              <a:rPr lang="de-DE" sz="1600" b="1" dirty="0" smtClean="0"/>
              <a:t> </a:t>
            </a:r>
            <a:r>
              <a:rPr lang="de-DE" sz="1600" b="1" dirty="0" err="1" smtClean="0"/>
              <a:t>field</a:t>
            </a:r>
            <a:endParaRPr lang="de-DE" sz="1600" b="1" dirty="0"/>
          </a:p>
          <a:p>
            <a:pPr algn="ctr"/>
            <a:r>
              <a:rPr lang="de-DE" sz="1600" b="1" dirty="0" smtClean="0"/>
              <a:t>(2 MW, 4 × 10</a:t>
            </a:r>
            <a:r>
              <a:rPr lang="de-DE" sz="1600" b="1" baseline="30000" dirty="0" smtClean="0"/>
              <a:t>19</a:t>
            </a:r>
            <a:r>
              <a:rPr lang="de-DE" sz="1600" b="1" dirty="0" smtClean="0"/>
              <a:t> m</a:t>
            </a:r>
            <a:r>
              <a:rPr lang="de-DE" sz="1600" b="1" baseline="30000" dirty="0" smtClean="0"/>
              <a:t>-2</a:t>
            </a:r>
            <a:r>
              <a:rPr lang="de-DE" sz="1600" b="1" dirty="0" smtClean="0"/>
              <a:t>)</a:t>
            </a:r>
            <a:endParaRPr lang="de-DE" sz="1600" b="1" dirty="0"/>
          </a:p>
        </p:txBody>
      </p:sp>
      <p:sp>
        <p:nvSpPr>
          <p:cNvPr id="25" name="TextBox 24"/>
          <p:cNvSpPr txBox="1"/>
          <p:nvPr/>
        </p:nvSpPr>
        <p:spPr>
          <a:xfrm>
            <a:off x="3932013" y="3552567"/>
            <a:ext cx="2175412" cy="584775"/>
          </a:xfrm>
          <a:prstGeom prst="rect">
            <a:avLst/>
          </a:prstGeom>
          <a:noFill/>
        </p:spPr>
        <p:txBody>
          <a:bodyPr wrap="square" rtlCol="0">
            <a:spAutoFit/>
          </a:bodyPr>
          <a:lstStyle/>
          <a:p>
            <a:pPr algn="ctr"/>
            <a:r>
              <a:rPr lang="de-DE" sz="1600" b="1" dirty="0" smtClean="0"/>
              <a:t>GPI </a:t>
            </a:r>
            <a:r>
              <a:rPr lang="de-DE" sz="1600" b="1" dirty="0" err="1" smtClean="0"/>
              <a:t>r</a:t>
            </a:r>
            <a:r>
              <a:rPr lang="de-DE" sz="1600" b="1" dirty="0" err="1" smtClean="0"/>
              <a:t>everse</a:t>
            </a:r>
            <a:r>
              <a:rPr lang="de-DE" sz="1600" b="1" dirty="0" smtClean="0"/>
              <a:t> </a:t>
            </a:r>
            <a:r>
              <a:rPr lang="de-DE" sz="1600" b="1" dirty="0" err="1" smtClean="0"/>
              <a:t>field</a:t>
            </a:r>
            <a:endParaRPr lang="de-DE" sz="1600" b="1" dirty="0"/>
          </a:p>
          <a:p>
            <a:pPr algn="ctr"/>
            <a:r>
              <a:rPr lang="de-DE" sz="1600" b="1" dirty="0" smtClean="0"/>
              <a:t>(2 MW, 3 × 10</a:t>
            </a:r>
            <a:r>
              <a:rPr lang="de-DE" sz="1600" b="1" baseline="30000" dirty="0" smtClean="0"/>
              <a:t>19</a:t>
            </a:r>
            <a:r>
              <a:rPr lang="de-DE" sz="1600" b="1" dirty="0" smtClean="0"/>
              <a:t> m</a:t>
            </a:r>
            <a:r>
              <a:rPr lang="de-DE" sz="1600" b="1" baseline="30000" dirty="0" smtClean="0"/>
              <a:t>-2</a:t>
            </a:r>
            <a:r>
              <a:rPr lang="de-DE" sz="1600" b="1" dirty="0" smtClean="0"/>
              <a:t>)</a:t>
            </a:r>
            <a:endParaRPr lang="de-DE" sz="1600" b="1" dirty="0"/>
          </a:p>
        </p:txBody>
      </p:sp>
      <p:sp>
        <p:nvSpPr>
          <p:cNvPr id="31" name="TextBox 30"/>
          <p:cNvSpPr txBox="1"/>
          <p:nvPr/>
        </p:nvSpPr>
        <p:spPr>
          <a:xfrm>
            <a:off x="6574518" y="6149366"/>
            <a:ext cx="5535105"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A. von </a:t>
            </a:r>
            <a:r>
              <a:rPr lang="de-DE" sz="1600" dirty="0" err="1" smtClean="0"/>
              <a:t>Stechow</a:t>
            </a:r>
            <a:r>
              <a:rPr lang="de-DE" sz="1600" dirty="0" smtClean="0"/>
              <a:t>, S. </a:t>
            </a:r>
            <a:r>
              <a:rPr lang="de-DE" sz="1600" dirty="0" err="1" smtClean="0"/>
              <a:t>Ballinger</a:t>
            </a:r>
            <a:r>
              <a:rPr lang="de-DE" sz="1600" dirty="0" smtClean="0"/>
              <a:t>, &amp; E. Flom]</a:t>
            </a:r>
            <a:endParaRPr lang="en-US" sz="1600" dirty="0"/>
          </a:p>
        </p:txBody>
      </p:sp>
      <p:sp>
        <p:nvSpPr>
          <p:cNvPr id="7" name="Footer Placeholder 6"/>
          <p:cNvSpPr>
            <a:spLocks noGrp="1"/>
          </p:cNvSpPr>
          <p:nvPr>
            <p:ph type="ftr" sz="quarter" idx="12"/>
          </p:nvPr>
        </p:nvSpPr>
        <p:spPr/>
        <p:txBody>
          <a:bodyPr/>
          <a:lstStyle/>
          <a:p>
            <a:r>
              <a:rPr lang="de-DE" dirty="0" smtClean="0"/>
              <a:t>D.M. </a:t>
            </a:r>
            <a:r>
              <a:rPr lang="de-DE" dirty="0" err="1" smtClean="0"/>
              <a:t>Kriete</a:t>
            </a:r>
            <a:r>
              <a:rPr lang="de-DE" dirty="0" smtClean="0"/>
              <a:t> | W7-X OP2.1 </a:t>
            </a:r>
            <a:r>
              <a:rPr lang="de-DE" dirty="0" err="1" smtClean="0"/>
              <a:t>Results</a:t>
            </a:r>
            <a:r>
              <a:rPr lang="de-DE" dirty="0" smtClean="0"/>
              <a:t> Workshop | November 28, 2023</a:t>
            </a:r>
            <a:endParaRPr lang="de-DE" dirty="0"/>
          </a:p>
        </p:txBody>
      </p:sp>
      <p:pic>
        <p:nvPicPr>
          <p:cNvPr id="27" name="Picture 26"/>
          <p:cNvPicPr>
            <a:picLocks noChangeAspect="1"/>
          </p:cNvPicPr>
          <p:nvPr/>
        </p:nvPicPr>
        <p:blipFill rotWithShape="1">
          <a:blip r:embed="rId12">
            <a:extLst>
              <a:ext uri="{28A0092B-C50C-407E-A947-70E740481C1C}">
                <a14:useLocalDpi xmlns:a14="http://schemas.microsoft.com/office/drawing/2010/main" val="0"/>
              </a:ext>
            </a:extLst>
          </a:blip>
          <a:srcRect t="6008"/>
          <a:stretch/>
        </p:blipFill>
        <p:spPr>
          <a:xfrm>
            <a:off x="7178057" y="2259069"/>
            <a:ext cx="4404343" cy="3522498"/>
          </a:xfrm>
          <a:prstGeom prst="rect">
            <a:avLst/>
          </a:prstGeom>
        </p:spPr>
      </p:pic>
      <p:sp>
        <p:nvSpPr>
          <p:cNvPr id="29" name="TextBox 28"/>
          <p:cNvSpPr txBox="1"/>
          <p:nvPr/>
        </p:nvSpPr>
        <p:spPr>
          <a:xfrm>
            <a:off x="6895925" y="5889256"/>
            <a:ext cx="4953600"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M. </a:t>
            </a:r>
            <a:r>
              <a:rPr lang="de-DE" sz="1600" dirty="0" err="1" smtClean="0"/>
              <a:t>Maragkoudakis</a:t>
            </a:r>
            <a:r>
              <a:rPr lang="de-DE" sz="1600" dirty="0" smtClean="0"/>
              <a:t> &amp; D. </a:t>
            </a:r>
            <a:r>
              <a:rPr lang="de-DE" sz="1600" dirty="0" err="1" smtClean="0"/>
              <a:t>Carralero</a:t>
            </a:r>
            <a:r>
              <a:rPr lang="de-DE" sz="1600" dirty="0" smtClean="0"/>
              <a:t>]</a:t>
            </a:r>
            <a:endParaRPr lang="en-US" sz="1600" dirty="0"/>
          </a:p>
        </p:txBody>
      </p:sp>
      <mc:AlternateContent xmlns:mc="http://schemas.openxmlformats.org/markup-compatibility/2006">
        <mc:Choice xmlns:a14="http://schemas.microsoft.com/office/drawing/2010/main" Requires="a14">
          <p:sp>
            <p:nvSpPr>
              <p:cNvPr id="32" name="TextBox 31"/>
              <p:cNvSpPr txBox="1"/>
              <p:nvPr/>
            </p:nvSpPr>
            <p:spPr>
              <a:xfrm>
                <a:off x="7106678" y="1556452"/>
                <a:ext cx="4728739" cy="658514"/>
              </a:xfrm>
              <a:prstGeom prst="rect">
                <a:avLst/>
              </a:prstGeom>
              <a:noFill/>
            </p:spPr>
            <p:txBody>
              <a:bodyPr wrap="square" rtlCol="0">
                <a:spAutoFit/>
              </a:bodyPr>
              <a:lstStyle/>
              <a:p>
                <a:pPr algn="ctr"/>
                <a14:m>
                  <m:oMath xmlns:m="http://schemas.openxmlformats.org/officeDocument/2006/math">
                    <m:sSub>
                      <m:sSubPr>
                        <m:ctrlPr>
                          <a:rPr lang="en-US" b="1" i="1" smtClean="0">
                            <a:latin typeface="Cambria Math" panose="02040503050406030204" pitchFamily="18" charset="0"/>
                          </a:rPr>
                        </m:ctrlPr>
                      </m:sSubPr>
                      <m:e>
                        <m:r>
                          <a:rPr lang="de-DE" b="1" i="1" smtClean="0">
                            <a:latin typeface="Cambria Math" panose="02040503050406030204" pitchFamily="18" charset="0"/>
                          </a:rPr>
                          <m:t>𝒗</m:t>
                        </m:r>
                      </m:e>
                      <m:sub>
                        <m:r>
                          <a:rPr lang="de-DE" b="1" i="1" smtClean="0">
                            <a:latin typeface="Cambria Math" panose="02040503050406030204" pitchFamily="18" charset="0"/>
                          </a:rPr>
                          <m:t>𝑬</m:t>
                        </m:r>
                        <m:r>
                          <a:rPr lang="de-DE" b="1" i="1" smtClean="0">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𝜽</m:t>
                        </m:r>
                      </m:sub>
                    </m:sSub>
                  </m:oMath>
                </a14:m>
                <a:r>
                  <a:rPr lang="en-US" b="1" dirty="0" smtClean="0"/>
                  <a:t> inferred from Doppler reflectometer </a:t>
                </a:r>
                <a:r>
                  <a:rPr lang="en-US" b="1" dirty="0" smtClean="0"/>
                  <a:t>within few centimeters of LCFS</a:t>
                </a:r>
                <a:endParaRPr lang="en-US" b="1" dirty="0">
                  <a:solidFill>
                    <a:srgbClr val="FF0000"/>
                  </a:solidFill>
                </a:endParaRPr>
              </a:p>
            </p:txBody>
          </p:sp>
        </mc:Choice>
        <mc:Fallback>
          <p:sp>
            <p:nvSpPr>
              <p:cNvPr id="32" name="TextBox 31"/>
              <p:cNvSpPr txBox="1">
                <a:spLocks noRot="1" noChangeAspect="1" noMove="1" noResize="1" noEditPoints="1" noAdjustHandles="1" noChangeArrowheads="1" noChangeShapeType="1" noTextEdit="1"/>
              </p:cNvSpPr>
              <p:nvPr/>
            </p:nvSpPr>
            <p:spPr>
              <a:xfrm>
                <a:off x="7106678" y="1556452"/>
                <a:ext cx="4728739" cy="658514"/>
              </a:xfrm>
              <a:prstGeom prst="rect">
                <a:avLst/>
              </a:prstGeom>
              <a:blipFill>
                <a:blip r:embed="rId13"/>
                <a:stretch>
                  <a:fillRect t="-4630" b="-13889"/>
                </a:stretch>
              </a:blipFill>
            </p:spPr>
            <p:txBody>
              <a:bodyPr/>
              <a:lstStyle/>
              <a:p>
                <a:r>
                  <a:rPr lang="en-US">
                    <a:noFill/>
                  </a:rPr>
                  <a:t> </a:t>
                </a:r>
              </a:p>
            </p:txBody>
          </p:sp>
        </mc:Fallback>
      </mc:AlternateContent>
    </p:spTree>
    <p:extLst>
      <p:ext uri="{BB962C8B-B14F-4D97-AF65-F5344CB8AC3E}">
        <p14:creationId xmlns:p14="http://schemas.microsoft.com/office/powerpoint/2010/main" val="6667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7"/>
                                        </p:tgtEl>
                                      </p:cBhvr>
                                    </p:cmd>
                                  </p:childTnLst>
                                </p:cTn>
                              </p:par>
                              <p:par>
                                <p:cTn id="7" presetID="1" presetClass="mediacall" presetSubtype="0" fill="hold" nodeType="withEffect">
                                  <p:stCondLst>
                                    <p:cond delay="0"/>
                                  </p:stCondLst>
                                  <p:childTnLst>
                                    <p:cmd type="call" cmd="playFrom(0.0)">
                                      <p:cBhvr>
                                        <p:cTn id="8" dur="16667" fill="hold"/>
                                        <p:tgtEl>
                                          <p:spTgt spid="1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3" presetClass="mediacall" presetSubtype="0" fill="hold" nodeType="withEffect">
                                  <p:stCondLst>
                                    <p:cond delay="0"/>
                                  </p:stCondLst>
                                  <p:childTnLst>
                                    <p:cmd type="call" cmd="stop">
                                      <p:cBhvr>
                                        <p:cTn id="26" dur="1" fill="hold"/>
                                        <p:tgtEl>
                                          <p:spTgt spid="17"/>
                                        </p:tgtEl>
                                      </p:cBhvr>
                                    </p:cmd>
                                  </p:childTnLst>
                                </p:cTn>
                              </p:par>
                              <p:par>
                                <p:cTn id="27" presetID="3" presetClass="mediacall" presetSubtype="0" fill="hold" nodeType="withEffect">
                                  <p:stCondLst>
                                    <p:cond delay="0"/>
                                  </p:stCondLst>
                                  <p:childTnLst>
                                    <p:cmd type="call" cmd="stop">
                                      <p:cBhvr>
                                        <p:cTn id="28" dur="1" fill="hold"/>
                                        <p:tgtEl>
                                          <p:spTgt spid="16"/>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indefinite" fill="hold" display="0">
                  <p:stCondLst>
                    <p:cond delay="indefinite"/>
                  </p:stCondLst>
                </p:cTn>
                <p:tgtEl>
                  <p:spTgt spid="17"/>
                </p:tgtEl>
              </p:cMediaNode>
            </p:video>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7"/>
                                        </p:tgtEl>
                                      </p:cBhvr>
                                    </p:cmd>
                                  </p:childTnLst>
                                </p:cTn>
                              </p:par>
                            </p:childTnLst>
                          </p:cTn>
                        </p:par>
                      </p:childTnLst>
                    </p:cTn>
                  </p:par>
                </p:childTnLst>
              </p:cTn>
              <p:nextCondLst>
                <p:cond evt="onClick" delay="0">
                  <p:tgtEl>
                    <p:spTgt spid="17"/>
                  </p:tgtEl>
                </p:cond>
              </p:nextCondLst>
            </p:seq>
            <p:video>
              <p:cMediaNode vol="80000">
                <p:cTn id="39" repeatCount="indefinite"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childTnLst>
        </p:cTn>
      </p:par>
    </p:tnLst>
    <p:bldLst>
      <p:bldP spid="30" grpId="0"/>
      <p:bldP spid="31" grpId="0"/>
      <p:bldP spid="29"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CAF8605-79AF-49D8-801C-80CE61886099}" type="slidenum">
              <a:rPr lang="de-DE" smtClean="0"/>
              <a:pPr/>
              <a:t>5</a:t>
            </a:fld>
            <a:endParaRPr lang="de-DE"/>
          </a:p>
        </p:txBody>
      </p:sp>
      <p:sp>
        <p:nvSpPr>
          <p:cNvPr id="2" name="Title 1"/>
          <p:cNvSpPr>
            <a:spLocks noGrp="1"/>
          </p:cNvSpPr>
          <p:nvPr>
            <p:ph type="title"/>
          </p:nvPr>
        </p:nvSpPr>
        <p:spPr/>
        <p:txBody>
          <a:bodyPr/>
          <a:lstStyle/>
          <a:p>
            <a:r>
              <a:rPr lang="de-DE" dirty="0" smtClean="0"/>
              <a:t>SOL </a:t>
            </a:r>
            <a:r>
              <a:rPr lang="de-DE" dirty="0" err="1" smtClean="0"/>
              <a:t>transport</a:t>
            </a:r>
            <a:r>
              <a:rPr lang="de-DE" dirty="0" smtClean="0"/>
              <a:t> </a:t>
            </a:r>
            <a:r>
              <a:rPr lang="de-DE" dirty="0" err="1" smtClean="0"/>
              <a:t>transitions</a:t>
            </a:r>
            <a:r>
              <a:rPr lang="de-DE" dirty="0" smtClean="0"/>
              <a:t> </a:t>
            </a:r>
            <a:r>
              <a:rPr lang="de-DE" dirty="0" err="1" smtClean="0"/>
              <a:t>from</a:t>
            </a:r>
            <a:r>
              <a:rPr lang="de-DE" dirty="0" smtClean="0"/>
              <a:t> </a:t>
            </a:r>
            <a:r>
              <a:rPr lang="de-DE" dirty="0" smtClean="0"/>
              <a:t>a drift-</a:t>
            </a:r>
            <a:r>
              <a:rPr lang="de-DE" dirty="0" err="1" smtClean="0"/>
              <a:t>dominated</a:t>
            </a:r>
            <a:r>
              <a:rPr lang="de-DE" dirty="0" smtClean="0"/>
              <a:t> </a:t>
            </a:r>
            <a:r>
              <a:rPr lang="de-DE" dirty="0" err="1" smtClean="0"/>
              <a:t>to</a:t>
            </a:r>
            <a:r>
              <a:rPr lang="de-DE" dirty="0" smtClean="0"/>
              <a:t> </a:t>
            </a:r>
            <a:r>
              <a:rPr lang="de-DE" dirty="0" smtClean="0"/>
              <a:t>an </a:t>
            </a:r>
            <a:r>
              <a:rPr lang="de-DE" dirty="0" err="1" smtClean="0"/>
              <a:t>anomalous-dominated</a:t>
            </a:r>
            <a:r>
              <a:rPr lang="de-DE" dirty="0" smtClean="0"/>
              <a:t> </a:t>
            </a:r>
            <a:r>
              <a:rPr lang="de-DE" dirty="0" err="1" smtClean="0"/>
              <a:t>regime</a:t>
            </a:r>
            <a:r>
              <a:rPr lang="de-DE" dirty="0" smtClean="0"/>
              <a:t> </a:t>
            </a:r>
            <a:r>
              <a:rPr lang="de-DE" dirty="0" err="1" smtClean="0"/>
              <a:t>above</a:t>
            </a:r>
            <a:r>
              <a:rPr lang="de-DE" dirty="0" smtClean="0"/>
              <a:t> a </a:t>
            </a:r>
            <a:r>
              <a:rPr lang="de-DE" dirty="0" err="1" smtClean="0"/>
              <a:t>critical</a:t>
            </a:r>
            <a:r>
              <a:rPr lang="de-DE" dirty="0" smtClean="0"/>
              <a:t> </a:t>
            </a:r>
            <a:r>
              <a:rPr lang="de-DE" dirty="0" err="1" smtClean="0"/>
              <a:t>density</a:t>
            </a:r>
            <a:endParaRPr lang="en-US" dirty="0"/>
          </a:p>
        </p:txBody>
      </p:sp>
      <p:sp>
        <p:nvSpPr>
          <p:cNvPr id="9" name="Footer Placeholder 8"/>
          <p:cNvSpPr>
            <a:spLocks noGrp="1"/>
          </p:cNvSpPr>
          <p:nvPr>
            <p:ph type="ftr" sz="quarter" idx="12"/>
          </p:nvPr>
        </p:nvSpPr>
        <p:spPr/>
        <p:txBody>
          <a:bodyPr/>
          <a:lstStyle/>
          <a:p>
            <a:r>
              <a:rPr lang="de-DE" smtClean="0"/>
              <a:t>D.M. Kriete | W7-X OP2.1 Results Workshop | November 28, 2023</a:t>
            </a:r>
            <a:endParaRPr lang="de-DE" dirty="0"/>
          </a:p>
        </p:txBody>
      </p:sp>
      <p:sp>
        <p:nvSpPr>
          <p:cNvPr id="18" name="Rechteck 14"/>
          <p:cNvSpPr/>
          <p:nvPr/>
        </p:nvSpPr>
        <p:spPr>
          <a:xfrm>
            <a:off x="6041008" y="6208637"/>
            <a:ext cx="6195094" cy="369332"/>
          </a:xfrm>
          <a:prstGeom prst="rect">
            <a:avLst/>
          </a:prstGeom>
        </p:spPr>
        <p:txBody>
          <a:bodyPr wrap="none">
            <a:spAutoFit/>
          </a:bodyPr>
          <a:lstStyle/>
          <a:p>
            <a:pPr lvl="1"/>
            <a:r>
              <a:rPr lang="de-DE" dirty="0" smtClean="0"/>
              <a:t>[E. Flom </a:t>
            </a:r>
            <a:r>
              <a:rPr lang="de-DE" i="1" dirty="0" smtClean="0"/>
              <a:t>et </a:t>
            </a:r>
            <a:r>
              <a:rPr lang="de-DE" i="1" dirty="0"/>
              <a:t>al.</a:t>
            </a:r>
            <a:r>
              <a:rPr lang="de-DE" dirty="0"/>
              <a:t> </a:t>
            </a:r>
            <a:r>
              <a:rPr lang="de-DE" dirty="0" smtClean="0"/>
              <a:t>APS </a:t>
            </a:r>
            <a:r>
              <a:rPr lang="de-DE" dirty="0" err="1" smtClean="0"/>
              <a:t>Invited</a:t>
            </a:r>
            <a:r>
              <a:rPr lang="de-DE" dirty="0" smtClean="0"/>
              <a:t> Talk </a:t>
            </a:r>
            <a:r>
              <a:rPr lang="de-DE" dirty="0" err="1" smtClean="0"/>
              <a:t>and</a:t>
            </a:r>
            <a:r>
              <a:rPr lang="de-DE" dirty="0" smtClean="0"/>
              <a:t> Submission </a:t>
            </a:r>
            <a:r>
              <a:rPr lang="de-DE" dirty="0" err="1" smtClean="0"/>
              <a:t>to</a:t>
            </a:r>
            <a:r>
              <a:rPr lang="de-DE" dirty="0" smtClean="0"/>
              <a:t> NF]</a:t>
            </a:r>
            <a:endParaRPr lang="de-DE" b="1" dirty="0"/>
          </a:p>
        </p:txBody>
      </p:sp>
      <p:pic>
        <p:nvPicPr>
          <p:cNvPr id="10" name="Inhaltsplatzhalter 1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139226" y="1408217"/>
            <a:ext cx="6052774" cy="4792640"/>
          </a:xfrm>
        </p:spPr>
      </p:pic>
      <p:pic>
        <p:nvPicPr>
          <p:cNvPr id="20" name="Inhaltsplatzhalter 6"/>
          <p:cNvPicPr>
            <a:picLocks noChangeAspect="1"/>
          </p:cNvPicPr>
          <p:nvPr/>
        </p:nvPicPr>
        <p:blipFill rotWithShape="1">
          <a:blip r:embed="rId3" cstate="print">
            <a:extLst>
              <a:ext uri="{28A0092B-C50C-407E-A947-70E740481C1C}">
                <a14:useLocalDpi xmlns:a14="http://schemas.microsoft.com/office/drawing/2010/main" val="0"/>
              </a:ext>
            </a:extLst>
          </a:blip>
          <a:srcRect b="28028"/>
          <a:stretch/>
        </p:blipFill>
        <p:spPr>
          <a:xfrm>
            <a:off x="693618" y="1695355"/>
            <a:ext cx="4925467" cy="2167728"/>
          </a:xfrm>
          <a:prstGeom prst="rect">
            <a:avLst/>
          </a:prstGeom>
        </p:spPr>
      </p:pic>
      <p:sp>
        <p:nvSpPr>
          <p:cNvPr id="21" name="TextBox 20"/>
          <p:cNvSpPr txBox="1"/>
          <p:nvPr/>
        </p:nvSpPr>
        <p:spPr>
          <a:xfrm>
            <a:off x="892011" y="1115013"/>
            <a:ext cx="4808641" cy="646331"/>
          </a:xfrm>
          <a:prstGeom prst="rect">
            <a:avLst/>
          </a:prstGeom>
          <a:noFill/>
        </p:spPr>
        <p:txBody>
          <a:bodyPr wrap="square" rtlCol="0">
            <a:spAutoFit/>
          </a:bodyPr>
          <a:lstStyle/>
          <a:p>
            <a:pPr algn="ctr"/>
            <a:r>
              <a:rPr lang="de-DE" dirty="0" smtClean="0"/>
              <a:t>He beam </a:t>
            </a:r>
            <a:r>
              <a:rPr lang="de-DE" dirty="0" err="1" smtClean="0"/>
              <a:t>used</a:t>
            </a:r>
            <a:r>
              <a:rPr lang="de-DE" dirty="0" smtClean="0"/>
              <a:t> </a:t>
            </a:r>
            <a:r>
              <a:rPr lang="de-DE" dirty="0" err="1" smtClean="0"/>
              <a:t>to</a:t>
            </a:r>
            <a:r>
              <a:rPr lang="de-DE" dirty="0" smtClean="0"/>
              <a:t> </a:t>
            </a:r>
            <a:r>
              <a:rPr lang="de-DE" dirty="0" err="1" smtClean="0"/>
              <a:t>evaluate</a:t>
            </a:r>
            <a:r>
              <a:rPr lang="de-DE" dirty="0" smtClean="0"/>
              <a:t> relative </a:t>
            </a:r>
            <a:r>
              <a:rPr lang="de-DE" dirty="0" err="1" smtClean="0"/>
              <a:t>magnitude</a:t>
            </a:r>
            <a:r>
              <a:rPr lang="de-DE" dirty="0" smtClean="0"/>
              <a:t> </a:t>
            </a:r>
            <a:r>
              <a:rPr lang="de-DE" dirty="0" err="1" smtClean="0"/>
              <a:t>of</a:t>
            </a:r>
            <a:r>
              <a:rPr lang="de-DE" dirty="0"/>
              <a:t> </a:t>
            </a:r>
            <a:r>
              <a:rPr lang="de-DE" dirty="0" err="1" smtClean="0"/>
              <a:t>heat</a:t>
            </a:r>
            <a:r>
              <a:rPr lang="de-DE" dirty="0" smtClean="0"/>
              <a:t> </a:t>
            </a:r>
            <a:r>
              <a:rPr lang="de-DE" dirty="0" err="1" smtClean="0"/>
              <a:t>transport</a:t>
            </a:r>
            <a:r>
              <a:rPr lang="de-DE" dirty="0" smtClean="0"/>
              <a:t> </a:t>
            </a:r>
            <a:r>
              <a:rPr lang="de-DE" dirty="0" err="1" smtClean="0"/>
              <a:t>mechanisms</a:t>
            </a:r>
            <a:r>
              <a:rPr lang="de-DE" dirty="0" smtClean="0"/>
              <a:t> </a:t>
            </a:r>
            <a:r>
              <a:rPr lang="de-DE" dirty="0" err="1" smtClean="0"/>
              <a:t>within</a:t>
            </a:r>
            <a:r>
              <a:rPr lang="de-DE" dirty="0" smtClean="0"/>
              <a:t> </a:t>
            </a:r>
            <a:r>
              <a:rPr lang="de-DE" dirty="0" err="1" smtClean="0"/>
              <a:t>island</a:t>
            </a:r>
            <a:r>
              <a:rPr lang="de-DE" dirty="0" smtClean="0"/>
              <a:t> </a:t>
            </a:r>
            <a:endParaRPr lang="en-US" dirty="0"/>
          </a:p>
        </p:txBody>
      </p:sp>
      <p:pic>
        <p:nvPicPr>
          <p:cNvPr id="23"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38" y="4492849"/>
            <a:ext cx="2990761" cy="2079241"/>
          </a:xfrm>
          <a:prstGeom prst="rect">
            <a:avLst/>
          </a:prstGeom>
          <a:ln w="38100">
            <a:solidFill>
              <a:schemeClr val="tx2"/>
            </a:solidFill>
          </a:ln>
        </p:spPr>
      </p:pic>
      <mc:AlternateContent xmlns:mc="http://schemas.openxmlformats.org/markup-compatibility/2006">
        <mc:Choice xmlns:a14="http://schemas.microsoft.com/office/drawing/2010/main" Requires="a14">
          <p:sp>
            <p:nvSpPr>
              <p:cNvPr id="27" name="TextBox 26"/>
              <p:cNvSpPr txBox="1"/>
              <p:nvPr/>
            </p:nvSpPr>
            <p:spPr>
              <a:xfrm>
                <a:off x="69424" y="3846518"/>
                <a:ext cx="3180463" cy="646331"/>
              </a:xfrm>
              <a:prstGeom prst="rect">
                <a:avLst/>
              </a:prstGeom>
              <a:noFill/>
            </p:spPr>
            <p:txBody>
              <a:bodyPr wrap="square" rtlCol="0">
                <a:spAutoFit/>
              </a:bodyPr>
              <a:lstStyle/>
              <a:p>
                <a:pPr algn="ctr"/>
                <a:r>
                  <a:rPr lang="de-DE" dirty="0" smtClean="0"/>
                  <a:t>Low </a:t>
                </a:r>
                <a:r>
                  <a:rPr lang="de-DE" dirty="0" err="1" smtClean="0"/>
                  <a:t>density</a:t>
                </a:r>
                <a:r>
                  <a:rPr lang="de-DE" dirty="0" smtClean="0"/>
                  <a:t>: </a:t>
                </a:r>
                <a:r>
                  <a:rPr lang="de-DE" dirty="0" err="1"/>
                  <a:t>h</a:t>
                </a:r>
                <a:r>
                  <a:rPr lang="de-DE" dirty="0" err="1" smtClean="0"/>
                  <a:t>ollow</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a14:m>
                <a:r>
                  <a:rPr lang="en-US" dirty="0" smtClean="0"/>
                  <a:t> profile due to strong drift transport</a:t>
                </a:r>
                <a:endParaRPr lang="en-US" dirty="0"/>
              </a:p>
            </p:txBody>
          </p:sp>
        </mc:Choice>
        <mc:Fallback>
          <p:sp>
            <p:nvSpPr>
              <p:cNvPr id="27" name="TextBox 26"/>
              <p:cNvSpPr txBox="1">
                <a:spLocks noRot="1" noChangeAspect="1" noMove="1" noResize="1" noEditPoints="1" noAdjustHandles="1" noChangeArrowheads="1" noChangeShapeType="1" noTextEdit="1"/>
              </p:cNvSpPr>
              <p:nvPr/>
            </p:nvSpPr>
            <p:spPr>
              <a:xfrm>
                <a:off x="69424" y="3846518"/>
                <a:ext cx="3180463" cy="646331"/>
              </a:xfrm>
              <a:prstGeom prst="rect">
                <a:avLst/>
              </a:prstGeom>
              <a:blipFill>
                <a:blip r:embed="rId5"/>
                <a:stretch>
                  <a:fillRect l="-766" t="-5660" r="-2490" b="-141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3296332" y="3857452"/>
                <a:ext cx="3147765" cy="646331"/>
              </a:xfrm>
              <a:prstGeom prst="rect">
                <a:avLst/>
              </a:prstGeom>
              <a:noFill/>
            </p:spPr>
            <p:txBody>
              <a:bodyPr wrap="square" rtlCol="0">
                <a:spAutoFit/>
              </a:bodyPr>
              <a:lstStyle/>
              <a:p>
                <a:pPr algn="ctr"/>
                <a:r>
                  <a:rPr lang="de-DE" dirty="0" smtClean="0"/>
                  <a:t>Higher </a:t>
                </a:r>
                <a:r>
                  <a:rPr lang="de-DE" dirty="0" err="1" smtClean="0"/>
                  <a:t>density</a:t>
                </a:r>
                <a:r>
                  <a:rPr lang="de-DE" dirty="0" smtClean="0"/>
                  <a:t>: radial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a14:m>
                <a:r>
                  <a:rPr lang="en-US" dirty="0" smtClean="0"/>
                  <a:t> profile due to </a:t>
                </a:r>
                <a:r>
                  <a:rPr lang="en-US" dirty="0" smtClean="0"/>
                  <a:t>radial </a:t>
                </a:r>
                <a:r>
                  <a:rPr lang="en-US" dirty="0" smtClean="0"/>
                  <a:t>transport</a:t>
                </a:r>
                <a:endParaRPr lang="en-US" dirty="0"/>
              </a:p>
            </p:txBody>
          </p:sp>
        </mc:Choice>
        <mc:Fallback>
          <p:sp>
            <p:nvSpPr>
              <p:cNvPr id="28" name="TextBox 27"/>
              <p:cNvSpPr txBox="1">
                <a:spLocks noRot="1" noChangeAspect="1" noMove="1" noResize="1" noEditPoints="1" noAdjustHandles="1" noChangeArrowheads="1" noChangeShapeType="1" noTextEdit="1"/>
              </p:cNvSpPr>
              <p:nvPr/>
            </p:nvSpPr>
            <p:spPr>
              <a:xfrm>
                <a:off x="3296332" y="3857452"/>
                <a:ext cx="3147765" cy="646331"/>
              </a:xfrm>
              <a:prstGeom prst="rect">
                <a:avLst/>
              </a:prstGeom>
              <a:blipFill>
                <a:blip r:embed="rId6"/>
                <a:stretch>
                  <a:fillRect l="-1163" t="-5660" r="-969" b="-14151"/>
                </a:stretch>
              </a:blipFill>
            </p:spPr>
            <p:txBody>
              <a:bodyPr/>
              <a:lstStyle/>
              <a:p>
                <a:r>
                  <a:rPr lang="en-US">
                    <a:noFill/>
                  </a:rPr>
                  <a:t> </a:t>
                </a:r>
              </a:p>
            </p:txBody>
          </p:sp>
        </mc:Fallback>
      </mc:AlternateContent>
      <p:pic>
        <p:nvPicPr>
          <p:cNvPr id="22" name="Inhaltsplatzhalt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8370" y="4498398"/>
            <a:ext cx="2982780" cy="2073692"/>
          </a:xfrm>
          <a:prstGeom prst="rect">
            <a:avLst/>
          </a:prstGeom>
          <a:ln w="38100">
            <a:solidFill>
              <a:srgbClr val="FDC700"/>
            </a:solidFill>
          </a:ln>
        </p:spPr>
      </p:pic>
      <p:sp>
        <p:nvSpPr>
          <p:cNvPr id="7" name="Rectangle 6"/>
          <p:cNvSpPr/>
          <p:nvPr/>
        </p:nvSpPr>
        <p:spPr>
          <a:xfrm>
            <a:off x="6966857" y="1761344"/>
            <a:ext cx="3483429" cy="3803433"/>
          </a:xfrm>
          <a:prstGeom prst="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0491787" y="1753564"/>
            <a:ext cx="1595709" cy="3803433"/>
          </a:xfrm>
          <a:prstGeom prst="rect">
            <a:avLst/>
          </a:prstGeom>
          <a:noFill/>
          <a:ln w="38100">
            <a:solidFill>
              <a:srgbClr val="FDC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fik 1"/>
          <p:cNvPicPr>
            <a:picLocks noChangeAspect="1"/>
          </p:cNvPicPr>
          <p:nvPr/>
        </p:nvPicPr>
        <p:blipFill>
          <a:blip r:embed="rId8"/>
          <a:stretch>
            <a:fillRect/>
          </a:stretch>
        </p:blipFill>
        <p:spPr>
          <a:xfrm>
            <a:off x="10679835" y="1141518"/>
            <a:ext cx="1512165" cy="1288892"/>
          </a:xfrm>
          <a:prstGeom prst="rect">
            <a:avLst/>
          </a:prstGeom>
        </p:spPr>
      </p:pic>
      <p:sp>
        <p:nvSpPr>
          <p:cNvPr id="5" name="Rounded Rectangle 4"/>
          <p:cNvSpPr/>
          <p:nvPr/>
        </p:nvSpPr>
        <p:spPr>
          <a:xfrm>
            <a:off x="3587388" y="2940278"/>
            <a:ext cx="4610100" cy="1051839"/>
          </a:xfrm>
          <a:prstGeom prst="roundRect">
            <a:avLst/>
          </a:prstGeom>
          <a:solidFill>
            <a:schemeClr val="bg2">
              <a:lumMod val="60000"/>
              <a:lumOff val="40000"/>
            </a:scheme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a:solidFill>
                  <a:schemeClr val="tx2"/>
                </a:solidFill>
              </a:rPr>
              <a:t>Future </a:t>
            </a:r>
            <a:r>
              <a:rPr lang="de-DE" b="1" dirty="0" smtClean="0">
                <a:solidFill>
                  <a:schemeClr val="tx2"/>
                </a:solidFill>
              </a:rPr>
              <a:t>outlook:</a:t>
            </a:r>
          </a:p>
          <a:p>
            <a:pPr algn="ctr"/>
            <a:r>
              <a:rPr lang="de-DE" b="1" dirty="0" err="1" smtClean="0">
                <a:solidFill>
                  <a:schemeClr val="tx2"/>
                </a:solidFill>
              </a:rPr>
              <a:t>fine</a:t>
            </a:r>
            <a:r>
              <a:rPr lang="de-DE" b="1" dirty="0" smtClean="0">
                <a:solidFill>
                  <a:schemeClr val="tx2"/>
                </a:solidFill>
              </a:rPr>
              <a:t> </a:t>
            </a:r>
            <a:r>
              <a:rPr lang="de-DE" b="1" dirty="0" err="1" smtClean="0">
                <a:solidFill>
                  <a:schemeClr val="tx2"/>
                </a:solidFill>
              </a:rPr>
              <a:t>density</a:t>
            </a:r>
            <a:r>
              <a:rPr lang="de-DE" b="1" dirty="0" smtClean="0">
                <a:solidFill>
                  <a:schemeClr val="tx2"/>
                </a:solidFill>
              </a:rPr>
              <a:t> </a:t>
            </a:r>
            <a:r>
              <a:rPr lang="de-DE" b="1" dirty="0" err="1" smtClean="0">
                <a:solidFill>
                  <a:schemeClr val="tx2"/>
                </a:solidFill>
              </a:rPr>
              <a:t>and</a:t>
            </a:r>
            <a:r>
              <a:rPr lang="de-DE" b="1" dirty="0" smtClean="0">
                <a:solidFill>
                  <a:schemeClr val="tx2"/>
                </a:solidFill>
              </a:rPr>
              <a:t> power </a:t>
            </a:r>
            <a:r>
              <a:rPr lang="de-DE" b="1" dirty="0" err="1">
                <a:solidFill>
                  <a:schemeClr val="tx2"/>
                </a:solidFill>
              </a:rPr>
              <a:t>scan</a:t>
            </a:r>
            <a:r>
              <a:rPr lang="de-DE" b="1" dirty="0">
                <a:solidFill>
                  <a:schemeClr val="tx2"/>
                </a:solidFill>
              </a:rPr>
              <a:t> in </a:t>
            </a:r>
            <a:r>
              <a:rPr lang="de-DE" b="1" dirty="0" err="1">
                <a:solidFill>
                  <a:schemeClr val="tx2"/>
                </a:solidFill>
              </a:rPr>
              <a:t>transition</a:t>
            </a:r>
            <a:r>
              <a:rPr lang="de-DE" b="1" dirty="0">
                <a:solidFill>
                  <a:schemeClr val="tx2"/>
                </a:solidFill>
              </a:rPr>
              <a:t> </a:t>
            </a:r>
            <a:r>
              <a:rPr lang="de-DE" b="1" dirty="0" err="1">
                <a:solidFill>
                  <a:schemeClr val="tx2"/>
                </a:solidFill>
              </a:rPr>
              <a:t>region</a:t>
            </a:r>
            <a:endParaRPr lang="en-US" b="1" dirty="0">
              <a:solidFill>
                <a:schemeClr val="tx2"/>
              </a:solidFill>
            </a:endParaRPr>
          </a:p>
        </p:txBody>
      </p:sp>
    </p:spTree>
    <p:extLst>
      <p:ext uri="{BB962C8B-B14F-4D97-AF65-F5344CB8AC3E}">
        <p14:creationId xmlns:p14="http://schemas.microsoft.com/office/powerpoint/2010/main" val="413435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19"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6127679" y="1781500"/>
            <a:ext cx="5400000" cy="4050000"/>
          </a:xfrm>
          <a:prstGeom prst="rect">
            <a:avLst/>
          </a:prstGeom>
        </p:spPr>
      </p:pic>
      <p:sp>
        <p:nvSpPr>
          <p:cNvPr id="27" name="TextBox 26"/>
          <p:cNvSpPr txBox="1"/>
          <p:nvPr/>
        </p:nvSpPr>
        <p:spPr>
          <a:xfrm>
            <a:off x="6833668" y="1583978"/>
            <a:ext cx="3874417" cy="369332"/>
          </a:xfrm>
          <a:prstGeom prst="rect">
            <a:avLst/>
          </a:prstGeom>
          <a:noFill/>
        </p:spPr>
        <p:txBody>
          <a:bodyPr wrap="square" rtlCol="0">
            <a:spAutoFit/>
          </a:bodyPr>
          <a:lstStyle/>
          <a:p>
            <a:pPr algn="ctr"/>
            <a:r>
              <a:rPr lang="de-DE" b="1" dirty="0" smtClean="0"/>
              <a:t>Standard </a:t>
            </a:r>
            <a:r>
              <a:rPr lang="de-DE" b="1" dirty="0" err="1" smtClean="0"/>
              <a:t>configuration</a:t>
            </a:r>
            <a:endParaRPr lang="en-US" b="1" dirty="0"/>
          </a:p>
        </p:txBody>
      </p:sp>
      <p:sp>
        <p:nvSpPr>
          <p:cNvPr id="2" name="Title 1"/>
          <p:cNvSpPr>
            <a:spLocks noGrp="1"/>
          </p:cNvSpPr>
          <p:nvPr>
            <p:ph type="title"/>
          </p:nvPr>
        </p:nvSpPr>
        <p:spPr/>
        <p:txBody>
          <a:bodyPr/>
          <a:lstStyle/>
          <a:p>
            <a:r>
              <a:rPr lang="de-DE" dirty="0" smtClean="0"/>
              <a:t>Drift </a:t>
            </a:r>
            <a:r>
              <a:rPr lang="de-DE" dirty="0" err="1" smtClean="0"/>
              <a:t>effects</a:t>
            </a:r>
            <a:r>
              <a:rPr lang="de-DE" dirty="0" smtClean="0"/>
              <a:t> on </a:t>
            </a:r>
            <a:r>
              <a:rPr lang="de-DE" dirty="0" smtClean="0"/>
              <a:t>parallel </a:t>
            </a:r>
            <a:r>
              <a:rPr lang="de-DE" dirty="0" err="1" smtClean="0"/>
              <a:t>flows</a:t>
            </a:r>
            <a:r>
              <a:rPr lang="de-DE" dirty="0" smtClean="0"/>
              <a:t> </a:t>
            </a:r>
            <a:r>
              <a:rPr lang="de-DE" dirty="0" err="1" smtClean="0"/>
              <a:t>are</a:t>
            </a:r>
            <a:r>
              <a:rPr lang="de-DE" dirty="0" smtClean="0"/>
              <a:t> </a:t>
            </a:r>
            <a:r>
              <a:rPr lang="de-DE" dirty="0" err="1" smtClean="0"/>
              <a:t>weaker</a:t>
            </a:r>
            <a:r>
              <a:rPr lang="de-DE" dirty="0" smtClean="0"/>
              <a:t> in </a:t>
            </a:r>
            <a:r>
              <a:rPr lang="de-DE" dirty="0" err="1" smtClean="0"/>
              <a:t>standard</a:t>
            </a:r>
            <a:r>
              <a:rPr lang="de-DE" dirty="0" smtClean="0"/>
              <a:t> </a:t>
            </a:r>
            <a:r>
              <a:rPr lang="de-DE" dirty="0" err="1" smtClean="0"/>
              <a:t>configuration</a:t>
            </a:r>
            <a:r>
              <a:rPr lang="de-DE" dirty="0" smtClean="0"/>
              <a:t> </a:t>
            </a:r>
            <a:r>
              <a:rPr lang="de-DE" dirty="0" err="1" smtClean="0"/>
              <a:t>than</a:t>
            </a:r>
            <a:r>
              <a:rPr lang="de-DE" dirty="0" smtClean="0"/>
              <a:t> </a:t>
            </a:r>
            <a:r>
              <a:rPr lang="de-DE" dirty="0" err="1" smtClean="0"/>
              <a:t>low</a:t>
            </a:r>
            <a:r>
              <a:rPr lang="de-DE" dirty="0" smtClean="0"/>
              <a:t> </a:t>
            </a:r>
            <a:r>
              <a:rPr lang="de-DE" dirty="0" err="1" smtClean="0"/>
              <a:t>iota</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6</a:t>
            </a:fld>
            <a:endParaRPr lang="de-DE"/>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1091088" y="1265944"/>
                <a:ext cx="10491312" cy="775955"/>
              </a:xfrm>
            </p:spPr>
            <p:txBody>
              <a:bodyPr>
                <a:normAutofit/>
              </a:bodyPr>
              <a:lstStyle/>
              <a:p>
                <a:pPr marL="0" indent="0" algn="ctr">
                  <a:buNone/>
                </a:pPr>
                <a:r>
                  <a:rPr lang="de-DE" b="1" dirty="0" smtClean="0"/>
                  <a:t>At </a:t>
                </a:r>
                <a:r>
                  <a:rPr lang="de-DE" b="1" dirty="0" err="1" smtClean="0"/>
                  <a:t>low</a:t>
                </a:r>
                <a:r>
                  <a:rPr lang="de-DE" b="1" dirty="0" smtClean="0"/>
                  <a:t> </a:t>
                </a:r>
                <a:r>
                  <a:rPr lang="de-DE" b="1" dirty="0" err="1" smtClean="0"/>
                  <a:t>density</a:t>
                </a:r>
                <a:r>
                  <a:rPr lang="de-DE" b="1" dirty="0" smtClean="0"/>
                  <a:t>, large </a:t>
                </a:r>
                <a:r>
                  <a:rPr lang="de-DE" b="1" dirty="0" err="1" smtClean="0"/>
                  <a:t>drift</a:t>
                </a:r>
                <a:r>
                  <a:rPr lang="de-DE" b="1" dirty="0" smtClean="0"/>
                  <a:t> </a:t>
                </a:r>
                <a:r>
                  <a:rPr lang="de-DE" b="1" dirty="0" err="1" smtClean="0"/>
                  <a:t>velocity</a:t>
                </a:r>
                <a:r>
                  <a:rPr lang="de-DE" b="1" dirty="0" smtClean="0"/>
                  <a:t> </a:t>
                </a:r>
                <a:r>
                  <a:rPr lang="de-DE" b="1" dirty="0" err="1" smtClean="0"/>
                  <a:t>produces</a:t>
                </a:r>
                <a:r>
                  <a:rPr lang="de-DE" b="1" dirty="0" smtClean="0"/>
                  <a:t> a </a:t>
                </a:r>
                <a:r>
                  <a:rPr lang="de-DE" b="1" dirty="0" err="1" smtClean="0"/>
                  <a:t>near-unidirectional</a:t>
                </a:r>
                <a:r>
                  <a:rPr lang="de-DE" b="1" dirty="0"/>
                  <a:t>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𝒗</m:t>
                        </m:r>
                      </m:e>
                      <m:sub>
                        <m:r>
                          <a:rPr lang="de-DE" b="1" i="1" smtClean="0">
                            <a:latin typeface="Cambria Math" panose="02040503050406030204" pitchFamily="18" charset="0"/>
                            <a:ea typeface="Cambria Math" panose="02040503050406030204" pitchFamily="18" charset="0"/>
                          </a:rPr>
                          <m:t>∥</m:t>
                        </m:r>
                      </m:sub>
                    </m:sSub>
                  </m:oMath>
                </a14:m>
                <a:r>
                  <a:rPr lang="de-DE" b="1" dirty="0" smtClean="0"/>
                  <a:t> </a:t>
                </a:r>
                <a:r>
                  <a:rPr lang="de-DE" b="1" dirty="0" err="1" smtClean="0"/>
                  <a:t>throughout</a:t>
                </a:r>
                <a:r>
                  <a:rPr lang="de-DE" b="1" dirty="0" smtClean="0"/>
                  <a:t> SOL</a:t>
                </a:r>
                <a:endParaRPr lang="de-DE" b="1" dirty="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1091088" y="1265944"/>
                <a:ext cx="10491312" cy="775955"/>
              </a:xfrm>
              <a:blipFill>
                <a:blip r:embed="rId4"/>
                <a:stretch>
                  <a:fillRect t="-4724"/>
                </a:stretch>
              </a:blipFill>
            </p:spPr>
            <p:txBody>
              <a:bodyPr/>
              <a:lstStyle/>
              <a:p>
                <a:r>
                  <a:rPr lang="en-US">
                    <a:noFill/>
                  </a:rPr>
                  <a:t> </a:t>
                </a:r>
              </a:p>
            </p:txBody>
          </p:sp>
        </mc:Fallback>
      </mc:AlternateContent>
      <p:sp>
        <p:nvSpPr>
          <p:cNvPr id="7" name="Footer Placeholder 6"/>
          <p:cNvSpPr>
            <a:spLocks noGrp="1"/>
          </p:cNvSpPr>
          <p:nvPr>
            <p:ph type="ftr" sz="quarter" idx="12"/>
          </p:nvPr>
        </p:nvSpPr>
        <p:spPr/>
        <p:txBody>
          <a:bodyPr/>
          <a:lstStyle/>
          <a:p>
            <a:r>
              <a:rPr lang="de-DE" smtClean="0"/>
              <a:t>D.M. Kriete | W7-X OP2.1 Results Workshop | November 28, 2023</a:t>
            </a:r>
            <a:endParaRPr lang="de-DE" dirty="0"/>
          </a:p>
        </p:txBody>
      </p:sp>
      <p:sp>
        <p:nvSpPr>
          <p:cNvPr id="12" name="TextBox 11"/>
          <p:cNvSpPr txBox="1"/>
          <p:nvPr/>
        </p:nvSpPr>
        <p:spPr>
          <a:xfrm>
            <a:off x="4164028" y="6283911"/>
            <a:ext cx="3863943"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V. Perseo &amp; M. </a:t>
            </a:r>
            <a:r>
              <a:rPr lang="de-DE" sz="1600" dirty="0" err="1" smtClean="0"/>
              <a:t>Kriete</a:t>
            </a:r>
            <a:r>
              <a:rPr lang="de-DE" sz="1600" dirty="0" smtClean="0"/>
              <a:t>]</a:t>
            </a:r>
            <a:endParaRPr lang="en-US" sz="1600" dirty="0"/>
          </a:p>
        </p:txBody>
      </p:sp>
      <p:pic>
        <p:nvPicPr>
          <p:cNvPr id="20" name="Picture 19">
            <a:extLst>
              <a:ext uri="{FF2B5EF4-FFF2-40B4-BE49-F238E27FC236}">
                <a16:creationId xmlns:a16="http://schemas.microsoft.com/office/drawing/2014/main" id="{E08D40E0-4B61-C640-5FCA-150AF1CF1380}"/>
              </a:ext>
            </a:extLst>
          </p:cNvPr>
          <p:cNvPicPr>
            <a:picLocks noChangeAspect="1"/>
          </p:cNvPicPr>
          <p:nvPr/>
        </p:nvPicPr>
        <p:blipFill rotWithShape="1">
          <a:blip r:embed="rId5"/>
          <a:srcRect t="11773"/>
          <a:stretch/>
        </p:blipFill>
        <p:spPr>
          <a:xfrm>
            <a:off x="336222" y="2309136"/>
            <a:ext cx="5486400" cy="3630363"/>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1000219" y="2003860"/>
                <a:ext cx="3874417" cy="338554"/>
              </a:xfrm>
              <a:prstGeom prst="rect">
                <a:avLst/>
              </a:prstGeom>
              <a:noFill/>
            </p:spPr>
            <p:txBody>
              <a:bodyPr wrap="square" rtlCol="0">
                <a:spAutoFit/>
              </a:bodyPr>
              <a:lstStyle/>
              <a:p>
                <a:pPr algn="ctr"/>
                <a:r>
                  <a:rPr lang="de-DE" sz="1600" dirty="0" smtClean="0"/>
                  <a:t>f</a:t>
                </a:r>
                <a:r>
                  <a:rPr lang="de-DE" sz="1600" dirty="0" err="1" smtClean="0"/>
                  <a:t>orward</a:t>
                </a:r>
                <a:r>
                  <a:rPr lang="de-DE" sz="1600" dirty="0" smtClean="0"/>
                  <a:t> </a:t>
                </a:r>
                <a:r>
                  <a:rPr lang="de-DE" sz="1600" dirty="0" err="1" smtClean="0"/>
                  <a:t>field</a:t>
                </a:r>
                <a:r>
                  <a:rPr lang="de-DE" sz="1600" dirty="0" smtClean="0"/>
                  <a:t>, </a:t>
                </a:r>
                <a14:m>
                  <m:oMath xmlns:m="http://schemas.openxmlformats.org/officeDocument/2006/math">
                    <m:sSub>
                      <m:sSubPr>
                        <m:ctrlPr>
                          <a:rPr lang="de-DE" sz="1600" i="1" smtClean="0">
                            <a:latin typeface="Cambria Math" panose="02040503050406030204" pitchFamily="18" charset="0"/>
                          </a:rPr>
                        </m:ctrlPr>
                      </m:sSubPr>
                      <m:e>
                        <m:acc>
                          <m:accPr>
                            <m:chr m:val="̅"/>
                            <m:ctrlPr>
                              <a:rPr lang="de-DE" sz="1600" i="1" smtClean="0">
                                <a:latin typeface="Cambria Math" panose="02040503050406030204" pitchFamily="18" charset="0"/>
                              </a:rPr>
                            </m:ctrlPr>
                          </m:accPr>
                          <m:e>
                            <m:r>
                              <a:rPr lang="de-DE" sz="1600" b="0" i="1" smtClean="0">
                                <a:latin typeface="Cambria Math" panose="02040503050406030204" pitchFamily="18" charset="0"/>
                              </a:rPr>
                              <m:t>𝑛</m:t>
                            </m:r>
                          </m:e>
                        </m:acc>
                      </m:e>
                      <m:sub>
                        <m:r>
                          <a:rPr lang="de-DE" sz="1600" b="0" i="1" smtClean="0">
                            <a:latin typeface="Cambria Math" panose="02040503050406030204" pitchFamily="18" charset="0"/>
                          </a:rPr>
                          <m:t>𝑒</m:t>
                        </m:r>
                      </m:sub>
                    </m:sSub>
                    <m:r>
                      <a:rPr lang="de-DE" sz="1600" b="0" i="1" smtClean="0">
                        <a:latin typeface="Cambria Math" panose="02040503050406030204" pitchFamily="18" charset="0"/>
                      </a:rPr>
                      <m:t>=1.9</m:t>
                    </m:r>
                    <m:r>
                      <a:rPr lang="de-DE" sz="1600" b="0" i="1" smtClean="0">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10</m:t>
                        </m:r>
                      </m:e>
                      <m:sup>
                        <m:r>
                          <a:rPr lang="de-DE" sz="1600" b="0" i="1" smtClean="0">
                            <a:latin typeface="Cambria Math" panose="02040503050406030204" pitchFamily="18" charset="0"/>
                            <a:ea typeface="Cambria Math" panose="02040503050406030204" pitchFamily="18" charset="0"/>
                          </a:rPr>
                          <m:t>19</m:t>
                        </m:r>
                      </m:sup>
                    </m:sSup>
                    <m:r>
                      <a:rPr lang="de-DE" sz="1600" b="0" i="1" smtClean="0">
                        <a:latin typeface="Cambria Math" panose="02040503050406030204" pitchFamily="18" charset="0"/>
                        <a:ea typeface="Cambria Math" panose="02040503050406030204" pitchFamily="18" charset="0"/>
                      </a:rPr>
                      <m:t> </m:t>
                    </m:r>
                    <m:sSup>
                      <m:sSupPr>
                        <m:ctrlPr>
                          <a:rPr lang="de-DE" sz="1600" b="0" i="1" smtClean="0">
                            <a:latin typeface="Cambria Math" panose="02040503050406030204" pitchFamily="18" charset="0"/>
                            <a:ea typeface="Cambria Math" panose="02040503050406030204" pitchFamily="18" charset="0"/>
                          </a:rPr>
                        </m:ctrlPr>
                      </m:sSupPr>
                      <m:e>
                        <m:r>
                          <m:rPr>
                            <m:nor/>
                          </m:rPr>
                          <a:rPr lang="de-DE" sz="1600" b="0" i="0" smtClean="0">
                            <a:latin typeface="Cambria Math" panose="02040503050406030204" pitchFamily="18" charset="0"/>
                            <a:ea typeface="Cambria Math" panose="02040503050406030204" pitchFamily="18" charset="0"/>
                          </a:rPr>
                          <m:t>m</m:t>
                        </m:r>
                      </m:e>
                      <m:sup>
                        <m:r>
                          <a:rPr lang="de-DE" sz="1600" b="0" i="1" smtClean="0">
                            <a:latin typeface="Cambria Math" panose="02040503050406030204" pitchFamily="18" charset="0"/>
                            <a:ea typeface="Cambria Math" panose="02040503050406030204" pitchFamily="18" charset="0"/>
                          </a:rPr>
                          <m:t>−3</m:t>
                        </m:r>
                      </m:sup>
                    </m:sSup>
                  </m:oMath>
                </a14:m>
                <a:endParaRPr lang="en-US" sz="1600" dirty="0"/>
              </a:p>
            </p:txBody>
          </p:sp>
        </mc:Choice>
        <mc:Fallback>
          <p:sp>
            <p:nvSpPr>
              <p:cNvPr id="6" name="TextBox 5"/>
              <p:cNvSpPr txBox="1">
                <a:spLocks noRot="1" noChangeAspect="1" noMove="1" noResize="1" noEditPoints="1" noAdjustHandles="1" noChangeArrowheads="1" noChangeShapeType="1" noTextEdit="1"/>
              </p:cNvSpPr>
              <p:nvPr/>
            </p:nvSpPr>
            <p:spPr>
              <a:xfrm>
                <a:off x="1000219" y="2003860"/>
                <a:ext cx="3874417" cy="338554"/>
              </a:xfrm>
              <a:prstGeom prst="rect">
                <a:avLst/>
              </a:prstGeom>
              <a:blipFill>
                <a:blip r:embed="rId6"/>
                <a:stretch>
                  <a:fillRect t="-5455" b="-2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722721" y="1672236"/>
                <a:ext cx="4713402" cy="369332"/>
              </a:xfrm>
              <a:prstGeom prst="rect">
                <a:avLst/>
              </a:prstGeom>
              <a:noFill/>
            </p:spPr>
            <p:txBody>
              <a:bodyPr wrap="square" rtlCol="0">
                <a:spAutoFit/>
              </a:bodyPr>
              <a:lstStyle/>
              <a:p>
                <a:pPr algn="ctr"/>
                <a:r>
                  <a:rPr lang="de-DE" b="1" dirty="0" smtClean="0"/>
                  <a:t>Low-</a:t>
                </a:r>
                <a:r>
                  <a:rPr lang="de-DE" b="1" dirty="0" err="1" smtClean="0"/>
                  <a:t>iota</a:t>
                </a:r>
                <a:r>
                  <a:rPr lang="de-DE" b="1" dirty="0" smtClean="0"/>
                  <a:t>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𝑳</m:t>
                        </m:r>
                      </m:e>
                      <m:sub>
                        <m:r>
                          <a:rPr lang="de-DE" b="1" i="1" smtClean="0">
                            <a:latin typeface="Cambria Math" panose="02040503050406030204" pitchFamily="18" charset="0"/>
                          </a:rPr>
                          <m:t>𝒄</m:t>
                        </m:r>
                      </m:sub>
                    </m:sSub>
                  </m:oMath>
                </a14:m>
                <a:r>
                  <a:rPr lang="en-US" b="1" dirty="0" smtClean="0"/>
                  <a:t> is 1.5x larger than standard)</a:t>
                </a:r>
                <a:endParaRPr lang="en-US" b="1" dirty="0"/>
              </a:p>
            </p:txBody>
          </p:sp>
        </mc:Choice>
        <mc:Fallback>
          <p:sp>
            <p:nvSpPr>
              <p:cNvPr id="11" name="TextBox 10"/>
              <p:cNvSpPr txBox="1">
                <a:spLocks noRot="1" noChangeAspect="1" noMove="1" noResize="1" noEditPoints="1" noAdjustHandles="1" noChangeArrowheads="1" noChangeShapeType="1" noTextEdit="1"/>
              </p:cNvSpPr>
              <p:nvPr/>
            </p:nvSpPr>
            <p:spPr>
              <a:xfrm>
                <a:off x="722721" y="1672236"/>
                <a:ext cx="4713402" cy="369332"/>
              </a:xfrm>
              <a:prstGeom prst="rect">
                <a:avLst/>
              </a:prstGeom>
              <a:blipFill>
                <a:blip r:embed="rId7"/>
                <a:stretch>
                  <a:fillRect l="-129" t="-819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399919" y="5724186"/>
                <a:ext cx="11628684" cy="646331"/>
              </a:xfrm>
              <a:prstGeom prst="rect">
                <a:avLst/>
              </a:prstGeom>
              <a:noFill/>
            </p:spPr>
            <p:txBody>
              <a:bodyPr wrap="square" rtlCol="0">
                <a:spAutoFit/>
              </a:bodyPr>
              <a:lstStyle/>
              <a:p>
                <a:r>
                  <a:rPr lang="de-DE" dirty="0" err="1" smtClean="0"/>
                  <a:t>Near-unidirectional</a:t>
                </a:r>
                <a:r>
                  <a:rPr lang="de-DE" dirty="0" smtClean="0"/>
                  <a:t> </a:t>
                </a:r>
                <a:r>
                  <a:rPr lang="de-DE" dirty="0" smtClean="0"/>
                  <a:t>flow</a:t>
                </a:r>
                <a:r>
                  <a:rPr lang="de-DE" baseline="30000" dirty="0" smtClean="0"/>
                  <a:t>1</a:t>
                </a:r>
                <a:r>
                  <a:rPr lang="de-DE" dirty="0" smtClean="0"/>
                  <a:t> </a:t>
                </a:r>
                <a:r>
                  <a:rPr lang="de-DE" dirty="0" err="1" smtClean="0"/>
                  <a:t>requires</a:t>
                </a:r>
                <a:r>
                  <a:rPr lang="de-DE" dirty="0" smtClean="0"/>
                  <a:t> </a:t>
                </a:r>
                <a:r>
                  <a:rPr lang="de-DE" dirty="0" err="1" smtClean="0"/>
                  <a:t>much</a:t>
                </a:r>
                <a:r>
                  <a:rPr lang="de-DE" dirty="0" smtClean="0"/>
                  <a:t> </a:t>
                </a:r>
                <a:r>
                  <a:rPr lang="de-DE" dirty="0" err="1" smtClean="0"/>
                  <a:t>lower</a:t>
                </a:r>
                <a:r>
                  <a:rPr lang="de-DE" dirty="0" smtClean="0"/>
                  <a:t> </a:t>
                </a:r>
                <a14:m>
                  <m:oMath xmlns:m="http://schemas.openxmlformats.org/officeDocument/2006/math">
                    <m:sSub>
                      <m:sSubPr>
                        <m:ctrlPr>
                          <a:rPr lang="de-DE" i="1" smtClean="0">
                            <a:latin typeface="Cambria Math" panose="02040503050406030204" pitchFamily="18" charset="0"/>
                          </a:rPr>
                        </m:ctrlPr>
                      </m:sSubPr>
                      <m:e>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𝑛</m:t>
                            </m:r>
                          </m:e>
                        </m:acc>
                      </m:e>
                      <m:sub>
                        <m:r>
                          <a:rPr lang="de-DE" b="0" i="1" smtClean="0">
                            <a:latin typeface="Cambria Math" panose="02040503050406030204" pitchFamily="18" charset="0"/>
                          </a:rPr>
                          <m:t>𝑒</m:t>
                        </m:r>
                      </m:sub>
                    </m:sSub>
                  </m:oMath>
                </a14:m>
                <a:r>
                  <a:rPr lang="en-US" dirty="0" smtClean="0"/>
                  <a:t> in standard than low iota → indirect evidence that drift effects get weaker with decreasing </a:t>
                </a: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𝑐</m:t>
                        </m:r>
                      </m:sub>
                    </m:sSub>
                  </m:oMath>
                </a14:m>
                <a:endParaRPr lang="en-US" dirty="0"/>
              </a:p>
            </p:txBody>
          </p:sp>
        </mc:Choice>
        <mc:Fallback>
          <p:sp>
            <p:nvSpPr>
              <p:cNvPr id="14" name="TextBox 13"/>
              <p:cNvSpPr txBox="1">
                <a:spLocks noRot="1" noChangeAspect="1" noMove="1" noResize="1" noEditPoints="1" noAdjustHandles="1" noChangeArrowheads="1" noChangeShapeType="1" noTextEdit="1"/>
              </p:cNvSpPr>
              <p:nvPr/>
            </p:nvSpPr>
            <p:spPr>
              <a:xfrm>
                <a:off x="399919" y="5724186"/>
                <a:ext cx="11628684" cy="646331"/>
              </a:xfrm>
              <a:prstGeom prst="rect">
                <a:avLst/>
              </a:prstGeom>
              <a:blipFill>
                <a:blip r:embed="rId8"/>
                <a:stretch>
                  <a:fillRect l="-472" t="-4717" b="-14151"/>
                </a:stretch>
              </a:blipFill>
            </p:spPr>
            <p:txBody>
              <a:bodyPr/>
              <a:lstStyle/>
              <a:p>
                <a:r>
                  <a:rPr lang="en-US">
                    <a:noFill/>
                  </a:rPr>
                  <a:t> </a:t>
                </a:r>
              </a:p>
            </p:txBody>
          </p:sp>
        </mc:Fallback>
      </mc:AlternateContent>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5385" t="10884" r="18830" b="15967"/>
          <a:stretch/>
        </p:blipFill>
        <p:spPr>
          <a:xfrm>
            <a:off x="6800005" y="2342414"/>
            <a:ext cx="3889687" cy="2973482"/>
          </a:xfrm>
          <a:prstGeom prst="rect">
            <a:avLst/>
          </a:prstGeom>
        </p:spPr>
      </p:pic>
      <p:sp>
        <p:nvSpPr>
          <p:cNvPr id="15" name="TextBox 14"/>
          <p:cNvSpPr txBox="1"/>
          <p:nvPr/>
        </p:nvSpPr>
        <p:spPr>
          <a:xfrm>
            <a:off x="9772567" y="2344751"/>
            <a:ext cx="995785" cy="400110"/>
          </a:xfrm>
          <a:prstGeom prst="rect">
            <a:avLst/>
          </a:prstGeom>
          <a:noFill/>
        </p:spPr>
        <p:txBody>
          <a:bodyPr wrap="none" rtlCol="0">
            <a:spAutoFit/>
          </a:bodyPr>
          <a:lstStyle/>
          <a:p>
            <a:r>
              <a:rPr lang="de-DE" sz="1000" dirty="0" smtClean="0">
                <a:solidFill>
                  <a:schemeClr val="bg1"/>
                </a:solidFill>
              </a:rPr>
              <a:t>20230117.051</a:t>
            </a:r>
          </a:p>
          <a:p>
            <a:r>
              <a:rPr lang="de-DE" sz="1000" dirty="0" smtClean="0">
                <a:solidFill>
                  <a:schemeClr val="bg1"/>
                </a:solidFill>
              </a:rPr>
              <a:t>t=1.00–4.00 s</a:t>
            </a:r>
            <a:endParaRPr lang="en-US" sz="1000" dirty="0">
              <a:solidFill>
                <a:schemeClr val="bg1"/>
              </a:solidFill>
            </a:endParaRPr>
          </a:p>
        </p:txBody>
      </p:sp>
      <p:sp>
        <p:nvSpPr>
          <p:cNvPr id="16" name="TextBox 15"/>
          <p:cNvSpPr txBox="1"/>
          <p:nvPr/>
        </p:nvSpPr>
        <p:spPr>
          <a:xfrm>
            <a:off x="937676" y="6472392"/>
            <a:ext cx="2975495" cy="276999"/>
          </a:xfrm>
          <a:prstGeom prst="rect">
            <a:avLst/>
          </a:prstGeom>
          <a:noFill/>
        </p:spPr>
        <p:txBody>
          <a:bodyPr wrap="none" rtlCol="0">
            <a:spAutoFit/>
          </a:bodyPr>
          <a:lstStyle/>
          <a:p>
            <a:r>
              <a:rPr lang="de-DE" sz="1200" baseline="30000" dirty="0" smtClean="0"/>
              <a:t>1</a:t>
            </a:r>
            <a:r>
              <a:rPr lang="de-DE" sz="1200" dirty="0" smtClean="0"/>
              <a:t>D. M. </a:t>
            </a:r>
            <a:r>
              <a:rPr lang="de-DE" sz="1200" dirty="0" err="1" smtClean="0"/>
              <a:t>Kriete</a:t>
            </a:r>
            <a:r>
              <a:rPr lang="de-DE" sz="1200" dirty="0" smtClean="0"/>
              <a:t> et al., NF </a:t>
            </a:r>
            <a:r>
              <a:rPr lang="de-DE" sz="1200" b="1" dirty="0" smtClean="0"/>
              <a:t>63</a:t>
            </a:r>
            <a:r>
              <a:rPr lang="de-DE" sz="1200" dirty="0" smtClean="0"/>
              <a:t> 026022 (2023)</a:t>
            </a:r>
          </a:p>
        </p:txBody>
      </p:sp>
      <p:sp>
        <p:nvSpPr>
          <p:cNvPr id="17" name="Rounded Rectangle 16"/>
          <p:cNvSpPr/>
          <p:nvPr/>
        </p:nvSpPr>
        <p:spPr>
          <a:xfrm>
            <a:off x="3663328" y="2979069"/>
            <a:ext cx="5349516" cy="1645297"/>
          </a:xfrm>
          <a:prstGeom prst="roundRect">
            <a:avLst/>
          </a:prstGeom>
          <a:solidFill>
            <a:schemeClr val="bg2">
              <a:lumMod val="60000"/>
              <a:lumOff val="40000"/>
            </a:scheme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a:solidFill>
                  <a:schemeClr val="tx2"/>
                </a:solidFill>
              </a:rPr>
              <a:t>Future </a:t>
            </a:r>
            <a:r>
              <a:rPr lang="de-DE" b="1" dirty="0" smtClean="0">
                <a:solidFill>
                  <a:schemeClr val="tx2"/>
                </a:solidFill>
              </a:rPr>
              <a:t>outlook:</a:t>
            </a:r>
            <a:endParaRPr lang="de-DE" b="1" dirty="0">
              <a:solidFill>
                <a:schemeClr val="tx2"/>
              </a:solidFill>
            </a:endParaRPr>
          </a:p>
          <a:p>
            <a:pPr algn="ctr"/>
            <a:r>
              <a:rPr lang="de-DE" b="1" dirty="0" smtClean="0">
                <a:solidFill>
                  <a:schemeClr val="tx2"/>
                </a:solidFill>
              </a:rPr>
              <a:t>ultra-</a:t>
            </a:r>
            <a:r>
              <a:rPr lang="de-DE" b="1" dirty="0" err="1" smtClean="0">
                <a:solidFill>
                  <a:schemeClr val="tx2"/>
                </a:solidFill>
              </a:rPr>
              <a:t>low</a:t>
            </a:r>
            <a:r>
              <a:rPr lang="de-DE" b="1" dirty="0" smtClean="0">
                <a:solidFill>
                  <a:schemeClr val="tx2"/>
                </a:solidFill>
              </a:rPr>
              <a:t> </a:t>
            </a:r>
            <a:r>
              <a:rPr lang="de-DE" b="1" dirty="0" err="1" smtClean="0">
                <a:solidFill>
                  <a:schemeClr val="tx2"/>
                </a:solidFill>
              </a:rPr>
              <a:t>density</a:t>
            </a:r>
            <a:r>
              <a:rPr lang="de-DE" b="1" dirty="0" smtClean="0">
                <a:solidFill>
                  <a:schemeClr val="tx2"/>
                </a:solidFill>
              </a:rPr>
              <a:t> </a:t>
            </a:r>
            <a:r>
              <a:rPr lang="de-DE" b="1" dirty="0" err="1" smtClean="0">
                <a:solidFill>
                  <a:schemeClr val="tx2"/>
                </a:solidFill>
              </a:rPr>
              <a:t>experiments</a:t>
            </a:r>
            <a:r>
              <a:rPr lang="de-DE" b="1" dirty="0" smtClean="0">
                <a:solidFill>
                  <a:schemeClr val="tx2"/>
                </a:solidFill>
              </a:rPr>
              <a:t> in high-</a:t>
            </a:r>
            <a:r>
              <a:rPr lang="de-DE" b="1" dirty="0" err="1" smtClean="0">
                <a:solidFill>
                  <a:schemeClr val="tx2"/>
                </a:solidFill>
              </a:rPr>
              <a:t>iota</a:t>
            </a:r>
            <a:r>
              <a:rPr lang="de-DE" b="1" dirty="0" smtClean="0">
                <a:solidFill>
                  <a:schemeClr val="tx2"/>
                </a:solidFill>
              </a:rPr>
              <a:t> </a:t>
            </a:r>
            <a:r>
              <a:rPr lang="de-DE" b="1" dirty="0" err="1" smtClean="0">
                <a:solidFill>
                  <a:schemeClr val="tx2"/>
                </a:solidFill>
              </a:rPr>
              <a:t>to</a:t>
            </a:r>
            <a:r>
              <a:rPr lang="de-DE" b="1" dirty="0" smtClean="0">
                <a:solidFill>
                  <a:schemeClr val="tx2"/>
                </a:solidFill>
              </a:rPr>
              <a:t> </a:t>
            </a:r>
            <a:r>
              <a:rPr lang="de-DE" b="1" dirty="0" err="1" smtClean="0">
                <a:solidFill>
                  <a:schemeClr val="tx2"/>
                </a:solidFill>
              </a:rPr>
              <a:t>determine</a:t>
            </a:r>
            <a:r>
              <a:rPr lang="de-DE" b="1" dirty="0" smtClean="0">
                <a:solidFill>
                  <a:schemeClr val="tx2"/>
                </a:solidFill>
              </a:rPr>
              <a:t> </a:t>
            </a:r>
            <a:r>
              <a:rPr lang="de-DE" b="1" dirty="0" err="1" smtClean="0">
                <a:solidFill>
                  <a:schemeClr val="tx2"/>
                </a:solidFill>
              </a:rPr>
              <a:t>whether</a:t>
            </a:r>
            <a:r>
              <a:rPr lang="de-DE" b="1" dirty="0" smtClean="0">
                <a:solidFill>
                  <a:schemeClr val="tx2"/>
                </a:solidFill>
              </a:rPr>
              <a:t> </a:t>
            </a:r>
            <a:r>
              <a:rPr lang="de-DE" b="1" dirty="0" err="1" smtClean="0">
                <a:solidFill>
                  <a:schemeClr val="tx2"/>
                </a:solidFill>
              </a:rPr>
              <a:t>unidirectional</a:t>
            </a:r>
            <a:r>
              <a:rPr lang="de-DE" b="1" dirty="0" smtClean="0">
                <a:solidFill>
                  <a:schemeClr val="tx2"/>
                </a:solidFill>
              </a:rPr>
              <a:t> </a:t>
            </a:r>
            <a:r>
              <a:rPr lang="de-DE" b="1" dirty="0" err="1" smtClean="0">
                <a:solidFill>
                  <a:schemeClr val="tx2"/>
                </a:solidFill>
              </a:rPr>
              <a:t>flow</a:t>
            </a:r>
            <a:r>
              <a:rPr lang="de-DE" b="1" dirty="0" smtClean="0">
                <a:solidFill>
                  <a:schemeClr val="tx2"/>
                </a:solidFill>
              </a:rPr>
              <a:t> </a:t>
            </a:r>
            <a:r>
              <a:rPr lang="de-DE" b="1" dirty="0" err="1" smtClean="0">
                <a:solidFill>
                  <a:schemeClr val="tx2"/>
                </a:solidFill>
              </a:rPr>
              <a:t>requires</a:t>
            </a:r>
            <a:r>
              <a:rPr lang="de-DE" b="1" dirty="0" smtClean="0">
                <a:solidFill>
                  <a:schemeClr val="tx2"/>
                </a:solidFill>
              </a:rPr>
              <a:t> </a:t>
            </a:r>
            <a:r>
              <a:rPr lang="de-DE" b="1" dirty="0" err="1" smtClean="0">
                <a:solidFill>
                  <a:schemeClr val="tx2"/>
                </a:solidFill>
              </a:rPr>
              <a:t>even</a:t>
            </a:r>
            <a:r>
              <a:rPr lang="de-DE" b="1" dirty="0" smtClean="0">
                <a:solidFill>
                  <a:schemeClr val="tx2"/>
                </a:solidFill>
              </a:rPr>
              <a:t> </a:t>
            </a:r>
            <a:r>
              <a:rPr lang="de-DE" b="1" dirty="0" err="1" smtClean="0">
                <a:solidFill>
                  <a:schemeClr val="tx2"/>
                </a:solidFill>
              </a:rPr>
              <a:t>lower</a:t>
            </a:r>
            <a:r>
              <a:rPr lang="de-DE" b="1" dirty="0" smtClean="0">
                <a:solidFill>
                  <a:schemeClr val="tx2"/>
                </a:solidFill>
              </a:rPr>
              <a:t> </a:t>
            </a:r>
            <a:r>
              <a:rPr lang="de-DE" b="1" dirty="0" err="1" smtClean="0">
                <a:solidFill>
                  <a:schemeClr val="tx2"/>
                </a:solidFill>
              </a:rPr>
              <a:t>densities</a:t>
            </a:r>
            <a:r>
              <a:rPr lang="de-DE" b="1" dirty="0" smtClean="0">
                <a:solidFill>
                  <a:schemeClr val="tx2"/>
                </a:solidFill>
              </a:rPr>
              <a:t> </a:t>
            </a:r>
            <a:r>
              <a:rPr lang="de-DE" b="1" dirty="0" err="1" smtClean="0">
                <a:solidFill>
                  <a:schemeClr val="tx2"/>
                </a:solidFill>
              </a:rPr>
              <a:t>than</a:t>
            </a:r>
            <a:r>
              <a:rPr lang="de-DE" b="1" dirty="0" smtClean="0">
                <a:solidFill>
                  <a:schemeClr val="tx2"/>
                </a:solidFill>
              </a:rPr>
              <a:t> </a:t>
            </a:r>
            <a:r>
              <a:rPr lang="de-DE" b="1" dirty="0" err="1" smtClean="0">
                <a:solidFill>
                  <a:schemeClr val="tx2"/>
                </a:solidFill>
              </a:rPr>
              <a:t>standard</a:t>
            </a:r>
            <a:endParaRPr lang="de-DE" b="1" dirty="0" smtClean="0">
              <a:solidFill>
                <a:schemeClr val="tx2"/>
              </a:solidFill>
            </a:endParaRPr>
          </a:p>
        </p:txBody>
      </p:sp>
    </p:spTree>
    <p:extLst>
      <p:ext uri="{BB962C8B-B14F-4D97-AF65-F5344CB8AC3E}">
        <p14:creationId xmlns:p14="http://schemas.microsoft.com/office/powerpoint/2010/main" val="6038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p:bldP spid="15" grpId="0"/>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de-DE" dirty="0" smtClean="0"/>
                  <a:t>Divertor </a:t>
                </a:r>
                <a:r>
                  <a:rPr lang="de-DE" dirty="0" err="1" smtClean="0"/>
                  <a:t>up</a:t>
                </a:r>
                <a:r>
                  <a:rPr lang="de-DE" dirty="0" smtClean="0"/>
                  <a:t>/down </a:t>
                </a:r>
                <a:r>
                  <a:rPr lang="de-DE" dirty="0" err="1" smtClean="0"/>
                  <a:t>heat</a:t>
                </a:r>
                <a:r>
                  <a:rPr lang="de-DE" dirty="0" smtClean="0"/>
                  <a:t> </a:t>
                </a:r>
                <a:r>
                  <a:rPr lang="de-DE" dirty="0" err="1" smtClean="0"/>
                  <a:t>flux</a:t>
                </a:r>
                <a:r>
                  <a:rPr lang="de-DE" dirty="0" smtClean="0"/>
                  <a:t> </a:t>
                </a:r>
                <a:r>
                  <a:rPr lang="de-DE" dirty="0" err="1" smtClean="0"/>
                  <a:t>asymmetries</a:t>
                </a:r>
                <a:r>
                  <a:rPr lang="de-DE" dirty="0" smtClean="0"/>
                  <a:t> </a:t>
                </a:r>
                <a:r>
                  <a:rPr lang="de-DE" dirty="0" err="1" smtClean="0"/>
                  <a:t>are</a:t>
                </a:r>
                <a:r>
                  <a:rPr lang="de-DE" dirty="0" smtClean="0"/>
                  <a:t> </a:t>
                </a:r>
                <a:r>
                  <a:rPr lang="de-DE" dirty="0" err="1" smtClean="0"/>
                  <a:t>consistent</a:t>
                </a:r>
                <a:r>
                  <a:rPr lang="de-DE" dirty="0" smtClean="0"/>
                  <a:t> </a:t>
                </a:r>
                <a:r>
                  <a:rPr lang="de-DE" dirty="0" err="1" smtClean="0"/>
                  <a:t>with</a:t>
                </a:r>
                <a:r>
                  <a:rPr lang="de-DE" dirty="0" smtClean="0"/>
                  <a:t> </a:t>
                </a:r>
                <a:r>
                  <a:rPr lang="de-DE" dirty="0" err="1" smtClean="0"/>
                  <a:t>poloidal</a:t>
                </a:r>
                <a:r>
                  <a:rPr lang="de-DE" dirty="0" smtClean="0"/>
                  <a:t> </a:t>
                </a:r>
                <a14:m>
                  <m:oMath xmlns:m="http://schemas.openxmlformats.org/officeDocument/2006/math">
                    <m:r>
                      <a:rPr lang="de-DE" b="1" i="1" smtClean="0">
                        <a:latin typeface="Cambria Math" panose="02040503050406030204" pitchFamily="18" charset="0"/>
                      </a:rPr>
                      <m:t>𝑬</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𝑩</m:t>
                    </m:r>
                  </m:oMath>
                </a14:m>
                <a:r>
                  <a:rPr lang="en-US" dirty="0" smtClean="0"/>
                  <a:t> drift transport</a:t>
                </a:r>
                <a:endParaRPr lang="en-US"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920" t="-4965" b="-16312"/>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fld id="{7CAF8605-79AF-49D8-801C-80CE61886099}" type="slidenum">
              <a:rPr lang="de-DE" smtClean="0"/>
              <a:pPr/>
              <a:t>7</a:t>
            </a:fld>
            <a:endParaRPr lang="de-DE"/>
          </a:p>
        </p:txBody>
      </p:sp>
      <p:sp>
        <p:nvSpPr>
          <p:cNvPr id="4" name="Footer Placeholder 3"/>
          <p:cNvSpPr>
            <a:spLocks noGrp="1"/>
          </p:cNvSpPr>
          <p:nvPr>
            <p:ph type="ftr" sz="quarter" idx="12"/>
          </p:nvPr>
        </p:nvSpPr>
        <p:spPr/>
        <p:txBody>
          <a:bodyPr/>
          <a:lstStyle/>
          <a:p>
            <a:r>
              <a:rPr lang="de-DE" smtClean="0"/>
              <a:t>D.M. Kriete | W7-X OP2.1 Results Workshop | November 28, 2023</a:t>
            </a:r>
            <a:endParaRPr lang="de-D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6181"/>
            <a:ext cx="5760000" cy="242526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0225"/>
          <a:stretch/>
        </p:blipFill>
        <p:spPr>
          <a:xfrm>
            <a:off x="0" y="1616580"/>
            <a:ext cx="5760000" cy="2177285"/>
          </a:xfrm>
          <a:prstGeom prst="rect">
            <a:avLst/>
          </a:prstGeom>
        </p:spPr>
      </p:pic>
      <p:sp>
        <p:nvSpPr>
          <p:cNvPr id="17" name="TextBox 16"/>
          <p:cNvSpPr txBox="1"/>
          <p:nvPr/>
        </p:nvSpPr>
        <p:spPr>
          <a:xfrm>
            <a:off x="790760" y="1399150"/>
            <a:ext cx="4402015" cy="369332"/>
          </a:xfrm>
          <a:prstGeom prst="rect">
            <a:avLst/>
          </a:prstGeom>
          <a:noFill/>
        </p:spPr>
        <p:txBody>
          <a:bodyPr wrap="square" rtlCol="0">
            <a:spAutoFit/>
          </a:bodyPr>
          <a:lstStyle/>
          <a:p>
            <a:pPr algn="ctr"/>
            <a:r>
              <a:rPr lang="de-DE" b="1" dirty="0" smtClean="0"/>
              <a:t>Forward </a:t>
            </a:r>
            <a:r>
              <a:rPr lang="de-DE" b="1" dirty="0" err="1" smtClean="0"/>
              <a:t>field</a:t>
            </a:r>
            <a:endParaRPr lang="en-US" b="1"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7013" y="2691773"/>
            <a:ext cx="4118415" cy="3724128"/>
          </a:xfrm>
          <a:prstGeom prst="rect">
            <a:avLst/>
          </a:prstGeom>
        </p:spPr>
      </p:pic>
      <p:grpSp>
        <p:nvGrpSpPr>
          <p:cNvPr id="24" name="Group 23"/>
          <p:cNvGrpSpPr>
            <a:grpSpLocks noChangeAspect="1"/>
          </p:cNvGrpSpPr>
          <p:nvPr/>
        </p:nvGrpSpPr>
        <p:grpSpPr>
          <a:xfrm flipV="1">
            <a:off x="10061215" y="1148011"/>
            <a:ext cx="1746378" cy="2227321"/>
            <a:chOff x="9172378" y="1170483"/>
            <a:chExt cx="1746378" cy="2227321"/>
          </a:xfrm>
          <a:effectLst/>
        </p:grpSpPr>
        <p:pic>
          <p:nvPicPr>
            <p:cNvPr id="19" name="Picture 18" descr="A close up of a logo&#10;&#10;Description automatically generated">
              <a:extLst>
                <a:ext uri="{FF2B5EF4-FFF2-40B4-BE49-F238E27FC236}">
                  <a16:creationId xmlns:a16="http://schemas.microsoft.com/office/drawing/2014/main" id="{569E0F28-C3DD-4DA1-A746-5D9AEB2EC3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216" t="4620" r="3838" b="14945"/>
            <a:stretch/>
          </p:blipFill>
          <p:spPr>
            <a:xfrm>
              <a:off x="9172378" y="1234895"/>
              <a:ext cx="1746378" cy="2162909"/>
            </a:xfrm>
            <a:prstGeom prst="rect">
              <a:avLst/>
            </a:prstGeom>
          </p:spPr>
        </p:pic>
        <p:cxnSp>
          <p:nvCxnSpPr>
            <p:cNvPr id="20" name="Straight Connector 19">
              <a:extLst>
                <a:ext uri="{FF2B5EF4-FFF2-40B4-BE49-F238E27FC236}">
                  <a16:creationId xmlns:a16="http://schemas.microsoft.com/office/drawing/2014/main" id="{6B501E59-D3B3-47B1-98DC-43B64C6E4F98}"/>
                </a:ext>
              </a:extLst>
            </p:cNvPr>
            <p:cNvCxnSpPr>
              <a:cxnSpLocks/>
            </p:cNvCxnSpPr>
            <p:nvPr/>
          </p:nvCxnSpPr>
          <p:spPr>
            <a:xfrm>
              <a:off x="9318958" y="1478717"/>
              <a:ext cx="142911" cy="5219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08BCDB-D728-450E-9792-FB43188A30AE}"/>
                </a:ext>
              </a:extLst>
            </p:cNvPr>
            <p:cNvCxnSpPr>
              <a:cxnSpLocks/>
              <a:endCxn id="19" idx="0"/>
            </p:cNvCxnSpPr>
            <p:nvPr/>
          </p:nvCxnSpPr>
          <p:spPr>
            <a:xfrm flipV="1">
              <a:off x="9416573" y="1234895"/>
              <a:ext cx="628994" cy="116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B587D3-315C-4403-AD56-3E127A37F693}"/>
                </a:ext>
              </a:extLst>
            </p:cNvPr>
            <p:cNvCxnSpPr>
              <a:cxnSpLocks/>
            </p:cNvCxnSpPr>
            <p:nvPr/>
          </p:nvCxnSpPr>
          <p:spPr>
            <a:xfrm>
              <a:off x="10211915" y="3246813"/>
              <a:ext cx="3627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172378" y="1170483"/>
              <a:ext cx="1174346" cy="971979"/>
            </a:xfrm>
            <a:prstGeom prst="rect">
              <a:avLst/>
            </a:prstGeom>
            <a:noFill/>
            <a:ln w="25400" cmpd="sng">
              <a:solidFill>
                <a:srgbClr val="00555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cxnSp>
        <p:nvCxnSpPr>
          <p:cNvPr id="26" name="Straight Connector 25"/>
          <p:cNvCxnSpPr/>
          <p:nvPr/>
        </p:nvCxnSpPr>
        <p:spPr>
          <a:xfrm flipH="1">
            <a:off x="7435340" y="2403353"/>
            <a:ext cx="2607294" cy="228574"/>
          </a:xfrm>
          <a:prstGeom prst="line">
            <a:avLst/>
          </a:prstGeom>
          <a:ln>
            <a:solidFill>
              <a:srgbClr val="005555"/>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0776917" y="3375332"/>
            <a:ext cx="458645" cy="2283235"/>
          </a:xfrm>
          <a:prstGeom prst="line">
            <a:avLst/>
          </a:prstGeom>
          <a:ln>
            <a:solidFill>
              <a:srgbClr val="005555"/>
            </a:solidFill>
            <a:prstDash val="dash"/>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4655" y="3806932"/>
            <a:ext cx="5760000" cy="2425263"/>
          </a:xfrm>
          <a:prstGeom prst="rect">
            <a:avLst/>
          </a:prstGeom>
        </p:spPr>
      </p:pic>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b="9946"/>
          <a:stretch/>
        </p:blipFill>
        <p:spPr>
          <a:xfrm>
            <a:off x="6185885" y="1638942"/>
            <a:ext cx="5760000" cy="2184051"/>
          </a:xfrm>
          <a:prstGeom prst="rect">
            <a:avLst/>
          </a:prstGeom>
        </p:spPr>
      </p:pic>
      <p:sp>
        <p:nvSpPr>
          <p:cNvPr id="37" name="TextBox 36"/>
          <p:cNvSpPr txBox="1"/>
          <p:nvPr/>
        </p:nvSpPr>
        <p:spPr>
          <a:xfrm>
            <a:off x="6951445" y="1420631"/>
            <a:ext cx="4402015" cy="369332"/>
          </a:xfrm>
          <a:prstGeom prst="rect">
            <a:avLst/>
          </a:prstGeom>
          <a:noFill/>
        </p:spPr>
        <p:txBody>
          <a:bodyPr wrap="square" rtlCol="0">
            <a:spAutoFit/>
          </a:bodyPr>
          <a:lstStyle/>
          <a:p>
            <a:pPr algn="ctr"/>
            <a:r>
              <a:rPr lang="de-DE" b="1" dirty="0" smtClean="0"/>
              <a:t>Reverse </a:t>
            </a:r>
            <a:r>
              <a:rPr lang="de-DE" b="1" dirty="0" err="1" smtClean="0"/>
              <a:t>field</a:t>
            </a:r>
            <a:endParaRPr lang="en-US" b="1" dirty="0"/>
          </a:p>
        </p:txBody>
      </p:sp>
      <p:sp>
        <p:nvSpPr>
          <p:cNvPr id="11" name="TextBox 10"/>
          <p:cNvSpPr txBox="1"/>
          <p:nvPr/>
        </p:nvSpPr>
        <p:spPr>
          <a:xfrm>
            <a:off x="625846" y="6471264"/>
            <a:ext cx="2517292" cy="338554"/>
          </a:xfrm>
          <a:prstGeom prst="rect">
            <a:avLst/>
          </a:prstGeom>
          <a:noFill/>
        </p:spPr>
        <p:txBody>
          <a:bodyPr wrap="none" rtlCol="0">
            <a:spAutoFit/>
          </a:bodyPr>
          <a:lstStyle/>
          <a:p>
            <a:pPr algn="ctr"/>
            <a:r>
              <a:rPr lang="de-DE" sz="1600" dirty="0" smtClean="0"/>
              <a:t>[Data </a:t>
            </a:r>
            <a:r>
              <a:rPr lang="de-DE" sz="1600" dirty="0" err="1" smtClean="0"/>
              <a:t>provided</a:t>
            </a:r>
            <a:r>
              <a:rPr lang="de-DE" sz="1600" dirty="0" smtClean="0"/>
              <a:t> </a:t>
            </a:r>
            <a:r>
              <a:rPr lang="de-DE" sz="1600" dirty="0" err="1" smtClean="0"/>
              <a:t>by</a:t>
            </a:r>
            <a:r>
              <a:rPr lang="de-DE" sz="1600" dirty="0" smtClean="0"/>
              <a:t> </a:t>
            </a:r>
            <a:r>
              <a:rPr lang="de-DE" sz="1600" dirty="0" smtClean="0"/>
              <a:t>Y. Gao]</a:t>
            </a:r>
            <a:endParaRPr lang="en-US" sz="1600" dirty="0"/>
          </a:p>
        </p:txBody>
      </p:sp>
      <p:sp>
        <p:nvSpPr>
          <p:cNvPr id="38" name="TextBox 37"/>
          <p:cNvSpPr txBox="1"/>
          <p:nvPr/>
        </p:nvSpPr>
        <p:spPr>
          <a:xfrm>
            <a:off x="3287867" y="1873340"/>
            <a:ext cx="1659429" cy="369332"/>
          </a:xfrm>
          <a:prstGeom prst="rect">
            <a:avLst/>
          </a:prstGeom>
          <a:noFill/>
        </p:spPr>
        <p:txBody>
          <a:bodyPr wrap="none" rtlCol="0">
            <a:spAutoFit/>
          </a:bodyPr>
          <a:lstStyle/>
          <a:p>
            <a:r>
              <a:rPr lang="de-DE" b="1" dirty="0" err="1"/>
              <a:t>u</a:t>
            </a:r>
            <a:r>
              <a:rPr lang="de-DE" b="1" dirty="0" err="1" smtClean="0"/>
              <a:t>pper</a:t>
            </a:r>
            <a:r>
              <a:rPr lang="de-DE" b="1" dirty="0" smtClean="0"/>
              <a:t> </a:t>
            </a:r>
            <a:r>
              <a:rPr lang="de-DE" b="1" dirty="0" err="1" smtClean="0"/>
              <a:t>targets</a:t>
            </a:r>
            <a:endParaRPr lang="en-US" b="1" dirty="0"/>
          </a:p>
        </p:txBody>
      </p:sp>
      <p:sp>
        <p:nvSpPr>
          <p:cNvPr id="39" name="TextBox 38"/>
          <p:cNvSpPr txBox="1"/>
          <p:nvPr/>
        </p:nvSpPr>
        <p:spPr>
          <a:xfrm>
            <a:off x="9447287" y="1894821"/>
            <a:ext cx="1659429" cy="369332"/>
          </a:xfrm>
          <a:prstGeom prst="rect">
            <a:avLst/>
          </a:prstGeom>
          <a:noFill/>
        </p:spPr>
        <p:txBody>
          <a:bodyPr wrap="none" rtlCol="0">
            <a:spAutoFit/>
          </a:bodyPr>
          <a:lstStyle/>
          <a:p>
            <a:r>
              <a:rPr lang="de-DE" b="1" dirty="0" err="1"/>
              <a:t>u</a:t>
            </a:r>
            <a:r>
              <a:rPr lang="de-DE" b="1" dirty="0" err="1" smtClean="0"/>
              <a:t>pper</a:t>
            </a:r>
            <a:r>
              <a:rPr lang="de-DE" b="1" dirty="0" smtClean="0"/>
              <a:t> </a:t>
            </a:r>
            <a:r>
              <a:rPr lang="de-DE" b="1" dirty="0" err="1" smtClean="0"/>
              <a:t>targets</a:t>
            </a:r>
            <a:endParaRPr lang="en-US" b="1" dirty="0"/>
          </a:p>
        </p:txBody>
      </p:sp>
      <p:sp>
        <p:nvSpPr>
          <p:cNvPr id="40" name="TextBox 39"/>
          <p:cNvSpPr txBox="1"/>
          <p:nvPr/>
        </p:nvSpPr>
        <p:spPr>
          <a:xfrm>
            <a:off x="3326339" y="4047729"/>
            <a:ext cx="1620957" cy="369332"/>
          </a:xfrm>
          <a:prstGeom prst="rect">
            <a:avLst/>
          </a:prstGeom>
          <a:noFill/>
        </p:spPr>
        <p:txBody>
          <a:bodyPr wrap="none" rtlCol="0">
            <a:spAutoFit/>
          </a:bodyPr>
          <a:lstStyle/>
          <a:p>
            <a:r>
              <a:rPr lang="de-DE" b="1" dirty="0" err="1" smtClean="0"/>
              <a:t>lower</a:t>
            </a:r>
            <a:r>
              <a:rPr lang="de-DE" b="1" dirty="0" smtClean="0"/>
              <a:t> </a:t>
            </a:r>
            <a:r>
              <a:rPr lang="de-DE" b="1" dirty="0" err="1" smtClean="0"/>
              <a:t>targets</a:t>
            </a:r>
            <a:endParaRPr lang="en-US" b="1" dirty="0"/>
          </a:p>
        </p:txBody>
      </p:sp>
      <p:sp>
        <p:nvSpPr>
          <p:cNvPr id="41" name="TextBox 40"/>
          <p:cNvSpPr txBox="1"/>
          <p:nvPr/>
        </p:nvSpPr>
        <p:spPr>
          <a:xfrm>
            <a:off x="9485759" y="4088990"/>
            <a:ext cx="1620957" cy="369332"/>
          </a:xfrm>
          <a:prstGeom prst="rect">
            <a:avLst/>
          </a:prstGeom>
          <a:noFill/>
        </p:spPr>
        <p:txBody>
          <a:bodyPr wrap="none" rtlCol="0">
            <a:spAutoFit/>
          </a:bodyPr>
          <a:lstStyle/>
          <a:p>
            <a:r>
              <a:rPr lang="de-DE" b="1" dirty="0" err="1" smtClean="0"/>
              <a:t>lower</a:t>
            </a:r>
            <a:r>
              <a:rPr lang="de-DE" b="1" dirty="0" smtClean="0"/>
              <a:t> </a:t>
            </a:r>
            <a:r>
              <a:rPr lang="de-DE" b="1" dirty="0" err="1" smtClean="0"/>
              <a:t>targets</a:t>
            </a:r>
            <a:endParaRPr lang="en-US" b="1" dirty="0"/>
          </a:p>
        </p:txBody>
      </p:sp>
      <mc:AlternateContent xmlns:mc="http://schemas.openxmlformats.org/markup-compatibility/2006">
        <mc:Choice xmlns:a14="http://schemas.microsoft.com/office/drawing/2010/main" Requires="a14">
          <p:sp>
            <p:nvSpPr>
              <p:cNvPr id="42" name="TextBox 41"/>
              <p:cNvSpPr txBox="1"/>
              <p:nvPr/>
            </p:nvSpPr>
            <p:spPr>
              <a:xfrm>
                <a:off x="2342184" y="1080268"/>
                <a:ext cx="7507633" cy="419474"/>
              </a:xfrm>
              <a:prstGeom prst="rect">
                <a:avLst/>
              </a:prstGeom>
              <a:noFill/>
            </p:spPr>
            <p:txBody>
              <a:bodyPr wrap="none" rtlCol="0">
                <a:spAutoFit/>
              </a:bodyPr>
              <a:lstStyle/>
              <a:p>
                <a:r>
                  <a:rPr lang="de-DE" b="1" dirty="0" smtClean="0"/>
                  <a:t>Standard </a:t>
                </a:r>
                <a:r>
                  <a:rPr lang="de-DE" b="1" dirty="0" err="1" smtClean="0"/>
                  <a:t>configuration</a:t>
                </a:r>
                <a:r>
                  <a:rPr lang="de-DE" b="1" dirty="0" smtClean="0"/>
                  <a:t>, </a:t>
                </a:r>
                <a14:m>
                  <m:oMath xmlns:m="http://schemas.openxmlformats.org/officeDocument/2006/math">
                    <m:nary>
                      <m:naryPr>
                        <m:limLoc m:val="undOvr"/>
                        <m:subHide m:val="on"/>
                        <m:supHide m:val="on"/>
                        <m:ctrlPr>
                          <a:rPr lang="de-DE" b="1" i="1" smtClean="0">
                            <a:latin typeface="Cambria Math" panose="02040503050406030204" pitchFamily="18" charset="0"/>
                          </a:rPr>
                        </m:ctrlPr>
                      </m:naryPr>
                      <m:sub/>
                      <m:sup/>
                      <m:e>
                        <m:sSub>
                          <m:sSubPr>
                            <m:ctrlPr>
                              <a:rPr lang="de-DE" b="1"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𝒆</m:t>
                            </m:r>
                          </m:sub>
                        </m:sSub>
                      </m:e>
                    </m:nary>
                    <m:r>
                      <m:rPr>
                        <m:nor/>
                      </m:rPr>
                      <a:rPr lang="de-DE" b="1" i="0" smtClean="0">
                        <a:latin typeface="Cambria Math" panose="02040503050406030204" pitchFamily="18" charset="0"/>
                      </a:rPr>
                      <m:t>d</m:t>
                    </m:r>
                    <m:r>
                      <a:rPr lang="de-DE" b="1" i="1" smtClean="0">
                        <a:latin typeface="Cambria Math" panose="02040503050406030204" pitchFamily="18" charset="0"/>
                        <a:ea typeface="Cambria Math" panose="02040503050406030204" pitchFamily="18" charset="0"/>
                      </a:rPr>
                      <m:t>𝓵</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𝟒</m:t>
                    </m:r>
                    <m:r>
                      <a:rPr lang="de-DE" b="1" i="1" smtClean="0">
                        <a:latin typeface="Cambria Math" panose="02040503050406030204" pitchFamily="18" charset="0"/>
                        <a:ea typeface="Cambria Math" panose="02040503050406030204" pitchFamily="18" charset="0"/>
                      </a:rPr>
                      <m:t>×</m:t>
                    </m:r>
                    <m:sSup>
                      <m:sSupPr>
                        <m:ctrlPr>
                          <a:rPr lang="de-DE" b="1"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𝟏𝟎</m:t>
                        </m:r>
                      </m:e>
                      <m:sup>
                        <m:r>
                          <a:rPr lang="de-DE" b="1" i="1" smtClean="0">
                            <a:latin typeface="Cambria Math" panose="02040503050406030204" pitchFamily="18" charset="0"/>
                            <a:ea typeface="Cambria Math" panose="02040503050406030204" pitchFamily="18" charset="0"/>
                          </a:rPr>
                          <m:t>𝟏𝟗</m:t>
                        </m:r>
                      </m:sup>
                    </m:sSup>
                    <m:r>
                      <a:rPr lang="de-DE" b="1" i="1" smtClean="0">
                        <a:latin typeface="Cambria Math" panose="02040503050406030204" pitchFamily="18" charset="0"/>
                        <a:ea typeface="Cambria Math" panose="02040503050406030204" pitchFamily="18" charset="0"/>
                      </a:rPr>
                      <m:t> </m:t>
                    </m:r>
                    <m:sSup>
                      <m:sSupPr>
                        <m:ctrlPr>
                          <a:rPr lang="de-DE" b="1" i="1" smtClean="0">
                            <a:latin typeface="Cambria Math" panose="02040503050406030204" pitchFamily="18" charset="0"/>
                            <a:ea typeface="Cambria Math" panose="02040503050406030204" pitchFamily="18" charset="0"/>
                          </a:rPr>
                        </m:ctrlPr>
                      </m:sSupPr>
                      <m:e>
                        <m:r>
                          <m:rPr>
                            <m:nor/>
                          </m:rPr>
                          <a:rPr lang="de-DE" b="1" i="0" smtClean="0">
                            <a:latin typeface="Cambria Math" panose="02040503050406030204" pitchFamily="18" charset="0"/>
                            <a:ea typeface="Cambria Math" panose="02040503050406030204" pitchFamily="18" charset="0"/>
                          </a:rPr>
                          <m:t>m</m:t>
                        </m:r>
                      </m:e>
                      <m:sup>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𝟐</m:t>
                        </m:r>
                      </m:sup>
                    </m:sSup>
                  </m:oMath>
                </a14:m>
                <a:r>
                  <a:rPr lang="en-US" b="1" dirty="0" smtClean="0"/>
                  <a:t>, </a:t>
                </a:r>
                <a14:m>
                  <m:oMath xmlns:m="http://schemas.openxmlformats.org/officeDocument/2006/math">
                    <m:sSub>
                      <m:sSubPr>
                        <m:ctrlPr>
                          <a:rPr lang="en-US" b="1" i="1" smtClean="0">
                            <a:latin typeface="Cambria Math" panose="02040503050406030204" pitchFamily="18" charset="0"/>
                          </a:rPr>
                        </m:ctrlPr>
                      </m:sSubPr>
                      <m:e>
                        <m:r>
                          <a:rPr lang="de-DE" b="1" i="1" smtClean="0">
                            <a:latin typeface="Cambria Math" panose="02040503050406030204" pitchFamily="18" charset="0"/>
                          </a:rPr>
                          <m:t>𝑷</m:t>
                        </m:r>
                      </m:e>
                      <m:sub>
                        <m:r>
                          <a:rPr lang="de-DE" b="1" i="1" smtClean="0">
                            <a:latin typeface="Cambria Math" panose="02040503050406030204" pitchFamily="18" charset="0"/>
                          </a:rPr>
                          <m:t>𝑬𝑪𝑹𝑯</m:t>
                        </m:r>
                      </m:sub>
                    </m:sSub>
                    <m:r>
                      <a:rPr lang="de-DE" b="1" i="1" smtClean="0">
                        <a:latin typeface="Cambria Math" panose="02040503050406030204" pitchFamily="18" charset="0"/>
                      </a:rPr>
                      <m:t>=</m:t>
                    </m:r>
                  </m:oMath>
                </a14:m>
                <a:r>
                  <a:rPr lang="en-US" b="1" dirty="0" smtClean="0"/>
                  <a:t> 4.4–4.8 MW</a:t>
                </a:r>
                <a:endParaRPr lang="en-US" b="1" dirty="0"/>
              </a:p>
            </p:txBody>
          </p:sp>
        </mc:Choice>
        <mc:Fallback>
          <p:sp>
            <p:nvSpPr>
              <p:cNvPr id="42" name="TextBox 41"/>
              <p:cNvSpPr txBox="1">
                <a:spLocks noRot="1" noChangeAspect="1" noMove="1" noResize="1" noEditPoints="1" noAdjustHandles="1" noChangeArrowheads="1" noChangeShapeType="1" noTextEdit="1"/>
              </p:cNvSpPr>
              <p:nvPr/>
            </p:nvSpPr>
            <p:spPr>
              <a:xfrm>
                <a:off x="2342184" y="1080268"/>
                <a:ext cx="7507633" cy="419474"/>
              </a:xfrm>
              <a:prstGeom prst="rect">
                <a:avLst/>
              </a:prstGeom>
              <a:blipFill>
                <a:blip r:embed="rId9"/>
                <a:stretch>
                  <a:fillRect l="-649" t="-127536" b="-189855"/>
                </a:stretch>
              </a:blipFill>
            </p:spPr>
            <p:txBody>
              <a:bodyPr/>
              <a:lstStyle/>
              <a:p>
                <a:r>
                  <a:rPr lang="en-US">
                    <a:noFill/>
                  </a:rPr>
                  <a:t> </a:t>
                </a:r>
              </a:p>
            </p:txBody>
          </p:sp>
        </mc:Fallback>
      </mc:AlternateContent>
      <p:sp>
        <p:nvSpPr>
          <p:cNvPr id="43" name="TextBox 42"/>
          <p:cNvSpPr txBox="1"/>
          <p:nvPr/>
        </p:nvSpPr>
        <p:spPr>
          <a:xfrm>
            <a:off x="3655948" y="6227647"/>
            <a:ext cx="5489003" cy="369332"/>
          </a:xfrm>
          <a:prstGeom prst="rect">
            <a:avLst/>
          </a:prstGeom>
          <a:noFill/>
        </p:spPr>
        <p:txBody>
          <a:bodyPr wrap="none" rtlCol="0">
            <a:spAutoFit/>
          </a:bodyPr>
          <a:lstStyle/>
          <a:p>
            <a:r>
              <a:rPr lang="de-DE" dirty="0" err="1" smtClean="0"/>
              <a:t>Asymmetries</a:t>
            </a:r>
            <a:r>
              <a:rPr lang="de-DE" dirty="0" smtClean="0"/>
              <a:t> </a:t>
            </a:r>
            <a:r>
              <a:rPr lang="de-DE" dirty="0" err="1" smtClean="0"/>
              <a:t>consistent</a:t>
            </a:r>
            <a:r>
              <a:rPr lang="de-DE" dirty="0" smtClean="0"/>
              <a:t> </a:t>
            </a:r>
            <a:r>
              <a:rPr lang="de-DE" dirty="0" err="1" smtClean="0"/>
              <a:t>with</a:t>
            </a:r>
            <a:r>
              <a:rPr lang="de-DE" dirty="0" smtClean="0"/>
              <a:t> </a:t>
            </a:r>
            <a:r>
              <a:rPr lang="de-DE" dirty="0" err="1" smtClean="0"/>
              <a:t>drift</a:t>
            </a:r>
            <a:r>
              <a:rPr lang="de-DE" dirty="0" smtClean="0"/>
              <a:t> </a:t>
            </a:r>
            <a:r>
              <a:rPr lang="de-DE" dirty="0" err="1" smtClean="0"/>
              <a:t>picture</a:t>
            </a:r>
            <a:r>
              <a:rPr lang="de-DE" dirty="0" smtClean="0"/>
              <a:t> in low-iota</a:t>
            </a:r>
            <a:r>
              <a:rPr lang="de-DE" baseline="30000" dirty="0" smtClean="0"/>
              <a:t>1</a:t>
            </a:r>
          </a:p>
        </p:txBody>
      </p:sp>
      <p:sp>
        <p:nvSpPr>
          <p:cNvPr id="44" name="TextBox 43"/>
          <p:cNvSpPr txBox="1"/>
          <p:nvPr/>
        </p:nvSpPr>
        <p:spPr>
          <a:xfrm>
            <a:off x="7964165" y="6538988"/>
            <a:ext cx="3461204" cy="276999"/>
          </a:xfrm>
          <a:prstGeom prst="rect">
            <a:avLst/>
          </a:prstGeom>
          <a:noFill/>
        </p:spPr>
        <p:txBody>
          <a:bodyPr wrap="none" rtlCol="0">
            <a:spAutoFit/>
          </a:bodyPr>
          <a:lstStyle/>
          <a:p>
            <a:r>
              <a:rPr lang="de-DE" sz="1200" baseline="30000" dirty="0" smtClean="0"/>
              <a:t>1</a:t>
            </a:r>
            <a:r>
              <a:rPr lang="de-DE" sz="1200" dirty="0" smtClean="0"/>
              <a:t>K</a:t>
            </a:r>
            <a:r>
              <a:rPr lang="de-DE" sz="1200" dirty="0"/>
              <a:t>. C. Hammond et al., PPCF </a:t>
            </a:r>
            <a:r>
              <a:rPr lang="de-DE" sz="1200" b="1" dirty="0"/>
              <a:t>61 </a:t>
            </a:r>
            <a:r>
              <a:rPr lang="de-DE" sz="1200" dirty="0"/>
              <a:t>125001 (2019</a:t>
            </a:r>
            <a:r>
              <a:rPr lang="de-DE" sz="1200" dirty="0" smtClean="0"/>
              <a:t>)</a:t>
            </a:r>
          </a:p>
        </p:txBody>
      </p:sp>
    </p:spTree>
    <p:extLst>
      <p:ext uri="{BB962C8B-B14F-4D97-AF65-F5344CB8AC3E}">
        <p14:creationId xmlns:p14="http://schemas.microsoft.com/office/powerpoint/2010/main" val="19483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9" grpId="0"/>
      <p:bldP spid="39" grpId="1"/>
      <p:bldP spid="41" grpId="0"/>
      <p:bldP spid="41" grpId="1"/>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de-DE" dirty="0" smtClean="0"/>
                  <a:t>Increasing </a:t>
                </a:r>
                <a:r>
                  <a:rPr lang="de-DE" dirty="0" err="1" smtClean="0"/>
                  <a:t>island</a:t>
                </a:r>
                <a:r>
                  <a:rPr lang="de-DE" dirty="0" smtClean="0"/>
                  <a:t> </a:t>
                </a:r>
                <a:r>
                  <a:rPr lang="de-DE" dirty="0" err="1" smtClean="0"/>
                  <a:t>size</a:t>
                </a:r>
                <a:r>
                  <a:rPr lang="de-DE" dirty="0" smtClean="0"/>
                  <a:t> </a:t>
                </a:r>
                <a:r>
                  <a:rPr lang="de-DE" dirty="0" err="1" smtClean="0"/>
                  <a:t>and</a:t>
                </a:r>
                <a:r>
                  <a:rPr lang="de-DE" dirty="0" smtClean="0"/>
                  <a:t>/</a:t>
                </a:r>
                <a:r>
                  <a:rPr lang="de-DE" dirty="0" err="1" smtClean="0"/>
                  <a:t>or</a:t>
                </a:r>
                <a:r>
                  <a:rPr lang="de-DE" dirty="0" smtClean="0"/>
                  <a:t> </a:t>
                </a:r>
                <a:r>
                  <a:rPr lang="de-DE" dirty="0" err="1" smtClean="0"/>
                  <a:t>decreasing</a:t>
                </a:r>
                <a:r>
                  <a:rPr lang="de-DE" dirty="0" smtClean="0"/>
                  <a:t> </a:t>
                </a:r>
                <a:r>
                  <a:rPr lang="de-DE" dirty="0" err="1" smtClean="0"/>
                  <a:t>connection</a:t>
                </a:r>
                <a:r>
                  <a:rPr lang="de-DE" dirty="0" smtClean="0"/>
                  <a:t> </a:t>
                </a:r>
                <a:r>
                  <a:rPr lang="de-DE" dirty="0" err="1" smtClean="0"/>
                  <a:t>length</a:t>
                </a:r>
                <a:r>
                  <a:rPr lang="de-DE" dirty="0" smtClean="0"/>
                  <a:t> </a:t>
                </a:r>
                <a:r>
                  <a:rPr lang="de-DE" dirty="0" err="1" smtClean="0"/>
                  <a:t>causes</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1" i="1" smtClean="0">
                            <a:latin typeface="Cambria Math" panose="02040503050406030204" pitchFamily="18" charset="0"/>
                          </a:rPr>
                          <m:t>𝒑</m:t>
                        </m:r>
                      </m:e>
                      <m:sub>
                        <m:r>
                          <a:rPr lang="de-DE" b="1" i="1" smtClean="0">
                            <a:latin typeface="Cambria Math" panose="02040503050406030204" pitchFamily="18" charset="0"/>
                          </a:rPr>
                          <m:t>𝒆</m:t>
                        </m:r>
                      </m:sub>
                    </m:sSub>
                  </m:oMath>
                </a14:m>
                <a:r>
                  <a:rPr lang="de-DE" dirty="0" smtClean="0"/>
                  <a:t> </a:t>
                </a:r>
                <a:r>
                  <a:rPr lang="de-DE" dirty="0" err="1" smtClean="0"/>
                  <a:t>profiles</a:t>
                </a:r>
                <a:r>
                  <a:rPr lang="de-DE" dirty="0" smtClean="0"/>
                  <a:t> </a:t>
                </a:r>
                <a:r>
                  <a:rPr lang="de-DE" dirty="0" err="1" smtClean="0"/>
                  <a:t>to</a:t>
                </a:r>
                <a:r>
                  <a:rPr lang="de-DE" dirty="0" smtClean="0"/>
                  <a:t> </a:t>
                </a:r>
                <a:r>
                  <a:rPr lang="de-DE" dirty="0" err="1" smtClean="0"/>
                  <a:t>become</a:t>
                </a:r>
                <a:r>
                  <a:rPr lang="de-DE" dirty="0" smtClean="0"/>
                  <a:t> </a:t>
                </a:r>
                <a:r>
                  <a:rPr lang="de-DE" dirty="0" err="1" smtClean="0"/>
                  <a:t>more</a:t>
                </a:r>
                <a:r>
                  <a:rPr lang="de-DE" dirty="0" smtClean="0"/>
                  <a:t> radial-like </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920" t="-4965" b="-16312"/>
                </a:stretch>
              </a:blipFill>
            </p:spPr>
            <p:txBody>
              <a:bodyPr/>
              <a:lstStyle/>
              <a:p>
                <a:r>
                  <a:rPr lang="en-US">
                    <a:noFill/>
                  </a:rPr>
                  <a:t> </a:t>
                </a:r>
              </a:p>
            </p:txBody>
          </p:sp>
        </mc:Fallback>
      </mc:AlternateContent>
      <p:sp>
        <p:nvSpPr>
          <p:cNvPr id="4" name="Footer Placeholder 3"/>
          <p:cNvSpPr>
            <a:spLocks noGrp="1"/>
          </p:cNvSpPr>
          <p:nvPr>
            <p:ph type="ftr" sz="quarter" idx="12"/>
          </p:nvPr>
        </p:nvSpPr>
        <p:spPr/>
        <p:txBody>
          <a:bodyPr/>
          <a:lstStyle/>
          <a:p>
            <a:r>
              <a:rPr lang="de-DE" dirty="0" smtClean="0"/>
              <a:t>D.M. </a:t>
            </a:r>
            <a:r>
              <a:rPr lang="de-DE" dirty="0" err="1" smtClean="0"/>
              <a:t>Kriete</a:t>
            </a:r>
            <a:r>
              <a:rPr lang="de-DE" dirty="0" smtClean="0"/>
              <a:t> | W7-X OP2.1 </a:t>
            </a:r>
            <a:r>
              <a:rPr lang="de-DE" dirty="0" err="1" smtClean="0"/>
              <a:t>Results</a:t>
            </a:r>
            <a:r>
              <a:rPr lang="de-DE" dirty="0" smtClean="0"/>
              <a:t> Workshop | November 28, 2023</a:t>
            </a:r>
            <a:endParaRPr lang="de-DE"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8</a:t>
            </a:fld>
            <a:endParaRPr lang="de-DE"/>
          </a:p>
        </p:txBody>
      </p:sp>
      <p:cxnSp>
        <p:nvCxnSpPr>
          <p:cNvPr id="10" name="Straight Arrow Connector 9"/>
          <p:cNvCxnSpPr/>
          <p:nvPr/>
        </p:nvCxnSpPr>
        <p:spPr>
          <a:xfrm flipV="1">
            <a:off x="4387738" y="1343157"/>
            <a:ext cx="0" cy="5103779"/>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p:cNvSpPr txBox="1"/>
              <p:nvPr/>
            </p:nvSpPr>
            <p:spPr>
              <a:xfrm rot="16200000">
                <a:off x="2678521" y="3696679"/>
                <a:ext cx="3767826" cy="369332"/>
              </a:xfrm>
              <a:prstGeom prst="rect">
                <a:avLst/>
              </a:prstGeom>
              <a:noFill/>
            </p:spPr>
            <p:txBody>
              <a:bodyPr wrap="none" rtlCol="0">
                <a:spAutoFit/>
              </a:bodyPr>
              <a:lstStyle/>
              <a:p>
                <a:r>
                  <a:rPr lang="de-DE" dirty="0" err="1" smtClean="0"/>
                  <a:t>Decreasing</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𝑐</m:t>
                        </m:r>
                      </m:sub>
                    </m:sSub>
                  </m:oMath>
                </a14:m>
                <a:r>
                  <a:rPr lang="en-US" dirty="0" smtClean="0"/>
                  <a:t> (~500 m → ~100 m)</a:t>
                </a:r>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rot="16200000">
                <a:off x="2678521" y="3696679"/>
                <a:ext cx="3767826" cy="369332"/>
              </a:xfrm>
              <a:prstGeom prst="rect">
                <a:avLst/>
              </a:prstGeom>
              <a:blipFill>
                <a:blip r:embed="rId4"/>
                <a:stretch>
                  <a:fillRect l="-8197" t="-809" r="-24590" b="-1294"/>
                </a:stretch>
              </a:blipFill>
            </p:spPr>
            <p:txBody>
              <a:bodyPr/>
              <a:lstStyle/>
              <a:p>
                <a:r>
                  <a:rPr lang="en-US">
                    <a:noFill/>
                  </a:rPr>
                  <a:t> </a:t>
                </a:r>
              </a:p>
            </p:txBody>
          </p:sp>
        </mc:Fallback>
      </mc:AlternateContent>
      <p:sp>
        <p:nvSpPr>
          <p:cNvPr id="17" name="TextBox 16"/>
          <p:cNvSpPr txBox="1"/>
          <p:nvPr/>
        </p:nvSpPr>
        <p:spPr>
          <a:xfrm>
            <a:off x="8293588" y="6503262"/>
            <a:ext cx="2614818"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E. Flom]</a:t>
            </a:r>
            <a:endParaRPr lang="en-US" sz="1600" dirty="0"/>
          </a:p>
        </p:txBody>
      </p:sp>
      <mc:AlternateContent xmlns:mc="http://schemas.openxmlformats.org/markup-compatibility/2006">
        <mc:Choice xmlns:a14="http://schemas.microsoft.com/office/drawing/2010/main" Requires="a14">
          <p:sp>
            <p:nvSpPr>
              <p:cNvPr id="18" name="TextBox 17"/>
              <p:cNvSpPr txBox="1"/>
              <p:nvPr/>
            </p:nvSpPr>
            <p:spPr>
              <a:xfrm>
                <a:off x="4918497" y="5982016"/>
                <a:ext cx="7273503"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𝑒</m:t>
                        </m:r>
                      </m:sub>
                    </m:sSub>
                  </m:oMath>
                </a14:m>
                <a:r>
                  <a:rPr lang="en-US" dirty="0" smtClean="0"/>
                  <a:t> profiles become more radial-like as </a:t>
                </a: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𝑐</m:t>
                        </m:r>
                      </m:sub>
                    </m:sSub>
                  </m:oMath>
                </a14:m>
                <a:r>
                  <a:rPr lang="en-US" dirty="0" smtClean="0"/>
                  <a:t> decreases → evidence of reduced </a:t>
                </a:r>
                <a:r>
                  <a:rPr lang="en-US" dirty="0" smtClean="0"/>
                  <a:t>poloidal</a:t>
                </a:r>
                <a:r>
                  <a:rPr lang="en-US" dirty="0" smtClean="0"/>
                  <a:t> </a:t>
                </a:r>
                <a:r>
                  <a:rPr lang="en-US" dirty="0" smtClean="0"/>
                  <a:t>transport?</a:t>
                </a:r>
                <a:endParaRPr lang="en-US" dirty="0"/>
              </a:p>
            </p:txBody>
          </p:sp>
        </mc:Choice>
        <mc:Fallback>
          <p:sp>
            <p:nvSpPr>
              <p:cNvPr id="18" name="TextBox 17"/>
              <p:cNvSpPr txBox="1">
                <a:spLocks noRot="1" noChangeAspect="1" noMove="1" noResize="1" noEditPoints="1" noAdjustHandles="1" noChangeArrowheads="1" noChangeShapeType="1" noTextEdit="1"/>
              </p:cNvSpPr>
              <p:nvPr/>
            </p:nvSpPr>
            <p:spPr>
              <a:xfrm>
                <a:off x="4918497" y="5982016"/>
                <a:ext cx="7273503" cy="646331"/>
              </a:xfrm>
              <a:prstGeom prst="rect">
                <a:avLst/>
              </a:prstGeom>
              <a:blipFill>
                <a:blip r:embed="rId5"/>
                <a:stretch>
                  <a:fillRect l="-754" t="-4717" b="-14151"/>
                </a:stretch>
              </a:blipFill>
            </p:spPr>
            <p:txBody>
              <a:bodyPr/>
              <a:lstStyle/>
              <a:p>
                <a:r>
                  <a:rPr lang="en-US">
                    <a:noFill/>
                  </a:rPr>
                  <a:t> </a:t>
                </a:r>
              </a:p>
            </p:txBody>
          </p:sp>
        </mc:Fallback>
      </mc:AlternateContent>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8515" b="28358"/>
          <a:stretch/>
        </p:blipFill>
        <p:spPr>
          <a:xfrm>
            <a:off x="100800" y="3884023"/>
            <a:ext cx="4140000" cy="1271452"/>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t="72750"/>
          <a:stretch/>
        </p:blipFill>
        <p:spPr>
          <a:xfrm>
            <a:off x="100800" y="5216434"/>
            <a:ext cx="4140000" cy="1498134"/>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t="23962" b="52752"/>
          <a:stretch/>
        </p:blipFill>
        <p:spPr>
          <a:xfrm>
            <a:off x="100800" y="2534194"/>
            <a:ext cx="4140000" cy="1280160"/>
          </a:xfrm>
          <a:prstGeom prst="rect">
            <a:avLst/>
          </a:prstGeom>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b="77463"/>
          <a:stretch/>
        </p:blipFill>
        <p:spPr>
          <a:xfrm>
            <a:off x="100800" y="1216800"/>
            <a:ext cx="4140000" cy="1239017"/>
          </a:xfrm>
          <a:prstGeom prst="rect">
            <a:avLst/>
          </a:prstGeom>
        </p:spPr>
      </p:pic>
      <p:sp>
        <p:nvSpPr>
          <p:cNvPr id="12" name="TextBox 11"/>
          <p:cNvSpPr txBox="1"/>
          <p:nvPr/>
        </p:nvSpPr>
        <p:spPr>
          <a:xfrm>
            <a:off x="1596887" y="5344630"/>
            <a:ext cx="1428596" cy="369332"/>
          </a:xfrm>
          <a:prstGeom prst="rect">
            <a:avLst/>
          </a:prstGeom>
          <a:noFill/>
        </p:spPr>
        <p:txBody>
          <a:bodyPr wrap="none" rtlCol="0">
            <a:spAutoFit/>
          </a:bodyPr>
          <a:lstStyle/>
          <a:p>
            <a:r>
              <a:rPr lang="de-DE" dirty="0" smtClean="0"/>
              <a:t>10/10 </a:t>
            </a:r>
            <a:r>
              <a:rPr lang="de-DE" dirty="0" err="1" smtClean="0"/>
              <a:t>island</a:t>
            </a:r>
            <a:endParaRPr lang="en-US" dirty="0"/>
          </a:p>
        </p:txBody>
      </p:sp>
      <p:sp>
        <p:nvSpPr>
          <p:cNvPr id="19" name="Rectangle 18"/>
          <p:cNvSpPr/>
          <p:nvPr/>
        </p:nvSpPr>
        <p:spPr>
          <a:xfrm>
            <a:off x="97276" y="1175389"/>
            <a:ext cx="4185515" cy="1259513"/>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p:cNvSpPr/>
          <p:nvPr/>
        </p:nvSpPr>
        <p:spPr>
          <a:xfrm>
            <a:off x="97276" y="2532962"/>
            <a:ext cx="4185516" cy="1246935"/>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p:cNvSpPr/>
          <p:nvPr/>
        </p:nvSpPr>
        <p:spPr>
          <a:xfrm>
            <a:off x="100767" y="3877957"/>
            <a:ext cx="4185516" cy="1231909"/>
          </a:xfrm>
          <a:prstGeom prst="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p:cNvSpPr/>
          <p:nvPr/>
        </p:nvSpPr>
        <p:spPr>
          <a:xfrm>
            <a:off x="97276" y="5207926"/>
            <a:ext cx="4185516" cy="1501966"/>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873" b="51114"/>
          <a:stretch/>
        </p:blipFill>
        <p:spPr>
          <a:xfrm>
            <a:off x="8412480" y="1386000"/>
            <a:ext cx="3353529" cy="2297726"/>
          </a:xfrm>
          <a:prstGeom prst="rect">
            <a:avLst/>
          </a:prstGeom>
        </p:spPr>
      </p:pic>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r="50127" b="50558"/>
          <a:stretch/>
        </p:blipFill>
        <p:spPr>
          <a:xfrm>
            <a:off x="5076001" y="1386000"/>
            <a:ext cx="3336480" cy="2323851"/>
          </a:xfrm>
          <a:prstGeom prst="rect">
            <a:avLst/>
          </a:prstGeom>
        </p:spPr>
      </p:pic>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t="49627" r="50388"/>
          <a:stretch/>
        </p:blipFill>
        <p:spPr>
          <a:xfrm>
            <a:off x="5076000" y="3718560"/>
            <a:ext cx="3319063" cy="2367628"/>
          </a:xfrm>
          <a:prstGeom prst="rect">
            <a:avLst/>
          </a:prstGeom>
        </p:spPr>
      </p:pic>
      <p:pic>
        <p:nvPicPr>
          <p:cNvPr id="33" name="Picture 32"/>
          <p:cNvPicPr>
            <a:picLocks noChangeAspect="1"/>
          </p:cNvPicPr>
          <p:nvPr/>
        </p:nvPicPr>
        <p:blipFill rotWithShape="1">
          <a:blip r:embed="rId7">
            <a:extLst>
              <a:ext uri="{28A0092B-C50C-407E-A947-70E740481C1C}">
                <a14:useLocalDpi xmlns:a14="http://schemas.microsoft.com/office/drawing/2010/main" val="0"/>
              </a:ext>
            </a:extLst>
          </a:blip>
          <a:srcRect l="49612" t="49627"/>
          <a:stretch/>
        </p:blipFill>
        <p:spPr>
          <a:xfrm>
            <a:off x="8395063" y="3718560"/>
            <a:ext cx="3370946" cy="2367628"/>
          </a:xfrm>
          <a:prstGeom prst="rect">
            <a:avLst/>
          </a:prstGeom>
        </p:spPr>
      </p:pic>
      <p:sp>
        <p:nvSpPr>
          <p:cNvPr id="23" name="Rectangle 22"/>
          <p:cNvSpPr/>
          <p:nvPr/>
        </p:nvSpPr>
        <p:spPr>
          <a:xfrm>
            <a:off x="8408597" y="3713836"/>
            <a:ext cx="3276798" cy="2261289"/>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p:cNvSpPr/>
          <p:nvPr/>
        </p:nvSpPr>
        <p:spPr>
          <a:xfrm>
            <a:off x="5094510" y="3713836"/>
            <a:ext cx="3276798" cy="2271549"/>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p:cNvSpPr/>
          <p:nvPr/>
        </p:nvSpPr>
        <p:spPr>
          <a:xfrm>
            <a:off x="8408597" y="1151816"/>
            <a:ext cx="3276798" cy="2526848"/>
          </a:xfrm>
          <a:prstGeom prst="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p:cNvSpPr/>
          <p:nvPr/>
        </p:nvSpPr>
        <p:spPr>
          <a:xfrm>
            <a:off x="5091006" y="1148976"/>
            <a:ext cx="3276798" cy="2526848"/>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p:cNvSpPr txBox="1"/>
          <p:nvPr/>
        </p:nvSpPr>
        <p:spPr>
          <a:xfrm>
            <a:off x="5069455" y="1310273"/>
            <a:ext cx="2749471" cy="369332"/>
          </a:xfrm>
          <a:prstGeom prst="rect">
            <a:avLst/>
          </a:prstGeom>
          <a:noFill/>
        </p:spPr>
        <p:txBody>
          <a:bodyPr wrap="none" rtlCol="0">
            <a:spAutoFit/>
          </a:bodyPr>
          <a:lstStyle/>
          <a:p>
            <a:r>
              <a:rPr lang="de-DE" dirty="0" err="1" smtClean="0"/>
              <a:t>Pressure</a:t>
            </a:r>
            <a:r>
              <a:rPr lang="de-DE" dirty="0" smtClean="0"/>
              <a:t> </a:t>
            </a:r>
            <a:r>
              <a:rPr lang="de-DE" dirty="0" err="1" smtClean="0"/>
              <a:t>peak</a:t>
            </a:r>
            <a:r>
              <a:rPr lang="de-DE" dirty="0" smtClean="0"/>
              <a:t> at O-point</a:t>
            </a:r>
            <a:endParaRPr lang="en-US" dirty="0"/>
          </a:p>
        </p:txBody>
      </p:sp>
      <p:sp>
        <p:nvSpPr>
          <p:cNvPr id="14" name="TextBox 13"/>
          <p:cNvSpPr txBox="1"/>
          <p:nvPr/>
        </p:nvSpPr>
        <p:spPr>
          <a:xfrm>
            <a:off x="8865033" y="1083652"/>
            <a:ext cx="2107767" cy="646331"/>
          </a:xfrm>
          <a:prstGeom prst="rect">
            <a:avLst/>
          </a:prstGeom>
          <a:noFill/>
        </p:spPr>
        <p:txBody>
          <a:bodyPr wrap="square" rtlCol="0">
            <a:spAutoFit/>
          </a:bodyPr>
          <a:lstStyle/>
          <a:p>
            <a:pPr algn="ctr"/>
            <a:r>
              <a:rPr lang="de-DE" dirty="0" err="1" smtClean="0"/>
              <a:t>Pressure</a:t>
            </a:r>
            <a:r>
              <a:rPr lang="de-DE" dirty="0" smtClean="0"/>
              <a:t> </a:t>
            </a:r>
            <a:r>
              <a:rPr lang="de-DE" dirty="0" err="1" smtClean="0"/>
              <a:t>minimum</a:t>
            </a:r>
            <a:r>
              <a:rPr lang="de-DE" dirty="0" smtClean="0"/>
              <a:t> at O-point</a:t>
            </a:r>
            <a:endParaRPr lang="en-US" dirty="0"/>
          </a:p>
        </p:txBody>
      </p:sp>
      <p:sp>
        <p:nvSpPr>
          <p:cNvPr id="15" name="TextBox 14"/>
          <p:cNvSpPr txBox="1"/>
          <p:nvPr/>
        </p:nvSpPr>
        <p:spPr>
          <a:xfrm>
            <a:off x="5325936" y="3678664"/>
            <a:ext cx="2492990" cy="369332"/>
          </a:xfrm>
          <a:prstGeom prst="rect">
            <a:avLst/>
          </a:prstGeom>
          <a:noFill/>
        </p:spPr>
        <p:txBody>
          <a:bodyPr wrap="none" rtlCol="0">
            <a:spAutoFit/>
          </a:bodyPr>
          <a:lstStyle/>
          <a:p>
            <a:r>
              <a:rPr lang="de-DE" dirty="0" smtClean="0"/>
              <a:t>Radial </a:t>
            </a:r>
            <a:r>
              <a:rPr lang="de-DE" dirty="0" err="1" smtClean="0"/>
              <a:t>pressure</a:t>
            </a:r>
            <a:r>
              <a:rPr lang="de-DE" dirty="0" smtClean="0"/>
              <a:t> </a:t>
            </a:r>
            <a:r>
              <a:rPr lang="de-DE" dirty="0" err="1" smtClean="0"/>
              <a:t>profile</a:t>
            </a:r>
            <a:endParaRPr lang="en-US" dirty="0"/>
          </a:p>
        </p:txBody>
      </p:sp>
      <p:sp>
        <p:nvSpPr>
          <p:cNvPr id="16" name="TextBox 15"/>
          <p:cNvSpPr txBox="1"/>
          <p:nvPr/>
        </p:nvSpPr>
        <p:spPr>
          <a:xfrm>
            <a:off x="8619101" y="3678664"/>
            <a:ext cx="2492990" cy="369332"/>
          </a:xfrm>
          <a:prstGeom prst="rect">
            <a:avLst/>
          </a:prstGeom>
          <a:noFill/>
        </p:spPr>
        <p:txBody>
          <a:bodyPr wrap="none" rtlCol="0">
            <a:spAutoFit/>
          </a:bodyPr>
          <a:lstStyle/>
          <a:p>
            <a:r>
              <a:rPr lang="de-DE" dirty="0" smtClean="0"/>
              <a:t>Radial </a:t>
            </a:r>
            <a:r>
              <a:rPr lang="de-DE" dirty="0" err="1" smtClean="0"/>
              <a:t>pressure</a:t>
            </a:r>
            <a:r>
              <a:rPr lang="de-DE" dirty="0" smtClean="0"/>
              <a:t> </a:t>
            </a:r>
            <a:r>
              <a:rPr lang="de-DE" dirty="0" err="1" smtClean="0"/>
              <a:t>profile</a:t>
            </a:r>
            <a:endParaRPr lang="en-US" dirty="0"/>
          </a:p>
        </p:txBody>
      </p:sp>
      <p:sp>
        <p:nvSpPr>
          <p:cNvPr id="27" name="Rounded Rectangle 26"/>
          <p:cNvSpPr/>
          <p:nvPr/>
        </p:nvSpPr>
        <p:spPr>
          <a:xfrm>
            <a:off x="3608914" y="2975906"/>
            <a:ext cx="4610100" cy="1405516"/>
          </a:xfrm>
          <a:prstGeom prst="roundRect">
            <a:avLst/>
          </a:prstGeom>
          <a:solidFill>
            <a:schemeClr val="bg2">
              <a:lumMod val="60000"/>
              <a:lumOff val="40000"/>
            </a:scheme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a:solidFill>
                  <a:schemeClr val="tx2"/>
                </a:solidFill>
              </a:rPr>
              <a:t>Future </a:t>
            </a:r>
            <a:r>
              <a:rPr lang="de-DE" b="1" dirty="0" smtClean="0">
                <a:solidFill>
                  <a:schemeClr val="tx2"/>
                </a:solidFill>
              </a:rPr>
              <a:t>outlook:</a:t>
            </a:r>
            <a:endParaRPr lang="de-DE" b="1" dirty="0">
              <a:solidFill>
                <a:schemeClr val="tx2"/>
              </a:solidFill>
            </a:endParaRPr>
          </a:p>
          <a:p>
            <a:pPr algn="ctr"/>
            <a:r>
              <a:rPr lang="de-DE" b="1" dirty="0" err="1">
                <a:solidFill>
                  <a:schemeClr val="tx2"/>
                </a:solidFill>
              </a:rPr>
              <a:t>f</a:t>
            </a:r>
            <a:r>
              <a:rPr lang="de-DE" b="1" dirty="0" err="1" smtClean="0">
                <a:solidFill>
                  <a:schemeClr val="tx2"/>
                </a:solidFill>
              </a:rPr>
              <a:t>iner</a:t>
            </a:r>
            <a:r>
              <a:rPr lang="de-DE" b="1" dirty="0" smtClean="0">
                <a:solidFill>
                  <a:schemeClr val="tx2"/>
                </a:solidFill>
              </a:rPr>
              <a:t> </a:t>
            </a:r>
            <a:r>
              <a:rPr lang="de-DE" b="1" dirty="0" err="1" smtClean="0">
                <a:solidFill>
                  <a:schemeClr val="tx2"/>
                </a:solidFill>
              </a:rPr>
              <a:t>control</a:t>
            </a:r>
            <a:r>
              <a:rPr lang="de-DE" b="1" dirty="0" smtClean="0">
                <a:solidFill>
                  <a:schemeClr val="tx2"/>
                </a:solidFill>
              </a:rPr>
              <a:t> </a:t>
            </a:r>
            <a:r>
              <a:rPr lang="de-DE" b="1" dirty="0" err="1" smtClean="0">
                <a:solidFill>
                  <a:schemeClr val="tx2"/>
                </a:solidFill>
              </a:rPr>
              <a:t>coil</a:t>
            </a:r>
            <a:r>
              <a:rPr lang="de-DE" b="1" dirty="0" smtClean="0">
                <a:solidFill>
                  <a:schemeClr val="tx2"/>
                </a:solidFill>
              </a:rPr>
              <a:t> </a:t>
            </a:r>
            <a:r>
              <a:rPr lang="de-DE" b="1" dirty="0" err="1" smtClean="0">
                <a:solidFill>
                  <a:schemeClr val="tx2"/>
                </a:solidFill>
              </a:rPr>
              <a:t>scans</a:t>
            </a:r>
            <a:r>
              <a:rPr lang="de-DE" b="1" dirty="0" smtClean="0">
                <a:solidFill>
                  <a:schemeClr val="tx2"/>
                </a:solidFill>
              </a:rPr>
              <a:t> in </a:t>
            </a:r>
            <a:r>
              <a:rPr lang="de-DE" b="1" dirty="0" err="1" smtClean="0">
                <a:solidFill>
                  <a:schemeClr val="tx2"/>
                </a:solidFill>
              </a:rPr>
              <a:t>the</a:t>
            </a:r>
            <a:r>
              <a:rPr lang="de-DE" b="1" dirty="0" smtClean="0">
                <a:solidFill>
                  <a:schemeClr val="tx2"/>
                </a:solidFill>
              </a:rPr>
              <a:t> -1 </a:t>
            </a:r>
            <a:r>
              <a:rPr lang="de-DE" b="1" dirty="0" err="1" smtClean="0">
                <a:solidFill>
                  <a:schemeClr val="tx2"/>
                </a:solidFill>
              </a:rPr>
              <a:t>to</a:t>
            </a:r>
            <a:r>
              <a:rPr lang="de-DE" b="1" dirty="0" smtClean="0">
                <a:solidFill>
                  <a:schemeClr val="tx2"/>
                </a:solidFill>
              </a:rPr>
              <a:t> +1 </a:t>
            </a:r>
            <a:r>
              <a:rPr lang="de-DE" b="1" dirty="0" err="1" smtClean="0">
                <a:solidFill>
                  <a:schemeClr val="tx2"/>
                </a:solidFill>
              </a:rPr>
              <a:t>kA</a:t>
            </a:r>
            <a:r>
              <a:rPr lang="de-DE" b="1" dirty="0" smtClean="0">
                <a:solidFill>
                  <a:schemeClr val="tx2"/>
                </a:solidFill>
              </a:rPr>
              <a:t> </a:t>
            </a:r>
            <a:r>
              <a:rPr lang="de-DE" b="1" dirty="0" err="1" smtClean="0">
                <a:solidFill>
                  <a:schemeClr val="tx2"/>
                </a:solidFill>
              </a:rPr>
              <a:t>range</a:t>
            </a:r>
            <a:r>
              <a:rPr lang="de-DE" b="1" dirty="0" smtClean="0">
                <a:solidFill>
                  <a:schemeClr val="tx2"/>
                </a:solidFill>
              </a:rPr>
              <a:t> </a:t>
            </a:r>
            <a:r>
              <a:rPr lang="de-DE" b="1" dirty="0" err="1" smtClean="0">
                <a:solidFill>
                  <a:schemeClr val="tx2"/>
                </a:solidFill>
              </a:rPr>
              <a:t>to</a:t>
            </a:r>
            <a:r>
              <a:rPr lang="de-DE" b="1" dirty="0" smtClean="0">
                <a:solidFill>
                  <a:schemeClr val="tx2"/>
                </a:solidFill>
              </a:rPr>
              <a:t> probe </a:t>
            </a:r>
            <a:r>
              <a:rPr lang="de-DE" b="1" dirty="0" err="1" smtClean="0">
                <a:solidFill>
                  <a:schemeClr val="tx2"/>
                </a:solidFill>
              </a:rPr>
              <a:t>transition</a:t>
            </a:r>
            <a:r>
              <a:rPr lang="de-DE" b="1" dirty="0" smtClean="0">
                <a:solidFill>
                  <a:schemeClr val="tx2"/>
                </a:solidFill>
              </a:rPr>
              <a:t> </a:t>
            </a:r>
            <a:r>
              <a:rPr lang="de-DE" b="1" dirty="0" err="1" smtClean="0">
                <a:solidFill>
                  <a:schemeClr val="tx2"/>
                </a:solidFill>
              </a:rPr>
              <a:t>between</a:t>
            </a:r>
            <a:r>
              <a:rPr lang="de-DE" b="1" dirty="0" smtClean="0">
                <a:solidFill>
                  <a:schemeClr val="tx2"/>
                </a:solidFill>
              </a:rPr>
              <a:t> different </a:t>
            </a:r>
            <a:r>
              <a:rPr lang="de-DE" b="1" dirty="0" err="1" smtClean="0">
                <a:solidFill>
                  <a:schemeClr val="tx2"/>
                </a:solidFill>
              </a:rPr>
              <a:t>profile</a:t>
            </a:r>
            <a:r>
              <a:rPr lang="de-DE" b="1" dirty="0" smtClean="0">
                <a:solidFill>
                  <a:schemeClr val="tx2"/>
                </a:solidFill>
              </a:rPr>
              <a:t> </a:t>
            </a:r>
            <a:r>
              <a:rPr lang="de-DE" b="1" dirty="0" err="1" smtClean="0">
                <a:solidFill>
                  <a:schemeClr val="tx2"/>
                </a:solidFill>
              </a:rPr>
              <a:t>shapes</a:t>
            </a:r>
            <a:r>
              <a:rPr lang="de-DE" b="1" dirty="0" smtClean="0">
                <a:solidFill>
                  <a:schemeClr val="tx2"/>
                </a:solidFill>
              </a:rPr>
              <a:t> in </a:t>
            </a:r>
            <a:r>
              <a:rPr lang="de-DE" b="1" dirty="0" err="1" smtClean="0">
                <a:solidFill>
                  <a:schemeClr val="tx2"/>
                </a:solidFill>
              </a:rPr>
              <a:t>more</a:t>
            </a:r>
            <a:r>
              <a:rPr lang="de-DE" b="1" dirty="0" smtClean="0">
                <a:solidFill>
                  <a:schemeClr val="tx2"/>
                </a:solidFill>
              </a:rPr>
              <a:t> </a:t>
            </a:r>
            <a:r>
              <a:rPr lang="de-DE" b="1" dirty="0" err="1" smtClean="0">
                <a:solidFill>
                  <a:schemeClr val="tx2"/>
                </a:solidFill>
              </a:rPr>
              <a:t>detail</a:t>
            </a:r>
            <a:endParaRPr lang="de-DE" b="1" dirty="0" smtClean="0">
              <a:solidFill>
                <a:schemeClr val="tx2"/>
              </a:solidFill>
            </a:endParaRPr>
          </a:p>
        </p:txBody>
      </p:sp>
    </p:spTree>
    <p:extLst>
      <p:ext uri="{BB962C8B-B14F-4D97-AF65-F5344CB8AC3E}">
        <p14:creationId xmlns:p14="http://schemas.microsoft.com/office/powerpoint/2010/main" val="16208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9" grpId="0" animBg="1"/>
      <p:bldP spid="20" grpId="0" animBg="1"/>
      <p:bldP spid="22" grpId="0" animBg="1"/>
      <p:bldP spid="23" grpId="0" animBg="1"/>
      <p:bldP spid="24" grpId="0" animBg="1"/>
      <p:bldP spid="26" grpId="0" animBg="1"/>
      <p:bldP spid="13" grpId="0"/>
      <p:bldP spid="15" grpId="0"/>
      <p:bldP spid="16"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de-DE" dirty="0" err="1" smtClean="0"/>
                  <a:t>Increasing</a:t>
                </a:r>
                <a:r>
                  <a:rPr lang="de-DE" dirty="0" smtClean="0"/>
                  <a:t> </a:t>
                </a:r>
                <a:r>
                  <a:rPr lang="de-DE" dirty="0" err="1" smtClean="0"/>
                  <a:t>size</a:t>
                </a:r>
                <a:r>
                  <a:rPr lang="de-DE" dirty="0" smtClean="0"/>
                  <a:t> </a:t>
                </a:r>
                <a:r>
                  <a:rPr lang="de-DE" dirty="0" err="1" smtClean="0"/>
                  <a:t>of</a:t>
                </a:r>
                <a:r>
                  <a:rPr lang="de-DE" dirty="0" smtClean="0"/>
                  <a:t> </a:t>
                </a:r>
                <a:r>
                  <a:rPr lang="de-DE" dirty="0" err="1" smtClean="0"/>
                  <a:t>the</a:t>
                </a:r>
                <a:r>
                  <a:rPr lang="de-DE" dirty="0" smtClean="0"/>
                  <a:t> </a:t>
                </a:r>
                <a:r>
                  <a:rPr lang="de-DE" dirty="0" err="1" smtClean="0"/>
                  <a:t>closed</a:t>
                </a:r>
                <a:r>
                  <a:rPr lang="de-DE" dirty="0" smtClean="0"/>
                  <a:t> </a:t>
                </a:r>
                <a:r>
                  <a:rPr lang="de-DE" dirty="0" err="1" smtClean="0"/>
                  <a:t>field</a:t>
                </a:r>
                <a:r>
                  <a:rPr lang="de-DE" dirty="0" smtClean="0"/>
                  <a:t> </a:t>
                </a:r>
                <a:r>
                  <a:rPr lang="de-DE" dirty="0" err="1" smtClean="0"/>
                  <a:t>line</a:t>
                </a:r>
                <a:r>
                  <a:rPr lang="de-DE" dirty="0" smtClean="0"/>
                  <a:t> </a:t>
                </a:r>
                <a:r>
                  <a:rPr lang="de-DE" dirty="0" err="1" smtClean="0"/>
                  <a:t>region</a:t>
                </a:r>
                <a:r>
                  <a:rPr lang="de-DE" dirty="0" smtClean="0"/>
                  <a:t> </a:t>
                </a:r>
                <a:r>
                  <a:rPr lang="de-DE" dirty="0" err="1" smtClean="0"/>
                  <a:t>around</a:t>
                </a:r>
                <a:r>
                  <a:rPr lang="de-DE" dirty="0" smtClean="0"/>
                  <a:t> </a:t>
                </a:r>
                <a:r>
                  <a:rPr lang="de-DE" dirty="0" err="1" smtClean="0"/>
                  <a:t>the</a:t>
                </a:r>
                <a:r>
                  <a:rPr lang="de-DE" dirty="0" smtClean="0"/>
                  <a:t> </a:t>
                </a:r>
                <a:r>
                  <a:rPr lang="de-DE" dirty="0" err="1" smtClean="0"/>
                  <a:t>island</a:t>
                </a:r>
                <a:r>
                  <a:rPr lang="de-DE" dirty="0" smtClean="0"/>
                  <a:t> O-point </a:t>
                </a:r>
                <a:r>
                  <a:rPr lang="de-DE" dirty="0" err="1" smtClean="0"/>
                  <a:t>flattens</a:t>
                </a:r>
                <a:r>
                  <a:rPr lang="de-DE" dirty="0" smtClean="0"/>
                  <a:t> </a:t>
                </a:r>
                <a14:m>
                  <m:oMath xmlns:m="http://schemas.openxmlformats.org/officeDocument/2006/math">
                    <m:sSub>
                      <m:sSubPr>
                        <m:ctrlPr>
                          <a:rPr lang="de-DE"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𝒆</m:t>
                        </m:r>
                      </m:sub>
                    </m:sSub>
                  </m:oMath>
                </a14:m>
                <a:r>
                  <a:rPr lang="en-US" dirty="0" smtClean="0"/>
                  <a:t> and </a:t>
                </a:r>
                <a14:m>
                  <m:oMath xmlns:m="http://schemas.openxmlformats.org/officeDocument/2006/math">
                    <m:sSub>
                      <m:sSubPr>
                        <m:ctrlPr>
                          <a:rPr lang="en-US" i="1" smtClean="0">
                            <a:latin typeface="Cambria Math" panose="02040503050406030204" pitchFamily="18" charset="0"/>
                          </a:rPr>
                        </m:ctrlPr>
                      </m:sSubPr>
                      <m:e>
                        <m:r>
                          <a:rPr lang="de-DE" b="1" i="1" smtClean="0">
                            <a:latin typeface="Cambria Math" panose="02040503050406030204" pitchFamily="18" charset="0"/>
                          </a:rPr>
                          <m:t>𝑻</m:t>
                        </m:r>
                      </m:e>
                      <m:sub>
                        <m:r>
                          <a:rPr lang="de-DE" b="1" i="1" smtClean="0">
                            <a:latin typeface="Cambria Math" panose="02040503050406030204" pitchFamily="18" charset="0"/>
                          </a:rPr>
                          <m:t>𝒆</m:t>
                        </m:r>
                      </m:sub>
                    </m:sSub>
                  </m:oMath>
                </a14:m>
                <a:r>
                  <a:rPr lang="en-US" dirty="0" smtClean="0"/>
                  <a:t> profiles upstream of divertor at high density</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920" t="-4965" b="-16312"/>
                </a:stretch>
              </a:blipFill>
            </p:spPr>
            <p:txBody>
              <a:bodyPr/>
              <a:lstStyle/>
              <a:p>
                <a:r>
                  <a:rPr lang="en-US">
                    <a:noFill/>
                  </a:rPr>
                  <a:t> </a:t>
                </a:r>
              </a:p>
            </p:txBody>
          </p:sp>
        </mc:Fallback>
      </mc:AlternateContent>
      <p:pic>
        <p:nvPicPr>
          <p:cNvPr id="34" name="Grafik 4"/>
          <p:cNvPicPr>
            <a:picLocks noChangeAspect="1"/>
          </p:cNvPicPr>
          <p:nvPr/>
        </p:nvPicPr>
        <p:blipFill rotWithShape="1">
          <a:blip r:embed="rId3">
            <a:extLst>
              <a:ext uri="{28A0092B-C50C-407E-A947-70E740481C1C}">
                <a14:useLocalDpi xmlns:a14="http://schemas.microsoft.com/office/drawing/2010/main" val="0"/>
              </a:ext>
            </a:extLst>
          </a:blip>
          <a:srcRect t="1" b="3593"/>
          <a:stretch/>
        </p:blipFill>
        <p:spPr>
          <a:xfrm>
            <a:off x="27360" y="3894579"/>
            <a:ext cx="2591999" cy="1874138"/>
          </a:xfrm>
          <a:prstGeom prst="rect">
            <a:avLst/>
          </a:prstGeom>
        </p:spPr>
      </p:pic>
      <p:sp>
        <p:nvSpPr>
          <p:cNvPr id="39" name="TextBox 38"/>
          <p:cNvSpPr txBox="1"/>
          <p:nvPr/>
        </p:nvSpPr>
        <p:spPr>
          <a:xfrm>
            <a:off x="562014" y="1628161"/>
            <a:ext cx="3722549" cy="584775"/>
          </a:xfrm>
          <a:prstGeom prst="rect">
            <a:avLst/>
          </a:prstGeom>
          <a:noFill/>
        </p:spPr>
        <p:txBody>
          <a:bodyPr wrap="square" rtlCol="0">
            <a:spAutoFit/>
          </a:bodyPr>
          <a:lstStyle/>
          <a:p>
            <a:pPr algn="ctr"/>
            <a:r>
              <a:rPr lang="de-DE" sz="1600" b="1" dirty="0" smtClean="0"/>
              <a:t>Connection </a:t>
            </a:r>
            <a:r>
              <a:rPr lang="de-DE" sz="1600" b="1" dirty="0" err="1" smtClean="0"/>
              <a:t>length</a:t>
            </a:r>
            <a:r>
              <a:rPr lang="de-DE" sz="1600" b="1" dirty="0" smtClean="0"/>
              <a:t> </a:t>
            </a:r>
            <a:r>
              <a:rPr lang="de-DE" sz="1600" b="1" dirty="0" err="1" smtClean="0"/>
              <a:t>distribution</a:t>
            </a:r>
            <a:r>
              <a:rPr lang="de-DE" sz="1600" b="1" dirty="0" smtClean="0"/>
              <a:t> </a:t>
            </a:r>
            <a:r>
              <a:rPr lang="de-DE" sz="1600" b="1" dirty="0" err="1" smtClean="0"/>
              <a:t>during</a:t>
            </a:r>
            <a:r>
              <a:rPr lang="de-DE" sz="1600" b="1" dirty="0" smtClean="0"/>
              <a:t> </a:t>
            </a:r>
            <a:r>
              <a:rPr lang="de-DE" sz="1600" b="1" dirty="0" err="1" smtClean="0"/>
              <a:t>scan</a:t>
            </a:r>
            <a:r>
              <a:rPr lang="de-DE" sz="1600" b="1" dirty="0" smtClean="0"/>
              <a:t> </a:t>
            </a:r>
            <a:r>
              <a:rPr lang="de-DE" sz="1600" b="1" dirty="0" err="1" smtClean="0"/>
              <a:t>of</a:t>
            </a:r>
            <a:r>
              <a:rPr lang="de-DE" sz="1600" b="1" dirty="0" smtClean="0"/>
              <a:t> </a:t>
            </a:r>
            <a:r>
              <a:rPr lang="de-DE" sz="1600" b="1" dirty="0" err="1" smtClean="0"/>
              <a:t>confined</a:t>
            </a:r>
            <a:r>
              <a:rPr lang="de-DE" sz="1600" b="1" dirty="0" smtClean="0"/>
              <a:t> </a:t>
            </a:r>
            <a:r>
              <a:rPr lang="de-DE" sz="1600" b="1" dirty="0" err="1" smtClean="0"/>
              <a:t>region</a:t>
            </a:r>
            <a:r>
              <a:rPr lang="de-DE" sz="1600" b="1" dirty="0" smtClean="0"/>
              <a:t> </a:t>
            </a:r>
            <a:r>
              <a:rPr lang="de-DE" sz="1600" b="1" dirty="0" err="1" smtClean="0"/>
              <a:t>size</a:t>
            </a:r>
            <a:endParaRPr lang="en-US" sz="1600" b="1" dirty="0"/>
          </a:p>
        </p:txBody>
      </p:sp>
      <p:pic>
        <p:nvPicPr>
          <p:cNvPr id="41"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000" y="1571097"/>
            <a:ext cx="3960000" cy="4873846"/>
          </a:xfrm>
          <a:prstGeom prst="rect">
            <a:avLst/>
          </a:prstGeom>
        </p:spPr>
      </p:pic>
      <p:pic>
        <p:nvPicPr>
          <p:cNvPr id="45"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401" y="1571097"/>
            <a:ext cx="3960000" cy="4873847"/>
          </a:xfrm>
          <a:prstGeom prst="rect">
            <a:avLst/>
          </a:prstGeom>
        </p:spPr>
      </p:pic>
      <p:sp>
        <p:nvSpPr>
          <p:cNvPr id="46" name="TextBox 45"/>
          <p:cNvSpPr txBox="1"/>
          <p:nvPr/>
        </p:nvSpPr>
        <p:spPr>
          <a:xfrm>
            <a:off x="8879849" y="1319918"/>
            <a:ext cx="2903359" cy="369332"/>
          </a:xfrm>
          <a:prstGeom prst="rect">
            <a:avLst/>
          </a:prstGeom>
          <a:noFill/>
        </p:spPr>
        <p:txBody>
          <a:bodyPr wrap="none" rtlCol="0">
            <a:spAutoFit/>
          </a:bodyPr>
          <a:lstStyle/>
          <a:p>
            <a:pPr algn="ctr"/>
            <a:r>
              <a:rPr lang="de-DE" b="1" dirty="0" smtClean="0"/>
              <a:t>MPM </a:t>
            </a:r>
            <a:r>
              <a:rPr lang="de-DE" b="1" dirty="0" err="1" smtClean="0"/>
              <a:t>profiles</a:t>
            </a:r>
            <a:r>
              <a:rPr lang="de-DE" b="1" dirty="0" smtClean="0"/>
              <a:t> </a:t>
            </a:r>
            <a:r>
              <a:rPr lang="de-DE" b="1" dirty="0"/>
              <a:t>(</a:t>
            </a:r>
            <a:r>
              <a:rPr lang="de-DE" b="1" dirty="0" err="1" smtClean="0"/>
              <a:t>detached</a:t>
            </a:r>
            <a:r>
              <a:rPr lang="de-DE" b="1" dirty="0"/>
              <a:t>)</a:t>
            </a:r>
            <a:r>
              <a:rPr lang="de-DE" b="1" dirty="0" smtClean="0"/>
              <a:t> </a:t>
            </a:r>
            <a:endParaRPr lang="en-US" b="1" dirty="0"/>
          </a:p>
        </p:txBody>
      </p:sp>
      <p:cxnSp>
        <p:nvCxnSpPr>
          <p:cNvPr id="48" name="Straight Arrow Connector 47"/>
          <p:cNvCxnSpPr/>
          <p:nvPr/>
        </p:nvCxnSpPr>
        <p:spPr>
          <a:xfrm flipH="1" flipV="1">
            <a:off x="6766481" y="4073773"/>
            <a:ext cx="262299" cy="1192251"/>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6316622" y="2361151"/>
            <a:ext cx="339880" cy="885410"/>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380462" y="3196120"/>
            <a:ext cx="1715679" cy="523220"/>
          </a:xfrm>
          <a:prstGeom prst="rect">
            <a:avLst/>
          </a:prstGeom>
          <a:noFill/>
        </p:spPr>
        <p:txBody>
          <a:bodyPr wrap="square" rtlCol="0">
            <a:spAutoFit/>
          </a:bodyPr>
          <a:lstStyle/>
          <a:p>
            <a:pPr algn="ctr"/>
            <a:r>
              <a:rPr lang="de-DE" sz="1400" dirty="0" err="1"/>
              <a:t>i</a:t>
            </a:r>
            <a:r>
              <a:rPr lang="de-DE" sz="1400" dirty="0" err="1" smtClean="0"/>
              <a:t>ncreasing</a:t>
            </a:r>
            <a:r>
              <a:rPr lang="de-DE" sz="1400" dirty="0" smtClean="0"/>
              <a:t> </a:t>
            </a:r>
            <a:r>
              <a:rPr lang="de-DE" sz="1400" dirty="0" err="1" smtClean="0"/>
              <a:t>confined</a:t>
            </a:r>
            <a:r>
              <a:rPr lang="de-DE" sz="1400" dirty="0" smtClean="0"/>
              <a:t> </a:t>
            </a:r>
            <a:r>
              <a:rPr lang="de-DE" sz="1400" dirty="0" err="1" smtClean="0"/>
              <a:t>region</a:t>
            </a:r>
            <a:r>
              <a:rPr lang="de-DE" sz="1400" dirty="0" smtClean="0"/>
              <a:t> </a:t>
            </a:r>
            <a:r>
              <a:rPr lang="de-DE" sz="1400" dirty="0" err="1" smtClean="0"/>
              <a:t>size</a:t>
            </a:r>
            <a:endParaRPr lang="en-US" sz="1400" dirty="0"/>
          </a:p>
        </p:txBody>
      </p:sp>
      <p:sp>
        <p:nvSpPr>
          <p:cNvPr id="53" name="TextBox 52"/>
          <p:cNvSpPr txBox="1"/>
          <p:nvPr/>
        </p:nvSpPr>
        <p:spPr>
          <a:xfrm>
            <a:off x="5699124" y="5189698"/>
            <a:ext cx="1715679" cy="523220"/>
          </a:xfrm>
          <a:prstGeom prst="rect">
            <a:avLst/>
          </a:prstGeom>
          <a:noFill/>
        </p:spPr>
        <p:txBody>
          <a:bodyPr wrap="square" rtlCol="0">
            <a:spAutoFit/>
          </a:bodyPr>
          <a:lstStyle/>
          <a:p>
            <a:pPr algn="ctr"/>
            <a:r>
              <a:rPr lang="de-DE" sz="1400" dirty="0" err="1"/>
              <a:t>i</a:t>
            </a:r>
            <a:r>
              <a:rPr lang="de-DE" sz="1400" dirty="0" err="1" smtClean="0"/>
              <a:t>ncreasing</a:t>
            </a:r>
            <a:r>
              <a:rPr lang="de-DE" sz="1400" dirty="0" smtClean="0"/>
              <a:t> </a:t>
            </a:r>
            <a:r>
              <a:rPr lang="de-DE" sz="1400" dirty="0" err="1" smtClean="0"/>
              <a:t>confined</a:t>
            </a:r>
            <a:r>
              <a:rPr lang="de-DE" sz="1400" dirty="0" smtClean="0"/>
              <a:t> </a:t>
            </a:r>
            <a:r>
              <a:rPr lang="de-DE" sz="1400" dirty="0" err="1" smtClean="0"/>
              <a:t>region</a:t>
            </a:r>
            <a:r>
              <a:rPr lang="de-DE" sz="1400" dirty="0" smtClean="0"/>
              <a:t> </a:t>
            </a:r>
            <a:r>
              <a:rPr lang="de-DE" sz="1400" dirty="0" err="1" smtClean="0"/>
              <a:t>size</a:t>
            </a:r>
            <a:endParaRPr lang="en-US" sz="1400" dirty="0"/>
          </a:p>
        </p:txBody>
      </p:sp>
      <p:pic>
        <p:nvPicPr>
          <p:cNvPr id="56" name="Grafik 12"/>
          <p:cNvPicPr>
            <a:picLocks noChangeAspect="1"/>
          </p:cNvPicPr>
          <p:nvPr/>
        </p:nvPicPr>
        <p:blipFill rotWithShape="1">
          <a:blip r:embed="rId6">
            <a:extLst>
              <a:ext uri="{28A0092B-C50C-407E-A947-70E740481C1C}">
                <a14:useLocalDpi xmlns:a14="http://schemas.microsoft.com/office/drawing/2010/main" val="0"/>
              </a:ext>
            </a:extLst>
          </a:blip>
          <a:srcRect b="14865"/>
          <a:stretch/>
        </p:blipFill>
        <p:spPr>
          <a:xfrm>
            <a:off x="28653" y="2235709"/>
            <a:ext cx="2593831" cy="1656193"/>
          </a:xfrm>
          <a:prstGeom prst="rect">
            <a:avLst/>
          </a:prstGeom>
        </p:spPr>
      </p:pic>
      <p:pic>
        <p:nvPicPr>
          <p:cNvPr id="33" name="Grafik 5"/>
          <p:cNvPicPr>
            <a:picLocks noChangeAspect="1"/>
          </p:cNvPicPr>
          <p:nvPr/>
        </p:nvPicPr>
        <p:blipFill rotWithShape="1">
          <a:blip r:embed="rId7">
            <a:extLst>
              <a:ext uri="{28A0092B-C50C-407E-A947-70E740481C1C}">
                <a14:useLocalDpi xmlns:a14="http://schemas.microsoft.com/office/drawing/2010/main" val="0"/>
              </a:ext>
            </a:extLst>
          </a:blip>
          <a:srcRect l="16747" b="14667"/>
          <a:stretch/>
        </p:blipFill>
        <p:spPr>
          <a:xfrm>
            <a:off x="2616499" y="2235709"/>
            <a:ext cx="2157902" cy="1658870"/>
          </a:xfrm>
          <a:prstGeom prst="rect">
            <a:avLst/>
          </a:prstGeom>
        </p:spPr>
      </p:pic>
      <p:sp>
        <p:nvSpPr>
          <p:cNvPr id="54" name="Textfeld 21"/>
          <p:cNvSpPr txBox="1"/>
          <p:nvPr/>
        </p:nvSpPr>
        <p:spPr>
          <a:xfrm>
            <a:off x="1477326" y="3543095"/>
            <a:ext cx="1112286" cy="307777"/>
          </a:xfrm>
          <a:prstGeom prst="rect">
            <a:avLst/>
          </a:prstGeom>
          <a:noFill/>
        </p:spPr>
        <p:txBody>
          <a:bodyPr wrap="square" rtlCol="0">
            <a:spAutoFit/>
          </a:bodyPr>
          <a:lstStyle/>
          <a:p>
            <a:r>
              <a:rPr lang="en-US" sz="1400" dirty="0" smtClean="0">
                <a:solidFill>
                  <a:schemeClr val="bg1"/>
                </a:solidFill>
              </a:rPr>
              <a:t>Probe path</a:t>
            </a:r>
            <a:endParaRPr lang="en-US" sz="1400" dirty="0">
              <a:solidFill>
                <a:schemeClr val="bg1"/>
              </a:solidFill>
            </a:endParaRPr>
          </a:p>
        </p:txBody>
      </p:sp>
      <p:grpSp>
        <p:nvGrpSpPr>
          <p:cNvPr id="58" name="Group 57"/>
          <p:cNvGrpSpPr/>
          <p:nvPr/>
        </p:nvGrpSpPr>
        <p:grpSpPr>
          <a:xfrm>
            <a:off x="2552751" y="3898370"/>
            <a:ext cx="2221650" cy="1861202"/>
            <a:chOff x="3591612" y="3644086"/>
            <a:chExt cx="2221650" cy="1861202"/>
          </a:xfrm>
        </p:grpSpPr>
        <p:pic>
          <p:nvPicPr>
            <p:cNvPr id="35" name="Grafik 3"/>
            <p:cNvPicPr>
              <a:picLocks noChangeAspect="1"/>
            </p:cNvPicPr>
            <p:nvPr/>
          </p:nvPicPr>
          <p:blipFill rotWithShape="1">
            <a:blip r:embed="rId8">
              <a:extLst>
                <a:ext uri="{28A0092B-C50C-407E-A947-70E740481C1C}">
                  <a14:useLocalDpi xmlns:a14="http://schemas.microsoft.com/office/drawing/2010/main" val="0"/>
                </a:ext>
              </a:extLst>
            </a:blip>
            <a:srcRect l="14288" b="4259"/>
            <a:stretch/>
          </p:blipFill>
          <p:spPr>
            <a:xfrm>
              <a:off x="3591612" y="3644086"/>
              <a:ext cx="2221650" cy="1861202"/>
            </a:xfrm>
            <a:prstGeom prst="rect">
              <a:avLst/>
            </a:prstGeom>
          </p:spPr>
        </p:pic>
        <p:sp>
          <p:nvSpPr>
            <p:cNvPr id="57" name="Rectangle 56"/>
            <p:cNvSpPr/>
            <p:nvPr/>
          </p:nvSpPr>
          <p:spPr>
            <a:xfrm>
              <a:off x="3591612" y="3796464"/>
              <a:ext cx="61912" cy="150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 name="Textfeld 21"/>
          <p:cNvSpPr txBox="1"/>
          <p:nvPr/>
        </p:nvSpPr>
        <p:spPr>
          <a:xfrm>
            <a:off x="3591137" y="3544816"/>
            <a:ext cx="1112286" cy="307777"/>
          </a:xfrm>
          <a:prstGeom prst="rect">
            <a:avLst/>
          </a:prstGeom>
          <a:noFill/>
        </p:spPr>
        <p:txBody>
          <a:bodyPr wrap="square" rtlCol="0">
            <a:spAutoFit/>
          </a:bodyPr>
          <a:lstStyle/>
          <a:p>
            <a:r>
              <a:rPr lang="en-US" sz="1400" dirty="0" smtClean="0">
                <a:solidFill>
                  <a:schemeClr val="bg1"/>
                </a:solidFill>
              </a:rPr>
              <a:t>Probe path</a:t>
            </a:r>
            <a:endParaRPr lang="en-US" sz="1400" dirty="0">
              <a:solidFill>
                <a:schemeClr val="bg1"/>
              </a:solidFill>
            </a:endParaRPr>
          </a:p>
        </p:txBody>
      </p:sp>
      <p:sp>
        <p:nvSpPr>
          <p:cNvPr id="60" name="Textfeld 21"/>
          <p:cNvSpPr txBox="1"/>
          <p:nvPr/>
        </p:nvSpPr>
        <p:spPr>
          <a:xfrm>
            <a:off x="1442294" y="5194195"/>
            <a:ext cx="1112286" cy="307777"/>
          </a:xfrm>
          <a:prstGeom prst="rect">
            <a:avLst/>
          </a:prstGeom>
          <a:noFill/>
        </p:spPr>
        <p:txBody>
          <a:bodyPr wrap="square" rtlCol="0">
            <a:spAutoFit/>
          </a:bodyPr>
          <a:lstStyle/>
          <a:p>
            <a:r>
              <a:rPr lang="en-US" sz="1400" dirty="0" smtClean="0">
                <a:solidFill>
                  <a:schemeClr val="bg1"/>
                </a:solidFill>
              </a:rPr>
              <a:t>Probe path</a:t>
            </a:r>
            <a:endParaRPr lang="en-US" sz="1400" dirty="0">
              <a:solidFill>
                <a:schemeClr val="bg1"/>
              </a:solidFill>
            </a:endParaRPr>
          </a:p>
        </p:txBody>
      </p:sp>
      <p:sp>
        <p:nvSpPr>
          <p:cNvPr id="61" name="Textfeld 21"/>
          <p:cNvSpPr txBox="1"/>
          <p:nvPr/>
        </p:nvSpPr>
        <p:spPr>
          <a:xfrm>
            <a:off x="3604295" y="5203686"/>
            <a:ext cx="1112286" cy="307777"/>
          </a:xfrm>
          <a:prstGeom prst="rect">
            <a:avLst/>
          </a:prstGeom>
          <a:noFill/>
        </p:spPr>
        <p:txBody>
          <a:bodyPr wrap="square" rtlCol="0">
            <a:spAutoFit/>
          </a:bodyPr>
          <a:lstStyle/>
          <a:p>
            <a:r>
              <a:rPr lang="en-US" sz="1400" dirty="0" smtClean="0">
                <a:solidFill>
                  <a:schemeClr val="bg1"/>
                </a:solidFill>
              </a:rPr>
              <a:t>Probe path</a:t>
            </a:r>
            <a:endParaRPr lang="en-US" sz="1400" dirty="0">
              <a:solidFill>
                <a:schemeClr val="bg1"/>
              </a:solidFill>
            </a:endParaRPr>
          </a:p>
        </p:txBody>
      </p:sp>
      <p:sp>
        <p:nvSpPr>
          <p:cNvPr id="62" name="Textfeld 21"/>
          <p:cNvSpPr txBox="1"/>
          <p:nvPr/>
        </p:nvSpPr>
        <p:spPr>
          <a:xfrm>
            <a:off x="516524" y="2413934"/>
            <a:ext cx="1953299" cy="338554"/>
          </a:xfrm>
          <a:prstGeom prst="rect">
            <a:avLst/>
          </a:prstGeom>
          <a:solidFill>
            <a:srgbClr val="FFFFFF">
              <a:alpha val="74902"/>
            </a:srgbClr>
          </a:solidFill>
        </p:spPr>
        <p:txBody>
          <a:bodyPr wrap="square" lIns="0" rIns="0" rtlCol="0">
            <a:spAutoFit/>
          </a:bodyPr>
          <a:lstStyle/>
          <a:p>
            <a:r>
              <a:rPr lang="de-DE" sz="1600" b="1" dirty="0" err="1" smtClean="0"/>
              <a:t>Smallest</a:t>
            </a:r>
            <a:r>
              <a:rPr lang="de-DE" sz="1600" b="1" dirty="0" smtClean="0"/>
              <a:t> (</a:t>
            </a:r>
            <a:r>
              <a:rPr lang="de-DE" sz="1600" b="1" dirty="0" err="1" smtClean="0"/>
              <a:t>standard</a:t>
            </a:r>
            <a:r>
              <a:rPr lang="de-DE" sz="1600" b="1" dirty="0" smtClean="0"/>
              <a:t>)</a:t>
            </a:r>
            <a:endParaRPr lang="en-US" sz="1600" b="1" dirty="0"/>
          </a:p>
        </p:txBody>
      </p:sp>
      <p:sp>
        <p:nvSpPr>
          <p:cNvPr id="63" name="Textfeld 21"/>
          <p:cNvSpPr txBox="1"/>
          <p:nvPr/>
        </p:nvSpPr>
        <p:spPr>
          <a:xfrm>
            <a:off x="2635834" y="2424760"/>
            <a:ext cx="1448626" cy="338554"/>
          </a:xfrm>
          <a:prstGeom prst="rect">
            <a:avLst/>
          </a:prstGeom>
          <a:solidFill>
            <a:srgbClr val="FFFFFF">
              <a:alpha val="74902"/>
            </a:srgbClr>
          </a:solidFill>
        </p:spPr>
        <p:txBody>
          <a:bodyPr wrap="square" rtlCol="0">
            <a:spAutoFit/>
          </a:bodyPr>
          <a:lstStyle/>
          <a:p>
            <a:r>
              <a:rPr lang="de-DE" sz="1600" b="1" dirty="0" smtClean="0"/>
              <a:t>2nd </a:t>
            </a:r>
            <a:r>
              <a:rPr lang="de-DE" sz="1600" b="1" dirty="0" err="1" smtClean="0"/>
              <a:t>smallest</a:t>
            </a:r>
            <a:endParaRPr lang="en-US" sz="1600" b="1" dirty="0"/>
          </a:p>
        </p:txBody>
      </p:sp>
      <p:sp>
        <p:nvSpPr>
          <p:cNvPr id="64" name="Textfeld 21"/>
          <p:cNvSpPr txBox="1"/>
          <p:nvPr/>
        </p:nvSpPr>
        <p:spPr>
          <a:xfrm>
            <a:off x="497670" y="4075781"/>
            <a:ext cx="1276967" cy="338554"/>
          </a:xfrm>
          <a:prstGeom prst="rect">
            <a:avLst/>
          </a:prstGeom>
          <a:solidFill>
            <a:srgbClr val="FFFFFF">
              <a:alpha val="74902"/>
            </a:srgbClr>
          </a:solidFill>
          <a:ln>
            <a:noFill/>
          </a:ln>
        </p:spPr>
        <p:txBody>
          <a:bodyPr wrap="square" rtlCol="0">
            <a:spAutoFit/>
          </a:bodyPr>
          <a:lstStyle/>
          <a:p>
            <a:r>
              <a:rPr lang="de-DE" sz="1600" b="1" dirty="0" smtClean="0"/>
              <a:t>2nd </a:t>
            </a:r>
            <a:r>
              <a:rPr lang="de-DE" sz="1600" b="1" dirty="0" err="1" smtClean="0"/>
              <a:t>largest</a:t>
            </a:r>
            <a:endParaRPr lang="en-US" sz="1600" b="1" dirty="0"/>
          </a:p>
        </p:txBody>
      </p:sp>
      <p:sp>
        <p:nvSpPr>
          <p:cNvPr id="65" name="Textfeld 21"/>
          <p:cNvSpPr txBox="1"/>
          <p:nvPr/>
        </p:nvSpPr>
        <p:spPr>
          <a:xfrm>
            <a:off x="2657822" y="4081435"/>
            <a:ext cx="849676" cy="338554"/>
          </a:xfrm>
          <a:prstGeom prst="rect">
            <a:avLst/>
          </a:prstGeom>
          <a:solidFill>
            <a:srgbClr val="FFFFFF">
              <a:alpha val="74902"/>
            </a:srgbClr>
          </a:solidFill>
        </p:spPr>
        <p:txBody>
          <a:bodyPr wrap="square" rtlCol="0">
            <a:spAutoFit/>
          </a:bodyPr>
          <a:lstStyle/>
          <a:p>
            <a:r>
              <a:rPr lang="de-DE" sz="1600" b="1" dirty="0" err="1" smtClean="0"/>
              <a:t>largest</a:t>
            </a:r>
            <a:endParaRPr lang="en-US" sz="1600" b="1" dirty="0"/>
          </a:p>
        </p:txBody>
      </p:sp>
      <p:sp>
        <p:nvSpPr>
          <p:cNvPr id="66" name="Footer Placeholder 65"/>
          <p:cNvSpPr>
            <a:spLocks noGrp="1"/>
          </p:cNvSpPr>
          <p:nvPr>
            <p:ph type="ftr" sz="quarter" idx="12"/>
          </p:nvPr>
        </p:nvSpPr>
        <p:spPr/>
        <p:txBody>
          <a:bodyPr/>
          <a:lstStyle/>
          <a:p>
            <a:r>
              <a:rPr lang="de-DE" smtClean="0"/>
              <a:t>D.M. Kriete | W7-X OP2.1 Results Workshop | November 28, 2023</a:t>
            </a:r>
            <a:endParaRPr lang="de-DE" dirty="0"/>
          </a:p>
        </p:txBody>
      </p:sp>
      <p:sp>
        <p:nvSpPr>
          <p:cNvPr id="67" name="Slide Number Placeholder 66"/>
          <p:cNvSpPr>
            <a:spLocks noGrp="1"/>
          </p:cNvSpPr>
          <p:nvPr>
            <p:ph type="sldNum" sz="quarter" idx="11"/>
          </p:nvPr>
        </p:nvSpPr>
        <p:spPr/>
        <p:txBody>
          <a:bodyPr/>
          <a:lstStyle/>
          <a:p>
            <a:fld id="{7CAF8605-79AF-49D8-801C-80CE61886099}" type="slidenum">
              <a:rPr lang="de-DE" smtClean="0"/>
              <a:pPr/>
              <a:t>9</a:t>
            </a:fld>
            <a:endParaRPr lang="de-DE"/>
          </a:p>
        </p:txBody>
      </p:sp>
      <p:sp>
        <p:nvSpPr>
          <p:cNvPr id="42" name="TextBox 41"/>
          <p:cNvSpPr txBox="1"/>
          <p:nvPr/>
        </p:nvSpPr>
        <p:spPr>
          <a:xfrm>
            <a:off x="5487696" y="1309621"/>
            <a:ext cx="2837913" cy="369332"/>
          </a:xfrm>
          <a:prstGeom prst="rect">
            <a:avLst/>
          </a:prstGeom>
          <a:noFill/>
        </p:spPr>
        <p:txBody>
          <a:bodyPr wrap="square" rtlCol="0">
            <a:spAutoFit/>
          </a:bodyPr>
          <a:lstStyle/>
          <a:p>
            <a:pPr algn="ctr"/>
            <a:r>
              <a:rPr lang="de-DE" b="1" dirty="0" smtClean="0"/>
              <a:t>MPM </a:t>
            </a:r>
            <a:r>
              <a:rPr lang="de-DE" b="1" dirty="0" err="1" smtClean="0"/>
              <a:t>profiles</a:t>
            </a:r>
            <a:r>
              <a:rPr lang="de-DE" b="1" dirty="0" smtClean="0"/>
              <a:t> (</a:t>
            </a:r>
            <a:r>
              <a:rPr lang="de-DE" b="1" dirty="0" err="1" smtClean="0"/>
              <a:t>attached</a:t>
            </a:r>
            <a:r>
              <a:rPr lang="de-DE" b="1" dirty="0" smtClean="0"/>
              <a:t>)</a:t>
            </a:r>
            <a:endParaRPr lang="en-US" b="1" dirty="0"/>
          </a:p>
        </p:txBody>
      </p:sp>
      <p:sp>
        <p:nvSpPr>
          <p:cNvPr id="68" name="TextBox 67"/>
          <p:cNvSpPr txBox="1"/>
          <p:nvPr/>
        </p:nvSpPr>
        <p:spPr>
          <a:xfrm>
            <a:off x="7414803" y="6275667"/>
            <a:ext cx="2624436" cy="338554"/>
          </a:xfrm>
          <a:prstGeom prst="rect">
            <a:avLst/>
          </a:prstGeom>
          <a:noFill/>
        </p:spPr>
        <p:txBody>
          <a:bodyPr wrap="none" rtlCol="0">
            <a:spAutoFit/>
          </a:bodyPr>
          <a:lstStyle/>
          <a:p>
            <a:r>
              <a:rPr lang="de-DE" sz="1600" dirty="0" smtClean="0"/>
              <a:t>[Data </a:t>
            </a:r>
            <a:r>
              <a:rPr lang="de-DE" sz="1600" dirty="0" err="1" smtClean="0"/>
              <a:t>provided</a:t>
            </a:r>
            <a:r>
              <a:rPr lang="de-DE" sz="1600" dirty="0" smtClean="0"/>
              <a:t> </a:t>
            </a:r>
            <a:r>
              <a:rPr lang="de-DE" sz="1600" dirty="0" err="1" smtClean="0"/>
              <a:t>by</a:t>
            </a:r>
            <a:r>
              <a:rPr lang="de-DE" sz="1600" dirty="0" smtClean="0"/>
              <a:t> C. Killer]</a:t>
            </a:r>
            <a:endParaRPr lang="en-US" sz="1600" dirty="0"/>
          </a:p>
        </p:txBody>
      </p:sp>
      <mc:AlternateContent xmlns:mc="http://schemas.openxmlformats.org/markup-compatibility/2006" xmlns:a14="http://schemas.microsoft.com/office/drawing/2010/main">
        <mc:Choice Requires="a14">
          <p:sp>
            <p:nvSpPr>
              <p:cNvPr id="71" name="TextBox 70"/>
              <p:cNvSpPr txBox="1"/>
              <p:nvPr/>
            </p:nvSpPr>
            <p:spPr>
              <a:xfrm>
                <a:off x="9411773" y="4016335"/>
                <a:ext cx="2358161" cy="523220"/>
              </a:xfrm>
              <a:prstGeom prst="rect">
                <a:avLst/>
              </a:prstGeom>
              <a:noFill/>
            </p:spPr>
            <p:txBody>
              <a:bodyPr wrap="square" rtlCol="0">
                <a:spAutoFit/>
              </a:bodyPr>
              <a:lstStyle/>
              <a:p>
                <a:pPr algn="ctr"/>
                <a:r>
                  <a:rPr lang="de-DE" sz="1400" dirty="0" smtClean="0">
                    <a:solidFill>
                      <a:srgbClr val="C00000"/>
                    </a:solidFill>
                  </a:rPr>
                  <a:t>Flat </a:t>
                </a:r>
                <a14:m>
                  <m:oMath xmlns:m="http://schemas.openxmlformats.org/officeDocument/2006/math">
                    <m:r>
                      <a:rPr lang="de-DE" sz="1400" b="0" i="1" smtClean="0">
                        <a:solidFill>
                          <a:srgbClr val="C00000"/>
                        </a:solidFill>
                        <a:latin typeface="Cambria Math" panose="02040503050406030204" pitchFamily="18" charset="0"/>
                      </a:rPr>
                      <m:t>𝑛</m:t>
                    </m:r>
                  </m:oMath>
                </a14:m>
                <a:r>
                  <a:rPr lang="de-DE" sz="1400" dirty="0" smtClean="0">
                    <a:solidFill>
                      <a:srgbClr val="C00000"/>
                    </a:solidFill>
                  </a:rPr>
                  <a:t> &amp; </a:t>
                </a:r>
                <a14:m>
                  <m:oMath xmlns:m="http://schemas.openxmlformats.org/officeDocument/2006/math">
                    <m:sSub>
                      <m:sSubPr>
                        <m:ctrlPr>
                          <a:rPr lang="de-DE" sz="1400" i="1" smtClean="0">
                            <a:solidFill>
                              <a:srgbClr val="C00000"/>
                            </a:solidFill>
                            <a:latin typeface="Cambria Math" panose="02040503050406030204" pitchFamily="18" charset="0"/>
                          </a:rPr>
                        </m:ctrlPr>
                      </m:sSubPr>
                      <m:e>
                        <m:r>
                          <a:rPr lang="de-DE" sz="1400" b="0" i="1" smtClean="0">
                            <a:solidFill>
                              <a:srgbClr val="C00000"/>
                            </a:solidFill>
                            <a:latin typeface="Cambria Math" panose="02040503050406030204" pitchFamily="18" charset="0"/>
                          </a:rPr>
                          <m:t>𝑇</m:t>
                        </m:r>
                      </m:e>
                      <m:sub>
                        <m:r>
                          <a:rPr lang="de-DE" sz="1400" b="0" i="1" smtClean="0">
                            <a:solidFill>
                              <a:srgbClr val="C00000"/>
                            </a:solidFill>
                            <a:latin typeface="Cambria Math" panose="02040503050406030204" pitchFamily="18" charset="0"/>
                          </a:rPr>
                          <m:t>𝑒</m:t>
                        </m:r>
                      </m:sub>
                    </m:sSub>
                  </m:oMath>
                </a14:m>
                <a:r>
                  <a:rPr lang="en-US" sz="1400" dirty="0" smtClean="0">
                    <a:solidFill>
                      <a:srgbClr val="C00000"/>
                    </a:solidFill>
                  </a:rPr>
                  <a:t> profiles in large closed field line region</a:t>
                </a:r>
                <a:endParaRPr lang="en-US" sz="1400" dirty="0">
                  <a:solidFill>
                    <a:srgbClr val="C00000"/>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9411773" y="4016335"/>
                <a:ext cx="2358161" cy="523220"/>
              </a:xfrm>
              <a:prstGeom prst="rect">
                <a:avLst/>
              </a:prstGeom>
              <a:blipFill>
                <a:blip r:embed="rId9"/>
                <a:stretch>
                  <a:fillRect t="-2326" r="-517" b="-10465"/>
                </a:stretch>
              </a:blipFill>
            </p:spPr>
            <p:txBody>
              <a:bodyPr/>
              <a:lstStyle/>
              <a:p>
                <a:r>
                  <a:rPr lang="en-US">
                    <a:noFill/>
                  </a:rPr>
                  <a:t> </a:t>
                </a:r>
              </a:p>
            </p:txBody>
          </p:sp>
        </mc:Fallback>
      </mc:AlternateContent>
      <p:cxnSp>
        <p:nvCxnSpPr>
          <p:cNvPr id="72" name="Straight Arrow Connector 71"/>
          <p:cNvCxnSpPr/>
          <p:nvPr/>
        </p:nvCxnSpPr>
        <p:spPr>
          <a:xfrm flipH="1" flipV="1">
            <a:off x="9870260" y="3385547"/>
            <a:ext cx="341741" cy="688227"/>
          </a:xfrm>
          <a:prstGeom prst="straightConnector1">
            <a:avLst/>
          </a:prstGeom>
          <a:ln w="19050">
            <a:solidFill>
              <a:srgbClr val="C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9801758" y="4485953"/>
            <a:ext cx="471382" cy="965355"/>
          </a:xfrm>
          <a:prstGeom prst="straightConnector1">
            <a:avLst/>
          </a:prstGeom>
          <a:ln w="19050">
            <a:solidFill>
              <a:srgbClr val="C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060008" y="3589220"/>
            <a:ext cx="409555" cy="0"/>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783783" y="5252992"/>
            <a:ext cx="669030" cy="0"/>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781720" y="5252446"/>
            <a:ext cx="523205" cy="546"/>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p:cNvSpPr txBox="1"/>
              <p:nvPr/>
            </p:nvSpPr>
            <p:spPr>
              <a:xfrm>
                <a:off x="10505032" y="4513451"/>
                <a:ext cx="1569066" cy="523220"/>
              </a:xfrm>
              <a:prstGeom prst="rect">
                <a:avLst/>
              </a:prstGeom>
              <a:noFill/>
            </p:spPr>
            <p:txBody>
              <a:bodyPr wrap="square" rtlCol="0">
                <a:spAutoFit/>
              </a:bodyPr>
              <a:lstStyle/>
              <a:p>
                <a:pPr algn="ctr"/>
                <a14:m>
                  <m:oMath xmlns:m="http://schemas.openxmlformats.org/officeDocument/2006/math">
                    <m:r>
                      <a:rPr lang="de-DE" sz="1400" b="0" i="1" smtClean="0">
                        <a:solidFill>
                          <a:schemeClr val="tx2">
                            <a:lumMod val="90000"/>
                            <a:lumOff val="10000"/>
                          </a:schemeClr>
                        </a:solidFill>
                        <a:latin typeface="Cambria Math" panose="02040503050406030204" pitchFamily="18" charset="0"/>
                      </a:rPr>
                      <m:t>𝑛</m:t>
                    </m:r>
                  </m:oMath>
                </a14:m>
                <a:r>
                  <a:rPr lang="en-US" sz="1400" dirty="0" smtClean="0">
                    <a:solidFill>
                      <a:schemeClr val="tx2">
                        <a:lumMod val="90000"/>
                        <a:lumOff val="10000"/>
                      </a:schemeClr>
                    </a:solidFill>
                  </a:rPr>
                  <a:t> peaks outside confined region</a:t>
                </a:r>
                <a:endParaRPr lang="en-US" sz="1400" dirty="0">
                  <a:solidFill>
                    <a:schemeClr val="tx2">
                      <a:lumMod val="90000"/>
                      <a:lumOff val="10000"/>
                    </a:schemeClr>
                  </a:solidFill>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10505032" y="4513451"/>
                <a:ext cx="1569066" cy="523220"/>
              </a:xfrm>
              <a:prstGeom prst="rect">
                <a:avLst/>
              </a:prstGeom>
              <a:blipFill>
                <a:blip r:embed="rId10"/>
                <a:stretch>
                  <a:fillRect t="-1163" b="-11628"/>
                </a:stretch>
              </a:blipFill>
            </p:spPr>
            <p:txBody>
              <a:bodyPr/>
              <a:lstStyle/>
              <a:p>
                <a:r>
                  <a:rPr lang="en-US">
                    <a:noFill/>
                  </a:rPr>
                  <a:t> </a:t>
                </a:r>
              </a:p>
            </p:txBody>
          </p:sp>
        </mc:Fallback>
      </mc:AlternateContent>
      <p:sp>
        <p:nvSpPr>
          <p:cNvPr id="88" name="Oval 87"/>
          <p:cNvSpPr>
            <a:spLocks noChangeAspect="1"/>
          </p:cNvSpPr>
          <p:nvPr/>
        </p:nvSpPr>
        <p:spPr>
          <a:xfrm>
            <a:off x="3452813" y="5145321"/>
            <a:ext cx="212253" cy="212253"/>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a:spLocks noChangeAspect="1"/>
          </p:cNvSpPr>
          <p:nvPr/>
        </p:nvSpPr>
        <p:spPr>
          <a:xfrm>
            <a:off x="1312700" y="5141423"/>
            <a:ext cx="212253" cy="212253"/>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a:spLocks noChangeAspect="1"/>
          </p:cNvSpPr>
          <p:nvPr/>
        </p:nvSpPr>
        <p:spPr>
          <a:xfrm>
            <a:off x="3469563" y="3482624"/>
            <a:ext cx="212253" cy="212253"/>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a:spLocks noChangeAspect="1"/>
          </p:cNvSpPr>
          <p:nvPr/>
        </p:nvSpPr>
        <p:spPr>
          <a:xfrm>
            <a:off x="1336889" y="3482623"/>
            <a:ext cx="212253" cy="212253"/>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548055" y="3949989"/>
            <a:ext cx="2168526" cy="1818728"/>
          </a:xfrm>
          <a:prstGeom prst="rect">
            <a:avLst/>
          </a:prstGeom>
          <a:noFill/>
          <a:ln w="38100">
            <a:solidFill>
              <a:srgbClr val="FF87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p:cNvSpPr/>
          <p:nvPr/>
        </p:nvSpPr>
        <p:spPr>
          <a:xfrm>
            <a:off x="28653" y="3951431"/>
            <a:ext cx="2478673" cy="1817286"/>
          </a:xfrm>
          <a:prstGeom prst="rect">
            <a:avLst/>
          </a:prstGeom>
          <a:noFill/>
          <a:ln w="38100">
            <a:solidFill>
              <a:srgbClr val="4FAD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p:cNvSpPr/>
          <p:nvPr/>
        </p:nvSpPr>
        <p:spPr>
          <a:xfrm>
            <a:off x="30877" y="2203314"/>
            <a:ext cx="2478673" cy="1708224"/>
          </a:xfrm>
          <a:prstGeom prst="rect">
            <a:avLst/>
          </a:prstGeom>
          <a:noFill/>
          <a:ln w="38100">
            <a:solidFill>
              <a:srgbClr val="3686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p:cNvSpPr/>
          <p:nvPr/>
        </p:nvSpPr>
        <p:spPr>
          <a:xfrm>
            <a:off x="2550820" y="2193028"/>
            <a:ext cx="2168526" cy="1718509"/>
          </a:xfrm>
          <a:prstGeom prst="rect">
            <a:avLst/>
          </a:prstGeom>
          <a:noFill/>
          <a:ln w="38100">
            <a:solidFill>
              <a:srgbClr val="6C40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mc:AlternateContent xmlns:mc="http://schemas.openxmlformats.org/markup-compatibility/2006">
        <mc:Choice xmlns:a14="http://schemas.microsoft.com/office/drawing/2010/main" Requires="a14">
          <p:sp>
            <p:nvSpPr>
              <p:cNvPr id="51" name="Rounded Rectangle 50"/>
              <p:cNvSpPr/>
              <p:nvPr/>
            </p:nvSpPr>
            <p:spPr>
              <a:xfrm>
                <a:off x="3216468" y="3002641"/>
                <a:ext cx="4610100" cy="1495463"/>
              </a:xfrm>
              <a:prstGeom prst="roundRect">
                <a:avLst/>
              </a:prstGeom>
              <a:solidFill>
                <a:schemeClr val="bg2">
                  <a:lumMod val="60000"/>
                  <a:lumOff val="40000"/>
                </a:scheme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a:solidFill>
                      <a:schemeClr val="tx2"/>
                    </a:solidFill>
                  </a:rPr>
                  <a:t>Future </a:t>
                </a:r>
                <a:r>
                  <a:rPr lang="de-DE" b="1" dirty="0" smtClean="0">
                    <a:solidFill>
                      <a:schemeClr val="tx2"/>
                    </a:solidFill>
                  </a:rPr>
                  <a:t>outlook:</a:t>
                </a:r>
                <a:endParaRPr lang="de-DE" b="1" dirty="0">
                  <a:solidFill>
                    <a:schemeClr val="tx2"/>
                  </a:solidFill>
                </a:endParaRPr>
              </a:p>
              <a:p>
                <a:r>
                  <a:rPr lang="de-DE" b="1" dirty="0" smtClean="0">
                    <a:solidFill>
                      <a:schemeClr val="tx2"/>
                    </a:solidFill>
                  </a:rPr>
                  <a:t>largest jump </a:t>
                </a:r>
                <a:r>
                  <a:rPr lang="de-DE" b="1" dirty="0" err="1">
                    <a:solidFill>
                      <a:schemeClr val="tx2"/>
                    </a:solidFill>
                  </a:rPr>
                  <a:t>occurs</a:t>
                </a:r>
                <a:r>
                  <a:rPr lang="de-DE" b="1" dirty="0">
                    <a:solidFill>
                      <a:schemeClr val="tx2"/>
                    </a:solidFill>
                  </a:rPr>
                  <a:t> </a:t>
                </a:r>
                <a:r>
                  <a:rPr lang="de-DE" b="1" dirty="0" err="1">
                    <a:solidFill>
                      <a:schemeClr val="tx2"/>
                    </a:solidFill>
                  </a:rPr>
                  <a:t>between</a:t>
                </a:r>
                <a:r>
                  <a:rPr lang="de-DE" b="1" dirty="0">
                    <a:solidFill>
                      <a:schemeClr val="tx2"/>
                    </a:solidFill>
                  </a:rPr>
                  <a:t> </a:t>
                </a:r>
                <a:r>
                  <a:rPr lang="de-DE" b="1" dirty="0" err="1">
                    <a:solidFill>
                      <a:schemeClr val="tx2"/>
                    </a:solidFill>
                  </a:rPr>
                  <a:t>two</a:t>
                </a:r>
                <a:r>
                  <a:rPr lang="de-DE" b="1" dirty="0">
                    <a:solidFill>
                      <a:schemeClr val="tx2"/>
                    </a:solidFill>
                  </a:rPr>
                  <a:t> </a:t>
                </a:r>
                <a:r>
                  <a:rPr lang="de-DE" b="1" dirty="0" err="1">
                    <a:solidFill>
                      <a:schemeClr val="tx2"/>
                    </a:solidFill>
                  </a:rPr>
                  <a:t>smallest</a:t>
                </a:r>
                <a:r>
                  <a:rPr lang="de-DE" b="1" dirty="0">
                    <a:solidFill>
                      <a:schemeClr val="tx2"/>
                    </a:solidFill>
                  </a:rPr>
                  <a:t> </a:t>
                </a:r>
                <a:r>
                  <a:rPr lang="de-DE" b="1" dirty="0" err="1">
                    <a:solidFill>
                      <a:schemeClr val="tx2"/>
                    </a:solidFill>
                  </a:rPr>
                  <a:t>sizes</a:t>
                </a:r>
                <a:r>
                  <a:rPr lang="de-DE" b="1" dirty="0">
                    <a:solidFill>
                      <a:schemeClr val="tx2"/>
                    </a:solidFill>
                  </a:rPr>
                  <a:t> → </a:t>
                </a:r>
                <a:r>
                  <a:rPr lang="de-DE" b="1" dirty="0" err="1">
                    <a:solidFill>
                      <a:schemeClr val="tx2"/>
                    </a:solidFill>
                  </a:rPr>
                  <a:t>future</a:t>
                </a:r>
                <a:r>
                  <a:rPr lang="de-DE" b="1" dirty="0">
                    <a:solidFill>
                      <a:schemeClr val="tx2"/>
                    </a:solidFill>
                  </a:rPr>
                  <a:t> </a:t>
                </a:r>
                <a:r>
                  <a:rPr lang="de-DE" b="1" dirty="0" err="1">
                    <a:solidFill>
                      <a:schemeClr val="tx2"/>
                    </a:solidFill>
                  </a:rPr>
                  <a:t>experiments</a:t>
                </a:r>
                <a:r>
                  <a:rPr lang="de-DE" b="1" dirty="0">
                    <a:solidFill>
                      <a:schemeClr val="tx2"/>
                    </a:solidFill>
                  </a:rPr>
                  <a:t> </a:t>
                </a:r>
                <a:r>
                  <a:rPr lang="de-DE" b="1" dirty="0" err="1">
                    <a:solidFill>
                      <a:schemeClr val="tx2"/>
                    </a:solidFill>
                  </a:rPr>
                  <a:t>should</a:t>
                </a:r>
                <a:r>
                  <a:rPr lang="de-DE" b="1" dirty="0">
                    <a:solidFill>
                      <a:schemeClr val="tx2"/>
                    </a:solidFill>
                  </a:rPr>
                  <a:t> </a:t>
                </a:r>
                <a:r>
                  <a:rPr lang="de-DE" b="1" dirty="0" err="1">
                    <a:solidFill>
                      <a:schemeClr val="tx2"/>
                    </a:solidFill>
                  </a:rPr>
                  <a:t>use</a:t>
                </a:r>
                <a:r>
                  <a:rPr lang="de-DE" b="1" dirty="0">
                    <a:solidFill>
                      <a:schemeClr val="tx2"/>
                    </a:solidFill>
                  </a:rPr>
                  <a:t> </a:t>
                </a:r>
                <a:r>
                  <a:rPr lang="de-DE" b="1" dirty="0" err="1">
                    <a:solidFill>
                      <a:schemeClr val="tx2"/>
                    </a:solidFill>
                  </a:rPr>
                  <a:t>finer</a:t>
                </a:r>
                <a:r>
                  <a:rPr lang="de-DE" b="1" dirty="0">
                    <a:solidFill>
                      <a:schemeClr val="tx2"/>
                    </a:solidFill>
                  </a:rPr>
                  <a:t> </a:t>
                </a:r>
                <a:r>
                  <a:rPr lang="de-DE" b="1" dirty="0" err="1">
                    <a:solidFill>
                      <a:schemeClr val="tx2"/>
                    </a:solidFill>
                  </a:rPr>
                  <a:t>resolution</a:t>
                </a:r>
                <a:r>
                  <a:rPr lang="de-DE" b="1" dirty="0">
                    <a:solidFill>
                      <a:schemeClr val="tx2"/>
                    </a:solidFill>
                  </a:rPr>
                  <a:t> </a:t>
                </a:r>
                <a:r>
                  <a:rPr lang="de-DE" b="1" dirty="0" err="1">
                    <a:solidFill>
                      <a:schemeClr val="tx2"/>
                    </a:solidFill>
                  </a:rPr>
                  <a:t>steps</a:t>
                </a:r>
                <a:r>
                  <a:rPr lang="de-DE" b="1" dirty="0">
                    <a:solidFill>
                      <a:schemeClr val="tx2"/>
                    </a:solidFill>
                  </a:rPr>
                  <a:t> in </a:t>
                </a:r>
                <a:r>
                  <a:rPr lang="de-DE" b="1" dirty="0" err="1">
                    <a:solidFill>
                      <a:schemeClr val="tx2"/>
                    </a:solidFill>
                  </a:rPr>
                  <a:t>the</a:t>
                </a:r>
                <a:r>
                  <a:rPr lang="de-DE" b="1" dirty="0">
                    <a:solidFill>
                      <a:schemeClr val="tx2"/>
                    </a:solidFill>
                  </a:rPr>
                  <a:t> </a:t>
                </a:r>
                <a14:m>
                  <m:oMath xmlns:m="http://schemas.openxmlformats.org/officeDocument/2006/math">
                    <m:sSub>
                      <m:sSubPr>
                        <m:ctrlPr>
                          <a:rPr lang="de-DE" b="1" i="1">
                            <a:solidFill>
                              <a:schemeClr val="tx2"/>
                            </a:solidFill>
                            <a:latin typeface="Cambria Math" panose="02040503050406030204" pitchFamily="18" charset="0"/>
                          </a:rPr>
                        </m:ctrlPr>
                      </m:sSubPr>
                      <m:e>
                        <m:r>
                          <a:rPr lang="de-DE" b="1" i="1">
                            <a:solidFill>
                              <a:schemeClr val="tx2"/>
                            </a:solidFill>
                            <a:latin typeface="Cambria Math" panose="02040503050406030204" pitchFamily="18" charset="0"/>
                          </a:rPr>
                          <m:t>𝑰</m:t>
                        </m:r>
                      </m:e>
                      <m:sub>
                        <m:r>
                          <a:rPr lang="de-DE" b="1" i="1">
                            <a:solidFill>
                              <a:schemeClr val="tx2"/>
                            </a:solidFill>
                            <a:latin typeface="Cambria Math" panose="02040503050406030204" pitchFamily="18" charset="0"/>
                          </a:rPr>
                          <m:t>𝒄𝒄</m:t>
                        </m:r>
                      </m:sub>
                    </m:sSub>
                    <m:r>
                      <a:rPr lang="de-DE" b="1" i="1">
                        <a:solidFill>
                          <a:schemeClr val="tx2"/>
                        </a:solidFill>
                        <a:latin typeface="Cambria Math" panose="02040503050406030204" pitchFamily="18" charset="0"/>
                      </a:rPr>
                      <m:t>=</m:t>
                    </m:r>
                    <m:r>
                      <a:rPr lang="de-DE" b="1" i="1">
                        <a:solidFill>
                          <a:schemeClr val="tx2"/>
                        </a:solidFill>
                        <a:latin typeface="Cambria Math" panose="02040503050406030204" pitchFamily="18" charset="0"/>
                      </a:rPr>
                      <m:t>𝟎</m:t>
                    </m:r>
                    <m:r>
                      <a:rPr lang="de-DE" b="1" i="1">
                        <a:solidFill>
                          <a:schemeClr val="tx2"/>
                        </a:solidFill>
                        <a:latin typeface="Cambria Math" panose="02040503050406030204" pitchFamily="18" charset="0"/>
                      </a:rPr>
                      <m:t>–</m:t>
                    </m:r>
                    <m:r>
                      <a:rPr lang="de-DE" b="1" i="1">
                        <a:solidFill>
                          <a:schemeClr val="tx2"/>
                        </a:solidFill>
                        <a:latin typeface="Cambria Math" panose="02040503050406030204" pitchFamily="18" charset="0"/>
                      </a:rPr>
                      <m:t>𝟓𝟎𝟎</m:t>
                    </m:r>
                    <m:r>
                      <a:rPr lang="de-DE" b="1" i="1">
                        <a:solidFill>
                          <a:schemeClr val="tx2"/>
                        </a:solidFill>
                        <a:latin typeface="Cambria Math" panose="02040503050406030204" pitchFamily="18" charset="0"/>
                      </a:rPr>
                      <m:t> </m:t>
                    </m:r>
                    <m:r>
                      <m:rPr>
                        <m:nor/>
                      </m:rPr>
                      <a:rPr lang="de-DE" b="1">
                        <a:solidFill>
                          <a:schemeClr val="tx2"/>
                        </a:solidFill>
                        <a:latin typeface="Cambria Math" panose="02040503050406030204" pitchFamily="18" charset="0"/>
                      </a:rPr>
                      <m:t>A</m:t>
                    </m:r>
                  </m:oMath>
                </a14:m>
                <a:r>
                  <a:rPr lang="de-DE" b="1" dirty="0">
                    <a:solidFill>
                      <a:schemeClr val="tx2"/>
                    </a:solidFill>
                  </a:rPr>
                  <a:t> range</a:t>
                </a:r>
                <a:endParaRPr lang="en-US" b="1" dirty="0">
                  <a:solidFill>
                    <a:schemeClr val="tx2"/>
                  </a:solidFill>
                </a:endParaRPr>
              </a:p>
            </p:txBody>
          </p:sp>
        </mc:Choice>
        <mc:Fallback>
          <p:sp>
            <p:nvSpPr>
              <p:cNvPr id="51" name="Rounded Rectangle 50"/>
              <p:cNvSpPr>
                <a:spLocks noRot="1" noChangeAspect="1" noMove="1" noResize="1" noEditPoints="1" noAdjustHandles="1" noChangeArrowheads="1" noChangeShapeType="1" noTextEdit="1"/>
              </p:cNvSpPr>
              <p:nvPr/>
            </p:nvSpPr>
            <p:spPr>
              <a:xfrm>
                <a:off x="3216468" y="3002641"/>
                <a:ext cx="4610100" cy="1495463"/>
              </a:xfrm>
              <a:prstGeom prst="roundRect">
                <a:avLst/>
              </a:prstGeom>
              <a:blipFill>
                <a:blip r:embed="rId11"/>
                <a:stretch>
                  <a:fillRect t="-400" b="-4000"/>
                </a:stretch>
              </a:blipFill>
              <a:ln w="28575">
                <a:solidFill>
                  <a:schemeClr val="tx2"/>
                </a:solidFill>
              </a:ln>
              <a:effectLst/>
            </p:spPr>
            <p:txBody>
              <a:bodyPr/>
              <a:lstStyle/>
              <a:p>
                <a:r>
                  <a:rPr lang="en-US">
                    <a:noFill/>
                  </a:rPr>
                  <a:t> </a:t>
                </a:r>
              </a:p>
            </p:txBody>
          </p:sp>
        </mc:Fallback>
      </mc:AlternateContent>
    </p:spTree>
    <p:extLst>
      <p:ext uri="{BB962C8B-B14F-4D97-AF65-F5344CB8AC3E}">
        <p14:creationId xmlns:p14="http://schemas.microsoft.com/office/powerpoint/2010/main" val="3558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P spid="42" grpId="0"/>
      <p:bldP spid="71" grpId="0"/>
      <p:bldP spid="87" grpId="0"/>
      <p:bldP spid="51" grpId="0" animBg="1"/>
    </p:bldLst>
  </p:timing>
</p:sld>
</file>

<file path=ppt/theme/theme1.xml><?xml version="1.0" encoding="utf-8"?>
<a:theme xmlns:a="http://schemas.openxmlformats.org/drawingml/2006/main" name="AU_ArchMiller">
  <a:themeElements>
    <a:clrScheme name="AU official colors">
      <a:dk1>
        <a:sysClr val="windowText" lastClr="000000"/>
      </a:dk1>
      <a:lt1>
        <a:srgbClr val="FFFFFF"/>
      </a:lt1>
      <a:dk2>
        <a:srgbClr val="0B2341"/>
      </a:dk2>
      <a:lt2>
        <a:srgbClr val="E86100"/>
      </a:lt2>
      <a:accent1>
        <a:srgbClr val="DD550C"/>
      </a:accent1>
      <a:accent2>
        <a:srgbClr val="496E9C"/>
      </a:accent2>
      <a:accent3>
        <a:srgbClr val="F68026"/>
      </a:accent3>
      <a:accent4>
        <a:srgbClr val="CC0000"/>
      </a:accent4>
      <a:accent5>
        <a:srgbClr val="66CC33"/>
      </a:accent5>
      <a:accent6>
        <a:srgbClr val="9933C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uburn Slide Template.potx [Autosaved]" id="{649DE35B-8FDC-4F32-8DEB-6E7C5F1B0753}" vid="{2F8D2CDD-69CC-42AD-A007-3668849813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Auburn Slide Template</Template>
  <TotalTime>0</TotalTime>
  <Words>2372</Words>
  <Application>Microsoft Office PowerPoint</Application>
  <PresentationFormat>Widescreen</PresentationFormat>
  <Paragraphs>249</Paragraphs>
  <Slides>19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.SF NS Symbols Regular</vt:lpstr>
      <vt:lpstr>Arial</vt:lpstr>
      <vt:lpstr>Arial Narrow</vt:lpstr>
      <vt:lpstr>Calibri</vt:lpstr>
      <vt:lpstr>Cambria Math</vt:lpstr>
      <vt:lpstr>Wingdings</vt:lpstr>
      <vt:lpstr>AU_ArchMiller</vt:lpstr>
      <vt:lpstr>OP2.1 scrape-off layer transport experiments and results</vt:lpstr>
      <vt:lpstr>Scrape-off layer transport: why and how do we investigate it?</vt:lpstr>
      <vt:lpstr>Field reversal experiments are invaluable for investigating SOL drifts</vt:lpstr>
      <vt:lpstr>Multiple diagnostics observe poloidal E×B drift flows</vt:lpstr>
      <vt:lpstr>SOL transport transitions from a drift-dominated to an anomalous-dominated regime above a critical density</vt:lpstr>
      <vt:lpstr>Drift effects on parallel flows are weaker in standard configuration than low iota</vt:lpstr>
      <vt:lpstr>Divertor up/down heat flux asymmetries are consistent with poloidal E×B drift transport</vt:lpstr>
      <vt:lpstr>Increasing island size and/or decreasing connection length causes p_e profiles to become more radial-like </vt:lpstr>
      <vt:lpstr>Increasing size of the closed field line region around the island O-point flattens n_e and T_e profiles upstream of divertor at high density</vt:lpstr>
      <vt:lpstr>SOL flows are insensitive to type of heating (ECRH vs NBI)</vt:lpstr>
      <vt:lpstr>Future outlook for OP2.2/2.3 SOL transport experiments based on OP2.1 analysis so far (and missing OP2.1 data)</vt:lpstr>
      <vt:lpstr>Summary and future outlook</vt:lpstr>
      <vt:lpstr>SOL parallel flows strongly altered by drifts even at high density where drift effects on target fluxes are small</vt:lpstr>
      <vt:lpstr>n_e and T_e profiles show clear signs of drift effects in high mirror but not high iota</vt:lpstr>
      <vt:lpstr>Divertor up/down heat flux asymmetries are consistent with poloidal E×B drift transport (toroidally averaged profiles)</vt:lpstr>
      <vt:lpstr>Magnitude of different heat transport mechanisms is calculated using thermal He beam</vt:lpstr>
      <vt:lpstr>Size of the closed field line region around the island O-point has weaker effect on n_e and T_e profiles at low density</vt:lpstr>
      <vt:lpstr>GPI and MPM measurements indicate small radial velocities</vt:lpstr>
      <vt:lpstr>High injected power significantly affects SOL flows and profiles</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Drift effects in the scrape-off layer of the W7-X stellarator</dc:title>
  <dc:creator>Kriete, Matt</dc:creator>
  <cp:lastModifiedBy>Kriete, Matt</cp:lastModifiedBy>
  <cp:revision>325</cp:revision>
  <dcterms:created xsi:type="dcterms:W3CDTF">2023-11-10T12:56:44Z</dcterms:created>
  <dcterms:modified xsi:type="dcterms:W3CDTF">2023-11-28T12:14:07Z</dcterms:modified>
</cp:coreProperties>
</file>