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9" r:id="rId2"/>
    <p:sldMasterId id="2147483692" r:id="rId3"/>
  </p:sldMasterIdLst>
  <p:notesMasterIdLst>
    <p:notesMasterId r:id="rId33"/>
  </p:notesMasterIdLst>
  <p:sldIdLst>
    <p:sldId id="256" r:id="rId4"/>
    <p:sldId id="299" r:id="rId5"/>
    <p:sldId id="292" r:id="rId6"/>
    <p:sldId id="259" r:id="rId7"/>
    <p:sldId id="284" r:id="rId8"/>
    <p:sldId id="289" r:id="rId9"/>
    <p:sldId id="260" r:id="rId10"/>
    <p:sldId id="263" r:id="rId11"/>
    <p:sldId id="285" r:id="rId12"/>
    <p:sldId id="264" r:id="rId13"/>
    <p:sldId id="301" r:id="rId14"/>
    <p:sldId id="286" r:id="rId15"/>
    <p:sldId id="266" r:id="rId16"/>
    <p:sldId id="300" r:id="rId17"/>
    <p:sldId id="287" r:id="rId18"/>
    <p:sldId id="288" r:id="rId19"/>
    <p:sldId id="298" r:id="rId20"/>
    <p:sldId id="303" r:id="rId21"/>
    <p:sldId id="291" r:id="rId22"/>
    <p:sldId id="302" r:id="rId23"/>
    <p:sldId id="290" r:id="rId24"/>
    <p:sldId id="280" r:id="rId25"/>
    <p:sldId id="281" r:id="rId26"/>
    <p:sldId id="282" r:id="rId27"/>
    <p:sldId id="294" r:id="rId28"/>
    <p:sldId id="295" r:id="rId29"/>
    <p:sldId id="258" r:id="rId30"/>
    <p:sldId id="267" r:id="rId31"/>
    <p:sldId id="283" r:id="rId3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C3C2"/>
    <a:srgbClr val="005555"/>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066"/>
    <p:restoredTop sz="96110"/>
  </p:normalViewPr>
  <p:slideViewPr>
    <p:cSldViewPr snapToGrid="0">
      <p:cViewPr>
        <p:scale>
          <a:sx n="53" d="100"/>
          <a:sy n="53" d="100"/>
        </p:scale>
        <p:origin x="1160" y="496"/>
      </p:cViewPr>
      <p:guideLst>
        <p:guide orient="horz" pos="4320"/>
        <p:guide pos="76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3" name="Shape 223"/>
          <p:cNvSpPr>
            <a:spLocks noGrp="1" noRot="1" noChangeAspect="1"/>
          </p:cNvSpPr>
          <p:nvPr>
            <p:ph type="sldImg"/>
          </p:nvPr>
        </p:nvSpPr>
        <p:spPr>
          <a:xfrm>
            <a:off x="1143000" y="685800"/>
            <a:ext cx="4572000" cy="3429000"/>
          </a:xfrm>
          <a:prstGeom prst="rect">
            <a:avLst/>
          </a:prstGeom>
        </p:spPr>
        <p:txBody>
          <a:bodyPr/>
          <a:lstStyle/>
          <a:p>
            <a:endParaRPr/>
          </a:p>
        </p:txBody>
      </p:sp>
      <p:sp>
        <p:nvSpPr>
          <p:cNvPr id="224" name="Shape 22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9dd1688888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9dd1688888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29dd1688888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29dd1688888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29dd1688888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29dd1688888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marL="0" marR="0" lvl="0" indent="0" algn="r" defTabSz="457200" eaLnBrk="1" fontAlgn="auto" latinLnBrk="0" hangingPunct="1">
              <a:lnSpc>
                <a:spcPct val="100000"/>
              </a:lnSpc>
              <a:spcBef>
                <a:spcPts val="0"/>
              </a:spcBef>
              <a:spcAft>
                <a:spcPts val="0"/>
              </a:spcAft>
              <a:buClrTx/>
              <a:buSzTx/>
              <a:buFontTx/>
              <a:buNone/>
              <a:tabLst/>
              <a:defRPr/>
            </a:pPr>
            <a:fld id="{6563A2E9-0209-589C-229B-0EE1E0C54317}" type="slidenum">
              <a:rPr kumimoji="0" sz="1200" b="0" i="0" u="none" strike="noStrike" kern="0" cap="none" spc="0" normalizeH="0" baseline="0" noProof="0">
                <a:ln>
                  <a:noFill/>
                </a:ln>
                <a:solidFill>
                  <a:prstClr val="black"/>
                </a:solidFill>
                <a:effectLst/>
                <a:uLnTx/>
                <a:uFillTx/>
                <a:latin typeface="Calibri"/>
                <a:cs typeface="Arial"/>
              </a:rPr>
              <a:pPr marL="0" marR="0" lvl="0" indent="0" algn="r" defTabSz="457200" eaLnBrk="1" fontAlgn="auto" latinLnBrk="0" hangingPunct="1">
                <a:lnSpc>
                  <a:spcPct val="100000"/>
                </a:lnSpc>
                <a:spcBef>
                  <a:spcPts val="0"/>
                </a:spcBef>
                <a:spcAft>
                  <a:spcPts val="0"/>
                </a:spcAft>
                <a:buClrTx/>
                <a:buSzTx/>
                <a:buFontTx/>
                <a:buNone/>
                <a:tabLst/>
                <a:defRPr/>
              </a:pPr>
              <a:t>25</a:t>
            </a:fld>
            <a:endParaRPr kumimoji="0" sz="1200" b="0" i="0" u="none" strike="noStrike" kern="0" cap="none" spc="0" normalizeH="0" baseline="0" noProof="0">
              <a:ln>
                <a:noFill/>
              </a:ln>
              <a:solidFill>
                <a:prstClr val="black"/>
              </a:solidFill>
              <a:effectLst/>
              <a:uLnTx/>
              <a:uFillTx/>
              <a:latin typeface="Calibri"/>
              <a:cs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marL="0" marR="0" lvl="0" indent="0" algn="r" defTabSz="457200" eaLnBrk="1" fontAlgn="auto" latinLnBrk="0" hangingPunct="1">
              <a:lnSpc>
                <a:spcPct val="100000"/>
              </a:lnSpc>
              <a:spcBef>
                <a:spcPts val="0"/>
              </a:spcBef>
              <a:spcAft>
                <a:spcPts val="0"/>
              </a:spcAft>
              <a:buClrTx/>
              <a:buSzTx/>
              <a:buFontTx/>
              <a:buNone/>
              <a:tabLst/>
              <a:defRPr/>
            </a:pPr>
            <a:fld id="{D90D9893-57CD-0741-EB03-FE4AE9654C20}" type="slidenum">
              <a:rPr kumimoji="0" sz="1200" b="0" i="0" u="none" strike="noStrike" kern="0" cap="none" spc="0" normalizeH="0" baseline="0" noProof="0">
                <a:ln>
                  <a:noFill/>
                </a:ln>
                <a:solidFill>
                  <a:prstClr val="black"/>
                </a:solidFill>
                <a:effectLst/>
                <a:uLnTx/>
                <a:uFillTx/>
                <a:latin typeface="Calibri"/>
                <a:cs typeface="Arial"/>
              </a:rPr>
              <a:pPr marL="0" marR="0" lvl="0" indent="0" algn="r" defTabSz="457200" eaLnBrk="1" fontAlgn="auto" latinLnBrk="0" hangingPunct="1">
                <a:lnSpc>
                  <a:spcPct val="100000"/>
                </a:lnSpc>
                <a:spcBef>
                  <a:spcPts val="0"/>
                </a:spcBef>
                <a:spcAft>
                  <a:spcPts val="0"/>
                </a:spcAft>
                <a:buClrTx/>
                <a:buSzTx/>
                <a:buFontTx/>
                <a:buNone/>
                <a:tabLst/>
                <a:defRPr/>
              </a:pPr>
              <a:t>26</a:t>
            </a:fld>
            <a:endParaRPr kumimoji="0" sz="1200" b="0" i="0" u="none" strike="noStrike" kern="0" cap="none" spc="0" normalizeH="0" baseline="0" noProof="0">
              <a:ln>
                <a:noFill/>
              </a:ln>
              <a:solidFill>
                <a:prstClr val="black"/>
              </a:solidFill>
              <a:effectLst/>
              <a:uLnTx/>
              <a:uFillTx/>
              <a:latin typeface="Calibri"/>
              <a:cs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a:xfrm>
            <a:off x="381000" y="685800"/>
            <a:ext cx="6096000" cy="3429000"/>
          </a:xfrm>
        </p:spPr>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marL="0" marR="0" lvl="0" indent="0" algn="r" defTabSz="457200" eaLnBrk="1" fontAlgn="auto" latinLnBrk="0" hangingPunct="1">
              <a:lnSpc>
                <a:spcPct val="100000"/>
              </a:lnSpc>
              <a:spcBef>
                <a:spcPts val="0"/>
              </a:spcBef>
              <a:spcAft>
                <a:spcPts val="0"/>
              </a:spcAft>
              <a:buClrTx/>
              <a:buSzTx/>
              <a:buFontTx/>
              <a:buNone/>
              <a:tabLst/>
              <a:defRPr/>
            </a:pPr>
            <a:fld id="{F3218EDA-4A24-18E4-08D3-36A8E6FA6EBC}" type="slidenum">
              <a:rPr kumimoji="0" sz="1200" b="0" i="0" u="none" strike="noStrike" kern="0" cap="none" spc="0" normalizeH="0" baseline="0" noProof="0">
                <a:ln>
                  <a:noFill/>
                </a:ln>
                <a:solidFill>
                  <a:prstClr val="black"/>
                </a:solidFill>
                <a:effectLst/>
                <a:uLnTx/>
                <a:uFillTx/>
                <a:latin typeface="Calibri"/>
                <a:cs typeface="Arial"/>
              </a:rPr>
              <a:pPr marL="0" marR="0" lvl="0" indent="0" algn="r" defTabSz="457200" eaLnBrk="1" fontAlgn="auto" latinLnBrk="0" hangingPunct="1">
                <a:lnSpc>
                  <a:spcPct val="100000"/>
                </a:lnSpc>
                <a:spcBef>
                  <a:spcPts val="0"/>
                </a:spcBef>
                <a:spcAft>
                  <a:spcPts val="0"/>
                </a:spcAft>
                <a:buClrTx/>
                <a:buSzTx/>
                <a:buFontTx/>
                <a:buNone/>
                <a:tabLst/>
                <a:defRPr/>
              </a:pPr>
              <a:t>27</a:t>
            </a:fld>
            <a:endParaRPr kumimoji="0" sz="1200" b="0" i="0" u="none" strike="noStrike" kern="0" cap="none" spc="0" normalizeH="0" baseline="0" noProof="0">
              <a:ln>
                <a:noFill/>
              </a:ln>
              <a:solidFill>
                <a:prstClr val="black"/>
              </a:solidFill>
              <a:effectLst/>
              <a:uLnTx/>
              <a:uFillTx/>
              <a:latin typeface="Calibri"/>
              <a:cs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9dd1688888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29dd1688888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9.emf"/><Relationship Id="rId4" Type="http://schemas.openxmlformats.org/officeDocument/2006/relationships/oleObject" Target="../embeddings/oleObject1.bin"/></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9.emf"/><Relationship Id="rId4" Type="http://schemas.openxmlformats.org/officeDocument/2006/relationships/oleObject" Target="../embeddings/oleObject1.bin"/></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9.emf"/><Relationship Id="rId4" Type="http://schemas.openxmlformats.org/officeDocument/2006/relationships/oleObject" Target="../embeddings/oleObject1.bin"/></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9.emf"/><Relationship Id="rId4" Type="http://schemas.openxmlformats.org/officeDocument/2006/relationships/oleObject" Target="../embeddings/oleObject1.bin"/></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9.emf"/><Relationship Id="rId4" Type="http://schemas.openxmlformats.org/officeDocument/2006/relationships/oleObject" Target="../embeddings/oleObject1.bin"/></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9.emf"/><Relationship Id="rId4" Type="http://schemas.openxmlformats.org/officeDocument/2006/relationships/oleObject" Target="../embeddings/oleObject1.bin"/></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9.emf"/><Relationship Id="rId4" Type="http://schemas.openxmlformats.org/officeDocument/2006/relationships/oleObject" Target="../embeddings/oleObject1.bin"/></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image" Target="../media/image9.emf"/><Relationship Id="rId4" Type="http://schemas.openxmlformats.org/officeDocument/2006/relationships/oleObject" Target="../embeddings/oleObject1.bin"/></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5.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emf"/><Relationship Id="rId7"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7.png"/><Relationship Id="rId1" Type="http://schemas.openxmlformats.org/officeDocument/2006/relationships/slideMaster" Target="../slideMasters/slideMaster2.xml"/><Relationship Id="rId5" Type="http://schemas.openxmlformats.org/officeDocument/2006/relationships/image" Target="../media/image18.jpg"/><Relationship Id="rId4" Type="http://schemas.openxmlformats.org/officeDocument/2006/relationships/image" Target="../media/image15.emf"/></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image" Target="../media/image9.emf"/><Relationship Id="rId4" Type="http://schemas.openxmlformats.org/officeDocument/2006/relationships/oleObject" Target="../embeddings/oleObject3.bin"/></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image" Target="../media/image9.emf"/><Relationship Id="rId4" Type="http://schemas.openxmlformats.org/officeDocument/2006/relationships/oleObject" Target="../embeddings/oleObject3.bin"/></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image" Target="../media/image9.emf"/><Relationship Id="rId4" Type="http://schemas.openxmlformats.org/officeDocument/2006/relationships/oleObject" Target="../embeddings/oleObject4.bin"/></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image" Target="../media/image9.emf"/><Relationship Id="rId4" Type="http://schemas.openxmlformats.org/officeDocument/2006/relationships/oleObject" Target="../embeddings/oleObject3.bin"/></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9.emf"/><Relationship Id="rId5" Type="http://schemas.openxmlformats.org/officeDocument/2006/relationships/oleObject" Target="../embeddings/oleObject3.bin"/><Relationship Id="rId4" Type="http://schemas.openxmlformats.org/officeDocument/2006/relationships/image" Target="../media/image19.jpg"/></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9.emf"/><Relationship Id="rId5" Type="http://schemas.openxmlformats.org/officeDocument/2006/relationships/oleObject" Target="../embeddings/oleObject3.bin"/><Relationship Id="rId4" Type="http://schemas.openxmlformats.org/officeDocument/2006/relationships/image" Target="../media/image19.jp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5.em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emf"/><Relationship Id="rId7"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18.jpg"/><Relationship Id="rId4" Type="http://schemas.openxmlformats.org/officeDocument/2006/relationships/image" Target="../media/image15.emf"/></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oleObject" Target="../embeddings/oleObject6.bin"/><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oleObject" Target="../embeddings/oleObject7.bin"/><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Bowl of salad with fried rice, boiled eggs, and chopsticks"/>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Bowl with salmon cakes, salad, and hummus "/>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Bowl of pappardelle pasta with parsley butter, roasted hazelnuts, and shaved parmesan chees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p:bg>
      <p:bgPr>
        <a:solidFill>
          <a:srgbClr val="003462"/>
        </a:solidFill>
        <a:effectLst/>
      </p:bgPr>
    </p:bg>
    <p:spTree>
      <p:nvGrpSpPr>
        <p:cNvPr id="1" name=""/>
        <p:cNvGrpSpPr/>
        <p:nvPr/>
      </p:nvGrpSpPr>
      <p:grpSpPr>
        <a:xfrm>
          <a:off x="0" y="0"/>
          <a:ext cx="0" cy="0"/>
          <a:chOff x="0" y="0"/>
          <a:chExt cx="0" cy="0"/>
        </a:xfrm>
      </p:grpSpPr>
      <p:sp>
        <p:nvSpPr>
          <p:cNvPr id="149" name="Author and Date"/>
          <p:cNvSpPr txBox="1">
            <a:spLocks noGrp="1"/>
          </p:cNvSpPr>
          <p:nvPr>
            <p:ph type="body" sz="quarter" idx="21" hasCustomPrompt="1"/>
          </p:nvPr>
        </p:nvSpPr>
        <p:spPr>
          <a:xfrm>
            <a:off x="1201340" y="11847162"/>
            <a:ext cx="21971003" cy="636979"/>
          </a:xfrm>
          <a:prstGeom prst="rect">
            <a:avLst/>
          </a:prstGeom>
        </p:spPr>
        <p:txBody>
          <a:bodyPr lIns="45719" tIns="45719" rIns="45719" bIns="45719"/>
          <a:lstStyle>
            <a:lvl1pPr marL="0" indent="0" defTabSz="825500">
              <a:lnSpc>
                <a:spcPct val="100000"/>
              </a:lnSpc>
              <a:spcBef>
                <a:spcPts val="0"/>
              </a:spcBef>
              <a:buSzTx/>
              <a:buNone/>
              <a:defRPr sz="3600" b="1">
                <a:solidFill>
                  <a:srgbClr val="FFFFFF"/>
                </a:solidFill>
              </a:defRPr>
            </a:lvl1pPr>
          </a:lstStyle>
          <a:p>
            <a:r>
              <a:t>Author and Date</a:t>
            </a:r>
          </a:p>
        </p:txBody>
      </p:sp>
      <p:sp>
        <p:nvSpPr>
          <p:cNvPr id="150"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solidFill>
                  <a:srgbClr val="FFFFFF"/>
                </a:solidFill>
              </a:defRPr>
            </a:lvl1pPr>
          </a:lstStyle>
          <a:p>
            <a:r>
              <a:t>Presentation Title</a:t>
            </a:r>
          </a:p>
        </p:txBody>
      </p:sp>
      <p:sp>
        <p:nvSpPr>
          <p:cNvPr id="151" name="Body Level One…"/>
          <p:cNvSpPr txBox="1">
            <a:spLocks noGrp="1"/>
          </p:cNvSpPr>
          <p:nvPr>
            <p:ph type="body" sz="quarter" idx="1" hasCustomPrompt="1"/>
          </p:nvPr>
        </p:nvSpPr>
        <p:spPr>
          <a:xfrm>
            <a:off x="1201342" y="7210490"/>
            <a:ext cx="21971001" cy="1905001"/>
          </a:xfrm>
          <a:prstGeom prst="rect">
            <a:avLst/>
          </a:prstGeom>
        </p:spPr>
        <p:txBody>
          <a:bodyPr/>
          <a:lstStyle>
            <a:lvl1pPr marL="0" indent="0" defTabSz="825500">
              <a:lnSpc>
                <a:spcPct val="100000"/>
              </a:lnSpc>
              <a:spcBef>
                <a:spcPts val="0"/>
              </a:spcBef>
              <a:buSzTx/>
              <a:buNone/>
              <a:defRPr sz="5500" b="1">
                <a:solidFill>
                  <a:schemeClr val="accent1"/>
                </a:solidFill>
              </a:defRPr>
            </a:lvl1pPr>
            <a:lvl2pPr marL="0" indent="457200" defTabSz="825500">
              <a:lnSpc>
                <a:spcPct val="100000"/>
              </a:lnSpc>
              <a:spcBef>
                <a:spcPts val="0"/>
              </a:spcBef>
              <a:buSzTx/>
              <a:buNone/>
              <a:defRPr sz="5500" b="1">
                <a:solidFill>
                  <a:schemeClr val="accent1"/>
                </a:solidFill>
              </a:defRPr>
            </a:lvl2pPr>
            <a:lvl3pPr marL="0" indent="914400" defTabSz="825500">
              <a:lnSpc>
                <a:spcPct val="100000"/>
              </a:lnSpc>
              <a:spcBef>
                <a:spcPts val="0"/>
              </a:spcBef>
              <a:buSzTx/>
              <a:buNone/>
              <a:defRPr sz="5500" b="1">
                <a:solidFill>
                  <a:schemeClr val="accent1"/>
                </a:solidFill>
              </a:defRPr>
            </a:lvl3pPr>
            <a:lvl4pPr marL="0" indent="1371600" defTabSz="825500">
              <a:lnSpc>
                <a:spcPct val="100000"/>
              </a:lnSpc>
              <a:spcBef>
                <a:spcPts val="0"/>
              </a:spcBef>
              <a:buSzTx/>
              <a:buNone/>
              <a:defRPr sz="5500" b="1">
                <a:solidFill>
                  <a:schemeClr val="accent1"/>
                </a:solidFill>
              </a:defRPr>
            </a:lvl4pPr>
            <a:lvl5pPr marL="0" indent="1828800" defTabSz="825500">
              <a:lnSpc>
                <a:spcPct val="100000"/>
              </a:lnSpc>
              <a:spcBef>
                <a:spcPts val="0"/>
              </a:spcBef>
              <a:buSzTx/>
              <a:buNone/>
              <a:defRPr sz="5500" b="1">
                <a:solidFill>
                  <a:schemeClr val="accent1"/>
                </a:solidFill>
              </a:defRPr>
            </a:lvl5pPr>
          </a:lstStyle>
          <a:p>
            <a:r>
              <a:t>Presentation Subtitle</a:t>
            </a:r>
          </a:p>
          <a:p>
            <a:pPr lvl="1"/>
            <a:endParaRPr/>
          </a:p>
          <a:p>
            <a:pPr lvl="2"/>
            <a:endParaRPr/>
          </a:p>
          <a:p>
            <a:pPr lvl="3"/>
            <a:endParaRPr/>
          </a:p>
          <a:p>
            <a:pPr lvl="4"/>
            <a:endParaRPr/>
          </a:p>
        </p:txBody>
      </p:sp>
      <p:sp>
        <p:nvSpPr>
          <p:cNvPr id="152"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59" name="Title Text"/>
          <p:cNvSpPr txBox="1">
            <a:spLocks noGrp="1"/>
          </p:cNvSpPr>
          <p:nvPr>
            <p:ph type="title"/>
          </p:nvPr>
        </p:nvSpPr>
        <p:spPr>
          <a:xfrm>
            <a:off x="966892" y="721022"/>
            <a:ext cx="20168811" cy="1224956"/>
          </a:xfrm>
          <a:prstGeom prst="rect">
            <a:avLst/>
          </a:prstGeom>
        </p:spPr>
        <p:txBody>
          <a:bodyPr lIns="71437" tIns="71437" rIns="71437" bIns="71437"/>
          <a:lstStyle>
            <a:lvl1pPr defTabSz="821531">
              <a:lnSpc>
                <a:spcPct val="100000"/>
              </a:lnSpc>
              <a:defRPr sz="5100" spc="0">
                <a:solidFill>
                  <a:srgbClr val="005555"/>
                </a:solidFill>
                <a:latin typeface="Arial"/>
                <a:ea typeface="Arial"/>
                <a:cs typeface="Arial"/>
                <a:sym typeface="Arial"/>
              </a:defRPr>
            </a:lvl1pPr>
          </a:lstStyle>
          <a:p>
            <a:r>
              <a:t>Title Text</a:t>
            </a:r>
          </a:p>
        </p:txBody>
      </p:sp>
      <p:sp>
        <p:nvSpPr>
          <p:cNvPr id="160" name="Slide Number"/>
          <p:cNvSpPr txBox="1">
            <a:spLocks noGrp="1"/>
          </p:cNvSpPr>
          <p:nvPr>
            <p:ph type="sldNum" sz="quarter" idx="2"/>
          </p:nvPr>
        </p:nvSpPr>
        <p:spPr>
          <a:xfrm>
            <a:off x="23518192" y="13138377"/>
            <a:ext cx="325091" cy="315690"/>
          </a:xfrm>
          <a:prstGeom prst="rect">
            <a:avLst/>
          </a:prstGeom>
        </p:spPr>
        <p:txBody>
          <a:bodyPr lIns="71437" tIns="71437" rIns="71437" bIns="71437" anchor="t"/>
          <a:lstStyle>
            <a:lvl1pPr defTabSz="821531">
              <a:defRPr sz="1200">
                <a:solidFill>
                  <a:srgbClr val="888888"/>
                </a:solidFill>
                <a:latin typeface="Arial"/>
                <a:ea typeface="Arial"/>
                <a:cs typeface="Arial"/>
                <a:sym typeface="Arial"/>
              </a:defRPr>
            </a:lvl1pPr>
          </a:lstStyle>
          <a:p>
            <a:fld id="{86CB4B4D-7CA3-9044-876B-883B54F8677D}" type="slidenum">
              <a:rPr/>
              <a:t>‹#›</a:t>
            </a:fld>
            <a:endParaRPr/>
          </a:p>
        </p:txBody>
      </p:sp>
      <p:sp>
        <p:nvSpPr>
          <p:cNvPr id="161" name="Fußzeilenplatzhalter 2"/>
          <p:cNvSpPr txBox="1"/>
          <p:nvPr userDrawn="1"/>
        </p:nvSpPr>
        <p:spPr>
          <a:xfrm>
            <a:off x="1317625" y="13226534"/>
            <a:ext cx="11869916" cy="184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b">
            <a:spAutoFit/>
          </a:bodyPr>
          <a:lstStyle>
            <a:lvl1pPr algn="l" defTabSz="914400">
              <a:defRPr sz="1200" cap="all" spc="180">
                <a:solidFill>
                  <a:srgbClr val="888888"/>
                </a:solidFill>
                <a:latin typeface="Arial"/>
                <a:ea typeface="Arial"/>
                <a:cs typeface="Arial"/>
                <a:sym typeface="Arial"/>
              </a:defRPr>
            </a:lvl1pPr>
          </a:lstStyle>
          <a:p>
            <a:r>
              <a:rPr dirty="0"/>
              <a:t>Sean Ballinger | </a:t>
            </a:r>
            <a:r>
              <a:rPr lang="en-US" dirty="0"/>
              <a:t>W7-X op2.1 results workshop</a:t>
            </a:r>
            <a:r>
              <a:rPr dirty="0"/>
              <a:t> </a:t>
            </a:r>
            <a:r>
              <a:rPr lang="en-US" dirty="0"/>
              <a:t>28</a:t>
            </a:r>
            <a:r>
              <a:rPr dirty="0"/>
              <a:t>.1</a:t>
            </a:r>
            <a:r>
              <a:rPr lang="en-US" dirty="0"/>
              <a:t>1</a:t>
            </a:r>
            <a:r>
              <a:rPr dirty="0"/>
              <a:t>.2023</a:t>
            </a:r>
            <a:r>
              <a:rPr lang="en-US" dirty="0"/>
              <a:t> | </a:t>
            </a:r>
            <a:r>
              <a:rPr lang="en-US" dirty="0" err="1"/>
              <a:t>event.ipp-hgw.mpg.de</a:t>
            </a:r>
            <a:r>
              <a:rPr lang="en-US" dirty="0"/>
              <a:t>/event/969/contributions/1509</a:t>
            </a:r>
            <a:endParaRPr dirty="0"/>
          </a:p>
        </p:txBody>
      </p:sp>
      <p:grpSp>
        <p:nvGrpSpPr>
          <p:cNvPr id="164" name="Group"/>
          <p:cNvGrpSpPr/>
          <p:nvPr/>
        </p:nvGrpSpPr>
        <p:grpSpPr>
          <a:xfrm>
            <a:off x="21787598" y="639395"/>
            <a:ext cx="2042904" cy="916077"/>
            <a:chOff x="0" y="0"/>
            <a:chExt cx="2042902" cy="916076"/>
          </a:xfrm>
        </p:grpSpPr>
        <p:pic>
          <p:nvPicPr>
            <p:cNvPr id="162" name="Grafik 10" descr="Grafik 10"/>
            <p:cNvPicPr>
              <a:picLocks noChangeAspect="1"/>
            </p:cNvPicPr>
            <p:nvPr/>
          </p:nvPicPr>
          <p:blipFill>
            <a:blip r:embed="rId2"/>
            <a:stretch>
              <a:fillRect/>
            </a:stretch>
          </p:blipFill>
          <p:spPr>
            <a:xfrm>
              <a:off x="1126825" y="0"/>
              <a:ext cx="916078" cy="916077"/>
            </a:xfrm>
            <a:prstGeom prst="rect">
              <a:avLst/>
            </a:prstGeom>
            <a:ln w="12700" cap="flat">
              <a:noFill/>
              <a:miter lim="400000"/>
            </a:ln>
            <a:effectLst/>
          </p:spPr>
        </p:pic>
        <p:pic>
          <p:nvPicPr>
            <p:cNvPr id="163" name="Grafik 7" descr="Grafik 7"/>
            <p:cNvPicPr>
              <a:picLocks noChangeAspect="1"/>
            </p:cNvPicPr>
            <p:nvPr/>
          </p:nvPicPr>
          <p:blipFill>
            <a:blip r:embed="rId3"/>
            <a:stretch>
              <a:fillRect/>
            </a:stretch>
          </p:blipFill>
          <p:spPr>
            <a:xfrm>
              <a:off x="0" y="101540"/>
              <a:ext cx="844658" cy="750808"/>
            </a:xfrm>
            <a:prstGeom prst="rect">
              <a:avLst/>
            </a:prstGeom>
            <a:ln w="12700" cap="flat">
              <a:noFill/>
              <a:miter lim="400000"/>
            </a:ln>
            <a:effectLst/>
          </p:spPr>
        </p:pic>
      </p:gr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mp; Bullets no footer">
    <p:spTree>
      <p:nvGrpSpPr>
        <p:cNvPr id="1" name=""/>
        <p:cNvGrpSpPr/>
        <p:nvPr/>
      </p:nvGrpSpPr>
      <p:grpSpPr>
        <a:xfrm>
          <a:off x="0" y="0"/>
          <a:ext cx="0" cy="0"/>
          <a:chOff x="0" y="0"/>
          <a:chExt cx="0" cy="0"/>
        </a:xfrm>
      </p:grpSpPr>
      <p:sp>
        <p:nvSpPr>
          <p:cNvPr id="172" name="Title Text"/>
          <p:cNvSpPr txBox="1">
            <a:spLocks noGrp="1"/>
          </p:cNvSpPr>
          <p:nvPr>
            <p:ph type="title"/>
          </p:nvPr>
        </p:nvSpPr>
        <p:spPr>
          <a:xfrm>
            <a:off x="966892" y="721022"/>
            <a:ext cx="18802489" cy="1224956"/>
          </a:xfrm>
          <a:prstGeom prst="rect">
            <a:avLst/>
          </a:prstGeom>
        </p:spPr>
        <p:txBody>
          <a:bodyPr lIns="71437" tIns="71437" rIns="71437" bIns="71437"/>
          <a:lstStyle>
            <a:lvl1pPr defTabSz="821531">
              <a:lnSpc>
                <a:spcPct val="100000"/>
              </a:lnSpc>
              <a:defRPr sz="5100" spc="0">
                <a:solidFill>
                  <a:srgbClr val="005555"/>
                </a:solidFill>
                <a:latin typeface="Arial"/>
                <a:ea typeface="Arial"/>
                <a:cs typeface="Arial"/>
                <a:sym typeface="Arial"/>
              </a:defRPr>
            </a:lvl1pPr>
          </a:lstStyle>
          <a:p>
            <a:r>
              <a:t>Title Text</a:t>
            </a:r>
          </a:p>
        </p:txBody>
      </p:sp>
      <p:sp>
        <p:nvSpPr>
          <p:cNvPr id="173" name="Slide Number"/>
          <p:cNvSpPr txBox="1">
            <a:spLocks noGrp="1"/>
          </p:cNvSpPr>
          <p:nvPr>
            <p:ph type="sldNum" sz="quarter" idx="2"/>
          </p:nvPr>
        </p:nvSpPr>
        <p:spPr>
          <a:xfrm>
            <a:off x="23822992" y="13073062"/>
            <a:ext cx="325091" cy="315690"/>
          </a:xfrm>
          <a:prstGeom prst="rect">
            <a:avLst/>
          </a:prstGeom>
        </p:spPr>
        <p:txBody>
          <a:bodyPr lIns="71437" tIns="71437" rIns="71437" bIns="71437" anchor="t"/>
          <a:lstStyle>
            <a:lvl1pPr defTabSz="821531">
              <a:defRPr sz="1200">
                <a:solidFill>
                  <a:srgbClr val="888888"/>
                </a:solidFill>
                <a:latin typeface="Arial"/>
                <a:ea typeface="Arial"/>
                <a:cs typeface="Arial"/>
                <a:sym typeface="Arial"/>
              </a:defRPr>
            </a:lvl1pPr>
          </a:lstStyle>
          <a:p>
            <a:fld id="{86CB4B4D-7CA3-9044-876B-883B54F8677D}" type="slidenum">
              <a:rPr/>
              <a:t>‹#›</a:t>
            </a:fld>
            <a:endParaRPr/>
          </a:p>
        </p:txBody>
      </p:sp>
      <p:grpSp>
        <p:nvGrpSpPr>
          <p:cNvPr id="176" name="Group"/>
          <p:cNvGrpSpPr/>
          <p:nvPr/>
        </p:nvGrpSpPr>
        <p:grpSpPr>
          <a:xfrm>
            <a:off x="20063300" y="639395"/>
            <a:ext cx="2042904" cy="916077"/>
            <a:chOff x="0" y="0"/>
            <a:chExt cx="2042902" cy="916076"/>
          </a:xfrm>
        </p:grpSpPr>
        <p:pic>
          <p:nvPicPr>
            <p:cNvPr id="174" name="Grafik 10" descr="Grafik 10"/>
            <p:cNvPicPr>
              <a:picLocks noChangeAspect="1"/>
            </p:cNvPicPr>
            <p:nvPr/>
          </p:nvPicPr>
          <p:blipFill>
            <a:blip r:embed="rId2"/>
            <a:stretch>
              <a:fillRect/>
            </a:stretch>
          </p:blipFill>
          <p:spPr>
            <a:xfrm>
              <a:off x="1126825" y="0"/>
              <a:ext cx="916078" cy="916077"/>
            </a:xfrm>
            <a:prstGeom prst="rect">
              <a:avLst/>
            </a:prstGeom>
            <a:ln w="12700" cap="flat">
              <a:noFill/>
              <a:miter lim="400000"/>
            </a:ln>
            <a:effectLst/>
          </p:spPr>
        </p:pic>
        <p:pic>
          <p:nvPicPr>
            <p:cNvPr id="175" name="Grafik 7" descr="Grafik 7"/>
            <p:cNvPicPr>
              <a:picLocks noChangeAspect="1"/>
            </p:cNvPicPr>
            <p:nvPr/>
          </p:nvPicPr>
          <p:blipFill>
            <a:blip r:embed="rId3"/>
            <a:srcRect r="12"/>
            <a:stretch>
              <a:fillRect/>
            </a:stretch>
          </p:blipFill>
          <p:spPr>
            <a:xfrm>
              <a:off x="0" y="101540"/>
              <a:ext cx="844550" cy="7508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0" y="21600"/>
                  </a:lnTo>
                  <a:lnTo>
                    <a:pt x="10800" y="21600"/>
                  </a:lnTo>
                  <a:lnTo>
                    <a:pt x="21600" y="21600"/>
                  </a:lnTo>
                  <a:lnTo>
                    <a:pt x="21600" y="10800"/>
                  </a:lnTo>
                  <a:lnTo>
                    <a:pt x="21600" y="0"/>
                  </a:lnTo>
                  <a:lnTo>
                    <a:pt x="10800" y="0"/>
                  </a:lnTo>
                  <a:lnTo>
                    <a:pt x="0" y="0"/>
                  </a:lnTo>
                  <a:close/>
                  <a:moveTo>
                    <a:pt x="406" y="342"/>
                  </a:moveTo>
                  <a:lnTo>
                    <a:pt x="10800" y="342"/>
                  </a:lnTo>
                  <a:lnTo>
                    <a:pt x="21194" y="342"/>
                  </a:lnTo>
                  <a:lnTo>
                    <a:pt x="21194" y="365"/>
                  </a:lnTo>
                  <a:lnTo>
                    <a:pt x="21275" y="365"/>
                  </a:lnTo>
                  <a:lnTo>
                    <a:pt x="21275" y="6759"/>
                  </a:lnTo>
                  <a:lnTo>
                    <a:pt x="21275" y="13152"/>
                  </a:lnTo>
                  <a:lnTo>
                    <a:pt x="21194" y="13060"/>
                  </a:lnTo>
                  <a:lnTo>
                    <a:pt x="20575" y="12387"/>
                  </a:lnTo>
                  <a:cubicBezTo>
                    <a:pt x="19461" y="11194"/>
                    <a:pt x="17844" y="10065"/>
                    <a:pt x="16545" y="9578"/>
                  </a:cubicBezTo>
                  <a:cubicBezTo>
                    <a:pt x="15919" y="9344"/>
                    <a:pt x="15307" y="9206"/>
                    <a:pt x="14647" y="9156"/>
                  </a:cubicBezTo>
                  <a:cubicBezTo>
                    <a:pt x="14386" y="9152"/>
                    <a:pt x="14075" y="9159"/>
                    <a:pt x="13642" y="9179"/>
                  </a:cubicBezTo>
                  <a:cubicBezTo>
                    <a:pt x="13260" y="9197"/>
                    <a:pt x="12884" y="9234"/>
                    <a:pt x="12505" y="9282"/>
                  </a:cubicBezTo>
                  <a:cubicBezTo>
                    <a:pt x="11827" y="9393"/>
                    <a:pt x="11065" y="9564"/>
                    <a:pt x="10191" y="9807"/>
                  </a:cubicBezTo>
                  <a:cubicBezTo>
                    <a:pt x="9171" y="10090"/>
                    <a:pt x="8296" y="10421"/>
                    <a:pt x="7501" y="10834"/>
                  </a:cubicBezTo>
                  <a:cubicBezTo>
                    <a:pt x="7410" y="10883"/>
                    <a:pt x="7327" y="10932"/>
                    <a:pt x="7237" y="10983"/>
                  </a:cubicBezTo>
                  <a:cubicBezTo>
                    <a:pt x="7168" y="11021"/>
                    <a:pt x="7093" y="11057"/>
                    <a:pt x="7024" y="11097"/>
                  </a:cubicBezTo>
                  <a:cubicBezTo>
                    <a:pt x="6916" y="11160"/>
                    <a:pt x="6815" y="11225"/>
                    <a:pt x="6709" y="11291"/>
                  </a:cubicBezTo>
                  <a:cubicBezTo>
                    <a:pt x="6620" y="11348"/>
                    <a:pt x="6524" y="11414"/>
                    <a:pt x="6435" y="11474"/>
                  </a:cubicBezTo>
                  <a:cubicBezTo>
                    <a:pt x="6383" y="11508"/>
                    <a:pt x="6335" y="11541"/>
                    <a:pt x="6283" y="11576"/>
                  </a:cubicBezTo>
                  <a:cubicBezTo>
                    <a:pt x="5936" y="11820"/>
                    <a:pt x="5602" y="12083"/>
                    <a:pt x="5268" y="12375"/>
                  </a:cubicBezTo>
                  <a:cubicBezTo>
                    <a:pt x="2842" y="14505"/>
                    <a:pt x="1905" y="16480"/>
                    <a:pt x="1533" y="20253"/>
                  </a:cubicBezTo>
                  <a:lnTo>
                    <a:pt x="1431" y="21235"/>
                  </a:lnTo>
                  <a:lnTo>
                    <a:pt x="1401" y="21235"/>
                  </a:lnTo>
                  <a:lnTo>
                    <a:pt x="1401" y="21258"/>
                  </a:lnTo>
                  <a:lnTo>
                    <a:pt x="903" y="21258"/>
                  </a:lnTo>
                  <a:lnTo>
                    <a:pt x="406" y="21258"/>
                  </a:lnTo>
                  <a:lnTo>
                    <a:pt x="406" y="21235"/>
                  </a:lnTo>
                  <a:lnTo>
                    <a:pt x="325" y="21235"/>
                  </a:lnTo>
                  <a:lnTo>
                    <a:pt x="325" y="10800"/>
                  </a:lnTo>
                  <a:lnTo>
                    <a:pt x="325" y="365"/>
                  </a:lnTo>
                  <a:lnTo>
                    <a:pt x="406" y="365"/>
                  </a:lnTo>
                  <a:lnTo>
                    <a:pt x="406" y="342"/>
                  </a:lnTo>
                  <a:close/>
                  <a:moveTo>
                    <a:pt x="3299" y="2192"/>
                  </a:moveTo>
                  <a:cubicBezTo>
                    <a:pt x="3181" y="2214"/>
                    <a:pt x="3145" y="2335"/>
                    <a:pt x="3045" y="2831"/>
                  </a:cubicBezTo>
                  <a:cubicBezTo>
                    <a:pt x="2974" y="3186"/>
                    <a:pt x="2874" y="3742"/>
                    <a:pt x="2822" y="4064"/>
                  </a:cubicBezTo>
                  <a:cubicBezTo>
                    <a:pt x="2792" y="4247"/>
                    <a:pt x="2759" y="4391"/>
                    <a:pt x="2730" y="4487"/>
                  </a:cubicBezTo>
                  <a:cubicBezTo>
                    <a:pt x="2729" y="4493"/>
                    <a:pt x="2722" y="4505"/>
                    <a:pt x="2720" y="4510"/>
                  </a:cubicBezTo>
                  <a:cubicBezTo>
                    <a:pt x="2701" y="4570"/>
                    <a:pt x="2690" y="4601"/>
                    <a:pt x="2680" y="4589"/>
                  </a:cubicBezTo>
                  <a:cubicBezTo>
                    <a:pt x="2654" y="4561"/>
                    <a:pt x="2537" y="4026"/>
                    <a:pt x="2426" y="3391"/>
                  </a:cubicBezTo>
                  <a:cubicBezTo>
                    <a:pt x="2239" y="2321"/>
                    <a:pt x="2209" y="2232"/>
                    <a:pt x="2030" y="2203"/>
                  </a:cubicBezTo>
                  <a:cubicBezTo>
                    <a:pt x="1864" y="2177"/>
                    <a:pt x="1847" y="2203"/>
                    <a:pt x="1888" y="2386"/>
                  </a:cubicBezTo>
                  <a:cubicBezTo>
                    <a:pt x="1914" y="2503"/>
                    <a:pt x="2046" y="3189"/>
                    <a:pt x="2182" y="3916"/>
                  </a:cubicBezTo>
                  <a:cubicBezTo>
                    <a:pt x="2313" y="4610"/>
                    <a:pt x="2434" y="5208"/>
                    <a:pt x="2467" y="5343"/>
                  </a:cubicBezTo>
                  <a:cubicBezTo>
                    <a:pt x="2488" y="5410"/>
                    <a:pt x="2506" y="5454"/>
                    <a:pt x="2527" y="5491"/>
                  </a:cubicBezTo>
                  <a:cubicBezTo>
                    <a:pt x="2567" y="5533"/>
                    <a:pt x="2619" y="5549"/>
                    <a:pt x="2690" y="5537"/>
                  </a:cubicBezTo>
                  <a:cubicBezTo>
                    <a:pt x="2841" y="5512"/>
                    <a:pt x="2895" y="5357"/>
                    <a:pt x="3116" y="4190"/>
                  </a:cubicBezTo>
                  <a:lnTo>
                    <a:pt x="3370" y="2877"/>
                  </a:lnTo>
                  <a:lnTo>
                    <a:pt x="3603" y="4190"/>
                  </a:lnTo>
                  <a:cubicBezTo>
                    <a:pt x="3818" y="5374"/>
                    <a:pt x="3862" y="5512"/>
                    <a:pt x="4020" y="5537"/>
                  </a:cubicBezTo>
                  <a:cubicBezTo>
                    <a:pt x="4133" y="5555"/>
                    <a:pt x="4204" y="5506"/>
                    <a:pt x="4233" y="5400"/>
                  </a:cubicBezTo>
                  <a:cubicBezTo>
                    <a:pt x="4281" y="5218"/>
                    <a:pt x="4822" y="2441"/>
                    <a:pt x="4842" y="2272"/>
                  </a:cubicBezTo>
                  <a:cubicBezTo>
                    <a:pt x="4838" y="2238"/>
                    <a:pt x="4835" y="2218"/>
                    <a:pt x="4821" y="2203"/>
                  </a:cubicBezTo>
                  <a:cubicBezTo>
                    <a:pt x="4789" y="2197"/>
                    <a:pt x="4740" y="2194"/>
                    <a:pt x="4679" y="2203"/>
                  </a:cubicBezTo>
                  <a:cubicBezTo>
                    <a:pt x="4518" y="2230"/>
                    <a:pt x="4478" y="2351"/>
                    <a:pt x="4294" y="3391"/>
                  </a:cubicBezTo>
                  <a:cubicBezTo>
                    <a:pt x="4181" y="4026"/>
                    <a:pt x="4065" y="4562"/>
                    <a:pt x="4040" y="4589"/>
                  </a:cubicBezTo>
                  <a:cubicBezTo>
                    <a:pt x="4015" y="4617"/>
                    <a:pt x="3910" y="4140"/>
                    <a:pt x="3806" y="3528"/>
                  </a:cubicBezTo>
                  <a:cubicBezTo>
                    <a:pt x="3722" y="3029"/>
                    <a:pt x="3667" y="2720"/>
                    <a:pt x="3624" y="2523"/>
                  </a:cubicBezTo>
                  <a:cubicBezTo>
                    <a:pt x="3553" y="2276"/>
                    <a:pt x="3490" y="2210"/>
                    <a:pt x="3380" y="2192"/>
                  </a:cubicBezTo>
                  <a:cubicBezTo>
                    <a:pt x="3361" y="2189"/>
                    <a:pt x="3345" y="2192"/>
                    <a:pt x="3329" y="2192"/>
                  </a:cubicBezTo>
                  <a:cubicBezTo>
                    <a:pt x="3320" y="2193"/>
                    <a:pt x="3307" y="2190"/>
                    <a:pt x="3299" y="2192"/>
                  </a:cubicBezTo>
                  <a:close/>
                  <a:moveTo>
                    <a:pt x="9714" y="2192"/>
                  </a:moveTo>
                  <a:cubicBezTo>
                    <a:pt x="9570" y="2192"/>
                    <a:pt x="9552" y="2250"/>
                    <a:pt x="9552" y="2729"/>
                  </a:cubicBezTo>
                  <a:lnTo>
                    <a:pt x="9552" y="3265"/>
                  </a:lnTo>
                  <a:lnTo>
                    <a:pt x="9318" y="3140"/>
                  </a:lnTo>
                  <a:cubicBezTo>
                    <a:pt x="9309" y="3134"/>
                    <a:pt x="9297" y="3121"/>
                    <a:pt x="9288" y="3117"/>
                  </a:cubicBezTo>
                  <a:lnTo>
                    <a:pt x="9135" y="3105"/>
                  </a:lnTo>
                  <a:cubicBezTo>
                    <a:pt x="8995" y="3090"/>
                    <a:pt x="8885" y="3102"/>
                    <a:pt x="8790" y="3140"/>
                  </a:cubicBezTo>
                  <a:cubicBezTo>
                    <a:pt x="8582" y="3292"/>
                    <a:pt x="8451" y="3649"/>
                    <a:pt x="8425" y="4156"/>
                  </a:cubicBezTo>
                  <a:cubicBezTo>
                    <a:pt x="8423" y="4226"/>
                    <a:pt x="8415" y="4294"/>
                    <a:pt x="8415" y="4373"/>
                  </a:cubicBezTo>
                  <a:cubicBezTo>
                    <a:pt x="8415" y="4440"/>
                    <a:pt x="8424" y="4486"/>
                    <a:pt x="8425" y="4544"/>
                  </a:cubicBezTo>
                  <a:cubicBezTo>
                    <a:pt x="8458" y="5025"/>
                    <a:pt x="8596" y="5416"/>
                    <a:pt x="8790" y="5548"/>
                  </a:cubicBezTo>
                  <a:cubicBezTo>
                    <a:pt x="8872" y="5604"/>
                    <a:pt x="9053" y="5633"/>
                    <a:pt x="9186" y="5605"/>
                  </a:cubicBezTo>
                  <a:cubicBezTo>
                    <a:pt x="9320" y="5578"/>
                    <a:pt x="9531" y="5558"/>
                    <a:pt x="9653" y="5560"/>
                  </a:cubicBezTo>
                  <a:lnTo>
                    <a:pt x="9866" y="5560"/>
                  </a:lnTo>
                  <a:lnTo>
                    <a:pt x="9866" y="3870"/>
                  </a:lnTo>
                  <a:cubicBezTo>
                    <a:pt x="9866" y="2244"/>
                    <a:pt x="9870" y="2192"/>
                    <a:pt x="9714" y="2192"/>
                  </a:cubicBezTo>
                  <a:close/>
                  <a:moveTo>
                    <a:pt x="12170" y="2192"/>
                  </a:moveTo>
                  <a:cubicBezTo>
                    <a:pt x="12084" y="2273"/>
                    <a:pt x="12069" y="2639"/>
                    <a:pt x="12069" y="3882"/>
                  </a:cubicBezTo>
                  <a:cubicBezTo>
                    <a:pt x="12069" y="4984"/>
                    <a:pt x="12087" y="5401"/>
                    <a:pt x="12150" y="5537"/>
                  </a:cubicBezTo>
                  <a:cubicBezTo>
                    <a:pt x="12169" y="5551"/>
                    <a:pt x="12192" y="5560"/>
                    <a:pt x="12221" y="5560"/>
                  </a:cubicBezTo>
                  <a:cubicBezTo>
                    <a:pt x="12256" y="5560"/>
                    <a:pt x="12281" y="5549"/>
                    <a:pt x="12302" y="5526"/>
                  </a:cubicBezTo>
                  <a:cubicBezTo>
                    <a:pt x="12362" y="5380"/>
                    <a:pt x="12373" y="4959"/>
                    <a:pt x="12373" y="3882"/>
                  </a:cubicBezTo>
                  <a:cubicBezTo>
                    <a:pt x="12373" y="2647"/>
                    <a:pt x="12357" y="2276"/>
                    <a:pt x="12272" y="2192"/>
                  </a:cubicBezTo>
                  <a:cubicBezTo>
                    <a:pt x="12256" y="2186"/>
                    <a:pt x="12242" y="2192"/>
                    <a:pt x="12221" y="2192"/>
                  </a:cubicBezTo>
                  <a:cubicBezTo>
                    <a:pt x="12205" y="2192"/>
                    <a:pt x="12184" y="2189"/>
                    <a:pt x="12170" y="2192"/>
                  </a:cubicBezTo>
                  <a:close/>
                  <a:moveTo>
                    <a:pt x="17317" y="2192"/>
                  </a:moveTo>
                  <a:cubicBezTo>
                    <a:pt x="17191" y="2192"/>
                    <a:pt x="17154" y="2253"/>
                    <a:pt x="17154" y="2466"/>
                  </a:cubicBezTo>
                  <a:cubicBezTo>
                    <a:pt x="17154" y="2568"/>
                    <a:pt x="17162" y="2629"/>
                    <a:pt x="17185" y="2671"/>
                  </a:cubicBezTo>
                  <a:cubicBezTo>
                    <a:pt x="17189" y="2679"/>
                    <a:pt x="17200" y="2688"/>
                    <a:pt x="17205" y="2694"/>
                  </a:cubicBezTo>
                  <a:cubicBezTo>
                    <a:pt x="17230" y="2724"/>
                    <a:pt x="17262" y="2729"/>
                    <a:pt x="17317" y="2729"/>
                  </a:cubicBezTo>
                  <a:cubicBezTo>
                    <a:pt x="17322" y="2729"/>
                    <a:pt x="17321" y="2729"/>
                    <a:pt x="17327" y="2729"/>
                  </a:cubicBezTo>
                  <a:cubicBezTo>
                    <a:pt x="17399" y="2703"/>
                    <a:pt x="17448" y="2608"/>
                    <a:pt x="17448" y="2455"/>
                  </a:cubicBezTo>
                  <a:cubicBezTo>
                    <a:pt x="17448" y="2325"/>
                    <a:pt x="17411" y="2232"/>
                    <a:pt x="17357" y="2192"/>
                  </a:cubicBezTo>
                  <a:cubicBezTo>
                    <a:pt x="17342" y="2189"/>
                    <a:pt x="17335" y="2192"/>
                    <a:pt x="17317" y="2192"/>
                  </a:cubicBezTo>
                  <a:close/>
                  <a:moveTo>
                    <a:pt x="14759" y="2375"/>
                  </a:moveTo>
                  <a:cubicBezTo>
                    <a:pt x="14743" y="2383"/>
                    <a:pt x="14727" y="2386"/>
                    <a:pt x="14708" y="2397"/>
                  </a:cubicBezTo>
                  <a:cubicBezTo>
                    <a:pt x="14589" y="2469"/>
                    <a:pt x="14505" y="2644"/>
                    <a:pt x="14505" y="2808"/>
                  </a:cubicBezTo>
                  <a:cubicBezTo>
                    <a:pt x="14505" y="2823"/>
                    <a:pt x="14506" y="2829"/>
                    <a:pt x="14505" y="2843"/>
                  </a:cubicBezTo>
                  <a:cubicBezTo>
                    <a:pt x="14506" y="2852"/>
                    <a:pt x="14503" y="2857"/>
                    <a:pt x="14505" y="2866"/>
                  </a:cubicBezTo>
                  <a:cubicBezTo>
                    <a:pt x="14531" y="3019"/>
                    <a:pt x="14508" y="3094"/>
                    <a:pt x="14434" y="3094"/>
                  </a:cubicBezTo>
                  <a:cubicBezTo>
                    <a:pt x="14373" y="3094"/>
                    <a:pt x="14322" y="3176"/>
                    <a:pt x="14322" y="3277"/>
                  </a:cubicBezTo>
                  <a:cubicBezTo>
                    <a:pt x="14322" y="3316"/>
                    <a:pt x="14324" y="3349"/>
                    <a:pt x="14332" y="3379"/>
                  </a:cubicBezTo>
                  <a:cubicBezTo>
                    <a:pt x="14350" y="3406"/>
                    <a:pt x="14378" y="3425"/>
                    <a:pt x="14403" y="3425"/>
                  </a:cubicBezTo>
                  <a:cubicBezTo>
                    <a:pt x="14463" y="3425"/>
                    <a:pt x="14505" y="3847"/>
                    <a:pt x="14505" y="4452"/>
                  </a:cubicBezTo>
                  <a:cubicBezTo>
                    <a:pt x="14505" y="4517"/>
                    <a:pt x="14505" y="4555"/>
                    <a:pt x="14505" y="4612"/>
                  </a:cubicBezTo>
                  <a:cubicBezTo>
                    <a:pt x="14529" y="5102"/>
                    <a:pt x="14574" y="5418"/>
                    <a:pt x="14637" y="5503"/>
                  </a:cubicBezTo>
                  <a:cubicBezTo>
                    <a:pt x="14697" y="5584"/>
                    <a:pt x="14854" y="5651"/>
                    <a:pt x="14982" y="5651"/>
                  </a:cubicBezTo>
                  <a:cubicBezTo>
                    <a:pt x="15028" y="5651"/>
                    <a:pt x="15063" y="5646"/>
                    <a:pt x="15094" y="5640"/>
                  </a:cubicBezTo>
                  <a:cubicBezTo>
                    <a:pt x="15170" y="5577"/>
                    <a:pt x="15209" y="5467"/>
                    <a:pt x="15195" y="5377"/>
                  </a:cubicBezTo>
                  <a:cubicBezTo>
                    <a:pt x="15172" y="5321"/>
                    <a:pt x="15126" y="5286"/>
                    <a:pt x="15053" y="5286"/>
                  </a:cubicBezTo>
                  <a:cubicBezTo>
                    <a:pt x="14902" y="5286"/>
                    <a:pt x="14891" y="5223"/>
                    <a:pt x="14891" y="4373"/>
                  </a:cubicBezTo>
                  <a:cubicBezTo>
                    <a:pt x="14891" y="4316"/>
                    <a:pt x="14890" y="4285"/>
                    <a:pt x="14891" y="4236"/>
                  </a:cubicBezTo>
                  <a:cubicBezTo>
                    <a:pt x="14868" y="3541"/>
                    <a:pt x="14884" y="3425"/>
                    <a:pt x="15033" y="3425"/>
                  </a:cubicBezTo>
                  <a:cubicBezTo>
                    <a:pt x="15050" y="3425"/>
                    <a:pt x="15067" y="3418"/>
                    <a:pt x="15083" y="3414"/>
                  </a:cubicBezTo>
                  <a:cubicBezTo>
                    <a:pt x="15110" y="3380"/>
                    <a:pt x="15134" y="3333"/>
                    <a:pt x="15134" y="3277"/>
                  </a:cubicBezTo>
                  <a:cubicBezTo>
                    <a:pt x="15134" y="3163"/>
                    <a:pt x="15072" y="3094"/>
                    <a:pt x="14982" y="3094"/>
                  </a:cubicBezTo>
                  <a:cubicBezTo>
                    <a:pt x="14863" y="3094"/>
                    <a:pt x="14845" y="3030"/>
                    <a:pt x="14870" y="2729"/>
                  </a:cubicBezTo>
                  <a:cubicBezTo>
                    <a:pt x="14894" y="2452"/>
                    <a:pt x="14880" y="2375"/>
                    <a:pt x="14789" y="2375"/>
                  </a:cubicBezTo>
                  <a:cubicBezTo>
                    <a:pt x="14778" y="2375"/>
                    <a:pt x="14769" y="2373"/>
                    <a:pt x="14759" y="2375"/>
                  </a:cubicBezTo>
                  <a:close/>
                  <a:moveTo>
                    <a:pt x="5644" y="3082"/>
                  </a:moveTo>
                  <a:cubicBezTo>
                    <a:pt x="5515" y="3082"/>
                    <a:pt x="5399" y="3109"/>
                    <a:pt x="5309" y="3151"/>
                  </a:cubicBezTo>
                  <a:cubicBezTo>
                    <a:pt x="5008" y="3335"/>
                    <a:pt x="4929" y="3642"/>
                    <a:pt x="4953" y="4452"/>
                  </a:cubicBezTo>
                  <a:cubicBezTo>
                    <a:pt x="4975" y="5157"/>
                    <a:pt x="4997" y="5230"/>
                    <a:pt x="5207" y="5434"/>
                  </a:cubicBezTo>
                  <a:cubicBezTo>
                    <a:pt x="5491" y="5709"/>
                    <a:pt x="5758" y="5711"/>
                    <a:pt x="6019" y="5446"/>
                  </a:cubicBezTo>
                  <a:cubicBezTo>
                    <a:pt x="6280" y="5181"/>
                    <a:pt x="6334" y="4784"/>
                    <a:pt x="6111" y="4784"/>
                  </a:cubicBezTo>
                  <a:cubicBezTo>
                    <a:pt x="6008" y="4784"/>
                    <a:pt x="5938" y="4865"/>
                    <a:pt x="5908" y="5012"/>
                  </a:cubicBezTo>
                  <a:cubicBezTo>
                    <a:pt x="5837" y="5352"/>
                    <a:pt x="5449" y="5383"/>
                    <a:pt x="5339" y="5058"/>
                  </a:cubicBezTo>
                  <a:cubicBezTo>
                    <a:pt x="5166" y="4544"/>
                    <a:pt x="5214" y="4482"/>
                    <a:pt x="5765" y="4452"/>
                  </a:cubicBezTo>
                  <a:lnTo>
                    <a:pt x="6273" y="4418"/>
                  </a:lnTo>
                  <a:lnTo>
                    <a:pt x="6263" y="4087"/>
                  </a:lnTo>
                  <a:cubicBezTo>
                    <a:pt x="6251" y="3629"/>
                    <a:pt x="6095" y="3290"/>
                    <a:pt x="5877" y="3140"/>
                  </a:cubicBezTo>
                  <a:cubicBezTo>
                    <a:pt x="5805" y="3109"/>
                    <a:pt x="5734" y="3082"/>
                    <a:pt x="5644" y="3082"/>
                  </a:cubicBezTo>
                  <a:close/>
                  <a:moveTo>
                    <a:pt x="10871" y="3082"/>
                  </a:moveTo>
                  <a:cubicBezTo>
                    <a:pt x="10801" y="3086"/>
                    <a:pt x="10736" y="3104"/>
                    <a:pt x="10678" y="3128"/>
                  </a:cubicBezTo>
                  <a:cubicBezTo>
                    <a:pt x="10385" y="3298"/>
                    <a:pt x="10274" y="3622"/>
                    <a:pt x="10272" y="4315"/>
                  </a:cubicBezTo>
                  <a:cubicBezTo>
                    <a:pt x="10271" y="4964"/>
                    <a:pt x="10405" y="5383"/>
                    <a:pt x="10658" y="5548"/>
                  </a:cubicBezTo>
                  <a:cubicBezTo>
                    <a:pt x="11014" y="5782"/>
                    <a:pt x="11501" y="5494"/>
                    <a:pt x="11602" y="4989"/>
                  </a:cubicBezTo>
                  <a:cubicBezTo>
                    <a:pt x="11676" y="4618"/>
                    <a:pt x="11372" y="4639"/>
                    <a:pt x="11257" y="5012"/>
                  </a:cubicBezTo>
                  <a:cubicBezTo>
                    <a:pt x="11089" y="5553"/>
                    <a:pt x="10597" y="5281"/>
                    <a:pt x="10597" y="4647"/>
                  </a:cubicBezTo>
                  <a:cubicBezTo>
                    <a:pt x="10597" y="4550"/>
                    <a:pt x="10645" y="4502"/>
                    <a:pt x="10790" y="4475"/>
                  </a:cubicBezTo>
                  <a:cubicBezTo>
                    <a:pt x="10796" y="4474"/>
                    <a:pt x="10803" y="4477"/>
                    <a:pt x="10810" y="4475"/>
                  </a:cubicBezTo>
                  <a:cubicBezTo>
                    <a:pt x="10833" y="4472"/>
                    <a:pt x="10853" y="4467"/>
                    <a:pt x="10881" y="4464"/>
                  </a:cubicBezTo>
                  <a:cubicBezTo>
                    <a:pt x="10943" y="4457"/>
                    <a:pt x="11013" y="4457"/>
                    <a:pt x="11105" y="4452"/>
                  </a:cubicBezTo>
                  <a:cubicBezTo>
                    <a:pt x="11682" y="4421"/>
                    <a:pt x="11735" y="4325"/>
                    <a:pt x="11571" y="3642"/>
                  </a:cubicBezTo>
                  <a:cubicBezTo>
                    <a:pt x="11537" y="3500"/>
                    <a:pt x="11499" y="3408"/>
                    <a:pt x="11450" y="3334"/>
                  </a:cubicBezTo>
                  <a:cubicBezTo>
                    <a:pt x="11430" y="3306"/>
                    <a:pt x="11410" y="3277"/>
                    <a:pt x="11389" y="3254"/>
                  </a:cubicBezTo>
                  <a:cubicBezTo>
                    <a:pt x="11340" y="3207"/>
                    <a:pt x="11278" y="3178"/>
                    <a:pt x="11196" y="3140"/>
                  </a:cubicBezTo>
                  <a:cubicBezTo>
                    <a:pt x="11187" y="3136"/>
                    <a:pt x="11184" y="3132"/>
                    <a:pt x="11176" y="3128"/>
                  </a:cubicBezTo>
                  <a:cubicBezTo>
                    <a:pt x="11063" y="3098"/>
                    <a:pt x="10962" y="3078"/>
                    <a:pt x="10871" y="3082"/>
                  </a:cubicBezTo>
                  <a:close/>
                  <a:moveTo>
                    <a:pt x="13459" y="3082"/>
                  </a:moveTo>
                  <a:cubicBezTo>
                    <a:pt x="13334" y="3082"/>
                    <a:pt x="13215" y="3117"/>
                    <a:pt x="13114" y="3174"/>
                  </a:cubicBezTo>
                  <a:cubicBezTo>
                    <a:pt x="13021" y="3242"/>
                    <a:pt x="12940" y="3338"/>
                    <a:pt x="12881" y="3459"/>
                  </a:cubicBezTo>
                  <a:cubicBezTo>
                    <a:pt x="12774" y="3678"/>
                    <a:pt x="12795" y="3888"/>
                    <a:pt x="12942" y="4087"/>
                  </a:cubicBezTo>
                  <a:cubicBezTo>
                    <a:pt x="12997" y="4149"/>
                    <a:pt x="13067" y="4216"/>
                    <a:pt x="13165" y="4304"/>
                  </a:cubicBezTo>
                  <a:cubicBezTo>
                    <a:pt x="13173" y="4311"/>
                    <a:pt x="13177" y="4320"/>
                    <a:pt x="13185" y="4327"/>
                  </a:cubicBezTo>
                  <a:cubicBezTo>
                    <a:pt x="13235" y="4365"/>
                    <a:pt x="13288" y="4404"/>
                    <a:pt x="13348" y="4441"/>
                  </a:cubicBezTo>
                  <a:cubicBezTo>
                    <a:pt x="13768" y="4702"/>
                    <a:pt x="13875" y="4872"/>
                    <a:pt x="13784" y="5137"/>
                  </a:cubicBezTo>
                  <a:cubicBezTo>
                    <a:pt x="13704" y="5371"/>
                    <a:pt x="13248" y="5300"/>
                    <a:pt x="13145" y="5035"/>
                  </a:cubicBezTo>
                  <a:cubicBezTo>
                    <a:pt x="13100" y="4921"/>
                    <a:pt x="13008" y="4838"/>
                    <a:pt x="12942" y="4852"/>
                  </a:cubicBezTo>
                  <a:cubicBezTo>
                    <a:pt x="12910" y="4859"/>
                    <a:pt x="12892" y="4869"/>
                    <a:pt x="12871" y="4886"/>
                  </a:cubicBezTo>
                  <a:cubicBezTo>
                    <a:pt x="12830" y="4938"/>
                    <a:pt x="12811" y="5010"/>
                    <a:pt x="12810" y="5080"/>
                  </a:cubicBezTo>
                  <a:cubicBezTo>
                    <a:pt x="12820" y="5184"/>
                    <a:pt x="12870" y="5307"/>
                    <a:pt x="12972" y="5423"/>
                  </a:cubicBezTo>
                  <a:cubicBezTo>
                    <a:pt x="13248" y="5734"/>
                    <a:pt x="13684" y="5730"/>
                    <a:pt x="13957" y="5423"/>
                  </a:cubicBezTo>
                  <a:cubicBezTo>
                    <a:pt x="14339" y="4993"/>
                    <a:pt x="14142" y="4452"/>
                    <a:pt x="13459" y="4064"/>
                  </a:cubicBezTo>
                  <a:cubicBezTo>
                    <a:pt x="13165" y="3897"/>
                    <a:pt x="13060" y="3677"/>
                    <a:pt x="13195" y="3493"/>
                  </a:cubicBezTo>
                  <a:cubicBezTo>
                    <a:pt x="13331" y="3310"/>
                    <a:pt x="13619" y="3377"/>
                    <a:pt x="13713" y="3619"/>
                  </a:cubicBezTo>
                  <a:cubicBezTo>
                    <a:pt x="13808" y="3862"/>
                    <a:pt x="14082" y="3897"/>
                    <a:pt x="14079" y="3665"/>
                  </a:cubicBezTo>
                  <a:cubicBezTo>
                    <a:pt x="14076" y="3500"/>
                    <a:pt x="13982" y="3339"/>
                    <a:pt x="13835" y="3219"/>
                  </a:cubicBezTo>
                  <a:cubicBezTo>
                    <a:pt x="13825" y="3212"/>
                    <a:pt x="13815" y="3204"/>
                    <a:pt x="13805" y="3197"/>
                  </a:cubicBezTo>
                  <a:cubicBezTo>
                    <a:pt x="13699" y="3127"/>
                    <a:pt x="13582" y="3082"/>
                    <a:pt x="13459" y="3082"/>
                  </a:cubicBezTo>
                  <a:close/>
                  <a:moveTo>
                    <a:pt x="16088" y="3082"/>
                  </a:moveTo>
                  <a:cubicBezTo>
                    <a:pt x="15964" y="3083"/>
                    <a:pt x="15864" y="3104"/>
                    <a:pt x="15784" y="3128"/>
                  </a:cubicBezTo>
                  <a:cubicBezTo>
                    <a:pt x="15451" y="3309"/>
                    <a:pt x="15362" y="3607"/>
                    <a:pt x="15388" y="4452"/>
                  </a:cubicBezTo>
                  <a:cubicBezTo>
                    <a:pt x="15409" y="5157"/>
                    <a:pt x="15431" y="5230"/>
                    <a:pt x="15642" y="5434"/>
                  </a:cubicBezTo>
                  <a:cubicBezTo>
                    <a:pt x="15925" y="5709"/>
                    <a:pt x="16192" y="5711"/>
                    <a:pt x="16454" y="5446"/>
                  </a:cubicBezTo>
                  <a:cubicBezTo>
                    <a:pt x="16715" y="5181"/>
                    <a:pt x="16769" y="4784"/>
                    <a:pt x="16545" y="4784"/>
                  </a:cubicBezTo>
                  <a:cubicBezTo>
                    <a:pt x="16443" y="4784"/>
                    <a:pt x="16373" y="4865"/>
                    <a:pt x="16342" y="5012"/>
                  </a:cubicBezTo>
                  <a:cubicBezTo>
                    <a:pt x="16277" y="5323"/>
                    <a:pt x="15954" y="5368"/>
                    <a:pt x="15814" y="5126"/>
                  </a:cubicBezTo>
                  <a:cubicBezTo>
                    <a:pt x="15812" y="5121"/>
                    <a:pt x="15807" y="5109"/>
                    <a:pt x="15804" y="5103"/>
                  </a:cubicBezTo>
                  <a:cubicBezTo>
                    <a:pt x="15796" y="5087"/>
                    <a:pt x="15780" y="5076"/>
                    <a:pt x="15774" y="5058"/>
                  </a:cubicBezTo>
                  <a:cubicBezTo>
                    <a:pt x="15673" y="4760"/>
                    <a:pt x="15651" y="4610"/>
                    <a:pt x="15753" y="4532"/>
                  </a:cubicBezTo>
                  <a:cubicBezTo>
                    <a:pt x="15789" y="4485"/>
                    <a:pt x="15871" y="4472"/>
                    <a:pt x="16007" y="4464"/>
                  </a:cubicBezTo>
                  <a:cubicBezTo>
                    <a:pt x="16064" y="4457"/>
                    <a:pt x="16126" y="4456"/>
                    <a:pt x="16200" y="4452"/>
                  </a:cubicBezTo>
                  <a:lnTo>
                    <a:pt x="16708" y="4418"/>
                  </a:lnTo>
                  <a:lnTo>
                    <a:pt x="16687" y="4007"/>
                  </a:lnTo>
                  <a:cubicBezTo>
                    <a:pt x="16678" y="3782"/>
                    <a:pt x="16628" y="3513"/>
                    <a:pt x="16576" y="3402"/>
                  </a:cubicBezTo>
                  <a:cubicBezTo>
                    <a:pt x="16506" y="3255"/>
                    <a:pt x="16373" y="3144"/>
                    <a:pt x="16220" y="3094"/>
                  </a:cubicBezTo>
                  <a:cubicBezTo>
                    <a:pt x="16180" y="3088"/>
                    <a:pt x="16135" y="3082"/>
                    <a:pt x="16088" y="3082"/>
                  </a:cubicBezTo>
                  <a:close/>
                  <a:moveTo>
                    <a:pt x="17317" y="3094"/>
                  </a:moveTo>
                  <a:cubicBezTo>
                    <a:pt x="17266" y="3094"/>
                    <a:pt x="17229" y="3113"/>
                    <a:pt x="17205" y="3162"/>
                  </a:cubicBezTo>
                  <a:cubicBezTo>
                    <a:pt x="17199" y="3176"/>
                    <a:pt x="17200" y="3189"/>
                    <a:pt x="17195" y="3208"/>
                  </a:cubicBezTo>
                  <a:cubicBezTo>
                    <a:pt x="17193" y="3214"/>
                    <a:pt x="17186" y="3224"/>
                    <a:pt x="17185" y="3231"/>
                  </a:cubicBezTo>
                  <a:cubicBezTo>
                    <a:pt x="17181" y="3249"/>
                    <a:pt x="17178" y="3265"/>
                    <a:pt x="17174" y="3288"/>
                  </a:cubicBezTo>
                  <a:cubicBezTo>
                    <a:pt x="17154" y="3452"/>
                    <a:pt x="17154" y="3753"/>
                    <a:pt x="17154" y="4327"/>
                  </a:cubicBezTo>
                  <a:cubicBezTo>
                    <a:pt x="17154" y="5496"/>
                    <a:pt x="17163" y="5560"/>
                    <a:pt x="17317" y="5560"/>
                  </a:cubicBezTo>
                  <a:cubicBezTo>
                    <a:pt x="17336" y="5560"/>
                    <a:pt x="17352" y="5552"/>
                    <a:pt x="17367" y="5548"/>
                  </a:cubicBezTo>
                  <a:cubicBezTo>
                    <a:pt x="17431" y="5445"/>
                    <a:pt x="17448" y="5134"/>
                    <a:pt x="17448" y="4338"/>
                  </a:cubicBezTo>
                  <a:cubicBezTo>
                    <a:pt x="17448" y="3440"/>
                    <a:pt x="17423" y="3166"/>
                    <a:pt x="17337" y="3105"/>
                  </a:cubicBezTo>
                  <a:cubicBezTo>
                    <a:pt x="17329" y="3105"/>
                    <a:pt x="17326" y="3094"/>
                    <a:pt x="17317" y="3094"/>
                  </a:cubicBezTo>
                  <a:close/>
                  <a:moveTo>
                    <a:pt x="6740" y="3105"/>
                  </a:moveTo>
                  <a:cubicBezTo>
                    <a:pt x="6642" y="3140"/>
                    <a:pt x="6638" y="3328"/>
                    <a:pt x="6638" y="4327"/>
                  </a:cubicBezTo>
                  <a:cubicBezTo>
                    <a:pt x="6638" y="5472"/>
                    <a:pt x="6649" y="5560"/>
                    <a:pt x="6791" y="5560"/>
                  </a:cubicBezTo>
                  <a:cubicBezTo>
                    <a:pt x="6929" y="5560"/>
                    <a:pt x="6945" y="5463"/>
                    <a:pt x="6973" y="4589"/>
                  </a:cubicBezTo>
                  <a:cubicBezTo>
                    <a:pt x="7001" y="3759"/>
                    <a:pt x="7030" y="3606"/>
                    <a:pt x="7166" y="3493"/>
                  </a:cubicBezTo>
                  <a:cubicBezTo>
                    <a:pt x="7254" y="3421"/>
                    <a:pt x="7392" y="3376"/>
                    <a:pt x="7481" y="3391"/>
                  </a:cubicBezTo>
                  <a:cubicBezTo>
                    <a:pt x="7559" y="3403"/>
                    <a:pt x="7598" y="3444"/>
                    <a:pt x="7623" y="3608"/>
                  </a:cubicBezTo>
                  <a:cubicBezTo>
                    <a:pt x="7686" y="3779"/>
                    <a:pt x="7704" y="4093"/>
                    <a:pt x="7704" y="4692"/>
                  </a:cubicBezTo>
                  <a:cubicBezTo>
                    <a:pt x="7704" y="5203"/>
                    <a:pt x="7724" y="5440"/>
                    <a:pt x="7775" y="5537"/>
                  </a:cubicBezTo>
                  <a:cubicBezTo>
                    <a:pt x="7796" y="5552"/>
                    <a:pt x="7815" y="5560"/>
                    <a:pt x="7846" y="5560"/>
                  </a:cubicBezTo>
                  <a:cubicBezTo>
                    <a:pt x="7897" y="5560"/>
                    <a:pt x="7934" y="5553"/>
                    <a:pt x="7958" y="5503"/>
                  </a:cubicBezTo>
                  <a:cubicBezTo>
                    <a:pt x="7983" y="5420"/>
                    <a:pt x="8002" y="5271"/>
                    <a:pt x="8009" y="5035"/>
                  </a:cubicBezTo>
                  <a:cubicBezTo>
                    <a:pt x="8009" y="5018"/>
                    <a:pt x="8008" y="4996"/>
                    <a:pt x="8009" y="4978"/>
                  </a:cubicBezTo>
                  <a:cubicBezTo>
                    <a:pt x="8011" y="4841"/>
                    <a:pt x="8009" y="4685"/>
                    <a:pt x="8009" y="4475"/>
                  </a:cubicBezTo>
                  <a:cubicBezTo>
                    <a:pt x="8009" y="4328"/>
                    <a:pt x="8010" y="4234"/>
                    <a:pt x="8009" y="4121"/>
                  </a:cubicBezTo>
                  <a:cubicBezTo>
                    <a:pt x="8002" y="3788"/>
                    <a:pt x="7978" y="3547"/>
                    <a:pt x="7948" y="3402"/>
                  </a:cubicBezTo>
                  <a:cubicBezTo>
                    <a:pt x="7927" y="3336"/>
                    <a:pt x="7903" y="3301"/>
                    <a:pt x="7867" y="3265"/>
                  </a:cubicBezTo>
                  <a:cubicBezTo>
                    <a:pt x="7828" y="3227"/>
                    <a:pt x="7794" y="3190"/>
                    <a:pt x="7755" y="3162"/>
                  </a:cubicBezTo>
                  <a:cubicBezTo>
                    <a:pt x="7634" y="3128"/>
                    <a:pt x="7451" y="3109"/>
                    <a:pt x="7258" y="3105"/>
                  </a:cubicBezTo>
                  <a:cubicBezTo>
                    <a:pt x="7233" y="3116"/>
                    <a:pt x="7201" y="3125"/>
                    <a:pt x="7176" y="3140"/>
                  </a:cubicBezTo>
                  <a:cubicBezTo>
                    <a:pt x="7054" y="3211"/>
                    <a:pt x="6953" y="3232"/>
                    <a:pt x="6953" y="3185"/>
                  </a:cubicBezTo>
                  <a:cubicBezTo>
                    <a:pt x="6953" y="3150"/>
                    <a:pt x="6920" y="3118"/>
                    <a:pt x="6862" y="3105"/>
                  </a:cubicBezTo>
                  <a:lnTo>
                    <a:pt x="6740" y="3105"/>
                  </a:lnTo>
                  <a:close/>
                  <a:moveTo>
                    <a:pt x="18545" y="3105"/>
                  </a:moveTo>
                  <a:lnTo>
                    <a:pt x="18047" y="3140"/>
                  </a:lnTo>
                  <a:lnTo>
                    <a:pt x="18047" y="4338"/>
                  </a:lnTo>
                  <a:cubicBezTo>
                    <a:pt x="18047" y="5503"/>
                    <a:pt x="18046" y="5560"/>
                    <a:pt x="18200" y="5560"/>
                  </a:cubicBezTo>
                  <a:cubicBezTo>
                    <a:pt x="18244" y="5560"/>
                    <a:pt x="18278" y="5555"/>
                    <a:pt x="18301" y="5526"/>
                  </a:cubicBezTo>
                  <a:cubicBezTo>
                    <a:pt x="18348" y="5427"/>
                    <a:pt x="18362" y="5200"/>
                    <a:pt x="18362" y="4704"/>
                  </a:cubicBezTo>
                  <a:cubicBezTo>
                    <a:pt x="18362" y="4449"/>
                    <a:pt x="18363" y="4238"/>
                    <a:pt x="18382" y="4064"/>
                  </a:cubicBezTo>
                  <a:cubicBezTo>
                    <a:pt x="18426" y="3559"/>
                    <a:pt x="18549" y="3368"/>
                    <a:pt x="18778" y="3368"/>
                  </a:cubicBezTo>
                  <a:cubicBezTo>
                    <a:pt x="19012" y="3368"/>
                    <a:pt x="19093" y="3726"/>
                    <a:pt x="19093" y="4704"/>
                  </a:cubicBezTo>
                  <a:cubicBezTo>
                    <a:pt x="19093" y="5503"/>
                    <a:pt x="19105" y="5560"/>
                    <a:pt x="19255" y="5560"/>
                  </a:cubicBezTo>
                  <a:cubicBezTo>
                    <a:pt x="19269" y="5560"/>
                    <a:pt x="19284" y="5561"/>
                    <a:pt x="19296" y="5560"/>
                  </a:cubicBezTo>
                  <a:cubicBezTo>
                    <a:pt x="19357" y="5462"/>
                    <a:pt x="19367" y="5175"/>
                    <a:pt x="19367" y="4475"/>
                  </a:cubicBezTo>
                  <a:cubicBezTo>
                    <a:pt x="19367" y="3311"/>
                    <a:pt x="19340" y="3107"/>
                    <a:pt x="18809" y="3105"/>
                  </a:cubicBezTo>
                  <a:cubicBezTo>
                    <a:pt x="18733" y="3105"/>
                    <a:pt x="18642" y="3100"/>
                    <a:pt x="18545" y="3105"/>
                  </a:cubicBezTo>
                  <a:close/>
                  <a:moveTo>
                    <a:pt x="10902" y="3356"/>
                  </a:moveTo>
                  <a:cubicBezTo>
                    <a:pt x="11047" y="3342"/>
                    <a:pt x="11208" y="3521"/>
                    <a:pt x="11277" y="3847"/>
                  </a:cubicBezTo>
                  <a:cubicBezTo>
                    <a:pt x="11329" y="4093"/>
                    <a:pt x="11320" y="4099"/>
                    <a:pt x="10962" y="4099"/>
                  </a:cubicBezTo>
                  <a:cubicBezTo>
                    <a:pt x="10568" y="4099"/>
                    <a:pt x="10533" y="4038"/>
                    <a:pt x="10678" y="3608"/>
                  </a:cubicBezTo>
                  <a:cubicBezTo>
                    <a:pt x="10731" y="3451"/>
                    <a:pt x="10814" y="3365"/>
                    <a:pt x="10902" y="3356"/>
                  </a:cubicBezTo>
                  <a:close/>
                  <a:moveTo>
                    <a:pt x="5573" y="3368"/>
                  </a:moveTo>
                  <a:cubicBezTo>
                    <a:pt x="5780" y="3368"/>
                    <a:pt x="5908" y="3556"/>
                    <a:pt x="5908" y="3847"/>
                  </a:cubicBezTo>
                  <a:cubicBezTo>
                    <a:pt x="5908" y="4084"/>
                    <a:pt x="5883" y="4099"/>
                    <a:pt x="5583" y="4099"/>
                  </a:cubicBezTo>
                  <a:cubicBezTo>
                    <a:pt x="5310" y="4099"/>
                    <a:pt x="5258" y="4075"/>
                    <a:pt x="5258" y="3916"/>
                  </a:cubicBezTo>
                  <a:cubicBezTo>
                    <a:pt x="5258" y="3635"/>
                    <a:pt x="5411" y="3368"/>
                    <a:pt x="5573" y="3368"/>
                  </a:cubicBezTo>
                  <a:close/>
                  <a:moveTo>
                    <a:pt x="16017" y="3368"/>
                  </a:moveTo>
                  <a:cubicBezTo>
                    <a:pt x="16203" y="3368"/>
                    <a:pt x="16310" y="3522"/>
                    <a:pt x="16362" y="3847"/>
                  </a:cubicBezTo>
                  <a:cubicBezTo>
                    <a:pt x="16401" y="4089"/>
                    <a:pt x="16388" y="4099"/>
                    <a:pt x="16048" y="4099"/>
                  </a:cubicBezTo>
                  <a:cubicBezTo>
                    <a:pt x="15745" y="4099"/>
                    <a:pt x="15692" y="4077"/>
                    <a:pt x="15692" y="3916"/>
                  </a:cubicBezTo>
                  <a:cubicBezTo>
                    <a:pt x="15692" y="3631"/>
                    <a:pt x="15850" y="3368"/>
                    <a:pt x="16017" y="3368"/>
                  </a:cubicBezTo>
                  <a:close/>
                  <a:moveTo>
                    <a:pt x="9064" y="3391"/>
                  </a:moveTo>
                  <a:cubicBezTo>
                    <a:pt x="9114" y="3383"/>
                    <a:pt x="9176" y="3406"/>
                    <a:pt x="9257" y="3448"/>
                  </a:cubicBezTo>
                  <a:cubicBezTo>
                    <a:pt x="9412" y="3527"/>
                    <a:pt x="9468" y="3637"/>
                    <a:pt x="9511" y="3962"/>
                  </a:cubicBezTo>
                  <a:cubicBezTo>
                    <a:pt x="9575" y="4443"/>
                    <a:pt x="9517" y="4973"/>
                    <a:pt x="9379" y="5160"/>
                  </a:cubicBezTo>
                  <a:cubicBezTo>
                    <a:pt x="9252" y="5333"/>
                    <a:pt x="9028" y="5322"/>
                    <a:pt x="8892" y="5137"/>
                  </a:cubicBezTo>
                  <a:cubicBezTo>
                    <a:pt x="8721" y="4905"/>
                    <a:pt x="8744" y="3694"/>
                    <a:pt x="8922" y="3493"/>
                  </a:cubicBezTo>
                  <a:cubicBezTo>
                    <a:pt x="8979" y="3430"/>
                    <a:pt x="9014" y="3399"/>
                    <a:pt x="9064" y="3391"/>
                  </a:cubicBezTo>
                  <a:close/>
                  <a:moveTo>
                    <a:pt x="5359" y="6473"/>
                  </a:moveTo>
                  <a:cubicBezTo>
                    <a:pt x="5282" y="6473"/>
                    <a:pt x="5213" y="6479"/>
                    <a:pt x="5187" y="6496"/>
                  </a:cubicBezTo>
                  <a:cubicBezTo>
                    <a:pt x="5188" y="6517"/>
                    <a:pt x="5199" y="6545"/>
                    <a:pt x="5207" y="6576"/>
                  </a:cubicBezTo>
                  <a:cubicBezTo>
                    <a:pt x="5240" y="6666"/>
                    <a:pt x="5367" y="6954"/>
                    <a:pt x="5542" y="7318"/>
                  </a:cubicBezTo>
                  <a:lnTo>
                    <a:pt x="5897" y="8071"/>
                  </a:lnTo>
                  <a:lnTo>
                    <a:pt x="5755" y="8345"/>
                  </a:lnTo>
                  <a:cubicBezTo>
                    <a:pt x="5675" y="8494"/>
                    <a:pt x="5476" y="8886"/>
                    <a:pt x="5309" y="9225"/>
                  </a:cubicBezTo>
                  <a:lnTo>
                    <a:pt x="5278" y="9282"/>
                  </a:lnTo>
                  <a:cubicBezTo>
                    <a:pt x="5162" y="9540"/>
                    <a:pt x="5075" y="9764"/>
                    <a:pt x="5075" y="9807"/>
                  </a:cubicBezTo>
                  <a:cubicBezTo>
                    <a:pt x="5075" y="9823"/>
                    <a:pt x="5075" y="9830"/>
                    <a:pt x="5085" y="9841"/>
                  </a:cubicBezTo>
                  <a:lnTo>
                    <a:pt x="5207" y="9841"/>
                  </a:lnTo>
                  <a:cubicBezTo>
                    <a:pt x="5375" y="9841"/>
                    <a:pt x="5461" y="9727"/>
                    <a:pt x="5745" y="9145"/>
                  </a:cubicBezTo>
                  <a:lnTo>
                    <a:pt x="6090" y="8448"/>
                  </a:lnTo>
                  <a:lnTo>
                    <a:pt x="6425" y="9145"/>
                  </a:lnTo>
                  <a:cubicBezTo>
                    <a:pt x="6688" y="9695"/>
                    <a:pt x="6799" y="9840"/>
                    <a:pt x="6943" y="9841"/>
                  </a:cubicBezTo>
                  <a:cubicBezTo>
                    <a:pt x="7001" y="9841"/>
                    <a:pt x="7041" y="9829"/>
                    <a:pt x="7075" y="9818"/>
                  </a:cubicBezTo>
                  <a:cubicBezTo>
                    <a:pt x="7084" y="9779"/>
                    <a:pt x="7073" y="9714"/>
                    <a:pt x="7044" y="9624"/>
                  </a:cubicBezTo>
                  <a:cubicBezTo>
                    <a:pt x="6976" y="9472"/>
                    <a:pt x="6874" y="9241"/>
                    <a:pt x="6720" y="8928"/>
                  </a:cubicBezTo>
                  <a:cubicBezTo>
                    <a:pt x="6497" y="8476"/>
                    <a:pt x="6314" y="8081"/>
                    <a:pt x="6314" y="8049"/>
                  </a:cubicBezTo>
                  <a:cubicBezTo>
                    <a:pt x="6314" y="8048"/>
                    <a:pt x="6313" y="8038"/>
                    <a:pt x="6314" y="8037"/>
                  </a:cubicBezTo>
                  <a:lnTo>
                    <a:pt x="6324" y="8026"/>
                  </a:lnTo>
                  <a:cubicBezTo>
                    <a:pt x="6337" y="7969"/>
                    <a:pt x="6487" y="7658"/>
                    <a:pt x="6679" y="7284"/>
                  </a:cubicBezTo>
                  <a:cubicBezTo>
                    <a:pt x="6879" y="6893"/>
                    <a:pt x="7034" y="6546"/>
                    <a:pt x="7034" y="6519"/>
                  </a:cubicBezTo>
                  <a:cubicBezTo>
                    <a:pt x="7034" y="6491"/>
                    <a:pt x="6962" y="6473"/>
                    <a:pt x="6862" y="6473"/>
                  </a:cubicBezTo>
                  <a:cubicBezTo>
                    <a:pt x="6721" y="6474"/>
                    <a:pt x="6606" y="6610"/>
                    <a:pt x="6385" y="7067"/>
                  </a:cubicBezTo>
                  <a:lnTo>
                    <a:pt x="6100" y="7660"/>
                  </a:lnTo>
                  <a:lnTo>
                    <a:pt x="5826" y="7067"/>
                  </a:lnTo>
                  <a:cubicBezTo>
                    <a:pt x="5780" y="6969"/>
                    <a:pt x="5732" y="6886"/>
                    <a:pt x="5694" y="6816"/>
                  </a:cubicBezTo>
                  <a:cubicBezTo>
                    <a:pt x="5610" y="6681"/>
                    <a:pt x="5532" y="6571"/>
                    <a:pt x="5461" y="6496"/>
                  </a:cubicBezTo>
                  <a:cubicBezTo>
                    <a:pt x="5427" y="6476"/>
                    <a:pt x="5394" y="6473"/>
                    <a:pt x="5359" y="6473"/>
                  </a:cubicBezTo>
                  <a:close/>
                  <a:moveTo>
                    <a:pt x="2791" y="6519"/>
                  </a:moveTo>
                  <a:cubicBezTo>
                    <a:pt x="2447" y="6519"/>
                    <a:pt x="2230" y="6517"/>
                    <a:pt x="2101" y="6542"/>
                  </a:cubicBezTo>
                  <a:cubicBezTo>
                    <a:pt x="2000" y="6568"/>
                    <a:pt x="1970" y="6615"/>
                    <a:pt x="1959" y="6679"/>
                  </a:cubicBezTo>
                  <a:cubicBezTo>
                    <a:pt x="1935" y="6820"/>
                    <a:pt x="2005" y="6838"/>
                    <a:pt x="2588" y="6838"/>
                  </a:cubicBezTo>
                  <a:lnTo>
                    <a:pt x="3248" y="6838"/>
                  </a:lnTo>
                  <a:lnTo>
                    <a:pt x="3238" y="6861"/>
                  </a:lnTo>
                  <a:lnTo>
                    <a:pt x="2954" y="7341"/>
                  </a:lnTo>
                  <a:cubicBezTo>
                    <a:pt x="2941" y="7362"/>
                    <a:pt x="2925" y="7388"/>
                    <a:pt x="2913" y="7409"/>
                  </a:cubicBezTo>
                  <a:cubicBezTo>
                    <a:pt x="2566" y="8102"/>
                    <a:pt x="2267" y="9089"/>
                    <a:pt x="2264" y="9636"/>
                  </a:cubicBezTo>
                  <a:cubicBezTo>
                    <a:pt x="2263" y="9743"/>
                    <a:pt x="2293" y="9793"/>
                    <a:pt x="2355" y="9818"/>
                  </a:cubicBezTo>
                  <a:cubicBezTo>
                    <a:pt x="2373" y="9821"/>
                    <a:pt x="2394" y="9830"/>
                    <a:pt x="2416" y="9830"/>
                  </a:cubicBezTo>
                  <a:cubicBezTo>
                    <a:pt x="2551" y="9830"/>
                    <a:pt x="2616" y="9717"/>
                    <a:pt x="2690" y="9362"/>
                  </a:cubicBezTo>
                  <a:cubicBezTo>
                    <a:pt x="2691" y="9343"/>
                    <a:pt x="2688" y="9336"/>
                    <a:pt x="2690" y="9316"/>
                  </a:cubicBezTo>
                  <a:cubicBezTo>
                    <a:pt x="2746" y="8632"/>
                    <a:pt x="3007" y="7826"/>
                    <a:pt x="3360" y="7227"/>
                  </a:cubicBezTo>
                  <a:cubicBezTo>
                    <a:pt x="3521" y="6953"/>
                    <a:pt x="3620" y="6779"/>
                    <a:pt x="3634" y="6667"/>
                  </a:cubicBezTo>
                  <a:cubicBezTo>
                    <a:pt x="3596" y="6531"/>
                    <a:pt x="3348" y="6519"/>
                    <a:pt x="2791" y="6519"/>
                  </a:cubicBezTo>
                  <a:close/>
                  <a:moveTo>
                    <a:pt x="4040" y="8129"/>
                  </a:moveTo>
                  <a:cubicBezTo>
                    <a:pt x="3912" y="8139"/>
                    <a:pt x="3825" y="8166"/>
                    <a:pt x="3776" y="8208"/>
                  </a:cubicBezTo>
                  <a:cubicBezTo>
                    <a:pt x="3755" y="8241"/>
                    <a:pt x="3756" y="8287"/>
                    <a:pt x="3756" y="8345"/>
                  </a:cubicBezTo>
                  <a:cubicBezTo>
                    <a:pt x="3756" y="8400"/>
                    <a:pt x="3759" y="8439"/>
                    <a:pt x="3776" y="8471"/>
                  </a:cubicBezTo>
                  <a:cubicBezTo>
                    <a:pt x="3838" y="8545"/>
                    <a:pt x="3997" y="8562"/>
                    <a:pt x="4375" y="8562"/>
                  </a:cubicBezTo>
                  <a:cubicBezTo>
                    <a:pt x="4528" y="8562"/>
                    <a:pt x="4638" y="8568"/>
                    <a:pt x="4720" y="8562"/>
                  </a:cubicBezTo>
                  <a:cubicBezTo>
                    <a:pt x="4802" y="8555"/>
                    <a:pt x="4855" y="8538"/>
                    <a:pt x="4892" y="8517"/>
                  </a:cubicBezTo>
                  <a:cubicBezTo>
                    <a:pt x="4895" y="8514"/>
                    <a:pt x="4900" y="8519"/>
                    <a:pt x="4903" y="8517"/>
                  </a:cubicBezTo>
                  <a:cubicBezTo>
                    <a:pt x="4932" y="8486"/>
                    <a:pt x="4932" y="8430"/>
                    <a:pt x="4923" y="8357"/>
                  </a:cubicBezTo>
                  <a:cubicBezTo>
                    <a:pt x="4900" y="8172"/>
                    <a:pt x="4841" y="8153"/>
                    <a:pt x="4375" y="8129"/>
                  </a:cubicBezTo>
                  <a:cubicBezTo>
                    <a:pt x="4240" y="8121"/>
                    <a:pt x="4130" y="8121"/>
                    <a:pt x="4040" y="8129"/>
                  </a:cubicBezTo>
                  <a:close/>
                  <a:moveTo>
                    <a:pt x="13886" y="9556"/>
                  </a:moveTo>
                  <a:cubicBezTo>
                    <a:pt x="14154" y="9554"/>
                    <a:pt x="14416" y="9570"/>
                    <a:pt x="14657" y="9601"/>
                  </a:cubicBezTo>
                  <a:cubicBezTo>
                    <a:pt x="16985" y="9899"/>
                    <a:pt x="18812" y="10851"/>
                    <a:pt x="20463" y="12615"/>
                  </a:cubicBezTo>
                  <a:cubicBezTo>
                    <a:pt x="21309" y="13519"/>
                    <a:pt x="21388" y="13805"/>
                    <a:pt x="20555" y="12946"/>
                  </a:cubicBezTo>
                  <a:cubicBezTo>
                    <a:pt x="19763" y="12131"/>
                    <a:pt x="18946" y="11545"/>
                    <a:pt x="18118" y="11211"/>
                  </a:cubicBezTo>
                  <a:cubicBezTo>
                    <a:pt x="17479" y="10952"/>
                    <a:pt x="17238" y="10929"/>
                    <a:pt x="15977" y="10926"/>
                  </a:cubicBezTo>
                  <a:cubicBezTo>
                    <a:pt x="14225" y="10921"/>
                    <a:pt x="13710" y="11062"/>
                    <a:pt x="10648" y="12398"/>
                  </a:cubicBezTo>
                  <a:cubicBezTo>
                    <a:pt x="9448" y="12922"/>
                    <a:pt x="8025" y="13505"/>
                    <a:pt x="7481" y="13700"/>
                  </a:cubicBezTo>
                  <a:cubicBezTo>
                    <a:pt x="6431" y="14076"/>
                    <a:pt x="6224" y="14111"/>
                    <a:pt x="5999" y="13951"/>
                  </a:cubicBezTo>
                  <a:cubicBezTo>
                    <a:pt x="5578" y="13651"/>
                    <a:pt x="6523" y="12363"/>
                    <a:pt x="7775" y="11531"/>
                  </a:cubicBezTo>
                  <a:cubicBezTo>
                    <a:pt x="9558" y="10345"/>
                    <a:pt x="12007" y="9564"/>
                    <a:pt x="13886" y="9556"/>
                  </a:cubicBezTo>
                  <a:close/>
                  <a:moveTo>
                    <a:pt x="7958" y="10891"/>
                  </a:moveTo>
                  <a:cubicBezTo>
                    <a:pt x="7971" y="10891"/>
                    <a:pt x="7973" y="10897"/>
                    <a:pt x="7978" y="10903"/>
                  </a:cubicBezTo>
                  <a:cubicBezTo>
                    <a:pt x="8006" y="10934"/>
                    <a:pt x="7835" y="11072"/>
                    <a:pt x="7592" y="11211"/>
                  </a:cubicBezTo>
                  <a:cubicBezTo>
                    <a:pt x="6178" y="12021"/>
                    <a:pt x="5150" y="13136"/>
                    <a:pt x="4558" y="14533"/>
                  </a:cubicBezTo>
                  <a:cubicBezTo>
                    <a:pt x="3877" y="16138"/>
                    <a:pt x="3723" y="17010"/>
                    <a:pt x="3715" y="19282"/>
                  </a:cubicBezTo>
                  <a:lnTo>
                    <a:pt x="3715" y="21258"/>
                  </a:lnTo>
                  <a:lnTo>
                    <a:pt x="2761" y="21258"/>
                  </a:lnTo>
                  <a:lnTo>
                    <a:pt x="1817" y="21258"/>
                  </a:lnTo>
                  <a:lnTo>
                    <a:pt x="1868" y="20881"/>
                  </a:lnTo>
                  <a:cubicBezTo>
                    <a:pt x="1896" y="20676"/>
                    <a:pt x="1945" y="20208"/>
                    <a:pt x="1979" y="19830"/>
                  </a:cubicBezTo>
                  <a:cubicBezTo>
                    <a:pt x="2097" y="18539"/>
                    <a:pt x="2346" y="17424"/>
                    <a:pt x="2730" y="16497"/>
                  </a:cubicBezTo>
                  <a:cubicBezTo>
                    <a:pt x="3487" y="14672"/>
                    <a:pt x="4591" y="13166"/>
                    <a:pt x="5918" y="12136"/>
                  </a:cubicBezTo>
                  <a:cubicBezTo>
                    <a:pt x="6654" y="11564"/>
                    <a:pt x="7757" y="10897"/>
                    <a:pt x="7958" y="10891"/>
                  </a:cubicBezTo>
                  <a:close/>
                  <a:moveTo>
                    <a:pt x="15378" y="11165"/>
                  </a:moveTo>
                  <a:cubicBezTo>
                    <a:pt x="15526" y="11158"/>
                    <a:pt x="15634" y="11170"/>
                    <a:pt x="15703" y="11211"/>
                  </a:cubicBezTo>
                  <a:cubicBezTo>
                    <a:pt x="15789" y="11263"/>
                    <a:pt x="16192" y="11621"/>
                    <a:pt x="16596" y="11999"/>
                  </a:cubicBezTo>
                  <a:cubicBezTo>
                    <a:pt x="17168" y="12535"/>
                    <a:pt x="17635" y="13129"/>
                    <a:pt x="18748" y="14704"/>
                  </a:cubicBezTo>
                  <a:cubicBezTo>
                    <a:pt x="19532" y="15815"/>
                    <a:pt x="20424" y="17060"/>
                    <a:pt x="20727" y="17467"/>
                  </a:cubicBezTo>
                  <a:lnTo>
                    <a:pt x="21275" y="18198"/>
                  </a:lnTo>
                  <a:lnTo>
                    <a:pt x="21275" y="19716"/>
                  </a:lnTo>
                  <a:lnTo>
                    <a:pt x="21275" y="21235"/>
                  </a:lnTo>
                  <a:lnTo>
                    <a:pt x="21245" y="21235"/>
                  </a:lnTo>
                  <a:lnTo>
                    <a:pt x="21245" y="21258"/>
                  </a:lnTo>
                  <a:lnTo>
                    <a:pt x="12718" y="21258"/>
                  </a:lnTo>
                  <a:lnTo>
                    <a:pt x="4182" y="21258"/>
                  </a:lnTo>
                  <a:lnTo>
                    <a:pt x="4182" y="21235"/>
                  </a:lnTo>
                  <a:lnTo>
                    <a:pt x="4141" y="21235"/>
                  </a:lnTo>
                  <a:lnTo>
                    <a:pt x="4080" y="19534"/>
                  </a:lnTo>
                  <a:cubicBezTo>
                    <a:pt x="4015" y="17654"/>
                    <a:pt x="4056" y="16678"/>
                    <a:pt x="4212" y="16291"/>
                  </a:cubicBezTo>
                  <a:cubicBezTo>
                    <a:pt x="4314" y="16040"/>
                    <a:pt x="4953" y="15506"/>
                    <a:pt x="5826" y="14956"/>
                  </a:cubicBezTo>
                  <a:cubicBezTo>
                    <a:pt x="6073" y="14800"/>
                    <a:pt x="7164" y="14308"/>
                    <a:pt x="8252" y="13860"/>
                  </a:cubicBezTo>
                  <a:cubicBezTo>
                    <a:pt x="9341" y="13411"/>
                    <a:pt x="10672" y="12850"/>
                    <a:pt x="11206" y="12615"/>
                  </a:cubicBezTo>
                  <a:cubicBezTo>
                    <a:pt x="13345" y="11676"/>
                    <a:pt x="14736" y="11197"/>
                    <a:pt x="15378" y="11165"/>
                  </a:cubicBezTo>
                  <a:close/>
                  <a:moveTo>
                    <a:pt x="18291" y="12113"/>
                  </a:moveTo>
                  <a:cubicBezTo>
                    <a:pt x="18796" y="12113"/>
                    <a:pt x="19938" y="12810"/>
                    <a:pt x="20666" y="13563"/>
                  </a:cubicBezTo>
                  <a:lnTo>
                    <a:pt x="21306" y="14225"/>
                  </a:lnTo>
                  <a:lnTo>
                    <a:pt x="21275" y="15880"/>
                  </a:lnTo>
                  <a:lnTo>
                    <a:pt x="21245" y="17524"/>
                  </a:lnTo>
                  <a:lnTo>
                    <a:pt x="20534" y="16565"/>
                  </a:lnTo>
                  <a:cubicBezTo>
                    <a:pt x="18774" y="14189"/>
                    <a:pt x="17956" y="12871"/>
                    <a:pt x="17956" y="12433"/>
                  </a:cubicBezTo>
                  <a:cubicBezTo>
                    <a:pt x="17956" y="12150"/>
                    <a:pt x="17986" y="12113"/>
                    <a:pt x="18291" y="12113"/>
                  </a:cubicBezTo>
                  <a:close/>
                </a:path>
              </a:pathLst>
            </a:custGeom>
            <a:ln w="12700" cap="flat">
              <a:noFill/>
              <a:miter lim="400000"/>
            </a:ln>
            <a:effectLst/>
          </p:spPr>
        </p:pic>
      </p:grpSp>
      <p:pic>
        <p:nvPicPr>
          <p:cNvPr id="177" name="Untitled 2.png" descr="Untitled 2.png"/>
          <p:cNvPicPr>
            <a:picLocks noChangeAspect="1"/>
          </p:cNvPicPr>
          <p:nvPr/>
        </p:nvPicPr>
        <p:blipFill>
          <a:blip r:embed="rId4">
            <a:alphaModFix amt="72229"/>
          </a:blip>
          <a:srcRect t="77552" r="83088"/>
          <a:stretch>
            <a:fillRect/>
          </a:stretch>
        </p:blipFill>
        <p:spPr>
          <a:xfrm>
            <a:off x="22350217" y="482970"/>
            <a:ext cx="1527276" cy="1053250"/>
          </a:xfrm>
          <a:prstGeom prst="rect">
            <a:avLst/>
          </a:prstGeom>
          <a:ln w="12700">
            <a:miter lim="400000"/>
          </a:ln>
        </p:spPr>
      </p:pic>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el und Inhalt">
    <p:spTree>
      <p:nvGrpSpPr>
        <p:cNvPr id="1" name=""/>
        <p:cNvGrpSpPr/>
        <p:nvPr/>
      </p:nvGrpSpPr>
      <p:grpSpPr>
        <a:xfrm>
          <a:off x="0" y="0"/>
          <a:ext cx="0" cy="0"/>
          <a:chOff x="0" y="0"/>
          <a:chExt cx="0" cy="0"/>
        </a:xfrm>
      </p:grpSpPr>
      <p:sp>
        <p:nvSpPr>
          <p:cNvPr id="184" name="Body Level One…"/>
          <p:cNvSpPr txBox="1">
            <a:spLocks noGrp="1"/>
          </p:cNvSpPr>
          <p:nvPr>
            <p:ph type="body" idx="1"/>
          </p:nvPr>
        </p:nvSpPr>
        <p:spPr>
          <a:xfrm>
            <a:off x="1390653" y="3219453"/>
            <a:ext cx="21602401" cy="9544001"/>
          </a:xfrm>
          <a:prstGeom prst="rect">
            <a:avLst/>
          </a:prstGeom>
        </p:spPr>
        <p:txBody>
          <a:bodyPr lIns="0" tIns="0" rIns="0" bIns="0"/>
          <a:lstStyle>
            <a:lvl1pPr indent="-381000" defTabSz="2438400">
              <a:lnSpc>
                <a:spcPct val="120000"/>
              </a:lnSpc>
              <a:spcBef>
                <a:spcPts val="1300"/>
              </a:spcBef>
              <a:buSzTx/>
              <a:buNone/>
              <a:defRPr>
                <a:solidFill>
                  <a:srgbClr val="595959"/>
                </a:solidFill>
                <a:latin typeface="Arial"/>
                <a:ea typeface="Arial"/>
                <a:cs typeface="Arial"/>
                <a:sym typeface="Arial"/>
              </a:defRPr>
            </a:lvl1pPr>
            <a:lvl2pPr marL="609600" indent="76200" defTabSz="2438400">
              <a:lnSpc>
                <a:spcPct val="120000"/>
              </a:lnSpc>
              <a:spcBef>
                <a:spcPts val="1300"/>
              </a:spcBef>
              <a:buSzTx/>
              <a:buNone/>
              <a:defRPr>
                <a:solidFill>
                  <a:srgbClr val="595959"/>
                </a:solidFill>
                <a:latin typeface="Arial"/>
                <a:ea typeface="Arial"/>
                <a:cs typeface="Arial"/>
                <a:sym typeface="Arial"/>
              </a:defRPr>
            </a:lvl2pPr>
            <a:lvl3pPr marL="2142671" indent="-1088571" defTabSz="2438400">
              <a:lnSpc>
                <a:spcPct val="120000"/>
              </a:lnSpc>
              <a:spcBef>
                <a:spcPts val="1300"/>
              </a:spcBef>
              <a:buSzPts val="4800"/>
              <a:defRPr>
                <a:solidFill>
                  <a:srgbClr val="595959"/>
                </a:solidFill>
                <a:latin typeface="Arial"/>
                <a:ea typeface="Arial"/>
                <a:cs typeface="Arial"/>
                <a:sym typeface="Arial"/>
              </a:defRPr>
            </a:lvl3pPr>
            <a:lvl4pPr marL="2599871" indent="-1088571" defTabSz="2438400">
              <a:lnSpc>
                <a:spcPct val="120000"/>
              </a:lnSpc>
              <a:spcBef>
                <a:spcPts val="1300"/>
              </a:spcBef>
              <a:buSzPts val="4800"/>
              <a:defRPr>
                <a:solidFill>
                  <a:srgbClr val="595959"/>
                </a:solidFill>
                <a:latin typeface="Arial"/>
                <a:ea typeface="Arial"/>
                <a:cs typeface="Arial"/>
                <a:sym typeface="Arial"/>
              </a:defRPr>
            </a:lvl4pPr>
            <a:lvl5pPr marL="3057071" indent="-1088571" defTabSz="2438400">
              <a:lnSpc>
                <a:spcPct val="120000"/>
              </a:lnSpc>
              <a:spcBef>
                <a:spcPts val="1300"/>
              </a:spcBef>
              <a:buSzPts val="4800"/>
              <a:defRPr>
                <a:solidFill>
                  <a:srgbClr val="59595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85" name="Title Text"/>
          <p:cNvSpPr txBox="1">
            <a:spLocks noGrp="1"/>
          </p:cNvSpPr>
          <p:nvPr>
            <p:ph type="title"/>
          </p:nvPr>
        </p:nvSpPr>
        <p:spPr>
          <a:xfrm>
            <a:off x="1390653" y="882650"/>
            <a:ext cx="19153602" cy="1788801"/>
          </a:xfrm>
          <a:prstGeom prst="rect">
            <a:avLst/>
          </a:prstGeom>
        </p:spPr>
        <p:txBody>
          <a:bodyPr lIns="0" tIns="0" rIns="0" bIns="0"/>
          <a:lstStyle>
            <a:lvl1pPr defTabSz="2438400">
              <a:lnSpc>
                <a:spcPct val="112000"/>
              </a:lnSpc>
              <a:defRPr sz="7400" b="0" spc="0">
                <a:latin typeface="Arial"/>
                <a:ea typeface="Arial"/>
                <a:cs typeface="Arial"/>
                <a:sym typeface="Arial"/>
              </a:defRPr>
            </a:lvl1pPr>
          </a:lstStyle>
          <a:p>
            <a:r>
              <a:t>Title Text</a:t>
            </a:r>
          </a:p>
        </p:txBody>
      </p:sp>
      <p:sp>
        <p:nvSpPr>
          <p:cNvPr id="186" name="Slide Number"/>
          <p:cNvSpPr txBox="1">
            <a:spLocks noGrp="1"/>
          </p:cNvSpPr>
          <p:nvPr>
            <p:ph type="sldNum" sz="quarter" idx="2"/>
          </p:nvPr>
        </p:nvSpPr>
        <p:spPr>
          <a:xfrm>
            <a:off x="22811038" y="13092182"/>
            <a:ext cx="182216" cy="172815"/>
          </a:xfrm>
          <a:prstGeom prst="rect">
            <a:avLst/>
          </a:prstGeom>
        </p:spPr>
        <p:txBody>
          <a:bodyPr lIns="0" tIns="0" rIns="0" bIns="0"/>
          <a:lstStyle>
            <a:lvl1pPr algn="r" defTabSz="2438400">
              <a:defRPr sz="1200">
                <a:solidFill>
                  <a:srgbClr val="888888"/>
                </a:solidFill>
                <a:latin typeface="Arial"/>
                <a:ea typeface="Arial"/>
                <a:cs typeface="Arial"/>
                <a:sym typeface="Arial"/>
              </a:defRPr>
            </a:lvl1pPr>
          </a:lstStyle>
          <a:p>
            <a:fld id="{86CB4B4D-7CA3-9044-876B-883B54F8677D}" type="slidenum">
              <a:r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el und Text">
    <p:spTree>
      <p:nvGrpSpPr>
        <p:cNvPr id="1" name=""/>
        <p:cNvGrpSpPr/>
        <p:nvPr/>
      </p:nvGrpSpPr>
      <p:grpSpPr>
        <a:xfrm>
          <a:off x="0" y="0"/>
          <a:ext cx="0" cy="0"/>
          <a:chOff x="0" y="0"/>
          <a:chExt cx="0" cy="0"/>
        </a:xfrm>
      </p:grpSpPr>
      <p:pic>
        <p:nvPicPr>
          <p:cNvPr id="193" name="Grafik 10" descr="Grafik 10"/>
          <p:cNvPicPr>
            <a:picLocks noChangeAspect="1"/>
          </p:cNvPicPr>
          <p:nvPr/>
        </p:nvPicPr>
        <p:blipFill>
          <a:blip r:embed="rId2"/>
          <a:stretch>
            <a:fillRect/>
          </a:stretch>
        </p:blipFill>
        <p:spPr>
          <a:xfrm>
            <a:off x="22874650" y="391803"/>
            <a:ext cx="1195699" cy="1195700"/>
          </a:xfrm>
          <a:prstGeom prst="rect">
            <a:avLst/>
          </a:prstGeom>
          <a:ln w="12700">
            <a:miter lim="400000"/>
          </a:ln>
        </p:spPr>
      </p:pic>
      <p:pic>
        <p:nvPicPr>
          <p:cNvPr id="194" name="Grafik 7" descr="Grafik 7"/>
          <p:cNvPicPr>
            <a:picLocks noChangeAspect="1"/>
          </p:cNvPicPr>
          <p:nvPr/>
        </p:nvPicPr>
        <p:blipFill>
          <a:blip r:embed="rId3"/>
          <a:stretch>
            <a:fillRect/>
          </a:stretch>
        </p:blipFill>
        <p:spPr>
          <a:xfrm>
            <a:off x="21450301" y="502186"/>
            <a:ext cx="1114419" cy="990595"/>
          </a:xfrm>
          <a:prstGeom prst="rect">
            <a:avLst/>
          </a:prstGeom>
          <a:ln w="12700">
            <a:miter lim="400000"/>
          </a:ln>
        </p:spPr>
      </p:pic>
      <p:sp>
        <p:nvSpPr>
          <p:cNvPr id="195" name="Slide Number"/>
          <p:cNvSpPr txBox="1">
            <a:spLocks noGrp="1"/>
          </p:cNvSpPr>
          <p:nvPr>
            <p:ph type="sldNum" sz="quarter" idx="2"/>
          </p:nvPr>
        </p:nvSpPr>
        <p:spPr>
          <a:xfrm>
            <a:off x="22768310" y="13238387"/>
            <a:ext cx="227936" cy="172815"/>
          </a:xfrm>
          <a:prstGeom prst="rect">
            <a:avLst/>
          </a:prstGeom>
        </p:spPr>
        <p:txBody>
          <a:bodyPr lIns="0" tIns="0" rIns="0" bIns="0"/>
          <a:lstStyle>
            <a:lvl1pPr algn="r" defTabSz="914400">
              <a:defRPr sz="1200" cap="all" spc="180">
                <a:solidFill>
                  <a:srgbClr val="888888"/>
                </a:solidFill>
                <a:latin typeface="Arial"/>
                <a:ea typeface="Arial"/>
                <a:cs typeface="Arial"/>
                <a:sym typeface="Arial"/>
              </a:defRPr>
            </a:lvl1pPr>
          </a:lstStyle>
          <a:p>
            <a:fld id="{86CB4B4D-7CA3-9044-876B-883B54F8677D}" type="slidenum">
              <a:rPr/>
              <a:t>‹#›</a:t>
            </a:fld>
            <a:endParaRPr/>
          </a:p>
        </p:txBody>
      </p:sp>
      <p:sp>
        <p:nvSpPr>
          <p:cNvPr id="196" name="Body Level One…"/>
          <p:cNvSpPr txBox="1">
            <a:spLocks noGrp="1"/>
          </p:cNvSpPr>
          <p:nvPr>
            <p:ph type="body" idx="1"/>
          </p:nvPr>
        </p:nvSpPr>
        <p:spPr>
          <a:xfrm>
            <a:off x="1317625" y="3219450"/>
            <a:ext cx="21028025" cy="9686926"/>
          </a:xfrm>
          <a:prstGeom prst="rect">
            <a:avLst/>
          </a:prstGeom>
        </p:spPr>
        <p:txBody>
          <a:bodyPr lIns="0" tIns="0" rIns="0" bIns="0"/>
          <a:lstStyle>
            <a:lvl1pPr marL="0" indent="0" defTabSz="1828800">
              <a:lnSpc>
                <a:spcPct val="120000"/>
              </a:lnSpc>
              <a:spcBef>
                <a:spcPts val="1200"/>
              </a:spcBef>
              <a:buSzTx/>
              <a:buNone/>
              <a:defRPr sz="3600" spc="80">
                <a:latin typeface="Arial"/>
                <a:ea typeface="Arial"/>
                <a:cs typeface="Arial"/>
                <a:sym typeface="Arial"/>
              </a:defRPr>
            </a:lvl1pPr>
            <a:lvl2pPr marL="0" indent="0" defTabSz="1828800">
              <a:lnSpc>
                <a:spcPct val="120000"/>
              </a:lnSpc>
              <a:spcBef>
                <a:spcPts val="1200"/>
              </a:spcBef>
              <a:buSzTx/>
              <a:buNone/>
              <a:defRPr sz="3600" spc="80">
                <a:latin typeface="Arial"/>
                <a:ea typeface="Arial"/>
                <a:cs typeface="Arial"/>
                <a:sym typeface="Arial"/>
              </a:defRPr>
            </a:lvl2pPr>
            <a:lvl3pPr marL="358775" indent="-358775" defTabSz="1828800">
              <a:lnSpc>
                <a:spcPct val="120000"/>
              </a:lnSpc>
              <a:spcBef>
                <a:spcPts val="1200"/>
              </a:spcBef>
              <a:buSzPct val="100000"/>
              <a:defRPr sz="3600" spc="80">
                <a:latin typeface="Arial"/>
                <a:ea typeface="Arial"/>
                <a:cs typeface="Arial"/>
                <a:sym typeface="Arial"/>
              </a:defRPr>
            </a:lvl3pPr>
            <a:lvl4pPr marL="358775" indent="-358775" defTabSz="1828800">
              <a:lnSpc>
                <a:spcPct val="120000"/>
              </a:lnSpc>
              <a:spcBef>
                <a:spcPts val="1200"/>
              </a:spcBef>
              <a:buSzPct val="100000"/>
              <a:defRPr sz="3600" spc="80">
                <a:latin typeface="Arial"/>
                <a:ea typeface="Arial"/>
                <a:cs typeface="Arial"/>
                <a:sym typeface="Arial"/>
              </a:defRPr>
            </a:lvl4pPr>
            <a:lvl5pPr marL="536576" indent="-358776" defTabSz="1828800">
              <a:lnSpc>
                <a:spcPct val="120000"/>
              </a:lnSpc>
              <a:spcBef>
                <a:spcPts val="1200"/>
              </a:spcBef>
              <a:buSzPct val="100000"/>
              <a:defRPr sz="3600" spc="8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97" name="Title Text"/>
          <p:cNvSpPr txBox="1">
            <a:spLocks noGrp="1"/>
          </p:cNvSpPr>
          <p:nvPr>
            <p:ph type="title"/>
          </p:nvPr>
        </p:nvSpPr>
        <p:spPr>
          <a:xfrm>
            <a:off x="1317625" y="882650"/>
            <a:ext cx="19225969" cy="1565276"/>
          </a:xfrm>
          <a:prstGeom prst="rect">
            <a:avLst/>
          </a:prstGeom>
        </p:spPr>
        <p:txBody>
          <a:bodyPr lIns="0" tIns="0" rIns="0" bIns="0"/>
          <a:lstStyle>
            <a:lvl1pPr defTabSz="1828800">
              <a:lnSpc>
                <a:spcPts val="5600"/>
              </a:lnSpc>
              <a:spcBef>
                <a:spcPts val="3600"/>
              </a:spcBef>
              <a:defRPr sz="5000" spc="0">
                <a:solidFill>
                  <a:srgbClr val="005555"/>
                </a:solidFill>
                <a:latin typeface="Arial"/>
                <a:ea typeface="Arial"/>
                <a:cs typeface="Arial"/>
                <a:sym typeface="Arial"/>
              </a:defRPr>
            </a:lvl1pPr>
          </a:lstStyle>
          <a:p>
            <a:r>
              <a:t>Title Text</a:t>
            </a: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W7-X Image EUROfusion">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04" name="Grafik 11" descr="Grafik 11"/>
          <p:cNvPicPr>
            <a:picLocks noChangeAspect="1"/>
          </p:cNvPicPr>
          <p:nvPr/>
        </p:nvPicPr>
        <p:blipFill>
          <a:blip r:embed="rId3"/>
          <a:stretch>
            <a:fillRect/>
          </a:stretch>
        </p:blipFill>
        <p:spPr>
          <a:xfrm>
            <a:off x="18122946" y="10744234"/>
            <a:ext cx="4073523" cy="1257527"/>
          </a:xfrm>
          <a:prstGeom prst="rect">
            <a:avLst/>
          </a:prstGeom>
          <a:ln w="12700">
            <a:miter lim="400000"/>
          </a:ln>
        </p:spPr>
      </p:pic>
      <p:pic>
        <p:nvPicPr>
          <p:cNvPr id="205" name="Grafik 12" descr="Grafik 12"/>
          <p:cNvPicPr>
            <a:picLocks noChangeAspect="1"/>
          </p:cNvPicPr>
          <p:nvPr/>
        </p:nvPicPr>
        <p:blipFill>
          <a:blip r:embed="rId4"/>
          <a:stretch>
            <a:fillRect/>
          </a:stretch>
        </p:blipFill>
        <p:spPr>
          <a:xfrm>
            <a:off x="19580502" y="4392000"/>
            <a:ext cx="2447675" cy="2175769"/>
          </a:xfrm>
          <a:prstGeom prst="rect">
            <a:avLst/>
          </a:prstGeom>
          <a:ln w="12700">
            <a:miter lim="400000"/>
          </a:ln>
        </p:spPr>
      </p:pic>
      <p:pic>
        <p:nvPicPr>
          <p:cNvPr id="206" name="Grafik 15" descr="Grafik 15"/>
          <p:cNvPicPr>
            <a:picLocks noChangeAspect="1"/>
          </p:cNvPicPr>
          <p:nvPr/>
        </p:nvPicPr>
        <p:blipFill>
          <a:blip r:embed="rId5"/>
          <a:stretch>
            <a:fillRect/>
          </a:stretch>
        </p:blipFill>
        <p:spPr>
          <a:xfrm>
            <a:off x="2109299" y="4627564"/>
            <a:ext cx="20110622" cy="6979047"/>
          </a:xfrm>
          <a:prstGeom prst="rect">
            <a:avLst/>
          </a:prstGeom>
          <a:ln w="12700">
            <a:miter lim="400000"/>
          </a:ln>
        </p:spPr>
      </p:pic>
      <p:sp>
        <p:nvSpPr>
          <p:cNvPr id="207" name="Title 1"/>
          <p:cNvSpPr/>
          <p:nvPr/>
        </p:nvSpPr>
        <p:spPr>
          <a:xfrm>
            <a:off x="1101437" y="3614308"/>
            <a:ext cx="11242966" cy="3846369"/>
          </a:xfrm>
          <a:prstGeom prst="rect">
            <a:avLst/>
          </a:prstGeom>
          <a:solidFill>
            <a:srgbClr val="29485D"/>
          </a:solidFill>
          <a:ln w="12700">
            <a:miter lim="400000"/>
          </a:ln>
        </p:spPr>
        <p:txBody>
          <a:bodyPr lIns="215999" tIns="215999" rIns="215999" bIns="215999"/>
          <a:lstStyle/>
          <a:p>
            <a:pPr algn="l" defTabSz="1828800">
              <a:lnSpc>
                <a:spcPts val="5200"/>
              </a:lnSpc>
              <a:spcBef>
                <a:spcPts val="3600"/>
              </a:spcBef>
              <a:defRPr sz="4600" b="1">
                <a:solidFill>
                  <a:srgbClr val="FFFFFF"/>
                </a:solidFill>
                <a:latin typeface="Arial"/>
                <a:ea typeface="Arial"/>
                <a:cs typeface="Arial"/>
                <a:sym typeface="Arial"/>
              </a:defRPr>
            </a:pPr>
            <a:endParaRPr/>
          </a:p>
        </p:txBody>
      </p:sp>
      <p:sp>
        <p:nvSpPr>
          <p:cNvPr id="208" name="Subtitle 2"/>
          <p:cNvSpPr/>
          <p:nvPr/>
        </p:nvSpPr>
        <p:spPr>
          <a:xfrm>
            <a:off x="12091974" y="9365728"/>
            <a:ext cx="11121619" cy="2561105"/>
          </a:xfrm>
          <a:prstGeom prst="rect">
            <a:avLst/>
          </a:prstGeom>
          <a:solidFill>
            <a:srgbClr val="29485D"/>
          </a:solidFill>
          <a:ln w="12700">
            <a:miter lim="400000"/>
          </a:ln>
        </p:spPr>
        <p:txBody>
          <a:bodyPr lIns="215999" tIns="215999" rIns="215999" bIns="215999" anchor="b"/>
          <a:lstStyle/>
          <a:p>
            <a:pPr algn="l" defTabSz="1828800">
              <a:lnSpc>
                <a:spcPts val="4600"/>
              </a:lnSpc>
              <a:spcBef>
                <a:spcPts val="4600"/>
              </a:spcBef>
              <a:defRPr sz="3800" b="1" spc="380">
                <a:solidFill>
                  <a:srgbClr val="FFFFFF"/>
                </a:solidFill>
                <a:latin typeface="Arial"/>
                <a:ea typeface="Arial"/>
                <a:cs typeface="Arial"/>
                <a:sym typeface="Arial"/>
              </a:defRPr>
            </a:pPr>
            <a:endParaRPr/>
          </a:p>
        </p:txBody>
      </p:sp>
      <p:sp>
        <p:nvSpPr>
          <p:cNvPr id="209" name="Body Level One…"/>
          <p:cNvSpPr txBox="1">
            <a:spLocks noGrp="1"/>
          </p:cNvSpPr>
          <p:nvPr>
            <p:ph type="body" sz="quarter" idx="1"/>
          </p:nvPr>
        </p:nvSpPr>
        <p:spPr>
          <a:xfrm>
            <a:off x="12344402" y="9575688"/>
            <a:ext cx="10722887" cy="2203869"/>
          </a:xfrm>
          <a:prstGeom prst="rect">
            <a:avLst/>
          </a:prstGeom>
        </p:spPr>
        <p:txBody>
          <a:bodyPr lIns="0" tIns="0" rIns="0" bIns="0" anchor="ctr"/>
          <a:lstStyle>
            <a:lvl1pPr marL="0" indent="0" defTabSz="1828800">
              <a:lnSpc>
                <a:spcPct val="120000"/>
              </a:lnSpc>
              <a:spcBef>
                <a:spcPts val="4600"/>
              </a:spcBef>
              <a:buSzTx/>
              <a:buNone/>
              <a:defRPr sz="3800">
                <a:solidFill>
                  <a:srgbClr val="FFFFFF"/>
                </a:solidFill>
                <a:latin typeface="Arial"/>
                <a:ea typeface="Arial"/>
                <a:cs typeface="Arial"/>
                <a:sym typeface="Arial"/>
              </a:defRPr>
            </a:lvl1pPr>
            <a:lvl2pPr marL="736615" indent="-736615" defTabSz="1828800">
              <a:lnSpc>
                <a:spcPct val="120000"/>
              </a:lnSpc>
              <a:spcBef>
                <a:spcPts val="4600"/>
              </a:spcBef>
              <a:buSzPct val="110000"/>
              <a:buChar char="↘"/>
              <a:defRPr sz="3800">
                <a:solidFill>
                  <a:srgbClr val="FFFFFF"/>
                </a:solidFill>
                <a:latin typeface="Arial"/>
                <a:ea typeface="Arial"/>
                <a:cs typeface="Arial"/>
                <a:sym typeface="Arial"/>
              </a:defRPr>
            </a:lvl2pPr>
            <a:lvl3pPr marL="0" indent="914400" defTabSz="1828800">
              <a:lnSpc>
                <a:spcPct val="120000"/>
              </a:lnSpc>
              <a:spcBef>
                <a:spcPts val="4600"/>
              </a:spcBef>
              <a:buSzTx/>
              <a:buNone/>
              <a:defRPr sz="3800">
                <a:solidFill>
                  <a:srgbClr val="FFFFFF"/>
                </a:solidFill>
                <a:latin typeface="Arial"/>
                <a:ea typeface="Arial"/>
                <a:cs typeface="Arial"/>
                <a:sym typeface="Arial"/>
              </a:defRPr>
            </a:lvl3pPr>
            <a:lvl4pPr marL="0" indent="1371600" defTabSz="1828800">
              <a:lnSpc>
                <a:spcPct val="120000"/>
              </a:lnSpc>
              <a:spcBef>
                <a:spcPts val="4600"/>
              </a:spcBef>
              <a:buSzTx/>
              <a:buNone/>
              <a:defRPr sz="3800">
                <a:solidFill>
                  <a:srgbClr val="FFFFFF"/>
                </a:solidFill>
                <a:latin typeface="Arial"/>
                <a:ea typeface="Arial"/>
                <a:cs typeface="Arial"/>
                <a:sym typeface="Arial"/>
              </a:defRPr>
            </a:lvl4pPr>
            <a:lvl5pPr marL="0" indent="1828800" defTabSz="1828800">
              <a:lnSpc>
                <a:spcPct val="120000"/>
              </a:lnSpc>
              <a:spcBef>
                <a:spcPts val="4600"/>
              </a:spcBef>
              <a:buSzTx/>
              <a:buNone/>
              <a:defRPr sz="3800">
                <a:solidFill>
                  <a:srgbClr val="FFFFFF"/>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10" name="Title Text"/>
          <p:cNvSpPr txBox="1">
            <a:spLocks noGrp="1"/>
          </p:cNvSpPr>
          <p:nvPr>
            <p:ph type="title"/>
          </p:nvPr>
        </p:nvSpPr>
        <p:spPr>
          <a:xfrm>
            <a:off x="1390652" y="3782293"/>
            <a:ext cx="10701325" cy="3532911"/>
          </a:xfrm>
          <a:prstGeom prst="rect">
            <a:avLst/>
          </a:prstGeom>
        </p:spPr>
        <p:txBody>
          <a:bodyPr lIns="0" tIns="0" rIns="0" bIns="0" anchor="ctr"/>
          <a:lstStyle>
            <a:lvl1pPr defTabSz="1828800">
              <a:lnSpc>
                <a:spcPts val="5600"/>
              </a:lnSpc>
              <a:spcBef>
                <a:spcPts val="3600"/>
              </a:spcBef>
              <a:defRPr sz="4600" spc="0">
                <a:solidFill>
                  <a:srgbClr val="FFFFFF"/>
                </a:solidFill>
                <a:latin typeface="Arial"/>
                <a:ea typeface="Arial"/>
                <a:cs typeface="Arial"/>
                <a:sym typeface="Arial"/>
              </a:defRPr>
            </a:lvl1pPr>
          </a:lstStyle>
          <a:p>
            <a:r>
              <a:t>Title Text</a:t>
            </a:r>
          </a:p>
        </p:txBody>
      </p:sp>
      <p:pic>
        <p:nvPicPr>
          <p:cNvPr id="211" name="Grafik 23" descr="Grafik 23"/>
          <p:cNvPicPr>
            <a:picLocks noChangeAspect="1"/>
          </p:cNvPicPr>
          <p:nvPr/>
        </p:nvPicPr>
        <p:blipFill>
          <a:blip r:embed="rId6"/>
          <a:stretch>
            <a:fillRect/>
          </a:stretch>
        </p:blipFill>
        <p:spPr>
          <a:xfrm>
            <a:off x="15184311" y="979335"/>
            <a:ext cx="7776001" cy="1798990"/>
          </a:xfrm>
          <a:prstGeom prst="rect">
            <a:avLst/>
          </a:prstGeom>
          <a:ln w="12700">
            <a:miter lim="400000"/>
          </a:ln>
        </p:spPr>
      </p:pic>
      <p:pic>
        <p:nvPicPr>
          <p:cNvPr id="212" name="Grafik 31" descr="Grafik 31"/>
          <p:cNvPicPr>
            <a:picLocks noChangeAspect="1"/>
          </p:cNvPicPr>
          <p:nvPr/>
        </p:nvPicPr>
        <p:blipFill>
          <a:blip r:embed="rId4"/>
          <a:stretch>
            <a:fillRect/>
          </a:stretch>
        </p:blipFill>
        <p:spPr>
          <a:xfrm>
            <a:off x="2320789" y="9531984"/>
            <a:ext cx="2117101" cy="1881917"/>
          </a:xfrm>
          <a:prstGeom prst="rect">
            <a:avLst/>
          </a:prstGeom>
          <a:ln w="12700">
            <a:miter lim="400000"/>
          </a:ln>
        </p:spPr>
      </p:pic>
      <p:pic>
        <p:nvPicPr>
          <p:cNvPr id="213" name="Grafik 32" descr="Grafik 32"/>
          <p:cNvPicPr>
            <a:picLocks noChangeAspect="1"/>
          </p:cNvPicPr>
          <p:nvPr/>
        </p:nvPicPr>
        <p:blipFill>
          <a:blip r:embed="rId3"/>
          <a:stretch>
            <a:fillRect/>
          </a:stretch>
        </p:blipFill>
        <p:spPr>
          <a:xfrm>
            <a:off x="4966644" y="10464620"/>
            <a:ext cx="3703528" cy="1143307"/>
          </a:xfrm>
          <a:prstGeom prst="rect">
            <a:avLst/>
          </a:prstGeom>
          <a:ln w="12700">
            <a:miter lim="400000"/>
          </a:ln>
        </p:spPr>
      </p:pic>
      <p:sp>
        <p:nvSpPr>
          <p:cNvPr id="217" name="Slide Number"/>
          <p:cNvSpPr txBox="1">
            <a:spLocks noGrp="1"/>
          </p:cNvSpPr>
          <p:nvPr>
            <p:ph type="sldNum" sz="quarter" idx="2"/>
          </p:nvPr>
        </p:nvSpPr>
        <p:spPr>
          <a:xfrm>
            <a:off x="22765414" y="13092335"/>
            <a:ext cx="227937" cy="172816"/>
          </a:xfrm>
          <a:prstGeom prst="rect">
            <a:avLst/>
          </a:prstGeom>
        </p:spPr>
        <p:txBody>
          <a:bodyPr lIns="0" tIns="0" rIns="0" bIns="0"/>
          <a:lstStyle>
            <a:lvl1pPr algn="r" defTabSz="914400">
              <a:defRPr sz="1200" cap="all" spc="180">
                <a:solidFill>
                  <a:srgbClr val="888888"/>
                </a:solidFill>
                <a:latin typeface="Arial"/>
                <a:ea typeface="Arial"/>
                <a:cs typeface="Arial"/>
                <a:sym typeface="Arial"/>
              </a:defRPr>
            </a:lvl1pPr>
          </a:lstStyle>
          <a:p>
            <a:fld id="{86CB4B4D-7CA3-9044-876B-883B54F8677D}" type="slidenum">
              <a:rPr/>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el und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4250129662"/>
              </p:ext>
            </p:extLst>
          </p:nvPr>
        </p:nvGraphicFramePr>
        <p:xfrm>
          <a:off x="3176" y="3176"/>
          <a:ext cx="3176" cy="3176"/>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3176" y="3176"/>
                        <a:ext cx="3176" cy="3176"/>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317500" cy="317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600" b="1" i="0" baseline="0">
              <a:latin typeface="Arial" panose="020B0604020202020204" pitchFamily="34" charset="0"/>
              <a:ea typeface="+mj-ea"/>
              <a:cs typeface="+mj-cs"/>
              <a:sym typeface="Arial" panose="020B0604020202020204" pitchFamily="34" charset="0"/>
            </a:endParaRPr>
          </a:p>
        </p:txBody>
      </p:sp>
      <p:sp>
        <p:nvSpPr>
          <p:cNvPr id="15" name="Datumsplatzhalter 14"/>
          <p:cNvSpPr>
            <a:spLocks noGrp="1"/>
          </p:cNvSpPr>
          <p:nvPr>
            <p:ph type="dt" sz="half" idx="14"/>
          </p:nvPr>
        </p:nvSpPr>
        <p:spPr/>
        <p:txBody>
          <a:bodyPr/>
          <a:lstStyle/>
          <a:p>
            <a:r>
              <a:rPr lang="de-DE"/>
              <a:t>Short title goes here</a:t>
            </a:r>
          </a:p>
        </p:txBody>
      </p:sp>
      <p:sp>
        <p:nvSpPr>
          <p:cNvPr id="16" name="Fußzeilenplatzhalter 15"/>
          <p:cNvSpPr>
            <a:spLocks noGrp="1"/>
          </p:cNvSpPr>
          <p:nvPr>
            <p:ph type="ftr" sz="quarter" idx="15"/>
          </p:nvPr>
        </p:nvSpPr>
        <p:spPr/>
        <p:txBody>
          <a:bodyPr/>
          <a:lstStyle/>
          <a:p>
            <a:r>
              <a:rPr lang="de-DE"/>
              <a:t>Max-Planck-Institut für Plasmaphysik | Author Name | Date</a:t>
            </a:r>
          </a:p>
        </p:txBody>
      </p:sp>
      <p:sp>
        <p:nvSpPr>
          <p:cNvPr id="17" name="Foliennummernplatzhalter 16"/>
          <p:cNvSpPr>
            <a:spLocks noGrp="1"/>
          </p:cNvSpPr>
          <p:nvPr>
            <p:ph type="sldNum" sz="quarter" idx="16"/>
          </p:nvPr>
        </p:nvSpPr>
        <p:spPr>
          <a:xfrm>
            <a:off x="12011024" y="13076008"/>
            <a:ext cx="349455" cy="379591"/>
          </a:xfrm>
        </p:spPr>
        <p:txBody>
          <a:bodyPr/>
          <a:lstStyle/>
          <a:p>
            <a:fld id="{ECE691D0-CC49-4FC7-9C4D-6112B0CB3A76}" type="slidenum">
              <a:rPr lang="de-DE" smtClean="0"/>
              <a:pPr/>
              <a:t>‹#›</a:t>
            </a:fld>
            <a:endParaRPr lang="de-DE"/>
          </a:p>
        </p:txBody>
      </p:sp>
      <p:sp>
        <p:nvSpPr>
          <p:cNvPr id="3" name="Textplatzhalter 2"/>
          <p:cNvSpPr>
            <a:spLocks noGrp="1"/>
          </p:cNvSpPr>
          <p:nvPr>
            <p:ph type="body" sz="quarter" idx="17"/>
          </p:nvPr>
        </p:nvSpPr>
        <p:spPr>
          <a:xfrm>
            <a:off x="1317626" y="3219451"/>
            <a:ext cx="21028024" cy="9686926"/>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37351829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el und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4250129662"/>
              </p:ext>
            </p:extLst>
          </p:nvPr>
        </p:nvGraphicFramePr>
        <p:xfrm>
          <a:off x="3176" y="3176"/>
          <a:ext cx="3176" cy="3176"/>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3176" y="3176"/>
                        <a:ext cx="3176" cy="3176"/>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317500" cy="317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600" b="1" i="0" baseline="0">
              <a:latin typeface="Arial" panose="020B0604020202020204" pitchFamily="34" charset="0"/>
              <a:ea typeface="+mj-ea"/>
              <a:cs typeface="+mj-cs"/>
              <a:sym typeface="Arial" panose="020B0604020202020204" pitchFamily="34" charset="0"/>
            </a:endParaRPr>
          </a:p>
        </p:txBody>
      </p:sp>
      <p:sp>
        <p:nvSpPr>
          <p:cNvPr id="15" name="Datumsplatzhalter 14"/>
          <p:cNvSpPr>
            <a:spLocks noGrp="1"/>
          </p:cNvSpPr>
          <p:nvPr>
            <p:ph type="dt" sz="half" idx="14"/>
          </p:nvPr>
        </p:nvSpPr>
        <p:spPr/>
        <p:txBody>
          <a:bodyPr/>
          <a:lstStyle/>
          <a:p>
            <a:r>
              <a:rPr lang="de-DE"/>
              <a:t>Short title goes here</a:t>
            </a:r>
          </a:p>
        </p:txBody>
      </p:sp>
      <p:sp>
        <p:nvSpPr>
          <p:cNvPr id="16" name="Fußzeilenplatzhalter 15"/>
          <p:cNvSpPr>
            <a:spLocks noGrp="1"/>
          </p:cNvSpPr>
          <p:nvPr>
            <p:ph type="ftr" sz="quarter" idx="15"/>
          </p:nvPr>
        </p:nvSpPr>
        <p:spPr/>
        <p:txBody>
          <a:bodyPr/>
          <a:lstStyle/>
          <a:p>
            <a:r>
              <a:rPr lang="de-DE"/>
              <a:t>Max-Planck-Institut für Plasmaphysik | Author Name | Date</a:t>
            </a:r>
          </a:p>
        </p:txBody>
      </p:sp>
      <p:sp>
        <p:nvSpPr>
          <p:cNvPr id="17" name="Foliennummernplatzhalter 16"/>
          <p:cNvSpPr>
            <a:spLocks noGrp="1"/>
          </p:cNvSpPr>
          <p:nvPr>
            <p:ph type="sldNum" sz="quarter" idx="16"/>
          </p:nvPr>
        </p:nvSpPr>
        <p:spPr>
          <a:xfrm>
            <a:off x="12011024" y="13076008"/>
            <a:ext cx="349455" cy="379591"/>
          </a:xfrm>
        </p:spPr>
        <p:txBody>
          <a:bodyPr/>
          <a:lstStyle/>
          <a:p>
            <a:fld id="{ECE691D0-CC49-4FC7-9C4D-6112B0CB3A76}" type="slidenum">
              <a:rPr lang="de-DE" smtClean="0"/>
              <a:pPr/>
              <a:t>‹#›</a:t>
            </a:fld>
            <a:endParaRPr lang="de-DE"/>
          </a:p>
        </p:txBody>
      </p:sp>
      <p:sp>
        <p:nvSpPr>
          <p:cNvPr id="3" name="Textplatzhalter 2"/>
          <p:cNvSpPr>
            <a:spLocks noGrp="1"/>
          </p:cNvSpPr>
          <p:nvPr>
            <p:ph type="body" sz="quarter" idx="17"/>
          </p:nvPr>
        </p:nvSpPr>
        <p:spPr>
          <a:xfrm>
            <a:off x="1317626" y="3219451"/>
            <a:ext cx="21028024" cy="9686926"/>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19319657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el und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4250129662"/>
              </p:ext>
            </p:extLst>
          </p:nvPr>
        </p:nvGraphicFramePr>
        <p:xfrm>
          <a:off x="3176" y="3176"/>
          <a:ext cx="3176" cy="3176"/>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3176" y="3176"/>
                        <a:ext cx="3176" cy="3176"/>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317500" cy="317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600" b="1" i="0" baseline="0">
              <a:latin typeface="Arial" panose="020B0604020202020204" pitchFamily="34" charset="0"/>
              <a:ea typeface="+mj-ea"/>
              <a:cs typeface="+mj-cs"/>
              <a:sym typeface="Arial" panose="020B0604020202020204" pitchFamily="34" charset="0"/>
            </a:endParaRPr>
          </a:p>
        </p:txBody>
      </p:sp>
      <p:sp>
        <p:nvSpPr>
          <p:cNvPr id="15" name="Datumsplatzhalter 14"/>
          <p:cNvSpPr>
            <a:spLocks noGrp="1"/>
          </p:cNvSpPr>
          <p:nvPr>
            <p:ph type="dt" sz="half" idx="14"/>
          </p:nvPr>
        </p:nvSpPr>
        <p:spPr/>
        <p:txBody>
          <a:bodyPr/>
          <a:lstStyle/>
          <a:p>
            <a:r>
              <a:rPr lang="de-DE"/>
              <a:t>Short title goes here</a:t>
            </a:r>
          </a:p>
        </p:txBody>
      </p:sp>
      <p:sp>
        <p:nvSpPr>
          <p:cNvPr id="16" name="Fußzeilenplatzhalter 15"/>
          <p:cNvSpPr>
            <a:spLocks noGrp="1"/>
          </p:cNvSpPr>
          <p:nvPr>
            <p:ph type="ftr" sz="quarter" idx="15"/>
          </p:nvPr>
        </p:nvSpPr>
        <p:spPr/>
        <p:txBody>
          <a:bodyPr/>
          <a:lstStyle/>
          <a:p>
            <a:r>
              <a:rPr lang="de-DE"/>
              <a:t>Max-Planck-Institut für Plasmaphysik | Author Name | Date</a:t>
            </a:r>
          </a:p>
        </p:txBody>
      </p:sp>
      <p:sp>
        <p:nvSpPr>
          <p:cNvPr id="17" name="Foliennummernplatzhalter 16"/>
          <p:cNvSpPr>
            <a:spLocks noGrp="1"/>
          </p:cNvSpPr>
          <p:nvPr>
            <p:ph type="sldNum" sz="quarter" idx="16"/>
          </p:nvPr>
        </p:nvSpPr>
        <p:spPr>
          <a:xfrm>
            <a:off x="12011024" y="13076008"/>
            <a:ext cx="349455" cy="379591"/>
          </a:xfrm>
        </p:spPr>
        <p:txBody>
          <a:bodyPr/>
          <a:lstStyle/>
          <a:p>
            <a:fld id="{ECE691D0-CC49-4FC7-9C4D-6112B0CB3A76}" type="slidenum">
              <a:rPr lang="de-DE" smtClean="0"/>
              <a:pPr/>
              <a:t>‹#›</a:t>
            </a:fld>
            <a:endParaRPr lang="de-DE"/>
          </a:p>
        </p:txBody>
      </p:sp>
      <p:sp>
        <p:nvSpPr>
          <p:cNvPr id="3" name="Textplatzhalter 2"/>
          <p:cNvSpPr>
            <a:spLocks noGrp="1"/>
          </p:cNvSpPr>
          <p:nvPr>
            <p:ph type="body" sz="quarter" idx="17"/>
          </p:nvPr>
        </p:nvSpPr>
        <p:spPr>
          <a:xfrm>
            <a:off x="1317626" y="3219451"/>
            <a:ext cx="21028024" cy="9686926"/>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6812909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Titel und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4250129662"/>
              </p:ext>
            </p:extLst>
          </p:nvPr>
        </p:nvGraphicFramePr>
        <p:xfrm>
          <a:off x="3176" y="3176"/>
          <a:ext cx="3176" cy="3176"/>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3176" y="3176"/>
                        <a:ext cx="3176" cy="3176"/>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317500" cy="317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600" b="1" i="0" baseline="0">
              <a:latin typeface="Arial" panose="020B0604020202020204" pitchFamily="34" charset="0"/>
              <a:ea typeface="+mj-ea"/>
              <a:cs typeface="+mj-cs"/>
              <a:sym typeface="Arial" panose="020B0604020202020204" pitchFamily="34" charset="0"/>
            </a:endParaRPr>
          </a:p>
        </p:txBody>
      </p:sp>
      <p:sp>
        <p:nvSpPr>
          <p:cNvPr id="15" name="Datumsplatzhalter 14"/>
          <p:cNvSpPr>
            <a:spLocks noGrp="1"/>
          </p:cNvSpPr>
          <p:nvPr>
            <p:ph type="dt" sz="half" idx="14"/>
          </p:nvPr>
        </p:nvSpPr>
        <p:spPr/>
        <p:txBody>
          <a:bodyPr/>
          <a:lstStyle/>
          <a:p>
            <a:r>
              <a:rPr lang="de-DE"/>
              <a:t>Short title goes here</a:t>
            </a:r>
          </a:p>
        </p:txBody>
      </p:sp>
      <p:sp>
        <p:nvSpPr>
          <p:cNvPr id="16" name="Fußzeilenplatzhalter 15"/>
          <p:cNvSpPr>
            <a:spLocks noGrp="1"/>
          </p:cNvSpPr>
          <p:nvPr>
            <p:ph type="ftr" sz="quarter" idx="15"/>
          </p:nvPr>
        </p:nvSpPr>
        <p:spPr/>
        <p:txBody>
          <a:bodyPr/>
          <a:lstStyle/>
          <a:p>
            <a:r>
              <a:rPr lang="de-DE"/>
              <a:t>Max-Planck-Institut für Plasmaphysik | Author Name | Date</a:t>
            </a:r>
          </a:p>
        </p:txBody>
      </p:sp>
      <p:sp>
        <p:nvSpPr>
          <p:cNvPr id="17" name="Foliennummernplatzhalter 16"/>
          <p:cNvSpPr>
            <a:spLocks noGrp="1"/>
          </p:cNvSpPr>
          <p:nvPr>
            <p:ph type="sldNum" sz="quarter" idx="16"/>
          </p:nvPr>
        </p:nvSpPr>
        <p:spPr>
          <a:xfrm>
            <a:off x="12011024" y="13076008"/>
            <a:ext cx="349455" cy="379591"/>
          </a:xfrm>
        </p:spPr>
        <p:txBody>
          <a:bodyPr/>
          <a:lstStyle/>
          <a:p>
            <a:fld id="{ECE691D0-CC49-4FC7-9C4D-6112B0CB3A76}" type="slidenum">
              <a:rPr lang="de-DE" smtClean="0"/>
              <a:pPr/>
              <a:t>‹#›</a:t>
            </a:fld>
            <a:endParaRPr lang="de-DE"/>
          </a:p>
        </p:txBody>
      </p:sp>
      <p:sp>
        <p:nvSpPr>
          <p:cNvPr id="3" name="Textplatzhalter 2"/>
          <p:cNvSpPr>
            <a:spLocks noGrp="1"/>
          </p:cNvSpPr>
          <p:nvPr>
            <p:ph type="body" sz="quarter" idx="17"/>
          </p:nvPr>
        </p:nvSpPr>
        <p:spPr>
          <a:xfrm>
            <a:off x="1317626" y="3219451"/>
            <a:ext cx="21028024" cy="9686926"/>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38378538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5_Titel und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4250129662"/>
              </p:ext>
            </p:extLst>
          </p:nvPr>
        </p:nvGraphicFramePr>
        <p:xfrm>
          <a:off x="3176" y="3176"/>
          <a:ext cx="3176" cy="3176"/>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3176" y="3176"/>
                        <a:ext cx="3176" cy="3176"/>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317500" cy="317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600" b="1" i="0" baseline="0">
              <a:latin typeface="Arial" panose="020B0604020202020204" pitchFamily="34" charset="0"/>
              <a:ea typeface="+mj-ea"/>
              <a:cs typeface="+mj-cs"/>
              <a:sym typeface="Arial" panose="020B0604020202020204" pitchFamily="34" charset="0"/>
            </a:endParaRPr>
          </a:p>
        </p:txBody>
      </p:sp>
      <p:sp>
        <p:nvSpPr>
          <p:cNvPr id="15" name="Datumsplatzhalter 14"/>
          <p:cNvSpPr>
            <a:spLocks noGrp="1"/>
          </p:cNvSpPr>
          <p:nvPr>
            <p:ph type="dt" sz="half" idx="14"/>
          </p:nvPr>
        </p:nvSpPr>
        <p:spPr/>
        <p:txBody>
          <a:bodyPr/>
          <a:lstStyle/>
          <a:p>
            <a:r>
              <a:rPr lang="de-DE"/>
              <a:t>Short title goes here</a:t>
            </a:r>
          </a:p>
        </p:txBody>
      </p:sp>
      <p:sp>
        <p:nvSpPr>
          <p:cNvPr id="16" name="Fußzeilenplatzhalter 15"/>
          <p:cNvSpPr>
            <a:spLocks noGrp="1"/>
          </p:cNvSpPr>
          <p:nvPr>
            <p:ph type="ftr" sz="quarter" idx="15"/>
          </p:nvPr>
        </p:nvSpPr>
        <p:spPr/>
        <p:txBody>
          <a:bodyPr/>
          <a:lstStyle/>
          <a:p>
            <a:r>
              <a:rPr lang="de-DE"/>
              <a:t>Max-Planck-Institut für Plasmaphysik | Author Name | Date</a:t>
            </a:r>
          </a:p>
        </p:txBody>
      </p:sp>
      <p:sp>
        <p:nvSpPr>
          <p:cNvPr id="17" name="Foliennummernplatzhalter 16"/>
          <p:cNvSpPr>
            <a:spLocks noGrp="1"/>
          </p:cNvSpPr>
          <p:nvPr>
            <p:ph type="sldNum" sz="quarter" idx="16"/>
          </p:nvPr>
        </p:nvSpPr>
        <p:spPr>
          <a:xfrm>
            <a:off x="12011024" y="13076008"/>
            <a:ext cx="349455" cy="379591"/>
          </a:xfrm>
        </p:spPr>
        <p:txBody>
          <a:bodyPr/>
          <a:lstStyle/>
          <a:p>
            <a:fld id="{ECE691D0-CC49-4FC7-9C4D-6112B0CB3A76}" type="slidenum">
              <a:rPr lang="de-DE" smtClean="0"/>
              <a:pPr/>
              <a:t>‹#›</a:t>
            </a:fld>
            <a:endParaRPr lang="de-DE"/>
          </a:p>
        </p:txBody>
      </p:sp>
      <p:sp>
        <p:nvSpPr>
          <p:cNvPr id="3" name="Textplatzhalter 2"/>
          <p:cNvSpPr>
            <a:spLocks noGrp="1"/>
          </p:cNvSpPr>
          <p:nvPr>
            <p:ph type="body" sz="quarter" idx="17"/>
          </p:nvPr>
        </p:nvSpPr>
        <p:spPr>
          <a:xfrm>
            <a:off x="1317626" y="3219451"/>
            <a:ext cx="21028024" cy="9686926"/>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41746061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Titel und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4250129662"/>
              </p:ext>
            </p:extLst>
          </p:nvPr>
        </p:nvGraphicFramePr>
        <p:xfrm>
          <a:off x="3176" y="3176"/>
          <a:ext cx="3176" cy="3176"/>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3176" y="3176"/>
                        <a:ext cx="3176" cy="3176"/>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317500" cy="317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600" b="1" i="0" baseline="0">
              <a:latin typeface="Arial" panose="020B0604020202020204" pitchFamily="34" charset="0"/>
              <a:ea typeface="+mj-ea"/>
              <a:cs typeface="+mj-cs"/>
              <a:sym typeface="Arial" panose="020B0604020202020204" pitchFamily="34" charset="0"/>
            </a:endParaRPr>
          </a:p>
        </p:txBody>
      </p:sp>
      <p:sp>
        <p:nvSpPr>
          <p:cNvPr id="15" name="Datumsplatzhalter 14"/>
          <p:cNvSpPr>
            <a:spLocks noGrp="1"/>
          </p:cNvSpPr>
          <p:nvPr>
            <p:ph type="dt" sz="half" idx="14"/>
          </p:nvPr>
        </p:nvSpPr>
        <p:spPr/>
        <p:txBody>
          <a:bodyPr/>
          <a:lstStyle/>
          <a:p>
            <a:r>
              <a:rPr lang="de-DE"/>
              <a:t>Short title goes here</a:t>
            </a:r>
          </a:p>
        </p:txBody>
      </p:sp>
      <p:sp>
        <p:nvSpPr>
          <p:cNvPr id="16" name="Fußzeilenplatzhalter 15"/>
          <p:cNvSpPr>
            <a:spLocks noGrp="1"/>
          </p:cNvSpPr>
          <p:nvPr>
            <p:ph type="ftr" sz="quarter" idx="15"/>
          </p:nvPr>
        </p:nvSpPr>
        <p:spPr/>
        <p:txBody>
          <a:bodyPr/>
          <a:lstStyle/>
          <a:p>
            <a:r>
              <a:rPr lang="de-DE"/>
              <a:t>Max-Planck-Institut für Plasmaphysik | Author Name | Date</a:t>
            </a:r>
          </a:p>
        </p:txBody>
      </p:sp>
      <p:sp>
        <p:nvSpPr>
          <p:cNvPr id="17" name="Foliennummernplatzhalter 16"/>
          <p:cNvSpPr>
            <a:spLocks noGrp="1"/>
          </p:cNvSpPr>
          <p:nvPr>
            <p:ph type="sldNum" sz="quarter" idx="16"/>
          </p:nvPr>
        </p:nvSpPr>
        <p:spPr>
          <a:xfrm>
            <a:off x="12011024" y="13076008"/>
            <a:ext cx="349455" cy="379591"/>
          </a:xfrm>
        </p:spPr>
        <p:txBody>
          <a:bodyPr/>
          <a:lstStyle/>
          <a:p>
            <a:fld id="{ECE691D0-CC49-4FC7-9C4D-6112B0CB3A76}" type="slidenum">
              <a:rPr lang="de-DE" smtClean="0"/>
              <a:pPr/>
              <a:t>‹#›</a:t>
            </a:fld>
            <a:endParaRPr lang="de-DE"/>
          </a:p>
        </p:txBody>
      </p:sp>
      <p:sp>
        <p:nvSpPr>
          <p:cNvPr id="3" name="Textplatzhalter 2"/>
          <p:cNvSpPr>
            <a:spLocks noGrp="1"/>
          </p:cNvSpPr>
          <p:nvPr>
            <p:ph type="body" sz="quarter" idx="17"/>
          </p:nvPr>
        </p:nvSpPr>
        <p:spPr>
          <a:xfrm>
            <a:off x="1317626" y="3219451"/>
            <a:ext cx="21028024" cy="9686926"/>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9019809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7_Titel und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4250129662"/>
              </p:ext>
            </p:extLst>
          </p:nvPr>
        </p:nvGraphicFramePr>
        <p:xfrm>
          <a:off x="3176" y="3176"/>
          <a:ext cx="3176" cy="3176"/>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3176" y="3176"/>
                        <a:ext cx="3176" cy="3176"/>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317500" cy="317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600" b="1" i="0" baseline="0">
              <a:latin typeface="Arial" panose="020B0604020202020204" pitchFamily="34" charset="0"/>
              <a:ea typeface="+mj-ea"/>
              <a:cs typeface="+mj-cs"/>
              <a:sym typeface="Arial" panose="020B0604020202020204" pitchFamily="34" charset="0"/>
            </a:endParaRPr>
          </a:p>
        </p:txBody>
      </p:sp>
      <p:sp>
        <p:nvSpPr>
          <p:cNvPr id="15" name="Datumsplatzhalter 14"/>
          <p:cNvSpPr>
            <a:spLocks noGrp="1"/>
          </p:cNvSpPr>
          <p:nvPr>
            <p:ph type="dt" sz="half" idx="14"/>
          </p:nvPr>
        </p:nvSpPr>
        <p:spPr/>
        <p:txBody>
          <a:bodyPr/>
          <a:lstStyle/>
          <a:p>
            <a:r>
              <a:rPr lang="de-DE"/>
              <a:t>Short title goes here</a:t>
            </a:r>
          </a:p>
        </p:txBody>
      </p:sp>
      <p:sp>
        <p:nvSpPr>
          <p:cNvPr id="16" name="Fußzeilenplatzhalter 15"/>
          <p:cNvSpPr>
            <a:spLocks noGrp="1"/>
          </p:cNvSpPr>
          <p:nvPr>
            <p:ph type="ftr" sz="quarter" idx="15"/>
          </p:nvPr>
        </p:nvSpPr>
        <p:spPr/>
        <p:txBody>
          <a:bodyPr/>
          <a:lstStyle/>
          <a:p>
            <a:r>
              <a:rPr lang="de-DE"/>
              <a:t>Max-Planck-Institut für Plasmaphysik | Author Name | Date</a:t>
            </a:r>
          </a:p>
        </p:txBody>
      </p:sp>
      <p:sp>
        <p:nvSpPr>
          <p:cNvPr id="17" name="Foliennummernplatzhalter 16"/>
          <p:cNvSpPr>
            <a:spLocks noGrp="1"/>
          </p:cNvSpPr>
          <p:nvPr>
            <p:ph type="sldNum" sz="quarter" idx="16"/>
          </p:nvPr>
        </p:nvSpPr>
        <p:spPr>
          <a:xfrm>
            <a:off x="12011024" y="13076008"/>
            <a:ext cx="349455" cy="379591"/>
          </a:xfrm>
        </p:spPr>
        <p:txBody>
          <a:bodyPr/>
          <a:lstStyle/>
          <a:p>
            <a:fld id="{ECE691D0-CC49-4FC7-9C4D-6112B0CB3A76}" type="slidenum">
              <a:rPr lang="de-DE" smtClean="0"/>
              <a:pPr/>
              <a:t>‹#›</a:t>
            </a:fld>
            <a:endParaRPr lang="de-DE"/>
          </a:p>
        </p:txBody>
      </p:sp>
      <p:sp>
        <p:nvSpPr>
          <p:cNvPr id="3" name="Textplatzhalter 2"/>
          <p:cNvSpPr>
            <a:spLocks noGrp="1"/>
          </p:cNvSpPr>
          <p:nvPr>
            <p:ph type="body" sz="quarter" idx="17"/>
          </p:nvPr>
        </p:nvSpPr>
        <p:spPr>
          <a:xfrm>
            <a:off x="1317626" y="3219451"/>
            <a:ext cx="21028024" cy="9686926"/>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9920776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8_Titel und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4250129662"/>
              </p:ext>
            </p:extLst>
          </p:nvPr>
        </p:nvGraphicFramePr>
        <p:xfrm>
          <a:off x="3176" y="3176"/>
          <a:ext cx="3176" cy="3176"/>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3176" y="3176"/>
                        <a:ext cx="3176" cy="3176"/>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317500" cy="317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600" b="1" i="0" baseline="0">
              <a:latin typeface="Arial" panose="020B0604020202020204" pitchFamily="34" charset="0"/>
              <a:ea typeface="+mj-ea"/>
              <a:cs typeface="+mj-cs"/>
              <a:sym typeface="Arial" panose="020B0604020202020204" pitchFamily="34" charset="0"/>
            </a:endParaRPr>
          </a:p>
        </p:txBody>
      </p:sp>
      <p:sp>
        <p:nvSpPr>
          <p:cNvPr id="15" name="Datumsplatzhalter 14"/>
          <p:cNvSpPr>
            <a:spLocks noGrp="1"/>
          </p:cNvSpPr>
          <p:nvPr>
            <p:ph type="dt" sz="half" idx="14"/>
          </p:nvPr>
        </p:nvSpPr>
        <p:spPr/>
        <p:txBody>
          <a:bodyPr/>
          <a:lstStyle/>
          <a:p>
            <a:r>
              <a:rPr lang="de-DE"/>
              <a:t>Short title goes here</a:t>
            </a:r>
          </a:p>
        </p:txBody>
      </p:sp>
      <p:sp>
        <p:nvSpPr>
          <p:cNvPr id="16" name="Fußzeilenplatzhalter 15"/>
          <p:cNvSpPr>
            <a:spLocks noGrp="1"/>
          </p:cNvSpPr>
          <p:nvPr>
            <p:ph type="ftr" sz="quarter" idx="15"/>
          </p:nvPr>
        </p:nvSpPr>
        <p:spPr/>
        <p:txBody>
          <a:bodyPr/>
          <a:lstStyle/>
          <a:p>
            <a:r>
              <a:rPr lang="de-DE"/>
              <a:t>Max-Planck-Institut für Plasmaphysik | Author Name | Date</a:t>
            </a:r>
          </a:p>
        </p:txBody>
      </p:sp>
      <p:sp>
        <p:nvSpPr>
          <p:cNvPr id="17" name="Foliennummernplatzhalter 16"/>
          <p:cNvSpPr>
            <a:spLocks noGrp="1"/>
          </p:cNvSpPr>
          <p:nvPr>
            <p:ph type="sldNum" sz="quarter" idx="16"/>
          </p:nvPr>
        </p:nvSpPr>
        <p:spPr>
          <a:xfrm>
            <a:off x="12011024" y="13076008"/>
            <a:ext cx="349455" cy="379591"/>
          </a:xfrm>
        </p:spPr>
        <p:txBody>
          <a:bodyPr/>
          <a:lstStyle/>
          <a:p>
            <a:fld id="{ECE691D0-CC49-4FC7-9C4D-6112B0CB3A76}" type="slidenum">
              <a:rPr lang="de-DE" smtClean="0"/>
              <a:pPr/>
              <a:t>‹#›</a:t>
            </a:fld>
            <a:endParaRPr lang="de-DE"/>
          </a:p>
        </p:txBody>
      </p:sp>
      <p:sp>
        <p:nvSpPr>
          <p:cNvPr id="3" name="Textplatzhalter 2"/>
          <p:cNvSpPr>
            <a:spLocks noGrp="1"/>
          </p:cNvSpPr>
          <p:nvPr>
            <p:ph type="body" sz="quarter" idx="17"/>
          </p:nvPr>
        </p:nvSpPr>
        <p:spPr>
          <a:xfrm>
            <a:off x="1317626" y="3219451"/>
            <a:ext cx="21028024" cy="9686926"/>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2912728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ummus"/>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W7-X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5286375" y="11982532"/>
            <a:ext cx="7905742" cy="113354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200" i="1">
                  <a:latin typeface="Arial Narrow" panose="020B0606020202030204" pitchFamily="34" charset="0"/>
                </a:rPr>
                <a:t>This work has been carried out within the framework of the EUROfusion Consortium, funded by the European Union via the </a:t>
              </a:r>
              <a:r>
                <a:rPr lang="en-US" sz="1200" i="1" err="1">
                  <a:latin typeface="Arial Narrow" panose="020B0606020202030204" pitchFamily="34" charset="0"/>
                </a:rPr>
                <a:t>Euratom</a:t>
              </a:r>
              <a:r>
                <a:rPr lang="en-US" sz="1200" i="1">
                  <a:latin typeface="Arial Narrow" panose="020B0606020202030204" pitchFamily="34" charset="0"/>
                </a:rPr>
                <a:t> Research and Training </a:t>
              </a:r>
              <a:r>
                <a:rPr lang="en-US" sz="1200" i="1" err="1">
                  <a:latin typeface="Arial Narrow" panose="020B0606020202030204" pitchFamily="34" charset="0"/>
                </a:rPr>
                <a:t>Programme</a:t>
              </a:r>
              <a:r>
                <a:rPr lang="en-US" sz="1200" i="1">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2073276" y="7524751"/>
            <a:ext cx="16995772" cy="3929674"/>
          </a:xfrm>
        </p:spPr>
        <p:txBody>
          <a:bodyPr anchor="b" anchorCtr="0"/>
          <a:lstStyle>
            <a:lvl1pPr marL="0" indent="0" algn="l">
              <a:spcBef>
                <a:spcPts val="4600"/>
              </a:spcBef>
              <a:buNone/>
              <a:defRPr sz="3800" b="0" spc="0" baseline="0">
                <a:solidFill>
                  <a:schemeClr val="bg1"/>
                </a:solidFill>
              </a:defRPr>
            </a:lvl1pPr>
            <a:lvl2pPr marL="0" indent="504000" algn="l">
              <a:lnSpc>
                <a:spcPts val="3200"/>
              </a:lnSpc>
              <a:spcBef>
                <a:spcPts val="600"/>
              </a:spcBef>
              <a:buSzPct val="110000"/>
              <a:buFont typeface=".SF NS Symbols Regular"/>
              <a:buChar char="↘"/>
              <a:defRPr sz="2600" i="1" baseline="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de-DE"/>
              <a:t>Formatvorlage des Untertitelmasters durch Klicken bearbeiten</a:t>
            </a:r>
            <a:endParaRPr lang="en-US" dirty="0"/>
          </a:p>
        </p:txBody>
      </p:sp>
      <p:pic>
        <p:nvPicPr>
          <p:cNvPr id="17" name="Grafik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858253" y="3912429"/>
            <a:ext cx="1386722" cy="1232642"/>
          </a:xfrm>
          <a:prstGeom prst="rect">
            <a:avLst/>
          </a:prstGeom>
        </p:spPr>
      </p:pic>
      <p:sp>
        <p:nvSpPr>
          <p:cNvPr id="2" name="Titel 1"/>
          <p:cNvSpPr>
            <a:spLocks noGrp="1"/>
          </p:cNvSpPr>
          <p:nvPr>
            <p:ph type="title" hasCustomPrompt="1"/>
          </p:nvPr>
        </p:nvSpPr>
        <p:spPr>
          <a:xfrm>
            <a:off x="2073275" y="3912413"/>
            <a:ext cx="16995774" cy="4111450"/>
          </a:xfrm>
        </p:spPr>
        <p:txBody>
          <a:bodyPr/>
          <a:lstStyle>
            <a:lvl1pPr>
              <a:lnSpc>
                <a:spcPct val="100000"/>
              </a:lnSpc>
              <a:defRPr sz="64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044434" y="947070"/>
            <a:ext cx="6435952" cy="1488968"/>
          </a:xfrm>
          <a:prstGeom prst="rect">
            <a:avLst/>
          </a:prstGeom>
        </p:spPr>
      </p:pic>
      <p:pic>
        <p:nvPicPr>
          <p:cNvPr id="3" name="Grafik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12927" y="12045320"/>
            <a:ext cx="3127366" cy="742900"/>
          </a:xfrm>
          <a:prstGeom prst="rect">
            <a:avLst/>
          </a:prstGeom>
        </p:spPr>
      </p:pic>
      <p:sp>
        <p:nvSpPr>
          <p:cNvPr id="5" name="Datumsplatzhalter 4"/>
          <p:cNvSpPr>
            <a:spLocks noGrp="1"/>
          </p:cNvSpPr>
          <p:nvPr>
            <p:ph type="dt" sz="half" idx="10"/>
          </p:nvPr>
        </p:nvSpPr>
        <p:spPr/>
        <p:txBody>
          <a:bodyPr/>
          <a:lstStyle/>
          <a:p>
            <a:r>
              <a:rPr lang="de-DE"/>
              <a:t>Short title goes here</a:t>
            </a:r>
          </a:p>
        </p:txBody>
      </p:sp>
      <p:sp>
        <p:nvSpPr>
          <p:cNvPr id="6" name="Fußzeilenplatzhalter 5"/>
          <p:cNvSpPr>
            <a:spLocks noGrp="1"/>
          </p:cNvSpPr>
          <p:nvPr>
            <p:ph type="ftr" sz="quarter" idx="11"/>
          </p:nvPr>
        </p:nvSpPr>
        <p:spPr/>
        <p:txBody>
          <a:bodyPr/>
          <a:lstStyle/>
          <a:p>
            <a:r>
              <a:rPr lang="de-DE"/>
              <a:t>Max-Planck-Institut für Plasmaphysik | Author Name | Date</a:t>
            </a:r>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a:p>
        </p:txBody>
      </p:sp>
    </p:spTree>
    <p:extLst>
      <p:ext uri="{BB962C8B-B14F-4D97-AF65-F5344CB8AC3E}">
        <p14:creationId xmlns:p14="http://schemas.microsoft.com/office/powerpoint/2010/main" val="1320756208"/>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W7-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2073276" y="7524751"/>
            <a:ext cx="16995772" cy="3929674"/>
          </a:xfrm>
        </p:spPr>
        <p:txBody>
          <a:bodyPr anchor="b" anchorCtr="0"/>
          <a:lstStyle>
            <a:lvl1pPr marL="0" indent="0" algn="l">
              <a:spcBef>
                <a:spcPts val="4600"/>
              </a:spcBef>
              <a:buNone/>
              <a:defRPr sz="3800" b="0" spc="0" baseline="0">
                <a:solidFill>
                  <a:schemeClr val="bg1"/>
                </a:solidFill>
              </a:defRPr>
            </a:lvl1pPr>
            <a:lvl2pPr marL="0" indent="504000" algn="l">
              <a:lnSpc>
                <a:spcPts val="3200"/>
              </a:lnSpc>
              <a:spcBef>
                <a:spcPts val="600"/>
              </a:spcBef>
              <a:buSzPct val="110000"/>
              <a:buFont typeface=".SF NS Symbols Regular"/>
              <a:buChar char="↘"/>
              <a:defRPr sz="2600" i="1" baseline="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de-DE"/>
              <a:t>Formatvorlage des Untertitelmasters durch Klicken bearbeiten</a:t>
            </a:r>
            <a:endParaRPr lang="en-US" dirty="0"/>
          </a:p>
        </p:txBody>
      </p:sp>
      <p:pic>
        <p:nvPicPr>
          <p:cNvPr id="17" name="Grafik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858253" y="3912429"/>
            <a:ext cx="1386722" cy="1232642"/>
          </a:xfrm>
          <a:prstGeom prst="rect">
            <a:avLst/>
          </a:prstGeom>
        </p:spPr>
      </p:pic>
      <p:sp>
        <p:nvSpPr>
          <p:cNvPr id="2" name="Titel 1"/>
          <p:cNvSpPr>
            <a:spLocks noGrp="1"/>
          </p:cNvSpPr>
          <p:nvPr>
            <p:ph type="title" hasCustomPrompt="1"/>
          </p:nvPr>
        </p:nvSpPr>
        <p:spPr>
          <a:xfrm>
            <a:off x="2073275" y="3912413"/>
            <a:ext cx="16995774" cy="4111450"/>
          </a:xfrm>
        </p:spPr>
        <p:txBody>
          <a:bodyPr/>
          <a:lstStyle>
            <a:lvl1pPr>
              <a:lnSpc>
                <a:spcPct val="100000"/>
              </a:lnSpc>
              <a:defRPr sz="64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7044434" y="947070"/>
            <a:ext cx="6435952" cy="1488968"/>
          </a:xfrm>
          <a:prstGeom prst="rect">
            <a:avLst/>
          </a:prstGeom>
        </p:spPr>
      </p:pic>
      <p:sp>
        <p:nvSpPr>
          <p:cNvPr id="5" name="Datumsplatzhalter 4"/>
          <p:cNvSpPr>
            <a:spLocks noGrp="1"/>
          </p:cNvSpPr>
          <p:nvPr>
            <p:ph type="dt" sz="half" idx="10"/>
          </p:nvPr>
        </p:nvSpPr>
        <p:spPr/>
        <p:txBody>
          <a:bodyPr/>
          <a:lstStyle/>
          <a:p>
            <a:r>
              <a:rPr lang="de-DE"/>
              <a:t>Short title goes here</a:t>
            </a:r>
          </a:p>
        </p:txBody>
      </p:sp>
      <p:sp>
        <p:nvSpPr>
          <p:cNvPr id="6" name="Fußzeilenplatzhalter 5"/>
          <p:cNvSpPr>
            <a:spLocks noGrp="1"/>
          </p:cNvSpPr>
          <p:nvPr>
            <p:ph type="ftr" sz="quarter" idx="11"/>
          </p:nvPr>
        </p:nvSpPr>
        <p:spPr/>
        <p:txBody>
          <a:bodyPr/>
          <a:lstStyle/>
          <a:p>
            <a:r>
              <a:rPr lang="de-DE"/>
              <a:t>Max-Planck-Institut für Plasmaphysik | Author Name | Date</a:t>
            </a:r>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a:p>
        </p:txBody>
      </p:sp>
    </p:spTree>
    <p:extLst>
      <p:ext uri="{BB962C8B-B14F-4D97-AF65-F5344CB8AC3E}">
        <p14:creationId xmlns:p14="http://schemas.microsoft.com/office/powerpoint/2010/main" val="2494063895"/>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W7-X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5286375" y="11651062"/>
            <a:ext cx="7905742" cy="113354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200" i="1">
                  <a:latin typeface="Arial Narrow" panose="020B0606020202030204" pitchFamily="34" charset="0"/>
                </a:rPr>
                <a:t>This work has been carried out within the framework of the EUROfusion Consortium, funded by the European Union via the </a:t>
              </a:r>
              <a:r>
                <a:rPr lang="en-US" sz="1200" i="1" err="1">
                  <a:latin typeface="Arial Narrow" panose="020B0606020202030204" pitchFamily="34" charset="0"/>
                </a:rPr>
                <a:t>Euratom</a:t>
              </a:r>
              <a:r>
                <a:rPr lang="en-US" sz="1200" i="1">
                  <a:latin typeface="Arial Narrow" panose="020B0606020202030204" pitchFamily="34" charset="0"/>
                </a:rPr>
                <a:t> Research and Training </a:t>
              </a:r>
              <a:r>
                <a:rPr lang="en-US" sz="1200" i="1" err="1">
                  <a:latin typeface="Arial Narrow" panose="020B0606020202030204" pitchFamily="34" charset="0"/>
                </a:rPr>
                <a:t>Programme</a:t>
              </a:r>
              <a:r>
                <a:rPr lang="en-US" sz="1200" i="1">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2073276" y="7524751"/>
            <a:ext cx="16995772" cy="3173730"/>
          </a:xfrm>
        </p:spPr>
        <p:txBody>
          <a:bodyPr anchor="b" anchorCtr="0"/>
          <a:lstStyle>
            <a:lvl1pPr marL="0" indent="0" algn="l">
              <a:spcBef>
                <a:spcPts val="4600"/>
              </a:spcBef>
              <a:buNone/>
              <a:defRPr sz="3800" b="0" spc="0" baseline="0">
                <a:solidFill>
                  <a:schemeClr val="bg1"/>
                </a:solidFill>
              </a:defRPr>
            </a:lvl1pPr>
            <a:lvl2pPr marL="0" indent="504000" algn="l">
              <a:lnSpc>
                <a:spcPts val="3200"/>
              </a:lnSpc>
              <a:spcBef>
                <a:spcPts val="600"/>
              </a:spcBef>
              <a:buSzPct val="110000"/>
              <a:buFont typeface=".SF NS Symbols Regular"/>
              <a:buChar char="↘"/>
              <a:defRPr sz="2600" i="1" baseline="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de-DE"/>
              <a:t>Formatvorlage des Untertitelmasters durch Klicken bearbeiten</a:t>
            </a:r>
            <a:endParaRPr lang="en-US" dirty="0"/>
          </a:p>
        </p:txBody>
      </p:sp>
      <p:pic>
        <p:nvPicPr>
          <p:cNvPr id="17" name="Grafik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858253" y="3912429"/>
            <a:ext cx="1386722" cy="1232642"/>
          </a:xfrm>
          <a:prstGeom prst="rect">
            <a:avLst/>
          </a:prstGeom>
        </p:spPr>
      </p:pic>
      <p:sp>
        <p:nvSpPr>
          <p:cNvPr id="2" name="Titel 1"/>
          <p:cNvSpPr>
            <a:spLocks noGrp="1"/>
          </p:cNvSpPr>
          <p:nvPr>
            <p:ph type="title" hasCustomPrompt="1"/>
          </p:nvPr>
        </p:nvSpPr>
        <p:spPr>
          <a:xfrm>
            <a:off x="2073275" y="3912413"/>
            <a:ext cx="16995774" cy="4111450"/>
          </a:xfrm>
        </p:spPr>
        <p:txBody>
          <a:bodyPr/>
          <a:lstStyle>
            <a:lvl1pPr>
              <a:lnSpc>
                <a:spcPct val="100000"/>
              </a:lnSpc>
              <a:defRPr sz="64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044434" y="947070"/>
            <a:ext cx="6435952" cy="1488968"/>
          </a:xfrm>
          <a:prstGeom prst="rect">
            <a:avLst/>
          </a:prstGeom>
        </p:spPr>
      </p:pic>
      <p:pic>
        <p:nvPicPr>
          <p:cNvPr id="3" name="Grafik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12927" y="11713850"/>
            <a:ext cx="3127366" cy="742900"/>
          </a:xfrm>
          <a:prstGeom prst="rect">
            <a:avLst/>
          </a:prstGeom>
        </p:spPr>
      </p:pic>
      <p:sp>
        <p:nvSpPr>
          <p:cNvPr id="5" name="Datumsplatzhalter 4"/>
          <p:cNvSpPr>
            <a:spLocks noGrp="1"/>
          </p:cNvSpPr>
          <p:nvPr>
            <p:ph type="dt" sz="half" idx="10"/>
          </p:nvPr>
        </p:nvSpPr>
        <p:spPr/>
        <p:txBody>
          <a:bodyPr/>
          <a:lstStyle/>
          <a:p>
            <a:r>
              <a:rPr lang="de-DE"/>
              <a:t>Short title goes here</a:t>
            </a:r>
          </a:p>
        </p:txBody>
      </p:sp>
      <p:sp>
        <p:nvSpPr>
          <p:cNvPr id="6" name="Fußzeilenplatzhalter 5"/>
          <p:cNvSpPr>
            <a:spLocks noGrp="1"/>
          </p:cNvSpPr>
          <p:nvPr>
            <p:ph type="ftr" sz="quarter" idx="11"/>
          </p:nvPr>
        </p:nvSpPr>
        <p:spPr/>
        <p:txBody>
          <a:bodyPr/>
          <a:lstStyle/>
          <a:p>
            <a:r>
              <a:rPr lang="de-DE"/>
              <a:t>Max-Planck-Institut für Plasmaphysik | Author Name | Date</a:t>
            </a:r>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a:p>
        </p:txBody>
      </p:sp>
      <p:pic>
        <p:nvPicPr>
          <p:cNvPr id="4" name="Grafik 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3411202" y="7324726"/>
            <a:ext cx="9729216" cy="4256532"/>
          </a:xfrm>
          <a:prstGeom prst="rect">
            <a:avLst/>
          </a:prstGeom>
        </p:spPr>
      </p:pic>
    </p:spTree>
    <p:extLst>
      <p:ext uri="{BB962C8B-B14F-4D97-AF65-F5344CB8AC3E}">
        <p14:creationId xmlns:p14="http://schemas.microsoft.com/office/powerpoint/2010/main" val="1193887228"/>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W7-X Imag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2073276" y="7524751"/>
            <a:ext cx="16995772" cy="3173730"/>
          </a:xfrm>
        </p:spPr>
        <p:txBody>
          <a:bodyPr anchor="b" anchorCtr="0"/>
          <a:lstStyle>
            <a:lvl1pPr marL="0" indent="0" algn="l">
              <a:spcBef>
                <a:spcPts val="4600"/>
              </a:spcBef>
              <a:buNone/>
              <a:defRPr sz="3800" b="0" spc="0" baseline="0">
                <a:solidFill>
                  <a:schemeClr val="bg1"/>
                </a:solidFill>
              </a:defRPr>
            </a:lvl1pPr>
            <a:lvl2pPr marL="0" indent="504000" algn="l">
              <a:lnSpc>
                <a:spcPts val="3200"/>
              </a:lnSpc>
              <a:spcBef>
                <a:spcPts val="600"/>
              </a:spcBef>
              <a:buSzPct val="110000"/>
              <a:buFont typeface=".SF NS Symbols Regular"/>
              <a:buChar char="↘"/>
              <a:defRPr sz="2600" i="1" baseline="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de-DE"/>
              <a:t>Formatvorlage des Untertitelmasters durch Klicken bearbeiten</a:t>
            </a:r>
            <a:endParaRPr lang="en-US" dirty="0"/>
          </a:p>
        </p:txBody>
      </p:sp>
      <p:pic>
        <p:nvPicPr>
          <p:cNvPr id="17" name="Grafik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858253" y="3912429"/>
            <a:ext cx="1386722" cy="1232642"/>
          </a:xfrm>
          <a:prstGeom prst="rect">
            <a:avLst/>
          </a:prstGeom>
        </p:spPr>
      </p:pic>
      <p:sp>
        <p:nvSpPr>
          <p:cNvPr id="2" name="Titel 1"/>
          <p:cNvSpPr>
            <a:spLocks noGrp="1"/>
          </p:cNvSpPr>
          <p:nvPr>
            <p:ph type="title" hasCustomPrompt="1"/>
          </p:nvPr>
        </p:nvSpPr>
        <p:spPr>
          <a:xfrm>
            <a:off x="2073275" y="3912413"/>
            <a:ext cx="16995774" cy="4111450"/>
          </a:xfrm>
        </p:spPr>
        <p:txBody>
          <a:bodyPr/>
          <a:lstStyle>
            <a:lvl1pPr>
              <a:lnSpc>
                <a:spcPct val="100000"/>
              </a:lnSpc>
              <a:defRPr sz="64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7044434" y="947070"/>
            <a:ext cx="6435952" cy="1488968"/>
          </a:xfrm>
          <a:prstGeom prst="rect">
            <a:avLst/>
          </a:prstGeom>
        </p:spPr>
      </p:pic>
      <p:sp>
        <p:nvSpPr>
          <p:cNvPr id="5" name="Datumsplatzhalter 4"/>
          <p:cNvSpPr>
            <a:spLocks noGrp="1"/>
          </p:cNvSpPr>
          <p:nvPr>
            <p:ph type="dt" sz="half" idx="10"/>
          </p:nvPr>
        </p:nvSpPr>
        <p:spPr/>
        <p:txBody>
          <a:bodyPr/>
          <a:lstStyle/>
          <a:p>
            <a:r>
              <a:rPr lang="de-DE"/>
              <a:t>Short title goes here</a:t>
            </a:r>
          </a:p>
        </p:txBody>
      </p:sp>
      <p:sp>
        <p:nvSpPr>
          <p:cNvPr id="6" name="Fußzeilenplatzhalter 5"/>
          <p:cNvSpPr>
            <a:spLocks noGrp="1"/>
          </p:cNvSpPr>
          <p:nvPr>
            <p:ph type="ftr" sz="quarter" idx="11"/>
          </p:nvPr>
        </p:nvSpPr>
        <p:spPr/>
        <p:txBody>
          <a:bodyPr/>
          <a:lstStyle/>
          <a:p>
            <a:r>
              <a:rPr lang="de-DE"/>
              <a:t>Max-Planck-Institut für Plasmaphysik | Author Name | Date</a:t>
            </a:r>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a:p>
        </p:txBody>
      </p:sp>
      <p:pic>
        <p:nvPicPr>
          <p:cNvPr id="4" name="Grafik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411202" y="7324726"/>
            <a:ext cx="9729216" cy="4256532"/>
          </a:xfrm>
          <a:prstGeom prst="rect">
            <a:avLst/>
          </a:prstGeom>
        </p:spPr>
      </p:pic>
    </p:spTree>
    <p:extLst>
      <p:ext uri="{BB962C8B-B14F-4D97-AF65-F5344CB8AC3E}">
        <p14:creationId xmlns:p14="http://schemas.microsoft.com/office/powerpoint/2010/main" val="3161598136"/>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1941148051"/>
              </p:ext>
            </p:extLst>
          </p:nvPr>
        </p:nvGraphicFramePr>
        <p:xfrm>
          <a:off x="3176" y="3176"/>
          <a:ext cx="3176" cy="3176"/>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3176" y="3176"/>
                        <a:ext cx="3176" cy="3176"/>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317500" cy="317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600" b="1" i="0" baseline="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1317625" y="3219452"/>
            <a:ext cx="21675726" cy="9686924"/>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Datumsplatzhalter 7"/>
          <p:cNvSpPr>
            <a:spLocks noGrp="1"/>
          </p:cNvSpPr>
          <p:nvPr>
            <p:ph type="dt" sz="half" idx="14"/>
          </p:nvPr>
        </p:nvSpPr>
        <p:spPr/>
        <p:txBody>
          <a:bodyPr/>
          <a:lstStyle/>
          <a:p>
            <a:r>
              <a:rPr lang="de-DE"/>
              <a:t>Short title goes here</a:t>
            </a:r>
          </a:p>
        </p:txBody>
      </p:sp>
      <p:sp>
        <p:nvSpPr>
          <p:cNvPr id="9" name="Fußzeilenplatzhalter 8"/>
          <p:cNvSpPr>
            <a:spLocks noGrp="1"/>
          </p:cNvSpPr>
          <p:nvPr>
            <p:ph type="ftr" sz="quarter" idx="15"/>
          </p:nvPr>
        </p:nvSpPr>
        <p:spPr/>
        <p:txBody>
          <a:bodyPr/>
          <a:lstStyle/>
          <a:p>
            <a:r>
              <a:rPr lang="de-DE"/>
              <a:t>Max-Planck-Institut für Plasmaphysik | Author Name | Date</a:t>
            </a:r>
          </a:p>
        </p:txBody>
      </p:sp>
      <p:sp>
        <p:nvSpPr>
          <p:cNvPr id="10" name="Foliennummernplatzhalter 9"/>
          <p:cNvSpPr>
            <a:spLocks noGrp="1"/>
          </p:cNvSpPr>
          <p:nvPr>
            <p:ph type="sldNum" sz="quarter" idx="16"/>
          </p:nvPr>
        </p:nvSpPr>
        <p:spPr/>
        <p:txBody>
          <a:bodyPr/>
          <a:lstStyle/>
          <a:p>
            <a:fld id="{ECE691D0-CC49-4FC7-9C4D-6112B0CB3A76}" type="slidenum">
              <a:rPr lang="de-DE" smtClean="0"/>
              <a:pPr/>
              <a:t>‹#›</a:t>
            </a:fld>
            <a:endParaRPr lang="de-DE"/>
          </a:p>
        </p:txBody>
      </p:sp>
      <p:sp>
        <p:nvSpPr>
          <p:cNvPr id="12" name="Titel 1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26899650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4250129662"/>
              </p:ext>
            </p:extLst>
          </p:nvPr>
        </p:nvGraphicFramePr>
        <p:xfrm>
          <a:off x="3176" y="3176"/>
          <a:ext cx="3176" cy="3176"/>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3176" y="3176"/>
                        <a:ext cx="3176" cy="3176"/>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317500" cy="317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600" b="1" i="0" baseline="0">
              <a:latin typeface="Arial" panose="020B0604020202020204" pitchFamily="34" charset="0"/>
              <a:ea typeface="+mj-ea"/>
              <a:cs typeface="+mj-cs"/>
              <a:sym typeface="Arial" panose="020B0604020202020204" pitchFamily="34" charset="0"/>
            </a:endParaRPr>
          </a:p>
        </p:txBody>
      </p:sp>
      <p:sp>
        <p:nvSpPr>
          <p:cNvPr id="17" name="Foliennummernplatzhalter 16"/>
          <p:cNvSpPr>
            <a:spLocks noGrp="1"/>
          </p:cNvSpPr>
          <p:nvPr>
            <p:ph type="sldNum" sz="quarter" idx="16"/>
          </p:nvPr>
        </p:nvSpPr>
        <p:spPr/>
        <p:txBody>
          <a:bodyPr/>
          <a:lstStyle/>
          <a:p>
            <a:fld id="{ECE691D0-CC49-4FC7-9C4D-6112B0CB3A76}" type="slidenum">
              <a:rPr lang="de-DE" smtClean="0"/>
              <a:pPr/>
              <a:t>‹#›</a:t>
            </a:fld>
            <a:endParaRPr lang="de-DE"/>
          </a:p>
        </p:txBody>
      </p:sp>
      <p:sp>
        <p:nvSpPr>
          <p:cNvPr id="3" name="Textplatzhalter 2"/>
          <p:cNvSpPr>
            <a:spLocks noGrp="1"/>
          </p:cNvSpPr>
          <p:nvPr>
            <p:ph type="body" sz="quarter" idx="17"/>
          </p:nvPr>
        </p:nvSpPr>
        <p:spPr>
          <a:xfrm>
            <a:off x="1317626" y="3219451"/>
            <a:ext cx="21028024" cy="9686926"/>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 name="Titel 1"/>
          <p:cNvSpPr>
            <a:spLocks noGrp="1"/>
          </p:cNvSpPr>
          <p:nvPr>
            <p:ph type="title"/>
          </p:nvPr>
        </p:nvSpPr>
        <p:spPr/>
        <p:txBody>
          <a:bodyPr/>
          <a:lstStyle/>
          <a:p>
            <a:r>
              <a:rPr lang="de-DE"/>
              <a:t>Titelmasterformat durch Klicken bearbeiten</a:t>
            </a:r>
          </a:p>
        </p:txBody>
      </p:sp>
      <p:sp>
        <p:nvSpPr>
          <p:cNvPr id="4" name="Fußzeilenplatzhalter 2">
            <a:extLst>
              <a:ext uri="{FF2B5EF4-FFF2-40B4-BE49-F238E27FC236}">
                <a16:creationId xmlns:a16="http://schemas.microsoft.com/office/drawing/2014/main" id="{6ABB8ED4-FBF6-4B4D-C37E-43E07094C023}"/>
              </a:ext>
            </a:extLst>
          </p:cNvPr>
          <p:cNvSpPr txBox="1"/>
          <p:nvPr userDrawn="1"/>
        </p:nvSpPr>
        <p:spPr>
          <a:xfrm>
            <a:off x="1317625" y="13226534"/>
            <a:ext cx="10594888" cy="184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b">
            <a:spAutoFit/>
          </a:bodyPr>
          <a:lstStyle>
            <a:lvl1pPr algn="l" defTabSz="914400">
              <a:defRPr sz="1200" cap="all" spc="180">
                <a:solidFill>
                  <a:srgbClr val="888888"/>
                </a:solidFill>
                <a:latin typeface="Arial"/>
                <a:ea typeface="Arial"/>
                <a:cs typeface="Arial"/>
                <a:sym typeface="Arial"/>
              </a:defRPr>
            </a:lvl1pPr>
          </a:lstStyle>
          <a:p>
            <a:r>
              <a:t>Max-Planck-</a:t>
            </a:r>
            <a:r>
              <a:rPr err="1"/>
              <a:t>Institut</a:t>
            </a:r>
            <a:r>
              <a:t> für </a:t>
            </a:r>
            <a:r>
              <a:rPr err="1"/>
              <a:t>Plasmaphysik</a:t>
            </a:r>
            <a:r>
              <a:t> | Sean Ballinger | </a:t>
            </a:r>
            <a:r>
              <a:rPr lang="en-US"/>
              <a:t>W7-X op2.1 results workshop</a:t>
            </a:r>
            <a:r>
              <a:t> | </a:t>
            </a:r>
            <a:r>
              <a:rPr lang="en-US"/>
              <a:t>28</a:t>
            </a:r>
            <a:r>
              <a:t>.1</a:t>
            </a:r>
            <a:r>
              <a:rPr lang="en-US"/>
              <a:t>1</a:t>
            </a:r>
            <a:r>
              <a:t>.2023</a:t>
            </a:r>
          </a:p>
        </p:txBody>
      </p:sp>
    </p:spTree>
    <p:extLst>
      <p:ext uri="{BB962C8B-B14F-4D97-AF65-F5344CB8AC3E}">
        <p14:creationId xmlns:p14="http://schemas.microsoft.com/office/powerpoint/2010/main" val="8445736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1"/>
            </p:custDataLst>
            <p:extLst>
              <p:ext uri="{D42A27DB-BD31-4B8C-83A1-F6EECF244321}">
                <p14:modId xmlns:p14="http://schemas.microsoft.com/office/powerpoint/2010/main" val="1158779213"/>
              </p:ext>
            </p:extLst>
          </p:nvPr>
        </p:nvGraphicFramePr>
        <p:xfrm>
          <a:off x="3176" y="3176"/>
          <a:ext cx="3176" cy="3176"/>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7" name="Object 6" hidden="1">
                        <a:extLst>
                          <a:ext uri="{FF2B5EF4-FFF2-40B4-BE49-F238E27FC236}">
                            <a16:creationId xmlns:a16="http://schemas.microsoft.com/office/drawing/2014/main" id="{434D6FFE-C346-403E-A982-395E5408109F}"/>
                          </a:ext>
                        </a:extLst>
                      </p:cNvPr>
                      <p:cNvPicPr/>
                      <p:nvPr/>
                    </p:nvPicPr>
                    <p:blipFill>
                      <a:blip r:embed="rId5"/>
                      <a:stretch>
                        <a:fillRect/>
                      </a:stretch>
                    </p:blipFill>
                    <p:spPr>
                      <a:xfrm>
                        <a:off x="3176" y="3176"/>
                        <a:ext cx="3176" cy="3176"/>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2"/>
            </p:custDataLst>
          </p:nvPr>
        </p:nvSpPr>
        <p:spPr>
          <a:xfrm>
            <a:off x="0" y="0"/>
            <a:ext cx="317500" cy="317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600" b="1" i="0" baseline="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1317625" y="3762376"/>
            <a:ext cx="10531474" cy="9144000"/>
          </a:xfrm>
          <a:prstGeom prst="rect">
            <a:avLst/>
          </a:prstGeom>
        </p:spPr>
        <p:txBody>
          <a:bodyPr/>
          <a:lstStyle>
            <a:lvl3pPr>
              <a:defRPr b="0">
                <a:solidFill>
                  <a:schemeClr val="tx1"/>
                </a:solidFill>
              </a:defRPr>
            </a:lvl3pPr>
            <a:lvl4pPr>
              <a:defRPr b="1">
                <a:solidFill>
                  <a:schemeClr val="tx2"/>
                </a:solidFill>
              </a:defRPr>
            </a:lvl4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12592050" y="3762376"/>
            <a:ext cx="10401300" cy="9144000"/>
          </a:xfrm>
          <a:prstGeom prst="rect">
            <a:avLst/>
          </a:prstGeom>
        </p:spPr>
        <p:txBody>
          <a:bodyPr/>
          <a:lstStyle>
            <a:lvl3pPr>
              <a:defRPr b="0">
                <a:solidFill>
                  <a:schemeClr val="tx1"/>
                </a:solidFill>
              </a:defRPr>
            </a:lvl3pPr>
            <a:lvl4pPr>
              <a:defRPr b="1">
                <a:solidFill>
                  <a:schemeClr val="tx2"/>
                </a:solidFill>
              </a:defRPr>
            </a:lvl4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4" name="Titel 13"/>
          <p:cNvSpPr>
            <a:spLocks noGrp="1"/>
          </p:cNvSpPr>
          <p:nvPr>
            <p:ph type="title"/>
          </p:nvPr>
        </p:nvSpPr>
        <p:spPr/>
        <p:txBody>
          <a:bodyPr/>
          <a:lstStyle/>
          <a:p>
            <a:r>
              <a:rPr lang="de-DE"/>
              <a:t>Titelmasterformat durch Klicken bearbeiten</a:t>
            </a:r>
          </a:p>
        </p:txBody>
      </p:sp>
      <p:sp>
        <p:nvSpPr>
          <p:cNvPr id="12" name="Datumsplatzhalter 11"/>
          <p:cNvSpPr>
            <a:spLocks noGrp="1"/>
          </p:cNvSpPr>
          <p:nvPr>
            <p:ph type="dt" sz="half" idx="10"/>
          </p:nvPr>
        </p:nvSpPr>
        <p:spPr/>
        <p:txBody>
          <a:bodyPr/>
          <a:lstStyle/>
          <a:p>
            <a:r>
              <a:rPr lang="de-DE"/>
              <a:t>Short title goes here</a:t>
            </a:r>
          </a:p>
        </p:txBody>
      </p:sp>
      <p:sp>
        <p:nvSpPr>
          <p:cNvPr id="13" name="Fußzeilenplatzhalter 12"/>
          <p:cNvSpPr>
            <a:spLocks noGrp="1"/>
          </p:cNvSpPr>
          <p:nvPr>
            <p:ph type="ftr" sz="quarter" idx="11"/>
          </p:nvPr>
        </p:nvSpPr>
        <p:spPr/>
        <p:txBody>
          <a:bodyPr/>
          <a:lstStyle/>
          <a:p>
            <a:r>
              <a:rPr lang="de-DE"/>
              <a:t>Max-Planck-Institut für Plasmaphysik | Author Name | Date</a:t>
            </a:r>
          </a:p>
        </p:txBody>
      </p:sp>
      <p:sp>
        <p:nvSpPr>
          <p:cNvPr id="15" name="Foliennummernplatzhalter 14"/>
          <p:cNvSpPr>
            <a:spLocks noGrp="1"/>
          </p:cNvSpPr>
          <p:nvPr>
            <p:ph type="sldNum" sz="quarter" idx="12"/>
          </p:nvPr>
        </p:nvSpPr>
        <p:spPr/>
        <p:txBody>
          <a:bodyPr/>
          <a:lstStyle/>
          <a:p>
            <a:fld id="{ECE691D0-CC49-4FC7-9C4D-6112B0CB3A76}" type="slidenum">
              <a:rPr lang="de-DE" smtClean="0"/>
              <a:pPr/>
              <a:t>‹#›</a:t>
            </a:fld>
            <a:endParaRPr lang="de-DE"/>
          </a:p>
        </p:txBody>
      </p:sp>
    </p:spTree>
    <p:extLst>
      <p:ext uri="{BB962C8B-B14F-4D97-AF65-F5344CB8AC3E}">
        <p14:creationId xmlns:p14="http://schemas.microsoft.com/office/powerpoint/2010/main" val="22539153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hasCustomPrompt="1"/>
          </p:nvPr>
        </p:nvSpPr>
        <p:spPr>
          <a:xfrm>
            <a:off x="1317626" y="2466977"/>
            <a:ext cx="21675724" cy="10439398"/>
          </a:xfrm>
        </p:spPr>
        <p:txBody>
          <a:bodyPr/>
          <a:lstStyle>
            <a:lvl1pPr>
              <a:defRPr baseline="0"/>
            </a:lvl1pPr>
          </a:lstStyle>
          <a:p>
            <a:pPr lvl="0"/>
            <a:r>
              <a:rPr lang="de-DE" dirty="0"/>
              <a:t>Slide </a:t>
            </a:r>
            <a:r>
              <a:rPr lang="de-DE" dirty="0" err="1"/>
              <a:t>without</a:t>
            </a:r>
            <a:r>
              <a:rPr lang="de-DE" dirty="0"/>
              <a:t> title (</a:t>
            </a:r>
            <a:r>
              <a:rPr lang="de-DE" dirty="0" err="1"/>
              <a:t>exception</a:t>
            </a:r>
            <a:r>
              <a:rPr lang="de-DE" dirty="0"/>
              <a: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4"/>
          </p:nvPr>
        </p:nvSpPr>
        <p:spPr/>
        <p:txBody>
          <a:bodyPr/>
          <a:lstStyle/>
          <a:p>
            <a:r>
              <a:rPr lang="de-DE"/>
              <a:t>Short title goes here</a:t>
            </a:r>
          </a:p>
        </p:txBody>
      </p:sp>
      <p:sp>
        <p:nvSpPr>
          <p:cNvPr id="6" name="Fußzeilenplatzhalter 5"/>
          <p:cNvSpPr>
            <a:spLocks noGrp="1"/>
          </p:cNvSpPr>
          <p:nvPr>
            <p:ph type="ftr" sz="quarter" idx="15"/>
          </p:nvPr>
        </p:nvSpPr>
        <p:spPr/>
        <p:txBody>
          <a:bodyPr/>
          <a:lstStyle/>
          <a:p>
            <a:r>
              <a:rPr lang="de-DE"/>
              <a:t>Max-Planck-Institut für Plasmaphysik | Author Name | Date</a:t>
            </a:r>
          </a:p>
        </p:txBody>
      </p:sp>
      <p:sp>
        <p:nvSpPr>
          <p:cNvPr id="8" name="Foliennummernplatzhalter 7"/>
          <p:cNvSpPr>
            <a:spLocks noGrp="1"/>
          </p:cNvSpPr>
          <p:nvPr>
            <p:ph type="sldNum" sz="quarter" idx="16"/>
          </p:nvPr>
        </p:nvSpPr>
        <p:spPr/>
        <p:txBody>
          <a:bodyPr/>
          <a:lstStyle/>
          <a:p>
            <a:fld id="{ECE691D0-CC49-4FC7-9C4D-6112B0CB3A76}" type="slidenum">
              <a:rPr lang="de-DE" smtClean="0"/>
              <a:pPr/>
              <a:t>‹#›</a:t>
            </a:fld>
            <a:endParaRPr lang="de-DE"/>
          </a:p>
        </p:txBody>
      </p:sp>
    </p:spTree>
    <p:extLst>
      <p:ext uri="{BB962C8B-B14F-4D97-AF65-F5344CB8AC3E}">
        <p14:creationId xmlns:p14="http://schemas.microsoft.com/office/powerpoint/2010/main" val="41569727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r>
              <a:rPr lang="de-DE"/>
              <a:t>Short title goes here</a:t>
            </a:r>
          </a:p>
        </p:txBody>
      </p:sp>
      <p:sp>
        <p:nvSpPr>
          <p:cNvPr id="9" name="Fußzeilenplatzhalter 8"/>
          <p:cNvSpPr>
            <a:spLocks noGrp="1"/>
          </p:cNvSpPr>
          <p:nvPr>
            <p:ph type="ftr" sz="quarter" idx="11"/>
          </p:nvPr>
        </p:nvSpPr>
        <p:spPr/>
        <p:txBody>
          <a:bodyPr/>
          <a:lstStyle/>
          <a:p>
            <a:r>
              <a:rPr lang="de-DE"/>
              <a:t>Max-Planck-Institut für Plasmaphysik | Author Name | Date</a:t>
            </a:r>
          </a:p>
        </p:txBody>
      </p:sp>
      <p:sp>
        <p:nvSpPr>
          <p:cNvPr id="10" name="Foliennummernplatzhalter 9"/>
          <p:cNvSpPr>
            <a:spLocks noGrp="1"/>
          </p:cNvSpPr>
          <p:nvPr>
            <p:ph type="sldNum" sz="quarter" idx="12"/>
          </p:nvPr>
        </p:nvSpPr>
        <p:spPr/>
        <p:txBody>
          <a:bodyPr/>
          <a:lstStyle/>
          <a:p>
            <a:fld id="{ECE691D0-CC49-4FC7-9C4D-6112B0CB3A76}" type="slidenum">
              <a:rPr lang="de-DE" smtClean="0"/>
              <a:pPr/>
              <a:t>‹#›</a:t>
            </a:fld>
            <a:endParaRPr lang="de-DE"/>
          </a:p>
        </p:txBody>
      </p:sp>
    </p:spTree>
    <p:extLst>
      <p:ext uri="{BB962C8B-B14F-4D97-AF65-F5344CB8AC3E}">
        <p14:creationId xmlns:p14="http://schemas.microsoft.com/office/powerpoint/2010/main" val="215596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180875039"/>
              </p:ext>
            </p:extLst>
          </p:nvPr>
        </p:nvGraphicFramePr>
        <p:xfrm>
          <a:off x="3176" y="3176"/>
          <a:ext cx="3176" cy="3176"/>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3176" y="3176"/>
                        <a:ext cx="3176" cy="3176"/>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317500" cy="317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600" b="1" i="0" baseline="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de-DE"/>
              <a:t>Titelmasterformat durch Klicken bearbeiten</a:t>
            </a:r>
          </a:p>
        </p:txBody>
      </p:sp>
      <p:sp>
        <p:nvSpPr>
          <p:cNvPr id="11" name="Datumsplatzhalter 10"/>
          <p:cNvSpPr>
            <a:spLocks noGrp="1"/>
          </p:cNvSpPr>
          <p:nvPr>
            <p:ph type="dt" sz="half" idx="10"/>
          </p:nvPr>
        </p:nvSpPr>
        <p:spPr/>
        <p:txBody>
          <a:bodyPr/>
          <a:lstStyle/>
          <a:p>
            <a:r>
              <a:rPr lang="de-DE"/>
              <a:t>Short title goes here</a:t>
            </a:r>
          </a:p>
        </p:txBody>
      </p:sp>
      <p:sp>
        <p:nvSpPr>
          <p:cNvPr id="12" name="Fußzeilenplatzhalter 11"/>
          <p:cNvSpPr>
            <a:spLocks noGrp="1"/>
          </p:cNvSpPr>
          <p:nvPr>
            <p:ph type="ftr" sz="quarter" idx="11"/>
          </p:nvPr>
        </p:nvSpPr>
        <p:spPr/>
        <p:txBody>
          <a:bodyPr/>
          <a:lstStyle/>
          <a:p>
            <a:r>
              <a:rPr lang="de-DE"/>
              <a:t>Max-Planck-Institut für Plasmaphysik | Author Name | Date</a:t>
            </a:r>
          </a:p>
        </p:txBody>
      </p:sp>
      <p:sp>
        <p:nvSpPr>
          <p:cNvPr id="13" name="Foliennummernplatzhalter 12"/>
          <p:cNvSpPr>
            <a:spLocks noGrp="1"/>
          </p:cNvSpPr>
          <p:nvPr>
            <p:ph type="sldNum" sz="quarter" idx="12"/>
          </p:nvPr>
        </p:nvSpPr>
        <p:spPr/>
        <p:txBody>
          <a:bodyPr/>
          <a:lstStyle/>
          <a:p>
            <a:fld id="{ECE691D0-CC49-4FC7-9C4D-6112B0CB3A76}" type="slidenum">
              <a:rPr lang="de-DE" smtClean="0"/>
              <a:pPr/>
              <a:t>‹#›</a:t>
            </a:fld>
            <a:endParaRPr lang="de-DE"/>
          </a:p>
        </p:txBody>
      </p:sp>
    </p:spTree>
    <p:extLst>
      <p:ext uri="{BB962C8B-B14F-4D97-AF65-F5344CB8AC3E}">
        <p14:creationId xmlns:p14="http://schemas.microsoft.com/office/powerpoint/2010/main" val="4115950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3345314228"/>
              </p:ext>
            </p:extLst>
          </p:nvPr>
        </p:nvGraphicFramePr>
        <p:xfrm>
          <a:off x="3176" y="3176"/>
          <a:ext cx="3176" cy="3176"/>
        </p:xfrm>
        <a:graphic>
          <a:graphicData uri="http://schemas.openxmlformats.org/presentationml/2006/ole">
            <mc:AlternateContent xmlns:mc="http://schemas.openxmlformats.org/markup-compatibility/2006">
              <mc:Choice xmlns:v="urn:schemas-microsoft-com:vml" Requires="v">
                <p:oleObj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3176" y="3176"/>
                        <a:ext cx="3176" cy="3176"/>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317500" cy="317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600" b="1" i="0" baseline="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1317626" y="7429397"/>
            <a:ext cx="21675724" cy="5334102"/>
          </a:xfrm>
        </p:spPr>
        <p:txBody>
          <a:bodyPr/>
          <a:lstStyle/>
          <a:p>
            <a:r>
              <a:rPr lang="de-DE"/>
              <a:t>Titelmasterformat durch Klicken bearbeiten</a:t>
            </a:r>
            <a:endParaRPr lang="de-DE" dirty="0"/>
          </a:p>
        </p:txBody>
      </p:sp>
      <p:sp>
        <p:nvSpPr>
          <p:cNvPr id="10" name="Datumsplatzhalter 9"/>
          <p:cNvSpPr>
            <a:spLocks noGrp="1"/>
          </p:cNvSpPr>
          <p:nvPr>
            <p:ph type="dt" sz="half" idx="10"/>
          </p:nvPr>
        </p:nvSpPr>
        <p:spPr/>
        <p:txBody>
          <a:bodyPr/>
          <a:lstStyle/>
          <a:p>
            <a:r>
              <a:rPr lang="de-DE"/>
              <a:t>Short title goes here</a:t>
            </a:r>
          </a:p>
        </p:txBody>
      </p:sp>
      <p:sp>
        <p:nvSpPr>
          <p:cNvPr id="12" name="Fußzeilenplatzhalter 11"/>
          <p:cNvSpPr>
            <a:spLocks noGrp="1"/>
          </p:cNvSpPr>
          <p:nvPr>
            <p:ph type="ftr" sz="quarter" idx="11"/>
          </p:nvPr>
        </p:nvSpPr>
        <p:spPr/>
        <p:txBody>
          <a:bodyPr/>
          <a:lstStyle/>
          <a:p>
            <a:r>
              <a:rPr lang="de-DE"/>
              <a:t>Max-Planck-Institut für Plasmaphysik | Author Name | Date</a:t>
            </a:r>
          </a:p>
        </p:txBody>
      </p:sp>
      <p:sp>
        <p:nvSpPr>
          <p:cNvPr id="13" name="Foliennummernplatzhalter 12"/>
          <p:cNvSpPr>
            <a:spLocks noGrp="1"/>
          </p:cNvSpPr>
          <p:nvPr>
            <p:ph type="sldNum" sz="quarter" idx="12"/>
          </p:nvPr>
        </p:nvSpPr>
        <p:spPr/>
        <p:txBody>
          <a:bodyPr/>
          <a:lstStyle/>
          <a:p>
            <a:fld id="{ECE691D0-CC49-4FC7-9C4D-6112B0CB3A76}" type="slidenum">
              <a:rPr lang="de-DE" smtClean="0"/>
              <a:pPr/>
              <a:t>‹#›</a:t>
            </a:fld>
            <a:endParaRPr lang="de-DE"/>
          </a:p>
        </p:txBody>
      </p:sp>
    </p:spTree>
    <p:extLst>
      <p:ext uri="{BB962C8B-B14F-4D97-AF65-F5344CB8AC3E}">
        <p14:creationId xmlns:p14="http://schemas.microsoft.com/office/powerpoint/2010/main" val="7917218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1255056925"/>
              </p:ext>
            </p:extLst>
          </p:nvPr>
        </p:nvGraphicFramePr>
        <p:xfrm>
          <a:off x="3176" y="3176"/>
          <a:ext cx="3176" cy="3176"/>
        </p:xfrm>
        <a:graphic>
          <a:graphicData uri="http://schemas.openxmlformats.org/presentationml/2006/ole">
            <mc:AlternateContent xmlns:mc="http://schemas.openxmlformats.org/markup-compatibility/2006">
              <mc:Choice xmlns:v="urn:schemas-microsoft-com:vml" Requires="v">
                <p:oleObj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3176" y="3176"/>
                        <a:ext cx="3176" cy="3176"/>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317500" cy="317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600" b="1" i="0" baseline="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1317626" y="3219451"/>
            <a:ext cx="21017228" cy="9686926"/>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Titel 10"/>
          <p:cNvSpPr>
            <a:spLocks noGrp="1"/>
          </p:cNvSpPr>
          <p:nvPr>
            <p:ph type="title"/>
          </p:nvPr>
        </p:nvSpPr>
        <p:spPr/>
        <p:txBody>
          <a:bodyPr/>
          <a:lstStyle/>
          <a:p>
            <a:r>
              <a:rPr lang="de-DE"/>
              <a:t>Titelmasterformat durch Klicken bearbeiten</a:t>
            </a:r>
            <a:endParaRPr lang="de-DE" dirty="0"/>
          </a:p>
        </p:txBody>
      </p:sp>
      <p:sp>
        <p:nvSpPr>
          <p:cNvPr id="12" name="Datumsplatzhalter 11"/>
          <p:cNvSpPr>
            <a:spLocks noGrp="1"/>
          </p:cNvSpPr>
          <p:nvPr>
            <p:ph type="dt" sz="half" idx="14"/>
          </p:nvPr>
        </p:nvSpPr>
        <p:spPr/>
        <p:txBody>
          <a:bodyPr/>
          <a:lstStyle/>
          <a:p>
            <a:r>
              <a:rPr lang="de-DE"/>
              <a:t>Short title goes here</a:t>
            </a:r>
          </a:p>
        </p:txBody>
      </p:sp>
      <p:sp>
        <p:nvSpPr>
          <p:cNvPr id="13" name="Fußzeilenplatzhalter 12"/>
          <p:cNvSpPr>
            <a:spLocks noGrp="1"/>
          </p:cNvSpPr>
          <p:nvPr>
            <p:ph type="ftr" sz="quarter" idx="15"/>
          </p:nvPr>
        </p:nvSpPr>
        <p:spPr/>
        <p:txBody>
          <a:bodyPr/>
          <a:lstStyle/>
          <a:p>
            <a:r>
              <a:rPr lang="de-DE"/>
              <a:t>Max-Planck-Institut für Plasmaphysik | Author Name | Date</a:t>
            </a:r>
          </a:p>
        </p:txBody>
      </p:sp>
      <p:sp>
        <p:nvSpPr>
          <p:cNvPr id="14" name="Foliennummernplatzhalter 13"/>
          <p:cNvSpPr>
            <a:spLocks noGrp="1"/>
          </p:cNvSpPr>
          <p:nvPr>
            <p:ph type="sldNum" sz="quarter" idx="16"/>
          </p:nvPr>
        </p:nvSpPr>
        <p:spPr/>
        <p:txBody>
          <a:bodyPr/>
          <a:lstStyle/>
          <a:p>
            <a:fld id="{ECE691D0-CC49-4FC7-9C4D-6112B0CB3A76}" type="slidenum">
              <a:rPr lang="de-DE" smtClean="0"/>
              <a:pPr/>
              <a:t>‹#›</a:t>
            </a:fld>
            <a:endParaRPr lang="de-DE"/>
          </a:p>
        </p:txBody>
      </p:sp>
    </p:spTree>
    <p:extLst>
      <p:ext uri="{BB962C8B-B14F-4D97-AF65-F5344CB8AC3E}">
        <p14:creationId xmlns:p14="http://schemas.microsoft.com/office/powerpoint/2010/main" val="15363142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59" name="Title Text"/>
          <p:cNvSpPr txBox="1">
            <a:spLocks noGrp="1"/>
          </p:cNvSpPr>
          <p:nvPr>
            <p:ph type="title"/>
          </p:nvPr>
        </p:nvSpPr>
        <p:spPr>
          <a:xfrm>
            <a:off x="966892" y="721022"/>
            <a:ext cx="20168811" cy="1224956"/>
          </a:xfrm>
          <a:prstGeom prst="rect">
            <a:avLst/>
          </a:prstGeom>
        </p:spPr>
        <p:txBody>
          <a:bodyPr lIns="71437" tIns="71437" rIns="71437" bIns="71437"/>
          <a:lstStyle>
            <a:lvl1pPr defTabSz="821531">
              <a:lnSpc>
                <a:spcPct val="100000"/>
              </a:lnSpc>
              <a:defRPr sz="5100" spc="0">
                <a:solidFill>
                  <a:srgbClr val="005555"/>
                </a:solidFill>
                <a:latin typeface="Arial"/>
                <a:ea typeface="Arial"/>
                <a:cs typeface="Arial"/>
                <a:sym typeface="Arial"/>
              </a:defRPr>
            </a:lvl1pPr>
          </a:lstStyle>
          <a:p>
            <a:r>
              <a:t>Title Text</a:t>
            </a:r>
          </a:p>
        </p:txBody>
      </p:sp>
      <p:sp>
        <p:nvSpPr>
          <p:cNvPr id="160" name="Slide Number"/>
          <p:cNvSpPr txBox="1">
            <a:spLocks noGrp="1"/>
          </p:cNvSpPr>
          <p:nvPr>
            <p:ph type="sldNum" sz="quarter" idx="2"/>
          </p:nvPr>
        </p:nvSpPr>
        <p:spPr>
          <a:xfrm>
            <a:off x="23518192" y="13138377"/>
            <a:ext cx="325091" cy="315690"/>
          </a:xfrm>
          <a:prstGeom prst="rect">
            <a:avLst/>
          </a:prstGeom>
        </p:spPr>
        <p:txBody>
          <a:bodyPr lIns="71437" tIns="71437" rIns="71437" bIns="71437" anchor="t"/>
          <a:lstStyle>
            <a:lvl1pPr defTabSz="821531">
              <a:defRPr sz="1200">
                <a:solidFill>
                  <a:srgbClr val="888888"/>
                </a:solidFill>
                <a:latin typeface="Arial"/>
                <a:ea typeface="Arial"/>
                <a:cs typeface="Arial"/>
                <a:sym typeface="Arial"/>
              </a:defRPr>
            </a:lvl1pPr>
          </a:lstStyle>
          <a:p>
            <a:fld id="{86CB4B4D-7CA3-9044-876B-883B54F8677D}" type="slidenum">
              <a:rPr/>
              <a:t>‹#›</a:t>
            </a:fld>
            <a:endParaRPr/>
          </a:p>
        </p:txBody>
      </p:sp>
      <p:sp>
        <p:nvSpPr>
          <p:cNvPr id="161" name="Fußzeilenplatzhalter 2"/>
          <p:cNvSpPr txBox="1"/>
          <p:nvPr/>
        </p:nvSpPr>
        <p:spPr>
          <a:xfrm>
            <a:off x="1317625" y="13226534"/>
            <a:ext cx="10594888" cy="184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b">
            <a:spAutoFit/>
          </a:bodyPr>
          <a:lstStyle>
            <a:lvl1pPr algn="l" defTabSz="914400">
              <a:defRPr sz="1200" cap="all" spc="180">
                <a:solidFill>
                  <a:srgbClr val="888888"/>
                </a:solidFill>
                <a:latin typeface="Arial"/>
                <a:ea typeface="Arial"/>
                <a:cs typeface="Arial"/>
                <a:sym typeface="Arial"/>
              </a:defRPr>
            </a:lvl1pPr>
          </a:lstStyle>
          <a:p>
            <a:r>
              <a:t>Max-Planck-</a:t>
            </a:r>
            <a:r>
              <a:rPr err="1"/>
              <a:t>Institut</a:t>
            </a:r>
            <a:r>
              <a:t> für </a:t>
            </a:r>
            <a:r>
              <a:rPr err="1"/>
              <a:t>Plasmaphysik</a:t>
            </a:r>
            <a:r>
              <a:t> | Sean Ballinger | </a:t>
            </a:r>
            <a:r>
              <a:rPr lang="en-US"/>
              <a:t>W7-X op2.1 results workshop</a:t>
            </a:r>
            <a:r>
              <a:t> | </a:t>
            </a:r>
            <a:r>
              <a:rPr lang="en-US"/>
              <a:t>28</a:t>
            </a:r>
            <a:r>
              <a:t>.1</a:t>
            </a:r>
            <a:r>
              <a:rPr lang="en-US"/>
              <a:t>1</a:t>
            </a:r>
            <a:r>
              <a:t>.2023</a:t>
            </a:r>
          </a:p>
        </p:txBody>
      </p:sp>
      <p:grpSp>
        <p:nvGrpSpPr>
          <p:cNvPr id="164" name="Group"/>
          <p:cNvGrpSpPr/>
          <p:nvPr/>
        </p:nvGrpSpPr>
        <p:grpSpPr>
          <a:xfrm>
            <a:off x="21787598" y="639395"/>
            <a:ext cx="2042904" cy="916077"/>
            <a:chOff x="0" y="0"/>
            <a:chExt cx="2042902" cy="916076"/>
          </a:xfrm>
        </p:grpSpPr>
        <p:pic>
          <p:nvPicPr>
            <p:cNvPr id="162" name="Grafik 10" descr="Grafik 10"/>
            <p:cNvPicPr>
              <a:picLocks noChangeAspect="1"/>
            </p:cNvPicPr>
            <p:nvPr/>
          </p:nvPicPr>
          <p:blipFill>
            <a:blip r:embed="rId2"/>
            <a:stretch>
              <a:fillRect/>
            </a:stretch>
          </p:blipFill>
          <p:spPr>
            <a:xfrm>
              <a:off x="1126825" y="0"/>
              <a:ext cx="916078" cy="916077"/>
            </a:xfrm>
            <a:prstGeom prst="rect">
              <a:avLst/>
            </a:prstGeom>
            <a:ln w="12700" cap="flat">
              <a:noFill/>
              <a:miter lim="400000"/>
            </a:ln>
            <a:effectLst/>
          </p:spPr>
        </p:pic>
        <p:pic>
          <p:nvPicPr>
            <p:cNvPr id="163" name="Grafik 7" descr="Grafik 7"/>
            <p:cNvPicPr>
              <a:picLocks noChangeAspect="1"/>
            </p:cNvPicPr>
            <p:nvPr/>
          </p:nvPicPr>
          <p:blipFill>
            <a:blip r:embed="rId3"/>
            <a:stretch>
              <a:fillRect/>
            </a:stretch>
          </p:blipFill>
          <p:spPr>
            <a:xfrm>
              <a:off x="0" y="101540"/>
              <a:ext cx="844658" cy="750808"/>
            </a:xfrm>
            <a:prstGeom prst="rect">
              <a:avLst/>
            </a:prstGeom>
            <a:ln w="12700" cap="flat">
              <a:noFill/>
              <a:miter lim="400000"/>
            </a:ln>
            <a:effectLst/>
          </p:spPr>
        </p:pic>
      </p:grpSp>
    </p:spTree>
    <p:extLst>
      <p:ext uri="{BB962C8B-B14F-4D97-AF65-F5344CB8AC3E}">
        <p14:creationId xmlns:p14="http://schemas.microsoft.com/office/powerpoint/2010/main" val="3292191771"/>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le W7-X EUROfusion">
    <p:bg>
      <p:bgPr>
        <a:blipFill>
          <a:blip r:embed="rId2">
            <a:lum/>
          </a:blip>
          <a:stretch/>
        </a:blipFill>
        <a:effectLst/>
      </p:bgPr>
    </p:bg>
    <p:spTree>
      <p:nvGrpSpPr>
        <p:cNvPr id="1" name=""/>
        <p:cNvGrpSpPr/>
        <p:nvPr/>
      </p:nvGrpSpPr>
      <p:grpSpPr bwMode="auto">
        <a:xfrm>
          <a:off x="0" y="0"/>
          <a:ext cx="0" cy="0"/>
          <a:chOff x="0" y="0"/>
          <a:chExt cx="0" cy="0"/>
        </a:xfrm>
      </p:grpSpPr>
      <p:grpSp>
        <p:nvGrpSpPr>
          <p:cNvPr id="26" name="Gruppieren 25"/>
          <p:cNvGrpSpPr/>
          <p:nvPr userDrawn="1"/>
        </p:nvGrpSpPr>
        <p:grpSpPr bwMode="auto">
          <a:xfrm>
            <a:off x="5286375" y="11982532"/>
            <a:ext cx="7905742" cy="1133540"/>
            <a:chOff x="2016531" y="5875547"/>
            <a:chExt cx="3698065" cy="566770"/>
          </a:xfrm>
        </p:grpSpPr>
        <p:pic>
          <p:nvPicPr>
            <p:cNvPr id="27" name="Grafik 26"/>
            <p:cNvPicPr>
              <a:picLocks noChangeAspect="1"/>
            </p:cNvPicPr>
            <p:nvPr userDrawn="1"/>
          </p:nvPicPr>
          <p:blipFill>
            <a:blip r:embed="rId3"/>
            <a:stretch/>
          </p:blipFill>
          <p:spPr bwMode="auto">
            <a:xfrm>
              <a:off x="2016531" y="5906941"/>
              <a:ext cx="514611" cy="366881"/>
            </a:xfrm>
            <a:prstGeom prst="rect">
              <a:avLst/>
            </a:prstGeom>
          </p:spPr>
        </p:pic>
        <p:sp>
          <p:nvSpPr>
            <p:cNvPr id="28" name="Subtitle 2"/>
            <p:cNvSpPr txBox="1"/>
            <p:nvPr userDrawn="1"/>
          </p:nvSpPr>
          <p:spPr bwMode="auto">
            <a:xfrm>
              <a:off x="2588318" y="5875547"/>
              <a:ext cx="3126278" cy="566770"/>
            </a:xfrm>
            <a:prstGeom prst="rect">
              <a:avLst/>
            </a:prstGeom>
            <a:grpFill/>
          </p:spPr>
          <p:txBody>
            <a:bodyPr lIns="0" rIns="0">
              <a:no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lgn="just">
                <a:buNone/>
                <a:defRPr/>
              </a:pPr>
              <a:r>
                <a:rPr lang="en-US" sz="1200" i="1">
                  <a:latin typeface="Arial Narrow"/>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endParaRPr sz="5600"/>
            </a:p>
          </p:txBody>
        </p:sp>
      </p:grpSp>
      <p:sp>
        <p:nvSpPr>
          <p:cNvPr id="15" name="Subtitle 2"/>
          <p:cNvSpPr>
            <a:spLocks noGrp="1"/>
          </p:cNvSpPr>
          <p:nvPr>
            <p:ph type="subTitle" idx="1"/>
          </p:nvPr>
        </p:nvSpPr>
        <p:spPr bwMode="auto">
          <a:xfrm>
            <a:off x="2073276" y="7524751"/>
            <a:ext cx="16995772" cy="3929674"/>
          </a:xfrm>
        </p:spPr>
        <p:txBody>
          <a:bodyPr anchor="b" anchorCtr="0"/>
          <a:lstStyle>
            <a:lvl1pPr marL="0" indent="0" algn="l">
              <a:spcBef>
                <a:spcPts val="4600"/>
              </a:spcBef>
              <a:buNone/>
              <a:defRPr sz="3800" b="0" spc="0">
                <a:solidFill>
                  <a:schemeClr val="bg1"/>
                </a:solidFill>
              </a:defRPr>
            </a:lvl1pPr>
            <a:lvl2pPr marL="0" indent="504000" algn="l">
              <a:lnSpc>
                <a:spcPts val="3200"/>
              </a:lnSpc>
              <a:spcBef>
                <a:spcPts val="600"/>
              </a:spcBef>
              <a:buSzPct val="110000"/>
              <a:buFont typeface=".SF NS Symbols Regular"/>
              <a:buChar char="↘"/>
              <a:defRPr sz="2600" i="1">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pPr>
              <a:defRPr/>
            </a:pPr>
            <a:r>
              <a:rPr lang="de-DE"/>
              <a:t>Formatvorlage des Untertitelmasters durch Klicken bearbeiten</a:t>
            </a:r>
            <a:endParaRPr lang="en-US"/>
          </a:p>
        </p:txBody>
      </p:sp>
      <p:pic>
        <p:nvPicPr>
          <p:cNvPr id="17" name="Grafik 16"/>
          <p:cNvPicPr>
            <a:picLocks noChangeAspect="1"/>
          </p:cNvPicPr>
          <p:nvPr userDrawn="1"/>
        </p:nvPicPr>
        <p:blipFill>
          <a:blip r:embed="rId4"/>
          <a:stretch/>
        </p:blipFill>
        <p:spPr bwMode="auto">
          <a:xfrm>
            <a:off x="20858253" y="3912429"/>
            <a:ext cx="1386722" cy="1232642"/>
          </a:xfrm>
          <a:prstGeom prst="rect">
            <a:avLst/>
          </a:prstGeom>
        </p:spPr>
      </p:pic>
      <p:sp>
        <p:nvSpPr>
          <p:cNvPr id="2" name="Titel 1"/>
          <p:cNvSpPr>
            <a:spLocks noGrp="1"/>
          </p:cNvSpPr>
          <p:nvPr>
            <p:ph type="title" hasCustomPrompt="1"/>
          </p:nvPr>
        </p:nvSpPr>
        <p:spPr bwMode="auto">
          <a:xfrm>
            <a:off x="2073275" y="3912413"/>
            <a:ext cx="16995774" cy="4111450"/>
          </a:xfrm>
        </p:spPr>
        <p:txBody>
          <a:bodyPr/>
          <a:lstStyle>
            <a:lvl1pPr>
              <a:lnSpc>
                <a:spcPct val="100000"/>
              </a:lnSpc>
              <a:defRPr sz="6400">
                <a:solidFill>
                  <a:schemeClr val="bg1"/>
                </a:solidFill>
              </a:defRPr>
            </a:lvl1pPr>
          </a:lstStyle>
          <a:p>
            <a:pPr>
              <a:defRPr/>
            </a:pPr>
            <a:r>
              <a:rPr lang="de-DE"/>
              <a:t>Mastertitelformat bearbeiten</a:t>
            </a:r>
            <a:endParaRPr/>
          </a:p>
        </p:txBody>
      </p:sp>
      <p:pic>
        <p:nvPicPr>
          <p:cNvPr id="22" name="Grafik 21"/>
          <p:cNvPicPr>
            <a:picLocks noChangeAspect="1"/>
          </p:cNvPicPr>
          <p:nvPr userDrawn="1"/>
        </p:nvPicPr>
        <p:blipFill>
          <a:blip r:embed="rId5"/>
          <a:stretch/>
        </p:blipFill>
        <p:spPr bwMode="auto">
          <a:xfrm>
            <a:off x="17044434" y="947070"/>
            <a:ext cx="6435952" cy="1488968"/>
          </a:xfrm>
          <a:prstGeom prst="rect">
            <a:avLst/>
          </a:prstGeom>
        </p:spPr>
      </p:pic>
      <p:pic>
        <p:nvPicPr>
          <p:cNvPr id="3" name="Grafik 2"/>
          <p:cNvPicPr>
            <a:picLocks noChangeAspect="1"/>
          </p:cNvPicPr>
          <p:nvPr userDrawn="1"/>
        </p:nvPicPr>
        <p:blipFill>
          <a:blip r:embed="rId6"/>
          <a:stretch/>
        </p:blipFill>
        <p:spPr bwMode="auto">
          <a:xfrm>
            <a:off x="1812927" y="12045320"/>
            <a:ext cx="3127366" cy="742900"/>
          </a:xfrm>
          <a:prstGeom prst="rect">
            <a:avLst/>
          </a:prstGeom>
        </p:spPr>
      </p:pic>
      <p:sp>
        <p:nvSpPr>
          <p:cNvPr id="5" name="Datumsplatzhalter 4"/>
          <p:cNvSpPr>
            <a:spLocks noGrp="1"/>
          </p:cNvSpPr>
          <p:nvPr>
            <p:ph type="dt" sz="half" idx="10"/>
          </p:nvPr>
        </p:nvSpPr>
        <p:spPr bwMode="auto"/>
        <p:txBody>
          <a:bodyPr/>
          <a:lstStyle/>
          <a:p>
            <a:pPr>
              <a:defRPr/>
            </a:pPr>
            <a:r>
              <a:rPr lang="de-DE"/>
              <a:t>Sean input OP2.1 results workshop</a:t>
            </a:r>
          </a:p>
        </p:txBody>
      </p:sp>
      <p:sp>
        <p:nvSpPr>
          <p:cNvPr id="6" name="Fußzeilenplatzhalter 5"/>
          <p:cNvSpPr>
            <a:spLocks noGrp="1"/>
          </p:cNvSpPr>
          <p:nvPr>
            <p:ph type="ftr" sz="quarter" idx="11"/>
          </p:nvPr>
        </p:nvSpPr>
        <p:spPr bwMode="auto"/>
        <p:txBody>
          <a:bodyPr/>
          <a:lstStyle/>
          <a:p>
            <a:pPr>
              <a:defRPr/>
            </a:pPr>
            <a:r>
              <a:rPr lang="de-DE"/>
              <a:t>Max-Planck-Institut für Plasmaphysik | A. v. Stechow | 21.4.2023</a:t>
            </a:r>
          </a:p>
        </p:txBody>
      </p:sp>
      <p:sp>
        <p:nvSpPr>
          <p:cNvPr id="7" name="Foliennummernplatzhalter 6"/>
          <p:cNvSpPr>
            <a:spLocks noGrp="1"/>
          </p:cNvSpPr>
          <p:nvPr>
            <p:ph type="sldNum" sz="quarter" idx="12"/>
          </p:nvPr>
        </p:nvSpPr>
        <p:spPr bwMode="auto"/>
        <p:txBody>
          <a:bodyPr/>
          <a:lstStyle/>
          <a:p>
            <a:pPr>
              <a:defRPr/>
            </a:pPr>
            <a:fld id="{ECE691D0-CC49-4FC7-9C4D-6112B0CB3A76}" type="slidenum">
              <a:rPr lang="de-DE"/>
              <a:t>‹#›</a:t>
            </a:fld>
            <a:endParaRPr lang="de-DE"/>
          </a:p>
        </p:txBody>
      </p:sp>
    </p:spTree>
    <p:extLst>
      <p:ext uri="{BB962C8B-B14F-4D97-AF65-F5344CB8AC3E}">
        <p14:creationId xmlns:p14="http://schemas.microsoft.com/office/powerpoint/2010/main" val="21250935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le W7-X">
    <p:bg>
      <p:bgPr>
        <a:blipFill>
          <a:blip r:embed="rId2">
            <a:lum/>
          </a:blip>
          <a:stretch/>
        </a:blipFill>
        <a:effectLst/>
      </p:bgPr>
    </p:bg>
    <p:spTree>
      <p:nvGrpSpPr>
        <p:cNvPr id="1" name=""/>
        <p:cNvGrpSpPr/>
        <p:nvPr/>
      </p:nvGrpSpPr>
      <p:grpSpPr bwMode="auto">
        <a:xfrm>
          <a:off x="0" y="0"/>
          <a:ext cx="0" cy="0"/>
          <a:chOff x="0" y="0"/>
          <a:chExt cx="0" cy="0"/>
        </a:xfrm>
      </p:grpSpPr>
      <p:sp>
        <p:nvSpPr>
          <p:cNvPr id="15" name="Subtitle 2"/>
          <p:cNvSpPr>
            <a:spLocks noGrp="1"/>
          </p:cNvSpPr>
          <p:nvPr>
            <p:ph type="subTitle" idx="1"/>
          </p:nvPr>
        </p:nvSpPr>
        <p:spPr bwMode="auto">
          <a:xfrm>
            <a:off x="2073276" y="7524751"/>
            <a:ext cx="16995772" cy="3929674"/>
          </a:xfrm>
        </p:spPr>
        <p:txBody>
          <a:bodyPr anchor="b" anchorCtr="0"/>
          <a:lstStyle>
            <a:lvl1pPr marL="0" indent="0" algn="l">
              <a:spcBef>
                <a:spcPts val="4600"/>
              </a:spcBef>
              <a:buNone/>
              <a:defRPr sz="3800" b="0" spc="0">
                <a:solidFill>
                  <a:schemeClr val="bg1"/>
                </a:solidFill>
              </a:defRPr>
            </a:lvl1pPr>
            <a:lvl2pPr marL="0" indent="504000" algn="l">
              <a:lnSpc>
                <a:spcPts val="3200"/>
              </a:lnSpc>
              <a:spcBef>
                <a:spcPts val="600"/>
              </a:spcBef>
              <a:buSzPct val="110000"/>
              <a:buFont typeface=".SF NS Symbols Regular"/>
              <a:buChar char="↘"/>
              <a:defRPr sz="2600" i="1">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pPr>
              <a:defRPr/>
            </a:pPr>
            <a:r>
              <a:rPr lang="de-DE"/>
              <a:t>Formatvorlage des Untertitelmasters durch Klicken bearbeiten</a:t>
            </a:r>
            <a:endParaRPr lang="en-US"/>
          </a:p>
        </p:txBody>
      </p:sp>
      <p:pic>
        <p:nvPicPr>
          <p:cNvPr id="17" name="Grafik 16"/>
          <p:cNvPicPr>
            <a:picLocks noChangeAspect="1"/>
          </p:cNvPicPr>
          <p:nvPr userDrawn="1"/>
        </p:nvPicPr>
        <p:blipFill>
          <a:blip r:embed="rId3"/>
          <a:stretch/>
        </p:blipFill>
        <p:spPr bwMode="auto">
          <a:xfrm>
            <a:off x="20858253" y="3912429"/>
            <a:ext cx="1386722" cy="1232642"/>
          </a:xfrm>
          <a:prstGeom prst="rect">
            <a:avLst/>
          </a:prstGeom>
        </p:spPr>
      </p:pic>
      <p:sp>
        <p:nvSpPr>
          <p:cNvPr id="2" name="Titel 1"/>
          <p:cNvSpPr>
            <a:spLocks noGrp="1"/>
          </p:cNvSpPr>
          <p:nvPr>
            <p:ph type="title" hasCustomPrompt="1"/>
          </p:nvPr>
        </p:nvSpPr>
        <p:spPr bwMode="auto">
          <a:xfrm>
            <a:off x="2073275" y="3912413"/>
            <a:ext cx="16995774" cy="4111450"/>
          </a:xfrm>
        </p:spPr>
        <p:txBody>
          <a:bodyPr/>
          <a:lstStyle>
            <a:lvl1pPr>
              <a:lnSpc>
                <a:spcPct val="100000"/>
              </a:lnSpc>
              <a:defRPr sz="6400">
                <a:solidFill>
                  <a:schemeClr val="bg1"/>
                </a:solidFill>
              </a:defRPr>
            </a:lvl1pPr>
          </a:lstStyle>
          <a:p>
            <a:pPr>
              <a:defRPr/>
            </a:pPr>
            <a:r>
              <a:rPr lang="de-DE"/>
              <a:t>Mastertitelformat bearbeiten</a:t>
            </a:r>
            <a:endParaRPr/>
          </a:p>
        </p:txBody>
      </p:sp>
      <p:pic>
        <p:nvPicPr>
          <p:cNvPr id="22" name="Grafik 21"/>
          <p:cNvPicPr>
            <a:picLocks noChangeAspect="1"/>
          </p:cNvPicPr>
          <p:nvPr userDrawn="1"/>
        </p:nvPicPr>
        <p:blipFill>
          <a:blip r:embed="rId4"/>
          <a:stretch/>
        </p:blipFill>
        <p:spPr bwMode="auto">
          <a:xfrm>
            <a:off x="17044434" y="947070"/>
            <a:ext cx="6435952" cy="1488968"/>
          </a:xfrm>
          <a:prstGeom prst="rect">
            <a:avLst/>
          </a:prstGeom>
        </p:spPr>
      </p:pic>
      <p:sp>
        <p:nvSpPr>
          <p:cNvPr id="5" name="Datumsplatzhalter 4"/>
          <p:cNvSpPr>
            <a:spLocks noGrp="1"/>
          </p:cNvSpPr>
          <p:nvPr>
            <p:ph type="dt" sz="half" idx="10"/>
          </p:nvPr>
        </p:nvSpPr>
        <p:spPr bwMode="auto"/>
        <p:txBody>
          <a:bodyPr/>
          <a:lstStyle/>
          <a:p>
            <a:pPr>
              <a:defRPr/>
            </a:pPr>
            <a:r>
              <a:rPr lang="de-DE"/>
              <a:t>Sean input OP2.1 results workshop</a:t>
            </a:r>
          </a:p>
        </p:txBody>
      </p:sp>
      <p:sp>
        <p:nvSpPr>
          <p:cNvPr id="6" name="Fußzeilenplatzhalter 5"/>
          <p:cNvSpPr>
            <a:spLocks noGrp="1"/>
          </p:cNvSpPr>
          <p:nvPr>
            <p:ph type="ftr" sz="quarter" idx="11"/>
          </p:nvPr>
        </p:nvSpPr>
        <p:spPr bwMode="auto"/>
        <p:txBody>
          <a:bodyPr/>
          <a:lstStyle/>
          <a:p>
            <a:pPr>
              <a:defRPr/>
            </a:pPr>
            <a:r>
              <a:rPr lang="de-DE"/>
              <a:t>Max-Planck-Institut für Plasmaphysik | A. v. Stechow | 21.4.2023</a:t>
            </a:r>
          </a:p>
        </p:txBody>
      </p:sp>
      <p:sp>
        <p:nvSpPr>
          <p:cNvPr id="7" name="Foliennummernplatzhalter 6"/>
          <p:cNvSpPr>
            <a:spLocks noGrp="1"/>
          </p:cNvSpPr>
          <p:nvPr>
            <p:ph type="sldNum" sz="quarter" idx="12"/>
          </p:nvPr>
        </p:nvSpPr>
        <p:spPr bwMode="auto"/>
        <p:txBody>
          <a:bodyPr/>
          <a:lstStyle/>
          <a:p>
            <a:pPr>
              <a:defRPr/>
            </a:pPr>
            <a:fld id="{ECE691D0-CC49-4FC7-9C4D-6112B0CB3A76}" type="slidenum">
              <a:rPr lang="de-DE"/>
              <a:t>‹#›</a:t>
            </a:fld>
            <a:endParaRPr lang="de-DE"/>
          </a:p>
        </p:txBody>
      </p:sp>
    </p:spTree>
    <p:extLst>
      <p:ext uri="{BB962C8B-B14F-4D97-AF65-F5344CB8AC3E}">
        <p14:creationId xmlns:p14="http://schemas.microsoft.com/office/powerpoint/2010/main" val="19526941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le W7-X Image EUROfusion">
    <p:bg>
      <p:bgPr>
        <a:blipFill>
          <a:blip r:embed="rId2">
            <a:lum/>
          </a:blip>
          <a:stretch/>
        </a:blipFill>
        <a:effectLst/>
      </p:bgPr>
    </p:bg>
    <p:spTree>
      <p:nvGrpSpPr>
        <p:cNvPr id="1" name=""/>
        <p:cNvGrpSpPr/>
        <p:nvPr/>
      </p:nvGrpSpPr>
      <p:grpSpPr bwMode="auto">
        <a:xfrm>
          <a:off x="0" y="0"/>
          <a:ext cx="0" cy="0"/>
          <a:chOff x="0" y="0"/>
          <a:chExt cx="0" cy="0"/>
        </a:xfrm>
      </p:grpSpPr>
      <p:grpSp>
        <p:nvGrpSpPr>
          <p:cNvPr id="26" name="Gruppieren 25"/>
          <p:cNvGrpSpPr/>
          <p:nvPr userDrawn="1"/>
        </p:nvGrpSpPr>
        <p:grpSpPr bwMode="auto">
          <a:xfrm>
            <a:off x="5286375" y="11651062"/>
            <a:ext cx="7905742" cy="1133540"/>
            <a:chOff x="2016531" y="5875547"/>
            <a:chExt cx="3698065" cy="566770"/>
          </a:xfrm>
        </p:grpSpPr>
        <p:pic>
          <p:nvPicPr>
            <p:cNvPr id="27" name="Grafik 26"/>
            <p:cNvPicPr>
              <a:picLocks noChangeAspect="1"/>
            </p:cNvPicPr>
            <p:nvPr userDrawn="1"/>
          </p:nvPicPr>
          <p:blipFill>
            <a:blip r:embed="rId3"/>
            <a:stretch/>
          </p:blipFill>
          <p:spPr bwMode="auto">
            <a:xfrm>
              <a:off x="2016531" y="5906941"/>
              <a:ext cx="514611" cy="366881"/>
            </a:xfrm>
            <a:prstGeom prst="rect">
              <a:avLst/>
            </a:prstGeom>
          </p:spPr>
        </p:pic>
        <p:sp>
          <p:nvSpPr>
            <p:cNvPr id="28" name="Subtitle 2"/>
            <p:cNvSpPr txBox="1"/>
            <p:nvPr userDrawn="1"/>
          </p:nvSpPr>
          <p:spPr bwMode="auto">
            <a:xfrm>
              <a:off x="2588318" y="5875547"/>
              <a:ext cx="3126278" cy="566770"/>
            </a:xfrm>
            <a:prstGeom prst="rect">
              <a:avLst/>
            </a:prstGeom>
            <a:grpFill/>
          </p:spPr>
          <p:txBody>
            <a:bodyPr lIns="0" rIns="0">
              <a:no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lgn="just">
                <a:buNone/>
                <a:defRPr/>
              </a:pPr>
              <a:r>
                <a:rPr lang="en-US" sz="1200" i="1">
                  <a:latin typeface="Arial Narrow"/>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endParaRPr sz="5600"/>
            </a:p>
          </p:txBody>
        </p:sp>
      </p:grpSp>
      <p:sp>
        <p:nvSpPr>
          <p:cNvPr id="15" name="Subtitle 2"/>
          <p:cNvSpPr>
            <a:spLocks noGrp="1"/>
          </p:cNvSpPr>
          <p:nvPr>
            <p:ph type="subTitle" idx="1"/>
          </p:nvPr>
        </p:nvSpPr>
        <p:spPr bwMode="auto">
          <a:xfrm>
            <a:off x="2073276" y="7524751"/>
            <a:ext cx="16995772" cy="3173730"/>
          </a:xfrm>
        </p:spPr>
        <p:txBody>
          <a:bodyPr anchor="b" anchorCtr="0"/>
          <a:lstStyle>
            <a:lvl1pPr marL="0" indent="0" algn="l">
              <a:spcBef>
                <a:spcPts val="4600"/>
              </a:spcBef>
              <a:buNone/>
              <a:defRPr sz="3800" b="0" spc="0">
                <a:solidFill>
                  <a:schemeClr val="bg1"/>
                </a:solidFill>
              </a:defRPr>
            </a:lvl1pPr>
            <a:lvl2pPr marL="0" indent="504000" algn="l">
              <a:lnSpc>
                <a:spcPts val="3200"/>
              </a:lnSpc>
              <a:spcBef>
                <a:spcPts val="600"/>
              </a:spcBef>
              <a:buSzPct val="110000"/>
              <a:buFont typeface=".SF NS Symbols Regular"/>
              <a:buChar char="↘"/>
              <a:defRPr sz="2600" i="1">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pPr>
              <a:defRPr/>
            </a:pPr>
            <a:r>
              <a:rPr lang="de-DE"/>
              <a:t>Formatvorlage des Untertitelmasters durch Klicken bearbeiten</a:t>
            </a:r>
            <a:endParaRPr lang="en-US"/>
          </a:p>
        </p:txBody>
      </p:sp>
      <p:pic>
        <p:nvPicPr>
          <p:cNvPr id="17" name="Grafik 16"/>
          <p:cNvPicPr>
            <a:picLocks noChangeAspect="1"/>
          </p:cNvPicPr>
          <p:nvPr userDrawn="1"/>
        </p:nvPicPr>
        <p:blipFill>
          <a:blip r:embed="rId4"/>
          <a:stretch/>
        </p:blipFill>
        <p:spPr bwMode="auto">
          <a:xfrm>
            <a:off x="20858253" y="3912429"/>
            <a:ext cx="1386722" cy="1232642"/>
          </a:xfrm>
          <a:prstGeom prst="rect">
            <a:avLst/>
          </a:prstGeom>
        </p:spPr>
      </p:pic>
      <p:sp>
        <p:nvSpPr>
          <p:cNvPr id="2" name="Titel 1"/>
          <p:cNvSpPr>
            <a:spLocks noGrp="1"/>
          </p:cNvSpPr>
          <p:nvPr>
            <p:ph type="title" hasCustomPrompt="1"/>
          </p:nvPr>
        </p:nvSpPr>
        <p:spPr bwMode="auto">
          <a:xfrm>
            <a:off x="2073275" y="3912413"/>
            <a:ext cx="16995774" cy="4111450"/>
          </a:xfrm>
        </p:spPr>
        <p:txBody>
          <a:bodyPr/>
          <a:lstStyle>
            <a:lvl1pPr>
              <a:lnSpc>
                <a:spcPct val="100000"/>
              </a:lnSpc>
              <a:defRPr sz="6400">
                <a:solidFill>
                  <a:schemeClr val="bg1"/>
                </a:solidFill>
              </a:defRPr>
            </a:lvl1pPr>
          </a:lstStyle>
          <a:p>
            <a:pPr>
              <a:defRPr/>
            </a:pPr>
            <a:r>
              <a:rPr lang="de-DE"/>
              <a:t>Mastertitelformat bearbeiten</a:t>
            </a:r>
            <a:endParaRPr/>
          </a:p>
        </p:txBody>
      </p:sp>
      <p:pic>
        <p:nvPicPr>
          <p:cNvPr id="22" name="Grafik 21"/>
          <p:cNvPicPr>
            <a:picLocks noChangeAspect="1"/>
          </p:cNvPicPr>
          <p:nvPr userDrawn="1"/>
        </p:nvPicPr>
        <p:blipFill>
          <a:blip r:embed="rId5"/>
          <a:stretch/>
        </p:blipFill>
        <p:spPr bwMode="auto">
          <a:xfrm>
            <a:off x="17044434" y="947070"/>
            <a:ext cx="6435952" cy="1488968"/>
          </a:xfrm>
          <a:prstGeom prst="rect">
            <a:avLst/>
          </a:prstGeom>
        </p:spPr>
      </p:pic>
      <p:pic>
        <p:nvPicPr>
          <p:cNvPr id="3" name="Grafik 2"/>
          <p:cNvPicPr>
            <a:picLocks noChangeAspect="1"/>
          </p:cNvPicPr>
          <p:nvPr userDrawn="1"/>
        </p:nvPicPr>
        <p:blipFill>
          <a:blip r:embed="rId6"/>
          <a:stretch/>
        </p:blipFill>
        <p:spPr bwMode="auto">
          <a:xfrm>
            <a:off x="1812927" y="11713848"/>
            <a:ext cx="3127366" cy="742900"/>
          </a:xfrm>
          <a:prstGeom prst="rect">
            <a:avLst/>
          </a:prstGeom>
        </p:spPr>
      </p:pic>
      <p:sp>
        <p:nvSpPr>
          <p:cNvPr id="5" name="Datumsplatzhalter 4"/>
          <p:cNvSpPr>
            <a:spLocks noGrp="1"/>
          </p:cNvSpPr>
          <p:nvPr>
            <p:ph type="dt" sz="half" idx="10"/>
          </p:nvPr>
        </p:nvSpPr>
        <p:spPr bwMode="auto"/>
        <p:txBody>
          <a:bodyPr/>
          <a:lstStyle/>
          <a:p>
            <a:pPr>
              <a:defRPr/>
            </a:pPr>
            <a:r>
              <a:rPr lang="de-DE"/>
              <a:t>Sean input OP2.1 results workshop</a:t>
            </a:r>
          </a:p>
        </p:txBody>
      </p:sp>
      <p:sp>
        <p:nvSpPr>
          <p:cNvPr id="6" name="Fußzeilenplatzhalter 5"/>
          <p:cNvSpPr>
            <a:spLocks noGrp="1"/>
          </p:cNvSpPr>
          <p:nvPr>
            <p:ph type="ftr" sz="quarter" idx="11"/>
          </p:nvPr>
        </p:nvSpPr>
        <p:spPr bwMode="auto"/>
        <p:txBody>
          <a:bodyPr/>
          <a:lstStyle/>
          <a:p>
            <a:pPr>
              <a:defRPr/>
            </a:pPr>
            <a:r>
              <a:rPr lang="de-DE"/>
              <a:t>Max-Planck-Institut für Plasmaphysik | A. v. Stechow | 21.4.2023</a:t>
            </a:r>
          </a:p>
        </p:txBody>
      </p:sp>
      <p:sp>
        <p:nvSpPr>
          <p:cNvPr id="7" name="Foliennummernplatzhalter 6"/>
          <p:cNvSpPr>
            <a:spLocks noGrp="1"/>
          </p:cNvSpPr>
          <p:nvPr>
            <p:ph type="sldNum" sz="quarter" idx="12"/>
          </p:nvPr>
        </p:nvSpPr>
        <p:spPr bwMode="auto"/>
        <p:txBody>
          <a:bodyPr/>
          <a:lstStyle/>
          <a:p>
            <a:pPr>
              <a:defRPr/>
            </a:pPr>
            <a:fld id="{ECE691D0-CC49-4FC7-9C4D-6112B0CB3A76}" type="slidenum">
              <a:rPr lang="de-DE"/>
              <a:t>‹#›</a:t>
            </a:fld>
            <a:endParaRPr lang="de-DE"/>
          </a:p>
        </p:txBody>
      </p:sp>
      <p:pic>
        <p:nvPicPr>
          <p:cNvPr id="4" name="Grafik 3"/>
          <p:cNvPicPr>
            <a:picLocks noChangeAspect="1"/>
          </p:cNvPicPr>
          <p:nvPr userDrawn="1"/>
        </p:nvPicPr>
        <p:blipFill>
          <a:blip r:embed="rId7"/>
          <a:stretch/>
        </p:blipFill>
        <p:spPr bwMode="auto">
          <a:xfrm>
            <a:off x="13411203" y="7324726"/>
            <a:ext cx="9729214" cy="4256532"/>
          </a:xfrm>
          <a:prstGeom prst="rect">
            <a:avLst/>
          </a:prstGeom>
        </p:spPr>
      </p:pic>
    </p:spTree>
    <p:extLst>
      <p:ext uri="{BB962C8B-B14F-4D97-AF65-F5344CB8AC3E}">
        <p14:creationId xmlns:p14="http://schemas.microsoft.com/office/powerpoint/2010/main" val="32097168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le W7-X Image ">
    <p:bg>
      <p:bgPr>
        <a:blipFill>
          <a:blip r:embed="rId2">
            <a:lum/>
          </a:blip>
          <a:stretch/>
        </a:blipFill>
        <a:effectLst/>
      </p:bgPr>
    </p:bg>
    <p:spTree>
      <p:nvGrpSpPr>
        <p:cNvPr id="1" name=""/>
        <p:cNvGrpSpPr/>
        <p:nvPr/>
      </p:nvGrpSpPr>
      <p:grpSpPr bwMode="auto">
        <a:xfrm>
          <a:off x="0" y="0"/>
          <a:ext cx="0" cy="0"/>
          <a:chOff x="0" y="0"/>
          <a:chExt cx="0" cy="0"/>
        </a:xfrm>
      </p:grpSpPr>
      <p:sp>
        <p:nvSpPr>
          <p:cNvPr id="15" name="Subtitle 2"/>
          <p:cNvSpPr>
            <a:spLocks noGrp="1"/>
          </p:cNvSpPr>
          <p:nvPr>
            <p:ph type="subTitle" idx="1"/>
          </p:nvPr>
        </p:nvSpPr>
        <p:spPr bwMode="auto">
          <a:xfrm>
            <a:off x="2073276" y="7524751"/>
            <a:ext cx="16995772" cy="3173730"/>
          </a:xfrm>
        </p:spPr>
        <p:txBody>
          <a:bodyPr anchor="b" anchorCtr="0"/>
          <a:lstStyle>
            <a:lvl1pPr marL="0" indent="0" algn="l">
              <a:spcBef>
                <a:spcPts val="4600"/>
              </a:spcBef>
              <a:buNone/>
              <a:defRPr sz="3800" b="0" spc="0">
                <a:solidFill>
                  <a:schemeClr val="bg1"/>
                </a:solidFill>
              </a:defRPr>
            </a:lvl1pPr>
            <a:lvl2pPr marL="0" indent="504000" algn="l">
              <a:lnSpc>
                <a:spcPts val="3200"/>
              </a:lnSpc>
              <a:spcBef>
                <a:spcPts val="600"/>
              </a:spcBef>
              <a:buSzPct val="110000"/>
              <a:buFont typeface=".SF NS Symbols Regular"/>
              <a:buChar char="↘"/>
              <a:defRPr sz="2600" i="1">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pPr>
              <a:defRPr/>
            </a:pPr>
            <a:r>
              <a:rPr lang="de-DE"/>
              <a:t>Formatvorlage des Untertitelmasters durch Klicken bearbeiten</a:t>
            </a:r>
            <a:endParaRPr lang="en-US"/>
          </a:p>
        </p:txBody>
      </p:sp>
      <p:pic>
        <p:nvPicPr>
          <p:cNvPr id="17" name="Grafik 16"/>
          <p:cNvPicPr>
            <a:picLocks noChangeAspect="1"/>
          </p:cNvPicPr>
          <p:nvPr userDrawn="1"/>
        </p:nvPicPr>
        <p:blipFill>
          <a:blip r:embed="rId3"/>
          <a:stretch/>
        </p:blipFill>
        <p:spPr bwMode="auto">
          <a:xfrm>
            <a:off x="20858253" y="3912429"/>
            <a:ext cx="1386722" cy="1232642"/>
          </a:xfrm>
          <a:prstGeom prst="rect">
            <a:avLst/>
          </a:prstGeom>
        </p:spPr>
      </p:pic>
      <p:sp>
        <p:nvSpPr>
          <p:cNvPr id="2" name="Titel 1"/>
          <p:cNvSpPr>
            <a:spLocks noGrp="1"/>
          </p:cNvSpPr>
          <p:nvPr>
            <p:ph type="title" hasCustomPrompt="1"/>
          </p:nvPr>
        </p:nvSpPr>
        <p:spPr bwMode="auto">
          <a:xfrm>
            <a:off x="2073275" y="3912413"/>
            <a:ext cx="16995774" cy="4111450"/>
          </a:xfrm>
        </p:spPr>
        <p:txBody>
          <a:bodyPr/>
          <a:lstStyle>
            <a:lvl1pPr>
              <a:lnSpc>
                <a:spcPct val="100000"/>
              </a:lnSpc>
              <a:defRPr sz="6400">
                <a:solidFill>
                  <a:schemeClr val="bg1"/>
                </a:solidFill>
              </a:defRPr>
            </a:lvl1pPr>
          </a:lstStyle>
          <a:p>
            <a:pPr>
              <a:defRPr/>
            </a:pPr>
            <a:r>
              <a:rPr lang="de-DE"/>
              <a:t>Mastertitelformat bearbeiten</a:t>
            </a:r>
            <a:endParaRPr/>
          </a:p>
        </p:txBody>
      </p:sp>
      <p:pic>
        <p:nvPicPr>
          <p:cNvPr id="22" name="Grafik 21"/>
          <p:cNvPicPr>
            <a:picLocks noChangeAspect="1"/>
          </p:cNvPicPr>
          <p:nvPr userDrawn="1"/>
        </p:nvPicPr>
        <p:blipFill>
          <a:blip r:embed="rId4"/>
          <a:stretch/>
        </p:blipFill>
        <p:spPr bwMode="auto">
          <a:xfrm>
            <a:off x="17044434" y="947070"/>
            <a:ext cx="6435952" cy="1488968"/>
          </a:xfrm>
          <a:prstGeom prst="rect">
            <a:avLst/>
          </a:prstGeom>
        </p:spPr>
      </p:pic>
      <p:sp>
        <p:nvSpPr>
          <p:cNvPr id="5" name="Datumsplatzhalter 4"/>
          <p:cNvSpPr>
            <a:spLocks noGrp="1"/>
          </p:cNvSpPr>
          <p:nvPr>
            <p:ph type="dt" sz="half" idx="10"/>
          </p:nvPr>
        </p:nvSpPr>
        <p:spPr bwMode="auto"/>
        <p:txBody>
          <a:bodyPr/>
          <a:lstStyle/>
          <a:p>
            <a:pPr>
              <a:defRPr/>
            </a:pPr>
            <a:r>
              <a:rPr lang="de-DE"/>
              <a:t>Sean input OP2.1 results workshop</a:t>
            </a:r>
          </a:p>
        </p:txBody>
      </p:sp>
      <p:sp>
        <p:nvSpPr>
          <p:cNvPr id="6" name="Fußzeilenplatzhalter 5"/>
          <p:cNvSpPr>
            <a:spLocks noGrp="1"/>
          </p:cNvSpPr>
          <p:nvPr>
            <p:ph type="ftr" sz="quarter" idx="11"/>
          </p:nvPr>
        </p:nvSpPr>
        <p:spPr bwMode="auto"/>
        <p:txBody>
          <a:bodyPr/>
          <a:lstStyle/>
          <a:p>
            <a:pPr>
              <a:defRPr/>
            </a:pPr>
            <a:r>
              <a:rPr lang="de-DE"/>
              <a:t>Max-Planck-Institut für Plasmaphysik | A. v. Stechow | 21.4.2023</a:t>
            </a:r>
          </a:p>
        </p:txBody>
      </p:sp>
      <p:sp>
        <p:nvSpPr>
          <p:cNvPr id="7" name="Foliennummernplatzhalter 6"/>
          <p:cNvSpPr>
            <a:spLocks noGrp="1"/>
          </p:cNvSpPr>
          <p:nvPr>
            <p:ph type="sldNum" sz="quarter" idx="12"/>
          </p:nvPr>
        </p:nvSpPr>
        <p:spPr bwMode="auto"/>
        <p:txBody>
          <a:bodyPr/>
          <a:lstStyle/>
          <a:p>
            <a:pPr>
              <a:defRPr/>
            </a:pPr>
            <a:fld id="{ECE691D0-CC49-4FC7-9C4D-6112B0CB3A76}" type="slidenum">
              <a:rPr lang="de-DE"/>
              <a:t>‹#›</a:t>
            </a:fld>
            <a:endParaRPr lang="de-DE"/>
          </a:p>
        </p:txBody>
      </p:sp>
      <p:pic>
        <p:nvPicPr>
          <p:cNvPr id="4" name="Grafik 3"/>
          <p:cNvPicPr>
            <a:picLocks noChangeAspect="1"/>
          </p:cNvPicPr>
          <p:nvPr userDrawn="1"/>
        </p:nvPicPr>
        <p:blipFill>
          <a:blip r:embed="rId5"/>
          <a:stretch/>
        </p:blipFill>
        <p:spPr bwMode="auto">
          <a:xfrm>
            <a:off x="13411203" y="7324726"/>
            <a:ext cx="9729214" cy="4256532"/>
          </a:xfrm>
          <a:prstGeom prst="rect">
            <a:avLst/>
          </a:prstGeom>
        </p:spPr>
      </p:pic>
    </p:spTree>
    <p:extLst>
      <p:ext uri="{BB962C8B-B14F-4D97-AF65-F5344CB8AC3E}">
        <p14:creationId xmlns:p14="http://schemas.microsoft.com/office/powerpoint/2010/main" val="37519417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PhAnim="0" preserve="1" userDrawn="1">
  <p:cSld name="Titel und Inhalt">
    <p:spTree>
      <p:nvGrpSpPr>
        <p:cNvPr id="1" name=""/>
        <p:cNvGrpSpPr/>
        <p:nvPr/>
      </p:nvGrpSpPr>
      <p:grpSpPr bwMode="auto">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157879785"/>
              </p:ext>
            </p:extLst>
          </p:nvPr>
        </p:nvGraphicFramePr>
        <p:xfrm>
          <a:off x="3175" y="3175"/>
          <a:ext cx="3174" cy="3174"/>
        </p:xfrm>
        <a:graphic>
          <a:graphicData uri="http://schemas.openxmlformats.org/presentationml/2006/ole">
            <mc:AlternateContent xmlns:mc="http://schemas.openxmlformats.org/markup-compatibility/2006">
              <mc:Choice xmlns:v="urn:schemas-microsoft-com:vml" Requires="v">
                <p:oleObj name="oleObj" r:id="rId2" imgW="0" imgH="0" progId="TCLayout.ActiveDocument.1">
                  <p:embed/>
                </p:oleObj>
              </mc:Choice>
              <mc:Fallback>
                <p:oleObj name="oleObj" r:id="rId2" imgW="0" imgH="0" progId="TCLayout.ActiveDocument.1">
                  <p:embed/>
                  <p:pic>
                    <p:nvPicPr>
                      <p:cNvPr id="2" name="Object 1"/>
                      <p:cNvPicPr/>
                      <p:nvPr/>
                    </p:nvPicPr>
                    <p:blipFill>
                      <a:blip r:embed="rId3"/>
                      <a:stretch/>
                    </p:blipFill>
                    <p:spPr bwMode="auto">
                      <a:xfrm>
                        <a:off x="3175" y="3175"/>
                        <a:ext cx="3174" cy="3174"/>
                      </a:xfrm>
                      <a:prstGeom prst="rect">
                        <a:avLst/>
                      </a:prstGeom>
                    </p:spPr>
                  </p:pic>
                </p:oleObj>
              </mc:Fallback>
            </mc:AlternateContent>
          </a:graphicData>
        </a:graphic>
      </p:graphicFrame>
      <p:sp>
        <p:nvSpPr>
          <p:cNvPr id="4" name="Inhaltsplatzhalter 3"/>
          <p:cNvSpPr>
            <a:spLocks noGrp="1"/>
          </p:cNvSpPr>
          <p:nvPr>
            <p:ph sz="quarter" idx="13"/>
          </p:nvPr>
        </p:nvSpPr>
        <p:spPr bwMode="auto">
          <a:xfrm>
            <a:off x="1317625" y="3219452"/>
            <a:ext cx="21675726" cy="9686924"/>
          </a:xfrm>
          <a:prstGeom prst="rect">
            <a:avLst/>
          </a:prstGeom>
        </p:spPr>
        <p:txBody>
          <a:body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p>
        </p:txBody>
      </p:sp>
      <p:sp>
        <p:nvSpPr>
          <p:cNvPr id="8" name="Datumsplatzhalter 7"/>
          <p:cNvSpPr>
            <a:spLocks noGrp="1"/>
          </p:cNvSpPr>
          <p:nvPr>
            <p:ph type="dt" sz="half" idx="14"/>
          </p:nvPr>
        </p:nvSpPr>
        <p:spPr bwMode="auto"/>
        <p:txBody>
          <a:bodyPr/>
          <a:lstStyle/>
          <a:p>
            <a:pPr>
              <a:defRPr/>
            </a:pPr>
            <a:r>
              <a:rPr lang="de-DE"/>
              <a:t>Sean input OP2.1 results workshop</a:t>
            </a:r>
          </a:p>
        </p:txBody>
      </p:sp>
      <p:sp>
        <p:nvSpPr>
          <p:cNvPr id="9" name="Fußzeilenplatzhalter 8"/>
          <p:cNvSpPr>
            <a:spLocks noGrp="1"/>
          </p:cNvSpPr>
          <p:nvPr>
            <p:ph type="ftr" sz="quarter" idx="15"/>
          </p:nvPr>
        </p:nvSpPr>
        <p:spPr bwMode="auto"/>
        <p:txBody>
          <a:bodyPr/>
          <a:lstStyle/>
          <a:p>
            <a:pPr>
              <a:defRPr/>
            </a:pPr>
            <a:r>
              <a:rPr lang="de-DE"/>
              <a:t>Max-Planck-Institut für Plasmaphysik | A. v. Stechow | 21.4.2023</a:t>
            </a:r>
          </a:p>
        </p:txBody>
      </p:sp>
      <p:sp>
        <p:nvSpPr>
          <p:cNvPr id="10" name="Foliennummernplatzhalter 9"/>
          <p:cNvSpPr>
            <a:spLocks noGrp="1"/>
          </p:cNvSpPr>
          <p:nvPr>
            <p:ph type="sldNum" sz="quarter" idx="16"/>
          </p:nvPr>
        </p:nvSpPr>
        <p:spPr bwMode="auto"/>
        <p:txBody>
          <a:bodyPr/>
          <a:lstStyle/>
          <a:p>
            <a:pPr>
              <a:defRPr/>
            </a:pPr>
            <a:fld id="{ECE691D0-CC49-4FC7-9C4D-6112B0CB3A76}" type="slidenum">
              <a:rPr lang="de-DE"/>
              <a:t>‹#›</a:t>
            </a:fld>
            <a:endParaRPr lang="de-DE"/>
          </a:p>
        </p:txBody>
      </p:sp>
      <p:sp>
        <p:nvSpPr>
          <p:cNvPr id="12" name="Titel 11"/>
          <p:cNvSpPr>
            <a:spLocks noGrp="1"/>
          </p:cNvSpPr>
          <p:nvPr>
            <p:ph type="title"/>
          </p:nvPr>
        </p:nvSpPr>
        <p:spPr bwMode="auto"/>
        <p:txBody>
          <a:bodyPr/>
          <a:lstStyle/>
          <a:p>
            <a:pPr>
              <a:defRPr/>
            </a:pPr>
            <a:r>
              <a:rPr lang="de-DE"/>
              <a:t>Titelmasterformat durch Klicken bearbeiten</a:t>
            </a:r>
            <a:endParaRPr/>
          </a:p>
        </p:txBody>
      </p:sp>
    </p:spTree>
    <p:extLst>
      <p:ext uri="{BB962C8B-B14F-4D97-AF65-F5344CB8AC3E}">
        <p14:creationId xmlns:p14="http://schemas.microsoft.com/office/powerpoint/2010/main" val="15233725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PhAnim="0" preserve="1" userDrawn="1">
  <p:cSld name="Titel und Text">
    <p:spTree>
      <p:nvGrpSpPr>
        <p:cNvPr id="1" name=""/>
        <p:cNvGrpSpPr/>
        <p:nvPr/>
      </p:nvGrpSpPr>
      <p:grpSpPr bwMode="auto">
        <a:xfrm>
          <a:off x="0" y="0"/>
          <a:ext cx="0" cy="0"/>
          <a:chOff x="0" y="0"/>
          <a:chExt cx="0" cy="0"/>
        </a:xfrm>
      </p:grpSpPr>
      <p:sp>
        <p:nvSpPr>
          <p:cNvPr id="16" name="Fußzeilenplatzhalter 15"/>
          <p:cNvSpPr>
            <a:spLocks noGrp="1"/>
          </p:cNvSpPr>
          <p:nvPr>
            <p:ph type="ftr" sz="quarter" idx="15"/>
          </p:nvPr>
        </p:nvSpPr>
        <p:spPr bwMode="auto"/>
        <p:txBody>
          <a:bodyPr/>
          <a:lstStyle/>
          <a:p>
            <a:pPr>
              <a:defRPr/>
            </a:pPr>
            <a:r>
              <a:rPr lang="de-DE"/>
              <a:t>Max-Planck-Institut für Plasmaphysik | A. v. Stechow | 21.4.2023</a:t>
            </a:r>
          </a:p>
        </p:txBody>
      </p:sp>
      <p:sp>
        <p:nvSpPr>
          <p:cNvPr id="17" name="Foliennummernplatzhalter 16"/>
          <p:cNvSpPr>
            <a:spLocks noGrp="1"/>
          </p:cNvSpPr>
          <p:nvPr>
            <p:ph type="sldNum" sz="quarter" idx="16"/>
          </p:nvPr>
        </p:nvSpPr>
        <p:spPr bwMode="auto"/>
        <p:txBody>
          <a:bodyPr/>
          <a:lstStyle/>
          <a:p>
            <a:pPr>
              <a:defRPr/>
            </a:pPr>
            <a:fld id="{ECE691D0-CC49-4FC7-9C4D-6112B0CB3A76}" type="slidenum">
              <a:rPr lang="de-DE"/>
              <a:t>‹#›</a:t>
            </a:fld>
            <a:endParaRPr lang="de-DE"/>
          </a:p>
        </p:txBody>
      </p:sp>
      <p:sp>
        <p:nvSpPr>
          <p:cNvPr id="3" name="Textplatzhalter 2"/>
          <p:cNvSpPr>
            <a:spLocks noGrp="1"/>
          </p:cNvSpPr>
          <p:nvPr>
            <p:ph type="body" sz="quarter" idx="17"/>
          </p:nvPr>
        </p:nvSpPr>
        <p:spPr bwMode="auto">
          <a:xfrm>
            <a:off x="1317626" y="3219449"/>
            <a:ext cx="21028024" cy="9686926"/>
          </a:xfrm>
        </p:spPr>
        <p:txBody>
          <a:body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p>
        </p:txBody>
      </p:sp>
      <p:sp>
        <p:nvSpPr>
          <p:cNvPr id="2" name="Titel 1"/>
          <p:cNvSpPr>
            <a:spLocks noGrp="1"/>
          </p:cNvSpPr>
          <p:nvPr>
            <p:ph type="title"/>
          </p:nvPr>
        </p:nvSpPr>
        <p:spPr bwMode="auto"/>
        <p:txBody>
          <a:bodyPr/>
          <a:lstStyle/>
          <a:p>
            <a:pPr>
              <a:defRPr/>
            </a:pPr>
            <a:r>
              <a:rPr lang="de-DE"/>
              <a:t>Titelmasterformat durch Klicken bearbeiten</a:t>
            </a:r>
            <a:endParaRPr/>
          </a:p>
        </p:txBody>
      </p:sp>
    </p:spTree>
    <p:extLst>
      <p:ext uri="{BB962C8B-B14F-4D97-AF65-F5344CB8AC3E}">
        <p14:creationId xmlns:p14="http://schemas.microsoft.com/office/powerpoint/2010/main" val="11038936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PhAnim="0" preserve="1" userDrawn="1">
  <p:cSld name="2 Felder (Text/Bild)">
    <p:spTree>
      <p:nvGrpSpPr>
        <p:cNvPr id="1" name=""/>
        <p:cNvGrpSpPr/>
        <p:nvPr/>
      </p:nvGrpSpPr>
      <p:grpSpPr bwMode="auto">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157879785"/>
              </p:ext>
            </p:extLst>
          </p:nvPr>
        </p:nvGraphicFramePr>
        <p:xfrm>
          <a:off x="3175" y="3175"/>
          <a:ext cx="3174" cy="3174"/>
        </p:xfrm>
        <a:graphic>
          <a:graphicData uri="http://schemas.openxmlformats.org/presentationml/2006/ole">
            <mc:AlternateContent xmlns:mc="http://schemas.openxmlformats.org/markup-compatibility/2006">
              <mc:Choice xmlns:v="urn:schemas-microsoft-com:vml" Requires="v">
                <p:oleObj name="oleObj" r:id="rId2" imgW="0" imgH="0" progId="TCLayout.ActiveDocument.1">
                  <p:embed/>
                </p:oleObj>
              </mc:Choice>
              <mc:Fallback>
                <p:oleObj name="oleObj" r:id="rId2" imgW="0" imgH="0" progId="TCLayout.ActiveDocument.1">
                  <p:embed/>
                  <p:pic>
                    <p:nvPicPr>
                      <p:cNvPr id="2" name="Object 1"/>
                      <p:cNvPicPr/>
                      <p:nvPr/>
                    </p:nvPicPr>
                    <p:blipFill>
                      <a:blip r:embed="rId3"/>
                      <a:stretch/>
                    </p:blipFill>
                    <p:spPr bwMode="auto">
                      <a:xfrm>
                        <a:off x="3175" y="3175"/>
                        <a:ext cx="3174" cy="3174"/>
                      </a:xfrm>
                      <a:prstGeom prst="rect">
                        <a:avLst/>
                      </a:prstGeom>
                    </p:spPr>
                  </p:pic>
                </p:oleObj>
              </mc:Fallback>
            </mc:AlternateContent>
          </a:graphicData>
        </a:graphic>
      </p:graphicFrame>
      <p:sp>
        <p:nvSpPr>
          <p:cNvPr id="3" name="Content Placeholder 2"/>
          <p:cNvSpPr>
            <a:spLocks noGrp="1"/>
          </p:cNvSpPr>
          <p:nvPr>
            <p:ph sz="half" idx="1"/>
          </p:nvPr>
        </p:nvSpPr>
        <p:spPr bwMode="auto">
          <a:xfrm>
            <a:off x="1317625" y="3762376"/>
            <a:ext cx="10531474" cy="9144000"/>
          </a:xfrm>
          <a:prstGeom prst="rect">
            <a:avLst/>
          </a:prstGeom>
        </p:spPr>
        <p:txBody>
          <a:bodyPr/>
          <a:lstStyle>
            <a:lvl3pPr>
              <a:defRPr b="0">
                <a:solidFill>
                  <a:schemeClr val="tx1"/>
                </a:solidFill>
              </a:defRPr>
            </a:lvl3pPr>
            <a:lvl4pPr>
              <a:defRPr b="1">
                <a:solidFill>
                  <a:schemeClr val="tx2"/>
                </a:solidFill>
              </a:defRPr>
            </a:lvl4p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4" name="Content Placeholder 3"/>
          <p:cNvSpPr>
            <a:spLocks noGrp="1"/>
          </p:cNvSpPr>
          <p:nvPr>
            <p:ph sz="half" idx="2"/>
          </p:nvPr>
        </p:nvSpPr>
        <p:spPr bwMode="auto">
          <a:xfrm>
            <a:off x="12592048" y="3762376"/>
            <a:ext cx="10401300" cy="9144000"/>
          </a:xfrm>
          <a:prstGeom prst="rect">
            <a:avLst/>
          </a:prstGeom>
        </p:spPr>
        <p:txBody>
          <a:bodyPr/>
          <a:lstStyle>
            <a:lvl3pPr>
              <a:defRPr b="0">
                <a:solidFill>
                  <a:schemeClr val="tx1"/>
                </a:solidFill>
              </a:defRPr>
            </a:lvl3pPr>
            <a:lvl4pPr>
              <a:defRPr b="1">
                <a:solidFill>
                  <a:schemeClr val="tx2"/>
                </a:solidFill>
              </a:defRPr>
            </a:lvl4p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14" name="Titel 13"/>
          <p:cNvSpPr>
            <a:spLocks noGrp="1"/>
          </p:cNvSpPr>
          <p:nvPr>
            <p:ph type="title"/>
          </p:nvPr>
        </p:nvSpPr>
        <p:spPr bwMode="auto"/>
        <p:txBody>
          <a:bodyPr/>
          <a:lstStyle/>
          <a:p>
            <a:pPr>
              <a:defRPr/>
            </a:pPr>
            <a:r>
              <a:rPr lang="de-DE"/>
              <a:t>Titelmasterformat durch Klicken bearbeiten</a:t>
            </a:r>
            <a:endParaRPr/>
          </a:p>
        </p:txBody>
      </p:sp>
      <p:sp>
        <p:nvSpPr>
          <p:cNvPr id="12" name="Datumsplatzhalter 11"/>
          <p:cNvSpPr>
            <a:spLocks noGrp="1"/>
          </p:cNvSpPr>
          <p:nvPr>
            <p:ph type="dt" sz="half" idx="10"/>
          </p:nvPr>
        </p:nvSpPr>
        <p:spPr bwMode="auto"/>
        <p:txBody>
          <a:bodyPr/>
          <a:lstStyle/>
          <a:p>
            <a:pPr>
              <a:defRPr/>
            </a:pPr>
            <a:r>
              <a:rPr lang="de-DE"/>
              <a:t>Sean input OP2.1 results workshop</a:t>
            </a:r>
          </a:p>
        </p:txBody>
      </p:sp>
      <p:sp>
        <p:nvSpPr>
          <p:cNvPr id="13" name="Fußzeilenplatzhalter 12"/>
          <p:cNvSpPr>
            <a:spLocks noGrp="1"/>
          </p:cNvSpPr>
          <p:nvPr>
            <p:ph type="ftr" sz="quarter" idx="11"/>
          </p:nvPr>
        </p:nvSpPr>
        <p:spPr bwMode="auto"/>
        <p:txBody>
          <a:bodyPr/>
          <a:lstStyle/>
          <a:p>
            <a:pPr>
              <a:defRPr/>
            </a:pPr>
            <a:r>
              <a:rPr lang="de-DE"/>
              <a:t>Max-Planck-Institut für Plasmaphysik | A. v. Stechow | 21.4.2023</a:t>
            </a:r>
          </a:p>
        </p:txBody>
      </p:sp>
      <p:sp>
        <p:nvSpPr>
          <p:cNvPr id="15" name="Foliennummernplatzhalter 14"/>
          <p:cNvSpPr>
            <a:spLocks noGrp="1"/>
          </p:cNvSpPr>
          <p:nvPr>
            <p:ph type="sldNum" sz="quarter" idx="12"/>
          </p:nvPr>
        </p:nvSpPr>
        <p:spPr bwMode="auto"/>
        <p:txBody>
          <a:bodyPr/>
          <a:lstStyle/>
          <a:p>
            <a:pPr>
              <a:defRPr/>
            </a:pPr>
            <a:fld id="{ECE691D0-CC49-4FC7-9C4D-6112B0CB3A76}" type="slidenum">
              <a:rPr lang="de-DE"/>
              <a:t>‹#›</a:t>
            </a:fld>
            <a:endParaRPr lang="de-DE"/>
          </a:p>
        </p:txBody>
      </p:sp>
    </p:spTree>
    <p:extLst>
      <p:ext uri="{BB962C8B-B14F-4D97-AF65-F5344CB8AC3E}">
        <p14:creationId xmlns:p14="http://schemas.microsoft.com/office/powerpoint/2010/main" val="3457584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PhAnim="0" preserve="1" userDrawn="1">
  <p:cSld name="Text (nur Text ohne Titel)">
    <p:spTree>
      <p:nvGrpSpPr>
        <p:cNvPr id="1" name=""/>
        <p:cNvGrpSpPr/>
        <p:nvPr/>
      </p:nvGrpSpPr>
      <p:grpSpPr bwMode="auto">
        <a:xfrm>
          <a:off x="0" y="0"/>
          <a:ext cx="0" cy="0"/>
          <a:chOff x="0" y="0"/>
          <a:chExt cx="0" cy="0"/>
        </a:xfrm>
      </p:grpSpPr>
      <p:sp>
        <p:nvSpPr>
          <p:cNvPr id="7" name="Inhaltsplatzhalter 6"/>
          <p:cNvSpPr>
            <a:spLocks noGrp="1"/>
          </p:cNvSpPr>
          <p:nvPr>
            <p:ph sz="quarter" idx="13" hasCustomPrompt="1"/>
          </p:nvPr>
        </p:nvSpPr>
        <p:spPr bwMode="auto">
          <a:xfrm>
            <a:off x="1317626" y="2466977"/>
            <a:ext cx="21675724" cy="10439398"/>
          </a:xfrm>
        </p:spPr>
        <p:txBody>
          <a:bodyPr/>
          <a:lstStyle>
            <a:lvl1pPr>
              <a:defRPr/>
            </a:lvl1pPr>
          </a:lstStyle>
          <a:p>
            <a:pPr lvl="0">
              <a:defRPr/>
            </a:pPr>
            <a:r>
              <a:rPr lang="de-DE"/>
              <a:t>Slide without title (exception)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5" name="Datumsplatzhalter 4"/>
          <p:cNvSpPr>
            <a:spLocks noGrp="1"/>
          </p:cNvSpPr>
          <p:nvPr>
            <p:ph type="dt" sz="half" idx="14"/>
          </p:nvPr>
        </p:nvSpPr>
        <p:spPr bwMode="auto"/>
        <p:txBody>
          <a:bodyPr/>
          <a:lstStyle/>
          <a:p>
            <a:pPr>
              <a:defRPr/>
            </a:pPr>
            <a:r>
              <a:rPr lang="de-DE"/>
              <a:t>Sean input OP2.1 results workshop</a:t>
            </a:r>
          </a:p>
        </p:txBody>
      </p:sp>
      <p:sp>
        <p:nvSpPr>
          <p:cNvPr id="6" name="Fußzeilenplatzhalter 5"/>
          <p:cNvSpPr>
            <a:spLocks noGrp="1"/>
          </p:cNvSpPr>
          <p:nvPr>
            <p:ph type="ftr" sz="quarter" idx="15"/>
          </p:nvPr>
        </p:nvSpPr>
        <p:spPr bwMode="auto"/>
        <p:txBody>
          <a:bodyPr/>
          <a:lstStyle/>
          <a:p>
            <a:pPr>
              <a:defRPr/>
            </a:pPr>
            <a:r>
              <a:rPr lang="de-DE"/>
              <a:t>Max-Planck-Institut für Plasmaphysik | A. v. Stechow | 21.4.2023</a:t>
            </a:r>
          </a:p>
        </p:txBody>
      </p:sp>
      <p:sp>
        <p:nvSpPr>
          <p:cNvPr id="8" name="Foliennummernplatzhalter 7"/>
          <p:cNvSpPr>
            <a:spLocks noGrp="1"/>
          </p:cNvSpPr>
          <p:nvPr>
            <p:ph type="sldNum" sz="quarter" idx="16"/>
          </p:nvPr>
        </p:nvSpPr>
        <p:spPr bwMode="auto"/>
        <p:txBody>
          <a:bodyPr/>
          <a:lstStyle/>
          <a:p>
            <a:pPr>
              <a:defRPr/>
            </a:pPr>
            <a:fld id="{ECE691D0-CC49-4FC7-9C4D-6112B0CB3A76}" type="slidenum">
              <a:rPr lang="de-DE"/>
              <a:t>‹#›</a:t>
            </a:fld>
            <a:endParaRPr lang="de-DE"/>
          </a:p>
        </p:txBody>
      </p:sp>
    </p:spTree>
    <p:extLst>
      <p:ext uri="{BB962C8B-B14F-4D97-AF65-F5344CB8AC3E}">
        <p14:creationId xmlns:p14="http://schemas.microsoft.com/office/powerpoint/2010/main" val="26996063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PhAnim="0" type="blank" preserve="1" userDrawn="1">
  <p:cSld name="Leer">
    <p:spTree>
      <p:nvGrpSpPr>
        <p:cNvPr id="1" name=""/>
        <p:cNvGrpSpPr/>
        <p:nvPr/>
      </p:nvGrpSpPr>
      <p:grpSpPr bwMode="auto">
        <a:xfrm>
          <a:off x="0" y="0"/>
          <a:ext cx="0" cy="0"/>
          <a:chOff x="0" y="0"/>
          <a:chExt cx="0" cy="0"/>
        </a:xfrm>
      </p:grpSpPr>
      <p:sp>
        <p:nvSpPr>
          <p:cNvPr id="8" name="Datumsplatzhalter 7"/>
          <p:cNvSpPr>
            <a:spLocks noGrp="1"/>
          </p:cNvSpPr>
          <p:nvPr>
            <p:ph type="dt" sz="half" idx="10"/>
          </p:nvPr>
        </p:nvSpPr>
        <p:spPr bwMode="auto"/>
        <p:txBody>
          <a:bodyPr/>
          <a:lstStyle/>
          <a:p>
            <a:pPr>
              <a:defRPr/>
            </a:pPr>
            <a:r>
              <a:rPr lang="de-DE"/>
              <a:t>Sean input OP2.1 results workshop</a:t>
            </a:r>
          </a:p>
        </p:txBody>
      </p:sp>
      <p:sp>
        <p:nvSpPr>
          <p:cNvPr id="9" name="Fußzeilenplatzhalter 8"/>
          <p:cNvSpPr>
            <a:spLocks noGrp="1"/>
          </p:cNvSpPr>
          <p:nvPr>
            <p:ph type="ftr" sz="quarter" idx="11"/>
          </p:nvPr>
        </p:nvSpPr>
        <p:spPr bwMode="auto"/>
        <p:txBody>
          <a:bodyPr/>
          <a:lstStyle/>
          <a:p>
            <a:pPr>
              <a:defRPr/>
            </a:pPr>
            <a:r>
              <a:rPr lang="de-DE"/>
              <a:t>Max-Planck-Institut für Plasmaphysik | A. v. Stechow | 21.4.2023</a:t>
            </a:r>
          </a:p>
        </p:txBody>
      </p:sp>
      <p:sp>
        <p:nvSpPr>
          <p:cNvPr id="10" name="Foliennummernplatzhalter 9"/>
          <p:cNvSpPr>
            <a:spLocks noGrp="1"/>
          </p:cNvSpPr>
          <p:nvPr>
            <p:ph type="sldNum" sz="quarter" idx="12"/>
          </p:nvPr>
        </p:nvSpPr>
        <p:spPr bwMode="auto"/>
        <p:txBody>
          <a:bodyPr/>
          <a:lstStyle/>
          <a:p>
            <a:pPr>
              <a:defRPr/>
            </a:pPr>
            <a:fld id="{ECE691D0-CC49-4FC7-9C4D-6112B0CB3A76}" type="slidenum">
              <a:rPr lang="de-DE"/>
              <a:t>‹#›</a:t>
            </a:fld>
            <a:endParaRPr lang="de-DE"/>
          </a:p>
        </p:txBody>
      </p:sp>
    </p:spTree>
    <p:extLst>
      <p:ext uri="{BB962C8B-B14F-4D97-AF65-F5344CB8AC3E}">
        <p14:creationId xmlns:p14="http://schemas.microsoft.com/office/powerpoint/2010/main" val="28446037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PhAnim="0" type="titleOnly" preserve="1" userDrawn="1">
  <p:cSld name="Nur Titel">
    <p:bg>
      <p:bgPr>
        <a:solidFill>
          <a:schemeClr val="bg1"/>
        </a:solidFill>
        <a:effectLst/>
      </p:bgPr>
    </p:bg>
    <p:spTree>
      <p:nvGrpSpPr>
        <p:cNvPr id="1" name=""/>
        <p:cNvGrpSpPr/>
        <p:nvPr/>
      </p:nvGrpSpPr>
      <p:grpSpPr bwMode="auto">
        <a:xfrm>
          <a:off x="0" y="0"/>
          <a:ext cx="0" cy="0"/>
          <a:chOff x="0" y="0"/>
          <a:chExt cx="0" cy="0"/>
        </a:xfrm>
      </p:grpSpPr>
      <p:sp>
        <p:nvSpPr>
          <p:cNvPr id="9" name="Title 8"/>
          <p:cNvSpPr>
            <a:spLocks noGrp="1"/>
          </p:cNvSpPr>
          <p:nvPr>
            <p:ph type="title"/>
          </p:nvPr>
        </p:nvSpPr>
        <p:spPr bwMode="auto"/>
        <p:txBody>
          <a:bodyPr/>
          <a:lstStyle/>
          <a:p>
            <a:pPr>
              <a:defRPr/>
            </a:pPr>
            <a:r>
              <a:rPr lang="de-DE"/>
              <a:t>Titelmasterformat durch Klicken bearbeiten</a:t>
            </a:r>
            <a:endParaRPr/>
          </a:p>
        </p:txBody>
      </p:sp>
      <p:sp>
        <p:nvSpPr>
          <p:cNvPr id="11" name="Datumsplatzhalter 10"/>
          <p:cNvSpPr>
            <a:spLocks noGrp="1"/>
          </p:cNvSpPr>
          <p:nvPr>
            <p:ph type="dt" sz="half" idx="10"/>
          </p:nvPr>
        </p:nvSpPr>
        <p:spPr bwMode="auto"/>
        <p:txBody>
          <a:bodyPr/>
          <a:lstStyle/>
          <a:p>
            <a:pPr>
              <a:defRPr/>
            </a:pPr>
            <a:r>
              <a:rPr lang="de-DE"/>
              <a:t>Sean input OP2.1 results workshop</a:t>
            </a:r>
          </a:p>
        </p:txBody>
      </p:sp>
      <p:sp>
        <p:nvSpPr>
          <p:cNvPr id="12" name="Fußzeilenplatzhalter 11"/>
          <p:cNvSpPr>
            <a:spLocks noGrp="1"/>
          </p:cNvSpPr>
          <p:nvPr>
            <p:ph type="ftr" sz="quarter" idx="11"/>
          </p:nvPr>
        </p:nvSpPr>
        <p:spPr bwMode="auto"/>
        <p:txBody>
          <a:bodyPr/>
          <a:lstStyle/>
          <a:p>
            <a:pPr>
              <a:defRPr/>
            </a:pPr>
            <a:r>
              <a:rPr lang="de-DE"/>
              <a:t>Max-Planck-Institut für Plasmaphysik | A. v. Stechow | 21.4.2023</a:t>
            </a:r>
          </a:p>
        </p:txBody>
      </p:sp>
      <p:sp>
        <p:nvSpPr>
          <p:cNvPr id="13" name="Foliennummernplatzhalter 12"/>
          <p:cNvSpPr>
            <a:spLocks noGrp="1"/>
          </p:cNvSpPr>
          <p:nvPr>
            <p:ph type="sldNum" sz="quarter" idx="12"/>
          </p:nvPr>
        </p:nvSpPr>
        <p:spPr bwMode="auto"/>
        <p:txBody>
          <a:bodyPr/>
          <a:lstStyle/>
          <a:p>
            <a:pPr>
              <a:defRPr/>
            </a:pPr>
            <a:fld id="{ECE691D0-CC49-4FC7-9C4D-6112B0CB3A76}" type="slidenum">
              <a:rPr lang="de-DE"/>
              <a:t>‹#›</a:t>
            </a:fld>
            <a:endParaRPr lang="de-DE"/>
          </a:p>
        </p:txBody>
      </p:sp>
    </p:spTree>
    <p:extLst>
      <p:ext uri="{BB962C8B-B14F-4D97-AF65-F5344CB8AC3E}">
        <p14:creationId xmlns:p14="http://schemas.microsoft.com/office/powerpoint/2010/main" val="27745108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showMasterPhAnim="0" preserve="1" userDrawn="1">
  <p:cSld name="Kapiteltrenner">
    <p:bg>
      <p:bgPr>
        <a:blipFill>
          <a:blip r:embed="rId2">
            <a:lum/>
          </a:blip>
          <a:stretch/>
        </a:blipFill>
        <a:effectLst/>
      </p:bgPr>
    </p:bg>
    <p:spTree>
      <p:nvGrpSpPr>
        <p:cNvPr id="1" name=""/>
        <p:cNvGrpSpPr/>
        <p:nvPr/>
      </p:nvGrpSpPr>
      <p:grpSpPr bwMode="auto">
        <a:xfrm>
          <a:off x="0" y="0"/>
          <a:ext cx="0" cy="0"/>
          <a:chOff x="0" y="0"/>
          <a:chExt cx="0" cy="0"/>
        </a:xfrm>
      </p:grpSpPr>
      <p:sp>
        <p:nvSpPr>
          <p:cNvPr id="11" name="Titel 10"/>
          <p:cNvSpPr>
            <a:spLocks noGrp="1"/>
          </p:cNvSpPr>
          <p:nvPr>
            <p:ph type="title"/>
          </p:nvPr>
        </p:nvSpPr>
        <p:spPr bwMode="auto">
          <a:xfrm>
            <a:off x="1317626" y="7429397"/>
            <a:ext cx="21675724" cy="5334102"/>
          </a:xfrm>
        </p:spPr>
        <p:txBody>
          <a:bodyPr/>
          <a:lstStyle/>
          <a:p>
            <a:pPr>
              <a:defRPr/>
            </a:pPr>
            <a:r>
              <a:rPr lang="de-DE"/>
              <a:t>Titelmasterformat durch Klicken bearbeiten</a:t>
            </a:r>
          </a:p>
        </p:txBody>
      </p:sp>
      <p:sp>
        <p:nvSpPr>
          <p:cNvPr id="10" name="Datumsplatzhalter 9"/>
          <p:cNvSpPr>
            <a:spLocks noGrp="1"/>
          </p:cNvSpPr>
          <p:nvPr>
            <p:ph type="dt" sz="half" idx="10"/>
          </p:nvPr>
        </p:nvSpPr>
        <p:spPr bwMode="auto"/>
        <p:txBody>
          <a:bodyPr/>
          <a:lstStyle/>
          <a:p>
            <a:pPr>
              <a:defRPr/>
            </a:pPr>
            <a:r>
              <a:rPr lang="de-DE"/>
              <a:t>Sean input OP2.1 results workshop</a:t>
            </a:r>
          </a:p>
        </p:txBody>
      </p:sp>
      <p:sp>
        <p:nvSpPr>
          <p:cNvPr id="12" name="Fußzeilenplatzhalter 11"/>
          <p:cNvSpPr>
            <a:spLocks noGrp="1"/>
          </p:cNvSpPr>
          <p:nvPr>
            <p:ph type="ftr" sz="quarter" idx="11"/>
          </p:nvPr>
        </p:nvSpPr>
        <p:spPr bwMode="auto"/>
        <p:txBody>
          <a:bodyPr/>
          <a:lstStyle/>
          <a:p>
            <a:pPr>
              <a:defRPr/>
            </a:pPr>
            <a:r>
              <a:rPr lang="de-DE"/>
              <a:t>Max-Planck-Institut für Plasmaphysik | A. v. Stechow | 21.4.2023</a:t>
            </a:r>
          </a:p>
        </p:txBody>
      </p:sp>
      <p:sp>
        <p:nvSpPr>
          <p:cNvPr id="13" name="Foliennummernplatzhalter 12"/>
          <p:cNvSpPr>
            <a:spLocks noGrp="1"/>
          </p:cNvSpPr>
          <p:nvPr>
            <p:ph type="sldNum" sz="quarter" idx="12"/>
          </p:nvPr>
        </p:nvSpPr>
        <p:spPr bwMode="auto"/>
        <p:txBody>
          <a:bodyPr/>
          <a:lstStyle/>
          <a:p>
            <a:pPr>
              <a:defRPr/>
            </a:pPr>
            <a:fld id="{ECE691D0-CC49-4FC7-9C4D-6112B0CB3A76}" type="slidenum">
              <a:rPr lang="de-DE"/>
              <a:t>‹#›</a:t>
            </a:fld>
            <a:endParaRPr lang="de-DE"/>
          </a:p>
        </p:txBody>
      </p:sp>
    </p:spTree>
    <p:extLst>
      <p:ext uri="{BB962C8B-B14F-4D97-AF65-F5344CB8AC3E}">
        <p14:creationId xmlns:p14="http://schemas.microsoft.com/office/powerpoint/2010/main" val="21096804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PhAnim="0" preserve="1" userDrawn="1">
  <p:cSld name="Schlussfolie">
    <p:bg>
      <p:bgPr>
        <a:blipFill>
          <a:blip r:embed="rId2">
            <a:lum/>
          </a:blip>
          <a:stretch/>
        </a:blipFill>
        <a:effectLst/>
      </p:bgPr>
    </p:bg>
    <p:spTree>
      <p:nvGrpSpPr>
        <p:cNvPr id="1" name=""/>
        <p:cNvGrpSpPr/>
        <p:nvPr/>
      </p:nvGrpSpPr>
      <p:grpSpPr bwMode="auto">
        <a:xfrm>
          <a:off x="0" y="0"/>
          <a:ext cx="0" cy="0"/>
          <a:chOff x="0" y="0"/>
          <a:chExt cx="0" cy="0"/>
        </a:xfrm>
      </p:grpSpPr>
      <p:sp>
        <p:nvSpPr>
          <p:cNvPr id="4" name="Inhaltsplatzhalter 3"/>
          <p:cNvSpPr>
            <a:spLocks noGrp="1"/>
          </p:cNvSpPr>
          <p:nvPr>
            <p:ph sz="quarter" idx="13"/>
          </p:nvPr>
        </p:nvSpPr>
        <p:spPr bwMode="auto">
          <a:xfrm>
            <a:off x="1317626" y="3219449"/>
            <a:ext cx="21017228" cy="9686926"/>
          </a:xfrm>
          <a:prstGeom prst="rect">
            <a:avLst/>
          </a:prstGeom>
        </p:spPr>
        <p:txBody>
          <a:body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p>
        </p:txBody>
      </p:sp>
      <p:sp>
        <p:nvSpPr>
          <p:cNvPr id="11" name="Titel 10"/>
          <p:cNvSpPr>
            <a:spLocks noGrp="1"/>
          </p:cNvSpPr>
          <p:nvPr>
            <p:ph type="title"/>
          </p:nvPr>
        </p:nvSpPr>
        <p:spPr bwMode="auto"/>
        <p:txBody>
          <a:bodyPr/>
          <a:lstStyle/>
          <a:p>
            <a:pPr>
              <a:defRPr/>
            </a:pPr>
            <a:r>
              <a:rPr lang="de-DE"/>
              <a:t>Titelmasterformat durch Klicken bearbeiten</a:t>
            </a:r>
          </a:p>
        </p:txBody>
      </p:sp>
      <p:sp>
        <p:nvSpPr>
          <p:cNvPr id="12" name="Datumsplatzhalter 11"/>
          <p:cNvSpPr>
            <a:spLocks noGrp="1"/>
          </p:cNvSpPr>
          <p:nvPr>
            <p:ph type="dt" sz="half" idx="14"/>
          </p:nvPr>
        </p:nvSpPr>
        <p:spPr bwMode="auto"/>
        <p:txBody>
          <a:bodyPr/>
          <a:lstStyle/>
          <a:p>
            <a:pPr>
              <a:defRPr/>
            </a:pPr>
            <a:r>
              <a:rPr lang="de-DE"/>
              <a:t>Sean input OP2.1 results workshop</a:t>
            </a:r>
          </a:p>
        </p:txBody>
      </p:sp>
      <p:sp>
        <p:nvSpPr>
          <p:cNvPr id="13" name="Fußzeilenplatzhalter 12"/>
          <p:cNvSpPr>
            <a:spLocks noGrp="1"/>
          </p:cNvSpPr>
          <p:nvPr>
            <p:ph type="ftr" sz="quarter" idx="15"/>
          </p:nvPr>
        </p:nvSpPr>
        <p:spPr bwMode="auto"/>
        <p:txBody>
          <a:bodyPr/>
          <a:lstStyle/>
          <a:p>
            <a:pPr>
              <a:defRPr/>
            </a:pPr>
            <a:r>
              <a:rPr lang="de-DE"/>
              <a:t>Max-Planck-Institut für Plasmaphysik | A. v. Stechow | 21.4.2023</a:t>
            </a:r>
          </a:p>
        </p:txBody>
      </p:sp>
      <p:sp>
        <p:nvSpPr>
          <p:cNvPr id="14" name="Foliennummernplatzhalter 13"/>
          <p:cNvSpPr>
            <a:spLocks noGrp="1"/>
          </p:cNvSpPr>
          <p:nvPr>
            <p:ph type="sldNum" sz="quarter" idx="16"/>
          </p:nvPr>
        </p:nvSpPr>
        <p:spPr bwMode="auto"/>
        <p:txBody>
          <a:bodyPr/>
          <a:lstStyle/>
          <a:p>
            <a:pPr>
              <a:defRPr/>
            </a:pPr>
            <a:fld id="{ECE691D0-CC49-4FC7-9C4D-6112B0CB3A76}" type="slidenum">
              <a:rPr lang="de-DE"/>
              <a:t>‹#›</a:t>
            </a:fld>
            <a:endParaRPr lang="de-DE"/>
          </a:p>
        </p:txBody>
      </p:sp>
    </p:spTree>
    <p:extLst>
      <p:ext uri="{BB962C8B-B14F-4D97-AF65-F5344CB8AC3E}">
        <p14:creationId xmlns:p14="http://schemas.microsoft.com/office/powerpoint/2010/main" val="118095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Bowl of pappardelle pasta with parsley butter, roasted hazelnuts, and shaved parmesan cheese"/>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oleObject" Target="../embeddings/oleObject2.bin"/><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image" Target="../media/image10.emf"/><Relationship Id="rId2" Type="http://schemas.openxmlformats.org/officeDocument/2006/relationships/slideLayout" Target="../slideLayouts/slideLayout31.xml"/><Relationship Id="rId16" Type="http://schemas.openxmlformats.org/officeDocument/2006/relationships/tags" Target="../tags/tag18.xml"/><Relationship Id="rId20" Type="http://schemas.openxmlformats.org/officeDocument/2006/relationships/image" Target="../media/image11.emf"/><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ags" Target="../tags/tag17.xml"/><Relationship Id="rId10" Type="http://schemas.openxmlformats.org/officeDocument/2006/relationships/slideLayout" Target="../slideLayouts/slideLayout39.xml"/><Relationship Id="rId19" Type="http://schemas.openxmlformats.org/officeDocument/2006/relationships/image" Target="../media/image9.emf"/><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3.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image" Target="../media/image11.emf"/><Relationship Id="rId2" Type="http://schemas.openxmlformats.org/officeDocument/2006/relationships/slideLayout" Target="../slideLayouts/slideLayout44.xml"/><Relationship Id="rId16" Type="http://schemas.openxmlformats.org/officeDocument/2006/relationships/image" Target="../media/image9.emf"/><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oleObject" Target="../embeddings/oleObject5.bin"/><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10.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r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2874651" y="391805"/>
            <a:ext cx="1195698" cy="1195698"/>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15"/>
            </p:custDataLst>
            <p:extLst>
              <p:ext uri="{D42A27DB-BD31-4B8C-83A1-F6EECF244321}">
                <p14:modId xmlns:p14="http://schemas.microsoft.com/office/powerpoint/2010/main" val="3949532156"/>
              </p:ext>
            </p:extLst>
          </p:nvPr>
        </p:nvGraphicFramePr>
        <p:xfrm>
          <a:off x="3176" y="3176"/>
          <a:ext cx="3176" cy="3176"/>
        </p:xfrm>
        <a:graphic>
          <a:graphicData uri="http://schemas.openxmlformats.org/presentationml/2006/ole">
            <mc:AlternateContent xmlns:mc="http://schemas.openxmlformats.org/markup-compatibility/2006">
              <mc:Choice xmlns:v="urn:schemas-microsoft-com:vml" Requires="v">
                <p:oleObj name="think-cell Folie" r:id="rId18" imgW="384" imgH="385" progId="TCLayout.ActiveDocument.1">
                  <p:embed/>
                </p:oleObj>
              </mc:Choice>
              <mc:Fallback>
                <p:oleObj name="think-cell Folie" r:id="rId18" imgW="384" imgH="385" progId="TCLayout.ActiveDocument.1">
                  <p:embed/>
                  <p:pic>
                    <p:nvPicPr>
                      <p:cNvPr id="6" name="Object 5" hidden="1">
                        <a:extLst>
                          <a:ext uri="{FF2B5EF4-FFF2-40B4-BE49-F238E27FC236}">
                            <a16:creationId xmlns:a16="http://schemas.microsoft.com/office/drawing/2014/main" id="{E3FBFD33-14B0-4B26-8D25-D9E05002D480}"/>
                          </a:ext>
                        </a:extLst>
                      </p:cNvPr>
                      <p:cNvPicPr/>
                      <p:nvPr/>
                    </p:nvPicPr>
                    <p:blipFill>
                      <a:blip r:embed="rId19"/>
                      <a:stretch>
                        <a:fillRect/>
                      </a:stretch>
                    </p:blipFill>
                    <p:spPr>
                      <a:xfrm>
                        <a:off x="3176" y="3176"/>
                        <a:ext cx="3176" cy="3176"/>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6"/>
            </p:custDataLst>
          </p:nvPr>
        </p:nvSpPr>
        <p:spPr>
          <a:xfrm>
            <a:off x="0" y="0"/>
            <a:ext cx="317500" cy="317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4600" b="1" i="0" baseline="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1317626" y="882650"/>
            <a:ext cx="19225968" cy="1565276"/>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br>
              <a:rPr lang="de-DE" dirty="0"/>
            </a:br>
            <a:endParaRPr lang="en-US" dirty="0"/>
          </a:p>
        </p:txBody>
      </p:sp>
      <p:sp>
        <p:nvSpPr>
          <p:cNvPr id="7" name="Textplatzhalter 6"/>
          <p:cNvSpPr>
            <a:spLocks noGrp="1"/>
          </p:cNvSpPr>
          <p:nvPr>
            <p:ph type="body" idx="1"/>
          </p:nvPr>
        </p:nvSpPr>
        <p:spPr>
          <a:xfrm>
            <a:off x="1317627" y="3219451"/>
            <a:ext cx="21675722" cy="9686926"/>
          </a:xfrm>
          <a:prstGeom prst="rect">
            <a:avLst/>
          </a:prstGeom>
        </p:spPr>
        <p:txBody>
          <a:bodyPr vert="horz" lIns="0" tIns="45720" rIns="0" bIns="45720" rtlCol="0">
            <a:normAutofit/>
          </a:bodyPr>
          <a:lstStyle/>
          <a:p>
            <a:pPr marL="0" marR="0" lvl="0" indent="0" algn="l" defTabSz="1828800" rtl="0" eaLnBrk="1" fontAlgn="auto" latinLnBrk="0" hangingPunct="1">
              <a:lnSpc>
                <a:spcPct val="120000"/>
              </a:lnSpc>
              <a:spcBef>
                <a:spcPts val="1200"/>
              </a:spcBef>
              <a:spcAft>
                <a:spcPts val="0"/>
              </a:spcAft>
              <a:buClrTx/>
              <a:buSzTx/>
              <a:buFont typeface="Arial" panose="020B0604020202020204" pitchFamily="34" charset="0"/>
              <a:buNone/>
              <a:tabLst/>
              <a:defRPr/>
            </a:pPr>
            <a:r>
              <a:rPr lang="de-DE" dirty="0"/>
              <a:t>Ebene 1: Fließtext</a:t>
            </a:r>
          </a:p>
          <a:p>
            <a:pPr lvl="1"/>
            <a:r>
              <a:rPr lang="de-DE" dirty="0"/>
              <a:t>Ebene 2: Headlines</a:t>
            </a:r>
          </a:p>
          <a:p>
            <a:pPr lvl="2"/>
            <a:r>
              <a:rPr lang="de-DE" dirty="0"/>
              <a:t>Ebene 3: Stichpunkte</a:t>
            </a:r>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pic>
        <p:nvPicPr>
          <p:cNvPr id="8" name="Grafik 7"/>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21450303" y="502187"/>
            <a:ext cx="1114418" cy="990594"/>
          </a:xfrm>
          <a:prstGeom prst="rect">
            <a:avLst/>
          </a:prstGeom>
        </p:spPr>
      </p:pic>
      <p:sp>
        <p:nvSpPr>
          <p:cNvPr id="3" name="Datumsplatzhalter 2"/>
          <p:cNvSpPr>
            <a:spLocks noGrp="1"/>
          </p:cNvSpPr>
          <p:nvPr>
            <p:ph type="dt" sz="half" idx="2"/>
          </p:nvPr>
        </p:nvSpPr>
        <p:spPr>
          <a:xfrm>
            <a:off x="8106911" y="13123200"/>
            <a:ext cx="14454638" cy="288000"/>
          </a:xfrm>
          <a:prstGeom prst="rect">
            <a:avLst/>
          </a:prstGeom>
        </p:spPr>
        <p:txBody>
          <a:bodyPr vert="horz" wrap="none" lIns="0" tIns="0" rIns="0" bIns="0" rtlCol="0" anchor="b" anchorCtr="0"/>
          <a:lstStyle>
            <a:lvl1pPr algn="r">
              <a:defRPr lang="de-DE" sz="1200" kern="600" cap="all" spc="180" baseline="0" smtClean="0">
                <a:solidFill>
                  <a:schemeClr val="tx1">
                    <a:tint val="75000"/>
                  </a:schemeClr>
                </a:solidFill>
                <a:latin typeface="+mn-lt"/>
                <a:ea typeface="+mn-ea"/>
                <a:cs typeface="+mn-cs"/>
              </a:defRPr>
            </a:lvl1pPr>
          </a:lstStyle>
          <a:p>
            <a:r>
              <a:rPr lang="de-DE"/>
              <a:t>Short title </a:t>
            </a:r>
            <a:r>
              <a:rPr lang="de-DE" err="1"/>
              <a:t>goes</a:t>
            </a:r>
            <a:r>
              <a:rPr lang="de-DE"/>
              <a:t> </a:t>
            </a:r>
            <a:r>
              <a:rPr lang="de-DE" err="1"/>
              <a:t>here</a:t>
            </a:r>
            <a:endParaRPr lang="de-DE"/>
          </a:p>
        </p:txBody>
      </p:sp>
      <p:sp>
        <p:nvSpPr>
          <p:cNvPr id="9" name="Fußzeilenplatzhalter 8"/>
          <p:cNvSpPr>
            <a:spLocks noGrp="1"/>
          </p:cNvSpPr>
          <p:nvPr>
            <p:ph type="ftr" sz="quarter" idx="3"/>
          </p:nvPr>
        </p:nvSpPr>
        <p:spPr>
          <a:xfrm>
            <a:off x="1317627" y="13123200"/>
            <a:ext cx="12230102" cy="288000"/>
          </a:xfrm>
          <a:prstGeom prst="rect">
            <a:avLst/>
          </a:prstGeom>
        </p:spPr>
        <p:txBody>
          <a:bodyPr vert="horz" wrap="none" lIns="0" tIns="0" rIns="0" bIns="0" rtlCol="0" anchor="b" anchorCtr="0"/>
          <a:lstStyle>
            <a:lvl1pPr algn="l">
              <a:defRPr lang="de-DE" sz="1200" kern="600" cap="all" spc="180" baseline="0">
                <a:solidFill>
                  <a:schemeClr val="tx1">
                    <a:tint val="75000"/>
                  </a:schemeClr>
                </a:solidFill>
                <a:latin typeface="+mn-lt"/>
                <a:ea typeface="+mn-ea"/>
                <a:cs typeface="+mn-cs"/>
              </a:defRPr>
            </a:lvl1pPr>
          </a:lstStyle>
          <a:p>
            <a:r>
              <a:rPr lang="de-DE"/>
              <a:t>Max-Planck-Institut für Plasmaphysik | </a:t>
            </a:r>
            <a:r>
              <a:rPr lang="de-DE" err="1"/>
              <a:t>Author</a:t>
            </a:r>
            <a:r>
              <a:rPr lang="de-DE"/>
              <a:t> Name | Date</a:t>
            </a:r>
          </a:p>
        </p:txBody>
      </p:sp>
      <p:sp>
        <p:nvSpPr>
          <p:cNvPr id="10" name="Foliennummernplatzhalter 9"/>
          <p:cNvSpPr>
            <a:spLocks noGrp="1"/>
          </p:cNvSpPr>
          <p:nvPr>
            <p:ph type="sldNum" sz="quarter" idx="4"/>
          </p:nvPr>
        </p:nvSpPr>
        <p:spPr>
          <a:xfrm>
            <a:off x="22561549" y="13123202"/>
            <a:ext cx="434698" cy="288000"/>
          </a:xfrm>
          <a:prstGeom prst="rect">
            <a:avLst/>
          </a:prstGeom>
        </p:spPr>
        <p:txBody>
          <a:bodyPr vert="horz" wrap="none" lIns="0" tIns="0" rIns="0" bIns="0" rtlCol="0" anchor="b" anchorCtr="0"/>
          <a:lstStyle>
            <a:lvl1pPr algn="r">
              <a:defRPr lang="de-DE" sz="1200" kern="600" cap="all" spc="180" baseline="0" smtClean="0">
                <a:solidFill>
                  <a:schemeClr val="tx1">
                    <a:tint val="75000"/>
                  </a:schemeClr>
                </a:solidFill>
                <a:latin typeface="+mn-lt"/>
                <a:ea typeface="+mn-ea"/>
                <a:cs typeface="+mn-cs"/>
              </a:defRPr>
            </a:lvl1pPr>
          </a:lstStyle>
          <a:p>
            <a:fld id="{ECE691D0-CC49-4FC7-9C4D-6112B0CB3A76}" type="slidenum">
              <a:rPr lang="de-DE" smtClean="0"/>
              <a:pPr/>
              <a:t>‹#›</a:t>
            </a:fld>
            <a:endParaRPr lang="de-DE"/>
          </a:p>
        </p:txBody>
      </p:sp>
    </p:spTree>
    <p:extLst>
      <p:ext uri="{BB962C8B-B14F-4D97-AF65-F5344CB8AC3E}">
        <p14:creationId xmlns:p14="http://schemas.microsoft.com/office/powerpoint/2010/main" val="274944414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705" r:id="rId13"/>
  </p:sldLayoutIdLst>
  <p:hf hdr="0"/>
  <p:txStyles>
    <p:titleStyle>
      <a:lvl1pPr algn="l" defTabSz="1828800" rtl="0" eaLnBrk="1" latinLnBrk="0" hangingPunct="1">
        <a:lnSpc>
          <a:spcPts val="5600"/>
        </a:lnSpc>
        <a:spcBef>
          <a:spcPct val="0"/>
        </a:spcBef>
        <a:spcAft>
          <a:spcPts val="3600"/>
        </a:spcAft>
        <a:buNone/>
        <a:defRPr sz="5000" b="1" kern="600" cap="none" spc="0" baseline="0">
          <a:solidFill>
            <a:srgbClr val="005555"/>
          </a:solidFill>
          <a:latin typeface="+mj-lt"/>
          <a:ea typeface="+mj-ea"/>
          <a:cs typeface="+mj-cs"/>
        </a:defRPr>
      </a:lvl1pPr>
    </p:titleStyle>
    <p:bodyStyle>
      <a:lvl1pPr marL="0" marR="0" indent="0" algn="l" defTabSz="1828800" rtl="0" eaLnBrk="1" fontAlgn="auto" latinLnBrk="0" hangingPunct="1">
        <a:lnSpc>
          <a:spcPct val="120000"/>
        </a:lnSpc>
        <a:spcBef>
          <a:spcPts val="1200"/>
        </a:spcBef>
        <a:spcAft>
          <a:spcPts val="0"/>
        </a:spcAft>
        <a:buClrTx/>
        <a:buSzTx/>
        <a:buFont typeface="Arial" panose="020B0604020202020204" pitchFamily="34" charset="0"/>
        <a:buNone/>
        <a:tabLst/>
        <a:defRPr lang="de-DE" sz="3600" b="0" i="0" kern="600" spc="80" baseline="0" dirty="0" smtClean="0">
          <a:solidFill>
            <a:schemeClr val="tx1"/>
          </a:solidFill>
          <a:latin typeface="+mn-lt"/>
          <a:ea typeface="+mn-ea"/>
          <a:cs typeface="+mn-cs"/>
        </a:defRPr>
      </a:lvl1pPr>
      <a:lvl2pPr marL="0" indent="0" algn="l" defTabSz="1828800" rtl="0" eaLnBrk="1" latinLnBrk="0" hangingPunct="1">
        <a:lnSpc>
          <a:spcPct val="120000"/>
        </a:lnSpc>
        <a:spcBef>
          <a:spcPts val="1200"/>
        </a:spcBef>
        <a:spcAft>
          <a:spcPts val="0"/>
        </a:spcAft>
        <a:buFont typeface="Arial" panose="020B0604020202020204" pitchFamily="34" charset="0"/>
        <a:buNone/>
        <a:defRPr sz="3600" b="1" kern="600" spc="80" baseline="0">
          <a:solidFill>
            <a:schemeClr val="tx2"/>
          </a:solidFill>
          <a:latin typeface="+mn-lt"/>
          <a:ea typeface="+mn-ea"/>
          <a:cs typeface="+mn-cs"/>
        </a:defRPr>
      </a:lvl2pPr>
      <a:lvl3pPr marL="358776" indent="-358776" algn="l" defTabSz="1828800" rtl="0" eaLnBrk="1" latinLnBrk="0" hangingPunct="1">
        <a:lnSpc>
          <a:spcPct val="120000"/>
        </a:lnSpc>
        <a:spcBef>
          <a:spcPts val="1200"/>
        </a:spcBef>
        <a:buFont typeface="Arial" panose="020B0604020202020204" pitchFamily="34" charset="0"/>
        <a:buChar char="•"/>
        <a:defRPr sz="3600" b="1" kern="400" spc="80" baseline="0">
          <a:solidFill>
            <a:schemeClr val="accent3"/>
          </a:solidFill>
          <a:latin typeface="+mn-lt"/>
          <a:ea typeface="+mn-ea"/>
          <a:cs typeface="+mn-cs"/>
        </a:defRPr>
      </a:lvl3pPr>
      <a:lvl4pPr marL="358776" indent="-358776" algn="l" defTabSz="1828800" rtl="0" eaLnBrk="1" latinLnBrk="0" hangingPunct="1">
        <a:lnSpc>
          <a:spcPct val="120000"/>
        </a:lnSpc>
        <a:spcBef>
          <a:spcPts val="1200"/>
        </a:spcBef>
        <a:buFont typeface="Arial" panose="020B0604020202020204" pitchFamily="34" charset="0"/>
        <a:buChar char="•"/>
        <a:defRPr sz="3600" kern="600" spc="80" baseline="0">
          <a:solidFill>
            <a:schemeClr val="tx1"/>
          </a:solidFill>
          <a:latin typeface="+mn-lt"/>
          <a:ea typeface="+mn-ea"/>
          <a:cs typeface="+mn-cs"/>
        </a:defRPr>
      </a:lvl4pPr>
      <a:lvl5pPr marL="714376" indent="-358776" algn="l" defTabSz="1828800" rtl="0" eaLnBrk="1" latinLnBrk="0" hangingPunct="1">
        <a:lnSpc>
          <a:spcPct val="120000"/>
        </a:lnSpc>
        <a:spcBef>
          <a:spcPts val="1200"/>
        </a:spcBef>
        <a:buFont typeface="Arial" panose="020B0604020202020204" pitchFamily="34" charset="0"/>
        <a:buChar char="•"/>
        <a:defRPr lang="de-DE" sz="3600" b="0" i="0" kern="600" spc="80" baseline="0" dirty="0" smtClean="0">
          <a:solidFill>
            <a:schemeClr val="tx1"/>
          </a:solidFill>
          <a:latin typeface="+mn-lt"/>
          <a:ea typeface="+mn-ea"/>
          <a:cs typeface="+mn-cs"/>
        </a:defRPr>
      </a:lvl5pPr>
      <a:lvl6pPr marL="1291500" indent="-571500" algn="l" defTabSz="1828800" rtl="0" eaLnBrk="1" latinLnBrk="0" hangingPunct="1">
        <a:lnSpc>
          <a:spcPct val="100000"/>
        </a:lnSpc>
        <a:spcBef>
          <a:spcPts val="600"/>
        </a:spcBef>
        <a:spcAft>
          <a:spcPts val="0"/>
        </a:spcAft>
        <a:buClr>
          <a:schemeClr val="tx1"/>
        </a:buClr>
        <a:buSzPct val="110000"/>
        <a:buFont typeface="Symbol" panose="05050102010706020507" pitchFamily="18" charset="2"/>
        <a:buChar char=""/>
        <a:defRPr sz="3600" b="0" i="0" kern="600" spc="80" baseline="0">
          <a:solidFill>
            <a:schemeClr val="tx1"/>
          </a:solidFill>
          <a:latin typeface="+mn-lt"/>
          <a:ea typeface="+mn-ea"/>
          <a:cs typeface="+mn-cs"/>
        </a:defRPr>
      </a:lvl6pPr>
      <a:lvl7pPr marL="0" indent="431800" algn="l" defTabSz="1828800" rtl="0" eaLnBrk="1" latinLnBrk="0" hangingPunct="1">
        <a:lnSpc>
          <a:spcPct val="100000"/>
        </a:lnSpc>
        <a:spcBef>
          <a:spcPts val="1200"/>
        </a:spcBef>
        <a:spcAft>
          <a:spcPts val="0"/>
        </a:spcAft>
        <a:buClr>
          <a:schemeClr val="tx2"/>
        </a:buClr>
        <a:buFont typeface="Wingdings 3" panose="05040102010807070707" pitchFamily="18" charset="2"/>
        <a:buChar char=""/>
        <a:defRPr sz="3000" b="0" i="1" kern="600" spc="80" baseline="0">
          <a:solidFill>
            <a:schemeClr val="tx2"/>
          </a:solidFill>
          <a:latin typeface="+mn-lt"/>
          <a:ea typeface="+mn-ea"/>
          <a:cs typeface="+mn-cs"/>
        </a:defRPr>
      </a:lvl7pPr>
      <a:lvl8pPr marL="0" indent="0" algn="l" defTabSz="1828800" rtl="0" eaLnBrk="1" latinLnBrk="0" hangingPunct="1">
        <a:lnSpc>
          <a:spcPct val="100000"/>
        </a:lnSpc>
        <a:spcBef>
          <a:spcPts val="1050"/>
        </a:spcBef>
        <a:spcAft>
          <a:spcPts val="0"/>
        </a:spcAft>
        <a:buSzPct val="110000"/>
        <a:buFont typeface=".SF NS Symbols Regular"/>
        <a:buNone/>
        <a:defRPr sz="2000" b="0" i="1" kern="600" spc="240" baseline="0">
          <a:solidFill>
            <a:schemeClr val="tx1">
              <a:lumMod val="50000"/>
              <a:lumOff val="50000"/>
            </a:schemeClr>
          </a:solidFill>
          <a:latin typeface="+mn-lt"/>
          <a:ea typeface="+mn-ea"/>
          <a:cs typeface="+mn-cs"/>
        </a:defRPr>
      </a:lvl8pPr>
      <a:lvl9pPr marL="0" indent="0" algn="l" defTabSz="1828800" rtl="0" eaLnBrk="1" latinLnBrk="0" hangingPunct="1">
        <a:lnSpc>
          <a:spcPts val="2200"/>
        </a:lnSpc>
        <a:spcBef>
          <a:spcPts val="1050"/>
        </a:spcBef>
        <a:buFont typeface="Arial" panose="020B0604020202020204" pitchFamily="34" charset="0"/>
        <a:buNone/>
        <a:defRPr sz="1600" b="0" i="1" kern="600" spc="240" baseline="0">
          <a:solidFill>
            <a:schemeClr val="tx1">
              <a:lumMod val="50000"/>
              <a:lumOff val="50000"/>
            </a:schemeClr>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777">
          <p15:clr>
            <a:srgbClr val="F26B43"/>
          </p15:clr>
        </p15:guide>
        <p15:guide id="4" orient="horz" pos="4065">
          <p15:clr>
            <a:srgbClr val="F26B43"/>
          </p15:clr>
        </p15:guide>
        <p15:guide id="6" orient="horz" pos="1014">
          <p15:clr>
            <a:srgbClr val="F26B43"/>
          </p15:clr>
        </p15:guide>
        <p15:guide id="7" orient="horz" pos="4133">
          <p15:clr>
            <a:srgbClr val="F26B43"/>
          </p15:clr>
        </p15:guide>
        <p15:guide id="8" orient="horz" pos="4224">
          <p15:clr>
            <a:srgbClr val="F26B43"/>
          </p15:clr>
        </p15:guide>
        <p15:guide id="11" orient="horz" pos="459">
          <p15:clr>
            <a:srgbClr val="F26B43"/>
          </p15:clr>
        </p15:guide>
        <p15:guide id="15" orient="horz" pos="142">
          <p15:clr>
            <a:srgbClr val="F26B43"/>
          </p15:clr>
        </p15:guide>
        <p15:guide id="16" orient="horz" pos="278">
          <p15:clr>
            <a:srgbClr val="F26B43"/>
          </p15:clr>
        </p15:guide>
        <p15:guide id="18" pos="7242">
          <p15:clr>
            <a:srgbClr val="F26B43"/>
          </p15:clr>
        </p15:guide>
        <p15:guide id="19" pos="41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bwMode="auto">
        <a:xfrm>
          <a:off x="0" y="0"/>
          <a:ext cx="0" cy="0"/>
          <a:chOff x="0" y="0"/>
          <a:chExt cx="0" cy="0"/>
        </a:xfrm>
      </p:grpSpPr>
      <p:pic>
        <p:nvPicPr>
          <p:cNvPr id="11" name="Grafik 10"/>
          <p:cNvPicPr>
            <a:picLocks noChangeAspect="1"/>
          </p:cNvPicPr>
          <p:nvPr userDrawn="1"/>
        </p:nvPicPr>
        <p:blipFill>
          <a:blip r:embed="rId14"/>
          <a:stretch/>
        </p:blipFill>
        <p:spPr bwMode="auto">
          <a:xfrm>
            <a:off x="22874651" y="391805"/>
            <a:ext cx="1195698" cy="1195698"/>
          </a:xfrm>
          <a:prstGeom prst="rect">
            <a:avLst/>
          </a:prstGeom>
        </p:spPr>
      </p:pic>
      <p:graphicFrame>
        <p:nvGraphicFramePr>
          <p:cNvPr id="4" name="Object 3"/>
          <p:cNvGraphicFramePr>
            <a:graphicFrameLocks noChangeAspect="1"/>
          </p:cNvGraphicFramePr>
          <p:nvPr>
            <p:extLst>
              <p:ext uri="{D42A27DB-BD31-4B8C-83A1-F6EECF244321}">
                <p14:modId xmlns:p14="http://schemas.microsoft.com/office/powerpoint/2010/main" val="2157879785"/>
              </p:ext>
            </p:extLst>
          </p:nvPr>
        </p:nvGraphicFramePr>
        <p:xfrm>
          <a:off x="3175" y="3175"/>
          <a:ext cx="3174" cy="3174"/>
        </p:xfrm>
        <a:graphic>
          <a:graphicData uri="http://schemas.openxmlformats.org/presentationml/2006/ole">
            <mc:AlternateContent xmlns:mc="http://schemas.openxmlformats.org/markup-compatibility/2006">
              <mc:Choice xmlns:v="urn:schemas-microsoft-com:vml" Requires="v">
                <p:oleObj name="oleObj" r:id="rId15" imgW="0" imgH="0" progId="TCLayout.ActiveDocument.1">
                  <p:embed/>
                </p:oleObj>
              </mc:Choice>
              <mc:Fallback>
                <p:oleObj name="oleObj" r:id="rId15" imgW="0" imgH="0" progId="TCLayout.ActiveDocument.1">
                  <p:embed/>
                  <p:pic>
                    <p:nvPicPr>
                      <p:cNvPr id="4" name="Object 3"/>
                      <p:cNvPicPr/>
                      <p:nvPr/>
                    </p:nvPicPr>
                    <p:blipFill>
                      <a:blip r:embed="rId16"/>
                      <a:stretch/>
                    </p:blipFill>
                    <p:spPr bwMode="auto">
                      <a:xfrm>
                        <a:off x="3175" y="3175"/>
                        <a:ext cx="3174" cy="3174"/>
                      </a:xfrm>
                      <a:prstGeom prst="rect">
                        <a:avLst/>
                      </a:prstGeom>
                    </p:spPr>
                  </p:pic>
                </p:oleObj>
              </mc:Fallback>
            </mc:AlternateContent>
          </a:graphicData>
        </a:graphic>
      </p:graphicFrame>
      <p:sp>
        <p:nvSpPr>
          <p:cNvPr id="2" name="Title Placeholder 1"/>
          <p:cNvSpPr>
            <a:spLocks noGrp="1"/>
          </p:cNvSpPr>
          <p:nvPr>
            <p:ph type="title"/>
          </p:nvPr>
        </p:nvSpPr>
        <p:spPr bwMode="auto">
          <a:xfrm>
            <a:off x="1317626" y="882650"/>
            <a:ext cx="19225968" cy="1565276"/>
          </a:xfrm>
          <a:prstGeom prst="rect">
            <a:avLst/>
          </a:prstGeom>
        </p:spPr>
        <p:txBody>
          <a:bodyPr vert="horz" lIns="0" tIns="0" rIns="0" bIns="0" rtlCol="0" anchor="t" anchorCtr="0">
            <a:noAutofit/>
          </a:bodyPr>
          <a:lstStyle/>
          <a:p>
            <a:pPr>
              <a:defRPr/>
            </a:pPr>
            <a:r>
              <a:rPr lang="de-DE"/>
              <a:t>Headline Arial MPG_green_dark, 25 pt, ZAB 28 pt</a:t>
            </a:r>
            <a:br>
              <a:rPr lang="de-DE"/>
            </a:br>
            <a:endParaRPr lang="en-US"/>
          </a:p>
        </p:txBody>
      </p:sp>
      <p:sp>
        <p:nvSpPr>
          <p:cNvPr id="7" name="Textplatzhalter 6"/>
          <p:cNvSpPr>
            <a:spLocks noGrp="1"/>
          </p:cNvSpPr>
          <p:nvPr>
            <p:ph type="body" idx="1"/>
          </p:nvPr>
        </p:nvSpPr>
        <p:spPr bwMode="auto">
          <a:xfrm>
            <a:off x="1317627" y="3219449"/>
            <a:ext cx="21675722" cy="9686926"/>
          </a:xfrm>
          <a:prstGeom prst="rect">
            <a:avLst/>
          </a:prstGeom>
        </p:spPr>
        <p:txBody>
          <a:bodyPr vert="horz" lIns="0" tIns="45720" rIns="0" bIns="45720" rtlCol="0">
            <a:normAutofit/>
          </a:bodyPr>
          <a:lstStyle/>
          <a:p>
            <a:pPr marL="0" marR="0" lvl="0" indent="0" algn="l" defTabSz="1828800">
              <a:lnSpc>
                <a:spcPct val="120000"/>
              </a:lnSpc>
              <a:spcBef>
                <a:spcPts val="1200"/>
              </a:spcBef>
              <a:spcAft>
                <a:spcPts val="0"/>
              </a:spcAft>
              <a:buClrTx/>
              <a:buSzTx/>
              <a:buFont typeface="Arial"/>
              <a:buNone/>
              <a:defRPr/>
            </a:pPr>
            <a:r>
              <a:rPr lang="de-DE"/>
              <a:t>Ebene 1: Fließtext</a:t>
            </a:r>
            <a:endParaRPr/>
          </a:p>
          <a:p>
            <a:pPr lvl="1">
              <a:defRPr/>
            </a:pPr>
            <a:r>
              <a:rPr lang="de-DE"/>
              <a:t>Ebene 2: Headlines</a:t>
            </a:r>
            <a:endParaRPr/>
          </a:p>
          <a:p>
            <a:pPr lvl="2">
              <a:defRPr/>
            </a:pPr>
            <a:r>
              <a:rPr lang="de-DE"/>
              <a:t>Ebene 3: Stichpunkte</a:t>
            </a:r>
            <a:endParaRPr/>
          </a:p>
          <a:p>
            <a:pPr lvl="3">
              <a:defRPr/>
            </a:pPr>
            <a:r>
              <a:rPr lang="de-DE"/>
              <a:t>Ebene 4: Stichpunkte hervorgehoben</a:t>
            </a:r>
            <a:endParaRPr/>
          </a:p>
          <a:p>
            <a:pPr lvl="4">
              <a:defRPr/>
            </a:pPr>
            <a:r>
              <a:rPr lang="de-DE"/>
              <a:t>Ebene 5: Stichpunkte eingerückt</a:t>
            </a:r>
            <a:endParaRPr/>
          </a:p>
          <a:p>
            <a:pPr lvl="5">
              <a:defRPr/>
            </a:pPr>
            <a:r>
              <a:rPr lang="de-DE"/>
              <a:t>Ebene 6: Stichpunkte weiter eingerückt</a:t>
            </a:r>
            <a:endParaRPr/>
          </a:p>
          <a:p>
            <a:pPr lvl="6">
              <a:defRPr/>
            </a:pPr>
            <a:r>
              <a:rPr lang="de-DE"/>
              <a:t>Ebene 7: Zusatzinfo</a:t>
            </a:r>
            <a:endParaRPr/>
          </a:p>
          <a:p>
            <a:pPr lvl="7">
              <a:defRPr/>
            </a:pPr>
            <a:r>
              <a:rPr lang="de-DE"/>
              <a:t>Ebene 8: Bildunterschrift</a:t>
            </a:r>
            <a:endParaRPr/>
          </a:p>
        </p:txBody>
      </p:sp>
      <p:pic>
        <p:nvPicPr>
          <p:cNvPr id="8" name="Grafik 7"/>
          <p:cNvPicPr>
            <a:picLocks noChangeAspect="1"/>
          </p:cNvPicPr>
          <p:nvPr userDrawn="1"/>
        </p:nvPicPr>
        <p:blipFill>
          <a:blip r:embed="rId17"/>
          <a:stretch/>
        </p:blipFill>
        <p:spPr bwMode="auto">
          <a:xfrm>
            <a:off x="21450303" y="502187"/>
            <a:ext cx="1114418" cy="990594"/>
          </a:xfrm>
          <a:prstGeom prst="rect">
            <a:avLst/>
          </a:prstGeom>
        </p:spPr>
      </p:pic>
      <p:sp>
        <p:nvSpPr>
          <p:cNvPr id="3" name="Datumsplatzhalter 2"/>
          <p:cNvSpPr>
            <a:spLocks noGrp="1"/>
          </p:cNvSpPr>
          <p:nvPr>
            <p:ph type="dt" sz="half" idx="2"/>
          </p:nvPr>
        </p:nvSpPr>
        <p:spPr bwMode="auto">
          <a:xfrm>
            <a:off x="8106909" y="13123200"/>
            <a:ext cx="14454638" cy="288000"/>
          </a:xfrm>
          <a:prstGeom prst="rect">
            <a:avLst/>
          </a:prstGeom>
        </p:spPr>
        <p:txBody>
          <a:bodyPr vert="horz" wrap="none" lIns="0" tIns="0" rIns="0" bIns="0" rtlCol="0" anchor="b" anchorCtr="0"/>
          <a:lstStyle>
            <a:lvl1pPr algn="r">
              <a:defRPr lang="de-DE" sz="1200" cap="all" spc="180">
                <a:solidFill>
                  <a:schemeClr val="tx1">
                    <a:tint val="75000"/>
                  </a:schemeClr>
                </a:solidFill>
                <a:latin typeface="+mn-lt"/>
                <a:ea typeface="+mn-ea"/>
                <a:cs typeface="+mn-cs"/>
              </a:defRPr>
            </a:lvl1pPr>
          </a:lstStyle>
          <a:p>
            <a:pPr>
              <a:defRPr/>
            </a:pPr>
            <a:r>
              <a:rPr lang="de-DE"/>
              <a:t>Sean input OP2.1 results workshop</a:t>
            </a:r>
          </a:p>
        </p:txBody>
      </p:sp>
      <p:sp>
        <p:nvSpPr>
          <p:cNvPr id="9" name="Fußzeilenplatzhalter 8"/>
          <p:cNvSpPr>
            <a:spLocks noGrp="1"/>
          </p:cNvSpPr>
          <p:nvPr>
            <p:ph type="ftr" sz="quarter" idx="3"/>
          </p:nvPr>
        </p:nvSpPr>
        <p:spPr bwMode="auto">
          <a:xfrm>
            <a:off x="1317627" y="13123200"/>
            <a:ext cx="12230102" cy="288000"/>
          </a:xfrm>
          <a:prstGeom prst="rect">
            <a:avLst/>
          </a:prstGeom>
        </p:spPr>
        <p:txBody>
          <a:bodyPr vert="horz" wrap="none" lIns="0" tIns="0" rIns="0" bIns="0" rtlCol="0" anchor="b" anchorCtr="0"/>
          <a:lstStyle>
            <a:lvl1pPr algn="l">
              <a:defRPr lang="de-DE" sz="1200" cap="all" spc="180">
                <a:solidFill>
                  <a:schemeClr val="tx1">
                    <a:tint val="75000"/>
                  </a:schemeClr>
                </a:solidFill>
                <a:latin typeface="+mn-lt"/>
                <a:ea typeface="+mn-ea"/>
                <a:cs typeface="+mn-cs"/>
              </a:defRPr>
            </a:lvl1pPr>
          </a:lstStyle>
          <a:p>
            <a:pPr>
              <a:defRPr/>
            </a:pPr>
            <a:r>
              <a:rPr lang="de-DE"/>
              <a:t>Max-Planck-Institut für Plasmaphysik | A. v. Stechow | 21.4.2023</a:t>
            </a:r>
          </a:p>
        </p:txBody>
      </p:sp>
      <p:sp>
        <p:nvSpPr>
          <p:cNvPr id="10" name="Foliennummernplatzhalter 9"/>
          <p:cNvSpPr>
            <a:spLocks noGrp="1"/>
          </p:cNvSpPr>
          <p:nvPr>
            <p:ph type="sldNum" sz="quarter" idx="4"/>
          </p:nvPr>
        </p:nvSpPr>
        <p:spPr bwMode="auto">
          <a:xfrm>
            <a:off x="22561549" y="13123202"/>
            <a:ext cx="434698" cy="288000"/>
          </a:xfrm>
          <a:prstGeom prst="rect">
            <a:avLst/>
          </a:prstGeom>
        </p:spPr>
        <p:txBody>
          <a:bodyPr vert="horz" wrap="none" lIns="0" tIns="0" rIns="0" bIns="0" rtlCol="0" anchor="b" anchorCtr="0"/>
          <a:lstStyle>
            <a:lvl1pPr algn="r">
              <a:defRPr lang="de-DE" sz="1200" cap="all" spc="180">
                <a:solidFill>
                  <a:schemeClr val="tx1">
                    <a:tint val="75000"/>
                  </a:schemeClr>
                </a:solidFill>
                <a:latin typeface="+mn-lt"/>
                <a:ea typeface="+mn-ea"/>
                <a:cs typeface="+mn-cs"/>
              </a:defRPr>
            </a:lvl1pPr>
          </a:lstStyle>
          <a:p>
            <a:pPr>
              <a:defRPr/>
            </a:pPr>
            <a:fld id="{ECE691D0-CC49-4FC7-9C4D-6112B0CB3A76}" type="slidenum">
              <a:rPr lang="de-DE"/>
              <a:t>‹#›</a:t>
            </a:fld>
            <a:endParaRPr lang="de-DE"/>
          </a:p>
        </p:txBody>
      </p:sp>
    </p:spTree>
    <p:extLst>
      <p:ext uri="{BB962C8B-B14F-4D97-AF65-F5344CB8AC3E}">
        <p14:creationId xmlns:p14="http://schemas.microsoft.com/office/powerpoint/2010/main" val="1934458638"/>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hf hdr="0"/>
  <p:txStyles>
    <p:titleStyle>
      <a:lvl1pPr algn="l" defTabSz="1828800">
        <a:lnSpc>
          <a:spcPts val="5600"/>
        </a:lnSpc>
        <a:spcBef>
          <a:spcPts val="0"/>
        </a:spcBef>
        <a:spcAft>
          <a:spcPts val="3600"/>
        </a:spcAft>
        <a:buNone/>
        <a:defRPr sz="5000" b="1" cap="none" spc="0">
          <a:solidFill>
            <a:srgbClr val="005555"/>
          </a:solidFill>
          <a:latin typeface="+mj-lt"/>
          <a:ea typeface="+mj-ea"/>
          <a:cs typeface="+mj-cs"/>
        </a:defRPr>
      </a:lvl1pPr>
    </p:titleStyle>
    <p:bodyStyle>
      <a:lvl1pPr marL="0" marR="0" indent="0" algn="l" defTabSz="1828800">
        <a:lnSpc>
          <a:spcPct val="120000"/>
        </a:lnSpc>
        <a:spcBef>
          <a:spcPts val="1200"/>
        </a:spcBef>
        <a:spcAft>
          <a:spcPts val="0"/>
        </a:spcAft>
        <a:buClrTx/>
        <a:buSzTx/>
        <a:buFont typeface="Arial"/>
        <a:buNone/>
        <a:defRPr lang="de-DE" sz="3600" b="0" i="0" spc="80">
          <a:solidFill>
            <a:schemeClr val="tx1"/>
          </a:solidFill>
          <a:latin typeface="+mn-lt"/>
          <a:ea typeface="+mn-ea"/>
          <a:cs typeface="+mn-cs"/>
        </a:defRPr>
      </a:lvl1pPr>
      <a:lvl2pPr marL="0" indent="0" algn="l" defTabSz="1828800">
        <a:lnSpc>
          <a:spcPct val="120000"/>
        </a:lnSpc>
        <a:spcBef>
          <a:spcPts val="1200"/>
        </a:spcBef>
        <a:spcAft>
          <a:spcPts val="0"/>
        </a:spcAft>
        <a:buFont typeface="Arial"/>
        <a:buNone/>
        <a:defRPr sz="3600" b="1" spc="80">
          <a:solidFill>
            <a:schemeClr val="tx2"/>
          </a:solidFill>
          <a:latin typeface="+mn-lt"/>
          <a:ea typeface="+mn-ea"/>
          <a:cs typeface="+mn-cs"/>
        </a:defRPr>
      </a:lvl2pPr>
      <a:lvl3pPr marL="358776" indent="-358776" algn="l" defTabSz="1828800">
        <a:lnSpc>
          <a:spcPct val="120000"/>
        </a:lnSpc>
        <a:spcBef>
          <a:spcPts val="1200"/>
        </a:spcBef>
        <a:buFont typeface="Arial"/>
        <a:buChar char="•"/>
        <a:defRPr sz="3600" b="1" spc="80">
          <a:solidFill>
            <a:schemeClr val="accent3"/>
          </a:solidFill>
          <a:latin typeface="+mn-lt"/>
          <a:ea typeface="+mn-ea"/>
          <a:cs typeface="+mn-cs"/>
        </a:defRPr>
      </a:lvl3pPr>
      <a:lvl4pPr marL="358776" indent="-358776" algn="l" defTabSz="1828800">
        <a:lnSpc>
          <a:spcPct val="120000"/>
        </a:lnSpc>
        <a:spcBef>
          <a:spcPts val="1200"/>
        </a:spcBef>
        <a:buFont typeface="Arial"/>
        <a:buChar char="•"/>
        <a:defRPr sz="3600" spc="80">
          <a:solidFill>
            <a:schemeClr val="tx1"/>
          </a:solidFill>
          <a:latin typeface="+mn-lt"/>
          <a:ea typeface="+mn-ea"/>
          <a:cs typeface="+mn-cs"/>
        </a:defRPr>
      </a:lvl4pPr>
      <a:lvl5pPr marL="714376" indent="-358776" algn="l" defTabSz="1828800">
        <a:lnSpc>
          <a:spcPct val="120000"/>
        </a:lnSpc>
        <a:spcBef>
          <a:spcPts val="1200"/>
        </a:spcBef>
        <a:buFont typeface="Arial"/>
        <a:buChar char="•"/>
        <a:defRPr lang="de-DE" sz="3600" b="0" i="0" spc="80">
          <a:solidFill>
            <a:schemeClr val="tx1"/>
          </a:solidFill>
          <a:latin typeface="+mn-lt"/>
          <a:ea typeface="+mn-ea"/>
          <a:cs typeface="+mn-cs"/>
        </a:defRPr>
      </a:lvl5pPr>
      <a:lvl6pPr marL="1291500" indent="-571500" algn="l" defTabSz="1828800">
        <a:lnSpc>
          <a:spcPct val="100000"/>
        </a:lnSpc>
        <a:spcBef>
          <a:spcPts val="600"/>
        </a:spcBef>
        <a:spcAft>
          <a:spcPts val="0"/>
        </a:spcAft>
        <a:buClr>
          <a:schemeClr val="tx1"/>
        </a:buClr>
        <a:buSzPct val="110000"/>
        <a:buFont typeface="Symbol"/>
        <a:buChar char=""/>
        <a:defRPr sz="3600" b="0" i="0" spc="80">
          <a:solidFill>
            <a:schemeClr val="tx1"/>
          </a:solidFill>
          <a:latin typeface="+mn-lt"/>
          <a:ea typeface="+mn-ea"/>
          <a:cs typeface="+mn-cs"/>
        </a:defRPr>
      </a:lvl6pPr>
      <a:lvl7pPr marL="0" indent="431798" algn="l" defTabSz="1828800">
        <a:lnSpc>
          <a:spcPct val="100000"/>
        </a:lnSpc>
        <a:spcBef>
          <a:spcPts val="1200"/>
        </a:spcBef>
        <a:spcAft>
          <a:spcPts val="0"/>
        </a:spcAft>
        <a:buClr>
          <a:schemeClr val="tx2"/>
        </a:buClr>
        <a:buFont typeface="Wingdings 3"/>
        <a:buChar char=""/>
        <a:defRPr sz="3000" b="0" i="1" spc="80">
          <a:solidFill>
            <a:schemeClr val="tx2"/>
          </a:solidFill>
          <a:latin typeface="+mn-lt"/>
          <a:ea typeface="+mn-ea"/>
          <a:cs typeface="+mn-cs"/>
        </a:defRPr>
      </a:lvl7pPr>
      <a:lvl8pPr marL="0" indent="0" algn="l" defTabSz="1828800">
        <a:lnSpc>
          <a:spcPct val="100000"/>
        </a:lnSpc>
        <a:spcBef>
          <a:spcPts val="1050"/>
        </a:spcBef>
        <a:spcAft>
          <a:spcPts val="0"/>
        </a:spcAft>
        <a:buSzPct val="110000"/>
        <a:buFont typeface=".SF NS Symbols Regular"/>
        <a:buNone/>
        <a:defRPr sz="2000" b="0" i="1" spc="240">
          <a:solidFill>
            <a:schemeClr val="tx1">
              <a:lumMod val="50000"/>
              <a:lumOff val="50000"/>
            </a:schemeClr>
          </a:solidFill>
          <a:latin typeface="+mn-lt"/>
          <a:ea typeface="+mn-ea"/>
          <a:cs typeface="+mn-cs"/>
        </a:defRPr>
      </a:lvl8pPr>
      <a:lvl9pPr marL="0" indent="0" algn="l" defTabSz="1828800">
        <a:lnSpc>
          <a:spcPts val="2200"/>
        </a:lnSpc>
        <a:spcBef>
          <a:spcPts val="1050"/>
        </a:spcBef>
        <a:buFont typeface="Arial"/>
        <a:buNone/>
        <a:defRPr sz="1600" b="0" i="1" spc="240">
          <a:solidFill>
            <a:schemeClr val="tx1">
              <a:lumMod val="50000"/>
              <a:lumOff val="50000"/>
            </a:schemeClr>
          </a:solidFill>
          <a:latin typeface="+mn-lt"/>
          <a:ea typeface="+mn-ea"/>
          <a:cs typeface="+mn-cs"/>
        </a:defRPr>
      </a:lvl9pPr>
    </p:bodyStyle>
    <p:otherStyle>
      <a:defPPr>
        <a:defRPr lang="en-US"/>
      </a:defPPr>
      <a:lvl1pPr marL="0" algn="l" defTabSz="1828800">
        <a:defRPr sz="3600">
          <a:solidFill>
            <a:schemeClr val="tx1"/>
          </a:solidFill>
          <a:latin typeface="+mn-lt"/>
          <a:ea typeface="+mn-ea"/>
          <a:cs typeface="+mn-cs"/>
        </a:defRPr>
      </a:lvl1pPr>
      <a:lvl2pPr marL="914400" algn="l" defTabSz="1828800">
        <a:defRPr sz="3600">
          <a:solidFill>
            <a:schemeClr val="tx1"/>
          </a:solidFill>
          <a:latin typeface="+mn-lt"/>
          <a:ea typeface="+mn-ea"/>
          <a:cs typeface="+mn-cs"/>
        </a:defRPr>
      </a:lvl2pPr>
      <a:lvl3pPr marL="1828800" algn="l" defTabSz="1828800">
        <a:defRPr sz="3600">
          <a:solidFill>
            <a:schemeClr val="tx1"/>
          </a:solidFill>
          <a:latin typeface="+mn-lt"/>
          <a:ea typeface="+mn-ea"/>
          <a:cs typeface="+mn-cs"/>
        </a:defRPr>
      </a:lvl3pPr>
      <a:lvl4pPr marL="2743200" algn="l" defTabSz="1828800">
        <a:defRPr sz="3600">
          <a:solidFill>
            <a:schemeClr val="tx1"/>
          </a:solidFill>
          <a:latin typeface="+mn-lt"/>
          <a:ea typeface="+mn-ea"/>
          <a:cs typeface="+mn-cs"/>
        </a:defRPr>
      </a:lvl4pPr>
      <a:lvl5pPr marL="3657600" algn="l" defTabSz="1828800">
        <a:defRPr sz="3600">
          <a:solidFill>
            <a:schemeClr val="tx1"/>
          </a:solidFill>
          <a:latin typeface="+mn-lt"/>
          <a:ea typeface="+mn-ea"/>
          <a:cs typeface="+mn-cs"/>
        </a:defRPr>
      </a:lvl5pPr>
      <a:lvl6pPr marL="4572000" algn="l" defTabSz="1828800">
        <a:defRPr sz="3600">
          <a:solidFill>
            <a:schemeClr val="tx1"/>
          </a:solidFill>
          <a:latin typeface="+mn-lt"/>
          <a:ea typeface="+mn-ea"/>
          <a:cs typeface="+mn-cs"/>
        </a:defRPr>
      </a:lvl6pPr>
      <a:lvl7pPr marL="5486400" algn="l" defTabSz="1828800">
        <a:defRPr sz="3600">
          <a:solidFill>
            <a:schemeClr val="tx1"/>
          </a:solidFill>
          <a:latin typeface="+mn-lt"/>
          <a:ea typeface="+mn-ea"/>
          <a:cs typeface="+mn-cs"/>
        </a:defRPr>
      </a:lvl7pPr>
      <a:lvl8pPr marL="6400800" algn="l" defTabSz="1828800">
        <a:defRPr sz="3600">
          <a:solidFill>
            <a:schemeClr val="tx1"/>
          </a:solidFill>
          <a:latin typeface="+mn-lt"/>
          <a:ea typeface="+mn-ea"/>
          <a:cs typeface="+mn-cs"/>
        </a:defRPr>
      </a:lvl8pPr>
      <a:lvl9pPr marL="7315200" algn="l" defTabSz="1828800">
        <a:defRPr sz="36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36.tif"/><Relationship Id="rId2" Type="http://schemas.openxmlformats.org/officeDocument/2006/relationships/image" Target="../media/image35.tif"/><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tif"/><Relationship Id="rId1" Type="http://schemas.openxmlformats.org/officeDocument/2006/relationships/slideLayout" Target="../slideLayouts/slideLayout1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7.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2.png"/><Relationship Id="rId1" Type="http://schemas.openxmlformats.org/officeDocument/2006/relationships/slideLayout" Target="../slideLayouts/slideLayout17.xml"/><Relationship Id="rId4" Type="http://schemas.openxmlformats.org/officeDocument/2006/relationships/image" Target="../media/image46.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1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xml"/><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3" Type="http://schemas.openxmlformats.org/officeDocument/2006/relationships/hyperlink" Target="mailto:carsten.killer@ipp.mpg.de" TargetMode="External"/><Relationship Id="rId2" Type="http://schemas.openxmlformats.org/officeDocument/2006/relationships/hyperlink" Target="mailto:sballin@mit.edu" TargetMode="Externa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7.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2.mp4"/><Relationship Id="rId7" Type="http://schemas.openxmlformats.org/officeDocument/2006/relationships/image" Target="../media/image3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9.png"/><Relationship Id="rId5" Type="http://schemas.openxmlformats.org/officeDocument/2006/relationships/slideLayout" Target="../slideLayouts/slideLayout17.xml"/><Relationship Id="rId4" Type="http://schemas.openxmlformats.org/officeDocument/2006/relationships/video" Target="../media/media2.mp4"/></Relationships>
</file>

<file path=ppt/slides/_rels/slide8.xml.rels><?xml version="1.0" encoding="UTF-8" standalone="yes"?>
<Relationships xmlns="http://schemas.openxmlformats.org/package/2006/relationships"><Relationship Id="rId2" Type="http://schemas.openxmlformats.org/officeDocument/2006/relationships/image" Target="../media/image32.tif"/><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Untertitel 7"/>
          <p:cNvSpPr txBox="1">
            <a:spLocks noGrp="1"/>
          </p:cNvSpPr>
          <p:nvPr>
            <p:ph type="body" sz="quarter" idx="1"/>
          </p:nvPr>
        </p:nvSpPr>
        <p:spPr>
          <a:prstGeom prst="rect">
            <a:avLst/>
          </a:prstGeom>
        </p:spPr>
        <p:txBody>
          <a:bodyPr>
            <a:normAutofit/>
          </a:bodyPr>
          <a:lstStyle/>
          <a:p>
            <a:pPr algn="ctr" defTabSz="877047">
              <a:spcBef>
                <a:spcPts val="0"/>
              </a:spcBef>
              <a:defRPr sz="2850"/>
            </a:pPr>
            <a:r>
              <a:rPr dirty="0"/>
              <a:t>Sean Ballinger (</a:t>
            </a:r>
            <a:r>
              <a:rPr dirty="0" err="1"/>
              <a:t>sballin@mit.edu</a:t>
            </a:r>
            <a:r>
              <a:rPr dirty="0"/>
              <a:t>)</a:t>
            </a:r>
            <a:r>
              <a:rPr lang="en-US" dirty="0"/>
              <a:t> on behalf of the W7-X team</a:t>
            </a:r>
            <a:endParaRPr lang="en-US" baseline="0" dirty="0"/>
          </a:p>
        </p:txBody>
      </p:sp>
      <p:sp>
        <p:nvSpPr>
          <p:cNvPr id="227" name="Titel 6"/>
          <p:cNvSpPr txBox="1">
            <a:spLocks noGrp="1"/>
          </p:cNvSpPr>
          <p:nvPr>
            <p:ph type="title"/>
          </p:nvPr>
        </p:nvSpPr>
        <p:spPr>
          <a:xfrm>
            <a:off x="1390651" y="3782293"/>
            <a:ext cx="10701326" cy="3532911"/>
          </a:xfrm>
          <a:prstGeom prst="rect">
            <a:avLst/>
          </a:prstGeom>
        </p:spPr>
        <p:txBody>
          <a:bodyPr/>
          <a:lstStyle/>
          <a:p>
            <a:r>
              <a:rPr lang="en-US" dirty="0"/>
              <a:t>Island structure and turbulence in the </a:t>
            </a:r>
            <a:r>
              <a:rPr dirty="0"/>
              <a:t>scrape-off layer of </a:t>
            </a:r>
            <a:r>
              <a:rPr dirty="0" err="1"/>
              <a:t>Wendelstein</a:t>
            </a:r>
            <a:r>
              <a:rPr dirty="0"/>
              <a:t> 7-X</a:t>
            </a:r>
            <a:r>
              <a:rPr lang="en-US" dirty="0"/>
              <a:t>: results from OP2.1</a:t>
            </a:r>
            <a:endParaRPr dirty="0"/>
          </a:p>
        </p:txBody>
      </p:sp>
      <p:sp>
        <p:nvSpPr>
          <p:cNvPr id="3" name="Fußzeilenplatzhalter 2">
            <a:extLst>
              <a:ext uri="{FF2B5EF4-FFF2-40B4-BE49-F238E27FC236}">
                <a16:creationId xmlns:a16="http://schemas.microsoft.com/office/drawing/2014/main" id="{C0164628-2F62-7162-353D-E40789B3A32D}"/>
              </a:ext>
            </a:extLst>
          </p:cNvPr>
          <p:cNvSpPr txBox="1"/>
          <p:nvPr/>
        </p:nvSpPr>
        <p:spPr>
          <a:xfrm>
            <a:off x="1317625" y="13226534"/>
            <a:ext cx="11869916" cy="184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b">
            <a:spAutoFit/>
          </a:bodyPr>
          <a:lstStyle>
            <a:lvl1pPr algn="l" defTabSz="914400">
              <a:defRPr sz="1200" cap="all" spc="180">
                <a:solidFill>
                  <a:srgbClr val="888888"/>
                </a:solidFill>
                <a:latin typeface="Arial"/>
                <a:ea typeface="Arial"/>
                <a:cs typeface="Arial"/>
                <a:sym typeface="Arial"/>
              </a:defRPr>
            </a:lvl1pPr>
          </a:lstStyle>
          <a:p>
            <a:r>
              <a:rPr dirty="0"/>
              <a:t>Sean Ballinger | </a:t>
            </a:r>
            <a:r>
              <a:rPr lang="en-US" dirty="0"/>
              <a:t>W7-X op2.1 results workshop</a:t>
            </a:r>
            <a:r>
              <a:rPr dirty="0"/>
              <a:t> </a:t>
            </a:r>
            <a:r>
              <a:rPr lang="en-US" dirty="0"/>
              <a:t>28</a:t>
            </a:r>
            <a:r>
              <a:rPr dirty="0"/>
              <a:t>.1</a:t>
            </a:r>
            <a:r>
              <a:rPr lang="en-US" dirty="0"/>
              <a:t>1</a:t>
            </a:r>
            <a:r>
              <a:rPr dirty="0"/>
              <a:t>.2023</a:t>
            </a:r>
            <a:r>
              <a:rPr lang="en-US" dirty="0"/>
              <a:t> | </a:t>
            </a:r>
            <a:r>
              <a:rPr lang="en-US" dirty="0" err="1"/>
              <a:t>event.ipp-hgw.mpg.de</a:t>
            </a:r>
            <a:r>
              <a:rPr lang="en-US" dirty="0"/>
              <a:t>/event/969/contributions/1509</a:t>
            </a:r>
            <a:endParaRPr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 name="Image" descr="Image"/>
          <p:cNvPicPr>
            <a:picLocks noChangeAspect="1"/>
          </p:cNvPicPr>
          <p:nvPr/>
        </p:nvPicPr>
        <p:blipFill>
          <a:blip r:embed="rId2"/>
          <a:stretch>
            <a:fillRect/>
          </a:stretch>
        </p:blipFill>
        <p:spPr>
          <a:xfrm>
            <a:off x="11049372" y="3775490"/>
            <a:ext cx="11274555" cy="8461528"/>
          </a:xfrm>
          <a:prstGeom prst="rect">
            <a:avLst/>
          </a:prstGeom>
          <a:ln w="12700">
            <a:miter lim="400000"/>
          </a:ln>
        </p:spPr>
      </p:pic>
      <p:pic>
        <p:nvPicPr>
          <p:cNvPr id="418" name="Image" descr="Image"/>
          <p:cNvPicPr>
            <a:picLocks noChangeAspect="1"/>
          </p:cNvPicPr>
          <p:nvPr/>
        </p:nvPicPr>
        <p:blipFill>
          <a:blip r:embed="rId3"/>
          <a:srcRect r="21230"/>
          <a:stretch>
            <a:fillRect/>
          </a:stretch>
        </p:blipFill>
        <p:spPr>
          <a:xfrm>
            <a:off x="1880408" y="3771042"/>
            <a:ext cx="8922032" cy="8500684"/>
          </a:xfrm>
          <a:prstGeom prst="rect">
            <a:avLst/>
          </a:prstGeom>
          <a:ln w="12700">
            <a:miter lim="400000"/>
          </a:ln>
        </p:spPr>
      </p:pic>
      <p:sp>
        <p:nvSpPr>
          <p:cNvPr id="419" name="Poloidal velocities are due to ErxB drift: when toroidal field is reversed, poloidal velocities reverse"/>
          <p:cNvSpPr txBox="1">
            <a:spLocks noGrp="1"/>
          </p:cNvSpPr>
          <p:nvPr>
            <p:ph type="title"/>
          </p:nvPr>
        </p:nvSpPr>
        <p:spPr>
          <a:xfrm>
            <a:off x="966892" y="721022"/>
            <a:ext cx="18689377" cy="1717378"/>
          </a:xfrm>
          <a:prstGeom prst="rect">
            <a:avLst/>
          </a:prstGeom>
        </p:spPr>
        <p:txBody>
          <a:bodyPr>
            <a:normAutofit/>
          </a:bodyPr>
          <a:lstStyle/>
          <a:p>
            <a:pPr defTabSz="698301">
              <a:defRPr sz="4335"/>
            </a:pPr>
            <a:r>
              <a:rPr lang="en-US" dirty="0"/>
              <a:t>GPI-observed p</a:t>
            </a:r>
            <a:r>
              <a:rPr dirty="0"/>
              <a:t>oloidal velocities are due to </a:t>
            </a:r>
            <a:r>
              <a:rPr dirty="0" err="1"/>
              <a:t>E</a:t>
            </a:r>
            <a:r>
              <a:rPr baseline="-5999" dirty="0" err="1"/>
              <a:t>r</a:t>
            </a:r>
            <a:r>
              <a:rPr dirty="0" err="1"/>
              <a:t>xB</a:t>
            </a:r>
            <a:r>
              <a:rPr dirty="0"/>
              <a:t> drift</a:t>
            </a:r>
            <a:r>
              <a:rPr lang="en-US" dirty="0"/>
              <a:t>: when toroidal field is reversed, poloidal velocities reverse</a:t>
            </a:r>
          </a:p>
        </p:txBody>
      </p:sp>
      <p:sp>
        <p:nvSpPr>
          <p:cNvPr id="420" name="Slide Number"/>
          <p:cNvSpPr txBox="1">
            <a:spLocks noGrp="1"/>
          </p:cNvSpPr>
          <p:nvPr>
            <p:ph type="sldNum" sz="quarter" idx="2"/>
          </p:nvPr>
        </p:nvSpPr>
        <p:spPr>
          <a:xfrm>
            <a:off x="23865371" y="13073062"/>
            <a:ext cx="240333" cy="31569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10</a:t>
            </a:fld>
            <a:endParaRPr/>
          </a:p>
        </p:txBody>
      </p:sp>
      <p:sp>
        <p:nvSpPr>
          <p:cNvPr id="426" name="Edge of closed field line region"/>
          <p:cNvSpPr txBox="1"/>
          <p:nvPr/>
        </p:nvSpPr>
        <p:spPr>
          <a:xfrm rot="4180289">
            <a:off x="3160754" y="8270938"/>
            <a:ext cx="4838883"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a:solidFill>
                  <a:srgbClr val="000000"/>
                </a:solidFill>
                <a:latin typeface="DejaVu Sans"/>
                <a:ea typeface="DejaVu Sans"/>
                <a:cs typeface="DejaVu Sans"/>
                <a:sym typeface="DejaVu Sans"/>
              </a:defRPr>
            </a:lvl1pPr>
          </a:lstStyle>
          <a:p>
            <a:r>
              <a:t>Edge of closed field line region</a:t>
            </a:r>
          </a:p>
        </p:txBody>
      </p:sp>
      <p:sp>
        <p:nvSpPr>
          <p:cNvPr id="427" name="Edge of closed field line region"/>
          <p:cNvSpPr txBox="1"/>
          <p:nvPr/>
        </p:nvSpPr>
        <p:spPr>
          <a:xfrm rot="5273346">
            <a:off x="5864265" y="7816139"/>
            <a:ext cx="4838883"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a:solidFill>
                  <a:srgbClr val="000000"/>
                </a:solidFill>
                <a:latin typeface="DejaVu Sans"/>
                <a:ea typeface="DejaVu Sans"/>
                <a:cs typeface="DejaVu Sans"/>
                <a:sym typeface="DejaVu Sans"/>
              </a:defRPr>
            </a:lvl1pPr>
          </a:lstStyle>
          <a:p>
            <a:r>
              <a:t>Edge of closed field line region</a:t>
            </a:r>
          </a:p>
        </p:txBody>
      </p:sp>
      <p:sp>
        <p:nvSpPr>
          <p:cNvPr id="428" name="Island O-point"/>
          <p:cNvSpPr txBox="1"/>
          <p:nvPr/>
        </p:nvSpPr>
        <p:spPr>
          <a:xfrm rot="4726496">
            <a:off x="4769119" y="7232913"/>
            <a:ext cx="4838883"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a:solidFill>
                  <a:srgbClr val="000000"/>
                </a:solidFill>
                <a:latin typeface="DejaVu Sans"/>
                <a:ea typeface="DejaVu Sans"/>
                <a:cs typeface="DejaVu Sans"/>
                <a:sym typeface="DejaVu Sans"/>
              </a:defRPr>
            </a:lvl1pPr>
          </a:lstStyle>
          <a:p>
            <a:r>
              <a:t>Island O-point</a:t>
            </a:r>
          </a:p>
        </p:txBody>
      </p:sp>
      <p:sp>
        <p:nvSpPr>
          <p:cNvPr id="429" name="Standard configuration…"/>
          <p:cNvSpPr txBox="1"/>
          <p:nvPr/>
        </p:nvSpPr>
        <p:spPr>
          <a:xfrm>
            <a:off x="5205621" y="3048000"/>
            <a:ext cx="3540253" cy="8293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b="1">
                <a:solidFill>
                  <a:srgbClr val="005555"/>
                </a:solidFill>
              </a:defRPr>
            </a:pPr>
            <a:r>
              <a:t>Standard configuration</a:t>
            </a:r>
          </a:p>
          <a:p>
            <a:pPr>
              <a:defRPr b="1">
                <a:solidFill>
                  <a:srgbClr val="005555"/>
                </a:solidFill>
              </a:defRPr>
            </a:pPr>
            <a:r>
              <a:t>EJM001+2520 (57 puffs)</a:t>
            </a:r>
          </a:p>
        </p:txBody>
      </p:sp>
      <p:sp>
        <p:nvSpPr>
          <p:cNvPr id="430" name="Oval"/>
          <p:cNvSpPr/>
          <p:nvPr/>
        </p:nvSpPr>
        <p:spPr>
          <a:xfrm>
            <a:off x="9204443" y="6267967"/>
            <a:ext cx="1454723" cy="3553547"/>
          </a:xfrm>
          <a:prstGeom prst="ellipse">
            <a:avLst/>
          </a:prstGeom>
          <a:ln w="25400">
            <a:solidFill>
              <a:srgbClr val="000000"/>
            </a:solidFill>
            <a:custDash>
              <a:ds d="600000" sp="600000"/>
            </a:custDash>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31" name="Oval"/>
          <p:cNvSpPr/>
          <p:nvPr/>
        </p:nvSpPr>
        <p:spPr>
          <a:xfrm>
            <a:off x="17833260" y="7370470"/>
            <a:ext cx="1847591" cy="3676121"/>
          </a:xfrm>
          <a:prstGeom prst="ellipse">
            <a:avLst/>
          </a:prstGeom>
          <a:ln w="25400">
            <a:solidFill>
              <a:srgbClr val="000000"/>
            </a:solidFill>
            <a:custDash>
              <a:ds d="600000" sp="600000"/>
            </a:custDash>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32" name="Standard configuration, reversed field…"/>
          <p:cNvSpPr txBox="1"/>
          <p:nvPr/>
        </p:nvSpPr>
        <p:spPr>
          <a:xfrm>
            <a:off x="13453044" y="3048000"/>
            <a:ext cx="5607102" cy="8293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b="1">
                <a:solidFill>
                  <a:srgbClr val="005555"/>
                </a:solidFill>
              </a:defRPr>
            </a:pPr>
            <a:r>
              <a:t>Standard configuration, reversed field</a:t>
            </a:r>
          </a:p>
          <a:p>
            <a:pPr>
              <a:defRPr b="1">
                <a:solidFill>
                  <a:srgbClr val="005555"/>
                </a:solidFill>
              </a:defRPr>
            </a:pPr>
            <a:r>
              <a:t>EJM016-2520 (40 puffs)</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Island size change experiments in standard configuration with reversed field may indicate that flow directions depend on island O-point location"/>
          <p:cNvSpPr txBox="1">
            <a:spLocks noGrp="1"/>
          </p:cNvSpPr>
          <p:nvPr>
            <p:ph type="title"/>
          </p:nvPr>
        </p:nvSpPr>
        <p:spPr>
          <a:xfrm>
            <a:off x="966892" y="721022"/>
            <a:ext cx="19988108" cy="2250778"/>
          </a:xfrm>
          <a:prstGeom prst="rect">
            <a:avLst/>
          </a:prstGeom>
        </p:spPr>
        <p:txBody>
          <a:bodyPr>
            <a:normAutofit/>
          </a:bodyPr>
          <a:lstStyle>
            <a:lvl1pPr defTabSz="624363">
              <a:defRPr sz="3875"/>
            </a:lvl1pPr>
          </a:lstStyle>
          <a:p>
            <a:r>
              <a:rPr lang="en-US" sz="4200" dirty="0"/>
              <a:t>GPI: i</a:t>
            </a:r>
            <a:r>
              <a:rPr sz="4200" dirty="0"/>
              <a:t>sland size change experiments in standard configuration </a:t>
            </a:r>
            <a:r>
              <a:rPr lang="en-US" sz="4200" dirty="0"/>
              <a:t>(</a:t>
            </a:r>
            <a:r>
              <a:rPr sz="4200" dirty="0"/>
              <a:t>reversed field</a:t>
            </a:r>
            <a:r>
              <a:rPr lang="en-US" sz="4200" dirty="0"/>
              <a:t>)</a:t>
            </a:r>
            <a:r>
              <a:rPr sz="4200" dirty="0"/>
              <a:t> may indicate that flow directions depend on island O-point location</a:t>
            </a:r>
          </a:p>
        </p:txBody>
      </p:sp>
      <p:sp>
        <p:nvSpPr>
          <p:cNvPr id="227" name="Slide Number"/>
          <p:cNvSpPr txBox="1">
            <a:spLocks noGrp="1"/>
          </p:cNvSpPr>
          <p:nvPr>
            <p:ph type="sldNum" sz="quarter" idx="2"/>
          </p:nvPr>
        </p:nvSpPr>
        <p:spPr>
          <a:xfrm>
            <a:off x="23865371" y="13073062"/>
            <a:ext cx="240333" cy="31569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11</a:t>
            </a:fld>
            <a:endParaRPr/>
          </a:p>
        </p:txBody>
      </p:sp>
      <p:pic>
        <p:nvPicPr>
          <p:cNvPr id="233" name="Image" descr="Image"/>
          <p:cNvPicPr>
            <a:picLocks noChangeAspect="1"/>
          </p:cNvPicPr>
          <p:nvPr/>
        </p:nvPicPr>
        <p:blipFill>
          <a:blip r:embed="rId2"/>
          <a:stretch>
            <a:fillRect/>
          </a:stretch>
        </p:blipFill>
        <p:spPr>
          <a:xfrm>
            <a:off x="578133" y="3309668"/>
            <a:ext cx="12094371" cy="9021827"/>
          </a:xfrm>
          <a:prstGeom prst="rect">
            <a:avLst/>
          </a:prstGeom>
          <a:ln w="12700">
            <a:miter lim="400000"/>
          </a:ln>
        </p:spPr>
      </p:pic>
      <p:pic>
        <p:nvPicPr>
          <p:cNvPr id="234" name="-1500.png" descr="-1500.png"/>
          <p:cNvPicPr>
            <a:picLocks noChangeAspect="1"/>
          </p:cNvPicPr>
          <p:nvPr/>
        </p:nvPicPr>
        <p:blipFill>
          <a:blip r:embed="rId3"/>
          <a:srcRect l="41980" t="56863" r="23797" b="10102"/>
          <a:stretch>
            <a:fillRect/>
          </a:stretch>
        </p:blipFill>
        <p:spPr>
          <a:xfrm>
            <a:off x="14406926" y="8444233"/>
            <a:ext cx="2607698" cy="4530946"/>
          </a:xfrm>
          <a:prstGeom prst="rect">
            <a:avLst/>
          </a:prstGeom>
          <a:ln w="12700">
            <a:miter lim="400000"/>
          </a:ln>
        </p:spPr>
      </p:pic>
      <p:pic>
        <p:nvPicPr>
          <p:cNvPr id="235" name="1500.png" descr="1500.png"/>
          <p:cNvPicPr>
            <a:picLocks noChangeAspect="1"/>
          </p:cNvPicPr>
          <p:nvPr/>
        </p:nvPicPr>
        <p:blipFill>
          <a:blip r:embed="rId4"/>
          <a:srcRect l="50272" t="67733" r="26281" b="18459"/>
          <a:stretch>
            <a:fillRect/>
          </a:stretch>
        </p:blipFill>
        <p:spPr>
          <a:xfrm>
            <a:off x="15098353" y="2822327"/>
            <a:ext cx="1786577" cy="1893687"/>
          </a:xfrm>
          <a:prstGeom prst="rect">
            <a:avLst/>
          </a:prstGeom>
          <a:ln w="12700">
            <a:miter lim="400000"/>
          </a:ln>
        </p:spPr>
      </p:pic>
      <p:pic>
        <p:nvPicPr>
          <p:cNvPr id="236" name="0.png" descr="0.png"/>
          <p:cNvPicPr>
            <a:picLocks noChangeAspect="1"/>
          </p:cNvPicPr>
          <p:nvPr/>
        </p:nvPicPr>
        <p:blipFill>
          <a:blip r:embed="rId5"/>
          <a:srcRect l="47238" t="64870" r="26309" b="16717"/>
          <a:stretch>
            <a:fillRect/>
          </a:stretch>
        </p:blipFill>
        <p:spPr>
          <a:xfrm>
            <a:off x="14843783" y="5986414"/>
            <a:ext cx="2015579" cy="2525495"/>
          </a:xfrm>
          <a:prstGeom prst="rect">
            <a:avLst/>
          </a:prstGeom>
          <a:ln w="12700">
            <a:miter lim="400000"/>
          </a:ln>
        </p:spPr>
      </p:pic>
      <p:sp>
        <p:nvSpPr>
          <p:cNvPr id="237" name="Oval"/>
          <p:cNvSpPr/>
          <p:nvPr/>
        </p:nvSpPr>
        <p:spPr>
          <a:xfrm>
            <a:off x="3334356" y="3434689"/>
            <a:ext cx="2582466" cy="901412"/>
          </a:xfrm>
          <a:prstGeom prst="ellipse">
            <a:avLst/>
          </a:prstGeom>
          <a:ln w="63500">
            <a:solidFill>
              <a:srgbClr val="000000"/>
            </a:solidFill>
            <a:custDash>
              <a:ds d="200000" sp="200000"/>
            </a:custDash>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38" name="Oval"/>
          <p:cNvSpPr/>
          <p:nvPr/>
        </p:nvSpPr>
        <p:spPr>
          <a:xfrm>
            <a:off x="7022784" y="10162238"/>
            <a:ext cx="2358021" cy="901411"/>
          </a:xfrm>
          <a:prstGeom prst="ellipse">
            <a:avLst/>
          </a:prstGeom>
          <a:ln w="63500">
            <a:solidFill>
              <a:srgbClr val="000000"/>
            </a:solidFill>
            <a:custDash>
              <a:ds d="200000" sp="200000"/>
            </a:custDash>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mc:AlternateContent xmlns:mc="http://schemas.openxmlformats.org/markup-compatibility/2006">
        <mc:Choice xmlns:a14="http://schemas.microsoft.com/office/drawing/2010/main" Requires="a14">
          <p:sp>
            <p:nvSpPr>
              <p:cNvPr id="239" name="Note Icc on y-axis instead of Itor; Itor   0 in cases analyzed…"/>
              <p:cNvSpPr txBox="1"/>
              <p:nvPr/>
            </p:nvSpPr>
            <p:spPr>
              <a:xfrm>
                <a:off x="17320172" y="5587784"/>
                <a:ext cx="6100526" cy="4020781"/>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50800" tIns="50800" rIns="50800" bIns="50800" anchor="ctr">
                <a:spAutoFit/>
              </a:bodyPr>
              <a:lstStyle/>
              <a:p>
                <a:pPr marL="228600" indent="-228600" algn="l">
                  <a:spcBef>
                    <a:spcPts val="1500"/>
                  </a:spcBef>
                  <a:buSzPct val="100000"/>
                  <a:buChar char="•"/>
                  <a:defRPr sz="3200"/>
                </a:pPr>
                <a:r>
                  <a:rPr dirty="0"/>
                  <a:t>Note </a:t>
                </a:r>
                <a:r>
                  <a:rPr dirty="0" err="1"/>
                  <a:t>I</a:t>
                </a:r>
                <a:r>
                  <a:rPr baseline="-5999" dirty="0" err="1"/>
                  <a:t>cc</a:t>
                </a:r>
                <a:r>
                  <a:rPr dirty="0"/>
                  <a:t> on y-axis instead of </a:t>
                </a:r>
                <a:r>
                  <a:rPr dirty="0" err="1"/>
                  <a:t>I</a:t>
                </a:r>
                <a:r>
                  <a:rPr baseline="-5999" dirty="0" err="1"/>
                  <a:t>tor</a:t>
                </a:r>
                <a:r>
                  <a:rPr dirty="0"/>
                  <a:t>; </a:t>
                </a:r>
                <a:r>
                  <a:rPr dirty="0" err="1"/>
                  <a:t>I</a:t>
                </a:r>
                <a:r>
                  <a:rPr baseline="-5999" dirty="0" err="1"/>
                  <a:t>tor</a:t>
                </a:r>
                <a:r>
                  <a:rPr dirty="0"/>
                  <a:t> </a:t>
                </a:r>
                <a14:m>
                  <m:oMath xmlns:m="http://schemas.openxmlformats.org/officeDocument/2006/math">
                    <m:r>
                      <a:rPr sz="3850" i="1">
                        <a:solidFill>
                          <a:srgbClr val="5E5E5E"/>
                        </a:solidFill>
                        <a:latin typeface="Cambria Math" panose="02040503050406030204" pitchFamily="18" charset="0"/>
                      </a:rPr>
                      <m:t>≈</m:t>
                    </m:r>
                  </m:oMath>
                </a14:m>
                <a:r>
                  <a:rPr dirty="0"/>
                  <a:t> 0 in cases analyzed</a:t>
                </a:r>
                <a:endParaRPr baseline="-5999" dirty="0"/>
              </a:p>
              <a:p>
                <a:pPr marL="228600" indent="-228600" algn="l">
                  <a:spcBef>
                    <a:spcPts val="1500"/>
                  </a:spcBef>
                  <a:buSzPct val="100000"/>
                  <a:buChar char="•"/>
                  <a:defRPr sz="3200"/>
                </a:pPr>
                <a:r>
                  <a:rPr dirty="0"/>
                  <a:t>Region of negative velocities roughly follows the island O-point </a:t>
                </a:r>
                <a:endParaRPr lang="en-US" dirty="0"/>
              </a:p>
              <a:p>
                <a:pPr marL="228600" indent="-228600" algn="l">
                  <a:spcBef>
                    <a:spcPts val="1500"/>
                  </a:spcBef>
                  <a:buSzPct val="100000"/>
                  <a:buChar char="•"/>
                  <a:defRPr sz="3200"/>
                </a:pPr>
                <a:r>
                  <a:rPr lang="en-US" dirty="0"/>
                  <a:t>Could be helpful to repeat with more intermediate </a:t>
                </a:r>
                <a:r>
                  <a:rPr lang="en-US" dirty="0" err="1"/>
                  <a:t>Icc</a:t>
                </a:r>
                <a:r>
                  <a:rPr lang="en-US" dirty="0"/>
                  <a:t> values</a:t>
                </a:r>
                <a:endParaRPr dirty="0"/>
              </a:p>
            </p:txBody>
          </p:sp>
        </mc:Choice>
        <mc:Fallback>
          <p:sp>
            <p:nvSpPr>
              <p:cNvPr id="239" name="Note Icc on y-axis instead of Itor; Itor   0 in cases analyzed…"/>
              <p:cNvSpPr txBox="1">
                <a:spLocks noRot="1" noChangeAspect="1" noMove="1" noResize="1" noEditPoints="1" noAdjustHandles="1" noChangeArrowheads="1" noChangeShapeType="1" noTextEdit="1"/>
              </p:cNvSpPr>
              <p:nvPr/>
            </p:nvSpPr>
            <p:spPr>
              <a:xfrm>
                <a:off x="17320172" y="5587784"/>
                <a:ext cx="6100526" cy="4020781"/>
              </a:xfrm>
              <a:prstGeom prst="rect">
                <a:avLst/>
              </a:prstGeom>
              <a:blipFill>
                <a:blip r:embed="rId6"/>
                <a:stretch>
                  <a:fillRect l="-2905" t="-1577" r="-3942" b="-4416"/>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p:sp>
        <p:nvSpPr>
          <p:cNvPr id="240" name="Island O-point"/>
          <p:cNvSpPr txBox="1"/>
          <p:nvPr/>
        </p:nvSpPr>
        <p:spPr>
          <a:xfrm rot="4347405">
            <a:off x="5105224" y="8759359"/>
            <a:ext cx="4838883"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a:solidFill>
                  <a:srgbClr val="000000"/>
                </a:solidFill>
                <a:latin typeface="DejaVu Sans"/>
                <a:ea typeface="DejaVu Sans"/>
                <a:cs typeface="DejaVu Sans"/>
                <a:sym typeface="DejaVu Sans"/>
              </a:defRPr>
            </a:lvl1pPr>
          </a:lstStyle>
          <a:p>
            <a:r>
              <a:t>Island O-point</a:t>
            </a:r>
          </a:p>
        </p:txBody>
      </p:sp>
      <p:sp>
        <p:nvSpPr>
          <p:cNvPr id="241" name="XP_20230118.* (S23, S24)"/>
          <p:cNvSpPr txBox="1"/>
          <p:nvPr/>
        </p:nvSpPr>
        <p:spPr>
          <a:xfrm>
            <a:off x="19949303" y="12618247"/>
            <a:ext cx="3391937" cy="3853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2271004">
              <a:defRPr sz="2000" spc="76">
                <a:solidFill>
                  <a:srgbClr val="A7A7A7"/>
                </a:solidFill>
                <a:latin typeface="Arial"/>
                <a:ea typeface="Arial"/>
                <a:cs typeface="Arial"/>
                <a:sym typeface="Arial"/>
              </a:defRPr>
            </a:lvl1pPr>
          </a:lstStyle>
          <a:p>
            <a:r>
              <a:t>XP_20230118.* (S23, S24)</a:t>
            </a:r>
          </a:p>
        </p:txBody>
      </p:sp>
      <p:sp>
        <p:nvSpPr>
          <p:cNvPr id="242" name="Icc = 1.5 kA"/>
          <p:cNvSpPr txBox="1"/>
          <p:nvPr/>
        </p:nvSpPr>
        <p:spPr>
          <a:xfrm>
            <a:off x="13027367" y="3482306"/>
            <a:ext cx="2388402" cy="548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3000"/>
            </a:pPr>
            <a:r>
              <a:t>I</a:t>
            </a:r>
            <a:r>
              <a:rPr baseline="-5999"/>
              <a:t>cc</a:t>
            </a:r>
            <a:r>
              <a:t> = 1.5 kA</a:t>
            </a:r>
          </a:p>
        </p:txBody>
      </p:sp>
      <p:sp>
        <p:nvSpPr>
          <p:cNvPr id="243" name="Icc = 0 kA"/>
          <p:cNvSpPr txBox="1"/>
          <p:nvPr/>
        </p:nvSpPr>
        <p:spPr>
          <a:xfrm>
            <a:off x="13025390" y="6975006"/>
            <a:ext cx="2388403" cy="548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3000"/>
            </a:pPr>
            <a:r>
              <a:t>I</a:t>
            </a:r>
            <a:r>
              <a:rPr baseline="-5999"/>
              <a:t>cc</a:t>
            </a:r>
            <a:r>
              <a:t> = 0 kA</a:t>
            </a:r>
          </a:p>
        </p:txBody>
      </p:sp>
      <p:sp>
        <p:nvSpPr>
          <p:cNvPr id="244" name="Icc = -1.5 kA"/>
          <p:cNvSpPr txBox="1"/>
          <p:nvPr/>
        </p:nvSpPr>
        <p:spPr>
          <a:xfrm>
            <a:off x="13025335" y="10439815"/>
            <a:ext cx="2388402" cy="548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3000"/>
            </a:pPr>
            <a:r>
              <a:t>I</a:t>
            </a:r>
            <a:r>
              <a:rPr baseline="-5999"/>
              <a:t>cc</a:t>
            </a:r>
            <a:r>
              <a:t> = -1.5 kA</a:t>
            </a:r>
          </a:p>
        </p:txBody>
      </p:sp>
      <p:sp>
        <p:nvSpPr>
          <p:cNvPr id="245" name="Line"/>
          <p:cNvSpPr/>
          <p:nvPr/>
        </p:nvSpPr>
        <p:spPr>
          <a:xfrm>
            <a:off x="9345297" y="3768642"/>
            <a:ext cx="3597805" cy="1"/>
          </a:xfrm>
          <a:prstGeom prst="line">
            <a:avLst/>
          </a:prstGeom>
          <a:ln w="25400" cap="rnd">
            <a:solidFill>
              <a:srgbClr val="5E5E5E"/>
            </a:solidFill>
            <a:custDash>
              <a:ds d="100000" sp="200000"/>
            </a:custDash>
          </a:ln>
        </p:spPr>
        <p:txBody>
          <a:bodyPr lIns="50800" tIns="50800" rIns="50800" bIns="50800" anchor="ctr"/>
          <a:lstStyle/>
          <a:p>
            <a:endParaRPr/>
          </a:p>
        </p:txBody>
      </p:sp>
      <p:sp>
        <p:nvSpPr>
          <p:cNvPr id="246" name="Line"/>
          <p:cNvSpPr/>
          <p:nvPr/>
        </p:nvSpPr>
        <p:spPr>
          <a:xfrm>
            <a:off x="9345297" y="7249072"/>
            <a:ext cx="3597805" cy="1"/>
          </a:xfrm>
          <a:prstGeom prst="line">
            <a:avLst/>
          </a:prstGeom>
          <a:ln w="25400" cap="rnd">
            <a:solidFill>
              <a:srgbClr val="5E5E5E"/>
            </a:solidFill>
            <a:custDash>
              <a:ds d="100000" sp="200000"/>
            </a:custDash>
          </a:ln>
        </p:spPr>
        <p:txBody>
          <a:bodyPr lIns="50800" tIns="50800" rIns="50800" bIns="50800" anchor="ctr"/>
          <a:lstStyle/>
          <a:p>
            <a:endParaRPr/>
          </a:p>
        </p:txBody>
      </p:sp>
      <p:sp>
        <p:nvSpPr>
          <p:cNvPr id="247" name="Line"/>
          <p:cNvSpPr/>
          <p:nvPr/>
        </p:nvSpPr>
        <p:spPr>
          <a:xfrm>
            <a:off x="9345297" y="10716801"/>
            <a:ext cx="3597805" cy="1"/>
          </a:xfrm>
          <a:prstGeom prst="line">
            <a:avLst/>
          </a:prstGeom>
          <a:ln w="25400" cap="rnd">
            <a:solidFill>
              <a:srgbClr val="5E5E5E"/>
            </a:solidFill>
            <a:custDash>
              <a:ds d="100000" sp="200000"/>
            </a:custDash>
          </a:ln>
        </p:spPr>
        <p:txBody>
          <a:bodyPr lIns="50800" tIns="50800" rIns="50800" bIns="50800" anchor="ctr"/>
          <a:lstStyle/>
          <a:p>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sz="3600" dirty="0" err="1"/>
              <a:t>ExB</a:t>
            </a:r>
            <a:r>
              <a:rPr lang="en-US" sz="3600" dirty="0"/>
              <a:t> velocities estimated from MPM potential are roughly consistent with GPI velocities</a:t>
            </a:r>
          </a:p>
        </p:txBody>
      </p:sp>
      <p:sp>
        <p:nvSpPr>
          <p:cNvPr id="4" name="Foliennummernplatzhalter 3"/>
          <p:cNvSpPr>
            <a:spLocks noGrp="1"/>
          </p:cNvSpPr>
          <p:nvPr>
            <p:ph type="sldNum" sz="quarter" idx="2"/>
          </p:nvPr>
        </p:nvSpPr>
        <p:spPr/>
        <p:txBody>
          <a:bodyPr/>
          <a:lstStyle/>
          <a:p>
            <a:pPr defTabSz="914400" hangingPunct="1"/>
            <a:fld id="{ECE691D0-CC49-4FC7-9C4D-6112B0CB3A76}" type="slidenum">
              <a:rPr lang="de-DE">
                <a:solidFill>
                  <a:srgbClr val="000000">
                    <a:tint val="75000"/>
                  </a:srgbClr>
                </a:solidFill>
                <a:latin typeface="Arial" panose="020B0604020202020204"/>
              </a:rPr>
              <a:pPr defTabSz="914400" hangingPunct="1"/>
              <a:t>12</a:t>
            </a:fld>
            <a:endParaRPr lang="de-DE">
              <a:solidFill>
                <a:srgbClr val="000000">
                  <a:tint val="75000"/>
                </a:srgbClr>
              </a:solidFill>
              <a:latin typeface="Arial" panose="020B0604020202020204"/>
            </a:endParaRPr>
          </a:p>
        </p:txBody>
      </p:sp>
      <p:pic>
        <p:nvPicPr>
          <p:cNvPr id="9" name="Grafik 8"/>
          <p:cNvPicPr>
            <a:picLocks noChangeAspect="1"/>
          </p:cNvPicPr>
          <p:nvPr/>
        </p:nvPicPr>
        <p:blipFill rotWithShape="1">
          <a:blip r:embed="rId2">
            <a:extLst>
              <a:ext uri="{28A0092B-C50C-407E-A947-70E740481C1C}">
                <a14:useLocalDpi xmlns:a14="http://schemas.microsoft.com/office/drawing/2010/main" val="0"/>
              </a:ext>
            </a:extLst>
          </a:blip>
          <a:srcRect l="1" r="63047" b="67280"/>
          <a:stretch/>
        </p:blipFill>
        <p:spPr>
          <a:xfrm>
            <a:off x="1" y="1851619"/>
            <a:ext cx="8129490" cy="4948766"/>
          </a:xfrm>
          <a:prstGeom prst="rect">
            <a:avLst/>
          </a:prstGeom>
        </p:spPr>
      </p:pic>
      <p:pic>
        <p:nvPicPr>
          <p:cNvPr id="10" name="Grafik 9"/>
          <p:cNvPicPr>
            <a:picLocks noChangeAspect="1"/>
          </p:cNvPicPr>
          <p:nvPr/>
        </p:nvPicPr>
        <p:blipFill rotWithShape="1">
          <a:blip r:embed="rId2">
            <a:extLst>
              <a:ext uri="{28A0092B-C50C-407E-A947-70E740481C1C}">
                <a14:useLocalDpi xmlns:a14="http://schemas.microsoft.com/office/drawing/2010/main" val="0"/>
              </a:ext>
            </a:extLst>
          </a:blip>
          <a:srcRect l="36472" t="63773" r="32880"/>
          <a:stretch/>
        </p:blipFill>
        <p:spPr>
          <a:xfrm>
            <a:off x="10293507" y="7701036"/>
            <a:ext cx="6742430" cy="5479244"/>
          </a:xfrm>
          <a:prstGeom prst="rect">
            <a:avLst/>
          </a:prstGeom>
        </p:spPr>
      </p:pic>
      <p:pic>
        <p:nvPicPr>
          <p:cNvPr id="11" name="Grafik 10"/>
          <p:cNvPicPr>
            <a:picLocks noChangeAspect="1"/>
          </p:cNvPicPr>
          <p:nvPr/>
        </p:nvPicPr>
        <p:blipFill rotWithShape="1">
          <a:blip r:embed="rId2">
            <a:extLst>
              <a:ext uri="{28A0092B-C50C-407E-A947-70E740481C1C}">
                <a14:useLocalDpi xmlns:a14="http://schemas.microsoft.com/office/drawing/2010/main" val="0"/>
              </a:ext>
            </a:extLst>
          </a:blip>
          <a:srcRect l="36476" r="32969" b="68287"/>
          <a:stretch/>
        </p:blipFill>
        <p:spPr>
          <a:xfrm>
            <a:off x="1282503" y="7378163"/>
            <a:ext cx="6722062" cy="4796470"/>
          </a:xfrm>
          <a:prstGeom prst="rect">
            <a:avLst/>
          </a:prstGeom>
        </p:spPr>
      </p:pic>
      <p:pic>
        <p:nvPicPr>
          <p:cNvPr id="12" name="Grafik 11"/>
          <p:cNvPicPr>
            <a:picLocks noChangeAspect="1"/>
          </p:cNvPicPr>
          <p:nvPr/>
        </p:nvPicPr>
        <p:blipFill rotWithShape="1">
          <a:blip r:embed="rId2">
            <a:extLst>
              <a:ext uri="{28A0092B-C50C-407E-A947-70E740481C1C}">
                <a14:useLocalDpi xmlns:a14="http://schemas.microsoft.com/office/drawing/2010/main" val="0"/>
              </a:ext>
            </a:extLst>
          </a:blip>
          <a:srcRect l="4572" t="93604" r="69685"/>
          <a:stretch/>
        </p:blipFill>
        <p:spPr>
          <a:xfrm>
            <a:off x="1035263" y="12174633"/>
            <a:ext cx="5663338" cy="967346"/>
          </a:xfrm>
          <a:prstGeom prst="rect">
            <a:avLst/>
          </a:prstGeom>
        </p:spPr>
      </p:pic>
      <p:pic>
        <p:nvPicPr>
          <p:cNvPr id="13" name="Grafik 12"/>
          <p:cNvPicPr>
            <a:picLocks noChangeAspect="1"/>
          </p:cNvPicPr>
          <p:nvPr/>
        </p:nvPicPr>
        <p:blipFill rotWithShape="1">
          <a:blip r:embed="rId2">
            <a:extLst>
              <a:ext uri="{28A0092B-C50C-407E-A947-70E740481C1C}">
                <a14:useLocalDpi xmlns:a14="http://schemas.microsoft.com/office/drawing/2010/main" val="0"/>
              </a:ext>
            </a:extLst>
          </a:blip>
          <a:srcRect l="4572" t="93604" r="69685" b="3763"/>
          <a:stretch/>
        </p:blipFill>
        <p:spPr>
          <a:xfrm>
            <a:off x="1035263" y="6726131"/>
            <a:ext cx="5663338" cy="398262"/>
          </a:xfrm>
          <a:prstGeom prst="rect">
            <a:avLst/>
          </a:prstGeom>
        </p:spPr>
      </p:pic>
      <p:pic>
        <p:nvPicPr>
          <p:cNvPr id="17" name="Grafik 16"/>
          <p:cNvPicPr>
            <a:picLocks noChangeAspect="1"/>
          </p:cNvPicPr>
          <p:nvPr/>
        </p:nvPicPr>
        <p:blipFill rotWithShape="1">
          <a:blip r:embed="rId2">
            <a:extLst>
              <a:ext uri="{28A0092B-C50C-407E-A947-70E740481C1C}">
                <a14:useLocalDpi xmlns:a14="http://schemas.microsoft.com/office/drawing/2010/main" val="0"/>
              </a:ext>
            </a:extLst>
          </a:blip>
          <a:srcRect l="36472" t="31949" r="32880" b="36323"/>
          <a:stretch/>
        </p:blipFill>
        <p:spPr>
          <a:xfrm>
            <a:off x="10228085" y="1953676"/>
            <a:ext cx="6742430" cy="4798792"/>
          </a:xfrm>
          <a:prstGeom prst="rect">
            <a:avLst/>
          </a:prstGeom>
        </p:spPr>
      </p:pic>
      <p:pic>
        <p:nvPicPr>
          <p:cNvPr id="20" name="Grafik 19"/>
          <p:cNvPicPr>
            <a:picLocks noChangeAspect="1"/>
          </p:cNvPicPr>
          <p:nvPr/>
        </p:nvPicPr>
        <p:blipFill rotWithShape="1">
          <a:blip r:embed="rId2">
            <a:extLst>
              <a:ext uri="{28A0092B-C50C-407E-A947-70E740481C1C}">
                <a14:useLocalDpi xmlns:a14="http://schemas.microsoft.com/office/drawing/2010/main" val="0"/>
              </a:ext>
            </a:extLst>
          </a:blip>
          <a:srcRect l="4572" t="93604" r="69685"/>
          <a:stretch/>
        </p:blipFill>
        <p:spPr>
          <a:xfrm>
            <a:off x="9954721" y="6567901"/>
            <a:ext cx="5663338" cy="967346"/>
          </a:xfrm>
          <a:prstGeom prst="rect">
            <a:avLst/>
          </a:prstGeom>
        </p:spPr>
      </p:pic>
      <p:sp>
        <p:nvSpPr>
          <p:cNvPr id="25" name="Textfeld 24"/>
          <p:cNvSpPr txBox="1"/>
          <p:nvPr/>
        </p:nvSpPr>
        <p:spPr>
          <a:xfrm>
            <a:off x="17448791" y="3309452"/>
            <a:ext cx="5330106" cy="2087110"/>
          </a:xfrm>
          <a:prstGeom prst="rect">
            <a:avLst/>
          </a:prstGeom>
          <a:noFill/>
        </p:spPr>
        <p:txBody>
          <a:bodyPr wrap="square" lIns="0" tIns="0" rIns="0" bIns="0" rtlCol="0" anchor="t" anchorCtr="0">
            <a:spAutoFit/>
          </a:bodyPr>
          <a:lstStyle/>
          <a:p>
            <a:pPr marL="360000" indent="-360000" algn="l" defTabSz="914400" hangingPunct="1">
              <a:lnSpc>
                <a:spcPct val="120000"/>
              </a:lnSpc>
              <a:spcBef>
                <a:spcPts val="1200"/>
              </a:spcBef>
              <a:buFont typeface="Arial" panose="020B0604020202020204" pitchFamily="34" charset="0"/>
              <a:buChar char="•"/>
            </a:pPr>
            <a:r>
              <a:rPr lang="en-US" sz="3600" kern="1200" err="1">
                <a:solidFill>
                  <a:srgbClr val="000000"/>
                </a:solidFill>
                <a:latin typeface="Arial" panose="020B0604020202020204"/>
              </a:rPr>
              <a:t>E</a:t>
            </a:r>
            <a:r>
              <a:rPr lang="en-US" sz="3600" kern="1200" baseline="-25000" err="1">
                <a:solidFill>
                  <a:srgbClr val="000000"/>
                </a:solidFill>
                <a:latin typeface="Arial" panose="020B0604020202020204"/>
              </a:rPr>
              <a:t>r</a:t>
            </a:r>
            <a:r>
              <a:rPr lang="en-US" sz="3600" kern="1200">
                <a:solidFill>
                  <a:srgbClr val="000000"/>
                </a:solidFill>
                <a:latin typeface="Arial" panose="020B0604020202020204"/>
              </a:rPr>
              <a:t> structure implies sheared poloidal flows</a:t>
            </a:r>
          </a:p>
          <a:p>
            <a:pPr marL="360000" indent="-360000" algn="l" defTabSz="914400" hangingPunct="1">
              <a:lnSpc>
                <a:spcPct val="120000"/>
              </a:lnSpc>
              <a:spcBef>
                <a:spcPts val="1200"/>
              </a:spcBef>
              <a:buFont typeface="Arial" panose="020B0604020202020204" pitchFamily="34" charset="0"/>
              <a:buChar char="•"/>
            </a:pPr>
            <a:r>
              <a:rPr lang="en-US" sz="3600" kern="1200" err="1">
                <a:solidFill>
                  <a:srgbClr val="000000"/>
                </a:solidFill>
                <a:latin typeface="Arial" panose="020B0604020202020204"/>
              </a:rPr>
              <a:t>v</a:t>
            </a:r>
            <a:r>
              <a:rPr lang="en-US" sz="3600" kern="1200" baseline="-25000" err="1">
                <a:solidFill>
                  <a:srgbClr val="000000"/>
                </a:solidFill>
                <a:latin typeface="Arial" panose="020B0604020202020204"/>
              </a:rPr>
              <a:t>pol</a:t>
            </a:r>
            <a:r>
              <a:rPr lang="en-US" sz="3600" kern="1200">
                <a:solidFill>
                  <a:srgbClr val="000000"/>
                </a:solidFill>
                <a:latin typeface="Arial" panose="020B0604020202020204"/>
              </a:rPr>
              <a:t> ~ few km/s (B=2.3T)</a:t>
            </a:r>
          </a:p>
        </p:txBody>
      </p:sp>
      <p:sp>
        <p:nvSpPr>
          <p:cNvPr id="26" name="Textfeld 25"/>
          <p:cNvSpPr txBox="1"/>
          <p:nvPr/>
        </p:nvSpPr>
        <p:spPr>
          <a:xfrm>
            <a:off x="17448790" y="9147762"/>
            <a:ext cx="6254176" cy="1268424"/>
          </a:xfrm>
          <a:prstGeom prst="rect">
            <a:avLst/>
          </a:prstGeom>
          <a:noFill/>
        </p:spPr>
        <p:txBody>
          <a:bodyPr wrap="square" lIns="0" tIns="0" rIns="0" bIns="0" rtlCol="0" anchor="t" anchorCtr="0">
            <a:spAutoFit/>
          </a:bodyPr>
          <a:lstStyle/>
          <a:p>
            <a:pPr marL="360000" indent="-360000" algn="l" defTabSz="914400" hangingPunct="1">
              <a:lnSpc>
                <a:spcPct val="120000"/>
              </a:lnSpc>
              <a:spcBef>
                <a:spcPts val="1200"/>
              </a:spcBef>
              <a:buFont typeface="Arial" panose="020B0604020202020204" pitchFamily="34" charset="0"/>
              <a:buChar char="•"/>
            </a:pPr>
            <a:r>
              <a:rPr lang="en-US" sz="3600" kern="1200" dirty="0" err="1">
                <a:solidFill>
                  <a:srgbClr val="000000"/>
                </a:solidFill>
                <a:latin typeface="Arial" panose="020B0604020202020204"/>
              </a:rPr>
              <a:t>E</a:t>
            </a:r>
            <a:r>
              <a:rPr lang="en-US" sz="3600" kern="1200" baseline="-25000" dirty="0" err="1">
                <a:solidFill>
                  <a:srgbClr val="000000"/>
                </a:solidFill>
                <a:latin typeface="Arial" panose="020B0604020202020204"/>
              </a:rPr>
              <a:t>pol</a:t>
            </a:r>
            <a:r>
              <a:rPr lang="en-US" sz="3600" kern="1200" dirty="0">
                <a:solidFill>
                  <a:srgbClr val="000000"/>
                </a:solidFill>
                <a:latin typeface="Arial" panose="020B0604020202020204"/>
              </a:rPr>
              <a:t> implies (small) inwards radial flow, ≈100m/s</a:t>
            </a:r>
          </a:p>
        </p:txBody>
      </p:sp>
      <p:cxnSp>
        <p:nvCxnSpPr>
          <p:cNvPr id="29" name="Gerade Verbindung mit Pfeil 28"/>
          <p:cNvCxnSpPr/>
          <p:nvPr/>
        </p:nvCxnSpPr>
        <p:spPr>
          <a:xfrm flipV="1">
            <a:off x="4271611" y="5615137"/>
            <a:ext cx="6146822" cy="3372838"/>
          </a:xfrm>
          <a:prstGeom prst="straightConnector1">
            <a:avLst/>
          </a:prstGeom>
          <a:ln w="28575" cmpd="sng">
            <a:solidFill>
              <a:srgbClr val="006C66"/>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1" name="Textfeld 30"/>
              <p:cNvSpPr txBox="1"/>
              <p:nvPr/>
            </p:nvSpPr>
            <p:spPr>
              <a:xfrm rot="19879574">
                <a:off x="7398442" y="6711621"/>
                <a:ext cx="2547108" cy="589905"/>
              </a:xfrm>
              <a:prstGeom prst="rect">
                <a:avLst/>
              </a:prstGeom>
              <a:noFill/>
            </p:spPr>
            <p:txBody>
              <a:bodyPr wrap="none" lIns="0" tIns="0" rIns="0" bIns="0" rtlCol="0" anchor="t" anchorCtr="0">
                <a:spAutoFit/>
              </a:bodyPr>
              <a:lstStyle/>
              <a:p>
                <a:pPr algn="l" defTabSz="914400" hangingPunct="1">
                  <a:lnSpc>
                    <a:spcPts val="4600"/>
                  </a:lnSpc>
                  <a:spcBef>
                    <a:spcPts val="2300"/>
                  </a:spcBef>
                </a:pPr>
                <a14:m>
                  <m:oMathPara xmlns:m="http://schemas.openxmlformats.org/officeDocument/2006/math">
                    <m:oMathParaPr>
                      <m:jc m:val="centerGroup"/>
                    </m:oMathParaPr>
                    <m:oMath xmlns:m="http://schemas.openxmlformats.org/officeDocument/2006/math">
                      <m:sSub>
                        <m:sSubPr>
                          <m:ctrlPr>
                            <a:rPr lang="de-DE" sz="3600" b="1" i="1" kern="1200">
                              <a:solidFill>
                                <a:srgbClr val="005555"/>
                              </a:solidFill>
                              <a:latin typeface="Cambria Math" panose="02040503050406030204" pitchFamily="18" charset="0"/>
                            </a:rPr>
                          </m:ctrlPr>
                        </m:sSubPr>
                        <m:e>
                          <m:r>
                            <a:rPr lang="de-DE" sz="3600" b="1" i="1" kern="1200">
                              <a:solidFill>
                                <a:srgbClr val="005555"/>
                              </a:solidFill>
                              <a:latin typeface="Cambria Math" panose="02040503050406030204" pitchFamily="18" charset="0"/>
                            </a:rPr>
                            <m:t>𝑬</m:t>
                          </m:r>
                        </m:e>
                        <m:sub>
                          <m:r>
                            <a:rPr lang="de-DE" sz="3600" b="1" i="1" kern="1200">
                              <a:solidFill>
                                <a:srgbClr val="005555"/>
                              </a:solidFill>
                              <a:latin typeface="Cambria Math" panose="02040503050406030204" pitchFamily="18" charset="0"/>
                            </a:rPr>
                            <m:t>𝒓</m:t>
                          </m:r>
                        </m:sub>
                      </m:sSub>
                      <m:r>
                        <a:rPr lang="de-DE" sz="3600" b="1" i="1" kern="1200">
                          <a:solidFill>
                            <a:srgbClr val="005555"/>
                          </a:solidFill>
                          <a:latin typeface="Cambria Math" panose="02040503050406030204" pitchFamily="18" charset="0"/>
                        </a:rPr>
                        <m:t>=−</m:t>
                      </m:r>
                      <m:sSub>
                        <m:sSubPr>
                          <m:ctrlPr>
                            <a:rPr lang="de-DE" sz="3600" b="1" i="1" kern="1200">
                              <a:solidFill>
                                <a:srgbClr val="005555"/>
                              </a:solidFill>
                              <a:latin typeface="Cambria Math" panose="02040503050406030204" pitchFamily="18" charset="0"/>
                            </a:rPr>
                          </m:ctrlPr>
                        </m:sSubPr>
                        <m:e>
                          <m:r>
                            <a:rPr lang="de-DE" sz="3600" b="1" kern="1200">
                              <a:solidFill>
                                <a:srgbClr val="005555"/>
                              </a:solidFill>
                              <a:latin typeface="Cambria Math" panose="02040503050406030204" pitchFamily="18" charset="0"/>
                            </a:rPr>
                            <m:t>𝛁</m:t>
                          </m:r>
                        </m:e>
                        <m:sub>
                          <m:r>
                            <a:rPr lang="de-DE" sz="3600" b="1" kern="1200">
                              <a:solidFill>
                                <a:srgbClr val="005555"/>
                              </a:solidFill>
                              <a:latin typeface="Cambria Math" panose="02040503050406030204" pitchFamily="18" charset="0"/>
                            </a:rPr>
                            <m:t>𝐫</m:t>
                          </m:r>
                        </m:sub>
                      </m:sSub>
                      <m:sSub>
                        <m:sSubPr>
                          <m:ctrlPr>
                            <a:rPr lang="de-DE" sz="3600" b="1" i="1" kern="1200">
                              <a:solidFill>
                                <a:srgbClr val="005555"/>
                              </a:solidFill>
                              <a:latin typeface="Cambria Math" panose="02040503050406030204" pitchFamily="18" charset="0"/>
                            </a:rPr>
                          </m:ctrlPr>
                        </m:sSubPr>
                        <m:e>
                          <m:r>
                            <a:rPr lang="de-DE" sz="3600" b="1" i="1" kern="1200">
                              <a:solidFill>
                                <a:srgbClr val="005555"/>
                              </a:solidFill>
                              <a:latin typeface="Cambria Math" panose="02040503050406030204" pitchFamily="18" charset="0"/>
                            </a:rPr>
                            <m:t>𝑽</m:t>
                          </m:r>
                        </m:e>
                        <m:sub>
                          <m:r>
                            <a:rPr lang="de-DE" sz="3600" b="1" i="1" kern="1200">
                              <a:solidFill>
                                <a:srgbClr val="005555"/>
                              </a:solidFill>
                              <a:latin typeface="Cambria Math" panose="02040503050406030204" pitchFamily="18" charset="0"/>
                            </a:rPr>
                            <m:t>𝒑</m:t>
                          </m:r>
                        </m:sub>
                      </m:sSub>
                    </m:oMath>
                  </m:oMathPara>
                </a14:m>
                <a:endParaRPr lang="en-US" sz="3600" b="1" kern="1200" err="1">
                  <a:solidFill>
                    <a:srgbClr val="005555"/>
                  </a:solidFill>
                  <a:latin typeface="Arial" panose="020B0604020202020204"/>
                </a:endParaRPr>
              </a:p>
            </p:txBody>
          </p:sp>
        </mc:Choice>
        <mc:Fallback>
          <p:sp>
            <p:nvSpPr>
              <p:cNvPr id="31" name="Textfeld 30"/>
              <p:cNvSpPr txBox="1">
                <a:spLocks noRot="1" noChangeAspect="1" noMove="1" noResize="1" noEditPoints="1" noAdjustHandles="1" noChangeArrowheads="1" noChangeShapeType="1" noTextEdit="1"/>
              </p:cNvSpPr>
              <p:nvPr/>
            </p:nvSpPr>
            <p:spPr>
              <a:xfrm rot="19879574">
                <a:off x="7398442" y="6711621"/>
                <a:ext cx="2547108" cy="589905"/>
              </a:xfrm>
              <a:prstGeom prst="rect">
                <a:avLst/>
              </a:prstGeom>
              <a:blipFill>
                <a:blip r:embed="rId3"/>
                <a:stretch>
                  <a:fillRect l="-2000" r="-2500" b="-215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2" name="Textfeld 31"/>
              <p:cNvSpPr txBox="1"/>
              <p:nvPr/>
            </p:nvSpPr>
            <p:spPr>
              <a:xfrm>
                <a:off x="6983863" y="12068399"/>
                <a:ext cx="3246017" cy="589905"/>
              </a:xfrm>
              <a:prstGeom prst="rect">
                <a:avLst/>
              </a:prstGeom>
              <a:noFill/>
            </p:spPr>
            <p:txBody>
              <a:bodyPr wrap="none" lIns="0" tIns="0" rIns="0" bIns="0" rtlCol="0" anchor="t" anchorCtr="0">
                <a:spAutoFit/>
              </a:bodyPr>
              <a:lstStyle/>
              <a:p>
                <a:pPr algn="l" defTabSz="914400" hangingPunct="1">
                  <a:lnSpc>
                    <a:spcPts val="4600"/>
                  </a:lnSpc>
                  <a:spcBef>
                    <a:spcPts val="2300"/>
                  </a:spcBef>
                </a:pPr>
                <a14:m>
                  <m:oMathPara xmlns:m="http://schemas.openxmlformats.org/officeDocument/2006/math">
                    <m:oMathParaPr>
                      <m:jc m:val="centerGroup"/>
                    </m:oMathParaPr>
                    <m:oMath xmlns:m="http://schemas.openxmlformats.org/officeDocument/2006/math">
                      <m:sSub>
                        <m:sSubPr>
                          <m:ctrlPr>
                            <a:rPr lang="de-DE" sz="3600" b="1" i="1" kern="1200">
                              <a:solidFill>
                                <a:srgbClr val="EF7C00"/>
                              </a:solidFill>
                              <a:latin typeface="Cambria Math" panose="02040503050406030204" pitchFamily="18" charset="0"/>
                            </a:rPr>
                          </m:ctrlPr>
                        </m:sSubPr>
                        <m:e>
                          <m:r>
                            <a:rPr lang="de-DE" sz="3600" b="1" i="1" kern="1200">
                              <a:solidFill>
                                <a:srgbClr val="EF7C00"/>
                              </a:solidFill>
                              <a:latin typeface="Cambria Math" panose="02040503050406030204" pitchFamily="18" charset="0"/>
                            </a:rPr>
                            <m:t>𝑬</m:t>
                          </m:r>
                        </m:e>
                        <m:sub>
                          <m:r>
                            <a:rPr lang="de-DE" sz="3600" b="1" i="1" kern="1200">
                              <a:solidFill>
                                <a:srgbClr val="EF7C00"/>
                              </a:solidFill>
                              <a:latin typeface="Cambria Math" panose="02040503050406030204" pitchFamily="18" charset="0"/>
                            </a:rPr>
                            <m:t>𝒑𝒐𝒍</m:t>
                          </m:r>
                        </m:sub>
                      </m:sSub>
                      <m:r>
                        <a:rPr lang="de-DE" sz="3600" b="1" i="1" kern="1200">
                          <a:solidFill>
                            <a:srgbClr val="EF7C00"/>
                          </a:solidFill>
                          <a:latin typeface="Cambria Math" panose="02040503050406030204" pitchFamily="18" charset="0"/>
                        </a:rPr>
                        <m:t>=−</m:t>
                      </m:r>
                      <m:sSub>
                        <m:sSubPr>
                          <m:ctrlPr>
                            <a:rPr lang="de-DE" sz="3600" b="1" i="1" kern="1200">
                              <a:solidFill>
                                <a:srgbClr val="EF7C00"/>
                              </a:solidFill>
                              <a:latin typeface="Cambria Math" panose="02040503050406030204" pitchFamily="18" charset="0"/>
                            </a:rPr>
                          </m:ctrlPr>
                        </m:sSubPr>
                        <m:e>
                          <m:r>
                            <a:rPr lang="de-DE" sz="3600" b="1" kern="1200">
                              <a:solidFill>
                                <a:srgbClr val="EF7C00"/>
                              </a:solidFill>
                              <a:latin typeface="Cambria Math" panose="02040503050406030204" pitchFamily="18" charset="0"/>
                            </a:rPr>
                            <m:t>𝛁</m:t>
                          </m:r>
                        </m:e>
                        <m:sub>
                          <m:r>
                            <a:rPr lang="de-DE" sz="3600" b="1" kern="1200">
                              <a:solidFill>
                                <a:srgbClr val="EF7C00"/>
                              </a:solidFill>
                              <a:latin typeface="Cambria Math" panose="02040503050406030204" pitchFamily="18" charset="0"/>
                            </a:rPr>
                            <m:t>𝐩𝐨𝐥</m:t>
                          </m:r>
                        </m:sub>
                      </m:sSub>
                      <m:sSub>
                        <m:sSubPr>
                          <m:ctrlPr>
                            <a:rPr lang="de-DE" sz="3600" b="1" i="1" kern="1200">
                              <a:solidFill>
                                <a:srgbClr val="EF7C00"/>
                              </a:solidFill>
                              <a:latin typeface="Cambria Math" panose="02040503050406030204" pitchFamily="18" charset="0"/>
                            </a:rPr>
                          </m:ctrlPr>
                        </m:sSubPr>
                        <m:e>
                          <m:r>
                            <a:rPr lang="de-DE" sz="3600" b="1" i="1" kern="1200">
                              <a:solidFill>
                                <a:srgbClr val="EF7C00"/>
                              </a:solidFill>
                              <a:latin typeface="Cambria Math" panose="02040503050406030204" pitchFamily="18" charset="0"/>
                            </a:rPr>
                            <m:t>𝑽</m:t>
                          </m:r>
                        </m:e>
                        <m:sub>
                          <m:r>
                            <a:rPr lang="de-DE" sz="3600" b="1" i="1" kern="1200">
                              <a:solidFill>
                                <a:srgbClr val="EF7C00"/>
                              </a:solidFill>
                              <a:latin typeface="Cambria Math" panose="02040503050406030204" pitchFamily="18" charset="0"/>
                            </a:rPr>
                            <m:t>𝒑</m:t>
                          </m:r>
                        </m:sub>
                      </m:sSub>
                    </m:oMath>
                  </m:oMathPara>
                </a14:m>
                <a:endParaRPr lang="en-US" sz="3600" b="1" kern="1200" err="1">
                  <a:solidFill>
                    <a:srgbClr val="EF7C00"/>
                  </a:solidFill>
                  <a:latin typeface="Arial" panose="020B0604020202020204"/>
                </a:endParaRPr>
              </a:p>
            </p:txBody>
          </p:sp>
        </mc:Choice>
        <mc:Fallback>
          <p:sp>
            <p:nvSpPr>
              <p:cNvPr id="32" name="Textfeld 31"/>
              <p:cNvSpPr txBox="1">
                <a:spLocks noRot="1" noChangeAspect="1" noMove="1" noResize="1" noEditPoints="1" noAdjustHandles="1" noChangeArrowheads="1" noChangeShapeType="1" noTextEdit="1"/>
              </p:cNvSpPr>
              <p:nvPr/>
            </p:nvSpPr>
            <p:spPr>
              <a:xfrm>
                <a:off x="6983863" y="12068399"/>
                <a:ext cx="3246017" cy="589905"/>
              </a:xfrm>
              <a:prstGeom prst="rect">
                <a:avLst/>
              </a:prstGeom>
              <a:blipFill>
                <a:blip r:embed="rId4"/>
                <a:stretch>
                  <a:fillRect l="-2734" r="-391" b="-25532"/>
                </a:stretch>
              </a:blipFill>
            </p:spPr>
            <p:txBody>
              <a:bodyPr/>
              <a:lstStyle/>
              <a:p>
                <a:r>
                  <a:rPr lang="en-US">
                    <a:noFill/>
                  </a:rPr>
                  <a:t> </a:t>
                </a:r>
              </a:p>
            </p:txBody>
          </p:sp>
        </mc:Fallback>
      </mc:AlternateContent>
      <p:cxnSp>
        <p:nvCxnSpPr>
          <p:cNvPr id="33" name="Gerade Verbindung mit Pfeil 32"/>
          <p:cNvCxnSpPr/>
          <p:nvPr/>
        </p:nvCxnSpPr>
        <p:spPr>
          <a:xfrm flipV="1">
            <a:off x="4054355" y="10063593"/>
            <a:ext cx="5559730" cy="40662"/>
          </a:xfrm>
          <a:prstGeom prst="straightConnector1">
            <a:avLst/>
          </a:prstGeom>
          <a:ln w="28575" cmpd="sng">
            <a:solidFill>
              <a:schemeClr val="accent5"/>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8" name="Pfeil nach rechts 37"/>
          <p:cNvSpPr/>
          <p:nvPr/>
        </p:nvSpPr>
        <p:spPr>
          <a:xfrm rot="970193">
            <a:off x="3601390" y="8959277"/>
            <a:ext cx="1139824" cy="376974"/>
          </a:xfrm>
          <a:prstGeom prst="right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288000" tIns="216000" rIns="288000" bIns="288000" rtlCol="0" anchor="t" anchorCtr="0"/>
          <a:lstStyle/>
          <a:p>
            <a:pPr algn="l" defTabSz="914400" hangingPunct="1">
              <a:spcBef>
                <a:spcPts val="2300"/>
              </a:spcBef>
              <a:buClr>
                <a:srgbClr val="116656"/>
              </a:buClr>
              <a:buSzPct val="120000"/>
            </a:pPr>
            <a:endParaRPr lang="en-US" sz="2600" b="1" kern="1200">
              <a:solidFill>
                <a:srgbClr val="FFFFFF"/>
              </a:solidFill>
              <a:latin typeface="Arial" panose="020B0604020202020204"/>
            </a:endParaRPr>
          </a:p>
        </p:txBody>
      </p:sp>
      <p:sp>
        <p:nvSpPr>
          <p:cNvPr id="40" name="Pfeil nach rechts 39"/>
          <p:cNvSpPr/>
          <p:nvPr/>
        </p:nvSpPr>
        <p:spPr>
          <a:xfrm rot="17730729">
            <a:off x="3494832" y="9940855"/>
            <a:ext cx="1139824" cy="376974"/>
          </a:xfrm>
          <a:prstGeom prst="rightArrow">
            <a:avLst/>
          </a:prstGeom>
          <a:solidFill>
            <a:srgbClr val="EF7C00"/>
          </a:solidFill>
          <a:ln w="19050" cmpd="sng">
            <a:no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288000" tIns="216000" rIns="288000" bIns="288000" rtlCol="0" anchor="t" anchorCtr="0"/>
          <a:lstStyle/>
          <a:p>
            <a:pPr algn="l" defTabSz="914400" hangingPunct="1">
              <a:spcBef>
                <a:spcPts val="2300"/>
              </a:spcBef>
              <a:buClr>
                <a:srgbClr val="116656"/>
              </a:buClr>
              <a:buSzPct val="120000"/>
            </a:pPr>
            <a:endParaRPr lang="en-US" sz="2600" b="1" kern="1200">
              <a:solidFill>
                <a:srgbClr val="FFFFFF"/>
              </a:solidFill>
              <a:latin typeface="Arial" panose="020B0604020202020204"/>
            </a:endParaRPr>
          </a:p>
        </p:txBody>
      </p:sp>
      <p:sp>
        <p:nvSpPr>
          <p:cNvPr id="14" name="Pfeil nach unten 13"/>
          <p:cNvSpPr/>
          <p:nvPr/>
        </p:nvSpPr>
        <p:spPr>
          <a:xfrm>
            <a:off x="4008261" y="7115634"/>
            <a:ext cx="263350" cy="473656"/>
          </a:xfrm>
          <a:prstGeom prst="down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288000" tIns="216000" rIns="288000" bIns="288000" rtlCol="0" anchor="t" anchorCtr="0"/>
          <a:lstStyle/>
          <a:p>
            <a:pPr algn="l" defTabSz="914400" hangingPunct="1">
              <a:spcBef>
                <a:spcPts val="2300"/>
              </a:spcBef>
              <a:buClr>
                <a:srgbClr val="116656"/>
              </a:buClr>
              <a:buSzPct val="120000"/>
            </a:pPr>
            <a:endParaRPr lang="en-US" sz="2600" b="1" kern="1200">
              <a:solidFill>
                <a:srgbClr val="FFFFFF"/>
              </a:solidFill>
              <a:latin typeface="Arial" panose="020B0604020202020204"/>
            </a:endParaRPr>
          </a:p>
        </p:txBody>
      </p:sp>
      <p:cxnSp>
        <p:nvCxnSpPr>
          <p:cNvPr id="45" name="Gerade Verbindung mit Pfeil 44"/>
          <p:cNvCxnSpPr/>
          <p:nvPr/>
        </p:nvCxnSpPr>
        <p:spPr>
          <a:xfrm flipV="1">
            <a:off x="13030200" y="4329225"/>
            <a:ext cx="521208" cy="1313870"/>
          </a:xfrm>
          <a:prstGeom prst="straightConnector1">
            <a:avLst/>
          </a:prstGeom>
          <a:ln w="63500" cmpd="sng">
            <a:solidFill>
              <a:srgbClr val="005555"/>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6" name="Textfeld 45"/>
          <p:cNvSpPr txBox="1"/>
          <p:nvPr/>
        </p:nvSpPr>
        <p:spPr>
          <a:xfrm rot="17432840">
            <a:off x="13112947" y="4820009"/>
            <a:ext cx="923330" cy="547522"/>
          </a:xfrm>
          <a:prstGeom prst="rect">
            <a:avLst/>
          </a:prstGeom>
          <a:noFill/>
        </p:spPr>
        <p:txBody>
          <a:bodyPr wrap="none" lIns="0" tIns="0" rIns="0" bIns="0" rtlCol="0" anchor="t" anchorCtr="0">
            <a:spAutoFit/>
          </a:bodyPr>
          <a:lstStyle/>
          <a:p>
            <a:pPr algn="l" defTabSz="914400" hangingPunct="1">
              <a:lnSpc>
                <a:spcPts val="4600"/>
              </a:lnSpc>
              <a:spcBef>
                <a:spcPts val="2300"/>
              </a:spcBef>
            </a:pPr>
            <a:r>
              <a:rPr lang="en-US" sz="3600" b="1" kern="1200">
                <a:solidFill>
                  <a:srgbClr val="005555"/>
                </a:solidFill>
                <a:latin typeface="Arial" panose="020B0604020202020204"/>
              </a:rPr>
              <a:t>flow</a:t>
            </a:r>
          </a:p>
        </p:txBody>
      </p:sp>
      <p:cxnSp>
        <p:nvCxnSpPr>
          <p:cNvPr id="47" name="Gerade Verbindung mit Pfeil 46"/>
          <p:cNvCxnSpPr/>
          <p:nvPr/>
        </p:nvCxnSpPr>
        <p:spPr>
          <a:xfrm flipH="1">
            <a:off x="11776280" y="4101023"/>
            <a:ext cx="586644" cy="1347538"/>
          </a:xfrm>
          <a:prstGeom prst="straightConnector1">
            <a:avLst/>
          </a:prstGeom>
          <a:ln w="28575" cmpd="sng">
            <a:solidFill>
              <a:srgbClr val="005555"/>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1" name="Gerade Verbindung mit Pfeil 50"/>
          <p:cNvCxnSpPr/>
          <p:nvPr/>
        </p:nvCxnSpPr>
        <p:spPr>
          <a:xfrm flipH="1" flipV="1">
            <a:off x="12046724" y="10087436"/>
            <a:ext cx="632400" cy="222292"/>
          </a:xfrm>
          <a:prstGeom prst="straightConnector1">
            <a:avLst/>
          </a:prstGeom>
          <a:ln w="63500" cmpd="sng">
            <a:solidFill>
              <a:srgbClr val="EF7C00"/>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52" name="Textfeld 51"/>
          <p:cNvSpPr txBox="1"/>
          <p:nvPr/>
        </p:nvSpPr>
        <p:spPr>
          <a:xfrm rot="974020">
            <a:off x="12154861" y="10427905"/>
            <a:ext cx="923330" cy="547522"/>
          </a:xfrm>
          <a:prstGeom prst="rect">
            <a:avLst/>
          </a:prstGeom>
          <a:noFill/>
        </p:spPr>
        <p:txBody>
          <a:bodyPr wrap="none" lIns="0" tIns="0" rIns="0" bIns="0" rtlCol="0" anchor="t" anchorCtr="0">
            <a:spAutoFit/>
          </a:bodyPr>
          <a:lstStyle/>
          <a:p>
            <a:pPr algn="l" defTabSz="914400" hangingPunct="1">
              <a:lnSpc>
                <a:spcPts val="4600"/>
              </a:lnSpc>
              <a:spcBef>
                <a:spcPts val="2300"/>
              </a:spcBef>
            </a:pPr>
            <a:r>
              <a:rPr lang="en-US" sz="3600" b="1" kern="1200">
                <a:solidFill>
                  <a:srgbClr val="EF7C00"/>
                </a:solidFill>
                <a:latin typeface="Arial" panose="020B0604020202020204"/>
              </a:rPr>
              <a:t>flow</a:t>
            </a:r>
          </a:p>
        </p:txBody>
      </p:sp>
      <p:cxnSp>
        <p:nvCxnSpPr>
          <p:cNvPr id="57" name="Gerade Verbindung mit Pfeil 56"/>
          <p:cNvCxnSpPr/>
          <p:nvPr/>
        </p:nvCxnSpPr>
        <p:spPr>
          <a:xfrm>
            <a:off x="12921693" y="10383877"/>
            <a:ext cx="641634" cy="225538"/>
          </a:xfrm>
          <a:prstGeom prst="straightConnector1">
            <a:avLst/>
          </a:prstGeom>
          <a:ln w="63500" cmpd="sng">
            <a:solidFill>
              <a:srgbClr val="EF7C00"/>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420348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31" grpId="0"/>
      <p:bldP spid="32" grpId="0"/>
      <p:bldP spid="38" grpId="0" animBg="1"/>
      <p:bldP spid="40" grpId="0" animBg="1"/>
      <p:bldP spid="46" grpId="0"/>
      <p:bldP spid="5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Double-click to edit"/>
          <p:cNvSpPr txBox="1">
            <a:spLocks noGrp="1"/>
          </p:cNvSpPr>
          <p:nvPr>
            <p:ph type="title"/>
          </p:nvPr>
        </p:nvSpPr>
        <p:spPr>
          <a:prstGeom prst="rect">
            <a:avLst/>
          </a:prstGeom>
        </p:spPr>
        <p:txBody>
          <a:bodyPr>
            <a:normAutofit fontScale="90000"/>
          </a:bodyPr>
          <a:lstStyle/>
          <a:p>
            <a:r>
              <a:rPr lang="en-US" dirty="0"/>
              <a:t>Radial velocities extracted from GPI are in the same ballpark as those found by MPM</a:t>
            </a:r>
            <a:endParaRPr dirty="0"/>
          </a:p>
        </p:txBody>
      </p:sp>
      <p:sp>
        <p:nvSpPr>
          <p:cNvPr id="452" name="Slide Number"/>
          <p:cNvSpPr txBox="1">
            <a:spLocks noGrp="1"/>
          </p:cNvSpPr>
          <p:nvPr>
            <p:ph type="sldNum" sz="quarter" idx="2"/>
          </p:nvPr>
        </p:nvSpPr>
        <p:spPr>
          <a:xfrm>
            <a:off x="23828647" y="13073062"/>
            <a:ext cx="313781" cy="31569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13</a:t>
            </a:fld>
            <a:endParaRPr dirty="0"/>
          </a:p>
        </p:txBody>
      </p:sp>
      <p:sp>
        <p:nvSpPr>
          <p:cNvPr id="3" name="Textfeld 25">
            <a:extLst>
              <a:ext uri="{FF2B5EF4-FFF2-40B4-BE49-F238E27FC236}">
                <a16:creationId xmlns:a16="http://schemas.microsoft.com/office/drawing/2014/main" id="{3CF32E84-4265-2116-E7B4-B0CADAA7D4F3}"/>
              </a:ext>
            </a:extLst>
          </p:cNvPr>
          <p:cNvSpPr txBox="1"/>
          <p:nvPr/>
        </p:nvSpPr>
        <p:spPr>
          <a:xfrm>
            <a:off x="17344287" y="11375501"/>
            <a:ext cx="6254176" cy="1162723"/>
          </a:xfrm>
          <a:prstGeom prst="rect">
            <a:avLst/>
          </a:prstGeom>
          <a:noFill/>
        </p:spPr>
        <p:txBody>
          <a:bodyPr wrap="square" lIns="0" tIns="0" rIns="0" bIns="0" rtlCol="0" anchor="t" anchorCtr="0">
            <a:spAutoFit/>
          </a:bodyPr>
          <a:lstStyle/>
          <a:p>
            <a:pPr marL="360000" indent="-360000" algn="l" defTabSz="914400" hangingPunct="1">
              <a:lnSpc>
                <a:spcPct val="120000"/>
              </a:lnSpc>
              <a:spcBef>
                <a:spcPts val="1200"/>
              </a:spcBef>
              <a:buFont typeface="Arial" panose="020B0604020202020204" pitchFamily="34" charset="0"/>
              <a:buChar char="•"/>
            </a:pPr>
            <a:r>
              <a:rPr lang="en-US" sz="3000" kern="1200" dirty="0" err="1">
                <a:solidFill>
                  <a:schemeClr val="tx1"/>
                </a:solidFill>
                <a:latin typeface="Arial" panose="020B0604020202020204"/>
              </a:rPr>
              <a:t>E</a:t>
            </a:r>
            <a:r>
              <a:rPr lang="en-US" sz="3000" kern="1200" baseline="-25000" dirty="0" err="1">
                <a:solidFill>
                  <a:schemeClr val="tx1"/>
                </a:solidFill>
                <a:latin typeface="Arial" panose="020B0604020202020204"/>
              </a:rPr>
              <a:t>pol</a:t>
            </a:r>
            <a:r>
              <a:rPr lang="en-US" sz="3000" kern="1200" dirty="0">
                <a:solidFill>
                  <a:schemeClr val="tx1"/>
                </a:solidFill>
                <a:latin typeface="Arial" panose="020B0604020202020204"/>
              </a:rPr>
              <a:t> implies (small) inwards radial flow, ≈100m/s</a:t>
            </a:r>
          </a:p>
        </p:txBody>
      </p:sp>
      <p:grpSp>
        <p:nvGrpSpPr>
          <p:cNvPr id="7" name="Group 6">
            <a:extLst>
              <a:ext uri="{FF2B5EF4-FFF2-40B4-BE49-F238E27FC236}">
                <a16:creationId xmlns:a16="http://schemas.microsoft.com/office/drawing/2014/main" id="{746BCA67-93BE-BA7B-FA32-E380EE316D6A}"/>
              </a:ext>
            </a:extLst>
          </p:cNvPr>
          <p:cNvGrpSpPr/>
          <p:nvPr/>
        </p:nvGrpSpPr>
        <p:grpSpPr>
          <a:xfrm>
            <a:off x="17031970" y="4586204"/>
            <a:ext cx="6742430" cy="5479244"/>
            <a:chOff x="10293507" y="7701036"/>
            <a:chExt cx="6742430" cy="5479244"/>
          </a:xfrm>
        </p:grpSpPr>
        <p:pic>
          <p:nvPicPr>
            <p:cNvPr id="2" name="Grafik 9">
              <a:extLst>
                <a:ext uri="{FF2B5EF4-FFF2-40B4-BE49-F238E27FC236}">
                  <a16:creationId xmlns:a16="http://schemas.microsoft.com/office/drawing/2014/main" id="{2A30E35F-439F-9686-6818-46FEA819FC60}"/>
                </a:ext>
              </a:extLst>
            </p:cNvPr>
            <p:cNvPicPr>
              <a:picLocks noChangeAspect="1"/>
            </p:cNvPicPr>
            <p:nvPr/>
          </p:nvPicPr>
          <p:blipFill rotWithShape="1">
            <a:blip r:embed="rId2">
              <a:extLst>
                <a:ext uri="{28A0092B-C50C-407E-A947-70E740481C1C}">
                  <a14:useLocalDpi xmlns:a14="http://schemas.microsoft.com/office/drawing/2010/main" val="0"/>
                </a:ext>
              </a:extLst>
            </a:blip>
            <a:srcRect l="36472" t="63773" r="32880"/>
            <a:stretch/>
          </p:blipFill>
          <p:spPr>
            <a:xfrm>
              <a:off x="10293507" y="7701036"/>
              <a:ext cx="6742430" cy="5479244"/>
            </a:xfrm>
            <a:prstGeom prst="rect">
              <a:avLst/>
            </a:prstGeom>
          </p:spPr>
        </p:pic>
        <p:cxnSp>
          <p:nvCxnSpPr>
            <p:cNvPr id="4" name="Gerade Verbindung mit Pfeil 50">
              <a:extLst>
                <a:ext uri="{FF2B5EF4-FFF2-40B4-BE49-F238E27FC236}">
                  <a16:creationId xmlns:a16="http://schemas.microsoft.com/office/drawing/2014/main" id="{205BB5F8-F7B0-E168-C3E3-0B9C10C34DC0}"/>
                </a:ext>
              </a:extLst>
            </p:cNvPr>
            <p:cNvCxnSpPr/>
            <p:nvPr/>
          </p:nvCxnSpPr>
          <p:spPr>
            <a:xfrm flipH="1" flipV="1">
              <a:off x="12046724" y="10087436"/>
              <a:ext cx="632400" cy="222292"/>
            </a:xfrm>
            <a:prstGeom prst="straightConnector1">
              <a:avLst/>
            </a:prstGeom>
            <a:ln w="63500" cmpd="sng">
              <a:solidFill>
                <a:schemeClr val="tx1">
                  <a:lumMod val="50000"/>
                </a:schemeClr>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5" name="Textfeld 51">
              <a:extLst>
                <a:ext uri="{FF2B5EF4-FFF2-40B4-BE49-F238E27FC236}">
                  <a16:creationId xmlns:a16="http://schemas.microsoft.com/office/drawing/2014/main" id="{87B9EE15-8E9D-B307-CDE3-774869BCEF65}"/>
                </a:ext>
              </a:extLst>
            </p:cNvPr>
            <p:cNvSpPr txBox="1"/>
            <p:nvPr/>
          </p:nvSpPr>
          <p:spPr>
            <a:xfrm rot="974020">
              <a:off x="12154861" y="10427905"/>
              <a:ext cx="923330" cy="547522"/>
            </a:xfrm>
            <a:prstGeom prst="rect">
              <a:avLst/>
            </a:prstGeom>
            <a:noFill/>
          </p:spPr>
          <p:txBody>
            <a:bodyPr wrap="none" lIns="0" tIns="0" rIns="0" bIns="0" rtlCol="0" anchor="t" anchorCtr="0">
              <a:spAutoFit/>
            </a:bodyPr>
            <a:lstStyle/>
            <a:p>
              <a:pPr algn="l" defTabSz="914400" hangingPunct="1">
                <a:lnSpc>
                  <a:spcPts val="4600"/>
                </a:lnSpc>
                <a:spcBef>
                  <a:spcPts val="2300"/>
                </a:spcBef>
              </a:pPr>
              <a:r>
                <a:rPr lang="en-US" sz="3600" b="1" kern="1200">
                  <a:solidFill>
                    <a:schemeClr val="tx1">
                      <a:lumMod val="50000"/>
                    </a:schemeClr>
                  </a:solidFill>
                  <a:latin typeface="Arial" panose="020B0604020202020204"/>
                </a:rPr>
                <a:t>flow</a:t>
              </a:r>
            </a:p>
          </p:txBody>
        </p:sp>
        <p:cxnSp>
          <p:nvCxnSpPr>
            <p:cNvPr id="6" name="Gerade Verbindung mit Pfeil 56">
              <a:extLst>
                <a:ext uri="{FF2B5EF4-FFF2-40B4-BE49-F238E27FC236}">
                  <a16:creationId xmlns:a16="http://schemas.microsoft.com/office/drawing/2014/main" id="{E787B2FA-A835-E62B-68E5-0BF4BF91C320}"/>
                </a:ext>
              </a:extLst>
            </p:cNvPr>
            <p:cNvCxnSpPr/>
            <p:nvPr/>
          </p:nvCxnSpPr>
          <p:spPr>
            <a:xfrm>
              <a:off x="12921693" y="10383877"/>
              <a:ext cx="641634" cy="225538"/>
            </a:xfrm>
            <a:prstGeom prst="straightConnector1">
              <a:avLst/>
            </a:prstGeom>
            <a:ln w="63500" cmpd="sng">
              <a:solidFill>
                <a:schemeClr val="tx1">
                  <a:lumMod val="50000"/>
                </a:schemeClr>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grpSp>
      <p:sp>
        <p:nvSpPr>
          <p:cNvPr id="8" name="shows difficulty when poloidal motion is strong in a stellarator">
            <a:extLst>
              <a:ext uri="{FF2B5EF4-FFF2-40B4-BE49-F238E27FC236}">
                <a16:creationId xmlns:a16="http://schemas.microsoft.com/office/drawing/2014/main" id="{475F143B-0125-448E-38DC-9CC72A7A261B}"/>
              </a:ext>
            </a:extLst>
          </p:cNvPr>
          <p:cNvSpPr txBox="1"/>
          <p:nvPr/>
        </p:nvSpPr>
        <p:spPr>
          <a:xfrm>
            <a:off x="1414000" y="11353800"/>
            <a:ext cx="14261429" cy="1949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342900" indent="-342900" algn="l">
              <a:buFont typeface="Arial" panose="020B0604020202020204" pitchFamily="34" charset="0"/>
              <a:buChar char="•"/>
            </a:pPr>
            <a:r>
              <a:rPr lang="en-US" sz="3000" dirty="0">
                <a:solidFill>
                  <a:schemeClr val="tx1"/>
                </a:solidFill>
              </a:rPr>
              <a:t>Difficult to see radial motion in videos as faster poloidal motion dominates</a:t>
            </a:r>
          </a:p>
          <a:p>
            <a:pPr marL="342900" indent="-342900" algn="l">
              <a:buFont typeface="Arial" panose="020B0604020202020204" pitchFamily="34" charset="0"/>
              <a:buChar char="•"/>
            </a:pPr>
            <a:r>
              <a:rPr lang="en-US" sz="3000" dirty="0">
                <a:solidFill>
                  <a:schemeClr val="tx1"/>
                </a:solidFill>
              </a:rPr>
              <a:t>Difficult to measure radial velocity with standard methods, so using new 3-point time-delay estimation method</a:t>
            </a:r>
          </a:p>
          <a:p>
            <a:pPr marL="342900" indent="-342900" algn="l">
              <a:buFont typeface="Arial" panose="020B0604020202020204" pitchFamily="34" charset="0"/>
              <a:buChar char="•"/>
            </a:pPr>
            <a:endParaRPr sz="3000" dirty="0">
              <a:solidFill>
                <a:schemeClr val="tx1"/>
              </a:solidFill>
            </a:endParaRPr>
          </a:p>
        </p:txBody>
      </p:sp>
      <p:sp>
        <p:nvSpPr>
          <p:cNvPr id="9" name="shows difficulty when poloidal motion is strong in a stellarator">
            <a:extLst>
              <a:ext uri="{FF2B5EF4-FFF2-40B4-BE49-F238E27FC236}">
                <a16:creationId xmlns:a16="http://schemas.microsoft.com/office/drawing/2014/main" id="{A81A4FC4-288A-9AB8-6030-4D2C6919DAB6}"/>
              </a:ext>
            </a:extLst>
          </p:cNvPr>
          <p:cNvSpPr txBox="1"/>
          <p:nvPr/>
        </p:nvSpPr>
        <p:spPr>
          <a:xfrm>
            <a:off x="18135600" y="2971800"/>
            <a:ext cx="3686907"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lang="en-US" b="1" dirty="0">
                <a:solidFill>
                  <a:schemeClr val="accent2">
                    <a:lumMod val="50000"/>
                  </a:schemeClr>
                </a:solidFill>
              </a:rPr>
              <a:t>MPM </a:t>
            </a:r>
            <a:r>
              <a:rPr lang="en-US" b="1" dirty="0" err="1">
                <a:solidFill>
                  <a:schemeClr val="accent2">
                    <a:lumMod val="50000"/>
                  </a:schemeClr>
                </a:solidFill>
              </a:rPr>
              <a:t>E</a:t>
            </a:r>
            <a:r>
              <a:rPr lang="en-US" b="1" baseline="-25000" dirty="0" err="1">
                <a:solidFill>
                  <a:schemeClr val="accent2">
                    <a:lumMod val="50000"/>
                  </a:schemeClr>
                </a:solidFill>
              </a:rPr>
              <a:t>pol</a:t>
            </a:r>
            <a:r>
              <a:rPr lang="en-US" b="1" dirty="0">
                <a:solidFill>
                  <a:schemeClr val="accent2">
                    <a:lumMod val="50000"/>
                  </a:schemeClr>
                </a:solidFill>
              </a:rPr>
              <a:t> (different shot)</a:t>
            </a:r>
            <a:endParaRPr b="1" dirty="0">
              <a:solidFill>
                <a:schemeClr val="accent2">
                  <a:lumMod val="50000"/>
                </a:schemeClr>
              </a:solidFill>
            </a:endParaRPr>
          </a:p>
        </p:txBody>
      </p:sp>
      <p:pic>
        <p:nvPicPr>
          <p:cNvPr id="11" name="Picture 10">
            <a:extLst>
              <a:ext uri="{FF2B5EF4-FFF2-40B4-BE49-F238E27FC236}">
                <a16:creationId xmlns:a16="http://schemas.microsoft.com/office/drawing/2014/main" id="{EFC6E462-D893-91E1-F2C7-2341A6AC4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092" y="3410829"/>
            <a:ext cx="5515707" cy="7068276"/>
          </a:xfrm>
          <a:prstGeom prst="rect">
            <a:avLst/>
          </a:prstGeom>
        </p:spPr>
      </p:pic>
      <p:sp>
        <p:nvSpPr>
          <p:cNvPr id="12" name="shows difficulty when poloidal motion is strong in a stellarator">
            <a:extLst>
              <a:ext uri="{FF2B5EF4-FFF2-40B4-BE49-F238E27FC236}">
                <a16:creationId xmlns:a16="http://schemas.microsoft.com/office/drawing/2014/main" id="{BE130E77-2D03-8851-37F7-A0D55A6CCA40}"/>
              </a:ext>
            </a:extLst>
          </p:cNvPr>
          <p:cNvSpPr txBox="1"/>
          <p:nvPr/>
        </p:nvSpPr>
        <p:spPr>
          <a:xfrm>
            <a:off x="2028667" y="2971800"/>
            <a:ext cx="2559996"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lang="en-US" b="1" dirty="0">
                <a:solidFill>
                  <a:schemeClr val="accent2">
                    <a:lumMod val="50000"/>
                  </a:schemeClr>
                </a:solidFill>
              </a:rPr>
              <a:t>GPI velocity field</a:t>
            </a:r>
            <a:endParaRPr b="1" dirty="0">
              <a:solidFill>
                <a:schemeClr val="accent2">
                  <a:lumMod val="50000"/>
                </a:schemeClr>
              </a:solidFill>
            </a:endParaRPr>
          </a:p>
        </p:txBody>
      </p:sp>
      <p:sp>
        <p:nvSpPr>
          <p:cNvPr id="13" name="shows difficulty when poloidal motion is strong in a stellarator">
            <a:extLst>
              <a:ext uri="{FF2B5EF4-FFF2-40B4-BE49-F238E27FC236}">
                <a16:creationId xmlns:a16="http://schemas.microsoft.com/office/drawing/2014/main" id="{7AA95927-ABBB-4ABE-FA8A-5703AD377C0E}"/>
              </a:ext>
            </a:extLst>
          </p:cNvPr>
          <p:cNvSpPr txBox="1"/>
          <p:nvPr/>
        </p:nvSpPr>
        <p:spPr>
          <a:xfrm>
            <a:off x="8058025" y="2971800"/>
            <a:ext cx="5424563"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lang="en-US" b="1" dirty="0">
                <a:solidFill>
                  <a:schemeClr val="accent2">
                    <a:lumMod val="50000"/>
                  </a:schemeClr>
                </a:solidFill>
              </a:rPr>
              <a:t>GPI average velocity in each column</a:t>
            </a:r>
            <a:endParaRPr b="1" dirty="0">
              <a:solidFill>
                <a:schemeClr val="accent2">
                  <a:lumMod val="50000"/>
                </a:schemeClr>
              </a:solidFill>
            </a:endParaRPr>
          </a:p>
        </p:txBody>
      </p:sp>
      <p:sp>
        <p:nvSpPr>
          <p:cNvPr id="14" name="shows difficulty when poloidal motion is strong in a stellarator">
            <a:extLst>
              <a:ext uri="{FF2B5EF4-FFF2-40B4-BE49-F238E27FC236}">
                <a16:creationId xmlns:a16="http://schemas.microsoft.com/office/drawing/2014/main" id="{DAC9CC02-AADA-CD38-7A79-5038DEAAEF1A}"/>
              </a:ext>
            </a:extLst>
          </p:cNvPr>
          <p:cNvSpPr txBox="1"/>
          <p:nvPr/>
        </p:nvSpPr>
        <p:spPr>
          <a:xfrm>
            <a:off x="4267200" y="10424676"/>
            <a:ext cx="5867400"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rPr lang="en-US">
                <a:solidFill>
                  <a:schemeClr val="tx1"/>
                </a:solidFill>
              </a:rPr>
              <a:t>A.D. </a:t>
            </a:r>
            <a:r>
              <a:rPr lang="en-US" err="1">
                <a:solidFill>
                  <a:schemeClr val="tx1"/>
                </a:solidFill>
              </a:rPr>
              <a:t>Helgeland</a:t>
            </a:r>
            <a:r>
              <a:rPr lang="en-US">
                <a:solidFill>
                  <a:schemeClr val="tx1"/>
                </a:solidFill>
              </a:rPr>
              <a:t>, J.M. </a:t>
            </a:r>
            <a:r>
              <a:rPr lang="en-US" err="1">
                <a:solidFill>
                  <a:schemeClr val="tx1"/>
                </a:solidFill>
              </a:rPr>
              <a:t>Losada</a:t>
            </a:r>
            <a:r>
              <a:rPr lang="en-US">
                <a:solidFill>
                  <a:schemeClr val="tx1"/>
                </a:solidFill>
              </a:rPr>
              <a:t>, O.E. Garcia</a:t>
            </a:r>
            <a:endParaRPr>
              <a:solidFill>
                <a:schemeClr val="tx1"/>
              </a:solidFill>
            </a:endParaRPr>
          </a:p>
        </p:txBody>
      </p:sp>
      <p:pic>
        <p:nvPicPr>
          <p:cNvPr id="17" name="Picture 16">
            <a:extLst>
              <a:ext uri="{FF2B5EF4-FFF2-40B4-BE49-F238E27FC236}">
                <a16:creationId xmlns:a16="http://schemas.microsoft.com/office/drawing/2014/main" id="{0091A2A6-1DFA-FA34-4CEF-9451ED8F35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1968" y="4020553"/>
            <a:ext cx="9040233" cy="5869405"/>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DE3CF42-ECE3-841B-C99D-5AC2931DA944}"/>
              </a:ext>
            </a:extLst>
          </p:cNvPr>
          <p:cNvSpPr>
            <a:spLocks noGrp="1"/>
          </p:cNvSpPr>
          <p:nvPr>
            <p:ph type="title"/>
          </p:nvPr>
        </p:nvSpPr>
        <p:spPr>
          <a:xfrm>
            <a:off x="966892" y="721022"/>
            <a:ext cx="20168811" cy="11902158"/>
          </a:xfrm>
        </p:spPr>
        <p:txBody>
          <a:bodyPr anchor="ctr"/>
          <a:lstStyle/>
          <a:p>
            <a:r>
              <a:rPr lang="en-US" dirty="0">
                <a:solidFill>
                  <a:srgbClr val="A4C3C2"/>
                </a:solidFill>
              </a:rPr>
              <a:t>Part 1: 3D profiles vs magnetic island details</a:t>
            </a:r>
            <a:br>
              <a:rPr lang="en-US" dirty="0"/>
            </a:br>
            <a:r>
              <a:rPr lang="en-US" dirty="0"/>
              <a:t>Part 2: attempt at mapping GPI and MPM data</a:t>
            </a:r>
            <a:br>
              <a:rPr lang="en-US" dirty="0">
                <a:solidFill>
                  <a:srgbClr val="A4C3C2"/>
                </a:solidFill>
              </a:rPr>
            </a:br>
            <a:r>
              <a:rPr lang="en-US" dirty="0">
                <a:solidFill>
                  <a:srgbClr val="A4C3C2"/>
                </a:solidFill>
              </a:rPr>
              <a:t>Part 3: SOL currents and modes/turbulence</a:t>
            </a:r>
          </a:p>
        </p:txBody>
      </p:sp>
    </p:spTree>
    <p:extLst>
      <p:ext uri="{BB962C8B-B14F-4D97-AF65-F5344CB8AC3E}">
        <p14:creationId xmlns:p14="http://schemas.microsoft.com/office/powerpoint/2010/main" val="351771508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dirty="0"/>
              <a:t>GPI and MPM poloidal velocity patterns can match qualitatively</a:t>
            </a:r>
          </a:p>
        </p:txBody>
      </p:sp>
      <p:sp>
        <p:nvSpPr>
          <p:cNvPr id="4" name="Foliennummernplatzhalter 3"/>
          <p:cNvSpPr>
            <a:spLocks noGrp="1"/>
          </p:cNvSpPr>
          <p:nvPr>
            <p:ph type="sldNum" sz="quarter" idx="2"/>
          </p:nvPr>
        </p:nvSpPr>
        <p:spPr/>
        <p:txBody>
          <a:bodyPr/>
          <a:lstStyle/>
          <a:p>
            <a:pPr defTabSz="914400" hangingPunct="1"/>
            <a:fld id="{ECE691D0-CC49-4FC7-9C4D-6112B0CB3A76}" type="slidenum">
              <a:rPr lang="de-DE">
                <a:solidFill>
                  <a:srgbClr val="000000">
                    <a:tint val="75000"/>
                  </a:srgbClr>
                </a:solidFill>
                <a:latin typeface="Arial" panose="020B0604020202020204"/>
              </a:rPr>
              <a:pPr defTabSz="914400" hangingPunct="1"/>
              <a:t>15</a:t>
            </a:fld>
            <a:endParaRPr lang="de-DE">
              <a:solidFill>
                <a:srgbClr val="000000">
                  <a:tint val="75000"/>
                </a:srgbClr>
              </a:solidFill>
              <a:latin typeface="Arial" panose="020B0604020202020204"/>
            </a:endParaRPr>
          </a:p>
        </p:txBody>
      </p:sp>
      <p:pic>
        <p:nvPicPr>
          <p:cNvPr id="7" name="Grafik 6"/>
          <p:cNvPicPr>
            <a:picLocks noChangeAspect="1"/>
          </p:cNvPicPr>
          <p:nvPr/>
        </p:nvPicPr>
        <p:blipFill>
          <a:blip r:embed="rId2"/>
          <a:stretch>
            <a:fillRect/>
          </a:stretch>
        </p:blipFill>
        <p:spPr>
          <a:xfrm>
            <a:off x="591920" y="2148866"/>
            <a:ext cx="12955808" cy="10974332"/>
          </a:xfrm>
          <a:prstGeom prst="rect">
            <a:avLst/>
          </a:prstGeom>
        </p:spPr>
      </p:pic>
      <p:sp>
        <p:nvSpPr>
          <p:cNvPr id="8" name="Textfeld 7"/>
          <p:cNvSpPr txBox="1"/>
          <p:nvPr/>
        </p:nvSpPr>
        <p:spPr>
          <a:xfrm>
            <a:off x="3022946" y="2341765"/>
            <a:ext cx="3326552" cy="646331"/>
          </a:xfrm>
          <a:prstGeom prst="rect">
            <a:avLst/>
          </a:prstGeom>
          <a:noFill/>
        </p:spPr>
        <p:txBody>
          <a:bodyPr wrap="none" rtlCol="0">
            <a:spAutoFit/>
          </a:bodyPr>
          <a:lstStyle/>
          <a:p>
            <a:pPr algn="l" defTabSz="914400" hangingPunct="1"/>
            <a:r>
              <a:rPr lang="en-US" sz="3600" b="1" kern="1200">
                <a:solidFill>
                  <a:srgbClr val="FF0000"/>
                </a:solidFill>
                <a:latin typeface="Arial" panose="020B0604020202020204"/>
              </a:rPr>
              <a:t>red = upwards</a:t>
            </a:r>
          </a:p>
        </p:txBody>
      </p:sp>
      <p:sp>
        <p:nvSpPr>
          <p:cNvPr id="9" name="Textfeld 8"/>
          <p:cNvSpPr txBox="1"/>
          <p:nvPr/>
        </p:nvSpPr>
        <p:spPr>
          <a:xfrm>
            <a:off x="2781777" y="3353124"/>
            <a:ext cx="4034658" cy="1200329"/>
          </a:xfrm>
          <a:prstGeom prst="rect">
            <a:avLst/>
          </a:prstGeom>
          <a:noFill/>
        </p:spPr>
        <p:txBody>
          <a:bodyPr wrap="square" rtlCol="0">
            <a:spAutoFit/>
          </a:bodyPr>
          <a:lstStyle/>
          <a:p>
            <a:pPr algn="l" defTabSz="914400" hangingPunct="1"/>
            <a:r>
              <a:rPr lang="en-US" sz="3600" b="1" kern="1200">
                <a:solidFill>
                  <a:srgbClr val="0070C0"/>
                </a:solidFill>
                <a:latin typeface="Arial" panose="020B0604020202020204"/>
              </a:rPr>
              <a:t>blue = downwards</a:t>
            </a:r>
          </a:p>
        </p:txBody>
      </p:sp>
      <p:cxnSp>
        <p:nvCxnSpPr>
          <p:cNvPr id="10" name="Gerader Verbinder 9"/>
          <p:cNvCxnSpPr/>
          <p:nvPr/>
        </p:nvCxnSpPr>
        <p:spPr>
          <a:xfrm>
            <a:off x="6816434" y="2752436"/>
            <a:ext cx="2736456" cy="6006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Gerader Verbinder 10"/>
          <p:cNvCxnSpPr/>
          <p:nvPr/>
        </p:nvCxnSpPr>
        <p:spPr>
          <a:xfrm>
            <a:off x="5652655" y="4414983"/>
            <a:ext cx="1607766" cy="53989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13470688" y="9961540"/>
            <a:ext cx="9090860" cy="1754326"/>
          </a:xfrm>
          <a:prstGeom prst="rect">
            <a:avLst/>
          </a:prstGeom>
          <a:noFill/>
        </p:spPr>
        <p:txBody>
          <a:bodyPr wrap="square" rtlCol="0">
            <a:spAutoFit/>
          </a:bodyPr>
          <a:lstStyle/>
          <a:p>
            <a:pPr algn="l" defTabSz="914400" hangingPunct="1"/>
            <a:r>
              <a:rPr lang="en-US" sz="3600" b="1" kern="1200">
                <a:solidFill>
                  <a:srgbClr val="006C66"/>
                </a:solidFill>
                <a:latin typeface="Arial" panose="020B0604020202020204"/>
              </a:rPr>
              <a:t>gas puff imaging: direct imaging of poloidal flows via </a:t>
            </a:r>
            <a:r>
              <a:rPr lang="en-US" sz="3600" b="1" kern="1200" err="1">
                <a:solidFill>
                  <a:srgbClr val="006C66"/>
                </a:solidFill>
                <a:latin typeface="Arial" panose="020B0604020202020204"/>
              </a:rPr>
              <a:t>spatio</a:t>
            </a:r>
            <a:r>
              <a:rPr lang="en-US" sz="3600" b="1" kern="1200">
                <a:solidFill>
                  <a:srgbClr val="006C66"/>
                </a:solidFill>
                <a:latin typeface="Arial" panose="020B0604020202020204"/>
              </a:rPr>
              <a:t>-temporal dynamics of fluctuations</a:t>
            </a:r>
          </a:p>
        </p:txBody>
      </p:sp>
      <p:cxnSp>
        <p:nvCxnSpPr>
          <p:cNvPr id="13" name="Gerade Verbindung mit Pfeil 12"/>
          <p:cNvCxnSpPr/>
          <p:nvPr/>
        </p:nvCxnSpPr>
        <p:spPr>
          <a:xfrm flipH="1" flipV="1">
            <a:off x="6456536" y="10141531"/>
            <a:ext cx="7052672" cy="378686"/>
          </a:xfrm>
          <a:prstGeom prst="straightConnector1">
            <a:avLst/>
          </a:prstGeom>
          <a:ln w="28575" cmpd="sng">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4" name="Textfeld 13"/>
              <p:cNvSpPr txBox="1"/>
              <p:nvPr/>
            </p:nvSpPr>
            <p:spPr>
              <a:xfrm>
                <a:off x="13547727" y="4315595"/>
                <a:ext cx="9523630" cy="1249958"/>
              </a:xfrm>
              <a:prstGeom prst="rect">
                <a:avLst/>
              </a:prstGeom>
              <a:noFill/>
            </p:spPr>
            <p:txBody>
              <a:bodyPr wrap="square" rtlCol="0">
                <a:spAutoFit/>
              </a:bodyPr>
              <a:lstStyle/>
              <a:p>
                <a:pPr algn="l" defTabSz="914400" hangingPunct="1"/>
                <a:r>
                  <a:rPr lang="en-US" sz="3600" b="1" kern="1200" dirty="0">
                    <a:solidFill>
                      <a:srgbClr val="006C66"/>
                    </a:solidFill>
                    <a:latin typeface="Arial" panose="020B0604020202020204"/>
                  </a:rPr>
                  <a:t>probes: </a:t>
                </a:r>
                <a14:m>
                  <m:oMath xmlns:m="http://schemas.openxmlformats.org/officeDocument/2006/math">
                    <m:sSub>
                      <m:sSubPr>
                        <m:ctrlPr>
                          <a:rPr lang="de-DE" sz="3600" b="1" i="1" kern="1200">
                            <a:solidFill>
                              <a:srgbClr val="006C66"/>
                            </a:solidFill>
                            <a:latin typeface="Cambria Math" panose="02040503050406030204" pitchFamily="18" charset="0"/>
                          </a:rPr>
                        </m:ctrlPr>
                      </m:sSubPr>
                      <m:e>
                        <m:r>
                          <a:rPr lang="de-DE" sz="3600" b="1" i="1" kern="1200">
                            <a:solidFill>
                              <a:srgbClr val="006C66"/>
                            </a:solidFill>
                            <a:latin typeface="Cambria Math" panose="02040503050406030204" pitchFamily="18" charset="0"/>
                          </a:rPr>
                          <m:t>𝒗</m:t>
                        </m:r>
                      </m:e>
                      <m:sub>
                        <m:r>
                          <a:rPr lang="de-DE" sz="3600" b="1" i="1" kern="1200">
                            <a:solidFill>
                              <a:srgbClr val="006C66"/>
                            </a:solidFill>
                            <a:latin typeface="Cambria Math" panose="02040503050406030204" pitchFamily="18" charset="0"/>
                          </a:rPr>
                          <m:t>𝒑𝒐𝒍</m:t>
                        </m:r>
                      </m:sub>
                    </m:sSub>
                    <m:r>
                      <a:rPr lang="de-DE" sz="3600" b="1" i="1" kern="1200">
                        <a:solidFill>
                          <a:srgbClr val="006C66"/>
                        </a:solidFill>
                        <a:latin typeface="Cambria Math" panose="02040503050406030204" pitchFamily="18" charset="0"/>
                      </a:rPr>
                      <m:t>=</m:t>
                    </m:r>
                    <m:sSub>
                      <m:sSubPr>
                        <m:ctrlPr>
                          <a:rPr lang="de-DE" sz="3600" b="1" i="1" kern="1200">
                            <a:solidFill>
                              <a:srgbClr val="006C66"/>
                            </a:solidFill>
                            <a:latin typeface="Cambria Math" panose="02040503050406030204" pitchFamily="18" charset="0"/>
                          </a:rPr>
                        </m:ctrlPr>
                      </m:sSubPr>
                      <m:e>
                        <m:r>
                          <a:rPr lang="de-DE" sz="3600" b="1" i="1" kern="1200">
                            <a:solidFill>
                              <a:srgbClr val="006C66"/>
                            </a:solidFill>
                            <a:latin typeface="Cambria Math" panose="02040503050406030204" pitchFamily="18" charset="0"/>
                          </a:rPr>
                          <m:t>𝑬</m:t>
                        </m:r>
                      </m:e>
                      <m:sub>
                        <m:r>
                          <a:rPr lang="de-DE" sz="3600" b="1" i="1" kern="1200">
                            <a:solidFill>
                              <a:srgbClr val="006C66"/>
                            </a:solidFill>
                            <a:latin typeface="Cambria Math" panose="02040503050406030204" pitchFamily="18" charset="0"/>
                          </a:rPr>
                          <m:t>𝒓</m:t>
                        </m:r>
                      </m:sub>
                    </m:sSub>
                    <m:r>
                      <a:rPr lang="de-DE" sz="3600" b="1" i="1" kern="1200">
                        <a:solidFill>
                          <a:srgbClr val="006C66"/>
                        </a:solidFill>
                        <a:latin typeface="Cambria Math" panose="02040503050406030204" pitchFamily="18" charset="0"/>
                      </a:rPr>
                      <m:t>×</m:t>
                    </m:r>
                    <m:r>
                      <a:rPr lang="de-DE" sz="3600" b="1" i="1" kern="1200">
                        <a:solidFill>
                          <a:srgbClr val="006C66"/>
                        </a:solidFill>
                        <a:latin typeface="Cambria Math" panose="02040503050406030204" pitchFamily="18" charset="0"/>
                      </a:rPr>
                      <m:t>𝑩</m:t>
                    </m:r>
                  </m:oMath>
                </a14:m>
                <a:endParaRPr lang="en-US" sz="3600" b="1" kern="1200" dirty="0">
                  <a:solidFill>
                    <a:srgbClr val="006C66"/>
                  </a:solidFill>
                  <a:latin typeface="Arial" panose="020B0604020202020204"/>
                </a:endParaRPr>
              </a:p>
              <a:p>
                <a:pPr algn="l" defTabSz="914400" hangingPunct="1"/>
                <a:r>
                  <a:rPr lang="en-US" sz="3600" b="1" kern="1200" dirty="0">
                    <a:solidFill>
                      <a:srgbClr val="006C66"/>
                    </a:solidFill>
                    <a:latin typeface="Arial" panose="020B0604020202020204"/>
                  </a:rPr>
                  <a:t>with E</a:t>
                </a:r>
                <a:r>
                  <a:rPr lang="en-US" sz="3600" b="1" kern="1200" baseline="-25000" dirty="0">
                    <a:solidFill>
                      <a:srgbClr val="006C66"/>
                    </a:solidFill>
                    <a:latin typeface="Arial" panose="020B0604020202020204"/>
                  </a:rPr>
                  <a:t>r</a:t>
                </a:r>
                <a:r>
                  <a:rPr lang="en-US" sz="3600" b="1" kern="1200" dirty="0">
                    <a:solidFill>
                      <a:srgbClr val="006C66"/>
                    </a:solidFill>
                    <a:latin typeface="Arial" panose="020B0604020202020204"/>
                  </a:rPr>
                  <a:t> derived from potential distribution</a:t>
                </a:r>
              </a:p>
            </p:txBody>
          </p:sp>
        </mc:Choice>
        <mc:Fallback>
          <p:sp>
            <p:nvSpPr>
              <p:cNvPr id="14" name="Textfeld 13"/>
              <p:cNvSpPr txBox="1">
                <a:spLocks noRot="1" noChangeAspect="1" noMove="1" noResize="1" noEditPoints="1" noAdjustHandles="1" noChangeArrowheads="1" noChangeShapeType="1" noTextEdit="1"/>
              </p:cNvSpPr>
              <p:nvPr/>
            </p:nvSpPr>
            <p:spPr>
              <a:xfrm>
                <a:off x="13547727" y="4315595"/>
                <a:ext cx="9523630" cy="1249958"/>
              </a:xfrm>
              <a:prstGeom prst="rect">
                <a:avLst/>
              </a:prstGeom>
              <a:blipFill>
                <a:blip r:embed="rId3"/>
                <a:stretch>
                  <a:fillRect l="-1864" t="-8000" b="-17000"/>
                </a:stretch>
              </a:blipFill>
            </p:spPr>
            <p:txBody>
              <a:bodyPr/>
              <a:lstStyle/>
              <a:p>
                <a:r>
                  <a:rPr lang="en-US">
                    <a:noFill/>
                  </a:rPr>
                  <a:t> </a:t>
                </a:r>
              </a:p>
            </p:txBody>
          </p:sp>
        </mc:Fallback>
      </mc:AlternateContent>
      <p:cxnSp>
        <p:nvCxnSpPr>
          <p:cNvPr id="15" name="Gerade Verbindung mit Pfeil 14"/>
          <p:cNvCxnSpPr/>
          <p:nvPr/>
        </p:nvCxnSpPr>
        <p:spPr>
          <a:xfrm flipH="1">
            <a:off x="8800397" y="4684927"/>
            <a:ext cx="4668886" cy="517122"/>
          </a:xfrm>
          <a:prstGeom prst="straightConnector1">
            <a:avLst/>
          </a:prstGeom>
          <a:ln w="28575" cmpd="sng">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073763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4294967295"/>
          </p:nvPr>
        </p:nvSpPr>
        <p:spPr>
          <a:xfrm>
            <a:off x="1317627" y="13123200"/>
            <a:ext cx="12230102" cy="288000"/>
          </a:xfrm>
        </p:spPr>
        <p:txBody>
          <a:bodyPr/>
          <a:lstStyle/>
          <a:p>
            <a:pPr defTabSz="914400" hangingPunct="1"/>
            <a:r>
              <a:rPr lang="de-DE">
                <a:solidFill>
                  <a:srgbClr val="000000">
                    <a:tint val="75000"/>
                  </a:srgbClr>
                </a:solidFill>
                <a:latin typeface="Arial" panose="020B0604020202020204"/>
              </a:rPr>
              <a:t>Max-Planck-Institut für Plasmaphysik | Author Name | Date</a:t>
            </a:r>
          </a:p>
        </p:txBody>
      </p:sp>
      <p:sp>
        <p:nvSpPr>
          <p:cNvPr id="4" name="Foliennummernplatzhalter 3"/>
          <p:cNvSpPr>
            <a:spLocks noGrp="1"/>
          </p:cNvSpPr>
          <p:nvPr>
            <p:ph type="sldNum" sz="quarter" idx="16"/>
          </p:nvPr>
        </p:nvSpPr>
        <p:spPr/>
        <p:txBody>
          <a:bodyPr/>
          <a:lstStyle/>
          <a:p>
            <a:pPr defTabSz="914400" hangingPunct="1"/>
            <a:fld id="{ECE691D0-CC49-4FC7-9C4D-6112B0CB3A76}" type="slidenum">
              <a:rPr lang="de-DE">
                <a:solidFill>
                  <a:srgbClr val="000000">
                    <a:tint val="75000"/>
                  </a:srgbClr>
                </a:solidFill>
                <a:latin typeface="Arial" panose="020B0604020202020204"/>
              </a:rPr>
              <a:pPr defTabSz="914400" hangingPunct="1"/>
              <a:t>16</a:t>
            </a:fld>
            <a:endParaRPr lang="de-DE">
              <a:solidFill>
                <a:srgbClr val="000000">
                  <a:tint val="75000"/>
                </a:srgbClr>
              </a:solidFill>
              <a:latin typeface="Arial" panose="020B0604020202020204"/>
            </a:endParaRPr>
          </a:p>
        </p:txBody>
      </p:sp>
      <p:sp>
        <p:nvSpPr>
          <p:cNvPr id="6" name="Titel 5"/>
          <p:cNvSpPr>
            <a:spLocks noGrp="1"/>
          </p:cNvSpPr>
          <p:nvPr>
            <p:ph type="title"/>
          </p:nvPr>
        </p:nvSpPr>
        <p:spPr/>
        <p:txBody>
          <a:bodyPr/>
          <a:lstStyle/>
          <a:p>
            <a:r>
              <a:rPr lang="en-US" dirty="0"/>
              <a:t>MPM-GPI comparison in standard config island rotation scan was not fully satisfying</a:t>
            </a:r>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751962"/>
            <a:ext cx="19186634" cy="10659240"/>
          </a:xfrm>
          <a:prstGeom prst="rect">
            <a:avLst/>
          </a:prstGeom>
        </p:spPr>
      </p:pic>
      <p:sp>
        <p:nvSpPr>
          <p:cNvPr id="8" name="Textfeld 7"/>
          <p:cNvSpPr txBox="1"/>
          <p:nvPr/>
        </p:nvSpPr>
        <p:spPr>
          <a:xfrm>
            <a:off x="19408479" y="2653256"/>
            <a:ext cx="4754806" cy="9974334"/>
          </a:xfrm>
          <a:prstGeom prst="rect">
            <a:avLst/>
          </a:prstGeom>
          <a:noFill/>
        </p:spPr>
        <p:txBody>
          <a:bodyPr wrap="square" lIns="0" tIns="0" rIns="0" bIns="0" rtlCol="0" anchor="t" anchorCtr="0">
            <a:spAutoFit/>
          </a:bodyPr>
          <a:lstStyle/>
          <a:p>
            <a:pPr algn="l" defTabSz="914400" hangingPunct="1">
              <a:lnSpc>
                <a:spcPts val="4600"/>
              </a:lnSpc>
              <a:spcBef>
                <a:spcPts val="2300"/>
              </a:spcBef>
            </a:pPr>
            <a:r>
              <a:rPr lang="en-US" sz="3200" b="1" kern="1200" dirty="0">
                <a:solidFill>
                  <a:srgbClr val="006C66"/>
                </a:solidFill>
                <a:latin typeface="Arial" panose="020B0604020202020204"/>
              </a:rPr>
              <a:t>unclear results! </a:t>
            </a:r>
          </a:p>
          <a:p>
            <a:pPr marL="571500" indent="-571500" algn="l" defTabSz="914400" hangingPunct="1">
              <a:lnSpc>
                <a:spcPts val="4600"/>
              </a:lnSpc>
              <a:spcBef>
                <a:spcPts val="2300"/>
              </a:spcBef>
              <a:buFont typeface="Arial" panose="020B0604020202020204" pitchFamily="34" charset="0"/>
              <a:buChar char="•"/>
            </a:pPr>
            <a:r>
              <a:rPr lang="en-US" sz="3200" kern="1200" dirty="0">
                <a:solidFill>
                  <a:srgbClr val="000000"/>
                </a:solidFill>
                <a:latin typeface="Arial" panose="020B0604020202020204"/>
              </a:rPr>
              <a:t>pattern of shear layers sometimes, but not consistently agrees</a:t>
            </a:r>
          </a:p>
          <a:p>
            <a:pPr marL="571500" indent="-571500" algn="l" defTabSz="914400" hangingPunct="1">
              <a:lnSpc>
                <a:spcPts val="4600"/>
              </a:lnSpc>
              <a:spcBef>
                <a:spcPts val="2300"/>
              </a:spcBef>
              <a:buFont typeface="Arial" panose="020B0604020202020204" pitchFamily="34" charset="0"/>
              <a:buChar char="•"/>
            </a:pPr>
            <a:r>
              <a:rPr lang="en-US" sz="3200" kern="1200" dirty="0">
                <a:solidFill>
                  <a:srgbClr val="000000"/>
                </a:solidFill>
                <a:latin typeface="Arial" panose="020B0604020202020204"/>
              </a:rPr>
              <a:t>better </a:t>
            </a:r>
            <a:r>
              <a:rPr lang="en-US" sz="3200" kern="1200" dirty="0" err="1">
                <a:solidFill>
                  <a:srgbClr val="000000"/>
                </a:solidFill>
                <a:latin typeface="Arial" panose="020B0604020202020204"/>
              </a:rPr>
              <a:t>FoV</a:t>
            </a:r>
            <a:r>
              <a:rPr lang="en-US" sz="3200" kern="1200" dirty="0">
                <a:solidFill>
                  <a:srgbClr val="000000"/>
                </a:solidFill>
                <a:latin typeface="Arial" panose="020B0604020202020204"/>
              </a:rPr>
              <a:t> overlap of diagnostics would help</a:t>
            </a:r>
          </a:p>
          <a:p>
            <a:pPr marL="571500" indent="-571500" algn="l" defTabSz="914400" hangingPunct="1">
              <a:lnSpc>
                <a:spcPts val="4600"/>
              </a:lnSpc>
              <a:spcBef>
                <a:spcPts val="2300"/>
              </a:spcBef>
              <a:buFont typeface="Arial" panose="020B0604020202020204" pitchFamily="34" charset="0"/>
              <a:buChar char="•"/>
            </a:pPr>
            <a:r>
              <a:rPr lang="en-US" sz="3200" kern="1200" dirty="0">
                <a:solidFill>
                  <a:srgbClr val="000000"/>
                </a:solidFill>
                <a:latin typeface="Arial" panose="020B0604020202020204"/>
              </a:rPr>
              <a:t>possible effect of error fields / toroidal asymmetries (MPM and GPI are in different islands, mapping assumes stellarator symmetry)</a:t>
            </a:r>
          </a:p>
          <a:p>
            <a:pPr marL="571500" indent="-571500" algn="l" defTabSz="914400" hangingPunct="1">
              <a:lnSpc>
                <a:spcPts val="4600"/>
              </a:lnSpc>
              <a:spcBef>
                <a:spcPts val="2300"/>
              </a:spcBef>
              <a:buFont typeface="Arial" panose="020B0604020202020204" pitchFamily="34" charset="0"/>
              <a:buChar char="•"/>
            </a:pPr>
            <a:r>
              <a:rPr lang="en-US" sz="3200" kern="1200" dirty="0">
                <a:solidFill>
                  <a:srgbClr val="000000"/>
                </a:solidFill>
                <a:latin typeface="Arial" panose="020B0604020202020204"/>
              </a:rPr>
              <a:t>would benefit from finer steps in </a:t>
            </a:r>
            <a:r>
              <a:rPr lang="en-US" sz="3200" kern="1200" dirty="0" err="1">
                <a:solidFill>
                  <a:srgbClr val="000000"/>
                </a:solidFill>
                <a:latin typeface="Arial" panose="020B0604020202020204"/>
              </a:rPr>
              <a:t>Icc</a:t>
            </a:r>
            <a:endParaRPr lang="en-US" sz="3200" kern="1200" dirty="0">
              <a:solidFill>
                <a:srgbClr val="000000"/>
              </a:solidFill>
              <a:latin typeface="Arial" panose="020B0604020202020204"/>
            </a:endParaRPr>
          </a:p>
        </p:txBody>
      </p:sp>
    </p:spTree>
    <p:extLst>
      <p:ext uri="{BB962C8B-B14F-4D97-AF65-F5344CB8AC3E}">
        <p14:creationId xmlns:p14="http://schemas.microsoft.com/office/powerpoint/2010/main" val="31038942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E4D359-0C4E-2ACB-43CB-5C96A05473CA}"/>
              </a:ext>
            </a:extLst>
          </p:cNvPr>
          <p:cNvSpPr>
            <a:spLocks noGrp="1"/>
          </p:cNvSpPr>
          <p:nvPr>
            <p:ph type="title"/>
          </p:nvPr>
        </p:nvSpPr>
        <p:spPr/>
        <p:txBody>
          <a:bodyPr/>
          <a:lstStyle/>
          <a:p>
            <a:r>
              <a:rPr lang="en-US" dirty="0"/>
              <a:t>GPI: island rotation had little impact on observations in low iota</a:t>
            </a:r>
          </a:p>
        </p:txBody>
      </p:sp>
      <p:sp>
        <p:nvSpPr>
          <p:cNvPr id="2" name="Slide Number Placeholder 1">
            <a:extLst>
              <a:ext uri="{FF2B5EF4-FFF2-40B4-BE49-F238E27FC236}">
                <a16:creationId xmlns:a16="http://schemas.microsoft.com/office/drawing/2014/main" id="{DB921176-72D9-237B-BA26-5D540E165354}"/>
              </a:ext>
            </a:extLst>
          </p:cNvPr>
          <p:cNvSpPr>
            <a:spLocks noGrp="1"/>
          </p:cNvSpPr>
          <p:nvPr>
            <p:ph type="sldNum" sz="quarter" idx="2"/>
          </p:nvPr>
        </p:nvSpPr>
        <p:spPr/>
        <p:txBody>
          <a:bodyPr/>
          <a:lstStyle/>
          <a:p>
            <a:fld id="{ECE691D0-CC49-4FC7-9C4D-6112B0CB3A76}" type="slidenum">
              <a:rPr lang="de-DE" smtClean="0"/>
              <a:pPr/>
              <a:t>17</a:t>
            </a:fld>
            <a:endParaRPr lang="de-DE"/>
          </a:p>
        </p:txBody>
      </p:sp>
      <p:pic>
        <p:nvPicPr>
          <p:cNvPr id="5" name="Picture 4">
            <a:extLst>
              <a:ext uri="{FF2B5EF4-FFF2-40B4-BE49-F238E27FC236}">
                <a16:creationId xmlns:a16="http://schemas.microsoft.com/office/drawing/2014/main" id="{713AA9F4-78B3-9D4B-46D9-A8C5FB2EEC14}"/>
              </a:ext>
            </a:extLst>
          </p:cNvPr>
          <p:cNvPicPr>
            <a:picLocks noChangeAspect="1"/>
          </p:cNvPicPr>
          <p:nvPr/>
        </p:nvPicPr>
        <p:blipFill>
          <a:blip r:embed="rId2"/>
          <a:stretch>
            <a:fillRect/>
          </a:stretch>
        </p:blipFill>
        <p:spPr>
          <a:xfrm>
            <a:off x="3886200" y="3321701"/>
            <a:ext cx="3949700" cy="3873500"/>
          </a:xfrm>
          <a:prstGeom prst="rect">
            <a:avLst/>
          </a:prstGeom>
        </p:spPr>
      </p:pic>
      <p:pic>
        <p:nvPicPr>
          <p:cNvPr id="6" name="Picture 5">
            <a:extLst>
              <a:ext uri="{FF2B5EF4-FFF2-40B4-BE49-F238E27FC236}">
                <a16:creationId xmlns:a16="http://schemas.microsoft.com/office/drawing/2014/main" id="{E741A89F-BC68-481B-8C87-4911B0DA271D}"/>
              </a:ext>
            </a:extLst>
          </p:cNvPr>
          <p:cNvPicPr>
            <a:picLocks noChangeAspect="1"/>
          </p:cNvPicPr>
          <p:nvPr/>
        </p:nvPicPr>
        <p:blipFill rotWithShape="1">
          <a:blip r:embed="rId3"/>
          <a:srcRect t="1955"/>
          <a:stretch/>
        </p:blipFill>
        <p:spPr>
          <a:xfrm>
            <a:off x="9829800" y="3321701"/>
            <a:ext cx="4013200" cy="3822700"/>
          </a:xfrm>
          <a:prstGeom prst="rect">
            <a:avLst/>
          </a:prstGeom>
        </p:spPr>
      </p:pic>
      <p:sp>
        <p:nvSpPr>
          <p:cNvPr id="7" name="Textfeld 13">
            <a:extLst>
              <a:ext uri="{FF2B5EF4-FFF2-40B4-BE49-F238E27FC236}">
                <a16:creationId xmlns:a16="http://schemas.microsoft.com/office/drawing/2014/main" id="{62B5C3AF-AE9E-CBE3-2298-A29F382E70CF}"/>
              </a:ext>
            </a:extLst>
          </p:cNvPr>
          <p:cNvSpPr txBox="1"/>
          <p:nvPr/>
        </p:nvSpPr>
        <p:spPr>
          <a:xfrm>
            <a:off x="3962400" y="2441713"/>
            <a:ext cx="4267200" cy="646331"/>
          </a:xfrm>
          <a:prstGeom prst="rect">
            <a:avLst/>
          </a:prstGeom>
          <a:noFill/>
        </p:spPr>
        <p:txBody>
          <a:bodyPr wrap="square" rtlCol="0">
            <a:spAutoFit/>
          </a:bodyPr>
          <a:lstStyle/>
          <a:p>
            <a:pPr defTabSz="914400" hangingPunct="1"/>
            <a:r>
              <a:rPr lang="en-US" sz="3600" b="1" kern="1200" dirty="0" err="1">
                <a:solidFill>
                  <a:srgbClr val="006C66"/>
                </a:solidFill>
                <a:latin typeface="Arial" panose="020B0604020202020204"/>
              </a:rPr>
              <a:t>I</a:t>
            </a:r>
            <a:r>
              <a:rPr lang="en-US" sz="3600" b="1" kern="1200" baseline="-25000" dirty="0" err="1">
                <a:solidFill>
                  <a:srgbClr val="006C66"/>
                </a:solidFill>
                <a:latin typeface="Arial" panose="020B0604020202020204"/>
              </a:rPr>
              <a:t>cc</a:t>
            </a:r>
            <a:r>
              <a:rPr lang="en-US" sz="3600" b="1" kern="1200" dirty="0">
                <a:solidFill>
                  <a:srgbClr val="006C66"/>
                </a:solidFill>
                <a:latin typeface="Arial" panose="020B0604020202020204"/>
              </a:rPr>
              <a:t> = 0 A</a:t>
            </a:r>
          </a:p>
        </p:txBody>
      </p:sp>
      <p:sp>
        <p:nvSpPr>
          <p:cNvPr id="8" name="Textfeld 13">
            <a:extLst>
              <a:ext uri="{FF2B5EF4-FFF2-40B4-BE49-F238E27FC236}">
                <a16:creationId xmlns:a16="http://schemas.microsoft.com/office/drawing/2014/main" id="{68B9B62E-2390-A07A-A622-38360870909C}"/>
              </a:ext>
            </a:extLst>
          </p:cNvPr>
          <p:cNvSpPr txBox="1"/>
          <p:nvPr/>
        </p:nvSpPr>
        <p:spPr>
          <a:xfrm>
            <a:off x="9956800" y="2441713"/>
            <a:ext cx="4267200" cy="646331"/>
          </a:xfrm>
          <a:prstGeom prst="rect">
            <a:avLst/>
          </a:prstGeom>
          <a:noFill/>
        </p:spPr>
        <p:txBody>
          <a:bodyPr wrap="square" rtlCol="0">
            <a:spAutoFit/>
          </a:bodyPr>
          <a:lstStyle/>
          <a:p>
            <a:pPr defTabSz="914400" hangingPunct="1"/>
            <a:r>
              <a:rPr lang="en-US" sz="3600" b="1" kern="1200" dirty="0" err="1">
                <a:solidFill>
                  <a:srgbClr val="006C66"/>
                </a:solidFill>
                <a:latin typeface="Arial" panose="020B0604020202020204"/>
              </a:rPr>
              <a:t>I</a:t>
            </a:r>
            <a:r>
              <a:rPr lang="en-US" sz="3600" b="1" kern="1200" baseline="-25000" dirty="0" err="1">
                <a:solidFill>
                  <a:srgbClr val="006C66"/>
                </a:solidFill>
                <a:latin typeface="Arial" panose="020B0604020202020204"/>
              </a:rPr>
              <a:t>cc</a:t>
            </a:r>
            <a:r>
              <a:rPr lang="en-US" sz="3600" b="1" kern="1200" dirty="0">
                <a:solidFill>
                  <a:srgbClr val="006C66"/>
                </a:solidFill>
                <a:latin typeface="Arial" panose="020B0604020202020204"/>
              </a:rPr>
              <a:t> = +/- 2.5 kA</a:t>
            </a:r>
          </a:p>
        </p:txBody>
      </p:sp>
      <p:sp>
        <p:nvSpPr>
          <p:cNvPr id="9" name="Textfeld 13">
            <a:extLst>
              <a:ext uri="{FF2B5EF4-FFF2-40B4-BE49-F238E27FC236}">
                <a16:creationId xmlns:a16="http://schemas.microsoft.com/office/drawing/2014/main" id="{2B7BD64E-9BB8-EF43-E0CC-4EBBA9E80815}"/>
              </a:ext>
            </a:extLst>
          </p:cNvPr>
          <p:cNvSpPr txBox="1"/>
          <p:nvPr/>
        </p:nvSpPr>
        <p:spPr>
          <a:xfrm>
            <a:off x="3962400" y="2979127"/>
            <a:ext cx="4267200" cy="338554"/>
          </a:xfrm>
          <a:prstGeom prst="rect">
            <a:avLst/>
          </a:prstGeom>
          <a:noFill/>
        </p:spPr>
        <p:txBody>
          <a:bodyPr wrap="square" rtlCol="0">
            <a:spAutoFit/>
          </a:bodyPr>
          <a:lstStyle/>
          <a:p>
            <a:pPr defTabSz="914400" hangingPunct="1"/>
            <a:r>
              <a:rPr lang="en-US" sz="1600" kern="1200" dirty="0">
                <a:solidFill>
                  <a:schemeClr val="tx1">
                    <a:lumMod val="50000"/>
                  </a:schemeClr>
                </a:solidFill>
                <a:latin typeface="Arial" panose="020B0604020202020204"/>
              </a:rPr>
              <a:t>XP_20230126.54</a:t>
            </a:r>
          </a:p>
        </p:txBody>
      </p:sp>
      <p:sp>
        <p:nvSpPr>
          <p:cNvPr id="10" name="Textfeld 13">
            <a:extLst>
              <a:ext uri="{FF2B5EF4-FFF2-40B4-BE49-F238E27FC236}">
                <a16:creationId xmlns:a16="http://schemas.microsoft.com/office/drawing/2014/main" id="{B8B9226A-E902-D830-61E1-F3E1EBA372F4}"/>
              </a:ext>
            </a:extLst>
          </p:cNvPr>
          <p:cNvSpPr txBox="1"/>
          <p:nvPr/>
        </p:nvSpPr>
        <p:spPr>
          <a:xfrm>
            <a:off x="10040158" y="2979127"/>
            <a:ext cx="4267200" cy="338554"/>
          </a:xfrm>
          <a:prstGeom prst="rect">
            <a:avLst/>
          </a:prstGeom>
          <a:noFill/>
        </p:spPr>
        <p:txBody>
          <a:bodyPr wrap="square" rtlCol="0">
            <a:spAutoFit/>
          </a:bodyPr>
          <a:lstStyle/>
          <a:p>
            <a:pPr defTabSz="914400" hangingPunct="1"/>
            <a:r>
              <a:rPr lang="en-US" sz="1600" kern="1200" dirty="0">
                <a:solidFill>
                  <a:schemeClr val="tx1">
                    <a:lumMod val="50000"/>
                  </a:schemeClr>
                </a:solidFill>
                <a:latin typeface="Arial" panose="020B0604020202020204"/>
              </a:rPr>
              <a:t>XP_20230131.9</a:t>
            </a:r>
          </a:p>
        </p:txBody>
      </p:sp>
      <p:sp>
        <p:nvSpPr>
          <p:cNvPr id="11" name="Textfeld 13">
            <a:extLst>
              <a:ext uri="{FF2B5EF4-FFF2-40B4-BE49-F238E27FC236}">
                <a16:creationId xmlns:a16="http://schemas.microsoft.com/office/drawing/2014/main" id="{394F35C6-C8F4-30C6-71FC-9EE78CF9241C}"/>
              </a:ext>
            </a:extLst>
          </p:cNvPr>
          <p:cNvSpPr txBox="1"/>
          <p:nvPr/>
        </p:nvSpPr>
        <p:spPr>
          <a:xfrm>
            <a:off x="19585858" y="9964374"/>
            <a:ext cx="4267200" cy="400110"/>
          </a:xfrm>
          <a:prstGeom prst="rect">
            <a:avLst/>
          </a:prstGeom>
          <a:noFill/>
        </p:spPr>
        <p:txBody>
          <a:bodyPr wrap="square" rtlCol="0">
            <a:spAutoFit/>
          </a:bodyPr>
          <a:lstStyle/>
          <a:p>
            <a:pPr defTabSz="914400" hangingPunct="1"/>
            <a:r>
              <a:rPr lang="en-US" sz="2000" kern="1200" dirty="0">
                <a:solidFill>
                  <a:schemeClr val="tx1">
                    <a:lumMod val="50000"/>
                  </a:schemeClr>
                </a:solidFill>
                <a:latin typeface="Arial" panose="020B0604020202020204"/>
              </a:rPr>
              <a:t>GPI view is approximate</a:t>
            </a:r>
          </a:p>
        </p:txBody>
      </p:sp>
      <p:pic>
        <p:nvPicPr>
          <p:cNvPr id="12" name="Picture 11">
            <a:extLst>
              <a:ext uri="{FF2B5EF4-FFF2-40B4-BE49-F238E27FC236}">
                <a16:creationId xmlns:a16="http://schemas.microsoft.com/office/drawing/2014/main" id="{966D7D98-4717-1A39-EA6B-85E471D39066}"/>
              </a:ext>
            </a:extLst>
          </p:cNvPr>
          <p:cNvPicPr>
            <a:picLocks noChangeAspect="1"/>
          </p:cNvPicPr>
          <p:nvPr/>
        </p:nvPicPr>
        <p:blipFill>
          <a:blip r:embed="rId4"/>
          <a:stretch>
            <a:fillRect/>
          </a:stretch>
        </p:blipFill>
        <p:spPr>
          <a:xfrm>
            <a:off x="15925800" y="3321701"/>
            <a:ext cx="4000500" cy="3835400"/>
          </a:xfrm>
          <a:prstGeom prst="rect">
            <a:avLst/>
          </a:prstGeom>
        </p:spPr>
      </p:pic>
      <p:sp>
        <p:nvSpPr>
          <p:cNvPr id="13" name="Textfeld 13">
            <a:extLst>
              <a:ext uri="{FF2B5EF4-FFF2-40B4-BE49-F238E27FC236}">
                <a16:creationId xmlns:a16="http://schemas.microsoft.com/office/drawing/2014/main" id="{444D64CD-EDA2-5457-8C78-C1DFC60BDE8F}"/>
              </a:ext>
            </a:extLst>
          </p:cNvPr>
          <p:cNvSpPr txBox="1"/>
          <p:nvPr/>
        </p:nvSpPr>
        <p:spPr>
          <a:xfrm>
            <a:off x="15885652" y="2441713"/>
            <a:ext cx="4267200" cy="646331"/>
          </a:xfrm>
          <a:prstGeom prst="rect">
            <a:avLst/>
          </a:prstGeom>
          <a:noFill/>
        </p:spPr>
        <p:txBody>
          <a:bodyPr wrap="square" rtlCol="0">
            <a:spAutoFit/>
          </a:bodyPr>
          <a:lstStyle/>
          <a:p>
            <a:pPr defTabSz="914400" hangingPunct="1"/>
            <a:r>
              <a:rPr lang="en-US" sz="3600" b="1" kern="1200" dirty="0" err="1">
                <a:solidFill>
                  <a:srgbClr val="006C66"/>
                </a:solidFill>
                <a:latin typeface="Arial" panose="020B0604020202020204"/>
              </a:rPr>
              <a:t>I</a:t>
            </a:r>
            <a:r>
              <a:rPr lang="en-US" sz="3600" b="1" kern="1200" baseline="-25000" dirty="0" err="1">
                <a:solidFill>
                  <a:srgbClr val="006C66"/>
                </a:solidFill>
                <a:latin typeface="Arial" panose="020B0604020202020204"/>
              </a:rPr>
              <a:t>cc</a:t>
            </a:r>
            <a:r>
              <a:rPr lang="en-US" sz="3600" b="1" kern="1200" dirty="0">
                <a:solidFill>
                  <a:srgbClr val="006C66"/>
                </a:solidFill>
                <a:latin typeface="Arial" panose="020B0604020202020204"/>
              </a:rPr>
              <a:t> = -/+ 2.5 kA</a:t>
            </a:r>
          </a:p>
        </p:txBody>
      </p:sp>
      <p:pic>
        <p:nvPicPr>
          <p:cNvPr id="18" name="Picture 17">
            <a:extLst>
              <a:ext uri="{FF2B5EF4-FFF2-40B4-BE49-F238E27FC236}">
                <a16:creationId xmlns:a16="http://schemas.microsoft.com/office/drawing/2014/main" id="{05943DFF-FDC7-A941-56F6-D1C38413B9CB}"/>
              </a:ext>
            </a:extLst>
          </p:cNvPr>
          <p:cNvPicPr>
            <a:picLocks noChangeAspect="1"/>
          </p:cNvPicPr>
          <p:nvPr/>
        </p:nvPicPr>
        <p:blipFill>
          <a:blip r:embed="rId5"/>
          <a:stretch>
            <a:fillRect/>
          </a:stretch>
        </p:blipFill>
        <p:spPr>
          <a:xfrm>
            <a:off x="4876800" y="7848600"/>
            <a:ext cx="2294384" cy="4991100"/>
          </a:xfrm>
          <a:prstGeom prst="rect">
            <a:avLst/>
          </a:prstGeom>
        </p:spPr>
      </p:pic>
      <p:pic>
        <p:nvPicPr>
          <p:cNvPr id="19" name="Picture 18">
            <a:extLst>
              <a:ext uri="{FF2B5EF4-FFF2-40B4-BE49-F238E27FC236}">
                <a16:creationId xmlns:a16="http://schemas.microsoft.com/office/drawing/2014/main" id="{E7352E93-7773-1A9A-F3FA-0449A9FC6A15}"/>
              </a:ext>
            </a:extLst>
          </p:cNvPr>
          <p:cNvPicPr>
            <a:picLocks noChangeAspect="1"/>
          </p:cNvPicPr>
          <p:nvPr/>
        </p:nvPicPr>
        <p:blipFill>
          <a:blip r:embed="rId6"/>
          <a:stretch>
            <a:fillRect/>
          </a:stretch>
        </p:blipFill>
        <p:spPr>
          <a:xfrm>
            <a:off x="10820400" y="7772400"/>
            <a:ext cx="2577104" cy="4991100"/>
          </a:xfrm>
          <a:prstGeom prst="rect">
            <a:avLst/>
          </a:prstGeom>
        </p:spPr>
      </p:pic>
      <p:pic>
        <p:nvPicPr>
          <p:cNvPr id="20" name="Picture 19">
            <a:extLst>
              <a:ext uri="{FF2B5EF4-FFF2-40B4-BE49-F238E27FC236}">
                <a16:creationId xmlns:a16="http://schemas.microsoft.com/office/drawing/2014/main" id="{D5CAD2D2-0ACE-7403-AFE3-1AC9BCC7DE0C}"/>
              </a:ext>
            </a:extLst>
          </p:cNvPr>
          <p:cNvPicPr>
            <a:picLocks noChangeAspect="1"/>
          </p:cNvPicPr>
          <p:nvPr/>
        </p:nvPicPr>
        <p:blipFill>
          <a:blip r:embed="rId7"/>
          <a:stretch>
            <a:fillRect/>
          </a:stretch>
        </p:blipFill>
        <p:spPr>
          <a:xfrm>
            <a:off x="17297400" y="7772400"/>
            <a:ext cx="1786947" cy="4992624"/>
          </a:xfrm>
          <a:prstGeom prst="rect">
            <a:avLst/>
          </a:prstGeom>
        </p:spPr>
      </p:pic>
      <p:sp>
        <p:nvSpPr>
          <p:cNvPr id="21" name="Multiply 20">
            <a:extLst>
              <a:ext uri="{FF2B5EF4-FFF2-40B4-BE49-F238E27FC236}">
                <a16:creationId xmlns:a16="http://schemas.microsoft.com/office/drawing/2014/main" id="{B7BC6BA2-541A-F9AC-32DF-CE76944C9011}"/>
              </a:ext>
            </a:extLst>
          </p:cNvPr>
          <p:cNvSpPr/>
          <p:nvPr/>
        </p:nvSpPr>
        <p:spPr>
          <a:xfrm>
            <a:off x="6096000" y="10210800"/>
            <a:ext cx="381000" cy="381000"/>
          </a:xfrm>
          <a:prstGeom prst="mathMultiply">
            <a:avLst/>
          </a:prstGeom>
          <a:solidFill>
            <a:srgbClr val="00FF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22" name="Multiply 21">
            <a:extLst>
              <a:ext uri="{FF2B5EF4-FFF2-40B4-BE49-F238E27FC236}">
                <a16:creationId xmlns:a16="http://schemas.microsoft.com/office/drawing/2014/main" id="{62FD02FD-36A5-B442-54A9-EB74DE84DCE0}"/>
              </a:ext>
            </a:extLst>
          </p:cNvPr>
          <p:cNvSpPr/>
          <p:nvPr/>
        </p:nvSpPr>
        <p:spPr>
          <a:xfrm>
            <a:off x="12284826" y="10591800"/>
            <a:ext cx="381000" cy="381000"/>
          </a:xfrm>
          <a:prstGeom prst="mathMultiply">
            <a:avLst/>
          </a:prstGeom>
          <a:solidFill>
            <a:srgbClr val="00FF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23" name="Multiply 22">
            <a:extLst>
              <a:ext uri="{FF2B5EF4-FFF2-40B4-BE49-F238E27FC236}">
                <a16:creationId xmlns:a16="http://schemas.microsoft.com/office/drawing/2014/main" id="{F3E1C3BA-4194-7C33-F059-CF8BC861029E}"/>
              </a:ext>
            </a:extLst>
          </p:cNvPr>
          <p:cNvSpPr/>
          <p:nvPr/>
        </p:nvSpPr>
        <p:spPr>
          <a:xfrm>
            <a:off x="18265833" y="9529156"/>
            <a:ext cx="381000" cy="381000"/>
          </a:xfrm>
          <a:prstGeom prst="mathMultiply">
            <a:avLst/>
          </a:prstGeom>
          <a:solidFill>
            <a:srgbClr val="00FF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24" name="Textfeld 13">
            <a:extLst>
              <a:ext uri="{FF2B5EF4-FFF2-40B4-BE49-F238E27FC236}">
                <a16:creationId xmlns:a16="http://schemas.microsoft.com/office/drawing/2014/main" id="{D8551AAD-927D-FA40-4866-01FC16606FAD}"/>
              </a:ext>
            </a:extLst>
          </p:cNvPr>
          <p:cNvSpPr txBox="1"/>
          <p:nvPr/>
        </p:nvSpPr>
        <p:spPr>
          <a:xfrm>
            <a:off x="16174452" y="2979127"/>
            <a:ext cx="4267200" cy="338554"/>
          </a:xfrm>
          <a:prstGeom prst="rect">
            <a:avLst/>
          </a:prstGeom>
          <a:noFill/>
        </p:spPr>
        <p:txBody>
          <a:bodyPr wrap="square" rtlCol="0">
            <a:spAutoFit/>
          </a:bodyPr>
          <a:lstStyle/>
          <a:p>
            <a:pPr defTabSz="914400" hangingPunct="1"/>
            <a:r>
              <a:rPr lang="en-US" sz="1600" kern="1200" dirty="0">
                <a:solidFill>
                  <a:schemeClr val="tx1">
                    <a:lumMod val="50000"/>
                  </a:schemeClr>
                </a:solidFill>
                <a:latin typeface="Arial" panose="020B0604020202020204"/>
              </a:rPr>
              <a:t>XP_20230131.13</a:t>
            </a:r>
          </a:p>
        </p:txBody>
      </p:sp>
    </p:spTree>
    <p:extLst>
      <p:ext uri="{BB962C8B-B14F-4D97-AF65-F5344CB8AC3E}">
        <p14:creationId xmlns:p14="http://schemas.microsoft.com/office/powerpoint/2010/main" val="129321138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979629D-C73A-07A3-6A77-C83F9EE97130}"/>
              </a:ext>
            </a:extLst>
          </p:cNvPr>
          <p:cNvSpPr>
            <a:spLocks noGrp="1"/>
          </p:cNvSpPr>
          <p:nvPr>
            <p:ph type="title"/>
          </p:nvPr>
        </p:nvSpPr>
        <p:spPr>
          <a:xfrm>
            <a:off x="966892" y="721022"/>
            <a:ext cx="20168811" cy="11902158"/>
          </a:xfrm>
        </p:spPr>
        <p:txBody>
          <a:bodyPr anchor="ctr"/>
          <a:lstStyle/>
          <a:p>
            <a:r>
              <a:rPr lang="en-US" dirty="0">
                <a:solidFill>
                  <a:srgbClr val="A4C3C2"/>
                </a:solidFill>
              </a:rPr>
              <a:t>Part 1: 3D profiles vs magnetic island details</a:t>
            </a:r>
            <a:br>
              <a:rPr lang="en-US" dirty="0"/>
            </a:br>
            <a:r>
              <a:rPr lang="en-US" dirty="0">
                <a:solidFill>
                  <a:srgbClr val="A4C3C2"/>
                </a:solidFill>
              </a:rPr>
              <a:t>Part 2: attempt at mapping GPI and MPM data</a:t>
            </a:r>
            <a:br>
              <a:rPr lang="en-US" dirty="0">
                <a:solidFill>
                  <a:srgbClr val="A4C3C2"/>
                </a:solidFill>
              </a:rPr>
            </a:br>
            <a:r>
              <a:rPr lang="en-US" dirty="0"/>
              <a:t>Part 3: SOL currents and modes/turbulence</a:t>
            </a:r>
          </a:p>
        </p:txBody>
      </p:sp>
    </p:spTree>
    <p:extLst>
      <p:ext uri="{BB962C8B-B14F-4D97-AF65-F5344CB8AC3E}">
        <p14:creationId xmlns:p14="http://schemas.microsoft.com/office/powerpoint/2010/main" val="235779871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normAutofit fontScale="90000"/>
          </a:bodyPr>
          <a:lstStyle/>
          <a:p>
            <a:r>
              <a:rPr lang="en-US" dirty="0"/>
              <a:t>MPM: currents in the SOL can cause significant changes to the island flux surfaces</a:t>
            </a:r>
          </a:p>
        </p:txBody>
      </p:sp>
      <p:sp>
        <p:nvSpPr>
          <p:cNvPr id="4" name="Foliennummernplatzhalter 3"/>
          <p:cNvSpPr>
            <a:spLocks noGrp="1"/>
          </p:cNvSpPr>
          <p:nvPr>
            <p:ph type="sldNum" sz="quarter" idx="2"/>
          </p:nvPr>
        </p:nvSpPr>
        <p:spPr/>
        <p:txBody>
          <a:bodyPr/>
          <a:lstStyle/>
          <a:p>
            <a:pPr defTabSz="914400" hangingPunct="1"/>
            <a:fld id="{ECE691D0-CC49-4FC7-9C4D-6112B0CB3A76}" type="slidenum">
              <a:rPr lang="de-DE">
                <a:solidFill>
                  <a:srgbClr val="000000">
                    <a:tint val="75000"/>
                  </a:srgbClr>
                </a:solidFill>
                <a:latin typeface="Arial" panose="020B0604020202020204"/>
              </a:rPr>
              <a:pPr defTabSz="914400" hangingPunct="1"/>
              <a:t>19</a:t>
            </a:fld>
            <a:endParaRPr lang="de-DE">
              <a:solidFill>
                <a:srgbClr val="000000">
                  <a:tint val="75000"/>
                </a:srgbClr>
              </a:solidFill>
              <a:latin typeface="Arial" panose="020B0604020202020204"/>
            </a:endParaRPr>
          </a:p>
        </p:txBody>
      </p:sp>
      <p:grpSp>
        <p:nvGrpSpPr>
          <p:cNvPr id="7" name="Gruppieren 6"/>
          <p:cNvGrpSpPr/>
          <p:nvPr/>
        </p:nvGrpSpPr>
        <p:grpSpPr>
          <a:xfrm>
            <a:off x="1815994" y="5638802"/>
            <a:ext cx="11998740" cy="6683628"/>
            <a:chOff x="-1312753" y="2677169"/>
            <a:chExt cx="8640382" cy="4812930"/>
          </a:xfrm>
        </p:grpSpPr>
        <p:pic>
          <p:nvPicPr>
            <p:cNvPr id="8" name="Grafik 7"/>
            <p:cNvPicPr>
              <a:picLocks noChangeAspect="1"/>
            </p:cNvPicPr>
            <p:nvPr/>
          </p:nvPicPr>
          <p:blipFill rotWithShape="1">
            <a:blip r:embed="rId2"/>
            <a:srcRect t="69272"/>
            <a:stretch/>
          </p:blipFill>
          <p:spPr>
            <a:xfrm>
              <a:off x="-1312752" y="4905375"/>
              <a:ext cx="8640381" cy="2584724"/>
            </a:xfrm>
            <a:prstGeom prst="rect">
              <a:avLst/>
            </a:prstGeom>
          </p:spPr>
        </p:pic>
        <p:pic>
          <p:nvPicPr>
            <p:cNvPr id="9" name="Grafik 8"/>
            <p:cNvPicPr>
              <a:picLocks noChangeAspect="1"/>
            </p:cNvPicPr>
            <p:nvPr/>
          </p:nvPicPr>
          <p:blipFill rotWithShape="1">
            <a:blip r:embed="rId2"/>
            <a:srcRect b="73298"/>
            <a:stretch/>
          </p:blipFill>
          <p:spPr>
            <a:xfrm>
              <a:off x="-1312753" y="2677169"/>
              <a:ext cx="8640381" cy="2246116"/>
            </a:xfrm>
            <a:prstGeom prst="rect">
              <a:avLst/>
            </a:prstGeom>
          </p:spPr>
        </p:pic>
      </p:grpSp>
      <p:sp>
        <p:nvSpPr>
          <p:cNvPr id="10" name="Textfeld 9"/>
          <p:cNvSpPr txBox="1"/>
          <p:nvPr/>
        </p:nvSpPr>
        <p:spPr>
          <a:xfrm>
            <a:off x="15923193" y="5631706"/>
            <a:ext cx="6121869" cy="547522"/>
          </a:xfrm>
          <a:prstGeom prst="rect">
            <a:avLst/>
          </a:prstGeom>
          <a:noFill/>
        </p:spPr>
        <p:txBody>
          <a:bodyPr wrap="none" lIns="0" tIns="0" rIns="0" bIns="0" rtlCol="0" anchor="t" anchorCtr="0">
            <a:spAutoFit/>
          </a:bodyPr>
          <a:lstStyle/>
          <a:p>
            <a:pPr algn="l" defTabSz="914400" hangingPunct="1">
              <a:lnSpc>
                <a:spcPts val="4600"/>
              </a:lnSpc>
              <a:spcBef>
                <a:spcPts val="2300"/>
              </a:spcBef>
            </a:pPr>
            <a:r>
              <a:rPr lang="en-US" sz="3600" b="1" kern="1200">
                <a:solidFill>
                  <a:srgbClr val="006C66"/>
                </a:solidFill>
                <a:latin typeface="Arial" panose="020B0604020202020204"/>
              </a:rPr>
              <a:t>current density of 10kA/m</a:t>
            </a:r>
            <a:r>
              <a:rPr lang="en-US" sz="3600" b="1" kern="1200" baseline="30000">
                <a:solidFill>
                  <a:srgbClr val="006C66"/>
                </a:solidFill>
                <a:latin typeface="Arial" panose="020B0604020202020204"/>
              </a:rPr>
              <a:t>2</a:t>
            </a:r>
            <a:r>
              <a:rPr lang="en-US" sz="3600" b="1" kern="1200">
                <a:solidFill>
                  <a:srgbClr val="006C66"/>
                </a:solidFill>
                <a:latin typeface="Arial" panose="020B0604020202020204"/>
              </a:rPr>
              <a:t> !</a:t>
            </a:r>
          </a:p>
        </p:txBody>
      </p:sp>
      <p:cxnSp>
        <p:nvCxnSpPr>
          <p:cNvPr id="12" name="Gerade Verbindung mit Pfeil 11"/>
          <p:cNvCxnSpPr/>
          <p:nvPr/>
        </p:nvCxnSpPr>
        <p:spPr>
          <a:xfrm flipH="1">
            <a:off x="10930612" y="5905500"/>
            <a:ext cx="4690388" cy="1066800"/>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14" name="Grafik 13"/>
          <p:cNvPicPr>
            <a:picLocks noChangeAspect="1"/>
          </p:cNvPicPr>
          <p:nvPr/>
        </p:nvPicPr>
        <p:blipFill>
          <a:blip r:embed="rId3"/>
          <a:stretch>
            <a:fillRect/>
          </a:stretch>
        </p:blipFill>
        <p:spPr>
          <a:xfrm>
            <a:off x="17106542" y="7657400"/>
            <a:ext cx="4094828" cy="4679804"/>
          </a:xfrm>
          <a:prstGeom prst="rect">
            <a:avLst/>
          </a:prstGeom>
        </p:spPr>
      </p:pic>
      <p:sp>
        <p:nvSpPr>
          <p:cNvPr id="11" name="Textplatzhalter 4">
            <a:extLst>
              <a:ext uri="{FF2B5EF4-FFF2-40B4-BE49-F238E27FC236}">
                <a16:creationId xmlns:a16="http://schemas.microsoft.com/office/drawing/2014/main" id="{DBF11CC8-98A2-5D14-3860-A8E7E282BD1C}"/>
              </a:ext>
            </a:extLst>
          </p:cNvPr>
          <p:cNvSpPr txBox="1">
            <a:spLocks/>
          </p:cNvSpPr>
          <p:nvPr/>
        </p:nvSpPr>
        <p:spPr>
          <a:xfrm>
            <a:off x="986589" y="3219451"/>
            <a:ext cx="20041436" cy="16894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fontScale="92500" lnSpcReduction="20000"/>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571500" indent="-571500" hangingPunct="1">
              <a:buFont typeface="Arial" panose="020B0604020202020204" pitchFamily="34" charset="0"/>
              <a:buChar char="•"/>
            </a:pPr>
            <a:r>
              <a:rPr lang="en-US"/>
              <a:t>Directed Electron Probe (DEP) on MPM measures parallel electron currents</a:t>
            </a:r>
          </a:p>
          <a:p>
            <a:pPr marL="571500" indent="-571500" hangingPunct="1">
              <a:buFont typeface="Arial" panose="020B0604020202020204" pitchFamily="34" charset="0"/>
              <a:buChar char="•"/>
            </a:pPr>
            <a:r>
              <a:rPr lang="en-US"/>
              <a:t>First-time operation in OP2.1 shows substantial currents in magnetic islands</a:t>
            </a:r>
            <a:endParaRPr lang="en-US" dirty="0"/>
          </a:p>
        </p:txBody>
      </p:sp>
    </p:spTree>
    <p:extLst>
      <p:ext uri="{BB962C8B-B14F-4D97-AF65-F5344CB8AC3E}">
        <p14:creationId xmlns:p14="http://schemas.microsoft.com/office/powerpoint/2010/main" val="35533383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73A39-AAF4-DA33-E1E2-FACE4654A033}"/>
              </a:ext>
            </a:extLst>
          </p:cNvPr>
          <p:cNvSpPr>
            <a:spLocks noGrp="1"/>
          </p:cNvSpPr>
          <p:nvPr>
            <p:ph type="title"/>
          </p:nvPr>
        </p:nvSpPr>
        <p:spPr>
          <a:xfrm>
            <a:off x="966892" y="721022"/>
            <a:ext cx="20168811" cy="11902158"/>
          </a:xfrm>
        </p:spPr>
        <p:txBody>
          <a:bodyPr anchor="ctr"/>
          <a:lstStyle/>
          <a:p>
            <a:r>
              <a:rPr lang="en-US" dirty="0"/>
              <a:t>Part 1: 3D profiles vs magnetic island details</a:t>
            </a:r>
            <a:br>
              <a:rPr lang="en-US" dirty="0"/>
            </a:br>
            <a:r>
              <a:rPr lang="en-US" dirty="0">
                <a:solidFill>
                  <a:srgbClr val="A4C3C2"/>
                </a:solidFill>
              </a:rPr>
              <a:t>Part 2: attempt at mapping GPI and MPM data</a:t>
            </a:r>
            <a:br>
              <a:rPr lang="en-US" dirty="0">
                <a:solidFill>
                  <a:srgbClr val="A4C3C2"/>
                </a:solidFill>
              </a:rPr>
            </a:br>
            <a:r>
              <a:rPr lang="en-US" dirty="0">
                <a:solidFill>
                  <a:srgbClr val="A4C3C2"/>
                </a:solidFill>
              </a:rPr>
              <a:t>Part 3: SOL currents and modes/turbulence</a:t>
            </a:r>
          </a:p>
        </p:txBody>
      </p:sp>
    </p:spTree>
    <p:extLst>
      <p:ext uri="{BB962C8B-B14F-4D97-AF65-F5344CB8AC3E}">
        <p14:creationId xmlns:p14="http://schemas.microsoft.com/office/powerpoint/2010/main" val="235884541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normAutofit fontScale="90000"/>
          </a:bodyPr>
          <a:lstStyle/>
          <a:p>
            <a:r>
              <a:rPr lang="en-US" dirty="0"/>
              <a:t>MPM: currents in the SOL can cause significant changes to the island flux surfaces</a:t>
            </a:r>
          </a:p>
        </p:txBody>
      </p:sp>
      <p:sp>
        <p:nvSpPr>
          <p:cNvPr id="4" name="Foliennummernplatzhalter 3"/>
          <p:cNvSpPr>
            <a:spLocks noGrp="1"/>
          </p:cNvSpPr>
          <p:nvPr>
            <p:ph type="sldNum" sz="quarter" idx="2"/>
          </p:nvPr>
        </p:nvSpPr>
        <p:spPr/>
        <p:txBody>
          <a:bodyPr/>
          <a:lstStyle/>
          <a:p>
            <a:pPr defTabSz="914400" hangingPunct="1"/>
            <a:fld id="{ECE691D0-CC49-4FC7-9C4D-6112B0CB3A76}" type="slidenum">
              <a:rPr lang="de-DE">
                <a:solidFill>
                  <a:srgbClr val="000000">
                    <a:tint val="75000"/>
                  </a:srgbClr>
                </a:solidFill>
                <a:latin typeface="Arial" panose="020B0604020202020204"/>
              </a:rPr>
              <a:pPr defTabSz="914400" hangingPunct="1"/>
              <a:t>20</a:t>
            </a:fld>
            <a:endParaRPr lang="de-DE">
              <a:solidFill>
                <a:srgbClr val="000000">
                  <a:tint val="75000"/>
                </a:srgbClr>
              </a:solidFill>
              <a:latin typeface="Arial" panose="020B0604020202020204"/>
            </a:endParaRPr>
          </a:p>
        </p:txBody>
      </p:sp>
      <p:sp>
        <p:nvSpPr>
          <p:cNvPr id="5" name="Textplatzhalter 4"/>
          <p:cNvSpPr>
            <a:spLocks noGrp="1"/>
          </p:cNvSpPr>
          <p:nvPr>
            <p:ph type="body" sz="quarter" idx="4294967295"/>
          </p:nvPr>
        </p:nvSpPr>
        <p:spPr>
          <a:xfrm>
            <a:off x="986589" y="3219451"/>
            <a:ext cx="20041436" cy="1689434"/>
          </a:xfrm>
        </p:spPr>
        <p:txBody>
          <a:bodyPr>
            <a:normAutofit fontScale="92500" lnSpcReduction="20000"/>
          </a:bodyPr>
          <a:lstStyle/>
          <a:p>
            <a:pPr marL="571500" indent="-571500">
              <a:buFont typeface="Arial" panose="020B0604020202020204" pitchFamily="34" charset="0"/>
              <a:buChar char="•"/>
            </a:pPr>
            <a:r>
              <a:rPr lang="en-US" dirty="0"/>
              <a:t>Directed Electron Probe (DEP) on MPM measures parallel electron currents</a:t>
            </a:r>
          </a:p>
          <a:p>
            <a:pPr marL="571500" indent="-571500">
              <a:buFont typeface="Arial" panose="020B0604020202020204" pitchFamily="34" charset="0"/>
              <a:buChar char="•"/>
            </a:pPr>
            <a:r>
              <a:rPr lang="en-US" dirty="0"/>
              <a:t>First-time operation in OP2.1 shows substantial currents in magnetic islands</a:t>
            </a:r>
          </a:p>
        </p:txBody>
      </p:sp>
      <p:pic>
        <p:nvPicPr>
          <p:cNvPr id="3" name="Picture 2">
            <a:extLst>
              <a:ext uri="{FF2B5EF4-FFF2-40B4-BE49-F238E27FC236}">
                <a16:creationId xmlns:a16="http://schemas.microsoft.com/office/drawing/2014/main" id="{AF596402-66F5-B9FA-B191-D74AD28D732F}"/>
              </a:ext>
            </a:extLst>
          </p:cNvPr>
          <p:cNvPicPr>
            <a:picLocks noChangeAspect="1"/>
          </p:cNvPicPr>
          <p:nvPr/>
        </p:nvPicPr>
        <p:blipFill>
          <a:blip r:embed="rId2"/>
          <a:stretch>
            <a:fillRect/>
          </a:stretch>
        </p:blipFill>
        <p:spPr>
          <a:xfrm>
            <a:off x="1676400" y="5410200"/>
            <a:ext cx="9906000" cy="7075714"/>
          </a:xfrm>
          <a:prstGeom prst="rect">
            <a:avLst/>
          </a:prstGeom>
        </p:spPr>
      </p:pic>
      <p:pic>
        <p:nvPicPr>
          <p:cNvPr id="11" name="Picture 10">
            <a:extLst>
              <a:ext uri="{FF2B5EF4-FFF2-40B4-BE49-F238E27FC236}">
                <a16:creationId xmlns:a16="http://schemas.microsoft.com/office/drawing/2014/main" id="{5EE36473-3AD6-8968-F66C-A5F01A678999}"/>
              </a:ext>
            </a:extLst>
          </p:cNvPr>
          <p:cNvPicPr>
            <a:picLocks noChangeAspect="1"/>
          </p:cNvPicPr>
          <p:nvPr/>
        </p:nvPicPr>
        <p:blipFill>
          <a:blip r:embed="rId3"/>
          <a:stretch>
            <a:fillRect/>
          </a:stretch>
        </p:blipFill>
        <p:spPr>
          <a:xfrm>
            <a:off x="12496800" y="5410200"/>
            <a:ext cx="9829800" cy="7021286"/>
          </a:xfrm>
          <a:prstGeom prst="rect">
            <a:avLst/>
          </a:prstGeom>
        </p:spPr>
      </p:pic>
    </p:spTree>
    <p:extLst>
      <p:ext uri="{BB962C8B-B14F-4D97-AF65-F5344CB8AC3E}">
        <p14:creationId xmlns:p14="http://schemas.microsoft.com/office/powerpoint/2010/main" val="39983205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normAutofit fontScale="90000"/>
          </a:bodyPr>
          <a:lstStyle/>
          <a:p>
            <a:r>
              <a:rPr lang="en-US" dirty="0"/>
              <a:t>MPM finds different turbulence characteristics</a:t>
            </a:r>
            <a:br>
              <a:rPr lang="en-US" dirty="0"/>
            </a:br>
            <a:r>
              <a:rPr lang="en-US" dirty="0"/>
              <a:t>in island/center/shadowed regions</a:t>
            </a:r>
          </a:p>
        </p:txBody>
      </p:sp>
      <p:sp>
        <p:nvSpPr>
          <p:cNvPr id="4" name="Foliennummernplatzhalter 3"/>
          <p:cNvSpPr>
            <a:spLocks noGrp="1"/>
          </p:cNvSpPr>
          <p:nvPr>
            <p:ph type="sldNum" sz="quarter" idx="2"/>
          </p:nvPr>
        </p:nvSpPr>
        <p:spPr/>
        <p:txBody>
          <a:bodyPr/>
          <a:lstStyle/>
          <a:p>
            <a:pPr defTabSz="914400" hangingPunct="1"/>
            <a:fld id="{ECE691D0-CC49-4FC7-9C4D-6112B0CB3A76}" type="slidenum">
              <a:rPr lang="de-DE">
                <a:solidFill>
                  <a:srgbClr val="000000">
                    <a:tint val="75000"/>
                  </a:srgbClr>
                </a:solidFill>
                <a:latin typeface="Arial" panose="020B0604020202020204"/>
              </a:rPr>
              <a:pPr defTabSz="914400" hangingPunct="1"/>
              <a:t>21</a:t>
            </a:fld>
            <a:endParaRPr lang="de-DE">
              <a:solidFill>
                <a:srgbClr val="000000">
                  <a:tint val="75000"/>
                </a:srgbClr>
              </a:solidFill>
              <a:latin typeface="Arial" panose="020B0604020202020204"/>
            </a:endParaRPr>
          </a:p>
        </p:txBody>
      </p:sp>
      <p:sp>
        <p:nvSpPr>
          <p:cNvPr id="5" name="Textplatzhalter 4"/>
          <p:cNvSpPr>
            <a:spLocks noGrp="1"/>
          </p:cNvSpPr>
          <p:nvPr>
            <p:ph type="body" sz="quarter" idx="4294967295"/>
          </p:nvPr>
        </p:nvSpPr>
        <p:spPr>
          <a:xfrm>
            <a:off x="986589" y="3219450"/>
            <a:ext cx="12002336" cy="3421981"/>
          </a:xfrm>
        </p:spPr>
        <p:txBody>
          <a:bodyPr>
            <a:normAutofit fontScale="85000" lnSpcReduction="10000"/>
          </a:bodyPr>
          <a:lstStyle/>
          <a:p>
            <a:pPr marL="571500" indent="-571500">
              <a:buFont typeface="Arial" panose="020B0604020202020204" pitchFamily="34" charset="0"/>
              <a:buChar char="•"/>
            </a:pPr>
            <a:r>
              <a:rPr lang="en-US" dirty="0"/>
              <a:t>technical problems prevent full turbulence analysis (signals only reliable up to 30-50kHz)</a:t>
            </a:r>
          </a:p>
          <a:p>
            <a:pPr marL="571500" indent="-571500">
              <a:buFont typeface="Arial" panose="020B0604020202020204" pitchFamily="34" charset="0"/>
              <a:buChar char="•"/>
            </a:pPr>
            <a:r>
              <a:rPr lang="en-US" dirty="0"/>
              <a:t>high coherence across multiple probe pins inside magnetic islands, low coherence outside</a:t>
            </a:r>
          </a:p>
          <a:p>
            <a:pPr marL="571500" indent="-571500">
              <a:buFont typeface="Arial" panose="020B0604020202020204" pitchFamily="34" charset="0"/>
              <a:buChar char="•"/>
            </a:pPr>
            <a:endParaRPr lang="en-US" dirty="0"/>
          </a:p>
        </p:txBody>
      </p:sp>
      <p:pic>
        <p:nvPicPr>
          <p:cNvPr id="7"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11437" y="1561510"/>
            <a:ext cx="9006186" cy="11561692"/>
          </a:xfrm>
          <a:prstGeom prst="rect">
            <a:avLst/>
          </a:prstGeom>
        </p:spPr>
      </p:pic>
      <p:grpSp>
        <p:nvGrpSpPr>
          <p:cNvPr id="13" name="Gruppieren 12"/>
          <p:cNvGrpSpPr/>
          <p:nvPr/>
        </p:nvGrpSpPr>
        <p:grpSpPr>
          <a:xfrm>
            <a:off x="1755548" y="6693152"/>
            <a:ext cx="9087848" cy="4652978"/>
            <a:chOff x="1444376" y="3536754"/>
            <a:chExt cx="4543924" cy="2326489"/>
          </a:xfrm>
        </p:grpSpPr>
        <p:pic>
          <p:nvPicPr>
            <p:cNvPr id="8" name="Grafik 7"/>
            <p:cNvPicPr>
              <a:picLocks noChangeAspect="1"/>
            </p:cNvPicPr>
            <p:nvPr/>
          </p:nvPicPr>
          <p:blipFill>
            <a:blip r:embed="rId3"/>
            <a:stretch>
              <a:fillRect/>
            </a:stretch>
          </p:blipFill>
          <p:spPr>
            <a:xfrm>
              <a:off x="1444376" y="3536754"/>
              <a:ext cx="4543924" cy="2326489"/>
            </a:xfrm>
            <a:prstGeom prst="rect">
              <a:avLst/>
            </a:prstGeom>
          </p:spPr>
        </p:pic>
        <p:cxnSp>
          <p:nvCxnSpPr>
            <p:cNvPr id="10" name="Gerader Verbinder 9"/>
            <p:cNvCxnSpPr/>
            <p:nvPr/>
          </p:nvCxnSpPr>
          <p:spPr>
            <a:xfrm>
              <a:off x="3219451" y="3736503"/>
              <a:ext cx="0" cy="1857375"/>
            </a:xfrm>
            <a:prstGeom prst="line">
              <a:avLst/>
            </a:prstGeom>
            <a:ln w="38100" cmpd="sng">
              <a:solidFill>
                <a:schemeClr val="bg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2600326" y="3736503"/>
              <a:ext cx="600075" cy="562879"/>
            </a:xfrm>
            <a:prstGeom prst="rect">
              <a:avLst/>
            </a:prstGeom>
            <a:noFill/>
          </p:spPr>
          <p:txBody>
            <a:bodyPr wrap="square" lIns="0" tIns="0" rIns="0" bIns="0" rtlCol="0" anchor="t" anchorCtr="0">
              <a:spAutoFit/>
            </a:bodyPr>
            <a:lstStyle/>
            <a:p>
              <a:pPr algn="l" defTabSz="914400" hangingPunct="1">
                <a:lnSpc>
                  <a:spcPts val="4600"/>
                </a:lnSpc>
                <a:spcBef>
                  <a:spcPts val="2300"/>
                </a:spcBef>
              </a:pPr>
              <a:r>
                <a:rPr lang="en-US" sz="3200" kern="1200">
                  <a:solidFill>
                    <a:srgbClr val="FFFFFF"/>
                  </a:solidFill>
                  <a:latin typeface="Arial" panose="020B0604020202020204"/>
                </a:rPr>
                <a:t>island SOL</a:t>
              </a:r>
            </a:p>
          </p:txBody>
        </p:sp>
        <p:sp>
          <p:nvSpPr>
            <p:cNvPr id="12" name="Textfeld 11"/>
            <p:cNvSpPr txBox="1"/>
            <p:nvPr/>
          </p:nvSpPr>
          <p:spPr>
            <a:xfrm>
              <a:off x="3367088" y="3736503"/>
              <a:ext cx="1656012" cy="562879"/>
            </a:xfrm>
            <a:prstGeom prst="rect">
              <a:avLst/>
            </a:prstGeom>
            <a:noFill/>
          </p:spPr>
          <p:txBody>
            <a:bodyPr wrap="square" lIns="0" tIns="0" rIns="0" bIns="0" rtlCol="0" anchor="t" anchorCtr="0">
              <a:spAutoFit/>
            </a:bodyPr>
            <a:lstStyle/>
            <a:p>
              <a:pPr algn="l" defTabSz="914400" hangingPunct="1">
                <a:lnSpc>
                  <a:spcPts val="4600"/>
                </a:lnSpc>
                <a:spcBef>
                  <a:spcPts val="2300"/>
                </a:spcBef>
              </a:pPr>
              <a:r>
                <a:rPr lang="en-US" sz="3200" kern="1200">
                  <a:solidFill>
                    <a:srgbClr val="FFFFFF"/>
                  </a:solidFill>
                  <a:latin typeface="Arial" panose="020B0604020202020204"/>
                </a:rPr>
                <a:t>target shadow region</a:t>
              </a:r>
            </a:p>
          </p:txBody>
        </p:sp>
      </p:grpSp>
      <p:sp>
        <p:nvSpPr>
          <p:cNvPr id="14" name="Textfeld 13"/>
          <p:cNvSpPr txBox="1"/>
          <p:nvPr/>
        </p:nvSpPr>
        <p:spPr>
          <a:xfrm>
            <a:off x="8305800" y="11277600"/>
            <a:ext cx="6700588" cy="1715662"/>
          </a:xfrm>
          <a:prstGeom prst="rect">
            <a:avLst/>
          </a:prstGeom>
          <a:noFill/>
        </p:spPr>
        <p:txBody>
          <a:bodyPr wrap="square" lIns="0" tIns="0" rIns="0" bIns="0" rtlCol="0" anchor="t" anchorCtr="0">
            <a:spAutoFit/>
          </a:bodyPr>
          <a:lstStyle/>
          <a:p>
            <a:pPr algn="l" defTabSz="914400" hangingPunct="1">
              <a:lnSpc>
                <a:spcPts val="4600"/>
              </a:lnSpc>
              <a:spcBef>
                <a:spcPts val="2300"/>
              </a:spcBef>
            </a:pPr>
            <a:r>
              <a:rPr lang="en-US" sz="3200" kern="1200">
                <a:solidFill>
                  <a:srgbClr val="000000"/>
                </a:solidFill>
                <a:latin typeface="Arial" panose="020B0604020202020204"/>
              </a:rPr>
              <a:t>island potential structure shows intermittent / quasi-periodic bursts, localized to the island center</a:t>
            </a:r>
          </a:p>
        </p:txBody>
      </p:sp>
      <p:cxnSp>
        <p:nvCxnSpPr>
          <p:cNvPr id="16" name="Gerade Verbindung mit Pfeil 15"/>
          <p:cNvCxnSpPr>
            <a:cxnSpLocks/>
          </p:cNvCxnSpPr>
          <p:nvPr/>
        </p:nvCxnSpPr>
        <p:spPr>
          <a:xfrm flipV="1">
            <a:off x="11963400" y="7342357"/>
            <a:ext cx="3181350" cy="3630443"/>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13525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prstGeom prst="rect">
            <a:avLst/>
          </a:prstGeom>
        </p:spPr>
        <p:txBody>
          <a:bodyPr spcFirstLastPara="1" wrap="square" lIns="243800" tIns="243800" rIns="243800" bIns="243800" anchor="t" anchorCtr="0">
            <a:noAutofit/>
          </a:bodyPr>
          <a:lstStyle/>
          <a:p>
            <a:pPr>
              <a:buClr>
                <a:schemeClr val="dk1"/>
              </a:buClr>
              <a:buSzPts val="990"/>
            </a:pPr>
            <a:r>
              <a:rPr lang="en" sz="5120" dirty="0"/>
              <a:t>GPI: broadband turbulence with higher kurtosis and skewness is observed in the the target shadow region (230323039) </a:t>
            </a:r>
            <a:endParaRPr sz="5120" dirty="0"/>
          </a:p>
          <a:p>
            <a:pPr>
              <a:buSzPts val="990"/>
            </a:pPr>
            <a:endParaRPr sz="6720" dirty="0"/>
          </a:p>
        </p:txBody>
      </p:sp>
      <p:sp>
        <p:nvSpPr>
          <p:cNvPr id="55" name="Google Shape;55;p13"/>
          <p:cNvSpPr txBox="1">
            <a:spLocks noGrp="1"/>
          </p:cNvSpPr>
          <p:nvPr>
            <p:ph type="body" idx="4294967295"/>
          </p:nvPr>
        </p:nvSpPr>
        <p:spPr>
          <a:xfrm>
            <a:off x="649704" y="10722621"/>
            <a:ext cx="22072183" cy="2419350"/>
          </a:xfrm>
          <a:prstGeom prst="rect">
            <a:avLst/>
          </a:prstGeom>
        </p:spPr>
        <p:txBody>
          <a:bodyPr spcFirstLastPara="1" wrap="square" lIns="243800" tIns="243800" rIns="243800" bIns="243800" anchor="t" anchorCtr="0">
            <a:normAutofit fontScale="92500" lnSpcReduction="20000"/>
          </a:bodyPr>
          <a:lstStyle/>
          <a:p>
            <a:pPr marL="1219215" indent="-891550">
              <a:spcBef>
                <a:spcPts val="0"/>
              </a:spcBef>
              <a:spcAft>
                <a:spcPts val="2000"/>
              </a:spcAft>
              <a:buSzPct val="100000"/>
              <a:buChar char="●"/>
            </a:pPr>
            <a:r>
              <a:rPr lang="en" sz="4400" dirty="0"/>
              <a:t>Two outermost columns are in the region with short connection length</a:t>
            </a:r>
            <a:endParaRPr sz="4400" dirty="0"/>
          </a:p>
          <a:p>
            <a:pPr marL="1219215" indent="-891550">
              <a:spcBef>
                <a:spcPts val="0"/>
              </a:spcBef>
              <a:spcAft>
                <a:spcPts val="2000"/>
              </a:spcAft>
              <a:buSzPct val="100000"/>
              <a:buChar char="●"/>
            </a:pPr>
            <a:r>
              <a:rPr lang="en" sz="4400" dirty="0"/>
              <a:t>Normal (Gaussian) distributions in the long connection length region, consistent with the past A-BES and MPM measurements</a:t>
            </a:r>
            <a:endParaRPr sz="4400" dirty="0"/>
          </a:p>
        </p:txBody>
      </p:sp>
      <p:pic>
        <p:nvPicPr>
          <p:cNvPr id="56" name="Google Shape;56;p13"/>
          <p:cNvPicPr preferRelativeResize="0"/>
          <p:nvPr/>
        </p:nvPicPr>
        <p:blipFill>
          <a:blip r:embed="rId3">
            <a:alphaModFix/>
          </a:blip>
          <a:stretch>
            <a:fillRect/>
          </a:stretch>
        </p:blipFill>
        <p:spPr>
          <a:xfrm>
            <a:off x="166068" y="3073267"/>
            <a:ext cx="7501667" cy="7390533"/>
          </a:xfrm>
          <a:prstGeom prst="rect">
            <a:avLst/>
          </a:prstGeom>
          <a:noFill/>
          <a:ln>
            <a:noFill/>
          </a:ln>
        </p:spPr>
      </p:pic>
      <p:pic>
        <p:nvPicPr>
          <p:cNvPr id="57" name="Google Shape;57;p13"/>
          <p:cNvPicPr preferRelativeResize="0"/>
          <p:nvPr/>
        </p:nvPicPr>
        <p:blipFill>
          <a:blip r:embed="rId4">
            <a:alphaModFix/>
          </a:blip>
          <a:stretch>
            <a:fillRect/>
          </a:stretch>
        </p:blipFill>
        <p:spPr>
          <a:xfrm>
            <a:off x="8557335" y="3186200"/>
            <a:ext cx="14468333" cy="7164667"/>
          </a:xfrm>
          <a:prstGeom prst="rect">
            <a:avLst/>
          </a:prstGeom>
          <a:noFill/>
          <a:ln>
            <a:noFill/>
          </a:ln>
        </p:spPr>
      </p:pic>
      <p:sp>
        <p:nvSpPr>
          <p:cNvPr id="2" name="Slide Number Placeholder 1">
            <a:extLst>
              <a:ext uri="{FF2B5EF4-FFF2-40B4-BE49-F238E27FC236}">
                <a16:creationId xmlns:a16="http://schemas.microsoft.com/office/drawing/2014/main" id="{003289D1-B2BD-874C-BC92-81CC08D67B79}"/>
              </a:ext>
            </a:extLst>
          </p:cNvPr>
          <p:cNvSpPr>
            <a:spLocks noGrp="1"/>
          </p:cNvSpPr>
          <p:nvPr>
            <p:ph type="sldNum" sz="quarter" idx="2"/>
          </p:nvPr>
        </p:nvSpPr>
        <p:spPr/>
        <p:txBody>
          <a:bodyPr/>
          <a:lstStyle/>
          <a:p>
            <a:fld id="{86CB4B4D-7CA3-9044-876B-883B54F8677D}" type="slidenum">
              <a:rPr lang="en-US" smtClean="0"/>
              <a:t>22</a:t>
            </a:fld>
            <a:endParaRPr lang="en-US"/>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prstGeom prst="rect">
            <a:avLst/>
          </a:prstGeom>
        </p:spPr>
        <p:txBody>
          <a:bodyPr spcFirstLastPara="1" wrap="square" lIns="243800" tIns="243800" rIns="243800" bIns="243800" anchor="t" anchorCtr="0">
            <a:normAutofit fontScale="90000"/>
          </a:bodyPr>
          <a:lstStyle/>
          <a:p>
            <a:r>
              <a:rPr lang="en" sz="5067"/>
              <a:t>GPI resolves the radial localization of the quasi-coherent mode (QCM) </a:t>
            </a:r>
            <a:endParaRPr sz="5067"/>
          </a:p>
        </p:txBody>
      </p:sp>
      <p:pic>
        <p:nvPicPr>
          <p:cNvPr id="64" name="Google Shape;64;p14"/>
          <p:cNvPicPr preferRelativeResize="0"/>
          <p:nvPr/>
        </p:nvPicPr>
        <p:blipFill>
          <a:blip r:embed="rId3">
            <a:alphaModFix/>
          </a:blip>
          <a:stretch>
            <a:fillRect/>
          </a:stretch>
        </p:blipFill>
        <p:spPr>
          <a:xfrm>
            <a:off x="1527802" y="2489601"/>
            <a:ext cx="8000733" cy="7882200"/>
          </a:xfrm>
          <a:prstGeom prst="rect">
            <a:avLst/>
          </a:prstGeom>
          <a:noFill/>
          <a:ln>
            <a:noFill/>
          </a:ln>
        </p:spPr>
      </p:pic>
      <p:pic>
        <p:nvPicPr>
          <p:cNvPr id="65" name="Google Shape;65;p14"/>
          <p:cNvPicPr preferRelativeResize="0"/>
          <p:nvPr/>
        </p:nvPicPr>
        <p:blipFill>
          <a:blip r:embed="rId4">
            <a:alphaModFix/>
          </a:blip>
          <a:stretch>
            <a:fillRect/>
          </a:stretch>
        </p:blipFill>
        <p:spPr>
          <a:xfrm>
            <a:off x="11403000" y="2489600"/>
            <a:ext cx="10976933" cy="10976933"/>
          </a:xfrm>
          <a:prstGeom prst="rect">
            <a:avLst/>
          </a:prstGeom>
          <a:noFill/>
          <a:ln>
            <a:noFill/>
          </a:ln>
        </p:spPr>
      </p:pic>
      <p:sp>
        <p:nvSpPr>
          <p:cNvPr id="66" name="Google Shape;66;p14"/>
          <p:cNvSpPr txBox="1"/>
          <p:nvPr/>
        </p:nvSpPr>
        <p:spPr>
          <a:xfrm>
            <a:off x="1143000" y="10820400"/>
            <a:ext cx="11102400" cy="1846579"/>
          </a:xfrm>
          <a:prstGeom prst="rect">
            <a:avLst/>
          </a:prstGeom>
          <a:noFill/>
          <a:ln>
            <a:noFill/>
          </a:ln>
        </p:spPr>
        <p:txBody>
          <a:bodyPr spcFirstLastPara="1" wrap="square" lIns="243800" tIns="243800" rIns="243800" bIns="243800" anchor="t" anchorCtr="0">
            <a:spAutoFit/>
          </a:bodyPr>
          <a:lstStyle/>
          <a:p>
            <a:pPr algn="l"/>
            <a:r>
              <a:rPr lang="en" sz="4000" dirty="0">
                <a:solidFill>
                  <a:schemeClr val="dk2"/>
                </a:solidFill>
              </a:rPr>
              <a:t>QCM [</a:t>
            </a:r>
            <a:r>
              <a:rPr lang="en" sz="4000" dirty="0" err="1">
                <a:solidFill>
                  <a:schemeClr val="dk2"/>
                </a:solidFill>
              </a:rPr>
              <a:t>Zoletnik</a:t>
            </a:r>
            <a:r>
              <a:rPr lang="en" sz="4000" dirty="0">
                <a:solidFill>
                  <a:schemeClr val="dk2"/>
                </a:solidFill>
              </a:rPr>
              <a:t>, PPCF (2019)] is localized between the LCFS and the O-point.</a:t>
            </a:r>
            <a:r>
              <a:rPr lang="en" sz="4800" dirty="0">
                <a:solidFill>
                  <a:schemeClr val="dk2"/>
                </a:solidFill>
              </a:rPr>
              <a:t>  </a:t>
            </a:r>
            <a:endParaRPr sz="4800" dirty="0">
              <a:solidFill>
                <a:schemeClr val="dk2"/>
              </a:solidFill>
            </a:endParaRPr>
          </a:p>
        </p:txBody>
      </p:sp>
      <p:sp>
        <p:nvSpPr>
          <p:cNvPr id="2" name="Slide Number Placeholder 1">
            <a:extLst>
              <a:ext uri="{FF2B5EF4-FFF2-40B4-BE49-F238E27FC236}">
                <a16:creationId xmlns:a16="http://schemas.microsoft.com/office/drawing/2014/main" id="{C0CE71F8-8BCC-1B26-F55F-C5D06B61749C}"/>
              </a:ext>
            </a:extLst>
          </p:cNvPr>
          <p:cNvSpPr>
            <a:spLocks noGrp="1"/>
          </p:cNvSpPr>
          <p:nvPr>
            <p:ph type="sldNum" sz="quarter" idx="2"/>
          </p:nvPr>
        </p:nvSpPr>
        <p:spPr/>
        <p:txBody>
          <a:bodyPr/>
          <a:lstStyle/>
          <a:p>
            <a:fld id="{86CB4B4D-7CA3-9044-876B-883B54F8677D}" type="slidenum">
              <a:rPr lang="en-US" smtClean="0"/>
              <a:t>23</a:t>
            </a:fld>
            <a:endParaRPr lang="en-US"/>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prstGeom prst="rect">
            <a:avLst/>
          </a:prstGeom>
        </p:spPr>
        <p:txBody>
          <a:bodyPr spcFirstLastPara="1" wrap="square" lIns="243800" tIns="243800" rIns="243800" bIns="243800" anchor="t" anchorCtr="0">
            <a:normAutofit fontScale="90000"/>
          </a:bodyPr>
          <a:lstStyle/>
          <a:p>
            <a:r>
              <a:rPr lang="en" sz="5067" dirty="0"/>
              <a:t>GPI: QCM excitation appears to be sensitive to the poloidal location of the O-point</a:t>
            </a:r>
            <a:endParaRPr sz="5067" dirty="0"/>
          </a:p>
        </p:txBody>
      </p:sp>
      <p:pic>
        <p:nvPicPr>
          <p:cNvPr id="72" name="Google Shape;72;p15"/>
          <p:cNvPicPr preferRelativeResize="0"/>
          <p:nvPr/>
        </p:nvPicPr>
        <p:blipFill>
          <a:blip r:embed="rId3">
            <a:alphaModFix/>
          </a:blip>
          <a:stretch>
            <a:fillRect/>
          </a:stretch>
        </p:blipFill>
        <p:spPr>
          <a:xfrm>
            <a:off x="5073733" y="2713933"/>
            <a:ext cx="13168400" cy="4828400"/>
          </a:xfrm>
          <a:prstGeom prst="rect">
            <a:avLst/>
          </a:prstGeom>
          <a:noFill/>
          <a:ln>
            <a:noFill/>
          </a:ln>
        </p:spPr>
      </p:pic>
      <p:pic>
        <p:nvPicPr>
          <p:cNvPr id="73" name="Google Shape;73;p15"/>
          <p:cNvPicPr preferRelativeResize="0"/>
          <p:nvPr/>
        </p:nvPicPr>
        <p:blipFill>
          <a:blip r:embed="rId4">
            <a:alphaModFix/>
          </a:blip>
          <a:stretch>
            <a:fillRect/>
          </a:stretch>
        </p:blipFill>
        <p:spPr>
          <a:xfrm>
            <a:off x="831201" y="7823735"/>
            <a:ext cx="7169267" cy="3572067"/>
          </a:xfrm>
          <a:prstGeom prst="rect">
            <a:avLst/>
          </a:prstGeom>
          <a:noFill/>
          <a:ln>
            <a:noFill/>
          </a:ln>
        </p:spPr>
      </p:pic>
      <p:pic>
        <p:nvPicPr>
          <p:cNvPr id="74" name="Google Shape;74;p15"/>
          <p:cNvPicPr preferRelativeResize="0"/>
          <p:nvPr/>
        </p:nvPicPr>
        <p:blipFill>
          <a:blip r:embed="rId5">
            <a:alphaModFix/>
          </a:blip>
          <a:stretch>
            <a:fillRect/>
          </a:stretch>
        </p:blipFill>
        <p:spPr>
          <a:xfrm>
            <a:off x="8334068" y="7620513"/>
            <a:ext cx="7253267" cy="3743123"/>
          </a:xfrm>
          <a:prstGeom prst="rect">
            <a:avLst/>
          </a:prstGeom>
          <a:noFill/>
          <a:ln>
            <a:noFill/>
          </a:ln>
        </p:spPr>
      </p:pic>
      <p:pic>
        <p:nvPicPr>
          <p:cNvPr id="75" name="Google Shape;75;p15"/>
          <p:cNvPicPr preferRelativeResize="0"/>
          <p:nvPr/>
        </p:nvPicPr>
        <p:blipFill>
          <a:blip r:embed="rId6">
            <a:alphaModFix/>
          </a:blip>
          <a:stretch>
            <a:fillRect/>
          </a:stretch>
        </p:blipFill>
        <p:spPr>
          <a:xfrm>
            <a:off x="16156901" y="7736868"/>
            <a:ext cx="7682432" cy="3743133"/>
          </a:xfrm>
          <a:prstGeom prst="rect">
            <a:avLst/>
          </a:prstGeom>
          <a:noFill/>
          <a:ln>
            <a:noFill/>
          </a:ln>
        </p:spPr>
      </p:pic>
      <p:sp>
        <p:nvSpPr>
          <p:cNvPr id="2" name="Slide Number Placeholder 1">
            <a:extLst>
              <a:ext uri="{FF2B5EF4-FFF2-40B4-BE49-F238E27FC236}">
                <a16:creationId xmlns:a16="http://schemas.microsoft.com/office/drawing/2014/main" id="{2C598F47-610E-612E-925C-28DF3D5C60B9}"/>
              </a:ext>
            </a:extLst>
          </p:cNvPr>
          <p:cNvSpPr>
            <a:spLocks noGrp="1"/>
          </p:cNvSpPr>
          <p:nvPr>
            <p:ph type="sldNum" sz="quarter" idx="2"/>
          </p:nvPr>
        </p:nvSpPr>
        <p:spPr/>
        <p:txBody>
          <a:bodyPr/>
          <a:lstStyle/>
          <a:p>
            <a:fld id="{86CB4B4D-7CA3-9044-876B-883B54F8677D}" type="slidenum">
              <a:rPr lang="en-US" smtClean="0"/>
              <a:t>24</a:t>
            </a:fld>
            <a:endParaRPr lang="en-US"/>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 name="Titel 5"/>
          <p:cNvSpPr>
            <a:spLocks noGrp="1"/>
          </p:cNvSpPr>
          <p:nvPr>
            <p:ph type="title"/>
          </p:nvPr>
        </p:nvSpPr>
        <p:spPr bwMode="auto"/>
        <p:txBody>
          <a:bodyPr/>
          <a:lstStyle/>
          <a:p>
            <a:pPr>
              <a:defRPr/>
            </a:pPr>
            <a:r>
              <a:rPr lang="en-US" dirty="0"/>
              <a:t>GPI and PCI: </a:t>
            </a:r>
            <a:r>
              <a:rPr lang="en-US" dirty="0" err="1"/>
              <a:t>bursty</a:t>
            </a:r>
            <a:r>
              <a:rPr lang="en-US" dirty="0"/>
              <a:t> fluctuation regime exists at low power</a:t>
            </a:r>
            <a:endParaRPr dirty="0"/>
          </a:p>
        </p:txBody>
      </p:sp>
      <p:sp>
        <p:nvSpPr>
          <p:cNvPr id="4" name="Foliennummernplatzhalter 3"/>
          <p:cNvSpPr>
            <a:spLocks noGrp="1"/>
          </p:cNvSpPr>
          <p:nvPr>
            <p:ph type="sldNum" sz="quarter" idx="2"/>
          </p:nvPr>
        </p:nvSpPr>
        <p:spPr bwMode="auto"/>
        <p:txBody>
          <a:bodyPr/>
          <a:lstStyle/>
          <a:p>
            <a:pPr defTabSz="914400" hangingPunct="1">
              <a:defRPr/>
            </a:pPr>
            <a:fld id="{ECE691D0-CC49-4FC7-9C4D-6112B0CB3A76}" type="slidenum">
              <a:rPr lang="de-DE">
                <a:solidFill>
                  <a:srgbClr val="000000">
                    <a:tint val="75000"/>
                  </a:srgbClr>
                </a:solidFill>
                <a:latin typeface="Arial"/>
                <a:cs typeface="Arial"/>
              </a:rPr>
              <a:pPr defTabSz="914400" hangingPunct="1">
                <a:defRPr/>
              </a:pPr>
              <a:t>25</a:t>
            </a:fld>
            <a:endParaRPr lang="de-DE">
              <a:solidFill>
                <a:srgbClr val="000000">
                  <a:tint val="75000"/>
                </a:srgbClr>
              </a:solidFill>
              <a:latin typeface="Arial"/>
              <a:cs typeface="Arial"/>
            </a:endParaRPr>
          </a:p>
        </p:txBody>
      </p:sp>
      <p:grpSp>
        <p:nvGrpSpPr>
          <p:cNvPr id="10" name="Group 9"/>
          <p:cNvGrpSpPr/>
          <p:nvPr/>
        </p:nvGrpSpPr>
        <p:grpSpPr bwMode="auto">
          <a:xfrm>
            <a:off x="295305" y="2057398"/>
            <a:ext cx="25518066" cy="11093238"/>
            <a:chOff x="16134421" y="8372285"/>
            <a:chExt cx="14265432" cy="6201482"/>
          </a:xfrm>
        </p:grpSpPr>
        <p:sp>
          <p:nvSpPr>
            <p:cNvPr id="36" name="Inhaltsplatzhalter 5"/>
            <p:cNvSpPr txBox="1"/>
            <p:nvPr/>
          </p:nvSpPr>
          <p:spPr bwMode="auto">
            <a:xfrm>
              <a:off x="16705932" y="12717311"/>
              <a:ext cx="13693921" cy="1856456"/>
            </a:xfrm>
            <a:prstGeom prst="rect">
              <a:avLst/>
            </a:prstGeom>
            <a:solidFill>
              <a:schemeClr val="bg1">
                <a:alpha val="19000"/>
              </a:schemeClr>
            </a:solidFill>
          </p:spPr>
          <p:txBody>
            <a:bodyPr vert="horz" wrap="square" lIns="144000" tIns="360000" rIns="144000" bIns="216000" rtlCol="0">
              <a:spAutoFit/>
            </a:bodyPr>
            <a:lstStyle>
              <a:lvl1pPr marL="0" marR="0" indent="0" algn="l" defTabSz="2271004">
                <a:lnSpc>
                  <a:spcPct val="100000"/>
                </a:lnSpc>
                <a:spcBef>
                  <a:spcPts val="1490"/>
                </a:spcBef>
                <a:spcAft>
                  <a:spcPts val="0"/>
                </a:spcAft>
                <a:buClrTx/>
                <a:buSzTx/>
                <a:buFont typeface="Arial"/>
                <a:buNone/>
                <a:defRPr lang="de-DE" sz="3200" b="0" i="0" spc="99">
                  <a:solidFill>
                    <a:schemeClr val="tx1"/>
                  </a:solidFill>
                  <a:latin typeface="+mn-lt"/>
                  <a:ea typeface="+mn-ea"/>
                  <a:cs typeface="+mn-cs"/>
                </a:defRPr>
              </a:lvl1pPr>
              <a:lvl2pPr marL="0" indent="0" algn="l" defTabSz="2271004">
                <a:lnSpc>
                  <a:spcPct val="100000"/>
                </a:lnSpc>
                <a:spcBef>
                  <a:spcPts val="1490"/>
                </a:spcBef>
                <a:spcAft>
                  <a:spcPts val="0"/>
                </a:spcAft>
                <a:buFont typeface="Arial"/>
                <a:buNone/>
                <a:defRPr sz="3200" b="1" spc="99">
                  <a:solidFill>
                    <a:srgbClr val="338985"/>
                  </a:solidFill>
                  <a:latin typeface="+mn-lt"/>
                  <a:ea typeface="+mn-ea"/>
                  <a:cs typeface="+mn-cs"/>
                </a:defRPr>
              </a:lvl2pPr>
              <a:lvl3pPr marL="445528" indent="-445528" algn="l" defTabSz="2271004">
                <a:lnSpc>
                  <a:spcPct val="100000"/>
                </a:lnSpc>
                <a:spcBef>
                  <a:spcPts val="1490"/>
                </a:spcBef>
                <a:buFont typeface="Arial"/>
                <a:buChar char="•"/>
                <a:defRPr sz="3200" b="1" spc="99">
                  <a:solidFill>
                    <a:schemeClr val="accent3"/>
                  </a:solidFill>
                  <a:latin typeface="+mn-lt"/>
                  <a:ea typeface="+mn-ea"/>
                  <a:cs typeface="+mn-cs"/>
                </a:defRPr>
              </a:lvl3pPr>
              <a:lvl4pPr marL="445528" indent="-445528" algn="l" defTabSz="2271004">
                <a:lnSpc>
                  <a:spcPct val="100000"/>
                </a:lnSpc>
                <a:spcBef>
                  <a:spcPts val="1490"/>
                </a:spcBef>
                <a:buFont typeface="Arial"/>
                <a:buChar char="•"/>
                <a:defRPr sz="3200" spc="99">
                  <a:solidFill>
                    <a:schemeClr val="tx1"/>
                  </a:solidFill>
                  <a:latin typeface="+mn-lt"/>
                  <a:ea typeface="+mn-ea"/>
                  <a:cs typeface="+mn-cs"/>
                </a:defRPr>
              </a:lvl4pPr>
              <a:lvl5pPr marL="887112" indent="-445528" algn="l" defTabSz="2271004">
                <a:lnSpc>
                  <a:spcPct val="100000"/>
                </a:lnSpc>
                <a:spcBef>
                  <a:spcPts val="1490"/>
                </a:spcBef>
                <a:buFont typeface="Arial"/>
                <a:buChar char="•"/>
                <a:defRPr lang="de-DE" sz="3200" b="0" i="0" spc="99">
                  <a:solidFill>
                    <a:schemeClr val="tx1"/>
                  </a:solidFill>
                  <a:latin typeface="+mn-lt"/>
                  <a:ea typeface="+mn-ea"/>
                  <a:cs typeface="+mn-cs"/>
                </a:defRPr>
              </a:lvl5pPr>
              <a:lvl6pPr marL="1603785" indent="-709689" algn="l" defTabSz="2271004">
                <a:lnSpc>
                  <a:spcPct val="100000"/>
                </a:lnSpc>
                <a:spcBef>
                  <a:spcPts val="745"/>
                </a:spcBef>
                <a:spcAft>
                  <a:spcPts val="0"/>
                </a:spcAft>
                <a:buClr>
                  <a:schemeClr val="tx1"/>
                </a:buClr>
                <a:buSzPct val="110000"/>
                <a:buFont typeface="Symbol"/>
                <a:buChar char=""/>
                <a:defRPr sz="3200" b="0" i="0" spc="99">
                  <a:solidFill>
                    <a:schemeClr val="tx1"/>
                  </a:solidFill>
                  <a:latin typeface="+mn-lt"/>
                  <a:ea typeface="+mn-ea"/>
                  <a:cs typeface="+mn-cs"/>
                </a:defRPr>
              </a:lvl6pPr>
              <a:lvl7pPr marL="0" indent="536209" algn="l" defTabSz="2271004">
                <a:lnSpc>
                  <a:spcPct val="100000"/>
                </a:lnSpc>
                <a:spcBef>
                  <a:spcPts val="1490"/>
                </a:spcBef>
                <a:spcAft>
                  <a:spcPts val="0"/>
                </a:spcAft>
                <a:buClr>
                  <a:schemeClr val="tx2"/>
                </a:buClr>
                <a:buFont typeface="Wingdings 3"/>
                <a:buChar char=""/>
                <a:defRPr sz="3200" b="0" i="1" spc="99">
                  <a:solidFill>
                    <a:schemeClr val="tx2"/>
                  </a:solidFill>
                  <a:latin typeface="+mn-lt"/>
                  <a:ea typeface="+mn-ea"/>
                  <a:cs typeface="+mn-cs"/>
                </a:defRPr>
              </a:lvl7pPr>
              <a:lvl8pPr marL="0" indent="0" algn="l" defTabSz="2271004">
                <a:lnSpc>
                  <a:spcPct val="100000"/>
                </a:lnSpc>
                <a:spcBef>
                  <a:spcPts val="1304"/>
                </a:spcBef>
                <a:spcAft>
                  <a:spcPts val="0"/>
                </a:spcAft>
                <a:buSzPct val="110000"/>
                <a:buFont typeface=".SF NS Symbols Regular"/>
                <a:buNone/>
                <a:defRPr sz="2800" b="0" i="1" spc="298">
                  <a:solidFill>
                    <a:schemeClr val="tx1">
                      <a:lumMod val="50000"/>
                      <a:lumOff val="50000"/>
                    </a:schemeClr>
                  </a:solidFill>
                  <a:latin typeface="+mn-lt"/>
                  <a:ea typeface="+mn-ea"/>
                  <a:cs typeface="+mn-cs"/>
                </a:defRPr>
              </a:lvl8pPr>
              <a:lvl9pPr marL="0" indent="0" algn="l" defTabSz="2271004">
                <a:lnSpc>
                  <a:spcPts val="2732"/>
                </a:lnSpc>
                <a:spcBef>
                  <a:spcPts val="1304"/>
                </a:spcBef>
                <a:buFont typeface="Arial"/>
                <a:buNone/>
                <a:defRPr sz="2000" b="0" i="1" spc="298">
                  <a:solidFill>
                    <a:schemeClr val="tx1">
                      <a:lumMod val="50000"/>
                      <a:lumOff val="50000"/>
                    </a:schemeClr>
                  </a:solidFill>
                  <a:latin typeface="+mn-lt"/>
                  <a:ea typeface="+mn-ea"/>
                  <a:cs typeface="+mn-cs"/>
                </a:defRPr>
              </a:lvl9pPr>
            </a:lstStyle>
            <a:p>
              <a:pPr marL="914400" indent="-914400" defTabSz="4542008" hangingPunct="1">
                <a:spcBef>
                  <a:spcPts val="2980"/>
                </a:spcBef>
                <a:buFont typeface="Arial"/>
                <a:buChar char="•"/>
                <a:defRPr/>
              </a:pPr>
              <a:r>
                <a:rPr lang="en-US" spc="198" dirty="0">
                  <a:solidFill>
                    <a:srgbClr val="000000"/>
                  </a:solidFill>
                  <a:latin typeface="Arial"/>
                  <a:cs typeface="Arial"/>
                </a:rPr>
                <a:t>Dropouts (&lt; 25% amplitude) and spikes (&lt;70%) on </a:t>
              </a:r>
              <a:r>
                <a:rPr lang="en-US" spc="198" dirty="0" err="1">
                  <a:solidFill>
                    <a:srgbClr val="000000"/>
                  </a:solidFill>
                  <a:latin typeface="Arial"/>
                  <a:cs typeface="Arial"/>
                </a:rPr>
                <a:t>ms</a:t>
              </a:r>
              <a:r>
                <a:rPr lang="en-US" spc="198" dirty="0">
                  <a:solidFill>
                    <a:srgbClr val="000000"/>
                  </a:solidFill>
                  <a:latin typeface="Arial"/>
                  <a:cs typeface="Arial"/>
                </a:rPr>
                <a:t> timescale observed by PCI</a:t>
              </a:r>
              <a:br>
                <a:rPr lang="en-US" spc="198" dirty="0">
                  <a:solidFill>
                    <a:srgbClr val="000000"/>
                  </a:solidFill>
                  <a:latin typeface="Arial"/>
                  <a:cs typeface="Arial"/>
                </a:rPr>
              </a:br>
              <a:r>
                <a:rPr lang="en-US" spc="198" dirty="0">
                  <a:solidFill>
                    <a:srgbClr val="000000"/>
                  </a:solidFill>
                  <a:latin typeface="Arial"/>
                  <a:cs typeface="Arial"/>
                </a:rPr>
                <a:t>(line-integrated through core + SOL) in </a:t>
              </a:r>
              <a:r>
                <a:rPr lang="en-US" b="1" spc="198" dirty="0">
                  <a:solidFill>
                    <a:srgbClr val="000000"/>
                  </a:solidFill>
                  <a:latin typeface="Arial"/>
                  <a:cs typeface="Arial"/>
                </a:rPr>
                <a:t>limited heating power range</a:t>
              </a:r>
              <a:endParaRPr lang="de-DE" sz="6400" spc="198" dirty="0">
                <a:solidFill>
                  <a:srgbClr val="000000"/>
                </a:solidFill>
                <a:latin typeface="Arial"/>
                <a:cs typeface="Arial"/>
              </a:endParaRPr>
            </a:p>
            <a:p>
              <a:pPr marL="914400" indent="-914400" defTabSz="4542008" hangingPunct="1">
                <a:spcBef>
                  <a:spcPts val="2980"/>
                </a:spcBef>
                <a:buFont typeface="Arial"/>
                <a:buChar char="•"/>
                <a:defRPr/>
              </a:pPr>
              <a:r>
                <a:rPr lang="en-US" spc="198" dirty="0">
                  <a:solidFill>
                    <a:srgbClr val="000000"/>
                  </a:solidFill>
                  <a:latin typeface="Arial"/>
                  <a:cs typeface="Arial"/>
                </a:rPr>
                <a:t>Events are quasi-periodic with f ~ 50-200Hz, some density and power dependence</a:t>
              </a:r>
              <a:endParaRPr lang="de-DE" sz="6400" spc="198" dirty="0">
                <a:solidFill>
                  <a:srgbClr val="000000"/>
                </a:solidFill>
                <a:latin typeface="Arial"/>
                <a:cs typeface="Arial"/>
              </a:endParaRPr>
            </a:p>
            <a:p>
              <a:pPr marL="914400" indent="-914400" defTabSz="4542008" hangingPunct="1">
                <a:spcBef>
                  <a:spcPts val="2980"/>
                </a:spcBef>
                <a:buFont typeface="Arial"/>
                <a:buChar char="•"/>
                <a:defRPr/>
              </a:pPr>
              <a:r>
                <a:rPr lang="en-US" spc="198" dirty="0">
                  <a:solidFill>
                    <a:srgbClr val="000000"/>
                  </a:solidFill>
                  <a:latin typeface="Arial"/>
                  <a:cs typeface="Arial"/>
                </a:rPr>
                <a:t>Observed at all densities (and radiation fractions) and in all magnetic configurations</a:t>
              </a:r>
              <a:endParaRPr lang="de-DE" sz="6400" spc="198" dirty="0">
                <a:solidFill>
                  <a:srgbClr val="000000"/>
                </a:solidFill>
                <a:latin typeface="Arial"/>
                <a:cs typeface="Arial"/>
              </a:endParaRPr>
            </a:p>
          </p:txBody>
        </p:sp>
        <p:grpSp>
          <p:nvGrpSpPr>
            <p:cNvPr id="15" name="Group 14"/>
            <p:cNvGrpSpPr/>
            <p:nvPr/>
          </p:nvGrpSpPr>
          <p:grpSpPr bwMode="auto">
            <a:xfrm>
              <a:off x="16134421" y="8372285"/>
              <a:ext cx="12734848" cy="4593293"/>
              <a:chOff x="16134421" y="8372285"/>
              <a:chExt cx="12734848" cy="4593293"/>
            </a:xfrm>
          </p:grpSpPr>
          <p:grpSp>
            <p:nvGrpSpPr>
              <p:cNvPr id="16" name="Group 15"/>
              <p:cNvGrpSpPr/>
              <p:nvPr/>
            </p:nvGrpSpPr>
            <p:grpSpPr bwMode="auto">
              <a:xfrm>
                <a:off x="16134421" y="8372285"/>
                <a:ext cx="12734848" cy="4593293"/>
                <a:chOff x="16134421" y="8372285"/>
                <a:chExt cx="12734848" cy="4593293"/>
              </a:xfrm>
            </p:grpSpPr>
            <p:grpSp>
              <p:nvGrpSpPr>
                <p:cNvPr id="21" name="Group 20"/>
                <p:cNvGrpSpPr/>
                <p:nvPr/>
              </p:nvGrpSpPr>
              <p:grpSpPr bwMode="auto">
                <a:xfrm>
                  <a:off x="16134421" y="8372285"/>
                  <a:ext cx="12734848" cy="4593293"/>
                  <a:chOff x="16134421" y="8372285"/>
                  <a:chExt cx="12734848" cy="4593293"/>
                </a:xfrm>
              </p:grpSpPr>
              <p:grpSp>
                <p:nvGrpSpPr>
                  <p:cNvPr id="26" name="Group 25"/>
                  <p:cNvGrpSpPr/>
                  <p:nvPr/>
                </p:nvGrpSpPr>
                <p:grpSpPr bwMode="auto">
                  <a:xfrm>
                    <a:off x="16134421" y="8372285"/>
                    <a:ext cx="12734848" cy="4593293"/>
                    <a:chOff x="15727129" y="8611953"/>
                    <a:chExt cx="12734848" cy="4593293"/>
                  </a:xfrm>
                </p:grpSpPr>
                <p:pic>
                  <p:nvPicPr>
                    <p:cNvPr id="32" name="Picture 31"/>
                    <p:cNvPicPr>
                      <a:picLocks noChangeAspect="1"/>
                    </p:cNvPicPr>
                    <p:nvPr/>
                  </p:nvPicPr>
                  <p:blipFill>
                    <a:blip r:embed="rId3"/>
                    <a:stretch/>
                  </p:blipFill>
                  <p:spPr bwMode="auto">
                    <a:xfrm>
                      <a:off x="24804377" y="8633246"/>
                      <a:ext cx="3657600" cy="4572000"/>
                    </a:xfrm>
                    <a:prstGeom prst="rect">
                      <a:avLst/>
                    </a:prstGeom>
                  </p:spPr>
                </p:pic>
                <p:pic>
                  <p:nvPicPr>
                    <p:cNvPr id="33" name="Picture 32"/>
                    <p:cNvPicPr>
                      <a:picLocks noChangeAspect="1"/>
                    </p:cNvPicPr>
                    <p:nvPr/>
                  </p:nvPicPr>
                  <p:blipFill>
                    <a:blip r:embed="rId4"/>
                    <a:stretch/>
                  </p:blipFill>
                  <p:spPr bwMode="auto">
                    <a:xfrm>
                      <a:off x="21838624" y="8632801"/>
                      <a:ext cx="3657600" cy="4572000"/>
                    </a:xfrm>
                    <a:prstGeom prst="rect">
                      <a:avLst/>
                    </a:prstGeom>
                  </p:spPr>
                </p:pic>
                <p:pic>
                  <p:nvPicPr>
                    <p:cNvPr id="34" name="Picture 33"/>
                    <p:cNvPicPr>
                      <a:picLocks noChangeAspect="1"/>
                    </p:cNvPicPr>
                    <p:nvPr/>
                  </p:nvPicPr>
                  <p:blipFill>
                    <a:blip r:embed="rId5"/>
                    <a:stretch/>
                  </p:blipFill>
                  <p:spPr bwMode="auto">
                    <a:xfrm>
                      <a:off x="18788328" y="8611953"/>
                      <a:ext cx="3657600" cy="4572000"/>
                    </a:xfrm>
                    <a:prstGeom prst="rect">
                      <a:avLst/>
                    </a:prstGeom>
                  </p:spPr>
                </p:pic>
                <p:pic>
                  <p:nvPicPr>
                    <p:cNvPr id="35" name="Picture 34"/>
                    <p:cNvPicPr>
                      <a:picLocks noChangeAspect="1"/>
                    </p:cNvPicPr>
                    <p:nvPr/>
                  </p:nvPicPr>
                  <p:blipFill>
                    <a:blip r:embed="rId6"/>
                    <a:stretch/>
                  </p:blipFill>
                  <p:spPr bwMode="auto">
                    <a:xfrm>
                      <a:off x="15727129" y="8617562"/>
                      <a:ext cx="3657600" cy="4572000"/>
                    </a:xfrm>
                    <a:prstGeom prst="rect">
                      <a:avLst/>
                    </a:prstGeom>
                  </p:spPr>
                </p:pic>
              </p:grpSp>
              <p:sp>
                <p:nvSpPr>
                  <p:cNvPr id="27" name="TextBox 26"/>
                  <p:cNvSpPr txBox="1"/>
                  <p:nvPr/>
                </p:nvSpPr>
                <p:spPr bwMode="auto">
                  <a:xfrm rot="16199999">
                    <a:off x="17547637" y="9810390"/>
                    <a:ext cx="725866" cy="299559"/>
                  </a:xfrm>
                  <a:prstGeom prst="rect">
                    <a:avLst/>
                  </a:prstGeom>
                  <a:noFill/>
                </p:spPr>
                <p:txBody>
                  <a:bodyPr wrap="none" lIns="0" tIns="0" rIns="0" bIns="0" rtlCol="0" anchor="t" anchorCtr="0">
                    <a:spAutoFit/>
                  </a:bodyPr>
                  <a:lstStyle/>
                  <a:p>
                    <a:pPr algn="l" defTabSz="914400" hangingPunct="1">
                      <a:lnSpc>
                        <a:spcPts val="4600"/>
                      </a:lnSpc>
                      <a:spcBef>
                        <a:spcPts val="2300"/>
                      </a:spcBef>
                      <a:defRPr/>
                    </a:pPr>
                    <a:r>
                      <a:rPr sz="3200">
                        <a:solidFill>
                          <a:srgbClr val="000000"/>
                        </a:solidFill>
                        <a:latin typeface="Arial"/>
                        <a:cs typeface="Arial"/>
                      </a:rPr>
                      <a:t>3.6MW</a:t>
                    </a:r>
                    <a:endParaRPr sz="3600">
                      <a:solidFill>
                        <a:srgbClr val="000000"/>
                      </a:solidFill>
                      <a:latin typeface="Arial"/>
                      <a:cs typeface="Arial"/>
                    </a:endParaRPr>
                  </a:p>
                </p:txBody>
              </p:sp>
              <p:sp>
                <p:nvSpPr>
                  <p:cNvPr id="28" name="TextBox 27"/>
                  <p:cNvSpPr txBox="1"/>
                  <p:nvPr/>
                </p:nvSpPr>
                <p:spPr bwMode="auto">
                  <a:xfrm rot="16199999">
                    <a:off x="17972288" y="9810390"/>
                    <a:ext cx="725866" cy="299559"/>
                  </a:xfrm>
                  <a:prstGeom prst="rect">
                    <a:avLst/>
                  </a:prstGeom>
                  <a:noFill/>
                </p:spPr>
                <p:txBody>
                  <a:bodyPr wrap="none" lIns="0" tIns="0" rIns="0" bIns="0" rtlCol="0" anchor="t" anchorCtr="0">
                    <a:spAutoFit/>
                  </a:bodyPr>
                  <a:lstStyle/>
                  <a:p>
                    <a:pPr algn="l" defTabSz="914400" hangingPunct="1">
                      <a:lnSpc>
                        <a:spcPts val="4600"/>
                      </a:lnSpc>
                      <a:spcBef>
                        <a:spcPts val="2300"/>
                      </a:spcBef>
                      <a:defRPr/>
                    </a:pPr>
                    <a:r>
                      <a:rPr sz="3200">
                        <a:solidFill>
                          <a:srgbClr val="000000"/>
                        </a:solidFill>
                        <a:latin typeface="Arial"/>
                        <a:cs typeface="Arial"/>
                      </a:rPr>
                      <a:t>2.8MW</a:t>
                    </a:r>
                    <a:endParaRPr sz="3600">
                      <a:solidFill>
                        <a:srgbClr val="000000"/>
                      </a:solidFill>
                      <a:latin typeface="Arial"/>
                      <a:cs typeface="Arial"/>
                    </a:endParaRPr>
                  </a:p>
                </p:txBody>
              </p:sp>
              <p:sp>
                <p:nvSpPr>
                  <p:cNvPr id="29" name="TextBox 28"/>
                  <p:cNvSpPr txBox="1"/>
                  <p:nvPr/>
                </p:nvSpPr>
                <p:spPr bwMode="auto">
                  <a:xfrm rot="16199999">
                    <a:off x="16878495" y="9810390"/>
                    <a:ext cx="725866" cy="299559"/>
                  </a:xfrm>
                  <a:prstGeom prst="rect">
                    <a:avLst/>
                  </a:prstGeom>
                  <a:noFill/>
                </p:spPr>
                <p:txBody>
                  <a:bodyPr wrap="none" lIns="0" tIns="0" rIns="0" bIns="0" rtlCol="0" anchor="t" anchorCtr="0">
                    <a:spAutoFit/>
                  </a:bodyPr>
                  <a:lstStyle/>
                  <a:p>
                    <a:pPr algn="l" defTabSz="914400" hangingPunct="1">
                      <a:lnSpc>
                        <a:spcPts val="4600"/>
                      </a:lnSpc>
                      <a:spcBef>
                        <a:spcPts val="2300"/>
                      </a:spcBef>
                      <a:defRPr/>
                    </a:pPr>
                    <a:r>
                      <a:rPr sz="3200">
                        <a:solidFill>
                          <a:srgbClr val="000000"/>
                        </a:solidFill>
                        <a:latin typeface="Arial"/>
                        <a:cs typeface="Arial"/>
                      </a:rPr>
                      <a:t>4.5MW</a:t>
                    </a:r>
                    <a:endParaRPr sz="3600">
                      <a:solidFill>
                        <a:srgbClr val="000000"/>
                      </a:solidFill>
                      <a:latin typeface="Arial"/>
                      <a:cs typeface="Arial"/>
                    </a:endParaRPr>
                  </a:p>
                </p:txBody>
              </p:sp>
              <p:sp>
                <p:nvSpPr>
                  <p:cNvPr id="30" name="TextBox 29"/>
                  <p:cNvSpPr txBox="1"/>
                  <p:nvPr/>
                </p:nvSpPr>
                <p:spPr bwMode="auto">
                  <a:xfrm rot="16199999">
                    <a:off x="18369413" y="9812430"/>
                    <a:ext cx="725866" cy="299559"/>
                  </a:xfrm>
                  <a:prstGeom prst="rect">
                    <a:avLst/>
                  </a:prstGeom>
                  <a:noFill/>
                </p:spPr>
                <p:txBody>
                  <a:bodyPr wrap="none" lIns="0" tIns="0" rIns="0" bIns="0" rtlCol="0" anchor="t" anchorCtr="0">
                    <a:spAutoFit/>
                  </a:bodyPr>
                  <a:lstStyle/>
                  <a:p>
                    <a:pPr algn="l" defTabSz="914400" hangingPunct="1">
                      <a:lnSpc>
                        <a:spcPts val="4600"/>
                      </a:lnSpc>
                      <a:spcBef>
                        <a:spcPts val="2300"/>
                      </a:spcBef>
                      <a:defRPr/>
                    </a:pPr>
                    <a:r>
                      <a:rPr sz="3200">
                        <a:solidFill>
                          <a:srgbClr val="000000"/>
                        </a:solidFill>
                        <a:latin typeface="Arial"/>
                        <a:cs typeface="Arial"/>
                      </a:rPr>
                      <a:t>2.0MW</a:t>
                    </a:r>
                    <a:endParaRPr sz="3600">
                      <a:solidFill>
                        <a:srgbClr val="000000"/>
                      </a:solidFill>
                      <a:latin typeface="Arial"/>
                      <a:cs typeface="Arial"/>
                    </a:endParaRPr>
                  </a:p>
                </p:txBody>
              </p:sp>
              <p:sp>
                <p:nvSpPr>
                  <p:cNvPr id="31" name="TextBox 30"/>
                  <p:cNvSpPr txBox="1"/>
                  <p:nvPr/>
                </p:nvSpPr>
                <p:spPr bwMode="auto">
                  <a:xfrm rot="16199999">
                    <a:off x="18798409" y="9810390"/>
                    <a:ext cx="725866" cy="299559"/>
                  </a:xfrm>
                  <a:prstGeom prst="rect">
                    <a:avLst/>
                  </a:prstGeom>
                  <a:noFill/>
                </p:spPr>
                <p:txBody>
                  <a:bodyPr wrap="none" lIns="0" tIns="0" rIns="0" bIns="0" rtlCol="0" anchor="t" anchorCtr="0">
                    <a:spAutoFit/>
                  </a:bodyPr>
                  <a:lstStyle/>
                  <a:p>
                    <a:pPr algn="l" defTabSz="914400" hangingPunct="1">
                      <a:lnSpc>
                        <a:spcPts val="4600"/>
                      </a:lnSpc>
                      <a:spcBef>
                        <a:spcPts val="2300"/>
                      </a:spcBef>
                      <a:defRPr/>
                    </a:pPr>
                    <a:r>
                      <a:rPr sz="3200">
                        <a:solidFill>
                          <a:srgbClr val="000000"/>
                        </a:solidFill>
                        <a:latin typeface="Arial"/>
                        <a:cs typeface="Arial"/>
                      </a:rPr>
                      <a:t>1.3MW</a:t>
                    </a:r>
                    <a:endParaRPr sz="3600">
                      <a:solidFill>
                        <a:srgbClr val="000000"/>
                      </a:solidFill>
                      <a:latin typeface="Arial"/>
                      <a:cs typeface="Arial"/>
                    </a:endParaRPr>
                  </a:p>
                </p:txBody>
              </p:sp>
            </p:grpSp>
            <p:sp>
              <p:nvSpPr>
                <p:cNvPr id="22" name="TextBox 21"/>
                <p:cNvSpPr txBox="1"/>
                <p:nvPr/>
              </p:nvSpPr>
              <p:spPr bwMode="auto">
                <a:xfrm>
                  <a:off x="23015429" y="10774235"/>
                  <a:ext cx="890754" cy="299559"/>
                </a:xfrm>
                <a:prstGeom prst="rect">
                  <a:avLst/>
                </a:prstGeom>
                <a:noFill/>
              </p:spPr>
              <p:txBody>
                <a:bodyPr wrap="none" lIns="0" tIns="0" rIns="0" bIns="0" rtlCol="0" anchor="t" anchorCtr="0">
                  <a:spAutoFit/>
                </a:bodyPr>
                <a:lstStyle/>
                <a:p>
                  <a:pPr algn="l" defTabSz="914400" hangingPunct="1">
                    <a:lnSpc>
                      <a:spcPts val="4600"/>
                    </a:lnSpc>
                    <a:spcBef>
                      <a:spcPts val="2300"/>
                    </a:spcBef>
                    <a:defRPr/>
                  </a:pPr>
                  <a:r>
                    <a:rPr sz="3200">
                      <a:solidFill>
                        <a:srgbClr val="FFFFFF"/>
                      </a:solidFill>
                      <a:latin typeface="Arial"/>
                      <a:cs typeface="Arial"/>
                    </a:rPr>
                    <a:t>dropouts</a:t>
                  </a:r>
                  <a:endParaRPr sz="3600">
                    <a:solidFill>
                      <a:srgbClr val="000000"/>
                    </a:solidFill>
                    <a:latin typeface="Arial"/>
                    <a:cs typeface="Arial"/>
                  </a:endParaRPr>
                </a:p>
              </p:txBody>
            </p:sp>
            <p:sp>
              <p:nvSpPr>
                <p:cNvPr id="23" name="TextBox 22"/>
                <p:cNvSpPr txBox="1"/>
                <p:nvPr/>
              </p:nvSpPr>
              <p:spPr bwMode="auto">
                <a:xfrm>
                  <a:off x="26081507" y="10774235"/>
                  <a:ext cx="649695" cy="299559"/>
                </a:xfrm>
                <a:prstGeom prst="rect">
                  <a:avLst/>
                </a:prstGeom>
                <a:noFill/>
              </p:spPr>
              <p:txBody>
                <a:bodyPr wrap="none" lIns="0" tIns="0" rIns="0" bIns="0" rtlCol="0" anchor="t" anchorCtr="0">
                  <a:spAutoFit/>
                </a:bodyPr>
                <a:lstStyle/>
                <a:p>
                  <a:pPr algn="l" defTabSz="914400" hangingPunct="1">
                    <a:lnSpc>
                      <a:spcPts val="4600"/>
                    </a:lnSpc>
                    <a:spcBef>
                      <a:spcPts val="2300"/>
                    </a:spcBef>
                    <a:defRPr/>
                  </a:pPr>
                  <a:r>
                    <a:rPr sz="3200">
                      <a:solidFill>
                        <a:srgbClr val="FFFFFF"/>
                      </a:solidFill>
                      <a:latin typeface="Arial"/>
                      <a:cs typeface="Arial"/>
                    </a:rPr>
                    <a:t>spikes</a:t>
                  </a:r>
                  <a:endParaRPr sz="3600">
                    <a:solidFill>
                      <a:srgbClr val="000000"/>
                    </a:solidFill>
                    <a:latin typeface="Arial"/>
                    <a:cs typeface="Arial"/>
                  </a:endParaRPr>
                </a:p>
              </p:txBody>
            </p:sp>
            <p:cxnSp>
              <p:nvCxnSpPr>
                <p:cNvPr id="24" name="Straight Arrow Connector 23"/>
                <p:cNvCxnSpPr>
                  <a:cxnSpLocks/>
                  <a:stCxn id="22" idx="2"/>
                </p:cNvCxnSpPr>
                <p:nvPr/>
              </p:nvCxnSpPr>
              <p:spPr bwMode="auto">
                <a:xfrm>
                  <a:off x="23460807" y="11073794"/>
                  <a:ext cx="522825" cy="217029"/>
                </a:xfrm>
                <a:prstGeom prst="straightConnector1">
                  <a:avLst/>
                </a:prstGeom>
                <a:ln>
                  <a:headEnd type="none" w="med" len="med"/>
                  <a:tailEnd type="triangle"/>
                </a:ln>
              </p:spPr>
              <p:style>
                <a:lnRef idx="2">
                  <a:schemeClr val="accent6"/>
                </a:lnRef>
                <a:fillRef idx="0">
                  <a:schemeClr val="accent6"/>
                </a:fillRef>
                <a:effectRef idx="1">
                  <a:schemeClr val="accent6"/>
                </a:effectRef>
                <a:fontRef idx="minor">
                  <a:schemeClr val="tx1"/>
                </a:fontRef>
              </p:style>
            </p:cxnSp>
            <p:cxnSp>
              <p:nvCxnSpPr>
                <p:cNvPr id="25" name="Straight Arrow Connector 24"/>
                <p:cNvCxnSpPr>
                  <a:cxnSpLocks/>
                  <a:stCxn id="22" idx="2"/>
                </p:cNvCxnSpPr>
                <p:nvPr/>
              </p:nvCxnSpPr>
              <p:spPr bwMode="auto">
                <a:xfrm>
                  <a:off x="23460807" y="11073794"/>
                  <a:ext cx="609329" cy="186290"/>
                </a:xfrm>
                <a:prstGeom prst="straightConnector1">
                  <a:avLst/>
                </a:prstGeom>
                <a:ln>
                  <a:headEnd type="none" w="med" len="med"/>
                  <a:tailEnd type="triangle"/>
                </a:ln>
              </p:spPr>
              <p:style>
                <a:lnRef idx="2">
                  <a:schemeClr val="accent6"/>
                </a:lnRef>
                <a:fillRef idx="0">
                  <a:schemeClr val="accent6"/>
                </a:fillRef>
                <a:effectRef idx="1">
                  <a:schemeClr val="accent6"/>
                </a:effectRef>
                <a:fontRef idx="minor">
                  <a:schemeClr val="tx1"/>
                </a:fontRef>
              </p:style>
            </p:cxnSp>
          </p:grpSp>
          <p:cxnSp>
            <p:nvCxnSpPr>
              <p:cNvPr id="17" name="Straight Arrow Connector 16"/>
              <p:cNvCxnSpPr>
                <a:cxnSpLocks/>
                <a:stCxn id="23" idx="2"/>
              </p:cNvCxnSpPr>
              <p:nvPr/>
            </p:nvCxnSpPr>
            <p:spPr bwMode="auto">
              <a:xfrm>
                <a:off x="26406355" y="11073794"/>
                <a:ext cx="545583" cy="196135"/>
              </a:xfrm>
              <a:prstGeom prst="straightConnector1">
                <a:avLst/>
              </a:prstGeom>
              <a:ln>
                <a:headEnd type="none" w="med" len="med"/>
                <a:tailEnd type="triangle"/>
              </a:ln>
            </p:spPr>
            <p:style>
              <a:lnRef idx="2">
                <a:schemeClr val="accent6"/>
              </a:lnRef>
              <a:fillRef idx="0">
                <a:schemeClr val="accent6"/>
              </a:fillRef>
              <a:effectRef idx="1">
                <a:schemeClr val="accent6"/>
              </a:effectRef>
              <a:fontRef idx="minor">
                <a:schemeClr val="tx1"/>
              </a:fontRef>
            </p:style>
          </p:cxnSp>
          <p:cxnSp>
            <p:nvCxnSpPr>
              <p:cNvPr id="20" name="Straight Arrow Connector 19"/>
              <p:cNvCxnSpPr>
                <a:cxnSpLocks/>
                <a:stCxn id="23" idx="2"/>
              </p:cNvCxnSpPr>
              <p:nvPr/>
            </p:nvCxnSpPr>
            <p:spPr bwMode="auto">
              <a:xfrm>
                <a:off x="26406355" y="11073794"/>
                <a:ext cx="725108" cy="211216"/>
              </a:xfrm>
              <a:prstGeom prst="straightConnector1">
                <a:avLst/>
              </a:prstGeom>
              <a:ln>
                <a:headEnd type="none" w="med" len="med"/>
                <a:tailEnd type="triangle"/>
              </a:ln>
            </p:spPr>
            <p:style>
              <a:lnRef idx="2">
                <a:schemeClr val="accent6"/>
              </a:lnRef>
              <a:fillRef idx="0">
                <a:schemeClr val="accent6"/>
              </a:fillRef>
              <a:effectRef idx="1">
                <a:schemeClr val="accent6"/>
              </a:effectRef>
              <a:fontRef idx="minor">
                <a:schemeClr val="tx1"/>
              </a:fontRef>
            </p:style>
          </p:cxnSp>
        </p:grpSp>
      </p:grpSp>
      <p:sp>
        <p:nvSpPr>
          <p:cNvPr id="53" name="TextBox 52"/>
          <p:cNvSpPr txBox="1"/>
          <p:nvPr/>
        </p:nvSpPr>
        <p:spPr bwMode="auto">
          <a:xfrm>
            <a:off x="7222397" y="6461796"/>
            <a:ext cx="979435" cy="535852"/>
          </a:xfrm>
          <a:prstGeom prst="rect">
            <a:avLst/>
          </a:prstGeom>
          <a:noFill/>
        </p:spPr>
        <p:txBody>
          <a:bodyPr wrap="none" lIns="0" tIns="0" rIns="0" bIns="0" rtlCol="0" anchor="t" anchorCtr="0">
            <a:spAutoFit/>
          </a:bodyPr>
          <a:lstStyle/>
          <a:p>
            <a:pPr algn="l" defTabSz="914400" hangingPunct="1">
              <a:lnSpc>
                <a:spcPts val="4600"/>
              </a:lnSpc>
              <a:spcBef>
                <a:spcPts val="2300"/>
              </a:spcBef>
              <a:defRPr/>
            </a:pPr>
            <a:r>
              <a:rPr sz="3200">
                <a:solidFill>
                  <a:srgbClr val="FFFFFF"/>
                </a:solidFill>
                <a:latin typeface="Arial"/>
                <a:cs typeface="Arial"/>
              </a:rPr>
              <a:t>clean</a:t>
            </a:r>
            <a:endParaRPr sz="3600">
              <a:solidFill>
                <a:srgbClr val="000000"/>
              </a:solidFill>
              <a:latin typeface="Arial"/>
              <a:cs typeface="Arial"/>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 name="Titel 5"/>
          <p:cNvSpPr>
            <a:spLocks noGrp="1"/>
          </p:cNvSpPr>
          <p:nvPr>
            <p:ph type="title"/>
          </p:nvPr>
        </p:nvSpPr>
        <p:spPr bwMode="auto"/>
        <p:txBody>
          <a:bodyPr/>
          <a:lstStyle/>
          <a:p>
            <a:pPr>
              <a:defRPr/>
            </a:pPr>
            <a:r>
              <a:rPr lang="en-US" dirty="0"/>
              <a:t>GPI and PCI: </a:t>
            </a:r>
            <a:r>
              <a:rPr lang="en-US" dirty="0" err="1"/>
              <a:t>bursty</a:t>
            </a:r>
            <a:r>
              <a:rPr lang="en-US" dirty="0"/>
              <a:t> fluctuation regime exists at low power</a:t>
            </a:r>
            <a:endParaRPr dirty="0"/>
          </a:p>
        </p:txBody>
      </p:sp>
      <p:sp>
        <p:nvSpPr>
          <p:cNvPr id="4" name="Foliennummernplatzhalter 3"/>
          <p:cNvSpPr>
            <a:spLocks noGrp="1"/>
          </p:cNvSpPr>
          <p:nvPr>
            <p:ph type="sldNum" sz="quarter" idx="2"/>
          </p:nvPr>
        </p:nvSpPr>
        <p:spPr bwMode="auto"/>
        <p:txBody>
          <a:bodyPr/>
          <a:lstStyle/>
          <a:p>
            <a:pPr defTabSz="914400" hangingPunct="1">
              <a:defRPr/>
            </a:pPr>
            <a:fld id="{ECE691D0-CC49-4FC7-9C4D-6112B0CB3A76}" type="slidenum">
              <a:rPr lang="de-DE">
                <a:solidFill>
                  <a:srgbClr val="000000">
                    <a:tint val="75000"/>
                  </a:srgbClr>
                </a:solidFill>
                <a:latin typeface="Arial"/>
                <a:cs typeface="Arial"/>
              </a:rPr>
              <a:pPr defTabSz="914400" hangingPunct="1">
                <a:defRPr/>
              </a:pPr>
              <a:t>26</a:t>
            </a:fld>
            <a:endParaRPr lang="de-DE">
              <a:solidFill>
                <a:srgbClr val="000000">
                  <a:tint val="75000"/>
                </a:srgbClr>
              </a:solidFill>
              <a:latin typeface="Arial"/>
              <a:cs typeface="Arial"/>
            </a:endParaRPr>
          </a:p>
        </p:txBody>
      </p:sp>
      <p:grpSp>
        <p:nvGrpSpPr>
          <p:cNvPr id="18" name="Group 17"/>
          <p:cNvGrpSpPr/>
          <p:nvPr/>
        </p:nvGrpSpPr>
        <p:grpSpPr bwMode="auto">
          <a:xfrm>
            <a:off x="328653" y="1665288"/>
            <a:ext cx="27407634" cy="11511778"/>
            <a:chOff x="15687510" y="22267945"/>
            <a:chExt cx="13703817" cy="5755889"/>
          </a:xfrm>
        </p:grpSpPr>
        <p:sp>
          <p:nvSpPr>
            <p:cNvPr id="45" name="Inhaltsplatzhalter 5"/>
            <p:cNvSpPr txBox="1"/>
            <p:nvPr/>
          </p:nvSpPr>
          <p:spPr bwMode="auto">
            <a:xfrm>
              <a:off x="15697406" y="25732474"/>
              <a:ext cx="13693921" cy="2291360"/>
            </a:xfrm>
            <a:prstGeom prst="rect">
              <a:avLst/>
            </a:prstGeom>
            <a:solidFill>
              <a:schemeClr val="bg1">
                <a:alpha val="19000"/>
              </a:schemeClr>
            </a:solidFill>
          </p:spPr>
          <p:txBody>
            <a:bodyPr vert="horz" wrap="square" lIns="144000" tIns="360000" rIns="144000" bIns="216000" rtlCol="0">
              <a:spAutoFit/>
            </a:bodyPr>
            <a:lstStyle>
              <a:lvl1pPr marL="0" marR="0" indent="0" algn="l" defTabSz="2271004">
                <a:lnSpc>
                  <a:spcPct val="100000"/>
                </a:lnSpc>
                <a:spcBef>
                  <a:spcPts val="1490"/>
                </a:spcBef>
                <a:spcAft>
                  <a:spcPts val="0"/>
                </a:spcAft>
                <a:buClrTx/>
                <a:buSzTx/>
                <a:buFont typeface="Arial"/>
                <a:buNone/>
                <a:defRPr lang="de-DE" sz="3200" b="0" i="0" spc="99">
                  <a:solidFill>
                    <a:schemeClr val="tx1"/>
                  </a:solidFill>
                  <a:latin typeface="+mn-lt"/>
                  <a:ea typeface="+mn-ea"/>
                  <a:cs typeface="+mn-cs"/>
                </a:defRPr>
              </a:lvl1pPr>
              <a:lvl2pPr marL="0" indent="0" algn="l" defTabSz="2271004">
                <a:lnSpc>
                  <a:spcPct val="100000"/>
                </a:lnSpc>
                <a:spcBef>
                  <a:spcPts val="1490"/>
                </a:spcBef>
                <a:spcAft>
                  <a:spcPts val="0"/>
                </a:spcAft>
                <a:buFont typeface="Arial"/>
                <a:buNone/>
                <a:defRPr sz="3200" b="1" spc="99">
                  <a:solidFill>
                    <a:srgbClr val="338985"/>
                  </a:solidFill>
                  <a:latin typeface="+mn-lt"/>
                  <a:ea typeface="+mn-ea"/>
                  <a:cs typeface="+mn-cs"/>
                </a:defRPr>
              </a:lvl2pPr>
              <a:lvl3pPr marL="445528" indent="-445528" algn="l" defTabSz="2271004">
                <a:lnSpc>
                  <a:spcPct val="100000"/>
                </a:lnSpc>
                <a:spcBef>
                  <a:spcPts val="1490"/>
                </a:spcBef>
                <a:buFont typeface="Arial"/>
                <a:buChar char="•"/>
                <a:defRPr sz="3200" b="1" spc="99">
                  <a:solidFill>
                    <a:schemeClr val="accent3"/>
                  </a:solidFill>
                  <a:latin typeface="+mn-lt"/>
                  <a:ea typeface="+mn-ea"/>
                  <a:cs typeface="+mn-cs"/>
                </a:defRPr>
              </a:lvl3pPr>
              <a:lvl4pPr marL="445528" indent="-445528" algn="l" defTabSz="2271004">
                <a:lnSpc>
                  <a:spcPct val="100000"/>
                </a:lnSpc>
                <a:spcBef>
                  <a:spcPts val="1490"/>
                </a:spcBef>
                <a:buFont typeface="Arial"/>
                <a:buChar char="•"/>
                <a:defRPr sz="3200" spc="99">
                  <a:solidFill>
                    <a:schemeClr val="tx1"/>
                  </a:solidFill>
                  <a:latin typeface="+mn-lt"/>
                  <a:ea typeface="+mn-ea"/>
                  <a:cs typeface="+mn-cs"/>
                </a:defRPr>
              </a:lvl4pPr>
              <a:lvl5pPr marL="887112" indent="-445528" algn="l" defTabSz="2271004">
                <a:lnSpc>
                  <a:spcPct val="100000"/>
                </a:lnSpc>
                <a:spcBef>
                  <a:spcPts val="1490"/>
                </a:spcBef>
                <a:buFont typeface="Arial"/>
                <a:buChar char="•"/>
                <a:defRPr lang="de-DE" sz="3200" b="0" i="0" spc="99">
                  <a:solidFill>
                    <a:schemeClr val="tx1"/>
                  </a:solidFill>
                  <a:latin typeface="+mn-lt"/>
                  <a:ea typeface="+mn-ea"/>
                  <a:cs typeface="+mn-cs"/>
                </a:defRPr>
              </a:lvl5pPr>
              <a:lvl6pPr marL="1603785" indent="-709689" algn="l" defTabSz="2271004">
                <a:lnSpc>
                  <a:spcPct val="100000"/>
                </a:lnSpc>
                <a:spcBef>
                  <a:spcPts val="745"/>
                </a:spcBef>
                <a:spcAft>
                  <a:spcPts val="0"/>
                </a:spcAft>
                <a:buClr>
                  <a:schemeClr val="tx1"/>
                </a:buClr>
                <a:buSzPct val="110000"/>
                <a:buFont typeface="Symbol"/>
                <a:buChar char=""/>
                <a:defRPr sz="3200" b="0" i="0" spc="99">
                  <a:solidFill>
                    <a:schemeClr val="tx1"/>
                  </a:solidFill>
                  <a:latin typeface="+mn-lt"/>
                  <a:ea typeface="+mn-ea"/>
                  <a:cs typeface="+mn-cs"/>
                </a:defRPr>
              </a:lvl6pPr>
              <a:lvl7pPr marL="0" indent="536209" algn="l" defTabSz="2271004">
                <a:lnSpc>
                  <a:spcPct val="100000"/>
                </a:lnSpc>
                <a:spcBef>
                  <a:spcPts val="1490"/>
                </a:spcBef>
                <a:spcAft>
                  <a:spcPts val="0"/>
                </a:spcAft>
                <a:buClr>
                  <a:schemeClr val="tx2"/>
                </a:buClr>
                <a:buFont typeface="Wingdings 3"/>
                <a:buChar char=""/>
                <a:defRPr sz="3200" b="0" i="1" spc="99">
                  <a:solidFill>
                    <a:schemeClr val="tx2"/>
                  </a:solidFill>
                  <a:latin typeface="+mn-lt"/>
                  <a:ea typeface="+mn-ea"/>
                  <a:cs typeface="+mn-cs"/>
                </a:defRPr>
              </a:lvl7pPr>
              <a:lvl8pPr marL="0" indent="0" algn="l" defTabSz="2271004">
                <a:lnSpc>
                  <a:spcPct val="100000"/>
                </a:lnSpc>
                <a:spcBef>
                  <a:spcPts val="1304"/>
                </a:spcBef>
                <a:spcAft>
                  <a:spcPts val="0"/>
                </a:spcAft>
                <a:buSzPct val="110000"/>
                <a:buFont typeface=".SF NS Symbols Regular"/>
                <a:buNone/>
                <a:defRPr sz="2800" b="0" i="1" spc="298">
                  <a:solidFill>
                    <a:schemeClr val="tx1">
                      <a:lumMod val="50000"/>
                      <a:lumOff val="50000"/>
                    </a:schemeClr>
                  </a:solidFill>
                  <a:latin typeface="+mn-lt"/>
                  <a:ea typeface="+mn-ea"/>
                  <a:cs typeface="+mn-cs"/>
                </a:defRPr>
              </a:lvl8pPr>
              <a:lvl9pPr marL="0" indent="0" algn="l" defTabSz="2271004">
                <a:lnSpc>
                  <a:spcPts val="2732"/>
                </a:lnSpc>
                <a:spcBef>
                  <a:spcPts val="1304"/>
                </a:spcBef>
                <a:buFont typeface="Arial"/>
                <a:buNone/>
                <a:defRPr sz="2000" b="0" i="1" spc="298">
                  <a:solidFill>
                    <a:schemeClr val="tx1">
                      <a:lumMod val="50000"/>
                      <a:lumOff val="50000"/>
                    </a:schemeClr>
                  </a:solidFill>
                  <a:latin typeface="+mn-lt"/>
                  <a:ea typeface="+mn-ea"/>
                  <a:cs typeface="+mn-cs"/>
                </a:defRPr>
              </a:lvl9pPr>
            </a:lstStyle>
            <a:p>
              <a:pPr marL="914400" indent="-914400" defTabSz="4542008" hangingPunct="1">
                <a:spcBef>
                  <a:spcPts val="2980"/>
                </a:spcBef>
                <a:buFont typeface="Arial"/>
                <a:buChar char="•"/>
                <a:defRPr/>
              </a:pPr>
              <a:r>
                <a:rPr lang="en-US" spc="198" dirty="0">
                  <a:solidFill>
                    <a:srgbClr val="000000"/>
                  </a:solidFill>
                  <a:latin typeface="Arial"/>
                  <a:cs typeface="Arial"/>
                </a:rPr>
                <a:t>GPI shows corresponding SOL emissivity changes ~ f(</a:t>
              </a:r>
              <a:r>
                <a:rPr lang="en-US" spc="198" dirty="0" err="1">
                  <a:solidFill>
                    <a:srgbClr val="000000"/>
                  </a:solidFill>
                  <a:latin typeface="Arial"/>
                  <a:cs typeface="Arial"/>
                </a:rPr>
                <a:t>n</a:t>
              </a:r>
              <a:r>
                <a:rPr lang="en-US" spc="198" baseline="-25000" dirty="0" err="1">
                  <a:solidFill>
                    <a:srgbClr val="000000"/>
                  </a:solidFill>
                  <a:latin typeface="Arial"/>
                  <a:cs typeface="Arial"/>
                </a:rPr>
                <a:t>e</a:t>
              </a:r>
              <a:r>
                <a:rPr lang="en-US" spc="198" dirty="0" err="1">
                  <a:solidFill>
                    <a:srgbClr val="000000"/>
                  </a:solidFill>
                  <a:latin typeface="Arial"/>
                  <a:cs typeface="Arial"/>
                </a:rPr>
                <a:t>,T</a:t>
              </a:r>
              <a:r>
                <a:rPr lang="en-US" spc="198" baseline="-25000" dirty="0" err="1">
                  <a:solidFill>
                    <a:srgbClr val="000000"/>
                  </a:solidFill>
                  <a:latin typeface="Arial"/>
                  <a:cs typeface="Arial"/>
                </a:rPr>
                <a:t>e</a:t>
              </a:r>
              <a:r>
                <a:rPr lang="en-US" spc="198" dirty="0">
                  <a:solidFill>
                    <a:srgbClr val="000000"/>
                  </a:solidFill>
                  <a:latin typeface="Arial"/>
                  <a:cs typeface="Arial"/>
                </a:rPr>
                <a:t>) and increase/decrease in turbulent fluctuations</a:t>
              </a:r>
              <a:endParaRPr lang="de-DE" sz="6400" spc="198" dirty="0">
                <a:solidFill>
                  <a:srgbClr val="000000"/>
                </a:solidFill>
                <a:latin typeface="Arial"/>
                <a:cs typeface="Arial"/>
              </a:endParaRPr>
            </a:p>
            <a:p>
              <a:pPr marL="914400" indent="-914400" defTabSz="4542008" hangingPunct="1">
                <a:spcBef>
                  <a:spcPts val="2980"/>
                </a:spcBef>
                <a:buFont typeface="Arial"/>
                <a:buChar char="•"/>
                <a:defRPr/>
              </a:pPr>
              <a:r>
                <a:rPr lang="en-US" b="1" spc="198" dirty="0">
                  <a:solidFill>
                    <a:srgbClr val="000000"/>
                  </a:solidFill>
                  <a:latin typeface="Arial"/>
                  <a:cs typeface="Arial"/>
                </a:rPr>
                <a:t>Spikes:</a:t>
              </a:r>
              <a:r>
                <a:rPr lang="en-US" spc="198" dirty="0">
                  <a:solidFill>
                    <a:srgbClr val="000000"/>
                  </a:solidFill>
                  <a:latin typeface="Arial"/>
                  <a:cs typeface="Arial"/>
                </a:rPr>
                <a:t> ~2ms brightness increase, radial propagation</a:t>
              </a:r>
              <a:endParaRPr lang="de-DE" sz="6400" spc="198" dirty="0">
                <a:solidFill>
                  <a:srgbClr val="000000"/>
                </a:solidFill>
                <a:latin typeface="Arial"/>
                <a:cs typeface="Arial"/>
              </a:endParaRPr>
            </a:p>
            <a:p>
              <a:pPr marL="914400" indent="-914400" defTabSz="4542008" hangingPunct="1">
                <a:spcBef>
                  <a:spcPts val="2980"/>
                </a:spcBef>
                <a:buFont typeface="Arial"/>
                <a:buChar char="•"/>
                <a:defRPr/>
              </a:pPr>
              <a:r>
                <a:rPr lang="en-US" b="1" spc="198" dirty="0">
                  <a:solidFill>
                    <a:srgbClr val="000000"/>
                  </a:solidFill>
                  <a:latin typeface="Arial"/>
                  <a:cs typeface="Arial"/>
                </a:rPr>
                <a:t>Dropouts:</a:t>
              </a:r>
              <a:r>
                <a:rPr lang="en-US" spc="198" dirty="0">
                  <a:solidFill>
                    <a:srgbClr val="000000"/>
                  </a:solidFill>
                  <a:latin typeface="Arial"/>
                  <a:cs typeface="Arial"/>
                </a:rPr>
                <a:t> ~10ms brightness loss, largest in confined O-point and far SOL</a:t>
              </a:r>
              <a:endParaRPr lang="en-US" b="1" spc="198" dirty="0">
                <a:solidFill>
                  <a:srgbClr val="FF0000"/>
                </a:solidFill>
                <a:latin typeface="Arial"/>
                <a:cs typeface="Arial"/>
              </a:endParaRPr>
            </a:p>
            <a:p>
              <a:pPr marL="914400" indent="-914400" defTabSz="4542008" hangingPunct="1">
                <a:spcBef>
                  <a:spcPts val="2980"/>
                </a:spcBef>
                <a:buFont typeface="Arial"/>
                <a:buChar char="•"/>
                <a:defRPr/>
              </a:pPr>
              <a:r>
                <a:rPr lang="en-US" spc="198" dirty="0">
                  <a:solidFill>
                    <a:srgbClr val="000000"/>
                  </a:solidFill>
                  <a:latin typeface="Arial"/>
                  <a:cs typeface="Arial"/>
                </a:rPr>
                <a:t>Events synchronized with ECE and PCI diagnostics</a:t>
              </a:r>
              <a:endParaRPr lang="de-DE" sz="6400" spc="198" dirty="0">
                <a:solidFill>
                  <a:srgbClr val="000000"/>
                </a:solidFill>
                <a:latin typeface="Arial"/>
                <a:cs typeface="Arial"/>
              </a:endParaRPr>
            </a:p>
            <a:p>
              <a:pPr marL="914400" indent="-914400" defTabSz="4542008" hangingPunct="1">
                <a:spcBef>
                  <a:spcPts val="2980"/>
                </a:spcBef>
                <a:buFont typeface="Arial"/>
                <a:buChar char="•"/>
                <a:defRPr/>
              </a:pPr>
              <a:r>
                <a:rPr lang="en-US" spc="198" dirty="0">
                  <a:solidFill>
                    <a:srgbClr val="000000"/>
                  </a:solidFill>
                  <a:latin typeface="Arial"/>
                  <a:cs typeface="Arial"/>
                </a:rPr>
                <a:t>ECE gradient flattening around inversion radius </a:t>
              </a:r>
              <a:r>
                <a:rPr lang="en-US" b="1" spc="198" dirty="0">
                  <a:solidFill>
                    <a:srgbClr val="000000"/>
                  </a:solidFill>
                  <a:latin typeface="Arial"/>
                  <a:cs typeface="Arial"/>
                </a:rPr>
                <a:t>(ρ≈0.8)</a:t>
              </a:r>
              <a:endParaRPr lang="de-DE" sz="6400" spc="198" dirty="0">
                <a:solidFill>
                  <a:srgbClr val="000000"/>
                </a:solidFill>
                <a:latin typeface="Arial"/>
                <a:cs typeface="Arial"/>
              </a:endParaRPr>
            </a:p>
          </p:txBody>
        </p:sp>
        <p:grpSp>
          <p:nvGrpSpPr>
            <p:cNvPr id="37" name="Group 36"/>
            <p:cNvGrpSpPr/>
            <p:nvPr/>
          </p:nvGrpSpPr>
          <p:grpSpPr bwMode="auto">
            <a:xfrm>
              <a:off x="15687510" y="22267945"/>
              <a:ext cx="11863350" cy="3551975"/>
              <a:chOff x="15738047" y="22235081"/>
              <a:chExt cx="11729821" cy="3511995"/>
            </a:xfrm>
          </p:grpSpPr>
          <p:pic>
            <p:nvPicPr>
              <p:cNvPr id="38" name="Picture 37"/>
              <p:cNvPicPr>
                <a:picLocks noChangeAspect="1"/>
              </p:cNvPicPr>
              <p:nvPr/>
            </p:nvPicPr>
            <p:blipFill>
              <a:blip r:embed="rId3"/>
              <a:stretch/>
            </p:blipFill>
            <p:spPr bwMode="auto">
              <a:xfrm>
                <a:off x="15738047" y="22235081"/>
                <a:ext cx="4532324" cy="3486403"/>
              </a:xfrm>
              <a:prstGeom prst="rect">
                <a:avLst/>
              </a:prstGeom>
            </p:spPr>
          </p:pic>
          <p:pic>
            <p:nvPicPr>
              <p:cNvPr id="39" name="Picture 38"/>
              <p:cNvPicPr>
                <a:picLocks noChangeAspect="1"/>
              </p:cNvPicPr>
              <p:nvPr/>
            </p:nvPicPr>
            <p:blipFill>
              <a:blip r:embed="rId4"/>
              <a:stretch/>
            </p:blipFill>
            <p:spPr bwMode="auto">
              <a:xfrm>
                <a:off x="22935544" y="22260672"/>
                <a:ext cx="4532324" cy="3486403"/>
              </a:xfrm>
              <a:prstGeom prst="rect">
                <a:avLst/>
              </a:prstGeom>
            </p:spPr>
          </p:pic>
          <p:grpSp>
            <p:nvGrpSpPr>
              <p:cNvPr id="40" name="Group 39"/>
              <p:cNvGrpSpPr/>
              <p:nvPr/>
            </p:nvGrpSpPr>
            <p:grpSpPr bwMode="auto">
              <a:xfrm>
                <a:off x="20060689" y="22455862"/>
                <a:ext cx="2288397" cy="3160145"/>
                <a:chOff x="20060689" y="22455862"/>
                <a:chExt cx="2288397" cy="3160145"/>
              </a:xfrm>
            </p:grpSpPr>
            <p:pic>
              <p:nvPicPr>
                <p:cNvPr id="42" name="Picture 41" descr="A graph of a graph with numbers and lines&#10;&#10;Description automatically generated with medium confidence"/>
                <p:cNvPicPr>
                  <a:picLocks noChangeAspect="1"/>
                </p:cNvPicPr>
                <p:nvPr/>
              </p:nvPicPr>
              <p:blipFill>
                <a:blip r:embed="rId5"/>
                <a:stretch/>
              </p:blipFill>
              <p:spPr bwMode="auto">
                <a:xfrm>
                  <a:off x="20060689" y="22455862"/>
                  <a:ext cx="2288397" cy="1716298"/>
                </a:xfrm>
                <a:prstGeom prst="rect">
                  <a:avLst/>
                </a:prstGeom>
              </p:spPr>
            </p:pic>
            <p:pic>
              <p:nvPicPr>
                <p:cNvPr id="43" name="Picture 42" descr="A graph of a number of colored squares&#10;&#10;Description automatically generated with medium confidence"/>
                <p:cNvPicPr>
                  <a:picLocks noChangeAspect="1"/>
                </p:cNvPicPr>
                <p:nvPr/>
              </p:nvPicPr>
              <p:blipFill>
                <a:blip r:embed="rId6"/>
                <a:srcRect l="14957" r="7301"/>
                <a:stretch/>
              </p:blipFill>
              <p:spPr bwMode="auto">
                <a:xfrm>
                  <a:off x="20567818" y="24110450"/>
                  <a:ext cx="1560584" cy="1505557"/>
                </a:xfrm>
                <a:prstGeom prst="rect">
                  <a:avLst/>
                </a:prstGeom>
              </p:spPr>
            </p:pic>
            <p:sp>
              <p:nvSpPr>
                <p:cNvPr id="44" name="TextBox 43"/>
                <p:cNvSpPr txBox="1"/>
                <p:nvPr/>
              </p:nvSpPr>
              <p:spPr bwMode="auto">
                <a:xfrm>
                  <a:off x="20612837" y="22899587"/>
                  <a:ext cx="754441" cy="365175"/>
                </a:xfrm>
                <a:prstGeom prst="rect">
                  <a:avLst/>
                </a:prstGeom>
                <a:noFill/>
              </p:spPr>
              <p:txBody>
                <a:bodyPr wrap="none" lIns="0" tIns="0" rIns="0" bIns="0" rtlCol="0" anchor="t" anchorCtr="0">
                  <a:spAutoFit/>
                </a:bodyPr>
                <a:lstStyle/>
                <a:p>
                  <a:pPr algn="l" defTabSz="914400" hangingPunct="1">
                    <a:spcBef>
                      <a:spcPts val="2300"/>
                    </a:spcBef>
                    <a:defRPr/>
                  </a:pPr>
                  <a:r>
                    <a:rPr lang="en-US">
                      <a:solidFill>
                        <a:srgbClr val="000000"/>
                      </a:solidFill>
                      <a:latin typeface="Arial"/>
                      <a:cs typeface="Arial"/>
                    </a:rPr>
                    <a:t>single pixel</a:t>
                  </a:r>
                  <a:br>
                    <a:rPr lang="en-US">
                      <a:solidFill>
                        <a:srgbClr val="000000"/>
                      </a:solidFill>
                      <a:latin typeface="Arial"/>
                      <a:cs typeface="Arial"/>
                    </a:rPr>
                  </a:br>
                  <a:r>
                    <a:rPr lang="en-US">
                      <a:solidFill>
                        <a:srgbClr val="000000"/>
                      </a:solidFill>
                      <a:latin typeface="Arial"/>
                      <a:cs typeface="Arial"/>
                    </a:rPr>
                    <a:t>col. 4</a:t>
                  </a:r>
                  <a:endParaRPr>
                    <a:solidFill>
                      <a:srgbClr val="000000"/>
                    </a:solidFill>
                    <a:latin typeface="Arial"/>
                    <a:cs typeface="Arial"/>
                  </a:endParaRPr>
                </a:p>
              </p:txBody>
            </p:sp>
          </p:grpSp>
        </p:grpSp>
      </p:gr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Slide Number Placeholder 3"/>
          <p:cNvSpPr>
            <a:spLocks noGrp="1"/>
          </p:cNvSpPr>
          <p:nvPr>
            <p:ph type="sldNum" sz="quarter" idx="16"/>
          </p:nvPr>
        </p:nvSpPr>
        <p:spPr bwMode="auto"/>
        <p:txBody>
          <a:bodyPr/>
          <a:lstStyle/>
          <a:p>
            <a:pPr defTabSz="914400" hangingPunct="1">
              <a:defRPr/>
            </a:pPr>
            <a:fld id="{ECE691D0-CC49-4FC7-9C4D-6112B0CB3A76}" type="slidenum">
              <a:rPr lang="de-DE">
                <a:solidFill>
                  <a:srgbClr val="000000">
                    <a:tint val="75000"/>
                  </a:srgbClr>
                </a:solidFill>
                <a:latin typeface="Arial"/>
                <a:cs typeface="Arial"/>
              </a:rPr>
              <a:pPr defTabSz="914400" hangingPunct="1">
                <a:defRPr/>
              </a:pPr>
              <a:t>27</a:t>
            </a:fld>
            <a:endParaRPr lang="de-DE">
              <a:solidFill>
                <a:srgbClr val="000000">
                  <a:tint val="75000"/>
                </a:srgbClr>
              </a:solidFill>
              <a:latin typeface="Arial"/>
              <a:cs typeface="Arial"/>
            </a:endParaRPr>
          </a:p>
        </p:txBody>
      </p:sp>
      <p:sp>
        <p:nvSpPr>
          <p:cNvPr id="5" name="Text Placeholder 4"/>
          <p:cNvSpPr>
            <a:spLocks noGrp="1"/>
          </p:cNvSpPr>
          <p:nvPr>
            <p:ph type="body" sz="quarter" idx="17"/>
          </p:nvPr>
        </p:nvSpPr>
        <p:spPr bwMode="auto">
          <a:xfrm>
            <a:off x="1317626" y="9790332"/>
            <a:ext cx="21028024" cy="3219340"/>
          </a:xfrm>
        </p:spPr>
        <p:txBody>
          <a:bodyPr>
            <a:normAutofit fontScale="92500" lnSpcReduction="10000"/>
          </a:bodyPr>
          <a:lstStyle/>
          <a:p>
            <a:pPr marL="914400" indent="-914400" algn="just">
              <a:buFont typeface="Arial"/>
              <a:buChar char="•"/>
              <a:defRPr/>
            </a:pPr>
            <a:r>
              <a:rPr lang="en-US" sz="3200" dirty="0"/>
              <a:t>Core density fluctuations measured by PCI unaffected during seeded detachment</a:t>
            </a:r>
            <a:endParaRPr dirty="0"/>
          </a:p>
          <a:p>
            <a:pPr marL="914400" indent="-914400" algn="just">
              <a:buFont typeface="Arial"/>
              <a:buChar char="•"/>
              <a:defRPr/>
            </a:pPr>
            <a:r>
              <a:rPr lang="en-US" sz="3200" dirty="0"/>
              <a:t>GPI field-of-view: H</a:t>
            </a:r>
            <a:r>
              <a:rPr lang="en-US" sz="3200" baseline="-25000" dirty="0"/>
              <a:t>𝛼 </a:t>
            </a:r>
            <a:r>
              <a:rPr lang="en-US" sz="3200" dirty="0"/>
              <a:t>line </a:t>
            </a:r>
            <a:r>
              <a:rPr lang="en-US" sz="3200" b="1" dirty="0"/>
              <a:t>emission front moves inward </a:t>
            </a:r>
            <a:r>
              <a:rPr lang="en-US" sz="3200" dirty="0"/>
              <a:t>and decreases due to local </a:t>
            </a:r>
            <a:r>
              <a:rPr lang="en-US" sz="3200" dirty="0" err="1"/>
              <a:t>T</a:t>
            </a:r>
            <a:r>
              <a:rPr lang="en-US" sz="3200" baseline="-25000" dirty="0" err="1"/>
              <a:t>e</a:t>
            </a:r>
            <a:r>
              <a:rPr lang="en-US" sz="3200" dirty="0"/>
              <a:t> (and n</a:t>
            </a:r>
            <a:r>
              <a:rPr lang="en-US" sz="3200" baseline="-25000" dirty="0"/>
              <a:t>e</a:t>
            </a:r>
            <a:r>
              <a:rPr lang="en-US" sz="3200" dirty="0"/>
              <a:t>) drop</a:t>
            </a:r>
            <a:endParaRPr dirty="0"/>
          </a:p>
          <a:p>
            <a:pPr marL="914400" indent="-914400" algn="just">
              <a:buFont typeface="Arial"/>
              <a:buChar char="•"/>
              <a:defRPr/>
            </a:pPr>
            <a:r>
              <a:rPr lang="en-US" sz="3200" b="1" dirty="0"/>
              <a:t>Normalized </a:t>
            </a:r>
            <a:r>
              <a:rPr lang="en-US" sz="3200" b="1" dirty="0" err="1"/>
              <a:t>δI</a:t>
            </a:r>
            <a:r>
              <a:rPr lang="en-US" sz="3200" b="1" dirty="0"/>
              <a:t>/&lt;I&gt; profiles follow inward shift</a:t>
            </a:r>
            <a:r>
              <a:rPr lang="en-US" sz="3200" dirty="0"/>
              <a:t>, LF and HF components at different radii</a:t>
            </a:r>
            <a:endParaRPr dirty="0"/>
          </a:p>
          <a:p>
            <a:pPr marL="914400" indent="-914400" algn="just">
              <a:buFont typeface="Arial"/>
              <a:buChar char="•"/>
              <a:defRPr/>
            </a:pPr>
            <a:r>
              <a:rPr lang="en-US" sz="3200" dirty="0"/>
              <a:t>Poloidal phase velocities (not shown) decreased, generally </a:t>
            </a:r>
            <a:r>
              <a:rPr lang="en-US" sz="3200" dirty="0" err="1"/>
              <a:t>v</a:t>
            </a:r>
            <a:r>
              <a:rPr lang="en-US" sz="3200" baseline="-25000" dirty="0" err="1"/>
              <a:t>r</a:t>
            </a:r>
            <a:r>
              <a:rPr lang="en-US" sz="3200" dirty="0"/>
              <a:t> ≪ </a:t>
            </a:r>
            <a:r>
              <a:rPr lang="en-US" sz="3200" dirty="0" err="1"/>
              <a:t>v</a:t>
            </a:r>
            <a:r>
              <a:rPr lang="en-US" sz="3200" baseline="-25000" dirty="0" err="1"/>
              <a:t>pol</a:t>
            </a:r>
            <a:endParaRPr lang="en-US" sz="3200" baseline="-25000" dirty="0"/>
          </a:p>
          <a:p>
            <a:pPr marL="914400" indent="-914400" algn="just">
              <a:buFont typeface="Arial"/>
              <a:buChar char="•"/>
              <a:defRPr/>
            </a:pPr>
            <a:r>
              <a:rPr lang="en-US" sz="3200" b="1" dirty="0"/>
              <a:t>Skewness + kurtosis strongly reduced </a:t>
            </a:r>
            <a:r>
              <a:rPr lang="en-US" sz="3200" dirty="0"/>
              <a:t>in detachment, generally poloidally highly asymmetric</a:t>
            </a:r>
            <a:endParaRPr dirty="0"/>
          </a:p>
        </p:txBody>
      </p:sp>
      <p:sp>
        <p:nvSpPr>
          <p:cNvPr id="6" name="Title 5"/>
          <p:cNvSpPr>
            <a:spLocks noGrp="1"/>
          </p:cNvSpPr>
          <p:nvPr>
            <p:ph type="title"/>
          </p:nvPr>
        </p:nvSpPr>
        <p:spPr bwMode="auto"/>
        <p:txBody>
          <a:bodyPr/>
          <a:lstStyle/>
          <a:p>
            <a:pPr>
              <a:defRPr/>
            </a:pPr>
            <a:r>
              <a:rPr lang="en-US" dirty="0"/>
              <a:t>GPI: </a:t>
            </a:r>
            <a:r>
              <a:rPr dirty="0"/>
              <a:t>SOL fluctuations </a:t>
            </a:r>
            <a:r>
              <a:rPr lang="en-US" dirty="0"/>
              <a:t>change </a:t>
            </a:r>
            <a:r>
              <a:rPr dirty="0"/>
              <a:t>during seeded detachment</a:t>
            </a:r>
          </a:p>
        </p:txBody>
      </p:sp>
      <p:grpSp>
        <p:nvGrpSpPr>
          <p:cNvPr id="7" name="Group 6"/>
          <p:cNvGrpSpPr/>
          <p:nvPr/>
        </p:nvGrpSpPr>
        <p:grpSpPr bwMode="auto">
          <a:xfrm>
            <a:off x="1875996" y="1665288"/>
            <a:ext cx="19911280" cy="8090764"/>
            <a:chOff x="15064839" y="21079066"/>
            <a:chExt cx="11383366" cy="4625525"/>
          </a:xfrm>
        </p:grpSpPr>
        <p:grpSp>
          <p:nvGrpSpPr>
            <p:cNvPr id="8" name="Group 7"/>
            <p:cNvGrpSpPr/>
            <p:nvPr/>
          </p:nvGrpSpPr>
          <p:grpSpPr bwMode="auto">
            <a:xfrm>
              <a:off x="15064839" y="21079066"/>
              <a:ext cx="11383366" cy="4625525"/>
              <a:chOff x="15064839" y="21079066"/>
              <a:chExt cx="11383366" cy="4625525"/>
            </a:xfrm>
          </p:grpSpPr>
          <p:grpSp>
            <p:nvGrpSpPr>
              <p:cNvPr id="10" name="Group 9"/>
              <p:cNvGrpSpPr/>
              <p:nvPr/>
            </p:nvGrpSpPr>
            <p:grpSpPr bwMode="auto">
              <a:xfrm>
                <a:off x="15064839" y="21079066"/>
                <a:ext cx="11383366" cy="4625525"/>
                <a:chOff x="15064839" y="21079066"/>
                <a:chExt cx="11383366" cy="4625525"/>
              </a:xfrm>
            </p:grpSpPr>
            <p:grpSp>
              <p:nvGrpSpPr>
                <p:cNvPr id="12" name="Group 11"/>
                <p:cNvGrpSpPr/>
                <p:nvPr/>
              </p:nvGrpSpPr>
              <p:grpSpPr bwMode="auto">
                <a:xfrm>
                  <a:off x="15064839" y="21079066"/>
                  <a:ext cx="11383366" cy="4625525"/>
                  <a:chOff x="15613479" y="21079066"/>
                  <a:chExt cx="11383366" cy="4625525"/>
                </a:xfrm>
              </p:grpSpPr>
              <p:grpSp>
                <p:nvGrpSpPr>
                  <p:cNvPr id="15" name="Group 14"/>
                  <p:cNvGrpSpPr/>
                  <p:nvPr/>
                </p:nvGrpSpPr>
                <p:grpSpPr bwMode="auto">
                  <a:xfrm>
                    <a:off x="15613479" y="21079066"/>
                    <a:ext cx="11383366" cy="4625525"/>
                    <a:chOff x="15613479" y="21079618"/>
                    <a:chExt cx="11685972" cy="4748486"/>
                  </a:xfrm>
                </p:grpSpPr>
                <p:grpSp>
                  <p:nvGrpSpPr>
                    <p:cNvPr id="33" name="Group 32"/>
                    <p:cNvGrpSpPr/>
                    <p:nvPr/>
                  </p:nvGrpSpPr>
                  <p:grpSpPr bwMode="auto">
                    <a:xfrm>
                      <a:off x="15613479" y="21079618"/>
                      <a:ext cx="11685972" cy="4748486"/>
                      <a:chOff x="15613479" y="21079618"/>
                      <a:chExt cx="11685972" cy="4748486"/>
                    </a:xfrm>
                  </p:grpSpPr>
                  <p:pic>
                    <p:nvPicPr>
                      <p:cNvPr id="36" name="Picture 35" descr="A graph of different colored lines&#10;&#10;Description automatically generated"/>
                      <p:cNvPicPr>
                        <a:picLocks noChangeAspect="1"/>
                      </p:cNvPicPr>
                      <p:nvPr/>
                    </p:nvPicPr>
                    <p:blipFill>
                      <a:blip r:embed="rId3"/>
                      <a:stretch/>
                    </p:blipFill>
                    <p:spPr bwMode="auto">
                      <a:xfrm>
                        <a:off x="15679738" y="21678207"/>
                        <a:ext cx="11619713" cy="4149897"/>
                      </a:xfrm>
                      <a:prstGeom prst="rect">
                        <a:avLst/>
                      </a:prstGeom>
                    </p:spPr>
                  </p:pic>
                  <p:sp>
                    <p:nvSpPr>
                      <p:cNvPr id="37" name="Inhaltsplatzhalter 5"/>
                      <p:cNvSpPr txBox="1"/>
                      <p:nvPr/>
                    </p:nvSpPr>
                    <p:spPr bwMode="auto">
                      <a:xfrm>
                        <a:off x="22801424" y="21086457"/>
                        <a:ext cx="4306632" cy="630373"/>
                      </a:xfrm>
                      <a:prstGeom prst="rect">
                        <a:avLst/>
                      </a:prstGeom>
                      <a:solidFill>
                        <a:schemeClr val="bg1">
                          <a:alpha val="19000"/>
                        </a:schemeClr>
                      </a:solidFill>
                    </p:spPr>
                    <p:txBody>
                      <a:bodyPr vert="horz" wrap="square" lIns="144000" tIns="360000" rIns="144000" bIns="216000" rtlCol="0">
                        <a:spAutoFit/>
                      </a:bodyPr>
                      <a:lstStyle>
                        <a:lvl1pPr marL="0" marR="0" indent="0" algn="l" defTabSz="2271004">
                          <a:lnSpc>
                            <a:spcPct val="100000"/>
                          </a:lnSpc>
                          <a:spcBef>
                            <a:spcPts val="1490"/>
                          </a:spcBef>
                          <a:spcAft>
                            <a:spcPts val="0"/>
                          </a:spcAft>
                          <a:buClrTx/>
                          <a:buSzTx/>
                          <a:buFont typeface="Arial"/>
                          <a:buNone/>
                          <a:defRPr lang="de-DE" sz="3200" b="0" i="0" spc="99">
                            <a:solidFill>
                              <a:schemeClr val="tx1"/>
                            </a:solidFill>
                            <a:latin typeface="+mn-lt"/>
                            <a:ea typeface="+mn-ea"/>
                            <a:cs typeface="+mn-cs"/>
                          </a:defRPr>
                        </a:lvl1pPr>
                        <a:lvl2pPr marL="0" indent="0" algn="l" defTabSz="2271004">
                          <a:lnSpc>
                            <a:spcPct val="100000"/>
                          </a:lnSpc>
                          <a:spcBef>
                            <a:spcPts val="1490"/>
                          </a:spcBef>
                          <a:spcAft>
                            <a:spcPts val="0"/>
                          </a:spcAft>
                          <a:buFont typeface="Arial"/>
                          <a:buNone/>
                          <a:defRPr sz="3200" b="1" spc="99">
                            <a:solidFill>
                              <a:srgbClr val="338985"/>
                            </a:solidFill>
                            <a:latin typeface="+mn-lt"/>
                            <a:ea typeface="+mn-ea"/>
                            <a:cs typeface="+mn-cs"/>
                          </a:defRPr>
                        </a:lvl2pPr>
                        <a:lvl3pPr marL="445528" indent="-445528" algn="l" defTabSz="2271004">
                          <a:lnSpc>
                            <a:spcPct val="100000"/>
                          </a:lnSpc>
                          <a:spcBef>
                            <a:spcPts val="1490"/>
                          </a:spcBef>
                          <a:buFont typeface="Arial"/>
                          <a:buChar char="•"/>
                          <a:defRPr sz="3200" b="1" spc="99">
                            <a:solidFill>
                              <a:schemeClr val="accent3"/>
                            </a:solidFill>
                            <a:latin typeface="+mn-lt"/>
                            <a:ea typeface="+mn-ea"/>
                            <a:cs typeface="+mn-cs"/>
                          </a:defRPr>
                        </a:lvl3pPr>
                        <a:lvl4pPr marL="445528" indent="-445528" algn="l" defTabSz="2271004">
                          <a:lnSpc>
                            <a:spcPct val="100000"/>
                          </a:lnSpc>
                          <a:spcBef>
                            <a:spcPts val="1490"/>
                          </a:spcBef>
                          <a:buFont typeface="Arial"/>
                          <a:buChar char="•"/>
                          <a:defRPr sz="3200" spc="99">
                            <a:solidFill>
                              <a:schemeClr val="tx1"/>
                            </a:solidFill>
                            <a:latin typeface="+mn-lt"/>
                            <a:ea typeface="+mn-ea"/>
                            <a:cs typeface="+mn-cs"/>
                          </a:defRPr>
                        </a:lvl4pPr>
                        <a:lvl5pPr marL="887112" indent="-445528" algn="l" defTabSz="2271004">
                          <a:lnSpc>
                            <a:spcPct val="100000"/>
                          </a:lnSpc>
                          <a:spcBef>
                            <a:spcPts val="1490"/>
                          </a:spcBef>
                          <a:buFont typeface="Arial"/>
                          <a:buChar char="•"/>
                          <a:defRPr lang="de-DE" sz="3200" b="0" i="0" spc="99">
                            <a:solidFill>
                              <a:schemeClr val="tx1"/>
                            </a:solidFill>
                            <a:latin typeface="+mn-lt"/>
                            <a:ea typeface="+mn-ea"/>
                            <a:cs typeface="+mn-cs"/>
                          </a:defRPr>
                        </a:lvl5pPr>
                        <a:lvl6pPr marL="1603785" indent="-709689" algn="l" defTabSz="2271004">
                          <a:lnSpc>
                            <a:spcPct val="100000"/>
                          </a:lnSpc>
                          <a:spcBef>
                            <a:spcPts val="745"/>
                          </a:spcBef>
                          <a:spcAft>
                            <a:spcPts val="0"/>
                          </a:spcAft>
                          <a:buClr>
                            <a:schemeClr val="tx1"/>
                          </a:buClr>
                          <a:buSzPct val="110000"/>
                          <a:buFont typeface="Symbol"/>
                          <a:buChar char=""/>
                          <a:defRPr sz="3200" b="0" i="0" spc="99">
                            <a:solidFill>
                              <a:schemeClr val="tx1"/>
                            </a:solidFill>
                            <a:latin typeface="+mn-lt"/>
                            <a:ea typeface="+mn-ea"/>
                            <a:cs typeface="+mn-cs"/>
                          </a:defRPr>
                        </a:lvl6pPr>
                        <a:lvl7pPr marL="0" indent="536209" algn="l" defTabSz="2271004">
                          <a:lnSpc>
                            <a:spcPct val="100000"/>
                          </a:lnSpc>
                          <a:spcBef>
                            <a:spcPts val="1490"/>
                          </a:spcBef>
                          <a:spcAft>
                            <a:spcPts val="0"/>
                          </a:spcAft>
                          <a:buClr>
                            <a:schemeClr val="tx2"/>
                          </a:buClr>
                          <a:buFont typeface="Wingdings 3"/>
                          <a:buChar char=""/>
                          <a:defRPr sz="3200" b="0" i="1" spc="99">
                            <a:solidFill>
                              <a:schemeClr val="tx2"/>
                            </a:solidFill>
                            <a:latin typeface="+mn-lt"/>
                            <a:ea typeface="+mn-ea"/>
                            <a:cs typeface="+mn-cs"/>
                          </a:defRPr>
                        </a:lvl7pPr>
                        <a:lvl8pPr marL="0" indent="0" algn="l" defTabSz="2271004">
                          <a:lnSpc>
                            <a:spcPct val="100000"/>
                          </a:lnSpc>
                          <a:spcBef>
                            <a:spcPts val="1304"/>
                          </a:spcBef>
                          <a:spcAft>
                            <a:spcPts val="0"/>
                          </a:spcAft>
                          <a:buSzPct val="110000"/>
                          <a:buFont typeface=".SF NS Symbols Regular"/>
                          <a:buNone/>
                          <a:defRPr sz="2800" b="0" i="1" spc="298">
                            <a:solidFill>
                              <a:schemeClr val="tx1">
                                <a:lumMod val="50000"/>
                                <a:lumOff val="50000"/>
                              </a:schemeClr>
                            </a:solidFill>
                            <a:latin typeface="+mn-lt"/>
                            <a:ea typeface="+mn-ea"/>
                            <a:cs typeface="+mn-cs"/>
                          </a:defRPr>
                        </a:lvl8pPr>
                        <a:lvl9pPr marL="0" indent="0" algn="l" defTabSz="2271004">
                          <a:lnSpc>
                            <a:spcPts val="2732"/>
                          </a:lnSpc>
                          <a:spcBef>
                            <a:spcPts val="1304"/>
                          </a:spcBef>
                          <a:buFont typeface="Arial"/>
                          <a:buNone/>
                          <a:defRPr sz="2000" b="0" i="1" spc="298">
                            <a:solidFill>
                              <a:schemeClr val="tx1">
                                <a:lumMod val="50000"/>
                                <a:lumOff val="50000"/>
                              </a:schemeClr>
                            </a:solidFill>
                            <a:latin typeface="+mn-lt"/>
                            <a:ea typeface="+mn-ea"/>
                            <a:cs typeface="+mn-cs"/>
                          </a:defRPr>
                        </a:lvl9pPr>
                      </a:lstStyle>
                      <a:p>
                        <a:pPr algn="just" defTabSz="4542008" hangingPunct="1">
                          <a:spcBef>
                            <a:spcPts val="2980"/>
                          </a:spcBef>
                          <a:defRPr/>
                        </a:pPr>
                        <a:r>
                          <a:rPr lang="en-US" spc="198">
                            <a:solidFill>
                              <a:srgbClr val="000000"/>
                            </a:solidFill>
                            <a:latin typeface="Arial"/>
                            <a:cs typeface="Arial"/>
                          </a:rPr>
                          <a:t>fluctuation skewness + kurtosis</a:t>
                        </a:r>
                        <a:endParaRPr lang="de-DE" sz="6400" spc="198">
                          <a:solidFill>
                            <a:srgbClr val="000000"/>
                          </a:solidFill>
                          <a:latin typeface="Arial"/>
                          <a:cs typeface="Arial"/>
                        </a:endParaRPr>
                      </a:p>
                    </p:txBody>
                  </p:sp>
                  <p:sp>
                    <p:nvSpPr>
                      <p:cNvPr id="38" name="Inhaltsplatzhalter 5"/>
                      <p:cNvSpPr txBox="1"/>
                      <p:nvPr/>
                    </p:nvSpPr>
                    <p:spPr bwMode="auto">
                      <a:xfrm>
                        <a:off x="15613479" y="21079618"/>
                        <a:ext cx="6946390" cy="630373"/>
                      </a:xfrm>
                      <a:prstGeom prst="rect">
                        <a:avLst/>
                      </a:prstGeom>
                      <a:solidFill>
                        <a:schemeClr val="bg1">
                          <a:alpha val="19000"/>
                        </a:schemeClr>
                      </a:solidFill>
                    </p:spPr>
                    <p:txBody>
                      <a:bodyPr vert="horz" wrap="square" lIns="144000" tIns="360000" rIns="144000" bIns="216000" rtlCol="0">
                        <a:spAutoFit/>
                      </a:bodyPr>
                      <a:lstStyle>
                        <a:lvl1pPr marL="0" marR="0" indent="0" algn="l" defTabSz="2271004">
                          <a:lnSpc>
                            <a:spcPct val="100000"/>
                          </a:lnSpc>
                          <a:spcBef>
                            <a:spcPts val="1490"/>
                          </a:spcBef>
                          <a:spcAft>
                            <a:spcPts val="0"/>
                          </a:spcAft>
                          <a:buClrTx/>
                          <a:buSzTx/>
                          <a:buFont typeface="Arial"/>
                          <a:buNone/>
                          <a:defRPr lang="de-DE" sz="3200" b="0" i="0" spc="99">
                            <a:solidFill>
                              <a:schemeClr val="tx1"/>
                            </a:solidFill>
                            <a:latin typeface="+mn-lt"/>
                            <a:ea typeface="+mn-ea"/>
                            <a:cs typeface="+mn-cs"/>
                          </a:defRPr>
                        </a:lvl1pPr>
                        <a:lvl2pPr marL="0" indent="0" algn="l" defTabSz="2271004">
                          <a:lnSpc>
                            <a:spcPct val="100000"/>
                          </a:lnSpc>
                          <a:spcBef>
                            <a:spcPts val="1490"/>
                          </a:spcBef>
                          <a:spcAft>
                            <a:spcPts val="0"/>
                          </a:spcAft>
                          <a:buFont typeface="Arial"/>
                          <a:buNone/>
                          <a:defRPr sz="3200" b="1" spc="99">
                            <a:solidFill>
                              <a:srgbClr val="338985"/>
                            </a:solidFill>
                            <a:latin typeface="+mn-lt"/>
                            <a:ea typeface="+mn-ea"/>
                            <a:cs typeface="+mn-cs"/>
                          </a:defRPr>
                        </a:lvl2pPr>
                        <a:lvl3pPr marL="445528" indent="-445528" algn="l" defTabSz="2271004">
                          <a:lnSpc>
                            <a:spcPct val="100000"/>
                          </a:lnSpc>
                          <a:spcBef>
                            <a:spcPts val="1490"/>
                          </a:spcBef>
                          <a:buFont typeface="Arial"/>
                          <a:buChar char="•"/>
                          <a:defRPr sz="3200" b="1" spc="99">
                            <a:solidFill>
                              <a:schemeClr val="accent3"/>
                            </a:solidFill>
                            <a:latin typeface="+mn-lt"/>
                            <a:ea typeface="+mn-ea"/>
                            <a:cs typeface="+mn-cs"/>
                          </a:defRPr>
                        </a:lvl3pPr>
                        <a:lvl4pPr marL="445528" indent="-445528" algn="l" defTabSz="2271004">
                          <a:lnSpc>
                            <a:spcPct val="100000"/>
                          </a:lnSpc>
                          <a:spcBef>
                            <a:spcPts val="1490"/>
                          </a:spcBef>
                          <a:buFont typeface="Arial"/>
                          <a:buChar char="•"/>
                          <a:defRPr sz="3200" spc="99">
                            <a:solidFill>
                              <a:schemeClr val="tx1"/>
                            </a:solidFill>
                            <a:latin typeface="+mn-lt"/>
                            <a:ea typeface="+mn-ea"/>
                            <a:cs typeface="+mn-cs"/>
                          </a:defRPr>
                        </a:lvl4pPr>
                        <a:lvl5pPr marL="887112" indent="-445528" algn="l" defTabSz="2271004">
                          <a:lnSpc>
                            <a:spcPct val="100000"/>
                          </a:lnSpc>
                          <a:spcBef>
                            <a:spcPts val="1490"/>
                          </a:spcBef>
                          <a:buFont typeface="Arial"/>
                          <a:buChar char="•"/>
                          <a:defRPr lang="de-DE" sz="3200" b="0" i="0" spc="99">
                            <a:solidFill>
                              <a:schemeClr val="tx1"/>
                            </a:solidFill>
                            <a:latin typeface="+mn-lt"/>
                            <a:ea typeface="+mn-ea"/>
                            <a:cs typeface="+mn-cs"/>
                          </a:defRPr>
                        </a:lvl5pPr>
                        <a:lvl6pPr marL="1603785" indent="-709689" algn="l" defTabSz="2271004">
                          <a:lnSpc>
                            <a:spcPct val="100000"/>
                          </a:lnSpc>
                          <a:spcBef>
                            <a:spcPts val="745"/>
                          </a:spcBef>
                          <a:spcAft>
                            <a:spcPts val="0"/>
                          </a:spcAft>
                          <a:buClr>
                            <a:schemeClr val="tx1"/>
                          </a:buClr>
                          <a:buSzPct val="110000"/>
                          <a:buFont typeface="Symbol"/>
                          <a:buChar char=""/>
                          <a:defRPr sz="3200" b="0" i="0" spc="99">
                            <a:solidFill>
                              <a:schemeClr val="tx1"/>
                            </a:solidFill>
                            <a:latin typeface="+mn-lt"/>
                            <a:ea typeface="+mn-ea"/>
                            <a:cs typeface="+mn-cs"/>
                          </a:defRPr>
                        </a:lvl6pPr>
                        <a:lvl7pPr marL="0" indent="536209" algn="l" defTabSz="2271004">
                          <a:lnSpc>
                            <a:spcPct val="100000"/>
                          </a:lnSpc>
                          <a:spcBef>
                            <a:spcPts val="1490"/>
                          </a:spcBef>
                          <a:spcAft>
                            <a:spcPts val="0"/>
                          </a:spcAft>
                          <a:buClr>
                            <a:schemeClr val="tx2"/>
                          </a:buClr>
                          <a:buFont typeface="Wingdings 3"/>
                          <a:buChar char=""/>
                          <a:defRPr sz="3200" b="0" i="1" spc="99">
                            <a:solidFill>
                              <a:schemeClr val="tx2"/>
                            </a:solidFill>
                            <a:latin typeface="+mn-lt"/>
                            <a:ea typeface="+mn-ea"/>
                            <a:cs typeface="+mn-cs"/>
                          </a:defRPr>
                        </a:lvl7pPr>
                        <a:lvl8pPr marL="0" indent="0" algn="l" defTabSz="2271004">
                          <a:lnSpc>
                            <a:spcPct val="100000"/>
                          </a:lnSpc>
                          <a:spcBef>
                            <a:spcPts val="1304"/>
                          </a:spcBef>
                          <a:spcAft>
                            <a:spcPts val="0"/>
                          </a:spcAft>
                          <a:buSzPct val="110000"/>
                          <a:buFont typeface=".SF NS Symbols Regular"/>
                          <a:buNone/>
                          <a:defRPr sz="2800" b="0" i="1" spc="298">
                            <a:solidFill>
                              <a:schemeClr val="tx1">
                                <a:lumMod val="50000"/>
                                <a:lumOff val="50000"/>
                              </a:schemeClr>
                            </a:solidFill>
                            <a:latin typeface="+mn-lt"/>
                            <a:ea typeface="+mn-ea"/>
                            <a:cs typeface="+mn-cs"/>
                          </a:defRPr>
                        </a:lvl8pPr>
                        <a:lvl9pPr marL="0" indent="0" algn="l" defTabSz="2271004">
                          <a:lnSpc>
                            <a:spcPts val="2732"/>
                          </a:lnSpc>
                          <a:spcBef>
                            <a:spcPts val="1304"/>
                          </a:spcBef>
                          <a:buFont typeface="Arial"/>
                          <a:buNone/>
                          <a:defRPr sz="2000" b="0" i="1" spc="298">
                            <a:solidFill>
                              <a:schemeClr val="tx1">
                                <a:lumMod val="50000"/>
                                <a:lumOff val="50000"/>
                              </a:schemeClr>
                            </a:solidFill>
                            <a:latin typeface="+mn-lt"/>
                            <a:ea typeface="+mn-ea"/>
                            <a:cs typeface="+mn-cs"/>
                          </a:defRPr>
                        </a:lvl9pPr>
                      </a:lstStyle>
                      <a:p>
                        <a:pPr algn="just" defTabSz="4542008" hangingPunct="1">
                          <a:spcBef>
                            <a:spcPts val="2980"/>
                          </a:spcBef>
                          <a:defRPr/>
                        </a:pPr>
                        <a:r>
                          <a:rPr lang="en-US" spc="198">
                            <a:solidFill>
                              <a:srgbClr val="000000"/>
                            </a:solidFill>
                            <a:latin typeface="Arial"/>
                            <a:cs typeface="Arial"/>
                          </a:rPr>
                          <a:t>SOL (GPI) average/fluctuating H</a:t>
                        </a:r>
                        <a:r>
                          <a:rPr lang="en-US" spc="198" baseline="-25000">
                            <a:solidFill>
                              <a:srgbClr val="000000"/>
                            </a:solidFill>
                            <a:latin typeface="Arial"/>
                            <a:cs typeface="Arial"/>
                          </a:rPr>
                          <a:t>𝛼</a:t>
                        </a:r>
                        <a:r>
                          <a:rPr lang="en-US" spc="198">
                            <a:solidFill>
                              <a:srgbClr val="000000"/>
                            </a:solidFill>
                            <a:latin typeface="Arial"/>
                            <a:cs typeface="Arial"/>
                          </a:rPr>
                          <a:t> brightness profiles</a:t>
                        </a:r>
                        <a:endParaRPr lang="de-DE" sz="6400" spc="198">
                          <a:solidFill>
                            <a:srgbClr val="000000"/>
                          </a:solidFill>
                          <a:latin typeface="Arial"/>
                          <a:cs typeface="Arial"/>
                        </a:endParaRPr>
                      </a:p>
                    </p:txBody>
                  </p:sp>
                </p:grpSp>
                <p:sp>
                  <p:nvSpPr>
                    <p:cNvPr id="34" name="TextBox 33"/>
                    <p:cNvSpPr txBox="1"/>
                    <p:nvPr/>
                  </p:nvSpPr>
                  <p:spPr bwMode="auto">
                    <a:xfrm>
                      <a:off x="17462171" y="22798482"/>
                      <a:ext cx="974675" cy="505777"/>
                    </a:xfrm>
                    <a:prstGeom prst="rect">
                      <a:avLst/>
                    </a:prstGeom>
                    <a:noFill/>
                  </p:spPr>
                  <p:txBody>
                    <a:bodyPr wrap="none" lIns="0" tIns="0" rIns="0" bIns="0" rtlCol="0" anchor="t" anchorCtr="0">
                      <a:spAutoFit/>
                    </a:bodyPr>
                    <a:lstStyle/>
                    <a:p>
                      <a:pPr algn="l" defTabSz="914400" hangingPunct="1">
                        <a:spcBef>
                          <a:spcPts val="2300"/>
                        </a:spcBef>
                        <a:defRPr/>
                      </a:pPr>
                      <a:r>
                        <a:rPr lang="en-GB" sz="2800">
                          <a:solidFill>
                            <a:srgbClr val="000000"/>
                          </a:solidFill>
                          <a:latin typeface="Arial"/>
                          <a:cs typeface="Arial"/>
                        </a:rPr>
                        <a:t>a</a:t>
                      </a:r>
                      <a:r>
                        <a:rPr sz="2800">
                          <a:solidFill>
                            <a:srgbClr val="000000"/>
                          </a:solidFill>
                          <a:latin typeface="Arial"/>
                          <a:cs typeface="Arial"/>
                        </a:rPr>
                        <a:t>verage</a:t>
                      </a:r>
                      <a:br>
                        <a:rPr sz="2800">
                          <a:solidFill>
                            <a:srgbClr val="000000"/>
                          </a:solidFill>
                          <a:latin typeface="Arial"/>
                          <a:cs typeface="Arial"/>
                        </a:rPr>
                      </a:br>
                      <a:r>
                        <a:rPr sz="2800">
                          <a:solidFill>
                            <a:srgbClr val="000000"/>
                          </a:solidFill>
                          <a:latin typeface="Arial"/>
                          <a:cs typeface="Arial"/>
                        </a:rPr>
                        <a:t>brightness</a:t>
                      </a:r>
                      <a:endParaRPr sz="3600">
                        <a:solidFill>
                          <a:srgbClr val="000000"/>
                        </a:solidFill>
                        <a:latin typeface="Arial"/>
                        <a:cs typeface="Arial"/>
                      </a:endParaRPr>
                    </a:p>
                  </p:txBody>
                </p:sp>
                <p:sp>
                  <p:nvSpPr>
                    <p:cNvPr id="35" name="TextBox 34"/>
                    <p:cNvSpPr txBox="1"/>
                    <p:nvPr/>
                  </p:nvSpPr>
                  <p:spPr bwMode="auto">
                    <a:xfrm>
                      <a:off x="16286995" y="25079820"/>
                      <a:ext cx="1726379" cy="252888"/>
                    </a:xfrm>
                    <a:prstGeom prst="rect">
                      <a:avLst/>
                    </a:prstGeom>
                    <a:noFill/>
                  </p:spPr>
                  <p:txBody>
                    <a:bodyPr wrap="none" lIns="0" tIns="0" rIns="0" bIns="0" rtlCol="0" anchor="t" anchorCtr="0">
                      <a:spAutoFit/>
                    </a:bodyPr>
                    <a:lstStyle/>
                    <a:p>
                      <a:pPr algn="l" defTabSz="914400" hangingPunct="1">
                        <a:spcBef>
                          <a:spcPts val="2300"/>
                        </a:spcBef>
                        <a:defRPr/>
                      </a:pPr>
                      <a:r>
                        <a:rPr lang="de-DE" sz="2800">
                          <a:solidFill>
                            <a:srgbClr val="000000"/>
                          </a:solidFill>
                          <a:latin typeface="Arial"/>
                          <a:cs typeface="Arial"/>
                        </a:rPr>
                        <a:t>standard deviation</a:t>
                      </a:r>
                      <a:endParaRPr sz="2800">
                        <a:solidFill>
                          <a:srgbClr val="000000"/>
                        </a:solidFill>
                        <a:latin typeface="Arial"/>
                        <a:cs typeface="Arial"/>
                      </a:endParaRPr>
                    </a:p>
                  </p:txBody>
                </p:sp>
              </p:grpSp>
              <p:sp>
                <p:nvSpPr>
                  <p:cNvPr id="16" name="TextBox 15"/>
                  <p:cNvSpPr txBox="1"/>
                  <p:nvPr/>
                </p:nvSpPr>
                <p:spPr bwMode="auto">
                  <a:xfrm>
                    <a:off x="20133773" y="23055610"/>
                    <a:ext cx="1714667" cy="246340"/>
                  </a:xfrm>
                  <a:prstGeom prst="rect">
                    <a:avLst/>
                  </a:prstGeom>
                  <a:noFill/>
                </p:spPr>
                <p:txBody>
                  <a:bodyPr wrap="none" lIns="0" tIns="0" rIns="0" bIns="0" rtlCol="0" anchor="t" anchorCtr="0">
                    <a:spAutoFit/>
                  </a:bodyPr>
                  <a:lstStyle/>
                  <a:p>
                    <a:pPr algn="l" defTabSz="914400" hangingPunct="1">
                      <a:spcBef>
                        <a:spcPts val="2300"/>
                      </a:spcBef>
                      <a:defRPr/>
                    </a:pPr>
                    <a:r>
                      <a:rPr lang="de-DE" sz="2800">
                        <a:solidFill>
                          <a:srgbClr val="000000"/>
                        </a:solidFill>
                        <a:latin typeface="Arial"/>
                        <a:cs typeface="Arial"/>
                      </a:rPr>
                      <a:t>LF fluctuation level</a:t>
                    </a:r>
                    <a:endParaRPr sz="2800">
                      <a:solidFill>
                        <a:srgbClr val="000000"/>
                      </a:solidFill>
                      <a:latin typeface="Arial"/>
                      <a:cs typeface="Arial"/>
                    </a:endParaRPr>
                  </a:p>
                </p:txBody>
              </p:sp>
              <p:sp>
                <p:nvSpPr>
                  <p:cNvPr id="17" name="TextBox 16"/>
                  <p:cNvSpPr txBox="1"/>
                  <p:nvPr/>
                </p:nvSpPr>
                <p:spPr bwMode="auto">
                  <a:xfrm>
                    <a:off x="19490042" y="24953881"/>
                    <a:ext cx="1748575" cy="246340"/>
                  </a:xfrm>
                  <a:prstGeom prst="rect">
                    <a:avLst/>
                  </a:prstGeom>
                  <a:noFill/>
                </p:spPr>
                <p:txBody>
                  <a:bodyPr wrap="none" lIns="0" tIns="0" rIns="0" bIns="0" rtlCol="0" anchor="t" anchorCtr="0">
                    <a:spAutoFit/>
                  </a:bodyPr>
                  <a:lstStyle/>
                  <a:p>
                    <a:pPr algn="l" defTabSz="914400" hangingPunct="1">
                      <a:spcBef>
                        <a:spcPts val="2300"/>
                      </a:spcBef>
                      <a:defRPr/>
                    </a:pPr>
                    <a:r>
                      <a:rPr lang="de-DE" sz="2800">
                        <a:solidFill>
                          <a:srgbClr val="000000"/>
                        </a:solidFill>
                        <a:latin typeface="Arial"/>
                        <a:cs typeface="Arial"/>
                      </a:rPr>
                      <a:t>HF fluctuation level</a:t>
                    </a:r>
                    <a:endParaRPr sz="2800">
                      <a:solidFill>
                        <a:srgbClr val="000000"/>
                      </a:solidFill>
                      <a:latin typeface="Arial"/>
                      <a:cs typeface="Arial"/>
                    </a:endParaRPr>
                  </a:p>
                </p:txBody>
              </p:sp>
              <p:sp>
                <p:nvSpPr>
                  <p:cNvPr id="18" name="TextBox 17"/>
                  <p:cNvSpPr txBox="1"/>
                  <p:nvPr/>
                </p:nvSpPr>
                <p:spPr bwMode="auto">
                  <a:xfrm>
                    <a:off x="23312032" y="22992785"/>
                    <a:ext cx="1107064" cy="246340"/>
                  </a:xfrm>
                  <a:prstGeom prst="rect">
                    <a:avLst/>
                  </a:prstGeom>
                  <a:noFill/>
                </p:spPr>
                <p:txBody>
                  <a:bodyPr wrap="none" lIns="0" tIns="0" rIns="0" bIns="0" rtlCol="0" anchor="t" anchorCtr="0">
                    <a:spAutoFit/>
                  </a:bodyPr>
                  <a:lstStyle/>
                  <a:p>
                    <a:pPr algn="l" defTabSz="914400" hangingPunct="1">
                      <a:spcBef>
                        <a:spcPts val="2300"/>
                      </a:spcBef>
                      <a:defRPr/>
                    </a:pPr>
                    <a:r>
                      <a:rPr lang="de-DE" sz="2800">
                        <a:solidFill>
                          <a:srgbClr val="000000"/>
                        </a:solidFill>
                        <a:latin typeface="Arial"/>
                        <a:cs typeface="Arial"/>
                      </a:rPr>
                      <a:t>FOV bottom</a:t>
                    </a:r>
                    <a:endParaRPr sz="2800">
                      <a:solidFill>
                        <a:srgbClr val="000000"/>
                      </a:solidFill>
                      <a:latin typeface="Arial"/>
                      <a:cs typeface="Arial"/>
                    </a:endParaRPr>
                  </a:p>
                </p:txBody>
              </p:sp>
              <p:sp>
                <p:nvSpPr>
                  <p:cNvPr id="19" name="TextBox 18"/>
                  <p:cNvSpPr txBox="1"/>
                  <p:nvPr/>
                </p:nvSpPr>
                <p:spPr bwMode="auto">
                  <a:xfrm>
                    <a:off x="23101238" y="24456602"/>
                    <a:ext cx="764314" cy="246340"/>
                  </a:xfrm>
                  <a:prstGeom prst="rect">
                    <a:avLst/>
                  </a:prstGeom>
                  <a:noFill/>
                </p:spPr>
                <p:txBody>
                  <a:bodyPr wrap="none" lIns="0" tIns="0" rIns="0" bIns="0" rtlCol="0" anchor="t" anchorCtr="0">
                    <a:spAutoFit/>
                  </a:bodyPr>
                  <a:lstStyle/>
                  <a:p>
                    <a:pPr algn="l" defTabSz="914400" hangingPunct="1">
                      <a:spcBef>
                        <a:spcPts val="2300"/>
                      </a:spcBef>
                      <a:defRPr/>
                    </a:pPr>
                    <a:r>
                      <a:rPr lang="de-DE" sz="2800">
                        <a:solidFill>
                          <a:srgbClr val="000000"/>
                        </a:solidFill>
                        <a:latin typeface="Arial"/>
                        <a:cs typeface="Arial"/>
                      </a:rPr>
                      <a:t>FOV top</a:t>
                    </a:r>
                    <a:endParaRPr sz="2800">
                      <a:solidFill>
                        <a:srgbClr val="000000"/>
                      </a:solidFill>
                      <a:latin typeface="Arial"/>
                      <a:cs typeface="Arial"/>
                    </a:endParaRPr>
                  </a:p>
                </p:txBody>
              </p:sp>
              <p:cxnSp>
                <p:nvCxnSpPr>
                  <p:cNvPr id="20" name="Straight Arrow Connector 19"/>
                  <p:cNvCxnSpPr>
                    <a:cxnSpLocks/>
                    <a:stCxn id="18" idx="0"/>
                  </p:cNvCxnSpPr>
                  <p:nvPr/>
                </p:nvCxnSpPr>
                <p:spPr bwMode="auto">
                  <a:xfrm flipH="1" flipV="1">
                    <a:off x="23513012" y="22652406"/>
                    <a:ext cx="352552" cy="340379"/>
                  </a:xfrm>
                  <a:prstGeom prst="straightConnector1">
                    <a:avLst/>
                  </a:prstGeom>
                  <a:ln>
                    <a:headEnd type="none" w="med" len="med"/>
                    <a:tailEnd type="triangle"/>
                  </a:ln>
                </p:spPr>
                <p:style>
                  <a:lnRef idx="3">
                    <a:schemeClr val="dk1"/>
                  </a:lnRef>
                  <a:fillRef idx="0">
                    <a:schemeClr val="dk1"/>
                  </a:fillRef>
                  <a:effectRef idx="2">
                    <a:schemeClr val="dk1"/>
                  </a:effectRef>
                  <a:fontRef idx="minor">
                    <a:schemeClr val="tx1"/>
                  </a:fontRef>
                </p:style>
              </p:cxnSp>
              <p:cxnSp>
                <p:nvCxnSpPr>
                  <p:cNvPr id="21" name="Straight Arrow Connector 20"/>
                  <p:cNvCxnSpPr>
                    <a:cxnSpLocks/>
                    <a:stCxn id="18" idx="2"/>
                  </p:cNvCxnSpPr>
                  <p:nvPr/>
                </p:nvCxnSpPr>
                <p:spPr bwMode="auto">
                  <a:xfrm>
                    <a:off x="23865564" y="23239125"/>
                    <a:ext cx="307" cy="191450"/>
                  </a:xfrm>
                  <a:prstGeom prst="straightConnector1">
                    <a:avLst/>
                  </a:prstGeom>
                  <a:ln>
                    <a:headEnd type="none" w="med" len="med"/>
                    <a:tailEnd type="triangle"/>
                  </a:ln>
                </p:spPr>
                <p:style>
                  <a:lnRef idx="3">
                    <a:schemeClr val="dk1"/>
                  </a:lnRef>
                  <a:fillRef idx="0">
                    <a:schemeClr val="dk1"/>
                  </a:fillRef>
                  <a:effectRef idx="2">
                    <a:schemeClr val="dk1"/>
                  </a:effectRef>
                  <a:fontRef idx="minor">
                    <a:schemeClr val="tx1"/>
                  </a:fontRef>
                </p:style>
              </p:cxnSp>
              <p:cxnSp>
                <p:nvCxnSpPr>
                  <p:cNvPr id="22" name="Straight Arrow Connector 21"/>
                  <p:cNvCxnSpPr>
                    <a:cxnSpLocks/>
                    <a:stCxn id="19" idx="0"/>
                  </p:cNvCxnSpPr>
                  <p:nvPr/>
                </p:nvCxnSpPr>
                <p:spPr bwMode="auto">
                  <a:xfrm flipV="1">
                    <a:off x="23483395" y="24259416"/>
                    <a:ext cx="154426" cy="197186"/>
                  </a:xfrm>
                  <a:prstGeom prst="straightConnector1">
                    <a:avLst/>
                  </a:prstGeom>
                  <a:ln>
                    <a:headEnd type="none" w="med" len="med"/>
                    <a:tailEnd type="triangle"/>
                  </a:ln>
                </p:spPr>
                <p:style>
                  <a:lnRef idx="3">
                    <a:schemeClr val="dk1"/>
                  </a:lnRef>
                  <a:fillRef idx="0">
                    <a:schemeClr val="dk1"/>
                  </a:fillRef>
                  <a:effectRef idx="2">
                    <a:schemeClr val="dk1"/>
                  </a:effectRef>
                  <a:fontRef idx="minor">
                    <a:schemeClr val="tx1"/>
                  </a:fontRef>
                </p:style>
              </p:cxnSp>
              <p:cxnSp>
                <p:nvCxnSpPr>
                  <p:cNvPr id="23" name="Straight Arrow Connector 22"/>
                  <p:cNvCxnSpPr>
                    <a:cxnSpLocks/>
                    <a:stCxn id="19" idx="0"/>
                  </p:cNvCxnSpPr>
                  <p:nvPr/>
                </p:nvCxnSpPr>
                <p:spPr bwMode="auto">
                  <a:xfrm flipV="1">
                    <a:off x="23483395" y="23948811"/>
                    <a:ext cx="29616" cy="507791"/>
                  </a:xfrm>
                  <a:prstGeom prst="straightConnector1">
                    <a:avLst/>
                  </a:prstGeom>
                  <a:ln>
                    <a:headEnd type="none" w="med" len="med"/>
                    <a:tailEnd type="triangle"/>
                  </a:ln>
                </p:spPr>
                <p:style>
                  <a:lnRef idx="3">
                    <a:schemeClr val="dk1"/>
                  </a:lnRef>
                  <a:fillRef idx="0">
                    <a:schemeClr val="dk1"/>
                  </a:fillRef>
                  <a:effectRef idx="2">
                    <a:schemeClr val="dk1"/>
                  </a:effectRef>
                  <a:fontRef idx="minor">
                    <a:schemeClr val="tx1"/>
                  </a:fontRef>
                </p:style>
              </p:cxnSp>
              <p:sp>
                <p:nvSpPr>
                  <p:cNvPr id="24" name="TextBox 23"/>
                  <p:cNvSpPr txBox="1"/>
                  <p:nvPr/>
                </p:nvSpPr>
                <p:spPr bwMode="auto">
                  <a:xfrm>
                    <a:off x="25661119" y="23591148"/>
                    <a:ext cx="1107064" cy="246340"/>
                  </a:xfrm>
                  <a:prstGeom prst="rect">
                    <a:avLst/>
                  </a:prstGeom>
                  <a:noFill/>
                </p:spPr>
                <p:txBody>
                  <a:bodyPr wrap="none" lIns="0" tIns="0" rIns="0" bIns="0" rtlCol="0" anchor="t" anchorCtr="0">
                    <a:spAutoFit/>
                  </a:bodyPr>
                  <a:lstStyle/>
                  <a:p>
                    <a:pPr algn="l" defTabSz="914400" hangingPunct="1">
                      <a:spcBef>
                        <a:spcPts val="2300"/>
                      </a:spcBef>
                      <a:defRPr/>
                    </a:pPr>
                    <a:r>
                      <a:rPr lang="de-DE" sz="2800">
                        <a:solidFill>
                          <a:srgbClr val="000000"/>
                        </a:solidFill>
                        <a:latin typeface="Arial"/>
                        <a:cs typeface="Arial"/>
                      </a:rPr>
                      <a:t>FOV bottom</a:t>
                    </a:r>
                    <a:endParaRPr sz="2800">
                      <a:solidFill>
                        <a:srgbClr val="000000"/>
                      </a:solidFill>
                      <a:latin typeface="Arial"/>
                      <a:cs typeface="Arial"/>
                    </a:endParaRPr>
                  </a:p>
                </p:txBody>
              </p:sp>
              <p:sp>
                <p:nvSpPr>
                  <p:cNvPr id="25" name="TextBox 24"/>
                  <p:cNvSpPr txBox="1"/>
                  <p:nvPr/>
                </p:nvSpPr>
                <p:spPr bwMode="auto">
                  <a:xfrm>
                    <a:off x="25049041" y="24994517"/>
                    <a:ext cx="764314" cy="246340"/>
                  </a:xfrm>
                  <a:prstGeom prst="rect">
                    <a:avLst/>
                  </a:prstGeom>
                  <a:noFill/>
                </p:spPr>
                <p:txBody>
                  <a:bodyPr wrap="none" lIns="0" tIns="0" rIns="0" bIns="0" rtlCol="0" anchor="t" anchorCtr="0">
                    <a:spAutoFit/>
                  </a:bodyPr>
                  <a:lstStyle/>
                  <a:p>
                    <a:pPr algn="l" defTabSz="914400" hangingPunct="1">
                      <a:spcBef>
                        <a:spcPts val="2300"/>
                      </a:spcBef>
                      <a:defRPr/>
                    </a:pPr>
                    <a:r>
                      <a:rPr lang="de-DE" sz="2800">
                        <a:solidFill>
                          <a:srgbClr val="000000"/>
                        </a:solidFill>
                        <a:latin typeface="Arial"/>
                        <a:cs typeface="Arial"/>
                      </a:rPr>
                      <a:t>FOV top</a:t>
                    </a:r>
                    <a:endParaRPr sz="2800">
                      <a:solidFill>
                        <a:srgbClr val="000000"/>
                      </a:solidFill>
                      <a:latin typeface="Arial"/>
                      <a:cs typeface="Arial"/>
                    </a:endParaRPr>
                  </a:p>
                </p:txBody>
              </p:sp>
              <p:cxnSp>
                <p:nvCxnSpPr>
                  <p:cNvPr id="26" name="Straight Arrow Connector 25"/>
                  <p:cNvCxnSpPr>
                    <a:cxnSpLocks/>
                    <a:stCxn id="24" idx="0"/>
                  </p:cNvCxnSpPr>
                  <p:nvPr/>
                </p:nvCxnSpPr>
                <p:spPr bwMode="auto">
                  <a:xfrm flipH="1" flipV="1">
                    <a:off x="25791735" y="23188171"/>
                    <a:ext cx="422916" cy="402977"/>
                  </a:xfrm>
                  <a:prstGeom prst="straightConnector1">
                    <a:avLst/>
                  </a:prstGeom>
                  <a:ln>
                    <a:headEnd type="none" w="med" len="med"/>
                    <a:tailEnd type="triangle"/>
                  </a:ln>
                </p:spPr>
                <p:style>
                  <a:lnRef idx="3">
                    <a:schemeClr val="dk1"/>
                  </a:lnRef>
                  <a:fillRef idx="0">
                    <a:schemeClr val="dk1"/>
                  </a:fillRef>
                  <a:effectRef idx="2">
                    <a:schemeClr val="dk1"/>
                  </a:effectRef>
                  <a:fontRef idx="minor">
                    <a:schemeClr val="tx1"/>
                  </a:fontRef>
                </p:style>
              </p:cxnSp>
              <p:cxnSp>
                <p:nvCxnSpPr>
                  <p:cNvPr id="27" name="Straight Arrow Connector 26"/>
                  <p:cNvCxnSpPr>
                    <a:cxnSpLocks/>
                    <a:stCxn id="24" idx="2"/>
                  </p:cNvCxnSpPr>
                  <p:nvPr/>
                </p:nvCxnSpPr>
                <p:spPr bwMode="auto">
                  <a:xfrm flipH="1">
                    <a:off x="26055444" y="23837488"/>
                    <a:ext cx="159207" cy="432473"/>
                  </a:xfrm>
                  <a:prstGeom prst="straightConnector1">
                    <a:avLst/>
                  </a:prstGeom>
                  <a:ln>
                    <a:headEnd type="none" w="med" len="med"/>
                    <a:tailEnd type="triangle"/>
                  </a:ln>
                </p:spPr>
                <p:style>
                  <a:lnRef idx="3">
                    <a:schemeClr val="dk1"/>
                  </a:lnRef>
                  <a:fillRef idx="0">
                    <a:schemeClr val="dk1"/>
                  </a:fillRef>
                  <a:effectRef idx="2">
                    <a:schemeClr val="dk1"/>
                  </a:effectRef>
                  <a:fontRef idx="minor">
                    <a:schemeClr val="tx1"/>
                  </a:fontRef>
                </p:style>
              </p:cxnSp>
              <p:cxnSp>
                <p:nvCxnSpPr>
                  <p:cNvPr id="28" name="Straight Arrow Connector 27"/>
                  <p:cNvCxnSpPr>
                    <a:cxnSpLocks/>
                  </p:cNvCxnSpPr>
                  <p:nvPr/>
                </p:nvCxnSpPr>
                <p:spPr bwMode="auto">
                  <a:xfrm flipV="1">
                    <a:off x="25843133" y="25090244"/>
                    <a:ext cx="292068" cy="27383"/>
                  </a:xfrm>
                  <a:prstGeom prst="straightConnector1">
                    <a:avLst/>
                  </a:prstGeom>
                  <a:ln>
                    <a:headEnd type="none" w="med" len="med"/>
                    <a:tailEnd type="triangle"/>
                  </a:ln>
                </p:spPr>
                <p:style>
                  <a:lnRef idx="3">
                    <a:schemeClr val="dk1"/>
                  </a:lnRef>
                  <a:fillRef idx="0">
                    <a:schemeClr val="dk1"/>
                  </a:fillRef>
                  <a:effectRef idx="2">
                    <a:schemeClr val="dk1"/>
                  </a:effectRef>
                  <a:fontRef idx="minor">
                    <a:schemeClr val="tx1"/>
                  </a:fontRef>
                </p:style>
              </p:cxnSp>
              <p:cxnSp>
                <p:nvCxnSpPr>
                  <p:cNvPr id="29" name="Straight Arrow Connector 28"/>
                  <p:cNvCxnSpPr>
                    <a:cxnSpLocks/>
                  </p:cNvCxnSpPr>
                  <p:nvPr/>
                </p:nvCxnSpPr>
                <p:spPr bwMode="auto">
                  <a:xfrm flipV="1">
                    <a:off x="25843133" y="24661891"/>
                    <a:ext cx="165452" cy="471317"/>
                  </a:xfrm>
                  <a:prstGeom prst="straightConnector1">
                    <a:avLst/>
                  </a:prstGeom>
                  <a:ln>
                    <a:headEnd type="none" w="med" len="med"/>
                    <a:tailEnd type="triangle"/>
                  </a:ln>
                </p:spPr>
                <p:style>
                  <a:lnRef idx="3">
                    <a:schemeClr val="dk1"/>
                  </a:lnRef>
                  <a:fillRef idx="0">
                    <a:schemeClr val="dk1"/>
                  </a:fillRef>
                  <a:effectRef idx="2">
                    <a:schemeClr val="dk1"/>
                  </a:effectRef>
                  <a:fontRef idx="minor">
                    <a:schemeClr val="tx1"/>
                  </a:fontRef>
                </p:style>
              </p:cxnSp>
              <p:sp>
                <p:nvSpPr>
                  <p:cNvPr id="30" name="TextBox 29"/>
                  <p:cNvSpPr txBox="1"/>
                  <p:nvPr/>
                </p:nvSpPr>
                <p:spPr bwMode="auto">
                  <a:xfrm>
                    <a:off x="16209892" y="21774626"/>
                    <a:ext cx="822050" cy="299641"/>
                  </a:xfrm>
                  <a:prstGeom prst="rect">
                    <a:avLst/>
                  </a:prstGeom>
                  <a:noFill/>
                </p:spPr>
                <p:txBody>
                  <a:bodyPr wrap="none" lIns="0" tIns="0" rIns="0" bIns="0" rtlCol="0" anchor="t" anchorCtr="0">
                    <a:spAutoFit/>
                  </a:bodyPr>
                  <a:lstStyle/>
                  <a:p>
                    <a:pPr algn="l" defTabSz="914400" hangingPunct="1">
                      <a:lnSpc>
                        <a:spcPts val="4600"/>
                      </a:lnSpc>
                      <a:spcBef>
                        <a:spcPts val="2300"/>
                      </a:spcBef>
                      <a:defRPr/>
                    </a:pPr>
                    <a:r>
                      <a:rPr sz="2800">
                        <a:solidFill>
                          <a:srgbClr val="000000"/>
                        </a:solidFill>
                        <a:latin typeface="Arial"/>
                        <a:cs typeface="Arial"/>
                      </a:rPr>
                      <a:t>HM conf.</a:t>
                    </a:r>
                    <a:endParaRPr sz="3600">
                      <a:solidFill>
                        <a:srgbClr val="000000"/>
                      </a:solidFill>
                      <a:latin typeface="Arial"/>
                      <a:cs typeface="Arial"/>
                    </a:endParaRPr>
                  </a:p>
                </p:txBody>
              </p:sp>
              <p:sp>
                <p:nvSpPr>
                  <p:cNvPr id="31" name="TextBox 30"/>
                  <p:cNvSpPr txBox="1"/>
                  <p:nvPr/>
                </p:nvSpPr>
                <p:spPr bwMode="auto">
                  <a:xfrm>
                    <a:off x="22738348" y="21774626"/>
                    <a:ext cx="822050" cy="299641"/>
                  </a:xfrm>
                  <a:prstGeom prst="rect">
                    <a:avLst/>
                  </a:prstGeom>
                  <a:noFill/>
                </p:spPr>
                <p:txBody>
                  <a:bodyPr wrap="none" lIns="0" tIns="0" rIns="0" bIns="0" rtlCol="0" anchor="t" anchorCtr="0">
                    <a:spAutoFit/>
                  </a:bodyPr>
                  <a:lstStyle/>
                  <a:p>
                    <a:pPr algn="l" defTabSz="914400" hangingPunct="1">
                      <a:lnSpc>
                        <a:spcPts val="4600"/>
                      </a:lnSpc>
                      <a:spcBef>
                        <a:spcPts val="2300"/>
                      </a:spcBef>
                      <a:defRPr/>
                    </a:pPr>
                    <a:r>
                      <a:rPr sz="2800">
                        <a:solidFill>
                          <a:srgbClr val="000000"/>
                        </a:solidFill>
                        <a:latin typeface="Arial"/>
                        <a:cs typeface="Arial"/>
                      </a:rPr>
                      <a:t>HM conf.</a:t>
                    </a:r>
                    <a:endParaRPr sz="3600">
                      <a:solidFill>
                        <a:srgbClr val="000000"/>
                      </a:solidFill>
                      <a:latin typeface="Arial"/>
                      <a:cs typeface="Arial"/>
                    </a:endParaRPr>
                  </a:p>
                </p:txBody>
              </p:sp>
              <p:sp>
                <p:nvSpPr>
                  <p:cNvPr id="32" name="TextBox 31"/>
                  <p:cNvSpPr txBox="1"/>
                  <p:nvPr/>
                </p:nvSpPr>
                <p:spPr bwMode="auto">
                  <a:xfrm>
                    <a:off x="25091255" y="21774626"/>
                    <a:ext cx="822050" cy="299641"/>
                  </a:xfrm>
                  <a:prstGeom prst="rect">
                    <a:avLst/>
                  </a:prstGeom>
                  <a:noFill/>
                </p:spPr>
                <p:txBody>
                  <a:bodyPr wrap="none" lIns="0" tIns="0" rIns="0" bIns="0" rtlCol="0" anchor="t" anchorCtr="0">
                    <a:spAutoFit/>
                  </a:bodyPr>
                  <a:lstStyle/>
                  <a:p>
                    <a:pPr algn="l" defTabSz="914400" hangingPunct="1">
                      <a:lnSpc>
                        <a:spcPts val="4600"/>
                      </a:lnSpc>
                      <a:spcBef>
                        <a:spcPts val="2300"/>
                      </a:spcBef>
                      <a:defRPr/>
                    </a:pPr>
                    <a:r>
                      <a:rPr sz="2800">
                        <a:solidFill>
                          <a:srgbClr val="000000"/>
                        </a:solidFill>
                        <a:latin typeface="Arial"/>
                        <a:cs typeface="Arial"/>
                      </a:rPr>
                      <a:t>HM conf.</a:t>
                    </a:r>
                    <a:endParaRPr sz="3600">
                      <a:solidFill>
                        <a:srgbClr val="000000"/>
                      </a:solidFill>
                      <a:latin typeface="Arial"/>
                      <a:cs typeface="Arial"/>
                    </a:endParaRPr>
                  </a:p>
                </p:txBody>
              </p:sp>
            </p:grpSp>
            <p:sp>
              <p:nvSpPr>
                <p:cNvPr id="13" name="Right Arrow 12"/>
                <p:cNvSpPr/>
                <p:nvPr/>
              </p:nvSpPr>
              <p:spPr bwMode="auto">
                <a:xfrm rot="8579369">
                  <a:off x="15840493" y="23396178"/>
                  <a:ext cx="942658" cy="205136"/>
                </a:xfrm>
                <a:prstGeom prst="rightArrow">
                  <a:avLst>
                    <a:gd name="adj1" fmla="val 34716"/>
                    <a:gd name="adj2" fmla="val 50000"/>
                  </a:avLst>
                </a:prstGeom>
                <a:solidFill>
                  <a:srgbClr val="005555">
                    <a:alpha val="74902"/>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288000" tIns="216000" rIns="288000" bIns="288000" rtlCol="0" anchor="t" anchorCtr="0"/>
                <a:lstStyle/>
                <a:p>
                  <a:pPr algn="l" defTabSz="914400" hangingPunct="1">
                    <a:spcBef>
                      <a:spcPts val="2300"/>
                    </a:spcBef>
                    <a:buClr>
                      <a:srgbClr val="116656"/>
                    </a:buClr>
                    <a:buSzPct val="120000"/>
                    <a:defRPr/>
                  </a:pPr>
                  <a:endParaRPr sz="2600" b="1">
                    <a:solidFill>
                      <a:srgbClr val="FFFFFF"/>
                    </a:solidFill>
                    <a:latin typeface="Arial"/>
                    <a:cs typeface="Arial"/>
                  </a:endParaRPr>
                </a:p>
              </p:txBody>
            </p:sp>
            <p:sp>
              <p:nvSpPr>
                <p:cNvPr id="14" name="Right Arrow 13"/>
                <p:cNvSpPr/>
                <p:nvPr/>
              </p:nvSpPr>
              <p:spPr bwMode="auto">
                <a:xfrm rot="8579369">
                  <a:off x="15908846" y="24641465"/>
                  <a:ext cx="475082" cy="157849"/>
                </a:xfrm>
                <a:prstGeom prst="rightArrow">
                  <a:avLst>
                    <a:gd name="adj1" fmla="val 34716"/>
                    <a:gd name="adj2" fmla="val 50000"/>
                  </a:avLst>
                </a:prstGeom>
                <a:solidFill>
                  <a:srgbClr val="005555">
                    <a:alpha val="74902"/>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288000" tIns="216000" rIns="288000" bIns="288000" rtlCol="0" anchor="t" anchorCtr="0"/>
                <a:lstStyle/>
                <a:p>
                  <a:pPr algn="l" defTabSz="914400" hangingPunct="1">
                    <a:spcBef>
                      <a:spcPts val="2300"/>
                    </a:spcBef>
                    <a:buClr>
                      <a:srgbClr val="116656"/>
                    </a:buClr>
                    <a:buSzPct val="120000"/>
                    <a:defRPr/>
                  </a:pPr>
                  <a:endParaRPr sz="2600" b="1">
                    <a:solidFill>
                      <a:srgbClr val="FFFFFF"/>
                    </a:solidFill>
                    <a:latin typeface="Arial"/>
                    <a:cs typeface="Arial"/>
                  </a:endParaRPr>
                </a:p>
              </p:txBody>
            </p:sp>
          </p:grpSp>
          <p:sp>
            <p:nvSpPr>
              <p:cNvPr id="11" name="Right Arrow 10"/>
              <p:cNvSpPr/>
              <p:nvPr/>
            </p:nvSpPr>
            <p:spPr bwMode="auto">
              <a:xfrm rot="13997751">
                <a:off x="19803157" y="22088139"/>
                <a:ext cx="475082" cy="157849"/>
              </a:xfrm>
              <a:prstGeom prst="rightArrow">
                <a:avLst>
                  <a:gd name="adj1" fmla="val 34716"/>
                  <a:gd name="adj2" fmla="val 50000"/>
                </a:avLst>
              </a:prstGeom>
              <a:solidFill>
                <a:srgbClr val="005555">
                  <a:alpha val="74902"/>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288000" tIns="216000" rIns="288000" bIns="288000" rtlCol="0" anchor="t" anchorCtr="0"/>
              <a:lstStyle/>
              <a:p>
                <a:pPr algn="l" defTabSz="914400" hangingPunct="1">
                  <a:spcBef>
                    <a:spcPts val="2300"/>
                  </a:spcBef>
                  <a:buClr>
                    <a:srgbClr val="116656"/>
                  </a:buClr>
                  <a:buSzPct val="120000"/>
                  <a:defRPr/>
                </a:pPr>
                <a:endParaRPr sz="2600" b="1">
                  <a:solidFill>
                    <a:srgbClr val="FFFFFF"/>
                  </a:solidFill>
                  <a:latin typeface="Arial"/>
                  <a:cs typeface="Arial"/>
                </a:endParaRPr>
              </a:p>
            </p:txBody>
          </p:sp>
        </p:grpSp>
        <p:sp>
          <p:nvSpPr>
            <p:cNvPr id="9" name="Right Arrow 8"/>
            <p:cNvSpPr/>
            <p:nvPr/>
          </p:nvSpPr>
          <p:spPr bwMode="auto">
            <a:xfrm rot="10800000">
              <a:off x="19295884" y="24178301"/>
              <a:ext cx="289249" cy="157829"/>
            </a:xfrm>
            <a:prstGeom prst="rightArrow">
              <a:avLst>
                <a:gd name="adj1" fmla="val 34716"/>
                <a:gd name="adj2" fmla="val 50000"/>
              </a:avLst>
            </a:prstGeom>
            <a:solidFill>
              <a:srgbClr val="005555">
                <a:alpha val="74902"/>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288000" tIns="216000" rIns="288000" bIns="288000" rtlCol="0" anchor="t" anchorCtr="0"/>
            <a:lstStyle/>
            <a:p>
              <a:pPr algn="l" defTabSz="914400" hangingPunct="1">
                <a:spcBef>
                  <a:spcPts val="2300"/>
                </a:spcBef>
                <a:buClr>
                  <a:srgbClr val="116656"/>
                </a:buClr>
                <a:buSzPct val="120000"/>
                <a:defRPr/>
              </a:pPr>
              <a:endParaRPr sz="2600" b="1">
                <a:solidFill>
                  <a:srgbClr val="FFFFFF"/>
                </a:solidFill>
                <a:latin typeface="Arial"/>
                <a:cs typeface="Arial"/>
              </a:endParaRPr>
            </a:p>
          </p:txBody>
        </p:sp>
      </p:grpSp>
      <p:sp>
        <p:nvSpPr>
          <p:cNvPr id="39" name="Fußzeilenplatzhalter 2">
            <a:extLst>
              <a:ext uri="{FF2B5EF4-FFF2-40B4-BE49-F238E27FC236}">
                <a16:creationId xmlns:a16="http://schemas.microsoft.com/office/drawing/2014/main" id="{742ED09F-CFDD-1F21-8B6B-0C8195DBA019}"/>
              </a:ext>
            </a:extLst>
          </p:cNvPr>
          <p:cNvSpPr txBox="1"/>
          <p:nvPr/>
        </p:nvSpPr>
        <p:spPr>
          <a:xfrm>
            <a:off x="1317625" y="13226534"/>
            <a:ext cx="11869916" cy="184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b">
            <a:spAutoFit/>
          </a:bodyPr>
          <a:lstStyle>
            <a:lvl1pPr algn="l" defTabSz="914400">
              <a:defRPr sz="1200" cap="all" spc="180">
                <a:solidFill>
                  <a:srgbClr val="888888"/>
                </a:solidFill>
                <a:latin typeface="Arial"/>
                <a:ea typeface="Arial"/>
                <a:cs typeface="Arial"/>
                <a:sym typeface="Arial"/>
              </a:defRPr>
            </a:lvl1pPr>
          </a:lstStyle>
          <a:p>
            <a:r>
              <a:rPr dirty="0"/>
              <a:t>Sean Ballinger | </a:t>
            </a:r>
            <a:r>
              <a:rPr lang="en-US" dirty="0"/>
              <a:t>W7-X op2.1 results workshop</a:t>
            </a:r>
            <a:r>
              <a:rPr dirty="0"/>
              <a:t> </a:t>
            </a:r>
            <a:r>
              <a:rPr lang="en-US" dirty="0"/>
              <a:t>28</a:t>
            </a:r>
            <a:r>
              <a:rPr dirty="0"/>
              <a:t>.1</a:t>
            </a:r>
            <a:r>
              <a:rPr lang="en-US" dirty="0"/>
              <a:t>1</a:t>
            </a:r>
            <a:r>
              <a:rPr dirty="0"/>
              <a:t>.2023</a:t>
            </a:r>
            <a:r>
              <a:rPr lang="en-US" dirty="0"/>
              <a:t> | </a:t>
            </a:r>
            <a:r>
              <a:rPr lang="en-US" dirty="0" err="1"/>
              <a:t>event.ipp-hgw.mpg.de</a:t>
            </a:r>
            <a:r>
              <a:rPr lang="en-US" dirty="0"/>
              <a:t>/event/969/contributions/1509</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 name="Summary"/>
          <p:cNvSpPr txBox="1">
            <a:spLocks noGrp="1"/>
          </p:cNvSpPr>
          <p:nvPr>
            <p:ph type="title"/>
          </p:nvPr>
        </p:nvSpPr>
        <p:spPr>
          <a:prstGeom prst="rect">
            <a:avLst/>
          </a:prstGeom>
        </p:spPr>
        <p:txBody>
          <a:bodyPr>
            <a:normAutofit/>
          </a:bodyPr>
          <a:lstStyle>
            <a:lvl1pPr defTabSz="607933">
              <a:defRPr sz="3774"/>
            </a:lvl1pPr>
          </a:lstStyle>
          <a:p>
            <a:r>
              <a:rPr sz="4800" dirty="0"/>
              <a:t>Summary</a:t>
            </a:r>
          </a:p>
        </p:txBody>
      </p:sp>
      <p:sp>
        <p:nvSpPr>
          <p:cNvPr id="463" name="Slide Number"/>
          <p:cNvSpPr txBox="1">
            <a:spLocks noGrp="1"/>
          </p:cNvSpPr>
          <p:nvPr>
            <p:ph type="sldNum" sz="quarter" idx="2"/>
          </p:nvPr>
        </p:nvSpPr>
        <p:spPr>
          <a:xfrm>
            <a:off x="23622000" y="13182600"/>
            <a:ext cx="325091" cy="31569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28</a:t>
            </a:fld>
            <a:endParaRPr/>
          </a:p>
        </p:txBody>
      </p:sp>
      <p:sp>
        <p:nvSpPr>
          <p:cNvPr id="469" name="GPI views clear poloidal velocities of 1–10 km/s with multiple shear layers in the majority of magnetic configurations (radial velocities of ~100 m/s have been measured by other diagnostics)…"/>
          <p:cNvSpPr txBox="1">
            <a:spLocks noGrp="1"/>
          </p:cNvSpPr>
          <p:nvPr>
            <p:ph type="body" idx="4294967295"/>
          </p:nvPr>
        </p:nvSpPr>
        <p:spPr>
          <a:xfrm>
            <a:off x="1237268" y="2439549"/>
            <a:ext cx="21717615" cy="9628378"/>
          </a:xfrm>
          <a:prstGeom prst="rect">
            <a:avLst/>
          </a:prstGeom>
        </p:spPr>
        <p:txBody>
          <a:bodyPr lIns="71437" tIns="71437" rIns="71437" bIns="71437" anchor="ctr"/>
          <a:lstStyle/>
          <a:p>
            <a:pPr marL="611187" indent="-611187" defTabSz="821531">
              <a:lnSpc>
                <a:spcPct val="100000"/>
              </a:lnSpc>
              <a:spcBef>
                <a:spcPts val="2000"/>
              </a:spcBef>
              <a:buSzPct val="145000"/>
              <a:defRPr sz="4400"/>
            </a:pPr>
            <a:r>
              <a:rPr lang="en-US" dirty="0"/>
              <a:t>ICRH reflectometer and ABES find close agreement in edge density profiles</a:t>
            </a:r>
          </a:p>
          <a:p>
            <a:pPr marL="611187" indent="-611187" defTabSz="821531">
              <a:lnSpc>
                <a:spcPct val="100000"/>
              </a:lnSpc>
              <a:spcBef>
                <a:spcPts val="2000"/>
              </a:spcBef>
              <a:buSzPct val="145000"/>
              <a:defRPr sz="4400"/>
            </a:pPr>
            <a:r>
              <a:rPr lang="en-US" dirty="0"/>
              <a:t>Profiles and turbulence in island are aligned with flux surfaces but can also depend on connection length profile</a:t>
            </a:r>
          </a:p>
          <a:p>
            <a:pPr marL="611187" indent="-611187" defTabSz="821531">
              <a:lnSpc>
                <a:spcPct val="100000"/>
              </a:lnSpc>
              <a:spcBef>
                <a:spcPts val="2000"/>
              </a:spcBef>
              <a:buSzPct val="145000"/>
              <a:defRPr sz="4400"/>
            </a:pPr>
            <a:r>
              <a:rPr dirty="0"/>
              <a:t>GPI and </a:t>
            </a:r>
            <a:r>
              <a:rPr lang="en-US" dirty="0"/>
              <a:t>MPM velocity </a:t>
            </a:r>
            <a:r>
              <a:rPr dirty="0"/>
              <a:t>measurements agree qualitatively</a:t>
            </a:r>
            <a:endParaRPr lang="en-US" dirty="0"/>
          </a:p>
          <a:p>
            <a:pPr marL="1220787" lvl="1" indent="-611187" defTabSz="821531">
              <a:lnSpc>
                <a:spcPct val="100000"/>
              </a:lnSpc>
              <a:spcBef>
                <a:spcPts val="2000"/>
              </a:spcBef>
              <a:buSzPct val="145000"/>
              <a:defRPr sz="4400"/>
            </a:pPr>
            <a:r>
              <a:rPr lang="en-US" dirty="0"/>
              <a:t>GPI-MPM spatial comparison would benefit from a finer island rotation scan</a:t>
            </a:r>
          </a:p>
          <a:p>
            <a:pPr marL="611187" indent="-611187" defTabSz="821531">
              <a:lnSpc>
                <a:spcPct val="100000"/>
              </a:lnSpc>
              <a:spcBef>
                <a:spcPts val="2000"/>
              </a:spcBef>
              <a:buSzPct val="145000"/>
              <a:defRPr sz="4400"/>
            </a:pPr>
            <a:r>
              <a:rPr lang="en-US" dirty="0"/>
              <a:t>GPI sees different radial extents of SOL depending on I</a:t>
            </a:r>
            <a:r>
              <a:rPr lang="en-US" baseline="-25000" dirty="0"/>
              <a:t>tor</a:t>
            </a:r>
            <a:r>
              <a:rPr lang="en-US" dirty="0"/>
              <a:t> and mirror ratio: modifications to make them more comparable?</a:t>
            </a:r>
          </a:p>
          <a:p>
            <a:pPr marL="611187" indent="-611187" defTabSz="821531">
              <a:lnSpc>
                <a:spcPct val="100000"/>
              </a:lnSpc>
              <a:spcBef>
                <a:spcPts val="2000"/>
              </a:spcBef>
              <a:buSzPct val="145000"/>
              <a:defRPr sz="4400"/>
            </a:pPr>
            <a:r>
              <a:rPr lang="en-US" dirty="0"/>
              <a:t>Bursty fluctuation regimes could be investigated through further scans</a:t>
            </a:r>
          </a:p>
          <a:p>
            <a:pPr marL="611187" indent="-611187" defTabSz="821531">
              <a:lnSpc>
                <a:spcPct val="100000"/>
              </a:lnSpc>
              <a:spcBef>
                <a:spcPts val="2000"/>
              </a:spcBef>
              <a:buSzPct val="145000"/>
              <a:defRPr sz="4400"/>
            </a:pPr>
            <a:r>
              <a:rPr lang="en-US" dirty="0"/>
              <a:t>For OP2.2/3 proposal collaboration, contact </a:t>
            </a:r>
            <a:r>
              <a:rPr lang="en-US" dirty="0">
                <a:hlinkClick r:id="rId2"/>
              </a:rPr>
              <a:t>sballin@mit.edu</a:t>
            </a:r>
            <a:r>
              <a:rPr lang="en-US" dirty="0"/>
              <a:t> (GPI), </a:t>
            </a:r>
            <a:r>
              <a:rPr lang="en-US" dirty="0">
                <a:hlinkClick r:id="rId3"/>
              </a:rPr>
              <a:t>carsten.killer@ipp.mpg.de</a:t>
            </a:r>
            <a:r>
              <a:rPr lang="en-US" dirty="0"/>
              <a:t> (MPM)</a:t>
            </a:r>
            <a:endParaRPr dirty="0"/>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a:off x="990600" y="594360"/>
            <a:ext cx="20168811" cy="1224956"/>
          </a:xfrm>
          <a:prstGeom prst="rect">
            <a:avLst/>
          </a:prstGeom>
        </p:spPr>
        <p:txBody>
          <a:bodyPr spcFirstLastPara="1" wrap="square" lIns="243800" tIns="243800" rIns="243800" bIns="243800" anchor="t" anchorCtr="0">
            <a:noAutofit/>
          </a:bodyPr>
          <a:lstStyle/>
          <a:p>
            <a:r>
              <a:rPr lang="en" sz="5067" dirty="0"/>
              <a:t>GPI: a change in the turbulence statistics of the island divertor SOL is observed between the attached and detached states</a:t>
            </a:r>
            <a:endParaRPr sz="5067" dirty="0"/>
          </a:p>
        </p:txBody>
      </p:sp>
      <p:pic>
        <p:nvPicPr>
          <p:cNvPr id="81" name="Google Shape;81;p16"/>
          <p:cNvPicPr preferRelativeResize="0"/>
          <p:nvPr/>
        </p:nvPicPr>
        <p:blipFill>
          <a:blip r:embed="rId3">
            <a:alphaModFix/>
          </a:blip>
          <a:stretch>
            <a:fillRect/>
          </a:stretch>
        </p:blipFill>
        <p:spPr>
          <a:xfrm>
            <a:off x="5551600" y="2716066"/>
            <a:ext cx="12512400" cy="4971067"/>
          </a:xfrm>
          <a:prstGeom prst="rect">
            <a:avLst/>
          </a:prstGeom>
          <a:noFill/>
          <a:ln>
            <a:noFill/>
          </a:ln>
        </p:spPr>
      </p:pic>
      <p:pic>
        <p:nvPicPr>
          <p:cNvPr id="82" name="Google Shape;82;p16"/>
          <p:cNvPicPr preferRelativeResize="0"/>
          <p:nvPr/>
        </p:nvPicPr>
        <p:blipFill>
          <a:blip r:embed="rId4">
            <a:alphaModFix/>
          </a:blip>
          <a:stretch>
            <a:fillRect/>
          </a:stretch>
        </p:blipFill>
        <p:spPr>
          <a:xfrm>
            <a:off x="5287000" y="7987000"/>
            <a:ext cx="12595467" cy="5195600"/>
          </a:xfrm>
          <a:prstGeom prst="rect">
            <a:avLst/>
          </a:prstGeom>
          <a:noFill/>
          <a:ln>
            <a:noFill/>
          </a:ln>
        </p:spPr>
      </p:pic>
      <p:sp>
        <p:nvSpPr>
          <p:cNvPr id="83" name="Google Shape;83;p16"/>
          <p:cNvSpPr txBox="1"/>
          <p:nvPr/>
        </p:nvSpPr>
        <p:spPr>
          <a:xfrm>
            <a:off x="1447800" y="4178068"/>
            <a:ext cx="3351200" cy="1231025"/>
          </a:xfrm>
          <a:prstGeom prst="rect">
            <a:avLst/>
          </a:prstGeom>
          <a:noFill/>
          <a:ln>
            <a:noFill/>
          </a:ln>
        </p:spPr>
        <p:txBody>
          <a:bodyPr spcFirstLastPara="1" wrap="square" lIns="243800" tIns="243800" rIns="243800" bIns="243800" anchor="t" anchorCtr="0">
            <a:spAutoFit/>
          </a:bodyPr>
          <a:lstStyle/>
          <a:p>
            <a:pPr algn="l"/>
            <a:r>
              <a:rPr lang="en" sz="4800">
                <a:solidFill>
                  <a:schemeClr val="dk2"/>
                </a:solidFill>
              </a:rPr>
              <a:t>Attached:</a:t>
            </a:r>
            <a:endParaRPr sz="4800">
              <a:solidFill>
                <a:schemeClr val="dk2"/>
              </a:solidFill>
            </a:endParaRPr>
          </a:p>
        </p:txBody>
      </p:sp>
      <p:sp>
        <p:nvSpPr>
          <p:cNvPr id="84" name="Google Shape;84;p16"/>
          <p:cNvSpPr txBox="1"/>
          <p:nvPr/>
        </p:nvSpPr>
        <p:spPr>
          <a:xfrm>
            <a:off x="1554334" y="9593934"/>
            <a:ext cx="3351200" cy="1231025"/>
          </a:xfrm>
          <a:prstGeom prst="rect">
            <a:avLst/>
          </a:prstGeom>
          <a:noFill/>
          <a:ln>
            <a:noFill/>
          </a:ln>
        </p:spPr>
        <p:txBody>
          <a:bodyPr spcFirstLastPara="1" wrap="square" lIns="243800" tIns="243800" rIns="243800" bIns="243800" anchor="t" anchorCtr="0">
            <a:spAutoFit/>
          </a:bodyPr>
          <a:lstStyle/>
          <a:p>
            <a:pPr algn="l"/>
            <a:r>
              <a:rPr lang="en" sz="4800">
                <a:solidFill>
                  <a:schemeClr val="dk2"/>
                </a:solidFill>
              </a:rPr>
              <a:t>Detached:</a:t>
            </a:r>
            <a:endParaRPr sz="4800">
              <a:solidFill>
                <a:schemeClr val="dk2"/>
              </a:solidFill>
            </a:endParaRPr>
          </a:p>
        </p:txBody>
      </p:sp>
      <p:sp>
        <p:nvSpPr>
          <p:cNvPr id="85" name="Google Shape;85;p16"/>
          <p:cNvSpPr txBox="1"/>
          <p:nvPr/>
        </p:nvSpPr>
        <p:spPr>
          <a:xfrm>
            <a:off x="17782467" y="5405333"/>
            <a:ext cx="6089600" cy="4185680"/>
          </a:xfrm>
          <a:prstGeom prst="rect">
            <a:avLst/>
          </a:prstGeom>
          <a:noFill/>
          <a:ln>
            <a:noFill/>
          </a:ln>
        </p:spPr>
        <p:txBody>
          <a:bodyPr spcFirstLastPara="1" wrap="square" lIns="243800" tIns="243800" rIns="243800" bIns="243800" anchor="t" anchorCtr="0">
            <a:spAutoFit/>
          </a:bodyPr>
          <a:lstStyle/>
          <a:p>
            <a:pPr marL="372538" algn="l">
              <a:buClr>
                <a:schemeClr val="dk2"/>
              </a:buClr>
              <a:buSzPts val="1400"/>
            </a:pPr>
            <a:r>
              <a:rPr lang="en" sz="4000" dirty="0">
                <a:solidFill>
                  <a:schemeClr val="dk2"/>
                </a:solidFill>
              </a:rPr>
              <a:t>SOL transport is likely to be a spatially dependent process, as seen from the radial and poloidal variations of the moments.</a:t>
            </a:r>
            <a:endParaRPr sz="4000" dirty="0">
              <a:solidFill>
                <a:schemeClr val="dk2"/>
              </a:solidFill>
            </a:endParaRPr>
          </a:p>
        </p:txBody>
      </p:sp>
      <p:sp>
        <p:nvSpPr>
          <p:cNvPr id="2" name="Slide Number Placeholder 1">
            <a:extLst>
              <a:ext uri="{FF2B5EF4-FFF2-40B4-BE49-F238E27FC236}">
                <a16:creationId xmlns:a16="http://schemas.microsoft.com/office/drawing/2014/main" id="{0F389C32-F711-8EAD-6CF6-96FEC2395A12}"/>
              </a:ext>
            </a:extLst>
          </p:cNvPr>
          <p:cNvSpPr>
            <a:spLocks noGrp="1"/>
          </p:cNvSpPr>
          <p:nvPr>
            <p:ph type="sldNum" sz="quarter" idx="2"/>
          </p:nvPr>
        </p:nvSpPr>
        <p:spPr/>
        <p:txBody>
          <a:bodyPr/>
          <a:lstStyle/>
          <a:p>
            <a:fld id="{86CB4B4D-7CA3-9044-876B-883B54F8677D}" type="slidenum">
              <a:rPr lang="en-US" smtClean="0"/>
              <a:t>29</a:t>
            </a:fld>
            <a:endParaRPr lang="en-US"/>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C47B2-A618-5D60-9A94-35253BD0C31A}"/>
              </a:ext>
            </a:extLst>
          </p:cNvPr>
          <p:cNvSpPr>
            <a:spLocks noGrp="1"/>
          </p:cNvSpPr>
          <p:nvPr>
            <p:ph type="title"/>
          </p:nvPr>
        </p:nvSpPr>
        <p:spPr>
          <a:xfrm>
            <a:off x="966892" y="721022"/>
            <a:ext cx="20168811" cy="1682544"/>
          </a:xfrm>
        </p:spPr>
        <p:txBody>
          <a:bodyPr>
            <a:normAutofit fontScale="90000"/>
          </a:bodyPr>
          <a:lstStyle/>
          <a:p>
            <a:r>
              <a:rPr lang="en-US" dirty="0"/>
              <a:t>Good agreement between ICRH density profile reflectometer and Alkali Beam Emission Spectroscopy (ABES)</a:t>
            </a:r>
          </a:p>
        </p:txBody>
      </p:sp>
      <p:sp>
        <p:nvSpPr>
          <p:cNvPr id="3" name="Slide Number Placeholder 2">
            <a:extLst>
              <a:ext uri="{FF2B5EF4-FFF2-40B4-BE49-F238E27FC236}">
                <a16:creationId xmlns:a16="http://schemas.microsoft.com/office/drawing/2014/main" id="{1CA4C1D7-5673-1721-B66F-C5FDD55706D3}"/>
              </a:ext>
            </a:extLst>
          </p:cNvPr>
          <p:cNvSpPr>
            <a:spLocks noGrp="1"/>
          </p:cNvSpPr>
          <p:nvPr>
            <p:ph type="sldNum" sz="quarter" idx="2"/>
          </p:nvPr>
        </p:nvSpPr>
        <p:spPr/>
        <p:txBody>
          <a:bodyPr/>
          <a:lstStyle/>
          <a:p>
            <a:fld id="{86CB4B4D-7CA3-9044-876B-883B54F8677D}" type="slidenum">
              <a:rPr lang="en-US" smtClean="0"/>
              <a:t>3</a:t>
            </a:fld>
            <a:endParaRPr lang="en-US"/>
          </a:p>
        </p:txBody>
      </p:sp>
      <p:grpSp>
        <p:nvGrpSpPr>
          <p:cNvPr id="6" name="Group 5">
            <a:extLst>
              <a:ext uri="{FF2B5EF4-FFF2-40B4-BE49-F238E27FC236}">
                <a16:creationId xmlns:a16="http://schemas.microsoft.com/office/drawing/2014/main" id="{567B3E6A-493B-30AB-1445-AC1CB2C485B8}"/>
              </a:ext>
            </a:extLst>
          </p:cNvPr>
          <p:cNvGrpSpPr/>
          <p:nvPr/>
        </p:nvGrpSpPr>
        <p:grpSpPr>
          <a:xfrm>
            <a:off x="691644" y="2987726"/>
            <a:ext cx="8882742" cy="9663991"/>
            <a:chOff x="2272937" y="4019005"/>
            <a:chExt cx="5728062" cy="6231853"/>
          </a:xfrm>
        </p:grpSpPr>
        <p:pic>
          <p:nvPicPr>
            <p:cNvPr id="4" name="Picture 3">
              <a:extLst>
                <a:ext uri="{FF2B5EF4-FFF2-40B4-BE49-F238E27FC236}">
                  <a16:creationId xmlns:a16="http://schemas.microsoft.com/office/drawing/2014/main" id="{507E4BB9-CB40-F6E7-6673-CF9EBFC11BF6}"/>
                </a:ext>
              </a:extLst>
            </p:cNvPr>
            <p:cNvPicPr>
              <a:picLocks noChangeAspect="1"/>
            </p:cNvPicPr>
            <p:nvPr/>
          </p:nvPicPr>
          <p:blipFill rotWithShape="1">
            <a:blip r:embed="rId2"/>
            <a:srcRect l="48705" t="35743"/>
            <a:stretch/>
          </p:blipFill>
          <p:spPr>
            <a:xfrm>
              <a:off x="2612571" y="4088674"/>
              <a:ext cx="5388428" cy="6162184"/>
            </a:xfrm>
            <a:prstGeom prst="rect">
              <a:avLst/>
            </a:prstGeom>
          </p:spPr>
        </p:pic>
        <p:sp>
          <p:nvSpPr>
            <p:cNvPr id="5" name="Rectangle 4">
              <a:extLst>
                <a:ext uri="{FF2B5EF4-FFF2-40B4-BE49-F238E27FC236}">
                  <a16:creationId xmlns:a16="http://schemas.microsoft.com/office/drawing/2014/main" id="{603ECCA8-C369-484E-312E-2199711F78F0}"/>
                </a:ext>
              </a:extLst>
            </p:cNvPr>
            <p:cNvSpPr/>
            <p:nvPr/>
          </p:nvSpPr>
          <p:spPr>
            <a:xfrm>
              <a:off x="2272937" y="4019005"/>
              <a:ext cx="794657" cy="115388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pic>
        <p:nvPicPr>
          <p:cNvPr id="11" name="Picture 10" descr="A graph of a graph of a function&#10;&#10;Description automatically generated with medium confidence">
            <a:extLst>
              <a:ext uri="{FF2B5EF4-FFF2-40B4-BE49-F238E27FC236}">
                <a16:creationId xmlns:a16="http://schemas.microsoft.com/office/drawing/2014/main" id="{090818B4-B928-888B-2C91-E8F6B45C3E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2119" y="3994483"/>
            <a:ext cx="13752356" cy="7964907"/>
          </a:xfrm>
          <a:prstGeom prst="rect">
            <a:avLst/>
          </a:prstGeom>
        </p:spPr>
      </p:pic>
      <p:sp>
        <p:nvSpPr>
          <p:cNvPr id="8" name="TextBox 7">
            <a:extLst>
              <a:ext uri="{FF2B5EF4-FFF2-40B4-BE49-F238E27FC236}">
                <a16:creationId xmlns:a16="http://schemas.microsoft.com/office/drawing/2014/main" id="{8E2C5D1D-34C1-4CAA-1B59-0AD3175B6FB6}"/>
              </a:ext>
            </a:extLst>
          </p:cNvPr>
          <p:cNvSpPr txBox="1"/>
          <p:nvPr/>
        </p:nvSpPr>
        <p:spPr>
          <a:xfrm>
            <a:off x="11888264" y="11809366"/>
            <a:ext cx="9460923"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H.M. Xiang et al., Nuclear Science and Techniques (submitted), 2023</a:t>
            </a:r>
          </a:p>
        </p:txBody>
      </p:sp>
    </p:spTree>
    <p:extLst>
      <p:ext uri="{BB962C8B-B14F-4D97-AF65-F5344CB8AC3E}">
        <p14:creationId xmlns:p14="http://schemas.microsoft.com/office/powerpoint/2010/main" val="355787658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GPI provides high-speed 2D imaging of turbulence in the outboard island region of W7X"/>
          <p:cNvSpPr txBox="1">
            <a:spLocks noGrp="1"/>
          </p:cNvSpPr>
          <p:nvPr>
            <p:ph type="title"/>
          </p:nvPr>
        </p:nvSpPr>
        <p:spPr>
          <a:xfrm>
            <a:off x="966892" y="721022"/>
            <a:ext cx="18677674" cy="1387762"/>
          </a:xfrm>
          <a:prstGeom prst="rect">
            <a:avLst/>
          </a:prstGeom>
        </p:spPr>
        <p:txBody>
          <a:bodyPr>
            <a:normAutofit fontScale="90000"/>
          </a:bodyPr>
          <a:lstStyle>
            <a:lvl1pPr defTabSz="698301">
              <a:defRPr sz="4335"/>
            </a:lvl1pPr>
          </a:lstStyle>
          <a:p>
            <a:r>
              <a:t>GPI </a:t>
            </a:r>
            <a:r>
              <a:rPr lang="en-US"/>
              <a:t>and MPM </a:t>
            </a:r>
            <a:r>
              <a:t>provide</a:t>
            </a:r>
            <a:r>
              <a:rPr lang="en-US"/>
              <a:t> complementary measurements</a:t>
            </a:r>
            <a:r>
              <a:t> of turbulence in the outboard island region of W7X</a:t>
            </a:r>
          </a:p>
        </p:txBody>
      </p:sp>
      <p:sp>
        <p:nvSpPr>
          <p:cNvPr id="284" name="Slide Number"/>
          <p:cNvSpPr txBox="1">
            <a:spLocks noGrp="1"/>
          </p:cNvSpPr>
          <p:nvPr>
            <p:ph type="sldNum" sz="quarter" idx="2"/>
          </p:nvPr>
        </p:nvSpPr>
        <p:spPr>
          <a:xfrm>
            <a:off x="23865371" y="13073062"/>
            <a:ext cx="240333" cy="31569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a:t>
            </a:fld>
            <a:endParaRPr/>
          </a:p>
        </p:txBody>
      </p:sp>
      <p:pic>
        <p:nvPicPr>
          <p:cNvPr id="290" name="Image" descr="Image"/>
          <p:cNvPicPr>
            <a:picLocks noChangeAspect="1"/>
          </p:cNvPicPr>
          <p:nvPr/>
        </p:nvPicPr>
        <p:blipFill>
          <a:blip r:embed="rId2"/>
          <a:stretch>
            <a:fillRect/>
          </a:stretch>
        </p:blipFill>
        <p:spPr>
          <a:xfrm>
            <a:off x="2163014" y="2936866"/>
            <a:ext cx="8428069" cy="10047579"/>
          </a:xfrm>
          <a:prstGeom prst="rect">
            <a:avLst/>
          </a:prstGeom>
          <a:ln w="12700">
            <a:miter lim="400000"/>
          </a:ln>
        </p:spPr>
      </p:pic>
      <p:pic>
        <p:nvPicPr>
          <p:cNvPr id="291" name="std_config_I_cc_0_GPI_detail.png" descr="std_config_I_cc_0_GPI_detail.png"/>
          <p:cNvPicPr>
            <a:picLocks noChangeAspect="1"/>
          </p:cNvPicPr>
          <p:nvPr/>
        </p:nvPicPr>
        <p:blipFill>
          <a:blip r:embed="rId3"/>
          <a:stretch>
            <a:fillRect/>
          </a:stretch>
        </p:blipFill>
        <p:spPr>
          <a:xfrm>
            <a:off x="12392517" y="2442505"/>
            <a:ext cx="7835901" cy="10274301"/>
          </a:xfrm>
          <a:prstGeom prst="rect">
            <a:avLst/>
          </a:prstGeom>
          <a:ln w="12700">
            <a:miter lim="400000"/>
          </a:ln>
        </p:spPr>
      </p:pic>
      <p:sp>
        <p:nvSpPr>
          <p:cNvPr id="292" name="Shape"/>
          <p:cNvSpPr/>
          <p:nvPr/>
        </p:nvSpPr>
        <p:spPr>
          <a:xfrm rot="5366096">
            <a:off x="15779492" y="7424904"/>
            <a:ext cx="1709179" cy="2197871"/>
          </a:xfrm>
          <a:custGeom>
            <a:avLst/>
            <a:gdLst/>
            <a:ahLst/>
            <a:cxnLst>
              <a:cxn ang="0">
                <a:pos x="wd2" y="hd2"/>
              </a:cxn>
              <a:cxn ang="5400000">
                <a:pos x="wd2" y="hd2"/>
              </a:cxn>
              <a:cxn ang="10800000">
                <a:pos x="wd2" y="hd2"/>
              </a:cxn>
              <a:cxn ang="16200000">
                <a:pos x="wd2" y="hd2"/>
              </a:cxn>
            </a:cxnLst>
            <a:rect l="0" t="0" r="r" b="b"/>
            <a:pathLst>
              <a:path w="21600" h="21600" extrusionOk="0">
                <a:moveTo>
                  <a:pt x="0" y="18108"/>
                </a:moveTo>
                <a:lnTo>
                  <a:pt x="12174" y="21600"/>
                </a:lnTo>
                <a:lnTo>
                  <a:pt x="21600" y="3486"/>
                </a:lnTo>
                <a:lnTo>
                  <a:pt x="9165" y="0"/>
                </a:lnTo>
                <a:lnTo>
                  <a:pt x="0" y="18108"/>
                </a:lnTo>
                <a:close/>
              </a:path>
            </a:pathLst>
          </a:custGeom>
          <a:ln w="50800">
            <a:solidFill>
              <a:schemeClr val="accent1">
                <a:lumOff val="-13575"/>
              </a:schemeClr>
            </a:solidFill>
            <a:miter lim="400000"/>
          </a:ln>
        </p:spPr>
        <p:txBody>
          <a:bodyPr lIns="50800" tIns="50800" rIns="50800" bIns="50800" anchor="ctr"/>
          <a:lstStyle/>
          <a:p>
            <a:endParaRPr/>
          </a:p>
        </p:txBody>
      </p:sp>
      <p:sp>
        <p:nvSpPr>
          <p:cNvPr id="293" name="MPM…"/>
          <p:cNvSpPr txBox="1"/>
          <p:nvPr/>
        </p:nvSpPr>
        <p:spPr>
          <a:xfrm>
            <a:off x="17788440" y="5305630"/>
            <a:ext cx="2022654" cy="8296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a:solidFill>
                  <a:schemeClr val="accent3">
                    <a:hueOff val="362282"/>
                    <a:satOff val="31803"/>
                    <a:lumOff val="-18242"/>
                  </a:schemeClr>
                </a:solidFill>
              </a:defRPr>
            </a:pPr>
            <a:r>
              <a:t>MPM</a:t>
            </a:r>
          </a:p>
          <a:p>
            <a:pPr>
              <a:defRPr>
                <a:solidFill>
                  <a:schemeClr val="accent3">
                    <a:hueOff val="362282"/>
                    <a:satOff val="31803"/>
                    <a:lumOff val="-18242"/>
                  </a:schemeClr>
                </a:solidFill>
              </a:defRPr>
            </a:pPr>
            <a:r>
              <a:t>sampling area</a:t>
            </a:r>
          </a:p>
        </p:txBody>
      </p:sp>
      <p:sp>
        <p:nvSpPr>
          <p:cNvPr id="294" name="Shape"/>
          <p:cNvSpPr/>
          <p:nvPr/>
        </p:nvSpPr>
        <p:spPr>
          <a:xfrm rot="10812965">
            <a:off x="15754092" y="7412204"/>
            <a:ext cx="1709179" cy="2197871"/>
          </a:xfrm>
          <a:custGeom>
            <a:avLst/>
            <a:gdLst/>
            <a:ahLst/>
            <a:cxnLst>
              <a:cxn ang="0">
                <a:pos x="wd2" y="hd2"/>
              </a:cxn>
              <a:cxn ang="5400000">
                <a:pos x="wd2" y="hd2"/>
              </a:cxn>
              <a:cxn ang="10800000">
                <a:pos x="wd2" y="hd2"/>
              </a:cxn>
              <a:cxn ang="16200000">
                <a:pos x="wd2" y="hd2"/>
              </a:cxn>
            </a:cxnLst>
            <a:rect l="0" t="0" r="r" b="b"/>
            <a:pathLst>
              <a:path w="21600" h="21600" extrusionOk="0">
                <a:moveTo>
                  <a:pt x="0" y="18108"/>
                </a:moveTo>
                <a:lnTo>
                  <a:pt x="12174" y="21600"/>
                </a:lnTo>
                <a:lnTo>
                  <a:pt x="21600" y="3486"/>
                </a:lnTo>
                <a:lnTo>
                  <a:pt x="9165" y="0"/>
                </a:lnTo>
                <a:lnTo>
                  <a:pt x="0" y="18108"/>
                </a:lnTo>
                <a:close/>
              </a:path>
            </a:pathLst>
          </a:custGeom>
          <a:ln w="50800">
            <a:solidFill>
              <a:schemeClr val="accent5">
                <a:hueOff val="-82419"/>
                <a:satOff val="-9513"/>
                <a:lumOff val="-16343"/>
              </a:schemeClr>
            </a:solidFill>
            <a:miter lim="400000"/>
          </a:ln>
        </p:spPr>
        <p:txBody>
          <a:bodyPr lIns="50800" tIns="50800" rIns="50800" bIns="50800" anchor="ctr"/>
          <a:lstStyle/>
          <a:p>
            <a:endParaRPr/>
          </a:p>
        </p:txBody>
      </p:sp>
      <p:sp>
        <p:nvSpPr>
          <p:cNvPr id="295" name="Line"/>
          <p:cNvSpPr/>
          <p:nvPr/>
        </p:nvSpPr>
        <p:spPr>
          <a:xfrm flipV="1">
            <a:off x="9513107" y="7381699"/>
            <a:ext cx="6998225" cy="677955"/>
          </a:xfrm>
          <a:prstGeom prst="line">
            <a:avLst/>
          </a:prstGeom>
          <a:ln w="25400">
            <a:solidFill>
              <a:schemeClr val="accent5">
                <a:hueOff val="-82419"/>
                <a:satOff val="-9513"/>
                <a:lumOff val="-16343"/>
              </a:schemeClr>
            </a:solidFill>
            <a:custDash>
              <a:ds d="200000" sp="200000"/>
            </a:custDash>
            <a:miter lim="400000"/>
          </a:ln>
        </p:spPr>
        <p:txBody>
          <a:bodyPr lIns="50800" tIns="50800" rIns="50800" bIns="50800" anchor="ctr"/>
          <a:lstStyle/>
          <a:p>
            <a:endParaRPr/>
          </a:p>
        </p:txBody>
      </p:sp>
      <p:sp>
        <p:nvSpPr>
          <p:cNvPr id="296" name="Line"/>
          <p:cNvSpPr/>
          <p:nvPr/>
        </p:nvSpPr>
        <p:spPr>
          <a:xfrm>
            <a:off x="9377977" y="8406762"/>
            <a:ext cx="6350974" cy="852950"/>
          </a:xfrm>
          <a:prstGeom prst="line">
            <a:avLst/>
          </a:prstGeom>
          <a:ln w="25400">
            <a:solidFill>
              <a:schemeClr val="accent5">
                <a:hueOff val="-82419"/>
                <a:satOff val="-9513"/>
                <a:lumOff val="-16343"/>
              </a:schemeClr>
            </a:solidFill>
            <a:custDash>
              <a:ds d="200000" sp="200000"/>
            </a:custDash>
            <a:miter lim="400000"/>
          </a:ln>
        </p:spPr>
        <p:txBody>
          <a:bodyPr lIns="50800" tIns="50800" rIns="50800" bIns="50800" anchor="ctr"/>
          <a:lstStyle/>
          <a:p>
            <a:endParaRPr/>
          </a:p>
        </p:txBody>
      </p:sp>
      <p:sp>
        <p:nvSpPr>
          <p:cNvPr id="297" name="Standard magnetic configuration"/>
          <p:cNvSpPr txBox="1"/>
          <p:nvPr/>
        </p:nvSpPr>
        <p:spPr>
          <a:xfrm>
            <a:off x="4367399" y="2389031"/>
            <a:ext cx="5299432" cy="4984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600" b="1">
                <a:solidFill>
                  <a:srgbClr val="005555"/>
                </a:solidFill>
              </a:defRPr>
            </a:lvl1pPr>
          </a:lstStyle>
          <a:p>
            <a:r>
              <a:t>Standard magnetic configuration</a:t>
            </a:r>
          </a:p>
        </p:txBody>
      </p:sp>
      <p:sp>
        <p:nvSpPr>
          <p:cNvPr id="298" name="Camera rotated 90º"/>
          <p:cNvSpPr txBox="1"/>
          <p:nvPr/>
        </p:nvSpPr>
        <p:spPr>
          <a:xfrm rot="1215485">
            <a:off x="16796465" y="9983928"/>
            <a:ext cx="4055597"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1"/>
                </a:solidFill>
              </a:defRPr>
            </a:lvl1pPr>
          </a:lstStyle>
          <a:p>
            <a:r>
              <a:rPr lang="en-US" dirty="0"/>
              <a:t>GPI with c</a:t>
            </a:r>
            <a:r>
              <a:rPr dirty="0"/>
              <a:t>amera rotated 90º</a:t>
            </a:r>
          </a:p>
        </p:txBody>
      </p:sp>
      <p:sp>
        <p:nvSpPr>
          <p:cNvPr id="299" name="Nozzles"/>
          <p:cNvSpPr txBox="1"/>
          <p:nvPr/>
        </p:nvSpPr>
        <p:spPr>
          <a:xfrm>
            <a:off x="20421600" y="8153400"/>
            <a:ext cx="1782540"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5">
                    <a:hueOff val="-82419"/>
                    <a:satOff val="-9513"/>
                    <a:lumOff val="-16343"/>
                  </a:schemeClr>
                </a:solidFill>
              </a:defRPr>
            </a:lvl1pPr>
          </a:lstStyle>
          <a:p>
            <a:r>
              <a:rPr lang="en-US" dirty="0"/>
              <a:t>GPI n</a:t>
            </a:r>
            <a:r>
              <a:rPr dirty="0"/>
              <a:t>ozzles</a:t>
            </a:r>
          </a:p>
        </p:txBody>
      </p:sp>
      <p:sp>
        <p:nvSpPr>
          <p:cNvPr id="300" name="Line"/>
          <p:cNvSpPr/>
          <p:nvPr/>
        </p:nvSpPr>
        <p:spPr>
          <a:xfrm>
            <a:off x="19729399" y="7874778"/>
            <a:ext cx="659082" cy="366786"/>
          </a:xfrm>
          <a:prstGeom prst="line">
            <a:avLst/>
          </a:prstGeom>
          <a:ln w="25400">
            <a:solidFill>
              <a:schemeClr val="accent5">
                <a:hueOff val="-82419"/>
                <a:satOff val="-9513"/>
                <a:lumOff val="-16343"/>
              </a:schemeClr>
            </a:solidFill>
            <a:miter lim="400000"/>
            <a:headEnd type="triangle"/>
          </a:ln>
        </p:spPr>
        <p:txBody>
          <a:bodyPr lIns="50800" tIns="50800" rIns="50800" bIns="50800" anchor="ctr"/>
          <a:lstStyle/>
          <a:p>
            <a:endParaRPr/>
          </a:p>
        </p:txBody>
      </p:sp>
      <p:sp>
        <p:nvSpPr>
          <p:cNvPr id="301" name="Line"/>
          <p:cNvSpPr/>
          <p:nvPr/>
        </p:nvSpPr>
        <p:spPr>
          <a:xfrm flipV="1">
            <a:off x="19718906" y="8452408"/>
            <a:ext cx="665743" cy="390928"/>
          </a:xfrm>
          <a:prstGeom prst="line">
            <a:avLst/>
          </a:prstGeom>
          <a:ln w="25400">
            <a:solidFill>
              <a:schemeClr val="accent5">
                <a:hueOff val="-82419"/>
                <a:satOff val="-9513"/>
                <a:lumOff val="-16343"/>
              </a:schemeClr>
            </a:solidFill>
            <a:miter lim="400000"/>
            <a:headEnd type="triangle"/>
          </a:ln>
        </p:spPr>
        <p:txBody>
          <a:bodyPr lIns="50800" tIns="50800" rIns="50800" bIns="50800" anchor="ctr"/>
          <a:lstStyle/>
          <a:p>
            <a:endParaRPr/>
          </a:p>
        </p:txBody>
      </p:sp>
      <p:sp>
        <p:nvSpPr>
          <p:cNvPr id="302" name="Normal view"/>
          <p:cNvSpPr txBox="1"/>
          <p:nvPr/>
        </p:nvSpPr>
        <p:spPr>
          <a:xfrm rot="1171659">
            <a:off x="16392674" y="9989763"/>
            <a:ext cx="2406108"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5">
                    <a:hueOff val="-82419"/>
                    <a:satOff val="-9513"/>
                    <a:lumOff val="-16343"/>
                  </a:schemeClr>
                </a:solidFill>
              </a:defRPr>
            </a:lvl1pPr>
          </a:lstStyle>
          <a:p>
            <a:r>
              <a:rPr lang="en-US" dirty="0"/>
              <a:t>GPI n</a:t>
            </a:r>
            <a:r>
              <a:rPr dirty="0"/>
              <a:t>ormal view</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normAutofit fontScale="90000"/>
          </a:bodyPr>
          <a:lstStyle/>
          <a:p>
            <a:r>
              <a:rPr lang="en-US" dirty="0"/>
              <a:t>MPM finds that the island potential structure is aligned with flux surfaces</a:t>
            </a:r>
          </a:p>
        </p:txBody>
      </p:sp>
      <p:pic>
        <p:nvPicPr>
          <p:cNvPr id="10" name="Grafik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10311" y="5249222"/>
            <a:ext cx="5673690" cy="7375796"/>
          </a:xfrm>
          <a:prstGeom prst="rect">
            <a:avLst/>
          </a:prstGeom>
        </p:spPr>
      </p:pic>
      <p:grpSp>
        <p:nvGrpSpPr>
          <p:cNvPr id="22" name="Gruppieren 21"/>
          <p:cNvGrpSpPr/>
          <p:nvPr/>
        </p:nvGrpSpPr>
        <p:grpSpPr>
          <a:xfrm>
            <a:off x="1097872" y="2590800"/>
            <a:ext cx="4470657" cy="5364788"/>
            <a:chOff x="26370068" y="27917191"/>
            <a:chExt cx="3495045" cy="4194054"/>
          </a:xfrm>
        </p:grpSpPr>
        <p:grpSp>
          <p:nvGrpSpPr>
            <p:cNvPr id="43" name="Gruppieren 42"/>
            <p:cNvGrpSpPr/>
            <p:nvPr/>
          </p:nvGrpSpPr>
          <p:grpSpPr>
            <a:xfrm>
              <a:off x="26370068" y="27917191"/>
              <a:ext cx="3495045" cy="4194054"/>
              <a:chOff x="24131786" y="20460621"/>
              <a:chExt cx="3495045" cy="4194054"/>
            </a:xfrm>
          </p:grpSpPr>
          <p:pic>
            <p:nvPicPr>
              <p:cNvPr id="45" name="Grafik 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31786" y="20460621"/>
                <a:ext cx="3495045" cy="4194054"/>
              </a:xfrm>
              <a:prstGeom prst="rect">
                <a:avLst/>
              </a:prstGeom>
            </p:spPr>
          </p:pic>
          <p:sp>
            <p:nvSpPr>
              <p:cNvPr id="46" name="Rechteck 45"/>
              <p:cNvSpPr/>
              <p:nvPr/>
            </p:nvSpPr>
            <p:spPr>
              <a:xfrm>
                <a:off x="27104340" y="22052280"/>
                <a:ext cx="368272" cy="693420"/>
              </a:xfrm>
              <a:prstGeom prst="rect">
                <a:avLst/>
              </a:prstGeom>
              <a:noFill/>
              <a:ln w="38100" cmpd="sng">
                <a:solidFill>
                  <a:srgbClr val="00B1EA"/>
                </a:solidFill>
                <a:prstDash val="sysDash"/>
                <a:tailEnd type="triangle" w="lg" len="med"/>
              </a:ln>
            </p:spPr>
            <p:style>
              <a:lnRef idx="1">
                <a:schemeClr val="accent1"/>
              </a:lnRef>
              <a:fillRef idx="0">
                <a:schemeClr val="accent1"/>
              </a:fillRef>
              <a:effectRef idx="0">
                <a:schemeClr val="accent1"/>
              </a:effectRef>
              <a:fontRef idx="minor">
                <a:schemeClr val="tx1"/>
              </a:fontRef>
            </p:style>
            <p:txBody>
              <a:bodyPr wrap="square" lIns="288000" tIns="216000" rIns="288000" bIns="288000" rtlCol="0" anchor="t" anchorCtr="0"/>
              <a:lstStyle/>
              <a:p>
                <a:pPr algn="l" defTabSz="914400" hangingPunct="1">
                  <a:spcBef>
                    <a:spcPts val="2300"/>
                  </a:spcBef>
                  <a:buClr>
                    <a:srgbClr val="116656"/>
                  </a:buClr>
                  <a:buSzPct val="120000"/>
                </a:pPr>
                <a:endParaRPr lang="en-US" sz="2600" b="1" kern="1200">
                  <a:solidFill>
                    <a:srgbClr val="FFFFFF"/>
                  </a:solidFill>
                  <a:latin typeface="Arial" panose="020B0604020202020204"/>
                </a:endParaRPr>
              </a:p>
            </p:txBody>
          </p:sp>
        </p:grpSp>
        <p:sp>
          <p:nvSpPr>
            <p:cNvPr id="44" name="Textfeld 43"/>
            <p:cNvSpPr txBox="1"/>
            <p:nvPr/>
          </p:nvSpPr>
          <p:spPr>
            <a:xfrm>
              <a:off x="27269909" y="28140190"/>
              <a:ext cx="1698201" cy="692394"/>
            </a:xfrm>
            <a:prstGeom prst="rect">
              <a:avLst/>
            </a:prstGeom>
            <a:noFill/>
          </p:spPr>
          <p:txBody>
            <a:bodyPr wrap="none" lIns="0" tIns="0" rIns="0" bIns="0" rtlCol="0" anchor="t" anchorCtr="0">
              <a:spAutoFit/>
            </a:bodyPr>
            <a:lstStyle/>
            <a:p>
              <a:pPr algn="l" defTabSz="914400" hangingPunct="1">
                <a:spcBef>
                  <a:spcPts val="1200"/>
                </a:spcBef>
              </a:pPr>
              <a:r>
                <a:rPr lang="en-US" sz="2800" i="1" kern="1200">
                  <a:solidFill>
                    <a:srgbClr val="000000"/>
                  </a:solidFill>
                  <a:latin typeface="Arial" panose="020B0604020202020204"/>
                </a:rPr>
                <a:t>MMG000+2520</a:t>
              </a:r>
            </a:p>
            <a:p>
              <a:pPr algn="l" defTabSz="914400" hangingPunct="1">
                <a:spcBef>
                  <a:spcPts val="1200"/>
                </a:spcBef>
              </a:pPr>
              <a:r>
                <a:rPr lang="en-US" sz="2800" kern="1200" err="1">
                  <a:solidFill>
                    <a:srgbClr val="000000"/>
                  </a:solidFill>
                  <a:latin typeface="Arial" panose="020B0604020202020204"/>
                </a:rPr>
                <a:t>I</a:t>
              </a:r>
              <a:r>
                <a:rPr lang="en-US" sz="2800" kern="1200" baseline="-25000" err="1">
                  <a:solidFill>
                    <a:srgbClr val="000000"/>
                  </a:solidFill>
                  <a:latin typeface="Arial" panose="020B0604020202020204"/>
                </a:rPr>
                <a:t>cc</a:t>
              </a:r>
              <a:r>
                <a:rPr lang="en-US" sz="2800" kern="1200">
                  <a:solidFill>
                    <a:srgbClr val="000000"/>
                  </a:solidFill>
                  <a:latin typeface="Arial" panose="020B0604020202020204"/>
                </a:rPr>
                <a:t>=+1500A</a:t>
              </a:r>
            </a:p>
          </p:txBody>
        </p:sp>
      </p:grpSp>
      <p:grpSp>
        <p:nvGrpSpPr>
          <p:cNvPr id="92" name="Gruppieren 91"/>
          <p:cNvGrpSpPr/>
          <p:nvPr/>
        </p:nvGrpSpPr>
        <p:grpSpPr>
          <a:xfrm>
            <a:off x="11277600" y="2112103"/>
            <a:ext cx="7821494" cy="7228188"/>
            <a:chOff x="4912393" y="384746"/>
            <a:chExt cx="4637154" cy="4285399"/>
          </a:xfrm>
        </p:grpSpPr>
        <p:grpSp>
          <p:nvGrpSpPr>
            <p:cNvPr id="79" name="Gruppieren 78"/>
            <p:cNvGrpSpPr/>
            <p:nvPr/>
          </p:nvGrpSpPr>
          <p:grpSpPr>
            <a:xfrm>
              <a:off x="4912393" y="384746"/>
              <a:ext cx="4637154" cy="4036770"/>
              <a:chOff x="9014860" y="-2072924"/>
              <a:chExt cx="5485691" cy="4775444"/>
            </a:xfrm>
          </p:grpSpPr>
          <p:pic>
            <p:nvPicPr>
              <p:cNvPr id="48" name="Grafik 47"/>
              <p:cNvPicPr>
                <a:picLocks noChangeAspect="1"/>
              </p:cNvPicPr>
              <p:nvPr/>
            </p:nvPicPr>
            <p:blipFill rotWithShape="1">
              <a:blip r:embed="rId4">
                <a:extLst>
                  <a:ext uri="{28A0092B-C50C-407E-A947-70E740481C1C}">
                    <a14:useLocalDpi xmlns:a14="http://schemas.microsoft.com/office/drawing/2010/main" val="0"/>
                  </a:ext>
                </a:extLst>
              </a:blip>
              <a:srcRect r="49099" b="50766"/>
              <a:stretch/>
            </p:blipFill>
            <p:spPr>
              <a:xfrm>
                <a:off x="9014860" y="-2072924"/>
                <a:ext cx="5485691" cy="4775444"/>
              </a:xfrm>
              <a:prstGeom prst="rect">
                <a:avLst/>
              </a:prstGeom>
            </p:spPr>
          </p:pic>
          <p:cxnSp>
            <p:nvCxnSpPr>
              <p:cNvPr id="30" name="Gerader Verbinder 29"/>
              <p:cNvCxnSpPr/>
              <p:nvPr/>
            </p:nvCxnSpPr>
            <p:spPr>
              <a:xfrm flipH="1">
                <a:off x="11574357" y="-1255062"/>
                <a:ext cx="1745250" cy="0"/>
              </a:xfrm>
              <a:prstGeom prst="line">
                <a:avLst/>
              </a:prstGeom>
              <a:ln w="38100" cmpd="sng">
                <a:solidFill>
                  <a:srgbClr val="1971F3"/>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Gerader Verbinder 30"/>
              <p:cNvCxnSpPr/>
              <p:nvPr/>
            </p:nvCxnSpPr>
            <p:spPr>
              <a:xfrm flipH="1">
                <a:off x="10175783" y="2068986"/>
                <a:ext cx="3143824" cy="0"/>
              </a:xfrm>
              <a:prstGeom prst="line">
                <a:avLst/>
              </a:prstGeom>
              <a:ln w="38100" cmpd="sng">
                <a:solidFill>
                  <a:srgbClr val="FF99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pic>
          <p:nvPicPr>
            <p:cNvPr id="18" name="Grafik 17"/>
            <p:cNvPicPr>
              <a:picLocks noChangeAspect="1"/>
            </p:cNvPicPr>
            <p:nvPr/>
          </p:nvPicPr>
          <p:blipFill rotWithShape="1">
            <a:blip r:embed="rId4">
              <a:extLst>
                <a:ext uri="{28A0092B-C50C-407E-A947-70E740481C1C}">
                  <a14:useLocalDpi xmlns:a14="http://schemas.microsoft.com/office/drawing/2010/main" val="0"/>
                </a:ext>
              </a:extLst>
            </a:blip>
            <a:srcRect l="20039" t="96829" r="68648" b="-168"/>
            <a:stretch/>
          </p:blipFill>
          <p:spPr>
            <a:xfrm>
              <a:off x="6668108" y="4346295"/>
              <a:ext cx="1219201" cy="323850"/>
            </a:xfrm>
            <a:prstGeom prst="rect">
              <a:avLst/>
            </a:prstGeom>
          </p:spPr>
        </p:pic>
      </p:grpSp>
      <p:sp>
        <p:nvSpPr>
          <p:cNvPr id="19" name="Textfeld 18"/>
          <p:cNvSpPr txBox="1"/>
          <p:nvPr/>
        </p:nvSpPr>
        <p:spPr>
          <a:xfrm>
            <a:off x="20066441" y="4728729"/>
            <a:ext cx="6761062" cy="523220"/>
          </a:xfrm>
          <a:prstGeom prst="rect">
            <a:avLst/>
          </a:prstGeom>
          <a:noFill/>
        </p:spPr>
        <p:txBody>
          <a:bodyPr wrap="square" rtlCol="0">
            <a:spAutoFit/>
          </a:bodyPr>
          <a:lstStyle/>
          <a:p>
            <a:pPr algn="l" defTabSz="914400" hangingPunct="1"/>
            <a:r>
              <a:rPr lang="de-DE" sz="2800" b="1" kern="1200">
                <a:solidFill>
                  <a:srgbClr val="005555"/>
                </a:solidFill>
                <a:latin typeface="Arial" panose="020B0604020202020204"/>
              </a:rPr>
              <a:t>Triple probe </a:t>
            </a:r>
            <a:r>
              <a:rPr lang="de-DE" sz="2800" b="1" kern="1200" err="1">
                <a:solidFill>
                  <a:srgbClr val="005555"/>
                </a:solidFill>
                <a:latin typeface="Arial" panose="020B0604020202020204"/>
              </a:rPr>
              <a:t>profiles</a:t>
            </a:r>
            <a:endParaRPr lang="de-DE" sz="2800" b="1" kern="1200">
              <a:solidFill>
                <a:srgbClr val="005555"/>
              </a:solidFill>
              <a:latin typeface="Arial" panose="020B0604020202020204"/>
            </a:endParaRPr>
          </a:p>
        </p:txBody>
      </p:sp>
      <p:cxnSp>
        <p:nvCxnSpPr>
          <p:cNvPr id="70" name="Gerade Verbindung mit Pfeil 69"/>
          <p:cNvCxnSpPr>
            <a:cxnSpLocks/>
          </p:cNvCxnSpPr>
          <p:nvPr/>
        </p:nvCxnSpPr>
        <p:spPr>
          <a:xfrm flipH="1">
            <a:off x="4495800" y="5486400"/>
            <a:ext cx="692582" cy="2209800"/>
          </a:xfrm>
          <a:prstGeom prst="straightConnector1">
            <a:avLst/>
          </a:prstGeom>
          <a:ln w="19050" cmpd="sng">
            <a:solidFill>
              <a:srgbClr val="00B1EA"/>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86" name="Gruppieren 85"/>
          <p:cNvGrpSpPr/>
          <p:nvPr/>
        </p:nvGrpSpPr>
        <p:grpSpPr>
          <a:xfrm>
            <a:off x="407599" y="7690699"/>
            <a:ext cx="5816662" cy="5480570"/>
            <a:chOff x="3046971" y="1107585"/>
            <a:chExt cx="2908331" cy="2740285"/>
          </a:xfrm>
        </p:grpSpPr>
        <p:grpSp>
          <p:nvGrpSpPr>
            <p:cNvPr id="67" name="Gruppieren 66"/>
            <p:cNvGrpSpPr/>
            <p:nvPr/>
          </p:nvGrpSpPr>
          <p:grpSpPr>
            <a:xfrm>
              <a:off x="3046971" y="1107585"/>
              <a:ext cx="2908331" cy="2740285"/>
              <a:chOff x="5142898" y="1426069"/>
              <a:chExt cx="5195836" cy="4895616"/>
            </a:xfrm>
          </p:grpSpPr>
          <p:pic>
            <p:nvPicPr>
              <p:cNvPr id="34" name="Grafik 33"/>
              <p:cNvPicPr>
                <a:picLocks noChangeAspect="1"/>
              </p:cNvPicPr>
              <p:nvPr/>
            </p:nvPicPr>
            <p:blipFill rotWithShape="1">
              <a:blip r:embed="rId4">
                <a:extLst>
                  <a:ext uri="{28A0092B-C50C-407E-A947-70E740481C1C}">
                    <a14:useLocalDpi xmlns:a14="http://schemas.microsoft.com/office/drawing/2010/main" val="0"/>
                  </a:ext>
                </a:extLst>
              </a:blip>
              <a:srcRect l="51330" t="49527" r="460"/>
              <a:stretch/>
            </p:blipFill>
            <p:spPr>
              <a:xfrm>
                <a:off x="5142898" y="1426069"/>
                <a:ext cx="5195836" cy="4895616"/>
              </a:xfrm>
              <a:prstGeom prst="rect">
                <a:avLst/>
              </a:prstGeom>
            </p:spPr>
          </p:pic>
          <p:sp>
            <p:nvSpPr>
              <p:cNvPr id="35" name="Rechteck 34"/>
              <p:cNvSpPr/>
              <p:nvPr/>
            </p:nvSpPr>
            <p:spPr>
              <a:xfrm>
                <a:off x="7296257" y="3454216"/>
                <a:ext cx="1864534" cy="1602648"/>
              </a:xfrm>
              <a:prstGeom prst="rect">
                <a:avLst/>
              </a:prstGeom>
              <a:noFill/>
              <a:ln w="38100" cmpd="sng">
                <a:solidFill>
                  <a:srgbClr val="FF0000"/>
                </a:solidFill>
                <a:prstDash val="sysDash"/>
                <a:tailEnd type="triangle" w="lg" len="med"/>
              </a:ln>
            </p:spPr>
            <p:style>
              <a:lnRef idx="1">
                <a:schemeClr val="accent1"/>
              </a:lnRef>
              <a:fillRef idx="0">
                <a:schemeClr val="accent1"/>
              </a:fillRef>
              <a:effectRef idx="0">
                <a:schemeClr val="accent1"/>
              </a:effectRef>
              <a:fontRef idx="minor">
                <a:schemeClr val="tx1"/>
              </a:fontRef>
            </p:style>
            <p:txBody>
              <a:bodyPr wrap="square" lIns="288000" tIns="216000" rIns="288000" bIns="288000" rtlCol="0" anchor="t" anchorCtr="0"/>
              <a:lstStyle/>
              <a:p>
                <a:pPr algn="l" defTabSz="914400" hangingPunct="1">
                  <a:spcBef>
                    <a:spcPts val="2300"/>
                  </a:spcBef>
                  <a:buClr>
                    <a:srgbClr val="116656"/>
                  </a:buClr>
                  <a:buSzPct val="120000"/>
                </a:pPr>
                <a:endParaRPr lang="en-US" sz="2600" b="1" kern="1200">
                  <a:solidFill>
                    <a:srgbClr val="FFFFFF"/>
                  </a:solidFill>
                  <a:latin typeface="Arial" panose="020B0604020202020204"/>
                </a:endParaRPr>
              </a:p>
            </p:txBody>
          </p:sp>
          <p:cxnSp>
            <p:nvCxnSpPr>
              <p:cNvPr id="36" name="Gerader Verbinder 35"/>
              <p:cNvCxnSpPr/>
              <p:nvPr/>
            </p:nvCxnSpPr>
            <p:spPr>
              <a:xfrm flipH="1">
                <a:off x="8244028" y="3632230"/>
                <a:ext cx="871094" cy="0"/>
              </a:xfrm>
              <a:prstGeom prst="line">
                <a:avLst/>
              </a:prstGeom>
              <a:ln w="38100" cmpd="sng">
                <a:solidFill>
                  <a:srgbClr val="1971F3"/>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Gerader Verbinder 36"/>
              <p:cNvCxnSpPr/>
              <p:nvPr/>
            </p:nvCxnSpPr>
            <p:spPr>
              <a:xfrm flipH="1">
                <a:off x="7442079" y="4918792"/>
                <a:ext cx="1667240" cy="0"/>
              </a:xfrm>
              <a:prstGeom prst="line">
                <a:avLst/>
              </a:prstGeom>
              <a:ln w="38100" cmpd="sng">
                <a:solidFill>
                  <a:srgbClr val="FF99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0" name="Textfeld 39"/>
            <p:cNvSpPr txBox="1"/>
            <p:nvPr/>
          </p:nvSpPr>
          <p:spPr>
            <a:xfrm>
              <a:off x="3588278" y="1308373"/>
              <a:ext cx="1009065" cy="430887"/>
            </a:xfrm>
            <a:prstGeom prst="rect">
              <a:avLst/>
            </a:prstGeom>
            <a:noFill/>
          </p:spPr>
          <p:txBody>
            <a:bodyPr wrap="square" lIns="0" tIns="0" rIns="0" bIns="0" rtlCol="0" anchor="t" anchorCtr="0">
              <a:spAutoFit/>
            </a:bodyPr>
            <a:lstStyle/>
            <a:p>
              <a:pPr algn="l" defTabSz="914400" hangingPunct="1">
                <a:spcBef>
                  <a:spcPts val="2300"/>
                </a:spcBef>
              </a:pPr>
              <a:r>
                <a:rPr lang="en-US" sz="2800" b="1" kern="1200" dirty="0">
                  <a:solidFill>
                    <a:srgbClr val="00B1EA"/>
                  </a:solidFill>
                  <a:latin typeface="Arial" panose="020B0604020202020204"/>
                </a:rPr>
                <a:t>island separatrix</a:t>
              </a:r>
            </a:p>
          </p:txBody>
        </p:sp>
        <p:cxnSp>
          <p:nvCxnSpPr>
            <p:cNvPr id="41" name="Gerade Verbindung mit Pfeil 40"/>
            <p:cNvCxnSpPr/>
            <p:nvPr/>
          </p:nvCxnSpPr>
          <p:spPr>
            <a:xfrm flipV="1">
              <a:off x="4218932" y="1308373"/>
              <a:ext cx="946150" cy="114572"/>
            </a:xfrm>
            <a:prstGeom prst="straightConnector1">
              <a:avLst/>
            </a:prstGeom>
            <a:ln w="19050" cmpd="sng">
              <a:solidFill>
                <a:srgbClr val="00B1EA"/>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77" name="Gerade Verbindung mit Pfeil 76"/>
            <p:cNvCxnSpPr/>
            <p:nvPr/>
          </p:nvCxnSpPr>
          <p:spPr>
            <a:xfrm flipV="1">
              <a:off x="4218932" y="1463912"/>
              <a:ext cx="461315" cy="7173"/>
            </a:xfrm>
            <a:prstGeom prst="straightConnector1">
              <a:avLst/>
            </a:prstGeom>
            <a:ln w="19050" cmpd="sng">
              <a:solidFill>
                <a:srgbClr val="00B1EA"/>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grpSp>
      <p:cxnSp>
        <p:nvCxnSpPr>
          <p:cNvPr id="42" name="Gerade Verbindung mit Pfeil 41"/>
          <p:cNvCxnSpPr>
            <a:stCxn id="35" idx="3"/>
          </p:cNvCxnSpPr>
          <p:nvPr/>
        </p:nvCxnSpPr>
        <p:spPr>
          <a:xfrm>
            <a:off x="4905570" y="10858248"/>
            <a:ext cx="1721332" cy="0"/>
          </a:xfrm>
          <a:prstGeom prst="straightConnector1">
            <a:avLst/>
          </a:prstGeom>
          <a:ln w="19050" cmpd="sng">
            <a:solidFill>
              <a:srgbClr val="FF0000"/>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91" name="Textfeld 90"/>
          <p:cNvSpPr txBox="1"/>
          <p:nvPr/>
        </p:nvSpPr>
        <p:spPr>
          <a:xfrm>
            <a:off x="11994055" y="9553204"/>
            <a:ext cx="6065346" cy="2123658"/>
          </a:xfrm>
          <a:prstGeom prst="rect">
            <a:avLst/>
          </a:prstGeom>
          <a:noFill/>
        </p:spPr>
        <p:txBody>
          <a:bodyPr wrap="square" rtlCol="0">
            <a:spAutoFit/>
          </a:bodyPr>
          <a:lstStyle/>
          <a:p>
            <a:pPr algn="l" defTabSz="914400" hangingPunct="1">
              <a:spcBef>
                <a:spcPts val="1200"/>
              </a:spcBef>
            </a:pPr>
            <a:r>
              <a:rPr lang="en-US" sz="2800" b="1" kern="1200">
                <a:solidFill>
                  <a:srgbClr val="000000"/>
                </a:solidFill>
                <a:latin typeface="Arial" panose="020B0604020202020204"/>
              </a:rPr>
              <a:t>poloidal structure: </a:t>
            </a:r>
          </a:p>
          <a:p>
            <a:pPr marL="568800" indent="-571500" algn="l" defTabSz="914400" hangingPunct="1">
              <a:spcBef>
                <a:spcPts val="1200"/>
              </a:spcBef>
              <a:buFont typeface="Arial" panose="020B0604020202020204" pitchFamily="34" charset="0"/>
              <a:buChar char="•"/>
            </a:pPr>
            <a:r>
              <a:rPr lang="en-US" sz="2800" kern="1200">
                <a:solidFill>
                  <a:srgbClr val="000000"/>
                </a:solidFill>
                <a:latin typeface="Arial" panose="020B0604020202020204"/>
              </a:rPr>
              <a:t>higher </a:t>
            </a:r>
            <a:r>
              <a:rPr lang="en-US" sz="2800" i="1" kern="1200" err="1">
                <a:solidFill>
                  <a:srgbClr val="000000"/>
                </a:solidFill>
                <a:latin typeface="Arial" panose="020B0604020202020204"/>
              </a:rPr>
              <a:t>V</a:t>
            </a:r>
            <a:r>
              <a:rPr lang="en-US" sz="2800" kern="1200" baseline="-25000" err="1">
                <a:solidFill>
                  <a:srgbClr val="000000"/>
                </a:solidFill>
                <a:latin typeface="Arial" panose="020B0604020202020204"/>
              </a:rPr>
              <a:t>fl</a:t>
            </a:r>
            <a:r>
              <a:rPr lang="en-US" sz="2800" kern="1200">
                <a:solidFill>
                  <a:srgbClr val="000000"/>
                </a:solidFill>
                <a:latin typeface="Arial" panose="020B0604020202020204"/>
              </a:rPr>
              <a:t> and </a:t>
            </a:r>
            <a:r>
              <a:rPr lang="en-US" sz="2800" kern="1200" err="1">
                <a:solidFill>
                  <a:srgbClr val="000000"/>
                </a:solidFill>
                <a:latin typeface="Arial" panose="020B0604020202020204"/>
              </a:rPr>
              <a:t>T</a:t>
            </a:r>
            <a:r>
              <a:rPr lang="en-US" sz="2800" kern="1200" baseline="-25000" err="1">
                <a:solidFill>
                  <a:srgbClr val="000000"/>
                </a:solidFill>
                <a:latin typeface="Arial" panose="020B0604020202020204"/>
              </a:rPr>
              <a:t>e</a:t>
            </a:r>
            <a:r>
              <a:rPr lang="en-US" sz="2800" kern="1200">
                <a:solidFill>
                  <a:srgbClr val="000000"/>
                </a:solidFill>
                <a:latin typeface="Arial" panose="020B0604020202020204"/>
              </a:rPr>
              <a:t> for upper pins (towards X point)</a:t>
            </a:r>
          </a:p>
          <a:p>
            <a:pPr marL="93600" indent="-571500" algn="l" defTabSz="914400" hangingPunct="1">
              <a:spcBef>
                <a:spcPts val="1200"/>
              </a:spcBef>
              <a:buFont typeface="Arial" panose="020B0604020202020204" pitchFamily="34" charset="0"/>
              <a:buChar char="•"/>
            </a:pPr>
            <a:r>
              <a:rPr lang="en-US" sz="2800" kern="1200">
                <a:solidFill>
                  <a:srgbClr val="000000"/>
                </a:solidFill>
                <a:latin typeface="Arial" panose="020B0604020202020204"/>
              </a:rPr>
              <a:t>positive </a:t>
            </a:r>
            <a:r>
              <a:rPr lang="en-US" sz="2800" i="1" kern="1200" err="1">
                <a:solidFill>
                  <a:srgbClr val="000000"/>
                </a:solidFill>
                <a:latin typeface="Arial" panose="020B0604020202020204"/>
              </a:rPr>
              <a:t>V</a:t>
            </a:r>
            <a:r>
              <a:rPr lang="en-US" sz="2800" kern="1200" baseline="-25000" err="1">
                <a:solidFill>
                  <a:srgbClr val="000000"/>
                </a:solidFill>
                <a:latin typeface="Arial" panose="020B0604020202020204"/>
              </a:rPr>
              <a:t>fl</a:t>
            </a:r>
            <a:r>
              <a:rPr lang="en-US" sz="2800" kern="1200">
                <a:solidFill>
                  <a:srgbClr val="000000"/>
                </a:solidFill>
                <a:latin typeface="Arial" panose="020B0604020202020204"/>
              </a:rPr>
              <a:t> around island O point</a:t>
            </a:r>
          </a:p>
        </p:txBody>
      </p:sp>
      <p:sp>
        <p:nvSpPr>
          <p:cNvPr id="11" name="Textfeld 10"/>
          <p:cNvSpPr txBox="1"/>
          <p:nvPr/>
        </p:nvSpPr>
        <p:spPr>
          <a:xfrm>
            <a:off x="18710311" y="2222670"/>
            <a:ext cx="5433810" cy="2246769"/>
          </a:xfrm>
          <a:prstGeom prst="rect">
            <a:avLst/>
          </a:prstGeom>
          <a:noFill/>
        </p:spPr>
        <p:txBody>
          <a:bodyPr wrap="square" rtlCol="0">
            <a:spAutoFit/>
          </a:bodyPr>
          <a:lstStyle/>
          <a:p>
            <a:pPr marL="571500" indent="-571500" algn="l" defTabSz="914400" hangingPunct="1">
              <a:spcBef>
                <a:spcPts val="1200"/>
              </a:spcBef>
              <a:buFont typeface="Arial" panose="020B0604020202020204" pitchFamily="34" charset="0"/>
              <a:buChar char="•"/>
            </a:pPr>
            <a:r>
              <a:rPr lang="en-US" sz="2800" b="1" i="1" kern="1200" err="1">
                <a:solidFill>
                  <a:srgbClr val="000000"/>
                </a:solidFill>
                <a:latin typeface="Arial" panose="020B0604020202020204"/>
              </a:rPr>
              <a:t>V</a:t>
            </a:r>
            <a:r>
              <a:rPr lang="en-US" sz="2800" b="1" kern="1200" baseline="-25000" err="1">
                <a:solidFill>
                  <a:srgbClr val="000000"/>
                </a:solidFill>
                <a:latin typeface="Arial" panose="020B0604020202020204"/>
              </a:rPr>
              <a:t>fl</a:t>
            </a:r>
            <a:r>
              <a:rPr lang="en-US" sz="2800" b="1" kern="1200">
                <a:solidFill>
                  <a:srgbClr val="000000"/>
                </a:solidFill>
                <a:latin typeface="Arial" panose="020B0604020202020204"/>
              </a:rPr>
              <a:t> structure follows flux surface (outer island separatrix) rather than connection length transition!</a:t>
            </a:r>
            <a:endParaRPr lang="en-US" sz="2800" b="1" kern="1200" baseline="-25000">
              <a:solidFill>
                <a:srgbClr val="000000"/>
              </a:solidFill>
              <a:latin typeface="Arial" panose="020B0604020202020204"/>
            </a:endParaRPr>
          </a:p>
        </p:txBody>
      </p:sp>
      <p:grpSp>
        <p:nvGrpSpPr>
          <p:cNvPr id="68" name="Gruppieren 67"/>
          <p:cNvGrpSpPr/>
          <p:nvPr/>
        </p:nvGrpSpPr>
        <p:grpSpPr>
          <a:xfrm>
            <a:off x="6569755" y="7879504"/>
            <a:ext cx="4673290" cy="5107348"/>
            <a:chOff x="5885710" y="-3894478"/>
            <a:chExt cx="4479553" cy="4895616"/>
          </a:xfrm>
        </p:grpSpPr>
        <p:pic>
          <p:nvPicPr>
            <p:cNvPr id="49" name="Grafik 48"/>
            <p:cNvPicPr>
              <a:picLocks noChangeAspect="1"/>
            </p:cNvPicPr>
            <p:nvPr/>
          </p:nvPicPr>
          <p:blipFill rotWithShape="1">
            <a:blip r:embed="rId4">
              <a:extLst>
                <a:ext uri="{28A0092B-C50C-407E-A947-70E740481C1C}">
                  <a14:useLocalDpi xmlns:a14="http://schemas.microsoft.com/office/drawing/2010/main" val="0"/>
                </a:ext>
              </a:extLst>
            </a:blip>
            <a:srcRect l="9336" t="49527" r="49098"/>
            <a:stretch/>
          </p:blipFill>
          <p:spPr>
            <a:xfrm>
              <a:off x="5885710" y="-3894478"/>
              <a:ext cx="4479553" cy="4895616"/>
            </a:xfrm>
            <a:prstGeom prst="rect">
              <a:avLst/>
            </a:prstGeom>
          </p:spPr>
        </p:pic>
        <p:cxnSp>
          <p:nvCxnSpPr>
            <p:cNvPr id="32" name="Gerader Verbinder 31"/>
            <p:cNvCxnSpPr/>
            <p:nvPr/>
          </p:nvCxnSpPr>
          <p:spPr>
            <a:xfrm flipH="1">
              <a:off x="7420062" y="-3191827"/>
              <a:ext cx="1745250" cy="0"/>
            </a:xfrm>
            <a:prstGeom prst="line">
              <a:avLst/>
            </a:prstGeom>
            <a:ln w="38100" cmpd="sng">
              <a:solidFill>
                <a:srgbClr val="1971F3"/>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Gerader Verbinder 32"/>
            <p:cNvCxnSpPr/>
            <p:nvPr/>
          </p:nvCxnSpPr>
          <p:spPr>
            <a:xfrm flipH="1">
              <a:off x="6043496" y="132154"/>
              <a:ext cx="3143824" cy="0"/>
            </a:xfrm>
            <a:prstGeom prst="line">
              <a:avLst/>
            </a:prstGeom>
            <a:ln w="38100" cmpd="sng">
              <a:solidFill>
                <a:srgbClr val="FF99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6577569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normAutofit fontScale="90000"/>
          </a:bodyPr>
          <a:lstStyle/>
          <a:p>
            <a:r>
              <a:rPr lang="en-US" dirty="0"/>
              <a:t>MPM: magnetic structure still important in far SOL of a small plasma</a:t>
            </a:r>
          </a:p>
        </p:txBody>
      </p:sp>
      <p:sp>
        <p:nvSpPr>
          <p:cNvPr id="4" name="Foliennummernplatzhalter 3"/>
          <p:cNvSpPr>
            <a:spLocks noGrp="1"/>
          </p:cNvSpPr>
          <p:nvPr>
            <p:ph type="sldNum" sz="quarter" idx="2"/>
          </p:nvPr>
        </p:nvSpPr>
        <p:spPr/>
        <p:txBody>
          <a:bodyPr/>
          <a:lstStyle/>
          <a:p>
            <a:pPr defTabSz="914400" hangingPunct="1"/>
            <a:fld id="{ECE691D0-CC49-4FC7-9C4D-6112B0CB3A76}" type="slidenum">
              <a:rPr lang="de-DE">
                <a:solidFill>
                  <a:srgbClr val="000000">
                    <a:tint val="75000"/>
                  </a:srgbClr>
                </a:solidFill>
                <a:latin typeface="Arial" panose="020B0604020202020204"/>
              </a:rPr>
              <a:pPr defTabSz="914400" hangingPunct="1"/>
              <a:t>6</a:t>
            </a:fld>
            <a:endParaRPr lang="de-DE">
              <a:solidFill>
                <a:srgbClr val="000000">
                  <a:tint val="75000"/>
                </a:srgbClr>
              </a:solidFill>
              <a:latin typeface="Arial" panose="020B0604020202020204"/>
            </a:endParaRPr>
          </a:p>
        </p:txBody>
      </p:sp>
      <p:grpSp>
        <p:nvGrpSpPr>
          <p:cNvPr id="9" name="Gruppieren 8"/>
          <p:cNvGrpSpPr/>
          <p:nvPr/>
        </p:nvGrpSpPr>
        <p:grpSpPr>
          <a:xfrm>
            <a:off x="15849602" y="2672967"/>
            <a:ext cx="7541120" cy="10233410"/>
            <a:chOff x="2410808" y="477838"/>
            <a:chExt cx="4536253" cy="6155762"/>
          </a:xfrm>
        </p:grpSpPr>
        <p:pic>
          <p:nvPicPr>
            <p:cNvPr id="7" name="Grafik 6"/>
            <p:cNvPicPr>
              <a:picLocks noChangeAspect="1"/>
            </p:cNvPicPr>
            <p:nvPr/>
          </p:nvPicPr>
          <p:blipFill rotWithShape="1">
            <a:blip r:embed="rId2">
              <a:extLst>
                <a:ext uri="{28A0092B-C50C-407E-A947-70E740481C1C}">
                  <a14:useLocalDpi xmlns:a14="http://schemas.microsoft.com/office/drawing/2010/main" val="0"/>
                </a:ext>
              </a:extLst>
            </a:blip>
            <a:srcRect t="50156" r="49187"/>
            <a:stretch/>
          </p:blipFill>
          <p:spPr>
            <a:xfrm>
              <a:off x="2410808" y="3423675"/>
              <a:ext cx="4363056" cy="3209925"/>
            </a:xfrm>
            <a:prstGeom prst="rect">
              <a:avLst/>
            </a:prstGeom>
          </p:spPr>
        </p:pic>
        <p:pic>
          <p:nvPicPr>
            <p:cNvPr id="8" name="Grafik 7"/>
            <p:cNvPicPr>
              <a:picLocks noChangeAspect="1"/>
            </p:cNvPicPr>
            <p:nvPr/>
          </p:nvPicPr>
          <p:blipFill rotWithShape="1">
            <a:blip r:embed="rId2">
              <a:extLst>
                <a:ext uri="{28A0092B-C50C-407E-A947-70E740481C1C}">
                  <a14:useLocalDpi xmlns:a14="http://schemas.microsoft.com/office/drawing/2010/main" val="0"/>
                </a:ext>
              </a:extLst>
            </a:blip>
            <a:srcRect l="51590" t="4395" b="50703"/>
            <a:stretch/>
          </p:blipFill>
          <p:spPr>
            <a:xfrm>
              <a:off x="2790314" y="477838"/>
              <a:ext cx="4156747" cy="2891631"/>
            </a:xfrm>
            <a:prstGeom prst="rect">
              <a:avLst/>
            </a:prstGeom>
          </p:spPr>
        </p:pic>
      </p:grpSp>
      <p:sp>
        <p:nvSpPr>
          <p:cNvPr id="10" name="Textfeld 9"/>
          <p:cNvSpPr txBox="1"/>
          <p:nvPr/>
        </p:nvSpPr>
        <p:spPr>
          <a:xfrm>
            <a:off x="8441396" y="4528261"/>
            <a:ext cx="6892832" cy="3190425"/>
          </a:xfrm>
          <a:prstGeom prst="rect">
            <a:avLst/>
          </a:prstGeom>
          <a:noFill/>
        </p:spPr>
        <p:txBody>
          <a:bodyPr wrap="square" lIns="0" tIns="0" rIns="0" bIns="0" rtlCol="0" anchor="t" anchorCtr="0">
            <a:spAutoFit/>
          </a:bodyPr>
          <a:lstStyle/>
          <a:p>
            <a:pPr marL="571500" indent="-571500" algn="l" defTabSz="914400" hangingPunct="1">
              <a:lnSpc>
                <a:spcPts val="4600"/>
              </a:lnSpc>
              <a:spcBef>
                <a:spcPts val="2300"/>
              </a:spcBef>
              <a:buFont typeface="Arial" panose="020B0604020202020204" pitchFamily="34" charset="0"/>
              <a:buChar char="•"/>
            </a:pPr>
            <a:r>
              <a:rPr lang="en-US" sz="3200" kern="1200">
                <a:solidFill>
                  <a:srgbClr val="000000"/>
                </a:solidFill>
                <a:latin typeface="Arial" panose="020B0604020202020204"/>
              </a:rPr>
              <a:t>small / detached plasma with almost no SOL density left</a:t>
            </a:r>
          </a:p>
          <a:p>
            <a:pPr marL="571500" indent="-571500" algn="l" defTabSz="914400" hangingPunct="1">
              <a:lnSpc>
                <a:spcPts val="4600"/>
              </a:lnSpc>
              <a:spcBef>
                <a:spcPts val="2300"/>
              </a:spcBef>
              <a:buFont typeface="Arial" panose="020B0604020202020204" pitchFamily="34" charset="0"/>
              <a:buChar char="•"/>
            </a:pPr>
            <a:r>
              <a:rPr lang="en-US" sz="3200" kern="1200">
                <a:solidFill>
                  <a:srgbClr val="000000"/>
                </a:solidFill>
                <a:latin typeface="Arial" panose="020B0604020202020204"/>
              </a:rPr>
              <a:t>still, a small but clearly localized </a:t>
            </a:r>
            <a:r>
              <a:rPr lang="en-US" sz="3200" kern="1200" err="1">
                <a:solidFill>
                  <a:srgbClr val="000000"/>
                </a:solidFill>
                <a:latin typeface="Arial" panose="020B0604020202020204"/>
              </a:rPr>
              <a:t>Isat</a:t>
            </a:r>
            <a:r>
              <a:rPr lang="en-US" sz="3200" kern="1200">
                <a:solidFill>
                  <a:srgbClr val="000000"/>
                </a:solidFill>
                <a:latin typeface="Arial" panose="020B0604020202020204"/>
              </a:rPr>
              <a:t> current is measured at the </a:t>
            </a:r>
            <a:r>
              <a:rPr lang="en-US" sz="3200" kern="1200" err="1">
                <a:solidFill>
                  <a:srgbClr val="000000"/>
                </a:solidFill>
                <a:latin typeface="Arial" panose="020B0604020202020204"/>
              </a:rPr>
              <a:t>Lc</a:t>
            </a:r>
            <a:r>
              <a:rPr lang="en-US" sz="3200" kern="1200">
                <a:solidFill>
                  <a:srgbClr val="000000"/>
                </a:solidFill>
                <a:latin typeface="Arial" panose="020B0604020202020204"/>
              </a:rPr>
              <a:t> transition</a:t>
            </a:r>
          </a:p>
        </p:txBody>
      </p:sp>
      <p:cxnSp>
        <p:nvCxnSpPr>
          <p:cNvPr id="12" name="Gerade Verbindung mit Pfeil 11"/>
          <p:cNvCxnSpPr>
            <a:stCxn id="10" idx="3"/>
          </p:cNvCxnSpPr>
          <p:nvPr/>
        </p:nvCxnSpPr>
        <p:spPr>
          <a:xfrm flipV="1">
            <a:off x="15334228" y="5076507"/>
            <a:ext cx="3391923" cy="1046967"/>
          </a:xfrm>
          <a:prstGeom prst="straightConnector1">
            <a:avLst/>
          </a:prstGeom>
          <a:ln w="19050" cmpd="sng">
            <a:solidFill>
              <a:srgbClr val="FF0000"/>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13" name="Grafik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027" y="3556462"/>
            <a:ext cx="6343650" cy="8458200"/>
          </a:xfrm>
          <a:prstGeom prst="rect">
            <a:avLst/>
          </a:prstGeom>
        </p:spPr>
      </p:pic>
      <p:cxnSp>
        <p:nvCxnSpPr>
          <p:cNvPr id="15" name="Gerade Verbindung mit Pfeil 14"/>
          <p:cNvCxnSpPr/>
          <p:nvPr/>
        </p:nvCxnSpPr>
        <p:spPr>
          <a:xfrm flipH="1" flipV="1">
            <a:off x="4260851" y="4667251"/>
            <a:ext cx="4083050" cy="158750"/>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6" name="Rechteck 15"/>
          <p:cNvSpPr/>
          <p:nvPr/>
        </p:nvSpPr>
        <p:spPr>
          <a:xfrm>
            <a:off x="3848102" y="3705066"/>
            <a:ext cx="304800" cy="7743984"/>
          </a:xfrm>
          <a:prstGeom prst="rect">
            <a:avLst/>
          </a:prstGeom>
          <a:solidFill>
            <a:srgbClr val="006C66">
              <a:alpha val="21961"/>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288000" tIns="216000" rIns="288000" bIns="288000" rtlCol="0" anchor="t" anchorCtr="0"/>
          <a:lstStyle/>
          <a:p>
            <a:pPr algn="l" defTabSz="914400" hangingPunct="1">
              <a:spcBef>
                <a:spcPts val="2300"/>
              </a:spcBef>
              <a:buClr>
                <a:srgbClr val="116656"/>
              </a:buClr>
              <a:buSzPct val="120000"/>
            </a:pPr>
            <a:endParaRPr lang="en-US" sz="2600" b="1" kern="1200">
              <a:solidFill>
                <a:srgbClr val="FFFFFF"/>
              </a:solidFill>
              <a:latin typeface="Arial" panose="020B0604020202020204"/>
            </a:endParaRPr>
          </a:p>
        </p:txBody>
      </p:sp>
    </p:spTree>
    <p:extLst>
      <p:ext uri="{BB962C8B-B14F-4D97-AF65-F5344CB8AC3E}">
        <p14:creationId xmlns:p14="http://schemas.microsoft.com/office/powerpoint/2010/main" val="64928546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Background subtraction shows dominant poloidal motion in videos"/>
          <p:cNvSpPr txBox="1">
            <a:spLocks noGrp="1"/>
          </p:cNvSpPr>
          <p:nvPr>
            <p:ph type="title"/>
          </p:nvPr>
        </p:nvSpPr>
        <p:spPr>
          <a:prstGeom prst="rect">
            <a:avLst/>
          </a:prstGeom>
        </p:spPr>
        <p:txBody>
          <a:bodyPr/>
          <a:lstStyle>
            <a:lvl1pPr defTabSz="731162">
              <a:defRPr sz="4539"/>
            </a:lvl1pPr>
          </a:lstStyle>
          <a:p>
            <a:r>
              <a:rPr lang="en-US" dirty="0"/>
              <a:t>Poloidal motion is seen to dominate in GPI videos</a:t>
            </a:r>
            <a:endParaRPr dirty="0"/>
          </a:p>
        </p:txBody>
      </p:sp>
      <p:sp>
        <p:nvSpPr>
          <p:cNvPr id="305" name="Slide Number"/>
          <p:cNvSpPr txBox="1">
            <a:spLocks noGrp="1"/>
          </p:cNvSpPr>
          <p:nvPr>
            <p:ph type="sldNum" sz="quarter" idx="2"/>
          </p:nvPr>
        </p:nvSpPr>
        <p:spPr>
          <a:xfrm>
            <a:off x="23865371" y="13073062"/>
            <a:ext cx="240333" cy="31569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7</a:t>
            </a:fld>
            <a:endParaRPr/>
          </a:p>
        </p:txBody>
      </p:sp>
      <p:sp>
        <p:nvSpPr>
          <p:cNvPr id="311" name="Original video"/>
          <p:cNvSpPr txBox="1"/>
          <p:nvPr/>
        </p:nvSpPr>
        <p:spPr>
          <a:xfrm>
            <a:off x="9664667" y="3642260"/>
            <a:ext cx="2450949" cy="523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b="1">
                <a:solidFill>
                  <a:srgbClr val="005555"/>
                </a:solidFill>
              </a:defRPr>
            </a:lvl1pPr>
          </a:lstStyle>
          <a:p>
            <a:r>
              <a:t>Original video</a:t>
            </a:r>
          </a:p>
        </p:txBody>
      </p:sp>
      <p:sp>
        <p:nvSpPr>
          <p:cNvPr id="312" name="Background-subtracted"/>
          <p:cNvSpPr txBox="1"/>
          <p:nvPr/>
        </p:nvSpPr>
        <p:spPr>
          <a:xfrm>
            <a:off x="16109077" y="3642260"/>
            <a:ext cx="4164585" cy="523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b="1">
                <a:solidFill>
                  <a:srgbClr val="005555"/>
                </a:solidFill>
              </a:defRPr>
            </a:lvl1pPr>
          </a:lstStyle>
          <a:p>
            <a:r>
              <a:t>Background-subtracted</a:t>
            </a:r>
          </a:p>
        </p:txBody>
      </p:sp>
      <p:pic>
        <p:nvPicPr>
          <p:cNvPr id="313" name="230323047_2.100000_2.100200s.mp4" descr="230323047_2.100000_2.100200s.mp4"/>
          <p:cNvPicPr>
            <a:picLocks/>
          </p:cNvPicPr>
          <p:nvPr>
            <a:videoFile r:link="rId2"/>
            <p:extLst>
              <p:ext uri="{DAA4B4D4-6D71-4841-9C94-3DE7FCFB9230}">
                <p14:media xmlns:p14="http://schemas.microsoft.com/office/powerpoint/2010/main" r:embed="rId1"/>
              </p:ext>
            </p:extLst>
          </p:nvPr>
        </p:nvPicPr>
        <p:blipFill>
          <a:blip r:embed="rId6"/>
          <a:stretch>
            <a:fillRect/>
          </a:stretch>
        </p:blipFill>
        <p:spPr>
          <a:xfrm>
            <a:off x="14077708" y="4275672"/>
            <a:ext cx="7620001" cy="6096001"/>
          </a:xfrm>
          <a:prstGeom prst="rect">
            <a:avLst/>
          </a:prstGeom>
          <a:ln w="12700">
            <a:miter lim="400000"/>
          </a:ln>
        </p:spPr>
      </p:pic>
      <p:sp>
        <p:nvSpPr>
          <p:cNvPr id="314" name="Standard magnetic configuration"/>
          <p:cNvSpPr txBox="1"/>
          <p:nvPr/>
        </p:nvSpPr>
        <p:spPr>
          <a:xfrm>
            <a:off x="1752600" y="3642260"/>
            <a:ext cx="5698288" cy="523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b="1">
                <a:solidFill>
                  <a:srgbClr val="005555"/>
                </a:solidFill>
              </a:defRPr>
            </a:lvl1pPr>
          </a:lstStyle>
          <a:p>
            <a:r>
              <a:t>Standard magnetic configuration</a:t>
            </a:r>
          </a:p>
        </p:txBody>
      </p:sp>
      <p:sp>
        <p:nvSpPr>
          <p:cNvPr id="315" name="Rectangle"/>
          <p:cNvSpPr/>
          <p:nvPr/>
        </p:nvSpPr>
        <p:spPr>
          <a:xfrm>
            <a:off x="21001517" y="4683818"/>
            <a:ext cx="662189" cy="5460089"/>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mc:AlternateContent xmlns:mc="http://schemas.openxmlformats.org/markup-compatibility/2006">
        <mc:Choice xmlns:a14="http://schemas.microsoft.com/office/drawing/2010/main" Requires="a14">
          <p:sp>
            <p:nvSpPr>
              <p:cNvPr id="316" name="Text"/>
              <p:cNvSpPr txBox="1"/>
              <p:nvPr/>
            </p:nvSpPr>
            <p:spPr>
              <a:xfrm>
                <a:off x="21097816" y="6619505"/>
                <a:ext cx="1754555" cy="1188190"/>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lvl1pPr>
                  <a:defRPr sz="2700" b="1"/>
                </a:lvl1pPr>
              </a:lstStyle>
              <a:p>
                <a:pPr/>
                <a14:m>
                  <m:oMathPara xmlns:m="http://schemas.openxmlformats.org/officeDocument/2006/math">
                    <m:oMathParaPr>
                      <m:jc m:val="center"/>
                    </m:oMathParaPr>
                    <m:oMath xmlns:m="http://schemas.openxmlformats.org/officeDocument/2006/math">
                      <m:f>
                        <m:fPr>
                          <m:ctrlPr>
                            <a:rPr sz="3250" i="1">
                              <a:solidFill>
                                <a:srgbClr val="5E5E5E"/>
                              </a:solidFill>
                              <a:latin typeface="Cambria Math" panose="02040503050406030204" pitchFamily="18" charset="0"/>
                            </a:rPr>
                          </m:ctrlPr>
                        </m:fPr>
                        <m:num>
                          <m:r>
                            <a:rPr sz="3250" i="1">
                              <a:solidFill>
                                <a:srgbClr val="5E5E5E"/>
                              </a:solidFill>
                              <a:latin typeface="Cambria Math" panose="02040503050406030204" pitchFamily="18" charset="0"/>
                            </a:rPr>
                            <m:t>𝐼</m:t>
                          </m:r>
                          <m:r>
                            <a:rPr sz="3250" i="1">
                              <a:solidFill>
                                <a:srgbClr val="5E5E5E"/>
                              </a:solidFill>
                              <a:latin typeface="Cambria Math" panose="02040503050406030204" pitchFamily="18" charset="0"/>
                            </a:rPr>
                            <m:t>−</m:t>
                          </m:r>
                          <m:sSub>
                            <m:sSubPr>
                              <m:ctrlPr>
                                <a:rPr sz="3250" i="1">
                                  <a:solidFill>
                                    <a:srgbClr val="5E5E5E"/>
                                  </a:solidFill>
                                  <a:latin typeface="Cambria Math" panose="02040503050406030204" pitchFamily="18" charset="0"/>
                                </a:rPr>
                              </m:ctrlPr>
                            </m:sSubPr>
                            <m:e>
                              <m:bar>
                                <m:barPr>
                                  <m:pos m:val="top"/>
                                  <m:ctrlPr>
                                    <a:rPr sz="3250" i="1">
                                      <a:solidFill>
                                        <a:srgbClr val="5E5E5E"/>
                                      </a:solidFill>
                                      <a:latin typeface="Cambria Math" panose="02040503050406030204" pitchFamily="18" charset="0"/>
                                    </a:rPr>
                                  </m:ctrlPr>
                                </m:barPr>
                                <m:e>
                                  <m:r>
                                    <a:rPr sz="3250" i="1">
                                      <a:solidFill>
                                        <a:srgbClr val="5E5E5E"/>
                                      </a:solidFill>
                                      <a:latin typeface="Cambria Math" panose="02040503050406030204" pitchFamily="18" charset="0"/>
                                    </a:rPr>
                                    <m:t>𝐼</m:t>
                                  </m:r>
                                </m:e>
                              </m:bar>
                            </m:e>
                            <m:sub>
                              <m:r>
                                <a:rPr sz="3250" i="1">
                                  <a:solidFill>
                                    <a:srgbClr val="5E5E5E"/>
                                  </a:solidFill>
                                  <a:latin typeface="Cambria Math" panose="02040503050406030204" pitchFamily="18" charset="0"/>
                                </a:rPr>
                                <m:t>±50</m:t>
                              </m:r>
                              <m:r>
                                <a:rPr sz="3250" i="1">
                                  <a:solidFill>
                                    <a:srgbClr val="5E5E5E"/>
                                  </a:solidFill>
                                  <a:latin typeface="Cambria Math" panose="02040503050406030204" pitchFamily="18" charset="0"/>
                                </a:rPr>
                                <m:t>𝜇</m:t>
                              </m:r>
                              <m:r>
                                <m:rPr>
                                  <m:sty m:val="p"/>
                                </m:rPr>
                                <a:rPr sz="3250" i="1">
                                  <a:solidFill>
                                    <a:srgbClr val="5E5E5E"/>
                                  </a:solidFill>
                                  <a:latin typeface="Cambria Math" panose="02040503050406030204" pitchFamily="18" charset="0"/>
                                </a:rPr>
                                <m:t>s</m:t>
                              </m:r>
                            </m:sub>
                          </m:sSub>
                        </m:num>
                        <m:den>
                          <m:r>
                            <m:rPr>
                              <m:sty m:val="p"/>
                            </m:rPr>
                            <a:rPr sz="3250" i="1">
                              <a:solidFill>
                                <a:srgbClr val="5E5E5E"/>
                              </a:solidFill>
                              <a:latin typeface="Cambria Math" panose="02040503050406030204" pitchFamily="18" charset="0"/>
                            </a:rPr>
                            <m:t>std</m:t>
                          </m:r>
                          <m:r>
                            <a:rPr sz="3250" i="1">
                              <a:solidFill>
                                <a:srgbClr val="5E5E5E"/>
                              </a:solidFill>
                              <a:latin typeface="Cambria Math" panose="02040503050406030204" pitchFamily="18" charset="0"/>
                            </a:rPr>
                            <m:t>(</m:t>
                          </m:r>
                          <m:r>
                            <a:rPr sz="3250" i="1">
                              <a:solidFill>
                                <a:srgbClr val="5E5E5E"/>
                              </a:solidFill>
                              <a:latin typeface="Cambria Math" panose="02040503050406030204" pitchFamily="18" charset="0"/>
                            </a:rPr>
                            <m:t>𝐼</m:t>
                          </m:r>
                          <m:r>
                            <a:rPr sz="3250" i="1">
                              <a:solidFill>
                                <a:srgbClr val="5E5E5E"/>
                              </a:solidFill>
                              <a:latin typeface="Cambria Math" panose="02040503050406030204" pitchFamily="18" charset="0"/>
                            </a:rPr>
                            <m:t>)</m:t>
                          </m:r>
                        </m:den>
                      </m:f>
                    </m:oMath>
                  </m:oMathPara>
                </a14:m>
                <a:endParaRPr/>
              </a:p>
            </p:txBody>
          </p:sp>
        </mc:Choice>
        <mc:Fallback>
          <p:sp>
            <p:nvSpPr>
              <p:cNvPr id="316" name="Text"/>
              <p:cNvSpPr txBox="1">
                <a:spLocks noRot="1" noChangeAspect="1" noMove="1" noResize="1" noEditPoints="1" noAdjustHandles="1" noChangeArrowheads="1" noChangeShapeType="1" noTextEdit="1"/>
              </p:cNvSpPr>
              <p:nvPr/>
            </p:nvSpPr>
            <p:spPr>
              <a:xfrm>
                <a:off x="21097816" y="6619505"/>
                <a:ext cx="1754555" cy="1188190"/>
              </a:xfrm>
              <a:prstGeom prst="rect">
                <a:avLst/>
              </a:prstGeom>
              <a:blipFill>
                <a:blip r:embed="rId7"/>
                <a:stretch>
                  <a:fillRect l="-11511" r="-2878" b="-14894"/>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p:pic>
        <p:nvPicPr>
          <p:cNvPr id="317" name="230323047_2.100000_2.100200s_unsub.mp4" descr="230323047_2.100000_2.100200s_unsub.mp4"/>
          <p:cNvPicPr>
            <a:picLocks/>
          </p:cNvPicPr>
          <p:nvPr>
            <a:videoFile r:link="rId4"/>
            <p:extLst>
              <p:ext uri="{DAA4B4D4-6D71-4841-9C94-3DE7FCFB9230}">
                <p14:media xmlns:p14="http://schemas.microsoft.com/office/powerpoint/2010/main" r:embed="rId3"/>
              </p:ext>
            </p:extLst>
          </p:nvPr>
        </p:nvPicPr>
        <p:blipFill>
          <a:blip r:embed="rId8"/>
          <a:stretch>
            <a:fillRect/>
          </a:stretch>
        </p:blipFill>
        <p:spPr>
          <a:xfrm>
            <a:off x="6953141" y="4275672"/>
            <a:ext cx="7620001" cy="6096001"/>
          </a:xfrm>
          <a:prstGeom prst="rect">
            <a:avLst/>
          </a:prstGeom>
          <a:ln w="12700">
            <a:miter lim="400000"/>
          </a:ln>
        </p:spPr>
      </p:pic>
      <p:grpSp>
        <p:nvGrpSpPr>
          <p:cNvPr id="322" name="Group"/>
          <p:cNvGrpSpPr/>
          <p:nvPr/>
        </p:nvGrpSpPr>
        <p:grpSpPr>
          <a:xfrm>
            <a:off x="2907414" y="4582447"/>
            <a:ext cx="2724660" cy="5226673"/>
            <a:chOff x="0" y="0"/>
            <a:chExt cx="2724659" cy="5226672"/>
          </a:xfrm>
        </p:grpSpPr>
        <p:sp>
          <p:nvSpPr>
            <p:cNvPr id="318" name="Shape"/>
            <p:cNvSpPr/>
            <p:nvPr/>
          </p:nvSpPr>
          <p:spPr>
            <a:xfrm>
              <a:off x="801354" y="2032399"/>
              <a:ext cx="1727160" cy="2195556"/>
            </a:xfrm>
            <a:custGeom>
              <a:avLst/>
              <a:gdLst/>
              <a:ahLst/>
              <a:cxnLst>
                <a:cxn ang="0">
                  <a:pos x="wd2" y="hd2"/>
                </a:cxn>
                <a:cxn ang="5400000">
                  <a:pos x="wd2" y="hd2"/>
                </a:cxn>
                <a:cxn ang="10800000">
                  <a:pos x="wd2" y="hd2"/>
                </a:cxn>
                <a:cxn ang="16200000">
                  <a:pos x="wd2" y="hd2"/>
                </a:cxn>
              </a:cxnLst>
              <a:rect l="0" t="0" r="r" b="b"/>
              <a:pathLst>
                <a:path w="21600" h="21600" extrusionOk="0">
                  <a:moveTo>
                    <a:pt x="0" y="17891"/>
                  </a:moveTo>
                  <a:lnTo>
                    <a:pt x="12603" y="21600"/>
                  </a:lnTo>
                  <a:lnTo>
                    <a:pt x="21600" y="3564"/>
                  </a:lnTo>
                  <a:lnTo>
                    <a:pt x="8978" y="0"/>
                  </a:lnTo>
                  <a:lnTo>
                    <a:pt x="0" y="17891"/>
                  </a:lnTo>
                  <a:close/>
                </a:path>
              </a:pathLst>
            </a:custGeom>
            <a:solidFill>
              <a:schemeClr val="accent1">
                <a:alpha val="50000"/>
              </a:schemeClr>
            </a:solidFill>
            <a:ln w="12700" cap="flat">
              <a:noFill/>
              <a:miter lim="400000"/>
            </a:ln>
            <a:effectLst/>
          </p:spPr>
          <p:txBody>
            <a:bodyPr wrap="square" lIns="50800" tIns="50800" rIns="50800" bIns="50800" numCol="1" anchor="ctr">
              <a:noAutofit/>
            </a:bodyPr>
            <a:lstStyle/>
            <a:p>
              <a:endParaRPr/>
            </a:p>
          </p:txBody>
        </p:sp>
        <p:sp>
          <p:nvSpPr>
            <p:cNvPr id="319" name="Plus Mark"/>
            <p:cNvSpPr/>
            <p:nvPr/>
          </p:nvSpPr>
          <p:spPr>
            <a:xfrm>
              <a:off x="1817790" y="2517592"/>
              <a:ext cx="285711" cy="285711"/>
            </a:xfrm>
            <a:custGeom>
              <a:avLst/>
              <a:gdLst/>
              <a:ahLst/>
              <a:cxnLst>
                <a:cxn ang="0">
                  <a:pos x="wd2" y="hd2"/>
                </a:cxn>
                <a:cxn ang="5400000">
                  <a:pos x="wd2" y="hd2"/>
                </a:cxn>
                <a:cxn ang="10800000">
                  <a:pos x="wd2" y="hd2"/>
                </a:cxn>
                <a:cxn ang="16200000">
                  <a:pos x="wd2" y="hd2"/>
                </a:cxn>
              </a:cxnLst>
              <a:rect l="0" t="0" r="r" b="b"/>
              <a:pathLst>
                <a:path w="21599" h="21600" extrusionOk="0">
                  <a:moveTo>
                    <a:pt x="8909" y="0"/>
                  </a:moveTo>
                  <a:cubicBezTo>
                    <a:pt x="8827" y="0"/>
                    <a:pt x="8758" y="68"/>
                    <a:pt x="8758" y="151"/>
                  </a:cubicBezTo>
                  <a:lnTo>
                    <a:pt x="8758" y="8694"/>
                  </a:lnTo>
                  <a:cubicBezTo>
                    <a:pt x="8758" y="8730"/>
                    <a:pt x="8730" y="8759"/>
                    <a:pt x="8693" y="8759"/>
                  </a:cubicBezTo>
                  <a:lnTo>
                    <a:pt x="151" y="8759"/>
                  </a:lnTo>
                  <a:cubicBezTo>
                    <a:pt x="68" y="8759"/>
                    <a:pt x="0" y="8826"/>
                    <a:pt x="0" y="8910"/>
                  </a:cubicBezTo>
                  <a:lnTo>
                    <a:pt x="0" y="12690"/>
                  </a:lnTo>
                  <a:cubicBezTo>
                    <a:pt x="0" y="12773"/>
                    <a:pt x="68" y="12841"/>
                    <a:pt x="151" y="12841"/>
                  </a:cubicBezTo>
                  <a:lnTo>
                    <a:pt x="8693" y="12841"/>
                  </a:lnTo>
                  <a:cubicBezTo>
                    <a:pt x="8730" y="12841"/>
                    <a:pt x="8758" y="12870"/>
                    <a:pt x="8758" y="12906"/>
                  </a:cubicBezTo>
                  <a:lnTo>
                    <a:pt x="8758" y="21449"/>
                  </a:lnTo>
                  <a:cubicBezTo>
                    <a:pt x="8758" y="21532"/>
                    <a:pt x="8826" y="21600"/>
                    <a:pt x="8909" y="21600"/>
                  </a:cubicBezTo>
                  <a:lnTo>
                    <a:pt x="12690" y="21600"/>
                  </a:lnTo>
                  <a:cubicBezTo>
                    <a:pt x="12773" y="21600"/>
                    <a:pt x="12841" y="21532"/>
                    <a:pt x="12841" y="21449"/>
                  </a:cubicBezTo>
                  <a:lnTo>
                    <a:pt x="12841" y="12906"/>
                  </a:lnTo>
                  <a:cubicBezTo>
                    <a:pt x="12841" y="12870"/>
                    <a:pt x="12870" y="12841"/>
                    <a:pt x="12906" y="12841"/>
                  </a:cubicBezTo>
                  <a:lnTo>
                    <a:pt x="21449" y="12841"/>
                  </a:lnTo>
                  <a:cubicBezTo>
                    <a:pt x="21531" y="12841"/>
                    <a:pt x="21600" y="12773"/>
                    <a:pt x="21599" y="12690"/>
                  </a:cubicBezTo>
                  <a:lnTo>
                    <a:pt x="21599" y="8910"/>
                  </a:lnTo>
                  <a:cubicBezTo>
                    <a:pt x="21599" y="8827"/>
                    <a:pt x="21532" y="8759"/>
                    <a:pt x="21449" y="8759"/>
                  </a:cubicBezTo>
                  <a:lnTo>
                    <a:pt x="12906" y="8759"/>
                  </a:lnTo>
                  <a:cubicBezTo>
                    <a:pt x="12870" y="8759"/>
                    <a:pt x="12841" y="8730"/>
                    <a:pt x="12841" y="8694"/>
                  </a:cubicBezTo>
                  <a:lnTo>
                    <a:pt x="12841" y="151"/>
                  </a:lnTo>
                  <a:cubicBezTo>
                    <a:pt x="12841" y="68"/>
                    <a:pt x="12773" y="0"/>
                    <a:pt x="12690" y="0"/>
                  </a:cubicBezTo>
                  <a:lnTo>
                    <a:pt x="8909" y="0"/>
                  </a:lnTo>
                  <a:close/>
                </a:path>
              </a:pathLst>
            </a:custGeom>
            <a:solidFill>
              <a:schemeClr val="accent1">
                <a:lumOff val="-13575"/>
              </a:scheme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20" name="Shape"/>
            <p:cNvSpPr/>
            <p:nvPr/>
          </p:nvSpPr>
          <p:spPr>
            <a:xfrm>
              <a:off x="760050" y="180405"/>
              <a:ext cx="1964610" cy="5046268"/>
            </a:xfrm>
            <a:custGeom>
              <a:avLst/>
              <a:gdLst/>
              <a:ahLst/>
              <a:cxnLst>
                <a:cxn ang="0">
                  <a:pos x="wd2" y="hd2"/>
                </a:cxn>
                <a:cxn ang="5400000">
                  <a:pos x="wd2" y="hd2"/>
                </a:cxn>
                <a:cxn ang="10800000">
                  <a:pos x="wd2" y="hd2"/>
                </a:cxn>
                <a:cxn ang="16200000">
                  <a:pos x="wd2" y="hd2"/>
                </a:cxn>
              </a:cxnLst>
              <a:rect l="0" t="0" r="r" b="b"/>
              <a:pathLst>
                <a:path w="21600" h="21600" extrusionOk="0">
                  <a:moveTo>
                    <a:pt x="10898" y="10737"/>
                  </a:moveTo>
                  <a:lnTo>
                    <a:pt x="7178" y="14379"/>
                  </a:lnTo>
                  <a:lnTo>
                    <a:pt x="4480" y="16911"/>
                  </a:lnTo>
                  <a:lnTo>
                    <a:pt x="2967" y="18332"/>
                  </a:lnTo>
                  <a:lnTo>
                    <a:pt x="1800" y="19354"/>
                  </a:lnTo>
                  <a:lnTo>
                    <a:pt x="824" y="20224"/>
                  </a:lnTo>
                  <a:lnTo>
                    <a:pt x="399" y="20791"/>
                  </a:lnTo>
                  <a:lnTo>
                    <a:pt x="32" y="21316"/>
                  </a:lnTo>
                  <a:lnTo>
                    <a:pt x="0" y="21583"/>
                  </a:lnTo>
                  <a:lnTo>
                    <a:pt x="521" y="21600"/>
                  </a:lnTo>
                  <a:lnTo>
                    <a:pt x="1265" y="21343"/>
                  </a:lnTo>
                  <a:lnTo>
                    <a:pt x="3156" y="20367"/>
                  </a:lnTo>
                  <a:lnTo>
                    <a:pt x="5367" y="18930"/>
                  </a:lnTo>
                  <a:lnTo>
                    <a:pt x="8845" y="16492"/>
                  </a:lnTo>
                  <a:lnTo>
                    <a:pt x="11954" y="13960"/>
                  </a:lnTo>
                  <a:lnTo>
                    <a:pt x="15489" y="10663"/>
                  </a:lnTo>
                  <a:lnTo>
                    <a:pt x="17456" y="8355"/>
                  </a:lnTo>
                  <a:lnTo>
                    <a:pt x="18955" y="6343"/>
                  </a:lnTo>
                  <a:lnTo>
                    <a:pt x="20131" y="4472"/>
                  </a:lnTo>
                  <a:lnTo>
                    <a:pt x="20924" y="2866"/>
                  </a:lnTo>
                  <a:lnTo>
                    <a:pt x="21453" y="1344"/>
                  </a:lnTo>
                  <a:lnTo>
                    <a:pt x="21600" y="200"/>
                  </a:lnTo>
                  <a:lnTo>
                    <a:pt x="21338" y="0"/>
                  </a:lnTo>
                  <a:lnTo>
                    <a:pt x="20853" y="61"/>
                  </a:lnTo>
                  <a:lnTo>
                    <a:pt x="20398" y="433"/>
                  </a:lnTo>
                  <a:lnTo>
                    <a:pt x="19810" y="904"/>
                  </a:lnTo>
                  <a:lnTo>
                    <a:pt x="19192" y="1540"/>
                  </a:lnTo>
                  <a:lnTo>
                    <a:pt x="18355" y="2501"/>
                  </a:lnTo>
                  <a:lnTo>
                    <a:pt x="17087" y="3950"/>
                  </a:lnTo>
                  <a:lnTo>
                    <a:pt x="14349" y="7102"/>
                  </a:lnTo>
                  <a:lnTo>
                    <a:pt x="10898" y="10737"/>
                  </a:lnTo>
                  <a:close/>
                </a:path>
              </a:pathLst>
            </a:custGeom>
            <a:noFill/>
            <a:ln w="25400" cap="flat">
              <a:solidFill>
                <a:schemeClr val="accent1">
                  <a:lumOff val="-13575"/>
                </a:schemeClr>
              </a:solidFill>
              <a:prstDash val="solid"/>
              <a:miter lim="400000"/>
            </a:ln>
            <a:effectLst/>
          </p:spPr>
          <p:txBody>
            <a:bodyPr wrap="square" lIns="50800" tIns="50800" rIns="50800" bIns="50800" numCol="1" anchor="ctr">
              <a:noAutofit/>
            </a:bodyPr>
            <a:lstStyle/>
            <a:p>
              <a:endParaRPr/>
            </a:p>
          </p:txBody>
        </p:sp>
        <p:sp>
          <p:nvSpPr>
            <p:cNvPr id="321" name="Line"/>
            <p:cNvSpPr/>
            <p:nvPr/>
          </p:nvSpPr>
          <p:spPr>
            <a:xfrm>
              <a:off x="0" y="0"/>
              <a:ext cx="1933199" cy="504468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8618" y="3722"/>
                    <a:pt x="15303" y="7403"/>
                    <a:pt x="11661" y="11038"/>
                  </a:cubicBezTo>
                  <a:cubicBezTo>
                    <a:pt x="8085" y="14608"/>
                    <a:pt x="4196" y="18131"/>
                    <a:pt x="0" y="21600"/>
                  </a:cubicBezTo>
                </a:path>
              </a:pathLst>
            </a:custGeom>
            <a:noFill/>
            <a:ln w="25400" cap="flat">
              <a:solidFill>
                <a:schemeClr val="accent1">
                  <a:lumOff val="-13575"/>
                </a:schemeClr>
              </a:solidFill>
              <a:prstDash val="solid"/>
              <a:miter lim="400000"/>
            </a:ln>
            <a:effectLst/>
          </p:spPr>
          <p:txBody>
            <a:bodyPr wrap="square" lIns="50800" tIns="50800" rIns="50800" bIns="50800" numCol="1" anchor="ctr">
              <a:noAutofit/>
            </a:bodyPr>
            <a:lstStyle/>
            <a:p>
              <a:endParaRPr/>
            </a:p>
          </p:txBody>
        </p:sp>
      </p:grpSp>
      <p:sp>
        <p:nvSpPr>
          <p:cNvPr id="323" name="LCFS"/>
          <p:cNvSpPr txBox="1"/>
          <p:nvPr/>
        </p:nvSpPr>
        <p:spPr>
          <a:xfrm rot="17725701">
            <a:off x="2437255" y="8796535"/>
            <a:ext cx="876301"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chemeClr val="accent1">
                    <a:lumOff val="-13575"/>
                  </a:schemeClr>
                </a:solidFill>
              </a:defRPr>
            </a:lvl1pPr>
          </a:lstStyle>
          <a:p>
            <a:r>
              <a:t>LCFS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33" fill="hold"/>
                                        <p:tgtEl>
                                          <p:spTgt spid="317"/>
                                        </p:tgtEl>
                                      </p:cBhvr>
                                    </p:cmd>
                                  </p:childTnLst>
                                </p:cTn>
                              </p:par>
                            </p:childTnLst>
                          </p:cTn>
                        </p:par>
                        <p:par>
                          <p:cTn id="7" fill="hold">
                            <p:stCondLst>
                              <p:cond delay="13333"/>
                            </p:stCondLst>
                            <p:childTnLst>
                              <p:par>
                                <p:cTn id="8" presetID="1" presetClass="mediacall" presetSubtype="0" fill="hold" nodeType="afterEffect">
                                  <p:stCondLst>
                                    <p:cond delay="0"/>
                                  </p:stCondLst>
                                  <p:childTnLst>
                                    <p:cmd type="call" cmd="playFrom(0.0)">
                                      <p:cBhvr>
                                        <p:cTn id="9" dur="13333" fill="hold"/>
                                        <p:tgtEl>
                                          <p:spTgt spid="3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0" repeatCount="indefinite" fill="hold" display="0">
                  <p:stCondLst>
                    <p:cond delay="indefinite"/>
                  </p:stCondLst>
                </p:cTn>
                <p:tgtEl>
                  <p:spTgt spid="313"/>
                </p:tgtEl>
              </p:cMediaNode>
            </p:video>
            <p:seq concurrent="1" prevAc="none" nextAc="seek">
              <p:cTn id="11" restart="whenNotActive" fill="hold" evtFilter="cancelBubble" nodeType="interactiveSeq">
                <p:stCondLst>
                  <p:cond evt="onClick" delay="0">
                    <p:tgtEl>
                      <p:spTgt spid="31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13"/>
                                        </p:tgtEl>
                                      </p:cBhvr>
                                    </p:cmd>
                                  </p:childTnLst>
                                </p:cTn>
                              </p:par>
                            </p:childTnLst>
                          </p:cTn>
                        </p:par>
                      </p:childTnLst>
                    </p:cTn>
                  </p:par>
                </p:childTnLst>
              </p:cTn>
              <p:nextCondLst>
                <p:cond evt="onClick" delay="0">
                  <p:tgtEl>
                    <p:spTgt spid="313"/>
                  </p:tgtEl>
                </p:cond>
              </p:nextCondLst>
            </p:seq>
            <p:video>
              <p:cMediaNode vol="100000">
                <p:cTn id="16" repeatCount="indefinite" fill="hold" display="0">
                  <p:stCondLst>
                    <p:cond delay="indefinite"/>
                  </p:stCondLst>
                </p:cTn>
                <p:tgtEl>
                  <p:spTgt spid="317"/>
                </p:tgtEl>
              </p:cMediaNode>
            </p:video>
            <p:seq concurrent="1" prevAc="none" nextAc="seek">
              <p:cTn id="17" restart="whenNotActive" fill="hold" evtFilter="cancelBubble" nodeType="interactiveSeq">
                <p:stCondLst>
                  <p:cond evt="onClick" delay="0">
                    <p:tgtEl>
                      <p:spTgt spid="317"/>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17"/>
                                        </p:tgtEl>
                                      </p:cBhvr>
                                    </p:cmd>
                                  </p:childTnLst>
                                </p:cTn>
                              </p:par>
                            </p:childTnLst>
                          </p:cTn>
                        </p:par>
                      </p:childTnLst>
                    </p:cTn>
                  </p:par>
                </p:childTnLst>
              </p:cTn>
              <p:nextCondLst>
                <p:cond evt="onClick" delay="0">
                  <p:tgtEl>
                    <p:spTgt spid="31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Slide Number"/>
          <p:cNvSpPr txBox="1">
            <a:spLocks noGrp="1"/>
          </p:cNvSpPr>
          <p:nvPr>
            <p:ph type="sldNum" sz="quarter" idx="2"/>
          </p:nvPr>
        </p:nvSpPr>
        <p:spPr>
          <a:xfrm>
            <a:off x="23865371" y="13073062"/>
            <a:ext cx="240333" cy="31569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8</a:t>
            </a:fld>
            <a:endParaRPr/>
          </a:p>
        </p:txBody>
      </p:sp>
      <p:pic>
        <p:nvPicPr>
          <p:cNvPr id="381" name="Image" descr="Image"/>
          <p:cNvPicPr>
            <a:picLocks noChangeAspect="1"/>
          </p:cNvPicPr>
          <p:nvPr/>
        </p:nvPicPr>
        <p:blipFill>
          <a:blip r:embed="rId2"/>
          <a:stretch>
            <a:fillRect/>
          </a:stretch>
        </p:blipFill>
        <p:spPr>
          <a:xfrm>
            <a:off x="3746634" y="3636180"/>
            <a:ext cx="10485661" cy="8063682"/>
          </a:xfrm>
          <a:prstGeom prst="rect">
            <a:avLst/>
          </a:prstGeom>
          <a:ln w="12700">
            <a:miter lim="400000"/>
          </a:ln>
        </p:spPr>
      </p:pic>
      <p:sp>
        <p:nvSpPr>
          <p:cNvPr id="382" name="Island O-point"/>
          <p:cNvSpPr txBox="1"/>
          <p:nvPr/>
        </p:nvSpPr>
        <p:spPr>
          <a:xfrm rot="3716673">
            <a:off x="5616603" y="6679024"/>
            <a:ext cx="4838883"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a:solidFill>
                  <a:srgbClr val="000000"/>
                </a:solidFill>
                <a:latin typeface="DejaVu Sans"/>
                <a:ea typeface="DejaVu Sans"/>
                <a:cs typeface="DejaVu Sans"/>
                <a:sym typeface="DejaVu Sans"/>
              </a:defRPr>
            </a:lvl1pPr>
          </a:lstStyle>
          <a:p>
            <a:r>
              <a:t>Island O-point</a:t>
            </a:r>
          </a:p>
        </p:txBody>
      </p:sp>
      <p:sp>
        <p:nvSpPr>
          <p:cNvPr id="383" name="Edge of closed field line region"/>
          <p:cNvSpPr txBox="1"/>
          <p:nvPr/>
        </p:nvSpPr>
        <p:spPr>
          <a:xfrm rot="2766749">
            <a:off x="4657043" y="7843419"/>
            <a:ext cx="4838883"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a:solidFill>
                  <a:srgbClr val="000000"/>
                </a:solidFill>
                <a:latin typeface="DejaVu Sans"/>
                <a:ea typeface="DejaVu Sans"/>
                <a:cs typeface="DejaVu Sans"/>
                <a:sym typeface="DejaVu Sans"/>
              </a:defRPr>
            </a:lvl1pPr>
          </a:lstStyle>
          <a:p>
            <a:r>
              <a:t>Edge of closed field line region</a:t>
            </a:r>
          </a:p>
        </p:txBody>
      </p:sp>
      <p:sp>
        <p:nvSpPr>
          <p:cNvPr id="384" name="Edge of closed field line region"/>
          <p:cNvSpPr txBox="1"/>
          <p:nvPr/>
        </p:nvSpPr>
        <p:spPr>
          <a:xfrm rot="4935313">
            <a:off x="6851358" y="7145213"/>
            <a:ext cx="4838883"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a:solidFill>
                  <a:srgbClr val="000000"/>
                </a:solidFill>
                <a:latin typeface="DejaVu Sans"/>
                <a:ea typeface="DejaVu Sans"/>
                <a:cs typeface="DejaVu Sans"/>
                <a:sym typeface="DejaVu Sans"/>
              </a:defRPr>
            </a:lvl1pPr>
          </a:lstStyle>
          <a:p>
            <a:r>
              <a:t>Edge of closed field line region</a:t>
            </a:r>
          </a:p>
        </p:txBody>
      </p:sp>
      <p:sp>
        <p:nvSpPr>
          <p:cNvPr id="385" name="Standard configuration…"/>
          <p:cNvSpPr txBox="1"/>
          <p:nvPr/>
        </p:nvSpPr>
        <p:spPr>
          <a:xfrm>
            <a:off x="6596222" y="2861902"/>
            <a:ext cx="3709721" cy="8293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b="1">
                <a:solidFill>
                  <a:srgbClr val="005555"/>
                </a:solidFill>
              </a:defRPr>
            </a:pPr>
            <a:r>
              <a:t>Standard configuration</a:t>
            </a:r>
          </a:p>
          <a:p>
            <a:pPr>
              <a:defRPr b="1">
                <a:solidFill>
                  <a:srgbClr val="005555"/>
                </a:solidFill>
              </a:defRPr>
            </a:pPr>
            <a:r>
              <a:t>EJM007+2520 (340 puffs)</a:t>
            </a:r>
          </a:p>
        </p:txBody>
      </p:sp>
      <p:grpSp>
        <p:nvGrpSpPr>
          <p:cNvPr id="388" name="Group"/>
          <p:cNvGrpSpPr/>
          <p:nvPr/>
        </p:nvGrpSpPr>
        <p:grpSpPr>
          <a:xfrm>
            <a:off x="4766264" y="9745640"/>
            <a:ext cx="5398001" cy="2579659"/>
            <a:chOff x="0" y="0"/>
            <a:chExt cx="5398000" cy="2579658"/>
          </a:xfrm>
        </p:grpSpPr>
        <p:sp>
          <p:nvSpPr>
            <p:cNvPr id="386" name="zig-zagging of blue/red boundary due to detector resolution"/>
            <p:cNvSpPr/>
            <p:nvPr/>
          </p:nvSpPr>
          <p:spPr>
            <a:xfrm>
              <a:off x="0" y="2579658"/>
              <a:ext cx="5398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2600">
                  <a:solidFill>
                    <a:srgbClr val="000000"/>
                  </a:solidFill>
                </a:defRPr>
              </a:lvl1pPr>
            </a:lstStyle>
            <a:p>
              <a:r>
                <a:t>zig-zagging of blue/red boundary due to detector resolution</a:t>
              </a:r>
            </a:p>
          </p:txBody>
        </p:sp>
        <p:sp>
          <p:nvSpPr>
            <p:cNvPr id="387" name="Line"/>
            <p:cNvSpPr/>
            <p:nvPr/>
          </p:nvSpPr>
          <p:spPr>
            <a:xfrm flipV="1">
              <a:off x="2698999" y="0"/>
              <a:ext cx="1" cy="2051275"/>
            </a:xfrm>
            <a:prstGeom prst="line">
              <a:avLst/>
            </a:prstGeom>
            <a:noFill/>
            <a:ln w="38100" cap="flat">
              <a:solidFill>
                <a:srgbClr val="000000"/>
              </a:solidFill>
              <a:prstDash val="solid"/>
              <a:miter lim="400000"/>
              <a:tailEnd type="triangle" w="med" len="med"/>
            </a:ln>
            <a:effectLst/>
          </p:spPr>
          <p:txBody>
            <a:bodyPr wrap="square" lIns="50800" tIns="50800" rIns="50800" bIns="50800" numCol="1" anchor="ctr">
              <a:noAutofit/>
            </a:bodyPr>
            <a:lstStyle/>
            <a:p>
              <a:endParaRPr/>
            </a:p>
          </p:txBody>
        </p:sp>
      </p:grpSp>
      <p:grpSp>
        <p:nvGrpSpPr>
          <p:cNvPr id="403" name="Group"/>
          <p:cNvGrpSpPr/>
          <p:nvPr/>
        </p:nvGrpSpPr>
        <p:grpSpPr>
          <a:xfrm>
            <a:off x="11707843" y="7839727"/>
            <a:ext cx="7096687" cy="4692401"/>
            <a:chOff x="0" y="0"/>
            <a:chExt cx="7096686" cy="4692400"/>
          </a:xfrm>
        </p:grpSpPr>
        <p:sp>
          <p:nvSpPr>
            <p:cNvPr id="389" name="Line"/>
            <p:cNvSpPr/>
            <p:nvPr/>
          </p:nvSpPr>
          <p:spPr>
            <a:xfrm flipH="1" flipV="1">
              <a:off x="0" y="2473200"/>
              <a:ext cx="3689485" cy="1"/>
            </a:xfrm>
            <a:prstGeom prst="line">
              <a:avLst/>
            </a:prstGeom>
            <a:noFill/>
            <a:ln w="38100" cap="flat">
              <a:solidFill>
                <a:srgbClr val="000000"/>
              </a:solidFill>
              <a:prstDash val="solid"/>
              <a:miter lim="400000"/>
              <a:tailEnd type="triangle" w="med" len="med"/>
            </a:ln>
            <a:effectLst/>
          </p:spPr>
          <p:txBody>
            <a:bodyPr wrap="square" lIns="50800" tIns="50800" rIns="50800" bIns="50800" numCol="1" anchor="ctr">
              <a:noAutofit/>
            </a:bodyPr>
            <a:lstStyle/>
            <a:p>
              <a:endParaRPr/>
            </a:p>
          </p:txBody>
        </p:sp>
        <p:grpSp>
          <p:nvGrpSpPr>
            <p:cNvPr id="402" name="Group"/>
            <p:cNvGrpSpPr/>
            <p:nvPr/>
          </p:nvGrpSpPr>
          <p:grpSpPr>
            <a:xfrm>
              <a:off x="4184112" y="0"/>
              <a:ext cx="2912576" cy="4692401"/>
              <a:chOff x="-70068" y="0"/>
              <a:chExt cx="2912574" cy="4692400"/>
            </a:xfrm>
          </p:grpSpPr>
          <p:sp>
            <p:nvSpPr>
              <p:cNvPr id="390" name="Plus Mark"/>
              <p:cNvSpPr/>
              <p:nvPr/>
            </p:nvSpPr>
            <p:spPr>
              <a:xfrm>
                <a:off x="2028338" y="2260243"/>
                <a:ext cx="256505" cy="256506"/>
              </a:xfrm>
              <a:custGeom>
                <a:avLst/>
                <a:gdLst/>
                <a:ahLst/>
                <a:cxnLst>
                  <a:cxn ang="0">
                    <a:pos x="wd2" y="hd2"/>
                  </a:cxn>
                  <a:cxn ang="5400000">
                    <a:pos x="wd2" y="hd2"/>
                  </a:cxn>
                  <a:cxn ang="10800000">
                    <a:pos x="wd2" y="hd2"/>
                  </a:cxn>
                  <a:cxn ang="16200000">
                    <a:pos x="wd2" y="hd2"/>
                  </a:cxn>
                </a:cxnLst>
                <a:rect l="0" t="0" r="r" b="b"/>
                <a:pathLst>
                  <a:path w="21599" h="21600" extrusionOk="0">
                    <a:moveTo>
                      <a:pt x="8909" y="0"/>
                    </a:moveTo>
                    <a:cubicBezTo>
                      <a:pt x="8827" y="0"/>
                      <a:pt x="8758" y="68"/>
                      <a:pt x="8758" y="151"/>
                    </a:cubicBezTo>
                    <a:lnTo>
                      <a:pt x="8758" y="8694"/>
                    </a:lnTo>
                    <a:cubicBezTo>
                      <a:pt x="8758" y="8730"/>
                      <a:pt x="8730" y="8759"/>
                      <a:pt x="8693" y="8759"/>
                    </a:cubicBezTo>
                    <a:lnTo>
                      <a:pt x="151" y="8759"/>
                    </a:lnTo>
                    <a:cubicBezTo>
                      <a:pt x="68" y="8759"/>
                      <a:pt x="0" y="8826"/>
                      <a:pt x="0" y="8910"/>
                    </a:cubicBezTo>
                    <a:lnTo>
                      <a:pt x="0" y="12690"/>
                    </a:lnTo>
                    <a:cubicBezTo>
                      <a:pt x="0" y="12773"/>
                      <a:pt x="68" y="12841"/>
                      <a:pt x="151" y="12841"/>
                    </a:cubicBezTo>
                    <a:lnTo>
                      <a:pt x="8693" y="12841"/>
                    </a:lnTo>
                    <a:cubicBezTo>
                      <a:pt x="8730" y="12841"/>
                      <a:pt x="8758" y="12870"/>
                      <a:pt x="8758" y="12906"/>
                    </a:cubicBezTo>
                    <a:lnTo>
                      <a:pt x="8758" y="21449"/>
                    </a:lnTo>
                    <a:cubicBezTo>
                      <a:pt x="8758" y="21532"/>
                      <a:pt x="8826" y="21600"/>
                      <a:pt x="8909" y="21600"/>
                    </a:cubicBezTo>
                    <a:lnTo>
                      <a:pt x="12690" y="21600"/>
                    </a:lnTo>
                    <a:cubicBezTo>
                      <a:pt x="12773" y="21600"/>
                      <a:pt x="12841" y="21532"/>
                      <a:pt x="12841" y="21449"/>
                    </a:cubicBezTo>
                    <a:lnTo>
                      <a:pt x="12841" y="12906"/>
                    </a:lnTo>
                    <a:cubicBezTo>
                      <a:pt x="12841" y="12870"/>
                      <a:pt x="12870" y="12841"/>
                      <a:pt x="12906" y="12841"/>
                    </a:cubicBezTo>
                    <a:lnTo>
                      <a:pt x="21449" y="12841"/>
                    </a:lnTo>
                    <a:cubicBezTo>
                      <a:pt x="21531" y="12841"/>
                      <a:pt x="21600" y="12773"/>
                      <a:pt x="21599" y="12690"/>
                    </a:cubicBezTo>
                    <a:lnTo>
                      <a:pt x="21599" y="8910"/>
                    </a:lnTo>
                    <a:cubicBezTo>
                      <a:pt x="21599" y="8827"/>
                      <a:pt x="21532" y="8759"/>
                      <a:pt x="21449" y="8759"/>
                    </a:cubicBezTo>
                    <a:lnTo>
                      <a:pt x="12906" y="8759"/>
                    </a:lnTo>
                    <a:cubicBezTo>
                      <a:pt x="12870" y="8759"/>
                      <a:pt x="12841" y="8730"/>
                      <a:pt x="12841" y="8694"/>
                    </a:cubicBezTo>
                    <a:lnTo>
                      <a:pt x="12841" y="151"/>
                    </a:lnTo>
                    <a:cubicBezTo>
                      <a:pt x="12841" y="68"/>
                      <a:pt x="12773" y="0"/>
                      <a:pt x="12690" y="0"/>
                    </a:cubicBezTo>
                    <a:lnTo>
                      <a:pt x="8909" y="0"/>
                    </a:lnTo>
                    <a:close/>
                  </a:path>
                </a:pathLst>
              </a:custGeom>
              <a:solidFill>
                <a:schemeClr val="accent1">
                  <a:lumOff val="-13575"/>
                </a:scheme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91" name="Shape"/>
              <p:cNvSpPr/>
              <p:nvPr/>
            </p:nvSpPr>
            <p:spPr>
              <a:xfrm>
                <a:off x="1078720" y="161964"/>
                <a:ext cx="1763786" cy="4530437"/>
              </a:xfrm>
              <a:custGeom>
                <a:avLst/>
                <a:gdLst/>
                <a:ahLst/>
                <a:cxnLst>
                  <a:cxn ang="0">
                    <a:pos x="wd2" y="hd2"/>
                  </a:cxn>
                  <a:cxn ang="5400000">
                    <a:pos x="wd2" y="hd2"/>
                  </a:cxn>
                  <a:cxn ang="10800000">
                    <a:pos x="wd2" y="hd2"/>
                  </a:cxn>
                  <a:cxn ang="16200000">
                    <a:pos x="wd2" y="hd2"/>
                  </a:cxn>
                </a:cxnLst>
                <a:rect l="0" t="0" r="r" b="b"/>
                <a:pathLst>
                  <a:path w="21600" h="21600" extrusionOk="0">
                    <a:moveTo>
                      <a:pt x="10898" y="10737"/>
                    </a:moveTo>
                    <a:lnTo>
                      <a:pt x="7178" y="14379"/>
                    </a:lnTo>
                    <a:lnTo>
                      <a:pt x="4480" y="16911"/>
                    </a:lnTo>
                    <a:lnTo>
                      <a:pt x="2967" y="18332"/>
                    </a:lnTo>
                    <a:lnTo>
                      <a:pt x="1800" y="19354"/>
                    </a:lnTo>
                    <a:lnTo>
                      <a:pt x="824" y="20224"/>
                    </a:lnTo>
                    <a:lnTo>
                      <a:pt x="399" y="20791"/>
                    </a:lnTo>
                    <a:lnTo>
                      <a:pt x="32" y="21316"/>
                    </a:lnTo>
                    <a:lnTo>
                      <a:pt x="0" y="21583"/>
                    </a:lnTo>
                    <a:lnTo>
                      <a:pt x="521" y="21600"/>
                    </a:lnTo>
                    <a:lnTo>
                      <a:pt x="1265" y="21343"/>
                    </a:lnTo>
                    <a:lnTo>
                      <a:pt x="3156" y="20367"/>
                    </a:lnTo>
                    <a:lnTo>
                      <a:pt x="5367" y="18930"/>
                    </a:lnTo>
                    <a:lnTo>
                      <a:pt x="8845" y="16492"/>
                    </a:lnTo>
                    <a:lnTo>
                      <a:pt x="11954" y="13960"/>
                    </a:lnTo>
                    <a:lnTo>
                      <a:pt x="15489" y="10663"/>
                    </a:lnTo>
                    <a:lnTo>
                      <a:pt x="17456" y="8355"/>
                    </a:lnTo>
                    <a:lnTo>
                      <a:pt x="18955" y="6343"/>
                    </a:lnTo>
                    <a:lnTo>
                      <a:pt x="20131" y="4472"/>
                    </a:lnTo>
                    <a:lnTo>
                      <a:pt x="20924" y="2866"/>
                    </a:lnTo>
                    <a:lnTo>
                      <a:pt x="21453" y="1344"/>
                    </a:lnTo>
                    <a:lnTo>
                      <a:pt x="21600" y="200"/>
                    </a:lnTo>
                    <a:lnTo>
                      <a:pt x="21338" y="0"/>
                    </a:lnTo>
                    <a:lnTo>
                      <a:pt x="20853" y="61"/>
                    </a:lnTo>
                    <a:lnTo>
                      <a:pt x="20398" y="433"/>
                    </a:lnTo>
                    <a:lnTo>
                      <a:pt x="19810" y="904"/>
                    </a:lnTo>
                    <a:lnTo>
                      <a:pt x="19192" y="1540"/>
                    </a:lnTo>
                    <a:lnTo>
                      <a:pt x="18355" y="2501"/>
                    </a:lnTo>
                    <a:lnTo>
                      <a:pt x="17087" y="3950"/>
                    </a:lnTo>
                    <a:lnTo>
                      <a:pt x="14349" y="7102"/>
                    </a:lnTo>
                    <a:lnTo>
                      <a:pt x="10898" y="10737"/>
                    </a:lnTo>
                    <a:close/>
                  </a:path>
                </a:pathLst>
              </a:custGeom>
              <a:noFill/>
              <a:ln w="25400" cap="flat">
                <a:solidFill>
                  <a:schemeClr val="accent1">
                    <a:lumOff val="-13575"/>
                  </a:schemeClr>
                </a:solidFill>
                <a:prstDash val="solid"/>
                <a:miter lim="400000"/>
              </a:ln>
              <a:effectLst/>
            </p:spPr>
            <p:txBody>
              <a:bodyPr wrap="square" lIns="50800" tIns="50800" rIns="50800" bIns="50800" numCol="1" anchor="ctr">
                <a:noAutofit/>
              </a:bodyPr>
              <a:lstStyle/>
              <a:p>
                <a:endParaRPr/>
              </a:p>
            </p:txBody>
          </p:sp>
          <p:sp>
            <p:nvSpPr>
              <p:cNvPr id="392" name="Line"/>
              <p:cNvSpPr/>
              <p:nvPr/>
            </p:nvSpPr>
            <p:spPr>
              <a:xfrm>
                <a:off x="396363" y="0"/>
                <a:ext cx="1735587" cy="452901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8618" y="3722"/>
                      <a:pt x="15303" y="7403"/>
                      <a:pt x="11661" y="11038"/>
                    </a:cubicBezTo>
                    <a:cubicBezTo>
                      <a:pt x="8085" y="14608"/>
                      <a:pt x="4196" y="18131"/>
                      <a:pt x="0" y="21600"/>
                    </a:cubicBezTo>
                  </a:path>
                </a:pathLst>
              </a:custGeom>
              <a:noFill/>
              <a:ln w="25400" cap="flat">
                <a:solidFill>
                  <a:schemeClr val="accent1">
                    <a:lumOff val="-13575"/>
                  </a:schemeClr>
                </a:solidFill>
                <a:prstDash val="solid"/>
                <a:miter lim="400000"/>
              </a:ln>
              <a:effectLst/>
            </p:spPr>
            <p:txBody>
              <a:bodyPr wrap="square" lIns="50800" tIns="50800" rIns="50800" bIns="50800" numCol="1" anchor="ctr">
                <a:noAutofit/>
              </a:bodyPr>
              <a:lstStyle/>
              <a:p>
                <a:endParaRPr/>
              </a:p>
            </p:txBody>
          </p:sp>
          <p:sp>
            <p:nvSpPr>
              <p:cNvPr id="393" name="LCFS"/>
              <p:cNvSpPr txBox="1"/>
              <p:nvPr/>
            </p:nvSpPr>
            <p:spPr>
              <a:xfrm rot="17725701">
                <a:off x="-111751" y="3678790"/>
                <a:ext cx="876301" cy="4613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chemeClr val="accent1">
                        <a:lumOff val="-13575"/>
                      </a:schemeClr>
                    </a:solidFill>
                  </a:defRPr>
                </a:lvl1pPr>
              </a:lstStyle>
              <a:p>
                <a:r>
                  <a:t>LCFS</a:t>
                </a:r>
              </a:p>
            </p:txBody>
          </p:sp>
          <p:sp>
            <p:nvSpPr>
              <p:cNvPr id="394" name="Shape"/>
              <p:cNvSpPr/>
              <p:nvPr/>
            </p:nvSpPr>
            <p:spPr>
              <a:xfrm>
                <a:off x="1117942" y="1826342"/>
                <a:ext cx="866128" cy="1713829"/>
              </a:xfrm>
              <a:custGeom>
                <a:avLst/>
                <a:gdLst/>
                <a:ahLst/>
                <a:cxnLst>
                  <a:cxn ang="0">
                    <a:pos x="wd2" y="hd2"/>
                  </a:cxn>
                  <a:cxn ang="5400000">
                    <a:pos x="wd2" y="hd2"/>
                  </a:cxn>
                  <a:cxn ang="10800000">
                    <a:pos x="wd2" y="hd2"/>
                  </a:cxn>
                  <a:cxn ang="16200000">
                    <a:pos x="wd2" y="hd2"/>
                  </a:cxn>
                </a:cxnLst>
                <a:rect l="0" t="0" r="r" b="b"/>
                <a:pathLst>
                  <a:path w="21600" h="21600" extrusionOk="0">
                    <a:moveTo>
                      <a:pt x="0" y="20577"/>
                    </a:moveTo>
                    <a:lnTo>
                      <a:pt x="5405" y="21600"/>
                    </a:lnTo>
                    <a:lnTo>
                      <a:pt x="21600" y="994"/>
                    </a:lnTo>
                    <a:lnTo>
                      <a:pt x="16073" y="0"/>
                    </a:lnTo>
                    <a:lnTo>
                      <a:pt x="0" y="20577"/>
                    </a:lnTo>
                    <a:close/>
                  </a:path>
                </a:pathLst>
              </a:custGeom>
              <a:solidFill>
                <a:schemeClr val="accent5">
                  <a:alpha val="50000"/>
                </a:schemeClr>
              </a:solidFill>
              <a:ln w="12700" cap="flat">
                <a:noFill/>
                <a:miter lim="400000"/>
              </a:ln>
              <a:effectLst/>
            </p:spPr>
            <p:txBody>
              <a:bodyPr wrap="square" lIns="50800" tIns="50800" rIns="50800" bIns="50800" numCol="1" anchor="ctr">
                <a:noAutofit/>
              </a:bodyPr>
              <a:lstStyle/>
              <a:p>
                <a:endParaRPr/>
              </a:p>
            </p:txBody>
          </p:sp>
          <p:sp>
            <p:nvSpPr>
              <p:cNvPr id="395" name="Shape"/>
              <p:cNvSpPr/>
              <p:nvPr/>
            </p:nvSpPr>
            <p:spPr>
              <a:xfrm>
                <a:off x="1338076" y="1906775"/>
                <a:ext cx="866128" cy="1713829"/>
              </a:xfrm>
              <a:custGeom>
                <a:avLst/>
                <a:gdLst/>
                <a:ahLst/>
                <a:cxnLst>
                  <a:cxn ang="0">
                    <a:pos x="wd2" y="hd2"/>
                  </a:cxn>
                  <a:cxn ang="5400000">
                    <a:pos x="wd2" y="hd2"/>
                  </a:cxn>
                  <a:cxn ang="10800000">
                    <a:pos x="wd2" y="hd2"/>
                  </a:cxn>
                  <a:cxn ang="16200000">
                    <a:pos x="wd2" y="hd2"/>
                  </a:cxn>
                </a:cxnLst>
                <a:rect l="0" t="0" r="r" b="b"/>
                <a:pathLst>
                  <a:path w="21600" h="21600" extrusionOk="0">
                    <a:moveTo>
                      <a:pt x="0" y="20577"/>
                    </a:moveTo>
                    <a:lnTo>
                      <a:pt x="5405" y="21600"/>
                    </a:lnTo>
                    <a:lnTo>
                      <a:pt x="21600" y="994"/>
                    </a:lnTo>
                    <a:lnTo>
                      <a:pt x="16073" y="0"/>
                    </a:lnTo>
                    <a:lnTo>
                      <a:pt x="0" y="20577"/>
                    </a:lnTo>
                    <a:close/>
                  </a:path>
                </a:pathLst>
              </a:custGeom>
              <a:solidFill>
                <a:schemeClr val="accent1">
                  <a:alpha val="50000"/>
                </a:schemeClr>
              </a:solidFill>
              <a:ln w="12700" cap="flat">
                <a:noFill/>
                <a:miter lim="400000"/>
              </a:ln>
              <a:effectLst/>
            </p:spPr>
            <p:txBody>
              <a:bodyPr wrap="square" lIns="50800" tIns="50800" rIns="50800" bIns="50800" numCol="1" anchor="ctr">
                <a:noAutofit/>
              </a:bodyPr>
              <a:lstStyle/>
              <a:p>
                <a:endParaRPr/>
              </a:p>
            </p:txBody>
          </p:sp>
          <p:sp>
            <p:nvSpPr>
              <p:cNvPr id="396" name="Shape"/>
              <p:cNvSpPr/>
              <p:nvPr/>
            </p:nvSpPr>
            <p:spPr>
              <a:xfrm>
                <a:off x="1558210" y="1982975"/>
                <a:ext cx="866127" cy="1713829"/>
              </a:xfrm>
              <a:custGeom>
                <a:avLst/>
                <a:gdLst/>
                <a:ahLst/>
                <a:cxnLst>
                  <a:cxn ang="0">
                    <a:pos x="wd2" y="hd2"/>
                  </a:cxn>
                  <a:cxn ang="5400000">
                    <a:pos x="wd2" y="hd2"/>
                  </a:cxn>
                  <a:cxn ang="10800000">
                    <a:pos x="wd2" y="hd2"/>
                  </a:cxn>
                  <a:cxn ang="16200000">
                    <a:pos x="wd2" y="hd2"/>
                  </a:cxn>
                </a:cxnLst>
                <a:rect l="0" t="0" r="r" b="b"/>
                <a:pathLst>
                  <a:path w="21600" h="21600" extrusionOk="0">
                    <a:moveTo>
                      <a:pt x="0" y="20577"/>
                    </a:moveTo>
                    <a:lnTo>
                      <a:pt x="5405" y="21600"/>
                    </a:lnTo>
                    <a:lnTo>
                      <a:pt x="21600" y="994"/>
                    </a:lnTo>
                    <a:lnTo>
                      <a:pt x="16073" y="0"/>
                    </a:lnTo>
                    <a:lnTo>
                      <a:pt x="0" y="20577"/>
                    </a:lnTo>
                    <a:close/>
                  </a:path>
                </a:pathLst>
              </a:custGeom>
              <a:solidFill>
                <a:schemeClr val="accent5">
                  <a:alpha val="50000"/>
                </a:schemeClr>
              </a:solidFill>
              <a:ln w="12700" cap="flat">
                <a:noFill/>
                <a:miter lim="400000"/>
              </a:ln>
              <a:effectLst/>
            </p:spPr>
            <p:txBody>
              <a:bodyPr wrap="square" lIns="50800" tIns="50800" rIns="50800" bIns="50800" numCol="1" anchor="ctr">
                <a:noAutofit/>
              </a:bodyPr>
              <a:lstStyle/>
              <a:p>
                <a:endParaRPr/>
              </a:p>
            </p:txBody>
          </p:sp>
          <p:sp>
            <p:nvSpPr>
              <p:cNvPr id="397" name="Shape"/>
              <p:cNvSpPr/>
              <p:nvPr/>
            </p:nvSpPr>
            <p:spPr>
              <a:xfrm>
                <a:off x="1778343" y="2067642"/>
                <a:ext cx="866128" cy="1713829"/>
              </a:xfrm>
              <a:custGeom>
                <a:avLst/>
                <a:gdLst/>
                <a:ahLst/>
                <a:cxnLst>
                  <a:cxn ang="0">
                    <a:pos x="wd2" y="hd2"/>
                  </a:cxn>
                  <a:cxn ang="5400000">
                    <a:pos x="wd2" y="hd2"/>
                  </a:cxn>
                  <a:cxn ang="10800000">
                    <a:pos x="wd2" y="hd2"/>
                  </a:cxn>
                  <a:cxn ang="16200000">
                    <a:pos x="wd2" y="hd2"/>
                  </a:cxn>
                </a:cxnLst>
                <a:rect l="0" t="0" r="r" b="b"/>
                <a:pathLst>
                  <a:path w="21600" h="21600" extrusionOk="0">
                    <a:moveTo>
                      <a:pt x="0" y="20577"/>
                    </a:moveTo>
                    <a:lnTo>
                      <a:pt x="5405" y="21600"/>
                    </a:lnTo>
                    <a:lnTo>
                      <a:pt x="21600" y="994"/>
                    </a:lnTo>
                    <a:lnTo>
                      <a:pt x="16073" y="0"/>
                    </a:lnTo>
                    <a:lnTo>
                      <a:pt x="0" y="20577"/>
                    </a:lnTo>
                    <a:close/>
                  </a:path>
                </a:pathLst>
              </a:custGeom>
              <a:solidFill>
                <a:schemeClr val="accent1">
                  <a:alpha val="50000"/>
                </a:schemeClr>
              </a:solidFill>
              <a:ln w="12700" cap="flat">
                <a:noFill/>
                <a:miter lim="400000"/>
              </a:ln>
              <a:effectLst/>
            </p:spPr>
            <p:txBody>
              <a:bodyPr wrap="square" lIns="50800" tIns="50800" rIns="50800" bIns="50800" numCol="1" anchor="ctr">
                <a:noAutofit/>
              </a:bodyPr>
              <a:lstStyle/>
              <a:p>
                <a:endParaRPr/>
              </a:p>
            </p:txBody>
          </p:sp>
          <p:sp>
            <p:nvSpPr>
              <p:cNvPr id="398" name="Line"/>
              <p:cNvSpPr/>
              <p:nvPr/>
            </p:nvSpPr>
            <p:spPr>
              <a:xfrm flipV="1">
                <a:off x="1465829" y="2546907"/>
                <a:ext cx="134337" cy="353170"/>
              </a:xfrm>
              <a:prstGeom prst="line">
                <a:avLst/>
              </a:prstGeom>
              <a:noFill/>
              <a:ln w="25400" cap="flat">
                <a:solidFill>
                  <a:schemeClr val="accent5">
                    <a:lumOff val="-29866"/>
                  </a:schemeClr>
                </a:solidFill>
                <a:prstDash val="solid"/>
                <a:miter lim="400000"/>
                <a:tailEnd type="triangle" w="med" len="med"/>
              </a:ln>
              <a:effectLst/>
            </p:spPr>
            <p:txBody>
              <a:bodyPr wrap="square" lIns="50800" tIns="50800" rIns="50800" bIns="50800" numCol="1" anchor="ctr">
                <a:noAutofit/>
              </a:bodyPr>
              <a:lstStyle/>
              <a:p>
                <a:endParaRPr/>
              </a:p>
            </p:txBody>
          </p:sp>
          <p:sp>
            <p:nvSpPr>
              <p:cNvPr id="399" name="Line"/>
              <p:cNvSpPr/>
              <p:nvPr/>
            </p:nvSpPr>
            <p:spPr>
              <a:xfrm flipV="1">
                <a:off x="1909581" y="2701705"/>
                <a:ext cx="134337" cy="353169"/>
              </a:xfrm>
              <a:prstGeom prst="line">
                <a:avLst/>
              </a:prstGeom>
              <a:noFill/>
              <a:ln w="25400" cap="flat">
                <a:solidFill>
                  <a:schemeClr val="accent5">
                    <a:lumOff val="-29866"/>
                  </a:schemeClr>
                </a:solidFill>
                <a:prstDash val="solid"/>
                <a:miter lim="400000"/>
                <a:tailEnd type="triangle" w="med" len="med"/>
              </a:ln>
              <a:effectLst/>
            </p:spPr>
            <p:txBody>
              <a:bodyPr wrap="square" lIns="50800" tIns="50800" rIns="50800" bIns="50800" numCol="1" anchor="ctr">
                <a:noAutofit/>
              </a:bodyPr>
              <a:lstStyle/>
              <a:p>
                <a:endParaRPr/>
              </a:p>
            </p:txBody>
          </p:sp>
          <p:sp>
            <p:nvSpPr>
              <p:cNvPr id="400" name="Line"/>
              <p:cNvSpPr/>
              <p:nvPr/>
            </p:nvSpPr>
            <p:spPr>
              <a:xfrm flipH="1">
                <a:off x="1669767" y="2643871"/>
                <a:ext cx="122928" cy="330266"/>
              </a:xfrm>
              <a:prstGeom prst="line">
                <a:avLst/>
              </a:prstGeom>
              <a:noFill/>
              <a:ln w="25400" cap="flat">
                <a:solidFill>
                  <a:schemeClr val="accent1">
                    <a:lumOff val="-13575"/>
                  </a:schemeClr>
                </a:solidFill>
                <a:prstDash val="solid"/>
                <a:miter lim="400000"/>
                <a:tailEnd type="triangle" w="med" len="med"/>
              </a:ln>
              <a:effectLst/>
            </p:spPr>
            <p:txBody>
              <a:bodyPr wrap="square" lIns="50800" tIns="50800" rIns="50800" bIns="50800" numCol="1" anchor="ctr">
                <a:noAutofit/>
              </a:bodyPr>
              <a:lstStyle/>
              <a:p>
                <a:endParaRPr/>
              </a:p>
            </p:txBody>
          </p:sp>
          <p:sp>
            <p:nvSpPr>
              <p:cNvPr id="401" name="Line"/>
              <p:cNvSpPr/>
              <p:nvPr/>
            </p:nvSpPr>
            <p:spPr>
              <a:xfrm flipH="1">
                <a:off x="2165964" y="2793508"/>
                <a:ext cx="116922" cy="334680"/>
              </a:xfrm>
              <a:prstGeom prst="line">
                <a:avLst/>
              </a:prstGeom>
              <a:noFill/>
              <a:ln w="25400" cap="flat">
                <a:solidFill>
                  <a:schemeClr val="accent1">
                    <a:lumOff val="-13575"/>
                  </a:schemeClr>
                </a:solidFill>
                <a:prstDash val="solid"/>
                <a:miter lim="400000"/>
                <a:tailEnd type="triangle" w="med" len="med"/>
              </a:ln>
              <a:effectLst/>
            </p:spPr>
            <p:txBody>
              <a:bodyPr wrap="square" lIns="50800" tIns="50800" rIns="50800" bIns="50800" numCol="1" anchor="ctr">
                <a:noAutofit/>
              </a:bodyPr>
              <a:lstStyle/>
              <a:p>
                <a:endParaRPr/>
              </a:p>
            </p:txBody>
          </p:sp>
        </p:grpSp>
      </p:grpSp>
      <p:grpSp>
        <p:nvGrpSpPr>
          <p:cNvPr id="414" name="Group"/>
          <p:cNvGrpSpPr/>
          <p:nvPr/>
        </p:nvGrpSpPr>
        <p:grpSpPr>
          <a:xfrm>
            <a:off x="11707842" y="2980616"/>
            <a:ext cx="6957295" cy="4530436"/>
            <a:chOff x="0" y="0"/>
            <a:chExt cx="6957293" cy="4530435"/>
          </a:xfrm>
        </p:grpSpPr>
        <p:sp>
          <p:nvSpPr>
            <p:cNvPr id="404" name="Line"/>
            <p:cNvSpPr/>
            <p:nvPr/>
          </p:nvSpPr>
          <p:spPr>
            <a:xfrm flipH="1" flipV="1">
              <a:off x="0" y="2288674"/>
              <a:ext cx="3689485" cy="1"/>
            </a:xfrm>
            <a:prstGeom prst="line">
              <a:avLst/>
            </a:prstGeom>
            <a:noFill/>
            <a:ln w="38100" cap="flat">
              <a:solidFill>
                <a:srgbClr val="000000"/>
              </a:solidFill>
              <a:prstDash val="solid"/>
              <a:miter lim="400000"/>
              <a:tailEnd type="triangle" w="med" len="med"/>
            </a:ln>
            <a:effectLst/>
          </p:spPr>
          <p:txBody>
            <a:bodyPr wrap="square" lIns="50800" tIns="50800" rIns="50800" bIns="50800" numCol="1" anchor="ctr">
              <a:noAutofit/>
            </a:bodyPr>
            <a:lstStyle/>
            <a:p>
              <a:endParaRPr/>
            </a:p>
          </p:txBody>
        </p:sp>
        <p:grpSp>
          <p:nvGrpSpPr>
            <p:cNvPr id="413" name="Group"/>
            <p:cNvGrpSpPr/>
            <p:nvPr/>
          </p:nvGrpSpPr>
          <p:grpSpPr>
            <a:xfrm>
              <a:off x="3868311" y="0"/>
              <a:ext cx="3088983" cy="4530436"/>
              <a:chOff x="0" y="0"/>
              <a:chExt cx="3088982" cy="4530435"/>
            </a:xfrm>
          </p:grpSpPr>
          <p:sp>
            <p:nvSpPr>
              <p:cNvPr id="405" name="Plus Mark"/>
              <p:cNvSpPr/>
              <p:nvPr/>
            </p:nvSpPr>
            <p:spPr>
              <a:xfrm>
                <a:off x="2043165" y="2098278"/>
                <a:ext cx="256505" cy="256506"/>
              </a:xfrm>
              <a:custGeom>
                <a:avLst/>
                <a:gdLst/>
                <a:ahLst/>
                <a:cxnLst>
                  <a:cxn ang="0">
                    <a:pos x="wd2" y="hd2"/>
                  </a:cxn>
                  <a:cxn ang="5400000">
                    <a:pos x="wd2" y="hd2"/>
                  </a:cxn>
                  <a:cxn ang="10800000">
                    <a:pos x="wd2" y="hd2"/>
                  </a:cxn>
                  <a:cxn ang="16200000">
                    <a:pos x="wd2" y="hd2"/>
                  </a:cxn>
                </a:cxnLst>
                <a:rect l="0" t="0" r="r" b="b"/>
                <a:pathLst>
                  <a:path w="21599" h="21600" extrusionOk="0">
                    <a:moveTo>
                      <a:pt x="8909" y="0"/>
                    </a:moveTo>
                    <a:cubicBezTo>
                      <a:pt x="8827" y="0"/>
                      <a:pt x="8758" y="68"/>
                      <a:pt x="8758" y="151"/>
                    </a:cubicBezTo>
                    <a:lnTo>
                      <a:pt x="8758" y="8694"/>
                    </a:lnTo>
                    <a:cubicBezTo>
                      <a:pt x="8758" y="8730"/>
                      <a:pt x="8730" y="8759"/>
                      <a:pt x="8693" y="8759"/>
                    </a:cubicBezTo>
                    <a:lnTo>
                      <a:pt x="151" y="8759"/>
                    </a:lnTo>
                    <a:cubicBezTo>
                      <a:pt x="68" y="8759"/>
                      <a:pt x="0" y="8826"/>
                      <a:pt x="0" y="8910"/>
                    </a:cubicBezTo>
                    <a:lnTo>
                      <a:pt x="0" y="12690"/>
                    </a:lnTo>
                    <a:cubicBezTo>
                      <a:pt x="0" y="12773"/>
                      <a:pt x="68" y="12841"/>
                      <a:pt x="151" y="12841"/>
                    </a:cubicBezTo>
                    <a:lnTo>
                      <a:pt x="8693" y="12841"/>
                    </a:lnTo>
                    <a:cubicBezTo>
                      <a:pt x="8730" y="12841"/>
                      <a:pt x="8758" y="12870"/>
                      <a:pt x="8758" y="12906"/>
                    </a:cubicBezTo>
                    <a:lnTo>
                      <a:pt x="8758" y="21449"/>
                    </a:lnTo>
                    <a:cubicBezTo>
                      <a:pt x="8758" y="21532"/>
                      <a:pt x="8826" y="21600"/>
                      <a:pt x="8909" y="21600"/>
                    </a:cubicBezTo>
                    <a:lnTo>
                      <a:pt x="12690" y="21600"/>
                    </a:lnTo>
                    <a:cubicBezTo>
                      <a:pt x="12773" y="21600"/>
                      <a:pt x="12841" y="21532"/>
                      <a:pt x="12841" y="21449"/>
                    </a:cubicBezTo>
                    <a:lnTo>
                      <a:pt x="12841" y="12906"/>
                    </a:lnTo>
                    <a:cubicBezTo>
                      <a:pt x="12841" y="12870"/>
                      <a:pt x="12870" y="12841"/>
                      <a:pt x="12906" y="12841"/>
                    </a:cubicBezTo>
                    <a:lnTo>
                      <a:pt x="21449" y="12841"/>
                    </a:lnTo>
                    <a:cubicBezTo>
                      <a:pt x="21531" y="12841"/>
                      <a:pt x="21600" y="12773"/>
                      <a:pt x="21599" y="12690"/>
                    </a:cubicBezTo>
                    <a:lnTo>
                      <a:pt x="21599" y="8910"/>
                    </a:lnTo>
                    <a:cubicBezTo>
                      <a:pt x="21599" y="8827"/>
                      <a:pt x="21532" y="8759"/>
                      <a:pt x="21449" y="8759"/>
                    </a:cubicBezTo>
                    <a:lnTo>
                      <a:pt x="12906" y="8759"/>
                    </a:lnTo>
                    <a:cubicBezTo>
                      <a:pt x="12870" y="8759"/>
                      <a:pt x="12841" y="8730"/>
                      <a:pt x="12841" y="8694"/>
                    </a:cubicBezTo>
                    <a:lnTo>
                      <a:pt x="12841" y="151"/>
                    </a:lnTo>
                    <a:cubicBezTo>
                      <a:pt x="12841" y="68"/>
                      <a:pt x="12773" y="0"/>
                      <a:pt x="12690" y="0"/>
                    </a:cubicBezTo>
                    <a:lnTo>
                      <a:pt x="8909" y="0"/>
                    </a:lnTo>
                    <a:close/>
                  </a:path>
                </a:pathLst>
              </a:custGeom>
              <a:solidFill>
                <a:schemeClr val="accent1">
                  <a:lumOff val="-13575"/>
                </a:scheme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06" name="Shape"/>
              <p:cNvSpPr/>
              <p:nvPr/>
            </p:nvSpPr>
            <p:spPr>
              <a:xfrm>
                <a:off x="1093547" y="0"/>
                <a:ext cx="1763786" cy="4530436"/>
              </a:xfrm>
              <a:custGeom>
                <a:avLst/>
                <a:gdLst/>
                <a:ahLst/>
                <a:cxnLst>
                  <a:cxn ang="0">
                    <a:pos x="wd2" y="hd2"/>
                  </a:cxn>
                  <a:cxn ang="5400000">
                    <a:pos x="wd2" y="hd2"/>
                  </a:cxn>
                  <a:cxn ang="10800000">
                    <a:pos x="wd2" y="hd2"/>
                  </a:cxn>
                  <a:cxn ang="16200000">
                    <a:pos x="wd2" y="hd2"/>
                  </a:cxn>
                </a:cxnLst>
                <a:rect l="0" t="0" r="r" b="b"/>
                <a:pathLst>
                  <a:path w="21600" h="21600" extrusionOk="0">
                    <a:moveTo>
                      <a:pt x="10898" y="10737"/>
                    </a:moveTo>
                    <a:lnTo>
                      <a:pt x="7178" y="14379"/>
                    </a:lnTo>
                    <a:lnTo>
                      <a:pt x="4480" y="16911"/>
                    </a:lnTo>
                    <a:lnTo>
                      <a:pt x="2967" y="18332"/>
                    </a:lnTo>
                    <a:lnTo>
                      <a:pt x="1800" y="19354"/>
                    </a:lnTo>
                    <a:lnTo>
                      <a:pt x="824" y="20224"/>
                    </a:lnTo>
                    <a:lnTo>
                      <a:pt x="399" y="20791"/>
                    </a:lnTo>
                    <a:lnTo>
                      <a:pt x="32" y="21316"/>
                    </a:lnTo>
                    <a:lnTo>
                      <a:pt x="0" y="21583"/>
                    </a:lnTo>
                    <a:lnTo>
                      <a:pt x="521" y="21600"/>
                    </a:lnTo>
                    <a:lnTo>
                      <a:pt x="1265" y="21343"/>
                    </a:lnTo>
                    <a:lnTo>
                      <a:pt x="3156" y="20367"/>
                    </a:lnTo>
                    <a:lnTo>
                      <a:pt x="5367" y="18930"/>
                    </a:lnTo>
                    <a:lnTo>
                      <a:pt x="8845" y="16492"/>
                    </a:lnTo>
                    <a:lnTo>
                      <a:pt x="11954" y="13960"/>
                    </a:lnTo>
                    <a:lnTo>
                      <a:pt x="15489" y="10663"/>
                    </a:lnTo>
                    <a:lnTo>
                      <a:pt x="17456" y="8355"/>
                    </a:lnTo>
                    <a:lnTo>
                      <a:pt x="18955" y="6343"/>
                    </a:lnTo>
                    <a:lnTo>
                      <a:pt x="20131" y="4472"/>
                    </a:lnTo>
                    <a:lnTo>
                      <a:pt x="20924" y="2866"/>
                    </a:lnTo>
                    <a:lnTo>
                      <a:pt x="21453" y="1344"/>
                    </a:lnTo>
                    <a:lnTo>
                      <a:pt x="21600" y="200"/>
                    </a:lnTo>
                    <a:lnTo>
                      <a:pt x="21338" y="0"/>
                    </a:lnTo>
                    <a:lnTo>
                      <a:pt x="20853" y="61"/>
                    </a:lnTo>
                    <a:lnTo>
                      <a:pt x="20398" y="433"/>
                    </a:lnTo>
                    <a:lnTo>
                      <a:pt x="19810" y="904"/>
                    </a:lnTo>
                    <a:lnTo>
                      <a:pt x="19192" y="1540"/>
                    </a:lnTo>
                    <a:lnTo>
                      <a:pt x="18355" y="2501"/>
                    </a:lnTo>
                    <a:lnTo>
                      <a:pt x="17087" y="3950"/>
                    </a:lnTo>
                    <a:lnTo>
                      <a:pt x="14349" y="7102"/>
                    </a:lnTo>
                    <a:lnTo>
                      <a:pt x="10898" y="10737"/>
                    </a:lnTo>
                    <a:close/>
                  </a:path>
                </a:pathLst>
              </a:custGeom>
              <a:noFill/>
              <a:ln w="25400" cap="flat">
                <a:solidFill>
                  <a:schemeClr val="accent1">
                    <a:lumOff val="-13575"/>
                  </a:schemeClr>
                </a:solidFill>
                <a:prstDash val="solid"/>
                <a:miter lim="400000"/>
              </a:ln>
              <a:effectLst/>
            </p:spPr>
            <p:txBody>
              <a:bodyPr wrap="square" lIns="50800" tIns="50800" rIns="50800" bIns="50800" numCol="1" anchor="ctr">
                <a:noAutofit/>
              </a:bodyPr>
              <a:lstStyle/>
              <a:p>
                <a:endParaRPr/>
              </a:p>
            </p:txBody>
          </p:sp>
          <p:sp>
            <p:nvSpPr>
              <p:cNvPr id="407" name="Shape"/>
              <p:cNvSpPr/>
              <p:nvPr/>
            </p:nvSpPr>
            <p:spPr>
              <a:xfrm>
                <a:off x="1538374" y="1503024"/>
                <a:ext cx="1550608" cy="1971125"/>
              </a:xfrm>
              <a:custGeom>
                <a:avLst/>
                <a:gdLst/>
                <a:ahLst/>
                <a:cxnLst>
                  <a:cxn ang="0">
                    <a:pos x="wd2" y="hd2"/>
                  </a:cxn>
                  <a:cxn ang="5400000">
                    <a:pos x="wd2" y="hd2"/>
                  </a:cxn>
                  <a:cxn ang="10800000">
                    <a:pos x="wd2" y="hd2"/>
                  </a:cxn>
                  <a:cxn ang="16200000">
                    <a:pos x="wd2" y="hd2"/>
                  </a:cxn>
                </a:cxnLst>
                <a:rect l="0" t="0" r="r" b="b"/>
                <a:pathLst>
                  <a:path w="21600" h="21600" extrusionOk="0">
                    <a:moveTo>
                      <a:pt x="0" y="17891"/>
                    </a:moveTo>
                    <a:lnTo>
                      <a:pt x="12603" y="21600"/>
                    </a:lnTo>
                    <a:lnTo>
                      <a:pt x="21600" y="3564"/>
                    </a:lnTo>
                    <a:lnTo>
                      <a:pt x="8978" y="0"/>
                    </a:lnTo>
                    <a:lnTo>
                      <a:pt x="0" y="17891"/>
                    </a:lnTo>
                    <a:close/>
                  </a:path>
                </a:pathLst>
              </a:custGeom>
              <a:solidFill>
                <a:schemeClr val="accent5">
                  <a:alpha val="50000"/>
                </a:schemeClr>
              </a:solidFill>
              <a:ln w="12700" cap="flat">
                <a:noFill/>
                <a:miter lim="400000"/>
              </a:ln>
              <a:effectLst/>
            </p:spPr>
            <p:txBody>
              <a:bodyPr wrap="square" lIns="50800" tIns="50800" rIns="50800" bIns="50800" numCol="1" anchor="ctr">
                <a:noAutofit/>
              </a:bodyPr>
              <a:lstStyle/>
              <a:p>
                <a:endParaRPr/>
              </a:p>
            </p:txBody>
          </p:sp>
          <p:sp>
            <p:nvSpPr>
              <p:cNvPr id="408" name="Line"/>
              <p:cNvSpPr/>
              <p:nvPr/>
            </p:nvSpPr>
            <p:spPr>
              <a:xfrm>
                <a:off x="362388" y="7627"/>
                <a:ext cx="1756124" cy="439861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8618" y="3722"/>
                      <a:pt x="15303" y="7403"/>
                      <a:pt x="11661" y="11038"/>
                    </a:cubicBezTo>
                    <a:cubicBezTo>
                      <a:pt x="8085" y="14608"/>
                      <a:pt x="4196" y="18131"/>
                      <a:pt x="0" y="21600"/>
                    </a:cubicBezTo>
                  </a:path>
                </a:pathLst>
              </a:custGeom>
              <a:noFill/>
              <a:ln w="25400" cap="flat">
                <a:solidFill>
                  <a:schemeClr val="accent1">
                    <a:lumOff val="-13575"/>
                  </a:schemeClr>
                </a:solidFill>
                <a:prstDash val="solid"/>
                <a:miter lim="400000"/>
              </a:ln>
              <a:effectLst/>
            </p:spPr>
            <p:txBody>
              <a:bodyPr wrap="square" lIns="50800" tIns="50800" rIns="50800" bIns="50800" numCol="1" anchor="ctr">
                <a:noAutofit/>
              </a:bodyPr>
              <a:lstStyle/>
              <a:p>
                <a:endParaRPr/>
              </a:p>
            </p:txBody>
          </p:sp>
          <p:sp>
            <p:nvSpPr>
              <p:cNvPr id="409" name="LCFS"/>
              <p:cNvSpPr txBox="1"/>
              <p:nvPr/>
            </p:nvSpPr>
            <p:spPr>
              <a:xfrm rot="17725701">
                <a:off x="-41682" y="3495280"/>
                <a:ext cx="876301" cy="4613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chemeClr val="accent1">
                        <a:lumOff val="-13575"/>
                      </a:schemeClr>
                    </a:solidFill>
                  </a:defRPr>
                </a:lvl1pPr>
              </a:lstStyle>
              <a:p>
                <a:r>
                  <a:t>LCFS</a:t>
                </a:r>
              </a:p>
            </p:txBody>
          </p:sp>
          <p:sp>
            <p:nvSpPr>
              <p:cNvPr id="410" name="Line"/>
              <p:cNvSpPr/>
              <p:nvPr/>
            </p:nvSpPr>
            <p:spPr>
              <a:xfrm flipV="1">
                <a:off x="1932899" y="2271881"/>
                <a:ext cx="134337" cy="353170"/>
              </a:xfrm>
              <a:prstGeom prst="line">
                <a:avLst/>
              </a:prstGeom>
              <a:noFill/>
              <a:ln w="25400" cap="flat">
                <a:solidFill>
                  <a:schemeClr val="accent5">
                    <a:lumOff val="-29866"/>
                  </a:schemeClr>
                </a:solidFill>
                <a:prstDash val="solid"/>
                <a:miter lim="400000"/>
                <a:tailEnd type="triangle" w="med" len="med"/>
              </a:ln>
              <a:effectLst/>
            </p:spPr>
            <p:txBody>
              <a:bodyPr wrap="square" lIns="50800" tIns="50800" rIns="50800" bIns="50800" numCol="1" anchor="ctr">
                <a:noAutofit/>
              </a:bodyPr>
              <a:lstStyle/>
              <a:p>
                <a:endParaRPr/>
              </a:p>
            </p:txBody>
          </p:sp>
          <p:sp>
            <p:nvSpPr>
              <p:cNvPr id="411" name="Line"/>
              <p:cNvSpPr/>
              <p:nvPr/>
            </p:nvSpPr>
            <p:spPr>
              <a:xfrm flipV="1">
                <a:off x="2287338" y="2236810"/>
                <a:ext cx="242688" cy="624925"/>
              </a:xfrm>
              <a:prstGeom prst="line">
                <a:avLst/>
              </a:prstGeom>
              <a:noFill/>
              <a:ln w="25400" cap="flat">
                <a:solidFill>
                  <a:schemeClr val="accent5">
                    <a:lumOff val="-29866"/>
                  </a:schemeClr>
                </a:solidFill>
                <a:prstDash val="solid"/>
                <a:miter lim="400000"/>
                <a:tailEnd type="triangle" w="med" len="med"/>
              </a:ln>
              <a:effectLst/>
            </p:spPr>
            <p:txBody>
              <a:bodyPr wrap="square" lIns="50800" tIns="50800" rIns="50800" bIns="50800" numCol="1" anchor="ctr">
                <a:noAutofit/>
              </a:bodyPr>
              <a:lstStyle/>
              <a:p>
                <a:endParaRPr/>
              </a:p>
            </p:txBody>
          </p:sp>
          <p:sp>
            <p:nvSpPr>
              <p:cNvPr id="412" name="Line"/>
              <p:cNvSpPr/>
              <p:nvPr/>
            </p:nvSpPr>
            <p:spPr>
              <a:xfrm flipV="1">
                <a:off x="2563407" y="2486340"/>
                <a:ext cx="134337" cy="353169"/>
              </a:xfrm>
              <a:prstGeom prst="line">
                <a:avLst/>
              </a:prstGeom>
              <a:noFill/>
              <a:ln w="25400" cap="flat">
                <a:solidFill>
                  <a:schemeClr val="accent5">
                    <a:lumOff val="-29866"/>
                  </a:schemeClr>
                </a:solidFill>
                <a:prstDash val="solid"/>
                <a:miter lim="400000"/>
                <a:tailEnd type="triangle" w="med" len="med"/>
              </a:ln>
              <a:effectLst/>
            </p:spPr>
            <p:txBody>
              <a:bodyPr wrap="square" lIns="50800" tIns="50800" rIns="50800" bIns="50800" numCol="1" anchor="ctr">
                <a:noAutofit/>
              </a:bodyPr>
              <a:lstStyle/>
              <a:p>
                <a:endParaRPr/>
              </a:p>
            </p:txBody>
          </p:sp>
        </p:grpSp>
      </p:grpSp>
      <p:sp>
        <p:nvSpPr>
          <p:cNvPr id="415" name="Toroidal current is the primary ordering parameter for the flow pattern and velocities seen by GPI, and the flow pattern shifts with the LCFS/O-point"/>
          <p:cNvSpPr txBox="1">
            <a:spLocks noGrp="1"/>
          </p:cNvSpPr>
          <p:nvPr>
            <p:ph type="title"/>
          </p:nvPr>
        </p:nvSpPr>
        <p:spPr>
          <a:xfrm>
            <a:off x="966892" y="721022"/>
            <a:ext cx="19911908" cy="1564978"/>
          </a:xfrm>
          <a:prstGeom prst="rect">
            <a:avLst/>
          </a:prstGeom>
        </p:spPr>
        <p:txBody>
          <a:bodyPr>
            <a:normAutofit/>
          </a:bodyPr>
          <a:lstStyle>
            <a:lvl1pPr defTabSz="665440">
              <a:defRPr sz="4131"/>
            </a:lvl1pPr>
          </a:lstStyle>
          <a:p>
            <a:r>
              <a:rPr lang="en-US" dirty="0"/>
              <a:t>GPI finds consistent poloidal flow pattern near O-point and trend with toroidal current</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 grpId="3" animBg="1" advAuto="0"/>
      <p:bldP spid="403" grpId="1" animBg="1" advAuto="0"/>
      <p:bldP spid="414" grpId="2"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normAutofit fontScale="90000"/>
          </a:bodyPr>
          <a:lstStyle/>
          <a:p>
            <a:r>
              <a:rPr lang="en-US" dirty="0"/>
              <a:t>MPM confirms GPI observation of high poloidal velocities at high toroidal current</a:t>
            </a:r>
          </a:p>
        </p:txBody>
      </p:sp>
      <p:sp>
        <p:nvSpPr>
          <p:cNvPr id="4" name="Foliennummernplatzhalter 3"/>
          <p:cNvSpPr>
            <a:spLocks noGrp="1"/>
          </p:cNvSpPr>
          <p:nvPr>
            <p:ph type="sldNum" sz="quarter" idx="2"/>
          </p:nvPr>
        </p:nvSpPr>
        <p:spPr/>
        <p:txBody>
          <a:bodyPr/>
          <a:lstStyle/>
          <a:p>
            <a:pPr defTabSz="914400" hangingPunct="1"/>
            <a:fld id="{ECE691D0-CC49-4FC7-9C4D-6112B0CB3A76}" type="slidenum">
              <a:rPr lang="de-DE">
                <a:solidFill>
                  <a:srgbClr val="000000">
                    <a:tint val="75000"/>
                  </a:srgbClr>
                </a:solidFill>
                <a:latin typeface="Arial" panose="020B0604020202020204"/>
              </a:rPr>
              <a:pPr defTabSz="914400" hangingPunct="1"/>
              <a:t>9</a:t>
            </a:fld>
            <a:endParaRPr lang="de-DE">
              <a:solidFill>
                <a:srgbClr val="000000">
                  <a:tint val="75000"/>
                </a:srgbClr>
              </a:solidFill>
              <a:latin typeface="Arial" panose="020B0604020202020204"/>
            </a:endParaRPr>
          </a:p>
        </p:txBody>
      </p:sp>
      <p:grpSp>
        <p:nvGrpSpPr>
          <p:cNvPr id="7" name="Gruppieren 6"/>
          <p:cNvGrpSpPr/>
          <p:nvPr/>
        </p:nvGrpSpPr>
        <p:grpSpPr>
          <a:xfrm>
            <a:off x="7190560" y="4003578"/>
            <a:ext cx="17193440" cy="8873367"/>
            <a:chOff x="4287068" y="2521911"/>
            <a:chExt cx="6210717" cy="3205290"/>
          </a:xfrm>
        </p:grpSpPr>
        <p:grpSp>
          <p:nvGrpSpPr>
            <p:cNvPr id="8" name="Gruppieren 7"/>
            <p:cNvGrpSpPr/>
            <p:nvPr/>
          </p:nvGrpSpPr>
          <p:grpSpPr>
            <a:xfrm>
              <a:off x="4472550" y="2521911"/>
              <a:ext cx="6025235" cy="2848342"/>
              <a:chOff x="1044199" y="32837055"/>
              <a:chExt cx="13114107" cy="6199503"/>
            </a:xfrm>
          </p:grpSpPr>
          <p:pic>
            <p:nvPicPr>
              <p:cNvPr id="17" name="Grafik 16"/>
              <p:cNvPicPr>
                <a:picLocks noChangeAspect="1"/>
              </p:cNvPicPr>
              <p:nvPr/>
            </p:nvPicPr>
            <p:blipFill rotWithShape="1">
              <a:blip r:embed="rId2" cstate="print">
                <a:extLst>
                  <a:ext uri="{28A0092B-C50C-407E-A947-70E740481C1C}">
                    <a14:useLocalDpi xmlns:a14="http://schemas.microsoft.com/office/drawing/2010/main" val="0"/>
                  </a:ext>
                </a:extLst>
              </a:blip>
              <a:srcRect r="18418"/>
              <a:stretch/>
            </p:blipFill>
            <p:spPr>
              <a:xfrm>
                <a:off x="1044199" y="32837055"/>
                <a:ext cx="12151101" cy="6199501"/>
              </a:xfrm>
              <a:prstGeom prst="rect">
                <a:avLst/>
              </a:prstGeom>
            </p:spPr>
          </p:pic>
          <p:pic>
            <p:nvPicPr>
              <p:cNvPr id="18" name="Grafik 17"/>
              <p:cNvPicPr>
                <a:picLocks noChangeAspect="1"/>
              </p:cNvPicPr>
              <p:nvPr/>
            </p:nvPicPr>
            <p:blipFill rotWithShape="1">
              <a:blip r:embed="rId2" cstate="print">
                <a:extLst>
                  <a:ext uri="{28A0092B-C50C-407E-A947-70E740481C1C}">
                    <a14:useLocalDpi xmlns:a14="http://schemas.microsoft.com/office/drawing/2010/main" val="0"/>
                  </a:ext>
                </a:extLst>
              </a:blip>
              <a:srcRect l="94178"/>
              <a:stretch/>
            </p:blipFill>
            <p:spPr>
              <a:xfrm>
                <a:off x="13291155" y="32837057"/>
                <a:ext cx="867151" cy="6199501"/>
              </a:xfrm>
              <a:prstGeom prst="rect">
                <a:avLst/>
              </a:prstGeom>
            </p:spPr>
          </p:pic>
        </p:grpSp>
        <p:cxnSp>
          <p:nvCxnSpPr>
            <p:cNvPr id="9" name="Gerade Verbindung mit Pfeil 8"/>
            <p:cNvCxnSpPr/>
            <p:nvPr/>
          </p:nvCxnSpPr>
          <p:spPr>
            <a:xfrm flipH="1" flipV="1">
              <a:off x="5142890" y="3730978"/>
              <a:ext cx="1260703" cy="161438"/>
            </a:xfrm>
            <a:prstGeom prst="straightConnector1">
              <a:avLst/>
            </a:prstGeom>
            <a:ln w="28575" cmpd="sng">
              <a:solidFill>
                <a:srgbClr val="338985"/>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0" name="Pfeil nach rechts 9"/>
            <p:cNvSpPr/>
            <p:nvPr/>
          </p:nvSpPr>
          <p:spPr>
            <a:xfrm>
              <a:off x="6438503" y="3665795"/>
              <a:ext cx="2347000" cy="490501"/>
            </a:xfrm>
            <a:prstGeom prst="rightArrow">
              <a:avLst/>
            </a:prstGeom>
            <a:solidFill>
              <a:srgbClr val="006C66">
                <a:alpha val="63922"/>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288000" tIns="216000" rIns="288000" bIns="288000" rtlCol="0" anchor="t" anchorCtr="0"/>
            <a:lstStyle/>
            <a:p>
              <a:pPr algn="l" defTabSz="914400" hangingPunct="1">
                <a:spcBef>
                  <a:spcPts val="2300"/>
                </a:spcBef>
                <a:buClr>
                  <a:srgbClr val="116656"/>
                </a:buClr>
                <a:buSzPct val="120000"/>
              </a:pPr>
              <a:endParaRPr lang="en-US" sz="2600" b="1" kern="1200">
                <a:solidFill>
                  <a:srgbClr val="FFFFFF"/>
                </a:solidFill>
                <a:latin typeface="Arial" panose="020B0604020202020204"/>
              </a:endParaRPr>
            </a:p>
          </p:txBody>
        </p:sp>
        <p:sp>
          <p:nvSpPr>
            <p:cNvPr id="11" name="Textfeld 10"/>
            <p:cNvSpPr txBox="1"/>
            <p:nvPr/>
          </p:nvSpPr>
          <p:spPr>
            <a:xfrm>
              <a:off x="6799647" y="3762424"/>
              <a:ext cx="2085762" cy="211236"/>
            </a:xfrm>
            <a:prstGeom prst="rect">
              <a:avLst/>
            </a:prstGeom>
            <a:noFill/>
          </p:spPr>
          <p:txBody>
            <a:bodyPr wrap="square" rtlCol="0">
              <a:spAutoFit/>
            </a:bodyPr>
            <a:lstStyle/>
            <a:p>
              <a:pPr algn="l" defTabSz="914400" hangingPunct="1"/>
              <a:r>
                <a:rPr lang="en-US" sz="3200" b="1" kern="1200">
                  <a:solidFill>
                    <a:srgbClr val="FFFFFF"/>
                  </a:solidFill>
                  <a:latin typeface="Arial" panose="020B0604020202020204"/>
                </a:rPr>
                <a:t>size increases with </a:t>
              </a:r>
              <a:r>
                <a:rPr lang="en-US" sz="3200" b="1" kern="1200" err="1">
                  <a:solidFill>
                    <a:srgbClr val="FFFFFF"/>
                  </a:solidFill>
                  <a:latin typeface="Arial" panose="020B0604020202020204"/>
                </a:rPr>
                <a:t>I</a:t>
              </a:r>
              <a:r>
                <a:rPr lang="en-US" sz="3200" b="1" kern="1200" baseline="-25000" err="1">
                  <a:solidFill>
                    <a:srgbClr val="FFFFFF"/>
                  </a:solidFill>
                  <a:latin typeface="Arial" panose="020B0604020202020204"/>
                </a:rPr>
                <a:t>p</a:t>
              </a:r>
              <a:endParaRPr lang="en-US" sz="3200" b="1" kern="1200" baseline="-25000">
                <a:solidFill>
                  <a:srgbClr val="FFFFFF"/>
                </a:solidFill>
                <a:latin typeface="Arial" panose="020B0604020202020204"/>
              </a:endParaRPr>
            </a:p>
          </p:txBody>
        </p:sp>
        <p:cxnSp>
          <p:nvCxnSpPr>
            <p:cNvPr id="12" name="Gerade Verbindung mit Pfeil 11"/>
            <p:cNvCxnSpPr/>
            <p:nvPr/>
          </p:nvCxnSpPr>
          <p:spPr>
            <a:xfrm flipV="1">
              <a:off x="8713188" y="3713836"/>
              <a:ext cx="471487" cy="131473"/>
            </a:xfrm>
            <a:prstGeom prst="straightConnector1">
              <a:avLst/>
            </a:prstGeom>
            <a:ln w="28575" cmpd="sng">
              <a:solidFill>
                <a:srgbClr val="338985"/>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3" name="Gerade Verbindung mit Pfeil 12"/>
            <p:cNvCxnSpPr/>
            <p:nvPr/>
          </p:nvCxnSpPr>
          <p:spPr>
            <a:xfrm>
              <a:off x="8705273" y="4081960"/>
              <a:ext cx="695063" cy="573133"/>
            </a:xfrm>
            <a:prstGeom prst="straightConnector1">
              <a:avLst/>
            </a:prstGeom>
            <a:ln w="28575" cmpd="sng">
              <a:solidFill>
                <a:srgbClr val="338985"/>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p:nvPr/>
          </p:nvCxnSpPr>
          <p:spPr>
            <a:xfrm flipH="1">
              <a:off x="5142890" y="4006193"/>
              <a:ext cx="1295613" cy="872484"/>
            </a:xfrm>
            <a:prstGeom prst="straightConnector1">
              <a:avLst/>
            </a:prstGeom>
            <a:ln w="28575" cmpd="sng">
              <a:solidFill>
                <a:srgbClr val="338985"/>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 name="Gerade Verbindung mit Pfeil 14"/>
            <p:cNvCxnSpPr/>
            <p:nvPr/>
          </p:nvCxnSpPr>
          <p:spPr>
            <a:xfrm flipV="1">
              <a:off x="4648342" y="5099094"/>
              <a:ext cx="391168" cy="148300"/>
            </a:xfrm>
            <a:prstGeom prst="straightConnector1">
              <a:avLst/>
            </a:prstGeom>
            <a:ln w="19050" cmpd="sng">
              <a:solidFill>
                <a:srgbClr val="005555"/>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6" name="Textfeld 15"/>
            <p:cNvSpPr txBox="1"/>
            <p:nvPr/>
          </p:nvSpPr>
          <p:spPr>
            <a:xfrm>
              <a:off x="4287068" y="5260258"/>
              <a:ext cx="1168193" cy="466943"/>
            </a:xfrm>
            <a:prstGeom prst="rect">
              <a:avLst/>
            </a:prstGeom>
            <a:noFill/>
          </p:spPr>
          <p:txBody>
            <a:bodyPr wrap="square" lIns="0" tIns="0" rIns="0" bIns="0" rtlCol="0" anchor="t" anchorCtr="0">
              <a:spAutoFit/>
            </a:bodyPr>
            <a:lstStyle/>
            <a:p>
              <a:pPr algn="l" defTabSz="914400" hangingPunct="1">
                <a:spcBef>
                  <a:spcPts val="2300"/>
                </a:spcBef>
              </a:pPr>
              <a:r>
                <a:rPr lang="en-US" sz="2800" kern="1200">
                  <a:solidFill>
                    <a:srgbClr val="005555"/>
                  </a:solidFill>
                  <a:latin typeface="Arial" panose="020B0604020202020204"/>
                </a:rPr>
                <a:t>closed field lines around island O point</a:t>
              </a:r>
            </a:p>
          </p:txBody>
        </p:sp>
      </p:grpSp>
      <p:pic>
        <p:nvPicPr>
          <p:cNvPr id="19" name="Grafik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4648200"/>
            <a:ext cx="5167598" cy="6896100"/>
          </a:xfrm>
          <a:prstGeom prst="rect">
            <a:avLst/>
          </a:prstGeom>
        </p:spPr>
      </p:pic>
      <p:sp>
        <p:nvSpPr>
          <p:cNvPr id="20" name="Textfeld 19"/>
          <p:cNvSpPr txBox="1"/>
          <p:nvPr/>
        </p:nvSpPr>
        <p:spPr>
          <a:xfrm>
            <a:off x="1371600" y="3048000"/>
            <a:ext cx="5966872" cy="1125757"/>
          </a:xfrm>
          <a:prstGeom prst="rect">
            <a:avLst/>
          </a:prstGeom>
          <a:noFill/>
        </p:spPr>
        <p:txBody>
          <a:bodyPr wrap="square" lIns="0" tIns="0" rIns="0" bIns="0" rtlCol="0" anchor="t" anchorCtr="0">
            <a:spAutoFit/>
          </a:bodyPr>
          <a:lstStyle/>
          <a:p>
            <a:pPr algn="l" defTabSz="914400" hangingPunct="1">
              <a:lnSpc>
                <a:spcPts val="4600"/>
              </a:lnSpc>
              <a:spcBef>
                <a:spcPts val="2300"/>
              </a:spcBef>
            </a:pPr>
            <a:r>
              <a:rPr lang="en-US" sz="3200" kern="1200" dirty="0">
                <a:solidFill>
                  <a:srgbClr val="006C66"/>
                </a:solidFill>
                <a:latin typeface="Arial" panose="020B0604020202020204"/>
              </a:rPr>
              <a:t>MPM confirms particularly high </a:t>
            </a:r>
            <a:r>
              <a:rPr lang="en-US" sz="3200" kern="1200" dirty="0" err="1">
                <a:solidFill>
                  <a:srgbClr val="006C66"/>
                </a:solidFill>
                <a:latin typeface="Arial" panose="020B0604020202020204"/>
              </a:rPr>
              <a:t>v</a:t>
            </a:r>
            <a:r>
              <a:rPr lang="en-US" sz="3200" kern="1200" baseline="-25000" dirty="0" err="1">
                <a:solidFill>
                  <a:srgbClr val="006C66"/>
                </a:solidFill>
                <a:latin typeface="Arial" panose="020B0604020202020204"/>
              </a:rPr>
              <a:t>pol</a:t>
            </a:r>
            <a:r>
              <a:rPr lang="en-US" sz="3200" kern="1200" dirty="0">
                <a:solidFill>
                  <a:srgbClr val="006C66"/>
                </a:solidFill>
                <a:latin typeface="Arial" panose="020B0604020202020204"/>
              </a:rPr>
              <a:t> (~8km/s) for high I</a:t>
            </a:r>
            <a:r>
              <a:rPr lang="en-US" sz="3200" kern="1200" baseline="-25000" dirty="0">
                <a:solidFill>
                  <a:srgbClr val="006C66"/>
                </a:solidFill>
                <a:latin typeface="Arial" panose="020B0604020202020204"/>
              </a:rPr>
              <a:t>p </a:t>
            </a:r>
            <a:r>
              <a:rPr lang="en-US" sz="3200" kern="1200" dirty="0">
                <a:solidFill>
                  <a:srgbClr val="006C66"/>
                </a:solidFill>
                <a:latin typeface="Arial" panose="020B0604020202020204"/>
              </a:rPr>
              <a:t>(10kA)</a:t>
            </a:r>
          </a:p>
        </p:txBody>
      </p:sp>
      <p:sp>
        <p:nvSpPr>
          <p:cNvPr id="30" name="Textfeld 19">
            <a:extLst>
              <a:ext uri="{FF2B5EF4-FFF2-40B4-BE49-F238E27FC236}">
                <a16:creationId xmlns:a16="http://schemas.microsoft.com/office/drawing/2014/main" id="{FCDC056D-509F-BA37-CD9C-9654AE0E8A3A}"/>
              </a:ext>
            </a:extLst>
          </p:cNvPr>
          <p:cNvSpPr txBox="1"/>
          <p:nvPr/>
        </p:nvSpPr>
        <p:spPr>
          <a:xfrm>
            <a:off x="8077200" y="3048000"/>
            <a:ext cx="15621000" cy="535852"/>
          </a:xfrm>
          <a:prstGeom prst="rect">
            <a:avLst/>
          </a:prstGeom>
          <a:noFill/>
        </p:spPr>
        <p:txBody>
          <a:bodyPr wrap="square" lIns="0" tIns="0" rIns="0" bIns="0" rtlCol="0" anchor="t" anchorCtr="0">
            <a:spAutoFit/>
          </a:bodyPr>
          <a:lstStyle/>
          <a:p>
            <a:pPr algn="l" defTabSz="914400" hangingPunct="1">
              <a:lnSpc>
                <a:spcPts val="4600"/>
              </a:lnSpc>
              <a:spcBef>
                <a:spcPts val="2300"/>
              </a:spcBef>
            </a:pPr>
            <a:r>
              <a:rPr lang="en-US" sz="3200" kern="1200" dirty="0">
                <a:solidFill>
                  <a:srgbClr val="006C66"/>
                </a:solidFill>
                <a:latin typeface="Arial" panose="020B0604020202020204"/>
              </a:rPr>
              <a:t>Size of MPM-measured potential structure and island confined region increase with Ip</a:t>
            </a:r>
          </a:p>
        </p:txBody>
      </p:sp>
    </p:spTree>
    <p:extLst>
      <p:ext uri="{BB962C8B-B14F-4D97-AF65-F5344CB8AC3E}">
        <p14:creationId xmlns:p14="http://schemas.microsoft.com/office/powerpoint/2010/main" val="303910065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7-X">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_green_dark">
      <a:srgbClr val="005555"/>
    </a:custClr>
    <a:custClr name="MPG_green_light">
      <a:srgbClr val="C6D325"/>
    </a:custClr>
    <a:custClr name="MPG_logo_green">
      <a:srgbClr val="006C66"/>
    </a:custClr>
    <a:custClr name="MPG_blue_dark">
      <a:srgbClr val="29485D"/>
    </a:custClr>
    <a:custClr name="MPG_blue_light">
      <a:srgbClr val="00B1EA"/>
    </a:custClr>
    <a:custClr name="MPG_orange">
      <a:srgbClr val="EF7C00"/>
    </a:custClr>
    <a:custClr name="MPG_grey_dark">
      <a:srgbClr val="777777"/>
    </a:custClr>
    <a:custClr name="MPG_grey">
      <a:srgbClr val="A7A7A8"/>
    </a:custClr>
    <a:custClr name="MPG_grey_light">
      <a:srgbClr val="EEEEEE"/>
    </a:custClr>
    <a:custClr name="white">
      <a:srgbClr val="FFFFFF"/>
    </a:custClr>
    <a:custClr name="MPG_green_dark_80">
      <a:srgbClr val="337777"/>
    </a:custClr>
    <a:custClr name="MPG_green_light_80">
      <a:srgbClr val="D1DC51"/>
    </a:custClr>
    <a:custClr name="MPG_logo_green_80">
      <a:srgbClr val="338985"/>
    </a:custClr>
    <a:custClr name="MPG_blue_dark_80">
      <a:srgbClr val="546D7D"/>
    </a:custClr>
    <a:custClr name="MPG_blue_light_80">
      <a:srgbClr val="33C1EE"/>
    </a:custClr>
    <a:custClr name="MPG_orange_80">
      <a:srgbClr val="F29633"/>
    </a:custClr>
    <a:custClr name="MPG_grey_dark#">
      <a:srgbClr val="777777"/>
    </a:custClr>
    <a:custClr name="MPG_grey#">
      <a:srgbClr val="A7A7A8"/>
    </a:custClr>
    <a:custClr name="MPG_grey_light#">
      <a:srgbClr val="EEEEEE"/>
    </a:custClr>
    <a:custClr name="white#">
      <a:srgbClr val="FFFFFF"/>
    </a:custClr>
    <a:custClr name="MPG_green_dark_60">
      <a:srgbClr val="669999"/>
    </a:custClr>
    <a:custClr name="MPG_green_light_60">
      <a:srgbClr val="DDE57C"/>
    </a:custClr>
    <a:custClr name="MPG_logo_green_60">
      <a:srgbClr val="66A7A3"/>
    </a:custClr>
    <a:custClr name="MPG_blue_dark_60">
      <a:srgbClr val="7F919E"/>
    </a:custClr>
    <a:custClr name="MPG_blue_light_60">
      <a:srgbClr val="66D0F2"/>
    </a:custClr>
    <a:custClr name="MPG_orange_60">
      <a:srgbClr val="F5B066"/>
    </a:custClr>
    <a:custClr name="MPG_grey_dark##">
      <a:srgbClr val="777777"/>
    </a:custClr>
    <a:custClr name="MPG_grey##">
      <a:srgbClr val="A7A7A8"/>
    </a:custClr>
    <a:custClr name="MPG_grey_light##">
      <a:srgbClr val="EEEEEE"/>
    </a:custClr>
    <a:custClr name="white##">
      <a:srgbClr val="FFFFFF"/>
    </a:custClr>
    <a:custClr name="MPG_green_dark_40">
      <a:srgbClr val="99BBBB"/>
    </a:custClr>
    <a:custClr name="MPG_green_light_40">
      <a:srgbClr val="E8EDA8"/>
    </a:custClr>
    <a:custClr name="MPG_logo_green_40">
      <a:srgbClr val="99C4C2"/>
    </a:custClr>
    <a:custClr name="MPG_blue_dark_40">
      <a:srgbClr val="A9B6BE"/>
    </a:custClr>
    <a:custClr name="MPG_blue_light_40">
      <a:srgbClr val="99E0F7"/>
    </a:custClr>
    <a:custClr name="MPG_orange_40">
      <a:srgbClr val="F9CB99"/>
    </a:custClr>
    <a:custClr name="MPG_grey_dark###">
      <a:srgbClr val="777777"/>
    </a:custClr>
    <a:custClr name="MPG_grey###">
      <a:srgbClr val="A7A7A8"/>
    </a:custClr>
    <a:custClr name="MPG_grey_light###">
      <a:srgbClr val="EEEEEE"/>
    </a:custClr>
    <a:custClr name="white###">
      <a:srgbClr val="FFFFFF"/>
    </a:custClr>
  </a:custClrLst>
  <a:extLst>
    <a:ext uri="{05A4C25C-085E-4340-85A3-A5531E510DB2}">
      <thm15:themeFamily xmlns:thm15="http://schemas.microsoft.com/office/thememl/2012/main" name="Slide Template W7-X 2022_Final_v20.potx" id="{8352ED11-2F59-4E7F-9C9A-F87B699E302A}" vid="{D7BB7471-6596-4B2F-9CA7-55C944227715}"/>
    </a:ext>
  </a:extLst>
</a:theme>
</file>

<file path=ppt/theme/theme3.xml><?xml version="1.0" encoding="utf-8"?>
<a:theme xmlns:a="http://schemas.openxmlformats.org/drawingml/2006/main" name="1_W7-X">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prstGeom prst="rect">
          <a:avLst/>
        </a:prstGeom>
        <a:solidFill>
          <a:schemeClr val="tx2"/>
        </a:solidFill>
        <a:ln w="19050" cmpd="sng">
          <a:noFill/>
          <a:prstDash val="dash"/>
          <a:tailEnd type="triangle" w="lg" len="med"/>
        </a:ln>
      </a:spPr>
      <a:bodyPr/>
      <a:lstStyle/>
      <a:style>
        <a:lnRef idx="1">
          <a:schemeClr val="accent1"/>
        </a:lnRef>
        <a:fillRef idx="0">
          <a:schemeClr val="accent1"/>
        </a:fillRef>
        <a:effectRef idx="0">
          <a:schemeClr val="accent1"/>
        </a:effectRef>
        <a:fontRef idx="minor">
          <a:schemeClr val="tx1"/>
        </a:fontRef>
      </a:style>
    </a:spDef>
    <a:lnDef>
      <a:spPr bwMode="auto">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bwMode="auto">
        <a:prstGeom prst="rect">
          <a:avLst/>
        </a:prstGeom>
        <a:noFill/>
      </a:spPr>
      <a:bodyPr/>
      <a:lstStyle/>
    </a:txDef>
  </a:objectDefaults>
  <a:extraClrSchemeLst/>
</a:theme>
</file>

<file path=ppt/theme/theme4.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7009</TotalTime>
  <Words>1566</Words>
  <Application>Microsoft Macintosh PowerPoint</Application>
  <PresentationFormat>Custom</PresentationFormat>
  <Paragraphs>199</Paragraphs>
  <Slides>29</Slides>
  <Notes>7</Notes>
  <HiddenSlides>0</HiddenSlides>
  <MMClips>2</MMClips>
  <ScaleCrop>false</ScaleCrop>
  <HeadingPairs>
    <vt:vector size="8" baseType="variant">
      <vt:variant>
        <vt:lpstr>Fonts Used</vt:lpstr>
      </vt:variant>
      <vt:variant>
        <vt:i4>10</vt:i4>
      </vt:variant>
      <vt:variant>
        <vt:lpstr>Theme</vt:lpstr>
      </vt:variant>
      <vt:variant>
        <vt:i4>3</vt:i4>
      </vt:variant>
      <vt:variant>
        <vt:lpstr>Embedded OLE Servers</vt:lpstr>
      </vt:variant>
      <vt:variant>
        <vt:i4>2</vt:i4>
      </vt:variant>
      <vt:variant>
        <vt:lpstr>Slide Titles</vt:lpstr>
      </vt:variant>
      <vt:variant>
        <vt:i4>29</vt:i4>
      </vt:variant>
    </vt:vector>
  </HeadingPairs>
  <TitlesOfParts>
    <vt:vector size="44" baseType="lpstr">
      <vt:lpstr>.SF NS Symbols Regular</vt:lpstr>
      <vt:lpstr>Arial</vt:lpstr>
      <vt:lpstr>Arial Narrow</vt:lpstr>
      <vt:lpstr>Calibri</vt:lpstr>
      <vt:lpstr>Cambria Math</vt:lpstr>
      <vt:lpstr>DejaVu Sans</vt:lpstr>
      <vt:lpstr>Helvetica Neue</vt:lpstr>
      <vt:lpstr>Helvetica Neue Medium</vt:lpstr>
      <vt:lpstr>Symbol</vt:lpstr>
      <vt:lpstr>Wingdings 3</vt:lpstr>
      <vt:lpstr>21_BasicWhite</vt:lpstr>
      <vt:lpstr>W7-X</vt:lpstr>
      <vt:lpstr>1_W7-X</vt:lpstr>
      <vt:lpstr>think-cell Folie</vt:lpstr>
      <vt:lpstr>oleObj</vt:lpstr>
      <vt:lpstr>Island structure and turbulence in the scrape-off layer of Wendelstein 7-X: results from OP2.1</vt:lpstr>
      <vt:lpstr>Part 1: 3D profiles vs magnetic island details Part 2: attempt at mapping GPI and MPM data Part 3: SOL currents and modes/turbulence</vt:lpstr>
      <vt:lpstr>Good agreement between ICRH density profile reflectometer and Alkali Beam Emission Spectroscopy (ABES)</vt:lpstr>
      <vt:lpstr>GPI and MPM provide complementary measurements of turbulence in the outboard island region of W7X</vt:lpstr>
      <vt:lpstr>MPM finds that the island potential structure is aligned with flux surfaces</vt:lpstr>
      <vt:lpstr>MPM: magnetic structure still important in far SOL of a small plasma</vt:lpstr>
      <vt:lpstr>Poloidal motion is seen to dominate in GPI videos</vt:lpstr>
      <vt:lpstr>GPI finds consistent poloidal flow pattern near O-point and trend with toroidal current</vt:lpstr>
      <vt:lpstr>MPM confirms GPI observation of high poloidal velocities at high toroidal current</vt:lpstr>
      <vt:lpstr>GPI-observed poloidal velocities are due to ErxB drift: when toroidal field is reversed, poloidal velocities reverse</vt:lpstr>
      <vt:lpstr>GPI: island size change experiments in standard configuration (reversed field) may indicate that flow directions depend on island O-point location</vt:lpstr>
      <vt:lpstr>ExB velocities estimated from MPM potential are roughly consistent with GPI velocities</vt:lpstr>
      <vt:lpstr>Radial velocities extracted from GPI are in the same ballpark as those found by MPM</vt:lpstr>
      <vt:lpstr>Part 1: 3D profiles vs magnetic island details Part 2: attempt at mapping GPI and MPM data Part 3: SOL currents and modes/turbulence</vt:lpstr>
      <vt:lpstr>GPI and MPM poloidal velocity patterns can match qualitatively</vt:lpstr>
      <vt:lpstr>MPM-GPI comparison in standard config island rotation scan was not fully satisfying</vt:lpstr>
      <vt:lpstr>GPI: island rotation had little impact on observations in low iota</vt:lpstr>
      <vt:lpstr>Part 1: 3D profiles vs magnetic island details Part 2: attempt at mapping GPI and MPM data Part 3: SOL currents and modes/turbulence</vt:lpstr>
      <vt:lpstr>MPM: currents in the SOL can cause significant changes to the island flux surfaces</vt:lpstr>
      <vt:lpstr>MPM: currents in the SOL can cause significant changes to the island flux surfaces</vt:lpstr>
      <vt:lpstr>MPM finds different turbulence characteristics in island/center/shadowed regions</vt:lpstr>
      <vt:lpstr>GPI: broadband turbulence with higher kurtosis and skewness is observed in the the target shadow region (230323039)  </vt:lpstr>
      <vt:lpstr>GPI resolves the radial localization of the quasi-coherent mode (QCM) </vt:lpstr>
      <vt:lpstr>GPI: QCM excitation appears to be sensitive to the poloidal location of the O-point</vt:lpstr>
      <vt:lpstr>GPI and PCI: bursty fluctuation regime exists at low power</vt:lpstr>
      <vt:lpstr>GPI and PCI: bursty fluctuation regime exists at low power</vt:lpstr>
      <vt:lpstr>GPI: SOL fluctuations change during seeded detachment</vt:lpstr>
      <vt:lpstr>Summary</vt:lpstr>
      <vt:lpstr>GPI: a change in the turbulence statistics of the island divertor SOL is observed between the attached and detached states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Gas puff imaging of poloidal dynamics in the scrape-off layer of Wendelstein 7-X</dc:title>
  <cp:lastModifiedBy>Sean Ballinger</cp:lastModifiedBy>
  <cp:revision>18</cp:revision>
  <dcterms:modified xsi:type="dcterms:W3CDTF">2023-11-28T09:23:18Z</dcterms:modified>
</cp:coreProperties>
</file>