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4" r:id="rId2"/>
  </p:sldMasterIdLst>
  <p:notesMasterIdLst>
    <p:notesMasterId r:id="rId22"/>
  </p:notesMasterIdLst>
  <p:sldIdLst>
    <p:sldId id="258" r:id="rId3"/>
    <p:sldId id="259" r:id="rId4"/>
    <p:sldId id="275" r:id="rId5"/>
    <p:sldId id="276" r:id="rId6"/>
    <p:sldId id="266" r:id="rId7"/>
    <p:sldId id="273" r:id="rId8"/>
    <p:sldId id="270" r:id="rId9"/>
    <p:sldId id="271" r:id="rId10"/>
    <p:sldId id="261" r:id="rId11"/>
    <p:sldId id="269" r:id="rId12"/>
    <p:sldId id="272" r:id="rId13"/>
    <p:sldId id="274" r:id="rId14"/>
    <p:sldId id="280" r:id="rId15"/>
    <p:sldId id="267" r:id="rId16"/>
    <p:sldId id="277" r:id="rId17"/>
    <p:sldId id="278" r:id="rId18"/>
    <p:sldId id="279" r:id="rId19"/>
    <p:sldId id="262" r:id="rId20"/>
    <p:sldId id="26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66"/>
    <a:srgbClr val="006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80622-0340-43A9-8ABB-E98D75331DDC}" v="7" dt="2023-11-27T17:38:17.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977" autoAdjust="0"/>
  </p:normalViewPr>
  <p:slideViewPr>
    <p:cSldViewPr snapToGrid="0">
      <p:cViewPr>
        <p:scale>
          <a:sx n="70" d="100"/>
          <a:sy n="70" d="100"/>
        </p:scale>
        <p:origin x="536" y="52"/>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Peter Bähner" userId="cefba80add2f7049" providerId="LiveId" clId="{C7580622-0340-43A9-8ABB-E98D75331DDC}"/>
    <pc:docChg chg="undo custSel addSld modSld">
      <pc:chgData name="Jan-Peter Bähner" userId="cefba80add2f7049" providerId="LiveId" clId="{C7580622-0340-43A9-8ABB-E98D75331DDC}" dt="2023-11-27T17:47:10.992" v="316" actId="20577"/>
      <pc:docMkLst>
        <pc:docMk/>
      </pc:docMkLst>
      <pc:sldChg chg="modSp mod">
        <pc:chgData name="Jan-Peter Bähner" userId="cefba80add2f7049" providerId="LiveId" clId="{C7580622-0340-43A9-8ABB-E98D75331DDC}" dt="2023-11-27T14:57:28.839" v="161" actId="27636"/>
        <pc:sldMkLst>
          <pc:docMk/>
          <pc:sldMk cId="884112224" sldId="258"/>
        </pc:sldMkLst>
        <pc:spChg chg="mod">
          <ac:chgData name="Jan-Peter Bähner" userId="cefba80add2f7049" providerId="LiveId" clId="{C7580622-0340-43A9-8ABB-E98D75331DDC}" dt="2023-11-14T22:46:19.980" v="17" actId="20577"/>
          <ac:spMkLst>
            <pc:docMk/>
            <pc:sldMk cId="884112224" sldId="258"/>
            <ac:spMk id="7" creationId="{00000000-0000-0000-0000-000000000000}"/>
          </ac:spMkLst>
        </pc:spChg>
        <pc:spChg chg="mod">
          <ac:chgData name="Jan-Peter Bähner" userId="cefba80add2f7049" providerId="LiveId" clId="{C7580622-0340-43A9-8ABB-E98D75331DDC}" dt="2023-11-27T14:57:28.839" v="161" actId="27636"/>
          <ac:spMkLst>
            <pc:docMk/>
            <pc:sldMk cId="884112224" sldId="258"/>
            <ac:spMk id="8" creationId="{00000000-0000-0000-0000-000000000000}"/>
          </ac:spMkLst>
        </pc:spChg>
      </pc:sldChg>
      <pc:sldChg chg="modSp new mod">
        <pc:chgData name="Jan-Peter Bähner" userId="cefba80add2f7049" providerId="LiveId" clId="{C7580622-0340-43A9-8ABB-E98D75331DDC}" dt="2023-11-14T22:58:35.381" v="143" actId="1076"/>
        <pc:sldMkLst>
          <pc:docMk/>
          <pc:sldMk cId="1470136904" sldId="259"/>
        </pc:sldMkLst>
        <pc:spChg chg="mod">
          <ac:chgData name="Jan-Peter Bähner" userId="cefba80add2f7049" providerId="LiveId" clId="{C7580622-0340-43A9-8ABB-E98D75331DDC}" dt="2023-11-14T22:45:53.140" v="1"/>
          <ac:spMkLst>
            <pc:docMk/>
            <pc:sldMk cId="1470136904" sldId="259"/>
            <ac:spMk id="2" creationId="{E250C6FF-18E8-53EB-6EE5-4DC49F106C2B}"/>
          </ac:spMkLst>
        </pc:spChg>
        <pc:spChg chg="mod">
          <ac:chgData name="Jan-Peter Bähner" userId="cefba80add2f7049" providerId="LiveId" clId="{C7580622-0340-43A9-8ABB-E98D75331DDC}" dt="2023-11-14T22:58:35.381" v="143" actId="1076"/>
          <ac:spMkLst>
            <pc:docMk/>
            <pc:sldMk cId="1470136904" sldId="259"/>
            <ac:spMk id="3" creationId="{AC9ADA8F-CA46-0825-CD08-F6C1F6E7BA24}"/>
          </ac:spMkLst>
        </pc:spChg>
      </pc:sldChg>
      <pc:sldChg chg="addSp delSp modSp new mod">
        <pc:chgData name="Jan-Peter Bähner" userId="cefba80add2f7049" providerId="LiveId" clId="{C7580622-0340-43A9-8ABB-E98D75331DDC}" dt="2023-11-16T10:27:32.185" v="146" actId="478"/>
        <pc:sldMkLst>
          <pc:docMk/>
          <pc:sldMk cId="1720285579" sldId="260"/>
        </pc:sldMkLst>
        <pc:spChg chg="del">
          <ac:chgData name="Jan-Peter Bähner" userId="cefba80add2f7049" providerId="LiveId" clId="{C7580622-0340-43A9-8ABB-E98D75331DDC}" dt="2023-11-16T10:27:32.185" v="146" actId="478"/>
          <ac:spMkLst>
            <pc:docMk/>
            <pc:sldMk cId="1720285579" sldId="260"/>
            <ac:spMk id="2" creationId="{CA6545DD-191B-D9CD-86E3-DE8C83A8B977}"/>
          </ac:spMkLst>
        </pc:spChg>
        <pc:spChg chg="add mod">
          <ac:chgData name="Jan-Peter Bähner" userId="cefba80add2f7049" providerId="LiveId" clId="{C7580622-0340-43A9-8ABB-E98D75331DDC}" dt="2023-11-16T10:27:22.593" v="145"/>
          <ac:spMkLst>
            <pc:docMk/>
            <pc:sldMk cId="1720285579" sldId="260"/>
            <ac:spMk id="9" creationId="{54C66292-64E8-B60A-B862-5528AB2BC162}"/>
          </ac:spMkLst>
        </pc:spChg>
        <pc:picChg chg="add mod">
          <ac:chgData name="Jan-Peter Bähner" userId="cefba80add2f7049" providerId="LiveId" clId="{C7580622-0340-43A9-8ABB-E98D75331DDC}" dt="2023-11-16T10:27:22.593" v="145"/>
          <ac:picMkLst>
            <pc:docMk/>
            <pc:sldMk cId="1720285579" sldId="260"/>
            <ac:picMk id="7" creationId="{C61B8D7B-807B-47A9-899D-506C84414C61}"/>
          </ac:picMkLst>
        </pc:picChg>
        <pc:picChg chg="add mod">
          <ac:chgData name="Jan-Peter Bähner" userId="cefba80add2f7049" providerId="LiveId" clId="{C7580622-0340-43A9-8ABB-E98D75331DDC}" dt="2023-11-16T10:27:22.593" v="145"/>
          <ac:picMkLst>
            <pc:docMk/>
            <pc:sldMk cId="1720285579" sldId="260"/>
            <ac:picMk id="8" creationId="{217F0DD6-CAB6-02D1-E50D-F791636EEA53}"/>
          </ac:picMkLst>
        </pc:picChg>
      </pc:sldChg>
      <pc:sldChg chg="addSp delSp modSp new mod">
        <pc:chgData name="Jan-Peter Bähner" userId="cefba80add2f7049" providerId="LiveId" clId="{C7580622-0340-43A9-8ABB-E98D75331DDC}" dt="2023-11-16T10:28:11.033" v="150" actId="1076"/>
        <pc:sldMkLst>
          <pc:docMk/>
          <pc:sldMk cId="1085863358" sldId="261"/>
        </pc:sldMkLst>
        <pc:spChg chg="del">
          <ac:chgData name="Jan-Peter Bähner" userId="cefba80add2f7049" providerId="LiveId" clId="{C7580622-0340-43A9-8ABB-E98D75331DDC}" dt="2023-11-16T10:28:04.220" v="148" actId="478"/>
          <ac:spMkLst>
            <pc:docMk/>
            <pc:sldMk cId="1085863358" sldId="261"/>
            <ac:spMk id="2" creationId="{F39DC7D4-6065-BCF9-B3B0-FD0897B97A95}"/>
          </ac:spMkLst>
        </pc:spChg>
        <pc:spChg chg="add mod">
          <ac:chgData name="Jan-Peter Bähner" userId="cefba80add2f7049" providerId="LiveId" clId="{C7580622-0340-43A9-8ABB-E98D75331DDC}" dt="2023-11-16T10:28:11.033" v="150" actId="1076"/>
          <ac:spMkLst>
            <pc:docMk/>
            <pc:sldMk cId="1085863358" sldId="261"/>
            <ac:spMk id="7" creationId="{4C3D2A66-2D0E-7AF4-73BE-14F226720E9E}"/>
          </ac:spMkLst>
        </pc:spChg>
        <pc:picChg chg="add mod">
          <ac:chgData name="Jan-Peter Bähner" userId="cefba80add2f7049" providerId="LiveId" clId="{C7580622-0340-43A9-8ABB-E98D75331DDC}" dt="2023-11-16T10:28:11.033" v="150" actId="1076"/>
          <ac:picMkLst>
            <pc:docMk/>
            <pc:sldMk cId="1085863358" sldId="261"/>
            <ac:picMk id="8" creationId="{8125540D-5FC6-BC67-2201-B3A485C23700}"/>
          </ac:picMkLst>
        </pc:picChg>
        <pc:picChg chg="add mod">
          <ac:chgData name="Jan-Peter Bähner" userId="cefba80add2f7049" providerId="LiveId" clId="{C7580622-0340-43A9-8ABB-E98D75331DDC}" dt="2023-11-16T10:28:11.033" v="150" actId="1076"/>
          <ac:picMkLst>
            <pc:docMk/>
            <pc:sldMk cId="1085863358" sldId="261"/>
            <ac:picMk id="9" creationId="{B208ED35-2995-80D9-5A9F-0FD996F3654E}"/>
          </ac:picMkLst>
        </pc:picChg>
      </pc:sldChg>
      <pc:sldChg chg="addSp modSp new mod">
        <pc:chgData name="Jan-Peter Bähner" userId="cefba80add2f7049" providerId="LiveId" clId="{C7580622-0340-43A9-8ABB-E98D75331DDC}" dt="2023-11-27T17:45:22.871" v="306"/>
        <pc:sldMkLst>
          <pc:docMk/>
          <pc:sldMk cId="1197140199" sldId="262"/>
        </pc:sldMkLst>
        <pc:spChg chg="mod">
          <ac:chgData name="Jan-Peter Bähner" userId="cefba80add2f7049" providerId="LiveId" clId="{C7580622-0340-43A9-8ABB-E98D75331DDC}" dt="2023-11-27T17:45:22.871" v="306"/>
          <ac:spMkLst>
            <pc:docMk/>
            <pc:sldMk cId="1197140199" sldId="262"/>
            <ac:spMk id="2" creationId="{2FABBDC1-414D-43E7-98AD-C021E9E9B0FB}"/>
          </ac:spMkLst>
        </pc:spChg>
        <pc:spChg chg="add mod">
          <ac:chgData name="Jan-Peter Bähner" userId="cefba80add2f7049" providerId="LiveId" clId="{C7580622-0340-43A9-8ABB-E98D75331DDC}" dt="2023-11-16T10:28:45.130" v="152"/>
          <ac:spMkLst>
            <pc:docMk/>
            <pc:sldMk cId="1197140199" sldId="262"/>
            <ac:spMk id="8" creationId="{C4C067A1-F73B-F942-78F6-30A1A3DD9026}"/>
          </ac:spMkLst>
        </pc:spChg>
        <pc:spChg chg="add mod">
          <ac:chgData name="Jan-Peter Bähner" userId="cefba80add2f7049" providerId="LiveId" clId="{C7580622-0340-43A9-8ABB-E98D75331DDC}" dt="2023-11-16T10:28:45.130" v="152"/>
          <ac:spMkLst>
            <pc:docMk/>
            <pc:sldMk cId="1197140199" sldId="262"/>
            <ac:spMk id="9" creationId="{10D49273-9B16-AB45-DBD1-0803AC62C6A1}"/>
          </ac:spMkLst>
        </pc:spChg>
        <pc:picChg chg="add mod">
          <ac:chgData name="Jan-Peter Bähner" userId="cefba80add2f7049" providerId="LiveId" clId="{C7580622-0340-43A9-8ABB-E98D75331DDC}" dt="2023-11-16T10:28:45.130" v="152"/>
          <ac:picMkLst>
            <pc:docMk/>
            <pc:sldMk cId="1197140199" sldId="262"/>
            <ac:picMk id="6" creationId="{A3B98B68-4823-7F7E-4E58-00037EFFB966}"/>
          </ac:picMkLst>
        </pc:picChg>
        <pc:picChg chg="add mod">
          <ac:chgData name="Jan-Peter Bähner" userId="cefba80add2f7049" providerId="LiveId" clId="{C7580622-0340-43A9-8ABB-E98D75331DDC}" dt="2023-11-16T10:28:45.130" v="152"/>
          <ac:picMkLst>
            <pc:docMk/>
            <pc:sldMk cId="1197140199" sldId="262"/>
            <ac:picMk id="7" creationId="{A57067C8-0EC6-9ADD-4CAC-6DAFBCE07826}"/>
          </ac:picMkLst>
        </pc:picChg>
      </pc:sldChg>
      <pc:sldChg chg="addSp modSp new mod">
        <pc:chgData name="Jan-Peter Bähner" userId="cefba80add2f7049" providerId="LiveId" clId="{C7580622-0340-43A9-8ABB-E98D75331DDC}" dt="2023-11-27T17:45:34.009" v="309" actId="1076"/>
        <pc:sldMkLst>
          <pc:docMk/>
          <pc:sldMk cId="3299462821" sldId="263"/>
        </pc:sldMkLst>
        <pc:spChg chg="mod">
          <ac:chgData name="Jan-Peter Bähner" userId="cefba80add2f7049" providerId="LiveId" clId="{C7580622-0340-43A9-8ABB-E98D75331DDC}" dt="2023-11-27T17:45:26.365" v="307"/>
          <ac:spMkLst>
            <pc:docMk/>
            <pc:sldMk cId="3299462821" sldId="263"/>
            <ac:spMk id="2" creationId="{C464CE64-9DD1-0B34-0769-B3055B1B1125}"/>
          </ac:spMkLst>
        </pc:spChg>
        <pc:spChg chg="add mod">
          <ac:chgData name="Jan-Peter Bähner" userId="cefba80add2f7049" providerId="LiveId" clId="{C7580622-0340-43A9-8ABB-E98D75331DDC}" dt="2023-11-27T17:45:34.009" v="309" actId="1076"/>
          <ac:spMkLst>
            <pc:docMk/>
            <pc:sldMk cId="3299462821" sldId="263"/>
            <ac:spMk id="6" creationId="{D5B50D72-AE2A-8B50-D82F-1E842B7014CE}"/>
          </ac:spMkLst>
        </pc:spChg>
        <pc:picChg chg="add mod">
          <ac:chgData name="Jan-Peter Bähner" userId="cefba80add2f7049" providerId="LiveId" clId="{C7580622-0340-43A9-8ABB-E98D75331DDC}" dt="2023-11-16T10:29:17.676" v="155" actId="1076"/>
          <ac:picMkLst>
            <pc:docMk/>
            <pc:sldMk cId="3299462821" sldId="263"/>
            <ac:picMk id="7" creationId="{AA58991E-F048-3081-77A2-954685C5F838}"/>
          </ac:picMkLst>
        </pc:picChg>
        <pc:picChg chg="add mod">
          <ac:chgData name="Jan-Peter Bähner" userId="cefba80add2f7049" providerId="LiveId" clId="{C7580622-0340-43A9-8ABB-E98D75331DDC}" dt="2023-11-16T10:29:17.676" v="155" actId="1076"/>
          <ac:picMkLst>
            <pc:docMk/>
            <pc:sldMk cId="3299462821" sldId="263"/>
            <ac:picMk id="8" creationId="{D3188049-7806-2F86-50F5-E822748B8A4C}"/>
          </ac:picMkLst>
        </pc:picChg>
      </pc:sldChg>
      <pc:sldChg chg="modSp">
        <pc:chgData name="Jan-Peter Bähner" userId="cefba80add2f7049" providerId="LiveId" clId="{C7580622-0340-43A9-8ABB-E98D75331DDC}" dt="2023-11-27T14:57:33.354" v="162" actId="20577"/>
        <pc:sldMkLst>
          <pc:docMk/>
          <pc:sldMk cId="2333945319" sldId="266"/>
        </pc:sldMkLst>
        <pc:spChg chg="mod">
          <ac:chgData name="Jan-Peter Bähner" userId="cefba80add2f7049" providerId="LiveId" clId="{C7580622-0340-43A9-8ABB-E98D75331DDC}" dt="2023-11-27T14:57:33.354" v="162" actId="20577"/>
          <ac:spMkLst>
            <pc:docMk/>
            <pc:sldMk cId="2333945319" sldId="266"/>
            <ac:spMk id="2" creationId="{00000000-0000-0000-0000-000000000000}"/>
          </ac:spMkLst>
        </pc:spChg>
      </pc:sldChg>
      <pc:sldChg chg="modSp mod">
        <pc:chgData name="Jan-Peter Bähner" userId="cefba80add2f7049" providerId="LiveId" clId="{C7580622-0340-43A9-8ABB-E98D75331DDC}" dt="2023-11-27T17:46:29.681" v="312" actId="1076"/>
        <pc:sldMkLst>
          <pc:docMk/>
          <pc:sldMk cId="2050748851" sldId="272"/>
        </pc:sldMkLst>
        <pc:spChg chg="mod">
          <ac:chgData name="Jan-Peter Bähner" userId="cefba80add2f7049" providerId="LiveId" clId="{C7580622-0340-43A9-8ABB-E98D75331DDC}" dt="2023-11-27T17:46:23.192" v="311" actId="403"/>
          <ac:spMkLst>
            <pc:docMk/>
            <pc:sldMk cId="2050748851" sldId="272"/>
            <ac:spMk id="2" creationId="{00000000-0000-0000-0000-000000000000}"/>
          </ac:spMkLst>
        </pc:spChg>
        <pc:grpChg chg="mod">
          <ac:chgData name="Jan-Peter Bähner" userId="cefba80add2f7049" providerId="LiveId" clId="{C7580622-0340-43A9-8ABB-E98D75331DDC}" dt="2023-11-27T17:46:29.681" v="312" actId="1076"/>
          <ac:grpSpMkLst>
            <pc:docMk/>
            <pc:sldMk cId="2050748851" sldId="272"/>
            <ac:grpSpMk id="16" creationId="{00000000-0000-0000-0000-000000000000}"/>
          </ac:grpSpMkLst>
        </pc:grpChg>
      </pc:sldChg>
      <pc:sldChg chg="modSp mod">
        <pc:chgData name="Jan-Peter Bähner" userId="cefba80add2f7049" providerId="LiveId" clId="{C7580622-0340-43A9-8ABB-E98D75331DDC}" dt="2023-11-27T14:45:02.445" v="157" actId="27636"/>
        <pc:sldMkLst>
          <pc:docMk/>
          <pc:sldMk cId="3361735606" sldId="273"/>
        </pc:sldMkLst>
        <pc:spChg chg="mod">
          <ac:chgData name="Jan-Peter Bähner" userId="cefba80add2f7049" providerId="LiveId" clId="{C7580622-0340-43A9-8ABB-E98D75331DDC}" dt="2023-11-27T14:45:02.445" v="157" actId="27636"/>
          <ac:spMkLst>
            <pc:docMk/>
            <pc:sldMk cId="3361735606" sldId="273"/>
            <ac:spMk id="2" creationId="{00000000-0000-0000-0000-000000000000}"/>
          </ac:spMkLst>
        </pc:spChg>
      </pc:sldChg>
      <pc:sldChg chg="modSp mod">
        <pc:chgData name="Jan-Peter Bähner" userId="cefba80add2f7049" providerId="LiveId" clId="{C7580622-0340-43A9-8ABB-E98D75331DDC}" dt="2023-11-27T14:52:28.856" v="159" actId="207"/>
        <pc:sldMkLst>
          <pc:docMk/>
          <pc:sldMk cId="4032299785" sldId="276"/>
        </pc:sldMkLst>
        <pc:spChg chg="mod">
          <ac:chgData name="Jan-Peter Bähner" userId="cefba80add2f7049" providerId="LiveId" clId="{C7580622-0340-43A9-8ABB-E98D75331DDC}" dt="2023-11-27T14:52:28.856" v="159" actId="207"/>
          <ac:spMkLst>
            <pc:docMk/>
            <pc:sldMk cId="4032299785" sldId="276"/>
            <ac:spMk id="2" creationId="{00000000-0000-0000-0000-000000000000}"/>
          </ac:spMkLst>
        </pc:spChg>
      </pc:sldChg>
      <pc:sldChg chg="modSp mod">
        <pc:chgData name="Jan-Peter Bähner" userId="cefba80add2f7049" providerId="LiveId" clId="{C7580622-0340-43A9-8ABB-E98D75331DDC}" dt="2023-11-27T17:47:10.992" v="316" actId="20577"/>
        <pc:sldMkLst>
          <pc:docMk/>
          <pc:sldMk cId="4200783307" sldId="280"/>
        </pc:sldMkLst>
        <pc:spChg chg="mod">
          <ac:chgData name="Jan-Peter Bähner" userId="cefba80add2f7049" providerId="LiveId" clId="{C7580622-0340-43A9-8ABB-E98D75331DDC}" dt="2023-11-27T17:47:10.992" v="316" actId="20577"/>
          <ac:spMkLst>
            <pc:docMk/>
            <pc:sldMk cId="4200783307" sldId="280"/>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27.11.2023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Helvetica" panose="020B0604020202020204" pitchFamily="34" charset="0"/>
                <a:cs typeface="Helvetica" panose="020B0604020202020204" pitchFamily="34" charset="0"/>
              </a:rPr>
              <a:t>non-linear effects, self-consistent changes of profiles, flux-surface- and radially global effects</a:t>
            </a:r>
          </a:p>
        </p:txBody>
      </p:sp>
      <p:sp>
        <p:nvSpPr>
          <p:cNvPr id="4" name="Slide Number Placeholder 3"/>
          <p:cNvSpPr>
            <a:spLocks noGrp="1"/>
          </p:cNvSpPr>
          <p:nvPr>
            <p:ph type="sldNum" sz="quarter" idx="10"/>
          </p:nvPr>
        </p:nvSpPr>
        <p:spPr/>
        <p:txBody>
          <a:bodyPr/>
          <a:lstStyle/>
          <a:p>
            <a:fld id="{CC85E968-FCE0-431C-99B4-EC8EA971DFFE}" type="slidenum">
              <a:rPr lang="de-DE" smtClean="0"/>
              <a:t>9</a:t>
            </a:fld>
            <a:endParaRPr lang="de-DE"/>
          </a:p>
        </p:txBody>
      </p:sp>
    </p:spTree>
    <p:extLst>
      <p:ext uri="{BB962C8B-B14F-4D97-AF65-F5344CB8AC3E}">
        <p14:creationId xmlns:p14="http://schemas.microsoft.com/office/powerpoint/2010/main" val="4238589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5E968-FCE0-431C-99B4-EC8EA971DFFE}" type="slidenum">
              <a:rPr lang="de-DE" smtClean="0"/>
              <a:t>12</a:t>
            </a:fld>
            <a:endParaRPr lang="de-DE"/>
          </a:p>
        </p:txBody>
      </p:sp>
    </p:spTree>
    <p:extLst>
      <p:ext uri="{BB962C8B-B14F-4D97-AF65-F5344CB8AC3E}">
        <p14:creationId xmlns:p14="http://schemas.microsoft.com/office/powerpoint/2010/main" val="517568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0.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9.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2.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pic>
        <p:nvPicPr>
          <p:cNvPr id="17" name="Grafik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en-US"/>
              <a:t>Click to edit Master title style</a:t>
            </a:r>
            <a:endParaRPr lang="de-DE" dirty="0"/>
          </a:p>
        </p:txBody>
      </p:sp>
      <p:sp>
        <p:nvSpPr>
          <p:cNvPr id="3" name="Datumsplatzhalter 2"/>
          <p:cNvSpPr>
            <a:spLocks noGrp="1"/>
          </p:cNvSpPr>
          <p:nvPr>
            <p:ph type="dt" sz="half" idx="10"/>
          </p:nvPr>
        </p:nvSpPr>
        <p:spPr/>
        <p:txBody>
          <a:bodyPr/>
          <a:lstStyle/>
          <a:p>
            <a:r>
              <a:rPr lang="en-US"/>
              <a:t>W7-X OP2.1 results - 28.11.2023</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a:t>
            </a:fld>
            <a:endParaRPr lang="de-DE" dirty="0"/>
          </a:p>
        </p:txBody>
      </p:sp>
      <p:pic>
        <p:nvPicPr>
          <p:cNvPr id="22" name="Grafik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454959333"/>
      </p:ext>
    </p:extLst>
  </p:cSld>
  <p:clrMapOvr>
    <a:masterClrMapping/>
  </p:clrMapOvr>
  <p:extLst>
    <p:ext uri="{DCECCB84-F9BA-43D5-87BE-67443E8EF086}">
      <p15:sldGuideLst xmlns:p15="http://schemas.microsoft.com/office/powerpoint/2012/main">
        <p15:guide id="1" pos="653"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en-US"/>
              <a:t>Click to edit Master title style</a:t>
            </a:r>
            <a:endParaRPr lang="de-DE" dirty="0"/>
          </a:p>
        </p:txBody>
      </p:sp>
      <p:sp>
        <p:nvSpPr>
          <p:cNvPr id="2" name="Datumsplatzhalter 1"/>
          <p:cNvSpPr>
            <a:spLocks noGrp="1"/>
          </p:cNvSpPr>
          <p:nvPr>
            <p:ph type="dt" sz="half" idx="10"/>
          </p:nvPr>
        </p:nvSpPr>
        <p:spPr/>
        <p:txBody>
          <a:bodyPr/>
          <a:lstStyle/>
          <a:p>
            <a:r>
              <a:rPr lang="en-US"/>
              <a:t>W7-X OP2.1 results - 28.11.2023</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2" name="Datumsplatzhalter 1"/>
          <p:cNvSpPr>
            <a:spLocks noGrp="1"/>
          </p:cNvSpPr>
          <p:nvPr>
            <p:ph type="dt" sz="half" idx="14"/>
          </p:nvPr>
        </p:nvSpPr>
        <p:spPr/>
        <p:txBody>
          <a:bodyPr/>
          <a:lstStyle/>
          <a:p>
            <a:r>
              <a:rPr lang="en-US"/>
              <a:t>W7-X OP2.1 results - 28.11.2023</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en-US"/>
              <a:t>W7-X OP2.1 results - 28.11.2023</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a:t>
            </a:fld>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2309272461"/>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a:t>Titelmasterformat durch Klicken bearbeiten</a:t>
            </a:r>
            <a:endParaRPr lang="de-DE" dirty="0"/>
          </a:p>
        </p:txBody>
      </p:sp>
      <p:sp>
        <p:nvSpPr>
          <p:cNvPr id="12" name="Datumsplatzhalter 11"/>
          <p:cNvSpPr>
            <a:spLocks noGrp="1"/>
          </p:cNvSpPr>
          <p:nvPr>
            <p:ph type="dt" sz="half" idx="10"/>
          </p:nvPr>
        </p:nvSpPr>
        <p:spPr/>
        <p:txBody>
          <a:bodyPr/>
          <a:lstStyle/>
          <a:p>
            <a:r>
              <a:rPr lang="en-US"/>
              <a:t>W7-X OP2.1 results - 28.11.2023</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a:t>
            </a:fld>
            <a:endParaRPr lang="de-DE"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23952926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2753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en-US"/>
              <a:t>W7-X OP2.1 results - 28.11.2023</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203768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62948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Titelmasterformat durch Klicken bearbeiten</a:t>
            </a:r>
          </a:p>
        </p:txBody>
      </p:sp>
      <p:sp>
        <p:nvSpPr>
          <p:cNvPr id="2" name="Datumsplatzhalter 1"/>
          <p:cNvSpPr>
            <a:spLocks noGrp="1"/>
          </p:cNvSpPr>
          <p:nvPr>
            <p:ph type="dt" sz="half" idx="10"/>
          </p:nvPr>
        </p:nvSpPr>
        <p:spPr/>
        <p:txBody>
          <a:bodyPr/>
          <a:lstStyle/>
          <a:p>
            <a:r>
              <a:rPr lang="en-US"/>
              <a:t>W7-X OP2.1 results - 28.11.2023</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415308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en-US"/>
              <a:t>W7-X OP2.1 results - 28.11.2023</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303337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en-US"/>
              <a:t>W7-X OP2.1 results - 28.11.2023</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48489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81113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4" name="Datumsplatzhalter 3"/>
          <p:cNvSpPr>
            <a:spLocks noGrp="1"/>
          </p:cNvSpPr>
          <p:nvPr>
            <p:ph type="dt" sz="half" idx="10"/>
          </p:nvPr>
        </p:nvSpPr>
        <p:spPr/>
        <p:txBody>
          <a:bodyPr/>
          <a:lstStyle/>
          <a:p>
            <a:r>
              <a:rPr lang="en-US"/>
              <a:t>W7-X OP2.1 results - 28.11.2023</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3231920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535600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a:t>Titelmasterformat durch Klicken bearbeiten</a:t>
            </a:r>
            <a:endParaRPr lang="de-DE" dirty="0"/>
          </a:p>
        </p:txBody>
      </p:sp>
      <p:sp>
        <p:nvSpPr>
          <p:cNvPr id="2" name="Datumsplatzhalter 1"/>
          <p:cNvSpPr>
            <a:spLocks noGrp="1"/>
          </p:cNvSpPr>
          <p:nvPr>
            <p:ph type="dt" sz="half" idx="10"/>
          </p:nvPr>
        </p:nvSpPr>
        <p:spPr/>
        <p:txBody>
          <a:bodyPr/>
          <a:lstStyle/>
          <a:p>
            <a:r>
              <a:rPr lang="en-US"/>
              <a:t>W7-X OP2.1 results - 28.11.2023</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279774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pic>
        <p:nvPicPr>
          <p:cNvPr id="30" name="Grafik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en-US"/>
              <a:t>Click to edit Master title style</a:t>
            </a:r>
            <a:endParaRPr lang="de-DE" dirty="0"/>
          </a:p>
        </p:txBody>
      </p:sp>
      <p:sp>
        <p:nvSpPr>
          <p:cNvPr id="12" name="Datumsplatzhalter 11"/>
          <p:cNvSpPr>
            <a:spLocks noGrp="1"/>
          </p:cNvSpPr>
          <p:nvPr>
            <p:ph type="dt" sz="half" idx="10"/>
          </p:nvPr>
        </p:nvSpPr>
        <p:spPr/>
        <p:txBody>
          <a:bodyPr/>
          <a:lstStyle/>
          <a:p>
            <a:r>
              <a:rPr lang="en-US"/>
              <a:t>W7-X OP2.1 results - 28.11.2023</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a:t>
            </a:fld>
            <a:endParaRPr lang="de-DE" dirty="0"/>
          </a:p>
        </p:txBody>
      </p:sp>
      <p:pic>
        <p:nvPicPr>
          <p:cNvPr id="26" name="Grafik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6057698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681784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en-US"/>
              <a:t>W7-X OP2.1 results - 28.11.2023</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316969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en-US"/>
              <a:t>Click to edit Master title style</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74" y="6022938"/>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2" name="Datumsplatzhalter 1"/>
          <p:cNvSpPr>
            <a:spLocks noGrp="1"/>
          </p:cNvSpPr>
          <p:nvPr>
            <p:ph type="dt" sz="half" idx="10"/>
          </p:nvPr>
        </p:nvSpPr>
        <p:spPr/>
        <p:txBody>
          <a:bodyPr/>
          <a:lstStyle/>
          <a:p>
            <a:r>
              <a:rPr lang="en-US"/>
              <a:t>W7-X OP2.1 results - 28.11.2023</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115928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pic>
        <p:nvPicPr>
          <p:cNvPr id="12" name="Grafik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en-US"/>
              <a:t>Click to edit Master title style</a:t>
            </a:r>
            <a:endParaRPr lang="de-DE" dirty="0"/>
          </a:p>
        </p:txBody>
      </p:sp>
      <p:pic>
        <p:nvPicPr>
          <p:cNvPr id="32" name="Grafik 3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pic>
        <p:nvPicPr>
          <p:cNvPr id="25" name="Grafik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2" name="Datumsplatzhalter 1"/>
          <p:cNvSpPr>
            <a:spLocks noGrp="1"/>
          </p:cNvSpPr>
          <p:nvPr>
            <p:ph type="dt" sz="half" idx="10"/>
          </p:nvPr>
        </p:nvSpPr>
        <p:spPr/>
        <p:txBody>
          <a:bodyPr/>
          <a:lstStyle/>
          <a:p>
            <a:r>
              <a:rPr lang="en-US"/>
              <a:t>W7-X OP2.1 results - 28.11.2023</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31064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en-US"/>
              <a:t>Click to edit Master title style</a:t>
            </a:r>
            <a:endParaRPr lang="de-DE" dirty="0"/>
          </a:p>
        </p:txBody>
      </p:sp>
      <p:sp>
        <p:nvSpPr>
          <p:cNvPr id="2" name="Datumsplatzhalter 1"/>
          <p:cNvSpPr>
            <a:spLocks noGrp="1"/>
          </p:cNvSpPr>
          <p:nvPr>
            <p:ph type="dt" sz="half" idx="14"/>
          </p:nvPr>
        </p:nvSpPr>
        <p:spPr/>
        <p:txBody>
          <a:bodyPr/>
          <a:lstStyle/>
          <a:p>
            <a:r>
              <a:rPr lang="en-US"/>
              <a:t>W7-X OP2.1 results - 28.11.2023</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2" name="Datumsplatzhalter 1"/>
          <p:cNvSpPr>
            <a:spLocks noGrp="1"/>
          </p:cNvSpPr>
          <p:nvPr>
            <p:ph type="dt" sz="half" idx="10"/>
          </p:nvPr>
        </p:nvSpPr>
        <p:spPr/>
        <p:txBody>
          <a:bodyPr/>
          <a:lstStyle/>
          <a:p>
            <a:r>
              <a:rPr lang="en-US"/>
              <a:t>W7-X OP2.1 results - 28.11.2023</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en-US"/>
              <a:t>W7-X OP2.1 results - 28.11.2023</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en-US"/>
              <a:t>W7-X OP2.1 results - 28.11.2023</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4" name="Datumsplatzhalter 3"/>
          <p:cNvSpPr>
            <a:spLocks noGrp="1"/>
          </p:cNvSpPr>
          <p:nvPr>
            <p:ph type="dt" sz="half" idx="10"/>
          </p:nvPr>
        </p:nvSpPr>
        <p:spPr/>
        <p:txBody>
          <a:bodyPr/>
          <a:lstStyle/>
          <a:p>
            <a:r>
              <a:rPr lang="en-US"/>
              <a:t>W7-X OP2.1 results - 28.11.2023</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13.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3"/>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6" imgW="384" imgH="385" progId="TCLayout.ActiveDocument.1">
                  <p:embed/>
                </p:oleObj>
              </mc:Choice>
              <mc:Fallback>
                <p:oleObj name="think-cell Folie" r:id="rId16"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a:t>Max-Planck-Institut für Plasmaphysik | J-P Bähner | Turbulence</a:t>
            </a:r>
            <a:endParaRPr lang="de-DE" dirty="0"/>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a:t>W7-X OP2.1 results - 28.11.2023</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591799" y="240771"/>
            <a:ext cx="581025" cy="516467"/>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08" r:id="rId3"/>
    <p:sldLayoutId id="2147483713" r:id="rId4"/>
    <p:sldLayoutId id="2147483669" r:id="rId5"/>
    <p:sldLayoutId id="2147483664" r:id="rId6"/>
    <p:sldLayoutId id="2147483696" r:id="rId7"/>
    <p:sldLayoutId id="2147483667" r:id="rId8"/>
    <p:sldLayoutId id="2147483700" r:id="rId9"/>
    <p:sldLayoutId id="2147483711" r:id="rId10"/>
    <p:sldLayoutId id="2147483701" r:id="rId11"/>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1"/>
            </p:custDataLst>
            <p:extLst>
              <p:ext uri="{D42A27DB-BD31-4B8C-83A1-F6EECF244321}">
                <p14:modId xmlns:p14="http://schemas.microsoft.com/office/powerpoint/2010/main" val="3728219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4" imgW="384" imgH="385" progId="TCLayout.ActiveDocument.1">
                  <p:embed/>
                </p:oleObj>
              </mc:Choice>
              <mc:Fallback>
                <p:oleObj name="think-cell Folie" r:id="rId14"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a:t>Max-Planck-Institut für Plasmaphysik | J-P Bähner | Turbulence</a:t>
            </a:r>
            <a:endParaRPr lang="de-DE" dirty="0"/>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a:t>W7-X OP2.1 results - 28.11.2023</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1" i="0" u="none" strike="noStrike" kern="600" cap="none" spc="40" normalizeH="0" baseline="0" noProof="0" dirty="0">
                <a:ln>
                  <a:noFill/>
                </a:ln>
                <a:solidFill>
                  <a:srgbClr val="005555"/>
                </a:solidFill>
                <a:effectLst/>
                <a:uLnTx/>
                <a:uFillTx/>
                <a:latin typeface="+mn-lt"/>
                <a:ea typeface="+mn-ea"/>
                <a:cs typeface="+mn-cs"/>
              </a:rPr>
              <a:t>Ebene 1: Headlines</a:t>
            </a:r>
          </a:p>
          <a:p>
            <a:pPr marL="0" marR="0" lvl="1"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0" i="0" u="none" strike="noStrike" kern="600" cap="none" spc="40" normalizeH="0" baseline="0" noProof="0" dirty="0">
                <a:ln>
                  <a:noFill/>
                </a:ln>
                <a:solidFill>
                  <a:srgbClr val="000000"/>
                </a:solidFill>
                <a:effectLst/>
                <a:uLnTx/>
                <a:uFillTx/>
                <a:latin typeface="+mn-lt"/>
                <a:ea typeface="+mn-ea"/>
                <a:cs typeface="+mn-cs"/>
              </a:rPr>
              <a:t>Ebene 2: Fließtext</a:t>
            </a:r>
          </a:p>
          <a:p>
            <a:pPr marL="179388" marR="0" lvl="2"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1" i="0" u="none" strike="noStrike" kern="400" cap="none" spc="40" normalizeH="0" baseline="0" noProof="0" dirty="0">
                <a:ln>
                  <a:noFill/>
                </a:ln>
                <a:solidFill>
                  <a:srgbClr val="29485D"/>
                </a:solidFill>
                <a:effectLst/>
                <a:uLnTx/>
                <a:uFillTx/>
                <a:latin typeface="+mn-lt"/>
                <a:ea typeface="+mn-ea"/>
                <a:cs typeface="+mn-cs"/>
              </a:rPr>
              <a:t>Ebene 3: Stichpunkte</a:t>
            </a:r>
          </a:p>
          <a:p>
            <a:pPr marL="179388" marR="0" lvl="3"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a:ln>
                  <a:noFill/>
                </a:ln>
                <a:solidFill>
                  <a:srgbClr val="000000"/>
                </a:solidFill>
                <a:effectLst/>
                <a:uLnTx/>
                <a:uFillTx/>
                <a:latin typeface="+mn-lt"/>
                <a:ea typeface="+mn-ea"/>
                <a:cs typeface="+mn-cs"/>
              </a:rPr>
              <a:t>Ebene 4: Stichpunkte hervorgehoben</a:t>
            </a:r>
          </a:p>
          <a:p>
            <a:pPr marL="357188" marR="0" lvl="4"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a:ln>
                  <a:noFill/>
                </a:ln>
                <a:solidFill>
                  <a:srgbClr val="000000"/>
                </a:solidFill>
                <a:effectLst/>
                <a:uLnTx/>
                <a:uFillTx/>
                <a:latin typeface="+mn-lt"/>
                <a:ea typeface="+mn-ea"/>
                <a:cs typeface="+mn-cs"/>
              </a:rPr>
              <a:t>Ebene 5: Stichpunkte eingerückt</a:t>
            </a:r>
          </a:p>
          <a:p>
            <a:pPr marL="645750" marR="0" lvl="5"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a:pPr>
            <a:r>
              <a:rPr kumimoji="0" lang="de-DE" sz="1800" b="0" i="0" u="none" strike="noStrike" kern="600" cap="none" spc="40" normalizeH="0" baseline="0" noProof="0" dirty="0">
                <a:ln>
                  <a:noFill/>
                </a:ln>
                <a:solidFill>
                  <a:srgbClr val="000000"/>
                </a:solidFill>
                <a:effectLst/>
                <a:uLnTx/>
                <a:uFillTx/>
                <a:latin typeface="+mn-lt"/>
                <a:ea typeface="+mn-ea"/>
                <a:cs typeface="+mn-cs"/>
              </a:rPr>
              <a:t>Ebene 6: Stichpunkte weiter eingerückt</a:t>
            </a:r>
          </a:p>
          <a:p>
            <a:pPr marL="0" marR="0" lvl="6"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a:pPr>
            <a:r>
              <a:rPr kumimoji="0" lang="de-DE" sz="1500" b="0" i="1" u="none" strike="noStrike" kern="600" cap="none" spc="40" normalizeH="0" baseline="0" noProof="0" dirty="0">
                <a:ln>
                  <a:noFill/>
                </a:ln>
                <a:solidFill>
                  <a:srgbClr val="005555"/>
                </a:solidFill>
                <a:effectLst/>
                <a:uLnTx/>
                <a:uFillTx/>
                <a:latin typeface="+mn-lt"/>
                <a:ea typeface="+mn-ea"/>
                <a:cs typeface="+mn-cs"/>
              </a:rPr>
              <a:t>Ebene 7: Zusatzinfo</a:t>
            </a:r>
          </a:p>
          <a:p>
            <a:pPr marL="0" marR="0" lvl="7" indent="0" algn="l" defTabSz="914400" rtl="0" eaLnBrk="1" fontAlgn="auto" latinLnBrk="0" hangingPunct="1">
              <a:lnSpc>
                <a:spcPct val="100000"/>
              </a:lnSpc>
              <a:spcBef>
                <a:spcPts val="525"/>
              </a:spcBef>
              <a:spcAft>
                <a:spcPts val="0"/>
              </a:spcAft>
              <a:buClrTx/>
              <a:buSzPct val="110000"/>
              <a:buFont typeface=".SF NS Symbols Regular"/>
              <a:buNone/>
              <a:tabLst/>
              <a:defRPr/>
            </a:pPr>
            <a:r>
              <a:rPr kumimoji="0" lang="de-DE" sz="1000" b="0" i="1" u="none" strike="noStrike" kern="600" cap="none" spc="120" normalizeH="0" baseline="0" noProof="0" dirty="0">
                <a:ln>
                  <a:noFill/>
                </a:ln>
                <a:solidFill>
                  <a:srgbClr val="000000">
                    <a:lumMod val="50000"/>
                    <a:lumOff val="50000"/>
                  </a:srgbClr>
                </a:solidFill>
                <a:effectLst/>
                <a:uLnTx/>
                <a:uFillTx/>
                <a:latin typeface="+mn-lt"/>
                <a:ea typeface="+mn-ea"/>
                <a:cs typeface="+mn-cs"/>
              </a:rPr>
              <a:t>Ebene 8: Bildunterschrift</a:t>
            </a:r>
          </a:p>
          <a:p>
            <a:pPr lvl="0"/>
            <a:endParaRPr lang="de-DE" dirty="0"/>
          </a:p>
        </p:txBody>
      </p:sp>
    </p:spTree>
    <p:extLst>
      <p:ext uri="{BB962C8B-B14F-4D97-AF65-F5344CB8AC3E}">
        <p14:creationId xmlns:p14="http://schemas.microsoft.com/office/powerpoint/2010/main" val="16070658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0" r:id="rId4"/>
    <p:sldLayoutId id="2147483721" r:id="rId5"/>
    <p:sldLayoutId id="2147483722" r:id="rId6"/>
    <p:sldLayoutId id="2147483723" r:id="rId7"/>
    <p:sldLayoutId id="2147483724" r:id="rId8"/>
    <p:sldLayoutId id="2147483725" r:id="rId9"/>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sz="1800" kern="600" spc="40" baseline="0">
          <a:solidFill>
            <a:schemeClr val="tx1"/>
          </a:solidFill>
          <a:latin typeface="+mn-lt"/>
          <a:ea typeface="+mn-ea"/>
          <a:cs typeface="+mn-cs"/>
        </a:defRPr>
      </a:lvl2pPr>
      <a:lvl3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b="1" kern="400" spc="40" baseline="0">
          <a:solidFill>
            <a:schemeClr val="accent3"/>
          </a:solidFill>
          <a:latin typeface="+mn-lt"/>
          <a:ea typeface="+mn-ea"/>
          <a:cs typeface="+mn-cs"/>
        </a:defRPr>
      </a:lvl3pPr>
      <a:lvl4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kern="600" spc="40" baseline="0">
          <a:solidFill>
            <a:schemeClr val="tx1"/>
          </a:solidFill>
          <a:latin typeface="+mn-lt"/>
          <a:ea typeface="+mn-ea"/>
          <a:cs typeface="+mn-cs"/>
        </a:defRPr>
      </a:lvl4pPr>
      <a:lvl5pPr marL="3571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0" i="0" kern="600" spc="40" baseline="0" dirty="0" smtClean="0">
          <a:solidFill>
            <a:schemeClr val="tx1"/>
          </a:solidFill>
          <a:latin typeface="+mn-lt"/>
          <a:ea typeface="+mn-ea"/>
          <a:cs typeface="+mn-cs"/>
        </a:defRPr>
      </a:lvl5pPr>
      <a:lvl6pPr marL="645750" marR="0"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sz="1800" b="0" i="0" kern="600" spc="40" baseline="0">
          <a:solidFill>
            <a:schemeClr val="tx1"/>
          </a:solidFill>
          <a:latin typeface="+mn-lt"/>
          <a:ea typeface="+mn-ea"/>
          <a:cs typeface="+mn-cs"/>
        </a:defRPr>
      </a:lvl6pPr>
      <a:lvl7pPr marL="0" marR="0"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sz="1500" b="0" i="1" kern="600" spc="40" baseline="0">
          <a:solidFill>
            <a:schemeClr val="tx2"/>
          </a:solidFill>
          <a:latin typeface="+mn-lt"/>
          <a:ea typeface="+mn-ea"/>
          <a:cs typeface="+mn-cs"/>
        </a:defRPr>
      </a:lvl7pPr>
      <a:lvl8pPr marL="0" marR="0" indent="0" algn="l" defTabSz="914400" rtl="0" eaLnBrk="1" fontAlgn="auto" latinLnBrk="0" hangingPunct="1">
        <a:lnSpc>
          <a:spcPct val="100000"/>
        </a:lnSpc>
        <a:spcBef>
          <a:spcPts val="525"/>
        </a:spcBef>
        <a:spcAft>
          <a:spcPts val="0"/>
        </a:spcAft>
        <a:buClrTx/>
        <a:buSzPct val="110000"/>
        <a:buFont typeface=".SF NS Symbols Regular"/>
        <a:buNone/>
        <a:tabLst/>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3" pos="7038">
          <p15:clr>
            <a:srgbClr val="F26B43"/>
          </p15:clr>
        </p15:guide>
        <p15:guide id="4" orient="horz" pos="4020">
          <p15:clr>
            <a:srgbClr val="F26B43"/>
          </p15:clr>
        </p15:guide>
        <p15:guide id="6" orient="horz" pos="1014">
          <p15:clr>
            <a:srgbClr val="F26B43"/>
          </p15:clr>
        </p15:guide>
        <p15:guide id="7" orient="horz" pos="4088">
          <p15:clr>
            <a:srgbClr val="F26B43"/>
          </p15:clr>
        </p15:guide>
        <p15:guide id="8" orient="horz" pos="4178">
          <p15:clr>
            <a:srgbClr val="F26B43"/>
          </p15:clr>
        </p15:guide>
        <p15:guide id="9" pos="143">
          <p15:clr>
            <a:srgbClr val="F26B43"/>
          </p15:clr>
        </p15:guide>
        <p15:guide id="11" orient="horz" pos="503">
          <p15:clr>
            <a:srgbClr val="F26B43"/>
          </p15:clr>
        </p15:guide>
        <p15:guide id="12" pos="7537">
          <p15:clr>
            <a:srgbClr val="F26B43"/>
          </p15:clr>
        </p15:guide>
        <p15:guide id="14" orient="horz" pos="459">
          <p15:clr>
            <a:srgbClr val="F26B43"/>
          </p15:clr>
        </p15:guide>
        <p15:guide id="15" orient="horz" pos="153">
          <p15:clr>
            <a:srgbClr val="F26B43"/>
          </p15:clr>
        </p15:guide>
        <p15:guide id="16" orient="horz" pos="278">
          <p15:clr>
            <a:srgbClr val="F26B43"/>
          </p15:clr>
        </p15:guide>
        <p15:guide id="18" pos="7242">
          <p15:clr>
            <a:srgbClr val="F26B43"/>
          </p15:clr>
        </p15:guide>
        <p15:guide id="19"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a:bodyPr>
          <a:lstStyle/>
          <a:p>
            <a:r>
              <a:rPr lang="en-GB" dirty="0"/>
              <a:t>J</a:t>
            </a:r>
            <a:r>
              <a:rPr lang="en-GB"/>
              <a:t>.-P. B</a:t>
            </a:r>
            <a:r>
              <a:rPr lang="de-DE" dirty="0"/>
              <a:t>ähner</a:t>
            </a:r>
            <a:r>
              <a:rPr lang="de-DE"/>
              <a:t>, D. Carralero, S. K. Hansen, </a:t>
            </a:r>
            <a:r>
              <a:rPr lang="en-GB"/>
              <a:t>E. Maragkoudakis</a:t>
            </a:r>
            <a:r>
              <a:rPr lang="de-DE"/>
              <a:t>, A.</a:t>
            </a:r>
            <a:r>
              <a:rPr lang="en-GB"/>
              <a:t> </a:t>
            </a:r>
            <a:r>
              <a:rPr lang="de-DE"/>
              <a:t>von Stechow, G. M. Weir, T.</a:t>
            </a:r>
            <a:r>
              <a:rPr lang="en-GB"/>
              <a:t> </a:t>
            </a:r>
            <a:r>
              <a:rPr lang="de-DE"/>
              <a:t>Windisch</a:t>
            </a:r>
            <a:endParaRPr lang="en-GB" dirty="0"/>
          </a:p>
        </p:txBody>
      </p:sp>
      <p:sp>
        <p:nvSpPr>
          <p:cNvPr id="7" name="Titel 6"/>
          <p:cNvSpPr>
            <a:spLocks noGrp="1"/>
          </p:cNvSpPr>
          <p:nvPr>
            <p:ph type="title"/>
          </p:nvPr>
        </p:nvSpPr>
        <p:spPr/>
        <p:txBody>
          <a:bodyPr/>
          <a:lstStyle/>
          <a:p>
            <a:r>
              <a:rPr lang="en-GB" dirty="0"/>
              <a:t>Turbulence (O1.D2)</a:t>
            </a:r>
          </a:p>
        </p:txBody>
      </p:sp>
      <p:sp>
        <p:nvSpPr>
          <p:cNvPr id="3" name="Datumsplatzhalter 2"/>
          <p:cNvSpPr>
            <a:spLocks noGrp="1"/>
          </p:cNvSpPr>
          <p:nvPr>
            <p:ph type="dt" sz="half" idx="10"/>
          </p:nvPr>
        </p:nvSpPr>
        <p:spPr/>
        <p:txBody>
          <a:bodyPr/>
          <a:lstStyle/>
          <a:p>
            <a:r>
              <a:rPr lang="en-US"/>
              <a:t>W7-X OP2.1 results - 28.11.2023</a:t>
            </a:r>
            <a:endParaRPr lang="de-DE" dirty="0"/>
          </a:p>
        </p:txBody>
      </p:sp>
      <p:sp>
        <p:nvSpPr>
          <p:cNvPr id="2" name="Fußzeilenplatzhalter 1"/>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88411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695324" y="1457325"/>
                <a:ext cx="6819898" cy="3600450"/>
              </a:xfrm>
            </p:spPr>
            <p:txBody>
              <a:bodyPr>
                <a:noAutofit/>
              </a:bodyPr>
              <a:lstStyle/>
              <a:p>
                <a:pPr algn="just"/>
                <a:r>
                  <a:rPr lang="en-GB" sz="1600"/>
                  <a:t>DR QMRV1/E1 systems were used to characterize density fluctuations in standarized power step downs in different magnetic configurations. Analysis is still ongoing, but some preliminary results can be highlighted:</a:t>
                </a:r>
              </a:p>
              <a:p>
                <a:pPr marL="285750" indent="-285750">
                  <a:buFont typeface="Wingdings" panose="05000000000000000000" pitchFamily="2" charset="2"/>
                  <a:buChar char="§"/>
                </a:pPr>
                <a:r>
                  <a:rPr lang="en-GB" sz="1600" b="0">
                    <a:solidFill>
                      <a:schemeClr val="tx1"/>
                    </a:solidFill>
                  </a:rPr>
                  <a:t>At intermediate radial positions (</a:t>
                </a:r>
                <a14:m>
                  <m:oMath xmlns:m="http://schemas.openxmlformats.org/officeDocument/2006/math">
                    <m:sSub>
                      <m:sSubPr>
                        <m:ctrlPr>
                          <a:rPr lang="en-GB" sz="1600" b="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𝑟</m:t>
                        </m:r>
                      </m:e>
                      <m:sub>
                        <m:r>
                          <m:rPr>
                            <m:sty m:val="p"/>
                          </m:rPr>
                          <a:rPr lang="en-GB" sz="1600" b="0" i="0" smtClean="0">
                            <a:solidFill>
                              <a:schemeClr val="tx1"/>
                            </a:solidFill>
                            <a:latin typeface="Cambria Math" panose="02040503050406030204" pitchFamily="18" charset="0"/>
                          </a:rPr>
                          <m:t>eff</m:t>
                        </m:r>
                      </m:sub>
                    </m:sSub>
                    <m:r>
                      <a:rPr lang="en-GB" sz="1600" b="0" i="1" smtClean="0">
                        <a:solidFill>
                          <a:schemeClr val="tx1"/>
                        </a:solidFill>
                        <a:latin typeface="Cambria Math" panose="02040503050406030204" pitchFamily="18" charset="0"/>
                      </a:rPr>
                      <m:t>/</m:t>
                    </m:r>
                    <m:r>
                      <a:rPr lang="en-GB" sz="1600" b="0" i="1" smtClean="0">
                        <a:solidFill>
                          <a:schemeClr val="tx1"/>
                        </a:solidFill>
                        <a:latin typeface="Cambria Math" panose="02040503050406030204" pitchFamily="18" charset="0"/>
                      </a:rPr>
                      <m:t>𝑎</m:t>
                    </m:r>
                    <m:r>
                      <a:rPr lang="en-GB" sz="1600" b="0" i="1" smtClean="0">
                        <a:solidFill>
                          <a:schemeClr val="tx1"/>
                        </a:solidFill>
                        <a:latin typeface="Cambria Math" panose="02040503050406030204" pitchFamily="18" charset="0"/>
                      </a:rPr>
                      <m:t>~0.65−0.75</m:t>
                    </m:r>
                  </m:oMath>
                </a14:m>
                <a:r>
                  <a:rPr lang="en-GB" sz="1600" b="0">
                    <a:solidFill>
                      <a:schemeClr val="tx1"/>
                    </a:solidFill>
                  </a:rPr>
                  <a:t>), fluctuations seem to be clearly lower in the high mirror configuration. Perhaps also slightly higher in the low iota configuration. The former is at odds with PCI observations.</a:t>
                </a:r>
              </a:p>
              <a:p>
                <a:pPr marL="285750" indent="-285750">
                  <a:buFont typeface="Wingdings" panose="05000000000000000000" pitchFamily="2" charset="2"/>
                  <a:buChar char="§"/>
                </a:pPr>
                <a:r>
                  <a:rPr lang="en-GB" sz="1600" b="0">
                    <a:solidFill>
                      <a:schemeClr val="tx1"/>
                    </a:solidFill>
                  </a:rPr>
                  <a:t>At this region, fluctuation amplitude increases with </a:t>
                </a:r>
                <a14:m>
                  <m:oMath xmlns:m="http://schemas.openxmlformats.org/officeDocument/2006/math">
                    <m:sSub>
                      <m:sSubPr>
                        <m:ctrlPr>
                          <a:rPr lang="en-GB" sz="1600" b="0" i="1" smtClean="0">
                            <a:solidFill>
                              <a:schemeClr val="tx1"/>
                            </a:solidFill>
                            <a:latin typeface="Cambria Math" panose="02040503050406030204" pitchFamily="18" charset="0"/>
                          </a:rPr>
                        </m:ctrlPr>
                      </m:sSubPr>
                      <m:e>
                        <m:r>
                          <a:rPr lang="en-GB" sz="1600" b="0" i="1" smtClean="0">
                            <a:solidFill>
                              <a:schemeClr val="tx1"/>
                            </a:solidFill>
                            <a:latin typeface="Cambria Math" panose="02040503050406030204" pitchFamily="18" charset="0"/>
                          </a:rPr>
                          <m:t>𝑃</m:t>
                        </m:r>
                      </m:e>
                      <m:sub>
                        <m:r>
                          <m:rPr>
                            <m:sty m:val="p"/>
                          </m:rPr>
                          <a:rPr lang="en-GB" sz="1600" b="0" i="0" smtClean="0">
                            <a:solidFill>
                              <a:schemeClr val="tx1"/>
                            </a:solidFill>
                            <a:latin typeface="Cambria Math" panose="02040503050406030204" pitchFamily="18" charset="0"/>
                          </a:rPr>
                          <m:t>ECH</m:t>
                        </m:r>
                      </m:sub>
                    </m:sSub>
                  </m:oMath>
                </a14:m>
                <a:r>
                  <a:rPr lang="en-GB" sz="1600" b="0">
                    <a:solidFill>
                      <a:schemeClr val="tx1"/>
                    </a:solidFill>
                  </a:rPr>
                  <a:t>, indicating a relation to heat transport.</a:t>
                </a:r>
              </a:p>
              <a:p>
                <a:pPr marL="285750" indent="-285750">
                  <a:buFont typeface="Wingdings" panose="05000000000000000000" pitchFamily="2" charset="2"/>
                  <a:buChar char="§"/>
                </a:pPr>
                <a:r>
                  <a:rPr lang="en-GB" sz="1600" b="0">
                    <a:solidFill>
                      <a:schemeClr val="tx1"/>
                    </a:solidFill>
                  </a:rPr>
                  <a:t>Neither of these features is clearly observed in other regions.</a:t>
                </a:r>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695324" y="1457325"/>
                <a:ext cx="6819898" cy="3600450"/>
              </a:xfrm>
              <a:blipFill>
                <a:blip r:embed="rId2"/>
                <a:stretch>
                  <a:fillRect l="-1787" r="-2324"/>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de-DE"/>
              <a:t>Effect of magnetic configuration on turbulence</a:t>
            </a:r>
            <a:br>
              <a:rPr lang="de-DE"/>
            </a:br>
            <a:r>
              <a:rPr lang="de-DE"/>
              <a:t>DR fluctuation measurements</a:t>
            </a:r>
            <a:endParaRPr lang="en-US"/>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10</a:t>
            </a:fld>
            <a:endParaRPr lang="de-DE" dirty="0"/>
          </a:p>
        </p:txBody>
      </p:sp>
      <p:pic>
        <p:nvPicPr>
          <p:cNvPr id="7" name="Imagen 3"/>
          <p:cNvPicPr>
            <a:picLocks noChangeAspect="1"/>
          </p:cNvPicPr>
          <p:nvPr/>
        </p:nvPicPr>
        <p:blipFill rotWithShape="1">
          <a:blip r:embed="rId3"/>
          <a:srcRect t="5774"/>
          <a:stretch/>
        </p:blipFill>
        <p:spPr>
          <a:xfrm>
            <a:off x="7848600" y="3459955"/>
            <a:ext cx="4214590" cy="2986882"/>
          </a:xfrm>
          <a:prstGeom prst="rect">
            <a:avLst/>
          </a:prstGeom>
        </p:spPr>
      </p:pic>
      <p:pic>
        <p:nvPicPr>
          <p:cNvPr id="8" name="Imagen 4"/>
          <p:cNvPicPr>
            <a:picLocks noChangeAspect="1"/>
          </p:cNvPicPr>
          <p:nvPr/>
        </p:nvPicPr>
        <p:blipFill rotWithShape="1">
          <a:blip r:embed="rId4"/>
          <a:srcRect t="5751" b="11638"/>
          <a:stretch/>
        </p:blipFill>
        <p:spPr>
          <a:xfrm>
            <a:off x="7848459" y="819148"/>
            <a:ext cx="4222130" cy="2618741"/>
          </a:xfrm>
          <a:prstGeom prst="rect">
            <a:avLst/>
          </a:prstGeom>
        </p:spPr>
      </p:pic>
      <p:sp>
        <p:nvSpPr>
          <p:cNvPr id="9" name="Rectangle 8"/>
          <p:cNvSpPr/>
          <p:nvPr/>
        </p:nvSpPr>
        <p:spPr>
          <a:xfrm>
            <a:off x="5842277" y="6212700"/>
            <a:ext cx="2207657" cy="276999"/>
          </a:xfrm>
          <a:prstGeom prst="rect">
            <a:avLst/>
          </a:prstGeom>
        </p:spPr>
        <p:txBody>
          <a:bodyPr wrap="none">
            <a:spAutoFit/>
          </a:bodyPr>
          <a:lstStyle/>
          <a:p>
            <a:pPr algn="r">
              <a:spcBef>
                <a:spcPts val="1150"/>
              </a:spcBef>
            </a:pPr>
            <a:r>
              <a:rPr lang="en-US" sz="1200"/>
              <a:t>courtesy of E. </a:t>
            </a:r>
            <a:r>
              <a:rPr lang="en-GB" sz="1200"/>
              <a:t>Maragkoudakis</a:t>
            </a:r>
            <a:endParaRPr lang="en-US" sz="1200"/>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465533126"/>
                  </p:ext>
                </p:extLst>
              </p:nvPr>
            </p:nvGraphicFramePr>
            <p:xfrm>
              <a:off x="695324" y="5235892"/>
              <a:ext cx="4638676" cy="1163320"/>
            </p:xfrm>
            <a:graphic>
              <a:graphicData uri="http://schemas.openxmlformats.org/drawingml/2006/table">
                <a:tbl>
                  <a:tblPr firstRow="1" bandRow="1">
                    <a:tableStyleId>{5C22544A-7EE6-4342-B048-85BDC9FD1C3A}</a:tableStyleId>
                  </a:tblPr>
                  <a:tblGrid>
                    <a:gridCol w="2133601">
                      <a:extLst>
                        <a:ext uri="{9D8B030D-6E8A-4147-A177-3AD203B41FA5}">
                          <a16:colId xmlns:a16="http://schemas.microsoft.com/office/drawing/2014/main" val="2511240128"/>
                        </a:ext>
                      </a:extLst>
                    </a:gridCol>
                    <a:gridCol w="1152525">
                      <a:extLst>
                        <a:ext uri="{9D8B030D-6E8A-4147-A177-3AD203B41FA5}">
                          <a16:colId xmlns:a16="http://schemas.microsoft.com/office/drawing/2014/main" val="1375009651"/>
                        </a:ext>
                      </a:extLst>
                    </a:gridCol>
                    <a:gridCol w="1352550">
                      <a:extLst>
                        <a:ext uri="{9D8B030D-6E8A-4147-A177-3AD203B41FA5}">
                          <a16:colId xmlns:a16="http://schemas.microsoft.com/office/drawing/2014/main" val="2844801053"/>
                        </a:ext>
                      </a:extLst>
                    </a:gridCol>
                  </a:tblGrid>
                  <a:tr h="370840">
                    <a:tc>
                      <a:txBody>
                        <a:bodyPr/>
                        <a:lstStyle/>
                        <a:p>
                          <a:endParaRPr lang="en-US"/>
                        </a:p>
                      </a:txBody>
                      <a:tcPr/>
                    </a:tc>
                    <a:tc>
                      <a:txBody>
                        <a:bodyPr/>
                        <a:lstStyle/>
                        <a:p>
                          <a:pPr algn="ctr"/>
                          <a:r>
                            <a:rPr lang="en-US"/>
                            <a:t>PCI </a:t>
                          </a:r>
                          <a14:m>
                            <m:oMath xmlns:m="http://schemas.openxmlformats.org/officeDocument/2006/math">
                              <m:sSub>
                                <m:sSubPr>
                                  <m:ctrlPr>
                                    <a:rPr lang="de-DE" b="1" i="1" smtClean="0">
                                      <a:latin typeface="Cambria Math" panose="02040503050406030204" pitchFamily="18" charset="0"/>
                                    </a:rPr>
                                  </m:ctrlPr>
                                </m:sSubPr>
                                <m:e>
                                  <m:acc>
                                    <m:accPr>
                                      <m:chr m:val="̃"/>
                                      <m:ctrlPr>
                                        <a:rPr lang="de-DE" b="1" i="1" smtClean="0">
                                          <a:latin typeface="Cambria Math" panose="02040503050406030204" pitchFamily="18" charset="0"/>
                                        </a:rPr>
                                      </m:ctrlPr>
                                    </m:accPr>
                                    <m:e>
                                      <m:r>
                                        <a:rPr lang="de-DE" b="1" i="1" smtClean="0">
                                          <a:latin typeface="Cambria Math" panose="02040503050406030204" pitchFamily="18" charset="0"/>
                                        </a:rPr>
                                        <m:t>𝒏</m:t>
                                      </m:r>
                                    </m:e>
                                  </m:acc>
                                </m:e>
                                <m:sub>
                                  <m:r>
                                    <a:rPr lang="de-DE" b="1" i="1" smtClean="0">
                                      <a:latin typeface="Cambria Math" panose="02040503050406030204" pitchFamily="18" charset="0"/>
                                    </a:rPr>
                                    <m:t>𝒆</m:t>
                                  </m:r>
                                </m:sub>
                              </m:sSub>
                            </m:oMath>
                          </a14:m>
                          <a:endParaRPr lang="en-US"/>
                        </a:p>
                      </a:txBody>
                      <a:tcPr/>
                    </a:tc>
                    <a:tc>
                      <a:txBody>
                        <a:bodyPr/>
                        <a:lstStyle/>
                        <a:p>
                          <a:pPr algn="ctr"/>
                          <a:r>
                            <a:rPr lang="en-US"/>
                            <a:t>DR</a:t>
                          </a:r>
                          <a:r>
                            <a:rPr lang="en-US" baseline="0"/>
                            <a:t> </a:t>
                          </a:r>
                          <a14:m>
                            <m:oMath xmlns:m="http://schemas.openxmlformats.org/officeDocument/2006/math">
                              <m:sSub>
                                <m:sSubPr>
                                  <m:ctrlPr>
                                    <a:rPr lang="de-DE" b="1" i="1" smtClean="0">
                                      <a:latin typeface="Cambria Math" panose="02040503050406030204" pitchFamily="18" charset="0"/>
                                    </a:rPr>
                                  </m:ctrlPr>
                                </m:sSubPr>
                                <m:e>
                                  <m:acc>
                                    <m:accPr>
                                      <m:chr m:val="̃"/>
                                      <m:ctrlPr>
                                        <a:rPr lang="de-DE" b="1" i="1" smtClean="0">
                                          <a:latin typeface="Cambria Math" panose="02040503050406030204" pitchFamily="18" charset="0"/>
                                        </a:rPr>
                                      </m:ctrlPr>
                                    </m:accPr>
                                    <m:e>
                                      <m:r>
                                        <a:rPr lang="de-DE" b="1" i="1" smtClean="0">
                                          <a:latin typeface="Cambria Math" panose="02040503050406030204" pitchFamily="18" charset="0"/>
                                        </a:rPr>
                                        <m:t>𝒏</m:t>
                                      </m:r>
                                    </m:e>
                                  </m:acc>
                                </m:e>
                                <m:sub>
                                  <m:r>
                                    <a:rPr lang="de-DE" b="1" i="1" smtClean="0">
                                      <a:latin typeface="Cambria Math" panose="02040503050406030204" pitchFamily="18" charset="0"/>
                                    </a:rPr>
                                    <m:t>𝒆</m:t>
                                  </m:r>
                                </m:sub>
                              </m:sSub>
                              <m:r>
                                <a:rPr lang="de-DE" b="1" i="1" smtClean="0">
                                  <a:latin typeface="Cambria Math" panose="02040503050406030204" pitchFamily="18" charset="0"/>
                                </a:rPr>
                                <m:t>/</m:t>
                              </m:r>
                              <m:sSub>
                                <m:sSubPr>
                                  <m:ctrlPr>
                                    <a:rPr lang="de-DE" b="1" i="1" smtClean="0">
                                      <a:latin typeface="Cambria Math" panose="02040503050406030204" pitchFamily="18" charset="0"/>
                                    </a:rPr>
                                  </m:ctrlPr>
                                </m:sSubPr>
                                <m:e>
                                  <m:r>
                                    <a:rPr lang="de-DE" b="1" i="1" smtClean="0">
                                      <a:latin typeface="Cambria Math" panose="02040503050406030204" pitchFamily="18" charset="0"/>
                                    </a:rPr>
                                    <m:t>𝒏</m:t>
                                  </m:r>
                                </m:e>
                                <m:sub>
                                  <m:r>
                                    <a:rPr lang="de-DE" b="1" i="1" smtClean="0">
                                      <a:latin typeface="Cambria Math" panose="02040503050406030204" pitchFamily="18" charset="0"/>
                                    </a:rPr>
                                    <m:t>𝒆</m:t>
                                  </m:r>
                                </m:sub>
                              </m:sSub>
                            </m:oMath>
                          </a14:m>
                          <a:endParaRPr lang="en-US"/>
                        </a:p>
                      </a:txBody>
                      <a:tcPr/>
                    </a:tc>
                    <a:extLst>
                      <a:ext uri="{0D108BD9-81ED-4DB2-BD59-A6C34878D82A}">
                        <a16:rowId xmlns:a16="http://schemas.microsoft.com/office/drawing/2014/main" val="3856819698"/>
                      </a:ext>
                    </a:extLst>
                  </a:tr>
                  <a:tr h="370840">
                    <a:tc>
                      <a:txBody>
                        <a:bodyPr/>
                        <a:lstStyle/>
                        <a:p>
                          <a:r>
                            <a:rPr lang="en-US"/>
                            <a:t>low to high iota</a:t>
                          </a:r>
                        </a:p>
                      </a:txBody>
                      <a:tcPr/>
                    </a:tc>
                    <a:tc>
                      <a:txBody>
                        <a:bodyPr/>
                        <a:lstStyle/>
                        <a:p>
                          <a:pPr algn="ctr"/>
                          <a:r>
                            <a:rPr lang="en-US" sz="2000" b="1"/>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t>↓</a:t>
                          </a:r>
                        </a:p>
                      </a:txBody>
                      <a:tcPr/>
                    </a:tc>
                    <a:extLst>
                      <a:ext uri="{0D108BD9-81ED-4DB2-BD59-A6C34878D82A}">
                        <a16:rowId xmlns:a16="http://schemas.microsoft.com/office/drawing/2014/main" val="152519556"/>
                      </a:ext>
                    </a:extLst>
                  </a:tr>
                  <a:tr h="370840">
                    <a:tc>
                      <a:txBody>
                        <a:bodyPr/>
                        <a:lstStyle/>
                        <a:p>
                          <a:r>
                            <a:rPr lang="en-US"/>
                            <a:t>low to high mirror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t>↓</a:t>
                          </a:r>
                        </a:p>
                      </a:txBody>
                      <a:tcPr/>
                    </a:tc>
                    <a:extLst>
                      <a:ext uri="{0D108BD9-81ED-4DB2-BD59-A6C34878D82A}">
                        <a16:rowId xmlns:a16="http://schemas.microsoft.com/office/drawing/2014/main" val="357354810"/>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465533126"/>
                  </p:ext>
                </p:extLst>
              </p:nvPr>
            </p:nvGraphicFramePr>
            <p:xfrm>
              <a:off x="695324" y="5235892"/>
              <a:ext cx="4638676" cy="1163320"/>
            </p:xfrm>
            <a:graphic>
              <a:graphicData uri="http://schemas.openxmlformats.org/drawingml/2006/table">
                <a:tbl>
                  <a:tblPr firstRow="1" bandRow="1">
                    <a:tableStyleId>{5C22544A-7EE6-4342-B048-85BDC9FD1C3A}</a:tableStyleId>
                  </a:tblPr>
                  <a:tblGrid>
                    <a:gridCol w="2133601">
                      <a:extLst>
                        <a:ext uri="{9D8B030D-6E8A-4147-A177-3AD203B41FA5}">
                          <a16:colId xmlns:a16="http://schemas.microsoft.com/office/drawing/2014/main" val="2511240128"/>
                        </a:ext>
                      </a:extLst>
                    </a:gridCol>
                    <a:gridCol w="1152525">
                      <a:extLst>
                        <a:ext uri="{9D8B030D-6E8A-4147-A177-3AD203B41FA5}">
                          <a16:colId xmlns:a16="http://schemas.microsoft.com/office/drawing/2014/main" val="1375009651"/>
                        </a:ext>
                      </a:extLst>
                    </a:gridCol>
                    <a:gridCol w="1352550">
                      <a:extLst>
                        <a:ext uri="{9D8B030D-6E8A-4147-A177-3AD203B41FA5}">
                          <a16:colId xmlns:a16="http://schemas.microsoft.com/office/drawing/2014/main" val="2844801053"/>
                        </a:ext>
                      </a:extLst>
                    </a:gridCol>
                  </a:tblGrid>
                  <a:tr h="370840">
                    <a:tc>
                      <a:txBody>
                        <a:bodyPr/>
                        <a:lstStyle/>
                        <a:p>
                          <a:endParaRPr lang="en-US"/>
                        </a:p>
                      </a:txBody>
                      <a:tcPr/>
                    </a:tc>
                    <a:tc>
                      <a:txBody>
                        <a:bodyPr/>
                        <a:lstStyle/>
                        <a:p>
                          <a:endParaRPr lang="en-US"/>
                        </a:p>
                      </a:txBody>
                      <a:tcPr>
                        <a:blipFill>
                          <a:blip r:embed="rId5"/>
                          <a:stretch>
                            <a:fillRect l="-185714" t="-8197" r="-120106" b="-245902"/>
                          </a:stretch>
                        </a:blipFill>
                      </a:tcPr>
                    </a:tc>
                    <a:tc>
                      <a:txBody>
                        <a:bodyPr/>
                        <a:lstStyle/>
                        <a:p>
                          <a:endParaRPr lang="en-US"/>
                        </a:p>
                      </a:txBody>
                      <a:tcPr>
                        <a:blipFill>
                          <a:blip r:embed="rId5"/>
                          <a:stretch>
                            <a:fillRect l="-243243" t="-8197" r="-2252" b="-245902"/>
                          </a:stretch>
                        </a:blipFill>
                      </a:tcPr>
                    </a:tc>
                    <a:extLst>
                      <a:ext uri="{0D108BD9-81ED-4DB2-BD59-A6C34878D82A}">
                        <a16:rowId xmlns:a16="http://schemas.microsoft.com/office/drawing/2014/main" val="3856819698"/>
                      </a:ext>
                    </a:extLst>
                  </a:tr>
                  <a:tr h="396240">
                    <a:tc>
                      <a:txBody>
                        <a:bodyPr/>
                        <a:lstStyle/>
                        <a:p>
                          <a:r>
                            <a:rPr lang="en-US" smtClean="0"/>
                            <a:t>low to high iota</a:t>
                          </a:r>
                          <a:endParaRPr lang="en-US"/>
                        </a:p>
                      </a:txBody>
                      <a:tcPr/>
                    </a:tc>
                    <a:tc>
                      <a:txBody>
                        <a:bodyPr/>
                        <a:lstStyle/>
                        <a:p>
                          <a:pPr algn="ctr"/>
                          <a:r>
                            <a:rPr lang="en-US" sz="2000" b="1" smtClean="0"/>
                            <a:t>↓</a:t>
                          </a:r>
                          <a:endParaRPr lang="en-US" sz="2000" b="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mtClean="0"/>
                            <a:t>↓</a:t>
                          </a:r>
                        </a:p>
                      </a:txBody>
                      <a:tcPr/>
                    </a:tc>
                    <a:extLst>
                      <a:ext uri="{0D108BD9-81ED-4DB2-BD59-A6C34878D82A}">
                        <a16:rowId xmlns:a16="http://schemas.microsoft.com/office/drawing/2014/main" val="152519556"/>
                      </a:ext>
                    </a:extLst>
                  </a:tr>
                  <a:tr h="396240">
                    <a:tc>
                      <a:txBody>
                        <a:bodyPr/>
                        <a:lstStyle/>
                        <a:p>
                          <a:r>
                            <a:rPr lang="en-US" smtClean="0"/>
                            <a:t>low to high mirror</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mtClean="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mtClean="0"/>
                            <a:t>↓</a:t>
                          </a:r>
                        </a:p>
                      </a:txBody>
                      <a:tcPr/>
                    </a:tc>
                    <a:extLst>
                      <a:ext uri="{0D108BD9-81ED-4DB2-BD59-A6C34878D82A}">
                        <a16:rowId xmlns:a16="http://schemas.microsoft.com/office/drawing/2014/main" val="357354810"/>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p:cNvSpPr txBox="1"/>
              <p:nvPr/>
            </p:nvSpPr>
            <p:spPr>
              <a:xfrm>
                <a:off x="8536730" y="3006500"/>
                <a:ext cx="826637"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𝜌</m:t>
                      </m:r>
                      <m:r>
                        <a:rPr lang="de-DE" sz="1600" b="0" i="1" smtClean="0">
                          <a:latin typeface="Cambria Math" panose="02040503050406030204" pitchFamily="18" charset="0"/>
                        </a:rPr>
                        <m:t>=0.55</m:t>
                      </m:r>
                    </m:oMath>
                  </m:oMathPara>
                </a14:m>
                <a:endParaRPr lang="en-US" sz="1600" dirty="0" err="1"/>
              </a:p>
            </p:txBody>
          </p:sp>
        </mc:Choice>
        <mc:Fallback xmlns="">
          <p:sp>
            <p:nvSpPr>
              <p:cNvPr id="12" name="TextBox 11"/>
              <p:cNvSpPr txBox="1">
                <a:spLocks noRot="1" noChangeAspect="1" noMove="1" noResize="1" noEditPoints="1" noAdjustHandles="1" noChangeArrowheads="1" noChangeShapeType="1" noTextEdit="1"/>
              </p:cNvSpPr>
              <p:nvPr/>
            </p:nvSpPr>
            <p:spPr>
              <a:xfrm>
                <a:off x="8536730" y="3006500"/>
                <a:ext cx="826637" cy="294953"/>
              </a:xfrm>
              <a:prstGeom prst="rect">
                <a:avLst/>
              </a:prstGeom>
              <a:blipFill>
                <a:blip r:embed="rId6"/>
                <a:stretch>
                  <a:fillRect l="-5147" r="-3676" b="-12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536730" y="5647828"/>
                <a:ext cx="826637"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𝜌</m:t>
                      </m:r>
                      <m:r>
                        <a:rPr lang="de-DE" sz="1600" b="0" i="1" smtClean="0">
                          <a:latin typeface="Cambria Math" panose="02040503050406030204" pitchFamily="18" charset="0"/>
                        </a:rPr>
                        <m:t>=0.75</m:t>
                      </m:r>
                    </m:oMath>
                  </m:oMathPara>
                </a14:m>
                <a:endParaRPr lang="en-US" sz="1600" dirty="0" err="1"/>
              </a:p>
            </p:txBody>
          </p:sp>
        </mc:Choice>
        <mc:Fallback xmlns="">
          <p:sp>
            <p:nvSpPr>
              <p:cNvPr id="13" name="TextBox 12"/>
              <p:cNvSpPr txBox="1">
                <a:spLocks noRot="1" noChangeAspect="1" noMove="1" noResize="1" noEditPoints="1" noAdjustHandles="1" noChangeArrowheads="1" noChangeShapeType="1" noTextEdit="1"/>
              </p:cNvSpPr>
              <p:nvPr/>
            </p:nvSpPr>
            <p:spPr>
              <a:xfrm>
                <a:off x="8536730" y="5647828"/>
                <a:ext cx="826637" cy="294953"/>
              </a:xfrm>
              <a:prstGeom prst="rect">
                <a:avLst/>
              </a:prstGeom>
              <a:blipFill>
                <a:blip r:embed="rId7"/>
                <a:stretch>
                  <a:fillRect l="-5147" r="-3676" b="-12245"/>
                </a:stretch>
              </a:blipFill>
            </p:spPr>
            <p:txBody>
              <a:bodyPr/>
              <a:lstStyle/>
              <a:p>
                <a:r>
                  <a:rPr lang="en-US">
                    <a:noFill/>
                  </a:rPr>
                  <a:t> </a:t>
                </a:r>
              </a:p>
            </p:txBody>
          </p:sp>
        </mc:Fallback>
      </mc:AlternateContent>
    </p:spTree>
    <p:extLst>
      <p:ext uri="{BB962C8B-B14F-4D97-AF65-F5344CB8AC3E}">
        <p14:creationId xmlns:p14="http://schemas.microsoft.com/office/powerpoint/2010/main" val="2625851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sz="quarter" idx="13"/>
              </p:nvPr>
            </p:nvSpPr>
            <p:spPr>
              <a:xfrm>
                <a:off x="695326" y="1609726"/>
                <a:ext cx="7051861" cy="4772024"/>
              </a:xfrm>
            </p:spPr>
            <p:txBody>
              <a:bodyPr>
                <a:normAutofit/>
              </a:bodyPr>
              <a:lstStyle/>
              <a:p>
                <a:r>
                  <a:rPr lang="de-DE" sz="2000" dirty="0"/>
                  <a:t>Core fluctuations observed with NBI and/or O2 ECRH</a:t>
                </a:r>
              </a:p>
              <a:p>
                <a:pPr marL="285750" indent="-285750">
                  <a:buFont typeface="Wingdings" panose="05000000000000000000" pitchFamily="2" charset="2"/>
                  <a:buChar char="§"/>
                </a:pPr>
                <a14:m>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𝑇</m:t>
                        </m:r>
                      </m:e>
                      <m:sub>
                        <m:r>
                          <a:rPr lang="de-DE" sz="2000" b="0" i="1" smtClean="0">
                            <a:latin typeface="Cambria Math" panose="02040503050406030204" pitchFamily="18" charset="0"/>
                          </a:rPr>
                          <m:t>𝑒</m:t>
                        </m:r>
                      </m:sub>
                    </m:sSub>
                  </m:oMath>
                </a14:m>
                <a:r>
                  <a:rPr lang="de-DE" sz="2000" b="0" dirty="0"/>
                  <a:t> fluctuation level usually close to resolution limit for CECE</a:t>
                </a:r>
              </a:p>
              <a:p>
                <a:pPr marL="285750" indent="-285750">
                  <a:buFont typeface="Wingdings" panose="05000000000000000000" pitchFamily="2" charset="2"/>
                  <a:buChar char="§"/>
                </a:pPr>
                <a:r>
                  <a:rPr lang="de-DE" sz="2000" b="0" dirty="0"/>
                  <a:t>in some situations a sharp rise in </a:t>
                </a:r>
                <a14:m>
                  <m:oMath xmlns:m="http://schemas.openxmlformats.org/officeDocument/2006/math">
                    <m:sSub>
                      <m:sSubPr>
                        <m:ctrlPr>
                          <a:rPr lang="de-DE" sz="2000" b="0" i="1" smtClean="0">
                            <a:latin typeface="Cambria Math" panose="02040503050406030204" pitchFamily="18" charset="0"/>
                          </a:rPr>
                        </m:ctrlPr>
                      </m:sSubPr>
                      <m:e>
                        <m:acc>
                          <m:accPr>
                            <m:chr m:val="̃"/>
                            <m:ctrlPr>
                              <a:rPr lang="de-DE" sz="2000" b="0" i="1" smtClean="0">
                                <a:latin typeface="Cambria Math" panose="02040503050406030204" pitchFamily="18" charset="0"/>
                              </a:rPr>
                            </m:ctrlPr>
                          </m:accPr>
                          <m:e>
                            <m:r>
                              <a:rPr lang="de-DE" sz="2000" b="0" i="1" smtClean="0">
                                <a:latin typeface="Cambria Math" panose="02040503050406030204" pitchFamily="18" charset="0"/>
                              </a:rPr>
                              <m:t>𝑇</m:t>
                            </m:r>
                          </m:e>
                        </m:acc>
                      </m:e>
                      <m:sub>
                        <m:r>
                          <a:rPr lang="de-DE" sz="2000" b="0" i="1" smtClean="0">
                            <a:latin typeface="Cambria Math" panose="02040503050406030204" pitchFamily="18" charset="0"/>
                          </a:rPr>
                          <m:t>𝑒</m:t>
                        </m:r>
                      </m:sub>
                    </m:sSub>
                    <m:r>
                      <a:rPr lang="de-DE" sz="2000" b="0" i="1" smtClean="0">
                        <a:latin typeface="Cambria Math" panose="02040503050406030204" pitchFamily="18" charset="0"/>
                      </a:rPr>
                      <m:t>/</m:t>
                    </m:r>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𝑇</m:t>
                        </m:r>
                      </m:e>
                      <m:sub>
                        <m:r>
                          <a:rPr lang="de-DE" sz="2000" b="0" i="1" smtClean="0">
                            <a:latin typeface="Cambria Math" panose="02040503050406030204" pitchFamily="18" charset="0"/>
                          </a:rPr>
                          <m:t>𝑒</m:t>
                        </m:r>
                      </m:sub>
                    </m:sSub>
                  </m:oMath>
                </a14:m>
                <a:r>
                  <a:rPr lang="de-DE" sz="2000" b="0" dirty="0"/>
                  <a:t> is observed, e.g. during improved performance in NBI + ECRH phase</a:t>
                </a:r>
              </a:p>
              <a:p>
                <a:endParaRPr lang="en-US" sz="2000" dirty="0"/>
              </a:p>
            </p:txBody>
          </p:sp>
        </mc:Choice>
        <mc:Fallback>
          <p:sp>
            <p:nvSpPr>
              <p:cNvPr id="2" name="Content Placeholder 1"/>
              <p:cNvSpPr>
                <a:spLocks noGrp="1" noRot="1" noChangeAspect="1" noMove="1" noResize="1" noEditPoints="1" noAdjustHandles="1" noChangeArrowheads="1" noChangeShapeType="1" noTextEdit="1"/>
              </p:cNvSpPr>
              <p:nvPr>
                <p:ph sz="quarter" idx="13"/>
              </p:nvPr>
            </p:nvSpPr>
            <p:spPr>
              <a:xfrm>
                <a:off x="695326" y="1609726"/>
                <a:ext cx="7051861" cy="4772024"/>
              </a:xfrm>
              <a:blipFill>
                <a:blip r:embed="rId2"/>
                <a:stretch>
                  <a:fillRect l="-2161" r="-605"/>
                </a:stretch>
              </a:blipFill>
            </p:spPr>
            <p:txBody>
              <a:bodyPr/>
              <a:lstStyle/>
              <a:p>
                <a:r>
                  <a:rPr lang="en-DE">
                    <a:noFill/>
                  </a:rPr>
                  <a:t> </a:t>
                </a:r>
              </a:p>
            </p:txBody>
          </p:sp>
        </mc:Fallback>
      </mc:AlternateContent>
      <p:sp>
        <p:nvSpPr>
          <p:cNvPr id="3" name="Title 2"/>
          <p:cNvSpPr>
            <a:spLocks noGrp="1"/>
          </p:cNvSpPr>
          <p:nvPr>
            <p:ph type="title"/>
          </p:nvPr>
        </p:nvSpPr>
        <p:spPr>
          <a:xfrm>
            <a:off x="695327" y="441325"/>
            <a:ext cx="8924924" cy="894416"/>
          </a:xfrm>
        </p:spPr>
        <p:txBody>
          <a:bodyPr/>
          <a:lstStyle/>
          <a:p>
            <a:r>
              <a:rPr lang="en-US"/>
              <a:t>Core temperature fluctuation measurements with Correlation Electron Cyclotron Emission (CECE)</a:t>
            </a:r>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11</a:t>
            </a:fld>
            <a:endParaRPr lang="de-DE" dirty="0"/>
          </a:p>
        </p:txBody>
      </p:sp>
      <p:grpSp>
        <p:nvGrpSpPr>
          <p:cNvPr id="7" name="Group 6"/>
          <p:cNvGrpSpPr>
            <a:grpSpLocks noChangeAspect="1"/>
          </p:cNvGrpSpPr>
          <p:nvPr/>
        </p:nvGrpSpPr>
        <p:grpSpPr>
          <a:xfrm>
            <a:off x="7891970" y="1100293"/>
            <a:ext cx="4045672" cy="5331043"/>
            <a:chOff x="4753369" y="1572970"/>
            <a:chExt cx="3642486" cy="4799759"/>
          </a:xfrm>
        </p:grpSpPr>
        <p:pic>
          <p:nvPicPr>
            <p:cNvPr id="8" name="Picture 7"/>
            <p:cNvPicPr>
              <a:picLocks noChangeAspect="1"/>
            </p:cNvPicPr>
            <p:nvPr/>
          </p:nvPicPr>
          <p:blipFill rotWithShape="1">
            <a:blip r:embed="rId3"/>
            <a:srcRect t="-1" b="1172"/>
            <a:stretch/>
          </p:blipFill>
          <p:spPr>
            <a:xfrm>
              <a:off x="4753369" y="1572970"/>
              <a:ext cx="3642486" cy="4799759"/>
            </a:xfrm>
            <a:prstGeom prst="rect">
              <a:avLst/>
            </a:prstGeom>
          </p:spPr>
        </p:pic>
        <p:cxnSp>
          <p:nvCxnSpPr>
            <p:cNvPr id="9" name="Straight Connector 8"/>
            <p:cNvCxnSpPr/>
            <p:nvPr/>
          </p:nvCxnSpPr>
          <p:spPr>
            <a:xfrm>
              <a:off x="6370572" y="1947627"/>
              <a:ext cx="0" cy="41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228248" y="1947627"/>
              <a:ext cx="0" cy="41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996499" y="1947627"/>
              <a:ext cx="0" cy="41400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088443" y="1947627"/>
              <a:ext cx="0" cy="414000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228248" y="1745673"/>
              <a:ext cx="139805" cy="4341954"/>
            </a:xfrm>
            <a:prstGeom prst="rect">
              <a:avLst/>
            </a:prstGeom>
            <a:solidFill>
              <a:schemeClr val="accent1">
                <a:alpha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08310" y="1752162"/>
              <a:ext cx="80134" cy="4341954"/>
            </a:xfrm>
            <a:prstGeom prst="rect">
              <a:avLst/>
            </a:prstGeom>
            <a:solidFill>
              <a:schemeClr val="accent1">
                <a:alpha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5800724" y="3506460"/>
              <a:ext cx="65421" cy="2579934"/>
            </a:xfrm>
            <a:prstGeom prst="rect">
              <a:avLst/>
            </a:prstGeom>
            <a:solidFill>
              <a:schemeClr val="accent1">
                <a:alpha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a:grpSpLocks noChangeAspect="1"/>
          </p:cNvGrpSpPr>
          <p:nvPr/>
        </p:nvGrpSpPr>
        <p:grpSpPr>
          <a:xfrm>
            <a:off x="3394176" y="3899100"/>
            <a:ext cx="3197069" cy="2456476"/>
            <a:chOff x="1045411" y="3731024"/>
            <a:chExt cx="3512183" cy="2698594"/>
          </a:xfrm>
        </p:grpSpPr>
        <p:pic>
          <p:nvPicPr>
            <p:cNvPr id="17" name="Picture 16"/>
            <p:cNvPicPr>
              <a:picLocks noChangeAspect="1"/>
            </p:cNvPicPr>
            <p:nvPr/>
          </p:nvPicPr>
          <p:blipFill>
            <a:blip r:embed="rId4">
              <a:clrChange>
                <a:clrFrom>
                  <a:srgbClr val="FFFFFF"/>
                </a:clrFrom>
                <a:clrTo>
                  <a:srgbClr val="FFFFFF">
                    <a:alpha val="0"/>
                  </a:srgbClr>
                </a:clrTo>
              </a:clrChange>
            </a:blip>
            <a:stretch>
              <a:fillRect/>
            </a:stretch>
          </p:blipFill>
          <p:spPr>
            <a:xfrm>
              <a:off x="1045411" y="3731024"/>
              <a:ext cx="3512183" cy="2698594"/>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570322" y="3928498"/>
                  <a:ext cx="1342440" cy="384520"/>
                </a:xfrm>
                <a:prstGeom prst="rect">
                  <a:avLst/>
                </a:prstGeom>
                <a:noFill/>
              </p:spPr>
              <p:txBody>
                <a:bodyPr wrap="none" rtlCol="0">
                  <a:spAutoFit/>
                </a:bodyPr>
                <a:lstStyle/>
                <a:p>
                  <a14:m>
                    <m:oMath xmlns:m="http://schemas.openxmlformats.org/officeDocument/2006/math">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𝜏</m:t>
                          </m:r>
                        </m:e>
                        <m:sub>
                          <m:r>
                            <a:rPr lang="de-DE" sz="1200" b="0" i="1" smtClean="0">
                              <a:latin typeface="Cambria Math" panose="02040503050406030204" pitchFamily="18" charset="0"/>
                            </a:rPr>
                            <m:t>𝑖</m:t>
                          </m:r>
                        </m:sub>
                      </m:sSub>
                      <m:r>
                        <a:rPr lang="de-DE" sz="1200" b="0" i="1" smtClean="0">
                          <a:latin typeface="Cambria Math" panose="02040503050406030204" pitchFamily="18" charset="0"/>
                        </a:rPr>
                        <m:t>=</m:t>
                      </m:r>
                    </m:oMath>
                  </a14:m>
                  <a:r>
                    <a:rPr lang="de-DE" sz="1200" dirty="0"/>
                    <a:t>100 </a:t>
                  </a:r>
                  <a:r>
                    <a:rPr lang="de-DE" sz="1200" dirty="0" err="1"/>
                    <a:t>ms</a:t>
                  </a:r>
                  <a:endParaRPr lang="en-US" sz="1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1570322" y="3928498"/>
                  <a:ext cx="1342440" cy="384520"/>
                </a:xfrm>
                <a:prstGeom prst="rect">
                  <a:avLst/>
                </a:prstGeom>
                <a:blipFill>
                  <a:blip r:embed="rId8"/>
                  <a:stretch>
                    <a:fillRect t="-2174" b="-13043"/>
                  </a:stretch>
                </a:blipFill>
              </p:spPr>
              <p:txBody>
                <a:bodyPr/>
                <a:lstStyle/>
                <a:p>
                  <a:r>
                    <a:rPr lang="en-US">
                      <a:noFill/>
                    </a:rPr>
                    <a:t> </a:t>
                  </a:r>
                </a:p>
              </p:txBody>
            </p:sp>
          </mc:Fallback>
        </mc:AlternateContent>
        <p:cxnSp>
          <p:nvCxnSpPr>
            <p:cNvPr id="19" name="Straight Connector 18"/>
            <p:cNvCxnSpPr/>
            <p:nvPr/>
          </p:nvCxnSpPr>
          <p:spPr>
            <a:xfrm flipH="1">
              <a:off x="2711712" y="5667769"/>
              <a:ext cx="0" cy="37333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335121" y="5171334"/>
              <a:ext cx="0" cy="900000"/>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569389" y="5684143"/>
              <a:ext cx="0" cy="37333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951017" y="5622426"/>
              <a:ext cx="234268" cy="433794"/>
            </a:xfrm>
            <a:prstGeom prst="rect">
              <a:avLst/>
            </a:prstGeom>
            <a:solidFill>
              <a:schemeClr val="accent1">
                <a:alpha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569389" y="5622426"/>
              <a:ext cx="139804" cy="433794"/>
            </a:xfrm>
            <a:prstGeom prst="rect">
              <a:avLst/>
            </a:prstGeom>
            <a:solidFill>
              <a:schemeClr val="accent1">
                <a:alpha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41542" y="5667769"/>
              <a:ext cx="93579" cy="373337"/>
            </a:xfrm>
            <a:prstGeom prst="rect">
              <a:avLst/>
            </a:prstGeom>
            <a:solidFill>
              <a:schemeClr val="accent1">
                <a:alpha val="2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5734055" y="6389461"/>
            <a:ext cx="1714380" cy="276999"/>
          </a:xfrm>
          <a:prstGeom prst="rect">
            <a:avLst/>
          </a:prstGeom>
        </p:spPr>
        <p:txBody>
          <a:bodyPr wrap="none">
            <a:spAutoFit/>
          </a:bodyPr>
          <a:lstStyle/>
          <a:p>
            <a:pPr algn="r">
              <a:spcBef>
                <a:spcPts val="1150"/>
              </a:spcBef>
            </a:pPr>
            <a:r>
              <a:rPr lang="en-US" sz="1200"/>
              <a:t>courtesy of G. M. Weir</a:t>
            </a:r>
          </a:p>
        </p:txBody>
      </p:sp>
    </p:spTree>
    <p:extLst>
      <p:ext uri="{BB962C8B-B14F-4D97-AF65-F5344CB8AC3E}">
        <p14:creationId xmlns:p14="http://schemas.microsoft.com/office/powerpoint/2010/main" val="205074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695326" y="1335741"/>
                <a:ext cx="10801349" cy="5046009"/>
              </a:xfrm>
            </p:spPr>
            <p:txBody>
              <a:bodyPr>
                <a:noAutofit/>
              </a:bodyPr>
              <a:lstStyle/>
              <a:p>
                <a:r>
                  <a:rPr lang="en-US" dirty="0"/>
                  <a:t>More result of OP2.1:</a:t>
                </a:r>
              </a:p>
              <a:p>
                <a:pPr marL="285750" lvl="1" indent="-285750">
                  <a:buFont typeface="Wingdings" panose="05000000000000000000" pitchFamily="2" charset="2"/>
                  <a:buChar char="§"/>
                </a:pPr>
                <a:r>
                  <a:rPr lang="en-US" dirty="0"/>
                  <a:t>turbulence during detachment: only high-frequency fluctuations outside of core affected by seeded detachment  </a:t>
                </a:r>
                <a:r>
                  <a:rPr lang="en-US" sz="1600" dirty="0"/>
                  <a:t>[A. von </a:t>
                </a:r>
                <a:r>
                  <a:rPr lang="en-US" sz="1600" dirty="0" err="1"/>
                  <a:t>Stechow</a:t>
                </a:r>
                <a:r>
                  <a:rPr lang="en-US" sz="1600" dirty="0"/>
                  <a:t> </a:t>
                </a:r>
                <a:r>
                  <a:rPr lang="en-US" sz="1600" i="1" dirty="0"/>
                  <a:t>et al. </a:t>
                </a:r>
                <a:r>
                  <a:rPr lang="en-US" sz="1600" dirty="0"/>
                  <a:t>IAEA 2023]</a:t>
                </a:r>
              </a:p>
              <a:p>
                <a:pPr marL="285750" lvl="1" indent="-285750">
                  <a:buFont typeface="Wingdings" panose="05000000000000000000" pitchFamily="2" charset="2"/>
                  <a:buChar char="§"/>
                </a:pPr>
                <a:r>
                  <a:rPr lang="en-US" dirty="0"/>
                  <a:t>PCI measurements show bursty fluctuation regimes </a:t>
                </a:r>
                <a:r>
                  <a:rPr lang="en-US" sz="1600" dirty="0"/>
                  <a:t>[A. von </a:t>
                </a:r>
                <a:r>
                  <a:rPr lang="en-US" sz="1600" dirty="0" err="1"/>
                  <a:t>Stechow</a:t>
                </a:r>
                <a:r>
                  <a:rPr lang="en-US" sz="1600" dirty="0"/>
                  <a:t> </a:t>
                </a:r>
                <a:r>
                  <a:rPr lang="en-US" sz="1600" i="1" dirty="0"/>
                  <a:t>et al. </a:t>
                </a:r>
                <a:r>
                  <a:rPr lang="en-US" sz="1600" dirty="0"/>
                  <a:t>APS 2023]</a:t>
                </a:r>
              </a:p>
              <a:p>
                <a:pPr marL="285750" lvl="1" indent="-285750">
                  <a:buFont typeface="Wingdings" panose="05000000000000000000" pitchFamily="2" charset="2"/>
                  <a:buChar char="§"/>
                </a:pPr>
                <a:r>
                  <a:rPr lang="en-US" dirty="0"/>
                  <a:t>electron heat pulse propagation experiments with CECE </a:t>
                </a:r>
                <a:r>
                  <a:rPr lang="en-US" sz="1600" dirty="0"/>
                  <a:t>[G. M. Weir </a:t>
                </a:r>
                <a:r>
                  <a:rPr lang="en-US" sz="1600" i="1" dirty="0"/>
                  <a:t>et al. </a:t>
                </a:r>
                <a:r>
                  <a:rPr lang="en-US" sz="1600" dirty="0"/>
                  <a:t>APS 2023]</a:t>
                </a:r>
                <a:endParaRPr lang="en-US" dirty="0"/>
              </a:p>
              <a:p>
                <a:endParaRPr lang="en-US" dirty="0"/>
              </a:p>
              <a:p>
                <a:r>
                  <a:rPr lang="en-US" dirty="0"/>
                  <a:t>Open topics</a:t>
                </a:r>
              </a:p>
              <a:p>
                <a:pPr marL="285750" lvl="1" indent="-285750">
                  <a:buFont typeface="Wingdings" panose="05000000000000000000" pitchFamily="2" charset="2"/>
                  <a:buChar char="§"/>
                </a:pPr>
                <a14:m>
                  <m:oMath xmlns:m="http://schemas.openxmlformats.org/officeDocument/2006/math">
                    <m:sSub>
                      <m:sSubPr>
                        <m:ctrlPr>
                          <a:rPr lang="de-DE" b="0" i="1" smtClean="0">
                            <a:latin typeface="Cambria Math" panose="02040503050406030204" pitchFamily="18" charset="0"/>
                          </a:rPr>
                        </m:ctrlPr>
                      </m:sSubPr>
                      <m:e>
                        <m:r>
                          <a:rPr lang="en-US" i="1" smtClean="0">
                            <a:latin typeface="Cambria Math" panose="02040503050406030204" pitchFamily="18" charset="0"/>
                          </a:rPr>
                          <m:t>𝑇</m:t>
                        </m:r>
                      </m:e>
                      <m:sub>
                        <m:r>
                          <a:rPr lang="en-US" i="1" smtClean="0">
                            <a:latin typeface="Cambria Math" panose="02040503050406030204" pitchFamily="18" charset="0"/>
                          </a:rPr>
                          <m:t>𝑒</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en-US" i="1" smtClean="0">
                            <a:latin typeface="Cambria Math" panose="02040503050406030204" pitchFamily="18" charset="0"/>
                          </a:rPr>
                          <m:t>𝑇</m:t>
                        </m:r>
                      </m:e>
                      <m:sub>
                        <m:r>
                          <a:rPr lang="en-US" i="1" smtClean="0">
                            <a:latin typeface="Cambria Math" panose="02040503050406030204" pitchFamily="18" charset="0"/>
                          </a:rPr>
                          <m:t>𝑖</m:t>
                        </m:r>
                      </m:sub>
                    </m:sSub>
                  </m:oMath>
                </a14:m>
                <a:r>
                  <a:rPr lang="en-US" dirty="0"/>
                  <a:t> impact on turbulence</a:t>
                </a:r>
              </a:p>
              <a:p>
                <a:pPr marL="285750" lvl="1" indent="-285750">
                  <a:buFont typeface="Wingdings" panose="05000000000000000000" pitchFamily="2" charset="2"/>
                  <a:buChar char="§"/>
                </a:pPr>
                <a:r>
                  <a:rPr lang="en-US" dirty="0"/>
                  <a:t>turbulence in improved confinement phases</a:t>
                </a:r>
              </a:p>
              <a:p>
                <a:pPr marL="285750" lvl="1" indent="-285750">
                  <a:buFont typeface="Wingdings" panose="05000000000000000000" pitchFamily="2" charset="2"/>
                  <a:buChar char="§"/>
                </a:pPr>
                <a:r>
                  <a:rPr lang="en-US" dirty="0"/>
                  <a:t>relative role of micro-instabilities (ITG, TEM, ETG, KBM)</a:t>
                </a:r>
              </a:p>
              <a:p>
                <a:pPr marL="285750" lvl="1" indent="-285750">
                  <a:buFont typeface="Wingdings" panose="05000000000000000000" pitchFamily="2" charset="2"/>
                  <a:buChar char="§"/>
                </a:pPr>
                <a:r>
                  <a:rPr lang="en-US" dirty="0"/>
                  <a:t>global gyrokinetic simulations + transport analyses</a:t>
                </a:r>
              </a:p>
              <a:p>
                <a:pPr marL="285750" lvl="1" indent="-285750">
                  <a:buFont typeface="Wingdings" panose="05000000000000000000" pitchFamily="2" charset="2"/>
                  <a:buChar char="§"/>
                </a:pPr>
                <a:r>
                  <a:rPr lang="en-US" dirty="0"/>
                  <a:t>…</a:t>
                </a:r>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695326" y="1335741"/>
                <a:ext cx="10801349" cy="5046009"/>
              </a:xfrm>
              <a:blipFill>
                <a:blip r:embed="rId3"/>
                <a:stretch>
                  <a:fillRect l="-1298" r="-95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a:t>Final remarks</a:t>
            </a:r>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12</a:t>
            </a:fld>
            <a:endParaRPr lang="de-DE" dirty="0"/>
          </a:p>
        </p:txBody>
      </p:sp>
      <p:grpSp>
        <p:nvGrpSpPr>
          <p:cNvPr id="9" name="Group 8"/>
          <p:cNvGrpSpPr/>
          <p:nvPr/>
        </p:nvGrpSpPr>
        <p:grpSpPr>
          <a:xfrm>
            <a:off x="7511752" y="4272897"/>
            <a:ext cx="3468021" cy="1768980"/>
            <a:chOff x="7511752" y="4272897"/>
            <a:chExt cx="3468021" cy="1768980"/>
          </a:xfrm>
        </p:grpSpPr>
        <p:sp>
          <p:nvSpPr>
            <p:cNvPr id="7" name="Right Brace 6"/>
            <p:cNvSpPr/>
            <p:nvPr/>
          </p:nvSpPr>
          <p:spPr>
            <a:xfrm>
              <a:off x="7511752" y="4272897"/>
              <a:ext cx="316195" cy="1768980"/>
            </a:xfrm>
            <a:prstGeom prst="rightBrace">
              <a:avLst>
                <a:gd name="adj1" fmla="val 40833"/>
                <a:gd name="adj2" fmla="val 50000"/>
              </a:avLst>
            </a:prstGeom>
            <a:ln w="19050" cmpd="sng">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054292" y="5023440"/>
              <a:ext cx="2925481" cy="267894"/>
            </a:xfrm>
            <a:prstGeom prst="rect">
              <a:avLst/>
            </a:prstGeom>
            <a:noFill/>
          </p:spPr>
          <p:txBody>
            <a:bodyPr wrap="none" lIns="0" tIns="0" rIns="0" bIns="0" rtlCol="0" anchor="t" anchorCtr="0">
              <a:spAutoFit/>
            </a:bodyPr>
            <a:lstStyle/>
            <a:p>
              <a:pPr algn="l">
                <a:lnSpc>
                  <a:spcPts val="2300"/>
                </a:lnSpc>
                <a:spcBef>
                  <a:spcPts val="1150"/>
                </a:spcBef>
              </a:pPr>
              <a:r>
                <a:rPr lang="en-US" sz="1600">
                  <a:solidFill>
                    <a:schemeClr val="tx2"/>
                  </a:solidFill>
                </a:rPr>
                <a:t>profile availability caused delays</a:t>
              </a:r>
              <a:endParaRPr lang="en-US" sz="1600" dirty="0" err="1">
                <a:solidFill>
                  <a:schemeClr val="tx2"/>
                </a:solidFill>
              </a:endParaRPr>
            </a:p>
          </p:txBody>
        </p:sp>
      </p:grpSp>
    </p:spTree>
    <p:extLst>
      <p:ext uri="{BB962C8B-B14F-4D97-AF65-F5344CB8AC3E}">
        <p14:creationId xmlns:p14="http://schemas.microsoft.com/office/powerpoint/2010/main" val="294384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285750" lvl="1" indent="-285750">
              <a:buFont typeface="Wingdings" panose="05000000000000000000" pitchFamily="2" charset="2"/>
              <a:buChar char="§"/>
            </a:pPr>
            <a:r>
              <a:rPr lang="en-US" sz="2000" dirty="0"/>
              <a:t>barely any failed experiments due to physics constraints</a:t>
            </a:r>
          </a:p>
          <a:p>
            <a:pPr marL="285750" lvl="1" indent="-285750">
              <a:buFont typeface="Wingdings" panose="05000000000000000000" pitchFamily="2" charset="2"/>
              <a:buChar char="§"/>
            </a:pPr>
            <a:r>
              <a:rPr lang="en-US" sz="2000"/>
              <a:t>many </a:t>
            </a:r>
            <a:r>
              <a:rPr lang="en-US" sz="2000" dirty="0"/>
              <a:t>proposals require or would greatly benefit from repeat in OP2</a:t>
            </a:r>
          </a:p>
          <a:p>
            <a:pPr lvl="1"/>
            <a:endParaRPr lang="en-US" dirty="0"/>
          </a:p>
          <a:p>
            <a:pPr lvl="1"/>
            <a:r>
              <a:rPr lang="en-US" sz="2000" b="1" dirty="0">
                <a:solidFill>
                  <a:srgbClr val="005555"/>
                </a:solidFill>
              </a:rPr>
              <a:t>What could improve outcome of turbulence experiments?</a:t>
            </a:r>
          </a:p>
          <a:p>
            <a:pPr marL="285750" lvl="1" indent="-285750">
              <a:buFont typeface="Wingdings" panose="05000000000000000000" pitchFamily="2" charset="2"/>
              <a:buChar char="§"/>
            </a:pPr>
            <a:r>
              <a:rPr lang="en-US" sz="2000" dirty="0"/>
              <a:t>reliability of technical systems (heating and diagnostic coverage)</a:t>
            </a:r>
          </a:p>
          <a:p>
            <a:pPr marL="285750" lvl="1" indent="-285750">
              <a:buFont typeface="Wingdings" panose="05000000000000000000" pitchFamily="2" charset="2"/>
              <a:buChar char="§"/>
            </a:pPr>
            <a:r>
              <a:rPr lang="en-US" sz="2000" dirty="0"/>
              <a:t>fast availability of profiles</a:t>
            </a:r>
          </a:p>
        </p:txBody>
      </p:sp>
      <p:sp>
        <p:nvSpPr>
          <p:cNvPr id="3" name="Title 2"/>
          <p:cNvSpPr>
            <a:spLocks noGrp="1"/>
          </p:cNvSpPr>
          <p:nvPr>
            <p:ph type="title"/>
          </p:nvPr>
        </p:nvSpPr>
        <p:spPr/>
        <p:txBody>
          <a:bodyPr/>
          <a:lstStyle/>
          <a:p>
            <a:r>
              <a:rPr lang="en-US"/>
              <a:t>Key take-aways for OP2.2</a:t>
            </a:r>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13</a:t>
            </a:fld>
            <a:endParaRPr lang="de-DE" dirty="0"/>
          </a:p>
        </p:txBody>
      </p:sp>
    </p:spTree>
    <p:extLst>
      <p:ext uri="{BB962C8B-B14F-4D97-AF65-F5344CB8AC3E}">
        <p14:creationId xmlns:p14="http://schemas.microsoft.com/office/powerpoint/2010/main" val="4200783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Additional material</a:t>
            </a:r>
            <a:endParaRPr lang="en-US"/>
          </a:p>
        </p:txBody>
      </p:sp>
      <p:sp>
        <p:nvSpPr>
          <p:cNvPr id="3" name="Date Placeholder 2"/>
          <p:cNvSpPr>
            <a:spLocks noGrp="1"/>
          </p:cNvSpPr>
          <p:nvPr>
            <p:ph type="dt" sz="half" idx="10"/>
          </p:nvPr>
        </p:nvSpPr>
        <p:spPr/>
        <p:txBody>
          <a:bodyPr/>
          <a:lstStyle/>
          <a:p>
            <a:r>
              <a:rPr lang="en-US"/>
              <a:t>W7-X OP2.1 results - 28.11.2023</a:t>
            </a:r>
            <a:endParaRPr lang="de-DE" dirty="0"/>
          </a:p>
        </p:txBody>
      </p:sp>
      <p:sp>
        <p:nvSpPr>
          <p:cNvPr id="4" name="Footer Placeholder 3"/>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5" name="Slide Number Placeholder 4"/>
          <p:cNvSpPr>
            <a:spLocks noGrp="1"/>
          </p:cNvSpPr>
          <p:nvPr>
            <p:ph type="sldNum" sz="quarter" idx="12"/>
          </p:nvPr>
        </p:nvSpPr>
        <p:spPr/>
        <p:txBody>
          <a:bodyPr/>
          <a:lstStyle/>
          <a:p>
            <a:fld id="{3B1A4699-952B-42DA-8DC4-38A59B49610C}" type="slidenum">
              <a:rPr lang="de-DE" smtClean="0"/>
              <a:pPr/>
              <a:t>14</a:t>
            </a:fld>
            <a:endParaRPr lang="de-DE" dirty="0"/>
          </a:p>
        </p:txBody>
      </p:sp>
    </p:spTree>
    <p:extLst>
      <p:ext uri="{BB962C8B-B14F-4D97-AF65-F5344CB8AC3E}">
        <p14:creationId xmlns:p14="http://schemas.microsoft.com/office/powerpoint/2010/main" val="106968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Bursty fluctuation regimes</a:t>
            </a:r>
          </a:p>
        </p:txBody>
      </p:sp>
      <p:sp>
        <p:nvSpPr>
          <p:cNvPr id="3" name="Date Placeholder 2"/>
          <p:cNvSpPr>
            <a:spLocks noGrp="1"/>
          </p:cNvSpPr>
          <p:nvPr>
            <p:ph type="dt" sz="half" idx="10"/>
          </p:nvPr>
        </p:nvSpPr>
        <p:spPr/>
        <p:txBody>
          <a:bodyPr/>
          <a:lstStyle/>
          <a:p>
            <a:r>
              <a:rPr lang="en-US"/>
              <a:t>W7-X OP2.1 results - 28.11.2023</a:t>
            </a:r>
            <a:endParaRPr lang="de-DE" dirty="0"/>
          </a:p>
        </p:txBody>
      </p:sp>
      <p:sp>
        <p:nvSpPr>
          <p:cNvPr id="4" name="Footer Placeholder 3"/>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5" name="Slide Number Placeholder 4"/>
          <p:cNvSpPr>
            <a:spLocks noGrp="1"/>
          </p:cNvSpPr>
          <p:nvPr>
            <p:ph type="sldNum" sz="quarter" idx="12"/>
          </p:nvPr>
        </p:nvSpPr>
        <p:spPr/>
        <p:txBody>
          <a:bodyPr/>
          <a:lstStyle/>
          <a:p>
            <a:fld id="{3B1A4699-952B-42DA-8DC4-38A59B49610C}" type="slidenum">
              <a:rPr lang="de-DE" smtClean="0"/>
              <a:pPr/>
              <a:t>15</a:t>
            </a:fld>
            <a:endParaRPr lang="de-DE" dirty="0"/>
          </a:p>
        </p:txBody>
      </p:sp>
      <p:grpSp>
        <p:nvGrpSpPr>
          <p:cNvPr id="31" name="Group 30">
            <a:extLst>
              <a:ext uri="{FF2B5EF4-FFF2-40B4-BE49-F238E27FC236}">
                <a16:creationId xmlns:a16="http://schemas.microsoft.com/office/drawing/2014/main" id="{835F2FBF-C01E-0DED-2B0A-C16BBB02C60B}"/>
              </a:ext>
            </a:extLst>
          </p:cNvPr>
          <p:cNvGrpSpPr/>
          <p:nvPr/>
        </p:nvGrpSpPr>
        <p:grpSpPr>
          <a:xfrm>
            <a:off x="147652" y="946489"/>
            <a:ext cx="12759033" cy="5567247"/>
            <a:chOff x="16134421" y="8334767"/>
            <a:chExt cx="14265432" cy="6224539"/>
          </a:xfrm>
        </p:grpSpPr>
        <p:sp>
          <p:nvSpPr>
            <p:cNvPr id="32" name="Inhaltsplatzhalter 5">
              <a:extLst>
                <a:ext uri="{FF2B5EF4-FFF2-40B4-BE49-F238E27FC236}">
                  <a16:creationId xmlns:a16="http://schemas.microsoft.com/office/drawing/2014/main" id="{92BD4790-01F9-094C-6FF0-C3624F65A47E}"/>
                </a:ext>
              </a:extLst>
            </p:cNvPr>
            <p:cNvSpPr txBox="1">
              <a:spLocks/>
            </p:cNvSpPr>
            <p:nvPr/>
          </p:nvSpPr>
          <p:spPr>
            <a:xfrm>
              <a:off x="16705932" y="12702850"/>
              <a:ext cx="13693921" cy="1856456"/>
            </a:xfrm>
            <a:prstGeom prst="rect">
              <a:avLst/>
            </a:prstGeom>
            <a:solidFill>
              <a:schemeClr val="bg1">
                <a:alpha val="19000"/>
              </a:schemeClr>
            </a:solidFill>
          </p:spPr>
          <p:txBody>
            <a:bodyPr vert="horz" wrap="square" lIns="72000" tIns="180000" rIns="72000" bIns="108000" rtlCol="0">
              <a:spAutoFit/>
            </a:bodyPr>
            <a:lstStyle>
              <a:lvl1pPr marL="0" marR="0" indent="0" algn="l" defTabSz="2271004" rtl="0" eaLnBrk="1" fontAlgn="auto" latinLnBrk="0" hangingPunct="1">
                <a:lnSpc>
                  <a:spcPct val="100000"/>
                </a:lnSpc>
                <a:spcBef>
                  <a:spcPts val="1490"/>
                </a:spcBef>
                <a:spcAft>
                  <a:spcPts val="0"/>
                </a:spcAft>
                <a:buClrTx/>
                <a:buSzTx/>
                <a:buFont typeface="Arial" panose="020B0604020202020204" pitchFamily="34" charset="0"/>
                <a:buNone/>
                <a:tabLst/>
                <a:defRPr lang="de-DE" sz="3200" b="0" i="0" kern="600" spc="99" baseline="0" dirty="0" smtClean="0">
                  <a:solidFill>
                    <a:schemeClr val="tx1"/>
                  </a:solidFill>
                  <a:latin typeface="+mn-lt"/>
                  <a:ea typeface="+mn-ea"/>
                  <a:cs typeface="+mn-cs"/>
                </a:defRPr>
              </a:lvl1pPr>
              <a:lvl2pPr marL="0" indent="0" algn="l" defTabSz="2271004" rtl="0" eaLnBrk="1" latinLnBrk="0" hangingPunct="1">
                <a:lnSpc>
                  <a:spcPct val="100000"/>
                </a:lnSpc>
                <a:spcBef>
                  <a:spcPts val="1490"/>
                </a:spcBef>
                <a:spcAft>
                  <a:spcPts val="0"/>
                </a:spcAft>
                <a:buFont typeface="Arial" panose="020B0604020202020204" pitchFamily="34" charset="0"/>
                <a:buNone/>
                <a:defRPr sz="3200" b="1" kern="600" spc="99" baseline="0">
                  <a:solidFill>
                    <a:srgbClr val="338985"/>
                  </a:solidFill>
                  <a:latin typeface="+mn-lt"/>
                  <a:ea typeface="+mn-ea"/>
                  <a:cs typeface="+mn-cs"/>
                </a:defRPr>
              </a:lvl2pPr>
              <a:lvl3pPr marL="445528" indent="-445528" algn="l" defTabSz="2271004" rtl="0" eaLnBrk="1" latinLnBrk="0" hangingPunct="1">
                <a:lnSpc>
                  <a:spcPct val="100000"/>
                </a:lnSpc>
                <a:spcBef>
                  <a:spcPts val="1490"/>
                </a:spcBef>
                <a:buFont typeface="Arial" panose="020B0604020202020204" pitchFamily="34" charset="0"/>
                <a:buChar char="•"/>
                <a:defRPr sz="3200" b="1" kern="400" spc="99" baseline="0">
                  <a:solidFill>
                    <a:schemeClr val="accent3"/>
                  </a:solidFill>
                  <a:latin typeface="+mn-lt"/>
                  <a:ea typeface="+mn-ea"/>
                  <a:cs typeface="+mn-cs"/>
                </a:defRPr>
              </a:lvl3pPr>
              <a:lvl4pPr marL="445528" indent="-445528" algn="l" defTabSz="2271004" rtl="0" eaLnBrk="1" latinLnBrk="0" hangingPunct="1">
                <a:lnSpc>
                  <a:spcPct val="100000"/>
                </a:lnSpc>
                <a:spcBef>
                  <a:spcPts val="1490"/>
                </a:spcBef>
                <a:buFont typeface="Arial" panose="020B0604020202020204" pitchFamily="34" charset="0"/>
                <a:buChar char="•"/>
                <a:defRPr sz="3200" kern="600" spc="99" baseline="0">
                  <a:solidFill>
                    <a:schemeClr val="tx1"/>
                  </a:solidFill>
                  <a:latin typeface="+mn-lt"/>
                  <a:ea typeface="+mn-ea"/>
                  <a:cs typeface="+mn-cs"/>
                </a:defRPr>
              </a:lvl4pPr>
              <a:lvl5pPr marL="887112" indent="-445528" algn="l" defTabSz="2271004" rtl="0" eaLnBrk="1" latinLnBrk="0" hangingPunct="1">
                <a:lnSpc>
                  <a:spcPct val="100000"/>
                </a:lnSpc>
                <a:spcBef>
                  <a:spcPts val="1490"/>
                </a:spcBef>
                <a:buFont typeface="Arial" panose="020B0604020202020204" pitchFamily="34" charset="0"/>
                <a:buChar char="•"/>
                <a:defRPr lang="de-DE" sz="3200" b="0" i="0" kern="600" spc="99" baseline="0" dirty="0" smtClean="0">
                  <a:solidFill>
                    <a:schemeClr val="tx1"/>
                  </a:solidFill>
                  <a:latin typeface="+mn-lt"/>
                  <a:ea typeface="+mn-ea"/>
                  <a:cs typeface="+mn-cs"/>
                </a:defRPr>
              </a:lvl5pPr>
              <a:lvl6pPr marL="1603785" indent="-709689" algn="l" defTabSz="2271004" rtl="0" eaLnBrk="1" latinLnBrk="0" hangingPunct="1">
                <a:lnSpc>
                  <a:spcPct val="100000"/>
                </a:lnSpc>
                <a:spcBef>
                  <a:spcPts val="745"/>
                </a:spcBef>
                <a:spcAft>
                  <a:spcPts val="0"/>
                </a:spcAft>
                <a:buClr>
                  <a:schemeClr val="tx1"/>
                </a:buClr>
                <a:buSzPct val="110000"/>
                <a:buFont typeface="Symbol" panose="05050102010706020507" pitchFamily="18" charset="2"/>
                <a:buChar char=""/>
                <a:defRPr sz="3200" b="0" i="0" kern="600" spc="99" baseline="0">
                  <a:solidFill>
                    <a:schemeClr val="tx1"/>
                  </a:solidFill>
                  <a:latin typeface="+mn-lt"/>
                  <a:ea typeface="+mn-ea"/>
                  <a:cs typeface="+mn-cs"/>
                </a:defRPr>
              </a:lvl6pPr>
              <a:lvl7pPr marL="0" indent="536209" algn="l" defTabSz="2271004" rtl="0" eaLnBrk="1" latinLnBrk="0" hangingPunct="1">
                <a:lnSpc>
                  <a:spcPct val="100000"/>
                </a:lnSpc>
                <a:spcBef>
                  <a:spcPts val="1490"/>
                </a:spcBef>
                <a:spcAft>
                  <a:spcPts val="0"/>
                </a:spcAft>
                <a:buClr>
                  <a:schemeClr val="tx2"/>
                </a:buClr>
                <a:buFont typeface="Wingdings 3" panose="05040102010807070707" pitchFamily="18" charset="2"/>
                <a:buChar char=""/>
                <a:defRPr sz="3200" b="0" i="1" kern="600" spc="99" baseline="0">
                  <a:solidFill>
                    <a:schemeClr val="tx2"/>
                  </a:solidFill>
                  <a:latin typeface="+mn-lt"/>
                  <a:ea typeface="+mn-ea"/>
                  <a:cs typeface="+mn-cs"/>
                </a:defRPr>
              </a:lvl7pPr>
              <a:lvl8pPr marL="0" indent="0" algn="l" defTabSz="2271004" rtl="0" eaLnBrk="1" latinLnBrk="0" hangingPunct="1">
                <a:lnSpc>
                  <a:spcPct val="100000"/>
                </a:lnSpc>
                <a:spcBef>
                  <a:spcPts val="1304"/>
                </a:spcBef>
                <a:spcAft>
                  <a:spcPts val="0"/>
                </a:spcAft>
                <a:buSzPct val="110000"/>
                <a:buFont typeface=".SF NS Symbols Regular"/>
                <a:buNone/>
                <a:defRPr sz="2800" b="0" i="1" kern="600" spc="298" baseline="0">
                  <a:solidFill>
                    <a:schemeClr val="tx1">
                      <a:lumMod val="50000"/>
                      <a:lumOff val="50000"/>
                    </a:schemeClr>
                  </a:solidFill>
                  <a:latin typeface="+mn-lt"/>
                  <a:ea typeface="+mn-ea"/>
                  <a:cs typeface="+mn-cs"/>
                </a:defRPr>
              </a:lvl8pPr>
              <a:lvl9pPr marL="0" indent="0" algn="l" defTabSz="2271004" rtl="0" eaLnBrk="1" latinLnBrk="0" hangingPunct="1">
                <a:lnSpc>
                  <a:spcPts val="2732"/>
                </a:lnSpc>
                <a:spcBef>
                  <a:spcPts val="1304"/>
                </a:spcBef>
                <a:buFont typeface="Arial" panose="020B0604020202020204" pitchFamily="34" charset="0"/>
                <a:buNone/>
                <a:defRPr sz="1987" b="0" i="1" kern="600" spc="298" baseline="0">
                  <a:solidFill>
                    <a:schemeClr val="tx1">
                      <a:lumMod val="50000"/>
                      <a:lumOff val="50000"/>
                    </a:schemeClr>
                  </a:solidFill>
                  <a:latin typeface="+mn-lt"/>
                  <a:ea typeface="+mn-ea"/>
                  <a:cs typeface="+mn-cs"/>
                </a:defRPr>
              </a:lvl9pPr>
            </a:lstStyle>
            <a:p>
              <a:pPr marL="252000" indent="-252000">
                <a:buFont typeface="Wingdings" panose="05000000000000000000" pitchFamily="2" charset="2"/>
                <a:buChar char="§"/>
              </a:pPr>
              <a:r>
                <a:rPr lang="en-US" sz="1600" spc="40" dirty="0"/>
                <a:t>Dropouts (&lt; 25% amplitude) and spikes (&lt;70%) on </a:t>
              </a:r>
              <a:r>
                <a:rPr lang="en-US" sz="1600" spc="40" dirty="0" err="1"/>
                <a:t>ms</a:t>
              </a:r>
              <a:r>
                <a:rPr lang="en-US" sz="1600" spc="40" dirty="0"/>
                <a:t> timescale observed by PCI</a:t>
              </a:r>
              <a:br>
                <a:rPr lang="en-US" sz="1600" spc="40" dirty="0"/>
              </a:br>
              <a:r>
                <a:rPr lang="en-US" sz="1600" spc="40" dirty="0"/>
                <a:t>(line-integrated through core + SOL) in limited heating power range</a:t>
              </a:r>
            </a:p>
            <a:p>
              <a:pPr marL="252000" indent="-252000">
                <a:buFont typeface="Wingdings" panose="05000000000000000000" pitchFamily="2" charset="2"/>
                <a:buChar char="§"/>
              </a:pPr>
              <a:r>
                <a:rPr lang="en-US" sz="1600" spc="40" dirty="0"/>
                <a:t>Events are quasi-periodic with f ~ 50-200Hz, some density and power dependence</a:t>
              </a:r>
            </a:p>
            <a:p>
              <a:pPr marL="252000" indent="-252000">
                <a:buFont typeface="Wingdings" panose="05000000000000000000" pitchFamily="2" charset="2"/>
                <a:buChar char="§"/>
              </a:pPr>
              <a:r>
                <a:rPr lang="en-US" sz="1600" spc="40" dirty="0"/>
                <a:t>Observed at all densities (and radiation </a:t>
              </a:r>
              <a:r>
                <a:rPr lang="en-US" sz="1600" dirty="0"/>
                <a:t>fractions) and in all magnetic configurations</a:t>
              </a:r>
            </a:p>
          </p:txBody>
        </p:sp>
        <p:grpSp>
          <p:nvGrpSpPr>
            <p:cNvPr id="33" name="Group 32">
              <a:extLst>
                <a:ext uri="{FF2B5EF4-FFF2-40B4-BE49-F238E27FC236}">
                  <a16:creationId xmlns:a16="http://schemas.microsoft.com/office/drawing/2014/main" id="{5B69AE14-C007-B9A6-4011-D148EC901097}"/>
                </a:ext>
              </a:extLst>
            </p:cNvPr>
            <p:cNvGrpSpPr/>
            <p:nvPr/>
          </p:nvGrpSpPr>
          <p:grpSpPr>
            <a:xfrm>
              <a:off x="16134421" y="8334767"/>
              <a:ext cx="12734848" cy="4593287"/>
              <a:chOff x="16134421" y="8334767"/>
              <a:chExt cx="12734848" cy="4593287"/>
            </a:xfrm>
          </p:grpSpPr>
          <p:grpSp>
            <p:nvGrpSpPr>
              <p:cNvPr id="34" name="Group 33">
                <a:extLst>
                  <a:ext uri="{FF2B5EF4-FFF2-40B4-BE49-F238E27FC236}">
                    <a16:creationId xmlns:a16="http://schemas.microsoft.com/office/drawing/2014/main" id="{FCD21871-E6B5-9F1B-30BD-4ACBAADCE8A0}"/>
                  </a:ext>
                </a:extLst>
              </p:cNvPr>
              <p:cNvGrpSpPr/>
              <p:nvPr/>
            </p:nvGrpSpPr>
            <p:grpSpPr>
              <a:xfrm>
                <a:off x="16134421" y="8334767"/>
                <a:ext cx="12734848" cy="4593287"/>
                <a:chOff x="16134421" y="8334767"/>
                <a:chExt cx="12734848" cy="4593287"/>
              </a:xfrm>
            </p:grpSpPr>
            <p:grpSp>
              <p:nvGrpSpPr>
                <p:cNvPr id="37" name="Group 36">
                  <a:extLst>
                    <a:ext uri="{FF2B5EF4-FFF2-40B4-BE49-F238E27FC236}">
                      <a16:creationId xmlns:a16="http://schemas.microsoft.com/office/drawing/2014/main" id="{6D74516E-5EB8-C17F-AF1D-B9767964CF4E}"/>
                    </a:ext>
                  </a:extLst>
                </p:cNvPr>
                <p:cNvGrpSpPr/>
                <p:nvPr/>
              </p:nvGrpSpPr>
              <p:grpSpPr>
                <a:xfrm>
                  <a:off x="16134421" y="8334767"/>
                  <a:ext cx="12734848" cy="4593287"/>
                  <a:chOff x="16134421" y="8334767"/>
                  <a:chExt cx="12734848" cy="4593287"/>
                </a:xfrm>
              </p:grpSpPr>
              <p:grpSp>
                <p:nvGrpSpPr>
                  <p:cNvPr id="42" name="Group 41">
                    <a:extLst>
                      <a:ext uri="{FF2B5EF4-FFF2-40B4-BE49-F238E27FC236}">
                        <a16:creationId xmlns:a16="http://schemas.microsoft.com/office/drawing/2014/main" id="{9DFAE0F8-AF08-FCD6-B6D3-CE9EF254B14D}"/>
                      </a:ext>
                    </a:extLst>
                  </p:cNvPr>
                  <p:cNvGrpSpPr/>
                  <p:nvPr/>
                </p:nvGrpSpPr>
                <p:grpSpPr>
                  <a:xfrm>
                    <a:off x="16134421" y="8334767"/>
                    <a:ext cx="12734848" cy="4593287"/>
                    <a:chOff x="15727129" y="8574435"/>
                    <a:chExt cx="12734848" cy="4593287"/>
                  </a:xfrm>
                </p:grpSpPr>
                <p:pic>
                  <p:nvPicPr>
                    <p:cNvPr id="48" name="Picture 47">
                      <a:extLst>
                        <a:ext uri="{FF2B5EF4-FFF2-40B4-BE49-F238E27FC236}">
                          <a16:creationId xmlns:a16="http://schemas.microsoft.com/office/drawing/2014/main" id="{A386B314-D990-2870-65E0-F7EE5512B830}"/>
                        </a:ext>
                      </a:extLst>
                    </p:cNvPr>
                    <p:cNvPicPr>
                      <a:picLocks noChangeAspect="1"/>
                    </p:cNvPicPr>
                    <p:nvPr/>
                  </p:nvPicPr>
                  <p:blipFill>
                    <a:blip r:embed="rId2"/>
                    <a:srcRect/>
                    <a:stretch/>
                  </p:blipFill>
                  <p:spPr>
                    <a:xfrm>
                      <a:off x="24804377" y="8595729"/>
                      <a:ext cx="3657600" cy="4571993"/>
                    </a:xfrm>
                    <a:prstGeom prst="rect">
                      <a:avLst/>
                    </a:prstGeom>
                  </p:spPr>
                </p:pic>
                <p:pic>
                  <p:nvPicPr>
                    <p:cNvPr id="49" name="Picture 48">
                      <a:extLst>
                        <a:ext uri="{FF2B5EF4-FFF2-40B4-BE49-F238E27FC236}">
                          <a16:creationId xmlns:a16="http://schemas.microsoft.com/office/drawing/2014/main" id="{D8E9FCA5-EE05-A4BF-3AC5-A2FA5B4C1585}"/>
                        </a:ext>
                      </a:extLst>
                    </p:cNvPr>
                    <p:cNvPicPr>
                      <a:picLocks noChangeAspect="1"/>
                    </p:cNvPicPr>
                    <p:nvPr/>
                  </p:nvPicPr>
                  <p:blipFill>
                    <a:blip r:embed="rId3"/>
                    <a:srcRect/>
                    <a:stretch/>
                  </p:blipFill>
                  <p:spPr>
                    <a:xfrm>
                      <a:off x="21838624" y="8595284"/>
                      <a:ext cx="3657600" cy="4572000"/>
                    </a:xfrm>
                    <a:prstGeom prst="rect">
                      <a:avLst/>
                    </a:prstGeom>
                  </p:spPr>
                </p:pic>
                <p:pic>
                  <p:nvPicPr>
                    <p:cNvPr id="50" name="Picture 49">
                      <a:extLst>
                        <a:ext uri="{FF2B5EF4-FFF2-40B4-BE49-F238E27FC236}">
                          <a16:creationId xmlns:a16="http://schemas.microsoft.com/office/drawing/2014/main" id="{76DBF4AE-899E-FB0A-6C92-1C77136E962F}"/>
                        </a:ext>
                      </a:extLst>
                    </p:cNvPr>
                    <p:cNvPicPr>
                      <a:picLocks noChangeAspect="1"/>
                    </p:cNvPicPr>
                    <p:nvPr/>
                  </p:nvPicPr>
                  <p:blipFill>
                    <a:blip r:embed="rId4"/>
                    <a:srcRect/>
                    <a:stretch/>
                  </p:blipFill>
                  <p:spPr>
                    <a:xfrm>
                      <a:off x="18788328" y="8574435"/>
                      <a:ext cx="3657600" cy="4571999"/>
                    </a:xfrm>
                    <a:prstGeom prst="rect">
                      <a:avLst/>
                    </a:prstGeom>
                  </p:spPr>
                </p:pic>
                <p:pic>
                  <p:nvPicPr>
                    <p:cNvPr id="51" name="Picture 50">
                      <a:extLst>
                        <a:ext uri="{FF2B5EF4-FFF2-40B4-BE49-F238E27FC236}">
                          <a16:creationId xmlns:a16="http://schemas.microsoft.com/office/drawing/2014/main" id="{F45AA725-4F68-21E7-E290-51AB785CABC1}"/>
                        </a:ext>
                      </a:extLst>
                    </p:cNvPr>
                    <p:cNvPicPr>
                      <a:picLocks noChangeAspect="1"/>
                    </p:cNvPicPr>
                    <p:nvPr/>
                  </p:nvPicPr>
                  <p:blipFill>
                    <a:blip r:embed="rId5"/>
                    <a:srcRect/>
                    <a:stretch/>
                  </p:blipFill>
                  <p:spPr>
                    <a:xfrm>
                      <a:off x="15727129" y="8580038"/>
                      <a:ext cx="3657600" cy="4572000"/>
                    </a:xfrm>
                    <a:prstGeom prst="rect">
                      <a:avLst/>
                    </a:prstGeom>
                  </p:spPr>
                </p:pic>
              </p:grpSp>
              <p:sp>
                <p:nvSpPr>
                  <p:cNvPr id="43" name="TextBox 42">
                    <a:extLst>
                      <a:ext uri="{FF2B5EF4-FFF2-40B4-BE49-F238E27FC236}">
                        <a16:creationId xmlns:a16="http://schemas.microsoft.com/office/drawing/2014/main" id="{F1E986FA-5ED6-41D4-23AA-372AD9910D2F}"/>
                      </a:ext>
                    </a:extLst>
                  </p:cNvPr>
                  <p:cNvSpPr txBox="1"/>
                  <p:nvPr/>
                </p:nvSpPr>
                <p:spPr>
                  <a:xfrm rot="16200000">
                    <a:off x="17593341" y="9813668"/>
                    <a:ext cx="634460" cy="292999"/>
                  </a:xfrm>
                  <a:prstGeom prst="rect">
                    <a:avLst/>
                  </a:prstGeom>
                  <a:noFill/>
                </p:spPr>
                <p:txBody>
                  <a:bodyPr wrap="none" lIns="0" tIns="0" rIns="0" bIns="0" rtlCol="0" anchor="t" anchorCtr="0">
                    <a:spAutoFit/>
                  </a:bodyPr>
                  <a:lstStyle/>
                  <a:p>
                    <a:pPr algn="l">
                      <a:lnSpc>
                        <a:spcPts val="2300"/>
                      </a:lnSpc>
                      <a:spcBef>
                        <a:spcPts val="1150"/>
                      </a:spcBef>
                    </a:pPr>
                    <a:r>
                      <a:rPr lang="en-DE" sz="1400" dirty="0"/>
                      <a:t>3.6MW</a:t>
                    </a:r>
                  </a:p>
                </p:txBody>
              </p:sp>
              <p:sp>
                <p:nvSpPr>
                  <p:cNvPr id="44" name="TextBox 43">
                    <a:extLst>
                      <a:ext uri="{FF2B5EF4-FFF2-40B4-BE49-F238E27FC236}">
                        <a16:creationId xmlns:a16="http://schemas.microsoft.com/office/drawing/2014/main" id="{CFDC00DF-E7A5-E0C8-0438-0C5C61361853}"/>
                      </a:ext>
                    </a:extLst>
                  </p:cNvPr>
                  <p:cNvSpPr txBox="1"/>
                  <p:nvPr/>
                </p:nvSpPr>
                <p:spPr>
                  <a:xfrm rot="16200000">
                    <a:off x="18017991" y="9813668"/>
                    <a:ext cx="634460" cy="292999"/>
                  </a:xfrm>
                  <a:prstGeom prst="rect">
                    <a:avLst/>
                  </a:prstGeom>
                  <a:noFill/>
                </p:spPr>
                <p:txBody>
                  <a:bodyPr wrap="none" lIns="0" tIns="0" rIns="0" bIns="0" rtlCol="0" anchor="t" anchorCtr="0">
                    <a:spAutoFit/>
                  </a:bodyPr>
                  <a:lstStyle/>
                  <a:p>
                    <a:pPr algn="l">
                      <a:lnSpc>
                        <a:spcPts val="2300"/>
                      </a:lnSpc>
                      <a:spcBef>
                        <a:spcPts val="1150"/>
                      </a:spcBef>
                    </a:pPr>
                    <a:r>
                      <a:rPr lang="en-DE" sz="1400" dirty="0"/>
                      <a:t>2.8MW</a:t>
                    </a:r>
                  </a:p>
                </p:txBody>
              </p:sp>
              <p:sp>
                <p:nvSpPr>
                  <p:cNvPr id="45" name="TextBox 44">
                    <a:extLst>
                      <a:ext uri="{FF2B5EF4-FFF2-40B4-BE49-F238E27FC236}">
                        <a16:creationId xmlns:a16="http://schemas.microsoft.com/office/drawing/2014/main" id="{6D16FC2A-8BB1-2E88-CFB6-863B8A979F78}"/>
                      </a:ext>
                    </a:extLst>
                  </p:cNvPr>
                  <p:cNvSpPr txBox="1"/>
                  <p:nvPr/>
                </p:nvSpPr>
                <p:spPr>
                  <a:xfrm rot="16200000">
                    <a:off x="16924198" y="9813668"/>
                    <a:ext cx="634460" cy="292999"/>
                  </a:xfrm>
                  <a:prstGeom prst="rect">
                    <a:avLst/>
                  </a:prstGeom>
                  <a:noFill/>
                </p:spPr>
                <p:txBody>
                  <a:bodyPr wrap="none" lIns="0" tIns="0" rIns="0" bIns="0" rtlCol="0" anchor="t" anchorCtr="0">
                    <a:spAutoFit/>
                  </a:bodyPr>
                  <a:lstStyle/>
                  <a:p>
                    <a:pPr algn="l">
                      <a:lnSpc>
                        <a:spcPts val="2300"/>
                      </a:lnSpc>
                      <a:spcBef>
                        <a:spcPts val="1150"/>
                      </a:spcBef>
                    </a:pPr>
                    <a:r>
                      <a:rPr lang="en-DE" sz="1400" dirty="0"/>
                      <a:t>4.5MW</a:t>
                    </a:r>
                  </a:p>
                </p:txBody>
              </p:sp>
              <p:sp>
                <p:nvSpPr>
                  <p:cNvPr id="46" name="TextBox 45">
                    <a:extLst>
                      <a:ext uri="{FF2B5EF4-FFF2-40B4-BE49-F238E27FC236}">
                        <a16:creationId xmlns:a16="http://schemas.microsoft.com/office/drawing/2014/main" id="{7DFB6E3C-C9E7-D3E6-93D2-E56BE9BBBCD5}"/>
                      </a:ext>
                    </a:extLst>
                  </p:cNvPr>
                  <p:cNvSpPr txBox="1"/>
                  <p:nvPr/>
                </p:nvSpPr>
                <p:spPr>
                  <a:xfrm rot="16200000">
                    <a:off x="18415117" y="9815710"/>
                    <a:ext cx="634460" cy="292999"/>
                  </a:xfrm>
                  <a:prstGeom prst="rect">
                    <a:avLst/>
                  </a:prstGeom>
                  <a:noFill/>
                </p:spPr>
                <p:txBody>
                  <a:bodyPr wrap="none" lIns="0" tIns="0" rIns="0" bIns="0" rtlCol="0" anchor="t" anchorCtr="0">
                    <a:spAutoFit/>
                  </a:bodyPr>
                  <a:lstStyle/>
                  <a:p>
                    <a:pPr algn="l">
                      <a:lnSpc>
                        <a:spcPts val="2300"/>
                      </a:lnSpc>
                      <a:spcBef>
                        <a:spcPts val="1150"/>
                      </a:spcBef>
                    </a:pPr>
                    <a:r>
                      <a:rPr lang="en-DE" sz="1400" dirty="0"/>
                      <a:t>2.0MW</a:t>
                    </a:r>
                  </a:p>
                </p:txBody>
              </p:sp>
              <p:sp>
                <p:nvSpPr>
                  <p:cNvPr id="47" name="TextBox 46">
                    <a:extLst>
                      <a:ext uri="{FF2B5EF4-FFF2-40B4-BE49-F238E27FC236}">
                        <a16:creationId xmlns:a16="http://schemas.microsoft.com/office/drawing/2014/main" id="{F9F6E2B0-839C-C621-03EE-FAE805041C2D}"/>
                      </a:ext>
                    </a:extLst>
                  </p:cNvPr>
                  <p:cNvSpPr txBox="1"/>
                  <p:nvPr/>
                </p:nvSpPr>
                <p:spPr>
                  <a:xfrm rot="16200000">
                    <a:off x="18844113" y="9813668"/>
                    <a:ext cx="634460" cy="292999"/>
                  </a:xfrm>
                  <a:prstGeom prst="rect">
                    <a:avLst/>
                  </a:prstGeom>
                  <a:noFill/>
                </p:spPr>
                <p:txBody>
                  <a:bodyPr wrap="none" lIns="0" tIns="0" rIns="0" bIns="0" rtlCol="0" anchor="t" anchorCtr="0">
                    <a:spAutoFit/>
                  </a:bodyPr>
                  <a:lstStyle/>
                  <a:p>
                    <a:pPr algn="l">
                      <a:lnSpc>
                        <a:spcPts val="2300"/>
                      </a:lnSpc>
                      <a:spcBef>
                        <a:spcPts val="1150"/>
                      </a:spcBef>
                    </a:pPr>
                    <a:r>
                      <a:rPr lang="en-DE" sz="1400" dirty="0"/>
                      <a:t>1.3MW</a:t>
                    </a:r>
                  </a:p>
                </p:txBody>
              </p:sp>
            </p:grpSp>
            <p:sp>
              <p:nvSpPr>
                <p:cNvPr id="38" name="TextBox 37">
                  <a:extLst>
                    <a:ext uri="{FF2B5EF4-FFF2-40B4-BE49-F238E27FC236}">
                      <a16:creationId xmlns:a16="http://schemas.microsoft.com/office/drawing/2014/main" id="{527578F1-729C-92CB-699C-E56DD31732A6}"/>
                    </a:ext>
                  </a:extLst>
                </p:cNvPr>
                <p:cNvSpPr txBox="1"/>
                <p:nvPr/>
              </p:nvSpPr>
              <p:spPr>
                <a:xfrm>
                  <a:off x="23015429" y="10774235"/>
                  <a:ext cx="798295"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solidFill>
                        <a:schemeClr val="bg1"/>
                      </a:solidFill>
                    </a:rPr>
                    <a:t>dropouts</a:t>
                  </a:r>
                </a:p>
              </p:txBody>
            </p:sp>
            <p:sp>
              <p:nvSpPr>
                <p:cNvPr id="39" name="TextBox 38">
                  <a:extLst>
                    <a:ext uri="{FF2B5EF4-FFF2-40B4-BE49-F238E27FC236}">
                      <a16:creationId xmlns:a16="http://schemas.microsoft.com/office/drawing/2014/main" id="{650CC219-861D-76BB-8C96-E217105F6CB0}"/>
                    </a:ext>
                  </a:extLst>
                </p:cNvPr>
                <p:cNvSpPr txBox="1"/>
                <p:nvPr/>
              </p:nvSpPr>
              <p:spPr>
                <a:xfrm>
                  <a:off x="26081507" y="10774235"/>
                  <a:ext cx="580287"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solidFill>
                        <a:schemeClr val="bg1"/>
                      </a:solidFill>
                    </a:rPr>
                    <a:t>spikes</a:t>
                  </a:r>
                </a:p>
              </p:txBody>
            </p:sp>
            <p:cxnSp>
              <p:nvCxnSpPr>
                <p:cNvPr id="40" name="Straight Arrow Connector 39">
                  <a:extLst>
                    <a:ext uri="{FF2B5EF4-FFF2-40B4-BE49-F238E27FC236}">
                      <a16:creationId xmlns:a16="http://schemas.microsoft.com/office/drawing/2014/main" id="{DDF72020-DD6B-ECE0-094E-86608DEA6728}"/>
                    </a:ext>
                  </a:extLst>
                </p:cNvPr>
                <p:cNvCxnSpPr>
                  <a:stCxn id="38" idx="2"/>
                </p:cNvCxnSpPr>
                <p:nvPr/>
              </p:nvCxnSpPr>
              <p:spPr>
                <a:xfrm>
                  <a:off x="23414577" y="11042129"/>
                  <a:ext cx="569054" cy="248694"/>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41" name="Straight Arrow Connector 40">
                  <a:extLst>
                    <a:ext uri="{FF2B5EF4-FFF2-40B4-BE49-F238E27FC236}">
                      <a16:creationId xmlns:a16="http://schemas.microsoft.com/office/drawing/2014/main" id="{D0ED7C96-B5C8-9D6D-1996-CC6E215FADF8}"/>
                    </a:ext>
                  </a:extLst>
                </p:cNvPr>
                <p:cNvCxnSpPr>
                  <a:cxnSpLocks/>
                  <a:stCxn id="38" idx="2"/>
                </p:cNvCxnSpPr>
                <p:nvPr/>
              </p:nvCxnSpPr>
              <p:spPr>
                <a:xfrm>
                  <a:off x="23414577" y="11042129"/>
                  <a:ext cx="655559" cy="217954"/>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grpSp>
          <p:cxnSp>
            <p:nvCxnSpPr>
              <p:cNvPr id="35" name="Straight Arrow Connector 34">
                <a:extLst>
                  <a:ext uri="{FF2B5EF4-FFF2-40B4-BE49-F238E27FC236}">
                    <a16:creationId xmlns:a16="http://schemas.microsoft.com/office/drawing/2014/main" id="{3ACB61B6-0F51-499C-E21A-70A3647C60CE}"/>
                  </a:ext>
                </a:extLst>
              </p:cNvPr>
              <p:cNvCxnSpPr>
                <a:cxnSpLocks/>
                <a:stCxn id="39" idx="2"/>
              </p:cNvCxnSpPr>
              <p:nvPr/>
            </p:nvCxnSpPr>
            <p:spPr>
              <a:xfrm>
                <a:off x="26371651" y="11042129"/>
                <a:ext cx="580287" cy="227800"/>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36" name="Straight Arrow Connector 35">
                <a:extLst>
                  <a:ext uri="{FF2B5EF4-FFF2-40B4-BE49-F238E27FC236}">
                    <a16:creationId xmlns:a16="http://schemas.microsoft.com/office/drawing/2014/main" id="{E90BFCC3-E801-2F24-030F-4EC662CAC69C}"/>
                  </a:ext>
                </a:extLst>
              </p:cNvPr>
              <p:cNvCxnSpPr>
                <a:cxnSpLocks/>
                <a:stCxn id="39" idx="2"/>
              </p:cNvCxnSpPr>
              <p:nvPr/>
            </p:nvCxnSpPr>
            <p:spPr>
              <a:xfrm>
                <a:off x="26371651" y="11042129"/>
                <a:ext cx="759811" cy="242881"/>
              </a:xfrm>
              <a:prstGeom prst="straightConnector1">
                <a:avLst/>
              </a:prstGeom>
              <a:ln>
                <a:headEnd type="none" w="med" len="med"/>
                <a:tailEnd type="triangle"/>
              </a:ln>
            </p:spPr>
            <p:style>
              <a:lnRef idx="2">
                <a:schemeClr val="accent6"/>
              </a:lnRef>
              <a:fillRef idx="0">
                <a:schemeClr val="accent6"/>
              </a:fillRef>
              <a:effectRef idx="1">
                <a:schemeClr val="accent6"/>
              </a:effectRef>
              <a:fontRef idx="minor">
                <a:schemeClr val="tx1"/>
              </a:fontRef>
            </p:style>
          </p:cxnSp>
        </p:grpSp>
      </p:grpSp>
      <p:sp>
        <p:nvSpPr>
          <p:cNvPr id="52" name="TextBox 51">
            <a:extLst>
              <a:ext uri="{FF2B5EF4-FFF2-40B4-BE49-F238E27FC236}">
                <a16:creationId xmlns:a16="http://schemas.microsoft.com/office/drawing/2014/main" id="{8A6872CD-2351-8526-BAAB-FF611B92E845}"/>
              </a:ext>
            </a:extLst>
          </p:cNvPr>
          <p:cNvSpPr txBox="1"/>
          <p:nvPr/>
        </p:nvSpPr>
        <p:spPr>
          <a:xfrm>
            <a:off x="3611198" y="3128346"/>
            <a:ext cx="488916"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solidFill>
                  <a:schemeClr val="bg1"/>
                </a:solidFill>
              </a:rPr>
              <a:t>clean</a:t>
            </a:r>
          </a:p>
        </p:txBody>
      </p:sp>
    </p:spTree>
    <p:extLst>
      <p:ext uri="{BB962C8B-B14F-4D97-AF65-F5344CB8AC3E}">
        <p14:creationId xmlns:p14="http://schemas.microsoft.com/office/powerpoint/2010/main" val="1970445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Bursty fluctuation regimes</a:t>
            </a:r>
          </a:p>
        </p:txBody>
      </p:sp>
      <p:sp>
        <p:nvSpPr>
          <p:cNvPr id="3" name="Date Placeholder 2"/>
          <p:cNvSpPr>
            <a:spLocks noGrp="1"/>
          </p:cNvSpPr>
          <p:nvPr>
            <p:ph type="dt" sz="half" idx="10"/>
          </p:nvPr>
        </p:nvSpPr>
        <p:spPr/>
        <p:txBody>
          <a:bodyPr/>
          <a:lstStyle/>
          <a:p>
            <a:r>
              <a:rPr lang="en-US"/>
              <a:t>W7-X OP2.1 results - 28.11.2023</a:t>
            </a:r>
            <a:endParaRPr lang="de-DE" dirty="0"/>
          </a:p>
        </p:txBody>
      </p:sp>
      <p:sp>
        <p:nvSpPr>
          <p:cNvPr id="4" name="Footer Placeholder 3"/>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5" name="Slide Number Placeholder 4"/>
          <p:cNvSpPr>
            <a:spLocks noGrp="1"/>
          </p:cNvSpPr>
          <p:nvPr>
            <p:ph type="sldNum" sz="quarter" idx="12"/>
          </p:nvPr>
        </p:nvSpPr>
        <p:spPr/>
        <p:txBody>
          <a:bodyPr/>
          <a:lstStyle/>
          <a:p>
            <a:fld id="{3B1A4699-952B-42DA-8DC4-38A59B49610C}" type="slidenum">
              <a:rPr lang="de-DE" smtClean="0"/>
              <a:pPr/>
              <a:t>16</a:t>
            </a:fld>
            <a:endParaRPr lang="de-DE" dirty="0"/>
          </a:p>
        </p:txBody>
      </p:sp>
      <p:grpSp>
        <p:nvGrpSpPr>
          <p:cNvPr id="26" name="Group 25">
            <a:extLst>
              <a:ext uri="{FF2B5EF4-FFF2-40B4-BE49-F238E27FC236}">
                <a16:creationId xmlns:a16="http://schemas.microsoft.com/office/drawing/2014/main" id="{2DF23DFE-2B7E-7702-4292-482A943FEEB7}"/>
              </a:ext>
            </a:extLst>
          </p:cNvPr>
          <p:cNvGrpSpPr/>
          <p:nvPr/>
        </p:nvGrpSpPr>
        <p:grpSpPr>
          <a:xfrm>
            <a:off x="658813" y="1031482"/>
            <a:ext cx="6633339" cy="3017132"/>
            <a:chOff x="658813" y="1223963"/>
            <a:chExt cx="6633339" cy="3017132"/>
          </a:xfrm>
        </p:grpSpPr>
        <p:pic>
          <p:nvPicPr>
            <p:cNvPr id="27" name="Picture 26"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236F5E3E-E30D-B3C9-A67D-891738CD5111}"/>
                </a:ext>
              </a:extLst>
            </p:cNvPr>
            <p:cNvPicPr>
              <a:picLocks noChangeAspect="1"/>
            </p:cNvPicPr>
            <p:nvPr/>
          </p:nvPicPr>
          <p:blipFill>
            <a:blip r:embed="rId2"/>
            <a:stretch>
              <a:fillRect/>
            </a:stretch>
          </p:blipFill>
          <p:spPr>
            <a:xfrm>
              <a:off x="4394027" y="1342970"/>
              <a:ext cx="2898125" cy="2898125"/>
            </a:xfrm>
            <a:prstGeom prst="rect">
              <a:avLst/>
            </a:prstGeom>
          </p:spPr>
        </p:pic>
        <p:grpSp>
          <p:nvGrpSpPr>
            <p:cNvPr id="28" name="Group 27">
              <a:extLst>
                <a:ext uri="{FF2B5EF4-FFF2-40B4-BE49-F238E27FC236}">
                  <a16:creationId xmlns:a16="http://schemas.microsoft.com/office/drawing/2014/main" id="{DEBADB71-2BC0-EB32-4DF4-2F1F8367FA6C}"/>
                </a:ext>
              </a:extLst>
            </p:cNvPr>
            <p:cNvGrpSpPr/>
            <p:nvPr/>
          </p:nvGrpSpPr>
          <p:grpSpPr>
            <a:xfrm>
              <a:off x="658813" y="1223963"/>
              <a:ext cx="3471223" cy="2776538"/>
              <a:chOff x="16003123" y="12816233"/>
              <a:chExt cx="4572725" cy="3657600"/>
            </a:xfrm>
          </p:grpSpPr>
          <p:grpSp>
            <p:nvGrpSpPr>
              <p:cNvPr id="30" name="Group 29">
                <a:extLst>
                  <a:ext uri="{FF2B5EF4-FFF2-40B4-BE49-F238E27FC236}">
                    <a16:creationId xmlns:a16="http://schemas.microsoft.com/office/drawing/2014/main" id="{392D3F80-4BC1-E788-F61F-23EB1E4F8E52}"/>
                  </a:ext>
                </a:extLst>
              </p:cNvPr>
              <p:cNvGrpSpPr/>
              <p:nvPr/>
            </p:nvGrpSpPr>
            <p:grpSpPr>
              <a:xfrm>
                <a:off x="16003123" y="12816233"/>
                <a:ext cx="4572725" cy="3657600"/>
                <a:chOff x="16003123" y="12816233"/>
                <a:chExt cx="4572725" cy="3657600"/>
              </a:xfrm>
            </p:grpSpPr>
            <p:grpSp>
              <p:nvGrpSpPr>
                <p:cNvPr id="32" name="Group 31">
                  <a:extLst>
                    <a:ext uri="{FF2B5EF4-FFF2-40B4-BE49-F238E27FC236}">
                      <a16:creationId xmlns:a16="http://schemas.microsoft.com/office/drawing/2014/main" id="{A0E8A571-9B6E-D8D0-2739-FBFF9B4DE0D3}"/>
                    </a:ext>
                  </a:extLst>
                </p:cNvPr>
                <p:cNvGrpSpPr/>
                <p:nvPr/>
              </p:nvGrpSpPr>
              <p:grpSpPr>
                <a:xfrm>
                  <a:off x="16003123" y="12816233"/>
                  <a:ext cx="4572725" cy="3657600"/>
                  <a:chOff x="16003123" y="12878863"/>
                  <a:chExt cx="4572725" cy="3657600"/>
                </a:xfrm>
              </p:grpSpPr>
              <p:grpSp>
                <p:nvGrpSpPr>
                  <p:cNvPr id="38" name="Group 37">
                    <a:extLst>
                      <a:ext uri="{FF2B5EF4-FFF2-40B4-BE49-F238E27FC236}">
                        <a16:creationId xmlns:a16="http://schemas.microsoft.com/office/drawing/2014/main" id="{0EC0FC65-3C9A-49F9-3CC5-6E8558EF2255}"/>
                      </a:ext>
                    </a:extLst>
                  </p:cNvPr>
                  <p:cNvGrpSpPr/>
                  <p:nvPr/>
                </p:nvGrpSpPr>
                <p:grpSpPr>
                  <a:xfrm>
                    <a:off x="16003123" y="12878863"/>
                    <a:ext cx="4572725" cy="3657600"/>
                    <a:chOff x="16286096" y="12941117"/>
                    <a:chExt cx="4572725" cy="3657600"/>
                  </a:xfrm>
                </p:grpSpPr>
                <p:pic>
                  <p:nvPicPr>
                    <p:cNvPr id="40" name="Picture 39" descr="A graph and chart with numbers&#10;&#10;Description automatically generated with medium confidence">
                      <a:extLst>
                        <a:ext uri="{FF2B5EF4-FFF2-40B4-BE49-F238E27FC236}">
                          <a16:creationId xmlns:a16="http://schemas.microsoft.com/office/drawing/2014/main" id="{1F78336F-E367-14DA-E501-F1F5E20BBD01}"/>
                        </a:ext>
                      </a:extLst>
                    </p:cNvPr>
                    <p:cNvPicPr>
                      <a:picLocks noChangeAspect="1"/>
                    </p:cNvPicPr>
                    <p:nvPr/>
                  </p:nvPicPr>
                  <p:blipFill>
                    <a:blip r:embed="rId3"/>
                    <a:stretch>
                      <a:fillRect/>
                    </a:stretch>
                  </p:blipFill>
                  <p:spPr>
                    <a:xfrm>
                      <a:off x="16286096" y="12941117"/>
                      <a:ext cx="4572000" cy="3657600"/>
                    </a:xfrm>
                    <a:prstGeom prst="rect">
                      <a:avLst/>
                    </a:prstGeom>
                  </p:spPr>
                </p:pic>
                <p:pic>
                  <p:nvPicPr>
                    <p:cNvPr id="41" name="Picture 40" descr="A graph and chart with numbers&#10;&#10;Description automatically generated with medium confidence">
                      <a:extLst>
                        <a:ext uri="{FF2B5EF4-FFF2-40B4-BE49-F238E27FC236}">
                          <a16:creationId xmlns:a16="http://schemas.microsoft.com/office/drawing/2014/main" id="{F4CBC722-82E8-A253-2EEF-39F5880B7FBB}"/>
                        </a:ext>
                      </a:extLst>
                    </p:cNvPr>
                    <p:cNvPicPr>
                      <a:picLocks noChangeAspect="1"/>
                    </p:cNvPicPr>
                    <p:nvPr/>
                  </p:nvPicPr>
                  <p:blipFill rotWithShape="1">
                    <a:blip r:embed="rId3"/>
                    <a:srcRect b="52935"/>
                    <a:stretch/>
                  </p:blipFill>
                  <p:spPr>
                    <a:xfrm>
                      <a:off x="16286821" y="13196513"/>
                      <a:ext cx="4572000" cy="1721448"/>
                    </a:xfrm>
                    <a:prstGeom prst="rect">
                      <a:avLst/>
                    </a:prstGeom>
                  </p:spPr>
                </p:pic>
                <p:sp>
                  <p:nvSpPr>
                    <p:cNvPr id="42" name="TextBox 41">
                      <a:extLst>
                        <a:ext uri="{FF2B5EF4-FFF2-40B4-BE49-F238E27FC236}">
                          <a16:creationId xmlns:a16="http://schemas.microsoft.com/office/drawing/2014/main" id="{36C8F9E4-D674-98DE-7DA3-66A26AE1F1DE}"/>
                        </a:ext>
                      </a:extLst>
                    </p:cNvPr>
                    <p:cNvSpPr txBox="1"/>
                    <p:nvPr/>
                  </p:nvSpPr>
                  <p:spPr>
                    <a:xfrm>
                      <a:off x="16559514" y="14824379"/>
                      <a:ext cx="223502" cy="267894"/>
                    </a:xfrm>
                    <a:prstGeom prst="rect">
                      <a:avLst/>
                    </a:prstGeom>
                    <a:solidFill>
                      <a:schemeClr val="bg1"/>
                    </a:solid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endParaRPr lang="en-DE" sz="1600" dirty="0" err="1"/>
                    </a:p>
                  </p:txBody>
                </p:sp>
              </p:grpSp>
              <p:sp>
                <p:nvSpPr>
                  <p:cNvPr id="39" name="TextBox 38">
                    <a:extLst>
                      <a:ext uri="{FF2B5EF4-FFF2-40B4-BE49-F238E27FC236}">
                        <a16:creationId xmlns:a16="http://schemas.microsoft.com/office/drawing/2014/main" id="{ED147323-762B-AEA9-5692-79A09F189FB4}"/>
                      </a:ext>
                    </a:extLst>
                  </p:cNvPr>
                  <p:cNvSpPr txBox="1"/>
                  <p:nvPr/>
                </p:nvSpPr>
                <p:spPr>
                  <a:xfrm>
                    <a:off x="16758826" y="13511175"/>
                    <a:ext cx="1224771" cy="333730"/>
                  </a:xfrm>
                  <a:prstGeom prst="rect">
                    <a:avLst/>
                  </a:prstGeom>
                  <a:noFill/>
                </p:spPr>
                <p:txBody>
                  <a:bodyPr wrap="none" lIns="0" tIns="0" rIns="0" bIns="0" rtlCol="0" anchor="t" anchorCtr="0">
                    <a:spAutoFit/>
                  </a:bodyPr>
                  <a:lstStyle/>
                  <a:p>
                    <a:pPr algn="l">
                      <a:lnSpc>
                        <a:spcPts val="2300"/>
                      </a:lnSpc>
                      <a:spcBef>
                        <a:spcPts val="1150"/>
                      </a:spcBef>
                    </a:pPr>
                    <a:r>
                      <a:rPr lang="en-US" sz="1100" dirty="0">
                        <a:solidFill>
                          <a:schemeClr val="bg1"/>
                        </a:solidFill>
                      </a:rPr>
                      <a:t>burst spectrum</a:t>
                    </a:r>
                    <a:endParaRPr lang="en-DE" sz="1100" dirty="0">
                      <a:solidFill>
                        <a:schemeClr val="bg1"/>
                      </a:solidFill>
                    </a:endParaRPr>
                  </a:p>
                </p:txBody>
              </p:sp>
            </p:grpSp>
            <p:sp>
              <p:nvSpPr>
                <p:cNvPr id="33" name="TextBox 32">
                  <a:extLst>
                    <a:ext uri="{FF2B5EF4-FFF2-40B4-BE49-F238E27FC236}">
                      <a16:creationId xmlns:a16="http://schemas.microsoft.com/office/drawing/2014/main" id="{40CDFE4A-7731-9C78-BAC8-4B0D5D528F81}"/>
                    </a:ext>
                  </a:extLst>
                </p:cNvPr>
                <p:cNvSpPr txBox="1"/>
                <p:nvPr/>
              </p:nvSpPr>
              <p:spPr>
                <a:xfrm rot="16200000">
                  <a:off x="17691617" y="15353383"/>
                  <a:ext cx="698964" cy="337616"/>
                </a:xfrm>
                <a:prstGeom prst="rect">
                  <a:avLst/>
                </a:prstGeom>
                <a:noFill/>
              </p:spPr>
              <p:txBody>
                <a:bodyPr wrap="none" lIns="0" tIns="0" rIns="0" bIns="0" rtlCol="0" anchor="t" anchorCtr="0">
                  <a:spAutoFit/>
                </a:bodyPr>
                <a:lstStyle/>
                <a:p>
                  <a:pPr algn="l">
                    <a:lnSpc>
                      <a:spcPts val="2300"/>
                    </a:lnSpc>
                    <a:spcBef>
                      <a:spcPts val="1150"/>
                    </a:spcBef>
                  </a:pPr>
                  <a:r>
                    <a:rPr lang="en-DE" sz="1200"/>
                    <a:t>3.6</a:t>
                  </a:r>
                  <a:r>
                    <a:rPr lang="de-DE" sz="1200"/>
                    <a:t> </a:t>
                  </a:r>
                  <a:r>
                    <a:rPr lang="en-DE" sz="1200"/>
                    <a:t>MW</a:t>
                  </a:r>
                  <a:endParaRPr lang="en-DE" sz="1200" dirty="0"/>
                </a:p>
              </p:txBody>
            </p:sp>
            <p:sp>
              <p:nvSpPr>
                <p:cNvPr id="34" name="TextBox 33">
                  <a:extLst>
                    <a:ext uri="{FF2B5EF4-FFF2-40B4-BE49-F238E27FC236}">
                      <a16:creationId xmlns:a16="http://schemas.microsoft.com/office/drawing/2014/main" id="{6089BDE0-A511-BC3C-881D-67DDF62E56B3}"/>
                    </a:ext>
                  </a:extLst>
                </p:cNvPr>
                <p:cNvSpPr txBox="1"/>
                <p:nvPr/>
              </p:nvSpPr>
              <p:spPr>
                <a:xfrm rot="16200000">
                  <a:off x="18249441" y="15353383"/>
                  <a:ext cx="698964" cy="337616"/>
                </a:xfrm>
                <a:prstGeom prst="rect">
                  <a:avLst/>
                </a:prstGeom>
                <a:noFill/>
              </p:spPr>
              <p:txBody>
                <a:bodyPr wrap="none" lIns="0" tIns="0" rIns="0" bIns="0" rtlCol="0" anchor="t" anchorCtr="0">
                  <a:spAutoFit/>
                </a:bodyPr>
                <a:lstStyle/>
                <a:p>
                  <a:pPr algn="l">
                    <a:lnSpc>
                      <a:spcPts val="2300"/>
                    </a:lnSpc>
                    <a:spcBef>
                      <a:spcPts val="1150"/>
                    </a:spcBef>
                  </a:pPr>
                  <a:r>
                    <a:rPr lang="en-DE" sz="1200"/>
                    <a:t>2.8</a:t>
                  </a:r>
                  <a:r>
                    <a:rPr lang="de-DE" sz="1200"/>
                    <a:t> </a:t>
                  </a:r>
                  <a:r>
                    <a:rPr lang="en-DE" sz="1200"/>
                    <a:t>MW</a:t>
                  </a:r>
                  <a:endParaRPr lang="en-DE" sz="1200" dirty="0"/>
                </a:p>
              </p:txBody>
            </p:sp>
            <p:sp>
              <p:nvSpPr>
                <p:cNvPr id="35" name="TextBox 34">
                  <a:extLst>
                    <a:ext uri="{FF2B5EF4-FFF2-40B4-BE49-F238E27FC236}">
                      <a16:creationId xmlns:a16="http://schemas.microsoft.com/office/drawing/2014/main" id="{192FAA76-4EAF-B2BB-8476-71F60F2C0EF4}"/>
                    </a:ext>
                  </a:extLst>
                </p:cNvPr>
                <p:cNvSpPr txBox="1"/>
                <p:nvPr/>
              </p:nvSpPr>
              <p:spPr>
                <a:xfrm rot="16200000">
                  <a:off x="16907238" y="15353383"/>
                  <a:ext cx="698964" cy="337616"/>
                </a:xfrm>
                <a:prstGeom prst="rect">
                  <a:avLst/>
                </a:prstGeom>
                <a:noFill/>
              </p:spPr>
              <p:txBody>
                <a:bodyPr wrap="none" lIns="0" tIns="0" rIns="0" bIns="0" rtlCol="0" anchor="t" anchorCtr="0">
                  <a:spAutoFit/>
                </a:bodyPr>
                <a:lstStyle/>
                <a:p>
                  <a:pPr algn="l">
                    <a:lnSpc>
                      <a:spcPts val="2300"/>
                    </a:lnSpc>
                    <a:spcBef>
                      <a:spcPts val="1150"/>
                    </a:spcBef>
                  </a:pPr>
                  <a:r>
                    <a:rPr lang="en-DE" sz="1200"/>
                    <a:t>4.5</a:t>
                  </a:r>
                  <a:r>
                    <a:rPr lang="de-DE" sz="1200"/>
                    <a:t> </a:t>
                  </a:r>
                  <a:r>
                    <a:rPr lang="en-DE" sz="1200"/>
                    <a:t>MW</a:t>
                  </a:r>
                  <a:endParaRPr lang="en-DE" sz="1200" dirty="0"/>
                </a:p>
              </p:txBody>
            </p:sp>
            <p:sp>
              <p:nvSpPr>
                <p:cNvPr id="36" name="TextBox 35">
                  <a:extLst>
                    <a:ext uri="{FF2B5EF4-FFF2-40B4-BE49-F238E27FC236}">
                      <a16:creationId xmlns:a16="http://schemas.microsoft.com/office/drawing/2014/main" id="{8FC488D1-0EA2-8BB9-8F95-06269F2C6A95}"/>
                    </a:ext>
                  </a:extLst>
                </p:cNvPr>
                <p:cNvSpPr txBox="1"/>
                <p:nvPr/>
              </p:nvSpPr>
              <p:spPr>
                <a:xfrm rot="16200000">
                  <a:off x="18811709" y="15355424"/>
                  <a:ext cx="698964" cy="337616"/>
                </a:xfrm>
                <a:prstGeom prst="rect">
                  <a:avLst/>
                </a:prstGeom>
                <a:noFill/>
              </p:spPr>
              <p:txBody>
                <a:bodyPr wrap="none" lIns="0" tIns="0" rIns="0" bIns="0" rtlCol="0" anchor="t" anchorCtr="0">
                  <a:spAutoFit/>
                </a:bodyPr>
                <a:lstStyle/>
                <a:p>
                  <a:pPr algn="l">
                    <a:lnSpc>
                      <a:spcPts val="2300"/>
                    </a:lnSpc>
                    <a:spcBef>
                      <a:spcPts val="1150"/>
                    </a:spcBef>
                  </a:pPr>
                  <a:r>
                    <a:rPr lang="en-DE" sz="1200"/>
                    <a:t>2.0</a:t>
                  </a:r>
                  <a:r>
                    <a:rPr lang="de-DE" sz="1200"/>
                    <a:t> </a:t>
                  </a:r>
                  <a:r>
                    <a:rPr lang="en-DE" sz="1200"/>
                    <a:t>MW</a:t>
                  </a:r>
                  <a:endParaRPr lang="en-DE" sz="1200" dirty="0"/>
                </a:p>
              </p:txBody>
            </p:sp>
            <p:sp>
              <p:nvSpPr>
                <p:cNvPr id="37" name="TextBox 36">
                  <a:extLst>
                    <a:ext uri="{FF2B5EF4-FFF2-40B4-BE49-F238E27FC236}">
                      <a16:creationId xmlns:a16="http://schemas.microsoft.com/office/drawing/2014/main" id="{BF4BB49E-668F-9389-3D32-505DA0E233F3}"/>
                    </a:ext>
                  </a:extLst>
                </p:cNvPr>
                <p:cNvSpPr txBox="1"/>
                <p:nvPr/>
              </p:nvSpPr>
              <p:spPr>
                <a:xfrm rot="16200000">
                  <a:off x="19343053" y="15353383"/>
                  <a:ext cx="698964" cy="337616"/>
                </a:xfrm>
                <a:prstGeom prst="rect">
                  <a:avLst/>
                </a:prstGeom>
                <a:noFill/>
              </p:spPr>
              <p:txBody>
                <a:bodyPr wrap="none" lIns="0" tIns="0" rIns="0" bIns="0" rtlCol="0" anchor="t" anchorCtr="0">
                  <a:spAutoFit/>
                </a:bodyPr>
                <a:lstStyle/>
                <a:p>
                  <a:pPr algn="l">
                    <a:lnSpc>
                      <a:spcPts val="2300"/>
                    </a:lnSpc>
                    <a:spcBef>
                      <a:spcPts val="1150"/>
                    </a:spcBef>
                  </a:pPr>
                  <a:r>
                    <a:rPr lang="en-DE" sz="1200"/>
                    <a:t>1.3</a:t>
                  </a:r>
                  <a:r>
                    <a:rPr lang="de-DE" sz="1200"/>
                    <a:t> </a:t>
                  </a:r>
                  <a:r>
                    <a:rPr lang="en-DE" sz="1200"/>
                    <a:t>MW</a:t>
                  </a:r>
                  <a:endParaRPr lang="en-DE" sz="1200" dirty="0"/>
                </a:p>
              </p:txBody>
            </p:sp>
          </p:grpSp>
          <p:sp>
            <p:nvSpPr>
              <p:cNvPr id="31" name="TextBox 30">
                <a:extLst>
                  <a:ext uri="{FF2B5EF4-FFF2-40B4-BE49-F238E27FC236}">
                    <a16:creationId xmlns:a16="http://schemas.microsoft.com/office/drawing/2014/main" id="{685E3BC8-9109-41E4-9296-250D659AA163}"/>
                  </a:ext>
                </a:extLst>
              </p:cNvPr>
              <p:cNvSpPr txBox="1"/>
              <p:nvPr/>
            </p:nvSpPr>
            <p:spPr>
              <a:xfrm>
                <a:off x="16613921" y="14715025"/>
                <a:ext cx="2669156" cy="333730"/>
              </a:xfrm>
              <a:prstGeom prst="rect">
                <a:avLst/>
              </a:prstGeom>
              <a:noFill/>
            </p:spPr>
            <p:txBody>
              <a:bodyPr wrap="none" lIns="0" tIns="0" rIns="0" bIns="0" rtlCol="0" anchor="t" anchorCtr="0">
                <a:spAutoFit/>
              </a:bodyPr>
              <a:lstStyle/>
              <a:p>
                <a:pPr algn="l">
                  <a:lnSpc>
                    <a:spcPts val="2300"/>
                  </a:lnSpc>
                  <a:spcBef>
                    <a:spcPts val="1150"/>
                  </a:spcBef>
                </a:pPr>
                <a:r>
                  <a:rPr lang="en-US" sz="1100" dirty="0"/>
                  <a:t>integrated spectrum (30-120 Hz)</a:t>
                </a:r>
                <a:endParaRPr lang="en-DE" sz="1100" dirty="0"/>
              </a:p>
            </p:txBody>
          </p:sp>
        </p:grpSp>
        <p:sp>
          <p:nvSpPr>
            <p:cNvPr id="29" name="TextBox 28">
              <a:extLst>
                <a:ext uri="{FF2B5EF4-FFF2-40B4-BE49-F238E27FC236}">
                  <a16:creationId xmlns:a16="http://schemas.microsoft.com/office/drawing/2014/main" id="{07A1D73A-3E63-8078-371A-9F997CC23F2D}"/>
                </a:ext>
              </a:extLst>
            </p:cNvPr>
            <p:cNvSpPr txBox="1"/>
            <p:nvPr/>
          </p:nvSpPr>
          <p:spPr>
            <a:xfrm>
              <a:off x="1660637" y="1459922"/>
              <a:ext cx="1294393"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t>20230117.074</a:t>
              </a:r>
            </a:p>
          </p:txBody>
        </p:sp>
      </p:grpSp>
      <mc:AlternateContent xmlns:mc="http://schemas.openxmlformats.org/markup-compatibility/2006" xmlns:a14="http://schemas.microsoft.com/office/drawing/2010/main">
        <mc:Choice Requires="a14">
          <p:sp>
            <p:nvSpPr>
              <p:cNvPr id="43" name="Textplatzhalter 4"/>
              <p:cNvSpPr txBox="1">
                <a:spLocks/>
              </p:cNvSpPr>
              <p:nvPr/>
            </p:nvSpPr>
            <p:spPr>
              <a:xfrm>
                <a:off x="658813" y="4013073"/>
                <a:ext cx="10514012" cy="2403601"/>
              </a:xfrm>
              <a:prstGeom prst="rect">
                <a:avLst/>
              </a:prstGeom>
            </p:spPr>
            <p:txBody>
              <a:bodyPr>
                <a:normAutofit fontScale="92500" lnSpcReduction="1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52000" lvl="1" indent="-252000">
                  <a:buFont typeface="Wingdings" panose="05000000000000000000" pitchFamily="2" charset="2"/>
                  <a:buChar char="§"/>
                </a:pPr>
                <a:r>
                  <a:rPr lang="en-US" sz="1600"/>
                  <a:t>Spectra of (filtered) fluctuation amplitude: events quasi-periodic (here: around 70 +/- 30 Hz)</a:t>
                </a:r>
              </a:p>
              <a:p>
                <a:pPr marL="252000" lvl="1" indent="-252000">
                  <a:buFont typeface="Wingdings" panose="05000000000000000000" pitchFamily="2" charset="2"/>
                  <a:buChar char="§"/>
                </a:pPr>
                <a:r>
                  <a:rPr lang="en-US" sz="1600"/>
                  <a:t>Spikes are broadband changes in spectral power in 10-300 kHz range (peak: 50 kHz)</a:t>
                </a:r>
              </a:p>
              <a:p>
                <a:pPr marL="612000" lvl="4" indent="-252000">
                  <a:buFont typeface="Wingdings" panose="05000000000000000000" pitchFamily="2" charset="2"/>
                  <a:buChar char="§"/>
                </a:pPr>
                <a:r>
                  <a:rPr lang="en-US" sz="1600"/>
                  <a:t>Significantly modify time-averaged turbulent spectra</a:t>
                </a:r>
              </a:p>
              <a:p>
                <a:pPr marL="252000" lvl="1" indent="-252000">
                  <a:buFont typeface="Wingdings" panose="05000000000000000000" pitchFamily="2" charset="2"/>
                  <a:buChar char="§"/>
                </a:pPr>
                <a:r>
                  <a:rPr lang="en-US" sz="1600"/>
                  <a:t>Density scan:</a:t>
                </a:r>
              </a:p>
              <a:p>
                <a:pPr marL="612000" lvl="4" indent="-252000">
                  <a:buFont typeface="Wingdings" panose="05000000000000000000" pitchFamily="2" charset="2"/>
                  <a:buChar char="§"/>
                </a:pPr>
                <a:r>
                  <a:rPr lang="en-US" sz="1600"/>
                  <a:t>Shrinking power range with bursty features (more common at lower density)</a:t>
                </a:r>
              </a:p>
              <a:p>
                <a:pPr marL="612000" lvl="4" indent="-252000">
                  <a:buFont typeface="Wingdings" panose="05000000000000000000" pitchFamily="2" charset="2"/>
                  <a:buChar char="§"/>
                </a:pPr>
                <a:r>
                  <a:rPr lang="en-US" sz="1600"/>
                  <a:t>Repetition frequency decreases with increasing density</a:t>
                </a:r>
              </a:p>
              <a:p>
                <a:pPr marL="252000" lvl="1" indent="-252000">
                  <a:buFont typeface="Wingdings" panose="05000000000000000000" pitchFamily="2" charset="2"/>
                  <a:buChar char="§"/>
                </a:pPr>
                <a:r>
                  <a:rPr lang="en-US" sz="1600"/>
                  <a:t>ECE data shows local </a:t>
                </a:r>
                <a14:m>
                  <m:oMath xmlns:m="http://schemas.openxmlformats.org/officeDocument/2006/math">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𝑇</m:t>
                        </m:r>
                      </m:e>
                      <m:sub>
                        <m:r>
                          <a:rPr lang="de-DE" sz="1600" b="0" i="1" smtClean="0">
                            <a:latin typeface="Cambria Math" panose="02040503050406030204" pitchFamily="18" charset="0"/>
                          </a:rPr>
                          <m:t>𝑒</m:t>
                        </m:r>
                      </m:sub>
                    </m:sSub>
                  </m:oMath>
                </a14:m>
                <a:r>
                  <a:rPr lang="en-US" sz="1600"/>
                  <a:t> inversion around </a:t>
                </a:r>
                <a14:m>
                  <m:oMath xmlns:m="http://schemas.openxmlformats.org/officeDocument/2006/math">
                    <m:r>
                      <a:rPr lang="de-DE" sz="1600" b="0" i="1" smtClean="0">
                        <a:latin typeface="Cambria Math" panose="02040503050406030204" pitchFamily="18" charset="0"/>
                      </a:rPr>
                      <m:t>𝜌</m:t>
                    </m:r>
                    <m:r>
                      <a:rPr lang="de-DE" sz="1600" b="0" i="1" smtClean="0">
                        <a:latin typeface="Cambria Math" panose="02040503050406030204" pitchFamily="18" charset="0"/>
                      </a:rPr>
                      <m:t>≈0.8</m:t>
                    </m:r>
                  </m:oMath>
                </a14:m>
                <a:r>
                  <a:rPr lang="en-US" sz="1600"/>
                  <a:t>, </a:t>
                </a:r>
                <a:r>
                  <a:rPr lang="en-US" sz="1600" b="1"/>
                  <a:t>exact mode/phenomenology still unclear</a:t>
                </a:r>
              </a:p>
            </p:txBody>
          </p:sp>
        </mc:Choice>
        <mc:Fallback xmlns="">
          <p:sp>
            <p:nvSpPr>
              <p:cNvPr id="43" name="Textplatzhalter 4"/>
              <p:cNvSpPr txBox="1">
                <a:spLocks noRot="1" noChangeAspect="1" noMove="1" noResize="1" noEditPoints="1" noAdjustHandles="1" noChangeArrowheads="1" noChangeShapeType="1" noTextEdit="1"/>
              </p:cNvSpPr>
              <p:nvPr/>
            </p:nvSpPr>
            <p:spPr>
              <a:xfrm>
                <a:off x="658813" y="4013073"/>
                <a:ext cx="10514012" cy="2403601"/>
              </a:xfrm>
              <a:prstGeom prst="rect">
                <a:avLst/>
              </a:prstGeom>
              <a:blipFill>
                <a:blip r:embed="rId4"/>
                <a:stretch>
                  <a:fillRect l="-174" t="-253"/>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8A6872CD-2351-8526-BAAB-FF611B92E845}"/>
              </a:ext>
            </a:extLst>
          </p:cNvPr>
          <p:cNvSpPr txBox="1"/>
          <p:nvPr/>
        </p:nvSpPr>
        <p:spPr>
          <a:xfrm>
            <a:off x="3611198" y="3230898"/>
            <a:ext cx="488916"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solidFill>
                  <a:schemeClr val="bg1"/>
                </a:solidFill>
              </a:rPr>
              <a:t>clean</a:t>
            </a:r>
          </a:p>
        </p:txBody>
      </p:sp>
      <p:pic>
        <p:nvPicPr>
          <p:cNvPr id="45" name="Picture 44" descr="A chart with numbers and symbols&#10;&#10;Description automatically generated with medium confidence">
            <a:extLst>
              <a:ext uri="{FF2B5EF4-FFF2-40B4-BE49-F238E27FC236}">
                <a16:creationId xmlns:a16="http://schemas.microsoft.com/office/drawing/2014/main" id="{B194BEC7-5BC5-9168-D83F-D876EA752932}"/>
              </a:ext>
            </a:extLst>
          </p:cNvPr>
          <p:cNvPicPr>
            <a:picLocks noChangeAspect="1"/>
          </p:cNvPicPr>
          <p:nvPr/>
        </p:nvPicPr>
        <p:blipFill>
          <a:blip r:embed="rId5"/>
          <a:stretch>
            <a:fillRect/>
          </a:stretch>
        </p:blipFill>
        <p:spPr>
          <a:xfrm>
            <a:off x="7556143" y="1305030"/>
            <a:ext cx="4036538" cy="2421922"/>
          </a:xfrm>
          <a:prstGeom prst="rect">
            <a:avLst/>
          </a:prstGeom>
        </p:spPr>
      </p:pic>
    </p:spTree>
    <p:extLst>
      <p:ext uri="{BB962C8B-B14F-4D97-AF65-F5344CB8AC3E}">
        <p14:creationId xmlns:p14="http://schemas.microsoft.com/office/powerpoint/2010/main" val="4155903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a:t>Core fluctuations during seeded detachment</a:t>
            </a:r>
            <a:endParaRPr lang="en-US"/>
          </a:p>
        </p:txBody>
      </p:sp>
      <p:sp>
        <p:nvSpPr>
          <p:cNvPr id="3" name="Date Placeholder 2"/>
          <p:cNvSpPr>
            <a:spLocks noGrp="1"/>
          </p:cNvSpPr>
          <p:nvPr>
            <p:ph type="dt" sz="half" idx="10"/>
          </p:nvPr>
        </p:nvSpPr>
        <p:spPr/>
        <p:txBody>
          <a:bodyPr/>
          <a:lstStyle/>
          <a:p>
            <a:r>
              <a:rPr lang="en-US"/>
              <a:t>W7-X OP2.1 results - 28.11.2023</a:t>
            </a:r>
            <a:endParaRPr lang="de-DE" dirty="0"/>
          </a:p>
        </p:txBody>
      </p:sp>
      <p:sp>
        <p:nvSpPr>
          <p:cNvPr id="4" name="Footer Placeholder 3"/>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5" name="Slide Number Placeholder 4"/>
          <p:cNvSpPr>
            <a:spLocks noGrp="1"/>
          </p:cNvSpPr>
          <p:nvPr>
            <p:ph type="sldNum" sz="quarter" idx="12"/>
          </p:nvPr>
        </p:nvSpPr>
        <p:spPr/>
        <p:txBody>
          <a:bodyPr/>
          <a:lstStyle/>
          <a:p>
            <a:fld id="{3B1A4699-952B-42DA-8DC4-38A59B49610C}" type="slidenum">
              <a:rPr lang="de-DE" smtClean="0"/>
              <a:pPr/>
              <a:t>17</a:t>
            </a:fld>
            <a:endParaRPr lang="de-DE" dirty="0"/>
          </a:p>
        </p:txBody>
      </p:sp>
      <mc:AlternateContent xmlns:mc="http://schemas.openxmlformats.org/markup-compatibility/2006" xmlns:a14="http://schemas.microsoft.com/office/drawing/2010/main">
        <mc:Choice Requires="a14">
          <p:sp>
            <p:nvSpPr>
              <p:cNvPr id="6" name="Text Placeholder 4">
                <a:extLst>
                  <a:ext uri="{FF2B5EF4-FFF2-40B4-BE49-F238E27FC236}">
                    <a16:creationId xmlns:a16="http://schemas.microsoft.com/office/drawing/2014/main" id="{7262DB70-3FC5-E6AD-19E6-7CC97DC35596}"/>
                  </a:ext>
                </a:extLst>
              </p:cNvPr>
              <p:cNvSpPr txBox="1">
                <a:spLocks/>
              </p:cNvSpPr>
              <p:nvPr/>
            </p:nvSpPr>
            <p:spPr>
              <a:xfrm>
                <a:off x="653415" y="4759474"/>
                <a:ext cx="10514012" cy="1609671"/>
              </a:xfrm>
              <a:prstGeom prst="rect">
                <a:avLst/>
              </a:prstGeom>
            </p:spPr>
            <p:txBody>
              <a:bodyPr>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52000" lvl="1" indent="-252000" algn="just">
                  <a:buFont typeface="Wingdings" panose="05000000000000000000" pitchFamily="2" charset="2"/>
                  <a:buChar char="§"/>
                </a:pPr>
                <a:r>
                  <a:rPr lang="en-US" sz="1600"/>
                  <a:t>Core-localized density fluctuation amplitude measured by PCI unaffected during seeded detachment</a:t>
                </a:r>
              </a:p>
              <a:p>
                <a:pPr marL="252000" lvl="1" indent="-252000" algn="just">
                  <a:buFont typeface="Wingdings" panose="05000000000000000000" pitchFamily="2" charset="2"/>
                  <a:buChar char="§"/>
                </a:pPr>
                <a:r>
                  <a:rPr lang="en-US" sz="1600"/>
                  <a:t>High-frequency (HF) component outside of core decrease with </a:t>
                </a:r>
                <a14:m>
                  <m:oMath xmlns:m="http://schemas.openxmlformats.org/officeDocument/2006/math">
                    <m:r>
                      <a:rPr lang="de-DE" sz="1600" b="0" i="1" smtClean="0">
                        <a:latin typeface="Cambria Math" panose="02040503050406030204" pitchFamily="18" charset="0"/>
                      </a:rPr>
                      <m:t>1/</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𝑓</m:t>
                        </m:r>
                      </m:e>
                      <m:sub>
                        <m:r>
                          <m:rPr>
                            <m:sty m:val="p"/>
                          </m:rPr>
                          <a:rPr lang="de-DE" sz="1600" b="0" i="0" smtClean="0">
                            <a:latin typeface="Cambria Math" panose="02040503050406030204" pitchFamily="18" charset="0"/>
                          </a:rPr>
                          <m:t>rad</m:t>
                        </m:r>
                      </m:sub>
                    </m:sSub>
                  </m:oMath>
                </a14:m>
                <a:r>
                  <a:rPr lang="en-US" sz="1600"/>
                  <a:t> </a:t>
                </a:r>
              </a:p>
              <a:p>
                <a:pPr marL="252000" lvl="1" indent="-252000" algn="just">
                  <a:buFont typeface="Wingdings" panose="05000000000000000000" pitchFamily="2" charset="2"/>
                  <a:buChar char="§"/>
                </a:pPr>
                <a:r>
                  <a:rPr lang="en-US" sz="1600" b="1"/>
                  <a:t>Core equilibrium profiles remain unchanged </a:t>
                </a:r>
                <a:r>
                  <a:rPr lang="en-US" sz="1600"/>
                  <a:t>within diagnostic accuracy</a:t>
                </a:r>
              </a:p>
              <a:p>
                <a:pPr marL="252000" lvl="1" indent="-252000" algn="just">
                  <a:buFont typeface="Wingdings" panose="05000000000000000000" pitchFamily="2" charset="2"/>
                  <a:buChar char="§"/>
                </a:pPr>
                <a:r>
                  <a:rPr lang="en-US" sz="1600"/>
                  <a:t>Outboard phase velocity (</a:t>
                </a:r>
                <a14:m>
                  <m:oMath xmlns:m="http://schemas.openxmlformats.org/officeDocument/2006/math">
                    <m:sSub>
                      <m:sSubPr>
                        <m:ctrlPr>
                          <a:rPr lang="de-DE" sz="1600" b="0" i="1" smtClean="0">
                            <a:latin typeface="Cambria Math" panose="02040503050406030204" pitchFamily="18" charset="0"/>
                          </a:rPr>
                        </m:ctrlPr>
                      </m:sSubPr>
                      <m:e>
                        <m:r>
                          <a:rPr lang="en-US" sz="1600" i="1" smtClean="0">
                            <a:latin typeface="Cambria Math" panose="02040503050406030204" pitchFamily="18" charset="0"/>
                          </a:rPr>
                          <m:t>𝑣</m:t>
                        </m:r>
                      </m:e>
                      <m:sub>
                        <m:r>
                          <a:rPr lang="de-DE" sz="1600" b="0" i="1" smtClean="0">
                            <a:latin typeface="Cambria Math" panose="02040503050406030204" pitchFamily="18" charset="0"/>
                          </a:rPr>
                          <m:t>𝐸</m:t>
                        </m:r>
                        <m:r>
                          <a:rPr lang="de-DE" sz="1600" b="0" i="1" smtClean="0">
                            <a:latin typeface="Cambria Math" panose="02040503050406030204" pitchFamily="18" charset="0"/>
                          </a:rPr>
                          <m:t>×</m:t>
                        </m:r>
                        <m:r>
                          <a:rPr lang="de-DE" sz="1600" b="0" i="1" smtClean="0">
                            <a:latin typeface="Cambria Math" panose="02040503050406030204" pitchFamily="18" charset="0"/>
                          </a:rPr>
                          <m:t>𝐵</m:t>
                        </m:r>
                      </m:sub>
                    </m:sSub>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en-US" sz="1600" i="1" smtClean="0">
                            <a:latin typeface="Cambria Math" panose="02040503050406030204" pitchFamily="18" charset="0"/>
                          </a:rPr>
                          <m:t>𝑣</m:t>
                        </m:r>
                      </m:e>
                      <m:sub>
                        <m:r>
                          <m:rPr>
                            <m:sty m:val="p"/>
                          </m:rPr>
                          <a:rPr lang="de-DE" sz="1600" b="0" i="0" smtClean="0">
                            <a:latin typeface="Cambria Math" panose="02040503050406030204" pitchFamily="18" charset="0"/>
                          </a:rPr>
                          <m:t>mode</m:t>
                        </m:r>
                      </m:sub>
                    </m:sSub>
                  </m:oMath>
                </a14:m>
                <a:r>
                  <a:rPr lang="en-US" sz="1600"/>
                  <a:t>) drops independently of inboard, inconsistent with E</a:t>
                </a:r>
                <a:r>
                  <a:rPr lang="en-US" sz="1600" baseline="-25000"/>
                  <a:t>r</a:t>
                </a:r>
                <a:r>
                  <a:rPr lang="en-US" sz="1600"/>
                  <a:t> change</a:t>
                </a:r>
                <a:endParaRPr lang="en-US" sz="1600" baseline="-25000"/>
              </a:p>
            </p:txBody>
          </p:sp>
        </mc:Choice>
        <mc:Fallback xmlns="">
          <p:sp>
            <p:nvSpPr>
              <p:cNvPr id="6" name="Text Placeholder 4">
                <a:extLst>
                  <a:ext uri="{FF2B5EF4-FFF2-40B4-BE49-F238E27FC236}">
                    <a16:creationId xmlns:a16="http://schemas.microsoft.com/office/drawing/2014/main" id="{7262DB70-3FC5-E6AD-19E6-7CC97DC35596}"/>
                  </a:ext>
                </a:extLst>
              </p:cNvPr>
              <p:cNvSpPr txBox="1">
                <a:spLocks noRot="1" noChangeAspect="1" noMove="1" noResize="1" noEditPoints="1" noAdjustHandles="1" noChangeArrowheads="1" noChangeShapeType="1" noTextEdit="1"/>
              </p:cNvSpPr>
              <p:nvPr/>
            </p:nvSpPr>
            <p:spPr>
              <a:xfrm>
                <a:off x="653415" y="4759474"/>
                <a:ext cx="10514012" cy="1609671"/>
              </a:xfrm>
              <a:prstGeom prst="rect">
                <a:avLst/>
              </a:prstGeom>
              <a:blipFill>
                <a:blip r:embed="rId2"/>
                <a:stretch>
                  <a:fillRect l="-232"/>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1A1BF1A8-31C8-1DA1-E1A2-A50A4869117B}"/>
              </a:ext>
            </a:extLst>
          </p:cNvPr>
          <p:cNvGrpSpPr/>
          <p:nvPr/>
        </p:nvGrpSpPr>
        <p:grpSpPr>
          <a:xfrm>
            <a:off x="3427463" y="1076965"/>
            <a:ext cx="8956795" cy="3327711"/>
            <a:chOff x="19259271" y="9933193"/>
            <a:chExt cx="11974593" cy="4448910"/>
          </a:xfrm>
        </p:grpSpPr>
        <p:pic>
          <p:nvPicPr>
            <p:cNvPr id="8" name="Picture 7" descr="A graph of a graph&#10;&#10;Description automatically generated with medium confidence">
              <a:extLst>
                <a:ext uri="{FF2B5EF4-FFF2-40B4-BE49-F238E27FC236}">
                  <a16:creationId xmlns:a16="http://schemas.microsoft.com/office/drawing/2014/main" id="{104E33F4-D0DB-9436-0657-E0E1157D3819}"/>
                </a:ext>
              </a:extLst>
            </p:cNvPr>
            <p:cNvPicPr>
              <a:picLocks noChangeAspect="1"/>
            </p:cNvPicPr>
            <p:nvPr/>
          </p:nvPicPr>
          <p:blipFill>
            <a:blip r:embed="rId3"/>
            <a:stretch>
              <a:fillRect/>
            </a:stretch>
          </p:blipFill>
          <p:spPr>
            <a:xfrm>
              <a:off x="19259271" y="10785472"/>
              <a:ext cx="10789894" cy="3596631"/>
            </a:xfrm>
            <a:prstGeom prst="rect">
              <a:avLst/>
            </a:prstGeom>
          </p:spPr>
        </p:pic>
        <p:sp>
          <p:nvSpPr>
            <p:cNvPr id="9" name="Inhaltsplatzhalter 5">
              <a:extLst>
                <a:ext uri="{FF2B5EF4-FFF2-40B4-BE49-F238E27FC236}">
                  <a16:creationId xmlns:a16="http://schemas.microsoft.com/office/drawing/2014/main" id="{9EC6B8BE-5981-1C50-D87B-BAFB98A94D16}"/>
                </a:ext>
              </a:extLst>
            </p:cNvPr>
            <p:cNvSpPr txBox="1">
              <a:spLocks/>
            </p:cNvSpPr>
            <p:nvPr/>
          </p:nvSpPr>
          <p:spPr>
            <a:xfrm>
              <a:off x="19618192" y="10205607"/>
              <a:ext cx="3542587" cy="717976"/>
            </a:xfrm>
            <a:prstGeom prst="rect">
              <a:avLst/>
            </a:prstGeom>
            <a:noFill/>
          </p:spPr>
          <p:txBody>
            <a:bodyPr vert="horz" wrap="square" lIns="72000" tIns="180000" rIns="72000" bIns="108000" rtlCol="0">
              <a:spAutoFit/>
            </a:bodyPr>
            <a:lstStyle>
              <a:lvl1pPr marL="0" marR="0" indent="0" algn="l" defTabSz="2271004" rtl="0" eaLnBrk="1" fontAlgn="auto" latinLnBrk="0" hangingPunct="1">
                <a:lnSpc>
                  <a:spcPct val="100000"/>
                </a:lnSpc>
                <a:spcBef>
                  <a:spcPts val="1490"/>
                </a:spcBef>
                <a:spcAft>
                  <a:spcPts val="0"/>
                </a:spcAft>
                <a:buClrTx/>
                <a:buSzTx/>
                <a:buFont typeface="Arial" panose="020B0604020202020204" pitchFamily="34" charset="0"/>
                <a:buNone/>
                <a:tabLst/>
                <a:defRPr lang="de-DE" sz="3200" b="0" i="0" kern="600" spc="99" baseline="0" dirty="0" smtClean="0">
                  <a:solidFill>
                    <a:schemeClr val="tx1"/>
                  </a:solidFill>
                  <a:latin typeface="+mn-lt"/>
                  <a:ea typeface="+mn-ea"/>
                  <a:cs typeface="+mn-cs"/>
                </a:defRPr>
              </a:lvl1pPr>
              <a:lvl2pPr marL="0" indent="0" algn="l" defTabSz="2271004" rtl="0" eaLnBrk="1" latinLnBrk="0" hangingPunct="1">
                <a:lnSpc>
                  <a:spcPct val="100000"/>
                </a:lnSpc>
                <a:spcBef>
                  <a:spcPts val="1490"/>
                </a:spcBef>
                <a:spcAft>
                  <a:spcPts val="0"/>
                </a:spcAft>
                <a:buFont typeface="Arial" panose="020B0604020202020204" pitchFamily="34" charset="0"/>
                <a:buNone/>
                <a:defRPr sz="3200" b="1" kern="600" spc="99" baseline="0">
                  <a:solidFill>
                    <a:srgbClr val="338985"/>
                  </a:solidFill>
                  <a:latin typeface="+mn-lt"/>
                  <a:ea typeface="+mn-ea"/>
                  <a:cs typeface="+mn-cs"/>
                </a:defRPr>
              </a:lvl2pPr>
              <a:lvl3pPr marL="445528" indent="-445528" algn="l" defTabSz="2271004" rtl="0" eaLnBrk="1" latinLnBrk="0" hangingPunct="1">
                <a:lnSpc>
                  <a:spcPct val="100000"/>
                </a:lnSpc>
                <a:spcBef>
                  <a:spcPts val="1490"/>
                </a:spcBef>
                <a:buFont typeface="Arial" panose="020B0604020202020204" pitchFamily="34" charset="0"/>
                <a:buChar char="•"/>
                <a:defRPr sz="3200" b="1" kern="400" spc="99" baseline="0">
                  <a:solidFill>
                    <a:schemeClr val="accent3"/>
                  </a:solidFill>
                  <a:latin typeface="+mn-lt"/>
                  <a:ea typeface="+mn-ea"/>
                  <a:cs typeface="+mn-cs"/>
                </a:defRPr>
              </a:lvl3pPr>
              <a:lvl4pPr marL="445528" indent="-445528" algn="l" defTabSz="2271004" rtl="0" eaLnBrk="1" latinLnBrk="0" hangingPunct="1">
                <a:lnSpc>
                  <a:spcPct val="100000"/>
                </a:lnSpc>
                <a:spcBef>
                  <a:spcPts val="1490"/>
                </a:spcBef>
                <a:buFont typeface="Arial" panose="020B0604020202020204" pitchFamily="34" charset="0"/>
                <a:buChar char="•"/>
                <a:defRPr sz="3200" kern="600" spc="99" baseline="0">
                  <a:solidFill>
                    <a:schemeClr val="tx1"/>
                  </a:solidFill>
                  <a:latin typeface="+mn-lt"/>
                  <a:ea typeface="+mn-ea"/>
                  <a:cs typeface="+mn-cs"/>
                </a:defRPr>
              </a:lvl4pPr>
              <a:lvl5pPr marL="887112" indent="-445528" algn="l" defTabSz="2271004" rtl="0" eaLnBrk="1" latinLnBrk="0" hangingPunct="1">
                <a:lnSpc>
                  <a:spcPct val="100000"/>
                </a:lnSpc>
                <a:spcBef>
                  <a:spcPts val="1490"/>
                </a:spcBef>
                <a:buFont typeface="Arial" panose="020B0604020202020204" pitchFamily="34" charset="0"/>
                <a:buChar char="•"/>
                <a:defRPr lang="de-DE" sz="3200" b="0" i="0" kern="600" spc="99" baseline="0" dirty="0" smtClean="0">
                  <a:solidFill>
                    <a:schemeClr val="tx1"/>
                  </a:solidFill>
                  <a:latin typeface="+mn-lt"/>
                  <a:ea typeface="+mn-ea"/>
                  <a:cs typeface="+mn-cs"/>
                </a:defRPr>
              </a:lvl5pPr>
              <a:lvl6pPr marL="1603785" indent="-709689" algn="l" defTabSz="2271004" rtl="0" eaLnBrk="1" latinLnBrk="0" hangingPunct="1">
                <a:lnSpc>
                  <a:spcPct val="100000"/>
                </a:lnSpc>
                <a:spcBef>
                  <a:spcPts val="745"/>
                </a:spcBef>
                <a:spcAft>
                  <a:spcPts val="0"/>
                </a:spcAft>
                <a:buClr>
                  <a:schemeClr val="tx1"/>
                </a:buClr>
                <a:buSzPct val="110000"/>
                <a:buFont typeface="Symbol" panose="05050102010706020507" pitchFamily="18" charset="2"/>
                <a:buChar char=""/>
                <a:defRPr sz="3200" b="0" i="0" kern="600" spc="99" baseline="0">
                  <a:solidFill>
                    <a:schemeClr val="tx1"/>
                  </a:solidFill>
                  <a:latin typeface="+mn-lt"/>
                  <a:ea typeface="+mn-ea"/>
                  <a:cs typeface="+mn-cs"/>
                </a:defRPr>
              </a:lvl6pPr>
              <a:lvl7pPr marL="0" indent="536209" algn="l" defTabSz="2271004" rtl="0" eaLnBrk="1" latinLnBrk="0" hangingPunct="1">
                <a:lnSpc>
                  <a:spcPct val="100000"/>
                </a:lnSpc>
                <a:spcBef>
                  <a:spcPts val="1490"/>
                </a:spcBef>
                <a:spcAft>
                  <a:spcPts val="0"/>
                </a:spcAft>
                <a:buClr>
                  <a:schemeClr val="tx2"/>
                </a:buClr>
                <a:buFont typeface="Wingdings 3" panose="05040102010807070707" pitchFamily="18" charset="2"/>
                <a:buChar char=""/>
                <a:defRPr sz="3200" b="0" i="1" kern="600" spc="99" baseline="0">
                  <a:solidFill>
                    <a:schemeClr val="tx2"/>
                  </a:solidFill>
                  <a:latin typeface="+mn-lt"/>
                  <a:ea typeface="+mn-ea"/>
                  <a:cs typeface="+mn-cs"/>
                </a:defRPr>
              </a:lvl7pPr>
              <a:lvl8pPr marL="0" indent="0" algn="l" defTabSz="2271004" rtl="0" eaLnBrk="1" latinLnBrk="0" hangingPunct="1">
                <a:lnSpc>
                  <a:spcPct val="100000"/>
                </a:lnSpc>
                <a:spcBef>
                  <a:spcPts val="1304"/>
                </a:spcBef>
                <a:spcAft>
                  <a:spcPts val="0"/>
                </a:spcAft>
                <a:buSzPct val="110000"/>
                <a:buFont typeface=".SF NS Symbols Regular"/>
                <a:buNone/>
                <a:defRPr sz="2800" b="0" i="1" kern="600" spc="298" baseline="0">
                  <a:solidFill>
                    <a:schemeClr val="tx1">
                      <a:lumMod val="50000"/>
                      <a:lumOff val="50000"/>
                    </a:schemeClr>
                  </a:solidFill>
                  <a:latin typeface="+mn-lt"/>
                  <a:ea typeface="+mn-ea"/>
                  <a:cs typeface="+mn-cs"/>
                </a:defRPr>
              </a:lvl8pPr>
              <a:lvl9pPr marL="0" indent="0" algn="l" defTabSz="2271004" rtl="0" eaLnBrk="1" latinLnBrk="0" hangingPunct="1">
                <a:lnSpc>
                  <a:spcPts val="2732"/>
                </a:lnSpc>
                <a:spcBef>
                  <a:spcPts val="1304"/>
                </a:spcBef>
                <a:buFont typeface="Arial" panose="020B0604020202020204" pitchFamily="34" charset="0"/>
                <a:buNone/>
                <a:defRPr sz="1987" b="0" i="1" kern="600" spc="298" baseline="0">
                  <a:solidFill>
                    <a:schemeClr val="tx1">
                      <a:lumMod val="50000"/>
                      <a:lumOff val="50000"/>
                    </a:schemeClr>
                  </a:solidFill>
                  <a:latin typeface="+mn-lt"/>
                  <a:ea typeface="+mn-ea"/>
                  <a:cs typeface="+mn-cs"/>
                </a:defRPr>
              </a:lvl9pPr>
            </a:lstStyle>
            <a:p>
              <a:pPr algn="just"/>
              <a:r>
                <a:rPr lang="en-US" sz="1600" dirty="0"/>
                <a:t>PCI fluctuation spectra</a:t>
              </a:r>
            </a:p>
          </p:txBody>
        </p:sp>
        <p:sp>
          <p:nvSpPr>
            <p:cNvPr id="10" name="Inhaltsplatzhalter 5">
              <a:extLst>
                <a:ext uri="{FF2B5EF4-FFF2-40B4-BE49-F238E27FC236}">
                  <a16:creationId xmlns:a16="http://schemas.microsoft.com/office/drawing/2014/main" id="{C69B80E2-2655-5AAF-3755-939C9AC130DB}"/>
                </a:ext>
              </a:extLst>
            </p:cNvPr>
            <p:cNvSpPr txBox="1">
              <a:spLocks/>
            </p:cNvSpPr>
            <p:nvPr/>
          </p:nvSpPr>
          <p:spPr>
            <a:xfrm>
              <a:off x="22721267" y="9933193"/>
              <a:ext cx="4640901" cy="1047156"/>
            </a:xfrm>
            <a:prstGeom prst="rect">
              <a:avLst/>
            </a:prstGeom>
            <a:noFill/>
          </p:spPr>
          <p:txBody>
            <a:bodyPr vert="horz" wrap="square" lIns="72000" tIns="180000" rIns="72000" bIns="108000" rtlCol="0">
              <a:spAutoFit/>
            </a:bodyPr>
            <a:lstStyle>
              <a:lvl1pPr marL="0" marR="0" indent="0" algn="l" defTabSz="2271004" rtl="0" eaLnBrk="1" fontAlgn="auto" latinLnBrk="0" hangingPunct="1">
                <a:lnSpc>
                  <a:spcPct val="100000"/>
                </a:lnSpc>
                <a:spcBef>
                  <a:spcPts val="1490"/>
                </a:spcBef>
                <a:spcAft>
                  <a:spcPts val="0"/>
                </a:spcAft>
                <a:buClrTx/>
                <a:buSzTx/>
                <a:buFont typeface="Arial" panose="020B0604020202020204" pitchFamily="34" charset="0"/>
                <a:buNone/>
                <a:tabLst/>
                <a:defRPr lang="de-DE" sz="3200" b="0" i="0" kern="600" spc="99" baseline="0" dirty="0" smtClean="0">
                  <a:solidFill>
                    <a:schemeClr val="tx1"/>
                  </a:solidFill>
                  <a:latin typeface="+mn-lt"/>
                  <a:ea typeface="+mn-ea"/>
                  <a:cs typeface="+mn-cs"/>
                </a:defRPr>
              </a:lvl1pPr>
              <a:lvl2pPr marL="0" indent="0" algn="l" defTabSz="2271004" rtl="0" eaLnBrk="1" latinLnBrk="0" hangingPunct="1">
                <a:lnSpc>
                  <a:spcPct val="100000"/>
                </a:lnSpc>
                <a:spcBef>
                  <a:spcPts val="1490"/>
                </a:spcBef>
                <a:spcAft>
                  <a:spcPts val="0"/>
                </a:spcAft>
                <a:buFont typeface="Arial" panose="020B0604020202020204" pitchFamily="34" charset="0"/>
                <a:buNone/>
                <a:defRPr sz="3200" b="1" kern="600" spc="99" baseline="0">
                  <a:solidFill>
                    <a:srgbClr val="338985"/>
                  </a:solidFill>
                  <a:latin typeface="+mn-lt"/>
                  <a:ea typeface="+mn-ea"/>
                  <a:cs typeface="+mn-cs"/>
                </a:defRPr>
              </a:lvl2pPr>
              <a:lvl3pPr marL="445528" indent="-445528" algn="l" defTabSz="2271004" rtl="0" eaLnBrk="1" latinLnBrk="0" hangingPunct="1">
                <a:lnSpc>
                  <a:spcPct val="100000"/>
                </a:lnSpc>
                <a:spcBef>
                  <a:spcPts val="1490"/>
                </a:spcBef>
                <a:buFont typeface="Arial" panose="020B0604020202020204" pitchFamily="34" charset="0"/>
                <a:buChar char="•"/>
                <a:defRPr sz="3200" b="1" kern="400" spc="99" baseline="0">
                  <a:solidFill>
                    <a:schemeClr val="accent3"/>
                  </a:solidFill>
                  <a:latin typeface="+mn-lt"/>
                  <a:ea typeface="+mn-ea"/>
                  <a:cs typeface="+mn-cs"/>
                </a:defRPr>
              </a:lvl3pPr>
              <a:lvl4pPr marL="445528" indent="-445528" algn="l" defTabSz="2271004" rtl="0" eaLnBrk="1" latinLnBrk="0" hangingPunct="1">
                <a:lnSpc>
                  <a:spcPct val="100000"/>
                </a:lnSpc>
                <a:spcBef>
                  <a:spcPts val="1490"/>
                </a:spcBef>
                <a:buFont typeface="Arial" panose="020B0604020202020204" pitchFamily="34" charset="0"/>
                <a:buChar char="•"/>
                <a:defRPr sz="3200" kern="600" spc="99" baseline="0">
                  <a:solidFill>
                    <a:schemeClr val="tx1"/>
                  </a:solidFill>
                  <a:latin typeface="+mn-lt"/>
                  <a:ea typeface="+mn-ea"/>
                  <a:cs typeface="+mn-cs"/>
                </a:defRPr>
              </a:lvl4pPr>
              <a:lvl5pPr marL="887112" indent="-445528" algn="l" defTabSz="2271004" rtl="0" eaLnBrk="1" latinLnBrk="0" hangingPunct="1">
                <a:lnSpc>
                  <a:spcPct val="100000"/>
                </a:lnSpc>
                <a:spcBef>
                  <a:spcPts val="1490"/>
                </a:spcBef>
                <a:buFont typeface="Arial" panose="020B0604020202020204" pitchFamily="34" charset="0"/>
                <a:buChar char="•"/>
                <a:defRPr lang="de-DE" sz="3200" b="0" i="0" kern="600" spc="99" baseline="0" dirty="0" smtClean="0">
                  <a:solidFill>
                    <a:schemeClr val="tx1"/>
                  </a:solidFill>
                  <a:latin typeface="+mn-lt"/>
                  <a:ea typeface="+mn-ea"/>
                  <a:cs typeface="+mn-cs"/>
                </a:defRPr>
              </a:lvl5pPr>
              <a:lvl6pPr marL="1603785" indent="-709689" algn="l" defTabSz="2271004" rtl="0" eaLnBrk="1" latinLnBrk="0" hangingPunct="1">
                <a:lnSpc>
                  <a:spcPct val="100000"/>
                </a:lnSpc>
                <a:spcBef>
                  <a:spcPts val="745"/>
                </a:spcBef>
                <a:spcAft>
                  <a:spcPts val="0"/>
                </a:spcAft>
                <a:buClr>
                  <a:schemeClr val="tx1"/>
                </a:buClr>
                <a:buSzPct val="110000"/>
                <a:buFont typeface="Symbol" panose="05050102010706020507" pitchFamily="18" charset="2"/>
                <a:buChar char=""/>
                <a:defRPr sz="3200" b="0" i="0" kern="600" spc="99" baseline="0">
                  <a:solidFill>
                    <a:schemeClr val="tx1"/>
                  </a:solidFill>
                  <a:latin typeface="+mn-lt"/>
                  <a:ea typeface="+mn-ea"/>
                  <a:cs typeface="+mn-cs"/>
                </a:defRPr>
              </a:lvl6pPr>
              <a:lvl7pPr marL="0" indent="536209" algn="l" defTabSz="2271004" rtl="0" eaLnBrk="1" latinLnBrk="0" hangingPunct="1">
                <a:lnSpc>
                  <a:spcPct val="100000"/>
                </a:lnSpc>
                <a:spcBef>
                  <a:spcPts val="1490"/>
                </a:spcBef>
                <a:spcAft>
                  <a:spcPts val="0"/>
                </a:spcAft>
                <a:buClr>
                  <a:schemeClr val="tx2"/>
                </a:buClr>
                <a:buFont typeface="Wingdings 3" panose="05040102010807070707" pitchFamily="18" charset="2"/>
                <a:buChar char=""/>
                <a:defRPr sz="3200" b="0" i="1" kern="600" spc="99" baseline="0">
                  <a:solidFill>
                    <a:schemeClr val="tx2"/>
                  </a:solidFill>
                  <a:latin typeface="+mn-lt"/>
                  <a:ea typeface="+mn-ea"/>
                  <a:cs typeface="+mn-cs"/>
                </a:defRPr>
              </a:lvl7pPr>
              <a:lvl8pPr marL="0" indent="0" algn="l" defTabSz="2271004" rtl="0" eaLnBrk="1" latinLnBrk="0" hangingPunct="1">
                <a:lnSpc>
                  <a:spcPct val="100000"/>
                </a:lnSpc>
                <a:spcBef>
                  <a:spcPts val="1304"/>
                </a:spcBef>
                <a:spcAft>
                  <a:spcPts val="0"/>
                </a:spcAft>
                <a:buSzPct val="110000"/>
                <a:buFont typeface=".SF NS Symbols Regular"/>
                <a:buNone/>
                <a:defRPr sz="2800" b="0" i="1" kern="600" spc="298" baseline="0">
                  <a:solidFill>
                    <a:schemeClr val="tx1">
                      <a:lumMod val="50000"/>
                      <a:lumOff val="50000"/>
                    </a:schemeClr>
                  </a:solidFill>
                  <a:latin typeface="+mn-lt"/>
                  <a:ea typeface="+mn-ea"/>
                  <a:cs typeface="+mn-cs"/>
                </a:defRPr>
              </a:lvl8pPr>
              <a:lvl9pPr marL="0" indent="0" algn="l" defTabSz="2271004" rtl="0" eaLnBrk="1" latinLnBrk="0" hangingPunct="1">
                <a:lnSpc>
                  <a:spcPts val="2732"/>
                </a:lnSpc>
                <a:spcBef>
                  <a:spcPts val="1304"/>
                </a:spcBef>
                <a:buFont typeface="Arial" panose="020B0604020202020204" pitchFamily="34" charset="0"/>
                <a:buNone/>
                <a:defRPr sz="1987" b="0" i="1" kern="600" spc="298" baseline="0">
                  <a:solidFill>
                    <a:schemeClr val="tx1">
                      <a:lumMod val="50000"/>
                      <a:lumOff val="50000"/>
                    </a:schemeClr>
                  </a:solidFill>
                  <a:latin typeface="+mn-lt"/>
                  <a:ea typeface="+mn-ea"/>
                  <a:cs typeface="+mn-cs"/>
                </a:defRPr>
              </a:lvl9pPr>
            </a:lstStyle>
            <a:p>
              <a:pPr algn="ctr"/>
              <a:r>
                <a:rPr lang="en-US" sz="1600" dirty="0"/>
                <a:t>integrated fluctuation</a:t>
              </a:r>
              <a:br>
                <a:rPr lang="en-US" sz="1600" dirty="0"/>
              </a:br>
              <a:r>
                <a:rPr lang="en-US" sz="1600" dirty="0"/>
                <a:t>amplitude</a:t>
              </a:r>
            </a:p>
          </p:txBody>
        </p:sp>
        <p:sp>
          <p:nvSpPr>
            <p:cNvPr id="11" name="Inhaltsplatzhalter 5">
              <a:extLst>
                <a:ext uri="{FF2B5EF4-FFF2-40B4-BE49-F238E27FC236}">
                  <a16:creationId xmlns:a16="http://schemas.microsoft.com/office/drawing/2014/main" id="{677BC2AB-C456-E8A4-FD54-091A4068FB9A}"/>
                </a:ext>
              </a:extLst>
            </p:cNvPr>
            <p:cNvSpPr txBox="1">
              <a:spLocks/>
            </p:cNvSpPr>
            <p:nvPr/>
          </p:nvSpPr>
          <p:spPr>
            <a:xfrm>
              <a:off x="26035637" y="9934018"/>
              <a:ext cx="5198227" cy="1047156"/>
            </a:xfrm>
            <a:prstGeom prst="rect">
              <a:avLst/>
            </a:prstGeom>
            <a:noFill/>
          </p:spPr>
          <p:txBody>
            <a:bodyPr vert="horz" wrap="square" lIns="72000" tIns="180000" rIns="72000" bIns="108000" rtlCol="0">
              <a:spAutoFit/>
            </a:bodyPr>
            <a:lstStyle>
              <a:lvl1pPr marL="0" marR="0" indent="0" algn="l" defTabSz="2271004" rtl="0" eaLnBrk="1" fontAlgn="auto" latinLnBrk="0" hangingPunct="1">
                <a:lnSpc>
                  <a:spcPct val="100000"/>
                </a:lnSpc>
                <a:spcBef>
                  <a:spcPts val="1490"/>
                </a:spcBef>
                <a:spcAft>
                  <a:spcPts val="0"/>
                </a:spcAft>
                <a:buClrTx/>
                <a:buSzTx/>
                <a:buFont typeface="Arial" panose="020B0604020202020204" pitchFamily="34" charset="0"/>
                <a:buNone/>
                <a:tabLst/>
                <a:defRPr lang="de-DE" sz="3200" b="0" i="0" kern="600" spc="99" baseline="0" dirty="0" smtClean="0">
                  <a:solidFill>
                    <a:schemeClr val="tx1"/>
                  </a:solidFill>
                  <a:latin typeface="+mn-lt"/>
                  <a:ea typeface="+mn-ea"/>
                  <a:cs typeface="+mn-cs"/>
                </a:defRPr>
              </a:lvl1pPr>
              <a:lvl2pPr marL="0" indent="0" algn="l" defTabSz="2271004" rtl="0" eaLnBrk="1" latinLnBrk="0" hangingPunct="1">
                <a:lnSpc>
                  <a:spcPct val="100000"/>
                </a:lnSpc>
                <a:spcBef>
                  <a:spcPts val="1490"/>
                </a:spcBef>
                <a:spcAft>
                  <a:spcPts val="0"/>
                </a:spcAft>
                <a:buFont typeface="Arial" panose="020B0604020202020204" pitchFamily="34" charset="0"/>
                <a:buNone/>
                <a:defRPr sz="3200" b="1" kern="600" spc="99" baseline="0">
                  <a:solidFill>
                    <a:srgbClr val="338985"/>
                  </a:solidFill>
                  <a:latin typeface="+mn-lt"/>
                  <a:ea typeface="+mn-ea"/>
                  <a:cs typeface="+mn-cs"/>
                </a:defRPr>
              </a:lvl2pPr>
              <a:lvl3pPr marL="445528" indent="-445528" algn="l" defTabSz="2271004" rtl="0" eaLnBrk="1" latinLnBrk="0" hangingPunct="1">
                <a:lnSpc>
                  <a:spcPct val="100000"/>
                </a:lnSpc>
                <a:spcBef>
                  <a:spcPts val="1490"/>
                </a:spcBef>
                <a:buFont typeface="Arial" panose="020B0604020202020204" pitchFamily="34" charset="0"/>
                <a:buChar char="•"/>
                <a:defRPr sz="3200" b="1" kern="400" spc="99" baseline="0">
                  <a:solidFill>
                    <a:schemeClr val="accent3"/>
                  </a:solidFill>
                  <a:latin typeface="+mn-lt"/>
                  <a:ea typeface="+mn-ea"/>
                  <a:cs typeface="+mn-cs"/>
                </a:defRPr>
              </a:lvl3pPr>
              <a:lvl4pPr marL="445528" indent="-445528" algn="l" defTabSz="2271004" rtl="0" eaLnBrk="1" latinLnBrk="0" hangingPunct="1">
                <a:lnSpc>
                  <a:spcPct val="100000"/>
                </a:lnSpc>
                <a:spcBef>
                  <a:spcPts val="1490"/>
                </a:spcBef>
                <a:buFont typeface="Arial" panose="020B0604020202020204" pitchFamily="34" charset="0"/>
                <a:buChar char="•"/>
                <a:defRPr sz="3200" kern="600" spc="99" baseline="0">
                  <a:solidFill>
                    <a:schemeClr val="tx1"/>
                  </a:solidFill>
                  <a:latin typeface="+mn-lt"/>
                  <a:ea typeface="+mn-ea"/>
                  <a:cs typeface="+mn-cs"/>
                </a:defRPr>
              </a:lvl4pPr>
              <a:lvl5pPr marL="887112" indent="-445528" algn="l" defTabSz="2271004" rtl="0" eaLnBrk="1" latinLnBrk="0" hangingPunct="1">
                <a:lnSpc>
                  <a:spcPct val="100000"/>
                </a:lnSpc>
                <a:spcBef>
                  <a:spcPts val="1490"/>
                </a:spcBef>
                <a:buFont typeface="Arial" panose="020B0604020202020204" pitchFamily="34" charset="0"/>
                <a:buChar char="•"/>
                <a:defRPr lang="de-DE" sz="3200" b="0" i="0" kern="600" spc="99" baseline="0" dirty="0" smtClean="0">
                  <a:solidFill>
                    <a:schemeClr val="tx1"/>
                  </a:solidFill>
                  <a:latin typeface="+mn-lt"/>
                  <a:ea typeface="+mn-ea"/>
                  <a:cs typeface="+mn-cs"/>
                </a:defRPr>
              </a:lvl5pPr>
              <a:lvl6pPr marL="1603785" indent="-709689" algn="l" defTabSz="2271004" rtl="0" eaLnBrk="1" latinLnBrk="0" hangingPunct="1">
                <a:lnSpc>
                  <a:spcPct val="100000"/>
                </a:lnSpc>
                <a:spcBef>
                  <a:spcPts val="745"/>
                </a:spcBef>
                <a:spcAft>
                  <a:spcPts val="0"/>
                </a:spcAft>
                <a:buClr>
                  <a:schemeClr val="tx1"/>
                </a:buClr>
                <a:buSzPct val="110000"/>
                <a:buFont typeface="Symbol" panose="05050102010706020507" pitchFamily="18" charset="2"/>
                <a:buChar char=""/>
                <a:defRPr sz="3200" b="0" i="0" kern="600" spc="99" baseline="0">
                  <a:solidFill>
                    <a:schemeClr val="tx1"/>
                  </a:solidFill>
                  <a:latin typeface="+mn-lt"/>
                  <a:ea typeface="+mn-ea"/>
                  <a:cs typeface="+mn-cs"/>
                </a:defRPr>
              </a:lvl6pPr>
              <a:lvl7pPr marL="0" indent="536209" algn="l" defTabSz="2271004" rtl="0" eaLnBrk="1" latinLnBrk="0" hangingPunct="1">
                <a:lnSpc>
                  <a:spcPct val="100000"/>
                </a:lnSpc>
                <a:spcBef>
                  <a:spcPts val="1490"/>
                </a:spcBef>
                <a:spcAft>
                  <a:spcPts val="0"/>
                </a:spcAft>
                <a:buClr>
                  <a:schemeClr val="tx2"/>
                </a:buClr>
                <a:buFont typeface="Wingdings 3" panose="05040102010807070707" pitchFamily="18" charset="2"/>
                <a:buChar char=""/>
                <a:defRPr sz="3200" b="0" i="1" kern="600" spc="99" baseline="0">
                  <a:solidFill>
                    <a:schemeClr val="tx2"/>
                  </a:solidFill>
                  <a:latin typeface="+mn-lt"/>
                  <a:ea typeface="+mn-ea"/>
                  <a:cs typeface="+mn-cs"/>
                </a:defRPr>
              </a:lvl7pPr>
              <a:lvl8pPr marL="0" indent="0" algn="l" defTabSz="2271004" rtl="0" eaLnBrk="1" latinLnBrk="0" hangingPunct="1">
                <a:lnSpc>
                  <a:spcPct val="100000"/>
                </a:lnSpc>
                <a:spcBef>
                  <a:spcPts val="1304"/>
                </a:spcBef>
                <a:spcAft>
                  <a:spcPts val="0"/>
                </a:spcAft>
                <a:buSzPct val="110000"/>
                <a:buFont typeface=".SF NS Symbols Regular"/>
                <a:buNone/>
                <a:defRPr sz="2800" b="0" i="1" kern="600" spc="298" baseline="0">
                  <a:solidFill>
                    <a:schemeClr val="tx1">
                      <a:lumMod val="50000"/>
                      <a:lumOff val="50000"/>
                    </a:schemeClr>
                  </a:solidFill>
                  <a:latin typeface="+mn-lt"/>
                  <a:ea typeface="+mn-ea"/>
                  <a:cs typeface="+mn-cs"/>
                </a:defRPr>
              </a:lvl8pPr>
              <a:lvl9pPr marL="0" indent="0" algn="l" defTabSz="2271004" rtl="0" eaLnBrk="1" latinLnBrk="0" hangingPunct="1">
                <a:lnSpc>
                  <a:spcPts val="2732"/>
                </a:lnSpc>
                <a:spcBef>
                  <a:spcPts val="1304"/>
                </a:spcBef>
                <a:buFont typeface="Arial" panose="020B0604020202020204" pitchFamily="34" charset="0"/>
                <a:buNone/>
                <a:defRPr sz="1987" b="0" i="1" kern="600" spc="298" baseline="0">
                  <a:solidFill>
                    <a:schemeClr val="tx1">
                      <a:lumMod val="50000"/>
                      <a:lumOff val="50000"/>
                    </a:schemeClr>
                  </a:solidFill>
                  <a:latin typeface="+mn-lt"/>
                  <a:ea typeface="+mn-ea"/>
                  <a:cs typeface="+mn-cs"/>
                </a:defRPr>
              </a:lvl9pPr>
            </a:lstStyle>
            <a:p>
              <a:pPr algn="ctr"/>
              <a:r>
                <a:rPr lang="en-US" sz="1600" dirty="0"/>
                <a:t>fluctuation phase</a:t>
              </a:r>
              <a:br>
                <a:rPr lang="en-US" sz="1600" dirty="0"/>
              </a:br>
              <a:r>
                <a:rPr lang="en-US" sz="1600" dirty="0"/>
                <a:t>velocity evolution</a:t>
              </a:r>
            </a:p>
          </p:txBody>
        </p:sp>
      </p:grpSp>
      <p:pic>
        <p:nvPicPr>
          <p:cNvPr id="12" name="Picture 11" descr="A graph of a graph&#10;&#10;Description automatically generated with medium confidence">
            <a:extLst>
              <a:ext uri="{FF2B5EF4-FFF2-40B4-BE49-F238E27FC236}">
                <a16:creationId xmlns:a16="http://schemas.microsoft.com/office/drawing/2014/main" id="{6CABBD58-B6DC-B815-72DB-6390832949D9}"/>
              </a:ext>
            </a:extLst>
          </p:cNvPr>
          <p:cNvPicPr>
            <a:picLocks noChangeAspect="1"/>
          </p:cNvPicPr>
          <p:nvPr/>
        </p:nvPicPr>
        <p:blipFill rotWithShape="1">
          <a:blip r:embed="rId4"/>
          <a:srcRect r="64258"/>
          <a:stretch/>
        </p:blipFill>
        <p:spPr>
          <a:xfrm>
            <a:off x="379603" y="1577793"/>
            <a:ext cx="2879492" cy="2932331"/>
          </a:xfrm>
          <a:prstGeom prst="rect">
            <a:avLst/>
          </a:prstGeom>
        </p:spPr>
      </p:pic>
    </p:spTree>
    <p:extLst>
      <p:ext uri="{BB962C8B-B14F-4D97-AF65-F5344CB8AC3E}">
        <p14:creationId xmlns:p14="http://schemas.microsoft.com/office/powerpoint/2010/main" val="3313478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BDC1-414D-43E7-98AD-C021E9E9B0FB}"/>
              </a:ext>
            </a:extLst>
          </p:cNvPr>
          <p:cNvSpPr>
            <a:spLocks noGrp="1"/>
          </p:cNvSpPr>
          <p:nvPr>
            <p:ph type="title"/>
          </p:nvPr>
        </p:nvSpPr>
        <p:spPr/>
        <p:txBody>
          <a:bodyPr/>
          <a:lstStyle/>
          <a:p>
            <a:r>
              <a:rPr lang="de-DE" dirty="0"/>
              <a:t>Effect of magnetic configuration on turbulence</a:t>
            </a:r>
            <a:br>
              <a:rPr lang="de-DE" dirty="0"/>
            </a:br>
            <a:r>
              <a:rPr lang="de-DE" dirty="0"/>
              <a:t>PCI fluctuation measurements</a:t>
            </a:r>
            <a:endParaRPr lang="en-DE" dirty="0"/>
          </a:p>
        </p:txBody>
      </p:sp>
      <p:sp>
        <p:nvSpPr>
          <p:cNvPr id="3" name="Date Placeholder 2">
            <a:extLst>
              <a:ext uri="{FF2B5EF4-FFF2-40B4-BE49-F238E27FC236}">
                <a16:creationId xmlns:a16="http://schemas.microsoft.com/office/drawing/2014/main" id="{AB9DC0DE-4C3B-A7E4-268F-4649254BB018}"/>
              </a:ext>
            </a:extLst>
          </p:cNvPr>
          <p:cNvSpPr>
            <a:spLocks noGrp="1"/>
          </p:cNvSpPr>
          <p:nvPr>
            <p:ph type="dt" sz="half" idx="10"/>
          </p:nvPr>
        </p:nvSpPr>
        <p:spPr/>
        <p:txBody>
          <a:bodyPr/>
          <a:lstStyle/>
          <a:p>
            <a:r>
              <a:rPr lang="en-US"/>
              <a:t>W7-X OP2.1 results - 28.11.2023</a:t>
            </a:r>
            <a:endParaRPr lang="de-DE" dirty="0"/>
          </a:p>
        </p:txBody>
      </p:sp>
      <p:sp>
        <p:nvSpPr>
          <p:cNvPr id="4" name="Footer Placeholder 3">
            <a:extLst>
              <a:ext uri="{FF2B5EF4-FFF2-40B4-BE49-F238E27FC236}">
                <a16:creationId xmlns:a16="http://schemas.microsoft.com/office/drawing/2014/main" id="{AD5AAA9D-490B-D7D4-FCCE-14F25A277D6D}"/>
              </a:ext>
            </a:extLst>
          </p:cNvPr>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5" name="Slide Number Placeholder 4">
            <a:extLst>
              <a:ext uri="{FF2B5EF4-FFF2-40B4-BE49-F238E27FC236}">
                <a16:creationId xmlns:a16="http://schemas.microsoft.com/office/drawing/2014/main" id="{A5AA7016-B32C-B384-C846-817B37065B7F}"/>
              </a:ext>
            </a:extLst>
          </p:cNvPr>
          <p:cNvSpPr>
            <a:spLocks noGrp="1"/>
          </p:cNvSpPr>
          <p:nvPr>
            <p:ph type="sldNum" sz="quarter" idx="12"/>
          </p:nvPr>
        </p:nvSpPr>
        <p:spPr/>
        <p:txBody>
          <a:bodyPr/>
          <a:lstStyle/>
          <a:p>
            <a:fld id="{3B1A4699-952B-42DA-8DC4-38A59B49610C}" type="slidenum">
              <a:rPr lang="de-DE" smtClean="0"/>
              <a:pPr/>
              <a:t>18</a:t>
            </a:fld>
            <a:endParaRPr lang="de-DE" dirty="0"/>
          </a:p>
        </p:txBody>
      </p:sp>
      <p:pic>
        <p:nvPicPr>
          <p:cNvPr id="6" name="Picture 5">
            <a:extLst>
              <a:ext uri="{FF2B5EF4-FFF2-40B4-BE49-F238E27FC236}">
                <a16:creationId xmlns:a16="http://schemas.microsoft.com/office/drawing/2014/main" id="{A3B98B68-4823-7F7E-4E58-00037EFFB966}"/>
              </a:ext>
            </a:extLst>
          </p:cNvPr>
          <p:cNvPicPr>
            <a:picLocks noChangeAspect="1"/>
          </p:cNvPicPr>
          <p:nvPr/>
        </p:nvPicPr>
        <p:blipFill rotWithShape="1">
          <a:blip r:embed="rId2">
            <a:extLst>
              <a:ext uri="{28A0092B-C50C-407E-A947-70E740481C1C}">
                <a14:useLocalDpi xmlns:a14="http://schemas.microsoft.com/office/drawing/2010/main" val="0"/>
              </a:ext>
            </a:extLst>
          </a:blip>
          <a:srcRect t="10135" r="7075" b="3806"/>
          <a:stretch/>
        </p:blipFill>
        <p:spPr>
          <a:xfrm>
            <a:off x="1057858" y="1454859"/>
            <a:ext cx="4390441" cy="4879266"/>
          </a:xfrm>
          <a:prstGeom prst="rect">
            <a:avLst/>
          </a:prstGeom>
        </p:spPr>
      </p:pic>
      <p:pic>
        <p:nvPicPr>
          <p:cNvPr id="7" name="Picture 6">
            <a:extLst>
              <a:ext uri="{FF2B5EF4-FFF2-40B4-BE49-F238E27FC236}">
                <a16:creationId xmlns:a16="http://schemas.microsoft.com/office/drawing/2014/main" id="{A57067C8-0EC6-9ADD-4CAC-6DAFBCE07826}"/>
              </a:ext>
            </a:extLst>
          </p:cNvPr>
          <p:cNvPicPr>
            <a:picLocks noChangeAspect="1"/>
          </p:cNvPicPr>
          <p:nvPr/>
        </p:nvPicPr>
        <p:blipFill rotWithShape="1">
          <a:blip r:embed="rId3">
            <a:extLst>
              <a:ext uri="{28A0092B-C50C-407E-A947-70E740481C1C}">
                <a14:useLocalDpi xmlns:a14="http://schemas.microsoft.com/office/drawing/2010/main" val="0"/>
              </a:ext>
            </a:extLst>
          </a:blip>
          <a:srcRect t="10416" r="8125" b="3646"/>
          <a:stretch/>
        </p:blipFill>
        <p:spPr>
          <a:xfrm>
            <a:off x="6581344" y="1454859"/>
            <a:ext cx="4351874" cy="4884751"/>
          </a:xfrm>
          <a:prstGeom prst="rect">
            <a:avLst/>
          </a:prstGeom>
        </p:spPr>
      </p:pic>
      <p:sp>
        <p:nvSpPr>
          <p:cNvPr id="8" name="TextBox 7">
            <a:extLst>
              <a:ext uri="{FF2B5EF4-FFF2-40B4-BE49-F238E27FC236}">
                <a16:creationId xmlns:a16="http://schemas.microsoft.com/office/drawing/2014/main" id="{C4C067A1-F73B-F942-78F6-30A1A3DD9026}"/>
              </a:ext>
            </a:extLst>
          </p:cNvPr>
          <p:cNvSpPr txBox="1"/>
          <p:nvPr/>
        </p:nvSpPr>
        <p:spPr>
          <a:xfrm>
            <a:off x="2397875" y="1148951"/>
            <a:ext cx="1710405" cy="400110"/>
          </a:xfrm>
          <a:prstGeom prst="rect">
            <a:avLst/>
          </a:prstGeom>
          <a:noFill/>
        </p:spPr>
        <p:txBody>
          <a:bodyPr wrap="none" lIns="0" rIns="0" rtlCol="0">
            <a:spAutoFit/>
          </a:bodyPr>
          <a:lstStyle/>
          <a:p>
            <a:pPr algn="l"/>
            <a:r>
              <a:rPr lang="en-US" sz="2000" dirty="0">
                <a:solidFill>
                  <a:srgbClr val="C79CA3"/>
                </a:solidFill>
                <a:effectLst/>
                <a:latin typeface="Helvetica" pitchFamily="2" charset="0"/>
              </a:rPr>
              <a:t>low</a:t>
            </a:r>
            <a:r>
              <a:rPr lang="en-US" sz="2000" dirty="0">
                <a:solidFill>
                  <a:schemeClr val="accent1"/>
                </a:solidFill>
                <a:effectLst/>
                <a:latin typeface="Helvetica" pitchFamily="2" charset="0"/>
              </a:rPr>
              <a:t> </a:t>
            </a:r>
            <a:r>
              <a:rPr lang="en-US" sz="2000" dirty="0">
                <a:effectLst/>
                <a:latin typeface="Helvetica" pitchFamily="2" charset="0"/>
              </a:rPr>
              <a:t>to</a:t>
            </a:r>
            <a:r>
              <a:rPr lang="en-US" sz="2000" dirty="0">
                <a:solidFill>
                  <a:schemeClr val="accent1"/>
                </a:solidFill>
                <a:effectLst/>
                <a:latin typeface="Helvetica" pitchFamily="2" charset="0"/>
              </a:rPr>
              <a:t> </a:t>
            </a:r>
            <a:r>
              <a:rPr lang="en-US" sz="2000" dirty="0">
                <a:solidFill>
                  <a:srgbClr val="750014"/>
                </a:solidFill>
                <a:effectLst/>
                <a:latin typeface="Helvetica" pitchFamily="2" charset="0"/>
              </a:rPr>
              <a:t>high</a:t>
            </a:r>
            <a:r>
              <a:rPr lang="en-US" sz="2000" dirty="0">
                <a:solidFill>
                  <a:schemeClr val="accent1"/>
                </a:solidFill>
                <a:effectLst/>
                <a:latin typeface="Helvetica" pitchFamily="2" charset="0"/>
              </a:rPr>
              <a:t> </a:t>
            </a:r>
            <a:r>
              <a:rPr lang="en-US" sz="2000" dirty="0">
                <a:effectLst/>
                <a:latin typeface="Helvetica" pitchFamily="2" charset="0"/>
              </a:rPr>
              <a:t>iota</a:t>
            </a:r>
          </a:p>
        </p:txBody>
      </p:sp>
      <p:sp>
        <p:nvSpPr>
          <p:cNvPr id="9" name="TextBox 8">
            <a:extLst>
              <a:ext uri="{FF2B5EF4-FFF2-40B4-BE49-F238E27FC236}">
                <a16:creationId xmlns:a16="http://schemas.microsoft.com/office/drawing/2014/main" id="{10D49273-9B16-AB45-DBD1-0803AC62C6A1}"/>
              </a:ext>
            </a:extLst>
          </p:cNvPr>
          <p:cNvSpPr txBox="1"/>
          <p:nvPr/>
        </p:nvSpPr>
        <p:spPr>
          <a:xfrm>
            <a:off x="8007647" y="1148951"/>
            <a:ext cx="1965282" cy="400110"/>
          </a:xfrm>
          <a:prstGeom prst="rect">
            <a:avLst/>
          </a:prstGeom>
          <a:noFill/>
        </p:spPr>
        <p:txBody>
          <a:bodyPr wrap="none" lIns="0" rIns="0" rtlCol="0">
            <a:spAutoFit/>
          </a:bodyPr>
          <a:lstStyle/>
          <a:p>
            <a:pPr algn="l"/>
            <a:r>
              <a:rPr lang="en-US" sz="2000" dirty="0">
                <a:solidFill>
                  <a:srgbClr val="A0A9CD"/>
                </a:solidFill>
                <a:effectLst/>
                <a:latin typeface="Helvetica" pitchFamily="2" charset="0"/>
              </a:rPr>
              <a:t>low</a:t>
            </a:r>
            <a:r>
              <a:rPr lang="en-US" sz="2000" dirty="0">
                <a:solidFill>
                  <a:schemeClr val="accent1"/>
                </a:solidFill>
                <a:effectLst/>
                <a:latin typeface="Helvetica" pitchFamily="2" charset="0"/>
              </a:rPr>
              <a:t> </a:t>
            </a:r>
            <a:r>
              <a:rPr lang="en-US" sz="2000" dirty="0">
                <a:effectLst/>
                <a:latin typeface="Helvetica" pitchFamily="2" charset="0"/>
              </a:rPr>
              <a:t>to</a:t>
            </a:r>
            <a:r>
              <a:rPr lang="en-US" sz="2000" dirty="0">
                <a:solidFill>
                  <a:schemeClr val="accent1"/>
                </a:solidFill>
                <a:effectLst/>
                <a:latin typeface="Helvetica" pitchFamily="2" charset="0"/>
              </a:rPr>
              <a:t> </a:t>
            </a:r>
            <a:r>
              <a:rPr lang="en-US" sz="2000" dirty="0">
                <a:solidFill>
                  <a:srgbClr val="001980"/>
                </a:solidFill>
                <a:effectLst/>
                <a:latin typeface="Helvetica" pitchFamily="2" charset="0"/>
              </a:rPr>
              <a:t>high</a:t>
            </a:r>
            <a:r>
              <a:rPr lang="en-US" sz="2000" dirty="0">
                <a:solidFill>
                  <a:schemeClr val="accent1"/>
                </a:solidFill>
                <a:effectLst/>
                <a:latin typeface="Helvetica" pitchFamily="2" charset="0"/>
              </a:rPr>
              <a:t> </a:t>
            </a:r>
            <a:r>
              <a:rPr lang="en-US" sz="2000" dirty="0">
                <a:effectLst/>
                <a:latin typeface="Helvetica" pitchFamily="2" charset="0"/>
              </a:rPr>
              <a:t>mirror</a:t>
            </a:r>
          </a:p>
        </p:txBody>
      </p:sp>
    </p:spTree>
    <p:extLst>
      <p:ext uri="{BB962C8B-B14F-4D97-AF65-F5344CB8AC3E}">
        <p14:creationId xmlns:p14="http://schemas.microsoft.com/office/powerpoint/2010/main" val="1197140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CE64-9DD1-0B34-0769-B3055B1B1125}"/>
              </a:ext>
            </a:extLst>
          </p:cNvPr>
          <p:cNvSpPr>
            <a:spLocks noGrp="1"/>
          </p:cNvSpPr>
          <p:nvPr>
            <p:ph type="title"/>
          </p:nvPr>
        </p:nvSpPr>
        <p:spPr/>
        <p:txBody>
          <a:bodyPr/>
          <a:lstStyle/>
          <a:p>
            <a:r>
              <a:rPr lang="de-DE" dirty="0"/>
              <a:t>Effect of magnetic configuration on turbulence</a:t>
            </a:r>
            <a:br>
              <a:rPr lang="de-DE" dirty="0"/>
            </a:br>
            <a:r>
              <a:rPr lang="de-DE" dirty="0"/>
              <a:t>PCI fluctuation measurements</a:t>
            </a:r>
            <a:endParaRPr lang="en-DE" dirty="0"/>
          </a:p>
        </p:txBody>
      </p:sp>
      <p:sp>
        <p:nvSpPr>
          <p:cNvPr id="3" name="Date Placeholder 2">
            <a:extLst>
              <a:ext uri="{FF2B5EF4-FFF2-40B4-BE49-F238E27FC236}">
                <a16:creationId xmlns:a16="http://schemas.microsoft.com/office/drawing/2014/main" id="{D5FF9D45-8613-B67D-A5C7-B072AC486CCE}"/>
              </a:ext>
            </a:extLst>
          </p:cNvPr>
          <p:cNvSpPr>
            <a:spLocks noGrp="1"/>
          </p:cNvSpPr>
          <p:nvPr>
            <p:ph type="dt" sz="half" idx="10"/>
          </p:nvPr>
        </p:nvSpPr>
        <p:spPr/>
        <p:txBody>
          <a:bodyPr/>
          <a:lstStyle/>
          <a:p>
            <a:r>
              <a:rPr lang="en-US"/>
              <a:t>W7-X OP2.1 results - 28.11.2023</a:t>
            </a:r>
            <a:endParaRPr lang="de-DE" dirty="0"/>
          </a:p>
        </p:txBody>
      </p:sp>
      <p:sp>
        <p:nvSpPr>
          <p:cNvPr id="4" name="Footer Placeholder 3">
            <a:extLst>
              <a:ext uri="{FF2B5EF4-FFF2-40B4-BE49-F238E27FC236}">
                <a16:creationId xmlns:a16="http://schemas.microsoft.com/office/drawing/2014/main" id="{A10EF99D-3E37-597D-4FE1-BA87B86A5AC5}"/>
              </a:ext>
            </a:extLst>
          </p:cNvPr>
          <p:cNvSpPr>
            <a:spLocks noGrp="1"/>
          </p:cNvSpPr>
          <p:nvPr>
            <p:ph type="ftr" sz="quarter" idx="11"/>
          </p:nvPr>
        </p:nvSpPr>
        <p:spPr/>
        <p:txBody>
          <a:bodyPr/>
          <a:lstStyle/>
          <a:p>
            <a:pPr algn="l">
              <a:tabLst>
                <a:tab pos="9775825" algn="r"/>
                <a:tab pos="10226675" algn="r"/>
              </a:tabLst>
            </a:pPr>
            <a:r>
              <a:rPr lang="de-DE"/>
              <a:t>Max-Planck-Institut für Plasmaphysik | J-P Bähner | Turbulence</a:t>
            </a:r>
            <a:endParaRPr lang="de-DE" dirty="0"/>
          </a:p>
        </p:txBody>
      </p:sp>
      <p:sp>
        <p:nvSpPr>
          <p:cNvPr id="5" name="Slide Number Placeholder 4">
            <a:extLst>
              <a:ext uri="{FF2B5EF4-FFF2-40B4-BE49-F238E27FC236}">
                <a16:creationId xmlns:a16="http://schemas.microsoft.com/office/drawing/2014/main" id="{AB8B4645-5862-A53D-0699-19F151B60544}"/>
              </a:ext>
            </a:extLst>
          </p:cNvPr>
          <p:cNvSpPr>
            <a:spLocks noGrp="1"/>
          </p:cNvSpPr>
          <p:nvPr>
            <p:ph type="sldNum" sz="quarter" idx="12"/>
          </p:nvPr>
        </p:nvSpPr>
        <p:spPr/>
        <p:txBody>
          <a:bodyPr/>
          <a:lstStyle/>
          <a:p>
            <a:fld id="{3B1A4699-952B-42DA-8DC4-38A59B49610C}" type="slidenum">
              <a:rPr lang="de-DE" smtClean="0"/>
              <a:pPr/>
              <a:t>19</a:t>
            </a:fld>
            <a:endParaRPr lang="de-DE" dirty="0"/>
          </a:p>
        </p:txBody>
      </p:sp>
      <mc:AlternateContent xmlns:mc="http://schemas.openxmlformats.org/markup-compatibility/2006">
        <mc:Choice xmlns:a14="http://schemas.microsoft.com/office/drawing/2010/main" Requires="a14">
          <p:sp>
            <p:nvSpPr>
              <p:cNvPr id="6" name="Content Placeholder 1">
                <a:extLst>
                  <a:ext uri="{FF2B5EF4-FFF2-40B4-BE49-F238E27FC236}">
                    <a16:creationId xmlns:a16="http://schemas.microsoft.com/office/drawing/2014/main" id="{D5B50D72-AE2A-8B50-D82F-1E842B7014CE}"/>
                  </a:ext>
                </a:extLst>
              </p:cNvPr>
              <p:cNvSpPr txBox="1">
                <a:spLocks/>
              </p:cNvSpPr>
              <p:nvPr/>
            </p:nvSpPr>
            <p:spPr>
              <a:xfrm>
                <a:off x="695325" y="1724025"/>
                <a:ext cx="6383273" cy="4527830"/>
              </a:xfrm>
              <a:prstGeom prst="rect">
                <a:avLst/>
              </a:prstGeom>
            </p:spPr>
            <p:txBody>
              <a:bodyPr>
                <a:normAutofit/>
              </a:bodyPr>
              <a:lstStyle>
                <a:lvl1pPr marL="180975" indent="-180975" algn="l" defTabSz="914400" rtl="0" eaLnBrk="1" latinLnBrk="0" hangingPunct="1">
                  <a:lnSpc>
                    <a:spcPts val="2400"/>
                  </a:lnSpc>
                  <a:spcBef>
                    <a:spcPts val="10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1pPr>
                <a:lvl2pPr marL="635000" indent="-177800"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2pPr>
                <a:lvl3pPr marL="1087438" indent="-173038"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3pPr>
                <a:lvl4pPr marL="1554163" indent="-182563"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4pPr>
                <a:lvl5pPr marL="2008188" indent="-179388"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
                    <a:schemeClr val="tx1"/>
                  </a:buClr>
                  <a:buFont typeface="Wingdings" panose="05000000000000000000" pitchFamily="2" charset="2"/>
                  <a:buChar char="§"/>
                </a:pPr>
                <a:r>
                  <a:rPr lang="en-US" sz="2000" b="1" dirty="0">
                    <a:latin typeface="Helvetica" panose="020B0604020202020204" pitchFamily="34" charset="0"/>
                    <a:cs typeface="Helvetica" panose="020B0604020202020204" pitchFamily="34" charset="0"/>
                  </a:rPr>
                  <a:t>low-high iota: </a:t>
                </a:r>
                <a:r>
                  <a:rPr lang="en-US" sz="2000" dirty="0">
                    <a:latin typeface="Helvetica" panose="020B0604020202020204" pitchFamily="34" charset="0"/>
                    <a:cs typeface="Helvetica" panose="020B0604020202020204" pitchFamily="34" charset="0"/>
                  </a:rPr>
                  <a:t>confinement time </a:t>
                </a:r>
                <a:r>
                  <a:rPr lang="en-US" sz="2000" i="1" dirty="0">
                    <a:latin typeface="Helvetica" panose="020B0604020202020204" pitchFamily="34" charset="0"/>
                    <a:cs typeface="Helvetica" panose="020B0604020202020204" pitchFamily="34" charset="0"/>
                  </a:rPr>
                  <a:t>increase</a:t>
                </a:r>
                <a:r>
                  <a:rPr lang="en-US" sz="2000" dirty="0">
                    <a:latin typeface="Helvetica" panose="020B0604020202020204" pitchFamily="34" charset="0"/>
                    <a:cs typeface="Helvetica" panose="020B0604020202020204" pitchFamily="34" charset="0"/>
                  </a:rPr>
                  <a:t> with increasing density fluctuation amplitudes</a:t>
                </a:r>
              </a:p>
              <a:p>
                <a:pPr marL="0" indent="0">
                  <a:lnSpc>
                    <a:spcPct val="150000"/>
                  </a:lnSpc>
                  <a:buClr>
                    <a:schemeClr val="tx1"/>
                  </a:buClr>
                  <a:buNone/>
                </a:pPr>
                <a:endParaRPr lang="en-US" sz="2000" dirty="0">
                  <a:latin typeface="Helvetica" panose="020B0604020202020204" pitchFamily="34" charset="0"/>
                  <a:cs typeface="Helvetica" panose="020B0604020202020204" pitchFamily="34" charset="0"/>
                </a:endParaRPr>
              </a:p>
              <a:p>
                <a:pPr marL="285750" indent="-285750">
                  <a:lnSpc>
                    <a:spcPct val="150000"/>
                  </a:lnSpc>
                  <a:buClr>
                    <a:schemeClr val="tx1"/>
                  </a:buClr>
                  <a:buFont typeface="Wingdings" panose="05000000000000000000" pitchFamily="2" charset="2"/>
                  <a:buChar char="§"/>
                </a:pPr>
                <a:r>
                  <a:rPr lang="en-US" sz="2000" b="1" dirty="0">
                    <a:latin typeface="Helvetica" panose="020B0604020202020204" pitchFamily="34" charset="0"/>
                    <a:cs typeface="Helvetica" panose="020B0604020202020204" pitchFamily="34" charset="0"/>
                  </a:rPr>
                  <a:t>low-high mirror: </a:t>
                </a:r>
                <a:r>
                  <a:rPr lang="en-US" sz="2000" dirty="0">
                    <a:latin typeface="Helvetica" panose="020B0604020202020204" pitchFamily="34" charset="0"/>
                    <a:cs typeface="Helvetica" panose="020B0604020202020204" pitchFamily="34" charset="0"/>
                  </a:rPr>
                  <a:t>confinement time </a:t>
                </a:r>
                <a:r>
                  <a:rPr lang="en-US" sz="2000" i="1" dirty="0">
                    <a:latin typeface="Helvetica" panose="020B0604020202020204" pitchFamily="34" charset="0"/>
                    <a:cs typeface="Helvetica" panose="020B0604020202020204" pitchFamily="34" charset="0"/>
                  </a:rPr>
                  <a:t>decreases</a:t>
                </a:r>
                <a:r>
                  <a:rPr lang="en-US" sz="2000" dirty="0">
                    <a:latin typeface="Helvetica" panose="020B0604020202020204" pitchFamily="34" charset="0"/>
                    <a:cs typeface="Helvetica" panose="020B0604020202020204" pitchFamily="34" charset="0"/>
                  </a:rPr>
                  <a:t> with increasing density fluctuation amplitudes</a:t>
                </a:r>
              </a:p>
              <a:p>
                <a:pPr marL="0" indent="0">
                  <a:lnSpc>
                    <a:spcPct val="150000"/>
                  </a:lnSpc>
                  <a:buClr>
                    <a:schemeClr val="tx2"/>
                  </a:buClr>
                  <a:buNone/>
                </a:pPr>
                <a:endParaRPr lang="en-US" sz="2000" dirty="0">
                  <a:latin typeface="Helvetica" panose="020B0604020202020204" pitchFamily="34" charset="0"/>
                  <a:cs typeface="Helvetica" panose="020B0604020202020204" pitchFamily="34" charset="0"/>
                </a:endParaRPr>
              </a:p>
              <a:p>
                <a:pPr indent="-252000">
                  <a:lnSpc>
                    <a:spcPct val="150000"/>
                  </a:lnSpc>
                  <a:buClr>
                    <a:schemeClr val="tx1"/>
                  </a:buClr>
                  <a:buFont typeface="Wingdings" panose="05000000000000000000" pitchFamily="2" charset="2"/>
                  <a:buChar char="§"/>
                </a:pPr>
                <a:r>
                  <a:rPr lang="en-US" sz="1800" dirty="0">
                    <a:latin typeface="Helvetica" panose="020B0604020202020204" pitchFamily="34" charset="0"/>
                    <a:cs typeface="Helvetica" panose="020B0604020202020204" pitchFamily="34" charset="0"/>
                  </a:rPr>
                  <a:t>differences in </a:t>
                </a:r>
                <a14:m>
                  <m:oMath xmlns:m="http://schemas.openxmlformats.org/officeDocument/2006/math">
                    <m:sSub>
                      <m:sSubPr>
                        <m:ctrlPr>
                          <a:rPr lang="de-DE" sz="1800" b="0" i="1" smtClean="0">
                            <a:latin typeface="Cambria Math" panose="02040503050406030204" pitchFamily="18" charset="0"/>
                            <a:cs typeface="Helvetica" panose="020B0604020202020204" pitchFamily="34" charset="0"/>
                          </a:rPr>
                        </m:ctrlPr>
                      </m:sSubPr>
                      <m:e>
                        <m:r>
                          <a:rPr lang="de-DE" sz="1800" b="0" i="1" smtClean="0">
                            <a:latin typeface="Cambria Math" panose="02040503050406030204" pitchFamily="18" charset="0"/>
                            <a:cs typeface="Helvetica" panose="020B0604020202020204" pitchFamily="34" charset="0"/>
                          </a:rPr>
                          <m:t>𝜏</m:t>
                        </m:r>
                      </m:e>
                      <m:sub>
                        <m:r>
                          <a:rPr lang="de-DE" sz="1800" b="0" i="1" smtClean="0">
                            <a:latin typeface="Cambria Math" panose="02040503050406030204" pitchFamily="18" charset="0"/>
                            <a:cs typeface="Helvetica" panose="020B0604020202020204" pitchFamily="34" charset="0"/>
                          </a:rPr>
                          <m:t>𝐸</m:t>
                        </m:r>
                      </m:sub>
                    </m:sSub>
                  </m:oMath>
                </a14:m>
                <a:r>
                  <a:rPr lang="en-US" sz="1800" dirty="0">
                    <a:latin typeface="Helvetica" panose="020B0604020202020204" pitchFamily="34" charset="0"/>
                    <a:cs typeface="Helvetica" panose="020B0604020202020204" pitchFamily="34" charset="0"/>
                  </a:rPr>
                  <a:t> are small and volume effects + radial location might play a role – needs further discussion</a:t>
                </a:r>
              </a:p>
            </p:txBody>
          </p:sp>
        </mc:Choice>
        <mc:Fallback>
          <p:sp>
            <p:nvSpPr>
              <p:cNvPr id="6" name="Content Placeholder 1">
                <a:extLst>
                  <a:ext uri="{FF2B5EF4-FFF2-40B4-BE49-F238E27FC236}">
                    <a16:creationId xmlns:a16="http://schemas.microsoft.com/office/drawing/2014/main" id="{D5B50D72-AE2A-8B50-D82F-1E842B7014CE}"/>
                  </a:ext>
                </a:extLst>
              </p:cNvPr>
              <p:cNvSpPr txBox="1">
                <a:spLocks noRot="1" noChangeAspect="1" noMove="1" noResize="1" noEditPoints="1" noAdjustHandles="1" noChangeArrowheads="1" noChangeShapeType="1" noTextEdit="1"/>
              </p:cNvSpPr>
              <p:nvPr/>
            </p:nvSpPr>
            <p:spPr>
              <a:xfrm>
                <a:off x="695325" y="1724025"/>
                <a:ext cx="6383273" cy="4527830"/>
              </a:xfrm>
              <a:prstGeom prst="rect">
                <a:avLst/>
              </a:prstGeom>
              <a:blipFill>
                <a:blip r:embed="rId2"/>
                <a:stretch>
                  <a:fillRect l="-860"/>
                </a:stretch>
              </a:blipFill>
            </p:spPr>
            <p:txBody>
              <a:bodyPr/>
              <a:lstStyle/>
              <a:p>
                <a:r>
                  <a:rPr lang="en-DE">
                    <a:noFill/>
                  </a:rPr>
                  <a:t> </a:t>
                </a:r>
              </a:p>
            </p:txBody>
          </p:sp>
        </mc:Fallback>
      </mc:AlternateContent>
      <p:pic>
        <p:nvPicPr>
          <p:cNvPr id="7" name="Picture 6">
            <a:extLst>
              <a:ext uri="{FF2B5EF4-FFF2-40B4-BE49-F238E27FC236}">
                <a16:creationId xmlns:a16="http://schemas.microsoft.com/office/drawing/2014/main" id="{AA58991E-F048-3081-77A2-954685C5F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151" y="3884025"/>
            <a:ext cx="4322441" cy="2160000"/>
          </a:xfrm>
          <a:prstGeom prst="rect">
            <a:avLst/>
          </a:prstGeom>
        </p:spPr>
      </p:pic>
      <p:pic>
        <p:nvPicPr>
          <p:cNvPr id="8" name="Picture 7">
            <a:extLst>
              <a:ext uri="{FF2B5EF4-FFF2-40B4-BE49-F238E27FC236}">
                <a16:creationId xmlns:a16="http://schemas.microsoft.com/office/drawing/2014/main" id="{D3188049-7806-2F86-50F5-E822748B8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151" y="1724025"/>
            <a:ext cx="4322441" cy="2160000"/>
          </a:xfrm>
          <a:prstGeom prst="rect">
            <a:avLst/>
          </a:prstGeom>
        </p:spPr>
      </p:pic>
    </p:spTree>
    <p:extLst>
      <p:ext uri="{BB962C8B-B14F-4D97-AF65-F5344CB8AC3E}">
        <p14:creationId xmlns:p14="http://schemas.microsoft.com/office/powerpoint/2010/main" val="3299462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50C6FF-18E8-53EB-6EE5-4DC49F106C2B}"/>
              </a:ext>
            </a:extLst>
          </p:cNvPr>
          <p:cNvSpPr>
            <a:spLocks noGrp="1"/>
          </p:cNvSpPr>
          <p:nvPr>
            <p:ph sz="quarter" idx="13"/>
          </p:nvPr>
        </p:nvSpPr>
        <p:spPr>
          <a:xfrm>
            <a:off x="695326" y="1087395"/>
            <a:ext cx="10801349" cy="5294355"/>
          </a:xfrm>
        </p:spPr>
        <p:txBody>
          <a:bodyPr/>
          <a:lstStyle/>
          <a:p>
            <a:r>
              <a:rPr lang="en-US" dirty="0"/>
              <a:t>O1: Complete the core transport and stability physics basis in the extended operational space D2: Assessment of the effects of heating and fueling actuators (profile shaping, fast ions) and magnetic configuration on </a:t>
            </a:r>
            <a:r>
              <a:rPr lang="en-US"/>
              <a:t>turbulent transport</a:t>
            </a:r>
          </a:p>
          <a:p>
            <a:endParaRPr lang="en-US"/>
          </a:p>
        </p:txBody>
      </p:sp>
      <p:sp>
        <p:nvSpPr>
          <p:cNvPr id="3" name="Title 2">
            <a:extLst>
              <a:ext uri="{FF2B5EF4-FFF2-40B4-BE49-F238E27FC236}">
                <a16:creationId xmlns:a16="http://schemas.microsoft.com/office/drawing/2014/main" id="{AC9ADA8F-CA46-0825-CD08-F6C1F6E7BA24}"/>
              </a:ext>
            </a:extLst>
          </p:cNvPr>
          <p:cNvSpPr>
            <a:spLocks noGrp="1"/>
          </p:cNvSpPr>
          <p:nvPr>
            <p:ph type="title"/>
          </p:nvPr>
        </p:nvSpPr>
        <p:spPr>
          <a:xfrm>
            <a:off x="695326" y="406819"/>
            <a:ext cx="9576471" cy="894416"/>
          </a:xfrm>
        </p:spPr>
        <p:txBody>
          <a:bodyPr/>
          <a:lstStyle/>
          <a:p>
            <a:r>
              <a:rPr lang="en-US" dirty="0"/>
              <a:t>Overview</a:t>
            </a:r>
            <a:endParaRPr lang="en-DE" dirty="0"/>
          </a:p>
        </p:txBody>
      </p:sp>
      <p:sp>
        <p:nvSpPr>
          <p:cNvPr id="4" name="Date Placeholder 3">
            <a:extLst>
              <a:ext uri="{FF2B5EF4-FFF2-40B4-BE49-F238E27FC236}">
                <a16:creationId xmlns:a16="http://schemas.microsoft.com/office/drawing/2014/main" id="{5F095234-E3A0-AF35-7BD8-D7681223628A}"/>
              </a:ext>
            </a:extLst>
          </p:cNvPr>
          <p:cNvSpPr>
            <a:spLocks noGrp="1"/>
          </p:cNvSpPr>
          <p:nvPr>
            <p:ph type="dt" sz="half" idx="14"/>
          </p:nvPr>
        </p:nvSpPr>
        <p:spPr/>
        <p:txBody>
          <a:bodyPr/>
          <a:lstStyle/>
          <a:p>
            <a:r>
              <a:rPr lang="en-US"/>
              <a:t>W7-X OP2.1 results - 28.11.2023</a:t>
            </a:r>
            <a:endParaRPr lang="de-DE" dirty="0"/>
          </a:p>
        </p:txBody>
      </p:sp>
      <p:sp>
        <p:nvSpPr>
          <p:cNvPr id="5" name="Footer Placeholder 4">
            <a:extLst>
              <a:ext uri="{FF2B5EF4-FFF2-40B4-BE49-F238E27FC236}">
                <a16:creationId xmlns:a16="http://schemas.microsoft.com/office/drawing/2014/main" id="{3B0F0C63-61B0-B068-EBE9-C1EBB44B17B3}"/>
              </a:ext>
            </a:extLst>
          </p:cNvPr>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a:extLst>
              <a:ext uri="{FF2B5EF4-FFF2-40B4-BE49-F238E27FC236}">
                <a16:creationId xmlns:a16="http://schemas.microsoft.com/office/drawing/2014/main" id="{318EA582-4BC8-7D7E-7A26-1D6D4678E635}"/>
              </a:ext>
            </a:extLst>
          </p:cNvPr>
          <p:cNvSpPr>
            <a:spLocks noGrp="1"/>
          </p:cNvSpPr>
          <p:nvPr>
            <p:ph type="sldNum" sz="quarter" idx="16"/>
          </p:nvPr>
        </p:nvSpPr>
        <p:spPr/>
        <p:txBody>
          <a:bodyPr/>
          <a:lstStyle/>
          <a:p>
            <a:fld id="{3B1A4699-952B-42DA-8DC4-38A59B49610C}" type="slidenum">
              <a:rPr lang="de-DE" smtClean="0"/>
              <a:pPr/>
              <a:t>2</a:t>
            </a:fld>
            <a:endParaRPr lang="de-DE" dirty="0"/>
          </a:p>
        </p:txBody>
      </p:sp>
      <mc:AlternateContent xmlns:mc="http://schemas.openxmlformats.org/markup-compatibility/2006" xmlns:a14="http://schemas.microsoft.com/office/drawing/2010/main">
        <mc:Choice Requires="a14">
          <p:sp>
            <p:nvSpPr>
              <p:cNvPr id="8" name="Rectangle 7"/>
              <p:cNvSpPr/>
              <p:nvPr/>
            </p:nvSpPr>
            <p:spPr>
              <a:xfrm>
                <a:off x="695325" y="3127977"/>
                <a:ext cx="10801350" cy="2762077"/>
              </a:xfrm>
              <a:prstGeom prst="rect">
                <a:avLst/>
              </a:prstGeom>
            </p:spPr>
            <p:txBody>
              <a:bodyPr wrap="square" numCol="2">
                <a:noAutofit/>
              </a:bodyPr>
              <a:lstStyle/>
              <a:p>
                <a:pPr lvl="0" defTabSz="914400">
                  <a:lnSpc>
                    <a:spcPct val="120000"/>
                  </a:lnSpc>
                  <a:spcBef>
                    <a:spcPts val="600"/>
                  </a:spcBef>
                </a:pPr>
                <a:r>
                  <a:rPr lang="en-US" b="1" kern="600" spc="40">
                    <a:solidFill>
                      <a:srgbClr val="005555"/>
                    </a:solidFill>
                  </a:rPr>
                  <a:t>Proposal topics:</a:t>
                </a:r>
              </a:p>
              <a:p>
                <a:pPr marL="285750" lvl="0" indent="-285750" defTabSz="914400">
                  <a:lnSpc>
                    <a:spcPct val="120000"/>
                  </a:lnSpc>
                  <a:spcBef>
                    <a:spcPts val="600"/>
                  </a:spcBef>
                  <a:buFont typeface="Wingdings" panose="05000000000000000000" pitchFamily="2" charset="2"/>
                  <a:buChar char="§"/>
                </a:pPr>
                <a:r>
                  <a:rPr lang="en-US" kern="600" spc="40">
                    <a:solidFill>
                      <a:srgbClr val="005555"/>
                    </a:solidFill>
                  </a:rPr>
                  <a:t>electrostatic (ES) core turbulence</a:t>
                </a:r>
              </a:p>
              <a:p>
                <a:pPr marL="285750" lvl="0" indent="-285750" defTabSz="914400">
                  <a:lnSpc>
                    <a:spcPct val="120000"/>
                  </a:lnSpc>
                  <a:spcBef>
                    <a:spcPts val="600"/>
                  </a:spcBef>
                  <a:buFont typeface="Wingdings" panose="05000000000000000000" pitchFamily="2" charset="2"/>
                  <a:buChar char="§"/>
                </a:pPr>
                <a:r>
                  <a:rPr lang="en-US" kern="600" spc="40">
                    <a:solidFill>
                      <a:srgbClr val="005555"/>
                    </a:solidFill>
                  </a:rPr>
                  <a:t>electromagnetic (EM) core turbulence</a:t>
                </a:r>
              </a:p>
              <a:p>
                <a:pPr marL="285750" lvl="0" indent="-285750" defTabSz="914400">
                  <a:lnSpc>
                    <a:spcPct val="120000"/>
                  </a:lnSpc>
                  <a:spcBef>
                    <a:spcPts val="600"/>
                  </a:spcBef>
                  <a:buFont typeface="Wingdings" panose="05000000000000000000" pitchFamily="2" charset="2"/>
                  <a:buChar char="§"/>
                </a:pPr>
                <a:r>
                  <a:rPr lang="en-US" kern="600" spc="40">
                    <a:solidFill>
                      <a:srgbClr val="005555"/>
                    </a:solidFill>
                  </a:rPr>
                  <a:t>zonal flows</a:t>
                </a:r>
              </a:p>
              <a:p>
                <a:pPr marL="285750" lvl="0" indent="-285750" defTabSz="914400">
                  <a:lnSpc>
                    <a:spcPct val="120000"/>
                  </a:lnSpc>
                  <a:spcBef>
                    <a:spcPts val="600"/>
                  </a:spcBef>
                  <a:buFont typeface="Wingdings" panose="05000000000000000000" pitchFamily="2" charset="2"/>
                  <a:buChar char="§"/>
                </a:pPr>
                <a:r>
                  <a:rPr lang="en-US" kern="600" spc="40">
                    <a:solidFill>
                      <a:srgbClr val="005555"/>
                    </a:solidFill>
                  </a:rPr>
                  <a:t>SOL turbulence </a:t>
                </a:r>
                <a14:m>
                  <m:oMath xmlns:m="http://schemas.openxmlformats.org/officeDocument/2006/math">
                    <m:r>
                      <a:rPr lang="de-DE" i="1" kern="600" spc="40">
                        <a:solidFill>
                          <a:srgbClr val="005555"/>
                        </a:solidFill>
                        <a:latin typeface="Cambria Math" panose="02040503050406030204" pitchFamily="18" charset="0"/>
                      </a:rPr>
                      <m:t>→</m:t>
                    </m:r>
                  </m:oMath>
                </a14:m>
                <a:r>
                  <a:rPr lang="en-US" kern="600" spc="40">
                    <a:solidFill>
                      <a:srgbClr val="005555"/>
                    </a:solidFill>
                  </a:rPr>
                  <a:t> Sean Ballinger’s talk</a:t>
                </a:r>
              </a:p>
              <a:p>
                <a:pPr lvl="0" defTabSz="914400">
                  <a:lnSpc>
                    <a:spcPct val="120000"/>
                  </a:lnSpc>
                  <a:spcBef>
                    <a:spcPts val="600"/>
                  </a:spcBef>
                </a:pPr>
                <a:endParaRPr lang="en-US" b="1" kern="600" spc="40">
                  <a:solidFill>
                    <a:srgbClr val="005555"/>
                  </a:solidFill>
                </a:endParaRPr>
              </a:p>
              <a:p>
                <a:pPr lvl="0" defTabSz="914400">
                  <a:lnSpc>
                    <a:spcPct val="120000"/>
                  </a:lnSpc>
                  <a:spcBef>
                    <a:spcPts val="600"/>
                  </a:spcBef>
                </a:pPr>
                <a:r>
                  <a:rPr lang="en-US" b="1" kern="600" spc="40">
                    <a:solidFill>
                      <a:srgbClr val="005555"/>
                    </a:solidFill>
                  </a:rPr>
                  <a:t>Talk content:</a:t>
                </a:r>
              </a:p>
              <a:p>
                <a:pPr marL="285750" lvl="0" indent="-285750" defTabSz="914400">
                  <a:lnSpc>
                    <a:spcPct val="120000"/>
                  </a:lnSpc>
                  <a:spcBef>
                    <a:spcPts val="600"/>
                  </a:spcBef>
                  <a:buFont typeface="Wingdings" panose="05000000000000000000" pitchFamily="2" charset="2"/>
                  <a:buChar char="§"/>
                </a:pPr>
                <a:r>
                  <a:rPr lang="en-US" kern="600" spc="40">
                    <a:solidFill>
                      <a:srgbClr val="005555"/>
                    </a:solidFill>
                  </a:rPr>
                  <a:t>turbulence diagnostics upgrades</a:t>
                </a:r>
              </a:p>
              <a:p>
                <a:pPr marL="285750" lvl="0" indent="-285750" defTabSz="914400">
                  <a:lnSpc>
                    <a:spcPct val="120000"/>
                  </a:lnSpc>
                  <a:spcBef>
                    <a:spcPts val="600"/>
                  </a:spcBef>
                  <a:buFont typeface="Wingdings" panose="05000000000000000000" pitchFamily="2" charset="2"/>
                  <a:buChar char="§"/>
                </a:pPr>
                <a:r>
                  <a:rPr lang="en-US" kern="600" spc="40">
                    <a:solidFill>
                      <a:srgbClr val="005555"/>
                    </a:solidFill>
                  </a:rPr>
                  <a:t>turbulence experiments</a:t>
                </a:r>
              </a:p>
              <a:p>
                <a:pPr marL="285750" lvl="0" indent="-285750" defTabSz="914400">
                  <a:lnSpc>
                    <a:spcPct val="120000"/>
                  </a:lnSpc>
                  <a:spcBef>
                    <a:spcPts val="600"/>
                  </a:spcBef>
                  <a:buFont typeface="Wingdings" panose="05000000000000000000" pitchFamily="2" charset="2"/>
                  <a:buChar char="§"/>
                </a:pPr>
                <a:r>
                  <a:rPr lang="en-US" kern="600" spc="40">
                    <a:solidFill>
                      <a:srgbClr val="005555"/>
                    </a:solidFill>
                  </a:rPr>
                  <a:t>highlights of results</a:t>
                </a:r>
                <a:endParaRPr lang="en-US" kern="600" spc="40" dirty="0">
                  <a:solidFill>
                    <a:srgbClr val="005555"/>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695325" y="3127977"/>
                <a:ext cx="10801350" cy="2762077"/>
              </a:xfrm>
              <a:prstGeom prst="rect">
                <a:avLst/>
              </a:prstGeom>
              <a:blipFill>
                <a:blip r:embed="rId2"/>
                <a:stretch>
                  <a:fillRect l="-451"/>
                </a:stretch>
              </a:blipFill>
            </p:spPr>
            <p:txBody>
              <a:bodyPr/>
              <a:lstStyle/>
              <a:p>
                <a:r>
                  <a:rPr lang="en-US">
                    <a:noFill/>
                  </a:rPr>
                  <a:t> </a:t>
                </a:r>
              </a:p>
            </p:txBody>
          </p:sp>
        </mc:Fallback>
      </mc:AlternateContent>
    </p:spTree>
    <p:extLst>
      <p:ext uri="{BB962C8B-B14F-4D97-AF65-F5344CB8AC3E}">
        <p14:creationId xmlns:p14="http://schemas.microsoft.com/office/powerpoint/2010/main" val="147013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95327" y="1609726"/>
            <a:ext cx="4774598" cy="4772024"/>
          </a:xfrm>
        </p:spPr>
        <p:txBody>
          <a:bodyPr>
            <a:normAutofit fontScale="92500"/>
          </a:bodyPr>
          <a:lstStyle/>
          <a:p>
            <a:r>
              <a:rPr lang="en-US" dirty="0"/>
              <a:t>Additional reflectometer systems:</a:t>
            </a:r>
          </a:p>
          <a:p>
            <a:pPr marL="285750" lvl="1" indent="-285750">
              <a:buFont typeface="Wingdings" panose="05000000000000000000" pitchFamily="2" charset="2"/>
              <a:buChar char="§"/>
            </a:pPr>
            <a:r>
              <a:rPr lang="en-US" dirty="0"/>
              <a:t>V-band at different toroidal position (AEK51)</a:t>
            </a:r>
          </a:p>
          <a:p>
            <a:pPr marL="285750" lvl="1" indent="-285750">
              <a:buFont typeface="Wingdings" panose="05000000000000000000" pitchFamily="2" charset="2"/>
              <a:buChar char="§"/>
            </a:pPr>
            <a:r>
              <a:rPr lang="en-US" dirty="0"/>
              <a:t>E-Band (AEA21)</a:t>
            </a:r>
          </a:p>
          <a:p>
            <a:pPr marL="285750" lvl="1" indent="-285750">
              <a:buFont typeface="Wingdings" panose="05000000000000000000" pitchFamily="2" charset="2"/>
              <a:buChar char="§"/>
            </a:pPr>
            <a:r>
              <a:rPr lang="en-US" dirty="0"/>
              <a:t>W-band comb system (ASDEX-Upgrade)</a:t>
            </a:r>
          </a:p>
          <a:p>
            <a:pPr lvl="1"/>
            <a:r>
              <a:rPr lang="en-US" b="1" dirty="0">
                <a:solidFill>
                  <a:srgbClr val="005555"/>
                </a:solidFill>
              </a:rPr>
              <a:t>new capabilities:</a:t>
            </a:r>
          </a:p>
          <a:p>
            <a:pPr marL="285750" lvl="1" indent="-285750">
              <a:buFont typeface="Wingdings" panose="05000000000000000000" pitchFamily="2" charset="2"/>
              <a:buChar char="§"/>
            </a:pPr>
            <a:r>
              <a:rPr lang="en-US" dirty="0"/>
              <a:t>long-range correlation</a:t>
            </a:r>
          </a:p>
          <a:p>
            <a:pPr marL="285750" lvl="1" indent="-285750">
              <a:buFont typeface="Wingdings" panose="05000000000000000000" pitchFamily="2" charset="2"/>
              <a:buChar char="§"/>
            </a:pPr>
            <a:r>
              <a:rPr lang="en-US" dirty="0"/>
              <a:t>radial correlation</a:t>
            </a:r>
          </a:p>
          <a:p>
            <a:pPr marL="285750" lvl="1" indent="-285750">
              <a:buFont typeface="Wingdings" panose="05000000000000000000" pitchFamily="2" charset="2"/>
              <a:buChar char="§"/>
            </a:pPr>
            <a:r>
              <a:rPr lang="en-US" dirty="0"/>
              <a:t>simultaneous radial resolution</a:t>
            </a:r>
          </a:p>
          <a:p>
            <a:r>
              <a:rPr lang="en-US" dirty="0"/>
              <a:t>Steerable plasma-facing mirrors on AEA21-W1 and AEK51-V2</a:t>
            </a:r>
          </a:p>
          <a:p>
            <a:pPr marL="285750" lvl="1" indent="-285750">
              <a:buFont typeface="Wingdings" panose="05000000000000000000" pitchFamily="2" charset="2"/>
              <a:buChar char="§"/>
            </a:pPr>
            <a:r>
              <a:rPr lang="en-US" b="0" dirty="0"/>
              <a:t>2D profiles and wavenumber spectra</a:t>
            </a:r>
          </a:p>
          <a:p>
            <a:pPr marL="285750" lvl="1" indent="-285750">
              <a:buFont typeface="Wingdings" panose="05000000000000000000" pitchFamily="2" charset="2"/>
              <a:buChar char="§"/>
            </a:pPr>
            <a:r>
              <a:rPr lang="en-US" b="0" dirty="0"/>
              <a:t>can measure poloidal asymmetries</a:t>
            </a:r>
          </a:p>
          <a:p>
            <a:endParaRPr lang="en-US" dirty="0"/>
          </a:p>
        </p:txBody>
      </p:sp>
      <p:sp>
        <p:nvSpPr>
          <p:cNvPr id="3" name="Title 2"/>
          <p:cNvSpPr>
            <a:spLocks noGrp="1"/>
          </p:cNvSpPr>
          <p:nvPr>
            <p:ph type="title"/>
          </p:nvPr>
        </p:nvSpPr>
        <p:spPr/>
        <p:txBody>
          <a:bodyPr/>
          <a:lstStyle/>
          <a:p>
            <a:r>
              <a:rPr lang="en-US"/>
              <a:t>Diagnostic upgrades</a:t>
            </a:r>
            <a:br>
              <a:rPr lang="en-US"/>
            </a:br>
            <a:r>
              <a:rPr lang="en-US"/>
              <a:t>Doppler reflectometry</a:t>
            </a:r>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3</a:t>
            </a:fld>
            <a:endParaRPr lang="de-DE" dirty="0"/>
          </a:p>
        </p:txBody>
      </p:sp>
      <p:pic>
        <p:nvPicPr>
          <p:cNvPr id="7" name="Picture 6"/>
          <p:cNvPicPr>
            <a:picLocks noChangeAspect="1"/>
          </p:cNvPicPr>
          <p:nvPr/>
        </p:nvPicPr>
        <p:blipFill>
          <a:blip r:embed="rId2"/>
          <a:stretch>
            <a:fillRect/>
          </a:stretch>
        </p:blipFill>
        <p:spPr>
          <a:xfrm>
            <a:off x="5332420" y="2811942"/>
            <a:ext cx="6412075" cy="2903058"/>
          </a:xfrm>
          <a:prstGeom prst="rect">
            <a:avLst/>
          </a:prstGeom>
        </p:spPr>
      </p:pic>
      <p:pic>
        <p:nvPicPr>
          <p:cNvPr id="8" name="Picture 7"/>
          <p:cNvPicPr>
            <a:picLocks noChangeAspect="1"/>
          </p:cNvPicPr>
          <p:nvPr/>
        </p:nvPicPr>
        <p:blipFill>
          <a:blip r:embed="rId3"/>
          <a:stretch>
            <a:fillRect/>
          </a:stretch>
        </p:blipFill>
        <p:spPr>
          <a:xfrm>
            <a:off x="5569539" y="1335741"/>
            <a:ext cx="6242160" cy="1297731"/>
          </a:xfrm>
          <a:prstGeom prst="rect">
            <a:avLst/>
          </a:prstGeom>
        </p:spPr>
      </p:pic>
      <p:sp>
        <p:nvSpPr>
          <p:cNvPr id="9" name="TextBox 8"/>
          <p:cNvSpPr txBox="1"/>
          <p:nvPr/>
        </p:nvSpPr>
        <p:spPr>
          <a:xfrm>
            <a:off x="9523928" y="5966252"/>
            <a:ext cx="2021387" cy="415498"/>
          </a:xfrm>
          <a:prstGeom prst="rect">
            <a:avLst/>
          </a:prstGeom>
          <a:noFill/>
        </p:spPr>
        <p:txBody>
          <a:bodyPr wrap="none" lIns="0" tIns="0" rIns="0" bIns="0" rtlCol="0" anchor="t" anchorCtr="0">
            <a:spAutoFit/>
          </a:bodyPr>
          <a:lstStyle/>
          <a:p>
            <a:pPr algn="r">
              <a:spcBef>
                <a:spcPts val="1150"/>
              </a:spcBef>
            </a:pPr>
            <a:r>
              <a:rPr lang="en-US" sz="1100"/>
              <a:t>courtesy of T. Windisch</a:t>
            </a:r>
          </a:p>
          <a:p>
            <a:pPr algn="r">
              <a:spcBef>
                <a:spcPts val="600"/>
              </a:spcBef>
            </a:pPr>
            <a:r>
              <a:rPr lang="en-US" sz="1100"/>
              <a:t>see T. Windisch </a:t>
            </a:r>
            <a:r>
              <a:rPr lang="en-US" sz="1100" i="1"/>
              <a:t>et al. </a:t>
            </a:r>
            <a:r>
              <a:rPr lang="en-US" sz="1100"/>
              <a:t>EPS 2023</a:t>
            </a:r>
            <a:endParaRPr lang="en-US" sz="1100" dirty="0" err="1"/>
          </a:p>
        </p:txBody>
      </p:sp>
    </p:spTree>
    <p:extLst>
      <p:ext uri="{BB962C8B-B14F-4D97-AF65-F5344CB8AC3E}">
        <p14:creationId xmlns:p14="http://schemas.microsoft.com/office/powerpoint/2010/main" val="1580423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95326" y="1335741"/>
            <a:ext cx="6335107" cy="5046009"/>
          </a:xfrm>
        </p:spPr>
        <p:txBody>
          <a:bodyPr>
            <a:noAutofit/>
          </a:bodyPr>
          <a:lstStyle/>
          <a:p>
            <a:r>
              <a:rPr lang="en-US" dirty="0"/>
              <a:t>Radially selective measurements with mask filters</a:t>
            </a:r>
          </a:p>
          <a:p>
            <a:pPr marL="342900" indent="-342900">
              <a:buFont typeface="Wingdings" panose="05000000000000000000" pitchFamily="2" charset="2"/>
              <a:buChar char="§"/>
            </a:pPr>
            <a:r>
              <a:rPr lang="en-US" sz="1700" b="0" dirty="0">
                <a:solidFill>
                  <a:schemeClr val="tx1"/>
                </a:solidFill>
              </a:rPr>
              <a:t>mask in focal plane blocks part of the scattered signal</a:t>
            </a:r>
          </a:p>
          <a:p>
            <a:pPr marL="342900" indent="-342900">
              <a:buFont typeface="Wingdings" panose="05000000000000000000" pitchFamily="2" charset="2"/>
              <a:buChar char="§"/>
            </a:pPr>
            <a:r>
              <a:rPr lang="en-US" sz="1700" b="0" dirty="0">
                <a:solidFill>
                  <a:schemeClr val="tx1"/>
                </a:solidFill>
              </a:rPr>
              <a:t>diagnostic response restricted to section along the LOS</a:t>
            </a:r>
          </a:p>
          <a:p>
            <a:pPr marL="342900" indent="-342900">
              <a:buFont typeface="Wingdings" panose="05000000000000000000" pitchFamily="2" charset="2"/>
              <a:buChar char="§"/>
            </a:pPr>
            <a:r>
              <a:rPr lang="en-US" sz="1700" b="0" dirty="0">
                <a:solidFill>
                  <a:schemeClr val="tx1"/>
                </a:solidFill>
              </a:rPr>
              <a:t>radial range can be changed with mask opening angle and orientation</a:t>
            </a:r>
          </a:p>
          <a:p>
            <a:pPr marL="342900" indent="-342900">
              <a:buFont typeface="Wingdings" panose="05000000000000000000" pitchFamily="2" charset="2"/>
              <a:buChar char="§"/>
            </a:pPr>
            <a:r>
              <a:rPr lang="en-US" sz="1700" b="0" dirty="0">
                <a:solidFill>
                  <a:schemeClr val="tx1"/>
                </a:solidFill>
              </a:rPr>
              <a:t>modelling with synth. PCI and simplified model and comparison to experimental data</a:t>
            </a:r>
          </a:p>
          <a:p>
            <a:pPr>
              <a:spcBef>
                <a:spcPts val="3000"/>
              </a:spcBef>
            </a:pPr>
            <a:r>
              <a:rPr lang="en-US" dirty="0"/>
              <a:t>OP 2.1 experiments:</a:t>
            </a:r>
          </a:p>
          <a:p>
            <a:pPr marL="285750" indent="-285750">
              <a:buFont typeface="Wingdings" panose="05000000000000000000" pitchFamily="2" charset="2"/>
              <a:buChar char="§"/>
            </a:pPr>
            <a:r>
              <a:rPr lang="en-US" sz="1700" b="0" dirty="0">
                <a:solidFill>
                  <a:schemeClr val="tx1"/>
                </a:solidFill>
              </a:rPr>
              <a:t>1 detector without mask (fully line-integrated)</a:t>
            </a:r>
          </a:p>
          <a:p>
            <a:pPr marL="285750" indent="-285750">
              <a:buFont typeface="Wingdings" panose="05000000000000000000" pitchFamily="2" charset="2"/>
              <a:buChar char="§"/>
            </a:pPr>
            <a:r>
              <a:rPr lang="en-US" sz="1700" b="0" dirty="0">
                <a:solidFill>
                  <a:schemeClr val="tx1"/>
                </a:solidFill>
              </a:rPr>
              <a:t>1 detector with mask, usually focused on core</a:t>
            </a:r>
          </a:p>
          <a:p>
            <a:pPr marL="285750" indent="-285750">
              <a:buFont typeface="Wingdings" panose="05000000000000000000" pitchFamily="2" charset="2"/>
              <a:buChar char="§"/>
            </a:pPr>
            <a:r>
              <a:rPr lang="en-US" sz="1700" b="0" dirty="0">
                <a:solidFill>
                  <a:schemeClr val="tx1"/>
                </a:solidFill>
              </a:rPr>
              <a:t>could radially localize coherent modes and fluctuation changes during detachment</a:t>
            </a:r>
          </a:p>
        </p:txBody>
      </p:sp>
      <p:sp>
        <p:nvSpPr>
          <p:cNvPr id="3" name="Title 2"/>
          <p:cNvSpPr>
            <a:spLocks noGrp="1"/>
          </p:cNvSpPr>
          <p:nvPr>
            <p:ph type="title"/>
          </p:nvPr>
        </p:nvSpPr>
        <p:spPr/>
        <p:txBody>
          <a:bodyPr/>
          <a:lstStyle/>
          <a:p>
            <a:r>
              <a:rPr lang="en-US"/>
              <a:t>Diagnostic upgrades</a:t>
            </a:r>
            <a:br>
              <a:rPr lang="en-US"/>
            </a:br>
            <a:r>
              <a:rPr lang="en-US"/>
              <a:t>Phase Contrast Imaging</a:t>
            </a:r>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4</a:t>
            </a:fld>
            <a:endParaRPr lang="de-DE" dirty="0"/>
          </a:p>
        </p:txBody>
      </p:sp>
      <p:pic>
        <p:nvPicPr>
          <p:cNvPr id="7" name="Picture 6"/>
          <p:cNvPicPr>
            <a:picLocks noChangeAspect="1"/>
          </p:cNvPicPr>
          <p:nvPr/>
        </p:nvPicPr>
        <p:blipFill>
          <a:blip r:embed="rId2"/>
          <a:stretch>
            <a:fillRect/>
          </a:stretch>
        </p:blipFill>
        <p:spPr>
          <a:xfrm>
            <a:off x="7134110" y="1017592"/>
            <a:ext cx="4749833" cy="2320472"/>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bwMode="auto">
              <a:xfrm>
                <a:off x="11077507" y="3519936"/>
                <a:ext cx="984640" cy="461665"/>
              </a:xfrm>
              <a:prstGeom prst="rect">
                <a:avLst/>
              </a:prstGeom>
              <a:noFill/>
            </p:spPr>
            <p:txBody>
              <a:bodyPr wrap="square" rtlCol="0">
                <a:spAutoFit/>
              </a:bodyPr>
              <a:lstStyle/>
              <a:p>
                <a:pPr>
                  <a:defRPr/>
                </a:pPr>
                <a14:m>
                  <m:oMath xmlns:m="http://schemas.openxmlformats.org/officeDocument/2006/math">
                    <m:r>
                      <a:rPr lang="de-DE" sz="1200" b="0" i="1">
                        <a:latin typeface="Cambria Math"/>
                      </a:rPr>
                      <m:t>∝</m:t>
                    </m:r>
                  </m:oMath>
                </a14:m>
                <a:r>
                  <a:rPr lang="de-DE" sz="1200"/>
                  <a:t> magnetic pitch angle</a:t>
                </a:r>
                <a:endParaRPr lang="en-GB" sz="1200"/>
              </a:p>
            </p:txBody>
          </p:sp>
        </mc:Choice>
        <mc:Fallback xmlns="">
          <p:sp>
            <p:nvSpPr>
              <p:cNvPr id="25" name="TextBox 24"/>
              <p:cNvSpPr txBox="1">
                <a:spLocks noRot="1" noChangeAspect="1" noMove="1" noResize="1" noEditPoints="1" noAdjustHandles="1" noChangeArrowheads="1" noChangeShapeType="1" noTextEdit="1"/>
              </p:cNvSpPr>
              <p:nvPr/>
            </p:nvSpPr>
            <p:spPr bwMode="auto">
              <a:xfrm>
                <a:off x="11077507" y="3519936"/>
                <a:ext cx="984640" cy="461665"/>
              </a:xfrm>
              <a:prstGeom prst="rect">
                <a:avLst/>
              </a:prstGeom>
              <a:blipFill>
                <a:blip r:embed="rId3"/>
                <a:stretch>
                  <a:fillRect t="-1316" r="-617" b="-7895"/>
                </a:stretch>
              </a:blipFill>
            </p:spPr>
            <p:txBody>
              <a:bodyPr/>
              <a:lstStyle/>
              <a:p>
                <a:r>
                  <a:rPr lang="en-DE">
                    <a:noFill/>
                  </a:rPr>
                  <a:t> </a:t>
                </a:r>
              </a:p>
            </p:txBody>
          </p:sp>
        </mc:Fallback>
      </mc:AlternateContent>
      <p:grpSp>
        <p:nvGrpSpPr>
          <p:cNvPr id="31" name="Group 30"/>
          <p:cNvGrpSpPr>
            <a:grpSpLocks noChangeAspect="1"/>
          </p:cNvGrpSpPr>
          <p:nvPr/>
        </p:nvGrpSpPr>
        <p:grpSpPr>
          <a:xfrm>
            <a:off x="10034167" y="4054596"/>
            <a:ext cx="1364689" cy="1364633"/>
            <a:chOff x="8897999" y="4077048"/>
            <a:chExt cx="1344110" cy="1344055"/>
          </a:xfrm>
        </p:grpSpPr>
        <p:grpSp>
          <p:nvGrpSpPr>
            <p:cNvPr id="32" name="Group 31"/>
            <p:cNvGrpSpPr>
              <a:grpSpLocks noChangeAspect="1"/>
            </p:cNvGrpSpPr>
            <p:nvPr/>
          </p:nvGrpSpPr>
          <p:grpSpPr bwMode="auto">
            <a:xfrm>
              <a:off x="8898078" y="4077072"/>
              <a:ext cx="1344031" cy="1344031"/>
              <a:chOff x="13527448" y="16635459"/>
              <a:chExt cx="990981" cy="990981"/>
            </a:xfrm>
          </p:grpSpPr>
          <p:grpSp>
            <p:nvGrpSpPr>
              <p:cNvPr id="35" name="Group 34"/>
              <p:cNvGrpSpPr/>
              <p:nvPr/>
            </p:nvGrpSpPr>
            <p:grpSpPr bwMode="auto">
              <a:xfrm>
                <a:off x="13527448" y="16635459"/>
                <a:ext cx="990981" cy="990981"/>
                <a:chOff x="9486900" y="3825240"/>
                <a:chExt cx="1080000" cy="1080000"/>
              </a:xfrm>
            </p:grpSpPr>
            <p:grpSp>
              <p:nvGrpSpPr>
                <p:cNvPr id="46" name="Group 45"/>
                <p:cNvGrpSpPr/>
                <p:nvPr/>
              </p:nvGrpSpPr>
              <p:grpSpPr bwMode="auto">
                <a:xfrm>
                  <a:off x="9486900" y="3825240"/>
                  <a:ext cx="1080000" cy="1080000"/>
                  <a:chOff x="9486900" y="3825240"/>
                  <a:chExt cx="1080000" cy="1080000"/>
                </a:xfrm>
              </p:grpSpPr>
              <p:sp>
                <p:nvSpPr>
                  <p:cNvPr id="48" name="Oval 47"/>
                  <p:cNvSpPr>
                    <a:spLocks noChangeAspect="1"/>
                  </p:cNvSpPr>
                  <p:nvPr/>
                </p:nvSpPr>
                <p:spPr bwMode="auto">
                  <a:xfrm>
                    <a:off x="9486900" y="3825240"/>
                    <a:ext cx="1080000" cy="10800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sz="1200" dirty="0"/>
                  </a:p>
                </p:txBody>
              </p:sp>
              <p:cxnSp>
                <p:nvCxnSpPr>
                  <p:cNvPr id="49" name="Straight Connector 48"/>
                  <p:cNvCxnSpPr>
                    <a:cxnSpLocks/>
                  </p:cNvCxnSpPr>
                  <p:nvPr/>
                </p:nvCxnSpPr>
                <p:spPr bwMode="auto">
                  <a:xfrm>
                    <a:off x="9991185" y="3825240"/>
                    <a:ext cx="0" cy="10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bwMode="auto">
                  <a:xfrm>
                    <a:off x="10062615" y="3825240"/>
                    <a:ext cx="0" cy="10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Rounded Rectangle 17"/>
                <p:cNvSpPr/>
                <p:nvPr/>
              </p:nvSpPr>
              <p:spPr bwMode="auto">
                <a:xfrm>
                  <a:off x="9982200" y="3825240"/>
                  <a:ext cx="83343" cy="1080000"/>
                </a:xfrm>
                <a:prstGeom prst="roundRect">
                  <a:avLst>
                    <a:gd name="adj" fmla="val 1666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sz="1200" dirty="0"/>
                </a:p>
              </p:txBody>
            </p:sp>
          </p:grpSp>
          <p:cxnSp>
            <p:nvCxnSpPr>
              <p:cNvPr id="36" name="Straight Connector 35"/>
              <p:cNvCxnSpPr>
                <a:cxnSpLocks/>
                <a:stCxn id="48" idx="2"/>
                <a:endCxn id="42" idx="2"/>
              </p:cNvCxnSpPr>
              <p:nvPr/>
            </p:nvCxnSpPr>
            <p:spPr bwMode="auto">
              <a:xfrm>
                <a:off x="13527448" y="17130950"/>
                <a:ext cx="451421" cy="0"/>
              </a:xfrm>
              <a:prstGeom prst="line">
                <a:avLst/>
              </a:prstGeom>
              <a:ln w="25400" cmpd="sng">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Oval 36"/>
              <p:cNvSpPr>
                <a:spLocks noChangeAspect="1"/>
              </p:cNvSpPr>
              <p:nvPr/>
            </p:nvSpPr>
            <p:spPr bwMode="auto">
              <a:xfrm>
                <a:off x="13774798" y="17090528"/>
                <a:ext cx="82582" cy="80844"/>
              </a:xfrm>
              <a:prstGeom prst="ellipse">
                <a:avLst/>
              </a:prstGeom>
              <a:solidFill>
                <a:srgbClr val="789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sz="1200" dirty="0"/>
              </a:p>
            </p:txBody>
          </p:sp>
          <p:cxnSp>
            <p:nvCxnSpPr>
              <p:cNvPr id="38" name="Straight Connector 37"/>
              <p:cNvCxnSpPr>
                <a:cxnSpLocks/>
              </p:cNvCxnSpPr>
              <p:nvPr/>
            </p:nvCxnSpPr>
            <p:spPr bwMode="auto">
              <a:xfrm flipH="1">
                <a:off x="14061452" y="17130949"/>
                <a:ext cx="456976" cy="0"/>
              </a:xfrm>
              <a:prstGeom prst="line">
                <a:avLst/>
              </a:prstGeom>
              <a:ln w="25400" cmpd="sng">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val 38"/>
              <p:cNvSpPr>
                <a:spLocks noChangeAspect="1"/>
              </p:cNvSpPr>
              <p:nvPr/>
            </p:nvSpPr>
            <p:spPr bwMode="auto">
              <a:xfrm>
                <a:off x="14182942" y="17090527"/>
                <a:ext cx="82583" cy="80844"/>
              </a:xfrm>
              <a:prstGeom prst="ellipse">
                <a:avLst/>
              </a:prstGeom>
              <a:solidFill>
                <a:srgbClr val="789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sz="1200" dirty="0"/>
              </a:p>
            </p:txBody>
          </p:sp>
          <p:sp>
            <p:nvSpPr>
              <p:cNvPr id="40" name="Arc 39"/>
              <p:cNvSpPr/>
              <p:nvPr/>
            </p:nvSpPr>
            <p:spPr bwMode="auto">
              <a:xfrm>
                <a:off x="13889774" y="16860949"/>
                <a:ext cx="540000" cy="540000"/>
              </a:xfrm>
              <a:prstGeom prst="arc">
                <a:avLst>
                  <a:gd name="adj1" fmla="val 19087261"/>
                  <a:gd name="adj2" fmla="val 0"/>
                </a:avLst>
              </a:prstGeom>
              <a:ln w="25400" cmpd="sng">
                <a:solidFill>
                  <a:schemeClr val="tx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sz="1200" dirty="0"/>
              </a:p>
            </p:txBody>
          </p:sp>
          <p:cxnSp>
            <p:nvCxnSpPr>
              <p:cNvPr id="41" name="Straight Connector 40"/>
              <p:cNvCxnSpPr>
                <a:cxnSpLocks/>
              </p:cNvCxnSpPr>
              <p:nvPr/>
            </p:nvCxnSpPr>
            <p:spPr bwMode="auto">
              <a:xfrm rot="-1920000">
                <a:off x="13527448" y="17130949"/>
                <a:ext cx="990981" cy="1"/>
              </a:xfrm>
              <a:prstGeom prst="line">
                <a:avLst/>
              </a:prstGeom>
              <a:ln w="25400" cmpd="sng">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Oval 41"/>
              <p:cNvSpPr>
                <a:spLocks noChangeAspect="1"/>
              </p:cNvSpPr>
              <p:nvPr/>
            </p:nvSpPr>
            <p:spPr bwMode="auto">
              <a:xfrm>
                <a:off x="13978869" y="17090528"/>
                <a:ext cx="82583" cy="80843"/>
              </a:xfrm>
              <a:prstGeom prst="ellipse">
                <a:avLst/>
              </a:prstGeom>
              <a:solidFill>
                <a:srgbClr val="ED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sz="1200" dirty="0"/>
              </a:p>
            </p:txBody>
          </p:sp>
          <p:sp>
            <p:nvSpPr>
              <p:cNvPr id="43" name="Oval 42"/>
              <p:cNvSpPr>
                <a:spLocks noChangeAspect="1"/>
              </p:cNvSpPr>
              <p:nvPr/>
            </p:nvSpPr>
            <p:spPr bwMode="auto">
              <a:xfrm>
                <a:off x="14302294" y="16878398"/>
                <a:ext cx="82583" cy="80844"/>
              </a:xfrm>
              <a:prstGeom prst="ellipse">
                <a:avLst/>
              </a:prstGeom>
              <a:solidFill>
                <a:srgbClr val="789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sz="1200" dirty="0"/>
              </a:p>
            </p:txBody>
          </p:sp>
          <p:sp>
            <p:nvSpPr>
              <p:cNvPr id="44" name="Oval 43"/>
              <p:cNvSpPr>
                <a:spLocks noChangeAspect="1"/>
              </p:cNvSpPr>
              <p:nvPr/>
            </p:nvSpPr>
            <p:spPr bwMode="auto">
              <a:xfrm>
                <a:off x="13649244" y="17297149"/>
                <a:ext cx="82583" cy="80844"/>
              </a:xfrm>
              <a:prstGeom prst="ellipse">
                <a:avLst/>
              </a:prstGeom>
              <a:solidFill>
                <a:srgbClr val="789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US" sz="1200" dirty="0"/>
              </a:p>
            </p:txBody>
          </p:sp>
          <mc:AlternateContent xmlns:mc="http://schemas.openxmlformats.org/markup-compatibility/2006" xmlns:a14="http://schemas.microsoft.com/office/drawing/2010/main">
            <mc:Choice Requires="a14">
              <p:sp>
                <p:nvSpPr>
                  <p:cNvPr id="45" name="TextBox 44"/>
                  <p:cNvSpPr txBox="1"/>
                  <p:nvPr/>
                </p:nvSpPr>
                <p:spPr bwMode="auto">
                  <a:xfrm>
                    <a:off x="13549724" y="16955412"/>
                    <a:ext cx="249954" cy="226930"/>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i="1">
                              <a:latin typeface="Cambria Math"/>
                            </a:rPr>
                            <m:t>𝑘</m:t>
                          </m:r>
                        </m:oMath>
                      </m:oMathPara>
                    </a14:m>
                    <a:endParaRPr lang="en-GB" sz="1400" dirty="0"/>
                  </a:p>
                </p:txBody>
              </p:sp>
            </mc:Choice>
            <mc:Fallback xmlns="">
              <p:sp>
                <p:nvSpPr>
                  <p:cNvPr id="24" name="TextBox 23"/>
                  <p:cNvSpPr txBox="1">
                    <a:spLocks noRot="1" noChangeAspect="1" noMove="1" noResize="1" noEditPoints="1" noAdjustHandles="1" noChangeArrowheads="1" noChangeShapeType="1" noTextEdit="1"/>
                  </p:cNvSpPr>
                  <p:nvPr/>
                </p:nvSpPr>
                <p:spPr bwMode="auto">
                  <a:xfrm>
                    <a:off x="13549724" y="16955412"/>
                    <a:ext cx="249954" cy="226930"/>
                  </a:xfrm>
                  <a:prstGeom prst="rect">
                    <a:avLst/>
                  </a:prstGeom>
                  <a:blipFill>
                    <a:blip r:embed="rId7"/>
                    <a:stretch>
                      <a:fillRect/>
                    </a:stretch>
                  </a:blipFill>
                </p:spPr>
                <p:txBody>
                  <a:bodyPr/>
                  <a:lstStyle/>
                  <a:p>
                    <a:r>
                      <a:rPr lang="en-GB">
                        <a:noFill/>
                      </a:rPr>
                      <a:t> </a:t>
                    </a:r>
                  </a:p>
                </p:txBody>
              </p:sp>
            </mc:Fallback>
          </mc:AlternateContent>
        </p:grpSp>
        <p:sp>
          <p:nvSpPr>
            <p:cNvPr id="33" name="Pie 7"/>
            <p:cNvSpPr/>
            <p:nvPr/>
          </p:nvSpPr>
          <p:spPr bwMode="auto">
            <a:xfrm>
              <a:off x="8897999" y="4077048"/>
              <a:ext cx="1173482" cy="940743"/>
            </a:xfrm>
            <a:custGeom>
              <a:avLst/>
              <a:gdLst>
                <a:gd name="connsiteX0" fmla="*/ 56058 w 1344030"/>
                <a:gd name="connsiteY0" fmla="*/ 940719 h 1344031"/>
                <a:gd name="connsiteX1" fmla="*/ 309383 w 1344030"/>
                <a:gd name="connsiteY1" fmla="*/ 106238 h 1344031"/>
                <a:gd name="connsiteX2" fmla="*/ 1173403 w 1344030"/>
                <a:gd name="connsiteY2" fmla="*/ 224561 h 1344031"/>
                <a:gd name="connsiteX3" fmla="*/ 672015 w 1344030"/>
                <a:gd name="connsiteY3" fmla="*/ 672016 h 1344031"/>
                <a:gd name="connsiteX4" fmla="*/ 56058 w 1344030"/>
                <a:gd name="connsiteY4" fmla="*/ 940719 h 1344031"/>
                <a:gd name="connsiteX0" fmla="*/ 56137 w 1173482"/>
                <a:gd name="connsiteY0" fmla="*/ 940743 h 940743"/>
                <a:gd name="connsiteX1" fmla="*/ 309462 w 1173482"/>
                <a:gd name="connsiteY1" fmla="*/ 106262 h 940743"/>
                <a:gd name="connsiteX2" fmla="*/ 1173482 w 1173482"/>
                <a:gd name="connsiteY2" fmla="*/ 224585 h 940743"/>
                <a:gd name="connsiteX3" fmla="*/ 672094 w 1173482"/>
                <a:gd name="connsiteY3" fmla="*/ 672040 h 940743"/>
                <a:gd name="connsiteX4" fmla="*/ 665100 w 1173482"/>
                <a:gd name="connsiteY4" fmla="*/ 668783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672094 w 1173482"/>
                <a:gd name="connsiteY3" fmla="*/ 672040 h 940743"/>
                <a:gd name="connsiteX4" fmla="*/ 586519 w 1173482"/>
                <a:gd name="connsiteY4" fmla="*/ 704502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4006 w 1173482"/>
                <a:gd name="connsiteY3" fmla="*/ 619652 h 940743"/>
                <a:gd name="connsiteX4" fmla="*/ 586519 w 1173482"/>
                <a:gd name="connsiteY4" fmla="*/ 704502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4006 w 1173482"/>
                <a:gd name="connsiteY3" fmla="*/ 619652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4006 w 1173482"/>
                <a:gd name="connsiteY3" fmla="*/ 619652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4006 w 1173482"/>
                <a:gd name="connsiteY3" fmla="*/ 619652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3187 w 1173482"/>
                <a:gd name="connsiteY4" fmla="*/ 690215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1625 w 1173482"/>
                <a:gd name="connsiteY3" fmla="*/ 622033 h 940743"/>
                <a:gd name="connsiteX4" fmla="*/ 603187 w 1173482"/>
                <a:gd name="connsiteY4" fmla="*/ 690215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1625 w 1173482"/>
                <a:gd name="connsiteY3" fmla="*/ 622033 h 940743"/>
                <a:gd name="connsiteX4" fmla="*/ 603187 w 1173482"/>
                <a:gd name="connsiteY4" fmla="*/ 690215 h 940743"/>
                <a:gd name="connsiteX5" fmla="*/ 56137 w 1173482"/>
                <a:gd name="connsiteY5" fmla="*/ 940743 h 9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2" h="940743">
                  <a:moveTo>
                    <a:pt x="56137" y="940743"/>
                  </a:moveTo>
                  <a:cubicBezTo>
                    <a:pt x="-75878" y="638121"/>
                    <a:pt x="31494" y="284425"/>
                    <a:pt x="309462" y="106262"/>
                  </a:cubicBezTo>
                  <a:cubicBezTo>
                    <a:pt x="587430" y="-71901"/>
                    <a:pt x="953646" y="-21750"/>
                    <a:pt x="1173482" y="224585"/>
                  </a:cubicBezTo>
                  <a:lnTo>
                    <a:pt x="731625" y="622033"/>
                  </a:lnTo>
                  <a:cubicBezTo>
                    <a:pt x="672144" y="589198"/>
                    <a:pt x="603136" y="596844"/>
                    <a:pt x="603187" y="690215"/>
                  </a:cubicBezTo>
                  <a:lnTo>
                    <a:pt x="56137" y="940743"/>
                  </a:lnTo>
                  <a:close/>
                </a:path>
              </a:pathLst>
            </a:custGeom>
            <a:solidFill>
              <a:schemeClr val="tx2">
                <a:alpha val="57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solidFill>
              </a:endParaRPr>
            </a:p>
          </p:txBody>
        </p:sp>
        <p:sp>
          <p:nvSpPr>
            <p:cNvPr id="34" name="Pie 7"/>
            <p:cNvSpPr/>
            <p:nvPr/>
          </p:nvSpPr>
          <p:spPr bwMode="auto">
            <a:xfrm flipH="1" flipV="1">
              <a:off x="9068627" y="4480359"/>
              <a:ext cx="1173482" cy="940743"/>
            </a:xfrm>
            <a:custGeom>
              <a:avLst/>
              <a:gdLst>
                <a:gd name="connsiteX0" fmla="*/ 56058 w 1344030"/>
                <a:gd name="connsiteY0" fmla="*/ 940719 h 1344031"/>
                <a:gd name="connsiteX1" fmla="*/ 309383 w 1344030"/>
                <a:gd name="connsiteY1" fmla="*/ 106238 h 1344031"/>
                <a:gd name="connsiteX2" fmla="*/ 1173403 w 1344030"/>
                <a:gd name="connsiteY2" fmla="*/ 224561 h 1344031"/>
                <a:gd name="connsiteX3" fmla="*/ 672015 w 1344030"/>
                <a:gd name="connsiteY3" fmla="*/ 672016 h 1344031"/>
                <a:gd name="connsiteX4" fmla="*/ 56058 w 1344030"/>
                <a:gd name="connsiteY4" fmla="*/ 940719 h 1344031"/>
                <a:gd name="connsiteX0" fmla="*/ 56137 w 1173482"/>
                <a:gd name="connsiteY0" fmla="*/ 940743 h 940743"/>
                <a:gd name="connsiteX1" fmla="*/ 309462 w 1173482"/>
                <a:gd name="connsiteY1" fmla="*/ 106262 h 940743"/>
                <a:gd name="connsiteX2" fmla="*/ 1173482 w 1173482"/>
                <a:gd name="connsiteY2" fmla="*/ 224585 h 940743"/>
                <a:gd name="connsiteX3" fmla="*/ 672094 w 1173482"/>
                <a:gd name="connsiteY3" fmla="*/ 672040 h 940743"/>
                <a:gd name="connsiteX4" fmla="*/ 665100 w 1173482"/>
                <a:gd name="connsiteY4" fmla="*/ 668783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672094 w 1173482"/>
                <a:gd name="connsiteY3" fmla="*/ 672040 h 940743"/>
                <a:gd name="connsiteX4" fmla="*/ 586519 w 1173482"/>
                <a:gd name="connsiteY4" fmla="*/ 704502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4006 w 1173482"/>
                <a:gd name="connsiteY3" fmla="*/ 619652 h 940743"/>
                <a:gd name="connsiteX4" fmla="*/ 586519 w 1173482"/>
                <a:gd name="connsiteY4" fmla="*/ 704502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4006 w 1173482"/>
                <a:gd name="connsiteY3" fmla="*/ 619652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4006 w 1173482"/>
                <a:gd name="connsiteY3" fmla="*/ 619652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34006 w 1173482"/>
                <a:gd name="connsiteY3" fmla="*/ 619652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605569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4481 w 1173482"/>
                <a:gd name="connsiteY3" fmla="*/ 624415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9244 w 1173482"/>
                <a:gd name="connsiteY3" fmla="*/ 622034 h 940743"/>
                <a:gd name="connsiteX4" fmla="*/ 596044 w 1173482"/>
                <a:gd name="connsiteY4" fmla="*/ 697359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9244 w 1173482"/>
                <a:gd name="connsiteY3" fmla="*/ 622034 h 940743"/>
                <a:gd name="connsiteX4" fmla="*/ 600806 w 1173482"/>
                <a:gd name="connsiteY4" fmla="*/ 692596 h 940743"/>
                <a:gd name="connsiteX5" fmla="*/ 56137 w 1173482"/>
                <a:gd name="connsiteY5" fmla="*/ 940743 h 940743"/>
                <a:gd name="connsiteX0" fmla="*/ 56137 w 1173482"/>
                <a:gd name="connsiteY0" fmla="*/ 940743 h 940743"/>
                <a:gd name="connsiteX1" fmla="*/ 309462 w 1173482"/>
                <a:gd name="connsiteY1" fmla="*/ 106262 h 940743"/>
                <a:gd name="connsiteX2" fmla="*/ 1173482 w 1173482"/>
                <a:gd name="connsiteY2" fmla="*/ 224585 h 940743"/>
                <a:gd name="connsiteX3" fmla="*/ 729244 w 1173482"/>
                <a:gd name="connsiteY3" fmla="*/ 622034 h 940743"/>
                <a:gd name="connsiteX4" fmla="*/ 600806 w 1173482"/>
                <a:gd name="connsiteY4" fmla="*/ 692596 h 940743"/>
                <a:gd name="connsiteX5" fmla="*/ 56137 w 1173482"/>
                <a:gd name="connsiteY5" fmla="*/ 940743 h 9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3482" h="940743">
                  <a:moveTo>
                    <a:pt x="56137" y="940743"/>
                  </a:moveTo>
                  <a:cubicBezTo>
                    <a:pt x="-75878" y="638121"/>
                    <a:pt x="31494" y="284425"/>
                    <a:pt x="309462" y="106262"/>
                  </a:cubicBezTo>
                  <a:cubicBezTo>
                    <a:pt x="587430" y="-71901"/>
                    <a:pt x="953646" y="-21750"/>
                    <a:pt x="1173482" y="224585"/>
                  </a:cubicBezTo>
                  <a:lnTo>
                    <a:pt x="729244" y="622034"/>
                  </a:lnTo>
                  <a:cubicBezTo>
                    <a:pt x="660238" y="582055"/>
                    <a:pt x="603137" y="608750"/>
                    <a:pt x="600806" y="692596"/>
                  </a:cubicBezTo>
                  <a:lnTo>
                    <a:pt x="56137" y="940743"/>
                  </a:lnTo>
                  <a:close/>
                </a:path>
              </a:pathLst>
            </a:custGeom>
            <a:solidFill>
              <a:schemeClr val="tx2">
                <a:alpha val="57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solidFill>
                  <a:schemeClr val="tx1"/>
                </a:solidFill>
              </a:endParaRPr>
            </a:p>
          </p:txBody>
        </p:sp>
      </p:grpSp>
      <p:cxnSp>
        <p:nvCxnSpPr>
          <p:cNvPr id="27" name="Straight Connector 26"/>
          <p:cNvCxnSpPr>
            <a:cxnSpLocks/>
            <a:endCxn id="25" idx="2"/>
          </p:cNvCxnSpPr>
          <p:nvPr/>
        </p:nvCxnSpPr>
        <p:spPr bwMode="auto">
          <a:xfrm flipV="1">
            <a:off x="11329293" y="3981601"/>
            <a:ext cx="240534" cy="604602"/>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516530" y="6073123"/>
            <a:ext cx="3096483" cy="338554"/>
          </a:xfrm>
          <a:prstGeom prst="rect">
            <a:avLst/>
          </a:prstGeom>
          <a:noFill/>
        </p:spPr>
        <p:txBody>
          <a:bodyPr wrap="square" lIns="0" tIns="0" rIns="0" bIns="0" rtlCol="0" anchor="t" anchorCtr="0">
            <a:spAutoFit/>
          </a:bodyPr>
          <a:lstStyle/>
          <a:p>
            <a:pPr>
              <a:spcBef>
                <a:spcPts val="600"/>
              </a:spcBef>
            </a:pPr>
            <a:r>
              <a:rPr lang="en-US" sz="1100"/>
              <a:t>see S. K. Hansen </a:t>
            </a:r>
            <a:r>
              <a:rPr lang="en-US" sz="1100" i="1"/>
              <a:t>et al. </a:t>
            </a:r>
            <a:r>
              <a:rPr lang="en-US" sz="1100"/>
              <a:t>EPS 2023 and APS 2023 journal article in preparation</a:t>
            </a:r>
            <a:endParaRPr lang="en-US" sz="1100" dirty="0" err="1"/>
          </a:p>
        </p:txBody>
      </p:sp>
      <p:pic>
        <p:nvPicPr>
          <p:cNvPr id="52" name="Picture 51"/>
          <p:cNvPicPr>
            <a:picLocks noChangeAspect="1"/>
          </p:cNvPicPr>
          <p:nvPr/>
        </p:nvPicPr>
        <p:blipFill>
          <a:blip r:embed="rId8"/>
          <a:stretch>
            <a:fillRect/>
          </a:stretch>
        </p:blipFill>
        <p:spPr>
          <a:xfrm>
            <a:off x="6833121" y="3601191"/>
            <a:ext cx="2899662" cy="2320472"/>
          </a:xfrm>
          <a:prstGeom prst="rect">
            <a:avLst/>
          </a:prstGeom>
        </p:spPr>
      </p:pic>
    </p:spTree>
    <p:extLst>
      <p:ext uri="{BB962C8B-B14F-4D97-AF65-F5344CB8AC3E}">
        <p14:creationId xmlns:p14="http://schemas.microsoft.com/office/powerpoint/2010/main" val="4032299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sz="quarter" idx="13"/>
              </p:nvPr>
            </p:nvSpPr>
            <p:spPr>
              <a:xfrm>
                <a:off x="695325" y="1154755"/>
                <a:ext cx="6598507" cy="5146074"/>
              </a:xfrm>
            </p:spPr>
            <p:txBody>
              <a:bodyPr>
                <a:noAutofit/>
              </a:bodyPr>
              <a:lstStyle/>
              <a:p>
                <a:r>
                  <a:rPr lang="en-US" dirty="0"/>
                  <a:t>Useful scheme in OP2.1: power step-down programs in most configurations at different densities</a:t>
                </a:r>
              </a:p>
              <a:p>
                <a:pPr marL="285750" indent="-285750">
                  <a:buFont typeface="Wingdings" panose="05000000000000000000" pitchFamily="2" charset="2"/>
                  <a:buChar char="§"/>
                </a:pPr>
                <a:r>
                  <a:rPr lang="en-US" b="0" dirty="0">
                    <a:solidFill>
                      <a:schemeClr val="tx1"/>
                    </a:solidFill>
                  </a:rPr>
                  <a:t>robust program, few programs per session</a:t>
                </a:r>
              </a:p>
              <a:p>
                <a:pPr marL="285750" indent="-285750">
                  <a:buFont typeface="Wingdings" panose="05000000000000000000" pitchFamily="2" charset="2"/>
                  <a:buChar char="§"/>
                </a:pPr>
                <a:r>
                  <a:rPr lang="en-US" b="0" dirty="0">
                    <a:solidFill>
                      <a:schemeClr val="tx1"/>
                    </a:solidFill>
                  </a:rPr>
                  <a:t>various </a:t>
                </a:r>
                <a14:m>
                  <m:oMath xmlns:m="http://schemas.openxmlformats.org/officeDocument/2006/math">
                    <m:r>
                      <a:rPr lang="de-DE" b="0" i="1" smtClean="0">
                        <a:solidFill>
                          <a:schemeClr val="tx1"/>
                        </a:solidFill>
                        <a:latin typeface="Cambria Math" panose="02040503050406030204" pitchFamily="18" charset="0"/>
                      </a:rPr>
                      <m:t>𝑃</m:t>
                    </m:r>
                    <m:r>
                      <a:rPr lang="de-DE" b="0" i="1" smtClean="0">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𝑛</m:t>
                    </m:r>
                  </m:oMath>
                </a14:m>
                <a:r>
                  <a:rPr lang="en-US" b="0" dirty="0">
                    <a:solidFill>
                      <a:schemeClr val="tx1"/>
                    </a:solidFill>
                  </a:rPr>
                  <a:t> levels</a:t>
                </a:r>
              </a:p>
              <a:p>
                <a:pPr marL="285750" indent="-285750">
                  <a:buFont typeface="Wingdings" panose="05000000000000000000" pitchFamily="2" charset="2"/>
                  <a:buChar char="§"/>
                </a:pPr>
                <a:r>
                  <a:rPr lang="en-US" b="0" dirty="0">
                    <a:solidFill>
                      <a:schemeClr val="tx1"/>
                    </a:solidFill>
                  </a:rPr>
                  <a:t>ECRH modulations for heat pulse propagation </a:t>
                </a:r>
              </a:p>
              <a:p>
                <a:pPr marL="285750" indent="-285750">
                  <a:buFont typeface="Wingdings" panose="05000000000000000000" pitchFamily="2" charset="2"/>
                  <a:buChar char="§"/>
                </a:pPr>
                <a:r>
                  <a:rPr lang="en-US" b="0" dirty="0">
                    <a:solidFill>
                      <a:schemeClr val="tx1"/>
                    </a:solidFill>
                  </a:rPr>
                  <a:t>NBI blips for active CXRS</a:t>
                </a:r>
              </a:p>
              <a:p>
                <a:endParaRPr lang="en-US" dirty="0"/>
              </a:p>
              <a:p>
                <a:r>
                  <a:rPr lang="en-US" dirty="0"/>
                  <a:t>Provides fluctuation data for</a:t>
                </a:r>
              </a:p>
              <a:p>
                <a:pPr marL="285750" lvl="1" indent="-285750">
                  <a:buFont typeface="Wingdings" panose="05000000000000000000" pitchFamily="2" charset="2"/>
                  <a:buChar char="§"/>
                </a:pPr>
                <a:r>
                  <a:rPr lang="en-US" dirty="0"/>
                  <a:t>most of accessible </a:t>
                </a:r>
                <a14:m>
                  <m:oMath xmlns:m="http://schemas.openxmlformats.org/officeDocument/2006/math">
                    <m:r>
                      <a:rPr lang="de-DE" i="1">
                        <a:latin typeface="Cambria Math" panose="02040503050406030204" pitchFamily="18" charset="0"/>
                      </a:rPr>
                      <m:t>𝑃</m:t>
                    </m:r>
                    <m:r>
                      <a:rPr lang="de-DE" i="1">
                        <a:latin typeface="Cambria Math" panose="02040503050406030204" pitchFamily="18" charset="0"/>
                      </a:rPr>
                      <m:t>/</m:t>
                    </m:r>
                    <m:r>
                      <a:rPr lang="de-DE" i="1">
                        <a:latin typeface="Cambria Math" panose="02040503050406030204" pitchFamily="18" charset="0"/>
                      </a:rPr>
                      <m:t>𝑛</m:t>
                    </m:r>
                  </m:oMath>
                </a14:m>
                <a:r>
                  <a:rPr lang="en-US" dirty="0"/>
                  <a:t> space, i.e. collisionality (and </a:t>
                </a:r>
                <a14:m>
                  <m:oMath xmlns:m="http://schemas.openxmlformats.org/officeDocument/2006/math">
                    <m:r>
                      <a:rPr lang="de-DE" b="0" i="1" smtClean="0">
                        <a:latin typeface="Cambria Math" panose="02040503050406030204" pitchFamily="18" charset="0"/>
                      </a:rPr>
                      <m:t>𝛽</m:t>
                    </m:r>
                  </m:oMath>
                </a14:m>
                <a:r>
                  <a:rPr lang="en-US" dirty="0"/>
                  <a:t>)</a:t>
                </a:r>
              </a:p>
              <a:p>
                <a:pPr marL="285750" lvl="1" indent="-285750">
                  <a:buFont typeface="Wingdings" panose="05000000000000000000" pitchFamily="2" charset="2"/>
                  <a:buChar char="§"/>
                </a:pPr>
                <a:r>
                  <a:rPr lang="en-US" dirty="0"/>
                  <a:t>most of configuration space (also reversed field)</a:t>
                </a:r>
              </a:p>
              <a:p>
                <a:pPr lvl="1"/>
                <a:r>
                  <a:rPr lang="en-US" b="1" dirty="0">
                    <a:solidFill>
                      <a:srgbClr val="005555"/>
                    </a:solidFill>
                  </a:rPr>
                  <a:t>But</a:t>
                </a:r>
              </a:p>
              <a:p>
                <a:pPr marL="285750" lvl="1" indent="-285750">
                  <a:buFont typeface="Wingdings" panose="05000000000000000000" pitchFamily="2" charset="2"/>
                  <a:buChar char="§"/>
                </a:pPr>
                <a:r>
                  <a:rPr lang="en-US" dirty="0"/>
                  <a:t>reproducibility often limited due to technical reasons</a:t>
                </a:r>
              </a:p>
              <a:p>
                <a:pPr marL="285750" lvl="1" indent="-285750">
                  <a:buFont typeface="Wingdings" panose="05000000000000000000" pitchFamily="2" charset="2"/>
                  <a:buChar char="§"/>
                </a:pPr>
                <a:r>
                  <a:rPr lang="en-US" dirty="0"/>
                  <a:t>unequal configuration coverage</a:t>
                </a:r>
              </a:p>
            </p:txBody>
          </p:sp>
        </mc:Choice>
        <mc:Fallback>
          <p:sp>
            <p:nvSpPr>
              <p:cNvPr id="2" name="Content Placeholder 1"/>
              <p:cNvSpPr>
                <a:spLocks noGrp="1" noRot="1" noChangeAspect="1" noMove="1" noResize="1" noEditPoints="1" noAdjustHandles="1" noChangeArrowheads="1" noChangeShapeType="1" noTextEdit="1"/>
              </p:cNvSpPr>
              <p:nvPr>
                <p:ph sz="quarter" idx="13"/>
              </p:nvPr>
            </p:nvSpPr>
            <p:spPr>
              <a:xfrm>
                <a:off x="695325" y="1154755"/>
                <a:ext cx="6598507" cy="5146074"/>
              </a:xfrm>
              <a:blipFill>
                <a:blip r:embed="rId2"/>
                <a:stretch>
                  <a:fillRect l="-2126" b="-2485"/>
                </a:stretch>
              </a:blipFill>
            </p:spPr>
            <p:txBody>
              <a:bodyPr/>
              <a:lstStyle/>
              <a:p>
                <a:r>
                  <a:rPr lang="en-DE">
                    <a:noFill/>
                  </a:rPr>
                  <a:t> </a:t>
                </a:r>
              </a:p>
            </p:txBody>
          </p:sp>
        </mc:Fallback>
      </mc:AlternateContent>
      <p:sp>
        <p:nvSpPr>
          <p:cNvPr id="3" name="Title 2"/>
          <p:cNvSpPr>
            <a:spLocks noGrp="1"/>
          </p:cNvSpPr>
          <p:nvPr>
            <p:ph type="title"/>
          </p:nvPr>
        </p:nvSpPr>
        <p:spPr/>
        <p:txBody>
          <a:bodyPr/>
          <a:lstStyle/>
          <a:p>
            <a:r>
              <a:rPr lang="en-US"/>
              <a:t>Turbulence experiments</a:t>
            </a:r>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5</a:t>
            </a:fld>
            <a:endParaRPr lang="de-DE"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 b="1592"/>
          <a:stretch/>
        </p:blipFill>
        <p:spPr>
          <a:xfrm>
            <a:off x="7293833" y="970487"/>
            <a:ext cx="4202842" cy="5514610"/>
          </a:xfrm>
          <a:prstGeom prst="rect">
            <a:avLst/>
          </a:prstGeom>
        </p:spPr>
      </p:pic>
      <p:sp>
        <p:nvSpPr>
          <p:cNvPr id="10" name="TextBox 9"/>
          <p:cNvSpPr txBox="1"/>
          <p:nvPr/>
        </p:nvSpPr>
        <p:spPr>
          <a:xfrm>
            <a:off x="7664634" y="6337621"/>
            <a:ext cx="1565996" cy="294953"/>
          </a:xfrm>
          <a:prstGeom prst="rect">
            <a:avLst/>
          </a:prstGeom>
          <a:noFill/>
        </p:spPr>
        <p:txBody>
          <a:bodyPr wrap="square" lIns="0" tIns="0" rIns="0" bIns="0" rtlCol="0" anchor="t" anchorCtr="0">
            <a:spAutoFit/>
          </a:bodyPr>
          <a:lstStyle/>
          <a:p>
            <a:pPr algn="l">
              <a:lnSpc>
                <a:spcPts val="2300"/>
              </a:lnSpc>
              <a:spcBef>
                <a:spcPts val="1150"/>
              </a:spcBef>
            </a:pPr>
            <a:r>
              <a:rPr lang="en-US" sz="1000"/>
              <a:t>courtesy of A. von Stechow</a:t>
            </a:r>
            <a:endParaRPr lang="en-US" sz="1000" dirty="0" err="1"/>
          </a:p>
        </p:txBody>
      </p:sp>
    </p:spTree>
    <p:extLst>
      <p:ext uri="{BB962C8B-B14F-4D97-AF65-F5344CB8AC3E}">
        <p14:creationId xmlns:p14="http://schemas.microsoft.com/office/powerpoint/2010/main" val="2333945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95326" y="1235676"/>
            <a:ext cx="10801349" cy="5146074"/>
          </a:xfrm>
        </p:spPr>
        <p:txBody>
          <a:bodyPr>
            <a:normAutofit lnSpcReduction="10000"/>
          </a:bodyPr>
          <a:lstStyle/>
          <a:p>
            <a:pPr marL="285750" indent="-285750">
              <a:buFont typeface="Wingdings" panose="05000000000000000000" pitchFamily="2" charset="2"/>
              <a:buChar char="§"/>
            </a:pPr>
            <a:r>
              <a:rPr lang="en-US" b="0" dirty="0"/>
              <a:t>many other successful experiments, </a:t>
            </a:r>
            <a:r>
              <a:rPr lang="en-US" dirty="0"/>
              <a:t>often analysis still pending</a:t>
            </a:r>
          </a:p>
          <a:p>
            <a:pPr marL="285750" indent="-285750">
              <a:buFont typeface="Wingdings" panose="05000000000000000000" pitchFamily="2" charset="2"/>
              <a:buChar char="§"/>
            </a:pPr>
            <a:endParaRPr lang="en-US" dirty="0"/>
          </a:p>
          <a:p>
            <a:r>
              <a:rPr lang="en-US" dirty="0"/>
              <a:t>Major restrictions / problems during experiments:</a:t>
            </a:r>
          </a:p>
          <a:p>
            <a:pPr marL="285750" lvl="1" indent="-285750">
              <a:buClr>
                <a:srgbClr val="005555"/>
              </a:buClr>
              <a:buFont typeface="Wingdings" panose="05000000000000000000" pitchFamily="2" charset="2"/>
              <a:buChar char="§"/>
            </a:pPr>
            <a:r>
              <a:rPr lang="en-US" dirty="0"/>
              <a:t>limited total ECRH power</a:t>
            </a:r>
          </a:p>
          <a:p>
            <a:pPr marL="285750" lvl="1" indent="-285750">
              <a:buClr>
                <a:srgbClr val="005555"/>
              </a:buClr>
              <a:buFont typeface="Wingdings" panose="05000000000000000000" pitchFamily="2" charset="2"/>
              <a:buChar char="§"/>
            </a:pPr>
            <a:r>
              <a:rPr lang="en-US" dirty="0"/>
              <a:t>duration + availability of NBI blips</a:t>
            </a:r>
          </a:p>
          <a:p>
            <a:pPr marL="285750" lvl="1" indent="-285750">
              <a:buClr>
                <a:srgbClr val="005555"/>
              </a:buClr>
              <a:buFont typeface="Wingdings" panose="05000000000000000000" pitchFamily="2" charset="2"/>
              <a:buChar char="§"/>
            </a:pPr>
            <a:r>
              <a:rPr lang="en-US" dirty="0"/>
              <a:t>density control (before divertor gas-inlet feedback system)</a:t>
            </a:r>
          </a:p>
          <a:p>
            <a:pPr marL="285750" lvl="1" indent="-285750">
              <a:buClr>
                <a:srgbClr val="005555"/>
              </a:buClr>
              <a:buFont typeface="Wingdings" panose="05000000000000000000" pitchFamily="2" charset="2"/>
              <a:buChar char="§"/>
            </a:pPr>
            <a:r>
              <a:rPr lang="en-US" dirty="0"/>
              <a:t>missing pellet injector</a:t>
            </a:r>
          </a:p>
          <a:p>
            <a:pPr marL="285750" lvl="1" indent="-285750">
              <a:buClr>
                <a:srgbClr val="005555"/>
              </a:buClr>
              <a:buFont typeface="Wingdings" panose="05000000000000000000" pitchFamily="2" charset="2"/>
              <a:buChar char="§"/>
            </a:pPr>
            <a:r>
              <a:rPr lang="en-US" dirty="0"/>
              <a:t>reproducibility due to technical restrictions (heating systems, density control, diagnostic coverage)</a:t>
            </a:r>
          </a:p>
          <a:p>
            <a:pPr marL="285750" lvl="1" indent="-285750">
              <a:buClr>
                <a:srgbClr val="005555"/>
              </a:buClr>
              <a:buFont typeface="Wingdings" panose="05000000000000000000" pitchFamily="2" charset="2"/>
              <a:buChar char="§"/>
            </a:pPr>
            <a:r>
              <a:rPr lang="en-US" dirty="0"/>
              <a:t>time (number of sessions, proposals/programs per session, contingency for technical issues) </a:t>
            </a:r>
          </a:p>
          <a:p>
            <a:pPr>
              <a:buClr>
                <a:srgbClr val="005555"/>
              </a:buClr>
            </a:pPr>
            <a:endParaRPr lang="en-US" dirty="0"/>
          </a:p>
          <a:p>
            <a:pPr>
              <a:buClr>
                <a:srgbClr val="005555"/>
              </a:buClr>
            </a:pPr>
            <a:r>
              <a:rPr lang="en-US" dirty="0"/>
              <a:t>Experiments which did not quite work</a:t>
            </a:r>
          </a:p>
          <a:p>
            <a:pPr marL="285750" lvl="1" indent="-285750">
              <a:buClr>
                <a:srgbClr val="005555"/>
              </a:buClr>
              <a:buFont typeface="Wingdings" panose="05000000000000000000" pitchFamily="2" charset="2"/>
              <a:buChar char="§"/>
            </a:pPr>
            <a:r>
              <a:rPr lang="en-US" dirty="0"/>
              <a:t>turbulence reduction after massive LBO – technical issues with LBO</a:t>
            </a:r>
          </a:p>
          <a:p>
            <a:pPr marL="285750" lvl="1" indent="-285750">
              <a:buClr>
                <a:srgbClr val="005555"/>
              </a:buClr>
              <a:buFont typeface="Wingdings" panose="05000000000000000000" pitchFamily="2" charset="2"/>
              <a:buChar char="§"/>
            </a:pPr>
            <a:r>
              <a:rPr lang="en-US" dirty="0"/>
              <a:t>…</a:t>
            </a:r>
          </a:p>
        </p:txBody>
      </p:sp>
      <p:sp>
        <p:nvSpPr>
          <p:cNvPr id="3" name="Title 2"/>
          <p:cNvSpPr>
            <a:spLocks noGrp="1"/>
          </p:cNvSpPr>
          <p:nvPr>
            <p:ph type="title"/>
          </p:nvPr>
        </p:nvSpPr>
        <p:spPr/>
        <p:txBody>
          <a:bodyPr/>
          <a:lstStyle/>
          <a:p>
            <a:r>
              <a:rPr lang="en-US"/>
              <a:t>Turbulence experiments</a:t>
            </a:r>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6</a:t>
            </a:fld>
            <a:endParaRPr lang="de-DE" dirty="0"/>
          </a:p>
        </p:txBody>
      </p:sp>
    </p:spTree>
    <p:extLst>
      <p:ext uri="{BB962C8B-B14F-4D97-AF65-F5344CB8AC3E}">
        <p14:creationId xmlns:p14="http://schemas.microsoft.com/office/powerpoint/2010/main" val="336173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695326" y="3740727"/>
                <a:ext cx="8306903" cy="2641022"/>
              </a:xfrm>
            </p:spPr>
            <p:txBody>
              <a:bodyPr>
                <a:noAutofit/>
              </a:bodyPr>
              <a:lstStyle/>
              <a:p>
                <a:pPr algn="just"/>
                <a:r>
                  <a:rPr lang="en-AU" sz="1400"/>
                  <a:t>DRs measure </a:t>
                </a:r>
                <a14:m>
                  <m:oMath xmlns:m="http://schemas.openxmlformats.org/officeDocument/2006/math">
                    <m:sSub>
                      <m:sSubPr>
                        <m:ctrlPr>
                          <a:rPr lang="de-DE" sz="1400" i="1" smtClean="0">
                            <a:solidFill>
                              <a:schemeClr val="tx2"/>
                            </a:solidFill>
                            <a:latin typeface="Cambria Math" panose="02040503050406030204" pitchFamily="18" charset="0"/>
                          </a:rPr>
                        </m:ctrlPr>
                      </m:sSubPr>
                      <m:e>
                        <m:r>
                          <a:rPr lang="en-AU" sz="1400" b="1" i="1">
                            <a:solidFill>
                              <a:schemeClr val="tx2"/>
                            </a:solidFill>
                            <a:latin typeface="Cambria Math" panose="02040503050406030204" pitchFamily="18" charset="0"/>
                          </a:rPr>
                          <m:t>𝒖</m:t>
                        </m:r>
                      </m:e>
                      <m:sub>
                        <m:r>
                          <a:rPr lang="de-DE" sz="1400" b="1" i="1">
                            <a:solidFill>
                              <a:schemeClr val="tx2"/>
                            </a:solidFill>
                            <a:latin typeface="Cambria Math" panose="02040503050406030204" pitchFamily="18" charset="0"/>
                          </a:rPr>
                          <m:t>⊥</m:t>
                        </m:r>
                      </m:sub>
                    </m:sSub>
                  </m:oMath>
                </a14:m>
                <a:r>
                  <a:rPr lang="en-AU" sz="1400"/>
                  <a:t> oscillations at toroidally separated positions. Two sets of long-range correlations are found:</a:t>
                </a:r>
              </a:p>
              <a:p>
                <a:pPr marL="285750" indent="-285750" algn="just">
                  <a:buFont typeface="Wingdings" panose="05000000000000000000" pitchFamily="2" charset="2"/>
                  <a:buChar char="§"/>
                </a:pPr>
                <a:r>
                  <a:rPr lang="en-AU" sz="1400">
                    <a:solidFill>
                      <a:schemeClr val="tx1"/>
                    </a:solidFill>
                  </a:rPr>
                  <a:t>At the edge (</a:t>
                </a:r>
                <a14:m>
                  <m:oMath xmlns:m="http://schemas.openxmlformats.org/officeDocument/2006/math">
                    <m:r>
                      <a:rPr lang="de-DE" sz="1400" b="1" i="1" smtClean="0">
                        <a:solidFill>
                          <a:schemeClr val="tx1"/>
                        </a:solidFill>
                        <a:latin typeface="Cambria Math" panose="02040503050406030204" pitchFamily="18" charset="0"/>
                      </a:rPr>
                      <m:t>𝝆</m:t>
                    </m:r>
                    <m:r>
                      <a:rPr lang="en-AU" sz="1400" b="1" i="1" smtClean="0">
                        <a:solidFill>
                          <a:schemeClr val="tx1"/>
                        </a:solidFill>
                        <a:latin typeface="Cambria Math" panose="02040503050406030204" pitchFamily="18" charset="0"/>
                      </a:rPr>
                      <m:t> &gt; </m:t>
                    </m:r>
                    <m:r>
                      <a:rPr lang="en-AU" sz="1400" b="1" i="1" smtClean="0">
                        <a:solidFill>
                          <a:schemeClr val="tx1"/>
                        </a:solidFill>
                        <a:latin typeface="Cambria Math" panose="02040503050406030204" pitchFamily="18" charset="0"/>
                      </a:rPr>
                      <m:t>𝟎</m:t>
                    </m:r>
                    <m:r>
                      <a:rPr lang="en-AU" sz="1400" b="1" i="1" smtClean="0">
                        <a:solidFill>
                          <a:schemeClr val="tx1"/>
                        </a:solidFill>
                        <a:latin typeface="Cambria Math" panose="02040503050406030204" pitchFamily="18" charset="0"/>
                      </a:rPr>
                      <m:t>.</m:t>
                    </m:r>
                    <m:r>
                      <a:rPr lang="en-AU" sz="1400" b="1" i="1" smtClean="0">
                        <a:solidFill>
                          <a:schemeClr val="tx1"/>
                        </a:solidFill>
                        <a:latin typeface="Cambria Math" panose="02040503050406030204" pitchFamily="18" charset="0"/>
                      </a:rPr>
                      <m:t>𝟕𝟓</m:t>
                    </m:r>
                  </m:oMath>
                </a14:m>
                <a:r>
                  <a:rPr lang="en-AU" sz="1400">
                    <a:solidFill>
                      <a:schemeClr val="tx1"/>
                    </a:solidFill>
                  </a:rPr>
                  <a:t>)</a:t>
                </a:r>
                <a:r>
                  <a:rPr lang="en-AU" sz="1400" b="0">
                    <a:solidFill>
                      <a:schemeClr val="tx1"/>
                    </a:solidFill>
                  </a:rPr>
                  <a:t>, 1.2 kHz semi-coherent mode, </a:t>
                </a: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en-AU" sz="1400" b="0" i="1" smtClean="0">
                            <a:solidFill>
                              <a:schemeClr val="tx1"/>
                            </a:solidFill>
                            <a:latin typeface="Cambria Math" panose="02040503050406030204" pitchFamily="18" charset="0"/>
                          </a:rPr>
                          <m:t>𝑢</m:t>
                        </m:r>
                      </m:e>
                      <m:sub>
                        <m:r>
                          <a:rPr lang="de-DE" sz="1400" b="0" i="1" smtClean="0">
                            <a:solidFill>
                              <a:schemeClr val="tx1"/>
                            </a:solidFill>
                            <a:latin typeface="Cambria Math" panose="02040503050406030204" pitchFamily="18" charset="0"/>
                          </a:rPr>
                          <m:t>⊥</m:t>
                        </m:r>
                      </m:sub>
                    </m:sSub>
                  </m:oMath>
                </a14:m>
                <a:r>
                  <a:rPr lang="en-AU" sz="1400" b="0">
                    <a:solidFill>
                      <a:schemeClr val="tx1"/>
                    </a:solidFill>
                  </a:rPr>
                  <a:t> not in phase. Oscillations also detected in SXR, Mirnov/Rogowski coils and interferometer. </a:t>
                </a:r>
                <a:r>
                  <a:rPr lang="en-AU" sz="1400">
                    <a:solidFill>
                      <a:schemeClr val="tx1"/>
                    </a:solidFill>
                  </a:rPr>
                  <a:t>Consistent with well-known MHD activity</a:t>
                </a:r>
                <a:r>
                  <a:rPr lang="en-AU" sz="1400" b="0">
                    <a:solidFill>
                      <a:schemeClr val="tx1"/>
                    </a:solidFill>
                  </a:rPr>
                  <a:t> </a:t>
                </a:r>
                <a:r>
                  <a:rPr lang="en-GB" sz="1200" b="0">
                    <a:solidFill>
                      <a:schemeClr val="tx1"/>
                    </a:solidFill>
                  </a:rPr>
                  <a:t>[S. B. Ballinger, </a:t>
                </a:r>
                <a:r>
                  <a:rPr lang="en-GB" sz="1200" b="0" i="1">
                    <a:solidFill>
                      <a:schemeClr val="tx1"/>
                    </a:solidFill>
                  </a:rPr>
                  <a:t>et al. </a:t>
                </a:r>
                <a:r>
                  <a:rPr lang="en-GB" sz="1200" b="0">
                    <a:solidFill>
                      <a:schemeClr val="tx1"/>
                    </a:solidFill>
                  </a:rPr>
                  <a:t>2021 </a:t>
                </a:r>
                <a:r>
                  <a:rPr lang="en-GB" sz="1200" b="0" i="1">
                    <a:solidFill>
                      <a:schemeClr val="tx1"/>
                    </a:solidFill>
                  </a:rPr>
                  <a:t>Nucl. Mater. Energy</a:t>
                </a:r>
                <a:r>
                  <a:rPr lang="en-GB" sz="1200" b="0">
                    <a:solidFill>
                      <a:schemeClr val="tx1"/>
                    </a:solidFill>
                  </a:rPr>
                  <a:t> </a:t>
                </a:r>
                <a:r>
                  <a:rPr lang="en-GB" sz="1200">
                    <a:solidFill>
                      <a:schemeClr val="tx1"/>
                    </a:solidFill>
                  </a:rPr>
                  <a:t>27</a:t>
                </a:r>
                <a:r>
                  <a:rPr lang="en-GB" sz="1200" b="0">
                    <a:solidFill>
                      <a:schemeClr val="tx1"/>
                    </a:solidFill>
                  </a:rPr>
                  <a:t>, 100967]</a:t>
                </a:r>
                <a:r>
                  <a:rPr lang="en-GB" sz="1400">
                    <a:solidFill>
                      <a:schemeClr val="tx1"/>
                    </a:solidFill>
                  </a:rPr>
                  <a:t>.</a:t>
                </a:r>
              </a:p>
              <a:p>
                <a:pPr marL="285750" indent="-285750" algn="just">
                  <a:buFont typeface="Wingdings" panose="05000000000000000000" pitchFamily="2" charset="2"/>
                  <a:buChar char="§"/>
                </a:pPr>
                <a:r>
                  <a:rPr lang="en-AU" sz="1400">
                    <a:solidFill>
                      <a:schemeClr val="tx1"/>
                    </a:solidFill>
                  </a:rPr>
                  <a:t>At the core (</a:t>
                </a:r>
                <a14:m>
                  <m:oMath xmlns:m="http://schemas.openxmlformats.org/officeDocument/2006/math">
                    <m:r>
                      <a:rPr lang="de-DE" sz="1400" b="1" i="1" smtClean="0">
                        <a:solidFill>
                          <a:schemeClr val="tx1"/>
                        </a:solidFill>
                        <a:latin typeface="Cambria Math" panose="02040503050406030204" pitchFamily="18" charset="0"/>
                      </a:rPr>
                      <m:t>𝝆</m:t>
                    </m:r>
                    <m:r>
                      <a:rPr lang="en-AU" sz="1400" b="1" i="1" smtClean="0">
                        <a:solidFill>
                          <a:schemeClr val="tx1"/>
                        </a:solidFill>
                        <a:latin typeface="Cambria Math" panose="02040503050406030204" pitchFamily="18" charset="0"/>
                      </a:rPr>
                      <m:t> ~ </m:t>
                    </m:r>
                    <m:r>
                      <a:rPr lang="en-AU" sz="1400" b="1" i="1" smtClean="0">
                        <a:solidFill>
                          <a:schemeClr val="tx1"/>
                        </a:solidFill>
                        <a:latin typeface="Cambria Math" panose="02040503050406030204" pitchFamily="18" charset="0"/>
                      </a:rPr>
                      <m:t>𝟎</m:t>
                    </m:r>
                    <m:r>
                      <a:rPr lang="en-AU" sz="1400" b="1" i="1" smtClean="0">
                        <a:solidFill>
                          <a:schemeClr val="tx1"/>
                        </a:solidFill>
                        <a:latin typeface="Cambria Math" panose="02040503050406030204" pitchFamily="18" charset="0"/>
                      </a:rPr>
                      <m:t>.</m:t>
                    </m:r>
                    <m:r>
                      <a:rPr lang="en-AU" sz="1400" b="1" i="1" smtClean="0">
                        <a:solidFill>
                          <a:schemeClr val="tx1"/>
                        </a:solidFill>
                        <a:latin typeface="Cambria Math" panose="02040503050406030204" pitchFamily="18" charset="0"/>
                      </a:rPr>
                      <m:t>𝟔</m:t>
                    </m:r>
                  </m:oMath>
                </a14:m>
                <a:r>
                  <a:rPr lang="en-AU" sz="1400">
                    <a:solidFill>
                      <a:schemeClr val="tx1"/>
                    </a:solidFill>
                  </a:rPr>
                  <a:t>),</a:t>
                </a:r>
                <a:r>
                  <a:rPr lang="en-AU" sz="1400" b="0">
                    <a:solidFill>
                      <a:schemeClr val="tx1"/>
                    </a:solidFill>
                  </a:rPr>
                  <a:t> </a:t>
                </a:r>
                <a14:m>
                  <m:oMath xmlns:m="http://schemas.openxmlformats.org/officeDocument/2006/math">
                    <m:sSub>
                      <m:sSubPr>
                        <m:ctrlPr>
                          <a:rPr lang="de-DE" sz="1400" b="0" i="1">
                            <a:solidFill>
                              <a:schemeClr val="tx1"/>
                            </a:solidFill>
                            <a:latin typeface="Cambria Math" panose="02040503050406030204" pitchFamily="18" charset="0"/>
                          </a:rPr>
                        </m:ctrlPr>
                      </m:sSubPr>
                      <m:e>
                        <m:r>
                          <a:rPr lang="en-AU" sz="1400" b="0" i="1">
                            <a:solidFill>
                              <a:schemeClr val="tx1"/>
                            </a:solidFill>
                            <a:latin typeface="Cambria Math" panose="02040503050406030204" pitchFamily="18" charset="0"/>
                          </a:rPr>
                          <m:t>𝑢</m:t>
                        </m:r>
                      </m:e>
                      <m:sub>
                        <m:r>
                          <a:rPr lang="de-DE" sz="1400" b="0" i="1">
                            <a:solidFill>
                              <a:schemeClr val="tx1"/>
                            </a:solidFill>
                            <a:latin typeface="Cambria Math" panose="02040503050406030204" pitchFamily="18" charset="0"/>
                          </a:rPr>
                          <m:t>⊥</m:t>
                        </m:r>
                      </m:sub>
                    </m:sSub>
                  </m:oMath>
                </a14:m>
                <a:r>
                  <a:rPr lang="en-AU" sz="1400" b="0">
                    <a:solidFill>
                      <a:schemeClr val="tx1"/>
                    </a:solidFill>
                  </a:rPr>
                  <a:t> is in phase, indicating </a:t>
                </a:r>
                <a14:m>
                  <m:oMath xmlns:m="http://schemas.openxmlformats.org/officeDocument/2006/math">
                    <m:r>
                      <a:rPr lang="en-AU" sz="1400" b="0" i="1" smtClean="0">
                        <a:solidFill>
                          <a:schemeClr val="tx1"/>
                        </a:solidFill>
                        <a:latin typeface="Cambria Math" panose="02040503050406030204" pitchFamily="18" charset="0"/>
                      </a:rPr>
                      <m:t>𝑚</m:t>
                    </m:r>
                    <m:r>
                      <a:rPr lang="en-AU" sz="1400" b="0" i="1" smtClean="0">
                        <a:solidFill>
                          <a:schemeClr val="tx1"/>
                        </a:solidFill>
                        <a:latin typeface="Cambria Math" panose="02040503050406030204" pitchFamily="18" charset="0"/>
                      </a:rPr>
                      <m:t>=0</m:t>
                    </m:r>
                  </m:oMath>
                </a14:m>
                <a:r>
                  <a:rPr lang="en-AU" sz="1400" b="0">
                    <a:solidFill>
                      <a:schemeClr val="tx1"/>
                    </a:solidFill>
                  </a:rPr>
                  <a:t>, </a:t>
                </a:r>
                <a14:m>
                  <m:oMath xmlns:m="http://schemas.openxmlformats.org/officeDocument/2006/math">
                    <m:r>
                      <a:rPr lang="en-AU" sz="1400" b="0" i="1" smtClean="0">
                        <a:solidFill>
                          <a:schemeClr val="tx1"/>
                        </a:solidFill>
                        <a:latin typeface="Cambria Math" panose="02040503050406030204" pitchFamily="18" charset="0"/>
                      </a:rPr>
                      <m:t>𝑛</m:t>
                    </m:r>
                    <m:r>
                      <a:rPr lang="en-AU" sz="1400" b="0" i="1" smtClean="0">
                        <a:solidFill>
                          <a:schemeClr val="tx1"/>
                        </a:solidFill>
                        <a:latin typeface="Cambria Math" panose="02040503050406030204" pitchFamily="18" charset="0"/>
                      </a:rPr>
                      <m:t>=0</m:t>
                    </m:r>
                  </m:oMath>
                </a14:m>
                <a:r>
                  <a:rPr lang="en-AU" sz="1400" b="0">
                    <a:solidFill>
                      <a:schemeClr val="tx1"/>
                    </a:solidFill>
                  </a:rPr>
                  <a:t>. Frequency band rather than coherent mode. Radial width of at least 20r</a:t>
                </a:r>
                <a:r>
                  <a:rPr lang="en-AU" sz="1400" b="0" baseline="-25000">
                    <a:solidFill>
                      <a:schemeClr val="tx1"/>
                    </a:solidFill>
                  </a:rPr>
                  <a:t>i</a:t>
                </a:r>
                <a:r>
                  <a:rPr lang="en-AU" sz="1400" b="0">
                    <a:solidFill>
                      <a:schemeClr val="tx1"/>
                    </a:solidFill>
                  </a:rPr>
                  <a:t>. No trace in the Mirnov/SXR/interferometer, indicating electrostatic activity not featuring fluctuations in density/pressure. </a:t>
                </a:r>
                <a:r>
                  <a:rPr lang="en-AU" sz="1400">
                    <a:solidFill>
                      <a:schemeClr val="tx1"/>
                    </a:solidFill>
                  </a:rPr>
                  <a:t>All these observations are consistent with ZF activity.</a:t>
                </a:r>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695326" y="3740727"/>
                <a:ext cx="8306903" cy="2641022"/>
              </a:xfrm>
              <a:blipFill>
                <a:blip r:embed="rId2"/>
                <a:stretch>
                  <a:fillRect l="-1321" r="-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a:t>Zonal Flow detection: DR measurements of </a:t>
                </a:r>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𝒖</m:t>
                        </m:r>
                      </m:e>
                      <m:sub>
                        <m:r>
                          <a:rPr lang="de-DE" b="1" i="1" smtClean="0">
                            <a:latin typeface="Cambria Math" panose="02040503050406030204" pitchFamily="18" charset="0"/>
                          </a:rPr>
                          <m:t>⊥</m:t>
                        </m:r>
                      </m:sub>
                    </m:sSub>
                  </m:oMath>
                </a14:m>
                <a:r>
                  <a:rPr lang="en-US"/>
                  <a:t> oscillations</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a:blip r:embed="rId3"/>
                <a:stretch>
                  <a:fillRect l="-1973" t="-13605"/>
                </a:stretch>
              </a:blipFill>
            </p:spPr>
            <p:txBody>
              <a:bodyPr/>
              <a:lstStyle/>
              <a:p>
                <a:r>
                  <a:rPr lang="en-US">
                    <a:noFill/>
                  </a:rPr>
                  <a:t> </a:t>
                </a:r>
              </a:p>
            </p:txBody>
          </p:sp>
        </mc:Fallback>
      </mc:AlternateContent>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7</a:t>
            </a:fld>
            <a:endParaRPr lang="de-DE" dirty="0"/>
          </a:p>
        </p:txBody>
      </p:sp>
      <p:pic>
        <p:nvPicPr>
          <p:cNvPr id="9" name="Picture 8"/>
          <p:cNvPicPr>
            <a:picLocks noChangeAspect="1"/>
          </p:cNvPicPr>
          <p:nvPr/>
        </p:nvPicPr>
        <p:blipFill>
          <a:blip r:embed="rId4"/>
          <a:stretch>
            <a:fillRect/>
          </a:stretch>
        </p:blipFill>
        <p:spPr>
          <a:xfrm>
            <a:off x="9198388" y="2532159"/>
            <a:ext cx="2735999" cy="2052000"/>
          </a:xfrm>
          <a:prstGeom prst="rect">
            <a:avLst/>
          </a:prstGeom>
        </p:spPr>
      </p:pic>
      <p:pic>
        <p:nvPicPr>
          <p:cNvPr id="10" name="Picture 9"/>
          <p:cNvPicPr>
            <a:picLocks noChangeAspect="1"/>
          </p:cNvPicPr>
          <p:nvPr/>
        </p:nvPicPr>
        <p:blipFill>
          <a:blip r:embed="rId5"/>
          <a:stretch>
            <a:fillRect/>
          </a:stretch>
        </p:blipFill>
        <p:spPr>
          <a:xfrm>
            <a:off x="9198389" y="693377"/>
            <a:ext cx="2736001" cy="2052000"/>
          </a:xfrm>
          <a:prstGeom prst="rect">
            <a:avLst/>
          </a:prstGeom>
        </p:spPr>
      </p:pic>
      <p:pic>
        <p:nvPicPr>
          <p:cNvPr id="11" name="Imagen 13"/>
          <p:cNvPicPr>
            <a:picLocks noChangeAspect="1"/>
          </p:cNvPicPr>
          <p:nvPr/>
        </p:nvPicPr>
        <p:blipFill>
          <a:blip r:embed="rId6"/>
          <a:stretch>
            <a:fillRect/>
          </a:stretch>
        </p:blipFill>
        <p:spPr>
          <a:xfrm>
            <a:off x="9198389" y="4370939"/>
            <a:ext cx="2733141" cy="2052000"/>
          </a:xfrm>
          <a:prstGeom prst="rect">
            <a:avLst/>
          </a:prstGeom>
        </p:spPr>
      </p:pic>
      <p:grpSp>
        <p:nvGrpSpPr>
          <p:cNvPr id="21" name="Group 20"/>
          <p:cNvGrpSpPr/>
          <p:nvPr/>
        </p:nvGrpSpPr>
        <p:grpSpPr>
          <a:xfrm>
            <a:off x="5582862" y="903032"/>
            <a:ext cx="3615523" cy="2815492"/>
            <a:chOff x="5389290" y="1260443"/>
            <a:chExt cx="3615523" cy="2815492"/>
          </a:xfrm>
        </p:grpSpPr>
        <p:pic>
          <p:nvPicPr>
            <p:cNvPr id="8" name="Picture 18"/>
            <p:cNvPicPr>
              <a:picLocks noChangeAspect="1"/>
            </p:cNvPicPr>
            <p:nvPr/>
          </p:nvPicPr>
          <p:blipFill>
            <a:blip r:embed="rId7"/>
            <a:stretch>
              <a:fillRect/>
            </a:stretch>
          </p:blipFill>
          <p:spPr>
            <a:xfrm>
              <a:off x="5389290" y="1260443"/>
              <a:ext cx="3615523" cy="2815492"/>
            </a:xfrm>
            <a:prstGeom prst="rect">
              <a:avLst/>
            </a:prstGeom>
          </p:spPr>
        </p:pic>
        <p:cxnSp>
          <p:nvCxnSpPr>
            <p:cNvPr id="12" name="Conector recto 15"/>
            <p:cNvCxnSpPr/>
            <p:nvPr/>
          </p:nvCxnSpPr>
          <p:spPr>
            <a:xfrm>
              <a:off x="8174179" y="1524000"/>
              <a:ext cx="0" cy="2216727"/>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8"/>
            <p:cNvCxnSpPr/>
            <p:nvPr/>
          </p:nvCxnSpPr>
          <p:spPr>
            <a:xfrm>
              <a:off x="6031345" y="1524000"/>
              <a:ext cx="0" cy="2216727"/>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Conector recto 19"/>
            <p:cNvCxnSpPr/>
            <p:nvPr/>
          </p:nvCxnSpPr>
          <p:spPr>
            <a:xfrm>
              <a:off x="6927273" y="1524000"/>
              <a:ext cx="0" cy="2216727"/>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9" name="CuadroTexto 3"/>
          <p:cNvSpPr txBox="1"/>
          <p:nvPr/>
        </p:nvSpPr>
        <p:spPr>
          <a:xfrm>
            <a:off x="10370374" y="6287939"/>
            <a:ext cx="893419" cy="215444"/>
          </a:xfrm>
          <a:prstGeom prst="rect">
            <a:avLst/>
          </a:prstGeom>
          <a:noFill/>
        </p:spPr>
        <p:txBody>
          <a:bodyPr wrap="square" rtlCol="0">
            <a:spAutoFit/>
          </a:bodyPr>
          <a:lstStyle/>
          <a:p>
            <a:pPr algn="just"/>
            <a:r>
              <a:rPr lang="es-ES" sz="800" dirty="0">
                <a:latin typeface="Arial" panose="020B0604020202020204" pitchFamily="34" charset="0"/>
                <a:cs typeface="Arial" panose="020B0604020202020204" pitchFamily="34" charset="0"/>
              </a:rPr>
              <a:t>time (ms)</a:t>
            </a:r>
            <a:endParaRPr lang="es-ES" sz="800" baseline="-250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8"/>
          <a:srcRect l="61115"/>
          <a:stretch/>
        </p:blipFill>
        <p:spPr>
          <a:xfrm>
            <a:off x="1095632" y="1086228"/>
            <a:ext cx="2385918" cy="1275625"/>
          </a:xfrm>
          <a:prstGeom prst="rect">
            <a:avLst/>
          </a:prstGeom>
        </p:spPr>
      </p:pic>
      <p:sp>
        <p:nvSpPr>
          <p:cNvPr id="22" name="TextBox 21"/>
          <p:cNvSpPr txBox="1"/>
          <p:nvPr/>
        </p:nvSpPr>
        <p:spPr>
          <a:xfrm>
            <a:off x="6315607" y="1164114"/>
            <a:ext cx="172994" cy="267894"/>
          </a:xfrm>
          <a:prstGeom prst="rect">
            <a:avLst/>
          </a:prstGeom>
          <a:noFill/>
        </p:spPr>
        <p:txBody>
          <a:bodyPr wrap="square" lIns="0" tIns="0" rIns="0" bIns="0" rtlCol="0" anchor="t" anchorCtr="0">
            <a:spAutoFit/>
          </a:bodyPr>
          <a:lstStyle/>
          <a:p>
            <a:pPr algn="l">
              <a:lnSpc>
                <a:spcPts val="2300"/>
              </a:lnSpc>
              <a:spcBef>
                <a:spcPts val="1150"/>
              </a:spcBef>
            </a:pPr>
            <a:r>
              <a:rPr lang="en-US" sz="1600" b="1">
                <a:solidFill>
                  <a:schemeClr val="bg1"/>
                </a:solidFill>
                <a:latin typeface="Cambria Math" panose="02040503050406030204" pitchFamily="18" charset="0"/>
                <a:ea typeface="Cambria Math" panose="02040503050406030204" pitchFamily="18" charset="0"/>
              </a:rPr>
              <a:t>I</a:t>
            </a:r>
            <a:endParaRPr lang="en-US" sz="1600" b="1" dirty="0" err="1">
              <a:solidFill>
                <a:schemeClr val="bg1"/>
              </a:solidFill>
              <a:latin typeface="Cambria Math" panose="02040503050406030204" pitchFamily="18" charset="0"/>
              <a:ea typeface="Cambria Math" panose="02040503050406030204" pitchFamily="18" charset="0"/>
            </a:endParaRPr>
          </a:p>
        </p:txBody>
      </p:sp>
      <p:sp>
        <p:nvSpPr>
          <p:cNvPr id="23" name="TextBox 22"/>
          <p:cNvSpPr txBox="1"/>
          <p:nvPr/>
        </p:nvSpPr>
        <p:spPr>
          <a:xfrm>
            <a:off x="8097757" y="1148738"/>
            <a:ext cx="248324" cy="294953"/>
          </a:xfrm>
          <a:prstGeom prst="rect">
            <a:avLst/>
          </a:prstGeom>
          <a:noFill/>
        </p:spPr>
        <p:txBody>
          <a:bodyPr wrap="square" lIns="0" tIns="0" rIns="0" bIns="0" rtlCol="0" anchor="t" anchorCtr="0">
            <a:spAutoFit/>
          </a:bodyPr>
          <a:lstStyle/>
          <a:p>
            <a:pPr algn="l">
              <a:lnSpc>
                <a:spcPts val="2300"/>
              </a:lnSpc>
              <a:spcBef>
                <a:spcPts val="1150"/>
              </a:spcBef>
            </a:pPr>
            <a:r>
              <a:rPr lang="en-US" sz="1600" b="1">
                <a:solidFill>
                  <a:schemeClr val="bg1"/>
                </a:solidFill>
                <a:latin typeface="Cambria Math" panose="02040503050406030204" pitchFamily="18" charset="0"/>
                <a:ea typeface="Cambria Math" panose="02040503050406030204" pitchFamily="18" charset="0"/>
              </a:rPr>
              <a:t>III</a:t>
            </a:r>
            <a:endParaRPr lang="en-US" sz="1600" b="1" dirty="0" err="1">
              <a:solidFill>
                <a:schemeClr val="bg1"/>
              </a:solidFill>
              <a:latin typeface="Cambria Math" panose="02040503050406030204" pitchFamily="18" charset="0"/>
              <a:ea typeface="Cambria Math" panose="02040503050406030204" pitchFamily="18" charset="0"/>
            </a:endParaRPr>
          </a:p>
        </p:txBody>
      </p:sp>
      <p:sp>
        <p:nvSpPr>
          <p:cNvPr id="24" name="TextBox 23"/>
          <p:cNvSpPr txBox="1"/>
          <p:nvPr/>
        </p:nvSpPr>
        <p:spPr>
          <a:xfrm>
            <a:off x="7217629" y="1160683"/>
            <a:ext cx="172994" cy="267894"/>
          </a:xfrm>
          <a:prstGeom prst="rect">
            <a:avLst/>
          </a:prstGeom>
          <a:noFill/>
        </p:spPr>
        <p:txBody>
          <a:bodyPr wrap="square" lIns="0" tIns="0" rIns="0" bIns="0" rtlCol="0" anchor="t" anchorCtr="0">
            <a:spAutoFit/>
          </a:bodyPr>
          <a:lstStyle/>
          <a:p>
            <a:pPr algn="l">
              <a:lnSpc>
                <a:spcPts val="2300"/>
              </a:lnSpc>
              <a:spcBef>
                <a:spcPts val="1150"/>
              </a:spcBef>
            </a:pPr>
            <a:r>
              <a:rPr lang="en-US" sz="1600" b="1">
                <a:solidFill>
                  <a:schemeClr val="bg1"/>
                </a:solidFill>
                <a:latin typeface="Cambria Math" panose="02040503050406030204" pitchFamily="18" charset="0"/>
                <a:ea typeface="Cambria Math" panose="02040503050406030204" pitchFamily="18" charset="0"/>
              </a:rPr>
              <a:t>II</a:t>
            </a:r>
            <a:endParaRPr lang="en-US" sz="1600" b="1" dirty="0" err="1">
              <a:solidFill>
                <a:schemeClr val="bg1"/>
              </a:solidFill>
              <a:latin typeface="Cambria Math" panose="02040503050406030204" pitchFamily="18" charset="0"/>
              <a:ea typeface="Cambria Math" panose="02040503050406030204" pitchFamily="18" charset="0"/>
            </a:endParaRPr>
          </a:p>
        </p:txBody>
      </p:sp>
      <p:sp>
        <p:nvSpPr>
          <p:cNvPr id="25" name="TextBox 24"/>
          <p:cNvSpPr txBox="1"/>
          <p:nvPr/>
        </p:nvSpPr>
        <p:spPr>
          <a:xfrm>
            <a:off x="10644089" y="840295"/>
            <a:ext cx="172994"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a:latin typeface="Cambria Math" panose="02040503050406030204" pitchFamily="18" charset="0"/>
                <a:ea typeface="Cambria Math" panose="02040503050406030204" pitchFamily="18" charset="0"/>
              </a:rPr>
              <a:t>I</a:t>
            </a:r>
            <a:endParaRPr lang="en-US" sz="2000" b="1" dirty="0" err="1">
              <a:latin typeface="Cambria Math" panose="02040503050406030204" pitchFamily="18" charset="0"/>
              <a:ea typeface="Cambria Math" panose="02040503050406030204" pitchFamily="18" charset="0"/>
            </a:endParaRPr>
          </a:p>
        </p:txBody>
      </p:sp>
      <p:sp>
        <p:nvSpPr>
          <p:cNvPr id="26" name="TextBox 25"/>
          <p:cNvSpPr txBox="1"/>
          <p:nvPr/>
        </p:nvSpPr>
        <p:spPr>
          <a:xfrm>
            <a:off x="10597717" y="2679075"/>
            <a:ext cx="172994"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a:latin typeface="Cambria Math" panose="02040503050406030204" pitchFamily="18" charset="0"/>
                <a:ea typeface="Cambria Math" panose="02040503050406030204" pitchFamily="18" charset="0"/>
              </a:rPr>
              <a:t>II</a:t>
            </a:r>
            <a:endParaRPr lang="en-US" sz="2000" b="1" dirty="0" err="1">
              <a:latin typeface="Cambria Math" panose="02040503050406030204" pitchFamily="18" charset="0"/>
              <a:ea typeface="Cambria Math" panose="02040503050406030204" pitchFamily="18" charset="0"/>
            </a:endParaRPr>
          </a:p>
        </p:txBody>
      </p:sp>
      <p:sp>
        <p:nvSpPr>
          <p:cNvPr id="27" name="TextBox 26"/>
          <p:cNvSpPr txBox="1"/>
          <p:nvPr/>
        </p:nvSpPr>
        <p:spPr>
          <a:xfrm>
            <a:off x="10370374" y="4530331"/>
            <a:ext cx="313840"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a:latin typeface="Cambria Math" panose="02040503050406030204" pitchFamily="18" charset="0"/>
                <a:ea typeface="Cambria Math" panose="02040503050406030204" pitchFamily="18" charset="0"/>
              </a:rPr>
              <a:t>III</a:t>
            </a:r>
            <a:endParaRPr lang="en-US" sz="2000" b="1" dirty="0" err="1">
              <a:latin typeface="Cambria Math" panose="02040503050406030204" pitchFamily="18" charset="0"/>
              <a:ea typeface="Cambria Math" panose="02040503050406030204" pitchFamily="18" charset="0"/>
            </a:endParaRPr>
          </a:p>
        </p:txBody>
      </p:sp>
      <p:grpSp>
        <p:nvGrpSpPr>
          <p:cNvPr id="30" name="Group 29"/>
          <p:cNvGrpSpPr/>
          <p:nvPr/>
        </p:nvGrpSpPr>
        <p:grpSpPr>
          <a:xfrm>
            <a:off x="675004" y="2487215"/>
            <a:ext cx="3544572" cy="1075135"/>
            <a:chOff x="675004" y="2487215"/>
            <a:chExt cx="3544572" cy="1075135"/>
          </a:xfrm>
        </p:grpSpPr>
        <p:pic>
          <p:nvPicPr>
            <p:cNvPr id="7" name="Picture 6"/>
            <p:cNvPicPr>
              <a:picLocks noChangeAspect="1"/>
            </p:cNvPicPr>
            <p:nvPr/>
          </p:nvPicPr>
          <p:blipFill rotWithShape="1">
            <a:blip r:embed="rId8"/>
            <a:srcRect r="42232" b="15717"/>
            <a:stretch/>
          </p:blipFill>
          <p:spPr>
            <a:xfrm>
              <a:off x="675004" y="2487215"/>
              <a:ext cx="3544572" cy="1075135"/>
            </a:xfrm>
            <a:prstGeom prst="rect">
              <a:avLst/>
            </a:prstGeom>
          </p:spPr>
        </p:pic>
        <p:sp>
          <p:nvSpPr>
            <p:cNvPr id="28" name="Rectangle 27"/>
            <p:cNvSpPr/>
            <p:nvPr/>
          </p:nvSpPr>
          <p:spPr>
            <a:xfrm>
              <a:off x="695325" y="2822575"/>
              <a:ext cx="3486150" cy="164153"/>
            </a:xfrm>
            <a:prstGeom prst="rect">
              <a:avLst/>
            </a:prstGeom>
            <a:noFill/>
            <a:ln w="19050" cmpd="sng">
              <a:solidFill>
                <a:srgbClr val="0070C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29" name="Rectangle 28"/>
            <p:cNvSpPr/>
            <p:nvPr/>
          </p:nvSpPr>
          <p:spPr>
            <a:xfrm>
              <a:off x="695326" y="3348678"/>
              <a:ext cx="3486150" cy="164153"/>
            </a:xfrm>
            <a:prstGeom prst="rect">
              <a:avLst/>
            </a:prstGeom>
            <a:noFill/>
            <a:ln w="19050" cmpd="sng">
              <a:solidFill>
                <a:schemeClr val="accent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sp>
        <p:nvSpPr>
          <p:cNvPr id="31" name="TextBox 30"/>
          <p:cNvSpPr txBox="1"/>
          <p:nvPr/>
        </p:nvSpPr>
        <p:spPr>
          <a:xfrm>
            <a:off x="5386607" y="6231127"/>
            <a:ext cx="3225790" cy="415498"/>
          </a:xfrm>
          <a:prstGeom prst="rect">
            <a:avLst/>
          </a:prstGeom>
          <a:noFill/>
        </p:spPr>
        <p:txBody>
          <a:bodyPr wrap="square" lIns="0" tIns="0" rIns="0" bIns="0" rtlCol="0" anchor="t" anchorCtr="0">
            <a:spAutoFit/>
          </a:bodyPr>
          <a:lstStyle/>
          <a:p>
            <a:pPr algn="ctr">
              <a:spcBef>
                <a:spcPts val="1150"/>
              </a:spcBef>
              <a:spcAft>
                <a:spcPts val="600"/>
              </a:spcAft>
            </a:pPr>
            <a:r>
              <a:rPr lang="en-US" sz="1100"/>
              <a:t>courtesy of D. Carralero</a:t>
            </a:r>
          </a:p>
          <a:p>
            <a:pPr algn="ctr">
              <a:spcAft>
                <a:spcPts val="600"/>
              </a:spcAft>
            </a:pPr>
            <a:r>
              <a:rPr lang="en-US" sz="1100"/>
              <a:t>see D. Carralero </a:t>
            </a:r>
            <a:r>
              <a:rPr lang="en-US" sz="1100" i="1"/>
              <a:t>et al.</a:t>
            </a:r>
            <a:r>
              <a:rPr lang="en-US" sz="1100"/>
              <a:t> TG turbulence, 26.10.2023</a:t>
            </a:r>
            <a:endParaRPr lang="en-US" sz="1100" dirty="0" err="1"/>
          </a:p>
        </p:txBody>
      </p:sp>
    </p:spTree>
    <p:extLst>
      <p:ext uri="{BB962C8B-B14F-4D97-AF65-F5344CB8AC3E}">
        <p14:creationId xmlns:p14="http://schemas.microsoft.com/office/powerpoint/2010/main" val="3890725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695325" y="1019175"/>
                <a:ext cx="10801350" cy="2770584"/>
              </a:xfrm>
            </p:spPr>
            <p:txBody>
              <a:bodyPr>
                <a:noAutofit/>
              </a:bodyPr>
              <a:lstStyle/>
              <a:p>
                <a:pPr algn="just"/>
                <a:r>
                  <a:rPr lang="es-ES" sz="1600" b="0"/>
                  <a:t>Measured </a:t>
                </a:r>
                <a:r>
                  <a:rPr lang="es-ES" sz="1600" b="0" dirty="0" err="1"/>
                  <a:t>correlated</a:t>
                </a:r>
                <a:r>
                  <a:rPr lang="es-ES" sz="1600" b="0" dirty="0"/>
                  <a:t> </a:t>
                </a:r>
                <a:r>
                  <a:rPr lang="es-ES" sz="1600" b="0" dirty="0" err="1"/>
                  <a:t>component</a:t>
                </a:r>
                <a:r>
                  <a:rPr lang="es-ES" sz="1600" b="0" dirty="0"/>
                  <a:t> </a:t>
                </a:r>
                <a:r>
                  <a:rPr lang="es-ES" sz="1600" b="0" dirty="0" err="1"/>
                  <a:t>of</a:t>
                </a:r>
                <a:r>
                  <a:rPr lang="es-ES" sz="1600" b="0" dirty="0"/>
                  <a:t> </a:t>
                </a:r>
                <a14:m>
                  <m:oMath xmlns:m="http://schemas.openxmlformats.org/officeDocument/2006/math">
                    <m:sSub>
                      <m:sSubPr>
                        <m:ctrlPr>
                          <a:rPr lang="es-ES" sz="1600" b="0" i="1" dirty="0">
                            <a:latin typeface="Cambria Math" panose="02040503050406030204" pitchFamily="18" charset="0"/>
                          </a:rPr>
                        </m:ctrlPr>
                      </m:sSubPr>
                      <m:e>
                        <m:r>
                          <m:rPr>
                            <m:sty m:val="p"/>
                          </m:rPr>
                          <a:rPr lang="es-ES" sz="1600" b="0" i="1" dirty="0">
                            <a:latin typeface="Cambria Math" panose="02040503050406030204" pitchFamily="18" charset="0"/>
                          </a:rPr>
                          <m:t>u</m:t>
                        </m:r>
                      </m:e>
                      <m:sub>
                        <m:r>
                          <a:rPr lang="es-ES" sz="1600" b="0" dirty="0">
                            <a:latin typeface="Cambria Math" panose="02040503050406030204" pitchFamily="18" charset="0"/>
                          </a:rPr>
                          <m:t>⊥</m:t>
                        </m:r>
                      </m:sub>
                    </m:sSub>
                  </m:oMath>
                </a14:m>
                <a:r>
                  <a:rPr lang="es-ES" sz="1600" b="0" dirty="0"/>
                  <a:t> </a:t>
                </a:r>
                <a:r>
                  <a:rPr lang="es-ES" sz="1600" b="0" dirty="0" err="1"/>
                  <a:t>is</a:t>
                </a:r>
                <a:r>
                  <a:rPr lang="es-ES" sz="1600" b="0" dirty="0"/>
                  <a:t> </a:t>
                </a:r>
                <a:r>
                  <a:rPr lang="es-ES" sz="1600" b="0" dirty="0" err="1"/>
                  <a:t>compared</a:t>
                </a:r>
                <a:r>
                  <a:rPr lang="es-ES" sz="1600" b="0" dirty="0"/>
                  <a:t> </a:t>
                </a:r>
                <a:r>
                  <a:rPr lang="es-ES" sz="1600" b="0" dirty="0" err="1"/>
                  <a:t>against</a:t>
                </a:r>
                <a:r>
                  <a:rPr lang="es-ES" sz="1600" b="0" dirty="0"/>
                  <a:t> </a:t>
                </a:r>
                <a:r>
                  <a:rPr lang="es-ES" sz="1600" b="0" dirty="0" err="1"/>
                  <a:t>nonlinear</a:t>
                </a:r>
                <a:r>
                  <a:rPr lang="es-ES" sz="1600" b="0" dirty="0"/>
                  <a:t> </a:t>
                </a:r>
                <a:r>
                  <a:rPr lang="es-ES" sz="1600" b="0" dirty="0" err="1"/>
                  <a:t>gyrokinetic</a:t>
                </a:r>
                <a:r>
                  <a:rPr lang="es-ES" sz="1600" b="0" dirty="0"/>
                  <a:t> </a:t>
                </a:r>
                <a:r>
                  <a:rPr lang="es-ES" sz="1600" b="0" dirty="0" err="1"/>
                  <a:t>simulations</a:t>
                </a:r>
                <a:r>
                  <a:rPr lang="es-ES" sz="1600" b="0" dirty="0"/>
                  <a:t> </a:t>
                </a:r>
                <a:r>
                  <a:rPr lang="es-ES" sz="1600" b="0" dirty="0" err="1"/>
                  <a:t>with</a:t>
                </a:r>
                <a:r>
                  <a:rPr lang="es-ES" sz="1600" b="0" dirty="0"/>
                  <a:t> </a:t>
                </a:r>
                <a:r>
                  <a:rPr lang="es-ES" sz="1600" dirty="0" err="1">
                    <a:latin typeface="Courier New" panose="02070309020205020404" pitchFamily="49" charset="0"/>
                    <a:cs typeface="Courier New" panose="02070309020205020404" pitchFamily="49" charset="0"/>
                  </a:rPr>
                  <a:t>stella</a:t>
                </a:r>
                <a:r>
                  <a:rPr lang="es-ES" sz="1600" b="0" dirty="0"/>
                  <a:t> (</a:t>
                </a:r>
                <a:r>
                  <a:rPr lang="es-ES" sz="1600" b="0" dirty="0" err="1"/>
                  <a:t>with</a:t>
                </a:r>
                <a:r>
                  <a:rPr lang="es-ES" sz="1600" b="0" dirty="0"/>
                  <a:t> </a:t>
                </a:r>
                <a:r>
                  <a:rPr lang="es-ES" sz="1600" dirty="0" err="1"/>
                  <a:t>kinetic</a:t>
                </a:r>
                <a:r>
                  <a:rPr lang="es-ES" sz="1600" dirty="0"/>
                  <a:t> </a:t>
                </a:r>
                <a:r>
                  <a:rPr lang="es-ES" sz="1600" dirty="0" err="1"/>
                  <a:t>electrons</a:t>
                </a:r>
                <a:r>
                  <a:rPr lang="es-ES" sz="1600" dirty="0"/>
                  <a:t> </a:t>
                </a:r>
                <a:r>
                  <a:rPr lang="es-ES" sz="1600" b="0" dirty="0"/>
                  <a:t>and </a:t>
                </a:r>
                <a14:m>
                  <m:oMath xmlns:m="http://schemas.openxmlformats.org/officeDocument/2006/math">
                    <m:sSub>
                      <m:sSubPr>
                        <m:ctrlPr>
                          <a:rPr lang="es-ES" sz="1600" i="1" dirty="0">
                            <a:latin typeface="Cambria Math" panose="02040503050406030204" pitchFamily="18" charset="0"/>
                            <a:ea typeface="Cambria Math" panose="02040503050406030204" pitchFamily="18" charset="0"/>
                          </a:rPr>
                        </m:ctrlPr>
                      </m:sSubPr>
                      <m:e>
                        <m:r>
                          <a:rPr lang="es-ES" sz="1600" b="1" i="1" dirty="0">
                            <a:latin typeface="Cambria Math" panose="02040503050406030204" pitchFamily="18" charset="0"/>
                            <a:ea typeface="Cambria Math" panose="02040503050406030204" pitchFamily="18" charset="0"/>
                          </a:rPr>
                          <m:t>𝑵</m:t>
                        </m:r>
                      </m:e>
                      <m:sub>
                        <m:r>
                          <a:rPr lang="es-ES" sz="1600" b="1" i="1" dirty="0">
                            <a:latin typeface="Cambria Math" panose="02040503050406030204" pitchFamily="18" charset="0"/>
                            <a:ea typeface="Cambria Math" panose="02040503050406030204" pitchFamily="18" charset="0"/>
                          </a:rPr>
                          <m:t>𝜽</m:t>
                        </m:r>
                      </m:sub>
                    </m:sSub>
                    <m:r>
                      <a:rPr lang="es-ES" sz="1600" b="1" dirty="0">
                        <a:latin typeface="Cambria Math" panose="02040503050406030204" pitchFamily="18" charset="0"/>
                        <a:ea typeface="Cambria Math" panose="02040503050406030204" pitchFamily="18" charset="0"/>
                      </a:rPr>
                      <m:t>≈</m:t>
                    </m:r>
                    <m:r>
                      <a:rPr lang="es-ES" sz="1600" b="1" i="1" dirty="0">
                        <a:latin typeface="Cambria Math" panose="02040503050406030204" pitchFamily="18" charset="0"/>
                        <a:ea typeface="Cambria Math" panose="02040503050406030204" pitchFamily="18" charset="0"/>
                      </a:rPr>
                      <m:t>𝟐</m:t>
                    </m:r>
                  </m:oMath>
                </a14:m>
                <a:r>
                  <a:rPr lang="es-ES" sz="1600" b="0" dirty="0"/>
                  <a:t>). Long time trace </a:t>
                </a:r>
                <a:r>
                  <a:rPr lang="es-ES" sz="1600" b="0" dirty="0" err="1"/>
                  <a:t>is</a:t>
                </a:r>
                <a:r>
                  <a:rPr lang="es-ES" sz="1600" b="0" dirty="0"/>
                  <a:t> </a:t>
                </a:r>
                <a:r>
                  <a:rPr lang="es-ES" sz="1600" b="0" dirty="0" err="1"/>
                  <a:t>required</a:t>
                </a:r>
                <a:r>
                  <a:rPr lang="es-ES" sz="1600" b="0" dirty="0"/>
                  <a:t> in </a:t>
                </a:r>
                <a:r>
                  <a:rPr lang="es-ES" sz="1600" b="0" dirty="0" err="1"/>
                  <a:t>order</a:t>
                </a:r>
                <a:r>
                  <a:rPr lang="es-ES" sz="1600" b="0" dirty="0"/>
                  <a:t> </a:t>
                </a:r>
                <a:r>
                  <a:rPr lang="es-ES" sz="1600" b="0" dirty="0" err="1"/>
                  <a:t>to</a:t>
                </a:r>
                <a:r>
                  <a:rPr lang="es-ES" sz="1600" b="0" dirty="0"/>
                  <a:t> </a:t>
                </a:r>
                <a:r>
                  <a:rPr lang="es-ES" sz="1600" b="0" dirty="0" err="1"/>
                  <a:t>reach</a:t>
                </a:r>
                <a:r>
                  <a:rPr lang="es-ES" sz="1600" b="0" dirty="0"/>
                  <a:t> </a:t>
                </a:r>
                <a:r>
                  <a:rPr lang="es-ES" sz="1600" b="0" dirty="0" err="1"/>
                  <a:t>stable</a:t>
                </a:r>
                <a:r>
                  <a:rPr lang="es-ES" sz="1600" b="0" dirty="0"/>
                  <a:t> LFC </a:t>
                </a:r>
                <a:r>
                  <a:rPr lang="es-ES" sz="1600" b="0" dirty="0" err="1"/>
                  <a:t>oscillations</a:t>
                </a:r>
                <a:r>
                  <a:rPr lang="es-ES" sz="1600" b="0" dirty="0"/>
                  <a:t> and </a:t>
                </a:r>
                <a:r>
                  <a:rPr lang="es-ES" sz="1600" b="0" dirty="0" err="1"/>
                  <a:t>resolve</a:t>
                </a:r>
                <a:r>
                  <a:rPr lang="es-ES" sz="1600" b="0" dirty="0"/>
                  <a:t> </a:t>
                </a:r>
                <a:r>
                  <a:rPr lang="es-ES" sz="1600" b="0" dirty="0" err="1"/>
                  <a:t>low</a:t>
                </a:r>
                <a:r>
                  <a:rPr lang="es-ES" sz="1600" b="0" dirty="0"/>
                  <a:t> </a:t>
                </a:r>
                <a:r>
                  <a:rPr lang="es-ES" sz="1600" b="0" dirty="0" err="1"/>
                  <a:t>frequency</a:t>
                </a:r>
                <a:r>
                  <a:rPr lang="es-ES" sz="1600" b="0" dirty="0"/>
                  <a:t> </a:t>
                </a:r>
                <a:r>
                  <a:rPr lang="es-ES" sz="1600" b="0" dirty="0" err="1"/>
                  <a:t>part</a:t>
                </a:r>
                <a:r>
                  <a:rPr lang="es-ES" sz="1600" b="0" dirty="0"/>
                  <a:t> </a:t>
                </a:r>
                <a:r>
                  <a:rPr lang="es-ES" sz="1600" b="0" dirty="0" err="1"/>
                  <a:t>of</a:t>
                </a:r>
                <a:r>
                  <a:rPr lang="es-ES" sz="1600" b="0" dirty="0"/>
                  <a:t> </a:t>
                </a:r>
                <a:r>
                  <a:rPr lang="es-ES" sz="1600" b="0" err="1"/>
                  <a:t>spectrum</a:t>
                </a:r>
                <a:r>
                  <a:rPr lang="es-ES" sz="1600" b="0"/>
                  <a:t>.</a:t>
                </a:r>
                <a:endParaRPr lang="es-ES" sz="1600" b="0" dirty="0"/>
              </a:p>
              <a:p>
                <a:pPr algn="just"/>
                <a:r>
                  <a:rPr lang="es-ES" sz="1600" dirty="0" err="1"/>
                  <a:t>Remarkable</a:t>
                </a:r>
                <a:r>
                  <a:rPr lang="es-ES" sz="1600" dirty="0"/>
                  <a:t> </a:t>
                </a:r>
                <a:r>
                  <a:rPr lang="es-ES" sz="1600" dirty="0" err="1"/>
                  <a:t>agreement</a:t>
                </a:r>
                <a:r>
                  <a:rPr lang="es-ES" sz="1600" dirty="0"/>
                  <a:t> </a:t>
                </a:r>
                <a:r>
                  <a:rPr lang="es-ES" sz="1600" b="0" dirty="0" err="1"/>
                  <a:t>between</a:t>
                </a:r>
                <a:r>
                  <a:rPr lang="es-ES" sz="1600" b="0" dirty="0"/>
                  <a:t> </a:t>
                </a:r>
                <a:r>
                  <a:rPr lang="es-ES" sz="1600" b="0" dirty="0" err="1"/>
                  <a:t>simulations</a:t>
                </a:r>
                <a:r>
                  <a:rPr lang="es-ES" sz="1600" b="0" dirty="0"/>
                  <a:t> and </a:t>
                </a:r>
                <a:r>
                  <a:rPr lang="es-ES" sz="1600" b="0" dirty="0" err="1"/>
                  <a:t>experiment</a:t>
                </a:r>
                <a:r>
                  <a:rPr lang="es-ES" sz="1600" b="0" dirty="0"/>
                  <a:t> </a:t>
                </a:r>
                <a:r>
                  <a:rPr lang="es-ES" sz="1600" b="0" dirty="0" err="1"/>
                  <a:t>is</a:t>
                </a:r>
                <a:r>
                  <a:rPr lang="es-ES" sz="1600" b="0" dirty="0"/>
                  <a:t> </a:t>
                </a:r>
                <a:r>
                  <a:rPr lang="es-ES" sz="1600" b="0" dirty="0" err="1"/>
                  <a:t>achieved</a:t>
                </a:r>
                <a:r>
                  <a:rPr lang="es-ES" sz="1600" b="0" dirty="0"/>
                  <a:t>, in particular: </a:t>
                </a:r>
                <a:r>
                  <a:rPr lang="es-ES" sz="1600" b="0" dirty="0" err="1"/>
                  <a:t>location</a:t>
                </a:r>
                <a:r>
                  <a:rPr lang="es-ES" sz="1600" b="0" dirty="0"/>
                  <a:t> of </a:t>
                </a:r>
                <a:r>
                  <a:rPr lang="es-ES" sz="1600" dirty="0" err="1"/>
                  <a:t>dominant</a:t>
                </a:r>
                <a:r>
                  <a:rPr lang="es-ES" sz="1600" dirty="0"/>
                  <a:t> </a:t>
                </a:r>
                <a:r>
                  <a:rPr lang="es-ES" sz="1600" dirty="0" err="1"/>
                  <a:t>components</a:t>
                </a:r>
                <a:r>
                  <a:rPr lang="es-ES" sz="1600" dirty="0"/>
                  <a:t>, </a:t>
                </a:r>
                <a:r>
                  <a:rPr lang="es-ES" sz="1600" dirty="0" err="1"/>
                  <a:t>decay</a:t>
                </a:r>
                <a:r>
                  <a:rPr lang="es-ES" sz="1600" dirty="0"/>
                  <a:t> </a:t>
                </a:r>
                <a:r>
                  <a:rPr lang="es-ES" sz="1600" dirty="0" err="1"/>
                  <a:t>rate</a:t>
                </a:r>
                <a:r>
                  <a:rPr lang="es-ES" sz="1600" dirty="0"/>
                  <a:t> </a:t>
                </a:r>
                <a:r>
                  <a:rPr lang="es-ES" sz="1600" b="0" dirty="0"/>
                  <a:t>of </a:t>
                </a:r>
                <a:r>
                  <a:rPr lang="es-ES" sz="1600" b="0" dirty="0" err="1"/>
                  <a:t>amplitude</a:t>
                </a:r>
                <a:r>
                  <a:rPr lang="es-ES" sz="1600" b="0" dirty="0"/>
                  <a:t> </a:t>
                </a:r>
                <a:r>
                  <a:rPr lang="es-ES" sz="1600" b="0" dirty="0" err="1"/>
                  <a:t>with</a:t>
                </a:r>
                <a:r>
                  <a:rPr lang="es-ES" sz="1600" b="0" dirty="0"/>
                  <a:t> </a:t>
                </a:r>
                <a:r>
                  <a:rPr lang="es-ES" sz="1600" b="0" err="1"/>
                  <a:t>freq</a:t>
                </a:r>
                <a:r>
                  <a:rPr lang="es-ES" sz="1600" b="0"/>
                  <a:t>.</a:t>
                </a:r>
                <a:endParaRPr lang="es-ES" sz="1600" b="0"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695325" y="1019175"/>
                <a:ext cx="10801350" cy="2770584"/>
              </a:xfrm>
              <a:blipFill>
                <a:blip r:embed="rId2"/>
                <a:stretch>
                  <a:fillRect l="-1129" r="-1185"/>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a:t>Zonal Flow detection: </a:t>
            </a:r>
            <a:r>
              <a:rPr lang="de-DE"/>
              <a:t>non-linear GK simulations</a:t>
            </a:r>
            <a:endParaRPr lang="en-US"/>
          </a:p>
        </p:txBody>
      </p:sp>
      <p:sp>
        <p:nvSpPr>
          <p:cNvPr id="4" name="Date Placeholder 3"/>
          <p:cNvSpPr>
            <a:spLocks noGrp="1"/>
          </p:cNvSpPr>
          <p:nvPr>
            <p:ph type="dt" sz="half" idx="14"/>
          </p:nvPr>
        </p:nvSpPr>
        <p:spPr/>
        <p:txBody>
          <a:bodyPr/>
          <a:lstStyle/>
          <a:p>
            <a:r>
              <a:rPr lang="en-US"/>
              <a:t>W7-X OP2.1 results - 28.11.2023</a:t>
            </a:r>
            <a:endParaRPr lang="de-DE" dirty="0"/>
          </a:p>
        </p:txBody>
      </p:sp>
      <p:sp>
        <p:nvSpPr>
          <p:cNvPr id="5" name="Footer Placeholder 4"/>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8</a:t>
            </a:fld>
            <a:endParaRPr lang="de-DE" dirty="0"/>
          </a:p>
        </p:txBody>
      </p:sp>
      <p:pic>
        <p:nvPicPr>
          <p:cNvPr id="31" name="Imagen 1"/>
          <p:cNvPicPr>
            <a:picLocks noChangeAspect="1"/>
          </p:cNvPicPr>
          <p:nvPr/>
        </p:nvPicPr>
        <p:blipFill>
          <a:blip r:embed="rId3"/>
          <a:stretch>
            <a:fillRect/>
          </a:stretch>
        </p:blipFill>
        <p:spPr>
          <a:xfrm>
            <a:off x="6235739" y="2486608"/>
            <a:ext cx="5040306" cy="3745826"/>
          </a:xfrm>
          <a:prstGeom prst="rect">
            <a:avLst/>
          </a:prstGeom>
        </p:spPr>
      </p:pic>
      <p:pic>
        <p:nvPicPr>
          <p:cNvPr id="32" name="Picture 4"/>
          <p:cNvPicPr>
            <a:picLocks noChangeAspect="1"/>
          </p:cNvPicPr>
          <p:nvPr/>
        </p:nvPicPr>
        <p:blipFill rotWithShape="1">
          <a:blip r:embed="rId4">
            <a:extLst>
              <a:ext uri="{28A0092B-C50C-407E-A947-70E740481C1C}">
                <a14:useLocalDpi xmlns:a14="http://schemas.microsoft.com/office/drawing/2010/main" val="0"/>
              </a:ext>
            </a:extLst>
          </a:blip>
          <a:srcRect b="929"/>
          <a:stretch/>
        </p:blipFill>
        <p:spPr>
          <a:xfrm>
            <a:off x="887599" y="2695510"/>
            <a:ext cx="3784343" cy="3605999"/>
          </a:xfrm>
          <a:prstGeom prst="rect">
            <a:avLst/>
          </a:prstGeom>
        </p:spPr>
      </p:pic>
      <p:pic>
        <p:nvPicPr>
          <p:cNvPr id="33" name="Imagen 8">
            <a:extLst>
              <a:ext uri="{FF2B5EF4-FFF2-40B4-BE49-F238E27FC236}">
                <a16:creationId xmlns:a16="http://schemas.microsoft.com/office/drawing/2014/main" id="{3345949C-ABEE-CC15-644C-E59E6869EECF}"/>
              </a:ext>
            </a:extLst>
          </p:cNvPr>
          <p:cNvPicPr>
            <a:picLocks noChangeAspect="1"/>
          </p:cNvPicPr>
          <p:nvPr/>
        </p:nvPicPr>
        <p:blipFill>
          <a:blip r:embed="rId5"/>
          <a:stretch>
            <a:fillRect/>
          </a:stretch>
        </p:blipFill>
        <p:spPr>
          <a:xfrm>
            <a:off x="2310488" y="3961795"/>
            <a:ext cx="2128012" cy="1714746"/>
          </a:xfrm>
          <a:prstGeom prst="rect">
            <a:avLst/>
          </a:prstGeom>
          <a:ln w="3175">
            <a:solidFill>
              <a:schemeClr val="tx1"/>
            </a:solidFill>
          </a:ln>
        </p:spPr>
      </p:pic>
      <mc:AlternateContent xmlns:mc="http://schemas.openxmlformats.org/markup-compatibility/2006" xmlns:a14="http://schemas.microsoft.com/office/drawing/2010/main">
        <mc:Choice Requires="a14">
          <p:sp>
            <p:nvSpPr>
              <p:cNvPr id="34" name="CuadroTexto 9"/>
              <p:cNvSpPr txBox="1"/>
              <p:nvPr/>
            </p:nvSpPr>
            <p:spPr>
              <a:xfrm>
                <a:off x="776794" y="3381345"/>
                <a:ext cx="10756527" cy="917513"/>
              </a:xfrm>
              <a:prstGeom prst="rect">
                <a:avLst/>
              </a:prstGeom>
              <a:solidFill>
                <a:schemeClr val="bg1"/>
              </a:solidFill>
              <a:ln w="19050">
                <a:solidFill>
                  <a:schemeClr val="tx1"/>
                </a:solidFill>
              </a:ln>
            </p:spPr>
            <p:txBody>
              <a:bodyPr wrap="square" lIns="180000" tIns="180000" rIns="180000" bIns="180000" rtlCol="0">
                <a:spAutoFit/>
              </a:bodyPr>
              <a:lstStyle/>
              <a:p>
                <a:pPr algn="just"/>
                <a:r>
                  <a:rPr lang="es-ES" dirty="0"/>
                  <a:t>Experimental </a:t>
                </a:r>
                <a:r>
                  <a:rPr lang="es-ES" dirty="0" err="1"/>
                  <a:t>characteristics</a:t>
                </a:r>
                <a:r>
                  <a:rPr lang="es-ES" dirty="0"/>
                  <a:t> are </a:t>
                </a:r>
                <a:r>
                  <a:rPr lang="es-ES" dirty="0" err="1"/>
                  <a:t>all</a:t>
                </a:r>
                <a:r>
                  <a:rPr lang="es-ES" dirty="0"/>
                  <a:t> </a:t>
                </a:r>
                <a:r>
                  <a:rPr lang="es-ES" dirty="0" err="1"/>
                  <a:t>consistent</a:t>
                </a:r>
                <a:r>
                  <a:rPr lang="es-ES" dirty="0"/>
                  <a:t> </a:t>
                </a:r>
                <a:r>
                  <a:rPr lang="es-ES" dirty="0" err="1"/>
                  <a:t>with</a:t>
                </a:r>
                <a:r>
                  <a:rPr lang="es-ES" dirty="0"/>
                  <a:t> ZF </a:t>
                </a:r>
                <a:r>
                  <a:rPr lang="es-ES" dirty="0" err="1"/>
                  <a:t>activity</a:t>
                </a:r>
                <a:r>
                  <a:rPr lang="es-ES" dirty="0"/>
                  <a:t> and in </a:t>
                </a:r>
                <a:r>
                  <a:rPr lang="es-ES" dirty="0" err="1"/>
                  <a:t>good</a:t>
                </a:r>
                <a:r>
                  <a:rPr lang="es-ES" dirty="0"/>
                  <a:t> </a:t>
                </a:r>
                <a:r>
                  <a:rPr lang="es-ES" dirty="0" err="1"/>
                  <a:t>agreement</a:t>
                </a:r>
                <a:r>
                  <a:rPr lang="es-ES" dirty="0"/>
                  <a:t> </a:t>
                </a:r>
                <a:r>
                  <a:rPr lang="es-ES" dirty="0" err="1"/>
                  <a:t>with</a:t>
                </a:r>
                <a:r>
                  <a:rPr lang="es-ES" dirty="0"/>
                  <a:t> ZF </a:t>
                </a:r>
                <a:r>
                  <a:rPr lang="es-ES" dirty="0" err="1"/>
                  <a:t>component</a:t>
                </a:r>
                <a:r>
                  <a:rPr lang="es-ES" dirty="0"/>
                  <a:t> in non-linear GK </a:t>
                </a:r>
                <a:r>
                  <a:rPr lang="es-ES" dirty="0" err="1"/>
                  <a:t>simulations</a:t>
                </a:r>
                <a14:m>
                  <m:oMath xmlns:m="http://schemas.openxmlformats.org/officeDocument/2006/math">
                    <m:r>
                      <a:rPr lang="es-ES" b="0" i="0" smtClean="0">
                        <a:latin typeface="Cambria Math" panose="02040503050406030204" pitchFamily="18" charset="0"/>
                      </a:rPr>
                      <m:t> </m:t>
                    </m:r>
                    <m:r>
                      <a:rPr lang="es-ES" i="1">
                        <a:latin typeface="Cambria Math" panose="02040503050406030204" pitchFamily="18" charset="0"/>
                      </a:rPr>
                      <m:t>⇒</m:t>
                    </m:r>
                  </m:oMath>
                </a14:m>
                <a:r>
                  <a:rPr lang="es-ES" dirty="0">
                    <a:sym typeface="Wingdings" pitchFamily="2" charset="2"/>
                  </a:rPr>
                  <a:t> </a:t>
                </a:r>
                <a:r>
                  <a:rPr lang="es-ES" b="1" dirty="0" err="1"/>
                  <a:t>We</a:t>
                </a:r>
                <a:r>
                  <a:rPr lang="es-ES" b="1" dirty="0"/>
                  <a:t> </a:t>
                </a:r>
                <a:r>
                  <a:rPr lang="es-ES" b="1" dirty="0" err="1"/>
                  <a:t>have</a:t>
                </a:r>
                <a:r>
                  <a:rPr lang="es-ES" b="1" dirty="0"/>
                  <a:t> </a:t>
                </a:r>
                <a:r>
                  <a:rPr lang="es-ES" b="1" dirty="0" err="1"/>
                  <a:t>detected</a:t>
                </a:r>
                <a:r>
                  <a:rPr lang="es-ES" b="1" dirty="0"/>
                  <a:t> </a:t>
                </a:r>
                <a:r>
                  <a:rPr lang="es-ES" b="1" dirty="0" err="1"/>
                  <a:t>ZFs</a:t>
                </a:r>
                <a:r>
                  <a:rPr lang="es-ES" b="1" dirty="0"/>
                  <a:t>.</a:t>
                </a:r>
                <a:endParaRPr lang="es-ES" b="1" baseline="-25000" dirty="0"/>
              </a:p>
            </p:txBody>
          </p:sp>
        </mc:Choice>
        <mc:Fallback xmlns="">
          <p:sp>
            <p:nvSpPr>
              <p:cNvPr id="34" name="CuadroTexto 9"/>
              <p:cNvSpPr txBox="1">
                <a:spLocks noRot="1" noChangeAspect="1" noMove="1" noResize="1" noEditPoints="1" noAdjustHandles="1" noChangeArrowheads="1" noChangeShapeType="1" noTextEdit="1"/>
              </p:cNvSpPr>
              <p:nvPr/>
            </p:nvSpPr>
            <p:spPr>
              <a:xfrm>
                <a:off x="776794" y="3381345"/>
                <a:ext cx="10756527" cy="917513"/>
              </a:xfrm>
              <a:prstGeom prst="rect">
                <a:avLst/>
              </a:prstGeom>
              <a:blipFill>
                <a:blip r:embed="rId6"/>
                <a:stretch>
                  <a:fillRect/>
                </a:stretch>
              </a:blipFill>
              <a:ln w="19050">
                <a:solidFill>
                  <a:schemeClr val="tx1"/>
                </a:solidFill>
              </a:ln>
            </p:spPr>
            <p:txBody>
              <a:bodyPr/>
              <a:lstStyle/>
              <a:p>
                <a:r>
                  <a:rPr lang="en-US">
                    <a:noFill/>
                  </a:rPr>
                  <a:t> </a:t>
                </a:r>
              </a:p>
            </p:txBody>
          </p:sp>
        </mc:Fallback>
      </mc:AlternateContent>
      <p:sp>
        <p:nvSpPr>
          <p:cNvPr id="35" name="TextBox 34"/>
          <p:cNvSpPr txBox="1"/>
          <p:nvPr/>
        </p:nvSpPr>
        <p:spPr>
          <a:xfrm>
            <a:off x="5386607" y="6231127"/>
            <a:ext cx="3225790" cy="415498"/>
          </a:xfrm>
          <a:prstGeom prst="rect">
            <a:avLst/>
          </a:prstGeom>
          <a:noFill/>
        </p:spPr>
        <p:txBody>
          <a:bodyPr wrap="square" lIns="0" tIns="0" rIns="0" bIns="0" rtlCol="0" anchor="t" anchorCtr="0">
            <a:spAutoFit/>
          </a:bodyPr>
          <a:lstStyle/>
          <a:p>
            <a:pPr algn="ctr">
              <a:spcBef>
                <a:spcPts val="1150"/>
              </a:spcBef>
              <a:spcAft>
                <a:spcPts val="600"/>
              </a:spcAft>
            </a:pPr>
            <a:r>
              <a:rPr lang="en-US" sz="1100"/>
              <a:t>courtesy of D. Carralero</a:t>
            </a:r>
          </a:p>
          <a:p>
            <a:pPr algn="ctr">
              <a:spcAft>
                <a:spcPts val="600"/>
              </a:spcAft>
            </a:pPr>
            <a:r>
              <a:rPr lang="en-US" sz="1100"/>
              <a:t>see D. Carralero </a:t>
            </a:r>
            <a:r>
              <a:rPr lang="en-US" sz="1100" i="1"/>
              <a:t>et al.</a:t>
            </a:r>
            <a:r>
              <a:rPr lang="en-US" sz="1100"/>
              <a:t> TG turbulence, 26.10.2023</a:t>
            </a:r>
            <a:endParaRPr lang="en-US" sz="1100" dirty="0" err="1"/>
          </a:p>
        </p:txBody>
      </p:sp>
    </p:spTree>
    <p:extLst>
      <p:ext uri="{BB962C8B-B14F-4D97-AF65-F5344CB8AC3E}">
        <p14:creationId xmlns:p14="http://schemas.microsoft.com/office/powerpoint/2010/main" val="88322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CC6C56-ADE7-2279-3416-95A9BAFFECD5}"/>
              </a:ext>
            </a:extLst>
          </p:cNvPr>
          <p:cNvSpPr>
            <a:spLocks noGrp="1"/>
          </p:cNvSpPr>
          <p:nvPr>
            <p:ph type="title"/>
          </p:nvPr>
        </p:nvSpPr>
        <p:spPr/>
        <p:txBody>
          <a:bodyPr/>
          <a:lstStyle/>
          <a:p>
            <a:r>
              <a:rPr lang="de-DE" dirty="0"/>
              <a:t>Effect of magnetic configuration on turbulence</a:t>
            </a:r>
            <a:br>
              <a:rPr lang="de-DE" dirty="0"/>
            </a:br>
            <a:r>
              <a:rPr lang="de-DE" dirty="0"/>
              <a:t>PCI fluctuation measurements</a:t>
            </a:r>
            <a:endParaRPr lang="en-DE" dirty="0"/>
          </a:p>
        </p:txBody>
      </p:sp>
      <p:sp>
        <p:nvSpPr>
          <p:cNvPr id="4" name="Date Placeholder 3">
            <a:extLst>
              <a:ext uri="{FF2B5EF4-FFF2-40B4-BE49-F238E27FC236}">
                <a16:creationId xmlns:a16="http://schemas.microsoft.com/office/drawing/2014/main" id="{97EEBACB-F6B3-FDCD-13BA-78044D3AF4D1}"/>
              </a:ext>
            </a:extLst>
          </p:cNvPr>
          <p:cNvSpPr>
            <a:spLocks noGrp="1"/>
          </p:cNvSpPr>
          <p:nvPr>
            <p:ph type="dt" sz="half" idx="14"/>
          </p:nvPr>
        </p:nvSpPr>
        <p:spPr/>
        <p:txBody>
          <a:bodyPr/>
          <a:lstStyle/>
          <a:p>
            <a:r>
              <a:rPr lang="en-US"/>
              <a:t>W7-X OP2.1 results - 28.11.2023</a:t>
            </a:r>
            <a:endParaRPr lang="de-DE" dirty="0"/>
          </a:p>
        </p:txBody>
      </p:sp>
      <p:sp>
        <p:nvSpPr>
          <p:cNvPr id="5" name="Footer Placeholder 4">
            <a:extLst>
              <a:ext uri="{FF2B5EF4-FFF2-40B4-BE49-F238E27FC236}">
                <a16:creationId xmlns:a16="http://schemas.microsoft.com/office/drawing/2014/main" id="{60575517-58A7-ACF5-C176-216957F8FCA5}"/>
              </a:ext>
            </a:extLst>
          </p:cNvPr>
          <p:cNvSpPr>
            <a:spLocks noGrp="1"/>
          </p:cNvSpPr>
          <p:nvPr>
            <p:ph type="ftr" sz="quarter" idx="15"/>
          </p:nvPr>
        </p:nvSpPr>
        <p:spPr/>
        <p:txBody>
          <a:bodyPr/>
          <a:lstStyle/>
          <a:p>
            <a:pPr algn="l">
              <a:tabLst>
                <a:tab pos="9775825" algn="r"/>
                <a:tab pos="10226675" algn="r"/>
              </a:tabLst>
            </a:pPr>
            <a:r>
              <a:rPr lang="de-DE"/>
              <a:t>Max-Planck-Institut für Plasmaphysik | J-P Bähner | Turbulence</a:t>
            </a:r>
            <a:endParaRPr lang="de-DE" dirty="0"/>
          </a:p>
        </p:txBody>
      </p:sp>
      <p:sp>
        <p:nvSpPr>
          <p:cNvPr id="6" name="Slide Number Placeholder 5">
            <a:extLst>
              <a:ext uri="{FF2B5EF4-FFF2-40B4-BE49-F238E27FC236}">
                <a16:creationId xmlns:a16="http://schemas.microsoft.com/office/drawing/2014/main" id="{252D7BC6-09DA-4186-461A-18EF175C165D}"/>
              </a:ext>
            </a:extLst>
          </p:cNvPr>
          <p:cNvSpPr>
            <a:spLocks noGrp="1"/>
          </p:cNvSpPr>
          <p:nvPr>
            <p:ph type="sldNum" sz="quarter" idx="16"/>
          </p:nvPr>
        </p:nvSpPr>
        <p:spPr/>
        <p:txBody>
          <a:bodyPr/>
          <a:lstStyle/>
          <a:p>
            <a:fld id="{3B1A4699-952B-42DA-8DC4-38A59B49610C}" type="slidenum">
              <a:rPr lang="de-DE" smtClean="0"/>
              <a:pPr/>
              <a:t>9</a:t>
            </a:fld>
            <a:endParaRPr lang="de-DE" dirty="0"/>
          </a:p>
        </p:txBody>
      </p:sp>
      <mc:AlternateContent xmlns:mc="http://schemas.openxmlformats.org/markup-compatibility/2006" xmlns:a14="http://schemas.microsoft.com/office/drawing/2010/main">
        <mc:Choice Requires="a14">
          <p:sp>
            <p:nvSpPr>
              <p:cNvPr id="7" name="Content Placeholder 1">
                <a:extLst>
                  <a:ext uri="{FF2B5EF4-FFF2-40B4-BE49-F238E27FC236}">
                    <a16:creationId xmlns:a16="http://schemas.microsoft.com/office/drawing/2014/main" id="{4C3D2A66-2D0E-7AF4-73BE-14F226720E9E}"/>
                  </a:ext>
                </a:extLst>
              </p:cNvPr>
              <p:cNvSpPr txBox="1">
                <a:spLocks/>
              </p:cNvSpPr>
              <p:nvPr/>
            </p:nvSpPr>
            <p:spPr>
              <a:xfrm>
                <a:off x="695324" y="1560317"/>
                <a:ext cx="3743326" cy="5115313"/>
              </a:xfrm>
              <a:prstGeom prst="rect">
                <a:avLst/>
              </a:prstGeom>
            </p:spPr>
            <p:txBody>
              <a:bodyPr>
                <a:noAutofit/>
              </a:bodyPr>
              <a:lstStyle>
                <a:lvl1pPr marL="180975" indent="-180975" algn="l" defTabSz="914400" rtl="0" eaLnBrk="1" latinLnBrk="0" hangingPunct="1">
                  <a:lnSpc>
                    <a:spcPts val="2400"/>
                  </a:lnSpc>
                  <a:spcBef>
                    <a:spcPts val="10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1pPr>
                <a:lvl2pPr marL="635000" indent="-177800"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2pPr>
                <a:lvl3pPr marL="1087438" indent="-173038"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3pPr>
                <a:lvl4pPr marL="1554163" indent="-182563"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4pPr>
                <a:lvl5pPr marL="2008188" indent="-179388" algn="l" defTabSz="914400" rtl="0" eaLnBrk="1" latinLnBrk="0" hangingPunct="1">
                  <a:lnSpc>
                    <a:spcPts val="2400"/>
                  </a:lnSpc>
                  <a:spcBef>
                    <a:spcPts val="500"/>
                  </a:spcBef>
                  <a:spcAft>
                    <a:spcPts val="0"/>
                  </a:spcAft>
                  <a:buFont typeface="Arial" panose="020B0604020202020204" pitchFamily="34" charset="0"/>
                  <a:buChar char="•"/>
                  <a:tabLst/>
                  <a:defRPr sz="21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buClr>
                    <a:schemeClr val="tx2"/>
                  </a:buClr>
                  <a:buFont typeface="Wingdings" panose="05000000000000000000" pitchFamily="2" charset="2"/>
                  <a:buChar char="§"/>
                </a:pPr>
                <a:r>
                  <a:rPr lang="en-US" sz="1800">
                    <a:latin typeface="+mn-lt"/>
                    <a:cs typeface="Helvetica" panose="020B0604020202020204" pitchFamily="34" charset="0"/>
                  </a:rPr>
                  <a:t>database approach with 100 ms segments</a:t>
                </a:r>
                <a:endParaRPr lang="en-US" sz="1800">
                  <a:solidFill>
                    <a:srgbClr val="000000"/>
                  </a:solidFill>
                  <a:latin typeface="+mn-lt"/>
                  <a:cs typeface="Helvetica" panose="020B0604020202020204" pitchFamily="34" charset="0"/>
                </a:endParaRPr>
              </a:p>
              <a:p>
                <a:pPr marL="285750" indent="-285750">
                  <a:lnSpc>
                    <a:spcPct val="100000"/>
                  </a:lnSpc>
                  <a:spcBef>
                    <a:spcPts val="600"/>
                  </a:spcBef>
                  <a:buClr>
                    <a:schemeClr val="tx2"/>
                  </a:buClr>
                  <a:buFont typeface="Wingdings" panose="05000000000000000000" pitchFamily="2" charset="2"/>
                  <a:buChar char="§"/>
                </a:pPr>
                <a:endParaRPr lang="en-US" sz="1800">
                  <a:solidFill>
                    <a:srgbClr val="000000"/>
                  </a:solidFill>
                  <a:latin typeface="+mn-lt"/>
                  <a:cs typeface="Helvetica" panose="020B0604020202020204" pitchFamily="34" charset="0"/>
                </a:endParaRPr>
              </a:p>
              <a:p>
                <a:pPr marL="285750" indent="-285750">
                  <a:lnSpc>
                    <a:spcPct val="100000"/>
                  </a:lnSpc>
                  <a:spcBef>
                    <a:spcPts val="600"/>
                  </a:spcBef>
                  <a:buClr>
                    <a:schemeClr val="tx2"/>
                  </a:buClr>
                  <a:buFont typeface="Wingdings" panose="05000000000000000000" pitchFamily="2" charset="2"/>
                  <a:buChar char="§"/>
                </a:pPr>
                <a:r>
                  <a:rPr lang="en-US" sz="1800">
                    <a:solidFill>
                      <a:srgbClr val="000000"/>
                    </a:solidFill>
                    <a:latin typeface="+mn-lt"/>
                    <a:cs typeface="Helvetica" panose="020B0604020202020204" pitchFamily="34" charset="0"/>
                  </a:rPr>
                  <a:t>direct </a:t>
                </a:r>
                <a:r>
                  <a:rPr lang="en-US" sz="1800" dirty="0">
                    <a:solidFill>
                      <a:srgbClr val="000000"/>
                    </a:solidFill>
                    <a:latin typeface="+mn-lt"/>
                    <a:cs typeface="Helvetica" panose="020B0604020202020204" pitchFamily="34" charset="0"/>
                  </a:rPr>
                  <a:t>comparison at </a:t>
                </a:r>
                <a:r>
                  <a:rPr lang="en-US" sz="1800">
                    <a:solidFill>
                      <a:srgbClr val="000000"/>
                    </a:solidFill>
                    <a:latin typeface="+mn-lt"/>
                    <a:cs typeface="Helvetica" panose="020B0604020202020204" pitchFamily="34" charset="0"/>
                  </a:rPr>
                  <a:t>any </a:t>
                </a:r>
                <a14:m>
                  <m:oMath xmlns:m="http://schemas.openxmlformats.org/officeDocument/2006/math">
                    <m:sSub>
                      <m:sSubPr>
                        <m:ctrlPr>
                          <a:rPr lang="de-DE" sz="1800" b="0" i="1" smtClean="0">
                            <a:solidFill>
                              <a:srgbClr val="000000"/>
                            </a:solidFill>
                            <a:latin typeface="Cambria Math" panose="02040503050406030204" pitchFamily="18" charset="0"/>
                            <a:cs typeface="Helvetica" panose="020B0604020202020204" pitchFamily="34" charset="0"/>
                          </a:rPr>
                        </m:ctrlPr>
                      </m:sSubPr>
                      <m:e>
                        <m:r>
                          <a:rPr lang="de-DE" sz="1800" b="0" i="1" smtClean="0">
                            <a:solidFill>
                              <a:srgbClr val="000000"/>
                            </a:solidFill>
                            <a:latin typeface="Cambria Math" panose="02040503050406030204" pitchFamily="18" charset="0"/>
                            <a:cs typeface="Helvetica" panose="020B0604020202020204" pitchFamily="34" charset="0"/>
                          </a:rPr>
                          <m:t>𝑃</m:t>
                        </m:r>
                      </m:e>
                      <m:sub>
                        <m:r>
                          <m:rPr>
                            <m:sty m:val="p"/>
                          </m:rPr>
                          <a:rPr lang="de-DE" sz="1800" b="0" i="0" smtClean="0">
                            <a:solidFill>
                              <a:srgbClr val="000000"/>
                            </a:solidFill>
                            <a:latin typeface="Cambria Math" panose="02040503050406030204" pitchFamily="18" charset="0"/>
                            <a:cs typeface="Helvetica" panose="020B0604020202020204" pitchFamily="34" charset="0"/>
                          </a:rPr>
                          <m:t>ECRH</m:t>
                        </m:r>
                      </m:sub>
                    </m:sSub>
                  </m:oMath>
                </a14:m>
                <a:r>
                  <a:rPr lang="en-US" sz="1800">
                    <a:solidFill>
                      <a:srgbClr val="000000"/>
                    </a:solidFill>
                    <a:latin typeface="+mn-lt"/>
                    <a:cs typeface="Helvetica" panose="020B0604020202020204" pitchFamily="34" charset="0"/>
                  </a:rPr>
                  <a:t> or </a:t>
                </a:r>
                <a14:m>
                  <m:oMath xmlns:m="http://schemas.openxmlformats.org/officeDocument/2006/math">
                    <m:r>
                      <a:rPr lang="de-DE" sz="1800" b="0" i="1" smtClean="0">
                        <a:solidFill>
                          <a:srgbClr val="000000"/>
                        </a:solidFill>
                        <a:latin typeface="Cambria Math" panose="02040503050406030204" pitchFamily="18" charset="0"/>
                        <a:cs typeface="Helvetica" panose="020B0604020202020204" pitchFamily="34" charset="0"/>
                      </a:rPr>
                      <m:t>𝑛</m:t>
                    </m:r>
                  </m:oMath>
                </a14:m>
                <a:r>
                  <a:rPr lang="en-US" sz="1800">
                    <a:solidFill>
                      <a:srgbClr val="000000"/>
                    </a:solidFill>
                    <a:latin typeface="+mn-lt"/>
                    <a:cs typeface="Helvetica" panose="020B0604020202020204" pitchFamily="34" charset="0"/>
                  </a:rPr>
                  <a:t> level</a:t>
                </a:r>
                <a:endParaRPr lang="en-US" sz="1800" dirty="0">
                  <a:solidFill>
                    <a:srgbClr val="000000"/>
                  </a:solidFill>
                  <a:latin typeface="+mn-lt"/>
                  <a:cs typeface="Helvetica" panose="020B0604020202020204" pitchFamily="34" charset="0"/>
                </a:endParaRPr>
              </a:p>
              <a:p>
                <a:pPr marL="285750" indent="-285750">
                  <a:lnSpc>
                    <a:spcPct val="100000"/>
                  </a:lnSpc>
                  <a:spcBef>
                    <a:spcPts val="600"/>
                  </a:spcBef>
                  <a:buClr>
                    <a:schemeClr val="tx2"/>
                  </a:buClr>
                  <a:buFont typeface="Wingdings" panose="05000000000000000000" pitchFamily="2" charset="2"/>
                  <a:buChar char="§"/>
                </a:pPr>
                <a:r>
                  <a:rPr lang="en-US" sz="1800" dirty="0">
                    <a:solidFill>
                      <a:srgbClr val="000000"/>
                    </a:solidFill>
                    <a:latin typeface="+mn-lt"/>
                    <a:cs typeface="Helvetica" panose="020B0604020202020204" pitchFamily="34" charset="0"/>
                  </a:rPr>
                  <a:t>spectral differences in direct comparison</a:t>
                </a:r>
              </a:p>
              <a:p>
                <a:pPr indent="-288000">
                  <a:lnSpc>
                    <a:spcPct val="100000"/>
                  </a:lnSpc>
                  <a:spcBef>
                    <a:spcPts val="2400"/>
                  </a:spcBef>
                  <a:buClr>
                    <a:schemeClr val="tx2"/>
                  </a:buClr>
                  <a:buFont typeface="Wingdings" panose="05000000000000000000" pitchFamily="2" charset="2"/>
                  <a:buChar char="Ø"/>
                </a:pPr>
                <a:r>
                  <a:rPr lang="en-GB" sz="1800">
                    <a:latin typeface="+mn-lt"/>
                    <a:cs typeface="Helvetica" panose="020B0604020202020204" pitchFamily="34" charset="0"/>
                  </a:rPr>
                  <a:t>not </a:t>
                </a:r>
                <a:r>
                  <a:rPr lang="en-GB" sz="1800" dirty="0">
                    <a:latin typeface="+mn-lt"/>
                    <a:cs typeface="Helvetica" panose="020B0604020202020204" pitchFamily="34" charset="0"/>
                  </a:rPr>
                  <a:t>easily explained by simple </a:t>
                </a:r>
                <a:r>
                  <a:rPr lang="en-GB" sz="1800">
                    <a:latin typeface="+mn-lt"/>
                    <a:cs typeface="Helvetica" panose="020B0604020202020204" pitchFamily="34" charset="0"/>
                  </a:rPr>
                  <a:t>linear arguments</a:t>
                </a:r>
                <a:endParaRPr lang="en-US" sz="1800" dirty="0">
                  <a:latin typeface="+mn-lt"/>
                  <a:cs typeface="Helvetica" panose="020B0604020202020204" pitchFamily="34" charset="0"/>
                </a:endParaRPr>
              </a:p>
            </p:txBody>
          </p:sp>
        </mc:Choice>
        <mc:Fallback xmlns="">
          <p:sp>
            <p:nvSpPr>
              <p:cNvPr id="7" name="Content Placeholder 1">
                <a:extLst>
                  <a:ext uri="{FF2B5EF4-FFF2-40B4-BE49-F238E27FC236}">
                    <a16:creationId xmlns:a16="http://schemas.microsoft.com/office/drawing/2014/main" id="{4C3D2A66-2D0E-7AF4-73BE-14F226720E9E}"/>
                  </a:ext>
                </a:extLst>
              </p:cNvPr>
              <p:cNvSpPr txBox="1">
                <a:spLocks noRot="1" noChangeAspect="1" noMove="1" noResize="1" noEditPoints="1" noAdjustHandles="1" noChangeArrowheads="1" noChangeShapeType="1" noTextEdit="1"/>
              </p:cNvSpPr>
              <p:nvPr/>
            </p:nvSpPr>
            <p:spPr>
              <a:xfrm>
                <a:off x="695324" y="1560317"/>
                <a:ext cx="3743326" cy="5115313"/>
              </a:xfrm>
              <a:prstGeom prst="rect">
                <a:avLst/>
              </a:prstGeom>
              <a:blipFill>
                <a:blip r:embed="rId3"/>
                <a:stretch>
                  <a:fillRect l="-977" t="-715" r="-228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125540D-5FC6-BC67-2201-B3A485C23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236" y="3519256"/>
            <a:ext cx="3852000" cy="2118601"/>
          </a:xfrm>
          <a:prstGeom prst="rect">
            <a:avLst/>
          </a:prstGeom>
        </p:spPr>
      </p:pic>
      <p:pic>
        <p:nvPicPr>
          <p:cNvPr id="9" name="Picture 8">
            <a:extLst>
              <a:ext uri="{FF2B5EF4-FFF2-40B4-BE49-F238E27FC236}">
                <a16:creationId xmlns:a16="http://schemas.microsoft.com/office/drawing/2014/main" id="{B208ED35-2995-80D9-5A9F-0FD996F36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0482" y="3521836"/>
            <a:ext cx="3852000" cy="2118601"/>
          </a:xfrm>
          <a:prstGeom prst="rect">
            <a:avLst/>
          </a:prstGeom>
        </p:spPr>
      </p:pic>
      <p:pic>
        <p:nvPicPr>
          <p:cNvPr id="10" name="Picture 9">
            <a:extLst>
              <a:ext uri="{FF2B5EF4-FFF2-40B4-BE49-F238E27FC236}">
                <a16:creationId xmlns:a16="http://schemas.microsoft.com/office/drawing/2014/main" id="{C61B8D7B-807B-47A9-899D-506C84414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236" y="1447084"/>
            <a:ext cx="3852000" cy="2080080"/>
          </a:xfrm>
          <a:prstGeom prst="rect">
            <a:avLst/>
          </a:prstGeom>
        </p:spPr>
      </p:pic>
      <p:pic>
        <p:nvPicPr>
          <p:cNvPr id="11" name="Picture 10">
            <a:extLst>
              <a:ext uri="{FF2B5EF4-FFF2-40B4-BE49-F238E27FC236}">
                <a16:creationId xmlns:a16="http://schemas.microsoft.com/office/drawing/2014/main" id="{217F0DD6-CAB6-02D1-E50D-F791636EE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9728" y="1452411"/>
            <a:ext cx="3852000" cy="2080080"/>
          </a:xfrm>
          <a:prstGeom prst="rect">
            <a:avLst/>
          </a:prstGeom>
        </p:spPr>
      </p:pic>
      <p:sp>
        <p:nvSpPr>
          <p:cNvPr id="12" name="TextBox 11">
            <a:extLst>
              <a:ext uri="{FF2B5EF4-FFF2-40B4-BE49-F238E27FC236}">
                <a16:creationId xmlns:a16="http://schemas.microsoft.com/office/drawing/2014/main" id="{C4C067A1-F73B-F942-78F6-30A1A3DD9026}"/>
              </a:ext>
            </a:extLst>
          </p:cNvPr>
          <p:cNvSpPr txBox="1"/>
          <p:nvPr/>
        </p:nvSpPr>
        <p:spPr>
          <a:xfrm>
            <a:off x="5543693" y="1160207"/>
            <a:ext cx="1710405" cy="400110"/>
          </a:xfrm>
          <a:prstGeom prst="rect">
            <a:avLst/>
          </a:prstGeom>
          <a:noFill/>
        </p:spPr>
        <p:txBody>
          <a:bodyPr wrap="none" lIns="0" rIns="0" rtlCol="0">
            <a:spAutoFit/>
          </a:bodyPr>
          <a:lstStyle/>
          <a:p>
            <a:pPr algn="l"/>
            <a:r>
              <a:rPr lang="en-US" sz="2000" dirty="0">
                <a:solidFill>
                  <a:srgbClr val="C79CA3"/>
                </a:solidFill>
                <a:effectLst/>
                <a:latin typeface="Helvetica" pitchFamily="2" charset="0"/>
              </a:rPr>
              <a:t>low</a:t>
            </a:r>
            <a:r>
              <a:rPr lang="en-US" sz="2000" dirty="0">
                <a:solidFill>
                  <a:schemeClr val="accent1"/>
                </a:solidFill>
                <a:effectLst/>
                <a:latin typeface="Helvetica" pitchFamily="2" charset="0"/>
              </a:rPr>
              <a:t> </a:t>
            </a:r>
            <a:r>
              <a:rPr lang="en-US" sz="2000" dirty="0">
                <a:effectLst/>
                <a:latin typeface="Helvetica" pitchFamily="2" charset="0"/>
              </a:rPr>
              <a:t>to</a:t>
            </a:r>
            <a:r>
              <a:rPr lang="en-US" sz="2000" dirty="0">
                <a:solidFill>
                  <a:schemeClr val="accent1"/>
                </a:solidFill>
                <a:effectLst/>
                <a:latin typeface="Helvetica" pitchFamily="2" charset="0"/>
              </a:rPr>
              <a:t> </a:t>
            </a:r>
            <a:r>
              <a:rPr lang="en-US" sz="2000" dirty="0">
                <a:solidFill>
                  <a:srgbClr val="750014"/>
                </a:solidFill>
                <a:effectLst/>
                <a:latin typeface="Helvetica" pitchFamily="2" charset="0"/>
              </a:rPr>
              <a:t>high</a:t>
            </a:r>
            <a:r>
              <a:rPr lang="en-US" sz="2000" dirty="0">
                <a:solidFill>
                  <a:schemeClr val="accent1"/>
                </a:solidFill>
                <a:effectLst/>
                <a:latin typeface="Helvetica" pitchFamily="2" charset="0"/>
              </a:rPr>
              <a:t> </a:t>
            </a:r>
            <a:r>
              <a:rPr lang="en-US" sz="2000" dirty="0">
                <a:effectLst/>
                <a:latin typeface="Helvetica" pitchFamily="2" charset="0"/>
              </a:rPr>
              <a:t>iota</a:t>
            </a:r>
          </a:p>
        </p:txBody>
      </p:sp>
      <p:sp>
        <p:nvSpPr>
          <p:cNvPr id="13" name="TextBox 12">
            <a:extLst>
              <a:ext uri="{FF2B5EF4-FFF2-40B4-BE49-F238E27FC236}">
                <a16:creationId xmlns:a16="http://schemas.microsoft.com/office/drawing/2014/main" id="{10D49273-9B16-AB45-DBD1-0803AC62C6A1}"/>
              </a:ext>
            </a:extLst>
          </p:cNvPr>
          <p:cNvSpPr txBox="1"/>
          <p:nvPr/>
        </p:nvSpPr>
        <p:spPr>
          <a:xfrm>
            <a:off x="9202145" y="1160207"/>
            <a:ext cx="1965282" cy="400110"/>
          </a:xfrm>
          <a:prstGeom prst="rect">
            <a:avLst/>
          </a:prstGeom>
          <a:noFill/>
        </p:spPr>
        <p:txBody>
          <a:bodyPr wrap="none" lIns="0" rIns="0" rtlCol="0">
            <a:spAutoFit/>
          </a:bodyPr>
          <a:lstStyle/>
          <a:p>
            <a:pPr algn="l"/>
            <a:r>
              <a:rPr lang="en-US" sz="2000" dirty="0">
                <a:solidFill>
                  <a:srgbClr val="A0A9CD"/>
                </a:solidFill>
                <a:effectLst/>
                <a:latin typeface="Helvetica" pitchFamily="2" charset="0"/>
              </a:rPr>
              <a:t>low</a:t>
            </a:r>
            <a:r>
              <a:rPr lang="en-US" sz="2000" dirty="0">
                <a:solidFill>
                  <a:schemeClr val="accent1"/>
                </a:solidFill>
                <a:effectLst/>
                <a:latin typeface="Helvetica" pitchFamily="2" charset="0"/>
              </a:rPr>
              <a:t> </a:t>
            </a:r>
            <a:r>
              <a:rPr lang="en-US" sz="2000" dirty="0">
                <a:effectLst/>
                <a:latin typeface="Helvetica" pitchFamily="2" charset="0"/>
              </a:rPr>
              <a:t>to</a:t>
            </a:r>
            <a:r>
              <a:rPr lang="en-US" sz="2000" dirty="0">
                <a:solidFill>
                  <a:schemeClr val="accent1"/>
                </a:solidFill>
                <a:effectLst/>
                <a:latin typeface="Helvetica" pitchFamily="2" charset="0"/>
              </a:rPr>
              <a:t> </a:t>
            </a:r>
            <a:r>
              <a:rPr lang="en-US" sz="2000" dirty="0">
                <a:solidFill>
                  <a:srgbClr val="001980"/>
                </a:solidFill>
                <a:effectLst/>
                <a:latin typeface="Helvetica" pitchFamily="2" charset="0"/>
              </a:rPr>
              <a:t>high</a:t>
            </a:r>
            <a:r>
              <a:rPr lang="en-US" sz="2000" dirty="0">
                <a:solidFill>
                  <a:schemeClr val="accent1"/>
                </a:solidFill>
                <a:effectLst/>
                <a:latin typeface="Helvetica" pitchFamily="2" charset="0"/>
              </a:rPr>
              <a:t> </a:t>
            </a:r>
            <a:r>
              <a:rPr lang="en-US" sz="2000" dirty="0">
                <a:effectLst/>
                <a:latin typeface="Helvetica" pitchFamily="2" charset="0"/>
              </a:rPr>
              <a:t>mirror</a:t>
            </a:r>
          </a:p>
        </p:txBody>
      </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115057659"/>
                  </p:ext>
                </p:extLst>
              </p:nvPr>
            </p:nvGraphicFramePr>
            <p:xfrm>
              <a:off x="695323" y="5235699"/>
              <a:ext cx="3286126" cy="1163320"/>
            </p:xfrm>
            <a:graphic>
              <a:graphicData uri="http://schemas.openxmlformats.org/drawingml/2006/table">
                <a:tbl>
                  <a:tblPr firstRow="1" bandRow="1">
                    <a:tableStyleId>{5C22544A-7EE6-4342-B048-85BDC9FD1C3A}</a:tableStyleId>
                  </a:tblPr>
                  <a:tblGrid>
                    <a:gridCol w="2133601">
                      <a:extLst>
                        <a:ext uri="{9D8B030D-6E8A-4147-A177-3AD203B41FA5}">
                          <a16:colId xmlns:a16="http://schemas.microsoft.com/office/drawing/2014/main" val="2511240128"/>
                        </a:ext>
                      </a:extLst>
                    </a:gridCol>
                    <a:gridCol w="1152525">
                      <a:extLst>
                        <a:ext uri="{9D8B030D-6E8A-4147-A177-3AD203B41FA5}">
                          <a16:colId xmlns:a16="http://schemas.microsoft.com/office/drawing/2014/main" val="1375009651"/>
                        </a:ext>
                      </a:extLst>
                    </a:gridCol>
                  </a:tblGrid>
                  <a:tr h="370840">
                    <a:tc>
                      <a:txBody>
                        <a:bodyPr/>
                        <a:lstStyle/>
                        <a:p>
                          <a:endParaRPr lang="en-US"/>
                        </a:p>
                      </a:txBody>
                      <a:tcPr/>
                    </a:tc>
                    <a:tc>
                      <a:txBody>
                        <a:bodyPr/>
                        <a:lstStyle/>
                        <a:p>
                          <a:pPr algn="ctr"/>
                          <a:r>
                            <a:rPr lang="en-US"/>
                            <a:t>PCI </a:t>
                          </a:r>
                          <a14:m>
                            <m:oMath xmlns:m="http://schemas.openxmlformats.org/officeDocument/2006/math">
                              <m:sSub>
                                <m:sSubPr>
                                  <m:ctrlPr>
                                    <a:rPr lang="de-DE" b="1" i="1" smtClean="0">
                                      <a:latin typeface="Cambria Math" panose="02040503050406030204" pitchFamily="18" charset="0"/>
                                    </a:rPr>
                                  </m:ctrlPr>
                                </m:sSubPr>
                                <m:e>
                                  <m:acc>
                                    <m:accPr>
                                      <m:chr m:val="̃"/>
                                      <m:ctrlPr>
                                        <a:rPr lang="de-DE" b="1" i="1" smtClean="0">
                                          <a:latin typeface="Cambria Math" panose="02040503050406030204" pitchFamily="18" charset="0"/>
                                        </a:rPr>
                                      </m:ctrlPr>
                                    </m:accPr>
                                    <m:e>
                                      <m:r>
                                        <a:rPr lang="de-DE" b="1" i="1" smtClean="0">
                                          <a:latin typeface="Cambria Math" panose="02040503050406030204" pitchFamily="18" charset="0"/>
                                        </a:rPr>
                                        <m:t>𝒏</m:t>
                                      </m:r>
                                    </m:e>
                                  </m:acc>
                                </m:e>
                                <m:sub>
                                  <m:r>
                                    <a:rPr lang="de-DE" b="1" i="1" smtClean="0">
                                      <a:latin typeface="Cambria Math" panose="02040503050406030204" pitchFamily="18" charset="0"/>
                                    </a:rPr>
                                    <m:t>𝒆</m:t>
                                  </m:r>
                                </m:sub>
                              </m:sSub>
                            </m:oMath>
                          </a14:m>
                          <a:endParaRPr lang="en-US"/>
                        </a:p>
                      </a:txBody>
                      <a:tcPr/>
                    </a:tc>
                    <a:extLst>
                      <a:ext uri="{0D108BD9-81ED-4DB2-BD59-A6C34878D82A}">
                        <a16:rowId xmlns:a16="http://schemas.microsoft.com/office/drawing/2014/main" val="3856819698"/>
                      </a:ext>
                    </a:extLst>
                  </a:tr>
                  <a:tr h="370840">
                    <a:tc>
                      <a:txBody>
                        <a:bodyPr/>
                        <a:lstStyle/>
                        <a:p>
                          <a:r>
                            <a:rPr lang="en-US"/>
                            <a:t>low to high iota</a:t>
                          </a:r>
                        </a:p>
                      </a:txBody>
                      <a:tcPr/>
                    </a:tc>
                    <a:tc>
                      <a:txBody>
                        <a:bodyPr/>
                        <a:lstStyle/>
                        <a:p>
                          <a:pPr algn="ctr"/>
                          <a:r>
                            <a:rPr lang="en-US" sz="2000" b="1"/>
                            <a:t>↓</a:t>
                          </a:r>
                        </a:p>
                      </a:txBody>
                      <a:tcPr/>
                    </a:tc>
                    <a:extLst>
                      <a:ext uri="{0D108BD9-81ED-4DB2-BD59-A6C34878D82A}">
                        <a16:rowId xmlns:a16="http://schemas.microsoft.com/office/drawing/2014/main" val="152519556"/>
                      </a:ext>
                    </a:extLst>
                  </a:tr>
                  <a:tr h="370840">
                    <a:tc>
                      <a:txBody>
                        <a:bodyPr/>
                        <a:lstStyle/>
                        <a:p>
                          <a:r>
                            <a:rPr lang="en-US"/>
                            <a:t>low to high mirror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t>↑</a:t>
                          </a:r>
                        </a:p>
                      </a:txBody>
                      <a:tcPr/>
                    </a:tc>
                    <a:extLst>
                      <a:ext uri="{0D108BD9-81ED-4DB2-BD59-A6C34878D82A}">
                        <a16:rowId xmlns:a16="http://schemas.microsoft.com/office/drawing/2014/main" val="357354810"/>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115057659"/>
                  </p:ext>
                </p:extLst>
              </p:nvPr>
            </p:nvGraphicFramePr>
            <p:xfrm>
              <a:off x="695323" y="5235699"/>
              <a:ext cx="3286126" cy="1163320"/>
            </p:xfrm>
            <a:graphic>
              <a:graphicData uri="http://schemas.openxmlformats.org/drawingml/2006/table">
                <a:tbl>
                  <a:tblPr firstRow="1" bandRow="1">
                    <a:tableStyleId>{5C22544A-7EE6-4342-B048-85BDC9FD1C3A}</a:tableStyleId>
                  </a:tblPr>
                  <a:tblGrid>
                    <a:gridCol w="2133601">
                      <a:extLst>
                        <a:ext uri="{9D8B030D-6E8A-4147-A177-3AD203B41FA5}">
                          <a16:colId xmlns:a16="http://schemas.microsoft.com/office/drawing/2014/main" val="2511240128"/>
                        </a:ext>
                      </a:extLst>
                    </a:gridCol>
                    <a:gridCol w="1152525">
                      <a:extLst>
                        <a:ext uri="{9D8B030D-6E8A-4147-A177-3AD203B41FA5}">
                          <a16:colId xmlns:a16="http://schemas.microsoft.com/office/drawing/2014/main" val="1375009651"/>
                        </a:ext>
                      </a:extLst>
                    </a:gridCol>
                  </a:tblGrid>
                  <a:tr h="370840">
                    <a:tc>
                      <a:txBody>
                        <a:bodyPr/>
                        <a:lstStyle/>
                        <a:p>
                          <a:endParaRPr lang="en-US"/>
                        </a:p>
                      </a:txBody>
                      <a:tcPr/>
                    </a:tc>
                    <a:tc>
                      <a:txBody>
                        <a:bodyPr/>
                        <a:lstStyle/>
                        <a:p>
                          <a:endParaRPr lang="en-US"/>
                        </a:p>
                      </a:txBody>
                      <a:tcPr>
                        <a:blipFill>
                          <a:blip r:embed="rId8"/>
                          <a:stretch>
                            <a:fillRect l="-186243" t="-8197" r="-2116" b="-245902"/>
                          </a:stretch>
                        </a:blipFill>
                      </a:tcPr>
                    </a:tc>
                    <a:extLst>
                      <a:ext uri="{0D108BD9-81ED-4DB2-BD59-A6C34878D82A}">
                        <a16:rowId xmlns:a16="http://schemas.microsoft.com/office/drawing/2014/main" val="3856819698"/>
                      </a:ext>
                    </a:extLst>
                  </a:tr>
                  <a:tr h="396240">
                    <a:tc>
                      <a:txBody>
                        <a:bodyPr/>
                        <a:lstStyle/>
                        <a:p>
                          <a:r>
                            <a:rPr lang="en-US" smtClean="0"/>
                            <a:t>low to high iota</a:t>
                          </a:r>
                          <a:endParaRPr lang="en-US"/>
                        </a:p>
                      </a:txBody>
                      <a:tcPr/>
                    </a:tc>
                    <a:tc>
                      <a:txBody>
                        <a:bodyPr/>
                        <a:lstStyle/>
                        <a:p>
                          <a:pPr algn="ctr"/>
                          <a:r>
                            <a:rPr lang="en-US" sz="2000" b="1" smtClean="0"/>
                            <a:t>↓</a:t>
                          </a:r>
                          <a:endParaRPr lang="en-US" sz="2000" b="1"/>
                        </a:p>
                      </a:txBody>
                      <a:tcPr/>
                    </a:tc>
                    <a:extLst>
                      <a:ext uri="{0D108BD9-81ED-4DB2-BD59-A6C34878D82A}">
                        <a16:rowId xmlns:a16="http://schemas.microsoft.com/office/drawing/2014/main" val="152519556"/>
                      </a:ext>
                    </a:extLst>
                  </a:tr>
                  <a:tr h="396240">
                    <a:tc>
                      <a:txBody>
                        <a:bodyPr/>
                        <a:lstStyle/>
                        <a:p>
                          <a:r>
                            <a:rPr lang="en-US" smtClean="0"/>
                            <a:t>low to high mirror</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mtClean="0"/>
                            <a:t>↑</a:t>
                          </a:r>
                        </a:p>
                      </a:txBody>
                      <a:tcPr/>
                    </a:tc>
                    <a:extLst>
                      <a:ext uri="{0D108BD9-81ED-4DB2-BD59-A6C34878D82A}">
                        <a16:rowId xmlns:a16="http://schemas.microsoft.com/office/drawing/2014/main" val="357354810"/>
                      </a:ext>
                    </a:extLst>
                  </a:tr>
                </a:tbl>
              </a:graphicData>
            </a:graphic>
          </p:graphicFrame>
        </mc:Fallback>
      </mc:AlternateContent>
      <p:sp>
        <p:nvSpPr>
          <p:cNvPr id="15" name="TextBox 14"/>
          <p:cNvSpPr txBox="1"/>
          <p:nvPr/>
        </p:nvSpPr>
        <p:spPr>
          <a:xfrm>
            <a:off x="8400192" y="6277367"/>
            <a:ext cx="3096483" cy="169277"/>
          </a:xfrm>
          <a:prstGeom prst="rect">
            <a:avLst/>
          </a:prstGeom>
          <a:noFill/>
        </p:spPr>
        <p:txBody>
          <a:bodyPr wrap="square" lIns="0" tIns="0" rIns="0" bIns="0" rtlCol="0" anchor="t" anchorCtr="0">
            <a:spAutoFit/>
          </a:bodyPr>
          <a:lstStyle/>
          <a:p>
            <a:pPr>
              <a:spcBef>
                <a:spcPts val="600"/>
              </a:spcBef>
            </a:pPr>
            <a:r>
              <a:rPr lang="en-US" sz="1100"/>
              <a:t>see J.-P. Bähner </a:t>
            </a:r>
            <a:r>
              <a:rPr lang="en-US" sz="1100" i="1"/>
              <a:t>et al. </a:t>
            </a:r>
            <a:r>
              <a:rPr lang="en-US" sz="1100"/>
              <a:t>EPS 2023 and APS 2023</a:t>
            </a:r>
            <a:endParaRPr lang="en-US" sz="1100" dirty="0" err="1"/>
          </a:p>
        </p:txBody>
      </p:sp>
    </p:spTree>
    <p:extLst>
      <p:ext uri="{BB962C8B-B14F-4D97-AF65-F5344CB8AC3E}">
        <p14:creationId xmlns:p14="http://schemas.microsoft.com/office/powerpoint/2010/main" val="10858633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9.potx" id="{D08C143D-44FD-4373-9AC7-31A802BE1660}" vid="{B79BD41B-6212-4AAC-9D8B-1D8DA2F2FA98}"/>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9.potx" id="{D08C143D-44FD-4373-9AC7-31A802BE1660}" vid="{9655675C-78A9-4C70-BF41-30E8BC58494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2022_Final_v9</Template>
  <TotalTime>182</TotalTime>
  <Words>1779</Words>
  <Application>Microsoft Office PowerPoint</Application>
  <PresentationFormat>Widescreen</PresentationFormat>
  <Paragraphs>251</Paragraphs>
  <Slides>19</Slides>
  <Notes>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2" baseType="lpstr">
      <vt:lpstr>.SF NS Symbols Regular</vt:lpstr>
      <vt:lpstr>Arial</vt:lpstr>
      <vt:lpstr>Arial Narrow</vt:lpstr>
      <vt:lpstr>Calibri</vt:lpstr>
      <vt:lpstr>Cambria Math</vt:lpstr>
      <vt:lpstr>Courier New</vt:lpstr>
      <vt:lpstr>Helvetica</vt:lpstr>
      <vt:lpstr>Symbol</vt:lpstr>
      <vt:lpstr>Wingdings</vt:lpstr>
      <vt:lpstr>Wingdings 3</vt:lpstr>
      <vt:lpstr>W7X</vt:lpstr>
      <vt:lpstr>IPP</vt:lpstr>
      <vt:lpstr>think-cell Folie</vt:lpstr>
      <vt:lpstr>Turbulence (O1.D2)</vt:lpstr>
      <vt:lpstr>Overview</vt:lpstr>
      <vt:lpstr>Diagnostic upgrades Doppler reflectometry</vt:lpstr>
      <vt:lpstr>Diagnostic upgrades Phase Contrast Imaging</vt:lpstr>
      <vt:lpstr>Turbulence experiments</vt:lpstr>
      <vt:lpstr>Turbulence experiments</vt:lpstr>
      <vt:lpstr>Zonal Flow detection: DR measurements of u_⊥ oscillations</vt:lpstr>
      <vt:lpstr>Zonal Flow detection: non-linear GK simulations</vt:lpstr>
      <vt:lpstr>Effect of magnetic configuration on turbulence PCI fluctuation measurements</vt:lpstr>
      <vt:lpstr>Effect of magnetic configuration on turbulence DR fluctuation measurements</vt:lpstr>
      <vt:lpstr>Core temperature fluctuation measurements with Correlation Electron Cyclotron Emission (CECE)</vt:lpstr>
      <vt:lpstr>Final remarks</vt:lpstr>
      <vt:lpstr>Key take-aways for OP2.2</vt:lpstr>
      <vt:lpstr>Additional material</vt:lpstr>
      <vt:lpstr>Bursty fluctuation regimes</vt:lpstr>
      <vt:lpstr>Bursty fluctuation regimes</vt:lpstr>
      <vt:lpstr>Core fluctuations during seeded detachment</vt:lpstr>
      <vt:lpstr>Effect of magnetic configuration on turbulence PCI fluctuation measurements</vt:lpstr>
      <vt:lpstr>Effect of magnetic configuration on turbulence PCI fluctuation measurements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Turbulence</dc:title>
  <dc:creator>Jan-Peter Bähner</dc:creator>
  <cp:lastModifiedBy>Jan-Peter Bähner</cp:lastModifiedBy>
  <cp:revision>53</cp:revision>
  <dcterms:created xsi:type="dcterms:W3CDTF">2023-11-14T22:02:38Z</dcterms:created>
  <dcterms:modified xsi:type="dcterms:W3CDTF">2023-11-27T17:47:21Z</dcterms:modified>
</cp:coreProperties>
</file>