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2" r:id="rId3"/>
    <p:sldId id="264" r:id="rId4"/>
    <p:sldId id="268" r:id="rId5"/>
    <p:sldId id="266" r:id="rId6"/>
    <p:sldId id="263" r:id="rId7"/>
    <p:sldId id="267" r:id="rId8"/>
    <p:sldId id="270"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8" d="100"/>
          <a:sy n="78" d="100"/>
        </p:scale>
        <p:origin x="545"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4179426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72600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3"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9720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Short title goes here</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Author Name | Date</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70852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73778638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413509584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57338966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Short title goes here</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Author Name | Date</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9288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Short title goes here</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Author Name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17345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5"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Short title goes here</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Author Name | Date</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218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Short title goes here</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Author Name | Date</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3694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Short title goes here</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Author Name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02313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3"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dirty="0" smtClean="0"/>
              <a:t>Short title </a:t>
            </a:r>
            <a:r>
              <a:rPr lang="de-DE" dirty="0" err="1" smtClean="0"/>
              <a:t>goes</a:t>
            </a:r>
            <a:r>
              <a:rPr lang="de-DE" dirty="0" smtClean="0"/>
              <a:t> </a:t>
            </a:r>
            <a:r>
              <a:rPr lang="de-DE" dirty="0" err="1" smtClean="0"/>
              <a:t>here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dirty="0" smtClean="0"/>
              <a:t>Max-Planck-Institut für Plasmaphysik | </a:t>
            </a:r>
            <a:r>
              <a:rPr lang="de-DE" dirty="0" err="1" smtClean="0"/>
              <a:t>Author</a:t>
            </a:r>
            <a:r>
              <a:rPr lang="de-DE" dirty="0" smtClean="0"/>
              <a:t> Name | Date</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111424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90.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US" dirty="0" smtClean="0"/>
              <a:t>Carsten Killer and Daniel Carralero</a:t>
            </a:r>
          </a:p>
          <a:p>
            <a:r>
              <a:rPr lang="en-US" dirty="0" smtClean="0"/>
              <a:t>28.11.2023</a:t>
            </a:r>
          </a:p>
        </p:txBody>
      </p:sp>
      <p:sp>
        <p:nvSpPr>
          <p:cNvPr id="7" name="Titel 6"/>
          <p:cNvSpPr>
            <a:spLocks noGrp="1"/>
          </p:cNvSpPr>
          <p:nvPr>
            <p:ph type="title"/>
          </p:nvPr>
        </p:nvSpPr>
        <p:spPr/>
        <p:txBody>
          <a:bodyPr/>
          <a:lstStyle/>
          <a:p>
            <a:pPr>
              <a:spcAft>
                <a:spcPts val="3600"/>
              </a:spcAft>
            </a:pPr>
            <a:r>
              <a:rPr lang="en-US" dirty="0" smtClean="0"/>
              <a:t>TF III “Optimization”</a:t>
            </a:r>
            <a:br>
              <a:rPr lang="en-US" dirty="0" smtClean="0"/>
            </a:br>
            <a:r>
              <a:rPr lang="en-US" dirty="0"/>
              <a:t/>
            </a:r>
            <a:br>
              <a:rPr lang="en-US" dirty="0"/>
            </a:br>
            <a:r>
              <a:rPr lang="en-US" i="1" dirty="0" smtClean="0"/>
              <a:t>Review of OP2.1 experiments</a:t>
            </a:r>
            <a:br>
              <a:rPr lang="en-US" i="1" dirty="0" smtClean="0"/>
            </a:br>
            <a:r>
              <a:rPr lang="en-US" i="1" dirty="0" smtClean="0"/>
              <a:t>Lessons learned for OP2.2/2.3</a:t>
            </a:r>
            <a:r>
              <a:rPr lang="en-US" dirty="0"/>
              <a:t/>
            </a:r>
            <a:br>
              <a:rPr lang="en-US" dirty="0"/>
            </a:br>
            <a:endParaRPr lang="en-US" dirty="0"/>
          </a:p>
        </p:txBody>
      </p:sp>
      <p:sp>
        <p:nvSpPr>
          <p:cNvPr id="2" name="Datumsplatzhalter 1"/>
          <p:cNvSpPr>
            <a:spLocks noGrp="1"/>
          </p:cNvSpPr>
          <p:nvPr>
            <p:ph type="dt" sz="half" idx="4294967295"/>
          </p:nvPr>
        </p:nvSpPr>
        <p:spPr>
          <a:xfrm>
            <a:off x="4964113" y="6561138"/>
            <a:ext cx="7227887" cy="144462"/>
          </a:xfrm>
        </p:spPr>
        <p:txBody>
          <a:bodyPr/>
          <a:lstStyle/>
          <a:p>
            <a:r>
              <a:rPr lang="de-DE" smtClean="0"/>
              <a:t>Short title goes here</a:t>
            </a:r>
            <a:endParaRPr lang="de-DE" dirty="0"/>
          </a:p>
        </p:txBody>
      </p:sp>
      <p:sp>
        <p:nvSpPr>
          <p:cNvPr id="3" name="Fußzeilenplatzhalter 2"/>
          <p:cNvSpPr>
            <a:spLocks noGrp="1"/>
          </p:cNvSpPr>
          <p:nvPr>
            <p:ph type="ftr" sz="quarter" idx="4294967295"/>
          </p:nvPr>
        </p:nvSpPr>
        <p:spPr>
          <a:xfrm>
            <a:off x="0" y="6561138"/>
            <a:ext cx="6115050" cy="144462"/>
          </a:xfrm>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4294967295"/>
          </p:nvPr>
        </p:nvSpPr>
        <p:spPr>
          <a:xfrm>
            <a:off x="11974513" y="6561138"/>
            <a:ext cx="217487" cy="144462"/>
          </a:xfrm>
        </p:spPr>
        <p:txBody>
          <a:bodyPr/>
          <a:lstStyle/>
          <a:p>
            <a:fld id="{ECE691D0-CC49-4FC7-9C4D-6112B0CB3A76}" type="slidenum">
              <a:rPr lang="de-DE" smtClean="0"/>
              <a:pPr/>
              <a:t>1</a:t>
            </a:fld>
            <a:endParaRPr lang="de-DE" dirty="0"/>
          </a:p>
        </p:txBody>
      </p:sp>
    </p:spTree>
    <p:extLst>
      <p:ext uri="{BB962C8B-B14F-4D97-AF65-F5344CB8AC3E}">
        <p14:creationId xmlns:p14="http://schemas.microsoft.com/office/powerpoint/2010/main" val="390809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7"/>
          </p:nvPr>
        </p:nvSpPr>
        <p:spPr>
          <a:xfrm>
            <a:off x="570581" y="1152525"/>
            <a:ext cx="10514012" cy="5015664"/>
          </a:xfrm>
        </p:spPr>
        <p:txBody>
          <a:bodyPr>
            <a:normAutofit fontScale="92500" lnSpcReduction="20000"/>
          </a:bodyPr>
          <a:lstStyle/>
          <a:p>
            <a:pPr marL="285750" lvl="1" indent="-285750">
              <a:spcAft>
                <a:spcPts val="300"/>
              </a:spcAft>
              <a:buFont typeface="Arial" panose="020B0604020202020204" pitchFamily="34" charset="0"/>
              <a:buChar char="•"/>
            </a:pPr>
            <a:r>
              <a:rPr lang="en-US" sz="1900" dirty="0" smtClean="0"/>
              <a:t>O1: Core transport and stability</a:t>
            </a:r>
          </a:p>
          <a:p>
            <a:pPr marL="642938" lvl="4" indent="-285750">
              <a:spcBef>
                <a:spcPts val="300"/>
              </a:spcBef>
            </a:pPr>
            <a:r>
              <a:rPr lang="en-US" sz="1700" dirty="0" smtClean="0"/>
              <a:t>D1: Documentation of profiles for transport analysis and modeling</a:t>
            </a:r>
          </a:p>
          <a:p>
            <a:pPr marL="642938" lvl="4" indent="-285750">
              <a:spcBef>
                <a:spcPts val="300"/>
              </a:spcBef>
            </a:pPr>
            <a:r>
              <a:rPr lang="en-US" sz="1700" dirty="0" smtClean="0"/>
              <a:t>D2: Turbulence in plasma scenario of magnetic configuration (MC) space </a:t>
            </a:r>
          </a:p>
          <a:p>
            <a:pPr marL="642938" lvl="4" indent="-285750">
              <a:spcBef>
                <a:spcPts val="300"/>
              </a:spcBef>
            </a:pPr>
            <a:r>
              <a:rPr lang="en-US" sz="1700" dirty="0" smtClean="0"/>
              <a:t>D3: Impurity transport and perturbative experiments</a:t>
            </a:r>
          </a:p>
          <a:p>
            <a:pPr marL="642938" lvl="4" indent="-285750">
              <a:spcBef>
                <a:spcPts val="300"/>
              </a:spcBef>
            </a:pPr>
            <a:r>
              <a:rPr lang="en-US" sz="1700" dirty="0" smtClean="0"/>
              <a:t>D4: Neoclassic optimization at increased </a:t>
            </a:r>
            <a:r>
              <a:rPr lang="en-US" sz="1700" dirty="0" err="1" smtClean="0"/>
              <a:t>T</a:t>
            </a:r>
            <a:r>
              <a:rPr lang="en-US" sz="1700" baseline="-25000" dirty="0" err="1" smtClean="0"/>
              <a:t>i</a:t>
            </a:r>
            <a:endParaRPr lang="en-US" sz="1700" baseline="-25000" dirty="0" smtClean="0"/>
          </a:p>
          <a:p>
            <a:pPr marL="642938" lvl="4" indent="-285750">
              <a:spcBef>
                <a:spcPts val="300"/>
              </a:spcBef>
            </a:pPr>
            <a:r>
              <a:rPr lang="en-US" sz="1700" dirty="0" smtClean="0"/>
              <a:t>D5: Reduced equilibrium currents at higher beta and in MC space</a:t>
            </a:r>
          </a:p>
          <a:p>
            <a:pPr marL="642938" lvl="4" indent="-285750">
              <a:spcBef>
                <a:spcPts val="300"/>
              </a:spcBef>
            </a:pPr>
            <a:r>
              <a:rPr lang="en-US" sz="1700" dirty="0" smtClean="0"/>
              <a:t>D6: MHD stability and modes in the MC space</a:t>
            </a:r>
          </a:p>
          <a:p>
            <a:pPr marL="465138" lvl="2" indent="-285750">
              <a:spcBef>
                <a:spcPts val="900"/>
              </a:spcBef>
              <a:spcAft>
                <a:spcPts val="300"/>
              </a:spcAft>
            </a:pPr>
            <a:r>
              <a:rPr lang="en-US" sz="1900" dirty="0" smtClean="0"/>
              <a:t>O2: Edge and SOL transport</a:t>
            </a:r>
          </a:p>
          <a:p>
            <a:pPr marL="642938" lvl="4" indent="-285750">
              <a:spcBef>
                <a:spcPts val="300"/>
              </a:spcBef>
            </a:pPr>
            <a:r>
              <a:rPr lang="en-US" sz="1700" dirty="0" smtClean="0"/>
              <a:t>D1: Transport across LCFS and in island divertor SOL</a:t>
            </a:r>
          </a:p>
          <a:p>
            <a:pPr marL="642938" lvl="4" indent="-285750">
              <a:spcBef>
                <a:spcPts val="300"/>
              </a:spcBef>
            </a:pPr>
            <a:r>
              <a:rPr lang="en-US" sz="1700" dirty="0" smtClean="0"/>
              <a:t>D2: Validation of edge transport codes</a:t>
            </a:r>
          </a:p>
          <a:p>
            <a:pPr marL="642938" lvl="4" indent="-285750">
              <a:spcBef>
                <a:spcPts val="300"/>
              </a:spcBef>
            </a:pPr>
            <a:r>
              <a:rPr lang="en-US" sz="1700" dirty="0" smtClean="0"/>
              <a:t>D3: SOL width and target heat flux </a:t>
            </a:r>
            <a:r>
              <a:rPr lang="en-US" sz="1700" dirty="0" err="1" smtClean="0"/>
              <a:t>scalings</a:t>
            </a:r>
            <a:endParaRPr lang="en-US" sz="1700" dirty="0" smtClean="0"/>
          </a:p>
          <a:p>
            <a:pPr marL="642938" lvl="4" indent="-285750">
              <a:spcBef>
                <a:spcPts val="300"/>
              </a:spcBef>
            </a:pPr>
            <a:r>
              <a:rPr lang="en-US" sz="1700" dirty="0" smtClean="0"/>
              <a:t>D4: Asymmetries and mapping of diagnostics in 3D SOL</a:t>
            </a:r>
          </a:p>
          <a:p>
            <a:pPr marL="465138" lvl="2" indent="-285750">
              <a:spcBef>
                <a:spcPts val="900"/>
              </a:spcBef>
              <a:spcAft>
                <a:spcPts val="300"/>
              </a:spcAft>
            </a:pPr>
            <a:r>
              <a:rPr lang="en-US" sz="1900" dirty="0" smtClean="0"/>
              <a:t>O3: Low-field high beta scenarios</a:t>
            </a:r>
          </a:p>
          <a:p>
            <a:pPr marL="642938" lvl="4" indent="-285750">
              <a:spcBef>
                <a:spcPts val="300"/>
              </a:spcBef>
            </a:pPr>
            <a:r>
              <a:rPr lang="en-US" sz="1700" dirty="0" smtClean="0"/>
              <a:t>D1: Optimization criteria at increased beta</a:t>
            </a:r>
          </a:p>
          <a:p>
            <a:pPr marL="642938" lvl="4" indent="-285750">
              <a:spcBef>
                <a:spcPts val="300"/>
              </a:spcBef>
            </a:pPr>
            <a:r>
              <a:rPr lang="en-US" sz="1700" dirty="0" smtClean="0"/>
              <a:t>D2: High-beta plasma profiles, magnetic fluctuations</a:t>
            </a:r>
          </a:p>
          <a:p>
            <a:pPr marL="642938" lvl="4" indent="-285750">
              <a:spcBef>
                <a:spcPts val="300"/>
              </a:spcBef>
            </a:pPr>
            <a:r>
              <a:rPr lang="en-US" sz="1700" dirty="0" smtClean="0"/>
              <a:t>D3: Field </a:t>
            </a:r>
            <a:r>
              <a:rPr lang="en-US" sz="1700" dirty="0" err="1" smtClean="0"/>
              <a:t>stochastization</a:t>
            </a:r>
            <a:r>
              <a:rPr lang="en-US" sz="1700" dirty="0" smtClean="0"/>
              <a:t> and implications for SOL / divertor</a:t>
            </a:r>
          </a:p>
        </p:txBody>
      </p:sp>
      <p:sp>
        <p:nvSpPr>
          <p:cNvPr id="7" name="Titel 6"/>
          <p:cNvSpPr>
            <a:spLocks noGrp="1"/>
          </p:cNvSpPr>
          <p:nvPr>
            <p:ph type="title"/>
          </p:nvPr>
        </p:nvSpPr>
        <p:spPr/>
        <p:txBody>
          <a:bodyPr/>
          <a:lstStyle/>
          <a:p>
            <a:r>
              <a:rPr lang="en-US" dirty="0" smtClean="0"/>
              <a:t>TF-III Main Objectives and Deliverables</a:t>
            </a:r>
            <a:endParaRPr lang="en-US" dirty="0"/>
          </a:p>
        </p:txBody>
      </p:sp>
      <p:sp>
        <p:nvSpPr>
          <p:cNvPr id="10" name="Foliennummernplatzhalter 5"/>
          <p:cNvSpPr>
            <a:spLocks noGrp="1"/>
          </p:cNvSpPr>
          <p:nvPr>
            <p:ph type="sldNum" sz="quarter" idx="4294967295"/>
          </p:nvPr>
        </p:nvSpPr>
        <p:spPr>
          <a:xfrm>
            <a:off x="10090712" y="6561601"/>
            <a:ext cx="217349" cy="144000"/>
          </a:xfrm>
          <a:prstGeom prst="rect">
            <a:avLst/>
          </a:prstGeom>
        </p:spPr>
        <p:txBody>
          <a:bodyPr/>
          <a:lstStyle/>
          <a:p>
            <a:pPr algn="r"/>
            <a:r>
              <a:rPr lang="de-DE" sz="600" kern="600" cap="all" spc="90" smtClean="0">
                <a:solidFill>
                  <a:schemeClr val="tx1">
                    <a:tint val="75000"/>
                  </a:schemeClr>
                </a:solidFill>
              </a:rPr>
              <a:t>2</a:t>
            </a:r>
            <a:endParaRPr lang="de-DE" sz="600" kern="600" cap="all" spc="90" dirty="0">
              <a:solidFill>
                <a:schemeClr val="tx1">
                  <a:tint val="75000"/>
                </a:schemeClr>
              </a:solidFill>
            </a:endParaRPr>
          </a:p>
        </p:txBody>
      </p:sp>
      <p:sp>
        <p:nvSpPr>
          <p:cNvPr id="2" name="Rechteck 1"/>
          <p:cNvSpPr/>
          <p:nvPr/>
        </p:nvSpPr>
        <p:spPr>
          <a:xfrm>
            <a:off x="1009290" y="6325824"/>
            <a:ext cx="8729581" cy="307777"/>
          </a:xfrm>
          <a:prstGeom prst="rect">
            <a:avLst/>
          </a:prstGeom>
        </p:spPr>
        <p:txBody>
          <a:bodyPr wrap="square">
            <a:spAutoFit/>
          </a:bodyPr>
          <a:lstStyle/>
          <a:p>
            <a:r>
              <a:rPr lang="en-US" sz="1400" dirty="0" smtClean="0">
                <a:solidFill>
                  <a:srgbClr val="005555"/>
                </a:solidFill>
              </a:rPr>
              <a:t>formulation of deliverables in full prosaic beauty: https</a:t>
            </a:r>
            <a:r>
              <a:rPr lang="en-US" sz="1400" dirty="0">
                <a:solidFill>
                  <a:srgbClr val="005555"/>
                </a:solidFill>
              </a:rPr>
              <a:t>://event.ipp-hgw.mpg.de/event/161/contributions/217/</a:t>
            </a:r>
          </a:p>
        </p:txBody>
      </p:sp>
    </p:spTree>
    <p:extLst>
      <p:ext uri="{BB962C8B-B14F-4D97-AF65-F5344CB8AC3E}">
        <p14:creationId xmlns:p14="http://schemas.microsoft.com/office/powerpoint/2010/main" val="1289109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7"/>
          </p:nvPr>
        </p:nvSpPr>
        <p:spPr>
          <a:xfrm>
            <a:off x="570581" y="1152525"/>
            <a:ext cx="10920012" cy="5015664"/>
          </a:xfrm>
        </p:spPr>
        <p:txBody>
          <a:bodyPr>
            <a:normAutofit fontScale="92500" lnSpcReduction="20000"/>
          </a:bodyPr>
          <a:lstStyle/>
          <a:p>
            <a:pPr marL="285750" lvl="1" indent="-285750">
              <a:spcAft>
                <a:spcPts val="300"/>
              </a:spcAft>
              <a:buFont typeface="Arial" panose="020B0604020202020204" pitchFamily="34" charset="0"/>
              <a:buChar char="•"/>
            </a:pPr>
            <a:r>
              <a:rPr lang="en-US" sz="1900" dirty="0" smtClean="0"/>
              <a:t>O1: Core transport and stability</a:t>
            </a:r>
          </a:p>
          <a:p>
            <a:pPr marL="642938" lvl="4" indent="-285750">
              <a:spcBef>
                <a:spcPts val="300"/>
              </a:spcBef>
            </a:pPr>
            <a:r>
              <a:rPr lang="en-US" sz="1700" dirty="0" smtClean="0">
                <a:solidFill>
                  <a:srgbClr val="00B1EA"/>
                </a:solidFill>
              </a:rPr>
              <a:t>D1: Documentation of profiles for transport analysis and modeling		Marc Beurskens</a:t>
            </a:r>
          </a:p>
          <a:p>
            <a:pPr marL="642938" lvl="4" indent="-285750">
              <a:spcBef>
                <a:spcPts val="300"/>
              </a:spcBef>
            </a:pPr>
            <a:r>
              <a:rPr lang="en-US" sz="1700" dirty="0" smtClean="0"/>
              <a:t>D2: </a:t>
            </a:r>
            <a:r>
              <a:rPr lang="en-US" sz="1700" dirty="0" smtClean="0">
                <a:solidFill>
                  <a:srgbClr val="C6D325"/>
                </a:solidFill>
              </a:rPr>
              <a:t>Turbulence in plasma scenario of magnetic configuration (MC) space </a:t>
            </a:r>
            <a:r>
              <a:rPr lang="en-US" sz="1700" dirty="0" smtClean="0"/>
              <a:t>	</a:t>
            </a:r>
            <a:r>
              <a:rPr lang="en-US" sz="1700" dirty="0" smtClean="0">
                <a:solidFill>
                  <a:srgbClr val="C6D325"/>
                </a:solidFill>
              </a:rPr>
              <a:t>Jan-Peter </a:t>
            </a:r>
            <a:r>
              <a:rPr lang="en-US" sz="1700" dirty="0" err="1" smtClean="0">
                <a:solidFill>
                  <a:srgbClr val="C6D325"/>
                </a:solidFill>
              </a:rPr>
              <a:t>Bähner</a:t>
            </a:r>
            <a:endParaRPr lang="en-US" sz="1700" dirty="0" smtClean="0">
              <a:solidFill>
                <a:srgbClr val="C6D325"/>
              </a:solidFill>
            </a:endParaRPr>
          </a:p>
          <a:p>
            <a:pPr marL="642938" lvl="4" indent="-285750">
              <a:spcBef>
                <a:spcPts val="300"/>
              </a:spcBef>
            </a:pPr>
            <a:r>
              <a:rPr lang="en-US" sz="1700" dirty="0" smtClean="0"/>
              <a:t>D3: </a:t>
            </a:r>
            <a:r>
              <a:rPr lang="en-US" sz="1700" dirty="0" smtClean="0">
                <a:solidFill>
                  <a:srgbClr val="C00000"/>
                </a:solidFill>
              </a:rPr>
              <a:t>Impurity transport and perturbative experiments</a:t>
            </a:r>
            <a:r>
              <a:rPr lang="en-US" sz="1700" dirty="0" smtClean="0"/>
              <a:t>			</a:t>
            </a:r>
            <a:r>
              <a:rPr lang="en-US" sz="1700" dirty="0" err="1" smtClean="0">
                <a:solidFill>
                  <a:srgbClr val="C00000"/>
                </a:solidFill>
              </a:rPr>
              <a:t>Thilo</a:t>
            </a:r>
            <a:r>
              <a:rPr lang="en-US" sz="1700" dirty="0" smtClean="0">
                <a:solidFill>
                  <a:srgbClr val="C00000"/>
                </a:solidFill>
              </a:rPr>
              <a:t> </a:t>
            </a:r>
            <a:r>
              <a:rPr lang="en-US" sz="1700" dirty="0" err="1" smtClean="0">
                <a:solidFill>
                  <a:srgbClr val="C00000"/>
                </a:solidFill>
              </a:rPr>
              <a:t>Romba</a:t>
            </a:r>
            <a:endParaRPr lang="en-US" sz="1700" dirty="0" smtClean="0">
              <a:solidFill>
                <a:srgbClr val="C00000"/>
              </a:solidFill>
            </a:endParaRPr>
          </a:p>
          <a:p>
            <a:pPr marL="642938" lvl="4" indent="-285750">
              <a:spcBef>
                <a:spcPts val="300"/>
              </a:spcBef>
            </a:pPr>
            <a:r>
              <a:rPr lang="en-US" sz="1700" dirty="0" smtClean="0"/>
              <a:t>D4: </a:t>
            </a:r>
            <a:r>
              <a:rPr lang="en-US" sz="1700" dirty="0" smtClean="0">
                <a:solidFill>
                  <a:srgbClr val="006C66"/>
                </a:solidFill>
              </a:rPr>
              <a:t>Neoclassic optimization at increased </a:t>
            </a:r>
            <a:r>
              <a:rPr lang="en-US" sz="1700" dirty="0" err="1" smtClean="0">
                <a:solidFill>
                  <a:srgbClr val="006C66"/>
                </a:solidFill>
              </a:rPr>
              <a:t>T</a:t>
            </a:r>
            <a:r>
              <a:rPr lang="en-US" sz="1700" baseline="-25000" dirty="0" err="1" smtClean="0">
                <a:solidFill>
                  <a:srgbClr val="006C66"/>
                </a:solidFill>
              </a:rPr>
              <a:t>i</a:t>
            </a:r>
            <a:endParaRPr lang="en-US" sz="1700" baseline="-25000" dirty="0" smtClean="0">
              <a:solidFill>
                <a:srgbClr val="006C66"/>
              </a:solidFill>
            </a:endParaRPr>
          </a:p>
          <a:p>
            <a:pPr marL="642938" lvl="4" indent="-285750">
              <a:spcBef>
                <a:spcPts val="300"/>
              </a:spcBef>
            </a:pPr>
            <a:r>
              <a:rPr lang="en-US" sz="1700" dirty="0" smtClean="0"/>
              <a:t>D5: </a:t>
            </a:r>
            <a:r>
              <a:rPr lang="en-US" sz="1700" dirty="0" smtClean="0">
                <a:solidFill>
                  <a:srgbClr val="006C66"/>
                </a:solidFill>
              </a:rPr>
              <a:t>Reduced equilibrium currents at higher beta and in MC space</a:t>
            </a:r>
            <a:r>
              <a:rPr lang="en-US" sz="1700" dirty="0" smtClean="0"/>
              <a:t>		</a:t>
            </a:r>
            <a:r>
              <a:rPr lang="en-US" sz="1700" dirty="0" smtClean="0">
                <a:solidFill>
                  <a:srgbClr val="006C66"/>
                </a:solidFill>
              </a:rPr>
              <a:t>Joachim Geiger</a:t>
            </a:r>
          </a:p>
          <a:p>
            <a:pPr marL="642938" lvl="4" indent="-285750">
              <a:spcBef>
                <a:spcPts val="300"/>
              </a:spcBef>
            </a:pPr>
            <a:r>
              <a:rPr lang="en-US" sz="1700" dirty="0" smtClean="0"/>
              <a:t>D6: </a:t>
            </a:r>
            <a:r>
              <a:rPr lang="en-US" sz="1700" dirty="0" smtClean="0">
                <a:solidFill>
                  <a:srgbClr val="006C66"/>
                </a:solidFill>
              </a:rPr>
              <a:t>MHD stability </a:t>
            </a:r>
            <a:r>
              <a:rPr lang="en-US" sz="1700" dirty="0" smtClean="0"/>
              <a:t>and </a:t>
            </a:r>
            <a:r>
              <a:rPr lang="en-US" sz="1700" dirty="0" smtClean="0">
                <a:solidFill>
                  <a:srgbClr val="EF7C00"/>
                </a:solidFill>
              </a:rPr>
              <a:t>modes</a:t>
            </a:r>
            <a:r>
              <a:rPr lang="en-US" sz="1700" dirty="0" smtClean="0"/>
              <a:t> in the MC space				</a:t>
            </a:r>
            <a:r>
              <a:rPr lang="en-US" sz="1700" dirty="0" smtClean="0">
                <a:solidFill>
                  <a:srgbClr val="EF7C00"/>
                </a:solidFill>
              </a:rPr>
              <a:t>Kian Rahbarnia</a:t>
            </a:r>
          </a:p>
          <a:p>
            <a:pPr marL="465138" lvl="2" indent="-285750">
              <a:spcBef>
                <a:spcPts val="900"/>
              </a:spcBef>
              <a:spcAft>
                <a:spcPts val="300"/>
              </a:spcAft>
            </a:pPr>
            <a:r>
              <a:rPr lang="en-US" sz="1900" dirty="0" smtClean="0">
                <a:solidFill>
                  <a:schemeClr val="bg1">
                    <a:lumMod val="50000"/>
                  </a:schemeClr>
                </a:solidFill>
              </a:rPr>
              <a:t>O2: Edge and SOL transport</a:t>
            </a:r>
          </a:p>
          <a:p>
            <a:pPr marL="642938" lvl="4" indent="-285750">
              <a:spcBef>
                <a:spcPts val="300"/>
              </a:spcBef>
            </a:pPr>
            <a:r>
              <a:rPr lang="en-US" sz="1700" dirty="0" smtClean="0">
                <a:solidFill>
                  <a:schemeClr val="bg1">
                    <a:lumMod val="50000"/>
                  </a:schemeClr>
                </a:solidFill>
              </a:rPr>
              <a:t>D1: Transport across LCFS and in island divertor SOL</a:t>
            </a:r>
          </a:p>
          <a:p>
            <a:pPr marL="642938" lvl="4" indent="-285750">
              <a:spcBef>
                <a:spcPts val="300"/>
              </a:spcBef>
            </a:pPr>
            <a:r>
              <a:rPr lang="en-US" sz="1700" dirty="0" smtClean="0">
                <a:solidFill>
                  <a:schemeClr val="bg1">
                    <a:lumMod val="50000"/>
                  </a:schemeClr>
                </a:solidFill>
              </a:rPr>
              <a:t>D2: Validation of edge transport codes</a:t>
            </a:r>
          </a:p>
          <a:p>
            <a:pPr marL="642938" lvl="4" indent="-285750">
              <a:spcBef>
                <a:spcPts val="300"/>
              </a:spcBef>
            </a:pPr>
            <a:r>
              <a:rPr lang="en-US" sz="1700" dirty="0" smtClean="0">
                <a:solidFill>
                  <a:schemeClr val="bg1">
                    <a:lumMod val="50000"/>
                  </a:schemeClr>
                </a:solidFill>
              </a:rPr>
              <a:t>D3: SOL width and target heat flux </a:t>
            </a:r>
            <a:r>
              <a:rPr lang="en-US" sz="1700" dirty="0" err="1" smtClean="0">
                <a:solidFill>
                  <a:schemeClr val="bg1">
                    <a:lumMod val="50000"/>
                  </a:schemeClr>
                </a:solidFill>
              </a:rPr>
              <a:t>scalings</a:t>
            </a:r>
            <a:endParaRPr lang="en-US" sz="1700" dirty="0" smtClean="0">
              <a:solidFill>
                <a:schemeClr val="bg1">
                  <a:lumMod val="50000"/>
                </a:schemeClr>
              </a:solidFill>
            </a:endParaRPr>
          </a:p>
          <a:p>
            <a:pPr marL="642938" lvl="4" indent="-285750">
              <a:spcBef>
                <a:spcPts val="300"/>
              </a:spcBef>
            </a:pPr>
            <a:r>
              <a:rPr lang="en-US" sz="1700" dirty="0" smtClean="0">
                <a:solidFill>
                  <a:schemeClr val="bg1">
                    <a:lumMod val="50000"/>
                  </a:schemeClr>
                </a:solidFill>
              </a:rPr>
              <a:t>D4: Asymmetries and mapping of diagnostics in 3D SOL</a:t>
            </a:r>
          </a:p>
          <a:p>
            <a:pPr marL="465138" lvl="2" indent="-285750">
              <a:spcBef>
                <a:spcPts val="900"/>
              </a:spcBef>
              <a:spcAft>
                <a:spcPts val="300"/>
              </a:spcAft>
            </a:pPr>
            <a:r>
              <a:rPr lang="en-US" sz="1900" dirty="0" smtClean="0">
                <a:solidFill>
                  <a:schemeClr val="bg1">
                    <a:lumMod val="50000"/>
                  </a:schemeClr>
                </a:solidFill>
              </a:rPr>
              <a:t>O3: Low-field high beta scenarios</a:t>
            </a:r>
          </a:p>
          <a:p>
            <a:pPr marL="642938" lvl="4" indent="-285750">
              <a:spcBef>
                <a:spcPts val="300"/>
              </a:spcBef>
            </a:pPr>
            <a:r>
              <a:rPr lang="en-US" sz="1700" dirty="0" smtClean="0">
                <a:solidFill>
                  <a:schemeClr val="bg1">
                    <a:lumMod val="50000"/>
                  </a:schemeClr>
                </a:solidFill>
              </a:rPr>
              <a:t>D1: Optimization criteria at increased beta</a:t>
            </a:r>
          </a:p>
          <a:p>
            <a:pPr marL="642938" lvl="4" indent="-285750">
              <a:spcBef>
                <a:spcPts val="300"/>
              </a:spcBef>
            </a:pPr>
            <a:r>
              <a:rPr lang="en-US" sz="1700" dirty="0" smtClean="0">
                <a:solidFill>
                  <a:schemeClr val="bg1">
                    <a:lumMod val="50000"/>
                  </a:schemeClr>
                </a:solidFill>
              </a:rPr>
              <a:t>D2: High-beta plasma profiles, magnetic fluctuations</a:t>
            </a:r>
          </a:p>
          <a:p>
            <a:pPr marL="642938" lvl="4" indent="-285750">
              <a:spcBef>
                <a:spcPts val="300"/>
              </a:spcBef>
            </a:pPr>
            <a:r>
              <a:rPr lang="en-US" sz="1700" dirty="0" smtClean="0">
                <a:solidFill>
                  <a:schemeClr val="bg1">
                    <a:lumMod val="50000"/>
                  </a:schemeClr>
                </a:solidFill>
              </a:rPr>
              <a:t>D3: Field </a:t>
            </a:r>
            <a:r>
              <a:rPr lang="en-US" sz="1700" dirty="0" err="1" smtClean="0">
                <a:solidFill>
                  <a:schemeClr val="bg1">
                    <a:lumMod val="50000"/>
                  </a:schemeClr>
                </a:solidFill>
              </a:rPr>
              <a:t>stochastization</a:t>
            </a:r>
            <a:r>
              <a:rPr lang="en-US" sz="1700" dirty="0" smtClean="0">
                <a:solidFill>
                  <a:schemeClr val="bg1">
                    <a:lumMod val="50000"/>
                  </a:schemeClr>
                </a:solidFill>
              </a:rPr>
              <a:t> and implications for SOL / divertor</a:t>
            </a:r>
          </a:p>
        </p:txBody>
      </p:sp>
      <p:sp>
        <p:nvSpPr>
          <p:cNvPr id="7" name="Titel 6"/>
          <p:cNvSpPr>
            <a:spLocks noGrp="1"/>
          </p:cNvSpPr>
          <p:nvPr>
            <p:ph type="title"/>
          </p:nvPr>
        </p:nvSpPr>
        <p:spPr/>
        <p:txBody>
          <a:bodyPr/>
          <a:lstStyle/>
          <a:p>
            <a:r>
              <a:rPr lang="en-US" dirty="0"/>
              <a:t>TF-III Main Objectives and </a:t>
            </a:r>
            <a:r>
              <a:rPr lang="en-US" dirty="0" smtClean="0"/>
              <a:t>Deliverables</a:t>
            </a:r>
            <a:endParaRPr lang="en-US" dirty="0"/>
          </a:p>
        </p:txBody>
      </p:sp>
      <p:sp>
        <p:nvSpPr>
          <p:cNvPr id="10" name="Foliennummernplatzhalter 5"/>
          <p:cNvSpPr>
            <a:spLocks noGrp="1"/>
          </p:cNvSpPr>
          <p:nvPr>
            <p:ph type="sldNum" sz="quarter" idx="4294967295"/>
          </p:nvPr>
        </p:nvSpPr>
        <p:spPr>
          <a:xfrm>
            <a:off x="10090712" y="6561601"/>
            <a:ext cx="217349" cy="144000"/>
          </a:xfrm>
          <a:prstGeom prst="rect">
            <a:avLst/>
          </a:prstGeom>
        </p:spPr>
        <p:txBody>
          <a:bodyPr/>
          <a:lstStyle/>
          <a:p>
            <a:pPr algn="r"/>
            <a:r>
              <a:rPr lang="de-DE" sz="600" kern="600" cap="all" spc="90" smtClean="0">
                <a:solidFill>
                  <a:schemeClr val="tx1">
                    <a:tint val="75000"/>
                  </a:schemeClr>
                </a:solidFill>
              </a:rPr>
              <a:t>2</a:t>
            </a:r>
            <a:endParaRPr lang="de-DE" sz="600" kern="600" cap="all" spc="90" dirty="0">
              <a:solidFill>
                <a:schemeClr val="tx1">
                  <a:tint val="75000"/>
                </a:schemeClr>
              </a:solidFill>
            </a:endParaRPr>
          </a:p>
        </p:txBody>
      </p:sp>
      <p:sp>
        <p:nvSpPr>
          <p:cNvPr id="2" name="Abgerundetes Rechteck 1"/>
          <p:cNvSpPr/>
          <p:nvPr/>
        </p:nvSpPr>
        <p:spPr>
          <a:xfrm>
            <a:off x="1112704" y="2368627"/>
            <a:ext cx="4340645" cy="319489"/>
          </a:xfrm>
          <a:prstGeom prst="roundRect">
            <a:avLst/>
          </a:prstGeom>
          <a:noFill/>
          <a:ln w="28575"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4" name="Textfeld 3"/>
          <p:cNvSpPr txBox="1"/>
          <p:nvPr/>
        </p:nvSpPr>
        <p:spPr>
          <a:xfrm>
            <a:off x="7814056" y="4042817"/>
            <a:ext cx="2935307" cy="2218556"/>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Arial" panose="020B0604020202020204" pitchFamily="34" charset="0"/>
              <a:buChar char="•"/>
            </a:pPr>
            <a:r>
              <a:rPr lang="en-US" sz="1600" dirty="0" smtClean="0"/>
              <a:t>increased </a:t>
            </a:r>
            <a:r>
              <a:rPr lang="en-US" sz="1600" dirty="0" err="1" smtClean="0"/>
              <a:t>T</a:t>
            </a:r>
            <a:r>
              <a:rPr lang="en-US" sz="1600" baseline="-25000" dirty="0" err="1" smtClean="0"/>
              <a:t>i</a:t>
            </a:r>
            <a:r>
              <a:rPr lang="en-US" sz="1600" dirty="0" smtClean="0"/>
              <a:t> /high beta scenarios not readily available</a:t>
            </a:r>
          </a:p>
          <a:p>
            <a:pPr marL="285750" indent="-285750" algn="l">
              <a:lnSpc>
                <a:spcPts val="2300"/>
              </a:lnSpc>
              <a:spcBef>
                <a:spcPts val="1150"/>
              </a:spcBef>
              <a:buFont typeface="Arial" panose="020B0604020202020204" pitchFamily="34" charset="0"/>
              <a:buChar char="•"/>
            </a:pPr>
            <a:r>
              <a:rPr lang="en-US" sz="1600" dirty="0" smtClean="0"/>
              <a:t>only investigation on NC optimization: scan of mirror field width at moderate performance</a:t>
            </a:r>
          </a:p>
        </p:txBody>
      </p:sp>
      <p:sp>
        <p:nvSpPr>
          <p:cNvPr id="9" name="Abgerundetes Rechteck 8"/>
          <p:cNvSpPr/>
          <p:nvPr/>
        </p:nvSpPr>
        <p:spPr>
          <a:xfrm>
            <a:off x="7678756" y="3831693"/>
            <a:ext cx="3205908" cy="2522863"/>
          </a:xfrm>
          <a:prstGeom prst="roundRect">
            <a:avLst>
              <a:gd name="adj" fmla="val 6623"/>
            </a:avLst>
          </a:prstGeom>
          <a:noFill/>
          <a:ln w="28575"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2" name="Abgerundetes Rechteck 11"/>
          <p:cNvSpPr/>
          <p:nvPr/>
        </p:nvSpPr>
        <p:spPr>
          <a:xfrm>
            <a:off x="4638675" y="2688116"/>
            <a:ext cx="1167099" cy="275883"/>
          </a:xfrm>
          <a:prstGeom prst="roundRect">
            <a:avLst/>
          </a:prstGeom>
          <a:noFill/>
          <a:ln w="28575"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1728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7"/>
          </p:nvPr>
        </p:nvSpPr>
        <p:spPr>
          <a:xfrm>
            <a:off x="570580" y="1152525"/>
            <a:ext cx="11621419" cy="5015664"/>
          </a:xfrm>
        </p:spPr>
        <p:txBody>
          <a:bodyPr>
            <a:normAutofit fontScale="92500" lnSpcReduction="20000"/>
          </a:bodyPr>
          <a:lstStyle/>
          <a:p>
            <a:pPr marL="285750" lvl="1" indent="-285750">
              <a:spcAft>
                <a:spcPts val="300"/>
              </a:spcAft>
              <a:buFont typeface="Arial" panose="020B0604020202020204" pitchFamily="34" charset="0"/>
              <a:buChar char="•"/>
            </a:pPr>
            <a:r>
              <a:rPr lang="en-US" sz="1900" dirty="0" smtClean="0">
                <a:solidFill>
                  <a:schemeClr val="bg1">
                    <a:lumMod val="50000"/>
                  </a:schemeClr>
                </a:solidFill>
              </a:rPr>
              <a:t>O1: Core transport and stability</a:t>
            </a:r>
          </a:p>
          <a:p>
            <a:pPr marL="642938" lvl="4" indent="-285750">
              <a:spcBef>
                <a:spcPts val="300"/>
              </a:spcBef>
            </a:pPr>
            <a:r>
              <a:rPr lang="en-US" sz="1700" dirty="0" smtClean="0">
                <a:solidFill>
                  <a:schemeClr val="bg1">
                    <a:lumMod val="50000"/>
                  </a:schemeClr>
                </a:solidFill>
              </a:rPr>
              <a:t>D1: Documentation of profiles for transport analysis and modeling</a:t>
            </a:r>
          </a:p>
          <a:p>
            <a:pPr marL="642938" lvl="4" indent="-285750">
              <a:spcBef>
                <a:spcPts val="300"/>
              </a:spcBef>
            </a:pPr>
            <a:r>
              <a:rPr lang="en-US" sz="1700" dirty="0" smtClean="0">
                <a:solidFill>
                  <a:schemeClr val="bg1">
                    <a:lumMod val="50000"/>
                  </a:schemeClr>
                </a:solidFill>
              </a:rPr>
              <a:t>D2: Turbulence in plasma scenario of magnetic configuration (MC) space </a:t>
            </a:r>
          </a:p>
          <a:p>
            <a:pPr marL="642938" lvl="4" indent="-285750">
              <a:spcBef>
                <a:spcPts val="300"/>
              </a:spcBef>
            </a:pPr>
            <a:r>
              <a:rPr lang="en-US" sz="1700" dirty="0" smtClean="0">
                <a:solidFill>
                  <a:schemeClr val="bg1">
                    <a:lumMod val="50000"/>
                  </a:schemeClr>
                </a:solidFill>
              </a:rPr>
              <a:t>D3: Impurity transport and perturbative experiments</a:t>
            </a:r>
          </a:p>
          <a:p>
            <a:pPr marL="642938" lvl="4" indent="-285750">
              <a:spcBef>
                <a:spcPts val="300"/>
              </a:spcBef>
            </a:pPr>
            <a:r>
              <a:rPr lang="en-US" sz="1700" dirty="0" smtClean="0">
                <a:solidFill>
                  <a:schemeClr val="bg1">
                    <a:lumMod val="50000"/>
                  </a:schemeClr>
                </a:solidFill>
              </a:rPr>
              <a:t>D4: Neoclassic optimization at increased </a:t>
            </a:r>
            <a:r>
              <a:rPr lang="en-US" sz="1700" dirty="0" err="1" smtClean="0">
                <a:solidFill>
                  <a:schemeClr val="bg1">
                    <a:lumMod val="50000"/>
                  </a:schemeClr>
                </a:solidFill>
              </a:rPr>
              <a:t>T</a:t>
            </a:r>
            <a:r>
              <a:rPr lang="en-US" sz="1700" baseline="-25000" dirty="0" err="1" smtClean="0">
                <a:solidFill>
                  <a:schemeClr val="bg1">
                    <a:lumMod val="50000"/>
                  </a:schemeClr>
                </a:solidFill>
              </a:rPr>
              <a:t>i</a:t>
            </a:r>
            <a:endParaRPr lang="en-US" sz="1700" baseline="-25000" dirty="0" smtClean="0">
              <a:solidFill>
                <a:schemeClr val="bg1">
                  <a:lumMod val="50000"/>
                </a:schemeClr>
              </a:solidFill>
            </a:endParaRPr>
          </a:p>
          <a:p>
            <a:pPr marL="642938" lvl="4" indent="-285750">
              <a:spcBef>
                <a:spcPts val="300"/>
              </a:spcBef>
            </a:pPr>
            <a:r>
              <a:rPr lang="en-US" sz="1700" dirty="0" smtClean="0">
                <a:solidFill>
                  <a:schemeClr val="bg1">
                    <a:lumMod val="50000"/>
                  </a:schemeClr>
                </a:solidFill>
              </a:rPr>
              <a:t>D5: Reduced equilibrium currents at higher beta and in MC space</a:t>
            </a:r>
          </a:p>
          <a:p>
            <a:pPr marL="642938" lvl="4" indent="-285750">
              <a:spcBef>
                <a:spcPts val="300"/>
              </a:spcBef>
            </a:pPr>
            <a:r>
              <a:rPr lang="en-US" sz="1700" dirty="0" smtClean="0">
                <a:solidFill>
                  <a:schemeClr val="bg1">
                    <a:lumMod val="50000"/>
                  </a:schemeClr>
                </a:solidFill>
              </a:rPr>
              <a:t>D6: MHD stability and modes in the MC space</a:t>
            </a:r>
          </a:p>
          <a:p>
            <a:pPr marL="465138" lvl="2" indent="-285750">
              <a:spcBef>
                <a:spcPts val="900"/>
              </a:spcBef>
              <a:spcAft>
                <a:spcPts val="300"/>
              </a:spcAft>
            </a:pPr>
            <a:r>
              <a:rPr lang="en-US" sz="1900" dirty="0" smtClean="0"/>
              <a:t>O2: Edge and SOL transport</a:t>
            </a:r>
          </a:p>
          <a:p>
            <a:pPr marL="642938" lvl="4" indent="-285750">
              <a:spcBef>
                <a:spcPts val="300"/>
              </a:spcBef>
            </a:pPr>
            <a:r>
              <a:rPr lang="en-US" sz="1700" dirty="0" smtClean="0"/>
              <a:t>D1: </a:t>
            </a:r>
            <a:r>
              <a:rPr lang="en-US" sz="1700" dirty="0" smtClean="0">
                <a:solidFill>
                  <a:srgbClr val="006C66"/>
                </a:solidFill>
              </a:rPr>
              <a:t>Transport across LCFS and in island divertor SOL 		Matt </a:t>
            </a:r>
            <a:r>
              <a:rPr lang="en-US" sz="1700" dirty="0" err="1" smtClean="0">
                <a:solidFill>
                  <a:srgbClr val="006C66"/>
                </a:solidFill>
              </a:rPr>
              <a:t>Kriete</a:t>
            </a:r>
            <a:r>
              <a:rPr lang="en-US" sz="1700" dirty="0" smtClean="0">
                <a:solidFill>
                  <a:srgbClr val="006C66"/>
                </a:solidFill>
              </a:rPr>
              <a:t> / Sean Ballinger</a:t>
            </a:r>
          </a:p>
          <a:p>
            <a:pPr marL="642938" lvl="4" indent="-285750">
              <a:spcBef>
                <a:spcPts val="300"/>
              </a:spcBef>
            </a:pPr>
            <a:r>
              <a:rPr lang="en-US" sz="1700" dirty="0" smtClean="0"/>
              <a:t>D2: </a:t>
            </a:r>
            <a:r>
              <a:rPr lang="en-US" sz="1700" dirty="0">
                <a:solidFill>
                  <a:srgbClr val="006C66"/>
                </a:solidFill>
              </a:rPr>
              <a:t>Validation of edge transport codes				Victoria Winters (TF-II) / Matt </a:t>
            </a:r>
            <a:r>
              <a:rPr lang="en-US" sz="1700" dirty="0" smtClean="0">
                <a:solidFill>
                  <a:srgbClr val="006C66"/>
                </a:solidFill>
              </a:rPr>
              <a:t>Kriete</a:t>
            </a:r>
          </a:p>
          <a:p>
            <a:pPr marL="642938" lvl="4" indent="-285750">
              <a:spcBef>
                <a:spcPts val="300"/>
              </a:spcBef>
            </a:pPr>
            <a:r>
              <a:rPr lang="en-US" sz="1700" dirty="0" smtClean="0"/>
              <a:t>D3: SOL width and target heat flux </a:t>
            </a:r>
            <a:r>
              <a:rPr lang="en-US" sz="1700" dirty="0" err="1" smtClean="0"/>
              <a:t>scalings</a:t>
            </a:r>
            <a:endParaRPr lang="en-US" sz="1700" dirty="0" smtClean="0"/>
          </a:p>
          <a:p>
            <a:pPr marL="642938" lvl="4" indent="-285750">
              <a:spcBef>
                <a:spcPts val="300"/>
              </a:spcBef>
            </a:pPr>
            <a:r>
              <a:rPr lang="en-US" sz="1700" dirty="0" smtClean="0"/>
              <a:t>D4: </a:t>
            </a:r>
            <a:r>
              <a:rPr lang="en-US" sz="1700" dirty="0" smtClean="0">
                <a:solidFill>
                  <a:srgbClr val="EF7C00"/>
                </a:solidFill>
              </a:rPr>
              <a:t>Asymmetries</a:t>
            </a:r>
            <a:r>
              <a:rPr lang="en-US" sz="1700" dirty="0" smtClean="0"/>
              <a:t> and </a:t>
            </a:r>
            <a:r>
              <a:rPr lang="en-US" sz="1700" dirty="0" smtClean="0">
                <a:solidFill>
                  <a:srgbClr val="006C66"/>
                </a:solidFill>
              </a:rPr>
              <a:t>mapping of diagnostics </a:t>
            </a:r>
            <a:r>
              <a:rPr lang="en-US" sz="1700" dirty="0" smtClean="0"/>
              <a:t>in 3D SOL		</a:t>
            </a:r>
            <a:r>
              <a:rPr lang="en-US" sz="1700" dirty="0" smtClean="0">
                <a:solidFill>
                  <a:srgbClr val="EF7C00"/>
                </a:solidFill>
              </a:rPr>
              <a:t>Gabriele Partesotti </a:t>
            </a:r>
            <a:r>
              <a:rPr lang="en-US" sz="1700" dirty="0" smtClean="0"/>
              <a:t>/ </a:t>
            </a:r>
            <a:r>
              <a:rPr lang="en-US" sz="1700" dirty="0" smtClean="0">
                <a:solidFill>
                  <a:srgbClr val="006C66"/>
                </a:solidFill>
              </a:rPr>
              <a:t>Sean Ballinger </a:t>
            </a:r>
          </a:p>
          <a:p>
            <a:pPr marL="465138" lvl="2" indent="-285750">
              <a:spcBef>
                <a:spcPts val="900"/>
              </a:spcBef>
              <a:spcAft>
                <a:spcPts val="300"/>
              </a:spcAft>
            </a:pPr>
            <a:r>
              <a:rPr lang="en-US" sz="1900" dirty="0" smtClean="0">
                <a:solidFill>
                  <a:schemeClr val="bg1">
                    <a:lumMod val="50000"/>
                  </a:schemeClr>
                </a:solidFill>
              </a:rPr>
              <a:t>O3: Low-field high beta scenarios</a:t>
            </a:r>
          </a:p>
          <a:p>
            <a:pPr marL="642938" lvl="4" indent="-285750">
              <a:spcBef>
                <a:spcPts val="300"/>
              </a:spcBef>
            </a:pPr>
            <a:r>
              <a:rPr lang="en-US" sz="1700" dirty="0" smtClean="0">
                <a:solidFill>
                  <a:schemeClr val="bg1">
                    <a:lumMod val="50000"/>
                  </a:schemeClr>
                </a:solidFill>
              </a:rPr>
              <a:t>D1: Optimization criteria at increased beta</a:t>
            </a:r>
          </a:p>
          <a:p>
            <a:pPr marL="642938" lvl="4" indent="-285750">
              <a:spcBef>
                <a:spcPts val="300"/>
              </a:spcBef>
            </a:pPr>
            <a:r>
              <a:rPr lang="en-US" sz="1700" dirty="0" smtClean="0">
                <a:solidFill>
                  <a:schemeClr val="bg1">
                    <a:lumMod val="50000"/>
                  </a:schemeClr>
                </a:solidFill>
              </a:rPr>
              <a:t>D2: High-beta plasma profiles, magnetic fluctuations</a:t>
            </a:r>
          </a:p>
          <a:p>
            <a:pPr marL="642938" lvl="4" indent="-285750">
              <a:spcBef>
                <a:spcPts val="300"/>
              </a:spcBef>
            </a:pPr>
            <a:r>
              <a:rPr lang="en-US" sz="1700" dirty="0" smtClean="0">
                <a:solidFill>
                  <a:schemeClr val="bg1">
                    <a:lumMod val="50000"/>
                  </a:schemeClr>
                </a:solidFill>
              </a:rPr>
              <a:t>D3: Field </a:t>
            </a:r>
            <a:r>
              <a:rPr lang="en-US" sz="1700" dirty="0" err="1" smtClean="0">
                <a:solidFill>
                  <a:schemeClr val="bg1">
                    <a:lumMod val="50000"/>
                  </a:schemeClr>
                </a:solidFill>
              </a:rPr>
              <a:t>stochastization</a:t>
            </a:r>
            <a:r>
              <a:rPr lang="en-US" sz="1700" dirty="0" smtClean="0">
                <a:solidFill>
                  <a:schemeClr val="bg1">
                    <a:lumMod val="50000"/>
                  </a:schemeClr>
                </a:solidFill>
              </a:rPr>
              <a:t> and implications for SOL / divertor</a:t>
            </a:r>
          </a:p>
        </p:txBody>
      </p:sp>
      <p:sp>
        <p:nvSpPr>
          <p:cNvPr id="7" name="Titel 6"/>
          <p:cNvSpPr>
            <a:spLocks noGrp="1"/>
          </p:cNvSpPr>
          <p:nvPr>
            <p:ph type="title"/>
          </p:nvPr>
        </p:nvSpPr>
        <p:spPr/>
        <p:txBody>
          <a:bodyPr/>
          <a:lstStyle/>
          <a:p>
            <a:r>
              <a:rPr lang="en-US" dirty="0"/>
              <a:t>TF-III Main Objectives and </a:t>
            </a:r>
            <a:r>
              <a:rPr lang="en-US" dirty="0" smtClean="0"/>
              <a:t>Deliverables</a:t>
            </a:r>
            <a:endParaRPr lang="en-US" dirty="0"/>
          </a:p>
        </p:txBody>
      </p:sp>
      <p:sp>
        <p:nvSpPr>
          <p:cNvPr id="10" name="Foliennummernplatzhalter 5"/>
          <p:cNvSpPr>
            <a:spLocks noGrp="1"/>
          </p:cNvSpPr>
          <p:nvPr>
            <p:ph type="sldNum" sz="quarter" idx="4294967295"/>
          </p:nvPr>
        </p:nvSpPr>
        <p:spPr>
          <a:xfrm>
            <a:off x="10090712" y="6561601"/>
            <a:ext cx="217349" cy="144000"/>
          </a:xfrm>
          <a:prstGeom prst="rect">
            <a:avLst/>
          </a:prstGeom>
        </p:spPr>
        <p:txBody>
          <a:bodyPr/>
          <a:lstStyle/>
          <a:p>
            <a:pPr algn="r"/>
            <a:r>
              <a:rPr lang="de-DE" sz="600" kern="600" cap="all" spc="90" smtClean="0">
                <a:solidFill>
                  <a:schemeClr val="tx1">
                    <a:tint val="75000"/>
                  </a:schemeClr>
                </a:solidFill>
              </a:rPr>
              <a:t>2</a:t>
            </a:r>
            <a:endParaRPr lang="de-DE" sz="600" kern="600" cap="all" spc="90" dirty="0">
              <a:solidFill>
                <a:schemeClr val="tx1">
                  <a:tint val="75000"/>
                </a:schemeClr>
              </a:solidFill>
            </a:endParaRPr>
          </a:p>
        </p:txBody>
      </p:sp>
      <p:sp>
        <p:nvSpPr>
          <p:cNvPr id="6" name="Abgerundetes Rechteck 5"/>
          <p:cNvSpPr/>
          <p:nvPr/>
        </p:nvSpPr>
        <p:spPr>
          <a:xfrm>
            <a:off x="1569905" y="4184727"/>
            <a:ext cx="3929196" cy="319489"/>
          </a:xfrm>
          <a:prstGeom prst="roundRect">
            <a:avLst/>
          </a:prstGeom>
          <a:noFill/>
          <a:ln w="28575"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9" name="Textfeld 8"/>
          <p:cNvSpPr txBox="1"/>
          <p:nvPr/>
        </p:nvSpPr>
        <p:spPr>
          <a:xfrm>
            <a:off x="7915656" y="5314588"/>
            <a:ext cx="2935307" cy="1333698"/>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Arial" panose="020B0604020202020204" pitchFamily="34" charset="0"/>
              <a:buChar char="•"/>
            </a:pPr>
            <a:r>
              <a:rPr lang="en-US" sz="1600" dirty="0" smtClean="0"/>
              <a:t>figure of merit missing</a:t>
            </a:r>
          </a:p>
          <a:p>
            <a:pPr marL="285750" indent="-285750" algn="l">
              <a:lnSpc>
                <a:spcPts val="2300"/>
              </a:lnSpc>
              <a:spcBef>
                <a:spcPts val="1150"/>
              </a:spcBef>
              <a:buFont typeface="Arial" panose="020B0604020202020204" pitchFamily="34" charset="0"/>
              <a:buChar char="•"/>
            </a:pPr>
            <a:r>
              <a:rPr lang="en-US" sz="1600" dirty="0" smtClean="0"/>
              <a:t>low field experiments are integral to O2.D3, were not available in OP2.1</a:t>
            </a:r>
          </a:p>
        </p:txBody>
      </p:sp>
      <p:sp>
        <p:nvSpPr>
          <p:cNvPr id="11" name="Abgerundetes Rechteck 10"/>
          <p:cNvSpPr/>
          <p:nvPr/>
        </p:nvSpPr>
        <p:spPr>
          <a:xfrm>
            <a:off x="7780356" y="5179664"/>
            <a:ext cx="3205908" cy="1525937"/>
          </a:xfrm>
          <a:prstGeom prst="roundRect">
            <a:avLst>
              <a:gd name="adj" fmla="val 6623"/>
            </a:avLst>
          </a:prstGeom>
          <a:noFill/>
          <a:ln w="28575"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Tree>
    <p:extLst>
      <p:ext uri="{BB962C8B-B14F-4D97-AF65-F5344CB8AC3E}">
        <p14:creationId xmlns:p14="http://schemas.microsoft.com/office/powerpoint/2010/main" val="163781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7"/>
          </p:nvPr>
        </p:nvSpPr>
        <p:spPr>
          <a:xfrm>
            <a:off x="570581" y="1152525"/>
            <a:ext cx="10514012" cy="5015664"/>
          </a:xfrm>
        </p:spPr>
        <p:txBody>
          <a:bodyPr>
            <a:normAutofit fontScale="92500" lnSpcReduction="20000"/>
          </a:bodyPr>
          <a:lstStyle/>
          <a:p>
            <a:pPr marL="285750" lvl="1" indent="-285750">
              <a:spcAft>
                <a:spcPts val="300"/>
              </a:spcAft>
              <a:buFont typeface="Arial" panose="020B0604020202020204" pitchFamily="34" charset="0"/>
              <a:buChar char="•"/>
            </a:pPr>
            <a:r>
              <a:rPr lang="en-US" sz="1900" dirty="0" smtClean="0">
                <a:solidFill>
                  <a:schemeClr val="bg1">
                    <a:lumMod val="50000"/>
                  </a:schemeClr>
                </a:solidFill>
              </a:rPr>
              <a:t>O1: Core transport and stability</a:t>
            </a:r>
          </a:p>
          <a:p>
            <a:pPr marL="642938" lvl="4" indent="-285750">
              <a:spcBef>
                <a:spcPts val="300"/>
              </a:spcBef>
            </a:pPr>
            <a:r>
              <a:rPr lang="en-US" sz="1700" dirty="0" smtClean="0">
                <a:solidFill>
                  <a:schemeClr val="bg1">
                    <a:lumMod val="50000"/>
                  </a:schemeClr>
                </a:solidFill>
              </a:rPr>
              <a:t>D1: Documentation of profiles for transport analysis and modeling</a:t>
            </a:r>
          </a:p>
          <a:p>
            <a:pPr marL="642938" lvl="4" indent="-285750">
              <a:spcBef>
                <a:spcPts val="300"/>
              </a:spcBef>
            </a:pPr>
            <a:r>
              <a:rPr lang="en-US" sz="1700" dirty="0" smtClean="0">
                <a:solidFill>
                  <a:schemeClr val="bg1">
                    <a:lumMod val="50000"/>
                  </a:schemeClr>
                </a:solidFill>
              </a:rPr>
              <a:t>D2: Turbulence in plasma scenario of magnetic configuration (MC) space </a:t>
            </a:r>
          </a:p>
          <a:p>
            <a:pPr marL="642938" lvl="4" indent="-285750">
              <a:spcBef>
                <a:spcPts val="300"/>
              </a:spcBef>
            </a:pPr>
            <a:r>
              <a:rPr lang="en-US" sz="1700" dirty="0" smtClean="0">
                <a:solidFill>
                  <a:schemeClr val="bg1">
                    <a:lumMod val="50000"/>
                  </a:schemeClr>
                </a:solidFill>
              </a:rPr>
              <a:t>D3: Impurity transport and perturbative experiments</a:t>
            </a:r>
          </a:p>
          <a:p>
            <a:pPr marL="642938" lvl="4" indent="-285750">
              <a:spcBef>
                <a:spcPts val="300"/>
              </a:spcBef>
            </a:pPr>
            <a:r>
              <a:rPr lang="en-US" sz="1700" dirty="0" smtClean="0">
                <a:solidFill>
                  <a:schemeClr val="bg1">
                    <a:lumMod val="50000"/>
                  </a:schemeClr>
                </a:solidFill>
              </a:rPr>
              <a:t>D4: Neoclassic optimization at increased </a:t>
            </a:r>
            <a:r>
              <a:rPr lang="en-US" sz="1700" dirty="0" err="1" smtClean="0">
                <a:solidFill>
                  <a:schemeClr val="bg1">
                    <a:lumMod val="50000"/>
                  </a:schemeClr>
                </a:solidFill>
              </a:rPr>
              <a:t>T</a:t>
            </a:r>
            <a:r>
              <a:rPr lang="en-US" sz="1700" baseline="-25000" dirty="0" err="1" smtClean="0">
                <a:solidFill>
                  <a:schemeClr val="bg1">
                    <a:lumMod val="50000"/>
                  </a:schemeClr>
                </a:solidFill>
              </a:rPr>
              <a:t>i</a:t>
            </a:r>
            <a:endParaRPr lang="en-US" sz="1700" baseline="-25000" dirty="0" smtClean="0">
              <a:solidFill>
                <a:schemeClr val="bg1">
                  <a:lumMod val="50000"/>
                </a:schemeClr>
              </a:solidFill>
            </a:endParaRPr>
          </a:p>
          <a:p>
            <a:pPr marL="642938" lvl="4" indent="-285750">
              <a:spcBef>
                <a:spcPts val="300"/>
              </a:spcBef>
            </a:pPr>
            <a:r>
              <a:rPr lang="en-US" sz="1700" dirty="0" smtClean="0">
                <a:solidFill>
                  <a:schemeClr val="bg1">
                    <a:lumMod val="50000"/>
                  </a:schemeClr>
                </a:solidFill>
              </a:rPr>
              <a:t>D5: Reduced equilibrium currents at higher beta and in MC space</a:t>
            </a:r>
          </a:p>
          <a:p>
            <a:pPr marL="642938" lvl="4" indent="-285750">
              <a:spcBef>
                <a:spcPts val="300"/>
              </a:spcBef>
            </a:pPr>
            <a:r>
              <a:rPr lang="en-US" sz="1700" dirty="0" smtClean="0">
                <a:solidFill>
                  <a:schemeClr val="bg1">
                    <a:lumMod val="50000"/>
                  </a:schemeClr>
                </a:solidFill>
              </a:rPr>
              <a:t>D6: MHD stability and modes in the MC space</a:t>
            </a:r>
          </a:p>
          <a:p>
            <a:pPr marL="465138" lvl="2" indent="-285750">
              <a:spcBef>
                <a:spcPts val="900"/>
              </a:spcBef>
              <a:spcAft>
                <a:spcPts val="300"/>
              </a:spcAft>
            </a:pPr>
            <a:r>
              <a:rPr lang="en-US" sz="1900" dirty="0" smtClean="0">
                <a:solidFill>
                  <a:schemeClr val="bg1">
                    <a:lumMod val="50000"/>
                  </a:schemeClr>
                </a:solidFill>
              </a:rPr>
              <a:t>O2: Edge and SOL transport</a:t>
            </a:r>
          </a:p>
          <a:p>
            <a:pPr marL="642938" lvl="4" indent="-285750">
              <a:spcBef>
                <a:spcPts val="300"/>
              </a:spcBef>
            </a:pPr>
            <a:r>
              <a:rPr lang="en-US" sz="1700" dirty="0" smtClean="0">
                <a:solidFill>
                  <a:schemeClr val="bg1">
                    <a:lumMod val="50000"/>
                  </a:schemeClr>
                </a:solidFill>
              </a:rPr>
              <a:t>D1: Transport across LCFS and in island divertor SOL</a:t>
            </a:r>
          </a:p>
          <a:p>
            <a:pPr marL="642938" lvl="4" indent="-285750">
              <a:spcBef>
                <a:spcPts val="300"/>
              </a:spcBef>
            </a:pPr>
            <a:r>
              <a:rPr lang="en-US" sz="1700" dirty="0" smtClean="0">
                <a:solidFill>
                  <a:schemeClr val="bg1">
                    <a:lumMod val="50000"/>
                  </a:schemeClr>
                </a:solidFill>
              </a:rPr>
              <a:t>D2: Validation of edge transport codes</a:t>
            </a:r>
          </a:p>
          <a:p>
            <a:pPr marL="642938" lvl="4" indent="-285750">
              <a:spcBef>
                <a:spcPts val="300"/>
              </a:spcBef>
            </a:pPr>
            <a:r>
              <a:rPr lang="en-US" sz="1700" dirty="0" smtClean="0">
                <a:solidFill>
                  <a:schemeClr val="bg1">
                    <a:lumMod val="50000"/>
                  </a:schemeClr>
                </a:solidFill>
              </a:rPr>
              <a:t>D3: SOL width and target heat flux </a:t>
            </a:r>
            <a:r>
              <a:rPr lang="en-US" sz="1700" dirty="0" err="1" smtClean="0">
                <a:solidFill>
                  <a:schemeClr val="bg1">
                    <a:lumMod val="50000"/>
                  </a:schemeClr>
                </a:solidFill>
              </a:rPr>
              <a:t>scalings</a:t>
            </a:r>
            <a:endParaRPr lang="en-US" sz="1700" dirty="0" smtClean="0">
              <a:solidFill>
                <a:schemeClr val="bg1">
                  <a:lumMod val="50000"/>
                </a:schemeClr>
              </a:solidFill>
            </a:endParaRPr>
          </a:p>
          <a:p>
            <a:pPr marL="642938" lvl="4" indent="-285750">
              <a:spcBef>
                <a:spcPts val="300"/>
              </a:spcBef>
            </a:pPr>
            <a:r>
              <a:rPr lang="en-US" sz="1700" dirty="0" smtClean="0">
                <a:solidFill>
                  <a:schemeClr val="bg1">
                    <a:lumMod val="50000"/>
                  </a:schemeClr>
                </a:solidFill>
              </a:rPr>
              <a:t>D4: Asymmetries and mapping of diagnostics in 3D SOL</a:t>
            </a:r>
          </a:p>
          <a:p>
            <a:pPr marL="465138" lvl="2" indent="-285750">
              <a:spcBef>
                <a:spcPts val="900"/>
              </a:spcBef>
              <a:spcAft>
                <a:spcPts val="300"/>
              </a:spcAft>
            </a:pPr>
            <a:r>
              <a:rPr lang="en-US" sz="1900" dirty="0" smtClean="0"/>
              <a:t>O3: Low-field high beta scenarios</a:t>
            </a:r>
          </a:p>
          <a:p>
            <a:pPr marL="642938" lvl="4" indent="-285750">
              <a:spcBef>
                <a:spcPts val="300"/>
              </a:spcBef>
            </a:pPr>
            <a:r>
              <a:rPr lang="en-US" sz="1700" dirty="0" smtClean="0"/>
              <a:t>D1: Optimization criteria at increased beta</a:t>
            </a:r>
          </a:p>
          <a:p>
            <a:pPr marL="642938" lvl="4" indent="-285750">
              <a:spcBef>
                <a:spcPts val="300"/>
              </a:spcBef>
            </a:pPr>
            <a:r>
              <a:rPr lang="en-US" sz="1700" dirty="0" smtClean="0"/>
              <a:t>D2: High-beta plasma profiles, magnetic fluctuations</a:t>
            </a:r>
          </a:p>
          <a:p>
            <a:pPr marL="642938" lvl="4" indent="-285750">
              <a:spcBef>
                <a:spcPts val="300"/>
              </a:spcBef>
            </a:pPr>
            <a:r>
              <a:rPr lang="en-US" sz="1700" dirty="0" smtClean="0"/>
              <a:t>D3: Field </a:t>
            </a:r>
            <a:r>
              <a:rPr lang="en-US" sz="1700" dirty="0" err="1" smtClean="0"/>
              <a:t>stochastization</a:t>
            </a:r>
            <a:r>
              <a:rPr lang="en-US" sz="1700" dirty="0" smtClean="0"/>
              <a:t> and implications for SOL / divertor</a:t>
            </a:r>
          </a:p>
        </p:txBody>
      </p:sp>
      <p:sp>
        <p:nvSpPr>
          <p:cNvPr id="7" name="Titel 6"/>
          <p:cNvSpPr>
            <a:spLocks noGrp="1"/>
          </p:cNvSpPr>
          <p:nvPr>
            <p:ph type="title"/>
          </p:nvPr>
        </p:nvSpPr>
        <p:spPr/>
        <p:txBody>
          <a:bodyPr/>
          <a:lstStyle/>
          <a:p>
            <a:r>
              <a:rPr lang="en-US" dirty="0"/>
              <a:t>TF-III Main Objectives and Deliverables</a:t>
            </a:r>
          </a:p>
        </p:txBody>
      </p:sp>
      <p:sp>
        <p:nvSpPr>
          <p:cNvPr id="10" name="Foliennummernplatzhalter 5"/>
          <p:cNvSpPr>
            <a:spLocks noGrp="1"/>
          </p:cNvSpPr>
          <p:nvPr>
            <p:ph type="sldNum" sz="quarter" idx="4294967295"/>
          </p:nvPr>
        </p:nvSpPr>
        <p:spPr>
          <a:xfrm>
            <a:off x="10090712" y="6561601"/>
            <a:ext cx="217349" cy="144000"/>
          </a:xfrm>
          <a:prstGeom prst="rect">
            <a:avLst/>
          </a:prstGeom>
        </p:spPr>
        <p:txBody>
          <a:bodyPr/>
          <a:lstStyle/>
          <a:p>
            <a:pPr algn="r"/>
            <a:r>
              <a:rPr lang="de-DE" sz="600" kern="600" cap="all" spc="90" smtClean="0">
                <a:solidFill>
                  <a:schemeClr val="tx1">
                    <a:tint val="75000"/>
                  </a:schemeClr>
                </a:solidFill>
              </a:rPr>
              <a:t>2</a:t>
            </a:r>
            <a:endParaRPr lang="de-DE" sz="600" kern="600" cap="all" spc="90" dirty="0">
              <a:solidFill>
                <a:schemeClr val="tx1">
                  <a:tint val="75000"/>
                </a:schemeClr>
              </a:solidFill>
            </a:endParaRPr>
          </a:p>
        </p:txBody>
      </p:sp>
      <p:sp>
        <p:nvSpPr>
          <p:cNvPr id="5" name="Textplatzhalter 4"/>
          <p:cNvSpPr txBox="1">
            <a:spLocks/>
          </p:cNvSpPr>
          <p:nvPr/>
        </p:nvSpPr>
        <p:spPr>
          <a:xfrm>
            <a:off x="7785101" y="5200294"/>
            <a:ext cx="4178299" cy="1164601"/>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lnSpc>
                <a:spcPct val="100000"/>
              </a:lnSpc>
              <a:spcAft>
                <a:spcPts val="300"/>
              </a:spcAft>
            </a:pPr>
            <a:r>
              <a:rPr lang="en-US" b="1" dirty="0" smtClean="0">
                <a:solidFill>
                  <a:srgbClr val="C00000"/>
                </a:solidFill>
              </a:rPr>
              <a:t>No low field scenario </a:t>
            </a:r>
            <a:r>
              <a:rPr lang="en-US" b="1" dirty="0" smtClean="0">
                <a:solidFill>
                  <a:srgbClr val="C00000"/>
                </a:solidFill>
                <a:sym typeface="Wingdings" panose="05000000000000000000" pitchFamily="2" charset="2"/>
              </a:rPr>
              <a:t> O3 mostly unaddressed in OP2.1</a:t>
            </a:r>
          </a:p>
        </p:txBody>
      </p:sp>
    </p:spTree>
    <p:extLst>
      <p:ext uri="{BB962C8B-B14F-4D97-AF65-F5344CB8AC3E}">
        <p14:creationId xmlns:p14="http://schemas.microsoft.com/office/powerpoint/2010/main" val="55754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6</a:t>
            </a:fld>
            <a:endParaRPr lang="de-DE" dirty="0"/>
          </a:p>
        </p:txBody>
      </p:sp>
      <p:sp>
        <p:nvSpPr>
          <p:cNvPr id="5" name="Textplatzhalter 4"/>
          <p:cNvSpPr>
            <a:spLocks noGrp="1"/>
          </p:cNvSpPr>
          <p:nvPr>
            <p:ph type="body" sz="quarter" idx="17"/>
          </p:nvPr>
        </p:nvSpPr>
        <p:spPr>
          <a:xfrm>
            <a:off x="658813" y="1609725"/>
            <a:ext cx="6427787" cy="4843463"/>
          </a:xfrm>
        </p:spPr>
        <p:txBody>
          <a:bodyPr/>
          <a:lstStyle/>
          <a:p>
            <a:pPr marL="285750" indent="-285750">
              <a:buFont typeface="Arial" panose="020B0604020202020204" pitchFamily="34" charset="0"/>
              <a:buChar char="•"/>
            </a:pPr>
            <a:r>
              <a:rPr lang="en-US" dirty="0" smtClean="0"/>
              <a:t>O3.D1 </a:t>
            </a:r>
            <a:r>
              <a:rPr lang="en-US" dirty="0"/>
              <a:t>KBM-prone experiments attempted (Low Mirror</a:t>
            </a:r>
            <a:r>
              <a:rPr lang="en-US" dirty="0" smtClean="0"/>
              <a:t>)</a:t>
            </a:r>
            <a:br>
              <a:rPr lang="en-US" dirty="0" smtClean="0"/>
            </a:br>
            <a:r>
              <a:rPr lang="en-US" dirty="0" smtClean="0">
                <a:sym typeface="Wingdings" panose="05000000000000000000" pitchFamily="2" charset="2"/>
              </a:rPr>
              <a:t> modes, Kian Rahbarnia</a:t>
            </a:r>
            <a:endParaRPr lang="en-US" dirty="0"/>
          </a:p>
          <a:p>
            <a:pPr marL="285750" indent="-285750">
              <a:buFont typeface="Arial" panose="020B0604020202020204" pitchFamily="34" charset="0"/>
              <a:buChar char="•"/>
            </a:pPr>
            <a:r>
              <a:rPr lang="en-US" dirty="0"/>
              <a:t>O3.D2 </a:t>
            </a:r>
            <a:r>
              <a:rPr lang="en-US" dirty="0" smtClean="0"/>
              <a:t>local magnetic </a:t>
            </a:r>
            <a:r>
              <a:rPr lang="en-US" dirty="0"/>
              <a:t>fluctuation measurements (MPM</a:t>
            </a:r>
            <a:r>
              <a:rPr lang="en-US" dirty="0" smtClean="0"/>
              <a:t>)</a:t>
            </a:r>
            <a:br>
              <a:rPr lang="en-US" dirty="0" smtClean="0"/>
            </a:br>
            <a:r>
              <a:rPr lang="en-US" dirty="0" smtClean="0">
                <a:sym typeface="Wingdings" panose="05000000000000000000" pitchFamily="2" charset="2"/>
              </a:rPr>
              <a:t> analysis ongoing, technical validation</a:t>
            </a:r>
            <a:endParaRPr lang="en-US" dirty="0"/>
          </a:p>
          <a:p>
            <a:pPr marL="285750" indent="-285750">
              <a:buFont typeface="Arial" panose="020B0604020202020204" pitchFamily="34" charset="0"/>
              <a:buChar char="•"/>
            </a:pPr>
            <a:r>
              <a:rPr lang="en-US" dirty="0"/>
              <a:t>O3.D3 Boundary topology change with beta in Low Shear configurations </a:t>
            </a:r>
            <a:r>
              <a:rPr lang="en-US" dirty="0" smtClean="0"/>
              <a:t/>
            </a:r>
            <a:br>
              <a:rPr lang="en-US" dirty="0" smtClean="0"/>
            </a:br>
            <a:r>
              <a:rPr lang="en-US" dirty="0" smtClean="0">
                <a:sym typeface="Wingdings" panose="05000000000000000000" pitchFamily="2" charset="2"/>
              </a:rPr>
              <a:t> analysis ongoing</a:t>
            </a:r>
            <a:endParaRPr lang="en-US" dirty="0"/>
          </a:p>
          <a:p>
            <a:pPr marL="285750" indent="-285750">
              <a:buFont typeface="Arial" panose="020B0604020202020204" pitchFamily="34" charset="0"/>
              <a:buChar char="•"/>
            </a:pPr>
            <a:r>
              <a:rPr lang="en-US" dirty="0"/>
              <a:t>O3.D3 Heat flux studies at intermediate beta in Low </a:t>
            </a:r>
            <a:r>
              <a:rPr lang="en-US" dirty="0" smtClean="0"/>
              <a:t>Iota</a:t>
            </a:r>
            <a:br>
              <a:rPr lang="en-US" dirty="0" smtClean="0"/>
            </a:br>
            <a:r>
              <a:rPr lang="en-US" dirty="0" smtClean="0">
                <a:sym typeface="Wingdings" panose="05000000000000000000" pitchFamily="2" charset="2"/>
              </a:rPr>
              <a:t> little progress on analysis (</a:t>
            </a:r>
            <a:r>
              <a:rPr lang="en-US" dirty="0" err="1" smtClean="0">
                <a:sym typeface="Wingdings" panose="05000000000000000000" pitchFamily="2" charset="2"/>
              </a:rPr>
              <a:t>workpower</a:t>
            </a:r>
            <a:r>
              <a:rPr lang="en-US" dirty="0" smtClean="0">
                <a:sym typeface="Wingdings" panose="05000000000000000000" pitchFamily="2" charset="2"/>
              </a:rPr>
              <a:t> limited)</a:t>
            </a:r>
            <a:r>
              <a:rPr lang="en-US" dirty="0" smtClean="0"/>
              <a:t/>
            </a:r>
            <a:br>
              <a:rPr lang="en-US" dirty="0" smtClean="0"/>
            </a:br>
            <a:r>
              <a:rPr lang="en-US" dirty="0" smtClean="0"/>
              <a:t/>
            </a:r>
            <a:br>
              <a:rPr lang="en-US" dirty="0" smtClean="0"/>
            </a:br>
            <a:endParaRPr lang="en-US" dirty="0"/>
          </a:p>
          <a:p>
            <a:pPr marL="285750" indent="-285750">
              <a:buFont typeface="Arial" panose="020B0604020202020204" pitchFamily="34" charset="0"/>
              <a:buChar char="•"/>
            </a:pPr>
            <a:endParaRPr lang="en-US" dirty="0"/>
          </a:p>
        </p:txBody>
      </p:sp>
      <p:sp>
        <p:nvSpPr>
          <p:cNvPr id="6" name="Titel 5"/>
          <p:cNvSpPr>
            <a:spLocks noGrp="1"/>
          </p:cNvSpPr>
          <p:nvPr>
            <p:ph type="title"/>
          </p:nvPr>
        </p:nvSpPr>
        <p:spPr/>
        <p:txBody>
          <a:bodyPr/>
          <a:lstStyle/>
          <a:p>
            <a:r>
              <a:rPr lang="en-US" dirty="0" smtClean="0"/>
              <a:t>Studies of beta-dependent aspects in OP2.1 for </a:t>
            </a:r>
            <a:r>
              <a:rPr lang="el-GR" dirty="0">
                <a:sym typeface="Wingdings" panose="05000000000000000000" pitchFamily="2" charset="2"/>
              </a:rPr>
              <a:t>β</a:t>
            </a:r>
            <a:r>
              <a:rPr lang="es-ES" baseline="-25000" dirty="0" err="1" smtClean="0">
                <a:sym typeface="Wingdings" panose="05000000000000000000" pitchFamily="2" charset="2"/>
              </a:rPr>
              <a:t>vol</a:t>
            </a:r>
            <a:r>
              <a:rPr lang="en-US" dirty="0" smtClean="0">
                <a:sym typeface="Wingdings" panose="05000000000000000000" pitchFamily="2" charset="2"/>
              </a:rPr>
              <a:t>&lt;1%</a:t>
            </a:r>
            <a:endParaRPr lang="en-US" dirty="0"/>
          </a:p>
        </p:txBody>
      </p:sp>
      <p:sp>
        <p:nvSpPr>
          <p:cNvPr id="8" name="Textfeld 7"/>
          <p:cNvSpPr txBox="1"/>
          <p:nvPr/>
        </p:nvSpPr>
        <p:spPr>
          <a:xfrm>
            <a:off x="11545304" y="6218353"/>
            <a:ext cx="554639" cy="256289"/>
          </a:xfrm>
          <a:prstGeom prst="rect">
            <a:avLst/>
          </a:prstGeom>
          <a:noFill/>
        </p:spPr>
        <p:txBody>
          <a:bodyPr wrap="none" lIns="0" tIns="0" rIns="0" bIns="0" rtlCol="0" anchor="t" anchorCtr="0">
            <a:spAutoFit/>
          </a:bodyPr>
          <a:lstStyle/>
          <a:p>
            <a:pPr algn="l">
              <a:lnSpc>
                <a:spcPts val="2300"/>
              </a:lnSpc>
              <a:spcBef>
                <a:spcPts val="1150"/>
              </a:spcBef>
            </a:pPr>
            <a:r>
              <a:rPr lang="en-US" sz="1200" dirty="0" smtClean="0">
                <a:solidFill>
                  <a:srgbClr val="005555"/>
                </a:solidFill>
              </a:rPr>
              <a:t>[</a:t>
            </a:r>
            <a:r>
              <a:rPr lang="en-US" sz="1200" dirty="0" err="1" smtClean="0">
                <a:solidFill>
                  <a:srgbClr val="005555"/>
                </a:solidFill>
              </a:rPr>
              <a:t>Knieps</a:t>
            </a:r>
            <a:r>
              <a:rPr lang="en-US" sz="1200" dirty="0" smtClean="0">
                <a:solidFill>
                  <a:srgbClr val="005555"/>
                </a:solidFill>
              </a:rPr>
              <a:t>]</a:t>
            </a:r>
          </a:p>
        </p:txBody>
      </p:sp>
      <p:grpSp>
        <p:nvGrpSpPr>
          <p:cNvPr id="9" name="Gruppieren 8"/>
          <p:cNvGrpSpPr/>
          <p:nvPr/>
        </p:nvGrpSpPr>
        <p:grpSpPr>
          <a:xfrm>
            <a:off x="7163011" y="3233095"/>
            <a:ext cx="5028989" cy="3072216"/>
            <a:chOff x="1822749" y="-156088"/>
            <a:chExt cx="10304098" cy="7235975"/>
          </a:xfrm>
        </p:grpSpPr>
        <p:pic>
          <p:nvPicPr>
            <p:cNvPr id="10"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751" y="3811087"/>
              <a:ext cx="4982100" cy="3268800"/>
            </a:xfrm>
            <a:prstGeom prst="rect">
              <a:avLst/>
            </a:prstGeom>
          </p:spPr>
        </p:pic>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749" y="435479"/>
              <a:ext cx="4979098" cy="3266831"/>
            </a:xfrm>
            <a:prstGeom prst="rect">
              <a:avLst/>
            </a:prstGeom>
          </p:spPr>
        </p:pic>
        <p:pic>
          <p:nvPicPr>
            <p:cNvPr id="12"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239" y="435480"/>
              <a:ext cx="4982102" cy="3268800"/>
            </a:xfrm>
            <a:prstGeom prst="rect">
              <a:avLst/>
            </a:prstGeom>
          </p:spPr>
        </p:pic>
        <p:pic>
          <p:nvPicPr>
            <p:cNvPr id="13"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7238" y="3806187"/>
              <a:ext cx="4982103" cy="3268801"/>
            </a:xfrm>
            <a:prstGeom prst="rect">
              <a:avLst/>
            </a:prstGeom>
          </p:spPr>
        </p:pic>
        <p:sp>
          <p:nvSpPr>
            <p:cNvPr id="14" name="TextBox 5"/>
            <p:cNvSpPr txBox="1"/>
            <p:nvPr/>
          </p:nvSpPr>
          <p:spPr>
            <a:xfrm>
              <a:off x="2471403" y="-156088"/>
              <a:ext cx="3464533" cy="682581"/>
            </a:xfrm>
            <a:prstGeom prst="rect">
              <a:avLst/>
            </a:prstGeom>
            <a:noFill/>
          </p:spPr>
          <p:txBody>
            <a:bodyPr wrap="square" rtlCol="0">
              <a:spAutoFit/>
            </a:bodyPr>
            <a:lstStyle/>
            <a:p>
              <a:pPr algn="ctr"/>
              <a:r>
                <a:rPr lang="en-US" sz="1400" dirty="0" smtClean="0"/>
                <a:t>20230131.</a:t>
              </a:r>
              <a:r>
                <a:rPr lang="en-US" altLang="zh-CN" sz="1400" dirty="0" smtClean="0"/>
                <a:t>040</a:t>
              </a:r>
              <a:endParaRPr lang="en-US" sz="1400" dirty="0"/>
            </a:p>
          </p:txBody>
        </p:sp>
        <mc:AlternateContent xmlns:mc="http://schemas.openxmlformats.org/markup-compatibility/2006" xmlns:a14="http://schemas.microsoft.com/office/drawing/2010/main">
          <mc:Choice Requires="a14">
            <p:sp>
              <p:nvSpPr>
                <p:cNvPr id="15" name="TextBox 6"/>
                <p:cNvSpPr txBox="1"/>
                <p:nvPr/>
              </p:nvSpPr>
              <p:spPr>
                <a:xfrm>
                  <a:off x="6486737" y="-129602"/>
                  <a:ext cx="5640110" cy="682581"/>
                </a:xfrm>
                <a:prstGeom prst="rect">
                  <a:avLst/>
                </a:prstGeom>
                <a:noFill/>
              </p:spPr>
              <p:txBody>
                <a:bodyPr wrap="square" rtlCol="0">
                  <a:spAutoFit/>
                </a:bodyPr>
                <a:lstStyle/>
                <a:p>
                  <a:pPr algn="ctr"/>
                  <a:r>
                    <a:rPr lang="en-US" sz="1400" dirty="0" smtClean="0"/>
                    <a:t>20230131.</a:t>
                  </a:r>
                  <a:r>
                    <a:rPr lang="en-US" altLang="zh-CN" sz="1400" dirty="0" smtClean="0"/>
                    <a:t>054 (</a:t>
                  </a:r>
                  <a14:m>
                    <m:oMath xmlns:m="http://schemas.openxmlformats.org/officeDocument/2006/math">
                      <m:sSub>
                        <m:sSubPr>
                          <m:ctrlPr>
                            <a:rPr lang="de-DE" altLang="zh-CN" sz="1400" b="0" i="1" smtClean="0">
                              <a:latin typeface="Cambria Math" panose="02040503050406030204" pitchFamily="18" charset="0"/>
                            </a:rPr>
                          </m:ctrlPr>
                        </m:sSubPr>
                        <m:e>
                          <m:r>
                            <a:rPr lang="de-DE" altLang="zh-CN" sz="1400" b="0" i="1" smtClean="0">
                              <a:latin typeface="Cambria Math" panose="02040503050406030204" pitchFamily="18" charset="0"/>
                            </a:rPr>
                            <m:t>𝛽</m:t>
                          </m:r>
                        </m:e>
                        <m:sub>
                          <m:r>
                            <a:rPr lang="de-DE" altLang="zh-CN" sz="1400" b="0" i="1" smtClean="0">
                              <a:latin typeface="Cambria Math" panose="02040503050406030204" pitchFamily="18" charset="0"/>
                            </a:rPr>
                            <m:t>𝑣𝑜𝑙</m:t>
                          </m:r>
                        </m:sub>
                      </m:sSub>
                      <m:r>
                        <a:rPr lang="de-DE" altLang="zh-CN" sz="1400" b="0" i="1" smtClean="0">
                          <a:latin typeface="Cambria Math" panose="02040503050406030204" pitchFamily="18" charset="0"/>
                        </a:rPr>
                        <m:t>≈0.5%</m:t>
                      </m:r>
                    </m:oMath>
                  </a14:m>
                  <a:r>
                    <a:rPr lang="en-US" altLang="zh-CN" sz="1400" dirty="0" smtClean="0"/>
                    <a:t>)</a:t>
                  </a:r>
                  <a:endParaRPr lang="en-US" sz="1400" dirty="0"/>
                </a:p>
              </p:txBody>
            </p:sp>
          </mc:Choice>
          <mc:Fallback xmlns="">
            <p:sp>
              <p:nvSpPr>
                <p:cNvPr id="15" name="TextBox 6"/>
                <p:cNvSpPr txBox="1">
                  <a:spLocks noRot="1" noChangeAspect="1" noMove="1" noResize="1" noEditPoints="1" noAdjustHandles="1" noChangeArrowheads="1" noChangeShapeType="1" noTextEdit="1"/>
                </p:cNvSpPr>
                <p:nvPr/>
              </p:nvSpPr>
              <p:spPr>
                <a:xfrm>
                  <a:off x="6486737" y="-129602"/>
                  <a:ext cx="5640110" cy="682581"/>
                </a:xfrm>
                <a:prstGeom prst="rect">
                  <a:avLst/>
                </a:prstGeom>
                <a:blipFill>
                  <a:blip r:embed="rId6"/>
                  <a:stretch>
                    <a:fillRect t="-4000" b="-20000"/>
                  </a:stretch>
                </a:blipFill>
              </p:spPr>
              <p:txBody>
                <a:bodyPr/>
                <a:lstStyle/>
                <a:p>
                  <a:r>
                    <a:rPr lang="en-US">
                      <a:noFill/>
                    </a:rPr>
                    <a:t> </a:t>
                  </a:r>
                </a:p>
              </p:txBody>
            </p:sp>
          </mc:Fallback>
        </mc:AlternateContent>
        <p:sp>
          <p:nvSpPr>
            <p:cNvPr id="16" name="TextBox 7"/>
            <p:cNvSpPr txBox="1"/>
            <p:nvPr/>
          </p:nvSpPr>
          <p:spPr>
            <a:xfrm>
              <a:off x="4834219" y="438842"/>
              <a:ext cx="1871131" cy="682581"/>
            </a:xfrm>
            <a:prstGeom prst="rect">
              <a:avLst/>
            </a:prstGeom>
            <a:noFill/>
          </p:spPr>
          <p:txBody>
            <a:bodyPr wrap="square" rtlCol="0">
              <a:spAutoFit/>
            </a:bodyPr>
            <a:lstStyle/>
            <a:p>
              <a:r>
                <a:rPr lang="en-US" sz="1400" b="1" dirty="0" smtClean="0">
                  <a:solidFill>
                    <a:schemeClr val="bg1"/>
                  </a:solidFill>
                </a:rPr>
                <a:t>5 </a:t>
              </a:r>
              <a:r>
                <a:rPr lang="en-US" altLang="zh-CN" sz="1400" b="1" dirty="0" smtClean="0">
                  <a:solidFill>
                    <a:schemeClr val="bg1"/>
                  </a:solidFill>
                </a:rPr>
                <a:t>upper</a:t>
              </a:r>
              <a:endParaRPr lang="en-US" sz="1400" b="1" dirty="0">
                <a:solidFill>
                  <a:schemeClr val="bg1"/>
                </a:solidFill>
              </a:endParaRPr>
            </a:p>
          </p:txBody>
        </p:sp>
        <p:sp>
          <p:nvSpPr>
            <p:cNvPr id="17" name="TextBox 8"/>
            <p:cNvSpPr txBox="1"/>
            <p:nvPr/>
          </p:nvSpPr>
          <p:spPr>
            <a:xfrm>
              <a:off x="4830582" y="3769612"/>
              <a:ext cx="1656155" cy="682581"/>
            </a:xfrm>
            <a:prstGeom prst="rect">
              <a:avLst/>
            </a:prstGeom>
            <a:noFill/>
          </p:spPr>
          <p:txBody>
            <a:bodyPr wrap="square" rtlCol="0">
              <a:spAutoFit/>
            </a:bodyPr>
            <a:lstStyle/>
            <a:p>
              <a:r>
                <a:rPr lang="en-US" sz="1400" b="1" dirty="0" smtClean="0">
                  <a:solidFill>
                    <a:schemeClr val="bg1"/>
                  </a:solidFill>
                </a:rPr>
                <a:t>5 </a:t>
              </a:r>
              <a:r>
                <a:rPr lang="en-US" altLang="zh-CN" sz="1400" b="1" dirty="0" smtClean="0">
                  <a:solidFill>
                    <a:schemeClr val="bg1"/>
                  </a:solidFill>
                </a:rPr>
                <a:t>lower</a:t>
              </a:r>
              <a:endParaRPr lang="en-US" sz="1400" b="1" dirty="0">
                <a:solidFill>
                  <a:schemeClr val="bg1"/>
                </a:solidFill>
              </a:endParaRPr>
            </a:p>
          </p:txBody>
        </p:sp>
        <p:sp>
          <p:nvSpPr>
            <p:cNvPr id="18" name="TextBox 9"/>
            <p:cNvSpPr txBox="1"/>
            <p:nvPr/>
          </p:nvSpPr>
          <p:spPr>
            <a:xfrm>
              <a:off x="9855585" y="430580"/>
              <a:ext cx="1892442" cy="682581"/>
            </a:xfrm>
            <a:prstGeom prst="rect">
              <a:avLst/>
            </a:prstGeom>
            <a:noFill/>
          </p:spPr>
          <p:txBody>
            <a:bodyPr wrap="square" rtlCol="0">
              <a:spAutoFit/>
            </a:bodyPr>
            <a:lstStyle/>
            <a:p>
              <a:r>
                <a:rPr lang="en-US" sz="1400" b="1" dirty="0" smtClean="0">
                  <a:solidFill>
                    <a:schemeClr val="bg1"/>
                  </a:solidFill>
                </a:rPr>
                <a:t>5 </a:t>
              </a:r>
              <a:r>
                <a:rPr lang="en-US" altLang="zh-CN" sz="1400" b="1" dirty="0" smtClean="0">
                  <a:solidFill>
                    <a:schemeClr val="bg1"/>
                  </a:solidFill>
                </a:rPr>
                <a:t>upper</a:t>
              </a:r>
              <a:endParaRPr lang="en-US" sz="1400" b="1" dirty="0">
                <a:solidFill>
                  <a:schemeClr val="bg1"/>
                </a:solidFill>
              </a:endParaRPr>
            </a:p>
          </p:txBody>
        </p:sp>
        <p:sp>
          <p:nvSpPr>
            <p:cNvPr id="19" name="TextBox 10"/>
            <p:cNvSpPr txBox="1"/>
            <p:nvPr/>
          </p:nvSpPr>
          <p:spPr>
            <a:xfrm>
              <a:off x="9922288" y="3764329"/>
              <a:ext cx="1892439" cy="682581"/>
            </a:xfrm>
            <a:prstGeom prst="rect">
              <a:avLst/>
            </a:prstGeom>
            <a:noFill/>
          </p:spPr>
          <p:txBody>
            <a:bodyPr wrap="square" rtlCol="0">
              <a:spAutoFit/>
            </a:bodyPr>
            <a:lstStyle/>
            <a:p>
              <a:r>
                <a:rPr lang="en-US" sz="1400" b="1" dirty="0" smtClean="0">
                  <a:solidFill>
                    <a:schemeClr val="bg1"/>
                  </a:solidFill>
                </a:rPr>
                <a:t>5 </a:t>
              </a:r>
              <a:r>
                <a:rPr lang="en-US" altLang="zh-CN" sz="1400" b="1" dirty="0" smtClean="0">
                  <a:solidFill>
                    <a:schemeClr val="bg1"/>
                  </a:solidFill>
                </a:rPr>
                <a:t>lower</a:t>
              </a:r>
              <a:endParaRPr lang="en-US" sz="1400" b="1" dirty="0">
                <a:solidFill>
                  <a:schemeClr val="bg1"/>
                </a:solidFill>
              </a:endParaRPr>
            </a:p>
          </p:txBody>
        </p:sp>
      </p:grpSp>
    </p:spTree>
    <p:extLst>
      <p:ext uri="{BB962C8B-B14F-4D97-AF65-F5344CB8AC3E}">
        <p14:creationId xmlns:p14="http://schemas.microsoft.com/office/powerpoint/2010/main" val="48082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7</a:t>
            </a:fld>
            <a:endParaRPr lang="de-DE" dirty="0"/>
          </a:p>
        </p:txBody>
      </p:sp>
      <p:sp>
        <p:nvSpPr>
          <p:cNvPr id="5" name="Textplatzhalter 4"/>
          <p:cNvSpPr>
            <a:spLocks noGrp="1"/>
          </p:cNvSpPr>
          <p:nvPr>
            <p:ph type="body" sz="quarter" idx="17"/>
          </p:nvPr>
        </p:nvSpPr>
        <p:spPr>
          <a:xfrm>
            <a:off x="658812" y="1223963"/>
            <a:ext cx="10839311" cy="5481637"/>
          </a:xfrm>
        </p:spPr>
        <p:txBody>
          <a:bodyPr>
            <a:normAutofit/>
          </a:bodyPr>
          <a:lstStyle/>
          <a:p>
            <a:pPr marL="285750" lvl="1" indent="-285750">
              <a:buFont typeface="Arial" panose="020B0604020202020204" pitchFamily="34" charset="0"/>
              <a:buChar char="•"/>
            </a:pPr>
            <a:r>
              <a:rPr lang="en-US" dirty="0" smtClean="0"/>
              <a:t>reliable high beta / increased </a:t>
            </a:r>
            <a:r>
              <a:rPr lang="en-US" dirty="0" err="1" smtClean="0"/>
              <a:t>T</a:t>
            </a:r>
            <a:r>
              <a:rPr lang="en-US" baseline="-25000" dirty="0" err="1" smtClean="0"/>
              <a:t>i</a:t>
            </a:r>
            <a:r>
              <a:rPr lang="en-US" dirty="0" smtClean="0"/>
              <a:t> scenario is essential for future TF III investigations </a:t>
            </a:r>
          </a:p>
          <a:p>
            <a:pPr marL="465138" lvl="3" indent="-285750"/>
            <a:r>
              <a:rPr lang="en-US" dirty="0" smtClean="0"/>
              <a:t>large parts of O1, entire O3</a:t>
            </a:r>
          </a:p>
          <a:p>
            <a:pPr marL="465138" lvl="3" indent="-285750"/>
            <a:r>
              <a:rPr lang="en-US" dirty="0" smtClean="0"/>
              <a:t>low field scenario play an essential role for high beta operation (O3) and is relevant for O2.D3</a:t>
            </a:r>
          </a:p>
          <a:p>
            <a:pPr marL="285750" lvl="1" indent="-285750">
              <a:buFont typeface="Arial" panose="020B0604020202020204" pitchFamily="34" charset="0"/>
              <a:buChar char="•"/>
            </a:pPr>
            <a:r>
              <a:rPr lang="en-US" dirty="0" smtClean="0"/>
              <a:t>limited machine capabilities, not even regarding high beta</a:t>
            </a:r>
          </a:p>
          <a:p>
            <a:pPr marL="465138" lvl="3" indent="-285750"/>
            <a:r>
              <a:rPr lang="en-US" dirty="0" smtClean="0"/>
              <a:t>pellet injection unavailable </a:t>
            </a:r>
          </a:p>
          <a:p>
            <a:pPr marL="465138" lvl="3" indent="-285750"/>
            <a:r>
              <a:rPr lang="en-US" dirty="0" smtClean="0"/>
              <a:t>limited heating power (competition for power supplies, reliability)</a:t>
            </a:r>
          </a:p>
          <a:p>
            <a:pPr marL="285750" lvl="1" indent="-285750">
              <a:buFont typeface="Arial" panose="020B0604020202020204" pitchFamily="34" charset="0"/>
              <a:buChar char="•"/>
            </a:pPr>
            <a:r>
              <a:rPr lang="en-US" dirty="0" smtClean="0"/>
              <a:t>not all magnetic configurations attempted in OP2.1</a:t>
            </a:r>
          </a:p>
          <a:p>
            <a:pPr marL="465138" lvl="3" indent="-285750"/>
            <a:r>
              <a:rPr lang="en-US" dirty="0" smtClean="0"/>
              <a:t>XIM (negative mirror, for turbulence / MHD </a:t>
            </a:r>
            <a:r>
              <a:rPr lang="en-US" dirty="0" smtClean="0"/>
              <a:t>): </a:t>
            </a:r>
            <a:r>
              <a:rPr lang="en-US" dirty="0" smtClean="0"/>
              <a:t>initially planned for OP2.2 </a:t>
            </a:r>
          </a:p>
          <a:p>
            <a:pPr marL="465138" lvl="3" indent="-285750"/>
            <a:r>
              <a:rPr lang="en-US" dirty="0" smtClean="0"/>
              <a:t>UFM (MHD </a:t>
            </a:r>
            <a:r>
              <a:rPr lang="en-US" dirty="0" smtClean="0"/>
              <a:t>unstable / FI confinement): </a:t>
            </a:r>
            <a:r>
              <a:rPr lang="en-US" dirty="0" smtClean="0"/>
              <a:t>requires low </a:t>
            </a:r>
            <a:r>
              <a:rPr lang="en-US" dirty="0" smtClean="0"/>
              <a:t>field (coil forces), </a:t>
            </a:r>
            <a:r>
              <a:rPr lang="en-US" dirty="0" smtClean="0"/>
              <a:t>initially planned for OP2.2</a:t>
            </a:r>
          </a:p>
          <a:p>
            <a:pPr marL="465138" lvl="3" indent="-285750"/>
            <a:r>
              <a:rPr lang="en-US" dirty="0" smtClean="0"/>
              <a:t>KTM (highest KBM stability) only run in commissioning, AAM (lowest KBM stability) not planned</a:t>
            </a:r>
          </a:p>
          <a:p>
            <a:pPr marL="465138" lvl="3" indent="-285750"/>
            <a:r>
              <a:rPr lang="en-US" dirty="0" smtClean="0"/>
              <a:t>planned sessions in FTM (fundamental turbulence / SOL characterization) and FMM (high performance) cancelled due lost experiment days</a:t>
            </a:r>
          </a:p>
          <a:p>
            <a:pPr lvl="3" indent="0">
              <a:buNone/>
            </a:pPr>
            <a:endParaRPr lang="en-US" dirty="0"/>
          </a:p>
        </p:txBody>
      </p:sp>
      <p:sp>
        <p:nvSpPr>
          <p:cNvPr id="6" name="Titel 5"/>
          <p:cNvSpPr>
            <a:spLocks noGrp="1"/>
          </p:cNvSpPr>
          <p:nvPr>
            <p:ph type="title"/>
          </p:nvPr>
        </p:nvSpPr>
        <p:spPr/>
        <p:txBody>
          <a:bodyPr/>
          <a:lstStyle/>
          <a:p>
            <a:r>
              <a:rPr lang="en-US" dirty="0" smtClean="0"/>
              <a:t>Conclusion on TFIII activities: major missing aspects</a:t>
            </a:r>
            <a:endParaRPr lang="en-US" dirty="0"/>
          </a:p>
        </p:txBody>
      </p:sp>
    </p:spTree>
    <p:extLst>
      <p:ext uri="{BB962C8B-B14F-4D97-AF65-F5344CB8AC3E}">
        <p14:creationId xmlns:p14="http://schemas.microsoft.com/office/powerpoint/2010/main" val="40232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8</a:t>
            </a:fld>
            <a:endParaRPr lang="de-DE" dirty="0"/>
          </a:p>
        </p:txBody>
      </p:sp>
      <p:sp>
        <p:nvSpPr>
          <p:cNvPr id="5" name="Textplatzhalter 4"/>
          <p:cNvSpPr>
            <a:spLocks noGrp="1"/>
          </p:cNvSpPr>
          <p:nvPr>
            <p:ph type="body" sz="quarter" idx="17"/>
          </p:nvPr>
        </p:nvSpPr>
        <p:spPr>
          <a:xfrm>
            <a:off x="658812" y="1223963"/>
            <a:ext cx="10943716" cy="5481637"/>
          </a:xfrm>
        </p:spPr>
        <p:txBody>
          <a:bodyPr>
            <a:normAutofit/>
          </a:bodyPr>
          <a:lstStyle/>
          <a:p>
            <a:pPr marL="285750" lvl="1" indent="-285750">
              <a:buFont typeface="Arial" panose="020B0604020202020204" pitchFamily="34" charset="0"/>
              <a:buChar char="•"/>
            </a:pPr>
            <a:r>
              <a:rPr lang="en-US" dirty="0" err="1" smtClean="0"/>
              <a:t>neccessary</a:t>
            </a:r>
            <a:r>
              <a:rPr lang="en-US" dirty="0" smtClean="0"/>
              <a:t> repeats of OP2.1 experiments</a:t>
            </a:r>
          </a:p>
          <a:p>
            <a:pPr marL="465138" lvl="3" indent="-285750"/>
            <a:r>
              <a:rPr lang="en-US" dirty="0" smtClean="0"/>
              <a:t>impurity transport studies (limited diagnostic availability)</a:t>
            </a:r>
          </a:p>
          <a:p>
            <a:pPr marL="465138" lvl="3" indent="-285750"/>
            <a:r>
              <a:rPr lang="en-US" dirty="0" smtClean="0"/>
              <a:t>some core transport (O1) experiments were conducted but might suffer from core profile quality issues </a:t>
            </a:r>
            <a:r>
              <a:rPr lang="en-US" dirty="0" smtClean="0">
                <a:sym typeface="Wingdings" panose="05000000000000000000" pitchFamily="2" charset="2"/>
              </a:rPr>
              <a:t> further assessment is required to identified affected proposals</a:t>
            </a:r>
            <a:endParaRPr lang="en-US" dirty="0" smtClean="0"/>
          </a:p>
          <a:p>
            <a:pPr marL="465138" lvl="3" indent="-285750"/>
            <a:r>
              <a:rPr lang="en-US" dirty="0" smtClean="0"/>
              <a:t>edge/SOL (O2) to be repeated with better diagnostic coverage + coordination</a:t>
            </a:r>
          </a:p>
          <a:p>
            <a:pPr marL="285750" lvl="1" indent="-285750">
              <a:buFont typeface="Arial" panose="020B0604020202020204" pitchFamily="34" charset="0"/>
              <a:buChar char="•"/>
            </a:pPr>
            <a:r>
              <a:rPr lang="en-US" dirty="0" smtClean="0"/>
              <a:t>room for improvement: standard scenarios </a:t>
            </a:r>
          </a:p>
          <a:p>
            <a:pPr marL="465138" lvl="3" indent="-285750"/>
            <a:r>
              <a:rPr lang="en-US" dirty="0" smtClean="0"/>
              <a:t>for reproducibility and comparison of programs across the campaign. Was partly </a:t>
            </a:r>
            <a:r>
              <a:rPr lang="en-US" dirty="0"/>
              <a:t>attempted (e.g. power step down </a:t>
            </a:r>
            <a:r>
              <a:rPr lang="en-US" dirty="0" smtClean="0"/>
              <a:t>program </a:t>
            </a:r>
            <a:r>
              <a:rPr lang="en-US" dirty="0"/>
              <a:t>for turbulence </a:t>
            </a:r>
            <a:r>
              <a:rPr lang="en-US" dirty="0" smtClean="0"/>
              <a:t>survey, </a:t>
            </a:r>
            <a:r>
              <a:rPr lang="en-US" dirty="0"/>
              <a:t>reversed field comparisons) </a:t>
            </a:r>
            <a:endParaRPr lang="en-US" dirty="0" smtClean="0"/>
          </a:p>
          <a:p>
            <a:pPr marL="465138" lvl="3" indent="-285750"/>
            <a:r>
              <a:rPr lang="en-US" dirty="0" smtClean="0"/>
              <a:t>still, in practice sometimes varying power and density levels (e.g. “low” density was 3-5e19m</a:t>
            </a:r>
            <a:r>
              <a:rPr lang="en-US" baseline="30000" dirty="0" smtClean="0"/>
              <a:t>-2</a:t>
            </a:r>
            <a:r>
              <a:rPr lang="en-US" dirty="0" smtClean="0"/>
              <a:t>, “medium” density was 6-8e19m</a:t>
            </a:r>
            <a:r>
              <a:rPr lang="en-US" baseline="30000" dirty="0" smtClean="0"/>
              <a:t>-2</a:t>
            </a:r>
            <a:r>
              <a:rPr lang="en-US" dirty="0" smtClean="0"/>
              <a:t>). Different use / timing of diagnostic tools, e.g. NBI blips , LBO </a:t>
            </a:r>
            <a:br>
              <a:rPr lang="en-US" dirty="0" smtClean="0"/>
            </a:br>
            <a:r>
              <a:rPr lang="en-US" b="1" dirty="0" smtClean="0">
                <a:solidFill>
                  <a:srgbClr val="005555"/>
                </a:solidFill>
                <a:sym typeface="Wingdings" panose="05000000000000000000" pitchFamily="2" charset="2"/>
              </a:rPr>
              <a:t> attempt more coherent standardization</a:t>
            </a:r>
            <a:endParaRPr lang="en-US" b="1" dirty="0" smtClean="0">
              <a:solidFill>
                <a:srgbClr val="005555"/>
              </a:solidFill>
            </a:endParaRPr>
          </a:p>
          <a:p>
            <a:pPr marL="465138" lvl="3" indent="-285750"/>
            <a:r>
              <a:rPr lang="en-US" dirty="0" smtClean="0"/>
              <a:t>edge/SOL plasma is </a:t>
            </a:r>
            <a:r>
              <a:rPr lang="en-US" i="1" dirty="0" smtClean="0"/>
              <a:t>very</a:t>
            </a:r>
            <a:r>
              <a:rPr lang="en-US" dirty="0" smtClean="0"/>
              <a:t> sensitive to </a:t>
            </a:r>
            <a:r>
              <a:rPr lang="en-US" i="1" dirty="0" err="1" smtClean="0"/>
              <a:t>I</a:t>
            </a:r>
            <a:r>
              <a:rPr lang="en-US" baseline="-25000" dirty="0" err="1" smtClean="0"/>
              <a:t>plasma</a:t>
            </a:r>
            <a:r>
              <a:rPr lang="en-US" dirty="0" smtClean="0"/>
              <a:t> and </a:t>
            </a:r>
            <a:r>
              <a:rPr lang="en-US" i="1" dirty="0" err="1" smtClean="0"/>
              <a:t>f</a:t>
            </a:r>
            <a:r>
              <a:rPr lang="en-US" baseline="-25000" dirty="0" err="1" smtClean="0"/>
              <a:t>rad</a:t>
            </a:r>
            <a:r>
              <a:rPr lang="en-US" dirty="0" smtClean="0"/>
              <a:t> </a:t>
            </a:r>
            <a:r>
              <a:rPr lang="en-US" dirty="0" smtClean="0">
                <a:sym typeface="Wingdings" panose="05000000000000000000" pitchFamily="2" charset="2"/>
              </a:rPr>
              <a:t></a:t>
            </a:r>
            <a:r>
              <a:rPr lang="en-US" dirty="0" smtClean="0"/>
              <a:t>better control / prediction capabilities</a:t>
            </a:r>
          </a:p>
          <a:p>
            <a:pPr marL="465138" lvl="3" indent="-285750"/>
            <a:r>
              <a:rPr lang="en-US" dirty="0" smtClean="0"/>
              <a:t>design programs for a clearer separation of </a:t>
            </a:r>
            <a:r>
              <a:rPr lang="en-US" i="1" dirty="0" err="1" smtClean="0"/>
              <a:t>P</a:t>
            </a:r>
            <a:r>
              <a:rPr lang="en-US" dirty="0" err="1" smtClean="0"/>
              <a:t>,</a:t>
            </a:r>
            <a:r>
              <a:rPr lang="en-US" i="1" dirty="0" err="1" smtClean="0"/>
              <a:t>n</a:t>
            </a:r>
            <a:r>
              <a:rPr lang="en-US" dirty="0" smtClean="0"/>
              <a:t> scans from </a:t>
            </a:r>
            <a:r>
              <a:rPr lang="en-US" i="1" dirty="0" err="1" smtClean="0"/>
              <a:t>I</a:t>
            </a:r>
            <a:r>
              <a:rPr lang="en-US" baseline="-25000" dirty="0" err="1" smtClean="0"/>
              <a:t>plasma</a:t>
            </a:r>
            <a:r>
              <a:rPr lang="en-US" dirty="0" smtClean="0"/>
              <a:t> evolution (many diagnostics to not operate continuously!). Possible solution: better exploit long pulse lengths</a:t>
            </a:r>
          </a:p>
        </p:txBody>
      </p:sp>
      <p:sp>
        <p:nvSpPr>
          <p:cNvPr id="6" name="Titel 5"/>
          <p:cNvSpPr>
            <a:spLocks noGrp="1"/>
          </p:cNvSpPr>
          <p:nvPr>
            <p:ph type="title"/>
          </p:nvPr>
        </p:nvSpPr>
        <p:spPr/>
        <p:txBody>
          <a:bodyPr/>
          <a:lstStyle/>
          <a:p>
            <a:r>
              <a:rPr lang="en-US" dirty="0" smtClean="0"/>
              <a:t>Conclusion on TFIII activities; thoughts towards OP2.2/2.3</a:t>
            </a:r>
            <a:endParaRPr lang="en-US" dirty="0"/>
          </a:p>
        </p:txBody>
      </p:sp>
    </p:spTree>
    <p:extLst>
      <p:ext uri="{BB962C8B-B14F-4D97-AF65-F5344CB8AC3E}">
        <p14:creationId xmlns:p14="http://schemas.microsoft.com/office/powerpoint/2010/main" val="401737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Breitbild</PresentationFormat>
  <Paragraphs>127</Paragraphs>
  <Slides>8</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8" baseType="lpstr">
      <vt:lpstr>.SF NS Symbols Regular</vt:lpstr>
      <vt:lpstr>Arial</vt:lpstr>
      <vt:lpstr>Arial Narrow</vt:lpstr>
      <vt:lpstr>Cambria Math</vt:lpstr>
      <vt:lpstr>黑体</vt:lpstr>
      <vt:lpstr>Symbol</vt:lpstr>
      <vt:lpstr>Wingdings</vt:lpstr>
      <vt:lpstr>Wingdings 3</vt:lpstr>
      <vt:lpstr>W7-X</vt:lpstr>
      <vt:lpstr>think-cell Folie</vt:lpstr>
      <vt:lpstr>TF III “Optimization”  Review of OP2.1 experiments Lessons learned for OP2.2/2.3 </vt:lpstr>
      <vt:lpstr>TF-III Main Objectives and Deliverables</vt:lpstr>
      <vt:lpstr>TF-III Main Objectives and Deliverables</vt:lpstr>
      <vt:lpstr>TF-III Main Objectives and Deliverables</vt:lpstr>
      <vt:lpstr>TF-III Main Objectives and Deliverables</vt:lpstr>
      <vt:lpstr>Studies of beta-dependent aspects in OP2.1 for βvol&lt;1%</vt:lpstr>
      <vt:lpstr>Conclusion on TFIII activities: major missing aspects</vt:lpstr>
      <vt:lpstr>Conclusion on TFIII activities; thoughts towards OP2.2/2.3</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TF-III Main Objectives of OP2.1 (summary)</dc:title>
  <dc:creator>Carsten Killer</dc:creator>
  <cp:lastModifiedBy>Carsten Killer</cp:lastModifiedBy>
  <cp:revision>55</cp:revision>
  <dcterms:created xsi:type="dcterms:W3CDTF">2023-10-06T06:07:48Z</dcterms:created>
  <dcterms:modified xsi:type="dcterms:W3CDTF">2023-11-28T09:07:31Z</dcterms:modified>
</cp:coreProperties>
</file>