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4" r:id="rId2"/>
  </p:sldMasterIdLst>
  <p:notesMasterIdLst>
    <p:notesMasterId r:id="rId23"/>
  </p:notesMasterIdLst>
  <p:sldIdLst>
    <p:sldId id="258" r:id="rId3"/>
    <p:sldId id="259" r:id="rId4"/>
    <p:sldId id="273" r:id="rId5"/>
    <p:sldId id="271" r:id="rId6"/>
    <p:sldId id="264" r:id="rId7"/>
    <p:sldId id="266" r:id="rId8"/>
    <p:sldId id="268" r:id="rId9"/>
    <p:sldId id="279" r:id="rId10"/>
    <p:sldId id="267" r:id="rId11"/>
    <p:sldId id="269" r:id="rId12"/>
    <p:sldId id="280" r:id="rId13"/>
    <p:sldId id="261" r:id="rId14"/>
    <p:sldId id="276" r:id="rId15"/>
    <p:sldId id="272" r:id="rId16"/>
    <p:sldId id="277" r:id="rId17"/>
    <p:sldId id="263" r:id="rId18"/>
    <p:sldId id="281" r:id="rId19"/>
    <p:sldId id="282" r:id="rId20"/>
    <p:sldId id="270" r:id="rId21"/>
    <p:sldId id="26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66"/>
    <a:srgbClr val="006E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25" autoAdjust="0"/>
    <p:restoredTop sz="94660"/>
  </p:normalViewPr>
  <p:slideViewPr>
    <p:cSldViewPr snapToGrid="0">
      <p:cViewPr varScale="1">
        <p:scale>
          <a:sx n="98" d="100"/>
          <a:sy n="98" d="100"/>
        </p:scale>
        <p:origin x="102" y="858"/>
      </p:cViewPr>
      <p:guideLst>
        <p:guide orient="horz" pos="2160"/>
        <p:guide pos="3840"/>
      </p:guideLst>
    </p:cSldViewPr>
  </p:slid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26.11.2023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‹Nr.›</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1.emf"/><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1.emf"/><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1.emf"/><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9.jpe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3755339"/>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nvGrpSpPr>
          <p:cNvPr id="26" name="Gruppieren 25"/>
          <p:cNvGrpSpPr/>
          <p:nvPr userDrawn="1"/>
        </p:nvGrpSpPr>
        <p:grpSpPr>
          <a:xfrm>
            <a:off x="1053474" y="5908637"/>
            <a:ext cx="10113954" cy="566770"/>
            <a:chOff x="515924" y="5792918"/>
            <a:chExt cx="9461999" cy="566770"/>
          </a:xfrm>
        </p:grpSpPr>
        <p:pic>
          <p:nvPicPr>
            <p:cNvPr id="27" name="Grafik 2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24" y="5834863"/>
              <a:ext cx="442931" cy="315747"/>
            </a:xfrm>
            <a:prstGeom prst="rect">
              <a:avLst/>
            </a:prstGeom>
          </p:spPr>
        </p:pic>
        <p:sp>
          <p:nvSpPr>
            <p:cNvPr id="28"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15" name="Subtitle 2"/>
          <p:cNvSpPr>
            <a:spLocks noGrp="1"/>
          </p:cNvSpPr>
          <p:nvPr>
            <p:ph type="subTitle" idx="1"/>
          </p:nvPr>
        </p:nvSpPr>
        <p:spPr>
          <a:xfrm>
            <a:off x="1145512" y="3743999"/>
            <a:ext cx="7811452" cy="198321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6" name="Grafik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97688" y="5237015"/>
            <a:ext cx="1700546" cy="524971"/>
          </a:xfrm>
          <a:prstGeom prst="rect">
            <a:avLst/>
          </a:prstGeom>
        </p:spPr>
      </p:pic>
      <p:pic>
        <p:nvPicPr>
          <p:cNvPr id="17" name="Grafik 1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77683" y="2164827"/>
            <a:ext cx="1036405" cy="921273"/>
          </a:xfrm>
          <a:prstGeom prst="rect">
            <a:avLst/>
          </a:prstGeom>
        </p:spPr>
      </p:pic>
      <p:sp>
        <p:nvSpPr>
          <p:cNvPr id="2" name="Titel 1"/>
          <p:cNvSpPr>
            <a:spLocks noGrp="1"/>
          </p:cNvSpPr>
          <p:nvPr>
            <p:ph type="title"/>
          </p:nvPr>
        </p:nvSpPr>
        <p:spPr>
          <a:xfrm>
            <a:off x="1145512" y="2172779"/>
            <a:ext cx="7811452" cy="2160229"/>
          </a:xfrm>
        </p:spPr>
        <p:txBody>
          <a:bodyPr/>
          <a:lstStyle>
            <a:lvl1pPr>
              <a:defRPr sz="2400">
                <a:solidFill>
                  <a:schemeClr val="bg1"/>
                </a:solidFill>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r>
              <a:rPr lang="de-DE"/>
              <a:t>Short title</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a:t>Max-Planck-Institut für Plasmaphysik | Name | DD.MM.YYYY</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2" name="Grafik 2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454959333"/>
      </p:ext>
    </p:extLst>
  </p:cSld>
  <p:clrMapOvr>
    <a:masterClrMapping/>
  </p:clrMapOvr>
  <p:extLst>
    <p:ext uri="{DCECCB84-F9BA-43D5-87BE-67443E8EF086}">
      <p15:sldGuideLst xmlns:p15="http://schemas.microsoft.com/office/powerpoint/2012/main">
        <p15:guide id="1" pos="653"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4531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55"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95325" y="3714698"/>
            <a:ext cx="10801350" cy="2667051"/>
          </a:xfrm>
        </p:spPr>
        <p:txBody>
          <a:bodyPr/>
          <a:lstStyle/>
          <a:p>
            <a:r>
              <a:rPr lang="de-DE" smtClean="0"/>
              <a:t>Titelmasterformat durch Klicken bearbeiten</a:t>
            </a:r>
            <a:endParaRPr lang="de-DE" dirty="0"/>
          </a:p>
        </p:txBody>
      </p:sp>
      <p:sp>
        <p:nvSpPr>
          <p:cNvPr id="2" name="Datumsplatzhalter 1"/>
          <p:cNvSpPr>
            <a:spLocks noGrp="1"/>
          </p:cNvSpPr>
          <p:nvPr>
            <p:ph type="dt" sz="half" idx="10"/>
          </p:nvPr>
        </p:nvSpPr>
        <p:spPr/>
        <p:txBody>
          <a:bodyPr/>
          <a:lstStyle/>
          <a:p>
            <a:r>
              <a:rPr lang="de-DE"/>
              <a:t>Short title</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a:t>Max-Planck-Institut für Plasmaphysik | Name | DD.MM.YYYY</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177863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25505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79"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5" y="1881188"/>
            <a:ext cx="10472102" cy="4500561"/>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Titel 10"/>
          <p:cNvSpPr>
            <a:spLocks noGrp="1"/>
          </p:cNvSpPr>
          <p:nvPr>
            <p:ph type="title"/>
          </p:nvPr>
        </p:nvSpPr>
        <p:spPr/>
        <p:txBody>
          <a:bodyPr/>
          <a:lstStyle/>
          <a:p>
            <a:r>
              <a:rPr lang="de-DE" smtClean="0"/>
              <a:t>Titelmasterformat durch Klicken bearbeiten</a:t>
            </a:r>
            <a:endParaRPr lang="de-DE" dirty="0"/>
          </a:p>
        </p:txBody>
      </p:sp>
      <p:sp>
        <p:nvSpPr>
          <p:cNvPr id="2" name="Datumsplatzhalter 1"/>
          <p:cNvSpPr>
            <a:spLocks noGrp="1"/>
          </p:cNvSpPr>
          <p:nvPr>
            <p:ph type="dt" sz="half" idx="14"/>
          </p:nvPr>
        </p:nvSpPr>
        <p:spPr/>
        <p:txBody>
          <a:bodyPr/>
          <a:lstStyle/>
          <a:p>
            <a:r>
              <a:rPr lang="de-DE"/>
              <a:t>Short title</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a:t>Max-Planck-Institut für Plasmaphysik | Name | DD.MM.YYYY</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829753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44"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smtClean="0"/>
              <a:t>Short title goes here</a:t>
            </a:r>
            <a:endParaRPr lang="de-DE" dirty="0"/>
          </a:p>
        </p:txBody>
      </p:sp>
      <p:sp>
        <p:nvSpPr>
          <p:cNvPr id="16" name="Fußzeilenplatzhalter 15"/>
          <p:cNvSpPr>
            <a:spLocks noGrp="1"/>
          </p:cNvSpPr>
          <p:nvPr>
            <p:ph type="ftr" sz="quarter" idx="15"/>
          </p:nvPr>
        </p:nvSpPr>
        <p:spPr/>
        <p:txBody>
          <a:bodyPr/>
          <a:lstStyle/>
          <a:p>
            <a:r>
              <a:rPr lang="de-DE" smtClean="0"/>
              <a:t>Max-Planck-Institut für Plasmaphysik | Author Name | Date</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2" name="Titel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2935673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3755339"/>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nvGrpSpPr>
          <p:cNvPr id="26" name="Gruppieren 25"/>
          <p:cNvGrpSpPr/>
          <p:nvPr userDrawn="1"/>
        </p:nvGrpSpPr>
        <p:grpSpPr>
          <a:xfrm>
            <a:off x="1053474" y="5908637"/>
            <a:ext cx="10113954" cy="566770"/>
            <a:chOff x="515924" y="5792918"/>
            <a:chExt cx="9461999" cy="566770"/>
          </a:xfrm>
        </p:grpSpPr>
        <p:pic>
          <p:nvPicPr>
            <p:cNvPr id="27" name="Grafik 2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24" y="5834863"/>
              <a:ext cx="442931" cy="315747"/>
            </a:xfrm>
            <a:prstGeom prst="rect">
              <a:avLst/>
            </a:prstGeom>
          </p:spPr>
        </p:pic>
        <p:sp>
          <p:nvSpPr>
            <p:cNvPr id="28"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15" name="Subtitle 2"/>
          <p:cNvSpPr>
            <a:spLocks noGrp="1"/>
          </p:cNvSpPr>
          <p:nvPr>
            <p:ph type="subTitle" idx="1"/>
          </p:nvPr>
        </p:nvSpPr>
        <p:spPr>
          <a:xfrm>
            <a:off x="1145512" y="3743999"/>
            <a:ext cx="7811452" cy="198321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16" name="Grafik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97688" y="5237015"/>
            <a:ext cx="1700546" cy="524971"/>
          </a:xfrm>
          <a:prstGeom prst="rect">
            <a:avLst/>
          </a:prstGeom>
        </p:spPr>
      </p:pic>
      <p:sp>
        <p:nvSpPr>
          <p:cNvPr id="2" name="Titel 1"/>
          <p:cNvSpPr>
            <a:spLocks noGrp="1"/>
          </p:cNvSpPr>
          <p:nvPr>
            <p:ph type="title"/>
          </p:nvPr>
        </p:nvSpPr>
        <p:spPr>
          <a:xfrm>
            <a:off x="1145512" y="2172779"/>
            <a:ext cx="7811452" cy="2160229"/>
          </a:xfrm>
        </p:spPr>
        <p:txBody>
          <a:bodyPr/>
          <a:lstStyle>
            <a:lvl1pPr>
              <a:defRPr sz="2400">
                <a:solidFill>
                  <a:schemeClr val="bg1"/>
                </a:solidFill>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r>
              <a:rPr lang="de-DE"/>
              <a:t>Short title</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a:t>Max-Planck-Institut für Plasmaphysik | Name | DD.MM.YYYY</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2309272461"/>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4109676"/>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5" name="Subtitle 2"/>
          <p:cNvSpPr>
            <a:spLocks noGrp="1"/>
          </p:cNvSpPr>
          <p:nvPr>
            <p:ph type="subTitle" idx="1"/>
          </p:nvPr>
        </p:nvSpPr>
        <p:spPr>
          <a:xfrm>
            <a:off x="1145512" y="3743999"/>
            <a:ext cx="7832233" cy="227496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29" name="Grafik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97688" y="5559136"/>
            <a:ext cx="1700546" cy="524971"/>
          </a:xfrm>
          <a:prstGeom prst="rect">
            <a:avLst/>
          </a:prstGeom>
        </p:spPr>
      </p:pic>
      <p:sp>
        <p:nvSpPr>
          <p:cNvPr id="5" name="Titel 4"/>
          <p:cNvSpPr>
            <a:spLocks noGrp="1"/>
          </p:cNvSpPr>
          <p:nvPr>
            <p:ph type="title"/>
          </p:nvPr>
        </p:nvSpPr>
        <p:spPr>
          <a:xfrm>
            <a:off x="1145838" y="2145471"/>
            <a:ext cx="7831907" cy="2094020"/>
          </a:xfrm>
        </p:spPr>
        <p:txBody>
          <a:bodyPr/>
          <a:lstStyle>
            <a:lvl1pPr>
              <a:defRPr sz="2400">
                <a:solidFill>
                  <a:schemeClr val="bg1"/>
                </a:solidFill>
              </a:defRPr>
            </a:lvl1pPr>
          </a:lstStyle>
          <a:p>
            <a:r>
              <a:rPr lang="de-DE"/>
              <a:t>Titelmasterformat durch Klicken bearbeiten</a:t>
            </a:r>
            <a:endParaRPr lang="de-DE" dirty="0"/>
          </a:p>
        </p:txBody>
      </p:sp>
      <p:sp>
        <p:nvSpPr>
          <p:cNvPr id="12" name="Datumsplatzhalter 11"/>
          <p:cNvSpPr>
            <a:spLocks noGrp="1"/>
          </p:cNvSpPr>
          <p:nvPr>
            <p:ph type="dt" sz="half" idx="10"/>
          </p:nvPr>
        </p:nvSpPr>
        <p:spPr/>
        <p:txBody>
          <a:bodyPr/>
          <a:lstStyle/>
          <a:p>
            <a:r>
              <a:rPr lang="de-DE"/>
              <a:t>Short title</a:t>
            </a:r>
            <a:endParaRPr lang="de-DE" dirty="0"/>
          </a:p>
        </p:txBody>
      </p:sp>
      <p:sp>
        <p:nvSpPr>
          <p:cNvPr id="13" name="Fußzeilenplatzhalter 12"/>
          <p:cNvSpPr>
            <a:spLocks noGrp="1"/>
          </p:cNvSpPr>
          <p:nvPr>
            <p:ph type="ftr" sz="quarter" idx="11"/>
          </p:nvPr>
        </p:nvSpPr>
        <p:spPr/>
        <p:txBody>
          <a:bodyPr/>
          <a:lstStyle/>
          <a:p>
            <a:pPr algn="l">
              <a:tabLst>
                <a:tab pos="9775825" algn="r"/>
                <a:tab pos="10226675" algn="r"/>
              </a:tabLst>
            </a:pPr>
            <a:r>
              <a:rPr lang="de-DE"/>
              <a:t>Max-Planck-Institut für Plasmaphysik | Name | DD.MM.YYYY</a:t>
            </a:r>
            <a:endParaRPr lang="de-DE" dirty="0"/>
          </a:p>
        </p:txBody>
      </p:sp>
      <p:sp>
        <p:nvSpPr>
          <p:cNvPr id="14" name="Foliennummernplatzhalter 13"/>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6" name="Grafik 2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323952926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252753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27"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6" y="1609726"/>
            <a:ext cx="10801349" cy="4772024"/>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a:xfrm>
            <a:off x="695326" y="441325"/>
            <a:ext cx="9576471" cy="894416"/>
          </a:xfrm>
        </p:spPr>
        <p:txBody>
          <a:bodyPr/>
          <a:lstStyle>
            <a:lvl1pPr>
              <a:defRPr/>
            </a:lvl1pPr>
          </a:lstStyle>
          <a:p>
            <a:r>
              <a:rPr lang="de-DE"/>
              <a:t>Titelmasterformat durch Klicken bearbeiten</a:t>
            </a:r>
            <a:endParaRPr lang="de-DE" dirty="0"/>
          </a:p>
        </p:txBody>
      </p:sp>
      <p:sp>
        <p:nvSpPr>
          <p:cNvPr id="2" name="Datumsplatzhalter 1"/>
          <p:cNvSpPr>
            <a:spLocks noGrp="1"/>
          </p:cNvSpPr>
          <p:nvPr>
            <p:ph type="dt" sz="half" idx="14"/>
          </p:nvPr>
        </p:nvSpPr>
        <p:spPr/>
        <p:txBody>
          <a:bodyPr/>
          <a:lstStyle/>
          <a:p>
            <a:r>
              <a:rPr lang="de-DE"/>
              <a:t>Short title</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a:t>Max-Planck-Institut für Plasmaphysik | Name | DD.MM.YYYY</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037685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6294895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51"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95325" y="1881188"/>
            <a:ext cx="5112414" cy="4500562"/>
          </a:xfrm>
          <a:prstGeom prst="rect">
            <a:avLst/>
          </a:prstGeo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384263" y="1881188"/>
            <a:ext cx="5112412" cy="4500562"/>
          </a:xfrm>
          <a:prstGeom prst="rect">
            <a:avLst/>
          </a:prstGeo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Titelmasterformat durch Klicken bearbeiten</a:t>
            </a:r>
          </a:p>
        </p:txBody>
      </p:sp>
      <p:sp>
        <p:nvSpPr>
          <p:cNvPr id="2" name="Datumsplatzhalter 1"/>
          <p:cNvSpPr>
            <a:spLocks noGrp="1"/>
          </p:cNvSpPr>
          <p:nvPr>
            <p:ph type="dt" sz="half" idx="10"/>
          </p:nvPr>
        </p:nvSpPr>
        <p:spPr/>
        <p:txBody>
          <a:bodyPr/>
          <a:lstStyle/>
          <a:p>
            <a:r>
              <a:rPr lang="de-DE"/>
              <a:t>Short title</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a:t>Max-Planck-Institut für Plasmaphysik | Name | DD.MM.YYYY</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4153087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95325" y="481013"/>
            <a:ext cx="10801350" cy="5900737"/>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Datumsplatzhalter 8"/>
          <p:cNvSpPr>
            <a:spLocks noGrp="1"/>
          </p:cNvSpPr>
          <p:nvPr>
            <p:ph type="dt" sz="half" idx="14"/>
          </p:nvPr>
        </p:nvSpPr>
        <p:spPr/>
        <p:txBody>
          <a:bodyPr/>
          <a:lstStyle/>
          <a:p>
            <a:r>
              <a:rPr lang="de-DE"/>
              <a:t>Short title</a:t>
            </a:r>
            <a:endParaRPr lang="de-DE" dirty="0"/>
          </a:p>
        </p:txBody>
      </p:sp>
      <p:sp>
        <p:nvSpPr>
          <p:cNvPr id="10" name="Fußzeilenplatzhalter 9"/>
          <p:cNvSpPr>
            <a:spLocks noGrp="1"/>
          </p:cNvSpPr>
          <p:nvPr>
            <p:ph type="ftr" sz="quarter" idx="15"/>
          </p:nvPr>
        </p:nvSpPr>
        <p:spPr/>
        <p:txBody>
          <a:bodyPr/>
          <a:lstStyle/>
          <a:p>
            <a:pPr algn="l">
              <a:tabLst>
                <a:tab pos="9775825" algn="r"/>
                <a:tab pos="10226675" algn="r"/>
              </a:tabLst>
            </a:pPr>
            <a:r>
              <a:rPr lang="de-DE"/>
              <a:t>Max-Planck-Institut für Plasmaphysik | Name | DD.MM.YYYY</a:t>
            </a:r>
            <a:endParaRPr lang="de-DE" dirty="0"/>
          </a:p>
        </p:txBody>
      </p:sp>
      <p:sp>
        <p:nvSpPr>
          <p:cNvPr id="11" name="Foliennummernplatzhalter 10"/>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033371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r>
              <a:rPr lang="de-DE"/>
              <a:t>Short title</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a:t>Max-Planck-Institut für Plasmaphysik | Name | DD.MM.YYYY</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484898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811139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5"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Titelmasterformat durch Klicken bearbeiten</a:t>
            </a:r>
          </a:p>
        </p:txBody>
      </p:sp>
      <p:sp>
        <p:nvSpPr>
          <p:cNvPr id="4" name="Datumsplatzhalter 3"/>
          <p:cNvSpPr>
            <a:spLocks noGrp="1"/>
          </p:cNvSpPr>
          <p:nvPr>
            <p:ph type="dt" sz="half" idx="10"/>
          </p:nvPr>
        </p:nvSpPr>
        <p:spPr/>
        <p:txBody>
          <a:bodyPr/>
          <a:lstStyle/>
          <a:p>
            <a:r>
              <a:rPr lang="de-DE"/>
              <a:t>Short title</a:t>
            </a:r>
            <a:endParaRPr lang="de-DE" dirty="0"/>
          </a:p>
        </p:txBody>
      </p:sp>
      <p:sp>
        <p:nvSpPr>
          <p:cNvPr id="7" name="Fußzeilenplatzhalter 6"/>
          <p:cNvSpPr>
            <a:spLocks noGrp="1"/>
          </p:cNvSpPr>
          <p:nvPr>
            <p:ph type="ftr" sz="quarter" idx="11"/>
          </p:nvPr>
        </p:nvSpPr>
        <p:spPr/>
        <p:txBody>
          <a:bodyPr/>
          <a:lstStyle/>
          <a:p>
            <a:pPr algn="l">
              <a:tabLst>
                <a:tab pos="9775825" algn="r"/>
                <a:tab pos="10226675" algn="r"/>
              </a:tabLst>
            </a:pPr>
            <a:r>
              <a:rPr lang="de-DE"/>
              <a:t>Max-Planck-Institut für Plasmaphysik | Name | DD.MM.YYYY</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231920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4109676"/>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5" name="Subtitle 2"/>
          <p:cNvSpPr>
            <a:spLocks noGrp="1"/>
          </p:cNvSpPr>
          <p:nvPr>
            <p:ph type="subTitle" idx="1"/>
          </p:nvPr>
        </p:nvSpPr>
        <p:spPr>
          <a:xfrm>
            <a:off x="1145512" y="3743999"/>
            <a:ext cx="7832233" cy="227496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29" name="Grafik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97688" y="5559136"/>
            <a:ext cx="1700546" cy="524971"/>
          </a:xfrm>
          <a:prstGeom prst="rect">
            <a:avLst/>
          </a:prstGeom>
        </p:spPr>
      </p:pic>
      <p:pic>
        <p:nvPicPr>
          <p:cNvPr id="30" name="Grafik 2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77683" y="2164827"/>
            <a:ext cx="1036405" cy="921273"/>
          </a:xfrm>
          <a:prstGeom prst="rect">
            <a:avLst/>
          </a:prstGeom>
        </p:spPr>
      </p:pic>
      <p:sp>
        <p:nvSpPr>
          <p:cNvPr id="5" name="Titel 4"/>
          <p:cNvSpPr>
            <a:spLocks noGrp="1"/>
          </p:cNvSpPr>
          <p:nvPr>
            <p:ph type="title"/>
          </p:nvPr>
        </p:nvSpPr>
        <p:spPr>
          <a:xfrm>
            <a:off x="1145838" y="2145471"/>
            <a:ext cx="7831907" cy="2094020"/>
          </a:xfrm>
        </p:spPr>
        <p:txBody>
          <a:bodyPr/>
          <a:lstStyle>
            <a:lvl1pPr>
              <a:defRPr sz="2400">
                <a:solidFill>
                  <a:schemeClr val="bg1"/>
                </a:solidFill>
              </a:defRPr>
            </a:lvl1pPr>
          </a:lstStyle>
          <a:p>
            <a:r>
              <a:rPr lang="de-DE" smtClean="0"/>
              <a:t>Titelmasterformat durch Klicken bearbeiten</a:t>
            </a:r>
            <a:endParaRPr lang="de-DE" dirty="0"/>
          </a:p>
        </p:txBody>
      </p:sp>
      <p:sp>
        <p:nvSpPr>
          <p:cNvPr id="12" name="Datumsplatzhalter 11"/>
          <p:cNvSpPr>
            <a:spLocks noGrp="1"/>
          </p:cNvSpPr>
          <p:nvPr>
            <p:ph type="dt" sz="half" idx="10"/>
          </p:nvPr>
        </p:nvSpPr>
        <p:spPr/>
        <p:txBody>
          <a:bodyPr/>
          <a:lstStyle/>
          <a:p>
            <a:r>
              <a:rPr lang="de-DE"/>
              <a:t>Short title</a:t>
            </a:r>
            <a:endParaRPr lang="de-DE" dirty="0"/>
          </a:p>
        </p:txBody>
      </p:sp>
      <p:sp>
        <p:nvSpPr>
          <p:cNvPr id="13" name="Fußzeilenplatzhalter 12"/>
          <p:cNvSpPr>
            <a:spLocks noGrp="1"/>
          </p:cNvSpPr>
          <p:nvPr>
            <p:ph type="ftr" sz="quarter" idx="11"/>
          </p:nvPr>
        </p:nvSpPr>
        <p:spPr/>
        <p:txBody>
          <a:bodyPr/>
          <a:lstStyle/>
          <a:p>
            <a:pPr algn="l">
              <a:tabLst>
                <a:tab pos="9775825" algn="r"/>
                <a:tab pos="10226675" algn="r"/>
              </a:tabLst>
            </a:pPr>
            <a:r>
              <a:rPr lang="de-DE"/>
              <a:t>Max-Planck-Institut für Plasmaphysik | Name | DD.MM.YYYY</a:t>
            </a:r>
            <a:endParaRPr lang="de-DE" dirty="0"/>
          </a:p>
        </p:txBody>
      </p:sp>
      <p:sp>
        <p:nvSpPr>
          <p:cNvPr id="14" name="Foliennummernplatzhalter 13"/>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6" name="Grafik 2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360576989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535600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99"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95325" y="3714698"/>
            <a:ext cx="10801350" cy="2667051"/>
          </a:xfrm>
        </p:spPr>
        <p:txBody>
          <a:bodyPr/>
          <a:lstStyle/>
          <a:p>
            <a:r>
              <a:rPr lang="de-DE"/>
              <a:t>Titelmasterformat durch Klicken bearbeiten</a:t>
            </a:r>
            <a:endParaRPr lang="de-DE" dirty="0"/>
          </a:p>
        </p:txBody>
      </p:sp>
      <p:sp>
        <p:nvSpPr>
          <p:cNvPr id="2" name="Datumsplatzhalter 1"/>
          <p:cNvSpPr>
            <a:spLocks noGrp="1"/>
          </p:cNvSpPr>
          <p:nvPr>
            <p:ph type="dt" sz="half" idx="10"/>
          </p:nvPr>
        </p:nvSpPr>
        <p:spPr/>
        <p:txBody>
          <a:bodyPr/>
          <a:lstStyle/>
          <a:p>
            <a:r>
              <a:rPr lang="de-DE"/>
              <a:t>Short title</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a:t>Max-Planck-Institut für Plasmaphysik | Name | DD.MM.YYYY</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797742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681784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23"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5" y="1881188"/>
            <a:ext cx="10472102" cy="4500561"/>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p:txBody>
          <a:bodyPr/>
          <a:lstStyle/>
          <a:p>
            <a:r>
              <a:rPr lang="de-DE"/>
              <a:t>Titelmasterformat durch Klicken bearbeiten</a:t>
            </a:r>
            <a:endParaRPr lang="de-DE" dirty="0"/>
          </a:p>
        </p:txBody>
      </p:sp>
      <p:sp>
        <p:nvSpPr>
          <p:cNvPr id="2" name="Datumsplatzhalter 1"/>
          <p:cNvSpPr>
            <a:spLocks noGrp="1"/>
          </p:cNvSpPr>
          <p:nvPr>
            <p:ph type="dt" sz="half" idx="14"/>
          </p:nvPr>
        </p:nvSpPr>
        <p:spPr/>
        <p:txBody>
          <a:bodyPr/>
          <a:lstStyle/>
          <a:p>
            <a:r>
              <a:rPr lang="de-DE"/>
              <a:t>Short title</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a:t>Max-Planck-Institut für Plasmaphysik | Name | DD.MM.YYYY</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169698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61473" y="5372117"/>
            <a:ext cx="2036761" cy="628763"/>
          </a:xfrm>
          <a:prstGeom prst="rect">
            <a:avLst/>
          </a:prstGeom>
        </p:spPr>
      </p:pic>
      <p:pic>
        <p:nvPicPr>
          <p:cNvPr id="13" name="Grafik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90251" y="2196000"/>
            <a:ext cx="1223837" cy="1087884"/>
          </a:xfrm>
          <a:prstGeom prst="rect">
            <a:avLst/>
          </a:prstGeom>
        </p:spPr>
      </p:pic>
      <p:pic>
        <p:nvPicPr>
          <p:cNvPr id="16" name="Grafik 15"/>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54650" y="2313782"/>
            <a:ext cx="10055310" cy="3489523"/>
          </a:xfrm>
          <a:prstGeom prst="rect">
            <a:avLst/>
          </a:prstGeom>
        </p:spPr>
      </p:pic>
      <p:sp>
        <p:nvSpPr>
          <p:cNvPr id="17" name="Title 1"/>
          <p:cNvSpPr txBox="1">
            <a:spLocks/>
          </p:cNvSpPr>
          <p:nvPr userDrawn="1"/>
        </p:nvSpPr>
        <p:spPr>
          <a:xfrm>
            <a:off x="550719" y="1807154"/>
            <a:ext cx="5621482" cy="1923184"/>
          </a:xfrm>
          <a:prstGeom prst="rect">
            <a:avLst/>
          </a:prstGeom>
          <a:solidFill>
            <a:srgbClr val="29485D"/>
          </a:solidFill>
        </p:spPr>
        <p:txBody>
          <a:bodyPr vert="horz" wrap="square" lIns="198000" tIns="158400" rIns="108000" bIns="10800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dirty="0"/>
          </a:p>
        </p:txBody>
      </p:sp>
      <p:sp>
        <p:nvSpPr>
          <p:cNvPr id="18" name="Subtitle 2"/>
          <p:cNvSpPr txBox="1">
            <a:spLocks/>
          </p:cNvSpPr>
          <p:nvPr userDrawn="1"/>
        </p:nvSpPr>
        <p:spPr>
          <a:xfrm>
            <a:off x="6045987" y="4682864"/>
            <a:ext cx="5560809" cy="1280552"/>
          </a:xfrm>
          <a:prstGeom prst="rect">
            <a:avLst/>
          </a:prstGeom>
          <a:solidFill>
            <a:srgbClr val="29485D"/>
          </a:solidFill>
        </p:spPr>
        <p:txBody>
          <a:bodyPr vert="horz" lIns="187200" tIns="158400" rIns="108000" bIns="1728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dirty="0"/>
          </a:p>
        </p:txBody>
      </p:sp>
      <p:sp>
        <p:nvSpPr>
          <p:cNvPr id="19" name="Subtitle 2"/>
          <p:cNvSpPr>
            <a:spLocks noGrp="1"/>
          </p:cNvSpPr>
          <p:nvPr>
            <p:ph type="subTitle" idx="1"/>
          </p:nvPr>
        </p:nvSpPr>
        <p:spPr>
          <a:xfrm>
            <a:off x="6172201" y="4787844"/>
            <a:ext cx="5361443" cy="1101934"/>
          </a:xfrm>
        </p:spPr>
        <p:txBody>
          <a:bodyPr anchor="ctr"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0" name="Titel 6"/>
          <p:cNvSpPr>
            <a:spLocks noGrp="1"/>
          </p:cNvSpPr>
          <p:nvPr>
            <p:ph type="title"/>
          </p:nvPr>
        </p:nvSpPr>
        <p:spPr>
          <a:xfrm>
            <a:off x="695326" y="1891147"/>
            <a:ext cx="5350662" cy="1766455"/>
          </a:xfrm>
        </p:spPr>
        <p:txBody>
          <a:bodyPr anchor="ctr"/>
          <a:lstStyle>
            <a:lvl1pPr>
              <a:defRPr sz="2300">
                <a:solidFill>
                  <a:schemeClr val="bg1"/>
                </a:solidFill>
              </a:defRPr>
            </a:lvl1pPr>
          </a:lstStyle>
          <a:p>
            <a:r>
              <a:rPr lang="de-DE" smtClean="0"/>
              <a:t>Titelmasterformat durch Klicken bearbeiten</a:t>
            </a:r>
            <a:endParaRPr lang="de-DE" dirty="0"/>
          </a:p>
        </p:txBody>
      </p:sp>
      <p:pic>
        <p:nvPicPr>
          <p:cNvPr id="24" name="Grafik 2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pic>
        <p:nvPicPr>
          <p:cNvPr id="32" name="Grafik 3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0395" y="4765992"/>
            <a:ext cx="1058550" cy="940958"/>
          </a:xfrm>
          <a:prstGeom prst="rect">
            <a:avLst/>
          </a:prstGeom>
        </p:spPr>
      </p:pic>
      <p:pic>
        <p:nvPicPr>
          <p:cNvPr id="33" name="Grafik 3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3322" y="5232310"/>
            <a:ext cx="1851764" cy="571653"/>
          </a:xfrm>
          <a:prstGeom prst="rect">
            <a:avLst/>
          </a:prstGeom>
        </p:spPr>
      </p:pic>
      <p:grpSp>
        <p:nvGrpSpPr>
          <p:cNvPr id="21" name="Gruppieren 20"/>
          <p:cNvGrpSpPr/>
          <p:nvPr userDrawn="1"/>
        </p:nvGrpSpPr>
        <p:grpSpPr>
          <a:xfrm>
            <a:off x="1053474" y="6022938"/>
            <a:ext cx="10113954" cy="566770"/>
            <a:chOff x="515924" y="5792918"/>
            <a:chExt cx="9461999" cy="566770"/>
          </a:xfrm>
        </p:grpSpPr>
        <p:pic>
          <p:nvPicPr>
            <p:cNvPr id="22" name="Grafik 2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15924" y="5834863"/>
              <a:ext cx="442931" cy="315747"/>
            </a:xfrm>
            <a:prstGeom prst="rect">
              <a:avLst/>
            </a:prstGeom>
          </p:spPr>
        </p:pic>
        <p:sp>
          <p:nvSpPr>
            <p:cNvPr id="23"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2" name="Datumsplatzhalter 1"/>
          <p:cNvSpPr>
            <a:spLocks noGrp="1"/>
          </p:cNvSpPr>
          <p:nvPr>
            <p:ph type="dt" sz="half" idx="10"/>
          </p:nvPr>
        </p:nvSpPr>
        <p:spPr/>
        <p:txBody>
          <a:bodyPr/>
          <a:lstStyle/>
          <a:p>
            <a:r>
              <a:rPr lang="de-DE"/>
              <a:t>Short title</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a:t>Max-Planck-Institut für Plasmaphysik | Name | DD.MM.YYYY</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1159289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Grafik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54650" y="2313782"/>
            <a:ext cx="10055310" cy="3489523"/>
          </a:xfrm>
          <a:prstGeom prst="rect">
            <a:avLst/>
          </a:prstGeom>
        </p:spPr>
      </p:pic>
      <p:pic>
        <p:nvPicPr>
          <p:cNvPr id="12" name="Grafik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61473" y="5372117"/>
            <a:ext cx="2036761" cy="628763"/>
          </a:xfrm>
          <a:prstGeom prst="rect">
            <a:avLst/>
          </a:prstGeom>
        </p:spPr>
      </p:pic>
      <p:sp>
        <p:nvSpPr>
          <p:cNvPr id="17" name="Title 1"/>
          <p:cNvSpPr txBox="1">
            <a:spLocks/>
          </p:cNvSpPr>
          <p:nvPr userDrawn="1"/>
        </p:nvSpPr>
        <p:spPr>
          <a:xfrm>
            <a:off x="550719" y="1807154"/>
            <a:ext cx="5621482" cy="1923184"/>
          </a:xfrm>
          <a:prstGeom prst="rect">
            <a:avLst/>
          </a:prstGeom>
          <a:solidFill>
            <a:srgbClr val="29485D"/>
          </a:solidFill>
        </p:spPr>
        <p:txBody>
          <a:bodyPr vert="horz" wrap="square" lIns="198000" tIns="158400" rIns="108000" bIns="10800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dirty="0"/>
          </a:p>
        </p:txBody>
      </p:sp>
      <p:sp>
        <p:nvSpPr>
          <p:cNvPr id="18" name="Subtitle 2"/>
          <p:cNvSpPr txBox="1">
            <a:spLocks/>
          </p:cNvSpPr>
          <p:nvPr userDrawn="1"/>
        </p:nvSpPr>
        <p:spPr>
          <a:xfrm>
            <a:off x="6045987" y="4682864"/>
            <a:ext cx="5560809" cy="1280552"/>
          </a:xfrm>
          <a:prstGeom prst="rect">
            <a:avLst/>
          </a:prstGeom>
          <a:solidFill>
            <a:srgbClr val="29485D"/>
          </a:solidFill>
        </p:spPr>
        <p:txBody>
          <a:bodyPr vert="horz" lIns="187200" tIns="158400" rIns="108000" bIns="1728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dirty="0"/>
          </a:p>
        </p:txBody>
      </p:sp>
      <p:sp>
        <p:nvSpPr>
          <p:cNvPr id="19" name="Subtitle 2"/>
          <p:cNvSpPr>
            <a:spLocks noGrp="1"/>
          </p:cNvSpPr>
          <p:nvPr>
            <p:ph type="subTitle" idx="1"/>
          </p:nvPr>
        </p:nvSpPr>
        <p:spPr>
          <a:xfrm>
            <a:off x="6172201" y="4787844"/>
            <a:ext cx="5361443" cy="1101934"/>
          </a:xfrm>
        </p:spPr>
        <p:txBody>
          <a:bodyPr anchor="ctr"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0" name="Titel 6"/>
          <p:cNvSpPr>
            <a:spLocks noGrp="1"/>
          </p:cNvSpPr>
          <p:nvPr>
            <p:ph type="title"/>
          </p:nvPr>
        </p:nvSpPr>
        <p:spPr>
          <a:xfrm>
            <a:off x="695326" y="1891147"/>
            <a:ext cx="5350662" cy="1766455"/>
          </a:xfrm>
        </p:spPr>
        <p:txBody>
          <a:bodyPr anchor="ctr"/>
          <a:lstStyle>
            <a:lvl1pPr>
              <a:defRPr sz="2300">
                <a:solidFill>
                  <a:schemeClr val="bg1"/>
                </a:solidFill>
              </a:defRPr>
            </a:lvl1pPr>
          </a:lstStyle>
          <a:p>
            <a:r>
              <a:rPr lang="de-DE" smtClean="0"/>
              <a:t>Titelmasterformat durch Klicken bearbeiten</a:t>
            </a:r>
            <a:endParaRPr lang="de-DE" dirty="0"/>
          </a:p>
        </p:txBody>
      </p:sp>
      <p:pic>
        <p:nvPicPr>
          <p:cNvPr id="32" name="Grafik 3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60395" y="4765992"/>
            <a:ext cx="1058550" cy="940958"/>
          </a:xfrm>
          <a:prstGeom prst="rect">
            <a:avLst/>
          </a:prstGeom>
        </p:spPr>
      </p:pic>
      <p:pic>
        <p:nvPicPr>
          <p:cNvPr id="33" name="Grafik 3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83322" y="5232310"/>
            <a:ext cx="1851764" cy="571653"/>
          </a:xfrm>
          <a:prstGeom prst="rect">
            <a:avLst/>
          </a:prstGeom>
        </p:spPr>
      </p:pic>
      <p:pic>
        <p:nvPicPr>
          <p:cNvPr id="25" name="Grafik 2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
        <p:nvSpPr>
          <p:cNvPr id="2" name="Datumsplatzhalter 1"/>
          <p:cNvSpPr>
            <a:spLocks noGrp="1"/>
          </p:cNvSpPr>
          <p:nvPr>
            <p:ph type="dt" sz="half" idx="10"/>
          </p:nvPr>
        </p:nvSpPr>
        <p:spPr/>
        <p:txBody>
          <a:bodyPr/>
          <a:lstStyle/>
          <a:p>
            <a:r>
              <a:rPr lang="de-DE"/>
              <a:t>Short title</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a:t>Max-Planck-Institut für Plasmaphysik | Name | DD.MM.YYYY</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10642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83"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6" y="1609726"/>
            <a:ext cx="10801349" cy="4772024"/>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Titel 10"/>
          <p:cNvSpPr>
            <a:spLocks noGrp="1"/>
          </p:cNvSpPr>
          <p:nvPr>
            <p:ph type="title"/>
          </p:nvPr>
        </p:nvSpPr>
        <p:spPr>
          <a:xfrm>
            <a:off x="695326" y="441325"/>
            <a:ext cx="9576471" cy="894416"/>
          </a:xfrm>
        </p:spPr>
        <p:txBody>
          <a:bodyPr/>
          <a:lstStyle>
            <a:lvl1pPr>
              <a:defRPr/>
            </a:lvl1pPr>
          </a:lstStyle>
          <a:p>
            <a:r>
              <a:rPr lang="de-DE" smtClean="0"/>
              <a:t>Titelmasterformat durch Klicken bearbeiten</a:t>
            </a:r>
            <a:endParaRPr lang="de-DE" dirty="0"/>
          </a:p>
        </p:txBody>
      </p:sp>
      <p:sp>
        <p:nvSpPr>
          <p:cNvPr id="2" name="Datumsplatzhalter 1"/>
          <p:cNvSpPr>
            <a:spLocks noGrp="1"/>
          </p:cNvSpPr>
          <p:nvPr>
            <p:ph type="dt" sz="half" idx="14"/>
          </p:nvPr>
        </p:nvSpPr>
        <p:spPr/>
        <p:txBody>
          <a:bodyPr/>
          <a:lstStyle/>
          <a:p>
            <a:r>
              <a:rPr lang="de-DE"/>
              <a:t>Short title</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a:t>Max-Planck-Institut für Plasmaphysik | Name | DD.MM.YYYY</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107429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07"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95325" y="1881188"/>
            <a:ext cx="5112414" cy="4500562"/>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6384263" y="1881188"/>
            <a:ext cx="5112412" cy="4500562"/>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4" name="Titel 13"/>
          <p:cNvSpPr>
            <a:spLocks noGrp="1"/>
          </p:cNvSpPr>
          <p:nvPr>
            <p:ph type="title"/>
          </p:nvPr>
        </p:nvSpPr>
        <p:spPr/>
        <p:txBody>
          <a:bodyPr/>
          <a:lstStyle/>
          <a:p>
            <a:r>
              <a:rPr lang="de-DE" smtClean="0"/>
              <a:t>Titelmasterformat durch Klicken bearbeiten</a:t>
            </a:r>
            <a:endParaRPr lang="de-DE"/>
          </a:p>
        </p:txBody>
      </p:sp>
      <p:sp>
        <p:nvSpPr>
          <p:cNvPr id="2" name="Datumsplatzhalter 1"/>
          <p:cNvSpPr>
            <a:spLocks noGrp="1"/>
          </p:cNvSpPr>
          <p:nvPr>
            <p:ph type="dt" sz="half" idx="10"/>
          </p:nvPr>
        </p:nvSpPr>
        <p:spPr/>
        <p:txBody>
          <a:bodyPr/>
          <a:lstStyle/>
          <a:p>
            <a:r>
              <a:rPr lang="de-DE"/>
              <a:t>Short title</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a:t>Max-Planck-Institut für Plasmaphysik | Name | DD.MM.YYYY</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40470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95325" y="481013"/>
            <a:ext cx="10801350" cy="5900737"/>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Datumsplatzhalter 8"/>
          <p:cNvSpPr>
            <a:spLocks noGrp="1"/>
          </p:cNvSpPr>
          <p:nvPr>
            <p:ph type="dt" sz="half" idx="14"/>
          </p:nvPr>
        </p:nvSpPr>
        <p:spPr/>
        <p:txBody>
          <a:bodyPr/>
          <a:lstStyle/>
          <a:p>
            <a:r>
              <a:rPr lang="de-DE"/>
              <a:t>Short title</a:t>
            </a:r>
            <a:endParaRPr lang="de-DE" dirty="0"/>
          </a:p>
        </p:txBody>
      </p:sp>
      <p:sp>
        <p:nvSpPr>
          <p:cNvPr id="10" name="Fußzeilenplatzhalter 9"/>
          <p:cNvSpPr>
            <a:spLocks noGrp="1"/>
          </p:cNvSpPr>
          <p:nvPr>
            <p:ph type="ftr" sz="quarter" idx="15"/>
          </p:nvPr>
        </p:nvSpPr>
        <p:spPr/>
        <p:txBody>
          <a:bodyPr/>
          <a:lstStyle/>
          <a:p>
            <a:pPr algn="l">
              <a:tabLst>
                <a:tab pos="9775825" algn="r"/>
                <a:tab pos="10226675" algn="r"/>
              </a:tabLst>
            </a:pPr>
            <a:r>
              <a:rPr lang="de-DE"/>
              <a:t>Max-Planck-Institut für Plasmaphysik | Name | DD.MM.YYYY</a:t>
            </a:r>
            <a:endParaRPr lang="de-DE" dirty="0"/>
          </a:p>
        </p:txBody>
      </p:sp>
      <p:sp>
        <p:nvSpPr>
          <p:cNvPr id="11" name="Foliennummernplatzhalter 10"/>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824973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r>
              <a:rPr lang="de-DE"/>
              <a:t>Short title</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a:t>Max-Planck-Institut für Plasmaphysik | Name | DD.MM.YYYY</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09067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80875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31"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smtClean="0"/>
              <a:t>Titelmasterformat durch Klicken bearbeiten</a:t>
            </a:r>
            <a:endParaRPr lang="de-DE"/>
          </a:p>
        </p:txBody>
      </p:sp>
      <p:sp>
        <p:nvSpPr>
          <p:cNvPr id="4" name="Datumsplatzhalter 3"/>
          <p:cNvSpPr>
            <a:spLocks noGrp="1"/>
          </p:cNvSpPr>
          <p:nvPr>
            <p:ph type="dt" sz="half" idx="10"/>
          </p:nvPr>
        </p:nvSpPr>
        <p:spPr/>
        <p:txBody>
          <a:bodyPr/>
          <a:lstStyle/>
          <a:p>
            <a:r>
              <a:rPr lang="de-DE"/>
              <a:t>Short title</a:t>
            </a:r>
            <a:endParaRPr lang="de-DE" dirty="0"/>
          </a:p>
        </p:txBody>
      </p:sp>
      <p:sp>
        <p:nvSpPr>
          <p:cNvPr id="7" name="Fußzeilenplatzhalter 6"/>
          <p:cNvSpPr>
            <a:spLocks noGrp="1"/>
          </p:cNvSpPr>
          <p:nvPr>
            <p:ph type="ftr" sz="quarter" idx="11"/>
          </p:nvPr>
        </p:nvSpPr>
        <p:spPr/>
        <p:txBody>
          <a:bodyPr/>
          <a:lstStyle/>
          <a:p>
            <a:pPr algn="l">
              <a:tabLst>
                <a:tab pos="9775825" algn="r"/>
                <a:tab pos="10226675" algn="r"/>
              </a:tabLst>
            </a:pPr>
            <a:r>
              <a:rPr lang="de-DE"/>
              <a:t>Max-Planck-Institut für Plasmaphysik | Name | DD.MM.YYYY</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653634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16.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ags" Target="../tags/tag15.xml"/><Relationship Id="rId2" Type="http://schemas.openxmlformats.org/officeDocument/2006/relationships/slideLayout" Target="../slideLayouts/slideLayout14.xml"/><Relationship Id="rId16" Type="http://schemas.openxmlformats.org/officeDocument/2006/relationships/image" Target="../media/image1.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vmlDrawing" Target="../drawings/vmlDrawing8.vml"/><Relationship Id="rId5" Type="http://schemas.openxmlformats.org/officeDocument/2006/relationships/slideLayout" Target="../slideLayouts/slideLayout17.xml"/><Relationship Id="rId15" Type="http://schemas.openxmlformats.org/officeDocument/2006/relationships/oleObject" Target="../embeddings/oleObject1.bin"/><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366923" y="170923"/>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1" name="think-cell Folie" r:id="rId18" imgW="384" imgH="385" progId="TCLayout.ActiveDocument.1">
                  <p:embed/>
                </p:oleObj>
              </mc:Choice>
              <mc:Fallback>
                <p:oleObj name="think-cell Folie" r:id="rId18" imgW="384" imgH="385" progId="TCLayout.ActiveDocument.1">
                  <p:embed/>
                  <p:pic>
                    <p:nvPicPr>
                      <p:cNvPr id="0" name=""/>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95325" y="441325"/>
            <a:ext cx="9576472"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dirty="0"/>
              <a:t>Max-Planck-Institut für Plasmaphysik | Name | DD.MM.YYYY</a:t>
            </a:r>
          </a:p>
        </p:txBody>
      </p:sp>
      <p:sp>
        <p:nvSpPr>
          <p:cNvPr id="13"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a:t>Short title</a:t>
            </a:r>
            <a:endParaRPr lang="de-DE" dirty="0"/>
          </a:p>
        </p:txBody>
      </p:sp>
      <p:sp>
        <p:nvSpPr>
          <p:cNvPr id="14" name="Foliennummernplatzhalter 13"/>
          <p:cNvSpPr>
            <a:spLocks noGrp="1"/>
          </p:cNvSpPr>
          <p:nvPr>
            <p:ph type="sldNum" sz="quarter" idx="4"/>
          </p:nvPr>
        </p:nvSpPr>
        <p:spPr>
          <a:xfrm>
            <a:off x="11167427" y="6489699"/>
            <a:ext cx="329248" cy="142876"/>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3B1A4699-952B-42DA-8DC4-38A59B49610C}" type="slidenum">
              <a:rPr lang="de-DE" smtClean="0"/>
              <a:pPr/>
              <a:t>‹Nr.›</a:t>
            </a:fld>
            <a:endParaRPr lang="de-DE" dirty="0"/>
          </a:p>
        </p:txBody>
      </p:sp>
      <p:sp>
        <p:nvSpPr>
          <p:cNvPr id="7" name="Textplatzhalter 6"/>
          <p:cNvSpPr>
            <a:spLocks noGrp="1"/>
          </p:cNvSpPr>
          <p:nvPr>
            <p:ph type="body" idx="1"/>
          </p:nvPr>
        </p:nvSpPr>
        <p:spPr>
          <a:xfrm>
            <a:off x="695326" y="1609725"/>
            <a:ext cx="10801350" cy="4567237"/>
          </a:xfrm>
          <a:prstGeom prst="rect">
            <a:avLst/>
          </a:prstGeom>
        </p:spPr>
        <p:txBody>
          <a:bodyPr vert="horz" lIns="0" tIns="45720" rIns="0" bIns="45720" rtlCol="0">
            <a:normAutofit/>
          </a:bodyPr>
          <a:lstStyle/>
          <a:p>
            <a:pPr lvl="0"/>
            <a:r>
              <a:rPr lang="de-DE" dirty="0"/>
              <a:t>Ebene 1: Headlines</a:t>
            </a:r>
          </a:p>
          <a:p>
            <a:pPr lvl="1"/>
            <a:r>
              <a:rPr lang="de-DE" dirty="0"/>
              <a:t>Ebene 2: Fließtext</a:t>
            </a:r>
          </a:p>
          <a:p>
            <a:pPr lvl="2"/>
            <a:r>
              <a:rPr lang="de-DE" dirty="0"/>
              <a:t>Ebene 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591799" y="240771"/>
            <a:ext cx="581025" cy="516467"/>
          </a:xfrm>
          <a:prstGeom prst="rect">
            <a:avLst/>
          </a:prstGeom>
        </p:spPr>
      </p:pic>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02" r:id="rId1"/>
    <p:sldLayoutId id="2147483709" r:id="rId2"/>
    <p:sldLayoutId id="2147483708" r:id="rId3"/>
    <p:sldLayoutId id="2147483713" r:id="rId4"/>
    <p:sldLayoutId id="2147483669" r:id="rId5"/>
    <p:sldLayoutId id="2147483664" r:id="rId6"/>
    <p:sldLayoutId id="2147483696" r:id="rId7"/>
    <p:sldLayoutId id="2147483667" r:id="rId8"/>
    <p:sldLayoutId id="2147483700" r:id="rId9"/>
    <p:sldLayoutId id="2147483711" r:id="rId10"/>
    <p:sldLayoutId id="2147483701" r:id="rId11"/>
    <p:sldLayoutId id="2147483726"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userDrawn="1">
          <p15:clr>
            <a:srgbClr val="F26B43"/>
          </p15:clr>
        </p15:guide>
        <p15:guide id="3" pos="7038" userDrawn="1">
          <p15:clr>
            <a:srgbClr val="F26B43"/>
          </p15:clr>
        </p15:guide>
        <p15:guide id="4" orient="horz" pos="4020" userDrawn="1">
          <p15:clr>
            <a:srgbClr val="F26B43"/>
          </p15:clr>
        </p15:guide>
        <p15:guide id="6" orient="horz" pos="1014" userDrawn="1">
          <p15:clr>
            <a:srgbClr val="F26B43"/>
          </p15:clr>
        </p15:guide>
        <p15:guide id="7" orient="horz" pos="4088" userDrawn="1">
          <p15:clr>
            <a:srgbClr val="F26B43"/>
          </p15:clr>
        </p15:guide>
        <p15:guide id="8" orient="horz" pos="4178">
          <p15:clr>
            <a:srgbClr val="F26B43"/>
          </p15:clr>
        </p15:guide>
        <p15:guide id="9" pos="143" userDrawn="1">
          <p15:clr>
            <a:srgbClr val="F26B43"/>
          </p15:clr>
        </p15:guide>
        <p15:guide id="11" orient="horz" pos="503">
          <p15:clr>
            <a:srgbClr val="F26B43"/>
          </p15:clr>
        </p15:guide>
        <p15:guide id="12" pos="7537" userDrawn="1">
          <p15:clr>
            <a:srgbClr val="F26B43"/>
          </p15:clr>
        </p15:guide>
        <p15:guide id="14" orient="horz" pos="459" userDrawn="1">
          <p15:clr>
            <a:srgbClr val="F26B43"/>
          </p15:clr>
        </p15:guide>
        <p15:guide id="15" orient="horz" pos="153" userDrawn="1">
          <p15:clr>
            <a:srgbClr val="F26B43"/>
          </p15:clr>
        </p15:guide>
        <p15:guide id="16" orient="horz" pos="278" userDrawn="1">
          <p15:clr>
            <a:srgbClr val="F26B43"/>
          </p15:clr>
        </p15:guide>
        <p15:guide id="18" pos="7242" userDrawn="1">
          <p15:clr>
            <a:srgbClr val="F26B43"/>
          </p15:clr>
        </p15:guide>
        <p15:guide id="19" pos="4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366923" y="170923"/>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2"/>
            </p:custDataLst>
            <p:extLst>
              <p:ext uri="{D42A27DB-BD31-4B8C-83A1-F6EECF244321}">
                <p14:modId xmlns:p14="http://schemas.microsoft.com/office/powerpoint/2010/main" val="3728219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03" name="think-cell Folie" r:id="rId15" imgW="384" imgH="385" progId="TCLayout.ActiveDocument.1">
                  <p:embed/>
                </p:oleObj>
              </mc:Choice>
              <mc:Fallback>
                <p:oleObj name="think-cell Folie" r:id="rId15"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95325" y="441325"/>
            <a:ext cx="9576472"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dirty="0"/>
              <a:t>Max-Planck-Institut für Plasmaphysik | Name | DD.MM.YYYY</a:t>
            </a:r>
          </a:p>
        </p:txBody>
      </p:sp>
      <p:sp>
        <p:nvSpPr>
          <p:cNvPr id="13"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a:t>Short title</a:t>
            </a:r>
            <a:endParaRPr lang="de-DE" dirty="0"/>
          </a:p>
        </p:txBody>
      </p:sp>
      <p:sp>
        <p:nvSpPr>
          <p:cNvPr id="14" name="Foliennummernplatzhalter 13"/>
          <p:cNvSpPr>
            <a:spLocks noGrp="1"/>
          </p:cNvSpPr>
          <p:nvPr>
            <p:ph type="sldNum" sz="quarter" idx="4"/>
          </p:nvPr>
        </p:nvSpPr>
        <p:spPr>
          <a:xfrm>
            <a:off x="11167427" y="6489699"/>
            <a:ext cx="329248" cy="142876"/>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3B1A4699-952B-42DA-8DC4-38A59B49610C}" type="slidenum">
              <a:rPr lang="de-DE" smtClean="0"/>
              <a:pPr/>
              <a:t>‹Nr.›</a:t>
            </a:fld>
            <a:endParaRPr lang="de-DE" dirty="0"/>
          </a:p>
        </p:txBody>
      </p:sp>
      <p:sp>
        <p:nvSpPr>
          <p:cNvPr id="7" name="Textplatzhalter 6"/>
          <p:cNvSpPr>
            <a:spLocks noGrp="1"/>
          </p:cNvSpPr>
          <p:nvPr>
            <p:ph type="body" idx="1"/>
          </p:nvPr>
        </p:nvSpPr>
        <p:spPr>
          <a:xfrm>
            <a:off x="695326" y="1609725"/>
            <a:ext cx="10801350" cy="4567237"/>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de-DE" sz="1800" b="1" i="0" u="none" strike="noStrike" kern="600" cap="none" spc="40" normalizeH="0" baseline="0" noProof="0" dirty="0" smtClean="0">
                <a:ln>
                  <a:noFill/>
                </a:ln>
                <a:solidFill>
                  <a:srgbClr val="005555"/>
                </a:solidFill>
                <a:effectLst/>
                <a:uLnTx/>
                <a:uFillTx/>
                <a:latin typeface="+mn-lt"/>
                <a:ea typeface="+mn-ea"/>
                <a:cs typeface="+mn-cs"/>
              </a:rPr>
              <a:t>Ebene 1: Headlines</a:t>
            </a:r>
          </a:p>
          <a:p>
            <a:pPr marL="0" marR="0" lvl="1"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2: Fließtext</a:t>
            </a:r>
          </a:p>
          <a:p>
            <a:pPr marL="179388" marR="0" lvl="2"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de-DE" sz="1800" b="1" i="0" u="none" strike="noStrike" kern="400" cap="none" spc="40" normalizeH="0" baseline="0" noProof="0" dirty="0" smtClean="0">
                <a:ln>
                  <a:noFill/>
                </a:ln>
                <a:solidFill>
                  <a:srgbClr val="29485D"/>
                </a:solidFill>
                <a:effectLst/>
                <a:uLnTx/>
                <a:uFillTx/>
                <a:latin typeface="+mn-lt"/>
                <a:ea typeface="+mn-ea"/>
                <a:cs typeface="+mn-cs"/>
              </a:rPr>
              <a:t>Ebene 3: Stichpunkte</a:t>
            </a:r>
          </a:p>
          <a:p>
            <a:pPr marL="179388" marR="0" lvl="3"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4: Stichpunkte hervorgehoben</a:t>
            </a:r>
          </a:p>
          <a:p>
            <a:pPr marL="357188" marR="0" lvl="4"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5: Stichpunkte eingerückt</a:t>
            </a:r>
          </a:p>
          <a:p>
            <a:pPr marL="645750" marR="0" lvl="5" indent="-285750" algn="l" defTabSz="914400" rtl="0" eaLnBrk="1" fontAlgn="auto" latinLnBrk="0" hangingPunct="1">
              <a:lnSpc>
                <a:spcPct val="100000"/>
              </a:lnSpc>
              <a:spcBef>
                <a:spcPts val="300"/>
              </a:spcBef>
              <a:spcAft>
                <a:spcPts val="0"/>
              </a:spcAft>
              <a:buClr>
                <a:srgbClr val="000000"/>
              </a:buClr>
              <a:buSzPct val="110000"/>
              <a:buFont typeface="Symbol" panose="05050102010706020507" pitchFamily="18" charset="2"/>
              <a:buChar char=""/>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6: Stichpunkte weiter eingerückt</a:t>
            </a:r>
          </a:p>
          <a:p>
            <a:pPr marL="0" marR="0" lvl="6" indent="215900" algn="l" defTabSz="914400" rtl="0" eaLnBrk="1" fontAlgn="auto" latinLnBrk="0" hangingPunct="1">
              <a:lnSpc>
                <a:spcPct val="100000"/>
              </a:lnSpc>
              <a:spcBef>
                <a:spcPts val="600"/>
              </a:spcBef>
              <a:spcAft>
                <a:spcPts val="0"/>
              </a:spcAft>
              <a:buClr>
                <a:srgbClr val="005555"/>
              </a:buClr>
              <a:buSzTx/>
              <a:buFont typeface="Wingdings 3" panose="05040102010807070707" pitchFamily="18" charset="2"/>
              <a:buChar char=""/>
              <a:tabLst/>
              <a:defRPr/>
            </a:pPr>
            <a:r>
              <a:rPr kumimoji="0" lang="de-DE" sz="1500" b="0" i="1" u="none" strike="noStrike" kern="600" cap="none" spc="40" normalizeH="0" baseline="0" noProof="0" dirty="0" smtClean="0">
                <a:ln>
                  <a:noFill/>
                </a:ln>
                <a:solidFill>
                  <a:srgbClr val="005555"/>
                </a:solidFill>
                <a:effectLst/>
                <a:uLnTx/>
                <a:uFillTx/>
                <a:latin typeface="+mn-lt"/>
                <a:ea typeface="+mn-ea"/>
                <a:cs typeface="+mn-cs"/>
              </a:rPr>
              <a:t>Ebene 7: Zusatzinfo</a:t>
            </a:r>
          </a:p>
          <a:p>
            <a:pPr marL="0" marR="0" lvl="7" indent="0" algn="l" defTabSz="914400" rtl="0" eaLnBrk="1" fontAlgn="auto" latinLnBrk="0" hangingPunct="1">
              <a:lnSpc>
                <a:spcPct val="100000"/>
              </a:lnSpc>
              <a:spcBef>
                <a:spcPts val="525"/>
              </a:spcBef>
              <a:spcAft>
                <a:spcPts val="0"/>
              </a:spcAft>
              <a:buClrTx/>
              <a:buSzPct val="110000"/>
              <a:buFont typeface=".SF NS Symbols Regular"/>
              <a:buNone/>
              <a:tabLst/>
              <a:defRPr/>
            </a:pPr>
            <a:r>
              <a:rPr kumimoji="0" lang="de-DE" sz="1000" b="0" i="1" u="none" strike="noStrike" kern="600" cap="none" spc="120" normalizeH="0" baseline="0" noProof="0" dirty="0" smtClean="0">
                <a:ln>
                  <a:noFill/>
                </a:ln>
                <a:solidFill>
                  <a:srgbClr val="000000">
                    <a:lumMod val="50000"/>
                    <a:lumOff val="50000"/>
                  </a:srgbClr>
                </a:solidFill>
                <a:effectLst/>
                <a:uLnTx/>
                <a:uFillTx/>
                <a:latin typeface="+mn-lt"/>
                <a:ea typeface="+mn-ea"/>
                <a:cs typeface="+mn-cs"/>
              </a:rPr>
              <a:t>Ebene 8: Bildunterschrift</a:t>
            </a:r>
          </a:p>
          <a:p>
            <a:pPr lvl="0"/>
            <a:endParaRPr lang="de-DE" dirty="0"/>
          </a:p>
        </p:txBody>
      </p:sp>
    </p:spTree>
    <p:extLst>
      <p:ext uri="{BB962C8B-B14F-4D97-AF65-F5344CB8AC3E}">
        <p14:creationId xmlns:p14="http://schemas.microsoft.com/office/powerpoint/2010/main" val="160706583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9" r:id="rId3"/>
    <p:sldLayoutId id="2147483720" r:id="rId4"/>
    <p:sldLayoutId id="2147483721" r:id="rId5"/>
    <p:sldLayoutId id="2147483722" r:id="rId6"/>
    <p:sldLayoutId id="2147483723" r:id="rId7"/>
    <p:sldLayoutId id="2147483724" r:id="rId8"/>
    <p:sldLayoutId id="2147483725" r:id="rId9"/>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sz="1800" kern="600" spc="40" baseline="0">
          <a:solidFill>
            <a:schemeClr val="tx1"/>
          </a:solidFill>
          <a:latin typeface="+mn-lt"/>
          <a:ea typeface="+mn-ea"/>
          <a:cs typeface="+mn-cs"/>
        </a:defRPr>
      </a:lvl2pPr>
      <a:lvl3pPr marL="179388" marR="0"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sz="1800" b="1" kern="400" spc="40" baseline="0">
          <a:solidFill>
            <a:schemeClr val="accent3"/>
          </a:solidFill>
          <a:latin typeface="+mn-lt"/>
          <a:ea typeface="+mn-ea"/>
          <a:cs typeface="+mn-cs"/>
        </a:defRPr>
      </a:lvl3pPr>
      <a:lvl4pPr marL="179388" marR="0"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sz="1800" kern="600" spc="40" baseline="0">
          <a:solidFill>
            <a:schemeClr val="tx1"/>
          </a:solidFill>
          <a:latin typeface="+mn-lt"/>
          <a:ea typeface="+mn-ea"/>
          <a:cs typeface="+mn-cs"/>
        </a:defRPr>
      </a:lvl4pPr>
      <a:lvl5pPr marL="357188" marR="0"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lang="de-DE" sz="1800" b="0" i="0" kern="600" spc="40" baseline="0" dirty="0" smtClean="0">
          <a:solidFill>
            <a:schemeClr val="tx1"/>
          </a:solidFill>
          <a:latin typeface="+mn-lt"/>
          <a:ea typeface="+mn-ea"/>
          <a:cs typeface="+mn-cs"/>
        </a:defRPr>
      </a:lvl5pPr>
      <a:lvl6pPr marL="645750" marR="0" indent="-285750" algn="l" defTabSz="914400" rtl="0" eaLnBrk="1" fontAlgn="auto" latinLnBrk="0" hangingPunct="1">
        <a:lnSpc>
          <a:spcPct val="100000"/>
        </a:lnSpc>
        <a:spcBef>
          <a:spcPts val="300"/>
        </a:spcBef>
        <a:spcAft>
          <a:spcPts val="0"/>
        </a:spcAft>
        <a:buClr>
          <a:srgbClr val="000000"/>
        </a:buClr>
        <a:buSzPct val="110000"/>
        <a:buFont typeface="Symbol" panose="05050102010706020507" pitchFamily="18" charset="2"/>
        <a:buChar char=""/>
        <a:tabLst/>
        <a:defRPr sz="1800" b="0" i="0" kern="600" spc="40" baseline="0">
          <a:solidFill>
            <a:schemeClr val="tx1"/>
          </a:solidFill>
          <a:latin typeface="+mn-lt"/>
          <a:ea typeface="+mn-ea"/>
          <a:cs typeface="+mn-cs"/>
        </a:defRPr>
      </a:lvl6pPr>
      <a:lvl7pPr marL="0" marR="0" indent="215900" algn="l" defTabSz="914400" rtl="0" eaLnBrk="1" fontAlgn="auto" latinLnBrk="0" hangingPunct="1">
        <a:lnSpc>
          <a:spcPct val="100000"/>
        </a:lnSpc>
        <a:spcBef>
          <a:spcPts val="600"/>
        </a:spcBef>
        <a:spcAft>
          <a:spcPts val="0"/>
        </a:spcAft>
        <a:buClr>
          <a:srgbClr val="005555"/>
        </a:buClr>
        <a:buSzTx/>
        <a:buFont typeface="Wingdings 3" panose="05040102010807070707" pitchFamily="18" charset="2"/>
        <a:buChar char=""/>
        <a:tabLst/>
        <a:defRPr sz="1500" b="0" i="1" kern="600" spc="40" baseline="0">
          <a:solidFill>
            <a:schemeClr val="tx2"/>
          </a:solidFill>
          <a:latin typeface="+mn-lt"/>
          <a:ea typeface="+mn-ea"/>
          <a:cs typeface="+mn-cs"/>
        </a:defRPr>
      </a:lvl7pPr>
      <a:lvl8pPr marL="0" marR="0" indent="0" algn="l" defTabSz="914400" rtl="0" eaLnBrk="1" fontAlgn="auto" latinLnBrk="0" hangingPunct="1">
        <a:lnSpc>
          <a:spcPct val="100000"/>
        </a:lnSpc>
        <a:spcBef>
          <a:spcPts val="525"/>
        </a:spcBef>
        <a:spcAft>
          <a:spcPts val="0"/>
        </a:spcAft>
        <a:buClrTx/>
        <a:buSzPct val="110000"/>
        <a:buFont typeface=".SF NS Symbols Regular"/>
        <a:buNone/>
        <a:tabLst/>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3" pos="7038">
          <p15:clr>
            <a:srgbClr val="F26B43"/>
          </p15:clr>
        </p15:guide>
        <p15:guide id="4" orient="horz" pos="4020">
          <p15:clr>
            <a:srgbClr val="F26B43"/>
          </p15:clr>
        </p15:guide>
        <p15:guide id="6" orient="horz" pos="1014">
          <p15:clr>
            <a:srgbClr val="F26B43"/>
          </p15:clr>
        </p15:guide>
        <p15:guide id="7" orient="horz" pos="4088">
          <p15:clr>
            <a:srgbClr val="F26B43"/>
          </p15:clr>
        </p15:guide>
        <p15:guide id="8" orient="horz" pos="4178">
          <p15:clr>
            <a:srgbClr val="F26B43"/>
          </p15:clr>
        </p15:guide>
        <p15:guide id="9" pos="143">
          <p15:clr>
            <a:srgbClr val="F26B43"/>
          </p15:clr>
        </p15:guide>
        <p15:guide id="11" orient="horz" pos="503">
          <p15:clr>
            <a:srgbClr val="F26B43"/>
          </p15:clr>
        </p15:guide>
        <p15:guide id="12" pos="7537">
          <p15:clr>
            <a:srgbClr val="F26B43"/>
          </p15:clr>
        </p15:guide>
        <p15:guide id="14" orient="horz" pos="459">
          <p15:clr>
            <a:srgbClr val="F26B43"/>
          </p15:clr>
        </p15:guide>
        <p15:guide id="15" orient="horz" pos="153">
          <p15:clr>
            <a:srgbClr val="F26B43"/>
          </p15:clr>
        </p15:guide>
        <p15:guide id="16" orient="horz" pos="278">
          <p15:clr>
            <a:srgbClr val="F26B43"/>
          </p15:clr>
        </p15:guide>
        <p15:guide id="18" pos="7242">
          <p15:clr>
            <a:srgbClr val="F26B43"/>
          </p15:clr>
        </p15:guide>
        <p15:guide id="19" pos="43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150.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p:txBody>
          <a:bodyPr>
            <a:normAutofit/>
          </a:bodyPr>
          <a:lstStyle/>
          <a:p>
            <a:pPr algn="ctr"/>
            <a:r>
              <a:rPr lang="en-US" sz="1600" dirty="0"/>
              <a:t>D. </a:t>
            </a:r>
            <a:r>
              <a:rPr lang="en-US" sz="1600" dirty="0" smtClean="0"/>
              <a:t>Gradic on behalf of the W7-X team</a:t>
            </a:r>
            <a:endParaRPr lang="en-US" sz="1600" dirty="0"/>
          </a:p>
        </p:txBody>
      </p:sp>
      <p:sp>
        <p:nvSpPr>
          <p:cNvPr id="7" name="Titel 6"/>
          <p:cNvSpPr>
            <a:spLocks noGrp="1"/>
          </p:cNvSpPr>
          <p:nvPr>
            <p:ph type="title"/>
          </p:nvPr>
        </p:nvSpPr>
        <p:spPr/>
        <p:txBody>
          <a:bodyPr/>
          <a:lstStyle/>
          <a:p>
            <a:r>
              <a:rPr lang="en-US" dirty="0"/>
              <a:t>Spectroscopic analysis of impurities in the edge</a:t>
            </a:r>
            <a:endParaRPr lang="en-GB" dirty="0"/>
          </a:p>
        </p:txBody>
      </p:sp>
      <p:sp>
        <p:nvSpPr>
          <p:cNvPr id="2" name="Fußzeilenplatzhalter 1"/>
          <p:cNvSpPr>
            <a:spLocks noGrp="1"/>
          </p:cNvSpPr>
          <p:nvPr>
            <p:ph type="ftr" sz="quarter" idx="11"/>
          </p:nvPr>
        </p:nvSpPr>
        <p:spPr/>
        <p:txBody>
          <a:bodyPr/>
          <a:lstStyle/>
          <a:p>
            <a:pPr algn="l">
              <a:tabLst>
                <a:tab pos="9775825" algn="r"/>
                <a:tab pos="10226675" algn="r"/>
              </a:tabLst>
            </a:pPr>
            <a:r>
              <a:rPr lang="de-DE" dirty="0"/>
              <a:t>Max-Planck-Institut für Plasmaphysik | </a:t>
            </a:r>
            <a:r>
              <a:rPr lang="de-DE" dirty="0" smtClean="0"/>
              <a:t>D. Gradic </a:t>
            </a:r>
            <a:r>
              <a:rPr lang="de-DE" dirty="0"/>
              <a:t>| </a:t>
            </a:r>
            <a:r>
              <a:rPr lang="de-DE" dirty="0" smtClean="0"/>
              <a:t>27.11.2023</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1</a:t>
            </a:fld>
            <a:endParaRPr lang="de-DE" dirty="0"/>
          </a:p>
        </p:txBody>
      </p:sp>
    </p:spTree>
    <p:extLst>
      <p:ext uri="{BB962C8B-B14F-4D97-AF65-F5344CB8AC3E}">
        <p14:creationId xmlns:p14="http://schemas.microsoft.com/office/powerpoint/2010/main" val="8841122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a:xfrm>
            <a:off x="8711738" y="6489700"/>
            <a:ext cx="2461087" cy="142874"/>
          </a:xfrm>
        </p:spPr>
        <p:txBody>
          <a:bodyPr/>
          <a:lstStyle/>
          <a:p>
            <a:r>
              <a:rPr lang="de-DE" dirty="0" err="1" smtClean="0"/>
              <a:t>Spectroscopic</a:t>
            </a:r>
            <a:r>
              <a:rPr lang="de-DE" dirty="0" smtClean="0"/>
              <a:t> </a:t>
            </a:r>
            <a:r>
              <a:rPr lang="de-DE" dirty="0" err="1" smtClean="0"/>
              <a:t>analysis</a:t>
            </a:r>
            <a:r>
              <a:rPr lang="de-DE" dirty="0" smtClean="0"/>
              <a:t> </a:t>
            </a:r>
            <a:r>
              <a:rPr lang="de-DE" dirty="0" err="1" smtClean="0"/>
              <a:t>of</a:t>
            </a:r>
            <a:r>
              <a:rPr lang="de-DE" dirty="0" smtClean="0"/>
              <a:t> Edge </a:t>
            </a:r>
            <a:r>
              <a:rPr lang="de-DE" dirty="0" err="1" smtClean="0"/>
              <a:t>impurities</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10</a:t>
            </a:fld>
            <a:endParaRPr lang="de-DE" dirty="0"/>
          </a:p>
        </p:txBody>
      </p:sp>
      <p:sp>
        <p:nvSpPr>
          <p:cNvPr id="7" name="Footer Placeholder 2"/>
          <p:cNvSpPr>
            <a:spLocks noGrp="1"/>
          </p:cNvSpPr>
          <p:nvPr>
            <p:ph type="ftr" sz="quarter" idx="15"/>
          </p:nvPr>
        </p:nvSpPr>
        <p:spPr>
          <a:xfrm>
            <a:off x="947738" y="6489699"/>
            <a:ext cx="2987213" cy="142875"/>
          </a:xfrm>
        </p:spPr>
        <p:txBody>
          <a:bodyPr/>
          <a:lstStyle/>
          <a:p>
            <a:r>
              <a:rPr lang="de-DE" dirty="0" smtClean="0"/>
              <a:t>Max-Planck-Institut für Plasmaphysik | D. Gradic | 27.11.2023</a:t>
            </a:r>
            <a:endParaRPr lang="de-DE" dirty="0"/>
          </a:p>
        </p:txBody>
      </p:sp>
      <p:sp>
        <p:nvSpPr>
          <p:cNvPr id="10" name="Rechteck 9"/>
          <p:cNvSpPr/>
          <p:nvPr/>
        </p:nvSpPr>
        <p:spPr>
          <a:xfrm>
            <a:off x="9303204" y="5368481"/>
            <a:ext cx="1964961" cy="307777"/>
          </a:xfrm>
          <a:prstGeom prst="rect">
            <a:avLst/>
          </a:prstGeom>
        </p:spPr>
        <p:txBody>
          <a:bodyPr wrap="none">
            <a:spAutoFit/>
          </a:bodyPr>
          <a:lstStyle/>
          <a:p>
            <a:r>
              <a:rPr lang="de-DE" sz="1400" dirty="0" smtClean="0">
                <a:solidFill>
                  <a:schemeClr val="tx1">
                    <a:lumMod val="50000"/>
                    <a:lumOff val="50000"/>
                  </a:schemeClr>
                </a:solidFill>
                <a:sym typeface="Wingdings" panose="05000000000000000000" pitchFamily="2" charset="2"/>
              </a:rPr>
              <a:t>[</a:t>
            </a:r>
            <a:r>
              <a:rPr lang="de-DE" sz="1400" dirty="0" err="1" smtClean="0">
                <a:solidFill>
                  <a:schemeClr val="tx1">
                    <a:lumMod val="50000"/>
                    <a:lumOff val="50000"/>
                  </a:schemeClr>
                </a:solidFill>
                <a:sym typeface="Wingdings" panose="05000000000000000000" pitchFamily="2" charset="2"/>
              </a:rPr>
              <a:t>provided</a:t>
            </a:r>
            <a:r>
              <a:rPr lang="de-DE" sz="1400" dirty="0" smtClean="0">
                <a:solidFill>
                  <a:schemeClr val="tx1">
                    <a:lumMod val="50000"/>
                    <a:lumOff val="50000"/>
                  </a:schemeClr>
                </a:solidFill>
                <a:sym typeface="Wingdings" panose="05000000000000000000" pitchFamily="2" charset="2"/>
              </a:rPr>
              <a:t> </a:t>
            </a:r>
            <a:r>
              <a:rPr lang="de-DE" sz="1400" dirty="0" err="1">
                <a:solidFill>
                  <a:schemeClr val="tx1">
                    <a:lumMod val="50000"/>
                    <a:lumOff val="50000"/>
                  </a:schemeClr>
                </a:solidFill>
                <a:sym typeface="Wingdings" panose="05000000000000000000" pitchFamily="2" charset="2"/>
              </a:rPr>
              <a:t>by</a:t>
            </a:r>
            <a:r>
              <a:rPr lang="de-DE" sz="1400" dirty="0">
                <a:solidFill>
                  <a:schemeClr val="tx1">
                    <a:lumMod val="50000"/>
                    <a:lumOff val="50000"/>
                  </a:schemeClr>
                </a:solidFill>
                <a:sym typeface="Wingdings" panose="05000000000000000000" pitchFamily="2" charset="2"/>
              </a:rPr>
              <a:t> </a:t>
            </a:r>
            <a:r>
              <a:rPr lang="de-DE" sz="1400" dirty="0" smtClean="0">
                <a:solidFill>
                  <a:schemeClr val="tx1">
                    <a:lumMod val="50000"/>
                    <a:lumOff val="50000"/>
                  </a:schemeClr>
                </a:solidFill>
                <a:sym typeface="Wingdings" panose="05000000000000000000" pitchFamily="2" charset="2"/>
              </a:rPr>
              <a:t>F. Henke]</a:t>
            </a:r>
            <a:endParaRPr lang="de-DE" sz="1400" dirty="0">
              <a:solidFill>
                <a:schemeClr val="tx1">
                  <a:lumMod val="50000"/>
                  <a:lumOff val="50000"/>
                </a:schemeClr>
              </a:solidFill>
              <a:sym typeface="Wingdings" panose="05000000000000000000" pitchFamily="2" charset="2"/>
            </a:endParaRPr>
          </a:p>
        </p:txBody>
      </p:sp>
      <p:sp>
        <p:nvSpPr>
          <p:cNvPr id="11" name="Textfeld 10"/>
          <p:cNvSpPr txBox="1"/>
          <p:nvPr/>
        </p:nvSpPr>
        <p:spPr>
          <a:xfrm>
            <a:off x="3808378" y="930486"/>
            <a:ext cx="4251137" cy="294953"/>
          </a:xfrm>
          <a:prstGeom prst="rect">
            <a:avLst/>
          </a:prstGeom>
          <a:noFill/>
        </p:spPr>
        <p:txBody>
          <a:bodyPr wrap="square" lIns="0" tIns="0" rIns="0" bIns="0" rtlCol="0" anchor="t" anchorCtr="0">
            <a:spAutoFit/>
          </a:bodyPr>
          <a:lstStyle/>
          <a:p>
            <a:pPr algn="l">
              <a:lnSpc>
                <a:spcPts val="2300"/>
              </a:lnSpc>
              <a:spcBef>
                <a:spcPts val="1150"/>
              </a:spcBef>
            </a:pPr>
            <a:r>
              <a:rPr lang="de-DE" sz="2000" b="1" dirty="0" smtClean="0">
                <a:solidFill>
                  <a:srgbClr val="FF0000"/>
                </a:solidFill>
              </a:rPr>
              <a:t>PRELIMINARY (</a:t>
            </a:r>
            <a:r>
              <a:rPr lang="de-DE" sz="2000" b="1" dirty="0" err="1" smtClean="0">
                <a:solidFill>
                  <a:srgbClr val="FF0000"/>
                </a:solidFill>
              </a:rPr>
              <a:t>work</a:t>
            </a:r>
            <a:r>
              <a:rPr lang="de-DE" sz="2000" b="1" dirty="0" smtClean="0">
                <a:solidFill>
                  <a:srgbClr val="FF0000"/>
                </a:solidFill>
              </a:rPr>
              <a:t> in </a:t>
            </a:r>
            <a:r>
              <a:rPr lang="de-DE" sz="2000" b="1" dirty="0" err="1" smtClean="0">
                <a:solidFill>
                  <a:srgbClr val="FF0000"/>
                </a:solidFill>
              </a:rPr>
              <a:t>progress</a:t>
            </a:r>
            <a:r>
              <a:rPr lang="de-DE" sz="2000" b="1" dirty="0" smtClean="0">
                <a:solidFill>
                  <a:srgbClr val="FF0000"/>
                </a:solidFill>
              </a:rPr>
              <a:t>)</a:t>
            </a:r>
            <a:endParaRPr lang="de-DE" sz="2000" b="1" dirty="0" smtClean="0">
              <a:solidFill>
                <a:srgbClr val="FF0000"/>
              </a:solidFill>
            </a:endParaRPr>
          </a:p>
        </p:txBody>
      </p:sp>
      <p:sp>
        <p:nvSpPr>
          <p:cNvPr id="13" name="Titel 2">
            <a:extLst>
              <a:ext uri="{FF2B5EF4-FFF2-40B4-BE49-F238E27FC236}">
                <a16:creationId xmlns:a16="http://schemas.microsoft.com/office/drawing/2014/main" id="{218972D2-5651-8BE8-F398-BCAC37AF5AD1}"/>
              </a:ext>
            </a:extLst>
          </p:cNvPr>
          <p:cNvSpPr>
            <a:spLocks noGrp="1"/>
          </p:cNvSpPr>
          <p:nvPr>
            <p:ph type="title"/>
          </p:nvPr>
        </p:nvSpPr>
        <p:spPr>
          <a:xfrm>
            <a:off x="695326" y="441325"/>
            <a:ext cx="9576471" cy="894416"/>
          </a:xfrm>
        </p:spPr>
        <p:txBody>
          <a:bodyPr/>
          <a:lstStyle/>
          <a:p>
            <a:r>
              <a:rPr lang="en-GB" dirty="0" smtClean="0"/>
              <a:t>Enrichment: absolute impurity concentrations in </a:t>
            </a:r>
            <a:r>
              <a:rPr lang="en-GB" dirty="0" err="1" smtClean="0"/>
              <a:t>Divertor</a:t>
            </a:r>
            <a:r>
              <a:rPr lang="en-GB" dirty="0" smtClean="0"/>
              <a:t> SOL</a:t>
            </a:r>
            <a:endParaRPr lang="en-GB" dirty="0"/>
          </a:p>
        </p:txBody>
      </p:sp>
      <p:pic>
        <p:nvPicPr>
          <p:cNvPr id="14" name="Grafik 13"/>
          <p:cNvPicPr>
            <a:picLocks noChangeAspect="1"/>
          </p:cNvPicPr>
          <p:nvPr/>
        </p:nvPicPr>
        <p:blipFill>
          <a:blip r:embed="rId2"/>
          <a:stretch>
            <a:fillRect/>
          </a:stretch>
        </p:blipFill>
        <p:spPr>
          <a:xfrm>
            <a:off x="247854" y="1415738"/>
            <a:ext cx="4941099" cy="3866746"/>
          </a:xfrm>
          <a:prstGeom prst="rect">
            <a:avLst/>
          </a:prstGeom>
        </p:spPr>
      </p:pic>
      <p:sp>
        <p:nvSpPr>
          <p:cNvPr id="15" name="Rechteck 14"/>
          <p:cNvSpPr/>
          <p:nvPr/>
        </p:nvSpPr>
        <p:spPr>
          <a:xfrm>
            <a:off x="454359" y="5917259"/>
            <a:ext cx="11399117" cy="769441"/>
          </a:xfrm>
          <a:prstGeom prst="rect">
            <a:avLst/>
          </a:prstGeom>
        </p:spPr>
        <p:txBody>
          <a:bodyPr wrap="square">
            <a:spAutoFit/>
          </a:bodyPr>
          <a:lstStyle/>
          <a:p>
            <a:pPr algn="ctr"/>
            <a:r>
              <a:rPr lang="en-US" b="1" dirty="0" smtClean="0">
                <a:solidFill>
                  <a:schemeClr val="accent1"/>
                </a:solidFill>
                <a:sym typeface="Wingdings" panose="05000000000000000000" pitchFamily="2" charset="2"/>
              </a:rPr>
              <a:t>Derived Ne concentrations </a:t>
            </a:r>
            <a:r>
              <a:rPr lang="en-US" b="1" dirty="0" smtClean="0">
                <a:solidFill>
                  <a:schemeClr val="accent1"/>
                </a:solidFill>
                <a:sym typeface="Wingdings" panose="05000000000000000000" pitchFamily="2" charset="2"/>
              </a:rPr>
              <a:t>in the </a:t>
            </a:r>
            <a:r>
              <a:rPr lang="en-US" b="1" dirty="0" err="1" smtClean="0">
                <a:solidFill>
                  <a:schemeClr val="accent1"/>
                </a:solidFill>
                <a:sym typeface="Wingdings" panose="05000000000000000000" pitchFamily="2" charset="2"/>
              </a:rPr>
              <a:t>Divertor</a:t>
            </a:r>
            <a:r>
              <a:rPr lang="en-US" b="1" dirty="0" smtClean="0">
                <a:solidFill>
                  <a:schemeClr val="accent1"/>
                </a:solidFill>
                <a:sym typeface="Wingdings" panose="05000000000000000000" pitchFamily="2" charset="2"/>
              </a:rPr>
              <a:t> SOL </a:t>
            </a:r>
            <a:r>
              <a:rPr lang="en-US" b="1" dirty="0" smtClean="0">
                <a:solidFill>
                  <a:schemeClr val="accent1"/>
                </a:solidFill>
                <a:sym typeface="Wingdings" panose="05000000000000000000" pitchFamily="2" charset="2"/>
              </a:rPr>
              <a:t>very different for </a:t>
            </a:r>
            <a:r>
              <a:rPr lang="en-US" b="1" dirty="0" smtClean="0">
                <a:solidFill>
                  <a:schemeClr val="accent1"/>
                </a:solidFill>
                <a:sym typeface="Wingdings" panose="05000000000000000000" pitchFamily="2" charset="2"/>
              </a:rPr>
              <a:t>low &amp; high-density solutions </a:t>
            </a:r>
            <a:r>
              <a:rPr lang="en-US" b="1" dirty="0" smtClean="0">
                <a:solidFill>
                  <a:schemeClr val="accent1"/>
                </a:solidFill>
                <a:sym typeface="Wingdings" panose="05000000000000000000" pitchFamily="2" charset="2"/>
              </a:rPr>
              <a:t>during </a:t>
            </a:r>
            <a:r>
              <a:rPr lang="en-US" b="1" dirty="0" smtClean="0">
                <a:solidFill>
                  <a:schemeClr val="accent1"/>
                </a:solidFill>
                <a:sym typeface="Wingdings" panose="05000000000000000000" pitchFamily="2" charset="2"/>
              </a:rPr>
              <a:t>detachment transition in the shown program</a:t>
            </a:r>
          </a:p>
          <a:p>
            <a:pPr marL="285750" indent="-285750" algn="ctr">
              <a:buFont typeface="Wingdings" panose="05000000000000000000" pitchFamily="2" charset="2"/>
              <a:buChar char="à"/>
            </a:pPr>
            <a:endParaRPr lang="en-US" sz="800" b="1" dirty="0">
              <a:solidFill>
                <a:srgbClr val="3F7EC1"/>
              </a:solidFill>
              <a:sym typeface="Wingdings" panose="05000000000000000000" pitchFamily="2" charset="2"/>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947" y="1355667"/>
            <a:ext cx="5068035" cy="4011014"/>
          </a:xfrm>
          <a:prstGeom prst="rect">
            <a:avLst/>
          </a:prstGeom>
        </p:spPr>
      </p:pic>
      <p:sp>
        <p:nvSpPr>
          <p:cNvPr id="12" name="Textfeld 11"/>
          <p:cNvSpPr txBox="1"/>
          <p:nvPr/>
        </p:nvSpPr>
        <p:spPr>
          <a:xfrm>
            <a:off x="6598989" y="5366681"/>
            <a:ext cx="2704215" cy="294953"/>
          </a:xfrm>
          <a:prstGeom prst="rect">
            <a:avLst/>
          </a:prstGeom>
          <a:noFill/>
        </p:spPr>
        <p:txBody>
          <a:bodyPr wrap="square" lIns="0" tIns="0" rIns="0" bIns="0" rtlCol="0" anchor="t" anchorCtr="0">
            <a:spAutoFit/>
          </a:bodyPr>
          <a:lstStyle/>
          <a:p>
            <a:pPr algn="l">
              <a:lnSpc>
                <a:spcPts val="2300"/>
              </a:lnSpc>
              <a:spcBef>
                <a:spcPts val="1150"/>
              </a:spcBef>
            </a:pPr>
            <a:r>
              <a:rPr lang="de-DE" sz="2000" b="1" dirty="0" err="1" smtClean="0">
                <a:solidFill>
                  <a:srgbClr val="FF0000"/>
                </a:solidFill>
              </a:rPr>
              <a:t>Low-density</a:t>
            </a:r>
            <a:r>
              <a:rPr lang="de-DE" sz="2000" b="1" dirty="0" smtClean="0">
                <a:solidFill>
                  <a:srgbClr val="FF0000"/>
                </a:solidFill>
              </a:rPr>
              <a:t> </a:t>
            </a:r>
            <a:r>
              <a:rPr lang="de-DE" sz="2000" b="1" dirty="0" err="1" smtClean="0">
                <a:solidFill>
                  <a:srgbClr val="FF0000"/>
                </a:solidFill>
              </a:rPr>
              <a:t>solution</a:t>
            </a:r>
            <a:endParaRPr lang="de-DE" sz="2000" b="1" dirty="0" smtClean="0">
              <a:solidFill>
                <a:srgbClr val="FF0000"/>
              </a:solidFill>
            </a:endParaRPr>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67" y="1345940"/>
            <a:ext cx="5032511" cy="4011014"/>
          </a:xfrm>
          <a:prstGeom prst="rect">
            <a:avLst/>
          </a:prstGeom>
        </p:spPr>
      </p:pic>
      <p:sp>
        <p:nvSpPr>
          <p:cNvPr id="17" name="Textfeld 16"/>
          <p:cNvSpPr txBox="1"/>
          <p:nvPr/>
        </p:nvSpPr>
        <p:spPr>
          <a:xfrm>
            <a:off x="1994171" y="5362481"/>
            <a:ext cx="2782430" cy="294953"/>
          </a:xfrm>
          <a:prstGeom prst="rect">
            <a:avLst/>
          </a:prstGeom>
          <a:noFill/>
        </p:spPr>
        <p:txBody>
          <a:bodyPr wrap="square" lIns="0" tIns="0" rIns="0" bIns="0" rtlCol="0" anchor="t" anchorCtr="0">
            <a:spAutoFit/>
          </a:bodyPr>
          <a:lstStyle/>
          <a:p>
            <a:pPr algn="l">
              <a:lnSpc>
                <a:spcPts val="2300"/>
              </a:lnSpc>
              <a:spcBef>
                <a:spcPts val="1150"/>
              </a:spcBef>
            </a:pPr>
            <a:r>
              <a:rPr lang="de-DE" sz="2000" b="1" dirty="0" smtClean="0">
                <a:solidFill>
                  <a:srgbClr val="FF0000"/>
                </a:solidFill>
              </a:rPr>
              <a:t>High-</a:t>
            </a:r>
            <a:r>
              <a:rPr lang="de-DE" sz="2000" b="1" dirty="0" err="1" smtClean="0">
                <a:solidFill>
                  <a:srgbClr val="FF0000"/>
                </a:solidFill>
              </a:rPr>
              <a:t>density</a:t>
            </a:r>
            <a:r>
              <a:rPr lang="de-DE" sz="2000" b="1" dirty="0" smtClean="0">
                <a:solidFill>
                  <a:srgbClr val="FF0000"/>
                </a:solidFill>
              </a:rPr>
              <a:t> </a:t>
            </a:r>
            <a:r>
              <a:rPr lang="de-DE" sz="2000" b="1" dirty="0" err="1" smtClean="0">
                <a:solidFill>
                  <a:srgbClr val="FF0000"/>
                </a:solidFill>
              </a:rPr>
              <a:t>solution</a:t>
            </a:r>
            <a:endParaRPr lang="de-DE" sz="2000" b="1" dirty="0" smtClean="0">
              <a:solidFill>
                <a:srgbClr val="FF0000"/>
              </a:solidFill>
            </a:endParaRPr>
          </a:p>
        </p:txBody>
      </p:sp>
      <mc:AlternateContent xmlns:mc="http://schemas.openxmlformats.org/markup-compatibility/2006">
        <mc:Choice xmlns:a14="http://schemas.microsoft.com/office/drawing/2010/main" Requires="a14">
          <p:sp>
            <p:nvSpPr>
              <p:cNvPr id="8" name="Rechteck 7"/>
              <p:cNvSpPr/>
              <p:nvPr/>
            </p:nvSpPr>
            <p:spPr>
              <a:xfrm>
                <a:off x="6153917" y="3555608"/>
                <a:ext cx="500393"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GB" b="1" i="1" smtClean="0">
                              <a:solidFill>
                                <a:schemeClr val="accent5"/>
                              </a:solidFill>
                              <a:latin typeface="Cambria Math" panose="02040503050406030204" pitchFamily="18" charset="0"/>
                            </a:rPr>
                          </m:ctrlPr>
                        </m:sSubPr>
                        <m:e>
                          <m:r>
                            <a:rPr lang="de-DE" b="1" i="1">
                              <a:solidFill>
                                <a:schemeClr val="accent5"/>
                              </a:solidFill>
                              <a:latin typeface="Cambria Math" panose="02040503050406030204" pitchFamily="18" charset="0"/>
                            </a:rPr>
                            <m:t>𝒏</m:t>
                          </m:r>
                        </m:e>
                        <m:sub>
                          <m:r>
                            <a:rPr lang="de-DE" b="1" i="1">
                              <a:solidFill>
                                <a:schemeClr val="accent5"/>
                              </a:solidFill>
                              <a:latin typeface="Cambria Math" panose="02040503050406030204" pitchFamily="18" charset="0"/>
                            </a:rPr>
                            <m:t>𝒆</m:t>
                          </m:r>
                        </m:sub>
                      </m:sSub>
                    </m:oMath>
                  </m:oMathPara>
                </a14:m>
                <a:endParaRPr lang="de-DE" dirty="0"/>
              </a:p>
            </p:txBody>
          </p:sp>
        </mc:Choice>
        <mc:Fallback>
          <p:sp>
            <p:nvSpPr>
              <p:cNvPr id="8" name="Rechteck 7"/>
              <p:cNvSpPr>
                <a:spLocks noRot="1" noChangeAspect="1" noMove="1" noResize="1" noEditPoints="1" noAdjustHandles="1" noChangeArrowheads="1" noChangeShapeType="1" noTextEdit="1"/>
              </p:cNvSpPr>
              <p:nvPr/>
            </p:nvSpPr>
            <p:spPr>
              <a:xfrm>
                <a:off x="6153917" y="3555608"/>
                <a:ext cx="500393" cy="36933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9" name="Rechteck 8"/>
              <p:cNvSpPr/>
              <p:nvPr/>
            </p:nvSpPr>
            <p:spPr>
              <a:xfrm>
                <a:off x="6166452" y="2592816"/>
                <a:ext cx="495584"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GB" b="1" i="1" smtClean="0">
                              <a:solidFill>
                                <a:schemeClr val="accent4">
                                  <a:lumMod val="75000"/>
                                </a:schemeClr>
                              </a:solidFill>
                              <a:latin typeface="Cambria Math" panose="02040503050406030204" pitchFamily="18" charset="0"/>
                            </a:rPr>
                          </m:ctrlPr>
                        </m:sSubPr>
                        <m:e>
                          <m:r>
                            <a:rPr lang="de-DE" b="1" i="1">
                              <a:solidFill>
                                <a:schemeClr val="accent4">
                                  <a:lumMod val="75000"/>
                                </a:schemeClr>
                              </a:solidFill>
                              <a:latin typeface="Cambria Math" panose="02040503050406030204" pitchFamily="18" charset="0"/>
                            </a:rPr>
                            <m:t>𝑻</m:t>
                          </m:r>
                        </m:e>
                        <m:sub>
                          <m:r>
                            <a:rPr lang="de-DE" b="1" i="1">
                              <a:solidFill>
                                <a:schemeClr val="accent4">
                                  <a:lumMod val="75000"/>
                                </a:schemeClr>
                              </a:solidFill>
                              <a:latin typeface="Cambria Math" panose="02040503050406030204" pitchFamily="18" charset="0"/>
                            </a:rPr>
                            <m:t>𝒆</m:t>
                          </m:r>
                        </m:sub>
                      </m:sSub>
                    </m:oMath>
                  </m:oMathPara>
                </a14:m>
                <a:endParaRPr lang="de-DE" b="1" dirty="0"/>
              </a:p>
            </p:txBody>
          </p:sp>
        </mc:Choice>
        <mc:Fallback>
          <p:sp>
            <p:nvSpPr>
              <p:cNvPr id="9" name="Rechteck 8"/>
              <p:cNvSpPr>
                <a:spLocks noRot="1" noChangeAspect="1" noMove="1" noResize="1" noEditPoints="1" noAdjustHandles="1" noChangeArrowheads="1" noChangeShapeType="1" noTextEdit="1"/>
              </p:cNvSpPr>
              <p:nvPr/>
            </p:nvSpPr>
            <p:spPr>
              <a:xfrm>
                <a:off x="6166452" y="2592816"/>
                <a:ext cx="495584" cy="369332"/>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19" name="Rechteck 18"/>
              <p:cNvSpPr/>
              <p:nvPr/>
            </p:nvSpPr>
            <p:spPr>
              <a:xfrm>
                <a:off x="695326" y="2272678"/>
                <a:ext cx="500393"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GB" b="1" i="1" smtClean="0">
                              <a:solidFill>
                                <a:schemeClr val="accent5"/>
                              </a:solidFill>
                              <a:latin typeface="Cambria Math" panose="02040503050406030204" pitchFamily="18" charset="0"/>
                            </a:rPr>
                          </m:ctrlPr>
                        </m:sSubPr>
                        <m:e>
                          <m:r>
                            <a:rPr lang="de-DE" b="1" i="1">
                              <a:solidFill>
                                <a:schemeClr val="accent5"/>
                              </a:solidFill>
                              <a:latin typeface="Cambria Math" panose="02040503050406030204" pitchFamily="18" charset="0"/>
                            </a:rPr>
                            <m:t>𝒏</m:t>
                          </m:r>
                        </m:e>
                        <m:sub>
                          <m:r>
                            <a:rPr lang="de-DE" b="1" i="1">
                              <a:solidFill>
                                <a:schemeClr val="accent5"/>
                              </a:solidFill>
                              <a:latin typeface="Cambria Math" panose="02040503050406030204" pitchFamily="18" charset="0"/>
                            </a:rPr>
                            <m:t>𝒆</m:t>
                          </m:r>
                        </m:sub>
                      </m:sSub>
                    </m:oMath>
                  </m:oMathPara>
                </a14:m>
                <a:endParaRPr lang="de-DE" dirty="0"/>
              </a:p>
            </p:txBody>
          </p:sp>
        </mc:Choice>
        <mc:Fallback>
          <p:sp>
            <p:nvSpPr>
              <p:cNvPr id="19" name="Rechteck 18"/>
              <p:cNvSpPr>
                <a:spLocks noRot="1" noChangeAspect="1" noMove="1" noResize="1" noEditPoints="1" noAdjustHandles="1" noChangeArrowheads="1" noChangeShapeType="1" noTextEdit="1"/>
              </p:cNvSpPr>
              <p:nvPr/>
            </p:nvSpPr>
            <p:spPr>
              <a:xfrm>
                <a:off x="695326" y="2272678"/>
                <a:ext cx="500393" cy="369332"/>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20" name="Rechteck 19"/>
              <p:cNvSpPr/>
              <p:nvPr/>
            </p:nvSpPr>
            <p:spPr>
              <a:xfrm>
                <a:off x="663986" y="2863823"/>
                <a:ext cx="495584"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GB" b="1" i="1" smtClean="0">
                              <a:solidFill>
                                <a:schemeClr val="accent4">
                                  <a:lumMod val="75000"/>
                                </a:schemeClr>
                              </a:solidFill>
                              <a:latin typeface="Cambria Math" panose="02040503050406030204" pitchFamily="18" charset="0"/>
                            </a:rPr>
                          </m:ctrlPr>
                        </m:sSubPr>
                        <m:e>
                          <m:r>
                            <a:rPr lang="de-DE" b="1" i="1">
                              <a:solidFill>
                                <a:schemeClr val="accent4">
                                  <a:lumMod val="75000"/>
                                </a:schemeClr>
                              </a:solidFill>
                              <a:latin typeface="Cambria Math" panose="02040503050406030204" pitchFamily="18" charset="0"/>
                            </a:rPr>
                            <m:t>𝑻</m:t>
                          </m:r>
                        </m:e>
                        <m:sub>
                          <m:r>
                            <a:rPr lang="de-DE" b="1" i="1">
                              <a:solidFill>
                                <a:schemeClr val="accent4">
                                  <a:lumMod val="75000"/>
                                </a:schemeClr>
                              </a:solidFill>
                              <a:latin typeface="Cambria Math" panose="02040503050406030204" pitchFamily="18" charset="0"/>
                            </a:rPr>
                            <m:t>𝒆</m:t>
                          </m:r>
                        </m:sub>
                      </m:sSub>
                    </m:oMath>
                  </m:oMathPara>
                </a14:m>
                <a:endParaRPr lang="de-DE" b="1" dirty="0"/>
              </a:p>
            </p:txBody>
          </p:sp>
        </mc:Choice>
        <mc:Fallback>
          <p:sp>
            <p:nvSpPr>
              <p:cNvPr id="20" name="Rechteck 19"/>
              <p:cNvSpPr>
                <a:spLocks noRot="1" noChangeAspect="1" noMove="1" noResize="1" noEditPoints="1" noAdjustHandles="1" noChangeArrowheads="1" noChangeShapeType="1" noTextEdit="1"/>
              </p:cNvSpPr>
              <p:nvPr/>
            </p:nvSpPr>
            <p:spPr>
              <a:xfrm>
                <a:off x="663986" y="2863823"/>
                <a:ext cx="495584" cy="369332"/>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21" name="Rechteck 20"/>
              <p:cNvSpPr/>
              <p:nvPr/>
            </p:nvSpPr>
            <p:spPr>
              <a:xfrm>
                <a:off x="10035487" y="3555608"/>
                <a:ext cx="596574"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GB" b="1" i="1" smtClean="0">
                              <a:solidFill>
                                <a:srgbClr val="C00000"/>
                              </a:solidFill>
                              <a:latin typeface="Cambria Math" panose="02040503050406030204" pitchFamily="18" charset="0"/>
                            </a:rPr>
                          </m:ctrlPr>
                        </m:sSubPr>
                        <m:e>
                          <m:r>
                            <a:rPr lang="de-DE" b="1" i="1" smtClean="0">
                              <a:solidFill>
                                <a:srgbClr val="C00000"/>
                              </a:solidFill>
                              <a:latin typeface="Cambria Math" panose="02040503050406030204" pitchFamily="18" charset="0"/>
                            </a:rPr>
                            <m:t>𝒄</m:t>
                          </m:r>
                        </m:e>
                        <m:sub>
                          <m:r>
                            <a:rPr lang="de-DE" b="1" i="1" smtClean="0">
                              <a:solidFill>
                                <a:srgbClr val="C00000"/>
                              </a:solidFill>
                              <a:latin typeface="Cambria Math" panose="02040503050406030204" pitchFamily="18" charset="0"/>
                            </a:rPr>
                            <m:t>𝑵𝒆</m:t>
                          </m:r>
                        </m:sub>
                      </m:sSub>
                    </m:oMath>
                  </m:oMathPara>
                </a14:m>
                <a:endParaRPr lang="de-DE" dirty="0"/>
              </a:p>
            </p:txBody>
          </p:sp>
        </mc:Choice>
        <mc:Fallback>
          <p:sp>
            <p:nvSpPr>
              <p:cNvPr id="21" name="Rechteck 20"/>
              <p:cNvSpPr>
                <a:spLocks noRot="1" noChangeAspect="1" noMove="1" noResize="1" noEditPoints="1" noAdjustHandles="1" noChangeArrowheads="1" noChangeShapeType="1" noTextEdit="1"/>
              </p:cNvSpPr>
              <p:nvPr/>
            </p:nvSpPr>
            <p:spPr>
              <a:xfrm>
                <a:off x="10035487" y="3555608"/>
                <a:ext cx="596574" cy="369332"/>
              </a:xfrm>
              <a:prstGeom prst="rect">
                <a:avLst/>
              </a:prstGeom>
              <a:blipFill>
                <a:blip r:embed="rId9"/>
                <a:stretch>
                  <a:fillRect b="-1639"/>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22" name="Rechteck 21"/>
              <p:cNvSpPr/>
              <p:nvPr/>
            </p:nvSpPr>
            <p:spPr>
              <a:xfrm>
                <a:off x="4460681" y="4213846"/>
                <a:ext cx="596574"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GB" b="1" i="1" smtClean="0">
                              <a:solidFill>
                                <a:srgbClr val="C00000"/>
                              </a:solidFill>
                              <a:latin typeface="Cambria Math" panose="02040503050406030204" pitchFamily="18" charset="0"/>
                            </a:rPr>
                          </m:ctrlPr>
                        </m:sSubPr>
                        <m:e>
                          <m:r>
                            <a:rPr lang="de-DE" b="1" i="1" smtClean="0">
                              <a:solidFill>
                                <a:srgbClr val="C00000"/>
                              </a:solidFill>
                              <a:latin typeface="Cambria Math" panose="02040503050406030204" pitchFamily="18" charset="0"/>
                            </a:rPr>
                            <m:t>𝒄</m:t>
                          </m:r>
                        </m:e>
                        <m:sub>
                          <m:r>
                            <a:rPr lang="de-DE" b="1" i="1" smtClean="0">
                              <a:solidFill>
                                <a:srgbClr val="C00000"/>
                              </a:solidFill>
                              <a:latin typeface="Cambria Math" panose="02040503050406030204" pitchFamily="18" charset="0"/>
                            </a:rPr>
                            <m:t>𝑵𝒆</m:t>
                          </m:r>
                        </m:sub>
                      </m:sSub>
                    </m:oMath>
                  </m:oMathPara>
                </a14:m>
                <a:endParaRPr lang="de-DE" dirty="0">
                  <a:solidFill>
                    <a:srgbClr val="C00000"/>
                  </a:solidFill>
                </a:endParaRPr>
              </a:p>
            </p:txBody>
          </p:sp>
        </mc:Choice>
        <mc:Fallback>
          <p:sp>
            <p:nvSpPr>
              <p:cNvPr id="22" name="Rechteck 21"/>
              <p:cNvSpPr>
                <a:spLocks noRot="1" noChangeAspect="1" noMove="1" noResize="1" noEditPoints="1" noAdjustHandles="1" noChangeArrowheads="1" noChangeShapeType="1" noTextEdit="1"/>
              </p:cNvSpPr>
              <p:nvPr/>
            </p:nvSpPr>
            <p:spPr>
              <a:xfrm>
                <a:off x="4460681" y="4213846"/>
                <a:ext cx="596574" cy="369332"/>
              </a:xfrm>
              <a:prstGeom prst="rect">
                <a:avLst/>
              </a:prstGeom>
              <a:blipFill>
                <a:blip r:embed="rId10"/>
                <a:stretch>
                  <a:fillRect b="-1639"/>
                </a:stretch>
              </a:blipFill>
            </p:spPr>
            <p:txBody>
              <a:bodyPr/>
              <a:lstStyle/>
              <a:p>
                <a:r>
                  <a:rPr lang="de-DE">
                    <a:noFill/>
                  </a:rPr>
                  <a:t> </a:t>
                </a:r>
              </a:p>
            </p:txBody>
          </p:sp>
        </mc:Fallback>
      </mc:AlternateContent>
    </p:spTree>
    <p:extLst>
      <p:ext uri="{BB962C8B-B14F-4D97-AF65-F5344CB8AC3E}">
        <p14:creationId xmlns:p14="http://schemas.microsoft.com/office/powerpoint/2010/main" val="137562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17" grpId="0"/>
      <p:bldP spid="8" grpId="0"/>
      <p:bldP spid="9"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a:xfrm>
            <a:off x="8711738" y="6489700"/>
            <a:ext cx="2461087" cy="142874"/>
          </a:xfrm>
        </p:spPr>
        <p:txBody>
          <a:bodyPr/>
          <a:lstStyle/>
          <a:p>
            <a:r>
              <a:rPr lang="de-DE" dirty="0" err="1" smtClean="0"/>
              <a:t>Spectroscopic</a:t>
            </a:r>
            <a:r>
              <a:rPr lang="de-DE" dirty="0" smtClean="0"/>
              <a:t> </a:t>
            </a:r>
            <a:r>
              <a:rPr lang="de-DE" dirty="0" err="1" smtClean="0"/>
              <a:t>analysis</a:t>
            </a:r>
            <a:r>
              <a:rPr lang="de-DE" dirty="0" smtClean="0"/>
              <a:t> </a:t>
            </a:r>
            <a:r>
              <a:rPr lang="de-DE" dirty="0" err="1" smtClean="0"/>
              <a:t>of</a:t>
            </a:r>
            <a:r>
              <a:rPr lang="de-DE" dirty="0" smtClean="0"/>
              <a:t> Edge </a:t>
            </a:r>
            <a:r>
              <a:rPr lang="de-DE" dirty="0" err="1" smtClean="0"/>
              <a:t>impurities</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11</a:t>
            </a:fld>
            <a:endParaRPr lang="de-DE" dirty="0"/>
          </a:p>
        </p:txBody>
      </p:sp>
      <p:sp>
        <p:nvSpPr>
          <p:cNvPr id="7" name="Footer Placeholder 2"/>
          <p:cNvSpPr>
            <a:spLocks noGrp="1"/>
          </p:cNvSpPr>
          <p:nvPr>
            <p:ph type="ftr" sz="quarter" idx="15"/>
          </p:nvPr>
        </p:nvSpPr>
        <p:spPr>
          <a:xfrm>
            <a:off x="947738" y="6489699"/>
            <a:ext cx="2987213" cy="142875"/>
          </a:xfrm>
        </p:spPr>
        <p:txBody>
          <a:bodyPr/>
          <a:lstStyle/>
          <a:p>
            <a:r>
              <a:rPr lang="de-DE" dirty="0" smtClean="0"/>
              <a:t>Max-Planck-Institut für Plasmaphysik | D. Gradic | 27.11.2023</a:t>
            </a:r>
            <a:endParaRPr lang="de-DE" dirty="0"/>
          </a:p>
        </p:txBody>
      </p:sp>
      <mc:AlternateContent xmlns:mc="http://schemas.openxmlformats.org/markup-compatibility/2006">
        <mc:Choice xmlns:a14="http://schemas.microsoft.com/office/drawing/2010/main" Requires="a14">
          <p:sp>
            <p:nvSpPr>
              <p:cNvPr id="9" name="Textfeld 8"/>
              <p:cNvSpPr txBox="1"/>
              <p:nvPr/>
            </p:nvSpPr>
            <p:spPr>
              <a:xfrm>
                <a:off x="570307" y="4443346"/>
                <a:ext cx="6820034" cy="923330"/>
              </a:xfrm>
              <a:prstGeom prst="rect">
                <a:avLst/>
              </a:prstGeom>
              <a:noFill/>
            </p:spPr>
            <p:txBody>
              <a:bodyPr wrap="square" rtlCol="0">
                <a:spAutoFit/>
              </a:bodyPr>
              <a:lstStyle/>
              <a:p>
                <a:r>
                  <a:rPr lang="de-DE" dirty="0" smtClean="0">
                    <a:solidFill>
                      <a:srgbClr val="FF0000"/>
                    </a:solidFill>
                    <a:sym typeface="Wingdings" panose="05000000000000000000" pitchFamily="2" charset="2"/>
                  </a:rPr>
                  <a:t>Next </a:t>
                </a:r>
                <a:r>
                  <a:rPr lang="de-DE" dirty="0" err="1" smtClean="0">
                    <a:solidFill>
                      <a:srgbClr val="FF0000"/>
                    </a:solidFill>
                    <a:sym typeface="Wingdings" panose="05000000000000000000" pitchFamily="2" charset="2"/>
                  </a:rPr>
                  <a:t>campaign</a:t>
                </a:r>
                <a:r>
                  <a:rPr lang="de-DE" dirty="0" smtClean="0">
                    <a:solidFill>
                      <a:srgbClr val="FF0000"/>
                    </a:solidFill>
                    <a:sym typeface="Wingdings" panose="05000000000000000000" pitchFamily="2" charset="2"/>
                  </a:rPr>
                  <a:t>: N, Ne </a:t>
                </a:r>
                <a:r>
                  <a:rPr lang="de-DE" dirty="0" err="1" smtClean="0">
                    <a:solidFill>
                      <a:srgbClr val="FF0000"/>
                    </a:solidFill>
                    <a:sym typeface="Wingdings" panose="05000000000000000000" pitchFamily="2" charset="2"/>
                  </a:rPr>
                  <a:t>and</a:t>
                </a:r>
                <a:r>
                  <a:rPr lang="de-DE" dirty="0" smtClean="0">
                    <a:solidFill>
                      <a:srgbClr val="FF0000"/>
                    </a:solidFill>
                    <a:sym typeface="Wingdings" panose="05000000000000000000" pitchFamily="2" charset="2"/>
                  </a:rPr>
                  <a:t> </a:t>
                </a:r>
                <a:r>
                  <a:rPr lang="de-DE" dirty="0">
                    <a:solidFill>
                      <a:srgbClr val="FF0000"/>
                    </a:solidFill>
                    <a:sym typeface="Wingdings" panose="05000000000000000000" pitchFamily="2" charset="2"/>
                  </a:rPr>
                  <a:t>Ar </a:t>
                </a:r>
                <a:r>
                  <a:rPr lang="de-DE" dirty="0" err="1" smtClean="0">
                    <a:solidFill>
                      <a:srgbClr val="FF0000"/>
                    </a:solidFill>
                    <a:sym typeface="Wingdings" panose="05000000000000000000" pitchFamily="2" charset="2"/>
                  </a:rPr>
                  <a:t>divertor</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seeding</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experiments</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should</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be</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performed</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with</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accompanying</a:t>
                </a:r>
                <a:r>
                  <a:rPr lang="de-DE" dirty="0" smtClean="0">
                    <a:solidFill>
                      <a:srgbClr val="FF0000"/>
                    </a:solidFill>
                    <a:sym typeface="Wingdings" panose="05000000000000000000" pitchFamily="2" charset="2"/>
                  </a:rPr>
                  <a:t> NBI </a:t>
                </a:r>
                <a:r>
                  <a:rPr lang="de-DE" dirty="0" err="1" smtClean="0">
                    <a:solidFill>
                      <a:srgbClr val="FF0000"/>
                    </a:solidFill>
                    <a:sym typeface="Wingdings" panose="05000000000000000000" pitchFamily="2" charset="2"/>
                  </a:rPr>
                  <a:t>blips</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and</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full</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diagnostic</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capabilities</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for</a:t>
                </a:r>
                <a:r>
                  <a:rPr lang="de-DE" dirty="0" smtClean="0">
                    <a:solidFill>
                      <a:srgbClr val="FF0000"/>
                    </a:solidFill>
                    <a:sym typeface="Wingdings" panose="05000000000000000000" pitchFamily="2" charset="2"/>
                  </a:rPr>
                  <a:t> </a:t>
                </a:r>
                <a14:m>
                  <m:oMath xmlns:m="http://schemas.openxmlformats.org/officeDocument/2006/math">
                    <m:sSub>
                      <m:sSubPr>
                        <m:ctrlPr>
                          <a:rPr lang="en-GB" i="1" smtClean="0">
                            <a:solidFill>
                              <a:srgbClr val="FF0000"/>
                            </a:solidFill>
                            <a:latin typeface="Cambria Math" panose="02040503050406030204" pitchFamily="18" charset="0"/>
                          </a:rPr>
                        </m:ctrlPr>
                      </m:sSubPr>
                      <m:e>
                        <m:r>
                          <a:rPr lang="de-DE" i="1">
                            <a:solidFill>
                              <a:srgbClr val="FF0000"/>
                            </a:solidFill>
                            <a:latin typeface="Cambria Math" panose="02040503050406030204" pitchFamily="18" charset="0"/>
                          </a:rPr>
                          <m:t>𝑛</m:t>
                        </m:r>
                      </m:e>
                      <m:sub>
                        <m:r>
                          <a:rPr lang="de-DE" i="1">
                            <a:solidFill>
                              <a:srgbClr val="FF0000"/>
                            </a:solidFill>
                            <a:latin typeface="Cambria Math" panose="02040503050406030204" pitchFamily="18" charset="0"/>
                          </a:rPr>
                          <m:t>𝑒</m:t>
                        </m:r>
                      </m:sub>
                    </m:sSub>
                  </m:oMath>
                </a14:m>
                <a:r>
                  <a:rPr lang="en-GB" dirty="0">
                    <a:solidFill>
                      <a:srgbClr val="FF0000"/>
                    </a:solidFill>
                  </a:rPr>
                  <a:t>, </a:t>
                </a:r>
                <a14:m>
                  <m:oMath xmlns:m="http://schemas.openxmlformats.org/officeDocument/2006/math">
                    <m:sSub>
                      <m:sSubPr>
                        <m:ctrlPr>
                          <a:rPr lang="en-GB" i="1">
                            <a:solidFill>
                              <a:srgbClr val="FF0000"/>
                            </a:solidFill>
                            <a:latin typeface="Cambria Math" panose="02040503050406030204" pitchFamily="18" charset="0"/>
                          </a:rPr>
                        </m:ctrlPr>
                      </m:sSubPr>
                      <m:e>
                        <m:r>
                          <a:rPr lang="de-DE" i="1">
                            <a:solidFill>
                              <a:srgbClr val="FF0000"/>
                            </a:solidFill>
                            <a:latin typeface="Cambria Math" panose="02040503050406030204" pitchFamily="18" charset="0"/>
                          </a:rPr>
                          <m:t>𝑇</m:t>
                        </m:r>
                      </m:e>
                      <m:sub>
                        <m:r>
                          <a:rPr lang="de-DE" i="1">
                            <a:solidFill>
                              <a:srgbClr val="FF0000"/>
                            </a:solidFill>
                            <a:latin typeface="Cambria Math" panose="02040503050406030204" pitchFamily="18" charset="0"/>
                          </a:rPr>
                          <m:t>𝑒</m:t>
                        </m:r>
                      </m:sub>
                    </m:sSub>
                    <m:r>
                      <a:rPr lang="de-DE" i="1">
                        <a:solidFill>
                          <a:schemeClr val="accent1"/>
                        </a:solidFill>
                        <a:latin typeface="Cambria Math" panose="02040503050406030204" pitchFamily="18" charset="0"/>
                      </a:rPr>
                      <m:t> </m:t>
                    </m:r>
                  </m:oMath>
                </a14:m>
                <a:r>
                  <a:rPr lang="de-DE" dirty="0" smtClean="0">
                    <a:solidFill>
                      <a:srgbClr val="FF0000"/>
                    </a:solidFill>
                    <a:sym typeface="Wingdings" panose="05000000000000000000" pitchFamily="2" charset="2"/>
                  </a:rPr>
                  <a:t>(LP</a:t>
                </a:r>
                <a:r>
                  <a:rPr lang="de-DE" dirty="0" smtClean="0">
                    <a:solidFill>
                      <a:srgbClr val="FF0000"/>
                    </a:solidFill>
                    <a:sym typeface="Wingdings" panose="05000000000000000000" pitchFamily="2" charset="2"/>
                  </a:rPr>
                  <a:t>)</a:t>
                </a:r>
              </a:p>
            </p:txBody>
          </p:sp>
        </mc:Choice>
        <mc:Fallback>
          <p:sp>
            <p:nvSpPr>
              <p:cNvPr id="9" name="Textfeld 8"/>
              <p:cNvSpPr txBox="1">
                <a:spLocks noRot="1" noChangeAspect="1" noMove="1" noResize="1" noEditPoints="1" noAdjustHandles="1" noChangeArrowheads="1" noChangeShapeType="1" noTextEdit="1"/>
              </p:cNvSpPr>
              <p:nvPr/>
            </p:nvSpPr>
            <p:spPr>
              <a:xfrm>
                <a:off x="570307" y="4443346"/>
                <a:ext cx="6820034" cy="923330"/>
              </a:xfrm>
              <a:prstGeom prst="rect">
                <a:avLst/>
              </a:prstGeom>
              <a:blipFill>
                <a:blip r:embed="rId2"/>
                <a:stretch>
                  <a:fillRect l="-805" t="-3974" b="-9934"/>
                </a:stretch>
              </a:blipFill>
            </p:spPr>
            <p:txBody>
              <a:bodyPr/>
              <a:lstStyle/>
              <a:p>
                <a:r>
                  <a:rPr lang="de-DE">
                    <a:noFill/>
                  </a:rPr>
                  <a:t> </a:t>
                </a:r>
              </a:p>
            </p:txBody>
          </p:sp>
        </mc:Fallback>
      </mc:AlternateContent>
      <p:sp>
        <p:nvSpPr>
          <p:cNvPr id="13" name="Titel 2">
            <a:extLst>
              <a:ext uri="{FF2B5EF4-FFF2-40B4-BE49-F238E27FC236}">
                <a16:creationId xmlns:a16="http://schemas.microsoft.com/office/drawing/2014/main" id="{218972D2-5651-8BE8-F398-BCAC37AF5AD1}"/>
              </a:ext>
            </a:extLst>
          </p:cNvPr>
          <p:cNvSpPr>
            <a:spLocks noGrp="1"/>
          </p:cNvSpPr>
          <p:nvPr>
            <p:ph type="title"/>
          </p:nvPr>
        </p:nvSpPr>
        <p:spPr>
          <a:xfrm>
            <a:off x="695326" y="441325"/>
            <a:ext cx="9576471" cy="894416"/>
          </a:xfrm>
        </p:spPr>
        <p:txBody>
          <a:bodyPr/>
          <a:lstStyle/>
          <a:p>
            <a:r>
              <a:rPr lang="en-GB" dirty="0" smtClean="0"/>
              <a:t>Impurity concentrations from </a:t>
            </a:r>
            <a:r>
              <a:rPr lang="en-GB" dirty="0" smtClean="0"/>
              <a:t>the core</a:t>
            </a:r>
            <a:endParaRPr lang="en-GB" dirty="0"/>
          </a:p>
        </p:txBody>
      </p:sp>
      <p:sp>
        <p:nvSpPr>
          <p:cNvPr id="12" name="Textfeld 11"/>
          <p:cNvSpPr txBox="1"/>
          <p:nvPr/>
        </p:nvSpPr>
        <p:spPr>
          <a:xfrm>
            <a:off x="620511" y="1223984"/>
            <a:ext cx="6719627" cy="2680221"/>
          </a:xfrm>
          <a:prstGeom prst="rect">
            <a:avLst/>
          </a:prstGeom>
          <a:noFill/>
        </p:spPr>
        <p:txBody>
          <a:bodyPr wrap="square" lIns="0" tIns="0" rIns="0" bIns="0" rtlCol="0" anchor="t" anchorCtr="0">
            <a:spAutoFit/>
          </a:bodyPr>
          <a:lstStyle/>
          <a:p>
            <a:pPr>
              <a:lnSpc>
                <a:spcPts val="2300"/>
              </a:lnSpc>
              <a:spcBef>
                <a:spcPts val="1150"/>
              </a:spcBef>
            </a:pPr>
            <a:r>
              <a:rPr lang="de-DE" b="1" dirty="0" err="1" smtClean="0">
                <a:solidFill>
                  <a:srgbClr val="006C66"/>
                </a:solidFill>
              </a:rPr>
              <a:t>Upstream</a:t>
            </a:r>
            <a:r>
              <a:rPr lang="de-DE" b="1" dirty="0" smtClean="0">
                <a:solidFill>
                  <a:srgbClr val="006C66"/>
                </a:solidFill>
              </a:rPr>
              <a:t>/</a:t>
            </a:r>
            <a:r>
              <a:rPr lang="de-DE" b="1" dirty="0" err="1" smtClean="0">
                <a:solidFill>
                  <a:srgbClr val="006C66"/>
                </a:solidFill>
              </a:rPr>
              <a:t>core</a:t>
            </a:r>
            <a:r>
              <a:rPr lang="de-DE" b="1" dirty="0" smtClean="0">
                <a:solidFill>
                  <a:srgbClr val="006C66"/>
                </a:solidFill>
              </a:rPr>
              <a:t> </a:t>
            </a:r>
            <a:r>
              <a:rPr lang="de-DE" b="1" dirty="0" err="1" smtClean="0">
                <a:solidFill>
                  <a:srgbClr val="006C66"/>
                </a:solidFill>
              </a:rPr>
              <a:t>impurity</a:t>
            </a:r>
            <a:r>
              <a:rPr lang="de-DE" b="1" dirty="0" smtClean="0">
                <a:solidFill>
                  <a:srgbClr val="006C66"/>
                </a:solidFill>
              </a:rPr>
              <a:t> </a:t>
            </a:r>
            <a:r>
              <a:rPr lang="de-DE" b="1" dirty="0" err="1" smtClean="0">
                <a:solidFill>
                  <a:srgbClr val="006C66"/>
                </a:solidFill>
              </a:rPr>
              <a:t>concentration</a:t>
            </a:r>
            <a:r>
              <a:rPr lang="de-DE" b="1" dirty="0" smtClean="0">
                <a:solidFill>
                  <a:srgbClr val="006C66"/>
                </a:solidFill>
              </a:rPr>
              <a:t> </a:t>
            </a:r>
            <a:r>
              <a:rPr lang="de-DE" b="1" dirty="0" err="1" smtClean="0">
                <a:solidFill>
                  <a:srgbClr val="006C66"/>
                </a:solidFill>
              </a:rPr>
              <a:t>possible</a:t>
            </a:r>
            <a:r>
              <a:rPr lang="de-DE" b="1" dirty="0" smtClean="0">
                <a:solidFill>
                  <a:srgbClr val="006C66"/>
                </a:solidFill>
              </a:rPr>
              <a:t> </a:t>
            </a:r>
            <a:r>
              <a:rPr lang="de-DE" b="1" dirty="0" err="1" smtClean="0">
                <a:solidFill>
                  <a:srgbClr val="006C66"/>
                </a:solidFill>
              </a:rPr>
              <a:t>with</a:t>
            </a:r>
            <a:r>
              <a:rPr lang="de-DE" b="1" dirty="0" smtClean="0">
                <a:solidFill>
                  <a:srgbClr val="006C66"/>
                </a:solidFill>
              </a:rPr>
              <a:t> </a:t>
            </a:r>
            <a:r>
              <a:rPr lang="de-DE" b="1" dirty="0" err="1" smtClean="0">
                <a:solidFill>
                  <a:srgbClr val="006C66"/>
                </a:solidFill>
              </a:rPr>
              <a:t>active</a:t>
            </a:r>
            <a:r>
              <a:rPr lang="de-DE" b="1" dirty="0" smtClean="0">
                <a:solidFill>
                  <a:srgbClr val="006C66"/>
                </a:solidFill>
              </a:rPr>
              <a:t> </a:t>
            </a:r>
            <a:r>
              <a:rPr lang="de-DE" b="1" dirty="0" err="1" smtClean="0">
                <a:solidFill>
                  <a:srgbClr val="006C66"/>
                </a:solidFill>
              </a:rPr>
              <a:t>beams</a:t>
            </a:r>
            <a:r>
              <a:rPr lang="de-DE" b="1" dirty="0" smtClean="0">
                <a:solidFill>
                  <a:srgbClr val="006C66"/>
                </a:solidFill>
              </a:rPr>
              <a:t> such </a:t>
            </a:r>
            <a:r>
              <a:rPr lang="de-DE" b="1" dirty="0" err="1" smtClean="0">
                <a:solidFill>
                  <a:srgbClr val="006C66"/>
                </a:solidFill>
              </a:rPr>
              <a:t>as</a:t>
            </a:r>
            <a:r>
              <a:rPr lang="de-DE" b="1" dirty="0" smtClean="0">
                <a:solidFill>
                  <a:srgbClr val="006C66"/>
                </a:solidFill>
              </a:rPr>
              <a:t> e.g. QSK CRXS </a:t>
            </a:r>
          </a:p>
          <a:p>
            <a:pPr marL="285750" indent="-285750">
              <a:lnSpc>
                <a:spcPts val="2300"/>
              </a:lnSpc>
              <a:spcBef>
                <a:spcPts val="1150"/>
              </a:spcBef>
              <a:buFont typeface="Wingdings" panose="05000000000000000000" pitchFamily="2" charset="2"/>
              <a:buChar char="à"/>
            </a:pPr>
            <a:r>
              <a:rPr lang="de-DE" b="1" dirty="0" err="1" smtClean="0">
                <a:solidFill>
                  <a:srgbClr val="006C66"/>
                </a:solidFill>
                <a:sym typeface="Wingdings" panose="05000000000000000000" pitchFamily="2" charset="2"/>
              </a:rPr>
              <a:t>Good</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coverage</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from</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core</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to</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edge</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if</a:t>
            </a:r>
            <a:r>
              <a:rPr lang="de-DE" b="1" dirty="0" smtClean="0">
                <a:solidFill>
                  <a:srgbClr val="006C66"/>
                </a:solidFill>
                <a:sym typeface="Wingdings" panose="05000000000000000000" pitchFamily="2" charset="2"/>
              </a:rPr>
              <a:t> NBI (</a:t>
            </a:r>
            <a:r>
              <a:rPr lang="de-DE" b="1" dirty="0" err="1" smtClean="0">
                <a:solidFill>
                  <a:srgbClr val="006C66"/>
                </a:solidFill>
                <a:sym typeface="Wingdings" panose="05000000000000000000" pitchFamily="2" charset="2"/>
              </a:rPr>
              <a:t>blips</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are</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used</a:t>
            </a:r>
            <a:endParaRPr lang="de-DE" b="1" dirty="0" smtClean="0">
              <a:solidFill>
                <a:srgbClr val="006C66"/>
              </a:solidFill>
              <a:sym typeface="Wingdings" panose="05000000000000000000" pitchFamily="2" charset="2"/>
            </a:endParaRPr>
          </a:p>
          <a:p>
            <a:pPr marL="285750" indent="-285750">
              <a:lnSpc>
                <a:spcPts val="2300"/>
              </a:lnSpc>
              <a:spcBef>
                <a:spcPts val="1150"/>
              </a:spcBef>
              <a:buFont typeface="Wingdings" panose="05000000000000000000" pitchFamily="2" charset="2"/>
              <a:buChar char="à"/>
            </a:pPr>
            <a:endParaRPr lang="de-DE" b="1" dirty="0">
              <a:solidFill>
                <a:srgbClr val="006C66"/>
              </a:solidFill>
              <a:sym typeface="Wingdings" panose="05000000000000000000" pitchFamily="2" charset="2"/>
            </a:endParaRPr>
          </a:p>
          <a:p>
            <a:pPr marL="285750" indent="-285750">
              <a:lnSpc>
                <a:spcPts val="2300"/>
              </a:lnSpc>
              <a:spcBef>
                <a:spcPts val="1150"/>
              </a:spcBef>
              <a:buFont typeface="Wingdings" panose="05000000000000000000" pitchFamily="2" charset="2"/>
              <a:buChar char="à"/>
            </a:pPr>
            <a:r>
              <a:rPr lang="de-DE" b="1" dirty="0" err="1" smtClean="0">
                <a:solidFill>
                  <a:srgbClr val="006C66"/>
                </a:solidFill>
                <a:sym typeface="Wingdings" panose="05000000000000000000" pitchFamily="2" charset="2"/>
              </a:rPr>
              <a:t>Allows</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for</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direct</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comparison</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of</a:t>
            </a:r>
            <a:r>
              <a:rPr lang="de-DE" b="1" dirty="0" smtClean="0">
                <a:solidFill>
                  <a:srgbClr val="006C66"/>
                </a:solidFill>
                <a:sym typeface="Wingdings" panose="05000000000000000000" pitchFamily="2" charset="2"/>
              </a:rPr>
              <a:t> SOL </a:t>
            </a:r>
            <a:r>
              <a:rPr lang="de-DE" b="1" dirty="0" err="1" smtClean="0">
                <a:solidFill>
                  <a:srgbClr val="006C66"/>
                </a:solidFill>
                <a:sym typeface="Wingdings" panose="05000000000000000000" pitchFamily="2" charset="2"/>
              </a:rPr>
              <a:t>and</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core</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impurity</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concentrations</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to</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study</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impurity</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transport</a:t>
            </a:r>
            <a:endParaRPr lang="de-DE" b="1" dirty="0" smtClean="0">
              <a:solidFill>
                <a:srgbClr val="006C66"/>
              </a:solidFill>
              <a:sym typeface="Wingdings" panose="05000000000000000000" pitchFamily="2" charset="2"/>
            </a:endParaRPr>
          </a:p>
          <a:p>
            <a:pPr>
              <a:lnSpc>
                <a:spcPts val="2300"/>
              </a:lnSpc>
              <a:spcBef>
                <a:spcPts val="1150"/>
              </a:spcBef>
            </a:pPr>
            <a:endParaRPr lang="de-DE" b="1" dirty="0" smtClean="0">
              <a:solidFill>
                <a:srgbClr val="006C66"/>
              </a:solidFill>
            </a:endParaRPr>
          </a:p>
        </p:txBody>
      </p:sp>
      <p:grpSp>
        <p:nvGrpSpPr>
          <p:cNvPr id="14" name="Gruppieren 13"/>
          <p:cNvGrpSpPr/>
          <p:nvPr/>
        </p:nvGrpSpPr>
        <p:grpSpPr>
          <a:xfrm>
            <a:off x="7138519" y="781318"/>
            <a:ext cx="4259230" cy="5779819"/>
            <a:chOff x="7389593" y="-1116357"/>
            <a:chExt cx="4259230" cy="5779819"/>
          </a:xfrm>
        </p:grpSpPr>
        <p:pic>
          <p:nvPicPr>
            <p:cNvPr id="15" name="Grafik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593" y="-1064899"/>
              <a:ext cx="4259229" cy="3035252"/>
            </a:xfrm>
            <a:prstGeom prst="rect">
              <a:avLst/>
            </a:prstGeom>
          </p:spPr>
        </p:pic>
        <p:pic>
          <p:nvPicPr>
            <p:cNvPr id="16" name="Grafik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9593" y="1628210"/>
              <a:ext cx="4259230" cy="3035252"/>
            </a:xfrm>
            <a:prstGeom prst="rect">
              <a:avLst/>
            </a:prstGeom>
          </p:spPr>
        </p:pic>
        <p:sp>
          <p:nvSpPr>
            <p:cNvPr id="17" name="Textfeld 16"/>
            <p:cNvSpPr txBox="1"/>
            <p:nvPr/>
          </p:nvSpPr>
          <p:spPr>
            <a:xfrm>
              <a:off x="8892378" y="-1116357"/>
              <a:ext cx="1820487" cy="267894"/>
            </a:xfrm>
            <a:prstGeom prst="rect">
              <a:avLst/>
            </a:prstGeom>
            <a:solidFill>
              <a:schemeClr val="bg1"/>
            </a:solidFill>
          </p:spPr>
          <p:txBody>
            <a:bodyPr wrap="square" lIns="0" tIns="0" rIns="0" bIns="0" rtlCol="0" anchor="t" anchorCtr="0">
              <a:spAutoFit/>
            </a:bodyPr>
            <a:lstStyle/>
            <a:p>
              <a:pPr algn="ctr">
                <a:lnSpc>
                  <a:spcPts val="2300"/>
                </a:lnSpc>
                <a:spcBef>
                  <a:spcPts val="1150"/>
                </a:spcBef>
              </a:pPr>
              <a:r>
                <a:rPr lang="de-DE" sz="1600" dirty="0" smtClean="0"/>
                <a:t>Argon</a:t>
              </a:r>
            </a:p>
          </p:txBody>
        </p:sp>
        <p:sp>
          <p:nvSpPr>
            <p:cNvPr id="18" name="Textfeld 17"/>
            <p:cNvSpPr txBox="1"/>
            <p:nvPr/>
          </p:nvSpPr>
          <p:spPr>
            <a:xfrm>
              <a:off x="8822629" y="1593378"/>
              <a:ext cx="1820487" cy="267894"/>
            </a:xfrm>
            <a:prstGeom prst="rect">
              <a:avLst/>
            </a:prstGeom>
            <a:solidFill>
              <a:schemeClr val="bg1"/>
            </a:solidFill>
          </p:spPr>
          <p:txBody>
            <a:bodyPr wrap="square" lIns="0" tIns="0" rIns="0" bIns="0" rtlCol="0" anchor="t" anchorCtr="0">
              <a:spAutoFit/>
            </a:bodyPr>
            <a:lstStyle/>
            <a:p>
              <a:pPr algn="ctr">
                <a:lnSpc>
                  <a:spcPts val="2300"/>
                </a:lnSpc>
                <a:spcBef>
                  <a:spcPts val="1150"/>
                </a:spcBef>
              </a:pPr>
              <a:r>
                <a:rPr lang="de-DE" sz="1600" dirty="0" smtClean="0"/>
                <a:t>Neon</a:t>
              </a:r>
            </a:p>
          </p:txBody>
        </p:sp>
      </p:grpSp>
      <p:sp>
        <p:nvSpPr>
          <p:cNvPr id="19" name="Textfeld 18"/>
          <p:cNvSpPr txBox="1"/>
          <p:nvPr/>
        </p:nvSpPr>
        <p:spPr>
          <a:xfrm>
            <a:off x="10589595" y="781318"/>
            <a:ext cx="2310938" cy="294953"/>
          </a:xfrm>
          <a:prstGeom prst="rect">
            <a:avLst/>
          </a:prstGeom>
          <a:noFill/>
        </p:spPr>
        <p:txBody>
          <a:bodyPr wrap="square" lIns="0" tIns="0" rIns="0" bIns="0" rtlCol="0" anchor="t" anchorCtr="0">
            <a:spAutoFit/>
          </a:bodyPr>
          <a:lstStyle/>
          <a:p>
            <a:pPr algn="l">
              <a:lnSpc>
                <a:spcPts val="2300"/>
              </a:lnSpc>
              <a:spcBef>
                <a:spcPts val="1150"/>
              </a:spcBef>
            </a:pPr>
            <a:r>
              <a:rPr lang="de-DE" sz="1200" dirty="0" smtClean="0"/>
              <a:t>T. </a:t>
            </a:r>
            <a:r>
              <a:rPr lang="de-DE" sz="1200" dirty="0" err="1" smtClean="0"/>
              <a:t>Romba</a:t>
            </a:r>
            <a:endParaRPr lang="de-DE" sz="1200" dirty="0" smtClean="0"/>
          </a:p>
        </p:txBody>
      </p:sp>
    </p:spTree>
    <p:extLst>
      <p:ext uri="{BB962C8B-B14F-4D97-AF65-F5344CB8AC3E}">
        <p14:creationId xmlns:p14="http://schemas.microsoft.com/office/powerpoint/2010/main" val="13133475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8E17D15-6AAC-37C9-ED75-D6646DA02423}"/>
              </a:ext>
            </a:extLst>
          </p:cNvPr>
          <p:cNvSpPr>
            <a:spLocks noGrp="1"/>
          </p:cNvSpPr>
          <p:nvPr>
            <p:ph sz="quarter" idx="13"/>
          </p:nvPr>
        </p:nvSpPr>
        <p:spPr>
          <a:xfrm>
            <a:off x="695326" y="1219026"/>
            <a:ext cx="10801349" cy="5181774"/>
          </a:xfrm>
        </p:spPr>
        <p:txBody>
          <a:bodyPr>
            <a:normAutofit/>
          </a:bodyPr>
          <a:lstStyle/>
          <a:p>
            <a:pPr marL="342900" indent="-342900">
              <a:buFont typeface="Arial" panose="020B0604020202020204" pitchFamily="34" charset="0"/>
              <a:buChar char="•"/>
            </a:pPr>
            <a:r>
              <a:rPr lang="de-DE" sz="2000" dirty="0" err="1" smtClean="0">
                <a:solidFill>
                  <a:schemeClr val="accent1"/>
                </a:solidFill>
                <a:sym typeface="Wingdings" panose="05000000000000000000" pitchFamily="2" charset="2"/>
              </a:rPr>
              <a:t>Concerning</a:t>
            </a:r>
            <a:r>
              <a:rPr lang="de-DE" sz="2000" dirty="0" smtClean="0">
                <a:solidFill>
                  <a:schemeClr val="accent1"/>
                </a:solidFill>
                <a:sym typeface="Wingdings" panose="05000000000000000000" pitchFamily="2" charset="2"/>
              </a:rPr>
              <a:t> </a:t>
            </a:r>
            <a:r>
              <a:rPr lang="de-DE" sz="2000" dirty="0" err="1" smtClean="0">
                <a:solidFill>
                  <a:schemeClr val="accent1"/>
                </a:solidFill>
                <a:sym typeface="Wingdings" panose="05000000000000000000" pitchFamily="2" charset="2"/>
              </a:rPr>
              <a:t>tungsten</a:t>
            </a:r>
            <a:r>
              <a:rPr lang="de-DE" sz="2000" dirty="0" smtClean="0">
                <a:solidFill>
                  <a:schemeClr val="accent1"/>
                </a:solidFill>
                <a:sym typeface="Wingdings" panose="05000000000000000000" pitchFamily="2" charset="2"/>
              </a:rPr>
              <a:t> (D9), </a:t>
            </a:r>
            <a:r>
              <a:rPr lang="de-DE" sz="2000" dirty="0" err="1" smtClean="0">
                <a:solidFill>
                  <a:schemeClr val="accent1"/>
                </a:solidFill>
                <a:sym typeface="Wingdings" panose="05000000000000000000" pitchFamily="2" charset="2"/>
              </a:rPr>
              <a:t>we</a:t>
            </a:r>
            <a:r>
              <a:rPr lang="de-DE" sz="2000" dirty="0" smtClean="0">
                <a:solidFill>
                  <a:schemeClr val="accent1"/>
                </a:solidFill>
                <a:sym typeface="Wingdings" panose="05000000000000000000" pitchFamily="2" charset="2"/>
              </a:rPr>
              <a:t> </a:t>
            </a:r>
            <a:r>
              <a:rPr lang="de-DE" sz="2000" dirty="0" err="1" smtClean="0">
                <a:solidFill>
                  <a:schemeClr val="accent1"/>
                </a:solidFill>
                <a:sym typeface="Wingdings" panose="05000000000000000000" pitchFamily="2" charset="2"/>
              </a:rPr>
              <a:t>have</a:t>
            </a:r>
            <a:r>
              <a:rPr lang="de-DE" sz="2000" dirty="0" smtClean="0">
                <a:solidFill>
                  <a:schemeClr val="accent1"/>
                </a:solidFill>
                <a:sym typeface="Wingdings" panose="05000000000000000000" pitchFamily="2" charset="2"/>
              </a:rPr>
              <a:t> not </a:t>
            </a:r>
            <a:r>
              <a:rPr lang="de-DE" sz="2000" dirty="0" err="1" smtClean="0">
                <a:solidFill>
                  <a:schemeClr val="accent1"/>
                </a:solidFill>
                <a:sym typeface="Wingdings" panose="05000000000000000000" pitchFamily="2" charset="2"/>
              </a:rPr>
              <a:t>observed</a:t>
            </a:r>
            <a:r>
              <a:rPr lang="de-DE" sz="2000" dirty="0" smtClean="0">
                <a:solidFill>
                  <a:schemeClr val="accent1"/>
                </a:solidFill>
                <a:sym typeface="Wingdings" panose="05000000000000000000" pitchFamily="2" charset="2"/>
              </a:rPr>
              <a:t> </a:t>
            </a:r>
            <a:r>
              <a:rPr lang="de-DE" sz="2000" dirty="0" err="1" smtClean="0">
                <a:solidFill>
                  <a:schemeClr val="accent1"/>
                </a:solidFill>
                <a:sym typeface="Wingdings" panose="05000000000000000000" pitchFamily="2" charset="2"/>
              </a:rPr>
              <a:t>any</a:t>
            </a:r>
            <a:r>
              <a:rPr lang="de-DE" sz="2000" dirty="0" smtClean="0">
                <a:solidFill>
                  <a:schemeClr val="accent1"/>
                </a:solidFill>
                <a:sym typeface="Wingdings" panose="05000000000000000000" pitchFamily="2" charset="2"/>
              </a:rPr>
              <a:t> </a:t>
            </a:r>
            <a:r>
              <a:rPr lang="de-DE" sz="2000" dirty="0" err="1" smtClean="0">
                <a:solidFill>
                  <a:schemeClr val="accent1"/>
                </a:solidFill>
                <a:sym typeface="Wingdings" panose="05000000000000000000" pitchFamily="2" charset="2"/>
              </a:rPr>
              <a:t>spectroscopic</a:t>
            </a:r>
            <a:r>
              <a:rPr lang="de-DE" sz="2000" dirty="0" smtClean="0">
                <a:solidFill>
                  <a:schemeClr val="accent1"/>
                </a:solidFill>
                <a:sym typeface="Wingdings" panose="05000000000000000000" pitchFamily="2" charset="2"/>
              </a:rPr>
              <a:t> </a:t>
            </a:r>
            <a:r>
              <a:rPr lang="de-DE" sz="2000" dirty="0" err="1" smtClean="0">
                <a:solidFill>
                  <a:schemeClr val="accent1"/>
                </a:solidFill>
                <a:sym typeface="Wingdings" panose="05000000000000000000" pitchFamily="2" charset="2"/>
              </a:rPr>
              <a:t>lines</a:t>
            </a:r>
            <a:r>
              <a:rPr lang="de-DE" sz="2000" dirty="0" smtClean="0">
                <a:solidFill>
                  <a:schemeClr val="accent1"/>
                </a:solidFill>
                <a:sym typeface="Wingdings" panose="05000000000000000000" pitchFamily="2" charset="2"/>
              </a:rPr>
              <a:t> in </a:t>
            </a:r>
            <a:r>
              <a:rPr lang="de-DE" sz="2000" dirty="0" err="1" smtClean="0">
                <a:solidFill>
                  <a:schemeClr val="accent1"/>
                </a:solidFill>
                <a:sym typeface="Wingdings" panose="05000000000000000000" pitchFamily="2" charset="2"/>
              </a:rPr>
              <a:t>the</a:t>
            </a:r>
            <a:r>
              <a:rPr lang="de-DE" sz="2000" dirty="0" smtClean="0">
                <a:solidFill>
                  <a:schemeClr val="accent1"/>
                </a:solidFill>
                <a:sym typeface="Wingdings" panose="05000000000000000000" pitchFamily="2" charset="2"/>
              </a:rPr>
              <a:t> SOL </a:t>
            </a:r>
            <a:r>
              <a:rPr lang="de-DE" sz="2000" dirty="0" err="1" smtClean="0">
                <a:solidFill>
                  <a:schemeClr val="accent1"/>
                </a:solidFill>
                <a:sym typeface="Wingdings" panose="05000000000000000000" pitchFamily="2" charset="2"/>
              </a:rPr>
              <a:t>yet</a:t>
            </a:r>
            <a:r>
              <a:rPr lang="de-DE" sz="2000" dirty="0" smtClean="0">
                <a:solidFill>
                  <a:schemeClr val="accent1"/>
                </a:solidFill>
                <a:sym typeface="Wingdings" panose="05000000000000000000" pitchFamily="2" charset="2"/>
              </a:rPr>
              <a:t>. </a:t>
            </a:r>
            <a:r>
              <a:rPr lang="de-DE" sz="2000" b="0" dirty="0" smtClean="0">
                <a:solidFill>
                  <a:schemeClr val="tx1"/>
                </a:solidFill>
                <a:sym typeface="Wingdings" panose="05000000000000000000" pitchFamily="2" charset="2"/>
              </a:rPr>
              <a:t>A </a:t>
            </a:r>
            <a:r>
              <a:rPr lang="de-DE" sz="2000" b="0" dirty="0" err="1" smtClean="0">
                <a:solidFill>
                  <a:schemeClr val="tx1"/>
                </a:solidFill>
                <a:sym typeface="Wingdings" panose="05000000000000000000" pitchFamily="2" charset="2"/>
              </a:rPr>
              <a:t>repeat</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of</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the</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proposals</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is</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suggested</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for</a:t>
            </a:r>
            <a:r>
              <a:rPr lang="de-DE" sz="2000" b="0" dirty="0" smtClean="0">
                <a:solidFill>
                  <a:schemeClr val="tx1"/>
                </a:solidFill>
                <a:sym typeface="Wingdings" panose="05000000000000000000" pitchFamily="2" charset="2"/>
              </a:rPr>
              <a:t> OP2.2, </a:t>
            </a:r>
            <a:r>
              <a:rPr lang="de-DE" sz="2000" b="0" dirty="0" err="1" smtClean="0">
                <a:solidFill>
                  <a:schemeClr val="tx1"/>
                </a:solidFill>
                <a:sym typeface="Wingdings" panose="05000000000000000000" pitchFamily="2" charset="2"/>
              </a:rPr>
              <a:t>where</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we</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have</a:t>
            </a:r>
            <a:r>
              <a:rPr lang="de-DE" sz="2000" b="0" dirty="0" smtClean="0">
                <a:solidFill>
                  <a:schemeClr val="tx1"/>
                </a:solidFill>
                <a:sym typeface="Wingdings" panose="05000000000000000000" pitchFamily="2" charset="2"/>
              </a:rPr>
              <a:t> a </a:t>
            </a:r>
            <a:r>
              <a:rPr lang="de-DE" sz="2000" b="0" dirty="0" err="1" smtClean="0">
                <a:solidFill>
                  <a:schemeClr val="tx1"/>
                </a:solidFill>
                <a:sym typeface="Wingdings" panose="05000000000000000000" pitchFamily="2" charset="2"/>
              </a:rPr>
              <a:t>new</a:t>
            </a:r>
            <a:r>
              <a:rPr lang="de-DE" sz="2000" b="0" dirty="0" smtClean="0">
                <a:solidFill>
                  <a:schemeClr val="tx1"/>
                </a:solidFill>
                <a:sym typeface="Wingdings" panose="05000000000000000000" pitchFamily="2" charset="2"/>
              </a:rPr>
              <a:t> W </a:t>
            </a:r>
            <a:r>
              <a:rPr lang="de-DE" sz="2000" b="0" dirty="0" err="1" smtClean="0">
                <a:solidFill>
                  <a:schemeClr val="tx1"/>
                </a:solidFill>
                <a:sym typeface="Wingdings" panose="05000000000000000000" pitchFamily="2" charset="2"/>
              </a:rPr>
              <a:t>overview</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fibre</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available</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for</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spec</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observation</a:t>
            </a:r>
            <a:endParaRPr lang="de-DE" sz="2000" b="0" dirty="0" smtClean="0">
              <a:solidFill>
                <a:schemeClr val="tx1"/>
              </a:solidFill>
              <a:sym typeface="Wingdings" panose="05000000000000000000" pitchFamily="2" charset="2"/>
            </a:endParaRPr>
          </a:p>
          <a:p>
            <a:pPr marL="342900" indent="-342900">
              <a:buFont typeface="Arial" panose="020B0604020202020204" pitchFamily="34" charset="0"/>
              <a:buChar char="•"/>
            </a:pPr>
            <a:endParaRPr lang="de-DE" sz="2000" b="0" dirty="0">
              <a:solidFill>
                <a:schemeClr val="tx1"/>
              </a:solidFill>
              <a:sym typeface="Wingdings" panose="05000000000000000000" pitchFamily="2" charset="2"/>
            </a:endParaRPr>
          </a:p>
          <a:p>
            <a:pPr marL="342900" indent="-342900">
              <a:buFont typeface="Arial" panose="020B0604020202020204" pitchFamily="34" charset="0"/>
              <a:buChar char="•"/>
            </a:pPr>
            <a:r>
              <a:rPr lang="en-US" dirty="0" smtClean="0"/>
              <a:t>For SOL impurity enrichment (D11), further </a:t>
            </a:r>
            <a:r>
              <a:rPr lang="en-US" dirty="0"/>
              <a:t>analysis of the existing experimental results of OP2.1 </a:t>
            </a:r>
            <a:r>
              <a:rPr lang="en-US" dirty="0" smtClean="0"/>
              <a:t>is necessary – Not many results yet. </a:t>
            </a:r>
            <a:r>
              <a:rPr lang="de-DE" sz="2000" b="0" dirty="0" smtClean="0">
                <a:solidFill>
                  <a:schemeClr val="tx1"/>
                </a:solidFill>
                <a:sym typeface="Wingdings" panose="05000000000000000000" pitchFamily="2" charset="2"/>
              </a:rPr>
              <a:t>Work </a:t>
            </a:r>
            <a:r>
              <a:rPr lang="de-DE" sz="2000" b="0" dirty="0">
                <a:solidFill>
                  <a:schemeClr val="tx1"/>
                </a:solidFill>
                <a:sym typeface="Wingdings" panose="05000000000000000000" pitchFamily="2" charset="2"/>
              </a:rPr>
              <a:t>in </a:t>
            </a:r>
            <a:r>
              <a:rPr lang="de-DE" sz="2000" b="0" dirty="0" err="1" smtClean="0">
                <a:solidFill>
                  <a:schemeClr val="tx1"/>
                </a:solidFill>
                <a:sym typeface="Wingdings" panose="05000000000000000000" pitchFamily="2" charset="2"/>
              </a:rPr>
              <a:t>progress</a:t>
            </a:r>
            <a:r>
              <a:rPr lang="de-DE" sz="2000" b="0" dirty="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proof-of-principles</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currently</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underway</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spectroscopic</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calibrations</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available</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since</a:t>
            </a:r>
            <a:r>
              <a:rPr lang="de-DE" sz="2000" b="0" dirty="0" smtClean="0">
                <a:solidFill>
                  <a:schemeClr val="tx1"/>
                </a:solidFill>
                <a:sym typeface="Wingdings" panose="05000000000000000000" pitchFamily="2" charset="2"/>
              </a:rPr>
              <a:t> August. Also </a:t>
            </a:r>
            <a:r>
              <a:rPr lang="de-DE" sz="2000" b="0" dirty="0" err="1" smtClean="0">
                <a:solidFill>
                  <a:schemeClr val="tx1"/>
                </a:solidFill>
                <a:sym typeface="Wingdings" panose="05000000000000000000" pitchFamily="2" charset="2"/>
              </a:rPr>
              <a:t>here</a:t>
            </a:r>
            <a:r>
              <a:rPr lang="de-DE" sz="2000" b="0" dirty="0" smtClean="0">
                <a:solidFill>
                  <a:schemeClr val="tx1"/>
                </a:solidFill>
                <a:sym typeface="Wingdings" panose="05000000000000000000" pitchFamily="2" charset="2"/>
              </a:rPr>
              <a:t>, a </a:t>
            </a:r>
            <a:r>
              <a:rPr lang="de-DE" sz="2000" b="0" dirty="0" err="1" smtClean="0">
                <a:solidFill>
                  <a:schemeClr val="tx1"/>
                </a:solidFill>
                <a:sym typeface="Wingdings" panose="05000000000000000000" pitchFamily="2" charset="2"/>
              </a:rPr>
              <a:t>repeat</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of</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seeding</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proposals</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is</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suggested</a:t>
            </a:r>
            <a:r>
              <a:rPr lang="de-DE" sz="2000" b="0" dirty="0" smtClean="0">
                <a:solidFill>
                  <a:schemeClr val="tx1"/>
                </a:solidFill>
                <a:sym typeface="Wingdings" panose="05000000000000000000" pitchFamily="2" charset="2"/>
              </a:rPr>
              <a:t> </a:t>
            </a:r>
            <a:r>
              <a:rPr lang="de-DE" sz="2000" b="0" dirty="0" smtClean="0">
                <a:solidFill>
                  <a:schemeClr val="tx1"/>
                </a:solidFill>
                <a:sym typeface="Wingdings" panose="05000000000000000000" pitchFamily="2" charset="2"/>
              </a:rPr>
              <a:t>(</a:t>
            </a:r>
            <a:r>
              <a:rPr lang="de-DE" sz="2000" b="0" dirty="0" err="1" smtClean="0">
                <a:solidFill>
                  <a:schemeClr val="tx1"/>
                </a:solidFill>
                <a:sym typeface="Wingdings" panose="05000000000000000000" pitchFamily="2" charset="2"/>
              </a:rPr>
              <a:t>slightly</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modified</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with</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better</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diagnostic</a:t>
            </a:r>
            <a:r>
              <a:rPr lang="de-DE" sz="2000" b="0" dirty="0" smtClean="0">
                <a:solidFill>
                  <a:schemeClr val="tx1"/>
                </a:solidFill>
                <a:sym typeface="Wingdings" panose="05000000000000000000" pitchFamily="2" charset="2"/>
              </a:rPr>
              <a:t> </a:t>
            </a:r>
            <a:r>
              <a:rPr lang="de-DE" sz="2000" b="0" dirty="0" err="1" smtClean="0">
                <a:solidFill>
                  <a:schemeClr val="tx1"/>
                </a:solidFill>
                <a:sym typeface="Wingdings" panose="05000000000000000000" pitchFamily="2" charset="2"/>
              </a:rPr>
              <a:t>coverage</a:t>
            </a:r>
            <a:endParaRPr lang="de-DE" sz="2000" b="0" dirty="0" smtClean="0">
              <a:solidFill>
                <a:schemeClr val="tx1"/>
              </a:solidFill>
              <a:sym typeface="Wingdings" panose="05000000000000000000" pitchFamily="2" charset="2"/>
            </a:endParaRPr>
          </a:p>
          <a:p>
            <a:pPr marL="342900" indent="-342900">
              <a:buFont typeface="Arial" panose="020B0604020202020204" pitchFamily="34" charset="0"/>
              <a:buChar char="•"/>
            </a:pPr>
            <a:endParaRPr lang="de-DE" sz="2000" b="0" dirty="0" smtClean="0">
              <a:solidFill>
                <a:schemeClr val="tx1"/>
              </a:solidFill>
              <a:sym typeface="Wingdings" panose="05000000000000000000" pitchFamily="2" charset="2"/>
            </a:endParaRPr>
          </a:p>
          <a:p>
            <a:pPr marL="342900" indent="-342900">
              <a:buFont typeface="Arial" panose="020B0604020202020204" pitchFamily="34" charset="0"/>
              <a:buChar char="•"/>
            </a:pPr>
            <a:r>
              <a:rPr lang="en-US" dirty="0"/>
              <a:t>comparison of the spectroscopic data with modeling (EMC3/Eirene, ERO2.0) </a:t>
            </a:r>
            <a:r>
              <a:rPr lang="de-DE" dirty="0" err="1" smtClean="0"/>
              <a:t>ongoing</a:t>
            </a:r>
            <a:endParaRPr lang="de-DE" sz="2000" b="0" dirty="0" smtClean="0">
              <a:solidFill>
                <a:schemeClr val="tx1"/>
              </a:solidFill>
              <a:sym typeface="Wingdings" panose="05000000000000000000" pitchFamily="2" charset="2"/>
            </a:endParaRPr>
          </a:p>
          <a:p>
            <a:pPr marL="342900" indent="-342900">
              <a:buFont typeface="Arial" panose="020B0604020202020204" pitchFamily="34" charset="0"/>
              <a:buChar char="•"/>
            </a:pPr>
            <a:endParaRPr lang="de-DE" sz="2000" b="0" dirty="0" smtClean="0">
              <a:solidFill>
                <a:schemeClr val="tx1"/>
              </a:solidFill>
              <a:sym typeface="Wingdings" panose="05000000000000000000" pitchFamily="2" charset="2"/>
            </a:endParaRPr>
          </a:p>
          <a:p>
            <a:endParaRPr lang="de-DE" sz="2000" b="0" dirty="0">
              <a:solidFill>
                <a:schemeClr val="tx1"/>
              </a:solidFill>
            </a:endParaRPr>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smtClean="0"/>
              <a:t>Summary</a:t>
            </a:r>
            <a:endParaRPr lang="en-GB" dirty="0"/>
          </a:p>
        </p:txBody>
      </p:sp>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a:xfrm>
            <a:off x="8711738" y="6489700"/>
            <a:ext cx="2461087" cy="142874"/>
          </a:xfrm>
        </p:spPr>
        <p:txBody>
          <a:bodyPr/>
          <a:lstStyle/>
          <a:p>
            <a:r>
              <a:rPr lang="de-DE" dirty="0" err="1" smtClean="0"/>
              <a:t>Spectroscopic</a:t>
            </a:r>
            <a:r>
              <a:rPr lang="de-DE" dirty="0" smtClean="0"/>
              <a:t> </a:t>
            </a:r>
            <a:r>
              <a:rPr lang="de-DE" dirty="0" err="1" smtClean="0"/>
              <a:t>analysis</a:t>
            </a:r>
            <a:r>
              <a:rPr lang="de-DE" dirty="0" smtClean="0"/>
              <a:t> </a:t>
            </a:r>
            <a:r>
              <a:rPr lang="de-DE" dirty="0" err="1" smtClean="0"/>
              <a:t>of</a:t>
            </a:r>
            <a:r>
              <a:rPr lang="de-DE" dirty="0" smtClean="0"/>
              <a:t> Edge </a:t>
            </a:r>
            <a:r>
              <a:rPr lang="de-DE" dirty="0" err="1" smtClean="0"/>
              <a:t>impurities</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12</a:t>
            </a:fld>
            <a:endParaRPr lang="de-DE" dirty="0"/>
          </a:p>
        </p:txBody>
      </p:sp>
      <p:sp>
        <p:nvSpPr>
          <p:cNvPr id="7" name="Footer Placeholder 2"/>
          <p:cNvSpPr>
            <a:spLocks noGrp="1"/>
          </p:cNvSpPr>
          <p:nvPr>
            <p:ph type="ftr" sz="quarter" idx="15"/>
          </p:nvPr>
        </p:nvSpPr>
        <p:spPr>
          <a:xfrm>
            <a:off x="947738" y="6489699"/>
            <a:ext cx="2987213" cy="142875"/>
          </a:xfrm>
        </p:spPr>
        <p:txBody>
          <a:bodyPr/>
          <a:lstStyle/>
          <a:p>
            <a:r>
              <a:rPr lang="de-DE" dirty="0" smtClean="0"/>
              <a:t>Max-Planck-Institut für Plasmaphysik | D. Gradic | 27.11.2023</a:t>
            </a:r>
            <a:endParaRPr lang="de-DE" dirty="0"/>
          </a:p>
        </p:txBody>
      </p:sp>
    </p:spTree>
    <p:extLst>
      <p:ext uri="{BB962C8B-B14F-4D97-AF65-F5344CB8AC3E}">
        <p14:creationId xmlns:p14="http://schemas.microsoft.com/office/powerpoint/2010/main" val="4035105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8E17D15-6AAC-37C9-ED75-D6646DA02423}"/>
              </a:ext>
            </a:extLst>
          </p:cNvPr>
          <p:cNvSpPr>
            <a:spLocks noGrp="1"/>
          </p:cNvSpPr>
          <p:nvPr>
            <p:ph sz="quarter" idx="13"/>
          </p:nvPr>
        </p:nvSpPr>
        <p:spPr>
          <a:xfrm>
            <a:off x="695326" y="2784764"/>
            <a:ext cx="10801349" cy="3596985"/>
          </a:xfrm>
        </p:spPr>
        <p:txBody>
          <a:bodyPr>
            <a:normAutofit/>
          </a:bodyPr>
          <a:lstStyle/>
          <a:p>
            <a:pPr algn="ctr"/>
            <a:r>
              <a:rPr lang="de-DE" sz="6600" dirty="0" err="1" smtClean="0">
                <a:solidFill>
                  <a:schemeClr val="tx1"/>
                </a:solidFill>
              </a:rPr>
              <a:t>attachments</a:t>
            </a:r>
            <a:endParaRPr lang="de-DE" sz="6600" dirty="0">
              <a:solidFill>
                <a:schemeClr val="tx1"/>
              </a:solidFill>
            </a:endParaRPr>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smtClean="0"/>
              <a:t>  </a:t>
            </a:r>
            <a:endParaRPr lang="en-GB" dirty="0"/>
          </a:p>
        </p:txBody>
      </p:sp>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a:xfrm>
            <a:off x="8711738" y="6489700"/>
            <a:ext cx="2461087" cy="142874"/>
          </a:xfrm>
        </p:spPr>
        <p:txBody>
          <a:bodyPr/>
          <a:lstStyle/>
          <a:p>
            <a:r>
              <a:rPr lang="de-DE" dirty="0" err="1" smtClean="0"/>
              <a:t>Spectroscopic</a:t>
            </a:r>
            <a:r>
              <a:rPr lang="de-DE" dirty="0" smtClean="0"/>
              <a:t> </a:t>
            </a:r>
            <a:r>
              <a:rPr lang="de-DE" dirty="0" err="1" smtClean="0"/>
              <a:t>analysis</a:t>
            </a:r>
            <a:r>
              <a:rPr lang="de-DE" dirty="0" smtClean="0"/>
              <a:t> </a:t>
            </a:r>
            <a:r>
              <a:rPr lang="de-DE" dirty="0" err="1" smtClean="0"/>
              <a:t>of</a:t>
            </a:r>
            <a:r>
              <a:rPr lang="de-DE" dirty="0" smtClean="0"/>
              <a:t> Edge </a:t>
            </a:r>
            <a:r>
              <a:rPr lang="de-DE" dirty="0" err="1" smtClean="0"/>
              <a:t>impurities</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13</a:t>
            </a:fld>
            <a:endParaRPr lang="de-DE" dirty="0"/>
          </a:p>
        </p:txBody>
      </p:sp>
      <p:sp>
        <p:nvSpPr>
          <p:cNvPr id="7" name="Footer Placeholder 2"/>
          <p:cNvSpPr>
            <a:spLocks noGrp="1"/>
          </p:cNvSpPr>
          <p:nvPr>
            <p:ph type="ftr" sz="quarter" idx="15"/>
          </p:nvPr>
        </p:nvSpPr>
        <p:spPr>
          <a:xfrm>
            <a:off x="947738" y="6489699"/>
            <a:ext cx="2987213" cy="142875"/>
          </a:xfrm>
        </p:spPr>
        <p:txBody>
          <a:bodyPr/>
          <a:lstStyle/>
          <a:p>
            <a:r>
              <a:rPr lang="de-DE" dirty="0" smtClean="0"/>
              <a:t>Max-Planck-Institut für Plasmaphysik | D. Gradic | 27.11.2023</a:t>
            </a:r>
            <a:endParaRPr lang="de-DE" dirty="0"/>
          </a:p>
        </p:txBody>
      </p:sp>
    </p:spTree>
    <p:extLst>
      <p:ext uri="{BB962C8B-B14F-4D97-AF65-F5344CB8AC3E}">
        <p14:creationId xmlns:p14="http://schemas.microsoft.com/office/powerpoint/2010/main" val="778345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8E17D15-6AAC-37C9-ED75-D6646DA02423}"/>
              </a:ext>
            </a:extLst>
          </p:cNvPr>
          <p:cNvSpPr>
            <a:spLocks noGrp="1"/>
          </p:cNvSpPr>
          <p:nvPr>
            <p:ph sz="quarter" idx="13"/>
          </p:nvPr>
        </p:nvSpPr>
        <p:spPr>
          <a:xfrm>
            <a:off x="438619" y="983844"/>
            <a:ext cx="11458309" cy="5407694"/>
          </a:xfrm>
        </p:spPr>
        <p:txBody>
          <a:bodyPr>
            <a:normAutofit fontScale="92500" lnSpcReduction="20000"/>
          </a:bodyPr>
          <a:lstStyle/>
          <a:p>
            <a:r>
              <a:rPr lang="en-GB" dirty="0" smtClean="0"/>
              <a:t>Deliverable 9 “SOL tungsten retention”</a:t>
            </a:r>
          </a:p>
          <a:p>
            <a:pPr marL="285750" indent="-285750">
              <a:buFont typeface="Arial" panose="020B0604020202020204" pitchFamily="34" charset="0"/>
              <a:buChar char="•"/>
            </a:pPr>
            <a:r>
              <a:rPr lang="en-GB" sz="1600" b="0" dirty="0" smtClean="0">
                <a:solidFill>
                  <a:schemeClr val="accent5"/>
                </a:solidFill>
              </a:rPr>
              <a:t>B. </a:t>
            </a:r>
            <a:r>
              <a:rPr lang="en-GB" sz="1600" b="0" dirty="0" err="1" smtClean="0">
                <a:solidFill>
                  <a:schemeClr val="accent5"/>
                </a:solidFill>
              </a:rPr>
              <a:t>Buttenschön</a:t>
            </a:r>
            <a:r>
              <a:rPr lang="en-GB" sz="1600" b="0" dirty="0" smtClean="0">
                <a:solidFill>
                  <a:schemeClr val="accent5"/>
                </a:solidFill>
              </a:rPr>
              <a:t>: </a:t>
            </a:r>
            <a:r>
              <a:rPr lang="en-US" sz="1600" b="0" dirty="0">
                <a:solidFill>
                  <a:schemeClr val="accent5"/>
                </a:solidFill>
              </a:rPr>
              <a:t>Quantification of intrinsic (and/or injected) tungsten content in W7-X </a:t>
            </a:r>
            <a:r>
              <a:rPr lang="en-US" sz="1600" b="0" dirty="0" smtClean="0">
                <a:solidFill>
                  <a:schemeClr val="accent5"/>
                </a:solidFill>
              </a:rPr>
              <a:t>plasmas (bubi_009)</a:t>
            </a:r>
          </a:p>
          <a:p>
            <a:pPr marL="285750" indent="-285750">
              <a:buFont typeface="Arial" panose="020B0604020202020204" pitchFamily="34" charset="0"/>
              <a:buChar char="•"/>
            </a:pPr>
            <a:r>
              <a:rPr lang="en-GB" sz="1600" b="0" dirty="0">
                <a:solidFill>
                  <a:schemeClr val="accent5"/>
                </a:solidFill>
              </a:rPr>
              <a:t>B. </a:t>
            </a:r>
            <a:r>
              <a:rPr lang="en-GB" sz="1600" b="0" dirty="0" err="1">
                <a:solidFill>
                  <a:schemeClr val="accent5"/>
                </a:solidFill>
              </a:rPr>
              <a:t>Buttenschön</a:t>
            </a:r>
            <a:r>
              <a:rPr lang="en-GB" sz="1600" b="0" dirty="0">
                <a:solidFill>
                  <a:schemeClr val="accent5"/>
                </a:solidFill>
              </a:rPr>
              <a:t>: </a:t>
            </a:r>
            <a:r>
              <a:rPr lang="en-US" sz="1600" b="0" dirty="0">
                <a:solidFill>
                  <a:schemeClr val="accent5"/>
                </a:solidFill>
              </a:rPr>
              <a:t>Collection of tungsten spectral fingerprints to create a data basis for quantitative tungsten analysis</a:t>
            </a:r>
            <a:r>
              <a:rPr lang="en-US" sz="1600" b="0" dirty="0" smtClean="0">
                <a:solidFill>
                  <a:schemeClr val="accent5"/>
                </a:solidFill>
              </a:rPr>
              <a:t> </a:t>
            </a:r>
            <a:r>
              <a:rPr lang="en-US" sz="1600" b="0" dirty="0">
                <a:solidFill>
                  <a:schemeClr val="accent5"/>
                </a:solidFill>
              </a:rPr>
              <a:t>(</a:t>
            </a:r>
            <a:r>
              <a:rPr lang="en-US" sz="1600" b="0" dirty="0" smtClean="0">
                <a:solidFill>
                  <a:schemeClr val="accent5"/>
                </a:solidFill>
              </a:rPr>
              <a:t>bubi_010)</a:t>
            </a:r>
          </a:p>
          <a:p>
            <a:pPr marL="285750" indent="-285750">
              <a:buFont typeface="Arial" panose="020B0604020202020204" pitchFamily="34" charset="0"/>
              <a:buChar char="•"/>
            </a:pPr>
            <a:r>
              <a:rPr lang="en-US" sz="1600" b="0" dirty="0" smtClean="0">
                <a:solidFill>
                  <a:schemeClr val="accent5"/>
                </a:solidFill>
              </a:rPr>
              <a:t>D. Ennis: Studies of time-resolved tungsten gross erosion and prompt re-deposition rates</a:t>
            </a:r>
          </a:p>
          <a:p>
            <a:pPr marL="285750" indent="-285750">
              <a:buFont typeface="Arial" panose="020B0604020202020204" pitchFamily="34" charset="0"/>
              <a:buChar char="•"/>
            </a:pPr>
            <a:r>
              <a:rPr lang="en-US" sz="1600" b="0" dirty="0" smtClean="0">
                <a:solidFill>
                  <a:schemeClr val="accent5"/>
                </a:solidFill>
              </a:rPr>
              <a:t>E. Wang: </a:t>
            </a:r>
            <a:r>
              <a:rPr lang="de-DE" sz="1600" b="0" dirty="0">
                <a:solidFill>
                  <a:schemeClr val="accent5"/>
                </a:solidFill>
              </a:rPr>
              <a:t>Investigation </a:t>
            </a:r>
            <a:r>
              <a:rPr lang="de-DE" sz="1600" b="0" dirty="0" err="1">
                <a:solidFill>
                  <a:schemeClr val="accent5"/>
                </a:solidFill>
              </a:rPr>
              <a:t>of</a:t>
            </a:r>
            <a:r>
              <a:rPr lang="de-DE" sz="1600" b="0" dirty="0">
                <a:solidFill>
                  <a:schemeClr val="accent5"/>
                </a:solidFill>
              </a:rPr>
              <a:t> </a:t>
            </a:r>
            <a:r>
              <a:rPr lang="de-DE" sz="1600" b="0" dirty="0" err="1">
                <a:solidFill>
                  <a:schemeClr val="accent5"/>
                </a:solidFill>
              </a:rPr>
              <a:t>tungsten</a:t>
            </a:r>
            <a:r>
              <a:rPr lang="de-DE" sz="1600" b="0" dirty="0">
                <a:solidFill>
                  <a:schemeClr val="accent5"/>
                </a:solidFill>
              </a:rPr>
              <a:t> </a:t>
            </a:r>
            <a:r>
              <a:rPr lang="de-DE" sz="1600" b="0" dirty="0" err="1">
                <a:solidFill>
                  <a:schemeClr val="accent5"/>
                </a:solidFill>
              </a:rPr>
              <a:t>transport</a:t>
            </a:r>
            <a:r>
              <a:rPr lang="de-DE" sz="1600" b="0" dirty="0">
                <a:solidFill>
                  <a:schemeClr val="accent5"/>
                </a:solidFill>
              </a:rPr>
              <a:t> in SOL </a:t>
            </a:r>
            <a:r>
              <a:rPr lang="de-DE" sz="1600" b="0" dirty="0" smtClean="0">
                <a:solidFill>
                  <a:schemeClr val="accent5"/>
                </a:solidFill>
              </a:rPr>
              <a:t>(erwa_008)</a:t>
            </a:r>
            <a:endParaRPr lang="en-US" sz="1600" b="0" dirty="0" smtClean="0">
              <a:solidFill>
                <a:schemeClr val="accent5"/>
              </a:solidFill>
            </a:endParaRPr>
          </a:p>
          <a:p>
            <a:endParaRPr lang="en-GB" sz="1600" dirty="0" smtClean="0"/>
          </a:p>
          <a:p>
            <a:r>
              <a:rPr lang="en-GB" dirty="0" smtClean="0"/>
              <a:t>Deliverable </a:t>
            </a:r>
            <a:r>
              <a:rPr lang="en-GB" dirty="0"/>
              <a:t>11 “SOL impurity Enrichment</a:t>
            </a:r>
            <a:r>
              <a:rPr lang="en-GB" dirty="0" smtClean="0"/>
              <a:t>”</a:t>
            </a:r>
            <a:endParaRPr lang="en-US" b="0" dirty="0" smtClean="0">
              <a:solidFill>
                <a:schemeClr val="accent5"/>
              </a:solidFill>
            </a:endParaRPr>
          </a:p>
          <a:p>
            <a:pPr marL="285750" indent="-285750">
              <a:buFont typeface="Arial" panose="020B0604020202020204" pitchFamily="34" charset="0"/>
              <a:buChar char="•"/>
            </a:pPr>
            <a:r>
              <a:rPr lang="en-US" sz="1600" b="0" dirty="0">
                <a:solidFill>
                  <a:schemeClr val="bg1">
                    <a:lumMod val="75000"/>
                  </a:schemeClr>
                </a:solidFill>
              </a:rPr>
              <a:t>T. </a:t>
            </a:r>
            <a:r>
              <a:rPr lang="en-US" sz="1600" b="0" dirty="0" err="1">
                <a:solidFill>
                  <a:schemeClr val="bg1">
                    <a:lumMod val="75000"/>
                  </a:schemeClr>
                </a:solidFill>
              </a:rPr>
              <a:t>Dittmar</a:t>
            </a:r>
            <a:r>
              <a:rPr lang="en-US" sz="1600" b="0" dirty="0">
                <a:solidFill>
                  <a:schemeClr val="bg1">
                    <a:lumMod val="75000"/>
                  </a:schemeClr>
                </a:solidFill>
              </a:rPr>
              <a:t>: Impurity transport studies using 15N injections (tid_003) </a:t>
            </a:r>
            <a:r>
              <a:rPr lang="en-US" sz="1600" b="0" dirty="0">
                <a:solidFill>
                  <a:schemeClr val="bg1">
                    <a:lumMod val="75000"/>
                  </a:schemeClr>
                </a:solidFill>
                <a:sym typeface="Wingdings" panose="05000000000000000000" pitchFamily="2" charset="2"/>
              </a:rPr>
              <a:t> </a:t>
            </a:r>
            <a:r>
              <a:rPr lang="en-US" sz="1600" b="0" dirty="0" smtClean="0">
                <a:solidFill>
                  <a:schemeClr val="bg1">
                    <a:lumMod val="75000"/>
                  </a:schemeClr>
                </a:solidFill>
              </a:rPr>
              <a:t>OP2.2</a:t>
            </a:r>
            <a:endParaRPr lang="en-US" sz="1600" b="0" dirty="0">
              <a:solidFill>
                <a:schemeClr val="accent5"/>
              </a:solidFill>
            </a:endParaRPr>
          </a:p>
          <a:p>
            <a:pPr marL="285750" indent="-285750">
              <a:buFont typeface="Arial" panose="020B0604020202020204" pitchFamily="34" charset="0"/>
              <a:buChar char="•"/>
            </a:pPr>
            <a:r>
              <a:rPr lang="en-GB" sz="1600" b="0" dirty="0" smtClean="0">
                <a:solidFill>
                  <a:schemeClr val="accent5"/>
                </a:solidFill>
              </a:rPr>
              <a:t>F. Henke: I</a:t>
            </a:r>
            <a:r>
              <a:rPr lang="de-DE" sz="1600" b="0" dirty="0" err="1" smtClean="0">
                <a:solidFill>
                  <a:schemeClr val="accent5"/>
                </a:solidFill>
              </a:rPr>
              <a:t>mpurity</a:t>
            </a:r>
            <a:r>
              <a:rPr lang="de-DE" sz="1600" b="0" dirty="0" smtClean="0">
                <a:solidFill>
                  <a:schemeClr val="accent5"/>
                </a:solidFill>
              </a:rPr>
              <a:t> </a:t>
            </a:r>
            <a:r>
              <a:rPr lang="de-DE" sz="1600" b="0" dirty="0" err="1">
                <a:solidFill>
                  <a:schemeClr val="accent5"/>
                </a:solidFill>
              </a:rPr>
              <a:t>concentrations</a:t>
            </a:r>
            <a:r>
              <a:rPr lang="de-DE" sz="1600" b="0" dirty="0">
                <a:solidFill>
                  <a:schemeClr val="accent5"/>
                </a:solidFill>
              </a:rPr>
              <a:t> </a:t>
            </a:r>
            <a:r>
              <a:rPr lang="de-DE" sz="1600" b="0" dirty="0" err="1">
                <a:solidFill>
                  <a:schemeClr val="accent5"/>
                </a:solidFill>
              </a:rPr>
              <a:t>and</a:t>
            </a:r>
            <a:r>
              <a:rPr lang="de-DE" sz="1600" b="0" dirty="0">
                <a:solidFill>
                  <a:schemeClr val="accent5"/>
                </a:solidFill>
              </a:rPr>
              <a:t> </a:t>
            </a:r>
            <a:r>
              <a:rPr lang="de-DE" sz="1600" b="0" dirty="0" err="1">
                <a:solidFill>
                  <a:schemeClr val="accent5"/>
                </a:solidFill>
              </a:rPr>
              <a:t>local</a:t>
            </a:r>
            <a:r>
              <a:rPr lang="de-DE" sz="1600" b="0" dirty="0">
                <a:solidFill>
                  <a:schemeClr val="accent5"/>
                </a:solidFill>
              </a:rPr>
              <a:t> </a:t>
            </a:r>
            <a:r>
              <a:rPr lang="de-DE" sz="1600" b="0" dirty="0" err="1">
                <a:solidFill>
                  <a:schemeClr val="accent5"/>
                </a:solidFill>
              </a:rPr>
              <a:t>plasma</a:t>
            </a:r>
            <a:r>
              <a:rPr lang="de-DE" sz="1600" b="0" dirty="0">
                <a:solidFill>
                  <a:schemeClr val="accent5"/>
                </a:solidFill>
              </a:rPr>
              <a:t> </a:t>
            </a:r>
            <a:r>
              <a:rPr lang="de-DE" sz="1600" b="0" dirty="0" err="1">
                <a:solidFill>
                  <a:schemeClr val="accent5"/>
                </a:solidFill>
              </a:rPr>
              <a:t>parameter</a:t>
            </a:r>
            <a:r>
              <a:rPr lang="de-DE" sz="1600" b="0" dirty="0">
                <a:solidFill>
                  <a:schemeClr val="accent5"/>
                </a:solidFill>
              </a:rPr>
              <a:t> </a:t>
            </a:r>
            <a:r>
              <a:rPr lang="de-DE" sz="1600" b="0" dirty="0" err="1">
                <a:solidFill>
                  <a:schemeClr val="accent5"/>
                </a:solidFill>
              </a:rPr>
              <a:t>measurements</a:t>
            </a:r>
            <a:r>
              <a:rPr lang="de-DE" sz="1600" b="0" dirty="0">
                <a:solidFill>
                  <a:schemeClr val="accent5"/>
                </a:solidFill>
              </a:rPr>
              <a:t> (ne, </a:t>
            </a:r>
            <a:r>
              <a:rPr lang="de-DE" sz="1600" b="0" dirty="0" err="1">
                <a:solidFill>
                  <a:schemeClr val="accent5"/>
                </a:solidFill>
              </a:rPr>
              <a:t>Te</a:t>
            </a:r>
            <a:r>
              <a:rPr lang="de-DE" sz="1600" b="0" dirty="0">
                <a:solidFill>
                  <a:schemeClr val="accent5"/>
                </a:solidFill>
              </a:rPr>
              <a:t>) in SOL via </a:t>
            </a:r>
            <a:r>
              <a:rPr lang="de-DE" sz="1600" b="0" dirty="0" err="1">
                <a:solidFill>
                  <a:schemeClr val="accent5"/>
                </a:solidFill>
              </a:rPr>
              <a:t>line</a:t>
            </a:r>
            <a:r>
              <a:rPr lang="de-DE" sz="1600" b="0" dirty="0">
                <a:solidFill>
                  <a:schemeClr val="accent5"/>
                </a:solidFill>
              </a:rPr>
              <a:t> </a:t>
            </a:r>
            <a:r>
              <a:rPr lang="de-DE" sz="1600" b="0" dirty="0" err="1">
                <a:solidFill>
                  <a:schemeClr val="accent5"/>
                </a:solidFill>
              </a:rPr>
              <a:t>ratio</a:t>
            </a:r>
            <a:r>
              <a:rPr lang="de-DE" sz="1600" b="0" dirty="0">
                <a:solidFill>
                  <a:schemeClr val="accent5"/>
                </a:solidFill>
              </a:rPr>
              <a:t> </a:t>
            </a:r>
            <a:r>
              <a:rPr lang="de-DE" sz="1600" b="0" dirty="0" err="1">
                <a:solidFill>
                  <a:schemeClr val="accent5"/>
                </a:solidFill>
              </a:rPr>
              <a:t>spectroscopy</a:t>
            </a:r>
            <a:r>
              <a:rPr lang="de-DE" sz="1600" b="0" dirty="0">
                <a:solidFill>
                  <a:schemeClr val="accent5"/>
                </a:solidFill>
              </a:rPr>
              <a:t> (N2, Ne, Ar</a:t>
            </a:r>
            <a:r>
              <a:rPr lang="de-DE" sz="1600" b="0" dirty="0" smtClean="0">
                <a:solidFill>
                  <a:schemeClr val="accent5"/>
                </a:solidFill>
              </a:rPr>
              <a:t>) (frhe_001)</a:t>
            </a:r>
          </a:p>
          <a:p>
            <a:pPr marL="285750" indent="-285750">
              <a:buFont typeface="Arial" panose="020B0604020202020204" pitchFamily="34" charset="0"/>
              <a:buChar char="•"/>
            </a:pPr>
            <a:r>
              <a:rPr lang="de-DE" sz="1600" b="0" dirty="0" smtClean="0">
                <a:solidFill>
                  <a:schemeClr val="accent5"/>
                </a:solidFill>
              </a:rPr>
              <a:t>P. </a:t>
            </a:r>
            <a:r>
              <a:rPr lang="de-DE" sz="1600" b="0" dirty="0" err="1" smtClean="0">
                <a:solidFill>
                  <a:schemeClr val="accent5"/>
                </a:solidFill>
              </a:rPr>
              <a:t>Kornejew</a:t>
            </a:r>
            <a:r>
              <a:rPr lang="de-DE" sz="1600" b="0" dirty="0" smtClean="0">
                <a:solidFill>
                  <a:schemeClr val="accent5"/>
                </a:solidFill>
              </a:rPr>
              <a:t>: </a:t>
            </a:r>
            <a:r>
              <a:rPr lang="en-US" sz="1600" b="0" dirty="0">
                <a:solidFill>
                  <a:schemeClr val="accent5"/>
                </a:solidFill>
              </a:rPr>
              <a:t>Effect of tungsten/carbon erosion from inner wall tiles and impact of the target material on the H flux from these </a:t>
            </a:r>
            <a:r>
              <a:rPr lang="en-US" sz="1600" b="0" dirty="0" smtClean="0">
                <a:solidFill>
                  <a:schemeClr val="accent5"/>
                </a:solidFill>
              </a:rPr>
              <a:t>tiles (pak_001)</a:t>
            </a:r>
          </a:p>
          <a:p>
            <a:pPr marL="285750" indent="-285750">
              <a:buFont typeface="Arial" panose="020B0604020202020204" pitchFamily="34" charset="0"/>
              <a:buChar char="•"/>
            </a:pPr>
            <a:r>
              <a:rPr lang="en-US" sz="1600" b="0" dirty="0" smtClean="0">
                <a:solidFill>
                  <a:schemeClr val="accent5"/>
                </a:solidFill>
              </a:rPr>
              <a:t>T. </a:t>
            </a:r>
            <a:r>
              <a:rPr lang="en-US" sz="1600" b="0" dirty="0" err="1" smtClean="0">
                <a:solidFill>
                  <a:schemeClr val="accent5"/>
                </a:solidFill>
              </a:rPr>
              <a:t>Kremeyer</a:t>
            </a:r>
            <a:r>
              <a:rPr lang="en-US" sz="1600" b="0" dirty="0" smtClean="0">
                <a:solidFill>
                  <a:schemeClr val="accent5"/>
                </a:solidFill>
              </a:rPr>
              <a:t>: Understanding He recycling flux fueling in ?? Configuration by gas injection proxy (thkr_13 to 15)</a:t>
            </a:r>
          </a:p>
          <a:p>
            <a:pPr marL="285750" indent="-285750">
              <a:buFont typeface="Arial" panose="020B0604020202020204" pitchFamily="34" charset="0"/>
              <a:buChar char="•"/>
            </a:pPr>
            <a:r>
              <a:rPr lang="en-US" sz="1600" b="0" dirty="0" smtClean="0">
                <a:solidFill>
                  <a:srgbClr val="00B050"/>
                </a:solidFill>
              </a:rPr>
              <a:t>V. </a:t>
            </a:r>
            <a:r>
              <a:rPr lang="en-US" sz="1600" b="0" dirty="0" err="1" smtClean="0">
                <a:solidFill>
                  <a:srgbClr val="00B050"/>
                </a:solidFill>
              </a:rPr>
              <a:t>Perseo</a:t>
            </a:r>
            <a:r>
              <a:rPr lang="en-US" sz="1600" b="0" dirty="0" smtClean="0">
                <a:solidFill>
                  <a:srgbClr val="00B050"/>
                </a:solidFill>
              </a:rPr>
              <a:t>: </a:t>
            </a:r>
            <a:r>
              <a:rPr lang="en-US" sz="1600" b="0" dirty="0">
                <a:solidFill>
                  <a:srgbClr val="00B050"/>
                </a:solidFill>
              </a:rPr>
              <a:t>Impurity flow measurements: identification of thermal force </a:t>
            </a:r>
            <a:r>
              <a:rPr lang="en-US" sz="1600" b="0" dirty="0" smtClean="0">
                <a:solidFill>
                  <a:srgbClr val="00B050"/>
                </a:solidFill>
              </a:rPr>
              <a:t>regime (vape_001)</a:t>
            </a:r>
          </a:p>
          <a:p>
            <a:pPr marL="285750" indent="-285750">
              <a:buFont typeface="Arial" panose="020B0604020202020204" pitchFamily="34" charset="0"/>
              <a:buChar char="•"/>
            </a:pPr>
            <a:r>
              <a:rPr lang="en-US" sz="1600" b="0" dirty="0" smtClean="0">
                <a:solidFill>
                  <a:srgbClr val="00B050"/>
                </a:solidFill>
              </a:rPr>
              <a:t>V. Winters: </a:t>
            </a:r>
            <a:r>
              <a:rPr lang="en-US" sz="1600" b="0" dirty="0">
                <a:solidFill>
                  <a:srgbClr val="00B050"/>
                </a:solidFill>
              </a:rPr>
              <a:t>Location dependence of impurity retention of partially recycling </a:t>
            </a:r>
            <a:r>
              <a:rPr lang="en-US" sz="1600" b="0" dirty="0" smtClean="0">
                <a:solidFill>
                  <a:srgbClr val="00B050"/>
                </a:solidFill>
              </a:rPr>
              <a:t>species (viwi_004)</a:t>
            </a:r>
          </a:p>
          <a:p>
            <a:pPr marL="285750" indent="-285750">
              <a:buFont typeface="Arial" panose="020B0604020202020204" pitchFamily="34" charset="0"/>
              <a:buChar char="•"/>
            </a:pPr>
            <a:r>
              <a:rPr lang="en-GB" sz="1600" b="0" dirty="0" smtClean="0">
                <a:solidFill>
                  <a:schemeClr val="accent5"/>
                </a:solidFill>
              </a:rPr>
              <a:t>V. Winters: </a:t>
            </a:r>
            <a:r>
              <a:rPr lang="en-US" sz="1600" b="0" dirty="0">
                <a:solidFill>
                  <a:schemeClr val="accent5"/>
                </a:solidFill>
              </a:rPr>
              <a:t>Ionization energy dependence of impurity retention - transport in the island </a:t>
            </a:r>
            <a:r>
              <a:rPr lang="en-US" sz="1600" b="0" dirty="0" err="1" smtClean="0">
                <a:solidFill>
                  <a:schemeClr val="accent5"/>
                </a:solidFill>
              </a:rPr>
              <a:t>divertor</a:t>
            </a:r>
            <a:r>
              <a:rPr lang="en-US" sz="1600" b="0" dirty="0" smtClean="0">
                <a:solidFill>
                  <a:schemeClr val="accent5"/>
                </a:solidFill>
              </a:rPr>
              <a:t> (viwi_005)</a:t>
            </a:r>
          </a:p>
          <a:p>
            <a:pPr marL="285750" indent="-285750">
              <a:buFont typeface="Arial" panose="020B0604020202020204" pitchFamily="34" charset="0"/>
              <a:buChar char="•"/>
            </a:pPr>
            <a:r>
              <a:rPr lang="en-US" sz="1600" b="0" dirty="0" smtClean="0">
                <a:solidFill>
                  <a:schemeClr val="accent5"/>
                </a:solidFill>
              </a:rPr>
              <a:t>V. Winters: Island size effect on impurity retention in the SOL (viwi_007)</a:t>
            </a:r>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xfrm>
            <a:off x="695326" y="441325"/>
            <a:ext cx="9576471" cy="482803"/>
          </a:xfrm>
        </p:spPr>
        <p:txBody>
          <a:bodyPr/>
          <a:lstStyle/>
          <a:p>
            <a:r>
              <a:rPr lang="en-GB" dirty="0" smtClean="0"/>
              <a:t>Deliverables/Objectives</a:t>
            </a:r>
            <a:endParaRPr lang="en-GB" dirty="0"/>
          </a:p>
        </p:txBody>
      </p:sp>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a:xfrm>
            <a:off x="8711738" y="6489700"/>
            <a:ext cx="2461087" cy="142874"/>
          </a:xfrm>
        </p:spPr>
        <p:txBody>
          <a:bodyPr/>
          <a:lstStyle/>
          <a:p>
            <a:r>
              <a:rPr lang="de-DE" dirty="0" err="1" smtClean="0"/>
              <a:t>Spectroscopic</a:t>
            </a:r>
            <a:r>
              <a:rPr lang="de-DE" dirty="0" smtClean="0"/>
              <a:t> </a:t>
            </a:r>
            <a:r>
              <a:rPr lang="de-DE" dirty="0" err="1" smtClean="0"/>
              <a:t>analysis</a:t>
            </a:r>
            <a:r>
              <a:rPr lang="de-DE" dirty="0" smtClean="0"/>
              <a:t> </a:t>
            </a:r>
            <a:r>
              <a:rPr lang="de-DE" dirty="0" err="1" smtClean="0"/>
              <a:t>of</a:t>
            </a:r>
            <a:r>
              <a:rPr lang="de-DE" dirty="0" smtClean="0"/>
              <a:t> Edge </a:t>
            </a:r>
            <a:r>
              <a:rPr lang="de-DE" dirty="0" err="1" smtClean="0"/>
              <a:t>impurities</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14</a:t>
            </a:fld>
            <a:endParaRPr lang="de-DE" dirty="0"/>
          </a:p>
        </p:txBody>
      </p:sp>
      <p:sp>
        <p:nvSpPr>
          <p:cNvPr id="7" name="Footer Placeholder 2"/>
          <p:cNvSpPr>
            <a:spLocks noGrp="1"/>
          </p:cNvSpPr>
          <p:nvPr>
            <p:ph type="ftr" sz="quarter" idx="15"/>
          </p:nvPr>
        </p:nvSpPr>
        <p:spPr>
          <a:xfrm>
            <a:off x="947738" y="6489699"/>
            <a:ext cx="2987213" cy="142875"/>
          </a:xfrm>
        </p:spPr>
        <p:txBody>
          <a:bodyPr/>
          <a:lstStyle/>
          <a:p>
            <a:r>
              <a:rPr lang="de-DE" dirty="0" smtClean="0"/>
              <a:t>Max-Planck-Institut für Plasmaphysik | D. Gradic | 27.11.2023</a:t>
            </a:r>
            <a:endParaRPr lang="de-DE" dirty="0"/>
          </a:p>
        </p:txBody>
      </p:sp>
    </p:spTree>
    <p:extLst>
      <p:ext uri="{BB962C8B-B14F-4D97-AF65-F5344CB8AC3E}">
        <p14:creationId xmlns:p14="http://schemas.microsoft.com/office/powerpoint/2010/main" val="3985578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smtClean="0"/>
              <a:t>SOL </a:t>
            </a:r>
            <a:r>
              <a:rPr lang="en-GB" dirty="0" smtClean="0"/>
              <a:t>impurity enrichment</a:t>
            </a:r>
            <a:endParaRPr lang="en-GB" dirty="0"/>
          </a:p>
        </p:txBody>
      </p:sp>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a:xfrm>
            <a:off x="8711738" y="6489700"/>
            <a:ext cx="2461087" cy="142874"/>
          </a:xfrm>
        </p:spPr>
        <p:txBody>
          <a:bodyPr/>
          <a:lstStyle/>
          <a:p>
            <a:r>
              <a:rPr lang="de-DE" dirty="0" err="1" smtClean="0"/>
              <a:t>Spectroscopic</a:t>
            </a:r>
            <a:r>
              <a:rPr lang="de-DE" dirty="0" smtClean="0"/>
              <a:t> </a:t>
            </a:r>
            <a:r>
              <a:rPr lang="de-DE" dirty="0" err="1" smtClean="0"/>
              <a:t>analysis</a:t>
            </a:r>
            <a:r>
              <a:rPr lang="de-DE" dirty="0" smtClean="0"/>
              <a:t> </a:t>
            </a:r>
            <a:r>
              <a:rPr lang="de-DE" dirty="0" err="1" smtClean="0"/>
              <a:t>of</a:t>
            </a:r>
            <a:r>
              <a:rPr lang="de-DE" dirty="0" smtClean="0"/>
              <a:t> Edge </a:t>
            </a:r>
            <a:r>
              <a:rPr lang="de-DE" dirty="0" err="1" smtClean="0"/>
              <a:t>impurities</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15</a:t>
            </a:fld>
            <a:endParaRPr lang="de-DE" dirty="0"/>
          </a:p>
        </p:txBody>
      </p:sp>
      <p:sp>
        <p:nvSpPr>
          <p:cNvPr id="7" name="Footer Placeholder 2"/>
          <p:cNvSpPr>
            <a:spLocks noGrp="1"/>
          </p:cNvSpPr>
          <p:nvPr>
            <p:ph type="ftr" sz="quarter" idx="15"/>
          </p:nvPr>
        </p:nvSpPr>
        <p:spPr>
          <a:xfrm>
            <a:off x="947738" y="6489699"/>
            <a:ext cx="2987213" cy="142875"/>
          </a:xfrm>
        </p:spPr>
        <p:txBody>
          <a:bodyPr/>
          <a:lstStyle/>
          <a:p>
            <a:r>
              <a:rPr lang="de-DE" dirty="0" smtClean="0"/>
              <a:t>Max-Planck-Institut für Plasmaphysik | D. Gradic | 27.11.2023</a:t>
            </a:r>
            <a:endParaRPr lang="de-DE" dirty="0"/>
          </a:p>
        </p:txBody>
      </p:sp>
      <p:sp>
        <p:nvSpPr>
          <p:cNvPr id="5" name="Rechteck 4"/>
          <p:cNvSpPr/>
          <p:nvPr/>
        </p:nvSpPr>
        <p:spPr>
          <a:xfrm>
            <a:off x="695326" y="1197033"/>
            <a:ext cx="5256587" cy="207818"/>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2" name="Inhaltsplatzhalter 1">
            <a:extLst>
              <a:ext uri="{FF2B5EF4-FFF2-40B4-BE49-F238E27FC236}">
                <a16:creationId xmlns:a16="http://schemas.microsoft.com/office/drawing/2014/main" id="{F8E17D15-6AAC-37C9-ED75-D6646DA02423}"/>
              </a:ext>
            </a:extLst>
          </p:cNvPr>
          <p:cNvSpPr txBox="1">
            <a:spLocks/>
          </p:cNvSpPr>
          <p:nvPr/>
        </p:nvSpPr>
        <p:spPr>
          <a:xfrm>
            <a:off x="695326" y="1105715"/>
            <a:ext cx="10210972" cy="2324900"/>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GB" dirty="0" smtClean="0"/>
              <a:t>Intrinsically present: C, O (E. Wang, Yu Lou, T. </a:t>
            </a:r>
            <a:r>
              <a:rPr lang="en-GB" dirty="0" err="1" smtClean="0"/>
              <a:t>Romba</a:t>
            </a:r>
            <a:r>
              <a:rPr lang="en-GB" dirty="0" smtClean="0"/>
              <a:t> (with CXRS</a:t>
            </a:r>
            <a:r>
              <a:rPr lang="en-GB" dirty="0" smtClean="0"/>
              <a:t>)), B. </a:t>
            </a:r>
            <a:r>
              <a:rPr lang="en-GB" dirty="0" err="1" smtClean="0"/>
              <a:t>Csillag</a:t>
            </a:r>
            <a:endParaRPr lang="en-GB" dirty="0" smtClean="0"/>
          </a:p>
          <a:p>
            <a:r>
              <a:rPr lang="en-GB" dirty="0" smtClean="0"/>
              <a:t>Seeded: N, Ne, </a:t>
            </a:r>
            <a:r>
              <a:rPr lang="en-GB" dirty="0" err="1" smtClean="0"/>
              <a:t>Ar</a:t>
            </a:r>
            <a:r>
              <a:rPr lang="en-GB" dirty="0" smtClean="0"/>
              <a:t> (Frederik), He (Thierry, </a:t>
            </a:r>
            <a:r>
              <a:rPr lang="en-GB" dirty="0" err="1" smtClean="0"/>
              <a:t>Stepan</a:t>
            </a:r>
            <a:r>
              <a:rPr lang="en-GB" dirty="0" smtClean="0"/>
              <a:t>)</a:t>
            </a:r>
          </a:p>
          <a:p>
            <a:r>
              <a:rPr lang="en-GB" dirty="0" smtClean="0"/>
              <a:t>Others: W (D. Ennis, Matt, Petra)</a:t>
            </a:r>
            <a:endParaRPr lang="en-GB" dirty="0"/>
          </a:p>
        </p:txBody>
      </p:sp>
    </p:spTree>
    <p:extLst>
      <p:ext uri="{BB962C8B-B14F-4D97-AF65-F5344CB8AC3E}">
        <p14:creationId xmlns:p14="http://schemas.microsoft.com/office/powerpoint/2010/main" val="36350927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xfrm>
            <a:off x="695326" y="441325"/>
            <a:ext cx="10343976" cy="894416"/>
          </a:xfrm>
        </p:spPr>
        <p:txBody>
          <a:bodyPr/>
          <a:lstStyle/>
          <a:p>
            <a:r>
              <a:rPr lang="en-GB" dirty="0" smtClean="0"/>
              <a:t>Impurity Tomography over AEI/AEF LOS (OP1.2b, proof-of-principle)</a:t>
            </a:r>
            <a:endParaRPr lang="en-GB" dirty="0"/>
          </a:p>
        </p:txBody>
      </p:sp>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a:xfrm>
            <a:off x="8711738" y="6489700"/>
            <a:ext cx="2461087" cy="142874"/>
          </a:xfrm>
        </p:spPr>
        <p:txBody>
          <a:bodyPr/>
          <a:lstStyle/>
          <a:p>
            <a:r>
              <a:rPr lang="de-DE" dirty="0" err="1" smtClean="0"/>
              <a:t>Spectroscopic</a:t>
            </a:r>
            <a:r>
              <a:rPr lang="de-DE" dirty="0" smtClean="0"/>
              <a:t> </a:t>
            </a:r>
            <a:r>
              <a:rPr lang="de-DE" dirty="0" err="1" smtClean="0"/>
              <a:t>analysis</a:t>
            </a:r>
            <a:r>
              <a:rPr lang="de-DE" dirty="0" smtClean="0"/>
              <a:t> </a:t>
            </a:r>
            <a:r>
              <a:rPr lang="de-DE" dirty="0" err="1" smtClean="0"/>
              <a:t>of</a:t>
            </a:r>
            <a:r>
              <a:rPr lang="de-DE" dirty="0" smtClean="0"/>
              <a:t> Edge </a:t>
            </a:r>
            <a:r>
              <a:rPr lang="de-DE" dirty="0" err="1" smtClean="0"/>
              <a:t>impurities</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16</a:t>
            </a:fld>
            <a:endParaRPr lang="de-DE" dirty="0"/>
          </a:p>
        </p:txBody>
      </p:sp>
      <p:sp>
        <p:nvSpPr>
          <p:cNvPr id="7" name="Footer Placeholder 2"/>
          <p:cNvSpPr>
            <a:spLocks noGrp="1"/>
          </p:cNvSpPr>
          <p:nvPr>
            <p:ph type="ftr" sz="quarter" idx="15"/>
          </p:nvPr>
        </p:nvSpPr>
        <p:spPr>
          <a:xfrm>
            <a:off x="947738" y="6489699"/>
            <a:ext cx="2987213" cy="142875"/>
          </a:xfrm>
        </p:spPr>
        <p:txBody>
          <a:bodyPr/>
          <a:lstStyle/>
          <a:p>
            <a:r>
              <a:rPr lang="de-DE" dirty="0" smtClean="0"/>
              <a:t>Max-Planck-Institut für Plasmaphysik | D. Gradic | 27.11.2023</a:t>
            </a:r>
            <a:endParaRPr lang="de-DE" dirty="0"/>
          </a:p>
        </p:txBody>
      </p:sp>
      <p:sp>
        <p:nvSpPr>
          <p:cNvPr id="9" name="Rechteck 8"/>
          <p:cNvSpPr/>
          <p:nvPr/>
        </p:nvSpPr>
        <p:spPr>
          <a:xfrm>
            <a:off x="287383" y="5508048"/>
            <a:ext cx="11129176" cy="769441"/>
          </a:xfrm>
          <a:prstGeom prst="rect">
            <a:avLst/>
          </a:prstGeom>
        </p:spPr>
        <p:txBody>
          <a:bodyPr wrap="square">
            <a:spAutoFit/>
          </a:bodyPr>
          <a:lstStyle/>
          <a:p>
            <a:pPr marL="285750" indent="-285750" algn="ctr">
              <a:buFont typeface="Wingdings" panose="05000000000000000000" pitchFamily="2" charset="2"/>
              <a:buChar char="à"/>
            </a:pPr>
            <a:r>
              <a:rPr lang="en-US" b="1" dirty="0" smtClean="0">
                <a:solidFill>
                  <a:srgbClr val="3F7EC1"/>
                </a:solidFill>
                <a:sym typeface="Wingdings" panose="05000000000000000000" pitchFamily="2" charset="2"/>
              </a:rPr>
              <a:t>Carbon radiation located in vicinity of </a:t>
            </a:r>
            <a:r>
              <a:rPr lang="en-US" b="1" dirty="0" err="1" smtClean="0">
                <a:solidFill>
                  <a:srgbClr val="3F7EC1"/>
                </a:solidFill>
                <a:sym typeface="Wingdings" panose="05000000000000000000" pitchFamily="2" charset="2"/>
              </a:rPr>
              <a:t>strikeline</a:t>
            </a:r>
            <a:r>
              <a:rPr lang="en-US" b="1" dirty="0" smtClean="0">
                <a:solidFill>
                  <a:srgbClr val="3F7EC1"/>
                </a:solidFill>
                <a:sym typeface="Wingdings" panose="05000000000000000000" pitchFamily="2" charset="2"/>
              </a:rPr>
              <a:t>, moves towards LCFS during detachment transition</a:t>
            </a:r>
            <a:endParaRPr lang="en-US" b="1" dirty="0" smtClean="0">
              <a:solidFill>
                <a:srgbClr val="3F7EC1"/>
              </a:solidFill>
              <a:sym typeface="Wingdings" panose="05000000000000000000" pitchFamily="2" charset="2"/>
            </a:endParaRPr>
          </a:p>
          <a:p>
            <a:pPr marL="285750" indent="-285750" algn="ctr">
              <a:buFont typeface="Wingdings" panose="05000000000000000000" pitchFamily="2" charset="2"/>
              <a:buChar char="à"/>
            </a:pPr>
            <a:endParaRPr lang="en-US" sz="800" b="1" dirty="0">
              <a:solidFill>
                <a:srgbClr val="3F7EC1"/>
              </a:solidFill>
              <a:sym typeface="Wingdings" panose="05000000000000000000" pitchFamily="2" charset="2"/>
            </a:endParaRPr>
          </a:p>
        </p:txBody>
      </p:sp>
      <p:pic>
        <p:nvPicPr>
          <p:cNvPr id="10" name="Grafik 9"/>
          <p:cNvPicPr>
            <a:picLocks noChangeAspect="1"/>
          </p:cNvPicPr>
          <p:nvPr/>
        </p:nvPicPr>
        <p:blipFill>
          <a:blip r:embed="rId2"/>
          <a:stretch>
            <a:fillRect/>
          </a:stretch>
        </p:blipFill>
        <p:spPr>
          <a:xfrm>
            <a:off x="479426" y="937042"/>
            <a:ext cx="9413512" cy="4573892"/>
          </a:xfrm>
          <a:prstGeom prst="rect">
            <a:avLst/>
          </a:prstGeom>
        </p:spPr>
      </p:pic>
      <p:sp>
        <p:nvSpPr>
          <p:cNvPr id="11" name="Textfeld 10"/>
          <p:cNvSpPr txBox="1"/>
          <p:nvPr/>
        </p:nvSpPr>
        <p:spPr>
          <a:xfrm>
            <a:off x="9718766" y="2498609"/>
            <a:ext cx="2076436" cy="1569660"/>
          </a:xfrm>
          <a:prstGeom prst="rect">
            <a:avLst/>
          </a:prstGeom>
          <a:noFill/>
        </p:spPr>
        <p:txBody>
          <a:bodyPr wrap="square" rtlCol="0">
            <a:spAutoFit/>
          </a:bodyPr>
          <a:lstStyle/>
          <a:p>
            <a:r>
              <a:rPr lang="en-US" sz="1600" dirty="0"/>
              <a:t>CII (712 nm) and CIII (674 nm) emission profiles </a:t>
            </a:r>
            <a:r>
              <a:rPr lang="en-US" sz="1600" dirty="0" smtClean="0"/>
              <a:t>during detachment transition in 20181010.27</a:t>
            </a:r>
            <a:endParaRPr lang="de-DE" sz="1600" dirty="0"/>
          </a:p>
        </p:txBody>
      </p:sp>
      <p:sp>
        <p:nvSpPr>
          <p:cNvPr id="12" name="Textfeld 11"/>
          <p:cNvSpPr txBox="1"/>
          <p:nvPr/>
        </p:nvSpPr>
        <p:spPr>
          <a:xfrm>
            <a:off x="9718766" y="1027054"/>
            <a:ext cx="1902264" cy="430887"/>
          </a:xfrm>
          <a:prstGeom prst="rect">
            <a:avLst/>
          </a:prstGeom>
          <a:noFill/>
        </p:spPr>
        <p:txBody>
          <a:bodyPr wrap="square" rtlCol="0">
            <a:spAutoFit/>
          </a:bodyPr>
          <a:lstStyle/>
          <a:p>
            <a:r>
              <a:rPr lang="en-US" sz="1100" dirty="0" smtClean="0">
                <a:solidFill>
                  <a:schemeClr val="tx1">
                    <a:lumMod val="50000"/>
                    <a:lumOff val="50000"/>
                  </a:schemeClr>
                </a:solidFill>
              </a:rPr>
              <a:t>[</a:t>
            </a:r>
            <a:r>
              <a:rPr lang="en-US" sz="1100" dirty="0" err="1" smtClean="0">
                <a:solidFill>
                  <a:schemeClr val="tx1">
                    <a:lumMod val="50000"/>
                    <a:lumOff val="50000"/>
                  </a:schemeClr>
                </a:solidFill>
              </a:rPr>
              <a:t>Krychowiak</a:t>
            </a:r>
            <a:r>
              <a:rPr lang="en-US" sz="1100" dirty="0" smtClean="0">
                <a:solidFill>
                  <a:schemeClr val="tx1">
                    <a:lumMod val="50000"/>
                    <a:lumOff val="50000"/>
                  </a:schemeClr>
                </a:solidFill>
              </a:rPr>
              <a:t>, EPS 2021 proc., P1.1026]</a:t>
            </a:r>
            <a:endParaRPr lang="de-DE" sz="1100" dirty="0">
              <a:solidFill>
                <a:schemeClr val="tx1">
                  <a:lumMod val="50000"/>
                  <a:lumOff val="50000"/>
                </a:schemeClr>
              </a:solidFill>
            </a:endParaRPr>
          </a:p>
        </p:txBody>
      </p:sp>
    </p:spTree>
    <p:extLst>
      <p:ext uri="{BB962C8B-B14F-4D97-AF65-F5344CB8AC3E}">
        <p14:creationId xmlns:p14="http://schemas.microsoft.com/office/powerpoint/2010/main" val="4273290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Island </a:t>
            </a:r>
            <a:r>
              <a:rPr lang="de-DE" dirty="0" err="1" smtClean="0"/>
              <a:t>size</a:t>
            </a:r>
            <a:r>
              <a:rPr lang="de-DE" dirty="0" smtClean="0"/>
              <a:t> </a:t>
            </a:r>
            <a:r>
              <a:rPr lang="de-DE" dirty="0" err="1" smtClean="0"/>
              <a:t>effect</a:t>
            </a:r>
            <a:r>
              <a:rPr lang="de-DE" dirty="0" smtClean="0"/>
              <a:t> on </a:t>
            </a:r>
            <a:r>
              <a:rPr lang="de-DE" dirty="0" err="1" smtClean="0"/>
              <a:t>impurity</a:t>
            </a:r>
            <a:r>
              <a:rPr lang="de-DE" dirty="0" smtClean="0"/>
              <a:t> </a:t>
            </a:r>
            <a:r>
              <a:rPr lang="de-DE" dirty="0" err="1" smtClean="0"/>
              <a:t>retention</a:t>
            </a:r>
            <a:r>
              <a:rPr lang="de-DE" dirty="0" smtClean="0"/>
              <a:t> in </a:t>
            </a:r>
            <a:r>
              <a:rPr lang="de-DE" dirty="0" err="1" smtClean="0"/>
              <a:t>the</a:t>
            </a:r>
            <a:r>
              <a:rPr lang="de-DE" dirty="0" smtClean="0"/>
              <a:t> SOL</a:t>
            </a:r>
            <a:endParaRPr lang="de-DE" dirty="0"/>
          </a:p>
        </p:txBody>
      </p:sp>
      <p:sp>
        <p:nvSpPr>
          <p:cNvPr id="4" name="Datumsplatzhalter 3"/>
          <p:cNvSpPr>
            <a:spLocks noGrp="1"/>
          </p:cNvSpPr>
          <p:nvPr>
            <p:ph type="dt" sz="half" idx="14"/>
          </p:nvPr>
        </p:nvSpPr>
        <p:spPr/>
        <p:txBody>
          <a:bodyPr/>
          <a:lstStyle/>
          <a:p>
            <a:r>
              <a:rPr lang="de-DE" smtClean="0"/>
              <a:t>W7-X OP2.1 results workshop</a:t>
            </a:r>
            <a:endParaRPr lang="de-DE" dirty="0"/>
          </a:p>
        </p:txBody>
      </p:sp>
      <p:sp>
        <p:nvSpPr>
          <p:cNvPr id="5" name="Fußzeilenplatzhalter 4"/>
          <p:cNvSpPr>
            <a:spLocks noGrp="1"/>
          </p:cNvSpPr>
          <p:nvPr>
            <p:ph type="ftr" sz="quarter" idx="15"/>
          </p:nvPr>
        </p:nvSpPr>
        <p:spPr/>
        <p:txBody>
          <a:bodyPr/>
          <a:lstStyle/>
          <a:p>
            <a:pPr algn="l">
              <a:tabLst>
                <a:tab pos="9775825" algn="r"/>
                <a:tab pos="10226675" algn="r"/>
              </a:tabLst>
            </a:pPr>
            <a:r>
              <a:rPr lang="de-DE" smtClean="0"/>
              <a:t>Max-Planck-Institut für Plasmaphysik | v r winters | 27.11.2023</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17</a:t>
            </a:fld>
            <a:endParaRPr lang="de-DE" dirty="0"/>
          </a:p>
        </p:txBody>
      </p:sp>
      <p:grpSp>
        <p:nvGrpSpPr>
          <p:cNvPr id="14" name="Gruppieren 13"/>
          <p:cNvGrpSpPr/>
          <p:nvPr/>
        </p:nvGrpSpPr>
        <p:grpSpPr>
          <a:xfrm>
            <a:off x="7645596" y="781318"/>
            <a:ext cx="4259230" cy="5779819"/>
            <a:chOff x="7389593" y="-1116357"/>
            <a:chExt cx="4259230" cy="5779819"/>
          </a:xfrm>
        </p:grpSpPr>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593" y="-1064899"/>
              <a:ext cx="4259229" cy="3035252"/>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593" y="1628210"/>
              <a:ext cx="4259230" cy="3035252"/>
            </a:xfrm>
            <a:prstGeom prst="rect">
              <a:avLst/>
            </a:prstGeom>
          </p:spPr>
        </p:pic>
        <p:sp>
          <p:nvSpPr>
            <p:cNvPr id="12" name="Textfeld 11"/>
            <p:cNvSpPr txBox="1"/>
            <p:nvPr/>
          </p:nvSpPr>
          <p:spPr>
            <a:xfrm>
              <a:off x="8892378" y="-1116357"/>
              <a:ext cx="1820487" cy="267894"/>
            </a:xfrm>
            <a:prstGeom prst="rect">
              <a:avLst/>
            </a:prstGeom>
            <a:solidFill>
              <a:schemeClr val="bg1"/>
            </a:solidFill>
          </p:spPr>
          <p:txBody>
            <a:bodyPr wrap="square" lIns="0" tIns="0" rIns="0" bIns="0" rtlCol="0" anchor="t" anchorCtr="0">
              <a:spAutoFit/>
            </a:bodyPr>
            <a:lstStyle/>
            <a:p>
              <a:pPr algn="ctr">
                <a:lnSpc>
                  <a:spcPts val="2300"/>
                </a:lnSpc>
                <a:spcBef>
                  <a:spcPts val="1150"/>
                </a:spcBef>
              </a:pPr>
              <a:r>
                <a:rPr lang="de-DE" sz="1600" dirty="0" smtClean="0"/>
                <a:t>Argon</a:t>
              </a:r>
            </a:p>
          </p:txBody>
        </p:sp>
        <p:sp>
          <p:nvSpPr>
            <p:cNvPr id="13" name="Textfeld 12"/>
            <p:cNvSpPr txBox="1"/>
            <p:nvPr/>
          </p:nvSpPr>
          <p:spPr>
            <a:xfrm>
              <a:off x="8822629" y="1593378"/>
              <a:ext cx="1820487" cy="267894"/>
            </a:xfrm>
            <a:prstGeom prst="rect">
              <a:avLst/>
            </a:prstGeom>
            <a:solidFill>
              <a:schemeClr val="bg1"/>
            </a:solidFill>
          </p:spPr>
          <p:txBody>
            <a:bodyPr wrap="square" lIns="0" tIns="0" rIns="0" bIns="0" rtlCol="0" anchor="t" anchorCtr="0">
              <a:spAutoFit/>
            </a:bodyPr>
            <a:lstStyle/>
            <a:p>
              <a:pPr algn="ctr">
                <a:lnSpc>
                  <a:spcPts val="2300"/>
                </a:lnSpc>
                <a:spcBef>
                  <a:spcPts val="1150"/>
                </a:spcBef>
              </a:pPr>
              <a:r>
                <a:rPr lang="de-DE" sz="1600" dirty="0" smtClean="0"/>
                <a:t>Neon</a:t>
              </a:r>
            </a:p>
          </p:txBody>
        </p:sp>
      </p:grpSp>
      <p:sp>
        <p:nvSpPr>
          <p:cNvPr id="15" name="Textfeld 14"/>
          <p:cNvSpPr txBox="1"/>
          <p:nvPr/>
        </p:nvSpPr>
        <p:spPr>
          <a:xfrm>
            <a:off x="882462" y="1341446"/>
            <a:ext cx="5848868" cy="4770537"/>
          </a:xfrm>
          <a:prstGeom prst="rect">
            <a:avLst/>
          </a:prstGeom>
          <a:noFill/>
        </p:spPr>
        <p:txBody>
          <a:bodyPr wrap="square" lIns="0" tIns="0" rIns="0" bIns="0" rtlCol="0" anchor="t" anchorCtr="0">
            <a:spAutoFit/>
          </a:bodyPr>
          <a:lstStyle/>
          <a:p>
            <a:pPr algn="ctr">
              <a:lnSpc>
                <a:spcPts val="2300"/>
              </a:lnSpc>
              <a:spcBef>
                <a:spcPts val="1150"/>
              </a:spcBef>
            </a:pPr>
            <a:r>
              <a:rPr lang="de-DE" u="sng" dirty="0" err="1" smtClean="0"/>
              <a:t>Results</a:t>
            </a:r>
            <a:r>
              <a:rPr lang="de-DE" u="sng" dirty="0" smtClean="0"/>
              <a:t> </a:t>
            </a:r>
            <a:r>
              <a:rPr lang="de-DE" u="sng" dirty="0" err="1" smtClean="0"/>
              <a:t>from</a:t>
            </a:r>
            <a:r>
              <a:rPr lang="de-DE" u="sng" dirty="0" smtClean="0"/>
              <a:t> S11</a:t>
            </a:r>
          </a:p>
          <a:p>
            <a:pPr marL="180000" indent="-180000" algn="l">
              <a:lnSpc>
                <a:spcPts val="2300"/>
              </a:lnSpc>
              <a:spcBef>
                <a:spcPts val="1150"/>
              </a:spcBef>
              <a:buFont typeface="Arial" panose="020B0604020202020204" pitchFamily="34" charset="0"/>
              <a:buChar char="•"/>
            </a:pPr>
            <a:r>
              <a:rPr lang="de-DE" dirty="0" err="1" smtClean="0"/>
              <a:t>No</a:t>
            </a:r>
            <a:r>
              <a:rPr lang="de-DE" dirty="0" smtClean="0"/>
              <a:t> </a:t>
            </a:r>
            <a:r>
              <a:rPr lang="de-DE" dirty="0" err="1" smtClean="0"/>
              <a:t>clear</a:t>
            </a:r>
            <a:r>
              <a:rPr lang="de-DE" dirty="0" smtClean="0"/>
              <a:t> </a:t>
            </a:r>
            <a:r>
              <a:rPr lang="de-DE" dirty="0" err="1" smtClean="0"/>
              <a:t>trend</a:t>
            </a:r>
            <a:r>
              <a:rPr lang="de-DE" dirty="0" smtClean="0"/>
              <a:t> </a:t>
            </a:r>
            <a:r>
              <a:rPr lang="de-DE" dirty="0" err="1" smtClean="0"/>
              <a:t>of</a:t>
            </a:r>
            <a:r>
              <a:rPr lang="de-DE" dirty="0" smtClean="0"/>
              <a:t> </a:t>
            </a:r>
            <a:r>
              <a:rPr lang="de-DE" dirty="0" err="1" smtClean="0"/>
              <a:t>island</a:t>
            </a:r>
            <a:r>
              <a:rPr lang="de-DE" dirty="0" smtClean="0"/>
              <a:t> </a:t>
            </a:r>
            <a:r>
              <a:rPr lang="de-DE" dirty="0" err="1" smtClean="0"/>
              <a:t>size</a:t>
            </a:r>
            <a:r>
              <a:rPr lang="de-DE" dirty="0"/>
              <a:t> </a:t>
            </a:r>
            <a:r>
              <a:rPr lang="de-DE" dirty="0" smtClean="0"/>
              <a:t>on </a:t>
            </a:r>
            <a:r>
              <a:rPr lang="de-DE" dirty="0" err="1" smtClean="0"/>
              <a:t>impurity</a:t>
            </a:r>
            <a:r>
              <a:rPr lang="de-DE" dirty="0"/>
              <a:t> </a:t>
            </a:r>
            <a:r>
              <a:rPr lang="de-DE" dirty="0" err="1" smtClean="0"/>
              <a:t>contamination</a:t>
            </a:r>
            <a:r>
              <a:rPr lang="de-DE" dirty="0" smtClean="0"/>
              <a:t> </a:t>
            </a:r>
            <a:r>
              <a:rPr lang="de-DE" dirty="0" err="1" smtClean="0"/>
              <a:t>level</a:t>
            </a:r>
            <a:r>
              <a:rPr lang="de-DE" dirty="0" smtClean="0"/>
              <a:t> </a:t>
            </a:r>
            <a:r>
              <a:rPr lang="de-DE" dirty="0" err="1" smtClean="0"/>
              <a:t>for</a:t>
            </a:r>
            <a:r>
              <a:rPr lang="de-DE" dirty="0" smtClean="0"/>
              <a:t> </a:t>
            </a:r>
            <a:r>
              <a:rPr lang="de-DE" dirty="0" err="1" smtClean="0"/>
              <a:t>either</a:t>
            </a:r>
            <a:r>
              <a:rPr lang="de-DE" dirty="0" smtClean="0"/>
              <a:t> Ar, Ne (CXRS)</a:t>
            </a:r>
          </a:p>
          <a:p>
            <a:pPr marL="180000" indent="-180000" algn="l">
              <a:lnSpc>
                <a:spcPts val="2300"/>
              </a:lnSpc>
              <a:spcBef>
                <a:spcPts val="1150"/>
              </a:spcBef>
              <a:buFont typeface="Arial" panose="020B0604020202020204" pitchFamily="34" charset="0"/>
              <a:buChar char="•"/>
            </a:pPr>
            <a:endParaRPr lang="de-DE" dirty="0" smtClean="0"/>
          </a:p>
          <a:p>
            <a:pPr marL="180000" indent="-180000" algn="l">
              <a:lnSpc>
                <a:spcPts val="2300"/>
              </a:lnSpc>
              <a:spcBef>
                <a:spcPts val="1150"/>
              </a:spcBef>
              <a:buFont typeface="Arial" panose="020B0604020202020204" pitchFamily="34" charset="0"/>
              <a:buChar char="•"/>
            </a:pPr>
            <a:r>
              <a:rPr lang="de-DE" dirty="0" smtClean="0">
                <a:solidFill>
                  <a:srgbClr val="FF0000"/>
                </a:solidFill>
              </a:rPr>
              <a:t>Poor </a:t>
            </a:r>
            <a:r>
              <a:rPr lang="de-DE" dirty="0" err="1" smtClean="0">
                <a:solidFill>
                  <a:srgbClr val="FF0000"/>
                </a:solidFill>
              </a:rPr>
              <a:t>density</a:t>
            </a:r>
            <a:r>
              <a:rPr lang="de-DE" dirty="0" smtClean="0">
                <a:solidFill>
                  <a:srgbClr val="FF0000"/>
                </a:solidFill>
              </a:rPr>
              <a:t> </a:t>
            </a:r>
            <a:r>
              <a:rPr lang="de-DE" dirty="0" err="1" smtClean="0">
                <a:solidFill>
                  <a:srgbClr val="FF0000"/>
                </a:solidFill>
              </a:rPr>
              <a:t>control</a:t>
            </a:r>
            <a:r>
              <a:rPr lang="de-DE" dirty="0" smtClean="0">
                <a:solidFill>
                  <a:srgbClr val="FF0000"/>
                </a:solidFill>
              </a:rPr>
              <a:t>, </a:t>
            </a:r>
            <a:r>
              <a:rPr lang="de-DE" dirty="0" err="1" smtClean="0">
                <a:solidFill>
                  <a:srgbClr val="FF0000"/>
                </a:solidFill>
              </a:rPr>
              <a:t>uncertainties</a:t>
            </a:r>
            <a:r>
              <a:rPr lang="de-DE" dirty="0" smtClean="0">
                <a:solidFill>
                  <a:srgbClr val="FF0000"/>
                </a:solidFill>
              </a:rPr>
              <a:t> in </a:t>
            </a:r>
            <a:r>
              <a:rPr lang="de-DE" dirty="0" err="1" smtClean="0">
                <a:solidFill>
                  <a:srgbClr val="FF0000"/>
                </a:solidFill>
              </a:rPr>
              <a:t>impurity</a:t>
            </a:r>
            <a:r>
              <a:rPr lang="de-DE" dirty="0" smtClean="0">
                <a:solidFill>
                  <a:srgbClr val="FF0000"/>
                </a:solidFill>
              </a:rPr>
              <a:t> </a:t>
            </a:r>
            <a:r>
              <a:rPr lang="de-DE" dirty="0" err="1" smtClean="0">
                <a:solidFill>
                  <a:srgbClr val="FF0000"/>
                </a:solidFill>
              </a:rPr>
              <a:t>source</a:t>
            </a:r>
            <a:endParaRPr lang="de-DE" dirty="0" smtClean="0">
              <a:solidFill>
                <a:srgbClr val="FF0000"/>
              </a:solidFill>
            </a:endParaRPr>
          </a:p>
          <a:p>
            <a:pPr marL="180000" indent="-180000" algn="l">
              <a:lnSpc>
                <a:spcPts val="2300"/>
              </a:lnSpc>
              <a:spcBef>
                <a:spcPts val="1150"/>
              </a:spcBef>
              <a:buFont typeface="Arial" panose="020B0604020202020204" pitchFamily="34" charset="0"/>
              <a:buChar char="•"/>
            </a:pPr>
            <a:r>
              <a:rPr lang="de-DE" dirty="0" err="1" smtClean="0">
                <a:solidFill>
                  <a:srgbClr val="FF0000"/>
                </a:solidFill>
              </a:rPr>
              <a:t>Unwanted</a:t>
            </a:r>
            <a:r>
              <a:rPr lang="de-DE" dirty="0" smtClean="0">
                <a:solidFill>
                  <a:srgbClr val="FF0000"/>
                </a:solidFill>
              </a:rPr>
              <a:t> ECCD (</a:t>
            </a:r>
            <a:r>
              <a:rPr lang="de-DE" dirty="0" err="1" smtClean="0">
                <a:solidFill>
                  <a:srgbClr val="FF0000"/>
                </a:solidFill>
              </a:rPr>
              <a:t>wrong</a:t>
            </a:r>
            <a:r>
              <a:rPr lang="de-DE" dirty="0" smtClean="0">
                <a:solidFill>
                  <a:srgbClr val="FF0000"/>
                </a:solidFill>
              </a:rPr>
              <a:t> </a:t>
            </a:r>
            <a:r>
              <a:rPr lang="de-DE" dirty="0" err="1" smtClean="0">
                <a:solidFill>
                  <a:srgbClr val="FF0000"/>
                </a:solidFill>
              </a:rPr>
              <a:t>launcher</a:t>
            </a:r>
            <a:r>
              <a:rPr lang="de-DE" dirty="0" smtClean="0">
                <a:solidFill>
                  <a:srgbClr val="FF0000"/>
                </a:solidFill>
              </a:rPr>
              <a:t> </a:t>
            </a:r>
            <a:r>
              <a:rPr lang="de-DE" dirty="0" err="1" smtClean="0">
                <a:solidFill>
                  <a:srgbClr val="FF0000"/>
                </a:solidFill>
              </a:rPr>
              <a:t>settings</a:t>
            </a:r>
            <a:r>
              <a:rPr lang="de-DE" dirty="0" smtClean="0">
                <a:solidFill>
                  <a:srgbClr val="FF0000"/>
                </a:solidFill>
              </a:rPr>
              <a:t>)</a:t>
            </a:r>
          </a:p>
          <a:p>
            <a:pPr marL="180000" indent="-180000" algn="l">
              <a:lnSpc>
                <a:spcPts val="2300"/>
              </a:lnSpc>
              <a:spcBef>
                <a:spcPts val="1150"/>
              </a:spcBef>
              <a:buFont typeface="Arial" panose="020B0604020202020204" pitchFamily="34" charset="0"/>
              <a:buChar char="•"/>
            </a:pPr>
            <a:r>
              <a:rPr lang="de-DE" dirty="0" smtClean="0">
                <a:solidFill>
                  <a:srgbClr val="FF0000"/>
                </a:solidFill>
              </a:rPr>
              <a:t>Lack </a:t>
            </a:r>
            <a:r>
              <a:rPr lang="de-DE" dirty="0" err="1" smtClean="0">
                <a:solidFill>
                  <a:srgbClr val="FF0000"/>
                </a:solidFill>
              </a:rPr>
              <a:t>of</a:t>
            </a:r>
            <a:r>
              <a:rPr lang="de-DE" dirty="0" smtClean="0">
                <a:solidFill>
                  <a:srgbClr val="FF0000"/>
                </a:solidFill>
              </a:rPr>
              <a:t> </a:t>
            </a:r>
            <a:r>
              <a:rPr lang="de-DE" dirty="0" err="1" smtClean="0">
                <a:solidFill>
                  <a:srgbClr val="FF0000"/>
                </a:solidFill>
              </a:rPr>
              <a:t>important</a:t>
            </a:r>
            <a:r>
              <a:rPr lang="de-DE" dirty="0" smtClean="0">
                <a:solidFill>
                  <a:srgbClr val="FF0000"/>
                </a:solidFill>
              </a:rPr>
              <a:t> </a:t>
            </a:r>
            <a:r>
              <a:rPr lang="de-DE" dirty="0" err="1" smtClean="0">
                <a:solidFill>
                  <a:srgbClr val="FF0000"/>
                </a:solidFill>
              </a:rPr>
              <a:t>edge</a:t>
            </a:r>
            <a:r>
              <a:rPr lang="de-DE" dirty="0" smtClean="0">
                <a:solidFill>
                  <a:srgbClr val="FF0000"/>
                </a:solidFill>
              </a:rPr>
              <a:t> </a:t>
            </a:r>
            <a:r>
              <a:rPr lang="de-DE" dirty="0" err="1" smtClean="0">
                <a:solidFill>
                  <a:srgbClr val="FF0000"/>
                </a:solidFill>
              </a:rPr>
              <a:t>diagnostics</a:t>
            </a:r>
            <a:r>
              <a:rPr lang="de-DE" dirty="0" smtClean="0">
                <a:solidFill>
                  <a:srgbClr val="FF0000"/>
                </a:solidFill>
              </a:rPr>
              <a:t> (</a:t>
            </a:r>
            <a:r>
              <a:rPr lang="de-DE" dirty="0" err="1" smtClean="0">
                <a:solidFill>
                  <a:srgbClr val="FF0000"/>
                </a:solidFill>
              </a:rPr>
              <a:t>divertor</a:t>
            </a:r>
            <a:r>
              <a:rPr lang="de-DE" dirty="0" smtClean="0">
                <a:solidFill>
                  <a:srgbClr val="FF0000"/>
                </a:solidFill>
              </a:rPr>
              <a:t> LPs, </a:t>
            </a:r>
            <a:r>
              <a:rPr lang="de-DE" dirty="0" err="1" smtClean="0">
                <a:solidFill>
                  <a:srgbClr val="FF0000"/>
                </a:solidFill>
              </a:rPr>
              <a:t>etc</a:t>
            </a:r>
            <a:r>
              <a:rPr lang="de-DE" dirty="0" smtClean="0">
                <a:solidFill>
                  <a:srgbClr val="FF0000"/>
                </a:solidFill>
              </a:rPr>
              <a:t>)</a:t>
            </a:r>
          </a:p>
          <a:p>
            <a:pPr marL="180000" indent="-180000" algn="l">
              <a:lnSpc>
                <a:spcPts val="2300"/>
              </a:lnSpc>
              <a:spcBef>
                <a:spcPts val="1150"/>
              </a:spcBef>
              <a:buFont typeface="Arial" panose="020B0604020202020204" pitchFamily="34" charset="0"/>
              <a:buChar char="•"/>
            </a:pPr>
            <a:endParaRPr lang="de-DE" dirty="0" smtClean="0">
              <a:solidFill>
                <a:srgbClr val="FF0000"/>
              </a:solidFill>
            </a:endParaRPr>
          </a:p>
          <a:p>
            <a:pPr marL="180000" indent="-180000" algn="l">
              <a:lnSpc>
                <a:spcPts val="2300"/>
              </a:lnSpc>
              <a:spcBef>
                <a:spcPts val="1150"/>
              </a:spcBef>
              <a:buFont typeface="Arial" panose="020B0604020202020204" pitchFamily="34" charset="0"/>
              <a:buChar char="•"/>
            </a:pPr>
            <a:r>
              <a:rPr lang="de-DE" dirty="0" smtClean="0">
                <a:solidFill>
                  <a:srgbClr val="0070C0"/>
                </a:solidFill>
              </a:rPr>
              <a:t>Suggestion </a:t>
            </a:r>
            <a:r>
              <a:rPr lang="de-DE" dirty="0" err="1" smtClean="0">
                <a:solidFill>
                  <a:srgbClr val="0070C0"/>
                </a:solidFill>
              </a:rPr>
              <a:t>for</a:t>
            </a:r>
            <a:r>
              <a:rPr lang="de-DE" dirty="0" smtClean="0">
                <a:solidFill>
                  <a:srgbClr val="0070C0"/>
                </a:solidFill>
              </a:rPr>
              <a:t> OP2.2 – </a:t>
            </a:r>
            <a:r>
              <a:rPr lang="de-DE" dirty="0" err="1" smtClean="0">
                <a:solidFill>
                  <a:srgbClr val="0070C0"/>
                </a:solidFill>
              </a:rPr>
              <a:t>repeat</a:t>
            </a:r>
            <a:r>
              <a:rPr lang="de-DE" dirty="0" smtClean="0">
                <a:solidFill>
                  <a:srgbClr val="0070C0"/>
                </a:solidFill>
              </a:rPr>
              <a:t> but do </a:t>
            </a:r>
            <a:r>
              <a:rPr lang="de-DE" dirty="0" err="1" smtClean="0">
                <a:solidFill>
                  <a:srgbClr val="0070C0"/>
                </a:solidFill>
              </a:rPr>
              <a:t>I</a:t>
            </a:r>
            <a:r>
              <a:rPr lang="de-DE" baseline="-25000" dirty="0" err="1" smtClean="0">
                <a:solidFill>
                  <a:srgbClr val="0070C0"/>
                </a:solidFill>
              </a:rPr>
              <a:t>cc</a:t>
            </a:r>
            <a:r>
              <a:rPr lang="de-DE" dirty="0" smtClean="0">
                <a:solidFill>
                  <a:srgbClr val="0070C0"/>
                </a:solidFill>
              </a:rPr>
              <a:t> </a:t>
            </a:r>
            <a:r>
              <a:rPr lang="de-DE" dirty="0" err="1" smtClean="0">
                <a:solidFill>
                  <a:srgbClr val="0070C0"/>
                </a:solidFill>
              </a:rPr>
              <a:t>coil</a:t>
            </a:r>
            <a:r>
              <a:rPr lang="de-DE" dirty="0" smtClean="0">
                <a:solidFill>
                  <a:srgbClr val="0070C0"/>
                </a:solidFill>
              </a:rPr>
              <a:t> </a:t>
            </a:r>
            <a:r>
              <a:rPr lang="de-DE" dirty="0" err="1" smtClean="0">
                <a:solidFill>
                  <a:srgbClr val="0070C0"/>
                </a:solidFill>
              </a:rPr>
              <a:t>ramp</a:t>
            </a:r>
            <a:r>
              <a:rPr lang="de-DE" dirty="0" smtClean="0">
                <a:solidFill>
                  <a:srgbClr val="0070C0"/>
                </a:solidFill>
              </a:rPr>
              <a:t> </a:t>
            </a:r>
            <a:r>
              <a:rPr lang="de-DE" dirty="0" err="1" smtClean="0">
                <a:solidFill>
                  <a:srgbClr val="0070C0"/>
                </a:solidFill>
              </a:rPr>
              <a:t>within</a:t>
            </a:r>
            <a:r>
              <a:rPr lang="de-DE" dirty="0" smtClean="0">
                <a:solidFill>
                  <a:srgbClr val="0070C0"/>
                </a:solidFill>
              </a:rPr>
              <a:t> </a:t>
            </a:r>
            <a:r>
              <a:rPr lang="de-DE" dirty="0" err="1" smtClean="0">
                <a:solidFill>
                  <a:srgbClr val="0070C0"/>
                </a:solidFill>
              </a:rPr>
              <a:t>one</a:t>
            </a:r>
            <a:r>
              <a:rPr lang="de-DE" dirty="0" smtClean="0">
                <a:solidFill>
                  <a:srgbClr val="0070C0"/>
                </a:solidFill>
              </a:rPr>
              <a:t> </a:t>
            </a:r>
            <a:r>
              <a:rPr lang="de-DE" dirty="0" err="1" smtClean="0">
                <a:solidFill>
                  <a:srgbClr val="0070C0"/>
                </a:solidFill>
              </a:rPr>
              <a:t>program</a:t>
            </a:r>
            <a:r>
              <a:rPr lang="de-DE" dirty="0" smtClean="0">
                <a:solidFill>
                  <a:srgbClr val="0070C0"/>
                </a:solidFill>
              </a:rPr>
              <a:t> (</a:t>
            </a:r>
            <a:r>
              <a:rPr lang="de-DE" dirty="0" err="1" smtClean="0">
                <a:solidFill>
                  <a:srgbClr val="0070C0"/>
                </a:solidFill>
              </a:rPr>
              <a:t>no</a:t>
            </a:r>
            <a:r>
              <a:rPr lang="de-DE" dirty="0" smtClean="0">
                <a:solidFill>
                  <a:srgbClr val="0070C0"/>
                </a:solidFill>
              </a:rPr>
              <a:t> </a:t>
            </a:r>
            <a:r>
              <a:rPr lang="de-DE" dirty="0" err="1" smtClean="0">
                <a:solidFill>
                  <a:srgbClr val="0070C0"/>
                </a:solidFill>
              </a:rPr>
              <a:t>cryopump</a:t>
            </a:r>
            <a:r>
              <a:rPr lang="de-DE" dirty="0" smtClean="0">
                <a:solidFill>
                  <a:srgbClr val="0070C0"/>
                </a:solidFill>
              </a:rPr>
              <a:t>)</a:t>
            </a:r>
          </a:p>
          <a:p>
            <a:pPr marL="637200" lvl="1" indent="-180000">
              <a:lnSpc>
                <a:spcPts val="2300"/>
              </a:lnSpc>
              <a:spcBef>
                <a:spcPts val="1150"/>
              </a:spcBef>
              <a:buFont typeface="Arial" panose="020B0604020202020204" pitchFamily="34" charset="0"/>
              <a:buChar char="•"/>
            </a:pPr>
            <a:r>
              <a:rPr lang="de-DE" dirty="0" smtClean="0">
                <a:solidFill>
                  <a:srgbClr val="0070C0"/>
                </a:solidFill>
              </a:rPr>
              <a:t> minimal </a:t>
            </a:r>
            <a:r>
              <a:rPr lang="de-DE" dirty="0" err="1" smtClean="0">
                <a:solidFill>
                  <a:srgbClr val="0070C0"/>
                </a:solidFill>
              </a:rPr>
              <a:t>decay</a:t>
            </a:r>
            <a:r>
              <a:rPr lang="de-DE" dirty="0" smtClean="0">
                <a:solidFill>
                  <a:srgbClr val="0070C0"/>
                </a:solidFill>
              </a:rPr>
              <a:t> </a:t>
            </a:r>
            <a:r>
              <a:rPr lang="de-DE" dirty="0" err="1" smtClean="0">
                <a:solidFill>
                  <a:srgbClr val="0070C0"/>
                </a:solidFill>
              </a:rPr>
              <a:t>of</a:t>
            </a:r>
            <a:r>
              <a:rPr lang="de-DE" dirty="0" smtClean="0">
                <a:solidFill>
                  <a:srgbClr val="0070C0"/>
                </a:solidFill>
              </a:rPr>
              <a:t> Ar, Ne </a:t>
            </a:r>
            <a:r>
              <a:rPr lang="de-DE" dirty="0" err="1" smtClean="0">
                <a:solidFill>
                  <a:srgbClr val="0070C0"/>
                </a:solidFill>
              </a:rPr>
              <a:t>and</a:t>
            </a:r>
            <a:r>
              <a:rPr lang="de-DE" dirty="0" smtClean="0">
                <a:solidFill>
                  <a:srgbClr val="0070C0"/>
                </a:solidFill>
              </a:rPr>
              <a:t> same </a:t>
            </a:r>
            <a:r>
              <a:rPr lang="de-DE" dirty="0" err="1" smtClean="0">
                <a:solidFill>
                  <a:srgbClr val="0070C0"/>
                </a:solidFill>
              </a:rPr>
              <a:t>source</a:t>
            </a:r>
            <a:r>
              <a:rPr lang="de-DE" dirty="0" smtClean="0">
                <a:solidFill>
                  <a:srgbClr val="0070C0"/>
                </a:solidFill>
              </a:rPr>
              <a:t> </a:t>
            </a:r>
            <a:r>
              <a:rPr lang="de-DE" dirty="0" err="1" smtClean="0">
                <a:solidFill>
                  <a:srgbClr val="0070C0"/>
                </a:solidFill>
              </a:rPr>
              <a:t>for</a:t>
            </a:r>
            <a:r>
              <a:rPr lang="de-DE" dirty="0" smtClean="0">
                <a:solidFill>
                  <a:srgbClr val="0070C0"/>
                </a:solidFill>
              </a:rPr>
              <a:t> multiple </a:t>
            </a:r>
            <a:r>
              <a:rPr lang="de-DE" dirty="0" err="1" smtClean="0">
                <a:solidFill>
                  <a:srgbClr val="0070C0"/>
                </a:solidFill>
              </a:rPr>
              <a:t>I</a:t>
            </a:r>
            <a:r>
              <a:rPr lang="de-DE" baseline="-25000" dirty="0" err="1" smtClean="0">
                <a:solidFill>
                  <a:srgbClr val="0070C0"/>
                </a:solidFill>
              </a:rPr>
              <a:t>cc</a:t>
            </a:r>
            <a:r>
              <a:rPr lang="de-DE" dirty="0" smtClean="0">
                <a:solidFill>
                  <a:srgbClr val="0070C0"/>
                </a:solidFill>
              </a:rPr>
              <a:t> </a:t>
            </a:r>
            <a:r>
              <a:rPr lang="de-DE" dirty="0" err="1" smtClean="0">
                <a:solidFill>
                  <a:srgbClr val="0070C0"/>
                </a:solidFill>
              </a:rPr>
              <a:t>settings</a:t>
            </a:r>
            <a:endParaRPr lang="de-DE" dirty="0" smtClean="0">
              <a:solidFill>
                <a:srgbClr val="0070C0"/>
              </a:solidFill>
            </a:endParaRPr>
          </a:p>
        </p:txBody>
      </p:sp>
      <p:sp>
        <p:nvSpPr>
          <p:cNvPr id="16" name="Textfeld 15"/>
          <p:cNvSpPr txBox="1"/>
          <p:nvPr/>
        </p:nvSpPr>
        <p:spPr>
          <a:xfrm>
            <a:off x="695325" y="964240"/>
            <a:ext cx="2310938" cy="267894"/>
          </a:xfrm>
          <a:prstGeom prst="rect">
            <a:avLst/>
          </a:prstGeom>
          <a:noFill/>
        </p:spPr>
        <p:txBody>
          <a:bodyPr wrap="square" lIns="0" tIns="0" rIns="0" bIns="0" rtlCol="0" anchor="t" anchorCtr="0">
            <a:spAutoFit/>
          </a:bodyPr>
          <a:lstStyle/>
          <a:p>
            <a:pPr algn="l">
              <a:lnSpc>
                <a:spcPts val="2300"/>
              </a:lnSpc>
              <a:spcBef>
                <a:spcPts val="1150"/>
              </a:spcBef>
            </a:pPr>
            <a:r>
              <a:rPr lang="de-DE" sz="1600" dirty="0" smtClean="0"/>
              <a:t>viwi_007</a:t>
            </a:r>
          </a:p>
        </p:txBody>
      </p:sp>
      <p:sp>
        <p:nvSpPr>
          <p:cNvPr id="17" name="Textfeld 16"/>
          <p:cNvSpPr txBox="1"/>
          <p:nvPr/>
        </p:nvSpPr>
        <p:spPr>
          <a:xfrm>
            <a:off x="11096672" y="781318"/>
            <a:ext cx="2310938" cy="294953"/>
          </a:xfrm>
          <a:prstGeom prst="rect">
            <a:avLst/>
          </a:prstGeom>
          <a:noFill/>
        </p:spPr>
        <p:txBody>
          <a:bodyPr wrap="square" lIns="0" tIns="0" rIns="0" bIns="0" rtlCol="0" anchor="t" anchorCtr="0">
            <a:spAutoFit/>
          </a:bodyPr>
          <a:lstStyle/>
          <a:p>
            <a:pPr algn="l">
              <a:lnSpc>
                <a:spcPts val="2300"/>
              </a:lnSpc>
              <a:spcBef>
                <a:spcPts val="1150"/>
              </a:spcBef>
            </a:pPr>
            <a:r>
              <a:rPr lang="de-DE" sz="1200" dirty="0" smtClean="0"/>
              <a:t>T. </a:t>
            </a:r>
            <a:r>
              <a:rPr lang="de-DE" sz="1200" dirty="0" err="1" smtClean="0"/>
              <a:t>Romba</a:t>
            </a:r>
            <a:endParaRPr lang="de-DE" sz="1200" dirty="0" smtClean="0"/>
          </a:p>
        </p:txBody>
      </p:sp>
      <p:graphicFrame>
        <p:nvGraphicFramePr>
          <p:cNvPr id="18" name="Tabelle 17"/>
          <p:cNvGraphicFramePr>
            <a:graphicFrameLocks noGrp="1"/>
          </p:cNvGraphicFramePr>
          <p:nvPr>
            <p:extLst/>
          </p:nvPr>
        </p:nvGraphicFramePr>
        <p:xfrm>
          <a:off x="8096102" y="1582992"/>
          <a:ext cx="1892773" cy="914400"/>
        </p:xfrm>
        <a:graphic>
          <a:graphicData uri="http://schemas.openxmlformats.org/drawingml/2006/table">
            <a:tbl>
              <a:tblPr firstRow="1" bandRow="1">
                <a:tableStyleId>{2D5ABB26-0587-4C30-8999-92F81FD0307C}</a:tableStyleId>
              </a:tblPr>
              <a:tblGrid>
                <a:gridCol w="830935">
                  <a:extLst>
                    <a:ext uri="{9D8B030D-6E8A-4147-A177-3AD203B41FA5}">
                      <a16:colId xmlns:a16="http://schemas.microsoft.com/office/drawing/2014/main" val="767093190"/>
                    </a:ext>
                  </a:extLst>
                </a:gridCol>
                <a:gridCol w="1061838">
                  <a:extLst>
                    <a:ext uri="{9D8B030D-6E8A-4147-A177-3AD203B41FA5}">
                      <a16:colId xmlns:a16="http://schemas.microsoft.com/office/drawing/2014/main" val="1710251480"/>
                    </a:ext>
                  </a:extLst>
                </a:gridCol>
              </a:tblGrid>
              <a:tr h="276057">
                <a:tc>
                  <a:txBody>
                    <a:bodyPr/>
                    <a:lstStyle/>
                    <a:p>
                      <a:r>
                        <a:rPr lang="de-DE" sz="1400" dirty="0" smtClean="0">
                          <a:solidFill>
                            <a:srgbClr val="8D0000"/>
                          </a:solidFill>
                        </a:rPr>
                        <a:t>Large</a:t>
                      </a:r>
                      <a:endParaRPr lang="de-DE" sz="1400" dirty="0">
                        <a:solidFill>
                          <a:srgbClr val="8D0000"/>
                        </a:solidFill>
                      </a:endParaRPr>
                    </a:p>
                  </a:txBody>
                  <a:tcPr/>
                </a:tc>
                <a:tc>
                  <a:txBody>
                    <a:bodyPr/>
                    <a:lstStyle/>
                    <a:p>
                      <a:r>
                        <a:rPr lang="de-DE" sz="1400" dirty="0" err="1" smtClean="0">
                          <a:solidFill>
                            <a:srgbClr val="8D0000"/>
                          </a:solidFill>
                        </a:rPr>
                        <a:t>I</a:t>
                      </a:r>
                      <a:r>
                        <a:rPr lang="de-DE" sz="1400" baseline="-25000" dirty="0" err="1" smtClean="0">
                          <a:solidFill>
                            <a:srgbClr val="8D0000"/>
                          </a:solidFill>
                        </a:rPr>
                        <a:t>cc</a:t>
                      </a:r>
                      <a:r>
                        <a:rPr lang="de-DE" sz="1400" baseline="0" dirty="0" smtClean="0">
                          <a:solidFill>
                            <a:srgbClr val="8D0000"/>
                          </a:solidFill>
                        </a:rPr>
                        <a:t>=2kA</a:t>
                      </a:r>
                      <a:endParaRPr lang="de-DE" sz="1400" dirty="0">
                        <a:solidFill>
                          <a:srgbClr val="8D0000"/>
                        </a:solidFill>
                      </a:endParaRPr>
                    </a:p>
                  </a:txBody>
                  <a:tcPr/>
                </a:tc>
                <a:extLst>
                  <a:ext uri="{0D108BD9-81ED-4DB2-BD59-A6C34878D82A}">
                    <a16:rowId xmlns:a16="http://schemas.microsoft.com/office/drawing/2014/main" val="2535083822"/>
                  </a:ext>
                </a:extLst>
              </a:tr>
              <a:tr h="276057">
                <a:tc>
                  <a:txBody>
                    <a:bodyPr/>
                    <a:lstStyle/>
                    <a:p>
                      <a:r>
                        <a:rPr lang="de-DE" sz="1400" dirty="0" smtClean="0">
                          <a:solidFill>
                            <a:schemeClr val="tx1"/>
                          </a:solidFill>
                        </a:rPr>
                        <a:t>Medium</a:t>
                      </a:r>
                      <a:endParaRPr lang="de-DE" sz="1400" dirty="0">
                        <a:solidFill>
                          <a:schemeClr val="tx1"/>
                        </a:solidFill>
                      </a:endParaRPr>
                    </a:p>
                  </a:txBody>
                  <a:tcPr/>
                </a:tc>
                <a:tc>
                  <a:txBody>
                    <a:bodyPr/>
                    <a:lstStyle/>
                    <a:p>
                      <a:r>
                        <a:rPr lang="de-DE" sz="1400" dirty="0" err="1" smtClean="0">
                          <a:solidFill>
                            <a:schemeClr val="tx1"/>
                          </a:solidFill>
                        </a:rPr>
                        <a:t>I</a:t>
                      </a:r>
                      <a:r>
                        <a:rPr lang="de-DE" sz="1400" baseline="-25000" dirty="0" err="1" smtClean="0">
                          <a:solidFill>
                            <a:schemeClr val="tx1"/>
                          </a:solidFill>
                        </a:rPr>
                        <a:t>cc</a:t>
                      </a:r>
                      <a:r>
                        <a:rPr lang="de-DE" sz="1400" baseline="0" dirty="0" smtClean="0">
                          <a:solidFill>
                            <a:schemeClr val="tx1"/>
                          </a:solidFill>
                        </a:rPr>
                        <a:t>=1kA</a:t>
                      </a:r>
                      <a:endParaRPr lang="de-DE" sz="1400" dirty="0">
                        <a:solidFill>
                          <a:schemeClr val="tx1"/>
                        </a:solidFill>
                      </a:endParaRPr>
                    </a:p>
                  </a:txBody>
                  <a:tcPr/>
                </a:tc>
                <a:extLst>
                  <a:ext uri="{0D108BD9-81ED-4DB2-BD59-A6C34878D82A}">
                    <a16:rowId xmlns:a16="http://schemas.microsoft.com/office/drawing/2014/main" val="3445061030"/>
                  </a:ext>
                </a:extLst>
              </a:tr>
              <a:tr h="276057">
                <a:tc>
                  <a:txBody>
                    <a:bodyPr/>
                    <a:lstStyle/>
                    <a:p>
                      <a:r>
                        <a:rPr lang="de-DE" sz="1400" dirty="0" smtClean="0">
                          <a:solidFill>
                            <a:srgbClr val="FF991E"/>
                          </a:solidFill>
                        </a:rPr>
                        <a:t>Small</a:t>
                      </a:r>
                      <a:endParaRPr lang="de-DE" sz="1400" dirty="0">
                        <a:solidFill>
                          <a:srgbClr val="FF991E"/>
                        </a:solidFill>
                      </a:endParaRPr>
                    </a:p>
                  </a:txBody>
                  <a:tcPr/>
                </a:tc>
                <a:tc>
                  <a:txBody>
                    <a:bodyPr/>
                    <a:lstStyle/>
                    <a:p>
                      <a:r>
                        <a:rPr lang="de-DE" sz="1400" dirty="0" err="1" smtClean="0">
                          <a:solidFill>
                            <a:srgbClr val="FF991E"/>
                          </a:solidFill>
                        </a:rPr>
                        <a:t>I</a:t>
                      </a:r>
                      <a:r>
                        <a:rPr lang="de-DE" sz="1400" baseline="-25000" dirty="0" err="1" smtClean="0">
                          <a:solidFill>
                            <a:srgbClr val="FF991E"/>
                          </a:solidFill>
                        </a:rPr>
                        <a:t>cc</a:t>
                      </a:r>
                      <a:r>
                        <a:rPr lang="de-DE" sz="1400" baseline="0" dirty="0" smtClean="0">
                          <a:solidFill>
                            <a:srgbClr val="FF991E"/>
                          </a:solidFill>
                        </a:rPr>
                        <a:t>=-1.5kA</a:t>
                      </a:r>
                      <a:endParaRPr lang="de-DE" sz="1400" dirty="0">
                        <a:solidFill>
                          <a:srgbClr val="FF991E"/>
                        </a:solidFill>
                      </a:endParaRPr>
                    </a:p>
                  </a:txBody>
                  <a:tcPr/>
                </a:tc>
                <a:extLst>
                  <a:ext uri="{0D108BD9-81ED-4DB2-BD59-A6C34878D82A}">
                    <a16:rowId xmlns:a16="http://schemas.microsoft.com/office/drawing/2014/main" val="843538159"/>
                  </a:ext>
                </a:extLst>
              </a:tr>
            </a:tbl>
          </a:graphicData>
        </a:graphic>
      </p:graphicFrame>
    </p:spTree>
    <p:extLst>
      <p:ext uri="{BB962C8B-B14F-4D97-AF65-F5344CB8AC3E}">
        <p14:creationId xmlns:p14="http://schemas.microsoft.com/office/powerpoint/2010/main" val="18894318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Island </a:t>
            </a:r>
            <a:r>
              <a:rPr lang="de-DE" dirty="0" err="1" smtClean="0"/>
              <a:t>size</a:t>
            </a:r>
            <a:r>
              <a:rPr lang="de-DE" dirty="0" smtClean="0"/>
              <a:t> </a:t>
            </a:r>
            <a:r>
              <a:rPr lang="de-DE" dirty="0" err="1" smtClean="0"/>
              <a:t>effect</a:t>
            </a:r>
            <a:r>
              <a:rPr lang="de-DE" dirty="0" smtClean="0"/>
              <a:t> on </a:t>
            </a:r>
            <a:r>
              <a:rPr lang="de-DE" dirty="0" err="1" smtClean="0"/>
              <a:t>impurity</a:t>
            </a:r>
            <a:r>
              <a:rPr lang="de-DE" dirty="0" smtClean="0"/>
              <a:t> </a:t>
            </a:r>
            <a:r>
              <a:rPr lang="de-DE" dirty="0" err="1" smtClean="0"/>
              <a:t>retention</a:t>
            </a:r>
            <a:r>
              <a:rPr lang="de-DE" dirty="0" smtClean="0"/>
              <a:t> in </a:t>
            </a:r>
            <a:r>
              <a:rPr lang="de-DE" dirty="0" err="1" smtClean="0"/>
              <a:t>the</a:t>
            </a:r>
            <a:r>
              <a:rPr lang="de-DE" dirty="0" smtClean="0"/>
              <a:t> SOL</a:t>
            </a:r>
            <a:endParaRPr lang="de-DE" dirty="0"/>
          </a:p>
        </p:txBody>
      </p:sp>
      <p:sp>
        <p:nvSpPr>
          <p:cNvPr id="4" name="Datumsplatzhalter 3"/>
          <p:cNvSpPr>
            <a:spLocks noGrp="1"/>
          </p:cNvSpPr>
          <p:nvPr>
            <p:ph type="dt" sz="half" idx="14"/>
          </p:nvPr>
        </p:nvSpPr>
        <p:spPr/>
        <p:txBody>
          <a:bodyPr/>
          <a:lstStyle/>
          <a:p>
            <a:r>
              <a:rPr lang="de-DE" smtClean="0"/>
              <a:t>W7-X OP2.1 results workshop</a:t>
            </a:r>
            <a:endParaRPr lang="de-DE" dirty="0"/>
          </a:p>
        </p:txBody>
      </p:sp>
      <p:sp>
        <p:nvSpPr>
          <p:cNvPr id="5" name="Fußzeilenplatzhalter 4"/>
          <p:cNvSpPr>
            <a:spLocks noGrp="1"/>
          </p:cNvSpPr>
          <p:nvPr>
            <p:ph type="ftr" sz="quarter" idx="15"/>
          </p:nvPr>
        </p:nvSpPr>
        <p:spPr/>
        <p:txBody>
          <a:bodyPr/>
          <a:lstStyle/>
          <a:p>
            <a:pPr algn="l">
              <a:tabLst>
                <a:tab pos="9775825" algn="r"/>
                <a:tab pos="10226675" algn="r"/>
              </a:tabLst>
            </a:pPr>
            <a:r>
              <a:rPr lang="de-DE" smtClean="0"/>
              <a:t>Max-Planck-Institut für Plasmaphysik | v r winters | 27.11.2023</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18</a:t>
            </a:fld>
            <a:endParaRPr lang="de-DE" dirty="0"/>
          </a:p>
        </p:txBody>
      </p:sp>
      <p:grpSp>
        <p:nvGrpSpPr>
          <p:cNvPr id="14" name="Gruppieren 13"/>
          <p:cNvGrpSpPr/>
          <p:nvPr/>
        </p:nvGrpSpPr>
        <p:grpSpPr>
          <a:xfrm>
            <a:off x="7645596" y="781318"/>
            <a:ext cx="4259230" cy="5760585"/>
            <a:chOff x="7389593" y="-1116357"/>
            <a:chExt cx="4259230" cy="5760585"/>
          </a:xfrm>
        </p:grpSpPr>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1039" y="-1064899"/>
              <a:ext cx="4176337" cy="3035252"/>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593" y="1647444"/>
              <a:ext cx="4259230" cy="2996784"/>
            </a:xfrm>
            <a:prstGeom prst="rect">
              <a:avLst/>
            </a:prstGeom>
          </p:spPr>
        </p:pic>
        <p:sp>
          <p:nvSpPr>
            <p:cNvPr id="12" name="Textfeld 11"/>
            <p:cNvSpPr txBox="1"/>
            <p:nvPr/>
          </p:nvSpPr>
          <p:spPr>
            <a:xfrm>
              <a:off x="8892378" y="-1116357"/>
              <a:ext cx="1820487" cy="267894"/>
            </a:xfrm>
            <a:prstGeom prst="rect">
              <a:avLst/>
            </a:prstGeom>
            <a:solidFill>
              <a:schemeClr val="bg1"/>
            </a:solidFill>
          </p:spPr>
          <p:txBody>
            <a:bodyPr wrap="square" lIns="0" tIns="0" rIns="0" bIns="0" rtlCol="0" anchor="t" anchorCtr="0">
              <a:spAutoFit/>
            </a:bodyPr>
            <a:lstStyle/>
            <a:p>
              <a:pPr algn="ctr">
                <a:lnSpc>
                  <a:spcPts val="2300"/>
                </a:lnSpc>
                <a:spcBef>
                  <a:spcPts val="1150"/>
                </a:spcBef>
              </a:pPr>
              <a:r>
                <a:rPr lang="de-DE" sz="1600" dirty="0" smtClean="0"/>
                <a:t>Carbon</a:t>
              </a:r>
            </a:p>
          </p:txBody>
        </p:sp>
        <p:sp>
          <p:nvSpPr>
            <p:cNvPr id="13" name="Textfeld 12"/>
            <p:cNvSpPr txBox="1"/>
            <p:nvPr/>
          </p:nvSpPr>
          <p:spPr>
            <a:xfrm>
              <a:off x="8822629" y="1601845"/>
              <a:ext cx="1820487" cy="267894"/>
            </a:xfrm>
            <a:prstGeom prst="rect">
              <a:avLst/>
            </a:prstGeom>
            <a:solidFill>
              <a:schemeClr val="bg1"/>
            </a:solidFill>
          </p:spPr>
          <p:txBody>
            <a:bodyPr wrap="square" lIns="0" tIns="0" rIns="0" bIns="0" rtlCol="0" anchor="t" anchorCtr="0">
              <a:spAutoFit/>
            </a:bodyPr>
            <a:lstStyle/>
            <a:p>
              <a:pPr algn="ctr">
                <a:lnSpc>
                  <a:spcPts val="2300"/>
                </a:lnSpc>
                <a:spcBef>
                  <a:spcPts val="1150"/>
                </a:spcBef>
              </a:pPr>
              <a:r>
                <a:rPr lang="de-DE" sz="1600" dirty="0" smtClean="0"/>
                <a:t>Helium</a:t>
              </a:r>
            </a:p>
          </p:txBody>
        </p:sp>
      </p:grpSp>
      <mc:AlternateContent xmlns:mc="http://schemas.openxmlformats.org/markup-compatibility/2006" xmlns:a14="http://schemas.microsoft.com/office/drawing/2010/main">
        <mc:Choice Requires="a14">
          <p:sp>
            <p:nvSpPr>
              <p:cNvPr id="15" name="Textfeld 14"/>
              <p:cNvSpPr txBox="1"/>
              <p:nvPr/>
            </p:nvSpPr>
            <p:spPr>
              <a:xfrm>
                <a:off x="882462" y="1341446"/>
                <a:ext cx="5848868" cy="4616648"/>
              </a:xfrm>
              <a:prstGeom prst="rect">
                <a:avLst/>
              </a:prstGeom>
              <a:noFill/>
            </p:spPr>
            <p:txBody>
              <a:bodyPr wrap="square" lIns="0" tIns="0" rIns="0" bIns="0" rtlCol="0" anchor="t" anchorCtr="0">
                <a:spAutoFit/>
              </a:bodyPr>
              <a:lstStyle/>
              <a:p>
                <a:pPr algn="ctr">
                  <a:lnSpc>
                    <a:spcPts val="2300"/>
                  </a:lnSpc>
                  <a:spcBef>
                    <a:spcPts val="1150"/>
                  </a:spcBef>
                </a:pPr>
                <a:r>
                  <a:rPr lang="de-DE" u="sng" dirty="0" smtClean="0"/>
                  <a:t>Results </a:t>
                </a:r>
                <a:r>
                  <a:rPr lang="de-DE" u="sng" dirty="0" err="1" smtClean="0"/>
                  <a:t>from</a:t>
                </a:r>
                <a:r>
                  <a:rPr lang="de-DE" u="sng" dirty="0" smtClean="0"/>
                  <a:t> S11</a:t>
                </a:r>
              </a:p>
              <a:p>
                <a:pPr marL="180000" indent="-180000" algn="l">
                  <a:lnSpc>
                    <a:spcPts val="2300"/>
                  </a:lnSpc>
                  <a:spcBef>
                    <a:spcPts val="1150"/>
                  </a:spcBef>
                  <a:buFont typeface="Arial" panose="020B0604020202020204" pitchFamily="34" charset="0"/>
                  <a:buChar char="•"/>
                </a:pPr>
                <a:r>
                  <a:rPr lang="de-DE" dirty="0" smtClean="0"/>
                  <a:t>Clear </a:t>
                </a:r>
                <a:r>
                  <a:rPr lang="de-DE" dirty="0" err="1" smtClean="0"/>
                  <a:t>island</a:t>
                </a:r>
                <a:r>
                  <a:rPr lang="de-DE" dirty="0" smtClean="0"/>
                  <a:t> </a:t>
                </a:r>
                <a:r>
                  <a:rPr lang="de-DE" dirty="0" err="1" smtClean="0"/>
                  <a:t>size</a:t>
                </a:r>
                <a:r>
                  <a:rPr lang="de-DE" dirty="0" smtClean="0"/>
                  <a:t> </a:t>
                </a:r>
                <a:r>
                  <a:rPr lang="de-DE" dirty="0" err="1" smtClean="0"/>
                  <a:t>effect</a:t>
                </a:r>
                <a:r>
                  <a:rPr lang="de-DE" dirty="0" smtClean="0"/>
                  <a:t> on </a:t>
                </a:r>
                <a:r>
                  <a:rPr lang="de-DE" dirty="0" err="1" smtClean="0"/>
                  <a:t>density</a:t>
                </a:r>
                <a:r>
                  <a:rPr lang="de-DE" dirty="0" smtClean="0"/>
                  <a:t> </a:t>
                </a:r>
                <a:r>
                  <a:rPr lang="de-DE" dirty="0" err="1" smtClean="0"/>
                  <a:t>level</a:t>
                </a:r>
                <a:r>
                  <a:rPr lang="de-DE" dirty="0" smtClean="0"/>
                  <a:t> </a:t>
                </a:r>
                <a:r>
                  <a:rPr lang="de-DE" dirty="0" err="1" smtClean="0"/>
                  <a:t>of</a:t>
                </a:r>
                <a:r>
                  <a:rPr lang="de-DE" dirty="0" smtClean="0"/>
                  <a:t> </a:t>
                </a:r>
                <a:r>
                  <a:rPr lang="de-DE" dirty="0" err="1" smtClean="0"/>
                  <a:t>intrinsic</a:t>
                </a:r>
                <a:r>
                  <a:rPr lang="de-DE" dirty="0" smtClean="0"/>
                  <a:t> </a:t>
                </a:r>
                <a:r>
                  <a:rPr lang="de-DE" dirty="0" err="1" smtClean="0"/>
                  <a:t>species</a:t>
                </a:r>
                <a:r>
                  <a:rPr lang="de-DE" dirty="0" smtClean="0"/>
                  <a:t> (</a:t>
                </a:r>
                <a:r>
                  <a:rPr lang="de-DE" dirty="0" err="1" smtClean="0"/>
                  <a:t>carbon</a:t>
                </a:r>
                <a:r>
                  <a:rPr lang="de-DE" dirty="0" smtClean="0"/>
                  <a:t>, </a:t>
                </a:r>
                <a:r>
                  <a:rPr lang="de-DE" dirty="0" err="1" smtClean="0"/>
                  <a:t>helium</a:t>
                </a:r>
                <a:r>
                  <a:rPr lang="de-DE" dirty="0" smtClean="0"/>
                  <a:t>)</a:t>
                </a:r>
              </a:p>
              <a:p>
                <a:pPr marL="637200" lvl="1" indent="-180000">
                  <a:lnSpc>
                    <a:spcPts val="2300"/>
                  </a:lnSpc>
                  <a:spcBef>
                    <a:spcPts val="1150"/>
                  </a:spcBef>
                  <a:buFont typeface="Arial" panose="020B0604020202020204" pitchFamily="34" charset="0"/>
                  <a:buChar char="•"/>
                </a:pPr>
                <a:r>
                  <a:rPr lang="de-DE" dirty="0" err="1" smtClean="0"/>
                  <a:t>Highest</a:t>
                </a:r>
                <a:r>
                  <a:rPr lang="de-DE" dirty="0" smtClean="0"/>
                  <a:t> </a:t>
                </a:r>
                <a:r>
                  <a:rPr lang="de-DE" dirty="0" err="1" smtClean="0"/>
                  <a:t>core</a:t>
                </a:r>
                <a:r>
                  <a:rPr lang="de-DE" dirty="0" smtClean="0"/>
                  <a:t> </a:t>
                </a:r>
                <a:r>
                  <a:rPr lang="de-DE" dirty="0" err="1" smtClean="0"/>
                  <a:t>impurity</a:t>
                </a:r>
                <a:r>
                  <a:rPr lang="de-DE" dirty="0" smtClean="0"/>
                  <a:t> </a:t>
                </a:r>
                <a:r>
                  <a:rPr lang="de-DE" dirty="0" err="1" smtClean="0"/>
                  <a:t>density</a:t>
                </a:r>
                <a:r>
                  <a:rPr lang="de-DE" dirty="0" smtClean="0"/>
                  <a:t> – </a:t>
                </a:r>
                <a:r>
                  <a:rPr lang="de-DE" dirty="0" err="1" smtClean="0"/>
                  <a:t>largest</a:t>
                </a:r>
                <a:r>
                  <a:rPr lang="de-DE" dirty="0" smtClean="0"/>
                  <a:t> </a:t>
                </a:r>
                <a:r>
                  <a:rPr lang="de-DE" dirty="0" err="1" smtClean="0"/>
                  <a:t>island</a:t>
                </a:r>
                <a:endParaRPr lang="de-DE" dirty="0" smtClean="0"/>
              </a:p>
              <a:p>
                <a:pPr marL="637200" lvl="1" indent="-180000">
                  <a:lnSpc>
                    <a:spcPts val="2300"/>
                  </a:lnSpc>
                  <a:spcBef>
                    <a:spcPts val="1150"/>
                  </a:spcBef>
                  <a:buFont typeface="Arial" panose="020B0604020202020204" pitchFamily="34" charset="0"/>
                  <a:buChar char="•"/>
                </a:pPr>
                <a:r>
                  <a:rPr lang="de-DE" dirty="0" err="1" smtClean="0"/>
                  <a:t>Lowest</a:t>
                </a:r>
                <a:r>
                  <a:rPr lang="de-DE" dirty="0" smtClean="0"/>
                  <a:t> </a:t>
                </a:r>
                <a:r>
                  <a:rPr lang="de-DE" dirty="0" err="1" smtClean="0"/>
                  <a:t>core</a:t>
                </a:r>
                <a:r>
                  <a:rPr lang="de-DE" dirty="0" smtClean="0"/>
                  <a:t> </a:t>
                </a:r>
                <a:r>
                  <a:rPr lang="de-DE" dirty="0" err="1" smtClean="0"/>
                  <a:t>impurity</a:t>
                </a:r>
                <a:r>
                  <a:rPr lang="de-DE" dirty="0" smtClean="0"/>
                  <a:t> </a:t>
                </a:r>
                <a:r>
                  <a:rPr lang="de-DE" dirty="0" err="1" smtClean="0"/>
                  <a:t>density</a:t>
                </a:r>
                <a:r>
                  <a:rPr lang="de-DE" dirty="0" smtClean="0"/>
                  <a:t> – </a:t>
                </a:r>
                <a:r>
                  <a:rPr lang="de-DE" dirty="0" err="1" smtClean="0"/>
                  <a:t>smallest</a:t>
                </a:r>
                <a:r>
                  <a:rPr lang="de-DE" dirty="0" smtClean="0"/>
                  <a:t> </a:t>
                </a:r>
                <a:r>
                  <a:rPr lang="de-DE" dirty="0" err="1" smtClean="0"/>
                  <a:t>island</a:t>
                </a:r>
                <a:endParaRPr lang="de-DE" dirty="0" smtClean="0"/>
              </a:p>
              <a:p>
                <a:pPr marL="180000" indent="-180000" algn="l">
                  <a:lnSpc>
                    <a:spcPts val="2300"/>
                  </a:lnSpc>
                  <a:spcBef>
                    <a:spcPts val="1150"/>
                  </a:spcBef>
                  <a:buFont typeface="Arial" panose="020B0604020202020204" pitchFamily="34" charset="0"/>
                  <a:buChar char="•"/>
                </a:pPr>
                <a:r>
                  <a:rPr lang="de-DE" dirty="0" smtClean="0">
                    <a:solidFill>
                      <a:srgbClr val="000000"/>
                    </a:solidFill>
                  </a:rPr>
                  <a:t>Likely </a:t>
                </a:r>
                <a:r>
                  <a:rPr lang="de-DE" dirty="0" err="1" smtClean="0">
                    <a:solidFill>
                      <a:srgbClr val="000000"/>
                    </a:solidFill>
                  </a:rPr>
                  <a:t>reason</a:t>
                </a:r>
                <a:r>
                  <a:rPr lang="de-DE" dirty="0" smtClean="0">
                    <a:solidFill>
                      <a:srgbClr val="000000"/>
                    </a:solidFill>
                  </a:rPr>
                  <a:t>: </a:t>
                </a:r>
                <a14:m>
                  <m:oMath xmlns:m="http://schemas.openxmlformats.org/officeDocument/2006/math">
                    <m:sSub>
                      <m:sSubPr>
                        <m:ctrlPr>
                          <a:rPr lang="de-DE" b="0" i="1" smtClean="0">
                            <a:solidFill>
                              <a:srgbClr val="000000"/>
                            </a:solidFill>
                            <a:latin typeface="Cambria Math" panose="02040503050406030204" pitchFamily="18" charset="0"/>
                          </a:rPr>
                        </m:ctrlPr>
                      </m:sSubPr>
                      <m:e>
                        <m:r>
                          <m:rPr>
                            <m:sty m:val="p"/>
                          </m:rPr>
                          <a:rPr lang="de-DE" b="0" i="0" smtClean="0">
                            <a:solidFill>
                              <a:srgbClr val="000000"/>
                            </a:solidFill>
                            <a:latin typeface="Cambria Math" panose="02040503050406030204" pitchFamily="18" charset="0"/>
                          </a:rPr>
                          <m:t>Γ</m:t>
                        </m:r>
                      </m:e>
                      <m:sub>
                        <m:r>
                          <a:rPr lang="de-DE" b="0" i="1" smtClean="0">
                            <a:solidFill>
                              <a:srgbClr val="000000"/>
                            </a:solidFill>
                            <a:latin typeface="Cambria Math" panose="02040503050406030204" pitchFamily="18" charset="0"/>
                          </a:rPr>
                          <m:t>𝑟𝑒𝑐𝑦𝑐</m:t>
                        </m:r>
                      </m:sub>
                    </m:sSub>
                  </m:oMath>
                </a14:m>
                <a:r>
                  <a:rPr lang="de-DE" dirty="0" smtClean="0">
                    <a:solidFill>
                      <a:srgbClr val="000000"/>
                    </a:solidFill>
                  </a:rPr>
                  <a:t> </a:t>
                </a:r>
                <a:r>
                  <a:rPr lang="de-DE" dirty="0" err="1" smtClean="0">
                    <a:solidFill>
                      <a:srgbClr val="000000"/>
                    </a:solidFill>
                  </a:rPr>
                  <a:t>increases</a:t>
                </a:r>
                <a:r>
                  <a:rPr lang="de-DE" dirty="0" smtClean="0">
                    <a:solidFill>
                      <a:srgbClr val="000000"/>
                    </a:solidFill>
                  </a:rPr>
                  <a:t> </a:t>
                </a:r>
                <a:r>
                  <a:rPr lang="de-DE" dirty="0" err="1" smtClean="0">
                    <a:solidFill>
                      <a:srgbClr val="000000"/>
                    </a:solidFill>
                  </a:rPr>
                  <a:t>with</a:t>
                </a:r>
                <a:r>
                  <a:rPr lang="de-DE" dirty="0" smtClean="0">
                    <a:solidFill>
                      <a:srgbClr val="000000"/>
                    </a:solidFill>
                  </a:rPr>
                  <a:t> </a:t>
                </a:r>
                <a:r>
                  <a:rPr lang="de-DE" dirty="0" err="1" smtClean="0">
                    <a:solidFill>
                      <a:srgbClr val="000000"/>
                    </a:solidFill>
                  </a:rPr>
                  <a:t>island</a:t>
                </a:r>
                <a:r>
                  <a:rPr lang="de-DE" dirty="0" smtClean="0">
                    <a:solidFill>
                      <a:srgbClr val="000000"/>
                    </a:solidFill>
                  </a:rPr>
                  <a:t> </a:t>
                </a:r>
                <a:r>
                  <a:rPr lang="de-DE" dirty="0" err="1" smtClean="0">
                    <a:solidFill>
                      <a:srgbClr val="000000"/>
                    </a:solidFill>
                  </a:rPr>
                  <a:t>size</a:t>
                </a:r>
                <a:r>
                  <a:rPr lang="de-DE" dirty="0" smtClean="0">
                    <a:solidFill>
                      <a:srgbClr val="000000"/>
                    </a:solidFill>
                  </a:rPr>
                  <a:t> – </a:t>
                </a:r>
                <a:r>
                  <a:rPr lang="de-DE" dirty="0" err="1" smtClean="0">
                    <a:solidFill>
                      <a:srgbClr val="000000"/>
                    </a:solidFill>
                  </a:rPr>
                  <a:t>more</a:t>
                </a:r>
                <a:r>
                  <a:rPr lang="de-DE" dirty="0" smtClean="0">
                    <a:solidFill>
                      <a:srgbClr val="000000"/>
                    </a:solidFill>
                  </a:rPr>
                  <a:t> </a:t>
                </a:r>
                <a:r>
                  <a:rPr lang="de-DE" dirty="0" err="1" smtClean="0">
                    <a:solidFill>
                      <a:srgbClr val="000000"/>
                    </a:solidFill>
                  </a:rPr>
                  <a:t>erosion</a:t>
                </a:r>
                <a:r>
                  <a:rPr lang="de-DE" dirty="0" smtClean="0">
                    <a:solidFill>
                      <a:srgbClr val="000000"/>
                    </a:solidFill>
                  </a:rPr>
                  <a:t> </a:t>
                </a:r>
                <a:r>
                  <a:rPr lang="de-DE" dirty="0" err="1" smtClean="0">
                    <a:solidFill>
                      <a:srgbClr val="000000"/>
                    </a:solidFill>
                  </a:rPr>
                  <a:t>source</a:t>
                </a:r>
                <a:r>
                  <a:rPr lang="de-DE" dirty="0" smtClean="0">
                    <a:solidFill>
                      <a:srgbClr val="000000"/>
                    </a:solidFill>
                  </a:rPr>
                  <a:t> </a:t>
                </a:r>
                <a:r>
                  <a:rPr lang="de-DE" dirty="0" err="1" smtClean="0">
                    <a:solidFill>
                      <a:srgbClr val="000000"/>
                    </a:solidFill>
                  </a:rPr>
                  <a:t>of</a:t>
                </a:r>
                <a:r>
                  <a:rPr lang="de-DE" dirty="0" smtClean="0">
                    <a:solidFill>
                      <a:srgbClr val="000000"/>
                    </a:solidFill>
                  </a:rPr>
                  <a:t> </a:t>
                </a:r>
                <a:r>
                  <a:rPr lang="de-DE" dirty="0" err="1" smtClean="0">
                    <a:solidFill>
                      <a:srgbClr val="000000"/>
                    </a:solidFill>
                  </a:rPr>
                  <a:t>carbon</a:t>
                </a:r>
                <a:r>
                  <a:rPr lang="de-DE" dirty="0" smtClean="0">
                    <a:solidFill>
                      <a:srgbClr val="000000"/>
                    </a:solidFill>
                  </a:rPr>
                  <a:t> at larger </a:t>
                </a:r>
                <a:r>
                  <a:rPr lang="de-DE" dirty="0" err="1" smtClean="0">
                    <a:solidFill>
                      <a:srgbClr val="000000"/>
                    </a:solidFill>
                  </a:rPr>
                  <a:t>island</a:t>
                </a:r>
                <a:r>
                  <a:rPr lang="de-DE" dirty="0" smtClean="0">
                    <a:solidFill>
                      <a:srgbClr val="000000"/>
                    </a:solidFill>
                  </a:rPr>
                  <a:t> </a:t>
                </a:r>
                <a:r>
                  <a:rPr lang="de-DE" dirty="0" err="1" smtClean="0">
                    <a:solidFill>
                      <a:srgbClr val="000000"/>
                    </a:solidFill>
                  </a:rPr>
                  <a:t>sizes</a:t>
                </a:r>
                <a:endParaRPr lang="de-DE" dirty="0" smtClean="0">
                  <a:solidFill>
                    <a:srgbClr val="000000"/>
                  </a:solidFill>
                </a:endParaRPr>
              </a:p>
              <a:p>
                <a:pPr marL="637200" lvl="1" indent="-180000">
                  <a:lnSpc>
                    <a:spcPts val="2300"/>
                  </a:lnSpc>
                  <a:spcBef>
                    <a:spcPts val="1150"/>
                  </a:spcBef>
                  <a:buFont typeface="Arial" panose="020B0604020202020204" pitchFamily="34" charset="0"/>
                  <a:buChar char="•"/>
                </a:pPr>
                <a:r>
                  <a:rPr lang="de-DE" dirty="0" smtClean="0">
                    <a:solidFill>
                      <a:srgbClr val="000000"/>
                    </a:solidFill>
                  </a:rPr>
                  <a:t>More </a:t>
                </a:r>
                <a:r>
                  <a:rPr lang="de-DE" dirty="0" err="1" smtClean="0">
                    <a:solidFill>
                      <a:srgbClr val="000000"/>
                    </a:solidFill>
                  </a:rPr>
                  <a:t>release</a:t>
                </a:r>
                <a:r>
                  <a:rPr lang="de-DE" dirty="0" smtClean="0">
                    <a:solidFill>
                      <a:srgbClr val="000000"/>
                    </a:solidFill>
                  </a:rPr>
                  <a:t> </a:t>
                </a:r>
                <a:r>
                  <a:rPr lang="de-DE" dirty="0" err="1" smtClean="0">
                    <a:solidFill>
                      <a:srgbClr val="000000"/>
                    </a:solidFill>
                  </a:rPr>
                  <a:t>of</a:t>
                </a:r>
                <a:r>
                  <a:rPr lang="de-DE" dirty="0" smtClean="0">
                    <a:solidFill>
                      <a:srgbClr val="000000"/>
                    </a:solidFill>
                  </a:rPr>
                  <a:t> </a:t>
                </a:r>
                <a:r>
                  <a:rPr lang="de-DE" dirty="0" err="1" smtClean="0">
                    <a:solidFill>
                      <a:srgbClr val="000000"/>
                    </a:solidFill>
                  </a:rPr>
                  <a:t>helium</a:t>
                </a:r>
                <a:r>
                  <a:rPr lang="de-DE" dirty="0" smtClean="0">
                    <a:solidFill>
                      <a:srgbClr val="000000"/>
                    </a:solidFill>
                  </a:rPr>
                  <a:t> </a:t>
                </a:r>
                <a:r>
                  <a:rPr lang="de-DE" dirty="0" err="1" smtClean="0">
                    <a:solidFill>
                      <a:srgbClr val="000000"/>
                    </a:solidFill>
                  </a:rPr>
                  <a:t>with</a:t>
                </a:r>
                <a:r>
                  <a:rPr lang="de-DE" dirty="0" smtClean="0">
                    <a:solidFill>
                      <a:srgbClr val="000000"/>
                    </a:solidFill>
                  </a:rPr>
                  <a:t> larger </a:t>
                </a:r>
                <a14:m>
                  <m:oMath xmlns:m="http://schemas.openxmlformats.org/officeDocument/2006/math">
                    <m:sSub>
                      <m:sSubPr>
                        <m:ctrlPr>
                          <a:rPr lang="de-DE" i="1">
                            <a:solidFill>
                              <a:srgbClr val="000000"/>
                            </a:solidFill>
                            <a:latin typeface="Cambria Math" panose="02040503050406030204" pitchFamily="18" charset="0"/>
                          </a:rPr>
                        </m:ctrlPr>
                      </m:sSubPr>
                      <m:e>
                        <m:r>
                          <m:rPr>
                            <m:sty m:val="p"/>
                          </m:rPr>
                          <a:rPr lang="de-DE">
                            <a:solidFill>
                              <a:srgbClr val="000000"/>
                            </a:solidFill>
                            <a:latin typeface="Cambria Math" panose="02040503050406030204" pitchFamily="18" charset="0"/>
                          </a:rPr>
                          <m:t>Γ</m:t>
                        </m:r>
                      </m:e>
                      <m:sub>
                        <m:r>
                          <a:rPr lang="de-DE" i="1">
                            <a:solidFill>
                              <a:srgbClr val="000000"/>
                            </a:solidFill>
                            <a:latin typeface="Cambria Math" panose="02040503050406030204" pitchFamily="18" charset="0"/>
                          </a:rPr>
                          <m:t>𝑟𝑒𝑐𝑦𝑐</m:t>
                        </m:r>
                      </m:sub>
                    </m:sSub>
                  </m:oMath>
                </a14:m>
                <a:r>
                  <a:rPr lang="de-DE" dirty="0" smtClean="0">
                    <a:solidFill>
                      <a:srgbClr val="000000"/>
                    </a:solidFill>
                  </a:rPr>
                  <a:t>?</a:t>
                </a:r>
              </a:p>
              <a:p>
                <a:pPr marL="637200" lvl="1" indent="-180000">
                  <a:lnSpc>
                    <a:spcPts val="2300"/>
                  </a:lnSpc>
                  <a:spcBef>
                    <a:spcPts val="1150"/>
                  </a:spcBef>
                  <a:buFont typeface="Arial" panose="020B0604020202020204" pitchFamily="34" charset="0"/>
                  <a:buChar char="•"/>
                </a:pPr>
                <a:r>
                  <a:rPr lang="de-DE" dirty="0" err="1" smtClean="0">
                    <a:solidFill>
                      <a:srgbClr val="FF0000"/>
                    </a:solidFill>
                  </a:rPr>
                  <a:t>Would</a:t>
                </a:r>
                <a:r>
                  <a:rPr lang="de-DE" dirty="0" smtClean="0">
                    <a:solidFill>
                      <a:srgbClr val="FF0000"/>
                    </a:solidFill>
                  </a:rPr>
                  <a:t> </a:t>
                </a:r>
                <a:r>
                  <a:rPr lang="de-DE" dirty="0" err="1" smtClean="0">
                    <a:solidFill>
                      <a:srgbClr val="FF0000"/>
                    </a:solidFill>
                  </a:rPr>
                  <a:t>need</a:t>
                </a:r>
                <a:r>
                  <a:rPr lang="de-DE" dirty="0" smtClean="0">
                    <a:solidFill>
                      <a:srgbClr val="FF0000"/>
                    </a:solidFill>
                  </a:rPr>
                  <a:t> </a:t>
                </a:r>
                <a:r>
                  <a:rPr lang="de-DE" dirty="0" err="1" smtClean="0">
                    <a:solidFill>
                      <a:srgbClr val="FF0000"/>
                    </a:solidFill>
                  </a:rPr>
                  <a:t>divertor</a:t>
                </a:r>
                <a:r>
                  <a:rPr lang="de-DE" dirty="0" smtClean="0">
                    <a:solidFill>
                      <a:srgbClr val="FF0000"/>
                    </a:solidFill>
                  </a:rPr>
                  <a:t> LP </a:t>
                </a:r>
                <a:r>
                  <a:rPr lang="de-DE" dirty="0" err="1" smtClean="0">
                    <a:solidFill>
                      <a:srgbClr val="FF0000"/>
                    </a:solidFill>
                  </a:rPr>
                  <a:t>and</a:t>
                </a:r>
                <a:r>
                  <a:rPr lang="de-DE" dirty="0" smtClean="0">
                    <a:solidFill>
                      <a:srgbClr val="FF0000"/>
                    </a:solidFill>
                  </a:rPr>
                  <a:t>/</a:t>
                </a:r>
                <a:r>
                  <a:rPr lang="de-DE" dirty="0" err="1" smtClean="0">
                    <a:solidFill>
                      <a:srgbClr val="FF0000"/>
                    </a:solidFill>
                  </a:rPr>
                  <a:t>or</a:t>
                </a:r>
                <a:r>
                  <a:rPr lang="de-DE" dirty="0" smtClean="0">
                    <a:solidFill>
                      <a:srgbClr val="FF0000"/>
                    </a:solidFill>
                  </a:rPr>
                  <a:t> H-alpha </a:t>
                </a:r>
                <a:r>
                  <a:rPr lang="de-DE" dirty="0" err="1" smtClean="0">
                    <a:solidFill>
                      <a:srgbClr val="FF0000"/>
                    </a:solidFill>
                  </a:rPr>
                  <a:t>camera</a:t>
                </a:r>
                <a:r>
                  <a:rPr lang="de-DE" dirty="0" smtClean="0">
                    <a:solidFill>
                      <a:srgbClr val="FF0000"/>
                    </a:solidFill>
                  </a:rPr>
                  <a:t> </a:t>
                </a:r>
                <a:r>
                  <a:rPr lang="de-DE" dirty="0" err="1" smtClean="0">
                    <a:solidFill>
                      <a:srgbClr val="FF0000"/>
                    </a:solidFill>
                  </a:rPr>
                  <a:t>measurements</a:t>
                </a:r>
                <a:r>
                  <a:rPr lang="de-DE" dirty="0" smtClean="0">
                    <a:solidFill>
                      <a:srgbClr val="FF0000"/>
                    </a:solidFill>
                  </a:rPr>
                  <a:t> </a:t>
                </a:r>
                <a:r>
                  <a:rPr lang="de-DE" dirty="0" err="1" smtClean="0">
                    <a:solidFill>
                      <a:srgbClr val="FF0000"/>
                    </a:solidFill>
                  </a:rPr>
                  <a:t>to</a:t>
                </a:r>
                <a:r>
                  <a:rPr lang="de-DE" dirty="0" smtClean="0">
                    <a:solidFill>
                      <a:srgbClr val="FF0000"/>
                    </a:solidFill>
                  </a:rPr>
                  <a:t> </a:t>
                </a:r>
                <a:r>
                  <a:rPr lang="de-DE" dirty="0" err="1" smtClean="0">
                    <a:solidFill>
                      <a:srgbClr val="FF0000"/>
                    </a:solidFill>
                  </a:rPr>
                  <a:t>fully</a:t>
                </a:r>
                <a:r>
                  <a:rPr lang="de-DE" dirty="0" smtClean="0">
                    <a:solidFill>
                      <a:srgbClr val="FF0000"/>
                    </a:solidFill>
                  </a:rPr>
                  <a:t> </a:t>
                </a:r>
                <a:r>
                  <a:rPr lang="de-DE" dirty="0" err="1" smtClean="0">
                    <a:solidFill>
                      <a:srgbClr val="FF0000"/>
                    </a:solidFill>
                  </a:rPr>
                  <a:t>confirm</a:t>
                </a:r>
                <a:r>
                  <a:rPr lang="de-DE" dirty="0" smtClean="0">
                    <a:solidFill>
                      <a:srgbClr val="FF0000"/>
                    </a:solidFill>
                  </a:rPr>
                  <a:t>!</a:t>
                </a:r>
              </a:p>
              <a:p>
                <a:pPr marL="180000" indent="-180000" algn="l">
                  <a:lnSpc>
                    <a:spcPts val="2300"/>
                  </a:lnSpc>
                  <a:spcBef>
                    <a:spcPts val="1150"/>
                  </a:spcBef>
                  <a:buFont typeface="Arial" panose="020B0604020202020204" pitchFamily="34" charset="0"/>
                  <a:buChar char="•"/>
                </a:pPr>
                <a:r>
                  <a:rPr lang="de-DE" dirty="0" err="1" smtClean="0">
                    <a:solidFill>
                      <a:srgbClr val="0070C0"/>
                    </a:solidFill>
                  </a:rPr>
                  <a:t>Intrinsic</a:t>
                </a:r>
                <a:r>
                  <a:rPr lang="de-DE" dirty="0" smtClean="0">
                    <a:solidFill>
                      <a:srgbClr val="0070C0"/>
                    </a:solidFill>
                  </a:rPr>
                  <a:t> </a:t>
                </a:r>
                <a:r>
                  <a:rPr lang="de-DE" dirty="0" err="1" smtClean="0">
                    <a:solidFill>
                      <a:srgbClr val="0070C0"/>
                    </a:solidFill>
                  </a:rPr>
                  <a:t>measurements</a:t>
                </a:r>
                <a:r>
                  <a:rPr lang="de-DE" dirty="0" smtClean="0">
                    <a:solidFill>
                      <a:srgbClr val="0070C0"/>
                    </a:solidFill>
                  </a:rPr>
                  <a:t> </a:t>
                </a:r>
                <a:r>
                  <a:rPr lang="de-DE" dirty="0" err="1" smtClean="0">
                    <a:solidFill>
                      <a:srgbClr val="0070C0"/>
                    </a:solidFill>
                  </a:rPr>
                  <a:t>can</a:t>
                </a:r>
                <a:r>
                  <a:rPr lang="de-DE" dirty="0" smtClean="0">
                    <a:solidFill>
                      <a:srgbClr val="0070C0"/>
                    </a:solidFill>
                  </a:rPr>
                  <a:t> </a:t>
                </a:r>
                <a:r>
                  <a:rPr lang="de-DE" dirty="0" err="1" smtClean="0">
                    <a:solidFill>
                      <a:srgbClr val="0070C0"/>
                    </a:solidFill>
                  </a:rPr>
                  <a:t>be</a:t>
                </a:r>
                <a:r>
                  <a:rPr lang="de-DE" dirty="0" smtClean="0">
                    <a:solidFill>
                      <a:srgbClr val="0070C0"/>
                    </a:solidFill>
                  </a:rPr>
                  <a:t> </a:t>
                </a:r>
                <a:r>
                  <a:rPr lang="de-DE" dirty="0" err="1" smtClean="0">
                    <a:solidFill>
                      <a:srgbClr val="0070C0"/>
                    </a:solidFill>
                  </a:rPr>
                  <a:t>done</a:t>
                </a:r>
                <a:r>
                  <a:rPr lang="de-DE" dirty="0" smtClean="0">
                    <a:solidFill>
                      <a:srgbClr val="0070C0"/>
                    </a:solidFill>
                  </a:rPr>
                  <a:t> </a:t>
                </a:r>
                <a:r>
                  <a:rPr lang="de-DE" dirty="0" err="1" smtClean="0">
                    <a:solidFill>
                      <a:srgbClr val="0070C0"/>
                    </a:solidFill>
                  </a:rPr>
                  <a:t>piggy</a:t>
                </a:r>
                <a:r>
                  <a:rPr lang="de-DE" dirty="0" smtClean="0">
                    <a:solidFill>
                      <a:srgbClr val="0070C0"/>
                    </a:solidFill>
                  </a:rPr>
                  <a:t>-back </a:t>
                </a:r>
                <a:r>
                  <a:rPr lang="de-DE" dirty="0" err="1" smtClean="0">
                    <a:solidFill>
                      <a:srgbClr val="0070C0"/>
                    </a:solidFill>
                  </a:rPr>
                  <a:t>to</a:t>
                </a:r>
                <a:r>
                  <a:rPr lang="de-DE" dirty="0" smtClean="0">
                    <a:solidFill>
                      <a:srgbClr val="0070C0"/>
                    </a:solidFill>
                  </a:rPr>
                  <a:t> </a:t>
                </a:r>
                <a:r>
                  <a:rPr lang="de-DE" dirty="0" err="1" smtClean="0">
                    <a:solidFill>
                      <a:srgbClr val="0070C0"/>
                    </a:solidFill>
                  </a:rPr>
                  <a:t>dedicated</a:t>
                </a:r>
                <a:r>
                  <a:rPr lang="de-DE" dirty="0" smtClean="0">
                    <a:solidFill>
                      <a:srgbClr val="0070C0"/>
                    </a:solidFill>
                  </a:rPr>
                  <a:t> </a:t>
                </a:r>
                <a:r>
                  <a:rPr lang="de-DE" dirty="0" err="1" smtClean="0">
                    <a:solidFill>
                      <a:srgbClr val="0070C0"/>
                    </a:solidFill>
                  </a:rPr>
                  <a:t>Ne,Ar</a:t>
                </a:r>
                <a:r>
                  <a:rPr lang="de-DE" dirty="0" smtClean="0">
                    <a:solidFill>
                      <a:srgbClr val="0070C0"/>
                    </a:solidFill>
                  </a:rPr>
                  <a:t> </a:t>
                </a:r>
                <a:r>
                  <a:rPr lang="de-DE" dirty="0" err="1" smtClean="0">
                    <a:solidFill>
                      <a:srgbClr val="0070C0"/>
                    </a:solidFill>
                  </a:rPr>
                  <a:t>measurements</a:t>
                </a:r>
                <a:r>
                  <a:rPr lang="de-DE" dirty="0" smtClean="0">
                    <a:solidFill>
                      <a:srgbClr val="0070C0"/>
                    </a:solidFill>
                  </a:rPr>
                  <a:t> in OP2.2</a:t>
                </a:r>
              </a:p>
            </p:txBody>
          </p:sp>
        </mc:Choice>
        <mc:Fallback xmlns="">
          <p:sp>
            <p:nvSpPr>
              <p:cNvPr id="15" name="Textfeld 14"/>
              <p:cNvSpPr txBox="1">
                <a:spLocks noRot="1" noChangeAspect="1" noMove="1" noResize="1" noEditPoints="1" noAdjustHandles="1" noChangeArrowheads="1" noChangeShapeType="1" noTextEdit="1"/>
              </p:cNvSpPr>
              <p:nvPr/>
            </p:nvSpPr>
            <p:spPr>
              <a:xfrm>
                <a:off x="882462" y="1341446"/>
                <a:ext cx="5848868" cy="4616648"/>
              </a:xfrm>
              <a:prstGeom prst="rect">
                <a:avLst/>
              </a:prstGeom>
              <a:blipFill>
                <a:blip r:embed="rId4"/>
                <a:stretch>
                  <a:fillRect l="-2294" t="-1717" b="-1849"/>
                </a:stretch>
              </a:blipFill>
            </p:spPr>
            <p:txBody>
              <a:bodyPr/>
              <a:lstStyle/>
              <a:p>
                <a:r>
                  <a:rPr lang="de-DE">
                    <a:noFill/>
                  </a:rPr>
                  <a:t> </a:t>
                </a:r>
              </a:p>
            </p:txBody>
          </p:sp>
        </mc:Fallback>
      </mc:AlternateContent>
      <p:sp>
        <p:nvSpPr>
          <p:cNvPr id="16" name="Textfeld 15"/>
          <p:cNvSpPr txBox="1"/>
          <p:nvPr/>
        </p:nvSpPr>
        <p:spPr>
          <a:xfrm>
            <a:off x="695325" y="964240"/>
            <a:ext cx="2310938" cy="267894"/>
          </a:xfrm>
          <a:prstGeom prst="rect">
            <a:avLst/>
          </a:prstGeom>
          <a:noFill/>
        </p:spPr>
        <p:txBody>
          <a:bodyPr wrap="square" lIns="0" tIns="0" rIns="0" bIns="0" rtlCol="0" anchor="t" anchorCtr="0">
            <a:spAutoFit/>
          </a:bodyPr>
          <a:lstStyle/>
          <a:p>
            <a:pPr algn="l">
              <a:lnSpc>
                <a:spcPts val="2300"/>
              </a:lnSpc>
              <a:spcBef>
                <a:spcPts val="1150"/>
              </a:spcBef>
            </a:pPr>
            <a:r>
              <a:rPr lang="de-DE" sz="1600" dirty="0" smtClean="0"/>
              <a:t>viwi_007</a:t>
            </a:r>
          </a:p>
        </p:txBody>
      </p:sp>
      <p:sp>
        <p:nvSpPr>
          <p:cNvPr id="17" name="Textfeld 16"/>
          <p:cNvSpPr txBox="1"/>
          <p:nvPr/>
        </p:nvSpPr>
        <p:spPr>
          <a:xfrm>
            <a:off x="11096672" y="781318"/>
            <a:ext cx="2310938" cy="294953"/>
          </a:xfrm>
          <a:prstGeom prst="rect">
            <a:avLst/>
          </a:prstGeom>
          <a:noFill/>
        </p:spPr>
        <p:txBody>
          <a:bodyPr wrap="square" lIns="0" tIns="0" rIns="0" bIns="0" rtlCol="0" anchor="t" anchorCtr="0">
            <a:spAutoFit/>
          </a:bodyPr>
          <a:lstStyle/>
          <a:p>
            <a:pPr algn="l">
              <a:lnSpc>
                <a:spcPts val="2300"/>
              </a:lnSpc>
              <a:spcBef>
                <a:spcPts val="1150"/>
              </a:spcBef>
            </a:pPr>
            <a:r>
              <a:rPr lang="de-DE" sz="1200" dirty="0" smtClean="0"/>
              <a:t>T. </a:t>
            </a:r>
            <a:r>
              <a:rPr lang="de-DE" sz="1200" dirty="0" err="1" smtClean="0"/>
              <a:t>Romba</a:t>
            </a:r>
            <a:endParaRPr lang="de-DE" sz="1200" dirty="0" smtClean="0"/>
          </a:p>
        </p:txBody>
      </p:sp>
      <p:graphicFrame>
        <p:nvGraphicFramePr>
          <p:cNvPr id="2" name="Tabelle 1"/>
          <p:cNvGraphicFramePr>
            <a:graphicFrameLocks noGrp="1"/>
          </p:cNvGraphicFramePr>
          <p:nvPr>
            <p:extLst/>
          </p:nvPr>
        </p:nvGraphicFramePr>
        <p:xfrm>
          <a:off x="8096102" y="2530343"/>
          <a:ext cx="1892773" cy="914400"/>
        </p:xfrm>
        <a:graphic>
          <a:graphicData uri="http://schemas.openxmlformats.org/drawingml/2006/table">
            <a:tbl>
              <a:tblPr firstRow="1" bandRow="1">
                <a:tableStyleId>{2D5ABB26-0587-4C30-8999-92F81FD0307C}</a:tableStyleId>
              </a:tblPr>
              <a:tblGrid>
                <a:gridCol w="830935">
                  <a:extLst>
                    <a:ext uri="{9D8B030D-6E8A-4147-A177-3AD203B41FA5}">
                      <a16:colId xmlns:a16="http://schemas.microsoft.com/office/drawing/2014/main" val="767093190"/>
                    </a:ext>
                  </a:extLst>
                </a:gridCol>
                <a:gridCol w="1061838">
                  <a:extLst>
                    <a:ext uri="{9D8B030D-6E8A-4147-A177-3AD203B41FA5}">
                      <a16:colId xmlns:a16="http://schemas.microsoft.com/office/drawing/2014/main" val="1710251480"/>
                    </a:ext>
                  </a:extLst>
                </a:gridCol>
              </a:tblGrid>
              <a:tr h="276057">
                <a:tc>
                  <a:txBody>
                    <a:bodyPr/>
                    <a:lstStyle/>
                    <a:p>
                      <a:r>
                        <a:rPr lang="de-DE" sz="1400" dirty="0" smtClean="0">
                          <a:solidFill>
                            <a:srgbClr val="8D0000"/>
                          </a:solidFill>
                        </a:rPr>
                        <a:t>Large</a:t>
                      </a:r>
                      <a:endParaRPr lang="de-DE" sz="1400" dirty="0">
                        <a:solidFill>
                          <a:srgbClr val="8D0000"/>
                        </a:solidFill>
                      </a:endParaRPr>
                    </a:p>
                  </a:txBody>
                  <a:tcPr/>
                </a:tc>
                <a:tc>
                  <a:txBody>
                    <a:bodyPr/>
                    <a:lstStyle/>
                    <a:p>
                      <a:r>
                        <a:rPr lang="de-DE" sz="1400" dirty="0" err="1" smtClean="0">
                          <a:solidFill>
                            <a:srgbClr val="8D0000"/>
                          </a:solidFill>
                        </a:rPr>
                        <a:t>I</a:t>
                      </a:r>
                      <a:r>
                        <a:rPr lang="de-DE" sz="1400" baseline="-25000" dirty="0" err="1" smtClean="0">
                          <a:solidFill>
                            <a:srgbClr val="8D0000"/>
                          </a:solidFill>
                        </a:rPr>
                        <a:t>cc</a:t>
                      </a:r>
                      <a:r>
                        <a:rPr lang="de-DE" sz="1400" baseline="0" dirty="0" smtClean="0">
                          <a:solidFill>
                            <a:srgbClr val="8D0000"/>
                          </a:solidFill>
                        </a:rPr>
                        <a:t>=2kA</a:t>
                      </a:r>
                      <a:endParaRPr lang="de-DE" sz="1400" dirty="0">
                        <a:solidFill>
                          <a:srgbClr val="8D0000"/>
                        </a:solidFill>
                      </a:endParaRPr>
                    </a:p>
                  </a:txBody>
                  <a:tcPr/>
                </a:tc>
                <a:extLst>
                  <a:ext uri="{0D108BD9-81ED-4DB2-BD59-A6C34878D82A}">
                    <a16:rowId xmlns:a16="http://schemas.microsoft.com/office/drawing/2014/main" val="2535083822"/>
                  </a:ext>
                </a:extLst>
              </a:tr>
              <a:tr h="276057">
                <a:tc>
                  <a:txBody>
                    <a:bodyPr/>
                    <a:lstStyle/>
                    <a:p>
                      <a:r>
                        <a:rPr lang="de-DE" sz="1400" dirty="0" smtClean="0">
                          <a:solidFill>
                            <a:schemeClr val="tx1"/>
                          </a:solidFill>
                        </a:rPr>
                        <a:t>Medium</a:t>
                      </a:r>
                      <a:endParaRPr lang="de-DE" sz="1400" dirty="0">
                        <a:solidFill>
                          <a:schemeClr val="tx1"/>
                        </a:solidFill>
                      </a:endParaRPr>
                    </a:p>
                  </a:txBody>
                  <a:tcPr/>
                </a:tc>
                <a:tc>
                  <a:txBody>
                    <a:bodyPr/>
                    <a:lstStyle/>
                    <a:p>
                      <a:r>
                        <a:rPr lang="de-DE" sz="1400" dirty="0" err="1" smtClean="0">
                          <a:solidFill>
                            <a:schemeClr val="tx1"/>
                          </a:solidFill>
                        </a:rPr>
                        <a:t>I</a:t>
                      </a:r>
                      <a:r>
                        <a:rPr lang="de-DE" sz="1400" baseline="-25000" dirty="0" err="1" smtClean="0">
                          <a:solidFill>
                            <a:schemeClr val="tx1"/>
                          </a:solidFill>
                        </a:rPr>
                        <a:t>cc</a:t>
                      </a:r>
                      <a:r>
                        <a:rPr lang="de-DE" sz="1400" baseline="0" dirty="0" smtClean="0">
                          <a:solidFill>
                            <a:schemeClr val="tx1"/>
                          </a:solidFill>
                        </a:rPr>
                        <a:t>=1kA</a:t>
                      </a:r>
                      <a:endParaRPr lang="de-DE" sz="1400" dirty="0">
                        <a:solidFill>
                          <a:schemeClr val="tx1"/>
                        </a:solidFill>
                      </a:endParaRPr>
                    </a:p>
                  </a:txBody>
                  <a:tcPr/>
                </a:tc>
                <a:extLst>
                  <a:ext uri="{0D108BD9-81ED-4DB2-BD59-A6C34878D82A}">
                    <a16:rowId xmlns:a16="http://schemas.microsoft.com/office/drawing/2014/main" val="3445061030"/>
                  </a:ext>
                </a:extLst>
              </a:tr>
              <a:tr h="276057">
                <a:tc>
                  <a:txBody>
                    <a:bodyPr/>
                    <a:lstStyle/>
                    <a:p>
                      <a:r>
                        <a:rPr lang="de-DE" sz="1400" dirty="0" smtClean="0">
                          <a:solidFill>
                            <a:srgbClr val="FF991E"/>
                          </a:solidFill>
                        </a:rPr>
                        <a:t>Small</a:t>
                      </a:r>
                      <a:endParaRPr lang="de-DE" sz="1400" dirty="0">
                        <a:solidFill>
                          <a:srgbClr val="FF991E"/>
                        </a:solidFill>
                      </a:endParaRPr>
                    </a:p>
                  </a:txBody>
                  <a:tcPr/>
                </a:tc>
                <a:tc>
                  <a:txBody>
                    <a:bodyPr/>
                    <a:lstStyle/>
                    <a:p>
                      <a:r>
                        <a:rPr lang="de-DE" sz="1400" dirty="0" err="1" smtClean="0">
                          <a:solidFill>
                            <a:srgbClr val="FF991E"/>
                          </a:solidFill>
                        </a:rPr>
                        <a:t>I</a:t>
                      </a:r>
                      <a:r>
                        <a:rPr lang="de-DE" sz="1400" baseline="-25000" dirty="0" err="1" smtClean="0">
                          <a:solidFill>
                            <a:srgbClr val="FF991E"/>
                          </a:solidFill>
                        </a:rPr>
                        <a:t>cc</a:t>
                      </a:r>
                      <a:r>
                        <a:rPr lang="de-DE" sz="1400" baseline="0" dirty="0" smtClean="0">
                          <a:solidFill>
                            <a:srgbClr val="FF991E"/>
                          </a:solidFill>
                        </a:rPr>
                        <a:t>=-1.5kA</a:t>
                      </a:r>
                      <a:endParaRPr lang="de-DE" sz="1400" dirty="0">
                        <a:solidFill>
                          <a:srgbClr val="FF991E"/>
                        </a:solidFill>
                      </a:endParaRPr>
                    </a:p>
                  </a:txBody>
                  <a:tcPr/>
                </a:tc>
                <a:extLst>
                  <a:ext uri="{0D108BD9-81ED-4DB2-BD59-A6C34878D82A}">
                    <a16:rowId xmlns:a16="http://schemas.microsoft.com/office/drawing/2014/main" val="843538159"/>
                  </a:ext>
                </a:extLst>
              </a:tr>
            </a:tbl>
          </a:graphicData>
        </a:graphic>
      </p:graphicFrame>
    </p:spTree>
    <p:extLst>
      <p:ext uri="{BB962C8B-B14F-4D97-AF65-F5344CB8AC3E}">
        <p14:creationId xmlns:p14="http://schemas.microsoft.com/office/powerpoint/2010/main" val="26114215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smtClean="0"/>
              <a:t>Coherence Imaging Spectroscopy (CIS) in OP2.1</a:t>
            </a:r>
            <a:endParaRPr lang="en-GB" dirty="0"/>
          </a:p>
        </p:txBody>
      </p:sp>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a:xfrm>
            <a:off x="8711738" y="6489700"/>
            <a:ext cx="2461087" cy="142874"/>
          </a:xfrm>
        </p:spPr>
        <p:txBody>
          <a:bodyPr/>
          <a:lstStyle/>
          <a:p>
            <a:r>
              <a:rPr lang="de-DE" dirty="0" err="1" smtClean="0"/>
              <a:t>Spectroscopic</a:t>
            </a:r>
            <a:r>
              <a:rPr lang="de-DE" dirty="0" smtClean="0"/>
              <a:t> </a:t>
            </a:r>
            <a:r>
              <a:rPr lang="de-DE" dirty="0" err="1" smtClean="0"/>
              <a:t>analysis</a:t>
            </a:r>
            <a:r>
              <a:rPr lang="de-DE" dirty="0" smtClean="0"/>
              <a:t> </a:t>
            </a:r>
            <a:r>
              <a:rPr lang="de-DE" dirty="0" err="1" smtClean="0"/>
              <a:t>of</a:t>
            </a:r>
            <a:r>
              <a:rPr lang="de-DE" dirty="0" smtClean="0"/>
              <a:t> Edge </a:t>
            </a:r>
            <a:r>
              <a:rPr lang="de-DE" dirty="0" err="1" smtClean="0"/>
              <a:t>impurities</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19</a:t>
            </a:fld>
            <a:endParaRPr lang="de-DE" dirty="0"/>
          </a:p>
        </p:txBody>
      </p:sp>
      <p:sp>
        <p:nvSpPr>
          <p:cNvPr id="7" name="Footer Placeholder 2"/>
          <p:cNvSpPr>
            <a:spLocks noGrp="1"/>
          </p:cNvSpPr>
          <p:nvPr>
            <p:ph type="ftr" sz="quarter" idx="15"/>
          </p:nvPr>
        </p:nvSpPr>
        <p:spPr>
          <a:xfrm>
            <a:off x="947738" y="6489699"/>
            <a:ext cx="2987213" cy="142875"/>
          </a:xfrm>
        </p:spPr>
        <p:txBody>
          <a:bodyPr/>
          <a:lstStyle/>
          <a:p>
            <a:r>
              <a:rPr lang="de-DE" dirty="0" smtClean="0"/>
              <a:t>Max-Planck-Institut für Plasmaphysik | D. Gradic | 27.11.2023</a:t>
            </a:r>
            <a:endParaRPr lang="de-DE" dirty="0"/>
          </a:p>
        </p:txBody>
      </p:sp>
      <p:pic>
        <p:nvPicPr>
          <p:cNvPr id="12" name="Picture 26" descr="CIS_views_OP2"/>
          <p:cNvPicPr>
            <a:picLocks noChangeAspect="1" noChangeArrowheads="1"/>
          </p:cNvPicPr>
          <p:nvPr/>
        </p:nvPicPr>
        <p:blipFill>
          <a:blip r:embed="rId2">
            <a:extLst>
              <a:ext uri="{28A0092B-C50C-407E-A947-70E740481C1C}">
                <a14:useLocalDpi xmlns:a14="http://schemas.microsoft.com/office/drawing/2010/main" val="0"/>
              </a:ext>
            </a:extLst>
          </a:blip>
          <a:srcRect l="7463" t="9151" r="3316" b="9804"/>
          <a:stretch>
            <a:fillRect/>
          </a:stretch>
        </p:blipFill>
        <p:spPr bwMode="auto">
          <a:xfrm>
            <a:off x="314661" y="966895"/>
            <a:ext cx="5323667" cy="2449387"/>
          </a:xfrm>
          <a:prstGeom prst="rect">
            <a:avLst/>
          </a:prstGeom>
          <a:noFill/>
          <a:extLst>
            <a:ext uri="{909E8E84-426E-40DD-AFC4-6F175D3DCCD1}">
              <a14:hiddenFill xmlns:a14="http://schemas.microsoft.com/office/drawing/2010/main">
                <a:solidFill>
                  <a:srgbClr val="FFFFFF"/>
                </a:solidFill>
              </a14:hiddenFill>
            </a:ext>
          </a:extLst>
        </p:spPr>
      </p:pic>
      <p:sp>
        <p:nvSpPr>
          <p:cNvPr id="14" name="Inhaltsplatzhalter 1">
            <a:extLst>
              <a:ext uri="{FF2B5EF4-FFF2-40B4-BE49-F238E27FC236}">
                <a16:creationId xmlns:a16="http://schemas.microsoft.com/office/drawing/2014/main" id="{F8E17D15-6AAC-37C9-ED75-D6646DA02423}"/>
              </a:ext>
            </a:extLst>
          </p:cNvPr>
          <p:cNvSpPr>
            <a:spLocks noGrp="1"/>
          </p:cNvSpPr>
          <p:nvPr>
            <p:ph sz="quarter" idx="13"/>
          </p:nvPr>
        </p:nvSpPr>
        <p:spPr>
          <a:xfrm>
            <a:off x="6107806" y="1668790"/>
            <a:ext cx="4874722" cy="4085646"/>
          </a:xfrm>
        </p:spPr>
        <p:txBody>
          <a:bodyPr>
            <a:normAutofit/>
          </a:bodyPr>
          <a:lstStyle/>
          <a:p>
            <a:pPr marL="285750" indent="-285750">
              <a:buFont typeface="Arial" panose="020B0604020202020204" pitchFamily="34" charset="0"/>
              <a:buChar char="•"/>
            </a:pPr>
            <a:r>
              <a:rPr lang="en-GB" dirty="0" smtClean="0"/>
              <a:t>Possible to analyse impurity radiation, velocity and temperature with CIS </a:t>
            </a:r>
            <a:r>
              <a:rPr lang="en-GB" dirty="0" smtClean="0">
                <a:sym typeface="Wingdings" panose="05000000000000000000" pitchFamily="2" charset="2"/>
              </a:rPr>
              <a:t> focus mostly on C2+ so </a:t>
            </a:r>
            <a:r>
              <a:rPr lang="en-GB" dirty="0" smtClean="0">
                <a:sym typeface="Wingdings" panose="05000000000000000000" pitchFamily="2" charset="2"/>
              </a:rPr>
              <a:t>far</a:t>
            </a:r>
          </a:p>
          <a:p>
            <a:pPr marL="285750" indent="-285750">
              <a:buFont typeface="Arial" panose="020B0604020202020204" pitchFamily="34" charset="0"/>
              <a:buChar char="•"/>
            </a:pPr>
            <a:endParaRPr lang="en-GB" dirty="0" smtClean="0">
              <a:sym typeface="Wingdings" panose="05000000000000000000" pitchFamily="2" charset="2"/>
            </a:endParaRPr>
          </a:p>
          <a:p>
            <a:pPr marL="285750" indent="-285750">
              <a:buFont typeface="Arial" panose="020B0604020202020204" pitchFamily="34" charset="0"/>
              <a:buChar char="•"/>
            </a:pPr>
            <a:r>
              <a:rPr lang="en-GB" dirty="0" smtClean="0">
                <a:sym typeface="Wingdings" panose="05000000000000000000" pitchFamily="2" charset="2"/>
              </a:rPr>
              <a:t>Helpful insights into overall carbon SOL distribution, impurity transport </a:t>
            </a:r>
            <a:endParaRPr lang="en-GB" dirty="0" smtClean="0">
              <a:sym typeface="Wingdings" panose="05000000000000000000" pitchFamily="2" charset="2"/>
            </a:endParaRPr>
          </a:p>
          <a:p>
            <a:pPr marL="285750" indent="-285750">
              <a:buFont typeface="Arial" panose="020B0604020202020204" pitchFamily="34" charset="0"/>
              <a:buChar char="•"/>
            </a:pPr>
            <a:endParaRPr lang="en-GB" dirty="0" smtClean="0">
              <a:sym typeface="Wingdings" panose="05000000000000000000" pitchFamily="2" charset="2"/>
            </a:endParaRPr>
          </a:p>
          <a:p>
            <a:pPr marL="285750" indent="-285750">
              <a:buFont typeface="Arial" panose="020B0604020202020204" pitchFamily="34" charset="0"/>
              <a:buChar char="•"/>
            </a:pPr>
            <a:r>
              <a:rPr lang="en-GB" dirty="0" smtClean="0">
                <a:sym typeface="Wingdings" panose="05000000000000000000" pitchFamily="2" charset="2"/>
              </a:rPr>
              <a:t>Future impurity temperature helpful for e.g. sputtering/heat flux estimations?</a:t>
            </a:r>
            <a:endParaRPr lang="en-GB" dirty="0" smtClean="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504" y="3416282"/>
            <a:ext cx="4267067" cy="2933609"/>
          </a:xfrm>
          <a:prstGeom prst="rect">
            <a:avLst/>
          </a:prstGeom>
        </p:spPr>
      </p:pic>
      <p:sp>
        <p:nvSpPr>
          <p:cNvPr id="16" name="Textplatzhalter 11"/>
          <p:cNvSpPr txBox="1">
            <a:spLocks/>
          </p:cNvSpPr>
          <p:nvPr/>
        </p:nvSpPr>
        <p:spPr>
          <a:xfrm>
            <a:off x="695326" y="3711613"/>
            <a:ext cx="1244684" cy="4604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smtClean="0">
                <a:solidFill>
                  <a:schemeClr val="bg1"/>
                </a:solidFill>
              </a:rPr>
              <a:t>AEA21</a:t>
            </a:r>
            <a:endParaRPr lang="de-DE" dirty="0">
              <a:solidFill>
                <a:schemeClr val="bg1"/>
              </a:solidFill>
            </a:endParaRPr>
          </a:p>
        </p:txBody>
      </p:sp>
      <p:sp>
        <p:nvSpPr>
          <p:cNvPr id="11" name="Rechteck 10"/>
          <p:cNvSpPr/>
          <p:nvPr/>
        </p:nvSpPr>
        <p:spPr>
          <a:xfrm>
            <a:off x="3481422" y="6136623"/>
            <a:ext cx="2490297" cy="307777"/>
          </a:xfrm>
          <a:prstGeom prst="rect">
            <a:avLst/>
          </a:prstGeom>
        </p:spPr>
        <p:txBody>
          <a:bodyPr wrap="none">
            <a:spAutoFit/>
          </a:bodyPr>
          <a:lstStyle/>
          <a:p>
            <a:r>
              <a:rPr lang="de-DE" sz="1400" dirty="0" smtClean="0">
                <a:solidFill>
                  <a:schemeClr val="tx1">
                    <a:lumMod val="50000"/>
                    <a:lumOff val="50000"/>
                  </a:schemeClr>
                </a:solidFill>
                <a:sym typeface="Wingdings" panose="05000000000000000000" pitchFamily="2" charset="2"/>
              </a:rPr>
              <a:t>[</a:t>
            </a:r>
            <a:r>
              <a:rPr lang="de-DE" sz="1400" dirty="0" err="1" smtClean="0">
                <a:solidFill>
                  <a:schemeClr val="tx1">
                    <a:lumMod val="50000"/>
                    <a:lumOff val="50000"/>
                  </a:schemeClr>
                </a:solidFill>
                <a:sym typeface="Wingdings" panose="05000000000000000000" pitchFamily="2" charset="2"/>
              </a:rPr>
              <a:t>pictures</a:t>
            </a:r>
            <a:r>
              <a:rPr lang="de-DE" sz="1400" dirty="0" smtClean="0">
                <a:solidFill>
                  <a:schemeClr val="tx1">
                    <a:lumMod val="50000"/>
                    <a:lumOff val="50000"/>
                  </a:schemeClr>
                </a:solidFill>
                <a:sym typeface="Wingdings" panose="05000000000000000000" pitchFamily="2" charset="2"/>
              </a:rPr>
              <a:t> </a:t>
            </a:r>
            <a:r>
              <a:rPr lang="de-DE" sz="1400" dirty="0" err="1" smtClean="0">
                <a:solidFill>
                  <a:schemeClr val="tx1">
                    <a:lumMod val="50000"/>
                    <a:lumOff val="50000"/>
                  </a:schemeClr>
                </a:solidFill>
                <a:sym typeface="Wingdings" panose="05000000000000000000" pitchFamily="2" charset="2"/>
              </a:rPr>
              <a:t>provided</a:t>
            </a:r>
            <a:r>
              <a:rPr lang="de-DE" sz="1400" dirty="0" smtClean="0">
                <a:solidFill>
                  <a:schemeClr val="tx1">
                    <a:lumMod val="50000"/>
                    <a:lumOff val="50000"/>
                  </a:schemeClr>
                </a:solidFill>
                <a:sym typeface="Wingdings" panose="05000000000000000000" pitchFamily="2" charset="2"/>
              </a:rPr>
              <a:t> </a:t>
            </a:r>
            <a:r>
              <a:rPr lang="de-DE" sz="1400" dirty="0" err="1">
                <a:solidFill>
                  <a:schemeClr val="tx1">
                    <a:lumMod val="50000"/>
                    <a:lumOff val="50000"/>
                  </a:schemeClr>
                </a:solidFill>
                <a:sym typeface="Wingdings" panose="05000000000000000000" pitchFamily="2" charset="2"/>
              </a:rPr>
              <a:t>by</a:t>
            </a:r>
            <a:r>
              <a:rPr lang="de-DE" sz="1400" dirty="0">
                <a:solidFill>
                  <a:schemeClr val="tx1">
                    <a:lumMod val="50000"/>
                    <a:lumOff val="50000"/>
                  </a:schemeClr>
                </a:solidFill>
                <a:sym typeface="Wingdings" panose="05000000000000000000" pitchFamily="2" charset="2"/>
              </a:rPr>
              <a:t> V. </a:t>
            </a:r>
            <a:r>
              <a:rPr lang="de-DE" sz="1400" dirty="0" smtClean="0">
                <a:solidFill>
                  <a:schemeClr val="tx1">
                    <a:lumMod val="50000"/>
                    <a:lumOff val="50000"/>
                  </a:schemeClr>
                </a:solidFill>
                <a:sym typeface="Wingdings" panose="05000000000000000000" pitchFamily="2" charset="2"/>
              </a:rPr>
              <a:t>Perseo]</a:t>
            </a:r>
            <a:endParaRPr lang="de-DE" sz="1400" dirty="0">
              <a:solidFill>
                <a:schemeClr val="tx1">
                  <a:lumMod val="50000"/>
                  <a:lumOff val="50000"/>
                </a:schemeClr>
              </a:solidFill>
              <a:sym typeface="Wingdings" panose="05000000000000000000" pitchFamily="2" charset="2"/>
            </a:endParaRPr>
          </a:p>
        </p:txBody>
      </p:sp>
    </p:spTree>
    <p:extLst>
      <p:ext uri="{BB962C8B-B14F-4D97-AF65-F5344CB8AC3E}">
        <p14:creationId xmlns:p14="http://schemas.microsoft.com/office/powerpoint/2010/main" val="1391621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8E17D15-6AAC-37C9-ED75-D6646DA02423}"/>
              </a:ext>
            </a:extLst>
          </p:cNvPr>
          <p:cNvSpPr>
            <a:spLocks noGrp="1"/>
          </p:cNvSpPr>
          <p:nvPr>
            <p:ph sz="quarter" idx="13"/>
          </p:nvPr>
        </p:nvSpPr>
        <p:spPr>
          <a:xfrm>
            <a:off x="695326" y="1609724"/>
            <a:ext cx="10801349" cy="4772025"/>
          </a:xfrm>
        </p:spPr>
        <p:txBody>
          <a:bodyPr>
            <a:normAutofit/>
          </a:bodyPr>
          <a:lstStyle/>
          <a:p>
            <a:r>
              <a:rPr lang="en-US" dirty="0">
                <a:solidFill>
                  <a:srgbClr val="FF0000"/>
                </a:solidFill>
              </a:rPr>
              <a:t>D9: Characterize the scrape-off layer retention for tungsten impurities (eroded from baffle and heat shield)</a:t>
            </a:r>
            <a:endParaRPr lang="en-GB" dirty="0" smtClean="0">
              <a:solidFill>
                <a:srgbClr val="FF0000"/>
              </a:solidFill>
            </a:endParaRPr>
          </a:p>
          <a:p>
            <a:r>
              <a:rPr lang="en-US" dirty="0">
                <a:solidFill>
                  <a:srgbClr val="FF0000"/>
                </a:solidFill>
              </a:rPr>
              <a:t>D11: Characterize enrichment/accumulation for low-Z and high-Z impurities</a:t>
            </a:r>
            <a:endParaRPr lang="en-GB" dirty="0">
              <a:solidFill>
                <a:srgbClr val="FF0000"/>
              </a:solidFill>
            </a:endParaRPr>
          </a:p>
          <a:p>
            <a:endParaRPr lang="en-GB" dirty="0"/>
          </a:p>
          <a:p>
            <a:endParaRPr lang="en-GB" dirty="0" smtClean="0"/>
          </a:p>
          <a:p>
            <a:r>
              <a:rPr lang="en-GB" dirty="0" smtClean="0"/>
              <a:t>Why are we interested in edge impurity behaviour/enrichment?</a:t>
            </a:r>
          </a:p>
          <a:p>
            <a:pPr marL="285750" indent="-285750">
              <a:buFont typeface="Wingdings" panose="05000000000000000000" pitchFamily="2" charset="2"/>
              <a:buChar char="à"/>
            </a:pPr>
            <a:r>
              <a:rPr lang="de-DE" b="0" dirty="0" err="1">
                <a:solidFill>
                  <a:schemeClr val="tx1"/>
                </a:solidFill>
                <a:sym typeface="Wingdings" panose="05000000000000000000" pitchFamily="2" charset="2"/>
              </a:rPr>
              <a:t>Necessary</a:t>
            </a:r>
            <a:r>
              <a:rPr lang="de-DE" b="0" dirty="0">
                <a:solidFill>
                  <a:schemeClr val="tx1"/>
                </a:solidFill>
                <a:sym typeface="Wingdings" panose="05000000000000000000" pitchFamily="2" charset="2"/>
              </a:rPr>
              <a:t> </a:t>
            </a:r>
            <a:r>
              <a:rPr lang="de-DE" b="0" dirty="0" err="1">
                <a:solidFill>
                  <a:schemeClr val="tx1"/>
                </a:solidFill>
                <a:sym typeface="Wingdings" panose="05000000000000000000" pitchFamily="2" charset="2"/>
              </a:rPr>
              <a:t>for</a:t>
            </a:r>
            <a:r>
              <a:rPr lang="de-DE" b="0" dirty="0">
                <a:solidFill>
                  <a:schemeClr val="tx1"/>
                </a:solidFill>
                <a:sym typeface="Wingdings" panose="05000000000000000000" pitchFamily="2" charset="2"/>
              </a:rPr>
              <a:t> e.g. power </a:t>
            </a:r>
            <a:r>
              <a:rPr lang="de-DE" b="0" dirty="0" err="1">
                <a:solidFill>
                  <a:schemeClr val="tx1"/>
                </a:solidFill>
                <a:sym typeface="Wingdings" panose="05000000000000000000" pitchFamily="2" charset="2"/>
              </a:rPr>
              <a:t>exhaust</a:t>
            </a:r>
            <a:r>
              <a:rPr lang="de-DE" b="0" dirty="0">
                <a:solidFill>
                  <a:schemeClr val="tx1"/>
                </a:solidFill>
                <a:sym typeface="Wingdings" panose="05000000000000000000" pitchFamily="2" charset="2"/>
              </a:rPr>
              <a:t> </a:t>
            </a:r>
            <a:r>
              <a:rPr lang="de-DE" b="0" dirty="0" err="1">
                <a:solidFill>
                  <a:schemeClr val="tx1"/>
                </a:solidFill>
                <a:sym typeface="Wingdings" panose="05000000000000000000" pitchFamily="2" charset="2"/>
              </a:rPr>
              <a:t>and</a:t>
            </a:r>
            <a:r>
              <a:rPr lang="de-DE" b="0" dirty="0">
                <a:solidFill>
                  <a:schemeClr val="tx1"/>
                </a:solidFill>
                <a:sym typeface="Wingdings" panose="05000000000000000000" pitchFamily="2" charset="2"/>
              </a:rPr>
              <a:t> </a:t>
            </a:r>
            <a:r>
              <a:rPr lang="de-DE" b="0" dirty="0" err="1">
                <a:solidFill>
                  <a:schemeClr val="tx1"/>
                </a:solidFill>
                <a:sym typeface="Wingdings" panose="05000000000000000000" pitchFamily="2" charset="2"/>
              </a:rPr>
              <a:t>burn</a:t>
            </a:r>
            <a:r>
              <a:rPr lang="de-DE" b="0" dirty="0">
                <a:solidFill>
                  <a:schemeClr val="tx1"/>
                </a:solidFill>
                <a:sym typeface="Wingdings" panose="05000000000000000000" pitchFamily="2" charset="2"/>
              </a:rPr>
              <a:t> </a:t>
            </a:r>
            <a:r>
              <a:rPr lang="de-DE" b="0" dirty="0" err="1" smtClean="0">
                <a:solidFill>
                  <a:schemeClr val="tx1"/>
                </a:solidFill>
                <a:sym typeface="Wingdings" panose="05000000000000000000" pitchFamily="2" charset="2"/>
              </a:rPr>
              <a:t>criterion</a:t>
            </a:r>
            <a:r>
              <a:rPr lang="de-DE" b="0" dirty="0" smtClean="0">
                <a:solidFill>
                  <a:schemeClr val="tx1"/>
                </a:solidFill>
                <a:sym typeface="Wingdings" panose="05000000000000000000" pitchFamily="2" charset="2"/>
              </a:rPr>
              <a:t> </a:t>
            </a:r>
            <a:r>
              <a:rPr lang="de-DE" b="0" dirty="0" err="1" smtClean="0">
                <a:solidFill>
                  <a:schemeClr val="tx1"/>
                </a:solidFill>
                <a:sym typeface="Wingdings" panose="05000000000000000000" pitchFamily="2" charset="2"/>
              </a:rPr>
              <a:t>for</a:t>
            </a:r>
            <a:r>
              <a:rPr lang="de-DE" b="0" dirty="0" smtClean="0">
                <a:solidFill>
                  <a:schemeClr val="tx1"/>
                </a:solidFill>
                <a:sym typeface="Wingdings" panose="05000000000000000000" pitchFamily="2" charset="2"/>
              </a:rPr>
              <a:t> </a:t>
            </a:r>
            <a:r>
              <a:rPr lang="de-DE" b="0" dirty="0" err="1" smtClean="0">
                <a:solidFill>
                  <a:schemeClr val="tx1"/>
                </a:solidFill>
                <a:sym typeface="Wingdings" panose="05000000000000000000" pitchFamily="2" charset="2"/>
              </a:rPr>
              <a:t>later</a:t>
            </a:r>
            <a:r>
              <a:rPr lang="de-DE" b="0" dirty="0" smtClean="0">
                <a:solidFill>
                  <a:schemeClr val="tx1"/>
                </a:solidFill>
                <a:sym typeface="Wingdings" panose="05000000000000000000" pitchFamily="2" charset="2"/>
              </a:rPr>
              <a:t> </a:t>
            </a:r>
            <a:r>
              <a:rPr lang="de-DE" b="0" dirty="0" err="1" smtClean="0">
                <a:solidFill>
                  <a:schemeClr val="tx1"/>
                </a:solidFill>
                <a:sym typeface="Wingdings" panose="05000000000000000000" pitchFamily="2" charset="2"/>
              </a:rPr>
              <a:t>reactor</a:t>
            </a:r>
            <a:r>
              <a:rPr lang="de-DE" b="0" dirty="0" smtClean="0">
                <a:solidFill>
                  <a:schemeClr val="tx1"/>
                </a:solidFill>
                <a:sym typeface="Wingdings" panose="05000000000000000000" pitchFamily="2" charset="2"/>
              </a:rPr>
              <a:t> </a:t>
            </a:r>
            <a:endParaRPr lang="de-DE" b="0" dirty="0" smtClean="0">
              <a:solidFill>
                <a:schemeClr val="tx1"/>
              </a:solidFill>
              <a:sym typeface="Wingdings" panose="05000000000000000000" pitchFamily="2" charset="2"/>
            </a:endParaRPr>
          </a:p>
          <a:p>
            <a:pPr lvl="5"/>
            <a:r>
              <a:rPr lang="de-DE" dirty="0" err="1" smtClean="0">
                <a:sym typeface="Wingdings" panose="05000000000000000000" pitchFamily="2" charset="2"/>
              </a:rPr>
              <a:t>How</a:t>
            </a:r>
            <a:r>
              <a:rPr lang="de-DE" dirty="0" smtClean="0">
                <a:sym typeface="Wingdings" panose="05000000000000000000" pitchFamily="2" charset="2"/>
              </a:rPr>
              <a:t> </a:t>
            </a:r>
            <a:r>
              <a:rPr lang="de-DE" dirty="0" err="1" smtClean="0">
                <a:sym typeface="Wingdings" panose="05000000000000000000" pitchFamily="2" charset="2"/>
              </a:rPr>
              <a:t>many</a:t>
            </a:r>
            <a:r>
              <a:rPr lang="de-DE" dirty="0" smtClean="0">
                <a:sym typeface="Wingdings" panose="05000000000000000000" pitchFamily="2" charset="2"/>
              </a:rPr>
              <a:t> </a:t>
            </a:r>
            <a:r>
              <a:rPr lang="de-DE" dirty="0" err="1" smtClean="0">
                <a:sym typeface="Wingdings" panose="05000000000000000000" pitchFamily="2" charset="2"/>
              </a:rPr>
              <a:t>impurities</a:t>
            </a:r>
            <a:r>
              <a:rPr lang="de-DE" dirty="0" smtClean="0">
                <a:sym typeface="Wingdings" panose="05000000000000000000" pitchFamily="2" charset="2"/>
              </a:rPr>
              <a:t> </a:t>
            </a:r>
            <a:r>
              <a:rPr lang="de-DE" dirty="0" err="1" smtClean="0">
                <a:sym typeface="Wingdings" panose="05000000000000000000" pitchFamily="2" charset="2"/>
              </a:rPr>
              <a:t>born</a:t>
            </a:r>
            <a:r>
              <a:rPr lang="de-DE" dirty="0" smtClean="0">
                <a:sym typeface="Wingdings" panose="05000000000000000000" pitchFamily="2" charset="2"/>
              </a:rPr>
              <a:t>/</a:t>
            </a:r>
            <a:r>
              <a:rPr lang="de-DE" dirty="0" err="1" smtClean="0">
                <a:sym typeface="Wingdings" panose="05000000000000000000" pitchFamily="2" charset="2"/>
              </a:rPr>
              <a:t>seeded</a:t>
            </a:r>
            <a:r>
              <a:rPr lang="de-DE" dirty="0" smtClean="0">
                <a:sym typeface="Wingdings" panose="05000000000000000000" pitchFamily="2" charset="2"/>
              </a:rPr>
              <a:t> in </a:t>
            </a:r>
            <a:r>
              <a:rPr lang="de-DE" dirty="0" err="1" smtClean="0">
                <a:sym typeface="Wingdings" panose="05000000000000000000" pitchFamily="2" charset="2"/>
              </a:rPr>
              <a:t>the</a:t>
            </a:r>
            <a:r>
              <a:rPr lang="de-DE" dirty="0" smtClean="0">
                <a:sym typeface="Wingdings" panose="05000000000000000000" pitchFamily="2" charset="2"/>
              </a:rPr>
              <a:t> </a:t>
            </a:r>
            <a:r>
              <a:rPr lang="de-DE" dirty="0" err="1" smtClean="0">
                <a:sym typeface="Wingdings" panose="05000000000000000000" pitchFamily="2" charset="2"/>
              </a:rPr>
              <a:t>divertor</a:t>
            </a:r>
            <a:r>
              <a:rPr lang="de-DE" dirty="0" smtClean="0">
                <a:sym typeface="Wingdings" panose="05000000000000000000" pitchFamily="2" charset="2"/>
              </a:rPr>
              <a:t> </a:t>
            </a:r>
            <a:r>
              <a:rPr lang="de-DE" dirty="0" err="1" smtClean="0">
                <a:sym typeface="Wingdings" panose="05000000000000000000" pitchFamily="2" charset="2"/>
              </a:rPr>
              <a:t>reach</a:t>
            </a:r>
            <a:r>
              <a:rPr lang="de-DE" dirty="0" smtClean="0">
                <a:sym typeface="Wingdings" panose="05000000000000000000" pitchFamily="2" charset="2"/>
              </a:rPr>
              <a:t> </a:t>
            </a:r>
            <a:r>
              <a:rPr lang="de-DE" dirty="0" err="1" smtClean="0">
                <a:sym typeface="Wingdings" panose="05000000000000000000" pitchFamily="2" charset="2"/>
              </a:rPr>
              <a:t>the</a:t>
            </a:r>
            <a:r>
              <a:rPr lang="de-DE" dirty="0" smtClean="0">
                <a:sym typeface="Wingdings" panose="05000000000000000000" pitchFamily="2" charset="2"/>
              </a:rPr>
              <a:t> </a:t>
            </a:r>
            <a:r>
              <a:rPr lang="de-DE" dirty="0" err="1" smtClean="0">
                <a:sym typeface="Wingdings" panose="05000000000000000000" pitchFamily="2" charset="2"/>
              </a:rPr>
              <a:t>core</a:t>
            </a:r>
            <a:r>
              <a:rPr lang="de-DE" dirty="0" smtClean="0">
                <a:sym typeface="Wingdings" panose="05000000000000000000" pitchFamily="2" charset="2"/>
              </a:rPr>
              <a:t>?</a:t>
            </a:r>
            <a:endParaRPr lang="de-DE" b="0" dirty="0" smtClean="0">
              <a:solidFill>
                <a:schemeClr val="tx1"/>
              </a:solidFill>
              <a:sym typeface="Wingdings" panose="05000000000000000000" pitchFamily="2" charset="2"/>
            </a:endParaRPr>
          </a:p>
          <a:p>
            <a:r>
              <a:rPr lang="de-DE" b="0" dirty="0" smtClean="0">
                <a:solidFill>
                  <a:schemeClr val="tx1"/>
                </a:solidFill>
                <a:sym typeface="Wingdings" panose="05000000000000000000" pitchFamily="2" charset="2"/>
              </a:rPr>
              <a:t> </a:t>
            </a:r>
            <a:r>
              <a:rPr lang="de-DE" b="0" dirty="0" err="1">
                <a:solidFill>
                  <a:schemeClr val="tx1"/>
                </a:solidFill>
                <a:sym typeface="Wingdings" panose="05000000000000000000" pitchFamily="2" charset="2"/>
              </a:rPr>
              <a:t>impurity</a:t>
            </a:r>
            <a:r>
              <a:rPr lang="de-DE" b="0" dirty="0">
                <a:solidFill>
                  <a:schemeClr val="tx1"/>
                </a:solidFill>
                <a:sym typeface="Wingdings" panose="05000000000000000000" pitchFamily="2" charset="2"/>
              </a:rPr>
              <a:t> </a:t>
            </a:r>
            <a:r>
              <a:rPr lang="de-DE" b="0" dirty="0" err="1">
                <a:solidFill>
                  <a:schemeClr val="tx1"/>
                </a:solidFill>
                <a:sym typeface="Wingdings" panose="05000000000000000000" pitchFamily="2" charset="2"/>
              </a:rPr>
              <a:t>radiation</a:t>
            </a:r>
            <a:r>
              <a:rPr lang="de-DE" b="0" dirty="0">
                <a:solidFill>
                  <a:schemeClr val="tx1"/>
                </a:solidFill>
                <a:sym typeface="Wingdings" panose="05000000000000000000" pitchFamily="2" charset="2"/>
              </a:rPr>
              <a:t> </a:t>
            </a:r>
            <a:r>
              <a:rPr lang="de-DE" b="0" dirty="0" err="1">
                <a:solidFill>
                  <a:schemeClr val="tx1"/>
                </a:solidFill>
                <a:sym typeface="Wingdings" panose="05000000000000000000" pitchFamily="2" charset="2"/>
              </a:rPr>
              <a:t>crucial</a:t>
            </a:r>
            <a:r>
              <a:rPr lang="de-DE" b="0" dirty="0">
                <a:solidFill>
                  <a:schemeClr val="tx1"/>
                </a:solidFill>
                <a:sym typeface="Wingdings" panose="05000000000000000000" pitchFamily="2" charset="2"/>
              </a:rPr>
              <a:t> </a:t>
            </a:r>
            <a:r>
              <a:rPr lang="de-DE" b="0" dirty="0" err="1">
                <a:solidFill>
                  <a:schemeClr val="tx1"/>
                </a:solidFill>
                <a:sym typeface="Wingdings" panose="05000000000000000000" pitchFamily="2" charset="2"/>
              </a:rPr>
              <a:t>for</a:t>
            </a:r>
            <a:r>
              <a:rPr lang="de-DE" b="0" dirty="0">
                <a:solidFill>
                  <a:schemeClr val="tx1"/>
                </a:solidFill>
                <a:sym typeface="Wingdings" panose="05000000000000000000" pitchFamily="2" charset="2"/>
              </a:rPr>
              <a:t> </a:t>
            </a:r>
            <a:r>
              <a:rPr lang="de-DE" b="0" dirty="0" err="1">
                <a:solidFill>
                  <a:schemeClr val="tx1"/>
                </a:solidFill>
                <a:sym typeface="Wingdings" panose="05000000000000000000" pitchFamily="2" charset="2"/>
              </a:rPr>
              <a:t>reaching</a:t>
            </a:r>
            <a:r>
              <a:rPr lang="de-DE" b="0" dirty="0">
                <a:solidFill>
                  <a:schemeClr val="tx1"/>
                </a:solidFill>
                <a:sym typeface="Wingdings" panose="05000000000000000000" pitchFamily="2" charset="2"/>
              </a:rPr>
              <a:t> </a:t>
            </a:r>
            <a:r>
              <a:rPr lang="de-DE" b="0" dirty="0" err="1" smtClean="0">
                <a:solidFill>
                  <a:schemeClr val="tx1"/>
                </a:solidFill>
                <a:sym typeface="Wingdings" panose="05000000000000000000" pitchFamily="2" charset="2"/>
              </a:rPr>
              <a:t>detachment</a:t>
            </a:r>
            <a:r>
              <a:rPr lang="de-DE" b="0" dirty="0" smtClean="0">
                <a:solidFill>
                  <a:schemeClr val="tx1"/>
                </a:solidFill>
                <a:sym typeface="Wingdings" panose="05000000000000000000" pitchFamily="2" charset="2"/>
              </a:rPr>
              <a:t>. </a:t>
            </a:r>
            <a:r>
              <a:rPr lang="de-DE" b="0" dirty="0" err="1">
                <a:solidFill>
                  <a:schemeClr val="tx1"/>
                </a:solidFill>
                <a:sym typeface="Wingdings" panose="05000000000000000000" pitchFamily="2" charset="2"/>
              </a:rPr>
              <a:t>W</a:t>
            </a:r>
            <a:r>
              <a:rPr lang="de-DE" b="0" dirty="0" err="1" smtClean="0">
                <a:solidFill>
                  <a:schemeClr val="tx1"/>
                </a:solidFill>
                <a:sym typeface="Wingdings" panose="05000000000000000000" pitchFamily="2" charset="2"/>
              </a:rPr>
              <a:t>hat</a:t>
            </a:r>
            <a:r>
              <a:rPr lang="de-DE" b="0" dirty="0" smtClean="0">
                <a:solidFill>
                  <a:schemeClr val="tx1"/>
                </a:solidFill>
                <a:sym typeface="Wingdings" panose="05000000000000000000" pitchFamily="2" charset="2"/>
              </a:rPr>
              <a:t> will </a:t>
            </a:r>
            <a:r>
              <a:rPr lang="de-DE" b="0" dirty="0" err="1" smtClean="0">
                <a:solidFill>
                  <a:schemeClr val="tx1"/>
                </a:solidFill>
                <a:sym typeface="Wingdings" panose="05000000000000000000" pitchFamily="2" charset="2"/>
              </a:rPr>
              <a:t>be</a:t>
            </a:r>
            <a:r>
              <a:rPr lang="de-DE" b="0" dirty="0" smtClean="0">
                <a:solidFill>
                  <a:schemeClr val="tx1"/>
                </a:solidFill>
                <a:sym typeface="Wingdings" panose="05000000000000000000" pitchFamily="2" charset="2"/>
              </a:rPr>
              <a:t> </a:t>
            </a:r>
            <a:r>
              <a:rPr lang="de-DE" b="0" dirty="0" err="1" smtClean="0">
                <a:solidFill>
                  <a:schemeClr val="tx1"/>
                </a:solidFill>
                <a:sym typeface="Wingdings" panose="05000000000000000000" pitchFamily="2" charset="2"/>
              </a:rPr>
              <a:t>the</a:t>
            </a:r>
            <a:r>
              <a:rPr lang="de-DE" b="0" dirty="0" smtClean="0">
                <a:solidFill>
                  <a:schemeClr val="tx1"/>
                </a:solidFill>
                <a:sym typeface="Wingdings" panose="05000000000000000000" pitchFamily="2" charset="2"/>
              </a:rPr>
              <a:t> </a:t>
            </a:r>
            <a:r>
              <a:rPr lang="de-DE" b="0" dirty="0" err="1" smtClean="0">
                <a:solidFill>
                  <a:schemeClr val="tx1"/>
                </a:solidFill>
                <a:sym typeface="Wingdings" panose="05000000000000000000" pitchFamily="2" charset="2"/>
              </a:rPr>
              <a:t>necessary</a:t>
            </a:r>
            <a:r>
              <a:rPr lang="de-DE" b="0" dirty="0" smtClean="0">
                <a:solidFill>
                  <a:schemeClr val="tx1"/>
                </a:solidFill>
                <a:sym typeface="Wingdings" panose="05000000000000000000" pitchFamily="2" charset="2"/>
              </a:rPr>
              <a:t> </a:t>
            </a:r>
            <a:r>
              <a:rPr lang="de-DE" b="0" dirty="0" err="1" smtClean="0">
                <a:solidFill>
                  <a:schemeClr val="tx1"/>
                </a:solidFill>
                <a:sym typeface="Wingdings" panose="05000000000000000000" pitchFamily="2" charset="2"/>
              </a:rPr>
              <a:t>impurity</a:t>
            </a:r>
            <a:r>
              <a:rPr lang="de-DE" b="0" dirty="0" smtClean="0">
                <a:solidFill>
                  <a:schemeClr val="tx1"/>
                </a:solidFill>
                <a:sym typeface="Wingdings" panose="05000000000000000000" pitchFamily="2" charset="2"/>
              </a:rPr>
              <a:t> </a:t>
            </a:r>
            <a:r>
              <a:rPr lang="de-DE" b="0" dirty="0" err="1" smtClean="0">
                <a:solidFill>
                  <a:schemeClr val="tx1"/>
                </a:solidFill>
                <a:sym typeface="Wingdings" panose="05000000000000000000" pitchFamily="2" charset="2"/>
              </a:rPr>
              <a:t>content</a:t>
            </a:r>
            <a:r>
              <a:rPr lang="de-DE" b="0" dirty="0" smtClean="0">
                <a:solidFill>
                  <a:schemeClr val="tx1"/>
                </a:solidFill>
                <a:sym typeface="Wingdings" panose="05000000000000000000" pitchFamily="2" charset="2"/>
              </a:rPr>
              <a:t> </a:t>
            </a:r>
            <a:r>
              <a:rPr lang="de-DE" b="0" dirty="0" err="1" smtClean="0">
                <a:solidFill>
                  <a:schemeClr val="tx1"/>
                </a:solidFill>
                <a:sym typeface="Wingdings" panose="05000000000000000000" pitchFamily="2" charset="2"/>
              </a:rPr>
              <a:t>for</a:t>
            </a:r>
            <a:r>
              <a:rPr lang="de-DE" b="0" dirty="0" smtClean="0">
                <a:solidFill>
                  <a:schemeClr val="tx1"/>
                </a:solidFill>
                <a:sym typeface="Wingdings" panose="05000000000000000000" pitchFamily="2" charset="2"/>
              </a:rPr>
              <a:t> </a:t>
            </a:r>
            <a:r>
              <a:rPr lang="de-DE" b="0" dirty="0" err="1" smtClean="0">
                <a:solidFill>
                  <a:schemeClr val="tx1"/>
                </a:solidFill>
                <a:sym typeface="Wingdings" panose="05000000000000000000" pitchFamily="2" charset="2"/>
              </a:rPr>
              <a:t>higher</a:t>
            </a:r>
            <a:r>
              <a:rPr lang="de-DE" b="0" dirty="0" smtClean="0">
                <a:solidFill>
                  <a:schemeClr val="tx1"/>
                </a:solidFill>
                <a:sym typeface="Wingdings" panose="05000000000000000000" pitchFamily="2" charset="2"/>
              </a:rPr>
              <a:t> </a:t>
            </a:r>
            <a:r>
              <a:rPr lang="de-DE" b="0" dirty="0" err="1">
                <a:solidFill>
                  <a:schemeClr val="tx1"/>
                </a:solidFill>
                <a:sym typeface="Wingdings" panose="05000000000000000000" pitchFamily="2" charset="2"/>
              </a:rPr>
              <a:t>heating</a:t>
            </a:r>
            <a:r>
              <a:rPr lang="de-DE" b="0" dirty="0">
                <a:solidFill>
                  <a:schemeClr val="tx1"/>
                </a:solidFill>
                <a:sym typeface="Wingdings" panose="05000000000000000000" pitchFamily="2" charset="2"/>
              </a:rPr>
              <a:t> </a:t>
            </a:r>
            <a:r>
              <a:rPr lang="de-DE" b="0" dirty="0" err="1">
                <a:solidFill>
                  <a:schemeClr val="tx1"/>
                </a:solidFill>
                <a:sym typeface="Wingdings" panose="05000000000000000000" pitchFamily="2" charset="2"/>
              </a:rPr>
              <a:t>powers</a:t>
            </a:r>
            <a:r>
              <a:rPr lang="de-DE" b="0" dirty="0">
                <a:solidFill>
                  <a:schemeClr val="tx1"/>
                </a:solidFill>
                <a:sym typeface="Wingdings" panose="05000000000000000000" pitchFamily="2" charset="2"/>
              </a:rPr>
              <a:t> in </a:t>
            </a:r>
            <a:r>
              <a:rPr lang="de-DE" b="0" dirty="0" smtClean="0">
                <a:solidFill>
                  <a:schemeClr val="tx1"/>
                </a:solidFill>
                <a:sym typeface="Wingdings" panose="05000000000000000000" pitchFamily="2" charset="2"/>
              </a:rPr>
              <a:t>W7-X?</a:t>
            </a:r>
            <a:endParaRPr lang="de-DE" b="0" dirty="0">
              <a:solidFill>
                <a:schemeClr val="tx1"/>
              </a:solidFill>
              <a:sym typeface="Wingdings" panose="05000000000000000000" pitchFamily="2" charset="2"/>
            </a:endParaRPr>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US" dirty="0" smtClean="0"/>
              <a:t>Overview </a:t>
            </a:r>
            <a:r>
              <a:rPr lang="en-US" dirty="0"/>
              <a:t>of </a:t>
            </a:r>
            <a:r>
              <a:rPr lang="en-US" dirty="0" smtClean="0"/>
              <a:t>objectives/deliverables (TF II)</a:t>
            </a:r>
            <a:endParaRPr lang="en-GB" dirty="0"/>
          </a:p>
        </p:txBody>
      </p:sp>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a:xfrm>
            <a:off x="8711738" y="6489700"/>
            <a:ext cx="2461087" cy="142874"/>
          </a:xfrm>
        </p:spPr>
        <p:txBody>
          <a:bodyPr/>
          <a:lstStyle/>
          <a:p>
            <a:r>
              <a:rPr lang="de-DE" dirty="0" err="1" smtClean="0"/>
              <a:t>Spectroscopic</a:t>
            </a:r>
            <a:r>
              <a:rPr lang="de-DE" dirty="0" smtClean="0"/>
              <a:t> </a:t>
            </a:r>
            <a:r>
              <a:rPr lang="de-DE" dirty="0" err="1" smtClean="0"/>
              <a:t>analysis</a:t>
            </a:r>
            <a:r>
              <a:rPr lang="de-DE" dirty="0" smtClean="0"/>
              <a:t> </a:t>
            </a:r>
            <a:r>
              <a:rPr lang="de-DE" dirty="0" err="1" smtClean="0"/>
              <a:t>of</a:t>
            </a:r>
            <a:r>
              <a:rPr lang="de-DE" dirty="0" smtClean="0"/>
              <a:t> Edge </a:t>
            </a:r>
            <a:r>
              <a:rPr lang="de-DE" dirty="0" err="1" smtClean="0"/>
              <a:t>impurities</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2</a:t>
            </a:fld>
            <a:endParaRPr lang="de-DE" dirty="0"/>
          </a:p>
        </p:txBody>
      </p:sp>
      <p:sp>
        <p:nvSpPr>
          <p:cNvPr id="7" name="Footer Placeholder 2"/>
          <p:cNvSpPr>
            <a:spLocks noGrp="1"/>
          </p:cNvSpPr>
          <p:nvPr>
            <p:ph type="ftr" sz="quarter" idx="15"/>
          </p:nvPr>
        </p:nvSpPr>
        <p:spPr>
          <a:xfrm>
            <a:off x="947738" y="6489699"/>
            <a:ext cx="2987213" cy="142875"/>
          </a:xfrm>
        </p:spPr>
        <p:txBody>
          <a:bodyPr/>
          <a:lstStyle/>
          <a:p>
            <a:r>
              <a:rPr lang="de-DE" dirty="0" smtClean="0"/>
              <a:t>Max-Planck-Institut für Plasmaphysik | D. Gradic | 27.11.2023</a:t>
            </a:r>
            <a:endParaRPr lang="de-DE" dirty="0"/>
          </a:p>
        </p:txBody>
      </p:sp>
    </p:spTree>
    <p:extLst>
      <p:ext uri="{BB962C8B-B14F-4D97-AF65-F5344CB8AC3E}">
        <p14:creationId xmlns:p14="http://schemas.microsoft.com/office/powerpoint/2010/main" val="18314996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a:xfrm>
            <a:off x="947738" y="6489699"/>
            <a:ext cx="2987213" cy="142875"/>
          </a:xfrm>
        </p:spPr>
        <p:txBody>
          <a:bodyPr/>
          <a:lstStyle/>
          <a:p>
            <a:r>
              <a:rPr lang="de-DE" dirty="0" smtClean="0"/>
              <a:t>Max-Planck-Institut für Plasmaphysik | D. Gradic | 27.11.2023</a:t>
            </a:r>
            <a:endParaRPr lang="de-DE" dirty="0"/>
          </a:p>
        </p:txBody>
      </p:sp>
      <p:sp>
        <p:nvSpPr>
          <p:cNvPr id="4" name="Slide Number Placeholder 3"/>
          <p:cNvSpPr>
            <a:spLocks noGrp="1"/>
          </p:cNvSpPr>
          <p:nvPr>
            <p:ph type="sldNum" sz="quarter" idx="16"/>
          </p:nvPr>
        </p:nvSpPr>
        <p:spPr/>
        <p:txBody>
          <a:bodyPr/>
          <a:lstStyle/>
          <a:p>
            <a:fld id="{ECE691D0-CC49-4FC7-9C4D-6112B0CB3A76}" type="slidenum">
              <a:rPr lang="de-DE" smtClean="0"/>
              <a:pPr/>
              <a:t>20</a:t>
            </a:fld>
            <a:endParaRPr lang="de-DE" dirty="0"/>
          </a:p>
        </p:txBody>
      </p:sp>
      <p:sp>
        <p:nvSpPr>
          <p:cNvPr id="6" name="Title 5"/>
          <p:cNvSpPr>
            <a:spLocks noGrp="1"/>
          </p:cNvSpPr>
          <p:nvPr>
            <p:ph type="title"/>
          </p:nvPr>
        </p:nvSpPr>
        <p:spPr/>
        <p:txBody>
          <a:bodyPr/>
          <a:lstStyle/>
          <a:p>
            <a:r>
              <a:rPr lang="de-DE" dirty="0" smtClean="0"/>
              <a:t>New </a:t>
            </a:r>
            <a:r>
              <a:rPr lang="de-DE" dirty="0" err="1" smtClean="0"/>
              <a:t>coherence</a:t>
            </a:r>
            <a:r>
              <a:rPr lang="de-DE" dirty="0" smtClean="0"/>
              <a:t> </a:t>
            </a:r>
            <a:r>
              <a:rPr lang="de-DE" dirty="0" err="1" smtClean="0"/>
              <a:t>imaging</a:t>
            </a:r>
            <a:r>
              <a:rPr lang="de-DE" dirty="0" smtClean="0"/>
              <a:t> </a:t>
            </a:r>
            <a:r>
              <a:rPr lang="de-DE" dirty="0" err="1" smtClean="0"/>
              <a:t>spectroscopy</a:t>
            </a:r>
            <a:r>
              <a:rPr lang="de-DE" dirty="0" smtClean="0"/>
              <a:t> (CIS) </a:t>
            </a:r>
            <a:r>
              <a:rPr lang="de-DE" dirty="0" err="1" smtClean="0"/>
              <a:t>system</a:t>
            </a:r>
            <a:r>
              <a:rPr lang="de-DE" dirty="0" smtClean="0"/>
              <a:t> </a:t>
            </a:r>
            <a:r>
              <a:rPr lang="de-DE" dirty="0" err="1" smtClean="0"/>
              <a:t>images</a:t>
            </a:r>
            <a:r>
              <a:rPr lang="de-DE" dirty="0" smtClean="0"/>
              <a:t> </a:t>
            </a:r>
            <a:r>
              <a:rPr lang="de-DE" dirty="0" err="1" smtClean="0"/>
              <a:t>carbon</a:t>
            </a:r>
            <a:r>
              <a:rPr lang="de-DE" dirty="0" smtClean="0"/>
              <a:t> </a:t>
            </a:r>
            <a:r>
              <a:rPr lang="de-DE" dirty="0" err="1" smtClean="0"/>
              <a:t>radiation</a:t>
            </a:r>
            <a:r>
              <a:rPr lang="de-DE" dirty="0" smtClean="0"/>
              <a:t> </a:t>
            </a:r>
            <a:r>
              <a:rPr lang="de-DE" dirty="0" err="1" smtClean="0"/>
              <a:t>and</a:t>
            </a:r>
            <a:r>
              <a:rPr lang="de-DE" dirty="0" smtClean="0"/>
              <a:t> </a:t>
            </a:r>
            <a:r>
              <a:rPr lang="de-DE" dirty="0" err="1" smtClean="0"/>
              <a:t>ion</a:t>
            </a:r>
            <a:r>
              <a:rPr lang="de-DE" dirty="0" smtClean="0"/>
              <a:t> </a:t>
            </a:r>
            <a:r>
              <a:rPr lang="de-DE" dirty="0" err="1" smtClean="0"/>
              <a:t>temperature</a:t>
            </a:r>
            <a:r>
              <a:rPr lang="de-DE" dirty="0" smtClean="0"/>
              <a:t> </a:t>
            </a:r>
            <a:r>
              <a:rPr lang="de-DE" dirty="0" err="1" smtClean="0"/>
              <a:t>near</a:t>
            </a:r>
            <a:r>
              <a:rPr lang="de-DE" dirty="0" smtClean="0"/>
              <a:t> </a:t>
            </a:r>
            <a:r>
              <a:rPr lang="de-DE" dirty="0" err="1" smtClean="0"/>
              <a:t>lower</a:t>
            </a:r>
            <a:r>
              <a:rPr lang="de-DE" dirty="0" smtClean="0"/>
              <a:t> divertor</a:t>
            </a:r>
            <a:endParaRPr lang="en-US" dirty="0"/>
          </a:p>
        </p:txBody>
      </p:sp>
      <p:pic>
        <p:nvPicPr>
          <p:cNvPr id="7" name="20230214_042_AEF30_intensi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7388" r="2162"/>
          <a:stretch/>
        </p:blipFill>
        <p:spPr>
          <a:xfrm>
            <a:off x="1348516" y="1813868"/>
            <a:ext cx="3441348" cy="3663583"/>
          </a:xfrm>
          <a:prstGeom prst="rect">
            <a:avLst/>
          </a:prstGeom>
        </p:spPr>
      </p:pic>
      <p:sp>
        <p:nvSpPr>
          <p:cNvPr id="8" name="TextBox 7"/>
          <p:cNvSpPr txBox="1"/>
          <p:nvPr/>
        </p:nvSpPr>
        <p:spPr>
          <a:xfrm>
            <a:off x="1430893" y="1223963"/>
            <a:ext cx="2718487" cy="589905"/>
          </a:xfrm>
          <a:prstGeom prst="rect">
            <a:avLst/>
          </a:prstGeom>
          <a:noFill/>
        </p:spPr>
        <p:txBody>
          <a:bodyPr wrap="square" lIns="0" tIns="0" rIns="0" bIns="0" rtlCol="0" anchor="t" anchorCtr="0">
            <a:spAutoFit/>
          </a:bodyPr>
          <a:lstStyle/>
          <a:p>
            <a:pPr algn="ctr">
              <a:lnSpc>
                <a:spcPts val="2300"/>
              </a:lnSpc>
              <a:spcBef>
                <a:spcPts val="1150"/>
              </a:spcBef>
            </a:pPr>
            <a:r>
              <a:rPr lang="de-DE" sz="1600" b="1" dirty="0" smtClean="0"/>
              <a:t>C III </a:t>
            </a:r>
            <a:r>
              <a:rPr lang="de-DE" sz="1600" b="1" dirty="0" err="1" smtClean="0"/>
              <a:t>intensity</a:t>
            </a:r>
            <a:r>
              <a:rPr lang="de-DE" sz="1600" b="1" dirty="0" smtClean="0"/>
              <a:t> </a:t>
            </a:r>
            <a:r>
              <a:rPr lang="de-DE" sz="1600" b="1" dirty="0" err="1" smtClean="0"/>
              <a:t>during</a:t>
            </a:r>
            <a:r>
              <a:rPr lang="de-DE" sz="1600" b="1" dirty="0" smtClean="0"/>
              <a:t> </a:t>
            </a:r>
            <a:r>
              <a:rPr lang="de-DE" sz="1600" b="1" dirty="0" err="1" smtClean="0"/>
              <a:t>density</a:t>
            </a:r>
            <a:r>
              <a:rPr lang="de-DE" sz="1600" b="1" dirty="0" smtClean="0"/>
              <a:t> </a:t>
            </a:r>
            <a:r>
              <a:rPr lang="de-DE" sz="1600" b="1" dirty="0" err="1" smtClean="0"/>
              <a:t>ramp</a:t>
            </a:r>
            <a:r>
              <a:rPr lang="de-DE" sz="1600" b="1" dirty="0" smtClean="0"/>
              <a:t> </a:t>
            </a:r>
            <a:r>
              <a:rPr lang="de-DE" sz="1600" b="1" dirty="0" err="1" smtClean="0"/>
              <a:t>to</a:t>
            </a:r>
            <a:r>
              <a:rPr lang="de-DE" sz="1600" b="1" dirty="0" smtClean="0"/>
              <a:t> </a:t>
            </a:r>
            <a:r>
              <a:rPr lang="de-DE" sz="1600" b="1" dirty="0" err="1" smtClean="0"/>
              <a:t>detachment</a:t>
            </a:r>
            <a:r>
              <a:rPr lang="de-DE" sz="1600" b="1" dirty="0" smtClean="0"/>
              <a:t> </a:t>
            </a:r>
            <a:endParaRPr lang="en-US" sz="1600" b="1" dirty="0" err="1" smtClean="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8572" y="2029764"/>
            <a:ext cx="4125811" cy="3726671"/>
          </a:xfrm>
          <a:prstGeom prst="rect">
            <a:avLst/>
          </a:prstGeom>
        </p:spPr>
      </p:pic>
      <p:sp>
        <p:nvSpPr>
          <p:cNvPr id="11" name="TextBox 10"/>
          <p:cNvSpPr txBox="1"/>
          <p:nvPr/>
        </p:nvSpPr>
        <p:spPr>
          <a:xfrm>
            <a:off x="6066155" y="1639994"/>
            <a:ext cx="4040660" cy="294953"/>
          </a:xfrm>
          <a:prstGeom prst="rect">
            <a:avLst/>
          </a:prstGeom>
          <a:noFill/>
        </p:spPr>
        <p:txBody>
          <a:bodyPr wrap="square" lIns="0" tIns="0" rIns="0" bIns="0" rtlCol="0" anchor="t" anchorCtr="0">
            <a:spAutoFit/>
          </a:bodyPr>
          <a:lstStyle/>
          <a:p>
            <a:pPr algn="ctr">
              <a:lnSpc>
                <a:spcPts val="2300"/>
              </a:lnSpc>
              <a:spcBef>
                <a:spcPts val="1150"/>
              </a:spcBef>
            </a:pPr>
            <a:r>
              <a:rPr lang="de-DE" sz="1600" b="1" dirty="0" smtClean="0"/>
              <a:t>C</a:t>
            </a:r>
            <a:r>
              <a:rPr lang="de-DE" sz="1600" b="1" baseline="30000" dirty="0" smtClean="0"/>
              <a:t>2+</a:t>
            </a:r>
            <a:r>
              <a:rPr lang="de-DE" sz="1600" b="1" dirty="0" smtClean="0"/>
              <a:t> </a:t>
            </a:r>
            <a:r>
              <a:rPr lang="de-DE" sz="1600" b="1" dirty="0" err="1" smtClean="0"/>
              <a:t>ion</a:t>
            </a:r>
            <a:r>
              <a:rPr lang="de-DE" sz="1600" b="1" dirty="0" smtClean="0"/>
              <a:t> </a:t>
            </a:r>
            <a:r>
              <a:rPr lang="de-DE" sz="1600" b="1" dirty="0" err="1" smtClean="0"/>
              <a:t>temperature</a:t>
            </a:r>
            <a:r>
              <a:rPr lang="de-DE" sz="1600" b="1" dirty="0"/>
              <a:t> </a:t>
            </a:r>
            <a:r>
              <a:rPr lang="de-DE" sz="1600" b="1" dirty="0" smtClean="0"/>
              <a:t>in </a:t>
            </a:r>
            <a:r>
              <a:rPr lang="de-DE" sz="1600" b="1" dirty="0" err="1" smtClean="0"/>
              <a:t>attached</a:t>
            </a:r>
            <a:r>
              <a:rPr lang="de-DE" sz="1600" b="1" dirty="0" smtClean="0"/>
              <a:t> </a:t>
            </a:r>
            <a:r>
              <a:rPr lang="de-DE" sz="1600" b="1" dirty="0" err="1" smtClean="0"/>
              <a:t>plasma</a:t>
            </a:r>
            <a:endParaRPr lang="en-US" sz="1600" b="1" dirty="0" err="1" smtClean="0"/>
          </a:p>
        </p:txBody>
      </p:sp>
      <p:sp>
        <p:nvSpPr>
          <p:cNvPr id="15"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a:xfrm>
            <a:off x="8711738" y="6489700"/>
            <a:ext cx="2461087" cy="142874"/>
          </a:xfrm>
        </p:spPr>
        <p:txBody>
          <a:bodyPr/>
          <a:lstStyle/>
          <a:p>
            <a:r>
              <a:rPr lang="de-DE" dirty="0" err="1" smtClean="0"/>
              <a:t>Spectroscopic</a:t>
            </a:r>
            <a:r>
              <a:rPr lang="de-DE" dirty="0" smtClean="0"/>
              <a:t> </a:t>
            </a:r>
            <a:r>
              <a:rPr lang="de-DE" dirty="0" err="1" smtClean="0"/>
              <a:t>analysis</a:t>
            </a:r>
            <a:r>
              <a:rPr lang="de-DE" dirty="0" smtClean="0"/>
              <a:t> </a:t>
            </a:r>
            <a:r>
              <a:rPr lang="de-DE" dirty="0" err="1" smtClean="0"/>
              <a:t>of</a:t>
            </a:r>
            <a:r>
              <a:rPr lang="de-DE" dirty="0" smtClean="0"/>
              <a:t> Edge </a:t>
            </a:r>
            <a:r>
              <a:rPr lang="de-DE" dirty="0" err="1" smtClean="0"/>
              <a:t>impurities</a:t>
            </a:r>
            <a:endParaRPr lang="de-DE" dirty="0"/>
          </a:p>
        </p:txBody>
      </p:sp>
      <p:sp>
        <p:nvSpPr>
          <p:cNvPr id="16" name="Rechteck 15"/>
          <p:cNvSpPr/>
          <p:nvPr/>
        </p:nvSpPr>
        <p:spPr>
          <a:xfrm>
            <a:off x="10271797" y="2219720"/>
            <a:ext cx="1634858" cy="523220"/>
          </a:xfrm>
          <a:prstGeom prst="rect">
            <a:avLst/>
          </a:prstGeom>
        </p:spPr>
        <p:txBody>
          <a:bodyPr wrap="square">
            <a:spAutoFit/>
          </a:bodyPr>
          <a:lstStyle/>
          <a:p>
            <a:r>
              <a:rPr lang="de-DE" sz="1400" dirty="0" smtClean="0">
                <a:solidFill>
                  <a:schemeClr val="tx1">
                    <a:lumMod val="50000"/>
                    <a:lumOff val="50000"/>
                  </a:schemeClr>
                </a:solidFill>
                <a:sym typeface="Wingdings" panose="05000000000000000000" pitchFamily="2" charset="2"/>
              </a:rPr>
              <a:t>[</a:t>
            </a:r>
            <a:r>
              <a:rPr lang="de-DE" sz="1400" dirty="0" err="1" smtClean="0">
                <a:solidFill>
                  <a:schemeClr val="tx1">
                    <a:lumMod val="50000"/>
                    <a:lumOff val="50000"/>
                  </a:schemeClr>
                </a:solidFill>
                <a:sym typeface="Wingdings" panose="05000000000000000000" pitchFamily="2" charset="2"/>
              </a:rPr>
              <a:t>pictures</a:t>
            </a:r>
            <a:r>
              <a:rPr lang="de-DE" sz="1400" dirty="0" smtClean="0">
                <a:solidFill>
                  <a:schemeClr val="tx1">
                    <a:lumMod val="50000"/>
                    <a:lumOff val="50000"/>
                  </a:schemeClr>
                </a:solidFill>
                <a:sym typeface="Wingdings" panose="05000000000000000000" pitchFamily="2" charset="2"/>
              </a:rPr>
              <a:t> </a:t>
            </a:r>
            <a:r>
              <a:rPr lang="de-DE" sz="1400" dirty="0" err="1" smtClean="0">
                <a:solidFill>
                  <a:schemeClr val="tx1">
                    <a:lumMod val="50000"/>
                    <a:lumOff val="50000"/>
                  </a:schemeClr>
                </a:solidFill>
                <a:sym typeface="Wingdings" panose="05000000000000000000" pitchFamily="2" charset="2"/>
              </a:rPr>
              <a:t>provided</a:t>
            </a:r>
            <a:r>
              <a:rPr lang="de-DE" sz="1400" dirty="0" smtClean="0">
                <a:solidFill>
                  <a:schemeClr val="tx1">
                    <a:lumMod val="50000"/>
                    <a:lumOff val="50000"/>
                  </a:schemeClr>
                </a:solidFill>
                <a:sym typeface="Wingdings" panose="05000000000000000000" pitchFamily="2" charset="2"/>
              </a:rPr>
              <a:t> </a:t>
            </a:r>
            <a:r>
              <a:rPr lang="de-DE" sz="1400" dirty="0" err="1">
                <a:solidFill>
                  <a:schemeClr val="tx1">
                    <a:lumMod val="50000"/>
                    <a:lumOff val="50000"/>
                  </a:schemeClr>
                </a:solidFill>
                <a:sym typeface="Wingdings" panose="05000000000000000000" pitchFamily="2" charset="2"/>
              </a:rPr>
              <a:t>by</a:t>
            </a:r>
            <a:r>
              <a:rPr lang="de-DE" sz="1400" dirty="0">
                <a:solidFill>
                  <a:schemeClr val="tx1">
                    <a:lumMod val="50000"/>
                    <a:lumOff val="50000"/>
                  </a:schemeClr>
                </a:solidFill>
                <a:sym typeface="Wingdings" panose="05000000000000000000" pitchFamily="2" charset="2"/>
              </a:rPr>
              <a:t> </a:t>
            </a:r>
            <a:r>
              <a:rPr lang="de-DE" sz="1400" dirty="0" smtClean="0">
                <a:solidFill>
                  <a:schemeClr val="tx1">
                    <a:lumMod val="50000"/>
                    <a:lumOff val="50000"/>
                  </a:schemeClr>
                </a:solidFill>
                <a:sym typeface="Wingdings" panose="05000000000000000000" pitchFamily="2" charset="2"/>
              </a:rPr>
              <a:t>M. </a:t>
            </a:r>
            <a:r>
              <a:rPr lang="de-DE" sz="1400" dirty="0" err="1" smtClean="0">
                <a:solidFill>
                  <a:schemeClr val="tx1">
                    <a:lumMod val="50000"/>
                    <a:lumOff val="50000"/>
                  </a:schemeClr>
                </a:solidFill>
                <a:sym typeface="Wingdings" panose="05000000000000000000" pitchFamily="2" charset="2"/>
              </a:rPr>
              <a:t>Kriete</a:t>
            </a:r>
            <a:r>
              <a:rPr lang="de-DE" sz="1400" dirty="0" smtClean="0">
                <a:solidFill>
                  <a:schemeClr val="tx1">
                    <a:lumMod val="50000"/>
                    <a:lumOff val="50000"/>
                  </a:schemeClr>
                </a:solidFill>
                <a:sym typeface="Wingdings" panose="05000000000000000000" pitchFamily="2" charset="2"/>
              </a:rPr>
              <a:t>]</a:t>
            </a:r>
            <a:endParaRPr lang="de-DE" sz="1400" dirty="0">
              <a:solidFill>
                <a:schemeClr val="tx1">
                  <a:lumMod val="50000"/>
                  <a:lumOff val="50000"/>
                </a:schemeClr>
              </a:solidFill>
              <a:sym typeface="Wingdings" panose="05000000000000000000" pitchFamily="2" charset="2"/>
            </a:endParaRPr>
          </a:p>
        </p:txBody>
      </p:sp>
      <mc:AlternateContent xmlns:mc="http://schemas.openxmlformats.org/markup-compatibility/2006">
        <mc:Choice xmlns:a14="http://schemas.microsoft.com/office/drawing/2010/main" Requires="a14">
          <p:sp>
            <p:nvSpPr>
              <p:cNvPr id="14" name="Textfeld 13"/>
              <p:cNvSpPr txBox="1"/>
              <p:nvPr/>
            </p:nvSpPr>
            <p:spPr>
              <a:xfrm>
                <a:off x="560578" y="5799901"/>
                <a:ext cx="11170979" cy="646331"/>
              </a:xfrm>
              <a:prstGeom prst="rect">
                <a:avLst/>
              </a:prstGeom>
              <a:noFill/>
            </p:spPr>
            <p:txBody>
              <a:bodyPr wrap="square" rtlCol="0">
                <a:spAutoFit/>
              </a:bodyPr>
              <a:lstStyle/>
              <a:p>
                <a:r>
                  <a:rPr lang="de-DE" dirty="0" smtClean="0">
                    <a:solidFill>
                      <a:srgbClr val="FF0000"/>
                    </a:solidFill>
                    <a:sym typeface="Wingdings" panose="05000000000000000000" pitchFamily="2" charset="2"/>
                  </a:rPr>
                  <a:t>Next </a:t>
                </a:r>
                <a:r>
                  <a:rPr lang="de-DE" dirty="0" err="1" smtClean="0">
                    <a:solidFill>
                      <a:srgbClr val="FF0000"/>
                    </a:solidFill>
                    <a:sym typeface="Wingdings" panose="05000000000000000000" pitchFamily="2" charset="2"/>
                  </a:rPr>
                  <a:t>campaign</a:t>
                </a:r>
                <a:r>
                  <a:rPr lang="de-DE" dirty="0" smtClean="0">
                    <a:solidFill>
                      <a:srgbClr val="FF0000"/>
                    </a:solidFill>
                    <a:sym typeface="Wingdings" panose="05000000000000000000" pitchFamily="2" charset="2"/>
                  </a:rPr>
                  <a:t>: N, Ne </a:t>
                </a:r>
                <a:r>
                  <a:rPr lang="de-DE" dirty="0" err="1" smtClean="0">
                    <a:solidFill>
                      <a:srgbClr val="FF0000"/>
                    </a:solidFill>
                    <a:sym typeface="Wingdings" panose="05000000000000000000" pitchFamily="2" charset="2"/>
                  </a:rPr>
                  <a:t>and</a:t>
                </a:r>
                <a:r>
                  <a:rPr lang="de-DE" dirty="0" smtClean="0">
                    <a:solidFill>
                      <a:srgbClr val="FF0000"/>
                    </a:solidFill>
                    <a:sym typeface="Wingdings" panose="05000000000000000000" pitchFamily="2" charset="2"/>
                  </a:rPr>
                  <a:t> </a:t>
                </a:r>
                <a:r>
                  <a:rPr lang="de-DE" dirty="0">
                    <a:solidFill>
                      <a:srgbClr val="FF0000"/>
                    </a:solidFill>
                    <a:sym typeface="Wingdings" panose="05000000000000000000" pitchFamily="2" charset="2"/>
                  </a:rPr>
                  <a:t>Ar </a:t>
                </a:r>
                <a:r>
                  <a:rPr lang="de-DE" dirty="0" err="1" smtClean="0">
                    <a:solidFill>
                      <a:srgbClr val="FF0000"/>
                    </a:solidFill>
                    <a:sym typeface="Wingdings" panose="05000000000000000000" pitchFamily="2" charset="2"/>
                  </a:rPr>
                  <a:t>divertor</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seeding</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experiments</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should</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be</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performed</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with</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accompanying</a:t>
                </a:r>
                <a:r>
                  <a:rPr lang="de-DE" dirty="0" smtClean="0">
                    <a:solidFill>
                      <a:srgbClr val="FF0000"/>
                    </a:solidFill>
                    <a:sym typeface="Wingdings" panose="05000000000000000000" pitchFamily="2" charset="2"/>
                  </a:rPr>
                  <a:t> NBI </a:t>
                </a:r>
                <a:r>
                  <a:rPr lang="de-DE" dirty="0" err="1" smtClean="0">
                    <a:solidFill>
                      <a:srgbClr val="FF0000"/>
                    </a:solidFill>
                    <a:sym typeface="Wingdings" panose="05000000000000000000" pitchFamily="2" charset="2"/>
                  </a:rPr>
                  <a:t>blips</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and</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full</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diagnostic</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capabilities</a:t>
                </a:r>
                <a:r>
                  <a:rPr lang="de-DE" dirty="0" smtClean="0">
                    <a:solidFill>
                      <a:srgbClr val="FF0000"/>
                    </a:solidFill>
                    <a:sym typeface="Wingdings" panose="05000000000000000000" pitchFamily="2" charset="2"/>
                  </a:rPr>
                  <a:t> </a:t>
                </a:r>
                <a:r>
                  <a:rPr lang="de-DE" dirty="0" err="1" smtClean="0">
                    <a:solidFill>
                      <a:srgbClr val="FF0000"/>
                    </a:solidFill>
                    <a:sym typeface="Wingdings" panose="05000000000000000000" pitchFamily="2" charset="2"/>
                  </a:rPr>
                  <a:t>for</a:t>
                </a:r>
                <a:r>
                  <a:rPr lang="de-DE" dirty="0" smtClean="0">
                    <a:solidFill>
                      <a:srgbClr val="FF0000"/>
                    </a:solidFill>
                    <a:sym typeface="Wingdings" panose="05000000000000000000" pitchFamily="2" charset="2"/>
                  </a:rPr>
                  <a:t> </a:t>
                </a:r>
                <a14:m>
                  <m:oMath xmlns:m="http://schemas.openxmlformats.org/officeDocument/2006/math">
                    <m:sSub>
                      <m:sSubPr>
                        <m:ctrlPr>
                          <a:rPr lang="en-GB" i="1" smtClean="0">
                            <a:solidFill>
                              <a:srgbClr val="FF0000"/>
                            </a:solidFill>
                            <a:latin typeface="Cambria Math" panose="02040503050406030204" pitchFamily="18" charset="0"/>
                          </a:rPr>
                        </m:ctrlPr>
                      </m:sSubPr>
                      <m:e>
                        <m:r>
                          <a:rPr lang="de-DE" i="1">
                            <a:solidFill>
                              <a:srgbClr val="FF0000"/>
                            </a:solidFill>
                            <a:latin typeface="Cambria Math" panose="02040503050406030204" pitchFamily="18" charset="0"/>
                          </a:rPr>
                          <m:t>𝑛</m:t>
                        </m:r>
                      </m:e>
                      <m:sub>
                        <m:r>
                          <a:rPr lang="de-DE" i="1">
                            <a:solidFill>
                              <a:srgbClr val="FF0000"/>
                            </a:solidFill>
                            <a:latin typeface="Cambria Math" panose="02040503050406030204" pitchFamily="18" charset="0"/>
                          </a:rPr>
                          <m:t>𝑒</m:t>
                        </m:r>
                      </m:sub>
                    </m:sSub>
                  </m:oMath>
                </a14:m>
                <a:r>
                  <a:rPr lang="en-GB" dirty="0">
                    <a:solidFill>
                      <a:srgbClr val="FF0000"/>
                    </a:solidFill>
                  </a:rPr>
                  <a:t>, </a:t>
                </a:r>
                <a14:m>
                  <m:oMath xmlns:m="http://schemas.openxmlformats.org/officeDocument/2006/math">
                    <m:sSub>
                      <m:sSubPr>
                        <m:ctrlPr>
                          <a:rPr lang="en-GB" i="1">
                            <a:solidFill>
                              <a:srgbClr val="FF0000"/>
                            </a:solidFill>
                            <a:latin typeface="Cambria Math" panose="02040503050406030204" pitchFamily="18" charset="0"/>
                          </a:rPr>
                        </m:ctrlPr>
                      </m:sSubPr>
                      <m:e>
                        <m:r>
                          <a:rPr lang="de-DE" i="1">
                            <a:solidFill>
                              <a:srgbClr val="FF0000"/>
                            </a:solidFill>
                            <a:latin typeface="Cambria Math" panose="02040503050406030204" pitchFamily="18" charset="0"/>
                          </a:rPr>
                          <m:t>𝑇</m:t>
                        </m:r>
                      </m:e>
                      <m:sub>
                        <m:r>
                          <a:rPr lang="de-DE" i="1">
                            <a:solidFill>
                              <a:srgbClr val="FF0000"/>
                            </a:solidFill>
                            <a:latin typeface="Cambria Math" panose="02040503050406030204" pitchFamily="18" charset="0"/>
                          </a:rPr>
                          <m:t>𝑒</m:t>
                        </m:r>
                      </m:sub>
                    </m:sSub>
                    <m:r>
                      <a:rPr lang="de-DE" i="1">
                        <a:solidFill>
                          <a:schemeClr val="accent1"/>
                        </a:solidFill>
                        <a:latin typeface="Cambria Math" panose="02040503050406030204" pitchFamily="18" charset="0"/>
                      </a:rPr>
                      <m:t> </m:t>
                    </m:r>
                  </m:oMath>
                </a14:m>
                <a:r>
                  <a:rPr lang="de-DE" dirty="0" smtClean="0">
                    <a:solidFill>
                      <a:srgbClr val="FF0000"/>
                    </a:solidFill>
                    <a:sym typeface="Wingdings" panose="05000000000000000000" pitchFamily="2" charset="2"/>
                  </a:rPr>
                  <a:t>(Ne beam, </a:t>
                </a:r>
                <a:r>
                  <a:rPr lang="de-DE" dirty="0" err="1" smtClean="0">
                    <a:solidFill>
                      <a:srgbClr val="FF0000"/>
                    </a:solidFill>
                    <a:sym typeface="Wingdings" panose="05000000000000000000" pitchFamily="2" charset="2"/>
                  </a:rPr>
                  <a:t>upstream</a:t>
                </a:r>
                <a:r>
                  <a:rPr lang="de-DE" dirty="0" smtClean="0">
                    <a:solidFill>
                      <a:srgbClr val="FF0000"/>
                    </a:solidFill>
                    <a:sym typeface="Wingdings" panose="05000000000000000000" pitchFamily="2" charset="2"/>
                  </a:rPr>
                  <a:t> He/Ne beam, LP)</a:t>
                </a:r>
              </a:p>
            </p:txBody>
          </p:sp>
        </mc:Choice>
        <mc:Fallback>
          <p:sp>
            <p:nvSpPr>
              <p:cNvPr id="14" name="Textfeld 13"/>
              <p:cNvSpPr txBox="1">
                <a:spLocks noRot="1" noChangeAspect="1" noMove="1" noResize="1" noEditPoints="1" noAdjustHandles="1" noChangeArrowheads="1" noChangeShapeType="1" noTextEdit="1"/>
              </p:cNvSpPr>
              <p:nvPr/>
            </p:nvSpPr>
            <p:spPr>
              <a:xfrm>
                <a:off x="560578" y="5799901"/>
                <a:ext cx="11170979" cy="646331"/>
              </a:xfrm>
              <a:prstGeom prst="rect">
                <a:avLst/>
              </a:prstGeom>
              <a:blipFill>
                <a:blip r:embed="rId6"/>
                <a:stretch>
                  <a:fillRect l="-491" t="-4717" b="-14151"/>
                </a:stretch>
              </a:blipFill>
            </p:spPr>
            <p:txBody>
              <a:bodyPr/>
              <a:lstStyle/>
              <a:p>
                <a:r>
                  <a:rPr lang="de-DE">
                    <a:noFill/>
                  </a:rPr>
                  <a:t> </a:t>
                </a:r>
              </a:p>
            </p:txBody>
          </p:sp>
        </mc:Fallback>
      </mc:AlternateContent>
    </p:spTree>
    <p:extLst>
      <p:ext uri="{BB962C8B-B14F-4D97-AF65-F5344CB8AC3E}">
        <p14:creationId xmlns:p14="http://schemas.microsoft.com/office/powerpoint/2010/main" val="19586155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repeatCount="indefinite"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8E17D15-6AAC-37C9-ED75-D6646DA02423}"/>
              </a:ext>
            </a:extLst>
          </p:cNvPr>
          <p:cNvSpPr>
            <a:spLocks noGrp="1"/>
          </p:cNvSpPr>
          <p:nvPr>
            <p:ph sz="quarter" idx="13"/>
          </p:nvPr>
        </p:nvSpPr>
        <p:spPr>
          <a:xfrm>
            <a:off x="695326" y="1080445"/>
            <a:ext cx="9978217" cy="1195828"/>
          </a:xfrm>
        </p:spPr>
        <p:txBody>
          <a:bodyPr>
            <a:normAutofit/>
          </a:bodyPr>
          <a:lstStyle/>
          <a:p>
            <a:r>
              <a:rPr lang="en-GB" dirty="0" smtClean="0"/>
              <a:t>No Tungsten lines observed by </a:t>
            </a:r>
            <a:r>
              <a:rPr lang="en-GB" dirty="0" err="1" smtClean="0"/>
              <a:t>Divertor</a:t>
            </a:r>
            <a:r>
              <a:rPr lang="en-GB" dirty="0" smtClean="0"/>
              <a:t> spectroscopy in SOL</a:t>
            </a:r>
            <a:r>
              <a:rPr lang="en-GB" dirty="0"/>
              <a:t> </a:t>
            </a:r>
            <a:r>
              <a:rPr lang="en-GB" dirty="0" smtClean="0"/>
              <a:t>during OP2.1</a:t>
            </a:r>
          </a:p>
          <a:p>
            <a:r>
              <a:rPr lang="en-GB" dirty="0" smtClean="0">
                <a:sym typeface="Wingdings" panose="05000000000000000000" pitchFamily="2" charset="2"/>
              </a:rPr>
              <a:t> </a:t>
            </a:r>
            <a:r>
              <a:rPr lang="en-GB" dirty="0" smtClean="0"/>
              <a:t>New tungsten overview fibre installed for OP2.2</a:t>
            </a:r>
          </a:p>
          <a:p>
            <a:endParaRPr lang="en-GB" dirty="0"/>
          </a:p>
          <a:p>
            <a:endParaRPr lang="en-GB" dirty="0" smtClean="0"/>
          </a:p>
          <a:p>
            <a:endParaRPr lang="en-GB" dirty="0"/>
          </a:p>
          <a:p>
            <a:endParaRPr lang="en-GB" dirty="0" smtClean="0"/>
          </a:p>
          <a:p>
            <a:endParaRPr lang="en-GB" dirty="0"/>
          </a:p>
          <a:p>
            <a:endParaRPr lang="en-GB" dirty="0" smtClean="0"/>
          </a:p>
          <a:p>
            <a:endParaRPr lang="en-GB" dirty="0"/>
          </a:p>
        </p:txBody>
      </p:sp>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a:xfrm>
            <a:off x="695326" y="441325"/>
            <a:ext cx="9576471" cy="638445"/>
          </a:xfrm>
        </p:spPr>
        <p:txBody>
          <a:bodyPr/>
          <a:lstStyle/>
          <a:p>
            <a:r>
              <a:rPr lang="en-GB" dirty="0" smtClean="0"/>
              <a:t>On D9 – tungsten retention in SOL</a:t>
            </a:r>
            <a:endParaRPr lang="en-GB" dirty="0"/>
          </a:p>
        </p:txBody>
      </p:sp>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a:xfrm>
            <a:off x="8711738" y="6489700"/>
            <a:ext cx="2461087" cy="142874"/>
          </a:xfrm>
        </p:spPr>
        <p:txBody>
          <a:bodyPr/>
          <a:lstStyle/>
          <a:p>
            <a:r>
              <a:rPr lang="de-DE" dirty="0" err="1" smtClean="0"/>
              <a:t>Spectroscopic</a:t>
            </a:r>
            <a:r>
              <a:rPr lang="de-DE" dirty="0" smtClean="0"/>
              <a:t> </a:t>
            </a:r>
            <a:r>
              <a:rPr lang="de-DE" dirty="0" err="1" smtClean="0"/>
              <a:t>analysis</a:t>
            </a:r>
            <a:r>
              <a:rPr lang="de-DE" dirty="0" smtClean="0"/>
              <a:t> </a:t>
            </a:r>
            <a:r>
              <a:rPr lang="de-DE" dirty="0" err="1" smtClean="0"/>
              <a:t>of</a:t>
            </a:r>
            <a:r>
              <a:rPr lang="de-DE" dirty="0" smtClean="0"/>
              <a:t> Edge </a:t>
            </a:r>
            <a:r>
              <a:rPr lang="de-DE" dirty="0" err="1" smtClean="0"/>
              <a:t>impurities</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3</a:t>
            </a:fld>
            <a:endParaRPr lang="de-DE" dirty="0"/>
          </a:p>
        </p:txBody>
      </p:sp>
      <p:sp>
        <p:nvSpPr>
          <p:cNvPr id="7" name="Footer Placeholder 2"/>
          <p:cNvSpPr>
            <a:spLocks noGrp="1"/>
          </p:cNvSpPr>
          <p:nvPr>
            <p:ph type="ftr" sz="quarter" idx="15"/>
          </p:nvPr>
        </p:nvSpPr>
        <p:spPr>
          <a:xfrm>
            <a:off x="947738" y="6489699"/>
            <a:ext cx="2987213" cy="142875"/>
          </a:xfrm>
        </p:spPr>
        <p:txBody>
          <a:bodyPr/>
          <a:lstStyle/>
          <a:p>
            <a:r>
              <a:rPr lang="de-DE" dirty="0" smtClean="0"/>
              <a:t>Max-Planck-Institut für Plasmaphysik | D. Gradic | 27.11.2023</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3676" y="1873869"/>
            <a:ext cx="6040951" cy="4530714"/>
          </a:xfrm>
          <a:prstGeom prst="rect">
            <a:avLst/>
          </a:prstGeom>
        </p:spPr>
      </p:pic>
      <p:sp>
        <p:nvSpPr>
          <p:cNvPr id="8" name="Rechteck 7"/>
          <p:cNvSpPr/>
          <p:nvPr/>
        </p:nvSpPr>
        <p:spPr>
          <a:xfrm>
            <a:off x="593791" y="4293661"/>
            <a:ext cx="4714672" cy="1200329"/>
          </a:xfrm>
          <a:prstGeom prst="rect">
            <a:avLst/>
          </a:prstGeom>
        </p:spPr>
        <p:txBody>
          <a:bodyPr wrap="square">
            <a:spAutoFit/>
          </a:bodyPr>
          <a:lstStyle/>
          <a:p>
            <a:pPr algn="ctr"/>
            <a:r>
              <a:rPr lang="en-GB" b="1" dirty="0"/>
              <a:t>For D9, no </a:t>
            </a:r>
            <a:r>
              <a:rPr lang="en-GB" b="1" dirty="0" smtClean="0"/>
              <a:t>SOL data </a:t>
            </a:r>
            <a:r>
              <a:rPr lang="en-GB" b="1" dirty="0"/>
              <a:t>available yet. A repeat (or first-time implementation) of the related proposals/experiments is suggested. </a:t>
            </a:r>
          </a:p>
        </p:txBody>
      </p:sp>
    </p:spTree>
    <p:extLst>
      <p:ext uri="{BB962C8B-B14F-4D97-AF65-F5344CB8AC3E}">
        <p14:creationId xmlns:p14="http://schemas.microsoft.com/office/powerpoint/2010/main" val="32679808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255" y="1087916"/>
            <a:ext cx="5544658" cy="5544658"/>
          </a:xfrm>
          <a:prstGeom prst="rect">
            <a:avLst/>
          </a:prstGeom>
        </p:spPr>
      </p:pic>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smtClean="0"/>
              <a:t>On D11 – SOL impurity enrichment</a:t>
            </a:r>
            <a:endParaRPr lang="en-GB" dirty="0"/>
          </a:p>
        </p:txBody>
      </p:sp>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a:xfrm>
            <a:off x="8711738" y="6489700"/>
            <a:ext cx="2461087" cy="142874"/>
          </a:xfrm>
        </p:spPr>
        <p:txBody>
          <a:bodyPr/>
          <a:lstStyle/>
          <a:p>
            <a:r>
              <a:rPr lang="de-DE" dirty="0" err="1" smtClean="0"/>
              <a:t>Spectroscopic</a:t>
            </a:r>
            <a:r>
              <a:rPr lang="de-DE" dirty="0" smtClean="0"/>
              <a:t> </a:t>
            </a:r>
            <a:r>
              <a:rPr lang="de-DE" dirty="0" err="1" smtClean="0"/>
              <a:t>analysis</a:t>
            </a:r>
            <a:r>
              <a:rPr lang="de-DE" dirty="0" smtClean="0"/>
              <a:t> </a:t>
            </a:r>
            <a:r>
              <a:rPr lang="de-DE" dirty="0" err="1" smtClean="0"/>
              <a:t>of</a:t>
            </a:r>
            <a:r>
              <a:rPr lang="de-DE" dirty="0" smtClean="0"/>
              <a:t> Edge </a:t>
            </a:r>
            <a:r>
              <a:rPr lang="de-DE" dirty="0" err="1" smtClean="0"/>
              <a:t>impurities</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4</a:t>
            </a:fld>
            <a:endParaRPr lang="de-DE" dirty="0"/>
          </a:p>
        </p:txBody>
      </p:sp>
      <p:sp>
        <p:nvSpPr>
          <p:cNvPr id="7" name="Footer Placeholder 2"/>
          <p:cNvSpPr>
            <a:spLocks noGrp="1"/>
          </p:cNvSpPr>
          <p:nvPr>
            <p:ph type="ftr" sz="quarter" idx="15"/>
          </p:nvPr>
        </p:nvSpPr>
        <p:spPr>
          <a:xfrm>
            <a:off x="947738" y="6489699"/>
            <a:ext cx="2987213" cy="142875"/>
          </a:xfrm>
        </p:spPr>
        <p:txBody>
          <a:bodyPr/>
          <a:lstStyle/>
          <a:p>
            <a:r>
              <a:rPr lang="de-DE" dirty="0" smtClean="0"/>
              <a:t>Max-Planck-Institut für Plasmaphysik | D. Gradic | 27.11.2023</a:t>
            </a:r>
            <a:endParaRPr lang="de-DE" dirty="0"/>
          </a:p>
        </p:txBody>
      </p:sp>
      <p:sp>
        <p:nvSpPr>
          <p:cNvPr id="5" name="Rechteck 4"/>
          <p:cNvSpPr/>
          <p:nvPr/>
        </p:nvSpPr>
        <p:spPr>
          <a:xfrm>
            <a:off x="695326" y="1197033"/>
            <a:ext cx="5256587" cy="207818"/>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0" name="Textfeld 9"/>
          <p:cNvSpPr txBox="1"/>
          <p:nvPr/>
        </p:nvSpPr>
        <p:spPr>
          <a:xfrm>
            <a:off x="5145932" y="1903965"/>
            <a:ext cx="914400" cy="294953"/>
          </a:xfrm>
          <a:prstGeom prst="rect">
            <a:avLst/>
          </a:prstGeom>
          <a:noFill/>
        </p:spPr>
        <p:txBody>
          <a:bodyPr wrap="square" lIns="0" tIns="0" rIns="0" bIns="0" rtlCol="0" anchor="t" anchorCtr="0">
            <a:spAutoFit/>
          </a:bodyPr>
          <a:lstStyle/>
          <a:p>
            <a:pPr algn="l">
              <a:lnSpc>
                <a:spcPts val="2300"/>
              </a:lnSpc>
              <a:spcBef>
                <a:spcPts val="1150"/>
              </a:spcBef>
            </a:pPr>
            <a:r>
              <a:rPr lang="de-DE" sz="1600" b="1" dirty="0" smtClean="0">
                <a:solidFill>
                  <a:srgbClr val="0070C0"/>
                </a:solidFill>
              </a:rPr>
              <a:t>AEF30/51</a:t>
            </a:r>
          </a:p>
        </p:txBody>
      </p:sp>
      <p:sp>
        <p:nvSpPr>
          <p:cNvPr id="11" name="Textfeld 10"/>
          <p:cNvSpPr txBox="1"/>
          <p:nvPr/>
        </p:nvSpPr>
        <p:spPr>
          <a:xfrm>
            <a:off x="4082374" y="5319749"/>
            <a:ext cx="914400" cy="267894"/>
          </a:xfrm>
          <a:prstGeom prst="rect">
            <a:avLst/>
          </a:prstGeom>
          <a:noFill/>
        </p:spPr>
        <p:txBody>
          <a:bodyPr wrap="square" lIns="0" tIns="0" rIns="0" bIns="0" rtlCol="0" anchor="t" anchorCtr="0">
            <a:spAutoFit/>
          </a:bodyPr>
          <a:lstStyle/>
          <a:p>
            <a:pPr algn="l">
              <a:lnSpc>
                <a:spcPts val="2300"/>
              </a:lnSpc>
              <a:spcBef>
                <a:spcPts val="1150"/>
              </a:spcBef>
            </a:pPr>
            <a:r>
              <a:rPr lang="de-DE" sz="1600" b="1" dirty="0" smtClean="0">
                <a:solidFill>
                  <a:srgbClr val="0070C0"/>
                </a:solidFill>
              </a:rPr>
              <a:t>AEI30/51</a:t>
            </a:r>
          </a:p>
        </p:txBody>
      </p:sp>
      <mc:AlternateContent xmlns:mc="http://schemas.openxmlformats.org/markup-compatibility/2006">
        <mc:Choice xmlns:a14="http://schemas.microsoft.com/office/drawing/2010/main" Requires="a14">
          <p:sp>
            <p:nvSpPr>
              <p:cNvPr id="13" name="Inhaltsplatzhalter 1">
                <a:extLst>
                  <a:ext uri="{FF2B5EF4-FFF2-40B4-BE49-F238E27FC236}">
                    <a16:creationId xmlns:a16="http://schemas.microsoft.com/office/drawing/2014/main" id="{F8E17D15-6AAC-37C9-ED75-D6646DA02423}"/>
                  </a:ext>
                </a:extLst>
              </p:cNvPr>
              <p:cNvSpPr>
                <a:spLocks noGrp="1"/>
              </p:cNvSpPr>
              <p:nvPr>
                <p:ph sz="quarter" idx="13"/>
              </p:nvPr>
            </p:nvSpPr>
            <p:spPr>
              <a:xfrm>
                <a:off x="6215024" y="1087916"/>
                <a:ext cx="5436342" cy="4330390"/>
              </a:xfrm>
            </p:spPr>
            <p:txBody>
              <a:bodyPr>
                <a:normAutofit fontScale="77500" lnSpcReduction="20000"/>
              </a:bodyPr>
              <a:lstStyle/>
              <a:p>
                <a:r>
                  <a:rPr lang="en-GB" sz="2300" dirty="0" smtClean="0"/>
                  <a:t>Spectroscopic diagnostics available in OP2.1:</a:t>
                </a:r>
              </a:p>
              <a:p>
                <a:pPr marL="285750" indent="-285750">
                  <a:buFont typeface="Arial" panose="020B0604020202020204" pitchFamily="34" charset="0"/>
                  <a:buChar char="•"/>
                </a:pPr>
                <a:r>
                  <a:rPr lang="en-GB" sz="2100" dirty="0" err="1" smtClean="0"/>
                  <a:t>Divertor</a:t>
                </a:r>
                <a:r>
                  <a:rPr lang="en-GB" sz="2100" dirty="0" smtClean="0"/>
                  <a:t> spectroscopy (QSS70</a:t>
                </a:r>
                <a:r>
                  <a:rPr lang="en-GB" sz="2100" dirty="0" smtClean="0"/>
                  <a:t>)</a:t>
                </a:r>
              </a:p>
              <a:p>
                <a:pPr marL="465138" lvl="3" indent="-285750"/>
                <a:r>
                  <a:rPr lang="en-GB" sz="2100" b="0" dirty="0"/>
                  <a:t>Tomography of available emission lines</a:t>
                </a:r>
              </a:p>
              <a:p>
                <a:pPr marL="465138" lvl="2" indent="-285750"/>
                <a:r>
                  <a:rPr lang="en-GB" sz="2100" b="0" dirty="0"/>
                  <a:t>Spectroscopic observation of </a:t>
                </a:r>
                <a:r>
                  <a:rPr lang="en-GB" sz="2100" b="0" dirty="0" err="1">
                    <a:solidFill>
                      <a:schemeClr val="accent5"/>
                    </a:solidFill>
                  </a:rPr>
                  <a:t>divertor</a:t>
                </a:r>
                <a:r>
                  <a:rPr lang="en-GB" sz="2100" b="0" dirty="0">
                    <a:solidFill>
                      <a:schemeClr val="accent5"/>
                    </a:solidFill>
                  </a:rPr>
                  <a:t> gas inlet (QSQ) </a:t>
                </a:r>
                <a:r>
                  <a:rPr lang="en-GB" sz="2100" b="0" dirty="0"/>
                  <a:t>species possible</a:t>
                </a:r>
              </a:p>
              <a:p>
                <a:pPr marL="465138" lvl="2" indent="-285750"/>
                <a:r>
                  <a:rPr lang="en-GB" sz="2100" b="0" dirty="0"/>
                  <a:t>AEI: (active) He/Ne beam emission for </a:t>
                </a:r>
                <a14:m>
                  <m:oMath xmlns:m="http://schemas.openxmlformats.org/officeDocument/2006/math">
                    <m:sSub>
                      <m:sSubPr>
                        <m:ctrlPr>
                          <a:rPr lang="en-GB" sz="2100" b="0" i="1">
                            <a:latin typeface="Cambria Math" panose="02040503050406030204" pitchFamily="18" charset="0"/>
                          </a:rPr>
                        </m:ctrlPr>
                      </m:sSubPr>
                      <m:e>
                        <m:r>
                          <a:rPr lang="de-DE" sz="2100" b="0" i="1">
                            <a:latin typeface="Cambria Math" panose="02040503050406030204" pitchFamily="18" charset="0"/>
                          </a:rPr>
                          <m:t>𝑛</m:t>
                        </m:r>
                      </m:e>
                      <m:sub>
                        <m:r>
                          <a:rPr lang="de-DE" sz="2100" b="0" i="1">
                            <a:latin typeface="Cambria Math" panose="02040503050406030204" pitchFamily="18" charset="0"/>
                          </a:rPr>
                          <m:t>𝑒</m:t>
                        </m:r>
                      </m:sub>
                    </m:sSub>
                  </m:oMath>
                </a14:m>
                <a:r>
                  <a:rPr lang="en-GB" sz="2100" b="0" dirty="0"/>
                  <a:t>, </a:t>
                </a:r>
                <a14:m>
                  <m:oMath xmlns:m="http://schemas.openxmlformats.org/officeDocument/2006/math">
                    <m:sSub>
                      <m:sSubPr>
                        <m:ctrlPr>
                          <a:rPr lang="en-GB" sz="2100" b="0" i="1">
                            <a:latin typeface="Cambria Math" panose="02040503050406030204" pitchFamily="18" charset="0"/>
                          </a:rPr>
                        </m:ctrlPr>
                      </m:sSubPr>
                      <m:e>
                        <m:r>
                          <a:rPr lang="de-DE" sz="2100" b="0" i="1">
                            <a:latin typeface="Cambria Math" panose="02040503050406030204" pitchFamily="18" charset="0"/>
                          </a:rPr>
                          <m:t>𝑇</m:t>
                        </m:r>
                      </m:e>
                      <m:sub>
                        <m:r>
                          <a:rPr lang="de-DE" sz="2100" b="0" i="1">
                            <a:latin typeface="Cambria Math" panose="02040503050406030204" pitchFamily="18" charset="0"/>
                          </a:rPr>
                          <m:t>𝑒</m:t>
                        </m:r>
                      </m:sub>
                    </m:sSub>
                  </m:oMath>
                </a14:m>
                <a:r>
                  <a:rPr lang="en-GB" sz="2100" b="0" dirty="0"/>
                  <a:t> measurements</a:t>
                </a:r>
              </a:p>
              <a:p>
                <a:pPr marL="285750" indent="-285750">
                  <a:buFont typeface="Arial" panose="020B0604020202020204" pitchFamily="34" charset="0"/>
                  <a:buChar char="•"/>
                </a:pPr>
                <a:endParaRPr lang="en-GB" sz="2100" b="0" dirty="0" smtClean="0"/>
              </a:p>
              <a:p>
                <a:pPr marL="285750" indent="-285750">
                  <a:buFont typeface="Arial" panose="020B0604020202020204" pitchFamily="34" charset="0"/>
                  <a:buChar char="•"/>
                </a:pPr>
                <a:r>
                  <a:rPr lang="en-GB" sz="2100" dirty="0" smtClean="0"/>
                  <a:t>Alkali beam CXRS spectroscopy (AEB20) (outer edge)</a:t>
                </a:r>
              </a:p>
              <a:p>
                <a:pPr marL="285750" indent="-285750">
                  <a:buFont typeface="Arial" panose="020B0604020202020204" pitchFamily="34" charset="0"/>
                  <a:buChar char="•"/>
                </a:pPr>
                <a:r>
                  <a:rPr lang="en-GB" sz="2100" dirty="0" smtClean="0"/>
                  <a:t>CXRS spectroscopy (QSK) (mainly core, AEA20</a:t>
                </a:r>
                <a:r>
                  <a:rPr lang="en-GB" sz="2100" dirty="0" smtClean="0"/>
                  <a:t>)</a:t>
                </a:r>
              </a:p>
              <a:p>
                <a:endParaRPr lang="en-GB" sz="2100" dirty="0" smtClean="0"/>
              </a:p>
            </p:txBody>
          </p:sp>
        </mc:Choice>
        <mc:Fallback>
          <p:sp>
            <p:nvSpPr>
              <p:cNvPr id="13" name="Inhaltsplatzhalter 1">
                <a:extLst>
                  <a:ext uri="{FF2B5EF4-FFF2-40B4-BE49-F238E27FC236}">
                    <a16:creationId xmlns:a16="http://schemas.microsoft.com/office/drawing/2014/main" id="{F8E17D15-6AAC-37C9-ED75-D6646DA02423}"/>
                  </a:ext>
                </a:extLst>
              </p:cNvPr>
              <p:cNvSpPr>
                <a:spLocks noGrp="1" noRot="1" noChangeAspect="1" noMove="1" noResize="1" noEditPoints="1" noAdjustHandles="1" noChangeArrowheads="1" noChangeShapeType="1" noTextEdit="1"/>
              </p:cNvSpPr>
              <p:nvPr>
                <p:ph sz="quarter" idx="13"/>
              </p:nvPr>
            </p:nvSpPr>
            <p:spPr>
              <a:xfrm>
                <a:off x="6215024" y="1087916"/>
                <a:ext cx="5436342" cy="4330390"/>
              </a:xfrm>
              <a:blipFill>
                <a:blip r:embed="rId3"/>
                <a:stretch>
                  <a:fillRect l="-2694" t="-703"/>
                </a:stretch>
              </a:blipFill>
            </p:spPr>
            <p:txBody>
              <a:bodyPr/>
              <a:lstStyle/>
              <a:p>
                <a:r>
                  <a:rPr lang="de-DE">
                    <a:noFill/>
                  </a:rPr>
                  <a:t> </a:t>
                </a:r>
              </a:p>
            </p:txBody>
          </p:sp>
        </mc:Fallback>
      </mc:AlternateContent>
      <p:sp>
        <p:nvSpPr>
          <p:cNvPr id="14" name="Textfeld 13"/>
          <p:cNvSpPr txBox="1"/>
          <p:nvPr/>
        </p:nvSpPr>
        <p:spPr>
          <a:xfrm>
            <a:off x="947738" y="1153465"/>
            <a:ext cx="4347469" cy="294953"/>
          </a:xfrm>
          <a:prstGeom prst="rect">
            <a:avLst/>
          </a:prstGeom>
          <a:noFill/>
        </p:spPr>
        <p:txBody>
          <a:bodyPr wrap="square" lIns="0" tIns="0" rIns="0" bIns="0" rtlCol="0" anchor="t" anchorCtr="0">
            <a:spAutoFit/>
          </a:bodyPr>
          <a:lstStyle/>
          <a:p>
            <a:pPr algn="l">
              <a:lnSpc>
                <a:spcPts val="2300"/>
              </a:lnSpc>
              <a:spcBef>
                <a:spcPts val="1150"/>
              </a:spcBef>
            </a:pPr>
            <a:r>
              <a:rPr lang="de-DE" sz="2000" b="1" dirty="0" err="1" smtClean="0"/>
              <a:t>Divertor</a:t>
            </a:r>
            <a:r>
              <a:rPr lang="de-DE" sz="2000" b="1" dirty="0" smtClean="0"/>
              <a:t> </a:t>
            </a:r>
            <a:r>
              <a:rPr lang="de-DE" sz="2000" b="1" dirty="0" err="1" smtClean="0"/>
              <a:t>spectroscopy</a:t>
            </a:r>
            <a:r>
              <a:rPr lang="de-DE" sz="2000" b="1" dirty="0" smtClean="0"/>
              <a:t> QSS70 LOS</a:t>
            </a:r>
          </a:p>
        </p:txBody>
      </p:sp>
      <p:sp>
        <p:nvSpPr>
          <p:cNvPr id="15" name="Rechteck 14"/>
          <p:cNvSpPr/>
          <p:nvPr/>
        </p:nvSpPr>
        <p:spPr>
          <a:xfrm>
            <a:off x="2903043" y="6177103"/>
            <a:ext cx="2641429" cy="307777"/>
          </a:xfrm>
          <a:prstGeom prst="rect">
            <a:avLst/>
          </a:prstGeom>
        </p:spPr>
        <p:txBody>
          <a:bodyPr wrap="none">
            <a:spAutoFit/>
          </a:bodyPr>
          <a:lstStyle/>
          <a:p>
            <a:r>
              <a:rPr lang="de-DE" sz="1400" dirty="0" smtClean="0">
                <a:solidFill>
                  <a:schemeClr val="tx1">
                    <a:lumMod val="50000"/>
                    <a:lumOff val="50000"/>
                  </a:schemeClr>
                </a:solidFill>
                <a:sym typeface="Wingdings" panose="05000000000000000000" pitchFamily="2" charset="2"/>
              </a:rPr>
              <a:t>[</a:t>
            </a:r>
            <a:r>
              <a:rPr lang="de-DE" sz="1400" dirty="0" err="1" smtClean="0">
                <a:solidFill>
                  <a:schemeClr val="tx1">
                    <a:lumMod val="50000"/>
                    <a:lumOff val="50000"/>
                  </a:schemeClr>
                </a:solidFill>
                <a:sym typeface="Wingdings" panose="05000000000000000000" pitchFamily="2" charset="2"/>
              </a:rPr>
              <a:t>picture</a:t>
            </a:r>
            <a:r>
              <a:rPr lang="de-DE" sz="1400" dirty="0" smtClean="0">
                <a:solidFill>
                  <a:schemeClr val="tx1">
                    <a:lumMod val="50000"/>
                    <a:lumOff val="50000"/>
                  </a:schemeClr>
                </a:solidFill>
                <a:sym typeface="Wingdings" panose="05000000000000000000" pitchFamily="2" charset="2"/>
              </a:rPr>
              <a:t> </a:t>
            </a:r>
            <a:r>
              <a:rPr lang="de-DE" sz="1400" dirty="0" err="1" smtClean="0">
                <a:solidFill>
                  <a:schemeClr val="tx1">
                    <a:lumMod val="50000"/>
                    <a:lumOff val="50000"/>
                  </a:schemeClr>
                </a:solidFill>
                <a:sym typeface="Wingdings" panose="05000000000000000000" pitchFamily="2" charset="2"/>
              </a:rPr>
              <a:t>provided</a:t>
            </a:r>
            <a:r>
              <a:rPr lang="de-DE" sz="1400" dirty="0" smtClean="0">
                <a:solidFill>
                  <a:schemeClr val="tx1">
                    <a:lumMod val="50000"/>
                    <a:lumOff val="50000"/>
                  </a:schemeClr>
                </a:solidFill>
                <a:sym typeface="Wingdings" panose="05000000000000000000" pitchFamily="2" charset="2"/>
              </a:rPr>
              <a:t> </a:t>
            </a:r>
            <a:r>
              <a:rPr lang="de-DE" sz="1400" dirty="0" err="1">
                <a:solidFill>
                  <a:schemeClr val="tx1">
                    <a:lumMod val="50000"/>
                    <a:lumOff val="50000"/>
                  </a:schemeClr>
                </a:solidFill>
                <a:sym typeface="Wingdings" panose="05000000000000000000" pitchFamily="2" charset="2"/>
              </a:rPr>
              <a:t>by</a:t>
            </a:r>
            <a:r>
              <a:rPr lang="de-DE" sz="1400" dirty="0">
                <a:solidFill>
                  <a:schemeClr val="tx1">
                    <a:lumMod val="50000"/>
                    <a:lumOff val="50000"/>
                  </a:schemeClr>
                </a:solidFill>
                <a:sym typeface="Wingdings" panose="05000000000000000000" pitchFamily="2" charset="2"/>
              </a:rPr>
              <a:t> </a:t>
            </a:r>
            <a:r>
              <a:rPr lang="de-DE" sz="1400" dirty="0" smtClean="0">
                <a:solidFill>
                  <a:schemeClr val="tx1">
                    <a:lumMod val="50000"/>
                    <a:lumOff val="50000"/>
                  </a:schemeClr>
                </a:solidFill>
                <a:sym typeface="Wingdings" panose="05000000000000000000" pitchFamily="2" charset="2"/>
              </a:rPr>
              <a:t>F. Henke]</a:t>
            </a:r>
            <a:endParaRPr lang="de-DE" sz="1400" dirty="0">
              <a:solidFill>
                <a:schemeClr val="tx1">
                  <a:lumMod val="50000"/>
                  <a:lumOff val="50000"/>
                </a:schemeClr>
              </a:solidFill>
              <a:sym typeface="Wingdings" panose="05000000000000000000" pitchFamily="2" charset="2"/>
            </a:endParaRPr>
          </a:p>
        </p:txBody>
      </p:sp>
      <p:sp>
        <p:nvSpPr>
          <p:cNvPr id="2" name="Rechteck 1"/>
          <p:cNvSpPr/>
          <p:nvPr/>
        </p:nvSpPr>
        <p:spPr>
          <a:xfrm>
            <a:off x="695326" y="1512916"/>
            <a:ext cx="776027" cy="224444"/>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8" name="Rechteck 7"/>
          <p:cNvSpPr/>
          <p:nvPr/>
        </p:nvSpPr>
        <p:spPr>
          <a:xfrm rot="613397">
            <a:off x="2287557" y="5345646"/>
            <a:ext cx="307571" cy="176058"/>
          </a:xfrm>
          <a:prstGeom prst="rect">
            <a:avLst/>
          </a:prstGeom>
          <a:solidFill>
            <a:srgbClr val="EF7C00"/>
          </a:solidFill>
          <a:ln w="19050" cmpd="sng">
            <a:solidFill>
              <a:srgbClr val="FF000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8" name="Rechteck 17"/>
          <p:cNvSpPr/>
          <p:nvPr/>
        </p:nvSpPr>
        <p:spPr>
          <a:xfrm>
            <a:off x="2345445" y="5646729"/>
            <a:ext cx="776027" cy="224444"/>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7" name="Textfeld 16"/>
          <p:cNvSpPr txBox="1"/>
          <p:nvPr/>
        </p:nvSpPr>
        <p:spPr>
          <a:xfrm>
            <a:off x="2318621" y="5598343"/>
            <a:ext cx="518702" cy="267894"/>
          </a:xfrm>
          <a:prstGeom prst="rect">
            <a:avLst/>
          </a:prstGeom>
          <a:noFill/>
          <a:ln>
            <a:solidFill>
              <a:schemeClr val="bg1"/>
            </a:solidFill>
          </a:ln>
        </p:spPr>
        <p:txBody>
          <a:bodyPr wrap="square" lIns="0" tIns="0" rIns="0" bIns="0" rtlCol="0" anchor="t" anchorCtr="0">
            <a:spAutoFit/>
          </a:bodyPr>
          <a:lstStyle/>
          <a:p>
            <a:pPr algn="l">
              <a:lnSpc>
                <a:spcPts val="2300"/>
              </a:lnSpc>
              <a:spcBef>
                <a:spcPts val="1150"/>
              </a:spcBef>
            </a:pPr>
            <a:r>
              <a:rPr lang="de-DE" sz="1600" b="1" dirty="0" smtClean="0">
                <a:solidFill>
                  <a:schemeClr val="accent5"/>
                </a:solidFill>
              </a:rPr>
              <a:t>QSQ</a:t>
            </a:r>
          </a:p>
        </p:txBody>
      </p:sp>
    </p:spTree>
    <p:extLst>
      <p:ext uri="{BB962C8B-B14F-4D97-AF65-F5344CB8AC3E}">
        <p14:creationId xmlns:p14="http://schemas.microsoft.com/office/powerpoint/2010/main" val="338660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4"/>
          <a:stretch>
            <a:fillRect/>
          </a:stretch>
        </p:blipFill>
        <p:spPr>
          <a:xfrm>
            <a:off x="1135504" y="1722869"/>
            <a:ext cx="4941099" cy="3866746"/>
          </a:xfrm>
          <a:prstGeom prst="rect">
            <a:avLst/>
          </a:prstGeom>
        </p:spPr>
      </p:pic>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smtClean="0"/>
              <a:t>Impurity Tomography over AEI/AEF LOS (OP 2.1)</a:t>
            </a:r>
            <a:endParaRPr lang="en-GB" dirty="0"/>
          </a:p>
        </p:txBody>
      </p:sp>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a:xfrm>
            <a:off x="8711738" y="6489700"/>
            <a:ext cx="2461087" cy="142874"/>
          </a:xfrm>
        </p:spPr>
        <p:txBody>
          <a:bodyPr/>
          <a:lstStyle/>
          <a:p>
            <a:r>
              <a:rPr lang="de-DE" dirty="0" err="1" smtClean="0"/>
              <a:t>Spectroscopic</a:t>
            </a:r>
            <a:r>
              <a:rPr lang="de-DE" dirty="0" smtClean="0"/>
              <a:t> </a:t>
            </a:r>
            <a:r>
              <a:rPr lang="de-DE" dirty="0" err="1" smtClean="0"/>
              <a:t>analysis</a:t>
            </a:r>
            <a:r>
              <a:rPr lang="de-DE" dirty="0" smtClean="0"/>
              <a:t> </a:t>
            </a:r>
            <a:r>
              <a:rPr lang="de-DE" dirty="0" err="1" smtClean="0"/>
              <a:t>of</a:t>
            </a:r>
            <a:r>
              <a:rPr lang="de-DE" dirty="0" smtClean="0"/>
              <a:t> Edge </a:t>
            </a:r>
            <a:r>
              <a:rPr lang="de-DE" dirty="0" err="1" smtClean="0"/>
              <a:t>impurities</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5</a:t>
            </a:fld>
            <a:endParaRPr lang="de-DE" dirty="0"/>
          </a:p>
        </p:txBody>
      </p:sp>
      <p:sp>
        <p:nvSpPr>
          <p:cNvPr id="7" name="Footer Placeholder 2"/>
          <p:cNvSpPr>
            <a:spLocks noGrp="1"/>
          </p:cNvSpPr>
          <p:nvPr>
            <p:ph type="ftr" sz="quarter" idx="15"/>
          </p:nvPr>
        </p:nvSpPr>
        <p:spPr>
          <a:xfrm>
            <a:off x="947738" y="6489699"/>
            <a:ext cx="2987213" cy="142875"/>
          </a:xfrm>
        </p:spPr>
        <p:txBody>
          <a:bodyPr/>
          <a:lstStyle/>
          <a:p>
            <a:r>
              <a:rPr lang="de-DE" dirty="0" smtClean="0"/>
              <a:t>Max-Planck-Institut für Plasmaphysik | D. Gradic | 27.11.2023</a:t>
            </a:r>
            <a:endParaRPr lang="de-DE" dirty="0"/>
          </a:p>
        </p:txBody>
      </p:sp>
      <p:sp>
        <p:nvSpPr>
          <p:cNvPr id="9" name="Rechteck 8"/>
          <p:cNvSpPr/>
          <p:nvPr/>
        </p:nvSpPr>
        <p:spPr>
          <a:xfrm>
            <a:off x="454831" y="5514696"/>
            <a:ext cx="11399117" cy="1046440"/>
          </a:xfrm>
          <a:prstGeom prst="rect">
            <a:avLst/>
          </a:prstGeom>
        </p:spPr>
        <p:txBody>
          <a:bodyPr wrap="square">
            <a:spAutoFit/>
          </a:bodyPr>
          <a:lstStyle/>
          <a:p>
            <a:pPr algn="ctr"/>
            <a:r>
              <a:rPr lang="en-US" b="1" dirty="0" smtClean="0">
                <a:solidFill>
                  <a:schemeClr val="accent1"/>
                </a:solidFill>
                <a:sym typeface="Wingdings" panose="05000000000000000000" pitchFamily="2" charset="2"/>
              </a:rPr>
              <a:t>Most lowly ionized impurity species radiate strongly in vicinity of </a:t>
            </a:r>
            <a:r>
              <a:rPr lang="en-US" b="1" dirty="0" err="1" smtClean="0">
                <a:solidFill>
                  <a:schemeClr val="accent1"/>
                </a:solidFill>
                <a:sym typeface="Wingdings" panose="05000000000000000000" pitchFamily="2" charset="2"/>
              </a:rPr>
              <a:t>strikelines</a:t>
            </a:r>
            <a:r>
              <a:rPr lang="en-US" b="1" dirty="0" smtClean="0">
                <a:solidFill>
                  <a:schemeClr val="accent1"/>
                </a:solidFill>
                <a:sym typeface="Wingdings" panose="05000000000000000000" pitchFamily="2" charset="2"/>
              </a:rPr>
              <a:t> on </a:t>
            </a:r>
            <a:r>
              <a:rPr lang="en-US" b="1" dirty="0" err="1" smtClean="0">
                <a:solidFill>
                  <a:schemeClr val="accent1"/>
                </a:solidFill>
                <a:sym typeface="Wingdings" panose="05000000000000000000" pitchFamily="2" charset="2"/>
              </a:rPr>
              <a:t>horiz</a:t>
            </a:r>
            <a:r>
              <a:rPr lang="en-US" b="1" dirty="0" smtClean="0">
                <a:solidFill>
                  <a:schemeClr val="accent1"/>
                </a:solidFill>
                <a:sym typeface="Wingdings" panose="05000000000000000000" pitchFamily="2" charset="2"/>
              </a:rPr>
              <a:t>. &amp; vertical target</a:t>
            </a:r>
          </a:p>
          <a:p>
            <a:pPr algn="ctr"/>
            <a:endParaRPr lang="en-US" b="1" dirty="0" smtClean="0">
              <a:solidFill>
                <a:schemeClr val="accent1"/>
              </a:solidFill>
              <a:sym typeface="Wingdings" panose="05000000000000000000" pitchFamily="2" charset="2"/>
            </a:endParaRPr>
          </a:p>
          <a:p>
            <a:pPr algn="ctr"/>
            <a:r>
              <a:rPr lang="en-US" b="1" dirty="0" smtClean="0">
                <a:solidFill>
                  <a:schemeClr val="accent1"/>
                </a:solidFill>
                <a:sym typeface="Wingdings" panose="05000000000000000000" pitchFamily="2" charset="2"/>
              </a:rPr>
              <a:t>During detachment, we observe significant upstream transition of most impurity lines</a:t>
            </a:r>
          </a:p>
          <a:p>
            <a:pPr marL="285750" indent="-285750" algn="ctr">
              <a:buFont typeface="Wingdings" panose="05000000000000000000" pitchFamily="2" charset="2"/>
              <a:buChar char="à"/>
            </a:pPr>
            <a:endParaRPr lang="en-US" sz="800" b="1" dirty="0">
              <a:solidFill>
                <a:srgbClr val="3F7EC1"/>
              </a:solidFill>
              <a:sym typeface="Wingdings" panose="05000000000000000000" pitchFamily="2" charset="2"/>
            </a:endParaRPr>
          </a:p>
        </p:txBody>
      </p:sp>
      <p:sp>
        <p:nvSpPr>
          <p:cNvPr id="11" name="Textfeld 10"/>
          <p:cNvSpPr txBox="1"/>
          <p:nvPr/>
        </p:nvSpPr>
        <p:spPr>
          <a:xfrm>
            <a:off x="565077" y="1111297"/>
            <a:ext cx="6733498" cy="1077218"/>
          </a:xfrm>
          <a:prstGeom prst="rect">
            <a:avLst/>
          </a:prstGeom>
          <a:noFill/>
        </p:spPr>
        <p:txBody>
          <a:bodyPr wrap="square" rtlCol="0">
            <a:spAutoFit/>
          </a:bodyPr>
          <a:lstStyle/>
          <a:p>
            <a:r>
              <a:rPr lang="en-US" sz="1600" dirty="0" smtClean="0"/>
              <a:t>With after-OP2.1 calibration made in August 2023, tomography now possible for OP2.1 analysis, very first results coming in…</a:t>
            </a:r>
          </a:p>
          <a:p>
            <a:endParaRPr lang="en-US" sz="1600" dirty="0"/>
          </a:p>
          <a:p>
            <a:endParaRPr lang="en-US" sz="1600" dirty="0" smtClean="0"/>
          </a:p>
        </p:txBody>
      </p:sp>
      <p:pic>
        <p:nvPicPr>
          <p:cNvPr id="2" name="inverted 2D emission LGI mean run156-multTimes-04 automatic color sca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28824" y="812723"/>
            <a:ext cx="4330932" cy="4330932"/>
          </a:xfrm>
          <a:prstGeom prst="rect">
            <a:avLst/>
          </a:prstGeom>
        </p:spPr>
      </p:pic>
      <p:sp>
        <p:nvSpPr>
          <p:cNvPr id="10" name="Rechteck 9"/>
          <p:cNvSpPr/>
          <p:nvPr/>
        </p:nvSpPr>
        <p:spPr>
          <a:xfrm>
            <a:off x="8267303" y="4908142"/>
            <a:ext cx="3349956" cy="307777"/>
          </a:xfrm>
          <a:prstGeom prst="rect">
            <a:avLst/>
          </a:prstGeom>
        </p:spPr>
        <p:txBody>
          <a:bodyPr wrap="none">
            <a:spAutoFit/>
          </a:bodyPr>
          <a:lstStyle/>
          <a:p>
            <a:r>
              <a:rPr lang="de-DE" sz="1400" dirty="0" smtClean="0">
                <a:solidFill>
                  <a:schemeClr val="tx1">
                    <a:lumMod val="50000"/>
                    <a:lumOff val="50000"/>
                  </a:schemeClr>
                </a:solidFill>
                <a:sym typeface="Wingdings" panose="05000000000000000000" pitchFamily="2" charset="2"/>
              </a:rPr>
              <a:t>[</a:t>
            </a:r>
            <a:r>
              <a:rPr lang="de-DE" sz="1400" dirty="0" err="1" smtClean="0">
                <a:solidFill>
                  <a:schemeClr val="tx1">
                    <a:lumMod val="50000"/>
                    <a:lumOff val="50000"/>
                  </a:schemeClr>
                </a:solidFill>
                <a:sym typeface="Wingdings" panose="05000000000000000000" pitchFamily="2" charset="2"/>
              </a:rPr>
              <a:t>provided</a:t>
            </a:r>
            <a:r>
              <a:rPr lang="de-DE" sz="1400" dirty="0" smtClean="0">
                <a:solidFill>
                  <a:schemeClr val="tx1">
                    <a:lumMod val="50000"/>
                    <a:lumOff val="50000"/>
                  </a:schemeClr>
                </a:solidFill>
                <a:sym typeface="Wingdings" panose="05000000000000000000" pitchFamily="2" charset="2"/>
              </a:rPr>
              <a:t> </a:t>
            </a:r>
            <a:r>
              <a:rPr lang="de-DE" sz="1400" dirty="0" err="1">
                <a:solidFill>
                  <a:schemeClr val="tx1">
                    <a:lumMod val="50000"/>
                    <a:lumOff val="50000"/>
                  </a:schemeClr>
                </a:solidFill>
                <a:sym typeface="Wingdings" panose="05000000000000000000" pitchFamily="2" charset="2"/>
              </a:rPr>
              <a:t>by</a:t>
            </a:r>
            <a:r>
              <a:rPr lang="de-DE" sz="1400" dirty="0">
                <a:solidFill>
                  <a:schemeClr val="tx1">
                    <a:lumMod val="50000"/>
                    <a:lumOff val="50000"/>
                  </a:schemeClr>
                </a:solidFill>
                <a:sym typeface="Wingdings" panose="05000000000000000000" pitchFamily="2" charset="2"/>
              </a:rPr>
              <a:t> </a:t>
            </a:r>
            <a:r>
              <a:rPr lang="de-DE" sz="1400" dirty="0" smtClean="0">
                <a:solidFill>
                  <a:schemeClr val="tx1">
                    <a:lumMod val="50000"/>
                    <a:lumOff val="50000"/>
                  </a:schemeClr>
                </a:solidFill>
                <a:sym typeface="Wingdings" panose="05000000000000000000" pitchFamily="2" charset="2"/>
              </a:rPr>
              <a:t>F. Henke &amp; M. </a:t>
            </a:r>
            <a:r>
              <a:rPr lang="de-DE" sz="1400" dirty="0" err="1" smtClean="0">
                <a:solidFill>
                  <a:schemeClr val="tx1">
                    <a:lumMod val="50000"/>
                    <a:lumOff val="50000"/>
                  </a:schemeClr>
                </a:solidFill>
                <a:sym typeface="Wingdings" panose="05000000000000000000" pitchFamily="2" charset="2"/>
              </a:rPr>
              <a:t>Krychowiak</a:t>
            </a:r>
            <a:r>
              <a:rPr lang="de-DE" sz="1400" dirty="0" smtClean="0">
                <a:solidFill>
                  <a:schemeClr val="tx1">
                    <a:lumMod val="50000"/>
                    <a:lumOff val="50000"/>
                  </a:schemeClr>
                </a:solidFill>
                <a:sym typeface="Wingdings" panose="05000000000000000000" pitchFamily="2" charset="2"/>
              </a:rPr>
              <a:t>]</a:t>
            </a:r>
            <a:endParaRPr lang="de-DE" sz="1400" dirty="0">
              <a:solidFill>
                <a:schemeClr val="tx1">
                  <a:lumMod val="50000"/>
                  <a:lumOff val="50000"/>
                </a:schemeClr>
              </a:solidFill>
              <a:sym typeface="Wingdings" panose="05000000000000000000" pitchFamily="2" charset="2"/>
            </a:endParaRPr>
          </a:p>
        </p:txBody>
      </p:sp>
      <p:sp>
        <p:nvSpPr>
          <p:cNvPr id="12" name="Textfeld 11"/>
          <p:cNvSpPr txBox="1"/>
          <p:nvPr/>
        </p:nvSpPr>
        <p:spPr>
          <a:xfrm>
            <a:off x="1773013" y="4194523"/>
            <a:ext cx="518702" cy="267894"/>
          </a:xfrm>
          <a:prstGeom prst="rect">
            <a:avLst/>
          </a:prstGeom>
          <a:noFill/>
          <a:ln>
            <a:solidFill>
              <a:schemeClr val="bg1"/>
            </a:solidFill>
          </a:ln>
        </p:spPr>
        <p:txBody>
          <a:bodyPr wrap="square" lIns="0" tIns="0" rIns="0" bIns="0" rtlCol="0" anchor="t" anchorCtr="0">
            <a:spAutoFit/>
          </a:bodyPr>
          <a:lstStyle/>
          <a:p>
            <a:pPr algn="l">
              <a:lnSpc>
                <a:spcPts val="2300"/>
              </a:lnSpc>
              <a:spcBef>
                <a:spcPts val="1150"/>
              </a:spcBef>
            </a:pPr>
            <a:r>
              <a:rPr lang="de-DE" sz="1600" b="1" dirty="0" smtClean="0">
                <a:solidFill>
                  <a:schemeClr val="accent5"/>
                </a:solidFill>
              </a:rPr>
              <a:t>QSQ</a:t>
            </a:r>
          </a:p>
        </p:txBody>
      </p:sp>
    </p:spTree>
    <p:extLst>
      <p:ext uri="{BB962C8B-B14F-4D97-AF65-F5344CB8AC3E}">
        <p14:creationId xmlns:p14="http://schemas.microsoft.com/office/powerpoint/2010/main" val="3208854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smtClean="0"/>
              <a:t>Enrichment: absolute impurity concentrations in </a:t>
            </a:r>
            <a:r>
              <a:rPr lang="en-GB" dirty="0" err="1" smtClean="0"/>
              <a:t>Divertor</a:t>
            </a:r>
            <a:r>
              <a:rPr lang="en-GB" dirty="0" smtClean="0"/>
              <a:t> SOL</a:t>
            </a:r>
            <a:endParaRPr lang="en-GB" dirty="0"/>
          </a:p>
        </p:txBody>
      </p:sp>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a:xfrm>
            <a:off x="8711738" y="6489700"/>
            <a:ext cx="2461087" cy="142874"/>
          </a:xfrm>
        </p:spPr>
        <p:txBody>
          <a:bodyPr/>
          <a:lstStyle/>
          <a:p>
            <a:r>
              <a:rPr lang="de-DE" dirty="0" err="1" smtClean="0"/>
              <a:t>Spectroscopic</a:t>
            </a:r>
            <a:r>
              <a:rPr lang="de-DE" dirty="0" smtClean="0"/>
              <a:t> </a:t>
            </a:r>
            <a:r>
              <a:rPr lang="de-DE" dirty="0" err="1" smtClean="0"/>
              <a:t>analysis</a:t>
            </a:r>
            <a:r>
              <a:rPr lang="de-DE" dirty="0" smtClean="0"/>
              <a:t> </a:t>
            </a:r>
            <a:r>
              <a:rPr lang="de-DE" dirty="0" err="1" smtClean="0"/>
              <a:t>of</a:t>
            </a:r>
            <a:r>
              <a:rPr lang="de-DE" dirty="0" smtClean="0"/>
              <a:t> Edge </a:t>
            </a:r>
            <a:r>
              <a:rPr lang="de-DE" dirty="0" err="1" smtClean="0"/>
              <a:t>impurities</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6</a:t>
            </a:fld>
            <a:endParaRPr lang="de-DE" dirty="0"/>
          </a:p>
        </p:txBody>
      </p:sp>
      <p:sp>
        <p:nvSpPr>
          <p:cNvPr id="7" name="Footer Placeholder 2"/>
          <p:cNvSpPr>
            <a:spLocks noGrp="1"/>
          </p:cNvSpPr>
          <p:nvPr>
            <p:ph type="ftr" sz="quarter" idx="15"/>
          </p:nvPr>
        </p:nvSpPr>
        <p:spPr>
          <a:xfrm>
            <a:off x="947738" y="6489699"/>
            <a:ext cx="2987213" cy="142875"/>
          </a:xfrm>
        </p:spPr>
        <p:txBody>
          <a:bodyPr/>
          <a:lstStyle/>
          <a:p>
            <a:r>
              <a:rPr lang="de-DE" dirty="0" smtClean="0"/>
              <a:t>Max-Planck-Institut für Plasmaphysik | D. Gradic | 27.11.2023</a:t>
            </a:r>
            <a:endParaRPr lang="de-DE" dirty="0"/>
          </a:p>
        </p:txBody>
      </p:sp>
      <mc:AlternateContent xmlns:mc="http://schemas.openxmlformats.org/markup-compatibility/2006" xmlns:a14="http://schemas.microsoft.com/office/drawing/2010/main">
        <mc:Choice Requires="a14">
          <p:sp>
            <p:nvSpPr>
              <p:cNvPr id="9" name="Textfeld 8"/>
              <p:cNvSpPr txBox="1"/>
              <p:nvPr/>
            </p:nvSpPr>
            <p:spPr>
              <a:xfrm>
                <a:off x="620511" y="1223984"/>
                <a:ext cx="11296938" cy="2812950"/>
              </a:xfrm>
              <a:prstGeom prst="rect">
                <a:avLst/>
              </a:prstGeom>
              <a:noFill/>
            </p:spPr>
            <p:txBody>
              <a:bodyPr wrap="square" lIns="0" tIns="0" rIns="0" bIns="0" rtlCol="0" anchor="t" anchorCtr="0">
                <a:spAutoFit/>
              </a:bodyPr>
              <a:lstStyle/>
              <a:p>
                <a:pPr>
                  <a:lnSpc>
                    <a:spcPts val="2300"/>
                  </a:lnSpc>
                  <a:spcBef>
                    <a:spcPts val="1150"/>
                  </a:spcBef>
                </a:pPr>
                <a:r>
                  <a:rPr lang="de-DE" b="1" dirty="0" smtClean="0">
                    <a:solidFill>
                      <a:srgbClr val="006C66"/>
                    </a:solidFill>
                  </a:rPr>
                  <a:t>Absolute </a:t>
                </a:r>
                <a:r>
                  <a:rPr lang="de-DE" b="1" dirty="0" err="1" smtClean="0">
                    <a:solidFill>
                      <a:srgbClr val="006C66"/>
                    </a:solidFill>
                  </a:rPr>
                  <a:t>impurity</a:t>
                </a:r>
                <a:r>
                  <a:rPr lang="de-DE" b="1" dirty="0" smtClean="0">
                    <a:solidFill>
                      <a:srgbClr val="006C66"/>
                    </a:solidFill>
                  </a:rPr>
                  <a:t> </a:t>
                </a:r>
                <a:r>
                  <a:rPr lang="de-DE" b="1" dirty="0" err="1" smtClean="0">
                    <a:solidFill>
                      <a:srgbClr val="006C66"/>
                    </a:solidFill>
                  </a:rPr>
                  <a:t>concentrations</a:t>
                </a:r>
                <a:r>
                  <a:rPr lang="de-DE" b="1" dirty="0" smtClean="0">
                    <a:solidFill>
                      <a:srgbClr val="006C66"/>
                    </a:solidFill>
                  </a:rPr>
                  <a:t> </a:t>
                </a:r>
                <a:r>
                  <a:rPr lang="de-DE" b="1" dirty="0" err="1" smtClean="0">
                    <a:solidFill>
                      <a:srgbClr val="006C66"/>
                    </a:solidFill>
                  </a:rPr>
                  <a:t>can</a:t>
                </a:r>
                <a:r>
                  <a:rPr lang="de-DE" b="1" dirty="0" smtClean="0">
                    <a:solidFill>
                      <a:srgbClr val="006C66"/>
                    </a:solidFill>
                  </a:rPr>
                  <a:t> </a:t>
                </a:r>
                <a:r>
                  <a:rPr lang="de-DE" b="1" dirty="0" err="1" smtClean="0">
                    <a:solidFill>
                      <a:srgbClr val="006C66"/>
                    </a:solidFill>
                  </a:rPr>
                  <a:t>be</a:t>
                </a:r>
                <a:r>
                  <a:rPr lang="de-DE" b="1" dirty="0" smtClean="0">
                    <a:solidFill>
                      <a:srgbClr val="006C66"/>
                    </a:solidFill>
                  </a:rPr>
                  <a:t> </a:t>
                </a:r>
                <a:r>
                  <a:rPr lang="de-DE" b="1" dirty="0" err="1" smtClean="0">
                    <a:solidFill>
                      <a:srgbClr val="006C66"/>
                    </a:solidFill>
                  </a:rPr>
                  <a:t>deduced</a:t>
                </a:r>
                <a:r>
                  <a:rPr lang="de-DE" b="1" dirty="0" smtClean="0">
                    <a:solidFill>
                      <a:srgbClr val="006C66"/>
                    </a:solidFill>
                  </a:rPr>
                  <a:t> </a:t>
                </a:r>
                <a:r>
                  <a:rPr lang="de-DE" b="1" dirty="0" err="1" smtClean="0">
                    <a:solidFill>
                      <a:srgbClr val="006C66"/>
                    </a:solidFill>
                  </a:rPr>
                  <a:t>from</a:t>
                </a:r>
                <a:r>
                  <a:rPr lang="de-DE" b="1" dirty="0" smtClean="0">
                    <a:solidFill>
                      <a:srgbClr val="006C66"/>
                    </a:solidFill>
                  </a:rPr>
                  <a:t> </a:t>
                </a:r>
                <a:r>
                  <a:rPr lang="de-DE" b="1" dirty="0" err="1" smtClean="0">
                    <a:solidFill>
                      <a:srgbClr val="006C66"/>
                    </a:solidFill>
                  </a:rPr>
                  <a:t>line</a:t>
                </a:r>
                <a:r>
                  <a:rPr lang="de-DE" b="1" dirty="0" smtClean="0">
                    <a:solidFill>
                      <a:srgbClr val="006C66"/>
                    </a:solidFill>
                  </a:rPr>
                  <a:t> </a:t>
                </a:r>
                <a:r>
                  <a:rPr lang="de-DE" b="1" dirty="0" err="1" smtClean="0">
                    <a:solidFill>
                      <a:srgbClr val="006C66"/>
                    </a:solidFill>
                  </a:rPr>
                  <a:t>intensity</a:t>
                </a:r>
                <a:r>
                  <a:rPr lang="de-DE" b="1" dirty="0" smtClean="0">
                    <a:solidFill>
                      <a:srgbClr val="006C66"/>
                    </a:solidFill>
                  </a:rPr>
                  <a:t> </a:t>
                </a:r>
                <a:r>
                  <a:rPr lang="de-DE" b="1" dirty="0" err="1" smtClean="0">
                    <a:solidFill>
                      <a:srgbClr val="006C66"/>
                    </a:solidFill>
                  </a:rPr>
                  <a:t>of</a:t>
                </a:r>
                <a:r>
                  <a:rPr lang="de-DE" b="1" dirty="0" smtClean="0">
                    <a:solidFill>
                      <a:srgbClr val="006C66"/>
                    </a:solidFill>
                  </a:rPr>
                  <a:t> an </a:t>
                </a:r>
                <a:r>
                  <a:rPr lang="de-DE" b="1" dirty="0" err="1" smtClean="0">
                    <a:solidFill>
                      <a:srgbClr val="006C66"/>
                    </a:solidFill>
                  </a:rPr>
                  <a:t>observed</a:t>
                </a:r>
                <a:r>
                  <a:rPr lang="de-DE" b="1" dirty="0" smtClean="0">
                    <a:solidFill>
                      <a:srgbClr val="006C66"/>
                    </a:solidFill>
                  </a:rPr>
                  <a:t> </a:t>
                </a:r>
                <a:r>
                  <a:rPr lang="de-DE" b="1" dirty="0" err="1" smtClean="0">
                    <a:solidFill>
                      <a:srgbClr val="006C66"/>
                    </a:solidFill>
                  </a:rPr>
                  <a:t>emission</a:t>
                </a:r>
                <a:r>
                  <a:rPr lang="de-DE" b="1" dirty="0" smtClean="0">
                    <a:solidFill>
                      <a:srgbClr val="006C66"/>
                    </a:solidFill>
                  </a:rPr>
                  <a:t> </a:t>
                </a:r>
                <a:r>
                  <a:rPr lang="de-DE" b="1" dirty="0" err="1" smtClean="0">
                    <a:solidFill>
                      <a:srgbClr val="006C66"/>
                    </a:solidFill>
                  </a:rPr>
                  <a:t>line</a:t>
                </a:r>
                <a:r>
                  <a:rPr lang="de-DE" b="1" dirty="0" smtClean="0">
                    <a:solidFill>
                      <a:srgbClr val="006C66"/>
                    </a:solidFill>
                  </a:rPr>
                  <a:t>:</a:t>
                </a:r>
              </a:p>
              <a:p>
                <a:pPr>
                  <a:lnSpc>
                    <a:spcPts val="2300"/>
                  </a:lnSpc>
                  <a:spcBef>
                    <a:spcPts val="1150"/>
                  </a:spcBef>
                </a:pPr>
                <a:endParaRPr lang="de-DE" b="1" dirty="0">
                  <a:solidFill>
                    <a:srgbClr val="006C66"/>
                  </a:solidFill>
                </a:endParaRPr>
              </a:p>
              <a:p>
                <a:pPr>
                  <a:lnSpc>
                    <a:spcPts val="2300"/>
                  </a:lnSpc>
                  <a:spcBef>
                    <a:spcPts val="1150"/>
                  </a:spcBef>
                </a:pPr>
                <a:endParaRPr lang="de-DE" b="1" dirty="0" smtClean="0">
                  <a:solidFill>
                    <a:srgbClr val="006C66"/>
                  </a:solidFill>
                </a:endParaRPr>
              </a:p>
              <a:p>
                <a:pPr>
                  <a:lnSpc>
                    <a:spcPts val="2300"/>
                  </a:lnSpc>
                  <a:spcBef>
                    <a:spcPts val="1150"/>
                  </a:spcBef>
                </a:pPr>
                <a:r>
                  <a:rPr lang="de-DE" dirty="0" smtClean="0">
                    <a:solidFill>
                      <a:srgbClr val="006C66"/>
                    </a:solidFill>
                  </a:rPr>
                  <a:t>PEC: Photon </a:t>
                </a:r>
                <a:r>
                  <a:rPr lang="de-DE" dirty="0" err="1">
                    <a:solidFill>
                      <a:srgbClr val="006C66"/>
                    </a:solidFill>
                  </a:rPr>
                  <a:t>emissivity</a:t>
                </a:r>
                <a:r>
                  <a:rPr lang="de-DE" dirty="0">
                    <a:solidFill>
                      <a:srgbClr val="006C66"/>
                    </a:solidFill>
                  </a:rPr>
                  <a:t> </a:t>
                </a:r>
                <a:r>
                  <a:rPr lang="de-DE" dirty="0" err="1" smtClean="0">
                    <a:solidFill>
                      <a:srgbClr val="006C66"/>
                    </a:solidFill>
                  </a:rPr>
                  <a:t>coefficient</a:t>
                </a:r>
                <a:r>
                  <a:rPr lang="de-DE" dirty="0" smtClean="0">
                    <a:solidFill>
                      <a:srgbClr val="006C66"/>
                    </a:solidFill>
                  </a:rPr>
                  <a:t> (</a:t>
                </a:r>
                <a:r>
                  <a:rPr lang="de-DE" dirty="0" err="1" smtClean="0">
                    <a:solidFill>
                      <a:srgbClr val="006C66"/>
                    </a:solidFill>
                  </a:rPr>
                  <a:t>dependent</a:t>
                </a:r>
                <a:r>
                  <a:rPr lang="de-DE" dirty="0" smtClean="0">
                    <a:solidFill>
                      <a:srgbClr val="006C66"/>
                    </a:solidFill>
                  </a:rPr>
                  <a:t> on </a:t>
                </a:r>
                <a14:m>
                  <m:oMath xmlns:m="http://schemas.openxmlformats.org/officeDocument/2006/math">
                    <m:sSub>
                      <m:sSubPr>
                        <m:ctrlPr>
                          <a:rPr lang="en-GB" i="1">
                            <a:solidFill>
                              <a:schemeClr val="accent1"/>
                            </a:solidFill>
                            <a:latin typeface="Cambria Math" panose="02040503050406030204" pitchFamily="18" charset="0"/>
                          </a:rPr>
                        </m:ctrlPr>
                      </m:sSubPr>
                      <m:e>
                        <m:r>
                          <a:rPr lang="de-DE" b="0" i="1">
                            <a:solidFill>
                              <a:schemeClr val="accent1"/>
                            </a:solidFill>
                            <a:latin typeface="Cambria Math" panose="02040503050406030204" pitchFamily="18" charset="0"/>
                          </a:rPr>
                          <m:t>𝑇</m:t>
                        </m:r>
                      </m:e>
                      <m:sub>
                        <m:r>
                          <a:rPr lang="de-DE" b="0" i="1">
                            <a:solidFill>
                              <a:schemeClr val="accent1"/>
                            </a:solidFill>
                            <a:latin typeface="Cambria Math" panose="02040503050406030204" pitchFamily="18" charset="0"/>
                          </a:rPr>
                          <m:t>𝑒</m:t>
                        </m:r>
                      </m:sub>
                    </m:sSub>
                  </m:oMath>
                </a14:m>
                <a:r>
                  <a:rPr lang="de-DE" dirty="0" smtClean="0">
                    <a:solidFill>
                      <a:srgbClr val="006C66"/>
                    </a:solidFill>
                  </a:rPr>
                  <a:t>)</a:t>
                </a:r>
              </a:p>
              <a:p>
                <a:pPr>
                  <a:lnSpc>
                    <a:spcPts val="2300"/>
                  </a:lnSpc>
                  <a:spcBef>
                    <a:spcPts val="1150"/>
                  </a:spcBef>
                </a:pPr>
                <a:endParaRPr lang="de-DE" b="1" dirty="0" smtClean="0">
                  <a:solidFill>
                    <a:srgbClr val="006C66"/>
                  </a:solidFill>
                  <a:sym typeface="Wingdings" panose="05000000000000000000" pitchFamily="2" charset="2"/>
                </a:endParaRPr>
              </a:p>
              <a:p>
                <a:pPr>
                  <a:lnSpc>
                    <a:spcPts val="2300"/>
                  </a:lnSpc>
                  <a:spcBef>
                    <a:spcPts val="1150"/>
                  </a:spcBef>
                </a:pP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When</a:t>
                </a:r>
                <a:r>
                  <a:rPr lang="de-DE" b="1" dirty="0" smtClean="0">
                    <a:solidFill>
                      <a:srgbClr val="006C66"/>
                    </a:solidFill>
                    <a:sym typeface="Wingdings" panose="05000000000000000000" pitchFamily="2" charset="2"/>
                  </a:rPr>
                  <a:t> </a:t>
                </a:r>
                <a14:m>
                  <m:oMath xmlns:m="http://schemas.openxmlformats.org/officeDocument/2006/math">
                    <m:sSub>
                      <m:sSubPr>
                        <m:ctrlPr>
                          <a:rPr lang="en-GB" b="1"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𝒏</m:t>
                        </m:r>
                      </m:e>
                      <m:sub>
                        <m:r>
                          <a:rPr lang="de-DE" b="1" i="1">
                            <a:solidFill>
                              <a:schemeClr val="accent1"/>
                            </a:solidFill>
                            <a:latin typeface="Cambria Math" panose="02040503050406030204" pitchFamily="18" charset="0"/>
                          </a:rPr>
                          <m:t>𝒆</m:t>
                        </m:r>
                      </m:sub>
                    </m:sSub>
                  </m:oMath>
                </a14:m>
                <a:r>
                  <a:rPr lang="en-GB" b="1" dirty="0">
                    <a:solidFill>
                      <a:schemeClr val="accent1"/>
                    </a:solidFill>
                  </a:rPr>
                  <a:t>, </a:t>
                </a:r>
                <a14:m>
                  <m:oMath xmlns:m="http://schemas.openxmlformats.org/officeDocument/2006/math">
                    <m:sSub>
                      <m:sSubPr>
                        <m:ctrlPr>
                          <a:rPr lang="en-GB" b="1"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𝑻</m:t>
                        </m:r>
                      </m:e>
                      <m:sub>
                        <m:r>
                          <a:rPr lang="de-DE" b="1" i="1">
                            <a:solidFill>
                              <a:schemeClr val="accent1"/>
                            </a:solidFill>
                            <a:latin typeface="Cambria Math" panose="02040503050406030204" pitchFamily="18" charset="0"/>
                          </a:rPr>
                          <m:t>𝒆</m:t>
                        </m:r>
                      </m:sub>
                    </m:sSub>
                  </m:oMath>
                </a14:m>
                <a:r>
                  <a:rPr lang="de-DE" b="1" dirty="0" smtClean="0">
                    <a:solidFill>
                      <a:srgbClr val="006C66"/>
                    </a:solidFill>
                  </a:rPr>
                  <a:t> </a:t>
                </a:r>
                <a:r>
                  <a:rPr lang="de-DE" b="1" dirty="0" err="1" smtClean="0">
                    <a:solidFill>
                      <a:srgbClr val="006C66"/>
                    </a:solidFill>
                  </a:rPr>
                  <a:t>are</a:t>
                </a:r>
                <a:r>
                  <a:rPr lang="de-DE" b="1" dirty="0" smtClean="0">
                    <a:solidFill>
                      <a:srgbClr val="006C66"/>
                    </a:solidFill>
                  </a:rPr>
                  <a:t> </a:t>
                </a:r>
                <a:r>
                  <a:rPr lang="de-DE" b="1" dirty="0" err="1" smtClean="0">
                    <a:solidFill>
                      <a:srgbClr val="006C66"/>
                    </a:solidFill>
                  </a:rPr>
                  <a:t>known</a:t>
                </a:r>
                <a:r>
                  <a:rPr lang="de-DE" b="1" dirty="0" smtClean="0">
                    <a:solidFill>
                      <a:srgbClr val="006C66"/>
                    </a:solidFill>
                  </a:rPr>
                  <a:t>, </a:t>
                </a:r>
                <a:r>
                  <a:rPr lang="de-DE" b="1" dirty="0" err="1" smtClean="0">
                    <a:solidFill>
                      <a:srgbClr val="006C66"/>
                    </a:solidFill>
                  </a:rPr>
                  <a:t>impurity</a:t>
                </a:r>
                <a:r>
                  <a:rPr lang="de-DE" b="1" dirty="0" smtClean="0">
                    <a:solidFill>
                      <a:srgbClr val="006C66"/>
                    </a:solidFill>
                  </a:rPr>
                  <a:t> </a:t>
                </a:r>
                <a:r>
                  <a:rPr lang="de-DE" b="1" dirty="0" err="1" smtClean="0">
                    <a:solidFill>
                      <a:srgbClr val="006C66"/>
                    </a:solidFill>
                  </a:rPr>
                  <a:t>density</a:t>
                </a:r>
                <a:r>
                  <a:rPr lang="de-DE" b="1" dirty="0" smtClean="0">
                    <a:solidFill>
                      <a:srgbClr val="006C66"/>
                    </a:solidFill>
                  </a:rPr>
                  <a:t> </a:t>
                </a:r>
                <a14:m>
                  <m:oMath xmlns:m="http://schemas.openxmlformats.org/officeDocument/2006/math">
                    <m:sSub>
                      <m:sSubPr>
                        <m:ctrlPr>
                          <a:rPr lang="en-GB" b="1"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𝒏</m:t>
                        </m:r>
                      </m:e>
                      <m:sub>
                        <m:r>
                          <a:rPr lang="de-DE" b="1" i="1">
                            <a:solidFill>
                              <a:schemeClr val="accent1"/>
                            </a:solidFill>
                            <a:latin typeface="Cambria Math" panose="02040503050406030204" pitchFamily="18" charset="0"/>
                          </a:rPr>
                          <m:t>𝒊𝒎𝒑</m:t>
                        </m:r>
                      </m:sub>
                    </m:sSub>
                  </m:oMath>
                </a14:m>
                <a:r>
                  <a:rPr lang="de-DE" b="1" dirty="0">
                    <a:solidFill>
                      <a:schemeClr val="accent1"/>
                    </a:solidFill>
                    <a:sym typeface="Wingdings" panose="05000000000000000000" pitchFamily="2" charset="2"/>
                  </a:rPr>
                  <a:t> </a:t>
                </a:r>
                <a:r>
                  <a:rPr lang="de-DE" b="1" dirty="0" smtClean="0">
                    <a:solidFill>
                      <a:schemeClr val="accent1"/>
                    </a:solidFill>
                    <a:sym typeface="Wingdings" panose="05000000000000000000" pitchFamily="2" charset="2"/>
                  </a:rPr>
                  <a:t>(</a:t>
                </a:r>
                <a:r>
                  <a:rPr lang="de-DE" b="1" dirty="0" err="1" smtClean="0">
                    <a:solidFill>
                      <a:schemeClr val="accent1"/>
                    </a:solidFill>
                    <a:sym typeface="Wingdings" panose="05000000000000000000" pitchFamily="2" charset="2"/>
                  </a:rPr>
                  <a:t>and</a:t>
                </a:r>
                <a:r>
                  <a:rPr lang="de-DE" b="1" dirty="0" smtClean="0">
                    <a:solidFill>
                      <a:schemeClr val="accent1"/>
                    </a:solidFill>
                    <a:sym typeface="Wingdings" panose="05000000000000000000" pitchFamily="2" charset="2"/>
                  </a:rPr>
                  <a:t> </a:t>
                </a:r>
                <a:r>
                  <a:rPr lang="de-DE" b="1" dirty="0" err="1" smtClean="0">
                    <a:solidFill>
                      <a:schemeClr val="accent1"/>
                    </a:solidFill>
                    <a:sym typeface="Wingdings" panose="05000000000000000000" pitchFamily="2" charset="2"/>
                  </a:rPr>
                  <a:t>therefore</a:t>
                </a:r>
                <a:r>
                  <a:rPr lang="de-DE" b="1" dirty="0" smtClean="0">
                    <a:solidFill>
                      <a:schemeClr val="accent1"/>
                    </a:solidFill>
                    <a:sym typeface="Wingdings" panose="05000000000000000000" pitchFamily="2" charset="2"/>
                  </a:rPr>
                  <a:t> </a:t>
                </a:r>
                <a:r>
                  <a:rPr lang="de-DE" b="1" dirty="0" err="1" smtClean="0">
                    <a:solidFill>
                      <a:schemeClr val="accent1"/>
                    </a:solidFill>
                    <a:sym typeface="Wingdings" panose="05000000000000000000" pitchFamily="2" charset="2"/>
                  </a:rPr>
                  <a:t>impurity</a:t>
                </a:r>
                <a:r>
                  <a:rPr lang="de-DE" b="1" dirty="0" smtClean="0">
                    <a:solidFill>
                      <a:schemeClr val="accent1"/>
                    </a:solidFill>
                    <a:sym typeface="Wingdings" panose="05000000000000000000" pitchFamily="2" charset="2"/>
                  </a:rPr>
                  <a:t> </a:t>
                </a:r>
                <a:r>
                  <a:rPr lang="de-DE" b="1" dirty="0" err="1" smtClean="0">
                    <a:solidFill>
                      <a:schemeClr val="accent1"/>
                    </a:solidFill>
                    <a:sym typeface="Wingdings" panose="05000000000000000000" pitchFamily="2" charset="2"/>
                  </a:rPr>
                  <a:t>concentration</a:t>
                </a:r>
                <a:r>
                  <a:rPr lang="de-DE" b="1" dirty="0" smtClean="0">
                    <a:solidFill>
                      <a:schemeClr val="accent1"/>
                    </a:solidFill>
                    <a:sym typeface="Wingdings" panose="05000000000000000000" pitchFamily="2" charset="2"/>
                  </a:rPr>
                  <a:t> </a:t>
                </a:r>
                <a14:m>
                  <m:oMath xmlns:m="http://schemas.openxmlformats.org/officeDocument/2006/math">
                    <m:sSub>
                      <m:sSubPr>
                        <m:ctrlPr>
                          <a:rPr lang="en-GB" b="1" i="1">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𝒄</m:t>
                        </m:r>
                      </m:e>
                      <m:sub>
                        <m:r>
                          <a:rPr lang="de-DE" b="1" i="1">
                            <a:solidFill>
                              <a:schemeClr val="accent1"/>
                            </a:solidFill>
                            <a:latin typeface="Cambria Math" panose="02040503050406030204" pitchFamily="18" charset="0"/>
                          </a:rPr>
                          <m:t>𝒊𝒎𝒑</m:t>
                        </m:r>
                      </m:sub>
                    </m:sSub>
                    <m:r>
                      <a:rPr lang="de-DE" b="1" i="1" smtClean="0">
                        <a:solidFill>
                          <a:schemeClr val="accent1"/>
                        </a:solidFill>
                        <a:latin typeface="Cambria Math" panose="02040503050406030204" pitchFamily="18" charset="0"/>
                      </a:rPr>
                      <m:t>=</m:t>
                    </m:r>
                    <m:f>
                      <m:fPr>
                        <m:ctrlPr>
                          <a:rPr lang="de-DE" b="1" i="1" smtClean="0">
                            <a:solidFill>
                              <a:schemeClr val="accent1"/>
                            </a:solidFill>
                            <a:latin typeface="Cambria Math" panose="02040503050406030204" pitchFamily="18" charset="0"/>
                          </a:rPr>
                        </m:ctrlPr>
                      </m:fPr>
                      <m:num>
                        <m:sSub>
                          <m:sSubPr>
                            <m:ctrlPr>
                              <a:rPr lang="en-GB" b="1"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𝒏</m:t>
                            </m:r>
                          </m:e>
                          <m:sub>
                            <m:r>
                              <a:rPr lang="de-DE" b="1" i="1">
                                <a:solidFill>
                                  <a:schemeClr val="accent1"/>
                                </a:solidFill>
                                <a:latin typeface="Cambria Math" panose="02040503050406030204" pitchFamily="18" charset="0"/>
                              </a:rPr>
                              <m:t>𝒊𝒎𝒑</m:t>
                            </m:r>
                          </m:sub>
                        </m:sSub>
                      </m:num>
                      <m:den>
                        <m:sSub>
                          <m:sSubPr>
                            <m:ctrlPr>
                              <a:rPr lang="en-GB" b="1"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𝒏</m:t>
                            </m:r>
                          </m:e>
                          <m:sub>
                            <m:r>
                              <a:rPr lang="de-DE" b="1" i="1" smtClean="0">
                                <a:solidFill>
                                  <a:schemeClr val="accent1"/>
                                </a:solidFill>
                                <a:latin typeface="Cambria Math" panose="02040503050406030204" pitchFamily="18" charset="0"/>
                              </a:rPr>
                              <m:t>𝒆</m:t>
                            </m:r>
                          </m:sub>
                        </m:sSub>
                      </m:den>
                    </m:f>
                  </m:oMath>
                </a14:m>
                <a:r>
                  <a:rPr lang="de-DE" b="1" dirty="0" smtClean="0">
                    <a:solidFill>
                      <a:srgbClr val="006C66"/>
                    </a:solidFill>
                  </a:rPr>
                  <a:t>) </a:t>
                </a:r>
                <a:r>
                  <a:rPr lang="de-DE" b="1" dirty="0" err="1" smtClean="0">
                    <a:solidFill>
                      <a:srgbClr val="006C66"/>
                    </a:solidFill>
                  </a:rPr>
                  <a:t>straightforward</a:t>
                </a:r>
                <a:r>
                  <a:rPr lang="de-DE" b="1" dirty="0" smtClean="0">
                    <a:solidFill>
                      <a:srgbClr val="006C66"/>
                    </a:solidFill>
                  </a:rPr>
                  <a:t> </a:t>
                </a:r>
                <a:r>
                  <a:rPr lang="de-DE" b="1" dirty="0" err="1" smtClean="0">
                    <a:solidFill>
                      <a:srgbClr val="006C66"/>
                    </a:solidFill>
                  </a:rPr>
                  <a:t>to</a:t>
                </a:r>
                <a:r>
                  <a:rPr lang="de-DE" b="1" dirty="0" smtClean="0">
                    <a:solidFill>
                      <a:srgbClr val="006C66"/>
                    </a:solidFill>
                  </a:rPr>
                  <a:t> </a:t>
                </a:r>
                <a:r>
                  <a:rPr lang="de-DE" b="1" dirty="0" err="1" smtClean="0">
                    <a:solidFill>
                      <a:srgbClr val="006C66"/>
                    </a:solidFill>
                  </a:rPr>
                  <a:t>analyse</a:t>
                </a:r>
                <a:endParaRPr lang="de-DE" b="1" dirty="0">
                  <a:solidFill>
                    <a:srgbClr val="006C66"/>
                  </a:solidFill>
                </a:endParaRPr>
              </a:p>
            </p:txBody>
          </p:sp>
        </mc:Choice>
        <mc:Fallback xmlns="">
          <p:sp>
            <p:nvSpPr>
              <p:cNvPr id="9" name="Textfeld 8"/>
              <p:cNvSpPr txBox="1">
                <a:spLocks noRot="1" noChangeAspect="1" noMove="1" noResize="1" noEditPoints="1" noAdjustHandles="1" noChangeArrowheads="1" noChangeShapeType="1" noTextEdit="1"/>
              </p:cNvSpPr>
              <p:nvPr/>
            </p:nvSpPr>
            <p:spPr>
              <a:xfrm>
                <a:off x="620511" y="1223984"/>
                <a:ext cx="11296938" cy="2812950"/>
              </a:xfrm>
              <a:prstGeom prst="rect">
                <a:avLst/>
              </a:prstGeom>
              <a:blipFill>
                <a:blip r:embed="rId2"/>
                <a:stretch>
                  <a:fillRect l="-1295" t="-2820" b="-4121"/>
                </a:stretch>
              </a:blipFill>
            </p:spPr>
            <p:txBody>
              <a:bodyPr/>
              <a:lstStyle/>
              <a:p>
                <a:r>
                  <a:rPr lang="de-DE">
                    <a:noFill/>
                  </a:rPr>
                  <a:t> </a:t>
                </a:r>
              </a:p>
            </p:txBody>
          </p:sp>
        </mc:Fallback>
      </mc:AlternateContent>
      <p:pic>
        <p:nvPicPr>
          <p:cNvPr id="11" name="Inhaltsplatzhalter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337" y="1762966"/>
            <a:ext cx="5111750" cy="424668"/>
          </a:xfrm>
          <a:prstGeom prst="rect">
            <a:avLst/>
          </a:prstGeom>
        </p:spPr>
      </p:pic>
    </p:spTree>
    <p:extLst>
      <p:ext uri="{BB962C8B-B14F-4D97-AF65-F5344CB8AC3E}">
        <p14:creationId xmlns:p14="http://schemas.microsoft.com/office/powerpoint/2010/main" val="1006329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smtClean="0"/>
                  <a:t>How to get </a:t>
                </a:r>
                <a14:m>
                  <m:oMath xmlns:m="http://schemas.openxmlformats.org/officeDocument/2006/math">
                    <m:sSub>
                      <m:sSubPr>
                        <m:ctrlPr>
                          <a:rPr lang="en-GB" i="1">
                            <a:latin typeface="Cambria Math" panose="02040503050406030204" pitchFamily="18" charset="0"/>
                          </a:rPr>
                        </m:ctrlPr>
                      </m:sSubPr>
                      <m:e>
                        <m:r>
                          <a:rPr lang="de-DE" b="1" i="1">
                            <a:latin typeface="Cambria Math" panose="02040503050406030204" pitchFamily="18" charset="0"/>
                          </a:rPr>
                          <m:t>𝒏</m:t>
                        </m:r>
                      </m:e>
                      <m:sub>
                        <m:r>
                          <a:rPr lang="de-DE" b="1" i="1">
                            <a:latin typeface="Cambria Math" panose="02040503050406030204" pitchFamily="18" charset="0"/>
                          </a:rPr>
                          <m:t>𝒆</m:t>
                        </m:r>
                      </m:sub>
                    </m:sSub>
                  </m:oMath>
                </a14:m>
                <a:r>
                  <a:rPr lang="en-GB" dirty="0"/>
                  <a:t>, </a:t>
                </a:r>
                <a14:m>
                  <m:oMath xmlns:m="http://schemas.openxmlformats.org/officeDocument/2006/math">
                    <m:sSub>
                      <m:sSubPr>
                        <m:ctrlPr>
                          <a:rPr lang="en-GB" i="1">
                            <a:latin typeface="Cambria Math" panose="02040503050406030204" pitchFamily="18" charset="0"/>
                          </a:rPr>
                        </m:ctrlPr>
                      </m:sSubPr>
                      <m:e>
                        <m:r>
                          <a:rPr lang="de-DE" b="1" i="1">
                            <a:latin typeface="Cambria Math" panose="02040503050406030204" pitchFamily="18" charset="0"/>
                          </a:rPr>
                          <m:t>𝑻</m:t>
                        </m:r>
                      </m:e>
                      <m:sub>
                        <m:r>
                          <a:rPr lang="de-DE" b="1" i="1">
                            <a:latin typeface="Cambria Math" panose="02040503050406030204" pitchFamily="18" charset="0"/>
                          </a:rPr>
                          <m:t>𝒆</m:t>
                        </m:r>
                      </m:sub>
                    </m:sSub>
                  </m:oMath>
                </a14:m>
                <a:r>
                  <a:rPr lang="en-GB" dirty="0" smtClean="0"/>
                  <a:t> in the (</a:t>
                </a:r>
                <a:r>
                  <a:rPr lang="en-GB" dirty="0" err="1" smtClean="0"/>
                  <a:t>divertor</a:t>
                </a:r>
                <a:r>
                  <a:rPr lang="en-GB" dirty="0" smtClean="0"/>
                  <a:t>) SOL?</a:t>
                </a:r>
                <a:endParaRPr lang="en-GB" dirty="0"/>
              </a:p>
            </p:txBody>
          </p:sp>
        </mc:Choice>
        <mc:Fallback xmlns="">
          <p:sp>
            <p:nvSpPr>
              <p:cNvPr id="3" name="Titel 2">
                <a:extLst>
                  <a:ext uri="{FF2B5EF4-FFF2-40B4-BE49-F238E27FC236}">
                    <a16:creationId xmlns:a16="http://schemas.microsoft.com/office/drawing/2014/main" id="{218972D2-5651-8BE8-F398-BCAC37AF5AD1}"/>
                  </a:ext>
                </a:extLst>
              </p:cNvPr>
              <p:cNvSpPr>
                <a:spLocks noGrp="1" noRot="1" noChangeAspect="1" noMove="1" noResize="1" noEditPoints="1" noAdjustHandles="1" noChangeArrowheads="1" noChangeShapeType="1" noTextEdit="1"/>
              </p:cNvSpPr>
              <p:nvPr>
                <p:ph type="title"/>
              </p:nvPr>
            </p:nvSpPr>
            <p:spPr>
              <a:blipFill>
                <a:blip r:embed="rId2"/>
                <a:stretch>
                  <a:fillRect l="-1973" t="-13605"/>
                </a:stretch>
              </a:blipFill>
            </p:spPr>
            <p:txBody>
              <a:bodyPr/>
              <a:lstStyle/>
              <a:p>
                <a:r>
                  <a:rPr lang="de-DE">
                    <a:noFill/>
                  </a:rPr>
                  <a:t> </a:t>
                </a:r>
              </a:p>
            </p:txBody>
          </p:sp>
        </mc:Fallback>
      </mc:AlternateContent>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a:xfrm>
            <a:off x="8711738" y="6489700"/>
            <a:ext cx="2461087" cy="142874"/>
          </a:xfrm>
        </p:spPr>
        <p:txBody>
          <a:bodyPr/>
          <a:lstStyle/>
          <a:p>
            <a:r>
              <a:rPr lang="de-DE" dirty="0" err="1" smtClean="0"/>
              <a:t>Spectroscopic</a:t>
            </a:r>
            <a:r>
              <a:rPr lang="de-DE" dirty="0" smtClean="0"/>
              <a:t> </a:t>
            </a:r>
            <a:r>
              <a:rPr lang="de-DE" dirty="0" err="1" smtClean="0"/>
              <a:t>analysis</a:t>
            </a:r>
            <a:r>
              <a:rPr lang="de-DE" dirty="0" smtClean="0"/>
              <a:t> </a:t>
            </a:r>
            <a:r>
              <a:rPr lang="de-DE" dirty="0" err="1" smtClean="0"/>
              <a:t>of</a:t>
            </a:r>
            <a:r>
              <a:rPr lang="de-DE" dirty="0" smtClean="0"/>
              <a:t> Edge </a:t>
            </a:r>
            <a:r>
              <a:rPr lang="de-DE" dirty="0" err="1" smtClean="0"/>
              <a:t>impurities</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7</a:t>
            </a:fld>
            <a:endParaRPr lang="de-DE" dirty="0"/>
          </a:p>
        </p:txBody>
      </p:sp>
      <p:sp>
        <p:nvSpPr>
          <p:cNvPr id="7" name="Footer Placeholder 2"/>
          <p:cNvSpPr>
            <a:spLocks noGrp="1"/>
          </p:cNvSpPr>
          <p:nvPr>
            <p:ph type="ftr" sz="quarter" idx="15"/>
          </p:nvPr>
        </p:nvSpPr>
        <p:spPr>
          <a:xfrm>
            <a:off x="947738" y="6489699"/>
            <a:ext cx="2987213" cy="142875"/>
          </a:xfrm>
        </p:spPr>
        <p:txBody>
          <a:bodyPr/>
          <a:lstStyle/>
          <a:p>
            <a:r>
              <a:rPr lang="de-DE" dirty="0" smtClean="0"/>
              <a:t>Max-Planck-Institut für Plasmaphysik | D. Gradic | 27.11.2023</a:t>
            </a:r>
            <a:endParaRPr lang="de-DE" dirty="0"/>
          </a:p>
        </p:txBody>
      </p:sp>
      <mc:AlternateContent xmlns:mc="http://schemas.openxmlformats.org/markup-compatibility/2006">
        <mc:Choice xmlns:a14="http://schemas.microsoft.com/office/drawing/2010/main" Requires="a14">
          <p:sp>
            <p:nvSpPr>
              <p:cNvPr id="8" name="Rechteck 7"/>
              <p:cNvSpPr/>
              <p:nvPr/>
            </p:nvSpPr>
            <p:spPr>
              <a:xfrm>
                <a:off x="367499" y="5035392"/>
                <a:ext cx="11129176" cy="923330"/>
              </a:xfrm>
              <a:prstGeom prst="rect">
                <a:avLst/>
              </a:prstGeom>
            </p:spPr>
            <p:txBody>
              <a:bodyPr wrap="square">
                <a:spAutoFit/>
              </a:bodyPr>
              <a:lstStyle/>
              <a:p>
                <a:pPr algn="ctr"/>
                <a:r>
                  <a:rPr lang="de-DE" b="1" dirty="0" err="1" smtClean="0">
                    <a:solidFill>
                      <a:srgbClr val="3F7EC1"/>
                    </a:solidFill>
                    <a:sym typeface="Wingdings" panose="05000000000000000000" pitchFamily="2" charset="2"/>
                  </a:rPr>
                  <a:t>Local</a:t>
                </a:r>
                <a:r>
                  <a:rPr lang="de-DE" b="1" dirty="0" smtClean="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measurements</a:t>
                </a:r>
                <a:r>
                  <a:rPr lang="de-DE" b="1" dirty="0" smtClean="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of</a:t>
                </a:r>
                <a:r>
                  <a:rPr lang="de-DE" b="1" dirty="0" smtClean="0">
                    <a:solidFill>
                      <a:srgbClr val="3F7EC1"/>
                    </a:solidFill>
                    <a:sym typeface="Wingdings" panose="05000000000000000000" pitchFamily="2" charset="2"/>
                  </a:rPr>
                  <a:t> </a:t>
                </a:r>
                <a14:m>
                  <m:oMath xmlns:m="http://schemas.openxmlformats.org/officeDocument/2006/math">
                    <m:sSub>
                      <m:sSubPr>
                        <m:ctrlPr>
                          <a:rPr lang="en-GB" b="1" i="1" smtClean="0">
                            <a:solidFill>
                              <a:srgbClr val="0070C0"/>
                            </a:solidFill>
                            <a:latin typeface="Cambria Math" panose="02040503050406030204" pitchFamily="18" charset="0"/>
                          </a:rPr>
                        </m:ctrlPr>
                      </m:sSubPr>
                      <m:e>
                        <m:r>
                          <a:rPr lang="de-DE" b="1" i="1">
                            <a:solidFill>
                              <a:srgbClr val="0070C0"/>
                            </a:solidFill>
                            <a:latin typeface="Cambria Math" panose="02040503050406030204" pitchFamily="18" charset="0"/>
                          </a:rPr>
                          <m:t>𝒏</m:t>
                        </m:r>
                      </m:e>
                      <m:sub>
                        <m:r>
                          <a:rPr lang="de-DE" b="1" i="1">
                            <a:solidFill>
                              <a:srgbClr val="0070C0"/>
                            </a:solidFill>
                            <a:latin typeface="Cambria Math" panose="02040503050406030204" pitchFamily="18" charset="0"/>
                          </a:rPr>
                          <m:t>𝒆</m:t>
                        </m:r>
                      </m:sub>
                    </m:sSub>
                  </m:oMath>
                </a14:m>
                <a:r>
                  <a:rPr lang="en-GB" b="1" dirty="0">
                    <a:solidFill>
                      <a:srgbClr val="0070C0"/>
                    </a:solidFill>
                  </a:rPr>
                  <a:t>, </a:t>
                </a:r>
                <a14:m>
                  <m:oMath xmlns:m="http://schemas.openxmlformats.org/officeDocument/2006/math">
                    <m:sSub>
                      <m:sSubPr>
                        <m:ctrlPr>
                          <a:rPr lang="en-GB" b="1" i="1">
                            <a:solidFill>
                              <a:srgbClr val="0070C0"/>
                            </a:solidFill>
                            <a:latin typeface="Cambria Math" panose="02040503050406030204" pitchFamily="18" charset="0"/>
                          </a:rPr>
                        </m:ctrlPr>
                      </m:sSubPr>
                      <m:e>
                        <m:r>
                          <a:rPr lang="de-DE" b="1" i="1">
                            <a:solidFill>
                              <a:srgbClr val="0070C0"/>
                            </a:solidFill>
                            <a:latin typeface="Cambria Math" panose="02040503050406030204" pitchFamily="18" charset="0"/>
                          </a:rPr>
                          <m:t>𝑻</m:t>
                        </m:r>
                      </m:e>
                      <m:sub>
                        <m:r>
                          <a:rPr lang="de-DE" b="1" i="1">
                            <a:solidFill>
                              <a:srgbClr val="0070C0"/>
                            </a:solidFill>
                            <a:latin typeface="Cambria Math" panose="02040503050406030204" pitchFamily="18" charset="0"/>
                          </a:rPr>
                          <m:t>𝒆</m:t>
                        </m:r>
                      </m:sub>
                    </m:sSub>
                  </m:oMath>
                </a14:m>
                <a:r>
                  <a:rPr lang="de-DE" b="1" dirty="0" smtClean="0">
                    <a:solidFill>
                      <a:srgbClr val="3F7EC1"/>
                    </a:solidFill>
                    <a:sym typeface="Wingdings" panose="05000000000000000000" pitchFamily="2" charset="2"/>
                  </a:rPr>
                  <a:t> around </a:t>
                </a:r>
                <a:r>
                  <a:rPr lang="de-DE" b="1" dirty="0" err="1" smtClean="0">
                    <a:solidFill>
                      <a:srgbClr val="3F7EC1"/>
                    </a:solidFill>
                    <a:sym typeface="Wingdings" panose="05000000000000000000" pitchFamily="2" charset="2"/>
                  </a:rPr>
                  <a:t>Divertor</a:t>
                </a:r>
                <a:r>
                  <a:rPr lang="de-DE" b="1" dirty="0" smtClean="0">
                    <a:solidFill>
                      <a:srgbClr val="3F7EC1"/>
                    </a:solidFill>
                    <a:sym typeface="Wingdings" panose="05000000000000000000" pitchFamily="2" charset="2"/>
                  </a:rPr>
                  <a:t> gas </a:t>
                </a:r>
                <a:r>
                  <a:rPr lang="de-DE" b="1" dirty="0" err="1" smtClean="0">
                    <a:solidFill>
                      <a:srgbClr val="3F7EC1"/>
                    </a:solidFill>
                    <a:sym typeface="Wingdings" panose="05000000000000000000" pitchFamily="2" charset="2"/>
                  </a:rPr>
                  <a:t>inlet</a:t>
                </a:r>
                <a:r>
                  <a:rPr lang="de-DE" b="1" dirty="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through</a:t>
                </a:r>
                <a:r>
                  <a:rPr lang="de-DE" b="1" dirty="0" smtClean="0">
                    <a:solidFill>
                      <a:srgbClr val="3F7EC1"/>
                    </a:solidFill>
                    <a:sym typeface="Wingdings" panose="05000000000000000000" pitchFamily="2" charset="2"/>
                  </a:rPr>
                  <a:t> O-point </a:t>
                </a:r>
                <a:r>
                  <a:rPr lang="de-DE" b="1" dirty="0" err="1" smtClean="0">
                    <a:solidFill>
                      <a:srgbClr val="3F7EC1"/>
                    </a:solidFill>
                    <a:sym typeface="Wingdings" panose="05000000000000000000" pitchFamily="2" charset="2"/>
                  </a:rPr>
                  <a:t>of</a:t>
                </a:r>
                <a:r>
                  <a:rPr lang="de-DE" b="1" dirty="0" smtClean="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island</a:t>
                </a:r>
                <a:r>
                  <a:rPr lang="de-DE" b="1" dirty="0" smtClean="0">
                    <a:solidFill>
                      <a:srgbClr val="3F7EC1"/>
                    </a:solidFill>
                    <a:sym typeface="Wingdings" panose="05000000000000000000" pitchFamily="2" charset="2"/>
                  </a:rPr>
                  <a:t>  </a:t>
                </a:r>
                <a:r>
                  <a:rPr lang="de-DE" b="1" dirty="0" err="1" smtClean="0">
                    <a:solidFill>
                      <a:srgbClr val="3F7EC1"/>
                    </a:solidFill>
                    <a:sym typeface="Wingdings" panose="05000000000000000000" pitchFamily="2" charset="2"/>
                  </a:rPr>
                  <a:t>however</a:t>
                </a:r>
                <a:r>
                  <a:rPr lang="de-DE" b="1" dirty="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no</a:t>
                </a:r>
                <a:r>
                  <a:rPr lang="de-DE" b="1" dirty="0" smtClean="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coverage</a:t>
                </a:r>
                <a:r>
                  <a:rPr lang="de-DE" b="1" dirty="0" smtClean="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of</a:t>
                </a:r>
                <a:r>
                  <a:rPr lang="de-DE" b="1" dirty="0" smtClean="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crucial</a:t>
                </a:r>
                <a:r>
                  <a:rPr lang="de-DE" b="1" dirty="0" smtClean="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areas</a:t>
                </a:r>
                <a:r>
                  <a:rPr lang="de-DE" b="1" dirty="0" smtClean="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around</a:t>
                </a:r>
                <a:r>
                  <a:rPr lang="de-DE" b="1" dirty="0" smtClean="0">
                    <a:solidFill>
                      <a:srgbClr val="3F7EC1"/>
                    </a:solidFill>
                    <a:sym typeface="Wingdings" panose="05000000000000000000" pitchFamily="2" charset="2"/>
                  </a:rPr>
                  <a:t> </a:t>
                </a:r>
                <a:r>
                  <a:rPr lang="de-DE" b="1" dirty="0" smtClean="0">
                    <a:solidFill>
                      <a:srgbClr val="3F7EC1"/>
                    </a:solidFill>
                    <a:sym typeface="Wingdings" panose="05000000000000000000" pitchFamily="2" charset="2"/>
                  </a:rPr>
                  <a:t>X-point </a:t>
                </a:r>
                <a:r>
                  <a:rPr lang="de-DE" b="1" dirty="0" err="1" smtClean="0">
                    <a:solidFill>
                      <a:srgbClr val="3F7EC1"/>
                    </a:solidFill>
                    <a:sym typeface="Wingdings" panose="05000000000000000000" pitchFamily="2" charset="2"/>
                  </a:rPr>
                  <a:t>or</a:t>
                </a:r>
                <a:r>
                  <a:rPr lang="de-DE" b="1" dirty="0" smtClean="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strike-line</a:t>
                </a:r>
                <a:r>
                  <a:rPr lang="de-DE" b="1" dirty="0" smtClean="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area</a:t>
                </a:r>
                <a:r>
                  <a:rPr lang="de-DE" b="1" dirty="0" smtClean="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where</a:t>
                </a:r>
                <a:r>
                  <a:rPr lang="de-DE" b="1" dirty="0" smtClean="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highest</a:t>
                </a:r>
                <a:r>
                  <a:rPr lang="de-DE" b="1" dirty="0" smtClean="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impurity</a:t>
                </a:r>
                <a:r>
                  <a:rPr lang="de-DE" b="1" dirty="0" smtClean="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radiation</a:t>
                </a:r>
                <a:r>
                  <a:rPr lang="de-DE" b="1" dirty="0" smtClean="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is</a:t>
                </a:r>
                <a:r>
                  <a:rPr lang="de-DE" b="1" dirty="0" smtClean="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usually</a:t>
                </a:r>
                <a:r>
                  <a:rPr lang="de-DE" b="1" dirty="0" smtClean="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observed</a:t>
                </a:r>
                <a:r>
                  <a:rPr lang="de-DE" b="1" dirty="0" smtClean="0">
                    <a:solidFill>
                      <a:srgbClr val="3F7EC1"/>
                    </a:solidFill>
                    <a:sym typeface="Wingdings" panose="05000000000000000000" pitchFamily="2" charset="2"/>
                  </a:rPr>
                  <a:t>) </a:t>
                </a:r>
                <a:r>
                  <a:rPr lang="de-DE" b="1" dirty="0" err="1" smtClean="0">
                    <a:solidFill>
                      <a:srgbClr val="3F7EC1"/>
                    </a:solidFill>
                    <a:sym typeface="Wingdings" panose="05000000000000000000" pitchFamily="2" charset="2"/>
                  </a:rPr>
                  <a:t>except</a:t>
                </a:r>
                <a:r>
                  <a:rPr lang="de-DE" b="1" dirty="0" smtClean="0">
                    <a:solidFill>
                      <a:srgbClr val="3F7EC1"/>
                    </a:solidFill>
                    <a:sym typeface="Wingdings" panose="05000000000000000000" pitchFamily="2" charset="2"/>
                  </a:rPr>
                  <a:t> in </a:t>
                </a:r>
                <a:r>
                  <a:rPr lang="de-DE" b="1" dirty="0" err="1" smtClean="0">
                    <a:solidFill>
                      <a:srgbClr val="3F7EC1"/>
                    </a:solidFill>
                    <a:sym typeface="Wingdings" panose="05000000000000000000" pitchFamily="2" charset="2"/>
                  </a:rPr>
                  <a:t>low-iota</a:t>
                </a:r>
                <a:endParaRPr lang="en-US" b="1" dirty="0">
                  <a:solidFill>
                    <a:srgbClr val="3F7EC1"/>
                  </a:solidFill>
                  <a:sym typeface="Symbol"/>
                </a:endParaRPr>
              </a:p>
            </p:txBody>
          </p:sp>
        </mc:Choice>
        <mc:Fallback>
          <p:sp>
            <p:nvSpPr>
              <p:cNvPr id="8" name="Rechteck 7"/>
              <p:cNvSpPr>
                <a:spLocks noRot="1" noChangeAspect="1" noMove="1" noResize="1" noEditPoints="1" noAdjustHandles="1" noChangeArrowheads="1" noChangeShapeType="1" noTextEdit="1"/>
              </p:cNvSpPr>
              <p:nvPr/>
            </p:nvSpPr>
            <p:spPr>
              <a:xfrm>
                <a:off x="367499" y="5035392"/>
                <a:ext cx="11129176" cy="923330"/>
              </a:xfrm>
              <a:prstGeom prst="rect">
                <a:avLst/>
              </a:prstGeom>
              <a:blipFill>
                <a:blip r:embed="rId3"/>
                <a:stretch>
                  <a:fillRect t="-3311" b="-9934"/>
                </a:stretch>
              </a:blipFill>
            </p:spPr>
            <p:txBody>
              <a:bodyPr/>
              <a:lstStyle/>
              <a:p>
                <a:r>
                  <a:rPr lang="de-DE">
                    <a:noFill/>
                  </a:rPr>
                  <a:t> </a:t>
                </a:r>
              </a:p>
            </p:txBody>
          </p:sp>
        </mc:Fallback>
      </mc:AlternateContent>
      <p:sp>
        <p:nvSpPr>
          <p:cNvPr id="10" name="Textfeld 9"/>
          <p:cNvSpPr txBox="1"/>
          <p:nvPr/>
        </p:nvSpPr>
        <p:spPr>
          <a:xfrm>
            <a:off x="9844623" y="4028318"/>
            <a:ext cx="1564088" cy="430887"/>
          </a:xfrm>
          <a:prstGeom prst="rect">
            <a:avLst/>
          </a:prstGeom>
          <a:noFill/>
        </p:spPr>
        <p:txBody>
          <a:bodyPr wrap="square" rtlCol="0">
            <a:spAutoFit/>
          </a:bodyPr>
          <a:lstStyle/>
          <a:p>
            <a:r>
              <a:rPr lang="en-US" sz="1100" dirty="0" smtClean="0">
                <a:solidFill>
                  <a:schemeClr val="tx1">
                    <a:lumMod val="50000"/>
                    <a:lumOff val="50000"/>
                  </a:schemeClr>
                </a:solidFill>
              </a:rPr>
              <a:t>[E. </a:t>
            </a:r>
            <a:r>
              <a:rPr lang="en-US" sz="1100" dirty="0" err="1" smtClean="0">
                <a:solidFill>
                  <a:schemeClr val="tx1">
                    <a:lumMod val="50000"/>
                    <a:lumOff val="50000"/>
                  </a:schemeClr>
                </a:solidFill>
              </a:rPr>
              <a:t>Flom</a:t>
            </a:r>
            <a:r>
              <a:rPr lang="en-US" sz="1100" dirty="0" smtClean="0">
                <a:solidFill>
                  <a:schemeClr val="tx1">
                    <a:lumMod val="50000"/>
                    <a:lumOff val="50000"/>
                  </a:schemeClr>
                </a:solidFill>
              </a:rPr>
              <a:t> et al., submitted to NF]</a:t>
            </a:r>
            <a:endParaRPr lang="de-DE" sz="1100" dirty="0">
              <a:solidFill>
                <a:schemeClr val="tx1">
                  <a:lumMod val="50000"/>
                  <a:lumOff val="50000"/>
                </a:schemeClr>
              </a:solidFill>
            </a:endParaRPr>
          </a:p>
        </p:txBody>
      </p:sp>
      <mc:AlternateContent xmlns:mc="http://schemas.openxmlformats.org/markup-compatibility/2006" xmlns:a14="http://schemas.microsoft.com/office/drawing/2010/main">
        <mc:Choice Requires="a14">
          <p:sp>
            <p:nvSpPr>
              <p:cNvPr id="11" name="Textfeld 10"/>
              <p:cNvSpPr txBox="1"/>
              <p:nvPr/>
            </p:nvSpPr>
            <p:spPr>
              <a:xfrm>
                <a:off x="479424" y="1022595"/>
                <a:ext cx="11233151" cy="646331"/>
              </a:xfrm>
              <a:prstGeom prst="rect">
                <a:avLst/>
              </a:prstGeom>
              <a:noFill/>
            </p:spPr>
            <p:txBody>
              <a:bodyPr wrap="square" rtlCol="0">
                <a:spAutoFit/>
              </a:bodyPr>
              <a:lstStyle/>
              <a:p>
                <a:r>
                  <a:rPr lang="de-DE" dirty="0" smtClean="0">
                    <a:sym typeface="Wingdings" panose="05000000000000000000" pitchFamily="2" charset="2"/>
                  </a:rPr>
                  <a:t>In OP2.1, </a:t>
                </a:r>
                <a:r>
                  <a:rPr lang="de-DE" dirty="0" err="1" smtClean="0">
                    <a:sym typeface="Wingdings" panose="05000000000000000000" pitchFamily="2" charset="2"/>
                  </a:rPr>
                  <a:t>only</a:t>
                </a:r>
                <a:r>
                  <a:rPr lang="de-DE" dirty="0" smtClean="0">
                    <a:sym typeface="Wingdings" panose="05000000000000000000" pitchFamily="2" charset="2"/>
                  </a:rPr>
                  <a:t> </a:t>
                </a:r>
                <a:r>
                  <a:rPr lang="de-DE" dirty="0" err="1" smtClean="0">
                    <a:sym typeface="Wingdings" panose="05000000000000000000" pitchFamily="2" charset="2"/>
                  </a:rPr>
                  <a:t>measurements</a:t>
                </a:r>
                <a:r>
                  <a:rPr lang="de-DE" dirty="0" smtClean="0">
                    <a:sym typeface="Wingdings" panose="05000000000000000000" pitchFamily="2" charset="2"/>
                  </a:rPr>
                  <a:t> </a:t>
                </a:r>
                <a:r>
                  <a:rPr lang="de-DE" dirty="0" err="1" smtClean="0">
                    <a:sym typeface="Wingdings" panose="05000000000000000000" pitchFamily="2" charset="2"/>
                  </a:rPr>
                  <a:t>of</a:t>
                </a:r>
                <a:r>
                  <a:rPr lang="de-DE" dirty="0" smtClean="0">
                    <a:sym typeface="Wingdings" panose="05000000000000000000" pitchFamily="2" charset="2"/>
                  </a:rPr>
                  <a:t> </a:t>
                </a:r>
                <a14:m>
                  <m:oMath xmlns:m="http://schemas.openxmlformats.org/officeDocument/2006/math">
                    <m:sSub>
                      <m:sSubPr>
                        <m:ctrlPr>
                          <a:rPr lang="en-GB" i="1">
                            <a:latin typeface="Cambria Math" panose="02040503050406030204" pitchFamily="18" charset="0"/>
                          </a:rPr>
                        </m:ctrlPr>
                      </m:sSubPr>
                      <m:e>
                        <m:r>
                          <a:rPr lang="de-DE" i="1">
                            <a:latin typeface="Cambria Math" panose="02040503050406030204" pitchFamily="18" charset="0"/>
                          </a:rPr>
                          <m:t>𝑛</m:t>
                        </m:r>
                      </m:e>
                      <m:sub>
                        <m:r>
                          <a:rPr lang="de-DE" i="1">
                            <a:latin typeface="Cambria Math" panose="02040503050406030204" pitchFamily="18" charset="0"/>
                          </a:rPr>
                          <m:t>𝑒</m:t>
                        </m:r>
                      </m:sub>
                    </m:sSub>
                  </m:oMath>
                </a14:m>
                <a:r>
                  <a:rPr lang="en-GB" dirty="0"/>
                  <a:t>, </a:t>
                </a:r>
                <a14:m>
                  <m:oMath xmlns:m="http://schemas.openxmlformats.org/officeDocument/2006/math">
                    <m:sSub>
                      <m:sSubPr>
                        <m:ctrlPr>
                          <a:rPr lang="en-GB" i="1">
                            <a:latin typeface="Cambria Math" panose="02040503050406030204" pitchFamily="18" charset="0"/>
                          </a:rPr>
                        </m:ctrlPr>
                      </m:sSubPr>
                      <m:e>
                        <m:r>
                          <a:rPr lang="de-DE" i="1">
                            <a:latin typeface="Cambria Math" panose="02040503050406030204" pitchFamily="18" charset="0"/>
                          </a:rPr>
                          <m:t>𝑇</m:t>
                        </m:r>
                      </m:e>
                      <m:sub>
                        <m:r>
                          <a:rPr lang="de-DE" i="1">
                            <a:latin typeface="Cambria Math" panose="02040503050406030204" pitchFamily="18" charset="0"/>
                          </a:rPr>
                          <m:t>𝑒</m:t>
                        </m:r>
                      </m:sub>
                    </m:sSub>
                  </m:oMath>
                </a14:m>
                <a:r>
                  <a:rPr lang="de-DE" dirty="0" smtClean="0">
                    <a:sym typeface="Wingdings" panose="05000000000000000000" pitchFamily="2" charset="2"/>
                  </a:rPr>
                  <a:t> in </a:t>
                </a:r>
                <a:r>
                  <a:rPr lang="de-DE" dirty="0" err="1" smtClean="0">
                    <a:sym typeface="Wingdings" panose="05000000000000000000" pitchFamily="2" charset="2"/>
                  </a:rPr>
                  <a:t>divertor</a:t>
                </a:r>
                <a:r>
                  <a:rPr lang="de-DE" dirty="0" smtClean="0">
                    <a:sym typeface="Wingdings" panose="05000000000000000000" pitchFamily="2" charset="2"/>
                  </a:rPr>
                  <a:t> SOL </a:t>
                </a:r>
                <a:r>
                  <a:rPr lang="de-DE" dirty="0" err="1" smtClean="0">
                    <a:sym typeface="Wingdings" panose="05000000000000000000" pitchFamily="2" charset="2"/>
                  </a:rPr>
                  <a:t>made</a:t>
                </a:r>
                <a:r>
                  <a:rPr lang="de-DE" dirty="0" smtClean="0">
                    <a:sym typeface="Wingdings" panose="05000000000000000000" pitchFamily="2" charset="2"/>
                  </a:rPr>
                  <a:t> </a:t>
                </a:r>
                <a:r>
                  <a:rPr lang="de-DE" dirty="0" err="1" smtClean="0">
                    <a:sym typeface="Wingdings" panose="05000000000000000000" pitchFamily="2" charset="2"/>
                  </a:rPr>
                  <a:t>by</a:t>
                </a:r>
                <a:r>
                  <a:rPr lang="de-DE" dirty="0" smtClean="0">
                    <a:sym typeface="Wingdings" panose="05000000000000000000" pitchFamily="2" charset="2"/>
                  </a:rPr>
                  <a:t> He beam </a:t>
                </a:r>
                <a:r>
                  <a:rPr lang="de-DE" dirty="0" err="1" smtClean="0">
                    <a:sym typeface="Wingdings" panose="05000000000000000000" pitchFamily="2" charset="2"/>
                  </a:rPr>
                  <a:t>analysis</a:t>
                </a:r>
                <a:r>
                  <a:rPr lang="de-DE" dirty="0" smtClean="0">
                    <a:sym typeface="Wingdings" panose="05000000000000000000" pitchFamily="2" charset="2"/>
                  </a:rPr>
                  <a:t> (Langmuir </a:t>
                </a:r>
                <a:r>
                  <a:rPr lang="de-DE" dirty="0" err="1" smtClean="0">
                    <a:sym typeface="Wingdings" panose="05000000000000000000" pitchFamily="2" charset="2"/>
                  </a:rPr>
                  <a:t>probes</a:t>
                </a:r>
                <a:r>
                  <a:rPr lang="de-DE" dirty="0" smtClean="0">
                    <a:sym typeface="Wingdings" panose="05000000000000000000" pitchFamily="2" charset="2"/>
                  </a:rPr>
                  <a:t> </a:t>
                </a:r>
                <a:r>
                  <a:rPr lang="de-DE" dirty="0" err="1" smtClean="0">
                    <a:sym typeface="Wingdings" panose="05000000000000000000" pitchFamily="2" charset="2"/>
                  </a:rPr>
                  <a:t>only</a:t>
                </a:r>
                <a:r>
                  <a:rPr lang="de-DE" dirty="0" smtClean="0">
                    <a:sym typeface="Wingdings" panose="05000000000000000000" pitchFamily="2" charset="2"/>
                  </a:rPr>
                  <a:t> </a:t>
                </a:r>
                <a:r>
                  <a:rPr lang="de-DE" dirty="0" err="1" smtClean="0">
                    <a:sym typeface="Wingdings" panose="05000000000000000000" pitchFamily="2" charset="2"/>
                  </a:rPr>
                  <a:t>operated</a:t>
                </a:r>
                <a:r>
                  <a:rPr lang="de-DE" dirty="0" smtClean="0">
                    <a:sym typeface="Wingdings" panose="05000000000000000000" pitchFamily="2" charset="2"/>
                  </a:rPr>
                  <a:t> last 2-3 </a:t>
                </a:r>
                <a:r>
                  <a:rPr lang="de-DE" dirty="0" err="1" smtClean="0">
                    <a:sym typeface="Wingdings" panose="05000000000000000000" pitchFamily="2" charset="2"/>
                  </a:rPr>
                  <a:t>weeks</a:t>
                </a:r>
                <a:r>
                  <a:rPr lang="de-DE" dirty="0" smtClean="0">
                    <a:sym typeface="Wingdings" panose="05000000000000000000" pitchFamily="2" charset="2"/>
                  </a:rPr>
                  <a:t>) </a:t>
                </a:r>
              </a:p>
            </p:txBody>
          </p:sp>
        </mc:Choice>
        <mc:Fallback xmlns="">
          <p:sp>
            <p:nvSpPr>
              <p:cNvPr id="11" name="Textfeld 10"/>
              <p:cNvSpPr txBox="1">
                <a:spLocks noRot="1" noChangeAspect="1" noMove="1" noResize="1" noEditPoints="1" noAdjustHandles="1" noChangeArrowheads="1" noChangeShapeType="1" noTextEdit="1"/>
              </p:cNvSpPr>
              <p:nvPr/>
            </p:nvSpPr>
            <p:spPr>
              <a:xfrm>
                <a:off x="479424" y="1022595"/>
                <a:ext cx="11233151" cy="646331"/>
              </a:xfrm>
              <a:prstGeom prst="rect">
                <a:avLst/>
              </a:prstGeom>
              <a:blipFill>
                <a:blip r:embed="rId4"/>
                <a:stretch>
                  <a:fillRect l="-489" t="-5660" b="-14151"/>
                </a:stretch>
              </a:blipFill>
            </p:spPr>
            <p:txBody>
              <a:bodyPr/>
              <a:lstStyle/>
              <a:p>
                <a:r>
                  <a:rPr lang="de-DE">
                    <a:noFill/>
                  </a:rPr>
                  <a:t> </a:t>
                </a:r>
              </a:p>
            </p:txBody>
          </p:sp>
        </mc:Fallback>
      </mc:AlternateContent>
      <p:pic>
        <p:nvPicPr>
          <p:cNvPr id="2" name="Grafik 1"/>
          <p:cNvPicPr>
            <a:picLocks noChangeAspect="1"/>
          </p:cNvPicPr>
          <p:nvPr/>
        </p:nvPicPr>
        <p:blipFill>
          <a:blip r:embed="rId5"/>
          <a:stretch>
            <a:fillRect/>
          </a:stretch>
        </p:blipFill>
        <p:spPr>
          <a:xfrm>
            <a:off x="1598072" y="1862743"/>
            <a:ext cx="3966149" cy="2861652"/>
          </a:xfrm>
          <a:prstGeom prst="rect">
            <a:avLst/>
          </a:prstGeom>
        </p:spPr>
      </p:pic>
      <p:pic>
        <p:nvPicPr>
          <p:cNvPr id="5" name="Grafik 4"/>
          <p:cNvPicPr>
            <a:picLocks noChangeAspect="1"/>
          </p:cNvPicPr>
          <p:nvPr/>
        </p:nvPicPr>
        <p:blipFill>
          <a:blip r:embed="rId6"/>
          <a:stretch>
            <a:fillRect/>
          </a:stretch>
        </p:blipFill>
        <p:spPr>
          <a:xfrm>
            <a:off x="5677751" y="1835183"/>
            <a:ext cx="4186328" cy="2920462"/>
          </a:xfrm>
          <a:prstGeom prst="rect">
            <a:avLst/>
          </a:prstGeom>
        </p:spPr>
      </p:pic>
    </p:spTree>
    <p:extLst>
      <p:ext uri="{BB962C8B-B14F-4D97-AF65-F5344CB8AC3E}">
        <p14:creationId xmlns:p14="http://schemas.microsoft.com/office/powerpoint/2010/main" val="3422572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18972D2-5651-8BE8-F398-BCAC37AF5AD1}"/>
              </a:ext>
            </a:extLst>
          </p:cNvPr>
          <p:cNvSpPr>
            <a:spLocks noGrp="1"/>
          </p:cNvSpPr>
          <p:nvPr>
            <p:ph type="title"/>
          </p:nvPr>
        </p:nvSpPr>
        <p:spPr/>
        <p:txBody>
          <a:bodyPr/>
          <a:lstStyle/>
          <a:p>
            <a:r>
              <a:rPr lang="en-GB" dirty="0" smtClean="0"/>
              <a:t>Enrichment: absolute impurity concentrations in </a:t>
            </a:r>
            <a:r>
              <a:rPr lang="en-GB" dirty="0" err="1" smtClean="0"/>
              <a:t>Divertor</a:t>
            </a:r>
            <a:r>
              <a:rPr lang="en-GB" dirty="0" smtClean="0"/>
              <a:t> SOL</a:t>
            </a:r>
            <a:endParaRPr lang="en-GB" dirty="0"/>
          </a:p>
        </p:txBody>
      </p:sp>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a:xfrm>
            <a:off x="8711738" y="6489700"/>
            <a:ext cx="2461087" cy="142874"/>
          </a:xfrm>
        </p:spPr>
        <p:txBody>
          <a:bodyPr/>
          <a:lstStyle/>
          <a:p>
            <a:r>
              <a:rPr lang="de-DE" dirty="0" err="1" smtClean="0"/>
              <a:t>Spectroscopic</a:t>
            </a:r>
            <a:r>
              <a:rPr lang="de-DE" dirty="0" smtClean="0"/>
              <a:t> </a:t>
            </a:r>
            <a:r>
              <a:rPr lang="de-DE" dirty="0" err="1" smtClean="0"/>
              <a:t>analysis</a:t>
            </a:r>
            <a:r>
              <a:rPr lang="de-DE" dirty="0" smtClean="0"/>
              <a:t> </a:t>
            </a:r>
            <a:r>
              <a:rPr lang="de-DE" dirty="0" err="1" smtClean="0"/>
              <a:t>of</a:t>
            </a:r>
            <a:r>
              <a:rPr lang="de-DE" dirty="0" smtClean="0"/>
              <a:t> Edge </a:t>
            </a:r>
            <a:r>
              <a:rPr lang="de-DE" dirty="0" err="1" smtClean="0"/>
              <a:t>impurities</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8</a:t>
            </a:fld>
            <a:endParaRPr lang="de-DE" dirty="0"/>
          </a:p>
        </p:txBody>
      </p:sp>
      <p:sp>
        <p:nvSpPr>
          <p:cNvPr id="7" name="Footer Placeholder 2"/>
          <p:cNvSpPr>
            <a:spLocks noGrp="1"/>
          </p:cNvSpPr>
          <p:nvPr>
            <p:ph type="ftr" sz="quarter" idx="15"/>
          </p:nvPr>
        </p:nvSpPr>
        <p:spPr>
          <a:xfrm>
            <a:off x="947738" y="6489699"/>
            <a:ext cx="2987213" cy="142875"/>
          </a:xfrm>
        </p:spPr>
        <p:txBody>
          <a:bodyPr/>
          <a:lstStyle/>
          <a:p>
            <a:r>
              <a:rPr lang="de-DE" dirty="0" smtClean="0"/>
              <a:t>Max-Planck-Institut für Plasmaphysik | D. Gradic | 27.11.2023</a:t>
            </a:r>
            <a:endParaRPr lang="de-DE" dirty="0"/>
          </a:p>
        </p:txBody>
      </p:sp>
      <mc:AlternateContent xmlns:mc="http://schemas.openxmlformats.org/markup-compatibility/2006" xmlns:a14="http://schemas.microsoft.com/office/drawing/2010/main">
        <mc:Choice Requires="a14">
          <p:sp>
            <p:nvSpPr>
              <p:cNvPr id="9" name="Textfeld 8"/>
              <p:cNvSpPr txBox="1"/>
              <p:nvPr/>
            </p:nvSpPr>
            <p:spPr>
              <a:xfrm>
                <a:off x="620511" y="1157480"/>
                <a:ext cx="11296938" cy="1936428"/>
              </a:xfrm>
              <a:prstGeom prst="rect">
                <a:avLst/>
              </a:prstGeom>
              <a:noFill/>
            </p:spPr>
            <p:txBody>
              <a:bodyPr wrap="square" lIns="0" tIns="0" rIns="0" bIns="0" rtlCol="0" anchor="t" anchorCtr="0">
                <a:spAutoFit/>
              </a:bodyPr>
              <a:lstStyle/>
              <a:p>
                <a:pPr>
                  <a:lnSpc>
                    <a:spcPts val="2300"/>
                  </a:lnSpc>
                  <a:spcBef>
                    <a:spcPts val="1150"/>
                  </a:spcBef>
                </a:pPr>
                <a:r>
                  <a:rPr lang="de-DE" b="1" dirty="0" smtClean="0">
                    <a:solidFill>
                      <a:srgbClr val="006C66"/>
                    </a:solidFill>
                  </a:rPr>
                  <a:t>Absolute </a:t>
                </a:r>
                <a:r>
                  <a:rPr lang="de-DE" b="1" dirty="0" err="1" smtClean="0">
                    <a:solidFill>
                      <a:srgbClr val="006C66"/>
                    </a:solidFill>
                  </a:rPr>
                  <a:t>impurity</a:t>
                </a:r>
                <a:r>
                  <a:rPr lang="de-DE" b="1" dirty="0" smtClean="0">
                    <a:solidFill>
                      <a:srgbClr val="006C66"/>
                    </a:solidFill>
                  </a:rPr>
                  <a:t> </a:t>
                </a:r>
                <a:r>
                  <a:rPr lang="de-DE" b="1" dirty="0" err="1" smtClean="0">
                    <a:solidFill>
                      <a:srgbClr val="006C66"/>
                    </a:solidFill>
                  </a:rPr>
                  <a:t>concentrations</a:t>
                </a:r>
                <a:r>
                  <a:rPr lang="de-DE" b="1" dirty="0" smtClean="0">
                    <a:solidFill>
                      <a:srgbClr val="006C66"/>
                    </a:solidFill>
                  </a:rPr>
                  <a:t> </a:t>
                </a:r>
                <a:r>
                  <a:rPr lang="de-DE" b="1" dirty="0" err="1" smtClean="0">
                    <a:solidFill>
                      <a:srgbClr val="006C66"/>
                    </a:solidFill>
                  </a:rPr>
                  <a:t>can</a:t>
                </a:r>
                <a:r>
                  <a:rPr lang="de-DE" b="1" dirty="0" smtClean="0">
                    <a:solidFill>
                      <a:srgbClr val="006C66"/>
                    </a:solidFill>
                  </a:rPr>
                  <a:t> </a:t>
                </a:r>
                <a:r>
                  <a:rPr lang="de-DE" b="1" dirty="0" err="1" smtClean="0">
                    <a:solidFill>
                      <a:srgbClr val="006C66"/>
                    </a:solidFill>
                  </a:rPr>
                  <a:t>be</a:t>
                </a:r>
                <a:r>
                  <a:rPr lang="de-DE" b="1" dirty="0" smtClean="0">
                    <a:solidFill>
                      <a:srgbClr val="006C66"/>
                    </a:solidFill>
                  </a:rPr>
                  <a:t> </a:t>
                </a:r>
                <a:r>
                  <a:rPr lang="de-DE" b="1" dirty="0" err="1" smtClean="0">
                    <a:solidFill>
                      <a:srgbClr val="006C66"/>
                    </a:solidFill>
                  </a:rPr>
                  <a:t>deduced</a:t>
                </a:r>
                <a:r>
                  <a:rPr lang="de-DE" b="1" dirty="0" smtClean="0">
                    <a:solidFill>
                      <a:srgbClr val="006C66"/>
                    </a:solidFill>
                  </a:rPr>
                  <a:t> </a:t>
                </a:r>
                <a:r>
                  <a:rPr lang="de-DE" b="1" dirty="0" err="1" smtClean="0">
                    <a:solidFill>
                      <a:srgbClr val="006C66"/>
                    </a:solidFill>
                  </a:rPr>
                  <a:t>from</a:t>
                </a:r>
                <a:r>
                  <a:rPr lang="de-DE" b="1" dirty="0" smtClean="0">
                    <a:solidFill>
                      <a:srgbClr val="006C66"/>
                    </a:solidFill>
                  </a:rPr>
                  <a:t> </a:t>
                </a:r>
                <a:r>
                  <a:rPr lang="de-DE" b="1" dirty="0" err="1" smtClean="0">
                    <a:solidFill>
                      <a:srgbClr val="006C66"/>
                    </a:solidFill>
                  </a:rPr>
                  <a:t>line</a:t>
                </a:r>
                <a:r>
                  <a:rPr lang="de-DE" b="1" dirty="0" smtClean="0">
                    <a:solidFill>
                      <a:srgbClr val="006C66"/>
                    </a:solidFill>
                  </a:rPr>
                  <a:t> </a:t>
                </a:r>
                <a:r>
                  <a:rPr lang="de-DE" b="1" dirty="0" err="1" smtClean="0">
                    <a:solidFill>
                      <a:srgbClr val="006C66"/>
                    </a:solidFill>
                  </a:rPr>
                  <a:t>intensity</a:t>
                </a:r>
                <a:r>
                  <a:rPr lang="de-DE" b="1" dirty="0" smtClean="0">
                    <a:solidFill>
                      <a:srgbClr val="006C66"/>
                    </a:solidFill>
                  </a:rPr>
                  <a:t> </a:t>
                </a:r>
                <a:r>
                  <a:rPr lang="de-DE" b="1" dirty="0" err="1" smtClean="0">
                    <a:solidFill>
                      <a:srgbClr val="006C66"/>
                    </a:solidFill>
                  </a:rPr>
                  <a:t>of</a:t>
                </a:r>
                <a:r>
                  <a:rPr lang="de-DE" b="1" dirty="0" smtClean="0">
                    <a:solidFill>
                      <a:srgbClr val="006C66"/>
                    </a:solidFill>
                  </a:rPr>
                  <a:t> an </a:t>
                </a:r>
                <a:r>
                  <a:rPr lang="de-DE" b="1" dirty="0" err="1" smtClean="0">
                    <a:solidFill>
                      <a:srgbClr val="006C66"/>
                    </a:solidFill>
                  </a:rPr>
                  <a:t>observed</a:t>
                </a:r>
                <a:r>
                  <a:rPr lang="de-DE" b="1" dirty="0" smtClean="0">
                    <a:solidFill>
                      <a:srgbClr val="006C66"/>
                    </a:solidFill>
                  </a:rPr>
                  <a:t> </a:t>
                </a:r>
                <a:r>
                  <a:rPr lang="de-DE" b="1" dirty="0" err="1" smtClean="0">
                    <a:solidFill>
                      <a:srgbClr val="006C66"/>
                    </a:solidFill>
                  </a:rPr>
                  <a:t>emission</a:t>
                </a:r>
                <a:r>
                  <a:rPr lang="de-DE" b="1" dirty="0" smtClean="0">
                    <a:solidFill>
                      <a:srgbClr val="006C66"/>
                    </a:solidFill>
                  </a:rPr>
                  <a:t> </a:t>
                </a:r>
                <a:r>
                  <a:rPr lang="de-DE" b="1" dirty="0" err="1" smtClean="0">
                    <a:solidFill>
                      <a:srgbClr val="006C66"/>
                    </a:solidFill>
                  </a:rPr>
                  <a:t>line</a:t>
                </a:r>
                <a:r>
                  <a:rPr lang="de-DE" b="1" dirty="0" smtClean="0">
                    <a:solidFill>
                      <a:srgbClr val="006C66"/>
                    </a:solidFill>
                  </a:rPr>
                  <a:t>:</a:t>
                </a:r>
              </a:p>
              <a:p>
                <a:pPr>
                  <a:lnSpc>
                    <a:spcPts val="2300"/>
                  </a:lnSpc>
                  <a:spcBef>
                    <a:spcPts val="1150"/>
                  </a:spcBef>
                </a:pPr>
                <a:endParaRPr lang="de-DE" b="1" dirty="0">
                  <a:solidFill>
                    <a:srgbClr val="006C66"/>
                  </a:solidFill>
                </a:endParaRPr>
              </a:p>
              <a:p>
                <a:pPr>
                  <a:lnSpc>
                    <a:spcPts val="2300"/>
                  </a:lnSpc>
                  <a:spcBef>
                    <a:spcPts val="1150"/>
                  </a:spcBef>
                </a:pPr>
                <a:r>
                  <a:rPr lang="de-DE" dirty="0" err="1" smtClean="0">
                    <a:solidFill>
                      <a:srgbClr val="006C66"/>
                    </a:solidFill>
                    <a:sym typeface="Wingdings" panose="05000000000000000000" pitchFamily="2" charset="2"/>
                  </a:rPr>
                  <a:t>If</a:t>
                </a:r>
                <a:r>
                  <a:rPr lang="de-DE" dirty="0" smtClean="0">
                    <a:solidFill>
                      <a:srgbClr val="006C66"/>
                    </a:solidFill>
                    <a:sym typeface="Wingdings" panose="05000000000000000000" pitchFamily="2" charset="2"/>
                  </a:rPr>
                  <a:t> </a:t>
                </a:r>
                <a14:m>
                  <m:oMath xmlns:m="http://schemas.openxmlformats.org/officeDocument/2006/math">
                    <m:sSub>
                      <m:sSubPr>
                        <m:ctrlPr>
                          <a:rPr lang="en-GB" i="1">
                            <a:solidFill>
                              <a:schemeClr val="accent1"/>
                            </a:solidFill>
                            <a:latin typeface="Cambria Math" panose="02040503050406030204" pitchFamily="18" charset="0"/>
                          </a:rPr>
                        </m:ctrlPr>
                      </m:sSubPr>
                      <m:e>
                        <m:r>
                          <a:rPr lang="de-DE" b="0" i="1">
                            <a:solidFill>
                              <a:schemeClr val="accent1"/>
                            </a:solidFill>
                            <a:latin typeface="Cambria Math" panose="02040503050406030204" pitchFamily="18" charset="0"/>
                          </a:rPr>
                          <m:t>𝑛</m:t>
                        </m:r>
                      </m:e>
                      <m:sub>
                        <m:r>
                          <a:rPr lang="de-DE" b="0" i="1">
                            <a:solidFill>
                              <a:schemeClr val="accent1"/>
                            </a:solidFill>
                            <a:latin typeface="Cambria Math" panose="02040503050406030204" pitchFamily="18" charset="0"/>
                          </a:rPr>
                          <m:t>𝑒</m:t>
                        </m:r>
                      </m:sub>
                    </m:sSub>
                  </m:oMath>
                </a14:m>
                <a:r>
                  <a:rPr lang="en-GB" dirty="0">
                    <a:solidFill>
                      <a:schemeClr val="accent1"/>
                    </a:solidFill>
                  </a:rPr>
                  <a:t>, </a:t>
                </a:r>
                <a14:m>
                  <m:oMath xmlns:m="http://schemas.openxmlformats.org/officeDocument/2006/math">
                    <m:sSub>
                      <m:sSubPr>
                        <m:ctrlPr>
                          <a:rPr lang="en-GB" i="1">
                            <a:solidFill>
                              <a:schemeClr val="accent1"/>
                            </a:solidFill>
                            <a:latin typeface="Cambria Math" panose="02040503050406030204" pitchFamily="18" charset="0"/>
                          </a:rPr>
                        </m:ctrlPr>
                      </m:sSubPr>
                      <m:e>
                        <m:r>
                          <a:rPr lang="de-DE" b="0" i="1">
                            <a:solidFill>
                              <a:schemeClr val="accent1"/>
                            </a:solidFill>
                            <a:latin typeface="Cambria Math" panose="02040503050406030204" pitchFamily="18" charset="0"/>
                          </a:rPr>
                          <m:t>𝑇</m:t>
                        </m:r>
                      </m:e>
                      <m:sub>
                        <m:r>
                          <a:rPr lang="de-DE" b="0" i="1">
                            <a:solidFill>
                              <a:schemeClr val="accent1"/>
                            </a:solidFill>
                            <a:latin typeface="Cambria Math" panose="02040503050406030204" pitchFamily="18" charset="0"/>
                          </a:rPr>
                          <m:t>𝑒</m:t>
                        </m:r>
                      </m:sub>
                    </m:sSub>
                  </m:oMath>
                </a14:m>
                <a:r>
                  <a:rPr lang="de-DE" dirty="0" smtClean="0">
                    <a:solidFill>
                      <a:srgbClr val="006C66"/>
                    </a:solidFill>
                  </a:rPr>
                  <a:t> </a:t>
                </a:r>
                <a:r>
                  <a:rPr lang="de-DE" dirty="0" err="1" smtClean="0">
                    <a:solidFill>
                      <a:srgbClr val="006C66"/>
                    </a:solidFill>
                  </a:rPr>
                  <a:t>are</a:t>
                </a:r>
                <a:r>
                  <a:rPr lang="de-DE" dirty="0" smtClean="0">
                    <a:solidFill>
                      <a:srgbClr val="006C66"/>
                    </a:solidFill>
                  </a:rPr>
                  <a:t> </a:t>
                </a:r>
                <a:r>
                  <a:rPr lang="de-DE" b="1" dirty="0" smtClean="0">
                    <a:solidFill>
                      <a:srgbClr val="006C66"/>
                    </a:solidFill>
                  </a:rPr>
                  <a:t>NOT</a:t>
                </a:r>
                <a:r>
                  <a:rPr lang="de-DE" dirty="0" smtClean="0">
                    <a:solidFill>
                      <a:srgbClr val="006C66"/>
                    </a:solidFill>
                  </a:rPr>
                  <a:t> </a:t>
                </a:r>
                <a:r>
                  <a:rPr lang="de-DE" dirty="0" err="1" smtClean="0">
                    <a:solidFill>
                      <a:srgbClr val="006C66"/>
                    </a:solidFill>
                  </a:rPr>
                  <a:t>known</a:t>
                </a:r>
                <a:r>
                  <a:rPr lang="de-DE" dirty="0" smtClean="0">
                    <a:solidFill>
                      <a:srgbClr val="006C66"/>
                    </a:solidFill>
                  </a:rPr>
                  <a:t> </a:t>
                </a:r>
                <a:r>
                  <a:rPr lang="de-DE" dirty="0" err="1" smtClean="0">
                    <a:solidFill>
                      <a:srgbClr val="006C66"/>
                    </a:solidFill>
                  </a:rPr>
                  <a:t>by</a:t>
                </a:r>
                <a:r>
                  <a:rPr lang="de-DE" dirty="0" smtClean="0">
                    <a:solidFill>
                      <a:srgbClr val="006C66"/>
                    </a:solidFill>
                  </a:rPr>
                  <a:t> </a:t>
                </a:r>
                <a:r>
                  <a:rPr lang="de-DE" dirty="0" err="1" smtClean="0">
                    <a:solidFill>
                      <a:srgbClr val="006C66"/>
                    </a:solidFill>
                  </a:rPr>
                  <a:t>other</a:t>
                </a:r>
                <a:r>
                  <a:rPr lang="de-DE" dirty="0" smtClean="0">
                    <a:solidFill>
                      <a:srgbClr val="006C66"/>
                    </a:solidFill>
                  </a:rPr>
                  <a:t> </a:t>
                </a:r>
                <a:r>
                  <a:rPr lang="de-DE" dirty="0" err="1" smtClean="0">
                    <a:solidFill>
                      <a:srgbClr val="006C66"/>
                    </a:solidFill>
                  </a:rPr>
                  <a:t>diagnostics</a:t>
                </a:r>
                <a:r>
                  <a:rPr lang="de-DE" dirty="0" smtClean="0">
                    <a:solidFill>
                      <a:srgbClr val="006C66"/>
                    </a:solidFill>
                  </a:rPr>
                  <a:t>/</a:t>
                </a:r>
                <a:r>
                  <a:rPr lang="de-DE" dirty="0" err="1" smtClean="0">
                    <a:solidFill>
                      <a:srgbClr val="006C66"/>
                    </a:solidFill>
                  </a:rPr>
                  <a:t>means</a:t>
                </a:r>
                <a:r>
                  <a:rPr lang="de-DE" dirty="0" smtClean="0">
                    <a:solidFill>
                      <a:srgbClr val="006C66"/>
                    </a:solidFill>
                  </a:rPr>
                  <a:t>, </a:t>
                </a:r>
                <a:r>
                  <a:rPr lang="de-DE" dirty="0" err="1" smtClean="0">
                    <a:solidFill>
                      <a:srgbClr val="006C66"/>
                    </a:solidFill>
                  </a:rPr>
                  <a:t>we</a:t>
                </a:r>
                <a:r>
                  <a:rPr lang="de-DE" dirty="0" smtClean="0">
                    <a:solidFill>
                      <a:srgbClr val="006C66"/>
                    </a:solidFill>
                  </a:rPr>
                  <a:t> </a:t>
                </a:r>
                <a:r>
                  <a:rPr lang="de-DE" dirty="0" err="1" smtClean="0">
                    <a:solidFill>
                      <a:srgbClr val="006C66"/>
                    </a:solidFill>
                  </a:rPr>
                  <a:t>need</a:t>
                </a:r>
                <a:r>
                  <a:rPr lang="de-DE" dirty="0" smtClean="0">
                    <a:solidFill>
                      <a:srgbClr val="006C66"/>
                    </a:solidFill>
                  </a:rPr>
                  <a:t> </a:t>
                </a:r>
                <a:r>
                  <a:rPr lang="de-DE" dirty="0" err="1" smtClean="0">
                    <a:solidFill>
                      <a:srgbClr val="006C66"/>
                    </a:solidFill>
                  </a:rPr>
                  <a:t>to</a:t>
                </a:r>
                <a:r>
                  <a:rPr lang="de-DE" dirty="0" smtClean="0">
                    <a:solidFill>
                      <a:srgbClr val="006C66"/>
                    </a:solidFill>
                  </a:rPr>
                  <a:t> </a:t>
                </a:r>
                <a:r>
                  <a:rPr lang="de-DE" dirty="0" err="1" smtClean="0">
                    <a:solidFill>
                      <a:srgbClr val="006C66"/>
                    </a:solidFill>
                  </a:rPr>
                  <a:t>measure</a:t>
                </a:r>
                <a:r>
                  <a:rPr lang="de-DE" dirty="0" smtClean="0">
                    <a:solidFill>
                      <a:srgbClr val="006C66"/>
                    </a:solidFill>
                  </a:rPr>
                  <a:t> </a:t>
                </a:r>
                <a:r>
                  <a:rPr lang="de-DE" b="1" dirty="0" err="1" smtClean="0">
                    <a:solidFill>
                      <a:srgbClr val="006C66"/>
                    </a:solidFill>
                  </a:rPr>
                  <a:t>three</a:t>
                </a:r>
                <a:r>
                  <a:rPr lang="de-DE" b="1" dirty="0" smtClean="0">
                    <a:solidFill>
                      <a:srgbClr val="006C66"/>
                    </a:solidFill>
                  </a:rPr>
                  <a:t> </a:t>
                </a:r>
                <a:r>
                  <a:rPr lang="de-DE" b="1" dirty="0" err="1" smtClean="0">
                    <a:solidFill>
                      <a:srgbClr val="006C66"/>
                    </a:solidFill>
                  </a:rPr>
                  <a:t>impurity</a:t>
                </a:r>
                <a:r>
                  <a:rPr lang="de-DE" b="1" dirty="0" smtClean="0">
                    <a:solidFill>
                      <a:srgbClr val="006C66"/>
                    </a:solidFill>
                  </a:rPr>
                  <a:t> </a:t>
                </a:r>
                <a:r>
                  <a:rPr lang="de-DE" b="1" dirty="0" err="1" smtClean="0">
                    <a:solidFill>
                      <a:srgbClr val="006C66"/>
                    </a:solidFill>
                  </a:rPr>
                  <a:t>lines</a:t>
                </a:r>
                <a:r>
                  <a:rPr lang="de-DE" b="1" dirty="0" smtClean="0">
                    <a:solidFill>
                      <a:srgbClr val="006C66"/>
                    </a:solidFill>
                  </a:rPr>
                  <a:t> </a:t>
                </a:r>
                <a:r>
                  <a:rPr lang="de-DE" dirty="0" err="1" smtClean="0">
                    <a:solidFill>
                      <a:srgbClr val="006C66"/>
                    </a:solidFill>
                  </a:rPr>
                  <a:t>to</a:t>
                </a:r>
                <a:r>
                  <a:rPr lang="de-DE" dirty="0" smtClean="0">
                    <a:solidFill>
                      <a:srgbClr val="006C66"/>
                    </a:solidFill>
                  </a:rPr>
                  <a:t> </a:t>
                </a:r>
                <a:r>
                  <a:rPr lang="de-DE" dirty="0" err="1" smtClean="0">
                    <a:solidFill>
                      <a:srgbClr val="006C66"/>
                    </a:solidFill>
                  </a:rPr>
                  <a:t>analyse</a:t>
                </a:r>
                <a:r>
                  <a:rPr lang="de-DE" dirty="0" smtClean="0">
                    <a:solidFill>
                      <a:srgbClr val="006C66"/>
                    </a:solidFill>
                  </a:rPr>
                  <a:t> </a:t>
                </a:r>
                <a:r>
                  <a:rPr lang="de-DE" dirty="0" err="1" smtClean="0">
                    <a:solidFill>
                      <a:srgbClr val="006C66"/>
                    </a:solidFill>
                  </a:rPr>
                  <a:t>them</a:t>
                </a:r>
                <a:r>
                  <a:rPr lang="de-DE" dirty="0" smtClean="0">
                    <a:solidFill>
                      <a:srgbClr val="006C66"/>
                    </a:solidFill>
                  </a:rPr>
                  <a:t> </a:t>
                </a:r>
                <a:r>
                  <a:rPr lang="de-DE" dirty="0" err="1" smtClean="0">
                    <a:solidFill>
                      <a:srgbClr val="006C66"/>
                    </a:solidFill>
                  </a:rPr>
                  <a:t>as</a:t>
                </a:r>
                <a:r>
                  <a:rPr lang="de-DE" dirty="0" smtClean="0">
                    <a:solidFill>
                      <a:srgbClr val="006C66"/>
                    </a:solidFill>
                  </a:rPr>
                  <a:t> </a:t>
                </a:r>
                <a:r>
                  <a:rPr lang="de-DE" dirty="0" err="1" smtClean="0">
                    <a:solidFill>
                      <a:srgbClr val="006C66"/>
                    </a:solidFill>
                  </a:rPr>
                  <a:t>well</a:t>
                </a:r>
                <a:r>
                  <a:rPr lang="de-DE" dirty="0" smtClean="0">
                    <a:solidFill>
                      <a:srgbClr val="006C66"/>
                    </a:solidFill>
                  </a:rPr>
                  <a:t>! </a:t>
                </a:r>
                <a:r>
                  <a:rPr lang="de-DE" dirty="0" smtClean="0">
                    <a:solidFill>
                      <a:srgbClr val="006C66"/>
                    </a:solidFill>
                    <a:sym typeface="Wingdings" panose="05000000000000000000" pitchFamily="2" charset="2"/>
                  </a:rPr>
                  <a:t> Line </a:t>
                </a:r>
                <a:r>
                  <a:rPr lang="de-DE" dirty="0" err="1" smtClean="0">
                    <a:solidFill>
                      <a:srgbClr val="006C66"/>
                    </a:solidFill>
                    <a:sym typeface="Wingdings" panose="05000000000000000000" pitchFamily="2" charset="2"/>
                  </a:rPr>
                  <a:t>ratios</a:t>
                </a:r>
                <a:r>
                  <a:rPr lang="de-DE" dirty="0" smtClean="0">
                    <a:solidFill>
                      <a:srgbClr val="006C66"/>
                    </a:solidFill>
                    <a:sym typeface="Wingdings" panose="05000000000000000000" pitchFamily="2" charset="2"/>
                  </a:rPr>
                  <a:t> </a:t>
                </a:r>
                <a:r>
                  <a:rPr lang="de-DE" dirty="0" err="1" smtClean="0">
                    <a:solidFill>
                      <a:srgbClr val="006C66"/>
                    </a:solidFill>
                    <a:sym typeface="Wingdings" panose="05000000000000000000" pitchFamily="2" charset="2"/>
                  </a:rPr>
                  <a:t>of</a:t>
                </a:r>
                <a:r>
                  <a:rPr lang="de-DE" dirty="0" smtClean="0">
                    <a:solidFill>
                      <a:srgbClr val="006C66"/>
                    </a:solidFill>
                    <a:sym typeface="Wingdings" panose="05000000000000000000" pitchFamily="2" charset="2"/>
                  </a:rPr>
                  <a:t> same different </a:t>
                </a:r>
                <a:r>
                  <a:rPr lang="de-DE" dirty="0" err="1" smtClean="0">
                    <a:solidFill>
                      <a:srgbClr val="006C66"/>
                    </a:solidFill>
                    <a:sym typeface="Wingdings" panose="05000000000000000000" pitchFamily="2" charset="2"/>
                  </a:rPr>
                  <a:t>emission</a:t>
                </a:r>
                <a:r>
                  <a:rPr lang="de-DE" dirty="0" smtClean="0">
                    <a:solidFill>
                      <a:srgbClr val="006C66"/>
                    </a:solidFill>
                    <a:sym typeface="Wingdings" panose="05000000000000000000" pitchFamily="2" charset="2"/>
                  </a:rPr>
                  <a:t> </a:t>
                </a:r>
                <a:r>
                  <a:rPr lang="de-DE" dirty="0" err="1" smtClean="0">
                    <a:solidFill>
                      <a:srgbClr val="006C66"/>
                    </a:solidFill>
                    <a:sym typeface="Wingdings" panose="05000000000000000000" pitchFamily="2" charset="2"/>
                  </a:rPr>
                  <a:t>transitions</a:t>
                </a:r>
                <a:r>
                  <a:rPr lang="de-DE" dirty="0" smtClean="0">
                    <a:solidFill>
                      <a:srgbClr val="006C66"/>
                    </a:solidFill>
                    <a:sym typeface="Wingdings" panose="05000000000000000000" pitchFamily="2" charset="2"/>
                  </a:rPr>
                  <a:t> </a:t>
                </a:r>
                <a:r>
                  <a:rPr lang="de-DE" dirty="0" err="1" smtClean="0">
                    <a:solidFill>
                      <a:srgbClr val="006C66"/>
                    </a:solidFill>
                    <a:sym typeface="Wingdings" panose="05000000000000000000" pitchFamily="2" charset="2"/>
                  </a:rPr>
                  <a:t>dependent</a:t>
                </a:r>
                <a:r>
                  <a:rPr lang="de-DE" dirty="0" smtClean="0">
                    <a:solidFill>
                      <a:srgbClr val="006C66"/>
                    </a:solidFill>
                    <a:sym typeface="Wingdings" panose="05000000000000000000" pitchFamily="2" charset="2"/>
                  </a:rPr>
                  <a:t> on </a:t>
                </a:r>
                <a14:m>
                  <m:oMath xmlns:m="http://schemas.openxmlformats.org/officeDocument/2006/math">
                    <m:sSub>
                      <m:sSubPr>
                        <m:ctrlPr>
                          <a:rPr lang="en-GB" i="1">
                            <a:solidFill>
                              <a:schemeClr val="accent1"/>
                            </a:solidFill>
                            <a:latin typeface="Cambria Math" panose="02040503050406030204" pitchFamily="18" charset="0"/>
                          </a:rPr>
                        </m:ctrlPr>
                      </m:sSubPr>
                      <m:e>
                        <m:r>
                          <a:rPr lang="de-DE" b="0" i="1">
                            <a:solidFill>
                              <a:schemeClr val="accent1"/>
                            </a:solidFill>
                            <a:latin typeface="Cambria Math" panose="02040503050406030204" pitchFamily="18" charset="0"/>
                          </a:rPr>
                          <m:t>𝑛</m:t>
                        </m:r>
                      </m:e>
                      <m:sub>
                        <m:r>
                          <a:rPr lang="de-DE" b="0" i="1">
                            <a:solidFill>
                              <a:schemeClr val="accent1"/>
                            </a:solidFill>
                            <a:latin typeface="Cambria Math" panose="02040503050406030204" pitchFamily="18" charset="0"/>
                          </a:rPr>
                          <m:t>𝑒</m:t>
                        </m:r>
                      </m:sub>
                    </m:sSub>
                  </m:oMath>
                </a14:m>
                <a:r>
                  <a:rPr lang="en-GB" dirty="0">
                    <a:solidFill>
                      <a:schemeClr val="accent1"/>
                    </a:solidFill>
                  </a:rPr>
                  <a:t>, </a:t>
                </a:r>
                <a14:m>
                  <m:oMath xmlns:m="http://schemas.openxmlformats.org/officeDocument/2006/math">
                    <m:sSub>
                      <m:sSubPr>
                        <m:ctrlPr>
                          <a:rPr lang="en-GB" i="1">
                            <a:solidFill>
                              <a:schemeClr val="accent1"/>
                            </a:solidFill>
                            <a:latin typeface="Cambria Math" panose="02040503050406030204" pitchFamily="18" charset="0"/>
                          </a:rPr>
                        </m:ctrlPr>
                      </m:sSubPr>
                      <m:e>
                        <m:r>
                          <a:rPr lang="de-DE" b="0" i="1">
                            <a:solidFill>
                              <a:schemeClr val="accent1"/>
                            </a:solidFill>
                            <a:latin typeface="Cambria Math" panose="02040503050406030204" pitchFamily="18" charset="0"/>
                          </a:rPr>
                          <m:t>𝑇</m:t>
                        </m:r>
                      </m:e>
                      <m:sub>
                        <m:r>
                          <a:rPr lang="de-DE" b="0" i="1">
                            <a:solidFill>
                              <a:schemeClr val="accent1"/>
                            </a:solidFill>
                            <a:latin typeface="Cambria Math" panose="02040503050406030204" pitchFamily="18" charset="0"/>
                          </a:rPr>
                          <m:t>𝑒</m:t>
                        </m:r>
                      </m:sub>
                    </m:sSub>
                  </m:oMath>
                </a14:m>
                <a:r>
                  <a:rPr lang="de-DE" dirty="0" smtClean="0">
                    <a:solidFill>
                      <a:srgbClr val="006C66"/>
                    </a:solidFill>
                    <a:sym typeface="Wingdings" panose="05000000000000000000" pitchFamily="2" charset="2"/>
                  </a:rPr>
                  <a:t>! </a:t>
                </a:r>
              </a:p>
              <a:p>
                <a:pPr>
                  <a:lnSpc>
                    <a:spcPts val="2300"/>
                  </a:lnSpc>
                  <a:spcBef>
                    <a:spcPts val="1150"/>
                  </a:spcBef>
                </a:pPr>
                <a:r>
                  <a:rPr lang="de-DE" b="1" dirty="0" err="1" smtClean="0">
                    <a:solidFill>
                      <a:srgbClr val="006C66"/>
                    </a:solidFill>
                    <a:sym typeface="Wingdings" panose="05000000000000000000" pitchFamily="2" charset="2"/>
                  </a:rPr>
                  <a:t>Example</a:t>
                </a:r>
                <a:r>
                  <a:rPr lang="de-DE" b="1" dirty="0" smtClean="0">
                    <a:solidFill>
                      <a:srgbClr val="006C66"/>
                    </a:solidFill>
                    <a:sym typeface="Wingdings" panose="05000000000000000000" pitchFamily="2" charset="2"/>
                  </a:rPr>
                  <a:t> </a:t>
                </a:r>
                <a:r>
                  <a:rPr lang="de-DE" b="1" dirty="0" err="1" smtClean="0">
                    <a:solidFill>
                      <a:srgbClr val="006C66"/>
                    </a:solidFill>
                    <a:sym typeface="Wingdings" panose="05000000000000000000" pitchFamily="2" charset="2"/>
                  </a:rPr>
                  <a:t>of</a:t>
                </a:r>
                <a:r>
                  <a:rPr lang="de-DE" b="1" dirty="0" smtClean="0">
                    <a:solidFill>
                      <a:srgbClr val="006C66"/>
                    </a:solidFill>
                    <a:sym typeface="Wingdings" panose="05000000000000000000" pitchFamily="2" charset="2"/>
                  </a:rPr>
                  <a:t> Neon:</a:t>
                </a:r>
                <a:endParaRPr lang="de-DE" b="1" dirty="0">
                  <a:solidFill>
                    <a:srgbClr val="006C66"/>
                  </a:solidFill>
                </a:endParaRPr>
              </a:p>
            </p:txBody>
          </p:sp>
        </mc:Choice>
        <mc:Fallback xmlns="">
          <p:sp>
            <p:nvSpPr>
              <p:cNvPr id="9" name="Textfeld 8"/>
              <p:cNvSpPr txBox="1">
                <a:spLocks noRot="1" noChangeAspect="1" noMove="1" noResize="1" noEditPoints="1" noAdjustHandles="1" noChangeArrowheads="1" noChangeShapeType="1" noTextEdit="1"/>
              </p:cNvSpPr>
              <p:nvPr/>
            </p:nvSpPr>
            <p:spPr>
              <a:xfrm>
                <a:off x="620511" y="1157480"/>
                <a:ext cx="11296938" cy="1936428"/>
              </a:xfrm>
              <a:prstGeom prst="rect">
                <a:avLst/>
              </a:prstGeom>
              <a:blipFill>
                <a:blip r:embed="rId2"/>
                <a:stretch>
                  <a:fillRect l="-1295" t="-4088" b="-5346"/>
                </a:stretch>
              </a:blipFill>
            </p:spPr>
            <p:txBody>
              <a:bodyPr/>
              <a:lstStyle/>
              <a:p>
                <a:r>
                  <a:rPr lang="de-DE">
                    <a:noFill/>
                  </a:rPr>
                  <a:t> </a:t>
                </a:r>
              </a:p>
            </p:txBody>
          </p:sp>
        </mc:Fallback>
      </mc:AlternateContent>
      <p:pic>
        <p:nvPicPr>
          <p:cNvPr id="11" name="Inhaltsplatzhalter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6461" y="1569509"/>
            <a:ext cx="5111750" cy="424668"/>
          </a:xfrm>
          <a:prstGeom prst="rect">
            <a:avLst/>
          </a:prstGeom>
        </p:spPr>
      </p:pic>
      <p:pic>
        <p:nvPicPr>
          <p:cNvPr id="8" name="Inhaltsplatzhalter 13"/>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1197912" y="3100131"/>
            <a:ext cx="4285649" cy="3461005"/>
          </a:xfrm>
          <a:prstGeom prst="rect">
            <a:avLst/>
          </a:prstGeom>
        </p:spPr>
      </p:pic>
      <p:sp>
        <p:nvSpPr>
          <p:cNvPr id="10" name="Textfeld 9"/>
          <p:cNvSpPr txBox="1"/>
          <p:nvPr/>
        </p:nvSpPr>
        <p:spPr>
          <a:xfrm>
            <a:off x="7605683" y="2744986"/>
            <a:ext cx="2666114" cy="267894"/>
          </a:xfrm>
          <a:prstGeom prst="rect">
            <a:avLst/>
          </a:prstGeom>
          <a:noFill/>
        </p:spPr>
        <p:txBody>
          <a:bodyPr wrap="square" lIns="0" tIns="0" rIns="0" bIns="0" rtlCol="0" anchor="t" anchorCtr="0">
            <a:spAutoFit/>
          </a:bodyPr>
          <a:lstStyle/>
          <a:p>
            <a:pPr>
              <a:lnSpc>
                <a:spcPts val="2300"/>
              </a:lnSpc>
              <a:spcBef>
                <a:spcPts val="1150"/>
              </a:spcBef>
            </a:pPr>
            <a:r>
              <a:rPr lang="de-DE" sz="1600" dirty="0" smtClean="0"/>
              <a:t>Ratio </a:t>
            </a:r>
            <a:r>
              <a:rPr lang="de-DE" sz="1600" dirty="0" smtClean="0">
                <a:solidFill>
                  <a:srgbClr val="A50021"/>
                </a:solidFill>
              </a:rPr>
              <a:t>371.3 </a:t>
            </a:r>
            <a:r>
              <a:rPr lang="de-DE" sz="1600" dirty="0" smtClean="0"/>
              <a:t>/ </a:t>
            </a:r>
            <a:r>
              <a:rPr lang="de-DE" sz="1600" dirty="0" smtClean="0">
                <a:solidFill>
                  <a:srgbClr val="170AC2"/>
                </a:solidFill>
              </a:rPr>
              <a:t>371.7</a:t>
            </a:r>
            <a:r>
              <a:rPr lang="de-DE" sz="1600" dirty="0" smtClean="0"/>
              <a:t> = 0.25 </a:t>
            </a:r>
          </a:p>
        </p:txBody>
      </p:sp>
      <p:sp>
        <p:nvSpPr>
          <p:cNvPr id="12" name="Textfeld 11"/>
          <p:cNvSpPr txBox="1"/>
          <p:nvPr/>
        </p:nvSpPr>
        <p:spPr>
          <a:xfrm>
            <a:off x="7605683" y="3093908"/>
            <a:ext cx="2666114" cy="267894"/>
          </a:xfrm>
          <a:prstGeom prst="rect">
            <a:avLst/>
          </a:prstGeom>
          <a:noFill/>
        </p:spPr>
        <p:txBody>
          <a:bodyPr wrap="square" lIns="0" tIns="0" rIns="0" bIns="0" rtlCol="0" anchor="t" anchorCtr="0">
            <a:spAutoFit/>
          </a:bodyPr>
          <a:lstStyle/>
          <a:p>
            <a:pPr>
              <a:lnSpc>
                <a:spcPts val="2300"/>
              </a:lnSpc>
              <a:spcBef>
                <a:spcPts val="1150"/>
              </a:spcBef>
            </a:pPr>
            <a:r>
              <a:rPr lang="de-DE" sz="1600" dirty="0" smtClean="0"/>
              <a:t>Ratio </a:t>
            </a:r>
            <a:r>
              <a:rPr lang="de-DE" sz="1600" dirty="0" smtClean="0">
                <a:solidFill>
                  <a:srgbClr val="8B008B"/>
                </a:solidFill>
              </a:rPr>
              <a:t>357.1</a:t>
            </a:r>
            <a:r>
              <a:rPr lang="de-DE" sz="1600" dirty="0" smtClean="0"/>
              <a:t> / </a:t>
            </a:r>
            <a:r>
              <a:rPr lang="de-DE" sz="1600" dirty="0" smtClean="0">
                <a:solidFill>
                  <a:srgbClr val="A50021"/>
                </a:solidFill>
              </a:rPr>
              <a:t>371.3 </a:t>
            </a:r>
            <a:r>
              <a:rPr lang="de-DE" sz="1600" dirty="0" smtClean="0"/>
              <a:t>= 0.35</a:t>
            </a:r>
          </a:p>
        </p:txBody>
      </p:sp>
      <p:pic>
        <p:nvPicPr>
          <p:cNvPr id="13" name="Inhaltsplatzhalter 9"/>
          <p:cNvPicPr>
            <a:picLocks noGrp="1" noChangeAspect="1"/>
          </p:cNvPicPr>
          <p:nvPr>
            <p:ph sz="half" idx="4294967295"/>
          </p:nvPr>
        </p:nvPicPr>
        <p:blipFill>
          <a:blip r:embed="rId5">
            <a:extLst>
              <a:ext uri="{28A0092B-C50C-407E-A947-70E740481C1C}">
                <a14:useLocalDpi xmlns:a14="http://schemas.microsoft.com/office/drawing/2010/main" val="0"/>
              </a:ext>
            </a:extLst>
          </a:blip>
          <a:stretch>
            <a:fillRect/>
          </a:stretch>
        </p:blipFill>
        <p:spPr>
          <a:xfrm>
            <a:off x="6824510" y="3442830"/>
            <a:ext cx="4027379" cy="2945154"/>
          </a:xfrm>
          <a:prstGeom prst="rect">
            <a:avLst/>
          </a:prstGeom>
        </p:spPr>
      </p:pic>
      <p:pic>
        <p:nvPicPr>
          <p:cNvPr id="14" name="Inhaltsplatzhalter 14"/>
          <p:cNvPicPr>
            <a:picLocks noGrp="1" noChangeAspect="1"/>
          </p:cNvPicPr>
          <p:nvPr>
            <p:ph sz="half" idx="4294967295"/>
          </p:nvPr>
        </p:nvPicPr>
        <p:blipFill>
          <a:blip r:embed="rId6">
            <a:extLst>
              <a:ext uri="{28A0092B-C50C-407E-A947-70E740481C1C}">
                <a14:useLocalDpi xmlns:a14="http://schemas.microsoft.com/office/drawing/2010/main" val="0"/>
              </a:ext>
            </a:extLst>
          </a:blip>
          <a:stretch>
            <a:fillRect/>
          </a:stretch>
        </p:blipFill>
        <p:spPr>
          <a:xfrm>
            <a:off x="6824510" y="3485117"/>
            <a:ext cx="4737262" cy="2954711"/>
          </a:xfrm>
          <a:prstGeom prst="rect">
            <a:avLst/>
          </a:prstGeom>
        </p:spPr>
      </p:pic>
      <p:sp>
        <p:nvSpPr>
          <p:cNvPr id="15" name="Rechteck 14"/>
          <p:cNvSpPr/>
          <p:nvPr/>
        </p:nvSpPr>
        <p:spPr>
          <a:xfrm>
            <a:off x="4909760" y="6295646"/>
            <a:ext cx="2641429" cy="307777"/>
          </a:xfrm>
          <a:prstGeom prst="rect">
            <a:avLst/>
          </a:prstGeom>
        </p:spPr>
        <p:txBody>
          <a:bodyPr wrap="none">
            <a:spAutoFit/>
          </a:bodyPr>
          <a:lstStyle/>
          <a:p>
            <a:r>
              <a:rPr lang="de-DE" sz="1400" dirty="0" smtClean="0">
                <a:solidFill>
                  <a:schemeClr val="tx1">
                    <a:lumMod val="50000"/>
                    <a:lumOff val="50000"/>
                  </a:schemeClr>
                </a:solidFill>
                <a:sym typeface="Wingdings" panose="05000000000000000000" pitchFamily="2" charset="2"/>
              </a:rPr>
              <a:t>[</a:t>
            </a:r>
            <a:r>
              <a:rPr lang="de-DE" sz="1400" dirty="0" err="1" smtClean="0">
                <a:solidFill>
                  <a:schemeClr val="tx1">
                    <a:lumMod val="50000"/>
                    <a:lumOff val="50000"/>
                  </a:schemeClr>
                </a:solidFill>
                <a:sym typeface="Wingdings" panose="05000000000000000000" pitchFamily="2" charset="2"/>
              </a:rPr>
              <a:t>pictures</a:t>
            </a:r>
            <a:r>
              <a:rPr lang="de-DE" sz="1400" dirty="0" smtClean="0">
                <a:solidFill>
                  <a:schemeClr val="tx1">
                    <a:lumMod val="50000"/>
                    <a:lumOff val="50000"/>
                  </a:schemeClr>
                </a:solidFill>
                <a:sym typeface="Wingdings" panose="05000000000000000000" pitchFamily="2" charset="2"/>
              </a:rPr>
              <a:t> </a:t>
            </a:r>
            <a:r>
              <a:rPr lang="de-DE" sz="1400" dirty="0" err="1" smtClean="0">
                <a:solidFill>
                  <a:schemeClr val="tx1">
                    <a:lumMod val="50000"/>
                    <a:lumOff val="50000"/>
                  </a:schemeClr>
                </a:solidFill>
                <a:sym typeface="Wingdings" panose="05000000000000000000" pitchFamily="2" charset="2"/>
              </a:rPr>
              <a:t>provided</a:t>
            </a:r>
            <a:r>
              <a:rPr lang="de-DE" sz="1400" dirty="0" smtClean="0">
                <a:solidFill>
                  <a:schemeClr val="tx1">
                    <a:lumMod val="50000"/>
                    <a:lumOff val="50000"/>
                  </a:schemeClr>
                </a:solidFill>
                <a:sym typeface="Wingdings" panose="05000000000000000000" pitchFamily="2" charset="2"/>
              </a:rPr>
              <a:t> </a:t>
            </a:r>
            <a:r>
              <a:rPr lang="de-DE" sz="1400" dirty="0" err="1">
                <a:solidFill>
                  <a:schemeClr val="tx1">
                    <a:lumMod val="50000"/>
                    <a:lumOff val="50000"/>
                  </a:schemeClr>
                </a:solidFill>
                <a:sym typeface="Wingdings" panose="05000000000000000000" pitchFamily="2" charset="2"/>
              </a:rPr>
              <a:t>by</a:t>
            </a:r>
            <a:r>
              <a:rPr lang="de-DE" sz="1400" dirty="0">
                <a:solidFill>
                  <a:schemeClr val="tx1">
                    <a:lumMod val="50000"/>
                    <a:lumOff val="50000"/>
                  </a:schemeClr>
                </a:solidFill>
                <a:sym typeface="Wingdings" panose="05000000000000000000" pitchFamily="2" charset="2"/>
              </a:rPr>
              <a:t> </a:t>
            </a:r>
            <a:r>
              <a:rPr lang="de-DE" sz="1400" dirty="0" smtClean="0">
                <a:solidFill>
                  <a:schemeClr val="tx1">
                    <a:lumMod val="50000"/>
                    <a:lumOff val="50000"/>
                  </a:schemeClr>
                </a:solidFill>
                <a:sym typeface="Wingdings" panose="05000000000000000000" pitchFamily="2" charset="2"/>
              </a:rPr>
              <a:t>F. Henke]</a:t>
            </a:r>
            <a:endParaRPr lang="de-DE" sz="1400" dirty="0">
              <a:solidFill>
                <a:schemeClr val="tx1">
                  <a:lumMod val="50000"/>
                  <a:lumOff val="50000"/>
                </a:schemeClr>
              </a:solidFill>
              <a:sym typeface="Wingdings" panose="05000000000000000000" pitchFamily="2" charset="2"/>
            </a:endParaRPr>
          </a:p>
        </p:txBody>
      </p:sp>
    </p:spTree>
    <p:extLst>
      <p:ext uri="{BB962C8B-B14F-4D97-AF65-F5344CB8AC3E}">
        <p14:creationId xmlns:p14="http://schemas.microsoft.com/office/powerpoint/2010/main" val="360501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9280B27-558E-4105-1C63-0CA8D489EF7B}"/>
              </a:ext>
            </a:extLst>
          </p:cNvPr>
          <p:cNvSpPr>
            <a:spLocks noGrp="1"/>
          </p:cNvSpPr>
          <p:nvPr>
            <p:ph type="dt" sz="half" idx="14"/>
          </p:nvPr>
        </p:nvSpPr>
        <p:spPr>
          <a:xfrm>
            <a:off x="8711738" y="6489700"/>
            <a:ext cx="2461087" cy="142874"/>
          </a:xfrm>
        </p:spPr>
        <p:txBody>
          <a:bodyPr/>
          <a:lstStyle/>
          <a:p>
            <a:r>
              <a:rPr lang="de-DE" dirty="0" err="1" smtClean="0"/>
              <a:t>Spectroscopic</a:t>
            </a:r>
            <a:r>
              <a:rPr lang="de-DE" dirty="0" smtClean="0"/>
              <a:t> </a:t>
            </a:r>
            <a:r>
              <a:rPr lang="de-DE" dirty="0" err="1" smtClean="0"/>
              <a:t>analysis</a:t>
            </a:r>
            <a:r>
              <a:rPr lang="de-DE" dirty="0" smtClean="0"/>
              <a:t> </a:t>
            </a:r>
            <a:r>
              <a:rPr lang="de-DE" dirty="0" err="1" smtClean="0"/>
              <a:t>of</a:t>
            </a:r>
            <a:r>
              <a:rPr lang="de-DE" dirty="0" smtClean="0"/>
              <a:t> Edge </a:t>
            </a:r>
            <a:r>
              <a:rPr lang="de-DE" dirty="0" err="1" smtClean="0"/>
              <a:t>impurities</a:t>
            </a:r>
            <a:endParaRPr lang="de-DE" dirty="0"/>
          </a:p>
        </p:txBody>
      </p:sp>
      <p:sp>
        <p:nvSpPr>
          <p:cNvPr id="6" name="Foliennummernplatzhalter 5">
            <a:extLst>
              <a:ext uri="{FF2B5EF4-FFF2-40B4-BE49-F238E27FC236}">
                <a16:creationId xmlns:a16="http://schemas.microsoft.com/office/drawing/2014/main" id="{9EF0E3FE-E50C-E620-F596-896EF169B2B1}"/>
              </a:ext>
            </a:extLst>
          </p:cNvPr>
          <p:cNvSpPr>
            <a:spLocks noGrp="1"/>
          </p:cNvSpPr>
          <p:nvPr>
            <p:ph type="sldNum" sz="quarter" idx="16"/>
          </p:nvPr>
        </p:nvSpPr>
        <p:spPr/>
        <p:txBody>
          <a:bodyPr/>
          <a:lstStyle/>
          <a:p>
            <a:fld id="{3B1A4699-952B-42DA-8DC4-38A59B49610C}" type="slidenum">
              <a:rPr lang="de-DE" smtClean="0"/>
              <a:pPr/>
              <a:t>9</a:t>
            </a:fld>
            <a:endParaRPr lang="de-DE" dirty="0"/>
          </a:p>
        </p:txBody>
      </p:sp>
      <p:sp>
        <p:nvSpPr>
          <p:cNvPr id="7" name="Footer Placeholder 2"/>
          <p:cNvSpPr>
            <a:spLocks noGrp="1"/>
          </p:cNvSpPr>
          <p:nvPr>
            <p:ph type="ftr" sz="quarter" idx="15"/>
          </p:nvPr>
        </p:nvSpPr>
        <p:spPr>
          <a:xfrm>
            <a:off x="947738" y="6489699"/>
            <a:ext cx="2987213" cy="142875"/>
          </a:xfrm>
        </p:spPr>
        <p:txBody>
          <a:bodyPr/>
          <a:lstStyle/>
          <a:p>
            <a:r>
              <a:rPr lang="de-DE" dirty="0" smtClean="0"/>
              <a:t>Max-Planck-Institut für Plasmaphysik | D. Gradic | 27.11.2023</a:t>
            </a:r>
            <a:endParaRPr lang="de-DE" dirty="0"/>
          </a:p>
        </p:txBody>
      </p:sp>
      <p:sp>
        <p:nvSpPr>
          <p:cNvPr id="9" name="Textfeld 8"/>
          <p:cNvSpPr txBox="1"/>
          <p:nvPr/>
        </p:nvSpPr>
        <p:spPr>
          <a:xfrm>
            <a:off x="517503" y="3008748"/>
            <a:ext cx="6669751" cy="2585323"/>
          </a:xfrm>
          <a:prstGeom prst="rect">
            <a:avLst/>
          </a:prstGeom>
          <a:noFill/>
        </p:spPr>
        <p:txBody>
          <a:bodyPr wrap="square" rtlCol="0">
            <a:spAutoFit/>
          </a:bodyPr>
          <a:lstStyle/>
          <a:p>
            <a:pPr>
              <a:lnSpc>
                <a:spcPct val="150000"/>
              </a:lnSpc>
            </a:pPr>
            <a:r>
              <a:rPr lang="de-DE" b="1" dirty="0" smtClean="0">
                <a:sym typeface="Wingdings" panose="05000000000000000000" pitchFamily="2" charset="2"/>
              </a:rPr>
              <a:t>In </a:t>
            </a:r>
            <a:r>
              <a:rPr lang="de-DE" b="1" dirty="0" smtClean="0">
                <a:sym typeface="Wingdings" panose="05000000000000000000" pitchFamily="2" charset="2"/>
              </a:rPr>
              <a:t>OP2.1, </a:t>
            </a:r>
            <a:r>
              <a:rPr lang="de-DE" b="1" dirty="0" err="1" smtClean="0">
                <a:sym typeface="Wingdings" panose="05000000000000000000" pitchFamily="2" charset="2"/>
              </a:rPr>
              <a:t>our</a:t>
            </a:r>
            <a:r>
              <a:rPr lang="de-DE" b="1" dirty="0" smtClean="0">
                <a:sym typeface="Wingdings" panose="05000000000000000000" pitchFamily="2" charset="2"/>
              </a:rPr>
              <a:t> </a:t>
            </a:r>
            <a:r>
              <a:rPr lang="de-DE" b="1" dirty="0" err="1" smtClean="0">
                <a:sym typeface="Wingdings" panose="05000000000000000000" pitchFamily="2" charset="2"/>
              </a:rPr>
              <a:t>focus</a:t>
            </a:r>
            <a:r>
              <a:rPr lang="de-DE" b="1" dirty="0" smtClean="0">
                <a:sym typeface="Wingdings" panose="05000000000000000000" pitchFamily="2" charset="2"/>
              </a:rPr>
              <a:t> was on N &amp; Ne </a:t>
            </a:r>
            <a:r>
              <a:rPr lang="de-DE" b="1" dirty="0" err="1" smtClean="0">
                <a:sym typeface="Wingdings" panose="05000000000000000000" pitchFamily="2" charset="2"/>
              </a:rPr>
              <a:t>seeded</a:t>
            </a:r>
            <a:r>
              <a:rPr lang="de-DE" b="1" dirty="0" smtClean="0">
                <a:sym typeface="Wingdings" panose="05000000000000000000" pitchFamily="2" charset="2"/>
              </a:rPr>
              <a:t> </a:t>
            </a:r>
            <a:r>
              <a:rPr lang="de-DE" b="1" dirty="0" err="1" smtClean="0">
                <a:sym typeface="Wingdings" panose="05000000000000000000" pitchFamily="2" charset="2"/>
              </a:rPr>
              <a:t>impurity</a:t>
            </a:r>
            <a:r>
              <a:rPr lang="de-DE" b="1" dirty="0" smtClean="0">
                <a:sym typeface="Wingdings" panose="05000000000000000000" pitchFamily="2" charset="2"/>
              </a:rPr>
              <a:t> </a:t>
            </a:r>
            <a:r>
              <a:rPr lang="de-DE" b="1" dirty="0" err="1" smtClean="0">
                <a:sym typeface="Wingdings" panose="05000000000000000000" pitchFamily="2" charset="2"/>
              </a:rPr>
              <a:t>as</a:t>
            </a:r>
            <a:r>
              <a:rPr lang="de-DE" b="1" dirty="0" smtClean="0">
                <a:sym typeface="Wingdings" panose="05000000000000000000" pitchFamily="2" charset="2"/>
              </a:rPr>
              <a:t> </a:t>
            </a:r>
            <a:r>
              <a:rPr lang="de-DE" b="1" dirty="0" err="1" smtClean="0">
                <a:sym typeface="Wingdings" panose="05000000000000000000" pitchFamily="2" charset="2"/>
              </a:rPr>
              <a:t>proof-of-principle</a:t>
            </a:r>
            <a:r>
              <a:rPr lang="de-DE" b="1" dirty="0" smtClean="0">
                <a:sym typeface="Wingdings" panose="05000000000000000000" pitchFamily="2" charset="2"/>
              </a:rPr>
              <a:t>:</a:t>
            </a:r>
            <a:endParaRPr lang="de-DE" b="1" dirty="0" smtClean="0">
              <a:sym typeface="Wingdings" panose="05000000000000000000" pitchFamily="2" charset="2"/>
            </a:endParaRPr>
          </a:p>
          <a:p>
            <a:pPr>
              <a:lnSpc>
                <a:spcPct val="150000"/>
              </a:lnSpc>
            </a:pPr>
            <a:r>
              <a:rPr lang="de-DE" dirty="0" smtClean="0">
                <a:sym typeface="Wingdings" panose="05000000000000000000" pitchFamily="2" charset="2"/>
              </a:rPr>
              <a:t>- </a:t>
            </a:r>
            <a:r>
              <a:rPr lang="de-DE" dirty="0" smtClean="0">
                <a:sym typeface="Wingdings" panose="05000000000000000000" pitchFamily="2" charset="2"/>
              </a:rPr>
              <a:t>N </a:t>
            </a:r>
            <a:r>
              <a:rPr lang="de-DE" dirty="0" err="1" smtClean="0">
                <a:sym typeface="Wingdings" panose="05000000000000000000" pitchFamily="2" charset="2"/>
              </a:rPr>
              <a:t>lines</a:t>
            </a:r>
            <a:r>
              <a:rPr lang="de-DE" dirty="0" smtClean="0">
                <a:sym typeface="Wingdings" panose="05000000000000000000" pitchFamily="2" charset="2"/>
              </a:rPr>
              <a:t> (395 </a:t>
            </a:r>
            <a:r>
              <a:rPr lang="de-DE" dirty="0" err="1" smtClean="0">
                <a:sym typeface="Wingdings" panose="05000000000000000000" pitchFamily="2" charset="2"/>
              </a:rPr>
              <a:t>to</a:t>
            </a:r>
            <a:r>
              <a:rPr lang="de-DE" dirty="0" smtClean="0">
                <a:sym typeface="Wingdings" panose="05000000000000000000" pitchFamily="2" charset="2"/>
              </a:rPr>
              <a:t> 410 </a:t>
            </a:r>
            <a:r>
              <a:rPr lang="de-DE" dirty="0" err="1" smtClean="0">
                <a:sym typeface="Wingdings" panose="05000000000000000000" pitchFamily="2" charset="2"/>
              </a:rPr>
              <a:t>nm</a:t>
            </a:r>
            <a:r>
              <a:rPr lang="de-DE" dirty="0" smtClean="0">
                <a:sym typeface="Wingdings" panose="05000000000000000000" pitchFamily="2" charset="2"/>
              </a:rPr>
              <a:t>) </a:t>
            </a:r>
            <a:r>
              <a:rPr lang="de-DE" dirty="0" err="1" smtClean="0">
                <a:sym typeface="Wingdings" panose="05000000000000000000" pitchFamily="2" charset="2"/>
              </a:rPr>
              <a:t>difficult</a:t>
            </a:r>
            <a:r>
              <a:rPr lang="de-DE" dirty="0" smtClean="0">
                <a:sym typeface="Wingdings" panose="05000000000000000000" pitchFamily="2" charset="2"/>
              </a:rPr>
              <a:t> </a:t>
            </a:r>
            <a:r>
              <a:rPr lang="de-DE" dirty="0" err="1" smtClean="0">
                <a:sym typeface="Wingdings" panose="05000000000000000000" pitchFamily="2" charset="2"/>
              </a:rPr>
              <a:t>since</a:t>
            </a:r>
            <a:r>
              <a:rPr lang="de-DE" dirty="0" smtClean="0">
                <a:sym typeface="Wingdings" panose="05000000000000000000" pitchFamily="2" charset="2"/>
              </a:rPr>
              <a:t> </a:t>
            </a:r>
            <a:r>
              <a:rPr lang="de-DE" dirty="0" err="1" smtClean="0">
                <a:sym typeface="Wingdings" panose="05000000000000000000" pitchFamily="2" charset="2"/>
              </a:rPr>
              <a:t>one</a:t>
            </a:r>
            <a:r>
              <a:rPr lang="de-DE" dirty="0" smtClean="0">
                <a:sym typeface="Wingdings" panose="05000000000000000000" pitchFamily="2" charset="2"/>
              </a:rPr>
              <a:t> </a:t>
            </a:r>
            <a:r>
              <a:rPr lang="de-DE" dirty="0" err="1" smtClean="0">
                <a:sym typeface="Wingdings" panose="05000000000000000000" pitchFamily="2" charset="2"/>
              </a:rPr>
              <a:t>of</a:t>
            </a:r>
            <a:r>
              <a:rPr lang="de-DE" dirty="0" smtClean="0">
                <a:sym typeface="Wingdings" panose="05000000000000000000" pitchFamily="2" charset="2"/>
              </a:rPr>
              <a:t> </a:t>
            </a:r>
            <a:r>
              <a:rPr lang="de-DE" dirty="0" err="1" smtClean="0">
                <a:sym typeface="Wingdings" panose="05000000000000000000" pitchFamily="2" charset="2"/>
              </a:rPr>
              <a:t>the</a:t>
            </a:r>
            <a:r>
              <a:rPr lang="de-DE" dirty="0" smtClean="0">
                <a:sym typeface="Wingdings" panose="05000000000000000000" pitchFamily="2" charset="2"/>
              </a:rPr>
              <a:t> </a:t>
            </a:r>
            <a:r>
              <a:rPr lang="de-DE" dirty="0" err="1" smtClean="0">
                <a:sym typeface="Wingdings" panose="05000000000000000000" pitchFamily="2" charset="2"/>
              </a:rPr>
              <a:t>three</a:t>
            </a:r>
            <a:r>
              <a:rPr lang="de-DE" dirty="0" smtClean="0">
                <a:sym typeface="Wingdings" panose="05000000000000000000" pitchFamily="2" charset="2"/>
              </a:rPr>
              <a:t> </a:t>
            </a:r>
            <a:r>
              <a:rPr lang="de-DE" dirty="0" err="1" smtClean="0">
                <a:sym typeface="Wingdings" panose="05000000000000000000" pitchFamily="2" charset="2"/>
              </a:rPr>
              <a:t>lines</a:t>
            </a:r>
            <a:r>
              <a:rPr lang="de-DE" dirty="0" smtClean="0">
                <a:sym typeface="Wingdings" panose="05000000000000000000" pitchFamily="2" charset="2"/>
              </a:rPr>
              <a:t> </a:t>
            </a:r>
            <a:r>
              <a:rPr lang="de-DE" dirty="0" err="1" smtClean="0">
                <a:sym typeface="Wingdings" panose="05000000000000000000" pitchFamily="2" charset="2"/>
              </a:rPr>
              <a:t>is</a:t>
            </a:r>
            <a:r>
              <a:rPr lang="de-DE" dirty="0" smtClean="0">
                <a:sym typeface="Wingdings" panose="05000000000000000000" pitchFamily="2" charset="2"/>
              </a:rPr>
              <a:t> </a:t>
            </a:r>
            <a:r>
              <a:rPr lang="de-DE" dirty="0" err="1" smtClean="0">
                <a:sym typeface="Wingdings" panose="05000000000000000000" pitchFamily="2" charset="2"/>
              </a:rPr>
              <a:t>covered</a:t>
            </a:r>
            <a:r>
              <a:rPr lang="de-DE" dirty="0" smtClean="0">
                <a:sym typeface="Wingdings" panose="05000000000000000000" pitchFamily="2" charset="2"/>
              </a:rPr>
              <a:t> </a:t>
            </a:r>
            <a:r>
              <a:rPr lang="de-DE" dirty="0" err="1" smtClean="0">
                <a:sym typeface="Wingdings" panose="05000000000000000000" pitchFamily="2" charset="2"/>
              </a:rPr>
              <a:t>by</a:t>
            </a:r>
            <a:r>
              <a:rPr lang="de-DE" dirty="0" smtClean="0">
                <a:sym typeface="Wingdings" panose="05000000000000000000" pitchFamily="2" charset="2"/>
              </a:rPr>
              <a:t> He </a:t>
            </a:r>
            <a:r>
              <a:rPr lang="de-DE" dirty="0" err="1" smtClean="0">
                <a:sym typeface="Wingdings" panose="05000000000000000000" pitchFamily="2" charset="2"/>
              </a:rPr>
              <a:t>line</a:t>
            </a:r>
            <a:r>
              <a:rPr lang="de-DE" dirty="0" smtClean="0">
                <a:sym typeface="Wingdings" panose="05000000000000000000" pitchFamily="2" charset="2"/>
              </a:rPr>
              <a:t>, </a:t>
            </a:r>
            <a:r>
              <a:rPr lang="de-DE" dirty="0" err="1" smtClean="0">
                <a:sym typeface="Wingdings" panose="05000000000000000000" pitchFamily="2" charset="2"/>
              </a:rPr>
              <a:t>only</a:t>
            </a:r>
            <a:r>
              <a:rPr lang="de-DE" dirty="0" smtClean="0">
                <a:sym typeface="Wingdings" panose="05000000000000000000" pitchFamily="2" charset="2"/>
              </a:rPr>
              <a:t> 2 </a:t>
            </a:r>
            <a:r>
              <a:rPr lang="de-DE" dirty="0" err="1" smtClean="0">
                <a:sym typeface="Wingdings" panose="05000000000000000000" pitchFamily="2" charset="2"/>
              </a:rPr>
              <a:t>lines</a:t>
            </a:r>
            <a:r>
              <a:rPr lang="de-DE" dirty="0" smtClean="0">
                <a:sym typeface="Wingdings" panose="05000000000000000000" pitchFamily="2" charset="2"/>
              </a:rPr>
              <a:t> </a:t>
            </a:r>
            <a:r>
              <a:rPr lang="de-DE" dirty="0" err="1" smtClean="0">
                <a:sym typeface="Wingdings" panose="05000000000000000000" pitchFamily="2" charset="2"/>
              </a:rPr>
              <a:t>nicely</a:t>
            </a:r>
            <a:r>
              <a:rPr lang="de-DE" dirty="0" smtClean="0">
                <a:sym typeface="Wingdings" panose="05000000000000000000" pitchFamily="2" charset="2"/>
              </a:rPr>
              <a:t> </a:t>
            </a:r>
            <a:r>
              <a:rPr lang="de-DE" dirty="0" err="1" smtClean="0">
                <a:sym typeface="Wingdings" panose="05000000000000000000" pitchFamily="2" charset="2"/>
              </a:rPr>
              <a:t>visible</a:t>
            </a:r>
            <a:endParaRPr lang="de-DE" dirty="0" smtClean="0">
              <a:sym typeface="Wingdings" panose="05000000000000000000" pitchFamily="2" charset="2"/>
            </a:endParaRPr>
          </a:p>
          <a:p>
            <a:pPr>
              <a:lnSpc>
                <a:spcPct val="150000"/>
              </a:lnSpc>
            </a:pPr>
            <a:r>
              <a:rPr lang="de-DE" dirty="0" smtClean="0">
                <a:sym typeface="Wingdings" panose="05000000000000000000" pitchFamily="2" charset="2"/>
              </a:rPr>
              <a:t>- Ne: 3 </a:t>
            </a:r>
            <a:r>
              <a:rPr lang="de-DE" dirty="0" err="1" smtClean="0">
                <a:sym typeface="Wingdings" panose="05000000000000000000" pitchFamily="2" charset="2"/>
              </a:rPr>
              <a:t>lines</a:t>
            </a:r>
            <a:r>
              <a:rPr lang="de-DE" dirty="0" smtClean="0">
                <a:sym typeface="Wingdings" panose="05000000000000000000" pitchFamily="2" charset="2"/>
              </a:rPr>
              <a:t> </a:t>
            </a:r>
            <a:r>
              <a:rPr lang="de-DE" dirty="0" err="1" smtClean="0">
                <a:sym typeface="Wingdings" panose="05000000000000000000" pitchFamily="2" charset="2"/>
              </a:rPr>
              <a:t>are</a:t>
            </a:r>
            <a:r>
              <a:rPr lang="de-DE" dirty="0" smtClean="0">
                <a:sym typeface="Wingdings" panose="05000000000000000000" pitchFamily="2" charset="2"/>
              </a:rPr>
              <a:t> in </a:t>
            </a:r>
            <a:r>
              <a:rPr lang="de-DE" dirty="0" err="1" smtClean="0">
                <a:sym typeface="Wingdings" panose="05000000000000000000" pitchFamily="2" charset="2"/>
              </a:rPr>
              <a:t>area</a:t>
            </a:r>
            <a:r>
              <a:rPr lang="de-DE" dirty="0" smtClean="0">
                <a:sym typeface="Wingdings" panose="05000000000000000000" pitchFamily="2" charset="2"/>
              </a:rPr>
              <a:t> </a:t>
            </a:r>
            <a:r>
              <a:rPr lang="de-DE" dirty="0" err="1" smtClean="0">
                <a:sym typeface="Wingdings" panose="05000000000000000000" pitchFamily="2" charset="2"/>
              </a:rPr>
              <a:t>of</a:t>
            </a:r>
            <a:r>
              <a:rPr lang="de-DE" dirty="0" smtClean="0">
                <a:sym typeface="Wingdings" panose="05000000000000000000" pitchFamily="2" charset="2"/>
              </a:rPr>
              <a:t> 350 </a:t>
            </a:r>
            <a:r>
              <a:rPr lang="de-DE" dirty="0" err="1" smtClean="0">
                <a:sym typeface="Wingdings" panose="05000000000000000000" pitchFamily="2" charset="2"/>
              </a:rPr>
              <a:t>to</a:t>
            </a:r>
            <a:r>
              <a:rPr lang="de-DE" dirty="0" smtClean="0">
                <a:sym typeface="Wingdings" panose="05000000000000000000" pitchFamily="2" charset="2"/>
              </a:rPr>
              <a:t> 370 </a:t>
            </a:r>
            <a:r>
              <a:rPr lang="de-DE" dirty="0" err="1" smtClean="0">
                <a:sym typeface="Wingdings" panose="05000000000000000000" pitchFamily="2" charset="2"/>
              </a:rPr>
              <a:t>nm</a:t>
            </a:r>
            <a:r>
              <a:rPr lang="de-DE" dirty="0" smtClean="0">
                <a:sym typeface="Wingdings" panose="05000000000000000000" pitchFamily="2" charset="2"/>
              </a:rPr>
              <a:t>, at </a:t>
            </a:r>
            <a:r>
              <a:rPr lang="de-DE" dirty="0" err="1" smtClean="0">
                <a:sym typeface="Wingdings" panose="05000000000000000000" pitchFamily="2" charset="2"/>
              </a:rPr>
              <a:t>the</a:t>
            </a:r>
            <a:r>
              <a:rPr lang="de-DE" dirty="0" smtClean="0">
                <a:sym typeface="Wingdings" panose="05000000000000000000" pitchFamily="2" charset="2"/>
              </a:rPr>
              <a:t> </a:t>
            </a:r>
            <a:r>
              <a:rPr lang="de-DE" dirty="0" err="1" smtClean="0">
                <a:sym typeface="Wingdings" panose="05000000000000000000" pitchFamily="2" charset="2"/>
              </a:rPr>
              <a:t>very</a:t>
            </a:r>
            <a:r>
              <a:rPr lang="de-DE" dirty="0" smtClean="0">
                <a:sym typeface="Wingdings" panose="05000000000000000000" pitchFamily="2" charset="2"/>
              </a:rPr>
              <a:t> </a:t>
            </a:r>
            <a:r>
              <a:rPr lang="de-DE" dirty="0" err="1" smtClean="0">
                <a:sym typeface="Wingdings" panose="05000000000000000000" pitchFamily="2" charset="2"/>
              </a:rPr>
              <a:t>edge</a:t>
            </a:r>
            <a:r>
              <a:rPr lang="de-DE" dirty="0" smtClean="0">
                <a:sym typeface="Wingdings" panose="05000000000000000000" pitchFamily="2" charset="2"/>
              </a:rPr>
              <a:t> </a:t>
            </a:r>
            <a:r>
              <a:rPr lang="de-DE" dirty="0" err="1" smtClean="0">
                <a:sym typeface="Wingdings" panose="05000000000000000000" pitchFamily="2" charset="2"/>
              </a:rPr>
              <a:t>of</a:t>
            </a:r>
            <a:r>
              <a:rPr lang="de-DE" dirty="0" smtClean="0">
                <a:sym typeface="Wingdings" panose="05000000000000000000" pitchFamily="2" charset="2"/>
              </a:rPr>
              <a:t> </a:t>
            </a:r>
            <a:r>
              <a:rPr lang="de-DE" dirty="0" err="1" smtClean="0">
                <a:sym typeface="Wingdings" panose="05000000000000000000" pitchFamily="2" charset="2"/>
              </a:rPr>
              <a:t>our</a:t>
            </a:r>
            <a:r>
              <a:rPr lang="de-DE" dirty="0" smtClean="0">
                <a:sym typeface="Wingdings" panose="05000000000000000000" pitchFamily="2" charset="2"/>
              </a:rPr>
              <a:t> </a:t>
            </a:r>
            <a:r>
              <a:rPr lang="de-DE" dirty="0" err="1" smtClean="0">
                <a:sym typeface="Wingdings" panose="05000000000000000000" pitchFamily="2" charset="2"/>
              </a:rPr>
              <a:t>observation</a:t>
            </a:r>
            <a:r>
              <a:rPr lang="de-DE" dirty="0" smtClean="0">
                <a:sym typeface="Wingdings" panose="05000000000000000000" pitchFamily="2" charset="2"/>
              </a:rPr>
              <a:t> </a:t>
            </a:r>
            <a:r>
              <a:rPr lang="de-DE" dirty="0" err="1" smtClean="0">
                <a:sym typeface="Wingdings" panose="05000000000000000000" pitchFamily="2" charset="2"/>
              </a:rPr>
              <a:t>capabilities</a:t>
            </a:r>
            <a:r>
              <a:rPr lang="de-DE" dirty="0" smtClean="0">
                <a:sym typeface="Wingdings" panose="05000000000000000000" pitchFamily="2" charset="2"/>
              </a:rPr>
              <a:t>, </a:t>
            </a:r>
            <a:r>
              <a:rPr lang="de-DE" dirty="0" err="1" smtClean="0">
                <a:sym typeface="Wingdings" panose="05000000000000000000" pitchFamily="2" charset="2"/>
              </a:rPr>
              <a:t>with</a:t>
            </a:r>
            <a:r>
              <a:rPr lang="de-DE" dirty="0" smtClean="0">
                <a:sym typeface="Wingdings" panose="05000000000000000000" pitchFamily="2" charset="2"/>
              </a:rPr>
              <a:t> non-</a:t>
            </a:r>
            <a:r>
              <a:rPr lang="de-DE" dirty="0" err="1" smtClean="0">
                <a:sym typeface="Wingdings" panose="05000000000000000000" pitchFamily="2" charset="2"/>
              </a:rPr>
              <a:t>unique</a:t>
            </a:r>
            <a:r>
              <a:rPr lang="de-DE" dirty="0" smtClean="0">
                <a:sym typeface="Wingdings" panose="05000000000000000000" pitchFamily="2" charset="2"/>
              </a:rPr>
              <a:t> </a:t>
            </a:r>
            <a:r>
              <a:rPr lang="de-DE" dirty="0" err="1" smtClean="0">
                <a:sym typeface="Wingdings" panose="05000000000000000000" pitchFamily="2" charset="2"/>
              </a:rPr>
              <a:t>solution</a:t>
            </a:r>
            <a:endParaRPr lang="de-DE" dirty="0" smtClean="0">
              <a:sym typeface="Wingdings" panose="05000000000000000000" pitchFamily="2" charset="2"/>
            </a:endParaRPr>
          </a:p>
        </p:txBody>
      </p:sp>
      <mc:AlternateContent xmlns:mc="http://schemas.openxmlformats.org/markup-compatibility/2006">
        <mc:Choice xmlns:a14="http://schemas.microsoft.com/office/drawing/2010/main" Requires="a14">
          <p:sp>
            <p:nvSpPr>
              <p:cNvPr id="8" name="Textfeld 7"/>
              <p:cNvSpPr txBox="1"/>
              <p:nvPr/>
            </p:nvSpPr>
            <p:spPr>
              <a:xfrm>
                <a:off x="695326" y="1069229"/>
                <a:ext cx="10890788" cy="944746"/>
              </a:xfrm>
              <a:prstGeom prst="rect">
                <a:avLst/>
              </a:prstGeom>
              <a:noFill/>
            </p:spPr>
            <p:txBody>
              <a:bodyPr wrap="square" rtlCol="0">
                <a:spAutoFit/>
              </a:bodyPr>
              <a:lstStyle/>
              <a:p>
                <a:pPr algn="ctr"/>
                <a:r>
                  <a:rPr lang="de-DE" dirty="0" smtClean="0">
                    <a:solidFill>
                      <a:schemeClr val="accent1"/>
                    </a:solidFill>
                    <a:sym typeface="Wingdings" panose="05000000000000000000" pitchFamily="2" charset="2"/>
                  </a:rPr>
                  <a:t>With passive </a:t>
                </a:r>
                <a:r>
                  <a:rPr lang="de-DE" dirty="0" err="1" smtClean="0">
                    <a:solidFill>
                      <a:schemeClr val="accent1"/>
                    </a:solidFill>
                    <a:sym typeface="Wingdings" panose="05000000000000000000" pitchFamily="2" charset="2"/>
                  </a:rPr>
                  <a:t>spectroscopy</a:t>
                </a:r>
                <a:r>
                  <a:rPr lang="de-DE" dirty="0" smtClean="0">
                    <a:solidFill>
                      <a:schemeClr val="accent1"/>
                    </a:solidFill>
                    <a:sym typeface="Wingdings" panose="05000000000000000000" pitchFamily="2" charset="2"/>
                  </a:rPr>
                  <a:t>, </a:t>
                </a:r>
                <a:r>
                  <a:rPr lang="de-DE" dirty="0" err="1" smtClean="0">
                    <a:solidFill>
                      <a:schemeClr val="accent1"/>
                    </a:solidFill>
                    <a:sym typeface="Wingdings" panose="05000000000000000000" pitchFamily="2" charset="2"/>
                  </a:rPr>
                  <a:t>analysis</a:t>
                </a:r>
                <a:r>
                  <a:rPr lang="de-DE" dirty="0" smtClean="0">
                    <a:solidFill>
                      <a:schemeClr val="accent1"/>
                    </a:solidFill>
                    <a:sym typeface="Wingdings" panose="05000000000000000000" pitchFamily="2" charset="2"/>
                  </a:rPr>
                  <a:t> of </a:t>
                </a:r>
                <a14:m>
                  <m:oMath xmlns:m="http://schemas.openxmlformats.org/officeDocument/2006/math">
                    <m:sSub>
                      <m:sSubPr>
                        <m:ctrlPr>
                          <a:rPr lang="en-GB"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𝑛</m:t>
                        </m:r>
                      </m:e>
                      <m:sub>
                        <m:r>
                          <a:rPr lang="de-DE" i="1">
                            <a:solidFill>
                              <a:schemeClr val="accent1"/>
                            </a:solidFill>
                            <a:latin typeface="Cambria Math" panose="02040503050406030204" pitchFamily="18" charset="0"/>
                          </a:rPr>
                          <m:t>𝑒</m:t>
                        </m:r>
                      </m:sub>
                    </m:sSub>
                  </m:oMath>
                </a14:m>
                <a:r>
                  <a:rPr lang="en-GB" dirty="0">
                    <a:solidFill>
                      <a:schemeClr val="accent1"/>
                    </a:solidFill>
                  </a:rPr>
                  <a:t>, </a:t>
                </a:r>
                <a14:m>
                  <m:oMath xmlns:m="http://schemas.openxmlformats.org/officeDocument/2006/math">
                    <m:sSub>
                      <m:sSubPr>
                        <m:ctrlPr>
                          <a:rPr lang="en-GB"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𝑇</m:t>
                        </m:r>
                      </m:e>
                      <m:sub>
                        <m:r>
                          <a:rPr lang="de-DE" i="1">
                            <a:solidFill>
                              <a:schemeClr val="accent1"/>
                            </a:solidFill>
                            <a:latin typeface="Cambria Math" panose="02040503050406030204" pitchFamily="18" charset="0"/>
                          </a:rPr>
                          <m:t>𝑒</m:t>
                        </m:r>
                      </m:sub>
                    </m:sSub>
                  </m:oMath>
                </a14:m>
                <a:r>
                  <a:rPr lang="de-DE" dirty="0" smtClean="0">
                    <a:solidFill>
                      <a:schemeClr val="accent1"/>
                    </a:solidFill>
                    <a:sym typeface="Wingdings" panose="05000000000000000000" pitchFamily="2" charset="2"/>
                  </a:rPr>
                  <a:t> and </a:t>
                </a:r>
                <a14:m>
                  <m:oMath xmlns:m="http://schemas.openxmlformats.org/officeDocument/2006/math">
                    <m:sSub>
                      <m:sSubPr>
                        <m:ctrlPr>
                          <a:rPr lang="en-GB"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𝑛</m:t>
                        </m:r>
                      </m:e>
                      <m:sub>
                        <m:r>
                          <a:rPr lang="de-DE" b="0" i="1" smtClean="0">
                            <a:solidFill>
                              <a:schemeClr val="accent1"/>
                            </a:solidFill>
                            <a:latin typeface="Cambria Math" panose="02040503050406030204" pitchFamily="18" charset="0"/>
                          </a:rPr>
                          <m:t>𝑖𝑚𝑝</m:t>
                        </m:r>
                      </m:sub>
                    </m:sSub>
                  </m:oMath>
                </a14:m>
                <a:r>
                  <a:rPr lang="de-DE" dirty="0" smtClean="0">
                    <a:solidFill>
                      <a:schemeClr val="accent1"/>
                    </a:solidFill>
                    <a:sym typeface="Wingdings" panose="05000000000000000000" pitchFamily="2" charset="2"/>
                  </a:rPr>
                  <a:t> in </a:t>
                </a:r>
                <a:r>
                  <a:rPr lang="de-DE" dirty="0" err="1" smtClean="0">
                    <a:solidFill>
                      <a:schemeClr val="accent1"/>
                    </a:solidFill>
                    <a:sym typeface="Wingdings" panose="05000000000000000000" pitchFamily="2" charset="2"/>
                  </a:rPr>
                  <a:t>theory</a:t>
                </a:r>
                <a:r>
                  <a:rPr lang="de-DE" dirty="0" smtClean="0">
                    <a:solidFill>
                      <a:schemeClr val="accent1"/>
                    </a:solidFill>
                    <a:sym typeface="Wingdings" panose="05000000000000000000" pitchFamily="2" charset="2"/>
                  </a:rPr>
                  <a:t> </a:t>
                </a:r>
                <a:r>
                  <a:rPr lang="de-DE" dirty="0" err="1" smtClean="0">
                    <a:solidFill>
                      <a:schemeClr val="accent1"/>
                    </a:solidFill>
                    <a:sym typeface="Wingdings" panose="05000000000000000000" pitchFamily="2" charset="2"/>
                  </a:rPr>
                  <a:t>possible</a:t>
                </a:r>
                <a:r>
                  <a:rPr lang="de-DE" dirty="0">
                    <a:solidFill>
                      <a:schemeClr val="accent1"/>
                    </a:solidFill>
                    <a:sym typeface="Wingdings" panose="05000000000000000000" pitchFamily="2" charset="2"/>
                  </a:rPr>
                  <a:t> </a:t>
                </a:r>
                <a:r>
                  <a:rPr lang="de-DE" dirty="0" err="1" smtClean="0">
                    <a:solidFill>
                      <a:schemeClr val="accent1"/>
                    </a:solidFill>
                    <a:sym typeface="Wingdings" panose="05000000000000000000" pitchFamily="2" charset="2"/>
                  </a:rPr>
                  <a:t>if</a:t>
                </a:r>
                <a:r>
                  <a:rPr lang="de-DE" dirty="0" smtClean="0">
                    <a:solidFill>
                      <a:schemeClr val="accent1"/>
                    </a:solidFill>
                    <a:sym typeface="Wingdings" panose="05000000000000000000" pitchFamily="2" charset="2"/>
                  </a:rPr>
                  <a:t> 3 </a:t>
                </a:r>
                <a:r>
                  <a:rPr lang="de-DE" dirty="0" err="1" smtClean="0">
                    <a:solidFill>
                      <a:schemeClr val="accent1"/>
                    </a:solidFill>
                    <a:sym typeface="Wingdings" panose="05000000000000000000" pitchFamily="2" charset="2"/>
                  </a:rPr>
                  <a:t>spectroscopic</a:t>
                </a:r>
                <a:r>
                  <a:rPr lang="de-DE" dirty="0" smtClean="0">
                    <a:solidFill>
                      <a:schemeClr val="accent1"/>
                    </a:solidFill>
                    <a:sym typeface="Wingdings" panose="05000000000000000000" pitchFamily="2" charset="2"/>
                  </a:rPr>
                  <a:t> </a:t>
                </a:r>
                <a:r>
                  <a:rPr lang="de-DE" dirty="0" err="1" smtClean="0">
                    <a:solidFill>
                      <a:schemeClr val="accent1"/>
                    </a:solidFill>
                    <a:sym typeface="Wingdings" panose="05000000000000000000" pitchFamily="2" charset="2"/>
                  </a:rPr>
                  <a:t>lines</a:t>
                </a:r>
                <a:r>
                  <a:rPr lang="de-DE" dirty="0" smtClean="0">
                    <a:solidFill>
                      <a:schemeClr val="accent1"/>
                    </a:solidFill>
                    <a:sym typeface="Wingdings" panose="05000000000000000000" pitchFamily="2" charset="2"/>
                  </a:rPr>
                  <a:t> </a:t>
                </a:r>
                <a:r>
                  <a:rPr lang="de-DE" dirty="0" err="1" smtClean="0">
                    <a:solidFill>
                      <a:schemeClr val="accent1"/>
                    </a:solidFill>
                    <a:sym typeface="Wingdings" panose="05000000000000000000" pitchFamily="2" charset="2"/>
                  </a:rPr>
                  <a:t>available</a:t>
                </a:r>
                <a:r>
                  <a:rPr lang="de-DE" dirty="0" smtClean="0">
                    <a:solidFill>
                      <a:schemeClr val="accent1"/>
                    </a:solidFill>
                    <a:sym typeface="Wingdings" panose="05000000000000000000" pitchFamily="2" charset="2"/>
                  </a:rPr>
                  <a:t> in </a:t>
                </a:r>
                <a:r>
                  <a:rPr lang="de-DE" dirty="0" err="1" smtClean="0">
                    <a:solidFill>
                      <a:schemeClr val="accent1"/>
                    </a:solidFill>
                    <a:sym typeface="Wingdings" panose="05000000000000000000" pitchFamily="2" charset="2"/>
                  </a:rPr>
                  <a:t>one</a:t>
                </a:r>
                <a:r>
                  <a:rPr lang="de-DE" dirty="0" smtClean="0">
                    <a:solidFill>
                      <a:schemeClr val="accent1"/>
                    </a:solidFill>
                    <a:sym typeface="Wingdings" panose="05000000000000000000" pitchFamily="2" charset="2"/>
                  </a:rPr>
                  <a:t> </a:t>
                </a:r>
                <a:r>
                  <a:rPr lang="de-DE" dirty="0" err="1" smtClean="0">
                    <a:solidFill>
                      <a:schemeClr val="accent1"/>
                    </a:solidFill>
                    <a:sym typeface="Wingdings" panose="05000000000000000000" pitchFamily="2" charset="2"/>
                  </a:rPr>
                  <a:t>spectrometer</a:t>
                </a:r>
                <a:r>
                  <a:rPr lang="de-DE" dirty="0" smtClean="0">
                    <a:solidFill>
                      <a:schemeClr val="accent1"/>
                    </a:solidFill>
                    <a:sym typeface="Wingdings" panose="05000000000000000000" pitchFamily="2" charset="2"/>
                  </a:rPr>
                  <a:t> </a:t>
                </a:r>
                <a:r>
                  <a:rPr lang="de-DE" dirty="0" err="1" smtClean="0">
                    <a:solidFill>
                      <a:schemeClr val="accent1"/>
                    </a:solidFill>
                    <a:sym typeface="Wingdings" panose="05000000000000000000" pitchFamily="2" charset="2"/>
                  </a:rPr>
                  <a:t>setting</a:t>
                </a:r>
                <a:r>
                  <a:rPr lang="de-DE" dirty="0" smtClean="0">
                    <a:solidFill>
                      <a:schemeClr val="accent1"/>
                    </a:solidFill>
                    <a:sym typeface="Wingdings" panose="05000000000000000000" pitchFamily="2" charset="2"/>
                  </a:rPr>
                  <a:t>!</a:t>
                </a:r>
              </a:p>
              <a:p>
                <a:endParaRPr lang="de-DE" dirty="0" smtClean="0">
                  <a:sym typeface="Wingdings" panose="05000000000000000000" pitchFamily="2" charset="2"/>
                </a:endParaRPr>
              </a:p>
            </p:txBody>
          </p:sp>
        </mc:Choice>
        <mc:Fallback>
          <p:sp>
            <p:nvSpPr>
              <p:cNvPr id="8" name="Textfeld 7"/>
              <p:cNvSpPr txBox="1">
                <a:spLocks noRot="1" noChangeAspect="1" noMove="1" noResize="1" noEditPoints="1" noAdjustHandles="1" noChangeArrowheads="1" noChangeShapeType="1" noTextEdit="1"/>
              </p:cNvSpPr>
              <p:nvPr/>
            </p:nvSpPr>
            <p:spPr>
              <a:xfrm>
                <a:off x="695326" y="1069229"/>
                <a:ext cx="10890788" cy="944746"/>
              </a:xfrm>
              <a:prstGeom prst="rect">
                <a:avLst/>
              </a:prstGeom>
              <a:blipFill>
                <a:blip r:embed="rId2"/>
                <a:stretch>
                  <a:fillRect l="-336" t="-3226" r="-336"/>
                </a:stretch>
              </a:blipFill>
            </p:spPr>
            <p:txBody>
              <a:bodyPr/>
              <a:lstStyle/>
              <a:p>
                <a:r>
                  <a:rPr lang="de-DE">
                    <a:noFill/>
                  </a:rPr>
                  <a:t> </a:t>
                </a:r>
              </a:p>
            </p:txBody>
          </p:sp>
        </mc:Fallback>
      </mc:AlternateContent>
      <p:sp>
        <p:nvSpPr>
          <p:cNvPr id="11" name="Titel 2">
            <a:extLst>
              <a:ext uri="{FF2B5EF4-FFF2-40B4-BE49-F238E27FC236}">
                <a16:creationId xmlns:a16="http://schemas.microsoft.com/office/drawing/2014/main" id="{218972D2-5651-8BE8-F398-BCAC37AF5AD1}"/>
              </a:ext>
            </a:extLst>
          </p:cNvPr>
          <p:cNvSpPr>
            <a:spLocks noGrp="1"/>
          </p:cNvSpPr>
          <p:nvPr>
            <p:ph type="title"/>
          </p:nvPr>
        </p:nvSpPr>
        <p:spPr>
          <a:xfrm>
            <a:off x="695326" y="441325"/>
            <a:ext cx="9576471" cy="539970"/>
          </a:xfrm>
        </p:spPr>
        <p:txBody>
          <a:bodyPr/>
          <a:lstStyle/>
          <a:p>
            <a:r>
              <a:rPr lang="en-GB" dirty="0" smtClean="0"/>
              <a:t>Enrichment: absolute impurity concentrations in </a:t>
            </a:r>
            <a:r>
              <a:rPr lang="en-GB" dirty="0" err="1" smtClean="0"/>
              <a:t>Divertor</a:t>
            </a:r>
            <a:r>
              <a:rPr lang="en-GB" dirty="0" smtClean="0"/>
              <a:t> SOL</a:t>
            </a:r>
            <a:endParaRPr lang="en-GB"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9658" y="2928727"/>
            <a:ext cx="5115639" cy="3191320"/>
          </a:xfrm>
          <a:prstGeom prst="rect">
            <a:avLst/>
          </a:prstGeom>
        </p:spPr>
      </p:pic>
    </p:spTree>
    <p:extLst>
      <p:ext uri="{BB962C8B-B14F-4D97-AF65-F5344CB8AC3E}">
        <p14:creationId xmlns:p14="http://schemas.microsoft.com/office/powerpoint/2010/main" val="39079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 green dark">
      <a:srgbClr val="005555"/>
    </a:custClr>
    <a:custClr name="MPG green light">
      <a:srgbClr val="C6D325"/>
    </a:custClr>
    <a:custClr name="MPG Logo green">
      <a:srgbClr val="006C66"/>
    </a:custClr>
    <a:custClr name="MPG blue dark">
      <a:srgbClr val="29485D"/>
    </a:custClr>
    <a:custClr name="MPG blue light">
      <a:srgbClr val="00B1EA"/>
    </a:custClr>
    <a:custClr name="MPG orange">
      <a:srgbClr val="EF7C00"/>
    </a:custClr>
    <a:custClr name="MPG grey dark">
      <a:srgbClr val="777777"/>
    </a:custClr>
    <a:custClr name="MPG grey">
      <a:srgbClr val="A7A7A8"/>
    </a:custClr>
    <a:custClr name="MPG grey light">
      <a:srgbClr val="EEEEEE"/>
    </a:custClr>
  </a:custClrLst>
  <a:extLst>
    <a:ext uri="{05A4C25C-085E-4340-85A3-A5531E510DB2}">
      <thm15:themeFamily xmlns:thm15="http://schemas.microsoft.com/office/thememl/2012/main" name="Slide Template W7X 2022_Final_v7.potx" id="{95C92FA2-B49F-4845-A52C-E3D11675774C}" vid="{84D73EFA-8736-4355-BF7C-D0635A96761B}"/>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 green dark">
      <a:srgbClr val="005555"/>
    </a:custClr>
    <a:custClr name="MPG green light">
      <a:srgbClr val="C6D325"/>
    </a:custClr>
    <a:custClr name="MPG Logo green">
      <a:srgbClr val="006C66"/>
    </a:custClr>
    <a:custClr name="MPG blue dark">
      <a:srgbClr val="29485D"/>
    </a:custClr>
    <a:custClr name="MPG blue light">
      <a:srgbClr val="00B1EA"/>
    </a:custClr>
    <a:custClr name="MPG orange">
      <a:srgbClr val="EF7C00"/>
    </a:custClr>
    <a:custClr name="MPG grey dark">
      <a:srgbClr val="777777"/>
    </a:custClr>
    <a:custClr name="MPG grey">
      <a:srgbClr val="A7A7A8"/>
    </a:custClr>
    <a:custClr name="MPG grey light">
      <a:srgbClr val="EEEEEE"/>
    </a:custClr>
  </a:custClrLst>
  <a:extLst>
    <a:ext uri="{05A4C25C-085E-4340-85A3-A5531E510DB2}">
      <thm15:themeFamily xmlns:thm15="http://schemas.microsoft.com/office/thememl/2012/main" name="Slide Template W7X 2022_Final_v7.potx" id="{95C92FA2-B49F-4845-A52C-E3D11675774C}" vid="{FB26D247-7D62-4E6D-AFAB-EA1FCBC0D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Gradic - Spectroscopic analysis of impurities in the edge</Template>
  <TotalTime>0</TotalTime>
  <Words>2015</Words>
  <Application>Microsoft Office PowerPoint</Application>
  <PresentationFormat>Breitbild</PresentationFormat>
  <Paragraphs>229</Paragraphs>
  <Slides>20</Slides>
  <Notes>0</Notes>
  <HiddenSlides>0</HiddenSlides>
  <MMClips>2</MMClips>
  <ScaleCrop>false</ScaleCrop>
  <HeadingPairs>
    <vt:vector size="8" baseType="variant">
      <vt:variant>
        <vt:lpstr>Verwendete Schriftarten</vt:lpstr>
      </vt:variant>
      <vt:variant>
        <vt:i4>8</vt:i4>
      </vt:variant>
      <vt:variant>
        <vt:lpstr>Design</vt:lpstr>
      </vt:variant>
      <vt:variant>
        <vt:i4>2</vt:i4>
      </vt:variant>
      <vt:variant>
        <vt:lpstr>Eingebettete OLE-Server</vt:lpstr>
      </vt:variant>
      <vt:variant>
        <vt:i4>1</vt:i4>
      </vt:variant>
      <vt:variant>
        <vt:lpstr>Folientitel</vt:lpstr>
      </vt:variant>
      <vt:variant>
        <vt:i4>20</vt:i4>
      </vt:variant>
    </vt:vector>
  </HeadingPairs>
  <TitlesOfParts>
    <vt:vector size="31" baseType="lpstr">
      <vt:lpstr>.SF NS Symbols Regular</vt:lpstr>
      <vt:lpstr>Arial</vt:lpstr>
      <vt:lpstr>Arial Narrow</vt:lpstr>
      <vt:lpstr>Calibri</vt:lpstr>
      <vt:lpstr>Cambria Math</vt:lpstr>
      <vt:lpstr>Symbol</vt:lpstr>
      <vt:lpstr>Wingdings</vt:lpstr>
      <vt:lpstr>Wingdings 3</vt:lpstr>
      <vt:lpstr>W7X</vt:lpstr>
      <vt:lpstr>IPP</vt:lpstr>
      <vt:lpstr>think-cell Folie</vt:lpstr>
      <vt:lpstr>Spectroscopic analysis of impurities in the edge</vt:lpstr>
      <vt:lpstr>Overview of objectives/deliverables (TF II)</vt:lpstr>
      <vt:lpstr>On D9 – tungsten retention in SOL</vt:lpstr>
      <vt:lpstr>On D11 – SOL impurity enrichment</vt:lpstr>
      <vt:lpstr>Impurity Tomography over AEI/AEF LOS (OP 2.1)</vt:lpstr>
      <vt:lpstr>Enrichment: absolute impurity concentrations in Divertor SOL</vt:lpstr>
      <vt:lpstr>How to get n_e, T_e in the (divertor) SOL?</vt:lpstr>
      <vt:lpstr>Enrichment: absolute impurity concentrations in Divertor SOL</vt:lpstr>
      <vt:lpstr>Enrichment: absolute impurity concentrations in Divertor SOL</vt:lpstr>
      <vt:lpstr>Enrichment: absolute impurity concentrations in Divertor SOL</vt:lpstr>
      <vt:lpstr>Impurity concentrations from the core</vt:lpstr>
      <vt:lpstr>Summary</vt:lpstr>
      <vt:lpstr>  </vt:lpstr>
      <vt:lpstr>Deliverables/Objectives</vt:lpstr>
      <vt:lpstr>SOL impurity enrichment</vt:lpstr>
      <vt:lpstr>Impurity Tomography over AEI/AEF LOS (OP1.2b, proof-of-principle)</vt:lpstr>
      <vt:lpstr>Island size effect on impurity retention in the SOL</vt:lpstr>
      <vt:lpstr>Island size effect on impurity retention in the SOL</vt:lpstr>
      <vt:lpstr>Coherence Imaging Spectroscopy (CIS) in OP2.1</vt:lpstr>
      <vt:lpstr>New coherence imaging spectroscopy (CIS) system images carbon radiation and ion temperature near lower divertor</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Spectroscopic analysis of impurities in the edge</dc:title>
  <dc:creator>Dorothea Gradic</dc:creator>
  <cp:lastModifiedBy>Dorothea Gradic</cp:lastModifiedBy>
  <cp:revision>66</cp:revision>
  <dcterms:created xsi:type="dcterms:W3CDTF">2023-11-15T16:09:17Z</dcterms:created>
  <dcterms:modified xsi:type="dcterms:W3CDTF">2023-11-27T13:27:40Z</dcterms:modified>
</cp:coreProperties>
</file>