
<file path=[Content_Types].xml><?xml version="1.0" encoding="utf-8"?>
<Types xmlns="http://schemas.openxmlformats.org/package/2006/content-types">
  <Default Extension="bin" ContentType="application/vnd.openxmlformats-officedocument.oleObject"/>
  <Default Extension="png" ContentType="image/png"/>
  <Default Extension="emf" ContentType="image/x-emf"/>
  <Default Extension="jpeg" ContentType="image/jpeg"/>
  <Default Extension="rels" ContentType="application/vnd.openxmlformats-package.relationships+xml"/>
  <Default Extension="xml" ContentType="application/xml"/>
  <Default Extension="vml" ContentType="application/vnd.openxmlformats-officedocument.vmlDrawing"/>
  <Default Extension="avi" ContentType="video/x-msvide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 id="2147483714" r:id="rId2"/>
  </p:sldMasterIdLst>
  <p:notesMasterIdLst>
    <p:notesMasterId r:id="rId19"/>
  </p:notesMasterIdLst>
  <p:sldIdLst>
    <p:sldId id="299" r:id="rId3"/>
    <p:sldId id="284" r:id="rId4"/>
    <p:sldId id="301" r:id="rId5"/>
    <p:sldId id="305" r:id="rId6"/>
    <p:sldId id="306" r:id="rId7"/>
    <p:sldId id="307" r:id="rId8"/>
    <p:sldId id="311" r:id="rId9"/>
    <p:sldId id="304" r:id="rId10"/>
    <p:sldId id="312" r:id="rId11"/>
    <p:sldId id="308" r:id="rId12"/>
    <p:sldId id="309" r:id="rId13"/>
    <p:sldId id="303" r:id="rId14"/>
    <p:sldId id="298" r:id="rId15"/>
    <p:sldId id="300" r:id="rId16"/>
    <p:sldId id="314" r:id="rId17"/>
    <p:sldId id="313" r:id="rId1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C66"/>
    <a:srgbClr val="006E68"/>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234" autoAdjust="0"/>
    <p:restoredTop sz="94660"/>
  </p:normalViewPr>
  <p:slideViewPr>
    <p:cSldViewPr snapToGrid="0">
      <p:cViewPr varScale="1">
        <p:scale>
          <a:sx n="103" d="100"/>
          <a:sy n="103" d="100"/>
        </p:scale>
        <p:origin x="138" y="168"/>
      </p:cViewPr>
      <p:guideLst>
        <p:guide orient="horz" pos="2160"/>
        <p:guide pos="3840"/>
      </p:guideLst>
    </p:cSldViewPr>
  </p:slideViewPr>
  <p:notesTextViewPr>
    <p:cViewPr>
      <p:scale>
        <a:sx n="1" d="1"/>
        <a:sy n="1" d="1"/>
      </p:scale>
      <p:origin x="0" y="0"/>
    </p:cViewPr>
  </p:notesTextViewPr>
  <p:notesViewPr>
    <p:cSldViewPr snapToGrid="0">
      <p:cViewPr varScale="1">
        <p:scale>
          <a:sx n="95" d="100"/>
          <a:sy n="95" d="100"/>
        </p:scale>
        <p:origin x="3582" y="72"/>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viewProps" Target="view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tableStyles" Target="tableStyles.xml"/><Relationship Id="rId10" Type="http://schemas.openxmlformats.org/officeDocument/2006/relationships/slide" Target="slides/slide8.xml"/><Relationship Id="rId19"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theme" Target="theme/theme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0.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1.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Kopfzeilenplatzhalt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de-DE"/>
          </a:p>
        </p:txBody>
      </p:sp>
      <p:sp>
        <p:nvSpPr>
          <p:cNvPr id="3" name="Datumsplatzhalt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3E7EAE9-CD22-4919-B9F6-1A82D6CE1B33}" type="datetimeFigureOut">
              <a:rPr lang="de-DE" smtClean="0"/>
              <a:t>27.11.2023</a:t>
            </a:fld>
            <a:endParaRPr lang="de-DE"/>
          </a:p>
        </p:txBody>
      </p:sp>
      <p:sp>
        <p:nvSpPr>
          <p:cNvPr id="4" name="Folienbildplatzhalt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de-DE"/>
          </a:p>
        </p:txBody>
      </p:sp>
      <p:sp>
        <p:nvSpPr>
          <p:cNvPr id="5" name="Notizenplatzhalt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p>
        </p:txBody>
      </p:sp>
      <p:sp>
        <p:nvSpPr>
          <p:cNvPr id="6" name="Fußzeilenplatzhalt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de-DE"/>
          </a:p>
        </p:txBody>
      </p:sp>
      <p:sp>
        <p:nvSpPr>
          <p:cNvPr id="7" name="Foliennummernplatzhalt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C85E968-FCE0-431C-99B4-EC8EA971DFFE}" type="slidenum">
              <a:rPr lang="de-DE" smtClean="0"/>
              <a:t>‹#›</a:t>
            </a:fld>
            <a:endParaRPr lang="de-DE"/>
          </a:p>
        </p:txBody>
      </p:sp>
    </p:spTree>
    <p:extLst>
      <p:ext uri="{BB962C8B-B14F-4D97-AF65-F5344CB8AC3E}">
        <p14:creationId xmlns:p14="http://schemas.microsoft.com/office/powerpoint/2010/main" val="24736590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7.png"/><Relationship Id="rId4" Type="http://schemas.openxmlformats.org/officeDocument/2006/relationships/image" Target="../media/image6.emf"/></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4.jpg"/><Relationship Id="rId1" Type="http://schemas.openxmlformats.org/officeDocument/2006/relationships/slideMaster" Target="../slideMasters/slideMaster1.xml"/><Relationship Id="rId5" Type="http://schemas.openxmlformats.org/officeDocument/2006/relationships/image" Target="../media/image8.emf"/><Relationship Id="rId4" Type="http://schemas.openxmlformats.org/officeDocument/2006/relationships/image" Target="../media/image7.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6.emf"/><Relationship Id="rId7"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9.jpeg"/><Relationship Id="rId4" Type="http://schemas.openxmlformats.org/officeDocument/2006/relationships/image" Target="../media/image7.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7.png"/><Relationship Id="rId4" Type="http://schemas.openxmlformats.org/officeDocument/2006/relationships/image" Target="../media/image6.emf"/></Relationships>
</file>

<file path=ppt/slideLayouts/_rels/slideLayout5.xml.rels><?xml version="1.0" encoding="UTF-8" standalone="yes"?>
<Relationships xmlns="http://schemas.openxmlformats.org/package/2006/relationships"><Relationship Id="rId3" Type="http://schemas.openxmlformats.org/officeDocument/2006/relationships/tags" Target="../tags/tag4.xml"/><Relationship Id="rId2" Type="http://schemas.openxmlformats.org/officeDocument/2006/relationships/tags" Target="../tags/tag3.xml"/><Relationship Id="rId1" Type="http://schemas.openxmlformats.org/officeDocument/2006/relationships/vmlDrawing" Target="../drawings/vmlDrawing2.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tags" Target="../tags/tag6.xml"/><Relationship Id="rId2" Type="http://schemas.openxmlformats.org/officeDocument/2006/relationships/tags" Target="../tags/tag5.xml"/><Relationship Id="rId1" Type="http://schemas.openxmlformats.org/officeDocument/2006/relationships/vmlDrawing" Target="../drawings/vmlDrawing3.vml"/><Relationship Id="rId6" Type="http://schemas.openxmlformats.org/officeDocument/2006/relationships/image" Target="../media/image1.emf"/><Relationship Id="rId5" Type="http://schemas.openxmlformats.org/officeDocument/2006/relationships/oleObject" Target="../embeddings/oleObject3.bin"/><Relationship Id="rId4"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tags" Target="../tags/tag8.xml"/><Relationship Id="rId2" Type="http://schemas.openxmlformats.org/officeDocument/2006/relationships/tags" Target="../tags/tag7.xml"/><Relationship Id="rId1" Type="http://schemas.openxmlformats.org/officeDocument/2006/relationships/vmlDrawing" Target="../drawings/vmlDrawing4.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tags" Target="../tags/tag10.xml"/><Relationship Id="rId7" Type="http://schemas.openxmlformats.org/officeDocument/2006/relationships/image" Target="../media/image1.emf"/><Relationship Id="rId2" Type="http://schemas.openxmlformats.org/officeDocument/2006/relationships/tags" Target="../tags/tag9.xml"/><Relationship Id="rId1" Type="http://schemas.openxmlformats.org/officeDocument/2006/relationships/vmlDrawing" Target="../drawings/vmlDrawing5.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tags" Target="../tags/tag12.xml"/><Relationship Id="rId7" Type="http://schemas.openxmlformats.org/officeDocument/2006/relationships/image" Target="../media/image1.emf"/><Relationship Id="rId2" Type="http://schemas.openxmlformats.org/officeDocument/2006/relationships/tags" Target="../tags/tag11.xml"/><Relationship Id="rId1" Type="http://schemas.openxmlformats.org/officeDocument/2006/relationships/vmlDrawing" Target="../drawings/vmlDrawing6.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2.xml"/><Relationship Id="rId5" Type="http://schemas.openxmlformats.org/officeDocument/2006/relationships/image" Target="../media/image8.emf"/><Relationship Id="rId4" Type="http://schemas.openxmlformats.org/officeDocument/2006/relationships/image" Target="../media/image6.emf"/></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4.jpg"/><Relationship Id="rId1" Type="http://schemas.openxmlformats.org/officeDocument/2006/relationships/slideMaster" Target="../slideMasters/slideMaster2.xml"/><Relationship Id="rId4" Type="http://schemas.openxmlformats.org/officeDocument/2006/relationships/image" Target="../media/image8.emf"/></Relationships>
</file>

<file path=ppt/slideLayouts/_rels/slideLayout14.xml.rels><?xml version="1.0" encoding="UTF-8" standalone="yes"?>
<Relationships xmlns="http://schemas.openxmlformats.org/package/2006/relationships"><Relationship Id="rId3" Type="http://schemas.openxmlformats.org/officeDocument/2006/relationships/tags" Target="../tags/tag16.xml"/><Relationship Id="rId2" Type="http://schemas.openxmlformats.org/officeDocument/2006/relationships/tags" Target="../tags/tag15.xml"/><Relationship Id="rId1" Type="http://schemas.openxmlformats.org/officeDocument/2006/relationships/vmlDrawing" Target="../drawings/vmlDrawing8.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tags" Target="../tags/tag18.xml"/><Relationship Id="rId2" Type="http://schemas.openxmlformats.org/officeDocument/2006/relationships/tags" Target="../tags/tag17.xml"/><Relationship Id="rId1" Type="http://schemas.openxmlformats.org/officeDocument/2006/relationships/vmlDrawing" Target="../drawings/vmlDrawing9.vml"/><Relationship Id="rId6" Type="http://schemas.openxmlformats.org/officeDocument/2006/relationships/image" Target="../media/image1.emf"/><Relationship Id="rId5" Type="http://schemas.openxmlformats.org/officeDocument/2006/relationships/oleObject" Target="../embeddings/oleObject3.bin"/><Relationship Id="rId4"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3" Type="http://schemas.openxmlformats.org/officeDocument/2006/relationships/tags" Target="../tags/tag20.xml"/><Relationship Id="rId2" Type="http://schemas.openxmlformats.org/officeDocument/2006/relationships/tags" Target="../tags/tag19.xml"/><Relationship Id="rId1" Type="http://schemas.openxmlformats.org/officeDocument/2006/relationships/vmlDrawing" Target="../drawings/vmlDrawing10.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3" Type="http://schemas.openxmlformats.org/officeDocument/2006/relationships/tags" Target="../tags/tag22.xml"/><Relationship Id="rId7" Type="http://schemas.openxmlformats.org/officeDocument/2006/relationships/image" Target="../media/image1.emf"/><Relationship Id="rId2" Type="http://schemas.openxmlformats.org/officeDocument/2006/relationships/tags" Target="../tags/tag21.xml"/><Relationship Id="rId1" Type="http://schemas.openxmlformats.org/officeDocument/2006/relationships/vmlDrawing" Target="../drawings/vmlDrawing11.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3" Type="http://schemas.openxmlformats.org/officeDocument/2006/relationships/tags" Target="../tags/tag24.xml"/><Relationship Id="rId7" Type="http://schemas.openxmlformats.org/officeDocument/2006/relationships/image" Target="../media/image1.emf"/><Relationship Id="rId2" Type="http://schemas.openxmlformats.org/officeDocument/2006/relationships/tags" Target="../tags/tag23.xml"/><Relationship Id="rId1" Type="http://schemas.openxmlformats.org/officeDocument/2006/relationships/vmlDrawing" Target="../drawings/vmlDrawing12.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W7-X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3755339"/>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grpSp>
        <p:nvGrpSpPr>
          <p:cNvPr id="26" name="Gruppieren 25"/>
          <p:cNvGrpSpPr/>
          <p:nvPr userDrawn="1"/>
        </p:nvGrpSpPr>
        <p:grpSpPr>
          <a:xfrm>
            <a:off x="1053474" y="5908637"/>
            <a:ext cx="10113954" cy="566770"/>
            <a:chOff x="515924" y="5792918"/>
            <a:chExt cx="9461999" cy="566770"/>
          </a:xfrm>
        </p:grpSpPr>
        <p:pic>
          <p:nvPicPr>
            <p:cNvPr id="27" name="Grafik 2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8"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15" name="Subtitle 2"/>
          <p:cNvSpPr>
            <a:spLocks noGrp="1"/>
          </p:cNvSpPr>
          <p:nvPr>
            <p:ph type="subTitle" idx="1"/>
          </p:nvPr>
        </p:nvSpPr>
        <p:spPr>
          <a:xfrm>
            <a:off x="1145512" y="3743999"/>
            <a:ext cx="7811452" cy="198321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pic>
        <p:nvPicPr>
          <p:cNvPr id="16" name="Grafik 15"/>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397688" y="5237015"/>
            <a:ext cx="1700546" cy="524971"/>
          </a:xfrm>
          <a:prstGeom prst="rect">
            <a:avLst/>
          </a:prstGeom>
        </p:spPr>
      </p:pic>
      <p:pic>
        <p:nvPicPr>
          <p:cNvPr id="17" name="Grafik 16"/>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9977683" y="2164827"/>
            <a:ext cx="1036405" cy="921273"/>
          </a:xfrm>
          <a:prstGeom prst="rect">
            <a:avLst/>
          </a:prstGeom>
        </p:spPr>
      </p:pic>
      <p:sp>
        <p:nvSpPr>
          <p:cNvPr id="2" name="Titel 1"/>
          <p:cNvSpPr>
            <a:spLocks noGrp="1"/>
          </p:cNvSpPr>
          <p:nvPr>
            <p:ph type="title"/>
          </p:nvPr>
        </p:nvSpPr>
        <p:spPr>
          <a:xfrm>
            <a:off x="1145512" y="2172779"/>
            <a:ext cx="7811452" cy="2160229"/>
          </a:xfrm>
        </p:spPr>
        <p:txBody>
          <a:bodyPr/>
          <a:lstStyle>
            <a:lvl1pPr>
              <a:defRPr sz="2400">
                <a:solidFill>
                  <a:schemeClr val="bg1"/>
                </a:solidFill>
              </a:defRPr>
            </a:lvl1pPr>
          </a:lstStyle>
          <a:p>
            <a:r>
              <a:rPr lang="en-US" smtClean="0"/>
              <a:t>Click to edit Master title style</a:t>
            </a:r>
            <a:endParaRPr lang="de-DE" dirty="0"/>
          </a:p>
        </p:txBody>
      </p:sp>
      <p:sp>
        <p:nvSpPr>
          <p:cNvPr id="3" name="Datumsplatzhalter 2"/>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a:t>
            </a:fld>
            <a:endParaRPr lang="de-DE" dirty="0"/>
          </a:p>
        </p:txBody>
      </p:sp>
      <p:pic>
        <p:nvPicPr>
          <p:cNvPr id="22" name="Grafik 21"/>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454959333"/>
      </p:ext>
    </p:extLst>
  </p:cSld>
  <p:clrMapOvr>
    <a:masterClrMapping/>
  </p:clrMapOvr>
  <p:extLst mod="1">
    <p:ext uri="{DCECCB84-F9BA-43D5-87BE-67443E8EF086}">
      <p15:sldGuideLst xmlns:p15="http://schemas.microsoft.com/office/powerpoint/2012/main">
        <p15:guide id="1" pos="653" userDrawn="1">
          <p15:clr>
            <a:srgbClr val="FBAE40"/>
          </p15:clr>
        </p15:guide>
        <p15:guide id="2" pos="3940"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Title W7-X">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4109676"/>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sp>
        <p:nvSpPr>
          <p:cNvPr id="25" name="Subtitle 2"/>
          <p:cNvSpPr>
            <a:spLocks noGrp="1"/>
          </p:cNvSpPr>
          <p:nvPr>
            <p:ph type="subTitle" idx="1"/>
          </p:nvPr>
        </p:nvSpPr>
        <p:spPr>
          <a:xfrm>
            <a:off x="1145512" y="3743999"/>
            <a:ext cx="7832233" cy="227496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pic>
        <p:nvPicPr>
          <p:cNvPr id="29" name="Grafik 28"/>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397688" y="5559136"/>
            <a:ext cx="1700546" cy="524971"/>
          </a:xfrm>
          <a:prstGeom prst="rect">
            <a:avLst/>
          </a:prstGeom>
        </p:spPr>
      </p:pic>
      <p:pic>
        <p:nvPicPr>
          <p:cNvPr id="30" name="Grafik 29"/>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977683" y="2164827"/>
            <a:ext cx="1036405" cy="921273"/>
          </a:xfrm>
          <a:prstGeom prst="rect">
            <a:avLst/>
          </a:prstGeom>
        </p:spPr>
      </p:pic>
      <p:sp>
        <p:nvSpPr>
          <p:cNvPr id="5" name="Titel 4"/>
          <p:cNvSpPr>
            <a:spLocks noGrp="1"/>
          </p:cNvSpPr>
          <p:nvPr>
            <p:ph type="title"/>
          </p:nvPr>
        </p:nvSpPr>
        <p:spPr>
          <a:xfrm>
            <a:off x="1145838" y="2145471"/>
            <a:ext cx="7831907" cy="2094020"/>
          </a:xfrm>
        </p:spPr>
        <p:txBody>
          <a:bodyPr/>
          <a:lstStyle>
            <a:lvl1pPr>
              <a:defRPr sz="2400">
                <a:solidFill>
                  <a:schemeClr val="bg1"/>
                </a:solidFill>
              </a:defRPr>
            </a:lvl1pPr>
          </a:lstStyle>
          <a:p>
            <a:r>
              <a:rPr lang="en-US" smtClean="0"/>
              <a:t>Click to edit Master title style</a:t>
            </a:r>
            <a:endParaRPr lang="de-DE" dirty="0"/>
          </a:p>
        </p:txBody>
      </p:sp>
      <p:sp>
        <p:nvSpPr>
          <p:cNvPr id="12" name="Datumsplatzhalter 1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13" name="Fußzeilenplatzhalter 1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14" name="Foliennummernplatzhalter 13"/>
          <p:cNvSpPr>
            <a:spLocks noGrp="1"/>
          </p:cNvSpPr>
          <p:nvPr>
            <p:ph type="sldNum" sz="quarter" idx="12"/>
          </p:nvPr>
        </p:nvSpPr>
        <p:spPr/>
        <p:txBody>
          <a:bodyPr/>
          <a:lstStyle/>
          <a:p>
            <a:fld id="{3B1A4699-952B-42DA-8DC4-38A59B49610C}" type="slidenum">
              <a:rPr lang="de-DE" smtClean="0"/>
              <a:pPr/>
              <a:t>‹#›</a:t>
            </a:fld>
            <a:endParaRPr lang="de-DE" dirty="0"/>
          </a:p>
        </p:txBody>
      </p:sp>
      <p:pic>
        <p:nvPicPr>
          <p:cNvPr id="26" name="Grafik 25"/>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3605769892"/>
      </p:ext>
    </p:extLst>
  </p:cSld>
  <p:clrMapOvr>
    <a:masterClrMapping/>
  </p:clrMapOvr>
  <p:extLst mod="1">
    <p:ext uri="{DCECCB84-F9BA-43D5-87BE-67443E8EF086}">
      <p15:sldGuideLst xmlns:p15="http://schemas.microsoft.com/office/powerpoint/2012/main">
        <p15:guide id="1" pos="3840">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Title W7-X Image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2" name="Grafik 11"/>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061473" y="5372117"/>
            <a:ext cx="2036761" cy="628763"/>
          </a:xfrm>
          <a:prstGeom prst="rect">
            <a:avLst/>
          </a:prstGeom>
        </p:spPr>
      </p:pic>
      <p:pic>
        <p:nvPicPr>
          <p:cNvPr id="13" name="Grafik 12"/>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790251" y="2196000"/>
            <a:ext cx="1223837" cy="1087884"/>
          </a:xfrm>
          <a:prstGeom prst="rect">
            <a:avLst/>
          </a:prstGeom>
        </p:spPr>
      </p:pic>
      <p:pic>
        <p:nvPicPr>
          <p:cNvPr id="16" name="Grafik 15"/>
          <p:cNvPicPr>
            <a:picLocks noChangeAspect="1"/>
          </p:cNvPicPr>
          <p:nvPr userDrawn="1"/>
        </p:nvPicPr>
        <p:blipFill rotWithShape="1">
          <a:blip r:embed="rId5" cstate="screen">
            <a:extLst>
              <a:ext uri="{28A0092B-C50C-407E-A947-70E740481C1C}">
                <a14:useLocalDpi xmlns:a14="http://schemas.microsoft.com/office/drawing/2010/main"/>
              </a:ext>
            </a:extLst>
          </a:blip>
          <a:srcRect/>
          <a:stretch/>
        </p:blipFill>
        <p:spPr>
          <a:xfrm>
            <a:off x="1054650" y="2313782"/>
            <a:ext cx="10055310" cy="3489523"/>
          </a:xfrm>
          <a:prstGeom prst="rect">
            <a:avLst/>
          </a:prstGeom>
        </p:spPr>
      </p:pic>
      <p:sp>
        <p:nvSpPr>
          <p:cNvPr id="17" name="Title 1"/>
          <p:cNvSpPr txBox="1">
            <a:spLocks/>
          </p:cNvSpPr>
          <p:nvPr userDrawn="1"/>
        </p:nvSpPr>
        <p:spPr>
          <a:xfrm>
            <a:off x="550719" y="1807154"/>
            <a:ext cx="5621482" cy="1923184"/>
          </a:xfrm>
          <a:prstGeom prst="rect">
            <a:avLst/>
          </a:prstGeom>
          <a:solidFill>
            <a:srgbClr val="29485D"/>
          </a:solidFill>
        </p:spPr>
        <p:txBody>
          <a:bodyPr vert="horz" wrap="square" lIns="198000" tIns="158400" rIns="108000" bIns="108000" rtlCol="0" anchor="t" anchorCtr="0">
            <a:noAutofit/>
          </a:bodyPr>
          <a:lstStyle>
            <a:lvl1pPr algn="l" defTabSz="914400" rtl="0" eaLnBrk="1" latinLnBrk="0" hangingPunct="1">
              <a:lnSpc>
                <a:spcPts val="2600"/>
              </a:lnSpc>
              <a:spcBef>
                <a:spcPct val="0"/>
              </a:spcBef>
              <a:spcAft>
                <a:spcPts val="1800"/>
              </a:spcAft>
              <a:buNone/>
              <a:defRPr sz="2300" b="1" kern="600" cap="none" spc="0" baseline="0">
                <a:solidFill>
                  <a:schemeClr val="bg1"/>
                </a:solidFill>
                <a:latin typeface="+mj-lt"/>
                <a:ea typeface="+mj-ea"/>
                <a:cs typeface="+mj-cs"/>
              </a:defRPr>
            </a:lvl1pPr>
          </a:lstStyle>
          <a:p>
            <a:endParaRPr lang="en-US" dirty="0"/>
          </a:p>
        </p:txBody>
      </p:sp>
      <p:sp>
        <p:nvSpPr>
          <p:cNvPr id="18" name="Subtitle 2"/>
          <p:cNvSpPr txBox="1">
            <a:spLocks/>
          </p:cNvSpPr>
          <p:nvPr userDrawn="1"/>
        </p:nvSpPr>
        <p:spPr>
          <a:xfrm>
            <a:off x="4335087" y="3949313"/>
            <a:ext cx="7271710" cy="2014103"/>
          </a:xfrm>
          <a:prstGeom prst="rect">
            <a:avLst/>
          </a:prstGeom>
          <a:solidFill>
            <a:srgbClr val="29485D"/>
          </a:solidFill>
        </p:spPr>
        <p:txBody>
          <a:bodyPr vert="horz" lIns="187200" tIns="158400" rIns="108000" bIns="172800" rtlCol="0" anchor="b" anchorCtr="0">
            <a:noAutofit/>
          </a:bodyPr>
          <a:lstStyle>
            <a:lvl1pPr marL="0" marR="0" indent="0" algn="l" defTabSz="914400" rtl="0" eaLnBrk="1" fontAlgn="auto" latinLnBrk="0" hangingPunct="1">
              <a:lnSpc>
                <a:spcPts val="2300"/>
              </a:lnSpc>
              <a:spcBef>
                <a:spcPts val="2300"/>
              </a:spcBef>
              <a:spcAft>
                <a:spcPts val="0"/>
              </a:spcAft>
              <a:buClrTx/>
              <a:buSzTx/>
              <a:buFont typeface="Arial" panose="020B0604020202020204" pitchFamily="34" charset="0"/>
              <a:buNone/>
              <a:tabLst/>
              <a:defRPr sz="1900" b="1" i="0" kern="600" spc="190" baseline="0">
                <a:solidFill>
                  <a:schemeClr val="bg1"/>
                </a:solidFill>
                <a:latin typeface="+mn-lt"/>
                <a:ea typeface="+mn-ea"/>
                <a:cs typeface="+mn-cs"/>
              </a:defRPr>
            </a:lvl1pPr>
            <a:lvl2pPr marL="0" indent="252000" algn="l" defTabSz="914400" rtl="0" eaLnBrk="1" latinLnBrk="0" hangingPunct="1">
              <a:lnSpc>
                <a:spcPts val="1600"/>
              </a:lnSpc>
              <a:spcBef>
                <a:spcPts val="300"/>
              </a:spcBef>
              <a:spcAft>
                <a:spcPts val="0"/>
              </a:spcAft>
              <a:buSzPct val="110000"/>
              <a:buFont typeface=".SF NS Symbols Regular"/>
              <a:buChar char="↘"/>
              <a:defRPr sz="1300" i="1" kern="600" spc="40" baseline="0">
                <a:solidFill>
                  <a:schemeClr val="bg1"/>
                </a:solidFill>
                <a:latin typeface="+mn-lt"/>
                <a:ea typeface="+mn-ea"/>
                <a:cs typeface="+mn-cs"/>
              </a:defRPr>
            </a:lvl2pPr>
            <a:lvl3pPr marL="914400" indent="0" algn="ctr" defTabSz="914400" rtl="0" eaLnBrk="1" latinLnBrk="0" hangingPunct="1">
              <a:lnSpc>
                <a:spcPts val="2300"/>
              </a:lnSpc>
              <a:spcBef>
                <a:spcPts val="1150"/>
              </a:spcBef>
              <a:buFont typeface="Arial" panose="020B0604020202020204" pitchFamily="34" charset="0"/>
              <a:buNone/>
              <a:defRPr sz="1800" b="1" kern="400" spc="40" baseline="0">
                <a:solidFill>
                  <a:schemeClr val="accent3"/>
                </a:solidFill>
                <a:latin typeface="+mn-lt"/>
                <a:ea typeface="+mn-ea"/>
                <a:cs typeface="+mn-cs"/>
              </a:defRPr>
            </a:lvl3pPr>
            <a:lvl4pPr marL="1371600" indent="0" algn="ctr" defTabSz="914400" rtl="0" eaLnBrk="1" latinLnBrk="0" hangingPunct="1">
              <a:lnSpc>
                <a:spcPts val="2300"/>
              </a:lnSpc>
              <a:spcBef>
                <a:spcPts val="1150"/>
              </a:spcBef>
              <a:buFont typeface="Arial" panose="020B0604020202020204" pitchFamily="34" charset="0"/>
              <a:buNone/>
              <a:defRPr sz="1600" kern="600" spc="40" baseline="0">
                <a:solidFill>
                  <a:schemeClr val="tx1"/>
                </a:solidFill>
                <a:latin typeface="+mn-lt"/>
                <a:ea typeface="+mn-ea"/>
                <a:cs typeface="+mn-cs"/>
              </a:defRPr>
            </a:lvl4pPr>
            <a:lvl5pPr marL="1828800" indent="0" algn="ctr" defTabSz="914400" rtl="0" eaLnBrk="1" latinLnBrk="0" hangingPunct="1">
              <a:lnSpc>
                <a:spcPts val="2300"/>
              </a:lnSpc>
              <a:spcBef>
                <a:spcPts val="525"/>
              </a:spcBef>
              <a:buFont typeface="Arial" panose="020B0604020202020204" pitchFamily="34" charset="0"/>
              <a:buNone/>
              <a:defRPr sz="1600" kern="600" spc="40" baseline="0">
                <a:solidFill>
                  <a:schemeClr val="tx1"/>
                </a:solidFill>
                <a:latin typeface="+mn-lt"/>
                <a:ea typeface="+mn-ea"/>
                <a:cs typeface="+mn-cs"/>
              </a:defRPr>
            </a:lvl5pPr>
            <a:lvl6pPr marL="2286000" indent="0" algn="ctr" defTabSz="914400" rtl="0" eaLnBrk="1" latinLnBrk="0" hangingPunct="1">
              <a:lnSpc>
                <a:spcPts val="2300"/>
              </a:lnSpc>
              <a:spcBef>
                <a:spcPts val="0"/>
              </a:spcBef>
              <a:spcAft>
                <a:spcPts val="0"/>
              </a:spcAft>
              <a:buClr>
                <a:schemeClr val="tx1"/>
              </a:buClr>
              <a:buSzPct val="110000"/>
              <a:buFont typeface="Symbol" panose="05050102010706020507" pitchFamily="18" charset="2"/>
              <a:buNone/>
              <a:defRPr sz="1600" b="0" i="0" kern="600" spc="40" baseline="0">
                <a:solidFill>
                  <a:schemeClr val="tx1"/>
                </a:solidFill>
                <a:latin typeface="+mn-lt"/>
                <a:ea typeface="+mn-ea"/>
                <a:cs typeface="+mn-cs"/>
              </a:defRPr>
            </a:lvl6pPr>
            <a:lvl7pPr marL="2743200" indent="0" algn="ctr" defTabSz="914400" rtl="0" eaLnBrk="1" latinLnBrk="0" hangingPunct="1">
              <a:lnSpc>
                <a:spcPts val="2300"/>
              </a:lnSpc>
              <a:spcBef>
                <a:spcPts val="525"/>
              </a:spcBef>
              <a:spcAft>
                <a:spcPts val="0"/>
              </a:spcAft>
              <a:buClr>
                <a:schemeClr val="tx2"/>
              </a:buClr>
              <a:buFont typeface="Wingdings 3" panose="05040102010807070707" pitchFamily="18" charset="2"/>
              <a:buNone/>
              <a:defRPr sz="1600" b="0" i="1" kern="600" spc="40" baseline="0">
                <a:solidFill>
                  <a:schemeClr val="tx2"/>
                </a:solidFill>
                <a:latin typeface="+mn-lt"/>
                <a:ea typeface="+mn-ea"/>
                <a:cs typeface="+mn-cs"/>
              </a:defRPr>
            </a:lvl7pPr>
            <a:lvl8pPr marL="3200400" indent="0" algn="ctr" defTabSz="914400" rtl="0" eaLnBrk="1" latinLnBrk="0" hangingPunct="1">
              <a:lnSpc>
                <a:spcPts val="1100"/>
              </a:lnSpc>
              <a:spcBef>
                <a:spcPts val="525"/>
              </a:spcBef>
              <a:spcAft>
                <a:spcPts val="0"/>
              </a:spcAft>
              <a:buSzPct val="110000"/>
              <a:buFont typeface=".SF NS Symbols Regular"/>
              <a:buNone/>
              <a:defRPr sz="1600" b="0" i="1" kern="600" spc="120" baseline="0">
                <a:solidFill>
                  <a:schemeClr val="tx1">
                    <a:lumMod val="50000"/>
                    <a:lumOff val="50000"/>
                  </a:schemeClr>
                </a:solidFill>
                <a:latin typeface="+mn-lt"/>
                <a:ea typeface="+mn-ea"/>
                <a:cs typeface="+mn-cs"/>
              </a:defRPr>
            </a:lvl8pPr>
            <a:lvl9pPr marL="3657600" indent="0" algn="ctr" defTabSz="914400" rtl="0" eaLnBrk="1" latinLnBrk="0" hangingPunct="1">
              <a:lnSpc>
                <a:spcPts val="1100"/>
              </a:lnSpc>
              <a:spcBef>
                <a:spcPts val="525"/>
              </a:spcBef>
              <a:buFont typeface="Arial" panose="020B0604020202020204" pitchFamily="34" charset="0"/>
              <a:buNone/>
              <a:defRPr sz="1600" b="0" i="1" kern="600" spc="120" baseline="0">
                <a:solidFill>
                  <a:schemeClr val="tx1">
                    <a:lumMod val="50000"/>
                    <a:lumOff val="50000"/>
                  </a:schemeClr>
                </a:solidFill>
                <a:latin typeface="+mn-lt"/>
                <a:ea typeface="+mn-ea"/>
                <a:cs typeface="+mn-cs"/>
              </a:defRPr>
            </a:lvl9pPr>
          </a:lstStyle>
          <a:p>
            <a:endParaRPr lang="en-US" dirty="0"/>
          </a:p>
        </p:txBody>
      </p:sp>
      <p:sp>
        <p:nvSpPr>
          <p:cNvPr id="19" name="Subtitle 2"/>
          <p:cNvSpPr>
            <a:spLocks noGrp="1"/>
          </p:cNvSpPr>
          <p:nvPr>
            <p:ph type="subTitle" idx="1"/>
          </p:nvPr>
        </p:nvSpPr>
        <p:spPr>
          <a:xfrm>
            <a:off x="6172201" y="4787844"/>
            <a:ext cx="5361443" cy="1101934"/>
          </a:xfrm>
        </p:spPr>
        <p:txBody>
          <a:bodyPr anchor="ctr"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20" name="Titel 6"/>
          <p:cNvSpPr>
            <a:spLocks noGrp="1"/>
          </p:cNvSpPr>
          <p:nvPr>
            <p:ph type="title"/>
          </p:nvPr>
        </p:nvSpPr>
        <p:spPr>
          <a:xfrm>
            <a:off x="695326" y="1891147"/>
            <a:ext cx="5350662" cy="1766455"/>
          </a:xfrm>
        </p:spPr>
        <p:txBody>
          <a:bodyPr anchor="ctr"/>
          <a:lstStyle>
            <a:lvl1pPr>
              <a:defRPr sz="2300">
                <a:solidFill>
                  <a:schemeClr val="bg1"/>
                </a:solidFill>
              </a:defRPr>
            </a:lvl1pPr>
          </a:lstStyle>
          <a:p>
            <a:r>
              <a:rPr lang="en-US" smtClean="0"/>
              <a:t>Click to edit Master title style</a:t>
            </a:r>
            <a:endParaRPr lang="de-DE" dirty="0"/>
          </a:p>
        </p:txBody>
      </p:sp>
      <p:pic>
        <p:nvPicPr>
          <p:cNvPr id="24" name="Grafik 23"/>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pic>
        <p:nvPicPr>
          <p:cNvPr id="32" name="Grafik 31"/>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1160395" y="4765992"/>
            <a:ext cx="1058550" cy="940958"/>
          </a:xfrm>
          <a:prstGeom prst="rect">
            <a:avLst/>
          </a:prstGeom>
        </p:spPr>
      </p:pic>
      <p:pic>
        <p:nvPicPr>
          <p:cNvPr id="33" name="Grafik 32"/>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2483322" y="5232310"/>
            <a:ext cx="1851764" cy="571653"/>
          </a:xfrm>
          <a:prstGeom prst="rect">
            <a:avLst/>
          </a:prstGeom>
        </p:spPr>
      </p:pic>
      <p:grpSp>
        <p:nvGrpSpPr>
          <p:cNvPr id="21" name="Gruppieren 20"/>
          <p:cNvGrpSpPr/>
          <p:nvPr userDrawn="1"/>
        </p:nvGrpSpPr>
        <p:grpSpPr>
          <a:xfrm>
            <a:off x="1053474" y="6022938"/>
            <a:ext cx="10113954" cy="566770"/>
            <a:chOff x="515924" y="5792918"/>
            <a:chExt cx="9461999" cy="566770"/>
          </a:xfrm>
        </p:grpSpPr>
        <p:pic>
          <p:nvPicPr>
            <p:cNvPr id="22" name="Grafik 21"/>
            <p:cNvPicPr>
              <a:picLocks noChangeAspect="1"/>
            </p:cNvPicPr>
            <p:nvPr userDrawn="1"/>
          </p:nvPicPr>
          <p:blipFill>
            <a:blip r:embed="rId7"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3"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115928903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2_Title W7-X Image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6" name="Grafik 15"/>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1054650" y="2313782"/>
            <a:ext cx="10055310" cy="3489523"/>
          </a:xfrm>
          <a:prstGeom prst="rect">
            <a:avLst/>
          </a:prstGeom>
        </p:spPr>
      </p:pic>
      <p:pic>
        <p:nvPicPr>
          <p:cNvPr id="12" name="Grafik 11"/>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061473" y="5372117"/>
            <a:ext cx="2036761" cy="628763"/>
          </a:xfrm>
          <a:prstGeom prst="rect">
            <a:avLst/>
          </a:prstGeom>
        </p:spPr>
      </p:pic>
      <p:sp>
        <p:nvSpPr>
          <p:cNvPr id="17" name="Title 1"/>
          <p:cNvSpPr txBox="1">
            <a:spLocks/>
          </p:cNvSpPr>
          <p:nvPr userDrawn="1"/>
        </p:nvSpPr>
        <p:spPr>
          <a:xfrm>
            <a:off x="550719" y="1807154"/>
            <a:ext cx="5621482" cy="1923184"/>
          </a:xfrm>
          <a:prstGeom prst="rect">
            <a:avLst/>
          </a:prstGeom>
          <a:solidFill>
            <a:srgbClr val="29485D"/>
          </a:solidFill>
        </p:spPr>
        <p:txBody>
          <a:bodyPr vert="horz" wrap="square" lIns="198000" tIns="158400" rIns="108000" bIns="108000" rtlCol="0" anchor="t" anchorCtr="0">
            <a:noAutofit/>
          </a:bodyPr>
          <a:lstStyle>
            <a:lvl1pPr algn="l" defTabSz="914400" rtl="0" eaLnBrk="1" latinLnBrk="0" hangingPunct="1">
              <a:lnSpc>
                <a:spcPts val="2600"/>
              </a:lnSpc>
              <a:spcBef>
                <a:spcPct val="0"/>
              </a:spcBef>
              <a:spcAft>
                <a:spcPts val="1800"/>
              </a:spcAft>
              <a:buNone/>
              <a:defRPr sz="2300" b="1" kern="600" cap="none" spc="0" baseline="0">
                <a:solidFill>
                  <a:schemeClr val="bg1"/>
                </a:solidFill>
                <a:latin typeface="+mj-lt"/>
                <a:ea typeface="+mj-ea"/>
                <a:cs typeface="+mj-cs"/>
              </a:defRPr>
            </a:lvl1pPr>
          </a:lstStyle>
          <a:p>
            <a:endParaRPr lang="en-US" dirty="0"/>
          </a:p>
        </p:txBody>
      </p:sp>
      <p:sp>
        <p:nvSpPr>
          <p:cNvPr id="18" name="Subtitle 2"/>
          <p:cNvSpPr txBox="1">
            <a:spLocks/>
          </p:cNvSpPr>
          <p:nvPr userDrawn="1"/>
        </p:nvSpPr>
        <p:spPr>
          <a:xfrm>
            <a:off x="6045987" y="4682864"/>
            <a:ext cx="5560809" cy="1280552"/>
          </a:xfrm>
          <a:prstGeom prst="rect">
            <a:avLst/>
          </a:prstGeom>
          <a:solidFill>
            <a:srgbClr val="29485D"/>
          </a:solidFill>
        </p:spPr>
        <p:txBody>
          <a:bodyPr vert="horz" lIns="187200" tIns="158400" rIns="108000" bIns="172800" rtlCol="0" anchor="b" anchorCtr="0">
            <a:noAutofit/>
          </a:bodyPr>
          <a:lstStyle>
            <a:lvl1pPr marL="0" marR="0" indent="0" algn="l" defTabSz="914400" rtl="0" eaLnBrk="1" fontAlgn="auto" latinLnBrk="0" hangingPunct="1">
              <a:lnSpc>
                <a:spcPts val="2300"/>
              </a:lnSpc>
              <a:spcBef>
                <a:spcPts val="2300"/>
              </a:spcBef>
              <a:spcAft>
                <a:spcPts val="0"/>
              </a:spcAft>
              <a:buClrTx/>
              <a:buSzTx/>
              <a:buFont typeface="Arial" panose="020B0604020202020204" pitchFamily="34" charset="0"/>
              <a:buNone/>
              <a:tabLst/>
              <a:defRPr sz="1900" b="1" i="0" kern="600" spc="190" baseline="0">
                <a:solidFill>
                  <a:schemeClr val="bg1"/>
                </a:solidFill>
                <a:latin typeface="+mn-lt"/>
                <a:ea typeface="+mn-ea"/>
                <a:cs typeface="+mn-cs"/>
              </a:defRPr>
            </a:lvl1pPr>
            <a:lvl2pPr marL="0" indent="252000" algn="l" defTabSz="914400" rtl="0" eaLnBrk="1" latinLnBrk="0" hangingPunct="1">
              <a:lnSpc>
                <a:spcPts val="1600"/>
              </a:lnSpc>
              <a:spcBef>
                <a:spcPts val="300"/>
              </a:spcBef>
              <a:spcAft>
                <a:spcPts val="0"/>
              </a:spcAft>
              <a:buSzPct val="110000"/>
              <a:buFont typeface=".SF NS Symbols Regular"/>
              <a:buChar char="↘"/>
              <a:defRPr sz="1300" i="1" kern="600" spc="40" baseline="0">
                <a:solidFill>
                  <a:schemeClr val="bg1"/>
                </a:solidFill>
                <a:latin typeface="+mn-lt"/>
                <a:ea typeface="+mn-ea"/>
                <a:cs typeface="+mn-cs"/>
              </a:defRPr>
            </a:lvl2pPr>
            <a:lvl3pPr marL="914400" indent="0" algn="ctr" defTabSz="914400" rtl="0" eaLnBrk="1" latinLnBrk="0" hangingPunct="1">
              <a:lnSpc>
                <a:spcPts val="2300"/>
              </a:lnSpc>
              <a:spcBef>
                <a:spcPts val="1150"/>
              </a:spcBef>
              <a:buFont typeface="Arial" panose="020B0604020202020204" pitchFamily="34" charset="0"/>
              <a:buNone/>
              <a:defRPr sz="1800" b="1" kern="400" spc="40" baseline="0">
                <a:solidFill>
                  <a:schemeClr val="accent3"/>
                </a:solidFill>
                <a:latin typeface="+mn-lt"/>
                <a:ea typeface="+mn-ea"/>
                <a:cs typeface="+mn-cs"/>
              </a:defRPr>
            </a:lvl3pPr>
            <a:lvl4pPr marL="1371600" indent="0" algn="ctr" defTabSz="914400" rtl="0" eaLnBrk="1" latinLnBrk="0" hangingPunct="1">
              <a:lnSpc>
                <a:spcPts val="2300"/>
              </a:lnSpc>
              <a:spcBef>
                <a:spcPts val="1150"/>
              </a:spcBef>
              <a:buFont typeface="Arial" panose="020B0604020202020204" pitchFamily="34" charset="0"/>
              <a:buNone/>
              <a:defRPr sz="1600" kern="600" spc="40" baseline="0">
                <a:solidFill>
                  <a:schemeClr val="tx1"/>
                </a:solidFill>
                <a:latin typeface="+mn-lt"/>
                <a:ea typeface="+mn-ea"/>
                <a:cs typeface="+mn-cs"/>
              </a:defRPr>
            </a:lvl4pPr>
            <a:lvl5pPr marL="1828800" indent="0" algn="ctr" defTabSz="914400" rtl="0" eaLnBrk="1" latinLnBrk="0" hangingPunct="1">
              <a:lnSpc>
                <a:spcPts val="2300"/>
              </a:lnSpc>
              <a:spcBef>
                <a:spcPts val="525"/>
              </a:spcBef>
              <a:buFont typeface="Arial" panose="020B0604020202020204" pitchFamily="34" charset="0"/>
              <a:buNone/>
              <a:defRPr sz="1600" kern="600" spc="40" baseline="0">
                <a:solidFill>
                  <a:schemeClr val="tx1"/>
                </a:solidFill>
                <a:latin typeface="+mn-lt"/>
                <a:ea typeface="+mn-ea"/>
                <a:cs typeface="+mn-cs"/>
              </a:defRPr>
            </a:lvl5pPr>
            <a:lvl6pPr marL="2286000" indent="0" algn="ctr" defTabSz="914400" rtl="0" eaLnBrk="1" latinLnBrk="0" hangingPunct="1">
              <a:lnSpc>
                <a:spcPts val="2300"/>
              </a:lnSpc>
              <a:spcBef>
                <a:spcPts val="0"/>
              </a:spcBef>
              <a:spcAft>
                <a:spcPts val="0"/>
              </a:spcAft>
              <a:buClr>
                <a:schemeClr val="tx1"/>
              </a:buClr>
              <a:buSzPct val="110000"/>
              <a:buFont typeface="Symbol" panose="05050102010706020507" pitchFamily="18" charset="2"/>
              <a:buNone/>
              <a:defRPr sz="1600" b="0" i="0" kern="600" spc="40" baseline="0">
                <a:solidFill>
                  <a:schemeClr val="tx1"/>
                </a:solidFill>
                <a:latin typeface="+mn-lt"/>
                <a:ea typeface="+mn-ea"/>
                <a:cs typeface="+mn-cs"/>
              </a:defRPr>
            </a:lvl6pPr>
            <a:lvl7pPr marL="2743200" indent="0" algn="ctr" defTabSz="914400" rtl="0" eaLnBrk="1" latinLnBrk="0" hangingPunct="1">
              <a:lnSpc>
                <a:spcPts val="2300"/>
              </a:lnSpc>
              <a:spcBef>
                <a:spcPts val="525"/>
              </a:spcBef>
              <a:spcAft>
                <a:spcPts val="0"/>
              </a:spcAft>
              <a:buClr>
                <a:schemeClr val="tx2"/>
              </a:buClr>
              <a:buFont typeface="Wingdings 3" panose="05040102010807070707" pitchFamily="18" charset="2"/>
              <a:buNone/>
              <a:defRPr sz="1600" b="0" i="1" kern="600" spc="40" baseline="0">
                <a:solidFill>
                  <a:schemeClr val="tx2"/>
                </a:solidFill>
                <a:latin typeface="+mn-lt"/>
                <a:ea typeface="+mn-ea"/>
                <a:cs typeface="+mn-cs"/>
              </a:defRPr>
            </a:lvl7pPr>
            <a:lvl8pPr marL="3200400" indent="0" algn="ctr" defTabSz="914400" rtl="0" eaLnBrk="1" latinLnBrk="0" hangingPunct="1">
              <a:lnSpc>
                <a:spcPts val="1100"/>
              </a:lnSpc>
              <a:spcBef>
                <a:spcPts val="525"/>
              </a:spcBef>
              <a:spcAft>
                <a:spcPts val="0"/>
              </a:spcAft>
              <a:buSzPct val="110000"/>
              <a:buFont typeface=".SF NS Symbols Regular"/>
              <a:buNone/>
              <a:defRPr sz="1600" b="0" i="1" kern="600" spc="120" baseline="0">
                <a:solidFill>
                  <a:schemeClr val="tx1">
                    <a:lumMod val="50000"/>
                    <a:lumOff val="50000"/>
                  </a:schemeClr>
                </a:solidFill>
                <a:latin typeface="+mn-lt"/>
                <a:ea typeface="+mn-ea"/>
                <a:cs typeface="+mn-cs"/>
              </a:defRPr>
            </a:lvl8pPr>
            <a:lvl9pPr marL="3657600" indent="0" algn="ctr" defTabSz="914400" rtl="0" eaLnBrk="1" latinLnBrk="0" hangingPunct="1">
              <a:lnSpc>
                <a:spcPts val="1100"/>
              </a:lnSpc>
              <a:spcBef>
                <a:spcPts val="525"/>
              </a:spcBef>
              <a:buFont typeface="Arial" panose="020B0604020202020204" pitchFamily="34" charset="0"/>
              <a:buNone/>
              <a:defRPr sz="1600" b="0" i="1" kern="600" spc="120" baseline="0">
                <a:solidFill>
                  <a:schemeClr val="tx1">
                    <a:lumMod val="50000"/>
                    <a:lumOff val="50000"/>
                  </a:schemeClr>
                </a:solidFill>
                <a:latin typeface="+mn-lt"/>
                <a:ea typeface="+mn-ea"/>
                <a:cs typeface="+mn-cs"/>
              </a:defRPr>
            </a:lvl9pPr>
          </a:lstStyle>
          <a:p>
            <a:endParaRPr lang="en-US" dirty="0"/>
          </a:p>
        </p:txBody>
      </p:sp>
      <p:sp>
        <p:nvSpPr>
          <p:cNvPr id="19" name="Subtitle 2"/>
          <p:cNvSpPr>
            <a:spLocks noGrp="1"/>
          </p:cNvSpPr>
          <p:nvPr>
            <p:ph type="subTitle" idx="1"/>
          </p:nvPr>
        </p:nvSpPr>
        <p:spPr>
          <a:xfrm>
            <a:off x="6172201" y="4787844"/>
            <a:ext cx="5361443" cy="1101934"/>
          </a:xfrm>
        </p:spPr>
        <p:txBody>
          <a:bodyPr anchor="ctr"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20" name="Titel 6"/>
          <p:cNvSpPr>
            <a:spLocks noGrp="1"/>
          </p:cNvSpPr>
          <p:nvPr>
            <p:ph type="title"/>
          </p:nvPr>
        </p:nvSpPr>
        <p:spPr>
          <a:xfrm>
            <a:off x="695326" y="1891147"/>
            <a:ext cx="5350662" cy="1766455"/>
          </a:xfrm>
        </p:spPr>
        <p:txBody>
          <a:bodyPr anchor="ctr"/>
          <a:lstStyle>
            <a:lvl1pPr>
              <a:defRPr sz="2300">
                <a:solidFill>
                  <a:schemeClr val="bg1"/>
                </a:solidFill>
              </a:defRPr>
            </a:lvl1pPr>
          </a:lstStyle>
          <a:p>
            <a:r>
              <a:rPr lang="en-US" smtClean="0"/>
              <a:t>Click to edit Master title style</a:t>
            </a:r>
            <a:endParaRPr lang="de-DE" dirty="0"/>
          </a:p>
        </p:txBody>
      </p:sp>
      <p:pic>
        <p:nvPicPr>
          <p:cNvPr id="32" name="Grafik 31"/>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1160395" y="4765992"/>
            <a:ext cx="1058550" cy="940958"/>
          </a:xfrm>
          <a:prstGeom prst="rect">
            <a:avLst/>
          </a:prstGeom>
        </p:spPr>
      </p:pic>
      <p:pic>
        <p:nvPicPr>
          <p:cNvPr id="33" name="Grafik 32"/>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483322" y="5232310"/>
            <a:ext cx="1851764" cy="571653"/>
          </a:xfrm>
          <a:prstGeom prst="rect">
            <a:avLst/>
          </a:prstGeom>
        </p:spPr>
      </p:pic>
      <p:pic>
        <p:nvPicPr>
          <p:cNvPr id="25" name="Grafik 24"/>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10642377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itel und Inhalt">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941148051"/>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2278" name="think-cell Folie" r:id="rId5" imgW="384" imgH="385" progId="TCLayout.ActiveDocument.1">
                  <p:embed/>
                </p:oleObj>
              </mc:Choice>
              <mc:Fallback>
                <p:oleObj name="think-cell Folie" r:id="rId5" imgW="384" imgH="385" progId="TCLayout.ActiveDocument.1">
                  <p:embed/>
                  <p:pic>
                    <p:nvPicPr>
                      <p:cNvPr id="0" name=""/>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6" y="1609726"/>
            <a:ext cx="10801349" cy="4772024"/>
          </a:xfrm>
          <a:prstGeom prst="rect">
            <a:avLst/>
          </a:prstGeo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de-DE" dirty="0"/>
          </a:p>
        </p:txBody>
      </p:sp>
      <p:sp>
        <p:nvSpPr>
          <p:cNvPr id="11" name="Titel 10"/>
          <p:cNvSpPr>
            <a:spLocks noGrp="1"/>
          </p:cNvSpPr>
          <p:nvPr>
            <p:ph type="title"/>
          </p:nvPr>
        </p:nvSpPr>
        <p:spPr>
          <a:xfrm>
            <a:off x="695326" y="441325"/>
            <a:ext cx="9576471" cy="894416"/>
          </a:xfrm>
        </p:spPr>
        <p:txBody>
          <a:bodyPr/>
          <a:lstStyle>
            <a:lvl1pPr>
              <a:defRPr/>
            </a:lvl1pPr>
          </a:lstStyle>
          <a:p>
            <a:r>
              <a:rPr lang="en-US" smtClean="0"/>
              <a:t>Click to edit Master title style</a:t>
            </a:r>
            <a:endParaRPr lang="de-DE" dirty="0"/>
          </a:p>
        </p:txBody>
      </p:sp>
      <p:sp>
        <p:nvSpPr>
          <p:cNvPr id="2" name="Datumsplatzhalter 1"/>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107429706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 Felder (Text/Bild)">
    <p:spTree>
      <p:nvGrpSpPr>
        <p:cNvPr id="1" name=""/>
        <p:cNvGrpSpPr/>
        <p:nvPr/>
      </p:nvGrpSpPr>
      <p:grpSpPr>
        <a:xfrm>
          <a:off x="0" y="0"/>
          <a:ext cx="0" cy="0"/>
          <a:chOff x="0" y="0"/>
          <a:chExt cx="0" cy="0"/>
        </a:xfrm>
      </p:grpSpPr>
      <p:graphicFrame>
        <p:nvGraphicFramePr>
          <p:cNvPr id="7" name="Object 6" hidden="1">
            <a:extLst>
              <a:ext uri="{FF2B5EF4-FFF2-40B4-BE49-F238E27FC236}">
                <a16:creationId xmlns:a16="http://schemas.microsoft.com/office/drawing/2014/main" id="{434D6FFE-C346-403E-A982-395E5408109F}"/>
              </a:ext>
            </a:extLst>
          </p:cNvPr>
          <p:cNvGraphicFramePr>
            <a:graphicFrameLocks noChangeAspect="1"/>
          </p:cNvGraphicFramePr>
          <p:nvPr>
            <p:custDataLst>
              <p:tags r:id="rId2"/>
            </p:custDataLst>
            <p:extLst>
              <p:ext uri="{D42A27DB-BD31-4B8C-83A1-F6EECF244321}">
                <p14:modId xmlns:p14="http://schemas.microsoft.com/office/powerpoint/2010/main" val="1158779213"/>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3302" name="think-cell Folie" r:id="rId5" imgW="384" imgH="385" progId="TCLayout.ActiveDocument.1">
                  <p:embed/>
                </p:oleObj>
              </mc:Choice>
              <mc:Fallback>
                <p:oleObj name="think-cell Folie" r:id="rId5" imgW="384" imgH="385" progId="TCLayout.ActiveDocument.1">
                  <p:embed/>
                  <p:pic>
                    <p:nvPicPr>
                      <p:cNvPr id="0" name=""/>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8FC65B91-E784-4354-A701-802A4C59DD9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3" name="Content Placeholder 2"/>
          <p:cNvSpPr>
            <a:spLocks noGrp="1"/>
          </p:cNvSpPr>
          <p:nvPr>
            <p:ph sz="half" idx="1"/>
          </p:nvPr>
        </p:nvSpPr>
        <p:spPr>
          <a:xfrm>
            <a:off x="695325" y="1881188"/>
            <a:ext cx="5112414" cy="4500562"/>
          </a:xfrm>
          <a:prstGeom prst="rect">
            <a:avLst/>
          </a:prstGeom>
        </p:spPr>
        <p:txBody>
          <a:bodyPr/>
          <a:lstStyle>
            <a:lvl3pPr>
              <a:defRPr b="0">
                <a:solidFill>
                  <a:schemeClr val="tx1"/>
                </a:solidFill>
              </a:defRPr>
            </a:lvl3pPr>
            <a:lvl4pPr>
              <a:defRPr b="1">
                <a:solidFill>
                  <a:schemeClr val="tx2"/>
                </a:solidFill>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384263" y="1881188"/>
            <a:ext cx="5112412" cy="4500562"/>
          </a:xfrm>
          <a:prstGeom prst="rect">
            <a:avLst/>
          </a:prstGeom>
        </p:spPr>
        <p:txBody>
          <a:bodyPr/>
          <a:lstStyle>
            <a:lvl3pPr>
              <a:defRPr b="0">
                <a:solidFill>
                  <a:schemeClr val="tx1"/>
                </a:solidFill>
              </a:defRPr>
            </a:lvl3pPr>
            <a:lvl4pPr>
              <a:defRPr b="1">
                <a:solidFill>
                  <a:schemeClr val="tx2"/>
                </a:solidFill>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4" name="Titel 13"/>
          <p:cNvSpPr>
            <a:spLocks noGrp="1"/>
          </p:cNvSpPr>
          <p:nvPr>
            <p:ph type="title"/>
          </p:nvPr>
        </p:nvSpPr>
        <p:spPr/>
        <p:txBody>
          <a:bodyPr/>
          <a:lstStyle/>
          <a:p>
            <a:r>
              <a:rPr lang="en-US" smtClean="0"/>
              <a:t>Click to edit Master title style</a:t>
            </a:r>
            <a:endParaRPr lang="de-DE"/>
          </a:p>
        </p:txBody>
      </p:sp>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240470266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ext (nur Text ohne Titel)">
    <p:spTree>
      <p:nvGrpSpPr>
        <p:cNvPr id="1" name=""/>
        <p:cNvGrpSpPr/>
        <p:nvPr/>
      </p:nvGrpSpPr>
      <p:grpSpPr>
        <a:xfrm>
          <a:off x="0" y="0"/>
          <a:ext cx="0" cy="0"/>
          <a:chOff x="0" y="0"/>
          <a:chExt cx="0" cy="0"/>
        </a:xfrm>
      </p:grpSpPr>
      <p:sp>
        <p:nvSpPr>
          <p:cNvPr id="7" name="Inhaltsplatzhalter 6"/>
          <p:cNvSpPr>
            <a:spLocks noGrp="1"/>
          </p:cNvSpPr>
          <p:nvPr>
            <p:ph sz="quarter" idx="13" hasCustomPrompt="1"/>
          </p:nvPr>
        </p:nvSpPr>
        <p:spPr>
          <a:xfrm>
            <a:off x="695325" y="481013"/>
            <a:ext cx="10801350" cy="5900737"/>
          </a:xfrm>
        </p:spPr>
        <p:txBody>
          <a:bodyPr/>
          <a:lstStyle>
            <a:lvl1pPr>
              <a:defRPr baseline="0"/>
            </a:lvl1pPr>
          </a:lstStyle>
          <a:p>
            <a:pPr lvl="0"/>
            <a:r>
              <a:rPr lang="de-DE" dirty="0"/>
              <a:t>Slide </a:t>
            </a:r>
            <a:r>
              <a:rPr lang="de-DE" dirty="0" err="1"/>
              <a:t>without</a:t>
            </a:r>
            <a:r>
              <a:rPr lang="de-DE" dirty="0"/>
              <a:t> title (</a:t>
            </a:r>
            <a:r>
              <a:rPr lang="de-DE" dirty="0" err="1"/>
              <a:t>exception</a:t>
            </a:r>
            <a:r>
              <a:rPr lang="de-DE" dirty="0"/>
              <a:t>)</a:t>
            </a:r>
          </a:p>
          <a:p>
            <a:pPr lvl="1"/>
            <a:r>
              <a:rPr lang="de-DE" dirty="0"/>
              <a:t>Zweite Ebene</a:t>
            </a:r>
          </a:p>
          <a:p>
            <a:pPr lvl="2"/>
            <a:r>
              <a:rPr lang="de-DE" dirty="0"/>
              <a:t>Dritte Ebene</a:t>
            </a:r>
          </a:p>
          <a:p>
            <a:pPr lvl="3"/>
            <a:r>
              <a:rPr lang="de-DE" dirty="0"/>
              <a:t>Vierte Ebene</a:t>
            </a:r>
          </a:p>
          <a:p>
            <a:pPr lvl="4"/>
            <a:r>
              <a:rPr lang="de-DE" dirty="0"/>
              <a:t>Fünfte Ebene</a:t>
            </a:r>
          </a:p>
        </p:txBody>
      </p:sp>
      <p:sp>
        <p:nvSpPr>
          <p:cNvPr id="9" name="Datumsplatzhalter 8"/>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10" name="Fußzeilenplatzhalter 9"/>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11" name="Foliennummernplatzhalter 10"/>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28249736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5" name="Datumsplatzhalter 4"/>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0906753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Nur Titel">
    <p:bg>
      <p:bgPr>
        <a:solidFill>
          <a:schemeClr val="bg1"/>
        </a:solid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80875039"/>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4326"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9" name="Title 8">
            <a:extLst>
              <a:ext uri="{FF2B5EF4-FFF2-40B4-BE49-F238E27FC236}">
                <a16:creationId xmlns:a16="http://schemas.microsoft.com/office/drawing/2014/main" id="{F207ED94-DB68-4986-A95E-F302E26D3A38}"/>
              </a:ext>
            </a:extLst>
          </p:cNvPr>
          <p:cNvSpPr>
            <a:spLocks noGrp="1"/>
          </p:cNvSpPr>
          <p:nvPr>
            <p:ph type="title"/>
          </p:nvPr>
        </p:nvSpPr>
        <p:spPr/>
        <p:txBody>
          <a:bodyPr/>
          <a:lstStyle/>
          <a:p>
            <a:r>
              <a:rPr lang="en-US" smtClean="0"/>
              <a:t>Click to edit Master title style</a:t>
            </a:r>
            <a:endParaRPr lang="de-DE"/>
          </a:p>
        </p:txBody>
      </p:sp>
      <p:sp>
        <p:nvSpPr>
          <p:cNvPr id="4" name="Datumsplatzhalter 3"/>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7" name="Fußzeilenplatzhalter 6"/>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6536345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preserve="1" userDrawn="1">
  <p:cSld name="Kapiteltrenner">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3345314228"/>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5350"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11" name="Titel 10"/>
          <p:cNvSpPr>
            <a:spLocks noGrp="1"/>
          </p:cNvSpPr>
          <p:nvPr>
            <p:ph type="title"/>
          </p:nvPr>
        </p:nvSpPr>
        <p:spPr>
          <a:xfrm>
            <a:off x="695325" y="3714698"/>
            <a:ext cx="10801350" cy="2667051"/>
          </a:xfrm>
        </p:spPr>
        <p:txBody>
          <a:bodyPr/>
          <a:lstStyle/>
          <a:p>
            <a:r>
              <a:rPr lang="en-US" smtClean="0"/>
              <a:t>Click to edit Master title style</a:t>
            </a:r>
            <a:endParaRPr lang="de-DE" dirty="0"/>
          </a:p>
        </p:txBody>
      </p:sp>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17786343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Schlussfolie">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25505692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6374"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5" y="1881188"/>
            <a:ext cx="10472102" cy="4500561"/>
          </a:xfrm>
          <a:prstGeom prst="rect">
            <a:avLst/>
          </a:prstGeo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de-DE" dirty="0"/>
          </a:p>
        </p:txBody>
      </p:sp>
      <p:sp>
        <p:nvSpPr>
          <p:cNvPr id="11" name="Titel 10"/>
          <p:cNvSpPr>
            <a:spLocks noGrp="1"/>
          </p:cNvSpPr>
          <p:nvPr>
            <p:ph type="title"/>
          </p:nvPr>
        </p:nvSpPr>
        <p:spPr/>
        <p:txBody>
          <a:bodyPr/>
          <a:lstStyle/>
          <a:p>
            <a:r>
              <a:rPr lang="en-US" smtClean="0"/>
              <a:t>Click to edit Master title style</a:t>
            </a:r>
            <a:endParaRPr lang="de-DE" dirty="0"/>
          </a:p>
        </p:txBody>
      </p:sp>
      <p:sp>
        <p:nvSpPr>
          <p:cNvPr id="2" name="Datumsplatzhalter 1"/>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28297530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userDrawn="1">
  <p:cSld name="Title W7-X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3755339"/>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grpSp>
        <p:nvGrpSpPr>
          <p:cNvPr id="26" name="Gruppieren 25"/>
          <p:cNvGrpSpPr/>
          <p:nvPr userDrawn="1"/>
        </p:nvGrpSpPr>
        <p:grpSpPr>
          <a:xfrm>
            <a:off x="1053474" y="5908637"/>
            <a:ext cx="10113954" cy="566770"/>
            <a:chOff x="515924" y="5792918"/>
            <a:chExt cx="9461999" cy="566770"/>
          </a:xfrm>
        </p:grpSpPr>
        <p:pic>
          <p:nvPicPr>
            <p:cNvPr id="27" name="Grafik 2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8"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15" name="Subtitle 2"/>
          <p:cNvSpPr>
            <a:spLocks noGrp="1"/>
          </p:cNvSpPr>
          <p:nvPr>
            <p:ph type="subTitle" idx="1"/>
          </p:nvPr>
        </p:nvSpPr>
        <p:spPr>
          <a:xfrm>
            <a:off x="1145512" y="3743999"/>
            <a:ext cx="7811452" cy="198321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a:t>Formatvorlage des Untertitelmasters durch Klicken bearbeiten</a:t>
            </a:r>
            <a:endParaRPr lang="en-US" dirty="0"/>
          </a:p>
        </p:txBody>
      </p:sp>
      <p:pic>
        <p:nvPicPr>
          <p:cNvPr id="16" name="Grafik 15"/>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397688" y="5237015"/>
            <a:ext cx="1700546" cy="524971"/>
          </a:xfrm>
          <a:prstGeom prst="rect">
            <a:avLst/>
          </a:prstGeom>
        </p:spPr>
      </p:pic>
      <p:sp>
        <p:nvSpPr>
          <p:cNvPr id="2" name="Titel 1"/>
          <p:cNvSpPr>
            <a:spLocks noGrp="1"/>
          </p:cNvSpPr>
          <p:nvPr>
            <p:ph type="title"/>
          </p:nvPr>
        </p:nvSpPr>
        <p:spPr>
          <a:xfrm>
            <a:off x="1145512" y="2172779"/>
            <a:ext cx="7811452" cy="2160229"/>
          </a:xfrm>
        </p:spPr>
        <p:txBody>
          <a:bodyPr/>
          <a:lstStyle>
            <a:lvl1pPr>
              <a:defRPr sz="2400">
                <a:solidFill>
                  <a:schemeClr val="bg1"/>
                </a:solidFill>
              </a:defRPr>
            </a:lvl1pPr>
          </a:lstStyle>
          <a:p>
            <a:r>
              <a:rPr lang="de-DE"/>
              <a:t>Titelmasterformat durch Klicken bearbeiten</a:t>
            </a:r>
            <a:endParaRPr lang="de-DE" dirty="0"/>
          </a:p>
        </p:txBody>
      </p:sp>
      <p:sp>
        <p:nvSpPr>
          <p:cNvPr id="3" name="Datumsplatzhalter 2"/>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a:t>
            </a:fld>
            <a:endParaRPr lang="de-DE" dirty="0"/>
          </a:p>
        </p:txBody>
      </p:sp>
      <p:pic>
        <p:nvPicPr>
          <p:cNvPr id="22" name="Grafik 21"/>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2309272461"/>
      </p:ext>
    </p:extLst>
  </p:cSld>
  <p:clrMapOvr>
    <a:masterClrMapping/>
  </p:clrMapOvr>
  <p:extLst mod="1">
    <p:ext uri="{DCECCB84-F9BA-43D5-87BE-67443E8EF086}">
      <p15:sldGuideLst xmlns:p15="http://schemas.microsoft.com/office/powerpoint/2012/main">
        <p15:guide id="1" pos="653">
          <p15:clr>
            <a:srgbClr val="FBAE40"/>
          </p15:clr>
        </p15:guide>
        <p15:guide id="2" pos="394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userDrawn="1">
  <p:cSld name="Title W7-X">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4109676"/>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sp>
        <p:nvSpPr>
          <p:cNvPr id="25" name="Subtitle 2"/>
          <p:cNvSpPr>
            <a:spLocks noGrp="1"/>
          </p:cNvSpPr>
          <p:nvPr>
            <p:ph type="subTitle" idx="1"/>
          </p:nvPr>
        </p:nvSpPr>
        <p:spPr>
          <a:xfrm>
            <a:off x="1145512" y="3743999"/>
            <a:ext cx="7832233" cy="227496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a:t>Formatvorlage des Untertitelmasters durch Klicken bearbeiten</a:t>
            </a:r>
            <a:endParaRPr lang="en-US" dirty="0"/>
          </a:p>
        </p:txBody>
      </p:sp>
      <p:pic>
        <p:nvPicPr>
          <p:cNvPr id="29" name="Grafik 28"/>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397688" y="5559136"/>
            <a:ext cx="1700546" cy="524971"/>
          </a:xfrm>
          <a:prstGeom prst="rect">
            <a:avLst/>
          </a:prstGeom>
        </p:spPr>
      </p:pic>
      <p:sp>
        <p:nvSpPr>
          <p:cNvPr id="5" name="Titel 4"/>
          <p:cNvSpPr>
            <a:spLocks noGrp="1"/>
          </p:cNvSpPr>
          <p:nvPr>
            <p:ph type="title"/>
          </p:nvPr>
        </p:nvSpPr>
        <p:spPr>
          <a:xfrm>
            <a:off x="1145838" y="2145471"/>
            <a:ext cx="7831907" cy="2094020"/>
          </a:xfrm>
        </p:spPr>
        <p:txBody>
          <a:bodyPr/>
          <a:lstStyle>
            <a:lvl1pPr>
              <a:defRPr sz="2400">
                <a:solidFill>
                  <a:schemeClr val="bg1"/>
                </a:solidFill>
              </a:defRPr>
            </a:lvl1pPr>
          </a:lstStyle>
          <a:p>
            <a:r>
              <a:rPr lang="de-DE"/>
              <a:t>Titelmasterformat durch Klicken bearbeiten</a:t>
            </a:r>
            <a:endParaRPr lang="de-DE" dirty="0"/>
          </a:p>
        </p:txBody>
      </p:sp>
      <p:sp>
        <p:nvSpPr>
          <p:cNvPr id="12" name="Datumsplatzhalter 1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13" name="Fußzeilenplatzhalter 1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14" name="Foliennummernplatzhalter 13"/>
          <p:cNvSpPr>
            <a:spLocks noGrp="1"/>
          </p:cNvSpPr>
          <p:nvPr>
            <p:ph type="sldNum" sz="quarter" idx="12"/>
          </p:nvPr>
        </p:nvSpPr>
        <p:spPr/>
        <p:txBody>
          <a:bodyPr/>
          <a:lstStyle/>
          <a:p>
            <a:fld id="{3B1A4699-952B-42DA-8DC4-38A59B49610C}" type="slidenum">
              <a:rPr lang="de-DE" smtClean="0"/>
              <a:pPr/>
              <a:t>‹#›</a:t>
            </a:fld>
            <a:endParaRPr lang="de-DE" dirty="0"/>
          </a:p>
        </p:txBody>
      </p:sp>
      <p:pic>
        <p:nvPicPr>
          <p:cNvPr id="26" name="Grafik 25"/>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3239529262"/>
      </p:ext>
    </p:extLst>
  </p:cSld>
  <p:clrMapOvr>
    <a:masterClrMapping/>
  </p:clrMapOvr>
  <p:extLst mod="1">
    <p:ext uri="{DCECCB84-F9BA-43D5-87BE-67443E8EF086}">
      <p15:sldGuideLst xmlns:p15="http://schemas.microsoft.com/office/powerpoint/2012/main">
        <p15:guide id="1"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el und Inhalt">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3252753063"/>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8422"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6" y="1609726"/>
            <a:ext cx="10801349" cy="4772024"/>
          </a:xfrm>
          <a:prstGeom prst="rect">
            <a:avLst/>
          </a:prstGeom>
        </p:spPr>
        <p:txBody>
          <a:body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de-DE" dirty="0"/>
          </a:p>
        </p:txBody>
      </p:sp>
      <p:sp>
        <p:nvSpPr>
          <p:cNvPr id="11" name="Titel 10"/>
          <p:cNvSpPr>
            <a:spLocks noGrp="1"/>
          </p:cNvSpPr>
          <p:nvPr>
            <p:ph type="title"/>
          </p:nvPr>
        </p:nvSpPr>
        <p:spPr>
          <a:xfrm>
            <a:off x="695326" y="441325"/>
            <a:ext cx="9576471" cy="894416"/>
          </a:xfrm>
        </p:spPr>
        <p:txBody>
          <a:bodyPr/>
          <a:lstStyle>
            <a:lvl1pPr>
              <a:defRPr/>
            </a:lvl1pPr>
          </a:lstStyle>
          <a:p>
            <a:r>
              <a:rPr lang="de-DE"/>
              <a:t>Titelmasterformat durch Klicken bearbeiten</a:t>
            </a:r>
            <a:endParaRPr lang="de-DE" dirty="0"/>
          </a:p>
        </p:txBody>
      </p:sp>
      <p:sp>
        <p:nvSpPr>
          <p:cNvPr id="2" name="Datumsplatzhalter 1"/>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20376850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2 Felder (Text/Bild)">
    <p:spTree>
      <p:nvGrpSpPr>
        <p:cNvPr id="1" name=""/>
        <p:cNvGrpSpPr/>
        <p:nvPr/>
      </p:nvGrpSpPr>
      <p:grpSpPr>
        <a:xfrm>
          <a:off x="0" y="0"/>
          <a:ext cx="0" cy="0"/>
          <a:chOff x="0" y="0"/>
          <a:chExt cx="0" cy="0"/>
        </a:xfrm>
      </p:grpSpPr>
      <p:graphicFrame>
        <p:nvGraphicFramePr>
          <p:cNvPr id="7" name="Object 6" hidden="1">
            <a:extLst>
              <a:ext uri="{FF2B5EF4-FFF2-40B4-BE49-F238E27FC236}">
                <a16:creationId xmlns:a16="http://schemas.microsoft.com/office/drawing/2014/main" id="{434D6FFE-C346-403E-A982-395E5408109F}"/>
              </a:ext>
            </a:extLst>
          </p:cNvPr>
          <p:cNvGraphicFramePr>
            <a:graphicFrameLocks noChangeAspect="1"/>
          </p:cNvGraphicFramePr>
          <p:nvPr>
            <p:custDataLst>
              <p:tags r:id="rId2"/>
            </p:custDataLst>
            <p:extLst>
              <p:ext uri="{D42A27DB-BD31-4B8C-83A1-F6EECF244321}">
                <p14:modId xmlns:p14="http://schemas.microsoft.com/office/powerpoint/2010/main" val="162948952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9446" name="think-cell Folie" r:id="rId5" imgW="384" imgH="385" progId="TCLayout.ActiveDocument.1">
                  <p:embed/>
                </p:oleObj>
              </mc:Choice>
              <mc:Fallback>
                <p:oleObj name="think-cell Folie" r:id="rId5" imgW="384" imgH="385" progId="TCLayout.ActiveDocument.1">
                  <p:embed/>
                  <p:pic>
                    <p:nvPicPr>
                      <p:cNvPr id="7" name="Object 6" hidden="1">
                        <a:extLst>
                          <a:ext uri="{FF2B5EF4-FFF2-40B4-BE49-F238E27FC236}">
                            <a16:creationId xmlns:a16="http://schemas.microsoft.com/office/drawing/2014/main" id="{434D6FFE-C346-403E-A982-395E5408109F}"/>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8FC65B91-E784-4354-A701-802A4C59DD9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3" name="Content Placeholder 2"/>
          <p:cNvSpPr>
            <a:spLocks noGrp="1"/>
          </p:cNvSpPr>
          <p:nvPr>
            <p:ph sz="half" idx="1"/>
          </p:nvPr>
        </p:nvSpPr>
        <p:spPr>
          <a:xfrm>
            <a:off x="695325" y="1881188"/>
            <a:ext cx="5112414" cy="4500562"/>
          </a:xfrm>
          <a:prstGeom prst="rect">
            <a:avLst/>
          </a:prstGeom>
        </p:spPr>
        <p:txBody>
          <a:bodyPr/>
          <a:lstStyle>
            <a:lvl3pPr>
              <a:defRPr b="0">
                <a:solidFill>
                  <a:schemeClr val="tx1"/>
                </a:solidFill>
              </a:defRPr>
            </a:lvl3pPr>
            <a:lvl4pPr>
              <a:defRPr b="1">
                <a:solidFill>
                  <a:schemeClr val="tx2"/>
                </a:solidFill>
              </a:defRPr>
            </a:lvl4p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Content Placeholder 3"/>
          <p:cNvSpPr>
            <a:spLocks noGrp="1"/>
          </p:cNvSpPr>
          <p:nvPr>
            <p:ph sz="half" idx="2"/>
          </p:nvPr>
        </p:nvSpPr>
        <p:spPr>
          <a:xfrm>
            <a:off x="6384263" y="1881188"/>
            <a:ext cx="5112412" cy="4500562"/>
          </a:xfrm>
          <a:prstGeom prst="rect">
            <a:avLst/>
          </a:prstGeom>
        </p:spPr>
        <p:txBody>
          <a:bodyPr/>
          <a:lstStyle>
            <a:lvl3pPr>
              <a:defRPr b="0">
                <a:solidFill>
                  <a:schemeClr val="tx1"/>
                </a:solidFill>
              </a:defRPr>
            </a:lvl3pPr>
            <a:lvl4pPr>
              <a:defRPr b="1">
                <a:solidFill>
                  <a:schemeClr val="tx2"/>
                </a:solidFill>
              </a:defRPr>
            </a:lvl4p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14" name="Titel 13"/>
          <p:cNvSpPr>
            <a:spLocks noGrp="1"/>
          </p:cNvSpPr>
          <p:nvPr>
            <p:ph type="title"/>
          </p:nvPr>
        </p:nvSpPr>
        <p:spPr/>
        <p:txBody>
          <a:bodyPr/>
          <a:lstStyle/>
          <a:p>
            <a:r>
              <a:rPr lang="de-DE"/>
              <a:t>Titelmasterformat durch Klicken bearbeiten</a:t>
            </a:r>
          </a:p>
        </p:txBody>
      </p:sp>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415308707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ext (nur Text ohne Titel)">
    <p:spTree>
      <p:nvGrpSpPr>
        <p:cNvPr id="1" name=""/>
        <p:cNvGrpSpPr/>
        <p:nvPr/>
      </p:nvGrpSpPr>
      <p:grpSpPr>
        <a:xfrm>
          <a:off x="0" y="0"/>
          <a:ext cx="0" cy="0"/>
          <a:chOff x="0" y="0"/>
          <a:chExt cx="0" cy="0"/>
        </a:xfrm>
      </p:grpSpPr>
      <p:sp>
        <p:nvSpPr>
          <p:cNvPr id="7" name="Inhaltsplatzhalter 6"/>
          <p:cNvSpPr>
            <a:spLocks noGrp="1"/>
          </p:cNvSpPr>
          <p:nvPr>
            <p:ph sz="quarter" idx="13" hasCustomPrompt="1"/>
          </p:nvPr>
        </p:nvSpPr>
        <p:spPr>
          <a:xfrm>
            <a:off x="695325" y="481013"/>
            <a:ext cx="10801350" cy="5900737"/>
          </a:xfrm>
        </p:spPr>
        <p:txBody>
          <a:bodyPr/>
          <a:lstStyle>
            <a:lvl1pPr>
              <a:defRPr baseline="0"/>
            </a:lvl1pPr>
          </a:lstStyle>
          <a:p>
            <a:pPr lvl="0"/>
            <a:r>
              <a:rPr lang="de-DE" dirty="0"/>
              <a:t>Slide </a:t>
            </a:r>
            <a:r>
              <a:rPr lang="de-DE" dirty="0" err="1"/>
              <a:t>without</a:t>
            </a:r>
            <a:r>
              <a:rPr lang="de-DE" dirty="0"/>
              <a:t> title (</a:t>
            </a:r>
            <a:r>
              <a:rPr lang="de-DE" dirty="0" err="1"/>
              <a:t>exception</a:t>
            </a:r>
            <a:r>
              <a:rPr lang="de-DE" dirty="0"/>
              <a:t>)</a:t>
            </a:r>
          </a:p>
          <a:p>
            <a:pPr lvl="1"/>
            <a:r>
              <a:rPr lang="de-DE" dirty="0"/>
              <a:t>Zweite Ebene</a:t>
            </a:r>
          </a:p>
          <a:p>
            <a:pPr lvl="2"/>
            <a:r>
              <a:rPr lang="de-DE" dirty="0"/>
              <a:t>Dritte Ebene</a:t>
            </a:r>
          </a:p>
          <a:p>
            <a:pPr lvl="3"/>
            <a:r>
              <a:rPr lang="de-DE" dirty="0"/>
              <a:t>Vierte Ebene</a:t>
            </a:r>
          </a:p>
          <a:p>
            <a:pPr lvl="4"/>
            <a:r>
              <a:rPr lang="de-DE" dirty="0"/>
              <a:t>Fünfte Ebene</a:t>
            </a:r>
          </a:p>
        </p:txBody>
      </p:sp>
      <p:sp>
        <p:nvSpPr>
          <p:cNvPr id="9" name="Datumsplatzhalter 8"/>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10" name="Fußzeilenplatzhalter 9"/>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11" name="Foliennummernplatzhalter 10"/>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03337151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5" name="Datumsplatzhalter 4"/>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48489887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Nur Titel">
    <p:bg>
      <p:bgPr>
        <a:solidFill>
          <a:schemeClr val="bg1"/>
        </a:solid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281113994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0470"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9" name="Title 8">
            <a:extLst>
              <a:ext uri="{FF2B5EF4-FFF2-40B4-BE49-F238E27FC236}">
                <a16:creationId xmlns:a16="http://schemas.microsoft.com/office/drawing/2014/main" id="{F207ED94-DB68-4986-A95E-F302E26D3A38}"/>
              </a:ext>
            </a:extLst>
          </p:cNvPr>
          <p:cNvSpPr>
            <a:spLocks noGrp="1"/>
          </p:cNvSpPr>
          <p:nvPr>
            <p:ph type="title"/>
          </p:nvPr>
        </p:nvSpPr>
        <p:spPr/>
        <p:txBody>
          <a:bodyPr/>
          <a:lstStyle/>
          <a:p>
            <a:r>
              <a:rPr lang="de-DE"/>
              <a:t>Titelmasterformat durch Klicken bearbeiten</a:t>
            </a:r>
          </a:p>
        </p:txBody>
      </p:sp>
      <p:sp>
        <p:nvSpPr>
          <p:cNvPr id="4" name="Datumsplatzhalter 3"/>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7" name="Fußzeilenplatzhalter 6"/>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23192047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preserve="1" userDrawn="1">
  <p:cSld name="Kapiteltrenner">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535600447"/>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1494"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11" name="Titel 10"/>
          <p:cNvSpPr>
            <a:spLocks noGrp="1"/>
          </p:cNvSpPr>
          <p:nvPr>
            <p:ph type="title"/>
          </p:nvPr>
        </p:nvSpPr>
        <p:spPr>
          <a:xfrm>
            <a:off x="695325" y="3714698"/>
            <a:ext cx="10801350" cy="2667051"/>
          </a:xfrm>
        </p:spPr>
        <p:txBody>
          <a:bodyPr/>
          <a:lstStyle/>
          <a:p>
            <a:r>
              <a:rPr lang="de-DE"/>
              <a:t>Titelmasterformat durch Klicken bearbeiten</a:t>
            </a:r>
            <a:endParaRPr lang="de-DE" dirty="0"/>
          </a:p>
        </p:txBody>
      </p:sp>
      <p:sp>
        <p:nvSpPr>
          <p:cNvPr id="2" name="Datumsplatzhalter 1"/>
          <p:cNvSpPr>
            <a:spLocks noGrp="1"/>
          </p:cNvSpPr>
          <p:nvPr>
            <p:ph type="dt" sz="half" idx="10"/>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279774239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Schlussfolie">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68178419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2518"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5" y="1881188"/>
            <a:ext cx="10472102" cy="4500561"/>
          </a:xfrm>
          <a:prstGeom prst="rect">
            <a:avLst/>
          </a:prstGeom>
        </p:spPr>
        <p:txBody>
          <a:body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de-DE" dirty="0"/>
          </a:p>
        </p:txBody>
      </p:sp>
      <p:sp>
        <p:nvSpPr>
          <p:cNvPr id="11" name="Titel 10"/>
          <p:cNvSpPr>
            <a:spLocks noGrp="1"/>
          </p:cNvSpPr>
          <p:nvPr>
            <p:ph type="title"/>
          </p:nvPr>
        </p:nvSpPr>
        <p:spPr/>
        <p:txBody>
          <a:bodyPr/>
          <a:lstStyle/>
          <a:p>
            <a:r>
              <a:rPr lang="de-DE"/>
              <a:t>Titelmasterformat durch Klicken bearbeiten</a:t>
            </a:r>
            <a:endParaRPr lang="de-DE" dirty="0"/>
          </a:p>
        </p:txBody>
      </p:sp>
      <p:sp>
        <p:nvSpPr>
          <p:cNvPr id="2" name="Datumsplatzhalter 1"/>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a:t>
            </a:fld>
            <a:endParaRPr lang="de-DE" dirty="0"/>
          </a:p>
        </p:txBody>
      </p:sp>
    </p:spTree>
    <p:extLst>
      <p:ext uri="{BB962C8B-B14F-4D97-AF65-F5344CB8AC3E}">
        <p14:creationId xmlns:p14="http://schemas.microsoft.com/office/powerpoint/2010/main" val="316969837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vmlDrawing" Target="../drawings/vmlDrawing1.vml"/><Relationship Id="rId18" Type="http://schemas.openxmlformats.org/officeDocument/2006/relationships/image" Target="../media/image1.emf"/><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17" Type="http://schemas.openxmlformats.org/officeDocument/2006/relationships/oleObject" Target="../embeddings/oleObject1.bin"/><Relationship Id="rId2" Type="http://schemas.openxmlformats.org/officeDocument/2006/relationships/slideLayout" Target="../slideLayouts/slideLayout2.xml"/><Relationship Id="rId16" Type="http://schemas.openxmlformats.org/officeDocument/2006/relationships/image" Target="../media/image2.emf"/><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ags" Target="../tags/tag2.xml"/><Relationship Id="rId10" Type="http://schemas.openxmlformats.org/officeDocument/2006/relationships/slideLayout" Target="../slideLayouts/slideLayout10.xml"/><Relationship Id="rId19" Type="http://schemas.openxmlformats.org/officeDocument/2006/relationships/image" Target="../media/image3.emf"/><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ags" Target="../tags/tag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ags" Target="../tags/tag1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ags" Target="../tags/tag13.xml"/><Relationship Id="rId2" Type="http://schemas.openxmlformats.org/officeDocument/2006/relationships/slideLayout" Target="../slideLayouts/slideLayout13.xml"/><Relationship Id="rId16" Type="http://schemas.openxmlformats.org/officeDocument/2006/relationships/image" Target="../media/image1.emf"/><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vmlDrawing" Target="../drawings/vmlDrawing7.vml"/><Relationship Id="rId5" Type="http://schemas.openxmlformats.org/officeDocument/2006/relationships/slideLayout" Target="../slideLayouts/slideLayout16.xml"/><Relationship Id="rId15" Type="http://schemas.openxmlformats.org/officeDocument/2006/relationships/oleObject" Target="../embeddings/oleObject1.bin"/><Relationship Id="rId10" Type="http://schemas.openxmlformats.org/officeDocument/2006/relationships/theme" Target="../theme/theme2.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2.emf"/></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11" name="Grafik 10"/>
          <p:cNvPicPr>
            <a:picLocks noChangeAspect="1"/>
          </p:cNvPicPr>
          <p:nvPr userDrawn="1"/>
        </p:nvPicPr>
        <p:blipFill>
          <a:blip r:embed="rId16" cstate="screen">
            <a:extLst>
              <a:ext uri="{28A0092B-C50C-407E-A947-70E740481C1C}">
                <a14:useLocalDpi xmlns:a14="http://schemas.microsoft.com/office/drawing/2010/main"/>
              </a:ext>
            </a:extLst>
          </a:blip>
          <a:stretch>
            <a:fillRect/>
          </a:stretch>
        </p:blipFill>
        <p:spPr>
          <a:xfrm>
            <a:off x="11366923" y="170923"/>
            <a:ext cx="630153" cy="630153"/>
          </a:xfrm>
          <a:prstGeom prst="rect">
            <a:avLst/>
          </a:prstGeom>
        </p:spPr>
      </p:pic>
      <p:graphicFrame>
        <p:nvGraphicFramePr>
          <p:cNvPr id="6" name="Object 5" hidden="1">
            <a:extLst>
              <a:ext uri="{FF2B5EF4-FFF2-40B4-BE49-F238E27FC236}">
                <a16:creationId xmlns:a16="http://schemas.microsoft.com/office/drawing/2014/main" id="{E3FBFD33-14B0-4B26-8D25-D9E05002D480}"/>
              </a:ext>
            </a:extLst>
          </p:cNvPr>
          <p:cNvGraphicFramePr>
            <a:graphicFrameLocks noChangeAspect="1"/>
          </p:cNvGraphicFramePr>
          <p:nvPr>
            <p:custDataLst>
              <p:tags r:id="rId14"/>
            </p:custDataLst>
            <p:extLst>
              <p:ext uri="{D42A27DB-BD31-4B8C-83A1-F6EECF244321}">
                <p14:modId xmlns:p14="http://schemas.microsoft.com/office/powerpoint/2010/main" val="394953215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257" name="think-cell Folie" r:id="rId17" imgW="384" imgH="385" progId="TCLayout.ActiveDocument.1">
                  <p:embed/>
                </p:oleObj>
              </mc:Choice>
              <mc:Fallback>
                <p:oleObj name="think-cell Folie" r:id="rId17" imgW="384" imgH="385" progId="TCLayout.ActiveDocument.1">
                  <p:embed/>
                  <p:pic>
                    <p:nvPicPr>
                      <p:cNvPr id="0" name=""/>
                      <p:cNvPicPr/>
                      <p:nvPr/>
                    </p:nvPicPr>
                    <p:blipFill>
                      <a:blip r:embed="rId18"/>
                      <a:stretch>
                        <a:fillRect/>
                      </a:stretch>
                    </p:blipFill>
                    <p:spPr>
                      <a:xfrm>
                        <a:off x="1588" y="1588"/>
                        <a:ext cx="1588" cy="1588"/>
                      </a:xfrm>
                      <a:prstGeom prst="rect">
                        <a:avLst/>
                      </a:prstGeom>
                    </p:spPr>
                  </p:pic>
                </p:oleObj>
              </mc:Fallback>
            </mc:AlternateContent>
          </a:graphicData>
        </a:graphic>
      </p:graphicFrame>
      <p:sp>
        <p:nvSpPr>
          <p:cNvPr id="4" name="Rectangle 3" hidden="1">
            <a:extLst>
              <a:ext uri="{FF2B5EF4-FFF2-40B4-BE49-F238E27FC236}">
                <a16:creationId xmlns:a16="http://schemas.microsoft.com/office/drawing/2014/main" id="{658354E6-9E0E-44B9-83E8-1963A1EC88F1}"/>
              </a:ext>
            </a:extLst>
          </p:cNvPr>
          <p:cNvSpPr/>
          <p:nvPr>
            <p:custDataLst>
              <p:tags r:id="rId15"/>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de-DE" sz="2300" b="1" i="0" baseline="0" dirty="0">
              <a:latin typeface="Arial" panose="020B0604020202020204" pitchFamily="34" charset="0"/>
              <a:ea typeface="+mj-ea"/>
              <a:cs typeface="+mj-cs"/>
              <a:sym typeface="Arial" panose="020B0604020202020204" pitchFamily="34" charset="0"/>
            </a:endParaRPr>
          </a:p>
        </p:txBody>
      </p:sp>
      <p:sp>
        <p:nvSpPr>
          <p:cNvPr id="2" name="Title Placeholder 1"/>
          <p:cNvSpPr>
            <a:spLocks noGrp="1"/>
          </p:cNvSpPr>
          <p:nvPr>
            <p:ph type="title"/>
          </p:nvPr>
        </p:nvSpPr>
        <p:spPr>
          <a:xfrm>
            <a:off x="695325" y="441325"/>
            <a:ext cx="9576472" cy="782638"/>
          </a:xfrm>
          <a:prstGeom prst="rect">
            <a:avLst/>
          </a:prstGeom>
        </p:spPr>
        <p:txBody>
          <a:bodyPr vert="horz" lIns="0" tIns="0" rIns="0" bIns="0" rtlCol="0" anchor="t" anchorCtr="0">
            <a:noAutofit/>
          </a:bodyPr>
          <a:lstStyle/>
          <a:p>
            <a:r>
              <a:rPr lang="de-DE" dirty="0"/>
              <a:t>Headline Arial </a:t>
            </a:r>
            <a:r>
              <a:rPr lang="de-DE" dirty="0" err="1"/>
              <a:t>MPG_green_dark</a:t>
            </a:r>
            <a:r>
              <a:rPr lang="de-DE" dirty="0"/>
              <a:t>, 25 </a:t>
            </a:r>
            <a:r>
              <a:rPr lang="de-DE" dirty="0" err="1"/>
              <a:t>pt</a:t>
            </a:r>
            <a:r>
              <a:rPr lang="de-DE" dirty="0"/>
              <a:t>, ZAB 28 </a:t>
            </a:r>
            <a:r>
              <a:rPr lang="de-DE" dirty="0" err="1"/>
              <a:t>pt</a:t>
            </a:r>
            <a:r>
              <a:rPr lang="de-DE" dirty="0"/>
              <a:t/>
            </a:r>
            <a:br>
              <a:rPr lang="de-DE" dirty="0"/>
            </a:br>
            <a:endParaRPr lang="en-US" dirty="0"/>
          </a:p>
        </p:txBody>
      </p:sp>
      <p:sp>
        <p:nvSpPr>
          <p:cNvPr id="5" name="Footer Placeholder 4"/>
          <p:cNvSpPr>
            <a:spLocks noGrp="1"/>
          </p:cNvSpPr>
          <p:nvPr>
            <p:ph type="ftr" sz="quarter" idx="3"/>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3" name="Datumsplatzhalter 12"/>
          <p:cNvSpPr>
            <a:spLocks noGrp="1"/>
          </p:cNvSpPr>
          <p:nvPr>
            <p:ph type="dt" sz="half" idx="2"/>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de-DE" dirty="0"/>
          </a:p>
        </p:txBody>
      </p:sp>
      <p:sp>
        <p:nvSpPr>
          <p:cNvPr id="14" name="Foliennummernplatzhalter 13"/>
          <p:cNvSpPr>
            <a:spLocks noGrp="1"/>
          </p:cNvSpPr>
          <p:nvPr>
            <p:ph type="sldNum" sz="quarter" idx="4"/>
          </p:nvPr>
        </p:nvSpPr>
        <p:spPr>
          <a:xfrm>
            <a:off x="11167427" y="6489699"/>
            <a:ext cx="329248" cy="142876"/>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fld id="{3B1A4699-952B-42DA-8DC4-38A59B49610C}" type="slidenum">
              <a:rPr lang="de-DE" smtClean="0"/>
              <a:pPr/>
              <a:t>‹#›</a:t>
            </a:fld>
            <a:endParaRPr lang="de-DE" dirty="0"/>
          </a:p>
        </p:txBody>
      </p:sp>
      <p:sp>
        <p:nvSpPr>
          <p:cNvPr id="7" name="Textplatzhalter 6"/>
          <p:cNvSpPr>
            <a:spLocks noGrp="1"/>
          </p:cNvSpPr>
          <p:nvPr>
            <p:ph type="body" idx="1"/>
          </p:nvPr>
        </p:nvSpPr>
        <p:spPr>
          <a:xfrm>
            <a:off x="695326" y="1609725"/>
            <a:ext cx="10801350" cy="4567237"/>
          </a:xfrm>
          <a:prstGeom prst="rect">
            <a:avLst/>
          </a:prstGeom>
        </p:spPr>
        <p:txBody>
          <a:bodyPr vert="horz" lIns="0" tIns="45720" rIns="0" bIns="45720" rtlCol="0">
            <a:normAutofit/>
          </a:bodyPr>
          <a:lstStyle/>
          <a:p>
            <a:pPr lvl="0"/>
            <a:r>
              <a:rPr lang="de-DE" dirty="0"/>
              <a:t>Ebene 1: Headlines</a:t>
            </a:r>
          </a:p>
          <a:p>
            <a:pPr lvl="1"/>
            <a:r>
              <a:rPr lang="de-DE" dirty="0"/>
              <a:t>Ebene 2: Fließtext</a:t>
            </a:r>
          </a:p>
          <a:p>
            <a:pPr lvl="2"/>
            <a:r>
              <a:rPr lang="de-DE" dirty="0"/>
              <a:t>Ebene 3: </a:t>
            </a:r>
            <a:r>
              <a:rPr lang="de-DE" dirty="0" smtClean="0"/>
              <a:t>Stichpunkte</a:t>
            </a:r>
            <a:endParaRPr lang="de-DE" dirty="0"/>
          </a:p>
          <a:p>
            <a:pPr lvl="3"/>
            <a:r>
              <a:rPr lang="de-DE" dirty="0"/>
              <a:t>Ebene 4: Stichpunkte hervorgehoben</a:t>
            </a:r>
          </a:p>
          <a:p>
            <a:pPr lvl="4"/>
            <a:r>
              <a:rPr lang="de-DE" dirty="0"/>
              <a:t>Ebene 5: Stichpunkte eingerückt</a:t>
            </a:r>
          </a:p>
          <a:p>
            <a:pPr lvl="5"/>
            <a:r>
              <a:rPr lang="de-DE" dirty="0"/>
              <a:t>Ebene 6: Stichpunkte weiter eingerückt</a:t>
            </a:r>
          </a:p>
          <a:p>
            <a:pPr lvl="6"/>
            <a:r>
              <a:rPr lang="de-DE" dirty="0"/>
              <a:t>Ebene 7: Zusatzinfo</a:t>
            </a:r>
          </a:p>
          <a:p>
            <a:pPr lvl="7"/>
            <a:r>
              <a:rPr lang="de-DE" dirty="0"/>
              <a:t>Ebene 8: Bildunterschrift</a:t>
            </a:r>
          </a:p>
        </p:txBody>
      </p:sp>
      <p:pic>
        <p:nvPicPr>
          <p:cNvPr id="8" name="Grafik 7"/>
          <p:cNvPicPr>
            <a:picLocks noChangeAspect="1"/>
          </p:cNvPicPr>
          <p:nvPr userDrawn="1"/>
        </p:nvPicPr>
        <p:blipFill>
          <a:blip r:embed="rId19" cstate="screen">
            <a:extLst>
              <a:ext uri="{28A0092B-C50C-407E-A947-70E740481C1C}">
                <a14:useLocalDpi xmlns:a14="http://schemas.microsoft.com/office/drawing/2010/main"/>
              </a:ext>
            </a:extLst>
          </a:blip>
          <a:stretch>
            <a:fillRect/>
          </a:stretch>
        </p:blipFill>
        <p:spPr>
          <a:xfrm>
            <a:off x="10591799" y="240771"/>
            <a:ext cx="581025" cy="516467"/>
          </a:xfrm>
          <a:prstGeom prst="rect">
            <a:avLst/>
          </a:prstGeom>
        </p:spPr>
      </p:pic>
    </p:spTree>
    <p:extLst>
      <p:ext uri="{BB962C8B-B14F-4D97-AF65-F5344CB8AC3E}">
        <p14:creationId xmlns:p14="http://schemas.microsoft.com/office/powerpoint/2010/main" val="2120465908"/>
      </p:ext>
    </p:extLst>
  </p:cSld>
  <p:clrMap bg1="lt1" tx1="dk1" bg2="lt2" tx2="dk2" accent1="accent1" accent2="accent2" accent3="accent3" accent4="accent4" accent5="accent5" accent6="accent6" hlink="hlink" folHlink="folHlink"/>
  <p:sldLayoutIdLst>
    <p:sldLayoutId id="2147483702" r:id="rId1"/>
    <p:sldLayoutId id="2147483709" r:id="rId2"/>
    <p:sldLayoutId id="2147483708" r:id="rId3"/>
    <p:sldLayoutId id="2147483713" r:id="rId4"/>
    <p:sldLayoutId id="2147483669" r:id="rId5"/>
    <p:sldLayoutId id="2147483664" r:id="rId6"/>
    <p:sldLayoutId id="2147483696" r:id="rId7"/>
    <p:sldLayoutId id="2147483667" r:id="rId8"/>
    <p:sldLayoutId id="2147483700" r:id="rId9"/>
    <p:sldLayoutId id="2147483711" r:id="rId10"/>
    <p:sldLayoutId id="2147483701" r:id="rId11"/>
  </p:sldLayoutIdLst>
  <p:hf hdr="0"/>
  <p:txStyles>
    <p:titleStyle>
      <a:lvl1pPr algn="l" defTabSz="914400" rtl="0" eaLnBrk="1" latinLnBrk="0" hangingPunct="1">
        <a:lnSpc>
          <a:spcPts val="2800"/>
        </a:lnSpc>
        <a:spcBef>
          <a:spcPct val="0"/>
        </a:spcBef>
        <a:spcAft>
          <a:spcPts val="1800"/>
        </a:spcAft>
        <a:buNone/>
        <a:defRPr sz="2500" b="1" kern="600" cap="none" spc="0" baseline="0">
          <a:solidFill>
            <a:srgbClr val="005555"/>
          </a:solidFill>
          <a:latin typeface="+mj-lt"/>
          <a:ea typeface="+mj-ea"/>
          <a:cs typeface="+mj-cs"/>
        </a:defRPr>
      </a:lvl1pPr>
    </p:titleStyle>
    <p:body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2" orient="horz" pos="777" userDrawn="1">
          <p15:clr>
            <a:srgbClr val="F26B43"/>
          </p15:clr>
        </p15:guide>
        <p15:guide id="3" pos="7038" userDrawn="1">
          <p15:clr>
            <a:srgbClr val="F26B43"/>
          </p15:clr>
        </p15:guide>
        <p15:guide id="4" orient="horz" pos="4020" userDrawn="1">
          <p15:clr>
            <a:srgbClr val="F26B43"/>
          </p15:clr>
        </p15:guide>
        <p15:guide id="6" orient="horz" pos="1014" userDrawn="1">
          <p15:clr>
            <a:srgbClr val="F26B43"/>
          </p15:clr>
        </p15:guide>
        <p15:guide id="7" orient="horz" pos="4088" userDrawn="1">
          <p15:clr>
            <a:srgbClr val="F26B43"/>
          </p15:clr>
        </p15:guide>
        <p15:guide id="8" orient="horz" pos="4178">
          <p15:clr>
            <a:srgbClr val="F26B43"/>
          </p15:clr>
        </p15:guide>
        <p15:guide id="9" pos="143" userDrawn="1">
          <p15:clr>
            <a:srgbClr val="F26B43"/>
          </p15:clr>
        </p15:guide>
        <p15:guide id="11" orient="horz" pos="503">
          <p15:clr>
            <a:srgbClr val="F26B43"/>
          </p15:clr>
        </p15:guide>
        <p15:guide id="12" pos="7537" userDrawn="1">
          <p15:clr>
            <a:srgbClr val="F26B43"/>
          </p15:clr>
        </p15:guide>
        <p15:guide id="14" orient="horz" pos="459" userDrawn="1">
          <p15:clr>
            <a:srgbClr val="F26B43"/>
          </p15:clr>
        </p15:guide>
        <p15:guide id="15" orient="horz" pos="153" userDrawn="1">
          <p15:clr>
            <a:srgbClr val="F26B43"/>
          </p15:clr>
        </p15:guide>
        <p15:guide id="16" orient="horz" pos="278" userDrawn="1">
          <p15:clr>
            <a:srgbClr val="F26B43"/>
          </p15:clr>
        </p15:guide>
        <p15:guide id="18" pos="7242" userDrawn="1">
          <p15:clr>
            <a:srgbClr val="F26B43"/>
          </p15:clr>
        </p15:guide>
        <p15:guide id="19" pos="438" userDrawn="1">
          <p15:clr>
            <a:srgbClr val="F26B43"/>
          </p15:clr>
        </p15:guide>
      </p15:sldGuideLst>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11" name="Grafik 10"/>
          <p:cNvPicPr>
            <a:picLocks noChangeAspect="1"/>
          </p:cNvPicPr>
          <p:nvPr userDrawn="1"/>
        </p:nvPicPr>
        <p:blipFill>
          <a:blip r:embed="rId14" cstate="screen">
            <a:extLst>
              <a:ext uri="{28A0092B-C50C-407E-A947-70E740481C1C}">
                <a14:useLocalDpi xmlns:a14="http://schemas.microsoft.com/office/drawing/2010/main"/>
              </a:ext>
            </a:extLst>
          </a:blip>
          <a:stretch>
            <a:fillRect/>
          </a:stretch>
        </p:blipFill>
        <p:spPr>
          <a:xfrm>
            <a:off x="11366923" y="170923"/>
            <a:ext cx="630153" cy="630153"/>
          </a:xfrm>
          <a:prstGeom prst="rect">
            <a:avLst/>
          </a:prstGeom>
        </p:spPr>
      </p:pic>
      <p:graphicFrame>
        <p:nvGraphicFramePr>
          <p:cNvPr id="6" name="Object 5" hidden="1">
            <a:extLst>
              <a:ext uri="{FF2B5EF4-FFF2-40B4-BE49-F238E27FC236}">
                <a16:creationId xmlns:a16="http://schemas.microsoft.com/office/drawing/2014/main" id="{E3FBFD33-14B0-4B26-8D25-D9E05002D480}"/>
              </a:ext>
            </a:extLst>
          </p:cNvPr>
          <p:cNvGraphicFramePr>
            <a:graphicFrameLocks noChangeAspect="1"/>
          </p:cNvGraphicFramePr>
          <p:nvPr>
            <p:custDataLst>
              <p:tags r:id="rId12"/>
            </p:custDataLst>
            <p:extLst>
              <p:ext uri="{D42A27DB-BD31-4B8C-83A1-F6EECF244321}">
                <p14:modId xmlns:p14="http://schemas.microsoft.com/office/powerpoint/2010/main" val="372821964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7398" name="think-cell Folie" r:id="rId15" imgW="384" imgH="385" progId="TCLayout.ActiveDocument.1">
                  <p:embed/>
                </p:oleObj>
              </mc:Choice>
              <mc:Fallback>
                <p:oleObj name="think-cell Folie" r:id="rId15" imgW="384" imgH="385" progId="TCLayout.ActiveDocument.1">
                  <p:embed/>
                  <p:pic>
                    <p:nvPicPr>
                      <p:cNvPr id="6" name="Object 5" hidden="1">
                        <a:extLst>
                          <a:ext uri="{FF2B5EF4-FFF2-40B4-BE49-F238E27FC236}">
                            <a16:creationId xmlns:a16="http://schemas.microsoft.com/office/drawing/2014/main" id="{E3FBFD33-14B0-4B26-8D25-D9E05002D480}"/>
                          </a:ext>
                        </a:extLst>
                      </p:cNvPr>
                      <p:cNvPicPr/>
                      <p:nvPr/>
                    </p:nvPicPr>
                    <p:blipFill>
                      <a:blip r:embed="rId16"/>
                      <a:stretch>
                        <a:fillRect/>
                      </a:stretch>
                    </p:blipFill>
                    <p:spPr>
                      <a:xfrm>
                        <a:off x="1588" y="1588"/>
                        <a:ext cx="1588" cy="1588"/>
                      </a:xfrm>
                      <a:prstGeom prst="rect">
                        <a:avLst/>
                      </a:prstGeom>
                    </p:spPr>
                  </p:pic>
                </p:oleObj>
              </mc:Fallback>
            </mc:AlternateContent>
          </a:graphicData>
        </a:graphic>
      </p:graphicFrame>
      <p:sp>
        <p:nvSpPr>
          <p:cNvPr id="4" name="Rectangle 3" hidden="1">
            <a:extLst>
              <a:ext uri="{FF2B5EF4-FFF2-40B4-BE49-F238E27FC236}">
                <a16:creationId xmlns:a16="http://schemas.microsoft.com/office/drawing/2014/main" id="{658354E6-9E0E-44B9-83E8-1963A1EC88F1}"/>
              </a:ext>
            </a:extLst>
          </p:cNvPr>
          <p:cNvSpPr/>
          <p:nvPr>
            <p:custDataLst>
              <p:tags r:id="rId1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de-DE" sz="2300" b="1" i="0" baseline="0" dirty="0">
              <a:latin typeface="Arial" panose="020B0604020202020204" pitchFamily="34" charset="0"/>
              <a:ea typeface="+mj-ea"/>
              <a:cs typeface="+mj-cs"/>
              <a:sym typeface="Arial" panose="020B0604020202020204" pitchFamily="34" charset="0"/>
            </a:endParaRPr>
          </a:p>
        </p:txBody>
      </p:sp>
      <p:sp>
        <p:nvSpPr>
          <p:cNvPr id="2" name="Title Placeholder 1"/>
          <p:cNvSpPr>
            <a:spLocks noGrp="1"/>
          </p:cNvSpPr>
          <p:nvPr>
            <p:ph type="title"/>
          </p:nvPr>
        </p:nvSpPr>
        <p:spPr>
          <a:xfrm>
            <a:off x="695325" y="441325"/>
            <a:ext cx="9576472" cy="782638"/>
          </a:xfrm>
          <a:prstGeom prst="rect">
            <a:avLst/>
          </a:prstGeom>
        </p:spPr>
        <p:txBody>
          <a:bodyPr vert="horz" lIns="0" tIns="0" rIns="0" bIns="0" rtlCol="0" anchor="t" anchorCtr="0">
            <a:noAutofit/>
          </a:bodyPr>
          <a:lstStyle/>
          <a:p>
            <a:r>
              <a:rPr lang="de-DE" dirty="0"/>
              <a:t>Headline Arial </a:t>
            </a:r>
            <a:r>
              <a:rPr lang="de-DE" dirty="0" err="1"/>
              <a:t>MPG_green_dark</a:t>
            </a:r>
            <a:r>
              <a:rPr lang="de-DE" dirty="0"/>
              <a:t>, 25 </a:t>
            </a:r>
            <a:r>
              <a:rPr lang="de-DE" dirty="0" err="1"/>
              <a:t>pt</a:t>
            </a:r>
            <a:r>
              <a:rPr lang="de-DE" dirty="0"/>
              <a:t>, ZAB 28 </a:t>
            </a:r>
            <a:r>
              <a:rPr lang="de-DE" dirty="0" err="1"/>
              <a:t>pt</a:t>
            </a:r>
            <a:r>
              <a:rPr lang="de-DE" dirty="0"/>
              <a:t/>
            </a:r>
            <a:br>
              <a:rPr lang="de-DE" dirty="0"/>
            </a:br>
            <a:endParaRPr lang="en-US" dirty="0"/>
          </a:p>
        </p:txBody>
      </p:sp>
      <p:sp>
        <p:nvSpPr>
          <p:cNvPr id="5" name="Footer Placeholder 4"/>
          <p:cNvSpPr>
            <a:spLocks noGrp="1"/>
          </p:cNvSpPr>
          <p:nvPr>
            <p:ph type="ftr" sz="quarter" idx="3"/>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3" name="Datumsplatzhalter 12"/>
          <p:cNvSpPr>
            <a:spLocks noGrp="1"/>
          </p:cNvSpPr>
          <p:nvPr>
            <p:ph type="dt" sz="half" idx="2"/>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de-DE" dirty="0"/>
          </a:p>
        </p:txBody>
      </p:sp>
      <p:sp>
        <p:nvSpPr>
          <p:cNvPr id="14" name="Foliennummernplatzhalter 13"/>
          <p:cNvSpPr>
            <a:spLocks noGrp="1"/>
          </p:cNvSpPr>
          <p:nvPr>
            <p:ph type="sldNum" sz="quarter" idx="4"/>
          </p:nvPr>
        </p:nvSpPr>
        <p:spPr>
          <a:xfrm>
            <a:off x="11167427" y="6489699"/>
            <a:ext cx="329248" cy="142876"/>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fld id="{3B1A4699-952B-42DA-8DC4-38A59B49610C}" type="slidenum">
              <a:rPr lang="de-DE" smtClean="0"/>
              <a:pPr/>
              <a:t>‹#›</a:t>
            </a:fld>
            <a:endParaRPr lang="de-DE" dirty="0"/>
          </a:p>
        </p:txBody>
      </p:sp>
      <p:sp>
        <p:nvSpPr>
          <p:cNvPr id="7" name="Textplatzhalter 6"/>
          <p:cNvSpPr>
            <a:spLocks noGrp="1"/>
          </p:cNvSpPr>
          <p:nvPr>
            <p:ph type="body" idx="1"/>
          </p:nvPr>
        </p:nvSpPr>
        <p:spPr>
          <a:xfrm>
            <a:off x="695326" y="1609725"/>
            <a:ext cx="10801350" cy="4567237"/>
          </a:xfrm>
          <a:prstGeom prst="rect">
            <a:avLst/>
          </a:prstGeom>
        </p:spPr>
        <p:txBody>
          <a:bodyPr vert="horz" lIns="0" tIns="45720" rIns="0" bIns="45720" rtlCol="0">
            <a:normAutofit/>
          </a:bodyPr>
          <a:lstStyle/>
          <a:p>
            <a:pPr marL="0" marR="0" lvl="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a:pPr>
            <a:r>
              <a:rPr kumimoji="0" lang="de-DE" sz="1800" b="1" i="0" u="none" strike="noStrike" kern="600" cap="none" spc="40" normalizeH="0" baseline="0" noProof="0" dirty="0" smtClean="0">
                <a:ln>
                  <a:noFill/>
                </a:ln>
                <a:solidFill>
                  <a:srgbClr val="005555"/>
                </a:solidFill>
                <a:effectLst/>
                <a:uLnTx/>
                <a:uFillTx/>
                <a:latin typeface="+mn-lt"/>
                <a:ea typeface="+mn-ea"/>
                <a:cs typeface="+mn-cs"/>
              </a:rPr>
              <a:t>Ebene 1: Headlines</a:t>
            </a:r>
          </a:p>
          <a:p>
            <a:pPr marL="0" marR="0" lvl="1"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2: Fließtext</a:t>
            </a:r>
          </a:p>
          <a:p>
            <a:pPr marL="179388" marR="0" lvl="2"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1" i="0" u="none" strike="noStrike" kern="400" cap="none" spc="40" normalizeH="0" baseline="0" noProof="0" dirty="0" smtClean="0">
                <a:ln>
                  <a:noFill/>
                </a:ln>
                <a:solidFill>
                  <a:srgbClr val="29485D"/>
                </a:solidFill>
                <a:effectLst/>
                <a:uLnTx/>
                <a:uFillTx/>
                <a:latin typeface="+mn-lt"/>
                <a:ea typeface="+mn-ea"/>
                <a:cs typeface="+mn-cs"/>
              </a:rPr>
              <a:t>Ebene 3: Stichpunkte</a:t>
            </a:r>
          </a:p>
          <a:p>
            <a:pPr marL="179388" marR="0" lvl="3"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4: Stichpunkte hervorgehoben</a:t>
            </a:r>
          </a:p>
          <a:p>
            <a:pPr marL="357188" marR="0" lvl="4"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5: Stichpunkte eingerückt</a:t>
            </a:r>
          </a:p>
          <a:p>
            <a:pPr marL="645750" marR="0" lvl="5" indent="-285750" algn="l" defTabSz="914400" rtl="0" eaLnBrk="1" fontAlgn="auto" latinLnBrk="0" hangingPunct="1">
              <a:lnSpc>
                <a:spcPct val="100000"/>
              </a:lnSpc>
              <a:spcBef>
                <a:spcPts val="300"/>
              </a:spcBef>
              <a:spcAft>
                <a:spcPts val="0"/>
              </a:spcAft>
              <a:buClr>
                <a:srgbClr val="000000"/>
              </a:buClr>
              <a:buSzPct val="110000"/>
              <a:buFont typeface="Symbol" panose="05050102010706020507" pitchFamily="18" charset="2"/>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6: Stichpunkte weiter eingerückt</a:t>
            </a:r>
          </a:p>
          <a:p>
            <a:pPr marL="0" marR="0" lvl="6" indent="215900" algn="l" defTabSz="914400" rtl="0" eaLnBrk="1" fontAlgn="auto" latinLnBrk="0" hangingPunct="1">
              <a:lnSpc>
                <a:spcPct val="100000"/>
              </a:lnSpc>
              <a:spcBef>
                <a:spcPts val="600"/>
              </a:spcBef>
              <a:spcAft>
                <a:spcPts val="0"/>
              </a:spcAft>
              <a:buClr>
                <a:srgbClr val="005555"/>
              </a:buClr>
              <a:buSzTx/>
              <a:buFont typeface="Wingdings 3" panose="05040102010807070707" pitchFamily="18" charset="2"/>
              <a:buChar char=""/>
              <a:tabLst/>
              <a:defRPr/>
            </a:pPr>
            <a:r>
              <a:rPr kumimoji="0" lang="de-DE" sz="1500" b="0" i="1" u="none" strike="noStrike" kern="600" cap="none" spc="40" normalizeH="0" baseline="0" noProof="0" dirty="0" smtClean="0">
                <a:ln>
                  <a:noFill/>
                </a:ln>
                <a:solidFill>
                  <a:srgbClr val="005555"/>
                </a:solidFill>
                <a:effectLst/>
                <a:uLnTx/>
                <a:uFillTx/>
                <a:latin typeface="+mn-lt"/>
                <a:ea typeface="+mn-ea"/>
                <a:cs typeface="+mn-cs"/>
              </a:rPr>
              <a:t>Ebene 7: Zusatzinfo</a:t>
            </a:r>
          </a:p>
          <a:p>
            <a:pPr marL="0" marR="0" lvl="7" indent="0" algn="l" defTabSz="914400" rtl="0" eaLnBrk="1" fontAlgn="auto" latinLnBrk="0" hangingPunct="1">
              <a:lnSpc>
                <a:spcPct val="100000"/>
              </a:lnSpc>
              <a:spcBef>
                <a:spcPts val="525"/>
              </a:spcBef>
              <a:spcAft>
                <a:spcPts val="0"/>
              </a:spcAft>
              <a:buClrTx/>
              <a:buSzPct val="110000"/>
              <a:buFont typeface=".SF NS Symbols Regular"/>
              <a:buNone/>
              <a:tabLst/>
              <a:defRPr/>
            </a:pPr>
            <a:r>
              <a:rPr kumimoji="0" lang="de-DE" sz="1000" b="0" i="1" u="none" strike="noStrike" kern="600" cap="none" spc="120" normalizeH="0" baseline="0" noProof="0" dirty="0" smtClean="0">
                <a:ln>
                  <a:noFill/>
                </a:ln>
                <a:solidFill>
                  <a:srgbClr val="000000">
                    <a:lumMod val="50000"/>
                    <a:lumOff val="50000"/>
                  </a:srgbClr>
                </a:solidFill>
                <a:effectLst/>
                <a:uLnTx/>
                <a:uFillTx/>
                <a:latin typeface="+mn-lt"/>
                <a:ea typeface="+mn-ea"/>
                <a:cs typeface="+mn-cs"/>
              </a:rPr>
              <a:t>Ebene 8: Bildunterschrift</a:t>
            </a:r>
          </a:p>
          <a:p>
            <a:pPr lvl="0"/>
            <a:endParaRPr lang="de-DE" dirty="0"/>
          </a:p>
        </p:txBody>
      </p:sp>
    </p:spTree>
    <p:extLst>
      <p:ext uri="{BB962C8B-B14F-4D97-AF65-F5344CB8AC3E}">
        <p14:creationId xmlns:p14="http://schemas.microsoft.com/office/powerpoint/2010/main" val="1607065832"/>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9" r:id="rId3"/>
    <p:sldLayoutId id="2147483720" r:id="rId4"/>
    <p:sldLayoutId id="2147483721" r:id="rId5"/>
    <p:sldLayoutId id="2147483722" r:id="rId6"/>
    <p:sldLayoutId id="2147483723" r:id="rId7"/>
    <p:sldLayoutId id="2147483724" r:id="rId8"/>
    <p:sldLayoutId id="2147483725" r:id="rId9"/>
  </p:sldLayoutIdLst>
  <p:hf hdr="0"/>
  <p:txStyles>
    <p:titleStyle>
      <a:lvl1pPr algn="l" defTabSz="914400" rtl="0" eaLnBrk="1" latinLnBrk="0" hangingPunct="1">
        <a:lnSpc>
          <a:spcPts val="2800"/>
        </a:lnSpc>
        <a:spcBef>
          <a:spcPct val="0"/>
        </a:spcBef>
        <a:spcAft>
          <a:spcPts val="1800"/>
        </a:spcAft>
        <a:buNone/>
        <a:defRPr sz="2500" b="1" kern="600" cap="none" spc="0" baseline="0">
          <a:solidFill>
            <a:srgbClr val="005555"/>
          </a:solidFill>
          <a:latin typeface="+mj-lt"/>
          <a:ea typeface="+mj-ea"/>
          <a:cs typeface="+mj-cs"/>
        </a:defRPr>
      </a:lvl1pPr>
    </p:titleStyle>
    <p:body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sz="1800" kern="600" spc="40" baseline="0">
          <a:solidFill>
            <a:schemeClr val="tx1"/>
          </a:solidFill>
          <a:latin typeface="+mn-lt"/>
          <a:ea typeface="+mn-ea"/>
          <a:cs typeface="+mn-cs"/>
        </a:defRPr>
      </a:lvl2pPr>
      <a:lvl3pPr marL="1793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sz="1800" b="1" kern="400" spc="40" baseline="0">
          <a:solidFill>
            <a:schemeClr val="accent3"/>
          </a:solidFill>
          <a:latin typeface="+mn-lt"/>
          <a:ea typeface="+mn-ea"/>
          <a:cs typeface="+mn-cs"/>
        </a:defRPr>
      </a:lvl3pPr>
      <a:lvl4pPr marL="1793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sz="1800" kern="600" spc="40" baseline="0">
          <a:solidFill>
            <a:schemeClr val="tx1"/>
          </a:solidFill>
          <a:latin typeface="+mn-lt"/>
          <a:ea typeface="+mn-ea"/>
          <a:cs typeface="+mn-cs"/>
        </a:defRPr>
      </a:lvl4pPr>
      <a:lvl5pPr marL="3571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lang="de-DE" sz="1800" b="0" i="0" kern="600" spc="40" baseline="0" dirty="0" smtClean="0">
          <a:solidFill>
            <a:schemeClr val="tx1"/>
          </a:solidFill>
          <a:latin typeface="+mn-lt"/>
          <a:ea typeface="+mn-ea"/>
          <a:cs typeface="+mn-cs"/>
        </a:defRPr>
      </a:lvl5pPr>
      <a:lvl6pPr marL="645750" marR="0" indent="-285750" algn="l" defTabSz="914400" rtl="0" eaLnBrk="1" fontAlgn="auto" latinLnBrk="0" hangingPunct="1">
        <a:lnSpc>
          <a:spcPct val="100000"/>
        </a:lnSpc>
        <a:spcBef>
          <a:spcPts val="300"/>
        </a:spcBef>
        <a:spcAft>
          <a:spcPts val="0"/>
        </a:spcAft>
        <a:buClr>
          <a:srgbClr val="000000"/>
        </a:buClr>
        <a:buSzPct val="110000"/>
        <a:buFont typeface="Symbol" panose="05050102010706020507" pitchFamily="18" charset="2"/>
        <a:buChar char=""/>
        <a:tabLst/>
        <a:defRPr sz="1800" b="0" i="0" kern="600" spc="40" baseline="0">
          <a:solidFill>
            <a:schemeClr val="tx1"/>
          </a:solidFill>
          <a:latin typeface="+mn-lt"/>
          <a:ea typeface="+mn-ea"/>
          <a:cs typeface="+mn-cs"/>
        </a:defRPr>
      </a:lvl6pPr>
      <a:lvl7pPr marL="0" marR="0" indent="215900" algn="l" defTabSz="914400" rtl="0" eaLnBrk="1" fontAlgn="auto" latinLnBrk="0" hangingPunct="1">
        <a:lnSpc>
          <a:spcPct val="100000"/>
        </a:lnSpc>
        <a:spcBef>
          <a:spcPts val="600"/>
        </a:spcBef>
        <a:spcAft>
          <a:spcPts val="0"/>
        </a:spcAft>
        <a:buClr>
          <a:srgbClr val="005555"/>
        </a:buClr>
        <a:buSzTx/>
        <a:buFont typeface="Wingdings 3" panose="05040102010807070707" pitchFamily="18" charset="2"/>
        <a:buChar char=""/>
        <a:tabLst/>
        <a:defRPr sz="1500" b="0" i="1" kern="600" spc="40" baseline="0">
          <a:solidFill>
            <a:schemeClr val="tx2"/>
          </a:solidFill>
          <a:latin typeface="+mn-lt"/>
          <a:ea typeface="+mn-ea"/>
          <a:cs typeface="+mn-cs"/>
        </a:defRPr>
      </a:lvl7pPr>
      <a:lvl8pPr marL="0" marR="0" indent="0" algn="l" defTabSz="914400" rtl="0" eaLnBrk="1" fontAlgn="auto" latinLnBrk="0" hangingPunct="1">
        <a:lnSpc>
          <a:spcPct val="100000"/>
        </a:lnSpc>
        <a:spcBef>
          <a:spcPts val="525"/>
        </a:spcBef>
        <a:spcAft>
          <a:spcPts val="0"/>
        </a:spcAft>
        <a:buClrTx/>
        <a:buSzPct val="110000"/>
        <a:buFont typeface=".SF NS Symbols Regular"/>
        <a:buNone/>
        <a:tabLst/>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2" orient="horz" pos="777">
          <p15:clr>
            <a:srgbClr val="F26B43"/>
          </p15:clr>
        </p15:guide>
        <p15:guide id="3" pos="7038">
          <p15:clr>
            <a:srgbClr val="F26B43"/>
          </p15:clr>
        </p15:guide>
        <p15:guide id="4" orient="horz" pos="4020">
          <p15:clr>
            <a:srgbClr val="F26B43"/>
          </p15:clr>
        </p15:guide>
        <p15:guide id="6" orient="horz" pos="1014">
          <p15:clr>
            <a:srgbClr val="F26B43"/>
          </p15:clr>
        </p15:guide>
        <p15:guide id="7" orient="horz" pos="4088">
          <p15:clr>
            <a:srgbClr val="F26B43"/>
          </p15:clr>
        </p15:guide>
        <p15:guide id="8" orient="horz" pos="4178">
          <p15:clr>
            <a:srgbClr val="F26B43"/>
          </p15:clr>
        </p15:guide>
        <p15:guide id="9" pos="143">
          <p15:clr>
            <a:srgbClr val="F26B43"/>
          </p15:clr>
        </p15:guide>
        <p15:guide id="11" orient="horz" pos="503">
          <p15:clr>
            <a:srgbClr val="F26B43"/>
          </p15:clr>
        </p15:guide>
        <p15:guide id="12" pos="7537">
          <p15:clr>
            <a:srgbClr val="F26B43"/>
          </p15:clr>
        </p15:guide>
        <p15:guide id="14" orient="horz" pos="459">
          <p15:clr>
            <a:srgbClr val="F26B43"/>
          </p15:clr>
        </p15:guide>
        <p15:guide id="15" orient="horz" pos="153">
          <p15:clr>
            <a:srgbClr val="F26B43"/>
          </p15:clr>
        </p15:guide>
        <p15:guide id="16" orient="horz" pos="278">
          <p15:clr>
            <a:srgbClr val="F26B43"/>
          </p15:clr>
        </p15:guide>
        <p15:guide id="18" pos="7242">
          <p15:clr>
            <a:srgbClr val="F26B43"/>
          </p15:clr>
        </p15:guide>
        <p15:guide id="19" pos="438">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1.avi"/><Relationship Id="rId1" Type="http://schemas.microsoft.com/office/2007/relationships/media" Target="../media/media1.avi"/><Relationship Id="rId4" Type="http://schemas.openxmlformats.org/officeDocument/2006/relationships/image" Target="../media/image11.png"/></Relationships>
</file>

<file path=ppt/slides/_rels/slide3.xml.rels><?xml version="1.0" encoding="UTF-8" standalone="yes"?>
<Relationships xmlns="http://schemas.openxmlformats.org/package/2006/relationships"><Relationship Id="rId3" Type="http://schemas.openxmlformats.org/officeDocument/2006/relationships/image" Target="../media/image13.png"/><Relationship Id="rId7" Type="http://schemas.openxmlformats.org/officeDocument/2006/relationships/image" Target="../media/image17.png"/><Relationship Id="rId2" Type="http://schemas.openxmlformats.org/officeDocument/2006/relationships/image" Target="../media/image12.png"/><Relationship Id="rId1" Type="http://schemas.openxmlformats.org/officeDocument/2006/relationships/slideLayout" Target="../slideLayouts/slideLayout5.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png"/></Relationships>
</file>

<file path=ppt/slides/_rels/slide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8.png"/><Relationship Id="rId1" Type="http://schemas.openxmlformats.org/officeDocument/2006/relationships/slideLayout" Target="../slideLayouts/slideLayout5.xml"/><Relationship Id="rId5" Type="http://schemas.openxmlformats.org/officeDocument/2006/relationships/image" Target="../media/image19.jpg"/><Relationship Id="rId4" Type="http://schemas.openxmlformats.org/officeDocument/2006/relationships/image" Target="../media/image14.png"/></Relationships>
</file>

<file path=ppt/slides/_rels/slide5.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5.xml"/><Relationship Id="rId5" Type="http://schemas.openxmlformats.org/officeDocument/2006/relationships/image" Target="../media/image23.png"/><Relationship Id="rId4" Type="http://schemas.openxmlformats.org/officeDocument/2006/relationships/image" Target="../media/image22.png"/></Relationships>
</file>

<file path=ppt/slides/_rels/slide6.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5.jpeg"/><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slideLayout" Target="../slideLayouts/slideLayout5.xml"/><Relationship Id="rId7" Type="http://schemas.openxmlformats.org/officeDocument/2006/relationships/image" Target="../media/image30.png"/><Relationship Id="rId2" Type="http://schemas.openxmlformats.org/officeDocument/2006/relationships/video" Target="../media/media2.avi"/><Relationship Id="rId1" Type="http://schemas.microsoft.com/office/2007/relationships/media" Target="../media/media2.avi"/><Relationship Id="rId6" Type="http://schemas.openxmlformats.org/officeDocument/2006/relationships/image" Target="../media/image29.png"/><Relationship Id="rId5" Type="http://schemas.openxmlformats.org/officeDocument/2006/relationships/image" Target="../media/image28.png"/><Relationship Id="rId4" Type="http://schemas.openxmlformats.org/officeDocument/2006/relationships/image" Target="../media/image27.png"/></Relationships>
</file>

<file path=ppt/slides/_rels/slide9.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5.xml"/><Relationship Id="rId4" Type="http://schemas.openxmlformats.org/officeDocument/2006/relationships/image" Target="../media/image34.jpeg"/></Relationships>
</file>

<file path=ppt/slides/_rels/slide10.xml.rels><?xml version="1.0" encoding="UTF-8" standalone="yes"?>
<Relationships xmlns="http://schemas.openxmlformats.org/package/2006/relationships"><Relationship Id="rId8" Type="http://schemas.openxmlformats.org/officeDocument/2006/relationships/image" Target="../media/image39.png"/><Relationship Id="rId13" Type="http://schemas.openxmlformats.org/officeDocument/2006/relationships/image" Target="../media/image44.png"/><Relationship Id="rId3" Type="http://schemas.openxmlformats.org/officeDocument/2006/relationships/slideLayout" Target="../slideLayouts/slideLayout5.xml"/><Relationship Id="rId7" Type="http://schemas.openxmlformats.org/officeDocument/2006/relationships/image" Target="../media/image38.png"/><Relationship Id="rId12" Type="http://schemas.openxmlformats.org/officeDocument/2006/relationships/image" Target="../media/image43.png"/><Relationship Id="rId2" Type="http://schemas.openxmlformats.org/officeDocument/2006/relationships/video" Target="../media/media3.avi"/><Relationship Id="rId1" Type="http://schemas.microsoft.com/office/2007/relationships/media" Target="../media/media3.avi"/><Relationship Id="rId6" Type="http://schemas.openxmlformats.org/officeDocument/2006/relationships/image" Target="../media/image37.png"/><Relationship Id="rId11" Type="http://schemas.openxmlformats.org/officeDocument/2006/relationships/image" Target="../media/image42.png"/><Relationship Id="rId5" Type="http://schemas.openxmlformats.org/officeDocument/2006/relationships/image" Target="../media/image36.png"/><Relationship Id="rId10" Type="http://schemas.openxmlformats.org/officeDocument/2006/relationships/image" Target="../media/image41.png"/><Relationship Id="rId4" Type="http://schemas.openxmlformats.org/officeDocument/2006/relationships/image" Target="../media/image35.png"/><Relationship Id="rId9" Type="http://schemas.openxmlformats.org/officeDocument/2006/relationships/image" Target="../media/image40.png"/><Relationship Id="rId14" Type="http://schemas.openxmlformats.org/officeDocument/2006/relationships/image" Target="../media/image45.png"/></Relationships>
</file>

<file path=ppt/slides/_rels/slide11.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image" Target="../media/image46.png"/><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8.png"/><Relationship Id="rId1" Type="http://schemas.openxmlformats.org/officeDocument/2006/relationships/slideLayout" Target="../slideLayouts/slideLayout5.xml"/><Relationship Id="rId4" Type="http://schemas.openxmlformats.org/officeDocument/2006/relationships/image" Target="../media/image50.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Untertitel 7"/>
          <p:cNvSpPr>
            <a:spLocks noGrp="1"/>
          </p:cNvSpPr>
          <p:nvPr>
            <p:ph type="subTitle" idx="1"/>
          </p:nvPr>
        </p:nvSpPr>
        <p:spPr>
          <a:xfrm>
            <a:off x="4480603" y="3846443"/>
            <a:ext cx="6943502" cy="1051820"/>
          </a:xfrm>
        </p:spPr>
        <p:txBody>
          <a:bodyPr>
            <a:normAutofit/>
          </a:bodyPr>
          <a:lstStyle/>
          <a:p>
            <a:r>
              <a:rPr lang="en-GB" sz="1400" u="sng" dirty="0" smtClean="0"/>
              <a:t>C.P. Dhard</a:t>
            </a:r>
            <a:r>
              <a:rPr lang="en-GB" sz="1400" u="sng" baseline="30000" dirty="0" smtClean="0"/>
              <a:t>a</a:t>
            </a:r>
            <a:r>
              <a:rPr lang="en-GB" sz="1400" dirty="0"/>
              <a:t>, D. Naujoks</a:t>
            </a:r>
            <a:r>
              <a:rPr lang="en-GB" sz="1400" baseline="30000" dirty="0"/>
              <a:t>a</a:t>
            </a:r>
            <a:r>
              <a:rPr lang="en-GB" sz="1400" dirty="0"/>
              <a:t>, </a:t>
            </a:r>
            <a:r>
              <a:rPr lang="en-GB" sz="1400" dirty="0" smtClean="0"/>
              <a:t>Y</a:t>
            </a:r>
            <a:r>
              <a:rPr lang="en-GB" sz="1400" dirty="0"/>
              <a:t>. </a:t>
            </a:r>
            <a:r>
              <a:rPr lang="en-GB" sz="1400" dirty="0" err="1"/>
              <a:t>Gao</a:t>
            </a:r>
            <a:r>
              <a:rPr lang="en-GB" sz="1400" baseline="30000" dirty="0" err="1"/>
              <a:t>a</a:t>
            </a:r>
            <a:r>
              <a:rPr lang="en-GB" sz="1400" dirty="0"/>
              <a:t>, T. </a:t>
            </a:r>
            <a:r>
              <a:rPr lang="en-GB" sz="1400" dirty="0" err="1"/>
              <a:t>Stange</a:t>
            </a:r>
            <a:r>
              <a:rPr lang="en-GB" sz="1400" baseline="30000" dirty="0" err="1"/>
              <a:t>a</a:t>
            </a:r>
            <a:r>
              <a:rPr lang="en-GB" sz="1400" dirty="0"/>
              <a:t>, B. </a:t>
            </a:r>
            <a:r>
              <a:rPr lang="en-GB" sz="1400" dirty="0" err="1" smtClean="0"/>
              <a:t>Buttenschön</a:t>
            </a:r>
            <a:r>
              <a:rPr lang="en-GB" sz="1400" baseline="30000" dirty="0" err="1" smtClean="0"/>
              <a:t>a</a:t>
            </a:r>
            <a:r>
              <a:rPr lang="en-GB" sz="1400" dirty="0" smtClean="0"/>
              <a:t>, S. </a:t>
            </a:r>
            <a:r>
              <a:rPr lang="en-GB" sz="1400" dirty="0" err="1" smtClean="0"/>
              <a:t>Brezinsek</a:t>
            </a:r>
            <a:r>
              <a:rPr lang="en-GB" sz="1400" baseline="30000" dirty="0" err="1" smtClean="0"/>
              <a:t>b</a:t>
            </a:r>
            <a:r>
              <a:rPr lang="en-GB" sz="1400" dirty="0"/>
              <a:t>, </a:t>
            </a:r>
            <a:r>
              <a:rPr lang="en-GB" sz="1400" dirty="0" smtClean="0"/>
              <a:t>D.A</a:t>
            </a:r>
            <a:r>
              <a:rPr lang="en-GB" sz="1400" dirty="0"/>
              <a:t>. </a:t>
            </a:r>
            <a:r>
              <a:rPr lang="en-GB" sz="1400" dirty="0" err="1" smtClean="0"/>
              <a:t>Ennis</a:t>
            </a:r>
            <a:r>
              <a:rPr lang="en-GB" sz="1400" baseline="30000" dirty="0" err="1"/>
              <a:t>c</a:t>
            </a:r>
            <a:r>
              <a:rPr lang="en-GB" sz="1400" dirty="0" smtClean="0"/>
              <a:t>, E</a:t>
            </a:r>
            <a:r>
              <a:rPr lang="en-GB" sz="1400" dirty="0"/>
              <a:t>. </a:t>
            </a:r>
            <a:r>
              <a:rPr lang="en-GB" sz="1400" dirty="0" err="1"/>
              <a:t>Flom</a:t>
            </a:r>
            <a:r>
              <a:rPr lang="en-GB" sz="1400" baseline="30000" dirty="0" err="1"/>
              <a:t>a</a:t>
            </a:r>
            <a:r>
              <a:rPr lang="en-GB" sz="1400" dirty="0"/>
              <a:t>, D. </a:t>
            </a:r>
            <a:r>
              <a:rPr lang="en-GB" sz="1400" dirty="0" err="1"/>
              <a:t>Gradic</a:t>
            </a:r>
            <a:r>
              <a:rPr lang="en-GB" sz="1400" baseline="30000" dirty="0" err="1"/>
              <a:t>a</a:t>
            </a:r>
            <a:r>
              <a:rPr lang="en-GB" sz="1400" dirty="0"/>
              <a:t>, D. </a:t>
            </a:r>
            <a:r>
              <a:rPr lang="en-GB" sz="1400" dirty="0" err="1"/>
              <a:t>Hartmann</a:t>
            </a:r>
            <a:r>
              <a:rPr lang="en-GB" sz="1400" baseline="30000" dirty="0" err="1"/>
              <a:t>a</a:t>
            </a:r>
            <a:r>
              <a:rPr lang="en-GB" sz="1400" dirty="0"/>
              <a:t>, F. </a:t>
            </a:r>
            <a:r>
              <a:rPr lang="en-GB" sz="1400" dirty="0" err="1"/>
              <a:t>Henke</a:t>
            </a:r>
            <a:r>
              <a:rPr lang="en-GB" sz="1400" baseline="30000" dirty="0" err="1"/>
              <a:t>a</a:t>
            </a:r>
            <a:r>
              <a:rPr lang="en-GB" sz="1400" dirty="0"/>
              <a:t>, M. </a:t>
            </a:r>
            <a:r>
              <a:rPr lang="en-GB" sz="1400" dirty="0" err="1"/>
              <a:t>Jakubowski</a:t>
            </a:r>
            <a:r>
              <a:rPr lang="en-GB" sz="1400" baseline="30000" dirty="0" err="1"/>
              <a:t>a</a:t>
            </a:r>
            <a:r>
              <a:rPr lang="en-GB" sz="1400" dirty="0"/>
              <a:t>, </a:t>
            </a:r>
            <a:r>
              <a:rPr lang="en-GB" sz="1400" dirty="0" smtClean="0"/>
              <a:t>P</a:t>
            </a:r>
            <a:r>
              <a:rPr lang="en-GB" sz="1400" dirty="0"/>
              <a:t>. </a:t>
            </a:r>
            <a:r>
              <a:rPr lang="en-GB" sz="1400" dirty="0" err="1"/>
              <a:t>Kornejew</a:t>
            </a:r>
            <a:r>
              <a:rPr lang="en-GB" sz="1400" baseline="30000" dirty="0" err="1"/>
              <a:t>a</a:t>
            </a:r>
            <a:r>
              <a:rPr lang="en-GB" sz="1400" dirty="0"/>
              <a:t>, </a:t>
            </a:r>
            <a:r>
              <a:rPr lang="en-GB" sz="1400" dirty="0" smtClean="0"/>
              <a:t>M. </a:t>
            </a:r>
            <a:r>
              <a:rPr lang="en-GB" sz="1400" dirty="0" err="1" smtClean="0"/>
              <a:t>Mayer</a:t>
            </a:r>
            <a:r>
              <a:rPr lang="en-GB" sz="1400" baseline="30000" dirty="0" err="1"/>
              <a:t>d</a:t>
            </a:r>
            <a:r>
              <a:rPr lang="en-GB" sz="1400" dirty="0" smtClean="0"/>
              <a:t>, P</a:t>
            </a:r>
            <a:r>
              <a:rPr lang="en-GB" sz="1400" dirty="0"/>
              <a:t>. </a:t>
            </a:r>
            <a:r>
              <a:rPr lang="en-GB" sz="1400" dirty="0" err="1"/>
              <a:t>McNeely</a:t>
            </a:r>
            <a:r>
              <a:rPr lang="en-GB" sz="1400" baseline="30000" dirty="0" err="1"/>
              <a:t>a</a:t>
            </a:r>
            <a:r>
              <a:rPr lang="en-GB" sz="1400" dirty="0"/>
              <a:t>, R. </a:t>
            </a:r>
            <a:r>
              <a:rPr lang="en-GB" sz="1400" dirty="0" err="1" smtClean="0"/>
              <a:t>Neu</a:t>
            </a:r>
            <a:r>
              <a:rPr lang="en-GB" sz="1400" baseline="30000" dirty="0" err="1"/>
              <a:t>d</a:t>
            </a:r>
            <a:r>
              <a:rPr lang="en-GB" sz="1400" dirty="0" smtClean="0"/>
              <a:t> and </a:t>
            </a:r>
            <a:r>
              <a:rPr lang="en-GB" sz="1400" dirty="0"/>
              <a:t>the W7-X </a:t>
            </a:r>
            <a:r>
              <a:rPr lang="en-GB" sz="1400" dirty="0" smtClean="0"/>
              <a:t>Team</a:t>
            </a:r>
            <a:endParaRPr lang="de-DE" sz="1400" dirty="0"/>
          </a:p>
        </p:txBody>
      </p:sp>
      <p:sp>
        <p:nvSpPr>
          <p:cNvPr id="7" name="Titel 6"/>
          <p:cNvSpPr>
            <a:spLocks noGrp="1"/>
          </p:cNvSpPr>
          <p:nvPr>
            <p:ph type="title"/>
          </p:nvPr>
        </p:nvSpPr>
        <p:spPr/>
        <p:txBody>
          <a:bodyPr/>
          <a:lstStyle/>
          <a:p>
            <a:r>
              <a:rPr lang="en-US" dirty="0"/>
              <a:t>Exploration of scenarios compatible with carbon-free operation and tungsten PFCs</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1</a:t>
            </a:fld>
            <a:endParaRPr lang="de-DE" dirty="0"/>
          </a:p>
        </p:txBody>
      </p:sp>
      <p:sp>
        <p:nvSpPr>
          <p:cNvPr id="10"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1" name="Datumsplatzhalter 12"/>
          <p:cNvSpPr>
            <a:spLocks noGrp="1"/>
          </p:cNvSpPr>
          <p:nvPr>
            <p:ph type="dt" sz="half" idx="4294967295"/>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2" name="Rechteck 1"/>
          <p:cNvSpPr/>
          <p:nvPr/>
        </p:nvSpPr>
        <p:spPr>
          <a:xfrm>
            <a:off x="4408033" y="4898264"/>
            <a:ext cx="7171054" cy="830997"/>
          </a:xfrm>
          <a:prstGeom prst="rect">
            <a:avLst/>
          </a:prstGeom>
        </p:spPr>
        <p:txBody>
          <a:bodyPr wrap="square">
            <a:spAutoFit/>
          </a:bodyPr>
          <a:lstStyle/>
          <a:p>
            <a:r>
              <a:rPr lang="de-DE" sz="1200" i="1" baseline="30000" dirty="0" err="1">
                <a:solidFill>
                  <a:schemeClr val="bg1"/>
                </a:solidFill>
                <a:latin typeface="Calibri" panose="020F0502020204030204" pitchFamily="34" charset="0"/>
                <a:cs typeface="Calibri" panose="020F0502020204030204" pitchFamily="34" charset="0"/>
              </a:rPr>
              <a:t>a</a:t>
            </a:r>
            <a:r>
              <a:rPr lang="de-DE" sz="1200" i="1" dirty="0" err="1">
                <a:solidFill>
                  <a:schemeClr val="bg1"/>
                </a:solidFill>
                <a:latin typeface="Calibri" panose="020F0502020204030204" pitchFamily="34" charset="0"/>
                <a:cs typeface="Calibri" panose="020F0502020204030204" pitchFamily="34" charset="0"/>
              </a:rPr>
              <a:t>Max</a:t>
            </a:r>
            <a:r>
              <a:rPr lang="de-DE" sz="1200" i="1" dirty="0">
                <a:solidFill>
                  <a:schemeClr val="bg1"/>
                </a:solidFill>
                <a:latin typeface="Calibri" panose="020F0502020204030204" pitchFamily="34" charset="0"/>
                <a:cs typeface="Calibri" panose="020F0502020204030204" pitchFamily="34" charset="0"/>
              </a:rPr>
              <a:t>-Planck-Institut für Plasmaphysik, Wendelsteinstraße 1, 17491 Greifswald, Germany</a:t>
            </a:r>
          </a:p>
          <a:p>
            <a:r>
              <a:rPr lang="de-DE" sz="1200" i="1" baseline="30000" dirty="0" err="1">
                <a:solidFill>
                  <a:schemeClr val="bg1"/>
                </a:solidFill>
                <a:latin typeface="Calibri" panose="020F0502020204030204" pitchFamily="34" charset="0"/>
                <a:cs typeface="Calibri" panose="020F0502020204030204" pitchFamily="34" charset="0"/>
              </a:rPr>
              <a:t>b</a:t>
            </a:r>
            <a:r>
              <a:rPr lang="de-DE" sz="1200" i="1" dirty="0" err="1">
                <a:solidFill>
                  <a:schemeClr val="bg1"/>
                </a:solidFill>
                <a:latin typeface="Calibri" panose="020F0502020204030204" pitchFamily="34" charset="0"/>
                <a:cs typeface="Calibri" panose="020F0502020204030204" pitchFamily="34" charset="0"/>
              </a:rPr>
              <a:t>Forschungszentrum</a:t>
            </a:r>
            <a:r>
              <a:rPr lang="de-DE" sz="1200" i="1" dirty="0">
                <a:solidFill>
                  <a:schemeClr val="bg1"/>
                </a:solidFill>
                <a:latin typeface="Calibri" panose="020F0502020204030204" pitchFamily="34" charset="0"/>
                <a:cs typeface="Calibri" panose="020F0502020204030204" pitchFamily="34" charset="0"/>
              </a:rPr>
              <a:t> Jülich GmbH, Institut für Energie- und Klimaforschung, Plasmaphysik, 52425 Jülich, </a:t>
            </a:r>
            <a:r>
              <a:rPr lang="de-DE" sz="1200" i="1" dirty="0" smtClean="0">
                <a:solidFill>
                  <a:schemeClr val="bg1"/>
                </a:solidFill>
                <a:latin typeface="Calibri" panose="020F0502020204030204" pitchFamily="34" charset="0"/>
                <a:cs typeface="Calibri" panose="020F0502020204030204" pitchFamily="34" charset="0"/>
              </a:rPr>
              <a:t>Germany</a:t>
            </a:r>
          </a:p>
          <a:p>
            <a:r>
              <a:rPr lang="en-US" sz="1200" i="1" baseline="30000" dirty="0" err="1">
                <a:solidFill>
                  <a:schemeClr val="bg1"/>
                </a:solidFill>
                <a:latin typeface="Calibri" panose="020F0502020204030204" pitchFamily="34" charset="0"/>
                <a:cs typeface="Calibri" panose="020F0502020204030204" pitchFamily="34" charset="0"/>
              </a:rPr>
              <a:t>c</a:t>
            </a:r>
            <a:r>
              <a:rPr lang="en-US" sz="1200" i="1" dirty="0" err="1" smtClean="0">
                <a:solidFill>
                  <a:schemeClr val="bg1"/>
                </a:solidFill>
                <a:latin typeface="Calibri" panose="020F0502020204030204" pitchFamily="34" charset="0"/>
                <a:cs typeface="Calibri" panose="020F0502020204030204" pitchFamily="34" charset="0"/>
              </a:rPr>
              <a:t>Department</a:t>
            </a:r>
            <a:r>
              <a:rPr lang="en-US" sz="1200" i="1" dirty="0" smtClean="0">
                <a:solidFill>
                  <a:schemeClr val="bg1"/>
                </a:solidFill>
                <a:latin typeface="Calibri" panose="020F0502020204030204" pitchFamily="34" charset="0"/>
                <a:cs typeface="Calibri" panose="020F0502020204030204" pitchFamily="34" charset="0"/>
              </a:rPr>
              <a:t> </a:t>
            </a:r>
            <a:r>
              <a:rPr lang="en-US" sz="1200" i="1" dirty="0">
                <a:solidFill>
                  <a:schemeClr val="bg1"/>
                </a:solidFill>
                <a:latin typeface="Calibri" panose="020F0502020204030204" pitchFamily="34" charset="0"/>
                <a:cs typeface="Calibri" panose="020F0502020204030204" pitchFamily="34" charset="0"/>
              </a:rPr>
              <a:t>of Physics, Auburn University, 380 Duncan Drive, Auburn, Alabama 36849, USA</a:t>
            </a:r>
            <a:endParaRPr lang="de-DE" sz="1200" i="1" dirty="0">
              <a:solidFill>
                <a:schemeClr val="bg1"/>
              </a:solidFill>
              <a:latin typeface="Calibri" panose="020F0502020204030204" pitchFamily="34" charset="0"/>
              <a:cs typeface="Calibri" panose="020F0502020204030204" pitchFamily="34" charset="0"/>
            </a:endParaRPr>
          </a:p>
          <a:p>
            <a:r>
              <a:rPr lang="de-DE" sz="1200" i="1" baseline="30000" dirty="0" err="1">
                <a:solidFill>
                  <a:schemeClr val="bg1"/>
                </a:solidFill>
                <a:latin typeface="Calibri" panose="020F0502020204030204" pitchFamily="34" charset="0"/>
                <a:cs typeface="Calibri" panose="020F0502020204030204" pitchFamily="34" charset="0"/>
              </a:rPr>
              <a:t>d</a:t>
            </a:r>
            <a:r>
              <a:rPr lang="de-DE" sz="1200" i="1" dirty="0" err="1" smtClean="0">
                <a:solidFill>
                  <a:schemeClr val="bg1"/>
                </a:solidFill>
                <a:latin typeface="Calibri" panose="020F0502020204030204" pitchFamily="34" charset="0"/>
                <a:cs typeface="Calibri" panose="020F0502020204030204" pitchFamily="34" charset="0"/>
              </a:rPr>
              <a:t>Max</a:t>
            </a:r>
            <a:r>
              <a:rPr lang="de-DE" sz="1200" i="1" dirty="0" smtClean="0">
                <a:solidFill>
                  <a:schemeClr val="bg1"/>
                </a:solidFill>
                <a:latin typeface="Calibri" panose="020F0502020204030204" pitchFamily="34" charset="0"/>
                <a:cs typeface="Calibri" panose="020F0502020204030204" pitchFamily="34" charset="0"/>
              </a:rPr>
              <a:t>-Planck-Institut </a:t>
            </a:r>
            <a:r>
              <a:rPr lang="de-DE" sz="1200" i="1" dirty="0">
                <a:solidFill>
                  <a:schemeClr val="bg1"/>
                </a:solidFill>
                <a:latin typeface="Calibri" panose="020F0502020204030204" pitchFamily="34" charset="0"/>
                <a:cs typeface="Calibri" panose="020F0502020204030204" pitchFamily="34" charset="0"/>
              </a:rPr>
              <a:t>für Plasmaphysik, </a:t>
            </a:r>
            <a:r>
              <a:rPr lang="de-DE" sz="1200" i="1" dirty="0" err="1">
                <a:solidFill>
                  <a:schemeClr val="bg1"/>
                </a:solidFill>
                <a:latin typeface="Calibri" panose="020F0502020204030204" pitchFamily="34" charset="0"/>
                <a:cs typeface="Calibri" panose="020F0502020204030204" pitchFamily="34" charset="0"/>
              </a:rPr>
              <a:t>Boltzmannstr</a:t>
            </a:r>
            <a:r>
              <a:rPr lang="de-DE" sz="1200" i="1" dirty="0">
                <a:solidFill>
                  <a:schemeClr val="bg1"/>
                </a:solidFill>
                <a:latin typeface="Calibri" panose="020F0502020204030204" pitchFamily="34" charset="0"/>
                <a:cs typeface="Calibri" panose="020F0502020204030204" pitchFamily="34" charset="0"/>
              </a:rPr>
              <a:t>. </a:t>
            </a:r>
            <a:r>
              <a:rPr lang="en-GB" sz="1200" i="1" dirty="0">
                <a:solidFill>
                  <a:schemeClr val="bg1"/>
                </a:solidFill>
                <a:latin typeface="Calibri" panose="020F0502020204030204" pitchFamily="34" charset="0"/>
                <a:cs typeface="Calibri" panose="020F0502020204030204" pitchFamily="34" charset="0"/>
              </a:rPr>
              <a:t>2, 85748 </a:t>
            </a:r>
            <a:r>
              <a:rPr lang="en-GB" sz="1200" i="1" dirty="0" err="1">
                <a:solidFill>
                  <a:schemeClr val="bg1"/>
                </a:solidFill>
                <a:latin typeface="Calibri" panose="020F0502020204030204" pitchFamily="34" charset="0"/>
                <a:cs typeface="Calibri" panose="020F0502020204030204" pitchFamily="34" charset="0"/>
              </a:rPr>
              <a:t>Garching</a:t>
            </a:r>
            <a:r>
              <a:rPr lang="en-GB" sz="1200" i="1" dirty="0">
                <a:solidFill>
                  <a:schemeClr val="bg1"/>
                </a:solidFill>
                <a:latin typeface="Calibri" panose="020F0502020204030204" pitchFamily="34" charset="0"/>
                <a:cs typeface="Calibri" panose="020F0502020204030204" pitchFamily="34" charset="0"/>
              </a:rPr>
              <a:t>, </a:t>
            </a:r>
            <a:r>
              <a:rPr lang="en-GB" sz="1200" i="1" dirty="0" smtClean="0">
                <a:solidFill>
                  <a:schemeClr val="bg1"/>
                </a:solidFill>
                <a:latin typeface="Calibri" panose="020F0502020204030204" pitchFamily="34" charset="0"/>
                <a:cs typeface="Calibri" panose="020F0502020204030204" pitchFamily="34" charset="0"/>
              </a:rPr>
              <a:t>Germany</a:t>
            </a:r>
            <a:endParaRPr lang="de-DE" sz="1200" i="1" dirty="0">
              <a:solidFill>
                <a:schemeClr val="bg1"/>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52399359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Content</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2</a:t>
            </a:fld>
            <a:endParaRPr lang="de-DE" dirty="0"/>
          </a:p>
        </p:txBody>
      </p:sp>
      <p:sp>
        <p:nvSpPr>
          <p:cNvPr id="7" name="TextBox 6"/>
          <p:cNvSpPr txBox="1"/>
          <p:nvPr/>
        </p:nvSpPr>
        <p:spPr>
          <a:xfrm>
            <a:off x="695325" y="1220002"/>
            <a:ext cx="5630830" cy="2385268"/>
          </a:xfrm>
          <a:prstGeom prst="rect">
            <a:avLst/>
          </a:prstGeom>
          <a:noFill/>
        </p:spPr>
        <p:txBody>
          <a:bodyPr wrap="square" lIns="0" tIns="0" rIns="0" bIns="0" rtlCol="0" anchor="t" anchorCtr="0">
            <a:spAutoFit/>
          </a:bodyPr>
          <a:lstStyle/>
          <a:p>
            <a:pPr marL="342900" indent="-342900" algn="l">
              <a:lnSpc>
                <a:spcPts val="2300"/>
              </a:lnSpc>
              <a:spcBef>
                <a:spcPts val="1150"/>
              </a:spcBef>
              <a:buFont typeface="+mj-lt"/>
              <a:buAutoNum type="arabicPeriod"/>
            </a:pPr>
            <a:r>
              <a:rPr lang="en-US" sz="2000" dirty="0" smtClean="0"/>
              <a:t>Deliverables</a:t>
            </a:r>
          </a:p>
          <a:p>
            <a:pPr marL="342900" indent="-342900" algn="l">
              <a:lnSpc>
                <a:spcPts val="2300"/>
              </a:lnSpc>
              <a:spcBef>
                <a:spcPts val="1150"/>
              </a:spcBef>
              <a:buFont typeface="+mj-lt"/>
              <a:buAutoNum type="arabicPeriod"/>
            </a:pPr>
            <a:r>
              <a:rPr lang="en-US" sz="2000" dirty="0" smtClean="0"/>
              <a:t>Experiment details and results</a:t>
            </a:r>
          </a:p>
          <a:p>
            <a:pPr marL="342900" indent="-342900" algn="l">
              <a:lnSpc>
                <a:spcPts val="2300"/>
              </a:lnSpc>
              <a:spcBef>
                <a:spcPts val="1150"/>
              </a:spcBef>
              <a:buFont typeface="+mj-lt"/>
              <a:buAutoNum type="arabicPeriod"/>
            </a:pPr>
            <a:r>
              <a:rPr lang="en-US" sz="2000" dirty="0" smtClean="0"/>
              <a:t> Summary: </a:t>
            </a:r>
          </a:p>
          <a:p>
            <a:pPr marL="914400" lvl="1" indent="-457200">
              <a:lnSpc>
                <a:spcPts val="2300"/>
              </a:lnSpc>
              <a:spcBef>
                <a:spcPts val="1150"/>
              </a:spcBef>
              <a:buFont typeface="+mj-lt"/>
              <a:buAutoNum type="alphaLcPeriod"/>
            </a:pPr>
            <a:r>
              <a:rPr lang="en-US" sz="2000" dirty="0" smtClean="0"/>
              <a:t>Main results and the status of experiments from OP2.1 </a:t>
            </a:r>
          </a:p>
          <a:p>
            <a:pPr marL="914400" lvl="1" indent="-457200">
              <a:lnSpc>
                <a:spcPts val="2300"/>
              </a:lnSpc>
              <a:spcBef>
                <a:spcPts val="1150"/>
              </a:spcBef>
              <a:buFont typeface="+mj-lt"/>
              <a:buAutoNum type="alphaLcPeriod"/>
            </a:pPr>
            <a:r>
              <a:rPr lang="en-US" sz="2000" dirty="0" smtClean="0"/>
              <a:t>Plans for OP2.2/2.3</a:t>
            </a:r>
          </a:p>
        </p:txBody>
      </p:sp>
      <p:sp>
        <p:nvSpPr>
          <p:cNvPr id="8" name="TextBox 7"/>
          <p:cNvSpPr txBox="1"/>
          <p:nvPr/>
        </p:nvSpPr>
        <p:spPr>
          <a:xfrm>
            <a:off x="634676" y="4141054"/>
            <a:ext cx="5752128" cy="2077492"/>
          </a:xfrm>
          <a:prstGeom prst="rect">
            <a:avLst/>
          </a:prstGeom>
          <a:noFill/>
        </p:spPr>
        <p:txBody>
          <a:bodyPr wrap="square" lIns="0" tIns="0" rIns="0" bIns="0" rtlCol="0" anchor="t" anchorCtr="0">
            <a:spAutoFit/>
          </a:bodyPr>
          <a:lstStyle/>
          <a:p>
            <a:pPr algn="l">
              <a:lnSpc>
                <a:spcPts val="2300"/>
              </a:lnSpc>
              <a:spcBef>
                <a:spcPts val="1150"/>
              </a:spcBef>
            </a:pPr>
            <a:r>
              <a:rPr lang="en-US" altLang="en-US" sz="2000" dirty="0" smtClean="0">
                <a:latin typeface="Arial" panose="020B0604020202020204" pitchFamily="34" charset="0"/>
              </a:rPr>
              <a:t>Deliverables:</a:t>
            </a:r>
          </a:p>
          <a:p>
            <a:pPr marL="342900" indent="-342900" algn="l">
              <a:lnSpc>
                <a:spcPts val="2300"/>
              </a:lnSpc>
              <a:spcBef>
                <a:spcPts val="1150"/>
              </a:spcBef>
              <a:buFont typeface="Arial" panose="020B0604020202020204" pitchFamily="34" charset="0"/>
              <a:buChar char="•"/>
            </a:pPr>
            <a:r>
              <a:rPr lang="en-US" altLang="en-US" sz="2000" dirty="0" smtClean="0">
                <a:latin typeface="Arial" panose="020B0604020202020204" pitchFamily="34" charset="0"/>
              </a:rPr>
              <a:t>D8: Definition </a:t>
            </a:r>
            <a:r>
              <a:rPr lang="en-US" altLang="en-US" sz="2000" dirty="0">
                <a:latin typeface="Arial" panose="020B0604020202020204" pitchFamily="34" charset="0"/>
              </a:rPr>
              <a:t>of the operation limits associated with plasma-facing components containing tungsten </a:t>
            </a:r>
            <a:r>
              <a:rPr lang="en-US" altLang="en-US" sz="2000" dirty="0" smtClean="0">
                <a:latin typeface="Arial" panose="020B0604020202020204" pitchFamily="34" charset="0"/>
              </a:rPr>
              <a:t>materials</a:t>
            </a:r>
          </a:p>
          <a:p>
            <a:pPr marL="342900" indent="-342900" algn="l">
              <a:lnSpc>
                <a:spcPts val="2300"/>
              </a:lnSpc>
              <a:spcBef>
                <a:spcPts val="1150"/>
              </a:spcBef>
              <a:buFont typeface="Arial" panose="020B0604020202020204" pitchFamily="34" charset="0"/>
              <a:buChar char="•"/>
            </a:pPr>
            <a:r>
              <a:rPr lang="en-US" altLang="en-US" sz="2000" dirty="0" smtClean="0">
                <a:latin typeface="Arial" panose="020B0604020202020204" pitchFamily="34" charset="0"/>
              </a:rPr>
              <a:t>D10: Determination </a:t>
            </a:r>
            <a:r>
              <a:rPr lang="en-US" altLang="en-US" sz="2000" dirty="0">
                <a:latin typeface="Arial" panose="020B0604020202020204" pitchFamily="34" charset="0"/>
              </a:rPr>
              <a:t>of erosion effects due to seeding </a:t>
            </a:r>
            <a:r>
              <a:rPr lang="en-US" altLang="en-US" sz="2000" dirty="0" smtClean="0">
                <a:latin typeface="Arial" panose="020B0604020202020204" pitchFamily="34" charset="0"/>
              </a:rPr>
              <a:t>impurities</a:t>
            </a:r>
          </a:p>
        </p:txBody>
      </p:sp>
      <p:pic>
        <p:nvPicPr>
          <p:cNvPr id="2" name="CCD39898_K1_ralent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652728" y="1602557"/>
            <a:ext cx="5077214" cy="3561421"/>
          </a:xfrm>
          <a:prstGeom prst="rect">
            <a:avLst/>
          </a:prstGeom>
        </p:spPr>
      </p:pic>
      <p:sp>
        <p:nvSpPr>
          <p:cNvPr id="9" name="TextBox 8"/>
          <p:cNvSpPr txBox="1"/>
          <p:nvPr/>
        </p:nvSpPr>
        <p:spPr>
          <a:xfrm>
            <a:off x="6652728" y="5574098"/>
            <a:ext cx="5077214" cy="589905"/>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Thanks to Marianne </a:t>
            </a:r>
            <a:r>
              <a:rPr lang="en-US" sz="1600" dirty="0" err="1" smtClean="0"/>
              <a:t>Richou</a:t>
            </a:r>
            <a:r>
              <a:rPr lang="en-US" sz="1600" dirty="0" smtClean="0"/>
              <a:t> (CEA/WEST) for providing the video </a:t>
            </a:r>
          </a:p>
        </p:txBody>
      </p:sp>
      <p:sp>
        <p:nvSpPr>
          <p:cNvPr id="10" name="TextBox 9"/>
          <p:cNvSpPr txBox="1"/>
          <p:nvPr/>
        </p:nvSpPr>
        <p:spPr>
          <a:xfrm>
            <a:off x="6652728" y="1224611"/>
            <a:ext cx="5077214" cy="267894"/>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UFOs in Tore Supra with C-PFCs</a:t>
            </a:r>
          </a:p>
        </p:txBody>
      </p:sp>
    </p:spTree>
    <p:extLst>
      <p:ext uri="{BB962C8B-B14F-4D97-AF65-F5344CB8AC3E}">
        <p14:creationId xmlns:p14="http://schemas.microsoft.com/office/powerpoint/2010/main" val="148707630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T</a:t>
            </a:r>
            <a:r>
              <a:rPr lang="en-US" dirty="0" smtClean="0"/>
              <a:t>ungsten plasma-facing components (PFCs) in OP2.1</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3</a:t>
            </a:fld>
            <a:endParaRPr lang="de-DE" dirty="0"/>
          </a:p>
        </p:txBody>
      </p:sp>
      <p:sp>
        <p:nvSpPr>
          <p:cNvPr id="14" name="Content Placeholder 1">
            <a:extLst>
              <a:ext uri="{FF2B5EF4-FFF2-40B4-BE49-F238E27FC236}">
                <a16:creationId xmlns:a16="http://schemas.microsoft.com/office/drawing/2014/main" id="{3677B3A9-EB4A-96D8-A38F-C5D5724561D3}"/>
              </a:ext>
            </a:extLst>
          </p:cNvPr>
          <p:cNvSpPr txBox="1">
            <a:spLocks/>
          </p:cNvSpPr>
          <p:nvPr/>
        </p:nvSpPr>
        <p:spPr>
          <a:xfrm>
            <a:off x="317828" y="1094500"/>
            <a:ext cx="6048125" cy="4243970"/>
          </a:xfrm>
          <a:prstGeom prst="rect">
            <a:avLst/>
          </a:prstGeom>
        </p:spPr>
        <p:txBody>
          <a:bodyPr vert="horz" lIns="0" tIns="45720" rIns="0" bIns="45720" rtlCol="0">
            <a:normAutofit/>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Heat </a:t>
            </a:r>
            <a:r>
              <a:rPr lang="en-US" dirty="0">
                <a:latin typeface="Calibri" panose="020F0502020204030204" pitchFamily="34" charset="0"/>
                <a:cs typeface="Calibri" panose="020F0502020204030204" pitchFamily="34" charset="0"/>
              </a:rPr>
              <a:t>shield tiles in the </a:t>
            </a:r>
            <a:r>
              <a:rPr lang="en-US" b="1" dirty="0">
                <a:solidFill>
                  <a:srgbClr val="FF0000"/>
                </a:solidFill>
                <a:latin typeface="Calibri" panose="020F0502020204030204" pitchFamily="34" charset="0"/>
                <a:cs typeface="Calibri" panose="020F0502020204030204" pitchFamily="34" charset="0"/>
              </a:rPr>
              <a:t>ECRH beam dump </a:t>
            </a:r>
            <a:r>
              <a:rPr lang="en-US" dirty="0">
                <a:latin typeface="Calibri" panose="020F0502020204030204" pitchFamily="34" charset="0"/>
                <a:cs typeface="Calibri" panose="020F0502020204030204" pitchFamily="34" charset="0"/>
              </a:rPr>
              <a:t>areas coated with tungsten (1 m</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 each in modules 1 and </a:t>
            </a:r>
            <a:r>
              <a:rPr lang="en-US" dirty="0" smtClean="0">
                <a:latin typeface="Calibri" panose="020F0502020204030204" pitchFamily="34" charset="0"/>
                <a:cs typeface="Calibri" panose="020F0502020204030204" pitchFamily="34" charset="0"/>
              </a:rPr>
              <a:t>5)</a:t>
            </a: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smtClean="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40 tungsten </a:t>
            </a:r>
            <a:r>
              <a:rPr lang="en-US" dirty="0">
                <a:latin typeface="Calibri" panose="020F0502020204030204" pitchFamily="34" charset="0"/>
                <a:cs typeface="Calibri" panose="020F0502020204030204" pitchFamily="34" charset="0"/>
              </a:rPr>
              <a:t>baffle tiles in module </a:t>
            </a:r>
            <a:r>
              <a:rPr lang="en-US" dirty="0" smtClean="0">
                <a:latin typeface="Calibri" panose="020F0502020204030204" pitchFamily="34" charset="0"/>
                <a:cs typeface="Calibri" panose="020F0502020204030204" pitchFamily="34" charset="0"/>
              </a:rPr>
              <a:t>BM1v (</a:t>
            </a:r>
            <a:r>
              <a:rPr lang="en-US" b="1" dirty="0" smtClean="0">
                <a:solidFill>
                  <a:srgbClr val="FF0000"/>
                </a:solidFill>
                <a:latin typeface="Calibri" panose="020F0502020204030204" pitchFamily="34" charset="0"/>
                <a:cs typeface="Calibri" panose="020F0502020204030204" pitchFamily="34" charset="0"/>
              </a:rPr>
              <a:t>NBI beam dump</a:t>
            </a:r>
            <a:r>
              <a:rPr lang="en-US" dirty="0">
                <a:latin typeface="Calibri" panose="020F0502020204030204" pitchFamily="34" charset="0"/>
                <a:cs typeface="Calibri" panose="020F0502020204030204" pitchFamily="34" charset="0"/>
              </a:rPr>
              <a:t>), </a:t>
            </a:r>
            <a:r>
              <a:rPr lang="en-US" dirty="0" smtClean="0">
                <a:latin typeface="Calibri" panose="020F0502020204030204" pitchFamily="34" charset="0"/>
                <a:cs typeface="Calibri" panose="020F0502020204030204" pitchFamily="34" charset="0"/>
              </a:rPr>
              <a:t>W (in module 2), W</a:t>
            </a:r>
            <a:r>
              <a:rPr lang="en-US" baseline="-25000" dirty="0" smtClean="0">
                <a:latin typeface="Calibri" panose="020F0502020204030204" pitchFamily="34" charset="0"/>
                <a:cs typeface="Calibri" panose="020F0502020204030204" pitchFamily="34" charset="0"/>
              </a:rPr>
              <a:t>95</a:t>
            </a:r>
            <a:r>
              <a:rPr lang="en-US" dirty="0" smtClean="0">
                <a:latin typeface="Calibri" panose="020F0502020204030204" pitchFamily="34" charset="0"/>
                <a:cs typeface="Calibri" panose="020F0502020204030204" pitchFamily="34" charset="0"/>
              </a:rPr>
              <a:t>Cu</a:t>
            </a:r>
            <a:r>
              <a:rPr lang="en-US" baseline="-25000" dirty="0" smtClean="0">
                <a:latin typeface="Calibri" panose="020F0502020204030204" pitchFamily="34" charset="0"/>
                <a:cs typeface="Calibri" panose="020F0502020204030204" pitchFamily="34" charset="0"/>
              </a:rPr>
              <a:t>1.5</a:t>
            </a:r>
            <a:r>
              <a:rPr lang="en-US" dirty="0" smtClean="0">
                <a:latin typeface="Calibri" panose="020F0502020204030204" pitchFamily="34" charset="0"/>
                <a:cs typeface="Calibri" panose="020F0502020204030204" pitchFamily="34" charset="0"/>
              </a:rPr>
              <a:t>Ni</a:t>
            </a:r>
            <a:r>
              <a:rPr lang="en-US" baseline="-25000" dirty="0" smtClean="0">
                <a:latin typeface="Calibri" panose="020F0502020204030204" pitchFamily="34" charset="0"/>
                <a:cs typeface="Calibri" panose="020F0502020204030204" pitchFamily="34" charset="0"/>
              </a:rPr>
              <a:t>3.5 </a:t>
            </a:r>
            <a:r>
              <a:rPr lang="en-US" dirty="0" smtClean="0">
                <a:latin typeface="Calibri" panose="020F0502020204030204" pitchFamily="34" charset="0"/>
                <a:cs typeface="Calibri" panose="020F0502020204030204" pitchFamily="34" charset="0"/>
              </a:rPr>
              <a:t>in modules 1,3,4,5</a:t>
            </a:r>
            <a:endParaRPr lang="en-US" dirty="0">
              <a:latin typeface="Calibri" panose="020F0502020204030204" pitchFamily="34" charset="0"/>
              <a:cs typeface="Calibri" panose="020F0502020204030204" pitchFamily="34" charset="0"/>
            </a:endParaRPr>
          </a:p>
          <a:p>
            <a:pPr marL="301752" lvl="1" indent="-182880">
              <a:lnSpc>
                <a:spcPct val="100000"/>
              </a:lnSpc>
              <a:spcBef>
                <a:spcPts val="400"/>
              </a:spcBef>
              <a:buFont typeface="System Font Regular"/>
              <a:buChar char="-"/>
            </a:pPr>
            <a:endParaRPr lang="en-US" dirty="0">
              <a:latin typeface="Calibri" panose="020F0502020204030204" pitchFamily="34" charset="0"/>
              <a:cs typeface="Calibri" panose="020F0502020204030204" pitchFamily="34" charset="0"/>
            </a:endParaRPr>
          </a:p>
        </p:txBody>
      </p:sp>
      <p:sp>
        <p:nvSpPr>
          <p:cNvPr id="15" name="Content Placeholder 1">
            <a:extLst>
              <a:ext uri="{FF2B5EF4-FFF2-40B4-BE49-F238E27FC236}">
                <a16:creationId xmlns:a16="http://schemas.microsoft.com/office/drawing/2014/main" id="{57D073BF-47F3-11E7-0679-A1E261207204}"/>
              </a:ext>
            </a:extLst>
          </p:cNvPr>
          <p:cNvSpPr txBox="1">
            <a:spLocks/>
          </p:cNvSpPr>
          <p:nvPr/>
        </p:nvSpPr>
        <p:spPr>
          <a:xfrm>
            <a:off x="6365953" y="1126770"/>
            <a:ext cx="5726657" cy="4568933"/>
          </a:xfrm>
          <a:prstGeom prst="rect">
            <a:avLst/>
          </a:prstGeom>
        </p:spPr>
        <p:txBody>
          <a:bodyPr vert="horz" lIns="0" tIns="45720" rIns="0" bIns="45720" rtlCol="0">
            <a:normAutofit lnSpcReduction="10000"/>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15 coated tiles at different heat shield positions</a:t>
            </a:r>
          </a:p>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9 tiles opposite to AAE50 spectroscopy</a:t>
            </a:r>
          </a:p>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16 </a:t>
            </a:r>
            <a:r>
              <a:rPr lang="en-US" dirty="0">
                <a:latin typeface="Calibri" panose="020F0502020204030204" pitchFamily="34" charset="0"/>
                <a:cs typeface="Calibri" panose="020F0502020204030204" pitchFamily="34" charset="0"/>
              </a:rPr>
              <a:t>coated tiles </a:t>
            </a:r>
            <a:r>
              <a:rPr lang="en-US" dirty="0" smtClean="0">
                <a:latin typeface="Calibri" panose="020F0502020204030204" pitchFamily="34" charset="0"/>
                <a:cs typeface="Calibri" panose="020F0502020204030204" pitchFamily="34" charset="0"/>
              </a:rPr>
              <a:t>with special marker layers in M 1 &amp; 5</a:t>
            </a:r>
          </a:p>
          <a:p>
            <a:pPr marL="118872" lvl="1">
              <a:lnSpc>
                <a:spcPct val="100000"/>
              </a:lnSpc>
              <a:spcBef>
                <a:spcPts val="400"/>
              </a:spcBef>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endParaRPr lang="en-US" dirty="0">
              <a:latin typeface="Calibri" panose="020F0502020204030204" pitchFamily="34" charset="0"/>
              <a:cs typeface="Calibri" panose="020F0502020204030204" pitchFamily="34" charset="0"/>
            </a:endParaRPr>
          </a:p>
          <a:p>
            <a:pPr marL="118872" lvl="1">
              <a:lnSpc>
                <a:spcPct val="100000"/>
              </a:lnSpc>
              <a:spcBef>
                <a:spcPts val="400"/>
              </a:spcBef>
            </a:pPr>
            <a:endParaRPr lang="en-US" dirty="0">
              <a:latin typeface="Calibri" panose="020F0502020204030204" pitchFamily="34" charset="0"/>
              <a:cs typeface="Calibri" panose="020F0502020204030204" pitchFamily="34" charset="0"/>
            </a:endParaRPr>
          </a:p>
          <a:p>
            <a:pPr marL="404622" lvl="1" indent="-285750">
              <a:lnSpc>
                <a:spcPct val="100000"/>
              </a:lnSpc>
              <a:spcBef>
                <a:spcPts val="400"/>
              </a:spcBef>
              <a:buFont typeface="Wingdings" panose="05000000000000000000" pitchFamily="2" charset="2"/>
              <a:buChar char="Ø"/>
            </a:pPr>
            <a:r>
              <a:rPr lang="en-US" dirty="0">
                <a:latin typeface="Calibri" panose="020F0502020204030204" pitchFamily="34" charset="0"/>
                <a:cs typeface="Calibri" panose="020F0502020204030204" pitchFamily="34" charset="0"/>
              </a:rPr>
              <a:t>Laser blow-off (LBO) and TESPEL </a:t>
            </a:r>
            <a:r>
              <a:rPr lang="en-US" dirty="0" smtClean="0">
                <a:latin typeface="Calibri" panose="020F0502020204030204" pitchFamily="34" charset="0"/>
                <a:cs typeface="Calibri" panose="020F0502020204030204" pitchFamily="34" charset="0"/>
              </a:rPr>
              <a:t>injections</a:t>
            </a:r>
          </a:p>
          <a:p>
            <a:pPr marL="404622" lvl="1" indent="-285750">
              <a:lnSpc>
                <a:spcPct val="100000"/>
              </a:lnSpc>
              <a:spcBef>
                <a:spcPts val="400"/>
              </a:spcBef>
              <a:buFont typeface="Wingdings" panose="05000000000000000000" pitchFamily="2" charset="2"/>
              <a:buChar char="Ø"/>
            </a:pPr>
            <a:r>
              <a:rPr lang="en-US" dirty="0" smtClean="0">
                <a:latin typeface="Calibri" panose="020F0502020204030204" pitchFamily="34" charset="0"/>
                <a:cs typeface="Calibri" panose="020F0502020204030204" pitchFamily="34" charset="0"/>
              </a:rPr>
              <a:t>exposure of W/W-alloys with the MPM          OP2.2</a:t>
            </a:r>
            <a:endParaRPr lang="en-US" dirty="0">
              <a:latin typeface="Calibri" panose="020F0502020204030204" pitchFamily="34" charset="0"/>
              <a:cs typeface="Calibri" panose="020F0502020204030204" pitchFamily="34" charset="0"/>
            </a:endParaRPr>
          </a:p>
          <a:p>
            <a:pPr marL="301752" lvl="1" indent="-182880">
              <a:lnSpc>
                <a:spcPct val="100000"/>
              </a:lnSpc>
              <a:spcBef>
                <a:spcPts val="400"/>
              </a:spcBef>
              <a:buFont typeface="System Font Regular"/>
              <a:buChar char="-"/>
            </a:pPr>
            <a:endParaRPr lang="en-US" dirty="0">
              <a:latin typeface="Calibri" panose="020F0502020204030204" pitchFamily="34" charset="0"/>
              <a:cs typeface="Calibri" panose="020F0502020204030204" pitchFamily="34" charset="0"/>
            </a:endParaRPr>
          </a:p>
        </p:txBody>
      </p:sp>
      <p:pic>
        <p:nvPicPr>
          <p:cNvPr id="16" name="Grafik 13">
            <a:extLst>
              <a:ext uri="{FF2B5EF4-FFF2-40B4-BE49-F238E27FC236}">
                <a16:creationId xmlns:a16="http://schemas.microsoft.com/office/drawing/2014/main" id="{F0EEF868-3796-661F-11EA-F7E71EF2CCA8}"/>
              </a:ext>
            </a:extLst>
          </p:cNvPr>
          <p:cNvPicPr/>
          <p:nvPr/>
        </p:nvPicPr>
        <p:blipFill>
          <a:blip r:embed="rId2"/>
          <a:stretch>
            <a:fillRect/>
          </a:stretch>
        </p:blipFill>
        <p:spPr>
          <a:xfrm>
            <a:off x="3162071" y="1874695"/>
            <a:ext cx="2809970" cy="2309184"/>
          </a:xfrm>
          <a:prstGeom prst="rect">
            <a:avLst/>
          </a:prstGeom>
          <a:effectLst>
            <a:outerShdw blurRad="50800" dist="50800" dir="2700000" sx="101000" sy="101000" algn="tl" rotWithShape="0">
              <a:prstClr val="black">
                <a:alpha val="40000"/>
              </a:prstClr>
            </a:outerShdw>
          </a:effectLst>
        </p:spPr>
      </p:pic>
      <p:pic>
        <p:nvPicPr>
          <p:cNvPr id="17" name="Grafik 15">
            <a:extLst>
              <a:ext uri="{FF2B5EF4-FFF2-40B4-BE49-F238E27FC236}">
                <a16:creationId xmlns:a16="http://schemas.microsoft.com/office/drawing/2014/main" id="{8C16D03D-9E89-5B65-FF0A-DEABCC8AAA48}"/>
              </a:ext>
            </a:extLst>
          </p:cNvPr>
          <p:cNvPicPr>
            <a:picLocks noChangeAspect="1"/>
          </p:cNvPicPr>
          <p:nvPr/>
        </p:nvPicPr>
        <p:blipFill>
          <a:blip r:embed="rId3"/>
          <a:stretch>
            <a:fillRect/>
          </a:stretch>
        </p:blipFill>
        <p:spPr>
          <a:xfrm>
            <a:off x="2920328" y="5301357"/>
            <a:ext cx="3115812" cy="667289"/>
          </a:xfrm>
          <a:prstGeom prst="rect">
            <a:avLst/>
          </a:prstGeom>
        </p:spPr>
      </p:pic>
      <p:pic>
        <p:nvPicPr>
          <p:cNvPr id="18" name="Grafik 16">
            <a:extLst>
              <a:ext uri="{FF2B5EF4-FFF2-40B4-BE49-F238E27FC236}">
                <a16:creationId xmlns:a16="http://schemas.microsoft.com/office/drawing/2014/main" id="{EF04C98E-1BD4-8570-6373-7A047DA65E9A}"/>
              </a:ext>
            </a:extLst>
          </p:cNvPr>
          <p:cNvPicPr/>
          <p:nvPr/>
        </p:nvPicPr>
        <p:blipFill>
          <a:blip r:embed="rId4"/>
          <a:stretch>
            <a:fillRect/>
          </a:stretch>
        </p:blipFill>
        <p:spPr>
          <a:xfrm>
            <a:off x="942009" y="5127411"/>
            <a:ext cx="1787818" cy="1032749"/>
          </a:xfrm>
          <a:prstGeom prst="rect">
            <a:avLst/>
          </a:prstGeom>
          <a:effectLst>
            <a:outerShdw blurRad="50800" dist="50800" dir="2700000" sx="101000" sy="101000" algn="tl" rotWithShape="0">
              <a:prstClr val="black">
                <a:alpha val="40000"/>
              </a:prstClr>
            </a:outerShdw>
          </a:effectLst>
        </p:spPr>
      </p:pic>
      <p:pic>
        <p:nvPicPr>
          <p:cNvPr id="19" name="Grafik 4">
            <a:extLst>
              <a:ext uri="{FF2B5EF4-FFF2-40B4-BE49-F238E27FC236}">
                <a16:creationId xmlns:a16="http://schemas.microsoft.com/office/drawing/2014/main" id="{973105CE-A5F8-7485-C165-4A3C1E150488}"/>
              </a:ext>
            </a:extLst>
          </p:cNvPr>
          <p:cNvPicPr>
            <a:picLocks noChangeAspect="1"/>
          </p:cNvPicPr>
          <p:nvPr/>
        </p:nvPicPr>
        <p:blipFill>
          <a:blip r:embed="rId5"/>
          <a:stretch>
            <a:fillRect/>
          </a:stretch>
        </p:blipFill>
        <p:spPr>
          <a:xfrm>
            <a:off x="6381603" y="2235017"/>
            <a:ext cx="2596377" cy="2090888"/>
          </a:xfrm>
          <a:prstGeom prst="rect">
            <a:avLst/>
          </a:prstGeom>
        </p:spPr>
      </p:pic>
      <p:pic>
        <p:nvPicPr>
          <p:cNvPr id="20" name="Grafik 17">
            <a:extLst>
              <a:ext uri="{FF2B5EF4-FFF2-40B4-BE49-F238E27FC236}">
                <a16:creationId xmlns:a16="http://schemas.microsoft.com/office/drawing/2014/main" id="{9933BA52-A15B-C733-761C-A1A144DBF5BF}"/>
              </a:ext>
            </a:extLst>
          </p:cNvPr>
          <p:cNvPicPr>
            <a:picLocks noChangeAspect="1"/>
          </p:cNvPicPr>
          <p:nvPr/>
        </p:nvPicPr>
        <p:blipFill>
          <a:blip r:embed="rId6"/>
          <a:stretch>
            <a:fillRect/>
          </a:stretch>
        </p:blipFill>
        <p:spPr>
          <a:xfrm>
            <a:off x="9043626" y="2072361"/>
            <a:ext cx="3032998" cy="2488614"/>
          </a:xfrm>
          <a:prstGeom prst="rect">
            <a:avLst/>
          </a:prstGeom>
        </p:spPr>
      </p:pic>
      <p:sp>
        <p:nvSpPr>
          <p:cNvPr id="21" name="Pfeil nach rechts 18"/>
          <p:cNvSpPr/>
          <p:nvPr/>
        </p:nvSpPr>
        <p:spPr>
          <a:xfrm>
            <a:off x="10681373" y="5063896"/>
            <a:ext cx="320805" cy="197284"/>
          </a:xfrm>
          <a:prstGeom prst="rightArrow">
            <a:avLst/>
          </a:prstGeom>
          <a:solidFill>
            <a:srgbClr val="005555"/>
          </a:solidFill>
          <a:ln>
            <a:solidFill>
              <a:srgbClr val="00555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pic>
        <p:nvPicPr>
          <p:cNvPr id="23" name="Grafik 7">
            <a:extLst>
              <a:ext uri="{FF2B5EF4-FFF2-40B4-BE49-F238E27FC236}">
                <a16:creationId xmlns:a16="http://schemas.microsoft.com/office/drawing/2014/main" id="{B7659F2E-AFDA-4EED-05A4-17C31CE71040}"/>
              </a:ext>
            </a:extLst>
          </p:cNvPr>
          <p:cNvPicPr/>
          <p:nvPr/>
        </p:nvPicPr>
        <p:blipFill>
          <a:blip r:embed="rId7"/>
          <a:stretch>
            <a:fillRect/>
          </a:stretch>
        </p:blipFill>
        <p:spPr>
          <a:xfrm>
            <a:off x="942009" y="1848735"/>
            <a:ext cx="1939916" cy="2309184"/>
          </a:xfrm>
          <a:prstGeom prst="rect">
            <a:avLst/>
          </a:prstGeom>
          <a:effectLst>
            <a:outerShdw blurRad="50800" dist="50800" dir="2700000" sx="101000" sy="101000" algn="tl" rotWithShape="0">
              <a:prstClr val="black">
                <a:alpha val="40000"/>
              </a:prstClr>
            </a:outerShdw>
          </a:effectLst>
        </p:spPr>
      </p:pic>
      <p:sp>
        <p:nvSpPr>
          <p:cNvPr id="7" name="TextBox 6"/>
          <p:cNvSpPr txBox="1"/>
          <p:nvPr/>
        </p:nvSpPr>
        <p:spPr>
          <a:xfrm>
            <a:off x="9229281" y="6031728"/>
            <a:ext cx="2658820"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D Naujoks et al, PFMC (2023)</a:t>
            </a:r>
          </a:p>
        </p:txBody>
      </p:sp>
    </p:spTree>
    <p:extLst>
      <p:ext uri="{BB962C8B-B14F-4D97-AF65-F5344CB8AC3E}">
        <p14:creationId xmlns:p14="http://schemas.microsoft.com/office/powerpoint/2010/main" val="284129741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885085" cy="894416"/>
          </a:xfrm>
        </p:spPr>
        <p:txBody>
          <a:bodyPr/>
          <a:lstStyle/>
          <a:p>
            <a:r>
              <a:rPr lang="en-GB" dirty="0"/>
              <a:t>T</a:t>
            </a:r>
            <a:r>
              <a:rPr lang="en-GB" dirty="0" smtClean="0"/>
              <a:t>ungsten </a:t>
            </a:r>
            <a:r>
              <a:rPr lang="en-GB" dirty="0"/>
              <a:t>PFCs </a:t>
            </a:r>
            <a:r>
              <a:rPr lang="en-GB" dirty="0" smtClean="0"/>
              <a:t>(Baffle BM1v) – </a:t>
            </a:r>
            <a:r>
              <a:rPr lang="en-US" dirty="0">
                <a:latin typeface="+mn-lt"/>
                <a:cs typeface="Calibri" panose="020F0502020204030204" pitchFamily="34" charset="0"/>
              </a:rPr>
              <a:t>g</a:t>
            </a:r>
            <a:r>
              <a:rPr lang="en-US" altLang="de-DE" dirty="0" smtClean="0">
                <a:latin typeface="+mn-lt"/>
                <a:cs typeface="Calibri" panose="020F0502020204030204" pitchFamily="34" charset="0"/>
              </a:rPr>
              <a:t>eometry modifications for OP2.1</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4</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4</a:t>
            </a:fld>
            <a:endParaRPr lang="de-DE" dirty="0"/>
          </a:p>
        </p:txBody>
      </p:sp>
      <p:pic>
        <p:nvPicPr>
          <p:cNvPr id="7" name="Grafik 6"/>
          <p:cNvPicPr>
            <a:picLocks noChangeAspect="1"/>
          </p:cNvPicPr>
          <p:nvPr/>
        </p:nvPicPr>
        <p:blipFill>
          <a:blip r:embed="rId2"/>
          <a:stretch>
            <a:fillRect/>
          </a:stretch>
        </p:blipFill>
        <p:spPr>
          <a:xfrm>
            <a:off x="5907007" y="3369555"/>
            <a:ext cx="377985" cy="195089"/>
          </a:xfrm>
          <a:prstGeom prst="rect">
            <a:avLst/>
          </a:prstGeom>
        </p:spPr>
      </p:pic>
      <p:sp>
        <p:nvSpPr>
          <p:cNvPr id="17" name="Rechteck 16"/>
          <p:cNvSpPr/>
          <p:nvPr/>
        </p:nvSpPr>
        <p:spPr>
          <a:xfrm>
            <a:off x="6610603" y="5298627"/>
            <a:ext cx="5246462" cy="707886"/>
          </a:xfrm>
          <a:prstGeom prst="rect">
            <a:avLst/>
          </a:prstGeom>
          <a:ln w="38100">
            <a:noFill/>
          </a:ln>
        </p:spPr>
        <p:txBody>
          <a:bodyPr wrap="square">
            <a:spAutoFit/>
          </a:bodyPr>
          <a:lstStyle/>
          <a:p>
            <a:pPr lvl="0" algn="just"/>
            <a:r>
              <a:rPr lang="en-GB" sz="2000" b="1" dirty="0" smtClean="0">
                <a:solidFill>
                  <a:srgbClr val="005555"/>
                </a:solidFill>
                <a:latin typeface="Calibri" panose="020F0502020204030204" pitchFamily="34" charset="0"/>
                <a:cs typeface="Calibri" panose="020F0502020204030204" pitchFamily="34" charset="0"/>
              </a:rPr>
              <a:t>prediction: a </a:t>
            </a:r>
            <a:r>
              <a:rPr lang="en-GB" sz="2000" b="1" dirty="0">
                <a:solidFill>
                  <a:srgbClr val="005555"/>
                </a:solidFill>
                <a:latin typeface="Calibri" panose="020F0502020204030204" pitchFamily="34" charset="0"/>
                <a:cs typeface="Calibri" panose="020F0502020204030204" pitchFamily="34" charset="0"/>
              </a:rPr>
              <a:t>factor of two is the </a:t>
            </a:r>
            <a:r>
              <a:rPr lang="en-GB" sz="2000" b="1" dirty="0" smtClean="0">
                <a:solidFill>
                  <a:srgbClr val="005555"/>
                </a:solidFill>
                <a:latin typeface="Calibri" panose="020F0502020204030204" pitchFamily="34" charset="0"/>
                <a:cs typeface="Calibri" panose="020F0502020204030204" pitchFamily="34" charset="0"/>
              </a:rPr>
              <a:t>anticipated </a:t>
            </a:r>
            <a:r>
              <a:rPr lang="en-GB" sz="2000" b="1" dirty="0">
                <a:solidFill>
                  <a:srgbClr val="005555"/>
                </a:solidFill>
                <a:latin typeface="Calibri" panose="020F0502020204030204" pitchFamily="34" charset="0"/>
                <a:cs typeface="Calibri" panose="020F0502020204030204" pitchFamily="34" charset="0"/>
              </a:rPr>
              <a:t>reduction with present boundary conditions</a:t>
            </a:r>
          </a:p>
        </p:txBody>
      </p:sp>
      <p:pic>
        <p:nvPicPr>
          <p:cNvPr id="22" name="Grafik 21"/>
          <p:cNvPicPr>
            <a:picLocks noChangeAspect="1"/>
          </p:cNvPicPr>
          <p:nvPr/>
        </p:nvPicPr>
        <p:blipFill>
          <a:blip r:embed="rId3"/>
          <a:stretch>
            <a:fillRect/>
          </a:stretch>
        </p:blipFill>
        <p:spPr>
          <a:xfrm>
            <a:off x="1085681" y="1045451"/>
            <a:ext cx="4821326" cy="1032546"/>
          </a:xfrm>
          <a:prstGeom prst="rect">
            <a:avLst/>
          </a:prstGeom>
        </p:spPr>
      </p:pic>
      <p:pic>
        <p:nvPicPr>
          <p:cNvPr id="23" name="Grafik 22"/>
          <p:cNvPicPr/>
          <p:nvPr/>
        </p:nvPicPr>
        <p:blipFill>
          <a:blip r:embed="rId4"/>
          <a:stretch>
            <a:fillRect/>
          </a:stretch>
        </p:blipFill>
        <p:spPr>
          <a:xfrm>
            <a:off x="1047451" y="2173261"/>
            <a:ext cx="4724656" cy="3412511"/>
          </a:xfrm>
          <a:prstGeom prst="rect">
            <a:avLst/>
          </a:prstGeom>
          <a:effectLst>
            <a:outerShdw blurRad="50800" dist="50800" dir="2700000" sx="101000" sy="101000" algn="tl" rotWithShape="0">
              <a:prstClr val="black">
                <a:alpha val="40000"/>
              </a:prstClr>
            </a:outerShdw>
          </a:effectLst>
        </p:spPr>
      </p:pic>
      <p:sp>
        <p:nvSpPr>
          <p:cNvPr id="2" name="Rechteck 1"/>
          <p:cNvSpPr/>
          <p:nvPr/>
        </p:nvSpPr>
        <p:spPr>
          <a:xfrm>
            <a:off x="958889" y="5693772"/>
            <a:ext cx="4200525" cy="738664"/>
          </a:xfrm>
          <a:prstGeom prst="rect">
            <a:avLst/>
          </a:prstGeom>
        </p:spPr>
        <p:txBody>
          <a:bodyPr wrap="square">
            <a:spAutoFit/>
          </a:bodyPr>
          <a:lstStyle/>
          <a:p>
            <a:r>
              <a:rPr lang="en-US" sz="1400" dirty="0">
                <a:latin typeface="Calibri" panose="020F0502020204030204" pitchFamily="34" charset="0"/>
                <a:ea typeface="Calibri" panose="020F0502020204030204" pitchFamily="34" charset="0"/>
                <a:cs typeface="Calibri" panose="020F0502020204030204" pitchFamily="34" charset="0"/>
              </a:rPr>
              <a:t>BM1v: thin W/</a:t>
            </a:r>
            <a:r>
              <a:rPr lang="en-US" sz="1400" dirty="0" err="1">
                <a:latin typeface="Calibri" panose="020F0502020204030204" pitchFamily="34" charset="0"/>
                <a:ea typeface="Calibri" panose="020F0502020204030204" pitchFamily="34" charset="0"/>
                <a:cs typeface="Calibri" panose="020F0502020204030204" pitchFamily="34" charset="0"/>
              </a:rPr>
              <a:t>WCuNi</a:t>
            </a:r>
            <a:r>
              <a:rPr lang="en-US" sz="1400" dirty="0">
                <a:latin typeface="Calibri" panose="020F0502020204030204" pitchFamily="34" charset="0"/>
                <a:ea typeface="Calibri" panose="020F0502020204030204" pitchFamily="34" charset="0"/>
                <a:cs typeface="Calibri" panose="020F0502020204030204" pitchFamily="34" charset="0"/>
              </a:rPr>
              <a:t> tiles together with modified graphite tiles (photo taken in module 1, lower divertor with 4 </a:t>
            </a:r>
            <a:r>
              <a:rPr lang="en-US" sz="1400" dirty="0" err="1">
                <a:latin typeface="Calibri" panose="020F0502020204030204" pitchFamily="34" charset="0"/>
                <a:ea typeface="Calibri" panose="020F0502020204030204" pitchFamily="34" charset="0"/>
                <a:cs typeface="Calibri" panose="020F0502020204030204" pitchFamily="34" charset="0"/>
              </a:rPr>
              <a:t>WCuNi</a:t>
            </a:r>
            <a:r>
              <a:rPr lang="en-US" sz="1400" dirty="0">
                <a:latin typeface="Calibri" panose="020F0502020204030204" pitchFamily="34" charset="0"/>
                <a:ea typeface="Calibri" panose="020F0502020204030204" pitchFamily="34" charset="0"/>
                <a:cs typeface="Calibri" panose="020F0502020204030204" pitchFamily="34" charset="0"/>
              </a:rPr>
              <a:t> tiles in the center of this baffle module)</a:t>
            </a:r>
            <a:endParaRPr lang="de-DE" sz="1400" dirty="0">
              <a:latin typeface="Calibri" panose="020F0502020204030204" pitchFamily="34" charset="0"/>
              <a:ea typeface="Calibri" panose="020F0502020204030204" pitchFamily="34" charset="0"/>
              <a:cs typeface="Calibri" panose="020F0502020204030204" pitchFamily="34" charset="0"/>
            </a:endParaRPr>
          </a:p>
        </p:txBody>
      </p:sp>
      <p:sp>
        <p:nvSpPr>
          <p:cNvPr id="25" name="Rechteck 24"/>
          <p:cNvSpPr/>
          <p:nvPr/>
        </p:nvSpPr>
        <p:spPr>
          <a:xfrm>
            <a:off x="2666145" y="3312266"/>
            <a:ext cx="1326017" cy="1381125"/>
          </a:xfrm>
          <a:prstGeom prst="rect">
            <a:avLst/>
          </a:prstGeom>
          <a:noFill/>
          <a:ln w="38100" cmpd="sng">
            <a:solidFill>
              <a:srgbClr val="FFC000"/>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35" name="Rechteck 34"/>
          <p:cNvSpPr/>
          <p:nvPr/>
        </p:nvSpPr>
        <p:spPr>
          <a:xfrm>
            <a:off x="2746770" y="1176670"/>
            <a:ext cx="1644255" cy="543980"/>
          </a:xfrm>
          <a:prstGeom prst="rect">
            <a:avLst/>
          </a:prstGeom>
          <a:noFill/>
          <a:ln w="38100" cmpd="sng">
            <a:solidFill>
              <a:srgbClr val="FFC000"/>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36" name="Rechteck 35"/>
          <p:cNvSpPr/>
          <p:nvPr/>
        </p:nvSpPr>
        <p:spPr>
          <a:xfrm>
            <a:off x="1752601" y="884900"/>
            <a:ext cx="3848100" cy="307777"/>
          </a:xfrm>
          <a:prstGeom prst="rect">
            <a:avLst/>
          </a:prstGeom>
        </p:spPr>
        <p:txBody>
          <a:bodyPr wrap="square">
            <a:spAutoFit/>
          </a:bodyPr>
          <a:lstStyle/>
          <a:p>
            <a:r>
              <a:rPr lang="en-US" sz="1400" dirty="0" smtClean="0">
                <a:latin typeface="Calibri" panose="020F0502020204030204" pitchFamily="34" charset="0"/>
                <a:ea typeface="Calibri" panose="020F0502020204030204" pitchFamily="34" charset="0"/>
                <a:cs typeface="Calibri" panose="020F0502020204030204" pitchFamily="34" charset="0"/>
              </a:rPr>
              <a:t>graphite              </a:t>
            </a:r>
            <a:r>
              <a:rPr lang="en-US" sz="1400" b="1" dirty="0" smtClean="0">
                <a:solidFill>
                  <a:srgbClr val="FFC000"/>
                </a:solidFill>
                <a:latin typeface="Calibri" panose="020F0502020204030204" pitchFamily="34" charset="0"/>
                <a:ea typeface="Calibri" panose="020F0502020204030204" pitchFamily="34" charset="0"/>
                <a:cs typeface="Calibri" panose="020F0502020204030204" pitchFamily="34" charset="0"/>
              </a:rPr>
              <a:t>W/</a:t>
            </a:r>
            <a:r>
              <a:rPr lang="en-US" sz="1400" b="1" dirty="0" err="1" smtClean="0">
                <a:solidFill>
                  <a:srgbClr val="FFC000"/>
                </a:solidFill>
                <a:latin typeface="Calibri" panose="020F0502020204030204" pitchFamily="34" charset="0"/>
                <a:ea typeface="Calibri" panose="020F0502020204030204" pitchFamily="34" charset="0"/>
                <a:cs typeface="Calibri" panose="020F0502020204030204" pitchFamily="34" charset="0"/>
              </a:rPr>
              <a:t>WCuNi</a:t>
            </a:r>
            <a:r>
              <a:rPr lang="en-US" sz="1400" b="1" dirty="0" smtClean="0">
                <a:solidFill>
                  <a:srgbClr val="FFC000"/>
                </a:solidFill>
                <a:latin typeface="Calibri" panose="020F0502020204030204" pitchFamily="34" charset="0"/>
                <a:ea typeface="Calibri" panose="020F0502020204030204" pitchFamily="34" charset="0"/>
                <a:cs typeface="Calibri" panose="020F0502020204030204" pitchFamily="34" charset="0"/>
              </a:rPr>
              <a:t> tiles                </a:t>
            </a:r>
            <a:r>
              <a:rPr lang="en-US" sz="1400" dirty="0" smtClean="0">
                <a:latin typeface="Calibri" panose="020F0502020204030204" pitchFamily="34" charset="0"/>
                <a:ea typeface="Calibri" panose="020F0502020204030204" pitchFamily="34" charset="0"/>
                <a:cs typeface="Calibri" panose="020F0502020204030204" pitchFamily="34" charset="0"/>
              </a:rPr>
              <a:t>graphite</a:t>
            </a:r>
            <a:endParaRPr lang="de-DE" sz="1400" dirty="0">
              <a:latin typeface="Calibri" panose="020F0502020204030204" pitchFamily="34" charset="0"/>
              <a:ea typeface="Calibri" panose="020F0502020204030204" pitchFamily="34" charset="0"/>
              <a:cs typeface="Calibri" panose="020F0502020204030204" pitchFamily="34" charset="0"/>
            </a:endParaRPr>
          </a:p>
        </p:txBody>
      </p:sp>
      <p:sp>
        <p:nvSpPr>
          <p:cNvPr id="39" name="TextBox 7"/>
          <p:cNvSpPr txBox="1"/>
          <p:nvPr/>
        </p:nvSpPr>
        <p:spPr>
          <a:xfrm rot="16200000">
            <a:off x="1509446" y="2366844"/>
            <a:ext cx="697401" cy="152322"/>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TB-W049-13</a:t>
            </a:r>
          </a:p>
        </p:txBody>
      </p:sp>
      <p:sp>
        <p:nvSpPr>
          <p:cNvPr id="37" name="Rechteck 36"/>
          <p:cNvSpPr/>
          <p:nvPr/>
        </p:nvSpPr>
        <p:spPr>
          <a:xfrm>
            <a:off x="6890729" y="1013373"/>
            <a:ext cx="5259103" cy="830997"/>
          </a:xfrm>
          <a:prstGeom prst="rect">
            <a:avLst/>
          </a:prstGeom>
        </p:spPr>
        <p:txBody>
          <a:bodyPr wrap="square">
            <a:spAutoFit/>
          </a:bodyPr>
          <a:lstStyle/>
          <a:p>
            <a:r>
              <a:rPr lang="de-DE" sz="1600" dirty="0" err="1">
                <a:latin typeface="Calibri" panose="020F0502020204030204" pitchFamily="34" charset="0"/>
                <a:cs typeface="Calibri" panose="020F0502020204030204" pitchFamily="34" charset="0"/>
              </a:rPr>
              <a:t>tile-modification</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strategy</a:t>
            </a:r>
            <a:r>
              <a:rPr lang="de-DE" sz="1600" dirty="0">
                <a:latin typeface="Calibri" panose="020F0502020204030204" pitchFamily="34" charset="0"/>
                <a:cs typeface="Calibri" panose="020F0502020204030204" pitchFamily="34" charset="0"/>
              </a:rPr>
              <a:t> </a:t>
            </a:r>
            <a:r>
              <a:rPr lang="de-DE" sz="1600" dirty="0" err="1" smtClean="0">
                <a:latin typeface="Calibri" panose="020F0502020204030204" pitchFamily="34" charset="0"/>
                <a:cs typeface="Calibri" panose="020F0502020204030204" pitchFamily="34" charset="0"/>
              </a:rPr>
              <a:t>for</a:t>
            </a:r>
            <a:r>
              <a:rPr lang="de-DE" sz="1600" dirty="0" smtClean="0">
                <a:latin typeface="Calibri" panose="020F0502020204030204" pitchFamily="34" charset="0"/>
                <a:cs typeface="Calibri" panose="020F0502020204030204" pitchFamily="34" charset="0"/>
              </a:rPr>
              <a:t> </a:t>
            </a:r>
            <a:r>
              <a:rPr lang="de-DE" sz="1600" dirty="0" err="1" smtClean="0">
                <a:latin typeface="Calibri" panose="020F0502020204030204" pitchFamily="34" charset="0"/>
                <a:cs typeface="Calibri" panose="020F0502020204030204" pitchFamily="34" charset="0"/>
              </a:rPr>
              <a:t>local</a:t>
            </a:r>
            <a:r>
              <a:rPr lang="de-DE" sz="1600" dirty="0" smtClean="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heat</a:t>
            </a:r>
            <a:r>
              <a:rPr lang="de-DE" sz="1600" dirty="0">
                <a:latin typeface="Calibri" panose="020F0502020204030204" pitchFamily="34" charset="0"/>
                <a:cs typeface="Calibri" panose="020F0502020204030204" pitchFamily="34" charset="0"/>
              </a:rPr>
              <a:t> </a:t>
            </a:r>
            <a:r>
              <a:rPr lang="de-DE" sz="1600" dirty="0" err="1" smtClean="0">
                <a:latin typeface="Calibri" panose="020F0502020204030204" pitchFamily="34" charset="0"/>
                <a:cs typeface="Calibri" panose="020F0502020204030204" pitchFamily="34" charset="0"/>
              </a:rPr>
              <a:t>load</a:t>
            </a:r>
            <a:r>
              <a:rPr lang="de-DE" sz="1600" dirty="0" smtClean="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r</a:t>
            </a:r>
            <a:r>
              <a:rPr lang="de-DE" sz="1600" dirty="0" err="1" smtClean="0">
                <a:latin typeface="Calibri" panose="020F0502020204030204" pitchFamily="34" charset="0"/>
                <a:cs typeface="Calibri" panose="020F0502020204030204" pitchFamily="34" charset="0"/>
              </a:rPr>
              <a:t>eduction</a:t>
            </a:r>
            <a:r>
              <a:rPr lang="en-US" sz="1600" dirty="0" smtClean="0">
                <a:latin typeface="Calibri" panose="020F0502020204030204" pitchFamily="34" charset="0"/>
                <a:ea typeface="Calibri" panose="020F0502020204030204" pitchFamily="34" charset="0"/>
                <a:cs typeface="Calibri" panose="020F0502020204030204" pitchFamily="34" charset="0"/>
              </a:rPr>
              <a:t>: making the tiles thinner, but also reducing</a:t>
            </a:r>
            <a:r>
              <a:rPr lang="de-DE" sz="1600" dirty="0" smtClean="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the</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local</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incidence</a:t>
            </a:r>
            <a:r>
              <a:rPr lang="de-DE" sz="1600" dirty="0">
                <a:latin typeface="Calibri" panose="020F0502020204030204" pitchFamily="34" charset="0"/>
                <a:cs typeface="Calibri" panose="020F0502020204030204" pitchFamily="34" charset="0"/>
              </a:rPr>
              <a:t> angle via </a:t>
            </a:r>
            <a:r>
              <a:rPr lang="de-DE" sz="1600" dirty="0" err="1">
                <a:latin typeface="Calibri" panose="020F0502020204030204" pitchFamily="34" charset="0"/>
                <a:cs typeface="Calibri" panose="020F0502020204030204" pitchFamily="34" charset="0"/>
              </a:rPr>
              <a:t>toroidally</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shifting</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the</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watershed</a:t>
            </a:r>
            <a:r>
              <a:rPr lang="de-DE" sz="1600" dirty="0">
                <a:latin typeface="Calibri" panose="020F0502020204030204" pitchFamily="34" charset="0"/>
                <a:cs typeface="Calibri" panose="020F0502020204030204" pitchFamily="34" charset="0"/>
              </a:rPr>
              <a:t> </a:t>
            </a:r>
            <a:r>
              <a:rPr lang="de-DE" sz="1600" dirty="0" err="1">
                <a:latin typeface="Calibri" panose="020F0502020204030204" pitchFamily="34" charset="0"/>
                <a:cs typeface="Calibri" panose="020F0502020204030204" pitchFamily="34" charset="0"/>
              </a:rPr>
              <a:t>location</a:t>
            </a:r>
            <a:endParaRPr lang="de-DE" sz="1600" dirty="0">
              <a:effectLst/>
              <a:latin typeface="Calibri" panose="020F0502020204030204" pitchFamily="34" charset="0"/>
              <a:ea typeface="Calibri" panose="020F0502020204030204" pitchFamily="34" charset="0"/>
              <a:cs typeface="Calibri" panose="020F0502020204030204" pitchFamily="34" charset="0"/>
            </a:endParaRPr>
          </a:p>
        </p:txBody>
      </p:sp>
      <p:grpSp>
        <p:nvGrpSpPr>
          <p:cNvPr id="38" name="Gruppieren 37">
            <a:extLst>
              <a:ext uri="{FF2B5EF4-FFF2-40B4-BE49-F238E27FC236}">
                <a16:creationId xmlns:a16="http://schemas.microsoft.com/office/drawing/2014/main" id="{56B25B49-EB2F-483A-AA19-B59AA69F6E43}"/>
              </a:ext>
            </a:extLst>
          </p:cNvPr>
          <p:cNvGrpSpPr/>
          <p:nvPr/>
        </p:nvGrpSpPr>
        <p:grpSpPr>
          <a:xfrm>
            <a:off x="7084167" y="1992063"/>
            <a:ext cx="4562161" cy="3268417"/>
            <a:chOff x="395536" y="908720"/>
            <a:chExt cx="8208912" cy="5544616"/>
          </a:xfrm>
        </p:grpSpPr>
        <p:pic>
          <p:nvPicPr>
            <p:cNvPr id="40" name="Grafik 39">
              <a:extLst>
                <a:ext uri="{FF2B5EF4-FFF2-40B4-BE49-F238E27FC236}">
                  <a16:creationId xmlns:a16="http://schemas.microsoft.com/office/drawing/2014/main" id="{25B3ED46-1F23-40CB-95F4-B60D84EF5680}"/>
                </a:ext>
              </a:extLst>
            </p:cNvPr>
            <p:cNvPicPr>
              <a:picLocks noChangeAspect="1"/>
            </p:cNvPicPr>
            <p:nvPr/>
          </p:nvPicPr>
          <p:blipFill rotWithShape="1">
            <a:blip r:embed="rId5">
              <a:extLst>
                <a:ext uri="{28A0092B-C50C-407E-A947-70E740481C1C}">
                  <a14:useLocalDpi xmlns:a14="http://schemas.microsoft.com/office/drawing/2010/main" val="0"/>
                </a:ext>
              </a:extLst>
            </a:blip>
            <a:srcRect l="4325" t="13250" r="5900" b="5901"/>
            <a:stretch/>
          </p:blipFill>
          <p:spPr>
            <a:xfrm>
              <a:off x="395536" y="908720"/>
              <a:ext cx="8208912" cy="5544616"/>
            </a:xfrm>
            <a:prstGeom prst="rect">
              <a:avLst/>
            </a:prstGeom>
          </p:spPr>
        </p:pic>
        <p:cxnSp>
          <p:nvCxnSpPr>
            <p:cNvPr id="41" name="Gerader Verbinder 40">
              <a:extLst>
                <a:ext uri="{FF2B5EF4-FFF2-40B4-BE49-F238E27FC236}">
                  <a16:creationId xmlns:a16="http://schemas.microsoft.com/office/drawing/2014/main" id="{54E7D67B-454D-4713-8FC2-5E8D52F2D20B}"/>
                </a:ext>
              </a:extLst>
            </p:cNvPr>
            <p:cNvCxnSpPr>
              <a:cxnSpLocks/>
            </p:cNvCxnSpPr>
            <p:nvPr/>
          </p:nvCxnSpPr>
          <p:spPr>
            <a:xfrm>
              <a:off x="5999786" y="3471191"/>
              <a:ext cx="876470" cy="1181945"/>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2" name="Gerader Verbinder 41">
              <a:extLst>
                <a:ext uri="{FF2B5EF4-FFF2-40B4-BE49-F238E27FC236}">
                  <a16:creationId xmlns:a16="http://schemas.microsoft.com/office/drawing/2014/main" id="{FC9E6324-E190-4011-8CB2-12D5B8B4B4F9}"/>
                </a:ext>
              </a:extLst>
            </p:cNvPr>
            <p:cNvCxnSpPr>
              <a:cxnSpLocks/>
            </p:cNvCxnSpPr>
            <p:nvPr/>
          </p:nvCxnSpPr>
          <p:spPr>
            <a:xfrm>
              <a:off x="3561454" y="2271801"/>
              <a:ext cx="864096" cy="288032"/>
            </a:xfrm>
            <a:prstGeom prst="line">
              <a:avLst/>
            </a:prstGeom>
            <a:ln w="1905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43" name="Gerader Verbinder 42">
              <a:extLst>
                <a:ext uri="{FF2B5EF4-FFF2-40B4-BE49-F238E27FC236}">
                  <a16:creationId xmlns:a16="http://schemas.microsoft.com/office/drawing/2014/main" id="{FCF915B8-935F-4CD2-A805-1097DBBC12C1}"/>
                </a:ext>
              </a:extLst>
            </p:cNvPr>
            <p:cNvCxnSpPr>
              <a:cxnSpLocks/>
            </p:cNvCxnSpPr>
            <p:nvPr/>
          </p:nvCxnSpPr>
          <p:spPr>
            <a:xfrm>
              <a:off x="5220072" y="2780928"/>
              <a:ext cx="720080" cy="432048"/>
            </a:xfrm>
            <a:prstGeom prst="line">
              <a:avLst/>
            </a:prstGeom>
            <a:ln w="1905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44" name="Gerader Verbinder 43">
              <a:extLst>
                <a:ext uri="{FF2B5EF4-FFF2-40B4-BE49-F238E27FC236}">
                  <a16:creationId xmlns:a16="http://schemas.microsoft.com/office/drawing/2014/main" id="{18A082D6-68E1-4254-B50C-5D815FD3E7D3}"/>
                </a:ext>
              </a:extLst>
            </p:cNvPr>
            <p:cNvCxnSpPr>
              <a:cxnSpLocks/>
            </p:cNvCxnSpPr>
            <p:nvPr/>
          </p:nvCxnSpPr>
          <p:spPr>
            <a:xfrm flipV="1">
              <a:off x="2627784" y="1700809"/>
              <a:ext cx="864096" cy="432047"/>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
          <p:nvSpPr>
            <p:cNvPr id="45" name="Multiplikationszeichen 17">
              <a:extLst>
                <a:ext uri="{FF2B5EF4-FFF2-40B4-BE49-F238E27FC236}">
                  <a16:creationId xmlns:a16="http://schemas.microsoft.com/office/drawing/2014/main" id="{2FE57FFF-D801-49F4-9547-14FC0184D726}"/>
                </a:ext>
              </a:extLst>
            </p:cNvPr>
            <p:cNvSpPr/>
            <p:nvPr/>
          </p:nvSpPr>
          <p:spPr>
            <a:xfrm rot="2653152">
              <a:off x="6709538" y="4474585"/>
              <a:ext cx="184622" cy="133015"/>
            </a:xfrm>
            <a:prstGeom prst="mathMultiply">
              <a:avLst/>
            </a:prstGeom>
            <a:solidFill>
              <a:schemeClr val="tx1"/>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6" name="Multiplikationszeichen 18">
              <a:extLst>
                <a:ext uri="{FF2B5EF4-FFF2-40B4-BE49-F238E27FC236}">
                  <a16:creationId xmlns:a16="http://schemas.microsoft.com/office/drawing/2014/main" id="{0AF0A5DC-8044-4001-BCB0-BEB65D61377F}"/>
                </a:ext>
              </a:extLst>
            </p:cNvPr>
            <p:cNvSpPr/>
            <p:nvPr/>
          </p:nvSpPr>
          <p:spPr>
            <a:xfrm rot="21424987">
              <a:off x="2640987" y="2005169"/>
              <a:ext cx="184622" cy="133015"/>
            </a:xfrm>
            <a:prstGeom prst="mathMultiply">
              <a:avLst/>
            </a:prstGeom>
            <a:solidFill>
              <a:schemeClr val="tx1"/>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sp>
        <p:nvSpPr>
          <p:cNvPr id="34" name="Rechteck 33"/>
          <p:cNvSpPr/>
          <p:nvPr/>
        </p:nvSpPr>
        <p:spPr>
          <a:xfrm>
            <a:off x="8099436" y="2960981"/>
            <a:ext cx="1411092" cy="338554"/>
          </a:xfrm>
          <a:prstGeom prst="rect">
            <a:avLst/>
          </a:prstGeom>
        </p:spPr>
        <p:txBody>
          <a:bodyPr wrap="none">
            <a:spAutoFit/>
          </a:bodyPr>
          <a:lstStyle/>
          <a:p>
            <a:r>
              <a:rPr lang="en-US" sz="1600" b="1" dirty="0" smtClean="0">
                <a:solidFill>
                  <a:srgbClr val="002060"/>
                </a:solidFill>
                <a:latin typeface="Calibri" panose="020F0502020204030204" pitchFamily="34" charset="0"/>
                <a:cs typeface="Calibri" panose="020F0502020204030204" pitchFamily="34" charset="0"/>
              </a:rPr>
              <a:t>modified form</a:t>
            </a:r>
            <a:endParaRPr lang="de-DE" sz="1600" b="1" dirty="0">
              <a:solidFill>
                <a:srgbClr val="002060"/>
              </a:solidFill>
            </a:endParaRPr>
          </a:p>
        </p:txBody>
      </p:sp>
      <p:sp>
        <p:nvSpPr>
          <p:cNvPr id="27" name="TextBox 26"/>
          <p:cNvSpPr txBox="1"/>
          <p:nvPr/>
        </p:nvSpPr>
        <p:spPr>
          <a:xfrm>
            <a:off x="6483775" y="6137483"/>
            <a:ext cx="5373290" cy="294953"/>
          </a:xfrm>
          <a:prstGeom prst="rect">
            <a:avLst/>
          </a:prstGeom>
          <a:noFill/>
        </p:spPr>
        <p:txBody>
          <a:bodyPr wrap="square" lIns="0" tIns="0" rIns="0" bIns="0" rtlCol="0" anchor="t" anchorCtr="0">
            <a:spAutoFit/>
          </a:bodyPr>
          <a:lstStyle/>
          <a:p>
            <a:pPr>
              <a:lnSpc>
                <a:spcPts val="2300"/>
              </a:lnSpc>
              <a:spcBef>
                <a:spcPts val="1150"/>
              </a:spcBef>
            </a:pPr>
            <a:r>
              <a:rPr lang="en-US" sz="1200" dirty="0" smtClean="0"/>
              <a:t>Ref: D Naujoks et al, PFMC (2023), </a:t>
            </a:r>
            <a:r>
              <a:rPr lang="it-IT" sz="1200" dirty="0" smtClean="0"/>
              <a:t>Y </a:t>
            </a:r>
            <a:r>
              <a:rPr lang="it-IT" sz="1200" dirty="0"/>
              <a:t>Gao et al 2023 </a:t>
            </a:r>
            <a:r>
              <a:rPr lang="it-IT" sz="1200" dirty="0" err="1"/>
              <a:t>Nucl</a:t>
            </a:r>
            <a:r>
              <a:rPr lang="it-IT" sz="1200" dirty="0"/>
              <a:t>. Fusion 63 026031</a:t>
            </a:r>
            <a:endParaRPr lang="en-US" sz="1200" dirty="0"/>
          </a:p>
        </p:txBody>
      </p:sp>
    </p:spTree>
    <p:extLst>
      <p:ext uri="{BB962C8B-B14F-4D97-AF65-F5344CB8AC3E}">
        <p14:creationId xmlns:p14="http://schemas.microsoft.com/office/powerpoint/2010/main" val="416434359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US" dirty="0" smtClean="0"/>
              <a:t>Experiments </a:t>
            </a:r>
            <a:r>
              <a:rPr lang="en-US" dirty="0"/>
              <a:t>OP1.2b (old design) with OP2.1 (new design)</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5</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5</a:t>
            </a:fld>
            <a:endParaRPr lang="de-DE" dirty="0"/>
          </a:p>
        </p:txBody>
      </p:sp>
      <p:sp>
        <p:nvSpPr>
          <p:cNvPr id="7" name="Rechteck 6"/>
          <p:cNvSpPr/>
          <p:nvPr/>
        </p:nvSpPr>
        <p:spPr>
          <a:xfrm>
            <a:off x="628126" y="847192"/>
            <a:ext cx="9474200" cy="738664"/>
          </a:xfrm>
          <a:prstGeom prst="rect">
            <a:avLst/>
          </a:prstGeom>
        </p:spPr>
        <p:txBody>
          <a:bodyPr wrap="square">
            <a:spAutoFit/>
          </a:bodyPr>
          <a:lstStyle/>
          <a:p>
            <a:r>
              <a:rPr lang="de-DE" dirty="0" smtClean="0">
                <a:latin typeface="Calibri" panose="020F0502020204030204" pitchFamily="34" charset="0"/>
              </a:rPr>
              <a:t>5 </a:t>
            </a:r>
            <a:r>
              <a:rPr lang="de-DE" dirty="0">
                <a:latin typeface="Calibri" panose="020F0502020204030204" pitchFamily="34" charset="0"/>
              </a:rPr>
              <a:t>MW ECRH </a:t>
            </a:r>
            <a:r>
              <a:rPr lang="de-DE" dirty="0" err="1">
                <a:latin typeface="Calibri" panose="020F0502020204030204" pitchFamily="34" charset="0"/>
              </a:rPr>
              <a:t>input</a:t>
            </a:r>
            <a:r>
              <a:rPr lang="de-DE" dirty="0">
                <a:latin typeface="Calibri" panose="020F0502020204030204" pitchFamily="34" charset="0"/>
              </a:rPr>
              <a:t> power</a:t>
            </a:r>
          </a:p>
          <a:p>
            <a:r>
              <a:rPr lang="de-DE" sz="1200" dirty="0" smtClean="0">
                <a:solidFill>
                  <a:prstClr val="black"/>
                </a:solidFill>
                <a:latin typeface="Calibri" panose="020F0502020204030204" pitchFamily="34" charset="0"/>
              </a:rPr>
              <a:t>OP1.2b</a:t>
            </a:r>
            <a:r>
              <a:rPr lang="de-DE" sz="1200" dirty="0">
                <a:solidFill>
                  <a:prstClr val="black"/>
                </a:solidFill>
                <a:latin typeface="Calibri" panose="020F0502020204030204" pitchFamily="34" charset="0"/>
              </a:rPr>
              <a:t>: https://w7x-logbook.ipp-hgw.mpg.de/log.html?id=XP_20181011.21   </a:t>
            </a:r>
            <a:endParaRPr lang="de-DE" sz="1200" dirty="0">
              <a:solidFill>
                <a:srgbClr val="000000"/>
              </a:solidFill>
              <a:latin typeface="Calibri" panose="020F0502020204030204" pitchFamily="34" charset="0"/>
            </a:endParaRPr>
          </a:p>
          <a:p>
            <a:r>
              <a:rPr lang="de-DE" sz="1200" dirty="0">
                <a:solidFill>
                  <a:srgbClr val="000000"/>
                </a:solidFill>
                <a:latin typeface="Calibri" panose="020F0502020204030204" pitchFamily="34" charset="0"/>
              </a:rPr>
              <a:t>OP2.1: </a:t>
            </a:r>
            <a:r>
              <a:rPr lang="de-DE" sz="1200" dirty="0">
                <a:solidFill>
                  <a:prstClr val="black"/>
                </a:solidFill>
                <a:latin typeface="Calibri" panose="020F0502020204030204" pitchFamily="34" charset="0"/>
              </a:rPr>
              <a:t>  </a:t>
            </a:r>
            <a:r>
              <a:rPr lang="de-DE" sz="1200" dirty="0" smtClean="0">
                <a:solidFill>
                  <a:prstClr val="black"/>
                </a:solidFill>
                <a:latin typeface="Calibri" panose="020F0502020204030204" pitchFamily="34" charset="0"/>
              </a:rPr>
              <a:t>https</a:t>
            </a:r>
            <a:r>
              <a:rPr lang="de-DE" sz="1200" dirty="0">
                <a:solidFill>
                  <a:prstClr val="black"/>
                </a:solidFill>
                <a:latin typeface="Calibri" panose="020F0502020204030204" pitchFamily="34" charset="0"/>
              </a:rPr>
              <a:t>://</a:t>
            </a:r>
            <a:r>
              <a:rPr lang="de-DE" sz="1200" dirty="0" smtClean="0">
                <a:solidFill>
                  <a:prstClr val="black"/>
                </a:solidFill>
                <a:latin typeface="Calibri" panose="020F0502020204030204" pitchFamily="34" charset="0"/>
              </a:rPr>
              <a:t>w7x-logbook.ipp-hgw.mpg.de/log.html?id=XP_20230328.23</a:t>
            </a:r>
          </a:p>
        </p:txBody>
      </p:sp>
      <p:sp>
        <p:nvSpPr>
          <p:cNvPr id="8" name="Textfeld 7"/>
          <p:cNvSpPr txBox="1"/>
          <p:nvPr/>
        </p:nvSpPr>
        <p:spPr>
          <a:xfrm>
            <a:off x="5815740" y="893782"/>
            <a:ext cx="1391659" cy="861774"/>
          </a:xfrm>
          <a:prstGeom prst="rect">
            <a:avLst/>
          </a:prstGeom>
          <a:noFill/>
        </p:spPr>
        <p:txBody>
          <a:bodyPr wrap="square" lIns="0" tIns="0" rIns="0" bIns="0" rtlCol="0" anchor="t" anchorCtr="0">
            <a:spAutoFit/>
          </a:bodyPr>
          <a:lstStyle/>
          <a:p>
            <a:r>
              <a:rPr lang="de-DE" sz="1400" dirty="0" smtClean="0">
                <a:latin typeface="Calibri" panose="020F0502020204030204" pitchFamily="34" charset="0"/>
                <a:cs typeface="Calibri" panose="020F0502020204030204" pitchFamily="34" charset="0"/>
              </a:rPr>
              <a:t>P</a:t>
            </a:r>
            <a:r>
              <a:rPr lang="de-DE" sz="1400" baseline="-25000" dirty="0" smtClean="0">
                <a:latin typeface="Calibri" panose="020F0502020204030204" pitchFamily="34" charset="0"/>
                <a:cs typeface="Calibri" panose="020F0502020204030204" pitchFamily="34" charset="0"/>
              </a:rPr>
              <a:t>ECRH  </a:t>
            </a:r>
            <a:r>
              <a:rPr lang="de-DE" sz="1400" dirty="0" smtClean="0">
                <a:latin typeface="Calibri" panose="020F0502020204030204" pitchFamily="34" charset="0"/>
                <a:cs typeface="Calibri" panose="020F0502020204030204" pitchFamily="34" charset="0"/>
              </a:rPr>
              <a:t>≤ 5 [MW] 	</a:t>
            </a:r>
            <a:endParaRPr lang="de-DE" sz="1400" dirty="0">
              <a:latin typeface="Calibri" panose="020F0502020204030204" pitchFamily="34" charset="0"/>
              <a:cs typeface="Calibri" panose="020F0502020204030204" pitchFamily="34" charset="0"/>
            </a:endParaRPr>
          </a:p>
          <a:p>
            <a:r>
              <a:rPr lang="de-DE" sz="1400" dirty="0" smtClean="0">
                <a:latin typeface="Calibri" panose="020F0502020204030204" pitchFamily="34" charset="0"/>
                <a:cs typeface="Calibri" panose="020F0502020204030204" pitchFamily="34" charset="0"/>
              </a:rPr>
              <a:t>n</a:t>
            </a:r>
            <a:r>
              <a:rPr lang="de-DE" sz="1400" baseline="-25000" dirty="0" smtClean="0">
                <a:latin typeface="Calibri" panose="020F0502020204030204" pitchFamily="34" charset="0"/>
                <a:cs typeface="Calibri" panose="020F0502020204030204" pitchFamily="34" charset="0"/>
              </a:rPr>
              <a:t>e, dl</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6·10</a:t>
            </a:r>
            <a:r>
              <a:rPr lang="de-DE" sz="1400" baseline="30000" dirty="0" smtClean="0">
                <a:latin typeface="Calibri" panose="020F0502020204030204" pitchFamily="34" charset="0"/>
                <a:cs typeface="Calibri" panose="020F0502020204030204" pitchFamily="34" charset="0"/>
              </a:rPr>
              <a:t>19</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m</a:t>
            </a:r>
            <a:r>
              <a:rPr lang="de-DE" sz="1400" baseline="30000" dirty="0" smtClean="0">
                <a:latin typeface="Calibri" panose="020F0502020204030204" pitchFamily="34" charset="0"/>
                <a:cs typeface="Calibri" panose="020F0502020204030204" pitchFamily="34" charset="0"/>
              </a:rPr>
              <a:t>-2</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	</a:t>
            </a:r>
            <a:endParaRPr lang="de-DE" sz="1400" dirty="0">
              <a:latin typeface="Calibri" panose="020F0502020204030204" pitchFamily="34" charset="0"/>
              <a:cs typeface="Calibri" panose="020F0502020204030204" pitchFamily="34" charset="0"/>
            </a:endParaRPr>
          </a:p>
          <a:p>
            <a:r>
              <a:rPr lang="de-DE" sz="1400" dirty="0" err="1" smtClean="0">
                <a:latin typeface="Calibri" panose="020F0502020204030204" pitchFamily="34" charset="0"/>
                <a:cs typeface="Calibri" panose="020F0502020204030204" pitchFamily="34" charset="0"/>
                <a:sym typeface="Symbol" panose="05050102010706020507" pitchFamily="18" charset="2"/>
              </a:rPr>
              <a:t>W</a:t>
            </a:r>
            <a:r>
              <a:rPr lang="de-DE" sz="1400" baseline="-25000" dirty="0" err="1" smtClean="0">
                <a:latin typeface="Calibri" panose="020F0502020204030204" pitchFamily="34" charset="0"/>
                <a:cs typeface="Calibri" panose="020F0502020204030204" pitchFamily="34" charset="0"/>
              </a:rPr>
              <a:t>dia</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0.45 [</a:t>
            </a:r>
            <a:r>
              <a:rPr lang="de-DE" sz="1400" dirty="0">
                <a:latin typeface="Calibri" panose="020F0502020204030204" pitchFamily="34" charset="0"/>
                <a:cs typeface="Calibri" panose="020F0502020204030204" pitchFamily="34" charset="0"/>
              </a:rPr>
              <a:t>MJ] </a:t>
            </a:r>
            <a:r>
              <a:rPr lang="de-DE" sz="1400" dirty="0" smtClean="0">
                <a:latin typeface="Calibri" panose="020F0502020204030204" pitchFamily="34" charset="0"/>
                <a:cs typeface="Calibri" panose="020F0502020204030204" pitchFamily="34" charset="0"/>
              </a:rPr>
              <a:t>	</a:t>
            </a:r>
          </a:p>
          <a:p>
            <a:r>
              <a:rPr lang="de-DE" sz="1400" dirty="0" err="1" smtClean="0">
                <a:latin typeface="Calibri" panose="020F0502020204030204" pitchFamily="34" charset="0"/>
                <a:cs typeface="Calibri" panose="020F0502020204030204" pitchFamily="34" charset="0"/>
              </a:rPr>
              <a:t>P</a:t>
            </a:r>
            <a:r>
              <a:rPr lang="de-DE" sz="1400" baseline="-25000" dirty="0" err="1" smtClean="0">
                <a:latin typeface="Calibri" panose="020F0502020204030204" pitchFamily="34" charset="0"/>
                <a:cs typeface="Calibri" panose="020F0502020204030204" pitchFamily="34" charset="0"/>
              </a:rPr>
              <a:t>rad</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1 [MW] 	</a:t>
            </a:r>
            <a:endParaRPr lang="de-DE" sz="1400" dirty="0">
              <a:latin typeface="Calibri" panose="020F0502020204030204" pitchFamily="34" charset="0"/>
              <a:cs typeface="Calibri" panose="020F0502020204030204" pitchFamily="34" charset="0"/>
            </a:endParaRPr>
          </a:p>
        </p:txBody>
      </p:sp>
      <p:pic>
        <p:nvPicPr>
          <p:cNvPr id="5" name="Grafik 4"/>
          <p:cNvPicPr>
            <a:picLocks noChangeAspect="1"/>
          </p:cNvPicPr>
          <p:nvPr/>
        </p:nvPicPr>
        <p:blipFill>
          <a:blip r:embed="rId2"/>
          <a:stretch>
            <a:fillRect/>
          </a:stretch>
        </p:blipFill>
        <p:spPr>
          <a:xfrm>
            <a:off x="6103954" y="1784640"/>
            <a:ext cx="5391150" cy="2466975"/>
          </a:xfrm>
          <a:prstGeom prst="rect">
            <a:avLst/>
          </a:prstGeom>
        </p:spPr>
      </p:pic>
      <p:pic>
        <p:nvPicPr>
          <p:cNvPr id="6" name="Grafik 5"/>
          <p:cNvPicPr>
            <a:picLocks noChangeAspect="1"/>
          </p:cNvPicPr>
          <p:nvPr/>
        </p:nvPicPr>
        <p:blipFill>
          <a:blip r:embed="rId3"/>
          <a:stretch>
            <a:fillRect/>
          </a:stretch>
        </p:blipFill>
        <p:spPr>
          <a:xfrm>
            <a:off x="6095662" y="3947343"/>
            <a:ext cx="5410200" cy="2533650"/>
          </a:xfrm>
          <a:prstGeom prst="rect">
            <a:avLst/>
          </a:prstGeom>
        </p:spPr>
      </p:pic>
      <p:pic>
        <p:nvPicPr>
          <p:cNvPr id="14" name="Grafik 13"/>
          <p:cNvPicPr>
            <a:picLocks noChangeAspect="1"/>
          </p:cNvPicPr>
          <p:nvPr/>
        </p:nvPicPr>
        <p:blipFill>
          <a:blip r:embed="rId4"/>
          <a:stretch>
            <a:fillRect/>
          </a:stretch>
        </p:blipFill>
        <p:spPr>
          <a:xfrm>
            <a:off x="363740" y="1782798"/>
            <a:ext cx="5419725" cy="2447925"/>
          </a:xfrm>
          <a:prstGeom prst="rect">
            <a:avLst/>
          </a:prstGeom>
        </p:spPr>
      </p:pic>
      <p:pic>
        <p:nvPicPr>
          <p:cNvPr id="15" name="Grafik 14"/>
          <p:cNvPicPr>
            <a:picLocks noChangeAspect="1"/>
          </p:cNvPicPr>
          <p:nvPr/>
        </p:nvPicPr>
        <p:blipFill>
          <a:blip r:embed="rId5"/>
          <a:stretch>
            <a:fillRect/>
          </a:stretch>
        </p:blipFill>
        <p:spPr>
          <a:xfrm>
            <a:off x="453165" y="3955030"/>
            <a:ext cx="5362575" cy="2476500"/>
          </a:xfrm>
          <a:prstGeom prst="rect">
            <a:avLst/>
          </a:prstGeom>
        </p:spPr>
      </p:pic>
      <p:sp>
        <p:nvSpPr>
          <p:cNvPr id="16" name="Rechteck 15"/>
          <p:cNvSpPr/>
          <p:nvPr/>
        </p:nvSpPr>
        <p:spPr>
          <a:xfrm>
            <a:off x="4254059" y="2000867"/>
            <a:ext cx="869149" cy="369332"/>
          </a:xfrm>
          <a:prstGeom prst="rect">
            <a:avLst/>
          </a:prstGeom>
        </p:spPr>
        <p:txBody>
          <a:bodyPr wrap="none">
            <a:spAutoFit/>
          </a:bodyPr>
          <a:lstStyle/>
          <a:p>
            <a:r>
              <a:rPr lang="de-DE" dirty="0" smtClean="0">
                <a:latin typeface="Calibri" panose="020F0502020204030204" pitchFamily="34" charset="0"/>
              </a:rPr>
              <a:t>OP1.2b</a:t>
            </a:r>
            <a:endParaRPr lang="de-DE" dirty="0"/>
          </a:p>
        </p:txBody>
      </p:sp>
      <p:sp>
        <p:nvSpPr>
          <p:cNvPr id="17" name="Rechteck 16"/>
          <p:cNvSpPr/>
          <p:nvPr/>
        </p:nvSpPr>
        <p:spPr>
          <a:xfrm>
            <a:off x="4284629" y="4189676"/>
            <a:ext cx="869149" cy="369332"/>
          </a:xfrm>
          <a:prstGeom prst="rect">
            <a:avLst/>
          </a:prstGeom>
        </p:spPr>
        <p:txBody>
          <a:bodyPr wrap="none">
            <a:spAutoFit/>
          </a:bodyPr>
          <a:lstStyle/>
          <a:p>
            <a:r>
              <a:rPr lang="de-DE" dirty="0" smtClean="0">
                <a:latin typeface="Calibri" panose="020F0502020204030204" pitchFamily="34" charset="0"/>
              </a:rPr>
              <a:t>OP1.2b</a:t>
            </a:r>
            <a:endParaRPr lang="de-DE" dirty="0"/>
          </a:p>
        </p:txBody>
      </p:sp>
      <p:sp>
        <p:nvSpPr>
          <p:cNvPr id="18" name="Rechteck 17"/>
          <p:cNvSpPr/>
          <p:nvPr/>
        </p:nvSpPr>
        <p:spPr>
          <a:xfrm>
            <a:off x="10085179" y="2000867"/>
            <a:ext cx="747320" cy="369332"/>
          </a:xfrm>
          <a:prstGeom prst="rect">
            <a:avLst/>
          </a:prstGeom>
        </p:spPr>
        <p:txBody>
          <a:bodyPr wrap="none">
            <a:spAutoFit/>
          </a:bodyPr>
          <a:lstStyle/>
          <a:p>
            <a:r>
              <a:rPr lang="de-DE" dirty="0" smtClean="0">
                <a:latin typeface="Calibri" panose="020F0502020204030204" pitchFamily="34" charset="0"/>
              </a:rPr>
              <a:t>OP2.1</a:t>
            </a:r>
            <a:endParaRPr lang="de-DE" dirty="0"/>
          </a:p>
        </p:txBody>
      </p:sp>
      <p:sp>
        <p:nvSpPr>
          <p:cNvPr id="19" name="Rechteck 18"/>
          <p:cNvSpPr/>
          <p:nvPr/>
        </p:nvSpPr>
        <p:spPr>
          <a:xfrm>
            <a:off x="10078792" y="4177494"/>
            <a:ext cx="747320" cy="369332"/>
          </a:xfrm>
          <a:prstGeom prst="rect">
            <a:avLst/>
          </a:prstGeom>
        </p:spPr>
        <p:txBody>
          <a:bodyPr wrap="none">
            <a:spAutoFit/>
          </a:bodyPr>
          <a:lstStyle/>
          <a:p>
            <a:r>
              <a:rPr lang="de-DE" dirty="0" smtClean="0">
                <a:latin typeface="Calibri" panose="020F0502020204030204" pitchFamily="34" charset="0"/>
              </a:rPr>
              <a:t>OP2.1</a:t>
            </a:r>
            <a:endParaRPr lang="de-DE" dirty="0"/>
          </a:p>
        </p:txBody>
      </p:sp>
      <p:sp>
        <p:nvSpPr>
          <p:cNvPr id="20" name="Ellipse 19"/>
          <p:cNvSpPr/>
          <p:nvPr/>
        </p:nvSpPr>
        <p:spPr>
          <a:xfrm>
            <a:off x="1346166" y="4306998"/>
            <a:ext cx="1440066" cy="792127"/>
          </a:xfrm>
          <a:prstGeom prst="ellipse">
            <a:avLst/>
          </a:prstGeom>
          <a:noFill/>
          <a:ln w="57150" cmpd="sng">
            <a:solidFill>
              <a:srgbClr val="005555"/>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21" name="Ellipse 20"/>
          <p:cNvSpPr/>
          <p:nvPr/>
        </p:nvSpPr>
        <p:spPr>
          <a:xfrm>
            <a:off x="6708741" y="4227883"/>
            <a:ext cx="1440066" cy="792127"/>
          </a:xfrm>
          <a:prstGeom prst="ellipse">
            <a:avLst/>
          </a:prstGeom>
          <a:noFill/>
          <a:ln w="57150" cmpd="sng">
            <a:solidFill>
              <a:srgbClr val="005555"/>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cxnSp>
        <p:nvCxnSpPr>
          <p:cNvPr id="23" name="Gerade Verbindung mit Pfeil 22"/>
          <p:cNvCxnSpPr>
            <a:stCxn id="20" idx="6"/>
            <a:endCxn id="21" idx="2"/>
          </p:cNvCxnSpPr>
          <p:nvPr/>
        </p:nvCxnSpPr>
        <p:spPr>
          <a:xfrm flipV="1">
            <a:off x="2786232" y="4623947"/>
            <a:ext cx="3922509" cy="79115"/>
          </a:xfrm>
          <a:prstGeom prst="straightConnector1">
            <a:avLst/>
          </a:prstGeom>
          <a:ln w="38100" cmpd="sng">
            <a:prstDash val="dash"/>
            <a:headEnd type="triangle"/>
            <a:tailEnd type="triangle"/>
          </a:ln>
        </p:spPr>
        <p:style>
          <a:lnRef idx="1">
            <a:schemeClr val="accent1"/>
          </a:lnRef>
          <a:fillRef idx="0">
            <a:schemeClr val="accent1"/>
          </a:fillRef>
          <a:effectRef idx="0">
            <a:schemeClr val="accent1"/>
          </a:effectRef>
          <a:fontRef idx="minor">
            <a:schemeClr val="tx1"/>
          </a:fontRef>
        </p:style>
      </p:cxnSp>
      <p:sp>
        <p:nvSpPr>
          <p:cNvPr id="22" name="TextBox 21"/>
          <p:cNvSpPr txBox="1"/>
          <p:nvPr/>
        </p:nvSpPr>
        <p:spPr>
          <a:xfrm>
            <a:off x="8673231" y="1060728"/>
            <a:ext cx="2658820"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D Naujoks et al, PFMC (2023)</a:t>
            </a:r>
          </a:p>
        </p:txBody>
      </p:sp>
    </p:spTree>
    <p:extLst>
      <p:ext uri="{BB962C8B-B14F-4D97-AF65-F5344CB8AC3E}">
        <p14:creationId xmlns:p14="http://schemas.microsoft.com/office/powerpoint/2010/main" val="355985233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US" dirty="0" smtClean="0"/>
              <a:t>Experiments </a:t>
            </a:r>
            <a:r>
              <a:rPr lang="en-US" dirty="0"/>
              <a:t>OP1.2b (old design) with OP2.1 (new design)</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6</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6</a:t>
            </a:fld>
            <a:endParaRPr lang="de-DE" dirty="0"/>
          </a:p>
        </p:txBody>
      </p:sp>
      <p:sp>
        <p:nvSpPr>
          <p:cNvPr id="4" name="Rechteck 3"/>
          <p:cNvSpPr/>
          <p:nvPr/>
        </p:nvSpPr>
        <p:spPr>
          <a:xfrm>
            <a:off x="617368" y="5067100"/>
            <a:ext cx="10658139" cy="307777"/>
          </a:xfrm>
          <a:prstGeom prst="rect">
            <a:avLst/>
          </a:prstGeom>
        </p:spPr>
        <p:txBody>
          <a:bodyPr wrap="square">
            <a:spAutoFit/>
          </a:bodyPr>
          <a:lstStyle/>
          <a:p>
            <a:r>
              <a:rPr lang="en-US" sz="1400" dirty="0" smtClean="0">
                <a:latin typeface="Calibri" panose="020F0502020204030204" pitchFamily="34" charset="0"/>
                <a:cs typeface="Calibri" panose="020F0502020204030204" pitchFamily="34" charset="0"/>
              </a:rPr>
              <a:t>Note: the </a:t>
            </a:r>
            <a:r>
              <a:rPr lang="en-US" sz="1400" dirty="0">
                <a:latin typeface="Calibri" panose="020F0502020204030204" pitchFamily="34" charset="0"/>
                <a:cs typeface="Calibri" panose="020F0502020204030204" pitchFamily="34" charset="0"/>
              </a:rPr>
              <a:t>emissivity of W is assumed to be 0.67 based on the equilibrium temperature of 50 C during the hot water test.</a:t>
            </a:r>
          </a:p>
        </p:txBody>
      </p:sp>
      <p:sp>
        <p:nvSpPr>
          <p:cNvPr id="7" name="Rectangle 1"/>
          <p:cNvSpPr>
            <a:spLocks noChangeArrowheads="1"/>
          </p:cNvSpPr>
          <p:nvPr/>
        </p:nvSpPr>
        <p:spPr bwMode="auto">
          <a:xfrm>
            <a:off x="3045888" y="3810348"/>
            <a:ext cx="635629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endParaRPr lang="de-DE"/>
          </a:p>
        </p:txBody>
      </p:sp>
      <p:graphicFrame>
        <p:nvGraphicFramePr>
          <p:cNvPr id="8" name="Tabelle 7"/>
          <p:cNvGraphicFramePr>
            <a:graphicFrameLocks noGrp="1"/>
          </p:cNvGraphicFramePr>
          <p:nvPr>
            <p:extLst/>
          </p:nvPr>
        </p:nvGraphicFramePr>
        <p:xfrm>
          <a:off x="628127" y="3171113"/>
          <a:ext cx="8446459" cy="1760982"/>
        </p:xfrm>
        <a:graphic>
          <a:graphicData uri="http://schemas.openxmlformats.org/drawingml/2006/table">
            <a:tbl>
              <a:tblPr firstRow="1" firstCol="1" bandRow="1">
                <a:tableStyleId>{5C22544A-7EE6-4342-B048-85BDC9FD1C3A}</a:tableStyleId>
              </a:tblPr>
              <a:tblGrid>
                <a:gridCol w="1689112">
                  <a:extLst>
                    <a:ext uri="{9D8B030D-6E8A-4147-A177-3AD203B41FA5}">
                      <a16:colId xmlns:a16="http://schemas.microsoft.com/office/drawing/2014/main" val="3963387733"/>
                    </a:ext>
                  </a:extLst>
                </a:gridCol>
                <a:gridCol w="1689112">
                  <a:extLst>
                    <a:ext uri="{9D8B030D-6E8A-4147-A177-3AD203B41FA5}">
                      <a16:colId xmlns:a16="http://schemas.microsoft.com/office/drawing/2014/main" val="4135717946"/>
                    </a:ext>
                  </a:extLst>
                </a:gridCol>
                <a:gridCol w="1689112">
                  <a:extLst>
                    <a:ext uri="{9D8B030D-6E8A-4147-A177-3AD203B41FA5}">
                      <a16:colId xmlns:a16="http://schemas.microsoft.com/office/drawing/2014/main" val="2250344659"/>
                    </a:ext>
                  </a:extLst>
                </a:gridCol>
                <a:gridCol w="1689112">
                  <a:extLst>
                    <a:ext uri="{9D8B030D-6E8A-4147-A177-3AD203B41FA5}">
                      <a16:colId xmlns:a16="http://schemas.microsoft.com/office/drawing/2014/main" val="1796238950"/>
                    </a:ext>
                  </a:extLst>
                </a:gridCol>
                <a:gridCol w="1690011">
                  <a:extLst>
                    <a:ext uri="{9D8B030D-6E8A-4147-A177-3AD203B41FA5}">
                      <a16:colId xmlns:a16="http://schemas.microsoft.com/office/drawing/2014/main" val="1443457723"/>
                    </a:ext>
                  </a:extLst>
                </a:gridCol>
              </a:tblGrid>
              <a:tr h="349969">
                <a:tc>
                  <a:txBody>
                    <a:bodyPr/>
                    <a:lstStyle/>
                    <a:p>
                      <a:pPr>
                        <a:lnSpc>
                          <a:spcPct val="107000"/>
                        </a:lnSpc>
                        <a:spcAft>
                          <a:spcPts val="0"/>
                        </a:spcAft>
                      </a:pPr>
                      <a:r>
                        <a:rPr lang="de-DE" sz="1800">
                          <a:effectLst/>
                          <a:latin typeface="Calibri" panose="020F0502020204030204" pitchFamily="34" charset="0"/>
                          <a:cs typeface="Calibri" panose="020F0502020204030204" pitchFamily="34" charset="0"/>
                        </a:rPr>
                        <a:t> </a:t>
                      </a:r>
                      <a:endParaRPr lang="de-DE" sz="180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dirty="0" smtClean="0">
                          <a:effectLst/>
                          <a:latin typeface="Calibri" panose="020F0502020204030204" pitchFamily="34" charset="0"/>
                          <a:cs typeface="Calibri" panose="020F0502020204030204" pitchFamily="34" charset="0"/>
                        </a:rPr>
                        <a:t>20181011.021</a:t>
                      </a:r>
                    </a:p>
                    <a:p>
                      <a:pPr>
                        <a:lnSpc>
                          <a:spcPct val="107000"/>
                        </a:lnSpc>
                        <a:spcAft>
                          <a:spcPts val="0"/>
                        </a:spcAft>
                      </a:pPr>
                      <a:r>
                        <a:rPr lang="de-DE" sz="1800" dirty="0" smtClean="0">
                          <a:effectLst/>
                          <a:latin typeface="Calibri" panose="020F0502020204030204" pitchFamily="34" charset="0"/>
                          <a:ea typeface="Calibri" panose="020F0502020204030204" pitchFamily="34" charset="0"/>
                          <a:cs typeface="Calibri" panose="020F0502020204030204" pitchFamily="34" charset="0"/>
                        </a:rPr>
                        <a:t>(OP1.2b:</a:t>
                      </a:r>
                      <a:r>
                        <a:rPr lang="de-DE" sz="1800" baseline="0" dirty="0" smtClean="0">
                          <a:effectLst/>
                          <a:latin typeface="Calibri" panose="020F0502020204030204" pitchFamily="34" charset="0"/>
                          <a:ea typeface="Calibri" panose="020F0502020204030204" pitchFamily="34" charset="0"/>
                          <a:cs typeface="Calibri" panose="020F0502020204030204" pitchFamily="34" charset="0"/>
                        </a:rPr>
                        <a:t> </a:t>
                      </a:r>
                      <a:r>
                        <a:rPr lang="de-DE" sz="1800" dirty="0" smtClean="0">
                          <a:effectLst/>
                          <a:latin typeface="Calibri" panose="020F0502020204030204" pitchFamily="34" charset="0"/>
                          <a:ea typeface="Calibri" panose="020F0502020204030204" pitchFamily="34" charset="0"/>
                          <a:cs typeface="Calibri" panose="020F0502020204030204" pitchFamily="34" charset="0"/>
                        </a:rPr>
                        <a:t>5 MW)</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dirty="0" smtClean="0">
                          <a:effectLst/>
                          <a:latin typeface="Calibri" panose="020F0502020204030204" pitchFamily="34" charset="0"/>
                          <a:cs typeface="Calibri" panose="020F0502020204030204" pitchFamily="34" charset="0"/>
                        </a:rPr>
                        <a:t>20230328.023</a:t>
                      </a:r>
                    </a:p>
                    <a:p>
                      <a:pPr marL="0" marR="0" lvl="0" indent="0" algn="l" defTabSz="914400" rtl="0" eaLnBrk="1" fontAlgn="auto" latinLnBrk="0" hangingPunct="1">
                        <a:lnSpc>
                          <a:spcPct val="107000"/>
                        </a:lnSpc>
                        <a:spcBef>
                          <a:spcPts val="0"/>
                        </a:spcBef>
                        <a:spcAft>
                          <a:spcPts val="0"/>
                        </a:spcAft>
                        <a:buClrTx/>
                        <a:buSzTx/>
                        <a:buFontTx/>
                        <a:buNone/>
                        <a:tabLst/>
                        <a:defRPr/>
                      </a:pPr>
                      <a:r>
                        <a:rPr lang="de-DE" sz="1800" dirty="0" smtClean="0">
                          <a:effectLst/>
                          <a:latin typeface="Calibri" panose="020F0502020204030204" pitchFamily="34" charset="0"/>
                          <a:ea typeface="Calibri" panose="020F0502020204030204" pitchFamily="34" charset="0"/>
                          <a:cs typeface="Calibri" panose="020F0502020204030204" pitchFamily="34" charset="0"/>
                        </a:rPr>
                        <a:t>(OP2.1:</a:t>
                      </a:r>
                      <a:r>
                        <a:rPr lang="de-DE" sz="1800" baseline="0" dirty="0" smtClean="0">
                          <a:effectLst/>
                          <a:latin typeface="Calibri" panose="020F0502020204030204" pitchFamily="34" charset="0"/>
                          <a:ea typeface="Calibri" panose="020F0502020204030204" pitchFamily="34" charset="0"/>
                          <a:cs typeface="Calibri" panose="020F0502020204030204" pitchFamily="34" charset="0"/>
                        </a:rPr>
                        <a:t> </a:t>
                      </a:r>
                      <a:r>
                        <a:rPr lang="de-DE" sz="1800" dirty="0" smtClean="0">
                          <a:effectLst/>
                          <a:latin typeface="Calibri" panose="020F0502020204030204" pitchFamily="34" charset="0"/>
                          <a:ea typeface="Calibri" panose="020F0502020204030204" pitchFamily="34" charset="0"/>
                          <a:cs typeface="Calibri" panose="020F0502020204030204" pitchFamily="34" charset="0"/>
                        </a:rPr>
                        <a:t>5 MW)</a:t>
                      </a:r>
                    </a:p>
                  </a:txBody>
                  <a:tcPr marL="68580" marR="68580" marT="0" marB="0"/>
                </a:tc>
                <a:tc>
                  <a:txBody>
                    <a:bodyPr/>
                    <a:lstStyle/>
                    <a:p>
                      <a:pPr>
                        <a:lnSpc>
                          <a:spcPct val="107000"/>
                        </a:lnSpc>
                        <a:spcAft>
                          <a:spcPts val="0"/>
                        </a:spcAft>
                      </a:pPr>
                      <a:r>
                        <a:rPr lang="de-DE" sz="1800" dirty="0" smtClean="0">
                          <a:effectLst/>
                          <a:latin typeface="Calibri" panose="020F0502020204030204" pitchFamily="34" charset="0"/>
                          <a:cs typeface="Calibri" panose="020F0502020204030204" pitchFamily="34" charset="0"/>
                        </a:rPr>
                        <a:t>20181009.009</a:t>
                      </a:r>
                    </a:p>
                    <a:p>
                      <a:pPr marL="0" marR="0" lvl="0" indent="0" algn="l" defTabSz="914400" rtl="0" eaLnBrk="1" fontAlgn="auto" latinLnBrk="0" hangingPunct="1">
                        <a:lnSpc>
                          <a:spcPct val="107000"/>
                        </a:lnSpc>
                        <a:spcBef>
                          <a:spcPts val="0"/>
                        </a:spcBef>
                        <a:spcAft>
                          <a:spcPts val="0"/>
                        </a:spcAft>
                        <a:buClrTx/>
                        <a:buSzTx/>
                        <a:buFontTx/>
                        <a:buNone/>
                        <a:tabLst/>
                        <a:defRPr/>
                      </a:pPr>
                      <a:r>
                        <a:rPr lang="de-DE" sz="1800" smtClean="0">
                          <a:effectLst/>
                          <a:latin typeface="Calibri" panose="020F0502020204030204" pitchFamily="34" charset="0"/>
                          <a:ea typeface="Calibri" panose="020F0502020204030204" pitchFamily="34" charset="0"/>
                          <a:cs typeface="Calibri" panose="020F0502020204030204" pitchFamily="34" charset="0"/>
                        </a:rPr>
                        <a:t>(OP1.2b:</a:t>
                      </a:r>
                      <a:r>
                        <a:rPr lang="de-DE" sz="1800" baseline="0" smtClean="0">
                          <a:effectLst/>
                          <a:latin typeface="Calibri" panose="020F0502020204030204" pitchFamily="34" charset="0"/>
                          <a:ea typeface="Calibri" panose="020F0502020204030204" pitchFamily="34" charset="0"/>
                          <a:cs typeface="Calibri" panose="020F0502020204030204" pitchFamily="34" charset="0"/>
                        </a:rPr>
                        <a:t> </a:t>
                      </a:r>
                      <a:r>
                        <a:rPr lang="de-DE" sz="1800" baseline="0" dirty="0" smtClean="0">
                          <a:effectLst/>
                          <a:latin typeface="Calibri" panose="020F0502020204030204" pitchFamily="34" charset="0"/>
                          <a:ea typeface="Calibri" panose="020F0502020204030204" pitchFamily="34" charset="0"/>
                          <a:cs typeface="Calibri" panose="020F0502020204030204" pitchFamily="34" charset="0"/>
                        </a:rPr>
                        <a:t>3</a:t>
                      </a:r>
                      <a:r>
                        <a:rPr lang="de-DE" sz="1800" dirty="0" smtClean="0">
                          <a:effectLst/>
                          <a:latin typeface="Calibri" panose="020F0502020204030204" pitchFamily="34" charset="0"/>
                          <a:ea typeface="Calibri" panose="020F0502020204030204" pitchFamily="34" charset="0"/>
                          <a:cs typeface="Calibri" panose="020F0502020204030204" pitchFamily="34" charset="0"/>
                        </a:rPr>
                        <a:t> MW)</a:t>
                      </a:r>
                    </a:p>
                  </a:txBody>
                  <a:tcPr marL="68580" marR="68580" marT="0" marB="0"/>
                </a:tc>
                <a:tc>
                  <a:txBody>
                    <a:bodyPr/>
                    <a:lstStyle/>
                    <a:p>
                      <a:pPr>
                        <a:lnSpc>
                          <a:spcPct val="107000"/>
                        </a:lnSpc>
                        <a:spcAft>
                          <a:spcPts val="0"/>
                        </a:spcAft>
                      </a:pPr>
                      <a:r>
                        <a:rPr lang="de-DE" sz="1800" dirty="0" smtClean="0">
                          <a:effectLst/>
                          <a:latin typeface="Calibri" panose="020F0502020204030204" pitchFamily="34" charset="0"/>
                          <a:cs typeface="Calibri" panose="020F0502020204030204" pitchFamily="34" charset="0"/>
                        </a:rPr>
                        <a:t>20230328.033</a:t>
                      </a:r>
                    </a:p>
                    <a:p>
                      <a:pPr marL="0" marR="0" lvl="0" indent="0" algn="l" defTabSz="914400" rtl="0" eaLnBrk="1" fontAlgn="auto" latinLnBrk="0" hangingPunct="1">
                        <a:lnSpc>
                          <a:spcPct val="107000"/>
                        </a:lnSpc>
                        <a:spcBef>
                          <a:spcPts val="0"/>
                        </a:spcBef>
                        <a:spcAft>
                          <a:spcPts val="0"/>
                        </a:spcAft>
                        <a:buClrTx/>
                        <a:buSzTx/>
                        <a:buFontTx/>
                        <a:buNone/>
                        <a:tabLst/>
                        <a:defRPr/>
                      </a:pPr>
                      <a:r>
                        <a:rPr lang="de-DE" sz="1800" dirty="0" smtClean="0">
                          <a:effectLst/>
                          <a:latin typeface="Calibri" panose="020F0502020204030204" pitchFamily="34" charset="0"/>
                          <a:ea typeface="Calibri" panose="020F0502020204030204" pitchFamily="34" charset="0"/>
                          <a:cs typeface="Calibri" panose="020F0502020204030204" pitchFamily="34" charset="0"/>
                        </a:rPr>
                        <a:t>(OP2.1:</a:t>
                      </a:r>
                      <a:r>
                        <a:rPr lang="de-DE" sz="1800" baseline="0" dirty="0" smtClean="0">
                          <a:effectLst/>
                          <a:latin typeface="Calibri" panose="020F0502020204030204" pitchFamily="34" charset="0"/>
                          <a:ea typeface="Calibri" panose="020F0502020204030204" pitchFamily="34" charset="0"/>
                          <a:cs typeface="Calibri" panose="020F0502020204030204" pitchFamily="34" charset="0"/>
                        </a:rPr>
                        <a:t> 3</a:t>
                      </a:r>
                      <a:r>
                        <a:rPr lang="de-DE" sz="1800" dirty="0" smtClean="0">
                          <a:effectLst/>
                          <a:latin typeface="Calibri" panose="020F0502020204030204" pitchFamily="34" charset="0"/>
                          <a:ea typeface="Calibri" panose="020F0502020204030204" pitchFamily="34" charset="0"/>
                          <a:cs typeface="Calibri" panose="020F0502020204030204" pitchFamily="34" charset="0"/>
                        </a:rPr>
                        <a:t> MW)</a:t>
                      </a:r>
                    </a:p>
                  </a:txBody>
                  <a:tcPr marL="68580" marR="68580" marT="0" marB="0"/>
                </a:tc>
                <a:extLst>
                  <a:ext uri="{0D108BD9-81ED-4DB2-BD59-A6C34878D82A}">
                    <a16:rowId xmlns:a16="http://schemas.microsoft.com/office/drawing/2014/main" val="1343000798"/>
                  </a:ext>
                </a:extLst>
              </a:tr>
              <a:tr h="452358">
                <a:tc>
                  <a:txBody>
                    <a:bodyPr/>
                    <a:lstStyle/>
                    <a:p>
                      <a:pPr>
                        <a:lnSpc>
                          <a:spcPct val="107000"/>
                        </a:lnSpc>
                        <a:spcAft>
                          <a:spcPts val="0"/>
                        </a:spcAft>
                      </a:pPr>
                      <a:r>
                        <a:rPr lang="en-US" sz="1800" dirty="0">
                          <a:effectLst/>
                          <a:latin typeface="Calibri" panose="020F0502020204030204" pitchFamily="34" charset="0"/>
                          <a:cs typeface="Calibri" panose="020F0502020204030204" pitchFamily="34" charset="0"/>
                        </a:rPr>
                        <a:t>Mean heat load (kW/m</a:t>
                      </a:r>
                      <a:r>
                        <a:rPr lang="en-US" sz="1800" baseline="30000" dirty="0">
                          <a:effectLst/>
                          <a:latin typeface="Calibri" panose="020F0502020204030204" pitchFamily="34" charset="0"/>
                          <a:cs typeface="Calibri" panose="020F0502020204030204" pitchFamily="34" charset="0"/>
                        </a:rPr>
                        <a:t>2</a:t>
                      </a:r>
                      <a:r>
                        <a:rPr lang="en-US" sz="1800" dirty="0">
                          <a:effectLst/>
                          <a:latin typeface="Calibri" panose="020F0502020204030204" pitchFamily="34" charset="0"/>
                          <a:cs typeface="Calibri" panose="020F0502020204030204" pitchFamily="34" charset="0"/>
                        </a:rPr>
                        <a:t>)</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dirty="0">
                          <a:effectLst/>
                          <a:latin typeface="Calibri" panose="020F0502020204030204" pitchFamily="34" charset="0"/>
                          <a:cs typeface="Calibri" panose="020F0502020204030204" pitchFamily="34" charset="0"/>
                        </a:rPr>
                        <a:t>129.66</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dirty="0">
                          <a:effectLst/>
                          <a:latin typeface="Calibri" panose="020F0502020204030204" pitchFamily="34" charset="0"/>
                          <a:cs typeface="Calibri" panose="020F0502020204030204" pitchFamily="34" charset="0"/>
                        </a:rPr>
                        <a:t>81.8</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dirty="0">
                          <a:effectLst/>
                          <a:latin typeface="Calibri" panose="020F0502020204030204" pitchFamily="34" charset="0"/>
                          <a:cs typeface="Calibri" panose="020F0502020204030204" pitchFamily="34" charset="0"/>
                        </a:rPr>
                        <a:t>82.8</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a:effectLst/>
                          <a:latin typeface="Calibri" panose="020F0502020204030204" pitchFamily="34" charset="0"/>
                          <a:cs typeface="Calibri" panose="020F0502020204030204" pitchFamily="34" charset="0"/>
                        </a:rPr>
                        <a:t>47.1</a:t>
                      </a:r>
                      <a:endParaRPr lang="de-DE" sz="180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extLst>
                  <a:ext uri="{0D108BD9-81ED-4DB2-BD59-A6C34878D82A}">
                    <a16:rowId xmlns:a16="http://schemas.microsoft.com/office/drawing/2014/main" val="3889786336"/>
                  </a:ext>
                </a:extLst>
              </a:tr>
              <a:tr h="452358">
                <a:tc>
                  <a:txBody>
                    <a:bodyPr/>
                    <a:lstStyle/>
                    <a:p>
                      <a:pPr>
                        <a:lnSpc>
                          <a:spcPct val="107000"/>
                        </a:lnSpc>
                        <a:spcAft>
                          <a:spcPts val="0"/>
                        </a:spcAft>
                      </a:pPr>
                      <a:r>
                        <a:rPr lang="en-US" sz="1800" dirty="0">
                          <a:effectLst/>
                          <a:latin typeface="Calibri" panose="020F0502020204030204" pitchFamily="34" charset="0"/>
                          <a:cs typeface="Calibri" panose="020F0502020204030204" pitchFamily="34" charset="0"/>
                        </a:rPr>
                        <a:t>Max heat flux (MW/m</a:t>
                      </a:r>
                      <a:r>
                        <a:rPr lang="en-US" sz="1800" baseline="30000" dirty="0">
                          <a:effectLst/>
                          <a:latin typeface="Calibri" panose="020F0502020204030204" pitchFamily="34" charset="0"/>
                          <a:cs typeface="Calibri" panose="020F0502020204030204" pitchFamily="34" charset="0"/>
                        </a:rPr>
                        <a:t>2</a:t>
                      </a:r>
                      <a:r>
                        <a:rPr lang="en-US" sz="1800" dirty="0">
                          <a:effectLst/>
                          <a:latin typeface="Calibri" panose="020F0502020204030204" pitchFamily="34" charset="0"/>
                          <a:cs typeface="Calibri" panose="020F0502020204030204" pitchFamily="34" charset="0"/>
                        </a:rPr>
                        <a:t>)</a:t>
                      </a:r>
                      <a:endParaRPr lang="de-DE" sz="1800"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b="1" dirty="0">
                          <a:effectLst/>
                          <a:latin typeface="Calibri" panose="020F0502020204030204" pitchFamily="34" charset="0"/>
                          <a:cs typeface="Calibri" panose="020F0502020204030204" pitchFamily="34" charset="0"/>
                        </a:rPr>
                        <a:t>0.95</a:t>
                      </a:r>
                      <a:endParaRPr lang="de-DE" sz="1800" b="1"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b="1" dirty="0">
                          <a:solidFill>
                            <a:schemeClr val="tx1"/>
                          </a:solidFill>
                          <a:effectLst/>
                          <a:latin typeface="Calibri" panose="020F0502020204030204" pitchFamily="34" charset="0"/>
                          <a:cs typeface="Calibri" panose="020F0502020204030204" pitchFamily="34" charset="0"/>
                        </a:rPr>
                        <a:t>0.3</a:t>
                      </a:r>
                      <a:endParaRPr lang="de-DE" sz="1800" b="1" dirty="0">
                        <a:solidFill>
                          <a:schemeClr val="tx1"/>
                        </a:solidFill>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b="1" dirty="0">
                          <a:effectLst/>
                          <a:latin typeface="Calibri" panose="020F0502020204030204" pitchFamily="34" charset="0"/>
                          <a:cs typeface="Calibri" panose="020F0502020204030204" pitchFamily="34" charset="0"/>
                        </a:rPr>
                        <a:t>0.92</a:t>
                      </a:r>
                      <a:endParaRPr lang="de-DE" sz="1800" b="1"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tc>
                  <a:txBody>
                    <a:bodyPr/>
                    <a:lstStyle/>
                    <a:p>
                      <a:pPr>
                        <a:lnSpc>
                          <a:spcPct val="107000"/>
                        </a:lnSpc>
                        <a:spcAft>
                          <a:spcPts val="0"/>
                        </a:spcAft>
                      </a:pPr>
                      <a:r>
                        <a:rPr lang="de-DE" sz="1800" b="1" dirty="0">
                          <a:effectLst/>
                          <a:latin typeface="Calibri" panose="020F0502020204030204" pitchFamily="34" charset="0"/>
                          <a:cs typeface="Calibri" panose="020F0502020204030204" pitchFamily="34" charset="0"/>
                        </a:rPr>
                        <a:t>0.26</a:t>
                      </a:r>
                      <a:endParaRPr lang="de-DE" sz="1800" b="1" dirty="0">
                        <a:effectLst/>
                        <a:latin typeface="Calibri" panose="020F0502020204030204" pitchFamily="34" charset="0"/>
                        <a:ea typeface="Calibri" panose="020F0502020204030204" pitchFamily="34" charset="0"/>
                        <a:cs typeface="Calibri" panose="020F0502020204030204" pitchFamily="34" charset="0"/>
                      </a:endParaRPr>
                    </a:p>
                  </a:txBody>
                  <a:tcPr marL="68580" marR="68580" marT="0" marB="0"/>
                </a:tc>
                <a:extLst>
                  <a:ext uri="{0D108BD9-81ED-4DB2-BD59-A6C34878D82A}">
                    <a16:rowId xmlns:a16="http://schemas.microsoft.com/office/drawing/2014/main" val="2514198892"/>
                  </a:ext>
                </a:extLst>
              </a:tr>
            </a:tbl>
          </a:graphicData>
        </a:graphic>
      </p:graphicFrame>
      <p:sp>
        <p:nvSpPr>
          <p:cNvPr id="11" name="Rechteck 10"/>
          <p:cNvSpPr/>
          <p:nvPr/>
        </p:nvSpPr>
        <p:spPr>
          <a:xfrm>
            <a:off x="628126" y="847192"/>
            <a:ext cx="9474200" cy="1815882"/>
          </a:xfrm>
          <a:prstGeom prst="rect">
            <a:avLst/>
          </a:prstGeom>
        </p:spPr>
        <p:txBody>
          <a:bodyPr wrap="square">
            <a:spAutoFit/>
          </a:bodyPr>
          <a:lstStyle/>
          <a:p>
            <a:r>
              <a:rPr lang="de-DE" sz="1600" u="sng" dirty="0" smtClean="0">
                <a:latin typeface="Calibri" panose="020F0502020204030204" pitchFamily="34" charset="0"/>
              </a:rPr>
              <a:t>5 </a:t>
            </a:r>
            <a:r>
              <a:rPr lang="de-DE" sz="1600" u="sng" dirty="0">
                <a:latin typeface="Calibri" panose="020F0502020204030204" pitchFamily="34" charset="0"/>
              </a:rPr>
              <a:t>MW ECRH </a:t>
            </a:r>
            <a:r>
              <a:rPr lang="de-DE" sz="1600" u="sng" dirty="0" err="1">
                <a:latin typeface="Calibri" panose="020F0502020204030204" pitchFamily="34" charset="0"/>
              </a:rPr>
              <a:t>input</a:t>
            </a:r>
            <a:r>
              <a:rPr lang="de-DE" sz="1600" u="sng" dirty="0">
                <a:latin typeface="Calibri" panose="020F0502020204030204" pitchFamily="34" charset="0"/>
              </a:rPr>
              <a:t> power</a:t>
            </a:r>
          </a:p>
          <a:p>
            <a:r>
              <a:rPr lang="de-DE" sz="1600" dirty="0" smtClean="0">
                <a:solidFill>
                  <a:prstClr val="black"/>
                </a:solidFill>
                <a:latin typeface="Calibri" panose="020F0502020204030204" pitchFamily="34" charset="0"/>
              </a:rPr>
              <a:t>OP1.2b</a:t>
            </a:r>
            <a:r>
              <a:rPr lang="de-DE" sz="1600" dirty="0">
                <a:solidFill>
                  <a:prstClr val="black"/>
                </a:solidFill>
                <a:latin typeface="Calibri" panose="020F0502020204030204" pitchFamily="34" charset="0"/>
              </a:rPr>
              <a:t>: https://</a:t>
            </a:r>
            <a:r>
              <a:rPr lang="de-DE" sz="1600" dirty="0" smtClean="0">
                <a:solidFill>
                  <a:prstClr val="black"/>
                </a:solidFill>
                <a:latin typeface="Calibri" panose="020F0502020204030204" pitchFamily="34" charset="0"/>
              </a:rPr>
              <a:t>w7x-logbook.ipp-hgw.mpg.de/log.html?id=XP_20181011.21</a:t>
            </a:r>
          </a:p>
          <a:p>
            <a:r>
              <a:rPr lang="de-DE" sz="1600" dirty="0" smtClean="0">
                <a:solidFill>
                  <a:prstClr val="black"/>
                </a:solidFill>
                <a:latin typeface="Calibri" panose="020F0502020204030204" pitchFamily="34" charset="0"/>
              </a:rPr>
              <a:t>   </a:t>
            </a:r>
            <a:r>
              <a:rPr lang="de-DE" sz="1600" dirty="0" smtClean="0">
                <a:solidFill>
                  <a:srgbClr val="000000"/>
                </a:solidFill>
                <a:latin typeface="Calibri" panose="020F0502020204030204" pitchFamily="34" charset="0"/>
              </a:rPr>
              <a:t>OP2.1</a:t>
            </a:r>
            <a:r>
              <a:rPr lang="de-DE" sz="1600" dirty="0">
                <a:solidFill>
                  <a:srgbClr val="000000"/>
                </a:solidFill>
                <a:latin typeface="Calibri" panose="020F0502020204030204" pitchFamily="34" charset="0"/>
              </a:rPr>
              <a:t>: </a:t>
            </a:r>
            <a:r>
              <a:rPr lang="de-DE" sz="1600" dirty="0">
                <a:solidFill>
                  <a:prstClr val="black"/>
                </a:solidFill>
                <a:latin typeface="Calibri" panose="020F0502020204030204" pitchFamily="34" charset="0"/>
              </a:rPr>
              <a:t>  </a:t>
            </a:r>
            <a:r>
              <a:rPr lang="de-DE" sz="1600" dirty="0" smtClean="0">
                <a:solidFill>
                  <a:prstClr val="black"/>
                </a:solidFill>
                <a:latin typeface="Calibri" panose="020F0502020204030204" pitchFamily="34" charset="0"/>
              </a:rPr>
              <a:t>https</a:t>
            </a:r>
            <a:r>
              <a:rPr lang="de-DE" sz="1600" dirty="0">
                <a:solidFill>
                  <a:prstClr val="black"/>
                </a:solidFill>
                <a:latin typeface="Calibri" panose="020F0502020204030204" pitchFamily="34" charset="0"/>
              </a:rPr>
              <a:t>://</a:t>
            </a:r>
            <a:r>
              <a:rPr lang="de-DE" sz="1600" dirty="0" smtClean="0">
                <a:solidFill>
                  <a:prstClr val="black"/>
                </a:solidFill>
                <a:latin typeface="Calibri" panose="020F0502020204030204" pitchFamily="34" charset="0"/>
              </a:rPr>
              <a:t>w7x-logbook.ipp-hgw.mpg.de/log.html?id=XP_20230328.23</a:t>
            </a:r>
          </a:p>
          <a:p>
            <a:endParaRPr lang="de-DE" sz="1600" u="sng" dirty="0" smtClean="0">
              <a:latin typeface="Calibri" panose="020F0502020204030204" pitchFamily="34" charset="0"/>
            </a:endParaRPr>
          </a:p>
          <a:p>
            <a:r>
              <a:rPr lang="de-DE" sz="1600" u="sng" dirty="0" smtClean="0">
                <a:latin typeface="Calibri" panose="020F0502020204030204" pitchFamily="34" charset="0"/>
              </a:rPr>
              <a:t>3 </a:t>
            </a:r>
            <a:r>
              <a:rPr lang="de-DE" sz="1600" u="sng" dirty="0">
                <a:latin typeface="Calibri" panose="020F0502020204030204" pitchFamily="34" charset="0"/>
              </a:rPr>
              <a:t>MW ECRH </a:t>
            </a:r>
            <a:r>
              <a:rPr lang="de-DE" sz="1600" u="sng" dirty="0" err="1">
                <a:latin typeface="Calibri" panose="020F0502020204030204" pitchFamily="34" charset="0"/>
              </a:rPr>
              <a:t>input</a:t>
            </a:r>
            <a:r>
              <a:rPr lang="de-DE" sz="1600" u="sng" dirty="0">
                <a:latin typeface="Calibri" panose="020F0502020204030204" pitchFamily="34" charset="0"/>
              </a:rPr>
              <a:t> power</a:t>
            </a:r>
          </a:p>
          <a:p>
            <a:r>
              <a:rPr lang="de-DE" sz="1600" dirty="0">
                <a:latin typeface="Calibri" panose="020F0502020204030204" pitchFamily="34" charset="0"/>
              </a:rPr>
              <a:t>OP1.2b: </a:t>
            </a:r>
            <a:r>
              <a:rPr lang="de-DE" sz="1600" dirty="0" smtClean="0">
                <a:latin typeface="Calibri" panose="020F0502020204030204" pitchFamily="34" charset="0"/>
              </a:rPr>
              <a:t> https</a:t>
            </a:r>
            <a:r>
              <a:rPr lang="de-DE" sz="1600" dirty="0">
                <a:latin typeface="Calibri" panose="020F0502020204030204" pitchFamily="34" charset="0"/>
              </a:rPr>
              <a:t>://</a:t>
            </a:r>
            <a:r>
              <a:rPr lang="de-DE" sz="1600" dirty="0" smtClean="0">
                <a:latin typeface="Calibri" panose="020F0502020204030204" pitchFamily="34" charset="0"/>
              </a:rPr>
              <a:t>w7x-logbook.ipp-hgw.mpg.de/log.html?id=XP_20181009.9</a:t>
            </a:r>
          </a:p>
          <a:p>
            <a:r>
              <a:rPr lang="de-DE" sz="1600" dirty="0" smtClean="0">
                <a:latin typeface="Calibri" panose="020F0502020204030204" pitchFamily="34" charset="0"/>
              </a:rPr>
              <a:t>OP2.1</a:t>
            </a:r>
            <a:r>
              <a:rPr lang="de-DE" sz="1600" dirty="0">
                <a:latin typeface="Calibri" panose="020F0502020204030204" pitchFamily="34" charset="0"/>
              </a:rPr>
              <a:t>:    https://</a:t>
            </a:r>
            <a:r>
              <a:rPr lang="de-DE" sz="1600" dirty="0" smtClean="0">
                <a:latin typeface="Calibri" panose="020F0502020204030204" pitchFamily="34" charset="0"/>
              </a:rPr>
              <a:t>w7x-logbook.ipp-hgw.mpg.de/log.html?id=XP_20230328.33</a:t>
            </a:r>
          </a:p>
        </p:txBody>
      </p:sp>
      <p:pic>
        <p:nvPicPr>
          <p:cNvPr id="14" name="Grafik 13"/>
          <p:cNvPicPr>
            <a:picLocks noChangeAspect="1"/>
          </p:cNvPicPr>
          <p:nvPr/>
        </p:nvPicPr>
        <p:blipFill>
          <a:blip r:embed="rId2"/>
          <a:stretch>
            <a:fillRect/>
          </a:stretch>
        </p:blipFill>
        <p:spPr>
          <a:xfrm>
            <a:off x="9079230" y="1091888"/>
            <a:ext cx="2781300" cy="2838450"/>
          </a:xfrm>
          <a:prstGeom prst="rect">
            <a:avLst/>
          </a:prstGeom>
        </p:spPr>
      </p:pic>
      <p:sp>
        <p:nvSpPr>
          <p:cNvPr id="2" name="Freihandform 1"/>
          <p:cNvSpPr/>
          <p:nvPr/>
        </p:nvSpPr>
        <p:spPr>
          <a:xfrm>
            <a:off x="9660367" y="1183342"/>
            <a:ext cx="1484555" cy="1161826"/>
          </a:xfrm>
          <a:custGeom>
            <a:avLst/>
            <a:gdLst>
              <a:gd name="connsiteX0" fmla="*/ 86061 w 1484555"/>
              <a:gd name="connsiteY0" fmla="*/ 0 h 1161826"/>
              <a:gd name="connsiteX1" fmla="*/ 1484555 w 1484555"/>
              <a:gd name="connsiteY1" fmla="*/ 290456 h 1161826"/>
              <a:gd name="connsiteX2" fmla="*/ 1473798 w 1484555"/>
              <a:gd name="connsiteY2" fmla="*/ 1161826 h 1161826"/>
              <a:gd name="connsiteX3" fmla="*/ 0 w 1484555"/>
              <a:gd name="connsiteY3" fmla="*/ 903642 h 1161826"/>
              <a:gd name="connsiteX4" fmla="*/ 86061 w 1484555"/>
              <a:gd name="connsiteY4" fmla="*/ 0 h 116182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484555" h="1161826">
                <a:moveTo>
                  <a:pt x="86061" y="0"/>
                </a:moveTo>
                <a:lnTo>
                  <a:pt x="1484555" y="290456"/>
                </a:lnTo>
                <a:lnTo>
                  <a:pt x="1473798" y="1161826"/>
                </a:lnTo>
                <a:lnTo>
                  <a:pt x="0" y="903642"/>
                </a:lnTo>
                <a:lnTo>
                  <a:pt x="86061" y="0"/>
                </a:lnTo>
                <a:close/>
              </a:path>
            </a:pathLst>
          </a:custGeom>
          <a:noFill/>
          <a:ln w="57150" cmpd="sng">
            <a:solidFill>
              <a:srgbClr val="FFC000"/>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5" name="Rechteck 14"/>
          <p:cNvSpPr/>
          <p:nvPr/>
        </p:nvSpPr>
        <p:spPr>
          <a:xfrm>
            <a:off x="9535122" y="3883530"/>
            <a:ext cx="2037490" cy="830997"/>
          </a:xfrm>
          <a:prstGeom prst="rect">
            <a:avLst/>
          </a:prstGeom>
        </p:spPr>
        <p:txBody>
          <a:bodyPr wrap="square">
            <a:spAutoFit/>
          </a:bodyPr>
          <a:lstStyle/>
          <a:p>
            <a:r>
              <a:rPr lang="en-US" sz="1600" dirty="0" smtClean="0">
                <a:latin typeface="Calibri" panose="020F0502020204030204" pitchFamily="34" charset="0"/>
                <a:cs typeface="Calibri" panose="020F0502020204030204" pitchFamily="34" charset="0"/>
              </a:rPr>
              <a:t>averaging over 8 baffle tiles as indicated (orange box) </a:t>
            </a:r>
            <a:endParaRPr lang="en-US" sz="1600" dirty="0">
              <a:latin typeface="Calibri" panose="020F0502020204030204" pitchFamily="34" charset="0"/>
              <a:cs typeface="Calibri" panose="020F0502020204030204" pitchFamily="34" charset="0"/>
            </a:endParaRPr>
          </a:p>
        </p:txBody>
      </p:sp>
      <p:sp>
        <p:nvSpPr>
          <p:cNvPr id="16" name="Rechteck 15"/>
          <p:cNvSpPr/>
          <p:nvPr/>
        </p:nvSpPr>
        <p:spPr>
          <a:xfrm>
            <a:off x="5999873" y="5708139"/>
            <a:ext cx="4497836" cy="400110"/>
          </a:xfrm>
          <a:prstGeom prst="rect">
            <a:avLst/>
          </a:prstGeom>
        </p:spPr>
        <p:txBody>
          <a:bodyPr wrap="square">
            <a:spAutoFit/>
          </a:bodyPr>
          <a:lstStyle/>
          <a:p>
            <a:r>
              <a:rPr lang="en-US" sz="2000" b="1" dirty="0" smtClean="0">
                <a:solidFill>
                  <a:srgbClr val="005555"/>
                </a:solidFill>
                <a:latin typeface="Calibri" panose="020F0502020204030204" pitchFamily="34" charset="0"/>
                <a:cs typeface="Calibri" panose="020F0502020204030204" pitchFamily="34" charset="0"/>
              </a:rPr>
              <a:t>reduction of heat loads by a factor 2-3 </a:t>
            </a:r>
          </a:p>
        </p:txBody>
      </p:sp>
      <p:sp>
        <p:nvSpPr>
          <p:cNvPr id="17" name="Textfeld 16"/>
          <p:cNvSpPr txBox="1"/>
          <p:nvPr/>
        </p:nvSpPr>
        <p:spPr>
          <a:xfrm>
            <a:off x="7375804" y="941551"/>
            <a:ext cx="1391659" cy="861774"/>
          </a:xfrm>
          <a:prstGeom prst="rect">
            <a:avLst/>
          </a:prstGeom>
          <a:noFill/>
        </p:spPr>
        <p:txBody>
          <a:bodyPr wrap="square" lIns="0" tIns="0" rIns="0" bIns="0" rtlCol="0" anchor="t" anchorCtr="0">
            <a:spAutoFit/>
          </a:bodyPr>
          <a:lstStyle/>
          <a:p>
            <a:r>
              <a:rPr lang="de-DE" sz="1400" dirty="0" smtClean="0">
                <a:latin typeface="Calibri" panose="020F0502020204030204" pitchFamily="34" charset="0"/>
                <a:cs typeface="Calibri" panose="020F0502020204030204" pitchFamily="34" charset="0"/>
              </a:rPr>
              <a:t>P</a:t>
            </a:r>
            <a:r>
              <a:rPr lang="de-DE" sz="1400" baseline="-25000" dirty="0" smtClean="0">
                <a:latin typeface="Calibri" panose="020F0502020204030204" pitchFamily="34" charset="0"/>
                <a:cs typeface="Calibri" panose="020F0502020204030204" pitchFamily="34" charset="0"/>
              </a:rPr>
              <a:t>ECRH  </a:t>
            </a:r>
            <a:r>
              <a:rPr lang="de-DE" sz="1400" dirty="0" smtClean="0">
                <a:latin typeface="Calibri" panose="020F0502020204030204" pitchFamily="34" charset="0"/>
                <a:cs typeface="Calibri" panose="020F0502020204030204" pitchFamily="34" charset="0"/>
              </a:rPr>
              <a:t>≤ 5 [MW] 	</a:t>
            </a:r>
            <a:endParaRPr lang="de-DE" sz="1400" dirty="0">
              <a:latin typeface="Calibri" panose="020F0502020204030204" pitchFamily="34" charset="0"/>
              <a:cs typeface="Calibri" panose="020F0502020204030204" pitchFamily="34" charset="0"/>
            </a:endParaRPr>
          </a:p>
          <a:p>
            <a:r>
              <a:rPr lang="de-DE" sz="1400" dirty="0" smtClean="0">
                <a:latin typeface="Calibri" panose="020F0502020204030204" pitchFamily="34" charset="0"/>
                <a:cs typeface="Calibri" panose="020F0502020204030204" pitchFamily="34" charset="0"/>
              </a:rPr>
              <a:t>n</a:t>
            </a:r>
            <a:r>
              <a:rPr lang="de-DE" sz="1400" baseline="-25000" dirty="0" smtClean="0">
                <a:latin typeface="Calibri" panose="020F0502020204030204" pitchFamily="34" charset="0"/>
                <a:cs typeface="Calibri" panose="020F0502020204030204" pitchFamily="34" charset="0"/>
              </a:rPr>
              <a:t>e, dl</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6·10</a:t>
            </a:r>
            <a:r>
              <a:rPr lang="de-DE" sz="1400" baseline="30000" dirty="0" smtClean="0">
                <a:latin typeface="Calibri" panose="020F0502020204030204" pitchFamily="34" charset="0"/>
                <a:cs typeface="Calibri" panose="020F0502020204030204" pitchFamily="34" charset="0"/>
              </a:rPr>
              <a:t>19</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m</a:t>
            </a:r>
            <a:r>
              <a:rPr lang="de-DE" sz="1400" baseline="30000" dirty="0" smtClean="0">
                <a:latin typeface="Calibri" panose="020F0502020204030204" pitchFamily="34" charset="0"/>
                <a:cs typeface="Calibri" panose="020F0502020204030204" pitchFamily="34" charset="0"/>
              </a:rPr>
              <a:t>-2</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	</a:t>
            </a:r>
            <a:endParaRPr lang="de-DE" sz="1400" dirty="0">
              <a:latin typeface="Calibri" panose="020F0502020204030204" pitchFamily="34" charset="0"/>
              <a:cs typeface="Calibri" panose="020F0502020204030204" pitchFamily="34" charset="0"/>
            </a:endParaRPr>
          </a:p>
          <a:p>
            <a:r>
              <a:rPr lang="de-DE" sz="1400" dirty="0" err="1" smtClean="0">
                <a:latin typeface="Calibri" panose="020F0502020204030204" pitchFamily="34" charset="0"/>
                <a:cs typeface="Calibri" panose="020F0502020204030204" pitchFamily="34" charset="0"/>
                <a:sym typeface="Symbol" panose="05050102010706020507" pitchFamily="18" charset="2"/>
              </a:rPr>
              <a:t>W</a:t>
            </a:r>
            <a:r>
              <a:rPr lang="de-DE" sz="1400" baseline="-25000" dirty="0" err="1" smtClean="0">
                <a:latin typeface="Calibri" panose="020F0502020204030204" pitchFamily="34" charset="0"/>
                <a:cs typeface="Calibri" panose="020F0502020204030204" pitchFamily="34" charset="0"/>
              </a:rPr>
              <a:t>dia</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0.45 [</a:t>
            </a:r>
            <a:r>
              <a:rPr lang="de-DE" sz="1400" dirty="0">
                <a:latin typeface="Calibri" panose="020F0502020204030204" pitchFamily="34" charset="0"/>
                <a:cs typeface="Calibri" panose="020F0502020204030204" pitchFamily="34" charset="0"/>
              </a:rPr>
              <a:t>MJ] </a:t>
            </a:r>
            <a:r>
              <a:rPr lang="de-DE" sz="1400" dirty="0" smtClean="0">
                <a:latin typeface="Calibri" panose="020F0502020204030204" pitchFamily="34" charset="0"/>
                <a:cs typeface="Calibri" panose="020F0502020204030204" pitchFamily="34" charset="0"/>
              </a:rPr>
              <a:t>	</a:t>
            </a:r>
          </a:p>
          <a:p>
            <a:r>
              <a:rPr lang="de-DE" sz="1400" dirty="0" err="1" smtClean="0">
                <a:latin typeface="Calibri" panose="020F0502020204030204" pitchFamily="34" charset="0"/>
                <a:cs typeface="Calibri" panose="020F0502020204030204" pitchFamily="34" charset="0"/>
              </a:rPr>
              <a:t>P</a:t>
            </a:r>
            <a:r>
              <a:rPr lang="de-DE" sz="1400" baseline="-25000" dirty="0" err="1" smtClean="0">
                <a:latin typeface="Calibri" panose="020F0502020204030204" pitchFamily="34" charset="0"/>
                <a:cs typeface="Calibri" panose="020F0502020204030204" pitchFamily="34" charset="0"/>
              </a:rPr>
              <a:t>rad</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1 [MW] 	</a:t>
            </a:r>
            <a:endParaRPr lang="de-DE" sz="1400" dirty="0">
              <a:latin typeface="Calibri" panose="020F0502020204030204" pitchFamily="34" charset="0"/>
              <a:cs typeface="Calibri" panose="020F0502020204030204" pitchFamily="34" charset="0"/>
            </a:endParaRPr>
          </a:p>
        </p:txBody>
      </p:sp>
      <p:sp>
        <p:nvSpPr>
          <p:cNvPr id="18" name="Textfeld 17"/>
          <p:cNvSpPr txBox="1"/>
          <p:nvPr/>
        </p:nvSpPr>
        <p:spPr>
          <a:xfrm>
            <a:off x="7375804" y="2006524"/>
            <a:ext cx="1391659" cy="861774"/>
          </a:xfrm>
          <a:prstGeom prst="rect">
            <a:avLst/>
          </a:prstGeom>
          <a:noFill/>
        </p:spPr>
        <p:txBody>
          <a:bodyPr wrap="square" lIns="0" tIns="0" rIns="0" bIns="0" rtlCol="0" anchor="t" anchorCtr="0">
            <a:spAutoFit/>
          </a:bodyPr>
          <a:lstStyle/>
          <a:p>
            <a:r>
              <a:rPr lang="de-DE" sz="1400" dirty="0" smtClean="0">
                <a:latin typeface="Calibri" panose="020F0502020204030204" pitchFamily="34" charset="0"/>
                <a:cs typeface="Calibri" panose="020F0502020204030204" pitchFamily="34" charset="0"/>
              </a:rPr>
              <a:t>P</a:t>
            </a:r>
            <a:r>
              <a:rPr lang="de-DE" sz="1400" baseline="-25000" dirty="0" smtClean="0">
                <a:latin typeface="Calibri" panose="020F0502020204030204" pitchFamily="34" charset="0"/>
                <a:cs typeface="Calibri" panose="020F0502020204030204" pitchFamily="34" charset="0"/>
              </a:rPr>
              <a:t>ECRH  </a:t>
            </a:r>
            <a:r>
              <a:rPr lang="de-DE" sz="1400" dirty="0" smtClean="0">
                <a:latin typeface="Calibri" panose="020F0502020204030204" pitchFamily="34" charset="0"/>
                <a:cs typeface="Calibri" panose="020F0502020204030204" pitchFamily="34" charset="0"/>
              </a:rPr>
              <a:t>≤ 3 [MW] 	</a:t>
            </a:r>
            <a:endParaRPr lang="de-DE" sz="1400" dirty="0">
              <a:latin typeface="Calibri" panose="020F0502020204030204" pitchFamily="34" charset="0"/>
              <a:cs typeface="Calibri" panose="020F0502020204030204" pitchFamily="34" charset="0"/>
            </a:endParaRPr>
          </a:p>
          <a:p>
            <a:r>
              <a:rPr lang="de-DE" sz="1400" dirty="0" smtClean="0">
                <a:latin typeface="Calibri" panose="020F0502020204030204" pitchFamily="34" charset="0"/>
                <a:cs typeface="Calibri" panose="020F0502020204030204" pitchFamily="34" charset="0"/>
              </a:rPr>
              <a:t>n</a:t>
            </a:r>
            <a:r>
              <a:rPr lang="de-DE" sz="1400" baseline="-25000" dirty="0" smtClean="0">
                <a:latin typeface="Calibri" panose="020F0502020204030204" pitchFamily="34" charset="0"/>
                <a:cs typeface="Calibri" panose="020F0502020204030204" pitchFamily="34" charset="0"/>
              </a:rPr>
              <a:t>e, dl</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5</a:t>
            </a:r>
            <a:r>
              <a:rPr lang="de-DE" sz="1400" dirty="0" smtClean="0">
                <a:latin typeface="Calibri" panose="020F0502020204030204" pitchFamily="34" charset="0"/>
                <a:cs typeface="Calibri" panose="020F0502020204030204" pitchFamily="34" charset="0"/>
              </a:rPr>
              <a:t>·10</a:t>
            </a:r>
            <a:r>
              <a:rPr lang="de-DE" sz="1400" baseline="30000" dirty="0" smtClean="0">
                <a:latin typeface="Calibri" panose="020F0502020204030204" pitchFamily="34" charset="0"/>
                <a:cs typeface="Calibri" panose="020F0502020204030204" pitchFamily="34" charset="0"/>
              </a:rPr>
              <a:t>19</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m</a:t>
            </a:r>
            <a:r>
              <a:rPr lang="de-DE" sz="1400" baseline="30000" dirty="0" smtClean="0">
                <a:latin typeface="Calibri" panose="020F0502020204030204" pitchFamily="34" charset="0"/>
                <a:cs typeface="Calibri" panose="020F0502020204030204" pitchFamily="34" charset="0"/>
              </a:rPr>
              <a:t>-2</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	</a:t>
            </a:r>
            <a:endParaRPr lang="de-DE" sz="1400" dirty="0">
              <a:latin typeface="Calibri" panose="020F0502020204030204" pitchFamily="34" charset="0"/>
              <a:cs typeface="Calibri" panose="020F0502020204030204" pitchFamily="34" charset="0"/>
            </a:endParaRPr>
          </a:p>
          <a:p>
            <a:r>
              <a:rPr lang="de-DE" sz="1400" dirty="0" err="1" smtClean="0">
                <a:latin typeface="Calibri" panose="020F0502020204030204" pitchFamily="34" charset="0"/>
                <a:cs typeface="Calibri" panose="020F0502020204030204" pitchFamily="34" charset="0"/>
                <a:sym typeface="Symbol" panose="05050102010706020507" pitchFamily="18" charset="2"/>
              </a:rPr>
              <a:t>W</a:t>
            </a:r>
            <a:r>
              <a:rPr lang="de-DE" sz="1400" baseline="-25000" dirty="0" err="1" smtClean="0">
                <a:latin typeface="Calibri" panose="020F0502020204030204" pitchFamily="34" charset="0"/>
                <a:cs typeface="Calibri" panose="020F0502020204030204" pitchFamily="34" charset="0"/>
              </a:rPr>
              <a:t>dia</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a:t>
            </a:r>
            <a:r>
              <a:rPr lang="de-DE" sz="1400" dirty="0" smtClean="0">
                <a:latin typeface="Calibri" panose="020F0502020204030204" pitchFamily="34" charset="0"/>
                <a:cs typeface="Calibri" panose="020F0502020204030204" pitchFamily="34" charset="0"/>
              </a:rPr>
              <a:t> 0.4 [</a:t>
            </a:r>
            <a:r>
              <a:rPr lang="de-DE" sz="1400" dirty="0">
                <a:latin typeface="Calibri" panose="020F0502020204030204" pitchFamily="34" charset="0"/>
                <a:cs typeface="Calibri" panose="020F0502020204030204" pitchFamily="34" charset="0"/>
              </a:rPr>
              <a:t>MJ] </a:t>
            </a:r>
            <a:r>
              <a:rPr lang="de-DE" sz="1400" dirty="0" smtClean="0">
                <a:latin typeface="Calibri" panose="020F0502020204030204" pitchFamily="34" charset="0"/>
                <a:cs typeface="Calibri" panose="020F0502020204030204" pitchFamily="34" charset="0"/>
              </a:rPr>
              <a:t>	</a:t>
            </a:r>
          </a:p>
          <a:p>
            <a:r>
              <a:rPr lang="de-DE" sz="1400" dirty="0" err="1" smtClean="0">
                <a:latin typeface="Calibri" panose="020F0502020204030204" pitchFamily="34" charset="0"/>
                <a:cs typeface="Calibri" panose="020F0502020204030204" pitchFamily="34" charset="0"/>
              </a:rPr>
              <a:t>P</a:t>
            </a:r>
            <a:r>
              <a:rPr lang="de-DE" sz="1400" baseline="-25000" dirty="0" err="1" smtClean="0">
                <a:latin typeface="Calibri" panose="020F0502020204030204" pitchFamily="34" charset="0"/>
                <a:cs typeface="Calibri" panose="020F0502020204030204" pitchFamily="34" charset="0"/>
              </a:rPr>
              <a:t>rad</a:t>
            </a:r>
            <a:r>
              <a:rPr lang="de-DE" sz="1400" dirty="0" smtClean="0">
                <a:latin typeface="Calibri" panose="020F0502020204030204" pitchFamily="34" charset="0"/>
                <a:cs typeface="Calibri" panose="020F0502020204030204" pitchFamily="34" charset="0"/>
              </a:rPr>
              <a:t> </a:t>
            </a:r>
            <a:r>
              <a:rPr lang="de-DE" sz="1400" dirty="0">
                <a:latin typeface="Calibri" panose="020F0502020204030204" pitchFamily="34" charset="0"/>
                <a:cs typeface="Calibri" panose="020F0502020204030204" pitchFamily="34" charset="0"/>
              </a:rPr>
              <a:t>≤ </a:t>
            </a:r>
            <a:r>
              <a:rPr lang="de-DE" sz="1400" dirty="0" smtClean="0">
                <a:latin typeface="Calibri" panose="020F0502020204030204" pitchFamily="34" charset="0"/>
                <a:cs typeface="Calibri" panose="020F0502020204030204" pitchFamily="34" charset="0"/>
              </a:rPr>
              <a:t>0.8 [MW] 	</a:t>
            </a:r>
            <a:endParaRPr lang="de-DE" sz="1400" dirty="0">
              <a:latin typeface="Calibri" panose="020F0502020204030204" pitchFamily="34" charset="0"/>
              <a:cs typeface="Calibri" panose="020F0502020204030204" pitchFamily="34" charset="0"/>
            </a:endParaRPr>
          </a:p>
        </p:txBody>
      </p:sp>
      <p:sp>
        <p:nvSpPr>
          <p:cNvPr id="5" name="Ellipse 4"/>
          <p:cNvSpPr/>
          <p:nvPr/>
        </p:nvSpPr>
        <p:spPr>
          <a:xfrm>
            <a:off x="2183802" y="4126932"/>
            <a:ext cx="2398955" cy="743574"/>
          </a:xfrm>
          <a:prstGeom prst="ellipse">
            <a:avLst/>
          </a:prstGeom>
          <a:noFill/>
          <a:ln w="19050" cmpd="sng">
            <a:solidFill>
              <a:srgbClr val="005555"/>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9" name="Ellipse 18"/>
          <p:cNvSpPr/>
          <p:nvPr/>
        </p:nvSpPr>
        <p:spPr>
          <a:xfrm>
            <a:off x="5606521" y="4107209"/>
            <a:ext cx="2398955" cy="743574"/>
          </a:xfrm>
          <a:prstGeom prst="ellipse">
            <a:avLst/>
          </a:prstGeom>
          <a:noFill/>
          <a:ln w="19050" cmpd="sng">
            <a:solidFill>
              <a:srgbClr val="005555"/>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20" name="TextBox 19"/>
          <p:cNvSpPr txBox="1"/>
          <p:nvPr/>
        </p:nvSpPr>
        <p:spPr>
          <a:xfrm>
            <a:off x="695325" y="6108249"/>
            <a:ext cx="2658820"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D Naujoks et al, PFMC (2023)</a:t>
            </a:r>
          </a:p>
        </p:txBody>
      </p:sp>
    </p:spTree>
    <p:extLst>
      <p:ext uri="{BB962C8B-B14F-4D97-AF65-F5344CB8AC3E}">
        <p14:creationId xmlns:p14="http://schemas.microsoft.com/office/powerpoint/2010/main" val="3429732715"/>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US" dirty="0" smtClean="0"/>
              <a:t>Tungsten baffle tiles after OP2.1</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7</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7</a:t>
            </a:fld>
            <a:endParaRPr lang="de-DE" dirty="0"/>
          </a:p>
        </p:txBody>
      </p:sp>
      <p:sp>
        <p:nvSpPr>
          <p:cNvPr id="21" name="Textplatzhalter 4">
            <a:extLst>
              <a:ext uri="{FF2B5EF4-FFF2-40B4-BE49-F238E27FC236}">
                <a16:creationId xmlns:a16="http://schemas.microsoft.com/office/drawing/2014/main" id="{9144829F-4162-A268-4A3B-BB47948F98AC}"/>
              </a:ext>
            </a:extLst>
          </p:cNvPr>
          <p:cNvSpPr txBox="1">
            <a:spLocks/>
          </p:cNvSpPr>
          <p:nvPr/>
        </p:nvSpPr>
        <p:spPr>
          <a:xfrm>
            <a:off x="4972692" y="6120591"/>
            <a:ext cx="6872384" cy="369107"/>
          </a:xfrm>
          <a:prstGeom prst="rect">
            <a:avLst/>
          </a:prstGeom>
        </p:spPr>
        <p:txBody>
          <a:bodyPr vert="horz" lIns="0" tIns="45720" rIns="0" bIns="45720" rtlCol="0">
            <a:normAutofit/>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0" i="0" kern="600" spc="40" baseline="0" dirty="0" smtClean="0">
                <a:solidFill>
                  <a:schemeClr val="tx1"/>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b="1" kern="600" spc="40" baseline="0">
                <a:solidFill>
                  <a:schemeClr val="tx2"/>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r>
              <a:rPr lang="de-DE" sz="1400" dirty="0">
                <a:latin typeface="Monaco" pitchFamily="2" charset="77"/>
              </a:rPr>
              <a:t>IMG_5471/5473</a:t>
            </a:r>
            <a:r>
              <a:rPr lang="de-DE" sz="1400" dirty="0"/>
              <a:t>: Tungsten </a:t>
            </a:r>
            <a:r>
              <a:rPr lang="de-DE" sz="1400" dirty="0" err="1"/>
              <a:t>tiles</a:t>
            </a:r>
            <a:r>
              <a:rPr lang="de-DE" sz="1400" dirty="0"/>
              <a:t> in BM1v of DU29 </a:t>
            </a:r>
            <a:r>
              <a:rPr lang="de-DE" sz="1400" dirty="0" err="1"/>
              <a:t>with</a:t>
            </a:r>
            <a:r>
              <a:rPr lang="de-DE" sz="1400" dirty="0"/>
              <a:t> </a:t>
            </a:r>
            <a:r>
              <a:rPr lang="de-DE" sz="1400" dirty="0" err="1"/>
              <a:t>deposition</a:t>
            </a:r>
            <a:r>
              <a:rPr lang="de-DE" sz="1400" dirty="0"/>
              <a:t> </a:t>
            </a:r>
            <a:r>
              <a:rPr lang="de-DE" sz="1400" dirty="0" err="1"/>
              <a:t>layers</a:t>
            </a:r>
            <a:r>
              <a:rPr lang="de-DE" sz="1400" dirty="0"/>
              <a:t> </a:t>
            </a:r>
            <a:r>
              <a:rPr lang="de-DE" sz="1400" dirty="0" err="1"/>
              <a:t>flaking</a:t>
            </a:r>
            <a:r>
              <a:rPr lang="de-DE" sz="1400" dirty="0"/>
              <a:t> off</a:t>
            </a:r>
          </a:p>
        </p:txBody>
      </p:sp>
      <p:pic>
        <p:nvPicPr>
          <p:cNvPr id="22" name="Grafik 15">
            <a:extLst>
              <a:ext uri="{FF2B5EF4-FFF2-40B4-BE49-F238E27FC236}">
                <a16:creationId xmlns:a16="http://schemas.microsoft.com/office/drawing/2014/main" id="{9267EA3B-05FE-3C89-8B03-0D794C6DBC5F}"/>
              </a:ext>
            </a:extLst>
          </p:cNvPr>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695326" y="2879880"/>
            <a:ext cx="4146604" cy="3109953"/>
          </a:xfrm>
          <a:prstGeom prst="rect">
            <a:avLst/>
          </a:prstGeom>
        </p:spPr>
      </p:pic>
      <p:pic>
        <p:nvPicPr>
          <p:cNvPr id="23" name="Grafik 10">
            <a:extLst>
              <a:ext uri="{FF2B5EF4-FFF2-40B4-BE49-F238E27FC236}">
                <a16:creationId xmlns:a16="http://schemas.microsoft.com/office/drawing/2014/main" id="{53A2A3AC-010A-0DC3-B530-DFD5626CDC8B}"/>
              </a:ext>
            </a:extLst>
          </p:cNvPr>
          <p:cNvPicPr>
            <a:picLocks noChangeAspect="1"/>
          </p:cNvPicPr>
          <p:nvPr/>
        </p:nvPicPr>
        <p:blipFill rotWithShape="1">
          <a:blip r:embed="rId3">
            <a:extLst>
              <a:ext uri="{28A0092B-C50C-407E-A947-70E740481C1C}">
                <a14:useLocalDpi xmlns:a14="http://schemas.microsoft.com/office/drawing/2010/main"/>
              </a:ext>
            </a:extLst>
          </a:blip>
          <a:srcRect/>
          <a:stretch/>
        </p:blipFill>
        <p:spPr>
          <a:xfrm>
            <a:off x="6120882" y="2882832"/>
            <a:ext cx="5607022" cy="3107001"/>
          </a:xfrm>
          <a:prstGeom prst="rect">
            <a:avLst/>
          </a:prstGeom>
        </p:spPr>
      </p:pic>
      <p:sp>
        <p:nvSpPr>
          <p:cNvPr id="24" name="TextBox 23"/>
          <p:cNvSpPr txBox="1"/>
          <p:nvPr/>
        </p:nvSpPr>
        <p:spPr>
          <a:xfrm>
            <a:off x="695325" y="6158958"/>
            <a:ext cx="4146605"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Photos: M Endler</a:t>
            </a:r>
            <a:r>
              <a:rPr lang="en-US" sz="1200" dirty="0"/>
              <a:t> </a:t>
            </a:r>
            <a:r>
              <a:rPr lang="en-US" sz="1200" dirty="0" smtClean="0"/>
              <a:t>et al, W7-X Physics meeting 18.09.2023</a:t>
            </a:r>
          </a:p>
        </p:txBody>
      </p:sp>
      <p:sp>
        <p:nvSpPr>
          <p:cNvPr id="2" name="TextBox 1"/>
          <p:cNvSpPr txBox="1"/>
          <p:nvPr/>
        </p:nvSpPr>
        <p:spPr>
          <a:xfrm>
            <a:off x="695325" y="1045527"/>
            <a:ext cx="11149751" cy="1487587"/>
          </a:xfrm>
          <a:prstGeom prst="rect">
            <a:avLst/>
          </a:prstGeom>
          <a:noFill/>
        </p:spPr>
        <p:txBody>
          <a:bodyPr wrap="square" lIns="0" tIns="0" rIns="0" bIns="0" rtlCol="0" anchor="t" anchorCtr="0">
            <a:spAutoFit/>
          </a:bodyPr>
          <a:lstStyle/>
          <a:p>
            <a:pPr>
              <a:lnSpc>
                <a:spcPts val="2300"/>
              </a:lnSpc>
              <a:spcBef>
                <a:spcPts val="1150"/>
              </a:spcBef>
            </a:pPr>
            <a:r>
              <a:rPr lang="en-US" dirty="0" smtClean="0"/>
              <a:t>Specific experiments were conducted in high mirror (KKM) with </a:t>
            </a:r>
            <a:r>
              <a:rPr lang="en-US" dirty="0" err="1" smtClean="0"/>
              <a:t>Ar</a:t>
            </a:r>
            <a:r>
              <a:rPr lang="en-US" dirty="0" smtClean="0"/>
              <a:t> seeding </a:t>
            </a:r>
            <a:r>
              <a:rPr lang="en-US" dirty="0"/>
              <a:t>to investigate the tungsten erosion </a:t>
            </a:r>
            <a:endParaRPr lang="en-US" dirty="0" smtClean="0"/>
          </a:p>
          <a:p>
            <a:pPr>
              <a:lnSpc>
                <a:spcPts val="2300"/>
              </a:lnSpc>
              <a:spcBef>
                <a:spcPts val="1150"/>
              </a:spcBef>
            </a:pPr>
            <a:r>
              <a:rPr lang="en-US" dirty="0" smtClean="0"/>
              <a:t>Normal operation in standard (EJM) configuration with various </a:t>
            </a:r>
            <a:r>
              <a:rPr lang="en-US" dirty="0" err="1" smtClean="0"/>
              <a:t>seedings</a:t>
            </a:r>
            <a:endParaRPr lang="en-US" dirty="0" smtClean="0"/>
          </a:p>
          <a:p>
            <a:pPr>
              <a:lnSpc>
                <a:spcPts val="2300"/>
              </a:lnSpc>
              <a:spcBef>
                <a:spcPts val="1150"/>
              </a:spcBef>
            </a:pPr>
            <a:r>
              <a:rPr lang="en-US" b="1" dirty="0" smtClean="0"/>
              <a:t>No tungsten erosion was observed </a:t>
            </a:r>
            <a:r>
              <a:rPr lang="en-US" dirty="0" smtClean="0">
                <a:sym typeface="Wingdings" panose="05000000000000000000" pitchFamily="2" charset="2"/>
              </a:rPr>
              <a:t> If the surfaces were already covered with depositions or edge spectrometer viewing misalignment (Dorothea’s presentation), need to be addressed for OP2.2/2.3</a:t>
            </a:r>
            <a:endParaRPr lang="en-US" dirty="0" smtClean="0"/>
          </a:p>
        </p:txBody>
      </p:sp>
    </p:spTree>
    <p:extLst>
      <p:ext uri="{BB962C8B-B14F-4D97-AF65-F5344CB8AC3E}">
        <p14:creationId xmlns:p14="http://schemas.microsoft.com/office/powerpoint/2010/main" val="4231333735"/>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GB" dirty="0" smtClean="0"/>
              <a:t>W7-X: tungsten PFCs – heat shield (ECRH beam dump, M1)</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8</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8</a:t>
            </a:fld>
            <a:endParaRPr lang="de-DE" dirty="0"/>
          </a:p>
        </p:txBody>
      </p:sp>
      <p:sp>
        <p:nvSpPr>
          <p:cNvPr id="14" name="Textfeld 13"/>
          <p:cNvSpPr txBox="1"/>
          <p:nvPr/>
        </p:nvSpPr>
        <p:spPr>
          <a:xfrm>
            <a:off x="7107164" y="5868808"/>
            <a:ext cx="4541497" cy="589905"/>
          </a:xfrm>
          <a:prstGeom prst="rect">
            <a:avLst/>
          </a:prstGeom>
          <a:noFill/>
        </p:spPr>
        <p:txBody>
          <a:bodyPr wrap="square" lIns="0" tIns="0" rIns="0" bIns="0" rtlCol="0" anchor="t" anchorCtr="0">
            <a:spAutoFit/>
          </a:bodyPr>
          <a:lstStyle/>
          <a:p>
            <a:pPr>
              <a:lnSpc>
                <a:spcPts val="2300"/>
              </a:lnSpc>
              <a:spcBef>
                <a:spcPts val="1150"/>
              </a:spcBef>
            </a:pPr>
            <a:r>
              <a:rPr lang="en-US" sz="1600" dirty="0" smtClean="0">
                <a:latin typeface="Calibri" panose="020F0502020204030204" pitchFamily="34" charset="0"/>
                <a:cs typeface="Calibri" panose="020F0502020204030204" pitchFamily="34" charset="0"/>
              </a:rPr>
              <a:t>Video camera system (view </a:t>
            </a:r>
            <a:r>
              <a:rPr lang="en-US" sz="1600" dirty="0">
                <a:latin typeface="Calibri" panose="020F0502020204030204" pitchFamily="34" charset="0"/>
                <a:cs typeface="Calibri" panose="020F0502020204030204" pitchFamily="34" charset="0"/>
              </a:rPr>
              <a:t>from AEQ51, </a:t>
            </a:r>
            <a:r>
              <a:rPr lang="en-US" sz="1600" dirty="0" smtClean="0">
                <a:latin typeface="Calibri" panose="020F0502020204030204" pitchFamily="34" charset="0"/>
                <a:cs typeface="Calibri" panose="020F0502020204030204" pitchFamily="34" charset="0"/>
              </a:rPr>
              <a:t>5.5s  to 6.2s)</a:t>
            </a:r>
            <a:r>
              <a:rPr lang="en-US" sz="1600" dirty="0">
                <a:latin typeface="Calibri" panose="020F0502020204030204" pitchFamily="34" charset="0"/>
                <a:cs typeface="Calibri" panose="020F0502020204030204" pitchFamily="34" charset="0"/>
              </a:rPr>
              <a:t> </a:t>
            </a:r>
            <a:r>
              <a:rPr lang="en-US" sz="1600" dirty="0" smtClean="0">
                <a:latin typeface="Calibri" panose="020F0502020204030204" pitchFamily="34" charset="0"/>
                <a:cs typeface="Calibri" panose="020F0502020204030204" pitchFamily="34" charset="0"/>
              </a:rPr>
              <a:t>Ref: G </a:t>
            </a:r>
            <a:r>
              <a:rPr lang="en-US" sz="1600" dirty="0" err="1" smtClean="0">
                <a:latin typeface="Calibri" panose="020F0502020204030204" pitchFamily="34" charset="0"/>
                <a:cs typeface="Calibri" panose="020F0502020204030204" pitchFamily="34" charset="0"/>
              </a:rPr>
              <a:t>Cseh</a:t>
            </a:r>
            <a:r>
              <a:rPr lang="en-US" sz="1600" dirty="0" smtClean="0">
                <a:latin typeface="Calibri" panose="020F0502020204030204" pitchFamily="34" charset="0"/>
                <a:cs typeface="Calibri" panose="020F0502020204030204" pitchFamily="34" charset="0"/>
              </a:rPr>
              <a:t>, G Kocsis</a:t>
            </a:r>
          </a:p>
        </p:txBody>
      </p:sp>
      <p:pic>
        <p:nvPicPr>
          <p:cNvPr id="7" name="AEQ51_edi_20221207_058_173013_down">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807721" y="1652925"/>
            <a:ext cx="5239626" cy="4191701"/>
          </a:xfrm>
          <a:prstGeom prst="rect">
            <a:avLst/>
          </a:prstGeom>
        </p:spPr>
      </p:pic>
      <p:pic>
        <p:nvPicPr>
          <p:cNvPr id="16" name="Grafik 15"/>
          <p:cNvPicPr>
            <a:picLocks noChangeAspect="1"/>
          </p:cNvPicPr>
          <p:nvPr/>
        </p:nvPicPr>
        <p:blipFill>
          <a:blip r:embed="rId5"/>
          <a:stretch>
            <a:fillRect/>
          </a:stretch>
        </p:blipFill>
        <p:spPr>
          <a:xfrm>
            <a:off x="6642058" y="1000218"/>
            <a:ext cx="5466710" cy="1341746"/>
          </a:xfrm>
          <a:prstGeom prst="rect">
            <a:avLst/>
          </a:prstGeom>
        </p:spPr>
      </p:pic>
      <p:cxnSp>
        <p:nvCxnSpPr>
          <p:cNvPr id="28" name="Gerade Verbindung mit Pfeil 27"/>
          <p:cNvCxnSpPr/>
          <p:nvPr/>
        </p:nvCxnSpPr>
        <p:spPr>
          <a:xfrm>
            <a:off x="6642058" y="3724434"/>
            <a:ext cx="2415881" cy="40743"/>
          </a:xfrm>
          <a:prstGeom prst="straightConnector1">
            <a:avLst/>
          </a:prstGeom>
          <a:ln w="38100">
            <a:solidFill>
              <a:srgbClr val="FFC000"/>
            </a:solidFill>
            <a:tailEnd type="stealth" w="lg" len="lg"/>
          </a:ln>
        </p:spPr>
        <p:style>
          <a:lnRef idx="1">
            <a:schemeClr val="accent1"/>
          </a:lnRef>
          <a:fillRef idx="0">
            <a:schemeClr val="accent1"/>
          </a:fillRef>
          <a:effectRef idx="0">
            <a:schemeClr val="accent1"/>
          </a:effectRef>
          <a:fontRef idx="minor">
            <a:schemeClr val="tx1"/>
          </a:fontRef>
        </p:style>
      </p:cxnSp>
      <p:sp>
        <p:nvSpPr>
          <p:cNvPr id="18" name="Rechteck 17"/>
          <p:cNvSpPr/>
          <p:nvPr/>
        </p:nvSpPr>
        <p:spPr>
          <a:xfrm>
            <a:off x="598505" y="823565"/>
            <a:ext cx="5817901" cy="923330"/>
          </a:xfrm>
          <a:prstGeom prst="rect">
            <a:avLst/>
          </a:prstGeom>
        </p:spPr>
        <p:txBody>
          <a:bodyPr wrap="square">
            <a:spAutoFit/>
          </a:bodyPr>
          <a:lstStyle/>
          <a:p>
            <a:pPr>
              <a:defRPr/>
            </a:pPr>
            <a:r>
              <a:rPr lang="en-US" altLang="de-DE" dirty="0" smtClean="0">
                <a:latin typeface="Calibri" panose="020F0502020204030204" pitchFamily="34" charset="0"/>
                <a:cs typeface="Calibri" panose="020F0502020204030204" pitchFamily="34" charset="0"/>
              </a:rPr>
              <a:t>ECRH O2-heating </a:t>
            </a:r>
            <a:r>
              <a:rPr lang="en-US" altLang="de-DE" dirty="0">
                <a:latin typeface="Calibri" panose="020F0502020204030204" pitchFamily="34" charset="0"/>
                <a:cs typeface="Calibri" panose="020F0502020204030204" pitchFamily="34" charset="0"/>
              </a:rPr>
              <a:t>scenario was redesigned for OP2 to reduce stray radiation by about 50</a:t>
            </a:r>
            <a:r>
              <a:rPr lang="en-US" altLang="de-DE" dirty="0" smtClean="0">
                <a:latin typeface="Calibri" panose="020F0502020204030204" pitchFamily="34" charset="0"/>
                <a:cs typeface="Calibri" panose="020F0502020204030204" pitchFamily="34" charset="0"/>
              </a:rPr>
              <a:t>% by using special reflector tiles with polarization gratings and beam broadening</a:t>
            </a:r>
            <a:endParaRPr lang="en-US" altLang="de-DE" dirty="0">
              <a:latin typeface="Calibri" panose="020F0502020204030204" pitchFamily="34" charset="0"/>
              <a:cs typeface="Calibri" panose="020F0502020204030204" pitchFamily="34" charset="0"/>
            </a:endParaRPr>
          </a:p>
        </p:txBody>
      </p:sp>
      <p:sp>
        <p:nvSpPr>
          <p:cNvPr id="22" name="Rechteck 21"/>
          <p:cNvSpPr/>
          <p:nvPr/>
        </p:nvSpPr>
        <p:spPr>
          <a:xfrm>
            <a:off x="3880603" y="1956277"/>
            <a:ext cx="2943983" cy="2554545"/>
          </a:xfrm>
          <a:prstGeom prst="rect">
            <a:avLst/>
          </a:prstGeom>
        </p:spPr>
        <p:txBody>
          <a:bodyPr wrap="square">
            <a:spAutoFit/>
          </a:bodyPr>
          <a:lstStyle/>
          <a:p>
            <a:r>
              <a:rPr lang="en-US" altLang="de-DE" sz="2000" b="1" dirty="0" smtClean="0">
                <a:solidFill>
                  <a:srgbClr val="005555"/>
                </a:solidFill>
                <a:latin typeface="Calibri" panose="020F0502020204030204" pitchFamily="34" charset="0"/>
                <a:cs typeface="Calibri" panose="020F0502020204030204" pitchFamily="34" charset="0"/>
              </a:rPr>
              <a:t>OP2.1: Density </a:t>
            </a:r>
            <a:r>
              <a:rPr lang="en-US" altLang="de-DE" sz="2000" b="1" dirty="0">
                <a:solidFill>
                  <a:srgbClr val="005555"/>
                </a:solidFill>
                <a:latin typeface="Calibri" panose="020F0502020204030204" pitchFamily="34" charset="0"/>
                <a:cs typeface="Calibri" panose="020F0502020204030204" pitchFamily="34" charset="0"/>
              </a:rPr>
              <a:t>peaking much higher as </a:t>
            </a:r>
            <a:r>
              <a:rPr lang="en-US" altLang="de-DE" sz="2000" b="1" dirty="0" smtClean="0">
                <a:solidFill>
                  <a:srgbClr val="005555"/>
                </a:solidFill>
                <a:latin typeface="Calibri" panose="020F0502020204030204" pitchFamily="34" charset="0"/>
                <a:cs typeface="Calibri" panose="020F0502020204030204" pitchFamily="34" charset="0"/>
              </a:rPr>
              <a:t>expected from OP1.2b data</a:t>
            </a:r>
          </a:p>
          <a:p>
            <a:endParaRPr lang="en-US" altLang="de-DE" sz="2000" b="1" dirty="0" smtClean="0">
              <a:solidFill>
                <a:srgbClr val="005555"/>
              </a:solidFill>
              <a:latin typeface="Calibri" panose="020F0502020204030204" pitchFamily="34" charset="0"/>
              <a:cs typeface="Calibri" panose="020F0502020204030204" pitchFamily="34" charset="0"/>
            </a:endParaRPr>
          </a:p>
          <a:p>
            <a:r>
              <a:rPr lang="en-US" altLang="de-DE" sz="2000" b="1" dirty="0">
                <a:solidFill>
                  <a:srgbClr val="005555"/>
                </a:solidFill>
                <a:latin typeface="Calibri" panose="020F0502020204030204" pitchFamily="34" charset="0"/>
                <a:cs typeface="Calibri" panose="020F0502020204030204" pitchFamily="34" charset="0"/>
              </a:rPr>
              <a:t>Stronger refraction of ECRH-beams caused hot spot with tungsten cluster/flake emission</a:t>
            </a:r>
          </a:p>
        </p:txBody>
      </p:sp>
      <p:sp>
        <p:nvSpPr>
          <p:cNvPr id="30" name="Rectangle 9"/>
          <p:cNvSpPr>
            <a:spLocks noChangeArrowheads="1"/>
          </p:cNvSpPr>
          <p:nvPr/>
        </p:nvSpPr>
        <p:spPr bwMode="auto">
          <a:xfrm>
            <a:off x="598505" y="4826777"/>
            <a:ext cx="5550746" cy="115733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287338" indent="-287338">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indent="0">
              <a:spcBef>
                <a:spcPts val="0"/>
              </a:spcBef>
              <a:buNone/>
            </a:pPr>
            <a:r>
              <a:rPr lang="en-US" altLang="de-DE" sz="1800" dirty="0">
                <a:latin typeface="Calibri" panose="020F0502020204030204" pitchFamily="34" charset="0"/>
                <a:cs typeface="Calibri" panose="020F0502020204030204" pitchFamily="34" charset="0"/>
              </a:rPr>
              <a:t>m</a:t>
            </a:r>
            <a:r>
              <a:rPr lang="en-US" altLang="de-DE" sz="1800" dirty="0" smtClean="0">
                <a:latin typeface="Calibri" panose="020F0502020204030204" pitchFamily="34" charset="0"/>
                <a:cs typeface="Calibri" panose="020F0502020204030204" pitchFamily="34" charset="0"/>
              </a:rPr>
              <a:t>ain reflector tiles with holographic grating made of TZM</a:t>
            </a:r>
          </a:p>
          <a:p>
            <a:pPr marL="0" indent="0">
              <a:spcBef>
                <a:spcPts val="0"/>
              </a:spcBef>
              <a:buNone/>
            </a:pPr>
            <a:r>
              <a:rPr lang="en-US" altLang="de-DE" sz="1600" dirty="0" smtClean="0">
                <a:latin typeface="Calibri" panose="020F0502020204030204" pitchFamily="34" charset="0"/>
                <a:cs typeface="Calibri" panose="020F0502020204030204" pitchFamily="34" charset="0"/>
              </a:rPr>
              <a:t>(note: the initial </a:t>
            </a:r>
            <a:r>
              <a:rPr lang="en-US" altLang="de-DE" sz="1600" dirty="0">
                <a:latin typeface="Calibri" panose="020F0502020204030204" pitchFamily="34" charset="0"/>
                <a:cs typeface="Calibri" panose="020F0502020204030204" pitchFamily="34" charset="0"/>
              </a:rPr>
              <a:t>W coating had to be removed by </a:t>
            </a:r>
            <a:r>
              <a:rPr lang="en-US" altLang="de-DE" sz="1600" dirty="0" smtClean="0">
                <a:latin typeface="Calibri" panose="020F0502020204030204" pitchFamily="34" charset="0"/>
                <a:cs typeface="Calibri" panose="020F0502020204030204" pitchFamily="34" charset="0"/>
              </a:rPr>
              <a:t>glass bead </a:t>
            </a:r>
            <a:r>
              <a:rPr lang="en-US" altLang="de-DE" sz="1600" dirty="0">
                <a:latin typeface="Calibri" panose="020F0502020204030204" pitchFamily="34" charset="0"/>
                <a:cs typeface="Calibri" panose="020F0502020204030204" pitchFamily="34" charset="0"/>
              </a:rPr>
              <a:t>blasting because it was flaking off</a:t>
            </a:r>
            <a:r>
              <a:rPr lang="en-US" altLang="de-DE" sz="1600" dirty="0" smtClean="0">
                <a:latin typeface="Calibri" panose="020F0502020204030204" pitchFamily="34" charset="0"/>
                <a:cs typeface="Calibri" panose="020F0502020204030204" pitchFamily="34" charset="0"/>
              </a:rPr>
              <a:t>)</a:t>
            </a:r>
          </a:p>
          <a:p>
            <a:pPr marL="0" indent="0">
              <a:spcBef>
                <a:spcPts val="0"/>
              </a:spcBef>
              <a:buNone/>
            </a:pPr>
            <a:r>
              <a:rPr lang="en-US" altLang="de-DE" sz="1800" dirty="0" smtClean="0">
                <a:latin typeface="Calibri" panose="020F0502020204030204" pitchFamily="34" charset="0"/>
                <a:cs typeface="Calibri" panose="020F0502020204030204" pitchFamily="34" charset="0"/>
              </a:rPr>
              <a:t>adjacent tiles made of graphite with tungsten coating</a:t>
            </a:r>
            <a:endParaRPr lang="en-US" altLang="de-DE" sz="1800" dirty="0" smtClean="0"/>
          </a:p>
        </p:txBody>
      </p:sp>
      <p:pic>
        <p:nvPicPr>
          <p:cNvPr id="15" name="Grafik 14"/>
          <p:cNvPicPr>
            <a:picLocks noChangeAspect="1"/>
          </p:cNvPicPr>
          <p:nvPr/>
        </p:nvPicPr>
        <p:blipFill>
          <a:blip r:embed="rId6"/>
          <a:stretch>
            <a:fillRect/>
          </a:stretch>
        </p:blipFill>
        <p:spPr>
          <a:xfrm>
            <a:off x="7153821" y="2317782"/>
            <a:ext cx="5030252" cy="197265"/>
          </a:xfrm>
          <a:prstGeom prst="rect">
            <a:avLst/>
          </a:prstGeom>
        </p:spPr>
      </p:pic>
      <p:sp>
        <p:nvSpPr>
          <p:cNvPr id="17" name="Rechteck 16"/>
          <p:cNvSpPr/>
          <p:nvPr/>
        </p:nvSpPr>
        <p:spPr>
          <a:xfrm>
            <a:off x="6670996" y="2341964"/>
            <a:ext cx="482826" cy="173083"/>
          </a:xfrm>
          <a:prstGeom prst="rect">
            <a:avLst/>
          </a:prstGeom>
          <a:solidFill>
            <a:schemeClr val="bg1"/>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9" name="TextBox 18"/>
          <p:cNvSpPr txBox="1"/>
          <p:nvPr/>
        </p:nvSpPr>
        <p:spPr>
          <a:xfrm>
            <a:off x="732082" y="6131231"/>
            <a:ext cx="2867884" cy="294953"/>
          </a:xfrm>
          <a:prstGeom prst="rect">
            <a:avLst/>
          </a:prstGeom>
          <a:noFill/>
        </p:spPr>
        <p:txBody>
          <a:bodyPr wrap="square" lIns="0" tIns="0" rIns="0" bIns="0" rtlCol="0" anchor="t" anchorCtr="0">
            <a:spAutoFit/>
          </a:bodyPr>
          <a:lstStyle/>
          <a:p>
            <a:pPr algn="l">
              <a:lnSpc>
                <a:spcPts val="2300"/>
              </a:lnSpc>
              <a:spcBef>
                <a:spcPts val="1150"/>
              </a:spcBef>
            </a:pPr>
            <a:r>
              <a:rPr lang="en-US" sz="1400" dirty="0" smtClean="0"/>
              <a:t>Ref: D Naujoks et al, PFMC (2023)</a:t>
            </a:r>
          </a:p>
        </p:txBody>
      </p:sp>
      <p:pic>
        <p:nvPicPr>
          <p:cNvPr id="4" name="Picture 3"/>
          <p:cNvPicPr>
            <a:picLocks noChangeAspect="1"/>
          </p:cNvPicPr>
          <p:nvPr/>
        </p:nvPicPr>
        <p:blipFill>
          <a:blip r:embed="rId7"/>
          <a:stretch>
            <a:fillRect/>
          </a:stretch>
        </p:blipFill>
        <p:spPr>
          <a:xfrm>
            <a:off x="695324" y="1773737"/>
            <a:ext cx="2957325" cy="2911711"/>
          </a:xfrm>
          <a:prstGeom prst="rect">
            <a:avLst/>
          </a:prstGeom>
        </p:spPr>
      </p:pic>
      <p:sp>
        <p:nvSpPr>
          <p:cNvPr id="5" name="TextBox 4"/>
          <p:cNvSpPr txBox="1"/>
          <p:nvPr/>
        </p:nvSpPr>
        <p:spPr>
          <a:xfrm>
            <a:off x="1032102" y="4615785"/>
            <a:ext cx="2267843"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Photo DSC_0294, M Endler</a:t>
            </a:r>
          </a:p>
        </p:txBody>
      </p:sp>
      <p:pic>
        <p:nvPicPr>
          <p:cNvPr id="6" name="Picture 5"/>
          <p:cNvPicPr>
            <a:picLocks noChangeAspect="1"/>
          </p:cNvPicPr>
          <p:nvPr/>
        </p:nvPicPr>
        <p:blipFill>
          <a:blip r:embed="rId8"/>
          <a:stretch>
            <a:fillRect/>
          </a:stretch>
        </p:blipFill>
        <p:spPr>
          <a:xfrm>
            <a:off x="2056244" y="1710222"/>
            <a:ext cx="1769748" cy="1079631"/>
          </a:xfrm>
          <a:prstGeom prst="rect">
            <a:avLst/>
          </a:prstGeom>
        </p:spPr>
      </p:pic>
    </p:spTree>
    <p:extLst>
      <p:ext uri="{BB962C8B-B14F-4D97-AF65-F5344CB8AC3E}">
        <p14:creationId xmlns:p14="http://schemas.microsoft.com/office/powerpoint/2010/main" val="403755648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7"/>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7"/>
                                        </p:tgtEl>
                                      </p:cBhvr>
                                    </p:cmd>
                                  </p:childTnLst>
                                </p:cTn>
                              </p:par>
                            </p:childTnLst>
                          </p:cTn>
                        </p:par>
                      </p:childTnLst>
                    </p:cTn>
                  </p:par>
                </p:childTnLst>
              </p:cTn>
              <p:nextCondLst>
                <p:cond evt="onClick" delay="0">
                  <p:tgtEl>
                    <p:spTgt spid="7"/>
                  </p:tgtEl>
                </p:cond>
              </p:nextCondLst>
            </p:seq>
            <p:video>
              <p:cMediaNode vol="80000">
                <p:cTn id="7" fill="hold" display="0">
                  <p:stCondLst>
                    <p:cond delay="indefinite"/>
                  </p:stCondLst>
                </p:cTn>
                <p:tgtEl>
                  <p:spTgt spid="7"/>
                </p:tgtEl>
              </p:cMediaNode>
            </p:vide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GB" dirty="0"/>
              <a:t>T</a:t>
            </a:r>
            <a:r>
              <a:rPr lang="en-GB" dirty="0" smtClean="0"/>
              <a:t>ungsten PFCs – heat shield (ECRH beam dump, Module 1)</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9</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9</a:t>
            </a:fld>
            <a:endParaRPr lang="de-DE" dirty="0"/>
          </a:p>
        </p:txBody>
      </p:sp>
      <p:sp>
        <p:nvSpPr>
          <p:cNvPr id="25" name="TextBox 24"/>
          <p:cNvSpPr txBox="1"/>
          <p:nvPr/>
        </p:nvSpPr>
        <p:spPr>
          <a:xfrm>
            <a:off x="7862671" y="6245613"/>
            <a:ext cx="3826559"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M Endler et al, W7-X Physics meeting 18.09.2023</a:t>
            </a:r>
          </a:p>
        </p:txBody>
      </p:sp>
      <p:pic>
        <p:nvPicPr>
          <p:cNvPr id="15" name="Grafik 8">
            <a:extLst>
              <a:ext uri="{FF2B5EF4-FFF2-40B4-BE49-F238E27FC236}">
                <a16:creationId xmlns:a16="http://schemas.microsoft.com/office/drawing/2014/main" id="{B661AAF0-BDE7-5333-880D-18EA07F7A572}"/>
              </a:ext>
            </a:extLst>
          </p:cNvPr>
          <p:cNvPicPr>
            <a:picLocks noChangeAspect="1"/>
          </p:cNvPicPr>
          <p:nvPr/>
        </p:nvPicPr>
        <p:blipFill rotWithShape="1">
          <a:blip r:embed="rId2">
            <a:extLst>
              <a:ext uri="{28A0092B-C50C-407E-A947-70E740481C1C}">
                <a14:useLocalDpi xmlns:a14="http://schemas.microsoft.com/office/drawing/2010/main"/>
              </a:ext>
            </a:extLst>
          </a:blip>
          <a:srcRect/>
          <a:stretch/>
        </p:blipFill>
        <p:spPr>
          <a:xfrm>
            <a:off x="3776622" y="1248354"/>
            <a:ext cx="4589619" cy="3714487"/>
          </a:xfrm>
          <a:prstGeom prst="rect">
            <a:avLst/>
          </a:prstGeom>
        </p:spPr>
      </p:pic>
      <p:pic>
        <p:nvPicPr>
          <p:cNvPr id="17" name="Grafik 6">
            <a:extLst>
              <a:ext uri="{FF2B5EF4-FFF2-40B4-BE49-F238E27FC236}">
                <a16:creationId xmlns:a16="http://schemas.microsoft.com/office/drawing/2014/main" id="{4548D44C-961E-2B0B-B2AE-403C5EEC57C5}"/>
              </a:ext>
            </a:extLst>
          </p:cNvPr>
          <p:cNvPicPr>
            <a:picLocks noChangeAspect="1"/>
          </p:cNvPicPr>
          <p:nvPr/>
        </p:nvPicPr>
        <p:blipFill rotWithShape="1">
          <a:blip r:embed="rId3">
            <a:extLst>
              <a:ext uri="{28A0092B-C50C-407E-A947-70E740481C1C}">
                <a14:useLocalDpi xmlns:a14="http://schemas.microsoft.com/office/drawing/2010/main"/>
              </a:ext>
            </a:extLst>
          </a:blip>
          <a:srcRect/>
          <a:stretch/>
        </p:blipFill>
        <p:spPr>
          <a:xfrm>
            <a:off x="8547495" y="1248354"/>
            <a:ext cx="2900041" cy="3715182"/>
          </a:xfrm>
          <a:prstGeom prst="rect">
            <a:avLst/>
          </a:prstGeom>
        </p:spPr>
      </p:pic>
      <p:pic>
        <p:nvPicPr>
          <p:cNvPr id="14" name="Grafik 10">
            <a:extLst>
              <a:ext uri="{FF2B5EF4-FFF2-40B4-BE49-F238E27FC236}">
                <a16:creationId xmlns:a16="http://schemas.microsoft.com/office/drawing/2014/main" id="{31F8D78E-4AD0-15BB-0427-E5E7EB90E5D2}"/>
              </a:ext>
            </a:extLst>
          </p:cNvPr>
          <p:cNvPicPr>
            <a:picLocks noChangeAspect="1"/>
          </p:cNvPicPr>
          <p:nvPr/>
        </p:nvPicPr>
        <p:blipFill rotWithShape="1">
          <a:blip r:embed="rId4">
            <a:extLst>
              <a:ext uri="{28A0092B-C50C-407E-A947-70E740481C1C}">
                <a14:useLocalDpi xmlns:a14="http://schemas.microsoft.com/office/drawing/2010/main"/>
              </a:ext>
            </a:extLst>
          </a:blip>
          <a:srcRect/>
          <a:stretch/>
        </p:blipFill>
        <p:spPr>
          <a:xfrm>
            <a:off x="588013" y="2892490"/>
            <a:ext cx="3006562" cy="2065859"/>
          </a:xfrm>
          <a:prstGeom prst="rect">
            <a:avLst/>
          </a:prstGeom>
        </p:spPr>
      </p:pic>
      <p:sp>
        <p:nvSpPr>
          <p:cNvPr id="18" name="Textplatzhalter 4">
            <a:extLst>
              <a:ext uri="{FF2B5EF4-FFF2-40B4-BE49-F238E27FC236}">
                <a16:creationId xmlns:a16="http://schemas.microsoft.com/office/drawing/2014/main" id="{78F0B913-485E-79F3-11B8-75BAFA9AF281}"/>
              </a:ext>
            </a:extLst>
          </p:cNvPr>
          <p:cNvSpPr txBox="1">
            <a:spLocks/>
          </p:cNvSpPr>
          <p:nvPr/>
        </p:nvSpPr>
        <p:spPr>
          <a:xfrm>
            <a:off x="5621017" y="879389"/>
            <a:ext cx="900828" cy="323655"/>
          </a:xfrm>
          <a:prstGeom prst="rect">
            <a:avLst/>
          </a:prstGeom>
          <a:solidFill>
            <a:schemeClr val="bg1"/>
          </a:solidFill>
          <a:ln w="76200">
            <a:solidFill>
              <a:schemeClr val="bg1"/>
            </a:solidFill>
          </a:ln>
        </p:spPr>
        <p:txBody>
          <a:bodyPr vert="horz" lIns="0" tIns="45720" rIns="0" bIns="45720" rtlCol="0">
            <a:normAutofit fontScale="92500" lnSpcReduction="10000"/>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0" i="0" kern="600" spc="40" baseline="0" dirty="0" smtClean="0">
                <a:solidFill>
                  <a:schemeClr val="tx1"/>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b="1" kern="600" spc="40" baseline="0">
                <a:solidFill>
                  <a:schemeClr val="tx2"/>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r>
              <a:rPr lang="de-DE" sz="1400" dirty="0" smtClean="0">
                <a:latin typeface="Monaco" pitchFamily="2" charset="77"/>
              </a:rPr>
              <a:t>IMG_8508</a:t>
            </a:r>
            <a:endParaRPr lang="de-DE" sz="1400" dirty="0"/>
          </a:p>
        </p:txBody>
      </p:sp>
      <p:sp>
        <p:nvSpPr>
          <p:cNvPr id="2" name="TextBox 1"/>
          <p:cNvSpPr txBox="1"/>
          <p:nvPr/>
        </p:nvSpPr>
        <p:spPr>
          <a:xfrm>
            <a:off x="588012" y="5103845"/>
            <a:ext cx="8266739" cy="1192634"/>
          </a:xfrm>
          <a:prstGeom prst="rect">
            <a:avLst/>
          </a:prstGeom>
          <a:noFill/>
        </p:spPr>
        <p:txBody>
          <a:bodyPr wrap="square" lIns="0" tIns="0" rIns="0" bIns="0" rtlCol="0" anchor="t" anchorCtr="0">
            <a:spAutoFit/>
          </a:bodyPr>
          <a:lstStyle/>
          <a:p>
            <a:pPr algn="l">
              <a:lnSpc>
                <a:spcPts val="2300"/>
              </a:lnSpc>
              <a:spcBef>
                <a:spcPts val="1150"/>
              </a:spcBef>
            </a:pPr>
            <a:r>
              <a:rPr lang="en-US" dirty="0" smtClean="0"/>
              <a:t>High loads at few locations in module1 with melting of W-layer,</a:t>
            </a:r>
          </a:p>
          <a:p>
            <a:pPr algn="l">
              <a:lnSpc>
                <a:spcPts val="2300"/>
              </a:lnSpc>
              <a:spcBef>
                <a:spcPts val="1150"/>
              </a:spcBef>
            </a:pPr>
            <a:r>
              <a:rPr lang="en-US" dirty="0"/>
              <a:t>t</a:t>
            </a:r>
            <a:r>
              <a:rPr lang="en-US" dirty="0" smtClean="0"/>
              <a:t>he evaluations (M Endler) show these are most likely not due the leading edges</a:t>
            </a:r>
          </a:p>
          <a:p>
            <a:pPr>
              <a:lnSpc>
                <a:spcPts val="2300"/>
              </a:lnSpc>
              <a:spcBef>
                <a:spcPts val="1150"/>
              </a:spcBef>
            </a:pPr>
            <a:r>
              <a:rPr lang="en-US" dirty="0"/>
              <a:t>possible causes: fast </a:t>
            </a:r>
            <a:r>
              <a:rPr lang="en-US" dirty="0" smtClean="0"/>
              <a:t>ions/electrons.</a:t>
            </a:r>
            <a:endParaRPr lang="en-US" dirty="0"/>
          </a:p>
        </p:txBody>
      </p:sp>
    </p:spTree>
    <p:extLst>
      <p:ext uri="{BB962C8B-B14F-4D97-AF65-F5344CB8AC3E}">
        <p14:creationId xmlns:p14="http://schemas.microsoft.com/office/powerpoint/2010/main" val="2282397418"/>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GB" dirty="0" smtClean="0"/>
              <a:t>Tungsten injection by TESPELs (and LBO)</a:t>
            </a:r>
            <a:br>
              <a:rPr lang="en-GB" dirty="0" smtClean="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58889"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10</a:t>
            </a:fld>
            <a:endParaRPr lang="de-DE" dirty="0"/>
          </a:p>
        </p:txBody>
      </p:sp>
      <p:sp>
        <p:nvSpPr>
          <p:cNvPr id="13" name="Foliennummernplatzhalter 5">
            <a:extLst>
              <a:ext uri="{FF2B5EF4-FFF2-40B4-BE49-F238E27FC236}">
                <a16:creationId xmlns:a16="http://schemas.microsoft.com/office/drawing/2014/main" id="{9EF0E3FE-E50C-E620-F596-896EF169B2B1}"/>
              </a:ext>
            </a:extLst>
          </p:cNvPr>
          <p:cNvSpPr txBox="1">
            <a:spLocks/>
          </p:cNvSpPr>
          <p:nvPr/>
        </p:nvSpPr>
        <p:spPr>
          <a:xfrm>
            <a:off x="11167427" y="6489699"/>
            <a:ext cx="329248" cy="142876"/>
          </a:xfrm>
          <a:prstGeom prst="rect">
            <a:avLst/>
          </a:prstGeom>
        </p:spPr>
        <p:txBody>
          <a:bodyPr vert="horz" lIns="0" tIns="0" rIns="0" bIns="0" rtlCol="0" anchor="b" anchorCtr="0"/>
          <a:lstStyle>
            <a:defPPr>
              <a:defRPr lang="en-US"/>
            </a:defPPr>
            <a:lvl1pPr marL="0" algn="r" defTabSz="457200" rtl="0" eaLnBrk="1" latinLnBrk="0" hangingPunct="1">
              <a:defRPr lang="de-DE" sz="600" kern="600" cap="all" spc="90" baseline="0" smtClean="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3B1A4699-952B-42DA-8DC4-38A59B49610C}" type="slidenum">
              <a:rPr lang="de-DE" smtClean="0"/>
              <a:pPr/>
              <a:t>10</a:t>
            </a:fld>
            <a:endParaRPr lang="de-DE" dirty="0"/>
          </a:p>
        </p:txBody>
      </p:sp>
      <p:sp>
        <p:nvSpPr>
          <p:cNvPr id="22" name="Rechteck 21"/>
          <p:cNvSpPr/>
          <p:nvPr/>
        </p:nvSpPr>
        <p:spPr>
          <a:xfrm>
            <a:off x="6763692" y="805066"/>
            <a:ext cx="2380311" cy="307777"/>
          </a:xfrm>
          <a:prstGeom prst="rect">
            <a:avLst/>
          </a:prstGeom>
        </p:spPr>
        <p:txBody>
          <a:bodyPr wrap="square">
            <a:spAutoFit/>
          </a:bodyPr>
          <a:lstStyle/>
          <a:p>
            <a:r>
              <a:rPr lang="de-DE" sz="1400" dirty="0" smtClean="0">
                <a:latin typeface="Calibri" panose="020F0502020204030204" pitchFamily="34" charset="0"/>
                <a:ea typeface="Calibri" panose="020F0502020204030204" pitchFamily="34" charset="0"/>
                <a:cs typeface="Calibri" panose="020F0502020204030204" pitchFamily="34" charset="0"/>
              </a:rPr>
              <a:t>EJM007+2520 </a:t>
            </a:r>
            <a:r>
              <a:rPr lang="de-DE" sz="1400" dirty="0" err="1" smtClean="0">
                <a:latin typeface="Calibri" panose="020F0502020204030204" pitchFamily="34" charset="0"/>
                <a:ea typeface="Calibri" panose="020F0502020204030204" pitchFamily="34" charset="0"/>
                <a:cs typeface="Calibri" panose="020F0502020204030204" pitchFamily="34" charset="0"/>
              </a:rPr>
              <a:t>standard</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conf</a:t>
            </a:r>
            <a:r>
              <a:rPr lang="de-DE" sz="1400" dirty="0" smtClean="0">
                <a:latin typeface="Calibri" panose="020F0502020204030204" pitchFamily="34" charset="0"/>
                <a:ea typeface="Calibri" panose="020F0502020204030204" pitchFamily="34" charset="0"/>
                <a:cs typeface="Calibri" panose="020F0502020204030204" pitchFamily="34" charset="0"/>
              </a:rPr>
              <a:t>.</a:t>
            </a:r>
            <a:endParaRPr lang="de-DE" sz="1400" dirty="0">
              <a:latin typeface="Calibri" panose="020F0502020204030204" pitchFamily="34" charset="0"/>
              <a:ea typeface="Calibri" panose="020F0502020204030204" pitchFamily="34" charset="0"/>
              <a:cs typeface="Calibri" panose="020F0502020204030204" pitchFamily="34" charset="0"/>
            </a:endParaRPr>
          </a:p>
        </p:txBody>
      </p:sp>
      <p:pic>
        <p:nvPicPr>
          <p:cNvPr id="4" name="Grafik 3"/>
          <p:cNvPicPr>
            <a:picLocks noChangeAspect="1"/>
          </p:cNvPicPr>
          <p:nvPr/>
        </p:nvPicPr>
        <p:blipFill>
          <a:blip r:embed="rId4"/>
          <a:stretch>
            <a:fillRect/>
          </a:stretch>
        </p:blipFill>
        <p:spPr>
          <a:xfrm>
            <a:off x="338712" y="814422"/>
            <a:ext cx="4429125" cy="1143000"/>
          </a:xfrm>
          <a:prstGeom prst="rect">
            <a:avLst/>
          </a:prstGeom>
        </p:spPr>
      </p:pic>
      <p:pic>
        <p:nvPicPr>
          <p:cNvPr id="5" name="Grafik 4"/>
          <p:cNvPicPr>
            <a:picLocks noChangeAspect="1"/>
          </p:cNvPicPr>
          <p:nvPr/>
        </p:nvPicPr>
        <p:blipFill>
          <a:blip r:embed="rId5"/>
          <a:stretch>
            <a:fillRect/>
          </a:stretch>
        </p:blipFill>
        <p:spPr>
          <a:xfrm>
            <a:off x="4767837" y="1018834"/>
            <a:ext cx="4400550" cy="952500"/>
          </a:xfrm>
          <a:prstGeom prst="rect">
            <a:avLst/>
          </a:prstGeom>
        </p:spPr>
      </p:pic>
      <p:pic>
        <p:nvPicPr>
          <p:cNvPr id="6" name="Grafik 5"/>
          <p:cNvPicPr>
            <a:picLocks noChangeAspect="1"/>
          </p:cNvPicPr>
          <p:nvPr/>
        </p:nvPicPr>
        <p:blipFill>
          <a:blip r:embed="rId6"/>
          <a:stretch>
            <a:fillRect/>
          </a:stretch>
        </p:blipFill>
        <p:spPr>
          <a:xfrm>
            <a:off x="698522" y="5381147"/>
            <a:ext cx="3752850" cy="333375"/>
          </a:xfrm>
          <a:prstGeom prst="rect">
            <a:avLst/>
          </a:prstGeom>
        </p:spPr>
      </p:pic>
      <p:pic>
        <p:nvPicPr>
          <p:cNvPr id="23" name="Grafik 22"/>
          <p:cNvPicPr>
            <a:picLocks noChangeAspect="1"/>
          </p:cNvPicPr>
          <p:nvPr/>
        </p:nvPicPr>
        <p:blipFill>
          <a:blip r:embed="rId6"/>
          <a:stretch>
            <a:fillRect/>
          </a:stretch>
        </p:blipFill>
        <p:spPr>
          <a:xfrm>
            <a:off x="5162550" y="5371622"/>
            <a:ext cx="3752850" cy="333375"/>
          </a:xfrm>
          <a:prstGeom prst="rect">
            <a:avLst/>
          </a:prstGeom>
        </p:spPr>
      </p:pic>
      <p:pic>
        <p:nvPicPr>
          <p:cNvPr id="24" name="Grafik 23"/>
          <p:cNvPicPr>
            <a:picLocks noChangeAspect="1"/>
          </p:cNvPicPr>
          <p:nvPr/>
        </p:nvPicPr>
        <p:blipFill>
          <a:blip r:embed="rId7"/>
          <a:stretch>
            <a:fillRect/>
          </a:stretch>
        </p:blipFill>
        <p:spPr>
          <a:xfrm>
            <a:off x="376812" y="1972203"/>
            <a:ext cx="4391025" cy="1085850"/>
          </a:xfrm>
          <a:prstGeom prst="rect">
            <a:avLst/>
          </a:prstGeom>
        </p:spPr>
      </p:pic>
      <p:pic>
        <p:nvPicPr>
          <p:cNvPr id="25" name="Grafik 24"/>
          <p:cNvPicPr>
            <a:picLocks noChangeAspect="1"/>
          </p:cNvPicPr>
          <p:nvPr/>
        </p:nvPicPr>
        <p:blipFill>
          <a:blip r:embed="rId8"/>
          <a:stretch>
            <a:fillRect/>
          </a:stretch>
        </p:blipFill>
        <p:spPr>
          <a:xfrm>
            <a:off x="4767837" y="2139485"/>
            <a:ext cx="4371975" cy="962025"/>
          </a:xfrm>
          <a:prstGeom prst="rect">
            <a:avLst/>
          </a:prstGeom>
        </p:spPr>
      </p:pic>
      <p:pic>
        <p:nvPicPr>
          <p:cNvPr id="26" name="Grafik 25"/>
          <p:cNvPicPr>
            <a:picLocks noChangeAspect="1"/>
          </p:cNvPicPr>
          <p:nvPr/>
        </p:nvPicPr>
        <p:blipFill>
          <a:blip r:embed="rId9"/>
          <a:stretch>
            <a:fillRect/>
          </a:stretch>
        </p:blipFill>
        <p:spPr>
          <a:xfrm>
            <a:off x="329156" y="3136063"/>
            <a:ext cx="4400550" cy="1085850"/>
          </a:xfrm>
          <a:prstGeom prst="rect">
            <a:avLst/>
          </a:prstGeom>
        </p:spPr>
      </p:pic>
      <p:pic>
        <p:nvPicPr>
          <p:cNvPr id="27" name="Grafik 26"/>
          <p:cNvPicPr>
            <a:picLocks noChangeAspect="1"/>
          </p:cNvPicPr>
          <p:nvPr/>
        </p:nvPicPr>
        <p:blipFill>
          <a:blip r:embed="rId10"/>
          <a:stretch>
            <a:fillRect/>
          </a:stretch>
        </p:blipFill>
        <p:spPr>
          <a:xfrm>
            <a:off x="4782124" y="3263918"/>
            <a:ext cx="4371975" cy="942975"/>
          </a:xfrm>
          <a:prstGeom prst="rect">
            <a:avLst/>
          </a:prstGeom>
        </p:spPr>
      </p:pic>
      <p:pic>
        <p:nvPicPr>
          <p:cNvPr id="28" name="Grafik 27"/>
          <p:cNvPicPr>
            <a:picLocks noChangeAspect="1"/>
          </p:cNvPicPr>
          <p:nvPr/>
        </p:nvPicPr>
        <p:blipFill>
          <a:blip r:embed="rId11"/>
          <a:stretch>
            <a:fillRect/>
          </a:stretch>
        </p:blipFill>
        <p:spPr>
          <a:xfrm>
            <a:off x="329156" y="4309157"/>
            <a:ext cx="4391025" cy="1085850"/>
          </a:xfrm>
          <a:prstGeom prst="rect">
            <a:avLst/>
          </a:prstGeom>
        </p:spPr>
      </p:pic>
      <p:pic>
        <p:nvPicPr>
          <p:cNvPr id="29" name="Grafik 28"/>
          <p:cNvPicPr>
            <a:picLocks noChangeAspect="1"/>
          </p:cNvPicPr>
          <p:nvPr/>
        </p:nvPicPr>
        <p:blipFill>
          <a:blip r:embed="rId12"/>
          <a:stretch>
            <a:fillRect/>
          </a:stretch>
        </p:blipFill>
        <p:spPr>
          <a:xfrm>
            <a:off x="4720181" y="4438172"/>
            <a:ext cx="4362450" cy="962025"/>
          </a:xfrm>
          <a:prstGeom prst="rect">
            <a:avLst/>
          </a:prstGeom>
        </p:spPr>
      </p:pic>
      <p:sp>
        <p:nvSpPr>
          <p:cNvPr id="30" name="Rechteck 29"/>
          <p:cNvSpPr/>
          <p:nvPr/>
        </p:nvSpPr>
        <p:spPr>
          <a:xfrm>
            <a:off x="5456723" y="1448729"/>
            <a:ext cx="1640064" cy="307777"/>
          </a:xfrm>
          <a:prstGeom prst="rect">
            <a:avLst/>
          </a:prstGeom>
          <a:solidFill>
            <a:schemeClr val="bg1"/>
          </a:solidFill>
          <a:ln>
            <a:solidFill>
              <a:schemeClr val="accent6">
                <a:lumMod val="90000"/>
              </a:schemeClr>
            </a:solidFill>
          </a:ln>
        </p:spPr>
        <p:txBody>
          <a:bodyPr wrap="none">
            <a:spAutoFit/>
          </a:bodyPr>
          <a:lstStyle/>
          <a:p>
            <a:r>
              <a:rPr lang="pt-BR" sz="1400" dirty="0" smtClean="0">
                <a:latin typeface="Calibri" panose="020F0502020204030204" pitchFamily="34" charset="0"/>
                <a:cs typeface="Calibri" panose="020F0502020204030204" pitchFamily="34" charset="0"/>
              </a:rPr>
              <a:t>TESPEL 0.65x10</a:t>
            </a:r>
            <a:r>
              <a:rPr lang="pt-BR" sz="1400" baseline="30000" dirty="0" smtClean="0">
                <a:latin typeface="Calibri" panose="020F0502020204030204" pitchFamily="34" charset="0"/>
                <a:cs typeface="Calibri" panose="020F0502020204030204" pitchFamily="34" charset="0"/>
              </a:rPr>
              <a:t>17</a:t>
            </a:r>
            <a:r>
              <a:rPr lang="pt-BR" sz="1400" dirty="0" smtClean="0">
                <a:latin typeface="Calibri" panose="020F0502020204030204" pitchFamily="34" charset="0"/>
                <a:cs typeface="Calibri" panose="020F0502020204030204" pitchFamily="34" charset="0"/>
              </a:rPr>
              <a:t> </a:t>
            </a:r>
            <a:r>
              <a:rPr lang="pt-BR" sz="1400" dirty="0">
                <a:latin typeface="Calibri" panose="020F0502020204030204" pitchFamily="34" charset="0"/>
                <a:cs typeface="Calibri" panose="020F0502020204030204" pitchFamily="34" charset="0"/>
              </a:rPr>
              <a:t>W</a:t>
            </a:r>
            <a:endParaRPr lang="de-DE" sz="1400" dirty="0"/>
          </a:p>
        </p:txBody>
      </p:sp>
      <p:sp>
        <p:nvSpPr>
          <p:cNvPr id="31" name="Rechteck 30"/>
          <p:cNvSpPr/>
          <p:nvPr/>
        </p:nvSpPr>
        <p:spPr>
          <a:xfrm>
            <a:off x="5426411" y="3658894"/>
            <a:ext cx="1548694" cy="307777"/>
          </a:xfrm>
          <a:prstGeom prst="rect">
            <a:avLst/>
          </a:prstGeom>
          <a:solidFill>
            <a:schemeClr val="bg1"/>
          </a:solidFill>
          <a:ln>
            <a:solidFill>
              <a:schemeClr val="accent6">
                <a:lumMod val="90000"/>
              </a:schemeClr>
            </a:solidFill>
          </a:ln>
        </p:spPr>
        <p:txBody>
          <a:bodyPr wrap="none">
            <a:spAutoFit/>
          </a:bodyPr>
          <a:lstStyle/>
          <a:p>
            <a:r>
              <a:rPr lang="pt-BR" sz="1400" dirty="0" smtClean="0">
                <a:latin typeface="Calibri" panose="020F0502020204030204" pitchFamily="34" charset="0"/>
                <a:cs typeface="Calibri" panose="020F0502020204030204" pitchFamily="34" charset="0"/>
              </a:rPr>
              <a:t>TESPEL 2.5x10</a:t>
            </a:r>
            <a:r>
              <a:rPr lang="pt-BR" sz="1400" baseline="30000" dirty="0" smtClean="0">
                <a:latin typeface="Calibri" panose="020F0502020204030204" pitchFamily="34" charset="0"/>
                <a:cs typeface="Calibri" panose="020F0502020204030204" pitchFamily="34" charset="0"/>
              </a:rPr>
              <a:t>17</a:t>
            </a:r>
            <a:r>
              <a:rPr lang="pt-BR" sz="1400" dirty="0" smtClean="0">
                <a:latin typeface="Calibri" panose="020F0502020204030204" pitchFamily="34" charset="0"/>
                <a:cs typeface="Calibri" panose="020F0502020204030204" pitchFamily="34" charset="0"/>
              </a:rPr>
              <a:t> </a:t>
            </a:r>
            <a:r>
              <a:rPr lang="pt-BR" sz="1400" dirty="0">
                <a:latin typeface="Calibri" panose="020F0502020204030204" pitchFamily="34" charset="0"/>
                <a:cs typeface="Calibri" panose="020F0502020204030204" pitchFamily="34" charset="0"/>
              </a:rPr>
              <a:t>W</a:t>
            </a:r>
            <a:endParaRPr lang="de-DE" sz="1400" dirty="0"/>
          </a:p>
        </p:txBody>
      </p:sp>
      <p:sp>
        <p:nvSpPr>
          <p:cNvPr id="32" name="Rechteck 31"/>
          <p:cNvSpPr/>
          <p:nvPr/>
        </p:nvSpPr>
        <p:spPr>
          <a:xfrm>
            <a:off x="5454986" y="2572278"/>
            <a:ext cx="1548694" cy="307777"/>
          </a:xfrm>
          <a:prstGeom prst="rect">
            <a:avLst/>
          </a:prstGeom>
          <a:solidFill>
            <a:schemeClr val="bg1"/>
          </a:solidFill>
          <a:ln>
            <a:solidFill>
              <a:schemeClr val="accent6">
                <a:lumMod val="90000"/>
              </a:schemeClr>
            </a:solidFill>
          </a:ln>
        </p:spPr>
        <p:txBody>
          <a:bodyPr wrap="none">
            <a:spAutoFit/>
          </a:bodyPr>
          <a:lstStyle/>
          <a:p>
            <a:r>
              <a:rPr lang="pt-BR" sz="1400" dirty="0" smtClean="0">
                <a:latin typeface="Calibri" panose="020F0502020204030204" pitchFamily="34" charset="0"/>
                <a:cs typeface="Calibri" panose="020F0502020204030204" pitchFamily="34" charset="0"/>
              </a:rPr>
              <a:t>TESPEL 1.3x10</a:t>
            </a:r>
            <a:r>
              <a:rPr lang="pt-BR" sz="1400" baseline="30000" dirty="0" smtClean="0">
                <a:latin typeface="Calibri" panose="020F0502020204030204" pitchFamily="34" charset="0"/>
                <a:cs typeface="Calibri" panose="020F0502020204030204" pitchFamily="34" charset="0"/>
              </a:rPr>
              <a:t>17</a:t>
            </a:r>
            <a:r>
              <a:rPr lang="pt-BR" sz="1400" dirty="0" smtClean="0">
                <a:latin typeface="Calibri" panose="020F0502020204030204" pitchFamily="34" charset="0"/>
                <a:cs typeface="Calibri" panose="020F0502020204030204" pitchFamily="34" charset="0"/>
              </a:rPr>
              <a:t> </a:t>
            </a:r>
            <a:r>
              <a:rPr lang="pt-BR" sz="1400" dirty="0">
                <a:latin typeface="Calibri" panose="020F0502020204030204" pitchFamily="34" charset="0"/>
                <a:cs typeface="Calibri" panose="020F0502020204030204" pitchFamily="34" charset="0"/>
              </a:rPr>
              <a:t>W</a:t>
            </a:r>
            <a:endParaRPr lang="de-DE" sz="1400" dirty="0"/>
          </a:p>
        </p:txBody>
      </p:sp>
      <p:sp>
        <p:nvSpPr>
          <p:cNvPr id="33" name="Rechteck 32"/>
          <p:cNvSpPr/>
          <p:nvPr/>
        </p:nvSpPr>
        <p:spPr>
          <a:xfrm>
            <a:off x="5404648" y="4842699"/>
            <a:ext cx="1652301" cy="307777"/>
          </a:xfrm>
          <a:prstGeom prst="rect">
            <a:avLst/>
          </a:prstGeom>
          <a:solidFill>
            <a:schemeClr val="bg1"/>
          </a:solidFill>
          <a:ln>
            <a:solidFill>
              <a:schemeClr val="accent6">
                <a:lumMod val="90000"/>
              </a:schemeClr>
            </a:solidFill>
          </a:ln>
        </p:spPr>
        <p:txBody>
          <a:bodyPr wrap="square">
            <a:spAutoFit/>
          </a:bodyPr>
          <a:lstStyle/>
          <a:p>
            <a:r>
              <a:rPr lang="pt-BR" sz="1400" dirty="0" smtClean="0">
                <a:latin typeface="Calibri" panose="020F0502020204030204" pitchFamily="34" charset="0"/>
                <a:cs typeface="Calibri" panose="020F0502020204030204" pitchFamily="34" charset="0"/>
              </a:rPr>
              <a:t>TESPEL 5.5x10</a:t>
            </a:r>
            <a:r>
              <a:rPr lang="pt-BR" sz="1400" baseline="30000" dirty="0" smtClean="0">
                <a:latin typeface="Calibri" panose="020F0502020204030204" pitchFamily="34" charset="0"/>
                <a:cs typeface="Calibri" panose="020F0502020204030204" pitchFamily="34" charset="0"/>
              </a:rPr>
              <a:t>17</a:t>
            </a:r>
            <a:r>
              <a:rPr lang="pt-BR" sz="1400" dirty="0" smtClean="0">
                <a:latin typeface="Calibri" panose="020F0502020204030204" pitchFamily="34" charset="0"/>
                <a:cs typeface="Calibri" panose="020F0502020204030204" pitchFamily="34" charset="0"/>
              </a:rPr>
              <a:t> </a:t>
            </a:r>
            <a:r>
              <a:rPr lang="pt-BR" sz="1400" dirty="0">
                <a:latin typeface="Calibri" panose="020F0502020204030204" pitchFamily="34" charset="0"/>
                <a:cs typeface="Calibri" panose="020F0502020204030204" pitchFamily="34" charset="0"/>
              </a:rPr>
              <a:t>W</a:t>
            </a:r>
            <a:endParaRPr lang="de-DE" sz="1400" dirty="0"/>
          </a:p>
        </p:txBody>
      </p:sp>
      <p:sp>
        <p:nvSpPr>
          <p:cNvPr id="34" name="Rechteck 33"/>
          <p:cNvSpPr/>
          <p:nvPr/>
        </p:nvSpPr>
        <p:spPr>
          <a:xfrm>
            <a:off x="530717" y="5682726"/>
            <a:ext cx="11572843" cy="707886"/>
          </a:xfrm>
          <a:prstGeom prst="rect">
            <a:avLst/>
          </a:prstGeom>
        </p:spPr>
        <p:txBody>
          <a:bodyPr wrap="square">
            <a:spAutoFit/>
          </a:bodyPr>
          <a:lstStyle/>
          <a:p>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calibration of core spectroscopy (HEXOS) with tungsten pellets (TESPEL) </a:t>
            </a:r>
          </a:p>
          <a:p>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detection limit estimated as </a:t>
            </a:r>
            <a:r>
              <a:rPr lang="en-US" sz="2000" b="1" dirty="0" err="1" smtClean="0">
                <a:solidFill>
                  <a:srgbClr val="005555"/>
                </a:solidFill>
                <a:latin typeface="Calibri" panose="020F0502020204030204" pitchFamily="34" charset="0"/>
                <a:ea typeface="Calibri" panose="020F0502020204030204" pitchFamily="34" charset="0"/>
                <a:cs typeface="Calibri" panose="020F0502020204030204" pitchFamily="34" charset="0"/>
              </a:rPr>
              <a:t>n</a:t>
            </a:r>
            <a:r>
              <a:rPr lang="en-US" sz="2000" b="1" baseline="-25000" dirty="0" err="1" smtClean="0">
                <a:solidFill>
                  <a:srgbClr val="005555"/>
                </a:solidFill>
                <a:latin typeface="Calibri" panose="020F0502020204030204" pitchFamily="34" charset="0"/>
                <a:ea typeface="Calibri" panose="020F0502020204030204" pitchFamily="34" charset="0"/>
                <a:cs typeface="Calibri" panose="020F0502020204030204" pitchFamily="34" charset="0"/>
              </a:rPr>
              <a:t>W</a:t>
            </a:r>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/n</a:t>
            </a:r>
            <a:r>
              <a:rPr lang="en-US" sz="2000" b="1" baseline="-25000" dirty="0" smtClean="0">
                <a:solidFill>
                  <a:srgbClr val="005555"/>
                </a:solidFill>
                <a:latin typeface="Calibri" panose="020F0502020204030204" pitchFamily="34" charset="0"/>
                <a:ea typeface="Calibri" panose="020F0502020204030204" pitchFamily="34" charset="0"/>
                <a:cs typeface="Calibri" panose="020F0502020204030204" pitchFamily="34" charset="0"/>
              </a:rPr>
              <a:t>e</a:t>
            </a:r>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 7.5·10</a:t>
            </a:r>
            <a:r>
              <a:rPr lang="en-US" sz="2000" b="1" baseline="30000" dirty="0" smtClean="0">
                <a:solidFill>
                  <a:srgbClr val="005555"/>
                </a:solidFill>
                <a:latin typeface="Calibri" panose="020F0502020204030204" pitchFamily="34" charset="0"/>
                <a:ea typeface="Calibri" panose="020F0502020204030204" pitchFamily="34" charset="0"/>
                <a:cs typeface="Calibri" panose="020F0502020204030204" pitchFamily="34" charset="0"/>
              </a:rPr>
              <a:t>-7</a:t>
            </a:r>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for</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n</a:t>
            </a:r>
            <a:r>
              <a:rPr lang="de-DE" sz="2000" b="1" baseline="-25000" dirty="0" smtClean="0">
                <a:solidFill>
                  <a:srgbClr val="005555"/>
                </a:solidFill>
                <a:latin typeface="Calibri" panose="020F0502020204030204" pitchFamily="34" charset="0"/>
                <a:ea typeface="Calibri" panose="020F0502020204030204" pitchFamily="34" charset="0"/>
                <a:cs typeface="Calibri" panose="020F0502020204030204" pitchFamily="34" charset="0"/>
              </a:rPr>
              <a:t>e</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 </a:t>
            </a:r>
            <a:r>
              <a:rPr lang="de-DE" sz="2000" b="1" dirty="0">
                <a:solidFill>
                  <a:srgbClr val="005555"/>
                </a:solidFill>
                <a:latin typeface="Calibri" panose="020F0502020204030204" pitchFamily="34" charset="0"/>
                <a:ea typeface="Calibri" panose="020F0502020204030204" pitchFamily="34" charset="0"/>
                <a:cs typeface="Calibri" panose="020F0502020204030204" pitchFamily="34" charset="0"/>
              </a:rPr>
              <a:t>4</a:t>
            </a:r>
            <a:r>
              <a:rPr lang="en-US"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10</a:t>
            </a:r>
            <a:r>
              <a:rPr lang="de-DE" sz="2000" b="1" baseline="30000" dirty="0" smtClean="0">
                <a:solidFill>
                  <a:srgbClr val="005555"/>
                </a:solidFill>
                <a:latin typeface="Calibri" panose="020F0502020204030204" pitchFamily="34" charset="0"/>
                <a:ea typeface="Calibri" panose="020F0502020204030204" pitchFamily="34" charset="0"/>
                <a:cs typeface="Calibri" panose="020F0502020204030204" pitchFamily="34" charset="0"/>
              </a:rPr>
              <a:t>19</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m</a:t>
            </a:r>
            <a:r>
              <a:rPr lang="de-DE" sz="2000" b="1" baseline="30000" dirty="0" smtClean="0">
                <a:solidFill>
                  <a:srgbClr val="005555"/>
                </a:solidFill>
                <a:latin typeface="Calibri" panose="020F0502020204030204" pitchFamily="34" charset="0"/>
                <a:ea typeface="Calibri" panose="020F0502020204030204" pitchFamily="34" charset="0"/>
                <a:cs typeface="Calibri" panose="020F0502020204030204" pitchFamily="34" charset="0"/>
              </a:rPr>
              <a:t>-3</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a:t>
            </a:r>
            <a:r>
              <a:rPr lang="de-DE" sz="2000" b="1" dirty="0" err="1" smtClean="0">
                <a:solidFill>
                  <a:srgbClr val="005555"/>
                </a:solidFill>
                <a:latin typeface="Calibri" panose="020F0502020204030204" pitchFamily="34" charset="0"/>
                <a:ea typeface="Calibri" panose="020F0502020204030204" pitchFamily="34" charset="0"/>
                <a:cs typeface="Calibri" panose="020F0502020204030204" pitchFamily="34" charset="0"/>
              </a:rPr>
              <a:t>T</a:t>
            </a:r>
            <a:r>
              <a:rPr lang="de-DE" sz="2000" b="1" baseline="-25000" dirty="0" err="1" smtClean="0">
                <a:solidFill>
                  <a:srgbClr val="005555"/>
                </a:solidFill>
                <a:latin typeface="Calibri" panose="020F0502020204030204" pitchFamily="34" charset="0"/>
                <a:ea typeface="Calibri" panose="020F0502020204030204" pitchFamily="34" charset="0"/>
                <a:cs typeface="Calibri" panose="020F0502020204030204" pitchFamily="34" charset="0"/>
              </a:rPr>
              <a:t>e</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 </a:t>
            </a:r>
            <a:r>
              <a:rPr lang="de-DE" sz="2000" b="1" dirty="0">
                <a:solidFill>
                  <a:srgbClr val="005555"/>
                </a:solidFill>
                <a:latin typeface="Calibri" panose="020F0502020204030204" pitchFamily="34" charset="0"/>
                <a:ea typeface="Calibri" panose="020F0502020204030204" pitchFamily="34" charset="0"/>
                <a:cs typeface="Calibri" panose="020F0502020204030204" pitchFamily="34" charset="0"/>
              </a:rPr>
              <a:t>3</a:t>
            </a:r>
            <a:r>
              <a:rPr lang="de-DE" sz="2000" b="1" dirty="0" smtClean="0">
                <a:solidFill>
                  <a:srgbClr val="005555"/>
                </a:solidFill>
                <a:latin typeface="Calibri" panose="020F0502020204030204" pitchFamily="34" charset="0"/>
                <a:ea typeface="Calibri" panose="020F0502020204030204" pitchFamily="34" charset="0"/>
                <a:cs typeface="Calibri" panose="020F0502020204030204" pitchFamily="34" charset="0"/>
              </a:rPr>
              <a:t> </a:t>
            </a:r>
            <a:r>
              <a:rPr lang="de-DE" sz="2000" b="1" dirty="0" err="1" smtClean="0">
                <a:solidFill>
                  <a:srgbClr val="005555"/>
                </a:solidFill>
                <a:latin typeface="Calibri" panose="020F0502020204030204" pitchFamily="34" charset="0"/>
                <a:ea typeface="Calibri" panose="020F0502020204030204" pitchFamily="34" charset="0"/>
                <a:cs typeface="Calibri" panose="020F0502020204030204" pitchFamily="34" charset="0"/>
              </a:rPr>
              <a:t>keV</a:t>
            </a:r>
            <a:endParaRPr lang="de-DE" sz="2000" b="1" dirty="0">
              <a:solidFill>
                <a:srgbClr val="005555"/>
              </a:solidFill>
              <a:latin typeface="Calibri" panose="020F0502020204030204" pitchFamily="34" charset="0"/>
              <a:cs typeface="Calibri" panose="020F0502020204030204" pitchFamily="34" charset="0"/>
            </a:endParaRPr>
          </a:p>
        </p:txBody>
      </p:sp>
      <p:sp>
        <p:nvSpPr>
          <p:cNvPr id="35" name="Ellipse 34"/>
          <p:cNvSpPr/>
          <p:nvPr/>
        </p:nvSpPr>
        <p:spPr>
          <a:xfrm>
            <a:off x="6877050" y="4438172"/>
            <a:ext cx="685800" cy="853356"/>
          </a:xfrm>
          <a:prstGeom prst="ellipse">
            <a:avLst/>
          </a:prstGeom>
          <a:noFill/>
          <a:ln w="19050" cmpd="sng">
            <a:solidFill>
              <a:srgbClr val="FF0000"/>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36" name="Ellipse 35"/>
          <p:cNvSpPr/>
          <p:nvPr/>
        </p:nvSpPr>
        <p:spPr>
          <a:xfrm>
            <a:off x="2390775" y="4494477"/>
            <a:ext cx="685800" cy="853356"/>
          </a:xfrm>
          <a:prstGeom prst="ellipse">
            <a:avLst/>
          </a:prstGeom>
          <a:noFill/>
          <a:ln w="19050" cmpd="sng">
            <a:solidFill>
              <a:srgbClr val="FF0000"/>
            </a:solid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37" name="Rechteck 36"/>
          <p:cNvSpPr/>
          <p:nvPr/>
        </p:nvSpPr>
        <p:spPr>
          <a:xfrm>
            <a:off x="9139812" y="5117974"/>
            <a:ext cx="2963748" cy="1169551"/>
          </a:xfrm>
          <a:prstGeom prst="rect">
            <a:avLst/>
          </a:prstGeom>
        </p:spPr>
        <p:txBody>
          <a:bodyPr wrap="square">
            <a:spAutoFit/>
          </a:bodyPr>
          <a:lstStyle/>
          <a:p>
            <a:r>
              <a:rPr lang="de-DE" sz="1400" dirty="0" err="1" smtClean="0">
                <a:latin typeface="Calibri" panose="020F0502020204030204" pitchFamily="34" charset="0"/>
                <a:ea typeface="Calibri" panose="020F0502020204030204" pitchFamily="34" charset="0"/>
                <a:cs typeface="Calibri" panose="020F0502020204030204" pitchFamily="34" charset="0"/>
              </a:rPr>
              <a:t>plasma</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survived</a:t>
            </a:r>
            <a:r>
              <a:rPr lang="de-DE" sz="1400" dirty="0" smtClean="0">
                <a:latin typeface="Calibri" panose="020F0502020204030204" pitchFamily="34" charset="0"/>
                <a:ea typeface="Calibri" panose="020F0502020204030204" pitchFamily="34" charset="0"/>
                <a:cs typeface="Calibri" panose="020F0502020204030204" pitchFamily="34" charset="0"/>
              </a:rPr>
              <a:t> after an </a:t>
            </a:r>
            <a:r>
              <a:rPr lang="de-DE" sz="1400" dirty="0" err="1" smtClean="0">
                <a:latin typeface="Calibri" panose="020F0502020204030204" pitchFamily="34" charset="0"/>
                <a:ea typeface="Calibri" panose="020F0502020204030204" pitchFamily="34" charset="0"/>
                <a:cs typeface="Calibri" panose="020F0502020204030204" pitchFamily="34" charset="0"/>
              </a:rPr>
              <a:t>almost</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complete</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loss</a:t>
            </a:r>
            <a:r>
              <a:rPr lang="de-DE" sz="1400" dirty="0" smtClean="0">
                <a:latin typeface="Calibri" panose="020F0502020204030204" pitchFamily="34" charset="0"/>
                <a:ea typeface="Calibri" panose="020F0502020204030204" pitchFamily="34" charset="0"/>
                <a:cs typeface="Calibri" panose="020F0502020204030204" pitchFamily="34" charset="0"/>
              </a:rPr>
              <a:t> of</a:t>
            </a:r>
            <a:r>
              <a:rPr lang="de-DE" sz="1400" dirty="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energy</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by</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transition</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into</a:t>
            </a:r>
            <a:r>
              <a:rPr lang="de-DE" sz="1400" dirty="0" smtClean="0">
                <a:latin typeface="Calibri" panose="020F0502020204030204" pitchFamily="34" charset="0"/>
                <a:ea typeface="Calibri" panose="020F0502020204030204" pitchFamily="34" charset="0"/>
                <a:cs typeface="Calibri" panose="020F0502020204030204" pitchFamily="34" charset="0"/>
              </a:rPr>
              <a:t> a </a:t>
            </a:r>
            <a:r>
              <a:rPr lang="de-DE" sz="1400" dirty="0" err="1" smtClean="0">
                <a:latin typeface="Calibri" panose="020F0502020204030204" pitchFamily="34" charset="0"/>
                <a:ea typeface="Calibri" panose="020F0502020204030204" pitchFamily="34" charset="0"/>
                <a:cs typeface="Calibri" panose="020F0502020204030204" pitchFamily="34" charset="0"/>
              </a:rPr>
              <a:t>small</a:t>
            </a:r>
            <a:r>
              <a:rPr lang="de-DE" sz="1400" dirty="0" smtClean="0">
                <a:latin typeface="Calibri" panose="020F0502020204030204" pitchFamily="34" charset="0"/>
                <a:ea typeface="Calibri" panose="020F0502020204030204" pitchFamily="34" charset="0"/>
                <a:cs typeface="Calibri" panose="020F0502020204030204" pitchFamily="34" charset="0"/>
              </a:rPr>
              <a:t> </a:t>
            </a:r>
            <a:r>
              <a:rPr lang="de-DE" sz="1400" dirty="0" err="1" smtClean="0">
                <a:latin typeface="Calibri" panose="020F0502020204030204" pitchFamily="34" charset="0"/>
                <a:ea typeface="Calibri" panose="020F0502020204030204" pitchFamily="34" charset="0"/>
                <a:cs typeface="Calibri" panose="020F0502020204030204" pitchFamily="34" charset="0"/>
              </a:rPr>
              <a:t>plasma</a:t>
            </a:r>
            <a:r>
              <a:rPr lang="de-DE" sz="1400" dirty="0" smtClean="0">
                <a:latin typeface="Calibri" panose="020F0502020204030204" pitchFamily="34" charset="0"/>
                <a:ea typeface="Calibri" panose="020F0502020204030204" pitchFamily="34" charset="0"/>
                <a:cs typeface="Calibri" panose="020F0502020204030204" pitchFamily="34" charset="0"/>
              </a:rPr>
              <a:t> [XP_20230314.58] </a:t>
            </a:r>
            <a:r>
              <a:rPr lang="en-US" sz="1400" dirty="0">
                <a:latin typeface="Calibri" panose="020F0502020204030204" pitchFamily="34" charset="0"/>
                <a:cs typeface="Calibri" panose="020F0502020204030204" pitchFamily="34" charset="0"/>
              </a:rPr>
              <a:t>Ref: G </a:t>
            </a:r>
            <a:r>
              <a:rPr lang="en-US" sz="1400" dirty="0" err="1">
                <a:latin typeface="Calibri" panose="020F0502020204030204" pitchFamily="34" charset="0"/>
                <a:cs typeface="Calibri" panose="020F0502020204030204" pitchFamily="34" charset="0"/>
              </a:rPr>
              <a:t>Cseh</a:t>
            </a:r>
            <a:r>
              <a:rPr lang="en-US" sz="1400" dirty="0">
                <a:latin typeface="Calibri" panose="020F0502020204030204" pitchFamily="34" charset="0"/>
                <a:cs typeface="Calibri" panose="020F0502020204030204" pitchFamily="34" charset="0"/>
              </a:rPr>
              <a:t>, G Kocsis</a:t>
            </a:r>
          </a:p>
          <a:p>
            <a:endParaRPr lang="de-DE" sz="1400" dirty="0">
              <a:latin typeface="Calibri" panose="020F0502020204030204" pitchFamily="34" charset="0"/>
              <a:ea typeface="Calibri" panose="020F0502020204030204" pitchFamily="34" charset="0"/>
              <a:cs typeface="Calibri" panose="020F0502020204030204" pitchFamily="34" charset="0"/>
            </a:endParaRPr>
          </a:p>
        </p:txBody>
      </p:sp>
      <p:pic>
        <p:nvPicPr>
          <p:cNvPr id="38" name="AEQ31_edi_20230314_058_frame_800_890">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13"/>
          <a:stretch>
            <a:fillRect/>
          </a:stretch>
        </p:blipFill>
        <p:spPr>
          <a:xfrm>
            <a:off x="9351440" y="2762982"/>
            <a:ext cx="2752120" cy="2201697"/>
          </a:xfrm>
          <a:prstGeom prst="rect">
            <a:avLst/>
          </a:prstGeom>
        </p:spPr>
      </p:pic>
      <p:pic>
        <p:nvPicPr>
          <p:cNvPr id="39" name="Picture 7"/>
          <p:cNvPicPr>
            <a:picLocks noChangeAspect="1"/>
          </p:cNvPicPr>
          <p:nvPr/>
        </p:nvPicPr>
        <p:blipFill>
          <a:blip r:embed="rId14"/>
          <a:stretch>
            <a:fillRect/>
          </a:stretch>
        </p:blipFill>
        <p:spPr>
          <a:xfrm>
            <a:off x="9292188" y="807862"/>
            <a:ext cx="2870624" cy="1871980"/>
          </a:xfrm>
          <a:prstGeom prst="rect">
            <a:avLst/>
          </a:prstGeom>
        </p:spPr>
      </p:pic>
      <p:sp>
        <p:nvSpPr>
          <p:cNvPr id="40" name="Pfeil nach rechts 39"/>
          <p:cNvSpPr/>
          <p:nvPr/>
        </p:nvSpPr>
        <p:spPr>
          <a:xfrm>
            <a:off x="656037" y="6081990"/>
            <a:ext cx="499708" cy="197284"/>
          </a:xfrm>
          <a:prstGeom prst="rightArrow">
            <a:avLst/>
          </a:prstGeom>
          <a:solidFill>
            <a:srgbClr val="005555"/>
          </a:solidFill>
          <a:ln>
            <a:solidFill>
              <a:srgbClr val="00555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41" name="TextBox 40"/>
          <p:cNvSpPr txBox="1"/>
          <p:nvPr/>
        </p:nvSpPr>
        <p:spPr>
          <a:xfrm>
            <a:off x="9444740" y="6140049"/>
            <a:ext cx="2658820"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D Naujoks et al, PFMC (2023)</a:t>
            </a:r>
          </a:p>
        </p:txBody>
      </p:sp>
    </p:spTree>
    <p:extLst>
      <p:ext uri="{BB962C8B-B14F-4D97-AF65-F5344CB8AC3E}">
        <p14:creationId xmlns:p14="http://schemas.microsoft.com/office/powerpoint/2010/main" val="2749543221"/>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8"/>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8"/>
                                        </p:tgtEl>
                                      </p:cBhvr>
                                    </p:cmd>
                                  </p:childTnLst>
                                </p:cTn>
                              </p:par>
                            </p:childTnLst>
                          </p:cTn>
                        </p:par>
                      </p:childTnLst>
                    </p:cTn>
                  </p:par>
                </p:childTnLst>
              </p:cTn>
              <p:nextCondLst>
                <p:cond evt="onClick" delay="0">
                  <p:tgtEl>
                    <p:spTgt spid="38"/>
                  </p:tgtEl>
                </p:cond>
              </p:nextCondLst>
            </p:seq>
            <p:video>
              <p:cMediaNode vol="80000">
                <p:cTn id="7" fill="hold" display="0">
                  <p:stCondLst>
                    <p:cond delay="indefinite"/>
                  </p:stCondLst>
                </p:cTn>
                <p:tgtEl>
                  <p:spTgt spid="38"/>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el 2">
            <a:extLst>
              <a:ext uri="{FF2B5EF4-FFF2-40B4-BE49-F238E27FC236}">
                <a16:creationId xmlns:a16="http://schemas.microsoft.com/office/drawing/2014/main" id="{218972D2-5651-8BE8-F398-BCAC37AF5AD1}"/>
              </a:ext>
            </a:extLst>
          </p:cNvPr>
          <p:cNvSpPr>
            <a:spLocks noGrp="1"/>
          </p:cNvSpPr>
          <p:nvPr>
            <p:ph type="title"/>
          </p:nvPr>
        </p:nvSpPr>
        <p:spPr>
          <a:xfrm>
            <a:off x="695326" y="432181"/>
            <a:ext cx="9576471" cy="894416"/>
          </a:xfrm>
        </p:spPr>
        <p:txBody>
          <a:bodyPr/>
          <a:lstStyle/>
          <a:p>
            <a:r>
              <a:rPr lang="en-GB" altLang="de-DE" dirty="0" smtClean="0"/>
              <a:t>OP2.1: </a:t>
            </a:r>
            <a:r>
              <a:rPr lang="en-US" altLang="de-DE" sz="2800" dirty="0" smtClean="0">
                <a:latin typeface="Calibri" panose="020F0502020204030204" pitchFamily="34" charset="0"/>
                <a:cs typeface="Calibri" panose="020F0502020204030204" pitchFamily="34" charset="0"/>
              </a:rPr>
              <a:t>scenario development </a:t>
            </a:r>
            <a:r>
              <a:rPr lang="en-US" altLang="de-DE" sz="2800" dirty="0">
                <a:latin typeface="Calibri" panose="020F0502020204030204" pitchFamily="34" charset="0"/>
                <a:cs typeface="Calibri" panose="020F0502020204030204" pitchFamily="34" charset="0"/>
              </a:rPr>
              <a:t>compatible with tungsten </a:t>
            </a:r>
            <a:r>
              <a:rPr lang="en-US" altLang="de-DE" sz="2800" dirty="0" smtClean="0">
                <a:latin typeface="Calibri" panose="020F0502020204030204" pitchFamily="34" charset="0"/>
                <a:cs typeface="Calibri" panose="020F0502020204030204" pitchFamily="34" charset="0"/>
              </a:rPr>
              <a:t>PFCs</a:t>
            </a:r>
            <a:r>
              <a:rPr lang="en-GB" dirty="0"/>
              <a:t/>
            </a:r>
            <a:br>
              <a:rPr lang="en-GB" dirty="0"/>
            </a:br>
            <a:endParaRPr lang="en-GB" dirty="0"/>
          </a:p>
        </p:txBody>
      </p:sp>
      <p:sp>
        <p:nvSpPr>
          <p:cNvPr id="9" name="Footer Placeholder 4"/>
          <p:cNvSpPr>
            <a:spLocks noGrp="1"/>
          </p:cNvSpPr>
          <p:nvPr>
            <p:ph type="ftr" sz="quarter" idx="4294967295"/>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CP Dhard | 27.11.2023</a:t>
            </a:r>
            <a:endParaRPr lang="de-DE" dirty="0"/>
          </a:p>
        </p:txBody>
      </p:sp>
      <p:sp>
        <p:nvSpPr>
          <p:cNvPr id="10" name="Datumsplatzhalter 12"/>
          <p:cNvSpPr>
            <a:spLocks noGrp="1"/>
          </p:cNvSpPr>
          <p:nvPr>
            <p:ph type="dt" sz="half" idx="4294967295"/>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en-US" smtClean="0"/>
              <a:t>Workshop: W7-X OP2.1 results / Exploration of scenarios compatible with C-free operation and W-PFCs</a:t>
            </a:r>
            <a:endParaRPr lang="en-US" dirty="0"/>
          </a:p>
        </p:txBody>
      </p:sp>
      <p:sp>
        <p:nvSpPr>
          <p:cNvPr id="12" name="Foliennummernplatzhalter 5">
            <a:extLst>
              <a:ext uri="{FF2B5EF4-FFF2-40B4-BE49-F238E27FC236}">
                <a16:creationId xmlns:a16="http://schemas.microsoft.com/office/drawing/2014/main" id="{9EF0E3FE-E50C-E620-F596-896EF169B2B1}"/>
              </a:ext>
            </a:extLst>
          </p:cNvPr>
          <p:cNvSpPr>
            <a:spLocks noGrp="1"/>
          </p:cNvSpPr>
          <p:nvPr>
            <p:ph type="sldNum" sz="quarter" idx="16"/>
          </p:nvPr>
        </p:nvSpPr>
        <p:spPr>
          <a:xfrm>
            <a:off x="11167427" y="6489699"/>
            <a:ext cx="329248" cy="142876"/>
          </a:xfrm>
        </p:spPr>
        <p:txBody>
          <a:bodyPr/>
          <a:lstStyle/>
          <a:p>
            <a:fld id="{3B1A4699-952B-42DA-8DC4-38A59B49610C}" type="slidenum">
              <a:rPr lang="de-DE" smtClean="0"/>
              <a:pPr/>
              <a:t>11</a:t>
            </a:fld>
            <a:endParaRPr lang="de-DE" dirty="0"/>
          </a:p>
        </p:txBody>
      </p:sp>
      <p:sp>
        <p:nvSpPr>
          <p:cNvPr id="5" name="Rechteck 4"/>
          <p:cNvSpPr/>
          <p:nvPr/>
        </p:nvSpPr>
        <p:spPr>
          <a:xfrm>
            <a:off x="516048" y="4706783"/>
            <a:ext cx="5390024" cy="1015663"/>
          </a:xfrm>
          <a:prstGeom prst="rect">
            <a:avLst/>
          </a:prstGeom>
        </p:spPr>
        <p:txBody>
          <a:bodyPr wrap="square">
            <a:spAutoFit/>
          </a:bodyPr>
          <a:lstStyle/>
          <a:p>
            <a:r>
              <a:rPr lang="en-US" sz="2000" b="1" dirty="0" smtClean="0">
                <a:solidFill>
                  <a:srgbClr val="005555"/>
                </a:solidFill>
                <a:latin typeface="Calibri" panose="020F0502020204030204" pitchFamily="34" charset="0"/>
              </a:rPr>
              <a:t>during (normal) plasma operation in OP2.1: </a:t>
            </a:r>
            <a:endParaRPr lang="en-US" sz="2000" b="1" dirty="0">
              <a:solidFill>
                <a:srgbClr val="005555"/>
              </a:solidFill>
              <a:latin typeface="Calibri" panose="020F0502020204030204" pitchFamily="34" charset="0"/>
            </a:endParaRPr>
          </a:p>
          <a:p>
            <a:r>
              <a:rPr lang="en-US" sz="2000" dirty="0">
                <a:solidFill>
                  <a:srgbClr val="005555"/>
                </a:solidFill>
                <a:latin typeface="Calibri" panose="020F0502020204030204" pitchFamily="34" charset="0"/>
              </a:rPr>
              <a:t>- no observation </a:t>
            </a:r>
            <a:r>
              <a:rPr lang="en-US" sz="2000" dirty="0" smtClean="0">
                <a:solidFill>
                  <a:srgbClr val="005555"/>
                </a:solidFill>
                <a:latin typeface="Calibri" panose="020F0502020204030204" pitchFamily="34" charset="0"/>
              </a:rPr>
              <a:t>in HEXOS or in the PHA </a:t>
            </a:r>
            <a:r>
              <a:rPr lang="en-US" sz="2000" dirty="0">
                <a:solidFill>
                  <a:srgbClr val="005555"/>
                </a:solidFill>
                <a:latin typeface="Calibri" panose="020F0502020204030204" pitchFamily="34" charset="0"/>
              </a:rPr>
              <a:t>system, </a:t>
            </a:r>
          </a:p>
          <a:p>
            <a:r>
              <a:rPr lang="en-US" sz="2000" dirty="0">
                <a:solidFill>
                  <a:srgbClr val="005555"/>
                </a:solidFill>
                <a:latin typeface="Calibri" panose="020F0502020204030204" pitchFamily="34" charset="0"/>
              </a:rPr>
              <a:t>- no W signals in the visible range </a:t>
            </a:r>
            <a:r>
              <a:rPr lang="en-US" sz="2000" dirty="0" smtClean="0">
                <a:solidFill>
                  <a:srgbClr val="005555"/>
                </a:solidFill>
                <a:latin typeface="Calibri" panose="020F0502020204030204" pitchFamily="34" charset="0"/>
              </a:rPr>
              <a:t>spectroscopy</a:t>
            </a:r>
            <a:endParaRPr lang="en-US" sz="2000" dirty="0">
              <a:solidFill>
                <a:srgbClr val="005555"/>
              </a:solidFill>
              <a:latin typeface="Calibri" panose="020F0502020204030204" pitchFamily="34" charset="0"/>
            </a:endParaRPr>
          </a:p>
        </p:txBody>
      </p:sp>
      <p:pic>
        <p:nvPicPr>
          <p:cNvPr id="8" name="Grafik 7"/>
          <p:cNvPicPr>
            <a:picLocks noChangeAspect="1"/>
          </p:cNvPicPr>
          <p:nvPr/>
        </p:nvPicPr>
        <p:blipFill>
          <a:blip r:embed="rId2"/>
          <a:stretch>
            <a:fillRect/>
          </a:stretch>
        </p:blipFill>
        <p:spPr>
          <a:xfrm>
            <a:off x="5726793" y="1080529"/>
            <a:ext cx="6375383" cy="4890326"/>
          </a:xfrm>
          <a:prstGeom prst="rect">
            <a:avLst/>
          </a:prstGeom>
        </p:spPr>
      </p:pic>
      <p:sp>
        <p:nvSpPr>
          <p:cNvPr id="11" name="Rechteck 10"/>
          <p:cNvSpPr/>
          <p:nvPr/>
        </p:nvSpPr>
        <p:spPr>
          <a:xfrm>
            <a:off x="419226" y="3628316"/>
            <a:ext cx="4897879" cy="338554"/>
          </a:xfrm>
          <a:prstGeom prst="rect">
            <a:avLst/>
          </a:prstGeom>
        </p:spPr>
        <p:txBody>
          <a:bodyPr wrap="none">
            <a:spAutoFit/>
          </a:bodyPr>
          <a:lstStyle/>
          <a:p>
            <a:r>
              <a:rPr lang="de-DE" sz="1600" dirty="0" smtClean="0">
                <a:solidFill>
                  <a:srgbClr val="333333"/>
                </a:solidFill>
                <a:latin typeface="Calibri" panose="020F0502020204030204" pitchFamily="34" charset="0"/>
                <a:cs typeface="Calibri" panose="020F0502020204030204" pitchFamily="34" charset="0"/>
              </a:rPr>
              <a:t>MMG000+2520 (</a:t>
            </a:r>
            <a:r>
              <a:rPr lang="de-DE" sz="1600" dirty="0" err="1" smtClean="0">
                <a:solidFill>
                  <a:srgbClr val="333333"/>
                </a:solidFill>
                <a:latin typeface="Calibri" panose="020F0502020204030204" pitchFamily="34" charset="0"/>
                <a:cs typeface="Calibri" panose="020F0502020204030204" pitchFamily="34" charset="0"/>
              </a:rPr>
              <a:t>low-shear</a:t>
            </a:r>
            <a:r>
              <a:rPr lang="de-DE" sz="1600" dirty="0" smtClean="0">
                <a:solidFill>
                  <a:srgbClr val="333333"/>
                </a:solidFill>
                <a:latin typeface="Calibri" panose="020F0502020204030204" pitchFamily="34" charset="0"/>
                <a:cs typeface="Calibri" panose="020F0502020204030204" pitchFamily="34" charset="0"/>
              </a:rPr>
              <a:t>): BM1v </a:t>
            </a:r>
            <a:r>
              <a:rPr lang="de-DE" sz="1600" dirty="0">
                <a:solidFill>
                  <a:srgbClr val="333333"/>
                </a:solidFill>
                <a:latin typeface="Calibri" panose="020F0502020204030204" pitchFamily="34" charset="0"/>
                <a:cs typeface="Calibri" panose="020F0502020204030204" pitchFamily="34" charset="0"/>
              </a:rPr>
              <a:t>(</a:t>
            </a:r>
            <a:r>
              <a:rPr lang="de-DE" sz="1600" dirty="0" smtClean="0">
                <a:solidFill>
                  <a:srgbClr val="333333"/>
                </a:solidFill>
                <a:latin typeface="Calibri" panose="020F0502020204030204" pitchFamily="34" charset="0"/>
                <a:cs typeface="Calibri" panose="020F0502020204030204" pitchFamily="34" charset="0"/>
              </a:rPr>
              <a:t>AEK31) </a:t>
            </a:r>
            <a:r>
              <a:rPr lang="de-DE" sz="1600" dirty="0" err="1" smtClean="0">
                <a:solidFill>
                  <a:srgbClr val="333333"/>
                </a:solidFill>
                <a:latin typeface="Calibri" panose="020F0502020204030204" pitchFamily="34" charset="0"/>
                <a:cs typeface="Calibri" panose="020F0502020204030204" pitchFamily="34" charset="0"/>
              </a:rPr>
              <a:t>up</a:t>
            </a:r>
            <a:r>
              <a:rPr lang="de-DE" sz="1600" dirty="0" smtClean="0">
                <a:solidFill>
                  <a:srgbClr val="333333"/>
                </a:solidFill>
                <a:latin typeface="Calibri" panose="020F0502020204030204" pitchFamily="34" charset="0"/>
                <a:cs typeface="Calibri" panose="020F0502020204030204" pitchFamily="34" charset="0"/>
              </a:rPr>
              <a:t> </a:t>
            </a:r>
            <a:r>
              <a:rPr lang="de-DE" sz="1600" dirty="0" err="1" smtClean="0">
                <a:solidFill>
                  <a:srgbClr val="333333"/>
                </a:solidFill>
                <a:latin typeface="Calibri" panose="020F0502020204030204" pitchFamily="34" charset="0"/>
                <a:cs typeface="Calibri" panose="020F0502020204030204" pitchFamily="34" charset="0"/>
              </a:rPr>
              <a:t>to</a:t>
            </a:r>
            <a:r>
              <a:rPr lang="de-DE" sz="1600" dirty="0">
                <a:solidFill>
                  <a:srgbClr val="333333"/>
                </a:solidFill>
                <a:latin typeface="Calibri" panose="020F0502020204030204" pitchFamily="34" charset="0"/>
                <a:cs typeface="Calibri" panose="020F0502020204030204" pitchFamily="34" charset="0"/>
              </a:rPr>
              <a:t> </a:t>
            </a:r>
            <a:r>
              <a:rPr lang="de-DE" sz="1600" dirty="0" smtClean="0">
                <a:solidFill>
                  <a:srgbClr val="333333"/>
                </a:solidFill>
                <a:latin typeface="Calibri" panose="020F0502020204030204" pitchFamily="34" charset="0"/>
                <a:cs typeface="Calibri" panose="020F0502020204030204" pitchFamily="34" charset="0"/>
              </a:rPr>
              <a:t>700 </a:t>
            </a:r>
            <a:r>
              <a:rPr lang="de-DE" sz="1600" dirty="0">
                <a:solidFill>
                  <a:srgbClr val="333333"/>
                </a:solidFill>
                <a:latin typeface="Calibri" panose="020F0502020204030204" pitchFamily="34" charset="0"/>
                <a:cs typeface="Calibri" panose="020F0502020204030204" pitchFamily="34" charset="0"/>
              </a:rPr>
              <a:t>°C</a:t>
            </a:r>
          </a:p>
        </p:txBody>
      </p:sp>
      <p:sp>
        <p:nvSpPr>
          <p:cNvPr id="7" name="Rechteck 6"/>
          <p:cNvSpPr/>
          <p:nvPr/>
        </p:nvSpPr>
        <p:spPr>
          <a:xfrm>
            <a:off x="6425901" y="2368325"/>
            <a:ext cx="1545516" cy="1569660"/>
          </a:xfrm>
          <a:prstGeom prst="rect">
            <a:avLst/>
          </a:prstGeom>
        </p:spPr>
        <p:txBody>
          <a:bodyPr wrap="square">
            <a:spAutoFit/>
          </a:bodyPr>
          <a:lstStyle/>
          <a:p>
            <a:r>
              <a:rPr lang="pl-PL" sz="1600" dirty="0">
                <a:latin typeface="Calibri" panose="020F0502020204030204" pitchFamily="34" charset="0"/>
                <a:cs typeface="Calibri" panose="020F0502020204030204" pitchFamily="34" charset="0"/>
              </a:rPr>
              <a:t>W I  361.75 nm</a:t>
            </a:r>
          </a:p>
          <a:p>
            <a:r>
              <a:rPr lang="pl-PL" sz="1600" dirty="0">
                <a:latin typeface="Calibri" panose="020F0502020204030204" pitchFamily="34" charset="0"/>
                <a:cs typeface="Calibri" panose="020F0502020204030204" pitchFamily="34" charset="0"/>
              </a:rPr>
              <a:t>W I  363.19 nm</a:t>
            </a:r>
          </a:p>
          <a:p>
            <a:r>
              <a:rPr lang="pl-PL" sz="1600" dirty="0">
                <a:latin typeface="Calibri" panose="020F0502020204030204" pitchFamily="34" charset="0"/>
                <a:cs typeface="Calibri" panose="020F0502020204030204" pitchFamily="34" charset="0"/>
              </a:rPr>
              <a:t>W II 364.14 nm</a:t>
            </a:r>
          </a:p>
          <a:p>
            <a:r>
              <a:rPr lang="pl-PL" sz="1600" dirty="0">
                <a:latin typeface="Calibri" panose="020F0502020204030204" pitchFamily="34" charset="0"/>
                <a:cs typeface="Calibri" panose="020F0502020204030204" pitchFamily="34" charset="0"/>
              </a:rPr>
              <a:t>W I  368.8 nm</a:t>
            </a:r>
          </a:p>
          <a:p>
            <a:r>
              <a:rPr lang="pl-PL" sz="1600" dirty="0">
                <a:latin typeface="Calibri" panose="020F0502020204030204" pitchFamily="34" charset="0"/>
                <a:cs typeface="Calibri" panose="020F0502020204030204" pitchFamily="34" charset="0"/>
              </a:rPr>
              <a:t>W I  378.08 nm</a:t>
            </a:r>
          </a:p>
          <a:p>
            <a:r>
              <a:rPr lang="pl-PL" sz="1600" dirty="0">
                <a:latin typeface="Calibri" panose="020F0502020204030204" pitchFamily="34" charset="0"/>
                <a:cs typeface="Calibri" panose="020F0502020204030204" pitchFamily="34" charset="0"/>
              </a:rPr>
              <a:t>W I  400.9 nm</a:t>
            </a:r>
            <a:endParaRPr lang="de-DE" sz="1600" dirty="0">
              <a:latin typeface="Calibri" panose="020F0502020204030204" pitchFamily="34" charset="0"/>
              <a:cs typeface="Calibri" panose="020F0502020204030204" pitchFamily="34" charset="0"/>
            </a:endParaRPr>
          </a:p>
        </p:txBody>
      </p:sp>
      <p:pic>
        <p:nvPicPr>
          <p:cNvPr id="13" name="Grafik 12"/>
          <p:cNvPicPr>
            <a:picLocks noChangeAspect="1"/>
          </p:cNvPicPr>
          <p:nvPr/>
        </p:nvPicPr>
        <p:blipFill>
          <a:blip r:embed="rId3"/>
          <a:stretch>
            <a:fillRect/>
          </a:stretch>
        </p:blipFill>
        <p:spPr>
          <a:xfrm>
            <a:off x="516048" y="1326597"/>
            <a:ext cx="4743450" cy="2219325"/>
          </a:xfrm>
          <a:prstGeom prst="rect">
            <a:avLst/>
          </a:prstGeom>
        </p:spPr>
      </p:pic>
      <p:sp>
        <p:nvSpPr>
          <p:cNvPr id="14" name="TextBox 13"/>
          <p:cNvSpPr txBox="1"/>
          <p:nvPr/>
        </p:nvSpPr>
        <p:spPr>
          <a:xfrm>
            <a:off x="9443356" y="6082800"/>
            <a:ext cx="2658820" cy="294953"/>
          </a:xfrm>
          <a:prstGeom prst="rect">
            <a:avLst/>
          </a:prstGeom>
          <a:noFill/>
        </p:spPr>
        <p:txBody>
          <a:bodyPr wrap="square" lIns="0" tIns="0" rIns="0" bIns="0" rtlCol="0" anchor="t" anchorCtr="0">
            <a:spAutoFit/>
          </a:bodyPr>
          <a:lstStyle/>
          <a:p>
            <a:pPr algn="l">
              <a:lnSpc>
                <a:spcPts val="2300"/>
              </a:lnSpc>
              <a:spcBef>
                <a:spcPts val="1150"/>
              </a:spcBef>
            </a:pPr>
            <a:r>
              <a:rPr lang="en-US" sz="1200" dirty="0" smtClean="0"/>
              <a:t>Ref: D Naujoks et al, PFMC (2023)</a:t>
            </a:r>
          </a:p>
        </p:txBody>
      </p:sp>
    </p:spTree>
    <p:extLst>
      <p:ext uri="{BB962C8B-B14F-4D97-AF65-F5344CB8AC3E}">
        <p14:creationId xmlns:p14="http://schemas.microsoft.com/office/powerpoint/2010/main" val="172484502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Enlarged tungsten surfaces for OP2.2/2.3</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12</a:t>
            </a:fld>
            <a:endParaRPr lang="de-DE" dirty="0"/>
          </a:p>
        </p:txBody>
      </p:sp>
      <p:pic>
        <p:nvPicPr>
          <p:cNvPr id="2" name="Picture 1"/>
          <p:cNvPicPr>
            <a:picLocks noChangeAspect="1"/>
          </p:cNvPicPr>
          <p:nvPr/>
        </p:nvPicPr>
        <p:blipFill>
          <a:blip r:embed="rId2"/>
          <a:stretch>
            <a:fillRect/>
          </a:stretch>
        </p:blipFill>
        <p:spPr>
          <a:xfrm>
            <a:off x="695325" y="3217709"/>
            <a:ext cx="3499938" cy="2629972"/>
          </a:xfrm>
          <a:prstGeom prst="rect">
            <a:avLst/>
          </a:prstGeom>
        </p:spPr>
      </p:pic>
      <p:sp>
        <p:nvSpPr>
          <p:cNvPr id="8" name="TextBox 7"/>
          <p:cNvSpPr txBox="1"/>
          <p:nvPr/>
        </p:nvSpPr>
        <p:spPr>
          <a:xfrm>
            <a:off x="1376630" y="5847681"/>
            <a:ext cx="2137327" cy="294953"/>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IMG_9006 from HM19</a:t>
            </a:r>
          </a:p>
        </p:txBody>
      </p:sp>
      <p:pic>
        <p:nvPicPr>
          <p:cNvPr id="9" name="Picture 8"/>
          <p:cNvPicPr>
            <a:picLocks noChangeAspect="1"/>
          </p:cNvPicPr>
          <p:nvPr/>
        </p:nvPicPr>
        <p:blipFill>
          <a:blip r:embed="rId3"/>
          <a:stretch>
            <a:fillRect/>
          </a:stretch>
        </p:blipFill>
        <p:spPr>
          <a:xfrm>
            <a:off x="4444928" y="3217708"/>
            <a:ext cx="3496438" cy="2629001"/>
          </a:xfrm>
          <a:prstGeom prst="rect">
            <a:avLst/>
          </a:prstGeom>
        </p:spPr>
      </p:pic>
      <p:sp>
        <p:nvSpPr>
          <p:cNvPr id="10" name="TextBox 9"/>
          <p:cNvSpPr txBox="1"/>
          <p:nvPr/>
        </p:nvSpPr>
        <p:spPr>
          <a:xfrm>
            <a:off x="8870090" y="5846709"/>
            <a:ext cx="2137327" cy="294953"/>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IMG_9078 from HM38</a:t>
            </a:r>
          </a:p>
        </p:txBody>
      </p:sp>
      <p:sp>
        <p:nvSpPr>
          <p:cNvPr id="11" name="TextBox 10"/>
          <p:cNvSpPr txBox="1"/>
          <p:nvPr/>
        </p:nvSpPr>
        <p:spPr>
          <a:xfrm>
            <a:off x="5278632" y="5851087"/>
            <a:ext cx="2137327" cy="294953"/>
          </a:xfrm>
          <a:prstGeom prst="rect">
            <a:avLst/>
          </a:prstGeom>
          <a:noFill/>
        </p:spPr>
        <p:txBody>
          <a:bodyPr wrap="square" lIns="0" tIns="0" rIns="0" bIns="0" rtlCol="0" anchor="t" anchorCtr="0">
            <a:spAutoFit/>
          </a:bodyPr>
          <a:lstStyle/>
          <a:p>
            <a:pPr algn="l">
              <a:lnSpc>
                <a:spcPts val="2300"/>
              </a:lnSpc>
              <a:spcBef>
                <a:spcPts val="1150"/>
              </a:spcBef>
            </a:pPr>
            <a:r>
              <a:rPr lang="en-US" sz="1600" dirty="0" smtClean="0"/>
              <a:t>IMG_9035 from HM29</a:t>
            </a:r>
          </a:p>
        </p:txBody>
      </p:sp>
      <p:pic>
        <p:nvPicPr>
          <p:cNvPr id="12" name="Picture 11"/>
          <p:cNvPicPr>
            <a:picLocks noChangeAspect="1"/>
          </p:cNvPicPr>
          <p:nvPr/>
        </p:nvPicPr>
        <p:blipFill>
          <a:blip r:embed="rId4"/>
          <a:stretch>
            <a:fillRect/>
          </a:stretch>
        </p:blipFill>
        <p:spPr>
          <a:xfrm>
            <a:off x="8191031" y="3220112"/>
            <a:ext cx="3495446" cy="2626597"/>
          </a:xfrm>
          <a:prstGeom prst="rect">
            <a:avLst/>
          </a:prstGeom>
        </p:spPr>
      </p:pic>
      <p:sp>
        <p:nvSpPr>
          <p:cNvPr id="13" name="TextBox 12"/>
          <p:cNvSpPr txBox="1"/>
          <p:nvPr/>
        </p:nvSpPr>
        <p:spPr>
          <a:xfrm>
            <a:off x="695325" y="1252330"/>
            <a:ext cx="9710945" cy="1641475"/>
          </a:xfrm>
          <a:prstGeom prst="rect">
            <a:avLst/>
          </a:prstGeom>
          <a:noFill/>
        </p:spPr>
        <p:txBody>
          <a:bodyPr wrap="square" lIns="0" tIns="0" rIns="0" bIns="0" rtlCol="0" anchor="t" anchorCtr="0">
            <a:spAutoFit/>
          </a:bodyPr>
          <a:lstStyle/>
          <a:p>
            <a:pPr algn="l">
              <a:lnSpc>
                <a:spcPts val="2300"/>
              </a:lnSpc>
              <a:spcBef>
                <a:spcPts val="1150"/>
              </a:spcBef>
            </a:pPr>
            <a:r>
              <a:rPr lang="en-US" sz="2000" dirty="0" smtClean="0"/>
              <a:t>W-coated graphite tiles installed in baffle module BM1v</a:t>
            </a:r>
          </a:p>
          <a:p>
            <a:pPr marL="342900" indent="-342900" algn="l">
              <a:lnSpc>
                <a:spcPts val="2300"/>
              </a:lnSpc>
              <a:spcBef>
                <a:spcPts val="1150"/>
              </a:spcBef>
              <a:buFont typeface="Arial" panose="020B0604020202020204" pitchFamily="34" charset="0"/>
              <a:buChar char="•"/>
            </a:pPr>
            <a:r>
              <a:rPr lang="en-US" sz="2000" dirty="0" smtClean="0"/>
              <a:t>8 tiles in HM18/19/39/48/49/58/59</a:t>
            </a:r>
          </a:p>
          <a:p>
            <a:pPr marL="342900" indent="-342900" algn="l">
              <a:lnSpc>
                <a:spcPts val="2300"/>
              </a:lnSpc>
              <a:spcBef>
                <a:spcPts val="1150"/>
              </a:spcBef>
              <a:buFont typeface="Arial" panose="020B0604020202020204" pitchFamily="34" charset="0"/>
              <a:buChar char="•"/>
            </a:pPr>
            <a:r>
              <a:rPr lang="en-US" sz="2000" dirty="0" smtClean="0"/>
              <a:t>7 tiles in HM39 (one tile couldn’t be removed due to fixed TZM screw)</a:t>
            </a:r>
          </a:p>
          <a:p>
            <a:pPr marL="342900" indent="-342900" algn="l">
              <a:lnSpc>
                <a:spcPts val="2300"/>
              </a:lnSpc>
              <a:spcBef>
                <a:spcPts val="1150"/>
              </a:spcBef>
              <a:buFont typeface="Arial" panose="020B0604020202020204" pitchFamily="34" charset="0"/>
              <a:buChar char="•"/>
            </a:pPr>
            <a:r>
              <a:rPr lang="en-US" sz="2000" dirty="0" smtClean="0"/>
              <a:t>4 tiles in HM28/29 (4 tiles were not exchanged since these are used for the HST)</a:t>
            </a:r>
          </a:p>
        </p:txBody>
      </p:sp>
    </p:spTree>
    <p:extLst>
      <p:ext uri="{BB962C8B-B14F-4D97-AF65-F5344CB8AC3E}">
        <p14:creationId xmlns:p14="http://schemas.microsoft.com/office/powerpoint/2010/main" val="7465113"/>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Summary: Main results and the status of OP2.1 experiments</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13</a:t>
            </a:fld>
            <a:endParaRPr lang="de-DE" dirty="0"/>
          </a:p>
        </p:txBody>
      </p:sp>
      <p:sp>
        <p:nvSpPr>
          <p:cNvPr id="7" name="TextBox 6"/>
          <p:cNvSpPr txBox="1"/>
          <p:nvPr/>
        </p:nvSpPr>
        <p:spPr>
          <a:xfrm>
            <a:off x="695325" y="1047559"/>
            <a:ext cx="10801350" cy="5333383"/>
          </a:xfrm>
          <a:prstGeom prst="rect">
            <a:avLst/>
          </a:prstGeom>
          <a:noFill/>
        </p:spPr>
        <p:txBody>
          <a:bodyPr wrap="square" lIns="0" tIns="0" rIns="0" bIns="0" rtlCol="0" anchor="t" anchorCtr="0">
            <a:spAutoFit/>
          </a:bodyPr>
          <a:lstStyle/>
          <a:p>
            <a:pPr marL="342900" indent="-342900">
              <a:lnSpc>
                <a:spcPts val="2300"/>
              </a:lnSpc>
              <a:spcBef>
                <a:spcPts val="1150"/>
              </a:spcBef>
              <a:buFont typeface="+mj-lt"/>
              <a:buAutoNum type="arabicPeriod"/>
            </a:pPr>
            <a:r>
              <a:rPr lang="en-US" altLang="en-US" sz="1600" b="1" dirty="0" smtClean="0">
                <a:latin typeface="Arial" panose="020B0604020202020204" pitchFamily="34" charset="0"/>
              </a:rPr>
              <a:t>No observation of tungsten enrichment / accumulation during normal plasma operation</a:t>
            </a:r>
          </a:p>
          <a:p>
            <a:pPr marL="342900" indent="-342900">
              <a:lnSpc>
                <a:spcPts val="2300"/>
              </a:lnSpc>
              <a:spcBef>
                <a:spcPts val="1150"/>
              </a:spcBef>
              <a:buFont typeface="+mj-lt"/>
              <a:buAutoNum type="arabicPeriod"/>
            </a:pPr>
            <a:r>
              <a:rPr lang="en-US" altLang="en-US" sz="1600" dirty="0" smtClean="0">
                <a:latin typeface="Arial" panose="020B0604020202020204" pitchFamily="34" charset="0"/>
              </a:rPr>
              <a:t>No tungsten erosion observed by the in-situ spectroscopy (core/edge) from the tungsten surfaces (only very limited dedicated experiments could be conducted)</a:t>
            </a:r>
          </a:p>
          <a:p>
            <a:pPr marL="914400" lvl="1" indent="-457200">
              <a:lnSpc>
                <a:spcPts val="2300"/>
              </a:lnSpc>
              <a:spcBef>
                <a:spcPts val="1150"/>
              </a:spcBef>
              <a:buFont typeface="+mj-lt"/>
              <a:buAutoNum type="alphaLcPeriod"/>
            </a:pPr>
            <a:r>
              <a:rPr lang="en-US" altLang="en-US" sz="1600" dirty="0" smtClean="0">
                <a:latin typeface="Arial" panose="020B0604020202020204" pitchFamily="34" charset="0"/>
              </a:rPr>
              <a:t>from the baffle tiles due to the plasma and impurity (seeded and intrinsic) ion impacts</a:t>
            </a:r>
          </a:p>
          <a:p>
            <a:pPr marL="914400" lvl="1" indent="-457200">
              <a:lnSpc>
                <a:spcPts val="2300"/>
              </a:lnSpc>
              <a:spcBef>
                <a:spcPts val="1150"/>
              </a:spcBef>
              <a:buFont typeface="+mj-lt"/>
              <a:buAutoNum type="alphaLcPeriod"/>
            </a:pPr>
            <a:r>
              <a:rPr lang="en-US" altLang="en-US" sz="1600" dirty="0" smtClean="0">
                <a:latin typeface="Arial" panose="020B0604020202020204" pitchFamily="34" charset="0"/>
              </a:rPr>
              <a:t>from the heat shield tiles due to the charge-exchange neutrals.</a:t>
            </a:r>
          </a:p>
          <a:p>
            <a:pPr marL="342900" indent="-342900" algn="l">
              <a:lnSpc>
                <a:spcPts val="2300"/>
              </a:lnSpc>
              <a:spcBef>
                <a:spcPts val="1150"/>
              </a:spcBef>
              <a:buFont typeface="+mj-lt"/>
              <a:buAutoNum type="arabicPeriod"/>
            </a:pPr>
            <a:r>
              <a:rPr lang="en-US" altLang="en-US" sz="1600" dirty="0" smtClean="0">
                <a:latin typeface="Arial" panose="020B0604020202020204" pitchFamily="34" charset="0"/>
              </a:rPr>
              <a:t>Strong tungsten erosion was observed (in-situ) on heat shield tile in module 5 due to refraction of ECRH-beam </a:t>
            </a:r>
            <a:r>
              <a:rPr lang="en-US" altLang="en-US" sz="1600" dirty="0" smtClean="0">
                <a:latin typeface="Arial" panose="020B0604020202020204" pitchFamily="34" charset="0"/>
                <a:sym typeface="Wingdings" panose="05000000000000000000" pitchFamily="2" charset="2"/>
              </a:rPr>
              <a:t> Tile has been replaced, such ECRH operations will be avoided.</a:t>
            </a:r>
            <a:endParaRPr lang="en-US" altLang="en-US" sz="1600" dirty="0" smtClean="0">
              <a:latin typeface="Arial" panose="020B0604020202020204" pitchFamily="34" charset="0"/>
            </a:endParaRPr>
          </a:p>
          <a:p>
            <a:pPr marL="342900" indent="-342900" algn="l">
              <a:lnSpc>
                <a:spcPts val="2300"/>
              </a:lnSpc>
              <a:spcBef>
                <a:spcPts val="1150"/>
              </a:spcBef>
              <a:buFont typeface="+mj-lt"/>
              <a:buAutoNum type="arabicPeriod"/>
            </a:pPr>
            <a:r>
              <a:rPr lang="en-US" altLang="en-US" sz="1600" dirty="0" smtClean="0">
                <a:latin typeface="Arial" panose="020B0604020202020204" pitchFamily="34" charset="0"/>
              </a:rPr>
              <a:t>The inspection after opening the vessel showed tungsten erosions at the edge of a couple of heat shield tiles in module 5 due to leading edges </a:t>
            </a:r>
            <a:r>
              <a:rPr lang="en-US" altLang="en-US" sz="1600" dirty="0" smtClean="0">
                <a:latin typeface="Arial" panose="020B0604020202020204" pitchFamily="34" charset="0"/>
                <a:sym typeface="Wingdings" panose="05000000000000000000" pitchFamily="2" charset="2"/>
              </a:rPr>
              <a:t> New tiles are installed with no leading edges, the reason for such excessive loads at these farther locations are under investigation, these tiles will be observed after OP2.3.</a:t>
            </a:r>
            <a:endParaRPr lang="en-US" altLang="en-US" sz="1600" dirty="0" smtClean="0">
              <a:latin typeface="Arial" panose="020B0604020202020204" pitchFamily="34" charset="0"/>
            </a:endParaRPr>
          </a:p>
          <a:p>
            <a:pPr marL="342900" indent="-342900" algn="l">
              <a:lnSpc>
                <a:spcPts val="2300"/>
              </a:lnSpc>
              <a:spcBef>
                <a:spcPts val="1150"/>
              </a:spcBef>
              <a:buFont typeface="+mj-lt"/>
              <a:buAutoNum type="arabicPeriod"/>
            </a:pPr>
            <a:r>
              <a:rPr lang="en-US" altLang="en-US" sz="1600" dirty="0" smtClean="0">
                <a:latin typeface="Arial" panose="020B0604020202020204" pitchFamily="34" charset="0"/>
              </a:rPr>
              <a:t>13 baffle tiles, 18 heat shield tiles (W-surfaces) and 71 neighboring baffle tiles (graphite surfaces) have been retrieved for the post-mortem analysis </a:t>
            </a:r>
            <a:r>
              <a:rPr lang="en-US" altLang="en-US" sz="1600" dirty="0" smtClean="0">
                <a:latin typeface="Arial" panose="020B0604020202020204" pitchFamily="34" charset="0"/>
                <a:sym typeface="Wingdings" panose="05000000000000000000" pitchFamily="2" charset="2"/>
              </a:rPr>
              <a:t> followed by the ERO2.0 and </a:t>
            </a:r>
            <a:r>
              <a:rPr lang="en-US" altLang="en-US" sz="1600" dirty="0" err="1" smtClean="0">
                <a:latin typeface="Arial" panose="020B0604020202020204" pitchFamily="34" charset="0"/>
                <a:sym typeface="Wingdings" panose="05000000000000000000" pitchFamily="2" charset="2"/>
              </a:rPr>
              <a:t>WallDYNE</a:t>
            </a:r>
            <a:r>
              <a:rPr lang="en-US" altLang="en-US" sz="1600" dirty="0" smtClean="0">
                <a:latin typeface="Arial" panose="020B0604020202020204" pitchFamily="34" charset="0"/>
                <a:sym typeface="Wingdings" panose="05000000000000000000" pitchFamily="2" charset="2"/>
              </a:rPr>
              <a:t> 3D modelling.</a:t>
            </a:r>
            <a:endParaRPr lang="en-US" altLang="en-US" sz="1600" dirty="0" smtClean="0">
              <a:latin typeface="Arial" panose="020B0604020202020204" pitchFamily="34" charset="0"/>
            </a:endParaRPr>
          </a:p>
          <a:p>
            <a:pPr marL="342900" indent="-342900">
              <a:lnSpc>
                <a:spcPts val="2300"/>
              </a:lnSpc>
              <a:spcBef>
                <a:spcPts val="1150"/>
              </a:spcBef>
              <a:buFont typeface="+mj-lt"/>
              <a:buAutoNum type="arabicPeriod"/>
            </a:pPr>
            <a:r>
              <a:rPr lang="en-US" altLang="en-US" sz="1600" dirty="0" smtClean="0">
                <a:latin typeface="Arial" panose="020B0604020202020204" pitchFamily="34" charset="0"/>
              </a:rPr>
              <a:t>Thicker depositions (C/B/…) prevented the </a:t>
            </a:r>
            <a:r>
              <a:rPr lang="en-US" altLang="en-US" sz="1600" dirty="0">
                <a:latin typeface="Arial" panose="020B0604020202020204" pitchFamily="34" charset="0"/>
              </a:rPr>
              <a:t>tungsten </a:t>
            </a:r>
            <a:r>
              <a:rPr lang="en-US" altLang="en-US" sz="1600" dirty="0" smtClean="0">
                <a:latin typeface="Arial" panose="020B0604020202020204" pitchFamily="34" charset="0"/>
              </a:rPr>
              <a:t>erosion on the baffles </a:t>
            </a:r>
            <a:r>
              <a:rPr lang="en-US" altLang="en-US" sz="1600" dirty="0" smtClean="0">
                <a:latin typeface="Arial" panose="020B0604020202020204" pitchFamily="34" charset="0"/>
                <a:sym typeface="Wingdings" panose="05000000000000000000" pitchFamily="2" charset="2"/>
              </a:rPr>
              <a:t> Loose flakes are being removed.</a:t>
            </a:r>
          </a:p>
          <a:p>
            <a:pPr marL="342900" indent="-342900">
              <a:lnSpc>
                <a:spcPts val="2300"/>
              </a:lnSpc>
              <a:spcBef>
                <a:spcPts val="1150"/>
              </a:spcBef>
              <a:buFont typeface="+mj-lt"/>
              <a:buAutoNum type="arabicPeriod"/>
            </a:pPr>
            <a:r>
              <a:rPr lang="en-US" altLang="en-US" sz="1600" dirty="0" smtClean="0">
                <a:latin typeface="Arial" panose="020B0604020202020204" pitchFamily="34" charset="0"/>
                <a:sym typeface="Wingdings" panose="05000000000000000000" pitchFamily="2" charset="2"/>
              </a:rPr>
              <a:t>Only a few experiments could be conducted partially, edge spectroscopy had only a limited view.</a:t>
            </a:r>
            <a:endParaRPr lang="en-US" altLang="en-US" sz="1600" dirty="0" smtClean="0">
              <a:latin typeface="Arial" panose="020B0604020202020204" pitchFamily="34" charset="0"/>
            </a:endParaRPr>
          </a:p>
        </p:txBody>
      </p:sp>
    </p:spTree>
    <p:extLst>
      <p:ext uri="{BB962C8B-B14F-4D97-AF65-F5344CB8AC3E}">
        <p14:creationId xmlns:p14="http://schemas.microsoft.com/office/powerpoint/2010/main" val="357787983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Summary: Plans for OP2.2/2.3</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14</a:t>
            </a:fld>
            <a:endParaRPr lang="de-DE" dirty="0"/>
          </a:p>
        </p:txBody>
      </p:sp>
      <p:sp>
        <p:nvSpPr>
          <p:cNvPr id="7" name="TextBox 6"/>
          <p:cNvSpPr txBox="1"/>
          <p:nvPr/>
        </p:nvSpPr>
        <p:spPr>
          <a:xfrm>
            <a:off x="695325" y="1122844"/>
            <a:ext cx="10575650" cy="4462760"/>
          </a:xfrm>
          <a:prstGeom prst="rect">
            <a:avLst/>
          </a:prstGeom>
          <a:noFill/>
        </p:spPr>
        <p:txBody>
          <a:bodyPr wrap="square" lIns="0" tIns="0" rIns="0" bIns="0" rtlCol="0" anchor="t" anchorCtr="0">
            <a:spAutoFit/>
          </a:bodyPr>
          <a:lstStyle/>
          <a:p>
            <a:pPr marL="342900" indent="-342900">
              <a:lnSpc>
                <a:spcPts val="2300"/>
              </a:lnSpc>
              <a:spcBef>
                <a:spcPts val="1150"/>
              </a:spcBef>
              <a:buFont typeface="+mj-lt"/>
              <a:buAutoNum type="arabicPeriod"/>
            </a:pPr>
            <a:r>
              <a:rPr lang="en-US" altLang="en-US" dirty="0" smtClean="0">
                <a:latin typeface="Arial" panose="020B0604020202020204" pitchFamily="34" charset="0"/>
              </a:rPr>
              <a:t>The tungsten surface area has been enlarged by installing 71 W-coated tiles in baffles BM1v.</a:t>
            </a:r>
          </a:p>
          <a:p>
            <a:pPr marL="342900" indent="-342900">
              <a:lnSpc>
                <a:spcPts val="2300"/>
              </a:lnSpc>
              <a:spcBef>
                <a:spcPts val="1150"/>
              </a:spcBef>
              <a:buFont typeface="+mj-lt"/>
              <a:buAutoNum type="arabicPeriod"/>
            </a:pPr>
            <a:r>
              <a:rPr lang="en-US" altLang="en-US" dirty="0" smtClean="0">
                <a:latin typeface="Arial" panose="020B0604020202020204" pitchFamily="34" charset="0"/>
              </a:rPr>
              <a:t>All the partially attempted experiments need to be completed.</a:t>
            </a:r>
          </a:p>
          <a:p>
            <a:pPr marL="342900" indent="-342900">
              <a:lnSpc>
                <a:spcPts val="2300"/>
              </a:lnSpc>
              <a:spcBef>
                <a:spcPts val="1150"/>
              </a:spcBef>
              <a:buFont typeface="+mj-lt"/>
              <a:buAutoNum type="arabicPeriod"/>
            </a:pPr>
            <a:r>
              <a:rPr lang="en-US" altLang="en-US" dirty="0" smtClean="0">
                <a:latin typeface="Arial" panose="020B0604020202020204" pitchFamily="34" charset="0"/>
              </a:rPr>
              <a:t>The experiments which could not be taken up due to the sessions being cancelled need to be conducted, including the samples exposure via the multipurpose manipulator (MPM).</a:t>
            </a:r>
          </a:p>
          <a:p>
            <a:pPr marL="342900" indent="-342900">
              <a:lnSpc>
                <a:spcPts val="2300"/>
              </a:lnSpc>
              <a:spcBef>
                <a:spcPts val="1150"/>
              </a:spcBef>
              <a:buFont typeface="+mj-lt"/>
              <a:buAutoNum type="arabicPeriod"/>
            </a:pPr>
            <a:r>
              <a:rPr lang="en-US" altLang="en-US" dirty="0" smtClean="0">
                <a:latin typeface="Arial" panose="020B0604020202020204" pitchFamily="34" charset="0"/>
              </a:rPr>
              <a:t>All the tungsten experiments need to be planned right in the beginning of the campaign OP2.2 so that the effects due to the depositions could be avoided. </a:t>
            </a:r>
          </a:p>
          <a:p>
            <a:pPr marL="342900" indent="-342900">
              <a:lnSpc>
                <a:spcPts val="2300"/>
              </a:lnSpc>
              <a:spcBef>
                <a:spcPts val="1150"/>
              </a:spcBef>
              <a:buFont typeface="+mj-lt"/>
              <a:buAutoNum type="arabicPeriod"/>
            </a:pPr>
            <a:r>
              <a:rPr lang="en-US" altLang="en-US" dirty="0" smtClean="0">
                <a:latin typeface="Arial" panose="020B0604020202020204" pitchFamily="34" charset="0"/>
              </a:rPr>
              <a:t>Edge-spectroscopy view to the baffle tiles has been greatly improved, thanks to installing new W-coated tiles, providing better possibilities of tungsten detection in a broader range.</a:t>
            </a:r>
          </a:p>
          <a:p>
            <a:pPr marL="342900" indent="-342900">
              <a:lnSpc>
                <a:spcPts val="2300"/>
              </a:lnSpc>
              <a:spcBef>
                <a:spcPts val="1150"/>
              </a:spcBef>
              <a:buFont typeface="+mj-lt"/>
              <a:buAutoNum type="arabicPeriod"/>
            </a:pPr>
            <a:r>
              <a:rPr lang="en-US" altLang="en-US" dirty="0">
                <a:latin typeface="Arial" panose="020B0604020202020204" pitchFamily="34" charset="0"/>
              </a:rPr>
              <a:t>X-ray imaging </a:t>
            </a:r>
            <a:r>
              <a:rPr lang="en-US" altLang="en-US" dirty="0" smtClean="0">
                <a:latin typeface="Arial" panose="020B0604020202020204" pitchFamily="34" charset="0"/>
              </a:rPr>
              <a:t>spectroscopy is being equipped to detect tungsten spectral lines in a wider range.</a:t>
            </a:r>
          </a:p>
          <a:p>
            <a:pPr marL="342900" indent="-342900">
              <a:lnSpc>
                <a:spcPts val="2300"/>
              </a:lnSpc>
              <a:spcBef>
                <a:spcPts val="1150"/>
              </a:spcBef>
              <a:buFont typeface="+mj-lt"/>
              <a:buAutoNum type="arabicPeriod"/>
            </a:pPr>
            <a:r>
              <a:rPr lang="en-US" altLang="en-US" dirty="0" smtClean="0">
                <a:latin typeface="Arial" panose="020B0604020202020204" pitchFamily="34" charset="0"/>
              </a:rPr>
              <a:t>A substantial increase in the tungsten surface areas by installing larger number (e.g. 25% of the total ca. 8000 tiles after each dual campaign) of tiles would be required as a final validation step to prove the tungsten can be used in W7-X.</a:t>
            </a:r>
          </a:p>
        </p:txBody>
      </p:sp>
    </p:spTree>
    <p:extLst>
      <p:ext uri="{BB962C8B-B14F-4D97-AF65-F5344CB8AC3E}">
        <p14:creationId xmlns:p14="http://schemas.microsoft.com/office/powerpoint/2010/main" val="2207515312"/>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15</a:t>
            </a:fld>
            <a:endParaRPr lang="de-DE" dirty="0"/>
          </a:p>
        </p:txBody>
      </p:sp>
      <p:sp>
        <p:nvSpPr>
          <p:cNvPr id="7" name="TextBox 6"/>
          <p:cNvSpPr txBox="1"/>
          <p:nvPr/>
        </p:nvSpPr>
        <p:spPr>
          <a:xfrm>
            <a:off x="591777" y="2998297"/>
            <a:ext cx="10575650" cy="337978"/>
          </a:xfrm>
          <a:prstGeom prst="rect">
            <a:avLst/>
          </a:prstGeom>
          <a:noFill/>
        </p:spPr>
        <p:txBody>
          <a:bodyPr wrap="square" lIns="0" tIns="0" rIns="0" bIns="0" rtlCol="0" anchor="t" anchorCtr="0">
            <a:spAutoFit/>
          </a:bodyPr>
          <a:lstStyle/>
          <a:p>
            <a:pPr algn="ctr">
              <a:lnSpc>
                <a:spcPts val="2300"/>
              </a:lnSpc>
              <a:spcBef>
                <a:spcPts val="1150"/>
              </a:spcBef>
            </a:pPr>
            <a:r>
              <a:rPr lang="en-US" altLang="en-US" sz="4000" dirty="0" smtClean="0">
                <a:latin typeface="Arial" panose="020B0604020202020204" pitchFamily="34" charset="0"/>
              </a:rPr>
              <a:t>Back-up slides</a:t>
            </a:r>
          </a:p>
        </p:txBody>
      </p:sp>
    </p:spTree>
    <p:extLst>
      <p:ext uri="{BB962C8B-B14F-4D97-AF65-F5344CB8AC3E}">
        <p14:creationId xmlns:p14="http://schemas.microsoft.com/office/powerpoint/2010/main" val="3825649093"/>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Tungsten as plasma-facing material in fusion machines</a:t>
            </a:r>
            <a:endParaRPr lang="en-US" dirty="0"/>
          </a:p>
        </p:txBody>
      </p:sp>
      <p:sp>
        <p:nvSpPr>
          <p:cNvPr id="4" name="Date Placeholder 3"/>
          <p:cNvSpPr>
            <a:spLocks noGrp="1"/>
          </p:cNvSpPr>
          <p:nvPr>
            <p:ph type="dt" sz="half" idx="14"/>
          </p:nvPr>
        </p:nvSpPr>
        <p:spPr/>
        <p:txBody>
          <a:bodyPr/>
          <a:lstStyle/>
          <a:p>
            <a:r>
              <a:rPr lang="en-US" smtClean="0"/>
              <a:t>Workshop: W7-X OP2.1 results / Exploration of scenarios compatible with C-free operation and W-PFCs</a:t>
            </a:r>
            <a:endParaRPr lang="de-DE" dirty="0"/>
          </a:p>
        </p:txBody>
      </p:sp>
      <p:sp>
        <p:nvSpPr>
          <p:cNvPr id="5" name="Footer Placeholder 4"/>
          <p:cNvSpPr>
            <a:spLocks noGrp="1"/>
          </p:cNvSpPr>
          <p:nvPr>
            <p:ph type="ftr" sz="quarter" idx="15"/>
          </p:nvPr>
        </p:nvSpPr>
        <p:spPr/>
        <p:txBody>
          <a:bodyPr/>
          <a:lstStyle/>
          <a:p>
            <a:pPr algn="l">
              <a:tabLst>
                <a:tab pos="9775825" algn="r"/>
                <a:tab pos="10226675" algn="r"/>
              </a:tabLst>
            </a:pPr>
            <a:r>
              <a:rPr lang="de-DE" smtClean="0"/>
              <a:t>Max-Planck-Institut für Plasmaphysik | CP Dhard | 27.11.2023</a:t>
            </a:r>
            <a:endParaRPr lang="de-DE" dirty="0"/>
          </a:p>
        </p:txBody>
      </p:sp>
      <p:sp>
        <p:nvSpPr>
          <p:cNvPr id="6" name="Slide Number Placeholder 5"/>
          <p:cNvSpPr>
            <a:spLocks noGrp="1"/>
          </p:cNvSpPr>
          <p:nvPr>
            <p:ph type="sldNum" sz="quarter" idx="16"/>
          </p:nvPr>
        </p:nvSpPr>
        <p:spPr/>
        <p:txBody>
          <a:bodyPr/>
          <a:lstStyle/>
          <a:p>
            <a:fld id="{3B1A4699-952B-42DA-8DC4-38A59B49610C}" type="slidenum">
              <a:rPr lang="de-DE" smtClean="0"/>
              <a:pPr/>
              <a:t>16</a:t>
            </a:fld>
            <a:endParaRPr lang="de-DE" dirty="0"/>
          </a:p>
        </p:txBody>
      </p:sp>
      <p:sp>
        <p:nvSpPr>
          <p:cNvPr id="7" name="TextBox 6"/>
          <p:cNvSpPr txBox="1"/>
          <p:nvPr/>
        </p:nvSpPr>
        <p:spPr>
          <a:xfrm>
            <a:off x="695325" y="1040788"/>
            <a:ext cx="10251549" cy="743793"/>
          </a:xfrm>
          <a:prstGeom prst="rect">
            <a:avLst/>
          </a:prstGeom>
          <a:noFill/>
        </p:spPr>
        <p:txBody>
          <a:bodyPr wrap="square" lIns="0" tIns="0" rIns="0" bIns="0" rtlCol="0" anchor="t" anchorCtr="0">
            <a:spAutoFit/>
          </a:bodyPr>
          <a:lstStyle/>
          <a:p>
            <a:pPr algn="l">
              <a:lnSpc>
                <a:spcPts val="2300"/>
              </a:lnSpc>
              <a:spcBef>
                <a:spcPts val="1150"/>
              </a:spcBef>
            </a:pPr>
            <a:r>
              <a:rPr lang="en-US" altLang="en-US" sz="2000" dirty="0" smtClean="0">
                <a:latin typeface="Arial" panose="020B0604020202020204" pitchFamily="34" charset="0"/>
              </a:rPr>
              <a:t>+ High melting point, low sputtering, low activations, low fuel retention …</a:t>
            </a:r>
          </a:p>
          <a:p>
            <a:pPr algn="l">
              <a:lnSpc>
                <a:spcPts val="2300"/>
              </a:lnSpc>
              <a:spcBef>
                <a:spcPts val="1150"/>
              </a:spcBef>
            </a:pPr>
            <a:r>
              <a:rPr lang="en-US" altLang="en-US" sz="2000" dirty="0" smtClean="0">
                <a:latin typeface="Arial" panose="020B0604020202020204" pitchFamily="34" charset="0"/>
              </a:rPr>
              <a:t>- High Z (core radiation), hard to machine, high cost …</a:t>
            </a:r>
          </a:p>
        </p:txBody>
      </p:sp>
      <p:pic>
        <p:nvPicPr>
          <p:cNvPr id="2" name="Picture 1"/>
          <p:cNvPicPr>
            <a:picLocks noChangeAspect="1"/>
          </p:cNvPicPr>
          <p:nvPr/>
        </p:nvPicPr>
        <p:blipFill>
          <a:blip r:embed="rId2"/>
          <a:stretch>
            <a:fillRect/>
          </a:stretch>
        </p:blipFill>
        <p:spPr>
          <a:xfrm>
            <a:off x="1833127" y="2021396"/>
            <a:ext cx="4310232" cy="4019463"/>
          </a:xfrm>
          <a:prstGeom prst="rect">
            <a:avLst/>
          </a:prstGeom>
        </p:spPr>
      </p:pic>
      <p:sp>
        <p:nvSpPr>
          <p:cNvPr id="8" name="TextBox 7"/>
          <p:cNvSpPr txBox="1"/>
          <p:nvPr/>
        </p:nvSpPr>
        <p:spPr>
          <a:xfrm>
            <a:off x="1925608" y="6047269"/>
            <a:ext cx="5335605" cy="294953"/>
          </a:xfrm>
          <a:prstGeom prst="rect">
            <a:avLst/>
          </a:prstGeom>
          <a:noFill/>
        </p:spPr>
        <p:txBody>
          <a:bodyPr wrap="square" lIns="0" tIns="0" rIns="0" bIns="0" rtlCol="0" anchor="t" anchorCtr="0">
            <a:spAutoFit/>
          </a:bodyPr>
          <a:lstStyle/>
          <a:p>
            <a:pPr algn="l">
              <a:lnSpc>
                <a:spcPts val="2300"/>
              </a:lnSpc>
              <a:spcBef>
                <a:spcPts val="1150"/>
              </a:spcBef>
            </a:pPr>
            <a:r>
              <a:rPr lang="en-US" sz="1400" dirty="0" smtClean="0"/>
              <a:t>Ref: W Eckstein et al, Sputtering data, IPP report 9/82, 1993, p.116</a:t>
            </a:r>
          </a:p>
        </p:txBody>
      </p:sp>
      <p:pic>
        <p:nvPicPr>
          <p:cNvPr id="9" name="Picture 8"/>
          <p:cNvPicPr>
            <a:picLocks noChangeAspect="1"/>
          </p:cNvPicPr>
          <p:nvPr/>
        </p:nvPicPr>
        <p:blipFill>
          <a:blip r:embed="rId3"/>
          <a:stretch>
            <a:fillRect/>
          </a:stretch>
        </p:blipFill>
        <p:spPr>
          <a:xfrm>
            <a:off x="6143359" y="2470236"/>
            <a:ext cx="2388380" cy="2226455"/>
          </a:xfrm>
          <a:prstGeom prst="rect">
            <a:avLst/>
          </a:prstGeom>
        </p:spPr>
      </p:pic>
    </p:spTree>
    <p:extLst>
      <p:ext uri="{BB962C8B-B14F-4D97-AF65-F5344CB8AC3E}">
        <p14:creationId xmlns:p14="http://schemas.microsoft.com/office/powerpoint/2010/main" val="3931282509"/>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lOwljrLqbAKeirqT9tDIjg"/>
</p:tagLst>
</file>

<file path=ppt/tags/tag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4.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5.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6.xml><?xml version="1.0" encoding="utf-8"?>
<p:tagLst xmlns:a="http://schemas.openxmlformats.org/drawingml/2006/main" xmlns:r="http://schemas.openxmlformats.org/officeDocument/2006/relationships" xmlns:p="http://schemas.openxmlformats.org/presentationml/2006/main">
  <p:tag name="THINKCELLSHAPEDONOTDELETE" val="tPvw6CLxiq3S5Do27j6Qo1A"/>
</p:tagLst>
</file>

<file path=ppt/tags/tag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8.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0.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2.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4.xml><?xml version="1.0" encoding="utf-8"?>
<p:tagLst xmlns:a="http://schemas.openxmlformats.org/drawingml/2006/main" xmlns:r="http://schemas.openxmlformats.org/officeDocument/2006/relationships" xmlns:p="http://schemas.openxmlformats.org/presentationml/2006/main">
  <p:tag name="THINKCELLSHAPEDONOTDELETE" val="tlOwljrLqbAKeirqT9tDIjg"/>
</p:tagLst>
</file>

<file path=ppt/tags/tag15.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6.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8.xml><?xml version="1.0" encoding="utf-8"?>
<p:tagLst xmlns:a="http://schemas.openxmlformats.org/drawingml/2006/main" xmlns:r="http://schemas.openxmlformats.org/officeDocument/2006/relationships" xmlns:p="http://schemas.openxmlformats.org/presentationml/2006/main">
  <p:tag name="THINKCELLSHAPEDONOTDELETE" val="tPvw6CLxiq3S5Do27j6Qo1A"/>
</p:tagLst>
</file>

<file path=ppt/tags/tag1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0.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2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2.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2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4.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heme/theme1.xml><?xml version="1.0" encoding="utf-8"?>
<a:theme xmlns:a="http://schemas.openxmlformats.org/drawingml/2006/main" name="W7X">
  <a:themeElements>
    <a:clrScheme name="MPG Color Scheme">
      <a:dk1>
        <a:srgbClr val="000000"/>
      </a:dk1>
      <a:lt1>
        <a:srgbClr val="FFFFFF"/>
      </a:lt1>
      <a:dk2>
        <a:srgbClr val="005555"/>
      </a:dk2>
      <a:lt2>
        <a:srgbClr val="C6D325"/>
      </a:lt2>
      <a:accent1>
        <a:srgbClr val="006C66"/>
      </a:accent1>
      <a:accent2>
        <a:srgbClr val="C6D325"/>
      </a:accent2>
      <a:accent3>
        <a:srgbClr val="29485D"/>
      </a:accent3>
      <a:accent4>
        <a:srgbClr val="00B1EA"/>
      </a:accent4>
      <a:accent5>
        <a:srgbClr val="EF7C00"/>
      </a:accent5>
      <a:accent6>
        <a:srgbClr val="EEEEEE"/>
      </a:accent6>
      <a:hlink>
        <a:srgbClr val="005555"/>
      </a:hlink>
      <a:folHlink>
        <a:srgbClr val="A7A7A8"/>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w="19050" cmpd="sng">
          <a:noFill/>
          <a:prstDash val="dash"/>
          <a:tailEnd type="triangle" w="lg" len="med"/>
        </a:ln>
      </a:spPr>
      <a:bodyPr wrap="square" lIns="144000" tIns="108000" rIns="144000" bIns="144000" rtlCol="0" anchor="t" anchorCtr="0"/>
      <a:lstStyle>
        <a:defPPr algn="l">
          <a:spcBef>
            <a:spcPts val="1150"/>
          </a:spcBef>
          <a:buClr>
            <a:srgbClr val="116656"/>
          </a:buClr>
          <a:buSzPct val="120000"/>
          <a:defRPr sz="1300" b="1" dirty="0" smtClean="0">
            <a:solidFill>
              <a:schemeClr val="bg1"/>
            </a:solidFill>
          </a:defRPr>
        </a:defPPr>
      </a:lstStyle>
      <a:style>
        <a:lnRef idx="1">
          <a:schemeClr val="accent1"/>
        </a:lnRef>
        <a:fillRef idx="0">
          <a:schemeClr val="accent1"/>
        </a:fillRef>
        <a:effectRef idx="0">
          <a:schemeClr val="accent1"/>
        </a:effectRef>
        <a:fontRef idx="minor">
          <a:schemeClr val="tx1"/>
        </a:fontRef>
      </a:style>
    </a:spDef>
    <a:lnDef>
      <a:spPr>
        <a:ln w="19050" cmpd="sng">
          <a:prstDash val="dash"/>
          <a:headEnd type="none" w="med" len="med"/>
          <a:tailEnd type="none" w="med" len="med"/>
        </a:ln>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nchor="t" anchorCtr="0">
        <a:spAutoFit/>
      </a:bodyPr>
      <a:lstStyle>
        <a:defPPr marL="180000" indent="-180000" algn="l">
          <a:lnSpc>
            <a:spcPts val="2300"/>
          </a:lnSpc>
          <a:spcBef>
            <a:spcPts val="1150"/>
          </a:spcBef>
          <a:buFont typeface="Arial" panose="020B0604020202020204" pitchFamily="34" charset="0"/>
          <a:buChar char="•"/>
          <a:defRPr sz="1600" dirty="0" err="1" smtClean="0"/>
        </a:defPPr>
      </a:lstStyle>
    </a:txDef>
  </a:objectDefaults>
  <a:extraClrSchemeLst/>
  <a:custClrLst>
    <a:custClr name="MPG green dark">
      <a:srgbClr val="005555"/>
    </a:custClr>
    <a:custClr name="MPG green light">
      <a:srgbClr val="C6D325"/>
    </a:custClr>
    <a:custClr name="MPG Logo green">
      <a:srgbClr val="006C66"/>
    </a:custClr>
    <a:custClr name="MPG blue dark">
      <a:srgbClr val="29485D"/>
    </a:custClr>
    <a:custClr name="MPG blue light">
      <a:srgbClr val="00B1EA"/>
    </a:custClr>
    <a:custClr name="MPG orange">
      <a:srgbClr val="EF7C00"/>
    </a:custClr>
    <a:custClr name="MPG grey dark">
      <a:srgbClr val="777777"/>
    </a:custClr>
    <a:custClr name="MPG grey">
      <a:srgbClr val="A7A7A8"/>
    </a:custClr>
    <a:custClr name="MPG grey light">
      <a:srgbClr val="EEEEEE"/>
    </a:custClr>
  </a:custClrLst>
  <a:extLst>
    <a:ext uri="{05A4C25C-085E-4340-85A3-A5531E510DB2}">
      <thm15:themeFamily xmlns:thm15="http://schemas.microsoft.com/office/thememl/2012/main" name="Slide Template W7X 2022_Final_v7.potx" id="{95C92FA2-B49F-4845-A52C-E3D11675774C}" vid="{84D73EFA-8736-4355-BF7C-D0635A96761B}"/>
    </a:ext>
  </a:extLst>
</a:theme>
</file>

<file path=ppt/theme/theme2.xml><?xml version="1.0" encoding="utf-8"?>
<a:theme xmlns:a="http://schemas.openxmlformats.org/drawingml/2006/main" name="IPP">
  <a:themeElements>
    <a:clrScheme name="MPG Color Scheme">
      <a:dk1>
        <a:srgbClr val="000000"/>
      </a:dk1>
      <a:lt1>
        <a:srgbClr val="FFFFFF"/>
      </a:lt1>
      <a:dk2>
        <a:srgbClr val="005555"/>
      </a:dk2>
      <a:lt2>
        <a:srgbClr val="C6D325"/>
      </a:lt2>
      <a:accent1>
        <a:srgbClr val="006C66"/>
      </a:accent1>
      <a:accent2>
        <a:srgbClr val="C6D325"/>
      </a:accent2>
      <a:accent3>
        <a:srgbClr val="29485D"/>
      </a:accent3>
      <a:accent4>
        <a:srgbClr val="00B1EA"/>
      </a:accent4>
      <a:accent5>
        <a:srgbClr val="EF7C00"/>
      </a:accent5>
      <a:accent6>
        <a:srgbClr val="EEEEEE"/>
      </a:accent6>
      <a:hlink>
        <a:srgbClr val="005555"/>
      </a:hlink>
      <a:folHlink>
        <a:srgbClr val="A7A7A8"/>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w="19050" cmpd="sng">
          <a:noFill/>
          <a:prstDash val="dash"/>
          <a:tailEnd type="triangle" w="lg" len="med"/>
        </a:ln>
      </a:spPr>
      <a:bodyPr wrap="square" lIns="144000" tIns="108000" rIns="144000" bIns="144000" rtlCol="0" anchor="t" anchorCtr="0"/>
      <a:lstStyle>
        <a:defPPr algn="l">
          <a:spcBef>
            <a:spcPts val="1150"/>
          </a:spcBef>
          <a:buClr>
            <a:srgbClr val="116656"/>
          </a:buClr>
          <a:buSzPct val="120000"/>
          <a:defRPr sz="1300" b="1" dirty="0" smtClean="0">
            <a:solidFill>
              <a:schemeClr val="bg1"/>
            </a:solidFill>
          </a:defRPr>
        </a:defPPr>
      </a:lstStyle>
      <a:style>
        <a:lnRef idx="1">
          <a:schemeClr val="accent1"/>
        </a:lnRef>
        <a:fillRef idx="0">
          <a:schemeClr val="accent1"/>
        </a:fillRef>
        <a:effectRef idx="0">
          <a:schemeClr val="accent1"/>
        </a:effectRef>
        <a:fontRef idx="minor">
          <a:schemeClr val="tx1"/>
        </a:fontRef>
      </a:style>
    </a:spDef>
    <a:lnDef>
      <a:spPr>
        <a:ln w="19050" cmpd="sng">
          <a:prstDash val="dash"/>
          <a:headEnd type="none" w="med" len="med"/>
          <a:tailEnd type="none" w="med" len="med"/>
        </a:ln>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nchor="t" anchorCtr="0">
        <a:spAutoFit/>
      </a:bodyPr>
      <a:lstStyle>
        <a:defPPr marL="180000" indent="-180000" algn="l">
          <a:lnSpc>
            <a:spcPts val="2300"/>
          </a:lnSpc>
          <a:spcBef>
            <a:spcPts val="1150"/>
          </a:spcBef>
          <a:buFont typeface="Arial" panose="020B0604020202020204" pitchFamily="34" charset="0"/>
          <a:buChar char="•"/>
          <a:defRPr sz="1600" dirty="0" err="1" smtClean="0"/>
        </a:defPPr>
      </a:lstStyle>
    </a:txDef>
  </a:objectDefaults>
  <a:extraClrSchemeLst/>
  <a:custClrLst>
    <a:custClr name="MPG green dark">
      <a:srgbClr val="005555"/>
    </a:custClr>
    <a:custClr name="MPG green light">
      <a:srgbClr val="C6D325"/>
    </a:custClr>
    <a:custClr name="MPG Logo green">
      <a:srgbClr val="006C66"/>
    </a:custClr>
    <a:custClr name="MPG blue dark">
      <a:srgbClr val="29485D"/>
    </a:custClr>
    <a:custClr name="MPG blue light">
      <a:srgbClr val="00B1EA"/>
    </a:custClr>
    <a:custClr name="MPG orange">
      <a:srgbClr val="EF7C00"/>
    </a:custClr>
    <a:custClr name="MPG grey dark">
      <a:srgbClr val="777777"/>
    </a:custClr>
    <a:custClr name="MPG grey">
      <a:srgbClr val="A7A7A8"/>
    </a:custClr>
    <a:custClr name="MPG grey light">
      <a:srgbClr val="EEEEEE"/>
    </a:custClr>
  </a:custClrLst>
  <a:extLst>
    <a:ext uri="{05A4C25C-085E-4340-85A3-A5531E510DB2}">
      <thm15:themeFamily xmlns:thm15="http://schemas.microsoft.com/office/thememl/2012/main" name="Slide Template W7X 2022_Final_v7.potx" id="{95C92FA2-B49F-4845-A52C-E3D11675774C}" vid="{FB26D247-7D62-4E6D-AFAB-EA1FCBC0DD0A}"/>
    </a:ext>
  </a:extLst>
</a:theme>
</file>

<file path=ppt/theme/theme3.xml><?xml version="1.0" encoding="utf-8"?>
<a:theme xmlns:a="http://schemas.openxmlformats.org/drawingml/2006/main" name="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planning-session-41</Template>
  <TotalTime>0</TotalTime>
  <Words>2085</Words>
  <Application>Microsoft Office PowerPoint</Application>
  <PresentationFormat>Widescreen</PresentationFormat>
  <Paragraphs>235</Paragraphs>
  <Slides>16</Slides>
  <Notes>0</Notes>
  <HiddenSlides>0</HiddenSlides>
  <MMClips>3</MMClips>
  <ScaleCrop>false</ScaleCrop>
  <HeadingPairs>
    <vt:vector size="8" baseType="variant">
      <vt:variant>
        <vt:lpstr>Fonts Used</vt:lpstr>
      </vt:variant>
      <vt:variant>
        <vt:i4>9</vt:i4>
      </vt:variant>
      <vt:variant>
        <vt:lpstr>Theme</vt:lpstr>
      </vt:variant>
      <vt:variant>
        <vt:i4>2</vt:i4>
      </vt:variant>
      <vt:variant>
        <vt:lpstr>Embedded OLE Servers</vt:lpstr>
      </vt:variant>
      <vt:variant>
        <vt:i4>1</vt:i4>
      </vt:variant>
      <vt:variant>
        <vt:lpstr>Slide Titles</vt:lpstr>
      </vt:variant>
      <vt:variant>
        <vt:i4>16</vt:i4>
      </vt:variant>
    </vt:vector>
  </HeadingPairs>
  <TitlesOfParts>
    <vt:vector size="28" baseType="lpstr">
      <vt:lpstr>.SF NS Symbols Regular</vt:lpstr>
      <vt:lpstr>Arial</vt:lpstr>
      <vt:lpstr>Arial Narrow</vt:lpstr>
      <vt:lpstr>Calibri</vt:lpstr>
      <vt:lpstr>Monaco</vt:lpstr>
      <vt:lpstr>Symbol</vt:lpstr>
      <vt:lpstr>System Font Regular</vt:lpstr>
      <vt:lpstr>Wingdings</vt:lpstr>
      <vt:lpstr>Wingdings 3</vt:lpstr>
      <vt:lpstr>W7X</vt:lpstr>
      <vt:lpstr>IPP</vt:lpstr>
      <vt:lpstr>think-cell Folie</vt:lpstr>
      <vt:lpstr>Exploration of scenarios compatible with carbon-free operation and tungsten PFCs</vt:lpstr>
      <vt:lpstr>Content</vt:lpstr>
      <vt:lpstr>Tungsten plasma-facing components (PFCs) in OP2.1</vt:lpstr>
      <vt:lpstr>Tungsten PFCs (Baffle BM1v) – geometry modifications for OP2.1 </vt:lpstr>
      <vt:lpstr>Experiments OP1.2b (old design) with OP2.1 (new design) </vt:lpstr>
      <vt:lpstr>Experiments OP1.2b (old design) with OP2.1 (new design) </vt:lpstr>
      <vt:lpstr>Tungsten baffle tiles after OP2.1 </vt:lpstr>
      <vt:lpstr>W7-X: tungsten PFCs – heat shield (ECRH beam dump, M1) </vt:lpstr>
      <vt:lpstr>Tungsten PFCs – heat shield (ECRH beam dump, Module 1) </vt:lpstr>
      <vt:lpstr>Tungsten injection by TESPELs (and LBO) </vt:lpstr>
      <vt:lpstr>OP2.1: scenario development compatible with tungsten PFCs </vt:lpstr>
      <vt:lpstr>Enlarged tungsten surfaces for OP2.2/2.3</vt:lpstr>
      <vt:lpstr>Summary: Main results and the status of OP2.1 experiments</vt:lpstr>
      <vt:lpstr>Summary: Plans for OP2.2/2.3</vt:lpstr>
      <vt:lpstr>.</vt:lpstr>
      <vt:lpstr>Tungsten as plasma-facing material in fusion machines</vt:lpstr>
    </vt:vector>
  </TitlesOfParts>
  <Company>Max-Planck-Institut f. Plasmaphysik, Greifswald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Planning session-41: Heat load mitigation and Exhaust with Cryopump</dc:title>
  <dc:creator>Dhard, Chandra Prakash</dc:creator>
  <cp:lastModifiedBy>Dhard, Chandra Prakash</cp:lastModifiedBy>
  <cp:revision>245</cp:revision>
  <dcterms:created xsi:type="dcterms:W3CDTF">2022-11-08T11:23:47Z</dcterms:created>
  <dcterms:modified xsi:type="dcterms:W3CDTF">2023-11-27T11:29:25Z</dcterms:modified>
</cp:coreProperties>
</file>