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4" r:id="rId2"/>
  </p:sldMasterIdLst>
  <p:notesMasterIdLst>
    <p:notesMasterId r:id="rId22"/>
  </p:notesMasterIdLst>
  <p:sldIdLst>
    <p:sldId id="258" r:id="rId3"/>
    <p:sldId id="274" r:id="rId4"/>
    <p:sldId id="272" r:id="rId5"/>
    <p:sldId id="266" r:id="rId6"/>
    <p:sldId id="273" r:id="rId7"/>
    <p:sldId id="276" r:id="rId8"/>
    <p:sldId id="277" r:id="rId9"/>
    <p:sldId id="275" r:id="rId10"/>
    <p:sldId id="265" r:id="rId11"/>
    <p:sldId id="262" r:id="rId12"/>
    <p:sldId id="263" r:id="rId13"/>
    <p:sldId id="261" r:id="rId14"/>
    <p:sldId id="260" r:id="rId15"/>
    <p:sldId id="268" r:id="rId16"/>
    <p:sldId id="267" r:id="rId17"/>
    <p:sldId id="270" r:id="rId18"/>
    <p:sldId id="269" r:id="rId19"/>
    <p:sldId id="271"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84"/>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share\groups\E3\Diagnostik\DIA-3\QRG_Neutralgasmessung\PhD-Arbeit_Victoria_Haak\Experiment-Daten\Detachment%20OP1.2b\compression%20verschiedene%20Magnetfeldkonfigurationen\high_low_iota_lis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hare\groups\E3\Diagnostik\DIA-3\QRG_Neutralgasmessung\PhD-Arbeit_Victoria_Haak\Experiment-Daten\Detachment%20OP1.2b\compression%20verschiedene%20Magnetfeldkonfigurationen\high_low_iota_list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neutral</a:t>
            </a:r>
            <a:r>
              <a:rPr lang="de-DE" baseline="0"/>
              <a:t> gas pressure OP1.2b</a:t>
            </a:r>
            <a:endParaRPr lang="de-DE"/>
          </a:p>
        </c:rich>
      </c:tx>
      <c:layout>
        <c:manualLayout>
          <c:xMode val="edge"/>
          <c:yMode val="edge"/>
          <c:x val="0.23605148671484558"/>
          <c:y val="2.59056788511749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p_AEH</c:v>
          </c:tx>
          <c:spPr>
            <a:ln w="25400" cap="rnd">
              <a:noFill/>
              <a:round/>
            </a:ln>
            <a:effectLst/>
          </c:spPr>
          <c:marker>
            <c:symbol val="circle"/>
            <c:size val="5"/>
            <c:spPr>
              <a:solidFill>
                <a:schemeClr val="accent1"/>
              </a:solidFill>
              <a:ln w="9525">
                <a:solidFill>
                  <a:schemeClr val="accent1"/>
                </a:solidFill>
              </a:ln>
              <a:effectLst/>
            </c:spPr>
          </c:marker>
          <c:xVal>
            <c:numRef>
              <c:f>'EJM attached'!$B$3:$B$38</c:f>
              <c:numCache>
                <c:formatCode>General</c:formatCode>
                <c:ptCount val="36"/>
                <c:pt idx="0">
                  <c:v>2</c:v>
                </c:pt>
                <c:pt idx="1">
                  <c:v>3</c:v>
                </c:pt>
                <c:pt idx="2">
                  <c:v>3</c:v>
                </c:pt>
                <c:pt idx="3">
                  <c:v>3</c:v>
                </c:pt>
                <c:pt idx="4">
                  <c:v>3.5</c:v>
                </c:pt>
                <c:pt idx="5">
                  <c:v>3.5</c:v>
                </c:pt>
                <c:pt idx="6">
                  <c:v>3.5</c:v>
                </c:pt>
                <c:pt idx="7">
                  <c:v>3.5</c:v>
                </c:pt>
                <c:pt idx="8">
                  <c:v>3.5</c:v>
                </c:pt>
                <c:pt idx="9">
                  <c:v>3.5</c:v>
                </c:pt>
                <c:pt idx="10">
                  <c:v>3.5</c:v>
                </c:pt>
                <c:pt idx="11">
                  <c:v>3.5</c:v>
                </c:pt>
                <c:pt idx="12">
                  <c:v>4</c:v>
                </c:pt>
                <c:pt idx="13">
                  <c:v>4</c:v>
                </c:pt>
                <c:pt idx="14">
                  <c:v>4.5</c:v>
                </c:pt>
                <c:pt idx="15">
                  <c:v>5</c:v>
                </c:pt>
                <c:pt idx="16">
                  <c:v>5</c:v>
                </c:pt>
                <c:pt idx="17">
                  <c:v>6</c:v>
                </c:pt>
                <c:pt idx="18">
                  <c:v>6</c:v>
                </c:pt>
                <c:pt idx="19">
                  <c:v>6</c:v>
                </c:pt>
                <c:pt idx="20">
                  <c:v>6</c:v>
                </c:pt>
                <c:pt idx="21">
                  <c:v>6</c:v>
                </c:pt>
                <c:pt idx="22">
                  <c:v>7</c:v>
                </c:pt>
                <c:pt idx="23">
                  <c:v>7</c:v>
                </c:pt>
                <c:pt idx="24">
                  <c:v>7</c:v>
                </c:pt>
                <c:pt idx="25">
                  <c:v>7</c:v>
                </c:pt>
                <c:pt idx="26">
                  <c:v>7.5</c:v>
                </c:pt>
                <c:pt idx="27">
                  <c:v>7.5</c:v>
                </c:pt>
                <c:pt idx="28">
                  <c:v>7.5</c:v>
                </c:pt>
                <c:pt idx="29">
                  <c:v>8</c:v>
                </c:pt>
                <c:pt idx="30">
                  <c:v>8</c:v>
                </c:pt>
                <c:pt idx="31">
                  <c:v>8</c:v>
                </c:pt>
                <c:pt idx="32">
                  <c:v>8</c:v>
                </c:pt>
                <c:pt idx="33">
                  <c:v>8</c:v>
                </c:pt>
                <c:pt idx="34">
                  <c:v>8</c:v>
                </c:pt>
                <c:pt idx="35">
                  <c:v>9</c:v>
                </c:pt>
              </c:numCache>
            </c:numRef>
          </c:xVal>
          <c:yVal>
            <c:numRef>
              <c:f>'EJM attached'!$J$3:$J$38</c:f>
              <c:numCache>
                <c:formatCode>0.00E+00</c:formatCode>
                <c:ptCount val="36"/>
                <c:pt idx="0">
                  <c:v>1.3030999999999999E-5</c:v>
                </c:pt>
                <c:pt idx="1">
                  <c:v>2.6285E-5</c:v>
                </c:pt>
                <c:pt idx="2">
                  <c:v>7.6014999999999996E-5</c:v>
                </c:pt>
                <c:pt idx="3">
                  <c:v>7.3514000000000001E-5</c:v>
                </c:pt>
                <c:pt idx="4">
                  <c:v>3.235E-5</c:v>
                </c:pt>
                <c:pt idx="5">
                  <c:v>4.3458000000000003E-5</c:v>
                </c:pt>
                <c:pt idx="6">
                  <c:v>4.7856999999999999E-5</c:v>
                </c:pt>
                <c:pt idx="7">
                  <c:v>4.6400000000000003E-5</c:v>
                </c:pt>
                <c:pt idx="8">
                  <c:v>4.5898E-5</c:v>
                </c:pt>
                <c:pt idx="9">
                  <c:v>4.8744E-5</c:v>
                </c:pt>
                <c:pt idx="10">
                  <c:v>4.7675E-5</c:v>
                </c:pt>
                <c:pt idx="11">
                  <c:v>4.6968000000000002E-5</c:v>
                </c:pt>
                <c:pt idx="12">
                  <c:v>9.2081000000000001E-5</c:v>
                </c:pt>
                <c:pt idx="13">
                  <c:v>6.1826000000000001E-5</c:v>
                </c:pt>
                <c:pt idx="14">
                  <c:v>1.025E-4</c:v>
                </c:pt>
                <c:pt idx="15">
                  <c:v>9.6797000000000002E-5</c:v>
                </c:pt>
                <c:pt idx="16">
                  <c:v>8.5723999999999994E-5</c:v>
                </c:pt>
                <c:pt idx="17">
                  <c:v>1.36E-4</c:v>
                </c:pt>
                <c:pt idx="18">
                  <c:v>1.3480999999999999E-4</c:v>
                </c:pt>
                <c:pt idx="19">
                  <c:v>1.0234E-4</c:v>
                </c:pt>
                <c:pt idx="20">
                  <c:v>6.9907999999999995E-5</c:v>
                </c:pt>
                <c:pt idx="21">
                  <c:v>1.1469E-4</c:v>
                </c:pt>
                <c:pt idx="22">
                  <c:v>1.4071E-4</c:v>
                </c:pt>
                <c:pt idx="23">
                  <c:v>6.6701999999999999E-5</c:v>
                </c:pt>
                <c:pt idx="24">
                  <c:v>1.9602000000000001E-4</c:v>
                </c:pt>
                <c:pt idx="25">
                  <c:v>1.6129999999999999E-4</c:v>
                </c:pt>
                <c:pt idx="26">
                  <c:v>2.7825000000000001E-4</c:v>
                </c:pt>
                <c:pt idx="27">
                  <c:v>1.9040999999999999E-4</c:v>
                </c:pt>
                <c:pt idx="28">
                  <c:v>1.7593E-4</c:v>
                </c:pt>
                <c:pt idx="29">
                  <c:v>1.9923E-4</c:v>
                </c:pt>
                <c:pt idx="30">
                  <c:v>2.0272000000000001E-4</c:v>
                </c:pt>
                <c:pt idx="31">
                  <c:v>1.9799999999999999E-4</c:v>
                </c:pt>
                <c:pt idx="32">
                  <c:v>1.4391E-4</c:v>
                </c:pt>
                <c:pt idx="33">
                  <c:v>2.4331999999999999E-4</c:v>
                </c:pt>
                <c:pt idx="34">
                  <c:v>1.9637999999999999E-4</c:v>
                </c:pt>
                <c:pt idx="35">
                  <c:v>3.2645999999999999E-4</c:v>
                </c:pt>
              </c:numCache>
            </c:numRef>
          </c:yVal>
          <c:smooth val="0"/>
          <c:extLst>
            <c:ext xmlns:c16="http://schemas.microsoft.com/office/drawing/2014/chart" uri="{C3380CC4-5D6E-409C-BE32-E72D297353CC}">
              <c16:uniqueId val="{00000000-5DF8-4B61-A79B-B18DFF77619E}"/>
            </c:ext>
          </c:extLst>
        </c:ser>
        <c:ser>
          <c:idx val="1"/>
          <c:order val="1"/>
          <c:tx>
            <c:v>p_AEI</c:v>
          </c:tx>
          <c:spPr>
            <a:ln w="25400" cap="rnd">
              <a:noFill/>
              <a:round/>
            </a:ln>
            <a:effectLst/>
          </c:spPr>
          <c:marker>
            <c:symbol val="circle"/>
            <c:size val="5"/>
            <c:spPr>
              <a:solidFill>
                <a:schemeClr val="accent2"/>
              </a:solidFill>
              <a:ln w="9525">
                <a:solidFill>
                  <a:schemeClr val="accent2"/>
                </a:solidFill>
              </a:ln>
              <a:effectLst/>
            </c:spPr>
          </c:marker>
          <c:xVal>
            <c:numRef>
              <c:f>'EJM attached'!$B$3:$B$38</c:f>
              <c:numCache>
                <c:formatCode>General</c:formatCode>
                <c:ptCount val="36"/>
                <c:pt idx="0">
                  <c:v>2</c:v>
                </c:pt>
                <c:pt idx="1">
                  <c:v>3</c:v>
                </c:pt>
                <c:pt idx="2">
                  <c:v>3</c:v>
                </c:pt>
                <c:pt idx="3">
                  <c:v>3</c:v>
                </c:pt>
                <c:pt idx="4">
                  <c:v>3.5</c:v>
                </c:pt>
                <c:pt idx="5">
                  <c:v>3.5</c:v>
                </c:pt>
                <c:pt idx="6">
                  <c:v>3.5</c:v>
                </c:pt>
                <c:pt idx="7">
                  <c:v>3.5</c:v>
                </c:pt>
                <c:pt idx="8">
                  <c:v>3.5</c:v>
                </c:pt>
                <c:pt idx="9">
                  <c:v>3.5</c:v>
                </c:pt>
                <c:pt idx="10">
                  <c:v>3.5</c:v>
                </c:pt>
                <c:pt idx="11">
                  <c:v>3.5</c:v>
                </c:pt>
                <c:pt idx="12">
                  <c:v>4</c:v>
                </c:pt>
                <c:pt idx="13">
                  <c:v>4</c:v>
                </c:pt>
                <c:pt idx="14">
                  <c:v>4.5</c:v>
                </c:pt>
                <c:pt idx="15">
                  <c:v>5</c:v>
                </c:pt>
                <c:pt idx="16">
                  <c:v>5</c:v>
                </c:pt>
                <c:pt idx="17">
                  <c:v>6</c:v>
                </c:pt>
                <c:pt idx="18">
                  <c:v>6</c:v>
                </c:pt>
                <c:pt idx="19">
                  <c:v>6</c:v>
                </c:pt>
                <c:pt idx="20">
                  <c:v>6</c:v>
                </c:pt>
                <c:pt idx="21">
                  <c:v>6</c:v>
                </c:pt>
                <c:pt idx="22">
                  <c:v>7</c:v>
                </c:pt>
                <c:pt idx="23">
                  <c:v>7</c:v>
                </c:pt>
                <c:pt idx="24">
                  <c:v>7</c:v>
                </c:pt>
                <c:pt idx="25">
                  <c:v>7</c:v>
                </c:pt>
                <c:pt idx="26">
                  <c:v>7.5</c:v>
                </c:pt>
                <c:pt idx="27">
                  <c:v>7.5</c:v>
                </c:pt>
                <c:pt idx="28">
                  <c:v>7.5</c:v>
                </c:pt>
                <c:pt idx="29">
                  <c:v>8</c:v>
                </c:pt>
                <c:pt idx="30">
                  <c:v>8</c:v>
                </c:pt>
                <c:pt idx="31">
                  <c:v>8</c:v>
                </c:pt>
                <c:pt idx="32">
                  <c:v>8</c:v>
                </c:pt>
                <c:pt idx="33">
                  <c:v>8</c:v>
                </c:pt>
                <c:pt idx="34">
                  <c:v>8</c:v>
                </c:pt>
                <c:pt idx="35">
                  <c:v>9</c:v>
                </c:pt>
              </c:numCache>
            </c:numRef>
          </c:xVal>
          <c:yVal>
            <c:numRef>
              <c:f>'EJM attached'!$I$3:$I$38</c:f>
              <c:numCache>
                <c:formatCode>0.00E+00</c:formatCode>
                <c:ptCount val="36"/>
                <c:pt idx="0">
                  <c:v>3.0224000000000001E-5</c:v>
                </c:pt>
                <c:pt idx="1">
                  <c:v>6.1407000000000003E-5</c:v>
                </c:pt>
                <c:pt idx="2">
                  <c:v>1.4614000000000001E-4</c:v>
                </c:pt>
                <c:pt idx="3">
                  <c:v>1.4333999999999999E-4</c:v>
                </c:pt>
                <c:pt idx="4">
                  <c:v>6.5267999999999999E-5</c:v>
                </c:pt>
                <c:pt idx="5">
                  <c:v>8.3374000000000005E-5</c:v>
                </c:pt>
                <c:pt idx="6">
                  <c:v>8.9705999999999998E-5</c:v>
                </c:pt>
                <c:pt idx="7">
                  <c:v>9.4541000000000002E-5</c:v>
                </c:pt>
                <c:pt idx="8">
                  <c:v>9.1617000000000001E-5</c:v>
                </c:pt>
                <c:pt idx="9">
                  <c:v>8.9018999999999996E-5</c:v>
                </c:pt>
                <c:pt idx="10">
                  <c:v>9.0084E-5</c:v>
                </c:pt>
                <c:pt idx="11">
                  <c:v>8.9487999999999994E-5</c:v>
                </c:pt>
                <c:pt idx="12">
                  <c:v>1.7872999999999999E-4</c:v>
                </c:pt>
                <c:pt idx="13">
                  <c:v>1.2402E-4</c:v>
                </c:pt>
                <c:pt idx="14">
                  <c:v>2.1263E-4</c:v>
                </c:pt>
                <c:pt idx="15">
                  <c:v>1.6089000000000001E-4</c:v>
                </c:pt>
                <c:pt idx="16">
                  <c:v>1.4593000000000001E-4</c:v>
                </c:pt>
                <c:pt idx="17">
                  <c:v>2.6204000000000001E-4</c:v>
                </c:pt>
                <c:pt idx="18">
                  <c:v>2.3148999999999999E-4</c:v>
                </c:pt>
                <c:pt idx="19">
                  <c:v>2.0018999999999999E-4</c:v>
                </c:pt>
                <c:pt idx="20">
                  <c:v>1.1145E-4</c:v>
                </c:pt>
                <c:pt idx="21">
                  <c:v>1.8704E-4</c:v>
                </c:pt>
                <c:pt idx="22">
                  <c:v>2.2088000000000001E-4</c:v>
                </c:pt>
                <c:pt idx="23">
                  <c:v>1.0867E-4</c:v>
                </c:pt>
                <c:pt idx="24">
                  <c:v>3.5565999999999999E-4</c:v>
                </c:pt>
                <c:pt idx="25">
                  <c:v>2.4437999999999999E-4</c:v>
                </c:pt>
                <c:pt idx="26">
                  <c:v>2.8038E-4</c:v>
                </c:pt>
                <c:pt idx="27">
                  <c:v>2.9375000000000001E-4</c:v>
                </c:pt>
                <c:pt idx="28">
                  <c:v>2.8522999999999998E-4</c:v>
                </c:pt>
                <c:pt idx="29">
                  <c:v>3.011E-4</c:v>
                </c:pt>
                <c:pt idx="30">
                  <c:v>3.0626999999999998E-4</c:v>
                </c:pt>
                <c:pt idx="31">
                  <c:v>3.0841000000000001E-4</c:v>
                </c:pt>
                <c:pt idx="32">
                  <c:v>2.7608999999999999E-4</c:v>
                </c:pt>
                <c:pt idx="33">
                  <c:v>4.2045E-4</c:v>
                </c:pt>
                <c:pt idx="34">
                  <c:v>3.0483000000000002E-4</c:v>
                </c:pt>
                <c:pt idx="35">
                  <c:v>3.2681000000000002E-4</c:v>
                </c:pt>
              </c:numCache>
            </c:numRef>
          </c:yVal>
          <c:smooth val="0"/>
          <c:extLst>
            <c:ext xmlns:c16="http://schemas.microsoft.com/office/drawing/2014/chart" uri="{C3380CC4-5D6E-409C-BE32-E72D297353CC}">
              <c16:uniqueId val="{00000001-5DF8-4B61-A79B-B18DFF77619E}"/>
            </c:ext>
          </c:extLst>
        </c:ser>
        <c:ser>
          <c:idx val="2"/>
          <c:order val="2"/>
          <c:tx>
            <c:v>p_AEP</c:v>
          </c:tx>
          <c:spPr>
            <a:ln w="25400" cap="rnd">
              <a:noFill/>
              <a:round/>
            </a:ln>
            <a:effectLst/>
          </c:spPr>
          <c:marker>
            <c:symbol val="circle"/>
            <c:size val="5"/>
            <c:spPr>
              <a:solidFill>
                <a:schemeClr val="accent3"/>
              </a:solidFill>
              <a:ln w="9525">
                <a:solidFill>
                  <a:schemeClr val="accent3"/>
                </a:solidFill>
              </a:ln>
              <a:effectLst/>
            </c:spPr>
          </c:marker>
          <c:xVal>
            <c:numRef>
              <c:f>'EJM attached'!$B$3:$B$38</c:f>
              <c:numCache>
                <c:formatCode>General</c:formatCode>
                <c:ptCount val="36"/>
                <c:pt idx="0">
                  <c:v>2</c:v>
                </c:pt>
                <c:pt idx="1">
                  <c:v>3</c:v>
                </c:pt>
                <c:pt idx="2">
                  <c:v>3</c:v>
                </c:pt>
                <c:pt idx="3">
                  <c:v>3</c:v>
                </c:pt>
                <c:pt idx="4">
                  <c:v>3.5</c:v>
                </c:pt>
                <c:pt idx="5">
                  <c:v>3.5</c:v>
                </c:pt>
                <c:pt idx="6">
                  <c:v>3.5</c:v>
                </c:pt>
                <c:pt idx="7">
                  <c:v>3.5</c:v>
                </c:pt>
                <c:pt idx="8">
                  <c:v>3.5</c:v>
                </c:pt>
                <c:pt idx="9">
                  <c:v>3.5</c:v>
                </c:pt>
                <c:pt idx="10">
                  <c:v>3.5</c:v>
                </c:pt>
                <c:pt idx="11">
                  <c:v>3.5</c:v>
                </c:pt>
                <c:pt idx="12">
                  <c:v>4</c:v>
                </c:pt>
                <c:pt idx="13">
                  <c:v>4</c:v>
                </c:pt>
                <c:pt idx="14">
                  <c:v>4.5</c:v>
                </c:pt>
                <c:pt idx="15">
                  <c:v>5</c:v>
                </c:pt>
                <c:pt idx="16">
                  <c:v>5</c:v>
                </c:pt>
                <c:pt idx="17">
                  <c:v>6</c:v>
                </c:pt>
                <c:pt idx="18">
                  <c:v>6</c:v>
                </c:pt>
                <c:pt idx="19">
                  <c:v>6</c:v>
                </c:pt>
                <c:pt idx="20">
                  <c:v>6</c:v>
                </c:pt>
                <c:pt idx="21">
                  <c:v>6</c:v>
                </c:pt>
                <c:pt idx="22">
                  <c:v>7</c:v>
                </c:pt>
                <c:pt idx="23">
                  <c:v>7</c:v>
                </c:pt>
                <c:pt idx="24">
                  <c:v>7</c:v>
                </c:pt>
                <c:pt idx="25">
                  <c:v>7</c:v>
                </c:pt>
                <c:pt idx="26">
                  <c:v>7.5</c:v>
                </c:pt>
                <c:pt idx="27">
                  <c:v>7.5</c:v>
                </c:pt>
                <c:pt idx="28">
                  <c:v>7.5</c:v>
                </c:pt>
                <c:pt idx="29">
                  <c:v>8</c:v>
                </c:pt>
                <c:pt idx="30">
                  <c:v>8</c:v>
                </c:pt>
                <c:pt idx="31">
                  <c:v>8</c:v>
                </c:pt>
                <c:pt idx="32">
                  <c:v>8</c:v>
                </c:pt>
                <c:pt idx="33">
                  <c:v>8</c:v>
                </c:pt>
                <c:pt idx="34">
                  <c:v>8</c:v>
                </c:pt>
                <c:pt idx="35">
                  <c:v>9</c:v>
                </c:pt>
              </c:numCache>
            </c:numRef>
          </c:xVal>
          <c:yVal>
            <c:numRef>
              <c:f>'EJM attached'!$L$3:$L$38</c:f>
              <c:numCache>
                <c:formatCode>0.00E+00</c:formatCode>
                <c:ptCount val="36"/>
                <c:pt idx="0">
                  <c:v>1.9998999999999999E-5</c:v>
                </c:pt>
                <c:pt idx="1">
                  <c:v>2.4590999999999999E-5</c:v>
                </c:pt>
                <c:pt idx="2">
                  <c:v>3.4446999999999997E-5</c:v>
                </c:pt>
                <c:pt idx="3">
                  <c:v>3.4152000000000001E-5</c:v>
                </c:pt>
                <c:pt idx="4">
                  <c:v>3.8189000000000003E-5</c:v>
                </c:pt>
                <c:pt idx="5">
                  <c:v>2.4672999999999999E-5</c:v>
                </c:pt>
                <c:pt idx="6">
                  <c:v>3.5587999999999999E-5</c:v>
                </c:pt>
                <c:pt idx="7">
                  <c:v>3.2484000000000003E-5</c:v>
                </c:pt>
                <c:pt idx="8">
                  <c:v>4.7831999999999999E-5</c:v>
                </c:pt>
                <c:pt idx="9">
                  <c:v>2.8781000000000001E-5</c:v>
                </c:pt>
                <c:pt idx="10">
                  <c:v>4.6567000000000003E-5</c:v>
                </c:pt>
                <c:pt idx="11">
                  <c:v>4.8721000000000003E-5</c:v>
                </c:pt>
                <c:pt idx="12">
                  <c:v>4.1088999999999999E-5</c:v>
                </c:pt>
                <c:pt idx="13">
                  <c:v>3.1566000000000002E-5</c:v>
                </c:pt>
                <c:pt idx="14">
                  <c:v>5.5519000000000002E-5</c:v>
                </c:pt>
                <c:pt idx="15">
                  <c:v>6.3423000000000006E-5</c:v>
                </c:pt>
                <c:pt idx="16">
                  <c:v>7.3701999999999993E-5</c:v>
                </c:pt>
                <c:pt idx="17">
                  <c:v>8.2222E-5</c:v>
                </c:pt>
                <c:pt idx="18">
                  <c:v>6.6817999999999996E-5</c:v>
                </c:pt>
                <c:pt idx="19">
                  <c:v>6.2001999999999994E-5</c:v>
                </c:pt>
                <c:pt idx="20">
                  <c:v>5.5331999999999998E-5</c:v>
                </c:pt>
                <c:pt idx="21">
                  <c:v>9.4870000000000005E-5</c:v>
                </c:pt>
                <c:pt idx="22">
                  <c:v>1.0983E-4</c:v>
                </c:pt>
                <c:pt idx="23">
                  <c:v>5.3795999999999998E-5</c:v>
                </c:pt>
                <c:pt idx="24">
                  <c:v>9.4398E-5</c:v>
                </c:pt>
                <c:pt idx="25">
                  <c:v>1.1348E-4</c:v>
                </c:pt>
                <c:pt idx="26">
                  <c:v>9.4197999999999995E-5</c:v>
                </c:pt>
                <c:pt idx="27">
                  <c:v>1.1187E-4</c:v>
                </c:pt>
                <c:pt idx="28">
                  <c:v>1.0712E-4</c:v>
                </c:pt>
                <c:pt idx="29">
                  <c:v>1.3151999999999999E-4</c:v>
                </c:pt>
                <c:pt idx="30">
                  <c:v>1.4126000000000001E-4</c:v>
                </c:pt>
                <c:pt idx="31">
                  <c:v>1.2760000000000001E-4</c:v>
                </c:pt>
                <c:pt idx="32">
                  <c:v>8.8238000000000005E-5</c:v>
                </c:pt>
                <c:pt idx="33">
                  <c:v>1.0883E-4</c:v>
                </c:pt>
                <c:pt idx="34">
                  <c:v>1.249E-4</c:v>
                </c:pt>
                <c:pt idx="35">
                  <c:v>1.1467E-4</c:v>
                </c:pt>
              </c:numCache>
            </c:numRef>
          </c:yVal>
          <c:smooth val="0"/>
          <c:extLst>
            <c:ext xmlns:c16="http://schemas.microsoft.com/office/drawing/2014/chart" uri="{C3380CC4-5D6E-409C-BE32-E72D297353CC}">
              <c16:uniqueId val="{00000002-5DF8-4B61-A79B-B18DFF77619E}"/>
            </c:ext>
          </c:extLst>
        </c:ser>
        <c:ser>
          <c:idx val="3"/>
          <c:order val="3"/>
          <c:tx>
            <c:v>p_AEE</c:v>
          </c:tx>
          <c:spPr>
            <a:ln w="25400" cap="rnd">
              <a:noFill/>
              <a:round/>
            </a:ln>
            <a:effectLst/>
          </c:spPr>
          <c:marker>
            <c:symbol val="circle"/>
            <c:size val="5"/>
            <c:spPr>
              <a:solidFill>
                <a:schemeClr val="accent4"/>
              </a:solidFill>
              <a:ln w="9525">
                <a:solidFill>
                  <a:schemeClr val="accent4"/>
                </a:solidFill>
              </a:ln>
              <a:effectLst/>
            </c:spPr>
          </c:marker>
          <c:xVal>
            <c:numRef>
              <c:f>'EJM attached'!$B$3:$B$38</c:f>
              <c:numCache>
                <c:formatCode>General</c:formatCode>
                <c:ptCount val="36"/>
                <c:pt idx="0">
                  <c:v>2</c:v>
                </c:pt>
                <c:pt idx="1">
                  <c:v>3</c:v>
                </c:pt>
                <c:pt idx="2">
                  <c:v>3</c:v>
                </c:pt>
                <c:pt idx="3">
                  <c:v>3</c:v>
                </c:pt>
                <c:pt idx="4">
                  <c:v>3.5</c:v>
                </c:pt>
                <c:pt idx="5">
                  <c:v>3.5</c:v>
                </c:pt>
                <c:pt idx="6">
                  <c:v>3.5</c:v>
                </c:pt>
                <c:pt idx="7">
                  <c:v>3.5</c:v>
                </c:pt>
                <c:pt idx="8">
                  <c:v>3.5</c:v>
                </c:pt>
                <c:pt idx="9">
                  <c:v>3.5</c:v>
                </c:pt>
                <c:pt idx="10">
                  <c:v>3.5</c:v>
                </c:pt>
                <c:pt idx="11">
                  <c:v>3.5</c:v>
                </c:pt>
                <c:pt idx="12">
                  <c:v>4</c:v>
                </c:pt>
                <c:pt idx="13">
                  <c:v>4</c:v>
                </c:pt>
                <c:pt idx="14">
                  <c:v>4.5</c:v>
                </c:pt>
                <c:pt idx="15">
                  <c:v>5</c:v>
                </c:pt>
                <c:pt idx="16">
                  <c:v>5</c:v>
                </c:pt>
                <c:pt idx="17">
                  <c:v>6</c:v>
                </c:pt>
                <c:pt idx="18">
                  <c:v>6</c:v>
                </c:pt>
                <c:pt idx="19">
                  <c:v>6</c:v>
                </c:pt>
                <c:pt idx="20">
                  <c:v>6</c:v>
                </c:pt>
                <c:pt idx="21">
                  <c:v>6</c:v>
                </c:pt>
                <c:pt idx="22">
                  <c:v>7</c:v>
                </c:pt>
                <c:pt idx="23">
                  <c:v>7</c:v>
                </c:pt>
                <c:pt idx="24">
                  <c:v>7</c:v>
                </c:pt>
                <c:pt idx="25">
                  <c:v>7</c:v>
                </c:pt>
                <c:pt idx="26">
                  <c:v>7.5</c:v>
                </c:pt>
                <c:pt idx="27">
                  <c:v>7.5</c:v>
                </c:pt>
                <c:pt idx="28">
                  <c:v>7.5</c:v>
                </c:pt>
                <c:pt idx="29">
                  <c:v>8</c:v>
                </c:pt>
                <c:pt idx="30">
                  <c:v>8</c:v>
                </c:pt>
                <c:pt idx="31">
                  <c:v>8</c:v>
                </c:pt>
                <c:pt idx="32">
                  <c:v>8</c:v>
                </c:pt>
                <c:pt idx="33">
                  <c:v>8</c:v>
                </c:pt>
                <c:pt idx="34">
                  <c:v>8</c:v>
                </c:pt>
                <c:pt idx="35">
                  <c:v>9</c:v>
                </c:pt>
              </c:numCache>
            </c:numRef>
          </c:xVal>
          <c:yVal>
            <c:numRef>
              <c:f>'EJM attached'!$H$3:$H$38</c:f>
              <c:numCache>
                <c:formatCode>0.00E+00</c:formatCode>
                <c:ptCount val="36"/>
                <c:pt idx="0">
                  <c:v>4.2012999999999999E-6</c:v>
                </c:pt>
                <c:pt idx="1">
                  <c:v>9.5609000000000002E-6</c:v>
                </c:pt>
                <c:pt idx="2">
                  <c:v>2.4248000000000001E-6</c:v>
                </c:pt>
                <c:pt idx="3">
                  <c:v>2.3358000000000002E-6</c:v>
                </c:pt>
                <c:pt idx="4">
                  <c:v>7.4377E-7</c:v>
                </c:pt>
                <c:pt idx="5">
                  <c:v>7.2916999999999996E-7</c:v>
                </c:pt>
                <c:pt idx="6">
                  <c:v>2.0636E-6</c:v>
                </c:pt>
                <c:pt idx="7">
                  <c:v>2.0791999999999999E-6</c:v>
                </c:pt>
                <c:pt idx="8">
                  <c:v>2.0998000000000002E-6</c:v>
                </c:pt>
                <c:pt idx="9">
                  <c:v>2.1795999999999999E-6</c:v>
                </c:pt>
                <c:pt idx="10">
                  <c:v>2.4864999999999998E-6</c:v>
                </c:pt>
                <c:pt idx="11">
                  <c:v>2.3926000000000002E-6</c:v>
                </c:pt>
                <c:pt idx="12">
                  <c:v>3.3857E-6</c:v>
                </c:pt>
                <c:pt idx="13">
                  <c:v>2.0331000000000001E-6</c:v>
                </c:pt>
                <c:pt idx="14">
                  <c:v>1.7333E-6</c:v>
                </c:pt>
                <c:pt idx="15">
                  <c:v>4.2803000000000003E-6</c:v>
                </c:pt>
                <c:pt idx="16">
                  <c:v>5.1892000000000002E-6</c:v>
                </c:pt>
                <c:pt idx="17">
                  <c:v>2.2998E-6</c:v>
                </c:pt>
                <c:pt idx="18">
                  <c:v>4.4815000000000002E-6</c:v>
                </c:pt>
                <c:pt idx="19">
                  <c:v>1.9553000000000002E-6</c:v>
                </c:pt>
                <c:pt idx="20">
                  <c:v>1.8457E-6</c:v>
                </c:pt>
                <c:pt idx="21">
                  <c:v>6.5777999999999999E-6</c:v>
                </c:pt>
                <c:pt idx="22">
                  <c:v>7.4804999999999998E-6</c:v>
                </c:pt>
                <c:pt idx="23">
                  <c:v>2.0385E-6</c:v>
                </c:pt>
                <c:pt idx="24">
                  <c:v>3.6480000000000001E-6</c:v>
                </c:pt>
                <c:pt idx="25">
                  <c:v>6.9848999999999998E-6</c:v>
                </c:pt>
                <c:pt idx="26">
                  <c:v>4.6975999999999997E-6</c:v>
                </c:pt>
                <c:pt idx="27">
                  <c:v>9.4631999999999995E-6</c:v>
                </c:pt>
                <c:pt idx="28">
                  <c:v>8.9848000000000008E-6</c:v>
                </c:pt>
                <c:pt idx="29">
                  <c:v>8.6117999999999994E-6</c:v>
                </c:pt>
                <c:pt idx="30">
                  <c:v>9.2363E-6</c:v>
                </c:pt>
                <c:pt idx="31">
                  <c:v>8.0500999999999994E-6</c:v>
                </c:pt>
                <c:pt idx="32">
                  <c:v>3.1636000000000001E-6</c:v>
                </c:pt>
                <c:pt idx="33">
                  <c:v>7.8198999999999994E-6</c:v>
                </c:pt>
                <c:pt idx="34">
                  <c:v>7.5499000000000003E-6</c:v>
                </c:pt>
                <c:pt idx="35">
                  <c:v>6.1982000000000002E-6</c:v>
                </c:pt>
              </c:numCache>
            </c:numRef>
          </c:yVal>
          <c:smooth val="0"/>
          <c:extLst>
            <c:ext xmlns:c16="http://schemas.microsoft.com/office/drawing/2014/chart" uri="{C3380CC4-5D6E-409C-BE32-E72D297353CC}">
              <c16:uniqueId val="{00000003-5DF8-4B61-A79B-B18DFF77619E}"/>
            </c:ext>
          </c:extLst>
        </c:ser>
        <c:dLbls>
          <c:showLegendKey val="0"/>
          <c:showVal val="0"/>
          <c:showCatName val="0"/>
          <c:showSerName val="0"/>
          <c:showPercent val="0"/>
          <c:showBubbleSize val="0"/>
        </c:dLbls>
        <c:axId val="519309984"/>
        <c:axId val="519316216"/>
      </c:scatterChart>
      <c:valAx>
        <c:axId val="519309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line integrated electron density</a:t>
                </a:r>
                <a:r>
                  <a:rPr lang="de-DE" baseline="0"/>
                  <a:t> [10e19m^-2]</a:t>
                </a:r>
                <a:endParaRPr lang="de-DE"/>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16216"/>
        <c:crossesAt val="1.0000000000000005E-7"/>
        <c:crossBetween val="midCat"/>
      </c:valAx>
      <c:valAx>
        <c:axId val="519316216"/>
        <c:scaling>
          <c:logBase val="10"/>
          <c:orientation val="minMax"/>
          <c:max val="1.0000000000000002E-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neutral gas pressure</a:t>
                </a:r>
                <a:r>
                  <a:rPr lang="de-DE" baseline="0"/>
                  <a:t> [mbar]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09984"/>
        <c:crossesAt val="1.0000000000000004E-6"/>
        <c:crossBetween val="midCat"/>
      </c:valAx>
      <c:spPr>
        <a:noFill/>
        <a:ln>
          <a:noFill/>
        </a:ln>
        <a:effectLst/>
      </c:spPr>
    </c:plotArea>
    <c:legend>
      <c:legendPos val="r"/>
      <c:layout>
        <c:manualLayout>
          <c:xMode val="edge"/>
          <c:yMode val="edge"/>
          <c:x val="0.82105533683289589"/>
          <c:y val="0.17468649752114321"/>
          <c:w val="0.11196281714785652"/>
          <c:h val="0.2970317819183493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neutral</a:t>
            </a:r>
            <a:r>
              <a:rPr lang="de-DE" baseline="0"/>
              <a:t> gas pressure OP1.2b</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p_AEH</c:v>
          </c:tx>
          <c:spPr>
            <a:ln w="25400" cap="rnd">
              <a:noFill/>
              <a:round/>
            </a:ln>
            <a:effectLst/>
          </c:spPr>
          <c:marker>
            <c:symbol val="circle"/>
            <c:size val="5"/>
            <c:spPr>
              <a:solidFill>
                <a:schemeClr val="accent1"/>
              </a:solidFill>
              <a:ln w="9525">
                <a:solidFill>
                  <a:schemeClr val="accent1"/>
                </a:solidFill>
              </a:ln>
              <a:effectLst/>
            </c:spPr>
          </c:marker>
          <c:xVal>
            <c:numRef>
              <c:f>'FTM attached'!$B$3:$B$13</c:f>
              <c:numCache>
                <c:formatCode>General</c:formatCode>
                <c:ptCount val="11"/>
                <c:pt idx="0">
                  <c:v>3.5</c:v>
                </c:pt>
                <c:pt idx="1">
                  <c:v>4</c:v>
                </c:pt>
                <c:pt idx="2">
                  <c:v>4</c:v>
                </c:pt>
                <c:pt idx="3">
                  <c:v>5</c:v>
                </c:pt>
                <c:pt idx="4">
                  <c:v>5</c:v>
                </c:pt>
                <c:pt idx="5">
                  <c:v>5</c:v>
                </c:pt>
                <c:pt idx="6">
                  <c:v>5</c:v>
                </c:pt>
                <c:pt idx="7">
                  <c:v>6</c:v>
                </c:pt>
                <c:pt idx="8">
                  <c:v>8</c:v>
                </c:pt>
                <c:pt idx="9">
                  <c:v>15</c:v>
                </c:pt>
                <c:pt idx="10">
                  <c:v>16</c:v>
                </c:pt>
              </c:numCache>
            </c:numRef>
          </c:xVal>
          <c:yVal>
            <c:numRef>
              <c:f>'FTM attached'!$J$3:$J$13</c:f>
              <c:numCache>
                <c:formatCode>0.00E+00</c:formatCode>
                <c:ptCount val="11"/>
                <c:pt idx="0">
                  <c:v>1.0866999999999999E-5</c:v>
                </c:pt>
                <c:pt idx="1">
                  <c:v>2.6111000000000001E-5</c:v>
                </c:pt>
                <c:pt idx="2">
                  <c:v>1.9602E-5</c:v>
                </c:pt>
                <c:pt idx="3">
                  <c:v>2.2867E-5</c:v>
                </c:pt>
                <c:pt idx="4">
                  <c:v>1.7802999999999999E-5</c:v>
                </c:pt>
                <c:pt idx="5">
                  <c:v>2.4256E-5</c:v>
                </c:pt>
                <c:pt idx="6">
                  <c:v>2.6999999999999999E-5</c:v>
                </c:pt>
                <c:pt idx="7">
                  <c:v>2.1392000000000001E-5</c:v>
                </c:pt>
                <c:pt idx="8">
                  <c:v>3.9983E-5</c:v>
                </c:pt>
                <c:pt idx="9">
                  <c:v>7.4907999999999995E-5</c:v>
                </c:pt>
                <c:pt idx="10">
                  <c:v>7.5365999999999996E-5</c:v>
                </c:pt>
              </c:numCache>
            </c:numRef>
          </c:yVal>
          <c:smooth val="0"/>
          <c:extLst>
            <c:ext xmlns:c16="http://schemas.microsoft.com/office/drawing/2014/chart" uri="{C3380CC4-5D6E-409C-BE32-E72D297353CC}">
              <c16:uniqueId val="{00000000-1999-4F6A-B715-28E1CAE2E923}"/>
            </c:ext>
          </c:extLst>
        </c:ser>
        <c:ser>
          <c:idx val="1"/>
          <c:order val="1"/>
          <c:tx>
            <c:v>p_AEI</c:v>
          </c:tx>
          <c:spPr>
            <a:ln w="25400" cap="rnd">
              <a:noFill/>
              <a:round/>
            </a:ln>
            <a:effectLst/>
          </c:spPr>
          <c:marker>
            <c:symbol val="circle"/>
            <c:size val="5"/>
            <c:spPr>
              <a:solidFill>
                <a:schemeClr val="accent2"/>
              </a:solidFill>
              <a:ln w="9525">
                <a:solidFill>
                  <a:schemeClr val="accent2"/>
                </a:solidFill>
              </a:ln>
              <a:effectLst/>
            </c:spPr>
          </c:marker>
          <c:xVal>
            <c:numRef>
              <c:f>'FTM attached'!$B$3:$B$13</c:f>
              <c:numCache>
                <c:formatCode>General</c:formatCode>
                <c:ptCount val="11"/>
                <c:pt idx="0">
                  <c:v>3.5</c:v>
                </c:pt>
                <c:pt idx="1">
                  <c:v>4</c:v>
                </c:pt>
                <c:pt idx="2">
                  <c:v>4</c:v>
                </c:pt>
                <c:pt idx="3">
                  <c:v>5</c:v>
                </c:pt>
                <c:pt idx="4">
                  <c:v>5</c:v>
                </c:pt>
                <c:pt idx="5">
                  <c:v>5</c:v>
                </c:pt>
                <c:pt idx="6">
                  <c:v>5</c:v>
                </c:pt>
                <c:pt idx="7">
                  <c:v>6</c:v>
                </c:pt>
                <c:pt idx="8">
                  <c:v>8</c:v>
                </c:pt>
                <c:pt idx="9">
                  <c:v>15</c:v>
                </c:pt>
                <c:pt idx="10">
                  <c:v>16</c:v>
                </c:pt>
              </c:numCache>
            </c:numRef>
          </c:xVal>
          <c:yVal>
            <c:numRef>
              <c:f>'FTM attached'!$I$3:$I$13</c:f>
              <c:numCache>
                <c:formatCode>0.00E+00</c:formatCode>
                <c:ptCount val="11"/>
                <c:pt idx="0">
                  <c:v>1.3057999999999999E-5</c:v>
                </c:pt>
                <c:pt idx="1">
                  <c:v>3.5240000000000001E-5</c:v>
                </c:pt>
                <c:pt idx="2">
                  <c:v>2.8929999999999999E-5</c:v>
                </c:pt>
                <c:pt idx="3">
                  <c:v>3.3319999999999999E-5</c:v>
                </c:pt>
                <c:pt idx="4">
                  <c:v>2.3008000000000001E-5</c:v>
                </c:pt>
                <c:pt idx="5">
                  <c:v>3.5215000000000001E-5</c:v>
                </c:pt>
                <c:pt idx="6">
                  <c:v>3.8025000000000003E-5</c:v>
                </c:pt>
                <c:pt idx="7">
                  <c:v>3.18E-5</c:v>
                </c:pt>
                <c:pt idx="8">
                  <c:v>5.4242E-5</c:v>
                </c:pt>
                <c:pt idx="9">
                  <c:v>9.4306000000000001E-5</c:v>
                </c:pt>
                <c:pt idx="10">
                  <c:v>9.3466000000000003E-5</c:v>
                </c:pt>
              </c:numCache>
            </c:numRef>
          </c:yVal>
          <c:smooth val="0"/>
          <c:extLst>
            <c:ext xmlns:c16="http://schemas.microsoft.com/office/drawing/2014/chart" uri="{C3380CC4-5D6E-409C-BE32-E72D297353CC}">
              <c16:uniqueId val="{00000001-1999-4F6A-B715-28E1CAE2E923}"/>
            </c:ext>
          </c:extLst>
        </c:ser>
        <c:ser>
          <c:idx val="2"/>
          <c:order val="2"/>
          <c:tx>
            <c:v>p_AEP</c:v>
          </c:tx>
          <c:spPr>
            <a:ln w="25400" cap="rnd">
              <a:noFill/>
              <a:round/>
            </a:ln>
            <a:effectLst/>
          </c:spPr>
          <c:marker>
            <c:symbol val="circle"/>
            <c:size val="5"/>
            <c:spPr>
              <a:solidFill>
                <a:schemeClr val="accent3"/>
              </a:solidFill>
              <a:ln w="9525">
                <a:solidFill>
                  <a:schemeClr val="accent3"/>
                </a:solidFill>
              </a:ln>
              <a:effectLst/>
            </c:spPr>
          </c:marker>
          <c:xVal>
            <c:numRef>
              <c:f>'FTM attached'!$B$3:$B$13</c:f>
              <c:numCache>
                <c:formatCode>General</c:formatCode>
                <c:ptCount val="11"/>
                <c:pt idx="0">
                  <c:v>3.5</c:v>
                </c:pt>
                <c:pt idx="1">
                  <c:v>4</c:v>
                </c:pt>
                <c:pt idx="2">
                  <c:v>4</c:v>
                </c:pt>
                <c:pt idx="3">
                  <c:v>5</c:v>
                </c:pt>
                <c:pt idx="4">
                  <c:v>5</c:v>
                </c:pt>
                <c:pt idx="5">
                  <c:v>5</c:v>
                </c:pt>
                <c:pt idx="6">
                  <c:v>5</c:v>
                </c:pt>
                <c:pt idx="7">
                  <c:v>6</c:v>
                </c:pt>
                <c:pt idx="8">
                  <c:v>8</c:v>
                </c:pt>
                <c:pt idx="9">
                  <c:v>15</c:v>
                </c:pt>
                <c:pt idx="10">
                  <c:v>16</c:v>
                </c:pt>
              </c:numCache>
            </c:numRef>
          </c:xVal>
          <c:yVal>
            <c:numRef>
              <c:f>'FTM attached'!$L$3:$L$13</c:f>
              <c:numCache>
                <c:formatCode>0.00E+00</c:formatCode>
                <c:ptCount val="11"/>
                <c:pt idx="0">
                  <c:v>1.9560000000000001E-4</c:v>
                </c:pt>
                <c:pt idx="1">
                  <c:v>4.2046E-4</c:v>
                </c:pt>
                <c:pt idx="2">
                  <c:v>3.4245E-4</c:v>
                </c:pt>
                <c:pt idx="3">
                  <c:v>3.9282999999999999E-4</c:v>
                </c:pt>
                <c:pt idx="4">
                  <c:v>2.9941000000000001E-4</c:v>
                </c:pt>
                <c:pt idx="5">
                  <c:v>4.1206000000000001E-4</c:v>
                </c:pt>
                <c:pt idx="6">
                  <c:v>4.5876000000000001E-4</c:v>
                </c:pt>
                <c:pt idx="7">
                  <c:v>3.0792999999999999E-4</c:v>
                </c:pt>
                <c:pt idx="8">
                  <c:v>6.4555999999999999E-4</c:v>
                </c:pt>
                <c:pt idx="9" formatCode="General">
                  <c:v>1E-3</c:v>
                </c:pt>
                <c:pt idx="10">
                  <c:v>9.7187E-4</c:v>
                </c:pt>
              </c:numCache>
            </c:numRef>
          </c:yVal>
          <c:smooth val="0"/>
          <c:extLst>
            <c:ext xmlns:c16="http://schemas.microsoft.com/office/drawing/2014/chart" uri="{C3380CC4-5D6E-409C-BE32-E72D297353CC}">
              <c16:uniqueId val="{00000002-1999-4F6A-B715-28E1CAE2E923}"/>
            </c:ext>
          </c:extLst>
        </c:ser>
        <c:ser>
          <c:idx val="3"/>
          <c:order val="3"/>
          <c:tx>
            <c:v>p_AEE</c:v>
          </c:tx>
          <c:spPr>
            <a:ln w="25400" cap="rnd">
              <a:noFill/>
              <a:round/>
            </a:ln>
            <a:effectLst/>
          </c:spPr>
          <c:marker>
            <c:symbol val="circle"/>
            <c:size val="5"/>
            <c:spPr>
              <a:solidFill>
                <a:schemeClr val="accent4"/>
              </a:solidFill>
              <a:ln w="9525">
                <a:solidFill>
                  <a:schemeClr val="accent4"/>
                </a:solidFill>
              </a:ln>
              <a:effectLst/>
            </c:spPr>
          </c:marker>
          <c:xVal>
            <c:numRef>
              <c:f>'FTM attached'!$B$3:$B$13</c:f>
              <c:numCache>
                <c:formatCode>General</c:formatCode>
                <c:ptCount val="11"/>
                <c:pt idx="0">
                  <c:v>3.5</c:v>
                </c:pt>
                <c:pt idx="1">
                  <c:v>4</c:v>
                </c:pt>
                <c:pt idx="2">
                  <c:v>4</c:v>
                </c:pt>
                <c:pt idx="3">
                  <c:v>5</c:v>
                </c:pt>
                <c:pt idx="4">
                  <c:v>5</c:v>
                </c:pt>
                <c:pt idx="5">
                  <c:v>5</c:v>
                </c:pt>
                <c:pt idx="6">
                  <c:v>5</c:v>
                </c:pt>
                <c:pt idx="7">
                  <c:v>6</c:v>
                </c:pt>
                <c:pt idx="8">
                  <c:v>8</c:v>
                </c:pt>
                <c:pt idx="9">
                  <c:v>15</c:v>
                </c:pt>
                <c:pt idx="10">
                  <c:v>16</c:v>
                </c:pt>
              </c:numCache>
            </c:numRef>
          </c:xVal>
          <c:yVal>
            <c:numRef>
              <c:f>'FTM attached'!$H$3:$H$13</c:f>
              <c:numCache>
                <c:formatCode>0.00E+00</c:formatCode>
                <c:ptCount val="11"/>
                <c:pt idx="0">
                  <c:v>8.0823000000000005E-6</c:v>
                </c:pt>
                <c:pt idx="1">
                  <c:v>4.9625000000000003E-6</c:v>
                </c:pt>
                <c:pt idx="2">
                  <c:v>4.4542999999999999E-6</c:v>
                </c:pt>
                <c:pt idx="3">
                  <c:v>6.0117999999999998E-6</c:v>
                </c:pt>
                <c:pt idx="4">
                  <c:v>2.4026999999999999E-6</c:v>
                </c:pt>
                <c:pt idx="5">
                  <c:v>4.7329E-6</c:v>
                </c:pt>
                <c:pt idx="6">
                  <c:v>5.0003999999999996E-6</c:v>
                </c:pt>
                <c:pt idx="7">
                  <c:v>6.1004000000000001E-6</c:v>
                </c:pt>
                <c:pt idx="8">
                  <c:v>8.1148999999999992E-6</c:v>
                </c:pt>
                <c:pt idx="9">
                  <c:v>1.7546000000000001E-5</c:v>
                </c:pt>
                <c:pt idx="10">
                  <c:v>1.8396000000000001E-5</c:v>
                </c:pt>
              </c:numCache>
            </c:numRef>
          </c:yVal>
          <c:smooth val="0"/>
          <c:extLst>
            <c:ext xmlns:c16="http://schemas.microsoft.com/office/drawing/2014/chart" uri="{C3380CC4-5D6E-409C-BE32-E72D297353CC}">
              <c16:uniqueId val="{00000003-1999-4F6A-B715-28E1CAE2E923}"/>
            </c:ext>
          </c:extLst>
        </c:ser>
        <c:dLbls>
          <c:showLegendKey val="0"/>
          <c:showVal val="0"/>
          <c:showCatName val="0"/>
          <c:showSerName val="0"/>
          <c:showPercent val="0"/>
          <c:showBubbleSize val="0"/>
        </c:dLbls>
        <c:axId val="519309984"/>
        <c:axId val="519316216"/>
      </c:scatterChart>
      <c:valAx>
        <c:axId val="519309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line integrated</a:t>
                </a:r>
                <a:r>
                  <a:rPr lang="de-DE" baseline="0"/>
                  <a:t> electron </a:t>
                </a:r>
                <a:r>
                  <a:rPr lang="de-DE"/>
                  <a:t>density</a:t>
                </a:r>
                <a:r>
                  <a:rPr lang="de-DE" baseline="0"/>
                  <a:t> [10e19m^-2]</a:t>
                </a:r>
                <a:endParaRPr lang="de-DE"/>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16216"/>
        <c:crossesAt val="1.0000000000000004E-6"/>
        <c:crossBetween val="midCat"/>
      </c:valAx>
      <c:valAx>
        <c:axId val="519316216"/>
        <c:scaling>
          <c:logBase val="10"/>
          <c:orientation val="minMax"/>
          <c:max val="1.000000000000000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neutral gas pressure</a:t>
                </a:r>
                <a:r>
                  <a:rPr lang="de-DE" baseline="0"/>
                  <a:t> [mbar]</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9309984"/>
        <c:crosses val="autoZero"/>
        <c:crossBetween val="midCat"/>
      </c:valAx>
      <c:spPr>
        <a:noFill/>
        <a:ln>
          <a:noFill/>
        </a:ln>
        <a:effectLst/>
      </c:spPr>
    </c:plotArea>
    <c:legend>
      <c:legendPos val="r"/>
      <c:layout>
        <c:manualLayout>
          <c:xMode val="edge"/>
          <c:yMode val="edge"/>
          <c:x val="0.82105533683289589"/>
          <c:y val="0.17468649752114321"/>
          <c:w val="0.12117733003372362"/>
          <c:h val="0.340266964308041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22.11.2023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b="0" i="1" smtClean="0">
                            <a:latin typeface="Cambria Math" panose="02040503050406030204" pitchFamily="18" charset="0"/>
                          </a:rPr>
                        </m:ctrlPr>
                      </m:sSubPr>
                      <m:e>
                        <m:r>
                          <a:rPr lang="el-GR" b="0" i="1">
                            <a:latin typeface="Cambria Math" panose="02040503050406030204" pitchFamily="18" charset="0"/>
                          </a:rPr>
                          <m:t>𝜂</m:t>
                        </m:r>
                      </m:e>
                      <m:sub>
                        <m:r>
                          <a:rPr lang="de-DE" b="0" i="1">
                            <a:latin typeface="Cambria Math" panose="02040503050406030204" pitchFamily="18" charset="0"/>
                          </a:rPr>
                          <m:t>𝑐𝑜𝑟𝑒</m:t>
                        </m:r>
                        <m:r>
                          <a:rPr lang="de-DE" b="0" i="1">
                            <a:latin typeface="Cambria Math" panose="02040503050406030204" pitchFamily="18" charset="0"/>
                          </a:rPr>
                          <m:t> </m:t>
                        </m:r>
                        <m:r>
                          <a:rPr lang="de-DE" b="0" i="1">
                            <a:latin typeface="Cambria Math" panose="02040503050406030204" pitchFamily="18" charset="0"/>
                          </a:rPr>
                          <m:t>𝑓𝑢𝑒𝑙𝑖𝑛𝑔</m:t>
                        </m:r>
                      </m:sub>
                    </m:sSub>
                  </m:oMath>
                </a14:m>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Choice>
        <mc:Fallback xmlns="">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r>
                  <a:rPr lang="el-GR" b="0" i="0">
                    <a:latin typeface="Cambria Math" panose="02040503050406030204" pitchFamily="18" charset="0"/>
                  </a:rPr>
                  <a:t>𝜂</a:t>
                </a:r>
                <a:r>
                  <a:rPr lang="de-DE" b="0" i="0" smtClean="0">
                    <a:latin typeface="Cambria Math" panose="02040503050406030204" pitchFamily="18" charset="0"/>
                  </a:rPr>
                  <a:t>_(</a:t>
                </a:r>
                <a:r>
                  <a:rPr lang="de-DE" b="0" i="0">
                    <a:latin typeface="Cambria Math" panose="02040503050406030204" pitchFamily="18" charset="0"/>
                  </a:rPr>
                  <a:t>𝑐𝑜𝑟𝑒 𝑓𝑢𝑒𝑙𝑖𝑛𝑔</a:t>
                </a:r>
                <a:r>
                  <a:rPr lang="de-DE" b="0" i="0" smtClean="0">
                    <a:latin typeface="Cambria Math" panose="020405030504060302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Fallback>
      </mc:AlternateContent>
      <p:sp>
        <p:nvSpPr>
          <p:cNvPr id="4" name="Foliennummernplatzhalter 3"/>
          <p:cNvSpPr>
            <a:spLocks noGrp="1"/>
          </p:cNvSpPr>
          <p:nvPr>
            <p:ph type="sldNum" sz="quarter" idx="10"/>
          </p:nvPr>
        </p:nvSpPr>
        <p:spPr/>
        <p:txBody>
          <a:bodyPr/>
          <a:lstStyle/>
          <a:p>
            <a:fld id="{CC85E968-FCE0-431C-99B4-EC8EA971DFFE}" type="slidenum">
              <a:rPr lang="de-DE" smtClean="0"/>
              <a:t>2</a:t>
            </a:fld>
            <a:endParaRPr lang="de-DE"/>
          </a:p>
        </p:txBody>
      </p:sp>
    </p:spTree>
    <p:extLst>
      <p:ext uri="{BB962C8B-B14F-4D97-AF65-F5344CB8AC3E}">
        <p14:creationId xmlns:p14="http://schemas.microsoft.com/office/powerpoint/2010/main" val="313694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b="0" i="1" smtClean="0">
                            <a:latin typeface="Cambria Math" panose="02040503050406030204" pitchFamily="18" charset="0"/>
                          </a:rPr>
                        </m:ctrlPr>
                      </m:sSubPr>
                      <m:e>
                        <m:r>
                          <a:rPr lang="el-GR" b="0" i="1">
                            <a:latin typeface="Cambria Math" panose="02040503050406030204" pitchFamily="18" charset="0"/>
                          </a:rPr>
                          <m:t>𝜂</m:t>
                        </m:r>
                      </m:e>
                      <m:sub>
                        <m:r>
                          <a:rPr lang="de-DE" b="0" i="1">
                            <a:latin typeface="Cambria Math" panose="02040503050406030204" pitchFamily="18" charset="0"/>
                          </a:rPr>
                          <m:t>𝑐𝑜𝑟𝑒</m:t>
                        </m:r>
                        <m:r>
                          <a:rPr lang="de-DE" b="0" i="1">
                            <a:latin typeface="Cambria Math" panose="02040503050406030204" pitchFamily="18" charset="0"/>
                          </a:rPr>
                          <m:t> </m:t>
                        </m:r>
                        <m:r>
                          <a:rPr lang="de-DE" b="0" i="1">
                            <a:latin typeface="Cambria Math" panose="02040503050406030204" pitchFamily="18" charset="0"/>
                          </a:rPr>
                          <m:t>𝑓𝑢𝑒𝑙𝑖𝑛𝑔</m:t>
                        </m:r>
                      </m:sub>
                    </m:sSub>
                  </m:oMath>
                </a14:m>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Choice>
        <mc:Fallback xmlns="">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r>
                  <a:rPr lang="el-GR" b="0" i="0">
                    <a:latin typeface="Cambria Math" panose="02040503050406030204" pitchFamily="18" charset="0"/>
                  </a:rPr>
                  <a:t>𝜂</a:t>
                </a:r>
                <a:r>
                  <a:rPr lang="de-DE" b="0" i="0" smtClean="0">
                    <a:latin typeface="Cambria Math" panose="02040503050406030204" pitchFamily="18" charset="0"/>
                  </a:rPr>
                  <a:t>_(</a:t>
                </a:r>
                <a:r>
                  <a:rPr lang="de-DE" b="0" i="0">
                    <a:latin typeface="Cambria Math" panose="02040503050406030204" pitchFamily="18" charset="0"/>
                  </a:rPr>
                  <a:t>𝑐𝑜𝑟𝑒 𝑓𝑢𝑒𝑙𝑖𝑛𝑔</a:t>
                </a:r>
                <a:r>
                  <a:rPr lang="de-DE" b="0" i="0" smtClean="0">
                    <a:latin typeface="Cambria Math" panose="020405030504060302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Fallback>
      </mc:AlternateContent>
      <p:sp>
        <p:nvSpPr>
          <p:cNvPr id="4" name="Foliennummernplatzhalter 3"/>
          <p:cNvSpPr>
            <a:spLocks noGrp="1"/>
          </p:cNvSpPr>
          <p:nvPr>
            <p:ph type="sldNum" sz="quarter" idx="10"/>
          </p:nvPr>
        </p:nvSpPr>
        <p:spPr/>
        <p:txBody>
          <a:bodyPr/>
          <a:lstStyle/>
          <a:p>
            <a:fld id="{CC85E968-FCE0-431C-99B4-EC8EA971DFFE}" type="slidenum">
              <a:rPr lang="de-DE" smtClean="0"/>
              <a:t>3</a:t>
            </a:fld>
            <a:endParaRPr lang="de-DE"/>
          </a:p>
        </p:txBody>
      </p:sp>
    </p:spTree>
    <p:extLst>
      <p:ext uri="{BB962C8B-B14F-4D97-AF65-F5344CB8AC3E}">
        <p14:creationId xmlns:p14="http://schemas.microsoft.com/office/powerpoint/2010/main" val="316124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b="0" i="1" smtClean="0">
                            <a:latin typeface="Cambria Math" panose="02040503050406030204" pitchFamily="18" charset="0"/>
                          </a:rPr>
                        </m:ctrlPr>
                      </m:sSubPr>
                      <m:e>
                        <m:r>
                          <a:rPr lang="el-GR" b="0" i="1">
                            <a:latin typeface="Cambria Math" panose="02040503050406030204" pitchFamily="18" charset="0"/>
                          </a:rPr>
                          <m:t>𝜂</m:t>
                        </m:r>
                      </m:e>
                      <m:sub>
                        <m:r>
                          <a:rPr lang="de-DE" b="0" i="1">
                            <a:latin typeface="Cambria Math" panose="02040503050406030204" pitchFamily="18" charset="0"/>
                          </a:rPr>
                          <m:t>𝑐𝑜𝑟𝑒</m:t>
                        </m:r>
                        <m:r>
                          <a:rPr lang="de-DE" b="0" i="1">
                            <a:latin typeface="Cambria Math" panose="02040503050406030204" pitchFamily="18" charset="0"/>
                          </a:rPr>
                          <m:t> </m:t>
                        </m:r>
                        <m:r>
                          <a:rPr lang="de-DE" b="0" i="1">
                            <a:latin typeface="Cambria Math" panose="02040503050406030204" pitchFamily="18" charset="0"/>
                          </a:rPr>
                          <m:t>𝑓𝑢𝑒𝑙𝑖𝑛𝑔</m:t>
                        </m:r>
                      </m:sub>
                    </m:sSub>
                  </m:oMath>
                </a14:m>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Choice>
        <mc:Fallback xmlns="">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r>
                  <a:rPr lang="el-GR" b="0" i="0">
                    <a:latin typeface="Cambria Math" panose="02040503050406030204" pitchFamily="18" charset="0"/>
                  </a:rPr>
                  <a:t>𝜂</a:t>
                </a:r>
                <a:r>
                  <a:rPr lang="de-DE" b="0" i="0" smtClean="0">
                    <a:latin typeface="Cambria Math" panose="02040503050406030204" pitchFamily="18" charset="0"/>
                  </a:rPr>
                  <a:t>_(</a:t>
                </a:r>
                <a:r>
                  <a:rPr lang="de-DE" b="0" i="0">
                    <a:latin typeface="Cambria Math" panose="02040503050406030204" pitchFamily="18" charset="0"/>
                  </a:rPr>
                  <a:t>𝑐𝑜𝑟𝑒 𝑓𝑢𝑒𝑙𝑖𝑛𝑔</a:t>
                </a:r>
                <a:r>
                  <a:rPr lang="de-DE" b="0" i="0" smtClean="0">
                    <a:latin typeface="Cambria Math" panose="020405030504060302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Fallback>
      </mc:AlternateContent>
      <p:sp>
        <p:nvSpPr>
          <p:cNvPr id="4" name="Foliennummernplatzhalter 3"/>
          <p:cNvSpPr>
            <a:spLocks noGrp="1"/>
          </p:cNvSpPr>
          <p:nvPr>
            <p:ph type="sldNum" sz="quarter" idx="10"/>
          </p:nvPr>
        </p:nvSpPr>
        <p:spPr/>
        <p:txBody>
          <a:bodyPr/>
          <a:lstStyle/>
          <a:p>
            <a:fld id="{CC85E968-FCE0-431C-99B4-EC8EA971DFFE}" type="slidenum">
              <a:rPr lang="de-DE" smtClean="0"/>
              <a:t>4</a:t>
            </a:fld>
            <a:endParaRPr lang="de-DE"/>
          </a:p>
        </p:txBody>
      </p:sp>
    </p:spTree>
    <p:extLst>
      <p:ext uri="{BB962C8B-B14F-4D97-AF65-F5344CB8AC3E}">
        <p14:creationId xmlns:p14="http://schemas.microsoft.com/office/powerpoint/2010/main" val="146067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b="0" i="1" smtClean="0">
                            <a:latin typeface="Cambria Math" panose="02040503050406030204" pitchFamily="18" charset="0"/>
                          </a:rPr>
                        </m:ctrlPr>
                      </m:sSubPr>
                      <m:e>
                        <m:r>
                          <a:rPr lang="el-GR" b="0" i="1">
                            <a:latin typeface="Cambria Math" panose="02040503050406030204" pitchFamily="18" charset="0"/>
                          </a:rPr>
                          <m:t>𝜂</m:t>
                        </m:r>
                      </m:e>
                      <m:sub>
                        <m:r>
                          <a:rPr lang="de-DE" b="0" i="1">
                            <a:latin typeface="Cambria Math" panose="02040503050406030204" pitchFamily="18" charset="0"/>
                          </a:rPr>
                          <m:t>𝑐𝑜𝑟𝑒</m:t>
                        </m:r>
                        <m:r>
                          <a:rPr lang="de-DE" b="0" i="1">
                            <a:latin typeface="Cambria Math" panose="02040503050406030204" pitchFamily="18" charset="0"/>
                          </a:rPr>
                          <m:t> </m:t>
                        </m:r>
                        <m:r>
                          <a:rPr lang="de-DE" b="0" i="1">
                            <a:latin typeface="Cambria Math" panose="02040503050406030204" pitchFamily="18" charset="0"/>
                          </a:rPr>
                          <m:t>𝑓𝑢𝑒𝑙𝑖𝑛𝑔</m:t>
                        </m:r>
                      </m:sub>
                    </m:sSub>
                  </m:oMath>
                </a14:m>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Choice>
        <mc:Fallback xmlns="">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r>
                  <a:rPr lang="el-GR" b="0" i="0">
                    <a:latin typeface="Cambria Math" panose="02040503050406030204" pitchFamily="18" charset="0"/>
                  </a:rPr>
                  <a:t>𝜂</a:t>
                </a:r>
                <a:r>
                  <a:rPr lang="de-DE" b="0" i="0" smtClean="0">
                    <a:latin typeface="Cambria Math" panose="02040503050406030204" pitchFamily="18" charset="0"/>
                  </a:rPr>
                  <a:t>_(</a:t>
                </a:r>
                <a:r>
                  <a:rPr lang="de-DE" b="0" i="0">
                    <a:latin typeface="Cambria Math" panose="02040503050406030204" pitchFamily="18" charset="0"/>
                  </a:rPr>
                  <a:t>𝑐𝑜𝑟𝑒 𝑓𝑢𝑒𝑙𝑖𝑛𝑔</a:t>
                </a:r>
                <a:r>
                  <a:rPr lang="de-DE" b="0" i="0" smtClean="0">
                    <a:latin typeface="Cambria Math" panose="020405030504060302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Fallback>
      </mc:AlternateContent>
      <p:sp>
        <p:nvSpPr>
          <p:cNvPr id="4" name="Foliennummernplatzhalter 3"/>
          <p:cNvSpPr>
            <a:spLocks noGrp="1"/>
          </p:cNvSpPr>
          <p:nvPr>
            <p:ph type="sldNum" sz="quarter" idx="10"/>
          </p:nvPr>
        </p:nvSpPr>
        <p:spPr/>
        <p:txBody>
          <a:bodyPr/>
          <a:lstStyle/>
          <a:p>
            <a:fld id="{CC85E968-FCE0-431C-99B4-EC8EA971DFFE}" type="slidenum">
              <a:rPr lang="de-DE" smtClean="0"/>
              <a:t>5</a:t>
            </a:fld>
            <a:endParaRPr lang="de-DE"/>
          </a:p>
        </p:txBody>
      </p:sp>
    </p:spTree>
    <p:extLst>
      <p:ext uri="{BB962C8B-B14F-4D97-AF65-F5344CB8AC3E}">
        <p14:creationId xmlns:p14="http://schemas.microsoft.com/office/powerpoint/2010/main" val="79592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b="0" i="1" smtClean="0">
                            <a:latin typeface="Cambria Math" panose="02040503050406030204" pitchFamily="18" charset="0"/>
                          </a:rPr>
                        </m:ctrlPr>
                      </m:sSubPr>
                      <m:e>
                        <m:r>
                          <a:rPr lang="el-GR" b="0" i="1">
                            <a:latin typeface="Cambria Math" panose="02040503050406030204" pitchFamily="18" charset="0"/>
                          </a:rPr>
                          <m:t>𝜂</m:t>
                        </m:r>
                      </m:e>
                      <m:sub>
                        <m:r>
                          <a:rPr lang="de-DE" b="0" i="1">
                            <a:latin typeface="Cambria Math" panose="02040503050406030204" pitchFamily="18" charset="0"/>
                          </a:rPr>
                          <m:t>𝑐𝑜𝑟𝑒</m:t>
                        </m:r>
                        <m:r>
                          <a:rPr lang="de-DE" b="0" i="1">
                            <a:latin typeface="Cambria Math" panose="02040503050406030204" pitchFamily="18" charset="0"/>
                          </a:rPr>
                          <m:t> </m:t>
                        </m:r>
                        <m:r>
                          <a:rPr lang="de-DE" b="0" i="1">
                            <a:latin typeface="Cambria Math" panose="02040503050406030204" pitchFamily="18" charset="0"/>
                          </a:rPr>
                          <m:t>𝑓𝑢𝑒𝑙𝑖𝑛𝑔</m:t>
                        </m:r>
                      </m:sub>
                    </m:sSub>
                  </m:oMath>
                </a14:m>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Choice>
        <mc:Fallback xmlns="">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r>
                  <a:rPr lang="el-GR" b="0" i="0">
                    <a:latin typeface="Cambria Math" panose="02040503050406030204" pitchFamily="18" charset="0"/>
                  </a:rPr>
                  <a:t>𝜂</a:t>
                </a:r>
                <a:r>
                  <a:rPr lang="de-DE" b="0" i="0" smtClean="0">
                    <a:latin typeface="Cambria Math" panose="02040503050406030204" pitchFamily="18" charset="0"/>
                  </a:rPr>
                  <a:t>_(</a:t>
                </a:r>
                <a:r>
                  <a:rPr lang="de-DE" b="0" i="0">
                    <a:latin typeface="Cambria Math" panose="02040503050406030204" pitchFamily="18" charset="0"/>
                  </a:rPr>
                  <a:t>𝑐𝑜𝑟𝑒 𝑓𝑢𝑒𝑙𝑖𝑛𝑔</a:t>
                </a:r>
                <a:r>
                  <a:rPr lang="de-DE" b="0" i="0" smtClean="0">
                    <a:latin typeface="Cambria Math" panose="020405030504060302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Fallback>
      </mc:AlternateContent>
      <p:sp>
        <p:nvSpPr>
          <p:cNvPr id="4" name="Foliennummernplatzhalter 3"/>
          <p:cNvSpPr>
            <a:spLocks noGrp="1"/>
          </p:cNvSpPr>
          <p:nvPr>
            <p:ph type="sldNum" sz="quarter" idx="10"/>
          </p:nvPr>
        </p:nvSpPr>
        <p:spPr/>
        <p:txBody>
          <a:bodyPr/>
          <a:lstStyle/>
          <a:p>
            <a:fld id="{CC85E968-FCE0-431C-99B4-EC8EA971DFFE}" type="slidenum">
              <a:rPr lang="de-DE" smtClean="0"/>
              <a:t>6</a:t>
            </a:fld>
            <a:endParaRPr lang="de-DE"/>
          </a:p>
        </p:txBody>
      </p:sp>
    </p:spTree>
    <p:extLst>
      <p:ext uri="{BB962C8B-B14F-4D97-AF65-F5344CB8AC3E}">
        <p14:creationId xmlns:p14="http://schemas.microsoft.com/office/powerpoint/2010/main" val="184106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b="0" i="1" smtClean="0">
                            <a:latin typeface="Cambria Math" panose="02040503050406030204" pitchFamily="18" charset="0"/>
                          </a:rPr>
                        </m:ctrlPr>
                      </m:sSubPr>
                      <m:e>
                        <m:r>
                          <a:rPr lang="el-GR" b="0" i="1">
                            <a:latin typeface="Cambria Math" panose="02040503050406030204" pitchFamily="18" charset="0"/>
                          </a:rPr>
                          <m:t>𝜂</m:t>
                        </m:r>
                      </m:e>
                      <m:sub>
                        <m:r>
                          <a:rPr lang="de-DE" b="0" i="1">
                            <a:latin typeface="Cambria Math" panose="02040503050406030204" pitchFamily="18" charset="0"/>
                          </a:rPr>
                          <m:t>𝑐𝑜𝑟𝑒</m:t>
                        </m:r>
                        <m:r>
                          <a:rPr lang="de-DE" b="0" i="1">
                            <a:latin typeface="Cambria Math" panose="02040503050406030204" pitchFamily="18" charset="0"/>
                          </a:rPr>
                          <m:t> </m:t>
                        </m:r>
                        <m:r>
                          <a:rPr lang="de-DE" b="0" i="1">
                            <a:latin typeface="Cambria Math" panose="02040503050406030204" pitchFamily="18" charset="0"/>
                          </a:rPr>
                          <m:t>𝑓𝑢𝑒𝑙𝑖𝑛𝑔</m:t>
                        </m:r>
                      </m:sub>
                    </m:sSub>
                  </m:oMath>
                </a14:m>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Choice>
        <mc:Fallback xmlns="">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r>
                  <a:rPr lang="el-GR" b="0" i="0">
                    <a:latin typeface="Cambria Math" panose="02040503050406030204" pitchFamily="18" charset="0"/>
                  </a:rPr>
                  <a:t>𝜂</a:t>
                </a:r>
                <a:r>
                  <a:rPr lang="de-DE" b="0" i="0" smtClean="0">
                    <a:latin typeface="Cambria Math" panose="02040503050406030204" pitchFamily="18" charset="0"/>
                  </a:rPr>
                  <a:t>_(</a:t>
                </a:r>
                <a:r>
                  <a:rPr lang="de-DE" b="0" i="0">
                    <a:latin typeface="Cambria Math" panose="02040503050406030204" pitchFamily="18" charset="0"/>
                  </a:rPr>
                  <a:t>𝑐𝑜𝑟𝑒 𝑓𝑢𝑒𝑙𝑖𝑛𝑔</a:t>
                </a:r>
                <a:r>
                  <a:rPr lang="de-DE" b="0" i="0" smtClean="0">
                    <a:latin typeface="Cambria Math" panose="020405030504060302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Fallback>
      </mc:AlternateContent>
      <p:sp>
        <p:nvSpPr>
          <p:cNvPr id="4" name="Foliennummernplatzhalter 3"/>
          <p:cNvSpPr>
            <a:spLocks noGrp="1"/>
          </p:cNvSpPr>
          <p:nvPr>
            <p:ph type="sldNum" sz="quarter" idx="10"/>
          </p:nvPr>
        </p:nvSpPr>
        <p:spPr/>
        <p:txBody>
          <a:bodyPr/>
          <a:lstStyle/>
          <a:p>
            <a:fld id="{CC85E968-FCE0-431C-99B4-EC8EA971DFFE}" type="slidenum">
              <a:rPr lang="de-DE" smtClean="0"/>
              <a:t>7</a:t>
            </a:fld>
            <a:endParaRPr lang="de-DE"/>
          </a:p>
        </p:txBody>
      </p:sp>
    </p:spTree>
    <p:extLst>
      <p:ext uri="{BB962C8B-B14F-4D97-AF65-F5344CB8AC3E}">
        <p14:creationId xmlns:p14="http://schemas.microsoft.com/office/powerpoint/2010/main" val="166370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b="0" i="1" smtClean="0">
                            <a:latin typeface="Cambria Math" panose="02040503050406030204" pitchFamily="18" charset="0"/>
                          </a:rPr>
                        </m:ctrlPr>
                      </m:sSubPr>
                      <m:e>
                        <m:r>
                          <a:rPr lang="el-GR" b="0" i="1">
                            <a:latin typeface="Cambria Math" panose="02040503050406030204" pitchFamily="18" charset="0"/>
                          </a:rPr>
                          <m:t>𝜂</m:t>
                        </m:r>
                      </m:e>
                      <m:sub>
                        <m:r>
                          <a:rPr lang="de-DE" b="0" i="1">
                            <a:latin typeface="Cambria Math" panose="02040503050406030204" pitchFamily="18" charset="0"/>
                          </a:rPr>
                          <m:t>𝑐𝑜𝑟𝑒</m:t>
                        </m:r>
                        <m:r>
                          <a:rPr lang="de-DE" b="0" i="1">
                            <a:latin typeface="Cambria Math" panose="02040503050406030204" pitchFamily="18" charset="0"/>
                          </a:rPr>
                          <m:t> </m:t>
                        </m:r>
                        <m:r>
                          <a:rPr lang="de-DE" b="0" i="1">
                            <a:latin typeface="Cambria Math" panose="02040503050406030204" pitchFamily="18" charset="0"/>
                          </a:rPr>
                          <m:t>𝑓𝑢𝑒𝑙𝑖𝑛𝑔</m:t>
                        </m:r>
                      </m:sub>
                    </m:sSub>
                  </m:oMath>
                </a14:m>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Choice>
        <mc:Fallback xmlns="">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err="1" smtClean="0"/>
                  <a:t>When</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the</a:t>
                </a:r>
                <a:r>
                  <a:rPr lang="de-DE" dirty="0" smtClean="0"/>
                  <a:t> </a:t>
                </a:r>
                <a:r>
                  <a:rPr lang="de-DE" dirty="0" err="1" smtClean="0"/>
                  <a:t>key</a:t>
                </a:r>
                <a:r>
                  <a:rPr lang="de-DE" dirty="0" smtClean="0"/>
                  <a:t> </a:t>
                </a:r>
                <a:r>
                  <a:rPr lang="de-DE" dirty="0" err="1" smtClean="0"/>
                  <a:t>metric</a:t>
                </a:r>
                <a:r>
                  <a:rPr lang="de-DE" dirty="0" smtClean="0"/>
                  <a:t> </a:t>
                </a:r>
                <a:r>
                  <a:rPr lang="de-DE" dirty="0" err="1" smtClean="0"/>
                  <a:t>is</a:t>
                </a:r>
                <a:r>
                  <a:rPr lang="de-DE" dirty="0" smtClean="0"/>
                  <a:t> </a:t>
                </a:r>
                <a:r>
                  <a:rPr lang="de-DE" dirty="0" err="1" smtClean="0"/>
                  <a:t>the</a:t>
                </a:r>
                <a:r>
                  <a:rPr lang="de-DE" dirty="0" smtClean="0"/>
                  <a:t> </a:t>
                </a:r>
                <a:r>
                  <a:rPr lang="de-DE" dirty="0" err="1" smtClean="0"/>
                  <a:t>exhaust</a:t>
                </a:r>
                <a:r>
                  <a:rPr lang="de-DE" dirty="0" smtClean="0"/>
                  <a:t> rate, </a:t>
                </a:r>
                <a:r>
                  <a:rPr lang="de-DE" dirty="0" err="1" smtClean="0"/>
                  <a:t>how</a:t>
                </a:r>
                <a:r>
                  <a:rPr lang="de-DE" dirty="0" smtClean="0"/>
                  <a:t> </a:t>
                </a:r>
                <a:r>
                  <a:rPr lang="de-DE" dirty="0" err="1" smtClean="0"/>
                  <a:t>many</a:t>
                </a:r>
                <a:r>
                  <a:rPr lang="de-DE" dirty="0" smtClean="0"/>
                  <a:t> </a:t>
                </a:r>
                <a:r>
                  <a:rPr lang="de-DE" dirty="0" err="1" smtClean="0"/>
                  <a:t>particles</a:t>
                </a:r>
                <a:r>
                  <a:rPr lang="de-DE" dirty="0" smtClean="0"/>
                  <a:t>/s </a:t>
                </a:r>
                <a:r>
                  <a:rPr lang="de-DE" dirty="0" err="1" smtClean="0"/>
                  <a:t>we</a:t>
                </a:r>
                <a:r>
                  <a:rPr lang="de-DE" dirty="0" smtClean="0"/>
                  <a:t> </a:t>
                </a:r>
                <a:r>
                  <a:rPr lang="de-DE" dirty="0" err="1" smtClean="0"/>
                  <a:t>exhaust</a:t>
                </a:r>
                <a:r>
                  <a:rPr lang="de-DE" baseline="0" dirty="0" smtClean="0"/>
                  <a:t> – </a:t>
                </a:r>
                <a:r>
                  <a:rPr lang="el-GR" dirty="0" smtClean="0"/>
                  <a:t>Γ</a:t>
                </a:r>
                <a:r>
                  <a:rPr lang="de-DE" baseline="-25000" dirty="0" err="1" smtClean="0"/>
                  <a:t>exhaust</a:t>
                </a:r>
                <a:r>
                  <a:rPr lang="de-DE" baseline="-25000" dirty="0" smtClean="0"/>
                  <a:t>.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calculated</a:t>
                </a:r>
                <a:r>
                  <a:rPr lang="de-DE" baseline="0" dirty="0" smtClean="0"/>
                  <a:t> </a:t>
                </a:r>
                <a:r>
                  <a:rPr lang="de-DE" baseline="0" dirty="0" err="1" smtClean="0"/>
                  <a:t>by</a:t>
                </a:r>
                <a:r>
                  <a:rPr lang="de-DE" baseline="0" dirty="0" smtClean="0"/>
                  <a:t> </a:t>
                </a:r>
                <a:r>
                  <a:rPr lang="de-DE" baseline="0" dirty="0" err="1" smtClean="0"/>
                  <a:t>multiplying</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pumping</a:t>
                </a:r>
                <a:r>
                  <a:rPr lang="de-DE" baseline="0" dirty="0" smtClean="0"/>
                  <a:t> </a:t>
                </a:r>
                <a:r>
                  <a:rPr lang="de-DE" baseline="0" dirty="0" err="1" smtClean="0"/>
                  <a:t>speed</a:t>
                </a:r>
                <a:r>
                  <a:rPr lang="de-DE" baseline="0" dirty="0" smtClean="0"/>
                  <a:t> </a:t>
                </a:r>
                <a:r>
                  <a:rPr lang="de-DE" baseline="0" dirty="0" err="1" smtClean="0"/>
                  <a:t>S</a:t>
                </a:r>
                <a:r>
                  <a:rPr lang="de-DE" baseline="-25000" dirty="0" err="1" smtClean="0"/>
                  <a:t>eff</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neutral gas </a:t>
                </a:r>
                <a:r>
                  <a:rPr lang="de-DE" baseline="0" dirty="0" err="1" smtClean="0"/>
                  <a:t>presser</a:t>
                </a:r>
                <a:r>
                  <a:rPr lang="de-DE" baseline="0" dirty="0" smtClean="0"/>
                  <a:t> </a:t>
                </a:r>
                <a:r>
                  <a:rPr lang="de-DE" baseline="0" dirty="0" err="1" smtClean="0"/>
                  <a:t>p</a:t>
                </a:r>
                <a:r>
                  <a:rPr lang="de-DE" baseline="-25000" dirty="0" err="1" smtClean="0"/>
                  <a:t>n</a:t>
                </a:r>
                <a:r>
                  <a:rPr lang="de-DE" baseline="-25000" dirty="0" smtClean="0"/>
                  <a:t>.</a:t>
                </a:r>
                <a:r>
                  <a:rPr lang="de-DE" baseline="0" dirty="0" smtClean="0"/>
                  <a:t> Experiments </a:t>
                </a:r>
                <a:r>
                  <a:rPr lang="de-DE" baseline="0" dirty="0" err="1" smtClean="0"/>
                  <a:t>for</a:t>
                </a:r>
                <a:r>
                  <a:rPr lang="de-DE" baseline="0" dirty="0" smtClean="0"/>
                  <a:t> </a:t>
                </a:r>
                <a:r>
                  <a:rPr lang="de-DE" baseline="0" dirty="0" err="1" smtClean="0"/>
                  <a:t>these</a:t>
                </a:r>
                <a:r>
                  <a:rPr lang="de-DE" baseline="0" dirty="0" smtClean="0"/>
                  <a:t> </a:t>
                </a:r>
                <a:r>
                  <a:rPr lang="de-DE" baseline="0" dirty="0" err="1" smtClean="0"/>
                  <a:t>metrics</a:t>
                </a:r>
                <a:r>
                  <a:rPr lang="de-DE" baseline="0" dirty="0" smtClean="0"/>
                  <a:t> </a:t>
                </a:r>
                <a:r>
                  <a:rPr lang="de-DE" baseline="0" dirty="0" err="1" smtClean="0"/>
                  <a:t>completed</a:t>
                </a:r>
                <a:r>
                  <a:rPr lang="de-DE" baseline="0" dirty="0" smtClean="0"/>
                  <a:t> last </a:t>
                </a:r>
                <a:r>
                  <a:rPr lang="de-DE" baseline="0" dirty="0" err="1" smtClean="0"/>
                  <a:t>week</a:t>
                </a:r>
                <a:r>
                  <a:rPr lang="de-DE" baseline="0" dirty="0" smtClean="0"/>
                  <a:t>.</a:t>
                </a:r>
              </a:p>
              <a:p>
                <a:pPr marL="171450" indent="-171450">
                  <a:buFont typeface="Arial" panose="020B0604020202020204" pitchFamily="34" charset="0"/>
                  <a:buChar char="•"/>
                </a:pPr>
                <a:r>
                  <a:rPr lang="de-DE" baseline="0" dirty="0" err="1" smtClean="0"/>
                  <a:t>Another</a:t>
                </a:r>
                <a:r>
                  <a:rPr lang="de-DE" baseline="0" dirty="0" smtClean="0"/>
                  <a:t> </a:t>
                </a:r>
                <a:r>
                  <a:rPr lang="de-DE" baseline="0" dirty="0" err="1" smtClean="0"/>
                  <a:t>key</a:t>
                </a:r>
                <a:r>
                  <a:rPr lang="de-DE" baseline="0" dirty="0" smtClean="0"/>
                  <a:t> </a:t>
                </a:r>
                <a:r>
                  <a:rPr lang="de-DE" baseline="0" dirty="0" err="1" smtClean="0"/>
                  <a:t>metric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effective</a:t>
                </a:r>
                <a:r>
                  <a:rPr lang="de-DE" baseline="0" dirty="0" smtClean="0"/>
                  <a:t> </a:t>
                </a:r>
                <a:r>
                  <a:rPr lang="de-DE" baseline="0" dirty="0" err="1" smtClean="0"/>
                  <a:t>particle</a:t>
                </a:r>
                <a:r>
                  <a:rPr lang="de-DE" baseline="0" dirty="0" smtClean="0"/>
                  <a:t> </a:t>
                </a:r>
                <a:r>
                  <a:rPr lang="de-DE" baseline="0" dirty="0" err="1" smtClean="0"/>
                  <a:t>confinement</a:t>
                </a:r>
                <a:r>
                  <a:rPr lang="de-DE" baseline="0" dirty="0" smtClean="0"/>
                  <a:t> time,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which</a:t>
                </a:r>
                <a:r>
                  <a:rPr lang="de-DE" sz="1200" baseline="0" dirty="0" smtClean="0">
                    <a:latin typeface="Times New Roman" panose="02020603050405020304" pitchFamily="18" charset="0"/>
                    <a:cs typeface="Times New Roman" panose="02020603050405020304" pitchFamily="18" charset="0"/>
                  </a:rPr>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effectively</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a:t>
                </a:r>
              </a:p>
              <a:p>
                <a:pPr marL="171450" indent="-171450">
                  <a:buFont typeface="Arial" panose="020B0604020202020204" pitchFamily="34" charset="0"/>
                  <a:buChar char="•"/>
                </a:pPr>
                <a:r>
                  <a:rPr lang="de-DE" dirty="0" err="1" smtClean="0"/>
                  <a:t>Measured</a:t>
                </a:r>
                <a:r>
                  <a:rPr lang="de-DE" dirty="0" smtClean="0"/>
                  <a:t> </a:t>
                </a:r>
                <a:r>
                  <a:rPr lang="de-DE" dirty="0" err="1" smtClean="0"/>
                  <a:t>through</a:t>
                </a:r>
                <a:r>
                  <a:rPr lang="de-DE" dirty="0" smtClean="0"/>
                  <a:t> </a:t>
                </a:r>
                <a:r>
                  <a:rPr lang="de-DE" dirty="0" err="1" smtClean="0"/>
                  <a:t>fitting</a:t>
                </a:r>
                <a:r>
                  <a:rPr lang="de-DE" baseline="0" dirty="0" smtClean="0"/>
                  <a:t> an </a:t>
                </a:r>
                <a:r>
                  <a:rPr lang="de-DE" baseline="0" dirty="0" err="1" smtClean="0"/>
                  <a:t>exponential</a:t>
                </a:r>
                <a:r>
                  <a:rPr lang="de-DE" baseline="0" dirty="0" smtClean="0"/>
                  <a:t> </a:t>
                </a:r>
                <a:r>
                  <a:rPr lang="de-DE" baseline="0" dirty="0" err="1" smtClean="0"/>
                  <a:t>decay</a:t>
                </a:r>
                <a:r>
                  <a:rPr lang="de-DE" baseline="0" dirty="0" smtClean="0"/>
                  <a:t> </a:t>
                </a:r>
                <a:r>
                  <a:rPr lang="de-DE" baseline="0" dirty="0" err="1" smtClean="0"/>
                  <a:t>to</a:t>
                </a:r>
                <a:r>
                  <a:rPr lang="de-DE" baseline="0" dirty="0" smtClean="0"/>
                  <a:t> </a:t>
                </a:r>
                <a:r>
                  <a:rPr lang="de-DE" baseline="0" dirty="0" err="1" smtClean="0"/>
                  <a:t>density</a:t>
                </a:r>
                <a:r>
                  <a:rPr lang="de-DE" baseline="0" dirty="0" smtClean="0"/>
                  <a:t> </a:t>
                </a:r>
                <a:r>
                  <a:rPr lang="de-DE" baseline="0" dirty="0" err="1" smtClean="0"/>
                  <a:t>signal</a:t>
                </a:r>
                <a:r>
                  <a:rPr lang="de-DE" baseline="0" dirty="0" smtClean="0"/>
                  <a:t>. 3 different Experimental </a:t>
                </a:r>
                <a:r>
                  <a:rPr lang="de-DE" baseline="0" dirty="0" err="1" smtClean="0"/>
                  <a:t>set</a:t>
                </a:r>
                <a:r>
                  <a:rPr lang="de-DE" baseline="0" dirty="0" smtClean="0"/>
                  <a:t> </a:t>
                </a:r>
                <a:r>
                  <a:rPr lang="de-DE" baseline="0" dirty="0" err="1" smtClean="0"/>
                  <a:t>ups</a:t>
                </a:r>
                <a:r>
                  <a:rPr lang="de-DE" baseline="0" dirty="0" smtClean="0"/>
                  <a:t>:</a:t>
                </a:r>
              </a:p>
              <a:p>
                <a:pPr marL="228600" indent="-228600">
                  <a:buFont typeface="+mj-lt"/>
                  <a:buAutoNum type="arabicPeriod"/>
                </a:pPr>
                <a:r>
                  <a:rPr lang="de-DE" baseline="0" dirty="0" smtClean="0"/>
                  <a:t>Gas puff – </a:t>
                </a:r>
                <a:r>
                  <a:rPr lang="de-DE" baseline="0" dirty="0" err="1" smtClean="0"/>
                  <a:t>additionaly</a:t>
                </a:r>
                <a:r>
                  <a:rPr lang="de-DE" baseline="0" dirty="0" smtClean="0"/>
                  <a:t> </a:t>
                </a:r>
                <a:r>
                  <a:rPr lang="de-DE" baseline="0" dirty="0" err="1" smtClean="0"/>
                  <a:t>to</a:t>
                </a:r>
                <a:r>
                  <a:rPr lang="de-DE" baseline="0" dirty="0" smtClean="0"/>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efficiency</a:t>
                </a:r>
                <a:r>
                  <a:rPr lang="de-DE" sz="1200" baseline="0" dirty="0" smtClean="0">
                    <a:latin typeface="Times New Roman" panose="02020603050405020304" pitchFamily="18" charset="0"/>
                    <a:cs typeface="Times New Roman" panose="02020603050405020304" pitchFamily="18" charset="0"/>
                  </a:rPr>
                  <a:t> </a:t>
                </a:r>
                <a:r>
                  <a:rPr lang="el-GR" b="0" i="0">
                    <a:latin typeface="Cambria Math" panose="02040503050406030204" pitchFamily="18" charset="0"/>
                  </a:rPr>
                  <a:t>𝜂</a:t>
                </a:r>
                <a:r>
                  <a:rPr lang="de-DE" b="0" i="0" smtClean="0">
                    <a:latin typeface="Cambria Math" panose="02040503050406030204" pitchFamily="18" charset="0"/>
                  </a:rPr>
                  <a:t>_(</a:t>
                </a:r>
                <a:r>
                  <a:rPr lang="de-DE" b="0" i="0">
                    <a:latin typeface="Cambria Math" panose="02040503050406030204" pitchFamily="18" charset="0"/>
                  </a:rPr>
                  <a:t>𝑐𝑜𝑟𝑒 𝑓𝑢𝑒𝑙𝑖𝑛𝑔</a:t>
                </a:r>
                <a:r>
                  <a:rPr lang="de-DE" b="0" i="0" smtClean="0">
                    <a:latin typeface="Cambria Math" panose="02040503050406030204" pitchFamily="18" charset="0"/>
                  </a:rPr>
                  <a:t>)</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fueling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system</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used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S/</a:t>
                </a:r>
                <a:r>
                  <a:rPr lang="de-DE" sz="1200" baseline="0" dirty="0" err="1" smtClean="0">
                    <a:latin typeface="Times New Roman" panose="02020603050405020304" pitchFamily="18" charset="0"/>
                    <a:cs typeface="Times New Roman" panose="02020603050405020304" pitchFamily="18" charset="0"/>
                  </a:rPr>
                  <a:t>XB</a:t>
                </a:r>
                <a:r>
                  <a:rPr lang="de-DE" sz="1200" baseline="-25000" dirty="0" err="1" smtClean="0">
                    <a:latin typeface="Times New Roman" panose="02020603050405020304" pitchFamily="18" charset="0"/>
                    <a:cs typeface="Times New Roman" panose="02020603050405020304" pitchFamily="18" charset="0"/>
                  </a:rPr>
                  <a:t>eff</a:t>
                </a:r>
                <a:r>
                  <a:rPr lang="de-DE" sz="1200" baseline="0" dirty="0" smtClean="0">
                    <a:latin typeface="Times New Roman" panose="02020603050405020304" pitchFamily="18" charset="0"/>
                    <a:cs typeface="Times New Roman" panose="02020603050405020304" pitchFamily="18" charset="0"/>
                  </a:rPr>
                  <a:t> - </a:t>
                </a:r>
                <a:r>
                  <a:rPr lang="de-DE" sz="1200" baseline="0" dirty="0" err="1" smtClean="0">
                    <a:latin typeface="Times New Roman" panose="02020603050405020304" pitchFamily="18" charset="0"/>
                    <a:cs typeface="Times New Roman" panose="02020603050405020304" pitchFamily="18" charset="0"/>
                  </a:rPr>
                  <a:t>effective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photon</a:t>
                </a:r>
                <a:r>
                  <a:rPr lang="de-DE" sz="1200" baseline="0" dirty="0" smtClean="0">
                    <a:latin typeface="Times New Roman" panose="02020603050405020304" pitchFamily="18" charset="0"/>
                    <a:cs typeface="Times New Roman" panose="02020603050405020304" pitchFamily="18" charset="0"/>
                  </a:rPr>
                  <a:t>/</a:t>
                </a:r>
                <a:r>
                  <a:rPr lang="de-DE" sz="1200" baseline="0" dirty="0" err="1" smtClean="0">
                    <a:latin typeface="Times New Roman" panose="02020603050405020304" pitchFamily="18" charset="0"/>
                    <a:cs typeface="Times New Roman" panose="02020603050405020304" pitchFamily="18" charset="0"/>
                  </a:rPr>
                  <a:t>particle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conversion</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factors</a:t>
                </a:r>
                <a:r>
                  <a:rPr lang="de-DE" sz="1200" baseline="0" dirty="0" smtClean="0">
                    <a:latin typeface="Times New Roman" panose="02020603050405020304" pitchFamily="18" charset="0"/>
                    <a:cs typeface="Times New Roman" panose="02020603050405020304" pitchFamily="18" charset="0"/>
                  </a:rPr>
                  <a:t>. </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2"/>
                </a:pPr>
                <a:r>
                  <a:rPr lang="de-DE" sz="1200" baseline="0" dirty="0" smtClean="0">
                    <a:latin typeface="Times New Roman" panose="02020603050405020304" pitchFamily="18" charset="0"/>
                    <a:cs typeface="Times New Roman" panose="02020603050405020304" pitchFamily="18" charset="0"/>
                  </a:rPr>
                  <a:t>Feedback on/off – </a:t>
                </a:r>
                <a:r>
                  <a:rPr lang="de-DE" sz="1200" baseline="0" dirty="0" err="1" smtClean="0">
                    <a:latin typeface="Times New Roman" panose="02020603050405020304" pitchFamily="18" charset="0"/>
                    <a:cs typeface="Times New Roman" panose="02020603050405020304" pitchFamily="18" charset="0"/>
                  </a:rPr>
                  <a:t>only</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 </a:t>
                </a:r>
                <a:r>
                  <a:rPr lang="de-DE" sz="1200" baseline="0" dirty="0" smtClean="0">
                    <a:latin typeface="Times New Roman" panose="02020603050405020304" pitchFamily="18" charset="0"/>
                    <a:cs typeface="Times New Roman" panose="02020603050405020304" pitchFamily="18" charset="0"/>
                  </a:rPr>
                  <a:t>but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control</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over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starting</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better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statistics</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and</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therefore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lower</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uncertainty</a:t>
                </a:r>
                <a:r>
                  <a:rPr lang="de-DE" sz="1200" baseline="0" dirty="0" smtClean="0">
                    <a:latin typeface="Times New Roman" panose="02020603050405020304" pitchFamily="18" charset="0"/>
                    <a:cs typeface="Times New Roman" panose="02020603050405020304" pitchFamily="18" charset="0"/>
                  </a:rPr>
                  <a:t>. Also </a:t>
                </a:r>
                <a:r>
                  <a:rPr lang="de-DE" sz="1200" baseline="0" dirty="0" err="1" smtClean="0">
                    <a:latin typeface="Times New Roman" panose="02020603050405020304" pitchFamily="18" charset="0"/>
                    <a:cs typeface="Times New Roman" panose="02020603050405020304" pitchFamily="18" charset="0"/>
                  </a:rPr>
                  <a:t>the</a:t>
                </a:r>
                <a:r>
                  <a:rPr lang="de-DE" sz="1200" baseline="0" dirty="0" smtClean="0">
                    <a:latin typeface="Times New Roman" panose="02020603050405020304" pitchFamily="18" charset="0"/>
                    <a:cs typeface="Times New Roman" panose="02020603050405020304" pitchFamily="18" charset="0"/>
                  </a:rPr>
                  <a:t> traditional </a:t>
                </a:r>
                <a:r>
                  <a:rPr lang="de-DE" sz="1200" baseline="0" dirty="0" err="1" smtClean="0">
                    <a:latin typeface="Times New Roman" panose="02020603050405020304" pitchFamily="18" charset="0"/>
                    <a:cs typeface="Times New Roman" panose="02020603050405020304" pitchFamily="18" charset="0"/>
                  </a:rPr>
                  <a:t>way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to</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measure</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p>
              <a:p>
                <a:pPr marL="0" indent="0">
                  <a:buFont typeface="+mj-lt"/>
                  <a:buNone/>
                </a:pPr>
                <a:r>
                  <a:rPr lang="de-DE" sz="1200" baseline="0" dirty="0" smtClean="0">
                    <a:latin typeface="Times New Roman" panose="02020603050405020304" pitchFamily="18" charset="0"/>
                    <a:cs typeface="Times New Roman" panose="02020603050405020304" pitchFamily="18" charset="0"/>
                  </a:rPr>
                  <a:t>*CLICK*</a:t>
                </a:r>
              </a:p>
              <a:p>
                <a:pPr marL="228600" indent="-228600">
                  <a:buFont typeface="+mj-lt"/>
                  <a:buAutoNum type="arabicPeriod" startAt="3"/>
                </a:pPr>
                <a:r>
                  <a:rPr lang="de-DE" sz="1200" baseline="0" dirty="0" smtClean="0">
                    <a:latin typeface="Times New Roman" panose="02020603050405020304" pitchFamily="18" charset="0"/>
                    <a:cs typeface="Times New Roman" panose="02020603050405020304" pitchFamily="18" charset="0"/>
                  </a:rPr>
                  <a:t>Feedback off – </a:t>
                </a:r>
                <a:r>
                  <a:rPr lang="de-DE" sz="1200" baseline="0" dirty="0" err="1" smtClean="0">
                    <a:latin typeface="Times New Roman" panose="02020603050405020304" pitchFamily="18" charset="0"/>
                    <a:cs typeface="Times New Roman" panose="02020603050405020304" pitchFamily="18" charset="0"/>
                  </a:rPr>
                  <a:t>gives</a:t>
                </a:r>
                <a:r>
                  <a:rPr lang="de-DE" sz="1200" baseline="0" dirty="0" smtClean="0">
                    <a:latin typeface="Times New Roman" panose="02020603050405020304" pitchFamily="18" charset="0"/>
                    <a:cs typeface="Times New Roman" panose="02020603050405020304" pitchFamily="18" charset="0"/>
                  </a:rPr>
                  <a:t> a </a:t>
                </a:r>
                <a:r>
                  <a:rPr lang="de-DE" sz="1200" baseline="0" dirty="0" err="1" smtClean="0">
                    <a:latin typeface="Times New Roman" panose="02020603050405020304" pitchFamily="18" charset="0"/>
                    <a:cs typeface="Times New Roman" panose="02020603050405020304" pitchFamily="18" charset="0"/>
                  </a:rPr>
                  <a:t>density</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dependance</a:t>
                </a:r>
                <a:r>
                  <a:rPr lang="de-DE" sz="1200" baseline="0" dirty="0" smtClean="0">
                    <a:latin typeface="Times New Roman" panose="02020603050405020304" pitchFamily="18" charset="0"/>
                    <a:cs typeface="Times New Roman" panose="02020603050405020304" pitchFamily="18" charset="0"/>
                  </a:rPr>
                  <a:t> </a:t>
                </a:r>
                <a:r>
                  <a:rPr lang="de-DE" sz="1200" baseline="0" dirty="0" err="1" smtClean="0">
                    <a:latin typeface="Times New Roman" panose="02020603050405020304" pitchFamily="18" charset="0"/>
                    <a:cs typeface="Times New Roman" panose="02020603050405020304" pitchFamily="18" charset="0"/>
                  </a:rPr>
                  <a:t>of</a:t>
                </a:r>
                <a:r>
                  <a:rPr lang="de-DE" sz="1200" baseline="0" dirty="0" smtClean="0">
                    <a:latin typeface="Times New Roman" panose="02020603050405020304" pitchFamily="18" charset="0"/>
                    <a:cs typeface="Times New Roman" panose="02020603050405020304" pitchFamily="18" charset="0"/>
                  </a:rPr>
                  <a:t> </a:t>
                </a:r>
                <a:r>
                  <a:rPr lang="el-GR" sz="1200" dirty="0" smtClean="0">
                    <a:latin typeface="Times New Roman" panose="02020603050405020304" pitchFamily="18" charset="0"/>
                    <a:cs typeface="Times New Roman" panose="02020603050405020304" pitchFamily="18" charset="0"/>
                  </a:rPr>
                  <a:t>τ</a:t>
                </a:r>
                <a:r>
                  <a:rPr lang="de-DE" sz="1200" baseline="-25000" dirty="0" smtClean="0">
                    <a:latin typeface="Times New Roman" panose="02020603050405020304" pitchFamily="18" charset="0"/>
                    <a:cs typeface="Times New Roman" panose="02020603050405020304" pitchFamily="18" charset="0"/>
                  </a:rPr>
                  <a:t>H</a:t>
                </a:r>
                <a:r>
                  <a:rPr lang="de-DE" sz="1200" baseline="30000" dirty="0" smtClean="0">
                    <a:latin typeface="Times New Roman" panose="02020603050405020304" pitchFamily="18" charset="0"/>
                    <a:cs typeface="Times New Roman" panose="02020603050405020304" pitchFamily="18" charset="0"/>
                  </a:rPr>
                  <a:t>*</a:t>
                </a:r>
                <a:endParaRPr lang="de-DE" sz="1200" baseline="0" dirty="0" smtClean="0">
                  <a:latin typeface="Times New Roman" panose="02020603050405020304" pitchFamily="18" charset="0"/>
                  <a:cs typeface="Times New Roman" panose="02020603050405020304" pitchFamily="18" charset="0"/>
                </a:endParaRPr>
              </a:p>
              <a:p>
                <a:pPr marL="228600" indent="-228600">
                  <a:buFont typeface="+mj-lt"/>
                  <a:buAutoNum type="arabicPeriod" startAt="2"/>
                </a:pPr>
                <a:endParaRPr lang="de-DE" dirty="0"/>
              </a:p>
            </p:txBody>
          </p:sp>
        </mc:Fallback>
      </mc:AlternateContent>
      <p:sp>
        <p:nvSpPr>
          <p:cNvPr id="4" name="Foliennummernplatzhalter 3"/>
          <p:cNvSpPr>
            <a:spLocks noGrp="1"/>
          </p:cNvSpPr>
          <p:nvPr>
            <p:ph type="sldNum" sz="quarter" idx="10"/>
          </p:nvPr>
        </p:nvSpPr>
        <p:spPr/>
        <p:txBody>
          <a:bodyPr/>
          <a:lstStyle/>
          <a:p>
            <a:fld id="{CC85E968-FCE0-431C-99B4-EC8EA971DFFE}" type="slidenum">
              <a:rPr lang="de-DE" smtClean="0"/>
              <a:t>8</a:t>
            </a:fld>
            <a:endParaRPr lang="de-DE"/>
          </a:p>
        </p:txBody>
      </p:sp>
    </p:spTree>
    <p:extLst>
      <p:ext uri="{BB962C8B-B14F-4D97-AF65-F5344CB8AC3E}">
        <p14:creationId xmlns:p14="http://schemas.microsoft.com/office/powerpoint/2010/main" val="1979614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Gas balance and exhaust during OP2.1</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Victoria Haak | </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93759007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4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r>
              <a:rPr lang="de-DE" smtClean="0"/>
              <a:t>Gas balance and exhaust during OP2.1</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Victoria Haak | </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7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r>
              <a:rPr lang="de-DE" smtClean="0"/>
              <a:t>Gas balance and exhaust during OP2.1</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Victoria Haak | </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9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r>
              <a:rPr lang="de-DE" smtClean="0"/>
              <a:t>Gas balance and exhaust during OP2.1</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Victoria Haak | </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Gas balance and exhaust during OP2.1</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Victoria Haak | </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60045517"/>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Gas balance and exhaust during OP2.1</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Victoria Haak | </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39673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Gas balance and exhaust during OP2.1</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Victoria Haak | </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191919550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Gas balance and exhaust during OP2.1</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Victoria Haak | </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3668073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4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de-DE" smtClean="0"/>
              <a:t>Gas balance and exhaust during OP2.1</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Victoria Haak | </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2737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6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Gas balance and exhaust during OP2.1</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Victoria Haak | </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76147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92"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de-DE" smtClean="0"/>
              <a:t>Gas balance and exhaust during OP2.1</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Victoria Haak | </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3126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Gas balance and exhaust during OP2.1</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Victoria Haak | </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067801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Gas balance and exhaust during OP2.1</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Victoria Haak | </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579246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Gas balance and exhaust during OP2.1</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Victoria Haak | </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12658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01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de-DE" smtClean="0"/>
              <a:t>Gas balance and exhaust during OP2.1</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Victoria Haak | </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8678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4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de-DE" smtClean="0"/>
              <a:t>Gas balance and exhaust during OP2.1</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Victoria Haak | </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303433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6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de-DE" smtClean="0"/>
              <a:t>Gas balance and exhaust during OP2.1</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Victoria Haak | </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638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Gas balance and exhaust during OP2.1</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Victoria Haak | </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251070942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9126" y="1956214"/>
            <a:ext cx="693361" cy="616321"/>
          </a:xfrm>
          <a:prstGeom prst="rect">
            <a:avLst/>
          </a:prstGeom>
        </p:spPr>
      </p:pic>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Gas balance and exhaust during OP2.1</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Victoria Haak | </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166783534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1"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4"/>
          </p:nvPr>
        </p:nvSpPr>
        <p:spPr/>
        <p:txBody>
          <a:bodyPr/>
          <a:lstStyle/>
          <a:p>
            <a:r>
              <a:rPr lang="de-DE" smtClean="0"/>
              <a:t>Gas balance and exhaust during OP2.1</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Victoria Haak | </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49"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Gas balance and exhaust during OP2.1</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Victoria Haak | </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2"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r>
              <a:rPr lang="de-DE" smtClean="0"/>
              <a:t>Gas balance and exhaust during OP2.1</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Victoria Haak | </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Gas balance and exhaust during OP2.1</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Victoria Haak | </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Gas balance and exhaust during OP2.1</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Victoria Haak | </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emf"/><Relationship Id="rId2" Type="http://schemas.openxmlformats.org/officeDocument/2006/relationships/slideLayout" Target="../slideLayouts/slideLayout14.xml"/><Relationship Id="rId16" Type="http://schemas.openxmlformats.org/officeDocument/2006/relationships/tags" Target="../tags/tag16.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5.xml"/><Relationship Id="rId10" Type="http://schemas.openxmlformats.org/officeDocument/2006/relationships/slideLayout" Target="../slideLayouts/slideLayout22.xml"/><Relationship Id="rId19" Type="http://schemas.openxmlformats.org/officeDocument/2006/relationships/image" Target="../media/image1.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8.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3"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Gas balance and exhaust during OP2.1</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Victoria Haak | </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35"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Gas balance and exhaust during OP2.1</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Victoria Haak | </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a:xfrm>
            <a:off x="1036638" y="3762375"/>
            <a:ext cx="5571980" cy="1586865"/>
          </a:xfrm>
        </p:spPr>
        <p:txBody>
          <a:bodyPr/>
          <a:lstStyle/>
          <a:p>
            <a:r>
              <a:rPr lang="en-GB" dirty="0" smtClean="0"/>
              <a:t>V. Haak, T. </a:t>
            </a:r>
            <a:r>
              <a:rPr lang="en-GB" dirty="0" err="1" smtClean="0"/>
              <a:t>Bräuer</a:t>
            </a:r>
            <a:r>
              <a:rPr lang="en-GB" dirty="0" smtClean="0"/>
              <a:t>, CP. Dhard, T. </a:t>
            </a:r>
            <a:r>
              <a:rPr lang="en-GB" dirty="0" err="1" smtClean="0"/>
              <a:t>Kremeyer</a:t>
            </a:r>
            <a:r>
              <a:rPr lang="en-GB" dirty="0" smtClean="0"/>
              <a:t>, G. Motojima, D. Naujoks, G. Schlisio, H. </a:t>
            </a:r>
            <a:r>
              <a:rPr lang="en-GB" dirty="0" err="1" smtClean="0"/>
              <a:t>Viebke</a:t>
            </a:r>
            <a:r>
              <a:rPr lang="en-GB" dirty="0" smtClean="0"/>
              <a:t>, O. </a:t>
            </a:r>
            <a:r>
              <a:rPr lang="en-GB" dirty="0" err="1" smtClean="0"/>
              <a:t>Volzke</a:t>
            </a:r>
            <a:r>
              <a:rPr lang="en-GB" dirty="0" smtClean="0"/>
              <a:t>, W7-X Team</a:t>
            </a:r>
            <a:endParaRPr lang="en-GB" dirty="0"/>
          </a:p>
        </p:txBody>
      </p:sp>
      <p:sp>
        <p:nvSpPr>
          <p:cNvPr id="7" name="Titel 6"/>
          <p:cNvSpPr>
            <a:spLocks noGrp="1"/>
          </p:cNvSpPr>
          <p:nvPr>
            <p:ph type="title"/>
          </p:nvPr>
        </p:nvSpPr>
        <p:spPr/>
        <p:txBody>
          <a:bodyPr/>
          <a:lstStyle/>
          <a:p>
            <a:r>
              <a:rPr lang="en-GB" dirty="0" smtClean="0"/>
              <a:t>Overview: particle exhaust and gas balance</a:t>
            </a:r>
            <a:endParaRPr lang="en-GB" dirty="0"/>
          </a:p>
        </p:txBody>
      </p:sp>
      <p:sp>
        <p:nvSpPr>
          <p:cNvPr id="3" name="Datumsplatzhalter 2"/>
          <p:cNvSpPr>
            <a:spLocks noGrp="1"/>
          </p:cNvSpPr>
          <p:nvPr>
            <p:ph type="dt" sz="half" idx="10"/>
          </p:nvPr>
        </p:nvSpPr>
        <p:spPr/>
        <p:txBody>
          <a:bodyPr/>
          <a:lstStyle/>
          <a:p>
            <a:r>
              <a:rPr lang="de-DE" smtClean="0"/>
              <a:t>Gas balance and exhaust during OP2.1</a:t>
            </a:r>
            <a:endParaRPr lang="de-DE" dirty="0"/>
          </a:p>
        </p:txBody>
      </p:sp>
      <p:sp>
        <p:nvSpPr>
          <p:cNvPr id="2" name="Fußzeilenplatzhalter 1"/>
          <p:cNvSpPr>
            <a:spLocks noGrp="1"/>
          </p:cNvSpPr>
          <p:nvPr>
            <p:ph type="ftr" sz="quarter" idx="11"/>
          </p:nvPr>
        </p:nvSpPr>
        <p:spPr/>
        <p:txBody>
          <a:bodyPr/>
          <a:lstStyle/>
          <a:p>
            <a:r>
              <a:rPr lang="de-DE" smtClean="0"/>
              <a:t>Max-Planck-Institut für Plasmaphysik | Victoria Haak | </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514" y="832644"/>
            <a:ext cx="5275261" cy="4130054"/>
          </a:xfrm>
          <a:prstGeom prst="rect">
            <a:avLst/>
          </a:prstGeom>
        </p:spPr>
      </p:pic>
      <p:sp>
        <p:nvSpPr>
          <p:cNvPr id="3" name="Datumsplatzhalter 2"/>
          <p:cNvSpPr>
            <a:spLocks noGrp="1"/>
          </p:cNvSpPr>
          <p:nvPr>
            <p:ph type="dt" sz="half" idx="14"/>
          </p:nvPr>
        </p:nvSpPr>
        <p:spPr/>
        <p:txBody>
          <a:bodyPr/>
          <a:lstStyle/>
          <a:p>
            <a:r>
              <a:rPr lang="de-DE" smtClean="0"/>
              <a:t>Gas balance and exhaust during OP2.1</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Victoria Haak | </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10</a:t>
            </a:fld>
            <a:endParaRPr lang="de-DE" dirty="0"/>
          </a:p>
        </p:txBody>
      </p:sp>
      <p:sp>
        <p:nvSpPr>
          <p:cNvPr id="6" name="Titel 5"/>
          <p:cNvSpPr>
            <a:spLocks noGrp="1"/>
          </p:cNvSpPr>
          <p:nvPr>
            <p:ph type="title"/>
          </p:nvPr>
        </p:nvSpPr>
        <p:spPr/>
        <p:txBody>
          <a:bodyPr/>
          <a:lstStyle/>
          <a:p>
            <a:r>
              <a:rPr lang="de-DE" dirty="0" smtClean="0"/>
              <a:t>Gas </a:t>
            </a:r>
            <a:r>
              <a:rPr lang="de-DE" dirty="0" err="1" smtClean="0"/>
              <a:t>balance</a:t>
            </a:r>
            <a:r>
              <a:rPr lang="de-DE" dirty="0" smtClean="0"/>
              <a:t> </a:t>
            </a:r>
            <a:r>
              <a:rPr lang="de-DE" dirty="0" err="1" smtClean="0"/>
              <a:t>with</a:t>
            </a:r>
            <a:r>
              <a:rPr lang="de-DE" dirty="0" smtClean="0"/>
              <a:t> </a:t>
            </a:r>
            <a:r>
              <a:rPr lang="de-DE" dirty="0" err="1" smtClean="0"/>
              <a:t>water-cooled</a:t>
            </a:r>
            <a:r>
              <a:rPr lang="de-DE" dirty="0" smtClean="0"/>
              <a:t> </a:t>
            </a:r>
            <a:r>
              <a:rPr lang="de-DE" dirty="0" err="1" smtClean="0"/>
              <a:t>divertor</a:t>
            </a:r>
            <a:r>
              <a:rPr lang="de-DE" dirty="0" smtClean="0"/>
              <a:t> (Georg Schlisio)</a:t>
            </a:r>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05" y="1223963"/>
            <a:ext cx="4217548" cy="3888986"/>
          </a:xfrm>
          <a:prstGeom prst="rect">
            <a:avLst/>
          </a:prstGeom>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67" y="5050566"/>
            <a:ext cx="3945624" cy="768558"/>
          </a:xfrm>
          <a:prstGeom prst="rect">
            <a:avLst/>
          </a:prstGeom>
        </p:spPr>
      </p:pic>
      <p:sp>
        <p:nvSpPr>
          <p:cNvPr id="13" name="Rechteck 12"/>
          <p:cNvSpPr/>
          <p:nvPr/>
        </p:nvSpPr>
        <p:spPr>
          <a:xfrm>
            <a:off x="99753" y="4538749"/>
            <a:ext cx="315883" cy="282634"/>
          </a:xfrm>
          <a:prstGeom prst="rect">
            <a:avLst/>
          </a:prstGeom>
          <a:solidFill>
            <a:srgbClr val="FFFFFF"/>
          </a:solidFill>
          <a:ln w="19050" cmpd="sng">
            <a:solidFill>
              <a:srgbClr val="FFFFFF"/>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4" name="Rechteck 13"/>
          <p:cNvSpPr/>
          <p:nvPr/>
        </p:nvSpPr>
        <p:spPr>
          <a:xfrm>
            <a:off x="8670175" y="997527"/>
            <a:ext cx="831272" cy="226436"/>
          </a:xfrm>
          <a:prstGeom prst="rect">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5" name="Textfeld 14"/>
          <p:cNvSpPr txBox="1"/>
          <p:nvPr/>
        </p:nvSpPr>
        <p:spPr>
          <a:xfrm>
            <a:off x="6338763" y="5064125"/>
            <a:ext cx="5760720" cy="1641475"/>
          </a:xfrm>
          <a:prstGeom prst="rect">
            <a:avLst/>
          </a:prstGeom>
          <a:noFill/>
        </p:spPr>
        <p:txBody>
          <a:bodyPr wrap="square" lIns="0" tIns="0" rIns="0" bIns="0" rtlCol="0" anchor="t" anchorCtr="0">
            <a:spAutoFit/>
          </a:bodyPr>
          <a:lstStyle/>
          <a:p>
            <a:pPr>
              <a:lnSpc>
                <a:spcPts val="2300"/>
              </a:lnSpc>
              <a:spcBef>
                <a:spcPts val="1150"/>
              </a:spcBef>
            </a:pPr>
            <a:r>
              <a:rPr lang="de-DE" sz="1600" dirty="0" smtClean="0"/>
              <a:t>• </a:t>
            </a:r>
            <a:r>
              <a:rPr lang="de-DE" sz="1600" dirty="0"/>
              <a:t>480s </a:t>
            </a:r>
            <a:r>
              <a:rPr lang="de-DE" sz="1600" dirty="0" err="1"/>
              <a:t>plasma</a:t>
            </a:r>
            <a:r>
              <a:rPr lang="de-DE" sz="1600" dirty="0"/>
              <a:t> </a:t>
            </a:r>
            <a:r>
              <a:rPr lang="de-DE" sz="1600" dirty="0" err="1" smtClean="0"/>
              <a:t>duration</a:t>
            </a:r>
            <a:endParaRPr lang="de-DE" sz="1600" dirty="0" smtClean="0"/>
          </a:p>
          <a:p>
            <a:pPr>
              <a:lnSpc>
                <a:spcPts val="2300"/>
              </a:lnSpc>
              <a:spcBef>
                <a:spcPts val="1150"/>
              </a:spcBef>
            </a:pPr>
            <a:r>
              <a:rPr lang="de-DE" sz="1600" dirty="0" smtClean="0"/>
              <a:t>• </a:t>
            </a:r>
            <a:r>
              <a:rPr lang="de-DE" sz="1600" dirty="0" err="1"/>
              <a:t>Water-cooled</a:t>
            </a:r>
            <a:r>
              <a:rPr lang="de-DE" sz="1600" dirty="0"/>
              <a:t> </a:t>
            </a:r>
            <a:r>
              <a:rPr lang="de-DE" sz="1600" dirty="0" err="1"/>
              <a:t>divertor</a:t>
            </a:r>
            <a:endParaRPr lang="de-DE" sz="1600" dirty="0"/>
          </a:p>
          <a:p>
            <a:pPr>
              <a:lnSpc>
                <a:spcPts val="2300"/>
              </a:lnSpc>
              <a:spcBef>
                <a:spcPts val="1150"/>
              </a:spcBef>
            </a:pPr>
            <a:r>
              <a:rPr lang="de-DE" sz="1600" dirty="0"/>
              <a:t>• </a:t>
            </a:r>
            <a:r>
              <a:rPr lang="de-DE" sz="1600" dirty="0" err="1"/>
              <a:t>Near-constant</a:t>
            </a:r>
            <a:r>
              <a:rPr lang="de-DE" sz="1600" dirty="0"/>
              <a:t> </a:t>
            </a:r>
            <a:r>
              <a:rPr lang="de-DE" sz="1600" dirty="0" err="1" smtClean="0"/>
              <a:t>fueling</a:t>
            </a:r>
            <a:r>
              <a:rPr lang="de-DE" sz="1600" dirty="0" smtClean="0"/>
              <a:t>-</a:t>
            </a:r>
            <a:r>
              <a:rPr lang="de-DE" sz="1600" dirty="0" err="1" smtClean="0"/>
              <a:t>density</a:t>
            </a:r>
            <a:r>
              <a:rPr lang="de-DE" sz="1600" dirty="0" smtClean="0"/>
              <a:t>-ratio</a:t>
            </a:r>
          </a:p>
          <a:p>
            <a:pPr>
              <a:lnSpc>
                <a:spcPts val="2300"/>
              </a:lnSpc>
              <a:spcBef>
                <a:spcPts val="1150"/>
              </a:spcBef>
            </a:pPr>
            <a:r>
              <a:rPr lang="de-DE" sz="1600" dirty="0" smtClean="0"/>
              <a:t>• </a:t>
            </a:r>
            <a:r>
              <a:rPr lang="de-DE" sz="1600" dirty="0" err="1" smtClean="0"/>
              <a:t>Stable</a:t>
            </a:r>
            <a:r>
              <a:rPr lang="de-DE" sz="1600" dirty="0" smtClean="0"/>
              <a:t> </a:t>
            </a:r>
            <a:r>
              <a:rPr lang="de-DE" sz="1600" dirty="0" err="1" smtClean="0"/>
              <a:t>density</a:t>
            </a:r>
            <a:endParaRPr lang="de-DE" sz="1600" dirty="0" smtClean="0"/>
          </a:p>
        </p:txBody>
      </p:sp>
      <p:sp>
        <p:nvSpPr>
          <p:cNvPr id="16" name="Rechteck 15"/>
          <p:cNvSpPr/>
          <p:nvPr/>
        </p:nvSpPr>
        <p:spPr>
          <a:xfrm>
            <a:off x="6492240" y="997527"/>
            <a:ext cx="814647" cy="22643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7" name="Textfeld 16"/>
          <p:cNvSpPr txBox="1"/>
          <p:nvPr/>
        </p:nvSpPr>
        <p:spPr>
          <a:xfrm>
            <a:off x="6638345" y="903517"/>
            <a:ext cx="914400" cy="247440"/>
          </a:xfrm>
          <a:prstGeom prst="rect">
            <a:avLst/>
          </a:prstGeom>
          <a:noFill/>
        </p:spPr>
        <p:txBody>
          <a:bodyPr wrap="square" lIns="0" tIns="0" rIns="0" bIns="0" rtlCol="0" anchor="t" anchorCtr="0">
            <a:spAutoFit/>
          </a:bodyPr>
          <a:lstStyle/>
          <a:p>
            <a:pPr algn="l">
              <a:lnSpc>
                <a:spcPts val="2300"/>
              </a:lnSpc>
              <a:spcBef>
                <a:spcPts val="1150"/>
              </a:spcBef>
            </a:pPr>
            <a:r>
              <a:rPr lang="de-DE" sz="800" b="1" dirty="0" smtClean="0">
                <a:solidFill>
                  <a:srgbClr val="0000FF"/>
                </a:solidFill>
              </a:rPr>
              <a:t>20181017.19</a:t>
            </a:r>
          </a:p>
        </p:txBody>
      </p:sp>
    </p:spTree>
    <p:extLst>
      <p:ext uri="{BB962C8B-B14F-4D97-AF65-F5344CB8AC3E}">
        <p14:creationId xmlns:p14="http://schemas.microsoft.com/office/powerpoint/2010/main" val="102383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r>
              <a:rPr lang="de-DE" smtClean="0"/>
              <a:t>Gas balance and exhaust during OP2.1</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Victoria Haak | </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11</a:t>
            </a:fld>
            <a:endParaRPr lang="de-DE" dirty="0"/>
          </a:p>
        </p:txBody>
      </p:sp>
      <p:sp>
        <p:nvSpPr>
          <p:cNvPr id="6" name="Titel 5"/>
          <p:cNvSpPr>
            <a:spLocks noGrp="1"/>
          </p:cNvSpPr>
          <p:nvPr>
            <p:ph type="title"/>
          </p:nvPr>
        </p:nvSpPr>
        <p:spPr/>
        <p:txBody>
          <a:bodyPr/>
          <a:lstStyle/>
          <a:p>
            <a:r>
              <a:rPr lang="de-DE" dirty="0" smtClean="0"/>
              <a:t>Gas </a:t>
            </a:r>
            <a:r>
              <a:rPr lang="de-DE" dirty="0" err="1" smtClean="0"/>
              <a:t>balance</a:t>
            </a:r>
            <a:r>
              <a:rPr lang="de-DE" dirty="0" smtClean="0"/>
              <a:t> </a:t>
            </a:r>
            <a:r>
              <a:rPr lang="de-DE" dirty="0" err="1" smtClean="0"/>
              <a:t>with</a:t>
            </a:r>
            <a:r>
              <a:rPr lang="de-DE" dirty="0" smtClean="0"/>
              <a:t> </a:t>
            </a:r>
            <a:r>
              <a:rPr lang="de-DE" dirty="0" err="1" smtClean="0"/>
              <a:t>water-cooled</a:t>
            </a:r>
            <a:r>
              <a:rPr lang="de-DE" dirty="0" smtClean="0"/>
              <a:t> </a:t>
            </a:r>
            <a:r>
              <a:rPr lang="de-DE" dirty="0" err="1" smtClean="0"/>
              <a:t>divertor</a:t>
            </a:r>
            <a:r>
              <a:rPr lang="de-DE" dirty="0" smtClean="0"/>
              <a:t> (Georg Schlisio)</a:t>
            </a: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96" y="1149148"/>
            <a:ext cx="10754589" cy="5095040"/>
          </a:xfrm>
          <a:prstGeom prst="rect">
            <a:avLst/>
          </a:prstGeom>
        </p:spPr>
      </p:pic>
      <p:sp>
        <p:nvSpPr>
          <p:cNvPr id="2" name="Textfeld 1"/>
          <p:cNvSpPr txBox="1"/>
          <p:nvPr/>
        </p:nvSpPr>
        <p:spPr>
          <a:xfrm>
            <a:off x="3915295" y="1454727"/>
            <a:ext cx="1778923" cy="267894"/>
          </a:xfrm>
          <a:prstGeom prst="rect">
            <a:avLst/>
          </a:prstGeom>
          <a:noFill/>
        </p:spPr>
        <p:txBody>
          <a:bodyPr wrap="square" lIns="0" tIns="0" rIns="0" bIns="0" rtlCol="0" anchor="t" anchorCtr="0">
            <a:spAutoFit/>
          </a:bodyPr>
          <a:lstStyle/>
          <a:p>
            <a:pPr algn="l">
              <a:lnSpc>
                <a:spcPts val="2300"/>
              </a:lnSpc>
              <a:spcBef>
                <a:spcPts val="1150"/>
              </a:spcBef>
            </a:pPr>
            <a:r>
              <a:rPr lang="de-DE" sz="1400" b="1" dirty="0" smtClean="0"/>
              <a:t>20230215.32</a:t>
            </a:r>
          </a:p>
        </p:txBody>
      </p:sp>
    </p:spTree>
    <p:extLst>
      <p:ext uri="{BB962C8B-B14F-4D97-AF65-F5344CB8AC3E}">
        <p14:creationId xmlns:p14="http://schemas.microsoft.com/office/powerpoint/2010/main" val="226673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sz="quarter" idx="13"/>
          </p:nvPr>
        </p:nvGraphicFramePr>
        <p:xfrm>
          <a:off x="658813" y="1152529"/>
          <a:ext cx="10837863" cy="4988560"/>
        </p:xfrm>
        <a:graphic>
          <a:graphicData uri="http://schemas.openxmlformats.org/drawingml/2006/table">
            <a:tbl>
              <a:tblPr firstRow="1" bandRow="1">
                <a:tableStyleId>{5C22544A-7EE6-4342-B048-85BDC9FD1C3A}</a:tableStyleId>
              </a:tblPr>
              <a:tblGrid>
                <a:gridCol w="3612621">
                  <a:extLst>
                    <a:ext uri="{9D8B030D-6E8A-4147-A177-3AD203B41FA5}">
                      <a16:colId xmlns:a16="http://schemas.microsoft.com/office/drawing/2014/main" val="1946478828"/>
                    </a:ext>
                  </a:extLst>
                </a:gridCol>
                <a:gridCol w="3612621">
                  <a:extLst>
                    <a:ext uri="{9D8B030D-6E8A-4147-A177-3AD203B41FA5}">
                      <a16:colId xmlns:a16="http://schemas.microsoft.com/office/drawing/2014/main" val="1618851211"/>
                    </a:ext>
                  </a:extLst>
                </a:gridCol>
                <a:gridCol w="3612621">
                  <a:extLst>
                    <a:ext uri="{9D8B030D-6E8A-4147-A177-3AD203B41FA5}">
                      <a16:colId xmlns:a16="http://schemas.microsoft.com/office/drawing/2014/main" val="1343578686"/>
                    </a:ext>
                  </a:extLst>
                </a:gridCol>
              </a:tblGrid>
              <a:tr h="370840">
                <a:tc>
                  <a:txBody>
                    <a:bodyPr/>
                    <a:lstStyle/>
                    <a:p>
                      <a:r>
                        <a:rPr lang="de-DE" dirty="0" smtClean="0"/>
                        <a:t>System</a:t>
                      </a:r>
                      <a:endParaRPr lang="de-DE" dirty="0"/>
                    </a:p>
                  </a:txBody>
                  <a:tcPr/>
                </a:tc>
                <a:tc>
                  <a:txBody>
                    <a:bodyPr/>
                    <a:lstStyle/>
                    <a:p>
                      <a:r>
                        <a:rPr lang="de-DE" dirty="0" err="1" smtClean="0"/>
                        <a:t>Quantities</a:t>
                      </a:r>
                      <a:endParaRPr lang="de-DE" dirty="0"/>
                    </a:p>
                  </a:txBody>
                  <a:tcPr/>
                </a:tc>
                <a:tc>
                  <a:txBody>
                    <a:bodyPr/>
                    <a:lstStyle/>
                    <a:p>
                      <a:r>
                        <a:rPr lang="de-DE" dirty="0" smtClean="0"/>
                        <a:t>Status</a:t>
                      </a:r>
                      <a:endParaRPr lang="de-DE" dirty="0"/>
                    </a:p>
                  </a:txBody>
                  <a:tcPr/>
                </a:tc>
                <a:extLst>
                  <a:ext uri="{0D108BD9-81ED-4DB2-BD59-A6C34878D82A}">
                    <a16:rowId xmlns:a16="http://schemas.microsoft.com/office/drawing/2014/main" val="3524590193"/>
                  </a:ext>
                </a:extLst>
              </a:tr>
              <a:tr h="370840">
                <a:tc>
                  <a:txBody>
                    <a:bodyPr/>
                    <a:lstStyle/>
                    <a:p>
                      <a:r>
                        <a:rPr lang="de-DE" dirty="0" smtClean="0"/>
                        <a:t>Plasma</a:t>
                      </a:r>
                      <a:r>
                        <a:rPr lang="de-DE" baseline="0" dirty="0" smtClean="0"/>
                        <a:t> </a:t>
                      </a:r>
                      <a:r>
                        <a:rPr lang="de-DE" baseline="0" dirty="0" err="1" smtClean="0"/>
                        <a:t>vessel</a:t>
                      </a:r>
                      <a:endParaRPr lang="de-DE" dirty="0"/>
                    </a:p>
                  </a:txBody>
                  <a:tcPr/>
                </a:tc>
                <a:tc>
                  <a:txBody>
                    <a:bodyPr/>
                    <a:lstStyle/>
                    <a:p>
                      <a:r>
                        <a:rPr lang="de-DE" dirty="0" smtClean="0"/>
                        <a:t>Volume</a:t>
                      </a:r>
                      <a:endParaRPr lang="de-DE" dirty="0"/>
                    </a:p>
                  </a:txBody>
                  <a:tcPr/>
                </a:tc>
                <a:tc>
                  <a:txBody>
                    <a:bodyPr/>
                    <a:lstStyle/>
                    <a:p>
                      <a:r>
                        <a:rPr lang="de-DE" b="1" dirty="0" err="1" smtClean="0">
                          <a:solidFill>
                            <a:srgbClr val="00B050"/>
                          </a:solidFill>
                        </a:rPr>
                        <a:t>Successful</a:t>
                      </a:r>
                      <a:endParaRPr lang="de-DE" b="1" dirty="0">
                        <a:solidFill>
                          <a:srgbClr val="00B050"/>
                        </a:solidFill>
                      </a:endParaRPr>
                    </a:p>
                  </a:txBody>
                  <a:tcPr/>
                </a:tc>
                <a:extLst>
                  <a:ext uri="{0D108BD9-81ED-4DB2-BD59-A6C34878D82A}">
                    <a16:rowId xmlns:a16="http://schemas.microsoft.com/office/drawing/2014/main" val="1968724235"/>
                  </a:ext>
                </a:extLst>
              </a:tr>
              <a:tr h="370840">
                <a:tc>
                  <a:txBody>
                    <a:bodyPr/>
                    <a:lstStyle/>
                    <a:p>
                      <a:r>
                        <a:rPr lang="de-DE" dirty="0" smtClean="0"/>
                        <a:t>Main</a:t>
                      </a:r>
                      <a:r>
                        <a:rPr lang="de-DE" baseline="0" dirty="0" smtClean="0"/>
                        <a:t> gas </a:t>
                      </a:r>
                      <a:r>
                        <a:rPr lang="de-DE" baseline="0" dirty="0" err="1" smtClean="0"/>
                        <a:t>valves</a:t>
                      </a:r>
                      <a:r>
                        <a:rPr lang="de-DE" baseline="0" dirty="0" smtClean="0"/>
                        <a:t> (DCH)</a:t>
                      </a:r>
                      <a:endParaRPr lang="de-DE" dirty="0"/>
                    </a:p>
                  </a:txBody>
                  <a:tcPr/>
                </a:tc>
                <a:tc>
                  <a:txBody>
                    <a:bodyPr/>
                    <a:lstStyle/>
                    <a:p>
                      <a:r>
                        <a:rPr lang="de-DE" dirty="0" smtClean="0"/>
                        <a:t>Flow rate </a:t>
                      </a:r>
                      <a:r>
                        <a:rPr lang="de-DE" dirty="0" err="1" smtClean="0"/>
                        <a:t>as</a:t>
                      </a:r>
                      <a:r>
                        <a:rPr lang="de-DE" dirty="0" smtClean="0"/>
                        <a:t> </a:t>
                      </a:r>
                      <a:r>
                        <a:rPr lang="de-DE" dirty="0" err="1" smtClean="0"/>
                        <a:t>function</a:t>
                      </a:r>
                      <a:r>
                        <a:rPr lang="de-DE" dirty="0" smtClean="0"/>
                        <a:t> </a:t>
                      </a:r>
                      <a:r>
                        <a:rPr lang="de-DE" dirty="0" err="1" smtClean="0"/>
                        <a:t>of</a:t>
                      </a:r>
                      <a:r>
                        <a:rPr lang="de-DE" dirty="0" smtClean="0"/>
                        <a:t> </a:t>
                      </a:r>
                      <a:r>
                        <a:rPr lang="de-DE" dirty="0" err="1" smtClean="0"/>
                        <a:t>valve</a:t>
                      </a:r>
                      <a:r>
                        <a:rPr lang="de-DE" dirty="0" smtClean="0"/>
                        <a:t> </a:t>
                      </a:r>
                      <a:r>
                        <a:rPr lang="de-DE" dirty="0" err="1" smtClean="0"/>
                        <a:t>voltage</a:t>
                      </a:r>
                      <a:endParaRPr lang="de-DE" dirty="0"/>
                    </a:p>
                  </a:txBody>
                  <a:tcPr/>
                </a:tc>
                <a:tc>
                  <a:txBody>
                    <a:bodyPr/>
                    <a:lstStyle/>
                    <a:p>
                      <a:r>
                        <a:rPr lang="de-DE" b="1" dirty="0" err="1" smtClean="0">
                          <a:solidFill>
                            <a:srgbClr val="00B050"/>
                          </a:solidFill>
                        </a:rPr>
                        <a:t>Successful</a:t>
                      </a:r>
                      <a:endParaRPr lang="de-DE" b="1" dirty="0" smtClean="0">
                        <a:solidFill>
                          <a:srgbClr val="00B050"/>
                        </a:solidFill>
                      </a:endParaRPr>
                    </a:p>
                  </a:txBody>
                  <a:tcPr/>
                </a:tc>
                <a:extLst>
                  <a:ext uri="{0D108BD9-81ED-4DB2-BD59-A6C34878D82A}">
                    <a16:rowId xmlns:a16="http://schemas.microsoft.com/office/drawing/2014/main" val="1689643152"/>
                  </a:ext>
                </a:extLst>
              </a:tr>
              <a:tr h="370840">
                <a:tc>
                  <a:txBody>
                    <a:bodyPr/>
                    <a:lstStyle/>
                    <a:p>
                      <a:r>
                        <a:rPr lang="de-DE" dirty="0" err="1" smtClean="0"/>
                        <a:t>Divertor</a:t>
                      </a:r>
                      <a:r>
                        <a:rPr lang="de-DE" dirty="0" smtClean="0"/>
                        <a:t> gas </a:t>
                      </a:r>
                      <a:r>
                        <a:rPr lang="de-DE" dirty="0" err="1" smtClean="0"/>
                        <a:t>inlet</a:t>
                      </a:r>
                      <a:r>
                        <a:rPr lang="de-DE" dirty="0" smtClean="0"/>
                        <a:t> (QSQ)</a:t>
                      </a:r>
                      <a:endParaRPr lang="de-DE" dirty="0"/>
                    </a:p>
                  </a:txBody>
                  <a:tcPr/>
                </a:tc>
                <a:tc>
                  <a:txBody>
                    <a:bodyPr/>
                    <a:lstStyle/>
                    <a:p>
                      <a:r>
                        <a:rPr lang="de-DE" dirty="0" smtClean="0"/>
                        <a:t>Flow rate</a:t>
                      </a:r>
                      <a:endParaRPr lang="de-DE" dirty="0"/>
                    </a:p>
                  </a:txBody>
                  <a:tcPr/>
                </a:tc>
                <a:tc>
                  <a:txBody>
                    <a:bodyPr/>
                    <a:lstStyle/>
                    <a:p>
                      <a:r>
                        <a:rPr lang="de-DE" b="1" dirty="0" err="1" smtClean="0"/>
                        <a:t>Under</a:t>
                      </a:r>
                      <a:r>
                        <a:rPr lang="de-DE" b="1" dirty="0" smtClean="0"/>
                        <a:t> </a:t>
                      </a:r>
                      <a:r>
                        <a:rPr lang="de-DE" b="1" dirty="0" err="1" smtClean="0"/>
                        <a:t>evaluation</a:t>
                      </a:r>
                      <a:r>
                        <a:rPr lang="de-DE" b="1" dirty="0" smtClean="0"/>
                        <a:t> </a:t>
                      </a:r>
                      <a:r>
                        <a:rPr lang="de-DE" b="1" dirty="0" smtClean="0">
                          <a:sym typeface="Wingdings" panose="05000000000000000000" pitchFamily="2" charset="2"/>
                        </a:rPr>
                        <a:t> A. </a:t>
                      </a:r>
                      <a:r>
                        <a:rPr lang="de-DE" b="1" dirty="0" err="1" smtClean="0">
                          <a:sym typeface="Wingdings" panose="05000000000000000000" pitchFamily="2" charset="2"/>
                        </a:rPr>
                        <a:t>Tsikouras</a:t>
                      </a:r>
                      <a:endParaRPr lang="de-DE" b="1" dirty="0"/>
                    </a:p>
                  </a:txBody>
                  <a:tcPr/>
                </a:tc>
                <a:extLst>
                  <a:ext uri="{0D108BD9-81ED-4DB2-BD59-A6C34878D82A}">
                    <a16:rowId xmlns:a16="http://schemas.microsoft.com/office/drawing/2014/main" val="1112307101"/>
                  </a:ext>
                </a:extLst>
              </a:tr>
              <a:tr h="370840">
                <a:tc>
                  <a:txBody>
                    <a:bodyPr/>
                    <a:lstStyle/>
                    <a:p>
                      <a:r>
                        <a:rPr lang="de-DE" dirty="0" smtClean="0"/>
                        <a:t>NBI</a:t>
                      </a:r>
                      <a:endParaRPr lang="de-DE" dirty="0"/>
                    </a:p>
                  </a:txBody>
                  <a:tcPr/>
                </a:tc>
                <a:tc>
                  <a:txBody>
                    <a:bodyPr/>
                    <a:lstStyle/>
                    <a:p>
                      <a:r>
                        <a:rPr lang="de-DE" dirty="0" smtClean="0"/>
                        <a:t>Box </a:t>
                      </a:r>
                      <a:r>
                        <a:rPr lang="de-DE" dirty="0" err="1" smtClean="0"/>
                        <a:t>volume</a:t>
                      </a:r>
                      <a:r>
                        <a:rPr lang="de-DE" dirty="0" smtClean="0"/>
                        <a:t>, </a:t>
                      </a:r>
                      <a:r>
                        <a:rPr lang="de-DE" dirty="0" err="1" smtClean="0"/>
                        <a:t>getter</a:t>
                      </a:r>
                      <a:r>
                        <a:rPr lang="de-DE" dirty="0" smtClean="0"/>
                        <a:t> pump </a:t>
                      </a:r>
                      <a:r>
                        <a:rPr lang="de-DE" dirty="0" err="1" smtClean="0"/>
                        <a:t>speed</a:t>
                      </a:r>
                      <a:endParaRPr lang="de-DE" dirty="0"/>
                    </a:p>
                  </a:txBody>
                  <a:tcPr/>
                </a:tc>
                <a:tc>
                  <a:txBody>
                    <a:bodyPr/>
                    <a:lstStyle/>
                    <a:p>
                      <a:r>
                        <a:rPr lang="de-DE" b="1" dirty="0" err="1" smtClean="0">
                          <a:solidFill>
                            <a:srgbClr val="00B050"/>
                          </a:solidFill>
                        </a:rPr>
                        <a:t>Successful</a:t>
                      </a:r>
                      <a:endParaRPr lang="de-DE" b="1" dirty="0">
                        <a:solidFill>
                          <a:srgbClr val="00B050"/>
                        </a:solidFill>
                      </a:endParaRPr>
                    </a:p>
                  </a:txBody>
                  <a:tcPr/>
                </a:tc>
                <a:extLst>
                  <a:ext uri="{0D108BD9-81ED-4DB2-BD59-A6C34878D82A}">
                    <a16:rowId xmlns:a16="http://schemas.microsoft.com/office/drawing/2014/main" val="1608729931"/>
                  </a:ext>
                </a:extLst>
              </a:tr>
              <a:tr h="370840">
                <a:tc>
                  <a:txBody>
                    <a:bodyPr/>
                    <a:lstStyle/>
                    <a:p>
                      <a:r>
                        <a:rPr lang="de-DE" dirty="0" smtClean="0"/>
                        <a:t>Neutral gas </a:t>
                      </a:r>
                      <a:r>
                        <a:rPr lang="de-DE" dirty="0" err="1" smtClean="0"/>
                        <a:t>manometers</a:t>
                      </a:r>
                      <a:r>
                        <a:rPr lang="de-DE" dirty="0" smtClean="0"/>
                        <a:t> (QRG)</a:t>
                      </a:r>
                      <a:endParaRPr lang="de-DE" dirty="0"/>
                    </a:p>
                  </a:txBody>
                  <a:tcPr/>
                </a:tc>
                <a:tc>
                  <a:txBody>
                    <a:bodyPr/>
                    <a:lstStyle/>
                    <a:p>
                      <a:r>
                        <a:rPr lang="de-DE" dirty="0" smtClean="0"/>
                        <a:t>Total </a:t>
                      </a:r>
                      <a:r>
                        <a:rPr lang="de-DE" dirty="0" err="1" smtClean="0"/>
                        <a:t>pressure</a:t>
                      </a:r>
                      <a:r>
                        <a:rPr lang="de-DE" dirty="0" smtClean="0"/>
                        <a:t> </a:t>
                      </a:r>
                      <a:r>
                        <a:rPr lang="de-DE" dirty="0" err="1" smtClean="0"/>
                        <a:t>calibration</a:t>
                      </a:r>
                      <a:endParaRPr lang="de-DE" dirty="0"/>
                    </a:p>
                  </a:txBody>
                  <a:tcPr/>
                </a:tc>
                <a:tc>
                  <a:txBody>
                    <a:bodyPr/>
                    <a:lstStyle/>
                    <a:p>
                      <a:r>
                        <a:rPr lang="de-DE" b="1" dirty="0" err="1" smtClean="0">
                          <a:solidFill>
                            <a:srgbClr val="00B050"/>
                          </a:solidFill>
                        </a:rPr>
                        <a:t>Successful</a:t>
                      </a:r>
                      <a:endParaRPr lang="de-DE" b="1" dirty="0">
                        <a:solidFill>
                          <a:srgbClr val="00B050"/>
                        </a:solidFill>
                      </a:endParaRPr>
                    </a:p>
                  </a:txBody>
                  <a:tcPr/>
                </a:tc>
                <a:extLst>
                  <a:ext uri="{0D108BD9-81ED-4DB2-BD59-A6C34878D82A}">
                    <a16:rowId xmlns:a16="http://schemas.microsoft.com/office/drawing/2014/main" val="415773683"/>
                  </a:ext>
                </a:extLst>
              </a:tr>
              <a:tr h="370840">
                <a:tc>
                  <a:txBody>
                    <a:bodyPr/>
                    <a:lstStyle/>
                    <a:p>
                      <a:r>
                        <a:rPr lang="de-DE" dirty="0" smtClean="0"/>
                        <a:t>WISP-</a:t>
                      </a:r>
                      <a:r>
                        <a:rPr lang="de-DE" dirty="0" err="1" smtClean="0"/>
                        <a:t>gauges</a:t>
                      </a:r>
                      <a:r>
                        <a:rPr lang="de-DE" baseline="0" dirty="0" smtClean="0"/>
                        <a:t> (QRF)</a:t>
                      </a:r>
                      <a:endParaRPr lang="de-DE" dirty="0"/>
                    </a:p>
                  </a:txBody>
                  <a:tcPr/>
                </a:tc>
                <a:tc>
                  <a:txBody>
                    <a:bodyPr/>
                    <a:lstStyle/>
                    <a:p>
                      <a:r>
                        <a:rPr lang="de-DE" dirty="0" smtClean="0"/>
                        <a:t>Total </a:t>
                      </a:r>
                      <a:r>
                        <a:rPr lang="de-DE" dirty="0" err="1" smtClean="0"/>
                        <a:t>and</a:t>
                      </a:r>
                      <a:r>
                        <a:rPr lang="de-DE" dirty="0" smtClean="0"/>
                        <a:t> partial</a:t>
                      </a:r>
                      <a:r>
                        <a:rPr lang="de-DE" baseline="0" dirty="0" smtClean="0"/>
                        <a:t> </a:t>
                      </a:r>
                      <a:r>
                        <a:rPr lang="de-DE" baseline="0" dirty="0" err="1" smtClean="0"/>
                        <a:t>p</a:t>
                      </a:r>
                      <a:r>
                        <a:rPr lang="de-DE" dirty="0" err="1" smtClean="0"/>
                        <a:t>ressure</a:t>
                      </a:r>
                      <a:r>
                        <a:rPr lang="de-DE" dirty="0" smtClean="0"/>
                        <a:t> cal.</a:t>
                      </a:r>
                      <a:endParaRPr lang="de-DE" dirty="0"/>
                    </a:p>
                  </a:txBody>
                  <a:tcPr/>
                </a:tc>
                <a:tc>
                  <a:txBody>
                    <a:bodyPr/>
                    <a:lstStyle/>
                    <a:p>
                      <a:r>
                        <a:rPr lang="de-DE" b="1" dirty="0" err="1" smtClean="0">
                          <a:solidFill>
                            <a:srgbClr val="C00000"/>
                          </a:solidFill>
                        </a:rPr>
                        <a:t>Partially</a:t>
                      </a:r>
                      <a:r>
                        <a:rPr lang="de-DE" b="1" dirty="0" smtClean="0">
                          <a:solidFill>
                            <a:srgbClr val="C00000"/>
                          </a:solidFill>
                        </a:rPr>
                        <a:t> </a:t>
                      </a:r>
                      <a:r>
                        <a:rPr lang="de-DE" b="1" dirty="0" err="1" smtClean="0">
                          <a:solidFill>
                            <a:srgbClr val="C00000"/>
                          </a:solidFill>
                        </a:rPr>
                        <a:t>successful</a:t>
                      </a:r>
                      <a:endParaRPr lang="de-DE" b="1" dirty="0">
                        <a:solidFill>
                          <a:srgbClr val="C00000"/>
                        </a:solidFill>
                      </a:endParaRPr>
                    </a:p>
                  </a:txBody>
                  <a:tcPr/>
                </a:tc>
                <a:extLst>
                  <a:ext uri="{0D108BD9-81ED-4DB2-BD59-A6C34878D82A}">
                    <a16:rowId xmlns:a16="http://schemas.microsoft.com/office/drawing/2014/main" val="2951383975"/>
                  </a:ext>
                </a:extLst>
              </a:tr>
              <a:tr h="370840">
                <a:tc>
                  <a:txBody>
                    <a:bodyPr/>
                    <a:lstStyle/>
                    <a:p>
                      <a:r>
                        <a:rPr lang="de-DE" dirty="0" smtClean="0"/>
                        <a:t>TMP</a:t>
                      </a:r>
                      <a:r>
                        <a:rPr lang="de-DE" baseline="0" dirty="0" smtClean="0"/>
                        <a:t>s (ADB)</a:t>
                      </a:r>
                      <a:endParaRPr lang="de-DE" dirty="0"/>
                    </a:p>
                  </a:txBody>
                  <a:tcPr/>
                </a:tc>
                <a:tc>
                  <a:txBody>
                    <a:bodyPr/>
                    <a:lstStyle/>
                    <a:p>
                      <a:r>
                        <a:rPr lang="de-DE" dirty="0" err="1" smtClean="0"/>
                        <a:t>Pumping</a:t>
                      </a:r>
                      <a:r>
                        <a:rPr lang="de-DE" dirty="0" smtClean="0"/>
                        <a:t> </a:t>
                      </a:r>
                      <a:r>
                        <a:rPr lang="de-DE" dirty="0" err="1" smtClean="0"/>
                        <a:t>speed</a:t>
                      </a:r>
                      <a:endParaRPr lang="de-DE" dirty="0"/>
                    </a:p>
                  </a:txBody>
                  <a:tcPr/>
                </a:tc>
                <a:tc>
                  <a:txBody>
                    <a:bodyPr/>
                    <a:lstStyle/>
                    <a:p>
                      <a:r>
                        <a:rPr lang="de-DE" b="1" dirty="0" err="1" smtClean="0">
                          <a:solidFill>
                            <a:srgbClr val="C00000"/>
                          </a:solidFill>
                        </a:rPr>
                        <a:t>It‘s</a:t>
                      </a:r>
                      <a:r>
                        <a:rPr lang="de-DE" b="1" dirty="0" smtClean="0">
                          <a:solidFill>
                            <a:srgbClr val="C00000"/>
                          </a:solidFill>
                        </a:rPr>
                        <a:t> </a:t>
                      </a:r>
                      <a:r>
                        <a:rPr lang="de-DE" b="1" dirty="0" err="1" smtClean="0">
                          <a:solidFill>
                            <a:srgbClr val="C00000"/>
                          </a:solidFill>
                        </a:rPr>
                        <a:t>complicated</a:t>
                      </a:r>
                      <a:endParaRPr lang="de-DE" b="1" dirty="0">
                        <a:solidFill>
                          <a:srgbClr val="C00000"/>
                        </a:solidFill>
                      </a:endParaRPr>
                    </a:p>
                  </a:txBody>
                  <a:tcPr/>
                </a:tc>
                <a:extLst>
                  <a:ext uri="{0D108BD9-81ED-4DB2-BD59-A6C34878D82A}">
                    <a16:rowId xmlns:a16="http://schemas.microsoft.com/office/drawing/2014/main" val="3374863849"/>
                  </a:ext>
                </a:extLst>
              </a:tr>
              <a:tr h="370840">
                <a:tc>
                  <a:txBody>
                    <a:bodyPr/>
                    <a:lstStyle/>
                    <a:p>
                      <a:r>
                        <a:rPr lang="de-DE" dirty="0" smtClean="0"/>
                        <a:t>CVPs</a:t>
                      </a:r>
                      <a:endParaRPr lang="de-DE" dirty="0"/>
                    </a:p>
                  </a:txBody>
                  <a:tcPr/>
                </a:tc>
                <a:tc>
                  <a:txBody>
                    <a:bodyPr/>
                    <a:lstStyle/>
                    <a:p>
                      <a:r>
                        <a:rPr lang="de-DE" dirty="0" err="1" smtClean="0"/>
                        <a:t>Pumping</a:t>
                      </a:r>
                      <a:r>
                        <a:rPr lang="de-DE" dirty="0" smtClean="0"/>
                        <a:t> </a:t>
                      </a:r>
                      <a:r>
                        <a:rPr lang="de-DE" dirty="0" err="1" smtClean="0"/>
                        <a:t>speed</a:t>
                      </a:r>
                      <a:endParaRPr lang="de-DE" dirty="0"/>
                    </a:p>
                  </a:txBody>
                  <a:tcPr/>
                </a:tc>
                <a:tc>
                  <a:txBody>
                    <a:bodyPr/>
                    <a:lstStyle/>
                    <a:p>
                      <a:r>
                        <a:rPr lang="de-DE" b="1" dirty="0" err="1" smtClean="0">
                          <a:sym typeface="Wingdings" panose="05000000000000000000" pitchFamily="2" charset="2"/>
                        </a:rPr>
                        <a:t>Under</a:t>
                      </a:r>
                      <a:r>
                        <a:rPr lang="de-DE" b="1" baseline="0" dirty="0" smtClean="0">
                          <a:sym typeface="Wingdings" panose="05000000000000000000" pitchFamily="2" charset="2"/>
                        </a:rPr>
                        <a:t> </a:t>
                      </a:r>
                      <a:r>
                        <a:rPr lang="de-DE" b="1" baseline="0" dirty="0" err="1" smtClean="0">
                          <a:sym typeface="Wingdings" panose="05000000000000000000" pitchFamily="2" charset="2"/>
                        </a:rPr>
                        <a:t>evaluation</a:t>
                      </a:r>
                      <a:r>
                        <a:rPr lang="de-DE" b="1" baseline="0" dirty="0" smtClean="0">
                          <a:sym typeface="Wingdings" panose="05000000000000000000" pitchFamily="2" charset="2"/>
                        </a:rPr>
                        <a:t>  V. Haak</a:t>
                      </a:r>
                      <a:endParaRPr lang="de-DE" b="1" dirty="0"/>
                    </a:p>
                  </a:txBody>
                  <a:tcPr/>
                </a:tc>
                <a:extLst>
                  <a:ext uri="{0D108BD9-81ED-4DB2-BD59-A6C34878D82A}">
                    <a16:rowId xmlns:a16="http://schemas.microsoft.com/office/drawing/2014/main" val="2795421756"/>
                  </a:ext>
                </a:extLst>
              </a:tr>
              <a:tr h="370840">
                <a:tc>
                  <a:txBody>
                    <a:bodyPr/>
                    <a:lstStyle/>
                    <a:p>
                      <a:r>
                        <a:rPr lang="de-DE" dirty="0" smtClean="0"/>
                        <a:t>ICRH</a:t>
                      </a:r>
                      <a:r>
                        <a:rPr lang="de-DE" baseline="0" dirty="0" smtClean="0"/>
                        <a:t> </a:t>
                      </a:r>
                      <a:r>
                        <a:rPr lang="de-DE" baseline="0" dirty="0" err="1" smtClean="0"/>
                        <a:t>valve</a:t>
                      </a:r>
                      <a:r>
                        <a:rPr lang="de-DE" baseline="0" dirty="0" smtClean="0"/>
                        <a:t> </a:t>
                      </a:r>
                      <a:r>
                        <a:rPr lang="de-DE" baseline="0" dirty="0" err="1" smtClean="0"/>
                        <a:t>characterization</a:t>
                      </a:r>
                      <a:endParaRPr lang="de-DE" dirty="0"/>
                    </a:p>
                  </a:txBody>
                  <a:tcPr/>
                </a:tc>
                <a:tc>
                  <a:txBody>
                    <a:bodyPr/>
                    <a:lstStyle/>
                    <a:p>
                      <a:r>
                        <a:rPr lang="de-DE" dirty="0" smtClean="0"/>
                        <a:t>Flow rate</a:t>
                      </a:r>
                      <a:endParaRPr lang="de-DE" dirty="0"/>
                    </a:p>
                  </a:txBody>
                  <a:tcPr/>
                </a:tc>
                <a:tc>
                  <a:txBody>
                    <a:bodyPr/>
                    <a:lstStyle/>
                    <a:p>
                      <a:r>
                        <a:rPr lang="de-DE" b="1" dirty="0" err="1" smtClean="0">
                          <a:solidFill>
                            <a:srgbClr val="C00000"/>
                          </a:solidFill>
                        </a:rPr>
                        <a:t>Postponed</a:t>
                      </a:r>
                      <a:r>
                        <a:rPr lang="de-DE" b="1" dirty="0" smtClean="0">
                          <a:solidFill>
                            <a:srgbClr val="C00000"/>
                          </a:solidFill>
                        </a:rPr>
                        <a:t> </a:t>
                      </a:r>
                      <a:r>
                        <a:rPr lang="de-DE" b="1" dirty="0" err="1" smtClean="0">
                          <a:solidFill>
                            <a:srgbClr val="C00000"/>
                          </a:solidFill>
                        </a:rPr>
                        <a:t>to</a:t>
                      </a:r>
                      <a:r>
                        <a:rPr lang="de-DE" b="1" dirty="0" smtClean="0">
                          <a:solidFill>
                            <a:srgbClr val="C00000"/>
                          </a:solidFill>
                        </a:rPr>
                        <a:t> OP2.2</a:t>
                      </a:r>
                      <a:endParaRPr lang="de-DE" b="1" dirty="0">
                        <a:solidFill>
                          <a:srgbClr val="C00000"/>
                        </a:solidFill>
                      </a:endParaRPr>
                    </a:p>
                  </a:txBody>
                  <a:tcPr/>
                </a:tc>
                <a:extLst>
                  <a:ext uri="{0D108BD9-81ED-4DB2-BD59-A6C34878D82A}">
                    <a16:rowId xmlns:a16="http://schemas.microsoft.com/office/drawing/2014/main" val="3862258064"/>
                  </a:ext>
                </a:extLst>
              </a:tr>
              <a:tr h="370840">
                <a:tc>
                  <a:txBody>
                    <a:bodyPr/>
                    <a:lstStyle/>
                    <a:p>
                      <a:r>
                        <a:rPr lang="de-DE" dirty="0" smtClean="0"/>
                        <a:t>GPI </a:t>
                      </a:r>
                      <a:r>
                        <a:rPr lang="de-DE" dirty="0" err="1" smtClean="0"/>
                        <a:t>valve</a:t>
                      </a:r>
                      <a:r>
                        <a:rPr lang="de-DE" dirty="0" smtClean="0"/>
                        <a:t> </a:t>
                      </a:r>
                      <a:r>
                        <a:rPr lang="de-DE" dirty="0" err="1" smtClean="0"/>
                        <a:t>characterization</a:t>
                      </a:r>
                      <a:endParaRPr lang="de-DE" dirty="0"/>
                    </a:p>
                  </a:txBody>
                  <a:tcPr/>
                </a:tc>
                <a:tc>
                  <a:txBody>
                    <a:bodyPr/>
                    <a:lstStyle/>
                    <a:p>
                      <a:r>
                        <a:rPr lang="de-DE" dirty="0" smtClean="0"/>
                        <a:t>Flow rate</a:t>
                      </a:r>
                      <a:endParaRPr lang="de-DE" dirty="0"/>
                    </a:p>
                  </a:txBody>
                  <a:tcPr/>
                </a:tc>
                <a:tc>
                  <a:txBody>
                    <a:bodyPr/>
                    <a:lstStyle/>
                    <a:p>
                      <a:r>
                        <a:rPr lang="de-DE" b="1" dirty="0" err="1" smtClean="0">
                          <a:solidFill>
                            <a:srgbClr val="00B050"/>
                          </a:solidFill>
                        </a:rPr>
                        <a:t>Successful</a:t>
                      </a:r>
                      <a:endParaRPr lang="de-DE" b="1" dirty="0">
                        <a:solidFill>
                          <a:srgbClr val="00B050"/>
                        </a:solidFill>
                      </a:endParaRPr>
                    </a:p>
                  </a:txBody>
                  <a:tcPr/>
                </a:tc>
                <a:extLst>
                  <a:ext uri="{0D108BD9-81ED-4DB2-BD59-A6C34878D82A}">
                    <a16:rowId xmlns:a16="http://schemas.microsoft.com/office/drawing/2014/main" val="1064911956"/>
                  </a:ext>
                </a:extLst>
              </a:tr>
              <a:tr h="370840">
                <a:tc>
                  <a:txBody>
                    <a:bodyPr/>
                    <a:lstStyle/>
                    <a:p>
                      <a:r>
                        <a:rPr lang="de-DE" dirty="0" smtClean="0"/>
                        <a:t>IR </a:t>
                      </a:r>
                      <a:r>
                        <a:rPr lang="de-DE" dirty="0" err="1" smtClean="0"/>
                        <a:t>endoscope</a:t>
                      </a:r>
                      <a:r>
                        <a:rPr lang="de-DE" dirty="0" smtClean="0"/>
                        <a:t> </a:t>
                      </a:r>
                      <a:r>
                        <a:rPr lang="de-DE" dirty="0" err="1" smtClean="0"/>
                        <a:t>flushing</a:t>
                      </a:r>
                      <a:r>
                        <a:rPr lang="de-DE" dirty="0" smtClean="0"/>
                        <a:t> rate</a:t>
                      </a:r>
                      <a:endParaRPr lang="de-DE" dirty="0"/>
                    </a:p>
                  </a:txBody>
                  <a:tcPr/>
                </a:tc>
                <a:tc>
                  <a:txBody>
                    <a:bodyPr/>
                    <a:lstStyle/>
                    <a:p>
                      <a:r>
                        <a:rPr lang="de-DE" dirty="0" smtClean="0"/>
                        <a:t>H2 </a:t>
                      </a:r>
                      <a:r>
                        <a:rPr lang="de-DE" dirty="0" err="1" smtClean="0"/>
                        <a:t>flow</a:t>
                      </a:r>
                      <a:r>
                        <a:rPr lang="de-DE" dirty="0" smtClean="0"/>
                        <a:t> rate</a:t>
                      </a:r>
                      <a:endParaRPr lang="de-DE" dirty="0"/>
                    </a:p>
                  </a:txBody>
                  <a:tcPr/>
                </a:tc>
                <a:tc>
                  <a:txBody>
                    <a:bodyPr/>
                    <a:lstStyle/>
                    <a:p>
                      <a:r>
                        <a:rPr lang="de-DE" b="1" dirty="0" err="1" smtClean="0">
                          <a:solidFill>
                            <a:srgbClr val="00B050"/>
                          </a:solidFill>
                        </a:rPr>
                        <a:t>Successful</a:t>
                      </a:r>
                      <a:endParaRPr lang="de-DE" b="1" dirty="0">
                        <a:solidFill>
                          <a:srgbClr val="00B050"/>
                        </a:solidFill>
                      </a:endParaRPr>
                    </a:p>
                  </a:txBody>
                  <a:tcPr/>
                </a:tc>
                <a:extLst>
                  <a:ext uri="{0D108BD9-81ED-4DB2-BD59-A6C34878D82A}">
                    <a16:rowId xmlns:a16="http://schemas.microsoft.com/office/drawing/2014/main" val="2209788232"/>
                  </a:ext>
                </a:extLst>
              </a:tr>
            </a:tbl>
          </a:graphicData>
        </a:graphic>
      </p:graphicFrame>
      <p:sp>
        <p:nvSpPr>
          <p:cNvPr id="3" name="Datumsplatzhalter 2"/>
          <p:cNvSpPr>
            <a:spLocks noGrp="1"/>
          </p:cNvSpPr>
          <p:nvPr>
            <p:ph type="dt" sz="half" idx="14"/>
          </p:nvPr>
        </p:nvSpPr>
        <p:spPr/>
        <p:txBody>
          <a:bodyPr/>
          <a:lstStyle/>
          <a:p>
            <a:r>
              <a:rPr lang="de-DE" smtClean="0"/>
              <a:t>Gas balance and exhaust during OP2.1</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Victoria Haak | </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12</a:t>
            </a:fld>
            <a:endParaRPr lang="de-DE" dirty="0"/>
          </a:p>
        </p:txBody>
      </p:sp>
      <p:sp>
        <p:nvSpPr>
          <p:cNvPr id="6" name="Titel 5"/>
          <p:cNvSpPr>
            <a:spLocks noGrp="1"/>
          </p:cNvSpPr>
          <p:nvPr>
            <p:ph type="title"/>
          </p:nvPr>
        </p:nvSpPr>
        <p:spPr>
          <a:xfrm>
            <a:off x="559059" y="369891"/>
            <a:ext cx="9973165" cy="782638"/>
          </a:xfrm>
        </p:spPr>
        <p:txBody>
          <a:bodyPr/>
          <a:lstStyle/>
          <a:p>
            <a:r>
              <a:rPr lang="de-DE" dirty="0" err="1" smtClean="0"/>
              <a:t>Calibration</a:t>
            </a:r>
            <a:r>
              <a:rPr lang="de-DE" dirty="0" smtClean="0"/>
              <a:t> </a:t>
            </a:r>
            <a:r>
              <a:rPr lang="de-DE" dirty="0" err="1" smtClean="0"/>
              <a:t>of</a:t>
            </a:r>
            <a:r>
              <a:rPr lang="de-DE" dirty="0" smtClean="0"/>
              <a:t> </a:t>
            </a:r>
            <a:r>
              <a:rPr lang="de-DE" dirty="0" err="1" smtClean="0"/>
              <a:t>the</a:t>
            </a:r>
            <a:r>
              <a:rPr lang="de-DE" dirty="0" smtClean="0"/>
              <a:t> neutral gas </a:t>
            </a:r>
            <a:r>
              <a:rPr lang="de-DE" dirty="0" err="1" smtClean="0"/>
              <a:t>diagnostics</a:t>
            </a:r>
            <a:r>
              <a:rPr lang="de-DE" dirty="0" smtClean="0"/>
              <a:t> – </a:t>
            </a:r>
            <a:r>
              <a:rPr lang="de-DE" dirty="0" err="1" smtClean="0"/>
              <a:t>overview</a:t>
            </a:r>
            <a:r>
              <a:rPr lang="de-DE" dirty="0" smtClean="0"/>
              <a:t> (G. Schlisio)</a:t>
            </a:r>
            <a:endParaRPr lang="de-DE" dirty="0"/>
          </a:p>
        </p:txBody>
      </p:sp>
    </p:spTree>
    <p:extLst>
      <p:ext uri="{BB962C8B-B14F-4D97-AF65-F5344CB8AC3E}">
        <p14:creationId xmlns:p14="http://schemas.microsoft.com/office/powerpoint/2010/main" val="3627961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r>
              <a:rPr lang="de-DE" smtClean="0"/>
              <a:t>Gas balance and exhaust during OP2.1</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Victoria Haak | </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13</a:t>
            </a:fld>
            <a:endParaRPr lang="de-DE" dirty="0"/>
          </a:p>
        </p:txBody>
      </p:sp>
      <p:sp>
        <p:nvSpPr>
          <p:cNvPr id="6" name="Titel 5"/>
          <p:cNvSpPr>
            <a:spLocks noGrp="1"/>
          </p:cNvSpPr>
          <p:nvPr>
            <p:ph type="title"/>
          </p:nvPr>
        </p:nvSpPr>
        <p:spPr/>
        <p:txBody>
          <a:bodyPr/>
          <a:lstStyle/>
          <a:p>
            <a:r>
              <a:rPr lang="de-DE" dirty="0" smtClean="0"/>
              <a:t>Neutral gas </a:t>
            </a:r>
            <a:r>
              <a:rPr lang="de-DE" dirty="0" err="1" smtClean="0"/>
              <a:t>pressures</a:t>
            </a:r>
            <a:r>
              <a:rPr lang="de-DE" dirty="0" smtClean="0"/>
              <a:t> </a:t>
            </a:r>
            <a:r>
              <a:rPr lang="de-DE" dirty="0" err="1" smtClean="0"/>
              <a:t>with</a:t>
            </a:r>
            <a:r>
              <a:rPr lang="de-DE" dirty="0" smtClean="0"/>
              <a:t> </a:t>
            </a:r>
            <a:r>
              <a:rPr lang="de-DE" dirty="0" err="1" smtClean="0"/>
              <a:t>and</a:t>
            </a:r>
            <a:r>
              <a:rPr lang="de-DE" dirty="0" smtClean="0"/>
              <a:t> </a:t>
            </a:r>
            <a:r>
              <a:rPr lang="de-DE" dirty="0" err="1" smtClean="0"/>
              <a:t>without</a:t>
            </a:r>
            <a:r>
              <a:rPr lang="de-DE" dirty="0" smtClean="0"/>
              <a:t> CVP</a:t>
            </a:r>
            <a:endParaRPr lang="de-DE" dirty="0"/>
          </a:p>
        </p:txBody>
      </p:sp>
      <p:sp>
        <p:nvSpPr>
          <p:cNvPr id="10" name="Rechteck 9"/>
          <p:cNvSpPr/>
          <p:nvPr/>
        </p:nvSpPr>
        <p:spPr>
          <a:xfrm>
            <a:off x="4164676" y="2053244"/>
            <a:ext cx="1554480" cy="222437"/>
          </a:xfrm>
          <a:prstGeom prst="rect">
            <a:avLst/>
          </a:prstGeom>
          <a:solidFill>
            <a:schemeClr val="bg1"/>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75" y="1830042"/>
            <a:ext cx="5714557" cy="4285918"/>
          </a:xfrm>
          <a:prstGeom prst="rect">
            <a:avLst/>
          </a:prstGeom>
        </p:spPr>
      </p:pic>
      <p:sp>
        <p:nvSpPr>
          <p:cNvPr id="12" name="Textfeld 11"/>
          <p:cNvSpPr txBox="1"/>
          <p:nvPr/>
        </p:nvSpPr>
        <p:spPr>
          <a:xfrm>
            <a:off x="658813" y="1047404"/>
            <a:ext cx="3705369" cy="294953"/>
          </a:xfrm>
          <a:prstGeom prst="rect">
            <a:avLst/>
          </a:prstGeom>
          <a:noFill/>
        </p:spPr>
        <p:txBody>
          <a:bodyPr wrap="square" lIns="0" tIns="0" rIns="0" bIns="0" rtlCol="0" anchor="t" anchorCtr="0">
            <a:spAutoFit/>
          </a:bodyPr>
          <a:lstStyle/>
          <a:p>
            <a:pPr algn="l">
              <a:lnSpc>
                <a:spcPts val="2300"/>
              </a:lnSpc>
              <a:spcBef>
                <a:spcPts val="1150"/>
              </a:spcBef>
            </a:pPr>
            <a:r>
              <a:rPr lang="de-DE" sz="2000" b="1" dirty="0" smtClean="0">
                <a:solidFill>
                  <a:schemeClr val="tx2"/>
                </a:solidFill>
              </a:rPr>
              <a:t>Standard </a:t>
            </a:r>
            <a:r>
              <a:rPr lang="de-DE" sz="2000" b="1" dirty="0" err="1" smtClean="0">
                <a:solidFill>
                  <a:schemeClr val="tx2"/>
                </a:solidFill>
              </a:rPr>
              <a:t>configuration</a:t>
            </a:r>
            <a:endParaRPr lang="de-DE" sz="2000" b="1" dirty="0" smtClean="0">
              <a:solidFill>
                <a:schemeClr val="tx2"/>
              </a:solidFill>
            </a:endParaRPr>
          </a:p>
        </p:txBody>
      </p:sp>
      <p:graphicFrame>
        <p:nvGraphicFramePr>
          <p:cNvPr id="13" name="Diagramm 12"/>
          <p:cNvGraphicFramePr>
            <a:graphicFrameLocks/>
          </p:cNvGraphicFramePr>
          <p:nvPr>
            <p:extLst>
              <p:ext uri="{D42A27DB-BD31-4B8C-83A1-F6EECF244321}">
                <p14:modId xmlns:p14="http://schemas.microsoft.com/office/powerpoint/2010/main" val="133118972"/>
              </p:ext>
            </p:extLst>
          </p:nvPr>
        </p:nvGraphicFramePr>
        <p:xfrm>
          <a:off x="7913716" y="693742"/>
          <a:ext cx="4450080" cy="294144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feld 13"/>
          <p:cNvSpPr txBox="1"/>
          <p:nvPr/>
        </p:nvSpPr>
        <p:spPr>
          <a:xfrm>
            <a:off x="5794435" y="3635182"/>
            <a:ext cx="6308896" cy="3872855"/>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de-DE" sz="1600" dirty="0" smtClean="0"/>
              <a:t>Neutral gas </a:t>
            </a:r>
            <a:r>
              <a:rPr lang="de-DE" sz="1600" dirty="0" err="1" smtClean="0"/>
              <a:t>pressures</a:t>
            </a:r>
            <a:r>
              <a:rPr lang="de-DE" sz="1600" dirty="0" smtClean="0"/>
              <a:t> in </a:t>
            </a:r>
            <a:r>
              <a:rPr lang="de-DE" sz="1600" dirty="0" err="1" smtClean="0"/>
              <a:t>the</a:t>
            </a:r>
            <a:r>
              <a:rPr lang="de-DE" sz="1600" dirty="0" smtClean="0"/>
              <a:t> same </a:t>
            </a:r>
            <a:r>
              <a:rPr lang="de-DE" sz="1600" dirty="0" err="1" smtClean="0"/>
              <a:t>range</a:t>
            </a:r>
            <a:r>
              <a:rPr lang="de-DE" sz="1600" dirty="0" smtClean="0"/>
              <a:t> </a:t>
            </a:r>
            <a:r>
              <a:rPr lang="de-DE" sz="1600" dirty="0" err="1" smtClean="0"/>
              <a:t>as</a:t>
            </a:r>
            <a:r>
              <a:rPr lang="de-DE" sz="1600" dirty="0" smtClean="0"/>
              <a:t> </a:t>
            </a:r>
            <a:r>
              <a:rPr lang="de-DE" sz="1600" dirty="0" err="1" smtClean="0"/>
              <a:t>during</a:t>
            </a:r>
            <a:r>
              <a:rPr lang="de-DE" sz="1600" dirty="0" smtClean="0"/>
              <a:t> OP1.2b</a:t>
            </a:r>
          </a:p>
          <a:p>
            <a:pPr marL="180000" indent="-180000" algn="l">
              <a:lnSpc>
                <a:spcPts val="2300"/>
              </a:lnSpc>
              <a:spcBef>
                <a:spcPts val="1150"/>
              </a:spcBef>
              <a:buFont typeface="Arial" panose="020B0604020202020204" pitchFamily="34" charset="0"/>
              <a:buChar char="•"/>
            </a:pPr>
            <a:r>
              <a:rPr lang="de-DE" sz="1600" dirty="0" smtClean="0"/>
              <a:t>1e-04 mbar </a:t>
            </a:r>
            <a:r>
              <a:rPr lang="de-DE" sz="1600" dirty="0" smtClean="0"/>
              <a:t>– </a:t>
            </a:r>
            <a:r>
              <a:rPr lang="de-DE" sz="1600" dirty="0" smtClean="0"/>
              <a:t>5e-04 mbar </a:t>
            </a:r>
            <a:r>
              <a:rPr lang="de-DE" sz="1600" dirty="0" smtClean="0"/>
              <a:t>at </a:t>
            </a:r>
            <a:r>
              <a:rPr lang="de-DE" sz="1600" dirty="0" err="1" smtClean="0"/>
              <a:t>pumping</a:t>
            </a:r>
            <a:r>
              <a:rPr lang="de-DE" sz="1600" dirty="0" smtClean="0"/>
              <a:t> </a:t>
            </a:r>
            <a:r>
              <a:rPr lang="de-DE" sz="1600" dirty="0" err="1" smtClean="0"/>
              <a:t>gap</a:t>
            </a:r>
            <a:endParaRPr lang="de-DE" sz="1600" dirty="0" smtClean="0"/>
          </a:p>
          <a:p>
            <a:pPr marL="180000" indent="-180000" algn="l">
              <a:lnSpc>
                <a:spcPts val="2300"/>
              </a:lnSpc>
              <a:spcBef>
                <a:spcPts val="1150"/>
              </a:spcBef>
              <a:buFont typeface="Arial" panose="020B0604020202020204" pitchFamily="34" charset="0"/>
              <a:buChar char="•"/>
            </a:pPr>
            <a:r>
              <a:rPr lang="de-DE" sz="1600" dirty="0" smtClean="0"/>
              <a:t>4e-05 mbar </a:t>
            </a:r>
            <a:r>
              <a:rPr lang="de-DE" sz="1600" dirty="0" smtClean="0"/>
              <a:t>– </a:t>
            </a:r>
            <a:r>
              <a:rPr lang="de-DE" sz="1600" dirty="0" smtClean="0"/>
              <a:t>3e-04 mbar </a:t>
            </a:r>
            <a:r>
              <a:rPr lang="de-DE" sz="1600" dirty="0" smtClean="0"/>
              <a:t>at AEH </a:t>
            </a:r>
            <a:r>
              <a:rPr lang="de-DE" sz="1600" dirty="0" err="1" smtClean="0"/>
              <a:t>pumping</a:t>
            </a:r>
            <a:r>
              <a:rPr lang="de-DE" sz="1600" dirty="0" smtClean="0"/>
              <a:t> </a:t>
            </a:r>
            <a:r>
              <a:rPr lang="de-DE" sz="1600" dirty="0" err="1" smtClean="0"/>
              <a:t>port</a:t>
            </a:r>
            <a:r>
              <a:rPr lang="de-DE" sz="1600" dirty="0" smtClean="0"/>
              <a:t> in </a:t>
            </a:r>
            <a:r>
              <a:rPr lang="de-DE" sz="1600" dirty="0" err="1" smtClean="0"/>
              <a:t>subdivertor</a:t>
            </a:r>
            <a:r>
              <a:rPr lang="de-DE" sz="1600" dirty="0" smtClean="0"/>
              <a:t> </a:t>
            </a:r>
            <a:r>
              <a:rPr lang="de-DE" sz="1600" dirty="0" err="1" smtClean="0"/>
              <a:t>volume</a:t>
            </a:r>
            <a:endParaRPr lang="de-DE" sz="1600" dirty="0" smtClean="0"/>
          </a:p>
          <a:p>
            <a:pPr marL="180000" indent="-180000" algn="l">
              <a:lnSpc>
                <a:spcPts val="2300"/>
              </a:lnSpc>
              <a:spcBef>
                <a:spcPts val="1150"/>
              </a:spcBef>
              <a:buFont typeface="Arial" panose="020B0604020202020204" pitchFamily="34" charset="0"/>
              <a:buChar char="•"/>
            </a:pPr>
            <a:r>
              <a:rPr lang="de-DE" sz="1600" dirty="0" err="1" smtClean="0"/>
              <a:t>Slightly</a:t>
            </a:r>
            <a:r>
              <a:rPr lang="de-DE" sz="1600" dirty="0" smtClean="0"/>
              <a:t> </a:t>
            </a:r>
            <a:r>
              <a:rPr lang="de-DE" sz="1600" dirty="0" err="1" smtClean="0"/>
              <a:t>lower</a:t>
            </a:r>
            <a:r>
              <a:rPr lang="de-DE" sz="1600" dirty="0" smtClean="0"/>
              <a:t> neutral gas </a:t>
            </a:r>
            <a:r>
              <a:rPr lang="de-DE" sz="1600" dirty="0" err="1" smtClean="0"/>
              <a:t>pressures</a:t>
            </a:r>
            <a:r>
              <a:rPr lang="de-DE" sz="1600" dirty="0" smtClean="0"/>
              <a:t> in </a:t>
            </a:r>
            <a:r>
              <a:rPr lang="de-DE" sz="1600" dirty="0" err="1" smtClean="0"/>
              <a:t>subdivertor</a:t>
            </a:r>
            <a:r>
              <a:rPr lang="de-DE" sz="1600" dirty="0" smtClean="0"/>
              <a:t> </a:t>
            </a:r>
            <a:r>
              <a:rPr lang="de-DE" sz="1600" dirty="0" err="1" smtClean="0"/>
              <a:t>during</a:t>
            </a:r>
            <a:r>
              <a:rPr lang="de-DE" sz="1600" dirty="0" smtClean="0"/>
              <a:t> </a:t>
            </a:r>
            <a:r>
              <a:rPr lang="de-DE" sz="1600" dirty="0" err="1" smtClean="0"/>
              <a:t>operation</a:t>
            </a:r>
            <a:r>
              <a:rPr lang="de-DE" sz="1600" dirty="0" smtClean="0"/>
              <a:t> </a:t>
            </a:r>
            <a:r>
              <a:rPr lang="de-DE" sz="1600" dirty="0" err="1" smtClean="0"/>
              <a:t>of</a:t>
            </a:r>
            <a:r>
              <a:rPr lang="de-DE" sz="1600" dirty="0" smtClean="0"/>
              <a:t> CVP</a:t>
            </a:r>
          </a:p>
          <a:p>
            <a:pPr marL="285750" indent="-285750" algn="l">
              <a:lnSpc>
                <a:spcPts val="2300"/>
              </a:lnSpc>
              <a:spcBef>
                <a:spcPts val="1150"/>
              </a:spcBef>
              <a:buFont typeface="Wingdings" panose="05000000000000000000" pitchFamily="2" charset="2"/>
              <a:buChar char="Ø"/>
            </a:pPr>
            <a:r>
              <a:rPr lang="de-DE" sz="1600" b="1" dirty="0" smtClean="0"/>
              <a:t>Overall </a:t>
            </a:r>
            <a:r>
              <a:rPr lang="de-DE" sz="1600" b="1" dirty="0" err="1"/>
              <a:t>n</a:t>
            </a:r>
            <a:r>
              <a:rPr lang="de-DE" sz="1600" b="1" dirty="0" err="1" smtClean="0"/>
              <a:t>o</a:t>
            </a:r>
            <a:r>
              <a:rPr lang="de-DE" sz="1600" b="1" dirty="0" smtClean="0"/>
              <a:t> </a:t>
            </a:r>
            <a:r>
              <a:rPr lang="de-DE" sz="1600" b="1" dirty="0" err="1" smtClean="0"/>
              <a:t>significant</a:t>
            </a:r>
            <a:r>
              <a:rPr lang="de-DE" sz="1600" b="1" dirty="0" smtClean="0"/>
              <a:t> </a:t>
            </a:r>
            <a:r>
              <a:rPr lang="de-DE" sz="1600" b="1" dirty="0" err="1" smtClean="0"/>
              <a:t>impact</a:t>
            </a:r>
            <a:r>
              <a:rPr lang="de-DE" sz="1600" b="1" dirty="0" smtClean="0"/>
              <a:t> </a:t>
            </a:r>
            <a:r>
              <a:rPr lang="de-DE" sz="1600" b="1" dirty="0" err="1" smtClean="0"/>
              <a:t>of</a:t>
            </a:r>
            <a:r>
              <a:rPr lang="de-DE" sz="1600" b="1" dirty="0" smtClean="0"/>
              <a:t> CVP on neutral gas </a:t>
            </a:r>
            <a:r>
              <a:rPr lang="de-DE" sz="1600" b="1" dirty="0" err="1" smtClean="0"/>
              <a:t>pressures</a:t>
            </a:r>
            <a:r>
              <a:rPr lang="de-DE" sz="1600" b="1" dirty="0" smtClean="0"/>
              <a:t> in </a:t>
            </a:r>
            <a:r>
              <a:rPr lang="de-DE" sz="1600" b="1" dirty="0" err="1" smtClean="0"/>
              <a:t>current</a:t>
            </a:r>
            <a:r>
              <a:rPr lang="de-DE" sz="1600" b="1" dirty="0" smtClean="0"/>
              <a:t> </a:t>
            </a:r>
            <a:r>
              <a:rPr lang="de-DE" sz="1600" b="1" dirty="0" err="1" smtClean="0"/>
              <a:t>pressure</a:t>
            </a:r>
            <a:r>
              <a:rPr lang="de-DE" sz="1600" b="1" dirty="0" smtClean="0"/>
              <a:t> </a:t>
            </a:r>
            <a:r>
              <a:rPr lang="de-DE" sz="1600" b="1" dirty="0" err="1" smtClean="0"/>
              <a:t>regime</a:t>
            </a:r>
            <a:r>
              <a:rPr lang="de-DE" sz="1600" b="1" dirty="0" smtClean="0"/>
              <a:t> </a:t>
            </a:r>
          </a:p>
          <a:p>
            <a:pPr marL="180000" indent="-180000" algn="l">
              <a:lnSpc>
                <a:spcPts val="2300"/>
              </a:lnSpc>
              <a:spcBef>
                <a:spcPts val="1150"/>
              </a:spcBef>
              <a:buFont typeface="Arial" panose="020B0604020202020204" pitchFamily="34" charset="0"/>
              <a:buChar char="•"/>
            </a:pPr>
            <a:endParaRPr lang="de-DE" sz="1600" dirty="0" smtClean="0"/>
          </a:p>
          <a:p>
            <a:pPr marL="180000" indent="-180000" algn="l">
              <a:lnSpc>
                <a:spcPts val="2300"/>
              </a:lnSpc>
              <a:spcBef>
                <a:spcPts val="1150"/>
              </a:spcBef>
              <a:buFont typeface="Arial" panose="020B0604020202020204" pitchFamily="34" charset="0"/>
              <a:buChar char="•"/>
            </a:pPr>
            <a:endParaRPr lang="de-DE" sz="1600" dirty="0" err="1" smtClean="0"/>
          </a:p>
        </p:txBody>
      </p:sp>
    </p:spTree>
    <p:extLst>
      <p:ext uri="{BB962C8B-B14F-4D97-AF65-F5344CB8AC3E}">
        <p14:creationId xmlns:p14="http://schemas.microsoft.com/office/powerpoint/2010/main" val="307846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r>
              <a:rPr lang="de-DE" smtClean="0"/>
              <a:t>Gas balance and exhaust during OP2.1</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Victoria Haak | </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14</a:t>
            </a:fld>
            <a:endParaRPr lang="de-DE" dirty="0"/>
          </a:p>
        </p:txBody>
      </p:sp>
      <p:sp>
        <p:nvSpPr>
          <p:cNvPr id="6" name="Titel 5"/>
          <p:cNvSpPr>
            <a:spLocks noGrp="1"/>
          </p:cNvSpPr>
          <p:nvPr>
            <p:ph type="title"/>
          </p:nvPr>
        </p:nvSpPr>
        <p:spPr/>
        <p:txBody>
          <a:bodyPr/>
          <a:lstStyle/>
          <a:p>
            <a:r>
              <a:rPr lang="de-DE" dirty="0" smtClean="0"/>
              <a:t>Neutral gas </a:t>
            </a:r>
            <a:r>
              <a:rPr lang="de-DE" dirty="0" err="1" smtClean="0"/>
              <a:t>pressures</a:t>
            </a:r>
            <a:r>
              <a:rPr lang="de-DE" dirty="0" smtClean="0"/>
              <a:t> </a:t>
            </a:r>
            <a:r>
              <a:rPr lang="de-DE" dirty="0" err="1" smtClean="0"/>
              <a:t>with</a:t>
            </a:r>
            <a:r>
              <a:rPr lang="de-DE" dirty="0" smtClean="0"/>
              <a:t> </a:t>
            </a:r>
            <a:r>
              <a:rPr lang="de-DE" dirty="0" err="1" smtClean="0"/>
              <a:t>and</a:t>
            </a:r>
            <a:r>
              <a:rPr lang="de-DE" dirty="0" smtClean="0"/>
              <a:t> </a:t>
            </a:r>
            <a:r>
              <a:rPr lang="de-DE" dirty="0" err="1" smtClean="0"/>
              <a:t>without</a:t>
            </a:r>
            <a:r>
              <a:rPr lang="de-DE" dirty="0" smtClean="0"/>
              <a:t> CVP</a:t>
            </a:r>
            <a:endParaRPr lang="de-DE" dirty="0"/>
          </a:p>
        </p:txBody>
      </p:sp>
      <p:sp>
        <p:nvSpPr>
          <p:cNvPr id="10" name="Rechteck 9"/>
          <p:cNvSpPr/>
          <p:nvPr/>
        </p:nvSpPr>
        <p:spPr>
          <a:xfrm>
            <a:off x="4164676" y="2053244"/>
            <a:ext cx="1554480" cy="222437"/>
          </a:xfrm>
          <a:prstGeom prst="rect">
            <a:avLst/>
          </a:prstGeom>
          <a:solidFill>
            <a:schemeClr val="bg1"/>
          </a:solidFill>
          <a:ln w="19050" cmpd="sng">
            <a:solidFill>
              <a:schemeClr val="bg1"/>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2" name="Textfeld 11"/>
          <p:cNvSpPr txBox="1"/>
          <p:nvPr/>
        </p:nvSpPr>
        <p:spPr>
          <a:xfrm>
            <a:off x="658813" y="1047404"/>
            <a:ext cx="3705369" cy="294953"/>
          </a:xfrm>
          <a:prstGeom prst="rect">
            <a:avLst/>
          </a:prstGeom>
          <a:noFill/>
        </p:spPr>
        <p:txBody>
          <a:bodyPr wrap="square" lIns="0" tIns="0" rIns="0" bIns="0" rtlCol="0" anchor="t" anchorCtr="0">
            <a:spAutoFit/>
          </a:bodyPr>
          <a:lstStyle/>
          <a:p>
            <a:pPr algn="l">
              <a:lnSpc>
                <a:spcPts val="2300"/>
              </a:lnSpc>
              <a:spcBef>
                <a:spcPts val="1150"/>
              </a:spcBef>
            </a:pPr>
            <a:r>
              <a:rPr lang="de-DE" sz="2000" b="1" dirty="0" smtClean="0">
                <a:solidFill>
                  <a:schemeClr val="tx2"/>
                </a:solidFill>
              </a:rPr>
              <a:t>High </a:t>
            </a:r>
            <a:r>
              <a:rPr lang="de-DE" sz="2000" b="1" dirty="0" err="1" smtClean="0">
                <a:solidFill>
                  <a:schemeClr val="tx2"/>
                </a:solidFill>
              </a:rPr>
              <a:t>iota</a:t>
            </a:r>
            <a:r>
              <a:rPr lang="de-DE" sz="2000" b="1" dirty="0" smtClean="0">
                <a:solidFill>
                  <a:schemeClr val="tx2"/>
                </a:solidFill>
              </a:rPr>
              <a:t> </a:t>
            </a:r>
            <a:r>
              <a:rPr lang="de-DE" sz="2000" b="1" dirty="0" err="1" smtClean="0">
                <a:solidFill>
                  <a:schemeClr val="tx2"/>
                </a:solidFill>
              </a:rPr>
              <a:t>configuration</a:t>
            </a:r>
            <a:endParaRPr lang="de-DE" sz="2000" b="1" dirty="0" smtClean="0">
              <a:solidFill>
                <a:schemeClr val="tx2"/>
              </a:solidFill>
            </a:endParaRPr>
          </a:p>
        </p:txBody>
      </p:sp>
      <p:sp>
        <p:nvSpPr>
          <p:cNvPr id="14" name="Textfeld 13"/>
          <p:cNvSpPr txBox="1"/>
          <p:nvPr/>
        </p:nvSpPr>
        <p:spPr>
          <a:xfrm>
            <a:off x="6134793" y="3906982"/>
            <a:ext cx="5960225" cy="2680221"/>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de-DE" sz="1600" dirty="0" smtClean="0"/>
              <a:t>Neutral gas </a:t>
            </a:r>
            <a:r>
              <a:rPr lang="de-DE" sz="1600" dirty="0" err="1" smtClean="0"/>
              <a:t>pressures</a:t>
            </a:r>
            <a:r>
              <a:rPr lang="de-DE" sz="1600" dirty="0" smtClean="0"/>
              <a:t> in </a:t>
            </a:r>
            <a:r>
              <a:rPr lang="de-DE" sz="1600" dirty="0" err="1" smtClean="0"/>
              <a:t>the</a:t>
            </a:r>
            <a:r>
              <a:rPr lang="de-DE" sz="1600" dirty="0" smtClean="0"/>
              <a:t> same </a:t>
            </a:r>
            <a:r>
              <a:rPr lang="de-DE" sz="1600" dirty="0" err="1" smtClean="0"/>
              <a:t>range</a:t>
            </a:r>
            <a:r>
              <a:rPr lang="de-DE" sz="1600" dirty="0" smtClean="0"/>
              <a:t> </a:t>
            </a:r>
            <a:r>
              <a:rPr lang="de-DE" sz="1600" dirty="0" err="1" smtClean="0"/>
              <a:t>as</a:t>
            </a:r>
            <a:r>
              <a:rPr lang="de-DE" sz="1600" dirty="0" smtClean="0"/>
              <a:t> </a:t>
            </a:r>
            <a:r>
              <a:rPr lang="de-DE" sz="1600" dirty="0" err="1" smtClean="0"/>
              <a:t>during</a:t>
            </a:r>
            <a:r>
              <a:rPr lang="de-DE" sz="1600" dirty="0" smtClean="0"/>
              <a:t> OP1.2b</a:t>
            </a:r>
          </a:p>
          <a:p>
            <a:pPr marL="180000" indent="-180000" algn="l">
              <a:lnSpc>
                <a:spcPts val="2300"/>
              </a:lnSpc>
              <a:spcBef>
                <a:spcPts val="1150"/>
              </a:spcBef>
              <a:buFont typeface="Arial" panose="020B0604020202020204" pitchFamily="34" charset="0"/>
              <a:buChar char="•"/>
            </a:pPr>
            <a:r>
              <a:rPr lang="de-DE" sz="1600" dirty="0" smtClean="0"/>
              <a:t>1e-04 mbar </a:t>
            </a:r>
            <a:r>
              <a:rPr lang="de-DE" sz="1600" dirty="0" smtClean="0"/>
              <a:t>– </a:t>
            </a:r>
            <a:r>
              <a:rPr lang="de-DE" sz="1600" dirty="0" smtClean="0"/>
              <a:t>2.5e-04 mbar </a:t>
            </a:r>
            <a:r>
              <a:rPr lang="de-DE" sz="1600" dirty="0" smtClean="0"/>
              <a:t>at </a:t>
            </a:r>
            <a:r>
              <a:rPr lang="de-DE" sz="1600" dirty="0" err="1" smtClean="0"/>
              <a:t>pumping</a:t>
            </a:r>
            <a:r>
              <a:rPr lang="de-DE" sz="1600" dirty="0" smtClean="0"/>
              <a:t> </a:t>
            </a:r>
            <a:r>
              <a:rPr lang="de-DE" sz="1600" dirty="0" err="1" smtClean="0"/>
              <a:t>gap</a:t>
            </a:r>
            <a:endParaRPr lang="de-DE" sz="1600" dirty="0" smtClean="0"/>
          </a:p>
          <a:p>
            <a:pPr marL="180000" indent="-180000" algn="l">
              <a:lnSpc>
                <a:spcPts val="2300"/>
              </a:lnSpc>
              <a:spcBef>
                <a:spcPts val="1150"/>
              </a:spcBef>
              <a:buFont typeface="Arial" panose="020B0604020202020204" pitchFamily="34" charset="0"/>
              <a:buChar char="•"/>
            </a:pPr>
            <a:r>
              <a:rPr lang="de-DE" sz="1600" dirty="0" smtClean="0"/>
              <a:t>4e-05 mbar </a:t>
            </a:r>
            <a:r>
              <a:rPr lang="de-DE" sz="1600" dirty="0" smtClean="0"/>
              <a:t>– </a:t>
            </a:r>
            <a:r>
              <a:rPr lang="de-DE" sz="1600" dirty="0" smtClean="0"/>
              <a:t>5e-04 mbar </a:t>
            </a:r>
            <a:r>
              <a:rPr lang="de-DE" sz="1600" dirty="0" smtClean="0"/>
              <a:t>at AEP </a:t>
            </a:r>
            <a:r>
              <a:rPr lang="de-DE" sz="1600" dirty="0" err="1" smtClean="0"/>
              <a:t>pumping</a:t>
            </a:r>
            <a:r>
              <a:rPr lang="de-DE" sz="1600" dirty="0" smtClean="0"/>
              <a:t> </a:t>
            </a:r>
            <a:r>
              <a:rPr lang="de-DE" sz="1600" dirty="0" err="1" smtClean="0"/>
              <a:t>port</a:t>
            </a:r>
            <a:r>
              <a:rPr lang="de-DE" sz="1600" dirty="0" smtClean="0"/>
              <a:t> in </a:t>
            </a:r>
            <a:r>
              <a:rPr lang="de-DE" sz="1600" dirty="0" err="1" smtClean="0"/>
              <a:t>subdivertor</a:t>
            </a:r>
            <a:r>
              <a:rPr lang="de-DE" sz="1600" dirty="0" smtClean="0"/>
              <a:t> </a:t>
            </a:r>
            <a:r>
              <a:rPr lang="de-DE" sz="1600" dirty="0" err="1" smtClean="0"/>
              <a:t>volume</a:t>
            </a:r>
            <a:endParaRPr lang="de-DE" sz="1600" dirty="0" smtClean="0"/>
          </a:p>
          <a:p>
            <a:pPr marL="285750" indent="-285750" algn="l">
              <a:lnSpc>
                <a:spcPts val="2300"/>
              </a:lnSpc>
              <a:spcBef>
                <a:spcPts val="1150"/>
              </a:spcBef>
              <a:buFont typeface="Wingdings" panose="05000000000000000000" pitchFamily="2" charset="2"/>
              <a:buChar char="Ø"/>
            </a:pPr>
            <a:r>
              <a:rPr lang="de-DE" sz="1600" b="1" dirty="0" err="1" smtClean="0">
                <a:solidFill>
                  <a:srgbClr val="FF0000"/>
                </a:solidFill>
              </a:rPr>
              <a:t>No</a:t>
            </a:r>
            <a:r>
              <a:rPr lang="de-DE" sz="1600" b="1" dirty="0" smtClean="0">
                <a:solidFill>
                  <a:srgbClr val="FF0000"/>
                </a:solidFill>
              </a:rPr>
              <a:t> </a:t>
            </a:r>
            <a:r>
              <a:rPr lang="de-DE" sz="1600" b="1" dirty="0" err="1" smtClean="0">
                <a:solidFill>
                  <a:srgbClr val="FF0000"/>
                </a:solidFill>
              </a:rPr>
              <a:t>comparison</a:t>
            </a:r>
            <a:r>
              <a:rPr lang="de-DE" sz="1600" b="1" dirty="0" smtClean="0">
                <a:solidFill>
                  <a:srgbClr val="FF0000"/>
                </a:solidFill>
              </a:rPr>
              <a:t> </a:t>
            </a:r>
            <a:r>
              <a:rPr lang="de-DE" sz="1600" b="1" dirty="0" err="1" smtClean="0">
                <a:solidFill>
                  <a:srgbClr val="FF0000"/>
                </a:solidFill>
              </a:rPr>
              <a:t>between</a:t>
            </a:r>
            <a:r>
              <a:rPr lang="de-DE" sz="1600" b="1" dirty="0" smtClean="0">
                <a:solidFill>
                  <a:srgbClr val="FF0000"/>
                </a:solidFill>
              </a:rPr>
              <a:t> </a:t>
            </a:r>
            <a:r>
              <a:rPr lang="de-DE" sz="1600" b="1" dirty="0" err="1" smtClean="0">
                <a:solidFill>
                  <a:srgbClr val="FF0000"/>
                </a:solidFill>
              </a:rPr>
              <a:t>discharges</a:t>
            </a:r>
            <a:r>
              <a:rPr lang="de-DE" sz="1600" b="1" dirty="0" smtClean="0">
                <a:solidFill>
                  <a:srgbClr val="FF0000"/>
                </a:solidFill>
              </a:rPr>
              <a:t> </a:t>
            </a:r>
            <a:r>
              <a:rPr lang="de-DE" sz="1600" b="1" dirty="0" err="1" smtClean="0">
                <a:solidFill>
                  <a:srgbClr val="FF0000"/>
                </a:solidFill>
              </a:rPr>
              <a:t>with</a:t>
            </a:r>
            <a:r>
              <a:rPr lang="de-DE" sz="1600" b="1" dirty="0" smtClean="0">
                <a:solidFill>
                  <a:srgbClr val="FF0000"/>
                </a:solidFill>
              </a:rPr>
              <a:t> </a:t>
            </a:r>
            <a:r>
              <a:rPr lang="de-DE" sz="1600" b="1" dirty="0" err="1" smtClean="0">
                <a:solidFill>
                  <a:srgbClr val="FF0000"/>
                </a:solidFill>
              </a:rPr>
              <a:t>and</a:t>
            </a:r>
            <a:r>
              <a:rPr lang="de-DE" sz="1600" b="1" dirty="0" smtClean="0">
                <a:solidFill>
                  <a:srgbClr val="FF0000"/>
                </a:solidFill>
              </a:rPr>
              <a:t> </a:t>
            </a:r>
            <a:r>
              <a:rPr lang="de-DE" sz="1600" b="1" dirty="0" err="1" smtClean="0">
                <a:solidFill>
                  <a:srgbClr val="FF0000"/>
                </a:solidFill>
              </a:rPr>
              <a:t>without</a:t>
            </a:r>
            <a:r>
              <a:rPr lang="de-DE" sz="1600" b="1" dirty="0" smtClean="0">
                <a:solidFill>
                  <a:srgbClr val="FF0000"/>
                </a:solidFill>
              </a:rPr>
              <a:t> CVP </a:t>
            </a:r>
            <a:r>
              <a:rPr lang="de-DE" sz="1600" b="1" dirty="0" err="1" smtClean="0">
                <a:solidFill>
                  <a:srgbClr val="FF0000"/>
                </a:solidFill>
              </a:rPr>
              <a:t>possible</a:t>
            </a:r>
            <a:endParaRPr lang="de-DE" sz="1600" b="1" dirty="0" smtClean="0">
              <a:solidFill>
                <a:srgbClr val="FF0000"/>
              </a:solidFill>
            </a:endParaRPr>
          </a:p>
          <a:p>
            <a:pPr marL="180000" indent="-180000" algn="l">
              <a:lnSpc>
                <a:spcPts val="2300"/>
              </a:lnSpc>
              <a:spcBef>
                <a:spcPts val="1150"/>
              </a:spcBef>
              <a:buFont typeface="Arial" panose="020B0604020202020204" pitchFamily="34" charset="0"/>
              <a:buChar char="•"/>
            </a:pPr>
            <a:endParaRPr lang="de-DE" sz="1600" dirty="0" err="1" smtClean="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1918952"/>
            <a:ext cx="5843847" cy="4382886"/>
          </a:xfrm>
          <a:prstGeom prst="rect">
            <a:avLst/>
          </a:prstGeom>
        </p:spPr>
      </p:pic>
      <p:graphicFrame>
        <p:nvGraphicFramePr>
          <p:cNvPr id="16" name="Diagramm 15"/>
          <p:cNvGraphicFramePr>
            <a:graphicFrameLocks/>
          </p:cNvGraphicFramePr>
          <p:nvPr>
            <p:extLst>
              <p:ext uri="{D42A27DB-BD31-4B8C-83A1-F6EECF244321}">
                <p14:modId xmlns:p14="http://schemas.microsoft.com/office/powerpoint/2010/main" val="850486036"/>
              </p:ext>
            </p:extLst>
          </p:nvPr>
        </p:nvGraphicFramePr>
        <p:xfrm>
          <a:off x="8159628" y="793562"/>
          <a:ext cx="4224338" cy="2519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842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951913" y="4282402"/>
            <a:ext cx="1629294" cy="788362"/>
          </a:xfrm>
          <a:prstGeom prst="rect">
            <a:avLst/>
          </a:prstGeom>
          <a:solidFill>
            <a:srgbClr val="99BBBB"/>
          </a:solidFill>
          <a:ln w="28575" cmpd="sng">
            <a:solidFill>
              <a:schemeClr val="tx2"/>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 name="Datumsplatzhalter 2"/>
          <p:cNvSpPr>
            <a:spLocks noGrp="1"/>
          </p:cNvSpPr>
          <p:nvPr>
            <p:ph type="dt" sz="half" idx="14"/>
          </p:nvPr>
        </p:nvSpPr>
        <p:spPr/>
        <p:txBody>
          <a:bodyPr/>
          <a:lstStyle/>
          <a:p>
            <a:r>
              <a:rPr lang="de-DE" smtClean="0"/>
              <a:t>Gas balance and exhaust during OP2.1</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Victoria Haak | </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15</a:t>
            </a:fld>
            <a:endParaRPr lang="de-DE" dirty="0"/>
          </a:p>
        </p:txBody>
      </p:sp>
      <p:sp>
        <p:nvSpPr>
          <p:cNvPr id="6" name="Titel 5"/>
          <p:cNvSpPr>
            <a:spLocks noGrp="1"/>
          </p:cNvSpPr>
          <p:nvPr>
            <p:ph type="title"/>
          </p:nvPr>
        </p:nvSpPr>
        <p:spPr>
          <a:xfrm>
            <a:off x="658813" y="441325"/>
            <a:ext cx="9612984" cy="514639"/>
          </a:xfrm>
        </p:spPr>
        <p:txBody>
          <a:bodyPr/>
          <a:lstStyle/>
          <a:p>
            <a:r>
              <a:rPr lang="de-DE" dirty="0" err="1" smtClean="0"/>
              <a:t>Pumping</a:t>
            </a:r>
            <a:r>
              <a:rPr lang="de-DE" dirty="0" smtClean="0"/>
              <a:t> </a:t>
            </a:r>
            <a:r>
              <a:rPr lang="de-DE" dirty="0" err="1" smtClean="0"/>
              <a:t>speed</a:t>
            </a:r>
            <a:r>
              <a:rPr lang="de-DE" dirty="0" smtClean="0"/>
              <a:t> </a:t>
            </a:r>
            <a:r>
              <a:rPr lang="de-DE" dirty="0" err="1" smtClean="0"/>
              <a:t>of</a:t>
            </a:r>
            <a:r>
              <a:rPr lang="de-DE" dirty="0" smtClean="0"/>
              <a:t> </a:t>
            </a:r>
            <a:r>
              <a:rPr lang="de-DE" dirty="0" err="1" smtClean="0"/>
              <a:t>the</a:t>
            </a:r>
            <a:r>
              <a:rPr lang="de-DE" dirty="0" smtClean="0"/>
              <a:t> </a:t>
            </a:r>
            <a:r>
              <a:rPr lang="de-DE" dirty="0" err="1" smtClean="0"/>
              <a:t>Cryo-vacuum</a:t>
            </a:r>
            <a:r>
              <a:rPr lang="de-DE" dirty="0" smtClean="0"/>
              <a:t> pump (V. Haak, CP Dhard)</a:t>
            </a:r>
            <a:endParaRPr lang="de-DE" dirty="0"/>
          </a:p>
        </p:txBody>
      </p:sp>
      <mc:AlternateContent xmlns:mc="http://schemas.openxmlformats.org/markup-compatibility/2006">
        <mc:Choice xmlns:a14="http://schemas.microsoft.com/office/drawing/2010/main" Requires="a14">
          <p:sp>
            <p:nvSpPr>
              <p:cNvPr id="10" name="Inhaltsplatzhalter 1"/>
              <p:cNvSpPr>
                <a:spLocks noGrp="1"/>
              </p:cNvSpPr>
              <p:nvPr>
                <p:ph sz="quarter" idx="13"/>
              </p:nvPr>
            </p:nvSpPr>
            <p:spPr>
              <a:xfrm>
                <a:off x="407194" y="1062681"/>
                <a:ext cx="9110879" cy="5319069"/>
              </a:xfrm>
            </p:spPr>
            <p:txBody>
              <a:bodyPr>
                <a:normAutofit/>
              </a:bodyPr>
              <a:lstStyle/>
              <a:p>
                <a:pPr marL="285750" indent="-285750">
                  <a:buFont typeface="Arial" panose="020B0604020202020204" pitchFamily="34" charset="0"/>
                  <a:buChar char="•"/>
                </a:pPr>
                <a:r>
                  <a:rPr lang="de-DE" b="0" dirty="0" smtClean="0">
                    <a:solidFill>
                      <a:schemeClr val="tx1"/>
                    </a:solidFill>
                  </a:rPr>
                  <a:t>Pumping</a:t>
                </a:r>
                <a:r>
                  <a:rPr lang="de-DE" b="0" dirty="0" smtClean="0">
                    <a:solidFill>
                      <a:schemeClr val="tx1"/>
                    </a:solidFill>
                  </a:rPr>
                  <a:t> </a:t>
                </a:r>
                <a:r>
                  <a:rPr lang="de-DE" b="0" dirty="0" err="1" smtClean="0">
                    <a:solidFill>
                      <a:schemeClr val="tx1"/>
                    </a:solidFill>
                  </a:rPr>
                  <a:t>speed</a:t>
                </a:r>
                <a:r>
                  <a:rPr lang="de-DE" b="0" dirty="0" smtClean="0">
                    <a:solidFill>
                      <a:schemeClr val="tx1"/>
                    </a:solidFill>
                  </a:rPr>
                  <a:t> </a:t>
                </a:r>
                <a:r>
                  <a:rPr lang="de-DE" b="0" dirty="0" err="1" smtClean="0">
                    <a:solidFill>
                      <a:schemeClr val="tx1"/>
                    </a:solidFill>
                  </a:rPr>
                  <a:t>of</a:t>
                </a:r>
                <a:r>
                  <a:rPr lang="de-DE" b="0" dirty="0" smtClean="0">
                    <a:solidFill>
                      <a:schemeClr val="tx1"/>
                    </a:solidFill>
                  </a:rPr>
                  <a:t> </a:t>
                </a:r>
                <a:r>
                  <a:rPr lang="de-DE" b="0" dirty="0" err="1" smtClean="0">
                    <a:solidFill>
                      <a:schemeClr val="tx1"/>
                    </a:solidFill>
                  </a:rPr>
                  <a:t>the</a:t>
                </a:r>
                <a:r>
                  <a:rPr lang="de-DE" b="0" dirty="0" smtClean="0">
                    <a:solidFill>
                      <a:schemeClr val="tx1"/>
                    </a:solidFill>
                  </a:rPr>
                  <a:t> </a:t>
                </a:r>
                <a:r>
                  <a:rPr lang="de-DE" b="0" dirty="0" err="1" smtClean="0">
                    <a:solidFill>
                      <a:schemeClr val="tx1"/>
                    </a:solidFill>
                  </a:rPr>
                  <a:t>cryopump</a:t>
                </a:r>
                <a:r>
                  <a:rPr lang="de-DE" b="0" dirty="0" smtClean="0">
                    <a:solidFill>
                      <a:schemeClr val="tx1"/>
                    </a:solidFill>
                  </a:rPr>
                  <a:t> </a:t>
                </a:r>
                <a:r>
                  <a:rPr lang="de-DE" b="0" dirty="0" err="1" smtClean="0">
                    <a:solidFill>
                      <a:schemeClr val="tx1"/>
                    </a:solidFill>
                  </a:rPr>
                  <a:t>can</a:t>
                </a:r>
                <a:r>
                  <a:rPr lang="de-DE" b="0" dirty="0" smtClean="0">
                    <a:solidFill>
                      <a:schemeClr val="tx1"/>
                    </a:solidFill>
                  </a:rPr>
                  <a:t> </a:t>
                </a:r>
                <a:r>
                  <a:rPr lang="de-DE" b="0" dirty="0" err="1" smtClean="0">
                    <a:solidFill>
                      <a:schemeClr val="tx1"/>
                    </a:solidFill>
                  </a:rPr>
                  <a:t>be</a:t>
                </a:r>
                <a:r>
                  <a:rPr lang="de-DE" b="0" dirty="0" smtClean="0">
                    <a:solidFill>
                      <a:schemeClr val="tx1"/>
                    </a:solidFill>
                  </a:rPr>
                  <a:t> </a:t>
                </a:r>
                <a:r>
                  <a:rPr lang="de-DE" b="0" dirty="0" err="1" smtClean="0">
                    <a:solidFill>
                      <a:schemeClr val="tx1"/>
                    </a:solidFill>
                  </a:rPr>
                  <a:t>determined</a:t>
                </a:r>
                <a:r>
                  <a:rPr lang="de-DE" b="0" dirty="0" smtClean="0">
                    <a:solidFill>
                      <a:schemeClr val="tx1"/>
                    </a:solidFill>
                  </a:rPr>
                  <a:t> </a:t>
                </a:r>
                <a:r>
                  <a:rPr lang="de-DE" b="0" dirty="0" err="1" smtClean="0">
                    <a:solidFill>
                      <a:schemeClr val="tx1"/>
                    </a:solidFill>
                  </a:rPr>
                  <a:t>using</a:t>
                </a:r>
                <a:r>
                  <a:rPr lang="de-DE" b="0" dirty="0" smtClean="0">
                    <a:solidFill>
                      <a:schemeClr val="tx1"/>
                    </a:solidFill>
                  </a:rPr>
                  <a:t> </a:t>
                </a:r>
                <a:r>
                  <a:rPr lang="de-DE" b="0" dirty="0" err="1" smtClean="0">
                    <a:solidFill>
                      <a:schemeClr val="tx1"/>
                    </a:solidFill>
                  </a:rPr>
                  <a:t>the</a:t>
                </a:r>
                <a:r>
                  <a:rPr lang="de-DE" b="0" dirty="0" smtClean="0">
                    <a:solidFill>
                      <a:schemeClr val="tx1"/>
                    </a:solidFill>
                  </a:rPr>
                  <a:t> </a:t>
                </a:r>
                <a:r>
                  <a:rPr lang="de-DE" b="0" dirty="0" err="1" smtClean="0">
                    <a:solidFill>
                      <a:schemeClr val="tx1"/>
                    </a:solidFill>
                  </a:rPr>
                  <a:t>following</a:t>
                </a:r>
                <a:r>
                  <a:rPr lang="de-DE" b="0" dirty="0" smtClean="0">
                    <a:solidFill>
                      <a:schemeClr val="tx1"/>
                    </a:solidFill>
                  </a:rPr>
                  <a:t> </a:t>
                </a:r>
                <a:r>
                  <a:rPr lang="de-DE" b="0" dirty="0" err="1" smtClean="0">
                    <a:solidFill>
                      <a:schemeClr val="tx1"/>
                    </a:solidFill>
                  </a:rPr>
                  <a:t>equations</a:t>
                </a:r>
                <a:endParaRPr lang="de-DE" b="0" dirty="0">
                  <a:solidFill>
                    <a:schemeClr val="tx1"/>
                  </a:solidFill>
                </a:endParaRPr>
              </a:p>
              <a:p>
                <a:pPr marL="285750" indent="-285750">
                  <a:buFont typeface="Arial" panose="020B0604020202020204" pitchFamily="34" charset="0"/>
                  <a:buChar char="•"/>
                </a:pPr>
                <a14:m>
                  <m:oMath xmlns:m="http://schemas.openxmlformats.org/officeDocument/2006/math">
                    <m:f>
                      <m:fPr>
                        <m:ctrlPr>
                          <a:rPr lang="de-DE" b="0" i="1" smtClean="0">
                            <a:solidFill>
                              <a:schemeClr val="tx1"/>
                            </a:solidFill>
                            <a:latin typeface="Cambria Math" panose="02040503050406030204" pitchFamily="18" charset="0"/>
                          </a:rPr>
                        </m:ctrlPr>
                      </m:fPr>
                      <m:num>
                        <m:r>
                          <a:rPr lang="de-DE" b="0" i="1" smtClean="0">
                            <a:solidFill>
                              <a:schemeClr val="tx1"/>
                            </a:solidFill>
                            <a:latin typeface="Cambria Math" panose="02040503050406030204" pitchFamily="18" charset="0"/>
                          </a:rPr>
                          <m:t>𝑑</m:t>
                        </m:r>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𝑝</m:t>
                            </m:r>
                          </m:e>
                          <m:sub>
                            <m:r>
                              <a:rPr lang="de-DE" b="0" i="1" smtClean="0">
                                <a:solidFill>
                                  <a:schemeClr val="tx1"/>
                                </a:solidFill>
                                <a:latin typeface="Cambria Math" panose="02040503050406030204" pitchFamily="18" charset="0"/>
                              </a:rPr>
                              <m:t>𝑠𝑑</m:t>
                            </m:r>
                          </m:sub>
                        </m:sSub>
                      </m:num>
                      <m:den>
                        <m:r>
                          <a:rPr lang="de-DE" b="0" i="1" smtClean="0">
                            <a:solidFill>
                              <a:schemeClr val="tx1"/>
                            </a:solidFill>
                            <a:latin typeface="Cambria Math" panose="02040503050406030204" pitchFamily="18" charset="0"/>
                          </a:rPr>
                          <m:t>𝑑𝑡</m:t>
                        </m:r>
                      </m:den>
                    </m:f>
                    <m:r>
                      <a:rPr lang="de-DE" b="0" i="0" smtClean="0">
                        <a:solidFill>
                          <a:schemeClr val="tx1"/>
                        </a:solidFill>
                        <a:latin typeface="Cambria Math" panose="02040503050406030204" pitchFamily="18" charset="0"/>
                      </a:rPr>
                      <m:t>=</m:t>
                    </m:r>
                    <m:f>
                      <m:fPr>
                        <m:ctrlPr>
                          <a:rPr lang="de-DE" i="1">
                            <a:latin typeface="Cambria Math" panose="02040503050406030204" pitchFamily="18" charset="0"/>
                          </a:rPr>
                        </m:ctrlPr>
                      </m:fPr>
                      <m:num>
                        <m:r>
                          <m:rPr>
                            <m:sty m:val="p"/>
                          </m:rPr>
                          <a:rPr lang="de-DE" b="0" i="0" smtClean="0">
                            <a:latin typeface="Cambria Math" panose="02040503050406030204" pitchFamily="18" charset="0"/>
                          </a:rPr>
                          <m:t>C</m:t>
                        </m:r>
                      </m:num>
                      <m:den>
                        <m:sSub>
                          <m:sSubPr>
                            <m:ctrlPr>
                              <a:rPr lang="de-DE" i="1">
                                <a:latin typeface="Cambria Math" panose="02040503050406030204" pitchFamily="18" charset="0"/>
                              </a:rPr>
                            </m:ctrlPr>
                          </m:sSubPr>
                          <m:e>
                            <m:r>
                              <m:rPr>
                                <m:sty m:val="p"/>
                              </m:rPr>
                              <a:rPr lang="de-DE">
                                <a:latin typeface="Cambria Math" panose="02040503050406030204" pitchFamily="18" charset="0"/>
                              </a:rPr>
                              <m:t>V</m:t>
                            </m:r>
                          </m:e>
                          <m:sub>
                            <m:r>
                              <m:rPr>
                                <m:sty m:val="p"/>
                              </m:rPr>
                              <a:rPr lang="de-DE">
                                <a:latin typeface="Cambria Math" panose="02040503050406030204" pitchFamily="18" charset="0"/>
                              </a:rPr>
                              <m:t>sd</m:t>
                            </m:r>
                          </m:sub>
                        </m:sSub>
                      </m:den>
                    </m:f>
                    <m:r>
                      <a:rPr lang="de-DE" b="0" i="0" smtClean="0">
                        <a:latin typeface="Cambria Math" panose="02040503050406030204" pitchFamily="18" charset="0"/>
                      </a:rPr>
                      <m:t>∗</m:t>
                    </m:r>
                    <m:d>
                      <m:dPr>
                        <m:ctrlPr>
                          <a:rPr lang="de-DE" b="0" i="1" smtClean="0">
                            <a:solidFill>
                              <a:schemeClr val="tx1"/>
                            </a:solidFill>
                            <a:latin typeface="Cambria Math" panose="02040503050406030204" pitchFamily="18" charset="0"/>
                          </a:rPr>
                        </m:ctrlPr>
                      </m:dPr>
                      <m:e>
                        <m:sSub>
                          <m:sSubPr>
                            <m:ctrlPr>
                              <a:rPr lang="de-DE" b="0" i="1" smtClean="0">
                                <a:solidFill>
                                  <a:schemeClr val="tx1"/>
                                </a:solidFill>
                                <a:latin typeface="Cambria Math" panose="02040503050406030204" pitchFamily="18" charset="0"/>
                              </a:rPr>
                            </m:ctrlPr>
                          </m:sSubPr>
                          <m:e>
                            <m:sSub>
                              <m:sSubPr>
                                <m:ctrlPr>
                                  <a:rPr lang="de-DE" i="1">
                                    <a:latin typeface="Cambria Math" panose="02040503050406030204" pitchFamily="18" charset="0"/>
                                  </a:rPr>
                                </m:ctrlPr>
                              </m:sSubPr>
                              <m:e>
                                <m:r>
                                  <m:rPr>
                                    <m:sty m:val="p"/>
                                  </m:rPr>
                                  <a:rPr lang="de-DE">
                                    <a:latin typeface="Cambria Math" panose="02040503050406030204" pitchFamily="18" charset="0"/>
                                  </a:rPr>
                                  <m:t>p</m:t>
                                </m:r>
                              </m:e>
                              <m:sub>
                                <m:r>
                                  <m:rPr>
                                    <m:sty m:val="p"/>
                                  </m:rPr>
                                  <a:rPr lang="de-DE">
                                    <a:latin typeface="Cambria Math" panose="02040503050406030204" pitchFamily="18" charset="0"/>
                                  </a:rPr>
                                  <m:t>p</m:t>
                                </m:r>
                                <m:r>
                                  <a:rPr lang="de-DE" i="1">
                                    <a:latin typeface="Cambria Math" panose="02040503050406030204" pitchFamily="18" charset="0"/>
                                  </a:rPr>
                                  <m:t>𝑣</m:t>
                                </m:r>
                              </m:sub>
                            </m:sSub>
                            <m:r>
                              <a:rPr lang="de-DE" b="0" i="0" smtClean="0">
                                <a:latin typeface="Cambria Math" panose="02040503050406030204" pitchFamily="18" charset="0"/>
                              </a:rPr>
                              <m:t> −</m:t>
                            </m:r>
                            <m:r>
                              <m:rPr>
                                <m:sty m:val="p"/>
                              </m:rPr>
                              <a:rPr lang="de-DE" b="0" i="0" smtClean="0">
                                <a:solidFill>
                                  <a:schemeClr val="tx1"/>
                                </a:solidFill>
                                <a:latin typeface="Cambria Math" panose="02040503050406030204" pitchFamily="18" charset="0"/>
                              </a:rPr>
                              <m:t>p</m:t>
                            </m:r>
                          </m:e>
                          <m:sub>
                            <m:r>
                              <m:rPr>
                                <m:sty m:val="p"/>
                              </m:rPr>
                              <a:rPr lang="de-DE" b="0" i="0" smtClean="0">
                                <a:solidFill>
                                  <a:schemeClr val="tx1"/>
                                </a:solidFill>
                                <a:latin typeface="Cambria Math" panose="02040503050406030204" pitchFamily="18" charset="0"/>
                              </a:rPr>
                              <m:t>sd</m:t>
                            </m:r>
                          </m:sub>
                        </m:sSub>
                      </m:e>
                    </m:d>
                    <m:r>
                      <a:rPr lang="de-DE" b="0" i="0" smtClean="0">
                        <a:solidFill>
                          <a:schemeClr val="tx1"/>
                        </a:solidFill>
                        <a:latin typeface="Cambria Math" panose="02040503050406030204" pitchFamily="18" charset="0"/>
                      </a:rPr>
                      <m:t>−</m:t>
                    </m:r>
                    <m:sSub>
                      <m:sSubPr>
                        <m:ctrlPr>
                          <a:rPr lang="de-DE" i="1">
                            <a:latin typeface="Cambria Math" panose="02040503050406030204" pitchFamily="18" charset="0"/>
                          </a:rPr>
                        </m:ctrlPr>
                      </m:sSubPr>
                      <m:e>
                        <m:r>
                          <m:rPr>
                            <m:sty m:val="p"/>
                          </m:rPr>
                          <a:rPr lang="de-DE">
                            <a:latin typeface="Cambria Math" panose="02040503050406030204" pitchFamily="18" charset="0"/>
                          </a:rPr>
                          <m:t>p</m:t>
                        </m:r>
                      </m:e>
                      <m:sub>
                        <m:r>
                          <m:rPr>
                            <m:sty m:val="p"/>
                          </m:rPr>
                          <a:rPr lang="de-DE" b="0" i="0" smtClean="0">
                            <a:latin typeface="Cambria Math" panose="02040503050406030204" pitchFamily="18" charset="0"/>
                          </a:rPr>
                          <m:t>sd</m:t>
                        </m:r>
                      </m:sub>
                    </m:sSub>
                    <m:r>
                      <a:rPr lang="de-DE">
                        <a:latin typeface="Cambria Math" panose="02040503050406030204" pitchFamily="18" charset="0"/>
                      </a:rPr>
                      <m:t>∗</m:t>
                    </m:r>
                    <m:f>
                      <m:fPr>
                        <m:ctrlPr>
                          <a:rPr lang="de-DE" i="1" smtClean="0">
                            <a:latin typeface="Cambria Math" panose="02040503050406030204" pitchFamily="18" charset="0"/>
                          </a:rPr>
                        </m:ctrlPr>
                      </m:fPr>
                      <m:num>
                        <m:sSub>
                          <m:sSubPr>
                            <m:ctrlPr>
                              <a:rPr lang="de-DE" i="1" smtClean="0">
                                <a:latin typeface="Cambria Math" panose="02040503050406030204" pitchFamily="18" charset="0"/>
                              </a:rPr>
                            </m:ctrlPr>
                          </m:sSubPr>
                          <m:e>
                            <m:r>
                              <a:rPr lang="de-DE" b="0" i="1" smtClean="0">
                                <a:latin typeface="Cambria Math" panose="02040503050406030204" pitchFamily="18" charset="0"/>
                              </a:rPr>
                              <m:t>𝑆</m:t>
                            </m:r>
                          </m:e>
                          <m:sub>
                            <m:r>
                              <a:rPr lang="de-DE" b="0" i="1" smtClean="0">
                                <a:latin typeface="Cambria Math" panose="02040503050406030204" pitchFamily="18" charset="0"/>
                              </a:rPr>
                              <m:t>𝑒𝑓𝑓</m:t>
                            </m:r>
                          </m:sub>
                        </m:sSub>
                      </m:num>
                      <m:den>
                        <m:sSub>
                          <m:sSubPr>
                            <m:ctrlPr>
                              <a:rPr lang="de-DE" i="1">
                                <a:latin typeface="Cambria Math" panose="02040503050406030204" pitchFamily="18" charset="0"/>
                              </a:rPr>
                            </m:ctrlPr>
                          </m:sSubPr>
                          <m:e>
                            <m:r>
                              <m:rPr>
                                <m:sty m:val="p"/>
                              </m:rPr>
                              <a:rPr lang="de-DE">
                                <a:latin typeface="Cambria Math" panose="02040503050406030204" pitchFamily="18" charset="0"/>
                              </a:rPr>
                              <m:t>V</m:t>
                            </m:r>
                          </m:e>
                          <m:sub>
                            <m:r>
                              <m:rPr>
                                <m:sty m:val="p"/>
                              </m:rPr>
                              <a:rPr lang="de-DE">
                                <a:latin typeface="Cambria Math" panose="02040503050406030204" pitchFamily="18" charset="0"/>
                              </a:rPr>
                              <m:t>sd</m:t>
                            </m:r>
                          </m:sub>
                        </m:sSub>
                      </m:den>
                    </m:f>
                  </m:oMath>
                </a14:m>
                <a:endParaRPr lang="de-DE" b="0" i="0" dirty="0" smtClean="0">
                  <a:solidFill>
                    <a:schemeClr val="tx1"/>
                  </a:solidFill>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f>
                      <m:fPr>
                        <m:ctrlPr>
                          <a:rPr lang="de-DE" b="0" i="1" smtClean="0">
                            <a:solidFill>
                              <a:schemeClr val="tx1"/>
                            </a:solidFill>
                            <a:latin typeface="Cambria Math" panose="02040503050406030204" pitchFamily="18" charset="0"/>
                          </a:rPr>
                        </m:ctrlPr>
                      </m:fPr>
                      <m:num>
                        <m:r>
                          <a:rPr lang="de-DE" b="0" i="1" smtClean="0">
                            <a:solidFill>
                              <a:schemeClr val="tx1"/>
                            </a:solidFill>
                            <a:latin typeface="Cambria Math" panose="02040503050406030204" pitchFamily="18" charset="0"/>
                          </a:rPr>
                          <m:t>𝑑</m:t>
                        </m:r>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𝑝</m:t>
                            </m:r>
                          </m:e>
                          <m:sub>
                            <m:r>
                              <a:rPr lang="de-DE" b="0" i="1" smtClean="0">
                                <a:solidFill>
                                  <a:schemeClr val="tx1"/>
                                </a:solidFill>
                                <a:latin typeface="Cambria Math" panose="02040503050406030204" pitchFamily="18" charset="0"/>
                              </a:rPr>
                              <m:t>𝑝𝑣</m:t>
                            </m:r>
                          </m:sub>
                        </m:sSub>
                      </m:num>
                      <m:den>
                        <m:r>
                          <a:rPr lang="de-DE" b="0" i="1" smtClean="0">
                            <a:solidFill>
                              <a:schemeClr val="tx1"/>
                            </a:solidFill>
                            <a:latin typeface="Cambria Math" panose="02040503050406030204" pitchFamily="18" charset="0"/>
                          </a:rPr>
                          <m:t>𝑑𝑡</m:t>
                        </m:r>
                      </m:den>
                    </m:f>
                    <m:r>
                      <a:rPr lang="de-DE" b="0" i="1" smtClean="0">
                        <a:solidFill>
                          <a:schemeClr val="tx1"/>
                        </a:solidFill>
                        <a:latin typeface="Cambria Math" panose="02040503050406030204" pitchFamily="18" charset="0"/>
                      </a:rPr>
                      <m:t>=</m:t>
                    </m:r>
                    <m:f>
                      <m:fPr>
                        <m:ctrlPr>
                          <a:rPr lang="de-DE" b="0" i="1" smtClean="0">
                            <a:solidFill>
                              <a:schemeClr val="tx1"/>
                            </a:solidFill>
                            <a:latin typeface="Cambria Math" panose="02040503050406030204" pitchFamily="18" charset="0"/>
                          </a:rPr>
                        </m:ctrlPr>
                      </m:fPr>
                      <m:num>
                        <m:r>
                          <a:rPr lang="de-DE" b="0" i="1" smtClean="0">
                            <a:solidFill>
                              <a:schemeClr val="tx1"/>
                            </a:solidFill>
                            <a:latin typeface="Cambria Math" panose="02040503050406030204" pitchFamily="18" charset="0"/>
                          </a:rPr>
                          <m:t>𝐶</m:t>
                        </m:r>
                      </m:num>
                      <m:den>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𝑉</m:t>
                            </m:r>
                          </m:e>
                          <m:sub>
                            <m:r>
                              <a:rPr lang="de-DE" b="0" i="1" smtClean="0">
                                <a:solidFill>
                                  <a:schemeClr val="tx1"/>
                                </a:solidFill>
                                <a:latin typeface="Cambria Math" panose="02040503050406030204" pitchFamily="18" charset="0"/>
                              </a:rPr>
                              <m:t>𝑝𝑣</m:t>
                            </m:r>
                          </m:sub>
                        </m:sSub>
                        <m:r>
                          <a:rPr lang="de-DE" b="0" i="1" smtClean="0">
                            <a:solidFill>
                              <a:schemeClr val="tx1"/>
                            </a:solidFill>
                            <a:latin typeface="Cambria Math" panose="02040503050406030204" pitchFamily="18" charset="0"/>
                          </a:rPr>
                          <m:t>−</m:t>
                        </m:r>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𝑉</m:t>
                            </m:r>
                          </m:e>
                          <m:sub>
                            <m:r>
                              <a:rPr lang="de-DE" b="0" i="1" smtClean="0">
                                <a:solidFill>
                                  <a:schemeClr val="tx1"/>
                                </a:solidFill>
                                <a:latin typeface="Cambria Math" panose="02040503050406030204" pitchFamily="18" charset="0"/>
                              </a:rPr>
                              <m:t>𝑠𝑑</m:t>
                            </m:r>
                          </m:sub>
                        </m:sSub>
                      </m:den>
                    </m:f>
                    <m:r>
                      <a:rPr lang="de-DE" b="0" i="1" smtClean="0">
                        <a:solidFill>
                          <a:schemeClr val="tx1"/>
                        </a:solidFill>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𝑠𝑑</m:t>
                        </m:r>
                      </m:sub>
                    </m:sSub>
                    <m:r>
                      <a:rPr lang="de-DE" b="0" i="1" smtClean="0">
                        <a:latin typeface="Cambria Math" panose="02040503050406030204" pitchFamily="18" charset="0"/>
                      </a:rPr>
                      <m:t> −</m:t>
                    </m:r>
                    <m:sSub>
                      <m:sSubPr>
                        <m:ctrlPr>
                          <a:rPr lang="de-DE" i="1">
                            <a:latin typeface="Cambria Math" panose="02040503050406030204" pitchFamily="18" charset="0"/>
                          </a:rPr>
                        </m:ctrlPr>
                      </m:sSubPr>
                      <m:e>
                        <m:r>
                          <m:rPr>
                            <m:sty m:val="p"/>
                          </m:rPr>
                          <a:rPr lang="de-DE">
                            <a:latin typeface="Cambria Math" panose="02040503050406030204" pitchFamily="18" charset="0"/>
                          </a:rPr>
                          <m:t>p</m:t>
                        </m:r>
                      </m:e>
                      <m:sub>
                        <m:r>
                          <m:rPr>
                            <m:sty m:val="p"/>
                          </m:rPr>
                          <a:rPr lang="de-DE">
                            <a:latin typeface="Cambria Math" panose="02040503050406030204" pitchFamily="18" charset="0"/>
                          </a:rPr>
                          <m:t>p</m:t>
                        </m:r>
                        <m:r>
                          <a:rPr lang="de-DE" i="1">
                            <a:latin typeface="Cambria Math" panose="02040503050406030204" pitchFamily="18" charset="0"/>
                          </a:rPr>
                          <m:t>𝑣</m:t>
                        </m:r>
                      </m:sub>
                    </m:sSub>
                    <m:r>
                      <a:rPr lang="de-DE" b="0" i="1" smtClean="0">
                        <a:latin typeface="Cambria Math" panose="02040503050406030204" pitchFamily="18" charset="0"/>
                      </a:rPr>
                      <m:t>)</m:t>
                    </m:r>
                    <m:r>
                      <a:rPr lang="de-DE" b="0" i="1" smtClean="0">
                        <a:solidFill>
                          <a:schemeClr val="tx1"/>
                        </a:solidFill>
                        <a:latin typeface="Cambria Math" panose="02040503050406030204" pitchFamily="18" charset="0"/>
                      </a:rPr>
                      <m:t>+</m:t>
                    </m:r>
                    <m:f>
                      <m:fPr>
                        <m:ctrlPr>
                          <a:rPr lang="de-DE" b="0" i="1" smtClean="0">
                            <a:solidFill>
                              <a:schemeClr val="tx1"/>
                            </a:solidFill>
                            <a:latin typeface="Cambria Math" panose="02040503050406030204" pitchFamily="18" charset="0"/>
                          </a:rPr>
                        </m:ctrlPr>
                      </m:fPr>
                      <m:num>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𝑞</m:t>
                            </m:r>
                          </m:e>
                          <m:sub>
                            <m:r>
                              <a:rPr lang="de-DE" b="0" i="1" smtClean="0">
                                <a:solidFill>
                                  <a:schemeClr val="tx1"/>
                                </a:solidFill>
                                <a:latin typeface="Cambria Math" panose="02040503050406030204" pitchFamily="18" charset="0"/>
                              </a:rPr>
                              <m:t>𝑝𝑣</m:t>
                            </m:r>
                          </m:sub>
                        </m:sSub>
                      </m:num>
                      <m:den>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𝑉</m:t>
                            </m:r>
                          </m:e>
                          <m:sub>
                            <m:r>
                              <a:rPr lang="de-DE" b="0" i="1" smtClean="0">
                                <a:solidFill>
                                  <a:schemeClr val="tx1"/>
                                </a:solidFill>
                                <a:latin typeface="Cambria Math" panose="02040503050406030204" pitchFamily="18" charset="0"/>
                              </a:rPr>
                              <m:t>𝑝𝑣</m:t>
                            </m:r>
                          </m:sub>
                        </m:sSub>
                        <m:r>
                          <a:rPr lang="de-DE" b="0" i="1" smtClean="0">
                            <a:solidFill>
                              <a:schemeClr val="tx1"/>
                            </a:solidFill>
                            <a:latin typeface="Cambria Math" panose="02040503050406030204" pitchFamily="18" charset="0"/>
                          </a:rPr>
                          <m:t>−</m:t>
                        </m:r>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𝑉</m:t>
                            </m:r>
                          </m:e>
                          <m:sub>
                            <m:r>
                              <a:rPr lang="de-DE" b="0" i="1" smtClean="0">
                                <a:solidFill>
                                  <a:schemeClr val="tx1"/>
                                </a:solidFill>
                                <a:latin typeface="Cambria Math" panose="02040503050406030204" pitchFamily="18" charset="0"/>
                              </a:rPr>
                              <m:t>𝑠𝑑</m:t>
                            </m:r>
                          </m:sub>
                        </m:sSub>
                      </m:den>
                    </m:f>
                    <m:r>
                      <a:rPr lang="de-DE" b="0" i="1" smtClean="0">
                        <a:solidFill>
                          <a:schemeClr val="tx1"/>
                        </a:solidFill>
                        <a:latin typeface="Cambria Math" panose="02040503050406030204" pitchFamily="18" charset="0"/>
                      </a:rPr>
                      <m:t>−</m:t>
                    </m:r>
                    <m:f>
                      <m:fPr>
                        <m:ctrlPr>
                          <a:rPr lang="de-DE" b="0" i="1" smtClean="0">
                            <a:solidFill>
                              <a:schemeClr val="tx1"/>
                            </a:solidFill>
                            <a:latin typeface="Cambria Math" panose="02040503050406030204" pitchFamily="18" charset="0"/>
                          </a:rPr>
                        </m:ctrlPr>
                      </m:fPr>
                      <m:num>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𝑞</m:t>
                            </m:r>
                          </m:e>
                          <m:sub>
                            <m:r>
                              <a:rPr lang="de-DE" b="0" i="1" smtClean="0">
                                <a:solidFill>
                                  <a:schemeClr val="tx1"/>
                                </a:solidFill>
                                <a:latin typeface="Cambria Math" panose="02040503050406030204" pitchFamily="18" charset="0"/>
                              </a:rPr>
                              <m:t>𝑙𝑜𝑠𝑠</m:t>
                            </m:r>
                          </m:sub>
                        </m:sSub>
                      </m:num>
                      <m:den>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𝑉</m:t>
                            </m:r>
                          </m:e>
                          <m:sub>
                            <m:r>
                              <a:rPr lang="de-DE" b="0" i="1" smtClean="0">
                                <a:solidFill>
                                  <a:schemeClr val="tx1"/>
                                </a:solidFill>
                                <a:latin typeface="Cambria Math" panose="02040503050406030204" pitchFamily="18" charset="0"/>
                              </a:rPr>
                              <m:t>𝑝𝑣</m:t>
                            </m:r>
                          </m:sub>
                        </m:sSub>
                        <m:r>
                          <a:rPr lang="de-DE" b="0" i="1" smtClean="0">
                            <a:solidFill>
                              <a:schemeClr val="tx1"/>
                            </a:solidFill>
                            <a:latin typeface="Cambria Math" panose="02040503050406030204" pitchFamily="18" charset="0"/>
                          </a:rPr>
                          <m:t>−</m:t>
                        </m:r>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𝑉</m:t>
                            </m:r>
                          </m:e>
                          <m:sub>
                            <m:r>
                              <a:rPr lang="de-DE" b="0" i="1" smtClean="0">
                                <a:solidFill>
                                  <a:schemeClr val="tx1"/>
                                </a:solidFill>
                                <a:latin typeface="Cambria Math" panose="02040503050406030204" pitchFamily="18" charset="0"/>
                              </a:rPr>
                              <m:t>𝑠𝑑</m:t>
                            </m:r>
                          </m:sub>
                        </m:sSub>
                      </m:den>
                    </m:f>
                  </m:oMath>
                </a14:m>
                <a:endParaRPr lang="de-DE" b="0" dirty="0" smtClean="0"/>
              </a:p>
              <a:p>
                <a:pPr marL="285750" indent="-285750">
                  <a:buFont typeface="Arial" panose="020B0604020202020204" pitchFamily="34" charset="0"/>
                  <a:buChar char="•"/>
                </a:pPr>
                <a:endParaRPr lang="de-DE" b="0" dirty="0">
                  <a:solidFill>
                    <a:schemeClr val="tx1"/>
                  </a:solidFill>
                </a:endParaRPr>
              </a:p>
              <a:p>
                <a:pPr marL="285750" indent="-285750">
                  <a:buFont typeface="Arial" panose="020B0604020202020204" pitchFamily="34" charset="0"/>
                  <a:buChar char="•"/>
                </a:pPr>
                <a:r>
                  <a:rPr lang="de-DE" b="0" dirty="0" err="1" smtClean="0">
                    <a:solidFill>
                      <a:schemeClr val="tx1"/>
                    </a:solidFill>
                  </a:rPr>
                  <a:t>with</a:t>
                </a:r>
                <a:r>
                  <a:rPr lang="de-DE" b="0" dirty="0" smtClean="0">
                    <a:solidFill>
                      <a:schemeClr val="tx1"/>
                    </a:solidFill>
                  </a:rPr>
                  <a:t> </a:t>
                </a:r>
                <a:r>
                  <a:rPr lang="de-DE" b="0" dirty="0" err="1" smtClean="0">
                    <a:solidFill>
                      <a:schemeClr val="tx1"/>
                    </a:solidFill>
                  </a:rPr>
                  <a:t>pressure</a:t>
                </a:r>
                <a:r>
                  <a:rPr lang="de-DE" b="0" dirty="0" smtClean="0">
                    <a:solidFill>
                      <a:schemeClr val="tx1"/>
                    </a:solidFill>
                  </a:rPr>
                  <a:t> </a:t>
                </a:r>
                <a:r>
                  <a:rPr lang="de-DE" b="0" dirty="0" err="1" smtClean="0">
                    <a:solidFill>
                      <a:schemeClr val="tx1"/>
                    </a:solidFill>
                  </a:rPr>
                  <a:t>measurements</a:t>
                </a:r>
                <a:r>
                  <a:rPr lang="de-DE" b="0" dirty="0" smtClean="0">
                    <a:solidFill>
                      <a:schemeClr val="tx1"/>
                    </a:solidFill>
                  </a:rPr>
                  <a:t> in </a:t>
                </a:r>
                <a:r>
                  <a:rPr lang="de-DE" b="0" dirty="0" err="1" smtClean="0">
                    <a:solidFill>
                      <a:schemeClr val="tx1"/>
                    </a:solidFill>
                  </a:rPr>
                  <a:t>the</a:t>
                </a:r>
                <a:r>
                  <a:rPr lang="de-DE" b="0" dirty="0" smtClean="0">
                    <a:solidFill>
                      <a:schemeClr val="tx1"/>
                    </a:solidFill>
                  </a:rPr>
                  <a:t> </a:t>
                </a:r>
                <a:r>
                  <a:rPr lang="de-DE" b="0" dirty="0" err="1" smtClean="0">
                    <a:solidFill>
                      <a:schemeClr val="tx1"/>
                    </a:solidFill>
                  </a:rPr>
                  <a:t>divertor</a:t>
                </a:r>
                <a:r>
                  <a:rPr lang="de-DE" b="0" dirty="0" smtClean="0">
                    <a:solidFill>
                      <a:schemeClr val="tx1"/>
                    </a:solidFill>
                  </a:rPr>
                  <a:t>, </a:t>
                </a:r>
                <a:r>
                  <a:rPr lang="de-DE" b="0" dirty="0" err="1" smtClean="0">
                    <a:solidFill>
                      <a:schemeClr val="tx1"/>
                    </a:solidFill>
                  </a:rPr>
                  <a:t>the</a:t>
                </a:r>
                <a:r>
                  <a:rPr lang="de-DE" b="0" dirty="0" smtClean="0">
                    <a:solidFill>
                      <a:schemeClr val="tx1"/>
                    </a:solidFill>
                  </a:rPr>
                  <a:t> </a:t>
                </a:r>
                <a:r>
                  <a:rPr lang="de-DE" b="0" dirty="0" err="1" smtClean="0">
                    <a:solidFill>
                      <a:schemeClr val="tx1"/>
                    </a:solidFill>
                  </a:rPr>
                  <a:t>pumping</a:t>
                </a:r>
                <a:r>
                  <a:rPr lang="de-DE" b="0" dirty="0" smtClean="0">
                    <a:solidFill>
                      <a:schemeClr val="tx1"/>
                    </a:solidFill>
                  </a:rPr>
                  <a:t> </a:t>
                </a:r>
                <a:r>
                  <a:rPr lang="de-DE" b="0" dirty="0" err="1" smtClean="0">
                    <a:solidFill>
                      <a:schemeClr val="tx1"/>
                    </a:solidFill>
                  </a:rPr>
                  <a:t>speed</a:t>
                </a:r>
                <a:r>
                  <a:rPr lang="de-DE" b="0" dirty="0" smtClean="0">
                    <a:solidFill>
                      <a:schemeClr val="tx1"/>
                    </a:solidFill>
                  </a:rPr>
                  <a:t> </a:t>
                </a:r>
                <a:r>
                  <a:rPr lang="de-DE" b="0" dirty="0" err="1" smtClean="0">
                    <a:solidFill>
                      <a:schemeClr val="tx1"/>
                    </a:solidFill>
                  </a:rPr>
                  <a:t>can</a:t>
                </a:r>
                <a:r>
                  <a:rPr lang="de-DE" b="0" dirty="0" smtClean="0">
                    <a:solidFill>
                      <a:schemeClr val="tx1"/>
                    </a:solidFill>
                  </a:rPr>
                  <a:t> </a:t>
                </a:r>
                <a:r>
                  <a:rPr lang="de-DE" b="0" dirty="0" err="1" smtClean="0">
                    <a:solidFill>
                      <a:schemeClr val="tx1"/>
                    </a:solidFill>
                  </a:rPr>
                  <a:t>be</a:t>
                </a:r>
                <a:r>
                  <a:rPr lang="de-DE" b="0" dirty="0" smtClean="0">
                    <a:solidFill>
                      <a:schemeClr val="tx1"/>
                    </a:solidFill>
                  </a:rPr>
                  <a:t> </a:t>
                </a:r>
                <a:r>
                  <a:rPr lang="de-DE" b="0" dirty="0" err="1" smtClean="0">
                    <a:solidFill>
                      <a:schemeClr val="tx1"/>
                    </a:solidFill>
                  </a:rPr>
                  <a:t>determined</a:t>
                </a:r>
                <a:r>
                  <a:rPr lang="de-DE" b="0" dirty="0" smtClean="0">
                    <a:solidFill>
                      <a:schemeClr val="tx1"/>
                    </a:solidFill>
                  </a:rPr>
                  <a:t> </a:t>
                </a:r>
                <a:r>
                  <a:rPr lang="de-DE" b="0" dirty="0" err="1" smtClean="0">
                    <a:solidFill>
                      <a:schemeClr val="tx1"/>
                    </a:solidFill>
                  </a:rPr>
                  <a:t>using</a:t>
                </a:r>
                <a:r>
                  <a:rPr lang="de-DE" b="0" dirty="0">
                    <a:solidFill>
                      <a:schemeClr val="tx1"/>
                    </a:solidFill>
                  </a:rPr>
                  <a:t> </a:t>
                </a:r>
                <a:r>
                  <a:rPr lang="de-DE" b="0" dirty="0" err="1" smtClean="0">
                    <a:solidFill>
                      <a:schemeClr val="tx1"/>
                    </a:solidFill>
                  </a:rPr>
                  <a:t>the</a:t>
                </a:r>
                <a:r>
                  <a:rPr lang="de-DE" b="0" dirty="0" smtClean="0">
                    <a:solidFill>
                      <a:schemeClr val="tx1"/>
                    </a:solidFill>
                  </a:rPr>
                  <a:t> </a:t>
                </a:r>
                <a:r>
                  <a:rPr lang="de-DE" b="0" dirty="0" err="1" smtClean="0">
                    <a:solidFill>
                      <a:schemeClr val="tx1"/>
                    </a:solidFill>
                  </a:rPr>
                  <a:t>steady-state</a:t>
                </a:r>
                <a:r>
                  <a:rPr lang="de-DE" b="0" dirty="0" smtClean="0">
                    <a:solidFill>
                      <a:schemeClr val="tx1"/>
                    </a:solidFill>
                  </a:rPr>
                  <a:t> </a:t>
                </a:r>
                <a:r>
                  <a:rPr lang="de-DE" b="0" dirty="0" err="1" smtClean="0">
                    <a:solidFill>
                      <a:schemeClr val="tx1"/>
                    </a:solidFill>
                  </a:rPr>
                  <a:t>case</a:t>
                </a:r>
                <a:r>
                  <a:rPr lang="de-DE" b="0" dirty="0" smtClean="0">
                    <a:solidFill>
                      <a:schemeClr val="tx1"/>
                    </a:solidFill>
                  </a:rPr>
                  <a:t> </a:t>
                </a:r>
                <a:r>
                  <a:rPr lang="de-DE" b="0" dirty="0" err="1" smtClean="0">
                    <a:solidFill>
                      <a:schemeClr val="tx1"/>
                    </a:solidFill>
                  </a:rPr>
                  <a:t>of</a:t>
                </a:r>
                <a:r>
                  <a:rPr lang="de-DE" b="0" dirty="0" smtClean="0">
                    <a:solidFill>
                      <a:schemeClr val="tx1"/>
                    </a:solidFill>
                  </a:rPr>
                  <a:t> </a:t>
                </a:r>
                <a:r>
                  <a:rPr lang="de-DE" b="0" dirty="0" err="1" smtClean="0">
                    <a:solidFill>
                      <a:schemeClr val="tx1"/>
                    </a:solidFill>
                  </a:rPr>
                  <a:t>the</a:t>
                </a:r>
                <a:r>
                  <a:rPr lang="de-DE" b="0" dirty="0" smtClean="0">
                    <a:solidFill>
                      <a:schemeClr val="tx1"/>
                    </a:solidFill>
                  </a:rPr>
                  <a:t> </a:t>
                </a:r>
                <a:r>
                  <a:rPr lang="de-DE" b="0" dirty="0" err="1" smtClean="0">
                    <a:solidFill>
                      <a:schemeClr val="tx1"/>
                    </a:solidFill>
                  </a:rPr>
                  <a:t>equations</a:t>
                </a:r>
                <a:r>
                  <a:rPr lang="de-DE" b="0" dirty="0" smtClean="0">
                    <a:solidFill>
                      <a:schemeClr val="tx1"/>
                    </a:solidFill>
                  </a:rPr>
                  <a:t> </a:t>
                </a:r>
                <a:r>
                  <a:rPr lang="de-DE" b="0" dirty="0" err="1" smtClean="0">
                    <a:solidFill>
                      <a:schemeClr val="tx1"/>
                    </a:solidFill>
                  </a:rPr>
                  <a:t>during</a:t>
                </a:r>
                <a:r>
                  <a:rPr lang="de-DE" b="0" dirty="0" smtClean="0">
                    <a:solidFill>
                      <a:schemeClr val="tx1"/>
                    </a:solidFill>
                  </a:rPr>
                  <a:t> </a:t>
                </a:r>
                <a:r>
                  <a:rPr lang="de-DE" b="0" dirty="0" err="1" smtClean="0">
                    <a:solidFill>
                      <a:schemeClr val="tx1"/>
                    </a:solidFill>
                  </a:rPr>
                  <a:t>the</a:t>
                </a:r>
                <a:r>
                  <a:rPr lang="de-DE" b="0" dirty="0" smtClean="0">
                    <a:solidFill>
                      <a:schemeClr val="tx1"/>
                    </a:solidFill>
                  </a:rPr>
                  <a:t> gas puff (</a:t>
                </a:r>
                <a:r>
                  <a:rPr lang="de-DE" b="0" dirty="0" err="1" smtClean="0">
                    <a:solidFill>
                      <a:schemeClr val="tx1"/>
                    </a:solidFill>
                  </a:rPr>
                  <a:t>constant</a:t>
                </a:r>
                <a:r>
                  <a:rPr lang="de-DE" b="0" dirty="0" smtClean="0">
                    <a:solidFill>
                      <a:schemeClr val="tx1"/>
                    </a:solidFill>
                  </a:rPr>
                  <a:t> </a:t>
                </a:r>
                <a:r>
                  <a:rPr lang="de-DE" b="0" dirty="0" err="1" smtClean="0">
                    <a:solidFill>
                      <a:schemeClr val="tx1"/>
                    </a:solidFill>
                  </a:rPr>
                  <a:t>pressure</a:t>
                </a:r>
                <a:r>
                  <a:rPr lang="de-DE" b="0" dirty="0" smtClean="0">
                    <a:solidFill>
                      <a:schemeClr val="tx1"/>
                    </a:solidFill>
                  </a:rPr>
                  <a:t>)</a:t>
                </a:r>
              </a:p>
              <a:p>
                <a:pPr marL="285750" indent="-285750">
                  <a:buFont typeface="Arial" panose="020B0604020202020204" pitchFamily="34" charset="0"/>
                  <a:buChar char="•"/>
                </a:pPr>
                <a:r>
                  <a:rPr lang="de-DE" b="0" dirty="0" smtClean="0">
                    <a:solidFill>
                      <a:schemeClr val="tx1"/>
                    </a:solidFill>
                  </a:rPr>
                  <a:t>0 </a:t>
                </a:r>
                <a14:m>
                  <m:oMath xmlns:m="http://schemas.openxmlformats.org/officeDocument/2006/math">
                    <m:r>
                      <a:rPr lang="de-DE" b="0">
                        <a:solidFill>
                          <a:schemeClr val="tx1"/>
                        </a:solidFill>
                        <a:latin typeface="Cambria Math" panose="02040503050406030204" pitchFamily="18" charset="0"/>
                      </a:rPr>
                      <m:t>=</m:t>
                    </m:r>
                    <m:r>
                      <m:rPr>
                        <m:sty m:val="p"/>
                      </m:rPr>
                      <a:rPr lang="de-DE" b="0" i="0" smtClean="0">
                        <a:solidFill>
                          <a:schemeClr val="tx1"/>
                        </a:solidFill>
                        <a:latin typeface="Cambria Math" panose="02040503050406030204" pitchFamily="18" charset="0"/>
                      </a:rPr>
                      <m:t>C</m:t>
                    </m:r>
                    <m:r>
                      <a:rPr lang="de-DE" b="0" i="0" smtClean="0">
                        <a:solidFill>
                          <a:schemeClr val="tx1"/>
                        </a:solidFill>
                        <a:latin typeface="Cambria Math" panose="02040503050406030204" pitchFamily="18" charset="0"/>
                      </a:rPr>
                      <m:t>∗</m:t>
                    </m:r>
                    <m:r>
                      <a:rPr lang="de-DE" b="0" i="0" smtClean="0">
                        <a:solidFill>
                          <a:schemeClr val="tx1"/>
                        </a:solidFill>
                        <a:latin typeface="Cambria Math" panose="02040503050406030204" pitchFamily="18" charset="0"/>
                      </a:rPr>
                      <m:t>(</m:t>
                    </m:r>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𝑝</m:t>
                        </m:r>
                      </m:e>
                      <m:sub>
                        <m:r>
                          <a:rPr lang="de-DE" b="0" i="1" smtClean="0">
                            <a:solidFill>
                              <a:schemeClr val="tx1"/>
                            </a:solidFill>
                            <a:latin typeface="Cambria Math" panose="02040503050406030204" pitchFamily="18" charset="0"/>
                          </a:rPr>
                          <m:t>𝑝𝑣</m:t>
                        </m:r>
                      </m:sub>
                    </m:sSub>
                    <m:r>
                      <a:rPr lang="de-DE" b="0">
                        <a:solidFill>
                          <a:schemeClr val="tx1"/>
                        </a:solidFill>
                        <a:latin typeface="Cambria Math" panose="02040503050406030204" pitchFamily="18" charset="0"/>
                      </a:rPr>
                      <m:t>−</m:t>
                    </m:r>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𝑝</m:t>
                        </m:r>
                      </m:e>
                      <m:sub>
                        <m:r>
                          <a:rPr lang="de-DE" b="0" i="1" smtClean="0">
                            <a:solidFill>
                              <a:schemeClr val="tx1"/>
                            </a:solidFill>
                            <a:latin typeface="Cambria Math" panose="02040503050406030204" pitchFamily="18" charset="0"/>
                          </a:rPr>
                          <m:t>𝑠𝑑</m:t>
                        </m:r>
                      </m:sub>
                    </m:sSub>
                    <m:r>
                      <a:rPr lang="de-DE" b="0" i="1" smtClean="0">
                        <a:solidFill>
                          <a:schemeClr val="tx1"/>
                        </a:solidFill>
                        <a:latin typeface="Cambria Math" panose="02040503050406030204" pitchFamily="18" charset="0"/>
                      </a:rPr>
                      <m:t>)</m:t>
                    </m:r>
                  </m:oMath>
                </a14:m>
                <a:r>
                  <a:rPr lang="de-DE" b="0" dirty="0" smtClean="0">
                    <a:solidFill>
                      <a:schemeClr val="tx1"/>
                    </a:solidFill>
                    <a:latin typeface="Cambria Math" panose="02040503050406030204" pitchFamily="18" charset="0"/>
                  </a:rPr>
                  <a:t> </a:t>
                </a:r>
                <a14:m>
                  <m:oMath xmlns:m="http://schemas.openxmlformats.org/officeDocument/2006/math">
                    <m:r>
                      <a:rPr lang="de-DE">
                        <a:latin typeface="Cambria Math" panose="02040503050406030204" pitchFamily="18" charset="0"/>
                      </a:rPr>
                      <m:t>−</m:t>
                    </m:r>
                    <m:sSub>
                      <m:sSubPr>
                        <m:ctrlPr>
                          <a:rPr lang="de-DE" i="1">
                            <a:latin typeface="Cambria Math" panose="02040503050406030204" pitchFamily="18" charset="0"/>
                          </a:rPr>
                        </m:ctrlPr>
                      </m:sSubPr>
                      <m:e>
                        <m:r>
                          <a:rPr lang="de-DE" b="0" i="1" smtClean="0">
                            <a:latin typeface="Cambria Math" panose="02040503050406030204" pitchFamily="18" charset="0"/>
                          </a:rPr>
                          <m:t> </m:t>
                        </m:r>
                        <m:r>
                          <a:rPr lang="de-DE" i="1">
                            <a:latin typeface="Cambria Math" panose="02040503050406030204" pitchFamily="18" charset="0"/>
                          </a:rPr>
                          <m:t>𝑝</m:t>
                        </m:r>
                      </m:e>
                      <m:sub>
                        <m:r>
                          <m:rPr>
                            <m:sty m:val="p"/>
                          </m:rPr>
                          <a:rPr lang="de-DE">
                            <a:latin typeface="Cambria Math" panose="02040503050406030204" pitchFamily="18" charset="0"/>
                          </a:rPr>
                          <m:t>sd</m:t>
                        </m:r>
                      </m:sub>
                    </m:sSub>
                    <m:r>
                      <a:rPr lang="de-DE">
                        <a:latin typeface="Cambria Math" panose="02040503050406030204" pitchFamily="18" charset="0"/>
                      </a:rPr>
                      <m:t>∗</m:t>
                    </m:r>
                    <m:sSub>
                      <m:sSubPr>
                        <m:ctrlPr>
                          <a:rPr lang="de-DE" i="1" smtClean="0">
                            <a:latin typeface="Cambria Math" panose="02040503050406030204" pitchFamily="18" charset="0"/>
                          </a:rPr>
                        </m:ctrlPr>
                      </m:sSubPr>
                      <m:e>
                        <m:r>
                          <a:rPr lang="de-DE" b="0" i="1" smtClean="0">
                            <a:latin typeface="Cambria Math" panose="02040503050406030204" pitchFamily="18" charset="0"/>
                          </a:rPr>
                          <m:t>𝑆</m:t>
                        </m:r>
                      </m:e>
                      <m:sub>
                        <m:r>
                          <a:rPr lang="de-DE" b="0" i="1" smtClean="0">
                            <a:latin typeface="Cambria Math" panose="02040503050406030204" pitchFamily="18" charset="0"/>
                          </a:rPr>
                          <m:t>𝑒𝑓𝑓</m:t>
                        </m:r>
                      </m:sub>
                    </m:sSub>
                  </m:oMath>
                </a14:m>
                <a:endParaRPr lang="de-DE" b="0" dirty="0">
                  <a:solidFill>
                    <a:schemeClr val="tx1"/>
                  </a:solidFill>
                  <a:latin typeface="Cambria Math" panose="02040503050406030204" pitchFamily="18" charset="0"/>
                </a:endParaRPr>
              </a:p>
              <a:p>
                <a:pPr marL="285750" indent="-285750">
                  <a:buFont typeface="Arial" panose="020B0604020202020204" pitchFamily="34" charset="0"/>
                  <a:buChar char="•"/>
                </a:pPr>
                <a:r>
                  <a:rPr lang="de-DE" b="0" dirty="0" smtClean="0">
                    <a:solidFill>
                      <a:schemeClr val="tx1"/>
                    </a:solidFill>
                  </a:rPr>
                  <a:t>0 </a:t>
                </a:r>
                <a14:m>
                  <m:oMath xmlns:m="http://schemas.openxmlformats.org/officeDocument/2006/math">
                    <m:r>
                      <a:rPr lang="de-DE" b="0" i="1">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𝐶</m:t>
                    </m:r>
                    <m:r>
                      <a:rPr lang="de-DE" b="0" i="1" smtClean="0">
                        <a:solidFill>
                          <a:schemeClr val="tx1"/>
                        </a:solidFill>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𝑠𝑑</m:t>
                        </m:r>
                      </m:sub>
                    </m:sSub>
                    <m:r>
                      <a:rPr lang="de-DE" i="1">
                        <a:latin typeface="Cambria Math" panose="02040503050406030204" pitchFamily="18" charset="0"/>
                      </a:rPr>
                      <m:t>−</m:t>
                    </m:r>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𝑝</m:t>
                        </m:r>
                      </m:e>
                      <m:sub>
                        <m:r>
                          <a:rPr lang="de-DE" b="0" i="1" smtClean="0">
                            <a:solidFill>
                              <a:schemeClr val="tx1"/>
                            </a:solidFill>
                            <a:latin typeface="Cambria Math" panose="02040503050406030204" pitchFamily="18" charset="0"/>
                          </a:rPr>
                          <m:t>𝑝𝑣</m:t>
                        </m:r>
                      </m:sub>
                    </m:sSub>
                    <m:r>
                      <a:rPr lang="de-DE" b="0" i="1" smtClean="0">
                        <a:solidFill>
                          <a:schemeClr val="tx1"/>
                        </a:solidFill>
                        <a:latin typeface="Cambria Math" panose="02040503050406030204" pitchFamily="18" charset="0"/>
                      </a:rPr>
                      <m:t>)</m:t>
                    </m:r>
                    <m:r>
                      <a:rPr lang="de-DE" b="0" i="1">
                        <a:solidFill>
                          <a:schemeClr val="tx1"/>
                        </a:solidFill>
                        <a:latin typeface="Cambria Math" panose="02040503050406030204" pitchFamily="18" charset="0"/>
                      </a:rPr>
                      <m:t>+</m:t>
                    </m:r>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𝑞</m:t>
                        </m:r>
                      </m:e>
                      <m:sub>
                        <m:r>
                          <a:rPr lang="de-DE" b="0" i="1" smtClean="0">
                            <a:solidFill>
                              <a:schemeClr val="tx1"/>
                            </a:solidFill>
                            <a:latin typeface="Cambria Math" panose="02040503050406030204" pitchFamily="18" charset="0"/>
                          </a:rPr>
                          <m:t>𝑝𝑣</m:t>
                        </m:r>
                      </m:sub>
                    </m:sSub>
                  </m:oMath>
                </a14:m>
                <a:endParaRPr lang="de-DE" b="0" dirty="0" smtClean="0">
                  <a:solidFill>
                    <a:schemeClr val="tx1"/>
                  </a:solidFill>
                </a:endParaRPr>
              </a:p>
              <a:p>
                <a:pPr marL="285750" indent="-285750">
                  <a:buFont typeface="Arial" panose="020B0604020202020204" pitchFamily="34" charset="0"/>
                  <a:buChar char="•"/>
                </a:pPr>
                <a:endParaRPr lang="de-DE" b="0" dirty="0">
                  <a:solidFill>
                    <a:schemeClr val="tx1"/>
                  </a:solidFill>
                </a:endParaRPr>
              </a:p>
              <a:p>
                <a:pPr marL="285750" indent="-285750">
                  <a:buFont typeface="Arial" panose="020B0604020202020204" pitchFamily="34" charset="0"/>
                  <a:buChar char="•"/>
                </a:pPr>
                <a14:m>
                  <m:oMath xmlns:m="http://schemas.openxmlformats.org/officeDocument/2006/math">
                    <m:r>
                      <a:rPr lang="de-DE" i="1">
                        <a:latin typeface="Cambria Math" panose="02040503050406030204" pitchFamily="18" charset="0"/>
                      </a:rPr>
                      <m:t>𝐶</m:t>
                    </m:r>
                    <m:r>
                      <a:rPr lang="de-DE" i="1">
                        <a:latin typeface="Cambria Math" panose="02040503050406030204" pitchFamily="18" charset="0"/>
                      </a:rPr>
                      <m:t> =</m:t>
                    </m:r>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𝐴</m:t>
                        </m:r>
                      </m:e>
                      <m:sub>
                        <m:r>
                          <a:rPr lang="de-DE" b="0" i="1" smtClean="0">
                            <a:solidFill>
                              <a:schemeClr val="tx1"/>
                            </a:solidFill>
                            <a:latin typeface="Cambria Math" panose="02040503050406030204" pitchFamily="18" charset="0"/>
                          </a:rPr>
                          <m:t>𝑝𝑢𝑚𝑝𝑖𝑛𝑔𝑔𝑎𝑝</m:t>
                        </m:r>
                      </m:sub>
                    </m:sSub>
                    <m:r>
                      <a:rPr lang="de-DE" b="0" i="1" smtClean="0">
                        <a:solidFill>
                          <a:schemeClr val="tx1"/>
                        </a:solidFill>
                        <a:latin typeface="Cambria Math" panose="02040503050406030204" pitchFamily="18" charset="0"/>
                      </a:rPr>
                      <m:t>∗</m:t>
                    </m:r>
                    <m:rad>
                      <m:radPr>
                        <m:degHide m:val="on"/>
                        <m:ctrlPr>
                          <a:rPr lang="de-DE" b="0" i="1" smtClean="0">
                            <a:solidFill>
                              <a:schemeClr val="tx1"/>
                            </a:solidFill>
                            <a:latin typeface="Cambria Math" panose="02040503050406030204" pitchFamily="18" charset="0"/>
                          </a:rPr>
                        </m:ctrlPr>
                      </m:radPr>
                      <m:deg/>
                      <m:e>
                        <m:f>
                          <m:fPr>
                            <m:ctrlPr>
                              <a:rPr lang="de-DE" b="0" i="1" smtClean="0">
                                <a:solidFill>
                                  <a:schemeClr val="tx1"/>
                                </a:solidFill>
                                <a:latin typeface="Cambria Math" panose="02040503050406030204" pitchFamily="18" charset="0"/>
                              </a:rPr>
                            </m:ctrlPr>
                          </m:fPr>
                          <m:num>
                            <m:r>
                              <a:rPr lang="de-DE" b="0" i="1" smtClean="0">
                                <a:solidFill>
                                  <a:schemeClr val="tx1"/>
                                </a:solidFill>
                                <a:latin typeface="Cambria Math" panose="02040503050406030204" pitchFamily="18" charset="0"/>
                              </a:rPr>
                              <m:t>𝑘𝑇</m:t>
                            </m:r>
                          </m:num>
                          <m:den>
                            <m:r>
                              <a:rPr lang="de-DE" b="0" i="1" smtClean="0">
                                <a:solidFill>
                                  <a:schemeClr val="tx1"/>
                                </a:solidFill>
                                <a:latin typeface="Cambria Math" panose="02040503050406030204" pitchFamily="18" charset="0"/>
                              </a:rPr>
                              <m:t>2</m:t>
                            </m:r>
                            <m:r>
                              <m:rPr>
                                <m:sty m:val="p"/>
                              </m:rPr>
                              <a:rPr lang="el-GR" b="0" i="1" smtClean="0">
                                <a:solidFill>
                                  <a:schemeClr val="tx1"/>
                                </a:solidFill>
                                <a:latin typeface="Cambria Math" panose="02040503050406030204" pitchFamily="18" charset="0"/>
                              </a:rPr>
                              <m:t>π</m:t>
                            </m:r>
                            <m:r>
                              <a:rPr lang="de-DE" b="0" i="1" smtClean="0">
                                <a:solidFill>
                                  <a:schemeClr val="tx1"/>
                                </a:solidFill>
                                <a:latin typeface="Cambria Math" panose="02040503050406030204" pitchFamily="18" charset="0"/>
                              </a:rPr>
                              <m:t>𝑚</m:t>
                            </m:r>
                          </m:den>
                        </m:f>
                      </m:e>
                    </m:rad>
                  </m:oMath>
                </a14:m>
                <a:endParaRPr lang="de-DE" b="0" dirty="0" smtClean="0">
                  <a:solidFill>
                    <a:schemeClr val="tx1"/>
                  </a:solidFill>
                </a:endParaRPr>
              </a:p>
              <a:p>
                <a:pPr marL="285750" indent="-285750">
                  <a:buFont typeface="Arial" panose="020B0604020202020204" pitchFamily="34" charset="0"/>
                  <a:buChar char="•"/>
                </a:pPr>
                <a:endParaRPr lang="de-DE" b="0" dirty="0" smtClean="0">
                  <a:solidFill>
                    <a:schemeClr val="tx1"/>
                  </a:solidFill>
                </a:endParaRPr>
              </a:p>
              <a:p>
                <a:pPr marL="285750" indent="-285750">
                  <a:buFont typeface="Arial" panose="020B0604020202020204" pitchFamily="34" charset="0"/>
                  <a:buChar char="•"/>
                </a:pPr>
                <a:endParaRPr lang="de-DE" dirty="0"/>
              </a:p>
            </p:txBody>
          </p:sp>
        </mc:Choice>
        <mc:Fallback>
          <p:sp>
            <p:nvSpPr>
              <p:cNvPr id="10" name="Inhaltsplatzhalter 1"/>
              <p:cNvSpPr>
                <a:spLocks noGrp="1" noRot="1" noChangeAspect="1" noMove="1" noResize="1" noEditPoints="1" noAdjustHandles="1" noChangeArrowheads="1" noChangeShapeType="1" noTextEdit="1"/>
              </p:cNvSpPr>
              <p:nvPr>
                <p:ph sz="quarter" idx="13"/>
              </p:nvPr>
            </p:nvSpPr>
            <p:spPr>
              <a:xfrm>
                <a:off x="407194" y="1062681"/>
                <a:ext cx="9110879" cy="5319069"/>
              </a:xfrm>
              <a:blipFill>
                <a:blip r:embed="rId2"/>
                <a:stretch>
                  <a:fillRect l="-1473" r="-1473"/>
                </a:stretch>
              </a:blipFill>
            </p:spPr>
            <p:txBody>
              <a:bodyPr/>
              <a:lstStyle/>
              <a:p>
                <a:r>
                  <a:rPr lang="de-DE">
                    <a:noFill/>
                  </a:rPr>
                  <a:t> </a:t>
                </a:r>
              </a:p>
            </p:txBody>
          </p:sp>
        </mc:Fallback>
      </mc:AlternateContent>
      <p:pic>
        <p:nvPicPr>
          <p:cNvPr id="11" name="Picture 1"/>
          <p:cNvPicPr/>
          <p:nvPr/>
        </p:nvPicPr>
        <p:blipFill>
          <a:blip r:embed="rId3"/>
          <a:stretch>
            <a:fillRect/>
          </a:stretch>
        </p:blipFill>
        <p:spPr>
          <a:xfrm>
            <a:off x="9518073" y="1062681"/>
            <a:ext cx="2521845" cy="3501006"/>
          </a:xfrm>
          <a:prstGeom prst="rect">
            <a:avLst/>
          </a:prstGeom>
        </p:spPr>
      </p:pic>
      <p:sp>
        <p:nvSpPr>
          <p:cNvPr id="12" name="Rechteck 11"/>
          <p:cNvSpPr/>
          <p:nvPr/>
        </p:nvSpPr>
        <p:spPr>
          <a:xfrm>
            <a:off x="10748357" y="3042458"/>
            <a:ext cx="133003" cy="124691"/>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mc:AlternateContent xmlns:mc="http://schemas.openxmlformats.org/markup-compatibility/2006">
        <mc:Choice xmlns:a14="http://schemas.microsoft.com/office/drawing/2010/main" Requires="a14">
          <p:sp>
            <p:nvSpPr>
              <p:cNvPr id="9" name="Textfeld 8"/>
              <p:cNvSpPr txBox="1"/>
              <p:nvPr/>
            </p:nvSpPr>
            <p:spPr>
              <a:xfrm>
                <a:off x="4782786" y="4282403"/>
                <a:ext cx="3849151" cy="589905"/>
              </a:xfrm>
              <a:prstGeom prst="rect">
                <a:avLst/>
              </a:prstGeom>
              <a:noFill/>
            </p:spPr>
            <p:txBody>
              <a:bodyPr wrap="square" lIns="0" tIns="0" rIns="0" bIns="0" rtlCol="0" anchor="t" anchorCtr="0">
                <a:spAutoFit/>
              </a:bodyPr>
              <a:lstStyle/>
              <a:p>
                <a:pPr algn="l">
                  <a:lnSpc>
                    <a:spcPts val="2300"/>
                  </a:lnSpc>
                  <a:spcBef>
                    <a:spcPts val="1150"/>
                  </a:spcBef>
                </a:pPr>
                <a:endParaRPr lang="de-DE" sz="1600" b="0" dirty="0" smtClean="0"/>
              </a:p>
              <a:p>
                <a:pPr algn="l">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𝑆</m:t>
                          </m:r>
                        </m:e>
                        <m:sub>
                          <m:r>
                            <a:rPr lang="de-DE" sz="1600" b="0" i="1" smtClean="0">
                              <a:latin typeface="Cambria Math" panose="02040503050406030204" pitchFamily="18" charset="0"/>
                            </a:rPr>
                            <m:t>𝑒𝑓𝑓</m:t>
                          </m:r>
                        </m:sub>
                      </m:sSub>
                      <m:r>
                        <a:rPr lang="de-DE" sz="1600" b="0" i="1" smtClean="0">
                          <a:latin typeface="Cambria Math" panose="02040503050406030204" pitchFamily="18" charset="0"/>
                        </a:rPr>
                        <m:t>= </m:t>
                      </m:r>
                      <m:f>
                        <m:fPr>
                          <m:ctrlPr>
                            <a:rPr lang="de-DE" sz="1600" b="0" i="1" smtClean="0">
                              <a:latin typeface="Cambria Math" panose="02040503050406030204" pitchFamily="18" charset="0"/>
                            </a:rPr>
                          </m:ctrlPr>
                        </m:fPr>
                        <m:num>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𝑞</m:t>
                              </m:r>
                            </m:e>
                            <m:sub>
                              <m:r>
                                <a:rPr lang="de-DE" sz="1600" b="0" i="1" smtClean="0">
                                  <a:latin typeface="Cambria Math" panose="02040503050406030204" pitchFamily="18" charset="0"/>
                                </a:rPr>
                                <m:t>𝑝𝑣</m:t>
                              </m:r>
                            </m:sub>
                          </m:sSub>
                        </m:num>
                        <m:den>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𝑝</m:t>
                              </m:r>
                            </m:e>
                            <m:sub>
                              <m:r>
                                <a:rPr lang="de-DE" sz="1600" b="0" i="1" smtClean="0">
                                  <a:latin typeface="Cambria Math" panose="02040503050406030204" pitchFamily="18" charset="0"/>
                                </a:rPr>
                                <m:t>𝑠𝑑</m:t>
                              </m:r>
                            </m:sub>
                          </m:sSub>
                        </m:den>
                      </m:f>
                    </m:oMath>
                  </m:oMathPara>
                </a14:m>
                <a:endParaRPr lang="de-DE" sz="1600" dirty="0" err="1" smtClean="0"/>
              </a:p>
            </p:txBody>
          </p:sp>
        </mc:Choice>
        <mc:Fallback>
          <p:sp>
            <p:nvSpPr>
              <p:cNvPr id="9" name="Textfeld 8"/>
              <p:cNvSpPr txBox="1">
                <a:spLocks noRot="1" noChangeAspect="1" noMove="1" noResize="1" noEditPoints="1" noAdjustHandles="1" noChangeArrowheads="1" noChangeShapeType="1" noTextEdit="1"/>
              </p:cNvSpPr>
              <p:nvPr/>
            </p:nvSpPr>
            <p:spPr>
              <a:xfrm>
                <a:off x="4782786" y="4282403"/>
                <a:ext cx="3849151" cy="589905"/>
              </a:xfrm>
              <a:prstGeom prst="rect">
                <a:avLst/>
              </a:prstGeom>
              <a:blipFill>
                <a:blip r:embed="rId4"/>
                <a:stretch>
                  <a:fillRect b="-18557"/>
                </a:stretch>
              </a:blipFill>
            </p:spPr>
            <p:txBody>
              <a:bodyPr/>
              <a:lstStyle/>
              <a:p>
                <a:r>
                  <a:rPr lang="de-DE">
                    <a:noFill/>
                  </a:rPr>
                  <a:t> </a:t>
                </a:r>
              </a:p>
            </p:txBody>
          </p:sp>
        </mc:Fallback>
      </mc:AlternateContent>
      <p:sp>
        <p:nvSpPr>
          <p:cNvPr id="7" name="Pfeil nach rechts 6"/>
          <p:cNvSpPr/>
          <p:nvPr/>
        </p:nvSpPr>
        <p:spPr>
          <a:xfrm>
            <a:off x="4713316" y="4577355"/>
            <a:ext cx="1014153" cy="152587"/>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Tree>
    <p:extLst>
      <p:ext uri="{BB962C8B-B14F-4D97-AF65-F5344CB8AC3E}">
        <p14:creationId xmlns:p14="http://schemas.microsoft.com/office/powerpoint/2010/main" val="77648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68" y="896846"/>
            <a:ext cx="5333333" cy="4000000"/>
          </a:xfrm>
          <a:prstGeom prst="rect">
            <a:avLst/>
          </a:prstGeom>
        </p:spPr>
      </p:pic>
      <p:sp>
        <p:nvSpPr>
          <p:cNvPr id="18" name="Rechteck 17"/>
          <p:cNvSpPr/>
          <p:nvPr/>
        </p:nvSpPr>
        <p:spPr>
          <a:xfrm>
            <a:off x="5601951" y="1338886"/>
            <a:ext cx="1171913" cy="697732"/>
          </a:xfrm>
          <a:prstGeom prst="rect">
            <a:avLst/>
          </a:prstGeom>
          <a:solidFill>
            <a:srgbClr val="99BBBB"/>
          </a:solidFill>
          <a:ln w="28575" cmpd="sng">
            <a:solidFill>
              <a:schemeClr val="tx2"/>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 name="Titel 2"/>
          <p:cNvSpPr>
            <a:spLocks noGrp="1"/>
          </p:cNvSpPr>
          <p:nvPr>
            <p:ph type="title"/>
          </p:nvPr>
        </p:nvSpPr>
        <p:spPr>
          <a:xfrm>
            <a:off x="467621" y="287860"/>
            <a:ext cx="9612984" cy="782638"/>
          </a:xfrm>
        </p:spPr>
        <p:txBody>
          <a:bodyPr/>
          <a:lstStyle/>
          <a:p>
            <a:r>
              <a:rPr lang="de-DE" dirty="0" err="1"/>
              <a:t>Pumping</a:t>
            </a:r>
            <a:r>
              <a:rPr lang="de-DE" dirty="0"/>
              <a:t> </a:t>
            </a:r>
            <a:r>
              <a:rPr lang="de-DE" dirty="0" err="1"/>
              <a:t>speed</a:t>
            </a:r>
            <a:r>
              <a:rPr lang="de-DE" dirty="0"/>
              <a:t> </a:t>
            </a:r>
            <a:r>
              <a:rPr lang="de-DE" dirty="0" err="1"/>
              <a:t>of</a:t>
            </a:r>
            <a:r>
              <a:rPr lang="de-DE" dirty="0"/>
              <a:t> </a:t>
            </a:r>
            <a:r>
              <a:rPr lang="de-DE" dirty="0" err="1"/>
              <a:t>the</a:t>
            </a:r>
            <a:r>
              <a:rPr lang="de-DE" dirty="0"/>
              <a:t> </a:t>
            </a:r>
            <a:r>
              <a:rPr lang="de-DE" dirty="0" err="1"/>
              <a:t>Cryo-vacuum</a:t>
            </a:r>
            <a:r>
              <a:rPr lang="de-DE" dirty="0"/>
              <a:t> pump (V. Haak, CP Dhard)</a:t>
            </a:r>
          </a:p>
        </p:txBody>
      </p:sp>
      <p:sp>
        <p:nvSpPr>
          <p:cNvPr id="4" name="Datumsplatzhalter 3"/>
          <p:cNvSpPr>
            <a:spLocks noGrp="1"/>
          </p:cNvSpPr>
          <p:nvPr>
            <p:ph type="dt" sz="half" idx="14"/>
          </p:nvPr>
        </p:nvSpPr>
        <p:spPr/>
        <p:txBody>
          <a:bodyPr/>
          <a:lstStyle/>
          <a:p>
            <a:r>
              <a:rPr lang="de-DE" smtClean="0"/>
              <a:t>Gas balance and exhaust during OP2.1</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Victoria Haak | </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16</a:t>
            </a:fld>
            <a:endParaRPr lang="de-DE" dirty="0"/>
          </a:p>
        </p:txBody>
      </p:sp>
      <p:sp>
        <p:nvSpPr>
          <p:cNvPr id="8" name="Textfeld 7"/>
          <p:cNvSpPr txBox="1"/>
          <p:nvPr/>
        </p:nvSpPr>
        <p:spPr>
          <a:xfrm>
            <a:off x="1175804" y="1523061"/>
            <a:ext cx="3007519" cy="294953"/>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t>H2 (15mbar l/s &amp; 20mbar l/s)</a:t>
            </a:r>
          </a:p>
        </p:txBody>
      </p:sp>
      <p:cxnSp>
        <p:nvCxnSpPr>
          <p:cNvPr id="10" name="Gerade Verbindung mit Pfeil 9"/>
          <p:cNvCxnSpPr/>
          <p:nvPr/>
        </p:nvCxnSpPr>
        <p:spPr>
          <a:xfrm flipV="1">
            <a:off x="2998435" y="1315101"/>
            <a:ext cx="870438" cy="228600"/>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1508854" y="1824948"/>
            <a:ext cx="275984" cy="141701"/>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7083729" y="1146273"/>
            <a:ext cx="4642338" cy="1628651"/>
          </a:xfrm>
          <a:prstGeom prst="rect">
            <a:avLst/>
          </a:prstGeom>
          <a:noFill/>
        </p:spPr>
        <p:txBody>
          <a:bodyPr wrap="square" lIns="0" tIns="0" rIns="0" bIns="0" rtlCol="0" anchor="t" anchorCtr="0">
            <a:spAutoFit/>
          </a:bodyPr>
          <a:lstStyle/>
          <a:p>
            <a:pPr marL="285750" indent="-285750">
              <a:lnSpc>
                <a:spcPts val="2300"/>
              </a:lnSpc>
              <a:spcBef>
                <a:spcPts val="1150"/>
              </a:spcBef>
              <a:buFont typeface="Arial" panose="020B0604020202020204" pitchFamily="34" charset="0"/>
              <a:buChar char="•"/>
            </a:pPr>
            <a:r>
              <a:rPr lang="de-DE" sz="1600" b="1" dirty="0" smtClean="0"/>
              <a:t>CVP </a:t>
            </a:r>
            <a:r>
              <a:rPr lang="de-DE" sz="1600" b="1" dirty="0" err="1" smtClean="0"/>
              <a:t>Pumping</a:t>
            </a:r>
            <a:r>
              <a:rPr lang="de-DE" sz="1600" b="1" dirty="0" smtClean="0"/>
              <a:t> </a:t>
            </a:r>
            <a:r>
              <a:rPr lang="de-DE" sz="1600" b="1" dirty="0" err="1" smtClean="0"/>
              <a:t>speed</a:t>
            </a:r>
            <a:r>
              <a:rPr lang="de-DE" sz="1600" b="1" dirty="0" smtClean="0"/>
              <a:t> </a:t>
            </a:r>
            <a:r>
              <a:rPr lang="de-DE" sz="1600" b="1" dirty="0" err="1" smtClean="0"/>
              <a:t>of</a:t>
            </a:r>
            <a:r>
              <a:rPr lang="de-DE" sz="1600" b="1" dirty="0"/>
              <a:t> 70.97 </a:t>
            </a:r>
            <a:r>
              <a:rPr lang="de-DE" sz="1600" b="1" dirty="0" smtClean="0"/>
              <a:t>m</a:t>
            </a:r>
            <a:r>
              <a:rPr lang="de-DE" sz="1600" b="1" baseline="30000" dirty="0" smtClean="0"/>
              <a:t>3</a:t>
            </a:r>
            <a:r>
              <a:rPr lang="de-DE" sz="1600" b="1" dirty="0" smtClean="0"/>
              <a:t>/s </a:t>
            </a:r>
            <a:r>
              <a:rPr lang="de-DE" sz="1600" b="1" dirty="0" err="1" smtClean="0"/>
              <a:t>and</a:t>
            </a:r>
            <a:r>
              <a:rPr lang="de-DE" sz="1600" b="1" dirty="0" smtClean="0"/>
              <a:t> </a:t>
            </a:r>
            <a:r>
              <a:rPr lang="de-DE" sz="1600" b="1" dirty="0"/>
              <a:t>70.93 </a:t>
            </a:r>
            <a:r>
              <a:rPr lang="de-DE" sz="1600" b="1" dirty="0" smtClean="0"/>
              <a:t>m</a:t>
            </a:r>
            <a:r>
              <a:rPr lang="de-DE" sz="1600" b="1" baseline="30000" dirty="0" smtClean="0"/>
              <a:t>3</a:t>
            </a:r>
            <a:r>
              <a:rPr lang="de-DE" sz="1600" b="1" dirty="0" smtClean="0"/>
              <a:t>/s </a:t>
            </a:r>
            <a:r>
              <a:rPr lang="de-DE" sz="1600" b="1" dirty="0" err="1" smtClean="0"/>
              <a:t>calculated</a:t>
            </a:r>
            <a:r>
              <a:rPr lang="de-DE" sz="1600" b="1" dirty="0" smtClean="0"/>
              <a:t> </a:t>
            </a:r>
            <a:r>
              <a:rPr lang="de-DE" sz="1600" b="1" dirty="0" err="1" smtClean="0"/>
              <a:t>from</a:t>
            </a:r>
            <a:r>
              <a:rPr lang="de-DE" sz="1600" b="1" dirty="0" smtClean="0"/>
              <a:t> H2- gas </a:t>
            </a:r>
            <a:r>
              <a:rPr lang="de-DE" sz="1600" b="1" dirty="0" err="1" smtClean="0"/>
              <a:t>injection</a:t>
            </a:r>
            <a:endParaRPr lang="de-DE" sz="1600" b="1" dirty="0"/>
          </a:p>
          <a:p>
            <a:pPr marL="285750" indent="-285750" algn="l">
              <a:lnSpc>
                <a:spcPts val="2300"/>
              </a:lnSpc>
              <a:spcBef>
                <a:spcPts val="1150"/>
              </a:spcBef>
              <a:buFont typeface="Arial" panose="020B0604020202020204" pitchFamily="34" charset="0"/>
              <a:buChar char="•"/>
            </a:pPr>
            <a:r>
              <a:rPr lang="de-DE" sz="1600" dirty="0" err="1" smtClean="0"/>
              <a:t>Good</a:t>
            </a:r>
            <a:r>
              <a:rPr lang="de-DE" sz="1600" dirty="0" smtClean="0"/>
              <a:t> </a:t>
            </a:r>
            <a:r>
              <a:rPr lang="de-DE" sz="1600" dirty="0" err="1" smtClean="0"/>
              <a:t>agreement</a:t>
            </a:r>
            <a:r>
              <a:rPr lang="de-DE" sz="1600" dirty="0" smtClean="0"/>
              <a:t> </a:t>
            </a:r>
            <a:r>
              <a:rPr lang="de-DE" sz="1600" dirty="0" err="1" smtClean="0"/>
              <a:t>between</a:t>
            </a:r>
            <a:r>
              <a:rPr lang="de-DE" sz="1600" dirty="0" smtClean="0"/>
              <a:t> </a:t>
            </a:r>
            <a:r>
              <a:rPr lang="de-DE" sz="1600" dirty="0" err="1" smtClean="0"/>
              <a:t>experiments</a:t>
            </a:r>
            <a:r>
              <a:rPr lang="de-DE" sz="1600" dirty="0" smtClean="0"/>
              <a:t> </a:t>
            </a:r>
            <a:r>
              <a:rPr lang="de-DE" sz="1600" dirty="0" err="1" smtClean="0"/>
              <a:t>and</a:t>
            </a:r>
            <a:r>
              <a:rPr lang="de-DE" sz="1600" dirty="0" smtClean="0"/>
              <a:t> time-</a:t>
            </a:r>
            <a:r>
              <a:rPr lang="de-DE" sz="1600" dirty="0" err="1" smtClean="0"/>
              <a:t>dependent</a:t>
            </a:r>
            <a:r>
              <a:rPr lang="de-DE" sz="1600" dirty="0" smtClean="0"/>
              <a:t> </a:t>
            </a:r>
            <a:r>
              <a:rPr lang="de-DE" sz="1600" dirty="0" err="1" smtClean="0"/>
              <a:t>simulation</a:t>
            </a:r>
            <a:r>
              <a:rPr lang="de-DE" sz="1600" dirty="0" smtClean="0"/>
              <a:t> </a:t>
            </a:r>
            <a:r>
              <a:rPr lang="de-DE" sz="1600" dirty="0" err="1" smtClean="0"/>
              <a:t>of</a:t>
            </a:r>
            <a:r>
              <a:rPr lang="de-DE" sz="1600" dirty="0" smtClean="0"/>
              <a:t> </a:t>
            </a:r>
            <a:r>
              <a:rPr lang="de-DE" sz="1600" dirty="0" err="1" smtClean="0"/>
              <a:t>the</a:t>
            </a:r>
            <a:r>
              <a:rPr lang="de-DE" sz="1600" dirty="0" smtClean="0"/>
              <a:t> neutral gas </a:t>
            </a:r>
            <a:r>
              <a:rPr lang="de-DE" sz="1600" dirty="0" err="1" smtClean="0"/>
              <a:t>pressure</a:t>
            </a:r>
            <a:r>
              <a:rPr lang="de-DE" sz="1600" dirty="0" smtClean="0"/>
              <a:t> in </a:t>
            </a:r>
            <a:r>
              <a:rPr lang="de-DE" sz="1600" dirty="0" err="1" smtClean="0"/>
              <a:t>the</a:t>
            </a:r>
            <a:r>
              <a:rPr lang="de-DE" sz="1600" dirty="0" smtClean="0"/>
              <a:t> </a:t>
            </a:r>
            <a:r>
              <a:rPr lang="de-DE" sz="1600" dirty="0" err="1" smtClean="0"/>
              <a:t>subdivertor</a:t>
            </a:r>
            <a:r>
              <a:rPr lang="de-DE" sz="1600" dirty="0" smtClean="0"/>
              <a:t> </a:t>
            </a:r>
            <a:r>
              <a:rPr lang="de-DE" sz="1600" dirty="0" err="1" smtClean="0"/>
              <a:t>during</a:t>
            </a:r>
            <a:r>
              <a:rPr lang="de-DE" sz="1600" dirty="0" smtClean="0"/>
              <a:t> gas </a:t>
            </a:r>
            <a:r>
              <a:rPr lang="de-DE" sz="1600" dirty="0" err="1" smtClean="0"/>
              <a:t>injection</a:t>
            </a:r>
            <a:r>
              <a:rPr lang="de-DE" sz="1600" dirty="0" smtClean="0"/>
              <a:t> </a:t>
            </a:r>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513" y="3056499"/>
            <a:ext cx="4673466" cy="3505100"/>
          </a:xfrm>
          <a:prstGeom prst="rect">
            <a:avLst/>
          </a:prstGeom>
        </p:spPr>
      </p:pic>
      <mc:AlternateContent xmlns:mc="http://schemas.openxmlformats.org/markup-compatibility/2006">
        <mc:Choice xmlns:a14="http://schemas.microsoft.com/office/drawing/2010/main" Requires="a14">
          <p:sp>
            <p:nvSpPr>
              <p:cNvPr id="14" name="Textfeld 13"/>
              <p:cNvSpPr txBox="1"/>
              <p:nvPr/>
            </p:nvSpPr>
            <p:spPr>
              <a:xfrm>
                <a:off x="5601951" y="1324209"/>
                <a:ext cx="1168502" cy="589905"/>
              </a:xfrm>
              <a:prstGeom prst="rect">
                <a:avLst/>
              </a:prstGeom>
              <a:noFill/>
            </p:spPr>
            <p:txBody>
              <a:bodyPr wrap="square" lIns="0" tIns="0" rIns="0" bIns="0" rtlCol="0" anchor="t" anchorCtr="0">
                <a:spAutoFit/>
              </a:bodyPr>
              <a:lstStyle/>
              <a:p>
                <a:pPr algn="l">
                  <a:lnSpc>
                    <a:spcPts val="2300"/>
                  </a:lnSpc>
                  <a:spcBef>
                    <a:spcPts val="1150"/>
                  </a:spcBef>
                </a:pPr>
                <a:endParaRPr lang="de-DE" sz="1600" b="0" dirty="0" smtClean="0"/>
              </a:p>
              <a:p>
                <a:pPr algn="l">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𝑆</m:t>
                          </m:r>
                        </m:e>
                        <m:sub>
                          <m:r>
                            <a:rPr lang="de-DE" sz="1600" b="0" i="1" smtClean="0">
                              <a:latin typeface="Cambria Math" panose="02040503050406030204" pitchFamily="18" charset="0"/>
                            </a:rPr>
                            <m:t>𝑒𝑓𝑓</m:t>
                          </m:r>
                        </m:sub>
                      </m:sSub>
                      <m:r>
                        <a:rPr lang="de-DE" sz="1600" b="0" i="1" smtClean="0">
                          <a:latin typeface="Cambria Math" panose="02040503050406030204" pitchFamily="18" charset="0"/>
                        </a:rPr>
                        <m:t>= </m:t>
                      </m:r>
                      <m:f>
                        <m:fPr>
                          <m:ctrlPr>
                            <a:rPr lang="de-DE" sz="1600" b="0" i="1" smtClean="0">
                              <a:latin typeface="Cambria Math" panose="02040503050406030204" pitchFamily="18" charset="0"/>
                            </a:rPr>
                          </m:ctrlPr>
                        </m:fPr>
                        <m:num>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𝑞</m:t>
                              </m:r>
                            </m:e>
                            <m:sub>
                              <m:r>
                                <a:rPr lang="de-DE" sz="1600" b="0" i="1" smtClean="0">
                                  <a:latin typeface="Cambria Math" panose="02040503050406030204" pitchFamily="18" charset="0"/>
                                </a:rPr>
                                <m:t>𝑝𝑣</m:t>
                              </m:r>
                            </m:sub>
                          </m:sSub>
                        </m:num>
                        <m:den>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𝑝</m:t>
                              </m:r>
                            </m:e>
                            <m:sub>
                              <m:r>
                                <a:rPr lang="de-DE" sz="1600" b="0" i="1" smtClean="0">
                                  <a:latin typeface="Cambria Math" panose="02040503050406030204" pitchFamily="18" charset="0"/>
                                </a:rPr>
                                <m:t>𝑠𝑑</m:t>
                              </m:r>
                            </m:sub>
                          </m:sSub>
                        </m:den>
                      </m:f>
                    </m:oMath>
                  </m:oMathPara>
                </a14:m>
                <a:endParaRPr lang="de-DE" sz="1600" dirty="0" err="1" smtClean="0"/>
              </a:p>
            </p:txBody>
          </p:sp>
        </mc:Choice>
        <mc:Fallback>
          <p:sp>
            <p:nvSpPr>
              <p:cNvPr id="14" name="Textfeld 13"/>
              <p:cNvSpPr txBox="1">
                <a:spLocks noRot="1" noChangeAspect="1" noMove="1" noResize="1" noEditPoints="1" noAdjustHandles="1" noChangeArrowheads="1" noChangeShapeType="1" noTextEdit="1"/>
              </p:cNvSpPr>
              <p:nvPr/>
            </p:nvSpPr>
            <p:spPr>
              <a:xfrm>
                <a:off x="5601951" y="1324209"/>
                <a:ext cx="1168502" cy="589905"/>
              </a:xfrm>
              <a:prstGeom prst="rect">
                <a:avLst/>
              </a:prstGeom>
              <a:blipFill>
                <a:blip r:embed="rId4"/>
                <a:stretch>
                  <a:fillRect b="-18557"/>
                </a:stretch>
              </a:blipFill>
            </p:spPr>
            <p:txBody>
              <a:bodyPr/>
              <a:lstStyle/>
              <a:p>
                <a:r>
                  <a:rPr lang="de-DE">
                    <a:noFill/>
                  </a:rPr>
                  <a:t> </a:t>
                </a:r>
              </a:p>
            </p:txBody>
          </p:sp>
        </mc:Fallback>
      </mc:AlternateContent>
      <p:sp>
        <p:nvSpPr>
          <p:cNvPr id="7" name="Rechteck 6"/>
          <p:cNvSpPr/>
          <p:nvPr/>
        </p:nvSpPr>
        <p:spPr>
          <a:xfrm>
            <a:off x="3868873" y="1278458"/>
            <a:ext cx="184582" cy="120857"/>
          </a:xfrm>
          <a:prstGeom prst="rect">
            <a:avLst/>
          </a:prstGeom>
          <a:noFill/>
          <a:ln w="19050" cmpd="sng">
            <a:solidFill>
              <a:schemeClr val="tx1"/>
            </a:solidFill>
            <a:prstDash val="sysDot"/>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cxnSp>
        <p:nvCxnSpPr>
          <p:cNvPr id="17" name="Gerade Verbindung mit Pfeil 16"/>
          <p:cNvCxnSpPr/>
          <p:nvPr/>
        </p:nvCxnSpPr>
        <p:spPr>
          <a:xfrm>
            <a:off x="4183323" y="1338886"/>
            <a:ext cx="1313746" cy="308830"/>
          </a:xfrm>
          <a:prstGeom prst="straightConnector1">
            <a:avLst/>
          </a:prstGeom>
          <a:ln w="19050" cmpd="sng">
            <a:solidFill>
              <a:schemeClr val="tx2"/>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2385753" y="5581253"/>
            <a:ext cx="4771505" cy="732934"/>
          </a:xfrm>
          <a:prstGeom prst="rect">
            <a:avLst/>
          </a:prstGeom>
          <a:no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2" name="Pfeil nach rechts 21"/>
          <p:cNvSpPr/>
          <p:nvPr/>
        </p:nvSpPr>
        <p:spPr>
          <a:xfrm>
            <a:off x="7083729" y="5837772"/>
            <a:ext cx="472540" cy="103433"/>
          </a:xfrm>
          <a:prstGeom prst="rightArrow">
            <a:avLst/>
          </a:prstGeom>
          <a:noFill/>
          <a:ln w="19050" cmpd="sng">
            <a:solidFill>
              <a:schemeClr val="tx2"/>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mc:AlternateContent xmlns:mc="http://schemas.openxmlformats.org/markup-compatibility/2006">
        <mc:Choice xmlns:a14="http://schemas.microsoft.com/office/drawing/2010/main" Requires="a14">
          <p:sp>
            <p:nvSpPr>
              <p:cNvPr id="13" name="Rechteck 12"/>
              <p:cNvSpPr/>
              <p:nvPr/>
            </p:nvSpPr>
            <p:spPr>
              <a:xfrm>
                <a:off x="1795529" y="5433112"/>
                <a:ext cx="6096000" cy="881075"/>
              </a:xfrm>
              <a:prstGeom prst="rect">
                <a:avLst/>
              </a:prstGeom>
            </p:spPr>
            <p:txBody>
              <a:bodyPr>
                <a:spAutoFit/>
              </a:bodyPr>
              <a:lstStyle/>
              <a:p>
                <a14:m>
                  <m:oMathPara xmlns:m="http://schemas.openxmlformats.org/officeDocument/2006/math">
                    <m:oMathParaPr>
                      <m:jc m:val="centerGroup"/>
                    </m:oMathParaPr>
                    <m:oMath xmlns:m="http://schemas.openxmlformats.org/officeDocument/2006/math">
                      <m:f>
                        <m:fPr>
                          <m:ctrlPr>
                            <a:rPr lang="de-DE" sz="1200" i="1">
                              <a:latin typeface="Cambria Math" panose="02040503050406030204" pitchFamily="18" charset="0"/>
                            </a:rPr>
                          </m:ctrlPr>
                        </m:fPr>
                        <m:num>
                          <m:r>
                            <a:rPr lang="de-DE" sz="1200" i="1">
                              <a:latin typeface="Cambria Math" panose="02040503050406030204" pitchFamily="18" charset="0"/>
                            </a:rPr>
                            <m:t>𝑑</m:t>
                          </m:r>
                          <m:sSub>
                            <m:sSubPr>
                              <m:ctrlPr>
                                <a:rPr lang="de-DE" sz="1200" i="1">
                                  <a:latin typeface="Cambria Math" panose="02040503050406030204" pitchFamily="18" charset="0"/>
                                </a:rPr>
                              </m:ctrlPr>
                            </m:sSubPr>
                            <m:e>
                              <m:r>
                                <a:rPr lang="de-DE" sz="1200" i="1">
                                  <a:latin typeface="Cambria Math" panose="02040503050406030204" pitchFamily="18" charset="0"/>
                                </a:rPr>
                                <m:t>𝑝</m:t>
                              </m:r>
                            </m:e>
                            <m:sub>
                              <m:r>
                                <a:rPr lang="de-DE" sz="1200" i="1">
                                  <a:latin typeface="Cambria Math" panose="02040503050406030204" pitchFamily="18" charset="0"/>
                                </a:rPr>
                                <m:t>𝑠𝑑</m:t>
                              </m:r>
                            </m:sub>
                          </m:sSub>
                        </m:num>
                        <m:den>
                          <m:r>
                            <a:rPr lang="de-DE" sz="1200" i="1">
                              <a:latin typeface="Cambria Math" panose="02040503050406030204" pitchFamily="18" charset="0"/>
                            </a:rPr>
                            <m:t>𝑑𝑡</m:t>
                          </m:r>
                        </m:den>
                      </m:f>
                      <m:r>
                        <a:rPr lang="de-DE" sz="1200">
                          <a:latin typeface="Cambria Math" panose="02040503050406030204" pitchFamily="18" charset="0"/>
                        </a:rPr>
                        <m:t>=</m:t>
                      </m:r>
                      <m:f>
                        <m:fPr>
                          <m:ctrlPr>
                            <a:rPr lang="de-DE" sz="1200" i="1">
                              <a:latin typeface="Cambria Math" panose="02040503050406030204" pitchFamily="18" charset="0"/>
                            </a:rPr>
                          </m:ctrlPr>
                        </m:fPr>
                        <m:num>
                          <m:r>
                            <m:rPr>
                              <m:sty m:val="p"/>
                            </m:rPr>
                            <a:rPr lang="de-DE" sz="1200">
                              <a:latin typeface="Cambria Math" panose="02040503050406030204" pitchFamily="18" charset="0"/>
                            </a:rPr>
                            <m:t>C</m:t>
                          </m:r>
                        </m:num>
                        <m:den>
                          <m:sSub>
                            <m:sSubPr>
                              <m:ctrlPr>
                                <a:rPr lang="de-DE" sz="1200" i="1">
                                  <a:latin typeface="Cambria Math" panose="02040503050406030204" pitchFamily="18" charset="0"/>
                                </a:rPr>
                              </m:ctrlPr>
                            </m:sSubPr>
                            <m:e>
                              <m:r>
                                <m:rPr>
                                  <m:sty m:val="p"/>
                                </m:rPr>
                                <a:rPr lang="de-DE" sz="1200">
                                  <a:latin typeface="Cambria Math" panose="02040503050406030204" pitchFamily="18" charset="0"/>
                                </a:rPr>
                                <m:t>V</m:t>
                              </m:r>
                            </m:e>
                            <m:sub>
                              <m:r>
                                <m:rPr>
                                  <m:sty m:val="p"/>
                                </m:rPr>
                                <a:rPr lang="de-DE" sz="1200">
                                  <a:latin typeface="Cambria Math" panose="02040503050406030204" pitchFamily="18" charset="0"/>
                                </a:rPr>
                                <m:t>sd</m:t>
                              </m:r>
                            </m:sub>
                          </m:sSub>
                        </m:den>
                      </m:f>
                      <m:r>
                        <a:rPr lang="de-DE" sz="1200">
                          <a:latin typeface="Cambria Math" panose="02040503050406030204" pitchFamily="18" charset="0"/>
                        </a:rPr>
                        <m:t>∗</m:t>
                      </m:r>
                      <m:d>
                        <m:dPr>
                          <m:ctrlPr>
                            <a:rPr lang="de-DE" sz="1200" i="1">
                              <a:latin typeface="Cambria Math" panose="02040503050406030204" pitchFamily="18" charset="0"/>
                            </a:rPr>
                          </m:ctrlPr>
                        </m:dPr>
                        <m:e>
                          <m:sSub>
                            <m:sSubPr>
                              <m:ctrlPr>
                                <a:rPr lang="de-DE" sz="1200" i="1">
                                  <a:latin typeface="Cambria Math" panose="02040503050406030204" pitchFamily="18" charset="0"/>
                                </a:rPr>
                              </m:ctrlPr>
                            </m:sSubPr>
                            <m:e>
                              <m:sSub>
                                <m:sSubPr>
                                  <m:ctrlPr>
                                    <a:rPr lang="de-DE" sz="1200" i="1">
                                      <a:latin typeface="Cambria Math" panose="02040503050406030204" pitchFamily="18" charset="0"/>
                                    </a:rPr>
                                  </m:ctrlPr>
                                </m:sSubPr>
                                <m:e>
                                  <m:r>
                                    <m:rPr>
                                      <m:sty m:val="p"/>
                                    </m:rPr>
                                    <a:rPr lang="de-DE" sz="1200">
                                      <a:latin typeface="Cambria Math" panose="02040503050406030204" pitchFamily="18" charset="0"/>
                                    </a:rPr>
                                    <m:t>p</m:t>
                                  </m:r>
                                </m:e>
                                <m:sub>
                                  <m:r>
                                    <m:rPr>
                                      <m:sty m:val="p"/>
                                    </m:rPr>
                                    <a:rPr lang="de-DE" sz="1200">
                                      <a:latin typeface="Cambria Math" panose="02040503050406030204" pitchFamily="18" charset="0"/>
                                    </a:rPr>
                                    <m:t>p</m:t>
                                  </m:r>
                                  <m:r>
                                    <a:rPr lang="de-DE" sz="1200" i="1">
                                      <a:latin typeface="Cambria Math" panose="02040503050406030204" pitchFamily="18" charset="0"/>
                                    </a:rPr>
                                    <m:t>𝑣</m:t>
                                  </m:r>
                                </m:sub>
                              </m:sSub>
                              <m:r>
                                <a:rPr lang="de-DE" sz="1200">
                                  <a:latin typeface="Cambria Math" panose="02040503050406030204" pitchFamily="18" charset="0"/>
                                </a:rPr>
                                <m:t> −</m:t>
                              </m:r>
                              <m:r>
                                <m:rPr>
                                  <m:sty m:val="p"/>
                                </m:rPr>
                                <a:rPr lang="de-DE" sz="1200">
                                  <a:latin typeface="Cambria Math" panose="02040503050406030204" pitchFamily="18" charset="0"/>
                                </a:rPr>
                                <m:t>p</m:t>
                              </m:r>
                            </m:e>
                            <m:sub>
                              <m:r>
                                <m:rPr>
                                  <m:sty m:val="p"/>
                                </m:rPr>
                                <a:rPr lang="de-DE" sz="1200">
                                  <a:latin typeface="Cambria Math" panose="02040503050406030204" pitchFamily="18" charset="0"/>
                                </a:rPr>
                                <m:t>sd</m:t>
                              </m:r>
                            </m:sub>
                          </m:sSub>
                        </m:e>
                      </m:d>
                      <m:r>
                        <a:rPr lang="de-DE" sz="1200">
                          <a:latin typeface="Cambria Math" panose="02040503050406030204" pitchFamily="18" charset="0"/>
                        </a:rPr>
                        <m:t>−</m:t>
                      </m:r>
                      <m:sSub>
                        <m:sSubPr>
                          <m:ctrlPr>
                            <a:rPr lang="de-DE" sz="1200" i="1">
                              <a:latin typeface="Cambria Math" panose="02040503050406030204" pitchFamily="18" charset="0"/>
                            </a:rPr>
                          </m:ctrlPr>
                        </m:sSubPr>
                        <m:e>
                          <m:r>
                            <m:rPr>
                              <m:sty m:val="p"/>
                            </m:rPr>
                            <a:rPr lang="de-DE" sz="1200">
                              <a:latin typeface="Cambria Math" panose="02040503050406030204" pitchFamily="18" charset="0"/>
                            </a:rPr>
                            <m:t>p</m:t>
                          </m:r>
                        </m:e>
                        <m:sub>
                          <m:r>
                            <m:rPr>
                              <m:sty m:val="p"/>
                            </m:rPr>
                            <a:rPr lang="de-DE" sz="1200">
                              <a:latin typeface="Cambria Math" panose="02040503050406030204" pitchFamily="18" charset="0"/>
                            </a:rPr>
                            <m:t>sd</m:t>
                          </m:r>
                        </m:sub>
                      </m:sSub>
                      <m:r>
                        <a:rPr lang="de-DE" sz="1200">
                          <a:latin typeface="Cambria Math" panose="02040503050406030204" pitchFamily="18" charset="0"/>
                        </a:rPr>
                        <m:t>∗</m:t>
                      </m:r>
                      <m:f>
                        <m:fPr>
                          <m:ctrlPr>
                            <a:rPr lang="de-DE" sz="1200" i="1">
                              <a:latin typeface="Cambria Math" panose="02040503050406030204" pitchFamily="18" charset="0"/>
                            </a:rPr>
                          </m:ctrlPr>
                        </m:fPr>
                        <m:num>
                          <m:r>
                            <m:rPr>
                              <m:sty m:val="p"/>
                            </m:rPr>
                            <a:rPr lang="de-DE" sz="1200">
                              <a:latin typeface="Cambria Math" panose="02040503050406030204" pitchFamily="18" charset="0"/>
                            </a:rPr>
                            <m:t>S</m:t>
                          </m:r>
                        </m:num>
                        <m:den>
                          <m:sSub>
                            <m:sSubPr>
                              <m:ctrlPr>
                                <a:rPr lang="de-DE" sz="1200" i="1">
                                  <a:latin typeface="Cambria Math" panose="02040503050406030204" pitchFamily="18" charset="0"/>
                                </a:rPr>
                              </m:ctrlPr>
                            </m:sSubPr>
                            <m:e>
                              <m:r>
                                <m:rPr>
                                  <m:sty m:val="p"/>
                                </m:rPr>
                                <a:rPr lang="de-DE" sz="1200">
                                  <a:latin typeface="Cambria Math" panose="02040503050406030204" pitchFamily="18" charset="0"/>
                                </a:rPr>
                                <m:t>V</m:t>
                              </m:r>
                            </m:e>
                            <m:sub>
                              <m:r>
                                <m:rPr>
                                  <m:sty m:val="p"/>
                                </m:rPr>
                                <a:rPr lang="de-DE" sz="1200">
                                  <a:latin typeface="Cambria Math" panose="02040503050406030204" pitchFamily="18" charset="0"/>
                                </a:rPr>
                                <m:t>sd</m:t>
                              </m:r>
                            </m:sub>
                          </m:sSub>
                        </m:den>
                      </m:f>
                    </m:oMath>
                  </m:oMathPara>
                </a14:m>
                <a:endParaRPr lang="de-DE" sz="1200"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f>
                        <m:fPr>
                          <m:ctrlPr>
                            <a:rPr lang="de-DE" sz="1200" i="1">
                              <a:latin typeface="Cambria Math" panose="02040503050406030204" pitchFamily="18" charset="0"/>
                            </a:rPr>
                          </m:ctrlPr>
                        </m:fPr>
                        <m:num>
                          <m:r>
                            <a:rPr lang="de-DE" sz="1200" i="1">
                              <a:latin typeface="Cambria Math" panose="02040503050406030204" pitchFamily="18" charset="0"/>
                            </a:rPr>
                            <m:t>𝑑</m:t>
                          </m:r>
                          <m:sSub>
                            <m:sSubPr>
                              <m:ctrlPr>
                                <a:rPr lang="de-DE" sz="1200" i="1">
                                  <a:latin typeface="Cambria Math" panose="02040503050406030204" pitchFamily="18" charset="0"/>
                                </a:rPr>
                              </m:ctrlPr>
                            </m:sSubPr>
                            <m:e>
                              <m:r>
                                <a:rPr lang="de-DE" sz="1200" i="1">
                                  <a:latin typeface="Cambria Math" panose="02040503050406030204" pitchFamily="18" charset="0"/>
                                </a:rPr>
                                <m:t>𝑝</m:t>
                              </m:r>
                            </m:e>
                            <m:sub>
                              <m:r>
                                <a:rPr lang="de-DE" sz="1200" i="1">
                                  <a:latin typeface="Cambria Math" panose="02040503050406030204" pitchFamily="18" charset="0"/>
                                </a:rPr>
                                <m:t>𝑝𝑣</m:t>
                              </m:r>
                            </m:sub>
                          </m:sSub>
                        </m:num>
                        <m:den>
                          <m:r>
                            <a:rPr lang="de-DE" sz="1200" i="1">
                              <a:latin typeface="Cambria Math" panose="02040503050406030204" pitchFamily="18" charset="0"/>
                            </a:rPr>
                            <m:t>𝑑𝑡</m:t>
                          </m:r>
                        </m:den>
                      </m:f>
                      <m:r>
                        <a:rPr lang="de-DE" sz="1200" i="1">
                          <a:latin typeface="Cambria Math" panose="02040503050406030204" pitchFamily="18" charset="0"/>
                        </a:rPr>
                        <m:t>=</m:t>
                      </m:r>
                      <m:f>
                        <m:fPr>
                          <m:ctrlPr>
                            <a:rPr lang="de-DE" sz="1200" i="1">
                              <a:latin typeface="Cambria Math" panose="02040503050406030204" pitchFamily="18" charset="0"/>
                            </a:rPr>
                          </m:ctrlPr>
                        </m:fPr>
                        <m:num>
                          <m:r>
                            <a:rPr lang="de-DE" sz="1200" i="1">
                              <a:latin typeface="Cambria Math" panose="02040503050406030204" pitchFamily="18" charset="0"/>
                            </a:rPr>
                            <m:t>𝐶</m:t>
                          </m:r>
                        </m:num>
                        <m:den>
                          <m:sSub>
                            <m:sSubPr>
                              <m:ctrlPr>
                                <a:rPr lang="de-DE" sz="1200" i="1">
                                  <a:latin typeface="Cambria Math" panose="02040503050406030204" pitchFamily="18" charset="0"/>
                                </a:rPr>
                              </m:ctrlPr>
                            </m:sSubPr>
                            <m:e>
                              <m:r>
                                <a:rPr lang="de-DE" sz="1200" i="1">
                                  <a:latin typeface="Cambria Math" panose="02040503050406030204" pitchFamily="18" charset="0"/>
                                </a:rPr>
                                <m:t>𝑉</m:t>
                              </m:r>
                            </m:e>
                            <m:sub>
                              <m:r>
                                <a:rPr lang="de-DE" sz="1200" i="1">
                                  <a:latin typeface="Cambria Math" panose="02040503050406030204" pitchFamily="18" charset="0"/>
                                </a:rPr>
                                <m:t>𝑝𝑣</m:t>
                              </m:r>
                            </m:sub>
                          </m:sSub>
                          <m:r>
                            <a:rPr lang="de-DE" sz="1200" i="1">
                              <a:latin typeface="Cambria Math" panose="02040503050406030204" pitchFamily="18" charset="0"/>
                            </a:rPr>
                            <m:t>−</m:t>
                          </m:r>
                          <m:sSub>
                            <m:sSubPr>
                              <m:ctrlPr>
                                <a:rPr lang="de-DE" sz="1200" i="1">
                                  <a:latin typeface="Cambria Math" panose="02040503050406030204" pitchFamily="18" charset="0"/>
                                </a:rPr>
                              </m:ctrlPr>
                            </m:sSubPr>
                            <m:e>
                              <m:r>
                                <a:rPr lang="de-DE" sz="1200" i="1">
                                  <a:latin typeface="Cambria Math" panose="02040503050406030204" pitchFamily="18" charset="0"/>
                                </a:rPr>
                                <m:t>𝑉</m:t>
                              </m:r>
                            </m:e>
                            <m:sub>
                              <m:r>
                                <a:rPr lang="de-DE" sz="1200" i="1">
                                  <a:latin typeface="Cambria Math" panose="02040503050406030204" pitchFamily="18" charset="0"/>
                                </a:rPr>
                                <m:t>𝑠𝑑</m:t>
                              </m:r>
                            </m:sub>
                          </m:sSub>
                        </m:den>
                      </m:f>
                      <m:r>
                        <a:rPr lang="de-DE" sz="1200" i="1">
                          <a:latin typeface="Cambria Math" panose="02040503050406030204" pitchFamily="18" charset="0"/>
                        </a:rPr>
                        <m:t>∗(</m:t>
                      </m:r>
                      <m:sSub>
                        <m:sSubPr>
                          <m:ctrlPr>
                            <a:rPr lang="de-DE" sz="1200" i="1">
                              <a:latin typeface="Cambria Math" panose="02040503050406030204" pitchFamily="18" charset="0"/>
                            </a:rPr>
                          </m:ctrlPr>
                        </m:sSubPr>
                        <m:e>
                          <m:r>
                            <a:rPr lang="de-DE" sz="1200" i="1">
                              <a:latin typeface="Cambria Math" panose="02040503050406030204" pitchFamily="18" charset="0"/>
                            </a:rPr>
                            <m:t>𝑝</m:t>
                          </m:r>
                        </m:e>
                        <m:sub>
                          <m:r>
                            <a:rPr lang="de-DE" sz="1200" i="1">
                              <a:latin typeface="Cambria Math" panose="02040503050406030204" pitchFamily="18" charset="0"/>
                            </a:rPr>
                            <m:t>𝑠𝑑</m:t>
                          </m:r>
                        </m:sub>
                      </m:sSub>
                      <m:r>
                        <a:rPr lang="de-DE" sz="1200" i="1">
                          <a:latin typeface="Cambria Math" panose="02040503050406030204" pitchFamily="18" charset="0"/>
                        </a:rPr>
                        <m:t> −</m:t>
                      </m:r>
                      <m:sSub>
                        <m:sSubPr>
                          <m:ctrlPr>
                            <a:rPr lang="de-DE" sz="1200" i="1">
                              <a:latin typeface="Cambria Math" panose="02040503050406030204" pitchFamily="18" charset="0"/>
                            </a:rPr>
                          </m:ctrlPr>
                        </m:sSubPr>
                        <m:e>
                          <m:r>
                            <m:rPr>
                              <m:sty m:val="p"/>
                            </m:rPr>
                            <a:rPr lang="de-DE" sz="1200">
                              <a:latin typeface="Cambria Math" panose="02040503050406030204" pitchFamily="18" charset="0"/>
                            </a:rPr>
                            <m:t>p</m:t>
                          </m:r>
                        </m:e>
                        <m:sub>
                          <m:r>
                            <m:rPr>
                              <m:sty m:val="p"/>
                            </m:rPr>
                            <a:rPr lang="de-DE" sz="1200">
                              <a:latin typeface="Cambria Math" panose="02040503050406030204" pitchFamily="18" charset="0"/>
                            </a:rPr>
                            <m:t>p</m:t>
                          </m:r>
                          <m:r>
                            <a:rPr lang="de-DE" sz="1200" i="1">
                              <a:latin typeface="Cambria Math" panose="02040503050406030204" pitchFamily="18" charset="0"/>
                            </a:rPr>
                            <m:t>𝑣</m:t>
                          </m:r>
                        </m:sub>
                      </m:sSub>
                      <m:r>
                        <a:rPr lang="de-DE" sz="1200" i="1">
                          <a:latin typeface="Cambria Math" panose="02040503050406030204" pitchFamily="18" charset="0"/>
                        </a:rPr>
                        <m:t>)+</m:t>
                      </m:r>
                      <m:f>
                        <m:fPr>
                          <m:ctrlPr>
                            <a:rPr lang="de-DE" sz="1200" i="1">
                              <a:latin typeface="Cambria Math" panose="02040503050406030204" pitchFamily="18" charset="0"/>
                            </a:rPr>
                          </m:ctrlPr>
                        </m:fPr>
                        <m:num>
                          <m:sSub>
                            <m:sSubPr>
                              <m:ctrlPr>
                                <a:rPr lang="de-DE" sz="1200" i="1">
                                  <a:latin typeface="Cambria Math" panose="02040503050406030204" pitchFamily="18" charset="0"/>
                                </a:rPr>
                              </m:ctrlPr>
                            </m:sSubPr>
                            <m:e>
                              <m:r>
                                <a:rPr lang="de-DE" sz="1200" i="1">
                                  <a:latin typeface="Cambria Math" panose="02040503050406030204" pitchFamily="18" charset="0"/>
                                </a:rPr>
                                <m:t>𝑞</m:t>
                              </m:r>
                            </m:e>
                            <m:sub>
                              <m:r>
                                <a:rPr lang="de-DE" sz="1200" i="1">
                                  <a:latin typeface="Cambria Math" panose="02040503050406030204" pitchFamily="18" charset="0"/>
                                </a:rPr>
                                <m:t>𝑝𝑣</m:t>
                              </m:r>
                            </m:sub>
                          </m:sSub>
                        </m:num>
                        <m:den>
                          <m:sSub>
                            <m:sSubPr>
                              <m:ctrlPr>
                                <a:rPr lang="de-DE" sz="1200" i="1">
                                  <a:latin typeface="Cambria Math" panose="02040503050406030204" pitchFamily="18" charset="0"/>
                                </a:rPr>
                              </m:ctrlPr>
                            </m:sSubPr>
                            <m:e>
                              <m:r>
                                <a:rPr lang="de-DE" sz="1200" i="1">
                                  <a:latin typeface="Cambria Math" panose="02040503050406030204" pitchFamily="18" charset="0"/>
                                </a:rPr>
                                <m:t>𝑉</m:t>
                              </m:r>
                            </m:e>
                            <m:sub>
                              <m:r>
                                <a:rPr lang="de-DE" sz="1200" i="1">
                                  <a:latin typeface="Cambria Math" panose="02040503050406030204" pitchFamily="18" charset="0"/>
                                </a:rPr>
                                <m:t>𝑝𝑣</m:t>
                              </m:r>
                            </m:sub>
                          </m:sSub>
                          <m:r>
                            <a:rPr lang="de-DE" sz="1200" i="1">
                              <a:latin typeface="Cambria Math" panose="02040503050406030204" pitchFamily="18" charset="0"/>
                            </a:rPr>
                            <m:t>−</m:t>
                          </m:r>
                          <m:sSub>
                            <m:sSubPr>
                              <m:ctrlPr>
                                <a:rPr lang="de-DE" sz="1200" i="1">
                                  <a:latin typeface="Cambria Math" panose="02040503050406030204" pitchFamily="18" charset="0"/>
                                </a:rPr>
                              </m:ctrlPr>
                            </m:sSubPr>
                            <m:e>
                              <m:r>
                                <a:rPr lang="de-DE" sz="1200" i="1">
                                  <a:latin typeface="Cambria Math" panose="02040503050406030204" pitchFamily="18" charset="0"/>
                                </a:rPr>
                                <m:t>𝑉</m:t>
                              </m:r>
                            </m:e>
                            <m:sub>
                              <m:r>
                                <a:rPr lang="de-DE" sz="1200" i="1">
                                  <a:latin typeface="Cambria Math" panose="02040503050406030204" pitchFamily="18" charset="0"/>
                                </a:rPr>
                                <m:t>𝑠𝑑</m:t>
                              </m:r>
                            </m:sub>
                          </m:sSub>
                        </m:den>
                      </m:f>
                      <m:r>
                        <a:rPr lang="de-DE" sz="1200" i="1">
                          <a:latin typeface="Cambria Math" panose="02040503050406030204" pitchFamily="18" charset="0"/>
                        </a:rPr>
                        <m:t>−</m:t>
                      </m:r>
                      <m:f>
                        <m:fPr>
                          <m:ctrlPr>
                            <a:rPr lang="de-DE" sz="1200" i="1">
                              <a:latin typeface="Cambria Math" panose="02040503050406030204" pitchFamily="18" charset="0"/>
                            </a:rPr>
                          </m:ctrlPr>
                        </m:fPr>
                        <m:num>
                          <m:sSub>
                            <m:sSubPr>
                              <m:ctrlPr>
                                <a:rPr lang="de-DE" sz="1200" i="1">
                                  <a:latin typeface="Cambria Math" panose="02040503050406030204" pitchFamily="18" charset="0"/>
                                </a:rPr>
                              </m:ctrlPr>
                            </m:sSubPr>
                            <m:e>
                              <m:r>
                                <a:rPr lang="de-DE" sz="1200" i="1">
                                  <a:latin typeface="Cambria Math" panose="02040503050406030204" pitchFamily="18" charset="0"/>
                                </a:rPr>
                                <m:t>𝑞</m:t>
                              </m:r>
                            </m:e>
                            <m:sub>
                              <m:r>
                                <a:rPr lang="de-DE" sz="1200" i="1">
                                  <a:latin typeface="Cambria Math" panose="02040503050406030204" pitchFamily="18" charset="0"/>
                                </a:rPr>
                                <m:t>𝑙𝑜𝑠𝑠</m:t>
                              </m:r>
                            </m:sub>
                          </m:sSub>
                        </m:num>
                        <m:den>
                          <m:sSub>
                            <m:sSubPr>
                              <m:ctrlPr>
                                <a:rPr lang="de-DE" sz="1200" i="1">
                                  <a:latin typeface="Cambria Math" panose="02040503050406030204" pitchFamily="18" charset="0"/>
                                </a:rPr>
                              </m:ctrlPr>
                            </m:sSubPr>
                            <m:e>
                              <m:r>
                                <a:rPr lang="de-DE" sz="1200" i="1">
                                  <a:latin typeface="Cambria Math" panose="02040503050406030204" pitchFamily="18" charset="0"/>
                                </a:rPr>
                                <m:t>𝑉</m:t>
                              </m:r>
                            </m:e>
                            <m:sub>
                              <m:r>
                                <a:rPr lang="de-DE" sz="1200" i="1">
                                  <a:latin typeface="Cambria Math" panose="02040503050406030204" pitchFamily="18" charset="0"/>
                                </a:rPr>
                                <m:t>𝑝𝑣</m:t>
                              </m:r>
                            </m:sub>
                          </m:sSub>
                          <m:r>
                            <a:rPr lang="de-DE" sz="1200" i="1">
                              <a:latin typeface="Cambria Math" panose="02040503050406030204" pitchFamily="18" charset="0"/>
                            </a:rPr>
                            <m:t>−</m:t>
                          </m:r>
                          <m:sSub>
                            <m:sSubPr>
                              <m:ctrlPr>
                                <a:rPr lang="de-DE" sz="1200" i="1">
                                  <a:latin typeface="Cambria Math" panose="02040503050406030204" pitchFamily="18" charset="0"/>
                                </a:rPr>
                              </m:ctrlPr>
                            </m:sSubPr>
                            <m:e>
                              <m:r>
                                <a:rPr lang="de-DE" sz="1200" i="1">
                                  <a:latin typeface="Cambria Math" panose="02040503050406030204" pitchFamily="18" charset="0"/>
                                </a:rPr>
                                <m:t>𝑉</m:t>
                              </m:r>
                            </m:e>
                            <m:sub>
                              <m:r>
                                <a:rPr lang="de-DE" sz="1200" i="1">
                                  <a:latin typeface="Cambria Math" panose="02040503050406030204" pitchFamily="18" charset="0"/>
                                </a:rPr>
                                <m:t>𝑠𝑑</m:t>
                              </m:r>
                            </m:sub>
                          </m:sSub>
                        </m:den>
                      </m:f>
                    </m:oMath>
                  </m:oMathPara>
                </a14:m>
                <a:endParaRPr lang="de-DE" sz="1200" dirty="0"/>
              </a:p>
            </p:txBody>
          </p:sp>
        </mc:Choice>
        <mc:Fallback>
          <p:sp>
            <p:nvSpPr>
              <p:cNvPr id="13" name="Rechteck 12"/>
              <p:cNvSpPr>
                <a:spLocks noRot="1" noChangeAspect="1" noMove="1" noResize="1" noEditPoints="1" noAdjustHandles="1" noChangeArrowheads="1" noChangeShapeType="1" noTextEdit="1"/>
              </p:cNvSpPr>
              <p:nvPr/>
            </p:nvSpPr>
            <p:spPr>
              <a:xfrm>
                <a:off x="1795529" y="5433112"/>
                <a:ext cx="6096000" cy="881075"/>
              </a:xfrm>
              <a:prstGeom prst="rect">
                <a:avLst/>
              </a:prstGeom>
              <a:blipFill>
                <a:blip r:embed="rId5"/>
                <a:stretch>
                  <a:fillRect/>
                </a:stretch>
              </a:blipFill>
            </p:spPr>
            <p:txBody>
              <a:bodyPr/>
              <a:lstStyle/>
              <a:p>
                <a:r>
                  <a:rPr lang="de-DE">
                    <a:noFill/>
                  </a:rPr>
                  <a:t> </a:t>
                </a:r>
              </a:p>
            </p:txBody>
          </p:sp>
        </mc:Fallback>
      </mc:AlternateContent>
      <p:sp>
        <p:nvSpPr>
          <p:cNvPr id="16" name="Rechteck 15"/>
          <p:cNvSpPr/>
          <p:nvPr/>
        </p:nvSpPr>
        <p:spPr>
          <a:xfrm>
            <a:off x="2892829" y="5436524"/>
            <a:ext cx="3940233" cy="877663"/>
          </a:xfrm>
          <a:prstGeom prst="rect">
            <a:avLst/>
          </a:prstGeom>
          <a:noFill/>
          <a:ln w="28575" cmpd="sng">
            <a:solidFill>
              <a:schemeClr val="tx2"/>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cxnSp>
        <p:nvCxnSpPr>
          <p:cNvPr id="24" name="Gerade Verbindung mit Pfeil 23"/>
          <p:cNvCxnSpPr/>
          <p:nvPr/>
        </p:nvCxnSpPr>
        <p:spPr>
          <a:xfrm flipV="1">
            <a:off x="1363287" y="3981796"/>
            <a:ext cx="8313" cy="216131"/>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1054518" y="4090475"/>
            <a:ext cx="458586" cy="250390"/>
          </a:xfrm>
          <a:prstGeom prst="rect">
            <a:avLst/>
          </a:prstGeom>
          <a:noFill/>
        </p:spPr>
        <p:txBody>
          <a:bodyPr wrap="square" lIns="0" tIns="0" rIns="0" bIns="0" rtlCol="0" anchor="t" anchorCtr="0">
            <a:spAutoFit/>
          </a:bodyPr>
          <a:lstStyle/>
          <a:p>
            <a:pPr algn="l">
              <a:lnSpc>
                <a:spcPts val="2300"/>
              </a:lnSpc>
              <a:spcBef>
                <a:spcPts val="1150"/>
              </a:spcBef>
            </a:pPr>
            <a:r>
              <a:rPr lang="de-DE" sz="1000" dirty="0" smtClean="0"/>
              <a:t>Gas on</a:t>
            </a:r>
            <a:endParaRPr lang="de-DE" sz="1000" dirty="0" smtClean="0"/>
          </a:p>
        </p:txBody>
      </p:sp>
      <p:cxnSp>
        <p:nvCxnSpPr>
          <p:cNvPr id="29" name="Gerade Verbindung mit Pfeil 28"/>
          <p:cNvCxnSpPr/>
          <p:nvPr/>
        </p:nvCxnSpPr>
        <p:spPr>
          <a:xfrm flipH="1" flipV="1">
            <a:off x="1579418" y="3981796"/>
            <a:ext cx="67428" cy="216131"/>
          </a:xfrm>
          <a:prstGeom prst="straightConnector1">
            <a:avLst/>
          </a:prstGeom>
          <a:ln w="19050" cmpd="sng">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1663003" y="4099291"/>
            <a:ext cx="722750" cy="250390"/>
          </a:xfrm>
          <a:prstGeom prst="rect">
            <a:avLst/>
          </a:prstGeom>
          <a:noFill/>
        </p:spPr>
        <p:txBody>
          <a:bodyPr wrap="square" lIns="0" tIns="0" rIns="0" bIns="0" rtlCol="0" anchor="t" anchorCtr="0">
            <a:spAutoFit/>
          </a:bodyPr>
          <a:lstStyle/>
          <a:p>
            <a:pPr algn="l">
              <a:lnSpc>
                <a:spcPts val="2300"/>
              </a:lnSpc>
              <a:spcBef>
                <a:spcPts val="1150"/>
              </a:spcBef>
            </a:pPr>
            <a:r>
              <a:rPr lang="de-DE" sz="1000" dirty="0" smtClean="0"/>
              <a:t>Gas off</a:t>
            </a:r>
            <a:endParaRPr lang="de-DE" sz="1000" dirty="0" smtClean="0"/>
          </a:p>
        </p:txBody>
      </p:sp>
    </p:spTree>
    <p:extLst>
      <p:ext uri="{BB962C8B-B14F-4D97-AF65-F5344CB8AC3E}">
        <p14:creationId xmlns:p14="http://schemas.microsoft.com/office/powerpoint/2010/main" val="208774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r>
              <a:rPr lang="de-DE" smtClean="0"/>
              <a:t>Gas balance and exhaust during OP2.1</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Victoria Haak | </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17</a:t>
            </a:fld>
            <a:endParaRPr lang="de-DE" dirty="0"/>
          </a:p>
        </p:txBody>
      </p:sp>
      <p:sp>
        <p:nvSpPr>
          <p:cNvPr id="6" name="Titel 5"/>
          <p:cNvSpPr>
            <a:spLocks noGrp="1"/>
          </p:cNvSpPr>
          <p:nvPr>
            <p:ph type="title"/>
          </p:nvPr>
        </p:nvSpPr>
        <p:spPr/>
        <p:txBody>
          <a:bodyPr/>
          <a:lstStyle/>
          <a:p>
            <a:r>
              <a:rPr lang="de-DE" dirty="0" err="1" smtClean="0"/>
              <a:t>Pumping</a:t>
            </a:r>
            <a:r>
              <a:rPr lang="de-DE" dirty="0" smtClean="0"/>
              <a:t> </a:t>
            </a:r>
            <a:r>
              <a:rPr lang="de-DE" dirty="0" err="1" smtClean="0"/>
              <a:t>speed</a:t>
            </a:r>
            <a:r>
              <a:rPr lang="de-DE" dirty="0" smtClean="0"/>
              <a:t> </a:t>
            </a:r>
            <a:r>
              <a:rPr lang="de-DE" dirty="0" err="1" smtClean="0"/>
              <a:t>of</a:t>
            </a:r>
            <a:r>
              <a:rPr lang="de-DE" dirty="0" smtClean="0"/>
              <a:t> </a:t>
            </a:r>
            <a:r>
              <a:rPr lang="de-DE" dirty="0" err="1" smtClean="0"/>
              <a:t>the</a:t>
            </a:r>
            <a:r>
              <a:rPr lang="de-DE" dirty="0" smtClean="0"/>
              <a:t> </a:t>
            </a:r>
            <a:r>
              <a:rPr lang="de-DE" dirty="0" err="1" smtClean="0"/>
              <a:t>Cryo-vacuum</a:t>
            </a:r>
            <a:r>
              <a:rPr lang="de-DE" dirty="0" smtClean="0"/>
              <a:t> pump in different </a:t>
            </a:r>
            <a:r>
              <a:rPr lang="de-DE" dirty="0" err="1" smtClean="0"/>
              <a:t>gases</a:t>
            </a: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722" y="1223963"/>
            <a:ext cx="5838632" cy="4378974"/>
          </a:xfrm>
          <a:prstGeom prst="rect">
            <a:avLst/>
          </a:prstGeom>
        </p:spPr>
      </p:pic>
      <p:sp>
        <p:nvSpPr>
          <p:cNvPr id="8" name="Textfeld 7"/>
          <p:cNvSpPr txBox="1"/>
          <p:nvPr/>
        </p:nvSpPr>
        <p:spPr>
          <a:xfrm>
            <a:off x="423948" y="1489970"/>
            <a:ext cx="6026728" cy="1179810"/>
          </a:xfrm>
          <a:prstGeom prst="rect">
            <a:avLst/>
          </a:prstGeom>
          <a:noFill/>
        </p:spPr>
        <p:txBody>
          <a:bodyPr wrap="square" lIns="0" tIns="0" rIns="0" bIns="0" rtlCol="0" anchor="t" anchorCtr="0">
            <a:spAutoFit/>
          </a:bodyPr>
          <a:lstStyle/>
          <a:p>
            <a:pPr marL="180000" indent="-180000">
              <a:lnSpc>
                <a:spcPts val="2300"/>
              </a:lnSpc>
              <a:spcBef>
                <a:spcPts val="1150"/>
              </a:spcBef>
              <a:buFont typeface="Arial" panose="020B0604020202020204" pitchFamily="34" charset="0"/>
              <a:buChar char="•"/>
            </a:pPr>
            <a:r>
              <a:rPr lang="de-DE" sz="1600"/>
              <a:t>More experiments to determine the pumping speed have been performed with (green background) and without (white background) the turbomolecular pumps and with different gases (H2, N2, Ne, Ar, He)</a:t>
            </a:r>
            <a:endParaRPr lang="de-DE" sz="1600" dirty="0"/>
          </a:p>
        </p:txBody>
      </p:sp>
      <p:graphicFrame>
        <p:nvGraphicFramePr>
          <p:cNvPr id="9" name="Tabelle 8"/>
          <p:cNvGraphicFramePr>
            <a:graphicFrameLocks noGrp="1"/>
          </p:cNvGraphicFramePr>
          <p:nvPr>
            <p:extLst>
              <p:ext uri="{D42A27DB-BD31-4B8C-83A1-F6EECF244321}">
                <p14:modId xmlns:p14="http://schemas.microsoft.com/office/powerpoint/2010/main" val="2093513753"/>
              </p:ext>
            </p:extLst>
          </p:nvPr>
        </p:nvGraphicFramePr>
        <p:xfrm>
          <a:off x="658813" y="3108657"/>
          <a:ext cx="5418666"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8005209"/>
                    </a:ext>
                  </a:extLst>
                </a:gridCol>
                <a:gridCol w="2709333">
                  <a:extLst>
                    <a:ext uri="{9D8B030D-6E8A-4147-A177-3AD203B41FA5}">
                      <a16:colId xmlns:a16="http://schemas.microsoft.com/office/drawing/2014/main" val="1500425026"/>
                    </a:ext>
                  </a:extLst>
                </a:gridCol>
              </a:tblGrid>
              <a:tr h="370840">
                <a:tc>
                  <a:txBody>
                    <a:bodyPr/>
                    <a:lstStyle/>
                    <a:p>
                      <a:r>
                        <a:rPr lang="de-DE" dirty="0" smtClean="0"/>
                        <a:t>gas</a:t>
                      </a:r>
                      <a:endParaRPr lang="de-DE" dirty="0"/>
                    </a:p>
                  </a:txBody>
                  <a:tcPr/>
                </a:tc>
                <a:tc>
                  <a:txBody>
                    <a:bodyPr/>
                    <a:lstStyle/>
                    <a:p>
                      <a:r>
                        <a:rPr lang="de-DE" dirty="0" smtClean="0"/>
                        <a:t>S </a:t>
                      </a:r>
                      <a:r>
                        <a:rPr lang="de-DE" dirty="0" err="1" smtClean="0"/>
                        <a:t>without</a:t>
                      </a:r>
                      <a:r>
                        <a:rPr lang="de-DE" baseline="0" dirty="0" smtClean="0"/>
                        <a:t> TMP (</a:t>
                      </a:r>
                      <a:r>
                        <a:rPr lang="de-DE" baseline="0" dirty="0" smtClean="0"/>
                        <a:t>m</a:t>
                      </a:r>
                      <a:r>
                        <a:rPr lang="de-DE" baseline="30000" dirty="0" smtClean="0"/>
                        <a:t>3</a:t>
                      </a:r>
                      <a:r>
                        <a:rPr lang="de-DE" baseline="0" dirty="0" smtClean="0"/>
                        <a:t>/s</a:t>
                      </a:r>
                      <a:r>
                        <a:rPr lang="de-DE" baseline="0" dirty="0" smtClean="0"/>
                        <a:t>)</a:t>
                      </a:r>
                      <a:endParaRPr lang="de-DE" dirty="0"/>
                    </a:p>
                  </a:txBody>
                  <a:tcPr/>
                </a:tc>
                <a:extLst>
                  <a:ext uri="{0D108BD9-81ED-4DB2-BD59-A6C34878D82A}">
                    <a16:rowId xmlns:a16="http://schemas.microsoft.com/office/drawing/2014/main" val="3670462368"/>
                  </a:ext>
                </a:extLst>
              </a:tr>
              <a:tr h="370840">
                <a:tc>
                  <a:txBody>
                    <a:bodyPr/>
                    <a:lstStyle/>
                    <a:p>
                      <a:r>
                        <a:rPr lang="de-DE" dirty="0" smtClean="0"/>
                        <a:t>H2</a:t>
                      </a:r>
                      <a:endParaRPr lang="de-DE" dirty="0"/>
                    </a:p>
                  </a:txBody>
                  <a:tcPr/>
                </a:tc>
                <a:tc>
                  <a:txBody>
                    <a:bodyPr/>
                    <a:lstStyle/>
                    <a:p>
                      <a:r>
                        <a:rPr lang="de-DE" dirty="0" smtClean="0"/>
                        <a:t>71,0 / 71,0</a:t>
                      </a:r>
                      <a:endParaRPr lang="de-DE" dirty="0"/>
                    </a:p>
                  </a:txBody>
                  <a:tcPr/>
                </a:tc>
                <a:extLst>
                  <a:ext uri="{0D108BD9-81ED-4DB2-BD59-A6C34878D82A}">
                    <a16:rowId xmlns:a16="http://schemas.microsoft.com/office/drawing/2014/main" val="1695238505"/>
                  </a:ext>
                </a:extLst>
              </a:tr>
              <a:tr h="370840">
                <a:tc>
                  <a:txBody>
                    <a:bodyPr/>
                    <a:lstStyle/>
                    <a:p>
                      <a:r>
                        <a:rPr lang="de-DE" dirty="0" smtClean="0"/>
                        <a:t>N2</a:t>
                      </a:r>
                      <a:endParaRPr lang="de-DE" dirty="0"/>
                    </a:p>
                  </a:txBody>
                  <a:tcPr/>
                </a:tc>
                <a:tc>
                  <a:txBody>
                    <a:bodyPr/>
                    <a:lstStyle/>
                    <a:p>
                      <a:r>
                        <a:rPr lang="de-DE" dirty="0" smtClean="0"/>
                        <a:t>21,9</a:t>
                      </a:r>
                      <a:r>
                        <a:rPr lang="de-DE" baseline="0" dirty="0" smtClean="0"/>
                        <a:t> / </a:t>
                      </a:r>
                      <a:r>
                        <a:rPr lang="de-DE" dirty="0" smtClean="0"/>
                        <a:t>19,9</a:t>
                      </a:r>
                      <a:endParaRPr lang="de-DE" dirty="0"/>
                    </a:p>
                  </a:txBody>
                  <a:tcPr/>
                </a:tc>
                <a:extLst>
                  <a:ext uri="{0D108BD9-81ED-4DB2-BD59-A6C34878D82A}">
                    <a16:rowId xmlns:a16="http://schemas.microsoft.com/office/drawing/2014/main" val="121820455"/>
                  </a:ext>
                </a:extLst>
              </a:tr>
              <a:tr h="370840">
                <a:tc>
                  <a:txBody>
                    <a:bodyPr/>
                    <a:lstStyle/>
                    <a:p>
                      <a:r>
                        <a:rPr lang="de-DE" dirty="0" smtClean="0"/>
                        <a:t>Ne</a:t>
                      </a:r>
                      <a:endParaRPr lang="de-DE" dirty="0"/>
                    </a:p>
                  </a:txBody>
                  <a:tcPr/>
                </a:tc>
                <a:tc>
                  <a:txBody>
                    <a:bodyPr/>
                    <a:lstStyle/>
                    <a:p>
                      <a:r>
                        <a:rPr lang="de-DE" dirty="0" smtClean="0"/>
                        <a:t>22,2</a:t>
                      </a:r>
                      <a:r>
                        <a:rPr lang="de-DE" baseline="0" dirty="0" smtClean="0"/>
                        <a:t> / </a:t>
                      </a:r>
                      <a:r>
                        <a:rPr lang="de-DE" dirty="0" smtClean="0"/>
                        <a:t>21,6</a:t>
                      </a:r>
                    </a:p>
                  </a:txBody>
                  <a:tcPr/>
                </a:tc>
                <a:extLst>
                  <a:ext uri="{0D108BD9-81ED-4DB2-BD59-A6C34878D82A}">
                    <a16:rowId xmlns:a16="http://schemas.microsoft.com/office/drawing/2014/main" val="1094948378"/>
                  </a:ext>
                </a:extLst>
              </a:tr>
              <a:tr h="370840">
                <a:tc>
                  <a:txBody>
                    <a:bodyPr/>
                    <a:lstStyle/>
                    <a:p>
                      <a:r>
                        <a:rPr lang="de-DE" dirty="0" smtClean="0"/>
                        <a:t>Ar</a:t>
                      </a:r>
                      <a:endParaRPr lang="de-DE" dirty="0"/>
                    </a:p>
                  </a:txBody>
                  <a:tcPr/>
                </a:tc>
                <a:tc>
                  <a:txBody>
                    <a:bodyPr/>
                    <a:lstStyle/>
                    <a:p>
                      <a:r>
                        <a:rPr lang="de-DE" dirty="0" smtClean="0"/>
                        <a:t>9,4</a:t>
                      </a:r>
                      <a:r>
                        <a:rPr lang="de-DE" baseline="0" dirty="0" smtClean="0"/>
                        <a:t> / </a:t>
                      </a:r>
                      <a:r>
                        <a:rPr lang="de-DE" dirty="0" smtClean="0"/>
                        <a:t>9,4</a:t>
                      </a:r>
                      <a:endParaRPr lang="de-DE" dirty="0"/>
                    </a:p>
                  </a:txBody>
                  <a:tcPr/>
                </a:tc>
                <a:extLst>
                  <a:ext uri="{0D108BD9-81ED-4DB2-BD59-A6C34878D82A}">
                    <a16:rowId xmlns:a16="http://schemas.microsoft.com/office/drawing/2014/main" val="2494245934"/>
                  </a:ext>
                </a:extLst>
              </a:tr>
            </a:tbl>
          </a:graphicData>
        </a:graphic>
      </p:graphicFrame>
    </p:spTree>
    <p:extLst>
      <p:ext uri="{BB962C8B-B14F-4D97-AF65-F5344CB8AC3E}">
        <p14:creationId xmlns:p14="http://schemas.microsoft.com/office/powerpoint/2010/main" val="342363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269" y="4048288"/>
            <a:ext cx="3739364" cy="1771542"/>
          </a:xfrm>
          <a:prstGeom prst="rect">
            <a:avLst/>
          </a:prstGeom>
        </p:spPr>
      </p:pic>
      <p:sp>
        <p:nvSpPr>
          <p:cNvPr id="3" name="Datumsplatzhalter 2"/>
          <p:cNvSpPr>
            <a:spLocks noGrp="1"/>
          </p:cNvSpPr>
          <p:nvPr>
            <p:ph type="dt" sz="half" idx="14"/>
          </p:nvPr>
        </p:nvSpPr>
        <p:spPr/>
        <p:txBody>
          <a:bodyPr/>
          <a:lstStyle/>
          <a:p>
            <a:r>
              <a:rPr lang="de-DE" smtClean="0"/>
              <a:t>Gas balance and exhaust during OP2.1</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Victoria Haak | </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18</a:t>
            </a:fld>
            <a:endParaRPr lang="de-DE" dirty="0"/>
          </a:p>
        </p:txBody>
      </p:sp>
      <p:sp>
        <p:nvSpPr>
          <p:cNvPr id="6" name="Titel 5"/>
          <p:cNvSpPr>
            <a:spLocks noGrp="1"/>
          </p:cNvSpPr>
          <p:nvPr>
            <p:ph type="title"/>
          </p:nvPr>
        </p:nvSpPr>
        <p:spPr/>
        <p:txBody>
          <a:bodyPr/>
          <a:lstStyle/>
          <a:p>
            <a:r>
              <a:rPr lang="de-DE" dirty="0" smtClean="0"/>
              <a:t>Summary </a:t>
            </a:r>
            <a:r>
              <a:rPr lang="de-DE" dirty="0" err="1" smtClean="0"/>
              <a:t>and</a:t>
            </a:r>
            <a:r>
              <a:rPr lang="de-DE" dirty="0" smtClean="0"/>
              <a:t> </a:t>
            </a:r>
            <a:r>
              <a:rPr lang="de-DE" dirty="0" err="1" smtClean="0"/>
              <a:t>planned</a:t>
            </a:r>
            <a:r>
              <a:rPr lang="de-DE" dirty="0" smtClean="0"/>
              <a:t> </a:t>
            </a:r>
            <a:r>
              <a:rPr lang="de-DE" dirty="0" err="1" smtClean="0"/>
              <a:t>activities</a:t>
            </a:r>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255" y="2405732"/>
            <a:ext cx="2984745" cy="1551127"/>
          </a:xfrm>
          <a:prstGeom prst="rect">
            <a:avLst/>
          </a:prstGeom>
        </p:spPr>
      </p:pic>
      <p:sp>
        <p:nvSpPr>
          <p:cNvPr id="8" name="Textfeld 7"/>
          <p:cNvSpPr txBox="1"/>
          <p:nvPr/>
        </p:nvSpPr>
        <p:spPr>
          <a:xfrm>
            <a:off x="10912063" y="2634360"/>
            <a:ext cx="1683944" cy="251864"/>
          </a:xfrm>
          <a:prstGeom prst="rect">
            <a:avLst/>
          </a:prstGeom>
          <a:noFill/>
        </p:spPr>
        <p:txBody>
          <a:bodyPr wrap="square" lIns="0" tIns="0" rIns="0" bIns="0" rtlCol="0" anchor="t" anchorCtr="0">
            <a:spAutoFit/>
          </a:bodyPr>
          <a:lstStyle/>
          <a:p>
            <a:pPr algn="l">
              <a:lnSpc>
                <a:spcPts val="2300"/>
              </a:lnSpc>
              <a:spcBef>
                <a:spcPts val="1150"/>
              </a:spcBef>
            </a:pPr>
            <a:r>
              <a:rPr lang="de-DE" sz="1050" dirty="0" smtClean="0">
                <a:solidFill>
                  <a:srgbClr val="00B1EA"/>
                </a:solidFill>
              </a:rPr>
              <a:t>KKM </a:t>
            </a:r>
            <a:r>
              <a:rPr lang="de-DE" sz="1050" dirty="0" err="1" smtClean="0">
                <a:solidFill>
                  <a:srgbClr val="00B1EA"/>
                </a:solidFill>
              </a:rPr>
              <a:t>without</a:t>
            </a:r>
            <a:r>
              <a:rPr lang="de-DE" sz="1050" dirty="0" smtClean="0">
                <a:solidFill>
                  <a:srgbClr val="00B1EA"/>
                </a:solidFill>
              </a:rPr>
              <a:t> CVP</a:t>
            </a:r>
            <a:endParaRPr lang="de-DE" sz="1050" dirty="0" smtClean="0">
              <a:solidFill>
                <a:srgbClr val="00B1EA"/>
              </a:solidFill>
            </a:endParaRPr>
          </a:p>
        </p:txBody>
      </p:sp>
      <p:sp>
        <p:nvSpPr>
          <p:cNvPr id="9" name="Textfeld 8"/>
          <p:cNvSpPr txBox="1"/>
          <p:nvPr/>
        </p:nvSpPr>
        <p:spPr>
          <a:xfrm>
            <a:off x="11184026" y="3102197"/>
            <a:ext cx="1813215" cy="250390"/>
          </a:xfrm>
          <a:prstGeom prst="rect">
            <a:avLst/>
          </a:prstGeom>
          <a:noFill/>
        </p:spPr>
        <p:txBody>
          <a:bodyPr wrap="square" lIns="0" tIns="0" rIns="0" bIns="0" rtlCol="0" anchor="t" anchorCtr="0">
            <a:spAutoFit/>
          </a:bodyPr>
          <a:lstStyle/>
          <a:p>
            <a:pPr algn="l">
              <a:lnSpc>
                <a:spcPts val="2300"/>
              </a:lnSpc>
              <a:spcBef>
                <a:spcPts val="1150"/>
              </a:spcBef>
            </a:pPr>
            <a:r>
              <a:rPr lang="de-DE" sz="1000" dirty="0" smtClean="0">
                <a:solidFill>
                  <a:schemeClr val="accent5"/>
                </a:solidFill>
              </a:rPr>
              <a:t>EJM </a:t>
            </a:r>
            <a:r>
              <a:rPr lang="de-DE" sz="1000" dirty="0" err="1" smtClean="0">
                <a:solidFill>
                  <a:schemeClr val="accent5"/>
                </a:solidFill>
              </a:rPr>
              <a:t>without</a:t>
            </a:r>
            <a:r>
              <a:rPr lang="de-DE" sz="1000" dirty="0" smtClean="0">
                <a:solidFill>
                  <a:schemeClr val="accent5"/>
                </a:solidFill>
              </a:rPr>
              <a:t> CVP</a:t>
            </a:r>
            <a:endParaRPr lang="de-DE" sz="1000" dirty="0" smtClean="0">
              <a:solidFill>
                <a:schemeClr val="accent5"/>
              </a:solidFill>
            </a:endParaRPr>
          </a:p>
        </p:txBody>
      </p:sp>
      <p:sp>
        <p:nvSpPr>
          <p:cNvPr id="11" name="Rechteck 10"/>
          <p:cNvSpPr/>
          <p:nvPr/>
        </p:nvSpPr>
        <p:spPr>
          <a:xfrm>
            <a:off x="8462357" y="4109866"/>
            <a:ext cx="769837" cy="1650854"/>
          </a:xfrm>
          <a:prstGeom prst="rect">
            <a:avLst/>
          </a:prstGeom>
          <a:solidFill>
            <a:srgbClr val="FFFFFF"/>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 name="Inhaltsplatzhalter 1"/>
          <p:cNvSpPr>
            <a:spLocks noGrp="1"/>
          </p:cNvSpPr>
          <p:nvPr>
            <p:ph sz="quarter" idx="13"/>
          </p:nvPr>
        </p:nvSpPr>
        <p:spPr>
          <a:xfrm>
            <a:off x="442911" y="1376970"/>
            <a:ext cx="8842405" cy="4843462"/>
          </a:xfrm>
        </p:spPr>
        <p:txBody>
          <a:bodyPr/>
          <a:lstStyle/>
          <a:p>
            <a:pPr marL="285750" indent="-285750">
              <a:buFont typeface="Arial" panose="020B0604020202020204" pitchFamily="34" charset="0"/>
              <a:buChar char="•"/>
            </a:pPr>
            <a:r>
              <a:rPr lang="de-DE" dirty="0" err="1" smtClean="0"/>
              <a:t>Particle</a:t>
            </a:r>
            <a:r>
              <a:rPr lang="de-DE" dirty="0" smtClean="0"/>
              <a:t> </a:t>
            </a:r>
            <a:r>
              <a:rPr lang="de-DE" dirty="0" err="1" smtClean="0"/>
              <a:t>confinement</a:t>
            </a:r>
            <a:r>
              <a:rPr lang="de-DE" dirty="0" smtClean="0"/>
              <a:t> </a:t>
            </a:r>
            <a:r>
              <a:rPr lang="de-DE" dirty="0" err="1" smtClean="0"/>
              <a:t>times</a:t>
            </a:r>
            <a:r>
              <a:rPr lang="de-DE" dirty="0" smtClean="0"/>
              <a:t> </a:t>
            </a:r>
            <a:r>
              <a:rPr lang="de-DE" dirty="0" err="1" smtClean="0"/>
              <a:t>for</a:t>
            </a:r>
            <a:r>
              <a:rPr lang="de-DE" dirty="0" smtClean="0"/>
              <a:t> hydrogen ~11s </a:t>
            </a:r>
            <a:r>
              <a:rPr lang="de-DE" dirty="0" err="1" smtClean="0"/>
              <a:t>with</a:t>
            </a:r>
            <a:r>
              <a:rPr lang="de-DE" dirty="0" smtClean="0"/>
              <a:t> </a:t>
            </a:r>
            <a:r>
              <a:rPr lang="de-DE" dirty="0" err="1" smtClean="0"/>
              <a:t>and</a:t>
            </a:r>
            <a:r>
              <a:rPr lang="de-DE" dirty="0" smtClean="0"/>
              <a:t> </a:t>
            </a:r>
            <a:r>
              <a:rPr lang="de-DE" dirty="0" err="1" smtClean="0"/>
              <a:t>without</a:t>
            </a:r>
            <a:r>
              <a:rPr lang="de-DE" dirty="0" smtClean="0"/>
              <a:t> CVP in </a:t>
            </a:r>
            <a:r>
              <a:rPr lang="de-DE" dirty="0" err="1" smtClean="0"/>
              <a:t>standard</a:t>
            </a:r>
            <a:r>
              <a:rPr lang="de-DE" dirty="0" smtClean="0"/>
              <a:t> </a:t>
            </a:r>
            <a:r>
              <a:rPr lang="de-DE" dirty="0" err="1" smtClean="0"/>
              <a:t>configuration</a:t>
            </a:r>
            <a:r>
              <a:rPr lang="de-DE" dirty="0" smtClean="0"/>
              <a:t>, </a:t>
            </a:r>
            <a:r>
              <a:rPr lang="de-DE" dirty="0" err="1" smtClean="0"/>
              <a:t>likely</a:t>
            </a:r>
            <a:r>
              <a:rPr lang="de-DE" dirty="0" smtClean="0"/>
              <a:t> </a:t>
            </a:r>
            <a:r>
              <a:rPr lang="de-DE" dirty="0" err="1" smtClean="0"/>
              <a:t>overestimated</a:t>
            </a:r>
            <a:r>
              <a:rPr lang="de-DE" dirty="0" smtClean="0"/>
              <a:t> due </a:t>
            </a:r>
            <a:r>
              <a:rPr lang="de-DE" dirty="0" err="1" smtClean="0"/>
              <a:t>to</a:t>
            </a:r>
            <a:r>
              <a:rPr lang="de-DE" dirty="0" smtClean="0"/>
              <a:t> wall</a:t>
            </a:r>
          </a:p>
          <a:p>
            <a:pPr marL="285750" indent="-285750">
              <a:buFont typeface="Arial" panose="020B0604020202020204" pitchFamily="34" charset="0"/>
              <a:buChar char="•"/>
            </a:pPr>
            <a:r>
              <a:rPr lang="de-DE" dirty="0" err="1" smtClean="0">
                <a:solidFill>
                  <a:srgbClr val="FF0000"/>
                </a:solidFill>
              </a:rPr>
              <a:t>No</a:t>
            </a:r>
            <a:r>
              <a:rPr lang="de-DE" dirty="0" smtClean="0">
                <a:solidFill>
                  <a:srgbClr val="FF0000"/>
                </a:solidFill>
              </a:rPr>
              <a:t> </a:t>
            </a:r>
            <a:r>
              <a:rPr lang="de-DE" dirty="0" err="1" smtClean="0">
                <a:solidFill>
                  <a:srgbClr val="FF0000"/>
                </a:solidFill>
              </a:rPr>
              <a:t>data</a:t>
            </a:r>
            <a:r>
              <a:rPr lang="de-DE" dirty="0" smtClean="0">
                <a:solidFill>
                  <a:srgbClr val="FF0000"/>
                </a:solidFill>
              </a:rPr>
              <a:t> </a:t>
            </a:r>
            <a:r>
              <a:rPr lang="de-DE" dirty="0" err="1" smtClean="0">
                <a:solidFill>
                  <a:srgbClr val="FF0000"/>
                </a:solidFill>
              </a:rPr>
              <a:t>for</a:t>
            </a:r>
            <a:r>
              <a:rPr lang="de-DE" dirty="0" smtClean="0">
                <a:solidFill>
                  <a:srgbClr val="FF0000"/>
                </a:solidFill>
              </a:rPr>
              <a:t> </a:t>
            </a:r>
            <a:r>
              <a:rPr lang="de-DE" dirty="0" err="1" smtClean="0">
                <a:solidFill>
                  <a:srgbClr val="FF0000"/>
                </a:solidFill>
              </a:rPr>
              <a:t>discharges</a:t>
            </a:r>
            <a:r>
              <a:rPr lang="de-DE" dirty="0" smtClean="0">
                <a:solidFill>
                  <a:srgbClr val="FF0000"/>
                </a:solidFill>
              </a:rPr>
              <a:t> </a:t>
            </a:r>
            <a:r>
              <a:rPr lang="de-DE" dirty="0" err="1" smtClean="0">
                <a:solidFill>
                  <a:srgbClr val="FF0000"/>
                </a:solidFill>
              </a:rPr>
              <a:t>without</a:t>
            </a:r>
            <a:r>
              <a:rPr lang="de-DE" dirty="0" smtClean="0">
                <a:solidFill>
                  <a:srgbClr val="FF0000"/>
                </a:solidFill>
              </a:rPr>
              <a:t> CVP in high </a:t>
            </a:r>
            <a:r>
              <a:rPr lang="de-DE" dirty="0" err="1" smtClean="0">
                <a:solidFill>
                  <a:srgbClr val="FF0000"/>
                </a:solidFill>
              </a:rPr>
              <a:t>iota</a:t>
            </a:r>
            <a:r>
              <a:rPr lang="de-DE" dirty="0" smtClean="0">
                <a:solidFill>
                  <a:srgbClr val="FF0000"/>
                </a:solidFill>
              </a:rPr>
              <a:t> </a:t>
            </a:r>
            <a:r>
              <a:rPr lang="de-DE" dirty="0" err="1" smtClean="0">
                <a:solidFill>
                  <a:srgbClr val="FF0000"/>
                </a:solidFill>
              </a:rPr>
              <a:t>and</a:t>
            </a:r>
            <a:r>
              <a:rPr lang="de-DE" dirty="0" smtClean="0">
                <a:solidFill>
                  <a:srgbClr val="FF0000"/>
                </a:solidFill>
              </a:rPr>
              <a:t> high </a:t>
            </a:r>
            <a:r>
              <a:rPr lang="de-DE" dirty="0" err="1" smtClean="0">
                <a:solidFill>
                  <a:srgbClr val="FF0000"/>
                </a:solidFill>
              </a:rPr>
              <a:t>mirror</a:t>
            </a:r>
            <a:r>
              <a:rPr lang="de-DE" dirty="0" smtClean="0">
                <a:solidFill>
                  <a:srgbClr val="FF0000"/>
                </a:solidFill>
              </a:rPr>
              <a:t> </a:t>
            </a:r>
            <a:r>
              <a:rPr lang="de-DE" dirty="0" err="1" smtClean="0">
                <a:solidFill>
                  <a:srgbClr val="FF0000"/>
                </a:solidFill>
              </a:rPr>
              <a:t>configuration</a:t>
            </a:r>
            <a:endParaRPr lang="de-DE" dirty="0" smtClean="0">
              <a:solidFill>
                <a:srgbClr val="FF0000"/>
              </a:solidFill>
            </a:endParaRPr>
          </a:p>
          <a:p>
            <a:pPr marL="285750" indent="-285750">
              <a:buFont typeface="Arial" panose="020B0604020202020204" pitchFamily="34" charset="0"/>
              <a:buChar char="•"/>
            </a:pPr>
            <a:r>
              <a:rPr lang="de-DE" dirty="0" smtClean="0">
                <a:solidFill>
                  <a:srgbClr val="FF0000"/>
                </a:solidFill>
              </a:rPr>
              <a:t>Study </a:t>
            </a:r>
            <a:r>
              <a:rPr lang="de-DE" dirty="0" err="1" smtClean="0">
                <a:solidFill>
                  <a:srgbClr val="FF0000"/>
                </a:solidFill>
              </a:rPr>
              <a:t>of</a:t>
            </a:r>
            <a:r>
              <a:rPr lang="de-DE" dirty="0" smtClean="0">
                <a:solidFill>
                  <a:srgbClr val="FF0000"/>
                </a:solidFill>
              </a:rPr>
              <a:t> He-</a:t>
            </a:r>
            <a:r>
              <a:rPr lang="de-DE" dirty="0" err="1" smtClean="0">
                <a:solidFill>
                  <a:srgbClr val="FF0000"/>
                </a:solidFill>
              </a:rPr>
              <a:t>confinement</a:t>
            </a:r>
            <a:r>
              <a:rPr lang="de-DE" dirty="0" smtClean="0">
                <a:solidFill>
                  <a:srgbClr val="FF0000"/>
                </a:solidFill>
              </a:rPr>
              <a:t> </a:t>
            </a:r>
            <a:r>
              <a:rPr lang="de-DE" dirty="0" err="1" smtClean="0">
                <a:solidFill>
                  <a:srgbClr val="FF0000"/>
                </a:solidFill>
              </a:rPr>
              <a:t>times</a:t>
            </a:r>
            <a:r>
              <a:rPr lang="de-DE" dirty="0" smtClean="0">
                <a:solidFill>
                  <a:srgbClr val="FF0000"/>
                </a:solidFill>
              </a:rPr>
              <a:t> </a:t>
            </a:r>
            <a:r>
              <a:rPr lang="de-DE" dirty="0" err="1" smtClean="0">
                <a:solidFill>
                  <a:srgbClr val="FF0000"/>
                </a:solidFill>
              </a:rPr>
              <a:t>using</a:t>
            </a:r>
            <a:r>
              <a:rPr lang="de-DE" dirty="0" smtClean="0">
                <a:solidFill>
                  <a:srgbClr val="FF0000"/>
                </a:solidFill>
              </a:rPr>
              <a:t> He-NBI </a:t>
            </a:r>
            <a:r>
              <a:rPr lang="de-DE" dirty="0" err="1" smtClean="0">
                <a:solidFill>
                  <a:srgbClr val="FF0000"/>
                </a:solidFill>
              </a:rPr>
              <a:t>during</a:t>
            </a:r>
            <a:r>
              <a:rPr lang="de-DE" dirty="0" smtClean="0">
                <a:solidFill>
                  <a:srgbClr val="FF0000"/>
                </a:solidFill>
              </a:rPr>
              <a:t> </a:t>
            </a:r>
            <a:r>
              <a:rPr lang="de-DE" dirty="0" err="1" smtClean="0">
                <a:solidFill>
                  <a:srgbClr val="FF0000"/>
                </a:solidFill>
              </a:rPr>
              <a:t>the</a:t>
            </a:r>
            <a:r>
              <a:rPr lang="de-DE" dirty="0" smtClean="0">
                <a:solidFill>
                  <a:srgbClr val="FF0000"/>
                </a:solidFill>
              </a:rPr>
              <a:t> </a:t>
            </a:r>
            <a:r>
              <a:rPr lang="de-DE" dirty="0" err="1" smtClean="0">
                <a:solidFill>
                  <a:srgbClr val="FF0000"/>
                </a:solidFill>
              </a:rPr>
              <a:t>next</a:t>
            </a:r>
            <a:r>
              <a:rPr lang="de-DE" dirty="0" smtClean="0">
                <a:solidFill>
                  <a:srgbClr val="FF0000"/>
                </a:solidFill>
              </a:rPr>
              <a:t> </a:t>
            </a:r>
            <a:r>
              <a:rPr lang="de-DE" dirty="0" err="1" smtClean="0">
                <a:solidFill>
                  <a:srgbClr val="FF0000"/>
                </a:solidFill>
              </a:rPr>
              <a:t>campaign</a:t>
            </a:r>
            <a:endParaRPr lang="de-DE" dirty="0" smtClean="0">
              <a:solidFill>
                <a:srgbClr val="FF0000"/>
              </a:solidFill>
            </a:endParaRPr>
          </a:p>
          <a:p>
            <a:pPr marL="285750" indent="-285750">
              <a:buFont typeface="Arial" panose="020B0604020202020204" pitchFamily="34" charset="0"/>
              <a:buChar char="•"/>
            </a:pPr>
            <a:r>
              <a:rPr lang="de-DE" dirty="0" smtClean="0">
                <a:solidFill>
                  <a:schemeClr val="accent1"/>
                </a:solidFill>
              </a:rPr>
              <a:t>Determination </a:t>
            </a:r>
            <a:r>
              <a:rPr lang="de-DE" dirty="0" err="1" smtClean="0">
                <a:solidFill>
                  <a:schemeClr val="accent1"/>
                </a:solidFill>
              </a:rPr>
              <a:t>of</a:t>
            </a:r>
            <a:r>
              <a:rPr lang="de-DE" dirty="0" smtClean="0">
                <a:solidFill>
                  <a:schemeClr val="accent1"/>
                </a:solidFill>
              </a:rPr>
              <a:t> </a:t>
            </a:r>
            <a:r>
              <a:rPr lang="el-GR" dirty="0">
                <a:solidFill>
                  <a:schemeClr val="accent1"/>
                </a:solidFill>
                <a:latin typeface="Times New Roman" panose="02020603050405020304" pitchFamily="18" charset="0"/>
                <a:cs typeface="Times New Roman" panose="02020603050405020304" pitchFamily="18" charset="0"/>
              </a:rPr>
              <a:t>τ</a:t>
            </a:r>
            <a:r>
              <a:rPr lang="de-DE" baseline="-25000" dirty="0" smtClean="0">
                <a:solidFill>
                  <a:schemeClr val="accent1"/>
                </a:solidFill>
                <a:latin typeface="Times New Roman" panose="02020603050405020304" pitchFamily="18" charset="0"/>
                <a:cs typeface="Times New Roman" panose="02020603050405020304" pitchFamily="18" charset="0"/>
              </a:rPr>
              <a:t>p</a:t>
            </a:r>
            <a:r>
              <a:rPr lang="de-DE" baseline="30000" dirty="0" smtClean="0">
                <a:solidFill>
                  <a:schemeClr val="accent1"/>
                </a:solidFill>
                <a:latin typeface="Times New Roman" panose="02020603050405020304" pitchFamily="18" charset="0"/>
                <a:cs typeface="Times New Roman" panose="02020603050405020304" pitchFamily="18" charset="0"/>
              </a:rPr>
              <a:t>*</a:t>
            </a:r>
            <a:r>
              <a:rPr lang="de-DE" dirty="0">
                <a:solidFill>
                  <a:schemeClr val="accent1"/>
                </a:solidFill>
              </a:rPr>
              <a:t> </a:t>
            </a:r>
            <a:r>
              <a:rPr lang="de-DE" dirty="0" err="1" smtClean="0">
                <a:solidFill>
                  <a:schemeClr val="accent1"/>
                </a:solidFill>
              </a:rPr>
              <a:t>based</a:t>
            </a:r>
            <a:r>
              <a:rPr lang="de-DE" dirty="0" smtClean="0">
                <a:solidFill>
                  <a:schemeClr val="accent1"/>
                </a:solidFill>
              </a:rPr>
              <a:t> on </a:t>
            </a:r>
            <a:r>
              <a:rPr lang="de-DE" dirty="0" err="1" smtClean="0">
                <a:solidFill>
                  <a:schemeClr val="accent1"/>
                </a:solidFill>
              </a:rPr>
              <a:t>density</a:t>
            </a:r>
            <a:r>
              <a:rPr lang="de-DE" dirty="0" smtClean="0">
                <a:solidFill>
                  <a:schemeClr val="accent1"/>
                </a:solidFill>
              </a:rPr>
              <a:t> </a:t>
            </a:r>
            <a:r>
              <a:rPr lang="de-DE" dirty="0" err="1" smtClean="0">
                <a:solidFill>
                  <a:schemeClr val="accent1"/>
                </a:solidFill>
              </a:rPr>
              <a:t>decay</a:t>
            </a:r>
            <a:r>
              <a:rPr lang="de-DE" dirty="0" smtClean="0">
                <a:solidFill>
                  <a:schemeClr val="accent1"/>
                </a:solidFill>
              </a:rPr>
              <a:t> </a:t>
            </a:r>
            <a:r>
              <a:rPr lang="de-DE" dirty="0" err="1" smtClean="0">
                <a:solidFill>
                  <a:schemeClr val="accent1"/>
                </a:solidFill>
              </a:rPr>
              <a:t>when</a:t>
            </a:r>
            <a:r>
              <a:rPr lang="de-DE" dirty="0" smtClean="0">
                <a:solidFill>
                  <a:schemeClr val="accent1"/>
                </a:solidFill>
              </a:rPr>
              <a:t> gas </a:t>
            </a:r>
            <a:r>
              <a:rPr lang="de-DE" dirty="0" err="1" smtClean="0">
                <a:solidFill>
                  <a:schemeClr val="accent1"/>
                </a:solidFill>
              </a:rPr>
              <a:t>inlet</a:t>
            </a:r>
            <a:r>
              <a:rPr lang="de-DE" dirty="0" smtClean="0">
                <a:solidFill>
                  <a:schemeClr val="accent1"/>
                </a:solidFill>
              </a:rPr>
              <a:t> </a:t>
            </a:r>
            <a:r>
              <a:rPr lang="de-DE" dirty="0" err="1" smtClean="0">
                <a:solidFill>
                  <a:schemeClr val="accent1"/>
                </a:solidFill>
              </a:rPr>
              <a:t>is</a:t>
            </a:r>
            <a:r>
              <a:rPr lang="de-DE" dirty="0" smtClean="0">
                <a:solidFill>
                  <a:schemeClr val="accent1"/>
                </a:solidFill>
              </a:rPr>
              <a:t> </a:t>
            </a:r>
            <a:r>
              <a:rPr lang="de-DE" dirty="0" err="1" smtClean="0">
                <a:solidFill>
                  <a:schemeClr val="accent1"/>
                </a:solidFill>
              </a:rPr>
              <a:t>switched</a:t>
            </a:r>
            <a:r>
              <a:rPr lang="de-DE" dirty="0" smtClean="0">
                <a:solidFill>
                  <a:schemeClr val="accent1"/>
                </a:solidFill>
              </a:rPr>
              <a:t> off </a:t>
            </a:r>
          </a:p>
          <a:p>
            <a:r>
              <a:rPr lang="de-DE" dirty="0">
                <a:solidFill>
                  <a:schemeClr val="accent1"/>
                </a:solidFill>
              </a:rPr>
              <a:t> </a:t>
            </a:r>
            <a:r>
              <a:rPr lang="de-DE" dirty="0" smtClean="0">
                <a:solidFill>
                  <a:schemeClr val="accent1"/>
                </a:solidFill>
              </a:rPr>
              <a:t>    </a:t>
            </a:r>
            <a:r>
              <a:rPr lang="de-DE" dirty="0" err="1" smtClean="0">
                <a:solidFill>
                  <a:schemeClr val="accent1"/>
                </a:solidFill>
              </a:rPr>
              <a:t>results</a:t>
            </a:r>
            <a:r>
              <a:rPr lang="de-DE" dirty="0" smtClean="0">
                <a:solidFill>
                  <a:schemeClr val="accent1"/>
                </a:solidFill>
              </a:rPr>
              <a:t> in </a:t>
            </a:r>
            <a:r>
              <a:rPr lang="de-DE" dirty="0" err="1" smtClean="0">
                <a:solidFill>
                  <a:schemeClr val="accent1"/>
                </a:solidFill>
              </a:rPr>
              <a:t>much</a:t>
            </a:r>
            <a:r>
              <a:rPr lang="de-DE" dirty="0" smtClean="0">
                <a:solidFill>
                  <a:schemeClr val="accent1"/>
                </a:solidFill>
              </a:rPr>
              <a:t> </a:t>
            </a:r>
            <a:r>
              <a:rPr lang="de-DE" dirty="0" err="1" smtClean="0">
                <a:solidFill>
                  <a:schemeClr val="accent1"/>
                </a:solidFill>
              </a:rPr>
              <a:t>higher</a:t>
            </a:r>
            <a:r>
              <a:rPr lang="de-DE" dirty="0" smtClean="0">
                <a:solidFill>
                  <a:schemeClr val="accent1"/>
                </a:solidFill>
              </a:rPr>
              <a:t> </a:t>
            </a:r>
            <a:r>
              <a:rPr lang="de-DE" dirty="0" err="1" smtClean="0">
                <a:solidFill>
                  <a:schemeClr val="accent1"/>
                </a:solidFill>
              </a:rPr>
              <a:t>confinement</a:t>
            </a:r>
            <a:r>
              <a:rPr lang="de-DE" dirty="0" smtClean="0">
                <a:solidFill>
                  <a:schemeClr val="accent1"/>
                </a:solidFill>
              </a:rPr>
              <a:t> </a:t>
            </a:r>
            <a:r>
              <a:rPr lang="de-DE" dirty="0" err="1" smtClean="0">
                <a:solidFill>
                  <a:schemeClr val="accent1"/>
                </a:solidFill>
              </a:rPr>
              <a:t>times</a:t>
            </a:r>
            <a:endParaRPr lang="de-DE" baseline="30000" dirty="0">
              <a:latin typeface="Times New Roman" panose="02020603050405020304" pitchFamily="18" charset="0"/>
              <a:cs typeface="Times New Roman" panose="02020603050405020304" pitchFamily="18" charset="0"/>
            </a:endParaRPr>
          </a:p>
          <a:p>
            <a:endParaRPr lang="de-DE" baseline="30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DE" dirty="0" err="1" smtClean="0">
                <a:cs typeface="Times New Roman" panose="02020603050405020304" pitchFamily="18" charset="0"/>
              </a:rPr>
              <a:t>Preliminary</a:t>
            </a:r>
            <a:r>
              <a:rPr lang="de-DE" dirty="0" smtClean="0">
                <a:cs typeface="Times New Roman" panose="02020603050405020304" pitchFamily="18" charset="0"/>
              </a:rPr>
              <a:t> gas </a:t>
            </a:r>
            <a:r>
              <a:rPr lang="de-DE" dirty="0" err="1" smtClean="0">
                <a:cs typeface="Times New Roman" panose="02020603050405020304" pitchFamily="18" charset="0"/>
              </a:rPr>
              <a:t>balance</a:t>
            </a:r>
            <a:r>
              <a:rPr lang="de-DE" dirty="0" smtClean="0">
                <a:cs typeface="Times New Roman" panose="02020603050405020304" pitchFamily="18" charset="0"/>
              </a:rPr>
              <a:t> </a:t>
            </a:r>
            <a:r>
              <a:rPr lang="de-DE" dirty="0" err="1" smtClean="0">
                <a:cs typeface="Times New Roman" panose="02020603050405020304" pitchFamily="18" charset="0"/>
              </a:rPr>
              <a:t>indicates</a:t>
            </a:r>
            <a:r>
              <a:rPr lang="de-DE" dirty="0" smtClean="0">
                <a:cs typeface="Times New Roman" panose="02020603050405020304" pitchFamily="18" charset="0"/>
              </a:rPr>
              <a:t> </a:t>
            </a:r>
            <a:r>
              <a:rPr lang="de-DE" dirty="0" err="1" smtClean="0">
                <a:cs typeface="Times New Roman" panose="02020603050405020304" pitchFamily="18" charset="0"/>
              </a:rPr>
              <a:t>no</a:t>
            </a:r>
            <a:r>
              <a:rPr lang="de-DE" dirty="0" smtClean="0">
                <a:cs typeface="Times New Roman" panose="02020603050405020304" pitchFamily="18" charset="0"/>
              </a:rPr>
              <a:t> </a:t>
            </a:r>
            <a:r>
              <a:rPr lang="de-DE" dirty="0" err="1" smtClean="0">
                <a:cs typeface="Times New Roman" panose="02020603050405020304" pitchFamily="18" charset="0"/>
              </a:rPr>
              <a:t>significant</a:t>
            </a:r>
            <a:r>
              <a:rPr lang="de-DE" dirty="0" smtClean="0">
                <a:cs typeface="Times New Roman" panose="02020603050405020304" pitchFamily="18" charset="0"/>
              </a:rPr>
              <a:t> </a:t>
            </a:r>
            <a:r>
              <a:rPr lang="de-DE" dirty="0" err="1" smtClean="0">
                <a:cs typeface="Times New Roman" panose="02020603050405020304" pitchFamily="18" charset="0"/>
              </a:rPr>
              <a:t>built-up</a:t>
            </a:r>
            <a:r>
              <a:rPr lang="de-DE" dirty="0" smtClean="0">
                <a:cs typeface="Times New Roman" panose="02020603050405020304" pitchFamily="18" charset="0"/>
              </a:rPr>
              <a:t> </a:t>
            </a:r>
            <a:r>
              <a:rPr lang="de-DE" dirty="0" err="1" smtClean="0">
                <a:cs typeface="Times New Roman" panose="02020603050405020304" pitchFamily="18" charset="0"/>
              </a:rPr>
              <a:t>of</a:t>
            </a:r>
            <a:r>
              <a:rPr lang="de-DE" dirty="0" smtClean="0">
                <a:cs typeface="Times New Roman" panose="02020603050405020304" pitchFamily="18" charset="0"/>
              </a:rPr>
              <a:t> wall </a:t>
            </a:r>
            <a:r>
              <a:rPr lang="de-DE" dirty="0" err="1" smtClean="0">
                <a:cs typeface="Times New Roman" panose="02020603050405020304" pitchFamily="18" charset="0"/>
              </a:rPr>
              <a:t>inventory</a:t>
            </a:r>
            <a:r>
              <a:rPr lang="de-DE" dirty="0" smtClean="0">
                <a:cs typeface="Times New Roman" panose="02020603050405020304" pitchFamily="18" charset="0"/>
              </a:rPr>
              <a:t> </a:t>
            </a:r>
          </a:p>
          <a:p>
            <a:r>
              <a:rPr lang="de-DE" dirty="0">
                <a:cs typeface="Times New Roman" panose="02020603050405020304" pitchFamily="18" charset="0"/>
              </a:rPr>
              <a:t> </a:t>
            </a:r>
            <a:r>
              <a:rPr lang="de-DE" dirty="0" smtClean="0">
                <a:cs typeface="Times New Roman" panose="02020603050405020304" pitchFamily="18" charset="0"/>
              </a:rPr>
              <a:t>   </a:t>
            </a:r>
            <a:r>
              <a:rPr lang="de-DE" dirty="0" err="1" smtClean="0">
                <a:cs typeface="Times New Roman" panose="02020603050405020304" pitchFamily="18" charset="0"/>
              </a:rPr>
              <a:t>with</a:t>
            </a:r>
            <a:r>
              <a:rPr lang="de-DE" dirty="0" smtClean="0">
                <a:cs typeface="Times New Roman" panose="02020603050405020304" pitchFamily="18" charset="0"/>
              </a:rPr>
              <a:t> </a:t>
            </a:r>
            <a:r>
              <a:rPr lang="de-DE" dirty="0" err="1" smtClean="0">
                <a:cs typeface="Times New Roman" panose="02020603050405020304" pitchFamily="18" charset="0"/>
              </a:rPr>
              <a:t>water-cooled</a:t>
            </a:r>
            <a:r>
              <a:rPr lang="de-DE" dirty="0" smtClean="0">
                <a:cs typeface="Times New Roman" panose="02020603050405020304" pitchFamily="18" charset="0"/>
              </a:rPr>
              <a:t> </a:t>
            </a:r>
            <a:r>
              <a:rPr lang="de-DE" dirty="0" err="1" smtClean="0">
                <a:cs typeface="Times New Roman" panose="02020603050405020304" pitchFamily="18" charset="0"/>
              </a:rPr>
              <a:t>divertor</a:t>
            </a:r>
            <a:endParaRPr lang="de-DE" dirty="0" smtClean="0">
              <a:cs typeface="Times New Roman" panose="02020603050405020304" pitchFamily="18" charset="0"/>
            </a:endParaRPr>
          </a:p>
          <a:p>
            <a:pPr marL="285750" indent="-285750">
              <a:buFont typeface="Arial" panose="020B0604020202020204" pitchFamily="34" charset="0"/>
              <a:buChar char="•"/>
            </a:pPr>
            <a:r>
              <a:rPr lang="de-DE" dirty="0" err="1" smtClean="0">
                <a:solidFill>
                  <a:srgbClr val="FF0000"/>
                </a:solidFill>
                <a:cs typeface="Times New Roman" panose="02020603050405020304" pitchFamily="18" charset="0"/>
              </a:rPr>
              <a:t>Calibration</a:t>
            </a:r>
            <a:r>
              <a:rPr lang="de-DE" dirty="0" smtClean="0">
                <a:solidFill>
                  <a:srgbClr val="FF0000"/>
                </a:solidFill>
                <a:cs typeface="Times New Roman" panose="02020603050405020304" pitchFamily="18" charset="0"/>
              </a:rPr>
              <a:t> </a:t>
            </a:r>
            <a:r>
              <a:rPr lang="de-DE" dirty="0" err="1" smtClean="0">
                <a:solidFill>
                  <a:srgbClr val="FF0000"/>
                </a:solidFill>
                <a:cs typeface="Times New Roman" panose="02020603050405020304" pitchFamily="18" charset="0"/>
              </a:rPr>
              <a:t>of</a:t>
            </a:r>
            <a:r>
              <a:rPr lang="de-DE" dirty="0" smtClean="0">
                <a:solidFill>
                  <a:srgbClr val="FF0000"/>
                </a:solidFill>
                <a:cs typeface="Times New Roman" panose="02020603050405020304" pitchFamily="18" charset="0"/>
              </a:rPr>
              <a:t> </a:t>
            </a:r>
            <a:r>
              <a:rPr lang="de-DE" dirty="0" err="1" smtClean="0">
                <a:solidFill>
                  <a:srgbClr val="FF0000"/>
                </a:solidFill>
                <a:cs typeface="Times New Roman" panose="02020603050405020304" pitchFamily="18" charset="0"/>
              </a:rPr>
              <a:t>divertor</a:t>
            </a:r>
            <a:r>
              <a:rPr lang="de-DE" dirty="0" smtClean="0">
                <a:solidFill>
                  <a:srgbClr val="FF0000"/>
                </a:solidFill>
                <a:cs typeface="Times New Roman" panose="02020603050405020304" pitchFamily="18" charset="0"/>
              </a:rPr>
              <a:t> gas </a:t>
            </a:r>
            <a:r>
              <a:rPr lang="de-DE" dirty="0" err="1" smtClean="0">
                <a:solidFill>
                  <a:srgbClr val="FF0000"/>
                </a:solidFill>
                <a:cs typeface="Times New Roman" panose="02020603050405020304" pitchFamily="18" charset="0"/>
              </a:rPr>
              <a:t>inlet</a:t>
            </a:r>
            <a:r>
              <a:rPr lang="de-DE" dirty="0" smtClean="0">
                <a:solidFill>
                  <a:srgbClr val="FF0000"/>
                </a:solidFill>
                <a:cs typeface="Times New Roman" panose="02020603050405020304" pitchFamily="18" charset="0"/>
              </a:rPr>
              <a:t>, ICRH </a:t>
            </a:r>
            <a:r>
              <a:rPr lang="de-DE" dirty="0" err="1" smtClean="0">
                <a:solidFill>
                  <a:srgbClr val="FF0000"/>
                </a:solidFill>
                <a:cs typeface="Times New Roman" panose="02020603050405020304" pitchFamily="18" charset="0"/>
              </a:rPr>
              <a:t>valve</a:t>
            </a:r>
            <a:r>
              <a:rPr lang="de-DE" dirty="0">
                <a:solidFill>
                  <a:srgbClr val="FF0000"/>
                </a:solidFill>
                <a:cs typeface="Times New Roman" panose="02020603050405020304" pitchFamily="18" charset="0"/>
              </a:rPr>
              <a:t> </a:t>
            </a:r>
            <a:r>
              <a:rPr lang="de-DE" dirty="0" err="1" smtClean="0">
                <a:solidFill>
                  <a:srgbClr val="FF0000"/>
                </a:solidFill>
                <a:cs typeface="Times New Roman" panose="02020603050405020304" pitchFamily="18" charset="0"/>
              </a:rPr>
              <a:t>and</a:t>
            </a:r>
            <a:r>
              <a:rPr lang="de-DE" dirty="0" smtClean="0">
                <a:solidFill>
                  <a:srgbClr val="FF0000"/>
                </a:solidFill>
                <a:cs typeface="Times New Roman" panose="02020603050405020304" pitchFamily="18" charset="0"/>
              </a:rPr>
              <a:t> TMPs </a:t>
            </a:r>
            <a:r>
              <a:rPr lang="de-DE" dirty="0" err="1" smtClean="0">
                <a:solidFill>
                  <a:srgbClr val="FF0000"/>
                </a:solidFill>
                <a:cs typeface="Times New Roman" panose="02020603050405020304" pitchFamily="18" charset="0"/>
              </a:rPr>
              <a:t>missing</a:t>
            </a:r>
            <a:r>
              <a:rPr lang="de-DE" dirty="0" smtClean="0">
                <a:solidFill>
                  <a:srgbClr val="FF0000"/>
                </a:solidFill>
                <a:cs typeface="Times New Roman" panose="02020603050405020304" pitchFamily="18" charset="0"/>
              </a:rPr>
              <a:t> </a:t>
            </a:r>
            <a:r>
              <a:rPr lang="de-DE" dirty="0" err="1" smtClean="0">
                <a:solidFill>
                  <a:srgbClr val="FF0000"/>
                </a:solidFill>
                <a:cs typeface="Times New Roman" panose="02020603050405020304" pitchFamily="18" charset="0"/>
              </a:rPr>
              <a:t>for</a:t>
            </a:r>
            <a:r>
              <a:rPr lang="de-DE" dirty="0" smtClean="0">
                <a:solidFill>
                  <a:srgbClr val="FF0000"/>
                </a:solidFill>
                <a:cs typeface="Times New Roman" panose="02020603050405020304" pitchFamily="18" charset="0"/>
              </a:rPr>
              <a:t> final gas </a:t>
            </a:r>
            <a:r>
              <a:rPr lang="de-DE" dirty="0" err="1" smtClean="0">
                <a:solidFill>
                  <a:srgbClr val="FF0000"/>
                </a:solidFill>
                <a:cs typeface="Times New Roman" panose="02020603050405020304" pitchFamily="18" charset="0"/>
              </a:rPr>
              <a:t>balance</a:t>
            </a:r>
            <a:endParaRPr lang="de-DE" dirty="0" smtClean="0">
              <a:solidFill>
                <a:srgbClr val="FF0000"/>
              </a:solidFill>
            </a:endParaRPr>
          </a:p>
        </p:txBody>
      </p:sp>
      <p:sp>
        <p:nvSpPr>
          <p:cNvPr id="12" name="Rechteck 11"/>
          <p:cNvSpPr/>
          <p:nvPr/>
        </p:nvSpPr>
        <p:spPr>
          <a:xfrm>
            <a:off x="9207255" y="4109866"/>
            <a:ext cx="227690" cy="121312"/>
          </a:xfrm>
          <a:prstGeom prst="rect">
            <a:avLst/>
          </a:prstGeom>
          <a:solidFill>
            <a:srgbClr val="FFFFFF"/>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Tree>
    <p:extLst>
      <p:ext uri="{BB962C8B-B14F-4D97-AF65-F5344CB8AC3E}">
        <p14:creationId xmlns:p14="http://schemas.microsoft.com/office/powerpoint/2010/main" val="20964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r>
              <a:rPr lang="de-DE" smtClean="0"/>
              <a:t>Gas balance and exhaust during OP2.1</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Victoria Haak | </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19</a:t>
            </a:fld>
            <a:endParaRPr lang="de-DE" dirty="0"/>
          </a:p>
        </p:txBody>
      </p:sp>
      <p:sp>
        <p:nvSpPr>
          <p:cNvPr id="6" name="Titel 5"/>
          <p:cNvSpPr>
            <a:spLocks noGrp="1"/>
          </p:cNvSpPr>
          <p:nvPr>
            <p:ph type="title"/>
          </p:nvPr>
        </p:nvSpPr>
        <p:spPr/>
        <p:txBody>
          <a:bodyPr/>
          <a:lstStyle/>
          <a:p>
            <a:r>
              <a:rPr lang="de-DE" dirty="0" smtClean="0"/>
              <a:t>Summary </a:t>
            </a:r>
            <a:r>
              <a:rPr lang="de-DE" dirty="0" err="1" smtClean="0"/>
              <a:t>and</a:t>
            </a:r>
            <a:r>
              <a:rPr lang="de-DE" dirty="0" smtClean="0"/>
              <a:t> </a:t>
            </a:r>
            <a:r>
              <a:rPr lang="de-DE" dirty="0" err="1" smtClean="0"/>
              <a:t>planned</a:t>
            </a:r>
            <a:r>
              <a:rPr lang="de-DE" dirty="0" smtClean="0"/>
              <a:t> </a:t>
            </a:r>
            <a:r>
              <a:rPr lang="de-DE" dirty="0" err="1" smtClean="0"/>
              <a:t>activities</a:t>
            </a:r>
            <a:endParaRPr lang="de-DE" dirty="0"/>
          </a:p>
        </p:txBody>
      </p:sp>
      <p:sp>
        <p:nvSpPr>
          <p:cNvPr id="2" name="Inhaltsplatzhalter 1"/>
          <p:cNvSpPr>
            <a:spLocks noGrp="1"/>
          </p:cNvSpPr>
          <p:nvPr>
            <p:ph sz="quarter" idx="13"/>
          </p:nvPr>
        </p:nvSpPr>
        <p:spPr>
          <a:xfrm>
            <a:off x="442911" y="1376970"/>
            <a:ext cx="8842405" cy="4843462"/>
          </a:xfrm>
        </p:spPr>
        <p:txBody>
          <a:bodyPr>
            <a:normAutofit lnSpcReduction="10000"/>
          </a:bodyPr>
          <a:lstStyle/>
          <a:p>
            <a:pPr marL="285750" indent="-285750">
              <a:buFont typeface="Arial" panose="020B0604020202020204" pitchFamily="34" charset="0"/>
              <a:buChar char="•"/>
            </a:pPr>
            <a:r>
              <a:rPr lang="de-DE" dirty="0" err="1" smtClean="0"/>
              <a:t>No</a:t>
            </a:r>
            <a:r>
              <a:rPr lang="de-DE" dirty="0" smtClean="0"/>
              <a:t> </a:t>
            </a:r>
            <a:r>
              <a:rPr lang="de-DE" dirty="0" err="1" smtClean="0"/>
              <a:t>changes</a:t>
            </a:r>
            <a:r>
              <a:rPr lang="de-DE" dirty="0" smtClean="0"/>
              <a:t> in neutral gas </a:t>
            </a:r>
            <a:r>
              <a:rPr lang="de-DE" dirty="0" err="1" smtClean="0"/>
              <a:t>pressure</a:t>
            </a:r>
            <a:r>
              <a:rPr lang="de-DE" dirty="0" smtClean="0"/>
              <a:t> in </a:t>
            </a:r>
            <a:r>
              <a:rPr lang="de-DE" dirty="0" err="1" smtClean="0"/>
              <a:t>subdivertor</a:t>
            </a:r>
            <a:r>
              <a:rPr lang="de-DE" dirty="0" smtClean="0"/>
              <a:t> </a:t>
            </a:r>
            <a:r>
              <a:rPr lang="de-DE" dirty="0" err="1" smtClean="0"/>
              <a:t>despite</a:t>
            </a:r>
            <a:r>
              <a:rPr lang="de-DE" dirty="0" smtClean="0"/>
              <a:t> </a:t>
            </a:r>
            <a:r>
              <a:rPr lang="de-DE" dirty="0" err="1" smtClean="0"/>
              <a:t>modifications</a:t>
            </a:r>
            <a:r>
              <a:rPr lang="de-DE" dirty="0" smtClean="0"/>
              <a:t> </a:t>
            </a:r>
            <a:r>
              <a:rPr lang="de-DE" dirty="0" err="1" smtClean="0"/>
              <a:t>to</a:t>
            </a:r>
            <a:r>
              <a:rPr lang="de-DE" dirty="0" smtClean="0"/>
              <a:t> </a:t>
            </a:r>
            <a:r>
              <a:rPr lang="de-DE" dirty="0" err="1" smtClean="0"/>
              <a:t>subdivertor</a:t>
            </a:r>
            <a:r>
              <a:rPr lang="de-DE" dirty="0" smtClean="0"/>
              <a:t> </a:t>
            </a:r>
            <a:r>
              <a:rPr lang="de-DE" dirty="0" err="1" smtClean="0"/>
              <a:t>structures</a:t>
            </a:r>
            <a:endParaRPr lang="de-DE" dirty="0" smtClean="0"/>
          </a:p>
          <a:p>
            <a:pPr marL="285750" indent="-285750">
              <a:buFont typeface="Arial" panose="020B0604020202020204" pitchFamily="34" charset="0"/>
              <a:buChar char="•"/>
            </a:pPr>
            <a:r>
              <a:rPr lang="de-DE" dirty="0" err="1" smtClean="0"/>
              <a:t>No</a:t>
            </a:r>
            <a:r>
              <a:rPr lang="de-DE" dirty="0" smtClean="0"/>
              <a:t> </a:t>
            </a:r>
            <a:r>
              <a:rPr lang="de-DE" dirty="0" err="1" smtClean="0"/>
              <a:t>significant</a:t>
            </a:r>
            <a:r>
              <a:rPr lang="de-DE" dirty="0" smtClean="0"/>
              <a:t> </a:t>
            </a:r>
            <a:r>
              <a:rPr lang="de-DE" dirty="0" err="1" smtClean="0"/>
              <a:t>impact</a:t>
            </a:r>
            <a:r>
              <a:rPr lang="de-DE" dirty="0" smtClean="0"/>
              <a:t> on CVP on neutral gas </a:t>
            </a:r>
            <a:r>
              <a:rPr lang="de-DE" dirty="0" err="1" smtClean="0"/>
              <a:t>pressure</a:t>
            </a:r>
            <a:r>
              <a:rPr lang="de-DE" dirty="0" smtClean="0"/>
              <a:t> in </a:t>
            </a:r>
            <a:r>
              <a:rPr lang="de-DE" dirty="0" err="1" smtClean="0"/>
              <a:t>the</a:t>
            </a:r>
            <a:r>
              <a:rPr lang="de-DE" dirty="0" smtClean="0"/>
              <a:t> </a:t>
            </a:r>
            <a:r>
              <a:rPr lang="de-DE" dirty="0" err="1" smtClean="0"/>
              <a:t>subdivertor</a:t>
            </a:r>
            <a:r>
              <a:rPr lang="de-DE" dirty="0" smtClean="0"/>
              <a:t> in </a:t>
            </a:r>
            <a:r>
              <a:rPr lang="de-DE" dirty="0" err="1" smtClean="0"/>
              <a:t>current</a:t>
            </a:r>
            <a:r>
              <a:rPr lang="de-DE" dirty="0" smtClean="0"/>
              <a:t> </a:t>
            </a:r>
            <a:r>
              <a:rPr lang="de-DE" dirty="0" err="1" smtClean="0"/>
              <a:t>pressure</a:t>
            </a:r>
            <a:r>
              <a:rPr lang="de-DE" dirty="0" smtClean="0"/>
              <a:t> </a:t>
            </a:r>
            <a:r>
              <a:rPr lang="de-DE" dirty="0" err="1" smtClean="0"/>
              <a:t>regime</a:t>
            </a:r>
            <a:r>
              <a:rPr lang="de-DE" dirty="0" smtClean="0"/>
              <a:t> </a:t>
            </a:r>
            <a:r>
              <a:rPr lang="de-DE" dirty="0" err="1" smtClean="0"/>
              <a:t>of</a:t>
            </a:r>
            <a:r>
              <a:rPr lang="de-DE" dirty="0" smtClean="0"/>
              <a:t> 4e-05-3e-04mbar in </a:t>
            </a:r>
            <a:r>
              <a:rPr lang="de-DE" dirty="0" err="1" smtClean="0"/>
              <a:t>low</a:t>
            </a:r>
            <a:r>
              <a:rPr lang="de-DE" dirty="0" smtClean="0"/>
              <a:t> </a:t>
            </a:r>
            <a:r>
              <a:rPr lang="de-DE" dirty="0" err="1" smtClean="0"/>
              <a:t>iota</a:t>
            </a:r>
            <a:r>
              <a:rPr lang="de-DE" dirty="0" smtClean="0"/>
              <a:t> </a:t>
            </a:r>
            <a:r>
              <a:rPr lang="de-DE" dirty="0" err="1" smtClean="0"/>
              <a:t>subdivertor</a:t>
            </a:r>
            <a:r>
              <a:rPr lang="de-DE" dirty="0" smtClean="0"/>
              <a:t> </a:t>
            </a:r>
            <a:r>
              <a:rPr lang="de-DE" dirty="0" err="1" smtClean="0"/>
              <a:t>volume</a:t>
            </a:r>
            <a:endParaRPr lang="de-DE" dirty="0" smtClean="0"/>
          </a:p>
          <a:p>
            <a:pPr marL="285750" indent="-285750">
              <a:buFont typeface="Arial" panose="020B0604020202020204" pitchFamily="34" charset="0"/>
              <a:buChar char="•"/>
            </a:pPr>
            <a:r>
              <a:rPr lang="de-DE" dirty="0" err="1" smtClean="0">
                <a:solidFill>
                  <a:srgbClr val="FF0000"/>
                </a:solidFill>
              </a:rPr>
              <a:t>No</a:t>
            </a:r>
            <a:r>
              <a:rPr lang="de-DE" dirty="0" smtClean="0">
                <a:solidFill>
                  <a:srgbClr val="FF0000"/>
                </a:solidFill>
              </a:rPr>
              <a:t> </a:t>
            </a:r>
            <a:r>
              <a:rPr lang="de-DE" dirty="0" err="1" smtClean="0">
                <a:solidFill>
                  <a:srgbClr val="FF0000"/>
                </a:solidFill>
              </a:rPr>
              <a:t>comparison</a:t>
            </a:r>
            <a:r>
              <a:rPr lang="de-DE" dirty="0" smtClean="0">
                <a:solidFill>
                  <a:srgbClr val="FF0000"/>
                </a:solidFill>
              </a:rPr>
              <a:t> </a:t>
            </a:r>
            <a:r>
              <a:rPr lang="de-DE" dirty="0" err="1" smtClean="0">
                <a:solidFill>
                  <a:srgbClr val="FF0000"/>
                </a:solidFill>
              </a:rPr>
              <a:t>of</a:t>
            </a:r>
            <a:r>
              <a:rPr lang="de-DE" dirty="0" smtClean="0">
                <a:solidFill>
                  <a:srgbClr val="FF0000"/>
                </a:solidFill>
              </a:rPr>
              <a:t> neutral gas </a:t>
            </a:r>
            <a:r>
              <a:rPr lang="de-DE" dirty="0" err="1" smtClean="0">
                <a:solidFill>
                  <a:srgbClr val="FF0000"/>
                </a:solidFill>
              </a:rPr>
              <a:t>pressure</a:t>
            </a:r>
            <a:r>
              <a:rPr lang="de-DE" dirty="0" smtClean="0">
                <a:solidFill>
                  <a:srgbClr val="FF0000"/>
                </a:solidFill>
              </a:rPr>
              <a:t> </a:t>
            </a:r>
            <a:r>
              <a:rPr lang="de-DE" dirty="0" err="1" smtClean="0">
                <a:solidFill>
                  <a:srgbClr val="FF0000"/>
                </a:solidFill>
              </a:rPr>
              <a:t>with</a:t>
            </a:r>
            <a:r>
              <a:rPr lang="de-DE" dirty="0" smtClean="0">
                <a:solidFill>
                  <a:srgbClr val="FF0000"/>
                </a:solidFill>
              </a:rPr>
              <a:t> </a:t>
            </a:r>
            <a:r>
              <a:rPr lang="de-DE" dirty="0" err="1" smtClean="0">
                <a:solidFill>
                  <a:srgbClr val="FF0000"/>
                </a:solidFill>
              </a:rPr>
              <a:t>and</a:t>
            </a:r>
            <a:r>
              <a:rPr lang="de-DE" dirty="0" smtClean="0">
                <a:solidFill>
                  <a:srgbClr val="FF0000"/>
                </a:solidFill>
              </a:rPr>
              <a:t> </a:t>
            </a:r>
            <a:r>
              <a:rPr lang="de-DE" dirty="0" err="1" smtClean="0">
                <a:solidFill>
                  <a:srgbClr val="FF0000"/>
                </a:solidFill>
              </a:rPr>
              <a:t>without</a:t>
            </a:r>
            <a:r>
              <a:rPr lang="de-DE" dirty="0" smtClean="0">
                <a:solidFill>
                  <a:srgbClr val="FF0000"/>
                </a:solidFill>
              </a:rPr>
              <a:t> CVP in FTM</a:t>
            </a:r>
          </a:p>
          <a:p>
            <a:pPr marL="285750" indent="-285750">
              <a:buFont typeface="Arial" panose="020B0604020202020204" pitchFamily="34" charset="0"/>
              <a:buChar char="•"/>
            </a:pPr>
            <a:r>
              <a:rPr lang="de-DE" dirty="0" err="1" smtClean="0">
                <a:solidFill>
                  <a:schemeClr val="accent1"/>
                </a:solidFill>
              </a:rPr>
              <a:t>How</a:t>
            </a:r>
            <a:r>
              <a:rPr lang="de-DE" dirty="0" smtClean="0">
                <a:solidFill>
                  <a:schemeClr val="accent1"/>
                </a:solidFill>
              </a:rPr>
              <a:t> </a:t>
            </a:r>
            <a:r>
              <a:rPr lang="de-DE" dirty="0" err="1" smtClean="0">
                <a:solidFill>
                  <a:schemeClr val="accent1"/>
                </a:solidFill>
              </a:rPr>
              <a:t>can</a:t>
            </a:r>
            <a:r>
              <a:rPr lang="de-DE" dirty="0" smtClean="0">
                <a:solidFill>
                  <a:schemeClr val="accent1"/>
                </a:solidFill>
              </a:rPr>
              <a:t> neutral gas </a:t>
            </a:r>
            <a:r>
              <a:rPr lang="de-DE" dirty="0" err="1" smtClean="0">
                <a:solidFill>
                  <a:schemeClr val="accent1"/>
                </a:solidFill>
              </a:rPr>
              <a:t>pressure</a:t>
            </a:r>
            <a:r>
              <a:rPr lang="de-DE" dirty="0" smtClean="0">
                <a:solidFill>
                  <a:schemeClr val="accent1"/>
                </a:solidFill>
              </a:rPr>
              <a:t> </a:t>
            </a:r>
            <a:r>
              <a:rPr lang="de-DE" dirty="0" err="1" smtClean="0">
                <a:solidFill>
                  <a:schemeClr val="accent1"/>
                </a:solidFill>
              </a:rPr>
              <a:t>be</a:t>
            </a:r>
            <a:r>
              <a:rPr lang="de-DE" dirty="0" smtClean="0">
                <a:solidFill>
                  <a:schemeClr val="accent1"/>
                </a:solidFill>
              </a:rPr>
              <a:t> </a:t>
            </a:r>
            <a:r>
              <a:rPr lang="de-DE" dirty="0" err="1" smtClean="0">
                <a:solidFill>
                  <a:schemeClr val="accent1"/>
                </a:solidFill>
              </a:rPr>
              <a:t>increased</a:t>
            </a:r>
            <a:r>
              <a:rPr lang="de-DE" dirty="0" smtClean="0">
                <a:solidFill>
                  <a:schemeClr val="accent1"/>
                </a:solidFill>
              </a:rPr>
              <a:t> </a:t>
            </a:r>
            <a:r>
              <a:rPr lang="de-DE" dirty="0" err="1" smtClean="0">
                <a:solidFill>
                  <a:schemeClr val="accent1"/>
                </a:solidFill>
              </a:rPr>
              <a:t>for</a:t>
            </a:r>
            <a:r>
              <a:rPr lang="de-DE" dirty="0" smtClean="0">
                <a:solidFill>
                  <a:schemeClr val="accent1"/>
                </a:solidFill>
              </a:rPr>
              <a:t> </a:t>
            </a:r>
            <a:r>
              <a:rPr lang="de-DE" dirty="0" err="1" smtClean="0">
                <a:solidFill>
                  <a:schemeClr val="accent1"/>
                </a:solidFill>
              </a:rPr>
              <a:t>effective</a:t>
            </a:r>
            <a:r>
              <a:rPr lang="de-DE" dirty="0" smtClean="0">
                <a:solidFill>
                  <a:schemeClr val="accent1"/>
                </a:solidFill>
              </a:rPr>
              <a:t> </a:t>
            </a:r>
            <a:r>
              <a:rPr lang="de-DE" dirty="0" err="1" smtClean="0">
                <a:solidFill>
                  <a:schemeClr val="accent1"/>
                </a:solidFill>
              </a:rPr>
              <a:t>use</a:t>
            </a:r>
            <a:r>
              <a:rPr lang="de-DE" dirty="0" smtClean="0">
                <a:solidFill>
                  <a:schemeClr val="accent1"/>
                </a:solidFill>
              </a:rPr>
              <a:t> </a:t>
            </a:r>
            <a:r>
              <a:rPr lang="de-DE" dirty="0" err="1" smtClean="0">
                <a:solidFill>
                  <a:schemeClr val="accent1"/>
                </a:solidFill>
              </a:rPr>
              <a:t>of</a:t>
            </a:r>
            <a:r>
              <a:rPr lang="de-DE" dirty="0" smtClean="0">
                <a:solidFill>
                  <a:schemeClr val="accent1"/>
                </a:solidFill>
              </a:rPr>
              <a:t> </a:t>
            </a:r>
            <a:r>
              <a:rPr lang="de-DE" dirty="0" err="1" smtClean="0">
                <a:solidFill>
                  <a:schemeClr val="accent1"/>
                </a:solidFill>
              </a:rPr>
              <a:t>the</a:t>
            </a:r>
            <a:r>
              <a:rPr lang="de-DE" dirty="0" smtClean="0">
                <a:solidFill>
                  <a:schemeClr val="accent1"/>
                </a:solidFill>
              </a:rPr>
              <a:t> CVP?</a:t>
            </a:r>
          </a:p>
          <a:p>
            <a:pPr marL="285750" indent="-285750">
              <a:buFont typeface="Arial" panose="020B0604020202020204" pitchFamily="34" charset="0"/>
              <a:buChar char="•"/>
            </a:pPr>
            <a:endParaRPr lang="de-DE" dirty="0">
              <a:solidFill>
                <a:schemeClr val="accent1"/>
              </a:solidFill>
            </a:endParaRPr>
          </a:p>
          <a:p>
            <a:pPr marL="285750" indent="-285750">
              <a:buFont typeface="Arial" panose="020B0604020202020204" pitchFamily="34" charset="0"/>
              <a:buChar char="•"/>
            </a:pPr>
            <a:r>
              <a:rPr lang="de-DE" dirty="0" err="1" smtClean="0"/>
              <a:t>Pumping</a:t>
            </a:r>
            <a:r>
              <a:rPr lang="de-DE" dirty="0" smtClean="0"/>
              <a:t> </a:t>
            </a:r>
            <a:r>
              <a:rPr lang="de-DE" dirty="0" err="1" smtClean="0"/>
              <a:t>speed</a:t>
            </a:r>
            <a:r>
              <a:rPr lang="de-DE" dirty="0" smtClean="0"/>
              <a:t> </a:t>
            </a:r>
            <a:r>
              <a:rPr lang="de-DE" dirty="0" err="1" smtClean="0"/>
              <a:t>of</a:t>
            </a:r>
            <a:r>
              <a:rPr lang="de-DE" dirty="0" smtClean="0"/>
              <a:t> CVP: 71 m</a:t>
            </a:r>
            <a:r>
              <a:rPr lang="de-DE" baseline="30000" dirty="0" smtClean="0"/>
              <a:t>3</a:t>
            </a:r>
            <a:r>
              <a:rPr lang="de-DE" dirty="0" smtClean="0"/>
              <a:t>/s </a:t>
            </a:r>
            <a:r>
              <a:rPr lang="de-DE" dirty="0" err="1" smtClean="0"/>
              <a:t>for</a:t>
            </a:r>
            <a:r>
              <a:rPr lang="de-DE" dirty="0" smtClean="0"/>
              <a:t> H2</a:t>
            </a:r>
          </a:p>
          <a:p>
            <a:r>
              <a:rPr lang="de-DE" dirty="0" smtClean="0"/>
              <a:t>                                          21 m</a:t>
            </a:r>
            <a:r>
              <a:rPr lang="de-DE" baseline="30000" dirty="0" smtClean="0"/>
              <a:t>3</a:t>
            </a:r>
            <a:r>
              <a:rPr lang="de-DE" dirty="0" smtClean="0"/>
              <a:t>/s </a:t>
            </a:r>
            <a:r>
              <a:rPr lang="de-DE" dirty="0" err="1" smtClean="0"/>
              <a:t>for</a:t>
            </a:r>
            <a:r>
              <a:rPr lang="de-DE" dirty="0" smtClean="0"/>
              <a:t> N2</a:t>
            </a:r>
          </a:p>
          <a:p>
            <a:r>
              <a:rPr lang="de-DE" dirty="0"/>
              <a:t> </a:t>
            </a:r>
            <a:r>
              <a:rPr lang="de-DE" dirty="0" smtClean="0"/>
              <a:t>                                         22 m</a:t>
            </a:r>
            <a:r>
              <a:rPr lang="de-DE" baseline="30000" dirty="0" smtClean="0"/>
              <a:t>3</a:t>
            </a:r>
            <a:r>
              <a:rPr lang="de-DE" dirty="0" smtClean="0"/>
              <a:t>/s </a:t>
            </a:r>
            <a:r>
              <a:rPr lang="de-DE" dirty="0" err="1" smtClean="0"/>
              <a:t>for</a:t>
            </a:r>
            <a:r>
              <a:rPr lang="de-DE" dirty="0" smtClean="0"/>
              <a:t> Ne</a:t>
            </a:r>
          </a:p>
          <a:p>
            <a:r>
              <a:rPr lang="de-DE" dirty="0"/>
              <a:t> </a:t>
            </a:r>
            <a:r>
              <a:rPr lang="de-DE" dirty="0" smtClean="0"/>
              <a:t>                                         9 m</a:t>
            </a:r>
            <a:r>
              <a:rPr lang="de-DE" baseline="30000" dirty="0" smtClean="0"/>
              <a:t>3</a:t>
            </a:r>
            <a:r>
              <a:rPr lang="de-DE" dirty="0" smtClean="0"/>
              <a:t>/s </a:t>
            </a:r>
            <a:r>
              <a:rPr lang="de-DE" dirty="0" err="1" smtClean="0"/>
              <a:t>for</a:t>
            </a:r>
            <a:r>
              <a:rPr lang="de-DE" dirty="0" smtClean="0"/>
              <a:t> Ar </a:t>
            </a:r>
          </a:p>
          <a:p>
            <a:pPr marL="285750" indent="-285750">
              <a:buFont typeface="Arial" panose="020B0604020202020204" pitchFamily="34" charset="0"/>
              <a:buChar char="•"/>
            </a:pPr>
            <a:r>
              <a:rPr lang="de-DE" dirty="0" err="1" smtClean="0">
                <a:solidFill>
                  <a:schemeClr val="accent1"/>
                </a:solidFill>
              </a:rPr>
              <a:t>Combined</a:t>
            </a:r>
            <a:r>
              <a:rPr lang="de-DE" dirty="0" smtClean="0">
                <a:solidFill>
                  <a:schemeClr val="accent1"/>
                </a:solidFill>
              </a:rPr>
              <a:t> </a:t>
            </a:r>
            <a:r>
              <a:rPr lang="de-DE" dirty="0" err="1" smtClean="0">
                <a:solidFill>
                  <a:schemeClr val="accent1"/>
                </a:solidFill>
              </a:rPr>
              <a:t>pumping</a:t>
            </a:r>
            <a:r>
              <a:rPr lang="de-DE" dirty="0" smtClean="0">
                <a:solidFill>
                  <a:schemeClr val="accent1"/>
                </a:solidFill>
              </a:rPr>
              <a:t> </a:t>
            </a:r>
            <a:r>
              <a:rPr lang="de-DE" dirty="0" err="1" smtClean="0">
                <a:solidFill>
                  <a:schemeClr val="accent1"/>
                </a:solidFill>
              </a:rPr>
              <a:t>speed</a:t>
            </a:r>
            <a:r>
              <a:rPr lang="de-DE" dirty="0" smtClean="0">
                <a:solidFill>
                  <a:schemeClr val="accent1"/>
                </a:solidFill>
              </a:rPr>
              <a:t> </a:t>
            </a:r>
            <a:r>
              <a:rPr lang="de-DE" dirty="0" err="1" smtClean="0">
                <a:solidFill>
                  <a:schemeClr val="accent1"/>
                </a:solidFill>
              </a:rPr>
              <a:t>of</a:t>
            </a:r>
            <a:r>
              <a:rPr lang="de-DE" dirty="0" smtClean="0">
                <a:solidFill>
                  <a:schemeClr val="accent1"/>
                </a:solidFill>
              </a:rPr>
              <a:t> CVP </a:t>
            </a:r>
            <a:r>
              <a:rPr lang="de-DE" dirty="0" err="1" smtClean="0">
                <a:solidFill>
                  <a:schemeClr val="accent1"/>
                </a:solidFill>
              </a:rPr>
              <a:t>and</a:t>
            </a:r>
            <a:r>
              <a:rPr lang="de-DE" dirty="0" smtClean="0">
                <a:solidFill>
                  <a:schemeClr val="accent1"/>
                </a:solidFill>
              </a:rPr>
              <a:t> TMPs not easy </a:t>
            </a:r>
            <a:r>
              <a:rPr lang="de-DE" dirty="0" err="1" smtClean="0">
                <a:solidFill>
                  <a:schemeClr val="accent1"/>
                </a:solidFill>
              </a:rPr>
              <a:t>to</a:t>
            </a:r>
            <a:r>
              <a:rPr lang="de-DE" dirty="0" smtClean="0">
                <a:solidFill>
                  <a:schemeClr val="accent1"/>
                </a:solidFill>
              </a:rPr>
              <a:t> </a:t>
            </a:r>
            <a:r>
              <a:rPr lang="de-DE" dirty="0" err="1" smtClean="0">
                <a:solidFill>
                  <a:schemeClr val="accent1"/>
                </a:solidFill>
              </a:rPr>
              <a:t>determine</a:t>
            </a:r>
            <a:endParaRPr lang="de-DE" dirty="0" smtClean="0">
              <a:solidFill>
                <a:schemeClr val="accent1"/>
              </a:solidFill>
            </a:endParaRPr>
          </a:p>
          <a:p>
            <a:pPr marL="285750" indent="-285750">
              <a:buFont typeface="Arial" panose="020B0604020202020204" pitchFamily="34" charset="0"/>
              <a:buChar char="•"/>
            </a:pPr>
            <a:r>
              <a:rPr lang="de-DE" dirty="0" smtClean="0">
                <a:solidFill>
                  <a:schemeClr val="accent1"/>
                </a:solidFill>
              </a:rPr>
              <a:t>Development </a:t>
            </a:r>
            <a:r>
              <a:rPr lang="de-DE" dirty="0" err="1" smtClean="0">
                <a:solidFill>
                  <a:schemeClr val="accent1"/>
                </a:solidFill>
              </a:rPr>
              <a:t>of</a:t>
            </a:r>
            <a:r>
              <a:rPr lang="de-DE" dirty="0" smtClean="0">
                <a:solidFill>
                  <a:schemeClr val="accent1"/>
                </a:solidFill>
              </a:rPr>
              <a:t> </a:t>
            </a:r>
            <a:r>
              <a:rPr lang="de-DE" dirty="0" err="1" smtClean="0">
                <a:solidFill>
                  <a:schemeClr val="accent1"/>
                </a:solidFill>
              </a:rPr>
              <a:t>numerical</a:t>
            </a:r>
            <a:r>
              <a:rPr lang="de-DE" dirty="0">
                <a:solidFill>
                  <a:schemeClr val="accent1"/>
                </a:solidFill>
              </a:rPr>
              <a:t> </a:t>
            </a:r>
            <a:r>
              <a:rPr lang="de-DE" dirty="0" err="1" smtClean="0">
                <a:solidFill>
                  <a:schemeClr val="accent1"/>
                </a:solidFill>
              </a:rPr>
              <a:t>conductance</a:t>
            </a:r>
            <a:r>
              <a:rPr lang="de-DE" dirty="0" smtClean="0">
                <a:solidFill>
                  <a:schemeClr val="accent1"/>
                </a:solidFill>
              </a:rPr>
              <a:t> </a:t>
            </a:r>
            <a:r>
              <a:rPr lang="de-DE" dirty="0" err="1" smtClean="0">
                <a:solidFill>
                  <a:schemeClr val="accent1"/>
                </a:solidFill>
              </a:rPr>
              <a:t>models</a:t>
            </a:r>
            <a:r>
              <a:rPr lang="de-DE" dirty="0" smtClean="0">
                <a:solidFill>
                  <a:schemeClr val="accent1"/>
                </a:solidFill>
              </a:rPr>
              <a:t> </a:t>
            </a:r>
            <a:r>
              <a:rPr lang="de-DE" dirty="0" err="1" smtClean="0">
                <a:solidFill>
                  <a:schemeClr val="accent1"/>
                </a:solidFill>
              </a:rPr>
              <a:t>using</a:t>
            </a:r>
            <a:r>
              <a:rPr lang="de-DE" dirty="0" smtClean="0">
                <a:solidFill>
                  <a:schemeClr val="accent1"/>
                </a:solidFill>
              </a:rPr>
              <a:t> ANSYS </a:t>
            </a:r>
            <a:r>
              <a:rPr lang="de-DE" dirty="0" err="1" smtClean="0">
                <a:solidFill>
                  <a:schemeClr val="accent1"/>
                </a:solidFill>
              </a:rPr>
              <a:t>and</a:t>
            </a:r>
            <a:r>
              <a:rPr lang="de-DE" dirty="0" smtClean="0">
                <a:solidFill>
                  <a:schemeClr val="accent1"/>
                </a:solidFill>
              </a:rPr>
              <a:t> DIVGAS</a:t>
            </a:r>
            <a:endParaRPr lang="de-DE" dirty="0" smtClean="0"/>
          </a:p>
        </p:txBody>
      </p:sp>
      <p:pic>
        <p:nvPicPr>
          <p:cNvPr id="13" name="Grafik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309" y="1204702"/>
            <a:ext cx="2990366" cy="2242775"/>
          </a:xfrm>
          <a:prstGeom prst="rect">
            <a:avLst/>
          </a:prstGeom>
        </p:spPr>
      </p:pic>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9309" y="3700437"/>
            <a:ext cx="3123888" cy="2342916"/>
          </a:xfrm>
          <a:prstGeom prst="rect">
            <a:avLst/>
          </a:prstGeom>
        </p:spPr>
      </p:pic>
    </p:spTree>
    <p:extLst>
      <p:ext uri="{BB962C8B-B14F-4D97-AF65-F5344CB8AC3E}">
        <p14:creationId xmlns:p14="http://schemas.microsoft.com/office/powerpoint/2010/main" val="1162345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57447" y="909773"/>
            <a:ext cx="10837863" cy="1459353"/>
          </a:xfrm>
        </p:spPr>
        <p:txBody>
          <a:bodyPr>
            <a:normAutofit fontScale="92500" lnSpcReduction="10000"/>
          </a:bodyPr>
          <a:lstStyle/>
          <a:p>
            <a:pPr marL="285750" indent="-285750">
              <a:buFont typeface="Arial" panose="020B0604020202020204" pitchFamily="34" charset="0"/>
              <a:buChar char="•"/>
            </a:pPr>
            <a:r>
              <a:rPr lang="de-DE" dirty="0" smtClean="0"/>
              <a:t>The </a:t>
            </a:r>
            <a:r>
              <a:rPr lang="de-DE" dirty="0" err="1" smtClean="0"/>
              <a:t>effective</a:t>
            </a:r>
            <a:r>
              <a:rPr lang="de-DE" dirty="0" smtClean="0"/>
              <a:t> </a:t>
            </a:r>
            <a:r>
              <a:rPr lang="de-DE" dirty="0" err="1" smtClean="0"/>
              <a:t>confinement</a:t>
            </a:r>
            <a:r>
              <a:rPr lang="de-DE" dirty="0" smtClean="0"/>
              <a:t> time </a:t>
            </a:r>
            <a:r>
              <a:rPr lang="el-GR" dirty="0">
                <a:latin typeface="Times New Roman" panose="02020603050405020304" pitchFamily="18" charset="0"/>
                <a:cs typeface="Times New Roman" panose="02020603050405020304" pitchFamily="18" charset="0"/>
              </a:rPr>
              <a:t>τ</a:t>
            </a:r>
            <a:r>
              <a:rPr lang="de-DE" baseline="-25000" dirty="0">
                <a:latin typeface="Times New Roman" panose="02020603050405020304" pitchFamily="18" charset="0"/>
                <a:cs typeface="Times New Roman" panose="02020603050405020304" pitchFamily="18" charset="0"/>
              </a:rPr>
              <a:t>p</a:t>
            </a:r>
            <a:r>
              <a:rPr lang="de-DE" baseline="30000" dirty="0">
                <a:latin typeface="Times New Roman" panose="02020603050405020304" pitchFamily="18" charset="0"/>
                <a:cs typeface="Times New Roman" panose="02020603050405020304" pitchFamily="18" charset="0"/>
              </a:rPr>
              <a:t>*</a:t>
            </a:r>
            <a:r>
              <a:rPr lang="de-DE" dirty="0" smtClean="0"/>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 </a:t>
            </a:r>
            <a:r>
              <a:rPr lang="de-DE" dirty="0" err="1" smtClean="0"/>
              <a:t>It</a:t>
            </a:r>
            <a:r>
              <a:rPr lang="de-DE" dirty="0" smtClean="0"/>
              <a:t> </a:t>
            </a:r>
            <a:r>
              <a:rPr lang="de-DE" dirty="0" err="1" smtClean="0"/>
              <a:t>is</a:t>
            </a:r>
            <a:r>
              <a:rPr lang="de-DE" dirty="0" smtClean="0"/>
              <a:t> </a:t>
            </a:r>
            <a:r>
              <a:rPr lang="de-DE" dirty="0" err="1" smtClean="0"/>
              <a:t>therefore</a:t>
            </a:r>
            <a:r>
              <a:rPr lang="de-DE" dirty="0" smtClean="0"/>
              <a:t> a </a:t>
            </a:r>
            <a:r>
              <a:rPr lang="de-DE" dirty="0" err="1" smtClean="0"/>
              <a:t>key</a:t>
            </a:r>
            <a:r>
              <a:rPr lang="de-DE" dirty="0" smtClean="0"/>
              <a:t> </a:t>
            </a:r>
            <a:r>
              <a:rPr lang="de-DE" dirty="0" err="1" smtClean="0"/>
              <a:t>metric</a:t>
            </a:r>
            <a:r>
              <a:rPr lang="de-DE" dirty="0" smtClean="0"/>
              <a:t> </a:t>
            </a:r>
            <a:r>
              <a:rPr lang="de-DE" dirty="0" err="1" smtClean="0"/>
              <a:t>for</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besides</a:t>
            </a:r>
            <a:r>
              <a:rPr lang="de-DE" dirty="0" smtClean="0"/>
              <a:t> </a:t>
            </a:r>
            <a:r>
              <a:rPr lang="de-DE" dirty="0" err="1" smtClean="0"/>
              <a:t>S</a:t>
            </a:r>
            <a:r>
              <a:rPr lang="de-DE" baseline="-25000" dirty="0" err="1" smtClean="0"/>
              <a:t>eff</a:t>
            </a:r>
            <a:r>
              <a:rPr lang="de-DE" dirty="0" smtClean="0"/>
              <a:t>, </a:t>
            </a:r>
            <a:r>
              <a:rPr lang="de-DE" dirty="0" err="1" smtClean="0"/>
              <a:t>p</a:t>
            </a:r>
            <a:r>
              <a:rPr lang="de-DE" baseline="-25000" dirty="0" err="1" smtClean="0"/>
              <a:t>n</a:t>
            </a:r>
            <a:r>
              <a:rPr lang="de-DE" dirty="0" smtClean="0"/>
              <a:t>, </a:t>
            </a:r>
            <a:r>
              <a:rPr lang="el-GR" dirty="0" smtClean="0"/>
              <a:t>Γ</a:t>
            </a:r>
            <a:r>
              <a:rPr lang="de-DE" baseline="-25000" dirty="0" err="1" smtClean="0"/>
              <a:t>exhaust</a:t>
            </a:r>
            <a:r>
              <a:rPr lang="de-DE" dirty="0" smtClean="0"/>
              <a:t>)</a:t>
            </a:r>
          </a:p>
          <a:p>
            <a:pPr marL="285750" indent="-285750">
              <a:buFont typeface="Arial" panose="020B0604020202020204" pitchFamily="34" charset="0"/>
              <a:buChar char="•"/>
            </a:pPr>
            <a:r>
              <a:rPr lang="de-DE" b="1" dirty="0" err="1" smtClean="0"/>
              <a:t>It</a:t>
            </a:r>
            <a:r>
              <a:rPr lang="de-DE" b="1" dirty="0" smtClean="0"/>
              <a:t> </a:t>
            </a:r>
            <a:r>
              <a:rPr lang="de-DE" b="1" dirty="0" err="1" smtClean="0"/>
              <a:t>is</a:t>
            </a:r>
            <a:r>
              <a:rPr lang="de-DE" b="1" dirty="0" smtClean="0"/>
              <a:t> </a:t>
            </a:r>
            <a:r>
              <a:rPr lang="de-DE" b="1" dirty="0" err="1" smtClean="0"/>
              <a:t>measured</a:t>
            </a:r>
            <a:r>
              <a:rPr lang="de-DE" b="1" dirty="0" smtClean="0"/>
              <a:t> </a:t>
            </a:r>
            <a:r>
              <a:rPr lang="de-DE" b="1" dirty="0" err="1" smtClean="0"/>
              <a:t>by</a:t>
            </a:r>
            <a:r>
              <a:rPr lang="de-DE" b="1" dirty="0" smtClean="0"/>
              <a:t> </a:t>
            </a:r>
            <a:r>
              <a:rPr lang="de-DE" b="1" dirty="0" err="1" smtClean="0"/>
              <a:t>fitting</a:t>
            </a:r>
            <a:r>
              <a:rPr lang="de-DE" b="1" dirty="0" smtClean="0"/>
              <a:t> an </a:t>
            </a:r>
            <a:r>
              <a:rPr lang="de-DE" b="1" dirty="0" err="1" smtClean="0"/>
              <a:t>exponential</a:t>
            </a:r>
            <a:r>
              <a:rPr lang="de-DE" b="1" dirty="0" smtClean="0"/>
              <a:t> </a:t>
            </a:r>
            <a:r>
              <a:rPr lang="de-DE" b="1" dirty="0" err="1" smtClean="0"/>
              <a:t>decay</a:t>
            </a:r>
            <a:r>
              <a:rPr lang="de-DE" b="1" dirty="0" smtClean="0"/>
              <a:t> </a:t>
            </a:r>
            <a:r>
              <a:rPr lang="de-DE" b="1" dirty="0" err="1" smtClean="0"/>
              <a:t>to</a:t>
            </a:r>
            <a:r>
              <a:rPr lang="de-DE" b="1" dirty="0" smtClean="0"/>
              <a:t> </a:t>
            </a:r>
            <a:r>
              <a:rPr lang="de-DE" b="1" dirty="0" err="1" smtClean="0"/>
              <a:t>the</a:t>
            </a:r>
            <a:r>
              <a:rPr lang="de-DE" b="1" dirty="0" smtClean="0"/>
              <a:t> </a:t>
            </a:r>
            <a:r>
              <a:rPr lang="de-DE" b="1" dirty="0" err="1" smtClean="0"/>
              <a:t>density</a:t>
            </a:r>
            <a:r>
              <a:rPr lang="de-DE" b="1" dirty="0" smtClean="0"/>
              <a:t> </a:t>
            </a:r>
            <a:r>
              <a:rPr lang="de-DE" b="1" dirty="0" err="1" smtClean="0"/>
              <a:t>signal</a:t>
            </a:r>
            <a:r>
              <a:rPr lang="de-DE" b="1" dirty="0" smtClean="0"/>
              <a:t> </a:t>
            </a:r>
            <a:r>
              <a:rPr lang="de-DE" b="1" dirty="0">
                <a:cs typeface="Times New Roman" panose="02020603050405020304" pitchFamily="18" charset="0"/>
              </a:rPr>
              <a:t>at n</a:t>
            </a:r>
            <a:r>
              <a:rPr lang="de-DE" b="1" baseline="-25000" dirty="0">
                <a:cs typeface="Times New Roman" panose="02020603050405020304" pitchFamily="18" charset="0"/>
              </a:rPr>
              <a:t>e </a:t>
            </a:r>
            <a:r>
              <a:rPr lang="de-DE" b="1" dirty="0">
                <a:cs typeface="Times New Roman" panose="02020603050405020304" pitchFamily="18" charset="0"/>
              </a:rPr>
              <a:t>= 6 E+19 </a:t>
            </a:r>
            <a:r>
              <a:rPr lang="de-DE" b="1" dirty="0" smtClean="0">
                <a:cs typeface="Times New Roman" panose="02020603050405020304" pitchFamily="18" charset="0"/>
              </a:rPr>
              <a:t>m</a:t>
            </a:r>
            <a:r>
              <a:rPr lang="de-DE" b="1" baseline="30000" dirty="0" smtClean="0">
                <a:cs typeface="Times New Roman" panose="02020603050405020304" pitchFamily="18" charset="0"/>
              </a:rPr>
              <a:t>-2</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a:t>
            </a:r>
            <a:r>
              <a:rPr lang="de-DE" baseline="-25000" dirty="0">
                <a:latin typeface="Times New Roman" panose="02020603050405020304" pitchFamily="18" charset="0"/>
                <a:cs typeface="Times New Roman" panose="02020603050405020304" pitchFamily="18" charset="0"/>
              </a:rPr>
              <a:t>p</a:t>
            </a:r>
            <a:r>
              <a:rPr lang="de-DE" baseline="30000" dirty="0">
                <a:latin typeface="Times New Roman" panose="02020603050405020304" pitchFamily="18" charset="0"/>
                <a:cs typeface="Times New Roman" panose="02020603050405020304" pitchFamily="18" charset="0"/>
              </a:rPr>
              <a:t>* </a:t>
            </a:r>
            <a:r>
              <a:rPr lang="de-DE" dirty="0" err="1">
                <a:cs typeface="Times New Roman" panose="02020603050405020304" pitchFamily="18" charset="0"/>
              </a:rPr>
              <a:t>strongly</a:t>
            </a:r>
            <a:r>
              <a:rPr lang="de-DE" dirty="0">
                <a:cs typeface="Times New Roman" panose="02020603050405020304" pitchFamily="18" charset="0"/>
              </a:rPr>
              <a:t> wall </a:t>
            </a:r>
            <a:r>
              <a:rPr lang="de-DE" dirty="0" err="1" smtClean="0">
                <a:cs typeface="Times New Roman" panose="02020603050405020304" pitchFamily="18" charset="0"/>
              </a:rPr>
              <a:t>dependent</a:t>
            </a:r>
            <a:r>
              <a:rPr lang="de-DE" dirty="0">
                <a:cs typeface="Times New Roman" panose="02020603050405020304" pitchFamily="18" charset="0"/>
              </a:rPr>
              <a:t>, </a:t>
            </a:r>
            <a:r>
              <a:rPr lang="de-DE" dirty="0" err="1">
                <a:cs typeface="Times New Roman" panose="02020603050405020304" pitchFamily="18" charset="0"/>
              </a:rPr>
              <a:t>as</a:t>
            </a:r>
            <a:r>
              <a:rPr lang="de-DE" dirty="0">
                <a:cs typeface="Times New Roman" panose="02020603050405020304" pitchFamily="18" charset="0"/>
              </a:rPr>
              <a:t> </a:t>
            </a:r>
            <a:r>
              <a:rPr lang="de-DE" dirty="0" err="1">
                <a:cs typeface="Times New Roman" panose="02020603050405020304" pitchFamily="18" charset="0"/>
              </a:rPr>
              <a:t>the</a:t>
            </a:r>
            <a:r>
              <a:rPr lang="de-DE" dirty="0">
                <a:cs typeface="Times New Roman" panose="02020603050405020304" pitchFamily="18" charset="0"/>
              </a:rPr>
              <a:t> wall </a:t>
            </a:r>
            <a:r>
              <a:rPr lang="de-DE" dirty="0" err="1">
                <a:cs typeface="Times New Roman" panose="02020603050405020304" pitchFamily="18" charset="0"/>
              </a:rPr>
              <a:t>can</a:t>
            </a:r>
            <a:r>
              <a:rPr lang="de-DE" dirty="0">
                <a:cs typeface="Times New Roman" panose="02020603050405020304" pitchFamily="18" charset="0"/>
              </a:rPr>
              <a:t> </a:t>
            </a:r>
            <a:r>
              <a:rPr lang="de-DE" dirty="0" err="1">
                <a:cs typeface="Times New Roman" panose="02020603050405020304" pitchFamily="18" charset="0"/>
              </a:rPr>
              <a:t>act</a:t>
            </a:r>
            <a:r>
              <a:rPr lang="de-DE" dirty="0">
                <a:cs typeface="Times New Roman" panose="02020603050405020304" pitchFamily="18" charset="0"/>
              </a:rPr>
              <a:t> </a:t>
            </a:r>
            <a:r>
              <a:rPr lang="de-DE" dirty="0" err="1">
                <a:cs typeface="Times New Roman" panose="02020603050405020304" pitchFamily="18" charset="0"/>
              </a:rPr>
              <a:t>as</a:t>
            </a:r>
            <a:r>
              <a:rPr lang="de-DE" dirty="0">
                <a:cs typeface="Times New Roman" panose="02020603050405020304" pitchFamily="18" charset="0"/>
              </a:rPr>
              <a:t> additional </a:t>
            </a:r>
            <a:r>
              <a:rPr lang="de-DE" dirty="0" err="1">
                <a:cs typeface="Times New Roman" panose="02020603050405020304" pitchFamily="18" charset="0"/>
              </a:rPr>
              <a:t>source</a:t>
            </a:r>
            <a:r>
              <a:rPr lang="de-DE" dirty="0">
                <a:cs typeface="Times New Roman" panose="02020603050405020304" pitchFamily="18" charset="0"/>
              </a:rPr>
              <a:t> </a:t>
            </a:r>
            <a:r>
              <a:rPr lang="de-DE" dirty="0" err="1">
                <a:cs typeface="Times New Roman" panose="02020603050405020304" pitchFamily="18" charset="0"/>
              </a:rPr>
              <a:t>or</a:t>
            </a:r>
            <a:r>
              <a:rPr lang="de-DE" dirty="0">
                <a:cs typeface="Times New Roman" panose="02020603050405020304" pitchFamily="18" charset="0"/>
              </a:rPr>
              <a:t> </a:t>
            </a:r>
            <a:r>
              <a:rPr lang="de-DE" dirty="0" smtClean="0">
                <a:cs typeface="Times New Roman" panose="02020603050405020304" pitchFamily="18" charset="0"/>
              </a:rPr>
              <a:t>sink</a:t>
            </a:r>
            <a:endParaRPr lang="de-DE" dirty="0" smtClean="0"/>
          </a:p>
          <a:p>
            <a:endParaRPr lang="de-DE" dirty="0"/>
          </a:p>
          <a:p>
            <a:endParaRPr lang="de-DE" dirty="0"/>
          </a:p>
        </p:txBody>
      </p:sp>
      <p:sp>
        <p:nvSpPr>
          <p:cNvPr id="3" name="Titel 2"/>
          <p:cNvSpPr>
            <a:spLocks noGrp="1"/>
          </p:cNvSpPr>
          <p:nvPr>
            <p:ph type="title"/>
          </p:nvPr>
        </p:nvSpPr>
        <p:spPr>
          <a:xfrm>
            <a:off x="357447" y="285179"/>
            <a:ext cx="10474036" cy="782638"/>
          </a:xfrm>
        </p:spPr>
        <p:txBody>
          <a:bodyPr/>
          <a:lstStyle/>
          <a:p>
            <a:r>
              <a:rPr lang="de-DE" dirty="0" err="1"/>
              <a:t>Effective</a:t>
            </a:r>
            <a:r>
              <a:rPr lang="de-DE" dirty="0"/>
              <a:t> </a:t>
            </a:r>
            <a:r>
              <a:rPr lang="de-DE" dirty="0" err="1"/>
              <a:t>particle</a:t>
            </a:r>
            <a:r>
              <a:rPr lang="de-DE" dirty="0"/>
              <a:t> </a:t>
            </a:r>
            <a:r>
              <a:rPr lang="de-DE" dirty="0" err="1"/>
              <a:t>confinement</a:t>
            </a:r>
            <a:r>
              <a:rPr lang="de-DE" dirty="0"/>
              <a:t> time </a:t>
            </a:r>
            <a:r>
              <a:rPr lang="de-DE" dirty="0" err="1"/>
              <a:t>for</a:t>
            </a:r>
            <a:r>
              <a:rPr lang="de-DE" dirty="0"/>
              <a:t> hydrogen (Thierry </a:t>
            </a:r>
            <a:r>
              <a:rPr lang="de-DE" dirty="0" err="1"/>
              <a:t>Kremeyer</a:t>
            </a:r>
            <a:r>
              <a:rPr lang="de-DE" dirty="0" smtClean="0"/>
              <a:t>)</a:t>
            </a:r>
            <a:endParaRPr lang="de-DE" dirty="0">
              <a:latin typeface="Times New Roman" panose="02020603050405020304" pitchFamily="18" charset="0"/>
              <a:cs typeface="Times New Roman" panose="02020603050405020304" pitchFamily="18" charset="0"/>
            </a:endParaRPr>
          </a:p>
        </p:txBody>
      </p:sp>
      <p:sp>
        <p:nvSpPr>
          <p:cNvPr id="4" name="Datumsplatzhalter 3"/>
          <p:cNvSpPr>
            <a:spLocks noGrp="1"/>
          </p:cNvSpPr>
          <p:nvPr>
            <p:ph type="dt" sz="half" idx="14"/>
          </p:nvPr>
        </p:nvSpPr>
        <p:spPr/>
        <p:txBody>
          <a:bodyPr/>
          <a:lstStyle/>
          <a:p>
            <a:r>
              <a:rPr lang="de-DE" smtClean="0"/>
              <a:t>Gas balance and exhaust during OP2.1</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Victoria Haak | </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2</a:t>
            </a:fld>
            <a:endParaRPr lang="de-DE" dirty="0"/>
          </a:p>
        </p:txBody>
      </p:sp>
      <p:pic>
        <p:nvPicPr>
          <p:cNvPr id="18" name="Grafik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109" y="2474628"/>
            <a:ext cx="8005157" cy="3941008"/>
          </a:xfrm>
          <a:prstGeom prst="rect">
            <a:avLst/>
          </a:prstGeom>
        </p:spPr>
      </p:pic>
      <p:sp>
        <p:nvSpPr>
          <p:cNvPr id="22" name="Textfeld 21"/>
          <p:cNvSpPr txBox="1"/>
          <p:nvPr/>
        </p:nvSpPr>
        <p:spPr>
          <a:xfrm>
            <a:off x="1072342" y="3753302"/>
            <a:ext cx="2884516" cy="884858"/>
          </a:xfrm>
          <a:prstGeom prst="rect">
            <a:avLst/>
          </a:prstGeom>
          <a:noFill/>
        </p:spPr>
        <p:txBody>
          <a:bodyPr wrap="square" lIns="0" tIns="0" rIns="0" bIns="0" rtlCol="0" anchor="t" anchorCtr="0">
            <a:spAutoFit/>
          </a:bodyPr>
          <a:lstStyle/>
          <a:p>
            <a:pPr algn="l">
              <a:lnSpc>
                <a:spcPts val="2300"/>
              </a:lnSpc>
              <a:spcBef>
                <a:spcPts val="1150"/>
              </a:spcBef>
            </a:pPr>
            <a:r>
              <a:rPr lang="de-DE" sz="1600" b="1" dirty="0" err="1" smtClean="0"/>
              <a:t>Method</a:t>
            </a:r>
            <a:r>
              <a:rPr lang="de-DE" sz="1600" b="1" dirty="0" smtClean="0"/>
              <a:t>: </a:t>
            </a:r>
            <a:r>
              <a:rPr lang="de-DE" sz="1600" b="1" dirty="0" err="1" smtClean="0"/>
              <a:t>determine</a:t>
            </a:r>
            <a:r>
              <a:rPr lang="de-DE" sz="1600" b="1" dirty="0" smtClean="0"/>
              <a:t> </a:t>
            </a:r>
            <a:r>
              <a:rPr lang="de-DE" sz="1600" b="1" dirty="0" err="1" smtClean="0"/>
              <a:t>decay</a:t>
            </a:r>
            <a:r>
              <a:rPr lang="de-DE" sz="1600" b="1" dirty="0" smtClean="0"/>
              <a:t> </a:t>
            </a:r>
            <a:r>
              <a:rPr lang="de-DE" sz="1600" b="1" dirty="0" err="1" smtClean="0"/>
              <a:t>of</a:t>
            </a:r>
            <a:r>
              <a:rPr lang="de-DE" sz="1600" b="1" dirty="0" smtClean="0"/>
              <a:t> </a:t>
            </a:r>
            <a:r>
              <a:rPr lang="de-DE" sz="1600" b="1" dirty="0" err="1" smtClean="0"/>
              <a:t>line</a:t>
            </a:r>
            <a:r>
              <a:rPr lang="de-DE" sz="1600" b="1" dirty="0" smtClean="0"/>
              <a:t> </a:t>
            </a:r>
            <a:r>
              <a:rPr lang="de-DE" sz="1600" b="1" dirty="0" err="1" smtClean="0"/>
              <a:t>integrated</a:t>
            </a:r>
            <a:r>
              <a:rPr lang="de-DE" sz="1600" b="1" dirty="0" smtClean="0"/>
              <a:t> </a:t>
            </a:r>
            <a:r>
              <a:rPr lang="de-DE" sz="1600" b="1" dirty="0" err="1" smtClean="0"/>
              <a:t>density</a:t>
            </a:r>
            <a:r>
              <a:rPr lang="de-DE" sz="1600" b="1" dirty="0" smtClean="0"/>
              <a:t> after gas </a:t>
            </a:r>
            <a:r>
              <a:rPr lang="de-DE" sz="1600" b="1" dirty="0" err="1" smtClean="0"/>
              <a:t>puffs</a:t>
            </a:r>
            <a:endParaRPr lang="de-DE" sz="1600" b="1" dirty="0" smtClean="0"/>
          </a:p>
        </p:txBody>
      </p:sp>
      <p:sp>
        <p:nvSpPr>
          <p:cNvPr id="26" name="Rechteck 25"/>
          <p:cNvSpPr/>
          <p:nvPr/>
        </p:nvSpPr>
        <p:spPr>
          <a:xfrm>
            <a:off x="4846723" y="2538891"/>
            <a:ext cx="6434051" cy="41677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7" name="Rechteck 6"/>
          <p:cNvSpPr/>
          <p:nvPr/>
        </p:nvSpPr>
        <p:spPr>
          <a:xfrm>
            <a:off x="955964" y="3632662"/>
            <a:ext cx="2917767" cy="1138843"/>
          </a:xfrm>
          <a:prstGeom prst="rect">
            <a:avLst/>
          </a:prstGeom>
          <a:noFill/>
          <a:ln w="28575" cmpd="sng">
            <a:solidFill>
              <a:schemeClr val="accent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1" name="Explosion 1 10"/>
          <p:cNvSpPr/>
          <p:nvPr/>
        </p:nvSpPr>
        <p:spPr>
          <a:xfrm>
            <a:off x="10407535" y="1218775"/>
            <a:ext cx="1429789" cy="1590927"/>
          </a:xfrm>
          <a:prstGeom prst="irregularSeal1">
            <a:avLst/>
          </a:prstGeom>
          <a:solidFill>
            <a:srgbClr val="99C4C2"/>
          </a:solidFill>
          <a:ln w="19050" cmpd="sng">
            <a:solidFill>
              <a:srgbClr val="99C4C2"/>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mc:AlternateContent xmlns:mc="http://schemas.openxmlformats.org/markup-compatibility/2006">
        <mc:Choice xmlns:a14="http://schemas.microsoft.com/office/drawing/2010/main" Requires="a14">
          <p:sp>
            <p:nvSpPr>
              <p:cNvPr id="12" name="Textfeld 11"/>
              <p:cNvSpPr txBox="1"/>
              <p:nvPr/>
            </p:nvSpPr>
            <p:spPr>
              <a:xfrm>
                <a:off x="10619508" y="1866761"/>
                <a:ext cx="1005841"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Sup>
                        <m:sSubSupPr>
                          <m:ctrlPr>
                            <a:rPr lang="de-DE" sz="1600" i="1" smtClean="0">
                              <a:latin typeface="Cambria Math" panose="02040503050406030204" pitchFamily="18" charset="0"/>
                            </a:rPr>
                          </m:ctrlPr>
                        </m:sSubSup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up>
                          <m:r>
                            <a:rPr lang="de-DE" sz="1600" i="1" smtClean="0">
                              <a:latin typeface="Cambria Math" panose="02040503050406030204" pitchFamily="18" charset="0"/>
                            </a:rPr>
                            <m:t>∗</m:t>
                          </m:r>
                        </m:sup>
                      </m:sSubSup>
                      <m:r>
                        <a:rPr lang="de-DE" sz="1600" i="1" smtClean="0">
                          <a:latin typeface="Cambria Math" panose="02040503050406030204" pitchFamily="18" charset="0"/>
                        </a:rPr>
                        <m:t>=</m:t>
                      </m:r>
                      <m:f>
                        <m:fPr>
                          <m:ctrlPr>
                            <a:rPr lang="de-DE" sz="1600" i="1" smtClean="0">
                              <a:latin typeface="Cambria Math" panose="02040503050406030204" pitchFamily="18" charset="0"/>
                            </a:rPr>
                          </m:ctrlPr>
                        </m:fPr>
                        <m:num>
                          <m:sSub>
                            <m:sSubPr>
                              <m:ctrlPr>
                                <a:rPr lang="de-DE" sz="1600" i="1" smtClean="0">
                                  <a:latin typeface="Cambria Math" panose="02040503050406030204" pitchFamily="18" charset="0"/>
                                </a:rPr>
                              </m:ctrlPr>
                            </m:sSub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Sub>
                        </m:num>
                        <m:den>
                          <m:r>
                            <a:rPr lang="de-DE" sz="1600" i="1" smtClean="0">
                              <a:latin typeface="Cambria Math" panose="02040503050406030204" pitchFamily="18" charset="0"/>
                            </a:rPr>
                            <m:t>1−</m:t>
                          </m:r>
                          <m:r>
                            <a:rPr lang="de-DE" sz="1600" i="1" smtClean="0">
                              <a:latin typeface="Cambria Math" panose="02040503050406030204" pitchFamily="18" charset="0"/>
                            </a:rPr>
                            <m:t>𝑅</m:t>
                          </m:r>
                        </m:den>
                      </m:f>
                    </m:oMath>
                  </m:oMathPara>
                </a14:m>
                <a:endParaRPr lang="de-DE" sz="1600" dirty="0" err="1" smtClean="0"/>
              </a:p>
            </p:txBody>
          </p:sp>
        </mc:Choice>
        <mc:Fallback>
          <p:sp>
            <p:nvSpPr>
              <p:cNvPr id="12" name="Textfeld 11"/>
              <p:cNvSpPr txBox="1">
                <a:spLocks noRot="1" noChangeAspect="1" noMove="1" noResize="1" noEditPoints="1" noAdjustHandles="1" noChangeArrowheads="1" noChangeShapeType="1" noTextEdit="1"/>
              </p:cNvSpPr>
              <p:nvPr/>
            </p:nvSpPr>
            <p:spPr>
              <a:xfrm>
                <a:off x="10619508" y="1866761"/>
                <a:ext cx="1005841" cy="294953"/>
              </a:xfrm>
              <a:prstGeom prst="rect">
                <a:avLst/>
              </a:prstGeom>
              <a:blipFill>
                <a:blip r:embed="rId4"/>
                <a:stretch>
                  <a:fillRect l="-2424" t="-28571" r="-3636" b="-32653"/>
                </a:stretch>
              </a:blipFill>
            </p:spPr>
            <p:txBody>
              <a:bodyPr/>
              <a:lstStyle/>
              <a:p>
                <a:r>
                  <a:rPr lang="de-DE">
                    <a:noFill/>
                  </a:rPr>
                  <a:t> </a:t>
                </a:r>
              </a:p>
            </p:txBody>
          </p:sp>
        </mc:Fallback>
      </mc:AlternateContent>
    </p:spTree>
    <p:extLst>
      <p:ext uri="{BB962C8B-B14F-4D97-AF65-F5344CB8AC3E}">
        <p14:creationId xmlns:p14="http://schemas.microsoft.com/office/powerpoint/2010/main" val="851994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57447" y="909773"/>
            <a:ext cx="10837863" cy="1459353"/>
          </a:xfrm>
        </p:spPr>
        <p:txBody>
          <a:bodyPr>
            <a:normAutofit fontScale="92500" lnSpcReduction="10000"/>
          </a:bodyPr>
          <a:lstStyle/>
          <a:p>
            <a:pPr marL="285750" indent="-285750">
              <a:buFont typeface="Arial" panose="020B0604020202020204" pitchFamily="34" charset="0"/>
              <a:buChar char="•"/>
            </a:pPr>
            <a:r>
              <a:rPr lang="de-DE" dirty="0" smtClean="0"/>
              <a:t>The </a:t>
            </a:r>
            <a:r>
              <a:rPr lang="de-DE" dirty="0" err="1" smtClean="0"/>
              <a:t>effective</a:t>
            </a:r>
            <a:r>
              <a:rPr lang="de-DE" dirty="0" smtClean="0"/>
              <a:t> </a:t>
            </a:r>
            <a:r>
              <a:rPr lang="de-DE" dirty="0" err="1" smtClean="0"/>
              <a:t>confinement</a:t>
            </a:r>
            <a:r>
              <a:rPr lang="de-DE" dirty="0" smtClean="0"/>
              <a:t> time </a:t>
            </a:r>
            <a:r>
              <a:rPr lang="el-GR" dirty="0">
                <a:latin typeface="Times New Roman" panose="02020603050405020304" pitchFamily="18" charset="0"/>
                <a:cs typeface="Times New Roman" panose="02020603050405020304" pitchFamily="18" charset="0"/>
              </a:rPr>
              <a:t>τ</a:t>
            </a:r>
            <a:r>
              <a:rPr lang="de-DE" baseline="-25000" dirty="0">
                <a:latin typeface="Times New Roman" panose="02020603050405020304" pitchFamily="18" charset="0"/>
                <a:cs typeface="Times New Roman" panose="02020603050405020304" pitchFamily="18" charset="0"/>
              </a:rPr>
              <a:t>p</a:t>
            </a:r>
            <a:r>
              <a:rPr lang="de-DE" baseline="30000" dirty="0">
                <a:latin typeface="Times New Roman" panose="02020603050405020304" pitchFamily="18" charset="0"/>
                <a:cs typeface="Times New Roman" panose="02020603050405020304" pitchFamily="18" charset="0"/>
              </a:rPr>
              <a:t>*</a:t>
            </a:r>
            <a:r>
              <a:rPr lang="de-DE" dirty="0" smtClean="0"/>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 </a:t>
            </a:r>
            <a:r>
              <a:rPr lang="de-DE" dirty="0" err="1" smtClean="0"/>
              <a:t>It</a:t>
            </a:r>
            <a:r>
              <a:rPr lang="de-DE" dirty="0" smtClean="0"/>
              <a:t> </a:t>
            </a:r>
            <a:r>
              <a:rPr lang="de-DE" dirty="0" err="1" smtClean="0"/>
              <a:t>is</a:t>
            </a:r>
            <a:r>
              <a:rPr lang="de-DE" dirty="0" smtClean="0"/>
              <a:t> </a:t>
            </a:r>
            <a:r>
              <a:rPr lang="de-DE" dirty="0" err="1" smtClean="0"/>
              <a:t>therefore</a:t>
            </a:r>
            <a:r>
              <a:rPr lang="de-DE" dirty="0" smtClean="0"/>
              <a:t> a </a:t>
            </a:r>
            <a:r>
              <a:rPr lang="de-DE" dirty="0" err="1" smtClean="0"/>
              <a:t>key</a:t>
            </a:r>
            <a:r>
              <a:rPr lang="de-DE" dirty="0" smtClean="0"/>
              <a:t> </a:t>
            </a:r>
            <a:r>
              <a:rPr lang="de-DE" dirty="0" err="1" smtClean="0"/>
              <a:t>metric</a:t>
            </a:r>
            <a:r>
              <a:rPr lang="de-DE" dirty="0" smtClean="0"/>
              <a:t> </a:t>
            </a:r>
            <a:r>
              <a:rPr lang="de-DE" dirty="0" err="1" smtClean="0"/>
              <a:t>for</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besides</a:t>
            </a:r>
            <a:r>
              <a:rPr lang="de-DE" dirty="0" smtClean="0"/>
              <a:t> </a:t>
            </a:r>
            <a:r>
              <a:rPr lang="de-DE" dirty="0" err="1" smtClean="0"/>
              <a:t>S</a:t>
            </a:r>
            <a:r>
              <a:rPr lang="de-DE" baseline="-25000" dirty="0" err="1" smtClean="0"/>
              <a:t>eff</a:t>
            </a:r>
            <a:r>
              <a:rPr lang="de-DE" dirty="0" smtClean="0"/>
              <a:t>, </a:t>
            </a:r>
            <a:r>
              <a:rPr lang="de-DE" dirty="0" err="1" smtClean="0"/>
              <a:t>p</a:t>
            </a:r>
            <a:r>
              <a:rPr lang="de-DE" baseline="-25000" dirty="0" err="1" smtClean="0"/>
              <a:t>n</a:t>
            </a:r>
            <a:r>
              <a:rPr lang="de-DE" dirty="0" smtClean="0"/>
              <a:t>, </a:t>
            </a:r>
            <a:r>
              <a:rPr lang="el-GR" dirty="0" smtClean="0"/>
              <a:t>Γ</a:t>
            </a:r>
            <a:r>
              <a:rPr lang="de-DE" baseline="-25000" dirty="0" err="1" smtClean="0"/>
              <a:t>exhaust</a:t>
            </a:r>
            <a:r>
              <a:rPr lang="de-DE" dirty="0" smtClean="0"/>
              <a:t>)</a:t>
            </a:r>
          </a:p>
          <a:p>
            <a:pPr marL="285750" indent="-285750">
              <a:buFont typeface="Arial" panose="020B0604020202020204" pitchFamily="34" charset="0"/>
              <a:buChar char="•"/>
            </a:pPr>
            <a:r>
              <a:rPr lang="de-DE" dirty="0" err="1" smtClean="0"/>
              <a:t>It</a:t>
            </a:r>
            <a:r>
              <a:rPr lang="de-DE" dirty="0" smtClean="0"/>
              <a:t> </a:t>
            </a:r>
            <a:r>
              <a:rPr lang="de-DE" dirty="0" err="1" smtClean="0"/>
              <a:t>is</a:t>
            </a:r>
            <a:r>
              <a:rPr lang="de-DE" dirty="0" smtClean="0"/>
              <a:t> </a:t>
            </a:r>
            <a:r>
              <a:rPr lang="de-DE" dirty="0" err="1" smtClean="0"/>
              <a:t>measured</a:t>
            </a:r>
            <a:r>
              <a:rPr lang="de-DE" dirty="0" smtClean="0"/>
              <a:t> </a:t>
            </a:r>
            <a:r>
              <a:rPr lang="de-DE" dirty="0" err="1" smtClean="0"/>
              <a:t>by</a:t>
            </a:r>
            <a:r>
              <a:rPr lang="de-DE" dirty="0" smtClean="0"/>
              <a:t> </a:t>
            </a:r>
            <a:r>
              <a:rPr lang="de-DE" dirty="0" err="1" smtClean="0"/>
              <a:t>fitting</a:t>
            </a:r>
            <a:r>
              <a:rPr lang="de-DE" dirty="0" smtClean="0"/>
              <a:t> an </a:t>
            </a:r>
            <a:r>
              <a:rPr lang="de-DE" dirty="0" err="1" smtClean="0"/>
              <a:t>exponential</a:t>
            </a:r>
            <a:r>
              <a:rPr lang="de-DE" dirty="0" smtClean="0"/>
              <a:t> </a:t>
            </a:r>
            <a:r>
              <a:rPr lang="de-DE" dirty="0" err="1" smtClean="0"/>
              <a:t>decay</a:t>
            </a:r>
            <a:r>
              <a:rPr lang="de-DE" dirty="0" smtClean="0"/>
              <a:t> </a:t>
            </a:r>
            <a:r>
              <a:rPr lang="de-DE" dirty="0" err="1" smtClean="0"/>
              <a:t>to</a:t>
            </a:r>
            <a:r>
              <a:rPr lang="de-DE" dirty="0" smtClean="0"/>
              <a:t> </a:t>
            </a:r>
            <a:r>
              <a:rPr lang="de-DE" dirty="0" err="1" smtClean="0"/>
              <a:t>the</a:t>
            </a:r>
            <a:r>
              <a:rPr lang="de-DE" dirty="0" smtClean="0"/>
              <a:t> </a:t>
            </a:r>
            <a:r>
              <a:rPr lang="de-DE" dirty="0" err="1" smtClean="0"/>
              <a:t>density</a:t>
            </a:r>
            <a:r>
              <a:rPr lang="de-DE" dirty="0" smtClean="0"/>
              <a:t> </a:t>
            </a:r>
            <a:r>
              <a:rPr lang="de-DE" dirty="0" err="1" smtClean="0"/>
              <a:t>signal</a:t>
            </a:r>
            <a:r>
              <a:rPr lang="de-DE" dirty="0" smtClean="0"/>
              <a:t> </a:t>
            </a:r>
            <a:r>
              <a:rPr lang="de-DE" dirty="0">
                <a:cs typeface="Times New Roman" panose="02020603050405020304" pitchFamily="18" charset="0"/>
              </a:rPr>
              <a:t>at n</a:t>
            </a:r>
            <a:r>
              <a:rPr lang="de-DE" baseline="-25000" dirty="0">
                <a:cs typeface="Times New Roman" panose="02020603050405020304" pitchFamily="18" charset="0"/>
              </a:rPr>
              <a:t>e </a:t>
            </a:r>
            <a:r>
              <a:rPr lang="de-DE" dirty="0">
                <a:cs typeface="Times New Roman" panose="02020603050405020304" pitchFamily="18" charset="0"/>
              </a:rPr>
              <a:t>= 6 E+19 </a:t>
            </a:r>
            <a:r>
              <a:rPr lang="de-DE" dirty="0" smtClean="0">
                <a:cs typeface="Times New Roman" panose="02020603050405020304" pitchFamily="18" charset="0"/>
              </a:rPr>
              <a:t>m</a:t>
            </a:r>
            <a:r>
              <a:rPr lang="de-DE" baseline="30000" dirty="0" smtClean="0">
                <a:cs typeface="Times New Roman" panose="02020603050405020304" pitchFamily="18" charset="0"/>
              </a:rPr>
              <a:t>-2</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a:t>
            </a:r>
            <a:r>
              <a:rPr lang="de-DE" baseline="-25000" dirty="0">
                <a:latin typeface="Times New Roman" panose="02020603050405020304" pitchFamily="18" charset="0"/>
                <a:cs typeface="Times New Roman" panose="02020603050405020304" pitchFamily="18" charset="0"/>
              </a:rPr>
              <a:t>p</a:t>
            </a:r>
            <a:r>
              <a:rPr lang="de-DE" baseline="30000" dirty="0">
                <a:latin typeface="Times New Roman" panose="02020603050405020304" pitchFamily="18" charset="0"/>
                <a:cs typeface="Times New Roman" panose="02020603050405020304" pitchFamily="18" charset="0"/>
              </a:rPr>
              <a:t>* </a:t>
            </a:r>
            <a:r>
              <a:rPr lang="de-DE" dirty="0" err="1">
                <a:cs typeface="Times New Roman" panose="02020603050405020304" pitchFamily="18" charset="0"/>
              </a:rPr>
              <a:t>strongly</a:t>
            </a:r>
            <a:r>
              <a:rPr lang="de-DE" dirty="0">
                <a:cs typeface="Times New Roman" panose="02020603050405020304" pitchFamily="18" charset="0"/>
              </a:rPr>
              <a:t> wall </a:t>
            </a:r>
            <a:r>
              <a:rPr lang="de-DE" dirty="0" err="1" smtClean="0">
                <a:cs typeface="Times New Roman" panose="02020603050405020304" pitchFamily="18" charset="0"/>
              </a:rPr>
              <a:t>dependent</a:t>
            </a:r>
            <a:r>
              <a:rPr lang="de-DE" dirty="0">
                <a:cs typeface="Times New Roman" panose="02020603050405020304" pitchFamily="18" charset="0"/>
              </a:rPr>
              <a:t>, </a:t>
            </a:r>
            <a:r>
              <a:rPr lang="de-DE" dirty="0" err="1">
                <a:cs typeface="Times New Roman" panose="02020603050405020304" pitchFamily="18" charset="0"/>
              </a:rPr>
              <a:t>as</a:t>
            </a:r>
            <a:r>
              <a:rPr lang="de-DE" dirty="0">
                <a:cs typeface="Times New Roman" panose="02020603050405020304" pitchFamily="18" charset="0"/>
              </a:rPr>
              <a:t> </a:t>
            </a:r>
            <a:r>
              <a:rPr lang="de-DE" dirty="0" err="1">
                <a:cs typeface="Times New Roman" panose="02020603050405020304" pitchFamily="18" charset="0"/>
              </a:rPr>
              <a:t>the</a:t>
            </a:r>
            <a:r>
              <a:rPr lang="de-DE" dirty="0">
                <a:cs typeface="Times New Roman" panose="02020603050405020304" pitchFamily="18" charset="0"/>
              </a:rPr>
              <a:t> wall </a:t>
            </a:r>
            <a:r>
              <a:rPr lang="de-DE" dirty="0" err="1">
                <a:cs typeface="Times New Roman" panose="02020603050405020304" pitchFamily="18" charset="0"/>
              </a:rPr>
              <a:t>can</a:t>
            </a:r>
            <a:r>
              <a:rPr lang="de-DE" dirty="0">
                <a:cs typeface="Times New Roman" panose="02020603050405020304" pitchFamily="18" charset="0"/>
              </a:rPr>
              <a:t> </a:t>
            </a:r>
            <a:r>
              <a:rPr lang="de-DE" dirty="0" err="1">
                <a:cs typeface="Times New Roman" panose="02020603050405020304" pitchFamily="18" charset="0"/>
              </a:rPr>
              <a:t>act</a:t>
            </a:r>
            <a:r>
              <a:rPr lang="de-DE" dirty="0">
                <a:cs typeface="Times New Roman" panose="02020603050405020304" pitchFamily="18" charset="0"/>
              </a:rPr>
              <a:t> </a:t>
            </a:r>
            <a:r>
              <a:rPr lang="de-DE" dirty="0" err="1">
                <a:cs typeface="Times New Roman" panose="02020603050405020304" pitchFamily="18" charset="0"/>
              </a:rPr>
              <a:t>as</a:t>
            </a:r>
            <a:r>
              <a:rPr lang="de-DE" dirty="0">
                <a:cs typeface="Times New Roman" panose="02020603050405020304" pitchFamily="18" charset="0"/>
              </a:rPr>
              <a:t> additional </a:t>
            </a:r>
            <a:r>
              <a:rPr lang="de-DE" dirty="0" err="1">
                <a:cs typeface="Times New Roman" panose="02020603050405020304" pitchFamily="18" charset="0"/>
              </a:rPr>
              <a:t>source</a:t>
            </a:r>
            <a:r>
              <a:rPr lang="de-DE" dirty="0">
                <a:cs typeface="Times New Roman" panose="02020603050405020304" pitchFamily="18" charset="0"/>
              </a:rPr>
              <a:t> </a:t>
            </a:r>
            <a:r>
              <a:rPr lang="de-DE" dirty="0" err="1">
                <a:cs typeface="Times New Roman" panose="02020603050405020304" pitchFamily="18" charset="0"/>
              </a:rPr>
              <a:t>or</a:t>
            </a:r>
            <a:r>
              <a:rPr lang="de-DE" dirty="0">
                <a:cs typeface="Times New Roman" panose="02020603050405020304" pitchFamily="18" charset="0"/>
              </a:rPr>
              <a:t> sink</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endParaRPr lang="de-DE" dirty="0"/>
          </a:p>
          <a:p>
            <a:endParaRPr lang="de-DE" dirty="0"/>
          </a:p>
        </p:txBody>
      </p:sp>
      <p:sp>
        <p:nvSpPr>
          <p:cNvPr id="3" name="Titel 2"/>
          <p:cNvSpPr>
            <a:spLocks noGrp="1"/>
          </p:cNvSpPr>
          <p:nvPr>
            <p:ph type="title"/>
          </p:nvPr>
        </p:nvSpPr>
        <p:spPr>
          <a:xfrm>
            <a:off x="357447" y="285179"/>
            <a:ext cx="10474036" cy="782638"/>
          </a:xfrm>
        </p:spPr>
        <p:txBody>
          <a:bodyPr/>
          <a:lstStyle/>
          <a:p>
            <a:r>
              <a:rPr lang="de-DE" dirty="0" err="1"/>
              <a:t>Effective</a:t>
            </a:r>
            <a:r>
              <a:rPr lang="de-DE" dirty="0"/>
              <a:t> </a:t>
            </a:r>
            <a:r>
              <a:rPr lang="de-DE" dirty="0" err="1"/>
              <a:t>particle</a:t>
            </a:r>
            <a:r>
              <a:rPr lang="de-DE" dirty="0"/>
              <a:t> </a:t>
            </a:r>
            <a:r>
              <a:rPr lang="de-DE" dirty="0" err="1"/>
              <a:t>confinement</a:t>
            </a:r>
            <a:r>
              <a:rPr lang="de-DE" dirty="0"/>
              <a:t> time </a:t>
            </a:r>
            <a:r>
              <a:rPr lang="de-DE" dirty="0" err="1"/>
              <a:t>for</a:t>
            </a:r>
            <a:r>
              <a:rPr lang="de-DE" dirty="0"/>
              <a:t> hydrogen (Thierry </a:t>
            </a:r>
            <a:r>
              <a:rPr lang="de-DE" dirty="0" err="1"/>
              <a:t>Kremeyer</a:t>
            </a:r>
            <a:r>
              <a:rPr lang="de-DE" dirty="0" smtClean="0"/>
              <a:t>)</a:t>
            </a:r>
            <a:endParaRPr lang="de-DE" dirty="0">
              <a:latin typeface="Times New Roman" panose="02020603050405020304" pitchFamily="18" charset="0"/>
              <a:cs typeface="Times New Roman" panose="02020603050405020304" pitchFamily="18" charset="0"/>
            </a:endParaRPr>
          </a:p>
        </p:txBody>
      </p:sp>
      <p:sp>
        <p:nvSpPr>
          <p:cNvPr id="4" name="Datumsplatzhalter 3"/>
          <p:cNvSpPr>
            <a:spLocks noGrp="1"/>
          </p:cNvSpPr>
          <p:nvPr>
            <p:ph type="dt" sz="half" idx="14"/>
          </p:nvPr>
        </p:nvSpPr>
        <p:spPr/>
        <p:txBody>
          <a:bodyPr/>
          <a:lstStyle/>
          <a:p>
            <a:r>
              <a:rPr lang="de-DE" smtClean="0"/>
              <a:t>Gas balance and exhaust during OP2.1</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Victoria Haak | </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3</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642812959"/>
              </p:ext>
            </p:extLst>
          </p:nvPr>
        </p:nvGraphicFramePr>
        <p:xfrm>
          <a:off x="476858" y="2568870"/>
          <a:ext cx="5724437" cy="3596489"/>
        </p:xfrm>
        <a:graphic>
          <a:graphicData uri="http://schemas.openxmlformats.org/drawingml/2006/table">
            <a:tbl>
              <a:tblPr firstRow="1" bandRow="1">
                <a:tableStyleId>{5C22544A-7EE6-4342-B048-85BDC9FD1C3A}</a:tableStyleId>
              </a:tblPr>
              <a:tblGrid>
                <a:gridCol w="2877524">
                  <a:extLst>
                    <a:ext uri="{9D8B030D-6E8A-4147-A177-3AD203B41FA5}">
                      <a16:colId xmlns:a16="http://schemas.microsoft.com/office/drawing/2014/main" val="2587001394"/>
                    </a:ext>
                  </a:extLst>
                </a:gridCol>
                <a:gridCol w="2846913">
                  <a:extLst>
                    <a:ext uri="{9D8B030D-6E8A-4147-A177-3AD203B41FA5}">
                      <a16:colId xmlns:a16="http://schemas.microsoft.com/office/drawing/2014/main" val="233166937"/>
                    </a:ext>
                  </a:extLst>
                </a:gridCol>
              </a:tblGrid>
              <a:tr h="444908">
                <a:tc>
                  <a:txBody>
                    <a:bodyPr/>
                    <a:lstStyle/>
                    <a:p>
                      <a:r>
                        <a:rPr lang="de-DE" dirty="0" err="1" smtClean="0"/>
                        <a:t>Decay</a:t>
                      </a:r>
                      <a:r>
                        <a:rPr lang="de-DE" dirty="0" smtClean="0"/>
                        <a:t> Experiment:</a:t>
                      </a:r>
                      <a:endParaRPr lang="de-DE" dirty="0"/>
                    </a:p>
                  </a:txBody>
                  <a:tcPr/>
                </a:tc>
                <a:tc>
                  <a:txBody>
                    <a:bodyPr/>
                    <a:lstStyle/>
                    <a:p>
                      <a:r>
                        <a:rPr lang="de-DE" dirty="0" smtClean="0"/>
                        <a:t>Gas puff</a:t>
                      </a:r>
                      <a:endParaRPr lang="de-DE" dirty="0"/>
                    </a:p>
                  </a:txBody>
                  <a:tcPr/>
                </a:tc>
                <a:extLst>
                  <a:ext uri="{0D108BD9-81ED-4DB2-BD59-A6C34878D82A}">
                    <a16:rowId xmlns:a16="http://schemas.microsoft.com/office/drawing/2014/main" val="2625199713"/>
                  </a:ext>
                </a:extLst>
              </a:tr>
              <a:tr h="451087">
                <a:tc>
                  <a:txBody>
                    <a:bodyPr/>
                    <a:lstStyle/>
                    <a:p>
                      <a:endParaRPr lang="de-DE" dirty="0"/>
                    </a:p>
                  </a:txBody>
                  <a:tcPr/>
                </a:tc>
                <a:tc>
                  <a:txBody>
                    <a:bodyPr/>
                    <a:lstStyle/>
                    <a:p>
                      <a:endParaRPr lang="de-DE"/>
                    </a:p>
                  </a:txBody>
                  <a:tcPr/>
                </a:tc>
                <a:extLst>
                  <a:ext uri="{0D108BD9-81ED-4DB2-BD59-A6C34878D82A}">
                    <a16:rowId xmlns:a16="http://schemas.microsoft.com/office/drawing/2014/main" val="4132457902"/>
                  </a:ext>
                </a:extLst>
              </a:tr>
              <a:tr h="451087">
                <a:tc>
                  <a:txBody>
                    <a:bodyPr/>
                    <a:lstStyle/>
                    <a:p>
                      <a:endParaRPr lang="de-DE" dirty="0"/>
                    </a:p>
                  </a:txBody>
                  <a:tcPr/>
                </a:tc>
                <a:tc>
                  <a:txBody>
                    <a:bodyPr/>
                    <a:lstStyle/>
                    <a:p>
                      <a:endParaRPr lang="de-DE" dirty="0"/>
                    </a:p>
                  </a:txBody>
                  <a:tcPr/>
                </a:tc>
                <a:extLst>
                  <a:ext uri="{0D108BD9-81ED-4DB2-BD59-A6C34878D82A}">
                    <a16:rowId xmlns:a16="http://schemas.microsoft.com/office/drawing/2014/main" val="2630008920"/>
                  </a:ext>
                </a:extLst>
              </a:tr>
              <a:tr h="451087">
                <a:tc>
                  <a:txBody>
                    <a:bodyPr/>
                    <a:lstStyle/>
                    <a:p>
                      <a:endParaRPr lang="de-DE"/>
                    </a:p>
                  </a:txBody>
                  <a:tcPr/>
                </a:tc>
                <a:tc>
                  <a:txBody>
                    <a:bodyPr/>
                    <a:lstStyle/>
                    <a:p>
                      <a:endParaRPr lang="de-DE"/>
                    </a:p>
                  </a:txBody>
                  <a:tcPr/>
                </a:tc>
                <a:extLst>
                  <a:ext uri="{0D108BD9-81ED-4DB2-BD59-A6C34878D82A}">
                    <a16:rowId xmlns:a16="http://schemas.microsoft.com/office/drawing/2014/main" val="3912564667"/>
                  </a:ext>
                </a:extLst>
              </a:tr>
              <a:tr h="451087">
                <a:tc>
                  <a:txBody>
                    <a:bodyPr/>
                    <a:lstStyle/>
                    <a:p>
                      <a:r>
                        <a:rPr lang="de-DE" dirty="0" smtClean="0"/>
                        <a:t>Standard – EJM</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t>With</a:t>
                      </a:r>
                      <a:r>
                        <a:rPr lang="de-DE" sz="1400" dirty="0" smtClean="0"/>
                        <a:t> CVP: </a:t>
                      </a:r>
                      <a:r>
                        <a:rPr lang="de-DE" dirty="0" smtClean="0"/>
                        <a:t>11.00 s </a:t>
                      </a:r>
                      <a:r>
                        <a:rPr lang="de-DE" sz="1400" dirty="0" smtClean="0"/>
                        <a:t>± 0.86 s</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t>Without</a:t>
                      </a:r>
                      <a:r>
                        <a:rPr lang="de-DE" sz="1400" dirty="0" smtClean="0"/>
                        <a:t> CVP: </a:t>
                      </a:r>
                      <a:r>
                        <a:rPr lang="de-DE" dirty="0" smtClean="0"/>
                        <a:t>10.99 s </a:t>
                      </a:r>
                      <a:r>
                        <a:rPr lang="de-DE" sz="1400" dirty="0" smtClean="0"/>
                        <a:t>± 1.82 s</a:t>
                      </a:r>
                      <a:endParaRPr lang="de-DE" dirty="0" smtClean="0"/>
                    </a:p>
                  </a:txBody>
                  <a:tcPr/>
                </a:tc>
                <a:extLst>
                  <a:ext uri="{0D108BD9-81ED-4DB2-BD59-A6C34878D82A}">
                    <a16:rowId xmlns:a16="http://schemas.microsoft.com/office/drawing/2014/main" val="4230605385"/>
                  </a:ext>
                </a:extLst>
              </a:tr>
              <a:tr h="451087">
                <a:tc>
                  <a:txBody>
                    <a:bodyPr/>
                    <a:lstStyle/>
                    <a:p>
                      <a:r>
                        <a:rPr lang="de-DE" dirty="0" smtClean="0"/>
                        <a:t>High </a:t>
                      </a:r>
                      <a:r>
                        <a:rPr lang="de-DE" dirty="0" err="1" smtClean="0"/>
                        <a:t>Iota</a:t>
                      </a:r>
                      <a:r>
                        <a:rPr lang="de-DE" dirty="0" smtClean="0"/>
                        <a:t> – FTM</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t>With</a:t>
                      </a:r>
                      <a:r>
                        <a:rPr lang="de-DE" sz="1400" baseline="0" dirty="0" smtClean="0"/>
                        <a:t> CVP: </a:t>
                      </a:r>
                      <a:r>
                        <a:rPr lang="de-DE" dirty="0" smtClean="0"/>
                        <a:t>6.63 s </a:t>
                      </a:r>
                      <a:r>
                        <a:rPr lang="de-DE" sz="1800" dirty="0" smtClean="0"/>
                        <a:t>± 1.00 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smtClean="0">
                          <a:solidFill>
                            <a:srgbClr val="FF0000"/>
                          </a:solidFill>
                        </a:rPr>
                        <a:t>Without</a:t>
                      </a:r>
                      <a:r>
                        <a:rPr lang="de-DE" sz="1400" b="1" dirty="0" smtClean="0">
                          <a:solidFill>
                            <a:srgbClr val="FF0000"/>
                          </a:solidFill>
                        </a:rPr>
                        <a:t> CVP: </a:t>
                      </a:r>
                      <a:r>
                        <a:rPr lang="de-DE" sz="1400" b="1" dirty="0" err="1" smtClean="0">
                          <a:solidFill>
                            <a:srgbClr val="FF0000"/>
                          </a:solidFill>
                        </a:rPr>
                        <a:t>no</a:t>
                      </a:r>
                      <a:r>
                        <a:rPr lang="de-DE" sz="1400" b="1" dirty="0" smtClean="0">
                          <a:solidFill>
                            <a:srgbClr val="FF0000"/>
                          </a:solidFill>
                        </a:rPr>
                        <a:t> </a:t>
                      </a:r>
                      <a:r>
                        <a:rPr lang="de-DE" sz="1400" b="1" dirty="0" err="1" smtClean="0">
                          <a:solidFill>
                            <a:srgbClr val="FF0000"/>
                          </a:solidFill>
                        </a:rPr>
                        <a:t>data</a:t>
                      </a:r>
                      <a:endParaRPr lang="de-DE" sz="1400" b="1" dirty="0" smtClean="0">
                        <a:solidFill>
                          <a:srgbClr val="FF0000"/>
                        </a:solidFill>
                      </a:endParaRPr>
                    </a:p>
                  </a:txBody>
                  <a:tcPr/>
                </a:tc>
                <a:extLst>
                  <a:ext uri="{0D108BD9-81ED-4DB2-BD59-A6C34878D82A}">
                    <a16:rowId xmlns:a16="http://schemas.microsoft.com/office/drawing/2014/main" val="3107366499"/>
                  </a:ext>
                </a:extLst>
              </a:tr>
              <a:tr h="451087">
                <a:tc>
                  <a:txBody>
                    <a:bodyPr/>
                    <a:lstStyle/>
                    <a:p>
                      <a:r>
                        <a:rPr lang="de-DE" dirty="0" smtClean="0"/>
                        <a:t>High </a:t>
                      </a:r>
                      <a:r>
                        <a:rPr lang="de-DE" dirty="0" err="1" smtClean="0"/>
                        <a:t>Mirror</a:t>
                      </a:r>
                      <a:r>
                        <a:rPr lang="de-DE" dirty="0" smtClean="0"/>
                        <a:t> –</a:t>
                      </a:r>
                      <a:r>
                        <a:rPr lang="de-DE" baseline="0" dirty="0" smtClean="0"/>
                        <a:t> KKM </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solidFill>
                            <a:schemeClr val="dk1"/>
                          </a:solidFill>
                        </a:rPr>
                        <a:t>With</a:t>
                      </a:r>
                      <a:r>
                        <a:rPr lang="de-DE" sz="1400" baseline="0" dirty="0" smtClean="0">
                          <a:solidFill>
                            <a:schemeClr val="dk1"/>
                          </a:solidFill>
                        </a:rPr>
                        <a:t> CVP: </a:t>
                      </a:r>
                      <a:r>
                        <a:rPr lang="de-DE" dirty="0" smtClean="0"/>
                        <a:t>5.56 s</a:t>
                      </a:r>
                      <a:r>
                        <a:rPr lang="de-DE" sz="1800" dirty="0" smtClean="0"/>
                        <a:t> ± 1.03 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smtClean="0">
                          <a:solidFill>
                            <a:srgbClr val="FF0000"/>
                          </a:solidFill>
                        </a:rPr>
                        <a:t>Without</a:t>
                      </a:r>
                      <a:r>
                        <a:rPr lang="de-DE" sz="1400" b="1" dirty="0" smtClean="0">
                          <a:solidFill>
                            <a:srgbClr val="FF0000"/>
                          </a:solidFill>
                        </a:rPr>
                        <a:t> CVP: </a:t>
                      </a:r>
                      <a:r>
                        <a:rPr lang="de-DE" sz="1400" b="1" dirty="0" err="1" smtClean="0">
                          <a:solidFill>
                            <a:srgbClr val="FF0000"/>
                          </a:solidFill>
                        </a:rPr>
                        <a:t>no</a:t>
                      </a:r>
                      <a:r>
                        <a:rPr lang="de-DE" sz="1400" b="1" dirty="0" smtClean="0">
                          <a:solidFill>
                            <a:srgbClr val="FF0000"/>
                          </a:solidFill>
                        </a:rPr>
                        <a:t> </a:t>
                      </a:r>
                      <a:r>
                        <a:rPr lang="de-DE" sz="1400" b="1" dirty="0" err="1" smtClean="0">
                          <a:solidFill>
                            <a:srgbClr val="FF0000"/>
                          </a:solidFill>
                        </a:rPr>
                        <a:t>data</a:t>
                      </a:r>
                      <a:endParaRPr lang="de-DE" sz="1400" b="1" dirty="0" smtClean="0">
                        <a:solidFill>
                          <a:srgbClr val="FF0000"/>
                        </a:solidFill>
                      </a:endParaRPr>
                    </a:p>
                  </a:txBody>
                  <a:tcPr/>
                </a:tc>
                <a:extLst>
                  <a:ext uri="{0D108BD9-81ED-4DB2-BD59-A6C34878D82A}">
                    <a16:rowId xmlns:a16="http://schemas.microsoft.com/office/drawing/2014/main" val="754857621"/>
                  </a:ext>
                </a:extLst>
              </a:tr>
            </a:tbl>
          </a:graphicData>
        </a:graphic>
      </p:graphicFrame>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207" y="3120334"/>
            <a:ext cx="2481527" cy="969527"/>
          </a:xfrm>
          <a:prstGeom prst="rect">
            <a:avLst/>
          </a:prstGeom>
        </p:spPr>
      </p:pic>
      <p:sp>
        <p:nvSpPr>
          <p:cNvPr id="10" name="Explosion 1 9"/>
          <p:cNvSpPr/>
          <p:nvPr/>
        </p:nvSpPr>
        <p:spPr>
          <a:xfrm>
            <a:off x="10480415" y="1174440"/>
            <a:ext cx="1429789" cy="1590927"/>
          </a:xfrm>
          <a:prstGeom prst="irregularSeal1">
            <a:avLst/>
          </a:prstGeom>
          <a:solidFill>
            <a:srgbClr val="99C4C2"/>
          </a:solidFill>
          <a:ln w="19050" cmpd="sng">
            <a:solidFill>
              <a:srgbClr val="99C4C2"/>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mc:AlternateContent xmlns:mc="http://schemas.openxmlformats.org/markup-compatibility/2006">
        <mc:Choice xmlns:a14="http://schemas.microsoft.com/office/drawing/2010/main" Requires="a14">
          <p:sp>
            <p:nvSpPr>
              <p:cNvPr id="12" name="Textfeld 11"/>
              <p:cNvSpPr txBox="1"/>
              <p:nvPr/>
            </p:nvSpPr>
            <p:spPr>
              <a:xfrm>
                <a:off x="10692388" y="1822426"/>
                <a:ext cx="1005841"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Sup>
                        <m:sSubSupPr>
                          <m:ctrlPr>
                            <a:rPr lang="de-DE" sz="1600" i="1" smtClean="0">
                              <a:latin typeface="Cambria Math" panose="02040503050406030204" pitchFamily="18" charset="0"/>
                            </a:rPr>
                          </m:ctrlPr>
                        </m:sSubSup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up>
                          <m:r>
                            <a:rPr lang="de-DE" sz="1600" i="1" smtClean="0">
                              <a:latin typeface="Cambria Math" panose="02040503050406030204" pitchFamily="18" charset="0"/>
                            </a:rPr>
                            <m:t>∗</m:t>
                          </m:r>
                        </m:sup>
                      </m:sSubSup>
                      <m:r>
                        <a:rPr lang="de-DE" sz="1600" i="1" smtClean="0">
                          <a:latin typeface="Cambria Math" panose="02040503050406030204" pitchFamily="18" charset="0"/>
                        </a:rPr>
                        <m:t>=</m:t>
                      </m:r>
                      <m:f>
                        <m:fPr>
                          <m:ctrlPr>
                            <a:rPr lang="de-DE" sz="1600" i="1" smtClean="0">
                              <a:latin typeface="Cambria Math" panose="02040503050406030204" pitchFamily="18" charset="0"/>
                            </a:rPr>
                          </m:ctrlPr>
                        </m:fPr>
                        <m:num>
                          <m:sSub>
                            <m:sSubPr>
                              <m:ctrlPr>
                                <a:rPr lang="de-DE" sz="1600" i="1" smtClean="0">
                                  <a:latin typeface="Cambria Math" panose="02040503050406030204" pitchFamily="18" charset="0"/>
                                </a:rPr>
                              </m:ctrlPr>
                            </m:sSub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Sub>
                        </m:num>
                        <m:den>
                          <m:r>
                            <a:rPr lang="de-DE" sz="1600" i="1" smtClean="0">
                              <a:latin typeface="Cambria Math" panose="02040503050406030204" pitchFamily="18" charset="0"/>
                            </a:rPr>
                            <m:t>1−</m:t>
                          </m:r>
                          <m:r>
                            <a:rPr lang="de-DE" sz="1600" i="1" smtClean="0">
                              <a:latin typeface="Cambria Math" panose="02040503050406030204" pitchFamily="18" charset="0"/>
                            </a:rPr>
                            <m:t>𝑅</m:t>
                          </m:r>
                        </m:den>
                      </m:f>
                    </m:oMath>
                  </m:oMathPara>
                </a14:m>
                <a:endParaRPr lang="de-DE" sz="1600" dirty="0" err="1" smtClean="0"/>
              </a:p>
            </p:txBody>
          </p:sp>
        </mc:Choice>
        <mc:Fallback>
          <p:sp>
            <p:nvSpPr>
              <p:cNvPr id="12" name="Textfeld 11"/>
              <p:cNvSpPr txBox="1">
                <a:spLocks noRot="1" noChangeAspect="1" noMove="1" noResize="1" noEditPoints="1" noAdjustHandles="1" noChangeArrowheads="1" noChangeShapeType="1" noTextEdit="1"/>
              </p:cNvSpPr>
              <p:nvPr/>
            </p:nvSpPr>
            <p:spPr>
              <a:xfrm>
                <a:off x="10692388" y="1822426"/>
                <a:ext cx="1005841" cy="294953"/>
              </a:xfrm>
              <a:prstGeom prst="rect">
                <a:avLst/>
              </a:prstGeom>
              <a:blipFill>
                <a:blip r:embed="rId4"/>
                <a:stretch>
                  <a:fillRect l="-2424" t="-31250" r="-3030" b="-33333"/>
                </a:stretch>
              </a:blipFill>
            </p:spPr>
            <p:txBody>
              <a:bodyPr/>
              <a:lstStyle/>
              <a:p>
                <a:r>
                  <a:rPr lang="de-DE">
                    <a:noFill/>
                  </a:rPr>
                  <a:t> </a:t>
                </a:r>
              </a:p>
            </p:txBody>
          </p:sp>
        </mc:Fallback>
      </mc:AlternateContent>
    </p:spTree>
    <p:extLst>
      <p:ext uri="{BB962C8B-B14F-4D97-AF65-F5344CB8AC3E}">
        <p14:creationId xmlns:p14="http://schemas.microsoft.com/office/powerpoint/2010/main" val="2961725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237" y="2554403"/>
            <a:ext cx="7732988" cy="3871335"/>
          </a:xfrm>
          <a:prstGeom prst="rect">
            <a:avLst/>
          </a:prstGeom>
        </p:spPr>
      </p:pic>
      <p:sp>
        <p:nvSpPr>
          <p:cNvPr id="2" name="Inhaltsplatzhalter 1"/>
          <p:cNvSpPr>
            <a:spLocks noGrp="1"/>
          </p:cNvSpPr>
          <p:nvPr>
            <p:ph sz="quarter" idx="13"/>
          </p:nvPr>
        </p:nvSpPr>
        <p:spPr>
          <a:xfrm>
            <a:off x="357447" y="890886"/>
            <a:ext cx="10837863" cy="1459353"/>
          </a:xfrm>
        </p:spPr>
        <p:txBody>
          <a:bodyPr>
            <a:normAutofit fontScale="92500" lnSpcReduction="10000"/>
          </a:bodyPr>
          <a:lstStyle/>
          <a:p>
            <a:pPr marL="285750" indent="-285750">
              <a:buFont typeface="Arial" panose="020B0604020202020204" pitchFamily="34" charset="0"/>
              <a:buChar char="•"/>
            </a:pPr>
            <a:r>
              <a:rPr lang="de-DE" dirty="0" smtClean="0"/>
              <a:t>The </a:t>
            </a:r>
            <a:r>
              <a:rPr lang="de-DE" dirty="0" err="1" smtClean="0"/>
              <a:t>effective</a:t>
            </a:r>
            <a:r>
              <a:rPr lang="de-DE" dirty="0" smtClean="0"/>
              <a:t> </a:t>
            </a:r>
            <a:r>
              <a:rPr lang="de-DE" dirty="0" err="1" smtClean="0"/>
              <a:t>confinement</a:t>
            </a:r>
            <a:r>
              <a:rPr lang="de-DE" dirty="0" smtClean="0"/>
              <a:t> time </a:t>
            </a:r>
            <a:r>
              <a:rPr lang="el-GR" dirty="0">
                <a:latin typeface="Times New Roman" panose="02020603050405020304" pitchFamily="18" charset="0"/>
                <a:cs typeface="Times New Roman" panose="02020603050405020304" pitchFamily="18" charset="0"/>
              </a:rPr>
              <a:t>τ</a:t>
            </a:r>
            <a:r>
              <a:rPr lang="de-DE" baseline="-25000" dirty="0">
                <a:latin typeface="Times New Roman" panose="02020603050405020304" pitchFamily="18" charset="0"/>
                <a:cs typeface="Times New Roman" panose="02020603050405020304" pitchFamily="18" charset="0"/>
              </a:rPr>
              <a:t>p</a:t>
            </a:r>
            <a:r>
              <a:rPr lang="de-DE" baseline="30000" dirty="0">
                <a:latin typeface="Times New Roman" panose="02020603050405020304" pitchFamily="18" charset="0"/>
                <a:cs typeface="Times New Roman" panose="02020603050405020304" pitchFamily="18" charset="0"/>
              </a:rPr>
              <a:t>*</a:t>
            </a:r>
            <a:r>
              <a:rPr lang="de-DE" dirty="0" smtClean="0"/>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 </a:t>
            </a:r>
            <a:r>
              <a:rPr lang="de-DE" dirty="0" err="1" smtClean="0"/>
              <a:t>It</a:t>
            </a:r>
            <a:r>
              <a:rPr lang="de-DE" dirty="0" smtClean="0"/>
              <a:t> </a:t>
            </a:r>
            <a:r>
              <a:rPr lang="de-DE" dirty="0" err="1" smtClean="0"/>
              <a:t>is</a:t>
            </a:r>
            <a:r>
              <a:rPr lang="de-DE" dirty="0" smtClean="0"/>
              <a:t> </a:t>
            </a:r>
            <a:r>
              <a:rPr lang="de-DE" dirty="0" err="1" smtClean="0"/>
              <a:t>therefore</a:t>
            </a:r>
            <a:r>
              <a:rPr lang="de-DE" dirty="0" smtClean="0"/>
              <a:t> a </a:t>
            </a:r>
            <a:r>
              <a:rPr lang="de-DE" dirty="0" err="1" smtClean="0"/>
              <a:t>key</a:t>
            </a:r>
            <a:r>
              <a:rPr lang="de-DE" dirty="0" smtClean="0"/>
              <a:t> </a:t>
            </a:r>
            <a:r>
              <a:rPr lang="de-DE" dirty="0" err="1" smtClean="0"/>
              <a:t>metric</a:t>
            </a:r>
            <a:r>
              <a:rPr lang="de-DE" dirty="0" smtClean="0"/>
              <a:t> </a:t>
            </a:r>
            <a:r>
              <a:rPr lang="de-DE" dirty="0" err="1" smtClean="0"/>
              <a:t>for</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besides</a:t>
            </a:r>
            <a:r>
              <a:rPr lang="de-DE" dirty="0" smtClean="0"/>
              <a:t> </a:t>
            </a:r>
            <a:r>
              <a:rPr lang="de-DE" dirty="0" err="1" smtClean="0"/>
              <a:t>S</a:t>
            </a:r>
            <a:r>
              <a:rPr lang="de-DE" baseline="-25000" dirty="0" err="1" smtClean="0"/>
              <a:t>eff</a:t>
            </a:r>
            <a:r>
              <a:rPr lang="de-DE" dirty="0" smtClean="0"/>
              <a:t>, </a:t>
            </a:r>
            <a:r>
              <a:rPr lang="de-DE" dirty="0" err="1" smtClean="0"/>
              <a:t>p</a:t>
            </a:r>
            <a:r>
              <a:rPr lang="de-DE" baseline="-25000" dirty="0" err="1" smtClean="0"/>
              <a:t>n</a:t>
            </a:r>
            <a:r>
              <a:rPr lang="de-DE" dirty="0" smtClean="0"/>
              <a:t>, </a:t>
            </a:r>
            <a:r>
              <a:rPr lang="el-GR" dirty="0" smtClean="0"/>
              <a:t>Γ</a:t>
            </a:r>
            <a:r>
              <a:rPr lang="de-DE" baseline="-25000" dirty="0" err="1" smtClean="0"/>
              <a:t>exhaust</a:t>
            </a:r>
            <a:r>
              <a:rPr lang="de-DE" dirty="0" smtClean="0"/>
              <a:t>)</a:t>
            </a:r>
          </a:p>
          <a:p>
            <a:pPr marL="285750" indent="-285750">
              <a:buFont typeface="Arial" panose="020B0604020202020204" pitchFamily="34" charset="0"/>
              <a:buChar char="•"/>
            </a:pPr>
            <a:r>
              <a:rPr lang="de-DE" b="1" dirty="0" err="1" smtClean="0"/>
              <a:t>It</a:t>
            </a:r>
            <a:r>
              <a:rPr lang="de-DE" b="1" dirty="0" smtClean="0"/>
              <a:t> </a:t>
            </a:r>
            <a:r>
              <a:rPr lang="de-DE" b="1" dirty="0" err="1" smtClean="0"/>
              <a:t>is</a:t>
            </a:r>
            <a:r>
              <a:rPr lang="de-DE" b="1" dirty="0" smtClean="0"/>
              <a:t> </a:t>
            </a:r>
            <a:r>
              <a:rPr lang="de-DE" b="1" dirty="0" err="1" smtClean="0"/>
              <a:t>measured</a:t>
            </a:r>
            <a:r>
              <a:rPr lang="de-DE" b="1" dirty="0" smtClean="0"/>
              <a:t> </a:t>
            </a:r>
            <a:r>
              <a:rPr lang="de-DE" b="1" dirty="0" err="1" smtClean="0"/>
              <a:t>by</a:t>
            </a:r>
            <a:r>
              <a:rPr lang="de-DE" b="1" dirty="0" smtClean="0"/>
              <a:t> </a:t>
            </a:r>
            <a:r>
              <a:rPr lang="de-DE" b="1" dirty="0" err="1" smtClean="0"/>
              <a:t>fitting</a:t>
            </a:r>
            <a:r>
              <a:rPr lang="de-DE" b="1" dirty="0" smtClean="0"/>
              <a:t> an </a:t>
            </a:r>
            <a:r>
              <a:rPr lang="de-DE" b="1" dirty="0" err="1" smtClean="0"/>
              <a:t>exponential</a:t>
            </a:r>
            <a:r>
              <a:rPr lang="de-DE" b="1" dirty="0" smtClean="0"/>
              <a:t> </a:t>
            </a:r>
            <a:r>
              <a:rPr lang="de-DE" b="1" dirty="0" err="1" smtClean="0"/>
              <a:t>decay</a:t>
            </a:r>
            <a:r>
              <a:rPr lang="de-DE" b="1" dirty="0" smtClean="0"/>
              <a:t> </a:t>
            </a:r>
            <a:r>
              <a:rPr lang="de-DE" b="1" dirty="0" err="1" smtClean="0"/>
              <a:t>to</a:t>
            </a:r>
            <a:r>
              <a:rPr lang="de-DE" b="1" dirty="0" smtClean="0"/>
              <a:t> </a:t>
            </a:r>
            <a:r>
              <a:rPr lang="de-DE" b="1" dirty="0" err="1" smtClean="0"/>
              <a:t>the</a:t>
            </a:r>
            <a:r>
              <a:rPr lang="de-DE" b="1" dirty="0" smtClean="0"/>
              <a:t> </a:t>
            </a:r>
            <a:r>
              <a:rPr lang="de-DE" b="1" dirty="0" err="1" smtClean="0"/>
              <a:t>density</a:t>
            </a:r>
            <a:r>
              <a:rPr lang="de-DE" b="1" dirty="0" smtClean="0"/>
              <a:t> </a:t>
            </a:r>
            <a:r>
              <a:rPr lang="de-DE" b="1" dirty="0" err="1" smtClean="0"/>
              <a:t>signal</a:t>
            </a:r>
            <a:r>
              <a:rPr lang="de-DE" b="1" dirty="0" smtClean="0"/>
              <a:t> </a:t>
            </a:r>
            <a:r>
              <a:rPr lang="de-DE" b="1" dirty="0">
                <a:cs typeface="Times New Roman" panose="02020603050405020304" pitchFamily="18" charset="0"/>
              </a:rPr>
              <a:t>at n</a:t>
            </a:r>
            <a:r>
              <a:rPr lang="de-DE" b="1" baseline="-25000" dirty="0">
                <a:cs typeface="Times New Roman" panose="02020603050405020304" pitchFamily="18" charset="0"/>
              </a:rPr>
              <a:t>e </a:t>
            </a:r>
            <a:r>
              <a:rPr lang="de-DE" b="1" dirty="0">
                <a:cs typeface="Times New Roman" panose="02020603050405020304" pitchFamily="18" charset="0"/>
              </a:rPr>
              <a:t>= 6 E+19 </a:t>
            </a:r>
            <a:r>
              <a:rPr lang="de-DE" b="1" dirty="0" smtClean="0">
                <a:cs typeface="Times New Roman" panose="02020603050405020304" pitchFamily="18" charset="0"/>
              </a:rPr>
              <a:t>m</a:t>
            </a:r>
            <a:r>
              <a:rPr lang="de-DE" b="1" baseline="30000" dirty="0" smtClean="0">
                <a:cs typeface="Times New Roman" panose="02020603050405020304" pitchFamily="18" charset="0"/>
              </a:rPr>
              <a:t>-2</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a:t>
            </a:r>
            <a:r>
              <a:rPr lang="de-DE" baseline="-25000" dirty="0">
                <a:latin typeface="Times New Roman" panose="02020603050405020304" pitchFamily="18" charset="0"/>
                <a:cs typeface="Times New Roman" panose="02020603050405020304" pitchFamily="18" charset="0"/>
              </a:rPr>
              <a:t>p</a:t>
            </a:r>
            <a:r>
              <a:rPr lang="de-DE" baseline="30000" dirty="0">
                <a:latin typeface="Times New Roman" panose="02020603050405020304" pitchFamily="18" charset="0"/>
                <a:cs typeface="Times New Roman" panose="02020603050405020304" pitchFamily="18" charset="0"/>
              </a:rPr>
              <a:t>* </a:t>
            </a:r>
            <a:r>
              <a:rPr lang="de-DE" dirty="0" err="1">
                <a:cs typeface="Times New Roman" panose="02020603050405020304" pitchFamily="18" charset="0"/>
              </a:rPr>
              <a:t>strongly</a:t>
            </a:r>
            <a:r>
              <a:rPr lang="de-DE" dirty="0">
                <a:cs typeface="Times New Roman" panose="02020603050405020304" pitchFamily="18" charset="0"/>
              </a:rPr>
              <a:t> wall </a:t>
            </a:r>
            <a:r>
              <a:rPr lang="de-DE" dirty="0" err="1" smtClean="0">
                <a:cs typeface="Times New Roman" panose="02020603050405020304" pitchFamily="18" charset="0"/>
              </a:rPr>
              <a:t>dependent</a:t>
            </a:r>
            <a:r>
              <a:rPr lang="de-DE" dirty="0">
                <a:cs typeface="Times New Roman" panose="02020603050405020304" pitchFamily="18" charset="0"/>
              </a:rPr>
              <a:t>, </a:t>
            </a:r>
            <a:r>
              <a:rPr lang="de-DE" dirty="0" err="1">
                <a:cs typeface="Times New Roman" panose="02020603050405020304" pitchFamily="18" charset="0"/>
              </a:rPr>
              <a:t>as</a:t>
            </a:r>
            <a:r>
              <a:rPr lang="de-DE" dirty="0">
                <a:cs typeface="Times New Roman" panose="02020603050405020304" pitchFamily="18" charset="0"/>
              </a:rPr>
              <a:t> </a:t>
            </a:r>
            <a:r>
              <a:rPr lang="de-DE" dirty="0" err="1">
                <a:cs typeface="Times New Roman" panose="02020603050405020304" pitchFamily="18" charset="0"/>
              </a:rPr>
              <a:t>the</a:t>
            </a:r>
            <a:r>
              <a:rPr lang="de-DE" dirty="0">
                <a:cs typeface="Times New Roman" panose="02020603050405020304" pitchFamily="18" charset="0"/>
              </a:rPr>
              <a:t> wall </a:t>
            </a:r>
            <a:r>
              <a:rPr lang="de-DE" dirty="0" err="1">
                <a:cs typeface="Times New Roman" panose="02020603050405020304" pitchFamily="18" charset="0"/>
              </a:rPr>
              <a:t>can</a:t>
            </a:r>
            <a:r>
              <a:rPr lang="de-DE" dirty="0">
                <a:cs typeface="Times New Roman" panose="02020603050405020304" pitchFamily="18" charset="0"/>
              </a:rPr>
              <a:t> </a:t>
            </a:r>
            <a:r>
              <a:rPr lang="de-DE" dirty="0" err="1">
                <a:cs typeface="Times New Roman" panose="02020603050405020304" pitchFamily="18" charset="0"/>
              </a:rPr>
              <a:t>act</a:t>
            </a:r>
            <a:r>
              <a:rPr lang="de-DE" dirty="0">
                <a:cs typeface="Times New Roman" panose="02020603050405020304" pitchFamily="18" charset="0"/>
              </a:rPr>
              <a:t> </a:t>
            </a:r>
            <a:r>
              <a:rPr lang="de-DE" dirty="0" err="1">
                <a:cs typeface="Times New Roman" panose="02020603050405020304" pitchFamily="18" charset="0"/>
              </a:rPr>
              <a:t>as</a:t>
            </a:r>
            <a:r>
              <a:rPr lang="de-DE" dirty="0">
                <a:cs typeface="Times New Roman" panose="02020603050405020304" pitchFamily="18" charset="0"/>
              </a:rPr>
              <a:t> additional </a:t>
            </a:r>
            <a:r>
              <a:rPr lang="de-DE" dirty="0" err="1">
                <a:cs typeface="Times New Roman" panose="02020603050405020304" pitchFamily="18" charset="0"/>
              </a:rPr>
              <a:t>source</a:t>
            </a:r>
            <a:r>
              <a:rPr lang="de-DE" dirty="0">
                <a:cs typeface="Times New Roman" panose="02020603050405020304" pitchFamily="18" charset="0"/>
              </a:rPr>
              <a:t> </a:t>
            </a:r>
            <a:r>
              <a:rPr lang="de-DE" dirty="0" err="1">
                <a:cs typeface="Times New Roman" panose="02020603050405020304" pitchFamily="18" charset="0"/>
              </a:rPr>
              <a:t>or</a:t>
            </a:r>
            <a:r>
              <a:rPr lang="de-DE" dirty="0">
                <a:cs typeface="Times New Roman" panose="02020603050405020304" pitchFamily="18" charset="0"/>
              </a:rPr>
              <a:t> </a:t>
            </a:r>
            <a:r>
              <a:rPr lang="de-DE" dirty="0" smtClean="0">
                <a:cs typeface="Times New Roman" panose="02020603050405020304" pitchFamily="18" charset="0"/>
              </a:rPr>
              <a:t>sink</a:t>
            </a:r>
            <a:endParaRPr lang="de-DE" dirty="0" smtClean="0"/>
          </a:p>
          <a:p>
            <a:endParaRPr lang="de-DE" dirty="0"/>
          </a:p>
          <a:p>
            <a:endParaRPr lang="de-DE" dirty="0"/>
          </a:p>
        </p:txBody>
      </p:sp>
      <p:sp>
        <p:nvSpPr>
          <p:cNvPr id="3" name="Titel 2"/>
          <p:cNvSpPr>
            <a:spLocks noGrp="1"/>
          </p:cNvSpPr>
          <p:nvPr>
            <p:ph type="title"/>
          </p:nvPr>
        </p:nvSpPr>
        <p:spPr>
          <a:xfrm>
            <a:off x="357447" y="285179"/>
            <a:ext cx="10474036" cy="782638"/>
          </a:xfrm>
        </p:spPr>
        <p:txBody>
          <a:bodyPr/>
          <a:lstStyle/>
          <a:p>
            <a:r>
              <a:rPr lang="de-DE" dirty="0" err="1"/>
              <a:t>Effective</a:t>
            </a:r>
            <a:r>
              <a:rPr lang="de-DE" dirty="0"/>
              <a:t> </a:t>
            </a:r>
            <a:r>
              <a:rPr lang="de-DE" dirty="0" err="1"/>
              <a:t>particle</a:t>
            </a:r>
            <a:r>
              <a:rPr lang="de-DE" dirty="0"/>
              <a:t> </a:t>
            </a:r>
            <a:r>
              <a:rPr lang="de-DE" dirty="0" err="1"/>
              <a:t>confinement</a:t>
            </a:r>
            <a:r>
              <a:rPr lang="de-DE" dirty="0"/>
              <a:t> time </a:t>
            </a:r>
            <a:r>
              <a:rPr lang="de-DE" dirty="0" err="1"/>
              <a:t>for</a:t>
            </a:r>
            <a:r>
              <a:rPr lang="de-DE" dirty="0"/>
              <a:t> hydrogen (Thierry </a:t>
            </a:r>
            <a:r>
              <a:rPr lang="de-DE" dirty="0" err="1"/>
              <a:t>Kremeyer</a:t>
            </a:r>
            <a:r>
              <a:rPr lang="de-DE" dirty="0" smtClean="0"/>
              <a:t>)</a:t>
            </a:r>
            <a:endParaRPr lang="de-DE" dirty="0">
              <a:latin typeface="Times New Roman" panose="02020603050405020304" pitchFamily="18" charset="0"/>
              <a:cs typeface="Times New Roman" panose="02020603050405020304" pitchFamily="18" charset="0"/>
            </a:endParaRPr>
          </a:p>
        </p:txBody>
      </p:sp>
      <p:sp>
        <p:nvSpPr>
          <p:cNvPr id="4" name="Datumsplatzhalter 3"/>
          <p:cNvSpPr>
            <a:spLocks noGrp="1"/>
          </p:cNvSpPr>
          <p:nvPr>
            <p:ph type="dt" sz="half" idx="14"/>
          </p:nvPr>
        </p:nvSpPr>
        <p:spPr/>
        <p:txBody>
          <a:bodyPr/>
          <a:lstStyle/>
          <a:p>
            <a:r>
              <a:rPr lang="de-DE" smtClean="0"/>
              <a:t>Gas balance and exhaust during OP2.1</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Victoria Haak | </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4</a:t>
            </a:fld>
            <a:endParaRPr lang="de-DE" dirty="0"/>
          </a:p>
        </p:txBody>
      </p:sp>
      <p:sp>
        <p:nvSpPr>
          <p:cNvPr id="22" name="Textfeld 21"/>
          <p:cNvSpPr txBox="1"/>
          <p:nvPr/>
        </p:nvSpPr>
        <p:spPr>
          <a:xfrm>
            <a:off x="1072342" y="3753302"/>
            <a:ext cx="2884516" cy="884858"/>
          </a:xfrm>
          <a:prstGeom prst="rect">
            <a:avLst/>
          </a:prstGeom>
          <a:noFill/>
        </p:spPr>
        <p:txBody>
          <a:bodyPr wrap="square" lIns="0" tIns="0" rIns="0" bIns="0" rtlCol="0" anchor="t" anchorCtr="0">
            <a:spAutoFit/>
          </a:bodyPr>
          <a:lstStyle/>
          <a:p>
            <a:pPr algn="l">
              <a:lnSpc>
                <a:spcPts val="2300"/>
              </a:lnSpc>
              <a:spcBef>
                <a:spcPts val="1150"/>
              </a:spcBef>
            </a:pPr>
            <a:r>
              <a:rPr lang="de-DE" sz="1600" b="1" dirty="0" err="1" smtClean="0"/>
              <a:t>Method</a:t>
            </a:r>
            <a:r>
              <a:rPr lang="de-DE" sz="1600" b="1" dirty="0" smtClean="0"/>
              <a:t>: </a:t>
            </a:r>
            <a:r>
              <a:rPr lang="de-DE" sz="1600" b="1" dirty="0" err="1" smtClean="0"/>
              <a:t>determine</a:t>
            </a:r>
            <a:r>
              <a:rPr lang="de-DE" sz="1600" b="1" dirty="0" smtClean="0"/>
              <a:t> </a:t>
            </a:r>
            <a:r>
              <a:rPr lang="de-DE" sz="1600" b="1" dirty="0" err="1" smtClean="0"/>
              <a:t>decay</a:t>
            </a:r>
            <a:r>
              <a:rPr lang="de-DE" sz="1600" b="1" dirty="0" smtClean="0"/>
              <a:t> </a:t>
            </a:r>
            <a:r>
              <a:rPr lang="de-DE" sz="1600" b="1" dirty="0" err="1" smtClean="0"/>
              <a:t>of</a:t>
            </a:r>
            <a:r>
              <a:rPr lang="de-DE" sz="1600" b="1" dirty="0" smtClean="0"/>
              <a:t> </a:t>
            </a:r>
            <a:r>
              <a:rPr lang="de-DE" sz="1600" b="1" dirty="0" err="1" smtClean="0"/>
              <a:t>line</a:t>
            </a:r>
            <a:r>
              <a:rPr lang="de-DE" sz="1600" b="1" dirty="0" smtClean="0"/>
              <a:t> </a:t>
            </a:r>
            <a:r>
              <a:rPr lang="de-DE" sz="1600" b="1" dirty="0" err="1" smtClean="0"/>
              <a:t>integrated</a:t>
            </a:r>
            <a:r>
              <a:rPr lang="de-DE" sz="1600" b="1" dirty="0" smtClean="0"/>
              <a:t> </a:t>
            </a:r>
            <a:r>
              <a:rPr lang="de-DE" sz="1600" b="1" dirty="0" err="1" smtClean="0"/>
              <a:t>density</a:t>
            </a:r>
            <a:r>
              <a:rPr lang="de-DE" sz="1600" b="1" dirty="0" smtClean="0"/>
              <a:t> </a:t>
            </a:r>
            <a:r>
              <a:rPr lang="de-DE" sz="1600" b="1" dirty="0" err="1" smtClean="0"/>
              <a:t>when</a:t>
            </a:r>
            <a:r>
              <a:rPr lang="de-DE" sz="1600" b="1" dirty="0" smtClean="0"/>
              <a:t> </a:t>
            </a:r>
            <a:r>
              <a:rPr lang="de-DE" sz="1600" b="1" dirty="0" err="1" smtClean="0"/>
              <a:t>switching</a:t>
            </a:r>
            <a:r>
              <a:rPr lang="de-DE" sz="1600" b="1" dirty="0" smtClean="0"/>
              <a:t> gas </a:t>
            </a:r>
            <a:r>
              <a:rPr lang="de-DE" sz="1600" b="1" dirty="0" err="1" smtClean="0"/>
              <a:t>inlet</a:t>
            </a:r>
            <a:r>
              <a:rPr lang="de-DE" sz="1600" b="1" dirty="0" smtClean="0"/>
              <a:t> on </a:t>
            </a:r>
            <a:r>
              <a:rPr lang="de-DE" sz="1600" b="1" dirty="0" err="1" smtClean="0"/>
              <a:t>and</a:t>
            </a:r>
            <a:r>
              <a:rPr lang="de-DE" sz="1600" b="1" dirty="0" smtClean="0"/>
              <a:t> off</a:t>
            </a:r>
          </a:p>
        </p:txBody>
      </p:sp>
      <p:sp>
        <p:nvSpPr>
          <p:cNvPr id="7" name="Rechteck 6"/>
          <p:cNvSpPr/>
          <p:nvPr/>
        </p:nvSpPr>
        <p:spPr>
          <a:xfrm>
            <a:off x="955964" y="3632662"/>
            <a:ext cx="3117273" cy="1138843"/>
          </a:xfrm>
          <a:prstGeom prst="rect">
            <a:avLst/>
          </a:prstGeom>
          <a:noFill/>
          <a:ln w="28575" cmpd="sng">
            <a:solidFill>
              <a:schemeClr val="accent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6" name="Rechteck 25"/>
          <p:cNvSpPr/>
          <p:nvPr/>
        </p:nvSpPr>
        <p:spPr>
          <a:xfrm>
            <a:off x="4761259" y="2548335"/>
            <a:ext cx="6434051" cy="41677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2" name="Explosion 1 11"/>
          <p:cNvSpPr/>
          <p:nvPr/>
        </p:nvSpPr>
        <p:spPr>
          <a:xfrm>
            <a:off x="10480415" y="1174440"/>
            <a:ext cx="1429789" cy="1590927"/>
          </a:xfrm>
          <a:prstGeom prst="irregularSeal1">
            <a:avLst/>
          </a:prstGeom>
          <a:solidFill>
            <a:srgbClr val="99C4C2"/>
          </a:solidFill>
          <a:ln w="19050" cmpd="sng">
            <a:solidFill>
              <a:srgbClr val="99C4C2"/>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mc:AlternateContent xmlns:mc="http://schemas.openxmlformats.org/markup-compatibility/2006">
        <mc:Choice xmlns:a14="http://schemas.microsoft.com/office/drawing/2010/main" Requires="a14">
          <p:sp>
            <p:nvSpPr>
              <p:cNvPr id="13" name="Textfeld 12"/>
              <p:cNvSpPr txBox="1"/>
              <p:nvPr/>
            </p:nvSpPr>
            <p:spPr>
              <a:xfrm>
                <a:off x="10692388" y="1822426"/>
                <a:ext cx="1005841"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Sup>
                        <m:sSubSupPr>
                          <m:ctrlPr>
                            <a:rPr lang="de-DE" sz="1600" i="1" smtClean="0">
                              <a:latin typeface="Cambria Math" panose="02040503050406030204" pitchFamily="18" charset="0"/>
                            </a:rPr>
                          </m:ctrlPr>
                        </m:sSubSup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up>
                          <m:r>
                            <a:rPr lang="de-DE" sz="1600" i="1" smtClean="0">
                              <a:latin typeface="Cambria Math" panose="02040503050406030204" pitchFamily="18" charset="0"/>
                            </a:rPr>
                            <m:t>∗</m:t>
                          </m:r>
                        </m:sup>
                      </m:sSubSup>
                      <m:r>
                        <a:rPr lang="de-DE" sz="1600" i="1" smtClean="0">
                          <a:latin typeface="Cambria Math" panose="02040503050406030204" pitchFamily="18" charset="0"/>
                        </a:rPr>
                        <m:t>=</m:t>
                      </m:r>
                      <m:f>
                        <m:fPr>
                          <m:ctrlPr>
                            <a:rPr lang="de-DE" sz="1600" i="1" smtClean="0">
                              <a:latin typeface="Cambria Math" panose="02040503050406030204" pitchFamily="18" charset="0"/>
                            </a:rPr>
                          </m:ctrlPr>
                        </m:fPr>
                        <m:num>
                          <m:sSub>
                            <m:sSubPr>
                              <m:ctrlPr>
                                <a:rPr lang="de-DE" sz="1600" i="1" smtClean="0">
                                  <a:latin typeface="Cambria Math" panose="02040503050406030204" pitchFamily="18" charset="0"/>
                                </a:rPr>
                              </m:ctrlPr>
                            </m:sSub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Sub>
                        </m:num>
                        <m:den>
                          <m:r>
                            <a:rPr lang="de-DE" sz="1600" i="1" smtClean="0">
                              <a:latin typeface="Cambria Math" panose="02040503050406030204" pitchFamily="18" charset="0"/>
                            </a:rPr>
                            <m:t>1−</m:t>
                          </m:r>
                          <m:r>
                            <a:rPr lang="de-DE" sz="1600" i="1" smtClean="0">
                              <a:latin typeface="Cambria Math" panose="02040503050406030204" pitchFamily="18" charset="0"/>
                            </a:rPr>
                            <m:t>𝑅</m:t>
                          </m:r>
                        </m:den>
                      </m:f>
                    </m:oMath>
                  </m:oMathPara>
                </a14:m>
                <a:endParaRPr lang="de-DE" sz="1600" dirty="0" err="1" smtClean="0"/>
              </a:p>
            </p:txBody>
          </p:sp>
        </mc:Choice>
        <mc:Fallback>
          <p:sp>
            <p:nvSpPr>
              <p:cNvPr id="13" name="Textfeld 12"/>
              <p:cNvSpPr txBox="1">
                <a:spLocks noRot="1" noChangeAspect="1" noMove="1" noResize="1" noEditPoints="1" noAdjustHandles="1" noChangeArrowheads="1" noChangeShapeType="1" noTextEdit="1"/>
              </p:cNvSpPr>
              <p:nvPr/>
            </p:nvSpPr>
            <p:spPr>
              <a:xfrm>
                <a:off x="10692388" y="1822426"/>
                <a:ext cx="1005841" cy="294953"/>
              </a:xfrm>
              <a:prstGeom prst="rect">
                <a:avLst/>
              </a:prstGeom>
              <a:blipFill>
                <a:blip r:embed="rId4"/>
                <a:stretch>
                  <a:fillRect l="-2424" t="-31250" r="-3030" b="-33333"/>
                </a:stretch>
              </a:blipFill>
            </p:spPr>
            <p:txBody>
              <a:bodyPr/>
              <a:lstStyle/>
              <a:p>
                <a:r>
                  <a:rPr lang="de-DE">
                    <a:noFill/>
                  </a:rPr>
                  <a:t> </a:t>
                </a:r>
              </a:p>
            </p:txBody>
          </p:sp>
        </mc:Fallback>
      </mc:AlternateContent>
    </p:spTree>
    <p:extLst>
      <p:ext uri="{BB962C8B-B14F-4D97-AF65-F5344CB8AC3E}">
        <p14:creationId xmlns:p14="http://schemas.microsoft.com/office/powerpoint/2010/main" val="3779995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57447" y="909773"/>
            <a:ext cx="10837863" cy="1459353"/>
          </a:xfrm>
        </p:spPr>
        <p:txBody>
          <a:bodyPr>
            <a:normAutofit fontScale="92500" lnSpcReduction="10000"/>
          </a:bodyPr>
          <a:lstStyle/>
          <a:p>
            <a:pPr marL="285750" indent="-285750">
              <a:buFont typeface="Arial" panose="020B0604020202020204" pitchFamily="34" charset="0"/>
              <a:buChar char="•"/>
            </a:pPr>
            <a:r>
              <a:rPr lang="de-DE" dirty="0" smtClean="0"/>
              <a:t>The </a:t>
            </a:r>
            <a:r>
              <a:rPr lang="de-DE" dirty="0" err="1" smtClean="0"/>
              <a:t>effective</a:t>
            </a:r>
            <a:r>
              <a:rPr lang="de-DE" dirty="0" smtClean="0"/>
              <a:t> </a:t>
            </a:r>
            <a:r>
              <a:rPr lang="de-DE" dirty="0" err="1" smtClean="0"/>
              <a:t>confinement</a:t>
            </a:r>
            <a:r>
              <a:rPr lang="de-DE" dirty="0" smtClean="0"/>
              <a:t> time </a:t>
            </a:r>
            <a:r>
              <a:rPr lang="el-GR" dirty="0">
                <a:latin typeface="Times New Roman" panose="02020603050405020304" pitchFamily="18" charset="0"/>
                <a:cs typeface="Times New Roman" panose="02020603050405020304" pitchFamily="18" charset="0"/>
              </a:rPr>
              <a:t>τ</a:t>
            </a:r>
            <a:r>
              <a:rPr lang="de-DE" baseline="-25000" dirty="0">
                <a:latin typeface="Times New Roman" panose="02020603050405020304" pitchFamily="18" charset="0"/>
                <a:cs typeface="Times New Roman" panose="02020603050405020304" pitchFamily="18" charset="0"/>
              </a:rPr>
              <a:t>p</a:t>
            </a:r>
            <a:r>
              <a:rPr lang="de-DE" baseline="30000" dirty="0">
                <a:latin typeface="Times New Roman" panose="02020603050405020304" pitchFamily="18" charset="0"/>
                <a:cs typeface="Times New Roman" panose="02020603050405020304" pitchFamily="18" charset="0"/>
              </a:rPr>
              <a:t>*</a:t>
            </a:r>
            <a:r>
              <a:rPr lang="de-DE" dirty="0" smtClean="0"/>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 </a:t>
            </a:r>
            <a:r>
              <a:rPr lang="de-DE" dirty="0" err="1" smtClean="0"/>
              <a:t>It</a:t>
            </a:r>
            <a:r>
              <a:rPr lang="de-DE" dirty="0" smtClean="0"/>
              <a:t> </a:t>
            </a:r>
            <a:r>
              <a:rPr lang="de-DE" dirty="0" err="1" smtClean="0"/>
              <a:t>is</a:t>
            </a:r>
            <a:r>
              <a:rPr lang="de-DE" dirty="0" smtClean="0"/>
              <a:t> </a:t>
            </a:r>
            <a:r>
              <a:rPr lang="de-DE" dirty="0" err="1" smtClean="0"/>
              <a:t>therefore</a:t>
            </a:r>
            <a:r>
              <a:rPr lang="de-DE" dirty="0" smtClean="0"/>
              <a:t> a </a:t>
            </a:r>
            <a:r>
              <a:rPr lang="de-DE" dirty="0" err="1" smtClean="0"/>
              <a:t>key</a:t>
            </a:r>
            <a:r>
              <a:rPr lang="de-DE" dirty="0" smtClean="0"/>
              <a:t> </a:t>
            </a:r>
            <a:r>
              <a:rPr lang="de-DE" dirty="0" err="1" smtClean="0"/>
              <a:t>metric</a:t>
            </a:r>
            <a:r>
              <a:rPr lang="de-DE" dirty="0" smtClean="0"/>
              <a:t> </a:t>
            </a:r>
            <a:r>
              <a:rPr lang="de-DE" dirty="0" err="1" smtClean="0"/>
              <a:t>for</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besides</a:t>
            </a:r>
            <a:r>
              <a:rPr lang="de-DE" dirty="0" smtClean="0"/>
              <a:t> </a:t>
            </a:r>
            <a:r>
              <a:rPr lang="de-DE" dirty="0" err="1" smtClean="0"/>
              <a:t>S</a:t>
            </a:r>
            <a:r>
              <a:rPr lang="de-DE" baseline="-25000" dirty="0" err="1" smtClean="0"/>
              <a:t>eff</a:t>
            </a:r>
            <a:r>
              <a:rPr lang="de-DE" dirty="0" smtClean="0"/>
              <a:t>, </a:t>
            </a:r>
            <a:r>
              <a:rPr lang="de-DE" dirty="0" err="1" smtClean="0"/>
              <a:t>p</a:t>
            </a:r>
            <a:r>
              <a:rPr lang="de-DE" baseline="-25000" dirty="0" err="1" smtClean="0"/>
              <a:t>n</a:t>
            </a:r>
            <a:r>
              <a:rPr lang="de-DE" dirty="0" smtClean="0"/>
              <a:t>, </a:t>
            </a:r>
            <a:r>
              <a:rPr lang="el-GR" dirty="0" smtClean="0"/>
              <a:t>Γ</a:t>
            </a:r>
            <a:r>
              <a:rPr lang="de-DE" baseline="-25000" dirty="0" err="1" smtClean="0"/>
              <a:t>exhaust</a:t>
            </a:r>
            <a:r>
              <a:rPr lang="de-DE" dirty="0" smtClean="0"/>
              <a:t>)</a:t>
            </a:r>
          </a:p>
          <a:p>
            <a:pPr marL="285750" indent="-285750">
              <a:buFont typeface="Arial" panose="020B0604020202020204" pitchFamily="34" charset="0"/>
              <a:buChar char="•"/>
            </a:pPr>
            <a:r>
              <a:rPr lang="de-DE" dirty="0" err="1" smtClean="0"/>
              <a:t>It</a:t>
            </a:r>
            <a:r>
              <a:rPr lang="de-DE" dirty="0" smtClean="0"/>
              <a:t> </a:t>
            </a:r>
            <a:r>
              <a:rPr lang="de-DE" dirty="0" err="1" smtClean="0"/>
              <a:t>is</a:t>
            </a:r>
            <a:r>
              <a:rPr lang="de-DE" dirty="0" smtClean="0"/>
              <a:t> </a:t>
            </a:r>
            <a:r>
              <a:rPr lang="de-DE" dirty="0" err="1" smtClean="0"/>
              <a:t>measured</a:t>
            </a:r>
            <a:r>
              <a:rPr lang="de-DE" dirty="0" smtClean="0"/>
              <a:t> </a:t>
            </a:r>
            <a:r>
              <a:rPr lang="de-DE" dirty="0" err="1" smtClean="0"/>
              <a:t>by</a:t>
            </a:r>
            <a:r>
              <a:rPr lang="de-DE" dirty="0" smtClean="0"/>
              <a:t> </a:t>
            </a:r>
            <a:r>
              <a:rPr lang="de-DE" dirty="0" err="1" smtClean="0"/>
              <a:t>fitting</a:t>
            </a:r>
            <a:r>
              <a:rPr lang="de-DE" dirty="0" smtClean="0"/>
              <a:t> an </a:t>
            </a:r>
            <a:r>
              <a:rPr lang="de-DE" dirty="0" err="1" smtClean="0"/>
              <a:t>exponential</a:t>
            </a:r>
            <a:r>
              <a:rPr lang="de-DE" dirty="0" smtClean="0"/>
              <a:t> </a:t>
            </a:r>
            <a:r>
              <a:rPr lang="de-DE" dirty="0" err="1" smtClean="0"/>
              <a:t>decay</a:t>
            </a:r>
            <a:r>
              <a:rPr lang="de-DE" dirty="0" smtClean="0"/>
              <a:t> </a:t>
            </a:r>
            <a:r>
              <a:rPr lang="de-DE" dirty="0" err="1" smtClean="0"/>
              <a:t>to</a:t>
            </a:r>
            <a:r>
              <a:rPr lang="de-DE" dirty="0" smtClean="0"/>
              <a:t> </a:t>
            </a:r>
            <a:r>
              <a:rPr lang="de-DE" dirty="0" err="1" smtClean="0"/>
              <a:t>the</a:t>
            </a:r>
            <a:r>
              <a:rPr lang="de-DE" dirty="0" smtClean="0"/>
              <a:t> </a:t>
            </a:r>
            <a:r>
              <a:rPr lang="de-DE" dirty="0" err="1" smtClean="0"/>
              <a:t>density</a:t>
            </a:r>
            <a:r>
              <a:rPr lang="de-DE" dirty="0" smtClean="0"/>
              <a:t> </a:t>
            </a:r>
            <a:r>
              <a:rPr lang="de-DE" dirty="0" err="1" smtClean="0"/>
              <a:t>signal</a:t>
            </a:r>
            <a:r>
              <a:rPr lang="de-DE" dirty="0" smtClean="0"/>
              <a:t> </a:t>
            </a:r>
            <a:r>
              <a:rPr lang="de-DE" dirty="0">
                <a:cs typeface="Times New Roman" panose="02020603050405020304" pitchFamily="18" charset="0"/>
              </a:rPr>
              <a:t>at n</a:t>
            </a:r>
            <a:r>
              <a:rPr lang="de-DE" baseline="-25000" dirty="0">
                <a:cs typeface="Times New Roman" panose="02020603050405020304" pitchFamily="18" charset="0"/>
              </a:rPr>
              <a:t>e </a:t>
            </a:r>
            <a:r>
              <a:rPr lang="de-DE" dirty="0">
                <a:cs typeface="Times New Roman" panose="02020603050405020304" pitchFamily="18" charset="0"/>
              </a:rPr>
              <a:t>= 6 E+19 </a:t>
            </a:r>
            <a:r>
              <a:rPr lang="de-DE" dirty="0" smtClean="0">
                <a:cs typeface="Times New Roman" panose="02020603050405020304" pitchFamily="18" charset="0"/>
              </a:rPr>
              <a:t>m</a:t>
            </a:r>
            <a:r>
              <a:rPr lang="de-DE" baseline="30000" dirty="0" smtClean="0">
                <a:cs typeface="Times New Roman" panose="02020603050405020304" pitchFamily="18" charset="0"/>
              </a:rPr>
              <a:t>-2</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a:t>
            </a:r>
            <a:r>
              <a:rPr lang="de-DE" baseline="-25000" dirty="0">
                <a:latin typeface="Times New Roman" panose="02020603050405020304" pitchFamily="18" charset="0"/>
                <a:cs typeface="Times New Roman" panose="02020603050405020304" pitchFamily="18" charset="0"/>
              </a:rPr>
              <a:t>p</a:t>
            </a:r>
            <a:r>
              <a:rPr lang="de-DE" baseline="30000" dirty="0">
                <a:latin typeface="Times New Roman" panose="02020603050405020304" pitchFamily="18" charset="0"/>
                <a:cs typeface="Times New Roman" panose="02020603050405020304" pitchFamily="18" charset="0"/>
              </a:rPr>
              <a:t>* </a:t>
            </a:r>
            <a:r>
              <a:rPr lang="de-DE" dirty="0" err="1">
                <a:cs typeface="Times New Roman" panose="02020603050405020304" pitchFamily="18" charset="0"/>
              </a:rPr>
              <a:t>strongly</a:t>
            </a:r>
            <a:r>
              <a:rPr lang="de-DE" dirty="0">
                <a:cs typeface="Times New Roman" panose="02020603050405020304" pitchFamily="18" charset="0"/>
              </a:rPr>
              <a:t> wall </a:t>
            </a:r>
            <a:r>
              <a:rPr lang="de-DE" dirty="0" err="1" smtClean="0">
                <a:cs typeface="Times New Roman" panose="02020603050405020304" pitchFamily="18" charset="0"/>
              </a:rPr>
              <a:t>dependent</a:t>
            </a:r>
            <a:r>
              <a:rPr lang="de-DE" dirty="0">
                <a:cs typeface="Times New Roman" panose="02020603050405020304" pitchFamily="18" charset="0"/>
              </a:rPr>
              <a:t>, </a:t>
            </a:r>
            <a:r>
              <a:rPr lang="de-DE" dirty="0" err="1">
                <a:cs typeface="Times New Roman" panose="02020603050405020304" pitchFamily="18" charset="0"/>
              </a:rPr>
              <a:t>as</a:t>
            </a:r>
            <a:r>
              <a:rPr lang="de-DE" dirty="0">
                <a:cs typeface="Times New Roman" panose="02020603050405020304" pitchFamily="18" charset="0"/>
              </a:rPr>
              <a:t> </a:t>
            </a:r>
            <a:r>
              <a:rPr lang="de-DE" dirty="0" err="1">
                <a:cs typeface="Times New Roman" panose="02020603050405020304" pitchFamily="18" charset="0"/>
              </a:rPr>
              <a:t>the</a:t>
            </a:r>
            <a:r>
              <a:rPr lang="de-DE" dirty="0">
                <a:cs typeface="Times New Roman" panose="02020603050405020304" pitchFamily="18" charset="0"/>
              </a:rPr>
              <a:t> wall </a:t>
            </a:r>
            <a:r>
              <a:rPr lang="de-DE" dirty="0" err="1">
                <a:cs typeface="Times New Roman" panose="02020603050405020304" pitchFamily="18" charset="0"/>
              </a:rPr>
              <a:t>can</a:t>
            </a:r>
            <a:r>
              <a:rPr lang="de-DE" dirty="0">
                <a:cs typeface="Times New Roman" panose="02020603050405020304" pitchFamily="18" charset="0"/>
              </a:rPr>
              <a:t> </a:t>
            </a:r>
            <a:r>
              <a:rPr lang="de-DE" dirty="0" err="1">
                <a:cs typeface="Times New Roman" panose="02020603050405020304" pitchFamily="18" charset="0"/>
              </a:rPr>
              <a:t>act</a:t>
            </a:r>
            <a:r>
              <a:rPr lang="de-DE" dirty="0">
                <a:cs typeface="Times New Roman" panose="02020603050405020304" pitchFamily="18" charset="0"/>
              </a:rPr>
              <a:t> </a:t>
            </a:r>
            <a:r>
              <a:rPr lang="de-DE" dirty="0" err="1">
                <a:cs typeface="Times New Roman" panose="02020603050405020304" pitchFamily="18" charset="0"/>
              </a:rPr>
              <a:t>as</a:t>
            </a:r>
            <a:r>
              <a:rPr lang="de-DE" dirty="0">
                <a:cs typeface="Times New Roman" panose="02020603050405020304" pitchFamily="18" charset="0"/>
              </a:rPr>
              <a:t> additional </a:t>
            </a:r>
            <a:r>
              <a:rPr lang="de-DE" dirty="0" err="1">
                <a:cs typeface="Times New Roman" panose="02020603050405020304" pitchFamily="18" charset="0"/>
              </a:rPr>
              <a:t>source</a:t>
            </a:r>
            <a:r>
              <a:rPr lang="de-DE" dirty="0">
                <a:cs typeface="Times New Roman" panose="02020603050405020304" pitchFamily="18" charset="0"/>
              </a:rPr>
              <a:t> </a:t>
            </a:r>
            <a:r>
              <a:rPr lang="de-DE" dirty="0" err="1">
                <a:cs typeface="Times New Roman" panose="02020603050405020304" pitchFamily="18" charset="0"/>
              </a:rPr>
              <a:t>or</a:t>
            </a:r>
            <a:r>
              <a:rPr lang="de-DE" dirty="0">
                <a:cs typeface="Times New Roman" panose="02020603050405020304" pitchFamily="18" charset="0"/>
              </a:rPr>
              <a:t> sink</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endParaRPr lang="de-DE" dirty="0"/>
          </a:p>
          <a:p>
            <a:endParaRPr lang="de-DE" dirty="0"/>
          </a:p>
        </p:txBody>
      </p:sp>
      <p:sp>
        <p:nvSpPr>
          <p:cNvPr id="3" name="Titel 2"/>
          <p:cNvSpPr>
            <a:spLocks noGrp="1"/>
          </p:cNvSpPr>
          <p:nvPr>
            <p:ph type="title"/>
          </p:nvPr>
        </p:nvSpPr>
        <p:spPr>
          <a:xfrm>
            <a:off x="357447" y="285179"/>
            <a:ext cx="10474036" cy="782638"/>
          </a:xfrm>
        </p:spPr>
        <p:txBody>
          <a:bodyPr/>
          <a:lstStyle/>
          <a:p>
            <a:r>
              <a:rPr lang="de-DE" dirty="0" err="1"/>
              <a:t>Effective</a:t>
            </a:r>
            <a:r>
              <a:rPr lang="de-DE" dirty="0"/>
              <a:t> </a:t>
            </a:r>
            <a:r>
              <a:rPr lang="de-DE" dirty="0" err="1"/>
              <a:t>particle</a:t>
            </a:r>
            <a:r>
              <a:rPr lang="de-DE" dirty="0"/>
              <a:t> </a:t>
            </a:r>
            <a:r>
              <a:rPr lang="de-DE" dirty="0" err="1"/>
              <a:t>confinement</a:t>
            </a:r>
            <a:r>
              <a:rPr lang="de-DE" dirty="0"/>
              <a:t> time </a:t>
            </a:r>
            <a:r>
              <a:rPr lang="de-DE" dirty="0" err="1"/>
              <a:t>for</a:t>
            </a:r>
            <a:r>
              <a:rPr lang="de-DE" dirty="0"/>
              <a:t> hydrogen (Thierry </a:t>
            </a:r>
            <a:r>
              <a:rPr lang="de-DE" dirty="0" err="1"/>
              <a:t>Kremeyer</a:t>
            </a:r>
            <a:r>
              <a:rPr lang="de-DE" dirty="0" smtClean="0"/>
              <a:t>)</a:t>
            </a:r>
            <a:endParaRPr lang="de-DE" dirty="0">
              <a:latin typeface="Times New Roman" panose="02020603050405020304" pitchFamily="18" charset="0"/>
              <a:cs typeface="Times New Roman" panose="02020603050405020304" pitchFamily="18" charset="0"/>
            </a:endParaRPr>
          </a:p>
        </p:txBody>
      </p:sp>
      <p:sp>
        <p:nvSpPr>
          <p:cNvPr id="4" name="Datumsplatzhalter 3"/>
          <p:cNvSpPr>
            <a:spLocks noGrp="1"/>
          </p:cNvSpPr>
          <p:nvPr>
            <p:ph type="dt" sz="half" idx="14"/>
          </p:nvPr>
        </p:nvSpPr>
        <p:spPr/>
        <p:txBody>
          <a:bodyPr/>
          <a:lstStyle/>
          <a:p>
            <a:r>
              <a:rPr lang="de-DE" smtClean="0"/>
              <a:t>Gas balance and exhaust during OP2.1</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Victoria Haak | </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5</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046767112"/>
              </p:ext>
            </p:extLst>
          </p:nvPr>
        </p:nvGraphicFramePr>
        <p:xfrm>
          <a:off x="476858" y="2568870"/>
          <a:ext cx="8475949" cy="3596489"/>
        </p:xfrm>
        <a:graphic>
          <a:graphicData uri="http://schemas.openxmlformats.org/drawingml/2006/table">
            <a:tbl>
              <a:tblPr firstRow="1" bandRow="1">
                <a:tableStyleId>{5C22544A-7EE6-4342-B048-85BDC9FD1C3A}</a:tableStyleId>
              </a:tblPr>
              <a:tblGrid>
                <a:gridCol w="2877524">
                  <a:extLst>
                    <a:ext uri="{9D8B030D-6E8A-4147-A177-3AD203B41FA5}">
                      <a16:colId xmlns:a16="http://schemas.microsoft.com/office/drawing/2014/main" val="2587001394"/>
                    </a:ext>
                  </a:extLst>
                </a:gridCol>
                <a:gridCol w="2846913">
                  <a:extLst>
                    <a:ext uri="{9D8B030D-6E8A-4147-A177-3AD203B41FA5}">
                      <a16:colId xmlns:a16="http://schemas.microsoft.com/office/drawing/2014/main" val="233166937"/>
                    </a:ext>
                  </a:extLst>
                </a:gridCol>
                <a:gridCol w="2751512">
                  <a:extLst>
                    <a:ext uri="{9D8B030D-6E8A-4147-A177-3AD203B41FA5}">
                      <a16:colId xmlns:a16="http://schemas.microsoft.com/office/drawing/2014/main" val="2232188416"/>
                    </a:ext>
                  </a:extLst>
                </a:gridCol>
              </a:tblGrid>
              <a:tr h="444908">
                <a:tc>
                  <a:txBody>
                    <a:bodyPr/>
                    <a:lstStyle/>
                    <a:p>
                      <a:r>
                        <a:rPr lang="de-DE" dirty="0" err="1" smtClean="0"/>
                        <a:t>Decay</a:t>
                      </a:r>
                      <a:r>
                        <a:rPr lang="de-DE" dirty="0" smtClean="0"/>
                        <a:t> Experiment:</a:t>
                      </a:r>
                      <a:endParaRPr lang="de-DE" dirty="0"/>
                    </a:p>
                  </a:txBody>
                  <a:tcPr/>
                </a:tc>
                <a:tc>
                  <a:txBody>
                    <a:bodyPr/>
                    <a:lstStyle/>
                    <a:p>
                      <a:r>
                        <a:rPr lang="de-DE" dirty="0" smtClean="0"/>
                        <a:t>Gas puff</a:t>
                      </a:r>
                      <a:endParaRPr lang="de-DE" dirty="0"/>
                    </a:p>
                  </a:txBody>
                  <a:tcPr/>
                </a:tc>
                <a:tc>
                  <a:txBody>
                    <a:bodyPr/>
                    <a:lstStyle/>
                    <a:p>
                      <a:r>
                        <a:rPr lang="de-DE" dirty="0" smtClean="0"/>
                        <a:t>Gas</a:t>
                      </a:r>
                      <a:r>
                        <a:rPr lang="de-DE" baseline="0" dirty="0" smtClean="0"/>
                        <a:t> </a:t>
                      </a:r>
                      <a:r>
                        <a:rPr lang="de-DE" baseline="0" dirty="0" err="1" smtClean="0"/>
                        <a:t>inlet</a:t>
                      </a:r>
                      <a:r>
                        <a:rPr lang="de-DE" dirty="0" smtClean="0"/>
                        <a:t> on/off</a:t>
                      </a:r>
                      <a:endParaRPr lang="de-DE" dirty="0"/>
                    </a:p>
                  </a:txBody>
                  <a:tcPr/>
                </a:tc>
                <a:extLst>
                  <a:ext uri="{0D108BD9-81ED-4DB2-BD59-A6C34878D82A}">
                    <a16:rowId xmlns:a16="http://schemas.microsoft.com/office/drawing/2014/main" val="2625199713"/>
                  </a:ext>
                </a:extLst>
              </a:tr>
              <a:tr h="451087">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4132457902"/>
                  </a:ext>
                </a:extLst>
              </a:tr>
              <a:tr h="451087">
                <a:tc>
                  <a:txBody>
                    <a:bodyPr/>
                    <a:lstStyle/>
                    <a:p>
                      <a:endParaRPr lang="de-DE" dirty="0"/>
                    </a:p>
                  </a:txBody>
                  <a:tcPr/>
                </a:tc>
                <a:tc>
                  <a:txBody>
                    <a:bodyPr/>
                    <a:lstStyle/>
                    <a:p>
                      <a:endParaRPr lang="de-DE" dirty="0"/>
                    </a:p>
                  </a:txBody>
                  <a:tcPr/>
                </a:tc>
                <a:tc>
                  <a:txBody>
                    <a:bodyPr/>
                    <a:lstStyle/>
                    <a:p>
                      <a:endParaRPr lang="de-DE"/>
                    </a:p>
                  </a:txBody>
                  <a:tcPr/>
                </a:tc>
                <a:extLst>
                  <a:ext uri="{0D108BD9-81ED-4DB2-BD59-A6C34878D82A}">
                    <a16:rowId xmlns:a16="http://schemas.microsoft.com/office/drawing/2014/main" val="2630008920"/>
                  </a:ext>
                </a:extLst>
              </a:tr>
              <a:tr h="451087">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912564667"/>
                  </a:ext>
                </a:extLst>
              </a:tr>
              <a:tr h="451087">
                <a:tc>
                  <a:txBody>
                    <a:bodyPr/>
                    <a:lstStyle/>
                    <a:p>
                      <a:r>
                        <a:rPr lang="de-DE" dirty="0" smtClean="0"/>
                        <a:t>Standard – EJM</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t>With</a:t>
                      </a:r>
                      <a:r>
                        <a:rPr lang="de-DE" sz="1400" dirty="0" smtClean="0"/>
                        <a:t> CVP: </a:t>
                      </a:r>
                      <a:r>
                        <a:rPr lang="de-DE" dirty="0" smtClean="0"/>
                        <a:t>11.00 s </a:t>
                      </a:r>
                      <a:r>
                        <a:rPr lang="de-DE" sz="1400" dirty="0" smtClean="0"/>
                        <a:t>± 0.86 s</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t>Without</a:t>
                      </a:r>
                      <a:r>
                        <a:rPr lang="de-DE" sz="1400" dirty="0" smtClean="0"/>
                        <a:t> CVP: </a:t>
                      </a:r>
                      <a:r>
                        <a:rPr lang="de-DE" dirty="0" smtClean="0"/>
                        <a:t>10.99 s </a:t>
                      </a:r>
                      <a:r>
                        <a:rPr lang="de-DE" sz="1400" dirty="0" smtClean="0"/>
                        <a:t>± 1.82 s</a:t>
                      </a:r>
                      <a:endParaRPr lang="de-DE"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smtClean="0">
                          <a:solidFill>
                            <a:srgbClr val="FF0000"/>
                          </a:solidFill>
                        </a:rPr>
                        <a:t>With</a:t>
                      </a:r>
                      <a:r>
                        <a:rPr lang="de-DE" sz="1400" b="1" dirty="0" smtClean="0">
                          <a:solidFill>
                            <a:srgbClr val="FF0000"/>
                          </a:solidFill>
                        </a:rPr>
                        <a:t> CVP: </a:t>
                      </a:r>
                      <a:r>
                        <a:rPr lang="de-DE" sz="1400" b="1" dirty="0" err="1" smtClean="0">
                          <a:solidFill>
                            <a:srgbClr val="FF0000"/>
                          </a:solidFill>
                        </a:rPr>
                        <a:t>no</a:t>
                      </a:r>
                      <a:r>
                        <a:rPr lang="de-DE" sz="1400" b="1" dirty="0" smtClean="0">
                          <a:solidFill>
                            <a:srgbClr val="FF0000"/>
                          </a:solidFill>
                        </a:rPr>
                        <a:t> </a:t>
                      </a:r>
                      <a:r>
                        <a:rPr lang="de-DE" sz="1400" b="1" dirty="0" err="1" smtClean="0">
                          <a:solidFill>
                            <a:srgbClr val="FF0000"/>
                          </a:solidFill>
                        </a:rPr>
                        <a:t>data</a:t>
                      </a:r>
                      <a:endParaRPr lang="de-DE" sz="1400" dirty="0" smtClean="0"/>
                    </a:p>
                    <a:p>
                      <a:r>
                        <a:rPr lang="de-DE" sz="1400" dirty="0" err="1" smtClean="0"/>
                        <a:t>Without</a:t>
                      </a:r>
                      <a:r>
                        <a:rPr lang="de-DE" sz="1400" baseline="0" dirty="0" smtClean="0"/>
                        <a:t> CVP: </a:t>
                      </a:r>
                      <a:r>
                        <a:rPr lang="de-DE" dirty="0" smtClean="0"/>
                        <a:t>11.30 s </a:t>
                      </a:r>
                      <a:r>
                        <a:rPr lang="de-DE" sz="1400" dirty="0" smtClean="0"/>
                        <a:t>± 1.07 s</a:t>
                      </a:r>
                      <a:endParaRPr lang="de-DE" dirty="0">
                        <a:solidFill>
                          <a:srgbClr val="C00000"/>
                        </a:solidFill>
                      </a:endParaRPr>
                    </a:p>
                  </a:txBody>
                  <a:tcPr/>
                </a:tc>
                <a:extLst>
                  <a:ext uri="{0D108BD9-81ED-4DB2-BD59-A6C34878D82A}">
                    <a16:rowId xmlns:a16="http://schemas.microsoft.com/office/drawing/2014/main" val="4230605385"/>
                  </a:ext>
                </a:extLst>
              </a:tr>
              <a:tr h="451087">
                <a:tc>
                  <a:txBody>
                    <a:bodyPr/>
                    <a:lstStyle/>
                    <a:p>
                      <a:r>
                        <a:rPr lang="de-DE" dirty="0" smtClean="0"/>
                        <a:t>High </a:t>
                      </a:r>
                      <a:r>
                        <a:rPr lang="de-DE" dirty="0" err="1" smtClean="0"/>
                        <a:t>Iota</a:t>
                      </a:r>
                      <a:r>
                        <a:rPr lang="de-DE" dirty="0" smtClean="0"/>
                        <a:t> – FTM</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t>With</a:t>
                      </a:r>
                      <a:r>
                        <a:rPr lang="de-DE" sz="1400" baseline="0" dirty="0" smtClean="0"/>
                        <a:t> CVP: </a:t>
                      </a:r>
                      <a:r>
                        <a:rPr lang="de-DE" dirty="0" smtClean="0"/>
                        <a:t>6.63 s </a:t>
                      </a:r>
                      <a:r>
                        <a:rPr lang="de-DE" sz="1800" dirty="0" smtClean="0"/>
                        <a:t>± 1.00 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smtClean="0">
                          <a:solidFill>
                            <a:srgbClr val="FF0000"/>
                          </a:solidFill>
                        </a:rPr>
                        <a:t>Without</a:t>
                      </a:r>
                      <a:r>
                        <a:rPr lang="de-DE" sz="1400" b="1" dirty="0" smtClean="0">
                          <a:solidFill>
                            <a:srgbClr val="FF0000"/>
                          </a:solidFill>
                        </a:rPr>
                        <a:t> CVP: </a:t>
                      </a:r>
                      <a:r>
                        <a:rPr lang="de-DE" sz="1400" b="1" dirty="0" err="1" smtClean="0">
                          <a:solidFill>
                            <a:srgbClr val="FF0000"/>
                          </a:solidFill>
                        </a:rPr>
                        <a:t>no</a:t>
                      </a:r>
                      <a:r>
                        <a:rPr lang="de-DE" sz="1400" b="1" dirty="0" smtClean="0">
                          <a:solidFill>
                            <a:srgbClr val="FF0000"/>
                          </a:solidFill>
                        </a:rPr>
                        <a:t> </a:t>
                      </a:r>
                      <a:r>
                        <a:rPr lang="de-DE" sz="1400" b="1" dirty="0" err="1" smtClean="0">
                          <a:solidFill>
                            <a:srgbClr val="FF0000"/>
                          </a:solidFill>
                        </a:rPr>
                        <a:t>data</a:t>
                      </a:r>
                      <a:endParaRPr lang="de-DE" sz="1400" b="1" dirty="0" smtClean="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t>With</a:t>
                      </a:r>
                      <a:r>
                        <a:rPr lang="de-DE" sz="1400" baseline="0" dirty="0" smtClean="0"/>
                        <a:t> CVP: </a:t>
                      </a:r>
                      <a:r>
                        <a:rPr lang="de-DE" sz="1800" baseline="0" dirty="0" smtClean="0"/>
                        <a:t>7.59</a:t>
                      </a:r>
                      <a:r>
                        <a:rPr lang="de-DE" sz="1800" dirty="0" smtClean="0"/>
                        <a:t> s ± 0.29 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smtClean="0">
                          <a:solidFill>
                            <a:srgbClr val="FF0000"/>
                          </a:solidFill>
                        </a:rPr>
                        <a:t>Without</a:t>
                      </a:r>
                      <a:r>
                        <a:rPr lang="de-DE" sz="1400" b="1" dirty="0" smtClean="0">
                          <a:solidFill>
                            <a:srgbClr val="FF0000"/>
                          </a:solidFill>
                        </a:rPr>
                        <a:t> CVP: </a:t>
                      </a:r>
                      <a:r>
                        <a:rPr lang="de-DE" sz="1400" b="1" dirty="0" err="1" smtClean="0">
                          <a:solidFill>
                            <a:srgbClr val="FF0000"/>
                          </a:solidFill>
                        </a:rPr>
                        <a:t>no</a:t>
                      </a:r>
                      <a:r>
                        <a:rPr lang="de-DE" sz="1400" b="1" dirty="0" smtClean="0">
                          <a:solidFill>
                            <a:srgbClr val="FF0000"/>
                          </a:solidFill>
                        </a:rPr>
                        <a:t> </a:t>
                      </a:r>
                      <a:r>
                        <a:rPr lang="de-DE" sz="1400" b="1" dirty="0" err="1" smtClean="0">
                          <a:solidFill>
                            <a:srgbClr val="FF0000"/>
                          </a:solidFill>
                        </a:rPr>
                        <a:t>data</a:t>
                      </a:r>
                      <a:endParaRPr lang="de-DE" sz="1400" b="1" dirty="0" smtClean="0">
                        <a:solidFill>
                          <a:srgbClr val="FF0000"/>
                        </a:solidFill>
                      </a:endParaRPr>
                    </a:p>
                  </a:txBody>
                  <a:tcPr/>
                </a:tc>
                <a:extLst>
                  <a:ext uri="{0D108BD9-81ED-4DB2-BD59-A6C34878D82A}">
                    <a16:rowId xmlns:a16="http://schemas.microsoft.com/office/drawing/2014/main" val="3107366499"/>
                  </a:ext>
                </a:extLst>
              </a:tr>
              <a:tr h="451087">
                <a:tc>
                  <a:txBody>
                    <a:bodyPr/>
                    <a:lstStyle/>
                    <a:p>
                      <a:r>
                        <a:rPr lang="de-DE" dirty="0" smtClean="0"/>
                        <a:t>High </a:t>
                      </a:r>
                      <a:r>
                        <a:rPr lang="de-DE" dirty="0" err="1" smtClean="0"/>
                        <a:t>Mirror</a:t>
                      </a:r>
                      <a:r>
                        <a:rPr lang="de-DE" dirty="0" smtClean="0"/>
                        <a:t> –</a:t>
                      </a:r>
                      <a:r>
                        <a:rPr lang="de-DE" baseline="0" dirty="0" smtClean="0"/>
                        <a:t> KKM </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solidFill>
                            <a:schemeClr val="dk1"/>
                          </a:solidFill>
                        </a:rPr>
                        <a:t>With</a:t>
                      </a:r>
                      <a:r>
                        <a:rPr lang="de-DE" sz="1400" baseline="0" dirty="0" smtClean="0">
                          <a:solidFill>
                            <a:schemeClr val="dk1"/>
                          </a:solidFill>
                        </a:rPr>
                        <a:t> CVP: </a:t>
                      </a:r>
                      <a:r>
                        <a:rPr lang="de-DE" dirty="0" smtClean="0"/>
                        <a:t>5.56 s</a:t>
                      </a:r>
                      <a:r>
                        <a:rPr lang="de-DE" sz="1800" dirty="0" smtClean="0"/>
                        <a:t> ± 1.03 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smtClean="0">
                          <a:solidFill>
                            <a:srgbClr val="FF0000"/>
                          </a:solidFill>
                        </a:rPr>
                        <a:t>Without</a:t>
                      </a:r>
                      <a:r>
                        <a:rPr lang="de-DE" sz="1400" b="1" dirty="0" smtClean="0">
                          <a:solidFill>
                            <a:srgbClr val="FF0000"/>
                          </a:solidFill>
                        </a:rPr>
                        <a:t> CVP: </a:t>
                      </a:r>
                      <a:r>
                        <a:rPr lang="de-DE" sz="1400" b="1" dirty="0" err="1" smtClean="0">
                          <a:solidFill>
                            <a:srgbClr val="FF0000"/>
                          </a:solidFill>
                        </a:rPr>
                        <a:t>no</a:t>
                      </a:r>
                      <a:r>
                        <a:rPr lang="de-DE" sz="1400" b="1" dirty="0" smtClean="0">
                          <a:solidFill>
                            <a:srgbClr val="FF0000"/>
                          </a:solidFill>
                        </a:rPr>
                        <a:t> </a:t>
                      </a:r>
                      <a:r>
                        <a:rPr lang="de-DE" sz="1400" b="1" dirty="0" err="1" smtClean="0">
                          <a:solidFill>
                            <a:srgbClr val="FF0000"/>
                          </a:solidFill>
                        </a:rPr>
                        <a:t>data</a:t>
                      </a:r>
                      <a:endParaRPr lang="de-DE" sz="1400" b="1" dirty="0" smtClean="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solidFill>
                            <a:schemeClr val="dk1"/>
                          </a:solidFill>
                        </a:rPr>
                        <a:t>With</a:t>
                      </a:r>
                      <a:r>
                        <a:rPr lang="de-DE" sz="1400" baseline="0" dirty="0" smtClean="0">
                          <a:solidFill>
                            <a:schemeClr val="dk1"/>
                          </a:solidFill>
                        </a:rPr>
                        <a:t> CVP: </a:t>
                      </a:r>
                      <a:r>
                        <a:rPr lang="de-DE" sz="1800" baseline="0" dirty="0" smtClean="0">
                          <a:solidFill>
                            <a:schemeClr val="dk1"/>
                          </a:solidFill>
                        </a:rPr>
                        <a:t>4.99</a:t>
                      </a:r>
                      <a:r>
                        <a:rPr lang="de-DE" dirty="0" smtClean="0"/>
                        <a:t> s</a:t>
                      </a:r>
                      <a:r>
                        <a:rPr lang="de-DE" sz="1800" dirty="0" smtClean="0"/>
                        <a:t> ± 1.06 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smtClean="0">
                          <a:solidFill>
                            <a:srgbClr val="FF0000"/>
                          </a:solidFill>
                        </a:rPr>
                        <a:t>Without</a:t>
                      </a:r>
                      <a:r>
                        <a:rPr lang="de-DE" sz="1400" b="1" dirty="0" smtClean="0">
                          <a:solidFill>
                            <a:srgbClr val="FF0000"/>
                          </a:solidFill>
                        </a:rPr>
                        <a:t> CVP: </a:t>
                      </a:r>
                      <a:r>
                        <a:rPr lang="de-DE" sz="1400" b="1" dirty="0" err="1" smtClean="0">
                          <a:solidFill>
                            <a:srgbClr val="FF0000"/>
                          </a:solidFill>
                        </a:rPr>
                        <a:t>no</a:t>
                      </a:r>
                      <a:r>
                        <a:rPr lang="de-DE" sz="1400" b="1" dirty="0" smtClean="0">
                          <a:solidFill>
                            <a:srgbClr val="FF0000"/>
                          </a:solidFill>
                        </a:rPr>
                        <a:t> </a:t>
                      </a:r>
                      <a:r>
                        <a:rPr lang="de-DE" sz="1400" b="1" dirty="0" err="1" smtClean="0">
                          <a:solidFill>
                            <a:srgbClr val="FF0000"/>
                          </a:solidFill>
                        </a:rPr>
                        <a:t>data</a:t>
                      </a:r>
                      <a:endParaRPr lang="de-DE" sz="1400" b="1" dirty="0" smtClean="0">
                        <a:solidFill>
                          <a:srgbClr val="FF0000"/>
                        </a:solidFill>
                      </a:endParaRPr>
                    </a:p>
                  </a:txBody>
                  <a:tcPr/>
                </a:tc>
                <a:extLst>
                  <a:ext uri="{0D108BD9-81ED-4DB2-BD59-A6C34878D82A}">
                    <a16:rowId xmlns:a16="http://schemas.microsoft.com/office/drawing/2014/main" val="754857621"/>
                  </a:ext>
                </a:extLst>
              </a:tr>
            </a:tbl>
          </a:graphicData>
        </a:graphic>
      </p:graphicFrame>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624" y="3143993"/>
            <a:ext cx="2673017" cy="1044342"/>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484" y="3182073"/>
            <a:ext cx="2618508" cy="943313"/>
          </a:xfrm>
          <a:prstGeom prst="rect">
            <a:avLst/>
          </a:prstGeom>
        </p:spPr>
      </p:pic>
      <p:sp>
        <p:nvSpPr>
          <p:cNvPr id="10" name="Explosion 1 9"/>
          <p:cNvSpPr/>
          <p:nvPr/>
        </p:nvSpPr>
        <p:spPr>
          <a:xfrm>
            <a:off x="10480415" y="1174440"/>
            <a:ext cx="1429789" cy="1590927"/>
          </a:xfrm>
          <a:prstGeom prst="irregularSeal1">
            <a:avLst/>
          </a:prstGeom>
          <a:solidFill>
            <a:srgbClr val="99C4C2"/>
          </a:solidFill>
          <a:ln w="19050" cmpd="sng">
            <a:solidFill>
              <a:srgbClr val="99C4C2"/>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mc:AlternateContent xmlns:mc="http://schemas.openxmlformats.org/markup-compatibility/2006">
        <mc:Choice xmlns:a14="http://schemas.microsoft.com/office/drawing/2010/main" Requires="a14">
          <p:sp>
            <p:nvSpPr>
              <p:cNvPr id="11" name="Textfeld 10"/>
              <p:cNvSpPr txBox="1"/>
              <p:nvPr/>
            </p:nvSpPr>
            <p:spPr>
              <a:xfrm>
                <a:off x="10692388" y="1822426"/>
                <a:ext cx="1005841"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Sup>
                        <m:sSubSupPr>
                          <m:ctrlPr>
                            <a:rPr lang="de-DE" sz="1600" i="1" smtClean="0">
                              <a:latin typeface="Cambria Math" panose="02040503050406030204" pitchFamily="18" charset="0"/>
                            </a:rPr>
                          </m:ctrlPr>
                        </m:sSubSup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up>
                          <m:r>
                            <a:rPr lang="de-DE" sz="1600" i="1" smtClean="0">
                              <a:latin typeface="Cambria Math" panose="02040503050406030204" pitchFamily="18" charset="0"/>
                            </a:rPr>
                            <m:t>∗</m:t>
                          </m:r>
                        </m:sup>
                      </m:sSubSup>
                      <m:r>
                        <a:rPr lang="de-DE" sz="1600" i="1" smtClean="0">
                          <a:latin typeface="Cambria Math" panose="02040503050406030204" pitchFamily="18" charset="0"/>
                        </a:rPr>
                        <m:t>=</m:t>
                      </m:r>
                      <m:f>
                        <m:fPr>
                          <m:ctrlPr>
                            <a:rPr lang="de-DE" sz="1600" i="1" smtClean="0">
                              <a:latin typeface="Cambria Math" panose="02040503050406030204" pitchFamily="18" charset="0"/>
                            </a:rPr>
                          </m:ctrlPr>
                        </m:fPr>
                        <m:num>
                          <m:sSub>
                            <m:sSubPr>
                              <m:ctrlPr>
                                <a:rPr lang="de-DE" sz="1600" i="1" smtClean="0">
                                  <a:latin typeface="Cambria Math" panose="02040503050406030204" pitchFamily="18" charset="0"/>
                                </a:rPr>
                              </m:ctrlPr>
                            </m:sSub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Sub>
                        </m:num>
                        <m:den>
                          <m:r>
                            <a:rPr lang="de-DE" sz="1600" i="1" smtClean="0">
                              <a:latin typeface="Cambria Math" panose="02040503050406030204" pitchFamily="18" charset="0"/>
                            </a:rPr>
                            <m:t>1−</m:t>
                          </m:r>
                          <m:r>
                            <a:rPr lang="de-DE" sz="1600" i="1" smtClean="0">
                              <a:latin typeface="Cambria Math" panose="02040503050406030204" pitchFamily="18" charset="0"/>
                            </a:rPr>
                            <m:t>𝑅</m:t>
                          </m:r>
                        </m:den>
                      </m:f>
                    </m:oMath>
                  </m:oMathPara>
                </a14:m>
                <a:endParaRPr lang="de-DE" sz="1600" dirty="0" err="1" smtClean="0"/>
              </a:p>
            </p:txBody>
          </p:sp>
        </mc:Choice>
        <mc:Fallback>
          <p:sp>
            <p:nvSpPr>
              <p:cNvPr id="11" name="Textfeld 10"/>
              <p:cNvSpPr txBox="1">
                <a:spLocks noRot="1" noChangeAspect="1" noMove="1" noResize="1" noEditPoints="1" noAdjustHandles="1" noChangeArrowheads="1" noChangeShapeType="1" noTextEdit="1"/>
              </p:cNvSpPr>
              <p:nvPr/>
            </p:nvSpPr>
            <p:spPr>
              <a:xfrm>
                <a:off x="10692388" y="1822426"/>
                <a:ext cx="1005841" cy="294953"/>
              </a:xfrm>
              <a:prstGeom prst="rect">
                <a:avLst/>
              </a:prstGeom>
              <a:blipFill>
                <a:blip r:embed="rId5"/>
                <a:stretch>
                  <a:fillRect l="-2424" t="-31250" r="-3030" b="-33333"/>
                </a:stretch>
              </a:blipFill>
            </p:spPr>
            <p:txBody>
              <a:bodyPr/>
              <a:lstStyle/>
              <a:p>
                <a:r>
                  <a:rPr lang="de-DE">
                    <a:noFill/>
                  </a:rPr>
                  <a:t> </a:t>
                </a:r>
              </a:p>
            </p:txBody>
          </p:sp>
        </mc:Fallback>
      </mc:AlternateContent>
    </p:spTree>
    <p:extLst>
      <p:ext uri="{BB962C8B-B14F-4D97-AF65-F5344CB8AC3E}">
        <p14:creationId xmlns:p14="http://schemas.microsoft.com/office/powerpoint/2010/main" val="1752081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57447" y="890886"/>
            <a:ext cx="10837863" cy="1459353"/>
          </a:xfrm>
        </p:spPr>
        <p:txBody>
          <a:bodyPr>
            <a:normAutofit fontScale="92500" lnSpcReduction="10000"/>
          </a:bodyPr>
          <a:lstStyle/>
          <a:p>
            <a:pPr marL="285750" indent="-285750">
              <a:buFont typeface="Arial" panose="020B0604020202020204" pitchFamily="34" charset="0"/>
              <a:buChar char="•"/>
            </a:pPr>
            <a:r>
              <a:rPr lang="de-DE" dirty="0" smtClean="0"/>
              <a:t>The </a:t>
            </a:r>
            <a:r>
              <a:rPr lang="de-DE" dirty="0" err="1" smtClean="0"/>
              <a:t>effective</a:t>
            </a:r>
            <a:r>
              <a:rPr lang="de-DE" dirty="0" smtClean="0"/>
              <a:t> </a:t>
            </a:r>
            <a:r>
              <a:rPr lang="de-DE" dirty="0" err="1" smtClean="0"/>
              <a:t>confinement</a:t>
            </a:r>
            <a:r>
              <a:rPr lang="de-DE" dirty="0" smtClean="0"/>
              <a:t> time </a:t>
            </a:r>
            <a:r>
              <a:rPr lang="el-GR" dirty="0">
                <a:latin typeface="Times New Roman" panose="02020603050405020304" pitchFamily="18" charset="0"/>
                <a:cs typeface="Times New Roman" panose="02020603050405020304" pitchFamily="18" charset="0"/>
              </a:rPr>
              <a:t>τ</a:t>
            </a:r>
            <a:r>
              <a:rPr lang="de-DE" baseline="-25000" dirty="0">
                <a:latin typeface="Times New Roman" panose="02020603050405020304" pitchFamily="18" charset="0"/>
                <a:cs typeface="Times New Roman" panose="02020603050405020304" pitchFamily="18" charset="0"/>
              </a:rPr>
              <a:t>p</a:t>
            </a:r>
            <a:r>
              <a:rPr lang="de-DE" baseline="30000" dirty="0">
                <a:latin typeface="Times New Roman" panose="02020603050405020304" pitchFamily="18" charset="0"/>
                <a:cs typeface="Times New Roman" panose="02020603050405020304" pitchFamily="18" charset="0"/>
              </a:rPr>
              <a:t>*</a:t>
            </a:r>
            <a:r>
              <a:rPr lang="de-DE" dirty="0" smtClean="0"/>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 </a:t>
            </a:r>
            <a:r>
              <a:rPr lang="de-DE" dirty="0" err="1" smtClean="0"/>
              <a:t>It</a:t>
            </a:r>
            <a:r>
              <a:rPr lang="de-DE" dirty="0" smtClean="0"/>
              <a:t> </a:t>
            </a:r>
            <a:r>
              <a:rPr lang="de-DE" dirty="0" err="1" smtClean="0"/>
              <a:t>is</a:t>
            </a:r>
            <a:r>
              <a:rPr lang="de-DE" dirty="0" smtClean="0"/>
              <a:t> </a:t>
            </a:r>
            <a:r>
              <a:rPr lang="de-DE" dirty="0" err="1" smtClean="0"/>
              <a:t>therefore</a:t>
            </a:r>
            <a:r>
              <a:rPr lang="de-DE" dirty="0" smtClean="0"/>
              <a:t> a </a:t>
            </a:r>
            <a:r>
              <a:rPr lang="de-DE" dirty="0" err="1" smtClean="0"/>
              <a:t>key</a:t>
            </a:r>
            <a:r>
              <a:rPr lang="de-DE" dirty="0" smtClean="0"/>
              <a:t> </a:t>
            </a:r>
            <a:r>
              <a:rPr lang="de-DE" dirty="0" err="1" smtClean="0"/>
              <a:t>metric</a:t>
            </a:r>
            <a:r>
              <a:rPr lang="de-DE" dirty="0" smtClean="0"/>
              <a:t> </a:t>
            </a:r>
            <a:r>
              <a:rPr lang="de-DE" dirty="0" err="1" smtClean="0"/>
              <a:t>for</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besides</a:t>
            </a:r>
            <a:r>
              <a:rPr lang="de-DE" dirty="0" smtClean="0"/>
              <a:t> </a:t>
            </a:r>
            <a:r>
              <a:rPr lang="de-DE" dirty="0" err="1" smtClean="0"/>
              <a:t>S</a:t>
            </a:r>
            <a:r>
              <a:rPr lang="de-DE" baseline="-25000" dirty="0" err="1" smtClean="0"/>
              <a:t>eff</a:t>
            </a:r>
            <a:r>
              <a:rPr lang="de-DE" dirty="0" smtClean="0"/>
              <a:t>, </a:t>
            </a:r>
            <a:r>
              <a:rPr lang="de-DE" dirty="0" err="1" smtClean="0"/>
              <a:t>p</a:t>
            </a:r>
            <a:r>
              <a:rPr lang="de-DE" baseline="-25000" dirty="0" err="1" smtClean="0"/>
              <a:t>n</a:t>
            </a:r>
            <a:r>
              <a:rPr lang="de-DE" dirty="0" smtClean="0"/>
              <a:t>, </a:t>
            </a:r>
            <a:r>
              <a:rPr lang="el-GR" dirty="0" smtClean="0"/>
              <a:t>Γ</a:t>
            </a:r>
            <a:r>
              <a:rPr lang="de-DE" baseline="-25000" dirty="0" err="1" smtClean="0"/>
              <a:t>exhaust</a:t>
            </a:r>
            <a:r>
              <a:rPr lang="de-DE" dirty="0" smtClean="0"/>
              <a:t>)</a:t>
            </a:r>
          </a:p>
          <a:p>
            <a:pPr marL="285750" indent="-285750">
              <a:buFont typeface="Arial" panose="020B0604020202020204" pitchFamily="34" charset="0"/>
              <a:buChar char="•"/>
            </a:pPr>
            <a:r>
              <a:rPr lang="de-DE" b="1" dirty="0" err="1" smtClean="0"/>
              <a:t>It</a:t>
            </a:r>
            <a:r>
              <a:rPr lang="de-DE" b="1" dirty="0" smtClean="0"/>
              <a:t> </a:t>
            </a:r>
            <a:r>
              <a:rPr lang="de-DE" b="1" dirty="0" err="1" smtClean="0"/>
              <a:t>is</a:t>
            </a:r>
            <a:r>
              <a:rPr lang="de-DE" b="1" dirty="0" smtClean="0"/>
              <a:t> </a:t>
            </a:r>
            <a:r>
              <a:rPr lang="de-DE" b="1" dirty="0" err="1" smtClean="0"/>
              <a:t>measured</a:t>
            </a:r>
            <a:r>
              <a:rPr lang="de-DE" b="1" dirty="0" smtClean="0"/>
              <a:t> </a:t>
            </a:r>
            <a:r>
              <a:rPr lang="de-DE" b="1" dirty="0" err="1" smtClean="0"/>
              <a:t>by</a:t>
            </a:r>
            <a:r>
              <a:rPr lang="de-DE" b="1" dirty="0" smtClean="0"/>
              <a:t> </a:t>
            </a:r>
            <a:r>
              <a:rPr lang="de-DE" b="1" dirty="0" err="1" smtClean="0"/>
              <a:t>fitting</a:t>
            </a:r>
            <a:r>
              <a:rPr lang="de-DE" b="1" dirty="0" smtClean="0"/>
              <a:t> an </a:t>
            </a:r>
            <a:r>
              <a:rPr lang="de-DE" b="1" dirty="0" err="1" smtClean="0"/>
              <a:t>exponential</a:t>
            </a:r>
            <a:r>
              <a:rPr lang="de-DE" b="1" dirty="0" smtClean="0"/>
              <a:t> </a:t>
            </a:r>
            <a:r>
              <a:rPr lang="de-DE" b="1" dirty="0" err="1" smtClean="0"/>
              <a:t>decay</a:t>
            </a:r>
            <a:r>
              <a:rPr lang="de-DE" b="1" dirty="0" smtClean="0"/>
              <a:t> </a:t>
            </a:r>
            <a:r>
              <a:rPr lang="de-DE" b="1" dirty="0" err="1" smtClean="0"/>
              <a:t>to</a:t>
            </a:r>
            <a:r>
              <a:rPr lang="de-DE" b="1" dirty="0" smtClean="0"/>
              <a:t> </a:t>
            </a:r>
            <a:r>
              <a:rPr lang="de-DE" b="1" dirty="0" err="1" smtClean="0"/>
              <a:t>the</a:t>
            </a:r>
            <a:r>
              <a:rPr lang="de-DE" b="1" dirty="0" smtClean="0"/>
              <a:t> </a:t>
            </a:r>
            <a:r>
              <a:rPr lang="de-DE" b="1" dirty="0" err="1" smtClean="0"/>
              <a:t>density</a:t>
            </a:r>
            <a:r>
              <a:rPr lang="de-DE" b="1" dirty="0" smtClean="0"/>
              <a:t> </a:t>
            </a:r>
            <a:r>
              <a:rPr lang="de-DE" b="1" dirty="0" err="1" smtClean="0"/>
              <a:t>signal</a:t>
            </a:r>
            <a:r>
              <a:rPr lang="de-DE" b="1" dirty="0" smtClean="0"/>
              <a:t> </a:t>
            </a:r>
            <a:r>
              <a:rPr lang="de-DE" b="1" dirty="0">
                <a:cs typeface="Times New Roman" panose="02020603050405020304" pitchFamily="18" charset="0"/>
              </a:rPr>
              <a:t>at n</a:t>
            </a:r>
            <a:r>
              <a:rPr lang="de-DE" b="1" baseline="-25000" dirty="0">
                <a:cs typeface="Times New Roman" panose="02020603050405020304" pitchFamily="18" charset="0"/>
              </a:rPr>
              <a:t>e </a:t>
            </a:r>
            <a:r>
              <a:rPr lang="de-DE" b="1" dirty="0">
                <a:cs typeface="Times New Roman" panose="02020603050405020304" pitchFamily="18" charset="0"/>
              </a:rPr>
              <a:t>= 6 E+19 </a:t>
            </a:r>
            <a:r>
              <a:rPr lang="de-DE" b="1" dirty="0" smtClean="0">
                <a:cs typeface="Times New Roman" panose="02020603050405020304" pitchFamily="18" charset="0"/>
              </a:rPr>
              <a:t>m</a:t>
            </a:r>
            <a:r>
              <a:rPr lang="de-DE" b="1" baseline="30000" dirty="0" smtClean="0">
                <a:cs typeface="Times New Roman" panose="02020603050405020304" pitchFamily="18" charset="0"/>
              </a:rPr>
              <a:t>-2</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a:t>
            </a:r>
            <a:r>
              <a:rPr lang="de-DE" baseline="-25000" dirty="0">
                <a:latin typeface="Times New Roman" panose="02020603050405020304" pitchFamily="18" charset="0"/>
                <a:cs typeface="Times New Roman" panose="02020603050405020304" pitchFamily="18" charset="0"/>
              </a:rPr>
              <a:t>p</a:t>
            </a:r>
            <a:r>
              <a:rPr lang="de-DE" baseline="30000" dirty="0">
                <a:latin typeface="Times New Roman" panose="02020603050405020304" pitchFamily="18" charset="0"/>
                <a:cs typeface="Times New Roman" panose="02020603050405020304" pitchFamily="18" charset="0"/>
              </a:rPr>
              <a:t>* </a:t>
            </a:r>
            <a:r>
              <a:rPr lang="de-DE" dirty="0" err="1">
                <a:cs typeface="Times New Roman" panose="02020603050405020304" pitchFamily="18" charset="0"/>
              </a:rPr>
              <a:t>strongly</a:t>
            </a:r>
            <a:r>
              <a:rPr lang="de-DE" dirty="0">
                <a:cs typeface="Times New Roman" panose="02020603050405020304" pitchFamily="18" charset="0"/>
              </a:rPr>
              <a:t> wall </a:t>
            </a:r>
            <a:r>
              <a:rPr lang="de-DE" dirty="0" err="1" smtClean="0">
                <a:cs typeface="Times New Roman" panose="02020603050405020304" pitchFamily="18" charset="0"/>
              </a:rPr>
              <a:t>dependent</a:t>
            </a:r>
            <a:r>
              <a:rPr lang="de-DE" dirty="0">
                <a:cs typeface="Times New Roman" panose="02020603050405020304" pitchFamily="18" charset="0"/>
              </a:rPr>
              <a:t>, </a:t>
            </a:r>
            <a:r>
              <a:rPr lang="de-DE" dirty="0" err="1">
                <a:cs typeface="Times New Roman" panose="02020603050405020304" pitchFamily="18" charset="0"/>
              </a:rPr>
              <a:t>as</a:t>
            </a:r>
            <a:r>
              <a:rPr lang="de-DE" dirty="0">
                <a:cs typeface="Times New Roman" panose="02020603050405020304" pitchFamily="18" charset="0"/>
              </a:rPr>
              <a:t> </a:t>
            </a:r>
            <a:r>
              <a:rPr lang="de-DE" dirty="0" err="1">
                <a:cs typeface="Times New Roman" panose="02020603050405020304" pitchFamily="18" charset="0"/>
              </a:rPr>
              <a:t>the</a:t>
            </a:r>
            <a:r>
              <a:rPr lang="de-DE" dirty="0">
                <a:cs typeface="Times New Roman" panose="02020603050405020304" pitchFamily="18" charset="0"/>
              </a:rPr>
              <a:t> wall </a:t>
            </a:r>
            <a:r>
              <a:rPr lang="de-DE" dirty="0" err="1">
                <a:cs typeface="Times New Roman" panose="02020603050405020304" pitchFamily="18" charset="0"/>
              </a:rPr>
              <a:t>can</a:t>
            </a:r>
            <a:r>
              <a:rPr lang="de-DE" dirty="0">
                <a:cs typeface="Times New Roman" panose="02020603050405020304" pitchFamily="18" charset="0"/>
              </a:rPr>
              <a:t> </a:t>
            </a:r>
            <a:r>
              <a:rPr lang="de-DE" dirty="0" err="1">
                <a:cs typeface="Times New Roman" panose="02020603050405020304" pitchFamily="18" charset="0"/>
              </a:rPr>
              <a:t>act</a:t>
            </a:r>
            <a:r>
              <a:rPr lang="de-DE" dirty="0">
                <a:cs typeface="Times New Roman" panose="02020603050405020304" pitchFamily="18" charset="0"/>
              </a:rPr>
              <a:t> </a:t>
            </a:r>
            <a:r>
              <a:rPr lang="de-DE" dirty="0" err="1">
                <a:cs typeface="Times New Roman" panose="02020603050405020304" pitchFamily="18" charset="0"/>
              </a:rPr>
              <a:t>as</a:t>
            </a:r>
            <a:r>
              <a:rPr lang="de-DE" dirty="0">
                <a:cs typeface="Times New Roman" panose="02020603050405020304" pitchFamily="18" charset="0"/>
              </a:rPr>
              <a:t> additional </a:t>
            </a:r>
            <a:r>
              <a:rPr lang="de-DE" dirty="0" err="1">
                <a:cs typeface="Times New Roman" panose="02020603050405020304" pitchFamily="18" charset="0"/>
              </a:rPr>
              <a:t>source</a:t>
            </a:r>
            <a:r>
              <a:rPr lang="de-DE" dirty="0">
                <a:cs typeface="Times New Roman" panose="02020603050405020304" pitchFamily="18" charset="0"/>
              </a:rPr>
              <a:t> </a:t>
            </a:r>
            <a:r>
              <a:rPr lang="de-DE" dirty="0" err="1">
                <a:cs typeface="Times New Roman" panose="02020603050405020304" pitchFamily="18" charset="0"/>
              </a:rPr>
              <a:t>or</a:t>
            </a:r>
            <a:r>
              <a:rPr lang="de-DE" dirty="0">
                <a:cs typeface="Times New Roman" panose="02020603050405020304" pitchFamily="18" charset="0"/>
              </a:rPr>
              <a:t> </a:t>
            </a:r>
            <a:r>
              <a:rPr lang="de-DE" dirty="0" smtClean="0">
                <a:cs typeface="Times New Roman" panose="02020603050405020304" pitchFamily="18" charset="0"/>
              </a:rPr>
              <a:t>sink</a:t>
            </a:r>
            <a:endParaRPr lang="de-DE" dirty="0" smtClean="0"/>
          </a:p>
          <a:p>
            <a:endParaRPr lang="de-DE" dirty="0"/>
          </a:p>
          <a:p>
            <a:endParaRPr lang="de-DE" dirty="0"/>
          </a:p>
        </p:txBody>
      </p:sp>
      <p:sp>
        <p:nvSpPr>
          <p:cNvPr id="3" name="Titel 2"/>
          <p:cNvSpPr>
            <a:spLocks noGrp="1"/>
          </p:cNvSpPr>
          <p:nvPr>
            <p:ph type="title"/>
          </p:nvPr>
        </p:nvSpPr>
        <p:spPr>
          <a:xfrm>
            <a:off x="357447" y="285179"/>
            <a:ext cx="10474036" cy="782638"/>
          </a:xfrm>
        </p:spPr>
        <p:txBody>
          <a:bodyPr/>
          <a:lstStyle/>
          <a:p>
            <a:r>
              <a:rPr lang="de-DE" dirty="0" err="1"/>
              <a:t>Effective</a:t>
            </a:r>
            <a:r>
              <a:rPr lang="de-DE" dirty="0"/>
              <a:t> </a:t>
            </a:r>
            <a:r>
              <a:rPr lang="de-DE" dirty="0" err="1"/>
              <a:t>particle</a:t>
            </a:r>
            <a:r>
              <a:rPr lang="de-DE" dirty="0"/>
              <a:t> </a:t>
            </a:r>
            <a:r>
              <a:rPr lang="de-DE" dirty="0" err="1"/>
              <a:t>confinement</a:t>
            </a:r>
            <a:r>
              <a:rPr lang="de-DE" dirty="0"/>
              <a:t> time </a:t>
            </a:r>
            <a:r>
              <a:rPr lang="de-DE" dirty="0" err="1"/>
              <a:t>for</a:t>
            </a:r>
            <a:r>
              <a:rPr lang="de-DE" dirty="0"/>
              <a:t> hydrogen (Thierry </a:t>
            </a:r>
            <a:r>
              <a:rPr lang="de-DE" dirty="0" err="1"/>
              <a:t>Kremeyer</a:t>
            </a:r>
            <a:r>
              <a:rPr lang="de-DE" dirty="0" smtClean="0"/>
              <a:t>)</a:t>
            </a:r>
            <a:endParaRPr lang="de-DE" dirty="0">
              <a:latin typeface="Times New Roman" panose="02020603050405020304" pitchFamily="18" charset="0"/>
              <a:cs typeface="Times New Roman" panose="02020603050405020304" pitchFamily="18" charset="0"/>
            </a:endParaRPr>
          </a:p>
        </p:txBody>
      </p:sp>
      <p:sp>
        <p:nvSpPr>
          <p:cNvPr id="4" name="Datumsplatzhalter 3"/>
          <p:cNvSpPr>
            <a:spLocks noGrp="1"/>
          </p:cNvSpPr>
          <p:nvPr>
            <p:ph type="dt" sz="half" idx="14"/>
          </p:nvPr>
        </p:nvSpPr>
        <p:spPr/>
        <p:txBody>
          <a:bodyPr/>
          <a:lstStyle/>
          <a:p>
            <a:r>
              <a:rPr lang="de-DE" smtClean="0"/>
              <a:t>Gas balance and exhaust during OP2.1</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Victoria Haak | </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6</a:t>
            </a:fld>
            <a:endParaRPr lang="de-DE" dirty="0"/>
          </a:p>
        </p:txBody>
      </p:sp>
      <p:sp>
        <p:nvSpPr>
          <p:cNvPr id="22" name="Textfeld 21"/>
          <p:cNvSpPr txBox="1"/>
          <p:nvPr/>
        </p:nvSpPr>
        <p:spPr>
          <a:xfrm>
            <a:off x="1072342" y="3753302"/>
            <a:ext cx="2884516" cy="884858"/>
          </a:xfrm>
          <a:prstGeom prst="rect">
            <a:avLst/>
          </a:prstGeom>
          <a:noFill/>
        </p:spPr>
        <p:txBody>
          <a:bodyPr wrap="square" lIns="0" tIns="0" rIns="0" bIns="0" rtlCol="0" anchor="t" anchorCtr="0">
            <a:spAutoFit/>
          </a:bodyPr>
          <a:lstStyle/>
          <a:p>
            <a:pPr algn="l">
              <a:lnSpc>
                <a:spcPts val="2300"/>
              </a:lnSpc>
              <a:spcBef>
                <a:spcPts val="1150"/>
              </a:spcBef>
            </a:pPr>
            <a:r>
              <a:rPr lang="de-DE" sz="1600" b="1" dirty="0" err="1" smtClean="0"/>
              <a:t>Method</a:t>
            </a:r>
            <a:r>
              <a:rPr lang="de-DE" sz="1600" b="1" dirty="0" smtClean="0"/>
              <a:t>: </a:t>
            </a:r>
            <a:r>
              <a:rPr lang="de-DE" sz="1600" b="1" dirty="0" err="1" smtClean="0"/>
              <a:t>determine</a:t>
            </a:r>
            <a:r>
              <a:rPr lang="de-DE" sz="1600" b="1" dirty="0" smtClean="0"/>
              <a:t> </a:t>
            </a:r>
            <a:r>
              <a:rPr lang="de-DE" sz="1600" b="1" dirty="0" err="1" smtClean="0"/>
              <a:t>decay</a:t>
            </a:r>
            <a:r>
              <a:rPr lang="de-DE" sz="1600" b="1" dirty="0" smtClean="0"/>
              <a:t> </a:t>
            </a:r>
            <a:r>
              <a:rPr lang="de-DE" sz="1600" b="1" dirty="0" err="1" smtClean="0"/>
              <a:t>of</a:t>
            </a:r>
            <a:r>
              <a:rPr lang="de-DE" sz="1600" b="1" dirty="0" smtClean="0"/>
              <a:t> </a:t>
            </a:r>
            <a:r>
              <a:rPr lang="de-DE" sz="1600" b="1" dirty="0" err="1" smtClean="0"/>
              <a:t>line</a:t>
            </a:r>
            <a:r>
              <a:rPr lang="de-DE" sz="1600" b="1" dirty="0" smtClean="0"/>
              <a:t> </a:t>
            </a:r>
            <a:r>
              <a:rPr lang="de-DE" sz="1600" b="1" dirty="0" err="1" smtClean="0"/>
              <a:t>integrated</a:t>
            </a:r>
            <a:r>
              <a:rPr lang="de-DE" sz="1600" b="1" dirty="0" smtClean="0"/>
              <a:t> </a:t>
            </a:r>
            <a:r>
              <a:rPr lang="de-DE" sz="1600" b="1" dirty="0" err="1" smtClean="0"/>
              <a:t>density</a:t>
            </a:r>
            <a:r>
              <a:rPr lang="de-DE" sz="1600" b="1" dirty="0" smtClean="0"/>
              <a:t> after </a:t>
            </a:r>
            <a:r>
              <a:rPr lang="de-DE" sz="1600" b="1" dirty="0" err="1" smtClean="0"/>
              <a:t>switching</a:t>
            </a:r>
            <a:r>
              <a:rPr lang="de-DE" sz="1600" b="1" dirty="0" smtClean="0"/>
              <a:t> gas </a:t>
            </a:r>
            <a:r>
              <a:rPr lang="de-DE" sz="1600" b="1" dirty="0" err="1" smtClean="0"/>
              <a:t>inlet</a:t>
            </a:r>
            <a:r>
              <a:rPr lang="de-DE" sz="1600" b="1" dirty="0" smtClean="0"/>
              <a:t> off</a:t>
            </a:r>
          </a:p>
        </p:txBody>
      </p:sp>
      <p:sp>
        <p:nvSpPr>
          <p:cNvPr id="7" name="Rechteck 6"/>
          <p:cNvSpPr/>
          <p:nvPr/>
        </p:nvSpPr>
        <p:spPr>
          <a:xfrm>
            <a:off x="955964" y="3632662"/>
            <a:ext cx="3117273" cy="1138843"/>
          </a:xfrm>
          <a:prstGeom prst="rect">
            <a:avLst/>
          </a:prstGeom>
          <a:noFill/>
          <a:ln w="28575" cmpd="sng">
            <a:solidFill>
              <a:schemeClr val="accent1"/>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816" y="2590652"/>
            <a:ext cx="7580789" cy="3760271"/>
          </a:xfrm>
          <a:prstGeom prst="rect">
            <a:avLst/>
          </a:prstGeom>
        </p:spPr>
      </p:pic>
      <p:sp>
        <p:nvSpPr>
          <p:cNvPr id="26" name="Rechteck 25"/>
          <p:cNvSpPr/>
          <p:nvPr/>
        </p:nvSpPr>
        <p:spPr>
          <a:xfrm>
            <a:off x="5064072" y="2590651"/>
            <a:ext cx="6434051" cy="41677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1" name="Explosion 1 10"/>
          <p:cNvSpPr/>
          <p:nvPr/>
        </p:nvSpPr>
        <p:spPr>
          <a:xfrm>
            <a:off x="10480415" y="1174440"/>
            <a:ext cx="1429789" cy="1590927"/>
          </a:xfrm>
          <a:prstGeom prst="irregularSeal1">
            <a:avLst/>
          </a:prstGeom>
          <a:solidFill>
            <a:srgbClr val="99C4C2"/>
          </a:solidFill>
          <a:ln w="19050" cmpd="sng">
            <a:solidFill>
              <a:srgbClr val="99C4C2"/>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mc:AlternateContent xmlns:mc="http://schemas.openxmlformats.org/markup-compatibility/2006">
        <mc:Choice xmlns:a14="http://schemas.microsoft.com/office/drawing/2010/main" Requires="a14">
          <p:sp>
            <p:nvSpPr>
              <p:cNvPr id="13" name="Textfeld 12"/>
              <p:cNvSpPr txBox="1"/>
              <p:nvPr/>
            </p:nvSpPr>
            <p:spPr>
              <a:xfrm>
                <a:off x="10692388" y="1822426"/>
                <a:ext cx="1005841"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Sup>
                        <m:sSubSupPr>
                          <m:ctrlPr>
                            <a:rPr lang="de-DE" sz="1600" i="1" smtClean="0">
                              <a:latin typeface="Cambria Math" panose="02040503050406030204" pitchFamily="18" charset="0"/>
                            </a:rPr>
                          </m:ctrlPr>
                        </m:sSubSup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up>
                          <m:r>
                            <a:rPr lang="de-DE" sz="1600" i="1" smtClean="0">
                              <a:latin typeface="Cambria Math" panose="02040503050406030204" pitchFamily="18" charset="0"/>
                            </a:rPr>
                            <m:t>∗</m:t>
                          </m:r>
                        </m:sup>
                      </m:sSubSup>
                      <m:r>
                        <a:rPr lang="de-DE" sz="1600" i="1" smtClean="0">
                          <a:latin typeface="Cambria Math" panose="02040503050406030204" pitchFamily="18" charset="0"/>
                        </a:rPr>
                        <m:t>=</m:t>
                      </m:r>
                      <m:f>
                        <m:fPr>
                          <m:ctrlPr>
                            <a:rPr lang="de-DE" sz="1600" i="1" smtClean="0">
                              <a:latin typeface="Cambria Math" panose="02040503050406030204" pitchFamily="18" charset="0"/>
                            </a:rPr>
                          </m:ctrlPr>
                        </m:fPr>
                        <m:num>
                          <m:sSub>
                            <m:sSubPr>
                              <m:ctrlPr>
                                <a:rPr lang="de-DE" sz="1600" i="1" smtClean="0">
                                  <a:latin typeface="Cambria Math" panose="02040503050406030204" pitchFamily="18" charset="0"/>
                                </a:rPr>
                              </m:ctrlPr>
                            </m:sSub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Sub>
                        </m:num>
                        <m:den>
                          <m:r>
                            <a:rPr lang="de-DE" sz="1600" i="1" smtClean="0">
                              <a:latin typeface="Cambria Math" panose="02040503050406030204" pitchFamily="18" charset="0"/>
                            </a:rPr>
                            <m:t>1−</m:t>
                          </m:r>
                          <m:r>
                            <a:rPr lang="de-DE" sz="1600" i="1" smtClean="0">
                              <a:latin typeface="Cambria Math" panose="02040503050406030204" pitchFamily="18" charset="0"/>
                            </a:rPr>
                            <m:t>𝑅</m:t>
                          </m:r>
                        </m:den>
                      </m:f>
                    </m:oMath>
                  </m:oMathPara>
                </a14:m>
                <a:endParaRPr lang="de-DE" sz="1600" dirty="0" err="1" smtClean="0"/>
              </a:p>
            </p:txBody>
          </p:sp>
        </mc:Choice>
        <mc:Fallback>
          <p:sp>
            <p:nvSpPr>
              <p:cNvPr id="13" name="Textfeld 12"/>
              <p:cNvSpPr txBox="1">
                <a:spLocks noRot="1" noChangeAspect="1" noMove="1" noResize="1" noEditPoints="1" noAdjustHandles="1" noChangeArrowheads="1" noChangeShapeType="1" noTextEdit="1"/>
              </p:cNvSpPr>
              <p:nvPr/>
            </p:nvSpPr>
            <p:spPr>
              <a:xfrm>
                <a:off x="10692388" y="1822426"/>
                <a:ext cx="1005841" cy="294953"/>
              </a:xfrm>
              <a:prstGeom prst="rect">
                <a:avLst/>
              </a:prstGeom>
              <a:blipFill>
                <a:blip r:embed="rId4"/>
                <a:stretch>
                  <a:fillRect l="-2424" t="-31250" r="-3030" b="-33333"/>
                </a:stretch>
              </a:blipFill>
            </p:spPr>
            <p:txBody>
              <a:bodyPr/>
              <a:lstStyle/>
              <a:p>
                <a:r>
                  <a:rPr lang="de-DE">
                    <a:noFill/>
                  </a:rPr>
                  <a:t> </a:t>
                </a:r>
              </a:p>
            </p:txBody>
          </p:sp>
        </mc:Fallback>
      </mc:AlternateContent>
    </p:spTree>
    <p:extLst>
      <p:ext uri="{BB962C8B-B14F-4D97-AF65-F5344CB8AC3E}">
        <p14:creationId xmlns:p14="http://schemas.microsoft.com/office/powerpoint/2010/main" val="3548926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51585" y="4697009"/>
            <a:ext cx="10837863" cy="1459353"/>
          </a:xfrm>
        </p:spPr>
        <p:txBody>
          <a:bodyPr>
            <a:normAutofit/>
          </a:bodyPr>
          <a:lstStyle/>
          <a:p>
            <a:pPr marL="285750" indent="-285750">
              <a:buFont typeface="Arial" panose="020B0604020202020204" pitchFamily="34" charset="0"/>
              <a:buChar char="•"/>
            </a:pPr>
            <a:r>
              <a:rPr lang="de-DE" dirty="0" smtClean="0"/>
              <a:t>Different </a:t>
            </a:r>
            <a:r>
              <a:rPr lang="de-DE" dirty="0" err="1" smtClean="0"/>
              <a:t>confinement</a:t>
            </a:r>
            <a:r>
              <a:rPr lang="de-DE" dirty="0" smtClean="0"/>
              <a:t> </a:t>
            </a:r>
            <a:r>
              <a:rPr lang="de-DE" dirty="0" err="1" smtClean="0"/>
              <a:t>times</a:t>
            </a:r>
            <a:r>
              <a:rPr lang="de-DE" dirty="0" smtClean="0"/>
              <a:t> </a:t>
            </a:r>
            <a:r>
              <a:rPr lang="de-DE" dirty="0" err="1" smtClean="0"/>
              <a:t>during</a:t>
            </a:r>
            <a:r>
              <a:rPr lang="de-DE" dirty="0" smtClean="0"/>
              <a:t> </a:t>
            </a:r>
            <a:r>
              <a:rPr lang="de-DE" dirty="0" err="1" smtClean="0"/>
              <a:t>density</a:t>
            </a:r>
            <a:r>
              <a:rPr lang="de-DE" dirty="0" smtClean="0"/>
              <a:t> </a:t>
            </a:r>
            <a:r>
              <a:rPr lang="de-DE" dirty="0" err="1" smtClean="0"/>
              <a:t>decay</a:t>
            </a:r>
            <a:r>
              <a:rPr lang="de-DE" dirty="0" smtClean="0"/>
              <a:t> </a:t>
            </a:r>
            <a:r>
              <a:rPr lang="de-DE" dirty="0" err="1" smtClean="0"/>
              <a:t>observed</a:t>
            </a:r>
            <a:endParaRPr lang="de-DE" dirty="0" smtClean="0"/>
          </a:p>
          <a:p>
            <a:pPr marL="285750" indent="-285750">
              <a:buFont typeface="Arial" panose="020B0604020202020204" pitchFamily="34" charset="0"/>
              <a:buChar char="•"/>
            </a:pPr>
            <a:r>
              <a:rPr lang="de-DE" b="1" dirty="0" err="1" smtClean="0"/>
              <a:t>Confinement</a:t>
            </a:r>
            <a:r>
              <a:rPr lang="de-DE" b="1" dirty="0" smtClean="0"/>
              <a:t> </a:t>
            </a:r>
            <a:r>
              <a:rPr lang="de-DE" b="1" dirty="0" err="1" smtClean="0"/>
              <a:t>times</a:t>
            </a:r>
            <a:r>
              <a:rPr lang="de-DE" b="1" dirty="0" smtClean="0"/>
              <a:t> </a:t>
            </a:r>
            <a:r>
              <a:rPr lang="de-DE" b="1" dirty="0" err="1" smtClean="0"/>
              <a:t>determined</a:t>
            </a:r>
            <a:r>
              <a:rPr lang="de-DE" b="1" dirty="0" smtClean="0"/>
              <a:t> </a:t>
            </a:r>
            <a:r>
              <a:rPr lang="de-DE" b="1" dirty="0" err="1" smtClean="0"/>
              <a:t>using</a:t>
            </a:r>
            <a:r>
              <a:rPr lang="de-DE" b="1" dirty="0" smtClean="0"/>
              <a:t> </a:t>
            </a:r>
            <a:r>
              <a:rPr lang="de-DE" b="1" dirty="0" err="1" smtClean="0"/>
              <a:t>this</a:t>
            </a:r>
            <a:r>
              <a:rPr lang="de-DE" b="1" dirty="0" smtClean="0"/>
              <a:t> </a:t>
            </a:r>
            <a:r>
              <a:rPr lang="de-DE" b="1" dirty="0" err="1" smtClean="0"/>
              <a:t>method</a:t>
            </a:r>
            <a:r>
              <a:rPr lang="de-DE" b="1" dirty="0" smtClean="0"/>
              <a:t> </a:t>
            </a:r>
            <a:r>
              <a:rPr lang="de-DE" b="1" dirty="0" err="1" smtClean="0"/>
              <a:t>much</a:t>
            </a:r>
            <a:r>
              <a:rPr lang="de-DE" b="1" dirty="0" smtClean="0"/>
              <a:t> </a:t>
            </a:r>
            <a:r>
              <a:rPr lang="de-DE" b="1" dirty="0" err="1" smtClean="0"/>
              <a:t>higher</a:t>
            </a:r>
            <a:r>
              <a:rPr lang="de-DE" b="1" dirty="0" smtClean="0"/>
              <a:t> </a:t>
            </a:r>
            <a:r>
              <a:rPr lang="de-DE" b="1" dirty="0" err="1" smtClean="0"/>
              <a:t>than</a:t>
            </a:r>
            <a:r>
              <a:rPr lang="de-DE" b="1" dirty="0" smtClean="0"/>
              <a:t> </a:t>
            </a:r>
            <a:r>
              <a:rPr lang="de-DE" b="1" dirty="0" err="1" smtClean="0"/>
              <a:t>for</a:t>
            </a:r>
            <a:r>
              <a:rPr lang="de-DE" b="1" dirty="0" smtClean="0"/>
              <a:t> </a:t>
            </a:r>
            <a:r>
              <a:rPr lang="de-DE" b="1" dirty="0" err="1" smtClean="0"/>
              <a:t>the</a:t>
            </a:r>
            <a:r>
              <a:rPr lang="de-DE" b="1" dirty="0" smtClean="0"/>
              <a:t> </a:t>
            </a:r>
            <a:r>
              <a:rPr lang="de-DE" b="1" dirty="0" err="1" smtClean="0"/>
              <a:t>other</a:t>
            </a:r>
            <a:r>
              <a:rPr lang="de-DE" b="1" dirty="0" smtClean="0"/>
              <a:t> </a:t>
            </a:r>
            <a:r>
              <a:rPr lang="de-DE" b="1" dirty="0" err="1" smtClean="0"/>
              <a:t>methods</a:t>
            </a:r>
            <a:endParaRPr lang="de-DE" b="1" dirty="0" smtClean="0"/>
          </a:p>
          <a:p>
            <a:pPr marL="285750" indent="-285750">
              <a:buFont typeface="Arial" panose="020B0604020202020204" pitchFamily="34" charset="0"/>
              <a:buChar char="•"/>
            </a:pPr>
            <a:r>
              <a:rPr lang="de-DE" b="1" dirty="0" err="1" smtClean="0"/>
              <a:t>Why</a:t>
            </a:r>
            <a:r>
              <a:rPr lang="de-DE" b="1" dirty="0" smtClean="0"/>
              <a:t> </a:t>
            </a:r>
            <a:r>
              <a:rPr lang="de-DE" b="1" dirty="0" err="1" smtClean="0"/>
              <a:t>does</a:t>
            </a:r>
            <a:r>
              <a:rPr lang="de-DE" b="1" dirty="0" smtClean="0"/>
              <a:t> </a:t>
            </a:r>
            <a:r>
              <a:rPr lang="el-GR" b="1" dirty="0">
                <a:latin typeface="Times New Roman" panose="02020603050405020304" pitchFamily="18" charset="0"/>
                <a:cs typeface="Times New Roman" panose="02020603050405020304" pitchFamily="18" charset="0"/>
              </a:rPr>
              <a:t>τ</a:t>
            </a:r>
            <a:r>
              <a:rPr lang="de-DE" b="1" baseline="-25000" dirty="0">
                <a:latin typeface="Times New Roman" panose="02020603050405020304" pitchFamily="18" charset="0"/>
                <a:cs typeface="Times New Roman" panose="02020603050405020304" pitchFamily="18" charset="0"/>
              </a:rPr>
              <a:t>H</a:t>
            </a:r>
            <a:r>
              <a:rPr lang="de-DE" b="1" baseline="30000" dirty="0">
                <a:latin typeface="Times New Roman" panose="02020603050405020304" pitchFamily="18" charset="0"/>
                <a:cs typeface="Times New Roman" panose="02020603050405020304" pitchFamily="18" charset="0"/>
              </a:rPr>
              <a:t>* </a:t>
            </a:r>
            <a:r>
              <a:rPr lang="de-DE" b="1" dirty="0" err="1" smtClean="0">
                <a:cs typeface="Times New Roman" panose="02020603050405020304" pitchFamily="18" charset="0"/>
              </a:rPr>
              <a:t>peak</a:t>
            </a:r>
            <a:r>
              <a:rPr lang="de-DE" b="1" dirty="0" smtClean="0">
                <a:cs typeface="Times New Roman" panose="02020603050405020304" pitchFamily="18" charset="0"/>
              </a:rPr>
              <a:t>?</a:t>
            </a:r>
            <a:endParaRPr lang="de-DE" b="1" baseline="30000" dirty="0" smtClean="0">
              <a:cs typeface="Times New Roman" panose="02020603050405020304" pitchFamily="18" charset="0"/>
            </a:endParaRPr>
          </a:p>
          <a:p>
            <a:pPr marL="285750" indent="-285750">
              <a:buFont typeface="Arial" panose="020B0604020202020204" pitchFamily="34" charset="0"/>
              <a:buChar char="•"/>
            </a:pPr>
            <a:endParaRPr lang="de-DE" dirty="0"/>
          </a:p>
          <a:p>
            <a:endParaRPr lang="de-DE" dirty="0"/>
          </a:p>
        </p:txBody>
      </p:sp>
      <p:sp>
        <p:nvSpPr>
          <p:cNvPr id="3" name="Titel 2"/>
          <p:cNvSpPr>
            <a:spLocks noGrp="1"/>
          </p:cNvSpPr>
          <p:nvPr>
            <p:ph type="title"/>
          </p:nvPr>
        </p:nvSpPr>
        <p:spPr>
          <a:xfrm>
            <a:off x="357447" y="285179"/>
            <a:ext cx="10474036" cy="782638"/>
          </a:xfrm>
        </p:spPr>
        <p:txBody>
          <a:bodyPr/>
          <a:lstStyle/>
          <a:p>
            <a:r>
              <a:rPr lang="de-DE" dirty="0" err="1"/>
              <a:t>Effective</a:t>
            </a:r>
            <a:r>
              <a:rPr lang="de-DE" dirty="0"/>
              <a:t> </a:t>
            </a:r>
            <a:r>
              <a:rPr lang="de-DE" dirty="0" err="1"/>
              <a:t>particle</a:t>
            </a:r>
            <a:r>
              <a:rPr lang="de-DE" dirty="0"/>
              <a:t> </a:t>
            </a:r>
            <a:r>
              <a:rPr lang="de-DE" dirty="0" err="1"/>
              <a:t>confinement</a:t>
            </a:r>
            <a:r>
              <a:rPr lang="de-DE" dirty="0"/>
              <a:t> time </a:t>
            </a:r>
            <a:r>
              <a:rPr lang="de-DE" dirty="0" err="1"/>
              <a:t>for</a:t>
            </a:r>
            <a:r>
              <a:rPr lang="de-DE" dirty="0"/>
              <a:t> hydrogen (Thierry </a:t>
            </a:r>
            <a:r>
              <a:rPr lang="de-DE" dirty="0" err="1"/>
              <a:t>Kremeyer</a:t>
            </a:r>
            <a:r>
              <a:rPr lang="de-DE" dirty="0" smtClean="0"/>
              <a:t>)</a:t>
            </a:r>
            <a:endParaRPr lang="de-DE" dirty="0">
              <a:latin typeface="Times New Roman" panose="02020603050405020304" pitchFamily="18" charset="0"/>
              <a:cs typeface="Times New Roman" panose="02020603050405020304" pitchFamily="18" charset="0"/>
            </a:endParaRPr>
          </a:p>
        </p:txBody>
      </p:sp>
      <p:sp>
        <p:nvSpPr>
          <p:cNvPr id="4" name="Datumsplatzhalter 3"/>
          <p:cNvSpPr>
            <a:spLocks noGrp="1"/>
          </p:cNvSpPr>
          <p:nvPr>
            <p:ph type="dt" sz="half" idx="14"/>
          </p:nvPr>
        </p:nvSpPr>
        <p:spPr/>
        <p:txBody>
          <a:bodyPr/>
          <a:lstStyle/>
          <a:p>
            <a:r>
              <a:rPr lang="de-DE" smtClean="0"/>
              <a:t>Gas balance and exhaust during OP2.1</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Victoria Haak | </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7</a:t>
            </a:fld>
            <a:endParaRPr lang="de-DE" dirty="0"/>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37" y="922351"/>
            <a:ext cx="6173067" cy="3062004"/>
          </a:xfrm>
          <a:prstGeom prst="rect">
            <a:avLst/>
          </a:prstGeom>
        </p:spPr>
      </p:pic>
      <p:sp>
        <p:nvSpPr>
          <p:cNvPr id="26" name="Rechteck 25"/>
          <p:cNvSpPr/>
          <p:nvPr/>
        </p:nvSpPr>
        <p:spPr>
          <a:xfrm>
            <a:off x="0" y="859429"/>
            <a:ext cx="5653059" cy="416775"/>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211" y="1018905"/>
            <a:ext cx="6391906" cy="3321777"/>
          </a:xfrm>
          <a:prstGeom prst="rect">
            <a:avLst/>
          </a:prstGeom>
        </p:spPr>
      </p:pic>
      <p:sp>
        <p:nvSpPr>
          <p:cNvPr id="8" name="Textfeld 7"/>
          <p:cNvSpPr txBox="1"/>
          <p:nvPr/>
        </p:nvSpPr>
        <p:spPr>
          <a:xfrm>
            <a:off x="9895438" y="1850454"/>
            <a:ext cx="1683944" cy="267894"/>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rgbClr val="00B1EA"/>
                </a:solidFill>
              </a:rPr>
              <a:t>KKM </a:t>
            </a:r>
            <a:r>
              <a:rPr lang="de-DE" sz="1600" dirty="0" err="1" smtClean="0">
                <a:solidFill>
                  <a:srgbClr val="00B1EA"/>
                </a:solidFill>
              </a:rPr>
              <a:t>without</a:t>
            </a:r>
            <a:r>
              <a:rPr lang="de-DE" sz="1600" dirty="0" smtClean="0">
                <a:solidFill>
                  <a:srgbClr val="00B1EA"/>
                </a:solidFill>
              </a:rPr>
              <a:t> CVP</a:t>
            </a:r>
            <a:endParaRPr lang="de-DE" sz="1600" dirty="0" smtClean="0">
              <a:solidFill>
                <a:srgbClr val="00B1EA"/>
              </a:solidFill>
            </a:endParaRPr>
          </a:p>
        </p:txBody>
      </p:sp>
      <p:sp>
        <p:nvSpPr>
          <p:cNvPr id="9" name="Textfeld 8"/>
          <p:cNvSpPr txBox="1"/>
          <p:nvPr/>
        </p:nvSpPr>
        <p:spPr>
          <a:xfrm>
            <a:off x="10148935" y="2852074"/>
            <a:ext cx="1813215" cy="267894"/>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solidFill>
                  <a:schemeClr val="accent5"/>
                </a:solidFill>
              </a:rPr>
              <a:t>EJM </a:t>
            </a:r>
            <a:r>
              <a:rPr lang="de-DE" sz="1600" dirty="0" err="1" smtClean="0">
                <a:solidFill>
                  <a:schemeClr val="accent5"/>
                </a:solidFill>
              </a:rPr>
              <a:t>without</a:t>
            </a:r>
            <a:r>
              <a:rPr lang="de-DE" sz="1600" dirty="0" smtClean="0">
                <a:solidFill>
                  <a:schemeClr val="accent5"/>
                </a:solidFill>
              </a:rPr>
              <a:t> CVP</a:t>
            </a:r>
            <a:endParaRPr lang="de-DE" sz="1600" dirty="0" smtClean="0">
              <a:solidFill>
                <a:schemeClr val="accent5"/>
              </a:solidFill>
            </a:endParaRPr>
          </a:p>
        </p:txBody>
      </p:sp>
    </p:spTree>
    <p:extLst>
      <p:ext uri="{BB962C8B-B14F-4D97-AF65-F5344CB8AC3E}">
        <p14:creationId xmlns:p14="http://schemas.microsoft.com/office/powerpoint/2010/main" val="238952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57447" y="909773"/>
            <a:ext cx="10837863" cy="1459353"/>
          </a:xfrm>
        </p:spPr>
        <p:txBody>
          <a:bodyPr>
            <a:normAutofit fontScale="92500" lnSpcReduction="10000"/>
          </a:bodyPr>
          <a:lstStyle/>
          <a:p>
            <a:pPr marL="285750" indent="-285750">
              <a:buFont typeface="Arial" panose="020B0604020202020204" pitchFamily="34" charset="0"/>
              <a:buChar char="•"/>
            </a:pPr>
            <a:r>
              <a:rPr lang="de-DE" dirty="0" smtClean="0"/>
              <a:t>The </a:t>
            </a:r>
            <a:r>
              <a:rPr lang="de-DE" dirty="0" err="1" smtClean="0"/>
              <a:t>effective</a:t>
            </a:r>
            <a:r>
              <a:rPr lang="de-DE" dirty="0" smtClean="0"/>
              <a:t> </a:t>
            </a:r>
            <a:r>
              <a:rPr lang="de-DE" dirty="0" err="1" smtClean="0"/>
              <a:t>confinement</a:t>
            </a:r>
            <a:r>
              <a:rPr lang="de-DE" dirty="0" smtClean="0"/>
              <a:t> time </a:t>
            </a:r>
            <a:r>
              <a:rPr lang="el-GR" dirty="0">
                <a:latin typeface="Times New Roman" panose="02020603050405020304" pitchFamily="18" charset="0"/>
                <a:cs typeface="Times New Roman" panose="02020603050405020304" pitchFamily="18" charset="0"/>
              </a:rPr>
              <a:t>τ</a:t>
            </a:r>
            <a:r>
              <a:rPr lang="de-DE" baseline="-25000" dirty="0">
                <a:latin typeface="Times New Roman" panose="02020603050405020304" pitchFamily="18" charset="0"/>
                <a:cs typeface="Times New Roman" panose="02020603050405020304" pitchFamily="18" charset="0"/>
              </a:rPr>
              <a:t>p</a:t>
            </a:r>
            <a:r>
              <a:rPr lang="de-DE" baseline="30000" dirty="0">
                <a:latin typeface="Times New Roman" panose="02020603050405020304" pitchFamily="18" charset="0"/>
                <a:cs typeface="Times New Roman" panose="02020603050405020304" pitchFamily="18" charset="0"/>
              </a:rPr>
              <a:t>*</a:t>
            </a:r>
            <a:r>
              <a:rPr lang="de-DE" dirty="0" smtClean="0"/>
              <a:t> </a:t>
            </a:r>
            <a:r>
              <a:rPr lang="de-DE" dirty="0" err="1" smtClean="0"/>
              <a:t>describes</a:t>
            </a:r>
            <a:r>
              <a:rPr lang="de-DE" dirty="0" smtClean="0"/>
              <a:t> </a:t>
            </a:r>
            <a:r>
              <a:rPr lang="de-DE" dirty="0" err="1" smtClean="0"/>
              <a:t>how</a:t>
            </a:r>
            <a:r>
              <a:rPr lang="de-DE" dirty="0" smtClean="0"/>
              <a:t> </a:t>
            </a:r>
            <a:r>
              <a:rPr lang="de-DE" dirty="0" err="1" smtClean="0"/>
              <a:t>long</a:t>
            </a:r>
            <a:r>
              <a:rPr lang="de-DE" dirty="0" smtClean="0"/>
              <a:t> a </a:t>
            </a:r>
            <a:r>
              <a:rPr lang="de-DE" dirty="0" err="1" smtClean="0"/>
              <a:t>particle</a:t>
            </a:r>
            <a:r>
              <a:rPr lang="de-DE" dirty="0" smtClean="0"/>
              <a:t> </a:t>
            </a:r>
            <a:r>
              <a:rPr lang="de-DE" dirty="0" err="1" smtClean="0"/>
              <a:t>spends</a:t>
            </a:r>
            <a:r>
              <a:rPr lang="de-DE" dirty="0" smtClean="0"/>
              <a:t> in </a:t>
            </a:r>
            <a:r>
              <a:rPr lang="de-DE" dirty="0" err="1" smtClean="0"/>
              <a:t>the</a:t>
            </a:r>
            <a:r>
              <a:rPr lang="de-DE" dirty="0" smtClean="0"/>
              <a:t> </a:t>
            </a:r>
            <a:r>
              <a:rPr lang="de-DE" dirty="0" err="1" smtClean="0"/>
              <a:t>machine</a:t>
            </a:r>
            <a:r>
              <a:rPr lang="de-DE" dirty="0" smtClean="0"/>
              <a:t> </a:t>
            </a:r>
            <a:r>
              <a:rPr lang="de-DE" dirty="0" err="1" smtClean="0"/>
              <a:t>before</a:t>
            </a:r>
            <a:r>
              <a:rPr lang="de-DE" dirty="0" smtClean="0"/>
              <a:t> </a:t>
            </a:r>
            <a:r>
              <a:rPr lang="de-DE" dirty="0" err="1" smtClean="0"/>
              <a:t>being</a:t>
            </a:r>
            <a:r>
              <a:rPr lang="de-DE" dirty="0" smtClean="0"/>
              <a:t> </a:t>
            </a:r>
            <a:r>
              <a:rPr lang="de-DE" dirty="0" err="1" smtClean="0"/>
              <a:t>exhausted</a:t>
            </a:r>
            <a:r>
              <a:rPr lang="de-DE" dirty="0" smtClean="0"/>
              <a:t>. </a:t>
            </a:r>
            <a:r>
              <a:rPr lang="de-DE" dirty="0" err="1" smtClean="0"/>
              <a:t>It</a:t>
            </a:r>
            <a:r>
              <a:rPr lang="de-DE" dirty="0" smtClean="0"/>
              <a:t> </a:t>
            </a:r>
            <a:r>
              <a:rPr lang="de-DE" dirty="0" err="1" smtClean="0"/>
              <a:t>is</a:t>
            </a:r>
            <a:r>
              <a:rPr lang="de-DE" dirty="0" smtClean="0"/>
              <a:t> </a:t>
            </a:r>
            <a:r>
              <a:rPr lang="de-DE" dirty="0" err="1" smtClean="0"/>
              <a:t>therefore</a:t>
            </a:r>
            <a:r>
              <a:rPr lang="de-DE" dirty="0" smtClean="0"/>
              <a:t> a </a:t>
            </a:r>
            <a:r>
              <a:rPr lang="de-DE" dirty="0" err="1" smtClean="0"/>
              <a:t>key</a:t>
            </a:r>
            <a:r>
              <a:rPr lang="de-DE" dirty="0" smtClean="0"/>
              <a:t> </a:t>
            </a:r>
            <a:r>
              <a:rPr lang="de-DE" dirty="0" err="1" smtClean="0"/>
              <a:t>metric</a:t>
            </a:r>
            <a:r>
              <a:rPr lang="de-DE" dirty="0" smtClean="0"/>
              <a:t> </a:t>
            </a:r>
            <a:r>
              <a:rPr lang="de-DE" dirty="0" err="1" smtClean="0"/>
              <a:t>for</a:t>
            </a:r>
            <a:r>
              <a:rPr lang="de-DE" dirty="0" smtClean="0"/>
              <a:t> </a:t>
            </a:r>
            <a:r>
              <a:rPr lang="de-DE" dirty="0" err="1" smtClean="0"/>
              <a:t>particle</a:t>
            </a:r>
            <a:r>
              <a:rPr lang="de-DE" dirty="0" smtClean="0"/>
              <a:t> </a:t>
            </a:r>
            <a:r>
              <a:rPr lang="de-DE" dirty="0" err="1" smtClean="0"/>
              <a:t>exhaust</a:t>
            </a:r>
            <a:r>
              <a:rPr lang="de-DE" dirty="0" smtClean="0"/>
              <a:t> (</a:t>
            </a:r>
            <a:r>
              <a:rPr lang="de-DE" dirty="0" err="1" smtClean="0"/>
              <a:t>besides</a:t>
            </a:r>
            <a:r>
              <a:rPr lang="de-DE" dirty="0" smtClean="0"/>
              <a:t> </a:t>
            </a:r>
            <a:r>
              <a:rPr lang="de-DE" dirty="0" err="1" smtClean="0"/>
              <a:t>S</a:t>
            </a:r>
            <a:r>
              <a:rPr lang="de-DE" baseline="-25000" dirty="0" err="1" smtClean="0"/>
              <a:t>eff</a:t>
            </a:r>
            <a:r>
              <a:rPr lang="de-DE" dirty="0" smtClean="0"/>
              <a:t>, </a:t>
            </a:r>
            <a:r>
              <a:rPr lang="de-DE" dirty="0" err="1" smtClean="0"/>
              <a:t>p</a:t>
            </a:r>
            <a:r>
              <a:rPr lang="de-DE" baseline="-25000" dirty="0" err="1" smtClean="0"/>
              <a:t>n</a:t>
            </a:r>
            <a:r>
              <a:rPr lang="de-DE" dirty="0" smtClean="0"/>
              <a:t>, </a:t>
            </a:r>
            <a:r>
              <a:rPr lang="el-GR" dirty="0" smtClean="0"/>
              <a:t>Γ</a:t>
            </a:r>
            <a:r>
              <a:rPr lang="de-DE" baseline="-25000" dirty="0" err="1" smtClean="0"/>
              <a:t>exhaust</a:t>
            </a:r>
            <a:r>
              <a:rPr lang="de-DE" dirty="0" smtClean="0"/>
              <a:t>)</a:t>
            </a:r>
          </a:p>
          <a:p>
            <a:pPr marL="285750" indent="-285750">
              <a:buFont typeface="Arial" panose="020B0604020202020204" pitchFamily="34" charset="0"/>
              <a:buChar char="•"/>
            </a:pPr>
            <a:r>
              <a:rPr lang="de-DE" dirty="0" err="1" smtClean="0"/>
              <a:t>It</a:t>
            </a:r>
            <a:r>
              <a:rPr lang="de-DE" dirty="0" smtClean="0"/>
              <a:t> </a:t>
            </a:r>
            <a:r>
              <a:rPr lang="de-DE" dirty="0" err="1" smtClean="0"/>
              <a:t>is</a:t>
            </a:r>
            <a:r>
              <a:rPr lang="de-DE" dirty="0" smtClean="0"/>
              <a:t> </a:t>
            </a:r>
            <a:r>
              <a:rPr lang="de-DE" dirty="0" err="1" smtClean="0"/>
              <a:t>measured</a:t>
            </a:r>
            <a:r>
              <a:rPr lang="de-DE" dirty="0" smtClean="0"/>
              <a:t> </a:t>
            </a:r>
            <a:r>
              <a:rPr lang="de-DE" dirty="0" err="1" smtClean="0"/>
              <a:t>by</a:t>
            </a:r>
            <a:r>
              <a:rPr lang="de-DE" dirty="0" smtClean="0"/>
              <a:t> </a:t>
            </a:r>
            <a:r>
              <a:rPr lang="de-DE" dirty="0" err="1" smtClean="0"/>
              <a:t>fitting</a:t>
            </a:r>
            <a:r>
              <a:rPr lang="de-DE" dirty="0" smtClean="0"/>
              <a:t> an </a:t>
            </a:r>
            <a:r>
              <a:rPr lang="de-DE" dirty="0" err="1" smtClean="0"/>
              <a:t>exponential</a:t>
            </a:r>
            <a:r>
              <a:rPr lang="de-DE" dirty="0" smtClean="0"/>
              <a:t> </a:t>
            </a:r>
            <a:r>
              <a:rPr lang="de-DE" dirty="0" err="1" smtClean="0"/>
              <a:t>decay</a:t>
            </a:r>
            <a:r>
              <a:rPr lang="de-DE" dirty="0" smtClean="0"/>
              <a:t> </a:t>
            </a:r>
            <a:r>
              <a:rPr lang="de-DE" dirty="0" err="1" smtClean="0"/>
              <a:t>to</a:t>
            </a:r>
            <a:r>
              <a:rPr lang="de-DE" dirty="0" smtClean="0"/>
              <a:t> </a:t>
            </a:r>
            <a:r>
              <a:rPr lang="de-DE" dirty="0" err="1" smtClean="0"/>
              <a:t>the</a:t>
            </a:r>
            <a:r>
              <a:rPr lang="de-DE" dirty="0" smtClean="0"/>
              <a:t> </a:t>
            </a:r>
            <a:r>
              <a:rPr lang="de-DE" dirty="0" err="1" smtClean="0"/>
              <a:t>density</a:t>
            </a:r>
            <a:r>
              <a:rPr lang="de-DE" dirty="0" smtClean="0"/>
              <a:t> </a:t>
            </a:r>
            <a:r>
              <a:rPr lang="de-DE" dirty="0" err="1" smtClean="0"/>
              <a:t>signal</a:t>
            </a:r>
            <a:r>
              <a:rPr lang="de-DE" dirty="0" smtClean="0"/>
              <a:t> </a:t>
            </a:r>
            <a:r>
              <a:rPr lang="de-DE" dirty="0">
                <a:cs typeface="Times New Roman" panose="02020603050405020304" pitchFamily="18" charset="0"/>
              </a:rPr>
              <a:t>at n</a:t>
            </a:r>
            <a:r>
              <a:rPr lang="de-DE" baseline="-25000" dirty="0">
                <a:cs typeface="Times New Roman" panose="02020603050405020304" pitchFamily="18" charset="0"/>
              </a:rPr>
              <a:t>e </a:t>
            </a:r>
            <a:r>
              <a:rPr lang="de-DE" dirty="0">
                <a:cs typeface="Times New Roman" panose="02020603050405020304" pitchFamily="18" charset="0"/>
              </a:rPr>
              <a:t>= 6 E+19 </a:t>
            </a:r>
            <a:r>
              <a:rPr lang="de-DE" dirty="0" smtClean="0">
                <a:cs typeface="Times New Roman" panose="02020603050405020304" pitchFamily="18" charset="0"/>
              </a:rPr>
              <a:t>m</a:t>
            </a:r>
            <a:r>
              <a:rPr lang="de-DE" baseline="30000" dirty="0" smtClean="0">
                <a:cs typeface="Times New Roman" panose="02020603050405020304" pitchFamily="18" charset="0"/>
              </a:rPr>
              <a:t>-2</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a:t>
            </a:r>
            <a:r>
              <a:rPr lang="de-DE" baseline="-25000" dirty="0">
                <a:latin typeface="Times New Roman" panose="02020603050405020304" pitchFamily="18" charset="0"/>
                <a:cs typeface="Times New Roman" panose="02020603050405020304" pitchFamily="18" charset="0"/>
              </a:rPr>
              <a:t>p</a:t>
            </a:r>
            <a:r>
              <a:rPr lang="de-DE" baseline="30000" dirty="0">
                <a:latin typeface="Times New Roman" panose="02020603050405020304" pitchFamily="18" charset="0"/>
                <a:cs typeface="Times New Roman" panose="02020603050405020304" pitchFamily="18" charset="0"/>
              </a:rPr>
              <a:t>* </a:t>
            </a:r>
            <a:r>
              <a:rPr lang="de-DE" dirty="0" err="1">
                <a:cs typeface="Times New Roman" panose="02020603050405020304" pitchFamily="18" charset="0"/>
              </a:rPr>
              <a:t>strongly</a:t>
            </a:r>
            <a:r>
              <a:rPr lang="de-DE" dirty="0">
                <a:cs typeface="Times New Roman" panose="02020603050405020304" pitchFamily="18" charset="0"/>
              </a:rPr>
              <a:t> wall </a:t>
            </a:r>
            <a:r>
              <a:rPr lang="de-DE" dirty="0" err="1" smtClean="0">
                <a:cs typeface="Times New Roman" panose="02020603050405020304" pitchFamily="18" charset="0"/>
              </a:rPr>
              <a:t>dependent</a:t>
            </a:r>
            <a:r>
              <a:rPr lang="de-DE" dirty="0">
                <a:cs typeface="Times New Roman" panose="02020603050405020304" pitchFamily="18" charset="0"/>
              </a:rPr>
              <a:t>, </a:t>
            </a:r>
            <a:r>
              <a:rPr lang="de-DE" dirty="0" err="1">
                <a:cs typeface="Times New Roman" panose="02020603050405020304" pitchFamily="18" charset="0"/>
              </a:rPr>
              <a:t>as</a:t>
            </a:r>
            <a:r>
              <a:rPr lang="de-DE" dirty="0">
                <a:cs typeface="Times New Roman" panose="02020603050405020304" pitchFamily="18" charset="0"/>
              </a:rPr>
              <a:t> </a:t>
            </a:r>
            <a:r>
              <a:rPr lang="de-DE" dirty="0" err="1">
                <a:cs typeface="Times New Roman" panose="02020603050405020304" pitchFamily="18" charset="0"/>
              </a:rPr>
              <a:t>the</a:t>
            </a:r>
            <a:r>
              <a:rPr lang="de-DE" dirty="0">
                <a:cs typeface="Times New Roman" panose="02020603050405020304" pitchFamily="18" charset="0"/>
              </a:rPr>
              <a:t> wall </a:t>
            </a:r>
            <a:r>
              <a:rPr lang="de-DE" dirty="0" err="1">
                <a:cs typeface="Times New Roman" panose="02020603050405020304" pitchFamily="18" charset="0"/>
              </a:rPr>
              <a:t>can</a:t>
            </a:r>
            <a:r>
              <a:rPr lang="de-DE" dirty="0">
                <a:cs typeface="Times New Roman" panose="02020603050405020304" pitchFamily="18" charset="0"/>
              </a:rPr>
              <a:t> </a:t>
            </a:r>
            <a:r>
              <a:rPr lang="de-DE" dirty="0" err="1">
                <a:cs typeface="Times New Roman" panose="02020603050405020304" pitchFamily="18" charset="0"/>
              </a:rPr>
              <a:t>act</a:t>
            </a:r>
            <a:r>
              <a:rPr lang="de-DE" dirty="0">
                <a:cs typeface="Times New Roman" panose="02020603050405020304" pitchFamily="18" charset="0"/>
              </a:rPr>
              <a:t> </a:t>
            </a:r>
            <a:r>
              <a:rPr lang="de-DE" dirty="0" err="1">
                <a:cs typeface="Times New Roman" panose="02020603050405020304" pitchFamily="18" charset="0"/>
              </a:rPr>
              <a:t>as</a:t>
            </a:r>
            <a:r>
              <a:rPr lang="de-DE" dirty="0">
                <a:cs typeface="Times New Roman" panose="02020603050405020304" pitchFamily="18" charset="0"/>
              </a:rPr>
              <a:t> additional </a:t>
            </a:r>
            <a:r>
              <a:rPr lang="de-DE" dirty="0" err="1">
                <a:cs typeface="Times New Roman" panose="02020603050405020304" pitchFamily="18" charset="0"/>
              </a:rPr>
              <a:t>source</a:t>
            </a:r>
            <a:r>
              <a:rPr lang="de-DE" dirty="0">
                <a:cs typeface="Times New Roman" panose="02020603050405020304" pitchFamily="18" charset="0"/>
              </a:rPr>
              <a:t> </a:t>
            </a:r>
            <a:r>
              <a:rPr lang="de-DE" dirty="0" err="1">
                <a:cs typeface="Times New Roman" panose="02020603050405020304" pitchFamily="18" charset="0"/>
              </a:rPr>
              <a:t>or</a:t>
            </a:r>
            <a:r>
              <a:rPr lang="de-DE" dirty="0">
                <a:cs typeface="Times New Roman" panose="02020603050405020304" pitchFamily="18" charset="0"/>
              </a:rPr>
              <a:t> sink</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endParaRPr lang="de-DE" dirty="0"/>
          </a:p>
          <a:p>
            <a:endParaRPr lang="de-DE" dirty="0"/>
          </a:p>
        </p:txBody>
      </p:sp>
      <p:sp>
        <p:nvSpPr>
          <p:cNvPr id="3" name="Titel 2"/>
          <p:cNvSpPr>
            <a:spLocks noGrp="1"/>
          </p:cNvSpPr>
          <p:nvPr>
            <p:ph type="title"/>
          </p:nvPr>
        </p:nvSpPr>
        <p:spPr>
          <a:xfrm>
            <a:off x="357447" y="285179"/>
            <a:ext cx="10474036" cy="782638"/>
          </a:xfrm>
        </p:spPr>
        <p:txBody>
          <a:bodyPr/>
          <a:lstStyle/>
          <a:p>
            <a:r>
              <a:rPr lang="de-DE" dirty="0" err="1"/>
              <a:t>Effective</a:t>
            </a:r>
            <a:r>
              <a:rPr lang="de-DE" dirty="0"/>
              <a:t> </a:t>
            </a:r>
            <a:r>
              <a:rPr lang="de-DE" dirty="0" err="1"/>
              <a:t>particle</a:t>
            </a:r>
            <a:r>
              <a:rPr lang="de-DE" dirty="0"/>
              <a:t> </a:t>
            </a:r>
            <a:r>
              <a:rPr lang="de-DE" dirty="0" err="1"/>
              <a:t>confinement</a:t>
            </a:r>
            <a:r>
              <a:rPr lang="de-DE" dirty="0"/>
              <a:t> time </a:t>
            </a:r>
            <a:r>
              <a:rPr lang="de-DE" dirty="0" err="1"/>
              <a:t>for</a:t>
            </a:r>
            <a:r>
              <a:rPr lang="de-DE" dirty="0"/>
              <a:t> hydrogen (Thierry </a:t>
            </a:r>
            <a:r>
              <a:rPr lang="de-DE" dirty="0" err="1"/>
              <a:t>Kremeyer</a:t>
            </a:r>
            <a:r>
              <a:rPr lang="de-DE" dirty="0" smtClean="0"/>
              <a:t>)</a:t>
            </a:r>
            <a:endParaRPr lang="de-DE" dirty="0">
              <a:latin typeface="Times New Roman" panose="02020603050405020304" pitchFamily="18" charset="0"/>
              <a:cs typeface="Times New Roman" panose="02020603050405020304" pitchFamily="18" charset="0"/>
            </a:endParaRPr>
          </a:p>
        </p:txBody>
      </p:sp>
      <p:sp>
        <p:nvSpPr>
          <p:cNvPr id="4" name="Datumsplatzhalter 3"/>
          <p:cNvSpPr>
            <a:spLocks noGrp="1"/>
          </p:cNvSpPr>
          <p:nvPr>
            <p:ph type="dt" sz="half" idx="14"/>
          </p:nvPr>
        </p:nvSpPr>
        <p:spPr/>
        <p:txBody>
          <a:bodyPr/>
          <a:lstStyle/>
          <a:p>
            <a:r>
              <a:rPr lang="de-DE" smtClean="0"/>
              <a:t>Gas balance and exhaust during OP2.1</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Victoria Haak | </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8</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3739355186"/>
              </p:ext>
            </p:extLst>
          </p:nvPr>
        </p:nvGraphicFramePr>
        <p:xfrm>
          <a:off x="476858" y="2568870"/>
          <a:ext cx="11510096" cy="3596489"/>
        </p:xfrm>
        <a:graphic>
          <a:graphicData uri="http://schemas.openxmlformats.org/drawingml/2006/table">
            <a:tbl>
              <a:tblPr firstRow="1" bandRow="1">
                <a:tableStyleId>{5C22544A-7EE6-4342-B048-85BDC9FD1C3A}</a:tableStyleId>
              </a:tblPr>
              <a:tblGrid>
                <a:gridCol w="2877524">
                  <a:extLst>
                    <a:ext uri="{9D8B030D-6E8A-4147-A177-3AD203B41FA5}">
                      <a16:colId xmlns:a16="http://schemas.microsoft.com/office/drawing/2014/main" val="2587001394"/>
                    </a:ext>
                  </a:extLst>
                </a:gridCol>
                <a:gridCol w="2846913">
                  <a:extLst>
                    <a:ext uri="{9D8B030D-6E8A-4147-A177-3AD203B41FA5}">
                      <a16:colId xmlns:a16="http://schemas.microsoft.com/office/drawing/2014/main" val="233166937"/>
                    </a:ext>
                  </a:extLst>
                </a:gridCol>
                <a:gridCol w="2751512">
                  <a:extLst>
                    <a:ext uri="{9D8B030D-6E8A-4147-A177-3AD203B41FA5}">
                      <a16:colId xmlns:a16="http://schemas.microsoft.com/office/drawing/2014/main" val="2232188416"/>
                    </a:ext>
                  </a:extLst>
                </a:gridCol>
                <a:gridCol w="3034147">
                  <a:extLst>
                    <a:ext uri="{9D8B030D-6E8A-4147-A177-3AD203B41FA5}">
                      <a16:colId xmlns:a16="http://schemas.microsoft.com/office/drawing/2014/main" val="641324925"/>
                    </a:ext>
                  </a:extLst>
                </a:gridCol>
              </a:tblGrid>
              <a:tr h="444908">
                <a:tc>
                  <a:txBody>
                    <a:bodyPr/>
                    <a:lstStyle/>
                    <a:p>
                      <a:r>
                        <a:rPr lang="de-DE" dirty="0" err="1" smtClean="0"/>
                        <a:t>Decay</a:t>
                      </a:r>
                      <a:r>
                        <a:rPr lang="de-DE" dirty="0" smtClean="0"/>
                        <a:t> Experiment:</a:t>
                      </a:r>
                      <a:endParaRPr lang="de-DE" dirty="0"/>
                    </a:p>
                  </a:txBody>
                  <a:tcPr/>
                </a:tc>
                <a:tc>
                  <a:txBody>
                    <a:bodyPr/>
                    <a:lstStyle/>
                    <a:p>
                      <a:r>
                        <a:rPr lang="de-DE" dirty="0" smtClean="0"/>
                        <a:t>Gas puff</a:t>
                      </a:r>
                      <a:endParaRPr lang="de-DE" dirty="0"/>
                    </a:p>
                  </a:txBody>
                  <a:tcPr/>
                </a:tc>
                <a:tc>
                  <a:txBody>
                    <a:bodyPr/>
                    <a:lstStyle/>
                    <a:p>
                      <a:r>
                        <a:rPr lang="de-DE" dirty="0" smtClean="0"/>
                        <a:t>Gas</a:t>
                      </a:r>
                      <a:r>
                        <a:rPr lang="de-DE" baseline="0" dirty="0" smtClean="0"/>
                        <a:t> </a:t>
                      </a:r>
                      <a:r>
                        <a:rPr lang="de-DE" baseline="0" dirty="0" err="1" smtClean="0"/>
                        <a:t>inlet</a:t>
                      </a:r>
                      <a:r>
                        <a:rPr lang="de-DE" dirty="0" smtClean="0"/>
                        <a:t> on/off</a:t>
                      </a:r>
                      <a:endParaRPr lang="de-DE" dirty="0"/>
                    </a:p>
                  </a:txBody>
                  <a:tcPr/>
                </a:tc>
                <a:tc>
                  <a:txBody>
                    <a:bodyPr/>
                    <a:lstStyle/>
                    <a:p>
                      <a:r>
                        <a:rPr lang="de-DE" dirty="0" smtClean="0"/>
                        <a:t>Gas </a:t>
                      </a:r>
                      <a:r>
                        <a:rPr lang="de-DE" dirty="0" err="1" smtClean="0"/>
                        <a:t>inlett</a:t>
                      </a:r>
                      <a:r>
                        <a:rPr lang="de-DE" dirty="0" smtClean="0"/>
                        <a:t> off</a:t>
                      </a:r>
                      <a:endParaRPr lang="de-DE" dirty="0"/>
                    </a:p>
                  </a:txBody>
                  <a:tcPr/>
                </a:tc>
                <a:extLst>
                  <a:ext uri="{0D108BD9-81ED-4DB2-BD59-A6C34878D82A}">
                    <a16:rowId xmlns:a16="http://schemas.microsoft.com/office/drawing/2014/main" val="2625199713"/>
                  </a:ext>
                </a:extLst>
              </a:tr>
              <a:tr h="451087">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4132457902"/>
                  </a:ext>
                </a:extLst>
              </a:tr>
              <a:tr h="451087">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630008920"/>
                  </a:ext>
                </a:extLst>
              </a:tr>
              <a:tr h="451087">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912564667"/>
                  </a:ext>
                </a:extLst>
              </a:tr>
              <a:tr h="451087">
                <a:tc>
                  <a:txBody>
                    <a:bodyPr/>
                    <a:lstStyle/>
                    <a:p>
                      <a:r>
                        <a:rPr lang="de-DE" dirty="0" smtClean="0"/>
                        <a:t>Standard – EJM</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t>With</a:t>
                      </a:r>
                      <a:r>
                        <a:rPr lang="de-DE" sz="1400" dirty="0" smtClean="0"/>
                        <a:t> CVP: </a:t>
                      </a:r>
                      <a:r>
                        <a:rPr lang="de-DE" dirty="0" smtClean="0"/>
                        <a:t>11.00 s </a:t>
                      </a:r>
                      <a:r>
                        <a:rPr lang="de-DE" sz="1400" dirty="0" smtClean="0"/>
                        <a:t>± 0.86 s</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t>Without</a:t>
                      </a:r>
                      <a:r>
                        <a:rPr lang="de-DE" sz="1400" dirty="0" smtClean="0"/>
                        <a:t> CVP: </a:t>
                      </a:r>
                      <a:r>
                        <a:rPr lang="de-DE" dirty="0" smtClean="0"/>
                        <a:t>10.99 s </a:t>
                      </a:r>
                      <a:r>
                        <a:rPr lang="de-DE" sz="1400" dirty="0" smtClean="0"/>
                        <a:t>± 1.82 s</a:t>
                      </a:r>
                      <a:endParaRPr lang="de-DE"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smtClean="0">
                          <a:solidFill>
                            <a:srgbClr val="FF0000"/>
                          </a:solidFill>
                        </a:rPr>
                        <a:t>With</a:t>
                      </a:r>
                      <a:r>
                        <a:rPr lang="de-DE" sz="1400" b="1" dirty="0" smtClean="0">
                          <a:solidFill>
                            <a:srgbClr val="FF0000"/>
                          </a:solidFill>
                        </a:rPr>
                        <a:t> CVP: </a:t>
                      </a:r>
                      <a:r>
                        <a:rPr lang="de-DE" sz="1400" b="1" dirty="0" err="1" smtClean="0">
                          <a:solidFill>
                            <a:srgbClr val="FF0000"/>
                          </a:solidFill>
                        </a:rPr>
                        <a:t>no</a:t>
                      </a:r>
                      <a:r>
                        <a:rPr lang="de-DE" sz="1400" b="1" dirty="0" smtClean="0">
                          <a:solidFill>
                            <a:srgbClr val="FF0000"/>
                          </a:solidFill>
                        </a:rPr>
                        <a:t> </a:t>
                      </a:r>
                      <a:r>
                        <a:rPr lang="de-DE" sz="1400" b="1" dirty="0" err="1" smtClean="0">
                          <a:solidFill>
                            <a:srgbClr val="FF0000"/>
                          </a:solidFill>
                        </a:rPr>
                        <a:t>data</a:t>
                      </a:r>
                      <a:endParaRPr lang="de-DE" sz="1400" dirty="0" smtClean="0"/>
                    </a:p>
                    <a:p>
                      <a:r>
                        <a:rPr lang="de-DE" sz="1400" dirty="0" err="1" smtClean="0"/>
                        <a:t>Without</a:t>
                      </a:r>
                      <a:r>
                        <a:rPr lang="de-DE" sz="1400" baseline="0" dirty="0" smtClean="0"/>
                        <a:t> CVP: </a:t>
                      </a:r>
                      <a:r>
                        <a:rPr lang="de-DE" dirty="0" smtClean="0"/>
                        <a:t>11.30 s </a:t>
                      </a:r>
                      <a:r>
                        <a:rPr lang="de-DE" sz="1400" dirty="0" smtClean="0"/>
                        <a:t>± 1.07 s</a:t>
                      </a:r>
                      <a:endParaRPr lang="de-DE"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smtClean="0"/>
                    </a:p>
                  </a:txBody>
                  <a:tcPr/>
                </a:tc>
                <a:extLst>
                  <a:ext uri="{0D108BD9-81ED-4DB2-BD59-A6C34878D82A}">
                    <a16:rowId xmlns:a16="http://schemas.microsoft.com/office/drawing/2014/main" val="4230605385"/>
                  </a:ext>
                </a:extLst>
              </a:tr>
              <a:tr h="451087">
                <a:tc>
                  <a:txBody>
                    <a:bodyPr/>
                    <a:lstStyle/>
                    <a:p>
                      <a:r>
                        <a:rPr lang="de-DE" dirty="0" smtClean="0"/>
                        <a:t>High </a:t>
                      </a:r>
                      <a:r>
                        <a:rPr lang="de-DE" dirty="0" err="1" smtClean="0"/>
                        <a:t>Iota</a:t>
                      </a:r>
                      <a:r>
                        <a:rPr lang="de-DE" dirty="0" smtClean="0"/>
                        <a:t> – FTM</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t>With</a:t>
                      </a:r>
                      <a:r>
                        <a:rPr lang="de-DE" sz="1400" baseline="0" dirty="0" smtClean="0"/>
                        <a:t> CVP: </a:t>
                      </a:r>
                      <a:r>
                        <a:rPr lang="de-DE" dirty="0" smtClean="0"/>
                        <a:t>6.63 s </a:t>
                      </a:r>
                      <a:r>
                        <a:rPr lang="de-DE" sz="1800" dirty="0" smtClean="0"/>
                        <a:t>± 1.00 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smtClean="0">
                          <a:solidFill>
                            <a:srgbClr val="FF0000"/>
                          </a:solidFill>
                        </a:rPr>
                        <a:t>Without</a:t>
                      </a:r>
                      <a:r>
                        <a:rPr lang="de-DE" sz="1400" b="1" dirty="0" smtClean="0">
                          <a:solidFill>
                            <a:srgbClr val="FF0000"/>
                          </a:solidFill>
                        </a:rPr>
                        <a:t> CVP: </a:t>
                      </a:r>
                      <a:r>
                        <a:rPr lang="de-DE" sz="1400" b="1" dirty="0" err="1" smtClean="0">
                          <a:solidFill>
                            <a:srgbClr val="FF0000"/>
                          </a:solidFill>
                        </a:rPr>
                        <a:t>no</a:t>
                      </a:r>
                      <a:r>
                        <a:rPr lang="de-DE" sz="1400" b="1" dirty="0" smtClean="0">
                          <a:solidFill>
                            <a:srgbClr val="FF0000"/>
                          </a:solidFill>
                        </a:rPr>
                        <a:t> </a:t>
                      </a:r>
                      <a:r>
                        <a:rPr lang="de-DE" sz="1400" b="1" dirty="0" err="1" smtClean="0">
                          <a:solidFill>
                            <a:srgbClr val="FF0000"/>
                          </a:solidFill>
                        </a:rPr>
                        <a:t>data</a:t>
                      </a:r>
                      <a:endParaRPr lang="de-DE" sz="1400" b="1" dirty="0" smtClean="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t>With</a:t>
                      </a:r>
                      <a:r>
                        <a:rPr lang="de-DE" sz="1400" baseline="0" dirty="0" smtClean="0"/>
                        <a:t> CVP: </a:t>
                      </a:r>
                      <a:r>
                        <a:rPr lang="de-DE" sz="1800" baseline="0" dirty="0" smtClean="0"/>
                        <a:t>7.59</a:t>
                      </a:r>
                      <a:r>
                        <a:rPr lang="de-DE" sz="1800" dirty="0" smtClean="0"/>
                        <a:t> s ± 0.29 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smtClean="0">
                          <a:solidFill>
                            <a:srgbClr val="FF0000"/>
                          </a:solidFill>
                        </a:rPr>
                        <a:t>Without</a:t>
                      </a:r>
                      <a:r>
                        <a:rPr lang="de-DE" sz="1400" b="1" dirty="0" smtClean="0">
                          <a:solidFill>
                            <a:srgbClr val="FF0000"/>
                          </a:solidFill>
                        </a:rPr>
                        <a:t> CVP: </a:t>
                      </a:r>
                      <a:r>
                        <a:rPr lang="de-DE" sz="1400" b="1" dirty="0" err="1" smtClean="0">
                          <a:solidFill>
                            <a:srgbClr val="FF0000"/>
                          </a:solidFill>
                        </a:rPr>
                        <a:t>no</a:t>
                      </a:r>
                      <a:r>
                        <a:rPr lang="de-DE" sz="1400" b="1" dirty="0" smtClean="0">
                          <a:solidFill>
                            <a:srgbClr val="FF0000"/>
                          </a:solidFill>
                        </a:rPr>
                        <a:t> </a:t>
                      </a:r>
                      <a:r>
                        <a:rPr lang="de-DE" sz="1400" b="1" dirty="0" err="1" smtClean="0">
                          <a:solidFill>
                            <a:srgbClr val="FF0000"/>
                          </a:solidFill>
                        </a:rPr>
                        <a:t>data</a:t>
                      </a:r>
                      <a:endParaRPr lang="de-DE" sz="1400" b="1" dirty="0" smtClean="0">
                        <a:solidFill>
                          <a:srgbClr val="FF0000"/>
                        </a:solidFill>
                      </a:endParaRPr>
                    </a:p>
                  </a:txBody>
                  <a:tcPr/>
                </a:tc>
                <a:tc>
                  <a:txBody>
                    <a:bodyPr/>
                    <a:lstStyle/>
                    <a:p>
                      <a:endParaRPr lang="de-DE" sz="1400" dirty="0">
                        <a:solidFill>
                          <a:schemeClr val="tx1"/>
                        </a:solidFill>
                      </a:endParaRPr>
                    </a:p>
                  </a:txBody>
                  <a:tcPr/>
                </a:tc>
                <a:extLst>
                  <a:ext uri="{0D108BD9-81ED-4DB2-BD59-A6C34878D82A}">
                    <a16:rowId xmlns:a16="http://schemas.microsoft.com/office/drawing/2014/main" val="3107366499"/>
                  </a:ext>
                </a:extLst>
              </a:tr>
              <a:tr h="451087">
                <a:tc>
                  <a:txBody>
                    <a:bodyPr/>
                    <a:lstStyle/>
                    <a:p>
                      <a:r>
                        <a:rPr lang="de-DE" dirty="0" smtClean="0"/>
                        <a:t>High </a:t>
                      </a:r>
                      <a:r>
                        <a:rPr lang="de-DE" dirty="0" err="1" smtClean="0"/>
                        <a:t>Mirror</a:t>
                      </a:r>
                      <a:r>
                        <a:rPr lang="de-DE" dirty="0" smtClean="0"/>
                        <a:t> –</a:t>
                      </a:r>
                      <a:r>
                        <a:rPr lang="de-DE" baseline="0" dirty="0" smtClean="0"/>
                        <a:t> KKM </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solidFill>
                            <a:schemeClr val="dk1"/>
                          </a:solidFill>
                        </a:rPr>
                        <a:t>With</a:t>
                      </a:r>
                      <a:r>
                        <a:rPr lang="de-DE" sz="1400" baseline="0" dirty="0" smtClean="0">
                          <a:solidFill>
                            <a:schemeClr val="dk1"/>
                          </a:solidFill>
                        </a:rPr>
                        <a:t> CVP: </a:t>
                      </a:r>
                      <a:r>
                        <a:rPr lang="de-DE" dirty="0" smtClean="0"/>
                        <a:t>5.56 s</a:t>
                      </a:r>
                      <a:r>
                        <a:rPr lang="de-DE" sz="1800" dirty="0" smtClean="0"/>
                        <a:t> ± 1.03 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smtClean="0">
                          <a:solidFill>
                            <a:srgbClr val="FF0000"/>
                          </a:solidFill>
                        </a:rPr>
                        <a:t>Without</a:t>
                      </a:r>
                      <a:r>
                        <a:rPr lang="de-DE" sz="1400" b="1" dirty="0" smtClean="0">
                          <a:solidFill>
                            <a:srgbClr val="FF0000"/>
                          </a:solidFill>
                        </a:rPr>
                        <a:t> CVP: </a:t>
                      </a:r>
                      <a:r>
                        <a:rPr lang="de-DE" sz="1400" b="1" dirty="0" err="1" smtClean="0">
                          <a:solidFill>
                            <a:srgbClr val="FF0000"/>
                          </a:solidFill>
                        </a:rPr>
                        <a:t>no</a:t>
                      </a:r>
                      <a:r>
                        <a:rPr lang="de-DE" sz="1400" b="1" dirty="0" smtClean="0">
                          <a:solidFill>
                            <a:srgbClr val="FF0000"/>
                          </a:solidFill>
                        </a:rPr>
                        <a:t> </a:t>
                      </a:r>
                      <a:r>
                        <a:rPr lang="de-DE" sz="1400" b="1" dirty="0" err="1" smtClean="0">
                          <a:solidFill>
                            <a:srgbClr val="FF0000"/>
                          </a:solidFill>
                        </a:rPr>
                        <a:t>data</a:t>
                      </a:r>
                      <a:endParaRPr lang="de-DE" sz="1400" b="1" dirty="0" smtClean="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smtClean="0">
                          <a:solidFill>
                            <a:schemeClr val="dk1"/>
                          </a:solidFill>
                        </a:rPr>
                        <a:t>With</a:t>
                      </a:r>
                      <a:r>
                        <a:rPr lang="de-DE" sz="1400" baseline="0" dirty="0" smtClean="0">
                          <a:solidFill>
                            <a:schemeClr val="dk1"/>
                          </a:solidFill>
                        </a:rPr>
                        <a:t> CVP: </a:t>
                      </a:r>
                      <a:r>
                        <a:rPr lang="de-DE" sz="1800" baseline="0" dirty="0" smtClean="0">
                          <a:solidFill>
                            <a:schemeClr val="dk1"/>
                          </a:solidFill>
                        </a:rPr>
                        <a:t>4.99</a:t>
                      </a:r>
                      <a:r>
                        <a:rPr lang="de-DE" dirty="0" smtClean="0"/>
                        <a:t> s</a:t>
                      </a:r>
                      <a:r>
                        <a:rPr lang="de-DE" sz="1800" dirty="0" smtClean="0"/>
                        <a:t> ± 1.06 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err="1" smtClean="0">
                          <a:solidFill>
                            <a:srgbClr val="FF0000"/>
                          </a:solidFill>
                        </a:rPr>
                        <a:t>Without</a:t>
                      </a:r>
                      <a:r>
                        <a:rPr lang="de-DE" sz="1400" b="1" dirty="0" smtClean="0">
                          <a:solidFill>
                            <a:srgbClr val="FF0000"/>
                          </a:solidFill>
                        </a:rPr>
                        <a:t> CVP: </a:t>
                      </a:r>
                      <a:r>
                        <a:rPr lang="de-DE" sz="1400" b="1" dirty="0" err="1" smtClean="0">
                          <a:solidFill>
                            <a:srgbClr val="FF0000"/>
                          </a:solidFill>
                        </a:rPr>
                        <a:t>no</a:t>
                      </a:r>
                      <a:r>
                        <a:rPr lang="de-DE" sz="1400" b="1" dirty="0" smtClean="0">
                          <a:solidFill>
                            <a:srgbClr val="FF0000"/>
                          </a:solidFill>
                        </a:rPr>
                        <a:t> </a:t>
                      </a:r>
                      <a:r>
                        <a:rPr lang="de-DE" sz="1400" b="1" dirty="0" err="1" smtClean="0">
                          <a:solidFill>
                            <a:srgbClr val="FF0000"/>
                          </a:solidFill>
                        </a:rPr>
                        <a:t>data</a:t>
                      </a:r>
                      <a:endParaRPr lang="de-DE" sz="1400" b="1" dirty="0" smtClean="0">
                        <a:solidFill>
                          <a:srgbClr val="FF0000"/>
                        </a:solidFill>
                      </a:endParaRPr>
                    </a:p>
                  </a:txBody>
                  <a:tcPr/>
                </a:tc>
                <a:tc>
                  <a:txBody>
                    <a:bodyPr/>
                    <a:lstStyle/>
                    <a:p>
                      <a:endParaRPr lang="de-DE" dirty="0">
                        <a:solidFill>
                          <a:srgbClr val="00B050"/>
                        </a:solidFill>
                      </a:endParaRPr>
                    </a:p>
                  </a:txBody>
                  <a:tcPr/>
                </a:tc>
                <a:extLst>
                  <a:ext uri="{0D108BD9-81ED-4DB2-BD59-A6C34878D82A}">
                    <a16:rowId xmlns:a16="http://schemas.microsoft.com/office/drawing/2014/main" val="754857621"/>
                  </a:ext>
                </a:extLst>
              </a:tr>
            </a:tbl>
          </a:graphicData>
        </a:graphic>
      </p:graphicFrame>
      <p:pic>
        <p:nvPicPr>
          <p:cNvPr id="24" name="Grafik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6407" y="2993720"/>
            <a:ext cx="2705215" cy="1341858"/>
          </a:xfrm>
          <a:prstGeom prst="rect">
            <a:avLst/>
          </a:prstGeom>
        </p:spPr>
      </p:pic>
      <p:pic>
        <p:nvPicPr>
          <p:cNvPr id="25" name="Grafik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7824" y="4450662"/>
            <a:ext cx="2984745" cy="1551127"/>
          </a:xfrm>
          <a:prstGeom prst="rect">
            <a:avLst/>
          </a:prstGeom>
        </p:spPr>
      </p:pic>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3782" y="3155628"/>
            <a:ext cx="2605702" cy="1018042"/>
          </a:xfrm>
          <a:prstGeom prst="rect">
            <a:avLst/>
          </a:prstGeom>
        </p:spPr>
      </p:pic>
      <p:pic>
        <p:nvPicPr>
          <p:cNvPr id="9" name="Grafi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1906" y="3199896"/>
            <a:ext cx="2703063" cy="973774"/>
          </a:xfrm>
          <a:prstGeom prst="rect">
            <a:avLst/>
          </a:prstGeom>
        </p:spPr>
      </p:pic>
      <p:sp>
        <p:nvSpPr>
          <p:cNvPr id="12" name="Textfeld 11"/>
          <p:cNvSpPr txBox="1"/>
          <p:nvPr/>
        </p:nvSpPr>
        <p:spPr>
          <a:xfrm>
            <a:off x="11075961" y="5190209"/>
            <a:ext cx="1813215" cy="250390"/>
          </a:xfrm>
          <a:prstGeom prst="rect">
            <a:avLst/>
          </a:prstGeom>
          <a:noFill/>
        </p:spPr>
        <p:txBody>
          <a:bodyPr wrap="square" lIns="0" tIns="0" rIns="0" bIns="0" rtlCol="0" anchor="t" anchorCtr="0">
            <a:spAutoFit/>
          </a:bodyPr>
          <a:lstStyle/>
          <a:p>
            <a:pPr algn="l">
              <a:lnSpc>
                <a:spcPts val="2300"/>
              </a:lnSpc>
              <a:spcBef>
                <a:spcPts val="1150"/>
              </a:spcBef>
            </a:pPr>
            <a:r>
              <a:rPr lang="de-DE" sz="1000" dirty="0" smtClean="0">
                <a:solidFill>
                  <a:schemeClr val="accent5"/>
                </a:solidFill>
              </a:rPr>
              <a:t>EJM </a:t>
            </a:r>
            <a:r>
              <a:rPr lang="de-DE" sz="1000" dirty="0" err="1" smtClean="0">
                <a:solidFill>
                  <a:schemeClr val="accent5"/>
                </a:solidFill>
              </a:rPr>
              <a:t>without</a:t>
            </a:r>
            <a:r>
              <a:rPr lang="de-DE" sz="1000" dirty="0" smtClean="0">
                <a:solidFill>
                  <a:schemeClr val="accent5"/>
                </a:solidFill>
              </a:rPr>
              <a:t> CVP</a:t>
            </a:r>
            <a:endParaRPr lang="de-DE" sz="1000" dirty="0" smtClean="0">
              <a:solidFill>
                <a:schemeClr val="accent5"/>
              </a:solidFill>
            </a:endParaRPr>
          </a:p>
        </p:txBody>
      </p:sp>
      <p:sp>
        <p:nvSpPr>
          <p:cNvPr id="13" name="Textfeld 12"/>
          <p:cNvSpPr txBox="1"/>
          <p:nvPr/>
        </p:nvSpPr>
        <p:spPr>
          <a:xfrm>
            <a:off x="10754121" y="4712541"/>
            <a:ext cx="1683944" cy="251864"/>
          </a:xfrm>
          <a:prstGeom prst="rect">
            <a:avLst/>
          </a:prstGeom>
          <a:noFill/>
        </p:spPr>
        <p:txBody>
          <a:bodyPr wrap="square" lIns="0" tIns="0" rIns="0" bIns="0" rtlCol="0" anchor="t" anchorCtr="0">
            <a:spAutoFit/>
          </a:bodyPr>
          <a:lstStyle/>
          <a:p>
            <a:pPr algn="l">
              <a:lnSpc>
                <a:spcPts val="2300"/>
              </a:lnSpc>
              <a:spcBef>
                <a:spcPts val="1150"/>
              </a:spcBef>
            </a:pPr>
            <a:r>
              <a:rPr lang="de-DE" sz="1050" dirty="0" smtClean="0">
                <a:solidFill>
                  <a:srgbClr val="00B1EA"/>
                </a:solidFill>
              </a:rPr>
              <a:t>KKM </a:t>
            </a:r>
            <a:r>
              <a:rPr lang="de-DE" sz="1050" dirty="0" err="1" smtClean="0">
                <a:solidFill>
                  <a:srgbClr val="00B1EA"/>
                </a:solidFill>
              </a:rPr>
              <a:t>without</a:t>
            </a:r>
            <a:r>
              <a:rPr lang="de-DE" sz="1050" dirty="0" smtClean="0">
                <a:solidFill>
                  <a:srgbClr val="00B1EA"/>
                </a:solidFill>
              </a:rPr>
              <a:t> CVP</a:t>
            </a:r>
            <a:endParaRPr lang="de-DE" sz="1050" dirty="0" smtClean="0">
              <a:solidFill>
                <a:srgbClr val="00B1EA"/>
              </a:solidFill>
            </a:endParaRPr>
          </a:p>
        </p:txBody>
      </p:sp>
      <p:sp>
        <p:nvSpPr>
          <p:cNvPr id="14" name="Explosion 1 13"/>
          <p:cNvSpPr/>
          <p:nvPr/>
        </p:nvSpPr>
        <p:spPr>
          <a:xfrm>
            <a:off x="10783228" y="878071"/>
            <a:ext cx="1429789" cy="1590927"/>
          </a:xfrm>
          <a:prstGeom prst="irregularSeal1">
            <a:avLst/>
          </a:prstGeom>
          <a:solidFill>
            <a:srgbClr val="99C4C2"/>
          </a:solidFill>
          <a:ln w="19050" cmpd="sng">
            <a:solidFill>
              <a:srgbClr val="99C4C2"/>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mc:AlternateContent xmlns:mc="http://schemas.openxmlformats.org/markup-compatibility/2006">
        <mc:Choice xmlns:a14="http://schemas.microsoft.com/office/drawing/2010/main" Requires="a14">
          <p:sp>
            <p:nvSpPr>
              <p:cNvPr id="15" name="Textfeld 14"/>
              <p:cNvSpPr txBox="1"/>
              <p:nvPr/>
            </p:nvSpPr>
            <p:spPr>
              <a:xfrm>
                <a:off x="10976727" y="1491972"/>
                <a:ext cx="1005841"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Sup>
                        <m:sSubSupPr>
                          <m:ctrlPr>
                            <a:rPr lang="de-DE" sz="1600" i="1" smtClean="0">
                              <a:latin typeface="Cambria Math" panose="02040503050406030204" pitchFamily="18" charset="0"/>
                            </a:rPr>
                          </m:ctrlPr>
                        </m:sSubSup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up>
                          <m:r>
                            <a:rPr lang="de-DE" sz="1600" i="1" smtClean="0">
                              <a:latin typeface="Cambria Math" panose="02040503050406030204" pitchFamily="18" charset="0"/>
                            </a:rPr>
                            <m:t>∗</m:t>
                          </m:r>
                        </m:sup>
                      </m:sSubSup>
                      <m:r>
                        <a:rPr lang="de-DE" sz="1600" i="1" smtClean="0">
                          <a:latin typeface="Cambria Math" panose="02040503050406030204" pitchFamily="18" charset="0"/>
                        </a:rPr>
                        <m:t>=</m:t>
                      </m:r>
                      <m:f>
                        <m:fPr>
                          <m:ctrlPr>
                            <a:rPr lang="de-DE" sz="1600" i="1" smtClean="0">
                              <a:latin typeface="Cambria Math" panose="02040503050406030204" pitchFamily="18" charset="0"/>
                            </a:rPr>
                          </m:ctrlPr>
                        </m:fPr>
                        <m:num>
                          <m:sSub>
                            <m:sSubPr>
                              <m:ctrlPr>
                                <a:rPr lang="de-DE" sz="1600" i="1" smtClean="0">
                                  <a:latin typeface="Cambria Math" panose="02040503050406030204" pitchFamily="18" charset="0"/>
                                </a:rPr>
                              </m:ctrlPr>
                            </m:sSub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Sub>
                        </m:num>
                        <m:den>
                          <m:r>
                            <a:rPr lang="de-DE" sz="1600" i="1" smtClean="0">
                              <a:latin typeface="Cambria Math" panose="02040503050406030204" pitchFamily="18" charset="0"/>
                            </a:rPr>
                            <m:t>1−</m:t>
                          </m:r>
                          <m:r>
                            <a:rPr lang="de-DE" sz="1600" i="1" smtClean="0">
                              <a:latin typeface="Cambria Math" panose="02040503050406030204" pitchFamily="18" charset="0"/>
                            </a:rPr>
                            <m:t>𝑅</m:t>
                          </m:r>
                        </m:den>
                      </m:f>
                    </m:oMath>
                  </m:oMathPara>
                </a14:m>
                <a:endParaRPr lang="de-DE" sz="1600" dirty="0" err="1" smtClean="0"/>
              </a:p>
            </p:txBody>
          </p:sp>
        </mc:Choice>
        <mc:Fallback>
          <p:sp>
            <p:nvSpPr>
              <p:cNvPr id="15" name="Textfeld 14"/>
              <p:cNvSpPr txBox="1">
                <a:spLocks noRot="1" noChangeAspect="1" noMove="1" noResize="1" noEditPoints="1" noAdjustHandles="1" noChangeArrowheads="1" noChangeShapeType="1" noTextEdit="1"/>
              </p:cNvSpPr>
              <p:nvPr/>
            </p:nvSpPr>
            <p:spPr>
              <a:xfrm>
                <a:off x="10976727" y="1491972"/>
                <a:ext cx="1005841" cy="294953"/>
              </a:xfrm>
              <a:prstGeom prst="rect">
                <a:avLst/>
              </a:prstGeom>
              <a:blipFill>
                <a:blip r:embed="rId7"/>
                <a:stretch>
                  <a:fillRect l="-3030" t="-31250" r="-3030" b="-33333"/>
                </a:stretch>
              </a:blipFill>
            </p:spPr>
            <p:txBody>
              <a:bodyPr/>
              <a:lstStyle/>
              <a:p>
                <a:r>
                  <a:rPr lang="de-DE">
                    <a:noFill/>
                  </a:rPr>
                  <a:t> </a:t>
                </a:r>
              </a:p>
            </p:txBody>
          </p:sp>
        </mc:Fallback>
      </mc:AlternateContent>
    </p:spTree>
    <p:extLst>
      <p:ext uri="{BB962C8B-B14F-4D97-AF65-F5344CB8AC3E}">
        <p14:creationId xmlns:p14="http://schemas.microsoft.com/office/powerpoint/2010/main" val="15636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7833018" y="4411536"/>
            <a:ext cx="3556430" cy="1557002"/>
          </a:xfrm>
          <a:prstGeom prst="rect">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 name="Datumsplatzhalter 2"/>
          <p:cNvSpPr>
            <a:spLocks noGrp="1"/>
          </p:cNvSpPr>
          <p:nvPr>
            <p:ph type="dt" sz="half" idx="14"/>
          </p:nvPr>
        </p:nvSpPr>
        <p:spPr/>
        <p:txBody>
          <a:bodyPr/>
          <a:lstStyle/>
          <a:p>
            <a:r>
              <a:rPr lang="de-DE" smtClean="0"/>
              <a:t>Gas balance and exhaust during OP2.1</a:t>
            </a:r>
            <a:endParaRPr lang="de-DE" dirty="0"/>
          </a:p>
        </p:txBody>
      </p:sp>
      <p:sp>
        <p:nvSpPr>
          <p:cNvPr id="4" name="Fußzeilenplatzhalter 3"/>
          <p:cNvSpPr>
            <a:spLocks noGrp="1"/>
          </p:cNvSpPr>
          <p:nvPr>
            <p:ph type="ftr" sz="quarter" idx="15"/>
          </p:nvPr>
        </p:nvSpPr>
        <p:spPr/>
        <p:txBody>
          <a:bodyPr/>
          <a:lstStyle/>
          <a:p>
            <a:r>
              <a:rPr lang="de-DE" smtClean="0"/>
              <a:t>Max-Planck-Institut für Plasmaphysik | Victoria Haak | </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9</a:t>
            </a:fld>
            <a:endParaRPr lang="de-DE" dirty="0"/>
          </a:p>
        </p:txBody>
      </p:sp>
      <p:sp>
        <p:nvSpPr>
          <p:cNvPr id="6" name="Titel 5"/>
          <p:cNvSpPr>
            <a:spLocks noGrp="1"/>
          </p:cNvSpPr>
          <p:nvPr>
            <p:ph type="title"/>
          </p:nvPr>
        </p:nvSpPr>
        <p:spPr>
          <a:xfrm>
            <a:off x="389528" y="418574"/>
            <a:ext cx="9806284" cy="782638"/>
          </a:xfrm>
        </p:spPr>
        <p:txBody>
          <a:bodyPr/>
          <a:lstStyle/>
          <a:p>
            <a:r>
              <a:rPr lang="de-DE" dirty="0" err="1" smtClean="0"/>
              <a:t>Effective</a:t>
            </a:r>
            <a:r>
              <a:rPr lang="de-DE" dirty="0" smtClean="0"/>
              <a:t> </a:t>
            </a:r>
            <a:r>
              <a:rPr lang="de-DE" dirty="0" err="1" smtClean="0"/>
              <a:t>particle</a:t>
            </a:r>
            <a:r>
              <a:rPr lang="de-DE" dirty="0" smtClean="0"/>
              <a:t> </a:t>
            </a:r>
            <a:r>
              <a:rPr lang="de-DE" dirty="0" err="1" smtClean="0"/>
              <a:t>confinement</a:t>
            </a:r>
            <a:r>
              <a:rPr lang="de-DE" dirty="0" smtClean="0"/>
              <a:t> time </a:t>
            </a:r>
            <a:r>
              <a:rPr lang="de-DE" dirty="0" err="1" smtClean="0"/>
              <a:t>for</a:t>
            </a:r>
            <a:r>
              <a:rPr lang="de-DE" dirty="0" smtClean="0"/>
              <a:t> hydrogen (Gen Motojima)</a:t>
            </a: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89" y="973961"/>
            <a:ext cx="4051768" cy="1575347"/>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241" y="905183"/>
            <a:ext cx="4158668" cy="3288249"/>
          </a:xfrm>
          <a:prstGeom prst="rect">
            <a:avLst/>
          </a:prstGeom>
        </p:spPr>
      </p:pic>
      <p:sp>
        <p:nvSpPr>
          <p:cNvPr id="9" name="Textfeld 8"/>
          <p:cNvSpPr txBox="1"/>
          <p:nvPr/>
        </p:nvSpPr>
        <p:spPr>
          <a:xfrm>
            <a:off x="241101" y="3000894"/>
            <a:ext cx="6400800" cy="3565079"/>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de-DE" sz="1600" dirty="0" err="1" smtClean="0"/>
              <a:t>Effective</a:t>
            </a:r>
            <a:r>
              <a:rPr lang="de-DE" sz="1600" dirty="0" smtClean="0"/>
              <a:t> </a:t>
            </a:r>
            <a:r>
              <a:rPr lang="de-DE" sz="1600" dirty="0" err="1" smtClean="0"/>
              <a:t>particle</a:t>
            </a:r>
            <a:r>
              <a:rPr lang="de-DE" sz="1600" dirty="0" smtClean="0"/>
              <a:t> </a:t>
            </a:r>
            <a:r>
              <a:rPr lang="de-DE" sz="1600" dirty="0" err="1" smtClean="0"/>
              <a:t>confinement</a:t>
            </a:r>
            <a:r>
              <a:rPr lang="de-DE" sz="1600" dirty="0" smtClean="0"/>
              <a:t> time </a:t>
            </a:r>
            <a:r>
              <a:rPr lang="de-DE" sz="1600" dirty="0" err="1" smtClean="0"/>
              <a:t>evaluated</a:t>
            </a:r>
            <a:r>
              <a:rPr lang="de-DE" sz="1600" dirty="0" smtClean="0"/>
              <a:t> </a:t>
            </a:r>
            <a:r>
              <a:rPr lang="de-DE" sz="1600" dirty="0" err="1" smtClean="0"/>
              <a:t>from</a:t>
            </a:r>
            <a:r>
              <a:rPr lang="de-DE" sz="1600" dirty="0" smtClean="0"/>
              <a:t> </a:t>
            </a:r>
            <a:r>
              <a:rPr lang="de-DE" sz="1600" dirty="0" err="1" smtClean="0"/>
              <a:t>density</a:t>
            </a:r>
            <a:r>
              <a:rPr lang="de-DE" sz="1600" dirty="0" smtClean="0"/>
              <a:t> </a:t>
            </a:r>
            <a:r>
              <a:rPr lang="de-DE" sz="1600" dirty="0" err="1" smtClean="0"/>
              <a:t>decay</a:t>
            </a:r>
            <a:r>
              <a:rPr lang="de-DE" sz="1600" dirty="0" smtClean="0"/>
              <a:t> after gas </a:t>
            </a:r>
            <a:r>
              <a:rPr lang="de-DE" sz="1600" dirty="0" err="1" smtClean="0"/>
              <a:t>puffs</a:t>
            </a:r>
            <a:r>
              <a:rPr lang="de-DE" sz="1600" dirty="0" smtClean="0"/>
              <a:t> </a:t>
            </a:r>
            <a:r>
              <a:rPr lang="de-DE" sz="1600" dirty="0" smtClean="0"/>
              <a:t>in </a:t>
            </a:r>
            <a:r>
              <a:rPr lang="de-DE" sz="1600" dirty="0" err="1" smtClean="0"/>
              <a:t>standard</a:t>
            </a:r>
            <a:r>
              <a:rPr lang="de-DE" sz="1600" dirty="0" smtClean="0"/>
              <a:t> </a:t>
            </a:r>
            <a:r>
              <a:rPr lang="de-DE" sz="1600" dirty="0" err="1" smtClean="0"/>
              <a:t>configuration</a:t>
            </a:r>
            <a:r>
              <a:rPr lang="de-DE" sz="1600" dirty="0" smtClean="0"/>
              <a:t> </a:t>
            </a:r>
            <a:r>
              <a:rPr lang="de-DE" sz="1600" dirty="0" err="1" smtClean="0"/>
              <a:t>with</a:t>
            </a:r>
            <a:r>
              <a:rPr lang="de-DE" sz="1600" dirty="0" smtClean="0"/>
              <a:t> (Session 9, 07.12.2022) </a:t>
            </a:r>
            <a:r>
              <a:rPr lang="de-DE" sz="1600" dirty="0" err="1" smtClean="0"/>
              <a:t>and</a:t>
            </a:r>
            <a:r>
              <a:rPr lang="de-DE" sz="1600" dirty="0" smtClean="0"/>
              <a:t> </a:t>
            </a:r>
            <a:r>
              <a:rPr lang="de-DE" sz="1600" dirty="0" err="1" smtClean="0"/>
              <a:t>without</a:t>
            </a:r>
            <a:r>
              <a:rPr lang="de-DE" sz="1600" dirty="0" smtClean="0"/>
              <a:t> CVP (Session 17, 09.02.2023)</a:t>
            </a:r>
          </a:p>
          <a:p>
            <a:pPr marL="285750" indent="-285750">
              <a:lnSpc>
                <a:spcPts val="2300"/>
              </a:lnSpc>
              <a:spcBef>
                <a:spcPts val="1150"/>
              </a:spcBef>
              <a:buFont typeface="Wingdings" panose="05000000000000000000" pitchFamily="2" charset="2"/>
              <a:buChar char="Ø"/>
            </a:pPr>
            <a:r>
              <a:rPr lang="en-US" sz="1600" b="1" dirty="0" smtClean="0"/>
              <a:t>Effective confinement </a:t>
            </a:r>
            <a:r>
              <a:rPr lang="en-US" sz="1600" b="1" dirty="0"/>
              <a:t>time appears </a:t>
            </a:r>
            <a:r>
              <a:rPr lang="en-US" sz="1600" b="1" dirty="0" smtClean="0"/>
              <a:t>shorter with CVP on</a:t>
            </a:r>
            <a:endParaRPr lang="en-US" sz="1600" b="1" dirty="0"/>
          </a:p>
          <a:p>
            <a:pPr marL="180000" indent="-180000">
              <a:lnSpc>
                <a:spcPts val="2300"/>
              </a:lnSpc>
              <a:spcBef>
                <a:spcPts val="1150"/>
              </a:spcBef>
              <a:buFont typeface="Arial" panose="020B0604020202020204" pitchFamily="34" charset="0"/>
              <a:buChar char="•"/>
            </a:pPr>
            <a:r>
              <a:rPr lang="en-US" sz="1600" dirty="0" smtClean="0"/>
              <a:t>Evaluated density </a:t>
            </a:r>
            <a:r>
              <a:rPr lang="en-US" sz="1600" dirty="0"/>
              <a:t>window </a:t>
            </a:r>
            <a:r>
              <a:rPr lang="en-US" sz="1600" dirty="0" smtClean="0"/>
              <a:t>is </a:t>
            </a:r>
            <a:r>
              <a:rPr lang="en-US" sz="1600" dirty="0"/>
              <a:t>very narrow, especially </a:t>
            </a:r>
            <a:r>
              <a:rPr lang="en-US" sz="1600" dirty="0" smtClean="0"/>
              <a:t>without CVP. </a:t>
            </a:r>
            <a:r>
              <a:rPr lang="en-US" sz="1600" dirty="0"/>
              <a:t>Further data </a:t>
            </a:r>
            <a:r>
              <a:rPr lang="en-US" sz="1600" dirty="0" smtClean="0"/>
              <a:t>sets are </a:t>
            </a:r>
            <a:r>
              <a:rPr lang="en-US" sz="1600" dirty="0"/>
              <a:t>needed to see </a:t>
            </a:r>
            <a:r>
              <a:rPr lang="en-US" sz="1600" dirty="0" smtClean="0"/>
              <a:t>the density dependence</a:t>
            </a:r>
            <a:endParaRPr lang="en-US" sz="1600" dirty="0"/>
          </a:p>
          <a:p>
            <a:pPr marL="180000" indent="-180000">
              <a:lnSpc>
                <a:spcPts val="2300"/>
              </a:lnSpc>
              <a:spcBef>
                <a:spcPts val="1150"/>
              </a:spcBef>
              <a:buFont typeface="Arial" panose="020B0604020202020204" pitchFamily="34" charset="0"/>
              <a:buChar char="•"/>
            </a:pPr>
            <a:r>
              <a:rPr lang="en-US" sz="1600" dirty="0" smtClean="0"/>
              <a:t>Differences </a:t>
            </a:r>
            <a:r>
              <a:rPr lang="en-US" sz="1600" dirty="0"/>
              <a:t>in </a:t>
            </a:r>
            <a:r>
              <a:rPr lang="el-GR" sz="1600" dirty="0">
                <a:latin typeface="Times New Roman" panose="02020603050405020304" pitchFamily="18" charset="0"/>
                <a:cs typeface="Times New Roman" panose="02020603050405020304" pitchFamily="18" charset="0"/>
              </a:rPr>
              <a:t>τ</a:t>
            </a:r>
            <a:r>
              <a:rPr lang="de-DE" sz="1600" baseline="-25000" dirty="0">
                <a:latin typeface="Times New Roman" panose="02020603050405020304" pitchFamily="18" charset="0"/>
                <a:cs typeface="Times New Roman" panose="02020603050405020304" pitchFamily="18" charset="0"/>
              </a:rPr>
              <a:t>p</a:t>
            </a:r>
            <a:r>
              <a:rPr lang="de-DE" sz="1600" baseline="30000" dirty="0">
                <a:latin typeface="Times New Roman" panose="02020603050405020304" pitchFamily="18" charset="0"/>
                <a:cs typeface="Times New Roman" panose="02020603050405020304" pitchFamily="18" charset="0"/>
              </a:rPr>
              <a:t>*</a:t>
            </a:r>
            <a:r>
              <a:rPr lang="en-US" sz="1600" dirty="0" smtClean="0"/>
              <a:t> are observed for the </a:t>
            </a:r>
            <a:r>
              <a:rPr lang="en-US" sz="1600" dirty="0"/>
              <a:t>same density </a:t>
            </a:r>
            <a:r>
              <a:rPr lang="en-US" sz="1600" dirty="0" smtClean="0"/>
              <a:t>without CVP, the causes of which need to be investigated in detail for each </a:t>
            </a:r>
            <a:r>
              <a:rPr lang="en-US" sz="1600" dirty="0" smtClean="0"/>
              <a:t>shot</a:t>
            </a:r>
          </a:p>
          <a:p>
            <a:pPr marL="285750" indent="-285750">
              <a:lnSpc>
                <a:spcPts val="2300"/>
              </a:lnSpc>
              <a:spcBef>
                <a:spcPts val="1150"/>
              </a:spcBef>
              <a:buFont typeface="Wingdings" panose="05000000000000000000" pitchFamily="2" charset="2"/>
              <a:buChar char="Ø"/>
            </a:pPr>
            <a:r>
              <a:rPr lang="en-US" sz="1600" b="1" dirty="0" smtClean="0"/>
              <a:t>Effective confinement times overestimated due to contribution of the wall</a:t>
            </a:r>
            <a:r>
              <a:rPr lang="en-US" sz="1600" b="1" dirty="0" smtClean="0"/>
              <a:t> </a:t>
            </a:r>
            <a:endParaRPr lang="de-DE" sz="1600" b="1" dirty="0" smtClean="0"/>
          </a:p>
        </p:txBody>
      </p:sp>
      <p:sp>
        <p:nvSpPr>
          <p:cNvPr id="2" name="Rechteck 1"/>
          <p:cNvSpPr/>
          <p:nvPr/>
        </p:nvSpPr>
        <p:spPr>
          <a:xfrm>
            <a:off x="9469026" y="3931582"/>
            <a:ext cx="665019" cy="174567"/>
          </a:xfrm>
          <a:prstGeom prst="rect">
            <a:avLst/>
          </a:prstGeom>
          <a:solidFill>
            <a:srgbClr val="FFFFFF"/>
          </a:solidFill>
          <a:ln w="19050" cmpd="sng">
            <a:solidFill>
              <a:srgbClr val="FFFFFF"/>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mc:AlternateContent xmlns:mc="http://schemas.openxmlformats.org/markup-compatibility/2006">
        <mc:Choice xmlns:a14="http://schemas.microsoft.com/office/drawing/2010/main" Requires="a14">
          <p:sp>
            <p:nvSpPr>
              <p:cNvPr id="10" name="Textfeld 9"/>
              <p:cNvSpPr txBox="1"/>
              <p:nvPr/>
            </p:nvSpPr>
            <p:spPr>
              <a:xfrm>
                <a:off x="9231921" y="3898479"/>
                <a:ext cx="764771"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acc>
                            <m:accPr>
                              <m:chr m:val="̅"/>
                              <m:ctrlPr>
                                <a:rPr lang="de-DE" sz="1600" b="0" i="1" smtClean="0">
                                  <a:latin typeface="Cambria Math" panose="02040503050406030204" pitchFamily="18" charset="0"/>
                                </a:rPr>
                              </m:ctrlPr>
                            </m:accPr>
                            <m:e>
                              <m:r>
                                <a:rPr lang="de-DE" sz="1600" b="0" i="1" smtClean="0">
                                  <a:latin typeface="Cambria Math" panose="02040503050406030204" pitchFamily="18" charset="0"/>
                                </a:rPr>
                                <m:t>𝑛</m:t>
                              </m:r>
                            </m:e>
                          </m:acc>
                        </m:e>
                        <m:sub>
                          <m:r>
                            <a:rPr lang="de-DE" sz="1600" b="0" i="1" smtClean="0">
                              <a:latin typeface="Cambria Math" panose="02040503050406030204" pitchFamily="18" charset="0"/>
                            </a:rPr>
                            <m:t>𝑒</m:t>
                          </m:r>
                        </m:sub>
                      </m:sSub>
                    </m:oMath>
                  </m:oMathPara>
                </a14:m>
                <a:endParaRPr lang="de-DE" sz="1600" dirty="0" err="1" smtClean="0"/>
              </a:p>
            </p:txBody>
          </p:sp>
        </mc:Choice>
        <mc:Fallback>
          <p:sp>
            <p:nvSpPr>
              <p:cNvPr id="10" name="Textfeld 9"/>
              <p:cNvSpPr txBox="1">
                <a:spLocks noRot="1" noChangeAspect="1" noMove="1" noResize="1" noEditPoints="1" noAdjustHandles="1" noChangeArrowheads="1" noChangeShapeType="1" noTextEdit="1"/>
              </p:cNvSpPr>
              <p:nvPr/>
            </p:nvSpPr>
            <p:spPr>
              <a:xfrm>
                <a:off x="9231921" y="3898479"/>
                <a:ext cx="764771" cy="294953"/>
              </a:xfrm>
              <a:prstGeom prst="rect">
                <a:avLst/>
              </a:prstGeom>
              <a:blipFill>
                <a:blip r:embed="rId4"/>
                <a:stretch>
                  <a:fillRect b="-2083"/>
                </a:stretch>
              </a:blipFill>
            </p:spPr>
            <p:txBody>
              <a:bodyPr/>
              <a:lstStyle/>
              <a:p>
                <a:r>
                  <a:rPr lang="de-DE">
                    <a:noFill/>
                  </a:rPr>
                  <a:t> </a:t>
                </a:r>
              </a:p>
            </p:txBody>
          </p:sp>
        </mc:Fallback>
      </mc:AlternateContent>
      <p:sp>
        <p:nvSpPr>
          <p:cNvPr id="11" name="Rechteck 10"/>
          <p:cNvSpPr/>
          <p:nvPr/>
        </p:nvSpPr>
        <p:spPr>
          <a:xfrm>
            <a:off x="7692278" y="2187703"/>
            <a:ext cx="374072" cy="723207"/>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mc:AlternateContent xmlns:mc="http://schemas.openxmlformats.org/markup-compatibility/2006">
        <mc:Choice xmlns:a14="http://schemas.microsoft.com/office/drawing/2010/main" Requires="a14">
          <p:sp>
            <p:nvSpPr>
              <p:cNvPr id="12" name="Textfeld 11"/>
              <p:cNvSpPr txBox="1"/>
              <p:nvPr/>
            </p:nvSpPr>
            <p:spPr>
              <a:xfrm>
                <a:off x="9759586" y="3871388"/>
                <a:ext cx="581121"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p>
                        <m:sSupPr>
                          <m:ctrlPr>
                            <a:rPr lang="de-DE" sz="1600" i="1" dirty="0" smtClean="0">
                              <a:latin typeface="Cambria Math" panose="02040503050406030204" pitchFamily="18" charset="0"/>
                            </a:rPr>
                          </m:ctrlPr>
                        </m:sSupPr>
                        <m:e>
                          <m:r>
                            <a:rPr lang="de-DE" sz="1600" b="0" i="1" dirty="0" smtClean="0">
                              <a:latin typeface="Cambria Math" panose="02040503050406030204" pitchFamily="18" charset="0"/>
                            </a:rPr>
                            <m:t>[</m:t>
                          </m:r>
                          <m:r>
                            <a:rPr lang="de-DE" sz="1600" i="1" dirty="0" err="1" smtClean="0">
                              <a:latin typeface="Cambria Math" panose="02040503050406030204" pitchFamily="18" charset="0"/>
                            </a:rPr>
                            <m:t>𝑚</m:t>
                          </m:r>
                        </m:e>
                        <m:sup>
                          <m:r>
                            <a:rPr lang="de-DE" sz="1600" b="0" i="0" dirty="0" smtClean="0">
                              <a:latin typeface="Cambria Math" panose="02040503050406030204" pitchFamily="18" charset="0"/>
                            </a:rPr>
                            <m:t>−</m:t>
                          </m:r>
                          <m:r>
                            <a:rPr lang="de-DE" sz="1600" i="0" dirty="0" err="1" smtClean="0">
                              <a:latin typeface="Cambria Math" panose="02040503050406030204" pitchFamily="18" charset="0"/>
                            </a:rPr>
                            <m:t>2</m:t>
                          </m:r>
                        </m:sup>
                      </m:sSup>
                      <m:r>
                        <a:rPr lang="de-DE" sz="1600" b="0" i="1" dirty="0" smtClean="0">
                          <a:latin typeface="Cambria Math" panose="02040503050406030204" pitchFamily="18" charset="0"/>
                        </a:rPr>
                        <m:t>]</m:t>
                      </m:r>
                    </m:oMath>
                  </m:oMathPara>
                </a14:m>
                <a:endParaRPr lang="de-DE" sz="1600" dirty="0" err="1" smtClean="0"/>
              </a:p>
            </p:txBody>
          </p:sp>
        </mc:Choice>
        <mc:Fallback>
          <p:sp>
            <p:nvSpPr>
              <p:cNvPr id="12" name="Textfeld 11"/>
              <p:cNvSpPr txBox="1">
                <a:spLocks noRot="1" noChangeAspect="1" noMove="1" noResize="1" noEditPoints="1" noAdjustHandles="1" noChangeArrowheads="1" noChangeShapeType="1" noTextEdit="1"/>
              </p:cNvSpPr>
              <p:nvPr/>
            </p:nvSpPr>
            <p:spPr>
              <a:xfrm>
                <a:off x="9759586" y="3871388"/>
                <a:ext cx="581121" cy="294953"/>
              </a:xfrm>
              <a:prstGeom prst="rect">
                <a:avLst/>
              </a:prstGeom>
              <a:blipFill>
                <a:blip r:embed="rId5"/>
                <a:stretch>
                  <a:fillRect l="-11579" r="-10526" b="-22917"/>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3" name="Textfeld 12"/>
              <p:cNvSpPr txBox="1"/>
              <p:nvPr/>
            </p:nvSpPr>
            <p:spPr>
              <a:xfrm rot="16200000">
                <a:off x="7538322" y="2334921"/>
                <a:ext cx="589392"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Sup>
                        <m:sSubSupPr>
                          <m:ctrlPr>
                            <a:rPr lang="de-DE" sz="1600" i="1" dirty="0" smtClean="0">
                              <a:latin typeface="Cambria Math" panose="02040503050406030204" pitchFamily="18" charset="0"/>
                            </a:rPr>
                          </m:ctrlPr>
                        </m:sSubSupPr>
                        <m:e>
                          <m:r>
                            <a:rPr lang="de-DE" sz="1600" i="1" dirty="0" err="1" smtClean="0">
                              <a:latin typeface="Cambria Math" panose="02040503050406030204" pitchFamily="18" charset="0"/>
                            </a:rPr>
                            <m:t>𝜏</m:t>
                          </m:r>
                        </m:e>
                        <m:sub>
                          <m:r>
                            <a:rPr lang="de-DE" sz="1600" i="1" dirty="0" err="1" smtClean="0">
                              <a:latin typeface="Cambria Math" panose="02040503050406030204" pitchFamily="18" charset="0"/>
                            </a:rPr>
                            <m:t>𝑝</m:t>
                          </m:r>
                        </m:sub>
                        <m:sup>
                          <m:r>
                            <a:rPr lang="de-DE" sz="1600" i="0" dirty="0" err="1" smtClean="0">
                              <a:latin typeface="Cambria Math" panose="02040503050406030204" pitchFamily="18" charset="0"/>
                            </a:rPr>
                            <m:t>∗</m:t>
                          </m:r>
                        </m:sup>
                      </m:sSubSup>
                      <m:r>
                        <a:rPr lang="de-DE" sz="1600" b="0" i="1" dirty="0" smtClean="0">
                          <a:latin typeface="Cambria Math" panose="02040503050406030204" pitchFamily="18" charset="0"/>
                        </a:rPr>
                        <m:t>  </m:t>
                      </m:r>
                      <m:d>
                        <m:dPr>
                          <m:begChr m:val="["/>
                          <m:endChr m:val="]"/>
                          <m:ctrlPr>
                            <a:rPr lang="de-DE" sz="1600" i="1" dirty="0" smtClean="0">
                              <a:latin typeface="Cambria Math" panose="02040503050406030204" pitchFamily="18" charset="0"/>
                            </a:rPr>
                          </m:ctrlPr>
                        </m:dPr>
                        <m:e>
                          <m:r>
                            <a:rPr lang="de-DE" sz="1600" i="1" dirty="0" err="1" smtClean="0">
                              <a:latin typeface="Cambria Math" panose="02040503050406030204" pitchFamily="18" charset="0"/>
                            </a:rPr>
                            <m:t>𝑠</m:t>
                          </m:r>
                        </m:e>
                      </m:d>
                    </m:oMath>
                  </m:oMathPara>
                </a14:m>
                <a:endParaRPr lang="de-DE" sz="1600" dirty="0" err="1" smtClean="0"/>
              </a:p>
            </p:txBody>
          </p:sp>
        </mc:Choice>
        <mc:Fallback>
          <p:sp>
            <p:nvSpPr>
              <p:cNvPr id="13" name="Textfeld 12"/>
              <p:cNvSpPr txBox="1">
                <a:spLocks noRot="1" noChangeAspect="1" noMove="1" noResize="1" noEditPoints="1" noAdjustHandles="1" noChangeArrowheads="1" noChangeShapeType="1" noTextEdit="1"/>
              </p:cNvSpPr>
              <p:nvPr/>
            </p:nvSpPr>
            <p:spPr>
              <a:xfrm rot="16200000">
                <a:off x="7538322" y="2334921"/>
                <a:ext cx="589392" cy="294953"/>
              </a:xfrm>
              <a:prstGeom prst="rect">
                <a:avLst/>
              </a:prstGeom>
              <a:blipFill>
                <a:blip r:embed="rId6"/>
                <a:stretch>
                  <a:fillRect r="-16667" b="-3093"/>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4" name="Textfeld 13"/>
              <p:cNvSpPr txBox="1"/>
              <p:nvPr/>
            </p:nvSpPr>
            <p:spPr>
              <a:xfrm>
                <a:off x="8066350" y="4675233"/>
                <a:ext cx="1005841" cy="294953"/>
              </a:xfrm>
              <a:prstGeom prst="rect">
                <a:avLst/>
              </a:prstGeom>
              <a:noFill/>
            </p:spPr>
            <p:txBody>
              <a:bodyPr wrap="squar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sSubSup>
                        <m:sSubSupPr>
                          <m:ctrlPr>
                            <a:rPr lang="de-DE" sz="1600" i="1" smtClean="0">
                              <a:latin typeface="Cambria Math" panose="02040503050406030204" pitchFamily="18" charset="0"/>
                            </a:rPr>
                          </m:ctrlPr>
                        </m:sSubSup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up>
                          <m:r>
                            <a:rPr lang="de-DE" sz="1600" i="1" smtClean="0">
                              <a:latin typeface="Cambria Math" panose="02040503050406030204" pitchFamily="18" charset="0"/>
                            </a:rPr>
                            <m:t>∗</m:t>
                          </m:r>
                        </m:sup>
                      </m:sSubSup>
                      <m:r>
                        <a:rPr lang="de-DE" sz="1600" i="1" smtClean="0">
                          <a:latin typeface="Cambria Math" panose="02040503050406030204" pitchFamily="18" charset="0"/>
                        </a:rPr>
                        <m:t>=</m:t>
                      </m:r>
                      <m:f>
                        <m:fPr>
                          <m:ctrlPr>
                            <a:rPr lang="de-DE" sz="1600" i="1" smtClean="0">
                              <a:latin typeface="Cambria Math" panose="02040503050406030204" pitchFamily="18" charset="0"/>
                            </a:rPr>
                          </m:ctrlPr>
                        </m:fPr>
                        <m:num>
                          <m:sSub>
                            <m:sSubPr>
                              <m:ctrlPr>
                                <a:rPr lang="de-DE" sz="1600" i="1" smtClean="0">
                                  <a:latin typeface="Cambria Math" panose="02040503050406030204" pitchFamily="18" charset="0"/>
                                </a:rPr>
                              </m:ctrlPr>
                            </m:sSub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Sub>
                        </m:num>
                        <m:den>
                          <m:r>
                            <a:rPr lang="de-DE" sz="1600" i="1" smtClean="0">
                              <a:latin typeface="Cambria Math" panose="02040503050406030204" pitchFamily="18" charset="0"/>
                            </a:rPr>
                            <m:t>1−</m:t>
                          </m:r>
                          <m:r>
                            <a:rPr lang="de-DE" sz="1600" i="1" smtClean="0">
                              <a:latin typeface="Cambria Math" panose="02040503050406030204" pitchFamily="18" charset="0"/>
                            </a:rPr>
                            <m:t>𝑅</m:t>
                          </m:r>
                        </m:den>
                      </m:f>
                    </m:oMath>
                  </m:oMathPara>
                </a14:m>
                <a:endParaRPr lang="de-DE" sz="1600" dirty="0" err="1" smtClean="0"/>
              </a:p>
            </p:txBody>
          </p:sp>
        </mc:Choice>
        <mc:Fallback>
          <p:sp>
            <p:nvSpPr>
              <p:cNvPr id="14" name="Textfeld 13"/>
              <p:cNvSpPr txBox="1">
                <a:spLocks noRot="1" noChangeAspect="1" noMove="1" noResize="1" noEditPoints="1" noAdjustHandles="1" noChangeArrowheads="1" noChangeShapeType="1" noTextEdit="1"/>
              </p:cNvSpPr>
              <p:nvPr/>
            </p:nvSpPr>
            <p:spPr>
              <a:xfrm>
                <a:off x="8066350" y="4675233"/>
                <a:ext cx="1005841" cy="294953"/>
              </a:xfrm>
              <a:prstGeom prst="rect">
                <a:avLst/>
              </a:prstGeom>
              <a:blipFill>
                <a:blip r:embed="rId7"/>
                <a:stretch>
                  <a:fillRect l="-2424" t="-31250" r="-3636" b="-33333"/>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15" name="Textfeld 14"/>
              <p:cNvSpPr txBox="1"/>
              <p:nvPr/>
            </p:nvSpPr>
            <p:spPr>
              <a:xfrm>
                <a:off x="9953158" y="4758285"/>
                <a:ext cx="1086964"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a:rPr lang="de-DE" sz="1600" i="1" smtClean="0">
                          <a:latin typeface="Cambria Math" panose="02040503050406030204" pitchFamily="18" charset="0"/>
                        </a:rPr>
                        <m:t>𝑅</m:t>
                      </m:r>
                      <m:r>
                        <a:rPr lang="de-DE" sz="1600" i="1" smtClean="0">
                          <a:latin typeface="Cambria Math" panose="02040503050406030204" pitchFamily="18" charset="0"/>
                        </a:rPr>
                        <m:t>=1−</m:t>
                      </m:r>
                      <m:f>
                        <m:fPr>
                          <m:ctrlPr>
                            <a:rPr lang="de-DE" sz="1600" i="1" smtClean="0">
                              <a:latin typeface="Cambria Math" panose="02040503050406030204" pitchFamily="18" charset="0"/>
                            </a:rPr>
                          </m:ctrlPr>
                        </m:fPr>
                        <m:num>
                          <m:sSub>
                            <m:sSubPr>
                              <m:ctrlPr>
                                <a:rPr lang="de-DE" sz="1600" i="1" smtClean="0">
                                  <a:latin typeface="Cambria Math" panose="02040503050406030204" pitchFamily="18" charset="0"/>
                                </a:rPr>
                              </m:ctrlPr>
                            </m:sSubPr>
                            <m:e>
                              <m:r>
                                <a:rPr lang="de-DE" sz="1600" i="1" smtClean="0">
                                  <a:latin typeface="Cambria Math" panose="02040503050406030204" pitchFamily="18" charset="0"/>
                                </a:rPr>
                                <m:t>𝜏</m:t>
                              </m:r>
                            </m:e>
                            <m:sub>
                              <m:r>
                                <a:rPr lang="de-DE" sz="1600" i="1" smtClean="0">
                                  <a:latin typeface="Cambria Math" panose="02040503050406030204" pitchFamily="18" charset="0"/>
                                </a:rPr>
                                <m:t>𝑝</m:t>
                              </m:r>
                            </m:sub>
                          </m:sSub>
                        </m:num>
                        <m:den>
                          <m:sSub>
                            <m:sSubPr>
                              <m:ctrlPr>
                                <a:rPr lang="de-DE" sz="1600" i="1" smtClean="0">
                                  <a:latin typeface="Cambria Math" panose="02040503050406030204" pitchFamily="18" charset="0"/>
                                </a:rPr>
                              </m:ctrlPr>
                            </m:sSubPr>
                            <m:e>
                              <m:r>
                                <a:rPr lang="de-DE" sz="1600" i="1" smtClean="0">
                                  <a:latin typeface="Cambria Math" panose="02040503050406030204" pitchFamily="18" charset="0"/>
                                </a:rPr>
                                <m:t>𝜏</m:t>
                              </m:r>
                            </m:e>
                            <m:sub>
                              <m:sSup>
                                <m:sSupPr>
                                  <m:ctrlPr>
                                    <a:rPr lang="de-DE" sz="1600" i="1" smtClean="0">
                                      <a:latin typeface="Cambria Math" panose="02040503050406030204" pitchFamily="18" charset="0"/>
                                    </a:rPr>
                                  </m:ctrlPr>
                                </m:sSupPr>
                                <m:e>
                                  <m:r>
                                    <a:rPr lang="de-DE" sz="1600" i="1" smtClean="0">
                                      <a:latin typeface="Cambria Math" panose="02040503050406030204" pitchFamily="18" charset="0"/>
                                    </a:rPr>
                                    <m:t>𝑝</m:t>
                                  </m:r>
                                </m:e>
                                <m:sup>
                                  <m:r>
                                    <a:rPr lang="de-DE" sz="1600" i="1" smtClean="0">
                                      <a:latin typeface="Cambria Math" panose="02040503050406030204" pitchFamily="18" charset="0"/>
                                    </a:rPr>
                                    <m:t>∗</m:t>
                                  </m:r>
                                </m:sup>
                              </m:sSup>
                            </m:sub>
                          </m:sSub>
                        </m:den>
                      </m:f>
                    </m:oMath>
                  </m:oMathPara>
                </a14:m>
                <a:endParaRPr lang="de-DE" sz="1600" dirty="0" err="1" smtClean="0"/>
              </a:p>
            </p:txBody>
          </p:sp>
        </mc:Choice>
        <mc:Fallback>
          <p:sp>
            <p:nvSpPr>
              <p:cNvPr id="15" name="Textfeld 14"/>
              <p:cNvSpPr txBox="1">
                <a:spLocks noRot="1" noChangeAspect="1" noMove="1" noResize="1" noEditPoints="1" noAdjustHandles="1" noChangeArrowheads="1" noChangeShapeType="1" noTextEdit="1"/>
              </p:cNvSpPr>
              <p:nvPr/>
            </p:nvSpPr>
            <p:spPr>
              <a:xfrm>
                <a:off x="9953158" y="4758285"/>
                <a:ext cx="1086964" cy="294953"/>
              </a:xfrm>
              <a:prstGeom prst="rect">
                <a:avLst/>
              </a:prstGeom>
              <a:blipFill>
                <a:blip r:embed="rId8"/>
                <a:stretch>
                  <a:fillRect l="-3933" t="-50000" b="-35417"/>
                </a:stretch>
              </a:blipFill>
            </p:spPr>
            <p:txBody>
              <a:bodyPr/>
              <a:lstStyle/>
              <a:p>
                <a:r>
                  <a:rPr lang="de-DE">
                    <a:noFill/>
                  </a:rPr>
                  <a:t> </a:t>
                </a:r>
              </a:p>
            </p:txBody>
          </p:sp>
        </mc:Fallback>
      </mc:AlternateContent>
      <p:sp>
        <p:nvSpPr>
          <p:cNvPr id="16" name="Pfeil nach rechts 15"/>
          <p:cNvSpPr/>
          <p:nvPr/>
        </p:nvSpPr>
        <p:spPr>
          <a:xfrm>
            <a:off x="9278158" y="4799851"/>
            <a:ext cx="469032" cy="45719"/>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mc:AlternateContent xmlns:mc="http://schemas.openxmlformats.org/markup-compatibility/2006">
        <mc:Choice xmlns:a14="http://schemas.microsoft.com/office/drawing/2010/main" Requires="a14">
          <p:sp>
            <p:nvSpPr>
              <p:cNvPr id="17" name="Textfeld 16"/>
              <p:cNvSpPr txBox="1"/>
              <p:nvPr/>
            </p:nvSpPr>
            <p:spPr>
              <a:xfrm>
                <a:off x="8066350" y="5237018"/>
                <a:ext cx="3431773" cy="1011687"/>
              </a:xfrm>
              <a:prstGeom prst="rect">
                <a:avLst/>
              </a:prstGeom>
              <a:noFill/>
            </p:spPr>
            <p:txBody>
              <a:bodyPr wrap="square" lIns="0" tIns="0" rIns="0" bIns="0" rtlCol="0" anchor="t" anchorCtr="0">
                <a:spAutoFit/>
              </a:bodyPr>
              <a:lstStyle/>
              <a:p>
                <a:pPr>
                  <a:lnSpc>
                    <a:spcPts val="2300"/>
                  </a:lnSpc>
                  <a:spcBef>
                    <a:spcPts val="1150"/>
                  </a:spcBef>
                </a:pPr>
                <a:r>
                  <a:rPr lang="de-DE" sz="1600" dirty="0" smtClean="0"/>
                  <a:t>For </a:t>
                </a:r>
                <a14:m>
                  <m:oMath xmlns:m="http://schemas.openxmlformats.org/officeDocument/2006/math">
                    <m:sSubSup>
                      <m:sSubSupPr>
                        <m:ctrlPr>
                          <a:rPr lang="de-DE" sz="1600" i="1">
                            <a:latin typeface="Cambria Math" panose="02040503050406030204" pitchFamily="18" charset="0"/>
                          </a:rPr>
                        </m:ctrlPr>
                      </m:sSubSupPr>
                      <m:e>
                        <m:r>
                          <a:rPr lang="de-DE" sz="1600" i="1">
                            <a:latin typeface="Cambria Math" panose="02040503050406030204" pitchFamily="18" charset="0"/>
                          </a:rPr>
                          <m:t>𝜏</m:t>
                        </m:r>
                      </m:e>
                      <m:sub>
                        <m:r>
                          <a:rPr lang="de-DE" sz="1600" i="1">
                            <a:latin typeface="Cambria Math" panose="02040503050406030204" pitchFamily="18" charset="0"/>
                          </a:rPr>
                          <m:t>𝑝</m:t>
                        </m:r>
                      </m:sub>
                      <m:sup>
                        <m:r>
                          <a:rPr lang="de-DE" sz="1600" i="1">
                            <a:latin typeface="Cambria Math" panose="02040503050406030204" pitchFamily="18" charset="0"/>
                          </a:rPr>
                          <m:t>∗</m:t>
                        </m:r>
                      </m:sup>
                    </m:sSubSup>
                  </m:oMath>
                </a14:m>
                <a:r>
                  <a:rPr lang="de-DE" sz="1600" dirty="0" smtClean="0"/>
                  <a:t> = 10s </a:t>
                </a:r>
                <a:r>
                  <a:rPr lang="de-DE" sz="1600" dirty="0" err="1" smtClean="0"/>
                  <a:t>and</a:t>
                </a:r>
                <a:r>
                  <a:rPr lang="de-DE" sz="1600" dirty="0" smtClean="0"/>
                  <a:t> </a:t>
                </a:r>
                <a14:m>
                  <m:oMath xmlns:m="http://schemas.openxmlformats.org/officeDocument/2006/math">
                    <m:sSub>
                      <m:sSubPr>
                        <m:ctrlPr>
                          <a:rPr lang="de-DE" sz="1600" i="1" smtClean="0">
                            <a:latin typeface="Cambria Math" panose="02040503050406030204" pitchFamily="18" charset="0"/>
                          </a:rPr>
                        </m:ctrlPr>
                      </m:sSubPr>
                      <m:e>
                        <m:r>
                          <m:rPr>
                            <m:sty m:val="p"/>
                          </m:rPr>
                          <a:rPr lang="el-GR" sz="1600" i="1" smtClean="0">
                            <a:latin typeface="Cambria Math" panose="02040503050406030204" pitchFamily="18" charset="0"/>
                          </a:rPr>
                          <m:t>τ</m:t>
                        </m:r>
                      </m:e>
                      <m:sub>
                        <m:r>
                          <a:rPr lang="de-DE" sz="1600" b="0" i="1" smtClean="0">
                            <a:latin typeface="Cambria Math" panose="02040503050406030204" pitchFamily="18" charset="0"/>
                          </a:rPr>
                          <m:t>𝑝</m:t>
                        </m:r>
                      </m:sub>
                    </m:sSub>
                    <m:r>
                      <a:rPr lang="de-DE" sz="1600" b="0" i="1" smtClean="0">
                        <a:latin typeface="Cambria Math" panose="02040503050406030204" pitchFamily="18" charset="0"/>
                      </a:rPr>
                      <m:t> </m:t>
                    </m:r>
                  </m:oMath>
                </a14:m>
                <a:r>
                  <a:rPr lang="de-DE" sz="1600" dirty="0" smtClean="0"/>
                  <a:t>= 200ms, R = 0.98</a:t>
                </a:r>
              </a:p>
              <a:p>
                <a:pPr>
                  <a:lnSpc>
                    <a:spcPts val="2300"/>
                  </a:lnSpc>
                  <a:spcBef>
                    <a:spcPts val="1150"/>
                  </a:spcBef>
                </a:pPr>
                <a:endParaRPr lang="de-DE" sz="1600" dirty="0" smtClean="0"/>
              </a:p>
            </p:txBody>
          </p:sp>
        </mc:Choice>
        <mc:Fallback>
          <p:sp>
            <p:nvSpPr>
              <p:cNvPr id="17" name="Textfeld 16"/>
              <p:cNvSpPr txBox="1">
                <a:spLocks noRot="1" noChangeAspect="1" noMove="1" noResize="1" noEditPoints="1" noAdjustHandles="1" noChangeArrowheads="1" noChangeShapeType="1" noTextEdit="1"/>
              </p:cNvSpPr>
              <p:nvPr/>
            </p:nvSpPr>
            <p:spPr>
              <a:xfrm>
                <a:off x="8066350" y="5237018"/>
                <a:ext cx="3431773" cy="1011687"/>
              </a:xfrm>
              <a:prstGeom prst="rect">
                <a:avLst/>
              </a:prstGeom>
              <a:blipFill>
                <a:blip r:embed="rId9"/>
                <a:stretch>
                  <a:fillRect l="-3552" t="-4217"/>
                </a:stretch>
              </a:blipFill>
            </p:spPr>
            <p:txBody>
              <a:bodyPr/>
              <a:lstStyle/>
              <a:p>
                <a:r>
                  <a:rPr lang="de-DE">
                    <a:noFill/>
                  </a:rPr>
                  <a:t> </a:t>
                </a:r>
              </a:p>
            </p:txBody>
          </p:sp>
        </mc:Fallback>
      </mc:AlternateContent>
    </p:spTree>
    <p:extLst>
      <p:ext uri="{BB962C8B-B14F-4D97-AF65-F5344CB8AC3E}">
        <p14:creationId xmlns:p14="http://schemas.microsoft.com/office/powerpoint/2010/main" val="3339577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D7BB7471-6596-4B2F-9CA7-55C944227715}"/>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E7C51378-40C9-469D-874F-3425B4D1918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overview_exhaust</Template>
  <TotalTime>0</TotalTime>
  <Words>3735</Words>
  <Application>Microsoft Office PowerPoint</Application>
  <PresentationFormat>Breitbild</PresentationFormat>
  <Paragraphs>351</Paragraphs>
  <Slides>19</Slides>
  <Notes>7</Notes>
  <HiddenSlides>0</HiddenSlides>
  <MMClips>0</MMClips>
  <ScaleCrop>false</ScaleCrop>
  <HeadingPairs>
    <vt:vector size="8" baseType="variant">
      <vt:variant>
        <vt:lpstr>Verwendete Schriftarten</vt:lpstr>
      </vt:variant>
      <vt:variant>
        <vt:i4>9</vt:i4>
      </vt:variant>
      <vt:variant>
        <vt:lpstr>Design</vt:lpstr>
      </vt:variant>
      <vt:variant>
        <vt:i4>2</vt:i4>
      </vt:variant>
      <vt:variant>
        <vt:lpstr>Eingebettete OLE-Server</vt:lpstr>
      </vt:variant>
      <vt:variant>
        <vt:i4>1</vt:i4>
      </vt:variant>
      <vt:variant>
        <vt:lpstr>Folientitel</vt:lpstr>
      </vt:variant>
      <vt:variant>
        <vt:i4>19</vt:i4>
      </vt:variant>
    </vt:vector>
  </HeadingPairs>
  <TitlesOfParts>
    <vt:vector size="31" baseType="lpstr">
      <vt:lpstr>.SF NS Symbols Regular</vt:lpstr>
      <vt:lpstr>Arial</vt:lpstr>
      <vt:lpstr>Arial Narrow</vt:lpstr>
      <vt:lpstr>Calibri</vt:lpstr>
      <vt:lpstr>Cambria Math</vt:lpstr>
      <vt:lpstr>Symbol</vt:lpstr>
      <vt:lpstr>Times New Roman</vt:lpstr>
      <vt:lpstr>Wingdings</vt:lpstr>
      <vt:lpstr>Wingdings 3</vt:lpstr>
      <vt:lpstr>W7-X</vt:lpstr>
      <vt:lpstr>IPP</vt:lpstr>
      <vt:lpstr>think-cell Folie</vt:lpstr>
      <vt:lpstr>Overview: particle exhaust and gas balance</vt:lpstr>
      <vt:lpstr>Effective particle confinement time for hydrogen (Thierry Kremeyer)</vt:lpstr>
      <vt:lpstr>Effective particle confinement time for hydrogen (Thierry Kremeyer)</vt:lpstr>
      <vt:lpstr>Effective particle confinement time for hydrogen (Thierry Kremeyer)</vt:lpstr>
      <vt:lpstr>Effective particle confinement time for hydrogen (Thierry Kremeyer)</vt:lpstr>
      <vt:lpstr>Effective particle confinement time for hydrogen (Thierry Kremeyer)</vt:lpstr>
      <vt:lpstr>Effective particle confinement time for hydrogen (Thierry Kremeyer)</vt:lpstr>
      <vt:lpstr>Effective particle confinement time for hydrogen (Thierry Kremeyer)</vt:lpstr>
      <vt:lpstr>Effective particle confinement time for hydrogen (Gen Motojima)</vt:lpstr>
      <vt:lpstr>Gas balance with water-cooled divertor (Georg Schlisio)</vt:lpstr>
      <vt:lpstr>Gas balance with water-cooled divertor (Georg Schlisio)</vt:lpstr>
      <vt:lpstr>Calibration of the neutral gas diagnostics – overview (G. Schlisio)</vt:lpstr>
      <vt:lpstr>Neutral gas pressures with and without CVP</vt:lpstr>
      <vt:lpstr>Neutral gas pressures with and without CVP</vt:lpstr>
      <vt:lpstr>Pumping speed of the Cryo-vacuum pump (V. Haak, CP Dhard)</vt:lpstr>
      <vt:lpstr>Pumping speed of the Cryo-vacuum pump (V. Haak, CP Dhard)</vt:lpstr>
      <vt:lpstr>Pumping speed of the Cryo-vacuum pump in different gases</vt:lpstr>
      <vt:lpstr>Summary and planned activities</vt:lpstr>
      <vt:lpstr>Summary and planned activities</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particle exhaust and gas balance</dc:title>
  <dc:creator>Victoria Haak</dc:creator>
  <cp:lastModifiedBy>Victoria Haak</cp:lastModifiedBy>
  <cp:revision>118</cp:revision>
  <dcterms:created xsi:type="dcterms:W3CDTF">2023-11-15T09:43:21Z</dcterms:created>
  <dcterms:modified xsi:type="dcterms:W3CDTF">2023-11-24T10:58:08Z</dcterms:modified>
</cp:coreProperties>
</file>