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4" r:id="rId2"/>
  </p:sldMasterIdLst>
  <p:notesMasterIdLst>
    <p:notesMasterId r:id="rId23"/>
  </p:notesMasterIdLst>
  <p:sldIdLst>
    <p:sldId id="258" r:id="rId3"/>
    <p:sldId id="313" r:id="rId4"/>
    <p:sldId id="314" r:id="rId5"/>
    <p:sldId id="284" r:id="rId6"/>
    <p:sldId id="271" r:id="rId7"/>
    <p:sldId id="285" r:id="rId8"/>
    <p:sldId id="291" r:id="rId9"/>
    <p:sldId id="303" r:id="rId10"/>
    <p:sldId id="304" r:id="rId11"/>
    <p:sldId id="306" r:id="rId12"/>
    <p:sldId id="315" r:id="rId13"/>
    <p:sldId id="275" r:id="rId14"/>
    <p:sldId id="276" r:id="rId15"/>
    <p:sldId id="277" r:id="rId16"/>
    <p:sldId id="312" r:id="rId17"/>
    <p:sldId id="307" r:id="rId18"/>
    <p:sldId id="268" r:id="rId19"/>
    <p:sldId id="316" r:id="rId20"/>
    <p:sldId id="317" r:id="rId21"/>
    <p:sldId id="31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s-Stephan Bosch" initials="HB" lastIdx="11" clrIdx="0">
    <p:extLst>
      <p:ext uri="{19B8F6BF-5375-455C-9EA6-DF929625EA0E}">
        <p15:presenceInfo xmlns:p15="http://schemas.microsoft.com/office/powerpoint/2012/main" userId="S-1-5-21-437012560-239681764-4203157577-18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68"/>
    <a:srgbClr val="FF9999"/>
    <a:srgbClr val="006C66"/>
    <a:srgbClr val="C32B4F"/>
    <a:srgbClr val="004D49"/>
    <a:srgbClr val="F4F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9" autoAdjust="0"/>
    <p:restoredTop sz="90504" autoAdjust="0"/>
  </p:normalViewPr>
  <p:slideViewPr>
    <p:cSldViewPr snapToGrid="0">
      <p:cViewPr varScale="1">
        <p:scale>
          <a:sx n="116" d="100"/>
          <a:sy n="116" d="100"/>
        </p:scale>
        <p:origin x="138" y="222"/>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24.11.2023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85E968-FCE0-431C-99B4-EC8EA971DFFE}" type="slidenum">
              <a:rPr lang="de-DE" smtClean="0"/>
              <a:t>5</a:t>
            </a:fld>
            <a:endParaRPr lang="de-DE"/>
          </a:p>
        </p:txBody>
      </p:sp>
    </p:spTree>
    <p:extLst>
      <p:ext uri="{BB962C8B-B14F-4D97-AF65-F5344CB8AC3E}">
        <p14:creationId xmlns:p14="http://schemas.microsoft.com/office/powerpoint/2010/main" val="2633812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Feedback </a:t>
            </a:r>
            <a:r>
              <a:rPr lang="pl-PL" dirty="0" err="1"/>
              <a:t>control</a:t>
            </a:r>
            <a:r>
              <a:rPr lang="pl-PL" dirty="0"/>
              <a:t> system</a:t>
            </a:r>
          </a:p>
        </p:txBody>
      </p:sp>
      <p:sp>
        <p:nvSpPr>
          <p:cNvPr id="4" name="Symbol zastępczy numeru slajdu 3"/>
          <p:cNvSpPr>
            <a:spLocks noGrp="1"/>
          </p:cNvSpPr>
          <p:nvPr>
            <p:ph type="sldNum" sz="quarter" idx="5"/>
          </p:nvPr>
        </p:nvSpPr>
        <p:spPr/>
        <p:txBody>
          <a:bodyPr/>
          <a:lstStyle/>
          <a:p>
            <a:fld id="{CC85E968-FCE0-431C-99B4-EC8EA971DFFE}" type="slidenum">
              <a:rPr lang="de-DE" smtClean="0"/>
              <a:t>6</a:t>
            </a:fld>
            <a:endParaRPr lang="de-DE"/>
          </a:p>
        </p:txBody>
      </p:sp>
    </p:spTree>
    <p:extLst>
      <p:ext uri="{BB962C8B-B14F-4D97-AF65-F5344CB8AC3E}">
        <p14:creationId xmlns:p14="http://schemas.microsoft.com/office/powerpoint/2010/main" val="172433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Feedback </a:t>
            </a:r>
            <a:r>
              <a:rPr lang="pl-PL" dirty="0" err="1"/>
              <a:t>control</a:t>
            </a:r>
            <a:r>
              <a:rPr lang="pl-PL" dirty="0"/>
              <a:t> system</a:t>
            </a:r>
          </a:p>
        </p:txBody>
      </p:sp>
      <p:sp>
        <p:nvSpPr>
          <p:cNvPr id="4" name="Symbol zastępczy numeru slajdu 3"/>
          <p:cNvSpPr>
            <a:spLocks noGrp="1"/>
          </p:cNvSpPr>
          <p:nvPr>
            <p:ph type="sldNum" sz="quarter" idx="5"/>
          </p:nvPr>
        </p:nvSpPr>
        <p:spPr/>
        <p:txBody>
          <a:bodyPr/>
          <a:lstStyle/>
          <a:p>
            <a:fld id="{CC85E968-FCE0-431C-99B4-EC8EA971DFFE}" type="slidenum">
              <a:rPr lang="de-DE" smtClean="0"/>
              <a:t>7</a:t>
            </a:fld>
            <a:endParaRPr lang="de-DE"/>
          </a:p>
        </p:txBody>
      </p:sp>
    </p:spTree>
    <p:extLst>
      <p:ext uri="{BB962C8B-B14F-4D97-AF65-F5344CB8AC3E}">
        <p14:creationId xmlns:p14="http://schemas.microsoft.com/office/powerpoint/2010/main" val="234323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Feedback </a:t>
            </a:r>
            <a:r>
              <a:rPr lang="pl-PL" dirty="0" err="1"/>
              <a:t>control</a:t>
            </a:r>
            <a:r>
              <a:rPr lang="pl-PL" dirty="0"/>
              <a:t> system</a:t>
            </a:r>
          </a:p>
        </p:txBody>
      </p:sp>
      <p:sp>
        <p:nvSpPr>
          <p:cNvPr id="4" name="Symbol zastępczy numeru slajdu 3"/>
          <p:cNvSpPr>
            <a:spLocks noGrp="1"/>
          </p:cNvSpPr>
          <p:nvPr>
            <p:ph type="sldNum" sz="quarter" idx="5"/>
          </p:nvPr>
        </p:nvSpPr>
        <p:spPr/>
        <p:txBody>
          <a:bodyPr/>
          <a:lstStyle/>
          <a:p>
            <a:fld id="{CC85E968-FCE0-431C-99B4-EC8EA971DFFE}" type="slidenum">
              <a:rPr lang="de-DE" smtClean="0"/>
              <a:t>8</a:t>
            </a:fld>
            <a:endParaRPr lang="de-DE"/>
          </a:p>
        </p:txBody>
      </p:sp>
    </p:spTree>
    <p:extLst>
      <p:ext uri="{BB962C8B-B14F-4D97-AF65-F5344CB8AC3E}">
        <p14:creationId xmlns:p14="http://schemas.microsoft.com/office/powerpoint/2010/main" val="3792026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Feedback </a:t>
            </a:r>
            <a:r>
              <a:rPr lang="pl-PL" dirty="0" err="1"/>
              <a:t>control</a:t>
            </a:r>
            <a:r>
              <a:rPr lang="pl-PL" dirty="0"/>
              <a:t> system</a:t>
            </a:r>
          </a:p>
        </p:txBody>
      </p:sp>
      <p:sp>
        <p:nvSpPr>
          <p:cNvPr id="4" name="Symbol zastępczy numeru slajdu 3"/>
          <p:cNvSpPr>
            <a:spLocks noGrp="1"/>
          </p:cNvSpPr>
          <p:nvPr>
            <p:ph type="sldNum" sz="quarter" idx="5"/>
          </p:nvPr>
        </p:nvSpPr>
        <p:spPr/>
        <p:txBody>
          <a:bodyPr/>
          <a:lstStyle/>
          <a:p>
            <a:fld id="{CC85E968-FCE0-431C-99B4-EC8EA971DFFE}" type="slidenum">
              <a:rPr lang="de-DE" smtClean="0"/>
              <a:t>9</a:t>
            </a:fld>
            <a:endParaRPr lang="de-DE"/>
          </a:p>
        </p:txBody>
      </p:sp>
    </p:spTree>
    <p:extLst>
      <p:ext uri="{BB962C8B-B14F-4D97-AF65-F5344CB8AC3E}">
        <p14:creationId xmlns:p14="http://schemas.microsoft.com/office/powerpoint/2010/main" val="3236861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Feedback </a:t>
            </a:r>
            <a:r>
              <a:rPr lang="pl-PL" dirty="0" err="1"/>
              <a:t>control</a:t>
            </a:r>
            <a:r>
              <a:rPr lang="pl-PL" dirty="0"/>
              <a:t> system</a:t>
            </a:r>
          </a:p>
        </p:txBody>
      </p:sp>
      <p:sp>
        <p:nvSpPr>
          <p:cNvPr id="4" name="Symbol zastępczy numeru slajdu 3"/>
          <p:cNvSpPr>
            <a:spLocks noGrp="1"/>
          </p:cNvSpPr>
          <p:nvPr>
            <p:ph type="sldNum" sz="quarter" idx="5"/>
          </p:nvPr>
        </p:nvSpPr>
        <p:spPr/>
        <p:txBody>
          <a:bodyPr/>
          <a:lstStyle/>
          <a:p>
            <a:fld id="{CC85E968-FCE0-431C-99B4-EC8EA971DFFE}" type="slidenum">
              <a:rPr lang="de-DE" smtClean="0"/>
              <a:t>10</a:t>
            </a:fld>
            <a:endParaRPr lang="de-DE"/>
          </a:p>
        </p:txBody>
      </p:sp>
    </p:spTree>
    <p:extLst>
      <p:ext uri="{BB962C8B-B14F-4D97-AF65-F5344CB8AC3E}">
        <p14:creationId xmlns:p14="http://schemas.microsoft.com/office/powerpoint/2010/main" val="2958103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85E968-FCE0-431C-99B4-EC8EA971DFFE}" type="slidenum">
              <a:rPr lang="de-DE" smtClean="0"/>
              <a:t>12</a:t>
            </a:fld>
            <a:endParaRPr lang="de-DE"/>
          </a:p>
        </p:txBody>
      </p:sp>
    </p:spTree>
    <p:extLst>
      <p:ext uri="{BB962C8B-B14F-4D97-AF65-F5344CB8AC3E}">
        <p14:creationId xmlns:p14="http://schemas.microsoft.com/office/powerpoint/2010/main" val="907219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85E968-FCE0-431C-99B4-EC8EA971DFFE}" type="slidenum">
              <a:rPr lang="de-DE" smtClean="0"/>
              <a:t>14</a:t>
            </a:fld>
            <a:endParaRPr lang="de-DE"/>
          </a:p>
        </p:txBody>
      </p:sp>
    </p:spTree>
    <p:extLst>
      <p:ext uri="{BB962C8B-B14F-4D97-AF65-F5344CB8AC3E}">
        <p14:creationId xmlns:p14="http://schemas.microsoft.com/office/powerpoint/2010/main" val="1282759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85E968-FCE0-431C-99B4-EC8EA971DFFE}" type="slidenum">
              <a:rPr lang="de-DE" smtClean="0"/>
              <a:t>16</a:t>
            </a:fld>
            <a:endParaRPr lang="de-DE"/>
          </a:p>
        </p:txBody>
      </p:sp>
    </p:spTree>
    <p:extLst>
      <p:ext uri="{BB962C8B-B14F-4D97-AF65-F5344CB8AC3E}">
        <p14:creationId xmlns:p14="http://schemas.microsoft.com/office/powerpoint/2010/main" val="3224289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emf"/><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emf"/><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9.jpe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74" y="5908637"/>
            <a:ext cx="10113954" cy="566770"/>
            <a:chOff x="515924" y="5792918"/>
            <a:chExt cx="9461999" cy="566770"/>
          </a:xfrm>
        </p:grpSpPr>
        <p:pic>
          <p:nvPicPr>
            <p:cNvPr id="27" name="Grafik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pic>
        <p:nvPicPr>
          <p:cNvPr id="17" name="Grafik 1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en-US"/>
              <a:t>Click to edit Master title style</a:t>
            </a:r>
            <a:endParaRPr lang="de-DE" dirty="0"/>
          </a:p>
        </p:txBody>
      </p:sp>
      <p:sp>
        <p:nvSpPr>
          <p:cNvPr id="3" name="Datumsplatzhalter 2"/>
          <p:cNvSpPr>
            <a:spLocks noGrp="1"/>
          </p:cNvSpPr>
          <p:nvPr>
            <p:ph type="dt" sz="half" idx="10"/>
          </p:nvPr>
        </p:nvSpPr>
        <p:spPr/>
        <p:txBody>
          <a:bodyPr/>
          <a:lstStyle/>
          <a:p>
            <a:fld id="{3C8F2291-E633-4257-A80D-D1E39824FF65}" type="datetime1">
              <a:rPr lang="pl-PL" smtClean="0"/>
              <a:t>24.11.2023</a:t>
            </a:fld>
            <a:endParaRPr lang="de-DE" dirty="0"/>
          </a:p>
        </p:txBody>
      </p:sp>
      <p:sp>
        <p:nvSpPr>
          <p:cNvPr id="4" name="Fußzeilenplatzhalter 3"/>
          <p:cNvSpPr>
            <a:spLocks noGrp="1"/>
          </p:cNvSpPr>
          <p:nvPr>
            <p:ph type="ftr" sz="quarter" idx="11"/>
          </p:nvPr>
        </p:nvSpPr>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
        <p:nvSpPr>
          <p:cNvPr id="5" name="Foliennummernplatzhalter 4"/>
          <p:cNvSpPr>
            <a:spLocks noGrp="1"/>
          </p:cNvSpPr>
          <p:nvPr>
            <p:ph type="sldNum" sz="quarter" idx="12"/>
          </p:nvPr>
        </p:nvSpPr>
        <p:spPr/>
        <p:txBody>
          <a:bodyPr/>
          <a:lstStyle/>
          <a:p>
            <a:fld id="{3B1A4699-952B-42DA-8DC4-38A59B49610C}" type="slidenum">
              <a:rPr lang="de-DE" smtClean="0"/>
              <a:pPr/>
              <a:t>‹#›</a:t>
            </a:fld>
            <a:endParaRPr lang="de-DE" dirty="0"/>
          </a:p>
        </p:txBody>
      </p:sp>
      <p:pic>
        <p:nvPicPr>
          <p:cNvPr id="22" name="Grafik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454959333"/>
      </p:ext>
    </p:extLst>
  </p:cSld>
  <p:clrMapOvr>
    <a:masterClrMapping/>
  </p:clrMapOvr>
  <p:extLst mod="1">
    <p:ext uri="{DCECCB84-F9BA-43D5-87BE-67443E8EF086}">
      <p15:sldGuideLst xmlns:p15="http://schemas.microsoft.com/office/powerpoint/2012/main">
        <p15:guide id="1" pos="653"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6"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en-US"/>
              <a:t>Click to edit Master title style</a:t>
            </a:r>
            <a:endParaRPr lang="de-DE" dirty="0"/>
          </a:p>
        </p:txBody>
      </p:sp>
      <p:sp>
        <p:nvSpPr>
          <p:cNvPr id="2" name="Datumsplatzhalter 1"/>
          <p:cNvSpPr>
            <a:spLocks noGrp="1"/>
          </p:cNvSpPr>
          <p:nvPr>
            <p:ph type="dt" sz="half" idx="10"/>
          </p:nvPr>
        </p:nvSpPr>
        <p:spPr/>
        <p:txBody>
          <a:bodyPr/>
          <a:lstStyle/>
          <a:p>
            <a:fld id="{ED1BC19D-9CC1-4951-B832-12EC3E113603}" type="datetime1">
              <a:rPr lang="pl-PL" smtClean="0"/>
              <a:t>24.11.2023</a:t>
            </a:fld>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0"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1" name="Titel 10"/>
          <p:cNvSpPr>
            <a:spLocks noGrp="1"/>
          </p:cNvSpPr>
          <p:nvPr>
            <p:ph type="title"/>
          </p:nvPr>
        </p:nvSpPr>
        <p:spPr/>
        <p:txBody>
          <a:bodyPr/>
          <a:lstStyle/>
          <a:p>
            <a:r>
              <a:rPr lang="en-US"/>
              <a:t>Click to edit Master title style</a:t>
            </a:r>
            <a:endParaRPr lang="de-DE" dirty="0"/>
          </a:p>
        </p:txBody>
      </p:sp>
      <p:sp>
        <p:nvSpPr>
          <p:cNvPr id="2" name="Datumsplatzhalter 1"/>
          <p:cNvSpPr>
            <a:spLocks noGrp="1"/>
          </p:cNvSpPr>
          <p:nvPr>
            <p:ph type="dt" sz="half" idx="14"/>
          </p:nvPr>
        </p:nvSpPr>
        <p:spPr/>
        <p:txBody>
          <a:bodyPr/>
          <a:lstStyle/>
          <a:p>
            <a:fld id="{756FBA1A-C6B8-4D27-8A12-1BB1CC22555F}" type="datetime1">
              <a:rPr lang="pl-PL" smtClean="0"/>
              <a:t>24.11.2023</a:t>
            </a:fld>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
        <p:nvSpPr>
          <p:cNvPr id="9" name="Foliennummernplatzhalter 8"/>
          <p:cNvSpPr>
            <a:spLocks noGrp="1"/>
          </p:cNvSpPr>
          <p:nvPr>
            <p:ph type="sldNum" sz="quarter" idx="16"/>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74" y="5908637"/>
            <a:ext cx="10113954" cy="566770"/>
            <a:chOff x="515924" y="5792918"/>
            <a:chExt cx="9461999" cy="566770"/>
          </a:xfrm>
        </p:grpSpPr>
        <p:pic>
          <p:nvPicPr>
            <p:cNvPr id="27" name="Grafik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fld id="{2E1AFFF1-F148-4BE0-B694-B0E541C07C54}" type="datetime1">
              <a:rPr lang="pl-PL" smtClean="0"/>
              <a:t>24.11.2023</a:t>
            </a:fld>
            <a:endParaRPr lang="de-DE" dirty="0"/>
          </a:p>
        </p:txBody>
      </p:sp>
      <p:sp>
        <p:nvSpPr>
          <p:cNvPr id="4" name="Fußzeilenplatzhalter 3"/>
          <p:cNvSpPr>
            <a:spLocks noGrp="1"/>
          </p:cNvSpPr>
          <p:nvPr>
            <p:ph type="ftr" sz="quarter" idx="11"/>
          </p:nvPr>
        </p:nvSpPr>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
        <p:nvSpPr>
          <p:cNvPr id="5" name="Foliennummernplatzhalter 4"/>
          <p:cNvSpPr>
            <a:spLocks noGrp="1"/>
          </p:cNvSpPr>
          <p:nvPr>
            <p:ph type="sldNum" sz="quarter" idx="12"/>
          </p:nvPr>
        </p:nvSpPr>
        <p:spPr/>
        <p:txBody>
          <a:bodyPr/>
          <a:lstStyle/>
          <a:p>
            <a:fld id="{3B1A4699-952B-42DA-8DC4-38A59B49610C}" type="slidenum">
              <a:rPr lang="de-DE" smtClean="0"/>
              <a:pPr/>
              <a:t>‹#›</a:t>
            </a:fld>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2309272461"/>
      </p:ext>
    </p:extLst>
  </p:cSld>
  <p:clrMapOvr>
    <a:masterClrMapping/>
  </p:clrMapOvr>
  <p:extLst mod="1">
    <p:ext uri="{DCECCB84-F9BA-43D5-87BE-67443E8EF086}">
      <p15:sldGuideLst xmlns:p15="http://schemas.microsoft.com/office/powerpoint/2012/main">
        <p15:guide id="1" pos="653">
          <p15:clr>
            <a:srgbClr val="FBAE40"/>
          </p15:clr>
        </p15:guide>
        <p15:guide id="2" pos="39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a:t>Titelmasterformat durch Klicken bearbeiten</a:t>
            </a:r>
            <a:endParaRPr lang="de-DE" dirty="0"/>
          </a:p>
        </p:txBody>
      </p:sp>
      <p:sp>
        <p:nvSpPr>
          <p:cNvPr id="12" name="Datumsplatzhalter 11"/>
          <p:cNvSpPr>
            <a:spLocks noGrp="1"/>
          </p:cNvSpPr>
          <p:nvPr>
            <p:ph type="dt" sz="half" idx="10"/>
          </p:nvPr>
        </p:nvSpPr>
        <p:spPr/>
        <p:txBody>
          <a:bodyPr/>
          <a:lstStyle/>
          <a:p>
            <a:fld id="{7BCA9505-711A-4B83-BAA3-BBF75445D46D}" type="datetime1">
              <a:rPr lang="pl-PL" smtClean="0"/>
              <a:t>24.11.2023</a:t>
            </a:fld>
            <a:endParaRPr lang="de-DE" dirty="0"/>
          </a:p>
        </p:txBody>
      </p:sp>
      <p:sp>
        <p:nvSpPr>
          <p:cNvPr id="13" name="Fußzeilenplatzhalter 12"/>
          <p:cNvSpPr>
            <a:spLocks noGrp="1"/>
          </p:cNvSpPr>
          <p:nvPr>
            <p:ph type="ftr" sz="quarter" idx="11"/>
          </p:nvPr>
        </p:nvSpPr>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
        <p:nvSpPr>
          <p:cNvPr id="14" name="Foliennummernplatzhalter 13"/>
          <p:cNvSpPr>
            <a:spLocks noGrp="1"/>
          </p:cNvSpPr>
          <p:nvPr>
            <p:ph type="sldNum" sz="quarter" idx="12"/>
          </p:nvPr>
        </p:nvSpPr>
        <p:spPr/>
        <p:txBody>
          <a:bodyPr/>
          <a:lstStyle/>
          <a:p>
            <a:fld id="{3B1A4699-952B-42DA-8DC4-38A59B49610C}" type="slidenum">
              <a:rPr lang="de-DE" smtClean="0"/>
              <a:pPr/>
              <a:t>‹#›</a:t>
            </a:fld>
            <a:endParaRPr lang="de-DE" dirty="0"/>
          </a:p>
        </p:txBody>
      </p:sp>
      <p:pic>
        <p:nvPicPr>
          <p:cNvPr id="26" name="Grafik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323952926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252753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18"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de-DE"/>
              <a:t>Titelmasterformat durch Klicken bearbeiten</a:t>
            </a:r>
            <a:endParaRPr lang="de-DE" dirty="0"/>
          </a:p>
        </p:txBody>
      </p:sp>
      <p:sp>
        <p:nvSpPr>
          <p:cNvPr id="2" name="Datumsplatzhalter 1"/>
          <p:cNvSpPr>
            <a:spLocks noGrp="1"/>
          </p:cNvSpPr>
          <p:nvPr>
            <p:ph type="dt" sz="half" idx="14"/>
          </p:nvPr>
        </p:nvSpPr>
        <p:spPr/>
        <p:txBody>
          <a:bodyPr/>
          <a:lstStyle/>
          <a:p>
            <a:fld id="{2D4B2AFE-80D7-41DC-81AF-702F151E96EA}" type="datetime1">
              <a:rPr lang="pl-PL" smtClean="0"/>
              <a:t>24.11.2023</a:t>
            </a:fld>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
        <p:nvSpPr>
          <p:cNvPr id="9" name="Foliennummernplatzhalter 8"/>
          <p:cNvSpPr>
            <a:spLocks noGrp="1"/>
          </p:cNvSpPr>
          <p:nvPr>
            <p:ph type="sldNum" sz="quarter" idx="16"/>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2037685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629489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42"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Titelmasterformat durch Klicken bearbeiten</a:t>
            </a:r>
          </a:p>
        </p:txBody>
      </p:sp>
      <p:sp>
        <p:nvSpPr>
          <p:cNvPr id="2" name="Datumsplatzhalter 1"/>
          <p:cNvSpPr>
            <a:spLocks noGrp="1"/>
          </p:cNvSpPr>
          <p:nvPr>
            <p:ph type="dt" sz="half" idx="10"/>
          </p:nvPr>
        </p:nvSpPr>
        <p:spPr/>
        <p:txBody>
          <a:bodyPr/>
          <a:lstStyle/>
          <a:p>
            <a:fld id="{9B874658-2F6B-4939-95B3-594709A2B741}" type="datetime1">
              <a:rPr lang="pl-PL" smtClean="0"/>
              <a:t>24.11.2023</a:t>
            </a:fld>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
        <p:nvSpPr>
          <p:cNvPr id="8" name="Foliennummernplatzhalter 7"/>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4153087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Datumsplatzhalter 8"/>
          <p:cNvSpPr>
            <a:spLocks noGrp="1"/>
          </p:cNvSpPr>
          <p:nvPr>
            <p:ph type="dt" sz="half" idx="14"/>
          </p:nvPr>
        </p:nvSpPr>
        <p:spPr/>
        <p:txBody>
          <a:bodyPr/>
          <a:lstStyle/>
          <a:p>
            <a:fld id="{6BF58756-67A1-4981-B906-2B0AB364C2A0}" type="datetime1">
              <a:rPr lang="pl-PL" smtClean="0"/>
              <a:t>24.11.2023</a:t>
            </a:fld>
            <a:endParaRPr lang="de-DE" dirty="0"/>
          </a:p>
        </p:txBody>
      </p:sp>
      <p:sp>
        <p:nvSpPr>
          <p:cNvPr id="10" name="Fußzeilenplatzhalter 9"/>
          <p:cNvSpPr>
            <a:spLocks noGrp="1"/>
          </p:cNvSpPr>
          <p:nvPr>
            <p:ph type="ftr" sz="quarter" idx="15"/>
          </p:nvPr>
        </p:nvSpPr>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
        <p:nvSpPr>
          <p:cNvPr id="11" name="Foliennummernplatzhalter 10"/>
          <p:cNvSpPr>
            <a:spLocks noGrp="1"/>
          </p:cNvSpPr>
          <p:nvPr>
            <p:ph type="sldNum" sz="quarter" idx="16"/>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3033371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1CD8530-D0C8-42A9-BE3B-13080A85EABE}" type="datetime1">
              <a:rPr lang="pl-PL" smtClean="0"/>
              <a:t>24.11.2023</a:t>
            </a:fld>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
        <p:nvSpPr>
          <p:cNvPr id="7" name="Foliennummernplatzhalter 6"/>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484898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811139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6"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Titelmasterformat durch Klicken bearbeiten</a:t>
            </a:r>
          </a:p>
        </p:txBody>
      </p:sp>
      <p:sp>
        <p:nvSpPr>
          <p:cNvPr id="4" name="Datumsplatzhalter 3"/>
          <p:cNvSpPr>
            <a:spLocks noGrp="1"/>
          </p:cNvSpPr>
          <p:nvPr>
            <p:ph type="dt" sz="half" idx="10"/>
          </p:nvPr>
        </p:nvSpPr>
        <p:spPr/>
        <p:txBody>
          <a:bodyPr/>
          <a:lstStyle/>
          <a:p>
            <a:fld id="{99581F81-CFDB-47D9-A7A0-AD97F77C4B6E}" type="datetime1">
              <a:rPr lang="pl-PL" smtClean="0"/>
              <a:t>24.11.2023</a:t>
            </a:fld>
            <a:endParaRPr lang="de-DE" dirty="0"/>
          </a:p>
        </p:txBody>
      </p:sp>
      <p:sp>
        <p:nvSpPr>
          <p:cNvPr id="7" name="Fußzeilenplatzhalter 6"/>
          <p:cNvSpPr>
            <a:spLocks noGrp="1"/>
          </p:cNvSpPr>
          <p:nvPr>
            <p:ph type="ftr" sz="quarter" idx="11"/>
          </p:nvPr>
        </p:nvSpPr>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
        <p:nvSpPr>
          <p:cNvPr id="8" name="Foliennummernplatzhalter 7"/>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3231920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535600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90"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a:t>Titelmasterformat durch Klicken bearbeiten</a:t>
            </a:r>
            <a:endParaRPr lang="de-DE" dirty="0"/>
          </a:p>
        </p:txBody>
      </p:sp>
      <p:sp>
        <p:nvSpPr>
          <p:cNvPr id="2" name="Datumsplatzhalter 1"/>
          <p:cNvSpPr>
            <a:spLocks noGrp="1"/>
          </p:cNvSpPr>
          <p:nvPr>
            <p:ph type="dt" sz="half" idx="10"/>
          </p:nvPr>
        </p:nvSpPr>
        <p:spPr/>
        <p:txBody>
          <a:bodyPr/>
          <a:lstStyle/>
          <a:p>
            <a:fld id="{E9306A26-0CA0-4058-B423-75E84EA05282}" type="datetime1">
              <a:rPr lang="pl-PL" smtClean="0"/>
              <a:t>24.11.2023</a:t>
            </a:fld>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pl-PL" dirty="0" smtClean="0"/>
              <a:t>M. Jakubowski | </a:t>
            </a:r>
            <a:r>
              <a:rPr lang="de-DE" dirty="0" smtClean="0"/>
              <a:t>W7X Workshop</a:t>
            </a:r>
            <a:r>
              <a:rPr lang="pl-PL" dirty="0" smtClean="0"/>
              <a:t> 202</a:t>
            </a:r>
            <a:r>
              <a:rPr lang="de-DE" dirty="0" smtClean="0"/>
              <a:t>3</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2797742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pic>
        <p:nvPicPr>
          <p:cNvPr id="30" name="Grafik 2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en-US"/>
              <a:t>Click to edit Master title style</a:t>
            </a:r>
            <a:endParaRPr lang="de-DE" dirty="0"/>
          </a:p>
        </p:txBody>
      </p:sp>
      <p:sp>
        <p:nvSpPr>
          <p:cNvPr id="12" name="Datumsplatzhalter 11"/>
          <p:cNvSpPr>
            <a:spLocks noGrp="1"/>
          </p:cNvSpPr>
          <p:nvPr>
            <p:ph type="dt" sz="half" idx="10"/>
          </p:nvPr>
        </p:nvSpPr>
        <p:spPr/>
        <p:txBody>
          <a:bodyPr/>
          <a:lstStyle/>
          <a:p>
            <a:fld id="{A447A5DE-C0F1-49D6-8EE1-0AFCDB7C6942}" type="datetime1">
              <a:rPr lang="pl-PL" smtClean="0"/>
              <a:t>24.11.2023</a:t>
            </a:fld>
            <a:endParaRPr lang="de-DE" dirty="0"/>
          </a:p>
        </p:txBody>
      </p:sp>
      <p:sp>
        <p:nvSpPr>
          <p:cNvPr id="13" name="Fußzeilenplatzhalter 12"/>
          <p:cNvSpPr>
            <a:spLocks noGrp="1"/>
          </p:cNvSpPr>
          <p:nvPr>
            <p:ph type="ftr" sz="quarter" idx="11"/>
          </p:nvPr>
        </p:nvSpPr>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
        <p:nvSpPr>
          <p:cNvPr id="14" name="Foliennummernplatzhalter 13"/>
          <p:cNvSpPr>
            <a:spLocks noGrp="1"/>
          </p:cNvSpPr>
          <p:nvPr>
            <p:ph type="sldNum" sz="quarter" idx="12"/>
          </p:nvPr>
        </p:nvSpPr>
        <p:spPr/>
        <p:txBody>
          <a:bodyPr/>
          <a:lstStyle/>
          <a:p>
            <a:fld id="{3B1A4699-952B-42DA-8DC4-38A59B49610C}" type="slidenum">
              <a:rPr lang="de-DE" smtClean="0"/>
              <a:pPr/>
              <a:t>‹#›</a:t>
            </a:fld>
            <a:endParaRPr lang="de-DE" dirty="0"/>
          </a:p>
        </p:txBody>
      </p:sp>
      <p:pic>
        <p:nvPicPr>
          <p:cNvPr id="26" name="Grafik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360576989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681784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14"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p:txBody>
          <a:bodyPr/>
          <a:lstStyle/>
          <a:p>
            <a:r>
              <a:rPr lang="de-DE"/>
              <a:t>Titelmasterformat durch Klicken bearbeiten</a:t>
            </a:r>
            <a:endParaRPr lang="de-DE" dirty="0"/>
          </a:p>
        </p:txBody>
      </p:sp>
      <p:sp>
        <p:nvSpPr>
          <p:cNvPr id="2" name="Datumsplatzhalter 1"/>
          <p:cNvSpPr>
            <a:spLocks noGrp="1"/>
          </p:cNvSpPr>
          <p:nvPr>
            <p:ph type="dt" sz="half" idx="14"/>
          </p:nvPr>
        </p:nvSpPr>
        <p:spPr/>
        <p:txBody>
          <a:bodyPr/>
          <a:lstStyle/>
          <a:p>
            <a:fld id="{DED71B32-F83C-4F05-83CC-CD07B34FFC03}" type="datetime1">
              <a:rPr lang="pl-PL" smtClean="0"/>
              <a:t>24.11.2023</a:t>
            </a:fld>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
        <p:nvSpPr>
          <p:cNvPr id="9" name="Foliennummernplatzhalter 8"/>
          <p:cNvSpPr>
            <a:spLocks noGrp="1"/>
          </p:cNvSpPr>
          <p:nvPr>
            <p:ph type="sldNum" sz="quarter" idx="16"/>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3169698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 und Text">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a:xfrm>
            <a:off x="478367" y="1089025"/>
            <a:ext cx="11233151" cy="5187950"/>
          </a:xfrm>
          <a:prstGeom prst="rect">
            <a:avLst/>
          </a:prstGeom>
        </p:spPr>
        <p:txBody>
          <a:bodyPr lIns="0"/>
          <a:lstStyle>
            <a:lvl1pPr>
              <a:defRPr sz="2400" b="1"/>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dirty="0"/>
          </a:p>
        </p:txBody>
      </p:sp>
      <p:sp>
        <p:nvSpPr>
          <p:cNvPr id="13" name="Titel 12"/>
          <p:cNvSpPr>
            <a:spLocks noGrp="1"/>
          </p:cNvSpPr>
          <p:nvPr>
            <p:ph type="title"/>
          </p:nvPr>
        </p:nvSpPr>
        <p:spPr>
          <a:xfrm>
            <a:off x="478368" y="188638"/>
            <a:ext cx="9095472" cy="651600"/>
          </a:xfrm>
          <a:prstGeom prst="rect">
            <a:avLst/>
          </a:prstGeom>
        </p:spPr>
        <p:txBody>
          <a:bodyPr lIns="0" anchor="b">
            <a:normAutofit/>
          </a:bodyPr>
          <a:lstStyle>
            <a:lvl1pPr>
              <a:defRPr lang="de-DE" sz="2800" b="1" kern="1200" dirty="0">
                <a:solidFill>
                  <a:schemeClr val="accent1"/>
                </a:solidFill>
                <a:latin typeface="Arial Narrow" panose="020B0606020202030204" pitchFamily="34" charset="0"/>
                <a:ea typeface="+mj-ea"/>
                <a:cs typeface="+mj-cs"/>
              </a:defRPr>
            </a:lvl1pPr>
          </a:lstStyle>
          <a:p>
            <a:r>
              <a:rPr lang="en-GB"/>
              <a:t>Click to edit Master title style</a:t>
            </a:r>
            <a:endParaRPr lang="de-DE" dirty="0"/>
          </a:p>
        </p:txBody>
      </p:sp>
      <p:cxnSp>
        <p:nvCxnSpPr>
          <p:cNvPr id="11" name="Gerader Verbinder 10"/>
          <p:cNvCxnSpPr/>
          <p:nvPr userDrawn="1"/>
        </p:nvCxnSpPr>
        <p:spPr bwMode="auto">
          <a:xfrm>
            <a:off x="478367" y="900113"/>
            <a:ext cx="11233991" cy="11112"/>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0"/>
          </p:nvPr>
        </p:nvSpPr>
        <p:spPr/>
        <p:txBody>
          <a:bodyPr/>
          <a:lstStyle/>
          <a:p>
            <a:fld id="{55AC614E-AC2B-4588-9B1A-FDA18F9F6D28}" type="datetime1">
              <a:rPr lang="pl-PL" smtClean="0"/>
              <a:t>24.11.2023</a:t>
            </a:fld>
            <a:endParaRPr lang="de-DE"/>
          </a:p>
        </p:txBody>
      </p:sp>
      <p:sp>
        <p:nvSpPr>
          <p:cNvPr id="7" name="Fußzeilenplatzhalter 6"/>
          <p:cNvSpPr>
            <a:spLocks noGrp="1"/>
          </p:cNvSpPr>
          <p:nvPr>
            <p:ph type="ftr" sz="quarter" idx="11"/>
          </p:nvPr>
        </p:nvSpPr>
        <p:spPr/>
        <p:txBody>
          <a:bodyPr/>
          <a:lstStyle/>
          <a:p>
            <a:r>
              <a:rPr lang="pl-PL" dirty="0" smtClean="0"/>
              <a:t>M. Jakubowski | </a:t>
            </a:r>
            <a:r>
              <a:rPr lang="de-DE" dirty="0" smtClean="0"/>
              <a:t>W7X Workshop</a:t>
            </a:r>
            <a:r>
              <a:rPr lang="pl-PL" dirty="0" smtClean="0"/>
              <a:t> 2023</a:t>
            </a:r>
            <a:endParaRPr lang="de-DE" dirty="0" smtClean="0"/>
          </a:p>
        </p:txBody>
      </p:sp>
      <p:sp>
        <p:nvSpPr>
          <p:cNvPr id="8" name="Foliennummernplatzhalter 7"/>
          <p:cNvSpPr>
            <a:spLocks noGrp="1"/>
          </p:cNvSpPr>
          <p:nvPr>
            <p:ph type="sldNum" sz="quarter" idx="12"/>
          </p:nvPr>
        </p:nvSpPr>
        <p:spPr/>
        <p:txBody>
          <a:bodyPr/>
          <a:lstStyle/>
          <a:p>
            <a:fld id="{31AA536C-85F5-4A1B-A111-7CE00A08BCBC}" type="slidenum">
              <a:rPr lang="de-DE" smtClean="0"/>
              <a:pPr/>
              <a:t>‹#›</a:t>
            </a:fld>
            <a:endParaRPr lang="de-DE"/>
          </a:p>
        </p:txBody>
      </p:sp>
    </p:spTree>
    <p:extLst>
      <p:ext uri="{BB962C8B-B14F-4D97-AF65-F5344CB8AC3E}">
        <p14:creationId xmlns:p14="http://schemas.microsoft.com/office/powerpoint/2010/main" val="2861472907"/>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ontent W7-X">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0699" y="191123"/>
            <a:ext cx="814751" cy="543221"/>
          </a:xfrm>
          <a:prstGeom prst="rect">
            <a:avLst/>
          </a:prstGeom>
        </p:spPr>
      </p:pic>
      <p:sp>
        <p:nvSpPr>
          <p:cNvPr id="13" name="Titel 12"/>
          <p:cNvSpPr>
            <a:spLocks noGrp="1"/>
          </p:cNvSpPr>
          <p:nvPr>
            <p:ph type="title"/>
          </p:nvPr>
        </p:nvSpPr>
        <p:spPr>
          <a:xfrm>
            <a:off x="478368" y="188639"/>
            <a:ext cx="9095472" cy="640303"/>
          </a:xfrm>
          <a:prstGeom prst="rect">
            <a:avLst/>
          </a:prstGeom>
        </p:spPr>
        <p:txBody>
          <a:bodyPr anchor="b">
            <a:normAutofit/>
          </a:bodyPr>
          <a:lstStyle>
            <a:lvl1pPr>
              <a:defRPr lang="de-DE" sz="2800" b="1" kern="1200" dirty="0">
                <a:solidFill>
                  <a:srgbClr val="326CB3"/>
                </a:solidFill>
                <a:latin typeface="Arial Narrow" panose="020B0606020202030204" pitchFamily="34" charset="0"/>
                <a:ea typeface="+mj-ea"/>
                <a:cs typeface="+mj-cs"/>
              </a:defRPr>
            </a:lvl1pPr>
          </a:lstStyle>
          <a:p>
            <a:r>
              <a:rPr lang="en-US"/>
              <a:t>Click to edit Master title style</a:t>
            </a:r>
            <a:endParaRPr lang="de-DE" dirty="0"/>
          </a:p>
        </p:txBody>
      </p:sp>
      <p:sp>
        <p:nvSpPr>
          <p:cNvPr id="3" name="Datumsplatzhalter 2"/>
          <p:cNvSpPr>
            <a:spLocks noGrp="1"/>
          </p:cNvSpPr>
          <p:nvPr>
            <p:ph type="dt" sz="half" idx="10"/>
          </p:nvPr>
        </p:nvSpPr>
        <p:spPr>
          <a:xfrm>
            <a:off x="478367" y="6356358"/>
            <a:ext cx="1117572" cy="365125"/>
          </a:xfrm>
        </p:spPr>
        <p:txBody>
          <a:bodyPr/>
          <a:lstStyle>
            <a:lvl1pPr>
              <a:defRPr lang="de-DE" sz="1000" b="0" kern="1200" smtClean="0">
                <a:solidFill>
                  <a:schemeClr val="tx1">
                    <a:lumMod val="65000"/>
                    <a:lumOff val="35000"/>
                  </a:schemeClr>
                </a:solidFill>
                <a:latin typeface="Arial Narrow" panose="020B0606020202030204" pitchFamily="34" charset="0"/>
                <a:ea typeface="+mn-ea"/>
                <a:cs typeface="+mn-cs"/>
              </a:defRPr>
            </a:lvl1pPr>
          </a:lstStyle>
          <a:p>
            <a:fld id="{9E1D8B5D-71FB-4D29-9BB6-59A7F4C7C3D3}" type="datetime1">
              <a:rPr lang="pl-PL" smtClean="0"/>
              <a:t>24.11.2023</a:t>
            </a:fld>
            <a:endParaRPr lang="de-DE" dirty="0"/>
          </a:p>
        </p:txBody>
      </p:sp>
      <p:sp>
        <p:nvSpPr>
          <p:cNvPr id="4" name="Fußzeilenplatzhalter 3"/>
          <p:cNvSpPr>
            <a:spLocks noGrp="1"/>
          </p:cNvSpPr>
          <p:nvPr>
            <p:ph type="ftr" sz="quarter" idx="11"/>
          </p:nvPr>
        </p:nvSpPr>
        <p:spPr>
          <a:xfrm>
            <a:off x="1813850" y="6356358"/>
            <a:ext cx="8564311" cy="365125"/>
          </a:xfrm>
        </p:spPr>
        <p:txBody>
          <a:bodyPr/>
          <a:lstStyle>
            <a:lvl1pPr>
              <a:defRPr lang="de-DE" sz="1000" b="0" kern="1200" dirty="0">
                <a:solidFill>
                  <a:schemeClr val="tx1">
                    <a:lumMod val="65000"/>
                    <a:lumOff val="35000"/>
                  </a:schemeClr>
                </a:solidFill>
                <a:latin typeface="Arial Narrow" panose="020B0606020202030204" pitchFamily="34" charset="0"/>
                <a:ea typeface="+mn-ea"/>
                <a:cs typeface="+mn-cs"/>
              </a:defRPr>
            </a:lvl1pPr>
          </a:lstStyle>
          <a:p>
            <a:r>
              <a:rPr lang="pl-PL" dirty="0" smtClean="0"/>
              <a:t>M. Jakubowski | W7X Workshop 2023</a:t>
            </a:r>
          </a:p>
        </p:txBody>
      </p:sp>
      <p:sp>
        <p:nvSpPr>
          <p:cNvPr id="5" name="Foliennummernplatzhalter 4"/>
          <p:cNvSpPr>
            <a:spLocks noGrp="1"/>
          </p:cNvSpPr>
          <p:nvPr>
            <p:ph type="sldNum" sz="quarter" idx="12"/>
          </p:nvPr>
        </p:nvSpPr>
        <p:spPr>
          <a:xfrm>
            <a:off x="10632575" y="6357601"/>
            <a:ext cx="1080000" cy="365125"/>
          </a:xfrm>
        </p:spPr>
        <p:txBody>
          <a:bodyPr/>
          <a:lstStyle>
            <a:lvl1pPr>
              <a:defRPr lang="de-DE" sz="1000" b="0" kern="1200" smtClean="0">
                <a:solidFill>
                  <a:schemeClr val="tx1">
                    <a:lumMod val="65000"/>
                    <a:lumOff val="35000"/>
                  </a:schemeClr>
                </a:solidFill>
                <a:latin typeface="Arial Narrow" panose="020B0606020202030204" pitchFamily="34" charset="0"/>
                <a:ea typeface="+mn-ea"/>
                <a:cs typeface="+mn-cs"/>
              </a:defRPr>
            </a:lvl1pPr>
          </a:lstStyle>
          <a:p>
            <a:fld id="{31AA536C-85F5-4A1B-A111-7CE00A08BCBC}" type="slidenum">
              <a:rPr lang="de-DE" smtClean="0"/>
              <a:pPr/>
              <a:t>‹#›</a:t>
            </a:fld>
            <a:endParaRPr lang="de-DE" dirty="0"/>
          </a:p>
        </p:txBody>
      </p:sp>
      <p:cxnSp>
        <p:nvCxnSpPr>
          <p:cNvPr id="11" name="Gerader Verbinder 10"/>
          <p:cNvCxnSpPr/>
          <p:nvPr userDrawn="1"/>
        </p:nvCxnSpPr>
        <p:spPr bwMode="auto">
          <a:xfrm>
            <a:off x="497682" y="908050"/>
            <a:ext cx="11196637"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17" name="Textplatzhalter 22"/>
          <p:cNvSpPr>
            <a:spLocks noGrp="1"/>
          </p:cNvSpPr>
          <p:nvPr>
            <p:ph type="body" sz="quarter" idx="13"/>
          </p:nvPr>
        </p:nvSpPr>
        <p:spPr>
          <a:xfrm>
            <a:off x="478368" y="1089026"/>
            <a:ext cx="11234209" cy="5188222"/>
          </a:xfrm>
          <a:prstGeom prst="rect">
            <a:avLst/>
          </a:prstGeom>
        </p:spPr>
        <p:txBody>
          <a:bodyPr/>
          <a:lstStyle>
            <a:lvl1pPr>
              <a:defRPr lang="de-DE" sz="2400" b="1" kern="1200" dirty="0" smtClean="0">
                <a:solidFill>
                  <a:schemeClr val="tx1"/>
                </a:solidFill>
                <a:latin typeface="+mn-lt"/>
                <a:ea typeface="+mn-ea"/>
                <a:cs typeface="+mn-cs"/>
              </a:defRPr>
            </a:lvl1pPr>
            <a:lvl2pPr>
              <a:defRPr sz="2000" b="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pic>
        <p:nvPicPr>
          <p:cNvPr id="10" name="Grafik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9194" y="188640"/>
            <a:ext cx="803164" cy="538451"/>
          </a:xfrm>
          <a:prstGeom prst="rect">
            <a:avLst/>
          </a:prstGeom>
        </p:spPr>
      </p:pic>
    </p:spTree>
    <p:extLst>
      <p:ext uri="{BB962C8B-B14F-4D97-AF65-F5344CB8AC3E}">
        <p14:creationId xmlns:p14="http://schemas.microsoft.com/office/powerpoint/2010/main" val="339030980"/>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W7-X">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9"/>
            <a:ext cx="9502775" cy="640303"/>
          </a:xfrm>
          <a:prstGeom prst="rect">
            <a:avLst/>
          </a:prstGeom>
        </p:spPr>
        <p:txBody>
          <a:bodyPr anchor="b">
            <a:normAutofit/>
          </a:bodyPr>
          <a:lstStyle>
            <a:lvl1pPr>
              <a:defRPr sz="3200" b="1">
                <a:solidFill>
                  <a:srgbClr val="326CB3"/>
                </a:solidFill>
                <a:latin typeface="Arial Narrow" panose="020B0606020202030204" pitchFamily="34" charset="0"/>
              </a:defRPr>
            </a:lvl1pPr>
          </a:lstStyle>
          <a:p>
            <a:r>
              <a:rPr lang="de-DE" dirty="0"/>
              <a:t>Titelmasterformat durch Klicken bearbeiten</a:t>
            </a:r>
          </a:p>
        </p:txBody>
      </p:sp>
      <p:pic>
        <p:nvPicPr>
          <p:cNvPr id="1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649" y="191123"/>
            <a:ext cx="607440" cy="540000"/>
          </a:xfrm>
          <a:prstGeom prst="rect">
            <a:avLst/>
          </a:prstGeom>
        </p:spPr>
      </p:pic>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A6FA8F23-7FEE-4922-9AA3-C21CA6BE8447}" type="datetime1">
              <a:rPr lang="pl-PL" smtClean="0"/>
              <a:t>24.11.2023</a:t>
            </a:fld>
            <a:endParaRPr lang="de-DE" dirty="0"/>
          </a:p>
        </p:txBody>
      </p:sp>
      <p:sp>
        <p:nvSpPr>
          <p:cNvPr id="3" name="Fußzeilenplatzhalter 2"/>
          <p:cNvSpPr>
            <a:spLocks noGrp="1"/>
          </p:cNvSpPr>
          <p:nvPr>
            <p:ph type="ftr" sz="quarter" idx="15"/>
          </p:nvPr>
        </p:nvSpPr>
        <p:spPr/>
        <p:txBody>
          <a:bodyPr/>
          <a:lstStyle/>
          <a:p>
            <a:r>
              <a:rPr lang="pl-PL" dirty="0" smtClean="0"/>
              <a:t>M. Jakubowski | </a:t>
            </a:r>
            <a:r>
              <a:rPr lang="de-DE" dirty="0" smtClean="0"/>
              <a:t>W7X Workshop</a:t>
            </a:r>
            <a:r>
              <a:rPr lang="pl-PL" dirty="0" smtClean="0"/>
              <a:t> 2023</a:t>
            </a:r>
            <a:endParaRPr lang="de-DE" dirty="0" smtClean="0"/>
          </a:p>
          <a:p>
            <a:endParaRPr lang="en-US"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a:t>
            </a:fld>
            <a:endParaRPr lang="de-DE" dirty="0"/>
          </a:p>
        </p:txBody>
      </p:sp>
      <p:pic>
        <p:nvPicPr>
          <p:cNvPr id="11"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1107953" y="186366"/>
            <a:ext cx="60391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platzhalter 22"/>
          <p:cNvSpPr>
            <a:spLocks noGrp="1"/>
          </p:cNvSpPr>
          <p:nvPr>
            <p:ph type="body" sz="quarter" idx="13"/>
          </p:nvPr>
        </p:nvSpPr>
        <p:spPr>
          <a:xfrm>
            <a:off x="479425" y="1092173"/>
            <a:ext cx="11233150" cy="5109247"/>
          </a:xfrm>
          <a:prstGeom prst="rect">
            <a:avLst/>
          </a:prstGeom>
        </p:spPr>
        <p:txBody>
          <a:bodyPr/>
          <a:lstStyle>
            <a:lvl1pPr>
              <a:defRPr sz="2400" b="1">
                <a:solidFill>
                  <a:schemeClr val="tx1"/>
                </a:solidFill>
              </a:defRPr>
            </a:lvl1pPr>
            <a:lvl2pPr>
              <a:defRPr sz="2000" b="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474455778"/>
      </p:ext>
    </p:extLst>
  </p:cSld>
  <p:clrMapOvr>
    <a:masterClrMapping/>
  </p:clrMapOvr>
  <p:extLst mod="1">
    <p:ext uri="{DCECCB84-F9BA-43D5-87BE-67443E8EF086}">
      <p15:sldGuideLst xmlns:p15="http://schemas.microsoft.com/office/powerpoint/2012/main">
        <p15:guide id="8" pos="737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pic>
        <p:nvPicPr>
          <p:cNvPr id="13" name="Grafik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90251" y="2196000"/>
            <a:ext cx="1223837" cy="1087884"/>
          </a:xfrm>
          <a:prstGeom prst="rect">
            <a:avLst/>
          </a:prstGeom>
        </p:spPr>
      </p:pic>
      <p:pic>
        <p:nvPicPr>
          <p:cNvPr id="16" name="Grafik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en-US"/>
              <a:t>Click to edit Master title style</a:t>
            </a:r>
            <a:endParaRPr lang="de-DE" dirty="0"/>
          </a:p>
        </p:txBody>
      </p:sp>
      <p:pic>
        <p:nvPicPr>
          <p:cNvPr id="24" name="Grafik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pic>
        <p:nvPicPr>
          <p:cNvPr id="32" name="Grafik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grpSp>
        <p:nvGrpSpPr>
          <p:cNvPr id="21" name="Gruppieren 20"/>
          <p:cNvGrpSpPr/>
          <p:nvPr userDrawn="1"/>
        </p:nvGrpSpPr>
        <p:grpSpPr>
          <a:xfrm>
            <a:off x="1053474" y="6022938"/>
            <a:ext cx="10113954" cy="566770"/>
            <a:chOff x="515924" y="5792918"/>
            <a:chExt cx="9461999" cy="566770"/>
          </a:xfrm>
        </p:grpSpPr>
        <p:pic>
          <p:nvPicPr>
            <p:cNvPr id="22" name="Grafik 2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3"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2" name="Datumsplatzhalter 1"/>
          <p:cNvSpPr>
            <a:spLocks noGrp="1"/>
          </p:cNvSpPr>
          <p:nvPr>
            <p:ph type="dt" sz="half" idx="10"/>
          </p:nvPr>
        </p:nvSpPr>
        <p:spPr/>
        <p:txBody>
          <a:bodyPr/>
          <a:lstStyle/>
          <a:p>
            <a:fld id="{EE2B5D37-1746-4849-BCD8-B12254A56979}" type="datetime1">
              <a:rPr lang="pl-PL" smtClean="0"/>
              <a:t>24.11.2023</a:t>
            </a:fld>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
        <p:nvSpPr>
          <p:cNvPr id="4" name="Foliennummernplatzhalter 3"/>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115928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pic>
        <p:nvPicPr>
          <p:cNvPr id="12" name="Grafik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en-US"/>
              <a:t>Click to edit Master title style</a:t>
            </a:r>
            <a:endParaRPr lang="de-DE" dirty="0"/>
          </a:p>
        </p:txBody>
      </p:sp>
      <p:pic>
        <p:nvPicPr>
          <p:cNvPr id="32" name="Grafik 3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pic>
        <p:nvPicPr>
          <p:cNvPr id="25" name="Grafik 2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2" name="Datumsplatzhalter 1"/>
          <p:cNvSpPr>
            <a:spLocks noGrp="1"/>
          </p:cNvSpPr>
          <p:nvPr>
            <p:ph type="dt" sz="half" idx="10"/>
          </p:nvPr>
        </p:nvSpPr>
        <p:spPr/>
        <p:txBody>
          <a:bodyPr/>
          <a:lstStyle/>
          <a:p>
            <a:fld id="{17E55FA7-9ACD-4B52-8FA5-EC422E089EF2}" type="datetime1">
              <a:rPr lang="pl-PL" smtClean="0"/>
              <a:t>24.11.2023</a:t>
            </a:fld>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
        <p:nvSpPr>
          <p:cNvPr id="4" name="Foliennummernplatzhalter 3"/>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310642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4"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en-US"/>
              <a:t>Click to edit Master title style</a:t>
            </a:r>
            <a:endParaRPr lang="de-DE" dirty="0"/>
          </a:p>
        </p:txBody>
      </p:sp>
      <p:sp>
        <p:nvSpPr>
          <p:cNvPr id="2" name="Datumsplatzhalter 1"/>
          <p:cNvSpPr>
            <a:spLocks noGrp="1"/>
          </p:cNvSpPr>
          <p:nvPr>
            <p:ph type="dt" sz="half" idx="14"/>
          </p:nvPr>
        </p:nvSpPr>
        <p:spPr/>
        <p:txBody>
          <a:bodyPr/>
          <a:lstStyle/>
          <a:p>
            <a:fld id="{9EB7DD33-2633-46E0-8E10-40AE917842C3}" type="datetime1">
              <a:rPr lang="pl-PL" smtClean="0"/>
              <a:t>24.11.2023</a:t>
            </a:fld>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
        <p:nvSpPr>
          <p:cNvPr id="9" name="Foliennummernplatzhalter 8"/>
          <p:cNvSpPr>
            <a:spLocks noGrp="1"/>
          </p:cNvSpPr>
          <p:nvPr>
            <p:ph type="sldNum" sz="quarter" idx="16"/>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8"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el 13"/>
          <p:cNvSpPr>
            <a:spLocks noGrp="1"/>
          </p:cNvSpPr>
          <p:nvPr>
            <p:ph type="title"/>
          </p:nvPr>
        </p:nvSpPr>
        <p:spPr/>
        <p:txBody>
          <a:bodyPr/>
          <a:lstStyle/>
          <a:p>
            <a:r>
              <a:rPr lang="en-US"/>
              <a:t>Click to edit Master title style</a:t>
            </a:r>
            <a:endParaRPr lang="de-DE"/>
          </a:p>
        </p:txBody>
      </p:sp>
      <p:sp>
        <p:nvSpPr>
          <p:cNvPr id="2" name="Datumsplatzhalter 1"/>
          <p:cNvSpPr>
            <a:spLocks noGrp="1"/>
          </p:cNvSpPr>
          <p:nvPr>
            <p:ph type="dt" sz="half" idx="10"/>
          </p:nvPr>
        </p:nvSpPr>
        <p:spPr/>
        <p:txBody>
          <a:bodyPr/>
          <a:lstStyle/>
          <a:p>
            <a:fld id="{73C055E9-EE1C-4118-9B82-CF6005588BDF}" type="datetime1">
              <a:rPr lang="pl-PL" smtClean="0"/>
              <a:t>24.11.2023</a:t>
            </a:fld>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Datumsplatzhalter 8"/>
          <p:cNvSpPr>
            <a:spLocks noGrp="1"/>
          </p:cNvSpPr>
          <p:nvPr>
            <p:ph type="dt" sz="half" idx="14"/>
          </p:nvPr>
        </p:nvSpPr>
        <p:spPr/>
        <p:txBody>
          <a:bodyPr/>
          <a:lstStyle/>
          <a:p>
            <a:fld id="{89D3CFC0-77B2-47B8-80CA-B0F93F367B57}" type="datetime1">
              <a:rPr lang="pl-PL" smtClean="0"/>
              <a:t>24.11.2023</a:t>
            </a:fld>
            <a:endParaRPr lang="de-DE" dirty="0"/>
          </a:p>
        </p:txBody>
      </p:sp>
      <p:sp>
        <p:nvSpPr>
          <p:cNvPr id="10" name="Fußzeilenplatzhalter 9"/>
          <p:cNvSpPr>
            <a:spLocks noGrp="1"/>
          </p:cNvSpPr>
          <p:nvPr>
            <p:ph type="ftr" sz="quarter" idx="15"/>
          </p:nvPr>
        </p:nvSpPr>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
        <p:nvSpPr>
          <p:cNvPr id="11" name="Foliennummernplatzhalter 10"/>
          <p:cNvSpPr>
            <a:spLocks noGrp="1"/>
          </p:cNvSpPr>
          <p:nvPr>
            <p:ph type="sldNum" sz="quarter" idx="16"/>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723F1E9D-5849-4696-BDDF-DFD8C1E8D74D}" type="datetime1">
              <a:rPr lang="pl-PL" smtClean="0"/>
              <a:t>24.11.2023</a:t>
            </a:fld>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
        <p:nvSpPr>
          <p:cNvPr id="7" name="Foliennummernplatzhalter 6"/>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2"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en-US"/>
              <a:t>Click to edit Master title style</a:t>
            </a:r>
            <a:endParaRPr lang="de-DE"/>
          </a:p>
        </p:txBody>
      </p:sp>
      <p:sp>
        <p:nvSpPr>
          <p:cNvPr id="4" name="Datumsplatzhalter 3"/>
          <p:cNvSpPr>
            <a:spLocks noGrp="1"/>
          </p:cNvSpPr>
          <p:nvPr>
            <p:ph type="dt" sz="half" idx="10"/>
          </p:nvPr>
        </p:nvSpPr>
        <p:spPr/>
        <p:txBody>
          <a:bodyPr/>
          <a:lstStyle/>
          <a:p>
            <a:fld id="{A66A4940-DE32-471B-BAB6-165AD88232CA}" type="datetime1">
              <a:rPr lang="pl-PL" smtClean="0"/>
              <a:t>24.11.2023</a:t>
            </a:fld>
            <a:endParaRPr lang="de-DE" dirty="0"/>
          </a:p>
        </p:txBody>
      </p:sp>
      <p:sp>
        <p:nvSpPr>
          <p:cNvPr id="7" name="Fußzeilenplatzhalter 6"/>
          <p:cNvSpPr>
            <a:spLocks noGrp="1"/>
          </p:cNvSpPr>
          <p:nvPr>
            <p:ph type="ftr" sz="quarter" idx="11"/>
          </p:nvPr>
        </p:nvSpPr>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oleObject" Target="../embeddings/oleObject1.bin"/><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emf"/><Relationship Id="rId2" Type="http://schemas.openxmlformats.org/officeDocument/2006/relationships/slideLayout" Target="../slideLayouts/slideLayout13.xml"/><Relationship Id="rId16" Type="http://schemas.openxmlformats.org/officeDocument/2006/relationships/tags" Target="../tags/tag1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3.xml"/><Relationship Id="rId10" Type="http://schemas.openxmlformats.org/officeDocument/2006/relationships/slideLayout" Target="../slideLayouts/slideLayout21.xml"/><Relationship Id="rId19" Type="http://schemas.openxmlformats.org/officeDocument/2006/relationships/image" Target="../media/image1.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7.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4"/>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0" name="think-cell Folie" r:id="rId17" imgW="384" imgH="385" progId="TCLayout.ActiveDocument.1">
                  <p:embed/>
                </p:oleObj>
              </mc:Choice>
              <mc:Fallback>
                <p:oleObj name="think-cell Folie" r:id="rId17" imgW="384" imgH="385"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5" name="Footer Placeholder 4"/>
          <p:cNvSpPr>
            <a:spLocks noGrp="1"/>
          </p:cNvSpPr>
          <p:nvPr>
            <p:ph type="ftr" sz="quarter" idx="3"/>
          </p:nvPr>
        </p:nvSpPr>
        <p:spPr>
          <a:xfrm>
            <a:off x="695325" y="6489699"/>
            <a:ext cx="10477499" cy="142876"/>
          </a:xfrm>
          <a:prstGeom prst="rect">
            <a:avLst/>
          </a:prstGeom>
        </p:spPr>
        <p:txBody>
          <a:bodyPr vert="horz" wrap="none" lIns="0" tIns="0" rIns="0" bIns="0" rtlCol="0" anchor="b" anchorCtr="0">
            <a:normAutofit/>
          </a:bodyPr>
          <a:lstStyle>
            <a:lvl1pPr algn="r">
              <a:defRPr sz="600" kern="600" cap="all" spc="90" baseline="0">
                <a:solidFill>
                  <a:schemeClr val="tx1">
                    <a:tint val="75000"/>
                  </a:schemeClr>
                </a:solidFill>
              </a:defRPr>
            </a:lvl1p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
        <p:nvSpPr>
          <p:cNvPr id="13" name="Datumsplatzhalter 12"/>
          <p:cNvSpPr>
            <a:spLocks noGrp="1"/>
          </p:cNvSpPr>
          <p:nvPr>
            <p:ph type="dt" sz="half" idx="2"/>
          </p:nvPr>
        </p:nvSpPr>
        <p:spPr>
          <a:xfrm>
            <a:off x="947738" y="6489700"/>
            <a:ext cx="10225087" cy="142874"/>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AEE9E9CE-7082-404C-836A-2E264D201BE3}" type="datetime1">
              <a:rPr lang="pl-PL" smtClean="0"/>
              <a:t>24.11.2023</a:t>
            </a:fld>
            <a:endParaRPr lang="de-DE" dirty="0"/>
          </a:p>
        </p:txBody>
      </p:sp>
      <p:sp>
        <p:nvSpPr>
          <p:cNvPr id="14" name="Foliennummernplatzhalter 13"/>
          <p:cNvSpPr>
            <a:spLocks noGrp="1"/>
          </p:cNvSpPr>
          <p:nvPr>
            <p:ph type="sldNum" sz="quarter" idx="4"/>
          </p:nvPr>
        </p:nvSpPr>
        <p:spPr>
          <a:xfrm>
            <a:off x="11167427" y="6489699"/>
            <a:ext cx="329248" cy="142876"/>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3B1A4699-952B-42DA-8DC4-38A59B49610C}" type="slidenum">
              <a:rPr lang="de-DE" smtClean="0"/>
              <a:pPr/>
              <a:t>‹#›</a:t>
            </a:fld>
            <a:endParaRPr lang="de-DE"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Stichpunkte</a:t>
            </a:r>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591799" y="240771"/>
            <a:ext cx="581025" cy="516467"/>
          </a:xfrm>
          <a:prstGeom prst="rect">
            <a:avLst/>
          </a:prstGeom>
        </p:spPr>
      </p:pic>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02" r:id="rId1"/>
    <p:sldLayoutId id="2147483709" r:id="rId2"/>
    <p:sldLayoutId id="2147483708" r:id="rId3"/>
    <p:sldLayoutId id="2147483713" r:id="rId4"/>
    <p:sldLayoutId id="2147483669" r:id="rId5"/>
    <p:sldLayoutId id="2147483664" r:id="rId6"/>
    <p:sldLayoutId id="2147483696" r:id="rId7"/>
    <p:sldLayoutId id="2147483667" r:id="rId8"/>
    <p:sldLayoutId id="2147483700" r:id="rId9"/>
    <p:sldLayoutId id="2147483711" r:id="rId10"/>
    <p:sldLayoutId id="2147483701" r:id="rId11"/>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p15:clr>
            <a:srgbClr val="F26B43"/>
          </p15:clr>
        </p15:guide>
        <p15:guide id="9" pos="143" userDrawn="1">
          <p15:clr>
            <a:srgbClr val="F26B43"/>
          </p15:clr>
        </p15:guide>
        <p15:guide id="11" orient="horz" pos="503">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3728219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94" name="think-cell Folie" r:id="rId18" imgW="384" imgH="385" progId="TCLayout.ActiveDocument.1">
                  <p:embed/>
                </p:oleObj>
              </mc:Choice>
              <mc:Fallback>
                <p:oleObj name="think-cell Folie" r:id="rId18"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5" name="Footer Placeholder 4"/>
          <p:cNvSpPr>
            <a:spLocks noGrp="1"/>
          </p:cNvSpPr>
          <p:nvPr>
            <p:ph type="ftr" sz="quarter" idx="3"/>
          </p:nvPr>
        </p:nvSpPr>
        <p:spPr>
          <a:xfrm>
            <a:off x="695325" y="6489699"/>
            <a:ext cx="10477499" cy="142876"/>
          </a:xfrm>
          <a:prstGeom prst="rect">
            <a:avLst/>
          </a:prstGeom>
        </p:spPr>
        <p:txBody>
          <a:bodyPr vert="horz" wrap="none" lIns="0" tIns="0" rIns="0" bIns="0" rtlCol="0" anchor="b" anchorCtr="0">
            <a:normAutofit/>
          </a:bodyPr>
          <a:lstStyle>
            <a:lvl1pPr algn="r">
              <a:defRPr sz="600" kern="600" cap="all" spc="90" baseline="0">
                <a:solidFill>
                  <a:schemeClr val="tx1">
                    <a:tint val="75000"/>
                  </a:schemeClr>
                </a:solidFill>
              </a:defRPr>
            </a:lvl1p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
        <p:nvSpPr>
          <p:cNvPr id="13" name="Datumsplatzhalter 12"/>
          <p:cNvSpPr>
            <a:spLocks noGrp="1"/>
          </p:cNvSpPr>
          <p:nvPr>
            <p:ph type="dt" sz="half" idx="2"/>
          </p:nvPr>
        </p:nvSpPr>
        <p:spPr>
          <a:xfrm>
            <a:off x="947738" y="6489700"/>
            <a:ext cx="10225087" cy="142874"/>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A5F51104-97C4-432D-842E-DD507B8AEF5D}" type="datetime1">
              <a:rPr lang="pl-PL" smtClean="0"/>
              <a:t>24.11.2023</a:t>
            </a:fld>
            <a:endParaRPr lang="de-DE" dirty="0"/>
          </a:p>
        </p:txBody>
      </p:sp>
      <p:sp>
        <p:nvSpPr>
          <p:cNvPr id="14" name="Foliennummernplatzhalter 13"/>
          <p:cNvSpPr>
            <a:spLocks noGrp="1"/>
          </p:cNvSpPr>
          <p:nvPr>
            <p:ph type="sldNum" sz="quarter" idx="4"/>
          </p:nvPr>
        </p:nvSpPr>
        <p:spPr>
          <a:xfrm>
            <a:off x="11167427" y="6489699"/>
            <a:ext cx="329248" cy="142876"/>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3B1A4699-952B-42DA-8DC4-38A59B49610C}" type="slidenum">
              <a:rPr lang="de-DE" smtClean="0"/>
              <a:pPr/>
              <a:t>‹#›</a:t>
            </a:fld>
            <a:endParaRPr lang="de-DE"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de-DE" sz="1800" b="1" i="0" u="none" strike="noStrike" kern="600" cap="none" spc="40" normalizeH="0" baseline="0" noProof="0" dirty="0">
                <a:ln>
                  <a:noFill/>
                </a:ln>
                <a:solidFill>
                  <a:srgbClr val="005555"/>
                </a:solidFill>
                <a:effectLst/>
                <a:uLnTx/>
                <a:uFillTx/>
                <a:latin typeface="+mn-lt"/>
                <a:ea typeface="+mn-ea"/>
                <a:cs typeface="+mn-cs"/>
              </a:rPr>
              <a:t>Ebene 1: Headlines</a:t>
            </a:r>
          </a:p>
          <a:p>
            <a:pPr marL="0" marR="0" lvl="1"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de-DE" sz="1800" b="0" i="0" u="none" strike="noStrike" kern="600" cap="none" spc="40" normalizeH="0" baseline="0" noProof="0" dirty="0">
                <a:ln>
                  <a:noFill/>
                </a:ln>
                <a:solidFill>
                  <a:srgbClr val="000000"/>
                </a:solidFill>
                <a:effectLst/>
                <a:uLnTx/>
                <a:uFillTx/>
                <a:latin typeface="+mn-lt"/>
                <a:ea typeface="+mn-ea"/>
                <a:cs typeface="+mn-cs"/>
              </a:rPr>
              <a:t>Ebene 2: Fließtext</a:t>
            </a:r>
          </a:p>
          <a:p>
            <a:pPr marL="179388" marR="0" lvl="2"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1" i="0" u="none" strike="noStrike" kern="400" cap="none" spc="40" normalizeH="0" baseline="0" noProof="0" dirty="0">
                <a:ln>
                  <a:noFill/>
                </a:ln>
                <a:solidFill>
                  <a:srgbClr val="29485D"/>
                </a:solidFill>
                <a:effectLst/>
                <a:uLnTx/>
                <a:uFillTx/>
                <a:latin typeface="+mn-lt"/>
                <a:ea typeface="+mn-ea"/>
                <a:cs typeface="+mn-cs"/>
              </a:rPr>
              <a:t>Ebene 3: Stichpunkte</a:t>
            </a:r>
          </a:p>
          <a:p>
            <a:pPr marL="179388" marR="0" lvl="3"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0" i="0" u="none" strike="noStrike" kern="600" cap="none" spc="40" normalizeH="0" baseline="0" noProof="0" dirty="0">
                <a:ln>
                  <a:noFill/>
                </a:ln>
                <a:solidFill>
                  <a:srgbClr val="000000"/>
                </a:solidFill>
                <a:effectLst/>
                <a:uLnTx/>
                <a:uFillTx/>
                <a:latin typeface="+mn-lt"/>
                <a:ea typeface="+mn-ea"/>
                <a:cs typeface="+mn-cs"/>
              </a:rPr>
              <a:t>Ebene 4: Stichpunkte hervorgehoben</a:t>
            </a:r>
          </a:p>
          <a:p>
            <a:pPr marL="357188" marR="0" lvl="4"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0" i="0" u="none" strike="noStrike" kern="600" cap="none" spc="40" normalizeH="0" baseline="0" noProof="0" dirty="0">
                <a:ln>
                  <a:noFill/>
                </a:ln>
                <a:solidFill>
                  <a:srgbClr val="000000"/>
                </a:solidFill>
                <a:effectLst/>
                <a:uLnTx/>
                <a:uFillTx/>
                <a:latin typeface="+mn-lt"/>
                <a:ea typeface="+mn-ea"/>
                <a:cs typeface="+mn-cs"/>
              </a:rPr>
              <a:t>Ebene 5: Stichpunkte eingerückt</a:t>
            </a:r>
          </a:p>
          <a:p>
            <a:pPr marL="645750" marR="0" lvl="5" indent="-285750" algn="l" defTabSz="914400" rtl="0" eaLnBrk="1" fontAlgn="auto" latinLnBrk="0" hangingPunct="1">
              <a:lnSpc>
                <a:spcPct val="100000"/>
              </a:lnSpc>
              <a:spcBef>
                <a:spcPts val="300"/>
              </a:spcBef>
              <a:spcAft>
                <a:spcPts val="0"/>
              </a:spcAft>
              <a:buClr>
                <a:srgbClr val="000000"/>
              </a:buClr>
              <a:buSzPct val="110000"/>
              <a:buFont typeface="Symbol" panose="05050102010706020507" pitchFamily="18" charset="2"/>
              <a:buChar char=""/>
              <a:tabLst/>
              <a:defRPr/>
            </a:pPr>
            <a:r>
              <a:rPr kumimoji="0" lang="de-DE" sz="1800" b="0" i="0" u="none" strike="noStrike" kern="600" cap="none" spc="40" normalizeH="0" baseline="0" noProof="0" dirty="0">
                <a:ln>
                  <a:noFill/>
                </a:ln>
                <a:solidFill>
                  <a:srgbClr val="000000"/>
                </a:solidFill>
                <a:effectLst/>
                <a:uLnTx/>
                <a:uFillTx/>
                <a:latin typeface="+mn-lt"/>
                <a:ea typeface="+mn-ea"/>
                <a:cs typeface="+mn-cs"/>
              </a:rPr>
              <a:t>Ebene 6: Stichpunkte weiter eingerückt</a:t>
            </a:r>
          </a:p>
          <a:p>
            <a:pPr marL="0" marR="0" lvl="6" indent="215900" algn="l" defTabSz="914400" rtl="0" eaLnBrk="1" fontAlgn="auto" latinLnBrk="0" hangingPunct="1">
              <a:lnSpc>
                <a:spcPct val="100000"/>
              </a:lnSpc>
              <a:spcBef>
                <a:spcPts val="600"/>
              </a:spcBef>
              <a:spcAft>
                <a:spcPts val="0"/>
              </a:spcAft>
              <a:buClr>
                <a:srgbClr val="005555"/>
              </a:buClr>
              <a:buSzTx/>
              <a:buFont typeface="Wingdings 3" panose="05040102010807070707" pitchFamily="18" charset="2"/>
              <a:buChar char=""/>
              <a:tabLst/>
              <a:defRPr/>
            </a:pPr>
            <a:r>
              <a:rPr kumimoji="0" lang="de-DE" sz="1500" b="0" i="1" u="none" strike="noStrike" kern="600" cap="none" spc="40" normalizeH="0" baseline="0" noProof="0" dirty="0">
                <a:ln>
                  <a:noFill/>
                </a:ln>
                <a:solidFill>
                  <a:srgbClr val="005555"/>
                </a:solidFill>
                <a:effectLst/>
                <a:uLnTx/>
                <a:uFillTx/>
                <a:latin typeface="+mn-lt"/>
                <a:ea typeface="+mn-ea"/>
                <a:cs typeface="+mn-cs"/>
              </a:rPr>
              <a:t>Ebene 7: Zusatzinfo</a:t>
            </a:r>
          </a:p>
          <a:p>
            <a:pPr marL="0" marR="0" lvl="7" indent="0" algn="l" defTabSz="914400" rtl="0" eaLnBrk="1" fontAlgn="auto" latinLnBrk="0" hangingPunct="1">
              <a:lnSpc>
                <a:spcPct val="100000"/>
              </a:lnSpc>
              <a:spcBef>
                <a:spcPts val="525"/>
              </a:spcBef>
              <a:spcAft>
                <a:spcPts val="0"/>
              </a:spcAft>
              <a:buClrTx/>
              <a:buSzPct val="110000"/>
              <a:buFont typeface=".SF NS Symbols Regular"/>
              <a:buNone/>
              <a:tabLst/>
              <a:defRPr/>
            </a:pPr>
            <a:r>
              <a:rPr kumimoji="0" lang="de-DE" sz="1000" b="0" i="1" u="none" strike="noStrike" kern="600" cap="none" spc="120" normalizeH="0" baseline="0" noProof="0" dirty="0">
                <a:ln>
                  <a:noFill/>
                </a:ln>
                <a:solidFill>
                  <a:srgbClr val="000000">
                    <a:lumMod val="50000"/>
                    <a:lumOff val="50000"/>
                  </a:srgbClr>
                </a:solidFill>
                <a:effectLst/>
                <a:uLnTx/>
                <a:uFillTx/>
                <a:latin typeface="+mn-lt"/>
                <a:ea typeface="+mn-ea"/>
                <a:cs typeface="+mn-cs"/>
              </a:rPr>
              <a:t>Ebene 8: Bildunterschrift</a:t>
            </a:r>
          </a:p>
          <a:p>
            <a:pPr lvl="0"/>
            <a:endParaRPr lang="de-DE" dirty="0"/>
          </a:p>
        </p:txBody>
      </p:sp>
    </p:spTree>
    <p:extLst>
      <p:ext uri="{BB962C8B-B14F-4D97-AF65-F5344CB8AC3E}">
        <p14:creationId xmlns:p14="http://schemas.microsoft.com/office/powerpoint/2010/main" val="160706583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9" r:id="rId3"/>
    <p:sldLayoutId id="2147483720" r:id="rId4"/>
    <p:sldLayoutId id="2147483721" r:id="rId5"/>
    <p:sldLayoutId id="2147483722" r:id="rId6"/>
    <p:sldLayoutId id="2147483723" r:id="rId7"/>
    <p:sldLayoutId id="2147483724" r:id="rId8"/>
    <p:sldLayoutId id="2147483725" r:id="rId9"/>
    <p:sldLayoutId id="2147483727" r:id="rId10"/>
    <p:sldLayoutId id="2147483728" r:id="rId11"/>
    <p:sldLayoutId id="2147483729"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sz="1800" kern="600" spc="40" baseline="0">
          <a:solidFill>
            <a:schemeClr val="tx1"/>
          </a:solidFill>
          <a:latin typeface="+mn-lt"/>
          <a:ea typeface="+mn-ea"/>
          <a:cs typeface="+mn-cs"/>
        </a:defRPr>
      </a:lvl2pPr>
      <a:lvl3pPr marL="1793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sz="1800" b="1" kern="400" spc="40" baseline="0">
          <a:solidFill>
            <a:schemeClr val="accent3"/>
          </a:solidFill>
          <a:latin typeface="+mn-lt"/>
          <a:ea typeface="+mn-ea"/>
          <a:cs typeface="+mn-cs"/>
        </a:defRPr>
      </a:lvl3pPr>
      <a:lvl4pPr marL="1793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sz="1800" kern="600" spc="40" baseline="0">
          <a:solidFill>
            <a:schemeClr val="tx1"/>
          </a:solidFill>
          <a:latin typeface="+mn-lt"/>
          <a:ea typeface="+mn-ea"/>
          <a:cs typeface="+mn-cs"/>
        </a:defRPr>
      </a:lvl4pPr>
      <a:lvl5pPr marL="3571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lang="de-DE" sz="1800" b="0" i="0" kern="600" spc="40" baseline="0" dirty="0" smtClean="0">
          <a:solidFill>
            <a:schemeClr val="tx1"/>
          </a:solidFill>
          <a:latin typeface="+mn-lt"/>
          <a:ea typeface="+mn-ea"/>
          <a:cs typeface="+mn-cs"/>
        </a:defRPr>
      </a:lvl5pPr>
      <a:lvl6pPr marL="645750" marR="0" indent="-285750" algn="l" defTabSz="914400" rtl="0" eaLnBrk="1" fontAlgn="auto" latinLnBrk="0" hangingPunct="1">
        <a:lnSpc>
          <a:spcPct val="100000"/>
        </a:lnSpc>
        <a:spcBef>
          <a:spcPts val="300"/>
        </a:spcBef>
        <a:spcAft>
          <a:spcPts val="0"/>
        </a:spcAft>
        <a:buClr>
          <a:srgbClr val="000000"/>
        </a:buClr>
        <a:buSzPct val="110000"/>
        <a:buFont typeface="Symbol" panose="05050102010706020507" pitchFamily="18" charset="2"/>
        <a:buChar char=""/>
        <a:tabLst/>
        <a:defRPr sz="1800" b="0" i="0" kern="600" spc="40" baseline="0">
          <a:solidFill>
            <a:schemeClr val="tx1"/>
          </a:solidFill>
          <a:latin typeface="+mn-lt"/>
          <a:ea typeface="+mn-ea"/>
          <a:cs typeface="+mn-cs"/>
        </a:defRPr>
      </a:lvl6pPr>
      <a:lvl7pPr marL="0" marR="0" indent="215900" algn="l" defTabSz="914400" rtl="0" eaLnBrk="1" fontAlgn="auto" latinLnBrk="0" hangingPunct="1">
        <a:lnSpc>
          <a:spcPct val="100000"/>
        </a:lnSpc>
        <a:spcBef>
          <a:spcPts val="600"/>
        </a:spcBef>
        <a:spcAft>
          <a:spcPts val="0"/>
        </a:spcAft>
        <a:buClr>
          <a:srgbClr val="005555"/>
        </a:buClr>
        <a:buSzTx/>
        <a:buFont typeface="Wingdings 3" panose="05040102010807070707" pitchFamily="18" charset="2"/>
        <a:buChar char=""/>
        <a:tabLst/>
        <a:defRPr sz="1500" b="0" i="1" kern="600" spc="40" baseline="0">
          <a:solidFill>
            <a:schemeClr val="tx2"/>
          </a:solidFill>
          <a:latin typeface="+mn-lt"/>
          <a:ea typeface="+mn-ea"/>
          <a:cs typeface="+mn-cs"/>
        </a:defRPr>
      </a:lvl7pPr>
      <a:lvl8pPr marL="0" marR="0" indent="0" algn="l" defTabSz="914400" rtl="0" eaLnBrk="1" fontAlgn="auto" latinLnBrk="0" hangingPunct="1">
        <a:lnSpc>
          <a:spcPct val="100000"/>
        </a:lnSpc>
        <a:spcBef>
          <a:spcPts val="525"/>
        </a:spcBef>
        <a:spcAft>
          <a:spcPts val="0"/>
        </a:spcAft>
        <a:buClrTx/>
        <a:buSzPct val="110000"/>
        <a:buFont typeface=".SF NS Symbols Regular"/>
        <a:buNone/>
        <a:tabLst/>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3" pos="7038">
          <p15:clr>
            <a:srgbClr val="F26B43"/>
          </p15:clr>
        </p15:guide>
        <p15:guide id="4" orient="horz" pos="4020">
          <p15:clr>
            <a:srgbClr val="F26B43"/>
          </p15:clr>
        </p15:guide>
        <p15:guide id="6" orient="horz" pos="1014">
          <p15:clr>
            <a:srgbClr val="F26B43"/>
          </p15:clr>
        </p15:guide>
        <p15:guide id="7" orient="horz" pos="4088">
          <p15:clr>
            <a:srgbClr val="F26B43"/>
          </p15:clr>
        </p15:guide>
        <p15:guide id="8" orient="horz" pos="4178">
          <p15:clr>
            <a:srgbClr val="F26B43"/>
          </p15:clr>
        </p15:guide>
        <p15:guide id="9" pos="143">
          <p15:clr>
            <a:srgbClr val="F26B43"/>
          </p15:clr>
        </p15:guide>
        <p15:guide id="11" orient="horz" pos="503">
          <p15:clr>
            <a:srgbClr val="F26B43"/>
          </p15:clr>
        </p15:guide>
        <p15:guide id="12" pos="7537">
          <p15:clr>
            <a:srgbClr val="F26B43"/>
          </p15:clr>
        </p15:guide>
        <p15:guide id="14" orient="horz" pos="459">
          <p15:clr>
            <a:srgbClr val="F26B43"/>
          </p15:clr>
        </p15:guide>
        <p15:guide id="15" orient="horz" pos="153">
          <p15:clr>
            <a:srgbClr val="F26B43"/>
          </p15:clr>
        </p15:guide>
        <p15:guide id="16" orient="horz" pos="278">
          <p15:clr>
            <a:srgbClr val="F26B43"/>
          </p15:clr>
        </p15:guide>
        <p15:guide id="18" pos="7242">
          <p15:clr>
            <a:srgbClr val="F26B43"/>
          </p15:clr>
        </p15:guide>
        <p15:guide id="19"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lstStyle/>
          <a:p>
            <a:r>
              <a:rPr lang="pl-PL" smtClean="0"/>
              <a:t>M. Jakubowski, M. Krychowiak, et al.</a:t>
            </a:r>
            <a:endParaRPr lang="en-GB" dirty="0"/>
          </a:p>
        </p:txBody>
      </p:sp>
      <p:sp>
        <p:nvSpPr>
          <p:cNvPr id="7" name="Titel 6"/>
          <p:cNvSpPr>
            <a:spLocks noGrp="1"/>
          </p:cNvSpPr>
          <p:nvPr>
            <p:ph type="title"/>
          </p:nvPr>
        </p:nvSpPr>
        <p:spPr/>
        <p:txBody>
          <a:bodyPr/>
          <a:lstStyle/>
          <a:p>
            <a:r>
              <a:rPr lang="en-GB" smtClean="0"/>
              <a:t>Development of long pulse </a:t>
            </a:r>
            <a:r>
              <a:rPr lang="pl-PL" smtClean="0"/>
              <a:t>detached </a:t>
            </a:r>
            <a:r>
              <a:rPr lang="en-GB" smtClean="0"/>
              <a:t>scenario at Wendelstein 7-X</a:t>
            </a:r>
            <a:endParaRPr lang="en-GB" dirty="0"/>
          </a:p>
        </p:txBody>
      </p:sp>
      <p:sp>
        <p:nvSpPr>
          <p:cNvPr id="3" name="Datumsplatzhalter 2"/>
          <p:cNvSpPr>
            <a:spLocks noGrp="1"/>
          </p:cNvSpPr>
          <p:nvPr>
            <p:ph type="dt" sz="half" idx="10"/>
          </p:nvPr>
        </p:nvSpPr>
        <p:spPr/>
        <p:txBody>
          <a:bodyPr/>
          <a:lstStyle/>
          <a:p>
            <a:fld id="{E38EADA1-F876-476D-BFE2-7ADAF784A90D}" type="datetime1">
              <a:rPr lang="pl-PL" smtClean="0"/>
              <a:pPr/>
              <a:t>24.11.2023</a:t>
            </a:fld>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
        <p:nvSpPr>
          <p:cNvPr id="11" name="Fußzeilenplatzhalter 2"/>
          <p:cNvSpPr>
            <a:spLocks noGrp="1"/>
          </p:cNvSpPr>
          <p:nvPr>
            <p:ph type="ftr" sz="quarter" idx="11"/>
          </p:nvPr>
        </p:nvSpPr>
        <p:spPr>
          <a:xfrm>
            <a:off x="695325" y="6489699"/>
            <a:ext cx="10477499" cy="142876"/>
          </a:xfrm>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Tree>
    <p:extLst>
      <p:ext uri="{BB962C8B-B14F-4D97-AF65-F5344CB8AC3E}">
        <p14:creationId xmlns:p14="http://schemas.microsoft.com/office/powerpoint/2010/main" val="884112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l-PL" dirty="0"/>
              <a:t>Lower carbon contents at the plasma boundary due to boronizations</a:t>
            </a:r>
            <a:endParaRPr lang="en-GB" dirty="0"/>
          </a:p>
        </p:txBody>
      </p:sp>
      <p:sp>
        <p:nvSpPr>
          <p:cNvPr id="6" name="Slide Number Placeholder 5"/>
          <p:cNvSpPr>
            <a:spLocks noGrp="1"/>
          </p:cNvSpPr>
          <p:nvPr>
            <p:ph type="sldNum" sz="quarter" idx="4294967295"/>
          </p:nvPr>
        </p:nvSpPr>
        <p:spPr>
          <a:xfrm>
            <a:off x="11863388" y="6489700"/>
            <a:ext cx="328612" cy="142875"/>
          </a:xfrm>
        </p:spPr>
        <p:txBody>
          <a:bodyPr/>
          <a:lstStyle/>
          <a:p>
            <a:fld id="{3B1A4699-952B-42DA-8DC4-38A59B49610C}" type="slidenum">
              <a:rPr lang="de-DE" smtClean="0"/>
              <a:pPr/>
              <a:t>10</a:t>
            </a:fld>
            <a:endParaRPr lang="de-DE" dirty="0"/>
          </a:p>
        </p:txBody>
      </p:sp>
      <p:pic>
        <p:nvPicPr>
          <p:cNvPr id="10"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6868" y="775157"/>
            <a:ext cx="4444929" cy="4236175"/>
          </a:xfrm>
          <a:prstGeom prst="rect">
            <a:avLst/>
          </a:prstGeom>
        </p:spPr>
      </p:pic>
      <p:sp>
        <p:nvSpPr>
          <p:cNvPr id="16" name="TextBox 15"/>
          <p:cNvSpPr txBox="1"/>
          <p:nvPr/>
        </p:nvSpPr>
        <p:spPr>
          <a:xfrm>
            <a:off x="6926514" y="4151483"/>
            <a:ext cx="2726196" cy="267894"/>
          </a:xfrm>
          <a:prstGeom prst="rect">
            <a:avLst/>
          </a:prstGeom>
          <a:noFill/>
        </p:spPr>
        <p:txBody>
          <a:bodyPr wrap="none" lIns="0" tIns="0" rIns="0" bIns="0" rtlCol="0" anchor="t" anchorCtr="0">
            <a:spAutoFit/>
          </a:bodyPr>
          <a:lstStyle/>
          <a:p>
            <a:pPr algn="l">
              <a:lnSpc>
                <a:spcPts val="2300"/>
              </a:lnSpc>
              <a:spcBef>
                <a:spcPts val="1150"/>
              </a:spcBef>
            </a:pPr>
            <a:r>
              <a:rPr lang="pl-PL" sz="1600" dirty="0"/>
              <a:t>Boronization effects in OP1.2</a:t>
            </a:r>
            <a:endParaRPr lang="en-GB" sz="1600" dirty="0" err="1"/>
          </a:p>
        </p:txBody>
      </p:sp>
      <p:sp>
        <p:nvSpPr>
          <p:cNvPr id="17" name="TextBox 16"/>
          <p:cNvSpPr txBox="1"/>
          <p:nvPr/>
        </p:nvSpPr>
        <p:spPr>
          <a:xfrm rot="5400000">
            <a:off x="8346350" y="2659268"/>
            <a:ext cx="3463769" cy="294953"/>
          </a:xfrm>
          <a:prstGeom prst="rect">
            <a:avLst/>
          </a:prstGeom>
          <a:noFill/>
        </p:spPr>
        <p:txBody>
          <a:bodyPr wrap="none" lIns="0" tIns="0" rIns="0" bIns="0" rtlCol="0" anchor="t" anchorCtr="0">
            <a:spAutoFit/>
          </a:bodyPr>
          <a:lstStyle/>
          <a:p>
            <a:pPr>
              <a:lnSpc>
                <a:spcPts val="2300"/>
              </a:lnSpc>
              <a:spcBef>
                <a:spcPts val="1150"/>
              </a:spcBef>
            </a:pPr>
            <a:r>
              <a:rPr lang="pl-PL" sz="1200" dirty="0"/>
              <a:t>T. Wauters, et al., </a:t>
            </a:r>
            <a:r>
              <a:rPr lang="en-GB" sz="1200" dirty="0" err="1"/>
              <a:t>Nuc</a:t>
            </a:r>
            <a:r>
              <a:rPr lang="pl-PL" sz="1200" dirty="0"/>
              <a:t>l.</a:t>
            </a:r>
            <a:r>
              <a:rPr lang="en-GB" sz="1200" dirty="0"/>
              <a:t> Mat</a:t>
            </a:r>
            <a:r>
              <a:rPr lang="pl-PL" sz="1200" dirty="0"/>
              <a:t>.</a:t>
            </a:r>
            <a:r>
              <a:rPr lang="en-GB" sz="1200" dirty="0"/>
              <a:t> </a:t>
            </a:r>
            <a:r>
              <a:rPr lang="en-GB" sz="1200" dirty="0" err="1"/>
              <a:t>Ene</a:t>
            </a:r>
            <a:r>
              <a:rPr lang="pl-PL" sz="1200" dirty="0"/>
              <a:t>.</a:t>
            </a:r>
            <a:r>
              <a:rPr lang="en-GB" sz="1200" dirty="0"/>
              <a:t> 17 (2018) 235–2</a:t>
            </a:r>
          </a:p>
        </p:txBody>
      </p:sp>
      <p:pic>
        <p:nvPicPr>
          <p:cNvPr id="15" name="Picture 14"/>
          <p:cNvPicPr>
            <a:picLocks noChangeAspect="1"/>
          </p:cNvPicPr>
          <p:nvPr/>
        </p:nvPicPr>
        <p:blipFill>
          <a:blip r:embed="rId4"/>
          <a:stretch>
            <a:fillRect/>
          </a:stretch>
        </p:blipFill>
        <p:spPr>
          <a:xfrm>
            <a:off x="426488" y="1156866"/>
            <a:ext cx="5043956" cy="3790864"/>
          </a:xfrm>
          <a:prstGeom prst="rect">
            <a:avLst/>
          </a:prstGeom>
        </p:spPr>
      </p:pic>
      <p:sp>
        <p:nvSpPr>
          <p:cNvPr id="18" name="Rectangle 17"/>
          <p:cNvSpPr/>
          <p:nvPr/>
        </p:nvSpPr>
        <p:spPr>
          <a:xfrm>
            <a:off x="965448" y="1331387"/>
            <a:ext cx="3481431" cy="201283"/>
          </a:xfrm>
          <a:prstGeom prst="rect">
            <a:avLst/>
          </a:prstGeom>
          <a:solidFill>
            <a:srgbClr val="FF9999">
              <a:alpha val="47843"/>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0" rIns="144000" bIns="144000" rtlCol="0" anchor="t" anchorCtr="0"/>
          <a:lstStyle/>
          <a:p>
            <a:pPr algn="ctr">
              <a:spcBef>
                <a:spcPts val="1150"/>
              </a:spcBef>
              <a:buClr>
                <a:srgbClr val="116656"/>
              </a:buClr>
              <a:buSzPct val="120000"/>
            </a:pPr>
            <a:r>
              <a:rPr lang="pl-PL" sz="1200" dirty="0"/>
              <a:t>Inefficient absorption O2 ECRH</a:t>
            </a:r>
            <a:endParaRPr lang="en-GB" sz="1200" dirty="0"/>
          </a:p>
        </p:txBody>
      </p:sp>
      <p:sp>
        <p:nvSpPr>
          <p:cNvPr id="19" name="TextBox 18"/>
          <p:cNvSpPr txBox="1"/>
          <p:nvPr/>
        </p:nvSpPr>
        <p:spPr>
          <a:xfrm>
            <a:off x="2948466" y="1492589"/>
            <a:ext cx="1292020" cy="294953"/>
          </a:xfrm>
          <a:prstGeom prst="rect">
            <a:avLst/>
          </a:prstGeom>
          <a:noFill/>
        </p:spPr>
        <p:txBody>
          <a:bodyPr wrap="none" lIns="0" tIns="0" rIns="0" bIns="0" rtlCol="0" anchor="t" anchorCtr="0">
            <a:spAutoFit/>
          </a:bodyPr>
          <a:lstStyle/>
          <a:p>
            <a:pPr algn="l">
              <a:lnSpc>
                <a:spcPts val="2300"/>
              </a:lnSpc>
              <a:spcBef>
                <a:spcPts val="1150"/>
              </a:spcBef>
            </a:pPr>
            <a:r>
              <a:rPr lang="pl-PL" sz="1100" dirty="0"/>
              <a:t>After 3 boronizations</a:t>
            </a:r>
            <a:endParaRPr lang="en-GB" sz="1100" dirty="0" err="1"/>
          </a:p>
        </p:txBody>
      </p:sp>
      <p:sp>
        <p:nvSpPr>
          <p:cNvPr id="20" name="Oval 19"/>
          <p:cNvSpPr/>
          <p:nvPr/>
        </p:nvSpPr>
        <p:spPr>
          <a:xfrm rot="20300135">
            <a:off x="2431835" y="1405066"/>
            <a:ext cx="335170" cy="632366"/>
          </a:xfrm>
          <a:prstGeom prst="ellipse">
            <a:avLst/>
          </a:prstGeom>
          <a:noFill/>
          <a:ln w="19050" cmpd="sng">
            <a:solidFill>
              <a:schemeClr val="accent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chemeClr val="bg1"/>
              </a:solidFill>
            </a:endParaRPr>
          </a:p>
        </p:txBody>
      </p:sp>
      <p:sp>
        <p:nvSpPr>
          <p:cNvPr id="21" name="TextBox 20">
            <a:extLst>
              <a:ext uri="{FF2B5EF4-FFF2-40B4-BE49-F238E27FC236}">
                <a16:creationId xmlns:a16="http://schemas.microsoft.com/office/drawing/2014/main" id="{FE12E525-F42E-8743-9689-7CFC41F8E064}"/>
              </a:ext>
            </a:extLst>
          </p:cNvPr>
          <p:cNvSpPr txBox="1"/>
          <p:nvPr/>
        </p:nvSpPr>
        <p:spPr>
          <a:xfrm>
            <a:off x="417277" y="5074581"/>
            <a:ext cx="11271722" cy="1477328"/>
          </a:xfrm>
          <a:prstGeom prst="rect">
            <a:avLst/>
          </a:prstGeom>
          <a:solidFill>
            <a:srgbClr val="F0F7FA"/>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pl-PL" dirty="0">
                <a:latin typeface="Arial" panose="020B0604020202020204" pitchFamily="34" charset="0"/>
                <a:cs typeface="Arial" panose="020B0604020202020204" pitchFamily="34" charset="0"/>
              </a:rPr>
              <a:t>Boronization</a:t>
            </a:r>
            <a:r>
              <a:rPr lang="en-GB" dirty="0"/>
              <a:t> produces amorphous boron</a:t>
            </a:r>
            <a:r>
              <a:rPr lang="pl-PL" dirty="0"/>
              <a:t> </a:t>
            </a:r>
            <a:r>
              <a:rPr lang="en-GB" dirty="0"/>
              <a:t>containing carbon films a-C</a:t>
            </a:r>
            <a:r>
              <a:rPr lang="pl-PL" dirty="0"/>
              <a:t>/</a:t>
            </a:r>
            <a:r>
              <a:rPr lang="en-GB" dirty="0"/>
              <a:t>B:H</a:t>
            </a:r>
            <a:r>
              <a:rPr lang="pl-PL" dirty="0"/>
              <a:t> on a plasma surface, which has a strong ability to gatter oxygen.</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pl-PL" dirty="0">
                <a:latin typeface="Arial" panose="020B0604020202020204" pitchFamily="34" charset="0"/>
                <a:cs typeface="Arial" panose="020B0604020202020204" pitchFamily="34" charset="0"/>
              </a:rPr>
              <a:t>In OP1.2: </a:t>
            </a:r>
            <a:r>
              <a:rPr lang="en-US" dirty="0">
                <a:latin typeface="Arial" panose="020B0604020202020204" pitchFamily="34" charset="0"/>
                <a:cs typeface="Arial" panose="020B0604020202020204" pitchFamily="34" charset="0"/>
              </a:rPr>
              <a:t>Oxygen reduced by a factor of 10 (or a lot more, in some cases)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Carbon reduced by about a factor of 7</a:t>
            </a:r>
            <a:r>
              <a:rPr lang="pl-PL" dirty="0">
                <a:latin typeface="Arial" panose="020B0604020202020204" pitchFamily="34" charset="0"/>
                <a:cs typeface="Arial" panose="020B0604020202020204" pitchFamily="34" charset="0"/>
              </a:rPr>
              <a:t>, to large degree due to much lower oxygen  content at the plasma edge.</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47AEA9B2-52E8-44C8-B024-DD5702FCDBE5}" type="datetime1">
              <a:rPr lang="pl-PL" smtClean="0"/>
              <a:t>24.11.2023</a:t>
            </a:fld>
            <a:endParaRPr lang="de-DE" dirty="0"/>
          </a:p>
        </p:txBody>
      </p:sp>
      <p:sp>
        <p:nvSpPr>
          <p:cNvPr id="14" name="Fußzeilenplatzhalter 2"/>
          <p:cNvSpPr>
            <a:spLocks noGrp="1"/>
          </p:cNvSpPr>
          <p:nvPr>
            <p:ph type="ftr" sz="quarter" idx="11"/>
          </p:nvPr>
        </p:nvSpPr>
        <p:spPr>
          <a:xfrm>
            <a:off x="588118" y="6607322"/>
            <a:ext cx="10477499" cy="142876"/>
          </a:xfrm>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Tree>
    <p:extLst>
      <p:ext uri="{BB962C8B-B14F-4D97-AF65-F5344CB8AC3E}">
        <p14:creationId xmlns:p14="http://schemas.microsoft.com/office/powerpoint/2010/main" val="567924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l-PL" dirty="0" smtClean="0"/>
              <a:t>Seeded detachment</a:t>
            </a:r>
            <a:endParaRPr lang="en-GB" dirty="0"/>
          </a:p>
        </p:txBody>
      </p:sp>
      <p:sp>
        <p:nvSpPr>
          <p:cNvPr id="5" name="Date Placeholder 4"/>
          <p:cNvSpPr>
            <a:spLocks noGrp="1"/>
          </p:cNvSpPr>
          <p:nvPr>
            <p:ph type="dt" sz="half" idx="10"/>
          </p:nvPr>
        </p:nvSpPr>
        <p:spPr/>
        <p:txBody>
          <a:bodyPr/>
          <a:lstStyle/>
          <a:p>
            <a:fld id="{73C055E9-EE1C-4118-9B82-CF6005588BDF}" type="datetime1">
              <a:rPr lang="pl-PL" smtClean="0"/>
              <a:t>24.11.2023</a:t>
            </a:fld>
            <a:endParaRPr lang="de-DE" dirty="0"/>
          </a:p>
        </p:txBody>
      </p:sp>
      <p:sp>
        <p:nvSpPr>
          <p:cNvPr id="7" name="Slide Number Placeholder 6"/>
          <p:cNvSpPr>
            <a:spLocks noGrp="1"/>
          </p:cNvSpPr>
          <p:nvPr>
            <p:ph type="sldNum" sz="quarter" idx="12"/>
          </p:nvPr>
        </p:nvSpPr>
        <p:spPr/>
        <p:txBody>
          <a:bodyPr/>
          <a:lstStyle/>
          <a:p>
            <a:fld id="{3B1A4699-952B-42DA-8DC4-38A59B49610C}" type="slidenum">
              <a:rPr lang="de-DE" smtClean="0"/>
              <a:pPr/>
              <a:t>11</a:t>
            </a:fld>
            <a:endParaRPr lang="de-DE" dirty="0"/>
          </a:p>
        </p:txBody>
      </p:sp>
      <p:sp>
        <p:nvSpPr>
          <p:cNvPr id="8" name="Fußzeilenplatzhalter 2"/>
          <p:cNvSpPr>
            <a:spLocks noGrp="1"/>
          </p:cNvSpPr>
          <p:nvPr>
            <p:ph type="ftr" sz="quarter" idx="11"/>
          </p:nvPr>
        </p:nvSpPr>
        <p:spPr>
          <a:xfrm>
            <a:off x="695325" y="6489699"/>
            <a:ext cx="10477499" cy="142876"/>
          </a:xfrm>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Tree>
    <p:extLst>
      <p:ext uri="{BB962C8B-B14F-4D97-AF65-F5344CB8AC3E}">
        <p14:creationId xmlns:p14="http://schemas.microsoft.com/office/powerpoint/2010/main" val="3501314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Set-up of seeding detachment experiments</a:t>
            </a:r>
          </a:p>
        </p:txBody>
      </p:sp>
      <p:sp>
        <p:nvSpPr>
          <p:cNvPr id="6" name="Slide Number Placeholder 5"/>
          <p:cNvSpPr>
            <a:spLocks noGrp="1"/>
          </p:cNvSpPr>
          <p:nvPr>
            <p:ph type="sldNum" sz="quarter" idx="12"/>
          </p:nvPr>
        </p:nvSpPr>
        <p:spPr/>
        <p:txBody>
          <a:bodyPr/>
          <a:lstStyle/>
          <a:p>
            <a:fld id="{31AA536C-85F5-4A1B-A111-7CE00A08BCBC}" type="slidenum">
              <a:rPr lang="de-DE" smtClean="0"/>
              <a:pPr/>
              <a:t>12</a:t>
            </a:fld>
            <a:endParaRPr lang="de-DE"/>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368" y="1243461"/>
            <a:ext cx="4305300" cy="3995289"/>
          </a:xfrm>
          <a:prstGeom prst="rect">
            <a:avLst/>
          </a:prstGeom>
        </p:spPr>
      </p:pic>
      <p:sp>
        <p:nvSpPr>
          <p:cNvPr id="12" name="TextBox 11"/>
          <p:cNvSpPr txBox="1"/>
          <p:nvPr/>
        </p:nvSpPr>
        <p:spPr>
          <a:xfrm>
            <a:off x="478368" y="5429249"/>
            <a:ext cx="11018307" cy="369332"/>
          </a:xfrm>
          <a:prstGeom prst="rect">
            <a:avLst/>
          </a:prstGeom>
          <a:solidFill>
            <a:schemeClr val="bg1"/>
          </a:solidFill>
          <a:ln w="9525">
            <a:solidFill>
              <a:schemeClr val="bg1">
                <a:lumMod val="50000"/>
              </a:schemeClr>
            </a:solidFill>
            <a:tailEnd type="ova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indent="0">
              <a:buFont typeface="Arial" panose="020B0604020202020204" pitchFamily="34" charset="0"/>
              <a:buNone/>
              <a:defRPr b="0" u="sng">
                <a:cs typeface="Arial"/>
              </a:defRPr>
            </a:lvl1pPr>
            <a:lvl2pPr lvl="1"/>
          </a:lstStyle>
          <a:p>
            <a:pPr marL="285750" indent="-285750">
              <a:buFont typeface="Arial" panose="020B0604020202020204" pitchFamily="34" charset="0"/>
              <a:buChar char="•"/>
            </a:pPr>
            <a:r>
              <a:rPr lang="en-GB" u="none" dirty="0"/>
              <a:t>Injecting Ne or N2 through a one out of ten divertor injection systems into an island SOL. </a:t>
            </a:r>
          </a:p>
        </p:txBody>
      </p:sp>
      <p:sp>
        <p:nvSpPr>
          <p:cNvPr id="13" name="TextBox 12"/>
          <p:cNvSpPr txBox="1"/>
          <p:nvPr/>
        </p:nvSpPr>
        <p:spPr>
          <a:xfrm>
            <a:off x="6395212" y="931524"/>
            <a:ext cx="5369996" cy="267894"/>
          </a:xfrm>
          <a:prstGeom prst="rect">
            <a:avLst/>
          </a:prstGeom>
          <a:noFill/>
        </p:spPr>
        <p:txBody>
          <a:bodyPr wrap="none" lIns="0" tIns="0" rIns="0" bIns="0" rtlCol="0" anchor="t" anchorCtr="0">
            <a:spAutoFit/>
          </a:bodyPr>
          <a:lstStyle/>
          <a:p>
            <a:pPr>
              <a:lnSpc>
                <a:spcPts val="2300"/>
              </a:lnSpc>
              <a:spcBef>
                <a:spcPts val="1150"/>
              </a:spcBef>
            </a:pPr>
            <a:r>
              <a:rPr lang="da-DK" sz="1600" dirty="0"/>
              <a:t>Krychowiak, M., et al., Rev. Sci. Instrum. 87 (2016) 11D304</a:t>
            </a:r>
            <a:endParaRPr lang="en-GB" sz="1600" dirty="0" err="1"/>
          </a:p>
        </p:txBody>
      </p:sp>
      <p:sp>
        <p:nvSpPr>
          <p:cNvPr id="2" name="Rectangle 1"/>
          <p:cNvSpPr/>
          <p:nvPr/>
        </p:nvSpPr>
        <p:spPr>
          <a:xfrm>
            <a:off x="478368" y="926401"/>
            <a:ext cx="6096000" cy="338554"/>
          </a:xfrm>
          <a:prstGeom prst="rect">
            <a:avLst/>
          </a:prstGeom>
        </p:spPr>
        <p:txBody>
          <a:bodyPr>
            <a:spAutoFit/>
          </a:bodyPr>
          <a:lstStyle/>
          <a:p>
            <a:r>
              <a:rPr lang="en-GB" sz="1600" dirty="0"/>
              <a:t>F. Effenberg et al 2019 </a:t>
            </a:r>
            <a:r>
              <a:rPr lang="en-GB" sz="1600" dirty="0" err="1"/>
              <a:t>Nucl</a:t>
            </a:r>
            <a:r>
              <a:rPr lang="en-GB" sz="1600" dirty="0"/>
              <a:t>. Fusion 59 106020</a:t>
            </a:r>
          </a:p>
        </p:txBody>
      </p:sp>
      <p:pic>
        <p:nvPicPr>
          <p:cNvPr id="9" name="Obraz 8">
            <a:extLst>
              <a:ext uri="{FF2B5EF4-FFF2-40B4-BE49-F238E27FC236}">
                <a16:creationId xmlns:a16="http://schemas.microsoft.com/office/drawing/2014/main" id="{4978DCB4-B257-21B4-99E8-5C865AE535EB}"/>
              </a:ext>
            </a:extLst>
          </p:cNvPr>
          <p:cNvPicPr>
            <a:picLocks noChangeAspect="1"/>
          </p:cNvPicPr>
          <p:nvPr/>
        </p:nvPicPr>
        <p:blipFill>
          <a:blip r:embed="rId4"/>
          <a:stretch>
            <a:fillRect/>
          </a:stretch>
        </p:blipFill>
        <p:spPr>
          <a:xfrm flipH="1">
            <a:off x="4772738" y="1634247"/>
            <a:ext cx="6992470" cy="3319086"/>
          </a:xfrm>
          <a:prstGeom prst="rect">
            <a:avLst/>
          </a:prstGeom>
        </p:spPr>
      </p:pic>
      <p:sp>
        <p:nvSpPr>
          <p:cNvPr id="10" name="pole tekstowe 9">
            <a:extLst>
              <a:ext uri="{FF2B5EF4-FFF2-40B4-BE49-F238E27FC236}">
                <a16:creationId xmlns:a16="http://schemas.microsoft.com/office/drawing/2014/main" id="{93C01361-B84A-1A71-DB09-673CB1CA83E8}"/>
              </a:ext>
            </a:extLst>
          </p:cNvPr>
          <p:cNvSpPr txBox="1"/>
          <p:nvPr/>
        </p:nvSpPr>
        <p:spPr>
          <a:xfrm>
            <a:off x="4105338" y="1797806"/>
            <a:ext cx="1356659" cy="267894"/>
          </a:xfrm>
          <a:prstGeom prst="rect">
            <a:avLst/>
          </a:prstGeom>
          <a:noFill/>
        </p:spPr>
        <p:txBody>
          <a:bodyPr wrap="square" lIns="0" tIns="0" rIns="0" bIns="0" rtlCol="0" anchor="t" anchorCtr="0">
            <a:spAutoFit/>
          </a:bodyPr>
          <a:lstStyle/>
          <a:p>
            <a:pPr algn="l">
              <a:lnSpc>
                <a:spcPts val="2300"/>
              </a:lnSpc>
              <a:spcBef>
                <a:spcPts val="1150"/>
              </a:spcBef>
            </a:pPr>
            <a:r>
              <a:rPr lang="de-DE" sz="1600" dirty="0" err="1"/>
              <a:t>Injection</a:t>
            </a:r>
            <a:r>
              <a:rPr lang="de-DE" sz="1600" dirty="0"/>
              <a:t> </a:t>
            </a:r>
            <a:r>
              <a:rPr lang="de-DE" sz="1600" dirty="0" err="1"/>
              <a:t>of</a:t>
            </a:r>
            <a:r>
              <a:rPr lang="de-DE" sz="1600" dirty="0"/>
              <a:t> Ne</a:t>
            </a:r>
            <a:endParaRPr lang="pl-PL" sz="1600" dirty="0" err="1"/>
          </a:p>
        </p:txBody>
      </p:sp>
      <p:cxnSp>
        <p:nvCxnSpPr>
          <p:cNvPr id="15" name="Łącznik prosty ze strzałką 14">
            <a:extLst>
              <a:ext uri="{FF2B5EF4-FFF2-40B4-BE49-F238E27FC236}">
                <a16:creationId xmlns:a16="http://schemas.microsoft.com/office/drawing/2014/main" id="{3CB8422B-7592-0C0D-5AF2-02576CEF6236}"/>
              </a:ext>
            </a:extLst>
          </p:cNvPr>
          <p:cNvCxnSpPr>
            <a:cxnSpLocks/>
            <a:stCxn id="10" idx="2"/>
          </p:cNvCxnSpPr>
          <p:nvPr/>
        </p:nvCxnSpPr>
        <p:spPr>
          <a:xfrm>
            <a:off x="4783668" y="2065700"/>
            <a:ext cx="450380" cy="304235"/>
          </a:xfrm>
          <a:prstGeom prst="straightConnector1">
            <a:avLst/>
          </a:prstGeom>
          <a:ln w="1905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 name="pole tekstowe 16">
            <a:extLst>
              <a:ext uri="{FF2B5EF4-FFF2-40B4-BE49-F238E27FC236}">
                <a16:creationId xmlns:a16="http://schemas.microsoft.com/office/drawing/2014/main" id="{7325B738-ABF2-46B8-9F5D-725F5C4E5996}"/>
              </a:ext>
            </a:extLst>
          </p:cNvPr>
          <p:cNvSpPr txBox="1"/>
          <p:nvPr/>
        </p:nvSpPr>
        <p:spPr>
          <a:xfrm>
            <a:off x="10653721" y="4298711"/>
            <a:ext cx="1356659" cy="267894"/>
          </a:xfrm>
          <a:prstGeom prst="rect">
            <a:avLst/>
          </a:prstGeom>
          <a:noFill/>
        </p:spPr>
        <p:txBody>
          <a:bodyPr wrap="square" lIns="0" tIns="0" rIns="0" bIns="0" rtlCol="0" anchor="t" anchorCtr="0">
            <a:spAutoFit/>
          </a:bodyPr>
          <a:lstStyle/>
          <a:p>
            <a:pPr algn="l">
              <a:lnSpc>
                <a:spcPts val="2300"/>
              </a:lnSpc>
              <a:spcBef>
                <a:spcPts val="1150"/>
              </a:spcBef>
            </a:pPr>
            <a:r>
              <a:rPr lang="de-DE" sz="1600" dirty="0" err="1"/>
              <a:t>Injection</a:t>
            </a:r>
            <a:r>
              <a:rPr lang="de-DE" sz="1600" dirty="0"/>
              <a:t> </a:t>
            </a:r>
            <a:r>
              <a:rPr lang="de-DE" sz="1600" dirty="0" err="1"/>
              <a:t>of</a:t>
            </a:r>
            <a:r>
              <a:rPr lang="de-DE" sz="1600" dirty="0"/>
              <a:t> N2</a:t>
            </a:r>
            <a:endParaRPr lang="pl-PL" sz="1600" dirty="0" err="1"/>
          </a:p>
        </p:txBody>
      </p:sp>
      <p:cxnSp>
        <p:nvCxnSpPr>
          <p:cNvPr id="18" name="Łącznik prosty ze strzałką 17">
            <a:extLst>
              <a:ext uri="{FF2B5EF4-FFF2-40B4-BE49-F238E27FC236}">
                <a16:creationId xmlns:a16="http://schemas.microsoft.com/office/drawing/2014/main" id="{9B1E6F40-68DB-536E-69AC-E87C70A94261}"/>
              </a:ext>
            </a:extLst>
          </p:cNvPr>
          <p:cNvCxnSpPr>
            <a:cxnSpLocks/>
          </p:cNvCxnSpPr>
          <p:nvPr/>
        </p:nvCxnSpPr>
        <p:spPr>
          <a:xfrm flipH="1" flipV="1">
            <a:off x="11421035" y="4002292"/>
            <a:ext cx="292597" cy="272356"/>
          </a:xfrm>
          <a:prstGeom prst="straightConnector1">
            <a:avLst/>
          </a:prstGeom>
          <a:ln w="1905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28A7DCB6-6B9D-4057-A4A6-DCA258FA8E3E}" type="datetime1">
              <a:rPr lang="pl-PL" smtClean="0"/>
              <a:t>24.11.2023</a:t>
            </a:fld>
            <a:endParaRPr lang="de-DE" dirty="0"/>
          </a:p>
        </p:txBody>
      </p:sp>
      <p:sp>
        <p:nvSpPr>
          <p:cNvPr id="16" name="Fußzeilenplatzhalter 2"/>
          <p:cNvSpPr>
            <a:spLocks noGrp="1"/>
          </p:cNvSpPr>
          <p:nvPr>
            <p:ph type="ftr" sz="quarter" idx="11"/>
          </p:nvPr>
        </p:nvSpPr>
        <p:spPr>
          <a:xfrm>
            <a:off x="695325" y="6489699"/>
            <a:ext cx="10477499" cy="142876"/>
          </a:xfrm>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Tree>
    <p:extLst>
      <p:ext uri="{BB962C8B-B14F-4D97-AF65-F5344CB8AC3E}">
        <p14:creationId xmlns:p14="http://schemas.microsoft.com/office/powerpoint/2010/main" val="2797227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pl-PL" dirty="0"/>
              <a:t>Choice of seeding impurities for heat load control</a:t>
            </a:r>
            <a:endParaRPr lang="en-GB" dirty="0"/>
          </a:p>
        </p:txBody>
      </p:sp>
      <p:sp>
        <p:nvSpPr>
          <p:cNvPr id="6" name="Slide Number Placeholder 5"/>
          <p:cNvSpPr>
            <a:spLocks noGrp="1"/>
          </p:cNvSpPr>
          <p:nvPr>
            <p:ph type="sldNum" sz="quarter" idx="12"/>
          </p:nvPr>
        </p:nvSpPr>
        <p:spPr/>
        <p:txBody>
          <a:bodyPr/>
          <a:lstStyle/>
          <a:p>
            <a:fld id="{31AA536C-85F5-4A1B-A111-7CE00A08BCBC}" type="slidenum">
              <a:rPr lang="de-DE" smtClean="0"/>
              <a:pPr/>
              <a:t>13</a:t>
            </a:fld>
            <a:endParaRPr lang="de-DE"/>
          </a:p>
        </p:txBody>
      </p:sp>
      <p:pic>
        <p:nvPicPr>
          <p:cNvPr id="7" name="Picture 6"/>
          <p:cNvPicPr>
            <a:picLocks noChangeAspect="1"/>
          </p:cNvPicPr>
          <p:nvPr/>
        </p:nvPicPr>
        <p:blipFill>
          <a:blip r:embed="rId2"/>
          <a:stretch>
            <a:fillRect/>
          </a:stretch>
        </p:blipFill>
        <p:spPr>
          <a:xfrm>
            <a:off x="5717042" y="1579931"/>
            <a:ext cx="4950958" cy="3243731"/>
          </a:xfrm>
          <a:prstGeom prst="rect">
            <a:avLst/>
          </a:prstGeom>
        </p:spPr>
      </p:pic>
      <p:sp>
        <p:nvSpPr>
          <p:cNvPr id="8" name="TextBox 7"/>
          <p:cNvSpPr txBox="1"/>
          <p:nvPr/>
        </p:nvSpPr>
        <p:spPr>
          <a:xfrm>
            <a:off x="478367" y="1005025"/>
            <a:ext cx="5238673" cy="4524315"/>
          </a:xfrm>
          <a:prstGeom prst="rect">
            <a:avLst/>
          </a:prstGeom>
          <a:solidFill>
            <a:schemeClr val="bg1"/>
          </a:solidFill>
          <a:ln w="9525">
            <a:solidFill>
              <a:schemeClr val="bg1">
                <a:lumMod val="50000"/>
              </a:schemeClr>
            </a:solidFill>
            <a:tailEnd type="ova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marL="285750" indent="-285750">
              <a:buFont typeface="Arial" panose="020B0604020202020204" pitchFamily="34" charset="0"/>
              <a:buChar char="•"/>
              <a:defRPr b="0">
                <a:cs typeface="Arial"/>
              </a:defRPr>
            </a:lvl1pPr>
          </a:lstStyle>
          <a:p>
            <a:r>
              <a:rPr lang="en-GB" dirty="0"/>
              <a:t>The choice of impurities or the mix of several impurities will depend on the expected temperature range, the achievable impurity density </a:t>
            </a:r>
            <a:r>
              <a:rPr lang="en-GB" i="1" dirty="0" err="1"/>
              <a:t>n</a:t>
            </a:r>
            <a:r>
              <a:rPr lang="en-GB" baseline="-25000" dirty="0" err="1"/>
              <a:t>Z</a:t>
            </a:r>
            <a:r>
              <a:rPr lang="en-GB" dirty="0"/>
              <a:t> and ne.</a:t>
            </a:r>
          </a:p>
          <a:p>
            <a:endParaRPr lang="en-GB" dirty="0"/>
          </a:p>
          <a:p>
            <a:endParaRPr lang="en-GB" dirty="0"/>
          </a:p>
          <a:p>
            <a:endParaRPr lang="en-GB" dirty="0"/>
          </a:p>
          <a:p>
            <a:endParaRPr lang="en-GB" dirty="0"/>
          </a:p>
          <a:p>
            <a:r>
              <a:rPr lang="en-GB" dirty="0"/>
              <a:t>As the SOL at W7-X is supposed to operate at plasma electron temperatures of few to 10 eV the choice of impurities is limited to low- or medium-Z species, e.g. N2 or Ne. </a:t>
            </a:r>
          </a:p>
          <a:p>
            <a:endParaRPr lang="en-GB" dirty="0"/>
          </a:p>
          <a:p>
            <a:r>
              <a:rPr lang="en-GB" dirty="0"/>
              <a:t>Especially nitrogen seems to be attractive impurity as it </a:t>
            </a:r>
            <a:r>
              <a:rPr lang="en-GB" i="1" dirty="0"/>
              <a:t>L</a:t>
            </a:r>
            <a:r>
              <a:rPr lang="en-GB" baseline="-25000" dirty="0"/>
              <a:t>Z</a:t>
            </a:r>
            <a:r>
              <a:rPr lang="en-GB" dirty="0"/>
              <a:t> characteristics is similar to carbon </a:t>
            </a:r>
          </a:p>
        </p:txBody>
      </p:sp>
      <mc:AlternateContent xmlns:mc="http://schemas.openxmlformats.org/markup-compatibility/2006" xmlns:a14="http://schemas.microsoft.com/office/drawing/2010/main">
        <mc:Choice Requires="a14">
          <p:sp>
            <p:nvSpPr>
              <p:cNvPr id="9" name="TextBox 8"/>
              <p:cNvSpPr txBox="1"/>
              <p:nvPr/>
            </p:nvSpPr>
            <p:spPr>
              <a:xfrm>
                <a:off x="1812576" y="2522587"/>
                <a:ext cx="2374303" cy="3486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rPr>
                            <m:t>𝑞</m:t>
                          </m:r>
                        </m:e>
                        <m:sub>
                          <m:r>
                            <m:rPr>
                              <m:sty m:val="p"/>
                            </m:rPr>
                            <a:rPr lang="en-GB">
                              <a:latin typeface="Cambria Math" panose="02040503050406030204" pitchFamily="18" charset="0"/>
                            </a:rPr>
                            <m:t>rad</m:t>
                          </m:r>
                        </m:sub>
                        <m:sup>
                          <m:r>
                            <m:rPr>
                              <m:sty m:val="p"/>
                            </m:rPr>
                            <a:rPr lang="en-GB">
                              <a:latin typeface="Cambria Math" panose="02040503050406030204" pitchFamily="18" charset="0"/>
                            </a:rPr>
                            <m:t>imp</m:t>
                          </m:r>
                        </m:sup>
                      </m:sSubSup>
                      <m:r>
                        <a:rPr lang="en-GB" i="1">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𝑛</m:t>
                          </m:r>
                        </m:e>
                        <m:sub>
                          <m:r>
                            <m:rPr>
                              <m:sty m:val="p"/>
                            </m:rPr>
                            <a:rPr lang="en-GB">
                              <a:latin typeface="Cambria Math" panose="02040503050406030204" pitchFamily="18" charset="0"/>
                            </a:rPr>
                            <m:t>e</m:t>
                          </m:r>
                        </m:sub>
                      </m:sSub>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𝑍</m:t>
                          </m:r>
                        </m:sub>
                      </m:sSub>
                      <m:sSub>
                        <m:sSubPr>
                          <m:ctrlPr>
                            <a:rPr lang="en-GB" i="1">
                              <a:latin typeface="Cambria Math" panose="02040503050406030204" pitchFamily="18" charset="0"/>
                            </a:rPr>
                          </m:ctrlPr>
                        </m:sSubPr>
                        <m:e>
                          <m:r>
                            <a:rPr lang="en-GB" i="1">
                              <a:latin typeface="Cambria Math" panose="02040503050406030204" pitchFamily="18" charset="0"/>
                            </a:rPr>
                            <m:t>𝐿</m:t>
                          </m:r>
                        </m:e>
                        <m:sub>
                          <m:r>
                            <a:rPr lang="en-GB" i="1">
                              <a:latin typeface="Cambria Math" panose="02040503050406030204" pitchFamily="18" charset="0"/>
                            </a:rPr>
                            <m:t>𝑍</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𝑛</m:t>
                          </m:r>
                        </m:e>
                        <m:sub>
                          <m:r>
                            <m:rPr>
                              <m:sty m:val="p"/>
                            </m:rPr>
                            <a:rPr lang="en-GB">
                              <a:latin typeface="Cambria Math" panose="02040503050406030204" pitchFamily="18" charset="0"/>
                            </a:rPr>
                            <m:t>e</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𝑇</m:t>
                          </m:r>
                        </m:e>
                        <m:sub>
                          <m:r>
                            <m:rPr>
                              <m:sty m:val="p"/>
                            </m:rPr>
                            <a:rPr lang="en-GB">
                              <a:latin typeface="Cambria Math" panose="02040503050406030204" pitchFamily="18" charset="0"/>
                            </a:rPr>
                            <m:t>e</m:t>
                          </m:r>
                        </m:sub>
                      </m:sSub>
                      <m:r>
                        <a:rPr lang="en-GB" i="1">
                          <a:latin typeface="Cambria Math" panose="02040503050406030204" pitchFamily="18" charset="0"/>
                        </a:rPr>
                        <m:t>, </m:t>
                      </m:r>
                      <m:r>
                        <a:rPr lang="en-GB" i="1">
                          <a:latin typeface="Cambria Math" panose="02040503050406030204" pitchFamily="18" charset="0"/>
                        </a:rPr>
                        <m:t>𝜏</m:t>
                      </m:r>
                      <m:r>
                        <a:rPr lang="en-GB" i="1">
                          <a:latin typeface="Cambria Math" panose="02040503050406030204" pitchFamily="18" charset="0"/>
                        </a:rPr>
                        <m:t>)</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1812576" y="2522587"/>
                <a:ext cx="2374303" cy="348685"/>
              </a:xfrm>
              <a:prstGeom prst="rect">
                <a:avLst/>
              </a:prstGeom>
              <a:blipFill>
                <a:blip r:embed="rId3"/>
                <a:stretch>
                  <a:fillRect l="-2051" t="-5263" r="-3077" b="-22807"/>
                </a:stretch>
              </a:blipFill>
            </p:spPr>
            <p:txBody>
              <a:bodyPr/>
              <a:lstStyle/>
              <a:p>
                <a:r>
                  <a:rPr lang="en-GB">
                    <a:noFill/>
                  </a:rPr>
                  <a:t> </a:t>
                </a:r>
              </a:p>
            </p:txBody>
          </p:sp>
        </mc:Fallback>
      </mc:AlternateContent>
      <p:sp>
        <p:nvSpPr>
          <p:cNvPr id="10" name="Rectangle 9"/>
          <p:cNvSpPr/>
          <p:nvPr/>
        </p:nvSpPr>
        <p:spPr>
          <a:xfrm>
            <a:off x="6403065" y="1804308"/>
            <a:ext cx="566514" cy="2490107"/>
          </a:xfrm>
          <a:prstGeom prst="rect">
            <a:avLst/>
          </a:prstGeom>
          <a:solidFill>
            <a:schemeClr val="accent1">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flipH="1" flipV="1">
            <a:off x="6781800" y="3959680"/>
            <a:ext cx="873802" cy="9797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96050" y="4939416"/>
            <a:ext cx="4403834" cy="369332"/>
          </a:xfrm>
          <a:prstGeom prst="rect">
            <a:avLst/>
          </a:prstGeom>
          <a:noFill/>
        </p:spPr>
        <p:txBody>
          <a:bodyPr wrap="none" rtlCol="0">
            <a:spAutoFit/>
          </a:bodyPr>
          <a:lstStyle/>
          <a:p>
            <a:r>
              <a:rPr lang="en-GB" dirty="0"/>
              <a:t>SOL of island divertor at Wendelstein 7-X</a:t>
            </a:r>
          </a:p>
        </p:txBody>
      </p:sp>
      <p:sp>
        <p:nvSpPr>
          <p:cNvPr id="17" name="TextBox 16"/>
          <p:cNvSpPr txBox="1"/>
          <p:nvPr/>
        </p:nvSpPr>
        <p:spPr>
          <a:xfrm>
            <a:off x="6454170" y="1477052"/>
            <a:ext cx="4147289" cy="369332"/>
          </a:xfrm>
          <a:prstGeom prst="rect">
            <a:avLst/>
          </a:prstGeom>
          <a:noFill/>
        </p:spPr>
        <p:txBody>
          <a:bodyPr wrap="none" rtlCol="0">
            <a:spAutoFit/>
          </a:bodyPr>
          <a:lstStyle/>
          <a:p>
            <a:r>
              <a:rPr lang="en-GB" i="1" dirty="0" err="1"/>
              <a:t>L</a:t>
            </a:r>
            <a:r>
              <a:rPr lang="en-GB" baseline="-25000" dirty="0" err="1"/>
              <a:t>z</a:t>
            </a:r>
            <a:r>
              <a:rPr lang="en-GB" dirty="0"/>
              <a:t> calculated for coronal equilibrium [1]</a:t>
            </a:r>
          </a:p>
        </p:txBody>
      </p:sp>
      <p:sp>
        <p:nvSpPr>
          <p:cNvPr id="18" name="TextBox 17"/>
          <p:cNvSpPr txBox="1"/>
          <p:nvPr/>
        </p:nvSpPr>
        <p:spPr>
          <a:xfrm>
            <a:off x="6686322" y="5975907"/>
            <a:ext cx="4302460" cy="307777"/>
          </a:xfrm>
          <a:prstGeom prst="rect">
            <a:avLst/>
          </a:prstGeom>
          <a:noFill/>
        </p:spPr>
        <p:txBody>
          <a:bodyPr wrap="none" rtlCol="0">
            <a:spAutoFit/>
          </a:bodyPr>
          <a:lstStyle/>
          <a:p>
            <a:r>
              <a:rPr lang="en-GB" sz="1400" dirty="0"/>
              <a:t>[1] M. Wischmeier, et al., IAEA-FEC TH/P7-5 (2018)</a:t>
            </a:r>
          </a:p>
        </p:txBody>
      </p:sp>
      <p:sp>
        <p:nvSpPr>
          <p:cNvPr id="2" name="Date Placeholder 1"/>
          <p:cNvSpPr>
            <a:spLocks noGrp="1"/>
          </p:cNvSpPr>
          <p:nvPr>
            <p:ph type="dt" sz="half" idx="10"/>
          </p:nvPr>
        </p:nvSpPr>
        <p:spPr/>
        <p:txBody>
          <a:bodyPr/>
          <a:lstStyle/>
          <a:p>
            <a:fld id="{79A8A966-BB3A-4C67-8933-3FF9CDB0FCF2}" type="datetime1">
              <a:rPr lang="pl-PL" smtClean="0"/>
              <a:t>24.11.2023</a:t>
            </a:fld>
            <a:endParaRPr lang="de-DE" dirty="0"/>
          </a:p>
        </p:txBody>
      </p:sp>
      <p:sp>
        <p:nvSpPr>
          <p:cNvPr id="16" name="Fußzeilenplatzhalter 2"/>
          <p:cNvSpPr>
            <a:spLocks noGrp="1"/>
          </p:cNvSpPr>
          <p:nvPr>
            <p:ph type="ftr" sz="quarter" idx="11"/>
          </p:nvPr>
        </p:nvSpPr>
        <p:spPr>
          <a:xfrm>
            <a:off x="695325" y="6489699"/>
            <a:ext cx="10477499" cy="142876"/>
          </a:xfrm>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Tree>
    <p:extLst>
      <p:ext uri="{BB962C8B-B14F-4D97-AF65-F5344CB8AC3E}">
        <p14:creationId xmlns:p14="http://schemas.microsoft.com/office/powerpoint/2010/main" val="2803274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213760"/>
            <a:ext cx="9576472" cy="782638"/>
          </a:xfrm>
        </p:spPr>
        <p:txBody>
          <a:bodyPr>
            <a:normAutofit/>
          </a:bodyPr>
          <a:lstStyle/>
          <a:p>
            <a:r>
              <a:rPr lang="pl-PL" dirty="0">
                <a:solidFill>
                  <a:srgbClr val="005555"/>
                </a:solidFill>
              </a:rPr>
              <a:t>Detachment with neon </a:t>
            </a:r>
            <a:r>
              <a:rPr lang="pl-PL" dirty="0" err="1">
                <a:solidFill>
                  <a:srgbClr val="005555"/>
                </a:solidFill>
              </a:rPr>
              <a:t>seeding</a:t>
            </a:r>
            <a:r>
              <a:rPr lang="pl-PL" dirty="0">
                <a:solidFill>
                  <a:srgbClr val="005555"/>
                </a:solidFill>
              </a:rPr>
              <a:t> </a:t>
            </a:r>
            <a:r>
              <a:rPr lang="pl-PL" dirty="0" err="1">
                <a:solidFill>
                  <a:srgbClr val="005555"/>
                </a:solidFill>
              </a:rPr>
              <a:t>long</a:t>
            </a:r>
            <a:r>
              <a:rPr lang="pl-PL" dirty="0">
                <a:solidFill>
                  <a:srgbClr val="005555"/>
                </a:solidFill>
              </a:rPr>
              <a:t> </a:t>
            </a:r>
            <a:r>
              <a:rPr lang="pl-PL" dirty="0" err="1">
                <a:solidFill>
                  <a:srgbClr val="005555"/>
                </a:solidFill>
              </a:rPr>
              <a:t>living</a:t>
            </a:r>
            <a:r>
              <a:rPr lang="pl-PL" dirty="0">
                <a:solidFill>
                  <a:srgbClr val="005555"/>
                </a:solidFill>
              </a:rPr>
              <a:t> </a:t>
            </a:r>
            <a:r>
              <a:rPr lang="pl-PL" dirty="0" err="1">
                <a:solidFill>
                  <a:srgbClr val="005555"/>
                </a:solidFill>
              </a:rPr>
              <a:t>due</a:t>
            </a:r>
            <a:r>
              <a:rPr lang="pl-PL" dirty="0">
                <a:solidFill>
                  <a:srgbClr val="005555"/>
                </a:solidFill>
              </a:rPr>
              <a:t> to high recycling of Ne</a:t>
            </a:r>
            <a:endParaRPr lang="en-GB" dirty="0">
              <a:solidFill>
                <a:srgbClr val="005555"/>
              </a:solidFill>
            </a:endParaRPr>
          </a:p>
        </p:txBody>
      </p:sp>
      <p:sp>
        <p:nvSpPr>
          <p:cNvPr id="5" name="Slide Number Placeholder 4"/>
          <p:cNvSpPr>
            <a:spLocks noGrp="1"/>
          </p:cNvSpPr>
          <p:nvPr>
            <p:ph type="sldNum" sz="quarter" idx="12"/>
          </p:nvPr>
        </p:nvSpPr>
        <p:spPr/>
        <p:txBody>
          <a:bodyPr/>
          <a:lstStyle/>
          <a:p>
            <a:fld id="{31AA536C-85F5-4A1B-A111-7CE00A08BCBC}" type="slidenum">
              <a:rPr lang="de-DE" smtClean="0"/>
              <a:pPr/>
              <a:t>14</a:t>
            </a:fld>
            <a:endParaRPr lang="de-DE" dirty="0"/>
          </a:p>
        </p:txBody>
      </p:sp>
      <p:pic>
        <p:nvPicPr>
          <p:cNvPr id="9" name="Picture 8">
            <a:extLst>
              <a:ext uri="{FF2B5EF4-FFF2-40B4-BE49-F238E27FC236}">
                <a16:creationId xmlns:a16="http://schemas.microsoft.com/office/drawing/2014/main" id="{1EA08CF1-B099-4859-9BD9-A588547525B0}"/>
              </a:ext>
            </a:extLst>
          </p:cNvPr>
          <p:cNvPicPr>
            <a:picLocks noChangeAspect="1"/>
          </p:cNvPicPr>
          <p:nvPr/>
        </p:nvPicPr>
        <p:blipFill rotWithShape="1">
          <a:blip r:embed="rId3">
            <a:extLst>
              <a:ext uri="{28A0092B-C50C-407E-A947-70E740481C1C}">
                <a14:useLocalDpi xmlns:a14="http://schemas.microsoft.com/office/drawing/2010/main" val="0"/>
              </a:ext>
            </a:extLst>
          </a:blip>
          <a:srcRect t="3743"/>
          <a:stretch/>
        </p:blipFill>
        <p:spPr>
          <a:xfrm>
            <a:off x="6032915" y="3683479"/>
            <a:ext cx="4430407" cy="2839696"/>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4123" t="8569" r="3085" b="6212"/>
          <a:stretch/>
        </p:blipFill>
        <p:spPr>
          <a:xfrm>
            <a:off x="788895" y="942334"/>
            <a:ext cx="5292578" cy="5547028"/>
          </a:xfrm>
          <a:prstGeom prst="rect">
            <a:avLst/>
          </a:prstGeom>
        </p:spPr>
      </p:pic>
      <p:pic>
        <p:nvPicPr>
          <p:cNvPr id="11" name="Picture 10">
            <a:extLst>
              <a:ext uri="{FF2B5EF4-FFF2-40B4-BE49-F238E27FC236}">
                <a16:creationId xmlns:a16="http://schemas.microsoft.com/office/drawing/2014/main" id="{2609B2D5-5FBA-4280-8939-FAE88C650117}"/>
              </a:ext>
            </a:extLst>
          </p:cNvPr>
          <p:cNvPicPr>
            <a:picLocks noChangeAspect="1"/>
          </p:cNvPicPr>
          <p:nvPr/>
        </p:nvPicPr>
        <p:blipFill rotWithShape="1">
          <a:blip r:embed="rId5">
            <a:extLst>
              <a:ext uri="{28A0092B-C50C-407E-A947-70E740481C1C}">
                <a14:useLocalDpi xmlns:a14="http://schemas.microsoft.com/office/drawing/2010/main" val="0"/>
              </a:ext>
            </a:extLst>
          </a:blip>
          <a:srcRect l="2304" t="2558" r="6457" b="5133"/>
          <a:stretch/>
        </p:blipFill>
        <p:spPr>
          <a:xfrm>
            <a:off x="6223952" y="942334"/>
            <a:ext cx="3924932" cy="2644185"/>
          </a:xfrm>
          <a:prstGeom prst="rect">
            <a:avLst/>
          </a:prstGeom>
        </p:spPr>
      </p:pic>
      <p:grpSp>
        <p:nvGrpSpPr>
          <p:cNvPr id="41" name="Group 40"/>
          <p:cNvGrpSpPr/>
          <p:nvPr/>
        </p:nvGrpSpPr>
        <p:grpSpPr>
          <a:xfrm>
            <a:off x="1312362" y="1189318"/>
            <a:ext cx="6357286" cy="4984375"/>
            <a:chOff x="-211639" y="1189317"/>
            <a:chExt cx="6357286" cy="4984375"/>
          </a:xfrm>
        </p:grpSpPr>
        <p:sp>
          <p:nvSpPr>
            <p:cNvPr id="6" name="Rectangle 5"/>
            <p:cNvSpPr/>
            <p:nvPr/>
          </p:nvSpPr>
          <p:spPr>
            <a:xfrm>
              <a:off x="-211639" y="1189317"/>
              <a:ext cx="2128836" cy="4984375"/>
            </a:xfrm>
            <a:prstGeom prst="rect">
              <a:avLst/>
            </a:prstGeom>
            <a:solidFill>
              <a:srgbClr val="005BA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p:cNvGrpSpPr/>
            <p:nvPr/>
          </p:nvGrpSpPr>
          <p:grpSpPr>
            <a:xfrm>
              <a:off x="5643079" y="2458892"/>
              <a:ext cx="502568" cy="507284"/>
              <a:chOff x="5807825" y="2331768"/>
              <a:chExt cx="502568" cy="507284"/>
            </a:xfrm>
          </p:grpSpPr>
          <p:cxnSp>
            <p:nvCxnSpPr>
              <p:cNvPr id="13" name="Straight Arrow Connector 12"/>
              <p:cNvCxnSpPr/>
              <p:nvPr/>
            </p:nvCxnSpPr>
            <p:spPr>
              <a:xfrm flipV="1">
                <a:off x="5807825" y="2427160"/>
                <a:ext cx="436605" cy="411892"/>
              </a:xfrm>
              <a:prstGeom prst="straightConnector1">
                <a:avLst/>
              </a:prstGeom>
              <a:ln w="15875">
                <a:solidFill>
                  <a:srgbClr val="005BAA"/>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938284" y="2331768"/>
                <a:ext cx="248604" cy="235995"/>
              </a:xfrm>
              <a:prstGeom prst="straightConnector1">
                <a:avLst/>
              </a:prstGeom>
              <a:ln w="15875">
                <a:solidFill>
                  <a:srgbClr val="005BAA"/>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15119" y="2539561"/>
                <a:ext cx="295274" cy="276999"/>
              </a:xfrm>
              <a:prstGeom prst="rect">
                <a:avLst/>
              </a:prstGeom>
              <a:noFill/>
            </p:spPr>
            <p:txBody>
              <a:bodyPr wrap="none" rtlCol="0">
                <a:spAutoFit/>
              </a:bodyPr>
              <a:lstStyle/>
              <a:p>
                <a:r>
                  <a:rPr lang="pl-PL" sz="1200" b="1" dirty="0">
                    <a:solidFill>
                      <a:srgbClr val="005BAA"/>
                    </a:solidFill>
                  </a:rPr>
                  <a:t>C</a:t>
                </a:r>
                <a:endParaRPr lang="en-GB" sz="1200" b="1" dirty="0">
                  <a:solidFill>
                    <a:srgbClr val="005BAA"/>
                  </a:solidFill>
                </a:endParaRPr>
              </a:p>
            </p:txBody>
          </p:sp>
        </p:grpSp>
        <p:grpSp>
          <p:nvGrpSpPr>
            <p:cNvPr id="24" name="Group 23"/>
            <p:cNvGrpSpPr/>
            <p:nvPr/>
          </p:nvGrpSpPr>
          <p:grpSpPr>
            <a:xfrm>
              <a:off x="5588872" y="5207751"/>
              <a:ext cx="502568" cy="507284"/>
              <a:chOff x="5807825" y="2331768"/>
              <a:chExt cx="502568" cy="507284"/>
            </a:xfrm>
          </p:grpSpPr>
          <p:cxnSp>
            <p:nvCxnSpPr>
              <p:cNvPr id="25" name="Straight Arrow Connector 24"/>
              <p:cNvCxnSpPr/>
              <p:nvPr/>
            </p:nvCxnSpPr>
            <p:spPr>
              <a:xfrm flipV="1">
                <a:off x="5807825" y="2427160"/>
                <a:ext cx="436605" cy="411892"/>
              </a:xfrm>
              <a:prstGeom prst="straightConnector1">
                <a:avLst/>
              </a:prstGeom>
              <a:ln w="15875">
                <a:solidFill>
                  <a:srgbClr val="005BAA"/>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938284" y="2331768"/>
                <a:ext cx="248604" cy="235995"/>
              </a:xfrm>
              <a:prstGeom prst="straightConnector1">
                <a:avLst/>
              </a:prstGeom>
              <a:ln w="15875">
                <a:solidFill>
                  <a:srgbClr val="005BAA"/>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15119" y="2539561"/>
                <a:ext cx="295274" cy="276999"/>
              </a:xfrm>
              <a:prstGeom prst="rect">
                <a:avLst/>
              </a:prstGeom>
              <a:noFill/>
            </p:spPr>
            <p:txBody>
              <a:bodyPr wrap="none" rtlCol="0">
                <a:spAutoFit/>
              </a:bodyPr>
              <a:lstStyle/>
              <a:p>
                <a:r>
                  <a:rPr lang="pl-PL" sz="1200" b="1" dirty="0">
                    <a:solidFill>
                      <a:srgbClr val="005BAA"/>
                    </a:solidFill>
                  </a:rPr>
                  <a:t>C</a:t>
                </a:r>
                <a:endParaRPr lang="en-GB" sz="1200" b="1" dirty="0">
                  <a:solidFill>
                    <a:srgbClr val="005BAA"/>
                  </a:solidFill>
                </a:endParaRPr>
              </a:p>
            </p:txBody>
          </p:sp>
        </p:grpSp>
      </p:grpSp>
      <p:grpSp>
        <p:nvGrpSpPr>
          <p:cNvPr id="42" name="Group 41"/>
          <p:cNvGrpSpPr/>
          <p:nvPr/>
        </p:nvGrpSpPr>
        <p:grpSpPr>
          <a:xfrm>
            <a:off x="3441197" y="1189318"/>
            <a:ext cx="4188791" cy="4984374"/>
            <a:chOff x="1917196" y="1189318"/>
            <a:chExt cx="4188791" cy="4984374"/>
          </a:xfrm>
        </p:grpSpPr>
        <p:sp>
          <p:nvSpPr>
            <p:cNvPr id="18" name="Rectangle 17"/>
            <p:cNvSpPr/>
            <p:nvPr/>
          </p:nvSpPr>
          <p:spPr>
            <a:xfrm>
              <a:off x="1917196" y="1189318"/>
              <a:ext cx="207295" cy="4984374"/>
            </a:xfrm>
            <a:prstGeom prst="rect">
              <a:avLst/>
            </a:prstGeom>
            <a:solidFill>
              <a:srgbClr val="C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p:cNvGrpSpPr/>
            <p:nvPr/>
          </p:nvGrpSpPr>
          <p:grpSpPr>
            <a:xfrm>
              <a:off x="5741939" y="1817570"/>
              <a:ext cx="364048" cy="782563"/>
              <a:chOff x="5741939" y="1817570"/>
              <a:chExt cx="364048" cy="782563"/>
            </a:xfrm>
          </p:grpSpPr>
          <p:cxnSp>
            <p:nvCxnSpPr>
              <p:cNvPr id="15" name="Straight Arrow Connector 14"/>
              <p:cNvCxnSpPr/>
              <p:nvPr/>
            </p:nvCxnSpPr>
            <p:spPr>
              <a:xfrm flipV="1">
                <a:off x="5839168" y="1817570"/>
                <a:ext cx="266819" cy="782563"/>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7360495">
                <a:off x="5546854" y="2050191"/>
                <a:ext cx="667170" cy="276999"/>
              </a:xfrm>
              <a:prstGeom prst="rect">
                <a:avLst/>
              </a:prstGeom>
              <a:noFill/>
            </p:spPr>
            <p:txBody>
              <a:bodyPr wrap="none" rtlCol="0">
                <a:spAutoFit/>
              </a:bodyPr>
              <a:lstStyle/>
              <a:p>
                <a:r>
                  <a:rPr lang="pl-PL" sz="1200" b="1" dirty="0">
                    <a:solidFill>
                      <a:srgbClr val="C00000"/>
                    </a:solidFill>
                  </a:rPr>
                  <a:t>C + Ne</a:t>
                </a:r>
                <a:endParaRPr lang="en-GB" sz="1200" b="1" dirty="0">
                  <a:solidFill>
                    <a:srgbClr val="C00000"/>
                  </a:solidFill>
                </a:endParaRPr>
              </a:p>
            </p:txBody>
          </p:sp>
        </p:grpSp>
        <p:grpSp>
          <p:nvGrpSpPr>
            <p:cNvPr id="34" name="Group 33"/>
            <p:cNvGrpSpPr/>
            <p:nvPr/>
          </p:nvGrpSpPr>
          <p:grpSpPr>
            <a:xfrm>
              <a:off x="5679357" y="4543185"/>
              <a:ext cx="364048" cy="782563"/>
              <a:chOff x="5741939" y="1817570"/>
              <a:chExt cx="364048" cy="782563"/>
            </a:xfrm>
          </p:grpSpPr>
          <p:cxnSp>
            <p:nvCxnSpPr>
              <p:cNvPr id="35" name="Straight Arrow Connector 34"/>
              <p:cNvCxnSpPr/>
              <p:nvPr/>
            </p:nvCxnSpPr>
            <p:spPr>
              <a:xfrm flipV="1">
                <a:off x="5839168" y="1817570"/>
                <a:ext cx="266819" cy="782563"/>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17360495">
                <a:off x="5546854" y="2050191"/>
                <a:ext cx="667170" cy="276999"/>
              </a:xfrm>
              <a:prstGeom prst="rect">
                <a:avLst/>
              </a:prstGeom>
              <a:noFill/>
            </p:spPr>
            <p:txBody>
              <a:bodyPr wrap="none" rtlCol="0">
                <a:spAutoFit/>
              </a:bodyPr>
              <a:lstStyle/>
              <a:p>
                <a:r>
                  <a:rPr lang="pl-PL" sz="1200" b="1" dirty="0">
                    <a:solidFill>
                      <a:srgbClr val="C00000"/>
                    </a:solidFill>
                  </a:rPr>
                  <a:t>C + Ne</a:t>
                </a:r>
                <a:endParaRPr lang="en-GB" sz="1200" b="1" dirty="0">
                  <a:solidFill>
                    <a:srgbClr val="C00000"/>
                  </a:solidFill>
                </a:endParaRPr>
              </a:p>
            </p:txBody>
          </p:sp>
        </p:grpSp>
      </p:grpSp>
      <p:grpSp>
        <p:nvGrpSpPr>
          <p:cNvPr id="43" name="Group 42"/>
          <p:cNvGrpSpPr/>
          <p:nvPr/>
        </p:nvGrpSpPr>
        <p:grpSpPr>
          <a:xfrm>
            <a:off x="3648492" y="1135528"/>
            <a:ext cx="5478305" cy="5038163"/>
            <a:chOff x="2124491" y="1135528"/>
            <a:chExt cx="5478305" cy="5038163"/>
          </a:xfrm>
        </p:grpSpPr>
        <p:sp>
          <p:nvSpPr>
            <p:cNvPr id="20" name="Rectangle 19"/>
            <p:cNvSpPr/>
            <p:nvPr/>
          </p:nvSpPr>
          <p:spPr>
            <a:xfrm>
              <a:off x="2124491" y="1135528"/>
              <a:ext cx="2019559" cy="5038163"/>
            </a:xfrm>
            <a:prstGeom prst="rect">
              <a:avLst/>
            </a:prstGeom>
            <a:solidFill>
              <a:srgbClr val="00B05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p:cNvGrpSpPr/>
            <p:nvPr/>
          </p:nvGrpSpPr>
          <p:grpSpPr>
            <a:xfrm>
              <a:off x="6156566" y="1547573"/>
              <a:ext cx="1446230" cy="331968"/>
              <a:chOff x="6156566" y="1547573"/>
              <a:chExt cx="1446230" cy="331968"/>
            </a:xfrm>
          </p:grpSpPr>
          <p:sp>
            <p:nvSpPr>
              <p:cNvPr id="21" name="Oval 20"/>
              <p:cNvSpPr/>
              <p:nvPr/>
            </p:nvSpPr>
            <p:spPr>
              <a:xfrm>
                <a:off x="6186888" y="1769603"/>
                <a:ext cx="94651" cy="10993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6156566" y="1547573"/>
                <a:ext cx="1446230" cy="276999"/>
              </a:xfrm>
              <a:prstGeom prst="rect">
                <a:avLst/>
              </a:prstGeom>
              <a:noFill/>
            </p:spPr>
            <p:txBody>
              <a:bodyPr wrap="none" rtlCol="0">
                <a:spAutoFit/>
              </a:bodyPr>
              <a:lstStyle/>
              <a:p>
                <a:r>
                  <a:rPr lang="pl-PL" sz="1200" b="1" dirty="0">
                    <a:solidFill>
                      <a:srgbClr val="00B050"/>
                    </a:solidFill>
                  </a:rPr>
                  <a:t>C + remaining Ne</a:t>
                </a:r>
                <a:endParaRPr lang="en-GB" sz="1200" b="1" dirty="0">
                  <a:solidFill>
                    <a:srgbClr val="00B050"/>
                  </a:solidFill>
                </a:endParaRPr>
              </a:p>
            </p:txBody>
          </p:sp>
        </p:grpSp>
        <p:grpSp>
          <p:nvGrpSpPr>
            <p:cNvPr id="38" name="Group 37"/>
            <p:cNvGrpSpPr/>
            <p:nvPr/>
          </p:nvGrpSpPr>
          <p:grpSpPr>
            <a:xfrm>
              <a:off x="6115884" y="4295771"/>
              <a:ext cx="1446230" cy="331968"/>
              <a:chOff x="6156566" y="1547573"/>
              <a:chExt cx="1446230" cy="331968"/>
            </a:xfrm>
          </p:grpSpPr>
          <p:sp>
            <p:nvSpPr>
              <p:cNvPr id="39" name="Oval 38"/>
              <p:cNvSpPr/>
              <p:nvPr/>
            </p:nvSpPr>
            <p:spPr>
              <a:xfrm>
                <a:off x="6186888" y="1769603"/>
                <a:ext cx="94651" cy="10993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6156566" y="1547573"/>
                <a:ext cx="1446230" cy="276999"/>
              </a:xfrm>
              <a:prstGeom prst="rect">
                <a:avLst/>
              </a:prstGeom>
              <a:noFill/>
            </p:spPr>
            <p:txBody>
              <a:bodyPr wrap="none" rtlCol="0">
                <a:spAutoFit/>
              </a:bodyPr>
              <a:lstStyle/>
              <a:p>
                <a:r>
                  <a:rPr lang="pl-PL" sz="1200" b="1" dirty="0">
                    <a:solidFill>
                      <a:srgbClr val="00B050"/>
                    </a:solidFill>
                  </a:rPr>
                  <a:t>C + remaining Ne</a:t>
                </a:r>
                <a:endParaRPr lang="en-GB" sz="1200" b="1" dirty="0">
                  <a:solidFill>
                    <a:srgbClr val="00B050"/>
                  </a:solidFill>
                </a:endParaRPr>
              </a:p>
            </p:txBody>
          </p:sp>
        </p:grpSp>
      </p:grpSp>
      <p:grpSp>
        <p:nvGrpSpPr>
          <p:cNvPr id="29" name="Group 28"/>
          <p:cNvGrpSpPr/>
          <p:nvPr/>
        </p:nvGrpSpPr>
        <p:grpSpPr>
          <a:xfrm>
            <a:off x="7670207" y="4572770"/>
            <a:ext cx="1297892" cy="574417"/>
            <a:chOff x="7670207" y="4572770"/>
            <a:chExt cx="1297892" cy="574417"/>
          </a:xfrm>
        </p:grpSpPr>
        <p:cxnSp>
          <p:nvCxnSpPr>
            <p:cNvPr id="12" name="Straight Arrow Connector 11"/>
            <p:cNvCxnSpPr>
              <a:stCxn id="39" idx="2"/>
            </p:cNvCxnSpPr>
            <p:nvPr/>
          </p:nvCxnSpPr>
          <p:spPr>
            <a:xfrm>
              <a:off x="7670207" y="4572770"/>
              <a:ext cx="10360" cy="574417"/>
            </a:xfrm>
            <a:prstGeom prst="straightConnector1">
              <a:avLst/>
            </a:prstGeom>
            <a:ln w="19050" cmpd="sng">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733787" y="4702292"/>
              <a:ext cx="1234312" cy="294953"/>
            </a:xfrm>
            <a:prstGeom prst="rect">
              <a:avLst/>
            </a:prstGeom>
            <a:noFill/>
          </p:spPr>
          <p:txBody>
            <a:bodyPr wrap="none" lIns="0" tIns="0" rIns="0" bIns="0" rtlCol="0" anchor="t" anchorCtr="0">
              <a:spAutoFit/>
            </a:bodyPr>
            <a:lstStyle/>
            <a:p>
              <a:pPr algn="l">
                <a:lnSpc>
                  <a:spcPts val="2300"/>
                </a:lnSpc>
                <a:spcBef>
                  <a:spcPts val="1150"/>
                </a:spcBef>
              </a:pPr>
              <a:r>
                <a:rPr lang="en-GB" sz="1400" b="1" dirty="0">
                  <a:solidFill>
                    <a:srgbClr val="006C66"/>
                  </a:solidFill>
                  <a:sym typeface="Symbol" panose="05050102010706020507" pitchFamily="18" charset="2"/>
                </a:rPr>
                <a:t></a:t>
              </a:r>
              <a:r>
                <a:rPr lang="en-GB" sz="1400" b="1" i="1" dirty="0" err="1">
                  <a:solidFill>
                    <a:srgbClr val="006C66"/>
                  </a:solidFill>
                  <a:sym typeface="Symbol" panose="05050102010706020507" pitchFamily="18" charset="2"/>
                </a:rPr>
                <a:t>P</a:t>
              </a:r>
              <a:r>
                <a:rPr lang="en-GB" sz="1400" b="1" baseline="-25000" dirty="0" err="1">
                  <a:solidFill>
                    <a:srgbClr val="006C66"/>
                  </a:solidFill>
                  <a:sym typeface="Symbol" panose="05050102010706020507" pitchFamily="18" charset="2"/>
                </a:rPr>
                <a:t>rad</a:t>
              </a:r>
              <a:r>
                <a:rPr lang="en-GB" sz="1400" b="1" dirty="0">
                  <a:solidFill>
                    <a:srgbClr val="006C66"/>
                  </a:solidFill>
                  <a:sym typeface="Symbol" panose="05050102010706020507" pitchFamily="18" charset="2"/>
                </a:rPr>
                <a:t>  </a:t>
              </a:r>
              <a:r>
                <a:rPr lang="en-GB" sz="1400" b="1" dirty="0">
                  <a:solidFill>
                    <a:srgbClr val="006C66"/>
                  </a:solidFill>
                </a:rPr>
                <a:t>1.5 MW</a:t>
              </a:r>
            </a:p>
          </p:txBody>
        </p:sp>
      </p:grpSp>
      <p:sp>
        <p:nvSpPr>
          <p:cNvPr id="3" name="Date Placeholder 2"/>
          <p:cNvSpPr>
            <a:spLocks noGrp="1"/>
          </p:cNvSpPr>
          <p:nvPr>
            <p:ph type="dt" sz="half" idx="10"/>
          </p:nvPr>
        </p:nvSpPr>
        <p:spPr/>
        <p:txBody>
          <a:bodyPr/>
          <a:lstStyle/>
          <a:p>
            <a:fld id="{8257061D-B0D5-4AF5-B0D1-30F884E2139E}" type="datetime1">
              <a:rPr lang="pl-PL" smtClean="0"/>
              <a:t>24.11.2023</a:t>
            </a:fld>
            <a:endParaRPr lang="de-DE" dirty="0"/>
          </a:p>
        </p:txBody>
      </p:sp>
      <p:sp>
        <p:nvSpPr>
          <p:cNvPr id="44" name="Fußzeilenplatzhalter 2"/>
          <p:cNvSpPr>
            <a:spLocks noGrp="1"/>
          </p:cNvSpPr>
          <p:nvPr>
            <p:ph type="ftr" sz="quarter" idx="11"/>
          </p:nvPr>
        </p:nvSpPr>
        <p:spPr>
          <a:xfrm>
            <a:off x="695325" y="6489699"/>
            <a:ext cx="10477499" cy="142876"/>
          </a:xfrm>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Tree>
    <p:extLst>
      <p:ext uri="{BB962C8B-B14F-4D97-AF65-F5344CB8AC3E}">
        <p14:creationId xmlns:p14="http://schemas.microsoft.com/office/powerpoint/2010/main" val="236810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7469421" y="1337911"/>
            <a:ext cx="4008654" cy="5151787"/>
          </a:xfrm>
          <a:prstGeom prst="rect">
            <a:avLst/>
          </a:prstGeom>
        </p:spPr>
      </p:pic>
      <p:sp>
        <p:nvSpPr>
          <p:cNvPr id="2" name="Title 1"/>
          <p:cNvSpPr>
            <a:spLocks noGrp="1"/>
          </p:cNvSpPr>
          <p:nvPr>
            <p:ph type="title"/>
          </p:nvPr>
        </p:nvSpPr>
        <p:spPr/>
        <p:txBody>
          <a:bodyPr/>
          <a:lstStyle/>
          <a:p>
            <a:r>
              <a:rPr lang="en-GB" dirty="0"/>
              <a:t>Due to very efficient boronization low carbon contents, detachment aided by impurities seeding.</a:t>
            </a:r>
          </a:p>
        </p:txBody>
      </p:sp>
      <p:sp>
        <p:nvSpPr>
          <p:cNvPr id="3" name="Date Placeholder 2"/>
          <p:cNvSpPr>
            <a:spLocks noGrp="1"/>
          </p:cNvSpPr>
          <p:nvPr>
            <p:ph type="dt" sz="half" idx="10"/>
          </p:nvPr>
        </p:nvSpPr>
        <p:spPr/>
        <p:txBody>
          <a:bodyPr/>
          <a:lstStyle/>
          <a:p>
            <a:fld id="{322CDA89-730D-4DD0-A903-3F8CFCD30BD6}" type="datetime1">
              <a:rPr lang="pl-PL" smtClean="0"/>
              <a:t>24.11.2023</a:t>
            </a:fld>
            <a:endParaRPr lang="de-DE" dirty="0"/>
          </a:p>
        </p:txBody>
      </p:sp>
      <p:sp>
        <p:nvSpPr>
          <p:cNvPr id="5" name="Slide Number Placeholder 4"/>
          <p:cNvSpPr>
            <a:spLocks noGrp="1"/>
          </p:cNvSpPr>
          <p:nvPr>
            <p:ph type="sldNum" sz="quarter" idx="12"/>
          </p:nvPr>
        </p:nvSpPr>
        <p:spPr/>
        <p:txBody>
          <a:bodyPr/>
          <a:lstStyle/>
          <a:p>
            <a:fld id="{3B1A4699-952B-42DA-8DC4-38A59B49610C}" type="slidenum">
              <a:rPr lang="de-DE" smtClean="0"/>
              <a:pPr/>
              <a:t>15</a:t>
            </a:fld>
            <a:endParaRPr lang="de-DE" dirty="0"/>
          </a:p>
        </p:txBody>
      </p:sp>
      <p:pic>
        <p:nvPicPr>
          <p:cNvPr id="6" name="Picture 5"/>
          <p:cNvPicPr>
            <a:picLocks noChangeAspect="1"/>
          </p:cNvPicPr>
          <p:nvPr/>
        </p:nvPicPr>
        <p:blipFill>
          <a:blip r:embed="rId3"/>
          <a:stretch>
            <a:fillRect/>
          </a:stretch>
        </p:blipFill>
        <p:spPr>
          <a:xfrm>
            <a:off x="3249626" y="1420419"/>
            <a:ext cx="4027410" cy="5140718"/>
          </a:xfrm>
          <a:prstGeom prst="rect">
            <a:avLst/>
          </a:prstGeom>
        </p:spPr>
      </p:pic>
      <p:sp>
        <p:nvSpPr>
          <p:cNvPr id="8" name="TextBox 7"/>
          <p:cNvSpPr txBox="1"/>
          <p:nvPr/>
        </p:nvSpPr>
        <p:spPr>
          <a:xfrm>
            <a:off x="230659" y="1507524"/>
            <a:ext cx="2907957" cy="4296048"/>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en-GB" sz="1600" dirty="0"/>
              <a:t>Due to very efficient boronization low carbon concentration at the plasma edge. </a:t>
            </a:r>
          </a:p>
          <a:p>
            <a:pPr marL="180000" indent="-180000" algn="l">
              <a:lnSpc>
                <a:spcPts val="2300"/>
              </a:lnSpc>
              <a:spcBef>
                <a:spcPts val="1150"/>
              </a:spcBef>
              <a:buFont typeface="Arial" panose="020B0604020202020204" pitchFamily="34" charset="0"/>
              <a:buChar char="•"/>
            </a:pPr>
            <a:r>
              <a:rPr lang="en-GB" sz="1600" dirty="0"/>
              <a:t>Detachment (</a:t>
            </a:r>
            <a:r>
              <a:rPr lang="en-GB" sz="1600" i="1" dirty="0" err="1"/>
              <a:t>f</a:t>
            </a:r>
            <a:r>
              <a:rPr lang="en-GB" sz="1600" baseline="-25000" dirty="0" err="1"/>
              <a:t>rad</a:t>
            </a:r>
            <a:r>
              <a:rPr lang="en-GB" sz="1600" dirty="0"/>
              <a:t> &gt; 70%) had to be aided with seeded impurities (Ne, N</a:t>
            </a:r>
            <a:r>
              <a:rPr lang="en-GB" sz="1600" baseline="-25000" dirty="0"/>
              <a:t>2</a:t>
            </a:r>
            <a:r>
              <a:rPr lang="en-GB" sz="1600" dirty="0"/>
              <a:t>)</a:t>
            </a:r>
          </a:p>
          <a:p>
            <a:pPr marL="180000" indent="-180000" algn="l">
              <a:lnSpc>
                <a:spcPts val="2300"/>
              </a:lnSpc>
              <a:spcBef>
                <a:spcPts val="1150"/>
              </a:spcBef>
              <a:buFont typeface="Arial" panose="020B0604020202020204" pitchFamily="34" charset="0"/>
              <a:buChar char="•"/>
            </a:pPr>
            <a:r>
              <a:rPr lang="en-GB" sz="1600" dirty="0"/>
              <a:t>This needed careful scenario development (no feedback on plasma radiation yet). </a:t>
            </a:r>
          </a:p>
          <a:p>
            <a:pPr marL="180000" indent="-180000" algn="l">
              <a:lnSpc>
                <a:spcPts val="2300"/>
              </a:lnSpc>
              <a:spcBef>
                <a:spcPts val="1150"/>
              </a:spcBef>
              <a:buFont typeface="Arial" panose="020B0604020202020204" pitchFamily="34" charset="0"/>
              <a:buChar char="•"/>
            </a:pPr>
            <a:r>
              <a:rPr lang="en-GB" sz="1600" dirty="0"/>
              <a:t>Scenario development allowed to reach </a:t>
            </a:r>
            <a:r>
              <a:rPr lang="en-GB" sz="1600" i="1" dirty="0" err="1"/>
              <a:t>f</a:t>
            </a:r>
            <a:r>
              <a:rPr lang="en-GB" sz="1600" baseline="-25000" dirty="0" err="1"/>
              <a:t>rad</a:t>
            </a:r>
            <a:r>
              <a:rPr lang="en-GB" sz="1600" dirty="0"/>
              <a:t> &gt; 80% required for steady-state.</a:t>
            </a:r>
          </a:p>
        </p:txBody>
      </p:sp>
      <p:sp>
        <p:nvSpPr>
          <p:cNvPr id="10" name="TextBox 9"/>
          <p:cNvSpPr txBox="1"/>
          <p:nvPr/>
        </p:nvSpPr>
        <p:spPr>
          <a:xfrm>
            <a:off x="3671565" y="1420419"/>
            <a:ext cx="2353208" cy="294953"/>
          </a:xfrm>
          <a:prstGeom prst="rect">
            <a:avLst/>
          </a:prstGeom>
          <a:noFill/>
        </p:spPr>
        <p:txBody>
          <a:bodyPr wrap="none" lIns="0" tIns="0" rIns="0" bIns="0" rtlCol="0" anchor="t" anchorCtr="0">
            <a:spAutoFit/>
          </a:bodyPr>
          <a:lstStyle/>
          <a:p>
            <a:pPr algn="l">
              <a:lnSpc>
                <a:spcPts val="2300"/>
              </a:lnSpc>
              <a:spcBef>
                <a:spcPts val="1150"/>
              </a:spcBef>
            </a:pPr>
            <a:r>
              <a:rPr lang="en-GB" sz="1600" b="1" dirty="0"/>
              <a:t>seeded with too little Ne</a:t>
            </a:r>
          </a:p>
        </p:txBody>
      </p:sp>
      <p:sp>
        <p:nvSpPr>
          <p:cNvPr id="11" name="TextBox 10"/>
          <p:cNvSpPr txBox="1"/>
          <p:nvPr/>
        </p:nvSpPr>
        <p:spPr>
          <a:xfrm>
            <a:off x="7924328" y="1408710"/>
            <a:ext cx="2290692" cy="267894"/>
          </a:xfrm>
          <a:prstGeom prst="rect">
            <a:avLst/>
          </a:prstGeom>
          <a:noFill/>
        </p:spPr>
        <p:txBody>
          <a:bodyPr wrap="none" lIns="0" tIns="0" rIns="0" bIns="0" rtlCol="0" anchor="t" anchorCtr="0">
            <a:spAutoFit/>
          </a:bodyPr>
          <a:lstStyle/>
          <a:p>
            <a:pPr algn="l">
              <a:lnSpc>
                <a:spcPts val="2300"/>
              </a:lnSpc>
              <a:spcBef>
                <a:spcPts val="1150"/>
              </a:spcBef>
            </a:pPr>
            <a:r>
              <a:rPr lang="en-GB" sz="1600" b="1" dirty="0"/>
              <a:t>seeded with enough Ne</a:t>
            </a:r>
          </a:p>
        </p:txBody>
      </p:sp>
      <p:sp>
        <p:nvSpPr>
          <p:cNvPr id="13" name="Fußzeilenplatzhalter 2"/>
          <p:cNvSpPr>
            <a:spLocks noGrp="1"/>
          </p:cNvSpPr>
          <p:nvPr>
            <p:ph type="ftr" sz="quarter" idx="11"/>
          </p:nvPr>
        </p:nvSpPr>
        <p:spPr>
          <a:xfrm>
            <a:off x="695325" y="6489699"/>
            <a:ext cx="10477499" cy="142876"/>
          </a:xfrm>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Tree>
    <p:extLst>
      <p:ext uri="{BB962C8B-B14F-4D97-AF65-F5344CB8AC3E}">
        <p14:creationId xmlns:p14="http://schemas.microsoft.com/office/powerpoint/2010/main" val="3021645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Longest detached scenario with Ne seeding</a:t>
            </a:r>
            <a:endParaRPr lang="en-GB" dirty="0"/>
          </a:p>
        </p:txBody>
      </p:sp>
      <p:sp>
        <p:nvSpPr>
          <p:cNvPr id="3" name="Date Placeholder 2"/>
          <p:cNvSpPr>
            <a:spLocks noGrp="1"/>
          </p:cNvSpPr>
          <p:nvPr>
            <p:ph type="dt" sz="half" idx="10"/>
          </p:nvPr>
        </p:nvSpPr>
        <p:spPr/>
        <p:txBody>
          <a:bodyPr/>
          <a:lstStyle/>
          <a:p>
            <a:fld id="{B3DB0784-0616-4B29-A226-1FF879A88FE7}" type="datetime1">
              <a:rPr lang="pl-PL" smtClean="0"/>
              <a:t>24.11.2023</a:t>
            </a:fld>
            <a:endParaRPr lang="de-DE" dirty="0"/>
          </a:p>
        </p:txBody>
      </p:sp>
      <p:sp>
        <p:nvSpPr>
          <p:cNvPr id="5" name="Slide Number Placeholder 4"/>
          <p:cNvSpPr>
            <a:spLocks noGrp="1"/>
          </p:cNvSpPr>
          <p:nvPr>
            <p:ph type="sldNum" sz="quarter" idx="12"/>
          </p:nvPr>
        </p:nvSpPr>
        <p:spPr/>
        <p:txBody>
          <a:bodyPr/>
          <a:lstStyle/>
          <a:p>
            <a:fld id="{3B1A4699-952B-42DA-8DC4-38A59B49610C}" type="slidenum">
              <a:rPr lang="de-DE" smtClean="0"/>
              <a:pPr/>
              <a:t>16</a:t>
            </a:fld>
            <a:endParaRPr lang="de-DE" dirty="0"/>
          </a:p>
        </p:txBody>
      </p:sp>
      <p:pic>
        <p:nvPicPr>
          <p:cNvPr id="6" name="Picture 5"/>
          <p:cNvPicPr>
            <a:picLocks noChangeAspect="1"/>
          </p:cNvPicPr>
          <p:nvPr/>
        </p:nvPicPr>
        <p:blipFill>
          <a:blip r:embed="rId3"/>
          <a:stretch>
            <a:fillRect/>
          </a:stretch>
        </p:blipFill>
        <p:spPr>
          <a:xfrm>
            <a:off x="5934074" y="863462"/>
            <a:ext cx="4688530" cy="5626236"/>
          </a:xfrm>
          <a:prstGeom prst="rect">
            <a:avLst/>
          </a:prstGeom>
        </p:spPr>
      </p:pic>
      <p:sp>
        <p:nvSpPr>
          <p:cNvPr id="8" name="TextBox 7"/>
          <p:cNvSpPr txBox="1"/>
          <p:nvPr/>
        </p:nvSpPr>
        <p:spPr>
          <a:xfrm>
            <a:off x="588918" y="1082922"/>
            <a:ext cx="4994349" cy="2513509"/>
          </a:xfrm>
          <a:prstGeom prst="rect">
            <a:avLst/>
          </a:prstGeom>
          <a:noFill/>
        </p:spPr>
        <p:txBody>
          <a:bodyPr wrap="square" lIns="0" tIns="0" rIns="0" bIns="0" rtlCol="0" anchor="t" anchorCtr="0">
            <a:spAutoFit/>
          </a:bodyPr>
          <a:lstStyle/>
          <a:p>
            <a:pPr marL="180000" indent="-180000">
              <a:lnSpc>
                <a:spcPts val="2300"/>
              </a:lnSpc>
              <a:spcBef>
                <a:spcPts val="1150"/>
              </a:spcBef>
              <a:buFont typeface="Arial" panose="020B0604020202020204" pitchFamily="34" charset="0"/>
              <a:buChar char="•"/>
            </a:pPr>
            <a:r>
              <a:rPr lang="en-GB" sz="1600" dirty="0"/>
              <a:t>After several attempts (no feedback on </a:t>
            </a:r>
            <a:r>
              <a:rPr lang="en-GB" sz="1600" i="1" dirty="0" err="1"/>
              <a:t>f</a:t>
            </a:r>
            <a:r>
              <a:rPr lang="en-GB" sz="1600" baseline="-25000" dirty="0" err="1"/>
              <a:t>rad</a:t>
            </a:r>
            <a:r>
              <a:rPr lang="en-GB" sz="1600" dirty="0"/>
              <a:t> possible before OP2.3), an optimized scenario has been found, which allowed to reach proper </a:t>
            </a:r>
            <a:r>
              <a:rPr lang="en-GB" sz="1600" i="1" dirty="0"/>
              <a:t>P</a:t>
            </a:r>
            <a:r>
              <a:rPr lang="en-GB" sz="1600" baseline="-25000" dirty="0"/>
              <a:t>SOL</a:t>
            </a:r>
            <a:r>
              <a:rPr lang="en-GB" sz="1600" dirty="0"/>
              <a:t>/</a:t>
            </a:r>
            <a:r>
              <a:rPr lang="en-GB" sz="1600" i="1" dirty="0" err="1"/>
              <a:t>P</a:t>
            </a:r>
            <a:r>
              <a:rPr lang="en-GB" sz="1600" baseline="-25000" dirty="0" err="1"/>
              <a:t>rad</a:t>
            </a:r>
            <a:r>
              <a:rPr lang="en-GB" sz="1600" dirty="0"/>
              <a:t> to keep both vulnerable components in the safe temperature range and aim at 1 GJ. </a:t>
            </a:r>
          </a:p>
          <a:p>
            <a:pPr marL="180000" indent="-180000">
              <a:lnSpc>
                <a:spcPts val="2300"/>
              </a:lnSpc>
              <a:spcBef>
                <a:spcPts val="1150"/>
              </a:spcBef>
              <a:buFont typeface="Arial" panose="020B0604020202020204" pitchFamily="34" charset="0"/>
              <a:buChar char="•"/>
            </a:pPr>
            <a:r>
              <a:rPr lang="en-GB" sz="1600" dirty="0"/>
              <a:t>Puff of </a:t>
            </a:r>
            <a:r>
              <a:rPr lang="pl-PL" sz="1600" dirty="0"/>
              <a:t>ca. 8·10</a:t>
            </a:r>
            <a:r>
              <a:rPr lang="pl-PL" sz="1600" baseline="30000" dirty="0"/>
              <a:t>17</a:t>
            </a:r>
            <a:r>
              <a:rPr lang="pl-PL" sz="1600" dirty="0"/>
              <a:t> </a:t>
            </a:r>
            <a:r>
              <a:rPr lang="en-GB" sz="1600" dirty="0"/>
              <a:t>Ne </a:t>
            </a:r>
            <a:r>
              <a:rPr lang="pl-PL" sz="1600" dirty="0"/>
              <a:t>atoms </a:t>
            </a:r>
            <a:r>
              <a:rPr lang="en-GB" sz="1600" dirty="0"/>
              <a:t>every 2.5 seconds kept </a:t>
            </a:r>
            <a:r>
              <a:rPr lang="en-GB" sz="1600" i="1" dirty="0" err="1"/>
              <a:t>P</a:t>
            </a:r>
            <a:r>
              <a:rPr lang="en-GB" sz="1600" baseline="-25000" dirty="0" err="1"/>
              <a:t>rad</a:t>
            </a:r>
            <a:r>
              <a:rPr lang="en-GB" sz="1600" dirty="0"/>
              <a:t> baseline  constant at </a:t>
            </a:r>
            <a:r>
              <a:rPr lang="en-GB" sz="1600" i="1" dirty="0" err="1"/>
              <a:t>f</a:t>
            </a:r>
            <a:r>
              <a:rPr lang="en-GB" sz="1600" baseline="-25000" dirty="0" err="1"/>
              <a:t>rad</a:t>
            </a:r>
            <a:r>
              <a:rPr lang="en-GB" sz="1600" dirty="0"/>
              <a:t> = 0.8 in the first 18 seconds. </a:t>
            </a:r>
            <a:r>
              <a:rPr lang="en-GB" sz="1600" dirty="0" err="1"/>
              <a:t>Gyrotrons</a:t>
            </a:r>
            <a:r>
              <a:rPr lang="en-GB" sz="1600" dirty="0"/>
              <a:t> dropped after t = 18 s</a:t>
            </a:r>
          </a:p>
        </p:txBody>
      </p:sp>
      <p:pic>
        <p:nvPicPr>
          <p:cNvPr id="7" name="Picture 6">
            <a:extLst>
              <a:ext uri="{FF2B5EF4-FFF2-40B4-BE49-F238E27FC236}">
                <a16:creationId xmlns:a16="http://schemas.microsoft.com/office/drawing/2014/main" id="{97633DCF-3FA1-3D3A-67A3-E75C4AA3F94D}"/>
              </a:ext>
            </a:extLst>
          </p:cNvPr>
          <p:cNvPicPr>
            <a:picLocks noChangeAspect="1"/>
          </p:cNvPicPr>
          <p:nvPr/>
        </p:nvPicPr>
        <p:blipFill rotWithShape="1">
          <a:blip r:embed="rId4"/>
          <a:srcRect l="9465" t="979" r="6254" b="-979"/>
          <a:stretch/>
        </p:blipFill>
        <p:spPr>
          <a:xfrm>
            <a:off x="0" y="3944515"/>
            <a:ext cx="5929869" cy="2197100"/>
          </a:xfrm>
          <a:prstGeom prst="rect">
            <a:avLst/>
          </a:prstGeom>
        </p:spPr>
      </p:pic>
      <p:sp>
        <p:nvSpPr>
          <p:cNvPr id="9" name="Fußzeilenplatzhalter 2"/>
          <p:cNvSpPr>
            <a:spLocks noGrp="1"/>
          </p:cNvSpPr>
          <p:nvPr>
            <p:ph type="ftr" sz="quarter" idx="11"/>
          </p:nvPr>
        </p:nvSpPr>
        <p:spPr>
          <a:xfrm>
            <a:off x="695325" y="6489699"/>
            <a:ext cx="10477499" cy="142876"/>
          </a:xfrm>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Tree>
    <p:extLst>
      <p:ext uri="{BB962C8B-B14F-4D97-AF65-F5344CB8AC3E}">
        <p14:creationId xmlns:p14="http://schemas.microsoft.com/office/powerpoint/2010/main" val="4070381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Longest detachment program in OP2.1 (seeding Ne)</a:t>
            </a:r>
          </a:p>
        </p:txBody>
      </p:sp>
      <p:sp>
        <p:nvSpPr>
          <p:cNvPr id="4" name="Date Placeholder 3"/>
          <p:cNvSpPr>
            <a:spLocks noGrp="1"/>
          </p:cNvSpPr>
          <p:nvPr>
            <p:ph type="dt" sz="half" idx="4294967295"/>
          </p:nvPr>
        </p:nvSpPr>
        <p:spPr>
          <a:xfrm>
            <a:off x="0" y="6489700"/>
            <a:ext cx="10225088" cy="142875"/>
          </a:xfrm>
        </p:spPr>
        <p:txBody>
          <a:bodyPr/>
          <a:lstStyle/>
          <a:p>
            <a:fld id="{83460E9B-02A1-446E-8D94-243CE6F9B2E2}" type="datetime1">
              <a:rPr lang="pl-PL" smtClean="0"/>
              <a:t>24.11.2023</a:t>
            </a:fld>
            <a:endParaRPr lang="de-DE" dirty="0"/>
          </a:p>
        </p:txBody>
      </p:sp>
      <p:sp>
        <p:nvSpPr>
          <p:cNvPr id="6" name="Slide Number Placeholder 5"/>
          <p:cNvSpPr>
            <a:spLocks noGrp="1"/>
          </p:cNvSpPr>
          <p:nvPr>
            <p:ph type="sldNum" sz="quarter" idx="4294967295"/>
          </p:nvPr>
        </p:nvSpPr>
        <p:spPr>
          <a:xfrm>
            <a:off x="11863388" y="6489700"/>
            <a:ext cx="328612" cy="142875"/>
          </a:xfrm>
        </p:spPr>
        <p:txBody>
          <a:bodyPr/>
          <a:lstStyle/>
          <a:p>
            <a:fld id="{3B1A4699-952B-42DA-8DC4-38A59B49610C}" type="slidenum">
              <a:rPr lang="de-DE" smtClean="0"/>
              <a:pPr/>
              <a:t>17</a:t>
            </a:fld>
            <a:endParaRPr lang="de-DE" dirty="0"/>
          </a:p>
        </p:txBody>
      </p:sp>
      <p:sp>
        <p:nvSpPr>
          <p:cNvPr id="9" name="TextBox 8"/>
          <p:cNvSpPr txBox="1"/>
          <p:nvPr/>
        </p:nvSpPr>
        <p:spPr>
          <a:xfrm>
            <a:off x="5511114" y="4186046"/>
            <a:ext cx="6326659" cy="1923604"/>
          </a:xfrm>
          <a:prstGeom prst="rect">
            <a:avLst/>
          </a:prstGeom>
          <a:noFill/>
        </p:spPr>
        <p:txBody>
          <a:bodyPr wrap="square" lIns="0" tIns="0" rIns="0" bIns="0" rtlCol="0" anchor="t" anchorCtr="0">
            <a:spAutoFit/>
          </a:bodyPr>
          <a:lstStyle/>
          <a:p>
            <a:pPr marL="180000" indent="-180000">
              <a:lnSpc>
                <a:spcPts val="2300"/>
              </a:lnSpc>
              <a:spcBef>
                <a:spcPts val="1150"/>
              </a:spcBef>
              <a:buFont typeface="Arial" panose="020B0604020202020204" pitchFamily="34" charset="0"/>
              <a:buChar char="•"/>
            </a:pPr>
            <a:r>
              <a:rPr lang="en-GB" sz="1600" dirty="0"/>
              <a:t>After several attempts (no feedback on </a:t>
            </a:r>
            <a:r>
              <a:rPr lang="en-GB" sz="1600" i="1" dirty="0" err="1"/>
              <a:t>f</a:t>
            </a:r>
            <a:r>
              <a:rPr lang="en-GB" sz="1600" baseline="-25000" dirty="0" err="1"/>
              <a:t>rad</a:t>
            </a:r>
            <a:r>
              <a:rPr lang="en-GB" sz="1600" dirty="0"/>
              <a:t> possible before OP2.3), an optimized scenario has been found, which allowed to reach proper </a:t>
            </a:r>
            <a:r>
              <a:rPr lang="en-GB" sz="1600" i="1" dirty="0"/>
              <a:t>P</a:t>
            </a:r>
            <a:r>
              <a:rPr lang="en-GB" sz="1600" baseline="-25000" dirty="0"/>
              <a:t>SOL</a:t>
            </a:r>
            <a:r>
              <a:rPr lang="en-GB" sz="1600" dirty="0"/>
              <a:t>/</a:t>
            </a:r>
            <a:r>
              <a:rPr lang="en-GB" sz="1600" i="1" dirty="0" err="1"/>
              <a:t>P</a:t>
            </a:r>
            <a:r>
              <a:rPr lang="en-GB" sz="1600" baseline="-25000" dirty="0" err="1"/>
              <a:t>rad</a:t>
            </a:r>
            <a:r>
              <a:rPr lang="en-GB" sz="1600" dirty="0"/>
              <a:t> to keep both vulnerable components in the safe temperature range and aim at 1 GJ. </a:t>
            </a:r>
          </a:p>
          <a:p>
            <a:pPr marL="180000" indent="-180000">
              <a:lnSpc>
                <a:spcPts val="2300"/>
              </a:lnSpc>
              <a:spcBef>
                <a:spcPts val="1150"/>
              </a:spcBef>
              <a:buFont typeface="Arial" panose="020B0604020202020204" pitchFamily="34" charset="0"/>
              <a:buChar char="•"/>
            </a:pPr>
            <a:r>
              <a:rPr lang="en-GB" sz="1600" dirty="0"/>
              <a:t>Puff of Ne every 2.5 seconds kept </a:t>
            </a:r>
            <a:r>
              <a:rPr lang="en-GB" sz="1600" i="1" dirty="0" err="1"/>
              <a:t>P</a:t>
            </a:r>
            <a:r>
              <a:rPr lang="en-GB" sz="1600" baseline="-25000" dirty="0" err="1"/>
              <a:t>rad</a:t>
            </a:r>
            <a:r>
              <a:rPr lang="en-GB" sz="1600" dirty="0"/>
              <a:t> baseline  constant at </a:t>
            </a:r>
            <a:r>
              <a:rPr lang="en-GB" sz="1600" i="1" dirty="0" err="1"/>
              <a:t>f</a:t>
            </a:r>
            <a:r>
              <a:rPr lang="en-GB" sz="1600" baseline="-25000" dirty="0" err="1"/>
              <a:t>rad</a:t>
            </a:r>
            <a:r>
              <a:rPr lang="en-GB" sz="1600" dirty="0"/>
              <a:t> = 0.8 in the first 18 seconds. </a:t>
            </a:r>
            <a:r>
              <a:rPr lang="en-GB" sz="1600" dirty="0" err="1"/>
              <a:t>Gyrotrons</a:t>
            </a:r>
            <a:r>
              <a:rPr lang="en-GB" sz="1600" dirty="0"/>
              <a:t> dropped after t = 18 s</a:t>
            </a:r>
          </a:p>
        </p:txBody>
      </p:sp>
      <p:pic>
        <p:nvPicPr>
          <p:cNvPr id="13" name="Picture 12"/>
          <p:cNvPicPr>
            <a:picLocks noChangeAspect="1"/>
          </p:cNvPicPr>
          <p:nvPr/>
        </p:nvPicPr>
        <p:blipFill>
          <a:blip r:embed="rId2"/>
          <a:stretch>
            <a:fillRect/>
          </a:stretch>
        </p:blipFill>
        <p:spPr>
          <a:xfrm>
            <a:off x="5595390" y="995993"/>
            <a:ext cx="5736661" cy="3096922"/>
          </a:xfrm>
          <a:prstGeom prst="rect">
            <a:avLst/>
          </a:prstGeom>
        </p:spPr>
      </p:pic>
      <p:pic>
        <p:nvPicPr>
          <p:cNvPr id="7" name="Picture 6"/>
          <p:cNvPicPr>
            <a:picLocks noChangeAspect="1"/>
          </p:cNvPicPr>
          <p:nvPr/>
        </p:nvPicPr>
        <p:blipFill>
          <a:blip r:embed="rId3"/>
          <a:stretch>
            <a:fillRect/>
          </a:stretch>
        </p:blipFill>
        <p:spPr>
          <a:xfrm>
            <a:off x="451865" y="832644"/>
            <a:ext cx="4660679" cy="5743658"/>
          </a:xfrm>
          <a:prstGeom prst="rect">
            <a:avLst/>
          </a:prstGeom>
        </p:spPr>
      </p:pic>
      <p:sp>
        <p:nvSpPr>
          <p:cNvPr id="10" name="Fußzeilenplatzhalter 2"/>
          <p:cNvSpPr>
            <a:spLocks noGrp="1"/>
          </p:cNvSpPr>
          <p:nvPr>
            <p:ph type="ftr" sz="quarter" idx="11"/>
          </p:nvPr>
        </p:nvSpPr>
        <p:spPr>
          <a:xfrm>
            <a:off x="695325" y="6489699"/>
            <a:ext cx="10477499" cy="142876"/>
          </a:xfrm>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Tree>
    <p:extLst>
      <p:ext uri="{BB962C8B-B14F-4D97-AF65-F5344CB8AC3E}">
        <p14:creationId xmlns:p14="http://schemas.microsoft.com/office/powerpoint/2010/main" val="2887908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High mirror and high-iota configuration</a:t>
            </a:r>
            <a:endParaRPr lang="en-GB" dirty="0"/>
          </a:p>
        </p:txBody>
      </p:sp>
      <p:sp>
        <p:nvSpPr>
          <p:cNvPr id="3" name="Date Placeholder 2"/>
          <p:cNvSpPr>
            <a:spLocks noGrp="1"/>
          </p:cNvSpPr>
          <p:nvPr>
            <p:ph type="dt" sz="half" idx="10"/>
          </p:nvPr>
        </p:nvSpPr>
        <p:spPr/>
        <p:txBody>
          <a:bodyPr/>
          <a:lstStyle/>
          <a:p>
            <a:fld id="{A66A4940-DE32-471B-BAB6-165AD88232CA}" type="datetime1">
              <a:rPr lang="pl-PL" smtClean="0"/>
              <a:t>24.11.2023</a:t>
            </a:fld>
            <a:endParaRPr lang="de-DE" dirty="0"/>
          </a:p>
        </p:txBody>
      </p:sp>
      <p:sp>
        <p:nvSpPr>
          <p:cNvPr id="4" name="Footer Placeholder 3"/>
          <p:cNvSpPr>
            <a:spLocks noGrp="1"/>
          </p:cNvSpPr>
          <p:nvPr>
            <p:ph type="ftr" sz="quarter" idx="11"/>
          </p:nvPr>
        </p:nvSpPr>
        <p:spPr/>
        <p:txBody>
          <a:bodyPr/>
          <a:lstStyle/>
          <a:p>
            <a:pPr algn="l">
              <a:tabLst>
                <a:tab pos="9775825" algn="r"/>
                <a:tab pos="10226675" algn="r"/>
              </a:tabLst>
            </a:pPr>
            <a:r>
              <a:rPr lang="pl-PL" smtClean="0"/>
              <a:t>M. Jakubowski | Plasma 2023, Warszawa</a:t>
            </a:r>
            <a:endParaRPr lang="de-DE" dirty="0"/>
          </a:p>
        </p:txBody>
      </p:sp>
      <p:sp>
        <p:nvSpPr>
          <p:cNvPr id="5" name="Slide Number Placeholder 4"/>
          <p:cNvSpPr>
            <a:spLocks noGrp="1"/>
          </p:cNvSpPr>
          <p:nvPr>
            <p:ph type="sldNum" sz="quarter" idx="12"/>
          </p:nvPr>
        </p:nvSpPr>
        <p:spPr/>
        <p:txBody>
          <a:bodyPr/>
          <a:lstStyle/>
          <a:p>
            <a:fld id="{3B1A4699-952B-42DA-8DC4-38A59B49610C}" type="slidenum">
              <a:rPr lang="de-DE" smtClean="0"/>
              <a:pPr/>
              <a:t>18</a:t>
            </a:fld>
            <a:endParaRPr lang="de-DE" dirty="0"/>
          </a:p>
        </p:txBody>
      </p:sp>
      <p:pic>
        <p:nvPicPr>
          <p:cNvPr id="6" name="Picture 5"/>
          <p:cNvPicPr>
            <a:picLocks noChangeAspect="1"/>
          </p:cNvPicPr>
          <p:nvPr/>
        </p:nvPicPr>
        <p:blipFill>
          <a:blip r:embed="rId2"/>
          <a:stretch>
            <a:fillRect/>
          </a:stretch>
        </p:blipFill>
        <p:spPr>
          <a:xfrm>
            <a:off x="559482" y="832644"/>
            <a:ext cx="5076514" cy="6065288"/>
          </a:xfrm>
          <a:prstGeom prst="rect">
            <a:avLst/>
          </a:prstGeom>
        </p:spPr>
      </p:pic>
      <p:sp>
        <p:nvSpPr>
          <p:cNvPr id="7" name="TextBox 6"/>
          <p:cNvSpPr txBox="1"/>
          <p:nvPr/>
        </p:nvSpPr>
        <p:spPr>
          <a:xfrm>
            <a:off x="6060281" y="982766"/>
            <a:ext cx="5107146" cy="3129062"/>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pl-PL" sz="1600" dirty="0" smtClean="0"/>
              <a:t>Only a handful of discharges with intrinsic detachment performed (plus one in reversed field).</a:t>
            </a:r>
          </a:p>
          <a:p>
            <a:pPr marL="180000" indent="-180000" algn="l">
              <a:lnSpc>
                <a:spcPts val="2300"/>
              </a:lnSpc>
              <a:spcBef>
                <a:spcPts val="1150"/>
              </a:spcBef>
              <a:buFont typeface="Arial" panose="020B0604020202020204" pitchFamily="34" charset="0"/>
              <a:buChar char="•"/>
            </a:pPr>
            <a:r>
              <a:rPr lang="pl-PL" sz="1600" dirty="0" smtClean="0"/>
              <a:t>Operational window not scanned</a:t>
            </a:r>
          </a:p>
          <a:p>
            <a:pPr marL="180000" indent="-180000" algn="l">
              <a:lnSpc>
                <a:spcPts val="2300"/>
              </a:lnSpc>
              <a:spcBef>
                <a:spcPts val="1150"/>
              </a:spcBef>
              <a:buFont typeface="Arial" panose="020B0604020202020204" pitchFamily="34" charset="0"/>
              <a:buChar char="•"/>
            </a:pPr>
            <a:r>
              <a:rPr lang="pl-PL" sz="1600" dirty="0" smtClean="0"/>
              <a:t>No seeded detachment proposals performed</a:t>
            </a:r>
          </a:p>
          <a:p>
            <a:pPr marL="180000" indent="-180000" algn="l">
              <a:lnSpc>
                <a:spcPts val="2300"/>
              </a:lnSpc>
              <a:spcBef>
                <a:spcPts val="1150"/>
              </a:spcBef>
              <a:buFont typeface="Arial" panose="020B0604020202020204" pitchFamily="34" charset="0"/>
              <a:buChar char="•"/>
            </a:pPr>
            <a:r>
              <a:rPr lang="pl-PL" sz="1600" dirty="0" smtClean="0"/>
              <a:t>AEI pressure guages not available </a:t>
            </a:r>
          </a:p>
          <a:p>
            <a:pPr marL="180000" indent="-180000" algn="l">
              <a:lnSpc>
                <a:spcPts val="2300"/>
              </a:lnSpc>
              <a:spcBef>
                <a:spcPts val="1150"/>
              </a:spcBef>
              <a:buFont typeface="Arial" panose="020B0604020202020204" pitchFamily="34" charset="0"/>
              <a:buChar char="•"/>
            </a:pPr>
            <a:r>
              <a:rPr lang="pl-PL" sz="1600" dirty="0" smtClean="0"/>
              <a:t>The results are very promissing and require more thorough investigastion in OP2.2/2.3</a:t>
            </a:r>
          </a:p>
          <a:p>
            <a:pPr marL="180000" indent="-180000" algn="l">
              <a:lnSpc>
                <a:spcPts val="2300"/>
              </a:lnSpc>
              <a:spcBef>
                <a:spcPts val="1150"/>
              </a:spcBef>
              <a:buFont typeface="Arial" panose="020B0604020202020204" pitchFamily="34" charset="0"/>
              <a:buChar char="•"/>
            </a:pPr>
            <a:r>
              <a:rPr lang="pl-PL" sz="1600" dirty="0" smtClean="0"/>
              <a:t>High iota programs were not executed in OP2.1</a:t>
            </a:r>
            <a:endParaRPr lang="en-GB" sz="1600" dirty="0" err="1" smtClean="0"/>
          </a:p>
        </p:txBody>
      </p:sp>
      <p:sp>
        <p:nvSpPr>
          <p:cNvPr id="8" name="TextBox 7"/>
          <p:cNvSpPr txBox="1"/>
          <p:nvPr/>
        </p:nvSpPr>
        <p:spPr>
          <a:xfrm>
            <a:off x="1239139" y="854621"/>
            <a:ext cx="1673087" cy="256289"/>
          </a:xfrm>
          <a:prstGeom prst="rect">
            <a:avLst/>
          </a:prstGeom>
          <a:noFill/>
        </p:spPr>
        <p:txBody>
          <a:bodyPr wrap="none" lIns="0" tIns="0" rIns="0" bIns="0" rtlCol="0" anchor="t" anchorCtr="0">
            <a:spAutoFit/>
          </a:bodyPr>
          <a:lstStyle/>
          <a:p>
            <a:pPr algn="l">
              <a:lnSpc>
                <a:spcPts val="2300"/>
              </a:lnSpc>
              <a:spcBef>
                <a:spcPts val="1150"/>
              </a:spcBef>
            </a:pPr>
            <a:r>
              <a:rPr lang="pl-PL" sz="1200" dirty="0" smtClean="0"/>
              <a:t>High mirror, forward </a:t>
            </a:r>
            <a:r>
              <a:rPr lang="pl-PL" sz="1200" i="1" dirty="0" smtClean="0"/>
              <a:t>B</a:t>
            </a:r>
            <a:r>
              <a:rPr lang="pl-PL" sz="1200" baseline="-25000" dirty="0" smtClean="0"/>
              <a:t>tor</a:t>
            </a:r>
            <a:endParaRPr lang="en-GB" sz="1200" baseline="-25000" dirty="0" err="1" smtClean="0"/>
          </a:p>
        </p:txBody>
      </p:sp>
      <p:cxnSp>
        <p:nvCxnSpPr>
          <p:cNvPr id="10" name="Straight Arrow Connector 9"/>
          <p:cNvCxnSpPr/>
          <p:nvPr/>
        </p:nvCxnSpPr>
        <p:spPr>
          <a:xfrm flipH="1" flipV="1">
            <a:off x="5483561" y="4836920"/>
            <a:ext cx="891602" cy="452927"/>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71716" y="5426579"/>
            <a:ext cx="4595711" cy="589905"/>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pl-PL" sz="1600" dirty="0" smtClean="0"/>
              <a:t>subdivertor pressure remains at the pre-detachment level, no roll over?</a:t>
            </a:r>
            <a:endParaRPr lang="en-GB" sz="1600" dirty="0" err="1" smtClean="0"/>
          </a:p>
        </p:txBody>
      </p:sp>
      <p:sp>
        <p:nvSpPr>
          <p:cNvPr id="12" name="Fußzeilenplatzhalter 2"/>
          <p:cNvSpPr txBox="1">
            <a:spLocks/>
          </p:cNvSpPr>
          <p:nvPr/>
        </p:nvSpPr>
        <p:spPr>
          <a:xfrm>
            <a:off x="847725" y="6642099"/>
            <a:ext cx="10477499" cy="142876"/>
          </a:xfrm>
          <a:prstGeom prst="rect">
            <a:avLst/>
          </a:prstGeom>
        </p:spPr>
        <p:txBody>
          <a:bodyPr vert="horz" wrap="none" lIns="0" tIns="0" rIns="0" bIns="0" rtlCol="0" anchor="b" anchorCtr="0">
            <a:normAutofit/>
          </a:bodyPr>
          <a:lstStyle>
            <a:defPPr>
              <a:defRPr lang="en-US"/>
            </a:defPPr>
            <a:lvl1pPr marL="0" algn="r" defTabSz="457200" rtl="0" eaLnBrk="1" latinLnBrk="0" hangingPunct="1">
              <a:defRPr sz="600" kern="600" cap="all" spc="9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tabLst>
                <a:tab pos="9775825" algn="r"/>
                <a:tab pos="10226675" algn="r"/>
              </a:tabLst>
            </a:pPr>
            <a:r>
              <a:rPr lang="pl-PL" smtClean="0"/>
              <a:t>M. Jakubowski | </a:t>
            </a:r>
            <a:r>
              <a:rPr lang="de-DE" smtClean="0"/>
              <a:t>W7X Workshop</a:t>
            </a:r>
            <a:r>
              <a:rPr lang="pl-PL" smtClean="0"/>
              <a:t> 2023</a:t>
            </a:r>
            <a:endParaRPr lang="de-DE" dirty="0" smtClean="0"/>
          </a:p>
        </p:txBody>
      </p:sp>
    </p:spTree>
    <p:extLst>
      <p:ext uri="{BB962C8B-B14F-4D97-AF65-F5344CB8AC3E}">
        <p14:creationId xmlns:p14="http://schemas.microsoft.com/office/powerpoint/2010/main" val="1797423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Feedback </a:t>
            </a:r>
            <a:r>
              <a:rPr lang="de-DE" dirty="0" err="1" smtClean="0"/>
              <a:t>control</a:t>
            </a:r>
            <a:r>
              <a:rPr lang="de-DE" dirty="0" smtClean="0"/>
              <a:t> </a:t>
            </a:r>
            <a:r>
              <a:rPr lang="de-DE" dirty="0" err="1" smtClean="0"/>
              <a:t>needs</a:t>
            </a:r>
            <a:r>
              <a:rPr lang="de-DE" dirty="0" smtClean="0"/>
              <a:t> </a:t>
            </a:r>
            <a:r>
              <a:rPr lang="de-DE" dirty="0" err="1" smtClean="0"/>
              <a:t>for</a:t>
            </a:r>
            <a:r>
              <a:rPr lang="de-DE" dirty="0" smtClean="0"/>
              <a:t> </a:t>
            </a:r>
            <a:r>
              <a:rPr lang="de-DE" dirty="0" err="1" smtClean="0"/>
              <a:t>long</a:t>
            </a:r>
            <a:r>
              <a:rPr lang="de-DE" dirty="0" smtClean="0"/>
              <a:t> pulse </a:t>
            </a:r>
            <a:r>
              <a:rPr lang="de-DE" dirty="0" err="1" smtClean="0"/>
              <a:t>detachment</a:t>
            </a:r>
            <a:endParaRPr lang="en-GB" dirty="0"/>
          </a:p>
        </p:txBody>
      </p:sp>
      <p:sp>
        <p:nvSpPr>
          <p:cNvPr id="3" name="Date Placeholder 2"/>
          <p:cNvSpPr>
            <a:spLocks noGrp="1"/>
          </p:cNvSpPr>
          <p:nvPr>
            <p:ph type="dt" sz="half" idx="10"/>
          </p:nvPr>
        </p:nvSpPr>
        <p:spPr/>
        <p:txBody>
          <a:bodyPr/>
          <a:lstStyle/>
          <a:p>
            <a:fld id="{A66A4940-DE32-471B-BAB6-165AD88232CA}" type="datetime1">
              <a:rPr lang="pl-PL" smtClean="0"/>
              <a:t>27.11.2023</a:t>
            </a:fld>
            <a:endParaRPr lang="de-DE" dirty="0"/>
          </a:p>
        </p:txBody>
      </p:sp>
      <p:sp>
        <p:nvSpPr>
          <p:cNvPr id="5" name="Slide Number Placeholder 4"/>
          <p:cNvSpPr>
            <a:spLocks noGrp="1"/>
          </p:cNvSpPr>
          <p:nvPr>
            <p:ph type="sldNum" sz="quarter" idx="12"/>
          </p:nvPr>
        </p:nvSpPr>
        <p:spPr/>
        <p:txBody>
          <a:bodyPr/>
          <a:lstStyle/>
          <a:p>
            <a:fld id="{3B1A4699-952B-42DA-8DC4-38A59B49610C}" type="slidenum">
              <a:rPr lang="de-DE" smtClean="0"/>
              <a:pPr/>
              <a:t>19</a:t>
            </a:fld>
            <a:endParaRPr lang="de-DE" dirty="0"/>
          </a:p>
        </p:txBody>
      </p:sp>
      <p:sp>
        <p:nvSpPr>
          <p:cNvPr id="6" name="TextBox 5"/>
          <p:cNvSpPr txBox="1"/>
          <p:nvPr/>
        </p:nvSpPr>
        <p:spPr>
          <a:xfrm>
            <a:off x="581114" y="880095"/>
            <a:ext cx="11203536" cy="5659883"/>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en-US" dirty="0" smtClean="0"/>
              <a:t>OP1.2b</a:t>
            </a:r>
          </a:p>
          <a:p>
            <a:pPr marL="637200" lvl="1" indent="-180000">
              <a:lnSpc>
                <a:spcPts val="2300"/>
              </a:lnSpc>
              <a:spcBef>
                <a:spcPts val="1150"/>
              </a:spcBef>
              <a:buFont typeface="Arial" panose="020B0604020202020204" pitchFamily="34" charset="0"/>
              <a:buChar char="•"/>
            </a:pPr>
            <a:r>
              <a:rPr lang="en-US" dirty="0" err="1" smtClean="0"/>
              <a:t>P</a:t>
            </a:r>
            <a:r>
              <a:rPr lang="en-US" baseline="-25000" dirty="0" err="1" smtClean="0"/>
              <a:t>rad</a:t>
            </a:r>
            <a:r>
              <a:rPr lang="en-US" dirty="0" smtClean="0"/>
              <a:t> control used to develop stable detachment scenarios</a:t>
            </a:r>
          </a:p>
          <a:p>
            <a:pPr marL="637200" lvl="1" indent="-180000">
              <a:lnSpc>
                <a:spcPts val="2300"/>
              </a:lnSpc>
              <a:spcBef>
                <a:spcPts val="1150"/>
              </a:spcBef>
              <a:buFont typeface="Arial" panose="020B0604020202020204" pitchFamily="34" charset="0"/>
              <a:buChar char="•"/>
            </a:pPr>
            <a:r>
              <a:rPr lang="en-US" dirty="0" smtClean="0"/>
              <a:t>n</a:t>
            </a:r>
            <a:r>
              <a:rPr lang="en-US" baseline="-25000" dirty="0" smtClean="0"/>
              <a:t>e</a:t>
            </a:r>
            <a:r>
              <a:rPr lang="en-US" dirty="0" smtClean="0"/>
              <a:t> control sufficient for ~30 sec. programs</a:t>
            </a:r>
            <a:endParaRPr lang="en-US" dirty="0" smtClean="0"/>
          </a:p>
          <a:p>
            <a:pPr marL="180000" indent="-180000" algn="l">
              <a:lnSpc>
                <a:spcPts val="2300"/>
              </a:lnSpc>
              <a:spcBef>
                <a:spcPts val="1150"/>
              </a:spcBef>
              <a:buFont typeface="Arial" panose="020B0604020202020204" pitchFamily="34" charset="0"/>
              <a:buChar char="•"/>
            </a:pPr>
            <a:r>
              <a:rPr lang="en-US" dirty="0" smtClean="0"/>
              <a:t>OP2.1</a:t>
            </a:r>
          </a:p>
          <a:p>
            <a:pPr marL="637200" lvl="1" indent="-180000">
              <a:lnSpc>
                <a:spcPts val="2300"/>
              </a:lnSpc>
              <a:spcBef>
                <a:spcPts val="1150"/>
              </a:spcBef>
              <a:buFont typeface="Arial" panose="020B0604020202020204" pitchFamily="34" charset="0"/>
              <a:buChar char="•"/>
            </a:pPr>
            <a:r>
              <a:rPr lang="en-US" dirty="0" err="1" smtClean="0"/>
              <a:t>P</a:t>
            </a:r>
            <a:r>
              <a:rPr lang="en-US" baseline="-25000" dirty="0" err="1" smtClean="0"/>
              <a:t>rad</a:t>
            </a:r>
            <a:r>
              <a:rPr lang="en-US" dirty="0" smtClean="0"/>
              <a:t> control not available</a:t>
            </a:r>
          </a:p>
          <a:p>
            <a:pPr marL="637200" lvl="1" indent="-180000">
              <a:lnSpc>
                <a:spcPts val="2300"/>
              </a:lnSpc>
              <a:spcBef>
                <a:spcPts val="1150"/>
              </a:spcBef>
              <a:buFont typeface="Arial" panose="020B0604020202020204" pitchFamily="34" charset="0"/>
              <a:buChar char="•"/>
            </a:pPr>
            <a:r>
              <a:rPr lang="en-US" dirty="0" smtClean="0"/>
              <a:t>Scenario development (~100 sec.) with just n</a:t>
            </a:r>
            <a:r>
              <a:rPr lang="en-US" baseline="-25000" dirty="0" smtClean="0"/>
              <a:t>e</a:t>
            </a:r>
            <a:r>
              <a:rPr lang="en-US" dirty="0" smtClean="0"/>
              <a:t> control time consuming</a:t>
            </a:r>
            <a:endParaRPr lang="en-US" dirty="0" smtClean="0"/>
          </a:p>
          <a:p>
            <a:pPr marL="180000" indent="-180000" algn="l">
              <a:lnSpc>
                <a:spcPts val="2300"/>
              </a:lnSpc>
              <a:spcBef>
                <a:spcPts val="1150"/>
              </a:spcBef>
              <a:buFont typeface="Arial" panose="020B0604020202020204" pitchFamily="34" charset="0"/>
              <a:buChar char="•"/>
            </a:pPr>
            <a:r>
              <a:rPr lang="en-US" dirty="0" smtClean="0"/>
              <a:t>What we need</a:t>
            </a:r>
          </a:p>
          <a:p>
            <a:pPr marL="637200" lvl="1" indent="-180000">
              <a:lnSpc>
                <a:spcPts val="2300"/>
              </a:lnSpc>
              <a:spcBef>
                <a:spcPts val="1150"/>
              </a:spcBef>
              <a:buFont typeface="Arial" panose="020B0604020202020204" pitchFamily="34" charset="0"/>
              <a:buChar char="•"/>
            </a:pPr>
            <a:r>
              <a:rPr lang="en-US" dirty="0" smtClean="0"/>
              <a:t>Either: </a:t>
            </a:r>
            <a:r>
              <a:rPr lang="en-US" dirty="0" err="1" smtClean="0"/>
              <a:t>P</a:t>
            </a:r>
            <a:r>
              <a:rPr lang="en-US" baseline="-25000" dirty="0" err="1" smtClean="0"/>
              <a:t>rad</a:t>
            </a:r>
            <a:r>
              <a:rPr lang="en-US" dirty="0" smtClean="0"/>
              <a:t> control + stable ECRH power</a:t>
            </a:r>
          </a:p>
          <a:p>
            <a:pPr marL="637200" lvl="1" indent="-180000">
              <a:lnSpc>
                <a:spcPts val="2300"/>
              </a:lnSpc>
              <a:spcBef>
                <a:spcPts val="1150"/>
              </a:spcBef>
              <a:buFont typeface="Arial" panose="020B0604020202020204" pitchFamily="34" charset="0"/>
              <a:buChar char="•"/>
            </a:pPr>
            <a:r>
              <a:rPr lang="en-US" dirty="0" smtClean="0"/>
              <a:t>Or: f</a:t>
            </a:r>
            <a:r>
              <a:rPr lang="en-US" baseline="-25000" dirty="0" smtClean="0"/>
              <a:t>rad</a:t>
            </a:r>
            <a:r>
              <a:rPr lang="en-US" dirty="0" smtClean="0"/>
              <a:t> control</a:t>
            </a:r>
          </a:p>
          <a:p>
            <a:pPr marL="637200" lvl="1" indent="-180000">
              <a:lnSpc>
                <a:spcPts val="2300"/>
              </a:lnSpc>
              <a:spcBef>
                <a:spcPts val="1150"/>
              </a:spcBef>
              <a:buFont typeface="Arial" panose="020B0604020202020204" pitchFamily="34" charset="0"/>
              <a:buChar char="•"/>
            </a:pPr>
            <a:r>
              <a:rPr lang="en-US" dirty="0" smtClean="0"/>
              <a:t>Or: Other proxies for detachment level</a:t>
            </a:r>
          </a:p>
          <a:p>
            <a:pPr marL="1094400" lvl="2" indent="-180000">
              <a:lnSpc>
                <a:spcPts val="2300"/>
              </a:lnSpc>
              <a:spcBef>
                <a:spcPts val="1150"/>
              </a:spcBef>
              <a:buFont typeface="Arial" panose="020B0604020202020204" pitchFamily="34" charset="0"/>
              <a:buChar char="•"/>
            </a:pPr>
            <a:r>
              <a:rPr lang="en-US" dirty="0" smtClean="0"/>
              <a:t>CII/CIII radiation in the edge </a:t>
            </a:r>
            <a:r>
              <a:rPr lang="en-US" dirty="0" err="1" smtClean="0"/>
              <a:t>filterscopes</a:t>
            </a:r>
            <a:r>
              <a:rPr lang="en-US" dirty="0" smtClean="0"/>
              <a:t> (detachment stabilization demonstrated in OP1.2b)</a:t>
            </a:r>
          </a:p>
          <a:p>
            <a:pPr marL="1094400" lvl="2" indent="-180000">
              <a:lnSpc>
                <a:spcPts val="2300"/>
              </a:lnSpc>
              <a:spcBef>
                <a:spcPts val="1150"/>
              </a:spcBef>
              <a:buFont typeface="Arial" panose="020B0604020202020204" pitchFamily="34" charset="0"/>
              <a:buChar char="•"/>
            </a:pPr>
            <a:r>
              <a:rPr lang="en-US" dirty="0" smtClean="0"/>
              <a:t>Neutral gas pressure</a:t>
            </a:r>
          </a:p>
          <a:p>
            <a:pPr marL="1094400" lvl="2" indent="-180000">
              <a:lnSpc>
                <a:spcPts val="2300"/>
              </a:lnSpc>
              <a:spcBef>
                <a:spcPts val="1150"/>
              </a:spcBef>
              <a:buFont typeface="Arial" panose="020B0604020202020204" pitchFamily="34" charset="0"/>
              <a:buChar char="•"/>
            </a:pPr>
            <a:r>
              <a:rPr lang="en-US" dirty="0" err="1" smtClean="0"/>
              <a:t>T</a:t>
            </a:r>
            <a:r>
              <a:rPr lang="en-US" baseline="-25000" dirty="0" err="1" smtClean="0"/>
              <a:t>surf</a:t>
            </a:r>
            <a:endParaRPr lang="en-US" baseline="-25000" dirty="0" smtClean="0"/>
          </a:p>
        </p:txBody>
      </p:sp>
      <p:sp>
        <p:nvSpPr>
          <p:cNvPr id="7" name="Fußzeilenplatzhalter 2"/>
          <p:cNvSpPr>
            <a:spLocks noGrp="1"/>
          </p:cNvSpPr>
          <p:nvPr>
            <p:ph type="ftr" sz="quarter" idx="11"/>
          </p:nvPr>
        </p:nvSpPr>
        <p:spPr>
          <a:xfrm>
            <a:off x="695325" y="6489699"/>
            <a:ext cx="10477499" cy="142876"/>
          </a:xfrm>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
        <p:nvSpPr>
          <p:cNvPr id="8" name="TextBox 7"/>
          <p:cNvSpPr txBox="1"/>
          <p:nvPr/>
        </p:nvSpPr>
        <p:spPr>
          <a:xfrm>
            <a:off x="7626810" y="5002797"/>
            <a:ext cx="3413114" cy="276999"/>
          </a:xfrm>
          <a:prstGeom prst="rect">
            <a:avLst/>
          </a:prstGeom>
          <a:noFill/>
        </p:spPr>
        <p:txBody>
          <a:bodyPr wrap="none" rtlCol="0">
            <a:spAutoFit/>
          </a:bodyPr>
          <a:lstStyle/>
          <a:p>
            <a:r>
              <a:rPr lang="en-GB" sz="1200" dirty="0"/>
              <a:t>[M. Krychowiak, et al., NME, 34 (2023) 101363]</a:t>
            </a:r>
          </a:p>
        </p:txBody>
      </p:sp>
    </p:spTree>
    <p:extLst>
      <p:ext uri="{BB962C8B-B14F-4D97-AF65-F5344CB8AC3E}">
        <p14:creationId xmlns:p14="http://schemas.microsoft.com/office/powerpoint/2010/main" val="2572206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Main Objectives of TF II in OP2.1 and OP2.2 </a:t>
            </a:r>
            <a:endParaRPr lang="en-GB" dirty="0"/>
          </a:p>
        </p:txBody>
      </p:sp>
      <p:sp>
        <p:nvSpPr>
          <p:cNvPr id="5" name="Date Placeholder 4"/>
          <p:cNvSpPr>
            <a:spLocks noGrp="1"/>
          </p:cNvSpPr>
          <p:nvPr>
            <p:ph type="dt" sz="half" idx="10"/>
          </p:nvPr>
        </p:nvSpPr>
        <p:spPr/>
        <p:txBody>
          <a:bodyPr/>
          <a:lstStyle/>
          <a:p>
            <a:fld id="{73C055E9-EE1C-4118-9B82-CF6005588BDF}" type="datetime1">
              <a:rPr lang="pl-PL" smtClean="0"/>
              <a:t>24.11.2023</a:t>
            </a:fld>
            <a:endParaRPr lang="de-DE" dirty="0"/>
          </a:p>
        </p:txBody>
      </p:sp>
      <p:sp>
        <p:nvSpPr>
          <p:cNvPr id="7" name="Slide Number Placeholder 6"/>
          <p:cNvSpPr>
            <a:spLocks noGrp="1"/>
          </p:cNvSpPr>
          <p:nvPr>
            <p:ph type="sldNum" sz="quarter" idx="12"/>
          </p:nvPr>
        </p:nvSpPr>
        <p:spPr/>
        <p:txBody>
          <a:bodyPr/>
          <a:lstStyle/>
          <a:p>
            <a:fld id="{3B1A4699-952B-42DA-8DC4-38A59B49610C}" type="slidenum">
              <a:rPr lang="de-DE" smtClean="0"/>
              <a:pPr/>
              <a:t>2</a:t>
            </a:fld>
            <a:endParaRPr lang="de-DE" dirty="0"/>
          </a:p>
        </p:txBody>
      </p:sp>
      <p:graphicFrame>
        <p:nvGraphicFramePr>
          <p:cNvPr id="9" name="Table 8"/>
          <p:cNvGraphicFramePr>
            <a:graphicFrameLocks noGrp="1"/>
          </p:cNvGraphicFramePr>
          <p:nvPr>
            <p:extLst>
              <p:ext uri="{D42A27DB-BD31-4B8C-83A1-F6EECF244321}">
                <p14:modId xmlns:p14="http://schemas.microsoft.com/office/powerpoint/2010/main" val="1378017267"/>
              </p:ext>
            </p:extLst>
          </p:nvPr>
        </p:nvGraphicFramePr>
        <p:xfrm>
          <a:off x="1211262" y="1793081"/>
          <a:ext cx="10017912" cy="4200525"/>
        </p:xfrm>
        <a:graphic>
          <a:graphicData uri="http://schemas.openxmlformats.org/drawingml/2006/table">
            <a:tbl>
              <a:tblPr firstRow="1" firstCol="1" bandRow="1">
                <a:tableStyleId>{5C22544A-7EE6-4342-B048-85BDC9FD1C3A}</a:tableStyleId>
              </a:tblPr>
              <a:tblGrid>
                <a:gridCol w="2299855">
                  <a:extLst>
                    <a:ext uri="{9D8B030D-6E8A-4147-A177-3AD203B41FA5}">
                      <a16:colId xmlns:a16="http://schemas.microsoft.com/office/drawing/2014/main" val="934980873"/>
                    </a:ext>
                  </a:extLst>
                </a:gridCol>
                <a:gridCol w="4108279">
                  <a:extLst>
                    <a:ext uri="{9D8B030D-6E8A-4147-A177-3AD203B41FA5}">
                      <a16:colId xmlns:a16="http://schemas.microsoft.com/office/drawing/2014/main" val="3609242192"/>
                    </a:ext>
                  </a:extLst>
                </a:gridCol>
                <a:gridCol w="3609778">
                  <a:extLst>
                    <a:ext uri="{9D8B030D-6E8A-4147-A177-3AD203B41FA5}">
                      <a16:colId xmlns:a16="http://schemas.microsoft.com/office/drawing/2014/main" val="997077155"/>
                    </a:ext>
                  </a:extLst>
                </a:gridCol>
              </a:tblGrid>
              <a:tr h="250825">
                <a:tc>
                  <a:txBody>
                    <a:bodyPr/>
                    <a:lstStyle/>
                    <a:p>
                      <a:pPr algn="l">
                        <a:spcAft>
                          <a:spcPts val="0"/>
                        </a:spcAft>
                      </a:pPr>
                      <a:r>
                        <a:rPr lang="de-DE" sz="1200">
                          <a:effectLst/>
                        </a:rPr>
                        <a:t>Main objectives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l">
                        <a:spcAft>
                          <a:spcPts val="0"/>
                        </a:spcAft>
                      </a:pPr>
                      <a:r>
                        <a:rPr lang="de-DE" sz="1200">
                          <a:effectLst/>
                        </a:rPr>
                        <a:t>Scientific goal</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l">
                        <a:spcAft>
                          <a:spcPts val="0"/>
                        </a:spcAft>
                      </a:pPr>
                      <a:r>
                        <a:rPr lang="de-DE" sz="1200">
                          <a:effectLst/>
                        </a:rPr>
                        <a:t>Measures of success/Deliverables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411715370"/>
                  </a:ext>
                </a:extLst>
              </a:tr>
              <a:tr h="3949700">
                <a:tc>
                  <a:txBody>
                    <a:bodyPr/>
                    <a:lstStyle/>
                    <a:p>
                      <a:pPr marL="269875" marR="1905" indent="-228600" algn="l">
                        <a:lnSpc>
                          <a:spcPts val="2060"/>
                        </a:lnSpc>
                        <a:spcAft>
                          <a:spcPts val="0"/>
                        </a:spcAft>
                        <a:buFont typeface="Arial" panose="020B0604020202020204" pitchFamily="34" charset="0"/>
                        <a:buChar char="•"/>
                        <a:tabLst>
                          <a:tab pos="269875" algn="l"/>
                        </a:tabLst>
                      </a:pPr>
                      <a:r>
                        <a:rPr lang="en-US" sz="1200" dirty="0" smtClean="0">
                          <a:effectLst/>
                        </a:rPr>
                        <a:t>Development </a:t>
                      </a:r>
                      <a:r>
                        <a:rPr lang="en-US" sz="1200" dirty="0">
                          <a:effectLst/>
                        </a:rPr>
                        <a:t>of lon</a:t>
                      </a:r>
                      <a:r>
                        <a:rPr lang="en-US" sz="1200" spc="-15" dirty="0">
                          <a:effectLst/>
                        </a:rPr>
                        <a:t>g</a:t>
                      </a:r>
                      <a:r>
                        <a:rPr lang="en-US" sz="1200" dirty="0">
                          <a:effectLst/>
                        </a:rPr>
                        <a:t>,  </a:t>
                      </a:r>
                      <a:r>
                        <a:rPr lang="en-US" sz="1100" dirty="0">
                          <a:effectLst/>
                        </a:rPr>
                        <a:t/>
                      </a:r>
                      <a:br>
                        <a:rPr lang="en-US" sz="1100" dirty="0">
                          <a:effectLst/>
                        </a:rPr>
                      </a:br>
                      <a:r>
                        <a:rPr lang="en-US" sz="1200" dirty="0">
                          <a:effectLst/>
                        </a:rPr>
                        <a:t>stationar</a:t>
                      </a:r>
                      <a:r>
                        <a:rPr lang="en-US" sz="1200" spc="-25" dirty="0">
                          <a:effectLst/>
                        </a:rPr>
                        <a:t>y</a:t>
                      </a:r>
                      <a:r>
                        <a:rPr lang="en-US" sz="1200" dirty="0">
                          <a:effectLst/>
                        </a:rPr>
                        <a:t> </a:t>
                      </a:r>
                      <a:r>
                        <a:rPr lang="en-US" sz="1200" dirty="0" smtClean="0">
                          <a:effectLst/>
                        </a:rPr>
                        <a:t>divertor</a:t>
                      </a:r>
                      <a:r>
                        <a:rPr lang="pl-PL" sz="1200" baseline="0" dirty="0" smtClean="0">
                          <a:effectLst/>
                        </a:rPr>
                        <a:t> </a:t>
                      </a:r>
                      <a:r>
                        <a:rPr lang="en-US" sz="1200" dirty="0" smtClean="0">
                          <a:effectLst/>
                        </a:rPr>
                        <a:t>detachment  scenarios </a:t>
                      </a:r>
                      <a:r>
                        <a:rPr lang="en-US" sz="1200" dirty="0">
                          <a:effectLst/>
                        </a:rPr>
                        <a:t>with and without  impurit</a:t>
                      </a:r>
                      <a:r>
                        <a:rPr lang="en-US" sz="1200" spc="-40" dirty="0">
                          <a:effectLst/>
                        </a:rPr>
                        <a:t>y</a:t>
                      </a:r>
                      <a:r>
                        <a:rPr lang="en-US" sz="1200" dirty="0">
                          <a:effectLst/>
                        </a:rPr>
                        <a:t> seeding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31775" indent="-171450" algn="l">
                        <a:lnSpc>
                          <a:spcPts val="1345"/>
                        </a:lnSpc>
                        <a:spcBef>
                          <a:spcPts val="55"/>
                        </a:spcBef>
                        <a:spcAft>
                          <a:spcPts val="0"/>
                        </a:spcAft>
                        <a:buFont typeface="Arial" panose="020B0604020202020204" pitchFamily="34" charset="0"/>
                        <a:buChar char="•"/>
                        <a:tabLst>
                          <a:tab pos="288925" algn="l"/>
                        </a:tabLst>
                      </a:pPr>
                      <a:r>
                        <a:rPr lang="en-US" sz="1200" dirty="0" smtClean="0">
                          <a:effectLst/>
                        </a:rPr>
                        <a:t>Creatin</a:t>
                      </a:r>
                      <a:r>
                        <a:rPr lang="en-US" sz="1200" spc="-15" dirty="0" smtClean="0">
                          <a:effectLst/>
                        </a:rPr>
                        <a:t>g</a:t>
                      </a:r>
                      <a:r>
                        <a:rPr lang="en-US" sz="1200" dirty="0" smtClean="0">
                          <a:effectLst/>
                        </a:rPr>
                        <a:t> </a:t>
                      </a:r>
                      <a:r>
                        <a:rPr lang="en-US" sz="1200" dirty="0">
                          <a:effectLst/>
                        </a:rPr>
                        <a:t>conditions for detachment  </a:t>
                      </a:r>
                      <a:endParaRPr lang="en-GB" sz="1100" dirty="0">
                        <a:effectLst/>
                      </a:endParaRPr>
                    </a:p>
                    <a:p>
                      <a:pPr marL="717550" marR="70485" indent="-179388" algn="l" defTabSz="914400" rtl="0" eaLnBrk="1" latinLnBrk="0" hangingPunct="1">
                        <a:lnSpc>
                          <a:spcPts val="1345"/>
                        </a:lnSpc>
                        <a:spcBef>
                          <a:spcPts val="700"/>
                        </a:spcBef>
                        <a:spcAft>
                          <a:spcPts val="0"/>
                        </a:spcAft>
                        <a:tabLst>
                          <a:tab pos="538163" algn="l"/>
                        </a:tabLst>
                      </a:pPr>
                      <a:r>
                        <a:rPr lang="en-US" sz="1200" kern="1200" dirty="0">
                          <a:solidFill>
                            <a:schemeClr val="dk1"/>
                          </a:solidFill>
                          <a:effectLst/>
                          <a:latin typeface="+mn-lt"/>
                          <a:ea typeface="+mn-ea"/>
                          <a:cs typeface="+mn-cs"/>
                        </a:rPr>
                        <a:t>o 	Impurity seeding; edge impurity concentration  </a:t>
                      </a:r>
                      <a:endParaRPr lang="en-GB" sz="1200" kern="1200" dirty="0">
                        <a:solidFill>
                          <a:schemeClr val="dk1"/>
                        </a:solidFill>
                        <a:effectLst/>
                        <a:latin typeface="+mn-lt"/>
                        <a:ea typeface="+mn-ea"/>
                        <a:cs typeface="+mn-cs"/>
                      </a:endParaRPr>
                    </a:p>
                    <a:p>
                      <a:pPr marL="717550" marR="70485" indent="-179388" algn="l" defTabSz="914400" rtl="0" eaLnBrk="1" latinLnBrk="0" hangingPunct="1">
                        <a:lnSpc>
                          <a:spcPts val="1345"/>
                        </a:lnSpc>
                        <a:spcBef>
                          <a:spcPts val="700"/>
                        </a:spcBef>
                        <a:spcAft>
                          <a:spcPts val="0"/>
                        </a:spcAft>
                        <a:tabLst>
                          <a:tab pos="538163" algn="l"/>
                        </a:tabLst>
                      </a:pPr>
                      <a:r>
                        <a:rPr lang="en-US" sz="1200" kern="1200" dirty="0">
                          <a:solidFill>
                            <a:schemeClr val="dk1"/>
                          </a:solidFill>
                          <a:effectLst/>
                          <a:latin typeface="+mn-lt"/>
                          <a:ea typeface="+mn-ea"/>
                          <a:cs typeface="+mn-cs"/>
                        </a:rPr>
                        <a:t>o 	Edge radiation losses  </a:t>
                      </a:r>
                      <a:endParaRPr lang="en-GB" sz="1200" kern="1200" dirty="0">
                        <a:solidFill>
                          <a:schemeClr val="dk1"/>
                        </a:solidFill>
                        <a:effectLst/>
                        <a:latin typeface="+mn-lt"/>
                        <a:ea typeface="+mn-ea"/>
                        <a:cs typeface="+mn-cs"/>
                      </a:endParaRPr>
                    </a:p>
                    <a:p>
                      <a:pPr marL="717550" marR="70485" indent="-179388" algn="l" defTabSz="914400" rtl="0" eaLnBrk="1" latinLnBrk="0" hangingPunct="1">
                        <a:lnSpc>
                          <a:spcPts val="1345"/>
                        </a:lnSpc>
                        <a:spcBef>
                          <a:spcPts val="700"/>
                        </a:spcBef>
                        <a:spcAft>
                          <a:spcPts val="0"/>
                        </a:spcAft>
                        <a:tabLst>
                          <a:tab pos="538163" algn="l"/>
                        </a:tabLst>
                      </a:pPr>
                      <a:r>
                        <a:rPr lang="en-US" sz="1200" kern="1200" dirty="0">
                          <a:solidFill>
                            <a:schemeClr val="dk1"/>
                          </a:solidFill>
                          <a:effectLst/>
                          <a:latin typeface="+mn-lt"/>
                          <a:ea typeface="+mn-ea"/>
                          <a:cs typeface="+mn-cs"/>
                        </a:rPr>
                        <a:t>o 	Optimization of edge topology (control/trim coils)  </a:t>
                      </a:r>
                      <a:endParaRPr lang="pl-PL" sz="1200" kern="1200" dirty="0" smtClean="0">
                        <a:solidFill>
                          <a:schemeClr val="dk1"/>
                        </a:solidFill>
                        <a:effectLst/>
                        <a:latin typeface="+mn-lt"/>
                        <a:ea typeface="+mn-ea"/>
                        <a:cs typeface="+mn-cs"/>
                      </a:endParaRPr>
                    </a:p>
                    <a:p>
                      <a:pPr marL="717550" marR="70485" indent="-179388" algn="l" defTabSz="914400" rtl="0" eaLnBrk="1" latinLnBrk="0" hangingPunct="1">
                        <a:lnSpc>
                          <a:spcPts val="1345"/>
                        </a:lnSpc>
                        <a:spcBef>
                          <a:spcPts val="700"/>
                        </a:spcBef>
                        <a:spcAft>
                          <a:spcPts val="0"/>
                        </a:spcAft>
                        <a:tabLst>
                          <a:tab pos="538163" algn="l"/>
                        </a:tabLst>
                      </a:pPr>
                      <a:r>
                        <a:rPr lang="en-US" sz="1200" kern="1200" dirty="0" smtClean="0">
                          <a:solidFill>
                            <a:schemeClr val="dk1"/>
                          </a:solidFill>
                          <a:effectLst/>
                          <a:latin typeface="+mn-lt"/>
                          <a:ea typeface="+mn-ea"/>
                          <a:cs typeface="+mn-cs"/>
                        </a:rPr>
                        <a:t>o Dependence </a:t>
                      </a:r>
                      <a:r>
                        <a:rPr lang="en-US" sz="1200" kern="1200" dirty="0">
                          <a:solidFill>
                            <a:schemeClr val="dk1"/>
                          </a:solidFill>
                          <a:effectLst/>
                          <a:latin typeface="+mn-lt"/>
                          <a:ea typeface="+mn-ea"/>
                          <a:cs typeface="+mn-cs"/>
                        </a:rPr>
                        <a:t>on core fueling/heating mechanisms  </a:t>
                      </a:r>
                      <a:endParaRPr lang="en-GB" sz="1200" kern="1200" dirty="0">
                        <a:solidFill>
                          <a:schemeClr val="dk1"/>
                        </a:solidFill>
                        <a:effectLst/>
                        <a:latin typeface="+mn-lt"/>
                        <a:ea typeface="+mn-ea"/>
                        <a:cs typeface="+mn-cs"/>
                      </a:endParaRPr>
                    </a:p>
                    <a:p>
                      <a:pPr marL="231775" indent="-171450" algn="l">
                        <a:lnSpc>
                          <a:spcPts val="1345"/>
                        </a:lnSpc>
                        <a:spcBef>
                          <a:spcPts val="700"/>
                        </a:spcBef>
                        <a:spcAft>
                          <a:spcPts val="0"/>
                        </a:spcAft>
                        <a:buFont typeface="Arial" panose="020B0604020202020204" pitchFamily="34" charset="0"/>
                        <a:buChar char="•"/>
                        <a:tabLst>
                          <a:tab pos="288925" algn="l"/>
                        </a:tabLst>
                      </a:pPr>
                      <a:r>
                        <a:rPr lang="en-US" sz="1200" dirty="0" smtClean="0">
                          <a:effectLst/>
                        </a:rPr>
                        <a:t>Compatibilit</a:t>
                      </a:r>
                      <a:r>
                        <a:rPr lang="en-US" sz="1200" spc="-40" dirty="0" smtClean="0">
                          <a:effectLst/>
                        </a:rPr>
                        <a:t>y</a:t>
                      </a:r>
                      <a:r>
                        <a:rPr lang="en-US" sz="1200" dirty="0" smtClean="0">
                          <a:effectLst/>
                        </a:rPr>
                        <a:t> </a:t>
                      </a:r>
                      <a:r>
                        <a:rPr lang="en-US" sz="1200" dirty="0">
                          <a:effectLst/>
                        </a:rPr>
                        <a:t>with hi</a:t>
                      </a:r>
                      <a:r>
                        <a:rPr lang="en-US" sz="1200" spc="-15" dirty="0">
                          <a:effectLst/>
                        </a:rPr>
                        <a:t>g</a:t>
                      </a:r>
                      <a:r>
                        <a:rPr lang="en-US" sz="1200" dirty="0">
                          <a:effectLst/>
                        </a:rPr>
                        <a:t>h-performance scenarios  </a:t>
                      </a:r>
                      <a:endParaRPr lang="en-GB" sz="1100" dirty="0">
                        <a:effectLst/>
                      </a:endParaRPr>
                    </a:p>
                    <a:p>
                      <a:pPr marL="717550" marR="70485" indent="-179388" algn="l">
                        <a:lnSpc>
                          <a:spcPts val="1345"/>
                        </a:lnSpc>
                        <a:spcBef>
                          <a:spcPts val="700"/>
                        </a:spcBef>
                        <a:spcAft>
                          <a:spcPts val="0"/>
                        </a:spcAft>
                        <a:tabLst>
                          <a:tab pos="538163" algn="l"/>
                        </a:tabLst>
                      </a:pPr>
                      <a:r>
                        <a:rPr lang="en-US" sz="1200" kern="1200" dirty="0">
                          <a:solidFill>
                            <a:schemeClr val="dk1"/>
                          </a:solidFill>
                          <a:effectLst/>
                          <a:latin typeface="+mn-lt"/>
                          <a:ea typeface="+mn-ea"/>
                          <a:cs typeface="+mn-cs"/>
                        </a:rPr>
                        <a:t>o 	High-mirror and high-iota configurations in comparison with  </a:t>
                      </a:r>
                      <a:r>
                        <a:rPr lang="en-US" sz="1200" kern="1200" dirty="0" smtClean="0">
                          <a:solidFill>
                            <a:schemeClr val="dk1"/>
                          </a:solidFill>
                          <a:effectLst/>
                          <a:latin typeface="+mn-lt"/>
                          <a:ea typeface="+mn-ea"/>
                          <a:cs typeface="+mn-cs"/>
                        </a:rPr>
                        <a:t>the </a:t>
                      </a:r>
                      <a:r>
                        <a:rPr lang="en-US" sz="1200" kern="1200" dirty="0">
                          <a:solidFill>
                            <a:schemeClr val="dk1"/>
                          </a:solidFill>
                          <a:effectLst/>
                          <a:latin typeface="+mn-lt"/>
                          <a:ea typeface="+mn-ea"/>
                          <a:cs typeface="+mn-cs"/>
                        </a:rPr>
                        <a:t>standard configuration  </a:t>
                      </a:r>
                      <a:endParaRPr lang="en-GB" sz="1200" kern="1200" dirty="0">
                        <a:solidFill>
                          <a:schemeClr val="dk1"/>
                        </a:solidFill>
                        <a:effectLst/>
                        <a:latin typeface="+mn-lt"/>
                        <a:ea typeface="+mn-ea"/>
                        <a:cs typeface="+mn-cs"/>
                      </a:endParaRPr>
                    </a:p>
                    <a:p>
                      <a:pPr marL="717550" marR="70485" indent="-179388" algn="l" defTabSz="914400" rtl="0" eaLnBrk="1" latinLnBrk="0" hangingPunct="1">
                        <a:lnSpc>
                          <a:spcPts val="1345"/>
                        </a:lnSpc>
                        <a:spcBef>
                          <a:spcPts val="700"/>
                        </a:spcBef>
                        <a:spcAft>
                          <a:spcPts val="0"/>
                        </a:spcAft>
                        <a:tabLst>
                          <a:tab pos="538163" algn="l"/>
                        </a:tabLst>
                      </a:pPr>
                      <a:r>
                        <a:rPr lang="en-US" sz="1200" kern="1200" dirty="0">
                          <a:solidFill>
                            <a:schemeClr val="dk1"/>
                          </a:solidFill>
                          <a:effectLst/>
                          <a:latin typeface="+mn-lt"/>
                          <a:ea typeface="+mn-ea"/>
                          <a:cs typeface="+mn-cs"/>
                        </a:rPr>
                        <a:t>o 	Pellet-fueled discharges  </a:t>
                      </a:r>
                      <a:endParaRPr lang="pl-PL" sz="1200" kern="1200" dirty="0" smtClean="0">
                        <a:solidFill>
                          <a:schemeClr val="dk1"/>
                        </a:solidFill>
                        <a:effectLst/>
                        <a:latin typeface="+mn-lt"/>
                        <a:ea typeface="+mn-ea"/>
                        <a:cs typeface="+mn-cs"/>
                      </a:endParaRPr>
                    </a:p>
                    <a:p>
                      <a:pPr marL="717550" marR="70485" indent="-179388" algn="l" defTabSz="914400" rtl="0" eaLnBrk="1" latinLnBrk="0" hangingPunct="1">
                        <a:lnSpc>
                          <a:spcPts val="1345"/>
                        </a:lnSpc>
                        <a:spcBef>
                          <a:spcPts val="700"/>
                        </a:spcBef>
                        <a:spcAft>
                          <a:spcPts val="0"/>
                        </a:spcAft>
                        <a:tabLst>
                          <a:tab pos="538163" algn="l"/>
                        </a:tabLst>
                      </a:pPr>
                      <a:r>
                        <a:rPr lang="en-US" sz="1200" kern="1200" dirty="0" smtClean="0">
                          <a:solidFill>
                            <a:schemeClr val="dk1"/>
                          </a:solidFill>
                          <a:effectLst/>
                          <a:latin typeface="+mn-lt"/>
                          <a:ea typeface="+mn-ea"/>
                          <a:cs typeface="+mn-cs"/>
                        </a:rPr>
                        <a:t>o </a:t>
                      </a:r>
                      <a:r>
                        <a:rPr lang="en-US" sz="1200" kern="1200" dirty="0">
                          <a:solidFill>
                            <a:schemeClr val="dk1"/>
                          </a:solidFill>
                          <a:effectLst/>
                          <a:latin typeface="+mn-lt"/>
                          <a:ea typeface="+mn-ea"/>
                          <a:cs typeface="+mn-cs"/>
                        </a:rPr>
                        <a:t>	Exhaust efficiency under detachment  </a:t>
                      </a:r>
                      <a:endParaRPr lang="pl-PL" sz="1200" kern="1200" dirty="0" smtClean="0">
                        <a:solidFill>
                          <a:schemeClr val="dk1"/>
                        </a:solidFill>
                        <a:effectLst/>
                        <a:latin typeface="+mn-lt"/>
                        <a:ea typeface="+mn-ea"/>
                        <a:cs typeface="+mn-cs"/>
                      </a:endParaRPr>
                    </a:p>
                    <a:p>
                      <a:pPr marL="746125" algn="l">
                        <a:lnSpc>
                          <a:spcPts val="1325"/>
                        </a:lnSpc>
                        <a:spcBef>
                          <a:spcPts val="700"/>
                        </a:spcBef>
                        <a:spcAft>
                          <a:spcPts val="725"/>
                        </a:spcAft>
                      </a:pP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30505" indent="-171450" algn="l">
                        <a:lnSpc>
                          <a:spcPts val="1345"/>
                        </a:lnSpc>
                        <a:spcBef>
                          <a:spcPts val="55"/>
                        </a:spcBef>
                        <a:spcAft>
                          <a:spcPts val="0"/>
                        </a:spcAft>
                        <a:buFont typeface="Arial" panose="020B0604020202020204" pitchFamily="34" charset="0"/>
                        <a:buChar char="•"/>
                        <a:tabLst>
                          <a:tab pos="287655" algn="l"/>
                        </a:tabLst>
                      </a:pPr>
                      <a:r>
                        <a:rPr lang="en-US" sz="1200" b="1" dirty="0" smtClean="0">
                          <a:solidFill>
                            <a:schemeClr val="tx1"/>
                          </a:solidFill>
                          <a:effectLst/>
                        </a:rPr>
                        <a:t>Demonstration </a:t>
                      </a:r>
                      <a:r>
                        <a:rPr lang="en-US" sz="1200" b="1" dirty="0">
                          <a:solidFill>
                            <a:schemeClr val="tx1"/>
                          </a:solidFill>
                          <a:effectLst/>
                        </a:rPr>
                        <a:t>of scenarios with long,  </a:t>
                      </a:r>
                      <a:r>
                        <a:rPr lang="en-US" sz="1200" b="1" dirty="0" smtClean="0">
                          <a:solidFill>
                            <a:schemeClr val="tx1"/>
                          </a:solidFill>
                          <a:effectLst/>
                        </a:rPr>
                        <a:t>stationar</a:t>
                      </a:r>
                      <a:r>
                        <a:rPr lang="en-US" sz="1200" b="1" spc="-25" dirty="0" smtClean="0">
                          <a:solidFill>
                            <a:schemeClr val="tx1"/>
                          </a:solidFill>
                          <a:effectLst/>
                        </a:rPr>
                        <a:t>y</a:t>
                      </a:r>
                      <a:r>
                        <a:rPr lang="en-US" sz="1200" b="1" dirty="0" smtClean="0">
                          <a:solidFill>
                            <a:schemeClr val="tx1"/>
                          </a:solidFill>
                          <a:effectLst/>
                        </a:rPr>
                        <a:t> </a:t>
                      </a:r>
                      <a:r>
                        <a:rPr lang="en-US" sz="1200" b="1" dirty="0">
                          <a:solidFill>
                            <a:schemeClr val="tx1"/>
                          </a:solidFill>
                          <a:effectLst/>
                        </a:rPr>
                        <a:t>divertor detachment, in  particular, for </a:t>
                      </a:r>
                      <a:r>
                        <a:rPr lang="en-US" sz="1200" b="0" dirty="0">
                          <a:solidFill>
                            <a:schemeClr val="tx1"/>
                          </a:solidFill>
                          <a:effectLst/>
                        </a:rPr>
                        <a:t>hi</a:t>
                      </a:r>
                      <a:r>
                        <a:rPr lang="en-US" sz="1200" b="0" spc="-15" dirty="0">
                          <a:solidFill>
                            <a:schemeClr val="tx1"/>
                          </a:solidFill>
                          <a:effectLst/>
                        </a:rPr>
                        <a:t>g</a:t>
                      </a:r>
                      <a:r>
                        <a:rPr lang="en-US" sz="1200" b="0" dirty="0">
                          <a:solidFill>
                            <a:schemeClr val="tx1"/>
                          </a:solidFill>
                          <a:effectLst/>
                        </a:rPr>
                        <a:t>h-mirror, hi</a:t>
                      </a:r>
                      <a:r>
                        <a:rPr lang="en-US" sz="1200" b="0" spc="-15" dirty="0">
                          <a:solidFill>
                            <a:schemeClr val="tx1"/>
                          </a:solidFill>
                          <a:effectLst/>
                        </a:rPr>
                        <a:t>g</a:t>
                      </a:r>
                      <a:r>
                        <a:rPr lang="en-US" sz="1200" b="0" dirty="0">
                          <a:solidFill>
                            <a:schemeClr val="tx1"/>
                          </a:solidFill>
                          <a:effectLst/>
                        </a:rPr>
                        <a:t>h-iota and  </a:t>
                      </a:r>
                      <a:r>
                        <a:rPr lang="en-US" sz="1200" b="1" dirty="0">
                          <a:solidFill>
                            <a:schemeClr val="tx1"/>
                          </a:solidFill>
                          <a:effectLst/>
                        </a:rPr>
                        <a:t>standard confi</a:t>
                      </a:r>
                      <a:r>
                        <a:rPr lang="en-US" sz="1200" b="1" spc="-15" dirty="0">
                          <a:solidFill>
                            <a:schemeClr val="tx1"/>
                          </a:solidFill>
                          <a:effectLst/>
                        </a:rPr>
                        <a:t>g</a:t>
                      </a:r>
                      <a:r>
                        <a:rPr lang="en-US" sz="1200" b="1" dirty="0">
                          <a:solidFill>
                            <a:schemeClr val="tx1"/>
                          </a:solidFill>
                          <a:effectLst/>
                        </a:rPr>
                        <a:t>uration  </a:t>
                      </a:r>
                      <a:r>
                        <a:rPr lang="pl-PL" sz="1200" dirty="0" smtClean="0">
                          <a:effectLst/>
                        </a:rPr>
                        <a:t/>
                      </a:r>
                      <a:br>
                        <a:rPr lang="pl-PL" sz="1200" dirty="0" smtClean="0">
                          <a:effectLst/>
                        </a:rPr>
                      </a:br>
                      <a:endParaRPr lang="en-GB" sz="1100" dirty="0">
                        <a:effectLst/>
                      </a:endParaRPr>
                    </a:p>
                    <a:p>
                      <a:pPr marL="230505" indent="-171450" algn="l" defTabSz="914400" rtl="0" eaLnBrk="1" latinLnBrk="0" hangingPunct="1">
                        <a:lnSpc>
                          <a:spcPts val="1345"/>
                        </a:lnSpc>
                        <a:spcBef>
                          <a:spcPts val="55"/>
                        </a:spcBef>
                        <a:spcAft>
                          <a:spcPts val="0"/>
                        </a:spcAft>
                        <a:buFont typeface="Arial" panose="020B0604020202020204" pitchFamily="34" charset="0"/>
                        <a:buChar char="•"/>
                        <a:tabLst>
                          <a:tab pos="287655" algn="l"/>
                        </a:tabLst>
                      </a:pPr>
                      <a:r>
                        <a:rPr lang="en-US" sz="1200" kern="1200" dirty="0" smtClean="0">
                          <a:solidFill>
                            <a:schemeClr val="dk1"/>
                          </a:solidFill>
                          <a:effectLst/>
                          <a:latin typeface="+mn-lt"/>
                          <a:ea typeface="+mn-ea"/>
                          <a:cs typeface="+mn-cs"/>
                        </a:rPr>
                        <a:t>Characterize </a:t>
                      </a:r>
                      <a:r>
                        <a:rPr lang="en-US" sz="1200" kern="1200" dirty="0">
                          <a:solidFill>
                            <a:schemeClr val="dk1"/>
                          </a:solidFill>
                          <a:effectLst/>
                          <a:latin typeface="+mn-lt"/>
                          <a:ea typeface="+mn-ea"/>
                          <a:cs typeface="+mn-cs"/>
                        </a:rPr>
                        <a:t>the conditions under </a:t>
                      </a:r>
                      <a:r>
                        <a:rPr lang="en-US" sz="1200" kern="1200" dirty="0" smtClean="0">
                          <a:solidFill>
                            <a:schemeClr val="dk1"/>
                          </a:solidFill>
                          <a:effectLst/>
                          <a:latin typeface="+mn-lt"/>
                          <a:ea typeface="+mn-ea"/>
                          <a:cs typeface="+mn-cs"/>
                        </a:rPr>
                        <a:t>which</a:t>
                      </a:r>
                      <a:r>
                        <a:rPr lang="pl-PL" sz="1200" kern="1200" dirty="0" smtClean="0">
                          <a:solidFill>
                            <a:schemeClr val="dk1"/>
                          </a:solidFill>
                          <a:effectLst/>
                          <a:latin typeface="+mn-lt"/>
                          <a:ea typeface="+mn-ea"/>
                          <a:cs typeface="+mn-cs"/>
                        </a:rPr>
                        <a:t> </a:t>
                      </a:r>
                      <a:r>
                        <a:rPr lang="en-US" sz="1200" kern="1200" dirty="0" smtClean="0">
                          <a:solidFill>
                            <a:schemeClr val="dk1"/>
                          </a:solidFill>
                          <a:effectLst/>
                          <a:latin typeface="+mn-lt"/>
                          <a:ea typeface="+mn-ea"/>
                          <a:cs typeface="+mn-cs"/>
                        </a:rPr>
                        <a:t>detachment </a:t>
                      </a:r>
                      <a:r>
                        <a:rPr lang="en-US" sz="1200" kern="1200" dirty="0">
                          <a:solidFill>
                            <a:schemeClr val="dk1"/>
                          </a:solidFill>
                          <a:effectLst/>
                          <a:latin typeface="+mn-lt"/>
                          <a:ea typeface="+mn-ea"/>
                          <a:cs typeface="+mn-cs"/>
                        </a:rPr>
                        <a:t>is possible  </a:t>
                      </a:r>
                      <a:r>
                        <a:rPr lang="pl-PL" sz="1200" kern="1200" dirty="0" smtClean="0">
                          <a:solidFill>
                            <a:schemeClr val="dk1"/>
                          </a:solidFill>
                          <a:effectLst/>
                          <a:latin typeface="+mn-lt"/>
                          <a:ea typeface="+mn-ea"/>
                          <a:cs typeface="+mn-cs"/>
                        </a:rPr>
                        <a:t/>
                      </a:r>
                      <a:br>
                        <a:rPr lang="pl-PL" sz="1200" kern="1200" dirty="0" smtClean="0">
                          <a:solidFill>
                            <a:schemeClr val="dk1"/>
                          </a:solidFill>
                          <a:effectLst/>
                          <a:latin typeface="+mn-lt"/>
                          <a:ea typeface="+mn-ea"/>
                          <a:cs typeface="+mn-cs"/>
                        </a:rPr>
                      </a:br>
                      <a:endParaRPr lang="en-GB" sz="1200" kern="1200" dirty="0">
                        <a:solidFill>
                          <a:schemeClr val="dk1"/>
                        </a:solidFill>
                        <a:effectLst/>
                        <a:latin typeface="+mn-lt"/>
                        <a:ea typeface="+mn-ea"/>
                        <a:cs typeface="+mn-cs"/>
                      </a:endParaRPr>
                    </a:p>
                    <a:p>
                      <a:pPr marL="230505" indent="-171450" algn="l" defTabSz="914400" rtl="0" eaLnBrk="1" latinLnBrk="0" hangingPunct="1">
                        <a:lnSpc>
                          <a:spcPts val="1345"/>
                        </a:lnSpc>
                        <a:spcBef>
                          <a:spcPts val="55"/>
                        </a:spcBef>
                        <a:spcAft>
                          <a:spcPts val="0"/>
                        </a:spcAft>
                        <a:buFont typeface="Arial" panose="020B0604020202020204" pitchFamily="34" charset="0"/>
                        <a:buChar char="•"/>
                        <a:tabLst>
                          <a:tab pos="287655" algn="l"/>
                        </a:tabLst>
                      </a:pPr>
                      <a:r>
                        <a:rPr lang="en-US" sz="1200" kern="1200" dirty="0" smtClean="0">
                          <a:solidFill>
                            <a:schemeClr val="dk1"/>
                          </a:solidFill>
                          <a:effectLst/>
                          <a:latin typeface="+mn-lt"/>
                          <a:ea typeface="+mn-ea"/>
                          <a:cs typeface="+mn-cs"/>
                        </a:rPr>
                        <a:t>Attain </a:t>
                      </a:r>
                      <a:r>
                        <a:rPr lang="en-US" sz="1200" kern="1200" dirty="0">
                          <a:solidFill>
                            <a:schemeClr val="dk1"/>
                          </a:solidFill>
                          <a:effectLst/>
                          <a:latin typeface="+mn-lt"/>
                          <a:ea typeface="+mn-ea"/>
                          <a:cs typeface="+mn-cs"/>
                        </a:rPr>
                        <a:t>detachment during a </a:t>
                      </a:r>
                      <a:r>
                        <a:rPr lang="en-US" sz="1200" kern="1200" dirty="0" smtClean="0">
                          <a:solidFill>
                            <a:schemeClr val="dk1"/>
                          </a:solidFill>
                          <a:effectLst/>
                          <a:latin typeface="+mn-lt"/>
                          <a:ea typeface="+mn-ea"/>
                          <a:cs typeface="+mn-cs"/>
                        </a:rPr>
                        <a:t>high</a:t>
                      </a:r>
                      <a:r>
                        <a:rPr lang="pl-PL" sz="1200" kern="1200" dirty="0" smtClean="0">
                          <a:solidFill>
                            <a:schemeClr val="dk1"/>
                          </a:solidFill>
                          <a:effectLst/>
                          <a:latin typeface="+mn-lt"/>
                          <a:ea typeface="+mn-ea"/>
                          <a:cs typeface="+mn-cs"/>
                        </a:rPr>
                        <a:t>-</a:t>
                      </a:r>
                      <a:r>
                        <a:rPr lang="en-US" sz="1200" kern="1200" dirty="0" smtClean="0">
                          <a:solidFill>
                            <a:schemeClr val="dk1"/>
                          </a:solidFill>
                          <a:effectLst/>
                          <a:latin typeface="+mn-lt"/>
                          <a:ea typeface="+mn-ea"/>
                          <a:cs typeface="+mn-cs"/>
                        </a:rPr>
                        <a:t>performance </a:t>
                      </a:r>
                      <a:r>
                        <a:rPr lang="en-US" sz="1200" kern="1200" dirty="0">
                          <a:solidFill>
                            <a:schemeClr val="dk1"/>
                          </a:solidFill>
                          <a:effectLst/>
                          <a:latin typeface="+mn-lt"/>
                          <a:ea typeface="+mn-ea"/>
                          <a:cs typeface="+mn-cs"/>
                        </a:rPr>
                        <a:t>discharge  </a:t>
                      </a:r>
                      <a:r>
                        <a:rPr lang="pl-PL" sz="1200" kern="1200" dirty="0" smtClean="0">
                          <a:solidFill>
                            <a:schemeClr val="dk1"/>
                          </a:solidFill>
                          <a:effectLst/>
                          <a:latin typeface="+mn-lt"/>
                          <a:ea typeface="+mn-ea"/>
                          <a:cs typeface="+mn-cs"/>
                        </a:rPr>
                        <a:t/>
                      </a:r>
                      <a:br>
                        <a:rPr lang="pl-PL" sz="1200" kern="1200" dirty="0" smtClean="0">
                          <a:solidFill>
                            <a:schemeClr val="dk1"/>
                          </a:solidFill>
                          <a:effectLst/>
                          <a:latin typeface="+mn-lt"/>
                          <a:ea typeface="+mn-ea"/>
                          <a:cs typeface="+mn-cs"/>
                        </a:rPr>
                      </a:br>
                      <a:endParaRPr lang="en-GB" sz="1200" kern="1200" dirty="0">
                        <a:solidFill>
                          <a:schemeClr val="dk1"/>
                        </a:solidFill>
                        <a:effectLst/>
                        <a:latin typeface="+mn-lt"/>
                        <a:ea typeface="+mn-ea"/>
                        <a:cs typeface="+mn-cs"/>
                      </a:endParaRPr>
                    </a:p>
                    <a:p>
                      <a:pPr marL="230505" indent="-171450" algn="l" defTabSz="914400" rtl="0" eaLnBrk="1" latinLnBrk="0" hangingPunct="1">
                        <a:lnSpc>
                          <a:spcPts val="1345"/>
                        </a:lnSpc>
                        <a:spcBef>
                          <a:spcPts val="55"/>
                        </a:spcBef>
                        <a:spcAft>
                          <a:spcPts val="0"/>
                        </a:spcAft>
                        <a:buFont typeface="Arial" panose="020B0604020202020204" pitchFamily="34" charset="0"/>
                        <a:buChar char="•"/>
                        <a:tabLst>
                          <a:tab pos="287655" algn="l"/>
                        </a:tabLst>
                      </a:pPr>
                      <a:r>
                        <a:rPr lang="en-US" sz="1200" kern="1200" dirty="0" smtClean="0">
                          <a:solidFill>
                            <a:schemeClr val="dk1"/>
                          </a:solidFill>
                          <a:effectLst/>
                          <a:latin typeface="+mn-lt"/>
                          <a:ea typeface="+mn-ea"/>
                          <a:cs typeface="+mn-cs"/>
                        </a:rPr>
                        <a:t>Achieve </a:t>
                      </a:r>
                      <a:r>
                        <a:rPr lang="en-US" sz="1200" kern="1200" dirty="0">
                          <a:solidFill>
                            <a:schemeClr val="dk1"/>
                          </a:solidFill>
                          <a:effectLst/>
                          <a:latin typeface="+mn-lt"/>
                          <a:ea typeface="+mn-ea"/>
                          <a:cs typeface="+mn-cs"/>
                        </a:rPr>
                        <a:t>rapid transition to detachment   </a:t>
                      </a:r>
                      <a:endParaRPr lang="en-GB" sz="1200" kern="1200" dirty="0">
                        <a:solidFill>
                          <a:schemeClr val="dk1"/>
                        </a:solidFill>
                        <a:effectLst/>
                        <a:latin typeface="+mn-lt"/>
                        <a:ea typeface="+mn-ea"/>
                        <a:cs typeface="+mn-cs"/>
                      </a:endParaRPr>
                    </a:p>
                  </a:txBody>
                  <a:tcPr marL="0" marR="0" marT="0" marB="0"/>
                </a:tc>
                <a:extLst>
                  <a:ext uri="{0D108BD9-81ED-4DB2-BD59-A6C34878D82A}">
                    <a16:rowId xmlns:a16="http://schemas.microsoft.com/office/drawing/2014/main" val="1077028887"/>
                  </a:ext>
                </a:extLst>
              </a:tr>
            </a:tbl>
          </a:graphicData>
        </a:graphic>
      </p:graphicFrame>
      <p:sp>
        <p:nvSpPr>
          <p:cNvPr id="10" name="Freeform 9"/>
          <p:cNvSpPr/>
          <p:nvPr/>
        </p:nvSpPr>
        <p:spPr>
          <a:xfrm>
            <a:off x="1660525" y="3989388"/>
            <a:ext cx="6350" cy="6350"/>
          </a:xfrm>
          <a:custGeom>
            <a:avLst/>
            <a:gdLst/>
            <a:ahLst/>
            <a:cxnLst/>
            <a:rect l="l" t="t" r="r" b="b"/>
            <a:pathLst>
              <a:path w="6096" h="6096">
                <a:moveTo>
                  <a:pt x="0" y="6096"/>
                </a:moveTo>
                <a:lnTo>
                  <a:pt x="6096" y="6096"/>
                </a:lnTo>
                <a:lnTo>
                  <a:pt x="6096" y="0"/>
                </a:lnTo>
                <a:lnTo>
                  <a:pt x="0" y="0"/>
                </a:lnTo>
                <a:lnTo>
                  <a:pt x="0" y="6096"/>
                </a:lnTo>
                <a:close/>
              </a:path>
            </a:pathLst>
          </a:custGeom>
          <a:solidFill>
            <a:srgbClr val="C0C0C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10"/>
          <p:cNvSpPr/>
          <p:nvPr/>
        </p:nvSpPr>
        <p:spPr>
          <a:xfrm>
            <a:off x="1660525" y="3989388"/>
            <a:ext cx="6350" cy="6350"/>
          </a:xfrm>
          <a:custGeom>
            <a:avLst/>
            <a:gdLst/>
            <a:ahLst/>
            <a:cxnLst/>
            <a:rect l="l" t="t" r="r" b="b"/>
            <a:pathLst>
              <a:path w="6096" h="6096">
                <a:moveTo>
                  <a:pt x="0" y="6096"/>
                </a:moveTo>
                <a:lnTo>
                  <a:pt x="6096" y="6096"/>
                </a:lnTo>
                <a:lnTo>
                  <a:pt x="6096" y="0"/>
                </a:lnTo>
                <a:lnTo>
                  <a:pt x="0" y="0"/>
                </a:lnTo>
                <a:lnTo>
                  <a:pt x="0" y="6096"/>
                </a:lnTo>
                <a:close/>
              </a:path>
            </a:pathLst>
          </a:custGeom>
          <a:solidFill>
            <a:srgbClr val="C0C0C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Freeform 11"/>
          <p:cNvSpPr/>
          <p:nvPr/>
        </p:nvSpPr>
        <p:spPr>
          <a:xfrm>
            <a:off x="3913188" y="3989388"/>
            <a:ext cx="4762" cy="6350"/>
          </a:xfrm>
          <a:custGeom>
            <a:avLst/>
            <a:gdLst/>
            <a:ahLst/>
            <a:cxnLst/>
            <a:rect l="l" t="t" r="r" b="b"/>
            <a:pathLst>
              <a:path w="6097" h="6096">
                <a:moveTo>
                  <a:pt x="0" y="6096"/>
                </a:moveTo>
                <a:lnTo>
                  <a:pt x="6097" y="6096"/>
                </a:lnTo>
                <a:lnTo>
                  <a:pt x="6097" y="0"/>
                </a:lnTo>
                <a:lnTo>
                  <a:pt x="0" y="0"/>
                </a:lnTo>
                <a:lnTo>
                  <a:pt x="0" y="6096"/>
                </a:lnTo>
                <a:close/>
              </a:path>
            </a:pathLst>
          </a:custGeom>
          <a:solidFill>
            <a:srgbClr val="C0C0C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Freeform 12"/>
          <p:cNvSpPr/>
          <p:nvPr/>
        </p:nvSpPr>
        <p:spPr>
          <a:xfrm>
            <a:off x="8512175" y="3989388"/>
            <a:ext cx="6350" cy="6350"/>
          </a:xfrm>
          <a:custGeom>
            <a:avLst/>
            <a:gdLst/>
            <a:ahLst/>
            <a:cxnLst/>
            <a:rect l="l" t="t" r="r" b="b"/>
            <a:pathLst>
              <a:path w="6096" h="6096">
                <a:moveTo>
                  <a:pt x="0" y="6096"/>
                </a:moveTo>
                <a:lnTo>
                  <a:pt x="6096" y="6096"/>
                </a:lnTo>
                <a:lnTo>
                  <a:pt x="6096" y="0"/>
                </a:lnTo>
                <a:lnTo>
                  <a:pt x="0" y="0"/>
                </a:lnTo>
                <a:lnTo>
                  <a:pt x="0" y="6096"/>
                </a:lnTo>
                <a:close/>
              </a:path>
            </a:pathLst>
          </a:custGeom>
          <a:solidFill>
            <a:srgbClr val="C0C0C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Freeform 13"/>
          <p:cNvSpPr/>
          <p:nvPr/>
        </p:nvSpPr>
        <p:spPr>
          <a:xfrm>
            <a:off x="11439525" y="3989388"/>
            <a:ext cx="4763" cy="6350"/>
          </a:xfrm>
          <a:custGeom>
            <a:avLst/>
            <a:gdLst/>
            <a:ahLst/>
            <a:cxnLst/>
            <a:rect l="l" t="t" r="r" b="b"/>
            <a:pathLst>
              <a:path w="6096" h="6096">
                <a:moveTo>
                  <a:pt x="0" y="6096"/>
                </a:moveTo>
                <a:lnTo>
                  <a:pt x="6096" y="6096"/>
                </a:lnTo>
                <a:lnTo>
                  <a:pt x="6096" y="0"/>
                </a:lnTo>
                <a:lnTo>
                  <a:pt x="0" y="0"/>
                </a:lnTo>
                <a:lnTo>
                  <a:pt x="0" y="6096"/>
                </a:lnTo>
                <a:close/>
              </a:path>
            </a:pathLst>
          </a:custGeom>
          <a:solidFill>
            <a:srgbClr val="C0C0C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Freeform 14"/>
          <p:cNvSpPr/>
          <p:nvPr/>
        </p:nvSpPr>
        <p:spPr>
          <a:xfrm>
            <a:off x="11439525" y="3989388"/>
            <a:ext cx="4763" cy="6350"/>
          </a:xfrm>
          <a:custGeom>
            <a:avLst/>
            <a:gdLst/>
            <a:ahLst/>
            <a:cxnLst/>
            <a:rect l="l" t="t" r="r" b="b"/>
            <a:pathLst>
              <a:path w="6096" h="6096">
                <a:moveTo>
                  <a:pt x="0" y="6096"/>
                </a:moveTo>
                <a:lnTo>
                  <a:pt x="6096" y="6096"/>
                </a:lnTo>
                <a:lnTo>
                  <a:pt x="6096" y="0"/>
                </a:lnTo>
                <a:lnTo>
                  <a:pt x="0" y="0"/>
                </a:lnTo>
                <a:lnTo>
                  <a:pt x="0" y="6096"/>
                </a:lnTo>
                <a:close/>
              </a:path>
            </a:pathLst>
          </a:custGeom>
          <a:solidFill>
            <a:srgbClr val="C0C0C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6" name="Freeform 15"/>
          <p:cNvSpPr/>
          <p:nvPr/>
        </p:nvSpPr>
        <p:spPr>
          <a:xfrm>
            <a:off x="1660525" y="4318000"/>
            <a:ext cx="6350" cy="4763"/>
          </a:xfrm>
          <a:custGeom>
            <a:avLst/>
            <a:gdLst/>
            <a:ahLst/>
            <a:cxnLst/>
            <a:rect l="l" t="t" r="r" b="b"/>
            <a:pathLst>
              <a:path w="6096" h="6097">
                <a:moveTo>
                  <a:pt x="0" y="6097"/>
                </a:moveTo>
                <a:lnTo>
                  <a:pt x="6096" y="6097"/>
                </a:lnTo>
                <a:lnTo>
                  <a:pt x="6096" y="0"/>
                </a:lnTo>
                <a:lnTo>
                  <a:pt x="0" y="0"/>
                </a:lnTo>
                <a:lnTo>
                  <a:pt x="0" y="6097"/>
                </a:lnTo>
                <a:close/>
              </a:path>
            </a:pathLst>
          </a:custGeom>
          <a:solidFill>
            <a:srgbClr val="C0C0C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7" name="Freeform 16"/>
          <p:cNvSpPr/>
          <p:nvPr/>
        </p:nvSpPr>
        <p:spPr>
          <a:xfrm>
            <a:off x="3913188" y="4318000"/>
            <a:ext cx="4762" cy="4763"/>
          </a:xfrm>
          <a:custGeom>
            <a:avLst/>
            <a:gdLst/>
            <a:ahLst/>
            <a:cxnLst/>
            <a:rect l="l" t="t" r="r" b="b"/>
            <a:pathLst>
              <a:path w="6097" h="6097">
                <a:moveTo>
                  <a:pt x="0" y="6097"/>
                </a:moveTo>
                <a:lnTo>
                  <a:pt x="6097" y="6097"/>
                </a:lnTo>
                <a:lnTo>
                  <a:pt x="6097" y="0"/>
                </a:lnTo>
                <a:lnTo>
                  <a:pt x="0" y="0"/>
                </a:lnTo>
                <a:lnTo>
                  <a:pt x="0" y="6097"/>
                </a:lnTo>
                <a:close/>
              </a:path>
            </a:pathLst>
          </a:custGeom>
          <a:solidFill>
            <a:srgbClr val="C0C0C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8" name="Freeform 17"/>
          <p:cNvSpPr/>
          <p:nvPr/>
        </p:nvSpPr>
        <p:spPr>
          <a:xfrm>
            <a:off x="8512175" y="4246563"/>
            <a:ext cx="6350" cy="4762"/>
          </a:xfrm>
          <a:custGeom>
            <a:avLst/>
            <a:gdLst/>
            <a:ahLst/>
            <a:cxnLst/>
            <a:rect l="l" t="t" r="r" b="b"/>
            <a:pathLst>
              <a:path w="6096" h="6097">
                <a:moveTo>
                  <a:pt x="0" y="6097"/>
                </a:moveTo>
                <a:lnTo>
                  <a:pt x="6096" y="6097"/>
                </a:lnTo>
                <a:lnTo>
                  <a:pt x="6096" y="0"/>
                </a:lnTo>
                <a:lnTo>
                  <a:pt x="0" y="0"/>
                </a:lnTo>
                <a:lnTo>
                  <a:pt x="0" y="6097"/>
                </a:lnTo>
                <a:close/>
              </a:path>
            </a:pathLst>
          </a:custGeom>
          <a:solidFill>
            <a:srgbClr val="C0C0C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9" name="Freeform 18"/>
          <p:cNvSpPr/>
          <p:nvPr/>
        </p:nvSpPr>
        <p:spPr>
          <a:xfrm>
            <a:off x="11439525" y="4246563"/>
            <a:ext cx="4763" cy="4762"/>
          </a:xfrm>
          <a:custGeom>
            <a:avLst/>
            <a:gdLst/>
            <a:ahLst/>
            <a:cxnLst/>
            <a:rect l="l" t="t" r="r" b="b"/>
            <a:pathLst>
              <a:path w="6096" h="6097">
                <a:moveTo>
                  <a:pt x="0" y="6097"/>
                </a:moveTo>
                <a:lnTo>
                  <a:pt x="6096" y="6097"/>
                </a:lnTo>
                <a:lnTo>
                  <a:pt x="6096" y="0"/>
                </a:lnTo>
                <a:lnTo>
                  <a:pt x="0" y="0"/>
                </a:lnTo>
                <a:lnTo>
                  <a:pt x="0" y="6097"/>
                </a:lnTo>
                <a:close/>
              </a:path>
            </a:pathLst>
          </a:custGeom>
          <a:solidFill>
            <a:srgbClr val="C0C0C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1" name="Fußzeilenplatzhalter 2"/>
          <p:cNvSpPr>
            <a:spLocks noGrp="1"/>
          </p:cNvSpPr>
          <p:nvPr>
            <p:ph type="ftr" sz="quarter" idx="11"/>
          </p:nvPr>
        </p:nvSpPr>
        <p:spPr>
          <a:xfrm>
            <a:off x="695325" y="6489699"/>
            <a:ext cx="10477499" cy="142876"/>
          </a:xfrm>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Tree>
    <p:extLst>
      <p:ext uri="{BB962C8B-B14F-4D97-AF65-F5344CB8AC3E}">
        <p14:creationId xmlns:p14="http://schemas.microsoft.com/office/powerpoint/2010/main" val="2164142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Summary</a:t>
            </a:r>
            <a:endParaRPr lang="en-GB" dirty="0"/>
          </a:p>
        </p:txBody>
      </p:sp>
      <p:sp>
        <p:nvSpPr>
          <p:cNvPr id="3" name="Date Placeholder 2"/>
          <p:cNvSpPr>
            <a:spLocks noGrp="1"/>
          </p:cNvSpPr>
          <p:nvPr>
            <p:ph type="dt" sz="half" idx="10"/>
          </p:nvPr>
        </p:nvSpPr>
        <p:spPr/>
        <p:txBody>
          <a:bodyPr/>
          <a:lstStyle/>
          <a:p>
            <a:fld id="{A66A4940-DE32-471B-BAB6-165AD88232CA}" type="datetime1">
              <a:rPr lang="pl-PL" smtClean="0"/>
              <a:t>27.11.2023</a:t>
            </a:fld>
            <a:endParaRPr lang="de-DE" dirty="0"/>
          </a:p>
        </p:txBody>
      </p:sp>
      <p:sp>
        <p:nvSpPr>
          <p:cNvPr id="5" name="Slide Number Placeholder 4"/>
          <p:cNvSpPr>
            <a:spLocks noGrp="1"/>
          </p:cNvSpPr>
          <p:nvPr>
            <p:ph type="sldNum" sz="quarter" idx="12"/>
          </p:nvPr>
        </p:nvSpPr>
        <p:spPr/>
        <p:txBody>
          <a:bodyPr/>
          <a:lstStyle/>
          <a:p>
            <a:fld id="{3B1A4699-952B-42DA-8DC4-38A59B49610C}" type="slidenum">
              <a:rPr lang="de-DE" smtClean="0"/>
              <a:pPr/>
              <a:t>20</a:t>
            </a:fld>
            <a:endParaRPr lang="de-DE" dirty="0"/>
          </a:p>
        </p:txBody>
      </p:sp>
      <p:sp>
        <p:nvSpPr>
          <p:cNvPr id="6" name="TextBox 5"/>
          <p:cNvSpPr txBox="1"/>
          <p:nvPr/>
        </p:nvSpPr>
        <p:spPr>
          <a:xfrm>
            <a:off x="581114" y="1110953"/>
            <a:ext cx="11203536" cy="3718967"/>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en-GB" sz="2000" dirty="0" smtClean="0"/>
              <a:t>Both intrinsic and seeded detachment experiments were performed in standard configuration.</a:t>
            </a:r>
          </a:p>
          <a:p>
            <a:pPr marL="180000" indent="-180000" algn="l">
              <a:lnSpc>
                <a:spcPts val="2300"/>
              </a:lnSpc>
              <a:spcBef>
                <a:spcPts val="1150"/>
              </a:spcBef>
              <a:buFont typeface="Arial" panose="020B0604020202020204" pitchFamily="34" charset="0"/>
              <a:buChar char="•"/>
            </a:pPr>
            <a:r>
              <a:rPr lang="en-GB" sz="2000" dirty="0" smtClean="0"/>
              <a:t>Inefficient development of seeded detachment scenarios without feedback on </a:t>
            </a:r>
            <a:r>
              <a:rPr lang="en-GB" sz="2000" dirty="0" err="1" smtClean="0"/>
              <a:t>P</a:t>
            </a:r>
            <a:r>
              <a:rPr lang="en-GB" sz="2000" baseline="-25000" dirty="0" err="1" smtClean="0"/>
              <a:t>rad</a:t>
            </a:r>
            <a:r>
              <a:rPr lang="en-GB" sz="2000" dirty="0" smtClean="0"/>
              <a:t> (and sometimes even without </a:t>
            </a:r>
            <a:r>
              <a:rPr lang="en-GB" sz="2000" dirty="0" err="1" smtClean="0"/>
              <a:t>P</a:t>
            </a:r>
            <a:r>
              <a:rPr lang="en-GB" sz="2000" baseline="-25000" dirty="0" err="1" smtClean="0"/>
              <a:t>rad</a:t>
            </a:r>
            <a:r>
              <a:rPr lang="en-GB" sz="2000" dirty="0" smtClean="0"/>
              <a:t>)</a:t>
            </a:r>
            <a:endParaRPr lang="en-GB" sz="2000" dirty="0" smtClean="0">
              <a:sym typeface="Wingdings" panose="05000000000000000000" pitchFamily="2" charset="2"/>
            </a:endParaRPr>
          </a:p>
          <a:p>
            <a:pPr marL="180000" indent="-180000" algn="l">
              <a:lnSpc>
                <a:spcPts val="2300"/>
              </a:lnSpc>
              <a:spcBef>
                <a:spcPts val="1150"/>
              </a:spcBef>
              <a:buFont typeface="Arial" panose="020B0604020202020204" pitchFamily="34" charset="0"/>
              <a:buChar char="•"/>
            </a:pPr>
            <a:r>
              <a:rPr lang="en-GB" sz="2000" dirty="0" err="1" smtClean="0">
                <a:sym typeface="Wingdings" panose="05000000000000000000" pitchFamily="2" charset="2"/>
              </a:rPr>
              <a:t>Boronization</a:t>
            </a:r>
            <a:r>
              <a:rPr lang="en-GB" sz="2000" dirty="0" smtClean="0">
                <a:sym typeface="Wingdings" panose="05000000000000000000" pitchFamily="2" charset="2"/>
              </a:rPr>
              <a:t> reduces f</a:t>
            </a:r>
            <a:r>
              <a:rPr lang="en-GB" sz="2000" baseline="-25000" dirty="0" smtClean="0">
                <a:sym typeface="Wingdings" panose="05000000000000000000" pitchFamily="2" charset="2"/>
              </a:rPr>
              <a:t>rad</a:t>
            </a:r>
            <a:r>
              <a:rPr lang="en-GB" sz="2000" dirty="0" smtClean="0">
                <a:sym typeface="Wingdings" panose="05000000000000000000" pitchFamily="2" charset="2"/>
              </a:rPr>
              <a:t> level for a given plasma density such that detachment for P</a:t>
            </a:r>
            <a:r>
              <a:rPr lang="en-GB" sz="2000" baseline="-25000" dirty="0" smtClean="0">
                <a:sym typeface="Wingdings" panose="05000000000000000000" pitchFamily="2" charset="2"/>
              </a:rPr>
              <a:t>ECRH</a:t>
            </a:r>
            <a:r>
              <a:rPr lang="en-GB" sz="2000" dirty="0" smtClean="0">
                <a:sym typeface="Wingdings" panose="05000000000000000000" pitchFamily="2" charset="2"/>
              </a:rPr>
              <a:t> &gt; 4 MW not possible without additional Ne or N</a:t>
            </a:r>
            <a:r>
              <a:rPr lang="en-GB" sz="2000" baseline="-25000" dirty="0" smtClean="0">
                <a:sym typeface="Wingdings" panose="05000000000000000000" pitchFamily="2" charset="2"/>
              </a:rPr>
              <a:t>2</a:t>
            </a:r>
            <a:r>
              <a:rPr lang="en-GB" sz="2000" dirty="0" smtClean="0">
                <a:sym typeface="Wingdings" panose="05000000000000000000" pitchFamily="2" charset="2"/>
              </a:rPr>
              <a:t>.</a:t>
            </a:r>
            <a:endParaRPr lang="en-GB" sz="2000" dirty="0" smtClean="0"/>
          </a:p>
          <a:p>
            <a:pPr marL="180000" indent="-180000" algn="l">
              <a:lnSpc>
                <a:spcPts val="2300"/>
              </a:lnSpc>
              <a:spcBef>
                <a:spcPts val="1150"/>
              </a:spcBef>
              <a:buFont typeface="Arial" panose="020B0604020202020204" pitchFamily="34" charset="0"/>
              <a:buChar char="•"/>
            </a:pPr>
            <a:r>
              <a:rPr lang="en-GB" sz="2000" dirty="0" smtClean="0"/>
              <a:t>We were able to extend the duration of the pulse from 30 s to &gt;100 s for intrinsic and seeded detachment, but we could not optimize the performance (f</a:t>
            </a:r>
            <a:r>
              <a:rPr lang="en-GB" sz="2000" baseline="-25000" dirty="0" smtClean="0"/>
              <a:t>rad</a:t>
            </a:r>
            <a:r>
              <a:rPr lang="en-GB" sz="2000" dirty="0" smtClean="0"/>
              <a:t> &gt; 95%) for most of the pulse.</a:t>
            </a:r>
          </a:p>
          <a:p>
            <a:pPr marL="180000" indent="-180000" algn="l">
              <a:lnSpc>
                <a:spcPts val="2300"/>
              </a:lnSpc>
              <a:spcBef>
                <a:spcPts val="1150"/>
              </a:spcBef>
              <a:buFont typeface="Arial" panose="020B0604020202020204" pitchFamily="34" charset="0"/>
              <a:buChar char="•"/>
            </a:pPr>
            <a:r>
              <a:rPr lang="en-GB" sz="2000" dirty="0" smtClean="0"/>
              <a:t>It will be difficult to extend the seeded detachment beyond 100 s without proper feedback system.</a:t>
            </a:r>
          </a:p>
          <a:p>
            <a:pPr marL="180000" indent="-180000" algn="l">
              <a:lnSpc>
                <a:spcPts val="2300"/>
              </a:lnSpc>
              <a:spcBef>
                <a:spcPts val="1150"/>
              </a:spcBef>
              <a:buFont typeface="Arial" panose="020B0604020202020204" pitchFamily="34" charset="0"/>
              <a:buChar char="•"/>
            </a:pPr>
            <a:r>
              <a:rPr lang="en-GB" sz="2000" dirty="0" smtClean="0"/>
              <a:t>High mirror and high iota are very promising for detachment and higher plasma performance, yet almost no experiments were performed in OP2.1. </a:t>
            </a:r>
            <a:endParaRPr lang="en-GB" sz="2000" dirty="0" smtClean="0"/>
          </a:p>
        </p:txBody>
      </p:sp>
      <p:sp>
        <p:nvSpPr>
          <p:cNvPr id="7" name="Fußzeilenplatzhalter 2"/>
          <p:cNvSpPr>
            <a:spLocks noGrp="1"/>
          </p:cNvSpPr>
          <p:nvPr>
            <p:ph type="ftr" sz="quarter" idx="11"/>
          </p:nvPr>
        </p:nvSpPr>
        <p:spPr>
          <a:xfrm>
            <a:off x="695325" y="6489699"/>
            <a:ext cx="10477499" cy="142876"/>
          </a:xfrm>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Tree>
    <p:extLst>
      <p:ext uri="{BB962C8B-B14F-4D97-AF65-F5344CB8AC3E}">
        <p14:creationId xmlns:p14="http://schemas.microsoft.com/office/powerpoint/2010/main" val="1851132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l-PL" dirty="0" smtClean="0"/>
              <a:t>Intrinsic detachment</a:t>
            </a:r>
            <a:endParaRPr lang="en-GB" dirty="0"/>
          </a:p>
        </p:txBody>
      </p:sp>
      <p:sp>
        <p:nvSpPr>
          <p:cNvPr id="5" name="Date Placeholder 4"/>
          <p:cNvSpPr>
            <a:spLocks noGrp="1"/>
          </p:cNvSpPr>
          <p:nvPr>
            <p:ph type="dt" sz="half" idx="10"/>
          </p:nvPr>
        </p:nvSpPr>
        <p:spPr/>
        <p:txBody>
          <a:bodyPr/>
          <a:lstStyle/>
          <a:p>
            <a:fld id="{73C055E9-EE1C-4118-9B82-CF6005588BDF}" type="datetime1">
              <a:rPr lang="pl-PL" smtClean="0"/>
              <a:t>24.11.2023</a:t>
            </a:fld>
            <a:endParaRPr lang="de-DE" dirty="0"/>
          </a:p>
        </p:txBody>
      </p:sp>
      <p:sp>
        <p:nvSpPr>
          <p:cNvPr id="7" name="Slide Number Placeholder 6"/>
          <p:cNvSpPr>
            <a:spLocks noGrp="1"/>
          </p:cNvSpPr>
          <p:nvPr>
            <p:ph type="sldNum" sz="quarter" idx="12"/>
          </p:nvPr>
        </p:nvSpPr>
        <p:spPr/>
        <p:txBody>
          <a:bodyPr/>
          <a:lstStyle/>
          <a:p>
            <a:fld id="{3B1A4699-952B-42DA-8DC4-38A59B49610C}" type="slidenum">
              <a:rPr lang="de-DE" smtClean="0"/>
              <a:pPr/>
              <a:t>3</a:t>
            </a:fld>
            <a:endParaRPr lang="de-DE" dirty="0"/>
          </a:p>
        </p:txBody>
      </p:sp>
      <p:sp>
        <p:nvSpPr>
          <p:cNvPr id="8" name="Fußzeilenplatzhalter 2"/>
          <p:cNvSpPr>
            <a:spLocks noGrp="1"/>
          </p:cNvSpPr>
          <p:nvPr>
            <p:ph type="ftr" sz="quarter" idx="11"/>
          </p:nvPr>
        </p:nvSpPr>
        <p:spPr>
          <a:xfrm>
            <a:off x="695325" y="6489699"/>
            <a:ext cx="10477499" cy="142876"/>
          </a:xfrm>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Tree>
    <p:extLst>
      <p:ext uri="{BB962C8B-B14F-4D97-AF65-F5344CB8AC3E}">
        <p14:creationId xmlns:p14="http://schemas.microsoft.com/office/powerpoint/2010/main" val="469190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Plasma radiation proportional to C</a:t>
            </a:r>
            <a:r>
              <a:rPr lang="en-GB" baseline="30000" dirty="0"/>
              <a:t>2+</a:t>
            </a:r>
            <a:r>
              <a:rPr lang="en-GB" dirty="0"/>
              <a:t> intensity and plasma density</a:t>
            </a:r>
          </a:p>
        </p:txBody>
      </p:sp>
      <p:sp>
        <p:nvSpPr>
          <p:cNvPr id="6" name="Slide Number Placeholder 5"/>
          <p:cNvSpPr>
            <a:spLocks noGrp="1"/>
          </p:cNvSpPr>
          <p:nvPr>
            <p:ph type="sldNum" sz="quarter" idx="4294967295"/>
          </p:nvPr>
        </p:nvSpPr>
        <p:spPr>
          <a:xfrm>
            <a:off x="11863388" y="6489700"/>
            <a:ext cx="328612" cy="142875"/>
          </a:xfrm>
        </p:spPr>
        <p:txBody>
          <a:bodyPr/>
          <a:lstStyle/>
          <a:p>
            <a:fld id="{3B1A4699-952B-42DA-8DC4-38A59B49610C}" type="slidenum">
              <a:rPr lang="de-DE" smtClean="0"/>
              <a:pPr/>
              <a:t>4</a:t>
            </a:fld>
            <a:endParaRPr lang="de-DE" dirty="0"/>
          </a:p>
        </p:txBody>
      </p:sp>
      <p:pic>
        <p:nvPicPr>
          <p:cNvPr id="7" name="Picture 6">
            <a:extLst>
              <a:ext uri="{FF2B5EF4-FFF2-40B4-BE49-F238E27FC236}">
                <a16:creationId xmlns:a16="http://schemas.microsoft.com/office/drawing/2014/main" id="{2609B2D5-5FBA-4280-8939-FAE88C650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0281" y="1335741"/>
            <a:ext cx="5766362" cy="3839719"/>
          </a:xfrm>
          <a:prstGeom prst="rect">
            <a:avLst/>
          </a:prstGeom>
        </p:spPr>
      </p:pic>
      <p:sp>
        <p:nvSpPr>
          <p:cNvPr id="9" name="Textfeld 14">
            <a:extLst>
              <a:ext uri="{FF2B5EF4-FFF2-40B4-BE49-F238E27FC236}">
                <a16:creationId xmlns:a16="http://schemas.microsoft.com/office/drawing/2014/main" id="{18FB94D7-1B41-488B-B267-C83A0107EB0D}"/>
              </a:ext>
            </a:extLst>
          </p:cNvPr>
          <p:cNvSpPr txBox="1"/>
          <p:nvPr/>
        </p:nvSpPr>
        <p:spPr>
          <a:xfrm>
            <a:off x="695325" y="1339936"/>
            <a:ext cx="5309089" cy="2585323"/>
          </a:xfrm>
          <a:prstGeom prst="rect">
            <a:avLst/>
          </a:prstGeom>
          <a:solidFill>
            <a:schemeClr val="bg1"/>
          </a:solidFill>
          <a:ln w="9525">
            <a:solidFill>
              <a:schemeClr val="bg1">
                <a:lumMod val="50000"/>
              </a:schemeClr>
            </a:solidFill>
            <a:tailEnd type="ova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de-DE"/>
            </a:defPPr>
            <a:lvl1pPr>
              <a:defRPr b="0">
                <a:cs typeface="Arial"/>
              </a:defRPr>
            </a:lvl1pPr>
          </a:lstStyle>
          <a:p>
            <a:pPr marL="285750" indent="-285750">
              <a:buFont typeface="Arial" panose="020B0604020202020204" pitchFamily="34" charset="0"/>
              <a:buChar char="•"/>
            </a:pPr>
            <a:r>
              <a:rPr lang="en-GB" dirty="0"/>
              <a:t>Obtaining detachment with help of intrinsic impurities (carbon) is rather straightforward at W7-X. </a:t>
            </a:r>
            <a:br>
              <a:rPr lang="en-GB" dirty="0"/>
            </a:br>
            <a:endParaRPr lang="en-GB" dirty="0"/>
          </a:p>
          <a:p>
            <a:pPr marL="285750" indent="-285750">
              <a:buFont typeface="Arial" panose="020B0604020202020204" pitchFamily="34" charset="0"/>
              <a:buChar char="•"/>
            </a:pPr>
            <a:r>
              <a:rPr lang="en-GB" dirty="0">
                <a:cs typeface="Calibri" panose="020F0502020204030204" pitchFamily="34" charset="0"/>
              </a:rPr>
              <a:t>In order to reach certain level of radiated power we need to increase carbon </a:t>
            </a:r>
            <a:r>
              <a:rPr lang="en-GB" dirty="0" smtClean="0">
                <a:cs typeface="Calibri" panose="020F0502020204030204" pitchFamily="34" charset="0"/>
              </a:rPr>
              <a:t>concentration/radiation </a:t>
            </a:r>
            <a:r>
              <a:rPr lang="en-GB" dirty="0">
                <a:cs typeface="Calibri" panose="020F0502020204030204" pitchFamily="34" charset="0"/>
              </a:rPr>
              <a:t>at the plasma edge (via plasma density). </a:t>
            </a:r>
            <a:br>
              <a:rPr lang="en-GB" dirty="0">
                <a:cs typeface="Calibri" panose="020F0502020204030204" pitchFamily="34" charset="0"/>
              </a:rPr>
            </a:br>
            <a:endParaRPr lang="en-GB" dirty="0">
              <a:cs typeface="Calibri" panose="020F0502020204030204" pitchFamily="34" charset="0"/>
            </a:endParaRPr>
          </a:p>
        </p:txBody>
      </p:sp>
      <p:sp>
        <p:nvSpPr>
          <p:cNvPr id="8" name="pole tekstowe 9">
            <a:extLst>
              <a:ext uri="{FF2B5EF4-FFF2-40B4-BE49-F238E27FC236}">
                <a16:creationId xmlns:a16="http://schemas.microsoft.com/office/drawing/2014/main" id="{ED69C931-59F5-494A-AA9F-1D8350F018EA}"/>
              </a:ext>
            </a:extLst>
          </p:cNvPr>
          <p:cNvSpPr txBox="1"/>
          <p:nvPr/>
        </p:nvSpPr>
        <p:spPr>
          <a:xfrm rot="5400000">
            <a:off x="9082295" y="2859202"/>
            <a:ext cx="3323920" cy="276999"/>
          </a:xfrm>
          <a:prstGeom prst="rect">
            <a:avLst/>
          </a:prstGeom>
          <a:noFill/>
        </p:spPr>
        <p:txBody>
          <a:bodyPr wrap="square">
            <a:spAutoFit/>
          </a:bodyPr>
          <a:lstStyle/>
          <a:p>
            <a:pPr algn="r"/>
            <a:r>
              <a:rPr lang="it-IT" sz="1200" b="0" i="0" dirty="0">
                <a:solidFill>
                  <a:srgbClr val="333333"/>
                </a:solidFill>
                <a:effectLst/>
                <a:latin typeface="+mj-lt"/>
              </a:rPr>
              <a:t>V. Perseo </a:t>
            </a:r>
            <a:r>
              <a:rPr lang="it-IT" sz="1200" b="0" i="1" dirty="0">
                <a:solidFill>
                  <a:srgbClr val="333333"/>
                </a:solidFill>
                <a:effectLst/>
                <a:latin typeface="+mj-lt"/>
              </a:rPr>
              <a:t>et al</a:t>
            </a:r>
            <a:r>
              <a:rPr lang="it-IT" sz="1200" b="0" i="0" dirty="0">
                <a:solidFill>
                  <a:srgbClr val="333333"/>
                </a:solidFill>
                <a:effectLst/>
                <a:latin typeface="+mj-lt"/>
              </a:rPr>
              <a:t> 2021 </a:t>
            </a:r>
            <a:r>
              <a:rPr lang="it-IT" sz="1200" b="0" i="1" dirty="0">
                <a:solidFill>
                  <a:srgbClr val="333333"/>
                </a:solidFill>
                <a:effectLst/>
                <a:latin typeface="+mj-lt"/>
              </a:rPr>
              <a:t>Nucl. Fusion</a:t>
            </a:r>
            <a:r>
              <a:rPr lang="it-IT" sz="1200" b="0" i="0" dirty="0">
                <a:solidFill>
                  <a:srgbClr val="333333"/>
                </a:solidFill>
                <a:effectLst/>
                <a:latin typeface="+mj-lt"/>
              </a:rPr>
              <a:t> </a:t>
            </a:r>
            <a:r>
              <a:rPr lang="it-IT" sz="1200" b="1" i="0" dirty="0">
                <a:solidFill>
                  <a:srgbClr val="333333"/>
                </a:solidFill>
                <a:effectLst/>
                <a:latin typeface="+mj-lt"/>
              </a:rPr>
              <a:t>61</a:t>
            </a:r>
            <a:r>
              <a:rPr lang="it-IT" sz="1200" b="0" i="0" dirty="0">
                <a:solidFill>
                  <a:srgbClr val="333333"/>
                </a:solidFill>
                <a:effectLst/>
                <a:latin typeface="+mj-lt"/>
              </a:rPr>
              <a:t> 116039</a:t>
            </a:r>
            <a:endParaRPr lang="pl-PL" sz="1200" dirty="0">
              <a:latin typeface="+mj-lt"/>
            </a:endParaRPr>
          </a:p>
        </p:txBody>
      </p:sp>
      <p:sp>
        <p:nvSpPr>
          <p:cNvPr id="2" name="Date Placeholder 1"/>
          <p:cNvSpPr>
            <a:spLocks noGrp="1"/>
          </p:cNvSpPr>
          <p:nvPr>
            <p:ph type="dt" sz="half" idx="10"/>
          </p:nvPr>
        </p:nvSpPr>
        <p:spPr/>
        <p:txBody>
          <a:bodyPr/>
          <a:lstStyle/>
          <a:p>
            <a:fld id="{C9350B02-C180-4E60-B854-8FC440156C63}" type="datetime1">
              <a:rPr lang="pl-PL" smtClean="0"/>
              <a:t>24.11.2023</a:t>
            </a:fld>
            <a:endParaRPr lang="de-DE" dirty="0"/>
          </a:p>
        </p:txBody>
      </p:sp>
      <p:sp>
        <p:nvSpPr>
          <p:cNvPr id="10" name="Fußzeilenplatzhalter 2"/>
          <p:cNvSpPr>
            <a:spLocks noGrp="1"/>
          </p:cNvSpPr>
          <p:nvPr>
            <p:ph type="ftr" sz="quarter" idx="11"/>
          </p:nvPr>
        </p:nvSpPr>
        <p:spPr>
          <a:xfrm>
            <a:off x="695325" y="6489699"/>
            <a:ext cx="10477499" cy="142876"/>
          </a:xfrm>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Tree>
    <p:extLst>
      <p:ext uri="{BB962C8B-B14F-4D97-AF65-F5344CB8AC3E}">
        <p14:creationId xmlns:p14="http://schemas.microsoft.com/office/powerpoint/2010/main" val="315872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Density required to reach detachment. Limitation at </a:t>
            </a:r>
            <a:r>
              <a:rPr lang="en-GB" dirty="0" smtClean="0"/>
              <a:t>16</a:t>
            </a:r>
            <a:r>
              <a:rPr lang="en-GB" dirty="0" smtClean="0">
                <a:sym typeface="Symbol" panose="05050102010706020507" pitchFamily="18" charset="2"/>
              </a:rPr>
              <a:t></a:t>
            </a:r>
            <a:r>
              <a:rPr lang="en-GB" dirty="0" smtClean="0"/>
              <a:t>10</a:t>
            </a:r>
            <a:r>
              <a:rPr lang="en-GB" baseline="30000" dirty="0" smtClean="0"/>
              <a:t>19</a:t>
            </a:r>
            <a:r>
              <a:rPr lang="en-GB" dirty="0" smtClean="0"/>
              <a:t> </a:t>
            </a:r>
            <a:r>
              <a:rPr lang="en-GB" dirty="0"/>
              <a:t>m</a:t>
            </a:r>
            <a:r>
              <a:rPr lang="en-GB" baseline="30000" dirty="0"/>
              <a:t>-2</a:t>
            </a:r>
          </a:p>
        </p:txBody>
      </p:sp>
      <p:sp>
        <p:nvSpPr>
          <p:cNvPr id="3" name="Date Placeholder 2"/>
          <p:cNvSpPr>
            <a:spLocks noGrp="1"/>
          </p:cNvSpPr>
          <p:nvPr>
            <p:ph type="dt" sz="half" idx="10"/>
          </p:nvPr>
        </p:nvSpPr>
        <p:spPr/>
        <p:txBody>
          <a:bodyPr/>
          <a:lstStyle/>
          <a:p>
            <a:fld id="{A1B43D57-43E9-4BDD-8256-CB4EBDBC4B4F}" type="datetime1">
              <a:rPr lang="pl-PL" smtClean="0"/>
              <a:t>24.11.2023</a:t>
            </a:fld>
            <a:endParaRPr lang="de-DE" dirty="0"/>
          </a:p>
        </p:txBody>
      </p:sp>
      <p:sp>
        <p:nvSpPr>
          <p:cNvPr id="5" name="Slide Number Placeholder 4"/>
          <p:cNvSpPr>
            <a:spLocks noGrp="1"/>
          </p:cNvSpPr>
          <p:nvPr>
            <p:ph type="sldNum" sz="quarter" idx="12"/>
          </p:nvPr>
        </p:nvSpPr>
        <p:spPr/>
        <p:txBody>
          <a:bodyPr/>
          <a:lstStyle/>
          <a:p>
            <a:fld id="{3B1A4699-952B-42DA-8DC4-38A59B49610C}" type="slidenum">
              <a:rPr lang="de-DE" smtClean="0"/>
              <a:pPr/>
              <a:t>5</a:t>
            </a:fld>
            <a:endParaRPr lang="de-DE"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15" r="3378" b="5864"/>
          <a:stretch/>
        </p:blipFill>
        <p:spPr>
          <a:xfrm>
            <a:off x="338202" y="1682996"/>
            <a:ext cx="5347839" cy="4116556"/>
          </a:xfrm>
          <a:prstGeom prst="rect">
            <a:avLst/>
          </a:prstGeom>
        </p:spPr>
      </p:pic>
      <p:pic>
        <p:nvPicPr>
          <p:cNvPr id="7" name="Picture 6">
            <a:extLst>
              <a:ext uri="{FF2B5EF4-FFF2-40B4-BE49-F238E27FC236}">
                <a16:creationId xmlns:a16="http://schemas.microsoft.com/office/drawing/2014/main" id="{2609B2D5-5FBA-4280-8939-FAE88C6501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9220" y="1759788"/>
            <a:ext cx="6498529" cy="4327257"/>
          </a:xfrm>
          <a:prstGeom prst="rect">
            <a:avLst/>
          </a:prstGeom>
        </p:spPr>
      </p:pic>
      <p:sp>
        <p:nvSpPr>
          <p:cNvPr id="8" name="pole tekstowe 9">
            <a:extLst>
              <a:ext uri="{FF2B5EF4-FFF2-40B4-BE49-F238E27FC236}">
                <a16:creationId xmlns:a16="http://schemas.microsoft.com/office/drawing/2014/main" id="{ED69C931-59F5-494A-AA9F-1D8350F018EA}"/>
              </a:ext>
            </a:extLst>
          </p:cNvPr>
          <p:cNvSpPr txBox="1"/>
          <p:nvPr/>
        </p:nvSpPr>
        <p:spPr>
          <a:xfrm rot="5400000">
            <a:off x="9366967" y="3283248"/>
            <a:ext cx="3323920" cy="276999"/>
          </a:xfrm>
          <a:prstGeom prst="rect">
            <a:avLst/>
          </a:prstGeom>
          <a:noFill/>
        </p:spPr>
        <p:txBody>
          <a:bodyPr wrap="square">
            <a:spAutoFit/>
          </a:bodyPr>
          <a:lstStyle/>
          <a:p>
            <a:pPr algn="r"/>
            <a:r>
              <a:rPr lang="it-IT" sz="1200" b="0" i="0" dirty="0">
                <a:solidFill>
                  <a:srgbClr val="333333"/>
                </a:solidFill>
                <a:effectLst/>
                <a:latin typeface="+mj-lt"/>
              </a:rPr>
              <a:t>V. Perseo </a:t>
            </a:r>
            <a:r>
              <a:rPr lang="it-IT" sz="1200" b="0" i="1" dirty="0">
                <a:solidFill>
                  <a:srgbClr val="333333"/>
                </a:solidFill>
                <a:effectLst/>
                <a:latin typeface="+mj-lt"/>
              </a:rPr>
              <a:t>et al</a:t>
            </a:r>
            <a:r>
              <a:rPr lang="it-IT" sz="1200" b="0" i="0" dirty="0">
                <a:solidFill>
                  <a:srgbClr val="333333"/>
                </a:solidFill>
                <a:effectLst/>
                <a:latin typeface="+mj-lt"/>
              </a:rPr>
              <a:t> 2021 </a:t>
            </a:r>
            <a:r>
              <a:rPr lang="it-IT" sz="1200" b="0" i="1" dirty="0">
                <a:solidFill>
                  <a:srgbClr val="333333"/>
                </a:solidFill>
                <a:effectLst/>
                <a:latin typeface="+mj-lt"/>
              </a:rPr>
              <a:t>Nucl. Fusion</a:t>
            </a:r>
            <a:r>
              <a:rPr lang="it-IT" sz="1200" b="0" i="0" dirty="0">
                <a:solidFill>
                  <a:srgbClr val="333333"/>
                </a:solidFill>
                <a:effectLst/>
                <a:latin typeface="+mj-lt"/>
              </a:rPr>
              <a:t> </a:t>
            </a:r>
            <a:r>
              <a:rPr lang="it-IT" sz="1200" b="1" i="0" dirty="0">
                <a:solidFill>
                  <a:srgbClr val="333333"/>
                </a:solidFill>
                <a:effectLst/>
                <a:latin typeface="+mj-lt"/>
              </a:rPr>
              <a:t>61</a:t>
            </a:r>
            <a:r>
              <a:rPr lang="it-IT" sz="1200" b="0" i="0" dirty="0">
                <a:solidFill>
                  <a:srgbClr val="333333"/>
                </a:solidFill>
                <a:effectLst/>
                <a:latin typeface="+mj-lt"/>
              </a:rPr>
              <a:t> 116039</a:t>
            </a:r>
            <a:endParaRPr lang="pl-PL" sz="1200" dirty="0">
              <a:latin typeface="+mj-lt"/>
            </a:endParaRPr>
          </a:p>
        </p:txBody>
      </p:sp>
      <p:sp>
        <p:nvSpPr>
          <p:cNvPr id="9" name="Rectangle 8"/>
          <p:cNvSpPr/>
          <p:nvPr/>
        </p:nvSpPr>
        <p:spPr>
          <a:xfrm>
            <a:off x="851770" y="1974774"/>
            <a:ext cx="3707704" cy="231531"/>
          </a:xfrm>
          <a:prstGeom prst="rect">
            <a:avLst/>
          </a:prstGeom>
          <a:solidFill>
            <a:srgbClr val="C32B4F">
              <a:alpha val="25098"/>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r>
              <a:rPr lang="en-GB" sz="1300" dirty="0"/>
              <a:t>Absorption of O2 ECRH becomes inefficient</a:t>
            </a:r>
          </a:p>
        </p:txBody>
      </p:sp>
      <p:sp>
        <p:nvSpPr>
          <p:cNvPr id="10" name="Fußzeilenplatzhalter 2"/>
          <p:cNvSpPr>
            <a:spLocks noGrp="1"/>
          </p:cNvSpPr>
          <p:nvPr>
            <p:ph type="ftr" sz="quarter" idx="11"/>
          </p:nvPr>
        </p:nvSpPr>
        <p:spPr>
          <a:xfrm>
            <a:off x="695325" y="6489699"/>
            <a:ext cx="10477499" cy="142876"/>
          </a:xfrm>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Tree>
    <p:extLst>
      <p:ext uri="{BB962C8B-B14F-4D97-AF65-F5344CB8AC3E}">
        <p14:creationId xmlns:p14="http://schemas.microsoft.com/office/powerpoint/2010/main" val="371710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l-PL"/>
              <a:t>Detachment can be obtained by raising the plasma density</a:t>
            </a:r>
            <a:endParaRPr lang="en-GB" dirty="0"/>
          </a:p>
        </p:txBody>
      </p:sp>
      <p:sp>
        <p:nvSpPr>
          <p:cNvPr id="6" name="Slide Number Placeholder 5"/>
          <p:cNvSpPr>
            <a:spLocks noGrp="1"/>
          </p:cNvSpPr>
          <p:nvPr>
            <p:ph type="sldNum" sz="quarter" idx="4294967295"/>
          </p:nvPr>
        </p:nvSpPr>
        <p:spPr>
          <a:xfrm>
            <a:off x="11863388" y="6489700"/>
            <a:ext cx="328612" cy="142875"/>
          </a:xfrm>
        </p:spPr>
        <p:txBody>
          <a:bodyPr/>
          <a:lstStyle/>
          <a:p>
            <a:fld id="{3B1A4699-952B-42DA-8DC4-38A59B49610C}" type="slidenum">
              <a:rPr lang="de-DE" smtClean="0"/>
              <a:pPr/>
              <a:t>6</a:t>
            </a:fld>
            <a:endParaRPr lang="de-DE" dirty="0"/>
          </a:p>
        </p:txBody>
      </p:sp>
      <p:sp>
        <p:nvSpPr>
          <p:cNvPr id="13" name="Textfeld 14">
            <a:extLst>
              <a:ext uri="{FF2B5EF4-FFF2-40B4-BE49-F238E27FC236}">
                <a16:creationId xmlns:a16="http://schemas.microsoft.com/office/drawing/2014/main" id="{18FB94D7-1B41-488B-B267-C83A0107EB0D}"/>
              </a:ext>
            </a:extLst>
          </p:cNvPr>
          <p:cNvSpPr txBox="1"/>
          <p:nvPr/>
        </p:nvSpPr>
        <p:spPr>
          <a:xfrm>
            <a:off x="695324" y="1095375"/>
            <a:ext cx="5309089" cy="5355312"/>
          </a:xfrm>
          <a:prstGeom prst="rect">
            <a:avLst/>
          </a:prstGeom>
          <a:solidFill>
            <a:schemeClr val="bg1"/>
          </a:solidFill>
          <a:ln w="9525">
            <a:solidFill>
              <a:schemeClr val="bg1">
                <a:lumMod val="50000"/>
              </a:schemeClr>
            </a:solidFill>
            <a:tailEnd type="ova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de-DE"/>
            </a:defPPr>
            <a:lvl1pPr>
              <a:defRPr b="0">
                <a:cs typeface="Arial"/>
              </a:defRPr>
            </a:lvl1pPr>
          </a:lstStyle>
          <a:p>
            <a:pPr marL="285750" indent="-285750">
              <a:buFont typeface="Arial" panose="020B0604020202020204" pitchFamily="34" charset="0"/>
              <a:buChar char="•"/>
            </a:pPr>
            <a:r>
              <a:rPr lang="en-GB" dirty="0"/>
              <a:t>Obtaining detachment with help of intrinsic impurities (carbon) is rather straightforward at W7-X. </a:t>
            </a:r>
            <a:br>
              <a:rPr lang="en-GB" dirty="0"/>
            </a:br>
            <a:endParaRPr lang="en-GB" dirty="0"/>
          </a:p>
          <a:p>
            <a:pPr marL="285750" indent="-285750">
              <a:buFont typeface="Arial" panose="020B0604020202020204" pitchFamily="34" charset="0"/>
              <a:buChar char="•"/>
            </a:pPr>
            <a:r>
              <a:rPr lang="en-GB" dirty="0">
                <a:cs typeface="Calibri" panose="020F0502020204030204" pitchFamily="34" charset="0"/>
              </a:rPr>
              <a:t>In order to reach certain level of radiated power we need to increase carbon concentration at the plasma edge (via plasma density).</a:t>
            </a:r>
            <a:br>
              <a:rPr lang="en-GB" dirty="0">
                <a:cs typeface="Calibri" panose="020F0502020204030204" pitchFamily="34" charset="0"/>
              </a:rPr>
            </a:br>
            <a:endParaRPr lang="en-GB" dirty="0">
              <a:cs typeface="Calibri" panose="020F0502020204030204" pitchFamily="34" charset="0"/>
            </a:endParaRPr>
          </a:p>
          <a:p>
            <a:pPr marL="285750" indent="-285750">
              <a:buFont typeface="Arial" panose="020B0604020202020204" pitchFamily="34" charset="0"/>
              <a:buChar char="•"/>
            </a:pPr>
            <a:r>
              <a:rPr lang="en-GB" dirty="0">
                <a:cs typeface="Calibri" panose="020F0502020204030204" pitchFamily="34" charset="0"/>
              </a:rPr>
              <a:t>In a typical W7-X detachment discharge plasma line integrated density is raised to a level above </a:t>
            </a:r>
            <a:r>
              <a:rPr lang="en-GB" dirty="0" smtClean="0">
                <a:cs typeface="Calibri" panose="020F0502020204030204" pitchFamily="34" charset="0"/>
              </a:rPr>
              <a:t>1</a:t>
            </a:r>
            <a:r>
              <a:rPr lang="en-GB" dirty="0" smtClean="0">
                <a:cs typeface="Calibri" panose="020F0502020204030204" pitchFamily="34" charset="0"/>
                <a:sym typeface="Symbol" panose="05050102010706020507" pitchFamily="18" charset="2"/>
              </a:rPr>
              <a:t>10</a:t>
            </a:r>
            <a:r>
              <a:rPr lang="en-GB" baseline="30000" dirty="0" smtClean="0">
                <a:cs typeface="Calibri" panose="020F0502020204030204" pitchFamily="34" charset="0"/>
              </a:rPr>
              <a:t>20</a:t>
            </a:r>
            <a:r>
              <a:rPr lang="en-GB" dirty="0" smtClean="0">
                <a:cs typeface="Calibri" panose="020F0502020204030204" pitchFamily="34" charset="0"/>
              </a:rPr>
              <a:t> </a:t>
            </a:r>
            <a:r>
              <a:rPr lang="en-GB" dirty="0">
                <a:cs typeface="Calibri" panose="020F0502020204030204" pitchFamily="34" charset="0"/>
              </a:rPr>
              <a:t>m</a:t>
            </a:r>
            <a:r>
              <a:rPr lang="en-GB" baseline="30000" dirty="0">
                <a:cs typeface="Calibri" panose="020F0502020204030204" pitchFamily="34" charset="0"/>
              </a:rPr>
              <a:t>-2</a:t>
            </a:r>
            <a:r>
              <a:rPr lang="en-GB" dirty="0">
                <a:cs typeface="Calibri" panose="020F0502020204030204" pitchFamily="34" charset="0"/>
              </a:rPr>
              <a:t>, which leads to f</a:t>
            </a:r>
            <a:r>
              <a:rPr lang="en-GB" baseline="-25000" dirty="0">
                <a:cs typeface="Calibri" panose="020F0502020204030204" pitchFamily="34" charset="0"/>
              </a:rPr>
              <a:t>rad</a:t>
            </a:r>
            <a:r>
              <a:rPr lang="en-GB" dirty="0">
                <a:cs typeface="Calibri" panose="020F0502020204030204" pitchFamily="34" charset="0"/>
              </a:rPr>
              <a:t> &gt; </a:t>
            </a:r>
            <a:r>
              <a:rPr lang="en-GB" dirty="0" smtClean="0">
                <a:cs typeface="Calibri" panose="020F0502020204030204" pitchFamily="34" charset="0"/>
              </a:rPr>
              <a:t>80%.</a:t>
            </a:r>
            <a:r>
              <a:rPr lang="en-GB" dirty="0">
                <a:cs typeface="Calibri" panose="020F0502020204030204" pitchFamily="34" charset="0"/>
              </a:rPr>
              <a:t/>
            </a:r>
            <a:br>
              <a:rPr lang="en-GB" dirty="0">
                <a:cs typeface="Calibri" panose="020F0502020204030204" pitchFamily="34" charset="0"/>
              </a:rPr>
            </a:br>
            <a:endParaRPr lang="en-GB" dirty="0">
              <a:cs typeface="Calibri" panose="020F0502020204030204" pitchFamily="34" charset="0"/>
            </a:endParaRPr>
          </a:p>
          <a:p>
            <a:pPr marL="285750" indent="-285750">
              <a:buFont typeface="Arial" panose="020B0604020202020204" pitchFamily="34" charset="0"/>
              <a:buChar char="•"/>
            </a:pPr>
            <a:r>
              <a:rPr lang="en-GB" dirty="0">
                <a:cs typeface="Calibri" panose="020F0502020204030204" pitchFamily="34" charset="0"/>
              </a:rPr>
              <a:t>This leads to strong reduction of peak heat load &gt; 8 and particle fluxes, i.e. plasma detachment.</a:t>
            </a:r>
            <a:br>
              <a:rPr lang="en-GB" dirty="0">
                <a:cs typeface="Calibri" panose="020F0502020204030204" pitchFamily="34" charset="0"/>
              </a:rPr>
            </a:br>
            <a:r>
              <a:rPr lang="en-GB" dirty="0">
                <a:cs typeface="Calibri" panose="020F0502020204030204" pitchFamily="34" charset="0"/>
              </a:rPr>
              <a:t> </a:t>
            </a:r>
          </a:p>
          <a:p>
            <a:pPr marL="285750" indent="-285750">
              <a:buFont typeface="Arial" panose="020B0604020202020204" pitchFamily="34" charset="0"/>
              <a:buChar char="•"/>
            </a:pPr>
            <a:r>
              <a:rPr lang="en-GB" dirty="0">
                <a:cs typeface="Calibri" panose="020F0502020204030204" pitchFamily="34" charset="0"/>
              </a:rPr>
              <a:t>This state could be easily maintained with feedback for the whole plasma duration</a:t>
            </a:r>
            <a:r>
              <a:rPr lang="pl-PL" dirty="0">
                <a:cs typeface="Calibri" panose="020F0502020204030204" pitchFamily="34" charset="0"/>
              </a:rPr>
              <a:t> thanks to PID controller</a:t>
            </a:r>
            <a:r>
              <a:rPr lang="en-GB" dirty="0">
                <a:cs typeface="Calibri" panose="020F0502020204030204" pitchFamily="34" charset="0"/>
              </a:rPr>
              <a:t>.</a:t>
            </a:r>
            <a:r>
              <a:rPr lang="pl-PL" dirty="0">
                <a:cs typeface="Calibri" panose="020F0502020204030204" pitchFamily="34" charset="0"/>
              </a:rPr>
              <a:t> </a:t>
            </a:r>
            <a:r>
              <a:rPr lang="en-GB" dirty="0">
                <a:cs typeface="Calibri" panose="020F0502020204030204" pitchFamily="34" charset="0"/>
              </a:rPr>
              <a:t> </a:t>
            </a:r>
            <a:br>
              <a:rPr lang="en-GB" dirty="0">
                <a:cs typeface="Calibri" panose="020F0502020204030204" pitchFamily="34" charset="0"/>
              </a:rPr>
            </a:br>
            <a:endParaRPr lang="en-GB" b="1" dirty="0">
              <a:solidFill>
                <a:srgbClr val="005555"/>
              </a:solidFill>
              <a:cs typeface="Calibri" panose="020F0502020204030204" pitchFamily="34" charset="0"/>
            </a:endParaRPr>
          </a:p>
        </p:txBody>
      </p:sp>
      <p:pic>
        <p:nvPicPr>
          <p:cNvPr id="10" name="Obraz 37">
            <a:extLst>
              <a:ext uri="{FF2B5EF4-FFF2-40B4-BE49-F238E27FC236}">
                <a16:creationId xmlns:a16="http://schemas.microsoft.com/office/drawing/2014/main" id="{7C914077-D8E2-8314-1DF8-AAA14C0CC49D}"/>
              </a:ext>
            </a:extLst>
          </p:cNvPr>
          <p:cNvPicPr/>
          <p:nvPr/>
        </p:nvPicPr>
        <p:blipFill rotWithShape="1">
          <a:blip r:embed="rId3" cstate="print">
            <a:extLst>
              <a:ext uri="{28A0092B-C50C-407E-A947-70E740481C1C}">
                <a14:useLocalDpi xmlns:a14="http://schemas.microsoft.com/office/drawing/2010/main" val="0"/>
              </a:ext>
            </a:extLst>
          </a:blip>
          <a:srcRect t="1499"/>
          <a:stretch/>
        </p:blipFill>
        <p:spPr bwMode="auto">
          <a:xfrm>
            <a:off x="6636165" y="1214305"/>
            <a:ext cx="4860510" cy="4681670"/>
          </a:xfrm>
          <a:prstGeom prst="rect">
            <a:avLst/>
          </a:prstGeom>
          <a:noFill/>
          <a:ln>
            <a:noFill/>
          </a:ln>
        </p:spPr>
      </p:pic>
      <p:cxnSp>
        <p:nvCxnSpPr>
          <p:cNvPr id="11" name="Straight Arrow Connector 13">
            <a:extLst>
              <a:ext uri="{FF2B5EF4-FFF2-40B4-BE49-F238E27FC236}">
                <a16:creationId xmlns:a16="http://schemas.microsoft.com/office/drawing/2014/main" id="{613D8F76-EF76-83B2-F68E-1080882F850F}"/>
              </a:ext>
            </a:extLst>
          </p:cNvPr>
          <p:cNvCxnSpPr/>
          <p:nvPr/>
        </p:nvCxnSpPr>
        <p:spPr>
          <a:xfrm>
            <a:off x="7477125" y="1095375"/>
            <a:ext cx="3690302" cy="287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
            <a:extLst>
              <a:ext uri="{FF2B5EF4-FFF2-40B4-BE49-F238E27FC236}">
                <a16:creationId xmlns:a16="http://schemas.microsoft.com/office/drawing/2014/main" id="{AD93F716-940F-7052-70BC-AF3E34AE5125}"/>
              </a:ext>
            </a:extLst>
          </p:cNvPr>
          <p:cNvSpPr/>
          <p:nvPr/>
        </p:nvSpPr>
        <p:spPr>
          <a:xfrm>
            <a:off x="7255043" y="5858146"/>
            <a:ext cx="3570208" cy="276999"/>
          </a:xfrm>
          <a:prstGeom prst="rect">
            <a:avLst/>
          </a:prstGeom>
        </p:spPr>
        <p:txBody>
          <a:bodyPr wrap="none">
            <a:spAutoFit/>
          </a:bodyPr>
          <a:lstStyle/>
          <a:p>
            <a:r>
              <a:rPr lang="en-GB" sz="1200" dirty="0"/>
              <a:t>M. Jakubowski et al 2021 </a:t>
            </a:r>
            <a:r>
              <a:rPr lang="en-GB" sz="1200" dirty="0" err="1"/>
              <a:t>Nucl</a:t>
            </a:r>
            <a:r>
              <a:rPr lang="en-GB" sz="1200" dirty="0"/>
              <a:t>. Fusion 61 106003</a:t>
            </a:r>
          </a:p>
        </p:txBody>
      </p:sp>
      <p:sp>
        <p:nvSpPr>
          <p:cNvPr id="8" name="pole tekstowe 7">
            <a:extLst>
              <a:ext uri="{FF2B5EF4-FFF2-40B4-BE49-F238E27FC236}">
                <a16:creationId xmlns:a16="http://schemas.microsoft.com/office/drawing/2014/main" id="{9CF0A7DF-A7BA-769F-B224-229F6F1BF4E9}"/>
              </a:ext>
            </a:extLst>
          </p:cNvPr>
          <p:cNvSpPr txBox="1"/>
          <p:nvPr/>
        </p:nvSpPr>
        <p:spPr>
          <a:xfrm>
            <a:off x="7339106" y="6108601"/>
            <a:ext cx="3132268" cy="294953"/>
          </a:xfrm>
          <a:prstGeom prst="rect">
            <a:avLst/>
          </a:prstGeom>
          <a:noFill/>
        </p:spPr>
        <p:txBody>
          <a:bodyPr wrap="none" lIns="0" tIns="0" rIns="0" bIns="0" rtlCol="0" anchor="t" anchorCtr="0">
            <a:spAutoFit/>
          </a:bodyPr>
          <a:lstStyle/>
          <a:p>
            <a:pPr algn="l">
              <a:lnSpc>
                <a:spcPts val="2300"/>
              </a:lnSpc>
              <a:spcBef>
                <a:spcPts val="1150"/>
              </a:spcBef>
            </a:pPr>
            <a:r>
              <a:rPr lang="it-IT" sz="1200" dirty="0"/>
              <a:t>O. Schmitz et al 2021 Nucl. Fusion 61 016026</a:t>
            </a:r>
            <a:endParaRPr lang="pl-PL" sz="1200" dirty="0" err="1"/>
          </a:p>
        </p:txBody>
      </p:sp>
      <p:sp>
        <p:nvSpPr>
          <p:cNvPr id="12" name="TextBox 11"/>
          <p:cNvSpPr txBox="1"/>
          <p:nvPr/>
        </p:nvSpPr>
        <p:spPr>
          <a:xfrm>
            <a:off x="987112" y="6098430"/>
            <a:ext cx="3413114" cy="276999"/>
          </a:xfrm>
          <a:prstGeom prst="rect">
            <a:avLst/>
          </a:prstGeom>
          <a:noFill/>
        </p:spPr>
        <p:txBody>
          <a:bodyPr wrap="none" rtlCol="0">
            <a:spAutoFit/>
          </a:bodyPr>
          <a:lstStyle/>
          <a:p>
            <a:r>
              <a:rPr lang="en-GB" sz="1200" dirty="0"/>
              <a:t>[M. Krychowiak, et al., NME, 34 (2023) 101363]</a:t>
            </a:r>
          </a:p>
        </p:txBody>
      </p:sp>
      <p:sp>
        <p:nvSpPr>
          <p:cNvPr id="2" name="Date Placeholder 1"/>
          <p:cNvSpPr>
            <a:spLocks noGrp="1"/>
          </p:cNvSpPr>
          <p:nvPr>
            <p:ph type="dt" sz="half" idx="10"/>
          </p:nvPr>
        </p:nvSpPr>
        <p:spPr/>
        <p:txBody>
          <a:bodyPr/>
          <a:lstStyle/>
          <a:p>
            <a:fld id="{A43C997A-7DA3-43C4-BC63-4ECE88F87D4D}" type="datetime1">
              <a:rPr lang="pl-PL" smtClean="0"/>
              <a:t>26.11.2023</a:t>
            </a:fld>
            <a:endParaRPr lang="de-DE" dirty="0"/>
          </a:p>
        </p:txBody>
      </p:sp>
      <p:sp>
        <p:nvSpPr>
          <p:cNvPr id="15" name="Fußzeilenplatzhalter 2"/>
          <p:cNvSpPr>
            <a:spLocks noGrp="1"/>
          </p:cNvSpPr>
          <p:nvPr>
            <p:ph type="ftr" sz="quarter" idx="11"/>
          </p:nvPr>
        </p:nvSpPr>
        <p:spPr>
          <a:xfrm>
            <a:off x="695325" y="6489699"/>
            <a:ext cx="10477499" cy="142876"/>
          </a:xfrm>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cxnSp>
        <p:nvCxnSpPr>
          <p:cNvPr id="7" name="Straight Arrow Connector 6"/>
          <p:cNvCxnSpPr/>
          <p:nvPr/>
        </p:nvCxnSpPr>
        <p:spPr>
          <a:xfrm flipH="1" flipV="1">
            <a:off x="10533199" y="1691970"/>
            <a:ext cx="865666" cy="1424210"/>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0587789" y="3116179"/>
            <a:ext cx="811077" cy="1167063"/>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0471374" y="1973179"/>
            <a:ext cx="927491" cy="1143000"/>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398865" y="2903553"/>
            <a:ext cx="793135" cy="507831"/>
          </a:xfrm>
          <a:prstGeom prst="rect">
            <a:avLst/>
          </a:prstGeom>
          <a:solidFill>
            <a:schemeClr val="bg1"/>
          </a:solidFill>
          <a:ln w="9525">
            <a:solidFill>
              <a:schemeClr val="bg1">
                <a:lumMod val="50000"/>
              </a:schemeClr>
            </a:solidFill>
            <a:tailEnd type="ova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marL="285750" indent="-285750">
              <a:buFont typeface="Arial" panose="020B0604020202020204" pitchFamily="34" charset="0"/>
              <a:buChar char="•"/>
              <a:defRPr b="0">
                <a:cs typeface="Arial"/>
              </a:defRPr>
            </a:lvl1pPr>
          </a:lstStyle>
          <a:p>
            <a:pPr marL="0" indent="0" algn="ctr">
              <a:buNone/>
            </a:pPr>
            <a:r>
              <a:rPr lang="en-US" sz="900" dirty="0" smtClean="0"/>
              <a:t>proxies for detachment level</a:t>
            </a:r>
            <a:endParaRPr lang="en-US" sz="900" dirty="0"/>
          </a:p>
        </p:txBody>
      </p:sp>
    </p:spTree>
    <p:extLst>
      <p:ext uri="{BB962C8B-B14F-4D97-AF65-F5344CB8AC3E}">
        <p14:creationId xmlns:p14="http://schemas.microsoft.com/office/powerpoint/2010/main" val="4009156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7C6BA0-9D44-8411-DB19-2D2668226A33}"/>
              </a:ext>
            </a:extLst>
          </p:cNvPr>
          <p:cNvPicPr>
            <a:picLocks noChangeAspect="1"/>
          </p:cNvPicPr>
          <p:nvPr/>
        </p:nvPicPr>
        <p:blipFill rotWithShape="1">
          <a:blip r:embed="rId3"/>
          <a:srcRect l="9198" t="2979" r="7794" b="1"/>
          <a:stretch/>
        </p:blipFill>
        <p:spPr>
          <a:xfrm>
            <a:off x="559614" y="4477799"/>
            <a:ext cx="5708086" cy="2083337"/>
          </a:xfrm>
          <a:prstGeom prst="rect">
            <a:avLst/>
          </a:prstGeom>
        </p:spPr>
      </p:pic>
      <p:sp>
        <p:nvSpPr>
          <p:cNvPr id="3" name="Title 2"/>
          <p:cNvSpPr>
            <a:spLocks noGrp="1"/>
          </p:cNvSpPr>
          <p:nvPr>
            <p:ph type="title"/>
          </p:nvPr>
        </p:nvSpPr>
        <p:spPr/>
        <p:txBody>
          <a:bodyPr/>
          <a:lstStyle/>
          <a:p>
            <a:r>
              <a:rPr lang="pl-PL" dirty="0"/>
              <a:t>Intrinsic detachment could be prolonged in OP2.1 to 100 s</a:t>
            </a:r>
            <a:endParaRPr lang="en-GB" dirty="0"/>
          </a:p>
        </p:txBody>
      </p:sp>
      <p:sp>
        <p:nvSpPr>
          <p:cNvPr id="6" name="Slide Number Placeholder 5"/>
          <p:cNvSpPr>
            <a:spLocks noGrp="1"/>
          </p:cNvSpPr>
          <p:nvPr>
            <p:ph type="sldNum" sz="quarter" idx="4294967295"/>
          </p:nvPr>
        </p:nvSpPr>
        <p:spPr>
          <a:xfrm>
            <a:off x="11863388" y="6489700"/>
            <a:ext cx="328612" cy="142875"/>
          </a:xfrm>
        </p:spPr>
        <p:txBody>
          <a:bodyPr/>
          <a:lstStyle/>
          <a:p>
            <a:fld id="{3B1A4699-952B-42DA-8DC4-38A59B49610C}" type="slidenum">
              <a:rPr lang="de-DE" smtClean="0"/>
              <a:pPr/>
              <a:t>7</a:t>
            </a:fld>
            <a:endParaRPr lang="de-DE" dirty="0"/>
          </a:p>
        </p:txBody>
      </p:sp>
      <p:sp>
        <p:nvSpPr>
          <p:cNvPr id="13" name="Textfeld 14">
            <a:extLst>
              <a:ext uri="{FF2B5EF4-FFF2-40B4-BE49-F238E27FC236}">
                <a16:creationId xmlns:a16="http://schemas.microsoft.com/office/drawing/2014/main" id="{18FB94D7-1B41-488B-B267-C83A0107EB0D}"/>
              </a:ext>
            </a:extLst>
          </p:cNvPr>
          <p:cNvSpPr txBox="1"/>
          <p:nvPr/>
        </p:nvSpPr>
        <p:spPr>
          <a:xfrm>
            <a:off x="559614" y="848005"/>
            <a:ext cx="5705475" cy="3647152"/>
          </a:xfrm>
          <a:prstGeom prst="rect">
            <a:avLst/>
          </a:prstGeom>
          <a:solidFill>
            <a:schemeClr val="bg1"/>
          </a:solidFill>
          <a:ln w="9525">
            <a:solidFill>
              <a:schemeClr val="bg1">
                <a:lumMod val="50000"/>
              </a:schemeClr>
            </a:solidFill>
            <a:tailEnd type="ova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de-DE"/>
            </a:defPPr>
            <a:lvl1pPr>
              <a:defRPr b="0">
                <a:cs typeface="Arial"/>
              </a:defRPr>
            </a:lvl1pPr>
          </a:lstStyle>
          <a:p>
            <a:pPr marL="285750" indent="-285750">
              <a:buFont typeface="Arial" panose="020B0604020202020204" pitchFamily="34" charset="0"/>
              <a:buChar char="•"/>
            </a:pPr>
            <a:r>
              <a:rPr lang="en-US" dirty="0" smtClean="0"/>
              <a:t>This scenario could be successfully prolonged in OP2, with 100 s long detached discharge</a:t>
            </a:r>
          </a:p>
          <a:p>
            <a:pPr marL="285750" indent="-285750">
              <a:buFont typeface="Arial" panose="020B0604020202020204" pitchFamily="34" charset="0"/>
              <a:buChar char="•"/>
            </a:pPr>
            <a:endParaRPr lang="en-US" sz="1100" dirty="0" smtClean="0"/>
          </a:p>
          <a:p>
            <a:pPr marL="285750" indent="-285750">
              <a:buFont typeface="Arial" panose="020B0604020202020204" pitchFamily="34" charset="0"/>
              <a:buChar char="•"/>
            </a:pPr>
            <a:r>
              <a:rPr lang="en-US" dirty="0" smtClean="0">
                <a:cs typeface="Calibri" panose="020F0502020204030204" pitchFamily="34" charset="0"/>
              </a:rPr>
              <a:t>The feedback system was controlling plasma density and not plasma radiation.</a:t>
            </a:r>
          </a:p>
          <a:p>
            <a:pPr marL="285750" indent="-285750">
              <a:buFont typeface="Arial" panose="020B0604020202020204" pitchFamily="34" charset="0"/>
              <a:buChar char="•"/>
            </a:pPr>
            <a:endParaRPr lang="en-US" sz="1100" dirty="0" smtClean="0"/>
          </a:p>
          <a:p>
            <a:pPr marL="285750" indent="-285750">
              <a:buFont typeface="Arial" panose="020B0604020202020204" pitchFamily="34" charset="0"/>
              <a:buChar char="•"/>
            </a:pPr>
            <a:r>
              <a:rPr lang="en-US" dirty="0" smtClean="0">
                <a:cs typeface="Calibri" panose="020F0502020204030204" pitchFamily="34" charset="0"/>
              </a:rPr>
              <a:t>Radiation fraction of ca. </a:t>
            </a:r>
            <a:r>
              <a:rPr lang="en-US" dirty="0" smtClean="0">
                <a:cs typeface="Calibri" panose="020F0502020204030204" pitchFamily="34" charset="0"/>
              </a:rPr>
              <a:t>80%</a:t>
            </a:r>
            <a:r>
              <a:rPr lang="en-US" dirty="0" smtClean="0">
                <a:cs typeface="Calibri" panose="020F0502020204030204" pitchFamily="34" charset="0"/>
              </a:rPr>
              <a:t> required higher plasma density than in OP1.2</a:t>
            </a:r>
          </a:p>
          <a:p>
            <a:pPr marL="285750" indent="-285750">
              <a:buFont typeface="Arial" panose="020B0604020202020204" pitchFamily="34" charset="0"/>
              <a:buChar char="•"/>
            </a:pPr>
            <a:endParaRPr lang="en-US" sz="1100" dirty="0" smtClean="0">
              <a:cs typeface="Calibri" panose="020F0502020204030204" pitchFamily="34" charset="0"/>
            </a:endParaRPr>
          </a:p>
          <a:p>
            <a:pPr marL="285750" indent="-285750">
              <a:buFont typeface="Arial" panose="020B0604020202020204" pitchFamily="34" charset="0"/>
              <a:buChar char="•"/>
            </a:pPr>
            <a:r>
              <a:rPr lang="en-US" dirty="0" smtClean="0">
                <a:cs typeface="Calibri" panose="020F0502020204030204" pitchFamily="34" charset="0"/>
              </a:rPr>
              <a:t>No significant increase of core impurities</a:t>
            </a:r>
          </a:p>
          <a:p>
            <a:pPr marL="285750" indent="-285750">
              <a:buFont typeface="Arial" panose="020B0604020202020204" pitchFamily="34" charset="0"/>
              <a:buChar char="•"/>
            </a:pPr>
            <a:endParaRPr lang="en-US" sz="1100" dirty="0" smtClean="0">
              <a:cs typeface="Calibri" panose="020F0502020204030204" pitchFamily="34" charset="0"/>
            </a:endParaRPr>
          </a:p>
          <a:p>
            <a:pPr marL="285750" indent="-285750">
              <a:buFont typeface="Arial" panose="020B0604020202020204" pitchFamily="34" charset="0"/>
              <a:buChar char="•"/>
            </a:pPr>
            <a:r>
              <a:rPr lang="en-US" dirty="0" smtClean="0">
                <a:cs typeface="Calibri" panose="020F0502020204030204" pitchFamily="34" charset="0"/>
              </a:rPr>
              <a:t>Feedback control: </a:t>
            </a:r>
          </a:p>
          <a:p>
            <a:pPr marL="742950" lvl="1" indent="-285750">
              <a:buFont typeface="Arial" panose="020B0604020202020204" pitchFamily="34" charset="0"/>
              <a:buChar char="•"/>
            </a:pPr>
            <a:r>
              <a:rPr lang="en-US" dirty="0" smtClean="0">
                <a:cs typeface="Calibri" panose="020F0502020204030204" pitchFamily="34" charset="0"/>
              </a:rPr>
              <a:t>On </a:t>
            </a:r>
            <a:r>
              <a:rPr lang="en-US" dirty="0" err="1" smtClean="0">
                <a:cs typeface="Calibri" panose="020F0502020204030204" pitchFamily="34" charset="0"/>
              </a:rPr>
              <a:t>P</a:t>
            </a:r>
            <a:r>
              <a:rPr lang="en-US" baseline="-25000" dirty="0" err="1" smtClean="0">
                <a:cs typeface="Calibri" panose="020F0502020204030204" pitchFamily="34" charset="0"/>
              </a:rPr>
              <a:t>rad</a:t>
            </a:r>
            <a:r>
              <a:rPr lang="en-US" dirty="0" smtClean="0">
                <a:cs typeface="Calibri" panose="020F0502020204030204" pitchFamily="34" charset="0"/>
              </a:rPr>
              <a:t> (constant P</a:t>
            </a:r>
            <a:r>
              <a:rPr lang="en-US" baseline="-25000" dirty="0" smtClean="0">
                <a:cs typeface="Calibri" panose="020F0502020204030204" pitchFamily="34" charset="0"/>
              </a:rPr>
              <a:t>ECRH</a:t>
            </a:r>
            <a:r>
              <a:rPr lang="en-US" dirty="0" smtClean="0">
                <a:cs typeface="Calibri" panose="020F0502020204030204" pitchFamily="34" charset="0"/>
              </a:rPr>
              <a:t> necessary)</a:t>
            </a:r>
          </a:p>
          <a:p>
            <a:pPr marL="742950" lvl="1" indent="-285750">
              <a:buFont typeface="Arial" panose="020B0604020202020204" pitchFamily="34" charset="0"/>
              <a:buChar char="•"/>
            </a:pPr>
            <a:r>
              <a:rPr lang="en-US" dirty="0" smtClean="0">
                <a:cs typeface="Calibri" panose="020F0502020204030204" pitchFamily="34" charset="0"/>
              </a:rPr>
              <a:t>Otherwise on f</a:t>
            </a:r>
            <a:r>
              <a:rPr lang="en-US" baseline="-25000" dirty="0" smtClean="0">
                <a:cs typeface="Calibri" panose="020F0502020204030204" pitchFamily="34" charset="0"/>
              </a:rPr>
              <a:t>rad</a:t>
            </a:r>
            <a:endParaRPr lang="en-US" baseline="-25000" dirty="0">
              <a:cs typeface="Calibri" panose="020F0502020204030204" pitchFamily="34" charset="0"/>
            </a:endParaRPr>
          </a:p>
        </p:txBody>
      </p:sp>
      <p:pic>
        <p:nvPicPr>
          <p:cNvPr id="9" name="Picture 8"/>
          <p:cNvPicPr>
            <a:picLocks noChangeAspect="1"/>
          </p:cNvPicPr>
          <p:nvPr/>
        </p:nvPicPr>
        <p:blipFill rotWithShape="1">
          <a:blip r:embed="rId4"/>
          <a:srcRect t="9181" r="8176" b="6151"/>
          <a:stretch/>
        </p:blipFill>
        <p:spPr>
          <a:xfrm>
            <a:off x="6327461" y="986911"/>
            <a:ext cx="4900133" cy="5739841"/>
          </a:xfrm>
          <a:prstGeom prst="rect">
            <a:avLst/>
          </a:prstGeom>
        </p:spPr>
      </p:pic>
      <p:sp>
        <p:nvSpPr>
          <p:cNvPr id="2" name="Date Placeholder 1"/>
          <p:cNvSpPr>
            <a:spLocks noGrp="1"/>
          </p:cNvSpPr>
          <p:nvPr>
            <p:ph type="dt" sz="half" idx="10"/>
          </p:nvPr>
        </p:nvSpPr>
        <p:spPr/>
        <p:txBody>
          <a:bodyPr/>
          <a:lstStyle/>
          <a:p>
            <a:fld id="{7EF6F4A3-6133-40C9-B8EB-D087ADD18A9B}" type="datetime1">
              <a:rPr lang="pl-PL" smtClean="0"/>
              <a:t>26.11.2023</a:t>
            </a:fld>
            <a:endParaRPr lang="de-DE" dirty="0"/>
          </a:p>
        </p:txBody>
      </p:sp>
      <p:sp>
        <p:nvSpPr>
          <p:cNvPr id="10" name="Fußzeilenplatzhalter 2"/>
          <p:cNvSpPr>
            <a:spLocks noGrp="1"/>
          </p:cNvSpPr>
          <p:nvPr>
            <p:ph type="ftr" sz="quarter" idx="11"/>
          </p:nvPr>
        </p:nvSpPr>
        <p:spPr>
          <a:xfrm>
            <a:off x="695325" y="6489699"/>
            <a:ext cx="10477499" cy="142876"/>
          </a:xfrm>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cxnSp>
        <p:nvCxnSpPr>
          <p:cNvPr id="11" name="Straight Arrow Connector 10"/>
          <p:cNvCxnSpPr/>
          <p:nvPr/>
        </p:nvCxnSpPr>
        <p:spPr>
          <a:xfrm flipH="1" flipV="1">
            <a:off x="10471374" y="1792705"/>
            <a:ext cx="927491" cy="1323475"/>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0154653" y="3116179"/>
            <a:ext cx="1244214" cy="1455821"/>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9974179" y="2165684"/>
            <a:ext cx="1424687" cy="950496"/>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398865" y="2903553"/>
            <a:ext cx="793135" cy="507831"/>
          </a:xfrm>
          <a:prstGeom prst="rect">
            <a:avLst/>
          </a:prstGeom>
          <a:solidFill>
            <a:schemeClr val="bg1"/>
          </a:solidFill>
          <a:ln w="9525">
            <a:solidFill>
              <a:schemeClr val="bg1">
                <a:lumMod val="50000"/>
              </a:schemeClr>
            </a:solidFill>
            <a:tailEnd type="ova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marL="285750" indent="-285750">
              <a:buFont typeface="Arial" panose="020B0604020202020204" pitchFamily="34" charset="0"/>
              <a:buChar char="•"/>
              <a:defRPr b="0">
                <a:cs typeface="Arial"/>
              </a:defRPr>
            </a:lvl1pPr>
          </a:lstStyle>
          <a:p>
            <a:pPr marL="0" indent="0" algn="ctr">
              <a:buNone/>
            </a:pPr>
            <a:r>
              <a:rPr lang="en-US" sz="900" dirty="0" smtClean="0"/>
              <a:t>not stable on longer time scales</a:t>
            </a:r>
            <a:endParaRPr lang="en-US" sz="900" dirty="0"/>
          </a:p>
        </p:txBody>
      </p:sp>
    </p:spTree>
    <p:extLst>
      <p:ext uri="{BB962C8B-B14F-4D97-AF65-F5344CB8AC3E}">
        <p14:creationId xmlns:p14="http://schemas.microsoft.com/office/powerpoint/2010/main" val="3248175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l-PL" dirty="0"/>
              <a:t>Intrinsic detachment could be prolonged in OP2.1 to 100 s</a:t>
            </a:r>
            <a:endParaRPr lang="en-GB" dirty="0"/>
          </a:p>
        </p:txBody>
      </p:sp>
      <p:sp>
        <p:nvSpPr>
          <p:cNvPr id="6" name="Slide Number Placeholder 5"/>
          <p:cNvSpPr>
            <a:spLocks noGrp="1"/>
          </p:cNvSpPr>
          <p:nvPr>
            <p:ph type="sldNum" sz="quarter" idx="4294967295"/>
          </p:nvPr>
        </p:nvSpPr>
        <p:spPr>
          <a:xfrm>
            <a:off x="11863388" y="6489700"/>
            <a:ext cx="328612" cy="142875"/>
          </a:xfrm>
        </p:spPr>
        <p:txBody>
          <a:bodyPr/>
          <a:lstStyle/>
          <a:p>
            <a:fld id="{3B1A4699-952B-42DA-8DC4-38A59B49610C}" type="slidenum">
              <a:rPr lang="de-DE" smtClean="0"/>
              <a:pPr/>
              <a:t>8</a:t>
            </a:fld>
            <a:endParaRPr lang="de-DE" dirty="0"/>
          </a:p>
        </p:txBody>
      </p:sp>
      <p:pic>
        <p:nvPicPr>
          <p:cNvPr id="9" name="Picture 8"/>
          <p:cNvPicPr>
            <a:picLocks noChangeAspect="1"/>
          </p:cNvPicPr>
          <p:nvPr/>
        </p:nvPicPr>
        <p:blipFill rotWithShape="1">
          <a:blip r:embed="rId3"/>
          <a:srcRect t="9181" r="8176" b="6151"/>
          <a:stretch/>
        </p:blipFill>
        <p:spPr>
          <a:xfrm>
            <a:off x="6270311" y="986911"/>
            <a:ext cx="4900133" cy="5739841"/>
          </a:xfrm>
          <a:prstGeom prst="rect">
            <a:avLst/>
          </a:prstGeom>
        </p:spPr>
      </p:pic>
      <p:pic>
        <p:nvPicPr>
          <p:cNvPr id="1557" name="Picture 1556"/>
          <p:cNvPicPr>
            <a:picLocks noChangeAspect="1"/>
          </p:cNvPicPr>
          <p:nvPr/>
        </p:nvPicPr>
        <p:blipFill>
          <a:blip r:embed="rId4"/>
          <a:stretch>
            <a:fillRect/>
          </a:stretch>
        </p:blipFill>
        <p:spPr>
          <a:xfrm>
            <a:off x="417277" y="1123295"/>
            <a:ext cx="5043956" cy="3783623"/>
          </a:xfrm>
          <a:prstGeom prst="rect">
            <a:avLst/>
          </a:prstGeom>
        </p:spPr>
      </p:pic>
      <p:sp>
        <p:nvSpPr>
          <p:cNvPr id="1558" name="Date Placeholder 1557"/>
          <p:cNvSpPr>
            <a:spLocks noGrp="1"/>
          </p:cNvSpPr>
          <p:nvPr>
            <p:ph type="dt" sz="half" idx="10"/>
          </p:nvPr>
        </p:nvSpPr>
        <p:spPr/>
        <p:txBody>
          <a:bodyPr/>
          <a:lstStyle/>
          <a:p>
            <a:fld id="{75F295EF-0AFE-451F-9248-6E9E4726C869}" type="datetime1">
              <a:rPr lang="pl-PL" smtClean="0"/>
              <a:t>24.11.2023</a:t>
            </a:fld>
            <a:endParaRPr lang="de-DE" dirty="0"/>
          </a:p>
        </p:txBody>
      </p:sp>
      <p:sp>
        <p:nvSpPr>
          <p:cNvPr id="8" name="Fußzeilenplatzhalter 2"/>
          <p:cNvSpPr>
            <a:spLocks noGrp="1"/>
          </p:cNvSpPr>
          <p:nvPr>
            <p:ph type="ftr" sz="quarter" idx="11"/>
          </p:nvPr>
        </p:nvSpPr>
        <p:spPr>
          <a:xfrm>
            <a:off x="695325" y="6489699"/>
            <a:ext cx="10477499" cy="142876"/>
          </a:xfrm>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Tree>
    <p:extLst>
      <p:ext uri="{BB962C8B-B14F-4D97-AF65-F5344CB8AC3E}">
        <p14:creationId xmlns:p14="http://schemas.microsoft.com/office/powerpoint/2010/main" val="2632361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9239" y="211556"/>
            <a:ext cx="9576472" cy="782638"/>
          </a:xfrm>
        </p:spPr>
        <p:txBody>
          <a:bodyPr/>
          <a:lstStyle/>
          <a:p>
            <a:r>
              <a:rPr lang="pl-PL" dirty="0"/>
              <a:t>Lower carbon contents at the plasma boundary due to boronizations</a:t>
            </a:r>
            <a:endParaRPr lang="en-GB" dirty="0"/>
          </a:p>
        </p:txBody>
      </p:sp>
      <p:sp>
        <p:nvSpPr>
          <p:cNvPr id="6" name="Slide Number Placeholder 5"/>
          <p:cNvSpPr>
            <a:spLocks noGrp="1"/>
          </p:cNvSpPr>
          <p:nvPr>
            <p:ph type="sldNum" sz="quarter" idx="4294967295"/>
          </p:nvPr>
        </p:nvSpPr>
        <p:spPr>
          <a:xfrm>
            <a:off x="11863388" y="6489700"/>
            <a:ext cx="328612" cy="142875"/>
          </a:xfrm>
        </p:spPr>
        <p:txBody>
          <a:bodyPr/>
          <a:lstStyle/>
          <a:p>
            <a:fld id="{3B1A4699-952B-42DA-8DC4-38A59B49610C}" type="slidenum">
              <a:rPr lang="de-DE" smtClean="0"/>
              <a:pPr/>
              <a:t>9</a:t>
            </a:fld>
            <a:endParaRPr lang="de-DE" dirty="0"/>
          </a:p>
        </p:txBody>
      </p:sp>
      <p:pic>
        <p:nvPicPr>
          <p:cNvPr id="10"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6868" y="775157"/>
            <a:ext cx="4444929" cy="4236175"/>
          </a:xfrm>
          <a:prstGeom prst="rect">
            <a:avLst/>
          </a:prstGeom>
        </p:spPr>
      </p:pic>
      <p:sp>
        <p:nvSpPr>
          <p:cNvPr id="11" name="TextBox 10">
            <a:extLst>
              <a:ext uri="{FF2B5EF4-FFF2-40B4-BE49-F238E27FC236}">
                <a16:creationId xmlns:a16="http://schemas.microsoft.com/office/drawing/2014/main" id="{FE12E525-F42E-8743-9689-7CFC41F8E064}"/>
              </a:ext>
            </a:extLst>
          </p:cNvPr>
          <p:cNvSpPr txBox="1"/>
          <p:nvPr/>
        </p:nvSpPr>
        <p:spPr>
          <a:xfrm>
            <a:off x="417277" y="5074581"/>
            <a:ext cx="11271722" cy="1477328"/>
          </a:xfrm>
          <a:prstGeom prst="rect">
            <a:avLst/>
          </a:prstGeom>
          <a:solidFill>
            <a:srgbClr val="F0F7FA"/>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pl-PL" dirty="0">
                <a:latin typeface="Arial" panose="020B0604020202020204" pitchFamily="34" charset="0"/>
                <a:cs typeface="Arial" panose="020B0604020202020204" pitchFamily="34" charset="0"/>
              </a:rPr>
              <a:t>Boronization</a:t>
            </a:r>
            <a:r>
              <a:rPr lang="en-GB" dirty="0"/>
              <a:t> produces amorphous boron</a:t>
            </a:r>
            <a:r>
              <a:rPr lang="pl-PL" dirty="0"/>
              <a:t> </a:t>
            </a:r>
            <a:r>
              <a:rPr lang="en-GB" dirty="0"/>
              <a:t>containing carbon films a-C</a:t>
            </a:r>
            <a:r>
              <a:rPr lang="pl-PL" dirty="0"/>
              <a:t>/</a:t>
            </a:r>
            <a:r>
              <a:rPr lang="en-GB" dirty="0"/>
              <a:t>B:H</a:t>
            </a:r>
            <a:r>
              <a:rPr lang="pl-PL" dirty="0"/>
              <a:t> on a plasma surface, which has a strong ability to gatter oxygen.</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pl-PL" dirty="0">
                <a:latin typeface="Arial" panose="020B0604020202020204" pitchFamily="34" charset="0"/>
                <a:cs typeface="Arial" panose="020B0604020202020204" pitchFamily="34" charset="0"/>
              </a:rPr>
              <a:t>In OP1.2: </a:t>
            </a:r>
            <a:r>
              <a:rPr lang="en-US" dirty="0">
                <a:latin typeface="Arial" panose="020B0604020202020204" pitchFamily="34" charset="0"/>
                <a:cs typeface="Arial" panose="020B0604020202020204" pitchFamily="34" charset="0"/>
              </a:rPr>
              <a:t>Oxygen reduced by a factor of 10 (or a lot more, in some cases)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Carbon reduced by about a factor of 7</a:t>
            </a:r>
            <a:r>
              <a:rPr lang="pl-PL" dirty="0">
                <a:latin typeface="Arial" panose="020B0604020202020204" pitchFamily="34" charset="0"/>
                <a:cs typeface="Arial" panose="020B0604020202020204" pitchFamily="34" charset="0"/>
              </a:rPr>
              <a:t>, to large degree due to much lower oxygen  content at the plasma edge.</a:t>
            </a:r>
            <a:endParaRPr lang="en-US"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a:stretch>
            <a:fillRect/>
          </a:stretch>
        </p:blipFill>
        <p:spPr>
          <a:xfrm>
            <a:off x="417277" y="1123295"/>
            <a:ext cx="5043956" cy="3783623"/>
          </a:xfrm>
          <a:prstGeom prst="rect">
            <a:avLst/>
          </a:prstGeom>
        </p:spPr>
      </p:pic>
      <p:sp>
        <p:nvSpPr>
          <p:cNvPr id="8" name="TextBox 7"/>
          <p:cNvSpPr txBox="1"/>
          <p:nvPr/>
        </p:nvSpPr>
        <p:spPr>
          <a:xfrm>
            <a:off x="1070042" y="1443938"/>
            <a:ext cx="1221488" cy="294953"/>
          </a:xfrm>
          <a:prstGeom prst="rect">
            <a:avLst/>
          </a:prstGeom>
          <a:noFill/>
        </p:spPr>
        <p:txBody>
          <a:bodyPr wrap="none" lIns="0" tIns="0" rIns="0" bIns="0" rtlCol="0" anchor="t" anchorCtr="0">
            <a:spAutoFit/>
          </a:bodyPr>
          <a:lstStyle/>
          <a:p>
            <a:pPr algn="l">
              <a:lnSpc>
                <a:spcPts val="2300"/>
              </a:lnSpc>
              <a:spcBef>
                <a:spcPts val="1150"/>
              </a:spcBef>
            </a:pPr>
            <a:r>
              <a:rPr lang="pl-PL" sz="1100" dirty="0"/>
              <a:t>After 1 boronization</a:t>
            </a:r>
            <a:endParaRPr lang="en-GB" sz="1100" dirty="0" err="1"/>
          </a:p>
        </p:txBody>
      </p:sp>
      <p:sp>
        <p:nvSpPr>
          <p:cNvPr id="16" name="TextBox 15"/>
          <p:cNvSpPr txBox="1"/>
          <p:nvPr/>
        </p:nvSpPr>
        <p:spPr>
          <a:xfrm>
            <a:off x="6926514" y="4151483"/>
            <a:ext cx="2726196" cy="267894"/>
          </a:xfrm>
          <a:prstGeom prst="rect">
            <a:avLst/>
          </a:prstGeom>
          <a:noFill/>
        </p:spPr>
        <p:txBody>
          <a:bodyPr wrap="none" lIns="0" tIns="0" rIns="0" bIns="0" rtlCol="0" anchor="t" anchorCtr="0">
            <a:spAutoFit/>
          </a:bodyPr>
          <a:lstStyle/>
          <a:p>
            <a:pPr algn="l">
              <a:lnSpc>
                <a:spcPts val="2300"/>
              </a:lnSpc>
              <a:spcBef>
                <a:spcPts val="1150"/>
              </a:spcBef>
            </a:pPr>
            <a:r>
              <a:rPr lang="pl-PL" sz="1600" dirty="0"/>
              <a:t>Boronization effects in OP1.2</a:t>
            </a:r>
            <a:endParaRPr lang="en-GB" sz="1600" dirty="0" err="1"/>
          </a:p>
        </p:txBody>
      </p:sp>
      <p:sp>
        <p:nvSpPr>
          <p:cNvPr id="17" name="TextBox 16"/>
          <p:cNvSpPr txBox="1"/>
          <p:nvPr/>
        </p:nvSpPr>
        <p:spPr>
          <a:xfrm rot="5400000">
            <a:off x="8346350" y="2659268"/>
            <a:ext cx="3463769" cy="294953"/>
          </a:xfrm>
          <a:prstGeom prst="rect">
            <a:avLst/>
          </a:prstGeom>
          <a:noFill/>
        </p:spPr>
        <p:txBody>
          <a:bodyPr wrap="none" lIns="0" tIns="0" rIns="0" bIns="0" rtlCol="0" anchor="t" anchorCtr="0">
            <a:spAutoFit/>
          </a:bodyPr>
          <a:lstStyle/>
          <a:p>
            <a:pPr>
              <a:lnSpc>
                <a:spcPts val="2300"/>
              </a:lnSpc>
              <a:spcBef>
                <a:spcPts val="1150"/>
              </a:spcBef>
            </a:pPr>
            <a:r>
              <a:rPr lang="pl-PL" sz="1200" dirty="0"/>
              <a:t>T. Wauters, et al., </a:t>
            </a:r>
            <a:r>
              <a:rPr lang="en-GB" sz="1200" dirty="0" err="1"/>
              <a:t>Nuc</a:t>
            </a:r>
            <a:r>
              <a:rPr lang="pl-PL" sz="1200" dirty="0"/>
              <a:t>l.</a:t>
            </a:r>
            <a:r>
              <a:rPr lang="en-GB" sz="1200" dirty="0"/>
              <a:t> Mat</a:t>
            </a:r>
            <a:r>
              <a:rPr lang="pl-PL" sz="1200" dirty="0"/>
              <a:t>.</a:t>
            </a:r>
            <a:r>
              <a:rPr lang="en-GB" sz="1200" dirty="0"/>
              <a:t> </a:t>
            </a:r>
            <a:r>
              <a:rPr lang="en-GB" sz="1200" dirty="0" err="1"/>
              <a:t>Ene</a:t>
            </a:r>
            <a:r>
              <a:rPr lang="pl-PL" sz="1200" dirty="0"/>
              <a:t>.</a:t>
            </a:r>
            <a:r>
              <a:rPr lang="en-GB" sz="1200" dirty="0"/>
              <a:t> 17 (2018) 235–2</a:t>
            </a:r>
          </a:p>
        </p:txBody>
      </p:sp>
      <p:sp>
        <p:nvSpPr>
          <p:cNvPr id="18" name="Date Placeholder 17"/>
          <p:cNvSpPr>
            <a:spLocks noGrp="1"/>
          </p:cNvSpPr>
          <p:nvPr>
            <p:ph type="dt" sz="half" idx="10"/>
          </p:nvPr>
        </p:nvSpPr>
        <p:spPr/>
        <p:txBody>
          <a:bodyPr/>
          <a:lstStyle/>
          <a:p>
            <a:fld id="{28166665-5796-47D9-B6EA-E53888F9F73E}" type="datetime1">
              <a:rPr lang="pl-PL" smtClean="0"/>
              <a:t>24.11.2023</a:t>
            </a:fld>
            <a:endParaRPr lang="de-DE" dirty="0"/>
          </a:p>
        </p:txBody>
      </p:sp>
      <p:sp>
        <p:nvSpPr>
          <p:cNvPr id="13" name="Fußzeilenplatzhalter 2"/>
          <p:cNvSpPr>
            <a:spLocks noGrp="1"/>
          </p:cNvSpPr>
          <p:nvPr>
            <p:ph type="ftr" sz="quarter" idx="11"/>
          </p:nvPr>
        </p:nvSpPr>
        <p:spPr>
          <a:xfrm>
            <a:off x="649239" y="6589757"/>
            <a:ext cx="10477499" cy="142876"/>
          </a:xfrm>
        </p:spPr>
        <p:txBody>
          <a:bodyPr/>
          <a:lstStyle/>
          <a:p>
            <a:pPr algn="l">
              <a:tabLst>
                <a:tab pos="9775825" algn="r"/>
                <a:tab pos="10226675" algn="r"/>
              </a:tabLst>
            </a:pPr>
            <a:r>
              <a:rPr lang="pl-PL" dirty="0" smtClean="0"/>
              <a:t>M. Jakubowski | </a:t>
            </a:r>
            <a:r>
              <a:rPr lang="de-DE" dirty="0" smtClean="0"/>
              <a:t>W7X Workshop</a:t>
            </a:r>
            <a:r>
              <a:rPr lang="pl-PL" dirty="0" smtClean="0"/>
              <a:t> 2023</a:t>
            </a:r>
            <a:endParaRPr lang="de-DE" dirty="0" smtClean="0"/>
          </a:p>
        </p:txBody>
      </p:sp>
    </p:spTree>
    <p:extLst>
      <p:ext uri="{BB962C8B-B14F-4D97-AF65-F5344CB8AC3E}">
        <p14:creationId xmlns:p14="http://schemas.microsoft.com/office/powerpoint/2010/main" val="20748373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Presentation2" id="{0C8E73D1-21CD-4BD2-88D3-B07BC09B26B8}" vid="{ED8343A9-46EF-4C77-AFAB-CFDF4DEAE422}"/>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Presentation2" id="{0C8E73D1-21CD-4BD2-88D3-B07BC09B26B8}" vid="{1CF5131E-5E61-4E6E-BD5F-D8A67D53CD09}"/>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W7-X new template</Template>
  <TotalTime>0</TotalTime>
  <Words>1716</Words>
  <Application>Microsoft Office PowerPoint</Application>
  <PresentationFormat>Widescreen</PresentationFormat>
  <Paragraphs>214</Paragraphs>
  <Slides>20</Slides>
  <Notes>9</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32" baseType="lpstr">
      <vt:lpstr>.SF NS Symbols Regular</vt:lpstr>
      <vt:lpstr>Arial</vt:lpstr>
      <vt:lpstr>Arial Narrow</vt:lpstr>
      <vt:lpstr>Calibri</vt:lpstr>
      <vt:lpstr>Cambria Math</vt:lpstr>
      <vt:lpstr>Symbol</vt:lpstr>
      <vt:lpstr>Times New Roman</vt:lpstr>
      <vt:lpstr>Wingdings</vt:lpstr>
      <vt:lpstr>Wingdings 3</vt:lpstr>
      <vt:lpstr>W7X</vt:lpstr>
      <vt:lpstr>IPP</vt:lpstr>
      <vt:lpstr>think-cell Folie</vt:lpstr>
      <vt:lpstr>Development of long pulse detached scenario at Wendelstein 7-X</vt:lpstr>
      <vt:lpstr>Main Objectives of TF II in OP2.1 and OP2.2 </vt:lpstr>
      <vt:lpstr>Intrinsic detachment</vt:lpstr>
      <vt:lpstr>Plasma radiation proportional to C2+ intensity and plasma density</vt:lpstr>
      <vt:lpstr>Density required to reach detachment. Limitation at 161019 m-2</vt:lpstr>
      <vt:lpstr>Detachment can be obtained by raising the plasma density</vt:lpstr>
      <vt:lpstr>Intrinsic detachment could be prolonged in OP2.1 to 100 s</vt:lpstr>
      <vt:lpstr>Intrinsic detachment could be prolonged in OP2.1 to 100 s</vt:lpstr>
      <vt:lpstr>Lower carbon contents at the plasma boundary due to boronizations</vt:lpstr>
      <vt:lpstr>Lower carbon contents at the plasma boundary due to boronizations</vt:lpstr>
      <vt:lpstr>Seeded detachment</vt:lpstr>
      <vt:lpstr>Set-up of seeding detachment experiments</vt:lpstr>
      <vt:lpstr>Choice of seeding impurities for heat load control</vt:lpstr>
      <vt:lpstr>Detachment with neon seeding long living due to high recycling of Ne</vt:lpstr>
      <vt:lpstr>Due to very efficient boronization low carbon contents, detachment aided by impurities seeding.</vt:lpstr>
      <vt:lpstr>Longest detached scenario with Ne seeding</vt:lpstr>
      <vt:lpstr>Longest detachment program in OP2.1 (seeding Ne)</vt:lpstr>
      <vt:lpstr>High mirror and high-iota configuration</vt:lpstr>
      <vt:lpstr>Feedback control needs for long pulse detachment</vt:lpstr>
      <vt:lpstr>Summary</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pulse operation in initial water-cooled divertor campaign</dc:title>
  <dc:creator>Marcin Jakubowski</dc:creator>
  <cp:lastModifiedBy>Maciej Krychowiak</cp:lastModifiedBy>
  <cp:revision>118</cp:revision>
  <dcterms:created xsi:type="dcterms:W3CDTF">2023-06-23T09:09:05Z</dcterms:created>
  <dcterms:modified xsi:type="dcterms:W3CDTF">2023-11-27T13:50:39Z</dcterms:modified>
</cp:coreProperties>
</file>