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8" r:id="rId2"/>
    <p:sldId id="355" r:id="rId3"/>
    <p:sldId id="406" r:id="rId4"/>
    <p:sldId id="358" r:id="rId5"/>
    <p:sldId id="388" r:id="rId6"/>
    <p:sldId id="398" r:id="rId7"/>
    <p:sldId id="407" r:id="rId8"/>
    <p:sldId id="399" r:id="rId9"/>
    <p:sldId id="356" r:id="rId10"/>
    <p:sldId id="386" r:id="rId11"/>
    <p:sldId id="359" r:id="rId12"/>
    <p:sldId id="400" r:id="rId13"/>
    <p:sldId id="401" r:id="rId14"/>
    <p:sldId id="377" r:id="rId15"/>
    <p:sldId id="360" r:id="rId16"/>
    <p:sldId id="361" r:id="rId17"/>
    <p:sldId id="364" r:id="rId18"/>
    <p:sldId id="402" r:id="rId19"/>
    <p:sldId id="387" r:id="rId20"/>
    <p:sldId id="353" r:id="rId21"/>
    <p:sldId id="374" r:id="rId22"/>
    <p:sldId id="369" r:id="rId23"/>
    <p:sldId id="368" r:id="rId24"/>
    <p:sldId id="389" r:id="rId25"/>
    <p:sldId id="380" r:id="rId26"/>
    <p:sldId id="394" r:id="rId27"/>
    <p:sldId id="395" r:id="rId28"/>
    <p:sldId id="396" r:id="rId29"/>
    <p:sldId id="397" r:id="rId30"/>
    <p:sldId id="403" r:id="rId31"/>
    <p:sldId id="404" r:id="rId32"/>
    <p:sldId id="405" r:id="rId33"/>
    <p:sldId id="40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8" autoAdjust="0"/>
    <p:restoredTop sz="91667" autoAdjust="0"/>
  </p:normalViewPr>
  <p:slideViewPr>
    <p:cSldViewPr snapToGrid="0">
      <p:cViewPr varScale="1">
        <p:scale>
          <a:sx n="88" d="100"/>
          <a:sy n="88" d="100"/>
        </p:scale>
        <p:origin x="102" y="4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24"/>
    </p:cViewPr>
  </p:sorterViewPr>
  <p:notesViewPr>
    <p:cSldViewPr snapToGrid="0">
      <p:cViewPr varScale="1">
        <p:scale>
          <a:sx n="83" d="100"/>
          <a:sy n="83" d="100"/>
        </p:scale>
        <p:origin x="307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7EAE9-CD22-4919-B9F6-1A82D6CE1B33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5E968-FCE0-431C-99B4-EC8EA971DF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65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66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7-X Image EUROf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473" y="5372117"/>
            <a:ext cx="2036761" cy="62876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251" y="2196000"/>
            <a:ext cx="1223837" cy="108788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650" y="2313782"/>
            <a:ext cx="10055310" cy="3489523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 userDrawn="1"/>
        </p:nvSpPr>
        <p:spPr>
          <a:xfrm>
            <a:off x="550719" y="1807154"/>
            <a:ext cx="7428510" cy="1923184"/>
          </a:xfrm>
          <a:prstGeom prst="rect">
            <a:avLst/>
          </a:prstGeom>
          <a:solidFill>
            <a:srgbClr val="29485D"/>
          </a:solidFill>
        </p:spPr>
        <p:txBody>
          <a:bodyPr vert="horz" wrap="square" lIns="198000" tIns="158400" rIns="108000" bIns="10800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none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6045987" y="4682864"/>
            <a:ext cx="5560809" cy="1280552"/>
          </a:xfrm>
          <a:prstGeom prst="rect">
            <a:avLst/>
          </a:prstGeom>
          <a:solidFill>
            <a:srgbClr val="29485D"/>
          </a:solidFill>
        </p:spPr>
        <p:txBody>
          <a:bodyPr vert="horz" lIns="187200" tIns="158400" rIns="108000" bIns="17280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 b="1" i="0" kern="600" spc="19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252000" algn="l" defTabSz="914400" rtl="0" eaLnBrk="1" latinLnBrk="0" hangingPunct="1">
              <a:lnSpc>
                <a:spcPts val="1600"/>
              </a:lnSpc>
              <a:spcBef>
                <a:spcPts val="300"/>
              </a:spcBef>
              <a:spcAft>
                <a:spcPts val="0"/>
              </a:spcAft>
              <a:buSzPct val="110000"/>
              <a:buFont typeface=".SF NS Symbols Regular"/>
              <a:buChar char="↘"/>
              <a:defRPr sz="1300" i="1" kern="6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None/>
              <a:defRPr sz="1800" b="1" kern="400" spc="4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None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None/>
              <a:defRPr sz="16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6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16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6172201" y="4787844"/>
            <a:ext cx="5361443" cy="1101934"/>
          </a:xfrm>
        </p:spPr>
        <p:txBody>
          <a:bodyPr anchor="ctr" anchorCtr="0"/>
          <a:lstStyle>
            <a:lvl1pPr marL="0" indent="0" algn="l">
              <a:spcBef>
                <a:spcPts val="2300"/>
              </a:spcBef>
              <a:buNone/>
              <a:defRPr sz="1900" b="0" spc="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0" name="Titel 6"/>
          <p:cNvSpPr>
            <a:spLocks noGrp="1"/>
          </p:cNvSpPr>
          <p:nvPr>
            <p:ph type="title"/>
          </p:nvPr>
        </p:nvSpPr>
        <p:spPr>
          <a:xfrm>
            <a:off x="695326" y="1891147"/>
            <a:ext cx="5350662" cy="1766455"/>
          </a:xfrm>
        </p:spPr>
        <p:txBody>
          <a:bodyPr anchor="ctr"/>
          <a:lstStyle>
            <a:lvl1pPr>
              <a:defRPr sz="23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156" y="489668"/>
            <a:ext cx="3888000" cy="89949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395" y="4765992"/>
            <a:ext cx="1058550" cy="940958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28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99786" y="345526"/>
            <a:ext cx="10072012" cy="38855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4"/>
          </p:nvPr>
        </p:nvSpPr>
        <p:spPr>
          <a:xfrm>
            <a:off x="4122419" y="6490799"/>
            <a:ext cx="7564996" cy="144000"/>
          </a:xfrm>
        </p:spPr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5"/>
          </p:nvPr>
        </p:nvSpPr>
        <p:spPr>
          <a:xfrm>
            <a:off x="199786" y="6490800"/>
            <a:ext cx="6582013" cy="144000"/>
          </a:xfrm>
        </p:spPr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6"/>
          </p:nvPr>
        </p:nvSpPr>
        <p:spPr>
          <a:xfrm>
            <a:off x="11687415" y="6490799"/>
            <a:ext cx="338098" cy="144000"/>
          </a:xfrm>
        </p:spPr>
        <p:txBody>
          <a:bodyPr/>
          <a:lstStyle/>
          <a:p>
            <a:fld id="{ECE691D0-CC49-4FC7-9C4D-6112B0CB3A7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99785" y="879566"/>
            <a:ext cx="11825727" cy="5486400"/>
          </a:xfrm>
          <a:prstGeom prst="rect">
            <a:avLst/>
          </a:prstGeom>
        </p:spPr>
        <p:txBody>
          <a:bodyPr lIns="0"/>
          <a:lstStyle>
            <a:lvl1pPr>
              <a:defRPr lang="de-DE" sz="2400" b="1" kern="120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eltrenner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95325" y="3714698"/>
            <a:ext cx="10801350" cy="266705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32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8"/>
            <a:ext cx="9502775" cy="6588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479425" y="1096930"/>
            <a:ext cx="11233150" cy="5094320"/>
          </a:xfrm>
          <a:prstGeom prst="rect">
            <a:avLst/>
          </a:prstGeom>
        </p:spPr>
        <p:txBody>
          <a:bodyPr lIns="0"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7303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695326" y="1609726"/>
            <a:ext cx="10801349" cy="4772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95326" y="441325"/>
            <a:ext cx="9576471" cy="89441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B1A4699-952B-42DA-8DC4-38A59B49610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00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923" y="170923"/>
            <a:ext cx="630153" cy="630153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" name="think-cell Folie" r:id="rId11" imgW="384" imgH="385" progId="TCLayout.ActiveDocument.1">
                  <p:embed/>
                </p:oleObj>
              </mc:Choice>
              <mc:Fallback>
                <p:oleObj name="think-cell Folie" r:id="rId11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441325"/>
            <a:ext cx="9576472" cy="7826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25 </a:t>
            </a:r>
            <a:r>
              <a:rPr lang="de-DE" dirty="0" err="1"/>
              <a:t>pt</a:t>
            </a:r>
            <a:r>
              <a:rPr lang="de-DE" dirty="0"/>
              <a:t>, ZAB 28 </a:t>
            </a:r>
            <a:r>
              <a:rPr lang="de-DE" dirty="0" err="1"/>
              <a:t>pt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695326" y="1609725"/>
            <a:ext cx="10801350" cy="45672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2"/>
            <a:r>
              <a:rPr lang="de-DE" dirty="0"/>
              <a:t>Ebene 3: </a:t>
            </a:r>
            <a:r>
              <a:rPr lang="de-DE" dirty="0" smtClean="0"/>
              <a:t>Stichpunkte</a:t>
            </a:r>
            <a:endParaRPr lang="de-DE" dirty="0"/>
          </a:p>
          <a:p>
            <a:pPr lvl="3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799" y="240771"/>
            <a:ext cx="581025" cy="516467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4122419" y="6490799"/>
            <a:ext cx="7044781" cy="144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de-DE" sz="600" kern="600" cap="all" spc="9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695324" y="6490800"/>
            <a:ext cx="6086475" cy="144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lang="de-DE" sz="600" kern="600" cap="all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167200" y="6490799"/>
            <a:ext cx="329475" cy="144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de-DE" sz="600" kern="600" cap="all" spc="9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CE691D0-CC49-4FC7-9C4D-6112B0CB3A7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69" r:id="rId2"/>
    <p:sldLayoutId id="2147483709" r:id="rId3"/>
    <p:sldLayoutId id="2147483710" r:id="rId4"/>
    <p:sldLayoutId id="2147483711" r:id="rId5"/>
  </p:sldLayoutIdLst>
  <p:hf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spcAft>
          <a:spcPts val="1800"/>
        </a:spcAft>
        <a:buNone/>
        <a:defRPr sz="2500" b="1" kern="600" cap="none" spc="0" baseline="0">
          <a:solidFill>
            <a:srgbClr val="005555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2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de-DE" sz="1800" b="1" i="0" kern="600" spc="40" baseline="0" dirty="0" smtClean="0">
          <a:solidFill>
            <a:srgbClr val="00555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18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b="1" kern="400" spc="4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lang="de-DE" sz="1800" b="0" i="0" kern="600" spc="4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8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5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10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777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6" orient="horz" pos="1014" userDrawn="1">
          <p15:clr>
            <a:srgbClr val="F26B43"/>
          </p15:clr>
        </p15:guide>
        <p15:guide id="7" orient="horz" pos="4088" userDrawn="1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43" userDrawn="1">
          <p15:clr>
            <a:srgbClr val="F26B43"/>
          </p15:clr>
        </p15:guide>
        <p15:guide id="11" orient="horz" pos="503">
          <p15:clr>
            <a:srgbClr val="F26B43"/>
          </p15:clr>
        </p15:guide>
        <p15:guide id="12" pos="7537" userDrawn="1">
          <p15:clr>
            <a:srgbClr val="F26B43"/>
          </p15:clr>
        </p15:guide>
        <p15:guide id="14" orient="horz" pos="459" userDrawn="1">
          <p15:clr>
            <a:srgbClr val="F26B43"/>
          </p15:clr>
        </p15:guide>
        <p15:guide id="15" orient="horz" pos="153" userDrawn="1">
          <p15:clr>
            <a:srgbClr val="F26B43"/>
          </p15:clr>
        </p15:guide>
        <p15:guide id="16" orient="horz" pos="278" userDrawn="1">
          <p15:clr>
            <a:srgbClr val="F26B43"/>
          </p15:clr>
        </p15:guide>
        <p15:guide id="18" pos="7242" userDrawn="1">
          <p15:clr>
            <a:srgbClr val="F26B43"/>
          </p15:clr>
        </p15:guide>
        <p15:guide id="19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r>
              <a:rPr lang="en-GB" dirty="0" smtClean="0"/>
              <a:t>O. Grulke</a:t>
            </a:r>
            <a:r>
              <a:rPr lang="en-GB" i="1" dirty="0" smtClean="0"/>
              <a:t> </a:t>
            </a:r>
            <a:endParaRPr lang="en-GB" i="1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95325" y="1891147"/>
            <a:ext cx="7185931" cy="1766455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n-US" dirty="0" smtClean="0"/>
              <a:t>The Wendelstein </a:t>
            </a:r>
            <a:r>
              <a:rPr lang="en-US" dirty="0"/>
              <a:t>7-X </a:t>
            </a:r>
            <a:r>
              <a:rPr lang="en-US" dirty="0" smtClean="0"/>
              <a:t>stellarator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4699-952B-42DA-8DC4-38A59B49610C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1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criteria and operation goals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 Box 323"/>
          <p:cNvSpPr/>
          <p:nvPr/>
        </p:nvSpPr>
        <p:spPr>
          <a:xfrm>
            <a:off x="265508" y="854176"/>
            <a:ext cx="4050000" cy="213759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601"/>
              </a:spcBef>
            </a:pPr>
            <a:r>
              <a:rPr lang="de-DE" b="1" strike="noStrike" spc="-1" dirty="0" err="1">
                <a:solidFill>
                  <a:schemeClr val="dk1"/>
                </a:solidFill>
              </a:rPr>
              <a:t>coupled</a:t>
            </a:r>
            <a:r>
              <a:rPr lang="de-DE" b="1" strike="noStrike" spc="-1" dirty="0">
                <a:solidFill>
                  <a:schemeClr val="dk1"/>
                </a:solidFill>
              </a:rPr>
              <a:t> </a:t>
            </a:r>
            <a:r>
              <a:rPr lang="de-DE" b="1" strike="noStrike" spc="-1" dirty="0" smtClean="0">
                <a:solidFill>
                  <a:schemeClr val="dk1"/>
                </a:solidFill>
              </a:rPr>
              <a:t>3d-codes </a:t>
            </a:r>
            <a:r>
              <a:rPr lang="de-DE" b="1" strike="noStrike" spc="-1" dirty="0" err="1" smtClean="0">
                <a:solidFill>
                  <a:schemeClr val="dk1"/>
                </a:solidFill>
              </a:rPr>
              <a:t>to</a:t>
            </a:r>
            <a:r>
              <a:rPr lang="de-DE" b="1" strike="noStrike" spc="-1" dirty="0" smtClean="0">
                <a:solidFill>
                  <a:schemeClr val="dk1"/>
                </a:solidFill>
              </a:rPr>
              <a:t> </a:t>
            </a:r>
            <a:r>
              <a:rPr lang="de-DE" b="1" strike="noStrike" spc="-1" dirty="0" err="1" smtClean="0">
                <a:solidFill>
                  <a:schemeClr val="dk1"/>
                </a:solidFill>
              </a:rPr>
              <a:t>achieve</a:t>
            </a:r>
            <a:r>
              <a:rPr lang="de-DE" b="1" strike="noStrike" spc="-1" dirty="0" smtClean="0">
                <a:solidFill>
                  <a:schemeClr val="dk1"/>
                </a:solidFill>
              </a:rPr>
              <a:t>:</a:t>
            </a:r>
            <a:endParaRPr lang="de-DE" sz="1200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MHD </a:t>
            </a:r>
            <a:r>
              <a:rPr lang="de-DE" b="0" strike="noStrike" spc="-1" dirty="0" err="1">
                <a:solidFill>
                  <a:schemeClr val="dk1"/>
                </a:solidFill>
              </a:rPr>
              <a:t>equilibrium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MHD </a:t>
            </a:r>
            <a:r>
              <a:rPr lang="de-DE" b="0" strike="noStrike" spc="-1" dirty="0" err="1">
                <a:solidFill>
                  <a:schemeClr val="dk1"/>
                </a:solidFill>
              </a:rPr>
              <a:t>stability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neoclassical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transport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guiding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center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drifts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island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 smtClean="0">
                <a:solidFill>
                  <a:schemeClr val="dk1"/>
                </a:solidFill>
              </a:rPr>
              <a:t>divertor</a:t>
            </a:r>
            <a:endParaRPr lang="de-DE" b="1" spc="-1" dirty="0">
              <a:solidFill>
                <a:schemeClr val="dk1"/>
              </a:solidFill>
            </a:endParaRPr>
          </a:p>
        </p:txBody>
      </p:sp>
      <p:pic>
        <p:nvPicPr>
          <p:cNvPr id="19" name="Grafik 42" descr="w7x-schematic.jpg"/>
          <p:cNvPicPr/>
          <p:nvPr/>
        </p:nvPicPr>
        <p:blipFill>
          <a:blip r:embed="rId2"/>
          <a:stretch/>
        </p:blipFill>
        <p:spPr>
          <a:xfrm>
            <a:off x="6126899" y="902819"/>
            <a:ext cx="4233059" cy="2780739"/>
          </a:xfrm>
          <a:prstGeom prst="rect">
            <a:avLst/>
          </a:prstGeom>
          <a:ln w="0">
            <a:solidFill>
              <a:srgbClr val="FFFFFF">
                <a:lumMod val="50000"/>
              </a:srgbClr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20" name="Tabelle 19"/>
          <p:cNvGraphicFramePr>
            <a:graphicFrameLocks noGrp="1"/>
          </p:cNvGraphicFramePr>
          <p:nvPr>
            <p:extLst/>
          </p:nvPr>
        </p:nvGraphicFramePr>
        <p:xfrm>
          <a:off x="199786" y="3881538"/>
          <a:ext cx="11825727" cy="2595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0323">
                  <a:extLst>
                    <a:ext uri="{9D8B030D-6E8A-4147-A177-3AD203B41FA5}">
                      <a16:colId xmlns:a16="http://schemas.microsoft.com/office/drawing/2014/main" val="2221767572"/>
                    </a:ext>
                  </a:extLst>
                </a:gridCol>
                <a:gridCol w="5315974">
                  <a:extLst>
                    <a:ext uri="{9D8B030D-6E8A-4147-A177-3AD203B41FA5}">
                      <a16:colId xmlns:a16="http://schemas.microsoft.com/office/drawing/2014/main" val="3901063555"/>
                    </a:ext>
                  </a:extLst>
                </a:gridCol>
                <a:gridCol w="5829430">
                  <a:extLst>
                    <a:ext uri="{9D8B030D-6E8A-4147-A177-3AD203B41FA5}">
                      <a16:colId xmlns:a16="http://schemas.microsoft.com/office/drawing/2014/main" val="1354888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long</a:t>
                      </a:r>
                      <a:r>
                        <a:rPr lang="de-DE" sz="1800" dirty="0" smtClean="0"/>
                        <a:t>-pulse </a:t>
                      </a:r>
                      <a:r>
                        <a:rPr lang="de-DE" sz="1800" dirty="0" err="1" smtClean="0"/>
                        <a:t>operation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30min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discharges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@ 18GJ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turnaround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2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II.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good</a:t>
                      </a:r>
                      <a:r>
                        <a:rPr lang="de-DE" sz="1800" dirty="0" smtClean="0"/>
                        <a:t> finite-</a:t>
                      </a:r>
                      <a:r>
                        <a:rPr lang="de-DE" sz="18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equilibrium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and</a:t>
                      </a:r>
                      <a:r>
                        <a:rPr lang="de-DE" sz="1800" baseline="0" dirty="0" smtClean="0"/>
                        <a:t> MHD </a:t>
                      </a:r>
                      <a:r>
                        <a:rPr lang="de-DE" sz="1800" baseline="0" dirty="0" err="1" smtClean="0"/>
                        <a:t>stability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high-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≥3%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88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III.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good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neoclassical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confinement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 </a:t>
                      </a:r>
                      <a:r>
                        <a:rPr lang="de-DE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reactor</a:t>
                      </a:r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relevant </a:t>
                      </a:r>
                      <a:r>
                        <a:rPr lang="de-DE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collisionalities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07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IV.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stiff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magnetic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field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geometry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high-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endParaRPr lang="de-DE" sz="18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760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V.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good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collisionless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dirty="0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de-DE" sz="1800" dirty="0" smtClean="0"/>
                        <a:t>-</a:t>
                      </a:r>
                      <a:r>
                        <a:rPr lang="de-DE" sz="1800" dirty="0" err="1" smtClean="0"/>
                        <a:t>particle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confinement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high-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5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VI.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compatible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core-edge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scenarios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divertor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w/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control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PFC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heat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fluxes</a:t>
                      </a:r>
                      <a:endParaRPr lang="de-DE" sz="18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65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VII.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reactor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-relevant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first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wall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future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all-metallic PFCs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00657"/>
                  </a:ext>
                </a:extLst>
              </a:tr>
            </a:tbl>
          </a:graphicData>
        </a:graphic>
      </p:graphicFrame>
      <p:sp>
        <p:nvSpPr>
          <p:cNvPr id="21" name="Text Box 323"/>
          <p:cNvSpPr/>
          <p:nvPr/>
        </p:nvSpPr>
        <p:spPr>
          <a:xfrm>
            <a:off x="271991" y="3185580"/>
            <a:ext cx="5593787" cy="64487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601"/>
              </a:spcBef>
            </a:pPr>
            <a:r>
              <a:rPr lang="de-DE" b="1" dirty="0"/>
              <a:t>The </a:t>
            </a:r>
            <a:r>
              <a:rPr lang="de-DE" b="1" dirty="0" err="1"/>
              <a:t>mission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Wendelstein 7-X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demonstrate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physics</a:t>
            </a:r>
            <a:r>
              <a:rPr lang="de-DE" b="1" dirty="0"/>
              <a:t> </a:t>
            </a:r>
            <a:r>
              <a:rPr lang="de-DE" b="1" dirty="0" err="1"/>
              <a:t>basis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a HELIAS </a:t>
            </a:r>
            <a:r>
              <a:rPr lang="de-DE" b="1" dirty="0" err="1"/>
              <a:t>reactor</a:t>
            </a:r>
            <a:r>
              <a:rPr lang="de-DE" b="1" dirty="0"/>
              <a:t> </a:t>
            </a:r>
            <a:r>
              <a:rPr lang="de-DE" b="1" dirty="0" err="1"/>
              <a:t>concept</a:t>
            </a:r>
            <a:r>
              <a:rPr lang="de-DE" b="1" dirty="0" smtClean="0"/>
              <a:t>.</a:t>
            </a:r>
            <a:endParaRPr lang="de-DE" b="1" strike="noStrike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operation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8F1570-21A2-4C7C-8965-727C37C2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3" y="3578751"/>
            <a:ext cx="3104151" cy="245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532353F-0CE6-433E-B26B-7A9C463655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720" y="2516072"/>
            <a:ext cx="2959174" cy="21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Gestreifter Pfeil nach rechts 23">
            <a:extLst>
              <a:ext uri="{FF2B5EF4-FFF2-40B4-BE49-F238E27FC236}">
                <a16:creationId xmlns:a16="http://schemas.microsoft.com/office/drawing/2014/main" id="{2B78CFBF-ADCA-4E95-AD66-71EFA0AF8F15}"/>
              </a:ext>
            </a:extLst>
          </p:cNvPr>
          <p:cNvSpPr/>
          <p:nvPr/>
        </p:nvSpPr>
        <p:spPr>
          <a:xfrm rot="20536199">
            <a:off x="3198000" y="3949545"/>
            <a:ext cx="1084319" cy="602326"/>
          </a:xfrm>
          <a:prstGeom prst="stripedRightArrow">
            <a:avLst>
              <a:gd name="adj1" fmla="val 36834"/>
              <a:gd name="adj2" fmla="val 55579"/>
            </a:avLst>
          </a:prstGeom>
          <a:solidFill>
            <a:srgbClr val="00555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45" tIns="50073" rIns="100145" bIns="50073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Textfeld 10">
            <a:extLst>
              <a:ext uri="{FF2B5EF4-FFF2-40B4-BE49-F238E27FC236}">
                <a16:creationId xmlns:a16="http://schemas.microsoft.com/office/drawing/2014/main" id="{9D0B00F5-FEAB-4C67-9B3C-160FB33C8CA5}"/>
              </a:ext>
            </a:extLst>
          </p:cNvPr>
          <p:cNvSpPr txBox="1"/>
          <p:nvPr/>
        </p:nvSpPr>
        <p:spPr>
          <a:xfrm>
            <a:off x="147743" y="1885335"/>
            <a:ext cx="4122230" cy="1324536"/>
          </a:xfrm>
          <a:prstGeom prst="rect">
            <a:avLst/>
          </a:prstGeom>
          <a:noFill/>
        </p:spPr>
        <p:txBody>
          <a:bodyPr wrap="none" lIns="100145" tIns="50073" rIns="100145" bIns="50073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29"/>
              </a:spcBef>
            </a:pPr>
            <a:r>
              <a:rPr lang="en-GB" b="1" dirty="0" smtClean="0">
                <a:solidFill>
                  <a:srgbClr val="005555"/>
                </a:solidFill>
                <a:latin typeface="+mj-lt"/>
              </a:rPr>
              <a:t>operation phase </a:t>
            </a:r>
            <a:r>
              <a:rPr lang="en-GB" b="1" dirty="0">
                <a:solidFill>
                  <a:srgbClr val="005555"/>
                </a:solidFill>
                <a:latin typeface="+mj-lt"/>
              </a:rPr>
              <a:t>OP 1.1: 2015 / 2016</a:t>
            </a: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no divertor</a:t>
            </a:r>
            <a:endParaRPr lang="en-GB" dirty="0">
              <a:latin typeface="+mj-lt"/>
            </a:endParaRP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uncovered first wall </a:t>
            </a:r>
            <a:endParaRPr lang="en-GB" dirty="0">
              <a:latin typeface="+mj-lt"/>
              <a:sym typeface="Symbol"/>
            </a:endParaRPr>
          </a:p>
          <a:p>
            <a:pPr>
              <a:spcBef>
                <a:spcPts val="329"/>
              </a:spcBef>
            </a:pPr>
            <a:r>
              <a:rPr lang="en-GB" b="1" dirty="0">
                <a:latin typeface="+mj-lt"/>
                <a:sym typeface="Symbol"/>
              </a:rPr>
              <a:t>   </a:t>
            </a:r>
            <a:r>
              <a:rPr lang="en-GB" b="1" dirty="0" smtClean="0">
                <a:latin typeface="+mj-lt"/>
                <a:sym typeface="Symbol"/>
              </a:rPr>
              <a:t>technical demonstration</a:t>
            </a:r>
            <a:endParaRPr lang="en-GB" b="1" dirty="0">
              <a:latin typeface="+mj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C0EB7A-D2C7-4D67-804E-8CB3D2A6D66A}"/>
              </a:ext>
            </a:extLst>
          </p:cNvPr>
          <p:cNvSpPr txBox="1"/>
          <p:nvPr/>
        </p:nvSpPr>
        <p:spPr>
          <a:xfrm>
            <a:off x="3634662" y="4878505"/>
            <a:ext cx="4829888" cy="1640007"/>
          </a:xfrm>
          <a:prstGeom prst="rect">
            <a:avLst/>
          </a:prstGeom>
          <a:noFill/>
        </p:spPr>
        <p:txBody>
          <a:bodyPr wrap="square" lIns="100145" tIns="50073" rIns="100145" bIns="50073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29"/>
              </a:spcBef>
            </a:pPr>
            <a:r>
              <a:rPr lang="en-GB" b="1" dirty="0" smtClean="0">
                <a:solidFill>
                  <a:srgbClr val="005555"/>
                </a:solidFill>
              </a:rPr>
              <a:t>operation phase</a:t>
            </a:r>
            <a:r>
              <a:rPr lang="en-GB" b="1" dirty="0" smtClean="0">
                <a:solidFill>
                  <a:srgbClr val="005555"/>
                </a:solidFill>
                <a:latin typeface="+mj-lt"/>
              </a:rPr>
              <a:t> </a:t>
            </a:r>
            <a:r>
              <a:rPr lang="en-GB" b="1" dirty="0">
                <a:solidFill>
                  <a:srgbClr val="005555"/>
                </a:solidFill>
                <a:latin typeface="+mj-lt"/>
              </a:rPr>
              <a:t>OP 1.2: 2017 / </a:t>
            </a:r>
            <a:r>
              <a:rPr lang="en-GB" b="1" dirty="0" smtClean="0">
                <a:solidFill>
                  <a:srgbClr val="005555"/>
                </a:solidFill>
                <a:latin typeface="+mj-lt"/>
              </a:rPr>
              <a:t>2018</a:t>
            </a: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uncooled divertor units</a:t>
            </a:r>
            <a:endParaRPr lang="en-GB" dirty="0">
              <a:latin typeface="+mj-lt"/>
            </a:endParaRP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full wall coverage</a:t>
            </a:r>
            <a:endParaRPr lang="en-GB" dirty="0">
              <a:latin typeface="+mj-lt"/>
            </a:endParaRPr>
          </a:p>
          <a:p>
            <a:pPr>
              <a:spcBef>
                <a:spcPts val="329"/>
              </a:spcBef>
            </a:pPr>
            <a:r>
              <a:rPr lang="en-GB" b="1" dirty="0">
                <a:latin typeface="+mj-lt"/>
                <a:sym typeface="Symbol"/>
              </a:rPr>
              <a:t>   </a:t>
            </a:r>
            <a:r>
              <a:rPr lang="en-GB" b="1" dirty="0" smtClean="0">
                <a:latin typeface="+mj-lt"/>
                <a:sym typeface="Symbol"/>
              </a:rPr>
              <a:t>discharge lengths up to 100s</a:t>
            </a:r>
            <a:endParaRPr lang="en-GB" b="1" dirty="0">
              <a:latin typeface="+mj-lt"/>
              <a:sym typeface="Symbol"/>
            </a:endParaRPr>
          </a:p>
          <a:p>
            <a:pPr>
              <a:spcBef>
                <a:spcPts val="329"/>
              </a:spcBef>
            </a:pPr>
            <a:r>
              <a:rPr lang="en-GB" b="1" dirty="0">
                <a:latin typeface="+mj-lt"/>
                <a:sym typeface="Symbol"/>
              </a:rPr>
              <a:t>   </a:t>
            </a:r>
            <a:r>
              <a:rPr lang="en-GB" b="1" dirty="0" smtClean="0">
                <a:latin typeface="+mj-lt"/>
                <a:sym typeface="Symbol"/>
              </a:rPr>
              <a:t>achieved energy throughput 200MJ</a:t>
            </a:r>
            <a:endParaRPr lang="en-GB" b="1" dirty="0">
              <a:latin typeface="+mj-lt"/>
              <a:sym typeface="Symbol"/>
            </a:endParaRPr>
          </a:p>
        </p:txBody>
      </p:sp>
      <p:sp>
        <p:nvSpPr>
          <p:cNvPr id="12" name="Gestreifter Pfeil nach rechts 23">
            <a:extLst>
              <a:ext uri="{FF2B5EF4-FFF2-40B4-BE49-F238E27FC236}">
                <a16:creationId xmlns:a16="http://schemas.microsoft.com/office/drawing/2014/main" id="{8D80AFF1-04D1-4C52-8B01-EE46CFB9F00D}"/>
              </a:ext>
            </a:extLst>
          </p:cNvPr>
          <p:cNvSpPr/>
          <p:nvPr/>
        </p:nvSpPr>
        <p:spPr>
          <a:xfrm rot="20536199">
            <a:off x="7498857" y="2548393"/>
            <a:ext cx="1084319" cy="602326"/>
          </a:xfrm>
          <a:prstGeom prst="stripedRightArrow">
            <a:avLst>
              <a:gd name="adj1" fmla="val 36834"/>
              <a:gd name="adj2" fmla="val 55579"/>
            </a:avLst>
          </a:prstGeom>
          <a:solidFill>
            <a:srgbClr val="00555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45" tIns="50073" rIns="100145" bIns="50073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E623CA-240C-4236-80F1-E1DC6746C63D}"/>
              </a:ext>
            </a:extLst>
          </p:cNvPr>
          <p:cNvSpPr txBox="1"/>
          <p:nvPr/>
        </p:nvSpPr>
        <p:spPr>
          <a:xfrm>
            <a:off x="7935402" y="3555410"/>
            <a:ext cx="4256598" cy="3101945"/>
          </a:xfrm>
          <a:prstGeom prst="rect">
            <a:avLst/>
          </a:prstGeom>
          <a:noFill/>
        </p:spPr>
        <p:txBody>
          <a:bodyPr wrap="square" lIns="100145" tIns="50073" rIns="100145" bIns="50073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29"/>
              </a:spcBef>
            </a:pPr>
            <a:r>
              <a:rPr lang="en-GB" b="1" dirty="0" smtClean="0">
                <a:solidFill>
                  <a:srgbClr val="005555"/>
                </a:solidFill>
                <a:latin typeface="+mj-lt"/>
              </a:rPr>
              <a:t>operation phase OP 2.1: 2022/2023</a:t>
            </a:r>
            <a:endParaRPr lang="en-GB" b="1" dirty="0">
              <a:solidFill>
                <a:srgbClr val="005555"/>
              </a:solidFill>
              <a:latin typeface="+mj-lt"/>
            </a:endParaRP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Symbol"/>
              </a:rPr>
              <a:t>fully water-cooled divertor units</a:t>
            </a:r>
            <a:r>
              <a:rPr lang="en-GB" dirty="0">
                <a:latin typeface="+mj-lt"/>
                <a:sym typeface="Symbol"/>
              </a:rPr>
              <a:t> </a:t>
            </a:r>
            <a:r>
              <a:rPr lang="en-GB" dirty="0" smtClean="0">
                <a:latin typeface="+mj-lt"/>
                <a:sym typeface="Symbol"/>
              </a:rPr>
              <a:t>with </a:t>
            </a:r>
            <a:r>
              <a:rPr lang="en-GB" dirty="0" err="1" smtClean="0">
                <a:latin typeface="+mj-lt"/>
                <a:sym typeface="Symbol"/>
              </a:rPr>
              <a:t>cryo</a:t>
            </a:r>
            <a:r>
              <a:rPr lang="en-GB" dirty="0" smtClean="0">
                <a:latin typeface="+mj-lt"/>
                <a:sym typeface="Symbol"/>
              </a:rPr>
              <a:t> pumps</a:t>
            </a:r>
            <a:endParaRPr lang="en-GB" dirty="0">
              <a:latin typeface="+mj-lt"/>
              <a:sym typeface="Symbol"/>
            </a:endParaRP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Symbol"/>
              </a:rPr>
              <a:t>water-cooled first wall</a:t>
            </a:r>
          </a:p>
          <a:p>
            <a:pPr marL="285750" indent="-285750">
              <a:spcBef>
                <a:spcPts val="329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Symbol"/>
              </a:rPr>
              <a:t>self limitation to 1GJ energy throughput </a:t>
            </a:r>
            <a:endParaRPr lang="en-GB" dirty="0">
              <a:latin typeface="+mj-lt"/>
              <a:sym typeface="Symbol"/>
            </a:endParaRPr>
          </a:p>
          <a:p>
            <a:pPr>
              <a:spcBef>
                <a:spcPts val="329"/>
              </a:spcBef>
            </a:pPr>
            <a:r>
              <a:rPr lang="en-GB" b="1" dirty="0" smtClean="0">
                <a:latin typeface="+mj-lt"/>
                <a:sym typeface="Symbol"/>
              </a:rPr>
              <a:t>discharge lengths up to 8min</a:t>
            </a:r>
          </a:p>
          <a:p>
            <a:pPr>
              <a:spcBef>
                <a:spcPts val="329"/>
              </a:spcBef>
            </a:pPr>
            <a:r>
              <a:rPr lang="en-GB" b="1" dirty="0" smtClean="0">
                <a:latin typeface="+mj-lt"/>
                <a:sym typeface="Symbol"/>
              </a:rPr>
              <a:t>achieved energy throughput 1.3GJ</a:t>
            </a:r>
          </a:p>
          <a:p>
            <a:pPr>
              <a:spcBef>
                <a:spcPts val="329"/>
              </a:spcBef>
            </a:pPr>
            <a:r>
              <a:rPr lang="en-GB" dirty="0" smtClean="0">
                <a:latin typeface="+mj-lt"/>
                <a:sym typeface="Symbol"/>
              </a:rPr>
              <a:t>to be increased to 30min@18GJ in upcoming campaigns</a:t>
            </a:r>
            <a:endParaRPr lang="en-GB" dirty="0">
              <a:latin typeface="+mj-lt"/>
              <a:sym typeface="Symbol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1147" r="22500" b="-1722"/>
          <a:stretch/>
        </p:blipFill>
        <p:spPr>
          <a:xfrm>
            <a:off x="8850754" y="734077"/>
            <a:ext cx="2211930" cy="272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milestone: 1.3GJ energy turnaround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am20230215_0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334" y="919118"/>
            <a:ext cx="10184117" cy="5571681"/>
          </a:xfrm>
        </p:spPr>
      </p:pic>
    </p:spTree>
    <p:extLst>
      <p:ext uri="{BB962C8B-B14F-4D97-AF65-F5344CB8AC3E}">
        <p14:creationId xmlns:p14="http://schemas.microsoft.com/office/powerpoint/2010/main" val="11566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Long-pulse detachment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" y="897853"/>
            <a:ext cx="4616484" cy="5399448"/>
          </a:xfrm>
          <a:prstGeom prst="rect">
            <a:avLst/>
          </a:prstGeom>
        </p:spPr>
      </p:pic>
      <p:sp>
        <p:nvSpPr>
          <p:cNvPr id="8" name="Inhaltsplatzhalter 5"/>
          <p:cNvSpPr txBox="1">
            <a:spLocks/>
          </p:cNvSpPr>
          <p:nvPr/>
        </p:nvSpPr>
        <p:spPr>
          <a:xfrm>
            <a:off x="4869196" y="1092814"/>
            <a:ext cx="6818219" cy="492584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feed-forward Ne seeding to stabilize detachment</a:t>
            </a:r>
          </a:p>
          <a:p>
            <a:pPr lvl="1">
              <a:buClr>
                <a:srgbClr val="006C66"/>
              </a:buClr>
            </a:pPr>
            <a:r>
              <a:rPr lang="en-US" sz="1800" dirty="0" smtClean="0">
                <a:sym typeface="Wingdings 3" panose="05040102010807070707" pitchFamily="18" charset="2"/>
              </a:rPr>
              <a:t>	 puff of ~</a:t>
            </a:r>
            <a:r>
              <a:rPr lang="pl-PL" sz="1800" dirty="0" smtClean="0"/>
              <a:t>8·10</a:t>
            </a:r>
            <a:r>
              <a:rPr lang="pl-PL" sz="1800" baseline="30000" dirty="0" smtClean="0"/>
              <a:t>17</a:t>
            </a:r>
            <a:r>
              <a:rPr lang="pl-PL" sz="1800" dirty="0" smtClean="0"/>
              <a:t> </a:t>
            </a:r>
            <a:r>
              <a:rPr lang="en-GB" sz="1800" dirty="0"/>
              <a:t>Ne </a:t>
            </a:r>
            <a:r>
              <a:rPr lang="pl-PL" sz="1800" dirty="0"/>
              <a:t>atoms </a:t>
            </a:r>
            <a:r>
              <a:rPr lang="en-GB" sz="1800" dirty="0"/>
              <a:t>every </a:t>
            </a:r>
            <a:r>
              <a:rPr lang="en-GB" sz="1800" dirty="0" smtClean="0"/>
              <a:t>2.5s </a:t>
            </a:r>
            <a:r>
              <a:rPr lang="en-US" sz="1800" dirty="0" smtClean="0">
                <a:sym typeface="Wingdings 3" panose="05040102010807070707" pitchFamily="18" charset="2"/>
              </a:rPr>
              <a:t>to keep radiated 	    power constant at </a:t>
            </a:r>
            <a:r>
              <a:rPr lang="en-US" sz="1800" dirty="0" err="1" smtClean="0">
                <a:sym typeface="Wingdings 3" panose="05040102010807070707" pitchFamily="18" charset="2"/>
              </a:rPr>
              <a:t>f</a:t>
            </a:r>
            <a:r>
              <a:rPr lang="en-US" sz="1800" baseline="-25000" dirty="0" err="1" smtClean="0">
                <a:sym typeface="Wingdings 3" panose="05040102010807070707" pitchFamily="18" charset="2"/>
              </a:rPr>
              <a:t>rad</a:t>
            </a:r>
            <a:r>
              <a:rPr lang="en-US" sz="1800" dirty="0" smtClean="0">
                <a:sym typeface="Wingdings 3" panose="05040102010807070707" pitchFamily="18" charset="2"/>
              </a:rPr>
              <a:t>=0.8</a:t>
            </a:r>
          </a:p>
          <a:p>
            <a:pPr lvl="1">
              <a:buClr>
                <a:srgbClr val="006C66"/>
              </a:buClr>
            </a:pPr>
            <a:r>
              <a:rPr lang="en-US" sz="1800" dirty="0">
                <a:sym typeface="Wingdings 3" panose="05040102010807070707" pitchFamily="18" charset="2"/>
              </a:rPr>
              <a:t>	 </a:t>
            </a:r>
            <a:r>
              <a:rPr lang="en-US" sz="1800" dirty="0" smtClean="0">
                <a:sym typeface="Wingdings 3" panose="05040102010807070707" pitchFamily="18" charset="2"/>
              </a:rPr>
              <a:t>no influence on density control or core plasma 	     	    parameters (</a:t>
            </a:r>
            <a:r>
              <a:rPr lang="en-US" sz="1800" dirty="0" err="1" smtClean="0">
                <a:sym typeface="Wingdings 3" panose="05040102010807070707" pitchFamily="18" charset="2"/>
              </a:rPr>
              <a:t>Z</a:t>
            </a:r>
            <a:r>
              <a:rPr lang="en-US" sz="1800" baseline="-25000" dirty="0" err="1" smtClean="0">
                <a:sym typeface="Wingdings 3" panose="05040102010807070707" pitchFamily="18" charset="2"/>
              </a:rPr>
              <a:t>eff</a:t>
            </a:r>
            <a:r>
              <a:rPr lang="en-US" sz="1800" dirty="0" smtClean="0">
                <a:sym typeface="Wingdings 3" panose="05040102010807070707" pitchFamily="18" charset="2"/>
              </a:rPr>
              <a:t>=1.5 throughout entire discharge)</a:t>
            </a:r>
          </a:p>
          <a:p>
            <a:pPr marL="285750" lvl="1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ym typeface="Wingdings 3" panose="05040102010807070707" pitchFamily="18" charset="2"/>
              </a:rPr>
              <a:t>strongly reduced divertor heat flux at </a:t>
            </a:r>
            <a:r>
              <a:rPr lang="en-US" sz="1800" dirty="0" err="1" smtClean="0">
                <a:sym typeface="Wingdings 3" panose="05040102010807070707" pitchFamily="18" charset="2"/>
              </a:rPr>
              <a:t>P</a:t>
            </a:r>
            <a:r>
              <a:rPr lang="en-US" sz="1800" baseline="-25000" dirty="0" err="1" smtClean="0">
                <a:sym typeface="Wingdings 3" panose="05040102010807070707" pitchFamily="18" charset="2"/>
              </a:rPr>
              <a:t>heat</a:t>
            </a:r>
            <a:r>
              <a:rPr lang="en-DE" sz="1800" dirty="0" smtClean="0">
                <a:sym typeface="Wingdings 3" panose="05040102010807070707" pitchFamily="18" charset="2"/>
              </a:rPr>
              <a:t>≈</a:t>
            </a:r>
            <a:r>
              <a:rPr lang="de-DE" sz="1800" dirty="0" smtClean="0">
                <a:sym typeface="Wingdings 3" panose="05040102010807070707" pitchFamily="18" charset="2"/>
              </a:rPr>
              <a:t>1MW/m</a:t>
            </a:r>
            <a:r>
              <a:rPr lang="de-DE" sz="1800" baseline="30000" dirty="0" smtClean="0">
                <a:sym typeface="Wingdings 3" panose="05040102010807070707" pitchFamily="18" charset="2"/>
              </a:rPr>
              <a:t>2</a:t>
            </a:r>
            <a:endParaRPr lang="en-US" sz="1800" dirty="0" smtClean="0">
              <a:sym typeface="Wingdings 3" panose="05040102010807070707" pitchFamily="18" charset="2"/>
            </a:endParaRPr>
          </a:p>
          <a:p>
            <a:pPr marL="285750" lvl="1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ym typeface="Wingdings 3" panose="05040102010807070707" pitchFamily="18" charset="2"/>
              </a:rPr>
              <a:t>programmed pulse length of 110s achieved</a:t>
            </a:r>
          </a:p>
          <a:p>
            <a:pPr lvl="1">
              <a:buClr>
                <a:srgbClr val="006C66"/>
              </a:buClr>
            </a:pPr>
            <a:r>
              <a:rPr lang="en-US" sz="1800" dirty="0">
                <a:sym typeface="Wingdings 3" panose="05040102010807070707" pitchFamily="18" charset="2"/>
              </a:rPr>
              <a:t>	 </a:t>
            </a:r>
            <a:r>
              <a:rPr lang="en-US" sz="1800" dirty="0" smtClean="0">
                <a:sym typeface="Wingdings 3" panose="05040102010807070707" pitchFamily="18" charset="2"/>
              </a:rPr>
              <a:t>stability of scenario allows for much longer pulse 	</a:t>
            </a:r>
            <a:r>
              <a:rPr lang="en-US" sz="1800" dirty="0">
                <a:sym typeface="Wingdings 3" panose="05040102010807070707" pitchFamily="18" charset="2"/>
              </a:rPr>
              <a:t> </a:t>
            </a:r>
            <a:r>
              <a:rPr lang="en-US" sz="1800" dirty="0" smtClean="0">
                <a:sym typeface="Wingdings 3" panose="05040102010807070707" pitchFamily="18" charset="2"/>
              </a:rPr>
              <a:t>   lengths (will be addressed in upcoming experimental 	    campaign)</a:t>
            </a:r>
          </a:p>
          <a:p>
            <a:pPr lvl="1">
              <a:buClr>
                <a:srgbClr val="006C66"/>
              </a:buClr>
            </a:pPr>
            <a:r>
              <a:rPr lang="en-US" sz="1800" dirty="0">
                <a:sym typeface="Wingdings 3" panose="05040102010807070707" pitchFamily="18" charset="2"/>
              </a:rPr>
              <a:t>	 </a:t>
            </a:r>
            <a:r>
              <a:rPr lang="en-US" sz="1800" dirty="0" smtClean="0">
                <a:sym typeface="Wingdings 3" panose="05040102010807070707" pitchFamily="18" charset="2"/>
              </a:rPr>
              <a:t>it is foreseen to introduce feedback on radiative  	    	    power levels to counteract changes in impurity 	   	    radiation in long pulse scenarios</a:t>
            </a:r>
            <a:endParaRPr lang="de-DE" sz="1800" dirty="0" smtClean="0"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90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>
                <a:solidFill>
                  <a:srgbClr val="005555"/>
                </a:solidFill>
                <a:latin typeface="+mj-lt"/>
              </a:rPr>
              <a:t>Neoclassical</a:t>
            </a:r>
            <a:r>
              <a:rPr lang="en-US" dirty="0" smtClean="0"/>
              <a:t> transport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extplatzhalter 4"/>
          <p:cNvSpPr txBox="1">
            <a:spLocks/>
          </p:cNvSpPr>
          <p:nvPr/>
        </p:nvSpPr>
        <p:spPr>
          <a:xfrm>
            <a:off x="6747139" y="1241650"/>
            <a:ext cx="4967262" cy="51147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800" b="1" i="0" kern="600" spc="40" baseline="0" dirty="0" smtClean="0">
                <a:solidFill>
                  <a:srgbClr val="00555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1" kern="400" spc="4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0" i="0" kern="600" spc="4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329"/>
              </a:spcBef>
              <a:buClr>
                <a:srgbClr val="006C6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0" kern="1200" dirty="0" err="1">
                <a:solidFill>
                  <a:schemeClr val="tx1"/>
                </a:solidFill>
                <a:latin typeface="+mj-lt"/>
              </a:rPr>
              <a:t>stellarators</a:t>
            </a:r>
            <a:r>
              <a:rPr lang="en-US" b="0" kern="1200" dirty="0">
                <a:solidFill>
                  <a:schemeClr val="tx1"/>
                </a:solidFill>
                <a:latin typeface="+mj-lt"/>
              </a:rPr>
              <a:t> generally suffer from enhanced neoclassical transport at low plasma </a:t>
            </a:r>
            <a:r>
              <a:rPr lang="en-US" b="0" kern="1200" dirty="0" err="1">
                <a:solidFill>
                  <a:schemeClr val="tx1"/>
                </a:solidFill>
                <a:latin typeface="+mj-lt"/>
              </a:rPr>
              <a:t>collisionality</a:t>
            </a:r>
            <a:endParaRPr lang="en-US" b="0" kern="12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spcBef>
                <a:spcPts val="329"/>
              </a:spcBef>
              <a:buClr>
                <a:srgbClr val="006C6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0" kern="1200" dirty="0">
                <a:solidFill>
                  <a:schemeClr val="tx1"/>
                </a:solidFill>
                <a:latin typeface="+mj-lt"/>
              </a:rPr>
              <a:t>dependence on magnetic field ripple </a:t>
            </a:r>
            <a:r>
              <a:rPr lang="en-US" b="0" kern="12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</a:t>
            </a:r>
            <a:r>
              <a:rPr lang="en-US" b="0" kern="1200" baseline="-25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eff</a:t>
            </a:r>
            <a:r>
              <a:rPr lang="en-US" b="0" kern="1200" dirty="0">
                <a:solidFill>
                  <a:schemeClr val="tx1"/>
                </a:solidFill>
                <a:latin typeface="+mj-lt"/>
              </a:rPr>
              <a:t>    allows for geometrical optimization </a:t>
            </a:r>
            <a:r>
              <a:rPr lang="en-US" b="0" kern="1200" dirty="0" smtClean="0">
                <a:solidFill>
                  <a:schemeClr val="tx1"/>
                </a:solidFill>
                <a:latin typeface="+mj-lt"/>
              </a:rPr>
              <a:t>of the </a:t>
            </a:r>
            <a:r>
              <a:rPr lang="en-US" b="0" kern="1200" dirty="0">
                <a:solidFill>
                  <a:schemeClr val="tx1"/>
                </a:solidFill>
                <a:latin typeface="+mj-lt"/>
              </a:rPr>
              <a:t>magnetic field to reduce neoclassical diffusion to tokamak level</a:t>
            </a:r>
          </a:p>
          <a:p>
            <a:pPr>
              <a:lnSpc>
                <a:spcPct val="100000"/>
              </a:lnSpc>
              <a:spcBef>
                <a:spcPts val="329"/>
              </a:spcBef>
              <a:buClr>
                <a:srgbClr val="006C66"/>
              </a:buClr>
              <a:buSzPct val="90000"/>
            </a:pPr>
            <a:r>
              <a:rPr lang="en-US" b="0" kern="1200" dirty="0" smtClean="0">
                <a:solidFill>
                  <a:srgbClr val="006C66"/>
                </a:solidFill>
                <a:latin typeface="+mj-lt"/>
                <a:sym typeface="Wingdings 3" panose="05040102010807070707" pitchFamily="18" charset="2"/>
              </a:rPr>
              <a:t></a:t>
            </a:r>
            <a:r>
              <a:rPr lang="en-US" b="0" kern="1200" dirty="0" smtClean="0">
                <a:solidFill>
                  <a:schemeClr val="tx1"/>
                </a:solidFill>
                <a:latin typeface="+mj-lt"/>
                <a:sym typeface="Wingdings 3" panose="05040102010807070707" pitchFamily="18" charset="2"/>
              </a:rPr>
              <a:t> a </a:t>
            </a:r>
            <a:r>
              <a:rPr lang="en-US" b="0" kern="1200" dirty="0">
                <a:solidFill>
                  <a:schemeClr val="tx1"/>
                </a:solidFill>
                <a:latin typeface="+mj-lt"/>
                <a:sym typeface="Wingdings 3" panose="05040102010807070707" pitchFamily="18" charset="2"/>
              </a:rPr>
              <a:t>major optimization criterion for the       </a:t>
            </a:r>
          </a:p>
          <a:p>
            <a:pPr>
              <a:lnSpc>
                <a:spcPct val="100000"/>
              </a:lnSpc>
              <a:spcBef>
                <a:spcPts val="329"/>
              </a:spcBef>
            </a:pPr>
            <a:r>
              <a:rPr lang="en-US" b="0" kern="1200" dirty="0">
                <a:solidFill>
                  <a:schemeClr val="tx1"/>
                </a:solidFill>
                <a:latin typeface="+mj-lt"/>
                <a:sym typeface="Wingdings 3" panose="05040102010807070707" pitchFamily="18" charset="2"/>
              </a:rPr>
              <a:t>    </a:t>
            </a:r>
            <a:r>
              <a:rPr lang="en-US" b="0" kern="1200" dirty="0" err="1" smtClean="0">
                <a:solidFill>
                  <a:schemeClr val="tx1"/>
                </a:solidFill>
                <a:latin typeface="+mj-lt"/>
              </a:rPr>
              <a:t>Wendelstein</a:t>
            </a:r>
            <a:r>
              <a:rPr lang="en-US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0" kern="1200" dirty="0">
                <a:solidFill>
                  <a:schemeClr val="tx1"/>
                </a:solidFill>
                <a:latin typeface="+mj-lt"/>
              </a:rPr>
              <a:t>7-X </a:t>
            </a:r>
            <a:r>
              <a:rPr lang="en-US" b="0" kern="1200" dirty="0" err="1">
                <a:solidFill>
                  <a:schemeClr val="tx1"/>
                </a:solidFill>
                <a:latin typeface="+mj-lt"/>
              </a:rPr>
              <a:t>stellarator</a:t>
            </a:r>
            <a:r>
              <a:rPr lang="en-US" b="0" kern="1200" dirty="0">
                <a:solidFill>
                  <a:schemeClr val="tx1"/>
                </a:solidFill>
                <a:latin typeface="+mj-lt"/>
              </a:rPr>
              <a:t> </a:t>
            </a:r>
            <a:endParaRPr lang="en-US" b="0" kern="12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329"/>
              </a:spcBef>
            </a:pPr>
            <a:endParaRPr lang="de-DE" b="0" kern="12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spcBef>
                <a:spcPts val="329"/>
              </a:spcBef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ion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transport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affected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by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ambipolar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neoclassical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radial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electric</a:t>
            </a:r>
            <a:r>
              <a:rPr lang="de-DE" b="0" kern="1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b="0" kern="1200" dirty="0" err="1" smtClean="0">
                <a:solidFill>
                  <a:schemeClr val="tx1"/>
                </a:solidFill>
                <a:latin typeface="+mj-lt"/>
              </a:rPr>
              <a:t>field</a:t>
            </a:r>
            <a:endParaRPr lang="en-US" b="0" kern="1200" dirty="0">
              <a:solidFill>
                <a:schemeClr val="tx1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85849" y="5629671"/>
            <a:ext cx="6958960" cy="625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rgbClr val="006C66"/>
                </a:solidFill>
              </a:rPr>
              <a:t>operation at high plasma density is instrumental!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528" y="1040925"/>
            <a:ext cx="1677761" cy="636074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843678" y="1944006"/>
            <a:ext cx="5225216" cy="3096922"/>
            <a:chOff x="843678" y="1944006"/>
            <a:chExt cx="5225216" cy="309692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2734" y="1944006"/>
              <a:ext cx="5156160" cy="3096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3335294" y="3265965"/>
              <a:ext cx="17832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Effect of radial electric field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2175126" y="2828002"/>
              <a:ext cx="1285280" cy="482406"/>
              <a:chOff x="1785257" y="2092570"/>
              <a:chExt cx="1714081" cy="705059"/>
            </a:xfrm>
          </p:grpSpPr>
          <p:cxnSp>
            <p:nvCxnSpPr>
              <p:cNvPr id="21" name="Gerade Verbindung 18"/>
              <p:cNvCxnSpPr/>
              <p:nvPr/>
            </p:nvCxnSpPr>
            <p:spPr>
              <a:xfrm flipV="1">
                <a:off x="1785257" y="2144486"/>
                <a:ext cx="1230086" cy="653143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reihandform 21"/>
              <p:cNvSpPr/>
              <p:nvPr/>
            </p:nvSpPr>
            <p:spPr>
              <a:xfrm>
                <a:off x="3012831" y="2092570"/>
                <a:ext cx="486507" cy="134815"/>
              </a:xfrm>
              <a:custGeom>
                <a:avLst/>
                <a:gdLst>
                  <a:gd name="connsiteX0" fmla="*/ 0 w 486507"/>
                  <a:gd name="connsiteY0" fmla="*/ 52754 h 134815"/>
                  <a:gd name="connsiteX1" fmla="*/ 58615 w 486507"/>
                  <a:gd name="connsiteY1" fmla="*/ 23446 h 134815"/>
                  <a:gd name="connsiteX2" fmla="*/ 146538 w 486507"/>
                  <a:gd name="connsiteY2" fmla="*/ 0 h 134815"/>
                  <a:gd name="connsiteX3" fmla="*/ 293077 w 486507"/>
                  <a:gd name="connsiteY3" fmla="*/ 23446 h 134815"/>
                  <a:gd name="connsiteX4" fmla="*/ 404446 w 486507"/>
                  <a:gd name="connsiteY4" fmla="*/ 82061 h 134815"/>
                  <a:gd name="connsiteX5" fmla="*/ 486507 w 486507"/>
                  <a:gd name="connsiteY5" fmla="*/ 134815 h 13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507" h="134815">
                    <a:moveTo>
                      <a:pt x="0" y="52754"/>
                    </a:moveTo>
                    <a:cubicBezTo>
                      <a:pt x="17096" y="42496"/>
                      <a:pt x="34192" y="32238"/>
                      <a:pt x="58615" y="23446"/>
                    </a:cubicBezTo>
                    <a:cubicBezTo>
                      <a:pt x="83038" y="14654"/>
                      <a:pt x="107461" y="0"/>
                      <a:pt x="146538" y="0"/>
                    </a:cubicBezTo>
                    <a:cubicBezTo>
                      <a:pt x="185615" y="0"/>
                      <a:pt x="250092" y="9769"/>
                      <a:pt x="293077" y="23446"/>
                    </a:cubicBezTo>
                    <a:cubicBezTo>
                      <a:pt x="336062" y="37123"/>
                      <a:pt x="372208" y="63500"/>
                      <a:pt x="404446" y="82061"/>
                    </a:cubicBezTo>
                    <a:cubicBezTo>
                      <a:pt x="436684" y="100622"/>
                      <a:pt x="461595" y="117718"/>
                      <a:pt x="486507" y="134815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1903816" y="2579306"/>
              <a:ext cx="1285280" cy="482406"/>
              <a:chOff x="1785257" y="2092570"/>
              <a:chExt cx="1714081" cy="705059"/>
            </a:xfrm>
          </p:grpSpPr>
          <p:cxnSp>
            <p:nvCxnSpPr>
              <p:cNvPr id="19" name="Gerade Verbindung 23"/>
              <p:cNvCxnSpPr/>
              <p:nvPr/>
            </p:nvCxnSpPr>
            <p:spPr>
              <a:xfrm flipV="1">
                <a:off x="1785257" y="2144486"/>
                <a:ext cx="1230086" cy="653143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ihandform 19"/>
              <p:cNvSpPr/>
              <p:nvPr/>
            </p:nvSpPr>
            <p:spPr>
              <a:xfrm>
                <a:off x="3012831" y="2092570"/>
                <a:ext cx="486507" cy="134815"/>
              </a:xfrm>
              <a:custGeom>
                <a:avLst/>
                <a:gdLst>
                  <a:gd name="connsiteX0" fmla="*/ 0 w 486507"/>
                  <a:gd name="connsiteY0" fmla="*/ 52754 h 134815"/>
                  <a:gd name="connsiteX1" fmla="*/ 58615 w 486507"/>
                  <a:gd name="connsiteY1" fmla="*/ 23446 h 134815"/>
                  <a:gd name="connsiteX2" fmla="*/ 146538 w 486507"/>
                  <a:gd name="connsiteY2" fmla="*/ 0 h 134815"/>
                  <a:gd name="connsiteX3" fmla="*/ 293077 w 486507"/>
                  <a:gd name="connsiteY3" fmla="*/ 23446 h 134815"/>
                  <a:gd name="connsiteX4" fmla="*/ 404446 w 486507"/>
                  <a:gd name="connsiteY4" fmla="*/ 82061 h 134815"/>
                  <a:gd name="connsiteX5" fmla="*/ 486507 w 486507"/>
                  <a:gd name="connsiteY5" fmla="*/ 134815 h 13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507" h="134815">
                    <a:moveTo>
                      <a:pt x="0" y="52754"/>
                    </a:moveTo>
                    <a:cubicBezTo>
                      <a:pt x="17096" y="42496"/>
                      <a:pt x="34192" y="32238"/>
                      <a:pt x="58615" y="23446"/>
                    </a:cubicBezTo>
                    <a:cubicBezTo>
                      <a:pt x="83038" y="14654"/>
                      <a:pt x="107461" y="0"/>
                      <a:pt x="146538" y="0"/>
                    </a:cubicBezTo>
                    <a:cubicBezTo>
                      <a:pt x="185615" y="0"/>
                      <a:pt x="250092" y="9769"/>
                      <a:pt x="293077" y="23446"/>
                    </a:cubicBezTo>
                    <a:cubicBezTo>
                      <a:pt x="336062" y="37123"/>
                      <a:pt x="372208" y="63500"/>
                      <a:pt x="404446" y="82061"/>
                    </a:cubicBezTo>
                    <a:cubicBezTo>
                      <a:pt x="436684" y="100622"/>
                      <a:pt x="461595" y="117718"/>
                      <a:pt x="486507" y="134815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Pfeil nach rechts 14"/>
            <p:cNvSpPr/>
            <p:nvPr/>
          </p:nvSpPr>
          <p:spPr>
            <a:xfrm rot="3611878">
              <a:off x="1844701" y="2590304"/>
              <a:ext cx="473240" cy="167017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Gerade Verbindung 27"/>
            <p:cNvCxnSpPr/>
            <p:nvPr/>
          </p:nvCxnSpPr>
          <p:spPr>
            <a:xfrm>
              <a:off x="3285220" y="2149712"/>
              <a:ext cx="809007" cy="88676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feil nach rechts 16"/>
            <p:cNvSpPr/>
            <p:nvPr/>
          </p:nvSpPr>
          <p:spPr>
            <a:xfrm rot="8266539">
              <a:off x="3411705" y="2596104"/>
              <a:ext cx="321711" cy="291565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feld 17"/>
            <p:cNvSpPr txBox="1"/>
            <p:nvPr/>
          </p:nvSpPr>
          <p:spPr>
            <a:xfrm rot="16200000">
              <a:off x="363577" y="3229238"/>
              <a:ext cx="13295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/>
                <a:t>D</a:t>
              </a:r>
              <a:r>
                <a:rPr lang="en-GB" baseline="-25000" dirty="0" err="1" smtClean="0"/>
                <a:t>electrons</a:t>
              </a:r>
              <a:endParaRPr lang="en-GB" baseline="-25000" dirty="0"/>
            </a:p>
          </p:txBody>
        </p:sp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404" y="1076886"/>
            <a:ext cx="1907435" cy="613580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4145248" y="1395708"/>
            <a:ext cx="282713" cy="3067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1356625" y="5011038"/>
            <a:ext cx="475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Helander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Plasma Phys. Control. Fusion 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(2012)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671241" y="1718056"/>
            <a:ext cx="24937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ym typeface="Symbol"/>
              </a:rPr>
              <a:t>Stellarator optimization</a:t>
            </a:r>
          </a:p>
          <a:p>
            <a:r>
              <a:rPr lang="en-GB" b="1" dirty="0">
                <a:sym typeface="Symbol"/>
              </a:rPr>
              <a:t>r</a:t>
            </a:r>
            <a:r>
              <a:rPr lang="en-GB" b="1" dirty="0" smtClean="0">
                <a:sym typeface="Symbol"/>
              </a:rPr>
              <a:t>educing </a:t>
            </a:r>
            <a:r>
              <a:rPr lang="en-GB" b="1" i="1" dirty="0" smtClean="0">
                <a:sym typeface="Symbol"/>
              </a:rPr>
              <a:t></a:t>
            </a:r>
            <a:r>
              <a:rPr lang="en-GB" b="1" i="1" baseline="-25000" dirty="0" smtClean="0">
                <a:sym typeface="Symbol"/>
              </a:rPr>
              <a:t>eff</a:t>
            </a:r>
            <a:endParaRPr lang="en-GB" b="1" i="1" baseline="-25000" dirty="0"/>
          </a:p>
        </p:txBody>
      </p:sp>
      <p:sp>
        <p:nvSpPr>
          <p:cNvPr id="27" name="Ellipse 26"/>
          <p:cNvSpPr/>
          <p:nvPr/>
        </p:nvSpPr>
        <p:spPr>
          <a:xfrm>
            <a:off x="4094227" y="981887"/>
            <a:ext cx="488659" cy="4542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27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Wendelstein 7-X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981" y="1031391"/>
            <a:ext cx="7695770" cy="5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Wendelstein 7-X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2400" dirty="0" err="1" smtClean="0"/>
              <a:t>neoclassical</a:t>
            </a:r>
            <a:r>
              <a:rPr lang="de-DE" sz="2400" dirty="0" smtClean="0"/>
              <a:t> </a:t>
            </a:r>
            <a:r>
              <a:rPr lang="de-DE" sz="2400" dirty="0" err="1" smtClean="0"/>
              <a:t>transport</a:t>
            </a:r>
            <a:r>
              <a:rPr lang="de-DE" sz="2400" dirty="0" smtClean="0"/>
              <a:t> </a:t>
            </a:r>
            <a:r>
              <a:rPr lang="de-DE" sz="2400" dirty="0" err="1" smtClean="0"/>
              <a:t>optimization</a:t>
            </a:r>
            <a:r>
              <a:rPr lang="de-DE" sz="2400" dirty="0"/>
              <a:t> </a:t>
            </a:r>
            <a:r>
              <a:rPr lang="de-DE" sz="2400" dirty="0" smtClean="0"/>
              <a:t>due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strongly</a:t>
            </a:r>
            <a:r>
              <a:rPr lang="de-DE" sz="2400" dirty="0" smtClean="0"/>
              <a:t> </a:t>
            </a:r>
            <a:r>
              <a:rPr lang="de-DE" sz="2400" dirty="0" err="1" smtClean="0"/>
              <a:t>reduced</a:t>
            </a:r>
            <a:r>
              <a:rPr lang="de-DE" sz="2400" dirty="0" smtClean="0"/>
              <a:t> </a:t>
            </a:r>
            <a:r>
              <a:rPr lang="de-DE" sz="2400" dirty="0" err="1" smtClean="0"/>
              <a:t>effective</a:t>
            </a:r>
            <a:r>
              <a:rPr lang="de-DE" sz="2400" dirty="0" smtClean="0"/>
              <a:t> </a:t>
            </a:r>
            <a:r>
              <a:rPr lang="de-DE" sz="2400" dirty="0" err="1" smtClean="0"/>
              <a:t>magnetic</a:t>
            </a:r>
            <a:r>
              <a:rPr lang="de-DE" sz="2400" dirty="0" smtClean="0"/>
              <a:t> ripple </a:t>
            </a:r>
            <a:r>
              <a:rPr lang="de-DE" sz="2400" dirty="0" err="1" smtClean="0">
                <a:latin typeface="Symbol" panose="05050102010706020507" pitchFamily="18" charset="2"/>
              </a:rPr>
              <a:t>e</a:t>
            </a:r>
            <a:r>
              <a:rPr lang="de-DE" sz="2400" baseline="-25000" dirty="0" err="1" smtClean="0"/>
              <a:t>eff</a:t>
            </a:r>
            <a:endParaRPr lang="de-DE" sz="240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endParaRPr lang="de-D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39" y="1968754"/>
            <a:ext cx="2948738" cy="42415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200" y="1033200"/>
            <a:ext cx="7696800" cy="53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57" y="1362605"/>
            <a:ext cx="4061129" cy="4828645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85750" lvl="1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demonstrates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neoclassical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strongly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285750" lvl="1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ym typeface="Wingdings 3" panose="05040102010807070707" pitchFamily="18" charset="2"/>
              </a:rPr>
              <a:t>operation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scenario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dominated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by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neoclassical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transport</a:t>
            </a:r>
            <a:endParaRPr lang="de-DE" dirty="0" smtClean="0">
              <a:sym typeface="Wingdings 3" panose="05040102010807070707" pitchFamily="18" charset="2"/>
            </a:endParaRPr>
          </a:p>
          <a:p>
            <a:pPr lvl="1">
              <a:buFont typeface="Wingdings 3" panose="05040102010807070707" pitchFamily="18" charset="2"/>
              <a:buChar char="c"/>
            </a:pP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balance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heating</a:t>
            </a:r>
            <a:r>
              <a:rPr lang="de-DE" dirty="0" smtClean="0">
                <a:sym typeface="Wingdings 3" panose="05040102010807070707" pitchFamily="18" charset="2"/>
              </a:rPr>
              <a:t> power </a:t>
            </a:r>
            <a:r>
              <a:rPr lang="de-DE" dirty="0" err="1" smtClean="0">
                <a:sym typeface="Wingdings 3" panose="05040102010807070707" pitchFamily="18" charset="2"/>
              </a:rPr>
              <a:t>against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neoclassical</a:t>
            </a:r>
            <a:r>
              <a:rPr lang="de-DE" dirty="0" smtClean="0">
                <a:sym typeface="Wingdings 3" panose="05040102010807070707" pitchFamily="18" charset="2"/>
              </a:rPr>
              <a:t> power </a:t>
            </a:r>
            <a:r>
              <a:rPr lang="de-DE" dirty="0" err="1" smtClean="0">
                <a:sym typeface="Wingdings 3" panose="05040102010807070707" pitchFamily="18" charset="2"/>
              </a:rPr>
              <a:t>losses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</a:p>
          <a:p>
            <a:pPr>
              <a:buFont typeface="Wingdings 3" panose="05040102010807070707" pitchFamily="18" charset="2"/>
              <a:buChar char="c"/>
            </a:pPr>
            <a:r>
              <a:rPr lang="de-DE" dirty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observed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performance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would</a:t>
            </a:r>
            <a:r>
              <a:rPr lang="de-DE" dirty="0" smtClean="0">
                <a:sym typeface="Wingdings 3" panose="05040102010807070707" pitchFamily="18" charset="2"/>
              </a:rPr>
              <a:t> not </a:t>
            </a:r>
            <a:r>
              <a:rPr lang="de-DE" dirty="0" err="1" smtClean="0">
                <a:sym typeface="Wingdings 3" panose="05040102010807070707" pitchFamily="18" charset="2"/>
              </a:rPr>
              <a:t>be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possible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without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</a:p>
          <a:p>
            <a:r>
              <a:rPr lang="de-DE" dirty="0">
                <a:sym typeface="Wingdings 3" panose="05040102010807070707" pitchFamily="18" charset="2"/>
              </a:rPr>
              <a:t> </a:t>
            </a:r>
            <a:r>
              <a:rPr lang="de-DE" dirty="0" smtClean="0">
                <a:sym typeface="Wingdings 3" panose="05040102010807070707" pitchFamily="18" charset="2"/>
              </a:rPr>
              <a:t>   </a:t>
            </a:r>
            <a:r>
              <a:rPr lang="de-DE" dirty="0" err="1" smtClean="0">
                <a:sym typeface="Wingdings 3" panose="05040102010807070707" pitchFamily="18" charset="2"/>
              </a:rPr>
              <a:t>strongly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reduced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neoclassical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ym typeface="Wingdings 3" panose="05040102010807070707" pitchFamily="18" charset="2"/>
              </a:rPr>
              <a:t>transport</a:t>
            </a:r>
            <a:r>
              <a:rPr lang="de-DE" dirty="0" smtClean="0">
                <a:sym typeface="Wingdings 3" panose="05040102010807070707" pitchFamily="18" charset="2"/>
              </a:rPr>
              <a:t> </a:t>
            </a:r>
          </a:p>
          <a:p>
            <a:pPr>
              <a:buFont typeface="Wingdings 3" panose="05040102010807070707" pitchFamily="18" charset="2"/>
              <a:buChar char="c"/>
            </a:pPr>
            <a:endParaRPr lang="de-DE" dirty="0" smtClean="0"/>
          </a:p>
          <a:p>
            <a:pPr marL="0" indent="0">
              <a:buNone/>
            </a:pPr>
            <a:endParaRPr lang="de-DE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endParaRPr lang="de-D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D93F716-940F-7052-70BC-AF3E34AE5125}"/>
              </a:ext>
            </a:extLst>
          </p:cNvPr>
          <p:cNvSpPr/>
          <p:nvPr/>
        </p:nvSpPr>
        <p:spPr>
          <a:xfrm>
            <a:off x="5853393" y="6052750"/>
            <a:ext cx="23182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 smtClean="0"/>
              <a:t>C.D. Beidler </a:t>
            </a:r>
            <a:r>
              <a:rPr lang="en-GB" sz="1200" i="1" dirty="0"/>
              <a:t>et </a:t>
            </a:r>
            <a:r>
              <a:rPr lang="en-GB" sz="1200" i="1" dirty="0" smtClean="0"/>
              <a:t>al., Nature </a:t>
            </a:r>
            <a:r>
              <a:rPr lang="en-GB" sz="1200" b="1" i="1" dirty="0" smtClean="0"/>
              <a:t>2021</a:t>
            </a:r>
            <a:endParaRPr lang="en-GB" sz="1200" b="1" i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79425" y="188638"/>
            <a:ext cx="9812439" cy="6588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spcAft>
                <a:spcPts val="1800"/>
              </a:spcAft>
              <a:buNone/>
              <a:defRPr sz="3200" b="1" kern="600" cap="none" spc="0" baseline="0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mtClean="0"/>
              <a:t>Experimental demonstration of neoclassical transport optimization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Dominance of turbulent transport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99786" y="879566"/>
            <a:ext cx="5568964" cy="5486400"/>
          </a:xfrm>
        </p:spPr>
        <p:txBody>
          <a:bodyPr/>
          <a:lstStyle/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impurity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proxy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endParaRPr lang="de-DE" dirty="0" smtClean="0"/>
          </a:p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tracking</a:t>
            </a:r>
            <a:r>
              <a:rPr lang="de-DE" dirty="0" smtClean="0"/>
              <a:t> </a:t>
            </a:r>
            <a:r>
              <a:rPr lang="de-DE" dirty="0" err="1" smtClean="0"/>
              <a:t>tracer</a:t>
            </a:r>
            <a:r>
              <a:rPr lang="de-DE" dirty="0" smtClean="0"/>
              <a:t> </a:t>
            </a:r>
            <a:r>
              <a:rPr lang="de-DE" dirty="0" err="1" smtClean="0"/>
              <a:t>amounts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injected</a:t>
            </a:r>
            <a:r>
              <a:rPr lang="de-DE" dirty="0" smtClean="0"/>
              <a:t> </a:t>
            </a:r>
            <a:r>
              <a:rPr lang="de-DE" dirty="0" err="1" smtClean="0"/>
              <a:t>impurities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detailed</a:t>
            </a:r>
            <a:r>
              <a:rPr lang="de-DE" dirty="0" smtClean="0"/>
              <a:t> quantitative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turbulent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neoclassical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endParaRPr lang="de-DE" dirty="0" smtClean="0"/>
          </a:p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turbulent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transport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generally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orders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of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magnitude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larger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than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neoclassical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transport</a:t>
            </a:r>
            <a:endParaRPr lang="de-DE" dirty="0" smtClean="0">
              <a:solidFill>
                <a:srgbClr val="005555"/>
              </a:solidFill>
              <a:sym typeface="Wingdings 3" panose="05040102010807070707" pitchFamily="18" charset="2"/>
            </a:endParaRPr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dependency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on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temperature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ratio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aligns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with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the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hypothesis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of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dominant ITG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transport</a:t>
            </a:r>
            <a:endParaRPr lang="en-US" dirty="0" smtClean="0">
              <a:solidFill>
                <a:srgbClr val="005555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49" y="1331196"/>
            <a:ext cx="5781155" cy="48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36" y="1048346"/>
            <a:ext cx="5724194" cy="18883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Gradient-driven instabilities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ion temperature gradient modes (ITG)</a:t>
            </a:r>
          </a:p>
          <a:p>
            <a:r>
              <a:rPr lang="en-US" sz="1800" b="0" dirty="0" smtClean="0">
                <a:solidFill>
                  <a:schemeClr val="tx1"/>
                </a:solidFill>
              </a:rPr>
              <a:t>simple </a:t>
            </a:r>
            <a:r>
              <a:rPr lang="en-US" sz="1800" b="0" dirty="0">
                <a:solidFill>
                  <a:schemeClr val="tx1"/>
                </a:solidFill>
              </a:rPr>
              <a:t>fluid instability criterion</a:t>
            </a:r>
          </a:p>
        </p:txBody>
      </p:sp>
    </p:spTree>
    <p:extLst>
      <p:ext uri="{BB962C8B-B14F-4D97-AF65-F5344CB8AC3E}">
        <p14:creationId xmlns:p14="http://schemas.microsoft.com/office/powerpoint/2010/main" val="30931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4423" y="1085850"/>
            <a:ext cx="8972551" cy="4476749"/>
          </a:xfrm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Content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smtClean="0"/>
              <a:t>The Wendelstein 7-X stellarator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its</a:t>
            </a:r>
            <a:r>
              <a:rPr lang="de-DE" sz="2000" dirty="0" smtClean="0"/>
              <a:t> </a:t>
            </a:r>
            <a:r>
              <a:rPr lang="de-DE" sz="2000" dirty="0" err="1" smtClean="0"/>
              <a:t>optimization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criteria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Operation </a:t>
            </a:r>
            <a:r>
              <a:rPr lang="de-DE" sz="2000" dirty="0" err="1" smtClean="0"/>
              <a:t>achievements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</a:t>
            </a:r>
            <a:r>
              <a:rPr lang="de-DE" sz="2000" dirty="0" smtClean="0"/>
              <a:t> </a:t>
            </a:r>
            <a:r>
              <a:rPr lang="de-DE" sz="2000" dirty="0" err="1" smtClean="0"/>
              <a:t>assessment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Operation </a:t>
            </a:r>
            <a:r>
              <a:rPr lang="de-DE" sz="2000" dirty="0" err="1" smtClean="0"/>
              <a:t>planning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endParaRPr lang="en-US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4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36" y="1048346"/>
            <a:ext cx="5182258" cy="188830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36" y="1048346"/>
            <a:ext cx="5724194" cy="18883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Gradient-driven instabilities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ion temperature gradient modes (ITG)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simple fluid instability criterion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r>
              <a:rPr lang="en-US" sz="2000" dirty="0"/>
              <a:t>electron temperature gradient modes (ETG)</a:t>
            </a:r>
          </a:p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</a:rPr>
              <a:t>ETG can contribute considerable to electron heat</a:t>
            </a:r>
          </a:p>
          <a:p>
            <a:r>
              <a:rPr lang="en-US" sz="1800" b="0" dirty="0" smtClean="0">
                <a:solidFill>
                  <a:schemeClr val="tx1"/>
                </a:solidFill>
              </a:rPr>
              <a:t>    transport in tokamaks by the formation of streamers</a:t>
            </a:r>
          </a:p>
          <a:p>
            <a:r>
              <a:rPr lang="en-US" sz="1800" b="0" dirty="0" smtClean="0">
                <a:solidFill>
                  <a:schemeClr val="tx1"/>
                </a:solidFill>
              </a:rPr>
              <a:t>    (small </a:t>
            </a:r>
            <a:r>
              <a:rPr lang="en-US" sz="1800" b="0" i="1" dirty="0" err="1">
                <a:solidFill>
                  <a:schemeClr val="tx1"/>
                </a:solidFill>
              </a:rPr>
              <a:t>k</a:t>
            </a:r>
            <a:r>
              <a:rPr lang="en-US" sz="1800" b="0" i="1" baseline="-25000" dirty="0" err="1" smtClean="0">
                <a:solidFill>
                  <a:schemeClr val="tx1"/>
                </a:solidFill>
              </a:rPr>
              <a:t>r</a:t>
            </a:r>
            <a:r>
              <a:rPr lang="en-US" sz="1800" b="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</a:rPr>
              <a:t>in </a:t>
            </a:r>
            <a:r>
              <a:rPr lang="en-US" sz="1800" b="0" dirty="0" err="1" smtClean="0">
                <a:solidFill>
                  <a:schemeClr val="tx1"/>
                </a:solidFill>
              </a:rPr>
              <a:t>stellarators</a:t>
            </a:r>
            <a:r>
              <a:rPr lang="en-US" sz="1800" b="0" dirty="0" smtClean="0">
                <a:solidFill>
                  <a:schemeClr val="tx1"/>
                </a:solidFill>
              </a:rPr>
              <a:t> with multiple magnetic field periods,</a:t>
            </a:r>
          </a:p>
          <a:p>
            <a:pPr>
              <a:buClr>
                <a:srgbClr val="006C66"/>
              </a:buClr>
            </a:pPr>
            <a:r>
              <a:rPr lang="en-US" sz="1800" b="0" dirty="0" smtClean="0">
                <a:solidFill>
                  <a:schemeClr val="tx1"/>
                </a:solidFill>
              </a:rPr>
              <a:t>    local magnetic shear prevents streamer formation </a:t>
            </a:r>
          </a:p>
          <a:p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 </a:t>
            </a:r>
            <a:r>
              <a:rPr lang="en-US" sz="1800" b="0" dirty="0" smtClean="0">
                <a:solidFill>
                  <a:schemeClr val="tx1"/>
                </a:solidFill>
              </a:rPr>
              <a:t>ETG turbulent transport small </a:t>
            </a:r>
            <a:endParaRPr lang="en-US" sz="1800" dirty="0"/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>
              <a:solidFill>
                <a:schemeClr val="tx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112648" y="3796263"/>
            <a:ext cx="5550784" cy="2694535"/>
            <a:chOff x="7176871" y="3872426"/>
            <a:chExt cx="4365922" cy="2103191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/>
            <a:srcRect r="66394"/>
            <a:stretch/>
          </p:blipFill>
          <p:spPr>
            <a:xfrm>
              <a:off x="7176871" y="3872426"/>
              <a:ext cx="2160760" cy="2103191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/>
            <a:srcRect l="65870"/>
            <a:stretch/>
          </p:blipFill>
          <p:spPr>
            <a:xfrm>
              <a:off x="9348394" y="3872426"/>
              <a:ext cx="2194399" cy="2103191"/>
            </a:xfrm>
            <a:prstGeom prst="rect">
              <a:avLst/>
            </a:prstGeom>
          </p:spPr>
        </p:pic>
      </p:grpSp>
      <p:sp>
        <p:nvSpPr>
          <p:cNvPr id="13" name="Rectangle 1">
            <a:extLst>
              <a:ext uri="{FF2B5EF4-FFF2-40B4-BE49-F238E27FC236}">
                <a16:creationId xmlns:a16="http://schemas.microsoft.com/office/drawing/2014/main" id="{AD93F716-940F-7052-70BC-AF3E34AE5125}"/>
              </a:ext>
            </a:extLst>
          </p:cNvPr>
          <p:cNvSpPr/>
          <p:nvPr/>
        </p:nvSpPr>
        <p:spPr>
          <a:xfrm>
            <a:off x="3160685" y="6213799"/>
            <a:ext cx="31067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 smtClean="0"/>
              <a:t>G.G. </a:t>
            </a:r>
            <a:r>
              <a:rPr lang="en-GB" sz="1200" i="1" dirty="0" err="1" smtClean="0"/>
              <a:t>Plunck</a:t>
            </a:r>
            <a:r>
              <a:rPr lang="en-GB" sz="1200" i="1" dirty="0" smtClean="0"/>
              <a:t> </a:t>
            </a:r>
            <a:r>
              <a:rPr lang="en-GB" sz="1200" i="1" dirty="0"/>
              <a:t>et </a:t>
            </a:r>
            <a:r>
              <a:rPr lang="en-GB" sz="1200" i="1" dirty="0" smtClean="0"/>
              <a:t>al., Phys. Rev. Letters </a:t>
            </a:r>
            <a:r>
              <a:rPr lang="en-GB" sz="1200" b="1" i="1" dirty="0" smtClean="0"/>
              <a:t>2019</a:t>
            </a:r>
            <a:endParaRPr lang="en-GB" sz="1200" b="1" i="1" dirty="0"/>
          </a:p>
        </p:txBody>
      </p:sp>
      <p:sp>
        <p:nvSpPr>
          <p:cNvPr id="14" name="Textfeld 13"/>
          <p:cNvSpPr txBox="1"/>
          <p:nvPr/>
        </p:nvSpPr>
        <p:spPr>
          <a:xfrm>
            <a:off x="7157055" y="3524010"/>
            <a:ext cx="775853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sz="1600" dirty="0" smtClean="0"/>
              <a:t>tokamak</a:t>
            </a:r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9988109" y="3516827"/>
            <a:ext cx="512961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sz="1600" dirty="0" smtClean="0"/>
              <a:t>W7-X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36" y="1048346"/>
            <a:ext cx="5182258" cy="188830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36" y="1048346"/>
            <a:ext cx="5724194" cy="18883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Gradient-driven instabilities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ion temperature gradient modes (ITG)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simple fluid instability criterion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r>
              <a:rPr lang="en-US" sz="2000" dirty="0"/>
              <a:t>trapped electron modes (TEM)</a:t>
            </a:r>
          </a:p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</a:rPr>
              <a:t>results from resonance between trapped electron precession</a:t>
            </a:r>
          </a:p>
          <a:p>
            <a:r>
              <a:rPr lang="en-US" sz="1800" b="0" dirty="0" smtClean="0">
                <a:solidFill>
                  <a:schemeClr val="tx1"/>
                </a:solidFill>
              </a:rPr>
              <a:t>    and drift wave phase velocity</a:t>
            </a:r>
          </a:p>
          <a:p>
            <a:r>
              <a:rPr lang="en-US" sz="1800" b="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 for centrally-peaked density profiles, no resonance for max(J) configurations (J peaks in center)</a:t>
            </a:r>
            <a:endParaRPr lang="en-US" sz="1800" b="0" dirty="0" smtClean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endParaRPr lang="en-US" sz="1800" b="0" dirty="0">
              <a:solidFill>
                <a:schemeClr val="tx1"/>
              </a:solidFill>
            </a:endParaRPr>
          </a:p>
          <a:p>
            <a:pPr marL="285750" indent="-285750">
              <a:buFont typeface="Wingdings 3" panose="05040102010807070707" pitchFamily="18" charset="2"/>
              <a:buChar char="c"/>
            </a:pPr>
            <a:r>
              <a:rPr lang="de-DE" sz="1800" dirty="0" err="1" smtClean="0">
                <a:sym typeface="Wingdings 3" panose="05040102010807070707" pitchFamily="18" charset="2"/>
              </a:rPr>
              <a:t>possibility</a:t>
            </a:r>
            <a:r>
              <a:rPr lang="de-DE" sz="1800" dirty="0" smtClean="0">
                <a:sym typeface="Wingdings 3" panose="05040102010807070707" pitchFamily="18" charset="2"/>
              </a:rPr>
              <a:t> </a:t>
            </a:r>
            <a:r>
              <a:rPr lang="de-DE" sz="1800" dirty="0" err="1">
                <a:sym typeface="Wingdings 3" panose="05040102010807070707" pitchFamily="18" charset="2"/>
              </a:rPr>
              <a:t>to</a:t>
            </a:r>
            <a:r>
              <a:rPr lang="de-DE" sz="1800" dirty="0">
                <a:sym typeface="Wingdings 3" panose="05040102010807070707" pitchFamily="18" charset="2"/>
              </a:rPr>
              <a:t> </a:t>
            </a:r>
            <a:r>
              <a:rPr lang="de-DE" sz="1800" dirty="0" err="1">
                <a:sym typeface="Wingdings 3" panose="05040102010807070707" pitchFamily="18" charset="2"/>
              </a:rPr>
              <a:t>stabilize</a:t>
            </a:r>
            <a:r>
              <a:rPr lang="de-DE" sz="1800" dirty="0">
                <a:sym typeface="Wingdings 3" panose="05040102010807070707" pitchFamily="18" charset="2"/>
              </a:rPr>
              <a:t> ITG </a:t>
            </a:r>
            <a:r>
              <a:rPr lang="de-DE" sz="1800" dirty="0" err="1" smtClean="0">
                <a:sym typeface="Wingdings 3" panose="05040102010807070707" pitchFamily="18" charset="2"/>
              </a:rPr>
              <a:t>turbulence</a:t>
            </a:r>
            <a:r>
              <a:rPr lang="de-DE" sz="1800" dirty="0" smtClean="0">
                <a:sym typeface="Wingdings 3" panose="05040102010807070707" pitchFamily="18" charset="2"/>
              </a:rPr>
              <a:t> via </a:t>
            </a:r>
            <a:r>
              <a:rPr lang="de-DE" sz="1800" dirty="0" err="1" smtClean="0">
                <a:sym typeface="Wingdings 3" panose="05040102010807070707" pitchFamily="18" charset="2"/>
              </a:rPr>
              <a:t>density</a:t>
            </a:r>
            <a:r>
              <a:rPr lang="de-DE" sz="1800" dirty="0" smtClean="0">
                <a:sym typeface="Wingdings 3" panose="05040102010807070707" pitchFamily="18" charset="2"/>
              </a:rPr>
              <a:t> </a:t>
            </a:r>
            <a:r>
              <a:rPr lang="de-DE" sz="1800" dirty="0" err="1" smtClean="0">
                <a:sym typeface="Wingdings 3" panose="05040102010807070707" pitchFamily="18" charset="2"/>
              </a:rPr>
              <a:t>gradient</a:t>
            </a:r>
            <a:r>
              <a:rPr lang="de-DE" sz="1800" dirty="0" smtClean="0">
                <a:sym typeface="Wingdings 3" panose="05040102010807070707" pitchFamily="18" charset="2"/>
              </a:rPr>
              <a:t>, </a:t>
            </a:r>
            <a:r>
              <a:rPr lang="de-DE" sz="1800" dirty="0">
                <a:sym typeface="Wingdings 3" panose="05040102010807070707" pitchFamily="18" charset="2"/>
              </a:rPr>
              <a:t>but not </a:t>
            </a:r>
            <a:r>
              <a:rPr lang="de-DE" sz="1800" dirty="0" err="1">
                <a:sym typeface="Wingdings 3" panose="05040102010807070707" pitchFamily="18" charset="2"/>
              </a:rPr>
              <a:t>to</a:t>
            </a:r>
            <a:r>
              <a:rPr lang="de-DE" sz="1800" dirty="0">
                <a:sym typeface="Wingdings 3" panose="05040102010807070707" pitchFamily="18" charset="2"/>
              </a:rPr>
              <a:t> </a:t>
            </a:r>
            <a:r>
              <a:rPr lang="de-DE" sz="1800" dirty="0" err="1">
                <a:sym typeface="Wingdings 3" panose="05040102010807070707" pitchFamily="18" charset="2"/>
              </a:rPr>
              <a:t>the</a:t>
            </a:r>
            <a:r>
              <a:rPr lang="de-DE" sz="1800" dirty="0">
                <a:sym typeface="Wingdings 3" panose="05040102010807070707" pitchFamily="18" charset="2"/>
              </a:rPr>
              <a:t> </a:t>
            </a:r>
            <a:r>
              <a:rPr lang="de-DE" sz="1800" dirty="0" err="1">
                <a:sym typeface="Wingdings 3" panose="05040102010807070707" pitchFamily="18" charset="2"/>
              </a:rPr>
              <a:t>expense</a:t>
            </a:r>
            <a:r>
              <a:rPr lang="de-DE" sz="1800" dirty="0">
                <a:sym typeface="Wingdings 3" panose="05040102010807070707" pitchFamily="18" charset="2"/>
              </a:rPr>
              <a:t> </a:t>
            </a:r>
            <a:r>
              <a:rPr lang="de-DE" sz="1800" dirty="0" err="1">
                <a:sym typeface="Wingdings 3" panose="05040102010807070707" pitchFamily="18" charset="2"/>
              </a:rPr>
              <a:t>of</a:t>
            </a:r>
            <a:r>
              <a:rPr lang="de-DE" sz="1800" dirty="0">
                <a:sym typeface="Wingdings 3" panose="05040102010807070707" pitchFamily="18" charset="2"/>
              </a:rPr>
              <a:t> TEM </a:t>
            </a:r>
            <a:r>
              <a:rPr lang="de-DE" sz="1800" dirty="0" err="1">
                <a:sym typeface="Wingdings 3" panose="05040102010807070707" pitchFamily="18" charset="2"/>
              </a:rPr>
              <a:t>destabilization</a:t>
            </a:r>
            <a:r>
              <a:rPr lang="de-DE" sz="1800" b="0">
                <a:sym typeface="Wingdings 3" panose="05040102010807070707" pitchFamily="18" charset="2"/>
              </a:rPr>
              <a:t> </a:t>
            </a:r>
            <a:endParaRPr lang="en-US" sz="1800" b="0" dirty="0"/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72" y="3776830"/>
            <a:ext cx="2887070" cy="58992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D93F716-940F-7052-70BC-AF3E34AE5125}"/>
              </a:ext>
            </a:extLst>
          </p:cNvPr>
          <p:cNvSpPr/>
          <p:nvPr/>
        </p:nvSpPr>
        <p:spPr>
          <a:xfrm>
            <a:off x="8123257" y="5068436"/>
            <a:ext cx="2837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 smtClean="0"/>
              <a:t>P. Helander </a:t>
            </a:r>
            <a:r>
              <a:rPr lang="en-GB" sz="1200" i="1" dirty="0"/>
              <a:t>et </a:t>
            </a:r>
            <a:r>
              <a:rPr lang="en-GB" sz="1200" i="1" dirty="0" smtClean="0"/>
              <a:t>al., Phys. Plasmas </a:t>
            </a:r>
            <a:r>
              <a:rPr lang="en-GB" sz="1200" b="1" i="1" dirty="0" smtClean="0"/>
              <a:t>2013</a:t>
            </a:r>
            <a:endParaRPr lang="en-GB" sz="1200" b="1" i="1" dirty="0"/>
          </a:p>
        </p:txBody>
      </p:sp>
    </p:spTree>
    <p:extLst>
      <p:ext uri="{BB962C8B-B14F-4D97-AF65-F5344CB8AC3E}">
        <p14:creationId xmlns:p14="http://schemas.microsoft.com/office/powerpoint/2010/main" val="18350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5"/>
          <p:cNvSpPr>
            <a:spLocks noGrp="1"/>
          </p:cNvSpPr>
          <p:nvPr>
            <p:ph idx="1"/>
          </p:nvPr>
        </p:nvSpPr>
        <p:spPr>
          <a:xfrm>
            <a:off x="199786" y="879566"/>
            <a:ext cx="6424750" cy="5486400"/>
          </a:xfrm>
        </p:spPr>
        <p:txBody>
          <a:bodyPr/>
          <a:lstStyle/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ECRH </a:t>
            </a:r>
            <a:r>
              <a:rPr lang="de-DE" dirty="0" err="1" smtClean="0"/>
              <a:t>deposition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controlled</a:t>
            </a:r>
            <a:r>
              <a:rPr lang="de-DE" dirty="0" smtClean="0"/>
              <a:t> </a:t>
            </a:r>
            <a:r>
              <a:rPr lang="de-DE" dirty="0" err="1" smtClean="0"/>
              <a:t>variations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>
                <a:sym typeface="Symbol" panose="05050102010706020507" pitchFamily="18" charset="2"/>
              </a:rPr>
              <a:t></a:t>
            </a:r>
            <a:r>
              <a:rPr lang="de-DE" dirty="0" err="1" smtClean="0">
                <a:sym typeface="Symbol" panose="05050102010706020507" pitchFamily="18" charset="2"/>
              </a:rPr>
              <a:t>T</a:t>
            </a:r>
            <a:r>
              <a:rPr lang="de-DE" baseline="-25000" dirty="0" err="1" smtClean="0">
                <a:sym typeface="Symbol" panose="05050102010706020507" pitchFamily="18" charset="2"/>
              </a:rPr>
              <a:t>e</a:t>
            </a:r>
            <a:r>
              <a:rPr lang="de-DE" dirty="0" smtClean="0">
                <a:sym typeface="Symbol" panose="05050102010706020507" pitchFamily="18" charset="2"/>
              </a:rPr>
              <a:t> (off-</a:t>
            </a:r>
            <a:r>
              <a:rPr lang="de-DE" dirty="0" err="1" smtClean="0">
                <a:sym typeface="Symbol" panose="05050102010706020507" pitchFamily="18" charset="2"/>
              </a:rPr>
              <a:t>axis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heating</a:t>
            </a:r>
            <a:r>
              <a:rPr lang="de-DE" dirty="0" smtClean="0">
                <a:sym typeface="Symbol" panose="05050102010706020507" pitchFamily="18" charset="2"/>
              </a:rPr>
              <a:t>)</a:t>
            </a:r>
          </a:p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ym typeface="Symbol" panose="05050102010706020507" pitchFamily="18" charset="2"/>
              </a:rPr>
              <a:t>tracking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of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centrally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deposited</a:t>
            </a:r>
            <a:r>
              <a:rPr lang="de-DE" dirty="0" smtClean="0">
                <a:sym typeface="Symbol" panose="05050102010706020507" pitchFamily="18" charset="2"/>
              </a:rPr>
              <a:t> ECRH </a:t>
            </a:r>
            <a:r>
              <a:rPr lang="de-DE" dirty="0" err="1" smtClean="0">
                <a:sym typeface="Symbol" panose="05050102010706020507" pitchFamily="18" charset="2"/>
              </a:rPr>
              <a:t>heat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pulses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allows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for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direct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measurements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of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electron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heat</a:t>
            </a:r>
            <a:r>
              <a:rPr lang="de-DE" dirty="0" smtClean="0">
                <a:sym typeface="Symbol" panose="05050102010706020507" pitchFamily="18" charset="2"/>
              </a:rPr>
              <a:t> </a:t>
            </a:r>
            <a:r>
              <a:rPr lang="de-DE" dirty="0" err="1" smtClean="0">
                <a:sym typeface="Symbol" panose="05050102010706020507" pitchFamily="18" charset="2"/>
              </a:rPr>
              <a:t>transport</a:t>
            </a:r>
            <a:endParaRPr lang="de-DE" dirty="0" smtClean="0">
              <a:sym typeface="Symbol" panose="05050102010706020507" pitchFamily="18" charset="2"/>
            </a:endParaRPr>
          </a:p>
          <a:p>
            <a:pPr lvl="1">
              <a:buClr>
                <a:srgbClr val="006C66"/>
              </a:buClr>
            </a:pPr>
            <a:endParaRPr lang="de-DE" dirty="0" smtClean="0"/>
          </a:p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measured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electron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heat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flux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does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not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show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indications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of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strong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stiffness</a:t>
            </a:r>
            <a:endParaRPr lang="de-DE" dirty="0" smtClean="0">
              <a:solidFill>
                <a:srgbClr val="005555"/>
              </a:solidFill>
              <a:sym typeface="Wingdings 3" panose="05040102010807070707" pitchFamily="18" charset="2"/>
            </a:endParaRPr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in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agreement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with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flux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-tube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simulations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of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ITG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heat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transport</a:t>
            </a:r>
            <a:endParaRPr lang="en-US" dirty="0" smtClean="0">
              <a:solidFill>
                <a:srgbClr val="005555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lectron heat flux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90" y="3768684"/>
            <a:ext cx="3738071" cy="2971799"/>
          </a:xfrm>
          <a:prstGeom prst="rect">
            <a:avLst/>
          </a:prstGeom>
        </p:spPr>
      </p:pic>
      <p:grpSp>
        <p:nvGrpSpPr>
          <p:cNvPr id="8" name="Group 10"/>
          <p:cNvGrpSpPr/>
          <p:nvPr/>
        </p:nvGrpSpPr>
        <p:grpSpPr>
          <a:xfrm>
            <a:off x="7124337" y="734077"/>
            <a:ext cx="3886201" cy="3108960"/>
            <a:chOff x="7686627" y="1186040"/>
            <a:chExt cx="3886201" cy="3108960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627" y="1186040"/>
              <a:ext cx="3886201" cy="31089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2"/>
                <p:cNvSpPr txBox="1"/>
                <p:nvPr/>
              </p:nvSpPr>
              <p:spPr>
                <a:xfrm>
                  <a:off x="8405935" y="3375705"/>
                  <a:ext cx="224036" cy="294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 algn="l">
                    <a:lnSpc>
                      <a:spcPts val="2300"/>
                    </a:lnSpc>
                    <a:spcBef>
                      <a:spcPts val="115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 err="1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935" y="3375705"/>
                  <a:ext cx="224036" cy="294953"/>
                </a:xfrm>
                <a:prstGeom prst="rect">
                  <a:avLst/>
                </a:prstGeom>
                <a:blipFill>
                  <a:blip r:embed="rId7"/>
                  <a:stretch>
                    <a:fillRect l="-16216" r="-2703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22" y="2747750"/>
            <a:ext cx="2397151" cy="864687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AD93F716-940F-7052-70BC-AF3E34AE5125}"/>
              </a:ext>
            </a:extLst>
          </p:cNvPr>
          <p:cNvSpPr/>
          <p:nvPr/>
        </p:nvSpPr>
        <p:spPr>
          <a:xfrm>
            <a:off x="4122419" y="3435909"/>
            <a:ext cx="2618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 smtClean="0"/>
              <a:t>G. M. Weir </a:t>
            </a:r>
            <a:r>
              <a:rPr lang="en-GB" sz="1200" i="1" dirty="0"/>
              <a:t>et </a:t>
            </a:r>
            <a:r>
              <a:rPr lang="en-GB" sz="1200" i="1" dirty="0" smtClean="0"/>
              <a:t>al., </a:t>
            </a:r>
            <a:r>
              <a:rPr lang="en-GB" sz="1200" i="1" dirty="0" err="1" smtClean="0"/>
              <a:t>Nucl</a:t>
            </a:r>
            <a:r>
              <a:rPr lang="en-GB" sz="1200" i="1" dirty="0" smtClean="0"/>
              <a:t>. Fusion </a:t>
            </a:r>
            <a:r>
              <a:rPr lang="en-GB" sz="1200" b="1" i="1" dirty="0" smtClean="0"/>
              <a:t>2021</a:t>
            </a:r>
            <a:endParaRPr lang="en-GB" sz="1200" b="1" i="1" dirty="0"/>
          </a:p>
        </p:txBody>
      </p:sp>
    </p:spTree>
    <p:extLst>
      <p:ext uri="{BB962C8B-B14F-4D97-AF65-F5344CB8AC3E}">
        <p14:creationId xmlns:p14="http://schemas.microsoft.com/office/powerpoint/2010/main" val="35771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limits</a:t>
            </a:r>
            <a:r>
              <a:rPr lang="de-DE" dirty="0" smtClean="0"/>
              <a:t>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138" y="1266858"/>
            <a:ext cx="4347068" cy="4070665"/>
          </a:xfrm>
          <a:prstGeom prst="rect">
            <a:avLst/>
          </a:prstGeom>
        </p:spPr>
      </p:pic>
      <p:sp>
        <p:nvSpPr>
          <p:cNvPr id="10" name="Inhaltsplatzhalter 5"/>
          <p:cNvSpPr>
            <a:spLocks noGrp="1"/>
          </p:cNvSpPr>
          <p:nvPr>
            <p:ph idx="1"/>
          </p:nvPr>
        </p:nvSpPr>
        <p:spPr>
          <a:xfrm>
            <a:off x="199786" y="879566"/>
            <a:ext cx="6424750" cy="5486400"/>
          </a:xfrm>
        </p:spPr>
        <p:txBody>
          <a:bodyPr/>
          <a:lstStyle/>
          <a:p>
            <a:pPr marL="342900" lvl="1" indent="-34290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peak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temperatures</a:t>
            </a:r>
            <a:r>
              <a:rPr lang="de-DE" dirty="0" smtClean="0"/>
              <a:t> </a:t>
            </a:r>
            <a:r>
              <a:rPr lang="de-DE" dirty="0" err="1" smtClean="0"/>
              <a:t>consistently</a:t>
            </a:r>
            <a:r>
              <a:rPr lang="de-DE" dirty="0" smtClean="0"/>
              <a:t>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neoclassical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endParaRPr lang="de-DE" dirty="0"/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for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available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plasma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heating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powers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, T</a:t>
            </a:r>
            <a:r>
              <a:rPr lang="de-DE" baseline="-25000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i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≤1.5keV in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the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ECRH gas-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fueled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discharges</a:t>
            </a:r>
            <a:endParaRPr lang="de-DE" dirty="0" smtClean="0">
              <a:solidFill>
                <a:srgbClr val="005555"/>
              </a:solidFill>
              <a:sym typeface="Wingdings 3" panose="05040102010807070707" pitchFamily="18" charset="2"/>
            </a:endParaRPr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often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denoted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 smtClean="0">
                <a:solidFill>
                  <a:srgbClr val="005555"/>
                </a:solidFill>
                <a:sym typeface="Wingdings 3" panose="05040102010807070707" pitchFamily="18" charset="2"/>
              </a:rPr>
              <a:t>as</a:t>
            </a:r>
            <a:r>
              <a:rPr lang="de-DE" dirty="0" smtClean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>
                <a:solidFill>
                  <a:srgbClr val="005555"/>
                </a:solidFill>
                <a:sym typeface="Wingdings 3" panose="05040102010807070707" pitchFamily="18" charset="2"/>
              </a:rPr>
              <a:t>„</a:t>
            </a:r>
            <a:r>
              <a:rPr lang="de-DE" dirty="0" err="1">
                <a:solidFill>
                  <a:srgbClr val="005555"/>
                </a:solidFill>
                <a:sym typeface="Wingdings 3" panose="05040102010807070707" pitchFamily="18" charset="2"/>
              </a:rPr>
              <a:t>ion</a:t>
            </a:r>
            <a:r>
              <a:rPr lang="de-DE" dirty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>
                <a:solidFill>
                  <a:srgbClr val="005555"/>
                </a:solidFill>
                <a:sym typeface="Wingdings 3" panose="05040102010807070707" pitchFamily="18" charset="2"/>
              </a:rPr>
              <a:t>temperature</a:t>
            </a:r>
            <a:r>
              <a:rPr lang="de-DE" dirty="0">
                <a:solidFill>
                  <a:srgbClr val="005555"/>
                </a:solidFill>
                <a:sym typeface="Wingdings 3" panose="05040102010807070707" pitchFamily="18" charset="2"/>
              </a:rPr>
              <a:t> </a:t>
            </a:r>
            <a:r>
              <a:rPr lang="de-DE" dirty="0" err="1">
                <a:solidFill>
                  <a:srgbClr val="005555"/>
                </a:solidFill>
                <a:sym typeface="Wingdings 3" panose="05040102010807070707" pitchFamily="18" charset="2"/>
              </a:rPr>
              <a:t>clamping</a:t>
            </a:r>
            <a:r>
              <a:rPr lang="de-DE" dirty="0">
                <a:solidFill>
                  <a:srgbClr val="005555"/>
                </a:solidFill>
                <a:sym typeface="Wingdings 3" panose="05040102010807070707" pitchFamily="18" charset="2"/>
              </a:rPr>
              <a:t>“</a:t>
            </a:r>
            <a:r>
              <a:rPr lang="de-DE" dirty="0">
                <a:sym typeface="Wingdings 3" panose="05040102010807070707" pitchFamily="18" charset="2"/>
              </a:rPr>
              <a:t> </a:t>
            </a:r>
          </a:p>
          <a:p>
            <a:pPr lvl="1">
              <a:buClr>
                <a:srgbClr val="006C66"/>
              </a:buClr>
            </a:pPr>
            <a:r>
              <a:rPr lang="de-DE" dirty="0" smtClean="0">
                <a:sym typeface="Wingdings 3" panose="05040102010807070707" pitchFamily="18" charset="2"/>
              </a:rPr>
              <a:t> </a:t>
            </a:r>
          </a:p>
          <a:p>
            <a:pPr marL="342900" lvl="1" indent="-342900">
              <a:buClr>
                <a:srgbClr val="006C66"/>
              </a:buClr>
              <a:buFont typeface="Wingdings 3" panose="05040102010807070707" pitchFamily="18" charset="2"/>
              <a:buChar char="c"/>
            </a:pPr>
            <a:endParaRPr lang="de-DE" dirty="0" smtClean="0">
              <a:sym typeface="Symbol" panose="05050102010706020507" pitchFamily="18" charset="2"/>
            </a:endParaRPr>
          </a:p>
          <a:p>
            <a:pPr lvl="1">
              <a:buClr>
                <a:srgbClr val="006C66"/>
              </a:buClr>
            </a:pPr>
            <a:r>
              <a:rPr lang="de-DE" sz="2400" b="1" dirty="0" err="1" smtClean="0">
                <a:solidFill>
                  <a:srgbClr val="005555"/>
                </a:solidFill>
              </a:rPr>
              <a:t>However</a:t>
            </a:r>
            <a:r>
              <a:rPr lang="de-DE" sz="2400" b="1" dirty="0" smtClean="0">
                <a:solidFill>
                  <a:srgbClr val="005555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614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 </a:t>
            </a:r>
            <a:r>
              <a:rPr lang="de-DE" dirty="0" err="1" smtClean="0"/>
              <a:t>scenarios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12" y="1005381"/>
            <a:ext cx="4388757" cy="43247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71" y="1005381"/>
            <a:ext cx="5028785" cy="449847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64204" y="858910"/>
            <a:ext cx="252919" cy="366775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348916" y="1167317"/>
            <a:ext cx="252919" cy="366775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026638" y="5359870"/>
            <a:ext cx="8496743" cy="113092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900" b="0" dirty="0" err="1" smtClean="0">
                <a:solidFill>
                  <a:schemeClr val="tx1"/>
                </a:solidFill>
              </a:rPr>
              <a:t>operation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scenarios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with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small</a:t>
            </a:r>
            <a:r>
              <a:rPr lang="de-DE" sz="1900" b="0" dirty="0" smtClean="0">
                <a:solidFill>
                  <a:schemeClr val="tx1"/>
                </a:solidFill>
              </a:rPr>
              <a:t> turbulent </a:t>
            </a:r>
            <a:r>
              <a:rPr lang="de-DE" sz="1900" b="0" dirty="0" err="1" smtClean="0">
                <a:solidFill>
                  <a:schemeClr val="tx1"/>
                </a:solidFill>
              </a:rPr>
              <a:t>heat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flux</a:t>
            </a:r>
            <a:endParaRPr lang="de-DE" sz="1900" b="0" dirty="0" smtClean="0">
              <a:solidFill>
                <a:schemeClr val="tx1"/>
              </a:solidFill>
            </a:endParaRPr>
          </a:p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900" b="0" dirty="0" err="1" smtClean="0">
                <a:solidFill>
                  <a:schemeClr val="tx1"/>
                </a:solidFill>
              </a:rPr>
              <a:t>confinement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approaching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the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neoclassical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transport</a:t>
            </a:r>
            <a:r>
              <a:rPr lang="de-DE" sz="1900" b="0" dirty="0" smtClean="0">
                <a:solidFill>
                  <a:schemeClr val="tx1"/>
                </a:solidFill>
              </a:rPr>
              <a:t> </a:t>
            </a:r>
            <a:r>
              <a:rPr lang="de-DE" sz="1900" b="0" dirty="0" err="1" smtClean="0">
                <a:solidFill>
                  <a:schemeClr val="tx1"/>
                </a:solidFill>
              </a:rPr>
              <a:t>limit</a:t>
            </a:r>
            <a:endParaRPr lang="de-DE" sz="1900" b="0" dirty="0" smtClean="0">
              <a:solidFill>
                <a:schemeClr val="tx1"/>
              </a:solidFill>
            </a:endParaRPr>
          </a:p>
          <a:p>
            <a:pPr>
              <a:buClr>
                <a:srgbClr val="006C66"/>
              </a:buClr>
            </a:pPr>
            <a:r>
              <a:rPr lang="de-DE" sz="1900" dirty="0" smtClean="0">
                <a:sym typeface="Wingdings 3" panose="05040102010807070707" pitchFamily="18" charset="2"/>
              </a:rPr>
              <a:t> </a:t>
            </a:r>
            <a:r>
              <a:rPr lang="de-DE" sz="1900" dirty="0" err="1" smtClean="0">
                <a:sym typeface="Wingdings 3" panose="05040102010807070707" pitchFamily="18" charset="2"/>
              </a:rPr>
              <a:t>operation</a:t>
            </a:r>
            <a:r>
              <a:rPr lang="de-DE" sz="1900" dirty="0" smtClean="0">
                <a:sym typeface="Wingdings 3" panose="05040102010807070707" pitchFamily="18" charset="2"/>
              </a:rPr>
              <a:t> </a:t>
            </a:r>
            <a:r>
              <a:rPr lang="de-DE" sz="1900" dirty="0" err="1" smtClean="0">
                <a:sym typeface="Wingdings 3" panose="05040102010807070707" pitchFamily="18" charset="2"/>
              </a:rPr>
              <a:t>with</a:t>
            </a:r>
            <a:r>
              <a:rPr lang="de-DE" sz="1900" dirty="0" smtClean="0">
                <a:sym typeface="Wingdings 3" panose="05040102010807070707" pitchFamily="18" charset="2"/>
              </a:rPr>
              <a:t> </a:t>
            </a:r>
            <a:r>
              <a:rPr lang="de-DE" sz="1900" dirty="0" err="1" smtClean="0">
                <a:sym typeface="Wingdings 3" panose="05040102010807070707" pitchFamily="18" charset="2"/>
              </a:rPr>
              <a:t>centrally</a:t>
            </a:r>
            <a:r>
              <a:rPr lang="de-DE" sz="1900" dirty="0" smtClean="0">
                <a:sym typeface="Wingdings 3" panose="05040102010807070707" pitchFamily="18" charset="2"/>
              </a:rPr>
              <a:t> </a:t>
            </a:r>
            <a:r>
              <a:rPr lang="de-DE" sz="1900" dirty="0" err="1" smtClean="0">
                <a:sym typeface="Wingdings 3" panose="05040102010807070707" pitchFamily="18" charset="2"/>
              </a:rPr>
              <a:t>peaked</a:t>
            </a:r>
            <a:r>
              <a:rPr lang="de-DE" sz="1900" dirty="0" smtClean="0">
                <a:sym typeface="Wingdings 3" panose="05040102010807070707" pitchFamily="18" charset="2"/>
              </a:rPr>
              <a:t> </a:t>
            </a:r>
            <a:r>
              <a:rPr lang="de-DE" sz="1900" dirty="0" err="1" smtClean="0">
                <a:sym typeface="Wingdings 3" panose="05040102010807070707" pitchFamily="18" charset="2"/>
              </a:rPr>
              <a:t>plasma</a:t>
            </a:r>
            <a:r>
              <a:rPr lang="de-DE" sz="1900" dirty="0" smtClean="0">
                <a:sym typeface="Wingdings 3" panose="05040102010807070707" pitchFamily="18" charset="2"/>
              </a:rPr>
              <a:t> </a:t>
            </a:r>
            <a:r>
              <a:rPr lang="de-DE" sz="1900" dirty="0" err="1" smtClean="0">
                <a:sym typeface="Wingdings 3" panose="05040102010807070707" pitchFamily="18" charset="2"/>
              </a:rPr>
              <a:t>density</a:t>
            </a:r>
            <a:r>
              <a:rPr lang="de-DE" sz="1900" dirty="0" smtClean="0">
                <a:sym typeface="Wingdings 3" panose="05040102010807070707" pitchFamily="18" charset="2"/>
              </a:rPr>
              <a:t> </a:t>
            </a:r>
            <a:r>
              <a:rPr lang="de-DE" sz="1900" dirty="0" err="1" smtClean="0">
                <a:sym typeface="Wingdings 3" panose="05040102010807070707" pitchFamily="18" charset="2"/>
              </a:rPr>
              <a:t>profiles</a:t>
            </a:r>
            <a:endParaRPr lang="de-DE" sz="1900" dirty="0" smtClean="0"/>
          </a:p>
          <a:p>
            <a:pPr>
              <a:buClr>
                <a:srgbClr val="006C66"/>
              </a:buClr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8974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plasma turbulence with NBI fueling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93" y="911466"/>
            <a:ext cx="5849571" cy="44744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8" y="911466"/>
            <a:ext cx="5491936" cy="4001613"/>
          </a:xfrm>
          <a:prstGeom prst="rect">
            <a:avLst/>
          </a:prstGeom>
        </p:spPr>
      </p:pic>
      <p:sp>
        <p:nvSpPr>
          <p:cNvPr id="9" name="Inhaltsplatzhalter 5"/>
          <p:cNvSpPr>
            <a:spLocks noGrp="1"/>
          </p:cNvSpPr>
          <p:nvPr>
            <p:ph idx="1"/>
          </p:nvPr>
        </p:nvSpPr>
        <p:spPr>
          <a:xfrm>
            <a:off x="423524" y="5309505"/>
            <a:ext cx="11590137" cy="1035373"/>
          </a:xfrm>
        </p:spPr>
        <p:txBody>
          <a:bodyPr>
            <a:noAutofit/>
          </a:bodyPr>
          <a:lstStyle/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improved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confinement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phase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is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observed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as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long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as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central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density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peaking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is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maintained</a:t>
            </a:r>
            <a:endParaRPr lang="de-DE" sz="1800" b="0" dirty="0" smtClean="0">
              <a:solidFill>
                <a:schemeClr val="tx1"/>
              </a:solidFill>
            </a:endParaRPr>
          </a:p>
          <a:p>
            <a:pPr marL="285750" indent="-28575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sz="1800" b="0" dirty="0" err="1" smtClean="0">
                <a:sym typeface="Wingdings 3" panose="05040102010807070707" pitchFamily="18" charset="2"/>
              </a:rPr>
              <a:t>critical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dependence</a:t>
            </a:r>
            <a:r>
              <a:rPr lang="de-DE" sz="1800" b="0" dirty="0" smtClean="0">
                <a:sym typeface="Wingdings 3" panose="05040102010807070707" pitchFamily="18" charset="2"/>
              </a:rPr>
              <a:t> on ECRH </a:t>
            </a:r>
            <a:r>
              <a:rPr lang="de-DE" sz="1800" b="0" dirty="0" err="1" smtClean="0">
                <a:sym typeface="Wingdings 3" panose="05040102010807070707" pitchFamily="18" charset="2"/>
              </a:rPr>
              <a:t>heating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level</a:t>
            </a:r>
            <a:r>
              <a:rPr lang="de-DE" sz="1800" b="0" dirty="0" smtClean="0">
                <a:sym typeface="Wingdings 3" panose="05040102010807070707" pitchFamily="18" charset="2"/>
              </a:rPr>
              <a:t> (</a:t>
            </a:r>
            <a:r>
              <a:rPr lang="de-DE" sz="1800" b="0" dirty="0" err="1" smtClean="0">
                <a:sym typeface="Wingdings 3" panose="05040102010807070707" pitchFamily="18" charset="2"/>
              </a:rPr>
              <a:t>density</a:t>
            </a:r>
            <a:r>
              <a:rPr lang="de-DE" sz="1800" b="0" dirty="0" smtClean="0">
                <a:sym typeface="Wingdings 3" panose="05040102010807070707" pitchFamily="18" charset="2"/>
              </a:rPr>
              <a:t> pump-out)</a:t>
            </a:r>
          </a:p>
          <a:p>
            <a:pPr marL="285750" indent="-285750"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sz="1800" b="0" dirty="0" err="1" smtClean="0">
                <a:sym typeface="Wingdings 3" panose="05040102010807070707" pitchFamily="18" charset="2"/>
              </a:rPr>
              <a:t>loss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of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density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peaking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correlates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with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increase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of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r>
              <a:rPr lang="de-DE" sz="1800" b="0" dirty="0" err="1" smtClean="0">
                <a:sym typeface="Wingdings 3" panose="05040102010807070707" pitchFamily="18" charset="2"/>
              </a:rPr>
              <a:t>turbulence</a:t>
            </a:r>
            <a:r>
              <a:rPr lang="de-DE" sz="1800" b="0" dirty="0" smtClean="0">
                <a:sym typeface="Wingdings 3" panose="05040102010807070707" pitchFamily="18" charset="2"/>
              </a:rPr>
              <a:t> </a:t>
            </a:r>
            <a:endParaRPr lang="de-D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32158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story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489"/>
            <a:ext cx="3177815" cy="328450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84820" y="875489"/>
            <a:ext cx="214009" cy="291830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199786" y="4194885"/>
            <a:ext cx="2737967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little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understanding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particle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transport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story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489"/>
            <a:ext cx="3177815" cy="328450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84820" y="875489"/>
            <a:ext cx="214009" cy="291830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199786" y="4194885"/>
            <a:ext cx="2737967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little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understanding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particle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transport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9" r="34320"/>
          <a:stretch/>
        </p:blipFill>
        <p:spPr>
          <a:xfrm>
            <a:off x="3331243" y="753317"/>
            <a:ext cx="3462845" cy="2584610"/>
          </a:xfrm>
          <a:prstGeom prst="rect">
            <a:avLst/>
          </a:prstGeom>
        </p:spPr>
      </p:pic>
      <p:sp>
        <p:nvSpPr>
          <p:cNvPr id="11" name="Inhaltsplatzhalter 5"/>
          <p:cNvSpPr txBox="1">
            <a:spLocks/>
          </p:cNvSpPr>
          <p:nvPr/>
        </p:nvSpPr>
        <p:spPr>
          <a:xfrm>
            <a:off x="3720157" y="3204302"/>
            <a:ext cx="3247738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role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ambipolar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neoclassical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electric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field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story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489"/>
            <a:ext cx="3177815" cy="328450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84820" y="875489"/>
            <a:ext cx="214009" cy="291830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199786" y="4194885"/>
            <a:ext cx="2737967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little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understanding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particle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transport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9" r="34320"/>
          <a:stretch/>
        </p:blipFill>
        <p:spPr>
          <a:xfrm>
            <a:off x="3331243" y="753317"/>
            <a:ext cx="3462845" cy="2584610"/>
          </a:xfrm>
          <a:prstGeom prst="rect">
            <a:avLst/>
          </a:prstGeom>
        </p:spPr>
      </p:pic>
      <p:sp>
        <p:nvSpPr>
          <p:cNvPr id="11" name="Inhaltsplatzhalter 5"/>
          <p:cNvSpPr txBox="1">
            <a:spLocks/>
          </p:cNvSpPr>
          <p:nvPr/>
        </p:nvSpPr>
        <p:spPr>
          <a:xfrm>
            <a:off x="3720157" y="3204302"/>
            <a:ext cx="3247738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role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ambipolar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neoclassical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electric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field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endParaRPr lang="en-US" sz="1800" b="0" dirty="0">
              <a:solidFill>
                <a:schemeClr val="tx1"/>
              </a:solidFill>
            </a:endParaRPr>
          </a:p>
        </p:txBody>
      </p:sp>
      <p:grpSp>
        <p:nvGrpSpPr>
          <p:cNvPr id="12" name="Group 14"/>
          <p:cNvGrpSpPr>
            <a:grpSpLocks noChangeAspect="1"/>
          </p:cNvGrpSpPr>
          <p:nvPr/>
        </p:nvGrpSpPr>
        <p:grpSpPr>
          <a:xfrm>
            <a:off x="3690149" y="3946874"/>
            <a:ext cx="3165128" cy="2464759"/>
            <a:chOff x="5582862" y="903032"/>
            <a:chExt cx="3615523" cy="2815492"/>
          </a:xfrm>
        </p:grpSpPr>
        <p:grpSp>
          <p:nvGrpSpPr>
            <p:cNvPr id="13" name="Group 20"/>
            <p:cNvGrpSpPr>
              <a:grpSpLocks noChangeAspect="1"/>
            </p:cNvGrpSpPr>
            <p:nvPr/>
          </p:nvGrpSpPr>
          <p:grpSpPr>
            <a:xfrm>
              <a:off x="5582862" y="903032"/>
              <a:ext cx="3615523" cy="2815492"/>
              <a:chOff x="5389290" y="1260443"/>
              <a:chExt cx="3615523" cy="2815492"/>
            </a:xfrm>
          </p:grpSpPr>
          <p:pic>
            <p:nvPicPr>
              <p:cNvPr id="17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9290" y="1260443"/>
                <a:ext cx="3615523" cy="2815492"/>
              </a:xfrm>
              <a:prstGeom prst="rect">
                <a:avLst/>
              </a:prstGeom>
            </p:spPr>
          </p:pic>
          <p:cxnSp>
            <p:nvCxnSpPr>
              <p:cNvPr id="18" name="Conector recto 15"/>
              <p:cNvCxnSpPr/>
              <p:nvPr/>
            </p:nvCxnSpPr>
            <p:spPr>
              <a:xfrm>
                <a:off x="8174179" y="1524000"/>
                <a:ext cx="0" cy="221672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/>
              <p:nvPr/>
            </p:nvCxnSpPr>
            <p:spPr>
              <a:xfrm>
                <a:off x="6031345" y="1524000"/>
                <a:ext cx="0" cy="221672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19"/>
              <p:cNvCxnSpPr/>
              <p:nvPr/>
            </p:nvCxnSpPr>
            <p:spPr>
              <a:xfrm>
                <a:off x="6927273" y="1524000"/>
                <a:ext cx="0" cy="221672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21"/>
            <p:cNvSpPr txBox="1"/>
            <p:nvPr/>
          </p:nvSpPr>
          <p:spPr>
            <a:xfrm>
              <a:off x="6315607" y="1164114"/>
              <a:ext cx="172994" cy="267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  <a:endParaRPr lang="en-US" sz="16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" name="TextBox 22"/>
            <p:cNvSpPr txBox="1"/>
            <p:nvPr/>
          </p:nvSpPr>
          <p:spPr>
            <a:xfrm>
              <a:off x="8097757" y="1148738"/>
              <a:ext cx="248324" cy="29495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III</a:t>
              </a:r>
              <a:endParaRPr lang="en-US" sz="16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" name="TextBox 23"/>
            <p:cNvSpPr txBox="1"/>
            <p:nvPr/>
          </p:nvSpPr>
          <p:spPr>
            <a:xfrm>
              <a:off x="7217629" y="1160683"/>
              <a:ext cx="172994" cy="267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II</a:t>
              </a:r>
              <a:endParaRPr lang="en-US" sz="16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1" name="Inhaltsplatzhalter 5"/>
          <p:cNvSpPr txBox="1">
            <a:spLocks/>
          </p:cNvSpPr>
          <p:nvPr/>
        </p:nvSpPr>
        <p:spPr>
          <a:xfrm>
            <a:off x="1120945" y="5535108"/>
            <a:ext cx="2888856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saturation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ITG </a:t>
            </a:r>
            <a:r>
              <a:rPr lang="de-DE" sz="1800" b="0" dirty="0" err="1" smtClean="0">
                <a:solidFill>
                  <a:schemeClr val="tx1"/>
                </a:solidFill>
              </a:rPr>
              <a:t>and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role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zonal </a:t>
            </a:r>
            <a:r>
              <a:rPr lang="de-DE" sz="1800" b="0" dirty="0" err="1" smtClean="0">
                <a:solidFill>
                  <a:schemeClr val="tx1"/>
                </a:solidFill>
              </a:rPr>
              <a:t>flows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story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489"/>
            <a:ext cx="3177815" cy="328450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84820" y="875489"/>
            <a:ext cx="214009" cy="291830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199786" y="4194885"/>
            <a:ext cx="2737967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little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understanding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particle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transport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9" r="34320"/>
          <a:stretch/>
        </p:blipFill>
        <p:spPr>
          <a:xfrm>
            <a:off x="3331243" y="753317"/>
            <a:ext cx="3462845" cy="2584610"/>
          </a:xfrm>
          <a:prstGeom prst="rect">
            <a:avLst/>
          </a:prstGeom>
        </p:spPr>
      </p:pic>
      <p:sp>
        <p:nvSpPr>
          <p:cNvPr id="11" name="Inhaltsplatzhalter 5"/>
          <p:cNvSpPr txBox="1">
            <a:spLocks/>
          </p:cNvSpPr>
          <p:nvPr/>
        </p:nvSpPr>
        <p:spPr>
          <a:xfrm>
            <a:off x="3720157" y="3204302"/>
            <a:ext cx="3247738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role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ambipolar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neoclassical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electric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field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endParaRPr lang="en-US" sz="1800" b="0" dirty="0">
              <a:solidFill>
                <a:schemeClr val="tx1"/>
              </a:solidFill>
            </a:endParaRPr>
          </a:p>
        </p:txBody>
      </p:sp>
      <p:grpSp>
        <p:nvGrpSpPr>
          <p:cNvPr id="12" name="Group 14"/>
          <p:cNvGrpSpPr>
            <a:grpSpLocks noChangeAspect="1"/>
          </p:cNvGrpSpPr>
          <p:nvPr/>
        </p:nvGrpSpPr>
        <p:grpSpPr>
          <a:xfrm>
            <a:off x="3690149" y="3946874"/>
            <a:ext cx="3165128" cy="2464759"/>
            <a:chOff x="5582862" y="903032"/>
            <a:chExt cx="3615523" cy="2815492"/>
          </a:xfrm>
        </p:grpSpPr>
        <p:grpSp>
          <p:nvGrpSpPr>
            <p:cNvPr id="13" name="Group 20"/>
            <p:cNvGrpSpPr>
              <a:grpSpLocks noChangeAspect="1"/>
            </p:cNvGrpSpPr>
            <p:nvPr/>
          </p:nvGrpSpPr>
          <p:grpSpPr>
            <a:xfrm>
              <a:off x="5582862" y="903032"/>
              <a:ext cx="3615523" cy="2815492"/>
              <a:chOff x="5389290" y="1260443"/>
              <a:chExt cx="3615523" cy="2815492"/>
            </a:xfrm>
          </p:grpSpPr>
          <p:pic>
            <p:nvPicPr>
              <p:cNvPr id="17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9290" y="1260443"/>
                <a:ext cx="3615523" cy="2815492"/>
              </a:xfrm>
              <a:prstGeom prst="rect">
                <a:avLst/>
              </a:prstGeom>
            </p:spPr>
          </p:pic>
          <p:cxnSp>
            <p:nvCxnSpPr>
              <p:cNvPr id="18" name="Conector recto 15"/>
              <p:cNvCxnSpPr/>
              <p:nvPr/>
            </p:nvCxnSpPr>
            <p:spPr>
              <a:xfrm>
                <a:off x="8174179" y="1524000"/>
                <a:ext cx="0" cy="221672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/>
              <p:nvPr/>
            </p:nvCxnSpPr>
            <p:spPr>
              <a:xfrm>
                <a:off x="6031345" y="1524000"/>
                <a:ext cx="0" cy="221672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19"/>
              <p:cNvCxnSpPr/>
              <p:nvPr/>
            </p:nvCxnSpPr>
            <p:spPr>
              <a:xfrm>
                <a:off x="6927273" y="1524000"/>
                <a:ext cx="0" cy="221672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21"/>
            <p:cNvSpPr txBox="1"/>
            <p:nvPr/>
          </p:nvSpPr>
          <p:spPr>
            <a:xfrm>
              <a:off x="6315607" y="1164114"/>
              <a:ext cx="172994" cy="267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  <a:endParaRPr lang="en-US" sz="16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5" name="TextBox 22"/>
            <p:cNvSpPr txBox="1"/>
            <p:nvPr/>
          </p:nvSpPr>
          <p:spPr>
            <a:xfrm>
              <a:off x="8097757" y="1148738"/>
              <a:ext cx="248324" cy="29495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III</a:t>
              </a:r>
              <a:endParaRPr lang="en-US" sz="16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6" name="TextBox 23"/>
            <p:cNvSpPr txBox="1"/>
            <p:nvPr/>
          </p:nvSpPr>
          <p:spPr>
            <a:xfrm>
              <a:off x="7217629" y="1160683"/>
              <a:ext cx="172994" cy="267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II</a:t>
              </a:r>
              <a:endParaRPr lang="en-US" sz="16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1" name="Inhaltsplatzhalter 5"/>
          <p:cNvSpPr txBox="1">
            <a:spLocks/>
          </p:cNvSpPr>
          <p:nvPr/>
        </p:nvSpPr>
        <p:spPr>
          <a:xfrm>
            <a:off x="1120945" y="5535108"/>
            <a:ext cx="2888856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saturation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ITG </a:t>
            </a:r>
            <a:r>
              <a:rPr lang="de-DE" sz="1800" b="0" dirty="0" err="1" smtClean="0">
                <a:solidFill>
                  <a:schemeClr val="tx1"/>
                </a:solidFill>
              </a:rPr>
              <a:t>and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role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zonal </a:t>
            </a:r>
            <a:r>
              <a:rPr lang="de-DE" sz="1800" b="0" dirty="0" err="1" smtClean="0">
                <a:solidFill>
                  <a:schemeClr val="tx1"/>
                </a:solidFill>
              </a:rPr>
              <a:t>flows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903" y="875489"/>
            <a:ext cx="4072174" cy="3207232"/>
          </a:xfrm>
          <a:prstGeom prst="rect">
            <a:avLst/>
          </a:prstGeom>
        </p:spPr>
      </p:pic>
      <p:sp>
        <p:nvSpPr>
          <p:cNvPr id="23" name="Inhaltsplatzhalter 5"/>
          <p:cNvSpPr txBox="1">
            <a:spLocks/>
          </p:cNvSpPr>
          <p:nvPr/>
        </p:nvSpPr>
        <p:spPr>
          <a:xfrm>
            <a:off x="7639596" y="4194884"/>
            <a:ext cx="3247738" cy="103537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i="0" kern="1200" spc="40" baseline="0" smtClean="0">
                <a:solidFill>
                  <a:srgbClr val="00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1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600" b="0" i="0" kern="1200" spc="4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6C66"/>
              </a:buClr>
              <a:buFont typeface="Wingdings" panose="05000000000000000000" pitchFamily="2" charset="2"/>
              <a:buChar char="§"/>
            </a:pPr>
            <a:r>
              <a:rPr lang="de-DE" sz="1800" b="0" dirty="0" err="1" smtClean="0">
                <a:solidFill>
                  <a:schemeClr val="tx1"/>
                </a:solidFill>
              </a:rPr>
              <a:t>turbulence</a:t>
            </a:r>
            <a:r>
              <a:rPr lang="de-DE" sz="1800" b="0" dirty="0" smtClean="0">
                <a:solidFill>
                  <a:schemeClr val="tx1"/>
                </a:solidFill>
              </a:rPr>
              <a:t> at </a:t>
            </a:r>
            <a:r>
              <a:rPr lang="de-DE" sz="1800" b="0" dirty="0" err="1" smtClean="0">
                <a:solidFill>
                  <a:schemeClr val="tx1"/>
                </a:solidFill>
              </a:rPr>
              <a:t>increased</a:t>
            </a:r>
            <a:r>
              <a:rPr lang="de-DE" sz="1800" b="0" dirty="0" smtClean="0">
                <a:solidFill>
                  <a:schemeClr val="tx1"/>
                </a:solidFill>
              </a:rPr>
              <a:t> plasma-</a:t>
            </a:r>
            <a:r>
              <a:rPr lang="de-DE" sz="1800" b="0" dirty="0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and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role</a:t>
            </a:r>
            <a:r>
              <a:rPr lang="de-DE" sz="1800" b="0" dirty="0" smtClean="0">
                <a:solidFill>
                  <a:schemeClr val="tx1"/>
                </a:solidFill>
              </a:rPr>
              <a:t> </a:t>
            </a:r>
            <a:r>
              <a:rPr lang="de-DE" sz="1800" b="0" dirty="0" err="1" smtClean="0">
                <a:solidFill>
                  <a:schemeClr val="tx1"/>
                </a:solidFill>
              </a:rPr>
              <a:t>of</a:t>
            </a:r>
            <a:r>
              <a:rPr lang="de-DE" sz="1800" b="0" dirty="0" smtClean="0">
                <a:solidFill>
                  <a:schemeClr val="tx1"/>
                </a:solidFill>
              </a:rPr>
              <a:t> KBM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18972D2-5651-8BE8-F398-BCAC37AF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41325"/>
            <a:ext cx="9576471" cy="441863"/>
          </a:xfrm>
        </p:spPr>
        <p:txBody>
          <a:bodyPr/>
          <a:lstStyle/>
          <a:p>
            <a:r>
              <a:rPr lang="de-DE" dirty="0"/>
              <a:t>Wendelstein</a:t>
            </a:r>
            <a:r>
              <a:rPr lang="de-DE" dirty="0">
                <a:solidFill>
                  <a:srgbClr val="006C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de-DE" dirty="0" smtClean="0">
                <a:solidFill>
                  <a:srgbClr val="006C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7-X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280B27-558E-4105-1C63-0CA8D489EF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50B454-2F47-0309-E3BC-297FF5DE4E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F0E3FE-E50C-E620-F596-896EF169B2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B1A4699-952B-42DA-8DC4-38A59B49610C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 descr="16_Wendelstein7-X.png">
            <a:extLst>
              <a:ext uri="{FF2B5EF4-FFF2-40B4-BE49-F238E27FC236}">
                <a16:creationId xmlns:a16="http://schemas.microsoft.com/office/drawing/2014/main" id="{B837E445-F6B6-8249-A7E4-2C1BBB6BB0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259" y="1212045"/>
            <a:ext cx="6718455" cy="4737211"/>
          </a:xfrm>
          <a:prstGeom prst="rect">
            <a:avLst/>
          </a:prstGeom>
        </p:spPr>
      </p:pic>
      <p:pic>
        <p:nvPicPr>
          <p:cNvPr id="9" name="Grafik 8" descr="26_Wendelstein7-X.png">
            <a:extLst>
              <a:ext uri="{FF2B5EF4-FFF2-40B4-BE49-F238E27FC236}">
                <a16:creationId xmlns:a16="http://schemas.microsoft.com/office/drawing/2014/main" id="{7151B8CE-4DDE-5041-AAC5-031345A33F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259" y="1212045"/>
            <a:ext cx="6718455" cy="4737211"/>
          </a:xfrm>
          <a:prstGeom prst="rect">
            <a:avLst/>
          </a:prstGeom>
        </p:spPr>
      </p:pic>
      <p:pic>
        <p:nvPicPr>
          <p:cNvPr id="10" name="Grafik 9" descr="36_Wendelstein7-X.png">
            <a:extLst>
              <a:ext uri="{FF2B5EF4-FFF2-40B4-BE49-F238E27FC236}">
                <a16:creationId xmlns:a16="http://schemas.microsoft.com/office/drawing/2014/main" id="{A1ED0CB5-80B7-D748-8D3C-2B7C0D1CAF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259" y="1212045"/>
            <a:ext cx="6718455" cy="4737211"/>
          </a:xfrm>
          <a:prstGeom prst="rect">
            <a:avLst/>
          </a:prstGeom>
        </p:spPr>
      </p:pic>
      <p:pic>
        <p:nvPicPr>
          <p:cNvPr id="11" name="Grafik 10" descr="46_Wendelstein7-X.png">
            <a:extLst>
              <a:ext uri="{FF2B5EF4-FFF2-40B4-BE49-F238E27FC236}">
                <a16:creationId xmlns:a16="http://schemas.microsoft.com/office/drawing/2014/main" id="{6DAAECF7-B17A-DA4C-A37D-D3B097BF29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259" y="1212045"/>
            <a:ext cx="6718455" cy="4737211"/>
          </a:xfrm>
          <a:prstGeom prst="rect">
            <a:avLst/>
          </a:prstGeom>
        </p:spPr>
      </p:pic>
      <p:pic>
        <p:nvPicPr>
          <p:cNvPr id="12" name="Grafik 11" descr="56_Wendelstein7-X.png">
            <a:extLst>
              <a:ext uri="{FF2B5EF4-FFF2-40B4-BE49-F238E27FC236}">
                <a16:creationId xmlns:a16="http://schemas.microsoft.com/office/drawing/2014/main" id="{D39096F5-2642-0648-82C1-254D044B73B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7259" y="1212045"/>
            <a:ext cx="6718455" cy="4737211"/>
          </a:xfrm>
          <a:prstGeom prst="rect">
            <a:avLst/>
          </a:prstGeom>
        </p:spPr>
      </p:pic>
      <p:pic>
        <p:nvPicPr>
          <p:cNvPr id="13" name="Grafik 12" descr="66_Wendelstein7-X.png">
            <a:extLst>
              <a:ext uri="{FF2B5EF4-FFF2-40B4-BE49-F238E27FC236}">
                <a16:creationId xmlns:a16="http://schemas.microsoft.com/office/drawing/2014/main" id="{277D73AE-8ED6-D148-AF0A-F927D035C15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7259" y="1212045"/>
            <a:ext cx="6718455" cy="473721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AF5E802-F7AD-8246-8EF2-80C19003ED88}"/>
              </a:ext>
            </a:extLst>
          </p:cNvPr>
          <p:cNvSpPr txBox="1"/>
          <p:nvPr/>
        </p:nvSpPr>
        <p:spPr>
          <a:xfrm>
            <a:off x="6713549" y="4476329"/>
            <a:ext cx="4996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rgbClr val="0070C0"/>
              </a:buClr>
            </a:pP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support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structure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,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supply</a:t>
            </a:r>
            <a:endParaRPr lang="de-DE" dirty="0">
              <a:ea typeface="Arial MT Condensed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1AFF691-E9FD-0E4F-BF65-8B6A3A9A4DCD}"/>
              </a:ext>
            </a:extLst>
          </p:cNvPr>
          <p:cNvSpPr txBox="1"/>
          <p:nvPr/>
        </p:nvSpPr>
        <p:spPr>
          <a:xfrm>
            <a:off x="7069168" y="1482073"/>
            <a:ext cx="4641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rgbClr val="0070C0"/>
              </a:buClr>
            </a:pP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plasma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shape</a:t>
            </a:r>
            <a:endParaRPr lang="de-DE" dirty="0">
              <a:ea typeface="Arial MT Condensed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2A66BA2-6374-CB4A-BECE-505E854D1C35}"/>
              </a:ext>
            </a:extLst>
          </p:cNvPr>
          <p:cNvSpPr txBox="1"/>
          <p:nvPr/>
        </p:nvSpPr>
        <p:spPr>
          <a:xfrm>
            <a:off x="6849512" y="2089871"/>
            <a:ext cx="48608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rgbClr val="0070C0"/>
              </a:buClr>
            </a:pPr>
            <a:r>
              <a:rPr lang="de-DE" dirty="0">
                <a:ea typeface="Arial MT Condensed" pitchFamily="34" charset="0"/>
                <a:cs typeface="Calibri" panose="020F0502020204030204" pitchFamily="34" charset="0"/>
              </a:rPr>
              <a:t>50 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non-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planar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superconducting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coils</a:t>
            </a:r>
            <a:endParaRPr lang="de-DE" dirty="0">
              <a:ea typeface="Arial MT Condensed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401B65-DE69-3A4B-B06A-02ED8A3ED33A}"/>
              </a:ext>
            </a:extLst>
          </p:cNvPr>
          <p:cNvSpPr txBox="1"/>
          <p:nvPr/>
        </p:nvSpPr>
        <p:spPr>
          <a:xfrm>
            <a:off x="7452072" y="2697669"/>
            <a:ext cx="42582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rgbClr val="0070C0"/>
              </a:buClr>
            </a:pPr>
            <a:r>
              <a:rPr lang="de-DE" dirty="0">
                <a:ea typeface="Arial MT Condensed" pitchFamily="34" charset="0"/>
                <a:cs typeface="Calibri" panose="020F0502020204030204" pitchFamily="34" charset="0"/>
              </a:rPr>
              <a:t>20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planar</a:t>
            </a:r>
            <a:r>
              <a:rPr lang="de-DE" dirty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ea typeface="Arial MT Condensed" pitchFamily="34" charset="0"/>
                <a:cs typeface="Calibri" panose="020F0502020204030204" pitchFamily="34" charset="0"/>
              </a:rPr>
              <a:t>superconducting</a:t>
            </a:r>
            <a:r>
              <a:rPr lang="de-DE" dirty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ea typeface="Arial MT Condensed" pitchFamily="34" charset="0"/>
                <a:cs typeface="Calibri" panose="020F0502020204030204" pitchFamily="34" charset="0"/>
              </a:rPr>
              <a:t>coils</a:t>
            </a:r>
            <a:endParaRPr lang="de-DE" dirty="0">
              <a:ea typeface="Arial MT Condensed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EBCCF3-A450-7C42-AE1E-1AEA3202EAD3}"/>
              </a:ext>
            </a:extLst>
          </p:cNvPr>
          <p:cNvSpPr txBox="1"/>
          <p:nvPr/>
        </p:nvSpPr>
        <p:spPr>
          <a:xfrm>
            <a:off x="6797433" y="5121072"/>
            <a:ext cx="49129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rgbClr val="0070C0"/>
              </a:buClr>
            </a:pP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outer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cryostat</a:t>
            </a:r>
            <a:r>
              <a:rPr lang="de-DE" dirty="0" smtClean="0">
                <a:ea typeface="Arial MT Condensed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ea typeface="Arial MT Condensed" pitchFamily="34" charset="0"/>
                <a:cs typeface="Calibri" panose="020F0502020204030204" pitchFamily="34" charset="0"/>
              </a:rPr>
              <a:t>vessel</a:t>
            </a:r>
            <a:endParaRPr lang="de-DE" dirty="0">
              <a:ea typeface="Arial MT Condensed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9060298" y="3336475"/>
            <a:ext cx="1739398" cy="597305"/>
            <a:chOff x="9060298" y="3336475"/>
            <a:chExt cx="1739398" cy="597305"/>
          </a:xfrm>
        </p:grpSpPr>
        <p:sp>
          <p:nvSpPr>
            <p:cNvPr id="2" name="Geschweifte Klammer links 1"/>
            <p:cNvSpPr/>
            <p:nvPr/>
          </p:nvSpPr>
          <p:spPr>
            <a:xfrm rot="16200000">
              <a:off x="9778135" y="2618638"/>
              <a:ext cx="175075" cy="1610749"/>
            </a:xfrm>
            <a:prstGeom prst="leftBrace">
              <a:avLst/>
            </a:prstGeom>
            <a:ln w="19050" cmpd="sng"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135488" y="3665886"/>
              <a:ext cx="1664208" cy="2678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>
                <a:lnSpc>
                  <a:spcPts val="2300"/>
                </a:lnSpc>
                <a:spcBef>
                  <a:spcPts val="1150"/>
                </a:spcBef>
              </a:pPr>
              <a:r>
                <a:rPr lang="de-DE" sz="1600" dirty="0" smtClean="0"/>
                <a:t>3.4 </a:t>
              </a:r>
              <a:r>
                <a:rPr lang="de-DE" sz="1600" dirty="0" smtClean="0"/>
                <a:t>K</a:t>
              </a:r>
              <a:endParaRPr lang="de-DE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3569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of merit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06" y="1440000"/>
            <a:ext cx="7045161" cy="43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of merit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1440000"/>
            <a:ext cx="7045161" cy="43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of merit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1440000"/>
            <a:ext cx="7045161" cy="43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planning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2481"/>
          <a:stretch/>
        </p:blipFill>
        <p:spPr>
          <a:xfrm>
            <a:off x="100434" y="1182610"/>
            <a:ext cx="11897692" cy="1933575"/>
          </a:xfrm>
          <a:prstGeom prst="rect">
            <a:avLst/>
          </a:prstGeom>
        </p:spPr>
      </p:pic>
      <p:pic>
        <p:nvPicPr>
          <p:cNvPr id="8" name="Inhaltsplatzhalter 6"/>
          <p:cNvPicPr>
            <a:picLocks noChangeAspect="1"/>
          </p:cNvPicPr>
          <p:nvPr/>
        </p:nvPicPr>
        <p:blipFill rotWithShape="1">
          <a:blip r:embed="rId2"/>
          <a:srcRect l="67366"/>
          <a:stretch/>
        </p:blipFill>
        <p:spPr>
          <a:xfrm>
            <a:off x="3086935" y="3335805"/>
            <a:ext cx="5750519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Wendelstein 7-X </a:t>
            </a:r>
            <a:r>
              <a:rPr lang="en-DE" dirty="0"/>
              <a:t>–</a:t>
            </a:r>
            <a:r>
              <a:rPr lang="en-US" dirty="0"/>
              <a:t> </a:t>
            </a:r>
            <a:r>
              <a:rPr lang="en-US" dirty="0" smtClean="0"/>
              <a:t>facts and figures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ext Box 5"/>
          <p:cNvSpPr/>
          <p:nvPr/>
        </p:nvSpPr>
        <p:spPr>
          <a:xfrm>
            <a:off x="7806600" y="2433240"/>
            <a:ext cx="3475080" cy="2194019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project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start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1996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1st large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components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2004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12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years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of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assembly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1.3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mio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assembly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hours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device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final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stage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2022 </a:t>
            </a:r>
            <a:endParaRPr lang="de-DE" sz="20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/>
          <p:nvPr/>
        </p:nvSpPr>
        <p:spPr>
          <a:xfrm>
            <a:off x="7806600" y="996840"/>
            <a:ext cx="3475080" cy="129633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cryogenic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3.4 K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device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1000 t total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weight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15 m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outer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diameter</a:t>
            </a:r>
            <a:endParaRPr lang="de-DE" sz="20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/>
          <p:nvPr/>
        </p:nvSpPr>
        <p:spPr>
          <a:xfrm>
            <a:off x="7806600" y="5216400"/>
            <a:ext cx="3689640" cy="847496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capital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investment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400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mio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€</a:t>
            </a:r>
            <a:endParaRPr lang="de-DE" sz="2000" b="0" strike="noStrike" spc="-1" dirty="0">
              <a:solidFill>
                <a:srgbClr val="000000"/>
              </a:solidFill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total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project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cost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1.3 </a:t>
            </a:r>
            <a:r>
              <a:rPr lang="de-DE" sz="2000" b="0" strike="noStrike" spc="-1" dirty="0" err="1">
                <a:solidFill>
                  <a:schemeClr val="dk1"/>
                </a:solidFill>
                <a:ea typeface="Arial MT Condensed"/>
              </a:rPr>
              <a:t>bn</a:t>
            </a:r>
            <a:r>
              <a:rPr lang="de-DE" sz="2000" b="0" strike="noStrike" spc="-1" dirty="0">
                <a:solidFill>
                  <a:schemeClr val="dk1"/>
                </a:solidFill>
                <a:ea typeface="Arial MT Condensed"/>
              </a:rPr>
              <a:t> € </a:t>
            </a:r>
            <a:endParaRPr lang="de-DE" sz="2000" b="0" strike="noStrike" spc="-1" dirty="0">
              <a:solidFill>
                <a:srgbClr val="000000"/>
              </a:solidFill>
            </a:endParaRPr>
          </a:p>
        </p:txBody>
      </p:sp>
      <p:pic>
        <p:nvPicPr>
          <p:cNvPr id="11" name="Grafik 11" descr="56_Wendelstein7-X.png"/>
          <p:cNvPicPr/>
          <p:nvPr/>
        </p:nvPicPr>
        <p:blipFill>
          <a:blip r:embed="rId2"/>
          <a:stretch/>
        </p:blipFill>
        <p:spPr>
          <a:xfrm>
            <a:off x="-230400" y="1216800"/>
            <a:ext cx="6717960" cy="4736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610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56_Wendelstein7-X.png"/>
          <p:cNvPicPr/>
          <p:nvPr/>
        </p:nvPicPr>
        <p:blipFill>
          <a:blip r:embed="rId2"/>
          <a:stretch/>
        </p:blipFill>
        <p:spPr>
          <a:xfrm>
            <a:off x="-230400" y="1216800"/>
            <a:ext cx="6717960" cy="4736880"/>
          </a:xfrm>
          <a:prstGeom prst="rect">
            <a:avLst/>
          </a:prstGeom>
          <a:ln w="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Wendelstein 7-X </a:t>
            </a:r>
            <a:r>
              <a:rPr lang="en-DE" dirty="0"/>
              <a:t>–</a:t>
            </a:r>
            <a:r>
              <a:rPr lang="en-US" dirty="0"/>
              <a:t> </a:t>
            </a:r>
            <a:r>
              <a:rPr lang="en-US" dirty="0" smtClean="0"/>
              <a:t>operation parameters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548654"/>
              </p:ext>
            </p:extLst>
          </p:nvPr>
        </p:nvGraphicFramePr>
        <p:xfrm>
          <a:off x="6021993" y="1404102"/>
          <a:ext cx="607807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274">
                  <a:extLst>
                    <a:ext uri="{9D8B030D-6E8A-4147-A177-3AD203B41FA5}">
                      <a16:colId xmlns:a16="http://schemas.microsoft.com/office/drawing/2014/main" val="3680832064"/>
                    </a:ext>
                  </a:extLst>
                </a:gridCol>
                <a:gridCol w="1122814">
                  <a:extLst>
                    <a:ext uri="{9D8B030D-6E8A-4147-A177-3AD203B41FA5}">
                      <a16:colId xmlns:a16="http://schemas.microsoft.com/office/drawing/2014/main" val="2283579201"/>
                    </a:ext>
                  </a:extLst>
                </a:gridCol>
                <a:gridCol w="1787983">
                  <a:extLst>
                    <a:ext uri="{9D8B030D-6E8A-4147-A177-3AD203B41FA5}">
                      <a16:colId xmlns:a16="http://schemas.microsoft.com/office/drawing/2014/main" val="2706509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+mn-lt"/>
                        </a:rPr>
                        <a:t>quantity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 smtClean="0">
                          <a:latin typeface="+mn-lt"/>
                        </a:rPr>
                        <a:t>unit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 smtClean="0">
                          <a:latin typeface="+mn-lt"/>
                        </a:rPr>
                        <a:t>value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64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+mn-lt"/>
                        </a:rPr>
                        <a:t>magnetic</a:t>
                      </a:r>
                      <a:r>
                        <a:rPr lang="de-DE" sz="2000" dirty="0" smtClean="0">
                          <a:latin typeface="+mn-lt"/>
                        </a:rPr>
                        <a:t> </a:t>
                      </a:r>
                      <a:r>
                        <a:rPr lang="de-DE" sz="2000" dirty="0" err="1" smtClean="0">
                          <a:latin typeface="+mn-lt"/>
                        </a:rPr>
                        <a:t>induction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</a:rPr>
                        <a:t>T</a:t>
                      </a:r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52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+mn-lt"/>
                        </a:rPr>
                        <a:t>rotational</a:t>
                      </a:r>
                      <a:r>
                        <a:rPr lang="de-DE" sz="2000" dirty="0" smtClean="0">
                          <a:latin typeface="+mn-lt"/>
                        </a:rPr>
                        <a:t> </a:t>
                      </a:r>
                      <a:r>
                        <a:rPr lang="de-DE" sz="2000" dirty="0" err="1" smtClean="0">
                          <a:latin typeface="+mn-lt"/>
                        </a:rPr>
                        <a:t>transform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2</a:t>
                      </a:r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</a:rPr>
                        <a:t>5/6 </a:t>
                      </a:r>
                      <a:r>
                        <a:rPr lang="en-DE" sz="2000" dirty="0" smtClean="0">
                          <a:latin typeface="+mn-lt"/>
                        </a:rPr>
                        <a:t>…</a:t>
                      </a:r>
                      <a:r>
                        <a:rPr lang="de-DE" sz="2000" dirty="0" smtClean="0">
                          <a:latin typeface="+mn-lt"/>
                        </a:rPr>
                        <a:t> 5/4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671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+mn-lt"/>
                        </a:rPr>
                        <a:t>ECRH power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</a:rPr>
                        <a:t>MW</a:t>
                      </a:r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</a:rPr>
                        <a:t>8.5 (&gt;10)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84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+mn-lt"/>
                        </a:rPr>
                        <a:t>NBI power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</a:rPr>
                        <a:t>MW</a:t>
                      </a:r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 (&gt;10)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537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+mn-lt"/>
                        </a:rPr>
                        <a:t>Neutral gas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</a:rPr>
                        <a:t>H</a:t>
                      </a:r>
                      <a:r>
                        <a:rPr lang="de-DE" sz="2000" baseline="-25000" dirty="0" smtClean="0">
                          <a:latin typeface="+mn-lt"/>
                        </a:rPr>
                        <a:t>2</a:t>
                      </a:r>
                      <a:r>
                        <a:rPr lang="de-DE" sz="2000" dirty="0" smtClean="0">
                          <a:latin typeface="+mn-lt"/>
                        </a:rPr>
                        <a:t>, He (D</a:t>
                      </a:r>
                      <a:r>
                        <a:rPr lang="de-DE" sz="2000" baseline="-25000" dirty="0" smtClean="0">
                          <a:latin typeface="+mn-lt"/>
                        </a:rPr>
                        <a:t>2</a:t>
                      </a:r>
                      <a:r>
                        <a:rPr lang="de-DE" sz="2000" baseline="0" dirty="0" smtClean="0">
                          <a:latin typeface="+mn-lt"/>
                        </a:rPr>
                        <a:t>)</a:t>
                      </a:r>
                      <a:endParaRPr lang="en-US" sz="20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8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+mn-lt"/>
                        </a:rPr>
                        <a:t>PFC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mostly</a:t>
                      </a:r>
                      <a:r>
                        <a:rPr lang="de-DE" sz="20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0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carbon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89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latin typeface="+mn-lt"/>
                        </a:rPr>
                        <a:t>max. </a:t>
                      </a:r>
                      <a:r>
                        <a:rPr lang="de-DE" sz="2000" dirty="0" err="1" smtClean="0">
                          <a:latin typeface="+mn-lt"/>
                        </a:rPr>
                        <a:t>heating</a:t>
                      </a:r>
                      <a:r>
                        <a:rPr lang="de-DE" sz="2000" dirty="0" smtClean="0">
                          <a:latin typeface="+mn-lt"/>
                        </a:rPr>
                        <a:t> </a:t>
                      </a:r>
                      <a:r>
                        <a:rPr lang="de-DE" sz="2000" dirty="0" err="1" smtClean="0">
                          <a:latin typeface="+mn-lt"/>
                        </a:rPr>
                        <a:t>energy</a:t>
                      </a:r>
                      <a:r>
                        <a:rPr lang="de-DE" sz="2000" dirty="0" smtClean="0">
                          <a:latin typeface="+mn-lt"/>
                        </a:rPr>
                        <a:t> 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</a:rPr>
                        <a:t>GJ</a:t>
                      </a:r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1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+mn-lt"/>
                        </a:rPr>
                        <a:t>steady-state</a:t>
                      </a:r>
                      <a:r>
                        <a:rPr lang="de-DE" sz="2000" baseline="0" dirty="0" smtClean="0">
                          <a:latin typeface="+mn-lt"/>
                        </a:rPr>
                        <a:t> </a:t>
                      </a:r>
                      <a:r>
                        <a:rPr lang="de-DE" sz="2000" baseline="0" dirty="0" err="1" smtClean="0">
                          <a:latin typeface="+mn-lt"/>
                        </a:rPr>
                        <a:t>divertor</a:t>
                      </a:r>
                      <a:r>
                        <a:rPr lang="de-DE" sz="2000" dirty="0" smtClean="0">
                          <a:latin typeface="+mn-lt"/>
                        </a:rPr>
                        <a:t> </a:t>
                      </a:r>
                      <a:r>
                        <a:rPr lang="de-DE" sz="2000" dirty="0" err="1" smtClean="0">
                          <a:latin typeface="+mn-lt"/>
                        </a:rPr>
                        <a:t>heat</a:t>
                      </a:r>
                      <a:r>
                        <a:rPr lang="de-DE" sz="2000" dirty="0" smtClean="0">
                          <a:latin typeface="+mn-lt"/>
                        </a:rPr>
                        <a:t> </a:t>
                      </a:r>
                      <a:r>
                        <a:rPr lang="de-DE" sz="2000" dirty="0" err="1" smtClean="0">
                          <a:latin typeface="+mn-lt"/>
                        </a:rPr>
                        <a:t>flux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</a:rPr>
                        <a:t>MW/m</a:t>
                      </a:r>
                      <a:r>
                        <a:rPr lang="de-DE" sz="2000" baseline="3000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de-DE" sz="20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65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>
                          <a:latin typeface="+mn-lt"/>
                        </a:rPr>
                        <a:t>typical</a:t>
                      </a:r>
                      <a:r>
                        <a:rPr lang="de-DE" sz="2000" dirty="0" smtClean="0">
                          <a:latin typeface="+mn-lt"/>
                        </a:rPr>
                        <a:t> pulse </a:t>
                      </a:r>
                      <a:r>
                        <a:rPr lang="de-DE" sz="2000" dirty="0" err="1" smtClean="0">
                          <a:latin typeface="+mn-lt"/>
                        </a:rPr>
                        <a:t>length</a:t>
                      </a:r>
                      <a:r>
                        <a:rPr lang="de-DE" sz="2000" dirty="0" smtClean="0">
                          <a:latin typeface="+mn-lt"/>
                        </a:rPr>
                        <a:t> (max.)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latin typeface="+mn-lt"/>
                          <a:cs typeface="Times New Roman" panose="02020603050405020304" pitchFamily="18" charset="0"/>
                        </a:rPr>
                        <a:t>s</a:t>
                      </a:r>
                      <a:endParaRPr lang="de-DE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&lt;30 (1800)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295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8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Island divertor concept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93" y="3023078"/>
            <a:ext cx="7807833" cy="33299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108367" y="3055736"/>
            <a:ext cx="1526059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 smtClean="0"/>
              <a:t>magnetic islands</a:t>
            </a:r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8915053" y="3313471"/>
            <a:ext cx="1170039" cy="309295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/>
          <p:cNvSpPr/>
          <p:nvPr/>
        </p:nvSpPr>
        <p:spPr>
          <a:xfrm>
            <a:off x="274117" y="870091"/>
            <a:ext cx="10608148" cy="847496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novel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divertor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concept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to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allow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for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a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controlled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heat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and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particle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exhaust</a:t>
            </a:r>
            <a:endParaRPr lang="de-DE" sz="2000" b="0" strike="noStrike" spc="-1" dirty="0" smtClean="0">
              <a:solidFill>
                <a:schemeClr val="dk1"/>
              </a:solidFill>
              <a:ea typeface="Arial MT Condensed"/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resonant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magnetic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islands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are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intersected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by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divertor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plates</a:t>
            </a:r>
            <a:endParaRPr lang="de-DE" sz="2000" spc="-1" dirty="0" smtClean="0">
              <a:solidFill>
                <a:schemeClr val="dk1"/>
              </a:solidFill>
              <a:ea typeface="Arial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584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Island divertor concept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1" name="Text Box 5"/>
          <p:cNvSpPr/>
          <p:nvPr/>
        </p:nvSpPr>
        <p:spPr>
          <a:xfrm>
            <a:off x="274117" y="870091"/>
            <a:ext cx="10608148" cy="129633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novel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divertor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concept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to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allow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for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a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controlled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heat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and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particle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exhaust</a:t>
            </a:r>
            <a:endParaRPr lang="de-DE" sz="2000" b="0" strike="noStrike" spc="-1" dirty="0" smtClean="0">
              <a:solidFill>
                <a:schemeClr val="dk1"/>
              </a:solidFill>
              <a:ea typeface="Arial MT Condensed"/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resonant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magnetic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islands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are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intersected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by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divertor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plates</a:t>
            </a:r>
            <a:endParaRPr lang="de-DE" sz="2000" spc="-1" dirty="0" smtClean="0">
              <a:solidFill>
                <a:schemeClr val="dk1"/>
              </a:solidFill>
              <a:ea typeface="Arial MT Condensed"/>
            </a:endParaRPr>
          </a:p>
          <a:p>
            <a:pPr marL="800100" lvl="1" indent="-342900">
              <a:spcBef>
                <a:spcPts val="1066"/>
              </a:spcBef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sz="2000" spc="-1" dirty="0" err="1">
                <a:solidFill>
                  <a:srgbClr val="000000"/>
                </a:solidFill>
                <a:sym typeface="Wingdings 3" panose="05040102010807070707" pitchFamily="18" charset="2"/>
              </a:rPr>
              <a:t>three</a:t>
            </a:r>
            <a:r>
              <a:rPr lang="de-DE" sz="2000" spc="-1" dirty="0">
                <a:solidFill>
                  <a:srgbClr val="000000"/>
                </a:solidFill>
                <a:sym typeface="Wingdings 3" panose="05040102010807070707" pitchFamily="18" charset="2"/>
              </a:rPr>
              <a:t>-dimensional </a:t>
            </a:r>
            <a:r>
              <a:rPr lang="de-DE" sz="2000" spc="-1" dirty="0" err="1">
                <a:solidFill>
                  <a:srgbClr val="000000"/>
                </a:solidFill>
                <a:sym typeface="Wingdings 3" panose="05040102010807070707" pitchFamily="18" charset="2"/>
              </a:rPr>
              <a:t>magnetic</a:t>
            </a:r>
            <a:r>
              <a:rPr lang="de-DE" sz="2000" spc="-1" dirty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sym typeface="Wingdings 3" panose="05040102010807070707" pitchFamily="18" charset="2"/>
              </a:rPr>
              <a:t>field</a:t>
            </a:r>
            <a:r>
              <a:rPr lang="de-DE" sz="2000" spc="-1" dirty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sym typeface="Wingdings 3" panose="05040102010807070707" pitchFamily="18" charset="2"/>
              </a:rPr>
              <a:t>requires</a:t>
            </a:r>
            <a:r>
              <a:rPr lang="de-DE" sz="2000" spc="-1" dirty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sym typeface="Wingdings 3" panose="05040102010807070707" pitchFamily="18" charset="2"/>
              </a:rPr>
              <a:t>three</a:t>
            </a:r>
            <a:r>
              <a:rPr lang="de-DE" sz="2000" spc="-1" dirty="0">
                <a:solidFill>
                  <a:srgbClr val="000000"/>
                </a:solidFill>
                <a:sym typeface="Wingdings 3" panose="05040102010807070707" pitchFamily="18" charset="2"/>
              </a:rPr>
              <a:t>-dimensional divertor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geometry</a:t>
            </a:r>
            <a:endParaRPr lang="de-DE" sz="2000" spc="-1" dirty="0">
              <a:solidFill>
                <a:srgbClr val="000000"/>
              </a:solidFill>
              <a:sym typeface="Wingdings 3" panose="05040102010807070707" pitchFamily="18" charset="2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9" y="3197918"/>
            <a:ext cx="8149590" cy="29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Island divertor concept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1" name="Text Box 5"/>
          <p:cNvSpPr/>
          <p:nvPr/>
        </p:nvSpPr>
        <p:spPr>
          <a:xfrm>
            <a:off x="274117" y="870091"/>
            <a:ext cx="10608148" cy="1745178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novel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divertor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concept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to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allow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for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a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controlled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heat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and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particle</a:t>
            </a:r>
            <a:r>
              <a:rPr lang="de-DE" sz="2000" b="0" strike="noStrike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b="0" strike="noStrike" spc="-1" dirty="0" err="1" smtClean="0">
                <a:solidFill>
                  <a:schemeClr val="dk1"/>
                </a:solidFill>
                <a:ea typeface="Arial MT Condensed"/>
              </a:rPr>
              <a:t>exhaust</a:t>
            </a:r>
            <a:endParaRPr lang="de-DE" sz="2000" b="0" strike="noStrike" spc="-1" dirty="0" smtClean="0">
              <a:solidFill>
                <a:schemeClr val="dk1"/>
              </a:solidFill>
              <a:ea typeface="Arial MT Condensed"/>
            </a:endParaRPr>
          </a:p>
          <a:p>
            <a:pPr marL="180000" indent="-180000" defTabSz="457200">
              <a:lnSpc>
                <a:spcPct val="100000"/>
              </a:lnSpc>
              <a:spcBef>
                <a:spcPts val="1066"/>
              </a:spcBef>
              <a:buClr>
                <a:srgbClr val="006C66"/>
              </a:buClr>
              <a:buFont typeface="Wingdings" charset="2"/>
              <a:buChar char=""/>
            </a:pP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resonant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magnetic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islands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are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intersected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by</a:t>
            </a:r>
            <a:r>
              <a:rPr lang="de-DE" sz="2000" spc="-1" dirty="0" smtClean="0">
                <a:solidFill>
                  <a:schemeClr val="dk1"/>
                </a:solidFill>
                <a:ea typeface="Arial MT Condensed"/>
              </a:rPr>
              <a:t> divertor </a:t>
            </a:r>
            <a:r>
              <a:rPr lang="de-DE" sz="2000" spc="-1" dirty="0" err="1" smtClean="0">
                <a:solidFill>
                  <a:schemeClr val="dk1"/>
                </a:solidFill>
                <a:ea typeface="Arial MT Condensed"/>
              </a:rPr>
              <a:t>plates</a:t>
            </a:r>
            <a:endParaRPr lang="de-DE" sz="2000" spc="-1" dirty="0" smtClean="0">
              <a:solidFill>
                <a:schemeClr val="dk1"/>
              </a:solidFill>
              <a:ea typeface="Arial MT Condensed"/>
            </a:endParaRPr>
          </a:p>
          <a:p>
            <a:pPr marL="800100" lvl="1" indent="-342900">
              <a:spcBef>
                <a:spcPts val="1066"/>
              </a:spcBef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three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-dimensional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magnetic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field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requires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three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-dimensional divertor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geometry</a:t>
            </a:r>
            <a:endParaRPr lang="de-DE" sz="2000" spc="-1" dirty="0" smtClean="0">
              <a:solidFill>
                <a:srgbClr val="000000"/>
              </a:solidFill>
              <a:sym typeface="Wingdings 3" panose="05040102010807070707" pitchFamily="18" charset="2"/>
            </a:endParaRPr>
          </a:p>
          <a:p>
            <a:pPr marL="800100" lvl="1" indent="-342900">
              <a:spcBef>
                <a:spcPts val="1066"/>
              </a:spcBef>
              <a:buClr>
                <a:srgbClr val="006C66"/>
              </a:buClr>
              <a:buFont typeface="Wingdings 3" panose="05040102010807070707" pitchFamily="18" charset="2"/>
              <a:buChar char="c"/>
            </a:pP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island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geometry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is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an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important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operation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control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sym typeface="Wingdings 3" panose="05040102010807070707" pitchFamily="18" charset="2"/>
              </a:rPr>
              <a:t>parameter</a:t>
            </a:r>
            <a:r>
              <a:rPr lang="de-DE" sz="2000" spc="-1" dirty="0" smtClean="0">
                <a:solidFill>
                  <a:srgbClr val="000000"/>
                </a:solidFill>
                <a:sym typeface="Wingdings 3" panose="05040102010807070707" pitchFamily="18" charset="2"/>
              </a:rPr>
              <a:t> </a:t>
            </a:r>
            <a:endParaRPr lang="de-DE" sz="2000" b="0" strike="noStrike" spc="-1" dirty="0">
              <a:solidFill>
                <a:schemeClr val="dk1"/>
              </a:solidFill>
              <a:ea typeface="Arial MT Condensed"/>
            </a:endParaRPr>
          </a:p>
        </p:txBody>
      </p:sp>
      <p:pic>
        <p:nvPicPr>
          <p:cNvPr id="12" name="Inhaltsplatzhalter 6"/>
          <p:cNvPicPr>
            <a:picLocks noChangeAspect="1"/>
          </p:cNvPicPr>
          <p:nvPr/>
        </p:nvPicPr>
        <p:blipFill rotWithShape="1">
          <a:blip r:embed="rId2"/>
          <a:srcRect b="38252"/>
          <a:stretch/>
        </p:blipFill>
        <p:spPr>
          <a:xfrm>
            <a:off x="1614243" y="3034249"/>
            <a:ext cx="8308958" cy="34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criteria and operation goals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Overview Wendelstein 7-X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Olaf Grulke | 11.05.2024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E691D0-CC49-4FC7-9C4D-6112B0CB3A7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Text Box 323"/>
          <p:cNvSpPr/>
          <p:nvPr/>
        </p:nvSpPr>
        <p:spPr>
          <a:xfrm>
            <a:off x="265508" y="854176"/>
            <a:ext cx="4050000" cy="213759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601"/>
              </a:spcBef>
            </a:pPr>
            <a:r>
              <a:rPr lang="de-DE" b="1" strike="noStrike" spc="-1" dirty="0" err="1">
                <a:solidFill>
                  <a:schemeClr val="dk1"/>
                </a:solidFill>
              </a:rPr>
              <a:t>coupled</a:t>
            </a:r>
            <a:r>
              <a:rPr lang="de-DE" b="1" strike="noStrike" spc="-1" dirty="0">
                <a:solidFill>
                  <a:schemeClr val="dk1"/>
                </a:solidFill>
              </a:rPr>
              <a:t> </a:t>
            </a:r>
            <a:r>
              <a:rPr lang="de-DE" b="1" strike="noStrike" spc="-1" dirty="0" smtClean="0">
                <a:solidFill>
                  <a:schemeClr val="dk1"/>
                </a:solidFill>
              </a:rPr>
              <a:t>3d-codes </a:t>
            </a:r>
            <a:r>
              <a:rPr lang="de-DE" b="1" strike="noStrike" spc="-1" dirty="0" err="1" smtClean="0">
                <a:solidFill>
                  <a:schemeClr val="dk1"/>
                </a:solidFill>
              </a:rPr>
              <a:t>to</a:t>
            </a:r>
            <a:r>
              <a:rPr lang="de-DE" b="1" strike="noStrike" spc="-1" dirty="0" smtClean="0">
                <a:solidFill>
                  <a:schemeClr val="dk1"/>
                </a:solidFill>
              </a:rPr>
              <a:t> </a:t>
            </a:r>
            <a:r>
              <a:rPr lang="de-DE" b="1" strike="noStrike" spc="-1" dirty="0" err="1" smtClean="0">
                <a:solidFill>
                  <a:schemeClr val="dk1"/>
                </a:solidFill>
              </a:rPr>
              <a:t>achieve</a:t>
            </a:r>
            <a:r>
              <a:rPr lang="de-DE" b="1" strike="noStrike" spc="-1" dirty="0" smtClean="0">
                <a:solidFill>
                  <a:schemeClr val="dk1"/>
                </a:solidFill>
              </a:rPr>
              <a:t>:</a:t>
            </a:r>
            <a:endParaRPr lang="de-DE" sz="1200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MHD </a:t>
            </a:r>
            <a:r>
              <a:rPr lang="de-DE" b="0" strike="noStrike" spc="-1" dirty="0" err="1">
                <a:solidFill>
                  <a:schemeClr val="dk1"/>
                </a:solidFill>
              </a:rPr>
              <a:t>equilibrium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MHD </a:t>
            </a:r>
            <a:r>
              <a:rPr lang="de-DE" b="0" strike="noStrike" spc="-1" dirty="0" err="1">
                <a:solidFill>
                  <a:schemeClr val="dk1"/>
                </a:solidFill>
              </a:rPr>
              <a:t>stability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neoclassical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transport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guiding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center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drifts</a:t>
            </a:r>
            <a:endParaRPr lang="de-DE" b="0" strike="noStrike" spc="-1" dirty="0">
              <a:solidFill>
                <a:srgbClr val="000000"/>
              </a:solidFill>
            </a:endParaRPr>
          </a:p>
          <a:p>
            <a:pPr indent="-216000" defTabSz="457200">
              <a:lnSpc>
                <a:spcPct val="100000"/>
              </a:lnSpc>
              <a:spcBef>
                <a:spcPts val="601"/>
              </a:spcBef>
              <a:buClr>
                <a:srgbClr val="0070C0"/>
              </a:buClr>
              <a:buFont typeface="Wingdings" charset="2"/>
              <a:buChar char=""/>
            </a:pP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>
                <a:solidFill>
                  <a:schemeClr val="dk1"/>
                </a:solidFill>
              </a:rPr>
              <a:t>island</a:t>
            </a:r>
            <a:r>
              <a:rPr lang="de-DE" b="0" strike="noStrike" spc="-1" dirty="0">
                <a:solidFill>
                  <a:schemeClr val="dk1"/>
                </a:solidFill>
              </a:rPr>
              <a:t> </a:t>
            </a:r>
            <a:r>
              <a:rPr lang="de-DE" b="0" strike="noStrike" spc="-1" dirty="0" err="1" smtClean="0">
                <a:solidFill>
                  <a:schemeClr val="dk1"/>
                </a:solidFill>
              </a:rPr>
              <a:t>divertor</a:t>
            </a:r>
            <a:endParaRPr lang="de-DE" b="1" spc="-1" dirty="0">
              <a:solidFill>
                <a:schemeClr val="dk1"/>
              </a:solidFill>
            </a:endParaRPr>
          </a:p>
        </p:txBody>
      </p:sp>
      <p:pic>
        <p:nvPicPr>
          <p:cNvPr id="19" name="Grafik 42" descr="w7x-schematic.jpg"/>
          <p:cNvPicPr/>
          <p:nvPr/>
        </p:nvPicPr>
        <p:blipFill>
          <a:blip r:embed="rId2"/>
          <a:stretch/>
        </p:blipFill>
        <p:spPr>
          <a:xfrm>
            <a:off x="6126899" y="902819"/>
            <a:ext cx="4233059" cy="2780739"/>
          </a:xfrm>
          <a:prstGeom prst="rect">
            <a:avLst/>
          </a:prstGeom>
          <a:ln w="0">
            <a:solidFill>
              <a:srgbClr val="FFFFFF">
                <a:lumMod val="50000"/>
              </a:srgbClr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heme/theme1.xml><?xml version="1.0" encoding="utf-8"?>
<a:theme xmlns:a="http://schemas.openxmlformats.org/drawingml/2006/main" name="W7X">
  <a:themeElements>
    <a:clrScheme name="MPG Color Scheme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C6D325"/>
      </a:accent2>
      <a:accent3>
        <a:srgbClr val="29485D"/>
      </a:accent3>
      <a:accent4>
        <a:srgbClr val="00B1EA"/>
      </a:accent4>
      <a:accent5>
        <a:srgbClr val="EF7C00"/>
      </a:accent5>
      <a:accent6>
        <a:srgbClr val="EEEEEE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custClrLst>
    <a:custClr name="MPG_green_dark">
      <a:srgbClr val="005555"/>
    </a:custClr>
    <a:custClr name="MPG_green_light">
      <a:srgbClr val="C6D325"/>
    </a:custClr>
    <a:custClr name="MPG_logo_green">
      <a:srgbClr val="006C66"/>
    </a:custClr>
    <a:custClr name="MPG_blue_dark">
      <a:srgbClr val="29485D"/>
    </a:custClr>
    <a:custClr name="MPG_blue_light">
      <a:srgbClr val="00B1EA"/>
    </a:custClr>
    <a:custClr name="MPG_orange">
      <a:srgbClr val="EF7C00"/>
    </a:custClr>
    <a:custClr name="MPG_grey_dark">
      <a:srgbClr val="777777"/>
    </a:custClr>
    <a:custClr name="MPG_grey">
      <a:srgbClr val="A7A7A8"/>
    </a:custClr>
    <a:custClr name="MPG_grey_light">
      <a:srgbClr val="EEEEEE"/>
    </a:custClr>
    <a:custClr name="white">
      <a:srgbClr val="FFFFFF"/>
    </a:custClr>
    <a:custClr name="MPG_green_dark_80">
      <a:srgbClr val="337777"/>
    </a:custClr>
    <a:custClr name="MPG_green_light_80">
      <a:srgbClr val="D1DC51"/>
    </a:custClr>
    <a:custClr name="MPG_logo_green_80">
      <a:srgbClr val="338985"/>
    </a:custClr>
    <a:custClr name="MPG_blue_dark_80">
      <a:srgbClr val="546D7D"/>
    </a:custClr>
    <a:custClr name="MPG_blue_light_80">
      <a:srgbClr val="33C1EE"/>
    </a:custClr>
    <a:custClr name="MPG_orange_80">
      <a:srgbClr val="F29633"/>
    </a:custClr>
    <a:custClr name="MPG_grey_dark#">
      <a:srgbClr val="777777"/>
    </a:custClr>
    <a:custClr name="MPG_grey#">
      <a:srgbClr val="A7A7A8"/>
    </a:custClr>
    <a:custClr name="MPG_grey_light#">
      <a:srgbClr val="EEEEEE"/>
    </a:custClr>
    <a:custClr name="white#">
      <a:srgbClr val="FFFFFF"/>
    </a:custClr>
    <a:custClr name="MPG_green_dark_60">
      <a:srgbClr val="669999"/>
    </a:custClr>
    <a:custClr name="MPG_green_light_60">
      <a:srgbClr val="DDE57C"/>
    </a:custClr>
    <a:custClr name="MPG_logo_green_60">
      <a:srgbClr val="66A7A3"/>
    </a:custClr>
    <a:custClr name="MPG_blue_dark_60">
      <a:srgbClr val="7F919E"/>
    </a:custClr>
    <a:custClr name="MPG_blue_light_60">
      <a:srgbClr val="66D0F2"/>
    </a:custClr>
    <a:custClr name="MPG_orange_60">
      <a:srgbClr val="F5B066"/>
    </a:custClr>
    <a:custClr name="MPG_grey_dark##">
      <a:srgbClr val="777777"/>
    </a:custClr>
    <a:custClr name="MPG_grey##">
      <a:srgbClr val="A7A7A8"/>
    </a:custClr>
    <a:custClr name="MPG_grey_light##">
      <a:srgbClr val="EEEEEE"/>
    </a:custClr>
    <a:custClr name="white##">
      <a:srgbClr val="FFFFFF"/>
    </a:custClr>
    <a:custClr name="MPG_green_dark_40">
      <a:srgbClr val="99BBBB"/>
    </a:custClr>
    <a:custClr name="MPG_green_light_40">
      <a:srgbClr val="E8EDA8"/>
    </a:custClr>
    <a:custClr name="MPG_logo_green_40">
      <a:srgbClr val="99C4C2"/>
    </a:custClr>
    <a:custClr name="MPG_blue_dark_40">
      <a:srgbClr val="A9B6BE"/>
    </a:custClr>
    <a:custClr name="MPG_blue_light_40">
      <a:srgbClr val="99E0F7"/>
    </a:custClr>
    <a:custClr name="MPG_orange_40">
      <a:srgbClr val="F9CB99"/>
    </a:custClr>
    <a:custClr name="MPG_grey_dark###">
      <a:srgbClr val="777777"/>
    </a:custClr>
    <a:custClr name="MPG_grey###">
      <a:srgbClr val="A7A7A8"/>
    </a:custClr>
    <a:custClr name="MPG_grey_light###">
      <a:srgbClr val="EEEEEE"/>
    </a:custClr>
    <a:custClr name="white###">
      <a:srgbClr val="FFFFFF"/>
    </a:custClr>
  </a:custClrLst>
  <a:extLst>
    <a:ext uri="{05A4C25C-085E-4340-85A3-A5531E510DB2}">
      <thm15:themeFamily xmlns:thm15="http://schemas.microsoft.com/office/thememl/2012/main" name="Slide Template W7X 2022_Final_v10.potx" id="{0C06C033-BB48-411D-ADC9-0FFA6D12E424}" vid="{52904270-0A41-4934-AEDA-C1249BFB622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Template W7X 2022_Final_v9</Template>
  <TotalTime>0</TotalTime>
  <Words>1520</Words>
  <Application>Microsoft Office PowerPoint</Application>
  <PresentationFormat>Breitbild</PresentationFormat>
  <Paragraphs>340</Paragraphs>
  <Slides>33</Slides>
  <Notes>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6" baseType="lpstr">
      <vt:lpstr>.SF NS Symbols Regular</vt:lpstr>
      <vt:lpstr>Arial</vt:lpstr>
      <vt:lpstr>Arial MT Condensed</vt:lpstr>
      <vt:lpstr>Arial Narrow</vt:lpstr>
      <vt:lpstr>Calibri</vt:lpstr>
      <vt:lpstr>Cambria Math</vt:lpstr>
      <vt:lpstr>Roboto Medium</vt:lpstr>
      <vt:lpstr>Symbol</vt:lpstr>
      <vt:lpstr>Times New Roman</vt:lpstr>
      <vt:lpstr>Wingdings</vt:lpstr>
      <vt:lpstr>Wingdings 3</vt:lpstr>
      <vt:lpstr>W7X</vt:lpstr>
      <vt:lpstr>think-cell Folie</vt:lpstr>
      <vt:lpstr>The Wendelstein 7-X stellarator</vt:lpstr>
      <vt:lpstr>Content  The Wendelstein 7-X stellarator and its optimization criteria  Operation achievements and transport assessment  Operation planning  </vt:lpstr>
      <vt:lpstr>Wendelstein 7-X</vt:lpstr>
      <vt:lpstr>Wendelstein 7-X – facts and figures</vt:lpstr>
      <vt:lpstr>Wendelstein 7-X – operation parameters</vt:lpstr>
      <vt:lpstr>Island divertor concept</vt:lpstr>
      <vt:lpstr>Island divertor concept</vt:lpstr>
      <vt:lpstr>Island divertor concept</vt:lpstr>
      <vt:lpstr>Optimization criteria and operation goals</vt:lpstr>
      <vt:lpstr>Optimization criteria and operation goals</vt:lpstr>
      <vt:lpstr>History of operation</vt:lpstr>
      <vt:lpstr>First milestone: 1.3GJ energy turnaround</vt:lpstr>
      <vt:lpstr>Long-pulse detachment</vt:lpstr>
      <vt:lpstr>Neoclassical transport</vt:lpstr>
      <vt:lpstr>Wendelstein 7-X configuration </vt:lpstr>
      <vt:lpstr>Wendelstein 7-X configuration </vt:lpstr>
      <vt:lpstr>PowerPoint-Präsentation</vt:lpstr>
      <vt:lpstr>Dominance of turbulent transport</vt:lpstr>
      <vt:lpstr>Gradient-driven instabilities</vt:lpstr>
      <vt:lpstr>Gradient-driven instabilities</vt:lpstr>
      <vt:lpstr>Gradient-driven instabilities</vt:lpstr>
      <vt:lpstr>Electron heat flux</vt:lpstr>
      <vt:lpstr>Increased heat transport limits Ti operation regime</vt:lpstr>
      <vt:lpstr>Exceptional confinement scenarios</vt:lpstr>
      <vt:lpstr>Reduced plasma turbulence with NBI fueling</vt:lpstr>
      <vt:lpstr>Not the full story…</vt:lpstr>
      <vt:lpstr>Not the full story…</vt:lpstr>
      <vt:lpstr>Not the full story…</vt:lpstr>
      <vt:lpstr>Not the full story…</vt:lpstr>
      <vt:lpstr>Figure of merit</vt:lpstr>
      <vt:lpstr>Figure of merit</vt:lpstr>
      <vt:lpstr>Figure of merit</vt:lpstr>
      <vt:lpstr>Operation planning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– please read before first use (1/2)</dc:title>
  <dc:creator>Olaf Grulke</dc:creator>
  <cp:lastModifiedBy>Olaf Grulke</cp:lastModifiedBy>
  <cp:revision>617</cp:revision>
  <dcterms:created xsi:type="dcterms:W3CDTF">2022-08-12T08:39:11Z</dcterms:created>
  <dcterms:modified xsi:type="dcterms:W3CDTF">2024-05-15T12:37:59Z</dcterms:modified>
</cp:coreProperties>
</file>