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10" r:id="rId2"/>
    <p:sldMasterId id="2147483698" r:id="rId3"/>
    <p:sldMasterId id="2147483691" r:id="rId4"/>
    <p:sldMasterId id="2147483703" r:id="rId5"/>
  </p:sldMasterIdLst>
  <p:notesMasterIdLst>
    <p:notesMasterId r:id="rId69"/>
  </p:notesMasterIdLst>
  <p:sldIdLst>
    <p:sldId id="273" r:id="rId6"/>
    <p:sldId id="426" r:id="rId7"/>
    <p:sldId id="427" r:id="rId8"/>
    <p:sldId id="449" r:id="rId9"/>
    <p:sldId id="417" r:id="rId10"/>
    <p:sldId id="418" r:id="rId11"/>
    <p:sldId id="421" r:id="rId12"/>
    <p:sldId id="424" r:id="rId13"/>
    <p:sldId id="436" r:id="rId14"/>
    <p:sldId id="434" r:id="rId15"/>
    <p:sldId id="435" r:id="rId16"/>
    <p:sldId id="430" r:id="rId17"/>
    <p:sldId id="438" r:id="rId18"/>
    <p:sldId id="439" r:id="rId19"/>
    <p:sldId id="437" r:id="rId20"/>
    <p:sldId id="440" r:id="rId21"/>
    <p:sldId id="402" r:id="rId22"/>
    <p:sldId id="470" r:id="rId23"/>
    <p:sldId id="471" r:id="rId24"/>
    <p:sldId id="455" r:id="rId25"/>
    <p:sldId id="463" r:id="rId26"/>
    <p:sldId id="462" r:id="rId27"/>
    <p:sldId id="461" r:id="rId28"/>
    <p:sldId id="460" r:id="rId29"/>
    <p:sldId id="464" r:id="rId30"/>
    <p:sldId id="441" r:id="rId31"/>
    <p:sldId id="472" r:id="rId32"/>
    <p:sldId id="442" r:id="rId33"/>
    <p:sldId id="465" r:id="rId34"/>
    <p:sldId id="468" r:id="rId35"/>
    <p:sldId id="454" r:id="rId36"/>
    <p:sldId id="451" r:id="rId37"/>
    <p:sldId id="443" r:id="rId38"/>
    <p:sldId id="469" r:id="rId39"/>
    <p:sldId id="447" r:id="rId40"/>
    <p:sldId id="448" r:id="rId41"/>
    <p:sldId id="450" r:id="rId42"/>
    <p:sldId id="411" r:id="rId43"/>
    <p:sldId id="340" r:id="rId44"/>
    <p:sldId id="459" r:id="rId45"/>
    <p:sldId id="467" r:id="rId46"/>
    <p:sldId id="404" r:id="rId47"/>
    <p:sldId id="445" r:id="rId48"/>
    <p:sldId id="391" r:id="rId49"/>
    <p:sldId id="388" r:id="rId50"/>
    <p:sldId id="453" r:id="rId51"/>
    <p:sldId id="423" r:id="rId52"/>
    <p:sldId id="425" r:id="rId53"/>
    <p:sldId id="371" r:id="rId54"/>
    <p:sldId id="429" r:id="rId55"/>
    <p:sldId id="466" r:id="rId56"/>
    <p:sldId id="457" r:id="rId57"/>
    <p:sldId id="387" r:id="rId58"/>
    <p:sldId id="398" r:id="rId59"/>
    <p:sldId id="431" r:id="rId60"/>
    <p:sldId id="396" r:id="rId61"/>
    <p:sldId id="433" r:id="rId62"/>
    <p:sldId id="473" r:id="rId63"/>
    <p:sldId id="413" r:id="rId64"/>
    <p:sldId id="415" r:id="rId65"/>
    <p:sldId id="406" r:id="rId66"/>
    <p:sldId id="416" r:id="rId67"/>
    <p:sldId id="409" r:id="rId6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iej Krychowiak" initials="MK" lastIdx="0" clrIdx="0">
    <p:extLst>
      <p:ext uri="{19B8F6BF-5375-455C-9EA6-DF929625EA0E}">
        <p15:presenceInfo xmlns:p15="http://schemas.microsoft.com/office/powerpoint/2012/main" userId="Maciej Krychowi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7"/>
    <a:srgbClr val="EDB003"/>
    <a:srgbClr val="FF2121"/>
    <a:srgbClr val="57E64C"/>
    <a:srgbClr val="005BAA"/>
    <a:srgbClr val="FCFCFC"/>
    <a:srgbClr val="EDD103"/>
    <a:srgbClr val="E250E2"/>
    <a:srgbClr val="04AC78"/>
    <a:srgbClr val="417C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5" autoAdjust="0"/>
    <p:restoredTop sz="93212" autoAdjust="0"/>
  </p:normalViewPr>
  <p:slideViewPr>
    <p:cSldViewPr snapToGrid="0">
      <p:cViewPr varScale="1">
        <p:scale>
          <a:sx n="115" d="100"/>
          <a:sy n="115" d="100"/>
        </p:scale>
        <p:origin x="432" y="108"/>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716D5-ACEA-43FB-9282-292FC8262548}" type="datetimeFigureOut">
              <a:rPr lang="de-DE" smtClean="0"/>
              <a:t>19.01.2024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46895-DAEF-47E5-8529-7A3EBD8431C8}" type="slidenum">
              <a:rPr lang="de-DE" smtClean="0"/>
              <a:t>‹#›</a:t>
            </a:fld>
            <a:endParaRPr lang="de-DE"/>
          </a:p>
        </p:txBody>
      </p:sp>
    </p:spTree>
    <p:extLst>
      <p:ext uri="{BB962C8B-B14F-4D97-AF65-F5344CB8AC3E}">
        <p14:creationId xmlns:p14="http://schemas.microsoft.com/office/powerpoint/2010/main" val="1915632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4E546895-DAEF-47E5-8529-7A3EBD8431C8}" type="slidenum">
              <a:rPr lang="de-DE" smtClean="0"/>
              <a:t>1</a:t>
            </a:fld>
            <a:endParaRPr lang="de-DE"/>
          </a:p>
        </p:txBody>
      </p:sp>
    </p:spTree>
    <p:extLst>
      <p:ext uri="{BB962C8B-B14F-4D97-AF65-F5344CB8AC3E}">
        <p14:creationId xmlns:p14="http://schemas.microsoft.com/office/powerpoint/2010/main" val="2513383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48</a:t>
            </a:fld>
            <a:endParaRPr lang="de-DE"/>
          </a:p>
        </p:txBody>
      </p:sp>
    </p:spTree>
    <p:extLst>
      <p:ext uri="{BB962C8B-B14F-4D97-AF65-F5344CB8AC3E}">
        <p14:creationId xmlns:p14="http://schemas.microsoft.com/office/powerpoint/2010/main" val="4009185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53</a:t>
            </a:fld>
            <a:endParaRPr lang="de-DE"/>
          </a:p>
        </p:txBody>
      </p:sp>
    </p:spTree>
    <p:extLst>
      <p:ext uri="{BB962C8B-B14F-4D97-AF65-F5344CB8AC3E}">
        <p14:creationId xmlns:p14="http://schemas.microsoft.com/office/powerpoint/2010/main" val="183495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57</a:t>
            </a:fld>
            <a:endParaRPr lang="de-DE"/>
          </a:p>
        </p:txBody>
      </p:sp>
    </p:spTree>
    <p:extLst>
      <p:ext uri="{BB962C8B-B14F-4D97-AF65-F5344CB8AC3E}">
        <p14:creationId xmlns:p14="http://schemas.microsoft.com/office/powerpoint/2010/main" val="227843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9</a:t>
            </a:fld>
            <a:endParaRPr lang="de-DE"/>
          </a:p>
        </p:txBody>
      </p:sp>
    </p:spTree>
    <p:extLst>
      <p:ext uri="{BB962C8B-B14F-4D97-AF65-F5344CB8AC3E}">
        <p14:creationId xmlns:p14="http://schemas.microsoft.com/office/powerpoint/2010/main" val="202182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10</a:t>
            </a:fld>
            <a:endParaRPr lang="de-DE"/>
          </a:p>
        </p:txBody>
      </p:sp>
    </p:spTree>
    <p:extLst>
      <p:ext uri="{BB962C8B-B14F-4D97-AF65-F5344CB8AC3E}">
        <p14:creationId xmlns:p14="http://schemas.microsoft.com/office/powerpoint/2010/main" val="340539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11</a:t>
            </a:fld>
            <a:endParaRPr lang="de-DE"/>
          </a:p>
        </p:txBody>
      </p:sp>
    </p:spTree>
    <p:extLst>
      <p:ext uri="{BB962C8B-B14F-4D97-AF65-F5344CB8AC3E}">
        <p14:creationId xmlns:p14="http://schemas.microsoft.com/office/powerpoint/2010/main" val="2479535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17</a:t>
            </a:fld>
            <a:endParaRPr lang="de-DE"/>
          </a:p>
        </p:txBody>
      </p:sp>
    </p:spTree>
    <p:extLst>
      <p:ext uri="{BB962C8B-B14F-4D97-AF65-F5344CB8AC3E}">
        <p14:creationId xmlns:p14="http://schemas.microsoft.com/office/powerpoint/2010/main" val="372260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19</a:t>
            </a:fld>
            <a:endParaRPr lang="de-DE"/>
          </a:p>
        </p:txBody>
      </p:sp>
    </p:spTree>
    <p:extLst>
      <p:ext uri="{BB962C8B-B14F-4D97-AF65-F5344CB8AC3E}">
        <p14:creationId xmlns:p14="http://schemas.microsoft.com/office/powerpoint/2010/main" val="1750264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31</a:t>
            </a:fld>
            <a:endParaRPr lang="de-DE"/>
          </a:p>
        </p:txBody>
      </p:sp>
    </p:spTree>
    <p:extLst>
      <p:ext uri="{BB962C8B-B14F-4D97-AF65-F5344CB8AC3E}">
        <p14:creationId xmlns:p14="http://schemas.microsoft.com/office/powerpoint/2010/main" val="1381806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32</a:t>
            </a:fld>
            <a:endParaRPr lang="de-DE"/>
          </a:p>
        </p:txBody>
      </p:sp>
    </p:spTree>
    <p:extLst>
      <p:ext uri="{BB962C8B-B14F-4D97-AF65-F5344CB8AC3E}">
        <p14:creationId xmlns:p14="http://schemas.microsoft.com/office/powerpoint/2010/main" val="4140485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6895-DAEF-47E5-8529-7A3EBD8431C8}" type="slidenum">
              <a:rPr lang="de-DE" smtClean="0"/>
              <a:t>46</a:t>
            </a:fld>
            <a:endParaRPr lang="de-DE"/>
          </a:p>
        </p:txBody>
      </p:sp>
    </p:spTree>
    <p:extLst>
      <p:ext uri="{BB962C8B-B14F-4D97-AF65-F5344CB8AC3E}">
        <p14:creationId xmlns:p14="http://schemas.microsoft.com/office/powerpoint/2010/main" val="3205623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en-US" smtClean="0"/>
              <a:t>Click to edit Master title style</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74" y="6022938"/>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4" name="Foliennummernplatzhalter 3"/>
          <p:cNvSpPr>
            <a:spLocks noGrp="1"/>
          </p:cNvSpPr>
          <p:nvPr>
            <p:ph type="sldNum" sz="quarter" idx="12"/>
          </p:nvPr>
        </p:nvSpPr>
        <p:spPr/>
        <p:txBody>
          <a:bodyPr/>
          <a:lstStyle/>
          <a:p>
            <a:fld id="{3B1A4699-952B-42DA-8DC4-38A59B49610C}" type="slidenum">
              <a:rPr lang="de-DE" smtClean="0"/>
              <a:pPr/>
              <a:t>‹#›</a:t>
            </a:fld>
            <a:endParaRPr lang="de-DE" dirty="0"/>
          </a:p>
        </p:txBody>
      </p:sp>
      <p:sp>
        <p:nvSpPr>
          <p:cNvPr id="2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4031708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15191525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6" name="Textplatzhalter 5"/>
          <p:cNvSpPr>
            <a:spLocks noGrp="1"/>
          </p:cNvSpPr>
          <p:nvPr>
            <p:ph type="body" sz="quarter" idx="17"/>
          </p:nvPr>
        </p:nvSpPr>
        <p:spPr>
          <a:xfrm>
            <a:off x="479425" y="1096930"/>
            <a:ext cx="11233150" cy="5094320"/>
          </a:xfrm>
          <a:prstGeom prst="rect">
            <a:avLst/>
          </a:prstGeom>
        </p:spPr>
        <p:txBody>
          <a:bodyPr lIns="0"/>
          <a:lstStyle>
            <a:lvl1pPr>
              <a:defRPr lang="de-DE" sz="2400" b="1" kern="1200" dirty="0" smtClean="0">
                <a:solidFill>
                  <a:schemeClr val="tx1"/>
                </a:solidFill>
                <a:latin typeface="+mj-lt"/>
                <a:ea typeface="+mn-ea"/>
                <a:cs typeface="+mn-cs"/>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9416291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Tree>
    <p:extLst>
      <p:ext uri="{BB962C8B-B14F-4D97-AF65-F5344CB8AC3E}">
        <p14:creationId xmlns:p14="http://schemas.microsoft.com/office/powerpoint/2010/main" val="27583013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5641956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425" y="1912937"/>
            <a:ext cx="5540020" cy="4314721"/>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912937"/>
            <a:ext cx="5540020" cy="4305300"/>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Textplatzhalter 2"/>
          <p:cNvSpPr>
            <a:spLocks noGrp="1"/>
          </p:cNvSpPr>
          <p:nvPr>
            <p:ph type="body" idx="19"/>
          </p:nvPr>
        </p:nvSpPr>
        <p:spPr>
          <a:xfrm>
            <a:off x="479426" y="1089025"/>
            <a:ext cx="5540020"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18" name="Textplatzhalter 4"/>
          <p:cNvSpPr>
            <a:spLocks noGrp="1"/>
          </p:cNvSpPr>
          <p:nvPr>
            <p:ph type="body" sz="quarter" idx="3"/>
          </p:nvPr>
        </p:nvSpPr>
        <p:spPr>
          <a:xfrm>
            <a:off x="6172136" y="1089025"/>
            <a:ext cx="5539678"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Tree>
    <p:extLst>
      <p:ext uri="{BB962C8B-B14F-4D97-AF65-F5344CB8AC3E}">
        <p14:creationId xmlns:p14="http://schemas.microsoft.com/office/powerpoint/2010/main" val="27719487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6675698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164771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Tree>
    <p:extLst>
      <p:ext uri="{BB962C8B-B14F-4D97-AF65-F5344CB8AC3E}">
        <p14:creationId xmlns:p14="http://schemas.microsoft.com/office/powerpoint/2010/main" val="19969885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7366454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en-US" smtClean="0"/>
              <a:t>HEPP seminar progress talk</a:t>
            </a:r>
            <a:endParaRPr lang="de-DE" dirty="0"/>
          </a:p>
        </p:txBody>
      </p:sp>
      <p:sp>
        <p:nvSpPr>
          <p:cNvPr id="3" name="Fußzeilenplatzhalter 2"/>
          <p:cNvSpPr>
            <a:spLocks noGrp="1"/>
          </p:cNvSpPr>
          <p:nvPr>
            <p:ph type="ftr" sz="quarter" idx="15"/>
          </p:nvPr>
        </p:nvSpPr>
        <p:spPr/>
        <p:txBody>
          <a:bodyPr/>
          <a:lstStyle/>
          <a:p>
            <a:r>
              <a:rPr lang="de-DE" smtClean="0"/>
              <a:t>Max Planck Institute for Plasma Physics | G. Partesotti | 22.01.2024     </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425" y="1912937"/>
            <a:ext cx="5540020" cy="4314721"/>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912937"/>
            <a:ext cx="5540020" cy="4305300"/>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Textplatzhalter 2"/>
          <p:cNvSpPr>
            <a:spLocks noGrp="1"/>
          </p:cNvSpPr>
          <p:nvPr>
            <p:ph type="body" idx="19"/>
          </p:nvPr>
        </p:nvSpPr>
        <p:spPr>
          <a:xfrm>
            <a:off x="479426" y="1089025"/>
            <a:ext cx="5540020"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18" name="Textplatzhalter 4"/>
          <p:cNvSpPr>
            <a:spLocks noGrp="1"/>
          </p:cNvSpPr>
          <p:nvPr>
            <p:ph type="body" sz="quarter" idx="3"/>
          </p:nvPr>
        </p:nvSpPr>
        <p:spPr>
          <a:xfrm>
            <a:off x="6172136" y="1089025"/>
            <a:ext cx="5539678"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Tree>
    <p:extLst>
      <p:ext uri="{BB962C8B-B14F-4D97-AF65-F5344CB8AC3E}">
        <p14:creationId xmlns:p14="http://schemas.microsoft.com/office/powerpoint/2010/main" val="34300001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4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en-US" smtClean="0"/>
              <a:t>Click to edit Master title style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
        <p:nvSpPr>
          <p:cNvPr id="1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2"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cxnSp>
        <p:nvCxnSpPr>
          <p:cNvPr id="13"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14" name="TextBox 13"/>
          <p:cNvSpPr txBox="1"/>
          <p:nvPr userDrawn="1"/>
        </p:nvSpPr>
        <p:spPr>
          <a:xfrm>
            <a:off x="695325" y="836579"/>
            <a:ext cx="513282" cy="267894"/>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dirty="0" err="1" smtClean="0"/>
              <a:t>test</a:t>
            </a:r>
            <a:endParaRPr lang="de-DE" sz="1600" dirty="0" smtClean="0"/>
          </a:p>
        </p:txBody>
      </p:sp>
    </p:spTree>
    <p:extLst>
      <p:ext uri="{BB962C8B-B14F-4D97-AF65-F5344CB8AC3E}">
        <p14:creationId xmlns:p14="http://schemas.microsoft.com/office/powerpoint/2010/main" val="4262877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6170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_my vers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6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lvl1pPr marL="285750" indent="-285750">
              <a:buFont typeface="Arial" panose="020B0604020202020204" pitchFamily="34" charset="0"/>
              <a:buChar char="•"/>
              <a:defRPr/>
            </a:lvl1pPr>
            <a:lvl2pPr marL="574675" indent="-285750">
              <a:buFont typeface="Arial" panose="020B0604020202020204" pitchFamily="34" charset="0"/>
              <a:buChar char="•"/>
              <a:defRPr>
                <a:solidFill>
                  <a:schemeClr val="tx1"/>
                </a:solidFill>
              </a:defRPr>
            </a:lvl2pPr>
            <a:lvl3pPr marL="739775" indent="-179388">
              <a:defRPr b="0">
                <a:solidFill>
                  <a:schemeClr val="tx1"/>
                </a:solidFill>
              </a:defRPr>
            </a:lvl3pPr>
            <a:lvl4pPr marL="973138" indent="-179388">
              <a:defRPr>
                <a:solidFill>
                  <a:schemeClr val="tx1"/>
                </a:solidFill>
              </a:defRPr>
            </a:lvl4pPr>
            <a:lvl5pPr marL="1147763" indent="-179388">
              <a:defRPr>
                <a:solidFill>
                  <a:schemeClr val="tx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en-US" smtClean="0"/>
              <a:t>Click to edit Master title style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
        <p:nvSpPr>
          <p:cNvPr id="1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2"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cxnSp>
        <p:nvCxnSpPr>
          <p:cNvPr id="13"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03882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r>
              <a:rPr lang="en-US" smtClean="0"/>
              <a:t>SOL divertor meeting</a:t>
            </a:r>
            <a:endParaRPr lang="de-DE"/>
          </a:p>
        </p:txBody>
      </p:sp>
      <p:sp>
        <p:nvSpPr>
          <p:cNvPr id="5" name="Footer Placeholder 4"/>
          <p:cNvSpPr>
            <a:spLocks noGrp="1"/>
          </p:cNvSpPr>
          <p:nvPr>
            <p:ph type="ftr" sz="quarter" idx="11"/>
          </p:nvPr>
        </p:nvSpPr>
        <p:spPr/>
        <p:txBody>
          <a:bodyPr/>
          <a:lstStyle/>
          <a:p>
            <a:r>
              <a:rPr lang="de-DE" smtClean="0"/>
              <a:t>Max Planck Institute for Plasma Physics | G. Partesotti | 14.12.2023     </a:t>
            </a:r>
            <a:endParaRPr lang="de-DE"/>
          </a:p>
        </p:txBody>
      </p:sp>
      <p:sp>
        <p:nvSpPr>
          <p:cNvPr id="6" name="Slide Number Placeholder 5"/>
          <p:cNvSpPr>
            <a:spLocks noGrp="1"/>
          </p:cNvSpPr>
          <p:nvPr>
            <p:ph type="sldNum" sz="quarter" idx="12"/>
          </p:nvPr>
        </p:nvSpPr>
        <p:spPr/>
        <p:txBody>
          <a:bodyPr/>
          <a:lstStyle/>
          <a:p>
            <a:fld id="{966DDB0F-1D91-4A80-B17D-A86BA03482DE}" type="slidenum">
              <a:rPr lang="de-DE" smtClean="0"/>
              <a:t>‹#›</a:t>
            </a:fld>
            <a:endParaRPr lang="de-DE"/>
          </a:p>
        </p:txBody>
      </p:sp>
    </p:spTree>
    <p:extLst>
      <p:ext uri="{BB962C8B-B14F-4D97-AF65-F5344CB8AC3E}">
        <p14:creationId xmlns:p14="http://schemas.microsoft.com/office/powerpoint/2010/main" val="331905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7-X w/o acknowledgement">
    <p:spTree>
      <p:nvGrpSpPr>
        <p:cNvPr id="1" name=""/>
        <p:cNvGrpSpPr/>
        <p:nvPr/>
      </p:nvGrpSpPr>
      <p:grpSpPr>
        <a:xfrm>
          <a:off x="0" y="0"/>
          <a:ext cx="0" cy="0"/>
          <a:chOff x="0" y="0"/>
          <a:chExt cx="0" cy="0"/>
        </a:xfrm>
      </p:grpSpPr>
      <p:sp>
        <p:nvSpPr>
          <p:cNvPr id="19" name="Untertitel 2"/>
          <p:cNvSpPr>
            <a:spLocks noGrp="1"/>
          </p:cNvSpPr>
          <p:nvPr>
            <p:ph type="subTitle" idx="1"/>
          </p:nvPr>
        </p:nvSpPr>
        <p:spPr>
          <a:xfrm>
            <a:off x="1533144" y="3690256"/>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dirty="0"/>
          </a:p>
        </p:txBody>
      </p:sp>
      <p:sp>
        <p:nvSpPr>
          <p:cNvPr id="20" name="Titel 7"/>
          <p:cNvSpPr>
            <a:spLocks noGrp="1"/>
          </p:cNvSpPr>
          <p:nvPr>
            <p:ph type="title"/>
          </p:nvPr>
        </p:nvSpPr>
        <p:spPr>
          <a:xfrm>
            <a:off x="1533144" y="1501919"/>
            <a:ext cx="9144000" cy="2055378"/>
          </a:xfrm>
          <a:prstGeom prst="rect">
            <a:avLst/>
          </a:prstGeom>
        </p:spPr>
        <p:txBody>
          <a:bodyPr anchor="b"/>
          <a:lstStyle>
            <a:lvl1pPr algn="ctr">
              <a:defRPr b="1"/>
            </a:lvl1pPr>
          </a:lstStyle>
          <a:p>
            <a:r>
              <a:rPr lang="en-US" smtClean="0"/>
              <a:t>Click to edit Master title style</a:t>
            </a:r>
            <a:endParaRPr lang="de-DE" dirty="0"/>
          </a:p>
        </p:txBody>
      </p:sp>
      <p:sp>
        <p:nvSpPr>
          <p:cNvPr id="3" name="Datumsplatzhalter 2"/>
          <p:cNvSpPr>
            <a:spLocks noGrp="1"/>
          </p:cNvSpPr>
          <p:nvPr>
            <p:ph type="dt" sz="half" idx="10"/>
          </p:nvPr>
        </p:nvSpPr>
        <p:spPr>
          <a:xfrm>
            <a:off x="479425" y="6356350"/>
            <a:ext cx="1115375" cy="365125"/>
          </a:xfrm>
          <a:prstGeom prst="rect">
            <a:avLst/>
          </a:prstGeom>
        </p:spPr>
        <p:txBody>
          <a:bodyPr/>
          <a:lstStyle/>
          <a:p>
            <a:r>
              <a:rPr lang="en-US" smtClean="0"/>
              <a:t>HEPP seminar progress talk</a:t>
            </a:r>
            <a:endParaRPr lang="de-DE" dirty="0"/>
          </a:p>
        </p:txBody>
      </p:sp>
      <p:sp>
        <p:nvSpPr>
          <p:cNvPr id="4" name="Fußzeilenplatzhalter 3"/>
          <p:cNvSpPr>
            <a:spLocks noGrp="1"/>
          </p:cNvSpPr>
          <p:nvPr>
            <p:ph type="ftr" sz="quarter" idx="11"/>
          </p:nvPr>
        </p:nvSpPr>
        <p:spPr/>
        <p:txBody>
          <a:bodyPr/>
          <a:lstStyle/>
          <a:p>
            <a:r>
              <a:rPr lang="de-DE" smtClean="0"/>
              <a:t>Max Planck Institute for Plasma Physics | G. Partesotti | 22.01.2024     </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a:t>
            </a:fld>
            <a:endParaRPr lang="de-DE" dirty="0"/>
          </a:p>
        </p:txBody>
      </p:sp>
      <p:grpSp>
        <p:nvGrpSpPr>
          <p:cNvPr id="21" name="Gruppieren 20"/>
          <p:cNvGrpSpPr/>
          <p:nvPr userDrawn="1"/>
        </p:nvGrpSpPr>
        <p:grpSpPr>
          <a:xfrm>
            <a:off x="3520800" y="5270400"/>
            <a:ext cx="5177783" cy="716032"/>
            <a:chOff x="3520800" y="5270400"/>
            <a:chExt cx="5177783" cy="716032"/>
          </a:xfrm>
        </p:grpSpPr>
        <p:pic>
          <p:nvPicPr>
            <p:cNvPr id="23" name="Grafik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2800" y="5425200"/>
              <a:ext cx="2135783" cy="507600"/>
            </a:xfrm>
            <a:prstGeom prst="rect">
              <a:avLst/>
            </a:prstGeom>
          </p:spPr>
        </p:pic>
        <p:pic>
          <p:nvPicPr>
            <p:cNvPr id="24" name="Grafik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800" y="5270400"/>
              <a:ext cx="2382977" cy="716032"/>
            </a:xfrm>
            <a:prstGeom prst="rect">
              <a:avLst/>
            </a:prstGeom>
          </p:spPr>
        </p:pic>
      </p:grpSp>
    </p:spTree>
    <p:extLst>
      <p:ext uri="{BB962C8B-B14F-4D97-AF65-F5344CB8AC3E}">
        <p14:creationId xmlns:p14="http://schemas.microsoft.com/office/powerpoint/2010/main" val="395684276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7-X w/ acknowledgement">
    <p:spTree>
      <p:nvGrpSpPr>
        <p:cNvPr id="1" name=""/>
        <p:cNvGrpSpPr/>
        <p:nvPr/>
      </p:nvGrpSpPr>
      <p:grpSpPr>
        <a:xfrm>
          <a:off x="0" y="0"/>
          <a:ext cx="0" cy="0"/>
          <a:chOff x="0" y="0"/>
          <a:chExt cx="0" cy="0"/>
        </a:xfrm>
      </p:grpSpPr>
      <p:sp>
        <p:nvSpPr>
          <p:cNvPr id="33" name="Untertitel 2"/>
          <p:cNvSpPr>
            <a:spLocks noGrp="1"/>
          </p:cNvSpPr>
          <p:nvPr userDrawn="1">
            <p:ph type="subTitle" idx="1"/>
          </p:nvPr>
        </p:nvSpPr>
        <p:spPr>
          <a:xfrm>
            <a:off x="1524000" y="3429000"/>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dirty="0"/>
          </a:p>
        </p:txBody>
      </p:sp>
      <p:sp>
        <p:nvSpPr>
          <p:cNvPr id="34" name="Titel 7"/>
          <p:cNvSpPr>
            <a:spLocks noGrp="1"/>
          </p:cNvSpPr>
          <p:nvPr userDrawn="1">
            <p:ph type="title"/>
          </p:nvPr>
        </p:nvSpPr>
        <p:spPr>
          <a:xfrm>
            <a:off x="1524000" y="1240663"/>
            <a:ext cx="9144000" cy="2055378"/>
          </a:xfrm>
          <a:prstGeom prst="rect">
            <a:avLst/>
          </a:prstGeom>
        </p:spPr>
        <p:txBody>
          <a:bodyPr anchor="b"/>
          <a:lstStyle>
            <a:lvl1pPr algn="ctr">
              <a:defRPr b="1"/>
            </a:lvl1pPr>
          </a:lstStyle>
          <a:p>
            <a:r>
              <a:rPr lang="en-US" smtClean="0"/>
              <a:t>Click to edit Master title style</a:t>
            </a:r>
            <a:endParaRPr lang="de-DE" dirty="0"/>
          </a:p>
        </p:txBody>
      </p:sp>
      <p:grpSp>
        <p:nvGrpSpPr>
          <p:cNvPr id="14" name="Gruppieren 13"/>
          <p:cNvGrpSpPr/>
          <p:nvPr userDrawn="1"/>
        </p:nvGrpSpPr>
        <p:grpSpPr>
          <a:xfrm>
            <a:off x="1930906" y="5858096"/>
            <a:ext cx="8505866" cy="566770"/>
            <a:chOff x="507813" y="5799994"/>
            <a:chExt cx="8204703" cy="566770"/>
          </a:xfrm>
        </p:grpSpPr>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813" y="5834863"/>
              <a:ext cx="560411" cy="373742"/>
            </a:xfrm>
            <a:prstGeom prst="rect">
              <a:avLst/>
            </a:prstGeom>
          </p:spPr>
        </p:pic>
        <p:sp>
          <p:nvSpPr>
            <p:cNvPr id="18" name="Subtitle 2"/>
            <p:cNvSpPr txBox="1">
              <a:spLocks/>
            </p:cNvSpPr>
            <p:nvPr userDrawn="1"/>
          </p:nvSpPr>
          <p:spPr>
            <a:xfrm>
              <a:off x="1068224" y="5799994"/>
              <a:ext cx="7644292"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50" dirty="0" smtClean="0">
                  <a:latin typeface="Arial Narrow" panose="020B0606020202030204" pitchFamily="34" charset="0"/>
                </a:rPr>
                <a:t>This work has been carried out within the framework of the </a:t>
              </a:r>
              <a:r>
                <a:rPr lang="en-US" sz="950" dirty="0" err="1" smtClean="0">
                  <a:latin typeface="Arial Narrow" panose="020B0606020202030204" pitchFamily="34" charset="0"/>
                </a:rPr>
                <a:t>EUROfusion</a:t>
              </a:r>
              <a:r>
                <a:rPr lang="en-US" sz="950" dirty="0" smtClean="0">
                  <a:latin typeface="Arial Narrow" panose="020B0606020202030204" pitchFamily="34" charset="0"/>
                </a:rPr>
                <a:t> Consortium, funded by the European Union via the </a:t>
              </a:r>
              <a:r>
                <a:rPr lang="en-US" sz="950" dirty="0" err="1" smtClean="0">
                  <a:latin typeface="Arial Narrow" panose="020B0606020202030204" pitchFamily="34" charset="0"/>
                </a:rPr>
                <a:t>Euratom</a:t>
              </a:r>
              <a:r>
                <a:rPr lang="en-US" sz="950" dirty="0" smtClean="0">
                  <a:latin typeface="Arial Narrow" panose="020B0606020202030204" pitchFamily="34" charset="0"/>
                </a:rPr>
                <a:t> Research and Training </a:t>
              </a:r>
              <a:r>
                <a:rPr lang="en-US" sz="950" dirty="0" err="1" smtClean="0">
                  <a:latin typeface="Arial Narrow" panose="020B0606020202030204" pitchFamily="34" charset="0"/>
                </a:rPr>
                <a:t>Programme</a:t>
              </a:r>
              <a:r>
                <a:rPr lang="en-US" sz="950" dirty="0" smtClean="0">
                  <a:latin typeface="Arial Narrow" panose="020B0606020202030204" pitchFamily="34" charset="0"/>
                </a:rPr>
                <a:t> (Grant Agreement No 101052200 — </a:t>
              </a:r>
              <a:r>
                <a:rPr lang="en-US" sz="950" dirty="0" err="1" smtClean="0">
                  <a:latin typeface="Arial Narrow" panose="020B0606020202030204" pitchFamily="34" charset="0"/>
                </a:rPr>
                <a:t>EUROfusion</a:t>
              </a:r>
              <a:r>
                <a:rPr lang="en-US" sz="950" dirty="0" smtClean="0">
                  <a:latin typeface="Arial Narrow" panose="020B0606020202030204" pitchFamily="34" charset="0"/>
                </a:rPr>
                <a:t>). Views and opinions expressed are however those of the author(s) only and do not necessarily reflect those of the European Union or the European Commission. Neither the European Union nor the European Commission can be held responsible for them.</a:t>
              </a:r>
              <a:endParaRPr lang="en-US" sz="950" dirty="0">
                <a:latin typeface="Arial Narrow" panose="020B0606020202030204" pitchFamily="34" charset="0"/>
              </a:endParaRPr>
            </a:p>
          </p:txBody>
        </p:sp>
      </p:grpSp>
      <p:sp>
        <p:nvSpPr>
          <p:cNvPr id="3" name="Datumsplatzhalter 2"/>
          <p:cNvSpPr>
            <a:spLocks noGrp="1"/>
          </p:cNvSpPr>
          <p:nvPr>
            <p:ph type="dt" sz="half" idx="10"/>
          </p:nvPr>
        </p:nvSpPr>
        <p:spPr>
          <a:xfrm>
            <a:off x="479425" y="6356350"/>
            <a:ext cx="1115375" cy="365125"/>
          </a:xfrm>
          <a:prstGeom prst="rect">
            <a:avLst/>
          </a:prstGeom>
        </p:spPr>
        <p:txBody>
          <a:bodyPr/>
          <a:lstStyle/>
          <a:p>
            <a:r>
              <a:rPr lang="en-US" smtClean="0"/>
              <a:t>HEPP seminar progress talk</a:t>
            </a:r>
            <a:endParaRPr lang="de-DE" dirty="0"/>
          </a:p>
        </p:txBody>
      </p:sp>
      <p:sp>
        <p:nvSpPr>
          <p:cNvPr id="4" name="Fußzeilenplatzhalter 3"/>
          <p:cNvSpPr>
            <a:spLocks noGrp="1"/>
          </p:cNvSpPr>
          <p:nvPr>
            <p:ph type="ftr" sz="quarter" idx="11"/>
          </p:nvPr>
        </p:nvSpPr>
        <p:spPr/>
        <p:txBody>
          <a:bodyPr/>
          <a:lstStyle/>
          <a:p>
            <a:r>
              <a:rPr lang="de-DE" smtClean="0"/>
              <a:t>Max Planck Institute for Plasma Physics | G. Partesotti | 22.01.2024     </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a:t>
            </a:fld>
            <a:endParaRPr lang="de-DE" dirty="0"/>
          </a:p>
        </p:txBody>
      </p:sp>
      <p:grpSp>
        <p:nvGrpSpPr>
          <p:cNvPr id="16" name="Gruppieren 15"/>
          <p:cNvGrpSpPr/>
          <p:nvPr userDrawn="1"/>
        </p:nvGrpSpPr>
        <p:grpSpPr>
          <a:xfrm>
            <a:off x="3520800" y="4874400"/>
            <a:ext cx="5177783" cy="716032"/>
            <a:chOff x="3520800" y="5270400"/>
            <a:chExt cx="5177783" cy="716032"/>
          </a:xfrm>
        </p:grpSpPr>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2800" y="5425200"/>
              <a:ext cx="2135783" cy="507600"/>
            </a:xfrm>
            <a:prstGeom prst="rect">
              <a:avLst/>
            </a:prstGeom>
          </p:spPr>
        </p:pic>
        <p:pic>
          <p:nvPicPr>
            <p:cNvPr id="19" name="Grafik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20800" y="5270400"/>
              <a:ext cx="2382977" cy="716032"/>
            </a:xfrm>
            <a:prstGeom prst="rect">
              <a:avLst/>
            </a:prstGeom>
          </p:spPr>
        </p:pic>
      </p:grpSp>
    </p:spTree>
    <p:extLst>
      <p:ext uri="{BB962C8B-B14F-4D97-AF65-F5344CB8AC3E}">
        <p14:creationId xmlns:p14="http://schemas.microsoft.com/office/powerpoint/2010/main" val="412792222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7-X w/o acknowledgement w/ image">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49395"/>
            <a:ext cx="12192000" cy="2264910"/>
          </a:xfrm>
          <a:prstGeom prst="rect">
            <a:avLst/>
          </a:prstGeom>
        </p:spPr>
      </p:pic>
      <p:sp>
        <p:nvSpPr>
          <p:cNvPr id="14" name="Datumsplatzhalter 2"/>
          <p:cNvSpPr>
            <a:spLocks noGrp="1"/>
          </p:cNvSpPr>
          <p:nvPr>
            <p:ph type="dt" sz="half" idx="10"/>
          </p:nvPr>
        </p:nvSpPr>
        <p:spPr>
          <a:xfrm>
            <a:off x="479425" y="6490520"/>
            <a:ext cx="1080000" cy="365125"/>
          </a:xfrm>
          <a:prstGeom prst="rect">
            <a:avLst/>
          </a:prstGeo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r>
              <a:rPr lang="en-US" smtClean="0"/>
              <a:t>HEPP seminar progress talk</a:t>
            </a:r>
            <a:endParaRPr lang="de-DE" dirty="0"/>
          </a:p>
        </p:txBody>
      </p:sp>
      <p:sp>
        <p:nvSpPr>
          <p:cNvPr id="15" name="Fußzeilenplatzhalter 3"/>
          <p:cNvSpPr>
            <a:spLocks noGrp="1"/>
          </p:cNvSpPr>
          <p:nvPr>
            <p:ph type="ftr" sz="quarter" idx="11"/>
          </p:nvPr>
        </p:nvSpPr>
        <p:spPr>
          <a:xfrm>
            <a:off x="1813845" y="6488564"/>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r>
              <a:rPr lang="en-US" smtClean="0"/>
              <a:t>Max Planck Institute for Plasma Physics | G. Partesotti | 22.01.2024     </a:t>
            </a:r>
            <a:endParaRPr lang="en-US" dirty="0"/>
          </a:p>
        </p:txBody>
      </p:sp>
      <p:sp>
        <p:nvSpPr>
          <p:cNvPr id="16" name="Foliennummernplatzhalter 4"/>
          <p:cNvSpPr>
            <a:spLocks noGrp="1"/>
          </p:cNvSpPr>
          <p:nvPr>
            <p:ph type="sldNum" sz="quarter" idx="12"/>
          </p:nvPr>
        </p:nvSpPr>
        <p:spPr>
          <a:xfrm>
            <a:off x="10632575" y="6490519"/>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sp>
        <p:nvSpPr>
          <p:cNvPr id="17" name="Untertitel 2"/>
          <p:cNvSpPr>
            <a:spLocks noGrp="1"/>
          </p:cNvSpPr>
          <p:nvPr>
            <p:ph type="subTitle" idx="1"/>
          </p:nvPr>
        </p:nvSpPr>
        <p:spPr>
          <a:xfrm>
            <a:off x="1524000" y="2510472"/>
            <a:ext cx="9144000" cy="748028"/>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dirty="0"/>
          </a:p>
        </p:txBody>
      </p:sp>
      <p:sp>
        <p:nvSpPr>
          <p:cNvPr id="23" name="Titel 7"/>
          <p:cNvSpPr>
            <a:spLocks noGrp="1"/>
          </p:cNvSpPr>
          <p:nvPr>
            <p:ph type="title"/>
          </p:nvPr>
        </p:nvSpPr>
        <p:spPr>
          <a:xfrm>
            <a:off x="1524000" y="1136247"/>
            <a:ext cx="9144000" cy="1316396"/>
          </a:xfrm>
          <a:prstGeom prst="rect">
            <a:avLst/>
          </a:prstGeom>
        </p:spPr>
        <p:txBody>
          <a:bodyPr anchor="b"/>
          <a:lstStyle>
            <a:lvl1pPr algn="ctr">
              <a:defRPr b="1"/>
            </a:lvl1pPr>
          </a:lstStyle>
          <a:p>
            <a:r>
              <a:rPr lang="en-US" smtClean="0"/>
              <a:t>Click to edit Master title style</a:t>
            </a:r>
            <a:endParaRPr lang="de-DE" dirty="0"/>
          </a:p>
        </p:txBody>
      </p:sp>
      <p:grpSp>
        <p:nvGrpSpPr>
          <p:cNvPr id="12" name="Gruppieren 11"/>
          <p:cNvGrpSpPr/>
          <p:nvPr userDrawn="1"/>
        </p:nvGrpSpPr>
        <p:grpSpPr>
          <a:xfrm>
            <a:off x="3520800" y="3312000"/>
            <a:ext cx="5163857" cy="662400"/>
            <a:chOff x="3520800" y="5270400"/>
            <a:chExt cx="5163857" cy="662400"/>
          </a:xfrm>
        </p:grpSpPr>
        <p:pic>
          <p:nvPicPr>
            <p:cNvPr id="13" name="Grafi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5200" y="5418000"/>
              <a:ext cx="1999457" cy="475200"/>
            </a:xfrm>
            <a:prstGeom prst="rect">
              <a:avLst/>
            </a:prstGeom>
          </p:spPr>
        </p:pic>
        <p:pic>
          <p:nvPicPr>
            <p:cNvPr id="18" name="Grafik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20800" y="5270400"/>
              <a:ext cx="2204488" cy="662400"/>
            </a:xfrm>
            <a:prstGeom prst="rect">
              <a:avLst/>
            </a:prstGeom>
          </p:spPr>
        </p:pic>
      </p:grpSp>
    </p:spTree>
    <p:extLst>
      <p:ext uri="{BB962C8B-B14F-4D97-AF65-F5344CB8AC3E}">
        <p14:creationId xmlns:p14="http://schemas.microsoft.com/office/powerpoint/2010/main" val="185903833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7-X w/ acknowledgement w/ image">
    <p:spTree>
      <p:nvGrpSpPr>
        <p:cNvPr id="1" name=""/>
        <p:cNvGrpSpPr/>
        <p:nvPr/>
      </p:nvGrpSpPr>
      <p:grpSpPr>
        <a:xfrm>
          <a:off x="0" y="0"/>
          <a:ext cx="0" cy="0"/>
          <a:chOff x="0" y="0"/>
          <a:chExt cx="0" cy="0"/>
        </a:xfrm>
      </p:grpSpPr>
      <p:pic>
        <p:nvPicPr>
          <p:cNvPr id="18" name="Grafik 17"/>
          <p:cNvPicPr>
            <a:picLocks noChangeAspect="1"/>
          </p:cNvPicPr>
          <p:nvPr userDrawn="1"/>
        </p:nvPicPr>
        <p:blipFill rotWithShape="1">
          <a:blip r:embed="rId2">
            <a:extLst>
              <a:ext uri="{28A0092B-C50C-407E-A947-70E740481C1C}">
                <a14:useLocalDpi xmlns:a14="http://schemas.microsoft.com/office/drawing/2010/main" val="0"/>
              </a:ext>
            </a:extLst>
          </a:blip>
          <a:srcRect t="9428"/>
          <a:stretch/>
        </p:blipFill>
        <p:spPr>
          <a:xfrm>
            <a:off x="0" y="4462943"/>
            <a:ext cx="12192000" cy="2051362"/>
          </a:xfrm>
          <a:prstGeom prst="rect">
            <a:avLst/>
          </a:prstGeom>
        </p:spPr>
      </p:pic>
      <p:sp>
        <p:nvSpPr>
          <p:cNvPr id="14" name="Datumsplatzhalter 2"/>
          <p:cNvSpPr>
            <a:spLocks noGrp="1"/>
          </p:cNvSpPr>
          <p:nvPr>
            <p:ph type="dt" sz="half" idx="10"/>
          </p:nvPr>
        </p:nvSpPr>
        <p:spPr>
          <a:xfrm>
            <a:off x="479425" y="6490520"/>
            <a:ext cx="1080000" cy="365125"/>
          </a:xfrm>
          <a:prstGeom prst="rect">
            <a:avLst/>
          </a:prstGeo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r>
              <a:rPr lang="en-US" smtClean="0"/>
              <a:t>HEPP seminar progress talk</a:t>
            </a:r>
            <a:endParaRPr lang="de-DE" dirty="0"/>
          </a:p>
        </p:txBody>
      </p:sp>
      <p:sp>
        <p:nvSpPr>
          <p:cNvPr id="15" name="Fußzeilenplatzhalter 3"/>
          <p:cNvSpPr>
            <a:spLocks noGrp="1"/>
          </p:cNvSpPr>
          <p:nvPr>
            <p:ph type="ftr" sz="quarter" idx="11"/>
          </p:nvPr>
        </p:nvSpPr>
        <p:spPr>
          <a:xfrm>
            <a:off x="1813845" y="6488564"/>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r>
              <a:rPr lang="en-US" smtClean="0"/>
              <a:t>Max Planck Institute for Plasma Physics | G. Partesotti | 22.01.2024     </a:t>
            </a:r>
            <a:endParaRPr lang="en-US" dirty="0"/>
          </a:p>
        </p:txBody>
      </p:sp>
      <p:sp>
        <p:nvSpPr>
          <p:cNvPr id="16" name="Foliennummernplatzhalter 4"/>
          <p:cNvSpPr>
            <a:spLocks noGrp="1"/>
          </p:cNvSpPr>
          <p:nvPr>
            <p:ph type="sldNum" sz="quarter" idx="12"/>
          </p:nvPr>
        </p:nvSpPr>
        <p:spPr>
          <a:xfrm>
            <a:off x="10632575" y="6490519"/>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sp>
        <p:nvSpPr>
          <p:cNvPr id="17" name="Untertitel 2"/>
          <p:cNvSpPr>
            <a:spLocks noGrp="1"/>
          </p:cNvSpPr>
          <p:nvPr>
            <p:ph type="subTitle" idx="1"/>
          </p:nvPr>
        </p:nvSpPr>
        <p:spPr>
          <a:xfrm>
            <a:off x="1524000" y="2407920"/>
            <a:ext cx="9144000" cy="748028"/>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dirty="0"/>
          </a:p>
        </p:txBody>
      </p:sp>
      <p:sp>
        <p:nvSpPr>
          <p:cNvPr id="23" name="Titel 7"/>
          <p:cNvSpPr>
            <a:spLocks noGrp="1"/>
          </p:cNvSpPr>
          <p:nvPr>
            <p:ph type="title"/>
          </p:nvPr>
        </p:nvSpPr>
        <p:spPr>
          <a:xfrm>
            <a:off x="1524000" y="1033695"/>
            <a:ext cx="9144000" cy="1316396"/>
          </a:xfrm>
          <a:prstGeom prst="rect">
            <a:avLst/>
          </a:prstGeom>
        </p:spPr>
        <p:txBody>
          <a:bodyPr anchor="b"/>
          <a:lstStyle>
            <a:lvl1pPr algn="ctr">
              <a:defRPr b="1"/>
            </a:lvl1pPr>
          </a:lstStyle>
          <a:p>
            <a:r>
              <a:rPr lang="en-US" smtClean="0"/>
              <a:t>Click to edit Master title style</a:t>
            </a:r>
            <a:endParaRPr lang="de-DE" dirty="0"/>
          </a:p>
        </p:txBody>
      </p:sp>
      <p:grpSp>
        <p:nvGrpSpPr>
          <p:cNvPr id="19" name="Gruppieren 18"/>
          <p:cNvGrpSpPr/>
          <p:nvPr userDrawn="1"/>
        </p:nvGrpSpPr>
        <p:grpSpPr>
          <a:xfrm>
            <a:off x="1155700" y="3986452"/>
            <a:ext cx="9746155" cy="566770"/>
            <a:chOff x="498625" y="5792837"/>
            <a:chExt cx="9401079" cy="566770"/>
          </a:xfrm>
        </p:grpSpPr>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625" y="5834863"/>
              <a:ext cx="560411" cy="373742"/>
            </a:xfrm>
            <a:prstGeom prst="rect">
              <a:avLst/>
            </a:prstGeom>
          </p:spPr>
        </p:pic>
        <p:sp>
          <p:nvSpPr>
            <p:cNvPr id="21" name="Subtitle 2"/>
            <p:cNvSpPr txBox="1">
              <a:spLocks/>
            </p:cNvSpPr>
            <p:nvPr userDrawn="1"/>
          </p:nvSpPr>
          <p:spPr>
            <a:xfrm>
              <a:off x="1068226" y="5792837"/>
              <a:ext cx="8831478"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50" dirty="0" smtClean="0">
                  <a:latin typeface="Arial Narrow" panose="020B0606020202030204" pitchFamily="34" charset="0"/>
                </a:rPr>
                <a:t>This work has been carried out within the framework of the </a:t>
              </a:r>
              <a:r>
                <a:rPr lang="en-US" sz="950" dirty="0" err="1" smtClean="0">
                  <a:latin typeface="Arial Narrow" panose="020B0606020202030204" pitchFamily="34" charset="0"/>
                </a:rPr>
                <a:t>EUROfusion</a:t>
              </a:r>
              <a:r>
                <a:rPr lang="en-US" sz="950" dirty="0" smtClean="0">
                  <a:latin typeface="Arial Narrow" panose="020B0606020202030204" pitchFamily="34" charset="0"/>
                </a:rPr>
                <a:t> Consortium, funded by the European Union via the </a:t>
              </a:r>
              <a:r>
                <a:rPr lang="en-US" sz="950" dirty="0" err="1" smtClean="0">
                  <a:latin typeface="Arial Narrow" panose="020B0606020202030204" pitchFamily="34" charset="0"/>
                </a:rPr>
                <a:t>Euratom</a:t>
              </a:r>
              <a:r>
                <a:rPr lang="en-US" sz="950" dirty="0" smtClean="0">
                  <a:latin typeface="Arial Narrow" panose="020B0606020202030204" pitchFamily="34" charset="0"/>
                </a:rPr>
                <a:t> Research and Training </a:t>
              </a:r>
              <a:r>
                <a:rPr lang="en-US" sz="950" dirty="0" err="1" smtClean="0">
                  <a:latin typeface="Arial Narrow" panose="020B0606020202030204" pitchFamily="34" charset="0"/>
                </a:rPr>
                <a:t>Programme</a:t>
              </a:r>
              <a:r>
                <a:rPr lang="en-US" sz="950" dirty="0" smtClean="0">
                  <a:latin typeface="Arial Narrow" panose="020B0606020202030204" pitchFamily="34" charset="0"/>
                </a:rPr>
                <a:t> (Grant Agreement No 101052200 — </a:t>
              </a:r>
              <a:r>
                <a:rPr lang="en-US" sz="950" dirty="0" err="1" smtClean="0">
                  <a:latin typeface="Arial Narrow" panose="020B0606020202030204" pitchFamily="34" charset="0"/>
                </a:rPr>
                <a:t>EUROfusion</a:t>
              </a:r>
              <a:r>
                <a:rPr lang="en-US" sz="950" dirty="0" smtClean="0">
                  <a:latin typeface="Arial Narrow" panose="020B0606020202030204" pitchFamily="34" charset="0"/>
                </a:rPr>
                <a:t>). Views and opinions expressed are however those of the author(s) only and do not necessarily reflect those of the European Union or the European Commission. Neither the European Union nor the European Commission can be held responsible for them.</a:t>
              </a:r>
              <a:endParaRPr lang="en-US" sz="950" dirty="0">
                <a:latin typeface="Arial Narrow" panose="020B0606020202030204" pitchFamily="34" charset="0"/>
              </a:endParaRPr>
            </a:p>
          </p:txBody>
        </p:sp>
      </p:grpSp>
      <p:grpSp>
        <p:nvGrpSpPr>
          <p:cNvPr id="39" name="Gruppieren 38"/>
          <p:cNvGrpSpPr/>
          <p:nvPr userDrawn="1"/>
        </p:nvGrpSpPr>
        <p:grpSpPr>
          <a:xfrm>
            <a:off x="3520800" y="3240000"/>
            <a:ext cx="5163857" cy="662400"/>
            <a:chOff x="3520800" y="5270400"/>
            <a:chExt cx="5163857" cy="662400"/>
          </a:xfrm>
        </p:grpSpPr>
        <p:pic>
          <p:nvPicPr>
            <p:cNvPr id="40" name="Grafik 3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85200" y="5418000"/>
              <a:ext cx="1999457" cy="475200"/>
            </a:xfrm>
            <a:prstGeom prst="rect">
              <a:avLst/>
            </a:prstGeom>
          </p:spPr>
        </p:pic>
        <p:pic>
          <p:nvPicPr>
            <p:cNvPr id="41" name="Grafik 4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20800" y="5270400"/>
              <a:ext cx="2204488" cy="662400"/>
            </a:xfrm>
            <a:prstGeom prst="rect">
              <a:avLst/>
            </a:prstGeom>
          </p:spPr>
        </p:pic>
      </p:grpSp>
    </p:spTree>
    <p:extLst>
      <p:ext uri="{BB962C8B-B14F-4D97-AF65-F5344CB8AC3E}">
        <p14:creationId xmlns:p14="http://schemas.microsoft.com/office/powerpoint/2010/main" val="17393731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W7-X">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9"/>
            <a:ext cx="9502775"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pic>
        <p:nvPicPr>
          <p:cNvPr id="1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6649" y="191123"/>
            <a:ext cx="607440" cy="540000"/>
          </a:xfrm>
          <a:prstGeom prst="rect">
            <a:avLst/>
          </a:prstGeom>
        </p:spPr>
      </p:pic>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pic>
        <p:nvPicPr>
          <p:cNvPr id="11"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07953" y="186366"/>
            <a:ext cx="60391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22"/>
          <p:cNvSpPr>
            <a:spLocks noGrp="1"/>
          </p:cNvSpPr>
          <p:nvPr>
            <p:ph type="body" sz="quarter" idx="13"/>
          </p:nvPr>
        </p:nvSpPr>
        <p:spPr>
          <a:xfrm>
            <a:off x="479425" y="1092173"/>
            <a:ext cx="11233150" cy="5109247"/>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Fußzeilenplatzhalter 6"/>
          <p:cNvSpPr txBox="1">
            <a:spLocks/>
          </p:cNvSpPr>
          <p:nvPr userDrawn="1"/>
        </p:nvSpPr>
        <p:spPr>
          <a:xfrm>
            <a:off x="1964400" y="6356349"/>
            <a:ext cx="8568000" cy="365125"/>
          </a:xfrm>
          <a:prstGeom prst="rect">
            <a:avLst/>
          </a:prstGeom>
        </p:spPr>
        <p:txBody>
          <a:bodyPr vert="horz" lIns="91440" tIns="45720" rIns="91440" bIns="45720" rtlCol="0" anchor="ctr"/>
          <a:lstStyle>
            <a:defPPr>
              <a:defRPr lang="de-DE"/>
            </a:defPPr>
            <a:lvl1pPr marL="0" algn="ctr" defTabSz="914400" rtl="0" eaLnBrk="1" latinLnBrk="0" hangingPunct="1">
              <a:defRPr lang="de-DE" sz="1000" b="0" kern="1200">
                <a:solidFill>
                  <a:schemeClr val="tx1">
                    <a:lumMod val="75000"/>
                    <a:lumOff val="2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dirty="0" smtClean="0"/>
              <a:t>Maciej Krychowiak, </a:t>
            </a:r>
            <a:r>
              <a:rPr lang="de-DE" dirty="0" smtClean="0"/>
              <a:t>W7X</a:t>
            </a:r>
            <a:r>
              <a:rPr lang="de-DE" baseline="0" dirty="0" smtClean="0"/>
              <a:t> Workshop</a:t>
            </a:r>
            <a:r>
              <a:rPr lang="de-DE" dirty="0" smtClean="0"/>
              <a:t> 05.09.2022</a:t>
            </a:r>
          </a:p>
        </p:txBody>
      </p:sp>
    </p:spTree>
    <p:extLst>
      <p:ext uri="{BB962C8B-B14F-4D97-AF65-F5344CB8AC3E}">
        <p14:creationId xmlns:p14="http://schemas.microsoft.com/office/powerpoint/2010/main" val="39404559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11" Type="http://schemas.openxmlformats.org/officeDocument/2006/relationships/image" Target="../media/image1.emf"/><Relationship Id="rId5" Type="http://schemas.openxmlformats.org/officeDocument/2006/relationships/theme" Target="../theme/theme1.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0.wmf"/><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0.w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6.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123037"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7"/>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4" name="think-cell Folie" r:id="rId10" imgW="384" imgH="385" progId="TCLayout.ActiveDocument.1">
                  <p:embed/>
                </p:oleObj>
              </mc:Choice>
              <mc:Fallback>
                <p:oleObj name="think-cell Folie" r:id="rId10"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347913" y="240771"/>
            <a:ext cx="581025" cy="516467"/>
          </a:xfrm>
          <a:prstGeom prst="rect">
            <a:avLst/>
          </a:prstGeom>
        </p:spPr>
      </p:pic>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Tree>
    <p:extLst>
      <p:ext uri="{BB962C8B-B14F-4D97-AF65-F5344CB8AC3E}">
        <p14:creationId xmlns:p14="http://schemas.microsoft.com/office/powerpoint/2010/main" val="55830355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3" pos="7038">
          <p15:clr>
            <a:srgbClr val="F26B43"/>
          </p15:clr>
        </p15:guide>
        <p15:guide id="4" orient="horz" pos="4020">
          <p15:clr>
            <a:srgbClr val="F26B43"/>
          </p15:clr>
        </p15:guide>
        <p15:guide id="6" orient="horz" pos="1014">
          <p15:clr>
            <a:srgbClr val="F26B43"/>
          </p15:clr>
        </p15:guide>
        <p15:guide id="7" orient="horz" pos="4088">
          <p15:clr>
            <a:srgbClr val="F26B43"/>
          </p15:clr>
        </p15:guide>
        <p15:guide id="8" orient="horz" pos="4178">
          <p15:clr>
            <a:srgbClr val="F26B43"/>
          </p15:clr>
        </p15:guide>
        <p15:guide id="9" pos="143">
          <p15:clr>
            <a:srgbClr val="F26B43"/>
          </p15:clr>
        </p15:guide>
        <p15:guide id="11" orient="horz" pos="503">
          <p15:clr>
            <a:srgbClr val="F26B43"/>
          </p15:clr>
        </p15:guide>
        <p15:guide id="12" pos="7537">
          <p15:clr>
            <a:srgbClr val="F26B43"/>
          </p15:clr>
        </p15:guide>
        <p15:guide id="14" orient="horz" pos="459">
          <p15:clr>
            <a:srgbClr val="F26B43"/>
          </p15:clr>
        </p15:guide>
        <p15:guide id="15" orient="horz" pos="153">
          <p15:clr>
            <a:srgbClr val="F26B43"/>
          </p15:clr>
        </p15:guide>
        <p15:guide id="16" orient="horz" pos="278">
          <p15:clr>
            <a:srgbClr val="F26B43"/>
          </p15:clr>
        </p15:guide>
        <p15:guide id="18" pos="7242">
          <p15:clr>
            <a:srgbClr val="F26B43"/>
          </p15:clr>
        </p15:guide>
        <p15:guide id="19"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smtClean="0"/>
              <a:t>Max Planck Institute for Plasma Physics | G. Partesotti | 22.01.2024     </a:t>
            </a:r>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pic>
        <p:nvPicPr>
          <p:cNvPr id="7" name="Grafik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94351" y="189217"/>
            <a:ext cx="571391" cy="511634"/>
          </a:xfrm>
          <a:prstGeom prst="rect">
            <a:avLst/>
          </a:prstGeom>
        </p:spPr>
      </p:pic>
      <p:pic>
        <p:nvPicPr>
          <p:cNvPr id="8" name="Grafik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34500" y="183600"/>
            <a:ext cx="2401557" cy="516910"/>
          </a:xfrm>
          <a:prstGeom prst="rect">
            <a:avLst/>
          </a:prstGeom>
        </p:spPr>
      </p:pic>
    </p:spTree>
    <p:extLst>
      <p:ext uri="{BB962C8B-B14F-4D97-AF65-F5344CB8AC3E}">
        <p14:creationId xmlns:p14="http://schemas.microsoft.com/office/powerpoint/2010/main" val="5402461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5" r:id="rId4"/>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86" userDrawn="1">
          <p15:clr>
            <a:srgbClr val="F26B43"/>
          </p15:clr>
        </p15:guide>
        <p15:guide id="9" orient="horz" pos="438">
          <p15:clr>
            <a:srgbClr val="F26B43"/>
          </p15:clr>
        </p15:guide>
        <p15:guide id="10" orient="horz" pos="3917">
          <p15:clr>
            <a:srgbClr val="F26B43"/>
          </p15:clr>
        </p15:guide>
        <p15:guide id="11" orient="horz" pos="23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r>
              <a:rPr lang="en-US" smtClean="0"/>
              <a:t>HEPP seminar progress talk</a:t>
            </a:r>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smtClean="0"/>
              <a:t>Max Planck Institute for Plasma Physics | G. Partesotti | 22.01.2024     </a:t>
            </a:r>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pic>
        <p:nvPicPr>
          <p:cNvPr id="8" name="Picture 11"/>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11110850" y="191293"/>
            <a:ext cx="600964" cy="53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58570" y="191598"/>
            <a:ext cx="599049" cy="536400"/>
          </a:xfrm>
          <a:prstGeom prst="rect">
            <a:avLst/>
          </a:prstGeom>
        </p:spPr>
      </p:pic>
    </p:spTree>
    <p:extLst>
      <p:ext uri="{BB962C8B-B14F-4D97-AF65-F5344CB8AC3E}">
        <p14:creationId xmlns:p14="http://schemas.microsoft.com/office/powerpoint/2010/main" val="295447090"/>
      </p:ext>
    </p:extLst>
  </p:cSld>
  <p:clrMap bg1="lt1" tx1="dk1" bg2="lt2" tx2="dk2" accent1="accent1" accent2="accent2" accent3="accent3" accent4="accent4" accent5="accent5" accent6="accent6" hlink="hlink" folHlink="folHlink"/>
  <p:sldLayoutIdLst>
    <p:sldLayoutId id="2147483718" r:id="rId1"/>
    <p:sldLayoutId id="2147483699" r:id="rId2"/>
    <p:sldLayoutId id="2147483716" r:id="rId3"/>
    <p:sldLayoutId id="2147483700" r:id="rId4"/>
    <p:sldLayoutId id="2147483701" r:id="rId5"/>
    <p:sldLayoutId id="2147483702" r:id="rId6"/>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r>
              <a:rPr lang="en-US" smtClean="0"/>
              <a:t>HEPP seminar progress talk</a:t>
            </a:r>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smtClean="0"/>
              <a:t>Max Planck Institute for Plasma Physics | G. Partesotti | 22.01.2024     </a:t>
            </a:r>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pic>
        <p:nvPicPr>
          <p:cNvPr id="8" name="Picture 11"/>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11110850" y="188912"/>
            <a:ext cx="600964" cy="53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864169"/>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693" r:id="rId3"/>
    <p:sldLayoutId id="2147483694" r:id="rId4"/>
    <p:sldLayoutId id="2147483695" r:id="rId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r>
              <a:rPr lang="en-US" smtClean="0"/>
              <a:t>HEPP seminar progress talk</a:t>
            </a:r>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de-DE" smtClean="0"/>
              <a:t>Max Planck Institute for Plasma Physics | G. Partesotti | 22.01.2024     </a:t>
            </a:r>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a:t>
            </a:fld>
            <a:endParaRPr lang="de-DE" dirty="0"/>
          </a:p>
        </p:txBody>
      </p:sp>
    </p:spTree>
    <p:extLst>
      <p:ext uri="{BB962C8B-B14F-4D97-AF65-F5344CB8AC3E}">
        <p14:creationId xmlns:p14="http://schemas.microsoft.com/office/powerpoint/2010/main" val="2164823379"/>
      </p:ext>
    </p:extLst>
  </p:cSld>
  <p:clrMap bg1="lt1" tx1="dk1" bg2="lt2" tx2="dk2" accent1="accent1" accent2="accent2" accent3="accent3" accent4="accent4" accent5="accent5" accent6="accent6" hlink="hlink" folHlink="folHlink"/>
  <p:sldLayoutIdLst>
    <p:sldLayoutId id="2147483705" r:id="rId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8" Type="http://schemas.openxmlformats.org/officeDocument/2006/relationships/image" Target="../media/image27.png"/><Relationship Id="rId17" Type="http://schemas.openxmlformats.org/officeDocument/2006/relationships/image" Target="../media/image272.png"/><Relationship Id="rId1" Type="http://schemas.openxmlformats.org/officeDocument/2006/relationships/slideLayout" Target="../slideLayouts/slideLayout3.xml"/><Relationship Id="rId19" Type="http://schemas.openxmlformats.org/officeDocument/2006/relationships/image" Target="../media/image29.png"/></Relationships>
</file>

<file path=ppt/slides/_rels/slide13.xml.rels><?xml version="1.0" encoding="UTF-8" standalone="yes"?>
<Relationships xmlns="http://schemas.openxmlformats.org/package/2006/relationships"><Relationship Id="rId13" Type="http://schemas.openxmlformats.org/officeDocument/2006/relationships/image" Target="../media/image29.png"/><Relationship Id="rId12" Type="http://schemas.openxmlformats.org/officeDocument/2006/relationships/image" Target="../media/image32.png"/><Relationship Id="rId1" Type="http://schemas.openxmlformats.org/officeDocument/2006/relationships/slideLayout" Target="../slideLayouts/slideLayout3.xml"/><Relationship Id="rId11" Type="http://schemas.openxmlformats.org/officeDocument/2006/relationships/image" Target="../media/image31.png"/><Relationship Id="rId10" Type="http://schemas.openxmlformats.org/officeDocument/2006/relationships/image" Target="../media/image30.png"/><Relationship Id="rId9" Type="http://schemas.openxmlformats.org/officeDocument/2006/relationships/image" Target="../media/image273.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1" Type="http://schemas.openxmlformats.org/officeDocument/2006/relationships/image" Target="../media/image33.png"/><Relationship Id="rId2" Type="http://schemas.microsoft.com/office/2007/relationships/media" Target="../media/media1.mp4"/><Relationship Id="rId20" Type="http://schemas.openxmlformats.org/officeDocument/2006/relationships/image" Target="../media/image27.png"/><Relationship Id="rId1" Type="http://schemas.openxmlformats.org/officeDocument/2006/relationships/video" Target="NULL" TargetMode="External"/><Relationship Id="rId23" Type="http://schemas.openxmlformats.org/officeDocument/2006/relationships/image" Target="../media/image35.png"/><Relationship Id="rId19" Type="http://schemas.openxmlformats.org/officeDocument/2006/relationships/image" Target="../media/image274.png"/><Relationship Id="rId2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3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4" Type="http://schemas.openxmlformats.org/officeDocument/2006/relationships/image" Target="../media/image23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3.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305.png"/></Relationships>
</file>

<file path=ppt/slides/_rels/slide23.xml.rels><?xml version="1.0" encoding="UTF-8" standalone="yes"?>
<Relationships xmlns="http://schemas.openxmlformats.org/package/2006/relationships"><Relationship Id="rId7"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31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5.png"/><Relationship Id="rId12" Type="http://schemas.openxmlformats.org/officeDocument/2006/relationships/image" Target="../media/image26.png"/><Relationship Id="rId1" Type="http://schemas.openxmlformats.org/officeDocument/2006/relationships/slideLayout" Target="../slideLayouts/slideLayout3.xml"/><Relationship Id="rId11" Type="http://schemas.openxmlformats.org/officeDocument/2006/relationships/image" Target="../media/image25.png"/><Relationship Id="rId10" Type="http://schemas.openxmlformats.org/officeDocument/2006/relationships/image" Target="../media/image3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4" Type="http://schemas.openxmlformats.org/officeDocument/2006/relationships/image" Target="../media/image235.png"/></Relationships>
</file>

<file path=ppt/slides/_rels/slide30.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17.png"/></Relationships>
</file>

<file path=ppt/slides/_rels/slide3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245.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45.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5.png"/><Relationship Id="rId2" Type="http://schemas.openxmlformats.org/officeDocument/2006/relationships/image" Target="../media/image245.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1.png"/><Relationship Id="rId1" Type="http://schemas.openxmlformats.org/officeDocument/2006/relationships/slideLayout" Target="../slideLayouts/slideLayout3.xml"/><Relationship Id="rId4" Type="http://schemas.openxmlformats.org/officeDocument/2006/relationships/image" Target="../media/image211.png"/></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85.png"/><Relationship Id="rId7" Type="http://schemas.openxmlformats.org/officeDocument/2006/relationships/image" Target="../media/image72.png"/><Relationship Id="rId2" Type="http://schemas.openxmlformats.org/officeDocument/2006/relationships/image" Target="../media/image284.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86.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440.png"/><Relationship Id="rId2" Type="http://schemas.openxmlformats.org/officeDocument/2006/relationships/image" Target="../media/image313.png"/><Relationship Id="rId1" Type="http://schemas.openxmlformats.org/officeDocument/2006/relationships/slideLayout" Target="../slideLayouts/slideLayout3.xml"/><Relationship Id="rId6" Type="http://schemas.openxmlformats.org/officeDocument/2006/relationships/image" Target="../media/image430.png"/><Relationship Id="rId11" Type="http://schemas.openxmlformats.org/officeDocument/2006/relationships/image" Target="../media/image480.png"/><Relationship Id="rId5" Type="http://schemas.openxmlformats.org/officeDocument/2006/relationships/image" Target="../media/image420.png"/><Relationship Id="rId10" Type="http://schemas.openxmlformats.org/officeDocument/2006/relationships/image" Target="../media/image470.png"/><Relationship Id="rId4" Type="http://schemas.openxmlformats.org/officeDocument/2006/relationships/image" Target="../media/image75.png"/><Relationship Id="rId9" Type="http://schemas.openxmlformats.org/officeDocument/2006/relationships/image" Target="../media/image460.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600.pn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690.png"/><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730.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101.png"/><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99.png"/><Relationship Id="rId9"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215.png"/><Relationship Id="rId1" Type="http://schemas.openxmlformats.org/officeDocument/2006/relationships/slideLayout" Target="../slideLayouts/slideLayout3.xml"/><Relationship Id="rId11" Type="http://schemas.openxmlformats.org/officeDocument/2006/relationships/image" Target="../media/image104.png"/><Relationship Id="rId10" Type="http://schemas.openxmlformats.org/officeDocument/2006/relationships/image" Target="../media/image103.png"/><Relationship Id="rId9"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00.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209.png"/><Relationship Id="rId1" Type="http://schemas.openxmlformats.org/officeDocument/2006/relationships/slideLayout" Target="../slideLayouts/slideLayout3.xml"/><Relationship Id="rId10" Type="http://schemas.openxmlformats.org/officeDocument/2006/relationships/image" Target="../media/image19.png"/><Relationship Id="rId9" Type="http://schemas.openxmlformats.org/officeDocument/2006/relationships/image" Target="../media/image211.png"/></Relationships>
</file>

<file path=ppt/slides/_rels/slide50.xml.rels><?xml version="1.0" encoding="UTF-8" standalone="yes"?>
<Relationships xmlns="http://schemas.openxmlformats.org/package/2006/relationships"><Relationship Id="rId13" Type="http://schemas.openxmlformats.org/officeDocument/2006/relationships/image" Target="../media/image193.png"/><Relationship Id="rId18" Type="http://schemas.openxmlformats.org/officeDocument/2006/relationships/image" Target="../media/image111.png"/><Relationship Id="rId3" Type="http://schemas.openxmlformats.org/officeDocument/2006/relationships/image" Target="../media/image75.png"/><Relationship Id="rId12" Type="http://schemas.openxmlformats.org/officeDocument/2006/relationships/image" Target="../media/image192.png"/><Relationship Id="rId17" Type="http://schemas.openxmlformats.org/officeDocument/2006/relationships/image" Target="../media/image110.png"/><Relationship Id="rId2" Type="http://schemas.openxmlformats.org/officeDocument/2006/relationships/image" Target="../media/image74.png"/><Relationship Id="rId16" Type="http://schemas.openxmlformats.org/officeDocument/2006/relationships/image" Target="../media/image109.png"/><Relationship Id="rId1" Type="http://schemas.openxmlformats.org/officeDocument/2006/relationships/slideLayout" Target="../slideLayouts/slideLayout3.xml"/><Relationship Id="rId11" Type="http://schemas.openxmlformats.org/officeDocument/2006/relationships/image" Target="../media/image76.png"/><Relationship Id="rId15" Type="http://schemas.openxmlformats.org/officeDocument/2006/relationships/image" Target="../media/image108.png"/><Relationship Id="rId10" Type="http://schemas.openxmlformats.org/officeDocument/2006/relationships/image" Target="../media/image190.png"/><Relationship Id="rId9" Type="http://schemas.openxmlformats.org/officeDocument/2006/relationships/image" Target="../media/image189.png"/><Relationship Id="rId14" Type="http://schemas.openxmlformats.org/officeDocument/2006/relationships/image" Target="../media/image19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308.png"/></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openxmlformats.org/officeDocument/2006/relationships/image" Target="../media/image33.png"/><Relationship Id="rId2" Type="http://schemas.openxmlformats.org/officeDocument/2006/relationships/image" Target="../media/image920.png"/><Relationship Id="rId1" Type="http://schemas.openxmlformats.org/officeDocument/2006/relationships/slideLayout" Target="../slideLayouts/slideLayout3.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56.xml.rels><?xml version="1.0" encoding="UTF-8" standalone="yes"?>
<Relationships xmlns="http://schemas.openxmlformats.org/package/2006/relationships"><Relationship Id="rId13" Type="http://schemas.openxmlformats.org/officeDocument/2006/relationships/image" Target="../media/image131.png"/><Relationship Id="rId8" Type="http://schemas.openxmlformats.org/officeDocument/2006/relationships/image" Target="../media/image330.png"/><Relationship Id="rId12" Type="http://schemas.openxmlformats.org/officeDocument/2006/relationships/image" Target="../media/image207.png"/><Relationship Id="rId17" Type="http://schemas.openxmlformats.org/officeDocument/2006/relationships/image" Target="../media/image134.png"/><Relationship Id="rId16" Type="http://schemas.openxmlformats.org/officeDocument/2006/relationships/image" Target="../media/image133.png"/><Relationship Id="rId1" Type="http://schemas.openxmlformats.org/officeDocument/2006/relationships/slideLayout" Target="../slideLayouts/slideLayout3.xml"/><Relationship Id="rId6" Type="http://schemas.openxmlformats.org/officeDocument/2006/relationships/image" Target="../media/image300.png"/><Relationship Id="rId15" Type="http://schemas.openxmlformats.org/officeDocument/2006/relationships/image" Target="../media/image86.png"/><Relationship Id="rId10" Type="http://schemas.openxmlformats.org/officeDocument/2006/relationships/image" Target="../media/image270.png"/><Relationship Id="rId4" Type="http://schemas.openxmlformats.org/officeDocument/2006/relationships/image" Target="../media/image250.png"/><Relationship Id="rId14" Type="http://schemas.openxmlformats.org/officeDocument/2006/relationships/image" Target="../media/image132.png"/></Relationships>
</file>

<file path=ppt/slides/_rels/slide5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35.png"/><Relationship Id="rId7" Type="http://schemas.openxmlformats.org/officeDocument/2006/relationships/image" Target="../media/image13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4.png"/><Relationship Id="rId11" Type="http://schemas.openxmlformats.org/officeDocument/2006/relationships/image" Target="../media/image178.png"/><Relationship Id="rId5" Type="http://schemas.openxmlformats.org/officeDocument/2006/relationships/image" Target="../media/image130.png"/><Relationship Id="rId10" Type="http://schemas.openxmlformats.org/officeDocument/2006/relationships/image" Target="../media/image139.png"/><Relationship Id="rId4" Type="http://schemas.openxmlformats.org/officeDocument/2006/relationships/image" Target="../media/image136.png"/><Relationship Id="rId9" Type="http://schemas.openxmlformats.org/officeDocument/2006/relationships/image" Target="../media/image138.png"/></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NUL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41.png"/></Relationships>
</file>

<file path=ppt/slides/_rels/slide59.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144.png"/><Relationship Id="rId3" Type="http://schemas.openxmlformats.org/officeDocument/2006/relationships/image" Target="../media/image590.png"/><Relationship Id="rId12" Type="http://schemas.openxmlformats.org/officeDocument/2006/relationships/image" Target="../media/image143.png"/><Relationship Id="rId2" Type="http://schemas.openxmlformats.org/officeDocument/2006/relationships/image" Target="../media/image1110.png"/><Relationship Id="rId16" Type="http://schemas.openxmlformats.org/officeDocument/2006/relationships/image" Target="../media/image147.png"/><Relationship Id="rId1" Type="http://schemas.openxmlformats.org/officeDocument/2006/relationships/slideLayout" Target="../slideLayouts/slideLayout3.xml"/><Relationship Id="rId11" Type="http://schemas.openxmlformats.org/officeDocument/2006/relationships/image" Target="../media/image660.png"/><Relationship Id="rId5" Type="http://schemas.openxmlformats.org/officeDocument/2006/relationships/image" Target="../media/image640.png"/><Relationship Id="rId15" Type="http://schemas.openxmlformats.org/officeDocument/2006/relationships/image" Target="../media/image146.png"/><Relationship Id="rId10" Type="http://schemas.openxmlformats.org/officeDocument/2006/relationships/image" Target="../media/image142.png"/><Relationship Id="rId9" Type="http://schemas.openxmlformats.org/officeDocument/2006/relationships/image" Target="../media/image86.png"/><Relationship Id="rId1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13.png"/></Relationships>
</file>

<file path=ppt/slides/_rels/slide6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49.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image" Target="../media/image148.png"/><Relationship Id="rId1" Type="http://schemas.openxmlformats.org/officeDocument/2006/relationships/slideLayout" Target="../slideLayouts/slideLayout3.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0.png"/><Relationship Id="rId9" Type="http://schemas.openxmlformats.org/officeDocument/2006/relationships/image" Target="../media/image156.png"/></Relationships>
</file>

<file path=ppt/slides/_rels/slide6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190.png"/><Relationship Id="rId7" Type="http://schemas.openxmlformats.org/officeDocument/2006/relationships/image" Target="../media/image162.png"/><Relationship Id="rId2" Type="http://schemas.openxmlformats.org/officeDocument/2006/relationships/image" Target="../media/image1180.png"/><Relationship Id="rId1" Type="http://schemas.openxmlformats.org/officeDocument/2006/relationships/slideLayout" Target="../slideLayouts/slideLayout3.xml"/><Relationship Id="rId6" Type="http://schemas.openxmlformats.org/officeDocument/2006/relationships/image" Target="../media/image161.png"/><Relationship Id="rId5" Type="http://schemas.openxmlformats.org/officeDocument/2006/relationships/image" Target="../media/image1210.png"/><Relationship Id="rId4" Type="http://schemas.openxmlformats.org/officeDocument/2006/relationships/image" Target="../media/image160.png"/></Relationships>
</file>

<file path=ppt/slides/_rels/slide62.xml.rels><?xml version="1.0" encoding="UTF-8" standalone="yes"?>
<Relationships xmlns="http://schemas.openxmlformats.org/package/2006/relationships"><Relationship Id="rId3" Type="http://schemas.openxmlformats.org/officeDocument/2006/relationships/image" Target="../media/image1340.png"/><Relationship Id="rId2" Type="http://schemas.openxmlformats.org/officeDocument/2006/relationships/image" Target="../media/image1330.png"/><Relationship Id="rId1" Type="http://schemas.openxmlformats.org/officeDocument/2006/relationships/slideLayout" Target="../slideLayouts/slideLayout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63.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3.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 Id="rId9" Type="http://schemas.openxmlformats.org/officeDocument/2006/relationships/image" Target="../media/image174.jpeg"/></Relationships>
</file>

<file path=ppt/slides/_rels/slide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5" Type="http://schemas.openxmlformats.org/officeDocument/2006/relationships/image" Target="../media/image236.png"/></Relationships>
</file>

<file path=ppt/slides/_rels/slide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fontScale="85000" lnSpcReduction="20000"/>
          </a:bodyPr>
          <a:lstStyle/>
          <a:p>
            <a:r>
              <a:rPr lang="de-DE" dirty="0" smtClean="0"/>
              <a:t>HEPP </a:t>
            </a:r>
            <a:r>
              <a:rPr lang="de-DE" dirty="0" err="1" smtClean="0"/>
              <a:t>seminar</a:t>
            </a:r>
            <a:r>
              <a:rPr lang="de-DE" dirty="0" smtClean="0"/>
              <a:t> – </a:t>
            </a:r>
            <a:r>
              <a:rPr lang="de-DE" dirty="0" err="1" smtClean="0"/>
              <a:t>progress</a:t>
            </a:r>
            <a:r>
              <a:rPr lang="de-DE" dirty="0" smtClean="0"/>
              <a:t> </a:t>
            </a:r>
            <a:r>
              <a:rPr lang="de-DE" dirty="0" err="1" smtClean="0"/>
              <a:t>talk</a:t>
            </a:r>
            <a:endParaRPr lang="en-US" dirty="0" smtClean="0"/>
          </a:p>
          <a:p>
            <a:r>
              <a:rPr lang="en-US" sz="1600" u="sng" dirty="0" smtClean="0"/>
              <a:t>G Partesotti</a:t>
            </a:r>
            <a:r>
              <a:rPr lang="en-US" sz="1600" dirty="0" smtClean="0"/>
              <a:t>, F Reimold, T Klinger, M Krychowiak and the W7-X team.</a:t>
            </a:r>
            <a:endParaRPr lang="en-US" sz="1800" dirty="0">
              <a:solidFill>
                <a:srgbClr val="FF0000"/>
              </a:solidFill>
            </a:endParaRPr>
          </a:p>
        </p:txBody>
      </p:sp>
      <p:sp>
        <p:nvSpPr>
          <p:cNvPr id="5" name="Title 4"/>
          <p:cNvSpPr>
            <a:spLocks noGrp="1"/>
          </p:cNvSpPr>
          <p:nvPr>
            <p:ph type="title"/>
          </p:nvPr>
        </p:nvSpPr>
        <p:spPr/>
        <p:txBody>
          <a:bodyPr/>
          <a:lstStyle/>
          <a:p>
            <a:r>
              <a:rPr lang="en-US" dirty="0" smtClean="0"/>
              <a:t>Investigation of radiation distribution and scaling for power exhaust in W7-X</a:t>
            </a:r>
            <a:endParaRPr lang="en-US" dirty="0"/>
          </a:p>
        </p:txBody>
      </p:sp>
      <p:sp>
        <p:nvSpPr>
          <p:cNvPr id="4" name="Foliennummernplatzhalter 3"/>
          <p:cNvSpPr>
            <a:spLocks noGrp="1"/>
          </p:cNvSpPr>
          <p:nvPr>
            <p:ph type="sldNum" sz="quarter" idx="12"/>
          </p:nvPr>
        </p:nvSpPr>
        <p:spPr/>
        <p:txBody>
          <a:bodyPr/>
          <a:lstStyle/>
          <a:p>
            <a:fld id="{31AA536C-85F5-4A1B-A111-7CE00A08BCBC}" type="slidenum">
              <a:rPr lang="en-US" smtClean="0"/>
              <a:pPr/>
              <a:t>1</a:t>
            </a:fld>
            <a:endParaRPr lang="en-US" dirty="0"/>
          </a:p>
        </p:txBody>
      </p:sp>
      <p:sp>
        <p:nvSpPr>
          <p:cNvPr id="9" name="Titel 6"/>
          <p:cNvSpPr txBox="1">
            <a:spLocks/>
          </p:cNvSpPr>
          <p:nvPr/>
        </p:nvSpPr>
        <p:spPr>
          <a:xfrm>
            <a:off x="1524000" y="688709"/>
            <a:ext cx="9144000" cy="1316396"/>
          </a:xfrm>
          <a:prstGeom prst="rect">
            <a:avLst/>
          </a:prstGeom>
        </p:spPr>
        <p:txBody>
          <a:bodyPr anchor="b"/>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dirty="0"/>
          </a:p>
        </p:txBody>
      </p:sp>
      <p:sp>
        <p:nvSpPr>
          <p:cNvPr id="2" name="Date Placeholder 1"/>
          <p:cNvSpPr>
            <a:spLocks noGrp="1"/>
          </p:cNvSpPr>
          <p:nvPr>
            <p:ph type="dt" sz="half" idx="2"/>
          </p:nvPr>
        </p:nvSpPr>
        <p:spPr/>
        <p:txBody>
          <a:bodyPr/>
          <a:lstStyle/>
          <a:p>
            <a:r>
              <a:rPr lang="en-US" smtClean="0"/>
              <a:t>HEPP seminar progress talk</a:t>
            </a:r>
            <a:endParaRPr lang="en-US" dirty="0"/>
          </a:p>
        </p:txBody>
      </p:sp>
      <p:sp>
        <p:nvSpPr>
          <p:cNvPr id="3" name="Footer Placeholder 2"/>
          <p:cNvSpPr>
            <a:spLocks noGrp="1"/>
          </p:cNvSpPr>
          <p:nvPr>
            <p:ph type="ftr" sz="quarter" idx="3"/>
          </p:nvPr>
        </p:nvSpPr>
        <p:spPr/>
        <p:txBody>
          <a:body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234870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Text Placeholder 9"/>
              <p:cNvSpPr>
                <a:spLocks noGrp="1"/>
              </p:cNvSpPr>
              <p:nvPr>
                <p:ph sz="quarter" idx="13"/>
              </p:nvPr>
            </p:nvSpPr>
            <p:spPr>
              <a:xfrm>
                <a:off x="695326" y="976935"/>
                <a:ext cx="10822183" cy="4772024"/>
              </a:xfrm>
            </p:spPr>
            <p:txBody>
              <a:bodyPr>
                <a:normAutofit/>
              </a:bodyPr>
              <a:lstStyle/>
              <a:p>
                <a:pPr algn="just"/>
                <a:r>
                  <a:rPr lang="en-US" b="0" dirty="0">
                    <a:solidFill>
                      <a:schemeClr val="tx1"/>
                    </a:solidFill>
                  </a:rPr>
                  <a:t>Analysis of </a:t>
                </a:r>
                <a:r>
                  <a:rPr lang="en-US" dirty="0"/>
                  <a:t>EMC3-EIRENE</a:t>
                </a:r>
                <a:r>
                  <a:rPr lang="en-US" b="0" dirty="0">
                    <a:solidFill>
                      <a:schemeClr val="tx1"/>
                    </a:solidFill>
                  </a:rPr>
                  <a:t> radiated power density</a:t>
                </a:r>
              </a:p>
              <a:p>
                <a:pPr algn="just"/>
                <a:r>
                  <a:rPr lang="en-US" dirty="0"/>
                  <a:t>Intrinsic toroidal asymmetry </a:t>
                </a:r>
                <a:r>
                  <a:rPr lang="en-US" b="0" dirty="0">
                    <a:solidFill>
                      <a:schemeClr val="tx1"/>
                    </a:solidFill>
                  </a:rPr>
                  <a:t>of </a:t>
                </a:r>
                <a14:m>
                  <m:oMath xmlns:m="http://schemas.openxmlformats.org/officeDocument/2006/math">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𝑟𝑎𝑑</m:t>
                        </m:r>
                      </m:sub>
                    </m:sSub>
                  </m:oMath>
                </a14:m>
                <a:endParaRPr lang="de-DE" b="0" dirty="0">
                  <a:solidFill>
                    <a:schemeClr val="tx1"/>
                  </a:solidFill>
                </a:endParaRPr>
              </a:p>
              <a:p>
                <a:pPr algn="just"/>
                <a14:m>
                  <m:oMath xmlns:m="http://schemas.openxmlformats.org/officeDocument/2006/math">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𝑟𝑎𝑑</m:t>
                        </m:r>
                      </m:sub>
                    </m:sSub>
                  </m:oMath>
                </a14:m>
                <a:r>
                  <a:rPr lang="en-US" b="0" dirty="0">
                    <a:solidFill>
                      <a:schemeClr val="tx1"/>
                    </a:solidFill>
                  </a:rPr>
                  <a:t> is measured by bolometer cameras </a:t>
                </a:r>
                <a:endParaRPr lang="de-DE" b="0" dirty="0">
                  <a:solidFill>
                    <a:schemeClr val="tx1"/>
                  </a:solidFill>
                </a:endParaRPr>
              </a:p>
              <a:p>
                <a:pPr algn="just"/>
                <a:r>
                  <a:rPr lang="en-US" b="0" dirty="0" err="1">
                    <a:solidFill>
                      <a:schemeClr val="tx1"/>
                    </a:solidFill>
                  </a:rPr>
                  <a:t>Toroidally</a:t>
                </a:r>
                <a:r>
                  <a:rPr lang="en-US" b="0" dirty="0">
                    <a:solidFill>
                      <a:schemeClr val="tx1"/>
                    </a:solidFill>
                  </a:rPr>
                  <a:t> localized measurement can lead to </a:t>
                </a:r>
                <a14:m>
                  <m:oMath xmlns:m="http://schemas.openxmlformats.org/officeDocument/2006/math">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𝑟𝑎𝑑</m:t>
                        </m:r>
                      </m:sub>
                    </m:sSub>
                  </m:oMath>
                </a14:m>
                <a:r>
                  <a:rPr lang="en-US" b="0" dirty="0">
                    <a:solidFill>
                      <a:schemeClr val="tx1"/>
                    </a:solidFill>
                  </a:rPr>
                  <a:t> errors</a:t>
                </a:r>
              </a:p>
              <a:p>
                <a:pPr algn="just"/>
                <a:r>
                  <a:rPr lang="en-US" b="0" dirty="0">
                    <a:solidFill>
                      <a:schemeClr val="tx1"/>
                    </a:solidFill>
                  </a:rPr>
                  <a:t>Radiated power density peaks in divertor region</a:t>
                </a:r>
              </a:p>
              <a:p>
                <a:pPr algn="just"/>
                <a:r>
                  <a:rPr lang="en-US" b="0" dirty="0">
                    <a:solidFill>
                      <a:schemeClr val="tx1"/>
                    </a:solidFill>
                  </a:rPr>
                  <a:t>More diagnostic coverage is required</a:t>
                </a:r>
              </a:p>
              <a:p>
                <a:pPr algn="just"/>
                <a:endParaRPr lang="en-US" b="0" dirty="0">
                  <a:solidFill>
                    <a:schemeClr val="tx1"/>
                  </a:solidFill>
                </a:endParaRPr>
              </a:p>
              <a:p>
                <a:pPr marL="0" indent="0" algn="just">
                  <a:buNone/>
                </a:pPr>
                <a:r>
                  <a:rPr lang="en-US" dirty="0"/>
                  <a:t>Initial bolometer diagnostics</a:t>
                </a:r>
                <a:r>
                  <a:rPr lang="en-US" b="0" dirty="0">
                    <a:solidFill>
                      <a:schemeClr val="tx1"/>
                    </a:solidFill>
                  </a:rPr>
                  <a:t>: </a:t>
                </a:r>
              </a:p>
              <a:p>
                <a:pPr lvl="1" algn="just"/>
                <a:r>
                  <a:rPr lang="en-US" dirty="0">
                    <a:solidFill>
                      <a:srgbClr val="009E47"/>
                    </a:solidFill>
                  </a:rPr>
                  <a:t>Core bolometry </a:t>
                </a:r>
                <a:r>
                  <a:rPr lang="en-US" dirty="0"/>
                  <a:t>(3 cameras, 80 </a:t>
                </a:r>
                <a:r>
                  <a:rPr lang="en-US" dirty="0" err="1"/>
                  <a:t>ch.</a:t>
                </a:r>
                <a:r>
                  <a:rPr lang="en-US" dirty="0"/>
                  <a:t>)</a:t>
                </a:r>
              </a:p>
              <a:p>
                <a:pPr algn="just"/>
                <a:endParaRPr lang="en-US" b="0" dirty="0">
                  <a:solidFill>
                    <a:schemeClr val="tx1"/>
                  </a:solidFill>
                </a:endParaRPr>
              </a:p>
              <a:p>
                <a:pPr algn="just"/>
                <a:endParaRPr lang="en-US" b="1" dirty="0" smtClean="0">
                  <a:solidFill>
                    <a:srgbClr val="005555"/>
                  </a:solidFill>
                </a:endParaRPr>
              </a:p>
              <a:p>
                <a:pPr algn="just"/>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41"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6"/>
                <a:stretch>
                  <a:fillRect l="-1296"/>
                </a:stretch>
              </a:blipFill>
            </p:spPr>
            <p:txBody>
              <a:bodyPr/>
              <a:lstStyle/>
              <a:p>
                <a:r>
                  <a:rPr lang="en-GB">
                    <a:noFill/>
                  </a:rPr>
                  <a:t> </a:t>
                </a:r>
              </a:p>
            </p:txBody>
          </p:sp>
        </mc:Fallback>
      </mc:AlternateContent>
      <p:sp>
        <p:nvSpPr>
          <p:cNvPr id="3" name="Title 2"/>
          <p:cNvSpPr>
            <a:spLocks noGrp="1"/>
          </p:cNvSpPr>
          <p:nvPr>
            <p:ph type="title"/>
          </p:nvPr>
        </p:nvSpPr>
        <p:spPr>
          <a:xfrm>
            <a:off x="695326" y="441325"/>
            <a:ext cx="9576471" cy="403501"/>
          </a:xfrm>
        </p:spPr>
        <p:txBody>
          <a:bodyPr/>
          <a:lstStyle/>
          <a:p>
            <a:r>
              <a:rPr lang="en-US" dirty="0"/>
              <a:t>New bolometer diagnostics</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10</a:t>
            </a:fld>
            <a:endParaRPr lang="de-DE" dirty="0"/>
          </a:p>
        </p:txBody>
      </p:sp>
      <p:sp>
        <p:nvSpPr>
          <p:cNvPr id="5" name="Date Placeholder 4"/>
          <p:cNvSpPr>
            <a:spLocks noGrp="1"/>
          </p:cNvSpPr>
          <p:nvPr>
            <p:ph type="dt" sz="half" idx="2"/>
          </p:nvPr>
        </p:nvSpPr>
        <p:spPr/>
        <p:txBody>
          <a:bodyPr/>
          <a:lstStyle/>
          <a:p>
            <a:r>
              <a:rPr lang="en-US" smtClean="0"/>
              <a:t>HEPP seminar progress talk</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22.01.2024     </a:t>
            </a:r>
            <a:endParaRPr lang="de-DE" dirty="0"/>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2222" y="976934"/>
            <a:ext cx="3709123" cy="2880000"/>
          </a:xfrm>
          <a:prstGeom prst="rect">
            <a:avLst/>
          </a:prstGeom>
        </p:spPr>
      </p:pic>
      <p:sp>
        <p:nvSpPr>
          <p:cNvPr id="46" name="Rectangle 45"/>
          <p:cNvSpPr/>
          <p:nvPr/>
        </p:nvSpPr>
        <p:spPr>
          <a:xfrm>
            <a:off x="10885251" y="2287897"/>
            <a:ext cx="326094" cy="1255603"/>
          </a:xfrm>
          <a:prstGeom prst="rect">
            <a:avLst/>
          </a:prstGeom>
          <a:solidFill>
            <a:srgbClr val="00B050">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44" name="Rectangle 43"/>
          <p:cNvSpPr/>
          <p:nvPr/>
        </p:nvSpPr>
        <p:spPr>
          <a:xfrm rot="5400000">
            <a:off x="10941917" y="2697104"/>
            <a:ext cx="1114408" cy="553998"/>
          </a:xfrm>
          <a:prstGeom prst="rect">
            <a:avLst/>
          </a:prstGeom>
        </p:spPr>
        <p:txBody>
          <a:bodyPr wrap="none">
            <a:spAutoFit/>
          </a:bodyPr>
          <a:lstStyle/>
          <a:p>
            <a:pPr algn="ctr"/>
            <a:r>
              <a:rPr lang="en-US" sz="1500" b="1" dirty="0" smtClean="0">
                <a:solidFill>
                  <a:srgbClr val="009E47"/>
                </a:solidFill>
              </a:rPr>
              <a:t>Core</a:t>
            </a:r>
          </a:p>
          <a:p>
            <a:pPr algn="ctr"/>
            <a:r>
              <a:rPr lang="en-US" sz="1500" b="1" dirty="0" smtClean="0">
                <a:solidFill>
                  <a:srgbClr val="009E47"/>
                </a:solidFill>
              </a:rPr>
              <a:t>bolometry</a:t>
            </a:r>
            <a:endParaRPr lang="en-GB" sz="1500" b="1" dirty="0">
              <a:solidFill>
                <a:srgbClr val="009E47"/>
              </a:solidFill>
            </a:endParaRP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4042" t="3120" r="12234" b="3995"/>
          <a:stretch/>
        </p:blipFill>
        <p:spPr>
          <a:xfrm>
            <a:off x="7778130" y="4087896"/>
            <a:ext cx="3718545" cy="2160000"/>
          </a:xfrm>
          <a:prstGeom prst="rect">
            <a:avLst/>
          </a:prstGeom>
        </p:spPr>
      </p:pic>
      <p:cxnSp>
        <p:nvCxnSpPr>
          <p:cNvPr id="8" name="Elbow Connector 7"/>
          <p:cNvCxnSpPr>
            <a:stCxn id="44" idx="0"/>
            <a:endCxn id="2" idx="3"/>
          </p:cNvCxnSpPr>
          <p:nvPr/>
        </p:nvCxnSpPr>
        <p:spPr>
          <a:xfrm flipH="1">
            <a:off x="11496675" y="2974103"/>
            <a:ext cx="279445" cy="2193793"/>
          </a:xfrm>
          <a:prstGeom prst="bentConnector3">
            <a:avLst>
              <a:gd name="adj1" fmla="val -60240"/>
            </a:avLst>
          </a:prstGeom>
          <a:ln w="19050" cmpd="sng">
            <a:solidFill>
              <a:srgbClr val="009E4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304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Text Placeholder 9"/>
              <p:cNvSpPr>
                <a:spLocks noGrp="1"/>
              </p:cNvSpPr>
              <p:nvPr>
                <p:ph sz="quarter" idx="13"/>
              </p:nvPr>
            </p:nvSpPr>
            <p:spPr>
              <a:xfrm>
                <a:off x="695326" y="976934"/>
                <a:ext cx="10822183" cy="5270961"/>
              </a:xfrm>
            </p:spPr>
            <p:txBody>
              <a:bodyPr>
                <a:normAutofit/>
              </a:bodyPr>
              <a:lstStyle/>
              <a:p>
                <a:pPr algn="just"/>
                <a:r>
                  <a:rPr lang="en-US" b="0" dirty="0" smtClean="0">
                    <a:solidFill>
                      <a:schemeClr val="tx1"/>
                    </a:solidFill>
                  </a:rPr>
                  <a:t>Analysis of </a:t>
                </a:r>
                <a:r>
                  <a:rPr lang="en-US" dirty="0" smtClean="0"/>
                  <a:t>EMC3-EIRENE</a:t>
                </a:r>
                <a:r>
                  <a:rPr lang="en-US" b="0" dirty="0" smtClean="0">
                    <a:solidFill>
                      <a:schemeClr val="tx1"/>
                    </a:solidFill>
                  </a:rPr>
                  <a:t> radiated power density</a:t>
                </a:r>
              </a:p>
              <a:p>
                <a:pPr algn="just"/>
                <a:r>
                  <a:rPr lang="en-US" b="1" dirty="0" smtClean="0">
                    <a:solidFill>
                      <a:srgbClr val="005555"/>
                    </a:solidFill>
                  </a:rPr>
                  <a:t>Intrinsic toroidal asymmetry </a:t>
                </a:r>
                <a:r>
                  <a:rPr lang="en-US" b="0" dirty="0" smtClean="0">
                    <a:solidFill>
                      <a:schemeClr val="tx1"/>
                    </a:solidFill>
                  </a:rPr>
                  <a:t>of </a:t>
                </a:r>
                <a14:m>
                  <m:oMath xmlns:m="http://schemas.openxmlformats.org/officeDocument/2006/math">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𝑟𝑎𝑑</m:t>
                        </m:r>
                      </m:sub>
                    </m:sSub>
                  </m:oMath>
                </a14:m>
                <a:endParaRPr lang="de-DE" b="0" dirty="0" smtClean="0">
                  <a:solidFill>
                    <a:schemeClr val="tx1"/>
                  </a:solidFill>
                </a:endParaRPr>
              </a:p>
              <a:p>
                <a:pPr algn="just"/>
                <a14:m>
                  <m:oMath xmlns:m="http://schemas.openxmlformats.org/officeDocument/2006/math">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𝑟𝑎𝑑</m:t>
                        </m:r>
                      </m:sub>
                    </m:sSub>
                  </m:oMath>
                </a14:m>
                <a:r>
                  <a:rPr lang="en-US" b="0" dirty="0">
                    <a:solidFill>
                      <a:schemeClr val="tx1"/>
                    </a:solidFill>
                  </a:rPr>
                  <a:t> is measured by bolometer cameras </a:t>
                </a:r>
                <a:endParaRPr lang="de-DE" b="0" dirty="0" smtClean="0">
                  <a:solidFill>
                    <a:schemeClr val="tx1"/>
                  </a:solidFill>
                </a:endParaRPr>
              </a:p>
              <a:p>
                <a:pPr algn="just"/>
                <a:r>
                  <a:rPr lang="en-US" b="0" dirty="0" err="1" smtClean="0">
                    <a:solidFill>
                      <a:schemeClr val="tx1"/>
                    </a:solidFill>
                  </a:rPr>
                  <a:t>Toroidally</a:t>
                </a:r>
                <a:r>
                  <a:rPr lang="en-US" b="0" dirty="0" smtClean="0">
                    <a:solidFill>
                      <a:schemeClr val="tx1"/>
                    </a:solidFill>
                  </a:rPr>
                  <a:t> localized measurement can lead to </a:t>
                </a:r>
                <a14:m>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𝑃</m:t>
                        </m:r>
                      </m:e>
                      <m:sub>
                        <m:r>
                          <a:rPr lang="de-DE" b="0" i="1" smtClean="0">
                            <a:solidFill>
                              <a:schemeClr val="tx1"/>
                            </a:solidFill>
                            <a:latin typeface="Cambria Math" panose="02040503050406030204" pitchFamily="18" charset="0"/>
                          </a:rPr>
                          <m:t>𝑟𝑎𝑑</m:t>
                        </m:r>
                      </m:sub>
                    </m:sSub>
                  </m:oMath>
                </a14:m>
                <a:r>
                  <a:rPr lang="en-US" b="0" dirty="0" smtClean="0">
                    <a:solidFill>
                      <a:schemeClr val="tx1"/>
                    </a:solidFill>
                  </a:rPr>
                  <a:t> errors</a:t>
                </a:r>
                <a:endParaRPr lang="en-US" b="0" dirty="0">
                  <a:solidFill>
                    <a:schemeClr val="tx1"/>
                  </a:solidFill>
                </a:endParaRPr>
              </a:p>
              <a:p>
                <a:pPr algn="just"/>
                <a:r>
                  <a:rPr lang="en-US" b="0" dirty="0">
                    <a:solidFill>
                      <a:schemeClr val="tx1"/>
                    </a:solidFill>
                  </a:rPr>
                  <a:t>Radiated power density peaks in divertor region</a:t>
                </a:r>
              </a:p>
              <a:p>
                <a:pPr algn="just"/>
                <a:r>
                  <a:rPr lang="en-US" b="0" dirty="0">
                    <a:solidFill>
                      <a:schemeClr val="tx1"/>
                    </a:solidFill>
                  </a:rPr>
                  <a:t>More diagnostic coverage is </a:t>
                </a:r>
                <a:r>
                  <a:rPr lang="en-US" b="0" dirty="0" smtClean="0">
                    <a:solidFill>
                      <a:schemeClr val="tx1"/>
                    </a:solidFill>
                  </a:rPr>
                  <a:t>required</a:t>
                </a:r>
              </a:p>
              <a:p>
                <a:pPr algn="just"/>
                <a:endParaRPr lang="en-US" b="0" dirty="0">
                  <a:solidFill>
                    <a:schemeClr val="tx1"/>
                  </a:solidFill>
                </a:endParaRPr>
              </a:p>
              <a:p>
                <a:pPr marL="0" indent="0" algn="just">
                  <a:buNone/>
                </a:pPr>
                <a:r>
                  <a:rPr lang="en-US" dirty="0"/>
                  <a:t>New bolometer diagnostics</a:t>
                </a:r>
                <a:r>
                  <a:rPr lang="en-US" b="0" dirty="0" smtClean="0">
                    <a:solidFill>
                      <a:schemeClr val="tx1"/>
                    </a:solidFill>
                  </a:rPr>
                  <a:t>:</a:t>
                </a:r>
              </a:p>
              <a:p>
                <a:pPr lvl="1" algn="just"/>
                <a:r>
                  <a:rPr lang="en-US" dirty="0" smtClean="0">
                    <a:solidFill>
                      <a:srgbClr val="009E47"/>
                    </a:solidFill>
                  </a:rPr>
                  <a:t>Core </a:t>
                </a:r>
                <a:r>
                  <a:rPr lang="en-US" dirty="0">
                    <a:solidFill>
                      <a:srgbClr val="009E47"/>
                    </a:solidFill>
                  </a:rPr>
                  <a:t>bolometry </a:t>
                </a:r>
                <a:r>
                  <a:rPr lang="en-US" b="0" dirty="0">
                    <a:solidFill>
                      <a:schemeClr val="tx1"/>
                    </a:solidFill>
                  </a:rPr>
                  <a:t>(3 cameras, 80 </a:t>
                </a:r>
                <a:r>
                  <a:rPr lang="en-US" b="0" dirty="0" err="1">
                    <a:solidFill>
                      <a:schemeClr val="tx1"/>
                    </a:solidFill>
                  </a:rPr>
                  <a:t>ch</a:t>
                </a:r>
                <a:r>
                  <a:rPr lang="en-US" b="0" dirty="0" err="1" smtClean="0">
                    <a:solidFill>
                      <a:schemeClr val="tx1"/>
                    </a:solidFill>
                  </a:rPr>
                  <a:t>.</a:t>
                </a:r>
                <a:r>
                  <a:rPr lang="en-US" b="0" dirty="0" smtClean="0">
                    <a:solidFill>
                      <a:schemeClr val="tx1"/>
                    </a:solidFill>
                  </a:rPr>
                  <a:t>)</a:t>
                </a:r>
                <a:endParaRPr lang="en-US" b="0" dirty="0">
                  <a:solidFill>
                    <a:schemeClr val="tx1"/>
                  </a:solidFill>
                </a:endParaRPr>
              </a:p>
              <a:p>
                <a:pPr lvl="1" algn="just"/>
                <a:r>
                  <a:rPr lang="en-US" dirty="0">
                    <a:solidFill>
                      <a:srgbClr val="0070C0"/>
                    </a:solidFill>
                  </a:rPr>
                  <a:t>Divertor bolometry </a:t>
                </a:r>
                <a:r>
                  <a:rPr lang="en-US" b="0" dirty="0">
                    <a:solidFill>
                      <a:schemeClr val="tx1"/>
                    </a:solidFill>
                  </a:rPr>
                  <a:t>(4 cameras, 88 </a:t>
                </a:r>
                <a:r>
                  <a:rPr lang="en-US" b="0" dirty="0" err="1">
                    <a:solidFill>
                      <a:schemeClr val="tx1"/>
                    </a:solidFill>
                  </a:rPr>
                  <a:t>ch.</a:t>
                </a:r>
                <a:r>
                  <a:rPr lang="en-US" b="0" dirty="0">
                    <a:solidFill>
                      <a:schemeClr val="tx1"/>
                    </a:solidFill>
                  </a:rPr>
                  <a:t>)</a:t>
                </a:r>
                <a:endParaRPr lang="en-US" dirty="0">
                  <a:solidFill>
                    <a:srgbClr val="0070C0"/>
                  </a:solidFill>
                </a:endParaRPr>
              </a:p>
              <a:p>
                <a:pPr lvl="1" algn="just"/>
                <a:r>
                  <a:rPr lang="en-US" b="0" dirty="0">
                    <a:solidFill>
                      <a:schemeClr val="tx1"/>
                    </a:solidFill>
                  </a:rPr>
                  <a:t>Compact Bolometer Cameras (</a:t>
                </a:r>
                <a:r>
                  <a:rPr lang="en-US" dirty="0">
                    <a:solidFill>
                      <a:srgbClr val="FF0000"/>
                    </a:solidFill>
                  </a:rPr>
                  <a:t>CBCs</a:t>
                </a:r>
                <a:r>
                  <a:rPr lang="en-US" b="0" dirty="0">
                    <a:solidFill>
                      <a:schemeClr val="tx1"/>
                    </a:solidFill>
                  </a:rPr>
                  <a:t>)</a:t>
                </a:r>
              </a:p>
              <a:p>
                <a:pPr lvl="1" algn="just"/>
                <a:r>
                  <a:rPr lang="en-US" b="0" dirty="0" err="1">
                    <a:solidFill>
                      <a:schemeClr val="tx1"/>
                    </a:solidFill>
                  </a:rPr>
                  <a:t>InfraRed</a:t>
                </a:r>
                <a:r>
                  <a:rPr lang="en-US" b="0" dirty="0">
                    <a:solidFill>
                      <a:schemeClr val="tx1"/>
                    </a:solidFill>
                  </a:rPr>
                  <a:t> (imaging) Video Bolometer camera (</a:t>
                </a:r>
                <a:r>
                  <a:rPr lang="en-US" dirty="0">
                    <a:solidFill>
                      <a:srgbClr val="EF7C00"/>
                    </a:solidFill>
                  </a:rPr>
                  <a:t>IRVB</a:t>
                </a:r>
                <a:r>
                  <a:rPr lang="en-US" b="0" dirty="0">
                    <a:solidFill>
                      <a:schemeClr val="tx1"/>
                    </a:solidFill>
                  </a:rPr>
                  <a:t>, 520 </a:t>
                </a:r>
                <a:r>
                  <a:rPr lang="en-US" b="0" dirty="0" err="1">
                    <a:solidFill>
                      <a:schemeClr val="tx1"/>
                    </a:solidFill>
                  </a:rPr>
                  <a:t>ch.</a:t>
                </a:r>
                <a:r>
                  <a:rPr lang="en-US" b="0" dirty="0">
                    <a:solidFill>
                      <a:schemeClr val="tx1"/>
                    </a:solidFill>
                  </a:rPr>
                  <a:t>)</a:t>
                </a:r>
              </a:p>
              <a:p>
                <a:pPr algn="just"/>
                <a:endParaRPr lang="en-US" b="0" dirty="0">
                  <a:solidFill>
                    <a:schemeClr val="tx1"/>
                  </a:solidFill>
                </a:endParaRPr>
              </a:p>
              <a:p>
                <a:pPr algn="just"/>
                <a:endParaRPr lang="en-US" b="1" dirty="0" smtClean="0">
                  <a:solidFill>
                    <a:srgbClr val="005555"/>
                  </a:solidFill>
                </a:endParaRPr>
              </a:p>
              <a:p>
                <a:pPr algn="just"/>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41" name="Text Placeholder 9"/>
              <p:cNvSpPr>
                <a:spLocks noGrp="1" noRot="1" noChangeAspect="1" noMove="1" noResize="1" noEditPoints="1" noAdjustHandles="1" noChangeArrowheads="1" noChangeShapeType="1" noTextEdit="1"/>
              </p:cNvSpPr>
              <p:nvPr>
                <p:ph sz="quarter" idx="13"/>
              </p:nvPr>
            </p:nvSpPr>
            <p:spPr>
              <a:xfrm>
                <a:off x="695326" y="976934"/>
                <a:ext cx="10822183" cy="5270961"/>
              </a:xfrm>
              <a:blipFill>
                <a:blip r:embed="rId3"/>
                <a:stretch>
                  <a:fillRect l="-1296"/>
                </a:stretch>
              </a:blipFill>
            </p:spPr>
            <p:txBody>
              <a:bodyPr/>
              <a:lstStyle/>
              <a:p>
                <a:r>
                  <a:rPr lang="en-GB">
                    <a:noFill/>
                  </a:rPr>
                  <a:t> </a:t>
                </a:r>
              </a:p>
            </p:txBody>
          </p:sp>
        </mc:Fallback>
      </mc:AlternateContent>
      <p:sp>
        <p:nvSpPr>
          <p:cNvPr id="3" name="Title 2"/>
          <p:cNvSpPr>
            <a:spLocks noGrp="1"/>
          </p:cNvSpPr>
          <p:nvPr>
            <p:ph type="title"/>
          </p:nvPr>
        </p:nvSpPr>
        <p:spPr>
          <a:xfrm>
            <a:off x="695326" y="441325"/>
            <a:ext cx="9576471" cy="403501"/>
          </a:xfrm>
        </p:spPr>
        <p:txBody>
          <a:bodyPr/>
          <a:lstStyle/>
          <a:p>
            <a:r>
              <a:rPr lang="en-US" dirty="0"/>
              <a:t>New bolometer diagnostics</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11</a:t>
            </a:fld>
            <a:endParaRPr lang="de-DE" dirty="0"/>
          </a:p>
        </p:txBody>
      </p:sp>
      <p:sp>
        <p:nvSpPr>
          <p:cNvPr id="5" name="Date Placeholder 4"/>
          <p:cNvSpPr>
            <a:spLocks noGrp="1"/>
          </p:cNvSpPr>
          <p:nvPr>
            <p:ph type="dt" sz="half" idx="2"/>
          </p:nvPr>
        </p:nvSpPr>
        <p:spPr/>
        <p:txBody>
          <a:bodyPr/>
          <a:lstStyle/>
          <a:p>
            <a:r>
              <a:rPr lang="en-US" smtClean="0"/>
              <a:t>HEPP seminar progress talk</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22.01.2024     </a:t>
            </a:r>
            <a:endParaRPr lang="de-DE" dirty="0"/>
          </a:p>
        </p:txBody>
      </p:sp>
      <p:pic>
        <p:nvPicPr>
          <p:cNvPr id="12" name="Picture 11"/>
          <p:cNvPicPr>
            <a:picLocks noChangeAspect="1"/>
          </p:cNvPicPr>
          <p:nvPr/>
        </p:nvPicPr>
        <p:blipFill>
          <a:blip r:embed="rId4"/>
          <a:stretch>
            <a:fillRect/>
          </a:stretch>
        </p:blipFill>
        <p:spPr>
          <a:xfrm>
            <a:off x="7866214" y="3907896"/>
            <a:ext cx="3371850" cy="2520000"/>
          </a:xfrm>
          <a:prstGeom prst="rect">
            <a:avLst/>
          </a:prstGeom>
        </p:spPr>
      </p:pic>
      <p:pic>
        <p:nvPicPr>
          <p:cNvPr id="13" name="Picture 12"/>
          <p:cNvPicPr>
            <a:picLocks noChangeAspect="1"/>
          </p:cNvPicPr>
          <p:nvPr/>
        </p:nvPicPr>
        <p:blipFill>
          <a:blip r:embed="rId5"/>
          <a:stretch>
            <a:fillRect/>
          </a:stretch>
        </p:blipFill>
        <p:spPr>
          <a:xfrm>
            <a:off x="7580224" y="975600"/>
            <a:ext cx="3600000" cy="2880000"/>
          </a:xfrm>
          <a:prstGeom prst="rect">
            <a:avLst/>
          </a:prstGeom>
        </p:spPr>
      </p:pic>
    </p:spTree>
    <p:extLst>
      <p:ext uri="{BB962C8B-B14F-4D97-AF65-F5344CB8AC3E}">
        <p14:creationId xmlns:p14="http://schemas.microsoft.com/office/powerpoint/2010/main" val="1231462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4772024"/>
              </a:xfrm>
            </p:spPr>
            <p:txBody>
              <a:bodyPr>
                <a:normAutofit/>
              </a:bodyPr>
              <a:lstStyle/>
              <a:p>
                <a:pPr marL="285750" lvl="7" indent="-285750" algn="just">
                  <a:buClr>
                    <a:srgbClr val="005555"/>
                  </a:buClr>
                  <a:buFont typeface="Arial" panose="020B0604020202020204" pitchFamily="34" charset="0"/>
                  <a:buChar char="•"/>
                </a:pPr>
                <a:r>
                  <a:rPr lang="en-US" sz="1800" b="1" i="0" dirty="0">
                    <a:solidFill>
                      <a:srgbClr val="005555"/>
                    </a:solidFill>
                  </a:rPr>
                  <a:t>CBC (compact resistive bolometers)</a:t>
                </a:r>
              </a:p>
              <a:p>
                <a:pPr marL="285750" lvl="7" indent="-285750" algn="just">
                  <a:buClr>
                    <a:srgbClr val="005555"/>
                  </a:buClr>
                  <a:buFont typeface="Arial" panose="020B0604020202020204" pitchFamily="34" charset="0"/>
                  <a:buChar char="•"/>
                </a:pPr>
                <a:r>
                  <a:rPr lang="en-US" sz="1800" i="0" dirty="0">
                    <a:solidFill>
                      <a:schemeClr val="tx1"/>
                    </a:solidFill>
                  </a:rPr>
                  <a:t>Fast ray tracing </a:t>
                </a:r>
                <a:r>
                  <a:rPr lang="en-US" sz="1800" i="0" dirty="0" smtClean="0">
                    <a:solidFill>
                      <a:schemeClr val="tx1"/>
                    </a:solidFill>
                  </a:rPr>
                  <a:t>developed </a:t>
                </a:r>
                <a:r>
                  <a:rPr lang="en-US" sz="1800" i="0" dirty="0">
                    <a:solidFill>
                      <a:schemeClr val="tx1"/>
                    </a:solidFill>
                  </a:rPr>
                  <a:t>to model </a:t>
                </a:r>
                <a:r>
                  <a:rPr lang="en-US" sz="1800" i="0" dirty="0" smtClean="0">
                    <a:solidFill>
                      <a:schemeClr val="tx1"/>
                    </a:solidFill>
                  </a:rPr>
                  <a:t>diagnostics</a:t>
                </a:r>
              </a:p>
              <a:p>
                <a:pPr marL="285750" lvl="7" indent="-285750" algn="just">
                  <a:buClr>
                    <a:srgbClr val="005555"/>
                  </a:buClr>
                  <a:buFont typeface="Arial" panose="020B0604020202020204" pitchFamily="34" charset="0"/>
                  <a:buChar char="•"/>
                </a:pPr>
                <a:r>
                  <a:rPr lang="en-US" sz="1800" i="0" dirty="0" smtClean="0">
                    <a:solidFill>
                      <a:schemeClr val="tx1"/>
                    </a:solidFill>
                  </a:rPr>
                  <a:t>Geometry </a:t>
                </a:r>
                <a:r>
                  <a:rPr lang="en-US" sz="1800" i="0" dirty="0">
                    <a:solidFill>
                      <a:schemeClr val="tx1"/>
                    </a:solidFill>
                  </a:rPr>
                  <a:t>optimized for accuracy of local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𝑟𝑎𝑑</m:t>
                        </m:r>
                      </m:sub>
                    </m:sSub>
                  </m:oMath>
                </a14:m>
                <a:r>
                  <a:rPr lang="en-US" sz="1800" i="0" dirty="0">
                    <a:solidFill>
                      <a:schemeClr val="tx1"/>
                    </a:solidFill>
                  </a:rPr>
                  <a:t> estimation</a:t>
                </a:r>
              </a:p>
              <a:p>
                <a:pPr marL="285750" lvl="7" indent="-285750" algn="just">
                  <a:buClr>
                    <a:srgbClr val="005555"/>
                  </a:buClr>
                  <a:buFont typeface="Arial" panose="020B0604020202020204" pitchFamily="34" charset="0"/>
                  <a:buChar char="•"/>
                </a:pPr>
                <a:r>
                  <a:rPr lang="en-US" sz="1800" i="0" dirty="0">
                    <a:solidFill>
                      <a:schemeClr val="tx1"/>
                    </a:solidFill>
                  </a:rPr>
                  <a:t>4 CBCs designed, 3 installed</a:t>
                </a:r>
              </a:p>
              <a:p>
                <a:pPr marL="285750" lvl="7" indent="-285750" algn="just">
                  <a:buClr>
                    <a:srgbClr val="005555"/>
                  </a:buClr>
                  <a:buFont typeface="Arial" panose="020B0604020202020204" pitchFamily="34" charset="0"/>
                  <a:buChar char="•"/>
                </a:pPr>
                <a:r>
                  <a:rPr lang="en-US" sz="1800" i="0" dirty="0">
                    <a:solidFill>
                      <a:schemeClr val="tx1"/>
                    </a:solidFill>
                  </a:rPr>
                  <a:t>Inexpensive and simple design, compact size</a:t>
                </a:r>
              </a:p>
              <a:p>
                <a:pPr marL="285750" lvl="7" indent="-285750" algn="just">
                  <a:buClr>
                    <a:srgbClr val="005555"/>
                  </a:buClr>
                  <a:buFont typeface="Arial" panose="020B0604020202020204" pitchFamily="34" charset="0"/>
                  <a:buChar char="•"/>
                </a:pPr>
                <a:r>
                  <a:rPr lang="en-US" sz="1800" i="0" dirty="0">
                    <a:solidFill>
                      <a:schemeClr val="tx1"/>
                    </a:solidFill>
                  </a:rPr>
                  <a:t>Easy to adapt to any diagnostic port (multiple toroidal locations)</a:t>
                </a:r>
              </a:p>
              <a:p>
                <a:pPr marL="285750" lvl="7" indent="-285750" algn="just">
                  <a:buClr>
                    <a:srgbClr val="005555"/>
                  </a:buClr>
                  <a:buFont typeface="Arial" panose="020B0604020202020204" pitchFamily="34" charset="0"/>
                  <a:buChar char="•"/>
                </a:pPr>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17"/>
                <a:stretch>
                  <a:fillRect l="-1296" t="-639"/>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a:t>New bolometer diagnostics</a:t>
            </a:r>
          </a:p>
        </p:txBody>
      </p:sp>
      <p:sp>
        <p:nvSpPr>
          <p:cNvPr id="8" name="Foliennummernplatzhalter 7"/>
          <p:cNvSpPr>
            <a:spLocks noGrp="1"/>
          </p:cNvSpPr>
          <p:nvPr>
            <p:ph type="sldNum" sz="quarter" idx="16"/>
          </p:nvPr>
        </p:nvSpPr>
        <p:spPr/>
        <p:txBody>
          <a:bodyPr/>
          <a:lstStyle/>
          <a:p>
            <a:fld id="{31AA536C-85F5-4A1B-A111-7CE00A08BCBC}" type="slidenum">
              <a:rPr lang="en-US" smtClean="0"/>
              <a:pPr/>
              <a:t>12</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44" name="Picture 43"/>
          <p:cNvPicPr>
            <a:picLocks noChangeAspect="1"/>
          </p:cNvPicPr>
          <p:nvPr/>
        </p:nvPicPr>
        <p:blipFill>
          <a:blip r:embed="rId18"/>
          <a:stretch>
            <a:fillRect/>
          </a:stretch>
        </p:blipFill>
        <p:spPr>
          <a:xfrm>
            <a:off x="8526719" y="1013510"/>
            <a:ext cx="2890157" cy="2160000"/>
          </a:xfrm>
          <a:prstGeom prst="rect">
            <a:avLst/>
          </a:prstGeom>
        </p:spPr>
      </p:pic>
      <p:sp>
        <p:nvSpPr>
          <p:cNvPr id="28" name="Oval 27"/>
          <p:cNvSpPr/>
          <p:nvPr/>
        </p:nvSpPr>
        <p:spPr>
          <a:xfrm>
            <a:off x="10117748" y="863659"/>
            <a:ext cx="1131077" cy="1131077"/>
          </a:xfrm>
          <a:prstGeom prst="ellipse">
            <a:avLst/>
          </a:pr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5704" y="3341596"/>
            <a:ext cx="1764826" cy="2937151"/>
          </a:xfrm>
          <a:prstGeom prst="rect">
            <a:avLst/>
          </a:prstGeom>
        </p:spPr>
      </p:pic>
      <p:sp>
        <p:nvSpPr>
          <p:cNvPr id="46" name="Rectangle 45"/>
          <p:cNvSpPr/>
          <p:nvPr/>
        </p:nvSpPr>
        <p:spPr>
          <a:xfrm>
            <a:off x="832860" y="6134044"/>
            <a:ext cx="1787670" cy="369332"/>
          </a:xfrm>
          <a:prstGeom prst="rect">
            <a:avLst/>
          </a:prstGeom>
        </p:spPr>
        <p:txBody>
          <a:bodyPr wrap="none">
            <a:spAutoFit/>
          </a:bodyPr>
          <a:lstStyle/>
          <a:p>
            <a:pPr marL="0" lvl="7" algn="ctr">
              <a:buClr>
                <a:srgbClr val="005555"/>
              </a:buClr>
            </a:pPr>
            <a:r>
              <a:rPr lang="en-US" b="1" dirty="0" smtClean="0">
                <a:solidFill>
                  <a:srgbClr val="005555"/>
                </a:solidFill>
              </a:rPr>
              <a:t>CBC geometry</a:t>
            </a:r>
            <a:endParaRPr lang="en-US" b="1" dirty="0">
              <a:solidFill>
                <a:srgbClr val="005555"/>
              </a:solidFill>
            </a:endParaRPr>
          </a:p>
        </p:txBody>
      </p:sp>
    </p:spTree>
    <p:extLst>
      <p:ext uri="{BB962C8B-B14F-4D97-AF65-F5344CB8AC3E}">
        <p14:creationId xmlns:p14="http://schemas.microsoft.com/office/powerpoint/2010/main" val="1903355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4772024"/>
              </a:xfrm>
            </p:spPr>
            <p:txBody>
              <a:bodyPr>
                <a:normAutofit/>
              </a:bodyPr>
              <a:lstStyle/>
              <a:p>
                <a:pPr marL="285750" lvl="7" indent="-285750" algn="just">
                  <a:buClr>
                    <a:srgbClr val="005555"/>
                  </a:buClr>
                  <a:buFont typeface="Arial" panose="020B0604020202020204" pitchFamily="34" charset="0"/>
                  <a:buChar char="•"/>
                </a:pPr>
                <a:r>
                  <a:rPr lang="en-US" sz="1800" b="1" i="0" dirty="0" smtClean="0">
                    <a:solidFill>
                      <a:srgbClr val="005555"/>
                    </a:solidFill>
                  </a:rPr>
                  <a:t>CBC (compact resistive bolometers)</a:t>
                </a:r>
              </a:p>
              <a:p>
                <a:pPr marL="285750" lvl="7" indent="-285750" algn="just">
                  <a:buClr>
                    <a:srgbClr val="005555"/>
                  </a:buClr>
                  <a:buFont typeface="Arial" panose="020B0604020202020204" pitchFamily="34" charset="0"/>
                  <a:buChar char="•"/>
                </a:pPr>
                <a:r>
                  <a:rPr lang="en-US" sz="1800" i="0" dirty="0" smtClean="0">
                    <a:solidFill>
                      <a:schemeClr val="tx1"/>
                    </a:solidFill>
                  </a:rPr>
                  <a:t>Fast ray tracing developed to model diagnostics</a:t>
                </a:r>
              </a:p>
              <a:p>
                <a:pPr marL="285750" lvl="7" indent="-285750" algn="just">
                  <a:buClr>
                    <a:srgbClr val="005555"/>
                  </a:buClr>
                  <a:buFont typeface="Arial" panose="020B0604020202020204" pitchFamily="34" charset="0"/>
                  <a:buChar char="•"/>
                </a:pPr>
                <a:r>
                  <a:rPr lang="en-US" sz="1800" i="0" dirty="0" smtClean="0">
                    <a:solidFill>
                      <a:schemeClr val="tx1"/>
                    </a:solidFill>
                  </a:rPr>
                  <a:t>Geometry optimized for accuracy of local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𝑟𝑎𝑑</m:t>
                        </m:r>
                      </m:sub>
                    </m:sSub>
                  </m:oMath>
                </a14:m>
                <a:r>
                  <a:rPr lang="en-US" sz="1800" i="0" dirty="0">
                    <a:solidFill>
                      <a:schemeClr val="tx1"/>
                    </a:solidFill>
                  </a:rPr>
                  <a:t> </a:t>
                </a:r>
                <a:r>
                  <a:rPr lang="en-US" sz="1800" i="0" dirty="0" smtClean="0">
                    <a:solidFill>
                      <a:schemeClr val="tx1"/>
                    </a:solidFill>
                  </a:rPr>
                  <a:t>estimation</a:t>
                </a:r>
              </a:p>
              <a:p>
                <a:pPr marL="285750" lvl="7" indent="-285750" algn="just">
                  <a:buClr>
                    <a:srgbClr val="005555"/>
                  </a:buClr>
                  <a:buFont typeface="Arial" panose="020B0604020202020204" pitchFamily="34" charset="0"/>
                  <a:buChar char="•"/>
                </a:pPr>
                <a:r>
                  <a:rPr lang="en-US" sz="1800" i="0" dirty="0" smtClean="0">
                    <a:solidFill>
                      <a:schemeClr val="tx1"/>
                    </a:solidFill>
                  </a:rPr>
                  <a:t>4 CBCs designed, 3 installed</a:t>
                </a:r>
              </a:p>
              <a:p>
                <a:pPr marL="285750" lvl="7" indent="-285750" algn="just">
                  <a:buClr>
                    <a:srgbClr val="005555"/>
                  </a:buClr>
                  <a:buFont typeface="Arial" panose="020B0604020202020204" pitchFamily="34" charset="0"/>
                  <a:buChar char="•"/>
                </a:pPr>
                <a:r>
                  <a:rPr lang="en-US" sz="1800" i="0" dirty="0">
                    <a:solidFill>
                      <a:schemeClr val="tx1"/>
                    </a:solidFill>
                  </a:rPr>
                  <a:t>Inexpensive and simple design, compact size</a:t>
                </a:r>
              </a:p>
              <a:p>
                <a:pPr marL="285750" lvl="7" indent="-285750" algn="just">
                  <a:buClr>
                    <a:srgbClr val="005555"/>
                  </a:buClr>
                  <a:buFont typeface="Arial" panose="020B0604020202020204" pitchFamily="34" charset="0"/>
                  <a:buChar char="•"/>
                </a:pPr>
                <a:r>
                  <a:rPr lang="en-US" sz="1800" i="0" dirty="0" smtClean="0">
                    <a:solidFill>
                      <a:schemeClr val="tx1"/>
                    </a:solidFill>
                  </a:rPr>
                  <a:t>Easy </a:t>
                </a:r>
                <a:r>
                  <a:rPr lang="en-US" sz="1800" i="0" dirty="0">
                    <a:solidFill>
                      <a:schemeClr val="tx1"/>
                    </a:solidFill>
                  </a:rPr>
                  <a:t>to adapt </a:t>
                </a:r>
                <a:r>
                  <a:rPr lang="en-US" sz="1800" i="0" dirty="0" smtClean="0">
                    <a:solidFill>
                      <a:schemeClr val="tx1"/>
                    </a:solidFill>
                  </a:rPr>
                  <a:t>to any diagnostic port (</a:t>
                </a:r>
                <a:r>
                  <a:rPr lang="en-US" sz="1800" i="0" dirty="0">
                    <a:solidFill>
                      <a:schemeClr val="tx1"/>
                    </a:solidFill>
                  </a:rPr>
                  <a:t>multiple toroidal </a:t>
                </a:r>
                <a:r>
                  <a:rPr lang="en-US" sz="1800" i="0" dirty="0" smtClean="0">
                    <a:solidFill>
                      <a:schemeClr val="tx1"/>
                    </a:solidFill>
                  </a:rPr>
                  <a:t>locations)</a:t>
                </a:r>
              </a:p>
              <a:p>
                <a:pPr marL="285750" lvl="7" indent="-285750" algn="just">
                  <a:buClr>
                    <a:srgbClr val="005555"/>
                  </a:buClr>
                  <a:buFont typeface="Arial" panose="020B0604020202020204" pitchFamily="34" charset="0"/>
                  <a:buChar char="•"/>
                </a:pPr>
                <a:r>
                  <a:rPr lang="en-US" sz="1800" b="1" i="0" dirty="0" smtClean="0">
                    <a:solidFill>
                      <a:srgbClr val="005555"/>
                    </a:solidFill>
                  </a:rPr>
                  <a:t>Identification </a:t>
                </a:r>
                <a:r>
                  <a:rPr lang="en-US" sz="1800" b="1" i="0" dirty="0">
                    <a:solidFill>
                      <a:srgbClr val="005555"/>
                    </a:solidFill>
                  </a:rPr>
                  <a:t>of </a:t>
                </a:r>
                <a:r>
                  <a:rPr lang="en-US" sz="1800" b="1" i="0" dirty="0" smtClean="0">
                    <a:solidFill>
                      <a:srgbClr val="005555"/>
                    </a:solidFill>
                  </a:rPr>
                  <a:t>poloidal/toroidal </a:t>
                </a:r>
                <a:r>
                  <a:rPr lang="en-US" sz="1800" b="1" i="0" dirty="0">
                    <a:solidFill>
                      <a:srgbClr val="005555"/>
                    </a:solidFill>
                  </a:rPr>
                  <a:t>radiation </a:t>
                </a:r>
                <a:r>
                  <a:rPr lang="en-US" sz="1800" b="1" i="0" dirty="0" smtClean="0">
                    <a:solidFill>
                      <a:srgbClr val="005555"/>
                    </a:solidFill>
                  </a:rPr>
                  <a:t>asymmetries</a:t>
                </a:r>
              </a:p>
              <a:p>
                <a:pPr marL="285750" lvl="7" indent="-285750" algn="just">
                  <a:buClr>
                    <a:srgbClr val="005555"/>
                  </a:buClr>
                  <a:buFont typeface="Arial" panose="020B0604020202020204" pitchFamily="34" charset="0"/>
                  <a:buChar char="•"/>
                </a:pPr>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9"/>
                <a:stretch>
                  <a:fillRect l="-1296" t="-639"/>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a:t>New bolometer diagnostics</a:t>
            </a:r>
          </a:p>
        </p:txBody>
      </p:sp>
      <p:sp>
        <p:nvSpPr>
          <p:cNvPr id="8" name="Foliennummernplatzhalter 7"/>
          <p:cNvSpPr>
            <a:spLocks noGrp="1"/>
          </p:cNvSpPr>
          <p:nvPr>
            <p:ph type="sldNum" sz="quarter" idx="16"/>
          </p:nvPr>
        </p:nvSpPr>
        <p:spPr/>
        <p:txBody>
          <a:bodyPr/>
          <a:lstStyle/>
          <a:p>
            <a:fld id="{31AA536C-85F5-4A1B-A111-7CE00A08BCBC}" type="slidenum">
              <a:rPr lang="en-US" smtClean="0"/>
              <a:pPr/>
              <a:t>13</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13" name="Group 12"/>
          <p:cNvGrpSpPr/>
          <p:nvPr/>
        </p:nvGrpSpPr>
        <p:grpSpPr>
          <a:xfrm>
            <a:off x="7362057" y="3341596"/>
            <a:ext cx="3886768" cy="2880000"/>
            <a:chOff x="7504518" y="3204851"/>
            <a:chExt cx="3886768" cy="2880000"/>
          </a:xfrm>
        </p:grpSpPr>
        <p:pic>
          <p:nvPicPr>
            <p:cNvPr id="2" name="Picture 1"/>
            <p:cNvPicPr>
              <a:picLocks noChangeAspect="1"/>
            </p:cNvPicPr>
            <p:nvPr/>
          </p:nvPicPr>
          <p:blipFill>
            <a:blip r:embed="rId10"/>
            <a:stretch>
              <a:fillRect/>
            </a:stretch>
          </p:blipFill>
          <p:spPr>
            <a:xfrm>
              <a:off x="7504518" y="3204851"/>
              <a:ext cx="3154436" cy="2880000"/>
            </a:xfrm>
            <a:prstGeom prst="rect">
              <a:avLst/>
            </a:prstGeom>
            <a:ln>
              <a:noFill/>
            </a:ln>
          </p:spPr>
        </p:pic>
        <p:grpSp>
          <p:nvGrpSpPr>
            <p:cNvPr id="5" name="Group 4"/>
            <p:cNvGrpSpPr/>
            <p:nvPr/>
          </p:nvGrpSpPr>
          <p:grpSpPr>
            <a:xfrm>
              <a:off x="10725718" y="4678468"/>
              <a:ext cx="665568" cy="1161087"/>
              <a:chOff x="4241260" y="2957209"/>
              <a:chExt cx="958876" cy="1672763"/>
            </a:xfrm>
          </p:grpSpPr>
          <p:pic>
            <p:nvPicPr>
              <p:cNvPr id="27" name="Picture 26"/>
              <p:cNvPicPr>
                <a:picLocks noChangeAspect="1"/>
              </p:cNvPicPr>
              <p:nvPr/>
            </p:nvPicPr>
            <p:blipFill rotWithShape="1">
              <a:blip r:embed="rId11"/>
              <a:srcRect l="27280" t="2731" r="47321" b="51873"/>
              <a:stretch/>
            </p:blipFill>
            <p:spPr>
              <a:xfrm>
                <a:off x="4256553" y="2995725"/>
                <a:ext cx="943583" cy="1634247"/>
              </a:xfrm>
              <a:prstGeom prst="rect">
                <a:avLst/>
              </a:prstGeom>
              <a:ln>
                <a:noFill/>
              </a:ln>
            </p:spPr>
          </p:pic>
          <p:sp>
            <p:nvSpPr>
              <p:cNvPr id="4" name="Rectangle 3"/>
              <p:cNvSpPr/>
              <p:nvPr/>
            </p:nvSpPr>
            <p:spPr>
              <a:xfrm>
                <a:off x="4241260" y="2957209"/>
                <a:ext cx="223736" cy="18482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p:grpSp>
          <p:nvGrpSpPr>
            <p:cNvPr id="7" name="Group 6"/>
            <p:cNvGrpSpPr/>
            <p:nvPr/>
          </p:nvGrpSpPr>
          <p:grpSpPr>
            <a:xfrm>
              <a:off x="10745100" y="3500544"/>
              <a:ext cx="612196" cy="1121285"/>
              <a:chOff x="2675106" y="2295727"/>
              <a:chExt cx="924128" cy="1692613"/>
            </a:xfrm>
          </p:grpSpPr>
          <p:pic>
            <p:nvPicPr>
              <p:cNvPr id="3" name="Picture 2"/>
              <p:cNvPicPr>
                <a:picLocks noChangeAspect="1"/>
              </p:cNvPicPr>
              <p:nvPr/>
            </p:nvPicPr>
            <p:blipFill rotWithShape="1">
              <a:blip r:embed="rId11"/>
              <a:srcRect l="1009" t="1561" r="74116" b="51422"/>
              <a:stretch/>
            </p:blipFill>
            <p:spPr>
              <a:xfrm>
                <a:off x="2675106" y="2295727"/>
                <a:ext cx="924128" cy="1692613"/>
              </a:xfrm>
              <a:prstGeom prst="rect">
                <a:avLst/>
              </a:prstGeom>
              <a:ln>
                <a:noFill/>
              </a:ln>
            </p:spPr>
          </p:pic>
          <p:sp>
            <p:nvSpPr>
              <p:cNvPr id="6" name="Rectangle 5"/>
              <p:cNvSpPr/>
              <p:nvPr/>
            </p:nvSpPr>
            <p:spPr>
              <a:xfrm>
                <a:off x="2675106" y="2295727"/>
                <a:ext cx="194554" cy="19455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p:grpSp>
      <p:pic>
        <p:nvPicPr>
          <p:cNvPr id="18" name="Picture 17"/>
          <p:cNvPicPr>
            <a:picLocks noChangeAspect="1"/>
          </p:cNvPicPr>
          <p:nvPr/>
        </p:nvPicPr>
        <p:blipFill>
          <a:blip r:embed="rId12"/>
          <a:stretch>
            <a:fillRect/>
          </a:stretch>
        </p:blipFill>
        <p:spPr>
          <a:xfrm>
            <a:off x="3023407" y="3452993"/>
            <a:ext cx="3532895" cy="2805119"/>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5704" y="3341596"/>
            <a:ext cx="1764826" cy="2937151"/>
          </a:xfrm>
          <a:prstGeom prst="rect">
            <a:avLst/>
          </a:prstGeom>
        </p:spPr>
      </p:pic>
      <p:sp>
        <p:nvSpPr>
          <p:cNvPr id="20" name="Rectangle 19"/>
          <p:cNvSpPr/>
          <p:nvPr/>
        </p:nvSpPr>
        <p:spPr>
          <a:xfrm>
            <a:off x="3720284" y="6201412"/>
            <a:ext cx="2313455" cy="369332"/>
          </a:xfrm>
          <a:prstGeom prst="rect">
            <a:avLst/>
          </a:prstGeom>
        </p:spPr>
        <p:txBody>
          <a:bodyPr wrap="none">
            <a:spAutoFit/>
          </a:bodyPr>
          <a:lstStyle/>
          <a:p>
            <a:pPr marL="0" lvl="7" algn="ctr">
              <a:buClr>
                <a:srgbClr val="005555"/>
              </a:buClr>
            </a:pPr>
            <a:r>
              <a:rPr lang="en-US" b="1" dirty="0" smtClean="0">
                <a:solidFill>
                  <a:srgbClr val="005555"/>
                </a:solidFill>
              </a:rPr>
              <a:t>toroidal asymmetry</a:t>
            </a:r>
            <a:endParaRPr lang="en-US" b="1" dirty="0">
              <a:solidFill>
                <a:srgbClr val="005555"/>
              </a:solidFill>
            </a:endParaRPr>
          </a:p>
        </p:txBody>
      </p:sp>
      <p:sp>
        <p:nvSpPr>
          <p:cNvPr id="41" name="Rectangle 40"/>
          <p:cNvSpPr/>
          <p:nvPr/>
        </p:nvSpPr>
        <p:spPr>
          <a:xfrm>
            <a:off x="7870973" y="6201412"/>
            <a:ext cx="2351927" cy="369332"/>
          </a:xfrm>
          <a:prstGeom prst="rect">
            <a:avLst/>
          </a:prstGeom>
        </p:spPr>
        <p:txBody>
          <a:bodyPr wrap="none">
            <a:spAutoFit/>
          </a:bodyPr>
          <a:lstStyle/>
          <a:p>
            <a:pPr marL="0" lvl="7" algn="ctr">
              <a:buClr>
                <a:srgbClr val="005555"/>
              </a:buClr>
            </a:pPr>
            <a:r>
              <a:rPr lang="en-US" b="1" dirty="0" smtClean="0">
                <a:solidFill>
                  <a:srgbClr val="005555"/>
                </a:solidFill>
              </a:rPr>
              <a:t>poloidal asymmetry</a:t>
            </a:r>
            <a:endParaRPr lang="en-US" b="1" dirty="0">
              <a:solidFill>
                <a:srgbClr val="005555"/>
              </a:solidFill>
            </a:endParaRPr>
          </a:p>
        </p:txBody>
      </p:sp>
      <p:sp>
        <p:nvSpPr>
          <p:cNvPr id="43" name="Rectangle 42"/>
          <p:cNvSpPr/>
          <p:nvPr/>
        </p:nvSpPr>
        <p:spPr>
          <a:xfrm>
            <a:off x="832860" y="6134044"/>
            <a:ext cx="1787670" cy="369332"/>
          </a:xfrm>
          <a:prstGeom prst="rect">
            <a:avLst/>
          </a:prstGeom>
        </p:spPr>
        <p:txBody>
          <a:bodyPr wrap="none">
            <a:spAutoFit/>
          </a:bodyPr>
          <a:lstStyle/>
          <a:p>
            <a:pPr marL="0" lvl="7" algn="ctr">
              <a:buClr>
                <a:srgbClr val="005555"/>
              </a:buClr>
            </a:pPr>
            <a:r>
              <a:rPr lang="en-US" b="1" dirty="0" smtClean="0">
                <a:solidFill>
                  <a:srgbClr val="005555"/>
                </a:solidFill>
              </a:rPr>
              <a:t>CBC geometry</a:t>
            </a:r>
            <a:endParaRPr lang="en-US" b="1" dirty="0">
              <a:solidFill>
                <a:srgbClr val="005555"/>
              </a:solidFill>
            </a:endParaRPr>
          </a:p>
        </p:txBody>
      </p:sp>
      <p:pic>
        <p:nvPicPr>
          <p:cNvPr id="44" name="Picture 43"/>
          <p:cNvPicPr>
            <a:picLocks noChangeAspect="1"/>
          </p:cNvPicPr>
          <p:nvPr/>
        </p:nvPicPr>
        <p:blipFill>
          <a:blip r:embed="rId14"/>
          <a:stretch>
            <a:fillRect/>
          </a:stretch>
        </p:blipFill>
        <p:spPr>
          <a:xfrm>
            <a:off x="8526719" y="1013510"/>
            <a:ext cx="2890157" cy="2160000"/>
          </a:xfrm>
          <a:prstGeom prst="rect">
            <a:avLst/>
          </a:prstGeom>
        </p:spPr>
      </p:pic>
      <p:sp>
        <p:nvSpPr>
          <p:cNvPr id="28" name="Oval 27"/>
          <p:cNvSpPr/>
          <p:nvPr/>
        </p:nvSpPr>
        <p:spPr>
          <a:xfrm>
            <a:off x="10117748" y="863659"/>
            <a:ext cx="1131077" cy="1131077"/>
          </a:xfrm>
          <a:prstGeom prst="ellipse">
            <a:avLst/>
          </a:pr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Tree>
    <p:extLst>
      <p:ext uri="{BB962C8B-B14F-4D97-AF65-F5344CB8AC3E}">
        <p14:creationId xmlns:p14="http://schemas.microsoft.com/office/powerpoint/2010/main" val="291196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sz="quarter" idx="13"/>
          </p:nvPr>
        </p:nvSpPr>
        <p:spPr>
          <a:xfrm>
            <a:off x="695326" y="976935"/>
            <a:ext cx="10822183" cy="4772024"/>
          </a:xfrm>
        </p:spPr>
        <p:txBody>
          <a:bodyPr>
            <a:normAutofit/>
          </a:bodyPr>
          <a:lstStyle/>
          <a:p>
            <a:pPr marL="285750" lvl="7" indent="-285750" algn="just">
              <a:buClr>
                <a:srgbClr val="005555"/>
              </a:buClr>
              <a:buFont typeface="Arial" panose="020B0604020202020204" pitchFamily="34" charset="0"/>
              <a:buChar char="•"/>
            </a:pPr>
            <a:r>
              <a:rPr lang="en-US" sz="1800" b="1" i="0" dirty="0" smtClean="0">
                <a:solidFill>
                  <a:srgbClr val="005555"/>
                </a:solidFill>
              </a:rPr>
              <a:t>IRVB (wide view imaging video bolometer)</a:t>
            </a:r>
            <a:endParaRPr lang="en-US" sz="1800" i="0" dirty="0" smtClean="0">
              <a:solidFill>
                <a:schemeClr val="tx1"/>
              </a:solidFill>
            </a:endParaRPr>
          </a:p>
          <a:p>
            <a:pPr marL="285750" lvl="7" indent="-285750" algn="just">
              <a:buClr>
                <a:srgbClr val="005555"/>
              </a:buClr>
              <a:buFont typeface="Arial" panose="020B0604020202020204" pitchFamily="34" charset="0"/>
              <a:buChar char="•"/>
            </a:pPr>
            <a:r>
              <a:rPr lang="en-US" sz="1800" i="0" dirty="0">
                <a:solidFill>
                  <a:schemeClr val="tx1"/>
                </a:solidFill>
              </a:rPr>
              <a:t>First data acquisition last </a:t>
            </a:r>
            <a:r>
              <a:rPr lang="en-US" sz="1800" i="0" dirty="0" smtClean="0">
                <a:solidFill>
                  <a:schemeClr val="tx1"/>
                </a:solidFill>
              </a:rPr>
              <a:t>campaign</a:t>
            </a:r>
          </a:p>
          <a:p>
            <a:pPr marL="285750" lvl="7" indent="-285750" algn="just">
              <a:buClr>
                <a:srgbClr val="005555"/>
              </a:buClr>
              <a:buFont typeface="Arial" panose="020B0604020202020204" pitchFamily="34" charset="0"/>
              <a:buChar char="•"/>
            </a:pPr>
            <a:r>
              <a:rPr lang="en-US" sz="1800" i="0" dirty="0" smtClean="0">
                <a:solidFill>
                  <a:schemeClr val="tx1"/>
                </a:solidFill>
              </a:rPr>
              <a:t>Diagnostic made operational (ray tracing + foil heat transport)</a:t>
            </a:r>
          </a:p>
          <a:p>
            <a:pPr marL="285750" lvl="7" indent="-285750" algn="just">
              <a:buClr>
                <a:srgbClr val="005555"/>
              </a:buClr>
              <a:buFont typeface="Arial" panose="020B0604020202020204" pitchFamily="34" charset="0"/>
              <a:buChar char="•"/>
            </a:pPr>
            <a:r>
              <a:rPr lang="en-US" sz="1800" i="0" dirty="0" smtClean="0">
                <a:solidFill>
                  <a:schemeClr val="tx1"/>
                </a:solidFill>
              </a:rPr>
              <a:t>Very large number of channels </a:t>
            </a:r>
          </a:p>
          <a:p>
            <a:pPr marL="285750" lvl="7" indent="-285750" algn="just">
              <a:buFont typeface="Arial" panose="020B0604020202020204" pitchFamily="34" charset="0"/>
              <a:buChar char="•"/>
            </a:pPr>
            <a:endParaRPr lang="en-GB" sz="1800" b="1" i="0" dirty="0">
              <a:solidFill>
                <a:srgbClr val="005555"/>
              </a:solidFill>
            </a:endParaRPr>
          </a:p>
        </p:txBody>
      </p:sp>
      <p:sp>
        <p:nvSpPr>
          <p:cNvPr id="9" name="Titel 8"/>
          <p:cNvSpPr>
            <a:spLocks noGrp="1"/>
          </p:cNvSpPr>
          <p:nvPr>
            <p:ph type="title"/>
          </p:nvPr>
        </p:nvSpPr>
        <p:spPr>
          <a:xfrm>
            <a:off x="695326" y="441325"/>
            <a:ext cx="9576471" cy="445014"/>
          </a:xfrm>
        </p:spPr>
        <p:txBody>
          <a:bodyPr/>
          <a:lstStyle/>
          <a:p>
            <a:r>
              <a:rPr lang="en-US" dirty="0"/>
              <a:t>New bolometer diagnostics</a:t>
            </a:r>
          </a:p>
        </p:txBody>
      </p:sp>
      <p:sp>
        <p:nvSpPr>
          <p:cNvPr id="8" name="Foliennummernplatzhalter 7"/>
          <p:cNvSpPr>
            <a:spLocks noGrp="1"/>
          </p:cNvSpPr>
          <p:nvPr>
            <p:ph type="sldNum" sz="quarter" idx="16"/>
          </p:nvPr>
        </p:nvSpPr>
        <p:spPr/>
        <p:txBody>
          <a:bodyPr/>
          <a:lstStyle/>
          <a:p>
            <a:fld id="{31AA536C-85F5-4A1B-A111-7CE00A08BCBC}" type="slidenum">
              <a:rPr lang="en-US" smtClean="0"/>
              <a:pPr/>
              <a:t>14</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44" name="Picture 43"/>
          <p:cNvPicPr>
            <a:picLocks noChangeAspect="1"/>
          </p:cNvPicPr>
          <p:nvPr/>
        </p:nvPicPr>
        <p:blipFill>
          <a:blip r:embed="rId2"/>
          <a:stretch>
            <a:fillRect/>
          </a:stretch>
        </p:blipFill>
        <p:spPr>
          <a:xfrm>
            <a:off x="8526719" y="1013510"/>
            <a:ext cx="2890157" cy="2160000"/>
          </a:xfrm>
          <a:prstGeom prst="rect">
            <a:avLst/>
          </a:prstGeom>
        </p:spPr>
      </p:pic>
      <p:sp>
        <p:nvSpPr>
          <p:cNvPr id="28" name="Oval 27"/>
          <p:cNvSpPr/>
          <p:nvPr/>
        </p:nvSpPr>
        <p:spPr>
          <a:xfrm>
            <a:off x="8426086" y="1160044"/>
            <a:ext cx="1131077" cy="1131077"/>
          </a:xfrm>
          <a:prstGeom prst="ellipse">
            <a:avLst/>
          </a:prstGeom>
          <a:noFill/>
          <a:ln w="19050" cmpd="sng">
            <a:solidFill>
              <a:srgbClr val="EDB003"/>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53" name="Rectangle 52"/>
          <p:cNvSpPr/>
          <p:nvPr/>
        </p:nvSpPr>
        <p:spPr>
          <a:xfrm>
            <a:off x="1654738" y="6062504"/>
            <a:ext cx="1834798" cy="369332"/>
          </a:xfrm>
          <a:prstGeom prst="rect">
            <a:avLst/>
          </a:prstGeom>
        </p:spPr>
        <p:txBody>
          <a:bodyPr wrap="none">
            <a:spAutoFit/>
          </a:bodyPr>
          <a:lstStyle/>
          <a:p>
            <a:pPr marL="0" lvl="7" algn="ctr">
              <a:buClr>
                <a:srgbClr val="005555"/>
              </a:buClr>
            </a:pPr>
            <a:r>
              <a:rPr lang="en-US" b="1" dirty="0" smtClean="0">
                <a:solidFill>
                  <a:srgbClr val="005555"/>
                </a:solidFill>
              </a:rPr>
              <a:t>IRVB geometry</a:t>
            </a:r>
            <a:endParaRPr lang="en-US" b="1" dirty="0">
              <a:solidFill>
                <a:srgbClr val="005555"/>
              </a:solidFill>
            </a:endParaRPr>
          </a:p>
        </p:txBody>
      </p:sp>
      <p:grpSp>
        <p:nvGrpSpPr>
          <p:cNvPr id="18" name="Group 17"/>
          <p:cNvGrpSpPr/>
          <p:nvPr/>
        </p:nvGrpSpPr>
        <p:grpSpPr>
          <a:xfrm>
            <a:off x="392336" y="3598715"/>
            <a:ext cx="3951041" cy="2433842"/>
            <a:chOff x="314515" y="3996829"/>
            <a:chExt cx="3094037" cy="1905927"/>
          </a:xfrm>
        </p:grpSpPr>
        <p:pic>
          <p:nvPicPr>
            <p:cNvPr id="19" name="Picture 18"/>
            <p:cNvPicPr>
              <a:picLocks noChangeAspect="1"/>
            </p:cNvPicPr>
            <p:nvPr/>
          </p:nvPicPr>
          <p:blipFill>
            <a:blip r:embed="rId3"/>
            <a:stretch>
              <a:fillRect/>
            </a:stretch>
          </p:blipFill>
          <p:spPr>
            <a:xfrm>
              <a:off x="314515" y="3996829"/>
              <a:ext cx="3094037" cy="1905927"/>
            </a:xfrm>
            <a:prstGeom prst="rect">
              <a:avLst/>
            </a:prstGeom>
            <a:ln w="12700">
              <a:noFill/>
              <a:prstDash val="solid"/>
            </a:ln>
          </p:spPr>
        </p:pic>
        <p:sp>
          <p:nvSpPr>
            <p:cNvPr id="20" name="Rectangle 19"/>
            <p:cNvSpPr/>
            <p:nvPr/>
          </p:nvSpPr>
          <p:spPr>
            <a:xfrm>
              <a:off x="2538141" y="4087526"/>
              <a:ext cx="809576" cy="65726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pic>
        <p:nvPicPr>
          <p:cNvPr id="21" name="Picture 20"/>
          <p:cNvPicPr>
            <a:picLocks noChangeAspect="1"/>
          </p:cNvPicPr>
          <p:nvPr/>
        </p:nvPicPr>
        <p:blipFill rotWithShape="1">
          <a:blip r:embed="rId3"/>
          <a:srcRect l="72481" t="6709" r="3274" b="64802"/>
          <a:stretch/>
        </p:blipFill>
        <p:spPr>
          <a:xfrm>
            <a:off x="3214769" y="3464121"/>
            <a:ext cx="1294866" cy="937237"/>
          </a:xfrm>
          <a:prstGeom prst="rect">
            <a:avLst/>
          </a:prstGeom>
          <a:ln w="19050">
            <a:noFill/>
            <a:prstDash val="dash"/>
          </a:ln>
        </p:spPr>
      </p:pic>
    </p:spTree>
    <p:extLst>
      <p:ext uri="{BB962C8B-B14F-4D97-AF65-F5344CB8AC3E}">
        <p14:creationId xmlns:p14="http://schemas.microsoft.com/office/powerpoint/2010/main" val="280850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4772024"/>
              </a:xfrm>
            </p:spPr>
            <p:txBody>
              <a:bodyPr>
                <a:normAutofit/>
              </a:bodyPr>
              <a:lstStyle/>
              <a:p>
                <a:pPr marL="285750" lvl="7" indent="-285750" algn="just">
                  <a:buClr>
                    <a:srgbClr val="005555"/>
                  </a:buClr>
                  <a:buFont typeface="Arial" panose="020B0604020202020204" pitchFamily="34" charset="0"/>
                  <a:buChar char="•"/>
                </a:pPr>
                <a:r>
                  <a:rPr lang="en-US" sz="1800" b="1" i="0" dirty="0" smtClean="0">
                    <a:solidFill>
                      <a:srgbClr val="005555"/>
                    </a:solidFill>
                  </a:rPr>
                  <a:t>IRVB (wide view imaging video bolometer)</a:t>
                </a:r>
              </a:p>
              <a:p>
                <a:pPr marL="285750" lvl="7" indent="-285750" algn="just">
                  <a:buClr>
                    <a:srgbClr val="005555"/>
                  </a:buClr>
                  <a:buFont typeface="Arial" panose="020B0604020202020204" pitchFamily="34" charset="0"/>
                  <a:buChar char="•"/>
                </a:pPr>
                <a:r>
                  <a:rPr lang="en-US" sz="1800" i="0" dirty="0" smtClean="0">
                    <a:solidFill>
                      <a:schemeClr val="tx1"/>
                    </a:solidFill>
                  </a:rPr>
                  <a:t>First data acquisition last campaign</a:t>
                </a:r>
              </a:p>
              <a:p>
                <a:pPr marL="285750" lvl="7" indent="-285750" algn="just">
                  <a:buClr>
                    <a:srgbClr val="005555"/>
                  </a:buClr>
                  <a:buFont typeface="Arial" panose="020B0604020202020204" pitchFamily="34" charset="0"/>
                  <a:buChar char="•"/>
                </a:pPr>
                <a:r>
                  <a:rPr lang="en-US" sz="1800" i="0" dirty="0" smtClean="0">
                    <a:solidFill>
                      <a:schemeClr val="tx1"/>
                    </a:solidFill>
                  </a:rPr>
                  <a:t>Diagnostic made operational (ray tracing + foil heat transport)</a:t>
                </a:r>
              </a:p>
              <a:p>
                <a:pPr marL="285750" lvl="7" indent="-285750" algn="just">
                  <a:buClr>
                    <a:srgbClr val="005555"/>
                  </a:buClr>
                  <a:buFont typeface="Arial" panose="020B0604020202020204" pitchFamily="34" charset="0"/>
                  <a:buChar char="•"/>
                </a:pPr>
                <a:r>
                  <a:rPr lang="en-US" sz="1800" i="0" dirty="0" smtClean="0">
                    <a:solidFill>
                      <a:schemeClr val="tx1"/>
                    </a:solidFill>
                  </a:rPr>
                  <a:t>Very large number of channels </a:t>
                </a:r>
              </a:p>
              <a:p>
                <a:pPr marL="285750" lvl="7" indent="-285750" algn="just">
                  <a:buClr>
                    <a:srgbClr val="005555"/>
                  </a:buClr>
                  <a:buFont typeface="Arial" panose="020B0604020202020204" pitchFamily="34" charset="0"/>
                  <a:buChar char="•"/>
                </a:pPr>
                <a:r>
                  <a:rPr lang="en-US" sz="1800" i="0" dirty="0" smtClean="0">
                    <a:solidFill>
                      <a:schemeClr val="tx1"/>
                    </a:solidFill>
                  </a:rPr>
                  <a:t>Measure divertor </a:t>
                </a:r>
                <a14:m>
                  <m:oMath xmlns:m="http://schemas.openxmlformats.org/officeDocument/2006/math">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𝑃</m:t>
                        </m:r>
                      </m:e>
                      <m:sub>
                        <m:r>
                          <a:rPr lang="de-DE" sz="1800" b="0" i="1" smtClean="0">
                            <a:solidFill>
                              <a:schemeClr val="tx1"/>
                            </a:solidFill>
                            <a:latin typeface="Cambria Math" panose="02040503050406030204" pitchFamily="18" charset="0"/>
                          </a:rPr>
                          <m:t>𝑟𝑎𝑑</m:t>
                        </m:r>
                      </m:sub>
                    </m:sSub>
                  </m:oMath>
                </a14:m>
                <a:endParaRPr lang="en-US" sz="1800" i="0" dirty="0" smtClean="0">
                  <a:solidFill>
                    <a:schemeClr val="tx1"/>
                  </a:solidFill>
                </a:endParaRPr>
              </a:p>
              <a:p>
                <a:pPr marL="285750" lvl="7" indent="-285750" algn="just">
                  <a:buClr>
                    <a:srgbClr val="005555"/>
                  </a:buClr>
                  <a:buFont typeface="Arial" panose="020B0604020202020204" pitchFamily="34" charset="0"/>
                  <a:buChar char="•"/>
                </a:pPr>
                <a:r>
                  <a:rPr lang="en-US" sz="1800" i="0" dirty="0" smtClean="0">
                    <a:solidFill>
                      <a:schemeClr val="tx1"/>
                    </a:solidFill>
                  </a:rPr>
                  <a:t>Compare to other divertor system</a:t>
                </a:r>
              </a:p>
              <a:p>
                <a:pPr marL="285750" lvl="7" indent="-285750" algn="just">
                  <a:buClr>
                    <a:srgbClr val="005555"/>
                  </a:buClr>
                  <a:buFont typeface="Arial" panose="020B0604020202020204" pitchFamily="34" charset="0"/>
                  <a:buChar char="•"/>
                </a:pPr>
                <a:r>
                  <a:rPr lang="en-US" sz="1800" i="0" dirty="0" smtClean="0">
                    <a:solidFill>
                      <a:schemeClr val="tx1"/>
                    </a:solidFill>
                  </a:rPr>
                  <a:t>Directly image 2-D emissivity</a:t>
                </a:r>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19"/>
                <a:stretch>
                  <a:fillRect l="-1296" t="-639"/>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a:t>New bolometer diagnostics</a:t>
            </a:r>
          </a:p>
        </p:txBody>
      </p:sp>
      <p:sp>
        <p:nvSpPr>
          <p:cNvPr id="8" name="Foliennummernplatzhalter 7"/>
          <p:cNvSpPr>
            <a:spLocks noGrp="1"/>
          </p:cNvSpPr>
          <p:nvPr>
            <p:ph type="sldNum" sz="quarter" idx="16"/>
          </p:nvPr>
        </p:nvSpPr>
        <p:spPr/>
        <p:txBody>
          <a:bodyPr/>
          <a:lstStyle/>
          <a:p>
            <a:fld id="{31AA536C-85F5-4A1B-A111-7CE00A08BCBC}" type="slidenum">
              <a:rPr lang="en-US" smtClean="0"/>
              <a:pPr/>
              <a:t>15</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44" name="Picture 43"/>
          <p:cNvPicPr>
            <a:picLocks noChangeAspect="1"/>
          </p:cNvPicPr>
          <p:nvPr/>
        </p:nvPicPr>
        <p:blipFill>
          <a:blip r:embed="rId20"/>
          <a:stretch>
            <a:fillRect/>
          </a:stretch>
        </p:blipFill>
        <p:spPr>
          <a:xfrm>
            <a:off x="8526719" y="1013510"/>
            <a:ext cx="2890157" cy="2160000"/>
          </a:xfrm>
          <a:prstGeom prst="rect">
            <a:avLst/>
          </a:prstGeom>
        </p:spPr>
      </p:pic>
      <p:sp>
        <p:nvSpPr>
          <p:cNvPr id="28" name="Oval 27"/>
          <p:cNvSpPr/>
          <p:nvPr/>
        </p:nvSpPr>
        <p:spPr>
          <a:xfrm>
            <a:off x="8426086" y="1160044"/>
            <a:ext cx="1131077" cy="1131077"/>
          </a:xfrm>
          <a:prstGeom prst="ellipse">
            <a:avLst/>
          </a:prstGeom>
          <a:noFill/>
          <a:ln w="19050" cmpd="sng">
            <a:solidFill>
              <a:srgbClr val="EDB003"/>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p:nvGrpSpPr>
          <p:cNvPr id="14" name="Group 13"/>
          <p:cNvGrpSpPr/>
          <p:nvPr/>
        </p:nvGrpSpPr>
        <p:grpSpPr>
          <a:xfrm>
            <a:off x="392336" y="3598715"/>
            <a:ext cx="3951041" cy="2433842"/>
            <a:chOff x="314515" y="3996829"/>
            <a:chExt cx="3094037" cy="1905927"/>
          </a:xfrm>
        </p:grpSpPr>
        <p:pic>
          <p:nvPicPr>
            <p:cNvPr id="51" name="Picture 50"/>
            <p:cNvPicPr>
              <a:picLocks noChangeAspect="1"/>
            </p:cNvPicPr>
            <p:nvPr/>
          </p:nvPicPr>
          <p:blipFill>
            <a:blip r:embed="rId21"/>
            <a:stretch>
              <a:fillRect/>
            </a:stretch>
          </p:blipFill>
          <p:spPr>
            <a:xfrm>
              <a:off x="314515" y="3996829"/>
              <a:ext cx="3094037" cy="1905927"/>
            </a:xfrm>
            <a:prstGeom prst="rect">
              <a:avLst/>
            </a:prstGeom>
            <a:ln w="12700">
              <a:noFill/>
              <a:prstDash val="solid"/>
            </a:ln>
          </p:spPr>
        </p:pic>
        <p:sp>
          <p:nvSpPr>
            <p:cNvPr id="52" name="Rectangle 51"/>
            <p:cNvSpPr/>
            <p:nvPr/>
          </p:nvSpPr>
          <p:spPr>
            <a:xfrm>
              <a:off x="2538141" y="4087526"/>
              <a:ext cx="809576" cy="65726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pic>
        <p:nvPicPr>
          <p:cNvPr id="49" name="Picture 48"/>
          <p:cNvPicPr>
            <a:picLocks noChangeAspect="1"/>
          </p:cNvPicPr>
          <p:nvPr/>
        </p:nvPicPr>
        <p:blipFill rotWithShape="1">
          <a:blip r:embed="rId21"/>
          <a:srcRect l="72481" t="6709" r="3274" b="64802"/>
          <a:stretch/>
        </p:blipFill>
        <p:spPr>
          <a:xfrm>
            <a:off x="3214769" y="3464121"/>
            <a:ext cx="1294866" cy="937237"/>
          </a:xfrm>
          <a:prstGeom prst="rect">
            <a:avLst/>
          </a:prstGeom>
          <a:ln w="19050">
            <a:noFill/>
            <a:prstDash val="dash"/>
          </a:ln>
        </p:spPr>
      </p:pic>
      <p:sp>
        <p:nvSpPr>
          <p:cNvPr id="53" name="Rectangle 52"/>
          <p:cNvSpPr/>
          <p:nvPr/>
        </p:nvSpPr>
        <p:spPr>
          <a:xfrm>
            <a:off x="1654738" y="6062504"/>
            <a:ext cx="1834798" cy="369332"/>
          </a:xfrm>
          <a:prstGeom prst="rect">
            <a:avLst/>
          </a:prstGeom>
        </p:spPr>
        <p:txBody>
          <a:bodyPr wrap="none">
            <a:spAutoFit/>
          </a:bodyPr>
          <a:lstStyle/>
          <a:p>
            <a:pPr marL="0" lvl="7" algn="ctr">
              <a:buClr>
                <a:srgbClr val="005555"/>
              </a:buClr>
            </a:pPr>
            <a:r>
              <a:rPr lang="en-US" b="1" dirty="0" smtClean="0">
                <a:solidFill>
                  <a:srgbClr val="005555"/>
                </a:solidFill>
              </a:rPr>
              <a:t>IRVB geometry</a:t>
            </a:r>
            <a:endParaRPr lang="en-US" b="1" dirty="0">
              <a:solidFill>
                <a:srgbClr val="005555"/>
              </a:solidFill>
            </a:endParaRPr>
          </a:p>
        </p:txBody>
      </p:sp>
      <p:sp>
        <p:nvSpPr>
          <p:cNvPr id="55" name="Rectangle 54"/>
          <p:cNvSpPr/>
          <p:nvPr/>
        </p:nvSpPr>
        <p:spPr>
          <a:xfrm>
            <a:off x="5130623" y="6062504"/>
            <a:ext cx="2775119" cy="369332"/>
          </a:xfrm>
          <a:prstGeom prst="rect">
            <a:avLst/>
          </a:prstGeom>
        </p:spPr>
        <p:txBody>
          <a:bodyPr wrap="none">
            <a:spAutoFit/>
          </a:bodyPr>
          <a:lstStyle/>
          <a:p>
            <a:pPr marL="0" lvl="7" algn="ctr">
              <a:buClr>
                <a:srgbClr val="005555"/>
              </a:buClr>
            </a:pPr>
            <a:r>
              <a:rPr lang="en-US" b="1" dirty="0" smtClean="0">
                <a:solidFill>
                  <a:srgbClr val="005555"/>
                </a:solidFill>
              </a:rPr>
              <a:t>Divertor radiated power</a:t>
            </a:r>
            <a:endParaRPr lang="en-US" b="1" dirty="0">
              <a:solidFill>
                <a:srgbClr val="005555"/>
              </a:solidFill>
            </a:endParaRPr>
          </a:p>
        </p:txBody>
      </p:sp>
      <p:sp>
        <p:nvSpPr>
          <p:cNvPr id="57" name="Rectangle 56"/>
          <p:cNvSpPr/>
          <p:nvPr/>
        </p:nvSpPr>
        <p:spPr>
          <a:xfrm>
            <a:off x="8823567" y="6062504"/>
            <a:ext cx="2296463" cy="369332"/>
          </a:xfrm>
          <a:prstGeom prst="rect">
            <a:avLst/>
          </a:prstGeom>
        </p:spPr>
        <p:txBody>
          <a:bodyPr wrap="none">
            <a:spAutoFit/>
          </a:bodyPr>
          <a:lstStyle/>
          <a:p>
            <a:pPr marL="0" lvl="7" algn="ctr">
              <a:buClr>
                <a:srgbClr val="005555"/>
              </a:buClr>
            </a:pPr>
            <a:r>
              <a:rPr lang="de-DE" b="1" dirty="0" smtClean="0">
                <a:solidFill>
                  <a:srgbClr val="005555"/>
                </a:solidFill>
              </a:rPr>
              <a:t>IRVB </a:t>
            </a:r>
            <a:r>
              <a:rPr lang="de-DE" b="1" dirty="0" err="1" smtClean="0">
                <a:solidFill>
                  <a:srgbClr val="005555"/>
                </a:solidFill>
              </a:rPr>
              <a:t>measurement</a:t>
            </a:r>
            <a:endParaRPr lang="en-US" b="1" dirty="0">
              <a:solidFill>
                <a:srgbClr val="005555"/>
              </a:solidFill>
            </a:endParaRPr>
          </a:p>
        </p:txBody>
      </p:sp>
      <p:pic>
        <p:nvPicPr>
          <p:cNvPr id="15" name="Picture 1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14263" y="3692557"/>
            <a:ext cx="3187517" cy="2340000"/>
          </a:xfrm>
          <a:prstGeom prst="rect">
            <a:avLst/>
          </a:prstGeom>
        </p:spPr>
      </p:pic>
      <p:pic>
        <p:nvPicPr>
          <p:cNvPr id="16" name="20230315.014_FoilBrightness_IRcorrected">
            <a:hlinkClick r:id="" action="ppaction://media"/>
          </p:cNvPr>
          <p:cNvPicPr>
            <a:picLocks noChangeAspect="1"/>
          </p:cNvPicPr>
          <p:nvPr>
            <a:videoFile r:link="rId1"/>
            <p:extLst>
              <p:ext uri="{DAA4B4D4-6D71-4841-9C94-3DE7FCFB9230}">
                <p14:media xmlns:p14="http://schemas.microsoft.com/office/powerpoint/2010/main" r:embed="rId2">
                  <p14:trim end="4836"/>
                </p14:media>
              </p:ext>
            </p:extLst>
          </p:nvPr>
        </p:nvPicPr>
        <p:blipFill>
          <a:blip r:embed="rId23"/>
          <a:stretch>
            <a:fillRect/>
          </a:stretch>
        </p:blipFill>
        <p:spPr>
          <a:xfrm>
            <a:off x="5078180" y="2462504"/>
            <a:ext cx="2880000" cy="3600000"/>
          </a:xfrm>
          <a:prstGeom prst="rect">
            <a:avLst/>
          </a:prstGeom>
        </p:spPr>
      </p:pic>
    </p:spTree>
    <p:extLst>
      <p:ext uri="{BB962C8B-B14F-4D97-AF65-F5344CB8AC3E}">
        <p14:creationId xmlns:p14="http://schemas.microsoft.com/office/powerpoint/2010/main" val="392909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Placeholder 1"/>
              <p:cNvSpPr>
                <a:spLocks noGrp="1"/>
              </p:cNvSpPr>
              <p:nvPr>
                <p:ph sz="quarter" idx="13"/>
              </p:nvPr>
            </p:nvSpPr>
            <p:spPr>
              <a:xfrm>
                <a:off x="695326" y="1141461"/>
                <a:ext cx="10801349" cy="4772024"/>
              </a:xfrm>
            </p:spPr>
            <p:txBody>
              <a:bodyPr>
                <a:noAutofit/>
              </a:bodyPr>
              <a:lstStyle/>
              <a:p>
                <a:r>
                  <a:rPr lang="en-US" dirty="0" smtClean="0"/>
                  <a:t>Introduction</a:t>
                </a:r>
              </a:p>
              <a:p>
                <a:r>
                  <a:rPr lang="en-US" dirty="0" smtClean="0"/>
                  <a:t>New bolometer diagnostics</a:t>
                </a:r>
              </a:p>
              <a:p>
                <a:r>
                  <a:rPr lang="en-US" dirty="0" smtClean="0"/>
                  <a:t>Radiation distribution </a:t>
                </a:r>
              </a:p>
              <a:p>
                <a14:m>
                  <m:oMath xmlns:m="http://schemas.openxmlformats.org/officeDocument/2006/math">
                    <m:sSub>
                      <m:sSubPr>
                        <m:ctrlPr>
                          <a:rPr lang="de-DE" b="1" i="1" smtClean="0">
                            <a:solidFill>
                              <a:schemeClr val="accent6">
                                <a:lumMod val="90000"/>
                              </a:schemeClr>
                            </a:solidFill>
                            <a:latin typeface="Cambria Math" panose="02040503050406030204" pitchFamily="18" charset="0"/>
                          </a:rPr>
                        </m:ctrlPr>
                      </m:sSubPr>
                      <m:e>
                        <m:r>
                          <a:rPr lang="de-DE" b="1" i="1" smtClean="0">
                            <a:solidFill>
                              <a:schemeClr val="accent6">
                                <a:lumMod val="90000"/>
                              </a:schemeClr>
                            </a:solidFill>
                            <a:latin typeface="Cambria Math" panose="02040503050406030204" pitchFamily="18" charset="0"/>
                          </a:rPr>
                          <m:t>𝑷</m:t>
                        </m:r>
                      </m:e>
                      <m:sub>
                        <m:r>
                          <a:rPr lang="de-DE" b="1" i="1" smtClean="0">
                            <a:solidFill>
                              <a:schemeClr val="accent6">
                                <a:lumMod val="90000"/>
                              </a:schemeClr>
                            </a:solidFill>
                            <a:latin typeface="Cambria Math" panose="02040503050406030204" pitchFamily="18" charset="0"/>
                          </a:rPr>
                          <m:t>𝒓𝒂𝒅</m:t>
                        </m:r>
                      </m:sub>
                    </m:sSub>
                  </m:oMath>
                </a14:m>
                <a:r>
                  <a:rPr lang="en-US" dirty="0" smtClean="0">
                    <a:solidFill>
                      <a:schemeClr val="accent6">
                        <a:lumMod val="90000"/>
                      </a:schemeClr>
                    </a:solidFill>
                  </a:rPr>
                  <a:t> proxy improvement</a:t>
                </a:r>
              </a:p>
              <a:p>
                <a:r>
                  <a:rPr lang="en-US" dirty="0" smtClean="0">
                    <a:solidFill>
                      <a:schemeClr val="accent6">
                        <a:lumMod val="90000"/>
                      </a:schemeClr>
                    </a:solidFill>
                  </a:rPr>
                  <a:t>Summary</a:t>
                </a:r>
                <a:endParaRPr lang="en-US" dirty="0">
                  <a:solidFill>
                    <a:schemeClr val="accent6">
                      <a:lumMod val="90000"/>
                    </a:schemeClr>
                  </a:solidFill>
                </a:endParaRPr>
              </a:p>
            </p:txBody>
          </p:sp>
        </mc:Choice>
        <mc:Fallback xmlns="">
          <p:sp>
            <p:nvSpPr>
              <p:cNvPr id="13"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3"/>
                <a:stretch>
                  <a:fillRect l="-118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55146"/>
          </a:xfrm>
        </p:spPr>
        <p:txBody>
          <a:bodyPr/>
          <a:lstStyle/>
          <a:p>
            <a:r>
              <a:rPr lang="en-GB" dirty="0" smtClean="0"/>
              <a:t>Overview</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16</a:t>
            </a:fld>
            <a:endParaRPr lang="en-US" dirty="0"/>
          </a:p>
        </p:txBody>
      </p:sp>
      <p:sp>
        <p:nvSpPr>
          <p:cNvPr id="2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1"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2271898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17</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7668" t="4776" r="26958" b="13728"/>
          <a:stretch/>
        </p:blipFill>
        <p:spPr>
          <a:xfrm>
            <a:off x="947738" y="3021564"/>
            <a:ext cx="2536242" cy="34164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335" y="2853808"/>
            <a:ext cx="7328716" cy="3584223"/>
          </a:xfrm>
          <a:prstGeom prst="rect">
            <a:avLst/>
          </a:prstGeom>
        </p:spPr>
      </p:pic>
      <p:sp>
        <p:nvSpPr>
          <p:cNvPr id="39" name="Text Placeholder 1"/>
          <p:cNvSpPr>
            <a:spLocks noGrp="1"/>
          </p:cNvSpPr>
          <p:nvPr>
            <p:ph sz="quarter" idx="13"/>
          </p:nvPr>
        </p:nvSpPr>
        <p:spPr>
          <a:xfrm>
            <a:off x="695326" y="1141461"/>
            <a:ext cx="10801349" cy="4772024"/>
          </a:xfrm>
        </p:spPr>
        <p:txBody>
          <a:bodyPr>
            <a:noAutofit/>
          </a:bodyPr>
          <a:lstStyle/>
          <a:p>
            <a:r>
              <a:rPr lang="de-DE" dirty="0" smtClean="0"/>
              <a:t>Divertor </a:t>
            </a:r>
            <a:r>
              <a:rPr lang="de-DE" dirty="0" err="1" smtClean="0"/>
              <a:t>radiation</a:t>
            </a:r>
            <a:r>
              <a:rPr lang="de-DE" dirty="0" smtClean="0"/>
              <a:t> </a:t>
            </a:r>
            <a:r>
              <a:rPr lang="de-DE" dirty="0" err="1" smtClean="0"/>
              <a:t>pattern</a:t>
            </a:r>
            <a:r>
              <a:rPr lang="de-DE" dirty="0" smtClean="0"/>
              <a:t> </a:t>
            </a:r>
            <a:r>
              <a:rPr lang="de-DE" dirty="0" err="1" smtClean="0"/>
              <a:t>is</a:t>
            </a:r>
            <a:r>
              <a:rPr lang="de-DE" dirty="0" smtClean="0"/>
              <a:t> </a:t>
            </a:r>
            <a:r>
              <a:rPr lang="de-DE" dirty="0" err="1" smtClean="0"/>
              <a:t>characterized</a:t>
            </a:r>
            <a:r>
              <a:rPr lang="de-DE" dirty="0" smtClean="0"/>
              <a:t> </a:t>
            </a:r>
            <a:r>
              <a:rPr lang="de-DE" dirty="0" err="1" smtClean="0"/>
              <a:t>by</a:t>
            </a:r>
            <a:r>
              <a:rPr lang="de-DE" dirty="0" smtClean="0"/>
              <a:t> </a:t>
            </a:r>
            <a:r>
              <a:rPr lang="de-DE" dirty="0" err="1" smtClean="0"/>
              <a:t>stripes</a:t>
            </a:r>
            <a:endParaRPr lang="de-DE" dirty="0" smtClean="0"/>
          </a:p>
          <a:p>
            <a:r>
              <a:rPr lang="de-DE" b="0" dirty="0" smtClean="0">
                <a:solidFill>
                  <a:schemeClr val="tx1"/>
                </a:solidFill>
              </a:rPr>
              <a:t>Emission </a:t>
            </a:r>
            <a:r>
              <a:rPr lang="de-DE" b="0" dirty="0" err="1" smtClean="0">
                <a:solidFill>
                  <a:schemeClr val="tx1"/>
                </a:solidFill>
              </a:rPr>
              <a:t>originates</a:t>
            </a:r>
            <a:r>
              <a:rPr lang="de-DE" b="0" dirty="0" smtClean="0">
                <a:solidFill>
                  <a:schemeClr val="tx1"/>
                </a:solidFill>
              </a:rPr>
              <a:t> </a:t>
            </a:r>
            <a:r>
              <a:rPr lang="de-DE" b="0" dirty="0" err="1" smtClean="0">
                <a:solidFill>
                  <a:schemeClr val="tx1"/>
                </a:solidFill>
              </a:rPr>
              <a:t>close</a:t>
            </a:r>
            <a:r>
              <a:rPr lang="de-DE" b="0" dirty="0" smtClean="0">
                <a:solidFill>
                  <a:schemeClr val="tx1"/>
                </a:solidFill>
              </a:rPr>
              <a:t> </a:t>
            </a:r>
            <a:r>
              <a:rPr lang="de-DE" b="0" dirty="0" err="1" smtClean="0">
                <a:solidFill>
                  <a:schemeClr val="tx1"/>
                </a:solidFill>
              </a:rPr>
              <a:t>to</a:t>
            </a:r>
            <a:r>
              <a:rPr lang="de-DE" b="0" dirty="0" smtClean="0">
                <a:solidFill>
                  <a:schemeClr val="tx1"/>
                </a:solidFill>
              </a:rPr>
              <a:t> </a:t>
            </a:r>
            <a:r>
              <a:rPr lang="de-DE" b="0" dirty="0" err="1" smtClean="0">
                <a:solidFill>
                  <a:schemeClr val="tx1"/>
                </a:solidFill>
              </a:rPr>
              <a:t>target</a:t>
            </a:r>
            <a:r>
              <a:rPr lang="de-DE" b="0" dirty="0" smtClean="0">
                <a:solidFill>
                  <a:schemeClr val="tx1"/>
                </a:solidFill>
              </a:rPr>
              <a:t> </a:t>
            </a:r>
            <a:r>
              <a:rPr lang="de-DE" b="0" dirty="0" err="1" smtClean="0">
                <a:solidFill>
                  <a:schemeClr val="tx1"/>
                </a:solidFill>
              </a:rPr>
              <a:t>plates</a:t>
            </a:r>
            <a:endParaRPr lang="de-DE" b="0" dirty="0" smtClean="0">
              <a:solidFill>
                <a:schemeClr val="tx1"/>
              </a:solidFill>
            </a:endParaRPr>
          </a:p>
        </p:txBody>
      </p:sp>
      <p:pic>
        <p:nvPicPr>
          <p:cNvPr id="44" name="Picture 43"/>
          <p:cNvPicPr>
            <a:picLocks noChangeAspect="1"/>
          </p:cNvPicPr>
          <p:nvPr/>
        </p:nvPicPr>
        <p:blipFill rotWithShape="1">
          <a:blip r:embed="rId5"/>
          <a:srcRect l="74643" t="9528" r="10923" b="86066"/>
          <a:stretch/>
        </p:blipFill>
        <p:spPr>
          <a:xfrm>
            <a:off x="954352" y="5564739"/>
            <a:ext cx="1177577" cy="221425"/>
          </a:xfrm>
          <a:prstGeom prst="rect">
            <a:avLst/>
          </a:prstGeom>
          <a:ln w="19050">
            <a:noFill/>
            <a:prstDash val="dash"/>
          </a:ln>
        </p:spPr>
      </p:pic>
    </p:spTree>
    <p:extLst>
      <p:ext uri="{BB962C8B-B14F-4D97-AF65-F5344CB8AC3E}">
        <p14:creationId xmlns:p14="http://schemas.microsoft.com/office/powerpoint/2010/main" val="3164572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18</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642" y="1636889"/>
            <a:ext cx="7328716" cy="3584223"/>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2901" t="12524" r="16050" b="11799"/>
          <a:stretch/>
        </p:blipFill>
        <p:spPr>
          <a:xfrm flipH="1" flipV="1">
            <a:off x="4856182" y="346339"/>
            <a:ext cx="2408198" cy="1080000"/>
          </a:xfrm>
          <a:prstGeom prst="rect">
            <a:avLst/>
          </a:prstGeom>
          <a:ln w="19050">
            <a:solidFill>
              <a:srgbClr val="005555"/>
            </a:solidFill>
          </a:ln>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2845" t="12439" r="15763" b="11801"/>
          <a:stretch/>
        </p:blipFill>
        <p:spPr>
          <a:xfrm flipH="1" flipV="1">
            <a:off x="8750284" y="5315405"/>
            <a:ext cx="2417143" cy="1080000"/>
          </a:xfrm>
          <a:prstGeom prst="rect">
            <a:avLst/>
          </a:prstGeom>
          <a:ln w="19050">
            <a:solidFill>
              <a:srgbClr val="005555"/>
            </a:solidFill>
          </a:ln>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2866" t="12791" r="15837" b="11223"/>
          <a:stretch/>
        </p:blipFill>
        <p:spPr>
          <a:xfrm flipH="1" flipV="1">
            <a:off x="947738" y="5315405"/>
            <a:ext cx="2406765" cy="1080000"/>
          </a:xfrm>
          <a:prstGeom prst="rect">
            <a:avLst/>
          </a:prstGeom>
          <a:ln w="19050">
            <a:solidFill>
              <a:srgbClr val="005555"/>
            </a:solidFill>
          </a:ln>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2911" t="12515" r="16171" b="11500"/>
          <a:stretch/>
        </p:blipFill>
        <p:spPr>
          <a:xfrm flipH="1" flipV="1">
            <a:off x="4899026" y="5315405"/>
            <a:ext cx="2393947" cy="1080000"/>
          </a:xfrm>
          <a:prstGeom prst="rect">
            <a:avLst/>
          </a:prstGeom>
          <a:ln w="19050">
            <a:solidFill>
              <a:srgbClr val="005555"/>
            </a:solidFill>
          </a:ln>
        </p:spPr>
      </p:pic>
      <p:sp>
        <p:nvSpPr>
          <p:cNvPr id="2" name="Curved Up Arrow 1"/>
          <p:cNvSpPr/>
          <p:nvPr/>
        </p:nvSpPr>
        <p:spPr>
          <a:xfrm rot="5007762" flipH="1">
            <a:off x="4294231" y="1306999"/>
            <a:ext cx="949124" cy="506633"/>
          </a:xfrm>
          <a:prstGeom prst="curvedUp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27" name="Curved Up Arrow 26"/>
          <p:cNvSpPr/>
          <p:nvPr/>
        </p:nvSpPr>
        <p:spPr>
          <a:xfrm rot="18128079" flipH="1" flipV="1">
            <a:off x="1490148" y="4641745"/>
            <a:ext cx="949124" cy="506633"/>
          </a:xfrm>
          <a:prstGeom prst="curvedUp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29" name="Curved Up Arrow 28"/>
          <p:cNvSpPr/>
          <p:nvPr/>
        </p:nvSpPr>
        <p:spPr>
          <a:xfrm rot="3471921" flipV="1">
            <a:off x="9752729" y="4641745"/>
            <a:ext cx="949124" cy="506633"/>
          </a:xfrm>
          <a:prstGeom prst="curvedUp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30" name="Curved Up Arrow 29"/>
          <p:cNvSpPr/>
          <p:nvPr/>
        </p:nvSpPr>
        <p:spPr>
          <a:xfrm rot="16592238" flipH="1" flipV="1">
            <a:off x="4294232" y="5142061"/>
            <a:ext cx="949124" cy="506633"/>
          </a:xfrm>
          <a:prstGeom prst="curvedUp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Tree>
    <p:extLst>
      <p:ext uri="{BB962C8B-B14F-4D97-AF65-F5344CB8AC3E}">
        <p14:creationId xmlns:p14="http://schemas.microsoft.com/office/powerpoint/2010/main" val="15382781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19</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7668" t="4776" r="26958" b="13728"/>
          <a:stretch/>
        </p:blipFill>
        <p:spPr>
          <a:xfrm>
            <a:off x="947738" y="3021564"/>
            <a:ext cx="2536242" cy="34164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335" y="2853808"/>
            <a:ext cx="7328716" cy="3584223"/>
          </a:xfrm>
          <a:prstGeom prst="rect">
            <a:avLst/>
          </a:prstGeom>
        </p:spPr>
      </p:pic>
      <p:sp>
        <p:nvSpPr>
          <p:cNvPr id="39" name="Text Placeholder 1"/>
          <p:cNvSpPr>
            <a:spLocks noGrp="1"/>
          </p:cNvSpPr>
          <p:nvPr>
            <p:ph sz="quarter" idx="13"/>
          </p:nvPr>
        </p:nvSpPr>
        <p:spPr>
          <a:xfrm>
            <a:off x="695326" y="1141461"/>
            <a:ext cx="10801349" cy="4772024"/>
          </a:xfrm>
        </p:spPr>
        <p:txBody>
          <a:bodyPr>
            <a:noAutofit/>
          </a:bodyPr>
          <a:lstStyle/>
          <a:p>
            <a:r>
              <a:rPr lang="de-DE" dirty="0" smtClean="0"/>
              <a:t>Divertor </a:t>
            </a:r>
            <a:r>
              <a:rPr lang="de-DE" dirty="0" err="1" smtClean="0"/>
              <a:t>radiation</a:t>
            </a:r>
            <a:r>
              <a:rPr lang="de-DE" dirty="0" smtClean="0"/>
              <a:t> </a:t>
            </a:r>
            <a:r>
              <a:rPr lang="de-DE" dirty="0" err="1" smtClean="0"/>
              <a:t>pattern</a:t>
            </a:r>
            <a:r>
              <a:rPr lang="de-DE" dirty="0" smtClean="0"/>
              <a:t> </a:t>
            </a:r>
            <a:r>
              <a:rPr lang="de-DE" dirty="0" err="1" smtClean="0"/>
              <a:t>is</a:t>
            </a:r>
            <a:r>
              <a:rPr lang="de-DE" dirty="0" smtClean="0"/>
              <a:t> </a:t>
            </a:r>
            <a:r>
              <a:rPr lang="de-DE" dirty="0" err="1" smtClean="0"/>
              <a:t>characterized</a:t>
            </a:r>
            <a:r>
              <a:rPr lang="de-DE" dirty="0" smtClean="0"/>
              <a:t> </a:t>
            </a:r>
            <a:r>
              <a:rPr lang="de-DE" dirty="0" err="1" smtClean="0"/>
              <a:t>by</a:t>
            </a:r>
            <a:r>
              <a:rPr lang="de-DE" dirty="0" smtClean="0"/>
              <a:t> </a:t>
            </a:r>
            <a:r>
              <a:rPr lang="de-DE" dirty="0" err="1" smtClean="0"/>
              <a:t>stripes</a:t>
            </a:r>
            <a:endParaRPr lang="de-DE" dirty="0" smtClean="0"/>
          </a:p>
          <a:p>
            <a:r>
              <a:rPr lang="de-DE" b="0" dirty="0" smtClean="0">
                <a:solidFill>
                  <a:schemeClr val="tx1"/>
                </a:solidFill>
              </a:rPr>
              <a:t>Emission </a:t>
            </a:r>
            <a:r>
              <a:rPr lang="de-DE" b="0" dirty="0" err="1" smtClean="0">
                <a:solidFill>
                  <a:schemeClr val="tx1"/>
                </a:solidFill>
              </a:rPr>
              <a:t>originates</a:t>
            </a:r>
            <a:r>
              <a:rPr lang="de-DE" b="0" dirty="0" smtClean="0">
                <a:solidFill>
                  <a:schemeClr val="tx1"/>
                </a:solidFill>
              </a:rPr>
              <a:t> </a:t>
            </a:r>
            <a:r>
              <a:rPr lang="de-DE" b="0" dirty="0" err="1" smtClean="0">
                <a:solidFill>
                  <a:schemeClr val="tx1"/>
                </a:solidFill>
              </a:rPr>
              <a:t>close</a:t>
            </a:r>
            <a:r>
              <a:rPr lang="de-DE" b="0" dirty="0" smtClean="0">
                <a:solidFill>
                  <a:schemeClr val="tx1"/>
                </a:solidFill>
              </a:rPr>
              <a:t> </a:t>
            </a:r>
            <a:r>
              <a:rPr lang="de-DE" b="0" dirty="0" err="1" smtClean="0">
                <a:solidFill>
                  <a:schemeClr val="tx1"/>
                </a:solidFill>
              </a:rPr>
              <a:t>to</a:t>
            </a:r>
            <a:r>
              <a:rPr lang="de-DE" b="0" dirty="0" smtClean="0">
                <a:solidFill>
                  <a:schemeClr val="tx1"/>
                </a:solidFill>
              </a:rPr>
              <a:t> </a:t>
            </a:r>
            <a:r>
              <a:rPr lang="de-DE" b="0" dirty="0" err="1" smtClean="0">
                <a:solidFill>
                  <a:schemeClr val="tx1"/>
                </a:solidFill>
              </a:rPr>
              <a:t>target</a:t>
            </a:r>
            <a:r>
              <a:rPr lang="de-DE" b="0" dirty="0" smtClean="0">
                <a:solidFill>
                  <a:schemeClr val="tx1"/>
                </a:solidFill>
              </a:rPr>
              <a:t> </a:t>
            </a:r>
            <a:r>
              <a:rPr lang="de-DE" b="0" dirty="0" err="1" smtClean="0">
                <a:solidFill>
                  <a:schemeClr val="tx1"/>
                </a:solidFill>
              </a:rPr>
              <a:t>plates</a:t>
            </a:r>
            <a:endParaRPr lang="de-DE" b="0" dirty="0" smtClean="0">
              <a:solidFill>
                <a:schemeClr val="tx1"/>
              </a:solidFill>
            </a:endParaRPr>
          </a:p>
          <a:p>
            <a:r>
              <a:rPr lang="de-DE" dirty="0" smtClean="0"/>
              <a:t>Radiation </a:t>
            </a:r>
            <a:r>
              <a:rPr lang="de-DE" dirty="0" err="1" smtClean="0"/>
              <a:t>features</a:t>
            </a:r>
            <a:r>
              <a:rPr lang="de-DE" dirty="0" smtClean="0"/>
              <a:t> </a:t>
            </a:r>
            <a:r>
              <a:rPr lang="de-DE" dirty="0" err="1" smtClean="0"/>
              <a:t>resemble</a:t>
            </a:r>
            <a:r>
              <a:rPr lang="de-DE" dirty="0" smtClean="0"/>
              <a:t> power </a:t>
            </a:r>
            <a:r>
              <a:rPr lang="de-DE" dirty="0" err="1" smtClean="0"/>
              <a:t>power</a:t>
            </a:r>
            <a:r>
              <a:rPr lang="de-DE" dirty="0" smtClean="0"/>
              <a:t> </a:t>
            </a:r>
            <a:r>
              <a:rPr lang="de-DE" dirty="0" err="1" smtClean="0"/>
              <a:t>deposition</a:t>
            </a:r>
            <a:r>
              <a:rPr lang="de-DE" dirty="0" smtClean="0"/>
              <a:t> </a:t>
            </a:r>
            <a:r>
              <a:rPr lang="de-DE" dirty="0" err="1" smtClean="0"/>
              <a:t>pattern</a:t>
            </a:r>
            <a:endParaRPr lang="de-DE" dirty="0" smtClean="0"/>
          </a:p>
          <a:p>
            <a:r>
              <a:rPr lang="de-DE" b="0" dirty="0">
                <a:solidFill>
                  <a:schemeClr val="tx1"/>
                </a:solidFill>
              </a:rPr>
              <a:t>Different </a:t>
            </a:r>
            <a:r>
              <a:rPr lang="de-DE" b="0" dirty="0" err="1">
                <a:solidFill>
                  <a:schemeClr val="tx1"/>
                </a:solidFill>
              </a:rPr>
              <a:t>magnetic</a:t>
            </a:r>
            <a:r>
              <a:rPr lang="de-DE" b="0" dirty="0">
                <a:solidFill>
                  <a:schemeClr val="tx1"/>
                </a:solidFill>
              </a:rPr>
              <a:t> </a:t>
            </a:r>
            <a:r>
              <a:rPr lang="de-DE" b="0" dirty="0" err="1">
                <a:solidFill>
                  <a:schemeClr val="tx1"/>
                </a:solidFill>
              </a:rPr>
              <a:t>configuration</a:t>
            </a:r>
            <a:r>
              <a:rPr lang="de-DE" b="0" dirty="0">
                <a:solidFill>
                  <a:schemeClr val="tx1"/>
                </a:solidFill>
              </a:rPr>
              <a:t> </a:t>
            </a:r>
            <a:r>
              <a:rPr lang="de-DE" b="0" dirty="0">
                <a:solidFill>
                  <a:schemeClr val="tx1"/>
                </a:solidFill>
                <a:sym typeface="Symbol" panose="05050102010706020507" pitchFamily="18" charset="2"/>
              </a:rPr>
              <a:t> different </a:t>
            </a:r>
            <a:r>
              <a:rPr lang="de-DE" b="0" dirty="0" err="1">
                <a:solidFill>
                  <a:schemeClr val="tx1"/>
                </a:solidFill>
                <a:sym typeface="Symbol" panose="05050102010706020507" pitchFamily="18" charset="2"/>
              </a:rPr>
              <a:t>strike-line</a:t>
            </a:r>
            <a:r>
              <a:rPr lang="de-DE" b="0" dirty="0">
                <a:solidFill>
                  <a:schemeClr val="tx1"/>
                </a:solidFill>
                <a:sym typeface="Symbol" panose="05050102010706020507" pitchFamily="18" charset="2"/>
              </a:rPr>
              <a:t> </a:t>
            </a:r>
            <a:r>
              <a:rPr lang="de-DE" b="0" dirty="0" err="1">
                <a:solidFill>
                  <a:schemeClr val="tx1"/>
                </a:solidFill>
                <a:sym typeface="Symbol" panose="05050102010706020507" pitchFamily="18" charset="2"/>
              </a:rPr>
              <a:t>geometry</a:t>
            </a:r>
            <a:endParaRPr lang="de-DE" b="0" dirty="0">
              <a:solidFill>
                <a:schemeClr val="tx1"/>
              </a:solidFill>
            </a:endParaRPr>
          </a:p>
          <a:p>
            <a:pPr marL="0" indent="0">
              <a:buNone/>
            </a:pPr>
            <a:endParaRPr lang="en-US" b="0" dirty="0">
              <a:solidFill>
                <a:schemeClr val="tx1"/>
              </a:solidFill>
            </a:endParaRPr>
          </a:p>
        </p:txBody>
      </p:sp>
      <p:pic>
        <p:nvPicPr>
          <p:cNvPr id="44" name="Picture 43"/>
          <p:cNvPicPr>
            <a:picLocks noChangeAspect="1"/>
          </p:cNvPicPr>
          <p:nvPr/>
        </p:nvPicPr>
        <p:blipFill rotWithShape="1">
          <a:blip r:embed="rId5"/>
          <a:srcRect l="74643" t="9528" r="10923" b="86066"/>
          <a:stretch/>
        </p:blipFill>
        <p:spPr>
          <a:xfrm>
            <a:off x="954352" y="5564739"/>
            <a:ext cx="1177577" cy="221425"/>
          </a:xfrm>
          <a:prstGeom prst="rect">
            <a:avLst/>
          </a:prstGeom>
          <a:ln w="19050">
            <a:noFill/>
            <a:prstDash val="dash"/>
          </a:ln>
        </p:spPr>
      </p:pic>
    </p:spTree>
    <p:extLst>
      <p:ext uri="{BB962C8B-B14F-4D97-AF65-F5344CB8AC3E}">
        <p14:creationId xmlns:p14="http://schemas.microsoft.com/office/powerpoint/2010/main" val="480043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Placeholder 1"/>
              <p:cNvSpPr>
                <a:spLocks noGrp="1"/>
              </p:cNvSpPr>
              <p:nvPr>
                <p:ph sz="quarter" idx="13"/>
              </p:nvPr>
            </p:nvSpPr>
            <p:spPr>
              <a:xfrm>
                <a:off x="695326" y="1141461"/>
                <a:ext cx="10801349" cy="4772024"/>
              </a:xfrm>
            </p:spPr>
            <p:txBody>
              <a:bodyPr>
                <a:noAutofit/>
              </a:bodyPr>
              <a:lstStyle/>
              <a:p>
                <a:r>
                  <a:rPr lang="en-US" dirty="0" smtClean="0"/>
                  <a:t>Introduction</a:t>
                </a:r>
              </a:p>
              <a:p>
                <a:r>
                  <a:rPr lang="en-US" dirty="0" smtClean="0"/>
                  <a:t>New bolometer diagnostics</a:t>
                </a:r>
              </a:p>
              <a:p>
                <a:r>
                  <a:rPr lang="en-US" dirty="0"/>
                  <a:t>Radiation distribution </a:t>
                </a:r>
                <a:endParaRPr lang="en-US" dirty="0" smtClean="0"/>
              </a:p>
              <a:p>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𝑷</m:t>
                        </m:r>
                      </m:e>
                      <m:sub>
                        <m:r>
                          <a:rPr lang="de-DE" b="1" i="1" smtClean="0">
                            <a:latin typeface="Cambria Math" panose="02040503050406030204" pitchFamily="18" charset="0"/>
                          </a:rPr>
                          <m:t>𝒓𝒂𝒅</m:t>
                        </m:r>
                      </m:sub>
                    </m:sSub>
                  </m:oMath>
                </a14:m>
                <a:r>
                  <a:rPr lang="en-US" dirty="0" smtClean="0"/>
                  <a:t> proxy improvement</a:t>
                </a:r>
              </a:p>
              <a:p>
                <a:r>
                  <a:rPr lang="en-US" dirty="0" smtClean="0"/>
                  <a:t>Summary</a:t>
                </a:r>
                <a:endParaRPr lang="en-US" dirty="0"/>
              </a:p>
            </p:txBody>
          </p:sp>
        </mc:Choice>
        <mc:Fallback xmlns="">
          <p:sp>
            <p:nvSpPr>
              <p:cNvPr id="13"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4"/>
                <a:stretch>
                  <a:fillRect l="-118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55146"/>
          </a:xfrm>
        </p:spPr>
        <p:txBody>
          <a:bodyPr/>
          <a:lstStyle/>
          <a:p>
            <a:r>
              <a:rPr lang="en-GB" dirty="0" smtClean="0"/>
              <a:t>Overview</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a:t>
            </a:fld>
            <a:endParaRPr lang="en-US" dirty="0"/>
          </a:p>
        </p:txBody>
      </p:sp>
      <p:sp>
        <p:nvSpPr>
          <p:cNvPr id="2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1"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974572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20</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19" name="Text Placeholder 1"/>
          <p:cNvSpPr txBox="1">
            <a:spLocks/>
          </p:cNvSpPr>
          <p:nvPr/>
        </p:nvSpPr>
        <p:spPr>
          <a:xfrm>
            <a:off x="631824" y="11293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b="0" dirty="0" smtClean="0"/>
              <a:t>Study </a:t>
            </a:r>
            <a:r>
              <a:rPr lang="de-DE" sz="1800" b="0" dirty="0" err="1" smtClean="0"/>
              <a:t>toroidal</a:t>
            </a:r>
            <a:r>
              <a:rPr lang="de-DE" sz="1800" b="0" dirty="0" smtClean="0"/>
              <a:t> </a:t>
            </a:r>
            <a:r>
              <a:rPr lang="de-DE" sz="1800" b="0" dirty="0" err="1" smtClean="0"/>
              <a:t>variation</a:t>
            </a:r>
            <a:r>
              <a:rPr lang="de-DE" sz="1800" b="0" dirty="0" smtClean="0"/>
              <a:t> </a:t>
            </a:r>
            <a:r>
              <a:rPr lang="de-DE" sz="1800" b="0" dirty="0" err="1" smtClean="0"/>
              <a:t>of</a:t>
            </a:r>
            <a:r>
              <a:rPr lang="de-DE" sz="1800" b="0" dirty="0" smtClean="0"/>
              <a:t> </a:t>
            </a:r>
            <a:r>
              <a:rPr lang="de-DE" sz="1800" b="0" dirty="0" err="1" smtClean="0"/>
              <a:t>radiated</a:t>
            </a:r>
            <a:r>
              <a:rPr lang="de-DE" sz="1800" b="0" dirty="0" smtClean="0"/>
              <a:t> power </a:t>
            </a:r>
            <a:r>
              <a:rPr lang="de-DE" sz="1800" b="0" dirty="0" err="1" smtClean="0"/>
              <a:t>pattern</a:t>
            </a:r>
            <a:endParaRPr lang="de-DE" sz="1800" b="0" dirty="0" smtClean="0"/>
          </a:p>
          <a:p>
            <a:r>
              <a:rPr lang="de-DE" sz="1800" dirty="0" err="1" smtClean="0">
                <a:solidFill>
                  <a:srgbClr val="005555"/>
                </a:solidFill>
              </a:rPr>
              <a:t>Gaussian</a:t>
            </a:r>
            <a:r>
              <a:rPr lang="de-DE" sz="1800" dirty="0" smtClean="0">
                <a:solidFill>
                  <a:srgbClr val="005555"/>
                </a:solidFill>
              </a:rPr>
              <a:t> </a:t>
            </a:r>
            <a:r>
              <a:rPr lang="de-DE" sz="1800" dirty="0" err="1" smtClean="0">
                <a:solidFill>
                  <a:srgbClr val="005555"/>
                </a:solidFill>
              </a:rPr>
              <a:t>Process</a:t>
            </a:r>
            <a:r>
              <a:rPr lang="de-DE" sz="1800" dirty="0" smtClean="0">
                <a:solidFill>
                  <a:srgbClr val="005555"/>
                </a:solidFill>
              </a:rPr>
              <a:t> </a:t>
            </a:r>
            <a:r>
              <a:rPr lang="de-DE" sz="1800" dirty="0" err="1" smtClean="0">
                <a:solidFill>
                  <a:srgbClr val="005555"/>
                </a:solidFill>
              </a:rPr>
              <a:t>Tomography</a:t>
            </a:r>
            <a:r>
              <a:rPr lang="de-DE" sz="1800" dirty="0" smtClean="0">
                <a:solidFill>
                  <a:srgbClr val="005555"/>
                </a:solidFill>
              </a:rPr>
              <a:t> (GPT) </a:t>
            </a:r>
            <a:r>
              <a:rPr lang="de-DE" sz="1800" b="0" dirty="0" smtClean="0"/>
              <a:t>[</a:t>
            </a:r>
            <a:r>
              <a:rPr lang="de-DE" sz="1800" b="0" dirty="0" err="1" smtClean="0"/>
              <a:t>from</a:t>
            </a:r>
            <a:r>
              <a:rPr lang="de-DE" sz="1800" b="0" dirty="0" smtClean="0"/>
              <a:t> Moser 2022]</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2369" t="4829" r="27956" b="17965"/>
          <a:stretch/>
        </p:blipFill>
        <p:spPr>
          <a:xfrm>
            <a:off x="7684919" y="1698533"/>
            <a:ext cx="1413838" cy="2063438"/>
          </a:xfrm>
          <a:prstGeom prst="rect">
            <a:avLst/>
          </a:prstGeom>
          <a:ln w="19050">
            <a:solidFill>
              <a:srgbClr val="0070C0"/>
            </a:solidFill>
            <a:prstDash val="dash"/>
          </a:ln>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6029" t="5902" r="13235" b="2074"/>
          <a:stretch/>
        </p:blipFill>
        <p:spPr>
          <a:xfrm>
            <a:off x="5279391" y="3969698"/>
            <a:ext cx="4201456" cy="2520000"/>
          </a:xfrm>
          <a:prstGeom prst="rect">
            <a:avLst/>
          </a:prstGeom>
        </p:spPr>
      </p:pic>
      <p:sp>
        <p:nvSpPr>
          <p:cNvPr id="21" name="Oval 20"/>
          <p:cNvSpPr/>
          <p:nvPr/>
        </p:nvSpPr>
        <p:spPr>
          <a:xfrm>
            <a:off x="8306590" y="4661973"/>
            <a:ext cx="1135450" cy="1135450"/>
          </a:xfrm>
          <a:prstGeom prst="ellipse">
            <a:avLst/>
          </a:prstGeom>
          <a:noFill/>
          <a:ln w="19050" cmpd="sng">
            <a:solidFill>
              <a:srgbClr val="009E47"/>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23" name="Straight Connector 22"/>
          <p:cNvCxnSpPr/>
          <p:nvPr/>
        </p:nvCxnSpPr>
        <p:spPr>
          <a:xfrm flipV="1">
            <a:off x="8874315" y="4533697"/>
            <a:ext cx="889456" cy="101056"/>
          </a:xfrm>
          <a:prstGeom prst="line">
            <a:avLst/>
          </a:prstGeom>
          <a:ln w="19050" cmpd="sng">
            <a:solidFill>
              <a:srgbClr val="009E4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74315" y="5797423"/>
            <a:ext cx="889456" cy="128276"/>
          </a:xfrm>
          <a:prstGeom prst="line">
            <a:avLst/>
          </a:prstGeom>
          <a:ln w="19050" cmpd="sng">
            <a:solidFill>
              <a:srgbClr val="009E4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256388" y="3863104"/>
            <a:ext cx="1135450" cy="1135450"/>
          </a:xfrm>
          <a:prstGeom prst="ellipse">
            <a:avLst/>
          </a:prstGeom>
          <a:noFill/>
          <a:ln w="19050" cmpd="sng">
            <a:solidFill>
              <a:srgbClr val="0070C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34" name="Straight Connector 33"/>
          <p:cNvCxnSpPr/>
          <p:nvPr/>
        </p:nvCxnSpPr>
        <p:spPr>
          <a:xfrm flipV="1">
            <a:off x="7244294" y="1698532"/>
            <a:ext cx="440625" cy="2755714"/>
          </a:xfrm>
          <a:prstGeom prst="line">
            <a:avLst/>
          </a:prstGeom>
          <a:ln w="19050" cmpd="sng">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391838" y="3761971"/>
            <a:ext cx="706919" cy="668858"/>
          </a:xfrm>
          <a:prstGeom prst="line">
            <a:avLst/>
          </a:prstGeom>
          <a:ln w="19050" cmpd="sng">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l="15454" t="10114" r="3849" b="16047"/>
          <a:stretch/>
        </p:blipFill>
        <p:spPr>
          <a:xfrm>
            <a:off x="9805677" y="4530802"/>
            <a:ext cx="2028422" cy="1392055"/>
          </a:xfrm>
          <a:prstGeom prst="rect">
            <a:avLst/>
          </a:prstGeom>
          <a:ln w="19050">
            <a:solidFill>
              <a:srgbClr val="009E47"/>
            </a:solidFill>
            <a:prstDash val="dash"/>
          </a:ln>
        </p:spPr>
      </p:pic>
    </p:spTree>
    <p:extLst>
      <p:ext uri="{BB962C8B-B14F-4D97-AF65-F5344CB8AC3E}">
        <p14:creationId xmlns:p14="http://schemas.microsoft.com/office/powerpoint/2010/main" val="3408515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21</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mc:AlternateContent xmlns:mc="http://schemas.openxmlformats.org/markup-compatibility/2006" xmlns:a14="http://schemas.microsoft.com/office/drawing/2010/main">
        <mc:Choice Requires="a14">
          <p:sp>
            <p:nvSpPr>
              <p:cNvPr id="19" name="Text Placeholder 1"/>
              <p:cNvSpPr txBox="1">
                <a:spLocks/>
              </p:cNvSpPr>
              <p:nvPr/>
            </p:nvSpPr>
            <p:spPr>
              <a:xfrm>
                <a:off x="631824" y="11293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b="0" dirty="0" smtClean="0"/>
                  <a:t>Study </a:t>
                </a:r>
                <a:r>
                  <a:rPr lang="de-DE" sz="1800" b="0" dirty="0" err="1"/>
                  <a:t>toroidal</a:t>
                </a:r>
                <a:r>
                  <a:rPr lang="de-DE" sz="1800" b="0" dirty="0"/>
                  <a:t> </a:t>
                </a:r>
                <a:r>
                  <a:rPr lang="de-DE" sz="1800" b="0" dirty="0" err="1"/>
                  <a:t>variation</a:t>
                </a:r>
                <a:r>
                  <a:rPr lang="de-DE" sz="1800" b="0" dirty="0"/>
                  <a:t> </a:t>
                </a:r>
                <a:r>
                  <a:rPr lang="de-DE" sz="1800" b="0" dirty="0" err="1"/>
                  <a:t>of</a:t>
                </a:r>
                <a:r>
                  <a:rPr lang="de-DE" sz="1800" b="0" dirty="0"/>
                  <a:t> </a:t>
                </a:r>
                <a:r>
                  <a:rPr lang="de-DE" sz="1800" b="0" dirty="0" err="1" smtClean="0"/>
                  <a:t>radiated</a:t>
                </a:r>
                <a:r>
                  <a:rPr lang="de-DE" sz="1800" b="0" dirty="0" smtClean="0"/>
                  <a:t> power </a:t>
                </a:r>
                <a:r>
                  <a:rPr lang="de-DE" sz="1800" b="0" dirty="0" err="1" smtClean="0"/>
                  <a:t>pattern</a:t>
                </a:r>
                <a:endParaRPr lang="de-DE" sz="1800" dirty="0" smtClean="0">
                  <a:solidFill>
                    <a:srgbClr val="005555"/>
                  </a:solidFill>
                </a:endParaRPr>
              </a:p>
              <a:p>
                <a:r>
                  <a:rPr lang="de-DE" sz="1800" dirty="0" err="1" smtClean="0">
                    <a:solidFill>
                      <a:srgbClr val="005555"/>
                    </a:solidFill>
                  </a:rPr>
                  <a:t>Gaussian</a:t>
                </a:r>
                <a:r>
                  <a:rPr lang="de-DE" sz="1800" dirty="0" smtClean="0">
                    <a:solidFill>
                      <a:srgbClr val="005555"/>
                    </a:solidFill>
                  </a:rPr>
                  <a:t> </a:t>
                </a:r>
                <a:r>
                  <a:rPr lang="de-DE" sz="1800" dirty="0" err="1" smtClean="0">
                    <a:solidFill>
                      <a:srgbClr val="005555"/>
                    </a:solidFill>
                  </a:rPr>
                  <a:t>Process</a:t>
                </a:r>
                <a:r>
                  <a:rPr lang="de-DE" sz="1800" dirty="0" smtClean="0">
                    <a:solidFill>
                      <a:srgbClr val="005555"/>
                    </a:solidFill>
                  </a:rPr>
                  <a:t> </a:t>
                </a:r>
                <a:r>
                  <a:rPr lang="de-DE" sz="1800" dirty="0" err="1" smtClean="0">
                    <a:solidFill>
                      <a:srgbClr val="005555"/>
                    </a:solidFill>
                  </a:rPr>
                  <a:t>Tomography</a:t>
                </a:r>
                <a:r>
                  <a:rPr lang="de-DE" sz="1800" dirty="0" smtClean="0">
                    <a:solidFill>
                      <a:srgbClr val="005555"/>
                    </a:solidFill>
                  </a:rPr>
                  <a:t> (GPT) </a:t>
                </a:r>
                <a:r>
                  <a:rPr lang="de-DE" sz="1800" b="0" dirty="0" smtClean="0"/>
                  <a:t>[</a:t>
                </a:r>
                <a:r>
                  <a:rPr lang="de-DE" sz="1800" b="0" dirty="0" err="1" smtClean="0"/>
                  <a:t>from</a:t>
                </a:r>
                <a:r>
                  <a:rPr lang="de-DE" sz="1800" b="0" dirty="0" smtClean="0"/>
                  <a:t> Moser 2022]</a:t>
                </a:r>
              </a:p>
              <a:p>
                <a:endParaRPr lang="de-DE" sz="1800" b="0" dirty="0" smtClean="0">
                  <a:solidFill>
                    <a:srgbClr val="C00000"/>
                  </a:solidFill>
                </a:endParaRPr>
              </a:p>
              <a:p>
                <a:r>
                  <a:rPr lang="de-DE" sz="1800" dirty="0" smtClean="0">
                    <a:solidFill>
                      <a:srgbClr val="C00000"/>
                    </a:solidFill>
                  </a:rPr>
                  <a:t>Limited </a:t>
                </a:r>
                <a:r>
                  <a:rPr lang="de-DE" sz="1800" dirty="0" err="1" smtClean="0">
                    <a:solidFill>
                      <a:srgbClr val="C00000"/>
                    </a:solidFill>
                  </a:rPr>
                  <a:t>number</a:t>
                </a:r>
                <a:r>
                  <a:rPr lang="de-DE" sz="1800" dirty="0" smtClean="0">
                    <a:solidFill>
                      <a:srgbClr val="C00000"/>
                    </a:solidFill>
                  </a:rPr>
                  <a:t> </a:t>
                </a:r>
                <a:r>
                  <a:rPr lang="de-DE" sz="1800" dirty="0" err="1" smtClean="0">
                    <a:solidFill>
                      <a:srgbClr val="C00000"/>
                    </a:solidFill>
                  </a:rPr>
                  <a:t>of</a:t>
                </a:r>
                <a:r>
                  <a:rPr lang="de-DE" sz="1800" dirty="0" smtClean="0">
                    <a:solidFill>
                      <a:srgbClr val="C00000"/>
                    </a:solidFill>
                  </a:rPr>
                  <a:t> </a:t>
                </a:r>
                <a:r>
                  <a:rPr lang="de-DE" sz="1800" dirty="0" err="1" smtClean="0">
                    <a:solidFill>
                      <a:srgbClr val="C00000"/>
                    </a:solidFill>
                  </a:rPr>
                  <a:t>channels</a:t>
                </a:r>
                <a:endParaRPr lang="de-DE" sz="1800" dirty="0" smtClean="0">
                  <a:solidFill>
                    <a:srgbClr val="C00000"/>
                  </a:solidFill>
                </a:endParaRPr>
              </a:p>
              <a:p>
                <a:r>
                  <a:rPr lang="de-DE" sz="1800" dirty="0" err="1">
                    <a:solidFill>
                      <a:srgbClr val="005555"/>
                    </a:solidFill>
                  </a:rPr>
                  <a:t>No</a:t>
                </a:r>
                <a:r>
                  <a:rPr lang="de-DE" sz="1800" dirty="0">
                    <a:solidFill>
                      <a:srgbClr val="005555"/>
                    </a:solidFill>
                  </a:rPr>
                  <a:t> </a:t>
                </a:r>
                <a:r>
                  <a:rPr lang="de-DE" sz="1800" dirty="0" err="1">
                    <a:solidFill>
                      <a:srgbClr val="005555"/>
                    </a:solidFill>
                  </a:rPr>
                  <a:t>tomography</a:t>
                </a:r>
                <a:r>
                  <a:rPr lang="de-DE" sz="1800" dirty="0">
                    <a:solidFill>
                      <a:srgbClr val="005555"/>
                    </a:solidFill>
                  </a:rPr>
                  <a:t> on divertor </a:t>
                </a:r>
                <a:r>
                  <a:rPr lang="de-DE" sz="1800" dirty="0" err="1">
                    <a:solidFill>
                      <a:srgbClr val="005555"/>
                    </a:solidFill>
                  </a:rPr>
                  <a:t>cross</a:t>
                </a:r>
                <a:r>
                  <a:rPr lang="de-DE" sz="1800" dirty="0">
                    <a:solidFill>
                      <a:srgbClr val="005555"/>
                    </a:solidFill>
                  </a:rPr>
                  <a:t> </a:t>
                </a:r>
                <a:r>
                  <a:rPr lang="de-DE" sz="1800" dirty="0" err="1" smtClean="0">
                    <a:solidFill>
                      <a:srgbClr val="005555"/>
                    </a:solidFill>
                  </a:rPr>
                  <a:t>section</a:t>
                </a:r>
                <a:endParaRPr lang="de-DE" sz="1800" dirty="0" smtClean="0">
                  <a:solidFill>
                    <a:srgbClr val="005555"/>
                  </a:solidFill>
                </a:endParaRPr>
              </a:p>
              <a:p>
                <a:r>
                  <a:rPr lang="de-DE" sz="1800" b="0" dirty="0" err="1" smtClean="0"/>
                  <a:t>Tomographic</a:t>
                </a:r>
                <a:r>
                  <a:rPr lang="de-DE" sz="1800" b="0" dirty="0" smtClean="0"/>
                  <a:t> </a:t>
                </a:r>
                <a:r>
                  <a:rPr lang="de-DE" sz="1800" b="0" dirty="0" err="1" smtClean="0"/>
                  <a:t>inversion</a:t>
                </a:r>
                <a:r>
                  <a:rPr lang="de-DE" sz="1800" b="0" dirty="0" smtClean="0"/>
                  <a:t> in </a:t>
                </a:r>
                <a:r>
                  <a:rPr lang="de-DE" sz="1800" b="0" dirty="0" err="1" smtClean="0"/>
                  <a:t>the</a:t>
                </a:r>
                <a:r>
                  <a:rPr lang="de-DE" sz="1800" b="0" dirty="0" smtClean="0"/>
                  <a:t> </a:t>
                </a:r>
                <a:r>
                  <a:rPr lang="de-DE" sz="1800" b="0" dirty="0" err="1" smtClean="0"/>
                  <a:t>triangular</a:t>
                </a:r>
                <a:r>
                  <a:rPr lang="de-DE" sz="1800" b="0" dirty="0" smtClean="0"/>
                  <a:t> plane (</a:t>
                </a:r>
                <a:r>
                  <a:rPr lang="de-DE" sz="1800" b="0" dirty="0" err="1" smtClean="0"/>
                  <a:t>core</a:t>
                </a:r>
                <a:r>
                  <a:rPr lang="de-DE" sz="1800" b="0" dirty="0" smtClean="0"/>
                  <a:t> </a:t>
                </a:r>
                <a:r>
                  <a:rPr lang="de-DE" sz="1800" b="0" dirty="0" err="1" smtClean="0"/>
                  <a:t>bolometry</a:t>
                </a:r>
                <a:r>
                  <a:rPr lang="de-DE" sz="1800" b="0" dirty="0" smtClean="0"/>
                  <a:t>)</a:t>
                </a:r>
              </a:p>
              <a:p>
                <a:r>
                  <a:rPr lang="de-DE" sz="1800" b="0" dirty="0" smtClean="0"/>
                  <a:t>Mapping </a:t>
                </a:r>
                <a:r>
                  <a:rPr lang="de-DE" sz="1800" b="0" dirty="0" err="1" smtClean="0"/>
                  <a:t>of</a:t>
                </a:r>
                <a:r>
                  <a:rPr lang="de-DE" sz="1800" b="0" dirty="0" smtClean="0"/>
                  <a:t> </a:t>
                </a:r>
                <a:r>
                  <a:rPr lang="de-DE" sz="1800" b="0" dirty="0" err="1" smtClean="0"/>
                  <a:t>tomogram</a:t>
                </a:r>
                <a:r>
                  <a:rPr lang="de-DE" sz="1800" b="0" dirty="0" smtClean="0"/>
                  <a:t> </a:t>
                </a:r>
                <a:r>
                  <a:rPr lang="de-DE" sz="1800" b="0" dirty="0" err="1" smtClean="0"/>
                  <a:t>to</a:t>
                </a:r>
                <a:r>
                  <a:rPr lang="de-DE" sz="1800" b="0" dirty="0" smtClean="0"/>
                  <a:t> divertor </a:t>
                </a:r>
                <a:r>
                  <a:rPr lang="de-DE" sz="1800" b="0" dirty="0" err="1" smtClean="0"/>
                  <a:t>bolometry</a:t>
                </a:r>
                <a:r>
                  <a:rPr lang="de-DE" sz="1800" b="0" dirty="0" smtClean="0"/>
                  <a:t> </a:t>
                </a:r>
                <a:r>
                  <a:rPr lang="de-DE" sz="1800" b="0" dirty="0" err="1" smtClean="0"/>
                  <a:t>system</a:t>
                </a:r>
                <a:endParaRPr lang="de-DE" sz="1800" b="0" dirty="0" smtClean="0"/>
              </a:p>
              <a:p>
                <a:r>
                  <a:rPr lang="de-DE" sz="1800" b="0" dirty="0" smtClean="0"/>
                  <a:t>(</a:t>
                </a:r>
                <a:r>
                  <a:rPr lang="de-DE" sz="1800" b="0" dirty="0" err="1" smtClean="0"/>
                  <a:t>assume</a:t>
                </a:r>
                <a:r>
                  <a:rPr lang="de-DE" sz="1800" b="0" dirty="0" smtClean="0"/>
                  <a:t> </a:t>
                </a:r>
                <a:r>
                  <a:rPr lang="de-DE" sz="1800" b="0" dirty="0" err="1" smtClean="0"/>
                  <a:t>constant</a:t>
                </a:r>
                <a:r>
                  <a:rPr lang="de-DE" sz="1800" b="0" dirty="0" smtClean="0"/>
                  <a:t> </a:t>
                </a:r>
                <a14:m>
                  <m:oMath xmlns:m="http://schemas.openxmlformats.org/officeDocument/2006/math">
                    <m:r>
                      <a:rPr lang="de-DE" sz="1800" b="0" i="1" smtClean="0">
                        <a:latin typeface="Cambria Math" panose="02040503050406030204" pitchFamily="18" charset="0"/>
                      </a:rPr>
                      <m:t>𝜀</m:t>
                    </m:r>
                  </m:oMath>
                </a14:m>
                <a:r>
                  <a:rPr lang="de-DE" sz="1800" b="0" dirty="0" smtClean="0"/>
                  <a:t> </a:t>
                </a:r>
                <a:r>
                  <a:rPr lang="de-DE" sz="1800" b="0" dirty="0" err="1" smtClean="0"/>
                  <a:t>along</a:t>
                </a:r>
                <a:r>
                  <a:rPr lang="de-DE" sz="1800" b="0" dirty="0" smtClean="0"/>
                  <a:t> </a:t>
                </a:r>
                <a:r>
                  <a:rPr lang="de-DE" sz="1800" b="0" dirty="0" err="1" smtClean="0"/>
                  <a:t>field</a:t>
                </a:r>
                <a:r>
                  <a:rPr lang="de-DE" sz="1800" b="0" dirty="0" smtClean="0"/>
                  <a:t> </a:t>
                </a:r>
                <a:r>
                  <a:rPr lang="de-DE" sz="1800" b="0" dirty="0" err="1" smtClean="0"/>
                  <a:t>lines</a:t>
                </a:r>
                <a:r>
                  <a:rPr lang="de-DE" sz="1800" b="0" dirty="0" smtClean="0"/>
                  <a:t>)</a:t>
                </a:r>
              </a:p>
            </p:txBody>
          </p:sp>
        </mc:Choice>
        <mc:Fallback xmlns="">
          <p:sp>
            <p:nvSpPr>
              <p:cNvPr id="19" name="Text Placeholder 1"/>
              <p:cNvSpPr txBox="1">
                <a:spLocks noRot="1" noChangeAspect="1" noMove="1" noResize="1" noEditPoints="1" noAdjustHandles="1" noChangeArrowheads="1" noChangeShapeType="1" noTextEdit="1"/>
              </p:cNvSpPr>
              <p:nvPr/>
            </p:nvSpPr>
            <p:spPr>
              <a:xfrm>
                <a:off x="631824" y="1129335"/>
                <a:ext cx="11233150" cy="2316971"/>
              </a:xfrm>
              <a:prstGeom prst="rect">
                <a:avLst/>
              </a:prstGeom>
              <a:blipFill>
                <a:blip r:embed="rId2"/>
                <a:stretch>
                  <a:fillRect l="-380" t="-2368" b="-31842"/>
                </a:stretch>
              </a:blipFill>
            </p:spPr>
            <p:txBody>
              <a:bodyPr/>
              <a:lstStyle/>
              <a:p>
                <a:r>
                  <a:rPr lang="en-GB">
                    <a:noFill/>
                  </a:rPr>
                  <a:t> </a:t>
                </a:r>
              </a:p>
            </p:txBody>
          </p:sp>
        </mc:Fallback>
      </mc:AlternateContent>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6029" t="5902" r="13235" b="2074"/>
          <a:stretch/>
        </p:blipFill>
        <p:spPr>
          <a:xfrm>
            <a:off x="5279391" y="3969698"/>
            <a:ext cx="4201456" cy="2520000"/>
          </a:xfrm>
          <a:prstGeom prst="rect">
            <a:avLst/>
          </a:prstGeom>
        </p:spPr>
      </p:pic>
      <p:sp>
        <p:nvSpPr>
          <p:cNvPr id="21" name="Oval 20"/>
          <p:cNvSpPr/>
          <p:nvPr/>
        </p:nvSpPr>
        <p:spPr>
          <a:xfrm>
            <a:off x="8306590" y="4661973"/>
            <a:ext cx="1135450" cy="1135450"/>
          </a:xfrm>
          <a:prstGeom prst="ellipse">
            <a:avLst/>
          </a:prstGeom>
          <a:noFill/>
          <a:ln w="19050" cmpd="sng">
            <a:solidFill>
              <a:srgbClr val="009E47"/>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23" name="Straight Connector 22"/>
          <p:cNvCxnSpPr/>
          <p:nvPr/>
        </p:nvCxnSpPr>
        <p:spPr>
          <a:xfrm flipV="1">
            <a:off x="8874315" y="4533697"/>
            <a:ext cx="889456" cy="101056"/>
          </a:xfrm>
          <a:prstGeom prst="line">
            <a:avLst/>
          </a:prstGeom>
          <a:ln w="19050" cmpd="sng">
            <a:solidFill>
              <a:srgbClr val="009E4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74315" y="5797423"/>
            <a:ext cx="889456" cy="128276"/>
          </a:xfrm>
          <a:prstGeom prst="line">
            <a:avLst/>
          </a:prstGeom>
          <a:ln w="19050" cmpd="sng">
            <a:solidFill>
              <a:srgbClr val="009E4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256388" y="3863104"/>
            <a:ext cx="1135450" cy="1135450"/>
          </a:xfrm>
          <a:prstGeom prst="ellipse">
            <a:avLst/>
          </a:prstGeom>
          <a:noFill/>
          <a:ln w="19050" cmpd="sng">
            <a:solidFill>
              <a:srgbClr val="0070C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34" name="Straight Connector 33"/>
          <p:cNvCxnSpPr/>
          <p:nvPr/>
        </p:nvCxnSpPr>
        <p:spPr>
          <a:xfrm flipV="1">
            <a:off x="7244294" y="1698532"/>
            <a:ext cx="440625" cy="2755714"/>
          </a:xfrm>
          <a:prstGeom prst="line">
            <a:avLst/>
          </a:prstGeom>
          <a:ln w="19050" cmpd="sng">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391838" y="3762000"/>
            <a:ext cx="748825" cy="668829"/>
          </a:xfrm>
          <a:prstGeom prst="line">
            <a:avLst/>
          </a:prstGeom>
          <a:ln w="19050" cmpd="sng">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Curved Left Arrow 37"/>
          <p:cNvSpPr/>
          <p:nvPr/>
        </p:nvSpPr>
        <p:spPr>
          <a:xfrm rot="19380700" flipV="1">
            <a:off x="9649572" y="2826284"/>
            <a:ext cx="604785" cy="1526696"/>
          </a:xfrm>
          <a:prstGeom prst="curvedLef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l="15454" t="10114" r="3849" b="16047"/>
          <a:stretch/>
        </p:blipFill>
        <p:spPr>
          <a:xfrm>
            <a:off x="9805677" y="4530802"/>
            <a:ext cx="2028422" cy="1392055"/>
          </a:xfrm>
          <a:prstGeom prst="rect">
            <a:avLst/>
          </a:prstGeom>
          <a:ln w="19050">
            <a:solidFill>
              <a:srgbClr val="009E47"/>
            </a:solidFill>
            <a:prstDash val="dash"/>
          </a:ln>
        </p:spPr>
      </p:pic>
      <p:pic>
        <p:nvPicPr>
          <p:cNvPr id="44" name="Picture 43"/>
          <p:cNvPicPr>
            <a:picLocks noChangeAspect="1"/>
          </p:cNvPicPr>
          <p:nvPr/>
        </p:nvPicPr>
        <p:blipFill rotWithShape="1">
          <a:blip r:embed="rId5">
            <a:extLst>
              <a:ext uri="{28A0092B-C50C-407E-A947-70E740481C1C}">
                <a14:useLocalDpi xmlns:a14="http://schemas.microsoft.com/office/drawing/2010/main" val="0"/>
              </a:ext>
            </a:extLst>
          </a:blip>
          <a:srcRect l="4746" t="3477" r="4544" b="4500"/>
          <a:stretch/>
        </p:blipFill>
        <p:spPr>
          <a:xfrm>
            <a:off x="7684919" y="1699199"/>
            <a:ext cx="1433899" cy="2062800"/>
          </a:xfrm>
          <a:prstGeom prst="rect">
            <a:avLst/>
          </a:prstGeom>
          <a:ln w="19050">
            <a:solidFill>
              <a:srgbClr val="0070C0"/>
            </a:solidFill>
            <a:prstDash val="dash"/>
          </a:ln>
        </p:spPr>
      </p:pic>
    </p:spTree>
    <p:extLst>
      <p:ext uri="{BB962C8B-B14F-4D97-AF65-F5344CB8AC3E}">
        <p14:creationId xmlns:p14="http://schemas.microsoft.com/office/powerpoint/2010/main" val="881735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628000" y="4272814"/>
            <a:ext cx="2019171" cy="1913768"/>
            <a:chOff x="2303363" y="1713053"/>
            <a:chExt cx="3986091" cy="377801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16" t="9988" r="59382" b="2025"/>
            <a:stretch/>
          </p:blipFill>
          <p:spPr>
            <a:xfrm>
              <a:off x="2303363" y="1713053"/>
              <a:ext cx="3055716" cy="3773347"/>
            </a:xfrm>
            <a:prstGeom prst="rect">
              <a:avLst/>
            </a:prstGeom>
          </p:spPr>
        </p:pic>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86397" t="9988" r="1470" b="2025"/>
            <a:stretch/>
          </p:blipFill>
          <p:spPr>
            <a:xfrm>
              <a:off x="5336472" y="1717720"/>
              <a:ext cx="952982" cy="3773347"/>
            </a:xfrm>
            <a:prstGeom prst="rect">
              <a:avLst/>
            </a:prstGeom>
          </p:spPr>
        </p:pic>
      </p:gr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54593" t="9988" r="1470" b="2025"/>
          <a:stretch/>
        </p:blipFill>
        <p:spPr>
          <a:xfrm>
            <a:off x="7496503" y="1811363"/>
            <a:ext cx="1748211" cy="1911404"/>
          </a:xfrm>
          <a:prstGeom prst="rect">
            <a:avLst/>
          </a:prstGeom>
        </p:spPr>
      </p:pic>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22</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mc:AlternateContent xmlns:mc="http://schemas.openxmlformats.org/markup-compatibility/2006" xmlns:a14="http://schemas.microsoft.com/office/drawing/2010/main">
        <mc:Choice Requires="a14">
          <p:sp>
            <p:nvSpPr>
              <p:cNvPr id="19" name="Text Placeholder 1"/>
              <p:cNvSpPr txBox="1">
                <a:spLocks/>
              </p:cNvSpPr>
              <p:nvPr/>
            </p:nvSpPr>
            <p:spPr>
              <a:xfrm>
                <a:off x="631824" y="11293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b="0" dirty="0"/>
                  <a:t>Study </a:t>
                </a:r>
                <a:r>
                  <a:rPr lang="de-DE" sz="1800" b="0" dirty="0" err="1"/>
                  <a:t>toroidal</a:t>
                </a:r>
                <a:r>
                  <a:rPr lang="de-DE" sz="1800" b="0" dirty="0"/>
                  <a:t> </a:t>
                </a:r>
                <a:r>
                  <a:rPr lang="de-DE" sz="1800" b="0" dirty="0" err="1"/>
                  <a:t>variation</a:t>
                </a:r>
                <a:r>
                  <a:rPr lang="de-DE" sz="1800" b="0" dirty="0"/>
                  <a:t> </a:t>
                </a:r>
                <a:r>
                  <a:rPr lang="de-DE" sz="1800" b="0" dirty="0" err="1"/>
                  <a:t>of</a:t>
                </a:r>
                <a:r>
                  <a:rPr lang="de-DE" sz="1800" b="0" dirty="0"/>
                  <a:t> </a:t>
                </a:r>
                <a:r>
                  <a:rPr lang="de-DE" sz="1800" b="0" dirty="0" err="1"/>
                  <a:t>radiated</a:t>
                </a:r>
                <a:r>
                  <a:rPr lang="de-DE" sz="1800" b="0" dirty="0"/>
                  <a:t> power </a:t>
                </a:r>
                <a:r>
                  <a:rPr lang="de-DE" sz="1800" b="0" dirty="0" err="1"/>
                  <a:t>pattern</a:t>
                </a:r>
                <a:endParaRPr lang="de-DE" sz="1800" dirty="0">
                  <a:solidFill>
                    <a:srgbClr val="005555"/>
                  </a:solidFill>
                </a:endParaRPr>
              </a:p>
              <a:p>
                <a:r>
                  <a:rPr lang="de-DE" sz="1800" dirty="0" err="1">
                    <a:solidFill>
                      <a:srgbClr val="005555"/>
                    </a:solidFill>
                  </a:rPr>
                  <a:t>Gaussian</a:t>
                </a:r>
                <a:r>
                  <a:rPr lang="de-DE" sz="1800" dirty="0">
                    <a:solidFill>
                      <a:srgbClr val="005555"/>
                    </a:solidFill>
                  </a:rPr>
                  <a:t> </a:t>
                </a:r>
                <a:r>
                  <a:rPr lang="de-DE" sz="1800" dirty="0" err="1">
                    <a:solidFill>
                      <a:srgbClr val="005555"/>
                    </a:solidFill>
                  </a:rPr>
                  <a:t>Process</a:t>
                </a:r>
                <a:r>
                  <a:rPr lang="de-DE" sz="1800" dirty="0">
                    <a:solidFill>
                      <a:srgbClr val="005555"/>
                    </a:solidFill>
                  </a:rPr>
                  <a:t> </a:t>
                </a:r>
                <a:r>
                  <a:rPr lang="de-DE" sz="1800" dirty="0" err="1">
                    <a:solidFill>
                      <a:srgbClr val="005555"/>
                    </a:solidFill>
                  </a:rPr>
                  <a:t>Tomography</a:t>
                </a:r>
                <a:r>
                  <a:rPr lang="de-DE" sz="1800" dirty="0">
                    <a:solidFill>
                      <a:srgbClr val="005555"/>
                    </a:solidFill>
                  </a:rPr>
                  <a:t> (GPT) </a:t>
                </a:r>
                <a:r>
                  <a:rPr lang="de-DE" sz="1400" b="0" dirty="0" smtClean="0"/>
                  <a:t>[Moser </a:t>
                </a:r>
                <a:r>
                  <a:rPr lang="de-DE" sz="1400" b="0" dirty="0"/>
                  <a:t>2022]</a:t>
                </a:r>
              </a:p>
              <a:p>
                <a:endParaRPr lang="de-DE" sz="1800" b="0" dirty="0">
                  <a:solidFill>
                    <a:srgbClr val="C00000"/>
                  </a:solidFill>
                </a:endParaRPr>
              </a:p>
              <a:p>
                <a:r>
                  <a:rPr lang="de-DE" sz="1800" dirty="0">
                    <a:solidFill>
                      <a:srgbClr val="C00000"/>
                    </a:solidFill>
                  </a:rPr>
                  <a:t>Limited </a:t>
                </a:r>
                <a:r>
                  <a:rPr lang="de-DE" sz="1800" dirty="0" err="1">
                    <a:solidFill>
                      <a:srgbClr val="C00000"/>
                    </a:solidFill>
                  </a:rPr>
                  <a:t>number</a:t>
                </a:r>
                <a:r>
                  <a:rPr lang="de-DE" sz="1800" dirty="0">
                    <a:solidFill>
                      <a:srgbClr val="C00000"/>
                    </a:solidFill>
                  </a:rPr>
                  <a:t> </a:t>
                </a:r>
                <a:r>
                  <a:rPr lang="de-DE" sz="1800" dirty="0" err="1">
                    <a:solidFill>
                      <a:srgbClr val="C00000"/>
                    </a:solidFill>
                  </a:rPr>
                  <a:t>of</a:t>
                </a:r>
                <a:r>
                  <a:rPr lang="de-DE" sz="1800" dirty="0">
                    <a:solidFill>
                      <a:srgbClr val="C00000"/>
                    </a:solidFill>
                  </a:rPr>
                  <a:t> </a:t>
                </a:r>
                <a:r>
                  <a:rPr lang="de-DE" sz="1800" dirty="0" err="1">
                    <a:solidFill>
                      <a:srgbClr val="C00000"/>
                    </a:solidFill>
                  </a:rPr>
                  <a:t>channels</a:t>
                </a:r>
                <a:endParaRPr lang="de-DE" sz="1800" dirty="0">
                  <a:solidFill>
                    <a:srgbClr val="C00000"/>
                  </a:solidFill>
                </a:endParaRPr>
              </a:p>
              <a:p>
                <a:r>
                  <a:rPr lang="de-DE" sz="1800" dirty="0" err="1">
                    <a:solidFill>
                      <a:srgbClr val="005555"/>
                    </a:solidFill>
                  </a:rPr>
                  <a:t>No</a:t>
                </a:r>
                <a:r>
                  <a:rPr lang="de-DE" sz="1800" dirty="0">
                    <a:solidFill>
                      <a:srgbClr val="005555"/>
                    </a:solidFill>
                  </a:rPr>
                  <a:t> </a:t>
                </a:r>
                <a:r>
                  <a:rPr lang="de-DE" sz="1800" dirty="0" err="1">
                    <a:solidFill>
                      <a:srgbClr val="005555"/>
                    </a:solidFill>
                  </a:rPr>
                  <a:t>tomography</a:t>
                </a:r>
                <a:r>
                  <a:rPr lang="de-DE" sz="1800" dirty="0">
                    <a:solidFill>
                      <a:srgbClr val="005555"/>
                    </a:solidFill>
                  </a:rPr>
                  <a:t> on divertor </a:t>
                </a:r>
                <a:r>
                  <a:rPr lang="de-DE" sz="1800" dirty="0" err="1">
                    <a:solidFill>
                      <a:srgbClr val="005555"/>
                    </a:solidFill>
                  </a:rPr>
                  <a:t>cross</a:t>
                </a:r>
                <a:r>
                  <a:rPr lang="de-DE" sz="1800" dirty="0">
                    <a:solidFill>
                      <a:srgbClr val="005555"/>
                    </a:solidFill>
                  </a:rPr>
                  <a:t> </a:t>
                </a:r>
                <a:r>
                  <a:rPr lang="de-DE" sz="1800" dirty="0" err="1">
                    <a:solidFill>
                      <a:srgbClr val="005555"/>
                    </a:solidFill>
                  </a:rPr>
                  <a:t>section</a:t>
                </a:r>
                <a:endParaRPr lang="de-DE" sz="1800" dirty="0">
                  <a:solidFill>
                    <a:srgbClr val="005555"/>
                  </a:solidFill>
                </a:endParaRPr>
              </a:p>
              <a:p>
                <a:r>
                  <a:rPr lang="de-DE" sz="1800" b="0" dirty="0" err="1"/>
                  <a:t>Tomographic</a:t>
                </a:r>
                <a:r>
                  <a:rPr lang="de-DE" sz="1800" b="0" dirty="0"/>
                  <a:t> </a:t>
                </a:r>
                <a:r>
                  <a:rPr lang="de-DE" sz="1800" b="0" dirty="0" err="1"/>
                  <a:t>inversion</a:t>
                </a:r>
                <a:r>
                  <a:rPr lang="de-DE" sz="1800" b="0" dirty="0"/>
                  <a:t> in </a:t>
                </a:r>
                <a:r>
                  <a:rPr lang="de-DE" sz="1800" b="0" dirty="0" err="1"/>
                  <a:t>the</a:t>
                </a:r>
                <a:r>
                  <a:rPr lang="de-DE" sz="1800" b="0" dirty="0"/>
                  <a:t> </a:t>
                </a:r>
                <a:r>
                  <a:rPr lang="de-DE" sz="1800" b="0" dirty="0" err="1"/>
                  <a:t>triangular</a:t>
                </a:r>
                <a:r>
                  <a:rPr lang="de-DE" sz="1800" b="0" dirty="0"/>
                  <a:t> plane (</a:t>
                </a:r>
                <a:r>
                  <a:rPr lang="de-DE" sz="1800" b="0" dirty="0" err="1"/>
                  <a:t>core</a:t>
                </a:r>
                <a:r>
                  <a:rPr lang="de-DE" sz="1800" b="0" dirty="0"/>
                  <a:t> </a:t>
                </a:r>
                <a:r>
                  <a:rPr lang="de-DE" sz="1800" b="0" dirty="0" err="1"/>
                  <a:t>bolometry</a:t>
                </a:r>
                <a:r>
                  <a:rPr lang="de-DE" sz="1800" b="0" dirty="0"/>
                  <a:t>)</a:t>
                </a:r>
              </a:p>
              <a:p>
                <a:r>
                  <a:rPr lang="de-DE" sz="1800" b="0" dirty="0"/>
                  <a:t>Mapping </a:t>
                </a:r>
                <a:r>
                  <a:rPr lang="de-DE" sz="1800" b="0" dirty="0" err="1"/>
                  <a:t>of</a:t>
                </a:r>
                <a:r>
                  <a:rPr lang="de-DE" sz="1800" b="0" dirty="0"/>
                  <a:t> </a:t>
                </a:r>
                <a:r>
                  <a:rPr lang="de-DE" sz="1800" b="0" dirty="0" err="1"/>
                  <a:t>tomogram</a:t>
                </a:r>
                <a:r>
                  <a:rPr lang="de-DE" sz="1800" b="0" dirty="0"/>
                  <a:t> </a:t>
                </a:r>
                <a:r>
                  <a:rPr lang="de-DE" sz="1800" b="0" dirty="0" err="1"/>
                  <a:t>to</a:t>
                </a:r>
                <a:r>
                  <a:rPr lang="de-DE" sz="1800" b="0" dirty="0"/>
                  <a:t> divertor </a:t>
                </a:r>
                <a:r>
                  <a:rPr lang="de-DE" sz="1800" b="0" dirty="0" err="1"/>
                  <a:t>bolometry</a:t>
                </a:r>
                <a:r>
                  <a:rPr lang="de-DE" sz="1800" b="0" dirty="0"/>
                  <a:t> </a:t>
                </a:r>
                <a:r>
                  <a:rPr lang="de-DE" sz="1800" b="0" dirty="0" err="1"/>
                  <a:t>system</a:t>
                </a:r>
                <a:endParaRPr lang="de-DE" sz="1800" b="0" dirty="0"/>
              </a:p>
              <a:p>
                <a:r>
                  <a:rPr lang="de-DE" sz="1800" b="0" dirty="0"/>
                  <a:t>(</a:t>
                </a:r>
                <a:r>
                  <a:rPr lang="de-DE" sz="1800" b="0" dirty="0" err="1"/>
                  <a:t>assume</a:t>
                </a:r>
                <a:r>
                  <a:rPr lang="de-DE" sz="1800" b="0" dirty="0"/>
                  <a:t> </a:t>
                </a:r>
                <a:r>
                  <a:rPr lang="de-DE" sz="1800" b="0" dirty="0" err="1"/>
                  <a:t>constant</a:t>
                </a:r>
                <a:r>
                  <a:rPr lang="de-DE" sz="1800" b="0" dirty="0"/>
                  <a:t> </a:t>
                </a:r>
                <a14:m>
                  <m:oMath xmlns:m="http://schemas.openxmlformats.org/officeDocument/2006/math">
                    <m:r>
                      <a:rPr lang="de-DE" sz="1800" b="0" i="1">
                        <a:latin typeface="Cambria Math" panose="02040503050406030204" pitchFamily="18" charset="0"/>
                      </a:rPr>
                      <m:t>𝜀</m:t>
                    </m:r>
                  </m:oMath>
                </a14:m>
                <a:r>
                  <a:rPr lang="de-DE" sz="1800" b="0" dirty="0"/>
                  <a:t> </a:t>
                </a:r>
                <a:r>
                  <a:rPr lang="de-DE" sz="1800" b="0" dirty="0" err="1"/>
                  <a:t>along</a:t>
                </a:r>
                <a:r>
                  <a:rPr lang="de-DE" sz="1800" b="0" dirty="0"/>
                  <a:t> </a:t>
                </a:r>
                <a:r>
                  <a:rPr lang="de-DE" sz="1800" b="0" dirty="0" err="1"/>
                  <a:t>field</a:t>
                </a:r>
                <a:r>
                  <a:rPr lang="de-DE" sz="1800" b="0" dirty="0"/>
                  <a:t> </a:t>
                </a:r>
                <a:r>
                  <a:rPr lang="de-DE" sz="1800" b="0" dirty="0" err="1"/>
                  <a:t>lines</a:t>
                </a:r>
                <a:r>
                  <a:rPr lang="de-DE" sz="1800" b="0" dirty="0"/>
                  <a:t>)</a:t>
                </a:r>
              </a:p>
              <a:p>
                <a:endParaRPr lang="de-DE" sz="1800" b="0" dirty="0" smtClean="0"/>
              </a:p>
              <a:p>
                <a:r>
                  <a:rPr lang="de-DE" sz="1800" dirty="0" smtClean="0">
                    <a:solidFill>
                      <a:srgbClr val="005555"/>
                    </a:solidFill>
                  </a:rPr>
                  <a:t>Case 1</a:t>
                </a:r>
                <a:r>
                  <a:rPr lang="de-DE" sz="1800" b="0" dirty="0" smtClean="0"/>
                  <a:t>: </a:t>
                </a:r>
                <a:r>
                  <a:rPr lang="de-DE" sz="1800" b="0" dirty="0" err="1" smtClean="0"/>
                  <a:t>small</a:t>
                </a:r>
                <a:r>
                  <a:rPr lang="de-DE" sz="1800" b="0" dirty="0" smtClean="0"/>
                  <a:t> </a:t>
                </a:r>
                <a:r>
                  <a:rPr lang="de-DE" sz="1800" b="0" dirty="0" err="1" smtClean="0"/>
                  <a:t>plasma</a:t>
                </a:r>
                <a:endParaRPr lang="de-DE" sz="1800" b="0" dirty="0" smtClean="0"/>
              </a:p>
            </p:txBody>
          </p:sp>
        </mc:Choice>
        <mc:Fallback xmlns="">
          <p:sp>
            <p:nvSpPr>
              <p:cNvPr id="19" name="Text Placeholder 1"/>
              <p:cNvSpPr txBox="1">
                <a:spLocks noRot="1" noChangeAspect="1" noMove="1" noResize="1" noEditPoints="1" noAdjustHandles="1" noChangeArrowheads="1" noChangeShapeType="1" noTextEdit="1"/>
              </p:cNvSpPr>
              <p:nvPr/>
            </p:nvSpPr>
            <p:spPr>
              <a:xfrm>
                <a:off x="631824" y="1129335"/>
                <a:ext cx="11233150" cy="2316971"/>
              </a:xfrm>
              <a:prstGeom prst="rect">
                <a:avLst/>
              </a:prstGeom>
              <a:blipFill>
                <a:blip r:embed="rId5"/>
                <a:stretch>
                  <a:fillRect l="-380" t="-2368" b="-64211"/>
                </a:stretch>
              </a:blipFill>
            </p:spPr>
            <p:txBody>
              <a:bodyPr/>
              <a:lstStyle/>
              <a:p>
                <a:r>
                  <a:rPr lang="en-GB">
                    <a:noFill/>
                  </a:rPr>
                  <a:t> </a:t>
                </a:r>
              </a:p>
            </p:txBody>
          </p:sp>
        </mc:Fallback>
      </mc:AlternateContent>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6029" t="5902" r="13235" b="2074"/>
          <a:stretch/>
        </p:blipFill>
        <p:spPr>
          <a:xfrm>
            <a:off x="5279391" y="3969698"/>
            <a:ext cx="4201456" cy="2520000"/>
          </a:xfrm>
          <a:prstGeom prst="rect">
            <a:avLst/>
          </a:prstGeom>
        </p:spPr>
      </p:pic>
      <p:sp>
        <p:nvSpPr>
          <p:cNvPr id="21" name="Oval 20"/>
          <p:cNvSpPr/>
          <p:nvPr/>
        </p:nvSpPr>
        <p:spPr>
          <a:xfrm>
            <a:off x="8306590" y="4661973"/>
            <a:ext cx="1135450" cy="1135450"/>
          </a:xfrm>
          <a:prstGeom prst="ellipse">
            <a:avLst/>
          </a:prstGeom>
          <a:noFill/>
          <a:ln w="19050" cmpd="sng">
            <a:solidFill>
              <a:srgbClr val="009E47"/>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33" name="Oval 32"/>
          <p:cNvSpPr/>
          <p:nvPr/>
        </p:nvSpPr>
        <p:spPr>
          <a:xfrm>
            <a:off x="7256388" y="3863104"/>
            <a:ext cx="1135450" cy="1135450"/>
          </a:xfrm>
          <a:prstGeom prst="ellipse">
            <a:avLst/>
          </a:prstGeom>
          <a:noFill/>
          <a:ln w="19050" cmpd="sng">
            <a:solidFill>
              <a:srgbClr val="0070C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38" name="Curved Left Arrow 37"/>
          <p:cNvSpPr/>
          <p:nvPr/>
        </p:nvSpPr>
        <p:spPr>
          <a:xfrm rot="19380700" flipV="1">
            <a:off x="9649572" y="2826284"/>
            <a:ext cx="604785" cy="1526696"/>
          </a:xfrm>
          <a:prstGeom prst="curvedLef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2" name="Rectangle 1"/>
          <p:cNvSpPr/>
          <p:nvPr/>
        </p:nvSpPr>
        <p:spPr>
          <a:xfrm>
            <a:off x="9850557" y="5797423"/>
            <a:ext cx="1125629" cy="323165"/>
          </a:xfrm>
          <a:prstGeom prst="rect">
            <a:avLst/>
          </a:prstGeom>
        </p:spPr>
        <p:txBody>
          <a:bodyPr wrap="none">
            <a:spAutoFit/>
          </a:bodyPr>
          <a:lstStyle/>
          <a:p>
            <a:r>
              <a:rPr lang="de-DE" sz="1500" b="1" dirty="0" err="1" smtClean="0">
                <a:solidFill>
                  <a:srgbClr val="005555"/>
                </a:solidFill>
              </a:rPr>
              <a:t>tomogram</a:t>
            </a:r>
            <a:endParaRPr lang="en-GB" sz="1500" b="1" dirty="0">
              <a:solidFill>
                <a:srgbClr val="005555"/>
              </a:solidFill>
            </a:endParaRPr>
          </a:p>
        </p:txBody>
      </p:sp>
      <p:sp>
        <p:nvSpPr>
          <p:cNvPr id="26" name="Rectangle 25"/>
          <p:cNvSpPr/>
          <p:nvPr/>
        </p:nvSpPr>
        <p:spPr>
          <a:xfrm>
            <a:off x="7693273" y="1492618"/>
            <a:ext cx="922047" cy="323165"/>
          </a:xfrm>
          <a:prstGeom prst="rect">
            <a:avLst/>
          </a:prstGeom>
        </p:spPr>
        <p:txBody>
          <a:bodyPr wrap="none">
            <a:spAutoFit/>
          </a:bodyPr>
          <a:lstStyle/>
          <a:p>
            <a:r>
              <a:rPr lang="de-DE" sz="1500" b="1" dirty="0" err="1" smtClean="0">
                <a:solidFill>
                  <a:srgbClr val="005555"/>
                </a:solidFill>
              </a:rPr>
              <a:t>mapped</a:t>
            </a:r>
            <a:endParaRPr lang="en-GB" sz="1500" b="1" dirty="0">
              <a:solidFill>
                <a:srgbClr val="005555"/>
              </a:solidFill>
            </a:endParaRPr>
          </a:p>
        </p:txBody>
      </p:sp>
    </p:spTree>
    <p:extLst>
      <p:ext uri="{BB962C8B-B14F-4D97-AF65-F5344CB8AC3E}">
        <p14:creationId xmlns:p14="http://schemas.microsoft.com/office/powerpoint/2010/main" val="1964069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658800" y="4280400"/>
            <a:ext cx="2157301" cy="1909591"/>
            <a:chOff x="2083442" y="2013995"/>
            <a:chExt cx="4321544" cy="3825328"/>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41" t="9254" r="57527" b="1680"/>
            <a:stretch/>
          </p:blipFill>
          <p:spPr>
            <a:xfrm>
              <a:off x="2083442" y="2013995"/>
              <a:ext cx="3252487" cy="3819646"/>
            </a:xfrm>
            <a:prstGeom prst="rect">
              <a:avLst/>
            </a:prstGeom>
          </p:spPr>
        </p:pic>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85687" t="9254" r="-1" b="1680"/>
            <a:stretch/>
          </p:blipFill>
          <p:spPr>
            <a:xfrm>
              <a:off x="5267589" y="2019677"/>
              <a:ext cx="1137397" cy="3819646"/>
            </a:xfrm>
            <a:prstGeom prst="rect">
              <a:avLst/>
            </a:prstGeom>
          </p:spPr>
        </p:pic>
      </p:grpSp>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23</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mc:AlternateContent xmlns:mc="http://schemas.openxmlformats.org/markup-compatibility/2006" xmlns:a14="http://schemas.microsoft.com/office/drawing/2010/main">
        <mc:Choice Requires="a14">
          <p:sp>
            <p:nvSpPr>
              <p:cNvPr id="19" name="Text Placeholder 1"/>
              <p:cNvSpPr txBox="1">
                <a:spLocks/>
              </p:cNvSpPr>
              <p:nvPr/>
            </p:nvSpPr>
            <p:spPr>
              <a:xfrm>
                <a:off x="631824" y="11293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b="0" dirty="0"/>
                  <a:t>Study </a:t>
                </a:r>
                <a:r>
                  <a:rPr lang="de-DE" sz="1800" b="0" dirty="0" err="1"/>
                  <a:t>toroidal</a:t>
                </a:r>
                <a:r>
                  <a:rPr lang="de-DE" sz="1800" b="0" dirty="0"/>
                  <a:t> </a:t>
                </a:r>
                <a:r>
                  <a:rPr lang="de-DE" sz="1800" b="0" dirty="0" err="1"/>
                  <a:t>variation</a:t>
                </a:r>
                <a:r>
                  <a:rPr lang="de-DE" sz="1800" b="0" dirty="0"/>
                  <a:t> </a:t>
                </a:r>
                <a:r>
                  <a:rPr lang="de-DE" sz="1800" b="0" dirty="0" err="1"/>
                  <a:t>of</a:t>
                </a:r>
                <a:r>
                  <a:rPr lang="de-DE" sz="1800" b="0" dirty="0"/>
                  <a:t> </a:t>
                </a:r>
                <a:r>
                  <a:rPr lang="de-DE" sz="1800" b="0" dirty="0" err="1"/>
                  <a:t>radiated</a:t>
                </a:r>
                <a:r>
                  <a:rPr lang="de-DE" sz="1800" b="0" dirty="0"/>
                  <a:t> power </a:t>
                </a:r>
                <a:r>
                  <a:rPr lang="de-DE" sz="1800" b="0" dirty="0" err="1"/>
                  <a:t>pattern</a:t>
                </a:r>
                <a:endParaRPr lang="de-DE" sz="1800" dirty="0">
                  <a:solidFill>
                    <a:srgbClr val="005555"/>
                  </a:solidFill>
                </a:endParaRPr>
              </a:p>
              <a:p>
                <a:r>
                  <a:rPr lang="de-DE" sz="1800" dirty="0" err="1">
                    <a:solidFill>
                      <a:srgbClr val="005555"/>
                    </a:solidFill>
                  </a:rPr>
                  <a:t>Gaussian</a:t>
                </a:r>
                <a:r>
                  <a:rPr lang="de-DE" sz="1800" dirty="0">
                    <a:solidFill>
                      <a:srgbClr val="005555"/>
                    </a:solidFill>
                  </a:rPr>
                  <a:t> </a:t>
                </a:r>
                <a:r>
                  <a:rPr lang="de-DE" sz="1800" dirty="0" err="1">
                    <a:solidFill>
                      <a:srgbClr val="005555"/>
                    </a:solidFill>
                  </a:rPr>
                  <a:t>Process</a:t>
                </a:r>
                <a:r>
                  <a:rPr lang="de-DE" sz="1800" dirty="0">
                    <a:solidFill>
                      <a:srgbClr val="005555"/>
                    </a:solidFill>
                  </a:rPr>
                  <a:t> </a:t>
                </a:r>
                <a:r>
                  <a:rPr lang="de-DE" sz="1800" dirty="0" err="1">
                    <a:solidFill>
                      <a:srgbClr val="005555"/>
                    </a:solidFill>
                  </a:rPr>
                  <a:t>Tomography</a:t>
                </a:r>
                <a:r>
                  <a:rPr lang="de-DE" sz="1800" dirty="0">
                    <a:solidFill>
                      <a:srgbClr val="005555"/>
                    </a:solidFill>
                  </a:rPr>
                  <a:t> (GPT)</a:t>
                </a:r>
                <a:r>
                  <a:rPr lang="de-DE" sz="1400" dirty="0">
                    <a:solidFill>
                      <a:srgbClr val="005555"/>
                    </a:solidFill>
                  </a:rPr>
                  <a:t> </a:t>
                </a:r>
                <a:r>
                  <a:rPr lang="de-DE" sz="1400" b="0" dirty="0" smtClean="0"/>
                  <a:t>[Moser </a:t>
                </a:r>
                <a:r>
                  <a:rPr lang="de-DE" sz="1400" b="0" dirty="0"/>
                  <a:t>2022]</a:t>
                </a:r>
              </a:p>
              <a:p>
                <a:endParaRPr lang="de-DE" sz="1800" b="0" dirty="0">
                  <a:solidFill>
                    <a:srgbClr val="C00000"/>
                  </a:solidFill>
                </a:endParaRPr>
              </a:p>
              <a:p>
                <a:r>
                  <a:rPr lang="de-DE" sz="1800" dirty="0">
                    <a:solidFill>
                      <a:srgbClr val="C00000"/>
                    </a:solidFill>
                  </a:rPr>
                  <a:t>Limited </a:t>
                </a:r>
                <a:r>
                  <a:rPr lang="de-DE" sz="1800" dirty="0" err="1">
                    <a:solidFill>
                      <a:srgbClr val="C00000"/>
                    </a:solidFill>
                  </a:rPr>
                  <a:t>number</a:t>
                </a:r>
                <a:r>
                  <a:rPr lang="de-DE" sz="1800" dirty="0">
                    <a:solidFill>
                      <a:srgbClr val="C00000"/>
                    </a:solidFill>
                  </a:rPr>
                  <a:t> </a:t>
                </a:r>
                <a:r>
                  <a:rPr lang="de-DE" sz="1800" dirty="0" err="1">
                    <a:solidFill>
                      <a:srgbClr val="C00000"/>
                    </a:solidFill>
                  </a:rPr>
                  <a:t>of</a:t>
                </a:r>
                <a:r>
                  <a:rPr lang="de-DE" sz="1800" dirty="0">
                    <a:solidFill>
                      <a:srgbClr val="C00000"/>
                    </a:solidFill>
                  </a:rPr>
                  <a:t> </a:t>
                </a:r>
                <a:r>
                  <a:rPr lang="de-DE" sz="1800" dirty="0" err="1">
                    <a:solidFill>
                      <a:srgbClr val="C00000"/>
                    </a:solidFill>
                  </a:rPr>
                  <a:t>channels</a:t>
                </a:r>
                <a:endParaRPr lang="de-DE" sz="1800" dirty="0">
                  <a:solidFill>
                    <a:srgbClr val="C00000"/>
                  </a:solidFill>
                </a:endParaRPr>
              </a:p>
              <a:p>
                <a:r>
                  <a:rPr lang="de-DE" sz="1800" dirty="0" err="1">
                    <a:solidFill>
                      <a:srgbClr val="005555"/>
                    </a:solidFill>
                  </a:rPr>
                  <a:t>No</a:t>
                </a:r>
                <a:r>
                  <a:rPr lang="de-DE" sz="1800" dirty="0">
                    <a:solidFill>
                      <a:srgbClr val="005555"/>
                    </a:solidFill>
                  </a:rPr>
                  <a:t> </a:t>
                </a:r>
                <a:r>
                  <a:rPr lang="de-DE" sz="1800" dirty="0" err="1">
                    <a:solidFill>
                      <a:srgbClr val="005555"/>
                    </a:solidFill>
                  </a:rPr>
                  <a:t>tomography</a:t>
                </a:r>
                <a:r>
                  <a:rPr lang="de-DE" sz="1800" dirty="0">
                    <a:solidFill>
                      <a:srgbClr val="005555"/>
                    </a:solidFill>
                  </a:rPr>
                  <a:t> on divertor </a:t>
                </a:r>
                <a:r>
                  <a:rPr lang="de-DE" sz="1800" dirty="0" err="1">
                    <a:solidFill>
                      <a:srgbClr val="005555"/>
                    </a:solidFill>
                  </a:rPr>
                  <a:t>cross</a:t>
                </a:r>
                <a:r>
                  <a:rPr lang="de-DE" sz="1800" dirty="0">
                    <a:solidFill>
                      <a:srgbClr val="005555"/>
                    </a:solidFill>
                  </a:rPr>
                  <a:t> </a:t>
                </a:r>
                <a:r>
                  <a:rPr lang="de-DE" sz="1800" dirty="0" err="1">
                    <a:solidFill>
                      <a:srgbClr val="005555"/>
                    </a:solidFill>
                  </a:rPr>
                  <a:t>section</a:t>
                </a:r>
                <a:endParaRPr lang="de-DE" sz="1800" dirty="0">
                  <a:solidFill>
                    <a:srgbClr val="005555"/>
                  </a:solidFill>
                </a:endParaRPr>
              </a:p>
              <a:p>
                <a:r>
                  <a:rPr lang="de-DE" sz="1800" b="0" dirty="0" err="1"/>
                  <a:t>Tomographic</a:t>
                </a:r>
                <a:r>
                  <a:rPr lang="de-DE" sz="1800" b="0" dirty="0"/>
                  <a:t> </a:t>
                </a:r>
                <a:r>
                  <a:rPr lang="de-DE" sz="1800" b="0" dirty="0" err="1"/>
                  <a:t>inversion</a:t>
                </a:r>
                <a:r>
                  <a:rPr lang="de-DE" sz="1800" b="0" dirty="0"/>
                  <a:t> in </a:t>
                </a:r>
                <a:r>
                  <a:rPr lang="de-DE" sz="1800" b="0" dirty="0" err="1"/>
                  <a:t>the</a:t>
                </a:r>
                <a:r>
                  <a:rPr lang="de-DE" sz="1800" b="0" dirty="0"/>
                  <a:t> </a:t>
                </a:r>
                <a:r>
                  <a:rPr lang="de-DE" sz="1800" b="0" dirty="0" err="1"/>
                  <a:t>triangular</a:t>
                </a:r>
                <a:r>
                  <a:rPr lang="de-DE" sz="1800" b="0" dirty="0"/>
                  <a:t> plane (</a:t>
                </a:r>
                <a:r>
                  <a:rPr lang="de-DE" sz="1800" b="0" dirty="0" err="1"/>
                  <a:t>core</a:t>
                </a:r>
                <a:r>
                  <a:rPr lang="de-DE" sz="1800" b="0" dirty="0"/>
                  <a:t> </a:t>
                </a:r>
                <a:r>
                  <a:rPr lang="de-DE" sz="1800" b="0" dirty="0" err="1"/>
                  <a:t>bolometry</a:t>
                </a:r>
                <a:r>
                  <a:rPr lang="de-DE" sz="1800" b="0" dirty="0"/>
                  <a:t>)</a:t>
                </a:r>
              </a:p>
              <a:p>
                <a:r>
                  <a:rPr lang="de-DE" sz="1800" b="0" dirty="0"/>
                  <a:t>Mapping </a:t>
                </a:r>
                <a:r>
                  <a:rPr lang="de-DE" sz="1800" b="0" dirty="0" err="1"/>
                  <a:t>of</a:t>
                </a:r>
                <a:r>
                  <a:rPr lang="de-DE" sz="1800" b="0" dirty="0"/>
                  <a:t> </a:t>
                </a:r>
                <a:r>
                  <a:rPr lang="de-DE" sz="1800" b="0" dirty="0" err="1"/>
                  <a:t>tomogram</a:t>
                </a:r>
                <a:r>
                  <a:rPr lang="de-DE" sz="1800" b="0" dirty="0"/>
                  <a:t> </a:t>
                </a:r>
                <a:r>
                  <a:rPr lang="de-DE" sz="1800" b="0" dirty="0" err="1"/>
                  <a:t>to</a:t>
                </a:r>
                <a:r>
                  <a:rPr lang="de-DE" sz="1800" b="0" dirty="0"/>
                  <a:t> divertor </a:t>
                </a:r>
                <a:r>
                  <a:rPr lang="de-DE" sz="1800" b="0" dirty="0" err="1"/>
                  <a:t>bolometry</a:t>
                </a:r>
                <a:r>
                  <a:rPr lang="de-DE" sz="1800" b="0" dirty="0"/>
                  <a:t> </a:t>
                </a:r>
                <a:r>
                  <a:rPr lang="de-DE" sz="1800" b="0" dirty="0" err="1"/>
                  <a:t>system</a:t>
                </a:r>
                <a:endParaRPr lang="de-DE" sz="1800" b="0" dirty="0"/>
              </a:p>
              <a:p>
                <a:r>
                  <a:rPr lang="de-DE" sz="1800" b="0" dirty="0"/>
                  <a:t>(</a:t>
                </a:r>
                <a:r>
                  <a:rPr lang="de-DE" sz="1800" b="0" dirty="0" err="1"/>
                  <a:t>assume</a:t>
                </a:r>
                <a:r>
                  <a:rPr lang="de-DE" sz="1800" b="0" dirty="0"/>
                  <a:t> </a:t>
                </a:r>
                <a:r>
                  <a:rPr lang="de-DE" sz="1800" b="0" dirty="0" err="1"/>
                  <a:t>constant</a:t>
                </a:r>
                <a:r>
                  <a:rPr lang="de-DE" sz="1800" b="0" dirty="0"/>
                  <a:t> </a:t>
                </a:r>
                <a14:m>
                  <m:oMath xmlns:m="http://schemas.openxmlformats.org/officeDocument/2006/math">
                    <m:r>
                      <a:rPr lang="de-DE" sz="1800" b="0" i="1">
                        <a:latin typeface="Cambria Math" panose="02040503050406030204" pitchFamily="18" charset="0"/>
                      </a:rPr>
                      <m:t>𝜀</m:t>
                    </m:r>
                  </m:oMath>
                </a14:m>
                <a:r>
                  <a:rPr lang="de-DE" sz="1800" b="0" dirty="0"/>
                  <a:t> </a:t>
                </a:r>
                <a:r>
                  <a:rPr lang="de-DE" sz="1800" b="0" dirty="0" err="1"/>
                  <a:t>along</a:t>
                </a:r>
                <a:r>
                  <a:rPr lang="de-DE" sz="1800" b="0" dirty="0"/>
                  <a:t> </a:t>
                </a:r>
                <a:r>
                  <a:rPr lang="de-DE" sz="1800" b="0" dirty="0" err="1"/>
                  <a:t>field</a:t>
                </a:r>
                <a:r>
                  <a:rPr lang="de-DE" sz="1800" b="0" dirty="0"/>
                  <a:t> </a:t>
                </a:r>
                <a:r>
                  <a:rPr lang="de-DE" sz="1800" b="0" dirty="0" err="1"/>
                  <a:t>lines</a:t>
                </a:r>
                <a:r>
                  <a:rPr lang="de-DE" sz="1800" b="0" dirty="0" smtClean="0"/>
                  <a:t>)</a:t>
                </a:r>
              </a:p>
              <a:p>
                <a:endParaRPr lang="de-DE" sz="1800" b="0" dirty="0"/>
              </a:p>
              <a:p>
                <a:r>
                  <a:rPr lang="de-DE" sz="1800" dirty="0" smtClean="0">
                    <a:solidFill>
                      <a:srgbClr val="005555"/>
                    </a:solidFill>
                  </a:rPr>
                  <a:t>Case 1</a:t>
                </a:r>
                <a:r>
                  <a:rPr lang="de-DE" sz="1800" b="0" dirty="0" smtClean="0"/>
                  <a:t>: </a:t>
                </a:r>
                <a:r>
                  <a:rPr lang="de-DE" sz="1800" b="0" dirty="0" err="1" smtClean="0"/>
                  <a:t>small</a:t>
                </a:r>
                <a:r>
                  <a:rPr lang="de-DE" sz="1800" b="0" dirty="0" smtClean="0"/>
                  <a:t> </a:t>
                </a:r>
                <a:r>
                  <a:rPr lang="de-DE" sz="1800" b="0" dirty="0" err="1" smtClean="0"/>
                  <a:t>plasma</a:t>
                </a:r>
                <a:endParaRPr lang="de-DE" sz="1800" b="0" dirty="0" smtClean="0"/>
              </a:p>
              <a:p>
                <a:r>
                  <a:rPr lang="de-DE" sz="1800" dirty="0">
                    <a:solidFill>
                      <a:srgbClr val="005555"/>
                    </a:solidFill>
                  </a:rPr>
                  <a:t>Case 2</a:t>
                </a:r>
                <a:r>
                  <a:rPr lang="de-DE" sz="1800" b="0" dirty="0"/>
                  <a:t>: </a:t>
                </a:r>
                <a:r>
                  <a:rPr lang="de-DE" sz="1800" b="0" dirty="0" err="1"/>
                  <a:t>attached</a:t>
                </a:r>
                <a:r>
                  <a:rPr lang="de-DE" sz="1800" b="0" dirty="0"/>
                  <a:t> </a:t>
                </a:r>
                <a:r>
                  <a:rPr lang="de-DE" sz="1800" b="0" dirty="0" err="1" smtClean="0"/>
                  <a:t>plasma</a:t>
                </a:r>
                <a:endParaRPr lang="de-DE" sz="1800" b="0" dirty="0" smtClean="0"/>
              </a:p>
            </p:txBody>
          </p:sp>
        </mc:Choice>
        <mc:Fallback xmlns="">
          <p:sp>
            <p:nvSpPr>
              <p:cNvPr id="19" name="Text Placeholder 1"/>
              <p:cNvSpPr txBox="1">
                <a:spLocks noRot="1" noChangeAspect="1" noMove="1" noResize="1" noEditPoints="1" noAdjustHandles="1" noChangeArrowheads="1" noChangeShapeType="1" noTextEdit="1"/>
              </p:cNvSpPr>
              <p:nvPr/>
            </p:nvSpPr>
            <p:spPr>
              <a:xfrm>
                <a:off x="631824" y="1129335"/>
                <a:ext cx="11233150" cy="2316971"/>
              </a:xfrm>
              <a:prstGeom prst="rect">
                <a:avLst/>
              </a:prstGeom>
              <a:blipFill>
                <a:blip r:embed="rId6"/>
                <a:stretch>
                  <a:fillRect l="-380" t="-2368" b="-80263"/>
                </a:stretch>
              </a:blipFill>
            </p:spPr>
            <p:txBody>
              <a:bodyPr/>
              <a:lstStyle/>
              <a:p>
                <a:r>
                  <a:rPr lang="en-GB">
                    <a:noFill/>
                  </a:rPr>
                  <a:t> </a:t>
                </a:r>
              </a:p>
            </p:txBody>
          </p:sp>
        </mc:Fallback>
      </mc:AlternateContent>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6029" t="5902" r="13235" b="2074"/>
          <a:stretch/>
        </p:blipFill>
        <p:spPr>
          <a:xfrm>
            <a:off x="5279391" y="3969698"/>
            <a:ext cx="4201456" cy="2520000"/>
          </a:xfrm>
          <a:prstGeom prst="rect">
            <a:avLst/>
          </a:prstGeom>
        </p:spPr>
      </p:pic>
      <p:sp>
        <p:nvSpPr>
          <p:cNvPr id="21" name="Oval 20"/>
          <p:cNvSpPr/>
          <p:nvPr/>
        </p:nvSpPr>
        <p:spPr>
          <a:xfrm>
            <a:off x="8306590" y="4661973"/>
            <a:ext cx="1135450" cy="1135450"/>
          </a:xfrm>
          <a:prstGeom prst="ellipse">
            <a:avLst/>
          </a:prstGeom>
          <a:noFill/>
          <a:ln w="19050" cmpd="sng">
            <a:solidFill>
              <a:srgbClr val="009E47"/>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33" name="Oval 32"/>
          <p:cNvSpPr/>
          <p:nvPr/>
        </p:nvSpPr>
        <p:spPr>
          <a:xfrm>
            <a:off x="7256388" y="3863104"/>
            <a:ext cx="1135450" cy="1135450"/>
          </a:xfrm>
          <a:prstGeom prst="ellipse">
            <a:avLst/>
          </a:prstGeom>
          <a:noFill/>
          <a:ln w="19050" cmpd="sng">
            <a:solidFill>
              <a:srgbClr val="0070C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38" name="Curved Left Arrow 37"/>
          <p:cNvSpPr/>
          <p:nvPr/>
        </p:nvSpPr>
        <p:spPr>
          <a:xfrm rot="19380700" flipV="1">
            <a:off x="9649572" y="2826284"/>
            <a:ext cx="604785" cy="1526696"/>
          </a:xfrm>
          <a:prstGeom prst="curvedLef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2" name="Rectangle 1"/>
          <p:cNvSpPr/>
          <p:nvPr/>
        </p:nvSpPr>
        <p:spPr>
          <a:xfrm>
            <a:off x="9850557" y="5797423"/>
            <a:ext cx="1125629" cy="323165"/>
          </a:xfrm>
          <a:prstGeom prst="rect">
            <a:avLst/>
          </a:prstGeom>
        </p:spPr>
        <p:txBody>
          <a:bodyPr wrap="none">
            <a:spAutoFit/>
          </a:bodyPr>
          <a:lstStyle/>
          <a:p>
            <a:r>
              <a:rPr lang="de-DE" sz="1500" b="1" dirty="0" err="1" smtClean="0">
                <a:solidFill>
                  <a:srgbClr val="005555"/>
                </a:solidFill>
              </a:rPr>
              <a:t>tomogram</a:t>
            </a:r>
            <a:endParaRPr lang="en-GB" sz="1500" b="1" dirty="0">
              <a:solidFill>
                <a:srgbClr val="005555"/>
              </a:solidFill>
            </a:endParaRPr>
          </a:p>
        </p:txBody>
      </p:sp>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l="53082" t="9254" b="1680"/>
          <a:stretch/>
        </p:blipFill>
        <p:spPr>
          <a:xfrm>
            <a:off x="7495200" y="1821600"/>
            <a:ext cx="1861104" cy="1906755"/>
          </a:xfrm>
          <a:prstGeom prst="rect">
            <a:avLst/>
          </a:prstGeom>
        </p:spPr>
      </p:pic>
      <p:sp>
        <p:nvSpPr>
          <p:cNvPr id="30" name="Rectangle 29"/>
          <p:cNvSpPr/>
          <p:nvPr/>
        </p:nvSpPr>
        <p:spPr>
          <a:xfrm>
            <a:off x="7693273" y="1492618"/>
            <a:ext cx="922047" cy="323165"/>
          </a:xfrm>
          <a:prstGeom prst="rect">
            <a:avLst/>
          </a:prstGeom>
        </p:spPr>
        <p:txBody>
          <a:bodyPr wrap="none">
            <a:spAutoFit/>
          </a:bodyPr>
          <a:lstStyle/>
          <a:p>
            <a:r>
              <a:rPr lang="de-DE" sz="1500" b="1" dirty="0" err="1" smtClean="0">
                <a:solidFill>
                  <a:srgbClr val="005555"/>
                </a:solidFill>
              </a:rPr>
              <a:t>mapped</a:t>
            </a:r>
            <a:endParaRPr lang="en-GB" sz="1500" b="1" dirty="0">
              <a:solidFill>
                <a:srgbClr val="005555"/>
              </a:solidFill>
            </a:endParaRPr>
          </a:p>
        </p:txBody>
      </p:sp>
    </p:spTree>
    <p:extLst>
      <p:ext uri="{BB962C8B-B14F-4D97-AF65-F5344CB8AC3E}">
        <p14:creationId xmlns:p14="http://schemas.microsoft.com/office/powerpoint/2010/main" val="1866549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24</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19" name="Text Placeholder 1"/>
          <p:cNvSpPr txBox="1">
            <a:spLocks/>
          </p:cNvSpPr>
          <p:nvPr/>
        </p:nvSpPr>
        <p:spPr>
          <a:xfrm>
            <a:off x="631824" y="1129335"/>
            <a:ext cx="11233150" cy="3859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Two cameras available: AEJDIV and AELTOP</a:t>
            </a:r>
          </a:p>
          <a:p>
            <a:r>
              <a:rPr lang="en-US" sz="1800" b="0" dirty="0"/>
              <a:t>Bolometer response is directly comparable</a:t>
            </a:r>
          </a:p>
          <a:p>
            <a:r>
              <a:rPr lang="en-US" sz="1800" b="0" dirty="0"/>
              <a:t>Edge and core channels don’t match</a:t>
            </a:r>
            <a:endParaRPr lang="de-DE" sz="1800" dirty="0">
              <a:solidFill>
                <a:srgbClr val="005555"/>
              </a:solidFill>
            </a:endParaRPr>
          </a:p>
          <a:p>
            <a:r>
              <a:rPr lang="de-DE" sz="1800" dirty="0" err="1" smtClean="0">
                <a:solidFill>
                  <a:srgbClr val="005555"/>
                </a:solidFill>
              </a:rPr>
              <a:t>Radiated</a:t>
            </a:r>
            <a:r>
              <a:rPr lang="de-DE" sz="1800" dirty="0" smtClean="0">
                <a:solidFill>
                  <a:srgbClr val="005555"/>
                </a:solidFill>
              </a:rPr>
              <a:t> </a:t>
            </a:r>
            <a:r>
              <a:rPr lang="de-DE" sz="1800" dirty="0" smtClean="0">
                <a:solidFill>
                  <a:srgbClr val="005555"/>
                </a:solidFill>
              </a:rPr>
              <a:t>power </a:t>
            </a:r>
            <a:r>
              <a:rPr lang="de-DE" sz="1800" dirty="0" err="1" smtClean="0">
                <a:solidFill>
                  <a:srgbClr val="005555"/>
                </a:solidFill>
              </a:rPr>
              <a:t>varies</a:t>
            </a:r>
            <a:r>
              <a:rPr lang="de-DE" sz="1800" dirty="0" smtClean="0">
                <a:solidFill>
                  <a:srgbClr val="005555"/>
                </a:solidFill>
              </a:rPr>
              <a:t> </a:t>
            </a:r>
            <a:r>
              <a:rPr lang="de-DE" sz="1800" dirty="0" err="1" smtClean="0">
                <a:solidFill>
                  <a:srgbClr val="005555"/>
                </a:solidFill>
              </a:rPr>
              <a:t>both</a:t>
            </a:r>
            <a:r>
              <a:rPr lang="de-DE" sz="1800" dirty="0" smtClean="0">
                <a:solidFill>
                  <a:srgbClr val="005555"/>
                </a:solidFill>
              </a:rPr>
              <a:t> in </a:t>
            </a:r>
            <a:r>
              <a:rPr lang="de-DE" sz="1800" dirty="0" err="1" smtClean="0">
                <a:solidFill>
                  <a:srgbClr val="005555"/>
                </a:solidFill>
              </a:rPr>
              <a:t>intensity</a:t>
            </a:r>
            <a:r>
              <a:rPr lang="de-DE" sz="1800" dirty="0" smtClean="0">
                <a:solidFill>
                  <a:srgbClr val="005555"/>
                </a:solidFill>
              </a:rPr>
              <a:t> </a:t>
            </a:r>
            <a:r>
              <a:rPr lang="de-DE" sz="1800" dirty="0" err="1" smtClean="0">
                <a:solidFill>
                  <a:srgbClr val="005555"/>
                </a:solidFill>
              </a:rPr>
              <a:t>and</a:t>
            </a:r>
            <a:r>
              <a:rPr lang="de-DE" sz="1800" dirty="0" smtClean="0">
                <a:solidFill>
                  <a:srgbClr val="005555"/>
                </a:solidFill>
              </a:rPr>
              <a:t> </a:t>
            </a:r>
            <a:r>
              <a:rPr lang="de-DE" sz="1800" dirty="0" err="1" smtClean="0">
                <a:solidFill>
                  <a:srgbClr val="005555"/>
                </a:solidFill>
              </a:rPr>
              <a:t>distribution</a:t>
            </a:r>
            <a:endParaRPr lang="de-DE" sz="1800" dirty="0" smtClean="0">
              <a:solidFill>
                <a:srgbClr val="005555"/>
              </a:solidFill>
            </a:endParaRPr>
          </a:p>
          <a:p>
            <a:endParaRPr lang="de-DE" sz="1800" b="0" dirty="0" smtClean="0"/>
          </a:p>
          <a:p>
            <a:pPr marL="0" indent="0">
              <a:buNone/>
            </a:pPr>
            <a:r>
              <a:rPr lang="de-DE" sz="1800" dirty="0" smtClean="0">
                <a:solidFill>
                  <a:srgbClr val="005555"/>
                </a:solidFill>
                <a:sym typeface="Symbol" panose="05050102010706020507" pitchFamily="18" charset="2"/>
              </a:rPr>
              <a:t>	</a:t>
            </a:r>
            <a:endParaRPr lang="de-DE" sz="1800" dirty="0" smtClean="0">
              <a:solidFill>
                <a:srgbClr val="005555"/>
              </a:solidFill>
            </a:endParaRPr>
          </a:p>
        </p:txBody>
      </p:sp>
      <p:sp>
        <p:nvSpPr>
          <p:cNvPr id="31" name="Rectangle 30"/>
          <p:cNvSpPr/>
          <p:nvPr/>
        </p:nvSpPr>
        <p:spPr>
          <a:xfrm>
            <a:off x="908361" y="3884679"/>
            <a:ext cx="1393330" cy="323165"/>
          </a:xfrm>
          <a:prstGeom prst="rect">
            <a:avLst/>
          </a:prstGeom>
        </p:spPr>
        <p:txBody>
          <a:bodyPr wrap="none">
            <a:spAutoFit/>
          </a:bodyPr>
          <a:lstStyle/>
          <a:p>
            <a:pPr algn="ctr"/>
            <a:r>
              <a:rPr lang="de-DE" sz="1500" b="1" dirty="0" err="1" smtClean="0">
                <a:solidFill>
                  <a:srgbClr val="005555"/>
                </a:solidFill>
              </a:rPr>
              <a:t>small</a:t>
            </a:r>
            <a:r>
              <a:rPr lang="de-DE" sz="1500" b="1" dirty="0" smtClean="0">
                <a:solidFill>
                  <a:srgbClr val="005555"/>
                </a:solidFill>
              </a:rPr>
              <a:t> </a:t>
            </a:r>
            <a:r>
              <a:rPr lang="de-DE" sz="1500" b="1" dirty="0" err="1" smtClean="0">
                <a:solidFill>
                  <a:srgbClr val="005555"/>
                </a:solidFill>
              </a:rPr>
              <a:t>plasma</a:t>
            </a:r>
            <a:endParaRPr lang="en-GB" sz="1500" b="1" dirty="0">
              <a:solidFill>
                <a:srgbClr val="005555"/>
              </a:solidFill>
            </a:endParaRPr>
          </a:p>
        </p:txBody>
      </p:sp>
      <p:grpSp>
        <p:nvGrpSpPr>
          <p:cNvPr id="32" name="Group 31"/>
          <p:cNvGrpSpPr/>
          <p:nvPr/>
        </p:nvGrpSpPr>
        <p:grpSpPr>
          <a:xfrm>
            <a:off x="772794" y="4148061"/>
            <a:ext cx="5115519" cy="2340000"/>
            <a:chOff x="772794" y="4148061"/>
            <a:chExt cx="5115519" cy="234000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063" y="4148061"/>
              <a:ext cx="3136250" cy="2340000"/>
            </a:xfrm>
            <a:prstGeom prst="rect">
              <a:avLst/>
            </a:prstGeom>
          </p:spPr>
        </p:pic>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54593" t="9988" r="1470" b="2025"/>
            <a:stretch/>
          </p:blipFill>
          <p:spPr>
            <a:xfrm>
              <a:off x="772794" y="4161563"/>
              <a:ext cx="1975582" cy="2160000"/>
            </a:xfrm>
            <a:prstGeom prst="rect">
              <a:avLst/>
            </a:prstGeom>
          </p:spPr>
        </p:pic>
      </p:gr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451" y="975297"/>
            <a:ext cx="2284811" cy="3240000"/>
          </a:xfrm>
          <a:prstGeom prst="rect">
            <a:avLst/>
          </a:prstGeom>
        </p:spPr>
      </p:pic>
    </p:spTree>
    <p:extLst>
      <p:ext uri="{BB962C8B-B14F-4D97-AF65-F5344CB8AC3E}">
        <p14:creationId xmlns:p14="http://schemas.microsoft.com/office/powerpoint/2010/main" val="327893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25</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19" name="Text Placeholder 1"/>
          <p:cNvSpPr txBox="1">
            <a:spLocks/>
          </p:cNvSpPr>
          <p:nvPr/>
        </p:nvSpPr>
        <p:spPr>
          <a:xfrm>
            <a:off x="631824" y="1129335"/>
            <a:ext cx="11233150" cy="3859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smtClean="0"/>
              <a:t>Two cameras available: AEJDIV and AELTOP</a:t>
            </a:r>
          </a:p>
          <a:p>
            <a:r>
              <a:rPr lang="en-US" sz="1800" b="0" dirty="0" smtClean="0"/>
              <a:t>Bolometer </a:t>
            </a:r>
            <a:r>
              <a:rPr lang="en-US" sz="1800" b="0" dirty="0" smtClean="0"/>
              <a:t>response is directly comparable</a:t>
            </a:r>
          </a:p>
          <a:p>
            <a:r>
              <a:rPr lang="en-US" sz="1800" b="0" dirty="0" smtClean="0"/>
              <a:t>Edge </a:t>
            </a:r>
            <a:r>
              <a:rPr lang="en-US" sz="1800" b="0" dirty="0"/>
              <a:t>and core channels don’t </a:t>
            </a:r>
            <a:r>
              <a:rPr lang="en-US" sz="1800" b="0" dirty="0" smtClean="0"/>
              <a:t>match</a:t>
            </a:r>
            <a:endParaRPr lang="de-DE" sz="1800" dirty="0" smtClean="0">
              <a:solidFill>
                <a:srgbClr val="005555"/>
              </a:solidFill>
            </a:endParaRPr>
          </a:p>
          <a:p>
            <a:r>
              <a:rPr lang="de-DE" sz="1800" dirty="0" err="1" smtClean="0">
                <a:solidFill>
                  <a:srgbClr val="005555"/>
                </a:solidFill>
              </a:rPr>
              <a:t>Radiated</a:t>
            </a:r>
            <a:r>
              <a:rPr lang="de-DE" sz="1800" dirty="0" smtClean="0">
                <a:solidFill>
                  <a:srgbClr val="005555"/>
                </a:solidFill>
              </a:rPr>
              <a:t> power </a:t>
            </a:r>
            <a:r>
              <a:rPr lang="de-DE" sz="1800" dirty="0" err="1" smtClean="0">
                <a:solidFill>
                  <a:srgbClr val="005555"/>
                </a:solidFill>
              </a:rPr>
              <a:t>varies</a:t>
            </a:r>
            <a:r>
              <a:rPr lang="de-DE" sz="1800" dirty="0" smtClean="0">
                <a:solidFill>
                  <a:srgbClr val="005555"/>
                </a:solidFill>
              </a:rPr>
              <a:t> </a:t>
            </a:r>
            <a:r>
              <a:rPr lang="de-DE" sz="1800" dirty="0" err="1" smtClean="0">
                <a:solidFill>
                  <a:srgbClr val="005555"/>
                </a:solidFill>
              </a:rPr>
              <a:t>both</a:t>
            </a:r>
            <a:r>
              <a:rPr lang="de-DE" sz="1800" dirty="0" smtClean="0">
                <a:solidFill>
                  <a:srgbClr val="005555"/>
                </a:solidFill>
              </a:rPr>
              <a:t> in </a:t>
            </a:r>
            <a:r>
              <a:rPr lang="de-DE" sz="1800" dirty="0" err="1" smtClean="0">
                <a:solidFill>
                  <a:srgbClr val="005555"/>
                </a:solidFill>
              </a:rPr>
              <a:t>intensity</a:t>
            </a:r>
            <a:r>
              <a:rPr lang="de-DE" sz="1800" dirty="0" smtClean="0">
                <a:solidFill>
                  <a:srgbClr val="005555"/>
                </a:solidFill>
              </a:rPr>
              <a:t> </a:t>
            </a:r>
            <a:r>
              <a:rPr lang="de-DE" sz="1800" dirty="0" err="1" smtClean="0">
                <a:solidFill>
                  <a:srgbClr val="005555"/>
                </a:solidFill>
              </a:rPr>
              <a:t>and</a:t>
            </a:r>
            <a:r>
              <a:rPr lang="de-DE" sz="1800" dirty="0" smtClean="0">
                <a:solidFill>
                  <a:srgbClr val="005555"/>
                </a:solidFill>
              </a:rPr>
              <a:t> </a:t>
            </a:r>
            <a:r>
              <a:rPr lang="de-DE" sz="1800" dirty="0" err="1" smtClean="0">
                <a:solidFill>
                  <a:srgbClr val="005555"/>
                </a:solidFill>
              </a:rPr>
              <a:t>distribution</a:t>
            </a:r>
            <a:endParaRPr lang="de-DE" sz="1800" dirty="0" smtClean="0">
              <a:solidFill>
                <a:srgbClr val="005555"/>
              </a:solidFill>
            </a:endParaRPr>
          </a:p>
          <a:p>
            <a:r>
              <a:rPr lang="de-DE" sz="1800" dirty="0" err="1" smtClean="0">
                <a:solidFill>
                  <a:srgbClr val="005555"/>
                </a:solidFill>
              </a:rPr>
              <a:t>Very</a:t>
            </a:r>
            <a:r>
              <a:rPr lang="de-DE" sz="1800" dirty="0" smtClean="0">
                <a:solidFill>
                  <a:srgbClr val="005555"/>
                </a:solidFill>
              </a:rPr>
              <a:t> </a:t>
            </a:r>
            <a:r>
              <a:rPr lang="de-DE" sz="1800" dirty="0" err="1" smtClean="0">
                <a:solidFill>
                  <a:srgbClr val="005555"/>
                </a:solidFill>
              </a:rPr>
              <a:t>localized</a:t>
            </a:r>
            <a:r>
              <a:rPr lang="de-DE" sz="1800" dirty="0" smtClean="0">
                <a:solidFill>
                  <a:srgbClr val="005555"/>
                </a:solidFill>
              </a:rPr>
              <a:t> divertor </a:t>
            </a:r>
            <a:r>
              <a:rPr lang="de-DE" sz="1800" dirty="0" err="1" smtClean="0">
                <a:solidFill>
                  <a:srgbClr val="005555"/>
                </a:solidFill>
              </a:rPr>
              <a:t>signal</a:t>
            </a:r>
            <a:r>
              <a:rPr lang="de-DE" sz="1800" dirty="0" smtClean="0">
                <a:solidFill>
                  <a:srgbClr val="005555"/>
                </a:solidFill>
              </a:rPr>
              <a:t> in </a:t>
            </a:r>
            <a:r>
              <a:rPr lang="de-DE" sz="1800" dirty="0" err="1" smtClean="0">
                <a:solidFill>
                  <a:srgbClr val="005555"/>
                </a:solidFill>
              </a:rPr>
              <a:t>attached</a:t>
            </a:r>
            <a:r>
              <a:rPr lang="de-DE" sz="1800" dirty="0" smtClean="0">
                <a:solidFill>
                  <a:srgbClr val="005555"/>
                </a:solidFill>
              </a:rPr>
              <a:t> </a:t>
            </a:r>
            <a:r>
              <a:rPr lang="de-DE" sz="1800" dirty="0" err="1" smtClean="0">
                <a:solidFill>
                  <a:srgbClr val="005555"/>
                </a:solidFill>
              </a:rPr>
              <a:t>plasmas</a:t>
            </a:r>
            <a:r>
              <a:rPr lang="de-DE" sz="1800" dirty="0" smtClean="0">
                <a:solidFill>
                  <a:srgbClr val="005555"/>
                </a:solidFill>
              </a:rPr>
              <a:t> </a:t>
            </a:r>
          </a:p>
          <a:p>
            <a:r>
              <a:rPr lang="de-DE" sz="1800" b="0" dirty="0" err="1" smtClean="0"/>
              <a:t>Consistent</a:t>
            </a:r>
            <a:r>
              <a:rPr lang="de-DE" sz="1800" b="0" dirty="0" smtClean="0"/>
              <a:t> </a:t>
            </a:r>
            <a:r>
              <a:rPr lang="de-DE" sz="1800" b="0" dirty="0" err="1" smtClean="0"/>
              <a:t>with</a:t>
            </a:r>
            <a:r>
              <a:rPr lang="de-DE" sz="1800" b="0" dirty="0" smtClean="0"/>
              <a:t> IRVB </a:t>
            </a:r>
            <a:r>
              <a:rPr lang="de-DE" sz="1800" b="0" dirty="0" err="1" smtClean="0"/>
              <a:t>observations</a:t>
            </a:r>
            <a:endParaRPr lang="de-DE" sz="1800" b="0" dirty="0" smtClean="0"/>
          </a:p>
          <a:p>
            <a:pPr marL="0" indent="0">
              <a:buNone/>
            </a:pPr>
            <a:r>
              <a:rPr lang="de-DE" sz="1800" dirty="0" smtClean="0">
                <a:solidFill>
                  <a:srgbClr val="005555"/>
                </a:solidFill>
                <a:sym typeface="Symbol" panose="05050102010706020507" pitchFamily="18" charset="2"/>
              </a:rPr>
              <a:t>	  </a:t>
            </a:r>
            <a:r>
              <a:rPr lang="de-DE" sz="1800" dirty="0" err="1" smtClean="0">
                <a:solidFill>
                  <a:srgbClr val="005555"/>
                </a:solidFill>
              </a:rPr>
              <a:t>Radiated</a:t>
            </a:r>
            <a:r>
              <a:rPr lang="de-DE" sz="1800" dirty="0" smtClean="0">
                <a:solidFill>
                  <a:srgbClr val="005555"/>
                </a:solidFill>
              </a:rPr>
              <a:t> power </a:t>
            </a:r>
            <a:r>
              <a:rPr lang="de-DE" sz="1800" dirty="0" err="1" smtClean="0">
                <a:solidFill>
                  <a:srgbClr val="005555"/>
                </a:solidFill>
              </a:rPr>
              <a:t>density</a:t>
            </a:r>
            <a:r>
              <a:rPr lang="de-DE" sz="1800" dirty="0" smtClean="0">
                <a:solidFill>
                  <a:srgbClr val="005555"/>
                </a:solidFill>
              </a:rPr>
              <a:t> </a:t>
            </a:r>
            <a:r>
              <a:rPr lang="de-DE" sz="1800" dirty="0" err="1" smtClean="0">
                <a:solidFill>
                  <a:srgbClr val="005555"/>
                </a:solidFill>
              </a:rPr>
              <a:t>distribution</a:t>
            </a:r>
            <a:r>
              <a:rPr lang="de-DE" sz="1800" dirty="0" smtClean="0">
                <a:solidFill>
                  <a:srgbClr val="005555"/>
                </a:solidFill>
              </a:rPr>
              <a:t> </a:t>
            </a:r>
            <a:r>
              <a:rPr lang="de-DE" sz="1800" dirty="0" err="1" smtClean="0">
                <a:solidFill>
                  <a:srgbClr val="005555"/>
                </a:solidFill>
              </a:rPr>
              <a:t>is</a:t>
            </a:r>
            <a:r>
              <a:rPr lang="de-DE" sz="1800" dirty="0" smtClean="0">
                <a:solidFill>
                  <a:srgbClr val="005555"/>
                </a:solidFill>
              </a:rPr>
              <a:t> </a:t>
            </a:r>
            <a:r>
              <a:rPr lang="de-DE" sz="1800" dirty="0" err="1" smtClean="0">
                <a:solidFill>
                  <a:srgbClr val="005555"/>
                </a:solidFill>
              </a:rPr>
              <a:t>fully</a:t>
            </a:r>
            <a:r>
              <a:rPr lang="de-DE" sz="1800" dirty="0" smtClean="0">
                <a:solidFill>
                  <a:srgbClr val="005555"/>
                </a:solidFill>
              </a:rPr>
              <a:t> </a:t>
            </a:r>
            <a:r>
              <a:rPr lang="de-DE" sz="1800" dirty="0" smtClean="0">
                <a:solidFill>
                  <a:srgbClr val="005555"/>
                </a:solidFill>
              </a:rPr>
              <a:t>3-D</a:t>
            </a:r>
            <a:endParaRPr lang="de-DE" sz="1800" dirty="0" smtClean="0">
              <a:solidFill>
                <a:srgbClr val="005555"/>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9451" y="975297"/>
            <a:ext cx="2284811" cy="324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3434" y="4148061"/>
            <a:ext cx="3136250" cy="2340000"/>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53082" t="9254" b="1680"/>
          <a:stretch/>
        </p:blipFill>
        <p:spPr>
          <a:xfrm>
            <a:off x="6581461" y="4161563"/>
            <a:ext cx="2108286" cy="2160000"/>
          </a:xfrm>
          <a:prstGeom prst="rect">
            <a:avLst/>
          </a:prstGeom>
        </p:spPr>
      </p:pic>
      <p:sp>
        <p:nvSpPr>
          <p:cNvPr id="7" name="Rectangle 6"/>
          <p:cNvSpPr/>
          <p:nvPr/>
        </p:nvSpPr>
        <p:spPr>
          <a:xfrm>
            <a:off x="6789058" y="3887271"/>
            <a:ext cx="1693091" cy="323165"/>
          </a:xfrm>
          <a:prstGeom prst="rect">
            <a:avLst/>
          </a:prstGeom>
        </p:spPr>
        <p:txBody>
          <a:bodyPr wrap="none">
            <a:spAutoFit/>
          </a:bodyPr>
          <a:lstStyle/>
          <a:p>
            <a:pPr algn="ctr"/>
            <a:r>
              <a:rPr lang="de-DE" sz="1500" b="1" dirty="0" err="1" smtClean="0">
                <a:solidFill>
                  <a:srgbClr val="005555"/>
                </a:solidFill>
              </a:rPr>
              <a:t>attached</a:t>
            </a:r>
            <a:r>
              <a:rPr lang="de-DE" sz="1500" b="1" dirty="0" smtClean="0">
                <a:solidFill>
                  <a:srgbClr val="005555"/>
                </a:solidFill>
              </a:rPr>
              <a:t> </a:t>
            </a:r>
            <a:r>
              <a:rPr lang="de-DE" sz="1500" b="1" dirty="0" err="1" smtClean="0">
                <a:solidFill>
                  <a:srgbClr val="005555"/>
                </a:solidFill>
              </a:rPr>
              <a:t>plasma</a:t>
            </a:r>
            <a:endParaRPr lang="en-GB" sz="1500" b="1" dirty="0">
              <a:solidFill>
                <a:srgbClr val="005555"/>
              </a:solidFill>
            </a:endParaRPr>
          </a:p>
        </p:txBody>
      </p:sp>
      <p:sp>
        <p:nvSpPr>
          <p:cNvPr id="29" name="Rectangle 28"/>
          <p:cNvSpPr/>
          <p:nvPr/>
        </p:nvSpPr>
        <p:spPr>
          <a:xfrm>
            <a:off x="908361" y="3884679"/>
            <a:ext cx="1393330" cy="323165"/>
          </a:xfrm>
          <a:prstGeom prst="rect">
            <a:avLst/>
          </a:prstGeom>
        </p:spPr>
        <p:txBody>
          <a:bodyPr wrap="none">
            <a:spAutoFit/>
          </a:bodyPr>
          <a:lstStyle/>
          <a:p>
            <a:pPr algn="ctr"/>
            <a:r>
              <a:rPr lang="de-DE" sz="1500" b="1" dirty="0" err="1" smtClean="0">
                <a:solidFill>
                  <a:srgbClr val="005555"/>
                </a:solidFill>
              </a:rPr>
              <a:t>small</a:t>
            </a:r>
            <a:r>
              <a:rPr lang="de-DE" sz="1500" b="1" dirty="0" smtClean="0">
                <a:solidFill>
                  <a:srgbClr val="005555"/>
                </a:solidFill>
              </a:rPr>
              <a:t> </a:t>
            </a:r>
            <a:r>
              <a:rPr lang="de-DE" sz="1500" b="1" dirty="0" err="1" smtClean="0">
                <a:solidFill>
                  <a:srgbClr val="005555"/>
                </a:solidFill>
              </a:rPr>
              <a:t>plasma</a:t>
            </a:r>
            <a:endParaRPr lang="en-GB" sz="1500" b="1" dirty="0">
              <a:solidFill>
                <a:srgbClr val="005555"/>
              </a:solidFill>
            </a:endParaRPr>
          </a:p>
        </p:txBody>
      </p:sp>
      <p:grpSp>
        <p:nvGrpSpPr>
          <p:cNvPr id="3" name="Group 2"/>
          <p:cNvGrpSpPr/>
          <p:nvPr/>
        </p:nvGrpSpPr>
        <p:grpSpPr>
          <a:xfrm>
            <a:off x="772794" y="4148061"/>
            <a:ext cx="5115519" cy="2340000"/>
            <a:chOff x="772794" y="4148061"/>
            <a:chExt cx="5115519" cy="234000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063" y="4148061"/>
              <a:ext cx="3136250" cy="2340000"/>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54593" t="9988" r="1470" b="2025"/>
            <a:stretch/>
          </p:blipFill>
          <p:spPr>
            <a:xfrm>
              <a:off x="772794" y="4161563"/>
              <a:ext cx="1975582" cy="2160000"/>
            </a:xfrm>
            <a:prstGeom prst="rect">
              <a:avLst/>
            </a:prstGeom>
          </p:spPr>
        </p:pic>
      </p:grpSp>
    </p:spTree>
    <p:extLst>
      <p:ext uri="{BB962C8B-B14F-4D97-AF65-F5344CB8AC3E}">
        <p14:creationId xmlns:p14="http://schemas.microsoft.com/office/powerpoint/2010/main" val="1767737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26</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635" y="1918997"/>
            <a:ext cx="2848186" cy="216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635" y="4308125"/>
            <a:ext cx="2848186" cy="2160000"/>
          </a:xfrm>
          <a:prstGeom prst="rect">
            <a:avLst/>
          </a:prstGeom>
        </p:spPr>
      </p:pic>
      <mc:AlternateContent xmlns:mc="http://schemas.openxmlformats.org/markup-compatibility/2006">
        <mc:Choice xmlns:a14="http://schemas.microsoft.com/office/drawing/2010/main" Requires="a14">
          <p:sp>
            <p:nvSpPr>
              <p:cNvPr id="19" name="Text Placeholder 1"/>
              <p:cNvSpPr txBox="1">
                <a:spLocks/>
              </p:cNvSpPr>
              <p:nvPr/>
            </p:nvSpPr>
            <p:spPr>
              <a:xfrm>
                <a:off x="631824" y="1129335"/>
                <a:ext cx="3011762" cy="53387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b="0" dirty="0" smtClean="0"/>
                  <a:t>Comparable </a:t>
                </a:r>
                <a:r>
                  <a:rPr lang="de-DE" sz="1800" b="0" dirty="0" err="1" smtClean="0"/>
                  <a:t>density</a:t>
                </a:r>
                <a:r>
                  <a:rPr lang="de-DE" sz="1800" b="0" dirty="0" smtClean="0"/>
                  <a:t>, </a:t>
                </a:r>
                <a:r>
                  <a:rPr lang="de-DE" sz="1800" b="0" dirty="0" err="1" smtClean="0"/>
                  <a:t>heating</a:t>
                </a:r>
                <a:r>
                  <a:rPr lang="de-DE" sz="1800" b="0" dirty="0" smtClean="0"/>
                  <a:t> power, </a:t>
                </a:r>
                <a:r>
                  <a:rPr lang="de-DE" sz="1800" b="0" dirty="0" err="1" smtClean="0"/>
                  <a:t>radiated</a:t>
                </a:r>
                <a:r>
                  <a:rPr lang="de-DE" sz="1800" b="0" dirty="0" smtClean="0"/>
                  <a:t> </a:t>
                </a:r>
                <a:r>
                  <a:rPr lang="de-DE" sz="1800" b="0" dirty="0" smtClean="0"/>
                  <a:t>power</a:t>
                </a:r>
              </a:p>
              <a:p>
                <a:r>
                  <a:rPr lang="de-DE" sz="1800" b="0" dirty="0" err="1" smtClean="0"/>
                  <a:t>Both</a:t>
                </a:r>
                <a:r>
                  <a:rPr lang="de-DE" sz="1800" b="0" dirty="0" smtClean="0"/>
                  <a:t> </a:t>
                </a:r>
                <a:r>
                  <a:rPr lang="de-DE" sz="1800" b="0" dirty="0" err="1" smtClean="0"/>
                  <a:t>attached</a:t>
                </a:r>
                <a:endParaRPr lang="de-DE" sz="1800" b="0" dirty="0" smtClean="0"/>
              </a:p>
              <a:p>
                <a:r>
                  <a:rPr lang="de-DE" sz="1800" dirty="0" smtClean="0">
                    <a:solidFill>
                      <a:srgbClr val="005555"/>
                    </a:solidFill>
                  </a:rPr>
                  <a:t>Field-</a:t>
                </a:r>
                <a:r>
                  <a:rPr lang="en-US" sz="1800" dirty="0" smtClean="0">
                    <a:solidFill>
                      <a:srgbClr val="005555"/>
                    </a:solidFill>
                  </a:rPr>
                  <a:t>reversal effects observed with IRVB</a:t>
                </a:r>
              </a:p>
              <a:p>
                <a:r>
                  <a:rPr lang="en-US" sz="1800" b="0" dirty="0" smtClean="0"/>
                  <a:t>Might be caused by poloidal </a:t>
                </a:r>
                <a14:m>
                  <m:oMath xmlns:m="http://schemas.openxmlformats.org/officeDocument/2006/math">
                    <m:r>
                      <a:rPr lang="de-DE" sz="1800" b="0" i="1" smtClean="0">
                        <a:latin typeface="Cambria Math" panose="02040503050406030204" pitchFamily="18" charset="0"/>
                      </a:rPr>
                      <m:t>𝐸</m:t>
                    </m:r>
                    <m:r>
                      <a:rPr lang="de-DE" sz="1800" b="0" i="1" smtClean="0">
                        <a:latin typeface="Cambria Math" panose="02040503050406030204" pitchFamily="18" charset="0"/>
                      </a:rPr>
                      <m:t>×</m:t>
                    </m:r>
                    <m:r>
                      <a:rPr lang="de-DE" sz="1800" b="0" i="1" smtClean="0">
                        <a:latin typeface="Cambria Math" panose="02040503050406030204" pitchFamily="18" charset="0"/>
                      </a:rPr>
                      <m:t>𝐵</m:t>
                    </m:r>
                  </m:oMath>
                </a14:m>
                <a:r>
                  <a:rPr lang="en-US" sz="1800" b="0" dirty="0" smtClean="0"/>
                  <a:t> drifts</a:t>
                </a:r>
              </a:p>
              <a:p>
                <a:endParaRPr lang="en-US" sz="1800" dirty="0" smtClean="0">
                  <a:solidFill>
                    <a:srgbClr val="005555"/>
                  </a:solidFill>
                </a:endParaRPr>
              </a:p>
              <a:p>
                <a:endParaRPr lang="en-US" sz="1800" b="0" dirty="0" smtClean="0"/>
              </a:p>
              <a:p>
                <a:endParaRPr lang="en-US" sz="1800" b="0" dirty="0" smtClean="0"/>
              </a:p>
              <a:p>
                <a:endParaRPr lang="en-US" sz="1800" b="0" dirty="0"/>
              </a:p>
            </p:txBody>
          </p:sp>
        </mc:Choice>
        <mc:Fallback>
          <p:sp>
            <p:nvSpPr>
              <p:cNvPr id="19" name="Text Placeholder 1"/>
              <p:cNvSpPr txBox="1">
                <a:spLocks noRot="1" noChangeAspect="1" noMove="1" noResize="1" noEditPoints="1" noAdjustHandles="1" noChangeArrowheads="1" noChangeShapeType="1" noTextEdit="1"/>
              </p:cNvSpPr>
              <p:nvPr/>
            </p:nvSpPr>
            <p:spPr>
              <a:xfrm>
                <a:off x="631824" y="1129335"/>
                <a:ext cx="3011762" cy="5338790"/>
              </a:xfrm>
              <a:prstGeom prst="rect">
                <a:avLst/>
              </a:prstGeom>
              <a:blipFill>
                <a:blip r:embed="rId4"/>
                <a:stretch>
                  <a:fillRect l="-1417" t="-1027"/>
                </a:stretch>
              </a:blipFill>
            </p:spPr>
            <p:txBody>
              <a:bodyPr/>
              <a:lstStyle/>
              <a:p>
                <a:r>
                  <a:rPr lang="en-GB">
                    <a:noFill/>
                  </a:rPr>
                  <a:t> </a:t>
                </a:r>
              </a:p>
            </p:txBody>
          </p:sp>
        </mc:Fallback>
      </mc:AlternateContent>
      <p:sp>
        <p:nvSpPr>
          <p:cNvPr id="31" name="Rectangle 30"/>
          <p:cNvSpPr/>
          <p:nvPr/>
        </p:nvSpPr>
        <p:spPr>
          <a:xfrm rot="16200000">
            <a:off x="3210486" y="2851469"/>
            <a:ext cx="1261884" cy="369332"/>
          </a:xfrm>
          <a:prstGeom prst="rect">
            <a:avLst/>
          </a:prstGeom>
        </p:spPr>
        <p:txBody>
          <a:bodyPr wrap="none">
            <a:spAutoFit/>
          </a:bodyPr>
          <a:lstStyle/>
          <a:p>
            <a:pPr algn="ctr"/>
            <a:r>
              <a:rPr lang="en-US" b="1" dirty="0">
                <a:solidFill>
                  <a:srgbClr val="005555"/>
                </a:solidFill>
              </a:rPr>
              <a:t>f</a:t>
            </a:r>
            <a:r>
              <a:rPr lang="en-US" b="1" dirty="0" smtClean="0">
                <a:solidFill>
                  <a:srgbClr val="005555"/>
                </a:solidFill>
              </a:rPr>
              <a:t>orward B</a:t>
            </a:r>
            <a:endParaRPr lang="en-GB" b="1" dirty="0"/>
          </a:p>
        </p:txBody>
      </p:sp>
      <p:sp>
        <p:nvSpPr>
          <p:cNvPr id="32" name="Rectangle 31"/>
          <p:cNvSpPr/>
          <p:nvPr/>
        </p:nvSpPr>
        <p:spPr>
          <a:xfrm rot="16200000">
            <a:off x="3151546" y="5257544"/>
            <a:ext cx="1377300" cy="369332"/>
          </a:xfrm>
          <a:prstGeom prst="rect">
            <a:avLst/>
          </a:prstGeom>
        </p:spPr>
        <p:txBody>
          <a:bodyPr wrap="none">
            <a:spAutoFit/>
          </a:bodyPr>
          <a:lstStyle/>
          <a:p>
            <a:pPr algn="ctr"/>
            <a:r>
              <a:rPr lang="en-US" b="1" dirty="0" smtClean="0">
                <a:solidFill>
                  <a:srgbClr val="005555"/>
                </a:solidFill>
              </a:rPr>
              <a:t>reversed B</a:t>
            </a:r>
            <a:endParaRPr lang="en-GB" b="1" dirty="0"/>
          </a:p>
        </p:txBody>
      </p:sp>
      <p:sp>
        <p:nvSpPr>
          <p:cNvPr id="45" name="Rectangle 44"/>
          <p:cNvSpPr/>
          <p:nvPr/>
        </p:nvSpPr>
        <p:spPr>
          <a:xfrm>
            <a:off x="4103635" y="1353540"/>
            <a:ext cx="2775596" cy="369332"/>
          </a:xfrm>
          <a:prstGeom prst="rect">
            <a:avLst/>
          </a:prstGeom>
          <a:ln>
            <a:solidFill>
              <a:srgbClr val="005555"/>
            </a:solidFill>
          </a:ln>
        </p:spPr>
        <p:txBody>
          <a:bodyPr wrap="square">
            <a:spAutoFit/>
          </a:bodyPr>
          <a:lstStyle/>
          <a:p>
            <a:pPr algn="ctr"/>
            <a:r>
              <a:rPr lang="en-US" b="1" dirty="0" smtClean="0">
                <a:solidFill>
                  <a:srgbClr val="005555"/>
                </a:solidFill>
              </a:rPr>
              <a:t>IRVB measurement</a:t>
            </a:r>
            <a:endParaRPr lang="de-DE" b="1" dirty="0">
              <a:solidFill>
                <a:srgbClr val="005555"/>
              </a:solidFill>
            </a:endParaRPr>
          </a:p>
        </p:txBody>
      </p:sp>
    </p:spTree>
    <p:extLst>
      <p:ext uri="{BB962C8B-B14F-4D97-AF65-F5344CB8AC3E}">
        <p14:creationId xmlns:p14="http://schemas.microsoft.com/office/powerpoint/2010/main" val="3558824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Radiation distribution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27</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635" y="1918997"/>
            <a:ext cx="2848186" cy="216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635" y="4308125"/>
            <a:ext cx="2848186" cy="2160000"/>
          </a:xfrm>
          <a:prstGeom prst="rect">
            <a:avLst/>
          </a:prstGeom>
        </p:spPr>
      </p:pic>
      <mc:AlternateContent xmlns:mc="http://schemas.openxmlformats.org/markup-compatibility/2006">
        <mc:Choice xmlns:a14="http://schemas.microsoft.com/office/drawing/2010/main" Requires="a14">
          <p:sp>
            <p:nvSpPr>
              <p:cNvPr id="19" name="Text Placeholder 1"/>
              <p:cNvSpPr txBox="1">
                <a:spLocks/>
              </p:cNvSpPr>
              <p:nvPr/>
            </p:nvSpPr>
            <p:spPr>
              <a:xfrm>
                <a:off x="631824" y="1129335"/>
                <a:ext cx="3011762" cy="53387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b="0" dirty="0" smtClean="0"/>
                  <a:t>Comparable </a:t>
                </a:r>
                <a:r>
                  <a:rPr lang="de-DE" sz="1800" b="0" dirty="0" err="1" smtClean="0"/>
                  <a:t>density</a:t>
                </a:r>
                <a:r>
                  <a:rPr lang="de-DE" sz="1800" b="0" dirty="0" smtClean="0"/>
                  <a:t>, </a:t>
                </a:r>
                <a:r>
                  <a:rPr lang="de-DE" sz="1800" b="0" dirty="0" err="1" smtClean="0"/>
                  <a:t>heating</a:t>
                </a:r>
                <a:r>
                  <a:rPr lang="de-DE" sz="1800" b="0" dirty="0" smtClean="0"/>
                  <a:t> power, </a:t>
                </a:r>
                <a:r>
                  <a:rPr lang="de-DE" sz="1800" b="0" dirty="0" err="1" smtClean="0"/>
                  <a:t>radiated</a:t>
                </a:r>
                <a:r>
                  <a:rPr lang="de-DE" sz="1800" b="0" dirty="0" smtClean="0"/>
                  <a:t> </a:t>
                </a:r>
                <a:r>
                  <a:rPr lang="de-DE" sz="1800" b="0" dirty="0" smtClean="0"/>
                  <a:t>power. </a:t>
                </a:r>
                <a:r>
                  <a:rPr lang="de-DE" sz="1800" b="0" dirty="0" err="1" smtClean="0"/>
                  <a:t>Attached</a:t>
                </a:r>
                <a:endParaRPr lang="de-DE" sz="1800" b="0" dirty="0" smtClean="0"/>
              </a:p>
              <a:p>
                <a:r>
                  <a:rPr lang="de-DE" sz="1800" dirty="0" smtClean="0">
                    <a:solidFill>
                      <a:srgbClr val="005555"/>
                    </a:solidFill>
                  </a:rPr>
                  <a:t>Field-</a:t>
                </a:r>
                <a:r>
                  <a:rPr lang="en-US" sz="1800" dirty="0" smtClean="0">
                    <a:solidFill>
                      <a:srgbClr val="005555"/>
                    </a:solidFill>
                  </a:rPr>
                  <a:t>reversal effects observed with IRVB</a:t>
                </a:r>
              </a:p>
              <a:p>
                <a:r>
                  <a:rPr lang="en-US" sz="1800" b="0" dirty="0" smtClean="0"/>
                  <a:t>Might be caused by poloidal </a:t>
                </a:r>
                <a14:m>
                  <m:oMath xmlns:m="http://schemas.openxmlformats.org/officeDocument/2006/math">
                    <m:r>
                      <a:rPr lang="de-DE" sz="1800" b="0" i="1" smtClean="0">
                        <a:latin typeface="Cambria Math" panose="02040503050406030204" pitchFamily="18" charset="0"/>
                      </a:rPr>
                      <m:t>𝐸</m:t>
                    </m:r>
                    <m:r>
                      <a:rPr lang="de-DE" sz="1800" b="0" i="1" smtClean="0">
                        <a:latin typeface="Cambria Math" panose="02040503050406030204" pitchFamily="18" charset="0"/>
                      </a:rPr>
                      <m:t>×</m:t>
                    </m:r>
                    <m:r>
                      <a:rPr lang="de-DE" sz="1800" b="0" i="1" smtClean="0">
                        <a:latin typeface="Cambria Math" panose="02040503050406030204" pitchFamily="18" charset="0"/>
                      </a:rPr>
                      <m:t>𝐵</m:t>
                    </m:r>
                  </m:oMath>
                </a14:m>
                <a:r>
                  <a:rPr lang="en-US" sz="1800" b="0" dirty="0" smtClean="0"/>
                  <a:t> drifts</a:t>
                </a:r>
              </a:p>
              <a:p>
                <a:r>
                  <a:rPr lang="en-US" sz="1800" dirty="0" smtClean="0">
                    <a:solidFill>
                      <a:srgbClr val="005555"/>
                    </a:solidFill>
                  </a:rPr>
                  <a:t>Reversal is consistent with mapping</a:t>
                </a:r>
              </a:p>
              <a:p>
                <a:r>
                  <a:rPr lang="en-US" sz="1800" b="0" dirty="0" smtClean="0"/>
                  <a:t>Up-down asymmetry is conserved at divertor</a:t>
                </a:r>
              </a:p>
              <a:p>
                <a:r>
                  <a:rPr lang="en-US" sz="1800" dirty="0" smtClean="0">
                    <a:solidFill>
                      <a:srgbClr val="005555"/>
                    </a:solidFill>
                  </a:rPr>
                  <a:t>Localized </a:t>
                </a:r>
                <a:r>
                  <a:rPr lang="en-US" sz="1800" dirty="0" smtClean="0">
                    <a:solidFill>
                      <a:srgbClr val="005555"/>
                    </a:solidFill>
                  </a:rPr>
                  <a:t>divertor radiation</a:t>
                </a:r>
              </a:p>
              <a:p>
                <a:r>
                  <a:rPr lang="en-US" sz="1800" b="0" dirty="0" smtClean="0"/>
                  <a:t>Tomography in divertor region is needed</a:t>
                </a:r>
              </a:p>
              <a:p>
                <a:r>
                  <a:rPr lang="de-DE" sz="1800" b="0" dirty="0" err="1" smtClean="0"/>
                  <a:t>How</a:t>
                </a:r>
                <a:r>
                  <a:rPr lang="de-DE" sz="1800" b="0" dirty="0" smtClean="0"/>
                  <a:t> </a:t>
                </a:r>
                <a:r>
                  <a:rPr lang="de-DE" sz="1800" b="0" dirty="0" err="1"/>
                  <a:t>to</a:t>
                </a:r>
                <a:r>
                  <a:rPr lang="de-DE" sz="1800" b="0" dirty="0"/>
                  <a:t> calculate total </a:t>
                </a:r>
                <a14:m>
                  <m:oMath xmlns:m="http://schemas.openxmlformats.org/officeDocument/2006/math">
                    <m:sSub>
                      <m:sSubPr>
                        <m:ctrlPr>
                          <a:rPr lang="de-DE" sz="1800" b="0" i="1">
                            <a:latin typeface="Cambria Math" panose="02040503050406030204" pitchFamily="18" charset="0"/>
                          </a:rPr>
                        </m:ctrlPr>
                      </m:sSubPr>
                      <m:e>
                        <m:r>
                          <a:rPr lang="de-DE" sz="1800" b="0" i="1">
                            <a:latin typeface="Cambria Math" panose="02040503050406030204" pitchFamily="18" charset="0"/>
                          </a:rPr>
                          <m:t>𝑃</m:t>
                        </m:r>
                      </m:e>
                      <m:sub>
                        <m:r>
                          <a:rPr lang="de-DE" sz="1800" b="0" i="1">
                            <a:latin typeface="Cambria Math" panose="02040503050406030204" pitchFamily="18" charset="0"/>
                          </a:rPr>
                          <m:t>𝑟𝑎𝑑</m:t>
                        </m:r>
                      </m:sub>
                    </m:sSub>
                  </m:oMath>
                </a14:m>
                <a:r>
                  <a:rPr lang="de-DE" sz="1800" b="0" dirty="0"/>
                  <a:t>?</a:t>
                </a:r>
              </a:p>
              <a:p>
                <a:endParaRPr lang="en-US" sz="1800" dirty="0" smtClean="0">
                  <a:solidFill>
                    <a:srgbClr val="005555"/>
                  </a:solidFill>
                </a:endParaRPr>
              </a:p>
              <a:p>
                <a:endParaRPr lang="en-US" sz="1800" b="0" dirty="0" smtClean="0"/>
              </a:p>
              <a:p>
                <a:endParaRPr lang="en-US" sz="1800" b="0" dirty="0" smtClean="0"/>
              </a:p>
              <a:p>
                <a:endParaRPr lang="en-US" sz="1800" b="0" dirty="0"/>
              </a:p>
            </p:txBody>
          </p:sp>
        </mc:Choice>
        <mc:Fallback>
          <p:sp>
            <p:nvSpPr>
              <p:cNvPr id="19" name="Text Placeholder 1"/>
              <p:cNvSpPr txBox="1">
                <a:spLocks noRot="1" noChangeAspect="1" noMove="1" noResize="1" noEditPoints="1" noAdjustHandles="1" noChangeArrowheads="1" noChangeShapeType="1" noTextEdit="1"/>
              </p:cNvSpPr>
              <p:nvPr/>
            </p:nvSpPr>
            <p:spPr>
              <a:xfrm>
                <a:off x="631824" y="1129335"/>
                <a:ext cx="3011762" cy="5338790"/>
              </a:xfrm>
              <a:prstGeom prst="rect">
                <a:avLst/>
              </a:prstGeom>
              <a:blipFill>
                <a:blip r:embed="rId4"/>
                <a:stretch>
                  <a:fillRect l="-1417" t="-1027"/>
                </a:stretch>
              </a:blipFill>
            </p:spPr>
            <p:txBody>
              <a:bodyPr/>
              <a:lstStyle/>
              <a:p>
                <a:r>
                  <a:rPr lang="en-GB">
                    <a:noFill/>
                  </a:rPr>
                  <a:t> </a:t>
                </a:r>
              </a:p>
            </p:txBody>
          </p:sp>
        </mc:Fallback>
      </mc:AlternateContent>
      <p:sp>
        <p:nvSpPr>
          <p:cNvPr id="31" name="Rectangle 30"/>
          <p:cNvSpPr/>
          <p:nvPr/>
        </p:nvSpPr>
        <p:spPr>
          <a:xfrm rot="16200000">
            <a:off x="3210486" y="2851469"/>
            <a:ext cx="1261884" cy="369332"/>
          </a:xfrm>
          <a:prstGeom prst="rect">
            <a:avLst/>
          </a:prstGeom>
        </p:spPr>
        <p:txBody>
          <a:bodyPr wrap="none">
            <a:spAutoFit/>
          </a:bodyPr>
          <a:lstStyle/>
          <a:p>
            <a:pPr algn="ctr"/>
            <a:r>
              <a:rPr lang="en-US" b="1" dirty="0">
                <a:solidFill>
                  <a:srgbClr val="005555"/>
                </a:solidFill>
              </a:rPr>
              <a:t>f</a:t>
            </a:r>
            <a:r>
              <a:rPr lang="en-US" b="1" dirty="0" smtClean="0">
                <a:solidFill>
                  <a:srgbClr val="005555"/>
                </a:solidFill>
              </a:rPr>
              <a:t>orward B</a:t>
            </a:r>
            <a:endParaRPr lang="en-GB" b="1" dirty="0"/>
          </a:p>
        </p:txBody>
      </p:sp>
      <p:sp>
        <p:nvSpPr>
          <p:cNvPr id="32" name="Rectangle 31"/>
          <p:cNvSpPr/>
          <p:nvPr/>
        </p:nvSpPr>
        <p:spPr>
          <a:xfrm rot="16200000">
            <a:off x="3151546" y="5257544"/>
            <a:ext cx="1377300" cy="369332"/>
          </a:xfrm>
          <a:prstGeom prst="rect">
            <a:avLst/>
          </a:prstGeom>
        </p:spPr>
        <p:txBody>
          <a:bodyPr wrap="none">
            <a:spAutoFit/>
          </a:bodyPr>
          <a:lstStyle/>
          <a:p>
            <a:pPr algn="ctr"/>
            <a:r>
              <a:rPr lang="en-US" b="1" dirty="0" smtClean="0">
                <a:solidFill>
                  <a:srgbClr val="005555"/>
                </a:solidFill>
              </a:rPr>
              <a:t>reversed B</a:t>
            </a:r>
            <a:endParaRPr lang="en-GB" b="1" dirty="0"/>
          </a:p>
        </p:txBody>
      </p:sp>
      <p:grpSp>
        <p:nvGrpSpPr>
          <p:cNvPr id="21" name="Group 20"/>
          <p:cNvGrpSpPr/>
          <p:nvPr/>
        </p:nvGrpSpPr>
        <p:grpSpPr>
          <a:xfrm>
            <a:off x="7169013" y="4194046"/>
            <a:ext cx="2250569" cy="2388158"/>
            <a:chOff x="9720504" y="3916206"/>
            <a:chExt cx="2250569" cy="2388158"/>
          </a:xfrm>
        </p:grpSpPr>
        <p:pic>
          <p:nvPicPr>
            <p:cNvPr id="41" name="Picture 40"/>
            <p:cNvPicPr>
              <a:picLocks noChangeAspect="1"/>
            </p:cNvPicPr>
            <p:nvPr/>
          </p:nvPicPr>
          <p:blipFill rotWithShape="1">
            <a:blip r:embed="rId5">
              <a:extLst>
                <a:ext uri="{28A0092B-C50C-407E-A947-70E740481C1C}">
                  <a14:useLocalDpi xmlns:a14="http://schemas.microsoft.com/office/drawing/2010/main" val="0"/>
                </a:ext>
              </a:extLst>
            </a:blip>
            <a:srcRect l="51752" t="9524" r="14956"/>
            <a:stretch/>
          </p:blipFill>
          <p:spPr>
            <a:xfrm flipV="1">
              <a:off x="9808070" y="4024377"/>
              <a:ext cx="1574157" cy="2279987"/>
            </a:xfrm>
            <a:prstGeom prst="rect">
              <a:avLst/>
            </a:prstGeom>
          </p:spPr>
        </p:pic>
        <p:sp>
          <p:nvSpPr>
            <p:cNvPr id="44" name="Isosceles Triangle 43"/>
            <p:cNvSpPr/>
            <p:nvPr/>
          </p:nvSpPr>
          <p:spPr>
            <a:xfrm rot="6633333">
              <a:off x="9804118" y="3832592"/>
              <a:ext cx="1775688" cy="1942915"/>
            </a:xfrm>
            <a:prstGeom prst="triangle">
              <a:avLst/>
            </a:prstGeom>
            <a:solidFill>
              <a:srgbClr val="EF7C00">
                <a:alpha val="3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l="84682" t="8677"/>
            <a:stretch/>
          </p:blipFill>
          <p:spPr>
            <a:xfrm>
              <a:off x="11359077" y="4192370"/>
              <a:ext cx="611996" cy="1944000"/>
            </a:xfrm>
            <a:prstGeom prst="rect">
              <a:avLst/>
            </a:prstGeom>
          </p:spPr>
        </p:pic>
      </p:grpSp>
      <p:sp>
        <p:nvSpPr>
          <p:cNvPr id="45" name="Rectangle 44"/>
          <p:cNvSpPr/>
          <p:nvPr/>
        </p:nvSpPr>
        <p:spPr>
          <a:xfrm>
            <a:off x="4103635" y="1353540"/>
            <a:ext cx="2775596" cy="369332"/>
          </a:xfrm>
          <a:prstGeom prst="rect">
            <a:avLst/>
          </a:prstGeom>
          <a:ln>
            <a:solidFill>
              <a:srgbClr val="005555"/>
            </a:solidFill>
          </a:ln>
        </p:spPr>
        <p:txBody>
          <a:bodyPr wrap="square">
            <a:spAutoFit/>
          </a:bodyPr>
          <a:lstStyle/>
          <a:p>
            <a:pPr algn="ctr"/>
            <a:r>
              <a:rPr lang="en-US" b="1" dirty="0" smtClean="0">
                <a:solidFill>
                  <a:srgbClr val="005555"/>
                </a:solidFill>
              </a:rPr>
              <a:t>IRVB measurement</a:t>
            </a:r>
            <a:endParaRPr lang="de-DE" b="1" dirty="0">
              <a:solidFill>
                <a:srgbClr val="005555"/>
              </a:solidFill>
            </a:endParaRPr>
          </a:p>
        </p:txBody>
      </p:sp>
      <p:grpSp>
        <p:nvGrpSpPr>
          <p:cNvPr id="22" name="Group 21"/>
          <p:cNvGrpSpPr/>
          <p:nvPr/>
        </p:nvGrpSpPr>
        <p:grpSpPr>
          <a:xfrm>
            <a:off x="7181736" y="1800843"/>
            <a:ext cx="2232245" cy="2396309"/>
            <a:chOff x="9720504" y="2027853"/>
            <a:chExt cx="2232245" cy="2396309"/>
          </a:xfrm>
        </p:grpSpPr>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53154" t="8677" r="14543"/>
            <a:stretch/>
          </p:blipFill>
          <p:spPr>
            <a:xfrm flipV="1">
              <a:off x="9831219" y="2122820"/>
              <a:ext cx="1527858" cy="2301342"/>
            </a:xfrm>
            <a:prstGeom prst="rect">
              <a:avLst/>
            </a:prstGeom>
          </p:spPr>
        </p:pic>
        <p:sp>
          <p:nvSpPr>
            <p:cNvPr id="36" name="Isosceles Triangle 35"/>
            <p:cNvSpPr/>
            <p:nvPr/>
          </p:nvSpPr>
          <p:spPr>
            <a:xfrm rot="6633333">
              <a:off x="9804118" y="1944239"/>
              <a:ext cx="1775688" cy="1942915"/>
            </a:xfrm>
            <a:prstGeom prst="triangle">
              <a:avLst/>
            </a:prstGeom>
            <a:solidFill>
              <a:srgbClr val="EF7C00">
                <a:alpha val="3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l="84682" t="8677"/>
            <a:stretch/>
          </p:blipFill>
          <p:spPr>
            <a:xfrm>
              <a:off x="11340753" y="2291145"/>
              <a:ext cx="611996" cy="1944000"/>
            </a:xfrm>
            <a:prstGeom prst="rect">
              <a:avLst/>
            </a:prstGeom>
          </p:spPr>
        </p:pic>
      </p:grpSp>
      <p:sp>
        <p:nvSpPr>
          <p:cNvPr id="46" name="Rectangle 45"/>
          <p:cNvSpPr/>
          <p:nvPr/>
        </p:nvSpPr>
        <p:spPr>
          <a:xfrm>
            <a:off x="6951822" y="1353540"/>
            <a:ext cx="5016402" cy="369332"/>
          </a:xfrm>
          <a:prstGeom prst="rect">
            <a:avLst/>
          </a:prstGeom>
          <a:solidFill>
            <a:schemeClr val="bg1"/>
          </a:solidFill>
          <a:ln>
            <a:solidFill>
              <a:srgbClr val="005555"/>
            </a:solidFill>
          </a:ln>
        </p:spPr>
        <p:txBody>
          <a:bodyPr wrap="square">
            <a:spAutoFit/>
          </a:bodyPr>
          <a:lstStyle/>
          <a:p>
            <a:pPr algn="ctr"/>
            <a:r>
              <a:rPr lang="en-US" b="1" dirty="0">
                <a:solidFill>
                  <a:srgbClr val="005555"/>
                </a:solidFill>
              </a:rPr>
              <a:t>m</a:t>
            </a:r>
            <a:r>
              <a:rPr lang="en-US" b="1" dirty="0" smtClean="0">
                <a:solidFill>
                  <a:srgbClr val="005555"/>
                </a:solidFill>
              </a:rPr>
              <a:t>apped</a:t>
            </a:r>
            <a:endParaRPr lang="de-DE" b="1" dirty="0">
              <a:solidFill>
                <a:srgbClr val="005555"/>
              </a:solidFill>
            </a:endParaRPr>
          </a:p>
        </p:txBody>
      </p:sp>
      <p:pic>
        <p:nvPicPr>
          <p:cNvPr id="49" name="Picture 48"/>
          <p:cNvPicPr>
            <a:picLocks noChangeAspect="1"/>
          </p:cNvPicPr>
          <p:nvPr/>
        </p:nvPicPr>
        <p:blipFill rotWithShape="1">
          <a:blip r:embed="rId7"/>
          <a:srcRect l="74643" t="9528" r="10923" b="86066"/>
          <a:stretch/>
        </p:blipFill>
        <p:spPr>
          <a:xfrm>
            <a:off x="6964997" y="3664030"/>
            <a:ext cx="899920" cy="169216"/>
          </a:xfrm>
          <a:prstGeom prst="rect">
            <a:avLst/>
          </a:prstGeom>
          <a:ln w="19050">
            <a:noFill/>
            <a:prstDash val="dash"/>
          </a:ln>
        </p:spPr>
      </p:pic>
      <p:pic>
        <p:nvPicPr>
          <p:cNvPr id="50" name="Picture 49"/>
          <p:cNvPicPr>
            <a:picLocks noChangeAspect="1"/>
          </p:cNvPicPr>
          <p:nvPr/>
        </p:nvPicPr>
        <p:blipFill rotWithShape="1">
          <a:blip r:embed="rId7"/>
          <a:srcRect l="74643" t="9528" r="10923" b="86066"/>
          <a:stretch/>
        </p:blipFill>
        <p:spPr>
          <a:xfrm>
            <a:off x="6964997" y="6039506"/>
            <a:ext cx="899920" cy="169216"/>
          </a:xfrm>
          <a:prstGeom prst="rect">
            <a:avLst/>
          </a:prstGeom>
          <a:ln w="19050">
            <a:noFill/>
            <a:prstDash val="dash"/>
          </a:ln>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7157" y="4302217"/>
            <a:ext cx="2670380" cy="2160000"/>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7157" y="1918997"/>
            <a:ext cx="2670380" cy="2160000"/>
          </a:xfrm>
          <a:prstGeom prst="rect">
            <a:avLst/>
          </a:prstGeom>
        </p:spPr>
      </p:pic>
    </p:spTree>
    <p:extLst>
      <p:ext uri="{BB962C8B-B14F-4D97-AF65-F5344CB8AC3E}">
        <p14:creationId xmlns:p14="http://schemas.microsoft.com/office/powerpoint/2010/main" val="38408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Placeholder 1"/>
              <p:cNvSpPr>
                <a:spLocks noGrp="1"/>
              </p:cNvSpPr>
              <p:nvPr>
                <p:ph sz="quarter" idx="13"/>
              </p:nvPr>
            </p:nvSpPr>
            <p:spPr>
              <a:xfrm>
                <a:off x="695326" y="1141461"/>
                <a:ext cx="10801349" cy="4772024"/>
              </a:xfrm>
            </p:spPr>
            <p:txBody>
              <a:bodyPr>
                <a:noAutofit/>
              </a:bodyPr>
              <a:lstStyle/>
              <a:p>
                <a:r>
                  <a:rPr lang="en-US" dirty="0" smtClean="0"/>
                  <a:t>Introduction</a:t>
                </a:r>
              </a:p>
              <a:p>
                <a:r>
                  <a:rPr lang="en-US" dirty="0" smtClean="0"/>
                  <a:t>New bolometer diagnostics</a:t>
                </a:r>
              </a:p>
              <a:p>
                <a:r>
                  <a:rPr lang="en-US" dirty="0" smtClean="0"/>
                  <a:t>Radiation distribution </a:t>
                </a:r>
              </a:p>
              <a:p>
                <a14:m>
                  <m:oMath xmlns:m="http://schemas.openxmlformats.org/officeDocument/2006/math">
                    <m:sSub>
                      <m:sSubPr>
                        <m:ctrlPr>
                          <a:rPr lang="de-DE" b="1" i="1" smtClean="0">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𝑷</m:t>
                        </m:r>
                      </m:e>
                      <m:sub>
                        <m:r>
                          <a:rPr lang="de-DE" b="1" i="1" smtClean="0">
                            <a:solidFill>
                              <a:srgbClr val="005555"/>
                            </a:solidFill>
                            <a:latin typeface="Cambria Math" panose="02040503050406030204" pitchFamily="18" charset="0"/>
                          </a:rPr>
                          <m:t>𝒓𝒂𝒅</m:t>
                        </m:r>
                      </m:sub>
                    </m:sSub>
                  </m:oMath>
                </a14:m>
                <a:r>
                  <a:rPr lang="en-US" dirty="0" smtClean="0">
                    <a:solidFill>
                      <a:srgbClr val="005555"/>
                    </a:solidFill>
                  </a:rPr>
                  <a:t> proxy improvement</a:t>
                </a:r>
              </a:p>
              <a:p>
                <a:r>
                  <a:rPr lang="en-US" dirty="0" smtClean="0">
                    <a:solidFill>
                      <a:schemeClr val="accent6">
                        <a:lumMod val="90000"/>
                      </a:schemeClr>
                    </a:solidFill>
                  </a:rPr>
                  <a:t>Summary</a:t>
                </a:r>
                <a:endParaRPr lang="en-US" dirty="0">
                  <a:solidFill>
                    <a:schemeClr val="accent6">
                      <a:lumMod val="90000"/>
                    </a:schemeClr>
                  </a:solidFill>
                </a:endParaRPr>
              </a:p>
            </p:txBody>
          </p:sp>
        </mc:Choice>
        <mc:Fallback xmlns="">
          <p:sp>
            <p:nvSpPr>
              <p:cNvPr id="13"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2"/>
                <a:stretch>
                  <a:fillRect l="-118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55146"/>
          </a:xfrm>
        </p:spPr>
        <p:txBody>
          <a:bodyPr/>
          <a:lstStyle/>
          <a:p>
            <a:r>
              <a:rPr lang="en-GB" dirty="0" smtClean="0"/>
              <a:t>Overview</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28</a:t>
            </a:fld>
            <a:endParaRPr lang="en-US" dirty="0"/>
          </a:p>
        </p:txBody>
      </p:sp>
      <p:sp>
        <p:nvSpPr>
          <p:cNvPr id="2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1"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333926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695326" y="441325"/>
                <a:ext cx="9576471" cy="403501"/>
              </a:xfrm>
            </p:spPr>
            <p:txBody>
              <a:bodyPr/>
              <a:lstStyle/>
              <a:p>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𝑷</m:t>
                        </m:r>
                      </m:e>
                      <m:sub>
                        <m:r>
                          <a:rPr lang="de-DE" i="1" dirty="0">
                            <a:latin typeface="Cambria Math" panose="02040503050406030204" pitchFamily="18" charset="0"/>
                          </a:rPr>
                          <m:t>𝒓𝒂𝒅</m:t>
                        </m:r>
                      </m:sub>
                    </m:sSub>
                  </m:oMath>
                </a14:m>
                <a:r>
                  <a:rPr lang="en-US" dirty="0"/>
                  <a:t> proxy improvement</a:t>
                </a:r>
                <a:endParaRPr lang="en-GB"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695326" y="441325"/>
                <a:ext cx="9576471" cy="403501"/>
              </a:xfrm>
              <a:blipFill>
                <a:blip r:embed="rId3"/>
                <a:stretch>
                  <a:fillRect t="-29851" b="-34328"/>
                </a:stretch>
              </a:blipFill>
            </p:spPr>
            <p:txBody>
              <a:bodyPr/>
              <a:lstStyle/>
              <a:p>
                <a:r>
                  <a:rPr lang="en-GB">
                    <a:noFill/>
                  </a:rPr>
                  <a:t> </a:t>
                </a:r>
              </a:p>
            </p:txBody>
          </p:sp>
        </mc:Fallback>
      </mc:AlternateContent>
      <p:sp>
        <p:nvSpPr>
          <p:cNvPr id="4" name="Slide Number Placeholder 3"/>
          <p:cNvSpPr>
            <a:spLocks noGrp="1"/>
          </p:cNvSpPr>
          <p:nvPr>
            <p:ph type="sldNum" sz="quarter" idx="16"/>
          </p:nvPr>
        </p:nvSpPr>
        <p:spPr/>
        <p:txBody>
          <a:bodyPr/>
          <a:lstStyle/>
          <a:p>
            <a:fld id="{3B1A4699-952B-42DA-8DC4-38A59B49610C}" type="slidenum">
              <a:rPr lang="de-DE" smtClean="0"/>
              <a:pPr/>
              <a:t>29</a:t>
            </a:fld>
            <a:endParaRPr lang="de-DE" dirty="0"/>
          </a:p>
        </p:txBody>
      </p:sp>
      <p:sp>
        <p:nvSpPr>
          <p:cNvPr id="5" name="Date Placeholder 4"/>
          <p:cNvSpPr>
            <a:spLocks noGrp="1"/>
          </p:cNvSpPr>
          <p:nvPr>
            <p:ph type="dt" sz="half" idx="2"/>
          </p:nvPr>
        </p:nvSpPr>
        <p:spPr/>
        <p:txBody>
          <a:bodyPr/>
          <a:lstStyle/>
          <a:p>
            <a:r>
              <a:rPr lang="en-US" smtClean="0"/>
              <a:t>Wendelstein 7-X</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a:t>
            </a:r>
            <a:endParaRPr lang="de-DE" dirty="0"/>
          </a:p>
        </p:txBody>
      </p:sp>
      <mc:AlternateContent xmlns:mc="http://schemas.openxmlformats.org/markup-compatibility/2006" xmlns:a14="http://schemas.microsoft.com/office/drawing/2010/main">
        <mc:Choice Requires="a14">
          <p:sp>
            <p:nvSpPr>
              <p:cNvPr id="14" name="Text Placeholder 1"/>
              <p:cNvSpPr>
                <a:spLocks noGrp="1"/>
              </p:cNvSpPr>
              <p:nvPr>
                <p:ph sz="quarter" idx="13"/>
              </p:nvPr>
            </p:nvSpPr>
            <p:spPr>
              <a:xfrm>
                <a:off x="695327" y="1141460"/>
                <a:ext cx="6677746" cy="5348237"/>
              </a:xfrm>
            </p:spPr>
            <p:txBody>
              <a:bodyPr>
                <a:noAutofit/>
              </a:bodyPr>
              <a:lstStyle/>
              <a:p>
                <a:pPr algn="just"/>
                <a:r>
                  <a:rPr lang="de-DE" dirty="0" smtClean="0"/>
                  <a:t>Total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𝑷</m:t>
                        </m:r>
                      </m:e>
                      <m:sub>
                        <m:r>
                          <a:rPr lang="de-DE" b="1" i="1" smtClean="0">
                            <a:latin typeface="Cambria Math" panose="02040503050406030204" pitchFamily="18" charset="0"/>
                          </a:rPr>
                          <m:t>𝒓𝒂𝒅</m:t>
                        </m:r>
                      </m:sub>
                    </m:sSub>
                  </m:oMath>
                </a14:m>
                <a:r>
                  <a:rPr lang="de-DE" dirty="0" smtClean="0"/>
                  <a:t> </a:t>
                </a:r>
                <a:r>
                  <a:rPr lang="de-DE" dirty="0" err="1" smtClean="0"/>
                  <a:t>is</a:t>
                </a:r>
                <a:r>
                  <a:rPr lang="de-DE" dirty="0" smtClean="0"/>
                  <a:t> </a:t>
                </a:r>
                <a:r>
                  <a:rPr lang="de-DE" dirty="0" err="1" smtClean="0"/>
                  <a:t>calculated</a:t>
                </a:r>
                <a:r>
                  <a:rPr lang="de-DE" dirty="0" smtClean="0"/>
                  <a:t> </a:t>
                </a:r>
                <a:r>
                  <a:rPr lang="de-DE" dirty="0" err="1" smtClean="0"/>
                  <a:t>from</a:t>
                </a:r>
                <a:r>
                  <a:rPr lang="de-DE" dirty="0" smtClean="0"/>
                  <a:t> </a:t>
                </a:r>
                <a:r>
                  <a:rPr lang="de-DE" dirty="0" err="1" smtClean="0"/>
                  <a:t>core</a:t>
                </a:r>
                <a:r>
                  <a:rPr lang="de-DE" dirty="0" smtClean="0"/>
                  <a:t> </a:t>
                </a:r>
                <a:r>
                  <a:rPr lang="de-DE" dirty="0" err="1" smtClean="0"/>
                  <a:t>bolometry</a:t>
                </a:r>
                <a:r>
                  <a:rPr lang="de-DE" dirty="0" smtClean="0"/>
                  <a:t> </a:t>
                </a:r>
                <a:r>
                  <a:rPr lang="de-DE" dirty="0" err="1" smtClean="0"/>
                  <a:t>system</a:t>
                </a:r>
                <a:endParaRPr lang="de-DE" dirty="0" smtClean="0"/>
              </a:p>
              <a:p>
                <a:pPr algn="just"/>
                <a:r>
                  <a:rPr lang="de-DE" b="0" dirty="0" err="1" smtClean="0">
                    <a:solidFill>
                      <a:schemeClr val="tx1"/>
                    </a:solidFill>
                  </a:rPr>
                  <a:t>Local</a:t>
                </a:r>
                <a:r>
                  <a:rPr lang="de-DE" b="0" dirty="0" smtClean="0">
                    <a:solidFill>
                      <a:schemeClr val="tx1"/>
                    </a:solidFill>
                  </a:rPr>
                  <a:t> </a:t>
                </a:r>
                <a:r>
                  <a:rPr lang="de-DE" b="0" dirty="0" err="1" smtClean="0">
                    <a:solidFill>
                      <a:schemeClr val="tx1"/>
                    </a:solidFill>
                  </a:rPr>
                  <a:t>average</a:t>
                </a:r>
                <a:r>
                  <a:rPr lang="de-DE" b="0" dirty="0" smtClean="0">
                    <a:solidFill>
                      <a:schemeClr val="tx1"/>
                    </a:solidFill>
                  </a:rPr>
                  <a:t> </a:t>
                </a:r>
                <a:r>
                  <a:rPr lang="de-DE" b="0" dirty="0" err="1" smtClean="0">
                    <a:solidFill>
                      <a:schemeClr val="tx1"/>
                    </a:solidFill>
                  </a:rPr>
                  <a:t>poloidal</a:t>
                </a:r>
                <a:r>
                  <a:rPr lang="de-DE" b="0" dirty="0" smtClean="0">
                    <a:solidFill>
                      <a:schemeClr val="tx1"/>
                    </a:solidFill>
                  </a:rPr>
                  <a:t> </a:t>
                </a:r>
                <a:r>
                  <a:rPr lang="de-DE" b="0" dirty="0" err="1" smtClean="0">
                    <a:solidFill>
                      <a:schemeClr val="tx1"/>
                    </a:solidFill>
                  </a:rPr>
                  <a:t>emissivity</a:t>
                </a:r>
                <a:r>
                  <a:rPr lang="de-DE" b="0" dirty="0" smtClean="0">
                    <a:solidFill>
                      <a:schemeClr val="tx1"/>
                    </a:solidFill>
                  </a:rPr>
                  <a:t> </a:t>
                </a:r>
                <a:r>
                  <a:rPr lang="de-DE" b="0" dirty="0" err="1" smtClean="0">
                    <a:solidFill>
                      <a:schemeClr val="tx1"/>
                    </a:solidFill>
                  </a:rPr>
                  <a:t>extended</a:t>
                </a:r>
                <a:r>
                  <a:rPr lang="de-DE" b="0" dirty="0" smtClean="0">
                    <a:solidFill>
                      <a:schemeClr val="tx1"/>
                    </a:solidFill>
                  </a:rPr>
                  <a:t> </a:t>
                </a:r>
                <a:r>
                  <a:rPr lang="de-DE" b="0" dirty="0" err="1" smtClean="0">
                    <a:solidFill>
                      <a:schemeClr val="tx1"/>
                    </a:solidFill>
                  </a:rPr>
                  <a:t>to</a:t>
                </a:r>
                <a:r>
                  <a:rPr lang="de-DE" b="0" dirty="0" smtClean="0">
                    <a:solidFill>
                      <a:schemeClr val="tx1"/>
                    </a:solidFill>
                  </a:rPr>
                  <a:t> </a:t>
                </a:r>
                <a:r>
                  <a:rPr lang="de-DE" b="0" dirty="0" err="1" smtClean="0">
                    <a:solidFill>
                      <a:schemeClr val="tx1"/>
                    </a:solidFill>
                  </a:rPr>
                  <a:t>full</a:t>
                </a:r>
                <a:r>
                  <a:rPr lang="de-DE" b="0" dirty="0" smtClean="0">
                    <a:solidFill>
                      <a:schemeClr val="tx1"/>
                    </a:solidFill>
                  </a:rPr>
                  <a:t> </a:t>
                </a:r>
                <a:r>
                  <a:rPr lang="de-DE" b="0" dirty="0" err="1" smtClean="0">
                    <a:solidFill>
                      <a:schemeClr val="tx1"/>
                    </a:solidFill>
                  </a:rPr>
                  <a:t>plasma</a:t>
                </a:r>
                <a:endParaRPr lang="de-DE" b="0" dirty="0" smtClean="0">
                  <a:solidFill>
                    <a:schemeClr val="tx1"/>
                  </a:solidFill>
                </a:endParaRPr>
              </a:p>
              <a:p>
                <a:pPr algn="just"/>
                <a:r>
                  <a:rPr lang="de-DE" dirty="0" err="1" smtClean="0"/>
                  <a:t>Emissivity</a:t>
                </a:r>
                <a:r>
                  <a:rPr lang="de-DE" dirty="0" smtClean="0"/>
                  <a:t> </a:t>
                </a:r>
                <a:r>
                  <a:rPr lang="de-DE" dirty="0" err="1" smtClean="0"/>
                  <a:t>is</a:t>
                </a:r>
                <a:r>
                  <a:rPr lang="de-DE" dirty="0" smtClean="0"/>
                  <a:t> not </a:t>
                </a:r>
                <a:r>
                  <a:rPr lang="de-DE" dirty="0" err="1" smtClean="0"/>
                  <a:t>constant</a:t>
                </a:r>
                <a:r>
                  <a:rPr lang="de-DE" dirty="0" smtClean="0"/>
                  <a:t> </a:t>
                </a:r>
                <a:r>
                  <a:rPr lang="de-DE" dirty="0" err="1" smtClean="0"/>
                  <a:t>along</a:t>
                </a:r>
                <a:r>
                  <a:rPr lang="de-DE" dirty="0" smtClean="0"/>
                  <a:t> </a:t>
                </a:r>
                <a:r>
                  <a:rPr lang="de-DE" dirty="0" err="1" smtClean="0"/>
                  <a:t>the</a:t>
                </a:r>
                <a:r>
                  <a:rPr lang="de-DE" dirty="0" smtClean="0"/>
                  <a:t> </a:t>
                </a:r>
                <a:r>
                  <a:rPr lang="de-DE" dirty="0" err="1" smtClean="0"/>
                  <a:t>field</a:t>
                </a:r>
                <a:r>
                  <a:rPr lang="de-DE" dirty="0" smtClean="0"/>
                  <a:t> </a:t>
                </a:r>
                <a:r>
                  <a:rPr lang="de-DE" dirty="0" err="1" smtClean="0"/>
                  <a:t>lines</a:t>
                </a:r>
                <a:endParaRPr lang="de-DE" dirty="0" smtClean="0"/>
              </a:p>
              <a:p>
                <a:pPr algn="just"/>
                <a:r>
                  <a:rPr lang="de-DE" b="0" dirty="0" err="1" smtClean="0">
                    <a:solidFill>
                      <a:schemeClr val="tx1"/>
                    </a:solidFill>
                  </a:rPr>
                  <a:t>Neither</a:t>
                </a:r>
                <a:r>
                  <a:rPr lang="de-DE" b="0" dirty="0" smtClean="0">
                    <a:solidFill>
                      <a:schemeClr val="tx1"/>
                    </a:solidFill>
                  </a:rPr>
                  <a:t> </a:t>
                </a:r>
                <a:r>
                  <a:rPr lang="de-DE" b="0" dirty="0" err="1" smtClean="0">
                    <a:solidFill>
                      <a:schemeClr val="tx1"/>
                    </a:solidFill>
                  </a:rPr>
                  <a:t>distribution</a:t>
                </a:r>
                <a:r>
                  <a:rPr lang="de-DE" b="0" dirty="0" smtClean="0">
                    <a:solidFill>
                      <a:schemeClr val="tx1"/>
                    </a:solidFill>
                  </a:rPr>
                  <a:t> </a:t>
                </a:r>
                <a:r>
                  <a:rPr lang="de-DE" b="0" dirty="0" err="1" smtClean="0">
                    <a:solidFill>
                      <a:schemeClr val="tx1"/>
                    </a:solidFill>
                  </a:rPr>
                  <a:t>nor</a:t>
                </a:r>
                <a:r>
                  <a:rPr lang="de-DE" b="0" dirty="0" smtClean="0">
                    <a:solidFill>
                      <a:schemeClr val="tx1"/>
                    </a:solidFill>
                  </a:rPr>
                  <a:t> </a:t>
                </a:r>
                <a:r>
                  <a:rPr lang="de-DE" b="0" dirty="0" err="1" smtClean="0">
                    <a:solidFill>
                      <a:schemeClr val="tx1"/>
                    </a:solidFill>
                  </a:rPr>
                  <a:t>intensity</a:t>
                </a:r>
                <a:endParaRPr lang="de-DE" b="0" dirty="0" smtClean="0">
                  <a:solidFill>
                    <a:schemeClr val="tx1"/>
                  </a:solidFill>
                </a:endParaRPr>
              </a:p>
              <a:p>
                <a:pPr algn="just"/>
                <a:r>
                  <a:rPr lang="de-DE" b="0" dirty="0" smtClean="0">
                    <a:solidFill>
                      <a:schemeClr val="tx1"/>
                    </a:solidFill>
                  </a:rPr>
                  <a:t>Need </a:t>
                </a:r>
                <a:r>
                  <a:rPr lang="de-DE" b="0" dirty="0" err="1" smtClean="0">
                    <a:solidFill>
                      <a:schemeClr val="tx1"/>
                    </a:solidFill>
                  </a:rPr>
                  <a:t>for</a:t>
                </a:r>
                <a:r>
                  <a:rPr lang="de-DE" b="0" dirty="0" smtClean="0">
                    <a:solidFill>
                      <a:schemeClr val="tx1"/>
                    </a:solidFill>
                  </a:rPr>
                  <a:t> </a:t>
                </a:r>
                <a:r>
                  <a:rPr lang="de-DE" b="0" dirty="0" err="1" smtClean="0">
                    <a:solidFill>
                      <a:schemeClr val="tx1"/>
                    </a:solidFill>
                  </a:rPr>
                  <a:t>more</a:t>
                </a:r>
                <a:r>
                  <a:rPr lang="de-DE" b="0" dirty="0" smtClean="0">
                    <a:solidFill>
                      <a:schemeClr val="tx1"/>
                    </a:solidFill>
                  </a:rPr>
                  <a:t> robust </a:t>
                </a:r>
                <a14:m>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𝑃</m:t>
                        </m:r>
                      </m:e>
                      <m:sub>
                        <m:r>
                          <a:rPr lang="de-DE" b="0" i="1" smtClean="0">
                            <a:solidFill>
                              <a:schemeClr val="tx1"/>
                            </a:solidFill>
                            <a:latin typeface="Cambria Math" panose="02040503050406030204" pitchFamily="18" charset="0"/>
                          </a:rPr>
                          <m:t>𝑟𝑎𝑑</m:t>
                        </m:r>
                      </m:sub>
                    </m:sSub>
                  </m:oMath>
                </a14:m>
                <a:r>
                  <a:rPr lang="de-DE" b="0" dirty="0" smtClean="0">
                    <a:solidFill>
                      <a:schemeClr val="tx1"/>
                    </a:solidFill>
                  </a:rPr>
                  <a:t> </a:t>
                </a:r>
                <a:r>
                  <a:rPr lang="de-DE" b="0" dirty="0" err="1" smtClean="0">
                    <a:solidFill>
                      <a:schemeClr val="tx1"/>
                    </a:solidFill>
                  </a:rPr>
                  <a:t>proxy</a:t>
                </a:r>
                <a:r>
                  <a:rPr lang="de-DE" b="0" dirty="0" smtClean="0">
                    <a:solidFill>
                      <a:schemeClr val="tx1"/>
                    </a:solidFill>
                  </a:rPr>
                  <a:t> </a:t>
                </a:r>
                <a:r>
                  <a:rPr lang="de-DE" b="0" dirty="0" err="1" smtClean="0">
                    <a:solidFill>
                      <a:schemeClr val="tx1"/>
                    </a:solidFill>
                  </a:rPr>
                  <a:t>method</a:t>
                </a:r>
                <a:endParaRPr lang="de-DE" b="0" dirty="0" smtClean="0">
                  <a:solidFill>
                    <a:schemeClr val="tx1"/>
                  </a:solidFill>
                </a:endParaRPr>
              </a:p>
              <a:p>
                <a:pPr algn="just"/>
                <a:endParaRPr lang="de-DE" b="0" dirty="0" smtClean="0">
                  <a:solidFill>
                    <a:schemeClr val="tx1"/>
                  </a:solidFill>
                </a:endParaRPr>
              </a:p>
            </p:txBody>
          </p:sp>
        </mc:Choice>
        <mc:Fallback xmlns="">
          <p:sp>
            <p:nvSpPr>
              <p:cNvPr id="14" name="Text Placeholder 1"/>
              <p:cNvSpPr>
                <a:spLocks noGrp="1" noRot="1" noChangeAspect="1" noMove="1" noResize="1" noEditPoints="1" noAdjustHandles="1" noChangeArrowheads="1" noChangeShapeType="1" noTextEdit="1"/>
              </p:cNvSpPr>
              <p:nvPr>
                <p:ph sz="quarter" idx="13"/>
              </p:nvPr>
            </p:nvSpPr>
            <p:spPr>
              <a:xfrm>
                <a:off x="695327" y="1141460"/>
                <a:ext cx="6677746" cy="5348237"/>
              </a:xfrm>
              <a:blipFill>
                <a:blip r:embed="rId10"/>
                <a:stretch>
                  <a:fillRect l="-1918"/>
                </a:stretch>
              </a:blipFill>
            </p:spPr>
            <p:txBody>
              <a:bodyPr/>
              <a:lstStyle/>
              <a:p>
                <a:r>
                  <a:rPr lang="en-GB">
                    <a:noFill/>
                  </a:rPr>
                  <a:t> </a:t>
                </a:r>
              </a:p>
            </p:txBody>
          </p:sp>
        </mc:Fallback>
      </mc:AlternateContent>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2222" y="976934"/>
            <a:ext cx="3709123" cy="2880000"/>
          </a:xfrm>
          <a:prstGeom prst="rect">
            <a:avLst/>
          </a:prstGeom>
        </p:spPr>
      </p:pic>
      <p:sp>
        <p:nvSpPr>
          <p:cNvPr id="11" name="Rectangle 10"/>
          <p:cNvSpPr/>
          <p:nvPr/>
        </p:nvSpPr>
        <p:spPr>
          <a:xfrm>
            <a:off x="10885251" y="2287897"/>
            <a:ext cx="326094" cy="1255603"/>
          </a:xfrm>
          <a:prstGeom prst="rect">
            <a:avLst/>
          </a:prstGeom>
          <a:solidFill>
            <a:srgbClr val="00B050">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12" name="Rectangle 11"/>
          <p:cNvSpPr/>
          <p:nvPr/>
        </p:nvSpPr>
        <p:spPr>
          <a:xfrm rot="5400000">
            <a:off x="10941917" y="2697104"/>
            <a:ext cx="1114408" cy="553998"/>
          </a:xfrm>
          <a:prstGeom prst="rect">
            <a:avLst/>
          </a:prstGeom>
        </p:spPr>
        <p:txBody>
          <a:bodyPr wrap="none">
            <a:spAutoFit/>
          </a:bodyPr>
          <a:lstStyle/>
          <a:p>
            <a:pPr algn="ctr"/>
            <a:r>
              <a:rPr lang="en-US" sz="1500" b="1" dirty="0" smtClean="0">
                <a:solidFill>
                  <a:srgbClr val="009E47"/>
                </a:solidFill>
              </a:rPr>
              <a:t>Core</a:t>
            </a:r>
          </a:p>
          <a:p>
            <a:pPr algn="ctr"/>
            <a:r>
              <a:rPr lang="en-US" sz="1500" b="1" dirty="0" smtClean="0">
                <a:solidFill>
                  <a:srgbClr val="009E47"/>
                </a:solidFill>
              </a:rPr>
              <a:t>bolometry</a:t>
            </a:r>
            <a:endParaRPr lang="en-GB" sz="1500" b="1" dirty="0">
              <a:solidFill>
                <a:srgbClr val="009E47"/>
              </a:solidFill>
            </a:endParaRPr>
          </a:p>
        </p:txBody>
      </p:sp>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4042" t="3120" r="12234" b="3995"/>
          <a:stretch/>
        </p:blipFill>
        <p:spPr>
          <a:xfrm>
            <a:off x="7778130" y="4087896"/>
            <a:ext cx="3718545" cy="2160000"/>
          </a:xfrm>
          <a:prstGeom prst="rect">
            <a:avLst/>
          </a:prstGeom>
        </p:spPr>
      </p:pic>
      <p:cxnSp>
        <p:nvCxnSpPr>
          <p:cNvPr id="15" name="Elbow Connector 14"/>
          <p:cNvCxnSpPr/>
          <p:nvPr/>
        </p:nvCxnSpPr>
        <p:spPr>
          <a:xfrm flipH="1">
            <a:off x="11496675" y="2974103"/>
            <a:ext cx="279445" cy="2193793"/>
          </a:xfrm>
          <a:prstGeom prst="bentConnector3">
            <a:avLst>
              <a:gd name="adj1" fmla="val -60240"/>
            </a:avLst>
          </a:prstGeom>
          <a:ln w="19050" cmpd="sng">
            <a:solidFill>
              <a:srgbClr val="009E4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721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Placeholder 1"/>
              <p:cNvSpPr>
                <a:spLocks noGrp="1"/>
              </p:cNvSpPr>
              <p:nvPr>
                <p:ph sz="quarter" idx="13"/>
              </p:nvPr>
            </p:nvSpPr>
            <p:spPr>
              <a:xfrm>
                <a:off x="695326" y="1141461"/>
                <a:ext cx="10801349" cy="4772024"/>
              </a:xfrm>
            </p:spPr>
            <p:txBody>
              <a:bodyPr>
                <a:noAutofit/>
              </a:bodyPr>
              <a:lstStyle/>
              <a:p>
                <a:r>
                  <a:rPr lang="en-US" dirty="0" smtClean="0"/>
                  <a:t>Introduction</a:t>
                </a:r>
              </a:p>
              <a:p>
                <a:r>
                  <a:rPr lang="en-US" dirty="0" smtClean="0">
                    <a:solidFill>
                      <a:schemeClr val="accent6">
                        <a:lumMod val="90000"/>
                      </a:schemeClr>
                    </a:solidFill>
                  </a:rPr>
                  <a:t>New bolometer diagnostics</a:t>
                </a:r>
              </a:p>
              <a:p>
                <a:r>
                  <a:rPr lang="en-US" dirty="0">
                    <a:solidFill>
                      <a:schemeClr val="accent6">
                        <a:lumMod val="90000"/>
                      </a:schemeClr>
                    </a:solidFill>
                  </a:rPr>
                  <a:t>Radiation distribution </a:t>
                </a:r>
                <a:endParaRPr lang="de-DE" b="1" i="1" dirty="0" smtClean="0">
                  <a:solidFill>
                    <a:schemeClr val="accent6">
                      <a:lumMod val="90000"/>
                    </a:schemeClr>
                  </a:solidFill>
                  <a:latin typeface="Cambria Math" panose="02040503050406030204" pitchFamily="18" charset="0"/>
                </a:endParaRPr>
              </a:p>
              <a:p>
                <a14:m>
                  <m:oMath xmlns:m="http://schemas.openxmlformats.org/officeDocument/2006/math">
                    <m:sSub>
                      <m:sSubPr>
                        <m:ctrlPr>
                          <a:rPr lang="de-DE" b="1" i="1" smtClean="0">
                            <a:solidFill>
                              <a:schemeClr val="accent6">
                                <a:lumMod val="90000"/>
                              </a:schemeClr>
                            </a:solidFill>
                            <a:latin typeface="Cambria Math" panose="02040503050406030204" pitchFamily="18" charset="0"/>
                          </a:rPr>
                        </m:ctrlPr>
                      </m:sSubPr>
                      <m:e>
                        <m:r>
                          <a:rPr lang="de-DE" b="1" i="1" smtClean="0">
                            <a:solidFill>
                              <a:schemeClr val="accent6">
                                <a:lumMod val="90000"/>
                              </a:schemeClr>
                            </a:solidFill>
                            <a:latin typeface="Cambria Math" panose="02040503050406030204" pitchFamily="18" charset="0"/>
                          </a:rPr>
                          <m:t>𝑷</m:t>
                        </m:r>
                      </m:e>
                      <m:sub>
                        <m:r>
                          <a:rPr lang="de-DE" b="1" i="1" smtClean="0">
                            <a:solidFill>
                              <a:schemeClr val="accent6">
                                <a:lumMod val="90000"/>
                              </a:schemeClr>
                            </a:solidFill>
                            <a:latin typeface="Cambria Math" panose="02040503050406030204" pitchFamily="18" charset="0"/>
                          </a:rPr>
                          <m:t>𝒓𝒂𝒅</m:t>
                        </m:r>
                      </m:sub>
                    </m:sSub>
                  </m:oMath>
                </a14:m>
                <a:r>
                  <a:rPr lang="en-US" dirty="0" smtClean="0">
                    <a:solidFill>
                      <a:schemeClr val="accent6">
                        <a:lumMod val="90000"/>
                      </a:schemeClr>
                    </a:solidFill>
                  </a:rPr>
                  <a:t> proxy improvement</a:t>
                </a:r>
              </a:p>
              <a:p>
                <a:r>
                  <a:rPr lang="en-US" dirty="0" smtClean="0">
                    <a:solidFill>
                      <a:schemeClr val="accent6">
                        <a:lumMod val="90000"/>
                      </a:schemeClr>
                    </a:solidFill>
                  </a:rPr>
                  <a:t>Summary</a:t>
                </a:r>
                <a:endParaRPr lang="en-US" dirty="0">
                  <a:solidFill>
                    <a:schemeClr val="accent6">
                      <a:lumMod val="90000"/>
                    </a:schemeClr>
                  </a:solidFill>
                </a:endParaRPr>
              </a:p>
            </p:txBody>
          </p:sp>
        </mc:Choice>
        <mc:Fallback xmlns="">
          <p:sp>
            <p:nvSpPr>
              <p:cNvPr id="13"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4"/>
                <a:stretch>
                  <a:fillRect l="-118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55146"/>
          </a:xfrm>
        </p:spPr>
        <p:txBody>
          <a:bodyPr/>
          <a:lstStyle/>
          <a:p>
            <a:r>
              <a:rPr lang="en-GB" dirty="0" smtClean="0"/>
              <a:t>Overview</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3</a:t>
            </a:fld>
            <a:endParaRPr lang="en-US" dirty="0"/>
          </a:p>
        </p:txBody>
      </p:sp>
      <p:sp>
        <p:nvSpPr>
          <p:cNvPr id="2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1"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20616776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580224" y="975600"/>
            <a:ext cx="3600000" cy="2880000"/>
          </a:xfrm>
          <a:prstGeom prst="rect">
            <a:avLst/>
          </a:prstGeom>
        </p:spPr>
      </p:pic>
      <mc:AlternateContent xmlns:mc="http://schemas.openxmlformats.org/markup-compatibility/2006" xmlns:a14="http://schemas.microsoft.com/office/drawing/2010/main">
        <mc:Choice Requires="a14">
          <p:sp>
            <p:nvSpPr>
              <p:cNvPr id="3" name="Title 2"/>
              <p:cNvSpPr>
                <a:spLocks noGrp="1"/>
              </p:cNvSpPr>
              <p:nvPr>
                <p:ph type="title"/>
              </p:nvPr>
            </p:nvSpPr>
            <p:spPr>
              <a:xfrm>
                <a:off x="695326" y="441325"/>
                <a:ext cx="9576471" cy="403501"/>
              </a:xfrm>
            </p:spPr>
            <p:txBody>
              <a:bodyPr/>
              <a:lstStyle/>
              <a:p>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𝑷</m:t>
                        </m:r>
                      </m:e>
                      <m:sub>
                        <m:r>
                          <a:rPr lang="de-DE" i="1" dirty="0">
                            <a:latin typeface="Cambria Math" panose="02040503050406030204" pitchFamily="18" charset="0"/>
                          </a:rPr>
                          <m:t>𝒓𝒂𝒅</m:t>
                        </m:r>
                      </m:sub>
                    </m:sSub>
                  </m:oMath>
                </a14:m>
                <a:r>
                  <a:rPr lang="en-US" dirty="0"/>
                  <a:t> proxy improvement</a:t>
                </a:r>
                <a:endParaRPr lang="en-GB"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695326" y="441325"/>
                <a:ext cx="9576471" cy="403501"/>
              </a:xfrm>
              <a:blipFill>
                <a:blip r:embed="rId3"/>
                <a:stretch>
                  <a:fillRect t="-29851" b="-34328"/>
                </a:stretch>
              </a:blipFill>
            </p:spPr>
            <p:txBody>
              <a:bodyPr/>
              <a:lstStyle/>
              <a:p>
                <a:r>
                  <a:rPr lang="en-GB">
                    <a:noFill/>
                  </a:rPr>
                  <a:t> </a:t>
                </a:r>
              </a:p>
            </p:txBody>
          </p:sp>
        </mc:Fallback>
      </mc:AlternateContent>
      <p:sp>
        <p:nvSpPr>
          <p:cNvPr id="4" name="Slide Number Placeholder 3"/>
          <p:cNvSpPr>
            <a:spLocks noGrp="1"/>
          </p:cNvSpPr>
          <p:nvPr>
            <p:ph type="sldNum" sz="quarter" idx="16"/>
          </p:nvPr>
        </p:nvSpPr>
        <p:spPr/>
        <p:txBody>
          <a:bodyPr/>
          <a:lstStyle/>
          <a:p>
            <a:fld id="{3B1A4699-952B-42DA-8DC4-38A59B49610C}" type="slidenum">
              <a:rPr lang="de-DE" smtClean="0"/>
              <a:pPr/>
              <a:t>30</a:t>
            </a:fld>
            <a:endParaRPr lang="de-DE" dirty="0"/>
          </a:p>
        </p:txBody>
      </p:sp>
      <p:sp>
        <p:nvSpPr>
          <p:cNvPr id="5" name="Date Placeholder 4"/>
          <p:cNvSpPr>
            <a:spLocks noGrp="1"/>
          </p:cNvSpPr>
          <p:nvPr>
            <p:ph type="dt" sz="half" idx="2"/>
          </p:nvPr>
        </p:nvSpPr>
        <p:spPr/>
        <p:txBody>
          <a:bodyPr/>
          <a:lstStyle/>
          <a:p>
            <a:r>
              <a:rPr lang="en-US" smtClean="0"/>
              <a:t>Wendelstein 7-X</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a:t>
            </a:r>
            <a:endParaRPr lang="de-DE" dirty="0"/>
          </a:p>
        </p:txBody>
      </p:sp>
      <mc:AlternateContent xmlns:mc="http://schemas.openxmlformats.org/markup-compatibility/2006" xmlns:a14="http://schemas.microsoft.com/office/drawing/2010/main">
        <mc:Choice Requires="a14">
          <p:sp>
            <p:nvSpPr>
              <p:cNvPr id="14" name="Text Placeholder 1"/>
              <p:cNvSpPr>
                <a:spLocks noGrp="1"/>
              </p:cNvSpPr>
              <p:nvPr>
                <p:ph sz="quarter" idx="13"/>
              </p:nvPr>
            </p:nvSpPr>
            <p:spPr>
              <a:xfrm>
                <a:off x="695327" y="1141460"/>
                <a:ext cx="6677746" cy="5348237"/>
              </a:xfrm>
            </p:spPr>
            <p:txBody>
              <a:bodyPr>
                <a:noAutofit/>
              </a:bodyPr>
              <a:lstStyle/>
              <a:p>
                <a:pPr algn="just"/>
                <a:r>
                  <a:rPr lang="de-DE" dirty="0" smtClean="0"/>
                  <a:t>Total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𝑷</m:t>
                        </m:r>
                      </m:e>
                      <m:sub>
                        <m:r>
                          <a:rPr lang="de-DE" b="1" i="1" smtClean="0">
                            <a:latin typeface="Cambria Math" panose="02040503050406030204" pitchFamily="18" charset="0"/>
                          </a:rPr>
                          <m:t>𝒓𝒂𝒅</m:t>
                        </m:r>
                      </m:sub>
                    </m:sSub>
                  </m:oMath>
                </a14:m>
                <a:r>
                  <a:rPr lang="de-DE" dirty="0" smtClean="0"/>
                  <a:t> </a:t>
                </a:r>
                <a:r>
                  <a:rPr lang="de-DE" dirty="0" err="1" smtClean="0"/>
                  <a:t>is</a:t>
                </a:r>
                <a:r>
                  <a:rPr lang="de-DE" dirty="0" smtClean="0"/>
                  <a:t> </a:t>
                </a:r>
                <a:r>
                  <a:rPr lang="de-DE" dirty="0" err="1" smtClean="0"/>
                  <a:t>calculated</a:t>
                </a:r>
                <a:r>
                  <a:rPr lang="de-DE" dirty="0" smtClean="0"/>
                  <a:t> </a:t>
                </a:r>
                <a:r>
                  <a:rPr lang="de-DE" dirty="0" err="1" smtClean="0"/>
                  <a:t>from</a:t>
                </a:r>
                <a:r>
                  <a:rPr lang="de-DE" dirty="0" smtClean="0"/>
                  <a:t> </a:t>
                </a:r>
                <a:r>
                  <a:rPr lang="de-DE" dirty="0" err="1" smtClean="0"/>
                  <a:t>core</a:t>
                </a:r>
                <a:r>
                  <a:rPr lang="de-DE" dirty="0" smtClean="0"/>
                  <a:t> </a:t>
                </a:r>
                <a:r>
                  <a:rPr lang="de-DE" dirty="0" err="1" smtClean="0"/>
                  <a:t>bolometry</a:t>
                </a:r>
                <a:r>
                  <a:rPr lang="de-DE" dirty="0" smtClean="0"/>
                  <a:t> </a:t>
                </a:r>
                <a:r>
                  <a:rPr lang="de-DE" dirty="0" err="1" smtClean="0"/>
                  <a:t>system</a:t>
                </a:r>
                <a:endParaRPr lang="de-DE" dirty="0" smtClean="0"/>
              </a:p>
              <a:p>
                <a:pPr algn="just"/>
                <a:r>
                  <a:rPr lang="de-DE" b="0" dirty="0" err="1" smtClean="0">
                    <a:solidFill>
                      <a:schemeClr val="tx1"/>
                    </a:solidFill>
                  </a:rPr>
                  <a:t>Local</a:t>
                </a:r>
                <a:r>
                  <a:rPr lang="de-DE" b="0" dirty="0" smtClean="0">
                    <a:solidFill>
                      <a:schemeClr val="tx1"/>
                    </a:solidFill>
                  </a:rPr>
                  <a:t> </a:t>
                </a:r>
                <a:r>
                  <a:rPr lang="de-DE" b="0" dirty="0" err="1" smtClean="0">
                    <a:solidFill>
                      <a:schemeClr val="tx1"/>
                    </a:solidFill>
                  </a:rPr>
                  <a:t>average</a:t>
                </a:r>
                <a:r>
                  <a:rPr lang="de-DE" b="0" dirty="0" smtClean="0">
                    <a:solidFill>
                      <a:schemeClr val="tx1"/>
                    </a:solidFill>
                  </a:rPr>
                  <a:t> </a:t>
                </a:r>
                <a:r>
                  <a:rPr lang="de-DE" b="0" dirty="0" err="1" smtClean="0">
                    <a:solidFill>
                      <a:schemeClr val="tx1"/>
                    </a:solidFill>
                  </a:rPr>
                  <a:t>poloidal</a:t>
                </a:r>
                <a:r>
                  <a:rPr lang="de-DE" b="0" dirty="0" smtClean="0">
                    <a:solidFill>
                      <a:schemeClr val="tx1"/>
                    </a:solidFill>
                  </a:rPr>
                  <a:t> </a:t>
                </a:r>
                <a:r>
                  <a:rPr lang="de-DE" b="0" dirty="0" err="1" smtClean="0">
                    <a:solidFill>
                      <a:schemeClr val="tx1"/>
                    </a:solidFill>
                  </a:rPr>
                  <a:t>emissivity</a:t>
                </a:r>
                <a:r>
                  <a:rPr lang="de-DE" b="0" dirty="0" smtClean="0">
                    <a:solidFill>
                      <a:schemeClr val="tx1"/>
                    </a:solidFill>
                  </a:rPr>
                  <a:t> </a:t>
                </a:r>
                <a:r>
                  <a:rPr lang="de-DE" b="0" dirty="0" err="1" smtClean="0">
                    <a:solidFill>
                      <a:schemeClr val="tx1"/>
                    </a:solidFill>
                  </a:rPr>
                  <a:t>extended</a:t>
                </a:r>
                <a:r>
                  <a:rPr lang="de-DE" b="0" dirty="0" smtClean="0">
                    <a:solidFill>
                      <a:schemeClr val="tx1"/>
                    </a:solidFill>
                  </a:rPr>
                  <a:t> </a:t>
                </a:r>
                <a:r>
                  <a:rPr lang="de-DE" b="0" dirty="0" err="1" smtClean="0">
                    <a:solidFill>
                      <a:schemeClr val="tx1"/>
                    </a:solidFill>
                  </a:rPr>
                  <a:t>to</a:t>
                </a:r>
                <a:r>
                  <a:rPr lang="de-DE" b="0" dirty="0" smtClean="0">
                    <a:solidFill>
                      <a:schemeClr val="tx1"/>
                    </a:solidFill>
                  </a:rPr>
                  <a:t> </a:t>
                </a:r>
                <a:r>
                  <a:rPr lang="de-DE" b="0" dirty="0" err="1" smtClean="0">
                    <a:solidFill>
                      <a:schemeClr val="tx1"/>
                    </a:solidFill>
                  </a:rPr>
                  <a:t>full</a:t>
                </a:r>
                <a:r>
                  <a:rPr lang="de-DE" b="0" dirty="0" smtClean="0">
                    <a:solidFill>
                      <a:schemeClr val="tx1"/>
                    </a:solidFill>
                  </a:rPr>
                  <a:t> </a:t>
                </a:r>
                <a:r>
                  <a:rPr lang="de-DE" b="0" dirty="0" err="1" smtClean="0">
                    <a:solidFill>
                      <a:schemeClr val="tx1"/>
                    </a:solidFill>
                  </a:rPr>
                  <a:t>plasma</a:t>
                </a:r>
                <a:endParaRPr lang="de-DE" b="0" dirty="0" smtClean="0">
                  <a:solidFill>
                    <a:schemeClr val="tx1"/>
                  </a:solidFill>
                </a:endParaRPr>
              </a:p>
              <a:p>
                <a:pPr algn="just"/>
                <a:r>
                  <a:rPr lang="de-DE" dirty="0" err="1" smtClean="0"/>
                  <a:t>Emissivity</a:t>
                </a:r>
                <a:r>
                  <a:rPr lang="de-DE" dirty="0" smtClean="0"/>
                  <a:t> </a:t>
                </a:r>
                <a:r>
                  <a:rPr lang="de-DE" dirty="0" err="1" smtClean="0"/>
                  <a:t>is</a:t>
                </a:r>
                <a:r>
                  <a:rPr lang="de-DE" dirty="0" smtClean="0"/>
                  <a:t> not </a:t>
                </a:r>
                <a:r>
                  <a:rPr lang="de-DE" dirty="0" err="1" smtClean="0"/>
                  <a:t>constant</a:t>
                </a:r>
                <a:r>
                  <a:rPr lang="de-DE" dirty="0" smtClean="0"/>
                  <a:t> </a:t>
                </a:r>
                <a:r>
                  <a:rPr lang="de-DE" dirty="0" err="1" smtClean="0"/>
                  <a:t>along</a:t>
                </a:r>
                <a:r>
                  <a:rPr lang="de-DE" dirty="0" smtClean="0"/>
                  <a:t> </a:t>
                </a:r>
                <a:r>
                  <a:rPr lang="de-DE" dirty="0" err="1" smtClean="0"/>
                  <a:t>the</a:t>
                </a:r>
                <a:r>
                  <a:rPr lang="de-DE" dirty="0" smtClean="0"/>
                  <a:t> </a:t>
                </a:r>
                <a:r>
                  <a:rPr lang="de-DE" dirty="0" err="1" smtClean="0"/>
                  <a:t>field</a:t>
                </a:r>
                <a:r>
                  <a:rPr lang="de-DE" dirty="0" smtClean="0"/>
                  <a:t> </a:t>
                </a:r>
                <a:r>
                  <a:rPr lang="de-DE" dirty="0" err="1" smtClean="0"/>
                  <a:t>lines</a:t>
                </a:r>
                <a:endParaRPr lang="de-DE" dirty="0" smtClean="0"/>
              </a:p>
              <a:p>
                <a:pPr algn="just"/>
                <a:r>
                  <a:rPr lang="de-DE" b="0" dirty="0" err="1" smtClean="0">
                    <a:solidFill>
                      <a:schemeClr val="tx1"/>
                    </a:solidFill>
                  </a:rPr>
                  <a:t>Neither</a:t>
                </a:r>
                <a:r>
                  <a:rPr lang="de-DE" b="0" dirty="0" smtClean="0">
                    <a:solidFill>
                      <a:schemeClr val="tx1"/>
                    </a:solidFill>
                  </a:rPr>
                  <a:t> </a:t>
                </a:r>
                <a:r>
                  <a:rPr lang="de-DE" b="0" dirty="0" err="1" smtClean="0">
                    <a:solidFill>
                      <a:schemeClr val="tx1"/>
                    </a:solidFill>
                  </a:rPr>
                  <a:t>distribution</a:t>
                </a:r>
                <a:r>
                  <a:rPr lang="de-DE" b="0" dirty="0" smtClean="0">
                    <a:solidFill>
                      <a:schemeClr val="tx1"/>
                    </a:solidFill>
                  </a:rPr>
                  <a:t> </a:t>
                </a:r>
                <a:r>
                  <a:rPr lang="de-DE" b="0" dirty="0" err="1" smtClean="0">
                    <a:solidFill>
                      <a:schemeClr val="tx1"/>
                    </a:solidFill>
                  </a:rPr>
                  <a:t>nor</a:t>
                </a:r>
                <a:r>
                  <a:rPr lang="de-DE" b="0" dirty="0" smtClean="0">
                    <a:solidFill>
                      <a:schemeClr val="tx1"/>
                    </a:solidFill>
                  </a:rPr>
                  <a:t> </a:t>
                </a:r>
                <a:r>
                  <a:rPr lang="de-DE" b="0" dirty="0" err="1" smtClean="0">
                    <a:solidFill>
                      <a:schemeClr val="tx1"/>
                    </a:solidFill>
                  </a:rPr>
                  <a:t>intensity</a:t>
                </a:r>
                <a:endParaRPr lang="de-DE" b="0" dirty="0" smtClean="0">
                  <a:solidFill>
                    <a:schemeClr val="tx1"/>
                  </a:solidFill>
                </a:endParaRPr>
              </a:p>
              <a:p>
                <a:pPr algn="just"/>
                <a:r>
                  <a:rPr lang="de-DE" b="0" dirty="0" smtClean="0">
                    <a:solidFill>
                      <a:schemeClr val="tx1"/>
                    </a:solidFill>
                  </a:rPr>
                  <a:t>Need </a:t>
                </a:r>
                <a:r>
                  <a:rPr lang="de-DE" b="0" dirty="0" err="1" smtClean="0">
                    <a:solidFill>
                      <a:schemeClr val="tx1"/>
                    </a:solidFill>
                  </a:rPr>
                  <a:t>for</a:t>
                </a:r>
                <a:r>
                  <a:rPr lang="de-DE" b="0" dirty="0" smtClean="0">
                    <a:solidFill>
                      <a:schemeClr val="tx1"/>
                    </a:solidFill>
                  </a:rPr>
                  <a:t> </a:t>
                </a:r>
                <a:r>
                  <a:rPr lang="de-DE" b="0" dirty="0" err="1" smtClean="0">
                    <a:solidFill>
                      <a:schemeClr val="tx1"/>
                    </a:solidFill>
                  </a:rPr>
                  <a:t>more</a:t>
                </a:r>
                <a:r>
                  <a:rPr lang="de-DE" b="0" dirty="0" smtClean="0">
                    <a:solidFill>
                      <a:schemeClr val="tx1"/>
                    </a:solidFill>
                  </a:rPr>
                  <a:t> robust </a:t>
                </a:r>
                <a14:m>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𝑃</m:t>
                        </m:r>
                      </m:e>
                      <m:sub>
                        <m:r>
                          <a:rPr lang="de-DE" b="0" i="1" smtClean="0">
                            <a:solidFill>
                              <a:schemeClr val="tx1"/>
                            </a:solidFill>
                            <a:latin typeface="Cambria Math" panose="02040503050406030204" pitchFamily="18" charset="0"/>
                          </a:rPr>
                          <m:t>𝑟𝑎𝑑</m:t>
                        </m:r>
                      </m:sub>
                    </m:sSub>
                  </m:oMath>
                </a14:m>
                <a:r>
                  <a:rPr lang="de-DE" b="0" dirty="0" smtClean="0">
                    <a:solidFill>
                      <a:schemeClr val="tx1"/>
                    </a:solidFill>
                  </a:rPr>
                  <a:t> </a:t>
                </a:r>
                <a:r>
                  <a:rPr lang="de-DE" b="0" dirty="0" err="1" smtClean="0">
                    <a:solidFill>
                      <a:schemeClr val="tx1"/>
                    </a:solidFill>
                  </a:rPr>
                  <a:t>proxy</a:t>
                </a:r>
                <a:r>
                  <a:rPr lang="de-DE" b="0" dirty="0" smtClean="0">
                    <a:solidFill>
                      <a:schemeClr val="tx1"/>
                    </a:solidFill>
                  </a:rPr>
                  <a:t> </a:t>
                </a:r>
                <a:r>
                  <a:rPr lang="de-DE" b="0" dirty="0" err="1" smtClean="0">
                    <a:solidFill>
                      <a:schemeClr val="tx1"/>
                    </a:solidFill>
                  </a:rPr>
                  <a:t>method</a:t>
                </a:r>
                <a:endParaRPr lang="de-DE" b="0" dirty="0" smtClean="0">
                  <a:solidFill>
                    <a:schemeClr val="tx1"/>
                  </a:solidFill>
                </a:endParaRPr>
              </a:p>
              <a:p>
                <a:pPr algn="just"/>
                <a:endParaRPr lang="de-DE" b="0" dirty="0" smtClean="0">
                  <a:solidFill>
                    <a:schemeClr val="tx1"/>
                  </a:solidFill>
                </a:endParaRPr>
              </a:p>
              <a:p>
                <a:pPr algn="just"/>
                <a:r>
                  <a:rPr lang="de-DE" dirty="0" err="1" smtClean="0"/>
                  <a:t>Weighted</a:t>
                </a:r>
                <a:r>
                  <a:rPr lang="de-DE" dirty="0" smtClean="0"/>
                  <a:t> </a:t>
                </a:r>
                <a:r>
                  <a:rPr lang="de-DE" dirty="0" err="1" smtClean="0"/>
                  <a:t>sum</a:t>
                </a:r>
                <a:r>
                  <a:rPr lang="de-DE" dirty="0" smtClean="0"/>
                  <a:t> </a:t>
                </a:r>
                <a:r>
                  <a:rPr lang="de-DE" dirty="0" err="1" smtClean="0"/>
                  <a:t>technique</a:t>
                </a:r>
                <a:r>
                  <a:rPr lang="de-DE" b="0" dirty="0" smtClean="0">
                    <a:solidFill>
                      <a:schemeClr val="tx1"/>
                    </a:solidFill>
                  </a:rPr>
                  <a:t>:</a:t>
                </a:r>
              </a:p>
              <a:p>
                <a:pPr lvl="1" algn="just"/>
                <a14:m>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𝑃</m:t>
                        </m:r>
                      </m:e>
                      <m:sub>
                        <m:r>
                          <a:rPr lang="de-DE" b="0" i="1" smtClean="0">
                            <a:solidFill>
                              <a:schemeClr val="tx1"/>
                            </a:solidFill>
                            <a:latin typeface="Cambria Math" panose="02040503050406030204" pitchFamily="18" charset="0"/>
                          </a:rPr>
                          <m:t>𝑟𝑎𝑑</m:t>
                        </m:r>
                      </m:sub>
                    </m:sSub>
                    <m:r>
                      <a:rPr lang="de-DE" b="0" i="1" smtClean="0">
                        <a:solidFill>
                          <a:schemeClr val="tx1"/>
                        </a:solidFill>
                        <a:latin typeface="Cambria Math" panose="02040503050406030204" pitchFamily="18" charset="0"/>
                      </a:rPr>
                      <m:t>=</m:t>
                    </m:r>
                    <m:nary>
                      <m:naryPr>
                        <m:chr m:val="∑"/>
                        <m:supHide m:val="on"/>
                        <m:ctrlPr>
                          <a:rPr lang="de-DE" b="0" i="1" smtClean="0">
                            <a:solidFill>
                              <a:schemeClr val="tx1"/>
                            </a:solidFill>
                            <a:latin typeface="Cambria Math" panose="02040503050406030204" pitchFamily="18" charset="0"/>
                          </a:rPr>
                        </m:ctrlPr>
                      </m:naryPr>
                      <m:sub>
                        <m:r>
                          <a:rPr lang="de-DE" b="0" i="1" smtClean="0">
                            <a:solidFill>
                              <a:schemeClr val="tx1"/>
                            </a:solidFill>
                            <a:latin typeface="Cambria Math" panose="02040503050406030204" pitchFamily="18" charset="0"/>
                          </a:rPr>
                          <m:t>𝑖</m:t>
                        </m:r>
                      </m:sub>
                      <m:sup/>
                      <m:e>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𝑐</m:t>
                            </m:r>
                          </m:e>
                          <m:sub>
                            <m:r>
                              <a:rPr lang="de-DE" b="0" i="1" smtClean="0">
                                <a:solidFill>
                                  <a:schemeClr val="tx1"/>
                                </a:solidFill>
                                <a:latin typeface="Cambria Math" panose="02040503050406030204" pitchFamily="18" charset="0"/>
                              </a:rPr>
                              <m:t>𝑖</m:t>
                            </m:r>
                          </m:sub>
                        </m:sSub>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𝑃</m:t>
                            </m:r>
                          </m:e>
                          <m:sub>
                            <m:r>
                              <a:rPr lang="de-DE" b="0" i="1" smtClean="0">
                                <a:solidFill>
                                  <a:schemeClr val="tx1"/>
                                </a:solidFill>
                                <a:latin typeface="Cambria Math" panose="02040503050406030204" pitchFamily="18" charset="0"/>
                              </a:rPr>
                              <m:t>𝑖</m:t>
                            </m:r>
                          </m:sub>
                        </m:sSub>
                      </m:e>
                    </m:nary>
                  </m:oMath>
                </a14:m>
                <a:endParaRPr lang="de-DE" b="0" dirty="0" smtClean="0">
                  <a:solidFill>
                    <a:schemeClr val="tx1"/>
                  </a:solidFill>
                </a:endParaRPr>
              </a:p>
              <a:p>
                <a:pPr lvl="1" algn="just"/>
                <a:r>
                  <a:rPr lang="de-DE" dirty="0"/>
                  <a:t>Coefficients </a:t>
                </a:r>
                <a14:m>
                  <m:oMath xmlns:m="http://schemas.openxmlformats.org/officeDocument/2006/math">
                    <m:r>
                      <a:rPr lang="de-DE" i="1">
                        <a:latin typeface="Cambria Math" panose="02040503050406030204" pitchFamily="18" charset="0"/>
                      </a:rPr>
                      <m:t>𝑐</m:t>
                    </m:r>
                  </m:oMath>
                </a14:m>
                <a:r>
                  <a:rPr lang="de-DE" dirty="0"/>
                  <a:t> </a:t>
                </a:r>
                <a:r>
                  <a:rPr lang="de-DE" dirty="0" err="1"/>
                  <a:t>need</a:t>
                </a:r>
                <a:r>
                  <a:rPr lang="de-DE" dirty="0"/>
                  <a:t> </a:t>
                </a:r>
                <a:r>
                  <a:rPr lang="de-DE" dirty="0" err="1"/>
                  <a:t>to</a:t>
                </a:r>
                <a:r>
                  <a:rPr lang="de-DE" dirty="0"/>
                  <a:t> </a:t>
                </a:r>
                <a:r>
                  <a:rPr lang="de-DE" dirty="0" err="1"/>
                  <a:t>be</a:t>
                </a:r>
                <a:r>
                  <a:rPr lang="de-DE" dirty="0"/>
                  <a:t> </a:t>
                </a:r>
                <a:r>
                  <a:rPr lang="de-DE" dirty="0" err="1"/>
                  <a:t>calculated</a:t>
                </a:r>
                <a:r>
                  <a:rPr lang="de-DE" dirty="0"/>
                  <a:t> </a:t>
                </a:r>
                <a:r>
                  <a:rPr lang="de-DE" dirty="0" err="1"/>
                  <a:t>with</a:t>
                </a:r>
                <a:r>
                  <a:rPr lang="de-DE" dirty="0"/>
                  <a:t> </a:t>
                </a:r>
                <a:r>
                  <a:rPr lang="de-DE" dirty="0" err="1" smtClean="0"/>
                  <a:t>training</a:t>
                </a:r>
                <a:endParaRPr lang="de-DE" b="0" dirty="0" smtClean="0">
                  <a:solidFill>
                    <a:schemeClr val="tx1"/>
                  </a:solidFill>
                </a:endParaRPr>
              </a:p>
              <a:p>
                <a:pPr lvl="1" algn="just"/>
                <a:r>
                  <a:rPr lang="de-DE" dirty="0" smtClean="0"/>
                  <a:t>Total </a:t>
                </a:r>
                <a:r>
                  <a:rPr lang="de-DE" dirty="0" err="1" smtClean="0"/>
                  <a:t>radiated</a:t>
                </a:r>
                <a:r>
                  <a:rPr lang="de-DE" dirty="0" smtClean="0"/>
                  <a:t> power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𝑟𝑎𝑑</m:t>
                        </m:r>
                      </m:sub>
                    </m:sSub>
                  </m:oMath>
                </a14:m>
                <a:r>
                  <a:rPr lang="de-DE" dirty="0" smtClean="0"/>
                  <a:t> </a:t>
                </a:r>
                <a:r>
                  <a:rPr lang="de-DE" dirty="0" err="1" smtClean="0"/>
                  <a:t>is</a:t>
                </a:r>
                <a:r>
                  <a:rPr lang="de-DE" dirty="0" smtClean="0"/>
                  <a:t> linear </a:t>
                </a:r>
                <a:r>
                  <a:rPr lang="de-DE" dirty="0" err="1" smtClean="0"/>
                  <a:t>combination</a:t>
                </a:r>
                <a:r>
                  <a:rPr lang="de-DE" b="0" dirty="0" smtClean="0">
                    <a:solidFill>
                      <a:schemeClr val="tx1"/>
                    </a:solidFill>
                  </a:rPr>
                  <a:t> </a:t>
                </a:r>
                <a:r>
                  <a:rPr lang="de-DE" b="0" dirty="0" err="1" smtClean="0">
                    <a:solidFill>
                      <a:schemeClr val="tx1"/>
                    </a:solidFill>
                  </a:rPr>
                  <a:t>of</a:t>
                </a:r>
                <a:r>
                  <a:rPr lang="de-DE" b="0" dirty="0" smtClean="0">
                    <a:solidFill>
                      <a:schemeClr val="tx1"/>
                    </a:solidFill>
                  </a:rPr>
                  <a:t>  </a:t>
                </a:r>
                <a:r>
                  <a:rPr lang="de-DE" b="0" dirty="0" err="1" smtClean="0">
                    <a:solidFill>
                      <a:schemeClr val="tx1"/>
                    </a:solidFill>
                  </a:rPr>
                  <a:t>line-integrated</a:t>
                </a:r>
                <a:r>
                  <a:rPr lang="de-DE" b="0" dirty="0" smtClean="0">
                    <a:solidFill>
                      <a:schemeClr val="tx1"/>
                    </a:solidFill>
                  </a:rPr>
                  <a:t> </a:t>
                </a:r>
                <a:r>
                  <a:rPr lang="de-DE" b="0" dirty="0" err="1" smtClean="0">
                    <a:solidFill>
                      <a:schemeClr val="tx1"/>
                    </a:solidFill>
                  </a:rPr>
                  <a:t>measurements</a:t>
                </a:r>
                <a:r>
                  <a:rPr lang="de-DE" b="0" dirty="0" smtClean="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𝑃</m:t>
                    </m:r>
                  </m:oMath>
                </a14:m>
                <a:r>
                  <a:rPr lang="de-DE" b="0" dirty="0" smtClean="0">
                    <a:solidFill>
                      <a:schemeClr val="tx1"/>
                    </a:solidFill>
                  </a:rPr>
                  <a:t> </a:t>
                </a:r>
                <a:r>
                  <a:rPr lang="de-DE" b="0" dirty="0" err="1" smtClean="0">
                    <a:solidFill>
                      <a:schemeClr val="tx1"/>
                    </a:solidFill>
                  </a:rPr>
                  <a:t>with</a:t>
                </a:r>
                <a:r>
                  <a:rPr lang="de-DE" b="0" dirty="0" smtClean="0">
                    <a:solidFill>
                      <a:schemeClr val="tx1"/>
                    </a:solidFill>
                  </a:rPr>
                  <a:t> </a:t>
                </a:r>
                <a:r>
                  <a:rPr lang="de-DE" b="0" dirty="0" err="1" smtClean="0">
                    <a:solidFill>
                      <a:schemeClr val="tx1"/>
                    </a:solidFill>
                  </a:rPr>
                  <a:t>weights</a:t>
                </a:r>
                <a:r>
                  <a:rPr lang="de-DE" b="0" dirty="0" smtClean="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𝑐</m:t>
                    </m:r>
                  </m:oMath>
                </a14:m>
                <a:r>
                  <a:rPr lang="de-DE" b="0" dirty="0" smtClean="0">
                    <a:solidFill>
                      <a:schemeClr val="tx1"/>
                    </a:solidFill>
                  </a:rPr>
                  <a:t> </a:t>
                </a:r>
              </a:p>
              <a:p>
                <a:pPr lvl="1" algn="just"/>
                <a:r>
                  <a:rPr lang="de-DE" dirty="0" smtClean="0"/>
                  <a:t>All </a:t>
                </a:r>
                <a:r>
                  <a:rPr lang="de-DE" dirty="0" err="1" smtClean="0"/>
                  <a:t>bolometer</a:t>
                </a:r>
                <a:r>
                  <a:rPr lang="de-DE" dirty="0" smtClean="0"/>
                  <a:t> </a:t>
                </a:r>
                <a:r>
                  <a:rPr lang="de-DE" dirty="0" err="1" smtClean="0"/>
                  <a:t>diagnostics</a:t>
                </a:r>
                <a:r>
                  <a:rPr lang="de-DE" dirty="0" smtClean="0"/>
                  <a:t> </a:t>
                </a:r>
                <a:r>
                  <a:rPr lang="de-DE" dirty="0" err="1" smtClean="0"/>
                  <a:t>are</a:t>
                </a:r>
                <a:r>
                  <a:rPr lang="de-DE" dirty="0" smtClean="0"/>
                  <a:t> </a:t>
                </a:r>
                <a:r>
                  <a:rPr lang="de-DE" dirty="0" err="1" smtClean="0"/>
                  <a:t>employed</a:t>
                </a:r>
                <a:endParaRPr lang="de-DE" b="0" dirty="0" smtClean="0">
                  <a:solidFill>
                    <a:schemeClr val="tx1"/>
                  </a:solidFill>
                </a:endParaRPr>
              </a:p>
              <a:p>
                <a:pPr lvl="1" algn="just"/>
                <a:r>
                  <a:rPr lang="de-DE" dirty="0" smtClean="0"/>
                  <a:t>Standard </a:t>
                </a:r>
                <a:r>
                  <a:rPr lang="de-DE" dirty="0" err="1" smtClean="0"/>
                  <a:t>method</a:t>
                </a:r>
                <a:r>
                  <a:rPr lang="de-DE" dirty="0" smtClean="0"/>
                  <a:t> at LHD </a:t>
                </a:r>
                <a:r>
                  <a:rPr lang="de-DE" sz="1400" dirty="0" smtClean="0"/>
                  <a:t>[Van de </a:t>
                </a:r>
                <a:r>
                  <a:rPr lang="de-DE" sz="1400" dirty="0" err="1" smtClean="0"/>
                  <a:t>Giessen</a:t>
                </a:r>
                <a:r>
                  <a:rPr lang="de-DE" sz="1400" dirty="0" smtClean="0"/>
                  <a:t> et al. 2021]</a:t>
                </a:r>
                <a:endParaRPr lang="de-DE" dirty="0"/>
              </a:p>
            </p:txBody>
          </p:sp>
        </mc:Choice>
        <mc:Fallback xmlns="">
          <p:sp>
            <p:nvSpPr>
              <p:cNvPr id="14" name="Text Placeholder 1"/>
              <p:cNvSpPr>
                <a:spLocks noGrp="1" noRot="1" noChangeAspect="1" noMove="1" noResize="1" noEditPoints="1" noAdjustHandles="1" noChangeArrowheads="1" noChangeShapeType="1" noTextEdit="1"/>
              </p:cNvSpPr>
              <p:nvPr>
                <p:ph sz="quarter" idx="13"/>
              </p:nvPr>
            </p:nvSpPr>
            <p:spPr>
              <a:xfrm>
                <a:off x="695327" y="1141460"/>
                <a:ext cx="6677746" cy="5348237"/>
              </a:xfrm>
              <a:blipFill>
                <a:blip r:embed="rId6"/>
                <a:stretch>
                  <a:fillRect l="-1918" r="-2192"/>
                </a:stretch>
              </a:blipFill>
            </p:spPr>
            <p:txBody>
              <a:bodyPr/>
              <a:lstStyle/>
              <a:p>
                <a:r>
                  <a:rPr lang="en-GB">
                    <a:noFill/>
                  </a:rPr>
                  <a:t> </a:t>
                </a:r>
              </a:p>
            </p:txBody>
          </p:sp>
        </mc:Fallback>
      </mc:AlternateContent>
      <p:pic>
        <p:nvPicPr>
          <p:cNvPr id="16" name="Picture 15"/>
          <p:cNvPicPr>
            <a:picLocks noChangeAspect="1"/>
          </p:cNvPicPr>
          <p:nvPr/>
        </p:nvPicPr>
        <p:blipFill>
          <a:blip r:embed="rId7"/>
          <a:stretch>
            <a:fillRect/>
          </a:stretch>
        </p:blipFill>
        <p:spPr>
          <a:xfrm>
            <a:off x="7866214" y="3907896"/>
            <a:ext cx="3371850" cy="2520000"/>
          </a:xfrm>
          <a:prstGeom prst="rect">
            <a:avLst/>
          </a:prstGeom>
        </p:spPr>
      </p:pic>
    </p:spTree>
    <p:extLst>
      <p:ext uri="{BB962C8B-B14F-4D97-AF65-F5344CB8AC3E}">
        <p14:creationId xmlns:p14="http://schemas.microsoft.com/office/powerpoint/2010/main" val="3804409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695326" y="441325"/>
                <a:ext cx="9576471" cy="403501"/>
              </a:xfrm>
            </p:spPr>
            <p:txBody>
              <a:bodyPr/>
              <a:lstStyle/>
              <a:p>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𝑷</m:t>
                        </m:r>
                      </m:e>
                      <m:sub>
                        <m:r>
                          <a:rPr lang="de-DE" i="1" dirty="0">
                            <a:latin typeface="Cambria Math" panose="02040503050406030204" pitchFamily="18" charset="0"/>
                          </a:rPr>
                          <m:t>𝒓𝒂𝒅</m:t>
                        </m:r>
                      </m:sub>
                    </m:sSub>
                  </m:oMath>
                </a14:m>
                <a:r>
                  <a:rPr lang="en-US" dirty="0"/>
                  <a:t> proxy improvement</a:t>
                </a:r>
                <a:endParaRPr lang="en-GB"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695326" y="441325"/>
                <a:ext cx="9576471" cy="403501"/>
              </a:xfrm>
              <a:blipFill>
                <a:blip r:embed="rId3"/>
                <a:stretch>
                  <a:fillRect t="-29851" b="-34328"/>
                </a:stretch>
              </a:blipFill>
            </p:spPr>
            <p:txBody>
              <a:bodyPr/>
              <a:lstStyle/>
              <a:p>
                <a:r>
                  <a:rPr lang="en-GB">
                    <a:noFill/>
                  </a:rPr>
                  <a:t> </a:t>
                </a:r>
              </a:p>
            </p:txBody>
          </p:sp>
        </mc:Fallback>
      </mc:AlternateContent>
      <p:sp>
        <p:nvSpPr>
          <p:cNvPr id="4" name="Slide Number Placeholder 3"/>
          <p:cNvSpPr>
            <a:spLocks noGrp="1"/>
          </p:cNvSpPr>
          <p:nvPr>
            <p:ph type="sldNum" sz="quarter" idx="16"/>
          </p:nvPr>
        </p:nvSpPr>
        <p:spPr/>
        <p:txBody>
          <a:bodyPr/>
          <a:lstStyle/>
          <a:p>
            <a:fld id="{3B1A4699-952B-42DA-8DC4-38A59B49610C}" type="slidenum">
              <a:rPr lang="de-DE" smtClean="0"/>
              <a:pPr/>
              <a:t>31</a:t>
            </a:fld>
            <a:endParaRPr lang="de-DE" dirty="0"/>
          </a:p>
        </p:txBody>
      </p:sp>
      <p:sp>
        <p:nvSpPr>
          <p:cNvPr id="5" name="Date Placeholder 4"/>
          <p:cNvSpPr>
            <a:spLocks noGrp="1"/>
          </p:cNvSpPr>
          <p:nvPr>
            <p:ph type="dt" sz="half" idx="2"/>
          </p:nvPr>
        </p:nvSpPr>
        <p:spPr/>
        <p:txBody>
          <a:bodyPr/>
          <a:lstStyle/>
          <a:p>
            <a:r>
              <a:rPr lang="en-US" smtClean="0"/>
              <a:t>Wendelstein 7-X</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a:t>
            </a:r>
            <a:endParaRPr lang="de-DE" dirty="0"/>
          </a:p>
        </p:txBody>
      </p:sp>
      <p:sp>
        <p:nvSpPr>
          <p:cNvPr id="7" name="Text Placeholder 1"/>
          <p:cNvSpPr>
            <a:spLocks noGrp="1"/>
          </p:cNvSpPr>
          <p:nvPr>
            <p:ph sz="quarter" idx="13"/>
          </p:nvPr>
        </p:nvSpPr>
        <p:spPr>
          <a:xfrm>
            <a:off x="695327" y="1141461"/>
            <a:ext cx="10801348" cy="4772024"/>
          </a:xfrm>
        </p:spPr>
        <p:txBody>
          <a:bodyPr>
            <a:noAutofit/>
          </a:bodyPr>
          <a:lstStyle/>
          <a:p>
            <a:r>
              <a:rPr lang="de-DE" b="0" dirty="0">
                <a:solidFill>
                  <a:schemeClr val="tx1"/>
                </a:solidFill>
              </a:rPr>
              <a:t>Test </a:t>
            </a:r>
            <a:r>
              <a:rPr lang="de-DE" b="0" dirty="0" err="1">
                <a:solidFill>
                  <a:schemeClr val="tx1"/>
                </a:solidFill>
              </a:rPr>
              <a:t>with</a:t>
            </a:r>
            <a:r>
              <a:rPr lang="de-DE" b="0" dirty="0">
                <a:solidFill>
                  <a:schemeClr val="tx1"/>
                </a:solidFill>
              </a:rPr>
              <a:t> </a:t>
            </a:r>
            <a:r>
              <a:rPr lang="de-DE" b="0" dirty="0" err="1">
                <a:solidFill>
                  <a:schemeClr val="tx1"/>
                </a:solidFill>
              </a:rPr>
              <a:t>randomly</a:t>
            </a:r>
            <a:r>
              <a:rPr lang="de-DE" b="0" dirty="0">
                <a:solidFill>
                  <a:schemeClr val="tx1"/>
                </a:solidFill>
              </a:rPr>
              <a:t> </a:t>
            </a:r>
            <a:r>
              <a:rPr lang="de-DE" b="0" dirty="0" err="1">
                <a:solidFill>
                  <a:schemeClr val="tx1"/>
                </a:solidFill>
              </a:rPr>
              <a:t>generated</a:t>
            </a:r>
            <a:r>
              <a:rPr lang="de-DE" b="0" dirty="0">
                <a:solidFill>
                  <a:schemeClr val="tx1"/>
                </a:solidFill>
              </a:rPr>
              <a:t> </a:t>
            </a:r>
            <a:r>
              <a:rPr lang="de-DE" b="0" dirty="0" err="1">
                <a:solidFill>
                  <a:schemeClr val="tx1"/>
                </a:solidFill>
              </a:rPr>
              <a:t>mock-up</a:t>
            </a:r>
            <a:r>
              <a:rPr lang="de-DE" b="0" dirty="0">
                <a:solidFill>
                  <a:schemeClr val="tx1"/>
                </a:solidFill>
              </a:rPr>
              <a:t> </a:t>
            </a:r>
            <a:r>
              <a:rPr lang="de-DE" b="0" dirty="0" err="1">
                <a:solidFill>
                  <a:schemeClr val="tx1"/>
                </a:solidFill>
              </a:rPr>
              <a:t>patterns</a:t>
            </a:r>
            <a:endParaRPr lang="de-DE" b="0" dirty="0">
              <a:solidFill>
                <a:schemeClr val="tx1"/>
              </a:solidFill>
            </a:endParaRPr>
          </a:p>
          <a:p>
            <a:r>
              <a:rPr lang="de-DE" b="0" dirty="0" err="1">
                <a:solidFill>
                  <a:schemeClr val="tx1"/>
                </a:solidFill>
              </a:rPr>
              <a:t>Without</a:t>
            </a:r>
            <a:r>
              <a:rPr lang="de-DE" b="0" dirty="0">
                <a:solidFill>
                  <a:schemeClr val="tx1"/>
                </a:solidFill>
              </a:rPr>
              <a:t> </a:t>
            </a:r>
            <a:r>
              <a:rPr lang="de-DE" b="0" dirty="0" err="1">
                <a:solidFill>
                  <a:schemeClr val="tx1"/>
                </a:solidFill>
              </a:rPr>
              <a:t>toroidal</a:t>
            </a:r>
            <a:r>
              <a:rPr lang="de-DE" b="0" dirty="0">
                <a:solidFill>
                  <a:schemeClr val="tx1"/>
                </a:solidFill>
              </a:rPr>
              <a:t> </a:t>
            </a:r>
            <a:r>
              <a:rPr lang="de-DE" b="0" dirty="0" err="1">
                <a:solidFill>
                  <a:schemeClr val="tx1"/>
                </a:solidFill>
              </a:rPr>
              <a:t>asymmetry</a:t>
            </a:r>
            <a:endParaRPr lang="de-DE" b="0" dirty="0">
              <a:solidFill>
                <a:schemeClr val="tx1"/>
              </a:solidFill>
            </a:endParaRPr>
          </a:p>
          <a:p>
            <a:r>
              <a:rPr lang="de-DE" dirty="0" err="1"/>
              <a:t>Current</a:t>
            </a:r>
            <a:r>
              <a:rPr lang="de-DE" dirty="0"/>
              <a:t> </a:t>
            </a:r>
            <a:r>
              <a:rPr lang="de-DE" dirty="0" err="1"/>
              <a:t>method</a:t>
            </a:r>
            <a:r>
              <a:rPr lang="de-DE" dirty="0"/>
              <a:t> </a:t>
            </a:r>
            <a:r>
              <a:rPr lang="de-DE" dirty="0" err="1"/>
              <a:t>tends</a:t>
            </a:r>
            <a:r>
              <a:rPr lang="de-DE" dirty="0"/>
              <a:t> </a:t>
            </a:r>
            <a:r>
              <a:rPr lang="de-DE" dirty="0" err="1"/>
              <a:t>to</a:t>
            </a:r>
            <a:r>
              <a:rPr lang="de-DE" dirty="0"/>
              <a:t> </a:t>
            </a:r>
            <a:r>
              <a:rPr lang="de-DE" dirty="0" err="1"/>
              <a:t>underestimate</a:t>
            </a:r>
            <a:endParaRPr lang="de-DE"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12" y="3711600"/>
            <a:ext cx="3385074" cy="2520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5499" y="3249698"/>
            <a:ext cx="6701978" cy="3240000"/>
          </a:xfrm>
          <a:prstGeom prst="rect">
            <a:avLst/>
          </a:prstGeom>
        </p:spPr>
      </p:pic>
      <p:sp>
        <p:nvSpPr>
          <p:cNvPr id="29" name="Rectangle 28"/>
          <p:cNvSpPr/>
          <p:nvPr/>
        </p:nvSpPr>
        <p:spPr>
          <a:xfrm>
            <a:off x="1641922" y="4075326"/>
            <a:ext cx="2133918" cy="369332"/>
          </a:xfrm>
          <a:prstGeom prst="rect">
            <a:avLst/>
          </a:prstGeom>
        </p:spPr>
        <p:txBody>
          <a:bodyPr wrap="none">
            <a:spAutoFit/>
          </a:bodyPr>
          <a:lstStyle/>
          <a:p>
            <a:pPr algn="ctr"/>
            <a:r>
              <a:rPr lang="de-DE" dirty="0" err="1" smtClean="0"/>
              <a:t>toroidal</a:t>
            </a:r>
            <a:r>
              <a:rPr lang="de-DE" dirty="0" smtClean="0"/>
              <a:t> </a:t>
            </a:r>
            <a:r>
              <a:rPr lang="de-DE" dirty="0" err="1" smtClean="0"/>
              <a:t>asymmetry</a:t>
            </a:r>
            <a:endParaRPr lang="en-GB" dirty="0"/>
          </a:p>
        </p:txBody>
      </p:sp>
    </p:spTree>
    <p:extLst>
      <p:ext uri="{BB962C8B-B14F-4D97-AF65-F5344CB8AC3E}">
        <p14:creationId xmlns:p14="http://schemas.microsoft.com/office/powerpoint/2010/main" val="28659223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539" y="2277247"/>
            <a:ext cx="1202258" cy="900000"/>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2567" y="2213551"/>
            <a:ext cx="1202258" cy="900000"/>
          </a:xfrm>
          <a:prstGeom prst="rect">
            <a:avLst/>
          </a:prstGeom>
        </p:spPr>
      </p:pic>
      <mc:AlternateContent xmlns:mc="http://schemas.openxmlformats.org/markup-compatibility/2006" xmlns:a14="http://schemas.microsoft.com/office/drawing/2010/main">
        <mc:Choice Requires="a14">
          <p:sp>
            <p:nvSpPr>
              <p:cNvPr id="3" name="Title 2"/>
              <p:cNvSpPr>
                <a:spLocks noGrp="1"/>
              </p:cNvSpPr>
              <p:nvPr>
                <p:ph type="title"/>
              </p:nvPr>
            </p:nvSpPr>
            <p:spPr>
              <a:xfrm>
                <a:off x="695326" y="441325"/>
                <a:ext cx="9576471" cy="403501"/>
              </a:xfrm>
            </p:spPr>
            <p:txBody>
              <a:bodyPr/>
              <a:lstStyle/>
              <a:p>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𝑷</m:t>
                        </m:r>
                      </m:e>
                      <m:sub>
                        <m:r>
                          <a:rPr lang="de-DE" i="1" dirty="0">
                            <a:latin typeface="Cambria Math" panose="02040503050406030204" pitchFamily="18" charset="0"/>
                          </a:rPr>
                          <m:t>𝒓𝒂𝒅</m:t>
                        </m:r>
                      </m:sub>
                    </m:sSub>
                  </m:oMath>
                </a14:m>
                <a:r>
                  <a:rPr lang="en-US" dirty="0"/>
                  <a:t> proxy improvement</a:t>
                </a:r>
                <a:endParaRPr lang="en-GB"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695326" y="441325"/>
                <a:ext cx="9576471" cy="403501"/>
              </a:xfrm>
              <a:blipFill>
                <a:blip r:embed="rId5"/>
                <a:stretch>
                  <a:fillRect t="-29851" b="-34328"/>
                </a:stretch>
              </a:blipFill>
            </p:spPr>
            <p:txBody>
              <a:bodyPr/>
              <a:lstStyle/>
              <a:p>
                <a:r>
                  <a:rPr lang="en-GB">
                    <a:noFill/>
                  </a:rPr>
                  <a:t> </a:t>
                </a:r>
              </a:p>
            </p:txBody>
          </p:sp>
        </mc:Fallback>
      </mc:AlternateContent>
      <p:sp>
        <p:nvSpPr>
          <p:cNvPr id="4" name="Slide Number Placeholder 3"/>
          <p:cNvSpPr>
            <a:spLocks noGrp="1"/>
          </p:cNvSpPr>
          <p:nvPr>
            <p:ph type="sldNum" sz="quarter" idx="16"/>
          </p:nvPr>
        </p:nvSpPr>
        <p:spPr/>
        <p:txBody>
          <a:bodyPr/>
          <a:lstStyle/>
          <a:p>
            <a:fld id="{3B1A4699-952B-42DA-8DC4-38A59B49610C}" type="slidenum">
              <a:rPr lang="de-DE" smtClean="0"/>
              <a:pPr/>
              <a:t>32</a:t>
            </a:fld>
            <a:endParaRPr lang="de-DE" dirty="0"/>
          </a:p>
        </p:txBody>
      </p:sp>
      <p:sp>
        <p:nvSpPr>
          <p:cNvPr id="5" name="Date Placeholder 4"/>
          <p:cNvSpPr>
            <a:spLocks noGrp="1"/>
          </p:cNvSpPr>
          <p:nvPr>
            <p:ph type="dt" sz="half" idx="2"/>
          </p:nvPr>
        </p:nvSpPr>
        <p:spPr/>
        <p:txBody>
          <a:bodyPr/>
          <a:lstStyle/>
          <a:p>
            <a:r>
              <a:rPr lang="en-US" smtClean="0"/>
              <a:t>Wendelstein 7-X</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a:t>
            </a:r>
            <a:endParaRPr lang="de-DE" dirty="0"/>
          </a:p>
        </p:txBody>
      </p:sp>
      <p:sp>
        <p:nvSpPr>
          <p:cNvPr id="7" name="Text Placeholder 1"/>
          <p:cNvSpPr>
            <a:spLocks noGrp="1"/>
          </p:cNvSpPr>
          <p:nvPr>
            <p:ph sz="quarter" idx="13"/>
          </p:nvPr>
        </p:nvSpPr>
        <p:spPr>
          <a:xfrm>
            <a:off x="695327" y="1141461"/>
            <a:ext cx="10801348" cy="4772024"/>
          </a:xfrm>
        </p:spPr>
        <p:txBody>
          <a:bodyPr>
            <a:noAutofit/>
          </a:bodyPr>
          <a:lstStyle/>
          <a:p>
            <a:r>
              <a:rPr lang="de-DE" b="0" dirty="0" smtClean="0">
                <a:solidFill>
                  <a:schemeClr val="tx1"/>
                </a:solidFill>
              </a:rPr>
              <a:t>Test </a:t>
            </a:r>
            <a:r>
              <a:rPr lang="de-DE" b="0" dirty="0" err="1" smtClean="0">
                <a:solidFill>
                  <a:schemeClr val="tx1"/>
                </a:solidFill>
              </a:rPr>
              <a:t>with</a:t>
            </a:r>
            <a:r>
              <a:rPr lang="de-DE" b="0" dirty="0" smtClean="0">
                <a:solidFill>
                  <a:schemeClr val="tx1"/>
                </a:solidFill>
              </a:rPr>
              <a:t> </a:t>
            </a:r>
            <a:r>
              <a:rPr lang="de-DE" b="0" dirty="0" err="1" smtClean="0">
                <a:solidFill>
                  <a:schemeClr val="tx1"/>
                </a:solidFill>
              </a:rPr>
              <a:t>randomly</a:t>
            </a:r>
            <a:r>
              <a:rPr lang="de-DE" b="0" dirty="0" smtClean="0">
                <a:solidFill>
                  <a:schemeClr val="tx1"/>
                </a:solidFill>
              </a:rPr>
              <a:t> </a:t>
            </a:r>
            <a:r>
              <a:rPr lang="de-DE" b="0" dirty="0" err="1" smtClean="0">
                <a:solidFill>
                  <a:schemeClr val="tx1"/>
                </a:solidFill>
              </a:rPr>
              <a:t>generated</a:t>
            </a:r>
            <a:r>
              <a:rPr lang="de-DE" b="0" dirty="0" smtClean="0">
                <a:solidFill>
                  <a:schemeClr val="tx1"/>
                </a:solidFill>
              </a:rPr>
              <a:t> </a:t>
            </a:r>
            <a:r>
              <a:rPr lang="de-DE" b="0" dirty="0" err="1">
                <a:solidFill>
                  <a:schemeClr val="tx1"/>
                </a:solidFill>
              </a:rPr>
              <a:t>mock-up</a:t>
            </a:r>
            <a:r>
              <a:rPr lang="de-DE" b="0" dirty="0">
                <a:solidFill>
                  <a:schemeClr val="tx1"/>
                </a:solidFill>
              </a:rPr>
              <a:t> </a:t>
            </a:r>
            <a:r>
              <a:rPr lang="de-DE" b="0" dirty="0" err="1" smtClean="0">
                <a:solidFill>
                  <a:schemeClr val="tx1"/>
                </a:solidFill>
              </a:rPr>
              <a:t>patterns</a:t>
            </a:r>
            <a:endParaRPr lang="de-DE" b="0" dirty="0" smtClean="0">
              <a:solidFill>
                <a:schemeClr val="tx1"/>
              </a:solidFill>
            </a:endParaRPr>
          </a:p>
          <a:p>
            <a:r>
              <a:rPr lang="de-DE" b="0" dirty="0" err="1" smtClean="0">
                <a:solidFill>
                  <a:schemeClr val="tx1"/>
                </a:solidFill>
              </a:rPr>
              <a:t>Without</a:t>
            </a:r>
            <a:r>
              <a:rPr lang="de-DE" b="0" dirty="0" smtClean="0">
                <a:solidFill>
                  <a:schemeClr val="tx1"/>
                </a:solidFill>
              </a:rPr>
              <a:t> </a:t>
            </a:r>
            <a:r>
              <a:rPr lang="de-DE" b="0" dirty="0" err="1" smtClean="0">
                <a:solidFill>
                  <a:schemeClr val="tx1"/>
                </a:solidFill>
              </a:rPr>
              <a:t>toroidal</a:t>
            </a:r>
            <a:r>
              <a:rPr lang="de-DE" b="0" dirty="0" smtClean="0">
                <a:solidFill>
                  <a:schemeClr val="tx1"/>
                </a:solidFill>
              </a:rPr>
              <a:t> </a:t>
            </a:r>
            <a:r>
              <a:rPr lang="de-DE" b="0" dirty="0" err="1" smtClean="0">
                <a:solidFill>
                  <a:schemeClr val="tx1"/>
                </a:solidFill>
              </a:rPr>
              <a:t>asymmetry</a:t>
            </a:r>
            <a:endParaRPr lang="de-DE" b="0" dirty="0">
              <a:solidFill>
                <a:schemeClr val="tx1"/>
              </a:solidFill>
            </a:endParaRPr>
          </a:p>
          <a:p>
            <a:r>
              <a:rPr lang="de-DE" dirty="0" err="1" smtClean="0"/>
              <a:t>Current</a:t>
            </a:r>
            <a:r>
              <a:rPr lang="de-DE" dirty="0" smtClean="0"/>
              <a:t> </a:t>
            </a:r>
            <a:r>
              <a:rPr lang="de-DE" dirty="0" err="1" smtClean="0"/>
              <a:t>method</a:t>
            </a:r>
            <a:r>
              <a:rPr lang="de-DE" dirty="0" smtClean="0"/>
              <a:t> </a:t>
            </a:r>
            <a:r>
              <a:rPr lang="de-DE" dirty="0" err="1" smtClean="0"/>
              <a:t>tends</a:t>
            </a:r>
            <a:r>
              <a:rPr lang="de-DE" dirty="0" smtClean="0"/>
              <a:t> </a:t>
            </a:r>
            <a:r>
              <a:rPr lang="de-DE" dirty="0" err="1" smtClean="0"/>
              <a:t>to</a:t>
            </a:r>
            <a:r>
              <a:rPr lang="de-DE" dirty="0" smtClean="0"/>
              <a:t> </a:t>
            </a:r>
            <a:r>
              <a:rPr lang="de-DE" dirty="0" err="1" smtClean="0"/>
              <a:t>underestimate</a:t>
            </a:r>
            <a:endParaRPr lang="de-DE" dirty="0" smtClean="0"/>
          </a:p>
          <a:p>
            <a:r>
              <a:rPr lang="de-DE" dirty="0" smtClean="0"/>
              <a:t>Pol. </a:t>
            </a:r>
            <a:r>
              <a:rPr lang="de-DE" dirty="0" err="1" smtClean="0"/>
              <a:t>asymmetries</a:t>
            </a:r>
            <a:r>
              <a:rPr lang="de-DE" dirty="0" smtClean="0"/>
              <a:t> </a:t>
            </a:r>
            <a:r>
              <a:rPr lang="de-DE" dirty="0" err="1" smtClean="0"/>
              <a:t>cause</a:t>
            </a:r>
            <a:r>
              <a:rPr lang="de-DE" dirty="0" smtClean="0"/>
              <a:t> large </a:t>
            </a:r>
            <a:r>
              <a:rPr lang="de-DE" dirty="0" err="1" smtClean="0"/>
              <a:t>errors</a:t>
            </a:r>
            <a:r>
              <a:rPr lang="de-DE" dirty="0" smtClean="0"/>
              <a:t> </a:t>
            </a:r>
            <a:r>
              <a:rPr lang="de-DE" sz="1400" b="0" dirty="0">
                <a:solidFill>
                  <a:schemeClr val="tx1"/>
                </a:solidFill>
              </a:rPr>
              <a:t>[Maaziz 2021</a:t>
            </a:r>
            <a:r>
              <a:rPr lang="de-DE" sz="1400" b="0" dirty="0" smtClean="0">
                <a:solidFill>
                  <a:schemeClr val="tx1"/>
                </a:solidFill>
              </a:rPr>
              <a:t>]</a:t>
            </a:r>
            <a:endParaRPr lang="de-DE" dirty="0" smtClean="0"/>
          </a:p>
          <a:p>
            <a:r>
              <a:rPr lang="de-DE" b="0" dirty="0" smtClean="0">
                <a:solidFill>
                  <a:schemeClr val="tx1"/>
                </a:solidFill>
              </a:rPr>
              <a:t>Error </a:t>
            </a:r>
            <a:r>
              <a:rPr lang="de-DE" b="0" dirty="0" err="1" smtClean="0">
                <a:solidFill>
                  <a:schemeClr val="tx1"/>
                </a:solidFill>
              </a:rPr>
              <a:t>increases</a:t>
            </a:r>
            <a:r>
              <a:rPr lang="de-DE" b="0" dirty="0" smtClean="0">
                <a:solidFill>
                  <a:schemeClr val="tx1"/>
                </a:solidFill>
              </a:rPr>
              <a:t> </a:t>
            </a:r>
            <a:r>
              <a:rPr lang="de-DE" b="0" dirty="0" err="1" smtClean="0">
                <a:solidFill>
                  <a:schemeClr val="tx1"/>
                </a:solidFill>
              </a:rPr>
              <a:t>when</a:t>
            </a:r>
            <a:r>
              <a:rPr lang="de-DE" b="0" dirty="0" smtClean="0">
                <a:solidFill>
                  <a:schemeClr val="tx1"/>
                </a:solidFill>
              </a:rPr>
              <a:t> </a:t>
            </a:r>
            <a:r>
              <a:rPr lang="de-DE" b="0" dirty="0" err="1" smtClean="0">
                <a:solidFill>
                  <a:schemeClr val="tx1"/>
                </a:solidFill>
              </a:rPr>
              <a:t>toroidal</a:t>
            </a:r>
            <a:r>
              <a:rPr lang="de-DE" b="0" dirty="0" smtClean="0">
                <a:solidFill>
                  <a:schemeClr val="tx1"/>
                </a:solidFill>
              </a:rPr>
              <a:t> </a:t>
            </a:r>
            <a:r>
              <a:rPr lang="de-DE" b="0" dirty="0" err="1" smtClean="0">
                <a:solidFill>
                  <a:schemeClr val="tx1"/>
                </a:solidFill>
              </a:rPr>
              <a:t>asymmetry</a:t>
            </a:r>
            <a:r>
              <a:rPr lang="de-DE" b="0" dirty="0" smtClean="0">
                <a:solidFill>
                  <a:schemeClr val="tx1"/>
                </a:solidFill>
              </a:rPr>
              <a:t> </a:t>
            </a:r>
            <a:r>
              <a:rPr lang="de-DE" b="0" dirty="0" err="1" smtClean="0">
                <a:solidFill>
                  <a:schemeClr val="tx1"/>
                </a:solidFill>
              </a:rPr>
              <a:t>is</a:t>
            </a:r>
            <a:r>
              <a:rPr lang="de-DE" b="0" dirty="0" smtClean="0">
                <a:solidFill>
                  <a:schemeClr val="tx1"/>
                </a:solidFill>
              </a:rPr>
              <a:t> </a:t>
            </a:r>
            <a:r>
              <a:rPr lang="de-DE" b="0" dirty="0" err="1" smtClean="0">
                <a:solidFill>
                  <a:schemeClr val="tx1"/>
                </a:solidFill>
              </a:rPr>
              <a:t>included</a:t>
            </a:r>
            <a:endParaRPr lang="de-DE" b="0" dirty="0" smtClean="0">
              <a:solidFill>
                <a:schemeClr val="tx1"/>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912" y="3711600"/>
            <a:ext cx="3385074" cy="25200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5499" y="3249698"/>
            <a:ext cx="6701978" cy="3240000"/>
          </a:xfrm>
          <a:prstGeom prst="rect">
            <a:avLst/>
          </a:prstGeom>
        </p:spPr>
      </p:pic>
      <p:sp>
        <p:nvSpPr>
          <p:cNvPr id="29" name="Rectangle 28"/>
          <p:cNvSpPr/>
          <p:nvPr/>
        </p:nvSpPr>
        <p:spPr>
          <a:xfrm>
            <a:off x="1641922" y="4075326"/>
            <a:ext cx="2133918" cy="369332"/>
          </a:xfrm>
          <a:prstGeom prst="rect">
            <a:avLst/>
          </a:prstGeom>
        </p:spPr>
        <p:txBody>
          <a:bodyPr wrap="none">
            <a:spAutoFit/>
          </a:bodyPr>
          <a:lstStyle/>
          <a:p>
            <a:pPr algn="ctr"/>
            <a:r>
              <a:rPr lang="de-DE" dirty="0" err="1" smtClean="0"/>
              <a:t>toroidal</a:t>
            </a:r>
            <a:r>
              <a:rPr lang="de-DE" dirty="0" smtClean="0"/>
              <a:t> </a:t>
            </a:r>
            <a:r>
              <a:rPr lang="de-DE" dirty="0" err="1" smtClean="0"/>
              <a:t>asymmetry</a:t>
            </a:r>
            <a:endParaRPr lang="en-GB" dirty="0"/>
          </a:p>
        </p:txBody>
      </p:sp>
      <p:sp>
        <p:nvSpPr>
          <p:cNvPr id="16" name="Oval 15"/>
          <p:cNvSpPr/>
          <p:nvPr/>
        </p:nvSpPr>
        <p:spPr>
          <a:xfrm>
            <a:off x="8624631" y="5609532"/>
            <a:ext cx="685247" cy="685247"/>
          </a:xfrm>
          <a:prstGeom prst="ellipse">
            <a:avLst/>
          </a:prstGeom>
          <a:no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18" name="Straight Arrow Connector 17"/>
          <p:cNvCxnSpPr>
            <a:stCxn id="16" idx="0"/>
          </p:cNvCxnSpPr>
          <p:nvPr/>
        </p:nvCxnSpPr>
        <p:spPr>
          <a:xfrm flipH="1" flipV="1">
            <a:off x="8090083" y="3058480"/>
            <a:ext cx="877172" cy="2551052"/>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0413697" y="5613954"/>
            <a:ext cx="685247" cy="685247"/>
          </a:xfrm>
          <a:prstGeom prst="ellipse">
            <a:avLst/>
          </a:prstGeom>
          <a:no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23" name="Straight Arrow Connector 22"/>
          <p:cNvCxnSpPr>
            <a:stCxn id="20" idx="0"/>
          </p:cNvCxnSpPr>
          <p:nvPr/>
        </p:nvCxnSpPr>
        <p:spPr>
          <a:xfrm flipH="1" flipV="1">
            <a:off x="10756319" y="3073334"/>
            <a:ext cx="2" cy="254062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04974" y="1562901"/>
            <a:ext cx="1202258" cy="900000"/>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9067" y="1560163"/>
            <a:ext cx="1202258" cy="90000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2689" y="1421040"/>
            <a:ext cx="1202258" cy="900000"/>
          </a:xfrm>
          <a:prstGeom prst="rect">
            <a:avLst/>
          </a:prstGeom>
        </p:spPr>
      </p:pic>
      <p:sp>
        <p:nvSpPr>
          <p:cNvPr id="8" name="Rectangle 7"/>
          <p:cNvSpPr/>
          <p:nvPr/>
        </p:nvSpPr>
        <p:spPr>
          <a:xfrm>
            <a:off x="7583278" y="937782"/>
            <a:ext cx="1048684" cy="553998"/>
          </a:xfrm>
          <a:prstGeom prst="rect">
            <a:avLst/>
          </a:prstGeom>
        </p:spPr>
        <p:txBody>
          <a:bodyPr wrap="none">
            <a:spAutoFit/>
          </a:bodyPr>
          <a:lstStyle/>
          <a:p>
            <a:pPr algn="ctr"/>
            <a:r>
              <a:rPr lang="de-DE" sz="1500" b="1" dirty="0" err="1" smtClean="0"/>
              <a:t>Inboard</a:t>
            </a:r>
            <a:endParaRPr lang="de-DE" sz="1500" b="1" dirty="0" smtClean="0"/>
          </a:p>
          <a:p>
            <a:pPr algn="ctr"/>
            <a:r>
              <a:rPr lang="de-DE" sz="1500" b="1" dirty="0" smtClean="0"/>
              <a:t>dominant</a:t>
            </a:r>
            <a:endParaRPr lang="en-GB" sz="1500" b="1" dirty="0"/>
          </a:p>
        </p:txBody>
      </p:sp>
      <p:sp>
        <p:nvSpPr>
          <p:cNvPr id="30" name="Rectangle 29"/>
          <p:cNvSpPr/>
          <p:nvPr/>
        </p:nvSpPr>
        <p:spPr>
          <a:xfrm>
            <a:off x="10205527" y="937782"/>
            <a:ext cx="1101584" cy="553998"/>
          </a:xfrm>
          <a:prstGeom prst="rect">
            <a:avLst/>
          </a:prstGeom>
        </p:spPr>
        <p:txBody>
          <a:bodyPr wrap="none">
            <a:spAutoFit/>
          </a:bodyPr>
          <a:lstStyle/>
          <a:p>
            <a:pPr algn="ctr"/>
            <a:r>
              <a:rPr lang="de-DE" sz="1500" b="1" dirty="0" smtClean="0"/>
              <a:t>Outboard </a:t>
            </a:r>
          </a:p>
          <a:p>
            <a:pPr algn="ctr"/>
            <a:r>
              <a:rPr lang="de-DE" sz="1500" b="1" dirty="0" smtClean="0"/>
              <a:t>dominant</a:t>
            </a:r>
            <a:endParaRPr lang="en-GB" sz="1500" b="1" dirty="0"/>
          </a:p>
        </p:txBody>
      </p:sp>
    </p:spTree>
    <p:extLst>
      <p:ext uri="{BB962C8B-B14F-4D97-AF65-F5344CB8AC3E}">
        <p14:creationId xmlns:p14="http://schemas.microsoft.com/office/powerpoint/2010/main" val="2709944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itel 8"/>
              <p:cNvSpPr>
                <a:spLocks noGrp="1"/>
              </p:cNvSpPr>
              <p:nvPr>
                <p:ph type="title"/>
              </p:nvPr>
            </p:nvSpPr>
            <p:spPr>
              <a:xfrm>
                <a:off x="695326" y="441325"/>
                <a:ext cx="9576471" cy="445014"/>
              </a:xfrm>
            </p:spPr>
            <p:txBody>
              <a:bodyPr/>
              <a:lstStyle/>
              <a:p>
                <a14:m>
                  <m:oMath xmlns:m="http://schemas.openxmlformats.org/officeDocument/2006/math">
                    <m:sSub>
                      <m:sSubPr>
                        <m:ctrlPr>
                          <a:rPr lang="de-DE" b="1" i="1" dirty="0" smtClean="0">
                            <a:latin typeface="Cambria Math" panose="02040503050406030204" pitchFamily="18" charset="0"/>
                          </a:rPr>
                        </m:ctrlPr>
                      </m:sSubPr>
                      <m:e>
                        <m:r>
                          <a:rPr lang="de-DE" b="1" i="1" dirty="0" smtClean="0">
                            <a:latin typeface="Cambria Math" panose="02040503050406030204" pitchFamily="18" charset="0"/>
                          </a:rPr>
                          <m:t>𝑷</m:t>
                        </m:r>
                      </m:e>
                      <m:sub>
                        <m:r>
                          <a:rPr lang="de-DE" b="1" i="1" dirty="0" smtClean="0">
                            <a:latin typeface="Cambria Math" panose="02040503050406030204" pitchFamily="18" charset="0"/>
                          </a:rPr>
                          <m:t>𝒓𝒂𝒅</m:t>
                        </m:r>
                      </m:sub>
                    </m:sSub>
                  </m:oMath>
                </a14:m>
                <a:r>
                  <a:rPr lang="en-US" dirty="0" smtClean="0"/>
                  <a:t> proxy improvement</a:t>
                </a:r>
                <a:endParaRPr lang="en-US" dirty="0"/>
              </a:p>
            </p:txBody>
          </p:sp>
        </mc:Choice>
        <mc:Fallback xmlns="">
          <p:sp>
            <p:nvSpPr>
              <p:cNvPr id="9" name="Titel 8"/>
              <p:cNvSpPr>
                <a:spLocks noGrp="1" noRot="1" noChangeAspect="1" noMove="1" noResize="1" noEditPoints="1" noAdjustHandles="1" noChangeArrowheads="1" noChangeShapeType="1" noTextEdit="1"/>
              </p:cNvSpPr>
              <p:nvPr>
                <p:ph type="title"/>
              </p:nvPr>
            </p:nvSpPr>
            <p:spPr>
              <a:xfrm>
                <a:off x="695326" y="441325"/>
                <a:ext cx="9576471" cy="445014"/>
              </a:xfrm>
              <a:blipFill>
                <a:blip r:embed="rId2"/>
                <a:stretch>
                  <a:fillRect t="-27397" b="-23288"/>
                </a:stretch>
              </a:blipFill>
            </p:spPr>
            <p:txBody>
              <a:bodyPr/>
              <a:lstStyle/>
              <a:p>
                <a:r>
                  <a:rPr lang="en-GB">
                    <a:noFill/>
                  </a:rPr>
                  <a:t> </a:t>
                </a:r>
              </a:p>
            </p:txBody>
          </p:sp>
        </mc:Fallback>
      </mc:AlternateContent>
      <p:sp>
        <p:nvSpPr>
          <p:cNvPr id="8" name="Foliennummernplatzhalter 7"/>
          <p:cNvSpPr>
            <a:spLocks noGrp="1"/>
          </p:cNvSpPr>
          <p:nvPr>
            <p:ph type="sldNum" sz="quarter" idx="16"/>
          </p:nvPr>
        </p:nvSpPr>
        <p:spPr/>
        <p:txBody>
          <a:bodyPr/>
          <a:lstStyle/>
          <a:p>
            <a:fld id="{31AA536C-85F5-4A1B-A111-7CE00A08BCBC}" type="slidenum">
              <a:rPr lang="en-US" smtClean="0"/>
              <a:pPr/>
              <a:t>33</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19" name="Text Placeholder 1"/>
          <p:cNvSpPr txBox="1">
            <a:spLocks/>
          </p:cNvSpPr>
          <p:nvPr/>
        </p:nvSpPr>
        <p:spPr>
          <a:xfrm>
            <a:off x="631824" y="1129335"/>
            <a:ext cx="11233150" cy="5360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solidFill>
                  <a:srgbClr val="005555"/>
                </a:solidFill>
              </a:rPr>
              <a:t>Trained weighted sum (WS) method using randomly generated mock-up patterns</a:t>
            </a:r>
          </a:p>
          <a:p>
            <a:r>
              <a:rPr lang="en-US" sz="1800" dirty="0" smtClean="0">
                <a:solidFill>
                  <a:srgbClr val="005555"/>
                </a:solidFill>
              </a:rPr>
              <a:t>Toroidal asymmetries included in the training </a:t>
            </a:r>
          </a:p>
          <a:p>
            <a:r>
              <a:rPr lang="en-US" sz="1800" b="0" dirty="0"/>
              <a:t>Tested </a:t>
            </a:r>
            <a:r>
              <a:rPr lang="en-US" sz="1800" b="0" dirty="0">
                <a:solidFill>
                  <a:srgbClr val="C00000"/>
                </a:solidFill>
              </a:rPr>
              <a:t>traditional method</a:t>
            </a:r>
            <a:r>
              <a:rPr lang="en-US" sz="1800" b="0" dirty="0"/>
              <a:t> and </a:t>
            </a:r>
            <a:r>
              <a:rPr lang="en-US" sz="1800" b="0" dirty="0">
                <a:solidFill>
                  <a:srgbClr val="0070C0"/>
                </a:solidFill>
              </a:rPr>
              <a:t>WS </a:t>
            </a:r>
            <a:r>
              <a:rPr lang="en-US" sz="1800" b="0" dirty="0" smtClean="0">
                <a:solidFill>
                  <a:srgbClr val="0070C0"/>
                </a:solidFill>
              </a:rPr>
              <a:t>method</a:t>
            </a:r>
            <a:r>
              <a:rPr lang="en-US" sz="1800" b="0" dirty="0" smtClean="0"/>
              <a:t>:</a:t>
            </a:r>
          </a:p>
          <a:p>
            <a:pPr lvl="1"/>
            <a:r>
              <a:rPr lang="en-US" sz="1800" dirty="0" smtClean="0"/>
              <a:t>Mock-ups</a:t>
            </a:r>
          </a:p>
          <a:p>
            <a:pPr lvl="1"/>
            <a:r>
              <a:rPr lang="en-US" sz="1800" dirty="0" smtClean="0"/>
              <a:t>Mock-ups + misalignment</a:t>
            </a:r>
          </a:p>
          <a:p>
            <a:pPr lvl="1"/>
            <a:r>
              <a:rPr lang="en-US" sz="1800" dirty="0" smtClean="0"/>
              <a:t>EMC3-EIRENE</a:t>
            </a:r>
          </a:p>
          <a:p>
            <a:pPr lvl="1"/>
            <a:r>
              <a:rPr lang="en-US" sz="1800" dirty="0" smtClean="0"/>
              <a:t>Experimental</a:t>
            </a:r>
          </a:p>
          <a:p>
            <a:pPr lvl="1"/>
            <a:endParaRPr lang="en-US" sz="1800" dirty="0" smtClean="0">
              <a:solidFill>
                <a:srgbClr val="005555"/>
              </a:solidFill>
            </a:endParaRPr>
          </a:p>
        </p:txBody>
      </p:sp>
      <p:sp>
        <p:nvSpPr>
          <p:cNvPr id="28" name="Text Placeholder 1"/>
          <p:cNvSpPr txBox="1">
            <a:spLocks/>
          </p:cNvSpPr>
          <p:nvPr/>
        </p:nvSpPr>
        <p:spPr>
          <a:xfrm>
            <a:off x="631824" y="3858874"/>
            <a:ext cx="3430712" cy="3271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0" dirty="0" smtClean="0"/>
          </a:p>
        </p:txBody>
      </p:sp>
      <p:grpSp>
        <p:nvGrpSpPr>
          <p:cNvPr id="7" name="Group 6"/>
          <p:cNvGrpSpPr/>
          <p:nvPr/>
        </p:nvGrpSpPr>
        <p:grpSpPr>
          <a:xfrm>
            <a:off x="4062536" y="2173893"/>
            <a:ext cx="8106352" cy="4315805"/>
            <a:chOff x="4062536" y="2173893"/>
            <a:chExt cx="8106352" cy="431580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594" y="4329698"/>
              <a:ext cx="4091294" cy="2160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536" y="2173893"/>
              <a:ext cx="4015058" cy="2160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594" y="2173893"/>
              <a:ext cx="4015058" cy="2160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2536" y="4327601"/>
              <a:ext cx="4015058" cy="2160000"/>
            </a:xfrm>
            <a:prstGeom prst="rect">
              <a:avLst/>
            </a:prstGeom>
          </p:spPr>
        </p:pic>
      </p:grpSp>
    </p:spTree>
    <p:extLst>
      <p:ext uri="{BB962C8B-B14F-4D97-AF65-F5344CB8AC3E}">
        <p14:creationId xmlns:p14="http://schemas.microsoft.com/office/powerpoint/2010/main" val="3184922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itel 8"/>
              <p:cNvSpPr>
                <a:spLocks noGrp="1"/>
              </p:cNvSpPr>
              <p:nvPr>
                <p:ph type="title"/>
              </p:nvPr>
            </p:nvSpPr>
            <p:spPr>
              <a:xfrm>
                <a:off x="695326" y="441325"/>
                <a:ext cx="9576471" cy="445014"/>
              </a:xfrm>
            </p:spPr>
            <p:txBody>
              <a:bodyPr/>
              <a:lstStyle/>
              <a:p>
                <a14:m>
                  <m:oMath xmlns:m="http://schemas.openxmlformats.org/officeDocument/2006/math">
                    <m:sSub>
                      <m:sSubPr>
                        <m:ctrlPr>
                          <a:rPr lang="de-DE" b="1" i="1" dirty="0" smtClean="0">
                            <a:latin typeface="Cambria Math" panose="02040503050406030204" pitchFamily="18" charset="0"/>
                          </a:rPr>
                        </m:ctrlPr>
                      </m:sSubPr>
                      <m:e>
                        <m:r>
                          <a:rPr lang="de-DE" b="1" i="1" dirty="0" smtClean="0">
                            <a:latin typeface="Cambria Math" panose="02040503050406030204" pitchFamily="18" charset="0"/>
                          </a:rPr>
                          <m:t>𝑷</m:t>
                        </m:r>
                      </m:e>
                      <m:sub>
                        <m:r>
                          <a:rPr lang="de-DE" b="1" i="1" dirty="0" smtClean="0">
                            <a:latin typeface="Cambria Math" panose="02040503050406030204" pitchFamily="18" charset="0"/>
                          </a:rPr>
                          <m:t>𝒓𝒂𝒅</m:t>
                        </m:r>
                      </m:sub>
                    </m:sSub>
                  </m:oMath>
                </a14:m>
                <a:r>
                  <a:rPr lang="en-US" dirty="0" smtClean="0"/>
                  <a:t> proxy improvement</a:t>
                </a:r>
                <a:endParaRPr lang="en-US" dirty="0"/>
              </a:p>
            </p:txBody>
          </p:sp>
        </mc:Choice>
        <mc:Fallback xmlns="">
          <p:sp>
            <p:nvSpPr>
              <p:cNvPr id="9" name="Titel 8"/>
              <p:cNvSpPr>
                <a:spLocks noGrp="1" noRot="1" noChangeAspect="1" noMove="1" noResize="1" noEditPoints="1" noAdjustHandles="1" noChangeArrowheads="1" noChangeShapeType="1" noTextEdit="1"/>
              </p:cNvSpPr>
              <p:nvPr>
                <p:ph type="title"/>
              </p:nvPr>
            </p:nvSpPr>
            <p:spPr>
              <a:xfrm>
                <a:off x="695326" y="441325"/>
                <a:ext cx="9576471" cy="445014"/>
              </a:xfrm>
              <a:blipFill>
                <a:blip r:embed="rId2"/>
                <a:stretch>
                  <a:fillRect t="-27397" b="-23288"/>
                </a:stretch>
              </a:blipFill>
            </p:spPr>
            <p:txBody>
              <a:bodyPr/>
              <a:lstStyle/>
              <a:p>
                <a:r>
                  <a:rPr lang="en-GB">
                    <a:noFill/>
                  </a:rPr>
                  <a:t> </a:t>
                </a:r>
              </a:p>
            </p:txBody>
          </p:sp>
        </mc:Fallback>
      </mc:AlternateContent>
      <p:sp>
        <p:nvSpPr>
          <p:cNvPr id="8" name="Foliennummernplatzhalter 7"/>
          <p:cNvSpPr>
            <a:spLocks noGrp="1"/>
          </p:cNvSpPr>
          <p:nvPr>
            <p:ph type="sldNum" sz="quarter" idx="16"/>
          </p:nvPr>
        </p:nvSpPr>
        <p:spPr/>
        <p:txBody>
          <a:bodyPr/>
          <a:lstStyle/>
          <a:p>
            <a:fld id="{31AA536C-85F5-4A1B-A111-7CE00A08BCBC}" type="slidenum">
              <a:rPr lang="en-US" smtClean="0"/>
              <a:pPr/>
              <a:t>34</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19" name="Text Placeholder 1"/>
          <p:cNvSpPr txBox="1">
            <a:spLocks/>
          </p:cNvSpPr>
          <p:nvPr/>
        </p:nvSpPr>
        <p:spPr>
          <a:xfrm>
            <a:off x="631824" y="1129335"/>
            <a:ext cx="11233150" cy="5360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solidFill>
                  <a:srgbClr val="005555"/>
                </a:solidFill>
              </a:rPr>
              <a:t>Trained weighted sum (WS) method using randomly generated mock-up patterns</a:t>
            </a:r>
          </a:p>
          <a:p>
            <a:r>
              <a:rPr lang="en-US" sz="1800" dirty="0" smtClean="0">
                <a:solidFill>
                  <a:srgbClr val="005555"/>
                </a:solidFill>
              </a:rPr>
              <a:t>Toroidal asymmetries included in the training </a:t>
            </a:r>
          </a:p>
          <a:p>
            <a:r>
              <a:rPr lang="en-US" sz="1800" b="0" dirty="0" smtClean="0"/>
              <a:t>Tested </a:t>
            </a:r>
            <a:r>
              <a:rPr lang="en-US" sz="1800" b="0" dirty="0" smtClean="0">
                <a:solidFill>
                  <a:srgbClr val="C00000"/>
                </a:solidFill>
              </a:rPr>
              <a:t>traditional method</a:t>
            </a:r>
            <a:r>
              <a:rPr lang="en-US" sz="1800" b="0" dirty="0" smtClean="0"/>
              <a:t> and </a:t>
            </a:r>
            <a:r>
              <a:rPr lang="en-US" sz="1800" b="0" dirty="0" smtClean="0">
                <a:solidFill>
                  <a:srgbClr val="0070C0"/>
                </a:solidFill>
              </a:rPr>
              <a:t>WS method</a:t>
            </a:r>
            <a:r>
              <a:rPr lang="en-US" sz="1800" b="0" dirty="0" smtClean="0"/>
              <a:t>:</a:t>
            </a:r>
          </a:p>
          <a:p>
            <a:pPr lvl="1"/>
            <a:r>
              <a:rPr lang="en-US" sz="1800" dirty="0" smtClean="0"/>
              <a:t>Mock-ups</a:t>
            </a:r>
          </a:p>
          <a:p>
            <a:pPr lvl="1"/>
            <a:r>
              <a:rPr lang="en-US" sz="1800" dirty="0" smtClean="0"/>
              <a:t>Mock-ups + misalignment</a:t>
            </a:r>
          </a:p>
          <a:p>
            <a:pPr lvl="1"/>
            <a:r>
              <a:rPr lang="en-US" sz="1800" dirty="0" smtClean="0"/>
              <a:t>EMC3-EIRENE</a:t>
            </a:r>
          </a:p>
          <a:p>
            <a:pPr lvl="1"/>
            <a:r>
              <a:rPr lang="en-US" sz="1800" dirty="0" smtClean="0"/>
              <a:t>Experimental</a:t>
            </a:r>
          </a:p>
          <a:p>
            <a:pPr lvl="1"/>
            <a:endParaRPr lang="en-US" sz="1800" dirty="0" smtClean="0">
              <a:solidFill>
                <a:srgbClr val="005555"/>
              </a:solidFill>
            </a:endParaRPr>
          </a:p>
        </p:txBody>
      </p:sp>
      <mc:AlternateContent xmlns:mc="http://schemas.openxmlformats.org/markup-compatibility/2006">
        <mc:Choice xmlns:a14="http://schemas.microsoft.com/office/drawing/2010/main" Requires="a14">
          <p:sp>
            <p:nvSpPr>
              <p:cNvPr id="28" name="Text Placeholder 1"/>
              <p:cNvSpPr txBox="1">
                <a:spLocks/>
              </p:cNvSpPr>
              <p:nvPr/>
            </p:nvSpPr>
            <p:spPr>
              <a:xfrm>
                <a:off x="631824" y="3858874"/>
                <a:ext cx="3430712" cy="3271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solidFill>
                      <a:srgbClr val="005555"/>
                    </a:solidFill>
                  </a:rPr>
                  <a:t>WS method has best performance in all cases except experimental</a:t>
                </a:r>
              </a:p>
              <a:p>
                <a:r>
                  <a:rPr lang="en-US" sz="1800" b="0" dirty="0" smtClean="0"/>
                  <a:t>But: limited number of channels</a:t>
                </a:r>
              </a:p>
              <a:p>
                <a14:m>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𝑓</m:t>
                        </m:r>
                      </m:e>
                      <m:sub>
                        <m:r>
                          <a:rPr lang="de-DE" sz="1800" b="0" i="1" smtClean="0">
                            <a:latin typeface="Cambria Math" panose="02040503050406030204" pitchFamily="18" charset="0"/>
                          </a:rPr>
                          <m:t>𝑟𝑎𝑑</m:t>
                        </m:r>
                      </m:sub>
                    </m:sSub>
                  </m:oMath>
                </a14:m>
                <a:r>
                  <a:rPr lang="en-US" sz="1800" b="0" dirty="0" smtClean="0"/>
                  <a:t> dependence </a:t>
                </a:r>
                <a:r>
                  <a:rPr lang="en-US" sz="1800" b="0" dirty="0" smtClean="0"/>
                  <a:t>seems </a:t>
                </a:r>
                <a:r>
                  <a:rPr lang="en-US" sz="1800" b="0" dirty="0" smtClean="0"/>
                  <a:t>consistent with expectations</a:t>
                </a:r>
                <a:endParaRPr lang="en-US" sz="1800" b="0" dirty="0" smtClean="0"/>
              </a:p>
            </p:txBody>
          </p:sp>
        </mc:Choice>
        <mc:Fallback>
          <p:sp>
            <p:nvSpPr>
              <p:cNvPr id="28" name="Text Placeholder 1"/>
              <p:cNvSpPr txBox="1">
                <a:spLocks noRot="1" noChangeAspect="1" noMove="1" noResize="1" noEditPoints="1" noAdjustHandles="1" noChangeArrowheads="1" noChangeShapeType="1" noTextEdit="1"/>
              </p:cNvSpPr>
              <p:nvPr/>
            </p:nvSpPr>
            <p:spPr>
              <a:xfrm>
                <a:off x="631824" y="3858874"/>
                <a:ext cx="3430712" cy="3271133"/>
              </a:xfrm>
              <a:prstGeom prst="rect">
                <a:avLst/>
              </a:prstGeom>
              <a:blipFill>
                <a:blip r:embed="rId3"/>
                <a:stretch>
                  <a:fillRect l="-1246" t="-1676"/>
                </a:stretch>
              </a:blipFill>
            </p:spPr>
            <p:txBody>
              <a:bodyPr/>
              <a:lstStyle/>
              <a:p>
                <a:r>
                  <a:rPr lang="en-GB">
                    <a:noFill/>
                  </a:rPr>
                  <a:t> </a:t>
                </a:r>
              </a:p>
            </p:txBody>
          </p:sp>
        </mc:Fallback>
      </mc:AlternateContent>
      <p:grpSp>
        <p:nvGrpSpPr>
          <p:cNvPr id="15" name="Group 14"/>
          <p:cNvGrpSpPr/>
          <p:nvPr/>
        </p:nvGrpSpPr>
        <p:grpSpPr>
          <a:xfrm>
            <a:off x="4062536" y="2173893"/>
            <a:ext cx="8106352" cy="4315805"/>
            <a:chOff x="4062536" y="2173893"/>
            <a:chExt cx="8106352" cy="4315805"/>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536" y="2173893"/>
              <a:ext cx="4015058" cy="21600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594" y="2173893"/>
              <a:ext cx="4015058" cy="21600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2536" y="4327601"/>
              <a:ext cx="4015058" cy="21600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7594" y="4329698"/>
              <a:ext cx="4091294" cy="2160000"/>
            </a:xfrm>
            <a:prstGeom prst="rect">
              <a:avLst/>
            </a:prstGeom>
            <a:ln w="19050">
              <a:solidFill>
                <a:schemeClr val="accent1"/>
              </a:solidFill>
            </a:ln>
          </p:spPr>
        </p:pic>
      </p:grpSp>
    </p:spTree>
    <p:extLst>
      <p:ext uri="{BB962C8B-B14F-4D97-AF65-F5344CB8AC3E}">
        <p14:creationId xmlns:p14="http://schemas.microsoft.com/office/powerpoint/2010/main" val="2366316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Placeholder 1"/>
              <p:cNvSpPr>
                <a:spLocks noGrp="1"/>
              </p:cNvSpPr>
              <p:nvPr>
                <p:ph sz="quarter" idx="13"/>
              </p:nvPr>
            </p:nvSpPr>
            <p:spPr>
              <a:xfrm>
                <a:off x="695326" y="1141461"/>
                <a:ext cx="10801349" cy="4772024"/>
              </a:xfrm>
            </p:spPr>
            <p:txBody>
              <a:bodyPr>
                <a:noAutofit/>
              </a:bodyPr>
              <a:lstStyle/>
              <a:p>
                <a:r>
                  <a:rPr lang="en-US" dirty="0" smtClean="0"/>
                  <a:t>Introduction</a:t>
                </a:r>
              </a:p>
              <a:p>
                <a:r>
                  <a:rPr lang="en-US" dirty="0" smtClean="0"/>
                  <a:t>New bolometer diagnostics</a:t>
                </a:r>
              </a:p>
              <a:p>
                <a:r>
                  <a:rPr lang="en-US" dirty="0" smtClean="0"/>
                  <a:t>Radiation distribution </a:t>
                </a:r>
              </a:p>
              <a:p>
                <a14:m>
                  <m:oMath xmlns:m="http://schemas.openxmlformats.org/officeDocument/2006/math">
                    <m:sSub>
                      <m:sSubPr>
                        <m:ctrlPr>
                          <a:rPr lang="de-DE" b="1" i="1" smtClean="0">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𝑷</m:t>
                        </m:r>
                      </m:e>
                      <m:sub>
                        <m:r>
                          <a:rPr lang="de-DE" b="1" i="1" smtClean="0">
                            <a:solidFill>
                              <a:srgbClr val="005555"/>
                            </a:solidFill>
                            <a:latin typeface="Cambria Math" panose="02040503050406030204" pitchFamily="18" charset="0"/>
                          </a:rPr>
                          <m:t>𝒓𝒂𝒅</m:t>
                        </m:r>
                      </m:sub>
                    </m:sSub>
                  </m:oMath>
                </a14:m>
                <a:r>
                  <a:rPr lang="en-US" dirty="0" smtClean="0">
                    <a:solidFill>
                      <a:srgbClr val="005555"/>
                    </a:solidFill>
                  </a:rPr>
                  <a:t> proxy improvement</a:t>
                </a:r>
              </a:p>
              <a:p>
                <a:r>
                  <a:rPr lang="en-US" dirty="0" smtClean="0"/>
                  <a:t>Summary</a:t>
                </a:r>
                <a:endParaRPr lang="en-US" dirty="0"/>
              </a:p>
            </p:txBody>
          </p:sp>
        </mc:Choice>
        <mc:Fallback xmlns="">
          <p:sp>
            <p:nvSpPr>
              <p:cNvPr id="13"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2"/>
                <a:stretch>
                  <a:fillRect l="-118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55146"/>
          </a:xfrm>
        </p:spPr>
        <p:txBody>
          <a:bodyPr/>
          <a:lstStyle/>
          <a:p>
            <a:r>
              <a:rPr lang="en-GB" dirty="0" smtClean="0"/>
              <a:t>Overview</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35</a:t>
            </a:fld>
            <a:endParaRPr lang="en-US" dirty="0"/>
          </a:p>
        </p:txBody>
      </p:sp>
      <p:sp>
        <p:nvSpPr>
          <p:cNvPr id="2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1"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23773287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Summary</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36</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mc:AlternateContent xmlns:mc="http://schemas.openxmlformats.org/markup-compatibility/2006" xmlns:a14="http://schemas.microsoft.com/office/drawing/2010/main">
        <mc:Choice Requires="a14">
          <p:sp>
            <p:nvSpPr>
              <p:cNvPr id="19" name="Text Placeholder 1"/>
              <p:cNvSpPr txBox="1">
                <a:spLocks/>
              </p:cNvSpPr>
              <p:nvPr/>
            </p:nvSpPr>
            <p:spPr>
              <a:xfrm>
                <a:off x="631824" y="1129335"/>
                <a:ext cx="11233150" cy="5360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solidFill>
                      <a:srgbClr val="005555"/>
                    </a:solidFill>
                  </a:rPr>
                  <a:t>Introduction</a:t>
                </a:r>
              </a:p>
              <a:p>
                <a:pPr lvl="1"/>
                <a:r>
                  <a:rPr lang="en-US" sz="1800" b="0" dirty="0"/>
                  <a:t>Analysis of EMC3-EIRENE emissivity patterns</a:t>
                </a:r>
              </a:p>
              <a:p>
                <a:pPr lvl="1"/>
                <a:r>
                  <a:rPr lang="en-US" sz="1800" b="0" dirty="0"/>
                  <a:t>Intrinsic toroidal </a:t>
                </a:r>
                <a:r>
                  <a:rPr lang="en-US" sz="1800" b="0" dirty="0" smtClean="0"/>
                  <a:t>asymmetry</a:t>
                </a:r>
                <a:endParaRPr lang="en-US" sz="1800" dirty="0" smtClean="0"/>
              </a:p>
              <a:p>
                <a:r>
                  <a:rPr lang="en-US" sz="1800" dirty="0" smtClean="0">
                    <a:solidFill>
                      <a:srgbClr val="005555"/>
                    </a:solidFill>
                  </a:rPr>
                  <a:t>New bolometer diagnostics</a:t>
                </a:r>
              </a:p>
              <a:p>
                <a:pPr lvl="1"/>
                <a:r>
                  <a:rPr lang="en-US" sz="1800" dirty="0" smtClean="0"/>
                  <a:t>Fast ray tracing of geometry matrix</a:t>
                </a:r>
              </a:p>
              <a:p>
                <a:pPr lvl="1"/>
                <a:r>
                  <a:rPr lang="en-US" sz="1800" dirty="0" smtClean="0"/>
                  <a:t>CBCs – identify poloidal/toroidal asymmetries</a:t>
                </a:r>
              </a:p>
              <a:p>
                <a:pPr lvl="1"/>
                <a:r>
                  <a:rPr lang="en-US" sz="1800" dirty="0" smtClean="0"/>
                  <a:t>IRVB – wide-view image of divertor </a:t>
                </a:r>
                <a14:m>
                  <m:oMath xmlns:m="http://schemas.openxmlformats.org/officeDocument/2006/math">
                    <m:sSub>
                      <m:sSubPr>
                        <m:ctrlPr>
                          <a:rPr lang="de-DE" sz="1800" i="1">
                            <a:latin typeface="Cambria Math" panose="02040503050406030204" pitchFamily="18" charset="0"/>
                          </a:rPr>
                        </m:ctrlPr>
                      </m:sSubPr>
                      <m:e>
                        <m:r>
                          <a:rPr lang="de-DE" sz="1800" i="1">
                            <a:latin typeface="Cambria Math" panose="02040503050406030204" pitchFamily="18" charset="0"/>
                          </a:rPr>
                          <m:t>𝑃</m:t>
                        </m:r>
                      </m:e>
                      <m:sub>
                        <m:r>
                          <a:rPr lang="de-DE" sz="1800" i="1">
                            <a:latin typeface="Cambria Math" panose="02040503050406030204" pitchFamily="18" charset="0"/>
                          </a:rPr>
                          <m:t>𝑟𝑎𝑑</m:t>
                        </m:r>
                      </m:sub>
                    </m:sSub>
                  </m:oMath>
                </a14:m>
                <a:endParaRPr lang="en-US" sz="1800" dirty="0" smtClean="0"/>
              </a:p>
              <a:p>
                <a:r>
                  <a:rPr lang="en-US" sz="1800" dirty="0" smtClean="0">
                    <a:solidFill>
                      <a:srgbClr val="005555"/>
                    </a:solidFill>
                  </a:rPr>
                  <a:t>Radiation </a:t>
                </a:r>
                <a:r>
                  <a:rPr lang="en-US" sz="1800" dirty="0">
                    <a:solidFill>
                      <a:srgbClr val="005555"/>
                    </a:solidFill>
                  </a:rPr>
                  <a:t>distribution </a:t>
                </a:r>
                <a:endParaRPr lang="en-US" sz="1800" dirty="0" smtClean="0">
                  <a:solidFill>
                    <a:srgbClr val="005555"/>
                  </a:solidFill>
                </a:endParaRPr>
              </a:p>
              <a:p>
                <a:pPr lvl="1"/>
                <a:r>
                  <a:rPr lang="en-US" sz="1800" dirty="0" smtClean="0"/>
                  <a:t>Divertor </a:t>
                </a:r>
                <a14:m>
                  <m:oMath xmlns:m="http://schemas.openxmlformats.org/officeDocument/2006/math">
                    <m:sSub>
                      <m:sSubPr>
                        <m:ctrlPr>
                          <a:rPr lang="de-DE" sz="1800" i="1" smtClean="0">
                            <a:latin typeface="Cambria Math" panose="02040503050406030204" pitchFamily="18" charset="0"/>
                          </a:rPr>
                        </m:ctrlPr>
                      </m:sSubPr>
                      <m:e>
                        <m:r>
                          <a:rPr lang="de-DE" sz="1800" b="0" i="1" smtClean="0">
                            <a:latin typeface="Cambria Math" panose="02040503050406030204" pitchFamily="18" charset="0"/>
                          </a:rPr>
                          <m:t>𝑃</m:t>
                        </m:r>
                      </m:e>
                      <m:sub>
                        <m:r>
                          <a:rPr lang="de-DE" sz="1800" b="0" i="1" smtClean="0">
                            <a:latin typeface="Cambria Math" panose="02040503050406030204" pitchFamily="18" charset="0"/>
                          </a:rPr>
                          <m:t>𝑟𝑎𝑑</m:t>
                        </m:r>
                      </m:sub>
                    </m:sSub>
                  </m:oMath>
                </a14:m>
                <a:r>
                  <a:rPr lang="en-US" sz="1800" dirty="0" smtClean="0"/>
                  <a:t> determined by target interaction</a:t>
                </a:r>
              </a:p>
              <a:p>
                <a:pPr lvl="1"/>
                <a:r>
                  <a:rPr lang="en-US" sz="1800" dirty="0" smtClean="0"/>
                  <a:t>Polarity-dependent up-down divertor asymmetry</a:t>
                </a:r>
              </a:p>
              <a:p>
                <a:pPr lvl="1"/>
                <a:r>
                  <a:rPr lang="en-US" sz="1800" dirty="0" smtClean="0"/>
                  <a:t>Gaussian Process Tomography</a:t>
                </a:r>
              </a:p>
              <a:p>
                <a:pPr lvl="1"/>
                <a:r>
                  <a:rPr lang="en-US" sz="1800" dirty="0" smtClean="0"/>
                  <a:t>Strong toroidal asymmetry</a:t>
                </a:r>
                <a:endParaRPr lang="en-US" sz="1800" dirty="0"/>
              </a:p>
              <a:p>
                <a14:m>
                  <m:oMath xmlns:m="http://schemas.openxmlformats.org/officeDocument/2006/math">
                    <m:sSub>
                      <m:sSubPr>
                        <m:ctrlPr>
                          <a:rPr lang="de-DE" sz="1800" i="1">
                            <a:solidFill>
                              <a:srgbClr val="005555"/>
                            </a:solidFill>
                            <a:latin typeface="Cambria Math" panose="02040503050406030204" pitchFamily="18" charset="0"/>
                          </a:rPr>
                        </m:ctrlPr>
                      </m:sSubPr>
                      <m:e>
                        <m:r>
                          <a:rPr lang="de-DE" sz="1800" i="1">
                            <a:solidFill>
                              <a:srgbClr val="005555"/>
                            </a:solidFill>
                            <a:latin typeface="Cambria Math" panose="02040503050406030204" pitchFamily="18" charset="0"/>
                          </a:rPr>
                          <m:t>𝑷</m:t>
                        </m:r>
                      </m:e>
                      <m:sub>
                        <m:r>
                          <a:rPr lang="de-DE" sz="1800" i="1">
                            <a:solidFill>
                              <a:srgbClr val="005555"/>
                            </a:solidFill>
                            <a:latin typeface="Cambria Math" panose="02040503050406030204" pitchFamily="18" charset="0"/>
                          </a:rPr>
                          <m:t>𝒓𝒂𝒅</m:t>
                        </m:r>
                      </m:sub>
                    </m:sSub>
                  </m:oMath>
                </a14:m>
                <a:r>
                  <a:rPr lang="en-US" sz="1800" dirty="0">
                    <a:solidFill>
                      <a:srgbClr val="005555"/>
                    </a:solidFill>
                  </a:rPr>
                  <a:t> proxy </a:t>
                </a:r>
                <a:r>
                  <a:rPr lang="en-US" sz="1800" dirty="0" smtClean="0">
                    <a:solidFill>
                      <a:srgbClr val="005555"/>
                    </a:solidFill>
                  </a:rPr>
                  <a:t>improvement</a:t>
                </a:r>
                <a:endParaRPr lang="en-US" sz="1800" b="0" dirty="0"/>
              </a:p>
              <a:p>
                <a:pPr lvl="1"/>
                <a:r>
                  <a:rPr lang="en-US" sz="1800" b="0" dirty="0" smtClean="0"/>
                  <a:t>Current proxy is sensitive to asymmetries</a:t>
                </a:r>
              </a:p>
              <a:p>
                <a:pPr lvl="1"/>
                <a:r>
                  <a:rPr lang="en-US" sz="1800" b="0" dirty="0" smtClean="0"/>
                  <a:t>New weighted sum technique </a:t>
                </a:r>
                <a:endParaRPr lang="en-US" sz="1800" dirty="0"/>
              </a:p>
            </p:txBody>
          </p:sp>
        </mc:Choice>
        <mc:Fallback xmlns="">
          <p:sp>
            <p:nvSpPr>
              <p:cNvPr id="19" name="Text Placeholder 1"/>
              <p:cNvSpPr txBox="1">
                <a:spLocks noRot="1" noChangeAspect="1" noMove="1" noResize="1" noEditPoints="1" noAdjustHandles="1" noChangeArrowheads="1" noChangeShapeType="1" noTextEdit="1"/>
              </p:cNvSpPr>
              <p:nvPr/>
            </p:nvSpPr>
            <p:spPr>
              <a:xfrm>
                <a:off x="631824" y="1129335"/>
                <a:ext cx="11233150" cy="5360363"/>
              </a:xfrm>
              <a:prstGeom prst="rect">
                <a:avLst/>
              </a:prstGeom>
              <a:blipFill>
                <a:blip r:embed="rId3"/>
                <a:stretch>
                  <a:fillRect l="-380" t="-1023"/>
                </a:stretch>
              </a:blipFill>
            </p:spPr>
            <p:txBody>
              <a:bodyPr/>
              <a:lstStyle/>
              <a:p>
                <a:r>
                  <a:rPr lang="en-GB">
                    <a:noFill/>
                  </a:rPr>
                  <a:t> </a:t>
                </a:r>
              </a:p>
            </p:txBody>
          </p:sp>
        </mc:Fallback>
      </mc:AlternateContent>
    </p:spTree>
    <p:extLst>
      <p:ext uri="{BB962C8B-B14F-4D97-AF65-F5344CB8AC3E}">
        <p14:creationId xmlns:p14="http://schemas.microsoft.com/office/powerpoint/2010/main" val="108253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smtClean="0"/>
              <a:t>Summary</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37</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mc:AlternateContent xmlns:mc="http://schemas.openxmlformats.org/markup-compatibility/2006" xmlns:a14="http://schemas.microsoft.com/office/drawing/2010/main">
        <mc:Choice Requires="a14">
          <p:sp>
            <p:nvSpPr>
              <p:cNvPr id="19" name="Text Placeholder 1"/>
              <p:cNvSpPr txBox="1">
                <a:spLocks/>
              </p:cNvSpPr>
              <p:nvPr/>
            </p:nvSpPr>
            <p:spPr>
              <a:xfrm>
                <a:off x="631824" y="1129335"/>
                <a:ext cx="11233150" cy="5360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solidFill>
                      <a:srgbClr val="005555"/>
                    </a:solidFill>
                  </a:rPr>
                  <a:t>Introduction</a:t>
                </a:r>
              </a:p>
              <a:p>
                <a:pPr lvl="1"/>
                <a:r>
                  <a:rPr lang="en-US" sz="1800" b="0" dirty="0"/>
                  <a:t>Analysis of EMC3-EIRENE emissivity patterns</a:t>
                </a:r>
              </a:p>
              <a:p>
                <a:pPr lvl="1"/>
                <a:r>
                  <a:rPr lang="en-US" sz="1800" b="0" dirty="0"/>
                  <a:t>Intrinsic toroidal </a:t>
                </a:r>
                <a:r>
                  <a:rPr lang="en-US" sz="1800" b="0" dirty="0" smtClean="0"/>
                  <a:t>asymmetry</a:t>
                </a:r>
                <a:endParaRPr lang="en-US" sz="1800" dirty="0" smtClean="0"/>
              </a:p>
              <a:p>
                <a:r>
                  <a:rPr lang="en-US" sz="1800" dirty="0" smtClean="0">
                    <a:solidFill>
                      <a:srgbClr val="005555"/>
                    </a:solidFill>
                  </a:rPr>
                  <a:t>New bolometer diagnostics</a:t>
                </a:r>
              </a:p>
              <a:p>
                <a:pPr lvl="1"/>
                <a:r>
                  <a:rPr lang="en-US" sz="1800" dirty="0" smtClean="0"/>
                  <a:t>Fast ray tracing of geometry matrix</a:t>
                </a:r>
              </a:p>
              <a:p>
                <a:pPr lvl="1"/>
                <a:r>
                  <a:rPr lang="en-US" sz="1800" dirty="0" smtClean="0"/>
                  <a:t>CBCs – identify poloidal/toroidal asymmetries</a:t>
                </a:r>
              </a:p>
              <a:p>
                <a:pPr lvl="1"/>
                <a:r>
                  <a:rPr lang="en-US" sz="1800" dirty="0" smtClean="0"/>
                  <a:t>IRVB – wide-view image of divertor </a:t>
                </a:r>
                <a14:m>
                  <m:oMath xmlns:m="http://schemas.openxmlformats.org/officeDocument/2006/math">
                    <m:sSub>
                      <m:sSubPr>
                        <m:ctrlPr>
                          <a:rPr lang="de-DE" sz="1800" i="1">
                            <a:latin typeface="Cambria Math" panose="02040503050406030204" pitchFamily="18" charset="0"/>
                          </a:rPr>
                        </m:ctrlPr>
                      </m:sSubPr>
                      <m:e>
                        <m:r>
                          <a:rPr lang="de-DE" sz="1800" i="1">
                            <a:latin typeface="Cambria Math" panose="02040503050406030204" pitchFamily="18" charset="0"/>
                          </a:rPr>
                          <m:t>𝑃</m:t>
                        </m:r>
                      </m:e>
                      <m:sub>
                        <m:r>
                          <a:rPr lang="de-DE" sz="1800" i="1">
                            <a:latin typeface="Cambria Math" panose="02040503050406030204" pitchFamily="18" charset="0"/>
                          </a:rPr>
                          <m:t>𝑟𝑎𝑑</m:t>
                        </m:r>
                      </m:sub>
                    </m:sSub>
                  </m:oMath>
                </a14:m>
                <a:endParaRPr lang="en-US" sz="1800" dirty="0" smtClean="0"/>
              </a:p>
              <a:p>
                <a:r>
                  <a:rPr lang="en-US" sz="1800" dirty="0" smtClean="0">
                    <a:solidFill>
                      <a:srgbClr val="005555"/>
                    </a:solidFill>
                  </a:rPr>
                  <a:t>Radiation </a:t>
                </a:r>
                <a:r>
                  <a:rPr lang="en-US" sz="1800" dirty="0">
                    <a:solidFill>
                      <a:srgbClr val="005555"/>
                    </a:solidFill>
                  </a:rPr>
                  <a:t>distribution </a:t>
                </a:r>
                <a:endParaRPr lang="en-US" sz="1800" dirty="0" smtClean="0">
                  <a:solidFill>
                    <a:srgbClr val="005555"/>
                  </a:solidFill>
                </a:endParaRPr>
              </a:p>
              <a:p>
                <a:pPr lvl="1"/>
                <a:r>
                  <a:rPr lang="en-US" sz="1800" dirty="0" smtClean="0"/>
                  <a:t>Divertor </a:t>
                </a:r>
                <a14:m>
                  <m:oMath xmlns:m="http://schemas.openxmlformats.org/officeDocument/2006/math">
                    <m:sSub>
                      <m:sSubPr>
                        <m:ctrlPr>
                          <a:rPr lang="de-DE" sz="1800" i="1" smtClean="0">
                            <a:latin typeface="Cambria Math" panose="02040503050406030204" pitchFamily="18" charset="0"/>
                          </a:rPr>
                        </m:ctrlPr>
                      </m:sSubPr>
                      <m:e>
                        <m:r>
                          <a:rPr lang="de-DE" sz="1800" b="0" i="1" smtClean="0">
                            <a:latin typeface="Cambria Math" panose="02040503050406030204" pitchFamily="18" charset="0"/>
                          </a:rPr>
                          <m:t>𝑃</m:t>
                        </m:r>
                      </m:e>
                      <m:sub>
                        <m:r>
                          <a:rPr lang="de-DE" sz="1800" b="0" i="1" smtClean="0">
                            <a:latin typeface="Cambria Math" panose="02040503050406030204" pitchFamily="18" charset="0"/>
                          </a:rPr>
                          <m:t>𝑟𝑎𝑑</m:t>
                        </m:r>
                      </m:sub>
                    </m:sSub>
                  </m:oMath>
                </a14:m>
                <a:r>
                  <a:rPr lang="en-US" sz="1800" dirty="0" smtClean="0"/>
                  <a:t> determined by target interaction</a:t>
                </a:r>
              </a:p>
              <a:p>
                <a:pPr lvl="1"/>
                <a:r>
                  <a:rPr lang="en-US" sz="1800" dirty="0" smtClean="0"/>
                  <a:t>Polarity-dependent up-down divertor asymmetry</a:t>
                </a:r>
              </a:p>
              <a:p>
                <a:pPr lvl="1"/>
                <a:r>
                  <a:rPr lang="en-US" sz="1800" dirty="0"/>
                  <a:t>Gaussian Process </a:t>
                </a:r>
                <a:r>
                  <a:rPr lang="en-US" sz="1800" dirty="0" smtClean="0"/>
                  <a:t>Tomography</a:t>
                </a:r>
              </a:p>
              <a:p>
                <a:pPr lvl="1"/>
                <a:r>
                  <a:rPr lang="en-US" sz="1800" dirty="0" smtClean="0"/>
                  <a:t>Strong toroidal asymmetry</a:t>
                </a:r>
                <a:endParaRPr lang="en-US" sz="1800" dirty="0"/>
              </a:p>
              <a:p>
                <a14:m>
                  <m:oMath xmlns:m="http://schemas.openxmlformats.org/officeDocument/2006/math">
                    <m:sSub>
                      <m:sSubPr>
                        <m:ctrlPr>
                          <a:rPr lang="de-DE" sz="1800" i="1">
                            <a:solidFill>
                              <a:srgbClr val="005555"/>
                            </a:solidFill>
                            <a:latin typeface="Cambria Math" panose="02040503050406030204" pitchFamily="18" charset="0"/>
                          </a:rPr>
                        </m:ctrlPr>
                      </m:sSubPr>
                      <m:e>
                        <m:r>
                          <a:rPr lang="de-DE" sz="1800" i="1">
                            <a:solidFill>
                              <a:srgbClr val="005555"/>
                            </a:solidFill>
                            <a:latin typeface="Cambria Math" panose="02040503050406030204" pitchFamily="18" charset="0"/>
                          </a:rPr>
                          <m:t>𝑷</m:t>
                        </m:r>
                      </m:e>
                      <m:sub>
                        <m:r>
                          <a:rPr lang="de-DE" sz="1800" i="1">
                            <a:solidFill>
                              <a:srgbClr val="005555"/>
                            </a:solidFill>
                            <a:latin typeface="Cambria Math" panose="02040503050406030204" pitchFamily="18" charset="0"/>
                          </a:rPr>
                          <m:t>𝒓𝒂𝒅</m:t>
                        </m:r>
                      </m:sub>
                    </m:sSub>
                  </m:oMath>
                </a14:m>
                <a:r>
                  <a:rPr lang="en-US" sz="1800" dirty="0">
                    <a:solidFill>
                      <a:srgbClr val="005555"/>
                    </a:solidFill>
                  </a:rPr>
                  <a:t> proxy </a:t>
                </a:r>
                <a:r>
                  <a:rPr lang="en-US" sz="1800" dirty="0" smtClean="0">
                    <a:solidFill>
                      <a:srgbClr val="005555"/>
                    </a:solidFill>
                  </a:rPr>
                  <a:t>improvement</a:t>
                </a:r>
                <a:endParaRPr lang="en-US" sz="1800" b="0" dirty="0"/>
              </a:p>
              <a:p>
                <a:pPr lvl="1"/>
                <a:r>
                  <a:rPr lang="en-US" sz="1800" b="0" dirty="0" smtClean="0"/>
                  <a:t>Current proxy is sensitive to asymmetries</a:t>
                </a:r>
              </a:p>
              <a:p>
                <a:pPr lvl="1"/>
                <a:r>
                  <a:rPr lang="en-US" sz="1800" b="0" dirty="0" smtClean="0"/>
                  <a:t>New weighted sum technique </a:t>
                </a:r>
                <a:endParaRPr lang="en-US" sz="1800" dirty="0"/>
              </a:p>
            </p:txBody>
          </p:sp>
        </mc:Choice>
        <mc:Fallback xmlns="">
          <p:sp>
            <p:nvSpPr>
              <p:cNvPr id="19" name="Text Placeholder 1"/>
              <p:cNvSpPr txBox="1">
                <a:spLocks noRot="1" noChangeAspect="1" noMove="1" noResize="1" noEditPoints="1" noAdjustHandles="1" noChangeArrowheads="1" noChangeShapeType="1" noTextEdit="1"/>
              </p:cNvSpPr>
              <p:nvPr/>
            </p:nvSpPr>
            <p:spPr>
              <a:xfrm>
                <a:off x="631824" y="1129335"/>
                <a:ext cx="11233150" cy="5360363"/>
              </a:xfrm>
              <a:prstGeom prst="rect">
                <a:avLst/>
              </a:prstGeom>
              <a:blipFill>
                <a:blip r:embed="rId3"/>
                <a:stretch>
                  <a:fillRect l="-380" t="-1023"/>
                </a:stretch>
              </a:blipFill>
            </p:spPr>
            <p:txBody>
              <a:bodyPr/>
              <a:lstStyle/>
              <a:p>
                <a:r>
                  <a:rPr lang="en-GB">
                    <a:noFill/>
                  </a:rPr>
                  <a:t> </a:t>
                </a:r>
              </a:p>
            </p:txBody>
          </p:sp>
        </mc:Fallback>
      </mc:AlternateContent>
      <p:sp>
        <p:nvSpPr>
          <p:cNvPr id="3" name="Rectangle 2"/>
          <p:cNvSpPr/>
          <p:nvPr/>
        </p:nvSpPr>
        <p:spPr>
          <a:xfrm>
            <a:off x="6962763" y="3209351"/>
            <a:ext cx="4533912" cy="1200329"/>
          </a:xfrm>
          <a:prstGeom prst="rect">
            <a:avLst/>
          </a:prstGeom>
          <a:ln w="19050">
            <a:solidFill>
              <a:srgbClr val="005555"/>
            </a:solidFill>
          </a:ln>
        </p:spPr>
        <p:txBody>
          <a:bodyPr wrap="square">
            <a:spAutoFit/>
          </a:bodyPr>
          <a:lstStyle/>
          <a:p>
            <a:r>
              <a:rPr lang="en-US" b="1" dirty="0" smtClean="0">
                <a:solidFill>
                  <a:srgbClr val="005555"/>
                </a:solidFill>
              </a:rPr>
              <a:t>Future work</a:t>
            </a:r>
          </a:p>
          <a:p>
            <a:pPr marL="285750" indent="-285750">
              <a:buFont typeface="Arial" panose="020B0604020202020204" pitchFamily="34" charset="0"/>
              <a:buChar char="•"/>
            </a:pPr>
            <a:r>
              <a:rPr lang="en-US" dirty="0" smtClean="0"/>
              <a:t>Measure asymmetry with </a:t>
            </a:r>
            <a:r>
              <a:rPr lang="en-US" dirty="0" smtClean="0"/>
              <a:t>CBCs and </a:t>
            </a:r>
            <a:r>
              <a:rPr lang="en-US" dirty="0" err="1" smtClean="0"/>
              <a:t>ws</a:t>
            </a:r>
            <a:endParaRPr lang="en-US" dirty="0" smtClean="0"/>
          </a:p>
          <a:p>
            <a:pPr marL="285750" indent="-285750">
              <a:buFont typeface="Arial" panose="020B0604020202020204" pitchFamily="34" charset="0"/>
              <a:buChar char="•"/>
            </a:pPr>
            <a:r>
              <a:rPr lang="en-US" dirty="0" smtClean="0"/>
              <a:t>Tomography on divertor bolometry</a:t>
            </a:r>
          </a:p>
          <a:p>
            <a:pPr marL="285750" indent="-285750">
              <a:buFont typeface="Arial" panose="020B0604020202020204" pitchFamily="34" charset="0"/>
              <a:buChar char="•"/>
            </a:pPr>
            <a:r>
              <a:rPr lang="en-US" dirty="0" smtClean="0"/>
              <a:t>Apply power balance to </a:t>
            </a:r>
            <a:r>
              <a:rPr lang="en-US" dirty="0" err="1" smtClean="0"/>
              <a:t>ws</a:t>
            </a:r>
            <a:r>
              <a:rPr lang="en-US" dirty="0" smtClean="0"/>
              <a:t> proxy</a:t>
            </a:r>
            <a:endParaRPr lang="en-US" dirty="0" smtClean="0"/>
          </a:p>
        </p:txBody>
      </p:sp>
    </p:spTree>
    <p:extLst>
      <p:ext uri="{BB962C8B-B14F-4D97-AF65-F5344CB8AC3E}">
        <p14:creationId xmlns:p14="http://schemas.microsoft.com/office/powerpoint/2010/main" val="3227105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6"/>
          </p:nvPr>
        </p:nvSpPr>
        <p:spPr/>
        <p:txBody>
          <a:bodyPr/>
          <a:lstStyle/>
          <a:p>
            <a:fld id="{31AA536C-85F5-4A1B-A111-7CE00A08BCBC}" type="slidenum">
              <a:rPr lang="en-US" smtClean="0"/>
              <a:pPr/>
              <a:t>38</a:t>
            </a:fld>
            <a:endParaRPr lang="en-US" dirty="0"/>
          </a:p>
        </p:txBody>
      </p:sp>
      <p:sp>
        <p:nvSpPr>
          <p:cNvPr id="11"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2"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9" name="Content Placeholder 6"/>
          <p:cNvSpPr txBox="1">
            <a:spLocks/>
          </p:cNvSpPr>
          <p:nvPr/>
        </p:nvSpPr>
        <p:spPr>
          <a:xfrm>
            <a:off x="695326" y="3178744"/>
            <a:ext cx="10801349" cy="500513"/>
          </a:xfrm>
          <a:prstGeom prst="rect">
            <a:avLst/>
          </a:prstGeom>
        </p:spPr>
        <p:txBody>
          <a:bodyPr vert="horz" lIns="0" tIns="45720" rIns="0" bIns="45720" rtlCol="0">
            <a:noAutofit/>
          </a:bodyPr>
          <a:lstStyle>
            <a:lvl1pPr marL="285750" marR="0" indent="-2857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1" i="0" kern="600" spc="40" baseline="0">
                <a:solidFill>
                  <a:srgbClr val="005555"/>
                </a:solidFill>
                <a:latin typeface="+mn-lt"/>
                <a:ea typeface="+mn-ea"/>
                <a:cs typeface="+mn-cs"/>
              </a:defRPr>
            </a:lvl1pPr>
            <a:lvl2pPr marL="574675" indent="-285750" algn="l" defTabSz="914400" rtl="0" eaLnBrk="1" latinLnBrk="0" hangingPunct="1">
              <a:lnSpc>
                <a:spcPct val="120000"/>
              </a:lnSpc>
              <a:spcBef>
                <a:spcPts val="600"/>
              </a:spcBef>
              <a:spcAft>
                <a:spcPts val="0"/>
              </a:spcAft>
              <a:buFont typeface="Arial" panose="020B0604020202020204" pitchFamily="34" charset="0"/>
              <a:buChar char="•"/>
              <a:defRPr sz="1800" kern="600" spc="40" baseline="0">
                <a:solidFill>
                  <a:schemeClr val="tx1"/>
                </a:solidFill>
                <a:latin typeface="+mn-lt"/>
                <a:ea typeface="+mn-ea"/>
                <a:cs typeface="+mn-cs"/>
              </a:defRPr>
            </a:lvl2pPr>
            <a:lvl3pPr marL="739775" indent="-179388" algn="l" defTabSz="914400" rtl="0" eaLnBrk="1" latinLnBrk="0" hangingPunct="1">
              <a:lnSpc>
                <a:spcPct val="120000"/>
              </a:lnSpc>
              <a:spcBef>
                <a:spcPts val="600"/>
              </a:spcBef>
              <a:buFont typeface="Arial" panose="020B0604020202020204" pitchFamily="34" charset="0"/>
              <a:buChar char="•"/>
              <a:defRPr sz="1800" b="0" kern="400" spc="40" baseline="0">
                <a:solidFill>
                  <a:schemeClr val="tx1"/>
                </a:solidFill>
                <a:latin typeface="+mn-lt"/>
                <a:ea typeface="+mn-ea"/>
                <a:cs typeface="+mn-cs"/>
              </a:defRPr>
            </a:lvl3pPr>
            <a:lvl4pPr marL="97313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1147763" indent="-179388" algn="l" defTabSz="914400" rtl="0" eaLnBrk="1" latinLnBrk="0" hangingPunct="1">
              <a:lnSpc>
                <a:spcPct val="120000"/>
              </a:lnSpc>
              <a:spcBef>
                <a:spcPts val="600"/>
              </a:spcBef>
              <a:buFont typeface="Arial" panose="020B0604020202020204" pitchFamily="34" charset="0"/>
              <a:buChar char="•"/>
              <a:defRPr lang="de-DE" sz="1800" b="0" i="0" kern="600" spc="40" baseline="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0" indent="0" algn="ctr">
              <a:buFont typeface="Arial" panose="020B0604020202020204" pitchFamily="34" charset="0"/>
              <a:buNone/>
            </a:pPr>
            <a:r>
              <a:rPr lang="en-US" sz="2800" dirty="0" smtClean="0"/>
              <a:t>Thank you for your attention!</a:t>
            </a:r>
            <a:endParaRPr lang="en-US" sz="2800" dirty="0"/>
          </a:p>
        </p:txBody>
      </p:sp>
    </p:spTree>
    <p:extLst>
      <p:ext uri="{BB962C8B-B14F-4D97-AF65-F5344CB8AC3E}">
        <p14:creationId xmlns:p14="http://schemas.microsoft.com/office/powerpoint/2010/main" val="1777763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95326" y="3178744"/>
            <a:ext cx="10801349" cy="500513"/>
          </a:xfrm>
        </p:spPr>
        <p:txBody>
          <a:bodyPr>
            <a:noAutofit/>
          </a:bodyPr>
          <a:lstStyle/>
          <a:p>
            <a:pPr marL="0" indent="0" algn="ctr">
              <a:buNone/>
            </a:pPr>
            <a:r>
              <a:rPr lang="en-US" sz="2800" dirty="0" smtClean="0"/>
              <a:t>Additional slides</a:t>
            </a:r>
            <a:endParaRPr lang="en-US" sz="2800"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39</a:t>
            </a:fld>
            <a:endParaRPr lang="en-US" dirty="0"/>
          </a:p>
        </p:txBody>
      </p:sp>
      <p:sp>
        <p:nvSpPr>
          <p:cNvPr id="11"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2"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3052783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4772024"/>
              </a:xfrm>
            </p:spPr>
            <p:txBody>
              <a:bodyPr>
                <a:normAutofit/>
              </a:bodyPr>
              <a:lstStyle/>
              <a:p>
                <a:pPr marL="285750" lvl="7" indent="-285750" algn="just">
                  <a:buClr>
                    <a:srgbClr val="005555"/>
                  </a:buClr>
                  <a:buFont typeface="Arial" panose="020B0604020202020204" pitchFamily="34" charset="0"/>
                  <a:buChar char="•"/>
                </a:pPr>
                <a:r>
                  <a:rPr lang="en-US" sz="1800" i="0" dirty="0" smtClean="0">
                    <a:solidFill>
                      <a:schemeClr val="tx1"/>
                    </a:solidFill>
                  </a:rPr>
                  <a:t>Material limits of 10 </a:t>
                </a:r>
                <a14:m>
                  <m:oMath xmlns:m="http://schemas.openxmlformats.org/officeDocument/2006/math">
                    <m:r>
                      <m:rPr>
                        <m:sty m:val="p"/>
                      </m:rPr>
                      <a:rPr lang="de-DE" sz="1800" i="0">
                        <a:solidFill>
                          <a:schemeClr val="tx1"/>
                        </a:solidFill>
                        <a:latin typeface="Cambria Math" panose="02040503050406030204" pitchFamily="18" charset="0"/>
                      </a:rPr>
                      <m:t>MW</m:t>
                    </m:r>
                    <m:r>
                      <a:rPr lang="de-DE" sz="1800" i="0">
                        <a:solidFill>
                          <a:schemeClr val="tx1"/>
                        </a:solidFill>
                        <a:latin typeface="Cambria Math" panose="02040503050406030204" pitchFamily="18" charset="0"/>
                      </a:rPr>
                      <m:t>/</m:t>
                    </m:r>
                    <m:sSup>
                      <m:sSupPr>
                        <m:ctrlPr>
                          <a:rPr lang="de-DE" sz="1800" i="1">
                            <a:solidFill>
                              <a:schemeClr val="tx1"/>
                            </a:solidFill>
                            <a:latin typeface="Cambria Math" panose="02040503050406030204" pitchFamily="18" charset="0"/>
                          </a:rPr>
                        </m:ctrlPr>
                      </m:sSupPr>
                      <m:e>
                        <m:r>
                          <m:rPr>
                            <m:sty m:val="p"/>
                          </m:rPr>
                          <a:rPr lang="de-DE" sz="1800" i="0">
                            <a:solidFill>
                              <a:schemeClr val="tx1"/>
                            </a:solidFill>
                            <a:latin typeface="Cambria Math" panose="02040503050406030204" pitchFamily="18" charset="0"/>
                          </a:rPr>
                          <m:t>m</m:t>
                        </m:r>
                      </m:e>
                      <m:sup>
                        <m:r>
                          <a:rPr lang="de-DE" sz="1800" i="0">
                            <a:solidFill>
                              <a:schemeClr val="tx1"/>
                            </a:solidFill>
                            <a:latin typeface="Cambria Math" panose="02040503050406030204" pitchFamily="18" charset="0"/>
                          </a:rPr>
                          <m:t>2</m:t>
                        </m:r>
                      </m:sup>
                    </m:sSup>
                  </m:oMath>
                </a14:m>
                <a:r>
                  <a:rPr lang="en-US" sz="1800" i="0" dirty="0">
                    <a:solidFill>
                      <a:schemeClr val="tx1"/>
                    </a:solidFill>
                  </a:rPr>
                  <a:t> on the </a:t>
                </a:r>
                <a:r>
                  <a:rPr lang="en-US" sz="1800" i="0" dirty="0" smtClean="0">
                    <a:solidFill>
                      <a:schemeClr val="tx1"/>
                    </a:solidFill>
                  </a:rPr>
                  <a:t>PFCs </a:t>
                </a:r>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smtClean="0">
                    <a:solidFill>
                      <a:schemeClr val="tx1"/>
                    </a:solidFill>
                  </a:rPr>
                  <a:t>Radiation emission is a major power dissipation channel</a:t>
                </a:r>
              </a:p>
              <a:p>
                <a:pPr marL="285750" lvl="7" indent="-285750" algn="just">
                  <a:buClr>
                    <a:srgbClr val="005555"/>
                  </a:buClr>
                  <a:buFont typeface="Arial" panose="020B0604020202020204" pitchFamily="34" charset="0"/>
                  <a:buChar char="•"/>
                </a:pPr>
                <a:r>
                  <a:rPr lang="en-US" sz="1800" i="0" dirty="0" smtClean="0">
                    <a:solidFill>
                      <a:schemeClr val="tx1"/>
                    </a:solidFill>
                  </a:rPr>
                  <a:t>Radiative cooling must be localized in plasma edge</a:t>
                </a:r>
              </a:p>
              <a:p>
                <a:pPr marL="285750" lvl="7" indent="-285750" algn="just">
                  <a:buClr>
                    <a:srgbClr val="005555"/>
                  </a:buClr>
                  <a:buFont typeface="Arial" panose="020B0604020202020204" pitchFamily="34" charset="0"/>
                  <a:buChar char="•"/>
                </a:pPr>
                <a:endParaRPr lang="en-US" sz="1800" i="0" dirty="0">
                  <a:solidFill>
                    <a:schemeClr val="tx1"/>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2"/>
                <a:stretch>
                  <a:fillRect l="-1296" t="-639"/>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smtClean="0"/>
              <a:t>Introduction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4</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12" name="Group 11"/>
          <p:cNvGrpSpPr/>
          <p:nvPr/>
        </p:nvGrpSpPr>
        <p:grpSpPr>
          <a:xfrm>
            <a:off x="7203122" y="2645113"/>
            <a:ext cx="3311067" cy="3418417"/>
            <a:chOff x="7203122" y="2645113"/>
            <a:chExt cx="3311067" cy="3418417"/>
          </a:xfrm>
        </p:grpSpPr>
        <p:grpSp>
          <p:nvGrpSpPr>
            <p:cNvPr id="6" name="Group 5"/>
            <p:cNvGrpSpPr/>
            <p:nvPr/>
          </p:nvGrpSpPr>
          <p:grpSpPr>
            <a:xfrm>
              <a:off x="7203122" y="2645113"/>
              <a:ext cx="3311067" cy="3087742"/>
              <a:chOff x="4667224" y="2548578"/>
              <a:chExt cx="3311067" cy="308774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706" y="2548578"/>
                <a:ext cx="3290585" cy="3087742"/>
              </a:xfrm>
              <a:prstGeom prst="rect">
                <a:avLst/>
              </a:prstGeom>
            </p:spPr>
          </p:pic>
          <p:grpSp>
            <p:nvGrpSpPr>
              <p:cNvPr id="4" name="Group 3"/>
              <p:cNvGrpSpPr/>
              <p:nvPr/>
            </p:nvGrpSpPr>
            <p:grpSpPr>
              <a:xfrm>
                <a:off x="5071534" y="3723249"/>
                <a:ext cx="672353" cy="672353"/>
                <a:chOff x="2550458" y="2492188"/>
                <a:chExt cx="672353" cy="672353"/>
              </a:xfrm>
            </p:grpSpPr>
            <p:sp>
              <p:nvSpPr>
                <p:cNvPr id="3" name="Quad Arrow 2"/>
                <p:cNvSpPr/>
                <p:nvPr/>
              </p:nvSpPr>
              <p:spPr>
                <a:xfrm>
                  <a:off x="2572871" y="2492188"/>
                  <a:ext cx="627529" cy="672353"/>
                </a:xfrm>
                <a:prstGeom prst="quadArrow">
                  <a:avLst>
                    <a:gd name="adj1" fmla="val 2500"/>
                    <a:gd name="adj2" fmla="val 5357"/>
                    <a:gd name="adj3" fmla="val 22500"/>
                  </a:avLst>
                </a:prstGeom>
                <a:solidFill>
                  <a:srgbClr val="EDB00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11" name="Quad Arrow 10"/>
                <p:cNvSpPr/>
                <p:nvPr/>
              </p:nvSpPr>
              <p:spPr>
                <a:xfrm rot="2700130">
                  <a:off x="2572870" y="2492187"/>
                  <a:ext cx="627529" cy="672353"/>
                </a:xfrm>
                <a:prstGeom prst="quadArrow">
                  <a:avLst>
                    <a:gd name="adj1" fmla="val 2500"/>
                    <a:gd name="adj2" fmla="val 5357"/>
                    <a:gd name="adj3" fmla="val 22500"/>
                  </a:avLst>
                </a:prstGeom>
                <a:solidFill>
                  <a:srgbClr val="EDB00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mc:AlternateContent xmlns:mc="http://schemas.openxmlformats.org/markup-compatibility/2006" xmlns:a14="http://schemas.microsoft.com/office/drawing/2010/main">
            <mc:Choice Requires="a14">
              <p:sp>
                <p:nvSpPr>
                  <p:cNvPr id="5" name="Rectangle 4"/>
                  <p:cNvSpPr/>
                  <p:nvPr/>
                </p:nvSpPr>
                <p:spPr>
                  <a:xfrm>
                    <a:off x="4667224" y="4248854"/>
                    <a:ext cx="7200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rgbClr val="FFC000"/>
                                  </a:solidFill>
                                  <a:latin typeface="Cambria Math" panose="02040503050406030204" pitchFamily="18" charset="0"/>
                                </a:rPr>
                              </m:ctrlPr>
                            </m:sSubPr>
                            <m:e>
                              <m:r>
                                <a:rPr lang="de-DE" b="1" i="1" smtClean="0">
                                  <a:solidFill>
                                    <a:srgbClr val="FFC000"/>
                                  </a:solidFill>
                                  <a:latin typeface="Cambria Math" panose="02040503050406030204" pitchFamily="18" charset="0"/>
                                </a:rPr>
                                <m:t>𝑷</m:t>
                              </m:r>
                            </m:e>
                            <m:sub>
                              <m:r>
                                <a:rPr lang="de-DE" b="1" i="1" smtClean="0">
                                  <a:solidFill>
                                    <a:srgbClr val="FFC000"/>
                                  </a:solidFill>
                                  <a:latin typeface="Cambria Math" panose="02040503050406030204" pitchFamily="18" charset="0"/>
                                </a:rPr>
                                <m:t>𝒓𝒂𝒅</m:t>
                              </m:r>
                            </m:sub>
                          </m:sSub>
                        </m:oMath>
                      </m:oMathPara>
                    </a14:m>
                    <a:endParaRPr lang="en-GB" b="1" dirty="0">
                      <a:solidFill>
                        <a:srgbClr val="FFC0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667224" y="4248854"/>
                    <a:ext cx="720005" cy="369332"/>
                  </a:xfrm>
                  <a:prstGeom prst="rect">
                    <a:avLst/>
                  </a:prstGeom>
                  <a:blipFill>
                    <a:blip r:embed="rId4"/>
                    <a:stretch>
                      <a:fillRect b="-3333"/>
                    </a:stretch>
                  </a:blipFill>
                </p:spPr>
                <p:txBody>
                  <a:bodyPr/>
                  <a:lstStyle/>
                  <a:p>
                    <a:r>
                      <a:rPr lang="en-GB">
                        <a:noFill/>
                      </a:rPr>
                      <a:t> </a:t>
                    </a:r>
                  </a:p>
                </p:txBody>
              </p:sp>
            </mc:Fallback>
          </mc:AlternateContent>
        </p:grpSp>
        <p:sp>
          <p:nvSpPr>
            <p:cNvPr id="7" name="Rectangle 6"/>
            <p:cNvSpPr/>
            <p:nvPr/>
          </p:nvSpPr>
          <p:spPr>
            <a:xfrm>
              <a:off x="7810933" y="5755753"/>
              <a:ext cx="2095446" cy="307777"/>
            </a:xfrm>
            <a:prstGeom prst="rect">
              <a:avLst/>
            </a:prstGeom>
          </p:spPr>
          <p:txBody>
            <a:bodyPr wrap="none">
              <a:spAutoFit/>
            </a:bodyPr>
            <a:lstStyle/>
            <a:p>
              <a:pPr algn="ctr"/>
              <a:r>
                <a:rPr lang="en-US" sz="1400" dirty="0" smtClean="0"/>
                <a:t>[</a:t>
              </a:r>
              <a:r>
                <a:rPr lang="en-US" sz="1400" dirty="0" err="1" smtClean="0"/>
                <a:t>Jakubowski</a:t>
              </a:r>
              <a:r>
                <a:rPr lang="en-US" sz="1400" dirty="0" smtClean="0"/>
                <a:t> et al. 2020]</a:t>
              </a:r>
              <a:endParaRPr lang="en-GB" sz="1400" dirty="0"/>
            </a:p>
          </p:txBody>
        </p:sp>
      </p:grpSp>
    </p:spTree>
    <p:extLst>
      <p:ext uri="{BB962C8B-B14F-4D97-AF65-F5344CB8AC3E}">
        <p14:creationId xmlns:p14="http://schemas.microsoft.com/office/powerpoint/2010/main" val="1239348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4772024"/>
              </a:xfrm>
            </p:spPr>
            <p:txBody>
              <a:bodyPr>
                <a:noAutofit/>
              </a:bodyPr>
              <a:lstStyle/>
              <a:p>
                <a:pPr lvl="7" algn="just"/>
                <a:r>
                  <a:rPr lang="de-DE" sz="1800" i="0" dirty="0" smtClean="0">
                    <a:solidFill>
                      <a:schemeClr val="tx1"/>
                    </a:solidFill>
                  </a:rPr>
                  <a:t>Line-</a:t>
                </a:r>
                <a:r>
                  <a:rPr lang="de-DE" sz="1800" i="0" dirty="0" err="1" smtClean="0">
                    <a:solidFill>
                      <a:schemeClr val="tx1"/>
                    </a:solidFill>
                  </a:rPr>
                  <a:t>integrated</a:t>
                </a:r>
                <a:r>
                  <a:rPr lang="de-DE" sz="1800" i="0" dirty="0" smtClean="0">
                    <a:solidFill>
                      <a:schemeClr val="tx1"/>
                    </a:solidFill>
                  </a:rPr>
                  <a:t> </a:t>
                </a:r>
                <a:r>
                  <a:rPr lang="de-DE" sz="1800" i="0" dirty="0" err="1" smtClean="0">
                    <a:solidFill>
                      <a:schemeClr val="tx1"/>
                    </a:solidFill>
                  </a:rPr>
                  <a:t>measurements</a:t>
                </a:r>
                <a:r>
                  <a:rPr lang="de-DE" sz="1800" i="0" dirty="0" smtClean="0">
                    <a:solidFill>
                      <a:schemeClr val="tx1"/>
                    </a:solidFill>
                  </a:rPr>
                  <a:t>: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𝑑</m:t>
                        </m:r>
                      </m:e>
                      <m:sub>
                        <m:r>
                          <a:rPr lang="de-DE" sz="1800">
                            <a:solidFill>
                              <a:schemeClr val="tx1"/>
                            </a:solidFill>
                            <a:latin typeface="Cambria Math" panose="02040503050406030204" pitchFamily="18" charset="0"/>
                          </a:rPr>
                          <m:t>𝑚</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𝐺</m:t>
                        </m:r>
                      </m:e>
                      <m:sub>
                        <m:r>
                          <a:rPr lang="de-DE" sz="1800">
                            <a:solidFill>
                              <a:schemeClr val="tx1"/>
                            </a:solidFill>
                            <a:latin typeface="Cambria Math" panose="02040503050406030204" pitchFamily="18" charset="0"/>
                          </a:rPr>
                          <m:t>𝑚</m:t>
                        </m:r>
                        <m:r>
                          <a:rPr lang="de-DE" sz="1800">
                            <a:solidFill>
                              <a:schemeClr val="tx1"/>
                            </a:solidFill>
                            <a:latin typeface="Cambria Math" panose="02040503050406030204" pitchFamily="18" charset="0"/>
                          </a:rPr>
                          <m:t>×</m:t>
                        </m:r>
                        <m:r>
                          <a:rPr lang="de-DE" sz="1800">
                            <a:solidFill>
                              <a:schemeClr val="tx1"/>
                            </a:solidFill>
                            <a:latin typeface="Cambria Math" panose="02040503050406030204" pitchFamily="18" charset="0"/>
                          </a:rPr>
                          <m:t>𝑛</m:t>
                        </m:r>
                      </m:sub>
                    </m:sSub>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𝐸</m:t>
                        </m:r>
                      </m:e>
                      <m:sub>
                        <m:r>
                          <a:rPr lang="de-DE" sz="1800">
                            <a:solidFill>
                              <a:schemeClr val="tx1"/>
                            </a:solidFill>
                            <a:latin typeface="Cambria Math" panose="02040503050406030204" pitchFamily="18" charset="0"/>
                          </a:rPr>
                          <m:t>𝑛</m:t>
                        </m:r>
                      </m:sub>
                    </m:sSub>
                    <m:r>
                      <a:rPr lang="de-DE" sz="1800">
                        <a:solidFill>
                          <a:schemeClr val="tx1"/>
                        </a:solidFill>
                        <a:latin typeface="Cambria Math" panose="02040503050406030204" pitchFamily="18" charset="0"/>
                      </a:rPr>
                      <m:t>±</m:t>
                    </m:r>
                    <m:acc>
                      <m:accPr>
                        <m:chr m:val="⃗"/>
                        <m:ctrlPr>
                          <a:rPr lang="de-DE" sz="1800" i="1">
                            <a:solidFill>
                              <a:schemeClr val="tx1"/>
                            </a:solidFill>
                            <a:latin typeface="Cambria Math" panose="02040503050406030204" pitchFamily="18" charset="0"/>
                          </a:rPr>
                        </m:ctrlPr>
                      </m:accPr>
                      <m:e>
                        <m:r>
                          <a:rPr lang="de-DE" sz="1800">
                            <a:solidFill>
                              <a:schemeClr val="tx1"/>
                            </a:solidFill>
                            <a:latin typeface="Cambria Math" panose="02040503050406030204" pitchFamily="18" charset="0"/>
                          </a:rPr>
                          <m:t>𝜖</m:t>
                        </m:r>
                      </m:e>
                    </m:acc>
                  </m:oMath>
                </a14:m>
                <a:endParaRPr lang="de-DE" sz="1800" i="0" dirty="0" smtClean="0">
                  <a:solidFill>
                    <a:schemeClr val="tx1"/>
                  </a:solidFill>
                </a:endParaRPr>
              </a:p>
              <a:p>
                <a:pPr lvl="7" algn="just"/>
                <a:r>
                  <a:rPr lang="de-DE" sz="1800" i="0" dirty="0" err="1" smtClean="0">
                    <a:solidFill>
                      <a:schemeClr val="tx1"/>
                    </a:solidFill>
                  </a:rPr>
                  <a:t>Method</a:t>
                </a:r>
                <a:r>
                  <a:rPr lang="de-DE" sz="1800" i="0" dirty="0" smtClean="0">
                    <a:solidFill>
                      <a:schemeClr val="tx1"/>
                    </a:solidFill>
                  </a:rPr>
                  <a:t> </a:t>
                </a:r>
                <a:r>
                  <a:rPr lang="de-DE" sz="1800" i="0" dirty="0" err="1">
                    <a:solidFill>
                      <a:schemeClr val="tx1"/>
                    </a:solidFill>
                  </a:rPr>
                  <a:t>based</a:t>
                </a:r>
                <a:r>
                  <a:rPr lang="de-DE" sz="1800" i="0" dirty="0">
                    <a:solidFill>
                      <a:schemeClr val="tx1"/>
                    </a:solidFill>
                  </a:rPr>
                  <a:t> on </a:t>
                </a:r>
                <a:r>
                  <a:rPr lang="de-DE" sz="1800" b="1" i="0" dirty="0" err="1">
                    <a:solidFill>
                      <a:srgbClr val="005555"/>
                    </a:solidFill>
                  </a:rPr>
                  <a:t>Bayes</a:t>
                </a:r>
                <a:r>
                  <a:rPr lang="de-DE" sz="1800" b="1" i="0" dirty="0">
                    <a:solidFill>
                      <a:srgbClr val="005555"/>
                    </a:solidFill>
                  </a:rPr>
                  <a:t> </a:t>
                </a:r>
                <a:r>
                  <a:rPr lang="de-DE" sz="1800" b="1" i="0" dirty="0" err="1">
                    <a:solidFill>
                      <a:srgbClr val="005555"/>
                    </a:solidFill>
                  </a:rPr>
                  <a:t>probability</a:t>
                </a:r>
                <a:r>
                  <a:rPr lang="de-DE" sz="1800" b="1" i="0" dirty="0">
                    <a:solidFill>
                      <a:srgbClr val="005555"/>
                    </a:solidFill>
                  </a:rPr>
                  <a:t> </a:t>
                </a:r>
                <a:r>
                  <a:rPr lang="de-DE" sz="1800" b="1" i="0" dirty="0" err="1">
                    <a:solidFill>
                      <a:srgbClr val="005555"/>
                    </a:solidFill>
                  </a:rPr>
                  <a:t>theory</a:t>
                </a:r>
                <a:r>
                  <a:rPr lang="de-DE" sz="1800" i="0" dirty="0">
                    <a:solidFill>
                      <a:schemeClr val="tx1"/>
                    </a:solidFill>
                  </a:rPr>
                  <a:t>: </a:t>
                </a:r>
                <a14:m>
                  <m:oMath xmlns:m="http://schemas.openxmlformats.org/officeDocument/2006/math">
                    <m:r>
                      <a:rPr lang="de-DE" sz="1800">
                        <a:solidFill>
                          <a:schemeClr val="tx1"/>
                        </a:solidFill>
                        <a:latin typeface="Cambria Math" panose="02040503050406030204" pitchFamily="18" charset="0"/>
                        <a:ea typeface="Cambria Math" panose="02040503050406030204" pitchFamily="18" charset="0"/>
                      </a:rPr>
                      <m:t>𝑃</m:t>
                    </m:r>
                    <m:r>
                      <a:rPr lang="de-DE" sz="1800">
                        <a:solidFill>
                          <a:schemeClr val="tx1"/>
                        </a:solidFill>
                        <a:latin typeface="Cambria Math" panose="02040503050406030204" pitchFamily="18" charset="0"/>
                        <a:ea typeface="Cambria Math" panose="02040503050406030204" pitchFamily="18" charset="0"/>
                      </a:rPr>
                      <m:t>(</m:t>
                    </m:r>
                    <m:r>
                      <a:rPr lang="de-DE" sz="1800">
                        <a:solidFill>
                          <a:schemeClr val="tx1"/>
                        </a:solidFill>
                        <a:latin typeface="Cambria Math" panose="02040503050406030204" pitchFamily="18" charset="0"/>
                        <a:ea typeface="Cambria Math" panose="02040503050406030204" pitchFamily="18" charset="0"/>
                      </a:rPr>
                      <m:t>𝐴</m:t>
                    </m:r>
                    <m:r>
                      <a:rPr lang="de-DE" sz="1800">
                        <a:solidFill>
                          <a:schemeClr val="tx1"/>
                        </a:solidFill>
                        <a:latin typeface="Cambria Math" panose="02040503050406030204" pitchFamily="18" charset="0"/>
                      </a:rPr>
                      <m:t>|</m:t>
                    </m:r>
                    <m:r>
                      <a:rPr lang="de-DE" sz="1800">
                        <a:solidFill>
                          <a:schemeClr val="tx1"/>
                        </a:solidFill>
                        <a:latin typeface="Cambria Math" panose="02040503050406030204" pitchFamily="18" charset="0"/>
                        <a:ea typeface="Cambria Math" panose="02040503050406030204" pitchFamily="18" charset="0"/>
                      </a:rPr>
                      <m:t>𝐵</m:t>
                    </m:r>
                    <m:r>
                      <a:rPr lang="de-DE" sz="1800">
                        <a:solidFill>
                          <a:schemeClr val="tx1"/>
                        </a:solidFill>
                        <a:latin typeface="Cambria Math" panose="02040503050406030204" pitchFamily="18" charset="0"/>
                        <a:ea typeface="Cambria Math" panose="02040503050406030204" pitchFamily="18" charset="0"/>
                      </a:rPr>
                      <m:t>)=</m:t>
                    </m:r>
                    <m:f>
                      <m:fPr>
                        <m:ctrlPr>
                          <a:rPr lang="de-DE" sz="1800" i="1">
                            <a:solidFill>
                              <a:schemeClr val="tx1"/>
                            </a:solidFill>
                            <a:latin typeface="Cambria Math" panose="02040503050406030204" pitchFamily="18" charset="0"/>
                            <a:ea typeface="Cambria Math" panose="02040503050406030204" pitchFamily="18" charset="0"/>
                          </a:rPr>
                        </m:ctrlPr>
                      </m:fPr>
                      <m:num>
                        <m:r>
                          <a:rPr lang="de-DE" sz="1800">
                            <a:solidFill>
                              <a:schemeClr val="tx1"/>
                            </a:solidFill>
                            <a:latin typeface="Cambria Math" panose="02040503050406030204" pitchFamily="18" charset="0"/>
                            <a:ea typeface="Cambria Math" panose="02040503050406030204" pitchFamily="18" charset="0"/>
                          </a:rPr>
                          <m:t>𝑃</m:t>
                        </m:r>
                        <m:d>
                          <m:dPr>
                            <m:ctrlPr>
                              <a:rPr lang="de-DE" sz="1800" i="1">
                                <a:solidFill>
                                  <a:schemeClr val="tx1"/>
                                </a:solidFill>
                                <a:latin typeface="Cambria Math" panose="02040503050406030204" pitchFamily="18" charset="0"/>
                                <a:ea typeface="Cambria Math" panose="02040503050406030204" pitchFamily="18" charset="0"/>
                              </a:rPr>
                            </m:ctrlPr>
                          </m:dPr>
                          <m:e>
                            <m:r>
                              <a:rPr lang="de-DE" sz="1800">
                                <a:solidFill>
                                  <a:schemeClr val="tx1"/>
                                </a:solidFill>
                                <a:latin typeface="Cambria Math" panose="02040503050406030204" pitchFamily="18" charset="0"/>
                                <a:ea typeface="Cambria Math" panose="02040503050406030204" pitchFamily="18" charset="0"/>
                              </a:rPr>
                              <m:t>𝐵</m:t>
                            </m:r>
                            <m:r>
                              <a:rPr lang="de-DE" sz="1800">
                                <a:solidFill>
                                  <a:schemeClr val="tx1"/>
                                </a:solidFill>
                                <a:latin typeface="Cambria Math" panose="02040503050406030204" pitchFamily="18" charset="0"/>
                              </a:rPr>
                              <m:t>|</m:t>
                            </m:r>
                            <m:r>
                              <a:rPr lang="de-DE" sz="1800">
                                <a:solidFill>
                                  <a:schemeClr val="tx1"/>
                                </a:solidFill>
                                <a:latin typeface="Cambria Math" panose="02040503050406030204" pitchFamily="18" charset="0"/>
                                <a:ea typeface="Cambria Math" panose="02040503050406030204" pitchFamily="18" charset="0"/>
                              </a:rPr>
                              <m:t>𝐴</m:t>
                            </m:r>
                          </m:e>
                        </m:d>
                        <m:r>
                          <a:rPr lang="de-DE" sz="1800">
                            <a:solidFill>
                              <a:schemeClr val="tx1"/>
                            </a:solidFill>
                            <a:latin typeface="Cambria Math" panose="02040503050406030204" pitchFamily="18" charset="0"/>
                            <a:ea typeface="Cambria Math" panose="02040503050406030204" pitchFamily="18" charset="0"/>
                          </a:rPr>
                          <m:t>𝑃</m:t>
                        </m:r>
                        <m:d>
                          <m:dPr>
                            <m:ctrlPr>
                              <a:rPr lang="de-DE" sz="1800" i="1">
                                <a:solidFill>
                                  <a:schemeClr val="tx1"/>
                                </a:solidFill>
                                <a:latin typeface="Cambria Math" panose="02040503050406030204" pitchFamily="18" charset="0"/>
                                <a:ea typeface="Cambria Math" panose="02040503050406030204" pitchFamily="18" charset="0"/>
                              </a:rPr>
                            </m:ctrlPr>
                          </m:dPr>
                          <m:e>
                            <m:r>
                              <a:rPr lang="de-DE" sz="1800">
                                <a:solidFill>
                                  <a:schemeClr val="tx1"/>
                                </a:solidFill>
                                <a:latin typeface="Cambria Math" panose="02040503050406030204" pitchFamily="18" charset="0"/>
                                <a:ea typeface="Cambria Math" panose="02040503050406030204" pitchFamily="18" charset="0"/>
                              </a:rPr>
                              <m:t>𝐴</m:t>
                            </m:r>
                          </m:e>
                        </m:d>
                      </m:num>
                      <m:den>
                        <m:r>
                          <a:rPr lang="de-DE" sz="1800">
                            <a:solidFill>
                              <a:schemeClr val="tx1"/>
                            </a:solidFill>
                            <a:latin typeface="Cambria Math" panose="02040503050406030204" pitchFamily="18" charset="0"/>
                            <a:ea typeface="Cambria Math" panose="02040503050406030204" pitchFamily="18" charset="0"/>
                          </a:rPr>
                          <m:t>𝑃</m:t>
                        </m:r>
                        <m:r>
                          <a:rPr lang="de-DE" sz="1800">
                            <a:solidFill>
                              <a:schemeClr val="tx1"/>
                            </a:solidFill>
                            <a:latin typeface="Cambria Math" panose="02040503050406030204" pitchFamily="18" charset="0"/>
                            <a:ea typeface="Cambria Math" panose="02040503050406030204" pitchFamily="18" charset="0"/>
                          </a:rPr>
                          <m:t>(</m:t>
                        </m:r>
                        <m:r>
                          <a:rPr lang="de-DE" sz="1800">
                            <a:solidFill>
                              <a:schemeClr val="tx1"/>
                            </a:solidFill>
                            <a:latin typeface="Cambria Math" panose="02040503050406030204" pitchFamily="18" charset="0"/>
                            <a:ea typeface="Cambria Math" panose="02040503050406030204" pitchFamily="18" charset="0"/>
                          </a:rPr>
                          <m:t>𝐵</m:t>
                        </m:r>
                        <m:r>
                          <a:rPr lang="de-DE" sz="1800">
                            <a:solidFill>
                              <a:schemeClr val="tx1"/>
                            </a:solidFill>
                            <a:latin typeface="Cambria Math" panose="02040503050406030204" pitchFamily="18" charset="0"/>
                            <a:ea typeface="Cambria Math" panose="02040503050406030204" pitchFamily="18" charset="0"/>
                          </a:rPr>
                          <m:t>)</m:t>
                        </m:r>
                      </m:den>
                    </m:f>
                  </m:oMath>
                </a14:m>
                <a:r>
                  <a:rPr lang="en-US" sz="1800" i="0" dirty="0">
                    <a:solidFill>
                      <a:schemeClr val="tx1"/>
                    </a:solidFill>
                  </a:rPr>
                  <a:t>	with </a:t>
                </a:r>
                <a14:m>
                  <m:oMath xmlns:m="http://schemas.openxmlformats.org/officeDocument/2006/math">
                    <m:r>
                      <a:rPr lang="de-DE" sz="1800">
                        <a:solidFill>
                          <a:schemeClr val="tx1"/>
                        </a:solidFill>
                        <a:latin typeface="Cambria Math" panose="02040503050406030204" pitchFamily="18" charset="0"/>
                        <a:ea typeface="Cambria Math" panose="02040503050406030204" pitchFamily="18" charset="0"/>
                      </a:rPr>
                      <m:t>𝑃</m:t>
                    </m:r>
                    <m:r>
                      <a:rPr lang="de-DE" sz="1800">
                        <a:solidFill>
                          <a:schemeClr val="tx1"/>
                        </a:solidFill>
                        <a:latin typeface="Cambria Math" panose="02040503050406030204" pitchFamily="18" charset="0"/>
                        <a:ea typeface="Cambria Math" panose="02040503050406030204" pitchFamily="18" charset="0"/>
                      </a:rPr>
                      <m:t>(</m:t>
                    </m:r>
                    <m:r>
                      <a:rPr lang="de-DE" sz="1800">
                        <a:solidFill>
                          <a:schemeClr val="tx1"/>
                        </a:solidFill>
                        <a:latin typeface="Cambria Math" panose="02040503050406030204" pitchFamily="18" charset="0"/>
                        <a:ea typeface="Cambria Math" panose="02040503050406030204" pitchFamily="18" charset="0"/>
                      </a:rPr>
                      <m:t>𝐴</m:t>
                    </m:r>
                    <m:r>
                      <a:rPr lang="de-DE" sz="1800">
                        <a:solidFill>
                          <a:schemeClr val="tx1"/>
                        </a:solidFill>
                        <a:latin typeface="Cambria Math" panose="02040503050406030204" pitchFamily="18" charset="0"/>
                      </a:rPr>
                      <m:t>|</m:t>
                    </m:r>
                    <m:r>
                      <a:rPr lang="de-DE" sz="1800">
                        <a:solidFill>
                          <a:schemeClr val="tx1"/>
                        </a:solidFill>
                        <a:latin typeface="Cambria Math" panose="02040503050406030204" pitchFamily="18" charset="0"/>
                        <a:ea typeface="Cambria Math" panose="02040503050406030204" pitchFamily="18" charset="0"/>
                      </a:rPr>
                      <m:t>𝐵</m:t>
                    </m:r>
                    <m:r>
                      <a:rPr lang="de-DE" sz="1800">
                        <a:solidFill>
                          <a:schemeClr val="tx1"/>
                        </a:solidFill>
                        <a:latin typeface="Cambria Math" panose="02040503050406030204" pitchFamily="18" charset="0"/>
                        <a:ea typeface="Cambria Math" panose="02040503050406030204" pitchFamily="18" charset="0"/>
                      </a:rPr>
                      <m:t>)=</m:t>
                    </m:r>
                    <m:f>
                      <m:fPr>
                        <m:ctrlPr>
                          <a:rPr lang="de-DE" sz="1800" i="1">
                            <a:solidFill>
                              <a:schemeClr val="tx1"/>
                            </a:solidFill>
                            <a:latin typeface="Cambria Math" panose="02040503050406030204" pitchFamily="18" charset="0"/>
                            <a:ea typeface="Cambria Math" panose="02040503050406030204" pitchFamily="18" charset="0"/>
                          </a:rPr>
                        </m:ctrlPr>
                      </m:fPr>
                      <m:num>
                        <m:r>
                          <a:rPr lang="de-DE" sz="1800">
                            <a:solidFill>
                              <a:schemeClr val="tx1"/>
                            </a:solidFill>
                            <a:latin typeface="Cambria Math" panose="02040503050406030204" pitchFamily="18" charset="0"/>
                            <a:ea typeface="Cambria Math" panose="02040503050406030204" pitchFamily="18" charset="0"/>
                          </a:rPr>
                          <m:t>𝑃</m:t>
                        </m:r>
                        <m:d>
                          <m:dPr>
                            <m:ctrlPr>
                              <a:rPr lang="de-DE" sz="1800" i="1">
                                <a:solidFill>
                                  <a:schemeClr val="tx1"/>
                                </a:solidFill>
                                <a:latin typeface="Cambria Math" panose="02040503050406030204" pitchFamily="18" charset="0"/>
                                <a:ea typeface="Cambria Math" panose="02040503050406030204" pitchFamily="18" charset="0"/>
                              </a:rPr>
                            </m:ctrlPr>
                          </m:dPr>
                          <m:e>
                            <m:r>
                              <a:rPr lang="de-DE" sz="1800">
                                <a:solidFill>
                                  <a:schemeClr val="tx1"/>
                                </a:solidFill>
                                <a:latin typeface="Cambria Math" panose="02040503050406030204" pitchFamily="18" charset="0"/>
                                <a:ea typeface="Cambria Math" panose="02040503050406030204" pitchFamily="18" charset="0"/>
                              </a:rPr>
                              <m:t>𝐴</m:t>
                            </m:r>
                            <m:r>
                              <a:rPr lang="de-DE" sz="1800">
                                <a:solidFill>
                                  <a:schemeClr val="tx1"/>
                                </a:solidFill>
                                <a:latin typeface="Cambria Math" panose="02040503050406030204" pitchFamily="18" charset="0"/>
                                <a:ea typeface="Cambria Math" panose="02040503050406030204" pitchFamily="18" charset="0"/>
                              </a:rPr>
                              <m:t>⋂</m:t>
                            </m:r>
                            <m:r>
                              <a:rPr lang="de-DE" sz="1800">
                                <a:solidFill>
                                  <a:schemeClr val="tx1"/>
                                </a:solidFill>
                                <a:latin typeface="Cambria Math" panose="02040503050406030204" pitchFamily="18" charset="0"/>
                              </a:rPr>
                              <m:t>𝐵</m:t>
                            </m:r>
                          </m:e>
                        </m:d>
                      </m:num>
                      <m:den>
                        <m:r>
                          <a:rPr lang="de-DE" sz="1800">
                            <a:solidFill>
                              <a:schemeClr val="tx1"/>
                            </a:solidFill>
                            <a:latin typeface="Cambria Math" panose="02040503050406030204" pitchFamily="18" charset="0"/>
                            <a:ea typeface="Cambria Math" panose="02040503050406030204" pitchFamily="18" charset="0"/>
                          </a:rPr>
                          <m:t>𝑃</m:t>
                        </m:r>
                        <m:r>
                          <a:rPr lang="de-DE" sz="1800">
                            <a:solidFill>
                              <a:schemeClr val="tx1"/>
                            </a:solidFill>
                            <a:latin typeface="Cambria Math" panose="02040503050406030204" pitchFamily="18" charset="0"/>
                            <a:ea typeface="Cambria Math" panose="02040503050406030204" pitchFamily="18" charset="0"/>
                          </a:rPr>
                          <m:t>(</m:t>
                        </m:r>
                        <m:r>
                          <a:rPr lang="de-DE" sz="1800">
                            <a:solidFill>
                              <a:schemeClr val="tx1"/>
                            </a:solidFill>
                            <a:latin typeface="Cambria Math" panose="02040503050406030204" pitchFamily="18" charset="0"/>
                            <a:ea typeface="Cambria Math" panose="02040503050406030204" pitchFamily="18" charset="0"/>
                          </a:rPr>
                          <m:t>𝐵</m:t>
                        </m:r>
                        <m:r>
                          <a:rPr lang="de-DE" sz="1800">
                            <a:solidFill>
                              <a:schemeClr val="tx1"/>
                            </a:solidFill>
                            <a:latin typeface="Cambria Math" panose="02040503050406030204" pitchFamily="18" charset="0"/>
                            <a:ea typeface="Cambria Math" panose="02040503050406030204" pitchFamily="18" charset="0"/>
                          </a:rPr>
                          <m:t>)</m:t>
                        </m:r>
                      </m:den>
                    </m:f>
                  </m:oMath>
                </a14:m>
                <a:endParaRPr lang="en-US" sz="1800" i="0" dirty="0">
                  <a:solidFill>
                    <a:schemeClr val="tx1"/>
                  </a:solidFill>
                </a:endParaRPr>
              </a:p>
              <a:p>
                <a:pPr lvl="7" algn="just"/>
                <a:r>
                  <a:rPr lang="en-US" sz="1800" i="0" dirty="0">
                    <a:solidFill>
                      <a:schemeClr val="tx1"/>
                    </a:solidFill>
                  </a:rPr>
                  <a:t>Assume </a:t>
                </a:r>
                <a:r>
                  <a:rPr lang="en-US" sz="1800" b="1" i="0" dirty="0">
                    <a:solidFill>
                      <a:srgbClr val="005555"/>
                    </a:solidFill>
                  </a:rPr>
                  <a:t>normal distribution </a:t>
                </a:r>
                <a:r>
                  <a:rPr lang="en-US" sz="1800" i="0" dirty="0">
                    <a:solidFill>
                      <a:schemeClr val="tx1"/>
                    </a:solidFill>
                  </a:rPr>
                  <a:t>of input data (emissivity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𝐸</m:t>
                        </m:r>
                      </m:e>
                      <m:sub>
                        <m:r>
                          <a:rPr lang="de-DE" sz="1800">
                            <a:solidFill>
                              <a:schemeClr val="tx1"/>
                            </a:solidFill>
                            <a:latin typeface="Cambria Math" panose="02040503050406030204" pitchFamily="18" charset="0"/>
                          </a:rPr>
                          <m:t>𝑛</m:t>
                        </m:r>
                      </m:sub>
                    </m:sSub>
                    <m:r>
                      <a:rPr lang="de-DE" sz="1800">
                        <a:solidFill>
                          <a:schemeClr val="tx1"/>
                        </a:solidFill>
                        <a:latin typeface="Cambria Math" panose="02040503050406030204" pitchFamily="18" charset="0"/>
                      </a:rPr>
                      <m:t>~ </m:t>
                    </m:r>
                    <m:r>
                      <a:rPr lang="de-DE" sz="1800">
                        <a:solidFill>
                          <a:schemeClr val="tx1"/>
                        </a:solidFill>
                        <a:latin typeface="Cambria Math" panose="02040503050406030204" pitchFamily="18" charset="0"/>
                      </a:rPr>
                      <m:t>𝑁</m:t>
                    </m:r>
                    <m:d>
                      <m:dPr>
                        <m:ctrlPr>
                          <a:rPr lang="de-DE" sz="1800" i="1">
                            <a:solidFill>
                              <a:schemeClr val="tx1"/>
                            </a:solidFill>
                            <a:latin typeface="Cambria Math" panose="02040503050406030204" pitchFamily="18" charset="0"/>
                          </a:rPr>
                        </m:ctrlPr>
                      </m:dPr>
                      <m:e>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𝜇</m:t>
                            </m:r>
                          </m:e>
                          <m:sub>
                            <m:r>
                              <a:rPr lang="de-DE" sz="1800">
                                <a:solidFill>
                                  <a:schemeClr val="tx1"/>
                                </a:solidFill>
                                <a:latin typeface="Cambria Math" panose="02040503050406030204" pitchFamily="18" charset="0"/>
                              </a:rPr>
                              <m:t>𝐸</m:t>
                            </m:r>
                          </m:sub>
                        </m:sSub>
                        <m:r>
                          <a:rPr lang="de-DE" sz="1800">
                            <a:solidFill>
                              <a:schemeClr val="tx1"/>
                            </a:solidFill>
                            <a:latin typeface="Cambria Math" panose="02040503050406030204" pitchFamily="18" charset="0"/>
                          </a:rPr>
                          <m:t>, </m:t>
                        </m:r>
                        <m:sSub>
                          <m:sSubPr>
                            <m:ctrlPr>
                              <a:rPr lang="de-DE" sz="1800" i="1">
                                <a:solidFill>
                                  <a:schemeClr val="tx1"/>
                                </a:solidFill>
                                <a:latin typeface="Cambria Math" panose="02040503050406030204" pitchFamily="18" charset="0"/>
                              </a:rPr>
                            </m:ctrlPr>
                          </m:sSubPr>
                          <m:e>
                            <m:r>
                              <m:rPr>
                                <m:sty m:val="p"/>
                              </m:rPr>
                              <a:rPr lang="de-DE" sz="1800" i="0">
                                <a:solidFill>
                                  <a:schemeClr val="tx1"/>
                                </a:solidFill>
                                <a:latin typeface="Cambria Math" panose="02040503050406030204" pitchFamily="18" charset="0"/>
                              </a:rPr>
                              <m:t>Σ</m:t>
                            </m:r>
                          </m:e>
                          <m:sub>
                            <m:r>
                              <a:rPr lang="de-DE" sz="1800">
                                <a:solidFill>
                                  <a:schemeClr val="tx1"/>
                                </a:solidFill>
                                <a:latin typeface="Cambria Math" panose="02040503050406030204" pitchFamily="18" charset="0"/>
                              </a:rPr>
                              <m:t>𝐸</m:t>
                            </m:r>
                          </m:sub>
                        </m:sSub>
                      </m:e>
                    </m:d>
                  </m:oMath>
                </a14:m>
                <a:r>
                  <a:rPr lang="en-US" sz="1800" i="0" dirty="0">
                    <a:solidFill>
                      <a:schemeClr val="tx1"/>
                    </a:solidFill>
                  </a:rPr>
                  <a:t> and measurement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𝑑</m:t>
                        </m:r>
                      </m:e>
                      <m:sub>
                        <m:r>
                          <a:rPr lang="de-DE" sz="1800">
                            <a:solidFill>
                              <a:schemeClr val="tx1"/>
                            </a:solidFill>
                            <a:latin typeface="Cambria Math" panose="02040503050406030204" pitchFamily="18" charset="0"/>
                          </a:rPr>
                          <m:t>𝑚</m:t>
                        </m:r>
                      </m:sub>
                    </m:sSub>
                    <m:r>
                      <a:rPr lang="de-DE" sz="1800">
                        <a:solidFill>
                          <a:schemeClr val="tx1"/>
                        </a:solidFill>
                        <a:latin typeface="Cambria Math" panose="02040503050406030204" pitchFamily="18" charset="0"/>
                      </a:rPr>
                      <m:t>~ </m:t>
                    </m:r>
                    <m:r>
                      <a:rPr lang="de-DE" sz="1800">
                        <a:solidFill>
                          <a:schemeClr val="tx1"/>
                        </a:solidFill>
                        <a:latin typeface="Cambria Math" panose="02040503050406030204" pitchFamily="18" charset="0"/>
                      </a:rPr>
                      <m:t>𝑁</m:t>
                    </m:r>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𝜇</m:t>
                        </m:r>
                      </m:e>
                      <m:sub>
                        <m:r>
                          <a:rPr lang="de-DE" sz="1800">
                            <a:solidFill>
                              <a:schemeClr val="tx1"/>
                            </a:solidFill>
                            <a:latin typeface="Cambria Math" panose="02040503050406030204" pitchFamily="18" charset="0"/>
                          </a:rPr>
                          <m:t>𝑑</m:t>
                        </m:r>
                      </m:sub>
                    </m:sSub>
                    <m:r>
                      <a:rPr lang="de-DE" sz="1800">
                        <a:solidFill>
                          <a:schemeClr val="tx1"/>
                        </a:solidFill>
                        <a:latin typeface="Cambria Math" panose="02040503050406030204" pitchFamily="18" charset="0"/>
                      </a:rPr>
                      <m:t>, </m:t>
                    </m:r>
                    <m:sSub>
                      <m:sSubPr>
                        <m:ctrlPr>
                          <a:rPr lang="de-DE" sz="1800" i="1">
                            <a:solidFill>
                              <a:schemeClr val="tx1"/>
                            </a:solidFill>
                            <a:latin typeface="Cambria Math" panose="02040503050406030204" pitchFamily="18" charset="0"/>
                          </a:rPr>
                        </m:ctrlPr>
                      </m:sSubPr>
                      <m:e>
                        <m:r>
                          <m:rPr>
                            <m:sty m:val="p"/>
                          </m:rPr>
                          <a:rPr lang="de-DE" sz="1800" i="0">
                            <a:solidFill>
                              <a:schemeClr val="tx1"/>
                            </a:solidFill>
                            <a:latin typeface="Cambria Math" panose="02040503050406030204" pitchFamily="18" charset="0"/>
                          </a:rPr>
                          <m:t>Σ</m:t>
                        </m:r>
                      </m:e>
                      <m:sub>
                        <m:r>
                          <a:rPr lang="de-DE" sz="1800">
                            <a:solidFill>
                              <a:schemeClr val="tx1"/>
                            </a:solidFill>
                            <a:latin typeface="Cambria Math" panose="02040503050406030204" pitchFamily="18" charset="0"/>
                          </a:rPr>
                          <m:t>𝑑</m:t>
                        </m:r>
                      </m:sub>
                    </m:sSub>
                    <m:r>
                      <a:rPr lang="de-DE" sz="1800">
                        <a:solidFill>
                          <a:schemeClr val="tx1"/>
                        </a:solidFill>
                        <a:latin typeface="Cambria Math" panose="02040503050406030204" pitchFamily="18" charset="0"/>
                      </a:rPr>
                      <m:t>)</m:t>
                    </m:r>
                  </m:oMath>
                </a14:m>
                <a:r>
                  <a:rPr lang="de-DE" sz="1800" i="0" dirty="0">
                    <a:solidFill>
                      <a:schemeClr val="tx1"/>
                    </a:solidFill>
                  </a:rPr>
                  <a:t>)</a:t>
                </a:r>
                <a:endParaRPr lang="en-US" sz="1800" i="0" dirty="0" smtClean="0">
                  <a:solidFill>
                    <a:schemeClr val="tx1"/>
                  </a:solidFill>
                </a:endParaRPr>
              </a:p>
              <a:p>
                <a:pPr lvl="7" algn="just">
                  <a:buClr>
                    <a:srgbClr val="005555"/>
                  </a:buClr>
                </a:pPr>
                <a:r>
                  <a:rPr lang="de-DE" sz="1800" i="0" dirty="0">
                    <a:solidFill>
                      <a:schemeClr val="tx1"/>
                    </a:solidFill>
                  </a:rPr>
                  <a:t>Using </a:t>
                </a:r>
                <a:r>
                  <a:rPr lang="de-DE" sz="1800" i="0" baseline="30000" dirty="0">
                    <a:solidFill>
                      <a:schemeClr val="tx1"/>
                    </a:solidFill>
                  </a:rPr>
                  <a:t>[1]</a:t>
                </a:r>
                <a:r>
                  <a:rPr lang="de-DE" sz="1800" i="0" dirty="0">
                    <a:solidFill>
                      <a:schemeClr val="tx1"/>
                    </a:solidFill>
                  </a:rPr>
                  <a:t>: </a:t>
                </a:r>
                <a14:m>
                  <m:oMath xmlns:m="http://schemas.openxmlformats.org/officeDocument/2006/math">
                    <m:sSubSup>
                      <m:sSubSupPr>
                        <m:ctrlPr>
                          <a:rPr lang="de-DE" sz="1800" i="1">
                            <a:solidFill>
                              <a:schemeClr val="tx1"/>
                            </a:solidFill>
                            <a:latin typeface="Cambria Math" panose="02040503050406030204" pitchFamily="18" charset="0"/>
                          </a:rPr>
                        </m:ctrlPr>
                      </m:sSubSupPr>
                      <m:e>
                        <m:r>
                          <m:rPr>
                            <m:sty m:val="p"/>
                          </m:rPr>
                          <a:rPr lang="de-DE" sz="1800" i="0">
                            <a:solidFill>
                              <a:schemeClr val="tx1"/>
                            </a:solidFill>
                            <a:latin typeface="Cambria Math" panose="02040503050406030204" pitchFamily="18" charset="0"/>
                          </a:rPr>
                          <m:t>Σ</m:t>
                        </m:r>
                      </m:e>
                      <m:sub>
                        <m:r>
                          <a:rPr lang="de-DE" sz="1800">
                            <a:solidFill>
                              <a:schemeClr val="tx1"/>
                            </a:solidFill>
                            <a:latin typeface="Cambria Math" panose="02040503050406030204" pitchFamily="18" charset="0"/>
                          </a:rPr>
                          <m:t>𝐸</m:t>
                        </m:r>
                      </m:sub>
                      <m:sup>
                        <m:r>
                          <a:rPr lang="de-DE" sz="1800">
                            <a:solidFill>
                              <a:schemeClr val="tx1"/>
                            </a:solidFill>
                            <a:latin typeface="Cambria Math" panose="02040503050406030204" pitchFamily="18" charset="0"/>
                          </a:rPr>
                          <m:t>𝑝𝑜𝑠𝑡</m:t>
                        </m:r>
                      </m:sup>
                    </m:sSubSup>
                    <m:r>
                      <a:rPr lang="de-DE" sz="1800">
                        <a:solidFill>
                          <a:schemeClr val="tx1"/>
                        </a:solidFill>
                        <a:latin typeface="Cambria Math" panose="02040503050406030204" pitchFamily="18" charset="0"/>
                      </a:rPr>
                      <m:t>=</m:t>
                    </m:r>
                    <m:sSup>
                      <m:sSupPr>
                        <m:ctrlPr>
                          <a:rPr lang="de-DE" sz="1800" i="1">
                            <a:solidFill>
                              <a:schemeClr val="tx1"/>
                            </a:solidFill>
                            <a:latin typeface="Cambria Math" panose="02040503050406030204" pitchFamily="18" charset="0"/>
                          </a:rPr>
                        </m:ctrlPr>
                      </m:sSupPr>
                      <m:e>
                        <m:d>
                          <m:dPr>
                            <m:ctrlPr>
                              <a:rPr lang="de-DE" sz="1800" i="1">
                                <a:solidFill>
                                  <a:schemeClr val="tx1"/>
                                </a:solidFill>
                                <a:latin typeface="Cambria Math" panose="02040503050406030204" pitchFamily="18" charset="0"/>
                              </a:rPr>
                            </m:ctrlPr>
                          </m:dPr>
                          <m:e>
                            <m:sSubSup>
                              <m:sSubSupPr>
                                <m:ctrlPr>
                                  <a:rPr lang="de-DE" sz="1800" i="1">
                                    <a:solidFill>
                                      <a:schemeClr val="tx1"/>
                                    </a:solidFill>
                                    <a:latin typeface="Cambria Math" panose="02040503050406030204" pitchFamily="18" charset="0"/>
                                  </a:rPr>
                                </m:ctrlPr>
                              </m:sSubSupPr>
                              <m:e>
                                <m:r>
                                  <m:rPr>
                                    <m:sty m:val="p"/>
                                  </m:rPr>
                                  <a:rPr lang="de-DE" sz="1800" i="0">
                                    <a:solidFill>
                                      <a:schemeClr val="tx1"/>
                                    </a:solidFill>
                                    <a:latin typeface="Cambria Math" panose="02040503050406030204" pitchFamily="18" charset="0"/>
                                  </a:rPr>
                                  <m:t>Σ</m:t>
                                </m:r>
                              </m:e>
                              <m:sub>
                                <m:r>
                                  <a:rPr lang="de-DE" sz="1800">
                                    <a:solidFill>
                                      <a:schemeClr val="tx1"/>
                                    </a:solidFill>
                                    <a:latin typeface="Cambria Math" panose="02040503050406030204" pitchFamily="18" charset="0"/>
                                  </a:rPr>
                                  <m:t>𝐸</m:t>
                                </m:r>
                              </m:sub>
                              <m:sup>
                                <m:r>
                                  <a:rPr lang="de-DE" sz="1800">
                                    <a:solidFill>
                                      <a:schemeClr val="tx1"/>
                                    </a:solidFill>
                                    <a:latin typeface="Cambria Math" panose="02040503050406030204" pitchFamily="18" charset="0"/>
                                  </a:rPr>
                                  <m:t>−1</m:t>
                                </m:r>
                              </m:sup>
                            </m:sSubSup>
                            <m:r>
                              <a:rPr lang="de-DE" sz="1800">
                                <a:solidFill>
                                  <a:schemeClr val="tx1"/>
                                </a:solidFill>
                                <a:latin typeface="Cambria Math" panose="02040503050406030204" pitchFamily="18" charset="0"/>
                              </a:rPr>
                              <m:t>+</m:t>
                            </m:r>
                            <m:sSup>
                              <m:sSupPr>
                                <m:ctrlPr>
                                  <a:rPr lang="de-DE" sz="1800" i="1">
                                    <a:solidFill>
                                      <a:schemeClr val="tx1"/>
                                    </a:solidFill>
                                    <a:latin typeface="Cambria Math" panose="02040503050406030204" pitchFamily="18" charset="0"/>
                                  </a:rPr>
                                </m:ctrlPr>
                              </m:sSupPr>
                              <m:e>
                                <m:r>
                                  <a:rPr lang="de-DE" sz="1800">
                                    <a:solidFill>
                                      <a:schemeClr val="tx1"/>
                                    </a:solidFill>
                                    <a:latin typeface="Cambria Math" panose="02040503050406030204" pitchFamily="18" charset="0"/>
                                  </a:rPr>
                                  <m:t>𝐺</m:t>
                                </m:r>
                              </m:e>
                              <m:sup>
                                <m:r>
                                  <a:rPr lang="de-DE" sz="1800">
                                    <a:solidFill>
                                      <a:schemeClr val="tx1"/>
                                    </a:solidFill>
                                    <a:latin typeface="Cambria Math" panose="02040503050406030204" pitchFamily="18" charset="0"/>
                                  </a:rPr>
                                  <m:t>𝑇</m:t>
                                </m:r>
                              </m:sup>
                            </m:sSup>
                            <m:sSubSup>
                              <m:sSubSupPr>
                                <m:ctrlPr>
                                  <a:rPr lang="de-DE" sz="1800" i="1">
                                    <a:solidFill>
                                      <a:schemeClr val="tx1"/>
                                    </a:solidFill>
                                    <a:latin typeface="Cambria Math" panose="02040503050406030204" pitchFamily="18" charset="0"/>
                                  </a:rPr>
                                </m:ctrlPr>
                              </m:sSubSupPr>
                              <m:e>
                                <m:r>
                                  <m:rPr>
                                    <m:sty m:val="p"/>
                                  </m:rPr>
                                  <a:rPr lang="de-DE" sz="1800" i="0">
                                    <a:solidFill>
                                      <a:schemeClr val="tx1"/>
                                    </a:solidFill>
                                    <a:latin typeface="Cambria Math" panose="02040503050406030204" pitchFamily="18" charset="0"/>
                                  </a:rPr>
                                  <m:t>Σ</m:t>
                                </m:r>
                              </m:e>
                              <m:sub>
                                <m:r>
                                  <a:rPr lang="de-DE" sz="1800">
                                    <a:solidFill>
                                      <a:schemeClr val="tx1"/>
                                    </a:solidFill>
                                    <a:latin typeface="Cambria Math" panose="02040503050406030204" pitchFamily="18" charset="0"/>
                                  </a:rPr>
                                  <m:t>𝑑</m:t>
                                </m:r>
                              </m:sub>
                              <m:sup>
                                <m:r>
                                  <a:rPr lang="de-DE" sz="1800">
                                    <a:solidFill>
                                      <a:schemeClr val="tx1"/>
                                    </a:solidFill>
                                    <a:latin typeface="Cambria Math" panose="02040503050406030204" pitchFamily="18" charset="0"/>
                                  </a:rPr>
                                  <m:t>−1</m:t>
                                </m:r>
                              </m:sup>
                            </m:sSubSup>
                            <m:r>
                              <a:rPr lang="de-DE" sz="1800">
                                <a:solidFill>
                                  <a:schemeClr val="tx1"/>
                                </a:solidFill>
                                <a:latin typeface="Cambria Math" panose="02040503050406030204" pitchFamily="18" charset="0"/>
                              </a:rPr>
                              <m:t>𝐺</m:t>
                            </m:r>
                          </m:e>
                        </m:d>
                      </m:e>
                      <m:sup>
                        <m:r>
                          <a:rPr lang="de-DE" sz="1800">
                            <a:solidFill>
                              <a:schemeClr val="tx1"/>
                            </a:solidFill>
                            <a:latin typeface="Cambria Math" panose="02040503050406030204" pitchFamily="18" charset="0"/>
                          </a:rPr>
                          <m:t>−1</m:t>
                        </m:r>
                      </m:sup>
                    </m:sSup>
                    <m:r>
                      <a:rPr lang="de-DE" sz="1800">
                        <a:solidFill>
                          <a:schemeClr val="tx1"/>
                        </a:solidFill>
                        <a:latin typeface="Cambria Math" panose="02040503050406030204" pitchFamily="18" charset="0"/>
                      </a:rPr>
                      <m:t> </m:t>
                    </m:r>
                  </m:oMath>
                </a14:m>
                <a:r>
                  <a:rPr lang="de-DE" sz="1800" i="0" dirty="0">
                    <a:solidFill>
                      <a:schemeClr val="tx1"/>
                    </a:solidFill>
                  </a:rPr>
                  <a:t>		</a:t>
                </a:r>
                <a14:m>
                  <m:oMath xmlns:m="http://schemas.openxmlformats.org/officeDocument/2006/math">
                    <m:sSubSup>
                      <m:sSubSupPr>
                        <m:ctrlPr>
                          <a:rPr lang="de-DE" sz="1800" i="1">
                            <a:solidFill>
                              <a:schemeClr val="tx1"/>
                            </a:solidFill>
                            <a:latin typeface="Cambria Math" panose="02040503050406030204" pitchFamily="18" charset="0"/>
                          </a:rPr>
                        </m:ctrlPr>
                      </m:sSubSupPr>
                      <m:e>
                        <m:r>
                          <a:rPr lang="de-DE" sz="1800">
                            <a:solidFill>
                              <a:schemeClr val="tx1"/>
                            </a:solidFill>
                            <a:latin typeface="Cambria Math" panose="02040503050406030204" pitchFamily="18" charset="0"/>
                          </a:rPr>
                          <m:t>𝜇</m:t>
                        </m:r>
                      </m:e>
                      <m:sub>
                        <m:r>
                          <a:rPr lang="de-DE" sz="1800">
                            <a:solidFill>
                              <a:schemeClr val="tx1"/>
                            </a:solidFill>
                            <a:latin typeface="Cambria Math" panose="02040503050406030204" pitchFamily="18" charset="0"/>
                          </a:rPr>
                          <m:t>𝐸</m:t>
                        </m:r>
                      </m:sub>
                      <m:sup>
                        <m:r>
                          <a:rPr lang="de-DE" sz="1800">
                            <a:solidFill>
                              <a:schemeClr val="tx1"/>
                            </a:solidFill>
                            <a:latin typeface="Cambria Math" panose="02040503050406030204" pitchFamily="18" charset="0"/>
                          </a:rPr>
                          <m:t>𝑝𝑜𝑠𝑡</m:t>
                        </m:r>
                      </m:sup>
                    </m:sSubSup>
                    <m:r>
                      <a:rPr lang="de-DE" sz="1800">
                        <a:solidFill>
                          <a:schemeClr val="tx1"/>
                        </a:solidFill>
                        <a:latin typeface="Cambria Math" panose="02040503050406030204" pitchFamily="18" charset="0"/>
                      </a:rPr>
                      <m:t>=</m:t>
                    </m:r>
                    <m:sSubSup>
                      <m:sSubSupPr>
                        <m:ctrlPr>
                          <a:rPr lang="de-DE" sz="1800" i="1">
                            <a:solidFill>
                              <a:schemeClr val="tx1"/>
                            </a:solidFill>
                            <a:latin typeface="Cambria Math" panose="02040503050406030204" pitchFamily="18" charset="0"/>
                          </a:rPr>
                        </m:ctrlPr>
                      </m:sSubSupPr>
                      <m:e>
                        <m:r>
                          <m:rPr>
                            <m:sty m:val="p"/>
                          </m:rPr>
                          <a:rPr lang="de-DE" sz="1800" i="0">
                            <a:solidFill>
                              <a:schemeClr val="tx1"/>
                            </a:solidFill>
                            <a:latin typeface="Cambria Math" panose="02040503050406030204" pitchFamily="18" charset="0"/>
                          </a:rPr>
                          <m:t>Σ</m:t>
                        </m:r>
                      </m:e>
                      <m:sub>
                        <m:r>
                          <a:rPr lang="de-DE" sz="1800">
                            <a:solidFill>
                              <a:schemeClr val="tx1"/>
                            </a:solidFill>
                            <a:latin typeface="Cambria Math" panose="02040503050406030204" pitchFamily="18" charset="0"/>
                          </a:rPr>
                          <m:t>𝐸</m:t>
                        </m:r>
                      </m:sub>
                      <m:sup>
                        <m:r>
                          <a:rPr lang="de-DE" sz="1800">
                            <a:solidFill>
                              <a:schemeClr val="tx1"/>
                            </a:solidFill>
                            <a:latin typeface="Cambria Math" panose="02040503050406030204" pitchFamily="18" charset="0"/>
                          </a:rPr>
                          <m:t>𝑝𝑜𝑠𝑡</m:t>
                        </m:r>
                      </m:sup>
                    </m:sSubSup>
                    <m:sSup>
                      <m:sSupPr>
                        <m:ctrlPr>
                          <a:rPr lang="de-DE" sz="1800" i="1">
                            <a:solidFill>
                              <a:schemeClr val="tx1"/>
                            </a:solidFill>
                            <a:latin typeface="Cambria Math" panose="02040503050406030204" pitchFamily="18" charset="0"/>
                          </a:rPr>
                        </m:ctrlPr>
                      </m:sSupPr>
                      <m:e>
                        <m:r>
                          <a:rPr lang="de-DE" sz="1800">
                            <a:solidFill>
                              <a:schemeClr val="tx1"/>
                            </a:solidFill>
                            <a:latin typeface="Cambria Math" panose="02040503050406030204" pitchFamily="18" charset="0"/>
                          </a:rPr>
                          <m:t>𝐺</m:t>
                        </m:r>
                      </m:e>
                      <m:sup>
                        <m:r>
                          <a:rPr lang="de-DE" sz="1800">
                            <a:solidFill>
                              <a:schemeClr val="tx1"/>
                            </a:solidFill>
                            <a:latin typeface="Cambria Math" panose="02040503050406030204" pitchFamily="18" charset="0"/>
                          </a:rPr>
                          <m:t>𝑇</m:t>
                        </m:r>
                      </m:sup>
                    </m:sSup>
                    <m:sSubSup>
                      <m:sSubSupPr>
                        <m:ctrlPr>
                          <a:rPr lang="de-DE" sz="1800" i="1">
                            <a:solidFill>
                              <a:schemeClr val="tx1"/>
                            </a:solidFill>
                            <a:latin typeface="Cambria Math" panose="02040503050406030204" pitchFamily="18" charset="0"/>
                          </a:rPr>
                        </m:ctrlPr>
                      </m:sSubSupPr>
                      <m:e>
                        <m:r>
                          <m:rPr>
                            <m:sty m:val="p"/>
                          </m:rPr>
                          <a:rPr lang="de-DE" sz="1800" i="0">
                            <a:solidFill>
                              <a:schemeClr val="tx1"/>
                            </a:solidFill>
                            <a:latin typeface="Cambria Math" panose="02040503050406030204" pitchFamily="18" charset="0"/>
                          </a:rPr>
                          <m:t>Σ</m:t>
                        </m:r>
                      </m:e>
                      <m:sub>
                        <m:r>
                          <a:rPr lang="de-DE" sz="1800">
                            <a:solidFill>
                              <a:schemeClr val="tx1"/>
                            </a:solidFill>
                            <a:latin typeface="Cambria Math" panose="02040503050406030204" pitchFamily="18" charset="0"/>
                          </a:rPr>
                          <m:t>𝑑</m:t>
                        </m:r>
                      </m:sub>
                      <m:sup>
                        <m:r>
                          <a:rPr lang="de-DE" sz="1800">
                            <a:solidFill>
                              <a:schemeClr val="tx1"/>
                            </a:solidFill>
                            <a:latin typeface="Cambria Math" panose="02040503050406030204" pitchFamily="18" charset="0"/>
                          </a:rPr>
                          <m:t>−1</m:t>
                        </m:r>
                      </m:sup>
                    </m:sSubSup>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𝑑</m:t>
                        </m:r>
                      </m:e>
                      <m:sub>
                        <m:r>
                          <a:rPr lang="de-DE" sz="1800">
                            <a:solidFill>
                              <a:schemeClr val="tx1"/>
                            </a:solidFill>
                            <a:latin typeface="Cambria Math" panose="02040503050406030204" pitchFamily="18" charset="0"/>
                          </a:rPr>
                          <m:t>𝑚</m:t>
                        </m:r>
                      </m:sub>
                    </m:sSub>
                  </m:oMath>
                </a14:m>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2"/>
                <a:stretch>
                  <a:fillRect l="-1296" t="-1660" r="-1352"/>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smtClean="0"/>
              <a:t>Gaussian Process Tomography</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40</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mc:AlternateContent xmlns:mc="http://schemas.openxmlformats.org/markup-compatibility/2006" xmlns:a14="http://schemas.microsoft.com/office/drawing/2010/main">
        <mc:Choice Requires="a14">
          <p:sp>
            <p:nvSpPr>
              <p:cNvPr id="14" name="Rectangle 13"/>
              <p:cNvSpPr/>
              <p:nvPr/>
            </p:nvSpPr>
            <p:spPr>
              <a:xfrm>
                <a:off x="1516448" y="3085508"/>
                <a:ext cx="2889894" cy="1015663"/>
              </a:xfrm>
              <a:prstGeom prst="rect">
                <a:avLst/>
              </a:prstGeom>
            </p:spPr>
            <p:txBody>
              <a:bodyPr wrap="none">
                <a:spAutoFit/>
              </a:bodyPr>
              <a:lstStyle/>
              <a:p>
                <a:pPr algn="ctr"/>
                <a:r>
                  <a:rPr lang="de-DE" sz="1500" b="1" dirty="0" smtClean="0"/>
                  <a:t>GPT </a:t>
                </a:r>
                <a:r>
                  <a:rPr lang="de-DE" sz="1500" b="1" dirty="0" err="1" smtClean="0"/>
                  <a:t>input</a:t>
                </a:r>
                <a:endParaRPr lang="de-DE" sz="1500" b="1" dirty="0" smtClean="0"/>
              </a:p>
              <a:p>
                <a:pPr algn="ctr"/>
                <a:r>
                  <a:rPr lang="de-DE" sz="1500" dirty="0" err="1"/>
                  <a:t>measurement</a:t>
                </a:r>
                <a:r>
                  <a:rPr lang="de-DE" sz="1500" dirty="0"/>
                  <a:t> </a:t>
                </a:r>
                <a:r>
                  <a:rPr lang="de-DE" sz="1500" dirty="0" err="1" smtClean="0"/>
                  <a:t>distribution</a:t>
                </a:r>
                <a:r>
                  <a:rPr lang="de-DE" sz="1500" dirty="0" smtClean="0"/>
                  <a:t> </a:t>
                </a:r>
                <a14:m>
                  <m:oMath xmlns:m="http://schemas.openxmlformats.org/officeDocument/2006/math">
                    <m:sSub>
                      <m:sSubPr>
                        <m:ctrlPr>
                          <a:rPr lang="de-DE" sz="1500" i="1">
                            <a:latin typeface="Cambria Math" panose="02040503050406030204" pitchFamily="18" charset="0"/>
                          </a:rPr>
                        </m:ctrlPr>
                      </m:sSubPr>
                      <m:e>
                        <m:r>
                          <a:rPr lang="de-DE" sz="1500" i="1">
                            <a:latin typeface="Cambria Math" panose="02040503050406030204" pitchFamily="18" charset="0"/>
                          </a:rPr>
                          <m:t>𝜇</m:t>
                        </m:r>
                      </m:e>
                      <m:sub>
                        <m:r>
                          <a:rPr lang="de-DE" sz="1500" i="1">
                            <a:latin typeface="Cambria Math" panose="02040503050406030204" pitchFamily="18" charset="0"/>
                          </a:rPr>
                          <m:t>𝑑</m:t>
                        </m:r>
                      </m:sub>
                    </m:sSub>
                    <m:r>
                      <a:rPr lang="de-DE" sz="1500" i="1">
                        <a:latin typeface="Cambria Math" panose="02040503050406030204" pitchFamily="18" charset="0"/>
                      </a:rPr>
                      <m:t>, </m:t>
                    </m:r>
                    <m:sSub>
                      <m:sSubPr>
                        <m:ctrlPr>
                          <a:rPr lang="de-DE" sz="1500" i="1">
                            <a:latin typeface="Cambria Math" panose="02040503050406030204" pitchFamily="18" charset="0"/>
                          </a:rPr>
                        </m:ctrlPr>
                      </m:sSubPr>
                      <m:e>
                        <m:r>
                          <m:rPr>
                            <m:sty m:val="p"/>
                          </m:rPr>
                          <a:rPr lang="de-DE" sz="1500">
                            <a:latin typeface="Cambria Math" panose="02040503050406030204" pitchFamily="18" charset="0"/>
                          </a:rPr>
                          <m:t>Σ</m:t>
                        </m:r>
                      </m:e>
                      <m:sub>
                        <m:r>
                          <a:rPr lang="de-DE" sz="1500" i="1">
                            <a:latin typeface="Cambria Math" panose="02040503050406030204" pitchFamily="18" charset="0"/>
                          </a:rPr>
                          <m:t>𝑑</m:t>
                        </m:r>
                      </m:sub>
                    </m:sSub>
                  </m:oMath>
                </a14:m>
                <a:endParaRPr lang="de-DE" sz="1500" dirty="0" smtClean="0"/>
              </a:p>
              <a:p>
                <a:pPr algn="ctr"/>
                <a:r>
                  <a:rPr lang="de-DE" sz="1500" dirty="0" err="1" smtClean="0"/>
                  <a:t>transfer</a:t>
                </a:r>
                <a:r>
                  <a:rPr lang="de-DE" sz="1500" dirty="0" smtClean="0"/>
                  <a:t> (</a:t>
                </a:r>
                <a:r>
                  <a:rPr lang="de-DE" sz="1500" dirty="0" err="1" smtClean="0"/>
                  <a:t>geometry</a:t>
                </a:r>
                <a:r>
                  <a:rPr lang="de-DE" sz="1500" dirty="0" smtClean="0"/>
                  <a:t>) </a:t>
                </a:r>
                <a:r>
                  <a:rPr lang="de-DE" sz="1500" dirty="0" err="1" smtClean="0"/>
                  <a:t>matrix</a:t>
                </a:r>
                <a:r>
                  <a:rPr lang="de-DE" sz="1500" dirty="0" smtClean="0"/>
                  <a:t> </a:t>
                </a:r>
                <a14:m>
                  <m:oMath xmlns:m="http://schemas.openxmlformats.org/officeDocument/2006/math">
                    <m:r>
                      <a:rPr lang="de-DE" sz="1500" b="0" i="1" smtClean="0">
                        <a:latin typeface="Cambria Math" panose="02040503050406030204" pitchFamily="18" charset="0"/>
                      </a:rPr>
                      <m:t>𝐺</m:t>
                    </m:r>
                  </m:oMath>
                </a14:m>
                <a:endParaRPr lang="de-DE" sz="1500" dirty="0" smtClean="0"/>
              </a:p>
              <a:p>
                <a:pPr algn="ctr"/>
                <a:r>
                  <a:rPr lang="de-DE" sz="1500" dirty="0" smtClean="0"/>
                  <a:t> </a:t>
                </a:r>
                <a:r>
                  <a:rPr lang="de-DE" sz="1500" dirty="0" err="1" smtClean="0"/>
                  <a:t>covariance</a:t>
                </a:r>
                <a:r>
                  <a:rPr lang="de-DE" sz="1500" dirty="0" smtClean="0"/>
                  <a:t> </a:t>
                </a:r>
                <a:r>
                  <a:rPr lang="de-DE" sz="1500" dirty="0" err="1" smtClean="0"/>
                  <a:t>matrix</a:t>
                </a:r>
                <a:r>
                  <a:rPr lang="de-DE" sz="1500" dirty="0" smtClean="0"/>
                  <a:t> </a:t>
                </a:r>
                <a14:m>
                  <m:oMath xmlns:m="http://schemas.openxmlformats.org/officeDocument/2006/math">
                    <m:sSub>
                      <m:sSubPr>
                        <m:ctrlPr>
                          <a:rPr lang="de-DE" sz="1500" i="1">
                            <a:latin typeface="Cambria Math" panose="02040503050406030204" pitchFamily="18" charset="0"/>
                          </a:rPr>
                        </m:ctrlPr>
                      </m:sSubPr>
                      <m:e>
                        <m:r>
                          <m:rPr>
                            <m:sty m:val="p"/>
                          </m:rPr>
                          <a:rPr lang="de-DE" sz="1500">
                            <a:latin typeface="Cambria Math" panose="02040503050406030204" pitchFamily="18" charset="0"/>
                          </a:rPr>
                          <m:t>Σ</m:t>
                        </m:r>
                      </m:e>
                      <m:sub>
                        <m:r>
                          <a:rPr lang="de-DE" sz="1500" i="1">
                            <a:latin typeface="Cambria Math" panose="02040503050406030204" pitchFamily="18" charset="0"/>
                          </a:rPr>
                          <m:t>𝐸</m:t>
                        </m:r>
                      </m:sub>
                    </m:sSub>
                  </m:oMath>
                </a14:m>
                <a:r>
                  <a:rPr lang="de-DE" sz="1500" dirty="0" smtClean="0"/>
                  <a:t> </a:t>
                </a:r>
                <a:endParaRPr lang="en-GB" sz="1500" dirty="0"/>
              </a:p>
            </p:txBody>
          </p:sp>
        </mc:Choice>
        <mc:Fallback xmlns="">
          <p:sp>
            <p:nvSpPr>
              <p:cNvPr id="14" name="Rectangle 13"/>
              <p:cNvSpPr>
                <a:spLocks noRot="1" noChangeAspect="1" noMove="1" noResize="1" noEditPoints="1" noAdjustHandles="1" noChangeArrowheads="1" noChangeShapeType="1" noTextEdit="1"/>
              </p:cNvSpPr>
              <p:nvPr/>
            </p:nvSpPr>
            <p:spPr>
              <a:xfrm>
                <a:off x="1516448" y="3085508"/>
                <a:ext cx="2889894" cy="1015663"/>
              </a:xfrm>
              <a:prstGeom prst="rect">
                <a:avLst/>
              </a:prstGeom>
              <a:blipFill>
                <a:blip r:embed="rId3"/>
                <a:stretch>
                  <a:fillRect l="-422" t="-1198" b="-59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851101" y="3085508"/>
                <a:ext cx="2765116" cy="592022"/>
              </a:xfrm>
              <a:prstGeom prst="rect">
                <a:avLst/>
              </a:prstGeom>
            </p:spPr>
            <p:txBody>
              <a:bodyPr wrap="none">
                <a:spAutoFit/>
              </a:bodyPr>
              <a:lstStyle/>
              <a:p>
                <a:pPr algn="ctr"/>
                <a:r>
                  <a:rPr lang="de-DE" sz="1500" b="1" dirty="0" smtClean="0"/>
                  <a:t>GPT </a:t>
                </a:r>
                <a:r>
                  <a:rPr lang="de-DE" sz="1500" b="1" dirty="0" err="1" smtClean="0"/>
                  <a:t>output</a:t>
                </a:r>
                <a:endParaRPr lang="de-DE" sz="1500" b="1" dirty="0" smtClean="0"/>
              </a:p>
              <a:p>
                <a:pPr algn="ctr"/>
                <a:r>
                  <a:rPr lang="de-DE" sz="1500" dirty="0" smtClean="0"/>
                  <a:t>Pattern </a:t>
                </a:r>
                <a:r>
                  <a:rPr lang="de-DE" sz="1500" dirty="0" err="1" smtClean="0"/>
                  <a:t>distribution</a:t>
                </a:r>
                <a:r>
                  <a:rPr lang="de-DE" sz="1500" dirty="0" smtClean="0"/>
                  <a:t> </a:t>
                </a:r>
                <a14:m>
                  <m:oMath xmlns:m="http://schemas.openxmlformats.org/officeDocument/2006/math">
                    <m:sSubSup>
                      <m:sSubSupPr>
                        <m:ctrlPr>
                          <a:rPr lang="de-DE" sz="1500" b="0" i="1" smtClean="0">
                            <a:latin typeface="Cambria Math" panose="02040503050406030204" pitchFamily="18" charset="0"/>
                          </a:rPr>
                        </m:ctrlPr>
                      </m:sSubSupPr>
                      <m:e>
                        <m:r>
                          <a:rPr lang="de-DE" sz="1500" i="1">
                            <a:latin typeface="Cambria Math" panose="02040503050406030204" pitchFamily="18" charset="0"/>
                          </a:rPr>
                          <m:t>𝜇</m:t>
                        </m:r>
                      </m:e>
                      <m:sub>
                        <m:r>
                          <a:rPr lang="de-DE" sz="1500" b="0" i="1" smtClean="0">
                            <a:latin typeface="Cambria Math" panose="02040503050406030204" pitchFamily="18" charset="0"/>
                          </a:rPr>
                          <m:t>𝐸</m:t>
                        </m:r>
                      </m:sub>
                      <m:sup>
                        <m:r>
                          <a:rPr lang="de-DE" sz="1500" b="0" i="1" smtClean="0">
                            <a:latin typeface="Cambria Math" panose="02040503050406030204" pitchFamily="18" charset="0"/>
                          </a:rPr>
                          <m:t>𝑝𝑜𝑠𝑡</m:t>
                        </m:r>
                      </m:sup>
                    </m:sSubSup>
                    <m:r>
                      <a:rPr lang="de-DE" sz="1500" i="1">
                        <a:latin typeface="Cambria Math" panose="02040503050406030204" pitchFamily="18" charset="0"/>
                      </a:rPr>
                      <m:t>, </m:t>
                    </m:r>
                    <m:sSubSup>
                      <m:sSubSupPr>
                        <m:ctrlPr>
                          <a:rPr lang="de-DE" sz="1500" b="0" i="1" smtClean="0">
                            <a:latin typeface="Cambria Math" panose="02040503050406030204" pitchFamily="18" charset="0"/>
                          </a:rPr>
                        </m:ctrlPr>
                      </m:sSubSupPr>
                      <m:e>
                        <m:r>
                          <m:rPr>
                            <m:sty m:val="p"/>
                          </m:rPr>
                          <a:rPr lang="de-DE" sz="1500">
                            <a:latin typeface="Cambria Math" panose="02040503050406030204" pitchFamily="18" charset="0"/>
                          </a:rPr>
                          <m:t>Σ</m:t>
                        </m:r>
                      </m:e>
                      <m:sub>
                        <m:r>
                          <a:rPr lang="de-DE" sz="1500" i="1">
                            <a:latin typeface="Cambria Math" panose="02040503050406030204" pitchFamily="18" charset="0"/>
                          </a:rPr>
                          <m:t>𝐸</m:t>
                        </m:r>
                      </m:sub>
                      <m:sup>
                        <m:r>
                          <a:rPr lang="de-DE" sz="1500" b="0" i="1" smtClean="0">
                            <a:latin typeface="Cambria Math" panose="02040503050406030204" pitchFamily="18" charset="0"/>
                          </a:rPr>
                          <m:t>𝑝𝑜𝑠𝑡</m:t>
                        </m:r>
                      </m:sup>
                    </m:sSubSup>
                  </m:oMath>
                </a14:m>
                <a:endParaRPr lang="en-GB" sz="1500" dirty="0"/>
              </a:p>
            </p:txBody>
          </p:sp>
        </mc:Choice>
        <mc:Fallback xmlns="">
          <p:sp>
            <p:nvSpPr>
              <p:cNvPr id="15" name="Rectangle 14"/>
              <p:cNvSpPr>
                <a:spLocks noRot="1" noChangeAspect="1" noMove="1" noResize="1" noEditPoints="1" noAdjustHandles="1" noChangeArrowheads="1" noChangeShapeType="1" noTextEdit="1"/>
              </p:cNvSpPr>
              <p:nvPr/>
            </p:nvSpPr>
            <p:spPr>
              <a:xfrm>
                <a:off x="7851101" y="3085508"/>
                <a:ext cx="2765116" cy="592022"/>
              </a:xfrm>
              <a:prstGeom prst="rect">
                <a:avLst/>
              </a:prstGeom>
              <a:blipFill>
                <a:blip r:embed="rId4"/>
                <a:stretch>
                  <a:fillRect l="-661" t="-2062" b="-9278"/>
                </a:stretch>
              </a:blipFill>
            </p:spPr>
            <p:txBody>
              <a:bodyPr/>
              <a:lstStyle/>
              <a:p>
                <a:r>
                  <a:rPr lang="en-GB">
                    <a:noFill/>
                  </a:rPr>
                  <a:t> </a:t>
                </a:r>
              </a:p>
            </p:txBody>
          </p:sp>
        </mc:Fallback>
      </mc:AlternateContent>
      <p:sp>
        <p:nvSpPr>
          <p:cNvPr id="16" name="CustomShape 103"/>
          <p:cNvSpPr/>
          <p:nvPr/>
        </p:nvSpPr>
        <p:spPr>
          <a:xfrm rot="13500000">
            <a:off x="5784575" y="5025577"/>
            <a:ext cx="311187" cy="311187"/>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395" y="4101171"/>
            <a:ext cx="2641528" cy="216000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69" y="4281170"/>
            <a:ext cx="2896326" cy="198000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3139" y="4281170"/>
            <a:ext cx="2955925" cy="1980000"/>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7745" y="4281170"/>
            <a:ext cx="2944255" cy="1980000"/>
          </a:xfrm>
          <a:prstGeom prst="rect">
            <a:avLst/>
          </a:prstGeom>
        </p:spPr>
      </p:pic>
      <p:sp>
        <p:nvSpPr>
          <p:cNvPr id="22" name="Rectangle 21"/>
          <p:cNvSpPr/>
          <p:nvPr/>
        </p:nvSpPr>
        <p:spPr>
          <a:xfrm>
            <a:off x="658813" y="6261173"/>
            <a:ext cx="10839310" cy="246221"/>
          </a:xfrm>
          <a:prstGeom prst="rect">
            <a:avLst/>
          </a:prstGeom>
        </p:spPr>
        <p:txBody>
          <a:bodyPr wrap="square">
            <a:spAutoFit/>
          </a:bodyPr>
          <a:lstStyle/>
          <a:p>
            <a:pPr marL="0" lvl="7" algn="just">
              <a:buClr>
                <a:srgbClr val="005555"/>
              </a:buClr>
            </a:pPr>
            <a:r>
              <a:rPr lang="en-US" sz="1000" dirty="0" smtClean="0"/>
              <a:t>[1</a:t>
            </a:r>
            <a:r>
              <a:rPr lang="de-DE" sz="1000" dirty="0" smtClean="0"/>
              <a:t>] K. Moser, Fusion Science </a:t>
            </a:r>
            <a:r>
              <a:rPr lang="de-DE" sz="1000" dirty="0" err="1" smtClean="0"/>
              <a:t>and</a:t>
            </a:r>
            <a:r>
              <a:rPr lang="de-DE" sz="1000" dirty="0" smtClean="0"/>
              <a:t> Technology 78 (2022)</a:t>
            </a:r>
            <a:endParaRPr lang="en-US" sz="1000" dirty="0"/>
          </a:p>
        </p:txBody>
      </p:sp>
    </p:spTree>
    <p:extLst>
      <p:ext uri="{BB962C8B-B14F-4D97-AF65-F5344CB8AC3E}">
        <p14:creationId xmlns:p14="http://schemas.microsoft.com/office/powerpoint/2010/main" val="3550946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6" y="441325"/>
            <a:ext cx="9576471" cy="403501"/>
          </a:xfrm>
        </p:spPr>
        <p:txBody>
          <a:bodyPr/>
          <a:lstStyle/>
          <a:p>
            <a:r>
              <a:rPr lang="de-DE" dirty="0" err="1"/>
              <a:t>Weighted</a:t>
            </a:r>
            <a:r>
              <a:rPr lang="de-DE" dirty="0"/>
              <a:t> </a:t>
            </a:r>
            <a:r>
              <a:rPr lang="de-DE" dirty="0" err="1"/>
              <a:t>sum</a:t>
            </a:r>
            <a:r>
              <a:rPr lang="de-DE" dirty="0"/>
              <a:t> </a:t>
            </a:r>
            <a:r>
              <a:rPr lang="de-DE" dirty="0" err="1"/>
              <a:t>method</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41</a:t>
            </a:fld>
            <a:endParaRPr lang="de-DE" dirty="0"/>
          </a:p>
        </p:txBody>
      </p:sp>
      <p:sp>
        <p:nvSpPr>
          <p:cNvPr id="5" name="Date Placeholder 4"/>
          <p:cNvSpPr>
            <a:spLocks noGrp="1"/>
          </p:cNvSpPr>
          <p:nvPr>
            <p:ph type="dt" sz="half" idx="2"/>
          </p:nvPr>
        </p:nvSpPr>
        <p:spPr/>
        <p:txBody>
          <a:bodyPr/>
          <a:lstStyle/>
          <a:p>
            <a:r>
              <a:rPr lang="en-US" smtClean="0"/>
              <a:t>Wendelstein 7-X</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a:t>
            </a:r>
            <a:endParaRPr lang="de-DE" dirty="0"/>
          </a:p>
        </p:txBody>
      </p:sp>
      <mc:AlternateContent xmlns:mc="http://schemas.openxmlformats.org/markup-compatibility/2006" xmlns:a14="http://schemas.microsoft.com/office/drawing/2010/main">
        <mc:Choice Requires="a14">
          <p:sp>
            <p:nvSpPr>
              <p:cNvPr id="7" name="Text Placeholder 1"/>
              <p:cNvSpPr>
                <a:spLocks noGrp="1"/>
              </p:cNvSpPr>
              <p:nvPr>
                <p:ph sz="quarter" idx="13"/>
              </p:nvPr>
            </p:nvSpPr>
            <p:spPr>
              <a:xfrm>
                <a:off x="695326" y="1141461"/>
                <a:ext cx="10801349" cy="4772024"/>
              </a:xfrm>
            </p:spPr>
            <p:txBody>
              <a:bodyPr>
                <a:noAutofit/>
              </a:bodyPr>
              <a:lstStyle/>
              <a:p>
                <a:pPr marL="0" indent="0">
                  <a:buNone/>
                </a:pPr>
                <a:r>
                  <a:rPr lang="de-DE" b="0" dirty="0" smtClean="0">
                    <a:solidFill>
                      <a:schemeClr val="tx1"/>
                    </a:solidFill>
                  </a:rPr>
                  <a:t>Weighted </a:t>
                </a:r>
                <a:r>
                  <a:rPr lang="de-DE" b="0" dirty="0" err="1" smtClean="0">
                    <a:solidFill>
                      <a:schemeClr val="tx1"/>
                    </a:solidFill>
                  </a:rPr>
                  <a:t>sum</a:t>
                </a:r>
                <a:r>
                  <a:rPr lang="de-DE" b="0" dirty="0" smtClean="0">
                    <a:solidFill>
                      <a:schemeClr val="tx1"/>
                    </a:solidFill>
                  </a:rPr>
                  <a:t> </a:t>
                </a:r>
                <a:r>
                  <a:rPr lang="de-DE" b="0" dirty="0" err="1" smtClean="0">
                    <a:solidFill>
                      <a:schemeClr val="tx1"/>
                    </a:solidFill>
                  </a:rPr>
                  <a:t>solution</a:t>
                </a:r>
                <a:r>
                  <a:rPr lang="de-DE" b="0" dirty="0" smtClean="0">
                    <a:solidFill>
                      <a:schemeClr val="tx1"/>
                    </a:solidFill>
                  </a:rPr>
                  <a:t>: </a:t>
                </a:r>
                <a14:m>
                  <m:oMath xmlns:m="http://schemas.openxmlformats.org/officeDocument/2006/math">
                    <m:sSub>
                      <m:sSubPr>
                        <m:ctrlPr>
                          <a:rPr lang="de-DE" i="1" smtClean="0">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𝑷</m:t>
                        </m:r>
                      </m:e>
                      <m:sub>
                        <m:r>
                          <a:rPr lang="de-DE" b="1" i="1" smtClean="0">
                            <a:solidFill>
                              <a:srgbClr val="005555"/>
                            </a:solidFill>
                            <a:latin typeface="Cambria Math" panose="02040503050406030204" pitchFamily="18" charset="0"/>
                          </a:rPr>
                          <m:t>𝒓𝒂𝒅</m:t>
                        </m:r>
                      </m:sub>
                    </m:sSub>
                    <m:r>
                      <a:rPr lang="de-DE" b="1" i="1" smtClean="0">
                        <a:solidFill>
                          <a:srgbClr val="005555"/>
                        </a:solidFill>
                        <a:latin typeface="Cambria Math" panose="02040503050406030204" pitchFamily="18" charset="0"/>
                      </a:rPr>
                      <m:t>=</m:t>
                    </m:r>
                    <m:nary>
                      <m:naryPr>
                        <m:chr m:val="∑"/>
                        <m:supHide m:val="on"/>
                        <m:ctrlPr>
                          <a:rPr lang="de-DE" b="1" i="1" smtClean="0">
                            <a:solidFill>
                              <a:srgbClr val="005555"/>
                            </a:solidFill>
                            <a:latin typeface="Cambria Math" panose="02040503050406030204" pitchFamily="18" charset="0"/>
                          </a:rPr>
                        </m:ctrlPr>
                      </m:naryPr>
                      <m:sub>
                        <m:r>
                          <a:rPr lang="de-DE" b="1" i="1" smtClean="0">
                            <a:solidFill>
                              <a:srgbClr val="005555"/>
                            </a:solidFill>
                            <a:latin typeface="Cambria Math" panose="02040503050406030204" pitchFamily="18" charset="0"/>
                          </a:rPr>
                          <m:t>𝒊</m:t>
                        </m:r>
                      </m:sub>
                      <m:sup/>
                      <m:e>
                        <m:sSub>
                          <m:sSubPr>
                            <m:ctrlPr>
                              <a:rPr lang="de-DE" b="1" i="1" smtClean="0">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𝒄</m:t>
                            </m:r>
                          </m:e>
                          <m:sub>
                            <m:r>
                              <a:rPr lang="de-DE" b="1" i="1" smtClean="0">
                                <a:solidFill>
                                  <a:srgbClr val="005555"/>
                                </a:solidFill>
                                <a:latin typeface="Cambria Math" panose="02040503050406030204" pitchFamily="18" charset="0"/>
                              </a:rPr>
                              <m:t>𝒊</m:t>
                            </m:r>
                          </m:sub>
                        </m:sSub>
                      </m:e>
                    </m:nary>
                    <m:sSub>
                      <m:sSubPr>
                        <m:ctrlPr>
                          <a:rPr lang="de-DE" i="1" smtClean="0">
                            <a:solidFill>
                              <a:srgbClr val="005555"/>
                            </a:solidFill>
                            <a:latin typeface="Cambria Math" panose="02040503050406030204" pitchFamily="18" charset="0"/>
                          </a:rPr>
                        </m:ctrlPr>
                      </m:sSubPr>
                      <m:e>
                        <m:r>
                          <a:rPr lang="de-DE" b="1" i="1" smtClean="0">
                            <a:solidFill>
                              <a:srgbClr val="005555"/>
                            </a:solidFill>
                            <a:latin typeface="Cambria Math" panose="02040503050406030204" pitchFamily="18" charset="0"/>
                          </a:rPr>
                          <m:t>𝑷</m:t>
                        </m:r>
                      </m:e>
                      <m:sub>
                        <m:r>
                          <a:rPr lang="de-DE" b="1" i="1" smtClean="0">
                            <a:solidFill>
                              <a:srgbClr val="005555"/>
                            </a:solidFill>
                            <a:latin typeface="Cambria Math" panose="02040503050406030204" pitchFamily="18" charset="0"/>
                          </a:rPr>
                          <m:t>𝒊</m:t>
                        </m:r>
                      </m:sub>
                    </m:sSub>
                  </m:oMath>
                </a14:m>
                <a:r>
                  <a:rPr lang="de-DE" b="0" i="0" dirty="0" smtClean="0">
                    <a:solidFill>
                      <a:schemeClr val="tx1"/>
                    </a:solidFill>
                    <a:latin typeface="Cambria Math" panose="02040503050406030204" pitchFamily="18" charset="0"/>
                  </a:rPr>
                  <a:t> </a:t>
                </a:r>
                <a:r>
                  <a:rPr lang="de-DE" b="0" i="0" dirty="0" err="1" smtClean="0">
                    <a:solidFill>
                      <a:schemeClr val="tx1"/>
                    </a:solidFill>
                    <a:latin typeface="Cambria Math" panose="02040503050406030204" pitchFamily="18" charset="0"/>
                  </a:rPr>
                  <a:t>with</a:t>
                </a:r>
                <a:r>
                  <a:rPr lang="de-DE" b="0" i="0" dirty="0" smtClean="0">
                    <a:solidFill>
                      <a:schemeClr val="tx1"/>
                    </a:solidFill>
                    <a:latin typeface="Cambria Math" panose="02040503050406030204" pitchFamily="18" charset="0"/>
                  </a:rPr>
                  <a:t> </a:t>
                </a:r>
                <a14:m>
                  <m:oMath xmlns:m="http://schemas.openxmlformats.org/officeDocument/2006/math">
                    <m:d>
                      <m:dPr>
                        <m:begChr m:val="["/>
                        <m:endChr m:val="]"/>
                        <m:ctrlPr>
                          <a:rPr lang="de-DE" b="0" i="1" smtClean="0">
                            <a:solidFill>
                              <a:schemeClr val="tx1"/>
                            </a:solidFill>
                            <a:latin typeface="Cambria Math" panose="02040503050406030204" pitchFamily="18" charset="0"/>
                          </a:rPr>
                        </m:ctrlPr>
                      </m:dPr>
                      <m:e>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𝑐</m:t>
                            </m:r>
                          </m:e>
                          <m:sub>
                            <m:r>
                              <a:rPr lang="de-DE" b="0" i="1" smtClean="0">
                                <a:solidFill>
                                  <a:schemeClr val="tx1"/>
                                </a:solidFill>
                                <a:latin typeface="Cambria Math" panose="02040503050406030204" pitchFamily="18" charset="0"/>
                              </a:rPr>
                              <m:t>1</m:t>
                            </m:r>
                          </m:sub>
                        </m:sSub>
                        <m:r>
                          <a:rPr lang="de-DE" b="0" i="1" smtClean="0">
                            <a:solidFill>
                              <a:schemeClr val="tx1"/>
                            </a:solidFill>
                            <a:latin typeface="Cambria Math" panose="02040503050406030204" pitchFamily="18" charset="0"/>
                          </a:rPr>
                          <m:t>, </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𝑐</m:t>
                            </m:r>
                          </m:e>
                          <m:sub>
                            <m:r>
                              <a:rPr lang="de-DE" b="0" i="1" smtClean="0">
                                <a:solidFill>
                                  <a:schemeClr val="tx1"/>
                                </a:solidFill>
                                <a:latin typeface="Cambria Math" panose="02040503050406030204" pitchFamily="18" charset="0"/>
                              </a:rPr>
                              <m:t>2</m:t>
                            </m:r>
                          </m:sub>
                        </m:sSub>
                        <m:r>
                          <a:rPr lang="de-DE" b="0" i="1" smtClean="0">
                            <a:solidFill>
                              <a:schemeClr val="tx1"/>
                            </a:solidFill>
                            <a:latin typeface="Cambria Math" panose="02040503050406030204" pitchFamily="18" charset="0"/>
                          </a:rPr>
                          <m:t>, …</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𝑐</m:t>
                            </m:r>
                          </m:e>
                          <m:sub>
                            <m:r>
                              <a:rPr lang="de-DE" b="0" i="1" smtClean="0">
                                <a:solidFill>
                                  <a:schemeClr val="tx1"/>
                                </a:solidFill>
                                <a:latin typeface="Cambria Math" panose="02040503050406030204" pitchFamily="18" charset="0"/>
                              </a:rPr>
                              <m:t>𝑚</m:t>
                            </m:r>
                          </m:sub>
                        </m:sSub>
                      </m:e>
                    </m:d>
                  </m:oMath>
                </a14:m>
                <a:r>
                  <a:rPr lang="de-DE" b="0" i="0" dirty="0" smtClean="0">
                    <a:solidFill>
                      <a:schemeClr val="tx1"/>
                    </a:solidFill>
                    <a:latin typeface="Cambria Math" panose="02040503050406030204" pitchFamily="18" charset="0"/>
                  </a:rPr>
                  <a:t> </a:t>
                </a:r>
                <a:r>
                  <a:rPr lang="de-DE" b="0" i="0" dirty="0" err="1" smtClean="0">
                    <a:solidFill>
                      <a:schemeClr val="tx1"/>
                    </a:solidFill>
                    <a:latin typeface="Cambria Math" panose="02040503050406030204" pitchFamily="18" charset="0"/>
                  </a:rPr>
                  <a:t>LoS</a:t>
                </a:r>
                <a:r>
                  <a:rPr lang="de-DE" b="0" i="0" dirty="0" smtClean="0">
                    <a:solidFill>
                      <a:schemeClr val="tx1"/>
                    </a:solidFill>
                    <a:latin typeface="Cambria Math" panose="02040503050406030204" pitchFamily="18" charset="0"/>
                  </a:rPr>
                  <a:t> </a:t>
                </a:r>
                <a:r>
                  <a:rPr lang="de-DE" b="0" i="0" dirty="0" err="1" smtClean="0">
                    <a:solidFill>
                      <a:schemeClr val="tx1"/>
                    </a:solidFill>
                    <a:latin typeface="Cambria Math" panose="02040503050406030204" pitchFamily="18" charset="0"/>
                  </a:rPr>
                  <a:t>coefficients</a:t>
                </a:r>
                <a:r>
                  <a:rPr lang="de-DE" b="0" i="0" dirty="0" smtClean="0">
                    <a:solidFill>
                      <a:schemeClr val="tx1"/>
                    </a:solidFill>
                    <a:latin typeface="Cambria Math" panose="02040503050406030204" pitchFamily="18" charset="0"/>
                  </a:rPr>
                  <a:t>, </a:t>
                </a:r>
                <a14:m>
                  <m:oMath xmlns:m="http://schemas.openxmlformats.org/officeDocument/2006/math">
                    <m:r>
                      <a:rPr lang="de-DE" b="0" i="1" dirty="0">
                        <a:solidFill>
                          <a:schemeClr val="tx1"/>
                        </a:solidFill>
                        <a:latin typeface="Cambria Math" panose="02040503050406030204" pitchFamily="18" charset="0"/>
                      </a:rPr>
                      <m:t>𝑚</m:t>
                    </m:r>
                  </m:oMath>
                </a14:m>
                <a:r>
                  <a:rPr lang="de-DE" b="0" dirty="0">
                    <a:solidFill>
                      <a:schemeClr val="tx1"/>
                    </a:solidFill>
                  </a:rPr>
                  <a:t> number </a:t>
                </a:r>
                <a:r>
                  <a:rPr lang="de-DE" b="0" dirty="0" err="1">
                    <a:solidFill>
                      <a:schemeClr val="tx1"/>
                    </a:solidFill>
                  </a:rPr>
                  <a:t>of</a:t>
                </a:r>
                <a:r>
                  <a:rPr lang="de-DE" b="0" dirty="0">
                    <a:solidFill>
                      <a:schemeClr val="tx1"/>
                    </a:solidFill>
                  </a:rPr>
                  <a:t> </a:t>
                </a:r>
                <a:r>
                  <a:rPr lang="de-DE" b="0" dirty="0" err="1">
                    <a:solidFill>
                      <a:schemeClr val="tx1"/>
                    </a:solidFill>
                  </a:rPr>
                  <a:t>channels</a:t>
                </a:r>
                <a:endParaRPr lang="de-DE" b="0" i="0" dirty="0" smtClean="0">
                  <a:solidFill>
                    <a:schemeClr val="tx1"/>
                  </a:solidFill>
                  <a:latin typeface="Cambria Math" panose="02040503050406030204" pitchFamily="18" charset="0"/>
                </a:endParaRPr>
              </a:p>
              <a:p>
                <a:pPr marL="0" indent="0">
                  <a:buNone/>
                </a:pPr>
                <a:r>
                  <a:rPr lang="de-DE" b="0" dirty="0" smtClean="0">
                    <a:solidFill>
                      <a:schemeClr val="tx1"/>
                    </a:solidFill>
                  </a:rPr>
                  <a:t>Line-</a:t>
                </a:r>
                <a:r>
                  <a:rPr lang="de-DE" b="0" dirty="0" err="1" smtClean="0">
                    <a:solidFill>
                      <a:schemeClr val="tx1"/>
                    </a:solidFill>
                  </a:rPr>
                  <a:t>integrated</a:t>
                </a:r>
                <a:r>
                  <a:rPr lang="de-DE" b="0" dirty="0" smtClean="0">
                    <a:solidFill>
                      <a:schemeClr val="tx1"/>
                    </a:solidFill>
                  </a:rPr>
                  <a:t> </a:t>
                </a:r>
                <a:r>
                  <a:rPr lang="de-DE" b="0" dirty="0" err="1" smtClean="0">
                    <a:solidFill>
                      <a:schemeClr val="tx1"/>
                    </a:solidFill>
                  </a:rPr>
                  <a:t>measurement</a:t>
                </a:r>
                <a:r>
                  <a:rPr lang="de-DE" b="0" dirty="0" smtClean="0">
                    <a:solidFill>
                      <a:schemeClr val="tx1"/>
                    </a:solidFill>
                  </a:rPr>
                  <a:t>: </a:t>
                </a:r>
                <a14:m>
                  <m:oMath xmlns:m="http://schemas.openxmlformats.org/officeDocument/2006/math">
                    <m:r>
                      <a:rPr lang="de-DE" b="1" i="1" smtClean="0">
                        <a:solidFill>
                          <a:srgbClr val="005555"/>
                        </a:solidFill>
                        <a:latin typeface="Cambria Math" panose="02040503050406030204" pitchFamily="18" charset="0"/>
                      </a:rPr>
                      <m:t>𝑷</m:t>
                    </m:r>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𝑮</m:t>
                    </m:r>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𝜺</m:t>
                    </m:r>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𝝐</m:t>
                    </m:r>
                  </m:oMath>
                </a14:m>
                <a:r>
                  <a:rPr lang="de-DE" i="1" dirty="0" smtClean="0">
                    <a:solidFill>
                      <a:srgbClr val="005555"/>
                    </a:solidFill>
                    <a:latin typeface="Cambria Math" panose="02040503050406030204" pitchFamily="18" charset="0"/>
                  </a:rPr>
                  <a:t>   </a:t>
                </a:r>
                <a:r>
                  <a:rPr lang="de-DE" b="0" dirty="0" smtClean="0">
                    <a:solidFill>
                      <a:schemeClr val="tx1"/>
                    </a:solidFill>
                    <a:latin typeface="Cambria Math" panose="02040503050406030204" pitchFamily="18" charset="0"/>
                  </a:rPr>
                  <a:t>(</a:t>
                </a:r>
                <a14:m>
                  <m:oMath xmlns:m="http://schemas.openxmlformats.org/officeDocument/2006/math">
                    <m:r>
                      <a:rPr lang="de-DE" b="0" i="1" dirty="0" smtClean="0">
                        <a:solidFill>
                          <a:schemeClr val="tx1"/>
                        </a:solidFill>
                        <a:latin typeface="Cambria Math" panose="02040503050406030204" pitchFamily="18" charset="0"/>
                      </a:rPr>
                      <m:t>𝜖</m:t>
                    </m:r>
                    <m:r>
                      <a:rPr lang="de-DE" b="0" i="1" dirty="0" smtClean="0">
                        <a:solidFill>
                          <a:schemeClr val="tx1"/>
                        </a:solidFill>
                        <a:latin typeface="Cambria Math" panose="02040503050406030204" pitchFamily="18" charset="0"/>
                      </a:rPr>
                      <m:t>=1</m:t>
                    </m:r>
                    <m:r>
                      <a:rPr lang="de-DE" b="0" i="1" dirty="0" smtClean="0">
                        <a:solidFill>
                          <a:schemeClr val="tx1"/>
                        </a:solidFill>
                        <a:latin typeface="Cambria Math" panose="02040503050406030204" pitchFamily="18" charset="0"/>
                      </a:rPr>
                      <m:t>𝜇</m:t>
                    </m:r>
                  </m:oMath>
                </a14:m>
                <a:r>
                  <a:rPr lang="de-DE" b="0" dirty="0" smtClean="0">
                    <a:solidFill>
                      <a:schemeClr val="tx1"/>
                    </a:solidFill>
                    <a:latin typeface="Cambria Math" panose="02040503050406030204" pitchFamily="18" charset="0"/>
                  </a:rPr>
                  <a:t>W + 2% </a:t>
                </a:r>
                <a:r>
                  <a:rPr lang="de-DE" b="0" dirty="0" err="1" smtClean="0">
                    <a:solidFill>
                      <a:schemeClr val="tx1"/>
                    </a:solidFill>
                    <a:latin typeface="Cambria Math" panose="02040503050406030204" pitchFamily="18" charset="0"/>
                  </a:rPr>
                  <a:t>random</a:t>
                </a:r>
                <a:r>
                  <a:rPr lang="de-DE" b="0" dirty="0" smtClean="0">
                    <a:solidFill>
                      <a:schemeClr val="tx1"/>
                    </a:solidFill>
                    <a:latin typeface="Cambria Math" panose="02040503050406030204" pitchFamily="18" charset="0"/>
                  </a:rPr>
                  <a:t> </a:t>
                </a:r>
                <a:r>
                  <a:rPr lang="de-DE" b="0" dirty="0" err="1" smtClean="0">
                    <a:solidFill>
                      <a:schemeClr val="tx1"/>
                    </a:solidFill>
                    <a:latin typeface="Cambria Math" panose="02040503050406030204" pitchFamily="18" charset="0"/>
                  </a:rPr>
                  <a:t>noise</a:t>
                </a:r>
                <a:r>
                  <a:rPr lang="de-DE" b="0" dirty="0" smtClean="0">
                    <a:solidFill>
                      <a:schemeClr val="tx1"/>
                    </a:solidFill>
                    <a:latin typeface="Cambria Math" panose="02040503050406030204" pitchFamily="18" charset="0"/>
                  </a:rPr>
                  <a:t>)</a:t>
                </a:r>
                <a:endParaRPr lang="de-DE" b="0" i="1" dirty="0" smtClean="0">
                  <a:solidFill>
                    <a:schemeClr val="tx1"/>
                  </a:solidFill>
                  <a:latin typeface="Cambria Math" panose="02040503050406030204" pitchFamily="18" charset="0"/>
                </a:endParaRPr>
              </a:p>
              <a:p>
                <a:pPr marL="0" indent="0">
                  <a:buNone/>
                </a:pPr>
                <a14:m>
                  <m:oMath xmlns:m="http://schemas.openxmlformats.org/officeDocument/2006/math">
                    <m:sSup>
                      <m:sSupPr>
                        <m:ctrlPr>
                          <a:rPr lang="de-DE" b="0" i="1" smtClean="0">
                            <a:solidFill>
                              <a:schemeClr val="tx1"/>
                            </a:solidFill>
                            <a:latin typeface="Cambria Math" panose="02040503050406030204" pitchFamily="18" charset="0"/>
                          </a:rPr>
                        </m:ctrlPr>
                      </m:sSupPr>
                      <m:e>
                        <m:r>
                          <a:rPr lang="de-DE" b="0" i="1" smtClean="0">
                            <a:solidFill>
                              <a:schemeClr val="tx1"/>
                            </a:solidFill>
                            <a:latin typeface="Cambria Math" panose="02040503050406030204" pitchFamily="18" charset="0"/>
                          </a:rPr>
                          <m:t>𝑥</m:t>
                        </m:r>
                      </m:e>
                      <m:sup>
                        <m:r>
                          <a:rPr lang="de-DE" b="0" i="1" smtClean="0">
                            <a:solidFill>
                              <a:schemeClr val="tx1"/>
                            </a:solidFill>
                            <a:latin typeface="Cambria Math" panose="02040503050406030204" pitchFamily="18" charset="0"/>
                          </a:rPr>
                          <m:t>𝑚</m:t>
                        </m:r>
                      </m:sup>
                    </m:sSup>
                  </m:oMath>
                </a14:m>
                <a:r>
                  <a:rPr lang="de-DE" b="0" dirty="0" smtClean="0">
                    <a:solidFill>
                      <a:schemeClr val="tx1"/>
                    </a:solidFill>
                  </a:rPr>
                  <a:t> </a:t>
                </a:r>
                <a:r>
                  <a:rPr lang="de-DE" b="0" dirty="0" err="1" smtClean="0">
                    <a:solidFill>
                      <a:schemeClr val="tx1"/>
                    </a:solidFill>
                  </a:rPr>
                  <a:t>coefficients</a:t>
                </a:r>
                <a:r>
                  <a:rPr lang="de-DE" b="0" dirty="0" smtClean="0">
                    <a:solidFill>
                      <a:schemeClr val="tx1"/>
                    </a:solidFill>
                  </a:rPr>
                  <a:t> </a:t>
                </a:r>
                <a:r>
                  <a:rPr lang="de-DE" b="0" dirty="0" err="1" smtClean="0">
                    <a:solidFill>
                      <a:schemeClr val="tx1"/>
                    </a:solidFill>
                  </a:rPr>
                  <a:t>from</a:t>
                </a:r>
                <a:r>
                  <a:rPr lang="de-DE" b="0" dirty="0" smtClean="0">
                    <a:solidFill>
                      <a:schemeClr val="tx1"/>
                    </a:solidFill>
                  </a:rPr>
                  <a:t> </a:t>
                </a:r>
                <a:r>
                  <a:rPr lang="de-DE" b="0" dirty="0" err="1" smtClean="0">
                    <a:solidFill>
                      <a:schemeClr val="tx1"/>
                    </a:solidFill>
                  </a:rPr>
                  <a:t>Thikonov</a:t>
                </a:r>
                <a:r>
                  <a:rPr lang="de-DE" b="0" dirty="0" smtClean="0">
                    <a:solidFill>
                      <a:schemeClr val="tx1"/>
                    </a:solidFill>
                  </a:rPr>
                  <a:t> </a:t>
                </a:r>
                <a:r>
                  <a:rPr lang="de-DE" b="0" dirty="0" err="1" smtClean="0">
                    <a:solidFill>
                      <a:schemeClr val="tx1"/>
                    </a:solidFill>
                  </a:rPr>
                  <a:t>regularization</a:t>
                </a:r>
                <a:r>
                  <a:rPr lang="de-DE" b="0" dirty="0" smtClean="0">
                    <a:solidFill>
                      <a:schemeClr val="tx1"/>
                    </a:solidFill>
                  </a:rPr>
                  <a:t>: </a:t>
                </a:r>
                <a14:m>
                  <m:oMath xmlns:m="http://schemas.openxmlformats.org/officeDocument/2006/math">
                    <m:sSup>
                      <m:sSupPr>
                        <m:ctrlPr>
                          <a:rPr lang="de-DE" i="1" smtClean="0">
                            <a:solidFill>
                              <a:srgbClr val="005555"/>
                            </a:solidFill>
                            <a:latin typeface="Cambria Math" panose="02040503050406030204" pitchFamily="18" charset="0"/>
                          </a:rPr>
                        </m:ctrlPr>
                      </m:sSupPr>
                      <m:e>
                        <m:func>
                          <m:funcPr>
                            <m:ctrlPr>
                              <a:rPr lang="de-DE" i="1" smtClean="0">
                                <a:solidFill>
                                  <a:srgbClr val="005555"/>
                                </a:solidFill>
                                <a:latin typeface="Cambria Math" panose="02040503050406030204" pitchFamily="18" charset="0"/>
                              </a:rPr>
                            </m:ctrlPr>
                          </m:funcPr>
                          <m:fName>
                            <m:r>
                              <a:rPr lang="de-DE" b="1" i="0">
                                <a:solidFill>
                                  <a:srgbClr val="005555"/>
                                </a:solidFill>
                                <a:latin typeface="Cambria Math" panose="02040503050406030204" pitchFamily="18" charset="0"/>
                              </a:rPr>
                              <m:t>𝐦𝐢𝐧</m:t>
                            </m:r>
                          </m:fName>
                          <m:e>
                            <m:d>
                              <m:dPr>
                                <m:begChr m:val="|"/>
                                <m:endChr m:val="|"/>
                                <m:ctrlPr>
                                  <a:rPr lang="de-DE" i="1" smtClean="0">
                                    <a:solidFill>
                                      <a:srgbClr val="005555"/>
                                    </a:solidFill>
                                    <a:latin typeface="Cambria Math" panose="02040503050406030204" pitchFamily="18" charset="0"/>
                                  </a:rPr>
                                </m:ctrlPr>
                              </m:dPr>
                              <m:e>
                                <m:d>
                                  <m:dPr>
                                    <m:begChr m:val="|"/>
                                    <m:endChr m:val="|"/>
                                    <m:ctrlPr>
                                      <a:rPr lang="de-DE" i="1" smtClean="0">
                                        <a:solidFill>
                                          <a:srgbClr val="005555"/>
                                        </a:solidFill>
                                        <a:latin typeface="Cambria Math" panose="02040503050406030204" pitchFamily="18" charset="0"/>
                                      </a:rPr>
                                    </m:ctrlPr>
                                  </m:dPr>
                                  <m:e>
                                    <m:r>
                                      <a:rPr lang="de-DE" b="1" i="1" smtClean="0">
                                        <a:solidFill>
                                          <a:srgbClr val="005555"/>
                                        </a:solidFill>
                                        <a:latin typeface="Cambria Math" panose="02040503050406030204" pitchFamily="18" charset="0"/>
                                      </a:rPr>
                                      <m:t>𝑨𝒙</m:t>
                                    </m:r>
                                    <m:r>
                                      <a:rPr lang="de-DE" b="1" i="1" smtClean="0">
                                        <a:solidFill>
                                          <a:srgbClr val="005555"/>
                                        </a:solidFill>
                                        <a:latin typeface="Cambria Math" panose="02040503050406030204" pitchFamily="18" charset="0"/>
                                      </a:rPr>
                                      <m:t> −</m:t>
                                    </m:r>
                                    <m:r>
                                      <a:rPr lang="de-DE" b="1" i="1" smtClean="0">
                                        <a:solidFill>
                                          <a:srgbClr val="005555"/>
                                        </a:solidFill>
                                        <a:latin typeface="Cambria Math" panose="02040503050406030204" pitchFamily="18" charset="0"/>
                                      </a:rPr>
                                      <m:t>𝒃</m:t>
                                    </m:r>
                                  </m:e>
                                </m:d>
                              </m:e>
                            </m:d>
                          </m:e>
                        </m:func>
                      </m:e>
                      <m:sup>
                        <m:r>
                          <a:rPr lang="de-DE" b="1" i="1" smtClean="0">
                            <a:solidFill>
                              <a:srgbClr val="005555"/>
                            </a:solidFill>
                            <a:latin typeface="Cambria Math" panose="02040503050406030204" pitchFamily="18" charset="0"/>
                          </a:rPr>
                          <m:t>𝟐</m:t>
                        </m:r>
                      </m:sup>
                    </m:sSup>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𝝀</m:t>
                    </m:r>
                    <m:sSup>
                      <m:sSupPr>
                        <m:ctrlPr>
                          <a:rPr lang="de-DE" i="1" smtClean="0">
                            <a:solidFill>
                              <a:srgbClr val="005555"/>
                            </a:solidFill>
                            <a:latin typeface="Cambria Math" panose="02040503050406030204" pitchFamily="18" charset="0"/>
                          </a:rPr>
                        </m:ctrlPr>
                      </m:sSupPr>
                      <m:e>
                        <m:d>
                          <m:dPr>
                            <m:begChr m:val="|"/>
                            <m:endChr m:val="|"/>
                            <m:ctrlPr>
                              <a:rPr lang="de-DE" i="1" smtClean="0">
                                <a:solidFill>
                                  <a:srgbClr val="005555"/>
                                </a:solidFill>
                                <a:latin typeface="Cambria Math" panose="02040503050406030204" pitchFamily="18" charset="0"/>
                              </a:rPr>
                            </m:ctrlPr>
                          </m:dPr>
                          <m:e>
                            <m:d>
                              <m:dPr>
                                <m:begChr m:val="|"/>
                                <m:endChr m:val="|"/>
                                <m:ctrlPr>
                                  <a:rPr lang="de-DE" i="1" smtClean="0">
                                    <a:solidFill>
                                      <a:srgbClr val="005555"/>
                                    </a:solidFill>
                                    <a:latin typeface="Cambria Math" panose="02040503050406030204" pitchFamily="18" charset="0"/>
                                  </a:rPr>
                                </m:ctrlPr>
                              </m:dPr>
                              <m:e>
                                <m:r>
                                  <a:rPr lang="de-DE" b="1" i="1" smtClean="0">
                                    <a:solidFill>
                                      <a:srgbClr val="005555"/>
                                    </a:solidFill>
                                    <a:latin typeface="Cambria Math" panose="02040503050406030204" pitchFamily="18" charset="0"/>
                                  </a:rPr>
                                  <m:t>𝒙</m:t>
                                </m:r>
                              </m:e>
                            </m:d>
                          </m:e>
                        </m:d>
                      </m:e>
                      <m:sup>
                        <m:r>
                          <a:rPr lang="de-DE" b="1" i="1" smtClean="0">
                            <a:solidFill>
                              <a:srgbClr val="005555"/>
                            </a:solidFill>
                            <a:latin typeface="Cambria Math" panose="02040503050406030204" pitchFamily="18" charset="0"/>
                          </a:rPr>
                          <m:t>𝟐</m:t>
                        </m:r>
                      </m:sup>
                    </m:sSup>
                  </m:oMath>
                </a14:m>
                <a:endParaRPr lang="de-DE" dirty="0" smtClean="0">
                  <a:solidFill>
                    <a:schemeClr val="tx1"/>
                  </a:solidFill>
                </a:endParaRPr>
              </a:p>
              <a:p>
                <a:pPr marL="0" indent="0">
                  <a:buNone/>
                </a:pPr>
                <a14:m>
                  <m:oMath xmlns:m="http://schemas.openxmlformats.org/officeDocument/2006/math">
                    <m:sSup>
                      <m:sSupPr>
                        <m:ctrlPr>
                          <a:rPr lang="de-DE" b="0" i="1" smtClean="0">
                            <a:solidFill>
                              <a:schemeClr val="tx1"/>
                            </a:solidFill>
                            <a:latin typeface="Cambria Math" panose="02040503050406030204" pitchFamily="18" charset="0"/>
                          </a:rPr>
                        </m:ctrlPr>
                      </m:sSupPr>
                      <m:e>
                        <m:r>
                          <a:rPr lang="de-DE" b="0" i="1" smtClean="0">
                            <a:solidFill>
                              <a:schemeClr val="tx1"/>
                            </a:solidFill>
                            <a:latin typeface="Cambria Math" panose="02040503050406030204" pitchFamily="18" charset="0"/>
                          </a:rPr>
                          <m:t>𝐴</m:t>
                        </m:r>
                      </m:e>
                      <m:sup>
                        <m:r>
                          <a:rPr lang="de-DE" b="0" i="1" smtClean="0">
                            <a:solidFill>
                              <a:schemeClr val="tx1"/>
                            </a:solidFill>
                            <a:latin typeface="Cambria Math" panose="02040503050406030204" pitchFamily="18" charset="0"/>
                          </a:rPr>
                          <m:t>𝑚</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𝑛</m:t>
                        </m:r>
                      </m:sup>
                    </m:sSup>
                    <m:r>
                      <a:rPr lang="de-DE" b="0" i="1" smtClean="0">
                        <a:solidFill>
                          <a:schemeClr val="tx1"/>
                        </a:solidFill>
                        <a:latin typeface="Cambria Math" panose="02040503050406030204" pitchFamily="18" charset="0"/>
                      </a:rPr>
                      <m:t>=</m:t>
                    </m:r>
                  </m:oMath>
                </a14:m>
                <a:r>
                  <a:rPr lang="de-DE" b="0" dirty="0" smtClean="0">
                    <a:solidFill>
                      <a:schemeClr val="tx1"/>
                    </a:solidFill>
                  </a:rPr>
                  <a:t> </a:t>
                </a:r>
                <a:r>
                  <a:rPr lang="de-DE" b="0" dirty="0" err="1" smtClean="0">
                    <a:solidFill>
                      <a:schemeClr val="tx1"/>
                    </a:solidFill>
                  </a:rPr>
                  <a:t>dataset</a:t>
                </a:r>
                <a:r>
                  <a:rPr lang="de-DE" b="0" dirty="0" smtClean="0">
                    <a:solidFill>
                      <a:schemeClr val="tx1"/>
                    </a:solidFill>
                  </a:rPr>
                  <a:t>           </a:t>
                </a:r>
                <a14:m>
                  <m:oMath xmlns:m="http://schemas.openxmlformats.org/officeDocument/2006/math">
                    <m:sSup>
                      <m:sSupPr>
                        <m:ctrlPr>
                          <a:rPr lang="de-DE" b="0" i="1" smtClean="0">
                            <a:solidFill>
                              <a:schemeClr val="tx1"/>
                            </a:solidFill>
                            <a:latin typeface="Cambria Math" panose="02040503050406030204" pitchFamily="18" charset="0"/>
                          </a:rPr>
                        </m:ctrlPr>
                      </m:sSupPr>
                      <m:e>
                        <m:r>
                          <a:rPr lang="de-DE" b="0" i="1" smtClean="0">
                            <a:solidFill>
                              <a:schemeClr val="tx1"/>
                            </a:solidFill>
                            <a:latin typeface="Cambria Math" panose="02040503050406030204" pitchFamily="18" charset="0"/>
                          </a:rPr>
                          <m:t>𝑏</m:t>
                        </m:r>
                      </m:e>
                      <m:sup>
                        <m:r>
                          <a:rPr lang="de-DE" b="0" i="1" smtClean="0">
                            <a:solidFill>
                              <a:schemeClr val="tx1"/>
                            </a:solidFill>
                            <a:latin typeface="Cambria Math" panose="02040503050406030204" pitchFamily="18" charset="0"/>
                          </a:rPr>
                          <m:t>𝑛</m:t>
                        </m:r>
                      </m:sup>
                    </m:sSup>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𝜀</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𝑉</m:t>
                        </m:r>
                      </m:e>
                      <m:sub>
                        <m:r>
                          <a:rPr lang="de-DE" b="0" i="1" smtClean="0">
                            <a:solidFill>
                              <a:schemeClr val="tx1"/>
                            </a:solidFill>
                            <a:latin typeface="Cambria Math" panose="02040503050406030204" pitchFamily="18" charset="0"/>
                          </a:rPr>
                          <m:t>𝑝𝑖𝑥𝑒𝑙</m:t>
                        </m:r>
                      </m:sub>
                    </m:sSub>
                    <m:r>
                      <a:rPr lang="de-DE" b="0" i="1" smtClean="0">
                        <a:solidFill>
                          <a:schemeClr val="tx1"/>
                        </a:solidFill>
                        <a:latin typeface="Cambria Math" panose="02040503050406030204" pitchFamily="18" charset="0"/>
                      </a:rPr>
                      <m:t>=</m:t>
                    </m:r>
                  </m:oMath>
                </a14:m>
                <a:r>
                  <a:rPr lang="de-DE" b="0" dirty="0" smtClean="0">
                    <a:solidFill>
                      <a:schemeClr val="tx1"/>
                    </a:solidFill>
                  </a:rPr>
                  <a:t> </a:t>
                </a:r>
                <a:r>
                  <a:rPr lang="de-DE" b="0" dirty="0" err="1" smtClean="0">
                    <a:solidFill>
                      <a:schemeClr val="tx1"/>
                    </a:solidFill>
                  </a:rPr>
                  <a:t>reference</a:t>
                </a:r>
                <a:r>
                  <a:rPr lang="de-DE" b="0" dirty="0" smtClean="0">
                    <a:solidFill>
                      <a:schemeClr val="tx1"/>
                    </a:solidFill>
                  </a:rPr>
                  <a:t> </a:t>
                </a:r>
                <a:r>
                  <a:rPr lang="de-DE" b="0" dirty="0" err="1" smtClean="0">
                    <a:solidFill>
                      <a:schemeClr val="tx1"/>
                    </a:solidFill>
                  </a:rPr>
                  <a:t>values</a:t>
                </a:r>
                <a:r>
                  <a:rPr lang="de-DE" b="0" dirty="0" smtClean="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𝜆</m:t>
                    </m:r>
                    <m:r>
                      <a:rPr lang="de-DE" b="0" i="1" smtClean="0">
                        <a:solidFill>
                          <a:schemeClr val="tx1"/>
                        </a:solidFill>
                        <a:latin typeface="Cambria Math" panose="02040503050406030204" pitchFamily="18" charset="0"/>
                      </a:rPr>
                      <m:t>=</m:t>
                    </m:r>
                  </m:oMath>
                </a14:m>
                <a:r>
                  <a:rPr lang="de-DE" b="0" dirty="0" smtClean="0">
                    <a:solidFill>
                      <a:schemeClr val="tx1"/>
                    </a:solidFill>
                  </a:rPr>
                  <a:t> </a:t>
                </a:r>
                <a:r>
                  <a:rPr lang="de-DE" b="0" dirty="0" err="1" smtClean="0">
                    <a:solidFill>
                      <a:schemeClr val="tx1"/>
                    </a:solidFill>
                  </a:rPr>
                  <a:t>regularization</a:t>
                </a:r>
                <a:r>
                  <a:rPr lang="de-DE" b="0" dirty="0" smtClean="0">
                    <a:solidFill>
                      <a:schemeClr val="tx1"/>
                    </a:solidFill>
                  </a:rPr>
                  <a:t> </a:t>
                </a:r>
                <a:r>
                  <a:rPr lang="de-DE" b="0" dirty="0" err="1" smtClean="0">
                    <a:solidFill>
                      <a:schemeClr val="tx1"/>
                    </a:solidFill>
                  </a:rPr>
                  <a:t>parameter</a:t>
                </a:r>
                <a:endParaRPr lang="de-DE" b="0" dirty="0" smtClean="0">
                  <a:solidFill>
                    <a:schemeClr val="tx1"/>
                  </a:solidFill>
                </a:endParaRPr>
              </a:p>
              <a:p>
                <a:pPr marL="0" indent="0">
                  <a:buNone/>
                </a:pPr>
                <a:r>
                  <a:rPr lang="de-DE" b="0" dirty="0" smtClean="0">
                    <a:solidFill>
                      <a:schemeClr val="tx1"/>
                    </a:solidFill>
                  </a:rPr>
                  <a:t>Solution:</a:t>
                </a:r>
                <a:r>
                  <a:rPr lang="de-DE" b="1" dirty="0" smtClean="0">
                    <a:solidFill>
                      <a:srgbClr val="005555"/>
                    </a:solidFill>
                  </a:rPr>
                  <a:t> </a:t>
                </a:r>
                <a14:m>
                  <m:oMath xmlns:m="http://schemas.openxmlformats.org/officeDocument/2006/math">
                    <m:r>
                      <a:rPr lang="de-DE" b="1" i="1" smtClean="0">
                        <a:solidFill>
                          <a:srgbClr val="005555"/>
                        </a:solidFill>
                        <a:latin typeface="Cambria Math" panose="02040503050406030204" pitchFamily="18" charset="0"/>
                      </a:rPr>
                      <m:t>𝒙</m:t>
                    </m:r>
                    <m:r>
                      <a:rPr lang="de-DE" b="1" i="1" smtClean="0">
                        <a:solidFill>
                          <a:srgbClr val="005555"/>
                        </a:solidFill>
                        <a:latin typeface="Cambria Math" panose="02040503050406030204" pitchFamily="18" charset="0"/>
                      </a:rPr>
                      <m:t>=</m:t>
                    </m:r>
                    <m:sSup>
                      <m:sSupPr>
                        <m:ctrlPr>
                          <a:rPr lang="de-DE" i="1" smtClean="0">
                            <a:solidFill>
                              <a:srgbClr val="005555"/>
                            </a:solidFill>
                            <a:latin typeface="Cambria Math" panose="02040503050406030204" pitchFamily="18" charset="0"/>
                          </a:rPr>
                        </m:ctrlPr>
                      </m:sSupPr>
                      <m:e>
                        <m:d>
                          <m:dPr>
                            <m:ctrlPr>
                              <a:rPr lang="de-DE" i="1" smtClean="0">
                                <a:solidFill>
                                  <a:srgbClr val="005555"/>
                                </a:solidFill>
                                <a:latin typeface="Cambria Math" panose="02040503050406030204" pitchFamily="18" charset="0"/>
                              </a:rPr>
                            </m:ctrlPr>
                          </m:dPr>
                          <m:e>
                            <m:sSup>
                              <m:sSupPr>
                                <m:ctrlPr>
                                  <a:rPr lang="de-DE" i="1">
                                    <a:solidFill>
                                      <a:srgbClr val="005555"/>
                                    </a:solidFill>
                                    <a:latin typeface="Cambria Math" panose="02040503050406030204" pitchFamily="18" charset="0"/>
                                  </a:rPr>
                                </m:ctrlPr>
                              </m:sSupPr>
                              <m:e>
                                <m:r>
                                  <a:rPr lang="de-DE" b="1" i="1">
                                    <a:solidFill>
                                      <a:srgbClr val="005555"/>
                                    </a:solidFill>
                                    <a:latin typeface="Cambria Math" panose="02040503050406030204" pitchFamily="18" charset="0"/>
                                  </a:rPr>
                                  <m:t>𝑨</m:t>
                                </m:r>
                              </m:e>
                              <m:sup>
                                <m:r>
                                  <a:rPr lang="de-DE" b="1" i="1">
                                    <a:solidFill>
                                      <a:srgbClr val="005555"/>
                                    </a:solidFill>
                                    <a:latin typeface="Cambria Math" panose="02040503050406030204" pitchFamily="18" charset="0"/>
                                  </a:rPr>
                                  <m:t>𝑻</m:t>
                                </m:r>
                              </m:sup>
                            </m:sSup>
                            <m:r>
                              <a:rPr lang="de-DE" b="1" i="1">
                                <a:solidFill>
                                  <a:srgbClr val="005555"/>
                                </a:solidFill>
                                <a:latin typeface="Cambria Math" panose="02040503050406030204" pitchFamily="18" charset="0"/>
                              </a:rPr>
                              <m:t>𝑨</m:t>
                            </m:r>
                            <m:r>
                              <a:rPr lang="de-DE" b="1" i="1">
                                <a:solidFill>
                                  <a:srgbClr val="005555"/>
                                </a:solidFill>
                                <a:latin typeface="Cambria Math" panose="02040503050406030204" pitchFamily="18" charset="0"/>
                              </a:rPr>
                              <m:t>+</m:t>
                            </m:r>
                            <m:r>
                              <a:rPr lang="de-DE" b="1" i="1">
                                <a:solidFill>
                                  <a:srgbClr val="005555"/>
                                </a:solidFill>
                                <a:latin typeface="Cambria Math" panose="02040503050406030204" pitchFamily="18" charset="0"/>
                              </a:rPr>
                              <m:t>𝝀</m:t>
                            </m:r>
                            <m:r>
                              <a:rPr lang="de-DE" b="1" i="1">
                                <a:solidFill>
                                  <a:srgbClr val="005555"/>
                                </a:solidFill>
                                <a:latin typeface="Cambria Math" panose="02040503050406030204" pitchFamily="18" charset="0"/>
                              </a:rPr>
                              <m:t>𝑰</m:t>
                            </m:r>
                          </m:e>
                        </m:d>
                      </m:e>
                      <m:sup>
                        <m:r>
                          <a:rPr lang="de-DE" b="1" i="1" smtClean="0">
                            <a:solidFill>
                              <a:srgbClr val="005555"/>
                            </a:solidFill>
                            <a:latin typeface="Cambria Math" panose="02040503050406030204" pitchFamily="18" charset="0"/>
                          </a:rPr>
                          <m:t>−</m:t>
                        </m:r>
                        <m:r>
                          <a:rPr lang="de-DE" b="1" i="1" smtClean="0">
                            <a:solidFill>
                              <a:srgbClr val="005555"/>
                            </a:solidFill>
                            <a:latin typeface="Cambria Math" panose="02040503050406030204" pitchFamily="18" charset="0"/>
                          </a:rPr>
                          <m:t>𝟏</m:t>
                        </m:r>
                      </m:sup>
                    </m:sSup>
                    <m:sSup>
                      <m:sSupPr>
                        <m:ctrlPr>
                          <a:rPr lang="de-DE" i="1" smtClean="0">
                            <a:solidFill>
                              <a:srgbClr val="005555"/>
                            </a:solidFill>
                            <a:latin typeface="Cambria Math" panose="02040503050406030204" pitchFamily="18" charset="0"/>
                          </a:rPr>
                        </m:ctrlPr>
                      </m:sSupPr>
                      <m:e>
                        <m:r>
                          <a:rPr lang="de-DE" b="1" i="1" smtClean="0">
                            <a:solidFill>
                              <a:srgbClr val="005555"/>
                            </a:solidFill>
                            <a:latin typeface="Cambria Math" panose="02040503050406030204" pitchFamily="18" charset="0"/>
                          </a:rPr>
                          <m:t>𝑨</m:t>
                        </m:r>
                      </m:e>
                      <m:sup>
                        <m:r>
                          <a:rPr lang="de-DE" b="1" i="1" smtClean="0">
                            <a:solidFill>
                              <a:srgbClr val="005555"/>
                            </a:solidFill>
                            <a:latin typeface="Cambria Math" panose="02040503050406030204" pitchFamily="18" charset="0"/>
                          </a:rPr>
                          <m:t>𝑻</m:t>
                        </m:r>
                      </m:sup>
                    </m:sSup>
                    <m:r>
                      <a:rPr lang="de-DE" b="1" i="1" smtClean="0">
                        <a:solidFill>
                          <a:srgbClr val="005555"/>
                        </a:solidFill>
                        <a:latin typeface="Cambria Math" panose="02040503050406030204" pitchFamily="18" charset="0"/>
                      </a:rPr>
                      <m:t>𝒃</m:t>
                    </m:r>
                  </m:oMath>
                </a14:m>
                <a:r>
                  <a:rPr lang="de-DE" dirty="0" smtClean="0">
                    <a:solidFill>
                      <a:srgbClr val="005555"/>
                    </a:solidFill>
                  </a:rPr>
                  <a:t>         </a:t>
                </a:r>
                <a14:m>
                  <m:oMath xmlns:m="http://schemas.openxmlformats.org/officeDocument/2006/math">
                    <m:r>
                      <a:rPr lang="de-DE" b="0" i="1" smtClean="0">
                        <a:solidFill>
                          <a:schemeClr val="tx1"/>
                        </a:solidFill>
                        <a:latin typeface="Cambria Math" panose="02040503050406030204" pitchFamily="18" charset="0"/>
                      </a:rPr>
                      <m:t>𝑛</m:t>
                    </m:r>
                  </m:oMath>
                </a14:m>
                <a:r>
                  <a:rPr lang="de-DE" b="0" dirty="0" smtClean="0">
                    <a:solidFill>
                      <a:schemeClr val="tx1"/>
                    </a:solidFill>
                  </a:rPr>
                  <a:t> </a:t>
                </a:r>
                <a:r>
                  <a:rPr lang="de-DE" b="0" dirty="0" err="1" smtClean="0">
                    <a:solidFill>
                      <a:schemeClr val="tx1"/>
                    </a:solidFill>
                  </a:rPr>
                  <a:t>number</a:t>
                </a:r>
                <a:r>
                  <a:rPr lang="de-DE" b="0" dirty="0" smtClean="0">
                    <a:solidFill>
                      <a:schemeClr val="tx1"/>
                    </a:solidFill>
                  </a:rPr>
                  <a:t> </a:t>
                </a:r>
                <a:r>
                  <a:rPr lang="de-DE" b="0" dirty="0" err="1" smtClean="0">
                    <a:solidFill>
                      <a:schemeClr val="tx1"/>
                    </a:solidFill>
                  </a:rPr>
                  <a:t>of</a:t>
                </a:r>
                <a:r>
                  <a:rPr lang="de-DE" b="0" dirty="0" smtClean="0">
                    <a:solidFill>
                      <a:schemeClr val="tx1"/>
                    </a:solidFill>
                  </a:rPr>
                  <a:t> </a:t>
                </a:r>
                <a:r>
                  <a:rPr lang="de-DE" b="0" dirty="0" err="1" smtClean="0">
                    <a:solidFill>
                      <a:schemeClr val="tx1"/>
                    </a:solidFill>
                  </a:rPr>
                  <a:t>samples</a:t>
                </a:r>
                <a:endParaRPr lang="de-DE" b="0" dirty="0" smtClean="0">
                  <a:solidFill>
                    <a:schemeClr val="tx1"/>
                  </a:solidFill>
                </a:endParaRPr>
              </a:p>
              <a:p>
                <a:pPr marL="0" indent="0">
                  <a:buNone/>
                </a:pPr>
                <a:endParaRPr lang="de-DE" b="0" dirty="0" smtClean="0">
                  <a:solidFill>
                    <a:schemeClr val="tx1"/>
                  </a:solidFill>
                </a:endParaRPr>
              </a:p>
            </p:txBody>
          </p:sp>
        </mc:Choice>
        <mc:Fallback xmlns="">
          <p:sp>
            <p:nvSpPr>
              <p:cNvPr id="7"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2"/>
                <a:stretch>
                  <a:fillRect l="-1298" t="-8557"/>
                </a:stretch>
              </a:blipFill>
            </p:spPr>
            <p:txBody>
              <a:bodyPr/>
              <a:lstStyle/>
              <a:p>
                <a:r>
                  <a:rPr lang="en-GB">
                    <a:noFill/>
                  </a:rPr>
                  <a:t> </a:t>
                </a:r>
              </a:p>
            </p:txBody>
          </p:sp>
        </mc:Fallback>
      </mc:AlternateContent>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641" r="51837" b="11635"/>
          <a:stretch/>
        </p:blipFill>
        <p:spPr>
          <a:xfrm>
            <a:off x="105857" y="4063207"/>
            <a:ext cx="3845314" cy="214658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6255" y="4023897"/>
            <a:ext cx="3280910" cy="2460683"/>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525549" y="5820910"/>
                <a:ext cx="1661545" cy="338554"/>
              </a:xfrm>
              <a:prstGeom prst="rect">
                <a:avLst/>
              </a:prstGeom>
            </p:spPr>
            <p:txBody>
              <a:bodyPr wrap="none">
                <a:spAutoFit/>
              </a:bodyPr>
              <a:lstStyle/>
              <a:p>
                <a14:m>
                  <m:oMath xmlns:m="http://schemas.openxmlformats.org/officeDocument/2006/math">
                    <m:sSub>
                      <m:sSubPr>
                        <m:ctrlPr>
                          <a:rPr lang="de-DE" sz="1600" b="1" i="1" smtClean="0">
                            <a:latin typeface="Cambria Math" panose="02040503050406030204" pitchFamily="18" charset="0"/>
                          </a:rPr>
                        </m:ctrlPr>
                      </m:sSubPr>
                      <m:e>
                        <m:r>
                          <a:rPr lang="de-DE" sz="1600" b="1" i="1" smtClean="0">
                            <a:latin typeface="Cambria Math" panose="02040503050406030204" pitchFamily="18" charset="0"/>
                          </a:rPr>
                          <m:t>𝑷</m:t>
                        </m:r>
                      </m:e>
                      <m:sub>
                        <m:r>
                          <a:rPr lang="de-DE" sz="1600" b="1" i="1" smtClean="0">
                            <a:latin typeface="Cambria Math" panose="02040503050406030204" pitchFamily="18" charset="0"/>
                          </a:rPr>
                          <m:t>𝒓𝒂𝒅</m:t>
                        </m:r>
                      </m:sub>
                    </m:sSub>
                  </m:oMath>
                </a14:m>
                <a:r>
                  <a:rPr lang="en-GB" sz="1600" b="1" dirty="0" smtClean="0"/>
                  <a:t> = 1.54 MW</a:t>
                </a:r>
                <a:endParaRPr lang="en-GB" sz="1600" b="1" dirty="0"/>
              </a:p>
            </p:txBody>
          </p:sp>
        </mc:Choice>
        <mc:Fallback xmlns="">
          <p:sp>
            <p:nvSpPr>
              <p:cNvPr id="17" name="Rectangle 16"/>
              <p:cNvSpPr>
                <a:spLocks noRot="1" noChangeAspect="1" noMove="1" noResize="1" noEditPoints="1" noAdjustHandles="1" noChangeArrowheads="1" noChangeShapeType="1" noTextEdit="1"/>
              </p:cNvSpPr>
              <p:nvPr/>
            </p:nvSpPr>
            <p:spPr>
              <a:xfrm>
                <a:off x="1525549" y="5820910"/>
                <a:ext cx="1661545" cy="338554"/>
              </a:xfrm>
              <a:prstGeom prst="rect">
                <a:avLst/>
              </a:prstGeom>
              <a:blipFill>
                <a:blip r:embed="rId5"/>
                <a:stretch>
                  <a:fillRect t="-5455" r="-1099"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458856" y="3702897"/>
                <a:ext cx="1415709"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𝑖𝑛</m:t>
                          </m:r>
                        </m:sub>
                      </m:sSub>
                      <m:r>
                        <a:rPr lang="de-DE" b="0" i="1" smtClean="0">
                          <a:latin typeface="Cambria Math" panose="02040503050406030204" pitchFamily="18" charset="0"/>
                        </a:rPr>
                        <m:t>=</m:t>
                      </m:r>
                      <m:r>
                        <a:rPr lang="de-DE" b="0" i="1" smtClean="0">
                          <a:latin typeface="Cambria Math" panose="02040503050406030204" pitchFamily="18" charset="0"/>
                        </a:rPr>
                        <m:t>𝐺</m:t>
                      </m:r>
                      <m:r>
                        <a:rPr lang="de-DE" b="0" i="1" smtClean="0">
                          <a:latin typeface="Cambria Math" panose="02040503050406030204" pitchFamily="18" charset="0"/>
                        </a:rPr>
                        <m:t>×</m:t>
                      </m:r>
                      <m:r>
                        <a:rPr lang="de-DE" b="0" i="1" smtClean="0">
                          <a:latin typeface="Cambria Math" panose="02040503050406030204" pitchFamily="18" charset="0"/>
                        </a:rPr>
                        <m:t>𝜀</m:t>
                      </m:r>
                    </m:oMath>
                  </m:oMathPara>
                </a14:m>
                <a:endParaRPr lang="de-DE" dirty="0" smtClean="0"/>
              </a:p>
            </p:txBody>
          </p:sp>
        </mc:Choice>
        <mc:Fallback xmlns="">
          <p:sp>
            <p:nvSpPr>
              <p:cNvPr id="25" name="Rectangle 24"/>
              <p:cNvSpPr>
                <a:spLocks noRot="1" noChangeAspect="1" noMove="1" noResize="1" noEditPoints="1" noAdjustHandles="1" noChangeArrowheads="1" noChangeShapeType="1" noTextEdit="1"/>
              </p:cNvSpPr>
              <p:nvPr/>
            </p:nvSpPr>
            <p:spPr>
              <a:xfrm>
                <a:off x="9458856" y="3702897"/>
                <a:ext cx="1415709" cy="369332"/>
              </a:xfrm>
              <a:prstGeom prst="rect">
                <a:avLst/>
              </a:prstGeom>
              <a:blipFill>
                <a:blip r:embed="rId6"/>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691301" y="3714709"/>
                <a:ext cx="2170081" cy="369332"/>
              </a:xfrm>
              <a:prstGeom prst="rect">
                <a:avLst/>
              </a:prstGeom>
            </p:spPr>
            <p:txBody>
              <a:bodyPr wrap="none">
                <a:spAutoFit/>
              </a:bodyPr>
              <a:lstStyle/>
              <a:p>
                <a:r>
                  <a:rPr lang="de-DE" dirty="0"/>
                  <a:t>E</a:t>
                </a:r>
                <a:r>
                  <a:rPr lang="de-DE" dirty="0" smtClean="0"/>
                  <a:t>missivity pattern </a:t>
                </a:r>
                <a14:m>
                  <m:oMath xmlns:m="http://schemas.openxmlformats.org/officeDocument/2006/math">
                    <m:r>
                      <a:rPr lang="de-DE" b="0" i="1" smtClean="0">
                        <a:latin typeface="Cambria Math" panose="02040503050406030204" pitchFamily="18" charset="0"/>
                      </a:rPr>
                      <m:t>𝜀</m:t>
                    </m:r>
                  </m:oMath>
                </a14:m>
                <a:endParaRPr lang="de-DE" dirty="0" smtClean="0"/>
              </a:p>
            </p:txBody>
          </p:sp>
        </mc:Choice>
        <mc:Fallback xmlns="">
          <p:sp>
            <p:nvSpPr>
              <p:cNvPr id="26" name="Rectangle 25"/>
              <p:cNvSpPr>
                <a:spLocks noRot="1" noChangeAspect="1" noMove="1" noResize="1" noEditPoints="1" noAdjustHandles="1" noChangeArrowheads="1" noChangeShapeType="1" noTextEdit="1"/>
              </p:cNvSpPr>
              <p:nvPr/>
            </p:nvSpPr>
            <p:spPr>
              <a:xfrm>
                <a:off x="691301" y="3714709"/>
                <a:ext cx="2170081" cy="369332"/>
              </a:xfrm>
              <a:prstGeom prst="rect">
                <a:avLst/>
              </a:prstGeom>
              <a:blipFill>
                <a:blip r:embed="rId7"/>
                <a:stretch>
                  <a:fillRect l="-2247" t="-8197" b="-24590"/>
                </a:stretch>
              </a:blipFill>
            </p:spPr>
            <p:txBody>
              <a:bodyPr/>
              <a:lstStyle/>
              <a:p>
                <a:r>
                  <a:rPr lang="en-GB">
                    <a:noFill/>
                  </a:rPr>
                  <a:t> </a:t>
                </a:r>
              </a:p>
            </p:txBody>
          </p:sp>
        </mc:Fallback>
      </mc:AlternateContent>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1856" y="3926746"/>
            <a:ext cx="3471838" cy="2281670"/>
          </a:xfrm>
          <a:prstGeom prst="rect">
            <a:avLst/>
          </a:prstGeom>
        </p:spPr>
      </p:pic>
      <mc:AlternateContent xmlns:mc="http://schemas.openxmlformats.org/markup-compatibility/2006" xmlns:a14="http://schemas.microsoft.com/office/drawing/2010/main">
        <mc:Choice Requires="a14">
          <p:sp>
            <p:nvSpPr>
              <p:cNvPr id="29" name="Rectangle 28"/>
              <p:cNvSpPr/>
              <p:nvPr/>
            </p:nvSpPr>
            <p:spPr>
              <a:xfrm>
                <a:off x="4902961" y="3702897"/>
                <a:ext cx="2110386" cy="369332"/>
              </a:xfrm>
              <a:prstGeom prst="rect">
                <a:avLst/>
              </a:prstGeom>
            </p:spPr>
            <p:txBody>
              <a:bodyPr wrap="none">
                <a:spAutoFit/>
              </a:bodyPr>
              <a:lstStyle/>
              <a:p>
                <a:r>
                  <a:rPr lang="de-DE" dirty="0" smtClean="0"/>
                  <a:t>Geometry </a:t>
                </a:r>
                <a:r>
                  <a:rPr lang="de-DE" dirty="0" err="1" smtClean="0"/>
                  <a:t>matrix</a:t>
                </a:r>
                <a:r>
                  <a:rPr lang="de-DE" dirty="0" smtClean="0"/>
                  <a:t> </a:t>
                </a:r>
                <a14:m>
                  <m:oMath xmlns:m="http://schemas.openxmlformats.org/officeDocument/2006/math">
                    <m:r>
                      <a:rPr lang="de-DE" b="0" i="1" smtClean="0">
                        <a:latin typeface="Cambria Math" panose="02040503050406030204" pitchFamily="18" charset="0"/>
                      </a:rPr>
                      <m:t>𝐺</m:t>
                    </m:r>
                  </m:oMath>
                </a14:m>
                <a:endParaRPr lang="de-DE" dirty="0" smtClean="0"/>
              </a:p>
            </p:txBody>
          </p:sp>
        </mc:Choice>
        <mc:Fallback xmlns="">
          <p:sp>
            <p:nvSpPr>
              <p:cNvPr id="29" name="Rectangle 28"/>
              <p:cNvSpPr>
                <a:spLocks noRot="1" noChangeAspect="1" noMove="1" noResize="1" noEditPoints="1" noAdjustHandles="1" noChangeArrowheads="1" noChangeShapeType="1" noTextEdit="1"/>
              </p:cNvSpPr>
              <p:nvPr/>
            </p:nvSpPr>
            <p:spPr>
              <a:xfrm>
                <a:off x="4902961" y="3702897"/>
                <a:ext cx="2110386" cy="369332"/>
              </a:xfrm>
              <a:prstGeom prst="rect">
                <a:avLst/>
              </a:prstGeom>
              <a:blipFill>
                <a:blip r:embed="rId9"/>
                <a:stretch>
                  <a:fillRect l="-2312"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3877852" y="4859498"/>
                <a:ext cx="566181"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3000" b="1" i="1" smtClean="0">
                          <a:solidFill>
                            <a:srgbClr val="005555"/>
                          </a:solidFill>
                          <a:latin typeface="Cambria Math" panose="02040503050406030204" pitchFamily="18" charset="0"/>
                        </a:rPr>
                        <m:t>×</m:t>
                      </m:r>
                    </m:oMath>
                  </m:oMathPara>
                </a14:m>
                <a:endParaRPr lang="en-GB" sz="3000" b="1" dirty="0">
                  <a:solidFill>
                    <a:srgbClr val="005555"/>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3877852" y="4859498"/>
                <a:ext cx="566181" cy="55399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7938491" y="4859498"/>
                <a:ext cx="579005"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3000" b="1" i="1" smtClean="0">
                          <a:solidFill>
                            <a:srgbClr val="005555"/>
                          </a:solidFill>
                          <a:latin typeface="Cambria Math" panose="02040503050406030204" pitchFamily="18" charset="0"/>
                        </a:rPr>
                        <m:t>=</m:t>
                      </m:r>
                    </m:oMath>
                  </m:oMathPara>
                </a14:m>
                <a:endParaRPr lang="en-GB" sz="3000" b="1" dirty="0">
                  <a:solidFill>
                    <a:srgbClr val="005555"/>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7938491" y="4859498"/>
                <a:ext cx="579005" cy="553998"/>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004562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01349" cy="4772024"/>
              </a:xfrm>
              <a:ln>
                <a:noFill/>
              </a:ln>
            </p:spPr>
            <p:txBody>
              <a:bodyPr>
                <a:normAutofit/>
              </a:bodyPr>
              <a:lstStyle/>
              <a:p>
                <a:pPr algn="just"/>
                <a:r>
                  <a:rPr lang="de-DE" dirty="0" smtClean="0">
                    <a:sym typeface="Symbol" panose="05050102010706020507" pitchFamily="18" charset="2"/>
                  </a:rPr>
                  <a:t>Seeding rate </a:t>
                </a:r>
                <a:r>
                  <a:rPr lang="de-DE" dirty="0" err="1" smtClean="0">
                    <a:sym typeface="Symbol" panose="05050102010706020507" pitchFamily="18" charset="2"/>
                  </a:rPr>
                  <a:t>is</a:t>
                </a:r>
                <a:r>
                  <a:rPr lang="de-DE" dirty="0" smtClean="0">
                    <a:sym typeface="Symbol" panose="05050102010706020507" pitchFamily="18" charset="2"/>
                  </a:rPr>
                  <a:t> different </a:t>
                </a:r>
                <a:r>
                  <a:rPr lang="de-DE" dirty="0" err="1" smtClean="0">
                    <a:sym typeface="Symbol" panose="05050102010706020507" pitchFamily="18" charset="2"/>
                  </a:rPr>
                  <a:t>for</a:t>
                </a:r>
                <a:r>
                  <a:rPr lang="de-DE" dirty="0" smtClean="0">
                    <a:sym typeface="Symbol" panose="05050102010706020507" pitchFamily="18" charset="2"/>
                  </a:rPr>
                  <a:t> </a:t>
                </a:r>
                <a:r>
                  <a:rPr lang="de-DE" dirty="0" err="1" smtClean="0">
                    <a:sym typeface="Symbol" panose="05050102010706020507" pitchFamily="18" charset="2"/>
                  </a:rPr>
                  <a:t>upper</a:t>
                </a:r>
                <a:r>
                  <a:rPr lang="de-DE" dirty="0" smtClean="0">
                    <a:sym typeface="Symbol" panose="05050102010706020507" pitchFamily="18" charset="2"/>
                  </a:rPr>
                  <a:t> M2 </a:t>
                </a:r>
                <a:r>
                  <a:rPr lang="de-DE" dirty="0" err="1" smtClean="0">
                    <a:sym typeface="Symbol" panose="05050102010706020507" pitchFamily="18" charset="2"/>
                  </a:rPr>
                  <a:t>and</a:t>
                </a:r>
                <a:r>
                  <a:rPr lang="de-DE" dirty="0" smtClean="0">
                    <a:sym typeface="Symbol" panose="05050102010706020507" pitchFamily="18" charset="2"/>
                  </a:rPr>
                  <a:t> </a:t>
                </a:r>
                <a:r>
                  <a:rPr lang="de-DE" dirty="0" err="1" smtClean="0">
                    <a:sym typeface="Symbol" panose="05050102010706020507" pitchFamily="18" charset="2"/>
                  </a:rPr>
                  <a:t>lower</a:t>
                </a:r>
                <a:r>
                  <a:rPr lang="de-DE" dirty="0" smtClean="0">
                    <a:sym typeface="Symbol" panose="05050102010706020507" pitchFamily="18" charset="2"/>
                  </a:rPr>
                  <a:t> M2 </a:t>
                </a:r>
                <a:r>
                  <a:rPr lang="de-DE" dirty="0" err="1" smtClean="0">
                    <a:sym typeface="Symbol" panose="05050102010706020507" pitchFamily="18" charset="2"/>
                  </a:rPr>
                  <a:t>valves</a:t>
                </a:r>
                <a:endParaRPr lang="de-DE" dirty="0" smtClean="0">
                  <a:sym typeface="Symbol" panose="05050102010706020507" pitchFamily="18" charset="2"/>
                </a:endParaRPr>
              </a:p>
              <a:p>
                <a:pPr marL="0" indent="0" algn="just">
                  <a:buNone/>
                </a:pPr>
                <a:r>
                  <a:rPr lang="de-DE" b="0" dirty="0" smtClean="0">
                    <a:solidFill>
                      <a:schemeClr val="tx1"/>
                    </a:solidFill>
                    <a:sym typeface="Symbol" panose="05050102010706020507" pitchFamily="18" charset="2"/>
                  </a:rPr>
                  <a:t>   </a:t>
                </a:r>
                <a:r>
                  <a:rPr lang="de-DE" dirty="0" smtClean="0">
                    <a:sym typeface="Symbol" panose="05050102010706020507" pitchFamily="18" charset="2"/>
                  </a:rPr>
                  <a:t> </a:t>
                </a:r>
                <a:r>
                  <a:rPr lang="de-DE" dirty="0" err="1" smtClean="0">
                    <a:sym typeface="Symbol" panose="05050102010706020507" pitchFamily="18" charset="2"/>
                  </a:rPr>
                  <a:t>valve-dependent</a:t>
                </a:r>
                <a:r>
                  <a:rPr lang="de-DE" dirty="0" smtClean="0">
                    <a:sym typeface="Symbol" panose="05050102010706020507" pitchFamily="18" charset="2"/>
                  </a:rPr>
                  <a:t> </a:t>
                </a:r>
                <a:r>
                  <a:rPr lang="de-DE" dirty="0" err="1" smtClean="0">
                    <a:sym typeface="Symbol" panose="05050102010706020507" pitchFamily="18" charset="2"/>
                  </a:rPr>
                  <a:t>calibration</a:t>
                </a:r>
                <a:r>
                  <a:rPr lang="de-DE" dirty="0" smtClean="0">
                    <a:sym typeface="Symbol" panose="05050102010706020507" pitchFamily="18" charset="2"/>
                  </a:rPr>
                  <a:t> </a:t>
                </a:r>
                <a:r>
                  <a:rPr lang="de-DE" dirty="0" err="1" smtClean="0">
                    <a:sym typeface="Symbol" panose="05050102010706020507" pitchFamily="18" charset="2"/>
                  </a:rPr>
                  <a:t>factor</a:t>
                </a:r>
                <a:r>
                  <a:rPr lang="de-DE" dirty="0" smtClean="0">
                    <a:sym typeface="Symbol" panose="05050102010706020507" pitchFamily="18" charset="2"/>
                  </a:rPr>
                  <a:t> must </a:t>
                </a:r>
                <a:r>
                  <a:rPr lang="de-DE" dirty="0" err="1" smtClean="0">
                    <a:sym typeface="Symbol" panose="05050102010706020507" pitchFamily="18" charset="2"/>
                  </a:rPr>
                  <a:t>be</a:t>
                </a:r>
                <a:r>
                  <a:rPr lang="de-DE" dirty="0" smtClean="0">
                    <a:sym typeface="Symbol" panose="05050102010706020507" pitchFamily="18" charset="2"/>
                  </a:rPr>
                  <a:t> </a:t>
                </a:r>
                <a:r>
                  <a:rPr lang="de-DE" dirty="0" err="1" smtClean="0">
                    <a:sym typeface="Symbol" panose="05050102010706020507" pitchFamily="18" charset="2"/>
                  </a:rPr>
                  <a:t>used</a:t>
                </a:r>
                <a:endParaRPr lang="de-DE" dirty="0" smtClean="0">
                  <a:sym typeface="Symbol" panose="05050102010706020507" pitchFamily="18" charset="2"/>
                </a:endParaRPr>
              </a:p>
              <a:p>
                <a:pPr algn="just"/>
                <a:r>
                  <a:rPr lang="de-DE" b="0" dirty="0" err="1" smtClean="0">
                    <a:solidFill>
                      <a:schemeClr val="tx1"/>
                    </a:solidFill>
                    <a:sym typeface="Symbol" panose="05050102010706020507" pitchFamily="18" charset="2"/>
                  </a:rPr>
                  <a:t>However</a:t>
                </a:r>
                <a:r>
                  <a:rPr lang="de-DE" b="0" dirty="0" smtClean="0">
                    <a:solidFill>
                      <a:schemeClr val="tx1"/>
                    </a:solidFill>
                    <a:sym typeface="Symbol" panose="05050102010706020507" pitchFamily="18" charset="2"/>
                  </a:rPr>
                  <a:t>: </a:t>
                </a:r>
                <a:r>
                  <a:rPr lang="de-DE" b="0" dirty="0" err="1" smtClean="0">
                    <a:solidFill>
                      <a:schemeClr val="tx1"/>
                    </a:solidFill>
                    <a:sym typeface="Symbol" panose="05050102010706020507" pitchFamily="18" charset="2"/>
                  </a:rPr>
                  <a:t>missing</a:t>
                </a:r>
                <a:r>
                  <a:rPr lang="de-DE" b="0" dirty="0" smtClean="0">
                    <a:solidFill>
                      <a:schemeClr val="tx1"/>
                    </a:solidFill>
                    <a:sym typeface="Symbol" panose="05050102010706020507" pitchFamily="18" charset="2"/>
                  </a:rPr>
                  <a:t> </a:t>
                </a:r>
                <a:r>
                  <a:rPr lang="de-DE" b="0" dirty="0" err="1" smtClean="0">
                    <a:solidFill>
                      <a:schemeClr val="tx1"/>
                    </a:solidFill>
                    <a:sym typeface="Symbol" panose="05050102010706020507" pitchFamily="18" charset="2"/>
                  </a:rPr>
                  <a:t>calibration</a:t>
                </a:r>
                <a:r>
                  <a:rPr lang="de-DE" b="0" dirty="0" smtClean="0">
                    <a:solidFill>
                      <a:schemeClr val="tx1"/>
                    </a:solidFill>
                    <a:sym typeface="Symbol" panose="05050102010706020507" pitchFamily="18" charset="2"/>
                  </a:rPr>
                  <a:t> </a:t>
                </a:r>
                <a:r>
                  <a:rPr lang="de-DE" b="0" dirty="0" err="1" smtClean="0">
                    <a:solidFill>
                      <a:schemeClr val="tx1"/>
                    </a:solidFill>
                    <a:sym typeface="Symbol" panose="05050102010706020507" pitchFamily="18" charset="2"/>
                  </a:rPr>
                  <a:t>data</a:t>
                </a:r>
                <a:r>
                  <a:rPr lang="de-DE" b="0" dirty="0" smtClean="0">
                    <a:solidFill>
                      <a:schemeClr val="tx1"/>
                    </a:solidFill>
                    <a:sym typeface="Symbol" panose="05050102010706020507" pitchFamily="18" charset="2"/>
                  </a:rPr>
                  <a:t> </a:t>
                </a:r>
                <a:r>
                  <a:rPr lang="de-DE" b="0" dirty="0" err="1" smtClean="0">
                    <a:solidFill>
                      <a:schemeClr val="tx1"/>
                    </a:solidFill>
                    <a:sym typeface="Symbol" panose="05050102010706020507" pitchFamily="18" charset="2"/>
                  </a:rPr>
                  <a:t>for</a:t>
                </a:r>
                <a:r>
                  <a:rPr lang="de-DE" b="0" dirty="0" smtClean="0">
                    <a:solidFill>
                      <a:schemeClr val="tx1"/>
                    </a:solidFill>
                    <a:sym typeface="Symbol" panose="05050102010706020507" pitchFamily="18" charset="2"/>
                  </a:rPr>
                  <a:t> </a:t>
                </a:r>
                <a:r>
                  <a:rPr lang="de-DE" b="0" dirty="0" err="1" smtClean="0">
                    <a:solidFill>
                      <a:schemeClr val="tx1"/>
                    </a:solidFill>
                    <a:sym typeface="Symbol" panose="05050102010706020507" pitchFamily="18" charset="2"/>
                  </a:rPr>
                  <a:t>full</a:t>
                </a:r>
                <a:r>
                  <a:rPr lang="de-DE" b="0" dirty="0" smtClean="0">
                    <a:solidFill>
                      <a:schemeClr val="tx1"/>
                    </a:solidFill>
                    <a:sym typeface="Symbol" panose="05050102010706020507" pitchFamily="18" charset="2"/>
                  </a:rPr>
                  <a:t> </a:t>
                </a:r>
                <a:r>
                  <a:rPr lang="de-DE" b="0" dirty="0" err="1" smtClean="0">
                    <a:solidFill>
                      <a:schemeClr val="tx1"/>
                    </a:solidFill>
                    <a:sym typeface="Symbol" panose="05050102010706020507" pitchFamily="18" charset="2"/>
                  </a:rPr>
                  <a:t>comparison</a:t>
                </a:r>
                <a:endParaRPr lang="en-US" b="0" dirty="0">
                  <a:solidFill>
                    <a:schemeClr val="tx1"/>
                  </a:solidFill>
                  <a:sym typeface="Symbol" panose="05050102010706020507" pitchFamily="18" charset="2"/>
                </a:endParaRPr>
              </a:p>
              <a:p>
                <a:pPr algn="just"/>
                <a:r>
                  <a:rPr lang="en-US" dirty="0" smtClean="0">
                    <a:sym typeface="Symbol" panose="05050102010706020507" pitchFamily="18" charset="2"/>
                  </a:rPr>
                  <a:t>Seeding response asymmetry might be present </a:t>
                </a:r>
                <a:r>
                  <a:rPr lang="en-US" b="0" dirty="0" smtClean="0">
                    <a:solidFill>
                      <a:schemeClr val="tx1"/>
                    </a:solidFill>
                    <a:sym typeface="Symbol" panose="05050102010706020507" pitchFamily="18" charset="2"/>
                  </a:rPr>
                  <a:t>(in low-iota)</a:t>
                </a:r>
              </a:p>
              <a:p>
                <a:pPr algn="just"/>
                <a:r>
                  <a:rPr lang="en-US" b="0" dirty="0">
                    <a:solidFill>
                      <a:schemeClr val="tx1"/>
                    </a:solidFill>
                    <a:sym typeface="Symbol" panose="05050102010706020507" pitchFamily="18" charset="2"/>
                  </a:rPr>
                  <a:t>Must avoid: NBI blips, </a:t>
                </a:r>
                <a14:m>
                  <m:oMath xmlns:m="http://schemas.openxmlformats.org/officeDocument/2006/math">
                    <m:sSub>
                      <m:sSubPr>
                        <m:ctrlPr>
                          <a:rPr lang="de-DE" b="0" i="1">
                            <a:solidFill>
                              <a:schemeClr val="tx1"/>
                            </a:solidFill>
                            <a:latin typeface="Cambria Math" panose="02040503050406030204" pitchFamily="18" charset="0"/>
                            <a:sym typeface="Symbol" panose="05050102010706020507" pitchFamily="18" charset="2"/>
                          </a:rPr>
                        </m:ctrlPr>
                      </m:sSubPr>
                      <m:e>
                        <m:r>
                          <a:rPr lang="de-DE" b="0" i="1">
                            <a:solidFill>
                              <a:schemeClr val="tx1"/>
                            </a:solidFill>
                            <a:latin typeface="Cambria Math" panose="02040503050406030204" pitchFamily="18" charset="0"/>
                            <a:sym typeface="Symbol" panose="05050102010706020507" pitchFamily="18" charset="2"/>
                          </a:rPr>
                          <m:t>𝑛</m:t>
                        </m:r>
                      </m:e>
                      <m:sub>
                        <m:r>
                          <a:rPr lang="de-DE" b="0" i="1">
                            <a:solidFill>
                              <a:schemeClr val="tx1"/>
                            </a:solidFill>
                            <a:latin typeface="Cambria Math" panose="02040503050406030204" pitchFamily="18" charset="0"/>
                            <a:sym typeface="Symbol" panose="05050102010706020507" pitchFamily="18" charset="2"/>
                          </a:rPr>
                          <m:t>𝑒</m:t>
                        </m:r>
                      </m:sub>
                    </m:sSub>
                  </m:oMath>
                </a14:m>
                <a:r>
                  <a:rPr lang="en-US" b="0" dirty="0">
                    <a:solidFill>
                      <a:schemeClr val="tx1"/>
                    </a:solidFill>
                    <a:sym typeface="Symbol" panose="05050102010706020507" pitchFamily="18" charset="2"/>
                  </a:rPr>
                  <a:t> ramps, different gas </a:t>
                </a:r>
                <a:r>
                  <a:rPr lang="en-US" b="0" dirty="0" smtClean="0">
                    <a:solidFill>
                      <a:schemeClr val="tx1"/>
                    </a:solidFill>
                    <a:sym typeface="Symbol" panose="05050102010706020507" pitchFamily="18" charset="2"/>
                  </a:rPr>
                  <a:t>pressures …</a:t>
                </a:r>
                <a:endParaRPr lang="en-US" dirty="0" smtClean="0">
                  <a:sym typeface="Symbol" panose="05050102010706020507" pitchFamily="18" charset="2"/>
                </a:endParaRPr>
              </a:p>
              <a:p>
                <a:pPr algn="just"/>
                <a:r>
                  <a:rPr lang="en-US" dirty="0" smtClean="0">
                    <a:sym typeface="Symbol" panose="05050102010706020507" pitchFamily="18" charset="2"/>
                  </a:rPr>
                  <a:t>Broader analysis is still missing</a:t>
                </a:r>
              </a:p>
              <a:p>
                <a:pPr algn="just"/>
                <a:r>
                  <a:rPr lang="en-US" b="0" dirty="0" smtClean="0">
                    <a:solidFill>
                      <a:schemeClr val="tx1"/>
                    </a:solidFill>
                    <a:sym typeface="Symbol" panose="05050102010706020507" pitchFamily="18" charset="2"/>
                  </a:rPr>
                  <a:t>Valve calibration is ongoing (A. Tsikouras)</a:t>
                </a:r>
              </a:p>
              <a:p>
                <a:pPr algn="just"/>
                <a:endParaRPr lang="en-US" b="0" dirty="0" smtClean="0">
                  <a:solidFill>
                    <a:schemeClr val="tx1"/>
                  </a:solidFill>
                  <a:sym typeface="Symbol" panose="05050102010706020507" pitchFamily="18" charset="2"/>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01349" cy="4772024"/>
              </a:xfrm>
              <a:blipFill>
                <a:blip r:embed="rId2"/>
                <a:stretch>
                  <a:fillRect l="-1185"/>
                </a:stretch>
              </a:blipFill>
              <a:ln>
                <a:noFill/>
              </a:ln>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smtClean="0"/>
              <a:t>Gas valve calibration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42</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23" name="Group 22"/>
          <p:cNvGrpSpPr/>
          <p:nvPr/>
        </p:nvGrpSpPr>
        <p:grpSpPr>
          <a:xfrm>
            <a:off x="8032484" y="1060669"/>
            <a:ext cx="3307881" cy="2476626"/>
            <a:chOff x="8032484" y="976934"/>
            <a:chExt cx="3307881" cy="2476626"/>
          </a:xfrm>
        </p:grpSpPr>
        <p:grpSp>
          <p:nvGrpSpPr>
            <p:cNvPr id="20" name="Group 19"/>
            <p:cNvGrpSpPr/>
            <p:nvPr/>
          </p:nvGrpSpPr>
          <p:grpSpPr>
            <a:xfrm>
              <a:off x="8032484" y="976934"/>
              <a:ext cx="3307881" cy="2476626"/>
              <a:chOff x="8032484" y="976934"/>
              <a:chExt cx="3307881" cy="2476626"/>
            </a:xfrm>
          </p:grpSpPr>
          <p:pic>
            <p:nvPicPr>
              <p:cNvPr id="15" name="Εικόνα 22" descr="Εικόνα που περιέχει κείμενο, στιγμιότυπο οθόνης, οθόνη, διάγραμμα&#10;&#10;Περιγραφή που δημιουργήθηκε αυτόματα">
                <a:extLst>
                  <a:ext uri="{FF2B5EF4-FFF2-40B4-BE49-F238E27FC236}">
                    <a16:creationId xmlns:a16="http://schemas.microsoft.com/office/drawing/2014/main" id="{05289405-2A55-0326-5FED-0EC5E8C14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484" y="976934"/>
                <a:ext cx="3307881" cy="2476626"/>
              </a:xfrm>
              <a:prstGeom prst="rect">
                <a:avLst/>
              </a:prstGeom>
            </p:spPr>
          </p:pic>
          <p:sp>
            <p:nvSpPr>
              <p:cNvPr id="35" name="Rectangle 34"/>
              <p:cNvSpPr/>
              <p:nvPr/>
            </p:nvSpPr>
            <p:spPr>
              <a:xfrm>
                <a:off x="10623787" y="1301636"/>
                <a:ext cx="629529" cy="534805"/>
              </a:xfrm>
              <a:prstGeom prst="rect">
                <a:avLst/>
              </a:prstGeom>
              <a:solidFill>
                <a:srgbClr val="FCFCFC"/>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p:grpSp>
          <p:nvGrpSpPr>
            <p:cNvPr id="11" name="Group 10"/>
            <p:cNvGrpSpPr/>
            <p:nvPr/>
          </p:nvGrpSpPr>
          <p:grpSpPr>
            <a:xfrm>
              <a:off x="8385522" y="1205607"/>
              <a:ext cx="1210588" cy="653159"/>
              <a:chOff x="9236422" y="3412317"/>
              <a:chExt cx="1210588" cy="653159"/>
            </a:xfrm>
          </p:grpSpPr>
          <p:sp>
            <p:nvSpPr>
              <p:cNvPr id="33" name="Rectangle 32"/>
              <p:cNvSpPr/>
              <p:nvPr/>
            </p:nvSpPr>
            <p:spPr>
              <a:xfrm>
                <a:off x="9236422" y="3696144"/>
                <a:ext cx="1210588" cy="369332"/>
              </a:xfrm>
              <a:prstGeom prst="rect">
                <a:avLst/>
              </a:prstGeom>
            </p:spPr>
            <p:txBody>
              <a:bodyPr wrap="none">
                <a:spAutoFit/>
              </a:bodyPr>
              <a:lstStyle/>
              <a:p>
                <a:r>
                  <a:rPr lang="en-US" b="1" dirty="0">
                    <a:solidFill>
                      <a:srgbClr val="FF0000"/>
                    </a:solidFill>
                    <a:sym typeface="Symbol" panose="05050102010706020507" pitchFamily="18" charset="2"/>
                  </a:rPr>
                  <a:t>u</a:t>
                </a:r>
                <a:r>
                  <a:rPr lang="en-US" b="1" dirty="0" smtClean="0">
                    <a:solidFill>
                      <a:srgbClr val="FF0000"/>
                    </a:solidFill>
                    <a:sym typeface="Symbol" panose="05050102010706020507" pitchFamily="18" charset="2"/>
                  </a:rPr>
                  <a:t>pper M2</a:t>
                </a:r>
                <a:endParaRPr lang="en-GB" b="1" dirty="0">
                  <a:solidFill>
                    <a:srgbClr val="FF0000"/>
                  </a:solidFill>
                </a:endParaRPr>
              </a:p>
            </p:txBody>
          </p:sp>
          <p:sp>
            <p:nvSpPr>
              <p:cNvPr id="34" name="Rectangle 33"/>
              <p:cNvSpPr/>
              <p:nvPr/>
            </p:nvSpPr>
            <p:spPr>
              <a:xfrm>
                <a:off x="9249122" y="3412317"/>
                <a:ext cx="1172116" cy="369332"/>
              </a:xfrm>
              <a:prstGeom prst="rect">
                <a:avLst/>
              </a:prstGeom>
            </p:spPr>
            <p:txBody>
              <a:bodyPr wrap="none">
                <a:spAutoFit/>
              </a:bodyPr>
              <a:lstStyle/>
              <a:p>
                <a:r>
                  <a:rPr lang="en-US" b="1" dirty="0" smtClean="0">
                    <a:solidFill>
                      <a:srgbClr val="005BAA"/>
                    </a:solidFill>
                    <a:sym typeface="Symbol" panose="05050102010706020507" pitchFamily="18" charset="2"/>
                  </a:rPr>
                  <a:t>lower M2</a:t>
                </a:r>
                <a:endParaRPr lang="en-GB" b="1" dirty="0">
                  <a:solidFill>
                    <a:srgbClr val="005BAA"/>
                  </a:solidFill>
                </a:endParaRPr>
              </a:p>
            </p:txBody>
          </p:sp>
        </p:grpSp>
      </p:grpSp>
      <p:grpSp>
        <p:nvGrpSpPr>
          <p:cNvPr id="27" name="Group 26"/>
          <p:cNvGrpSpPr/>
          <p:nvPr/>
        </p:nvGrpSpPr>
        <p:grpSpPr>
          <a:xfrm>
            <a:off x="2496856" y="3904154"/>
            <a:ext cx="7198289" cy="2520000"/>
            <a:chOff x="2639120" y="3904154"/>
            <a:chExt cx="7198289" cy="25200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120" y="3904154"/>
              <a:ext cx="3032634" cy="2520000"/>
            </a:xfrm>
            <a:prstGeom prst="rect">
              <a:avLst/>
            </a:prstGeom>
          </p:spPr>
        </p:pic>
        <p:grpSp>
          <p:nvGrpSpPr>
            <p:cNvPr id="26" name="Group 25"/>
            <p:cNvGrpSpPr/>
            <p:nvPr/>
          </p:nvGrpSpPr>
          <p:grpSpPr>
            <a:xfrm>
              <a:off x="6175423" y="3904154"/>
              <a:ext cx="3661986" cy="2520000"/>
              <a:chOff x="5985592" y="3316753"/>
              <a:chExt cx="3661986" cy="2880000"/>
            </a:xfrm>
          </p:grpSpPr>
          <p:grpSp>
            <p:nvGrpSpPr>
              <p:cNvPr id="19" name="Group 18"/>
              <p:cNvGrpSpPr/>
              <p:nvPr/>
            </p:nvGrpSpPr>
            <p:grpSpPr>
              <a:xfrm>
                <a:off x="5985592" y="3316753"/>
                <a:ext cx="3661986" cy="2880000"/>
                <a:chOff x="5985592" y="3316753"/>
                <a:chExt cx="3661986" cy="288000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5592" y="3316753"/>
                  <a:ext cx="3661986" cy="2880000"/>
                </a:xfrm>
                <a:prstGeom prst="rect">
                  <a:avLst/>
                </a:prstGeom>
              </p:spPr>
            </p:pic>
            <p:sp>
              <p:nvSpPr>
                <p:cNvPr id="30" name="Rectangle 29"/>
                <p:cNvSpPr/>
                <p:nvPr/>
              </p:nvSpPr>
              <p:spPr>
                <a:xfrm>
                  <a:off x="8930186" y="3538341"/>
                  <a:ext cx="629529" cy="359891"/>
                </a:xfrm>
                <a:prstGeom prst="rect">
                  <a:avLst/>
                </a:prstGeom>
                <a:solidFill>
                  <a:srgbClr val="FCFCFC"/>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p:sp>
            <p:nvSpPr>
              <p:cNvPr id="36" name="Rectangle 35"/>
              <p:cNvSpPr/>
              <p:nvPr/>
            </p:nvSpPr>
            <p:spPr>
              <a:xfrm>
                <a:off x="7354015" y="3822168"/>
                <a:ext cx="1210588" cy="369332"/>
              </a:xfrm>
              <a:prstGeom prst="rect">
                <a:avLst/>
              </a:prstGeom>
            </p:spPr>
            <p:txBody>
              <a:bodyPr wrap="none">
                <a:spAutoFit/>
              </a:bodyPr>
              <a:lstStyle/>
              <a:p>
                <a:r>
                  <a:rPr lang="en-US" b="1" dirty="0">
                    <a:solidFill>
                      <a:srgbClr val="92D050"/>
                    </a:solidFill>
                    <a:sym typeface="Symbol" panose="05050102010706020507" pitchFamily="18" charset="2"/>
                  </a:rPr>
                  <a:t>u</a:t>
                </a:r>
                <a:r>
                  <a:rPr lang="en-US" b="1" dirty="0" smtClean="0">
                    <a:solidFill>
                      <a:srgbClr val="92D050"/>
                    </a:solidFill>
                    <a:sym typeface="Symbol" panose="05050102010706020507" pitchFamily="18" charset="2"/>
                  </a:rPr>
                  <a:t>pper M4</a:t>
                </a:r>
                <a:endParaRPr lang="en-GB" b="1" dirty="0">
                  <a:solidFill>
                    <a:srgbClr val="92D050"/>
                  </a:solidFill>
                </a:endParaRPr>
              </a:p>
            </p:txBody>
          </p:sp>
          <p:sp>
            <p:nvSpPr>
              <p:cNvPr id="37" name="Rectangle 36"/>
              <p:cNvSpPr/>
              <p:nvPr/>
            </p:nvSpPr>
            <p:spPr>
              <a:xfrm>
                <a:off x="7366715" y="3538341"/>
                <a:ext cx="1172116" cy="369332"/>
              </a:xfrm>
              <a:prstGeom prst="rect">
                <a:avLst/>
              </a:prstGeom>
            </p:spPr>
            <p:txBody>
              <a:bodyPr wrap="none">
                <a:spAutoFit/>
              </a:bodyPr>
              <a:lstStyle/>
              <a:p>
                <a:r>
                  <a:rPr lang="en-US" b="1" dirty="0" smtClean="0">
                    <a:solidFill>
                      <a:srgbClr val="FF2121"/>
                    </a:solidFill>
                    <a:sym typeface="Symbol" panose="05050102010706020507" pitchFamily="18" charset="2"/>
                  </a:rPr>
                  <a:t>lower M4</a:t>
                </a:r>
                <a:endParaRPr lang="en-GB" b="1" dirty="0">
                  <a:solidFill>
                    <a:srgbClr val="FF2121"/>
                  </a:solidFill>
                </a:endParaRPr>
              </a:p>
            </p:txBody>
          </p:sp>
        </p:grpSp>
      </p:grpSp>
      <p:sp>
        <p:nvSpPr>
          <p:cNvPr id="28" name="Rectangle 27"/>
          <p:cNvSpPr/>
          <p:nvPr/>
        </p:nvSpPr>
        <p:spPr>
          <a:xfrm>
            <a:off x="8825331" y="3537295"/>
            <a:ext cx="2072042" cy="307777"/>
          </a:xfrm>
          <a:prstGeom prst="rect">
            <a:avLst/>
          </a:prstGeom>
        </p:spPr>
        <p:txBody>
          <a:bodyPr wrap="none">
            <a:spAutoFit/>
          </a:bodyPr>
          <a:lstStyle/>
          <a:p>
            <a:r>
              <a:rPr lang="de-DE" sz="1400" dirty="0" err="1"/>
              <a:t>courtesy</a:t>
            </a:r>
            <a:r>
              <a:rPr lang="de-DE" sz="1400" dirty="0"/>
              <a:t> </a:t>
            </a:r>
            <a:r>
              <a:rPr lang="de-DE" sz="1400" dirty="0" err="1"/>
              <a:t>of</a:t>
            </a:r>
            <a:r>
              <a:rPr lang="de-DE" sz="1400" dirty="0"/>
              <a:t> </a:t>
            </a:r>
            <a:r>
              <a:rPr lang="de-DE" sz="1400" dirty="0" smtClean="0"/>
              <a:t>A. Tsikouras</a:t>
            </a:r>
            <a:endParaRPr lang="en-GB" sz="1400" dirty="0"/>
          </a:p>
        </p:txBody>
      </p:sp>
    </p:spTree>
    <p:extLst>
      <p:ext uri="{BB962C8B-B14F-4D97-AF65-F5344CB8AC3E}">
        <p14:creationId xmlns:p14="http://schemas.microsoft.com/office/powerpoint/2010/main" val="696584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6" y="441325"/>
            <a:ext cx="9576471" cy="403501"/>
          </a:xfrm>
        </p:spPr>
        <p:txBody>
          <a:bodyPr/>
          <a:lstStyle/>
          <a:p>
            <a:r>
              <a:rPr lang="de-DE" dirty="0" err="1" smtClean="0"/>
              <a:t>Weighted</a:t>
            </a:r>
            <a:r>
              <a:rPr lang="de-DE" dirty="0" smtClean="0"/>
              <a:t> </a:t>
            </a:r>
            <a:r>
              <a:rPr lang="de-DE" dirty="0" err="1" smtClean="0"/>
              <a:t>sum</a:t>
            </a:r>
            <a:r>
              <a:rPr lang="de-DE" dirty="0" smtClean="0"/>
              <a:t> </a:t>
            </a:r>
            <a:r>
              <a:rPr lang="de-DE" dirty="0" err="1" smtClean="0"/>
              <a:t>training</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43</a:t>
            </a:fld>
            <a:endParaRPr lang="de-DE" dirty="0"/>
          </a:p>
        </p:txBody>
      </p:sp>
      <p:sp>
        <p:nvSpPr>
          <p:cNvPr id="5" name="Date Placeholder 4"/>
          <p:cNvSpPr>
            <a:spLocks noGrp="1"/>
          </p:cNvSpPr>
          <p:nvPr>
            <p:ph type="dt" sz="half" idx="2"/>
          </p:nvPr>
        </p:nvSpPr>
        <p:spPr/>
        <p:txBody>
          <a:bodyPr/>
          <a:lstStyle/>
          <a:p>
            <a:r>
              <a:rPr lang="en-US" smtClean="0"/>
              <a:t>Wendelstein 7-X</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a:t>
            </a:r>
            <a:endParaRPr lang="de-DE" dirty="0"/>
          </a:p>
        </p:txBody>
      </p:sp>
      <mc:AlternateContent xmlns:mc="http://schemas.openxmlformats.org/markup-compatibility/2006">
        <mc:Choice xmlns:a14="http://schemas.microsoft.com/office/drawing/2010/main" Requires="a14">
          <p:sp>
            <p:nvSpPr>
              <p:cNvPr id="14" name="Text Placeholder 1"/>
              <p:cNvSpPr>
                <a:spLocks noGrp="1"/>
              </p:cNvSpPr>
              <p:nvPr>
                <p:ph sz="quarter" idx="13"/>
              </p:nvPr>
            </p:nvSpPr>
            <p:spPr>
              <a:xfrm>
                <a:off x="695327" y="1141461"/>
                <a:ext cx="10801348" cy="4772024"/>
              </a:xfrm>
            </p:spPr>
            <p:txBody>
              <a:bodyPr>
                <a:noAutofit/>
              </a:bodyPr>
              <a:lstStyle/>
              <a:p>
                <a:r>
                  <a:rPr lang="de-DE" dirty="0" smtClean="0"/>
                  <a:t>56 </a:t>
                </a:r>
                <a:r>
                  <a:rPr lang="de-DE" dirty="0" err="1" smtClean="0"/>
                  <a:t>mock-up</a:t>
                </a:r>
                <a:r>
                  <a:rPr lang="de-DE" dirty="0" smtClean="0"/>
                  <a:t> </a:t>
                </a:r>
                <a:r>
                  <a:rPr lang="de-DE" dirty="0" err="1" smtClean="0"/>
                  <a:t>radiation</a:t>
                </a:r>
                <a:r>
                  <a:rPr lang="de-DE" dirty="0" smtClean="0"/>
                  <a:t> </a:t>
                </a:r>
                <a:r>
                  <a:rPr lang="de-DE" dirty="0" err="1" smtClean="0"/>
                  <a:t>patterns</a:t>
                </a:r>
                <a:r>
                  <a:rPr lang="de-DE" b="0" dirty="0" smtClean="0">
                    <a:solidFill>
                      <a:schemeClr val="tx1"/>
                    </a:solidFill>
                  </a:rPr>
                  <a:t>: </a:t>
                </a:r>
                <a:r>
                  <a:rPr lang="de-DE" b="0" dirty="0" smtClean="0">
                    <a:solidFill>
                      <a:schemeClr val="tx1"/>
                    </a:solidFill>
                  </a:rPr>
                  <a:t>45 </a:t>
                </a:r>
                <a:r>
                  <a:rPr lang="de-DE" b="0" dirty="0" err="1" smtClean="0">
                    <a:solidFill>
                      <a:schemeClr val="tx1"/>
                    </a:solidFill>
                  </a:rPr>
                  <a:t>edge</a:t>
                </a:r>
                <a:r>
                  <a:rPr lang="de-DE" b="0" dirty="0" smtClean="0">
                    <a:solidFill>
                      <a:schemeClr val="tx1"/>
                    </a:solidFill>
                  </a:rPr>
                  <a:t> </a:t>
                </a:r>
                <a:r>
                  <a:rPr lang="de-DE" b="0" dirty="0" err="1" smtClean="0">
                    <a:solidFill>
                      <a:schemeClr val="tx1"/>
                    </a:solidFill>
                  </a:rPr>
                  <a:t>patterns</a:t>
                </a:r>
                <a:r>
                  <a:rPr lang="de-DE" b="0" dirty="0" smtClean="0">
                    <a:solidFill>
                      <a:schemeClr val="tx1"/>
                    </a:solidFill>
                  </a:rPr>
                  <a:t> + </a:t>
                </a:r>
                <a:r>
                  <a:rPr lang="de-DE" b="0" dirty="0" smtClean="0">
                    <a:solidFill>
                      <a:schemeClr val="tx1"/>
                    </a:solidFill>
                  </a:rPr>
                  <a:t>11 </a:t>
                </a:r>
                <a:r>
                  <a:rPr lang="de-DE" b="0" dirty="0" err="1" smtClean="0">
                    <a:solidFill>
                      <a:schemeClr val="tx1"/>
                    </a:solidFill>
                  </a:rPr>
                  <a:t>core</a:t>
                </a:r>
                <a:r>
                  <a:rPr lang="de-DE" b="0" dirty="0" smtClean="0">
                    <a:solidFill>
                      <a:schemeClr val="tx1"/>
                    </a:solidFill>
                  </a:rPr>
                  <a:t> </a:t>
                </a:r>
                <a:r>
                  <a:rPr lang="de-DE" b="0" dirty="0" err="1" smtClean="0">
                    <a:solidFill>
                      <a:schemeClr val="tx1"/>
                    </a:solidFill>
                  </a:rPr>
                  <a:t>patterns</a:t>
                </a:r>
                <a:endParaRPr lang="de-DE" b="0" dirty="0" smtClean="0">
                  <a:solidFill>
                    <a:schemeClr val="tx1"/>
                  </a:solidFill>
                </a:endParaRPr>
              </a:p>
              <a:p>
                <a:r>
                  <a:rPr lang="de-DE" b="0" dirty="0" err="1" smtClean="0">
                    <a:solidFill>
                      <a:schemeClr val="tx1"/>
                    </a:solidFill>
                  </a:rPr>
                  <a:t>Gaussian</a:t>
                </a:r>
                <a:r>
                  <a:rPr lang="de-DE" b="0" dirty="0" smtClean="0">
                    <a:solidFill>
                      <a:schemeClr val="tx1"/>
                    </a:solidFill>
                  </a:rPr>
                  <a:t> </a:t>
                </a:r>
                <a:r>
                  <a:rPr lang="de-DE" b="0" dirty="0" err="1" smtClean="0">
                    <a:solidFill>
                      <a:schemeClr val="tx1"/>
                    </a:solidFill>
                  </a:rPr>
                  <a:t>functions</a:t>
                </a:r>
                <a:r>
                  <a:rPr lang="de-DE" b="0" dirty="0" smtClean="0">
                    <a:solidFill>
                      <a:schemeClr val="tx1"/>
                    </a:solidFill>
                  </a:rPr>
                  <a:t> </a:t>
                </a:r>
                <a:r>
                  <a:rPr lang="de-DE" b="0" dirty="0" err="1" smtClean="0">
                    <a:solidFill>
                      <a:schemeClr val="tx1"/>
                    </a:solidFill>
                  </a:rPr>
                  <a:t>of</a:t>
                </a:r>
                <a:r>
                  <a:rPr lang="de-DE" b="0" dirty="0" smtClean="0">
                    <a:solidFill>
                      <a:schemeClr val="tx1"/>
                    </a:solidFill>
                  </a:rPr>
                  <a:t> VMEC </a:t>
                </a:r>
                <a14:m>
                  <m:oMath xmlns:m="http://schemas.openxmlformats.org/officeDocument/2006/math">
                    <m:r>
                      <a:rPr lang="de-DE" b="0" i="0" smtClean="0">
                        <a:solidFill>
                          <a:schemeClr val="tx1"/>
                        </a:solidFill>
                        <a:latin typeface="Cambria Math" panose="02040503050406030204" pitchFamily="18" charset="0"/>
                      </a:rPr>
                      <m:t>(</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𝑟</m:t>
                        </m:r>
                      </m:e>
                      <m:sub>
                        <m:r>
                          <a:rPr lang="de-DE" b="0" i="1" smtClean="0">
                            <a:solidFill>
                              <a:schemeClr val="tx1"/>
                            </a:solidFill>
                            <a:latin typeface="Cambria Math" panose="02040503050406030204" pitchFamily="18" charset="0"/>
                          </a:rPr>
                          <m:t>𝑒𝑓𝑓</m:t>
                        </m:r>
                      </m:sub>
                    </m:sSub>
                    <m:r>
                      <a:rPr lang="de-DE" b="0" i="1" smtClean="0">
                        <a:solidFill>
                          <a:schemeClr val="tx1"/>
                        </a:solidFill>
                        <a:latin typeface="Cambria Math" panose="02040503050406030204" pitchFamily="18" charset="0"/>
                      </a:rPr>
                      <m:t>, </m:t>
                    </m:r>
                    <m:r>
                      <a:rPr lang="de-DE" b="0" i="1" smtClean="0">
                        <a:solidFill>
                          <a:schemeClr val="tx1"/>
                        </a:solidFill>
                        <a:latin typeface="Cambria Math" panose="02040503050406030204" pitchFamily="18" charset="0"/>
                      </a:rPr>
                      <m:t>𝜃</m:t>
                    </m:r>
                    <m:r>
                      <a:rPr lang="de-DE" b="0" i="1" smtClean="0">
                        <a:solidFill>
                          <a:schemeClr val="tx1"/>
                        </a:solidFill>
                        <a:latin typeface="Cambria Math" panose="02040503050406030204" pitchFamily="18" charset="0"/>
                      </a:rPr>
                      <m:t>)</m:t>
                    </m:r>
                  </m:oMath>
                </a14:m>
                <a:r>
                  <a:rPr lang="de-DE" b="0" dirty="0" smtClean="0">
                    <a:solidFill>
                      <a:schemeClr val="tx1"/>
                    </a:solidFill>
                  </a:rPr>
                  <a:t> coordinates</a:t>
                </a:r>
              </a:p>
              <a:p>
                <a:r>
                  <a:rPr lang="de-DE" b="0" dirty="0" smtClean="0">
                    <a:solidFill>
                      <a:schemeClr val="tx1"/>
                    </a:solidFill>
                  </a:rPr>
                  <a:t>Poloidally </a:t>
                </a:r>
                <a:r>
                  <a:rPr lang="de-DE" b="0" dirty="0" err="1" smtClean="0">
                    <a:solidFill>
                      <a:schemeClr val="tx1"/>
                    </a:solidFill>
                  </a:rPr>
                  <a:t>symmetric</a:t>
                </a:r>
                <a:r>
                  <a:rPr lang="de-DE" b="0" dirty="0" smtClean="0">
                    <a:solidFill>
                      <a:schemeClr val="tx1"/>
                    </a:solidFill>
                  </a:rPr>
                  <a:t> </a:t>
                </a:r>
                <a:r>
                  <a:rPr lang="de-DE" b="0" dirty="0" err="1" smtClean="0">
                    <a:solidFill>
                      <a:schemeClr val="tx1"/>
                    </a:solidFill>
                  </a:rPr>
                  <a:t>and</a:t>
                </a:r>
                <a:r>
                  <a:rPr lang="de-DE" b="0" dirty="0" smtClean="0">
                    <a:solidFill>
                      <a:schemeClr val="tx1"/>
                    </a:solidFill>
                  </a:rPr>
                  <a:t> </a:t>
                </a:r>
                <a:r>
                  <a:rPr lang="de-DE" b="0" dirty="0" err="1" smtClean="0">
                    <a:solidFill>
                      <a:schemeClr val="tx1"/>
                    </a:solidFill>
                  </a:rPr>
                  <a:t>asymmetric</a:t>
                </a:r>
                <a:r>
                  <a:rPr lang="de-DE" b="0" dirty="0" smtClean="0">
                    <a:solidFill>
                      <a:schemeClr val="tx1"/>
                    </a:solidFill>
                  </a:rPr>
                  <a:t> </a:t>
                </a:r>
                <a:r>
                  <a:rPr lang="de-DE" b="0" dirty="0" err="1" smtClean="0">
                    <a:solidFill>
                      <a:schemeClr val="tx1"/>
                    </a:solidFill>
                  </a:rPr>
                  <a:t>archetypes</a:t>
                </a:r>
                <a:endParaRPr lang="de-DE" b="0" dirty="0" smtClean="0">
                  <a:solidFill>
                    <a:schemeClr val="tx1"/>
                  </a:solidFill>
                </a:endParaRPr>
              </a:p>
              <a:p>
                <a:r>
                  <a:rPr lang="de-DE" dirty="0" smtClean="0"/>
                  <a:t>20 </a:t>
                </a:r>
                <a:r>
                  <a:rPr lang="de-DE" dirty="0" err="1" smtClean="0"/>
                  <a:t>toroidal</a:t>
                </a:r>
                <a:r>
                  <a:rPr lang="de-DE" dirty="0" smtClean="0"/>
                  <a:t> </a:t>
                </a:r>
                <a:r>
                  <a:rPr lang="de-DE" dirty="0" err="1" smtClean="0"/>
                  <a:t>asymmetry</a:t>
                </a:r>
                <a:r>
                  <a:rPr lang="de-DE" dirty="0" smtClean="0"/>
                  <a:t> </a:t>
                </a:r>
                <a:r>
                  <a:rPr lang="de-DE" dirty="0" err="1" smtClean="0"/>
                  <a:t>modifiers</a:t>
                </a:r>
                <a:endParaRPr lang="de-DE" dirty="0" smtClean="0"/>
              </a:p>
              <a:p>
                <a:pPr algn="ctr"/>
                <a:r>
                  <a:rPr lang="de-DE" b="0" dirty="0" smtClean="0">
                    <a:solidFill>
                      <a:schemeClr val="tx1"/>
                    </a:solidFill>
                  </a:rPr>
                  <a:t>1 0</a:t>
                </a:r>
                <a:r>
                  <a:rPr lang="de-DE" b="0" dirty="0" smtClean="0">
                    <a:solidFill>
                      <a:schemeClr val="tx1"/>
                    </a:solidFill>
                  </a:rPr>
                  <a:t>00 </a:t>
                </a:r>
                <a:r>
                  <a:rPr lang="de-DE" b="0" dirty="0">
                    <a:solidFill>
                      <a:schemeClr val="tx1"/>
                    </a:solidFill>
                  </a:rPr>
                  <a:t>000 </a:t>
                </a:r>
                <a:r>
                  <a:rPr lang="de-DE" b="0" dirty="0" err="1" smtClean="0">
                    <a:solidFill>
                      <a:schemeClr val="tx1"/>
                    </a:solidFill>
                  </a:rPr>
                  <a:t>samples</a:t>
                </a:r>
                <a:r>
                  <a:rPr lang="de-DE" b="0" dirty="0" smtClean="0">
                    <a:solidFill>
                      <a:schemeClr val="tx1"/>
                    </a:solidFill>
                  </a:rPr>
                  <a:t> = </a:t>
                </a:r>
                <a14:m>
                  <m:oMath xmlns:m="http://schemas.openxmlformats.org/officeDocument/2006/math">
                    <m:r>
                      <a:rPr lang="de-DE" b="0" i="1" smtClean="0">
                        <a:solidFill>
                          <a:schemeClr val="tx1"/>
                        </a:solidFill>
                        <a:latin typeface="Cambria Math" panose="02040503050406030204" pitchFamily="18" charset="0"/>
                      </a:rPr>
                      <m:t>𝑚𝑜𝑑</m:t>
                    </m:r>
                    <m:r>
                      <a:rPr lang="de-DE" b="0" i="1" smtClean="0">
                        <a:solidFill>
                          <a:schemeClr val="tx1"/>
                        </a:solidFill>
                        <a:latin typeface="Cambria Math" panose="02040503050406030204" pitchFamily="18" charset="0"/>
                      </a:rPr>
                      <m:t>∗</m:t>
                    </m:r>
                    <m:d>
                      <m:dPr>
                        <m:ctrlPr>
                          <a:rPr lang="de-DE" b="0" i="1" smtClean="0">
                            <a:solidFill>
                              <a:schemeClr val="tx1"/>
                            </a:solidFill>
                            <a:latin typeface="Cambria Math" panose="02040503050406030204" pitchFamily="18" charset="0"/>
                          </a:rPr>
                        </m:ctrlPr>
                      </m:dPr>
                      <m:e>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𝑥</m:t>
                            </m:r>
                          </m:e>
                          <m:sub>
                            <m:r>
                              <a:rPr lang="de-DE" b="0" i="1" smtClean="0">
                                <a:solidFill>
                                  <a:schemeClr val="tx1"/>
                                </a:solidFill>
                                <a:latin typeface="Cambria Math" panose="02040503050406030204" pitchFamily="18" charset="0"/>
                              </a:rPr>
                              <m:t>1</m:t>
                            </m:r>
                          </m:sub>
                        </m:sSub>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𝑝</m:t>
                            </m:r>
                          </m:e>
                          <m:sub>
                            <m:r>
                              <a:rPr lang="de-DE" b="0" i="1" smtClean="0">
                                <a:solidFill>
                                  <a:schemeClr val="tx1"/>
                                </a:solidFill>
                                <a:latin typeface="Cambria Math" panose="02040503050406030204" pitchFamily="18" charset="0"/>
                              </a:rPr>
                              <m:t>1</m:t>
                            </m:r>
                          </m:sub>
                        </m:sSub>
                        <m:r>
                          <a:rPr lang="de-DE" b="0" i="1" smtClean="0">
                            <a:solidFill>
                              <a:schemeClr val="tx1"/>
                            </a:solidFill>
                            <a:latin typeface="Cambria Math" panose="02040503050406030204" pitchFamily="18" charset="0"/>
                          </a:rPr>
                          <m:t>+</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𝑥</m:t>
                            </m:r>
                          </m:e>
                          <m:sub>
                            <m:r>
                              <a:rPr lang="de-DE" b="0" i="1" smtClean="0">
                                <a:solidFill>
                                  <a:schemeClr val="tx1"/>
                                </a:solidFill>
                                <a:latin typeface="Cambria Math" panose="02040503050406030204" pitchFamily="18" charset="0"/>
                              </a:rPr>
                              <m:t>2</m:t>
                            </m:r>
                          </m:sub>
                        </m:sSub>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𝑝</m:t>
                            </m:r>
                          </m:e>
                          <m:sub>
                            <m:r>
                              <a:rPr lang="de-DE" b="0" i="1" smtClean="0">
                                <a:solidFill>
                                  <a:schemeClr val="tx1"/>
                                </a:solidFill>
                                <a:latin typeface="Cambria Math" panose="02040503050406030204" pitchFamily="18" charset="0"/>
                              </a:rPr>
                              <m:t>2</m:t>
                            </m:r>
                          </m:sub>
                        </m:sSub>
                        <m:r>
                          <a:rPr lang="de-DE" b="0" i="1" smtClean="0">
                            <a:solidFill>
                              <a:schemeClr val="tx1"/>
                            </a:solidFill>
                            <a:latin typeface="Cambria Math" panose="02040503050406030204" pitchFamily="18" charset="0"/>
                          </a:rPr>
                          <m:t>+</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𝑥</m:t>
                            </m:r>
                          </m:e>
                          <m:sub>
                            <m:r>
                              <a:rPr lang="de-DE" b="0" i="1" smtClean="0">
                                <a:solidFill>
                                  <a:schemeClr val="tx1"/>
                                </a:solidFill>
                                <a:latin typeface="Cambria Math" panose="02040503050406030204" pitchFamily="18" charset="0"/>
                              </a:rPr>
                              <m:t>3</m:t>
                            </m:r>
                          </m:sub>
                        </m:sSub>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𝑝</m:t>
                            </m:r>
                          </m:e>
                          <m:sub>
                            <m:r>
                              <a:rPr lang="de-DE" b="0" i="1" smtClean="0">
                                <a:solidFill>
                                  <a:schemeClr val="tx1"/>
                                </a:solidFill>
                                <a:latin typeface="Cambria Math" panose="02040503050406030204" pitchFamily="18" charset="0"/>
                              </a:rPr>
                              <m:t>3</m:t>
                            </m:r>
                          </m:sub>
                        </m:sSub>
                        <m:r>
                          <a:rPr lang="de-DE" b="0" i="1" smtClean="0">
                            <a:solidFill>
                              <a:schemeClr val="tx1"/>
                            </a:solidFill>
                            <a:latin typeface="Cambria Math" panose="02040503050406030204" pitchFamily="18" charset="0"/>
                          </a:rPr>
                          <m:t>+</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𝑥</m:t>
                            </m:r>
                          </m:e>
                          <m:sub>
                            <m:r>
                              <a:rPr lang="de-DE" b="0" i="1" smtClean="0">
                                <a:solidFill>
                                  <a:schemeClr val="tx1"/>
                                </a:solidFill>
                                <a:latin typeface="Cambria Math" panose="02040503050406030204" pitchFamily="18" charset="0"/>
                              </a:rPr>
                              <m:t>4</m:t>
                            </m:r>
                          </m:sub>
                        </m:sSub>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𝑝</m:t>
                            </m:r>
                          </m:e>
                          <m:sub>
                            <m:r>
                              <a:rPr lang="de-DE" b="0" i="1" smtClean="0">
                                <a:solidFill>
                                  <a:schemeClr val="tx1"/>
                                </a:solidFill>
                                <a:latin typeface="Cambria Math" panose="02040503050406030204" pitchFamily="18" charset="0"/>
                              </a:rPr>
                              <m:t>4</m:t>
                            </m:r>
                          </m:sub>
                        </m:sSub>
                      </m:e>
                    </m:d>
                  </m:oMath>
                </a14:m>
                <a:endParaRPr lang="de-DE" b="0" dirty="0">
                  <a:solidFill>
                    <a:schemeClr val="tx1"/>
                  </a:solidFill>
                </a:endParaRPr>
              </a:p>
              <a:p>
                <a:endParaRPr lang="de-DE" dirty="0" smtClean="0"/>
              </a:p>
            </p:txBody>
          </p:sp>
        </mc:Choice>
        <mc:Fallback>
          <p:sp>
            <p:nvSpPr>
              <p:cNvPr id="14" name="Text Placeholder 1"/>
              <p:cNvSpPr>
                <a:spLocks noGrp="1" noRot="1" noChangeAspect="1" noMove="1" noResize="1" noEditPoints="1" noAdjustHandles="1" noChangeArrowheads="1" noChangeShapeType="1" noTextEdit="1"/>
              </p:cNvSpPr>
              <p:nvPr>
                <p:ph sz="quarter" idx="13"/>
              </p:nvPr>
            </p:nvSpPr>
            <p:spPr>
              <a:xfrm>
                <a:off x="695327" y="1141461"/>
                <a:ext cx="10801348" cy="4772024"/>
              </a:xfrm>
              <a:blipFill>
                <a:blip r:embed="rId2"/>
                <a:stretch>
                  <a:fillRect l="-1185"/>
                </a:stretch>
              </a:blipFill>
            </p:spPr>
            <p:txBody>
              <a:bodyPr/>
              <a:lstStyle/>
              <a:p>
                <a:r>
                  <a:rPr lang="en-GB">
                    <a:noFill/>
                  </a:rPr>
                  <a:t> </a:t>
                </a:r>
              </a:p>
            </p:txBody>
          </p:sp>
        </mc:Fallback>
      </mc:AlternateContent>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641" y="3521949"/>
            <a:ext cx="2948511" cy="288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2847" y="3527473"/>
            <a:ext cx="2890714" cy="2880000"/>
          </a:xfrm>
          <a:prstGeom prst="rect">
            <a:avLst/>
          </a:prstGeom>
        </p:spPr>
      </p:pic>
      <p:cxnSp>
        <p:nvCxnSpPr>
          <p:cNvPr id="8" name="Straight Arrow Connector 7"/>
          <p:cNvCxnSpPr>
            <a:stCxn id="22" idx="3"/>
          </p:cNvCxnSpPr>
          <p:nvPr/>
        </p:nvCxnSpPr>
        <p:spPr>
          <a:xfrm flipV="1">
            <a:off x="4038204" y="3230838"/>
            <a:ext cx="2004686" cy="1398293"/>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3" idx="3"/>
          </p:cNvCxnSpPr>
          <p:nvPr/>
        </p:nvCxnSpPr>
        <p:spPr>
          <a:xfrm flipH="1" flipV="1">
            <a:off x="6596100" y="3225308"/>
            <a:ext cx="1587797" cy="1403823"/>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3" idx="3"/>
          </p:cNvCxnSpPr>
          <p:nvPr/>
        </p:nvCxnSpPr>
        <p:spPr>
          <a:xfrm flipH="1" flipV="1">
            <a:off x="7389998" y="3225307"/>
            <a:ext cx="793899" cy="1403824"/>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8127126" y="3225306"/>
            <a:ext cx="56772" cy="1355018"/>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Action Button: Help 21">
            <a:hlinkClick r:id="" action="ppaction://noaction" highlightClick="1"/>
          </p:cNvPr>
          <p:cNvSpPr/>
          <p:nvPr/>
        </p:nvSpPr>
        <p:spPr>
          <a:xfrm>
            <a:off x="3705386" y="4629131"/>
            <a:ext cx="665636" cy="665636"/>
          </a:xfrm>
          <a:prstGeom prst="actionButtonHelp">
            <a:avLst/>
          </a:prstGeom>
          <a:solidFill>
            <a:schemeClr val="bg1"/>
          </a:solidFill>
          <a:ln w="28575"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rgbClr val="E250E2"/>
              </a:solidFill>
            </a:endParaRPr>
          </a:p>
        </p:txBody>
      </p:sp>
      <p:sp>
        <p:nvSpPr>
          <p:cNvPr id="23" name="Action Button: Help 22">
            <a:hlinkClick r:id="" action="ppaction://noaction" highlightClick="1"/>
          </p:cNvPr>
          <p:cNvSpPr/>
          <p:nvPr/>
        </p:nvSpPr>
        <p:spPr>
          <a:xfrm>
            <a:off x="7851079" y="4629131"/>
            <a:ext cx="665636" cy="665636"/>
          </a:xfrm>
          <a:prstGeom prst="actionButtonHelp">
            <a:avLst/>
          </a:prstGeom>
          <a:solidFill>
            <a:schemeClr val="bg1"/>
          </a:solidFill>
          <a:ln w="28575"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rgbClr val="E250E2"/>
              </a:solidFill>
            </a:endParaRPr>
          </a:p>
        </p:txBody>
      </p:sp>
      <p:cxnSp>
        <p:nvCxnSpPr>
          <p:cNvPr id="16" name="Straight Arrow Connector 15"/>
          <p:cNvCxnSpPr>
            <a:stCxn id="23" idx="3"/>
          </p:cNvCxnSpPr>
          <p:nvPr/>
        </p:nvCxnSpPr>
        <p:spPr>
          <a:xfrm flipV="1">
            <a:off x="8183897" y="3225305"/>
            <a:ext cx="666751" cy="140382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383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2" name="Text Placeholder 9"/>
              <p:cNvSpPr txBox="1">
                <a:spLocks/>
              </p:cNvSpPr>
              <p:nvPr/>
            </p:nvSpPr>
            <p:spPr>
              <a:xfrm>
                <a:off x="5972115" y="976935"/>
                <a:ext cx="5816204" cy="4772024"/>
              </a:xfrm>
              <a:prstGeom prst="rect">
                <a:avLst/>
              </a:prstGeom>
            </p:spPr>
            <p:txBody>
              <a:bodyPr vert="horz" lIns="0" tIns="45720" rIns="0" bIns="45720" rtlCol="0">
                <a:normAutofit/>
              </a:bodyPr>
              <a:lstStyle>
                <a:lvl1pPr marL="285750" marR="0" indent="-2857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1" i="0" kern="600" spc="40" baseline="0">
                    <a:solidFill>
                      <a:srgbClr val="005555"/>
                    </a:solidFill>
                    <a:latin typeface="+mn-lt"/>
                    <a:ea typeface="+mn-ea"/>
                    <a:cs typeface="+mn-cs"/>
                  </a:defRPr>
                </a:lvl1pPr>
                <a:lvl2pPr marL="574675" indent="-285750" algn="l" defTabSz="914400" rtl="0" eaLnBrk="1" latinLnBrk="0" hangingPunct="1">
                  <a:lnSpc>
                    <a:spcPct val="120000"/>
                  </a:lnSpc>
                  <a:spcBef>
                    <a:spcPts val="600"/>
                  </a:spcBef>
                  <a:spcAft>
                    <a:spcPts val="0"/>
                  </a:spcAft>
                  <a:buFont typeface="Arial" panose="020B0604020202020204" pitchFamily="34" charset="0"/>
                  <a:buChar char="•"/>
                  <a:defRPr sz="1800" kern="600" spc="40" baseline="0">
                    <a:solidFill>
                      <a:schemeClr val="tx1"/>
                    </a:solidFill>
                    <a:latin typeface="+mn-lt"/>
                    <a:ea typeface="+mn-ea"/>
                    <a:cs typeface="+mn-cs"/>
                  </a:defRPr>
                </a:lvl2pPr>
                <a:lvl3pPr marL="739775" indent="-179388" algn="l" defTabSz="914400" rtl="0" eaLnBrk="1" latinLnBrk="0" hangingPunct="1">
                  <a:lnSpc>
                    <a:spcPct val="120000"/>
                  </a:lnSpc>
                  <a:spcBef>
                    <a:spcPts val="600"/>
                  </a:spcBef>
                  <a:buFont typeface="Arial" panose="020B0604020202020204" pitchFamily="34" charset="0"/>
                  <a:buChar char="•"/>
                  <a:defRPr sz="1800" b="0" kern="400" spc="40" baseline="0">
                    <a:solidFill>
                      <a:schemeClr val="tx1"/>
                    </a:solidFill>
                    <a:latin typeface="+mn-lt"/>
                    <a:ea typeface="+mn-ea"/>
                    <a:cs typeface="+mn-cs"/>
                  </a:defRPr>
                </a:lvl3pPr>
                <a:lvl4pPr marL="97313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1147763" indent="-179388" algn="l" defTabSz="914400" rtl="0" eaLnBrk="1" latinLnBrk="0" hangingPunct="1">
                  <a:lnSpc>
                    <a:spcPct val="120000"/>
                  </a:lnSpc>
                  <a:spcBef>
                    <a:spcPts val="600"/>
                  </a:spcBef>
                  <a:buFont typeface="Arial" panose="020B0604020202020204" pitchFamily="34" charset="0"/>
                  <a:buChar char="•"/>
                  <a:defRPr lang="de-DE" sz="1800" b="0" i="0" kern="600" spc="40" baseline="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gn="just"/>
                <a:r>
                  <a:rPr lang="en-GB" b="0" dirty="0" smtClean="0">
                    <a:solidFill>
                      <a:schemeClr val="tx1"/>
                    </a:solidFill>
                    <a:sym typeface="Symbol" panose="05050102010706020507" pitchFamily="18" charset="2"/>
                  </a:rPr>
                  <a:t>IRVB observations</a:t>
                </a:r>
                <a:r>
                  <a:rPr lang="en-GB" dirty="0" smtClean="0">
                    <a:sym typeface="Symbol" panose="05050102010706020507" pitchFamily="18" charset="2"/>
                  </a:rPr>
                  <a:t>:</a:t>
                </a:r>
              </a:p>
              <a:p>
                <a:pPr lvl="1" algn="just"/>
                <a:r>
                  <a:rPr lang="en-US" b="1" dirty="0">
                    <a:solidFill>
                      <a:srgbClr val="005555"/>
                    </a:solidFill>
                    <a:sym typeface="Symbol" panose="05050102010706020507" pitchFamily="18" charset="2"/>
                  </a:rPr>
                  <a:t>Plasma </a:t>
                </a:r>
                <a14:m>
                  <m:oMath xmlns:m="http://schemas.openxmlformats.org/officeDocument/2006/math">
                    <m:r>
                      <a:rPr lang="de-DE" b="1" i="1">
                        <a:solidFill>
                          <a:srgbClr val="005555"/>
                        </a:solidFill>
                        <a:latin typeface="Cambria Math" panose="02040503050406030204" pitchFamily="18" charset="0"/>
                        <a:sym typeface="Symbol" panose="05050102010706020507" pitchFamily="18" charset="2"/>
                      </a:rPr>
                      <m:t>𝜺</m:t>
                    </m:r>
                  </m:oMath>
                </a14:m>
                <a:r>
                  <a:rPr lang="en-US" b="1" dirty="0">
                    <a:solidFill>
                      <a:srgbClr val="005555"/>
                    </a:solidFill>
                    <a:sym typeface="Symbol" panose="05050102010706020507" pitchFamily="18" charset="2"/>
                  </a:rPr>
                  <a:t> </a:t>
                </a:r>
                <a:r>
                  <a:rPr lang="en-US" b="1" dirty="0" smtClean="0">
                    <a:solidFill>
                      <a:srgbClr val="005555"/>
                    </a:solidFill>
                    <a:sym typeface="Symbol" panose="05050102010706020507" pitchFamily="18" charset="2"/>
                  </a:rPr>
                  <a:t>peaking towards </a:t>
                </a:r>
                <a14:m>
                  <m:oMath xmlns:m="http://schemas.openxmlformats.org/officeDocument/2006/math">
                    <m:r>
                      <a:rPr lang="de-DE" b="1" i="1">
                        <a:solidFill>
                          <a:srgbClr val="005555"/>
                        </a:solidFill>
                        <a:latin typeface="Cambria Math" panose="02040503050406030204" pitchFamily="18" charset="0"/>
                        <a:sym typeface="Symbol" panose="05050102010706020507" pitchFamily="18" charset="2"/>
                      </a:rPr>
                      <m:t>𝝋</m:t>
                    </m:r>
                    <m:r>
                      <a:rPr lang="de-DE" b="1" i="1">
                        <a:solidFill>
                          <a:srgbClr val="005555"/>
                        </a:solidFill>
                        <a:latin typeface="Cambria Math" panose="02040503050406030204" pitchFamily="18" charset="0"/>
                        <a:sym typeface="Symbol" panose="05050102010706020507" pitchFamily="18" charset="2"/>
                      </a:rPr>
                      <m:t>=</m:t>
                    </m:r>
                    <m:sSup>
                      <m:sSupPr>
                        <m:ctrlPr>
                          <a:rPr lang="de-DE" b="1" i="1">
                            <a:solidFill>
                              <a:srgbClr val="005555"/>
                            </a:solidFill>
                            <a:latin typeface="Cambria Math" panose="02040503050406030204" pitchFamily="18" charset="0"/>
                            <a:sym typeface="Symbol" panose="05050102010706020507" pitchFamily="18" charset="2"/>
                          </a:rPr>
                        </m:ctrlPr>
                      </m:sSupPr>
                      <m:e>
                        <m:r>
                          <a:rPr lang="de-DE" b="1" i="1">
                            <a:solidFill>
                              <a:srgbClr val="005555"/>
                            </a:solidFill>
                            <a:latin typeface="Cambria Math" panose="02040503050406030204" pitchFamily="18" charset="0"/>
                            <a:sym typeface="Symbol" panose="05050102010706020507" pitchFamily="18" charset="2"/>
                          </a:rPr>
                          <m:t>𝟒</m:t>
                        </m:r>
                      </m:e>
                      <m:sup>
                        <m:r>
                          <a:rPr lang="de-DE" b="1" i="1">
                            <a:solidFill>
                              <a:srgbClr val="005555"/>
                            </a:solidFill>
                            <a:latin typeface="Cambria Math" panose="02040503050406030204" pitchFamily="18" charset="0"/>
                            <a:sym typeface="Symbol" panose="05050102010706020507" pitchFamily="18" charset="2"/>
                          </a:rPr>
                          <m:t>∘</m:t>
                        </m:r>
                      </m:sup>
                    </m:sSup>
                  </m:oMath>
                </a14:m>
                <a:endParaRPr lang="en-US" b="1" dirty="0">
                  <a:sym typeface="Symbol" panose="05050102010706020507" pitchFamily="18" charset="2"/>
                </a:endParaRPr>
              </a:p>
              <a:p>
                <a:pPr lvl="1" algn="just"/>
                <a:r>
                  <a:rPr lang="en-US" b="1" dirty="0">
                    <a:solidFill>
                      <a:srgbClr val="005555"/>
                    </a:solidFill>
                    <a:sym typeface="Symbol" panose="05050102010706020507" pitchFamily="18" charset="2"/>
                  </a:rPr>
                  <a:t>Plasma </a:t>
                </a:r>
                <a14:m>
                  <m:oMath xmlns:m="http://schemas.openxmlformats.org/officeDocument/2006/math">
                    <m:r>
                      <a:rPr lang="de-DE" b="1" i="1">
                        <a:solidFill>
                          <a:srgbClr val="005555"/>
                        </a:solidFill>
                        <a:latin typeface="Cambria Math" panose="02040503050406030204" pitchFamily="18" charset="0"/>
                        <a:sym typeface="Symbol" panose="05050102010706020507" pitchFamily="18" charset="2"/>
                      </a:rPr>
                      <m:t>𝜺</m:t>
                    </m:r>
                  </m:oMath>
                </a14:m>
                <a:r>
                  <a:rPr lang="en-US" b="1" dirty="0">
                    <a:solidFill>
                      <a:srgbClr val="005555"/>
                    </a:solidFill>
                    <a:sym typeface="Symbol" panose="05050102010706020507" pitchFamily="18" charset="2"/>
                  </a:rPr>
                  <a:t> </a:t>
                </a:r>
                <a:r>
                  <a:rPr lang="en-US" b="1" dirty="0" smtClean="0">
                    <a:solidFill>
                      <a:srgbClr val="005555"/>
                    </a:solidFill>
                    <a:sym typeface="Symbol" panose="05050102010706020507" pitchFamily="18" charset="2"/>
                  </a:rPr>
                  <a:t>dominated by </a:t>
                </a:r>
                <a:r>
                  <a:rPr lang="en-US" b="1" dirty="0">
                    <a:solidFill>
                      <a:srgbClr val="005555"/>
                    </a:solidFill>
                    <a:sym typeface="Symbol" panose="05050102010706020507" pitchFamily="18" charset="2"/>
                  </a:rPr>
                  <a:t>target interaction</a:t>
                </a:r>
              </a:p>
              <a:p>
                <a:pPr marL="288925" lvl="1" indent="0" algn="just">
                  <a:buNone/>
                </a:pPr>
                <a:endParaRPr lang="en-GB" b="1" dirty="0" smtClean="0">
                  <a:solidFill>
                    <a:srgbClr val="005555"/>
                  </a:solidFill>
                  <a:sym typeface="Symbol" panose="05050102010706020507" pitchFamily="18" charset="2"/>
                </a:endParaRPr>
              </a:p>
            </p:txBody>
          </p:sp>
        </mc:Choice>
        <mc:Fallback xmlns="">
          <p:sp>
            <p:nvSpPr>
              <p:cNvPr id="52" name="Text Placeholder 9"/>
              <p:cNvSpPr txBox="1">
                <a:spLocks noRot="1" noChangeAspect="1" noMove="1" noResize="1" noEditPoints="1" noAdjustHandles="1" noChangeArrowheads="1" noChangeShapeType="1" noTextEdit="1"/>
              </p:cNvSpPr>
              <p:nvPr/>
            </p:nvSpPr>
            <p:spPr>
              <a:xfrm>
                <a:off x="5972115" y="976935"/>
                <a:ext cx="5816204" cy="4772024"/>
              </a:xfrm>
              <a:prstGeom prst="rect">
                <a:avLst/>
              </a:prstGeom>
              <a:blipFill>
                <a:blip r:embed="rId2"/>
                <a:stretch>
                  <a:fillRect l="-2306"/>
                </a:stretch>
              </a:blipFill>
            </p:spPr>
            <p:txBody>
              <a:bodyPr/>
              <a:lstStyle/>
              <a:p>
                <a:r>
                  <a:rPr lang="en-GB">
                    <a:noFill/>
                  </a:rPr>
                  <a:t> </a:t>
                </a:r>
              </a:p>
            </p:txBody>
          </p:sp>
        </mc:Fallback>
      </mc:AlternateContent>
      <p:sp>
        <p:nvSpPr>
          <p:cNvPr id="10" name="Text Placeholder 9"/>
          <p:cNvSpPr>
            <a:spLocks noGrp="1"/>
          </p:cNvSpPr>
          <p:nvPr>
            <p:ph sz="quarter" idx="13"/>
          </p:nvPr>
        </p:nvSpPr>
        <p:spPr>
          <a:xfrm>
            <a:off x="695327" y="976935"/>
            <a:ext cx="5138490" cy="4772024"/>
          </a:xfrm>
        </p:spPr>
        <p:txBody>
          <a:bodyPr>
            <a:normAutofit/>
          </a:bodyPr>
          <a:lstStyle/>
          <a:p>
            <a:pPr algn="just"/>
            <a:r>
              <a:rPr lang="de-DE" dirty="0" smtClean="0">
                <a:sym typeface="Symbol" panose="05050102010706020507" pitchFamily="18" charset="2"/>
              </a:rPr>
              <a:t>IRVB </a:t>
            </a:r>
            <a:r>
              <a:rPr lang="de-DE" dirty="0" err="1" smtClean="0">
                <a:sym typeface="Symbol" panose="05050102010706020507" pitchFamily="18" charset="2"/>
              </a:rPr>
              <a:t>view</a:t>
            </a:r>
            <a:r>
              <a:rPr lang="de-DE" dirty="0" smtClean="0">
                <a:sym typeface="Symbol" panose="05050102010706020507" pitchFamily="18" charset="2"/>
              </a:rPr>
              <a:t>:</a:t>
            </a:r>
          </a:p>
          <a:p>
            <a:pPr lvl="1" algn="just"/>
            <a:r>
              <a:rPr lang="de-DE" dirty="0" smtClean="0">
                <a:sym typeface="Symbol" panose="05050102010706020507" pitchFamily="18" charset="2"/>
              </a:rPr>
              <a:t>Horizontal </a:t>
            </a:r>
            <a:r>
              <a:rPr lang="de-DE" dirty="0" err="1" smtClean="0">
                <a:sym typeface="Symbol" panose="05050102010706020507" pitchFamily="18" charset="2"/>
              </a:rPr>
              <a:t>direction</a:t>
            </a:r>
            <a:r>
              <a:rPr lang="de-DE" dirty="0" smtClean="0">
                <a:sym typeface="Symbol" panose="05050102010706020507" pitchFamily="18" charset="2"/>
              </a:rPr>
              <a:t>: </a:t>
            </a:r>
            <a:r>
              <a:rPr lang="de-DE" dirty="0" err="1" smtClean="0">
                <a:sym typeface="Symbol" panose="05050102010706020507" pitchFamily="18" charset="2"/>
              </a:rPr>
              <a:t>toroidal</a:t>
            </a:r>
            <a:r>
              <a:rPr lang="de-DE" dirty="0" smtClean="0">
                <a:sym typeface="Symbol" panose="05050102010706020507" pitchFamily="18" charset="2"/>
              </a:rPr>
              <a:t> </a:t>
            </a:r>
            <a:r>
              <a:rPr lang="de-DE" dirty="0" err="1" smtClean="0">
                <a:sym typeface="Symbol" panose="05050102010706020507" pitchFamily="18" charset="2"/>
              </a:rPr>
              <a:t>movement</a:t>
            </a:r>
            <a:endParaRPr lang="de-DE" dirty="0">
              <a:sym typeface="Symbol" panose="05050102010706020507" pitchFamily="18" charset="2"/>
            </a:endParaRPr>
          </a:p>
          <a:p>
            <a:pPr lvl="1" algn="just"/>
            <a:r>
              <a:rPr lang="de-DE" dirty="0" err="1" smtClean="0">
                <a:sym typeface="Symbol" panose="05050102010706020507" pitchFamily="18" charset="2"/>
              </a:rPr>
              <a:t>Vertical</a:t>
            </a:r>
            <a:r>
              <a:rPr lang="de-DE" dirty="0" smtClean="0">
                <a:sym typeface="Symbol" panose="05050102010706020507" pitchFamily="18" charset="2"/>
              </a:rPr>
              <a:t> </a:t>
            </a:r>
            <a:r>
              <a:rPr lang="de-DE" dirty="0" err="1">
                <a:sym typeface="Symbol" panose="05050102010706020507" pitchFamily="18" charset="2"/>
              </a:rPr>
              <a:t>direction</a:t>
            </a:r>
            <a:r>
              <a:rPr lang="de-DE" dirty="0">
                <a:sym typeface="Symbol" panose="05050102010706020507" pitchFamily="18" charset="2"/>
              </a:rPr>
              <a:t>: </a:t>
            </a:r>
            <a:r>
              <a:rPr lang="de-DE" dirty="0" err="1" smtClean="0">
                <a:sym typeface="Symbol" panose="05050102010706020507" pitchFamily="18" charset="2"/>
              </a:rPr>
              <a:t>poloidal</a:t>
            </a:r>
            <a:r>
              <a:rPr lang="de-DE" dirty="0" smtClean="0">
                <a:sym typeface="Symbol" panose="05050102010706020507" pitchFamily="18" charset="2"/>
              </a:rPr>
              <a:t> </a:t>
            </a:r>
            <a:r>
              <a:rPr lang="de-DE" dirty="0" err="1" smtClean="0">
                <a:sym typeface="Symbol" panose="05050102010706020507" pitchFamily="18" charset="2"/>
              </a:rPr>
              <a:t>movement</a:t>
            </a:r>
            <a:endParaRPr lang="de-DE" dirty="0" smtClean="0">
              <a:sym typeface="Symbol" panose="05050102010706020507" pitchFamily="18" charset="2"/>
            </a:endParaRPr>
          </a:p>
        </p:txBody>
      </p:sp>
      <p:sp>
        <p:nvSpPr>
          <p:cNvPr id="9" name="Titel 8"/>
          <p:cNvSpPr>
            <a:spLocks noGrp="1"/>
          </p:cNvSpPr>
          <p:nvPr>
            <p:ph type="title"/>
          </p:nvPr>
        </p:nvSpPr>
        <p:spPr>
          <a:xfrm>
            <a:off x="695326" y="441325"/>
            <a:ext cx="9576471" cy="445014"/>
          </a:xfrm>
        </p:spPr>
        <p:txBody>
          <a:bodyPr/>
          <a:lstStyle/>
          <a:p>
            <a:r>
              <a:rPr lang="en-US" dirty="0" smtClean="0"/>
              <a:t>IRVB signal and target interaction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44</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56" name="Group 55"/>
          <p:cNvGrpSpPr/>
          <p:nvPr/>
        </p:nvGrpSpPr>
        <p:grpSpPr>
          <a:xfrm>
            <a:off x="3268961" y="2299374"/>
            <a:ext cx="2813549" cy="4169614"/>
            <a:chOff x="3123189" y="2299374"/>
            <a:chExt cx="2813549" cy="4169614"/>
          </a:xfrm>
        </p:grpSpPr>
        <p:sp>
          <p:nvSpPr>
            <p:cNvPr id="48" name="Rectangle 47"/>
            <p:cNvSpPr/>
            <p:nvPr/>
          </p:nvSpPr>
          <p:spPr>
            <a:xfrm>
              <a:off x="3777843" y="2299374"/>
              <a:ext cx="1056701" cy="369332"/>
            </a:xfrm>
            <a:prstGeom prst="rect">
              <a:avLst/>
            </a:prstGeom>
          </p:spPr>
          <p:txBody>
            <a:bodyPr wrap="none">
              <a:spAutoFit/>
            </a:bodyPr>
            <a:lstStyle/>
            <a:p>
              <a:pPr algn="ctr"/>
              <a:r>
                <a:rPr lang="en-US" b="1" dirty="0">
                  <a:solidFill>
                    <a:srgbClr val="005555"/>
                  </a:solidFill>
                </a:rPr>
                <a:t>l</a:t>
              </a:r>
              <a:r>
                <a:rPr lang="en-US" b="1" dirty="0" smtClean="0">
                  <a:solidFill>
                    <a:srgbClr val="005555"/>
                  </a:solidFill>
                </a:rPr>
                <a:t>ow-iota</a:t>
              </a:r>
              <a:endParaRPr lang="de-DE" b="1" dirty="0">
                <a:solidFill>
                  <a:srgbClr val="005555"/>
                </a:solidFill>
              </a:endParaRPr>
            </a:p>
          </p:txBody>
        </p:sp>
        <p:pic>
          <p:nvPicPr>
            <p:cNvPr id="46" name="Picture 45"/>
            <p:cNvPicPr>
              <a:picLocks noChangeAspect="1"/>
            </p:cNvPicPr>
            <p:nvPr/>
          </p:nvPicPr>
          <p:blipFill rotWithShape="1">
            <a:blip r:embed="rId3"/>
            <a:srcRect l="72" t="3120" r="-2350" b="7680"/>
            <a:stretch/>
          </p:blipFill>
          <p:spPr>
            <a:xfrm rot="10800000" flipH="1" flipV="1">
              <a:off x="3123189" y="4668988"/>
              <a:ext cx="2479666" cy="1800000"/>
            </a:xfrm>
            <a:prstGeom prst="rect">
              <a:avLst/>
            </a:prstGeom>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947" y="2659912"/>
              <a:ext cx="2762791" cy="1980000"/>
            </a:xfrm>
            <a:prstGeom prst="rect">
              <a:avLst/>
            </a:prstGeom>
          </p:spPr>
        </p:pic>
      </p:grpSp>
      <p:grpSp>
        <p:nvGrpSpPr>
          <p:cNvPr id="26" name="Group 25"/>
          <p:cNvGrpSpPr/>
          <p:nvPr/>
        </p:nvGrpSpPr>
        <p:grpSpPr>
          <a:xfrm>
            <a:off x="6211779" y="2299374"/>
            <a:ext cx="2758541" cy="4169614"/>
            <a:chOff x="6211779" y="2299374"/>
            <a:chExt cx="2758541" cy="4169614"/>
          </a:xfrm>
        </p:grpSpPr>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5017" y="2659912"/>
              <a:ext cx="2675303" cy="1980000"/>
            </a:xfrm>
            <a:prstGeom prst="rect">
              <a:avLst/>
            </a:prstGeom>
          </p:spPr>
        </p:pic>
        <p:sp>
          <p:nvSpPr>
            <p:cNvPr id="45" name="Rectangle 44"/>
            <p:cNvSpPr/>
            <p:nvPr/>
          </p:nvSpPr>
          <p:spPr>
            <a:xfrm>
              <a:off x="6890118" y="2299374"/>
              <a:ext cx="1159293" cy="369332"/>
            </a:xfrm>
            <a:prstGeom prst="rect">
              <a:avLst/>
            </a:prstGeom>
          </p:spPr>
          <p:txBody>
            <a:bodyPr wrap="none">
              <a:spAutoFit/>
            </a:bodyPr>
            <a:lstStyle/>
            <a:p>
              <a:pPr algn="ctr"/>
              <a:r>
                <a:rPr lang="en-US" b="1" dirty="0" smtClean="0">
                  <a:solidFill>
                    <a:srgbClr val="005555"/>
                  </a:solidFill>
                </a:rPr>
                <a:t>standard</a:t>
              </a:r>
              <a:endParaRPr lang="de-DE" b="1" dirty="0">
                <a:solidFill>
                  <a:srgbClr val="005555"/>
                </a:solidFill>
              </a:endParaRPr>
            </a:p>
          </p:txBody>
        </p:sp>
        <p:pic>
          <p:nvPicPr>
            <p:cNvPr id="44" name="Picture 43"/>
            <p:cNvPicPr>
              <a:picLocks noChangeAspect="1"/>
            </p:cNvPicPr>
            <p:nvPr/>
          </p:nvPicPr>
          <p:blipFill rotWithShape="1">
            <a:blip r:embed="rId6"/>
            <a:srcRect t="5277" b="5277"/>
            <a:stretch/>
          </p:blipFill>
          <p:spPr>
            <a:xfrm rot="10800000" flipH="1" flipV="1">
              <a:off x="6211779" y="4668988"/>
              <a:ext cx="2400000" cy="1800000"/>
            </a:xfrm>
            <a:prstGeom prst="rect">
              <a:avLst/>
            </a:prstGeom>
          </p:spPr>
        </p:pic>
      </p:grpSp>
      <p:grpSp>
        <p:nvGrpSpPr>
          <p:cNvPr id="55" name="Group 54"/>
          <p:cNvGrpSpPr/>
          <p:nvPr/>
        </p:nvGrpSpPr>
        <p:grpSpPr>
          <a:xfrm>
            <a:off x="9117510" y="2299374"/>
            <a:ext cx="2676000" cy="4169614"/>
            <a:chOff x="9117510" y="2299374"/>
            <a:chExt cx="2676000" cy="4169614"/>
          </a:xfrm>
        </p:grpSpPr>
        <p:sp>
          <p:nvSpPr>
            <p:cNvPr id="42" name="Rectangle 41"/>
            <p:cNvSpPr/>
            <p:nvPr/>
          </p:nvSpPr>
          <p:spPr>
            <a:xfrm>
              <a:off x="9782919" y="2299374"/>
              <a:ext cx="1159292" cy="369332"/>
            </a:xfrm>
            <a:prstGeom prst="rect">
              <a:avLst/>
            </a:prstGeom>
          </p:spPr>
          <p:txBody>
            <a:bodyPr wrap="none">
              <a:spAutoFit/>
            </a:bodyPr>
            <a:lstStyle/>
            <a:p>
              <a:pPr algn="ctr"/>
              <a:r>
                <a:rPr lang="en-US" b="1" dirty="0">
                  <a:solidFill>
                    <a:srgbClr val="005555"/>
                  </a:solidFill>
                </a:rPr>
                <a:t>h</a:t>
              </a:r>
              <a:r>
                <a:rPr lang="en-US" b="1" dirty="0" smtClean="0">
                  <a:solidFill>
                    <a:srgbClr val="005555"/>
                  </a:solidFill>
                </a:rPr>
                <a:t>igh-iota</a:t>
              </a:r>
              <a:endParaRPr lang="de-DE" b="1" dirty="0">
                <a:solidFill>
                  <a:srgbClr val="005555"/>
                </a:solidFill>
              </a:endParaRPr>
            </a:p>
          </p:txBody>
        </p:sp>
        <p:pic>
          <p:nvPicPr>
            <p:cNvPr id="41" name="Picture 40"/>
            <p:cNvPicPr>
              <a:picLocks noChangeAspect="1"/>
            </p:cNvPicPr>
            <p:nvPr/>
          </p:nvPicPr>
          <p:blipFill rotWithShape="1">
            <a:blip r:embed="rId7"/>
            <a:srcRect l="3649" t="3523" r="4518" b="3037"/>
            <a:stretch/>
          </p:blipFill>
          <p:spPr>
            <a:xfrm rot="10800000" flipH="1" flipV="1">
              <a:off x="9117510" y="4668988"/>
              <a:ext cx="2400000" cy="1800000"/>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3464" y="2659912"/>
              <a:ext cx="2620046" cy="1980000"/>
            </a:xfrm>
            <a:prstGeom prst="rect">
              <a:avLst/>
            </a:prstGeom>
          </p:spPr>
        </p:pic>
      </p:grpSp>
      <p:sp>
        <p:nvSpPr>
          <p:cNvPr id="53" name="Rectangle 52"/>
          <p:cNvSpPr/>
          <p:nvPr/>
        </p:nvSpPr>
        <p:spPr>
          <a:xfrm>
            <a:off x="683460" y="3465671"/>
            <a:ext cx="2296463" cy="369332"/>
          </a:xfrm>
          <a:prstGeom prst="rect">
            <a:avLst/>
          </a:prstGeom>
        </p:spPr>
        <p:txBody>
          <a:bodyPr wrap="none">
            <a:spAutoFit/>
          </a:bodyPr>
          <a:lstStyle/>
          <a:p>
            <a:pPr algn="ctr"/>
            <a:r>
              <a:rPr lang="en-US" b="1" dirty="0" smtClean="0"/>
              <a:t>IRVB measurement</a:t>
            </a:r>
            <a:endParaRPr lang="de-DE" b="1" dirty="0"/>
          </a:p>
        </p:txBody>
      </p:sp>
      <p:sp>
        <p:nvSpPr>
          <p:cNvPr id="54" name="Rectangle 53"/>
          <p:cNvSpPr/>
          <p:nvPr/>
        </p:nvSpPr>
        <p:spPr>
          <a:xfrm>
            <a:off x="598020" y="5326646"/>
            <a:ext cx="2467343" cy="369332"/>
          </a:xfrm>
          <a:prstGeom prst="rect">
            <a:avLst/>
          </a:prstGeom>
        </p:spPr>
        <p:txBody>
          <a:bodyPr wrap="none">
            <a:spAutoFit/>
          </a:bodyPr>
          <a:lstStyle/>
          <a:p>
            <a:pPr algn="ctr"/>
            <a:r>
              <a:rPr lang="en-US" b="1" dirty="0" smtClean="0"/>
              <a:t>Divertor temperature</a:t>
            </a:r>
            <a:endParaRPr lang="de-DE" b="1" dirty="0"/>
          </a:p>
        </p:txBody>
      </p:sp>
    </p:spTree>
    <p:extLst>
      <p:ext uri="{BB962C8B-B14F-4D97-AF65-F5344CB8AC3E}">
        <p14:creationId xmlns:p14="http://schemas.microsoft.com/office/powerpoint/2010/main" val="3920359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5529262" cy="2316971"/>
              </a:xfrm>
            </p:spPr>
            <p:txBody>
              <a:bodyPr>
                <a:noAutofit/>
              </a:bodyPr>
              <a:lstStyle/>
              <a:p>
                <a:pPr algn="just"/>
                <a:r>
                  <a:rPr lang="en-US" b="0" dirty="0" smtClean="0">
                    <a:solidFill>
                      <a:schemeClr val="tx1"/>
                    </a:solidFill>
                    <a:sym typeface="Symbol" panose="05050102010706020507" pitchFamily="18" charset="2"/>
                  </a:rPr>
                  <a:t>Higher bolo signal in </a:t>
                </a:r>
                <a:r>
                  <a:rPr lang="en-US" b="0" dirty="0">
                    <a:solidFill>
                      <a:schemeClr val="tx1"/>
                    </a:solidFill>
                    <a:sym typeface="Symbol" panose="05050102010706020507" pitchFamily="18" charset="2"/>
                  </a:rPr>
                  <a:t>lower divertor </a:t>
                </a:r>
                <a:r>
                  <a:rPr lang="en-US" b="0" dirty="0" smtClean="0">
                    <a:solidFill>
                      <a:schemeClr val="tx1"/>
                    </a:solidFill>
                    <a:sym typeface="Symbol" panose="05050102010706020507" pitchFamily="18" charset="2"/>
                  </a:rPr>
                  <a:t>region</a:t>
                </a:r>
                <a:endParaRPr lang="de-DE" b="0" dirty="0">
                  <a:solidFill>
                    <a:schemeClr val="tx1"/>
                  </a:solidFill>
                  <a:sym typeface="Symbol" panose="05050102010706020507" pitchFamily="18" charset="2"/>
                </a:endParaRPr>
              </a:p>
              <a:p>
                <a:pPr marL="0" indent="0" algn="just">
                  <a:buNone/>
                </a:pPr>
                <a:r>
                  <a:rPr lang="de-DE" dirty="0">
                    <a:sym typeface="Symbol" panose="05050102010706020507" pitchFamily="18" charset="2"/>
                  </a:rPr>
                  <a:t> </a:t>
                </a:r>
                <a:r>
                  <a:rPr lang="de-DE" dirty="0" smtClean="0">
                    <a:sym typeface="Symbol" panose="05050102010706020507" pitchFamily="18" charset="2"/>
                  </a:rPr>
                  <a:t>   </a:t>
                </a:r>
                <a:r>
                  <a:rPr lang="de-DE" dirty="0" err="1" smtClean="0"/>
                  <a:t>Toroidal</a:t>
                </a:r>
                <a:r>
                  <a:rPr lang="de-DE" dirty="0" smtClean="0"/>
                  <a:t> </a:t>
                </a:r>
                <a:r>
                  <a:rPr lang="de-DE" dirty="0" err="1" smtClean="0"/>
                  <a:t>asymmetry</a:t>
                </a:r>
                <a:r>
                  <a:rPr lang="de-DE" dirty="0" smtClean="0"/>
                  <a:t> </a:t>
                </a:r>
                <a:r>
                  <a:rPr lang="de-DE" dirty="0" err="1" smtClean="0"/>
                  <a:t>of</a:t>
                </a:r>
                <a:r>
                  <a:rPr lang="de-DE" dirty="0" smtClean="0"/>
                  <a:t> </a:t>
                </a:r>
                <a:r>
                  <a:rPr lang="de-DE" dirty="0" err="1" smtClean="0"/>
                  <a:t>plasma</a:t>
                </a:r>
                <a:r>
                  <a:rPr lang="de-DE" dirty="0" smtClean="0"/>
                  <a:t> </a:t>
                </a:r>
                <a14:m>
                  <m:oMath xmlns:m="http://schemas.openxmlformats.org/officeDocument/2006/math">
                    <m:r>
                      <a:rPr lang="de-DE" b="1" i="1" smtClean="0">
                        <a:latin typeface="Cambria Math" panose="02040503050406030204" pitchFamily="18" charset="0"/>
                      </a:rPr>
                      <m:t>𝜺</m:t>
                    </m:r>
                    <m:r>
                      <a:rPr lang="de-DE" b="1" i="1" smtClean="0">
                        <a:latin typeface="Cambria Math" panose="02040503050406030204" pitchFamily="18" charset="0"/>
                      </a:rPr>
                      <m:t> </m:t>
                    </m:r>
                  </m:oMath>
                </a14:m>
                <a:r>
                  <a:rPr lang="de-DE" dirty="0" smtClean="0"/>
                  <a:t> </a:t>
                </a:r>
              </a:p>
              <a:p>
                <a:pPr algn="just"/>
                <a:r>
                  <a:rPr lang="en-US" b="0" dirty="0" smtClean="0">
                    <a:solidFill>
                      <a:schemeClr val="tx1"/>
                    </a:solidFill>
                  </a:rPr>
                  <a:t>Larger signal step on lower valve injection</a:t>
                </a:r>
              </a:p>
              <a:p>
                <a:pPr marL="0" indent="0" algn="just">
                  <a:buNone/>
                </a:pPr>
                <a:r>
                  <a:rPr lang="de-DE" dirty="0" smtClean="0">
                    <a:sym typeface="Symbol" panose="05050102010706020507" pitchFamily="18" charset="2"/>
                  </a:rPr>
                  <a:t>    </a:t>
                </a:r>
                <a:r>
                  <a:rPr lang="en-US" dirty="0"/>
                  <a:t>Toroidal asymmetry in seeding </a:t>
                </a:r>
                <a:r>
                  <a:rPr lang="en-US" dirty="0" smtClean="0"/>
                  <a:t>response</a:t>
                </a:r>
              </a:p>
              <a:p>
                <a:pPr algn="just"/>
                <a:r>
                  <a:rPr lang="en-US" b="0" dirty="0">
                    <a:solidFill>
                      <a:schemeClr val="tx1"/>
                    </a:solidFill>
                  </a:rPr>
                  <a:t>Missing standard+ and high-iota</a:t>
                </a:r>
              </a:p>
              <a:p>
                <a:pPr marL="0" indent="0" algn="just">
                  <a:buNone/>
                </a:pPr>
                <a:endParaRPr lang="en-US" b="0" dirty="0" smtClean="0">
                  <a:solidFill>
                    <a:schemeClr val="tx1"/>
                  </a:solidFill>
                </a:endParaRPr>
              </a:p>
              <a:p>
                <a:pPr marL="0" indent="0" algn="just">
                  <a:buNone/>
                </a:pPr>
                <a:endParaRPr lang="en-US" dirty="0" smtClean="0">
                  <a:sym typeface="Symbol" panose="05050102010706020507" pitchFamily="18" charset="2"/>
                </a:endParaRPr>
              </a:p>
              <a:p>
                <a:pPr algn="just"/>
                <a:endParaRPr lang="en-US" dirty="0" smtClean="0">
                  <a:sym typeface="Symbol" panose="05050102010706020507" pitchFamily="18" charset="2"/>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5529262" cy="2316971"/>
              </a:xfrm>
              <a:blipFill>
                <a:blip r:embed="rId2"/>
                <a:stretch>
                  <a:fillRect l="-231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a:t>Seeding from upper vs. lower valves</a:t>
            </a:r>
          </a:p>
        </p:txBody>
      </p:sp>
      <p:sp>
        <p:nvSpPr>
          <p:cNvPr id="8" name="Foliennummernplatzhalter 7"/>
          <p:cNvSpPr>
            <a:spLocks noGrp="1"/>
          </p:cNvSpPr>
          <p:nvPr>
            <p:ph type="sldNum" sz="quarter" idx="16"/>
          </p:nvPr>
        </p:nvSpPr>
        <p:spPr/>
        <p:txBody>
          <a:bodyPr/>
          <a:lstStyle/>
          <a:p>
            <a:fld id="{31AA536C-85F5-4A1B-A111-7CE00A08BCBC}" type="slidenum">
              <a:rPr lang="en-US" smtClean="0"/>
              <a:pPr/>
              <a:t>45</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8094" y="3091729"/>
            <a:ext cx="1810384" cy="144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465" y="947814"/>
            <a:ext cx="2166168" cy="18000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6786"/>
          <a:stretch/>
        </p:blipFill>
        <p:spPr>
          <a:xfrm>
            <a:off x="6746389" y="2733265"/>
            <a:ext cx="2756661" cy="2013416"/>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883"/>
          <a:stretch/>
        </p:blipFill>
        <p:spPr>
          <a:xfrm>
            <a:off x="6742532" y="4502427"/>
            <a:ext cx="2613276" cy="201132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730" y="947814"/>
            <a:ext cx="2166168" cy="1800000"/>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t="6640"/>
          <a:stretch/>
        </p:blipFill>
        <p:spPr>
          <a:xfrm>
            <a:off x="9375307" y="2743200"/>
            <a:ext cx="2756661" cy="201657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t="6901"/>
          <a:stretch/>
        </p:blipFill>
        <p:spPr>
          <a:xfrm>
            <a:off x="9376137" y="4512368"/>
            <a:ext cx="2701155" cy="2010948"/>
          </a:xfrm>
          <a:prstGeom prst="rect">
            <a:avLst/>
          </a:prstGeom>
        </p:spPr>
      </p:pic>
      <p:sp>
        <p:nvSpPr>
          <p:cNvPr id="18" name="Rectangle 17"/>
          <p:cNvSpPr/>
          <p:nvPr/>
        </p:nvSpPr>
        <p:spPr>
          <a:xfrm>
            <a:off x="4120234" y="2867607"/>
            <a:ext cx="2653290" cy="307777"/>
          </a:xfrm>
          <a:prstGeom prst="rect">
            <a:avLst/>
          </a:prstGeom>
        </p:spPr>
        <p:txBody>
          <a:bodyPr wrap="none">
            <a:spAutoFit/>
          </a:bodyPr>
          <a:lstStyle/>
          <a:p>
            <a:pPr algn="ctr"/>
            <a:r>
              <a:rPr lang="de-DE" sz="1400" b="1" dirty="0" smtClean="0">
                <a:sym typeface="Symbol" panose="05050102010706020507" pitchFamily="18" charset="2"/>
              </a:rPr>
              <a:t>Horizontal </a:t>
            </a:r>
            <a:r>
              <a:rPr lang="de-DE" sz="1400" b="1" dirty="0" err="1" smtClean="0">
                <a:sym typeface="Symbol" panose="05050102010706020507" pitchFamily="18" charset="2"/>
              </a:rPr>
              <a:t>bolometer</a:t>
            </a:r>
            <a:r>
              <a:rPr lang="de-DE" sz="1400" b="1" dirty="0" smtClean="0">
                <a:sym typeface="Symbol" panose="05050102010706020507" pitchFamily="18" charset="2"/>
              </a:rPr>
              <a:t> </a:t>
            </a:r>
            <a:r>
              <a:rPr lang="de-DE" sz="1400" b="1" dirty="0" err="1" smtClean="0">
                <a:sym typeface="Symbol" panose="05050102010706020507" pitchFamily="18" charset="2"/>
              </a:rPr>
              <a:t>camera</a:t>
            </a:r>
            <a:endParaRPr lang="en-GB" sz="1400" b="1" dirty="0"/>
          </a:p>
        </p:txBody>
      </p:sp>
      <p:sp>
        <p:nvSpPr>
          <p:cNvPr id="19" name="Rectangle 18"/>
          <p:cNvSpPr/>
          <p:nvPr/>
        </p:nvSpPr>
        <p:spPr>
          <a:xfrm rot="16200000">
            <a:off x="8772499" y="1641985"/>
            <a:ext cx="1048685" cy="307777"/>
          </a:xfrm>
          <a:prstGeom prst="rect">
            <a:avLst/>
          </a:prstGeom>
        </p:spPr>
        <p:txBody>
          <a:bodyPr wrap="none">
            <a:spAutoFit/>
          </a:bodyPr>
          <a:lstStyle/>
          <a:p>
            <a:r>
              <a:rPr lang="en-US" sz="1400" b="1" dirty="0" smtClean="0">
                <a:solidFill>
                  <a:srgbClr val="005555"/>
                </a:solidFill>
                <a:sym typeface="Symbol" panose="05050102010706020507" pitchFamily="18" charset="2"/>
              </a:rPr>
              <a:t>standard -</a:t>
            </a:r>
            <a:endParaRPr lang="en-GB" sz="1400" b="1" dirty="0">
              <a:solidFill>
                <a:srgbClr val="005555"/>
              </a:solidFill>
            </a:endParaRPr>
          </a:p>
        </p:txBody>
      </p:sp>
      <p:pic>
        <p:nvPicPr>
          <p:cNvPr id="20" name="Picture 19"/>
          <p:cNvPicPr>
            <a:picLocks noChangeAspect="1"/>
          </p:cNvPicPr>
          <p:nvPr/>
        </p:nvPicPr>
        <p:blipFill rotWithShape="1">
          <a:blip r:embed="rId10"/>
          <a:srcRect l="20041" t="3294" r="4092" b="11845"/>
          <a:stretch/>
        </p:blipFill>
        <p:spPr>
          <a:xfrm>
            <a:off x="4479613" y="4813061"/>
            <a:ext cx="1915982" cy="1440000"/>
          </a:xfrm>
          <a:prstGeom prst="rect">
            <a:avLst/>
          </a:prstGeom>
          <a:ln w="19050">
            <a:noFill/>
          </a:ln>
        </p:spPr>
      </p:pic>
      <p:sp>
        <p:nvSpPr>
          <p:cNvPr id="26" name="Rectangle 25"/>
          <p:cNvSpPr/>
          <p:nvPr/>
        </p:nvSpPr>
        <p:spPr>
          <a:xfrm rot="16200000">
            <a:off x="6152258" y="1624352"/>
            <a:ext cx="1013419" cy="307777"/>
          </a:xfrm>
          <a:prstGeom prst="rect">
            <a:avLst/>
          </a:prstGeom>
        </p:spPr>
        <p:txBody>
          <a:bodyPr wrap="none">
            <a:spAutoFit/>
          </a:bodyPr>
          <a:lstStyle/>
          <a:p>
            <a:r>
              <a:rPr lang="en-US" sz="1400" b="1" dirty="0" smtClean="0">
                <a:solidFill>
                  <a:srgbClr val="005555"/>
                </a:solidFill>
                <a:sym typeface="Symbol" panose="05050102010706020507" pitchFamily="18" charset="2"/>
              </a:rPr>
              <a:t>low-iota +</a:t>
            </a:r>
            <a:endParaRPr lang="en-GB" sz="1400" b="1" dirty="0">
              <a:solidFill>
                <a:srgbClr val="005555"/>
              </a:solidFill>
            </a:endParaRPr>
          </a:p>
        </p:txBody>
      </p:sp>
      <p:sp>
        <p:nvSpPr>
          <p:cNvPr id="22" name="Rectangle 21"/>
          <p:cNvSpPr/>
          <p:nvPr/>
        </p:nvSpPr>
        <p:spPr>
          <a:xfrm>
            <a:off x="4674163" y="4490723"/>
            <a:ext cx="1550425" cy="307777"/>
          </a:xfrm>
          <a:prstGeom prst="rect">
            <a:avLst/>
          </a:prstGeom>
        </p:spPr>
        <p:txBody>
          <a:bodyPr wrap="none">
            <a:spAutoFit/>
          </a:bodyPr>
          <a:lstStyle/>
          <a:p>
            <a:pPr algn="ctr"/>
            <a:r>
              <a:rPr lang="de-DE" sz="1400" b="1" dirty="0" smtClean="0">
                <a:sym typeface="Symbol" panose="05050102010706020507" pitchFamily="18" charset="2"/>
              </a:rPr>
              <a:t>Divertor </a:t>
            </a:r>
            <a:r>
              <a:rPr lang="de-DE" sz="1400" b="1" dirty="0" err="1" smtClean="0">
                <a:sym typeface="Symbol" panose="05050102010706020507" pitchFamily="18" charset="2"/>
              </a:rPr>
              <a:t>camera</a:t>
            </a:r>
            <a:endParaRPr lang="en-GB" sz="1400" b="1" dirty="0"/>
          </a:p>
        </p:txBody>
      </p:sp>
      <mc:AlternateContent xmlns:mc="http://schemas.openxmlformats.org/markup-compatibility/2006" xmlns:a14="http://schemas.microsoft.com/office/drawing/2010/main">
        <mc:Choice Requires="a14">
          <p:sp>
            <p:nvSpPr>
              <p:cNvPr id="21" name="Text Placeholder 9"/>
              <p:cNvSpPr txBox="1">
                <a:spLocks/>
              </p:cNvSpPr>
              <p:nvPr/>
            </p:nvSpPr>
            <p:spPr>
              <a:xfrm>
                <a:off x="695327" y="3687006"/>
                <a:ext cx="3718878" cy="1764360"/>
              </a:xfrm>
              <a:prstGeom prst="rect">
                <a:avLst/>
              </a:prstGeom>
            </p:spPr>
            <p:txBody>
              <a:bodyPr vert="horz" lIns="0" tIns="45720" rIns="0" bIns="45720" rtlCol="0">
                <a:noAutofit/>
              </a:bodyPr>
              <a:lstStyle>
                <a:lvl1pPr marL="285750" marR="0" indent="-2857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1" i="0" kern="600" spc="40" baseline="0">
                    <a:solidFill>
                      <a:srgbClr val="005555"/>
                    </a:solidFill>
                    <a:latin typeface="+mn-lt"/>
                    <a:ea typeface="+mn-ea"/>
                    <a:cs typeface="+mn-cs"/>
                  </a:defRPr>
                </a:lvl1pPr>
                <a:lvl2pPr marL="574675" indent="-285750" algn="l" defTabSz="914400" rtl="0" eaLnBrk="1" latinLnBrk="0" hangingPunct="1">
                  <a:lnSpc>
                    <a:spcPct val="120000"/>
                  </a:lnSpc>
                  <a:spcBef>
                    <a:spcPts val="600"/>
                  </a:spcBef>
                  <a:spcAft>
                    <a:spcPts val="0"/>
                  </a:spcAft>
                  <a:buFont typeface="Arial" panose="020B0604020202020204" pitchFamily="34" charset="0"/>
                  <a:buChar char="•"/>
                  <a:defRPr sz="1800" kern="600" spc="40" baseline="0">
                    <a:solidFill>
                      <a:schemeClr val="tx1"/>
                    </a:solidFill>
                    <a:latin typeface="+mn-lt"/>
                    <a:ea typeface="+mn-ea"/>
                    <a:cs typeface="+mn-cs"/>
                  </a:defRPr>
                </a:lvl2pPr>
                <a:lvl3pPr marL="739775" indent="-179388" algn="l" defTabSz="914400" rtl="0" eaLnBrk="1" latinLnBrk="0" hangingPunct="1">
                  <a:lnSpc>
                    <a:spcPct val="120000"/>
                  </a:lnSpc>
                  <a:spcBef>
                    <a:spcPts val="600"/>
                  </a:spcBef>
                  <a:buFont typeface="Arial" panose="020B0604020202020204" pitchFamily="34" charset="0"/>
                  <a:buChar char="•"/>
                  <a:defRPr sz="1800" b="0" kern="400" spc="40" baseline="0">
                    <a:solidFill>
                      <a:schemeClr val="tx1"/>
                    </a:solidFill>
                    <a:latin typeface="+mn-lt"/>
                    <a:ea typeface="+mn-ea"/>
                    <a:cs typeface="+mn-cs"/>
                  </a:defRPr>
                </a:lvl3pPr>
                <a:lvl4pPr marL="97313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1147763" indent="-179388" algn="l" defTabSz="914400" rtl="0" eaLnBrk="1" latinLnBrk="0" hangingPunct="1">
                  <a:lnSpc>
                    <a:spcPct val="120000"/>
                  </a:lnSpc>
                  <a:spcBef>
                    <a:spcPts val="600"/>
                  </a:spcBef>
                  <a:buFont typeface="Arial" panose="020B0604020202020204" pitchFamily="34" charset="0"/>
                  <a:buChar char="•"/>
                  <a:defRPr lang="de-DE" sz="1800" b="0" i="0" kern="600" spc="40" baseline="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0" indent="0" algn="just">
                  <a:buFont typeface="Arial" panose="020B0604020202020204" pitchFamily="34" charset="0"/>
                  <a:buNone/>
                </a:pPr>
                <a:r>
                  <a:rPr lang="en-US" b="0" dirty="0" smtClean="0">
                    <a:solidFill>
                      <a:schemeClr val="tx1"/>
                    </a:solidFill>
                  </a:rPr>
                  <a:t>Is the </a:t>
                </a:r>
                <a14:m>
                  <m:oMath xmlns:m="http://schemas.openxmlformats.org/officeDocument/2006/math">
                    <m:sSub>
                      <m:sSubPr>
                        <m:ctrlPr>
                          <a:rPr lang="ar-AE" b="0" i="1" smtClean="0">
                            <a:solidFill>
                              <a:schemeClr val="tx1"/>
                            </a:solidFill>
                            <a:latin typeface="Cambria Math" panose="02040503050406030204" pitchFamily="18" charset="0"/>
                          </a:rPr>
                        </m:ctrlPr>
                      </m:sSubPr>
                      <m:e>
                        <m:r>
                          <a:rPr lang="ar-AE" b="0" i="1" smtClean="0">
                            <a:solidFill>
                              <a:schemeClr val="tx1"/>
                            </a:solidFill>
                            <a:latin typeface="Cambria Math" panose="02040503050406030204" pitchFamily="18" charset="0"/>
                          </a:rPr>
                          <m:t>𝑃</m:t>
                        </m:r>
                      </m:e>
                      <m:sub>
                        <m:r>
                          <a:rPr lang="ar-AE" b="0" i="1" smtClean="0">
                            <a:solidFill>
                              <a:schemeClr val="tx1"/>
                            </a:solidFill>
                            <a:latin typeface="Cambria Math" panose="02040503050406030204" pitchFamily="18" charset="0"/>
                          </a:rPr>
                          <m:t>𝑟𝑎𝑑</m:t>
                        </m:r>
                      </m:sub>
                    </m:sSub>
                    <m:r>
                      <a:rPr lang="ar-AE" b="0" i="1" smtClean="0">
                        <a:solidFill>
                          <a:schemeClr val="tx1"/>
                        </a:solidFill>
                        <a:latin typeface="Cambria Math" panose="02040503050406030204" pitchFamily="18" charset="0"/>
                      </a:rPr>
                      <m:t> </m:t>
                    </m:r>
                  </m:oMath>
                </a14:m>
                <a:r>
                  <a:rPr lang="en-US" b="0" dirty="0" smtClean="0">
                    <a:solidFill>
                      <a:schemeClr val="tx1"/>
                    </a:solidFill>
                  </a:rPr>
                  <a:t>response to seeding asymmetric?</a:t>
                </a:r>
              </a:p>
              <a:p>
                <a:pPr algn="just"/>
                <a:r>
                  <a:rPr lang="en-US" b="0" dirty="0" smtClean="0">
                    <a:solidFill>
                      <a:schemeClr val="tx1"/>
                    </a:solidFill>
                  </a:rPr>
                  <a:t>Different gas pressures used</a:t>
                </a:r>
              </a:p>
              <a:p>
                <a:pPr algn="just"/>
                <a:r>
                  <a:rPr lang="en-US" b="0" dirty="0" smtClean="0">
                    <a:solidFill>
                      <a:schemeClr val="tx1"/>
                    </a:solidFill>
                  </a:rPr>
                  <a:t>Valve calibration is necessary</a:t>
                </a:r>
              </a:p>
              <a:p>
                <a:pPr marL="0" indent="0" algn="just">
                  <a:buFont typeface="Arial" panose="020B0604020202020204" pitchFamily="34" charset="0"/>
                  <a:buNone/>
                </a:pPr>
                <a:endParaRPr lang="en-US" dirty="0">
                  <a:sym typeface="Symbol" panose="05050102010706020507" pitchFamily="18" charset="2"/>
                </a:endParaRPr>
              </a:p>
              <a:p>
                <a:pPr algn="just"/>
                <a:endParaRPr lang="en-US" dirty="0" smtClean="0">
                  <a:sym typeface="Symbol" panose="05050102010706020507" pitchFamily="18" charset="2"/>
                </a:endParaRPr>
              </a:p>
              <a:p>
                <a:pPr algn="just"/>
                <a:endParaRPr lang="en-US" dirty="0" smtClean="0">
                  <a:sym typeface="Symbol" panose="05050102010706020507" pitchFamily="18" charset="2"/>
                </a:endParaRPr>
              </a:p>
            </p:txBody>
          </p:sp>
        </mc:Choice>
        <mc:Fallback xmlns="">
          <p:sp>
            <p:nvSpPr>
              <p:cNvPr id="21" name="Text Placeholder 9"/>
              <p:cNvSpPr txBox="1">
                <a:spLocks noRot="1" noChangeAspect="1" noMove="1" noResize="1" noEditPoints="1" noAdjustHandles="1" noChangeArrowheads="1" noChangeShapeType="1" noTextEdit="1"/>
              </p:cNvSpPr>
              <p:nvPr/>
            </p:nvSpPr>
            <p:spPr>
              <a:xfrm>
                <a:off x="695327" y="3687006"/>
                <a:ext cx="3718878" cy="1764360"/>
              </a:xfrm>
              <a:prstGeom prst="rect">
                <a:avLst/>
              </a:prstGeom>
              <a:blipFill>
                <a:blip r:embed="rId11"/>
                <a:stretch>
                  <a:fillRect l="-3770" t="-346" r="-3934"/>
                </a:stretch>
              </a:blipFill>
            </p:spPr>
            <p:txBody>
              <a:bodyPr/>
              <a:lstStyle/>
              <a:p>
                <a:r>
                  <a:rPr lang="en-GB">
                    <a:noFill/>
                  </a:rPr>
                  <a:t> </a:t>
                </a:r>
              </a:p>
            </p:txBody>
          </p:sp>
        </mc:Fallback>
      </mc:AlternateContent>
    </p:spTree>
    <p:extLst>
      <p:ext uri="{BB962C8B-B14F-4D97-AF65-F5344CB8AC3E}">
        <p14:creationId xmlns:p14="http://schemas.microsoft.com/office/powerpoint/2010/main" val="31285132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6" y="441325"/>
            <a:ext cx="9576471" cy="403501"/>
          </a:xfrm>
        </p:spPr>
        <p:txBody>
          <a:bodyPr/>
          <a:lstStyle/>
          <a:p>
            <a:r>
              <a:rPr lang="de-DE" dirty="0" err="1" smtClean="0"/>
              <a:t>Asymmetry</a:t>
            </a:r>
            <a:r>
              <a:rPr lang="de-DE" dirty="0" smtClean="0"/>
              <a:t> </a:t>
            </a:r>
            <a:r>
              <a:rPr lang="de-DE" dirty="0" err="1" smtClean="0"/>
              <a:t>effects</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46</a:t>
            </a:fld>
            <a:endParaRPr lang="de-DE" dirty="0"/>
          </a:p>
        </p:txBody>
      </p:sp>
      <p:sp>
        <p:nvSpPr>
          <p:cNvPr id="5" name="Date Placeholder 4"/>
          <p:cNvSpPr>
            <a:spLocks noGrp="1"/>
          </p:cNvSpPr>
          <p:nvPr>
            <p:ph type="dt" sz="half" idx="2"/>
          </p:nvPr>
        </p:nvSpPr>
        <p:spPr/>
        <p:txBody>
          <a:bodyPr/>
          <a:lstStyle/>
          <a:p>
            <a:r>
              <a:rPr lang="en-US" smtClean="0"/>
              <a:t>Wendelstein 7-X</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a:t>
            </a:r>
            <a:endParaRPr lang="de-DE"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553" y="1421040"/>
            <a:ext cx="9294895" cy="490729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4595" y="1061037"/>
            <a:ext cx="961806" cy="720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26" y="681339"/>
            <a:ext cx="961806" cy="720000"/>
          </a:xfrm>
          <a:prstGeom prst="rect">
            <a:avLst/>
          </a:prstGeom>
        </p:spPr>
      </p:pic>
      <p:cxnSp>
        <p:nvCxnSpPr>
          <p:cNvPr id="22" name="Elbow Connector 21"/>
          <p:cNvCxnSpPr/>
          <p:nvPr/>
        </p:nvCxnSpPr>
        <p:spPr>
          <a:xfrm rot="16200000" flipV="1">
            <a:off x="7695112" y="1962328"/>
            <a:ext cx="1332100" cy="249521"/>
          </a:xfrm>
          <a:prstGeom prst="bentConnector2">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endCxn id="11" idx="1"/>
          </p:cNvCxnSpPr>
          <p:nvPr/>
        </p:nvCxnSpPr>
        <p:spPr>
          <a:xfrm rot="5400000" flipH="1" flipV="1">
            <a:off x="8521836" y="1196364"/>
            <a:ext cx="600014" cy="289965"/>
          </a:xfrm>
          <a:prstGeom prst="bentConnector2">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5923" y="5892873"/>
            <a:ext cx="961806" cy="7200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0682" y="5892873"/>
            <a:ext cx="961806" cy="720000"/>
          </a:xfrm>
          <a:prstGeom prst="rect">
            <a:avLst/>
          </a:prstGeom>
        </p:spPr>
      </p:pic>
      <p:cxnSp>
        <p:nvCxnSpPr>
          <p:cNvPr id="40" name="Elbow Connector 39"/>
          <p:cNvCxnSpPr>
            <a:endCxn id="37" idx="3"/>
          </p:cNvCxnSpPr>
          <p:nvPr/>
        </p:nvCxnSpPr>
        <p:spPr>
          <a:xfrm rot="5400000">
            <a:off x="7290214" y="5452634"/>
            <a:ext cx="1412513" cy="187964"/>
          </a:xfrm>
          <a:prstGeom prst="bentConnector2">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endCxn id="36" idx="1"/>
          </p:cNvCxnSpPr>
          <p:nvPr/>
        </p:nvCxnSpPr>
        <p:spPr>
          <a:xfrm rot="16200000" flipH="1">
            <a:off x="7710121" y="5477070"/>
            <a:ext cx="1344099" cy="207506"/>
          </a:xfrm>
          <a:prstGeom prst="bentConnector2">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2325" y="2793740"/>
            <a:ext cx="961806" cy="720000"/>
          </a:xfrm>
          <a:prstGeom prst="rect">
            <a:avLst/>
          </a:prstGeom>
        </p:spPr>
      </p:pic>
      <p:cxnSp>
        <p:nvCxnSpPr>
          <p:cNvPr id="52" name="Elbow Connector 51"/>
          <p:cNvCxnSpPr>
            <a:endCxn id="51" idx="3"/>
          </p:cNvCxnSpPr>
          <p:nvPr/>
        </p:nvCxnSpPr>
        <p:spPr>
          <a:xfrm rot="16200000" flipV="1">
            <a:off x="3039336" y="3308536"/>
            <a:ext cx="667045" cy="357453"/>
          </a:xfrm>
          <a:prstGeom prst="bentConnector2">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26728" y="1848242"/>
            <a:ext cx="961806" cy="720000"/>
          </a:xfrm>
          <a:prstGeom prst="rect">
            <a:avLst/>
          </a:prstGeom>
        </p:spPr>
      </p:pic>
      <p:cxnSp>
        <p:nvCxnSpPr>
          <p:cNvPr id="56" name="Elbow Connector 55"/>
          <p:cNvCxnSpPr>
            <a:endCxn id="55" idx="1"/>
          </p:cNvCxnSpPr>
          <p:nvPr/>
        </p:nvCxnSpPr>
        <p:spPr>
          <a:xfrm rot="5400000" flipH="1" flipV="1">
            <a:off x="3315771" y="2622784"/>
            <a:ext cx="1125499" cy="296416"/>
          </a:xfrm>
          <a:prstGeom prst="bentConnector2">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8488" y="2107731"/>
            <a:ext cx="961806" cy="720000"/>
          </a:xfrm>
          <a:prstGeom prst="rect">
            <a:avLst/>
          </a:prstGeom>
        </p:spPr>
      </p:pic>
      <p:pic>
        <p:nvPicPr>
          <p:cNvPr id="60" name="Picture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4595" y="2629100"/>
            <a:ext cx="961806" cy="720000"/>
          </a:xfrm>
          <a:prstGeom prst="rect">
            <a:avLst/>
          </a:prstGeom>
        </p:spPr>
      </p:pic>
      <p:cxnSp>
        <p:nvCxnSpPr>
          <p:cNvPr id="62" name="Straight Arrow Connector 61"/>
          <p:cNvCxnSpPr/>
          <p:nvPr/>
        </p:nvCxnSpPr>
        <p:spPr>
          <a:xfrm flipV="1">
            <a:off x="6960560" y="2910652"/>
            <a:ext cx="0" cy="910133"/>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7725681" y="3355779"/>
            <a:ext cx="0" cy="508968"/>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2330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4772024"/>
              </a:xfrm>
            </p:spPr>
            <p:txBody>
              <a:bodyPr>
                <a:normAutofit/>
              </a:bodyPr>
              <a:lstStyle/>
              <a:p>
                <a:pPr marL="285750" lvl="7" indent="-285750" algn="just">
                  <a:buClr>
                    <a:srgbClr val="005555"/>
                  </a:buClr>
                  <a:buFont typeface="Arial" panose="020B0604020202020204" pitchFamily="34" charset="0"/>
                  <a:buChar char="•"/>
                </a:pPr>
                <a14:m>
                  <m:oMath xmlns:m="http://schemas.openxmlformats.org/officeDocument/2006/math">
                    <m:sSub>
                      <m:sSubPr>
                        <m:ctrlPr>
                          <a:rPr lang="de-DE" sz="180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𝑓</m:t>
                        </m:r>
                      </m:e>
                      <m:sub>
                        <m:r>
                          <a:rPr lang="de-DE" sz="1800" b="0" i="1" smtClean="0">
                            <a:solidFill>
                              <a:schemeClr val="tx1"/>
                            </a:solidFill>
                            <a:latin typeface="Cambria Math" panose="02040503050406030204" pitchFamily="18" charset="0"/>
                          </a:rPr>
                          <m:t>𝑟𝑎𝑑</m:t>
                        </m:r>
                      </m:sub>
                    </m:sSub>
                    <m:r>
                      <a:rPr lang="de-DE" sz="1800" b="0" i="1" smtClean="0">
                        <a:solidFill>
                          <a:schemeClr val="tx1"/>
                        </a:solidFill>
                        <a:latin typeface="Cambria Math" panose="02040503050406030204" pitchFamily="18" charset="0"/>
                      </a:rPr>
                      <m:t>=</m:t>
                    </m:r>
                    <m:f>
                      <m:fPr>
                        <m:ctrlPr>
                          <a:rPr lang="de-DE" sz="1800" i="1" smtClean="0">
                            <a:solidFill>
                              <a:schemeClr val="tx1"/>
                            </a:solidFill>
                            <a:latin typeface="Cambria Math" panose="02040503050406030204" pitchFamily="18" charset="0"/>
                          </a:rPr>
                        </m:ctrlPr>
                      </m:fPr>
                      <m:num>
                        <m:sSub>
                          <m:sSubPr>
                            <m:ctrlPr>
                              <a:rPr lang="de-DE" sz="180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𝑃</m:t>
                            </m:r>
                          </m:e>
                          <m:sub>
                            <m:r>
                              <a:rPr lang="de-DE" sz="1800" b="0" i="1" smtClean="0">
                                <a:solidFill>
                                  <a:schemeClr val="tx1"/>
                                </a:solidFill>
                                <a:latin typeface="Cambria Math" panose="02040503050406030204" pitchFamily="18" charset="0"/>
                              </a:rPr>
                              <m:t>𝑟𝑎𝑑</m:t>
                            </m:r>
                          </m:sub>
                        </m:sSub>
                      </m:num>
                      <m:den>
                        <m:sSub>
                          <m:sSubPr>
                            <m:ctrlPr>
                              <a:rPr lang="de-DE" sz="180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𝑃</m:t>
                            </m:r>
                          </m:e>
                          <m:sub>
                            <m:r>
                              <a:rPr lang="de-DE" sz="1800" b="0" i="1" smtClean="0">
                                <a:solidFill>
                                  <a:schemeClr val="tx1"/>
                                </a:solidFill>
                                <a:latin typeface="Cambria Math" panose="02040503050406030204" pitchFamily="18" charset="0"/>
                              </a:rPr>
                              <m:t>h𝑒𝑎𝑡</m:t>
                            </m:r>
                          </m:sub>
                        </m:sSub>
                      </m:den>
                    </m:f>
                    <m:r>
                      <a:rPr lang="de-DE" sz="1800" b="0" i="1" smtClean="0">
                        <a:solidFill>
                          <a:schemeClr val="tx1"/>
                        </a:solidFill>
                        <a:latin typeface="Cambria Math" panose="02040503050406030204" pitchFamily="18" charset="0"/>
                      </a:rPr>
                      <m:t>&gt;</m:t>
                    </m:r>
                  </m:oMath>
                </a14:m>
                <a:r>
                  <a:rPr lang="de-DE" sz="1800" i="0" dirty="0" smtClean="0">
                    <a:solidFill>
                      <a:schemeClr val="tx1"/>
                    </a:solidFill>
                  </a:rPr>
                  <a:t> 80% </a:t>
                </a:r>
                <a:r>
                  <a:rPr lang="de-DE" sz="1800" i="0" dirty="0" err="1" smtClean="0">
                    <a:solidFill>
                      <a:schemeClr val="tx1"/>
                    </a:solidFill>
                  </a:rPr>
                  <a:t>required</a:t>
                </a:r>
                <a:r>
                  <a:rPr lang="de-DE" sz="1800" i="0" dirty="0" smtClean="0">
                    <a:solidFill>
                      <a:schemeClr val="tx1"/>
                    </a:solidFill>
                  </a:rPr>
                  <a:t> in DEMO </a:t>
                </a:r>
                <a:r>
                  <a:rPr lang="de-DE" sz="1800" i="0" dirty="0" err="1" smtClean="0">
                    <a:solidFill>
                      <a:schemeClr val="tx1"/>
                    </a:solidFill>
                  </a:rPr>
                  <a:t>for</a:t>
                </a:r>
                <a:r>
                  <a:rPr lang="de-DE" sz="1800" i="0" dirty="0" smtClean="0">
                    <a:solidFill>
                      <a:schemeClr val="tx1"/>
                    </a:solidFill>
                  </a:rPr>
                  <a:t> power </a:t>
                </a:r>
                <a:r>
                  <a:rPr lang="de-DE" sz="1800" i="0" dirty="0" err="1" smtClean="0">
                    <a:solidFill>
                      <a:schemeClr val="tx1"/>
                    </a:solidFill>
                  </a:rPr>
                  <a:t>exhaust</a:t>
                </a:r>
                <a:r>
                  <a:rPr lang="de-DE" sz="1800" i="0" dirty="0" smtClean="0">
                    <a:solidFill>
                      <a:schemeClr val="tx1"/>
                    </a:solidFill>
                  </a:rPr>
                  <a:t> [</a:t>
                </a:r>
                <a:r>
                  <a:rPr lang="de-DE" sz="1800" i="0" dirty="0" err="1" smtClean="0">
                    <a:solidFill>
                      <a:schemeClr val="tx1"/>
                    </a:solidFill>
                  </a:rPr>
                  <a:t>Asakura</a:t>
                </a:r>
                <a:r>
                  <a:rPr lang="de-DE" sz="1800" i="0" dirty="0" smtClean="0">
                    <a:solidFill>
                      <a:schemeClr val="tx1"/>
                    </a:solidFill>
                  </a:rPr>
                  <a:t> et al 2021]</a:t>
                </a:r>
              </a:p>
              <a:p>
                <a:pPr marL="285750" lvl="7" indent="-285750" algn="just">
                  <a:buClr>
                    <a:srgbClr val="005555"/>
                  </a:buClr>
                  <a:buFont typeface="Arial" panose="020B0604020202020204" pitchFamily="34" charset="0"/>
                  <a:buChar char="•"/>
                </a:pPr>
                <a:r>
                  <a:rPr lang="de-DE" sz="1800" b="1" i="0" dirty="0" smtClean="0">
                    <a:solidFill>
                      <a:schemeClr val="tx2"/>
                    </a:solidFill>
                  </a:rPr>
                  <a:t>Investigation </a:t>
                </a:r>
                <a:r>
                  <a:rPr lang="de-DE" sz="1800" b="1" i="0" dirty="0" err="1" smtClean="0">
                    <a:solidFill>
                      <a:schemeClr val="tx2"/>
                    </a:solidFill>
                  </a:rPr>
                  <a:t>of</a:t>
                </a:r>
                <a:r>
                  <a:rPr lang="de-DE" sz="1800" b="1" i="0" dirty="0" smtClean="0">
                    <a:solidFill>
                      <a:schemeClr val="tx2"/>
                    </a:solidFill>
                  </a:rPr>
                  <a:t> </a:t>
                </a:r>
                <a14:m>
                  <m:oMath xmlns:m="http://schemas.openxmlformats.org/officeDocument/2006/math">
                    <m:sSub>
                      <m:sSubPr>
                        <m:ctrlPr>
                          <a:rPr lang="de-DE" sz="1800" b="1" i="1">
                            <a:solidFill>
                              <a:schemeClr val="tx2"/>
                            </a:solidFill>
                            <a:latin typeface="Cambria Math" panose="02040503050406030204" pitchFamily="18" charset="0"/>
                          </a:rPr>
                        </m:ctrlPr>
                      </m:sSubPr>
                      <m:e>
                        <m:r>
                          <a:rPr lang="de-DE" sz="1800" b="1">
                            <a:solidFill>
                              <a:schemeClr val="tx2"/>
                            </a:solidFill>
                            <a:latin typeface="Cambria Math" panose="02040503050406030204" pitchFamily="18" charset="0"/>
                          </a:rPr>
                          <m:t>𝑷</m:t>
                        </m:r>
                      </m:e>
                      <m:sub>
                        <m:r>
                          <a:rPr lang="de-DE" sz="1800" b="1">
                            <a:solidFill>
                              <a:schemeClr val="tx2"/>
                            </a:solidFill>
                            <a:latin typeface="Cambria Math" panose="02040503050406030204" pitchFamily="18" charset="0"/>
                          </a:rPr>
                          <m:t>𝒓𝒂𝒅</m:t>
                        </m:r>
                      </m:sub>
                    </m:sSub>
                  </m:oMath>
                </a14:m>
                <a:r>
                  <a:rPr lang="de-DE" sz="1800" b="1" i="0" dirty="0" smtClean="0">
                    <a:solidFill>
                      <a:schemeClr val="tx2"/>
                    </a:solidFill>
                  </a:rPr>
                  <a:t> </a:t>
                </a:r>
                <a:r>
                  <a:rPr lang="de-DE" sz="1800" b="1" i="0" dirty="0" err="1" smtClean="0">
                    <a:solidFill>
                      <a:schemeClr val="tx2"/>
                    </a:solidFill>
                  </a:rPr>
                  <a:t>dependence</a:t>
                </a:r>
                <a:r>
                  <a:rPr lang="en-US" sz="1800" b="1" i="0" dirty="0" smtClean="0">
                    <a:solidFill>
                      <a:schemeClr val="tx2"/>
                    </a:solidFill>
                  </a:rPr>
                  <a:t> on plasma parameters</a:t>
                </a:r>
              </a:p>
              <a:p>
                <a:pPr marL="285750" lvl="7" indent="-285750" algn="just">
                  <a:buClr>
                    <a:srgbClr val="005555"/>
                  </a:buClr>
                  <a:buFont typeface="Arial" panose="020B0604020202020204" pitchFamily="34" charset="0"/>
                  <a:buChar char="•"/>
                </a:pPr>
                <a:r>
                  <a:rPr lang="de-DE" sz="1800" i="0" dirty="0" smtClean="0">
                    <a:solidFill>
                      <a:schemeClr val="tx1"/>
                    </a:solidFill>
                  </a:rPr>
                  <a:t>Old </a:t>
                </a:r>
                <a:r>
                  <a:rPr lang="de-DE" sz="1800" i="0" dirty="0" err="1" smtClean="0">
                    <a:solidFill>
                      <a:schemeClr val="tx1"/>
                    </a:solidFill>
                  </a:rPr>
                  <a:t>scaling</a:t>
                </a:r>
                <a:r>
                  <a:rPr lang="de-DE" sz="1800" i="0" dirty="0" smtClean="0">
                    <a:solidFill>
                      <a:schemeClr val="tx1"/>
                    </a:solidFill>
                  </a:rPr>
                  <a:t> </a:t>
                </a:r>
                <a:r>
                  <a:rPr lang="de-DE" sz="1800" i="0" dirty="0" err="1" smtClean="0">
                    <a:solidFill>
                      <a:schemeClr val="tx1"/>
                    </a:solidFill>
                  </a:rPr>
                  <a:t>law</a:t>
                </a:r>
                <a:r>
                  <a:rPr lang="de-DE" sz="1800" i="0" dirty="0" smtClean="0">
                    <a:solidFill>
                      <a:schemeClr val="tx1"/>
                    </a:solidFill>
                  </a:rPr>
                  <a:t>: </a:t>
                </a:r>
                <a14:m>
                  <m:oMath xmlns:m="http://schemas.openxmlformats.org/officeDocument/2006/math">
                    <m:sSub>
                      <m:sSubPr>
                        <m:ctrlPr>
                          <a:rPr lang="de-DE" sz="180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𝑃</m:t>
                        </m:r>
                      </m:e>
                      <m:sub>
                        <m:r>
                          <a:rPr lang="de-DE" sz="1800" b="0" i="1" smtClean="0">
                            <a:solidFill>
                              <a:schemeClr val="tx1"/>
                            </a:solidFill>
                            <a:latin typeface="Cambria Math" panose="02040503050406030204" pitchFamily="18" charset="0"/>
                          </a:rPr>
                          <m:t>𝑟𝑎𝑑</m:t>
                        </m:r>
                      </m:sub>
                    </m:sSub>
                    <m:d>
                      <m:dPr>
                        <m:ctrlPr>
                          <a:rPr lang="de-DE" sz="1800" i="1">
                            <a:solidFill>
                              <a:schemeClr val="tx1"/>
                            </a:solidFill>
                            <a:latin typeface="Cambria Math" panose="02040503050406030204" pitchFamily="18" charset="0"/>
                          </a:rPr>
                        </m:ctrlPr>
                      </m:dPr>
                      <m:e>
                        <m:r>
                          <a:rPr lang="de-DE" sz="1800" b="0" i="1">
                            <a:solidFill>
                              <a:schemeClr val="tx1"/>
                            </a:solidFill>
                            <a:latin typeface="Cambria Math" panose="02040503050406030204" pitchFamily="18" charset="0"/>
                          </a:rPr>
                          <m:t>𝑥</m:t>
                        </m:r>
                        <m:r>
                          <a:rPr lang="de-DE" sz="1800" b="0" i="1">
                            <a:solidFill>
                              <a:schemeClr val="tx1"/>
                            </a:solidFill>
                            <a:latin typeface="Cambria Math" panose="02040503050406030204" pitchFamily="18" charset="0"/>
                          </a:rPr>
                          <m:t>, </m:t>
                        </m:r>
                        <m:r>
                          <a:rPr lang="de-DE" sz="1800" b="0" i="1">
                            <a:solidFill>
                              <a:schemeClr val="tx1"/>
                            </a:solidFill>
                            <a:latin typeface="Cambria Math" panose="02040503050406030204" pitchFamily="18" charset="0"/>
                          </a:rPr>
                          <m:t>𝛽</m:t>
                        </m:r>
                      </m:e>
                    </m:d>
                    <m:r>
                      <a:rPr lang="de-DE" sz="1800" b="0" i="1">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b="0" i="1">
                            <a:solidFill>
                              <a:schemeClr val="tx1"/>
                            </a:solidFill>
                            <a:latin typeface="Cambria Math" panose="02040503050406030204" pitchFamily="18" charset="0"/>
                          </a:rPr>
                          <m:t>𝛽</m:t>
                        </m:r>
                      </m:e>
                      <m:sub>
                        <m:r>
                          <a:rPr lang="de-DE" sz="1800" b="0" i="1">
                            <a:solidFill>
                              <a:schemeClr val="tx1"/>
                            </a:solidFill>
                            <a:latin typeface="Cambria Math" panose="02040503050406030204" pitchFamily="18" charset="0"/>
                          </a:rPr>
                          <m:t>0</m:t>
                        </m:r>
                      </m:sub>
                    </m:sSub>
                    <m:sSubSup>
                      <m:sSubSupPr>
                        <m:ctrlPr>
                          <a:rPr lang="de-DE" sz="1800" i="1">
                            <a:solidFill>
                              <a:schemeClr val="tx1"/>
                            </a:solidFill>
                            <a:latin typeface="Cambria Math" panose="02040503050406030204" pitchFamily="18" charset="0"/>
                          </a:rPr>
                        </m:ctrlPr>
                      </m:sSubSupPr>
                      <m:e>
                        <m:r>
                          <a:rPr lang="de-DE" sz="1800" b="0" i="1">
                            <a:solidFill>
                              <a:schemeClr val="tx1"/>
                            </a:solidFill>
                            <a:latin typeface="Cambria Math" panose="02040503050406030204" pitchFamily="18" charset="0"/>
                          </a:rPr>
                          <m:t>𝑃</m:t>
                        </m:r>
                      </m:e>
                      <m:sub>
                        <m:r>
                          <a:rPr lang="de-DE" sz="1800" b="0" i="1">
                            <a:solidFill>
                              <a:schemeClr val="tx1"/>
                            </a:solidFill>
                            <a:latin typeface="Cambria Math" panose="02040503050406030204" pitchFamily="18" charset="0"/>
                          </a:rPr>
                          <m:t>𝐻𝑒𝑎𝑡</m:t>
                        </m:r>
                      </m:sub>
                      <m:sup>
                        <m:sSub>
                          <m:sSubPr>
                            <m:ctrlPr>
                              <a:rPr lang="de-DE" sz="1800" i="1">
                                <a:solidFill>
                                  <a:schemeClr val="tx1"/>
                                </a:solidFill>
                                <a:latin typeface="Cambria Math" panose="02040503050406030204" pitchFamily="18" charset="0"/>
                              </a:rPr>
                            </m:ctrlPr>
                          </m:sSubPr>
                          <m:e>
                            <m:r>
                              <a:rPr lang="de-DE" sz="1800" b="0" i="1">
                                <a:solidFill>
                                  <a:schemeClr val="tx1"/>
                                </a:solidFill>
                                <a:latin typeface="Cambria Math" panose="02040503050406030204" pitchFamily="18" charset="0"/>
                              </a:rPr>
                              <m:t>𝛽</m:t>
                            </m:r>
                          </m:e>
                          <m:sub>
                            <m:r>
                              <a:rPr lang="de-DE" sz="1800" b="0" i="1">
                                <a:solidFill>
                                  <a:schemeClr val="tx1"/>
                                </a:solidFill>
                                <a:latin typeface="Cambria Math" panose="02040503050406030204" pitchFamily="18" charset="0"/>
                              </a:rPr>
                              <m:t>1</m:t>
                            </m:r>
                          </m:sub>
                        </m:sSub>
                      </m:sup>
                    </m:sSubSup>
                    <m:sSubSup>
                      <m:sSubSupPr>
                        <m:ctrlPr>
                          <a:rPr lang="de-DE" sz="1800" i="1">
                            <a:solidFill>
                              <a:schemeClr val="tx1"/>
                            </a:solidFill>
                            <a:latin typeface="Cambria Math" panose="02040503050406030204" pitchFamily="18" charset="0"/>
                          </a:rPr>
                        </m:ctrlPr>
                      </m:sSubSupPr>
                      <m:e>
                        <m:r>
                          <a:rPr lang="de-DE" sz="1800">
                            <a:solidFill>
                              <a:schemeClr val="tx1"/>
                            </a:solidFill>
                            <a:latin typeface="Cambria Math" panose="02040503050406030204" pitchFamily="18" charset="0"/>
                          </a:rPr>
                          <m:t>𝑛</m:t>
                        </m:r>
                      </m:e>
                      <m:sub>
                        <m:r>
                          <a:rPr lang="de-DE" sz="1800">
                            <a:solidFill>
                              <a:schemeClr val="tx1"/>
                            </a:solidFill>
                            <a:latin typeface="Cambria Math" panose="02040503050406030204" pitchFamily="18" charset="0"/>
                          </a:rPr>
                          <m:t>𝑒</m:t>
                        </m:r>
                      </m:sub>
                      <m:sup>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𝛽</m:t>
                            </m:r>
                          </m:e>
                          <m:sub>
                            <m:r>
                              <a:rPr lang="de-DE" sz="1800">
                                <a:solidFill>
                                  <a:schemeClr val="tx1"/>
                                </a:solidFill>
                                <a:latin typeface="Cambria Math" panose="02040503050406030204" pitchFamily="18" charset="0"/>
                              </a:rPr>
                              <m:t>2</m:t>
                            </m:r>
                          </m:sub>
                        </m:sSub>
                      </m:sup>
                    </m:sSubSup>
                    <m:sSubSup>
                      <m:sSubSupPr>
                        <m:ctrlPr>
                          <a:rPr lang="de-DE" sz="1800" i="1">
                            <a:solidFill>
                              <a:schemeClr val="tx1"/>
                            </a:solidFill>
                            <a:latin typeface="Cambria Math" panose="02040503050406030204" pitchFamily="18" charset="0"/>
                          </a:rPr>
                        </m:ctrlPr>
                      </m:sSubSupPr>
                      <m:e>
                        <m:r>
                          <a:rPr lang="de-DE" sz="1800">
                            <a:solidFill>
                              <a:schemeClr val="tx1"/>
                            </a:solidFill>
                            <a:latin typeface="Cambria Math" panose="02040503050406030204" pitchFamily="18" charset="0"/>
                          </a:rPr>
                          <m:t>𝑍</m:t>
                        </m:r>
                      </m:e>
                      <m:sub>
                        <m:r>
                          <a:rPr lang="de-DE" sz="1800">
                            <a:solidFill>
                              <a:schemeClr val="tx1"/>
                            </a:solidFill>
                            <a:latin typeface="Cambria Math" panose="02040503050406030204" pitchFamily="18" charset="0"/>
                          </a:rPr>
                          <m:t>𝑒𝑓𝑓</m:t>
                        </m:r>
                      </m:sub>
                      <m:sup>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𝛽</m:t>
                            </m:r>
                          </m:e>
                          <m:sub>
                            <m:r>
                              <a:rPr lang="de-DE" sz="1800">
                                <a:solidFill>
                                  <a:schemeClr val="tx1"/>
                                </a:solidFill>
                                <a:latin typeface="Cambria Math" panose="02040503050406030204" pitchFamily="18" charset="0"/>
                              </a:rPr>
                              <m:t>3</m:t>
                            </m:r>
                          </m:sub>
                        </m:sSub>
                      </m:sup>
                    </m:sSubSup>
                    <m:sSubSup>
                      <m:sSubSupPr>
                        <m:ctrlPr>
                          <a:rPr lang="de-DE" sz="1800" i="1">
                            <a:solidFill>
                              <a:schemeClr val="tx1"/>
                            </a:solidFill>
                            <a:latin typeface="Cambria Math" panose="02040503050406030204" pitchFamily="18" charset="0"/>
                          </a:rPr>
                        </m:ctrlPr>
                      </m:sSubSupPr>
                      <m:e>
                        <m:r>
                          <a:rPr lang="de-DE" sz="1800">
                            <a:solidFill>
                              <a:schemeClr val="tx1"/>
                            </a:solidFill>
                            <a:latin typeface="Cambria Math" panose="02040503050406030204" pitchFamily="18" charset="0"/>
                          </a:rPr>
                          <m:t>𝑝</m:t>
                        </m:r>
                      </m:e>
                      <m:sub>
                        <m:r>
                          <a:rPr lang="de-DE" sz="1800">
                            <a:solidFill>
                              <a:schemeClr val="tx1"/>
                            </a:solidFill>
                            <a:latin typeface="Cambria Math" panose="02040503050406030204" pitchFamily="18" charset="0"/>
                          </a:rPr>
                          <m:t>𝑛𝑒𝑢𝑡𝑟𝑎𝑙</m:t>
                        </m:r>
                      </m:sub>
                      <m:sup>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𝛽</m:t>
                            </m:r>
                          </m:e>
                          <m:sub>
                            <m:r>
                              <a:rPr lang="de-DE" sz="1800">
                                <a:solidFill>
                                  <a:schemeClr val="tx1"/>
                                </a:solidFill>
                                <a:latin typeface="Cambria Math" panose="02040503050406030204" pitchFamily="18" charset="0"/>
                              </a:rPr>
                              <m:t>4</m:t>
                            </m:r>
                          </m:sub>
                        </m:sSub>
                      </m:sup>
                    </m:sSubSup>
                    <m:sSubSup>
                      <m:sSubSupPr>
                        <m:ctrlPr>
                          <a:rPr lang="de-DE" sz="1800" i="1">
                            <a:solidFill>
                              <a:schemeClr val="tx1"/>
                            </a:solidFill>
                            <a:latin typeface="Cambria Math" panose="02040503050406030204" pitchFamily="18" charset="0"/>
                          </a:rPr>
                        </m:ctrlPr>
                      </m:sSubSupPr>
                      <m:e>
                        <m:r>
                          <a:rPr lang="de-DE" sz="1800">
                            <a:solidFill>
                              <a:schemeClr val="tx1"/>
                            </a:solidFill>
                            <a:latin typeface="Cambria Math" panose="02040503050406030204" pitchFamily="18" charset="0"/>
                          </a:rPr>
                          <m:t>𝐼</m:t>
                        </m:r>
                      </m:e>
                      <m:sub>
                        <m:sSup>
                          <m:sSupPr>
                            <m:ctrlPr>
                              <a:rPr lang="de-DE" sz="1800" i="1">
                                <a:solidFill>
                                  <a:schemeClr val="tx1"/>
                                </a:solidFill>
                                <a:latin typeface="Cambria Math" panose="02040503050406030204" pitchFamily="18" charset="0"/>
                              </a:rPr>
                            </m:ctrlPr>
                          </m:sSupPr>
                          <m:e>
                            <m:r>
                              <a:rPr lang="de-DE" sz="1800">
                                <a:solidFill>
                                  <a:schemeClr val="tx1"/>
                                </a:solidFill>
                                <a:latin typeface="Cambria Math" panose="02040503050406030204" pitchFamily="18" charset="0"/>
                              </a:rPr>
                              <m:t>𝐶</m:t>
                            </m:r>
                          </m:e>
                          <m:sup>
                            <m:r>
                              <a:rPr lang="de-DE" sz="1800">
                                <a:solidFill>
                                  <a:schemeClr val="tx1"/>
                                </a:solidFill>
                                <a:latin typeface="Cambria Math" panose="02040503050406030204" pitchFamily="18" charset="0"/>
                              </a:rPr>
                              <m:t>2+</m:t>
                            </m:r>
                          </m:sup>
                        </m:sSup>
                      </m:sub>
                      <m:sup>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𝛽</m:t>
                            </m:r>
                          </m:e>
                          <m:sub>
                            <m:r>
                              <a:rPr lang="de-DE" sz="1800">
                                <a:solidFill>
                                  <a:schemeClr val="tx1"/>
                                </a:solidFill>
                                <a:latin typeface="Cambria Math" panose="02040503050406030204" pitchFamily="18" charset="0"/>
                              </a:rPr>
                              <m:t>5</m:t>
                            </m:r>
                          </m:sub>
                        </m:sSub>
                      </m:sup>
                    </m:sSubSup>
                  </m:oMath>
                </a14:m>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smtClean="0">
                    <a:solidFill>
                      <a:schemeClr val="tx1"/>
                    </a:solidFill>
                  </a:rPr>
                  <a:t>Radiation response to seeding of impurities (A. Tsikouras)</a:t>
                </a:r>
                <a:endParaRPr lang="en-US" sz="1800" i="0" dirty="0">
                  <a:solidFill>
                    <a:schemeClr val="tx1"/>
                  </a:solidFill>
                </a:endParaRPr>
              </a:p>
              <a:p>
                <a:pPr lvl="7" algn="just">
                  <a:buClr>
                    <a:srgbClr val="005555"/>
                  </a:buClr>
                </a:pPr>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8"/>
                <a:stretch>
                  <a:fillRect l="-1296"/>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smtClean="0"/>
              <a:t>Radiation scaling</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47</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32" name="Picture 31"/>
          <p:cNvPicPr>
            <a:picLocks noChangeAspect="1"/>
          </p:cNvPicPr>
          <p:nvPr/>
        </p:nvPicPr>
        <p:blipFill rotWithShape="1">
          <a:blip r:embed="rId9"/>
          <a:srcRect r="48007"/>
          <a:stretch/>
        </p:blipFill>
        <p:spPr>
          <a:xfrm>
            <a:off x="1099226" y="2724724"/>
            <a:ext cx="3655820" cy="351570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2473" y="2881328"/>
            <a:ext cx="3829722" cy="2880000"/>
          </a:xfrm>
          <a:prstGeom prst="rect">
            <a:avLst/>
          </a:prstGeom>
        </p:spPr>
      </p:pic>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13464" t="19360" r="10738" b="12768"/>
          <a:stretch/>
        </p:blipFill>
        <p:spPr>
          <a:xfrm>
            <a:off x="8367318" y="4482578"/>
            <a:ext cx="2853499" cy="1916349"/>
          </a:xfrm>
          <a:prstGeom prst="rect">
            <a:avLst/>
          </a:prstGeom>
          <a:ln w="19050">
            <a:solidFill>
              <a:srgbClr val="005555"/>
            </a:solidFill>
          </a:ln>
        </p:spPr>
      </p:pic>
      <p:sp>
        <p:nvSpPr>
          <p:cNvPr id="6" name="Rectangle 5"/>
          <p:cNvSpPr/>
          <p:nvPr/>
        </p:nvSpPr>
        <p:spPr>
          <a:xfrm>
            <a:off x="6597153" y="4709610"/>
            <a:ext cx="428017" cy="277151"/>
          </a:xfrm>
          <a:prstGeom prst="rect">
            <a:avLst/>
          </a:prstGeom>
          <a:no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12" name="Straight Connector 11"/>
          <p:cNvCxnSpPr/>
          <p:nvPr/>
        </p:nvCxnSpPr>
        <p:spPr>
          <a:xfrm>
            <a:off x="6597153" y="4986762"/>
            <a:ext cx="1770165" cy="1412165"/>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597153" y="4482576"/>
            <a:ext cx="1770165" cy="220598"/>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2363579" y="6163505"/>
            <a:ext cx="1550425" cy="292388"/>
          </a:xfrm>
          <a:prstGeom prst="rect">
            <a:avLst/>
          </a:prstGeom>
        </p:spPr>
        <p:txBody>
          <a:bodyPr wrap="none">
            <a:spAutoFit/>
          </a:bodyPr>
          <a:lstStyle/>
          <a:p>
            <a:pPr algn="ctr"/>
            <a:r>
              <a:rPr lang="en-US" sz="1300" dirty="0" err="1" smtClean="0"/>
              <a:t>Agerup</a:t>
            </a:r>
            <a:r>
              <a:rPr lang="en-US" sz="1300" dirty="0" smtClean="0"/>
              <a:t> et al. 2022</a:t>
            </a:r>
            <a:endParaRPr lang="en-GB" sz="1300" dirty="0"/>
          </a:p>
        </p:txBody>
      </p:sp>
    </p:spTree>
    <p:extLst>
      <p:ext uri="{BB962C8B-B14F-4D97-AF65-F5344CB8AC3E}">
        <p14:creationId xmlns:p14="http://schemas.microsoft.com/office/powerpoint/2010/main" val="3418946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9"/>
          <p:cNvSpPr>
            <a:spLocks noGrp="1"/>
          </p:cNvSpPr>
          <p:nvPr>
            <p:ph sz="quarter" idx="13"/>
          </p:nvPr>
        </p:nvSpPr>
        <p:spPr>
          <a:xfrm>
            <a:off x="695326" y="976935"/>
            <a:ext cx="10822183" cy="4772024"/>
          </a:xfrm>
        </p:spPr>
        <p:txBody>
          <a:bodyPr>
            <a:normAutofit/>
          </a:bodyPr>
          <a:lstStyle/>
          <a:p>
            <a:pPr algn="just"/>
            <a:r>
              <a:rPr lang="en-US" b="0" dirty="0" smtClean="0">
                <a:solidFill>
                  <a:schemeClr val="tx1"/>
                </a:solidFill>
              </a:rPr>
              <a:t>Main radiation source: line emission from Carbon</a:t>
            </a:r>
          </a:p>
          <a:p>
            <a:pPr algn="just"/>
            <a:r>
              <a:rPr lang="en-US" dirty="0" smtClean="0"/>
              <a:t>EMC3-EIRENE </a:t>
            </a:r>
            <a:r>
              <a:rPr lang="en-US" b="0" dirty="0" smtClean="0">
                <a:solidFill>
                  <a:schemeClr val="tx1"/>
                </a:solidFill>
              </a:rPr>
              <a:t>(impurity transport in the SOL)</a:t>
            </a:r>
          </a:p>
          <a:p>
            <a:pPr algn="just"/>
            <a:r>
              <a:rPr lang="en-US" b="0" dirty="0" smtClean="0">
                <a:solidFill>
                  <a:schemeClr val="tx1"/>
                </a:solidFill>
              </a:rPr>
              <a:t>Analysis of EMC3-EIRENE radiated power density:</a:t>
            </a:r>
          </a:p>
          <a:p>
            <a:pPr lvl="1" algn="just"/>
            <a:r>
              <a:rPr lang="en-US" dirty="0" smtClean="0"/>
              <a:t>Radiation is localized in the edge</a:t>
            </a:r>
          </a:p>
          <a:p>
            <a:pPr lvl="1" algn="just"/>
            <a:r>
              <a:rPr lang="en-US" b="0" dirty="0" smtClean="0">
                <a:solidFill>
                  <a:schemeClr val="tx1"/>
                </a:solidFill>
              </a:rPr>
              <a:t>Emission from island X/O-points</a:t>
            </a:r>
          </a:p>
          <a:p>
            <a:pPr lvl="1" algn="just"/>
            <a:r>
              <a:rPr lang="en-US" dirty="0" smtClean="0"/>
              <a:t>Detached radiation moves inwards and towards X-points</a:t>
            </a:r>
          </a:p>
          <a:p>
            <a:pPr lvl="1" algn="just"/>
            <a:r>
              <a:rPr lang="en-US" b="1" dirty="0" smtClean="0">
                <a:solidFill>
                  <a:srgbClr val="005555"/>
                </a:solidFill>
              </a:rPr>
              <a:t>Intrinsic toroidal asymmetry</a:t>
            </a:r>
          </a:p>
          <a:p>
            <a:pPr algn="just"/>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p:sp>
        <p:nvSpPr>
          <p:cNvPr id="3" name="Title 2"/>
          <p:cNvSpPr>
            <a:spLocks noGrp="1"/>
          </p:cNvSpPr>
          <p:nvPr>
            <p:ph type="title"/>
          </p:nvPr>
        </p:nvSpPr>
        <p:spPr>
          <a:xfrm>
            <a:off x="695326" y="441325"/>
            <a:ext cx="9576471" cy="403501"/>
          </a:xfrm>
        </p:spPr>
        <p:txBody>
          <a:bodyPr/>
          <a:lstStyle/>
          <a:p>
            <a:r>
              <a:rPr lang="en-US" dirty="0" smtClean="0"/>
              <a:t>EMC3-EIRENE results</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48</a:t>
            </a:fld>
            <a:endParaRPr lang="de-DE" dirty="0"/>
          </a:p>
        </p:txBody>
      </p:sp>
      <p:sp>
        <p:nvSpPr>
          <p:cNvPr id="5" name="Date Placeholder 4"/>
          <p:cNvSpPr>
            <a:spLocks noGrp="1"/>
          </p:cNvSpPr>
          <p:nvPr>
            <p:ph type="dt" sz="half" idx="2"/>
          </p:nvPr>
        </p:nvSpPr>
        <p:spPr/>
        <p:txBody>
          <a:bodyPr/>
          <a:lstStyle/>
          <a:p>
            <a:r>
              <a:rPr lang="en-US" smtClean="0"/>
              <a:t>HEPP seminar progress talk</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22.01.2024     </a:t>
            </a:r>
            <a:endParaRPr lang="de-DE" dirty="0"/>
          </a:p>
        </p:txBody>
      </p:sp>
      <p:sp>
        <p:nvSpPr>
          <p:cNvPr id="39" name="Rectangle 38"/>
          <p:cNvSpPr/>
          <p:nvPr/>
        </p:nvSpPr>
        <p:spPr>
          <a:xfrm>
            <a:off x="1997865" y="3769515"/>
            <a:ext cx="1527982" cy="323165"/>
          </a:xfrm>
          <a:prstGeom prst="rect">
            <a:avLst/>
          </a:prstGeom>
        </p:spPr>
        <p:txBody>
          <a:bodyPr wrap="none">
            <a:spAutoFit/>
          </a:bodyPr>
          <a:lstStyle/>
          <a:p>
            <a:pPr algn="ctr"/>
            <a:r>
              <a:rPr lang="en-GB" sz="1500" b="1" dirty="0" smtClean="0">
                <a:solidFill>
                  <a:srgbClr val="005555"/>
                </a:solidFill>
              </a:rPr>
              <a:t>toroidal profile</a:t>
            </a:r>
            <a:endParaRPr lang="en-GB" sz="1500" b="1" dirty="0">
              <a:solidFill>
                <a:srgbClr val="005555"/>
              </a:solidFill>
            </a:endParaRPr>
          </a:p>
        </p:txBody>
      </p:sp>
      <p:grpSp>
        <p:nvGrpSpPr>
          <p:cNvPr id="12" name="Group 11"/>
          <p:cNvGrpSpPr/>
          <p:nvPr/>
        </p:nvGrpSpPr>
        <p:grpSpPr>
          <a:xfrm>
            <a:off x="1052395" y="4092681"/>
            <a:ext cx="3687577" cy="2397017"/>
            <a:chOff x="2070066" y="3722312"/>
            <a:chExt cx="3687577" cy="239701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066" y="3722312"/>
              <a:ext cx="3087094" cy="2397017"/>
            </a:xfrm>
            <a:prstGeom prst="rect">
              <a:avLst/>
            </a:prstGeom>
          </p:spPr>
        </p:pic>
        <p:sp>
          <p:nvSpPr>
            <p:cNvPr id="46" name="Rectangle 45"/>
            <p:cNvSpPr/>
            <p:nvPr/>
          </p:nvSpPr>
          <p:spPr>
            <a:xfrm>
              <a:off x="4834487" y="4808668"/>
              <a:ext cx="276826" cy="1038869"/>
            </a:xfrm>
            <a:prstGeom prst="rect">
              <a:avLst/>
            </a:prstGeom>
            <a:solidFill>
              <a:srgbClr val="00B050">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44" name="Rectangle 43"/>
            <p:cNvSpPr/>
            <p:nvPr/>
          </p:nvSpPr>
          <p:spPr>
            <a:xfrm rot="5400000">
              <a:off x="4784300" y="5004937"/>
              <a:ext cx="1300356" cy="646331"/>
            </a:xfrm>
            <a:prstGeom prst="rect">
              <a:avLst/>
            </a:prstGeom>
          </p:spPr>
          <p:txBody>
            <a:bodyPr wrap="none">
              <a:spAutoFit/>
            </a:bodyPr>
            <a:lstStyle/>
            <a:p>
              <a:pPr algn="ctr"/>
              <a:r>
                <a:rPr lang="en-US" b="1" dirty="0" smtClean="0">
                  <a:solidFill>
                    <a:srgbClr val="00B050"/>
                  </a:solidFill>
                </a:rPr>
                <a:t>Core</a:t>
              </a:r>
            </a:p>
            <a:p>
              <a:pPr algn="ctr"/>
              <a:r>
                <a:rPr lang="en-US" b="1" dirty="0" smtClean="0">
                  <a:solidFill>
                    <a:srgbClr val="00B050"/>
                  </a:solidFill>
                </a:rPr>
                <a:t>bolometry</a:t>
              </a:r>
              <a:endParaRPr lang="en-GB" b="1" dirty="0">
                <a:solidFill>
                  <a:srgbClr val="00B050"/>
                </a:solidFill>
              </a:endParaRPr>
            </a:p>
          </p:txBody>
        </p:sp>
      </p:grpSp>
      <p:grpSp>
        <p:nvGrpSpPr>
          <p:cNvPr id="10" name="Group 9"/>
          <p:cNvGrpSpPr/>
          <p:nvPr/>
        </p:nvGrpSpPr>
        <p:grpSpPr>
          <a:xfrm>
            <a:off x="4986223" y="4198935"/>
            <a:ext cx="6085418" cy="2290763"/>
            <a:chOff x="5919057" y="4376164"/>
            <a:chExt cx="4628840" cy="1655939"/>
          </a:xfrm>
        </p:grpSpPr>
        <p:pic>
          <p:nvPicPr>
            <p:cNvPr id="9" name="Picture 8"/>
            <p:cNvPicPr>
              <a:picLocks noChangeAspect="1"/>
            </p:cNvPicPr>
            <p:nvPr/>
          </p:nvPicPr>
          <p:blipFill rotWithShape="1">
            <a:blip r:embed="rId4"/>
            <a:srcRect t="8004" r="63676"/>
            <a:stretch/>
          </p:blipFill>
          <p:spPr>
            <a:xfrm>
              <a:off x="5919057" y="4376164"/>
              <a:ext cx="2486041" cy="1655939"/>
            </a:xfrm>
            <a:prstGeom prst="rect">
              <a:avLst/>
            </a:prstGeom>
          </p:spPr>
        </p:pic>
        <p:pic>
          <p:nvPicPr>
            <p:cNvPr id="47" name="Picture 46"/>
            <p:cNvPicPr>
              <a:picLocks noChangeAspect="1"/>
            </p:cNvPicPr>
            <p:nvPr/>
          </p:nvPicPr>
          <p:blipFill rotWithShape="1">
            <a:blip r:embed="rId4"/>
            <a:srcRect l="69488" t="8987"/>
            <a:stretch/>
          </p:blipFill>
          <p:spPr>
            <a:xfrm>
              <a:off x="8459619" y="4393858"/>
              <a:ext cx="2088278" cy="1638245"/>
            </a:xfrm>
            <a:prstGeom prst="rect">
              <a:avLst/>
            </a:prstGeom>
          </p:spPr>
        </p:pic>
      </p:gr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7668" y="1310007"/>
            <a:ext cx="4239841" cy="2471827"/>
          </a:xfrm>
          <a:prstGeom prst="rect">
            <a:avLst/>
          </a:prstGeom>
        </p:spPr>
      </p:pic>
      <p:sp>
        <p:nvSpPr>
          <p:cNvPr id="14" name="Multiply 13"/>
          <p:cNvSpPr/>
          <p:nvPr/>
        </p:nvSpPr>
        <p:spPr>
          <a:xfrm>
            <a:off x="7947498" y="2773999"/>
            <a:ext cx="360000" cy="360000"/>
          </a:xfrm>
          <a:prstGeom prst="mathMultiply">
            <a:avLst>
              <a:gd name="adj1" fmla="val 7495"/>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16" name="Donut 15"/>
          <p:cNvSpPr/>
          <p:nvPr/>
        </p:nvSpPr>
        <p:spPr>
          <a:xfrm>
            <a:off x="8375592" y="3100658"/>
            <a:ext cx="183414" cy="183414"/>
          </a:xfrm>
          <a:prstGeom prst="donut">
            <a:avLst>
              <a:gd name="adj" fmla="val 15599"/>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48" name="Multiply 47"/>
          <p:cNvSpPr/>
          <p:nvPr/>
        </p:nvSpPr>
        <p:spPr>
          <a:xfrm>
            <a:off x="8996784" y="2822637"/>
            <a:ext cx="360000" cy="360000"/>
          </a:xfrm>
          <a:prstGeom prst="mathMultiply">
            <a:avLst>
              <a:gd name="adj1" fmla="val 7495"/>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50" name="Rectangle 49"/>
          <p:cNvSpPr/>
          <p:nvPr/>
        </p:nvSpPr>
        <p:spPr>
          <a:xfrm>
            <a:off x="5951777" y="3900247"/>
            <a:ext cx="1337226" cy="323165"/>
          </a:xfrm>
          <a:prstGeom prst="rect">
            <a:avLst/>
          </a:prstGeom>
        </p:spPr>
        <p:txBody>
          <a:bodyPr wrap="none">
            <a:spAutoFit/>
          </a:bodyPr>
          <a:lstStyle/>
          <a:p>
            <a:pPr algn="ctr"/>
            <a:r>
              <a:rPr lang="en-GB" sz="1500" b="1" dirty="0" smtClean="0">
                <a:solidFill>
                  <a:srgbClr val="005555"/>
                </a:solidFill>
              </a:rPr>
              <a:t>radial profile</a:t>
            </a:r>
            <a:endParaRPr lang="en-GB" sz="1500" b="1" dirty="0">
              <a:solidFill>
                <a:srgbClr val="005555"/>
              </a:solidFill>
            </a:endParaRPr>
          </a:p>
        </p:txBody>
      </p:sp>
      <p:sp>
        <p:nvSpPr>
          <p:cNvPr id="51" name="Rectangle 50"/>
          <p:cNvSpPr/>
          <p:nvPr/>
        </p:nvSpPr>
        <p:spPr>
          <a:xfrm>
            <a:off x="8919719" y="3898361"/>
            <a:ext cx="1558440" cy="323165"/>
          </a:xfrm>
          <a:prstGeom prst="rect">
            <a:avLst/>
          </a:prstGeom>
        </p:spPr>
        <p:txBody>
          <a:bodyPr wrap="none">
            <a:spAutoFit/>
          </a:bodyPr>
          <a:lstStyle/>
          <a:p>
            <a:pPr algn="ctr"/>
            <a:r>
              <a:rPr lang="en-GB" sz="1500" b="1" dirty="0" smtClean="0">
                <a:solidFill>
                  <a:srgbClr val="005555"/>
                </a:solidFill>
              </a:rPr>
              <a:t>poloidal profile</a:t>
            </a:r>
            <a:endParaRPr lang="en-GB" sz="1500" b="1" dirty="0">
              <a:solidFill>
                <a:srgbClr val="005555"/>
              </a:solidFill>
            </a:endParaRPr>
          </a:p>
        </p:txBody>
      </p:sp>
      <p:sp>
        <p:nvSpPr>
          <p:cNvPr id="52" name="Rectangle 51"/>
          <p:cNvSpPr/>
          <p:nvPr/>
        </p:nvSpPr>
        <p:spPr>
          <a:xfrm>
            <a:off x="8151952" y="1000827"/>
            <a:ext cx="2212465" cy="323165"/>
          </a:xfrm>
          <a:prstGeom prst="rect">
            <a:avLst/>
          </a:prstGeom>
        </p:spPr>
        <p:txBody>
          <a:bodyPr wrap="none">
            <a:spAutoFit/>
          </a:bodyPr>
          <a:lstStyle/>
          <a:p>
            <a:pPr algn="ctr"/>
            <a:r>
              <a:rPr lang="de-DE" sz="1500" b="1" dirty="0" err="1" smtClean="0">
                <a:solidFill>
                  <a:srgbClr val="005555"/>
                </a:solidFill>
              </a:rPr>
              <a:t>poloidal</a:t>
            </a:r>
            <a:r>
              <a:rPr lang="de-DE" sz="1500" b="1" dirty="0" smtClean="0">
                <a:solidFill>
                  <a:srgbClr val="005555"/>
                </a:solidFill>
              </a:rPr>
              <a:t> </a:t>
            </a:r>
            <a:r>
              <a:rPr lang="de-DE" sz="1500" b="1" dirty="0" err="1" smtClean="0">
                <a:solidFill>
                  <a:srgbClr val="005555"/>
                </a:solidFill>
              </a:rPr>
              <a:t>cross</a:t>
            </a:r>
            <a:r>
              <a:rPr lang="de-DE" sz="1500" b="1" dirty="0" smtClean="0">
                <a:solidFill>
                  <a:srgbClr val="005555"/>
                </a:solidFill>
              </a:rPr>
              <a:t> </a:t>
            </a:r>
            <a:r>
              <a:rPr lang="de-DE" sz="1500" b="1" dirty="0" err="1" smtClean="0">
                <a:solidFill>
                  <a:srgbClr val="005555"/>
                </a:solidFill>
              </a:rPr>
              <a:t>section</a:t>
            </a:r>
            <a:endParaRPr lang="en-GB" sz="1500" b="1" dirty="0">
              <a:solidFill>
                <a:srgbClr val="005555"/>
              </a:solidFill>
            </a:endParaRPr>
          </a:p>
        </p:txBody>
      </p:sp>
    </p:spTree>
    <p:extLst>
      <p:ext uri="{BB962C8B-B14F-4D97-AF65-F5344CB8AC3E}">
        <p14:creationId xmlns:p14="http://schemas.microsoft.com/office/powerpoint/2010/main" val="11759505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01349" cy="4772024"/>
              </a:xfrm>
            </p:spPr>
            <p:txBody>
              <a:bodyPr>
                <a:normAutofit/>
              </a:bodyPr>
              <a:lstStyle/>
              <a:p>
                <a:pPr algn="just"/>
                <a:r>
                  <a:rPr lang="en-US" dirty="0" smtClean="0"/>
                  <a:t>Poloidal </a:t>
                </a:r>
                <a14:m>
                  <m:oMath xmlns:m="http://schemas.openxmlformats.org/officeDocument/2006/math">
                    <m:r>
                      <a:rPr lang="de-DE" b="0" i="1">
                        <a:latin typeface="Cambria Math" panose="02040503050406030204" pitchFamily="18" charset="0"/>
                      </a:rPr>
                      <m:t>𝐸</m:t>
                    </m:r>
                    <m:r>
                      <a:rPr lang="de-DE" b="0" i="1">
                        <a:latin typeface="Cambria Math" panose="02040503050406030204" pitchFamily="18" charset="0"/>
                      </a:rPr>
                      <m:t>×</m:t>
                    </m:r>
                    <m:r>
                      <a:rPr lang="de-DE" b="0" i="1">
                        <a:latin typeface="Cambria Math" panose="02040503050406030204" pitchFamily="18" charset="0"/>
                      </a:rPr>
                      <m:t>𝐵</m:t>
                    </m:r>
                  </m:oMath>
                </a14:m>
                <a:r>
                  <a:rPr lang="en-US" dirty="0"/>
                  <a:t> </a:t>
                </a:r>
                <a:r>
                  <a:rPr lang="en-US" dirty="0" smtClean="0"/>
                  <a:t>drift inside the island </a:t>
                </a:r>
              </a:p>
              <a:p>
                <a:pPr marL="0" indent="0" algn="just">
                  <a:buNone/>
                </a:pPr>
                <a:r>
                  <a:rPr lang="en-US" b="0" dirty="0">
                    <a:solidFill>
                      <a:schemeClr val="tx1"/>
                    </a:solidFill>
                    <a:sym typeface="Symbol" panose="05050102010706020507" pitchFamily="18" charset="2"/>
                  </a:rPr>
                  <a:t> </a:t>
                </a:r>
                <a:r>
                  <a:rPr lang="en-US" b="0" dirty="0" smtClean="0">
                    <a:solidFill>
                      <a:schemeClr val="tx1"/>
                    </a:solidFill>
                    <a:sym typeface="Symbol" panose="05050102010706020507" pitchFamily="18" charset="2"/>
                  </a:rPr>
                  <a:t>   </a:t>
                </a:r>
                <a:r>
                  <a:rPr lang="en-US" b="0" dirty="0" smtClean="0">
                    <a:solidFill>
                      <a:schemeClr val="tx1"/>
                    </a:solidFill>
                  </a:rPr>
                  <a:t>Asymmetric island </a:t>
                </a:r>
                <a14:m>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𝑛</m:t>
                        </m:r>
                      </m:e>
                      <m:sub>
                        <m:r>
                          <a:rPr lang="de-DE" b="0" i="1" smtClean="0">
                            <a:solidFill>
                              <a:schemeClr val="tx1"/>
                            </a:solidFill>
                            <a:latin typeface="Cambria Math" panose="02040503050406030204" pitchFamily="18" charset="0"/>
                          </a:rPr>
                          <m:t>𝑒</m:t>
                        </m:r>
                      </m:sub>
                    </m:sSub>
                  </m:oMath>
                </a14:m>
                <a:r>
                  <a:rPr lang="en-US" b="0" dirty="0" smtClean="0">
                    <a:solidFill>
                      <a:schemeClr val="tx1"/>
                    </a:solidFill>
                  </a:rPr>
                  <a:t> and particle fluxes to targets</a:t>
                </a:r>
              </a:p>
              <a:p>
                <a:pPr marL="0" indent="0" algn="just">
                  <a:buNone/>
                </a:pPr>
                <a:r>
                  <a:rPr lang="en-US" b="0" dirty="0">
                    <a:solidFill>
                      <a:schemeClr val="tx1"/>
                    </a:solidFill>
                    <a:sym typeface="Symbol" panose="05050102010706020507" pitchFamily="18" charset="2"/>
                  </a:rPr>
                  <a:t> </a:t>
                </a:r>
                <a:r>
                  <a:rPr lang="en-US" b="0" dirty="0" smtClean="0">
                    <a:solidFill>
                      <a:schemeClr val="tx1"/>
                    </a:solidFill>
                    <a:sym typeface="Symbol" panose="05050102010706020507" pitchFamily="18" charset="2"/>
                  </a:rPr>
                  <a:t>      </a:t>
                </a:r>
                <a:r>
                  <a:rPr lang="en-US" b="0" dirty="0" smtClean="0">
                    <a:solidFill>
                      <a:schemeClr val="tx1"/>
                    </a:solidFill>
                  </a:rPr>
                  <a:t>Asymmetric </a:t>
                </a:r>
                <a14:m>
                  <m:oMath xmlns:m="http://schemas.openxmlformats.org/officeDocument/2006/math">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𝑛</m:t>
                        </m:r>
                      </m:e>
                      <m:sub>
                        <m:r>
                          <a:rPr lang="de-DE" b="0" i="1">
                            <a:solidFill>
                              <a:schemeClr val="tx1"/>
                            </a:solidFill>
                            <a:latin typeface="Cambria Math" panose="02040503050406030204" pitchFamily="18" charset="0"/>
                          </a:rPr>
                          <m:t>𝑒</m:t>
                        </m:r>
                      </m:sub>
                    </m:sSub>
                  </m:oMath>
                </a14:m>
                <a:r>
                  <a:rPr lang="en-US" b="0" dirty="0" smtClean="0">
                    <a:solidFill>
                      <a:schemeClr val="tx1"/>
                    </a:solidFill>
                  </a:rPr>
                  <a:t> and impurity concentration at the targets </a:t>
                </a:r>
              </a:p>
              <a:p>
                <a:pPr marL="0" indent="0" algn="just">
                  <a:buNone/>
                </a:pPr>
                <a:r>
                  <a:rPr lang="en-US" b="0" dirty="0" smtClean="0">
                    <a:solidFill>
                      <a:schemeClr val="tx1"/>
                    </a:solidFill>
                    <a:sym typeface="Symbol" panose="05050102010706020507" pitchFamily="18" charset="2"/>
                  </a:rPr>
                  <a:t>          </a:t>
                </a:r>
                <a:r>
                  <a:rPr lang="en-US" b="0" dirty="0">
                    <a:solidFill>
                      <a:schemeClr val="tx1"/>
                    </a:solidFill>
                  </a:rPr>
                  <a:t>Asymmetric </a:t>
                </a:r>
                <a:r>
                  <a:rPr lang="en-US" b="0" dirty="0" smtClean="0">
                    <a:solidFill>
                      <a:schemeClr val="tx1"/>
                    </a:solidFill>
                  </a:rPr>
                  <a:t>radiated power density </a:t>
                </a:r>
                <a:endParaRPr lang="en-US" b="0" dirty="0">
                  <a:solidFill>
                    <a:schemeClr val="tx1"/>
                  </a:solidFill>
                </a:endParaRPr>
              </a:p>
              <a:p>
                <a:pPr marL="0" indent="0" algn="just">
                  <a:buNone/>
                </a:pPr>
                <a:endParaRPr lang="en-US" b="0" dirty="0" smtClean="0">
                  <a:solidFill>
                    <a:schemeClr val="tx1"/>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01349" cy="4772024"/>
              </a:xfrm>
              <a:blipFill>
                <a:blip r:embed="rId2"/>
                <a:stretch>
                  <a:fillRect l="-118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65748"/>
          </a:xfrm>
        </p:spPr>
        <p:txBody>
          <a:bodyPr/>
          <a:lstStyle/>
          <a:p>
            <a:r>
              <a:rPr lang="en-US" dirty="0" smtClean="0"/>
              <a:t>Poloidal asymmetry</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49</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22" name="Rectangle 21"/>
          <p:cNvSpPr/>
          <p:nvPr/>
        </p:nvSpPr>
        <p:spPr>
          <a:xfrm>
            <a:off x="6546737" y="4384541"/>
            <a:ext cx="393610" cy="391465"/>
          </a:xfrm>
          <a:prstGeom prst="rect">
            <a:avLst/>
          </a:prstGeom>
          <a:solidFill>
            <a:srgbClr val="FCFCFC"/>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p:nvGrpSpPr>
          <p:cNvPr id="17" name="Group 16"/>
          <p:cNvGrpSpPr/>
          <p:nvPr/>
        </p:nvGrpSpPr>
        <p:grpSpPr>
          <a:xfrm>
            <a:off x="1590521" y="2948669"/>
            <a:ext cx="9010958" cy="3274303"/>
            <a:chOff x="1093390" y="2829401"/>
            <a:chExt cx="9010958" cy="3274303"/>
          </a:xfrm>
        </p:grpSpPr>
        <p:grpSp>
          <p:nvGrpSpPr>
            <p:cNvPr id="16" name="Group 15"/>
            <p:cNvGrpSpPr/>
            <p:nvPr/>
          </p:nvGrpSpPr>
          <p:grpSpPr>
            <a:xfrm>
              <a:off x="1093390" y="2829401"/>
              <a:ext cx="3954808" cy="3274302"/>
              <a:chOff x="636190" y="2963578"/>
              <a:chExt cx="3954808" cy="3274302"/>
            </a:xfrm>
          </p:grpSpPr>
          <p:sp>
            <p:nvSpPr>
              <p:cNvPr id="32" name="Rectangle 31"/>
              <p:cNvSpPr/>
              <p:nvPr/>
            </p:nvSpPr>
            <p:spPr>
              <a:xfrm>
                <a:off x="636190" y="5960881"/>
                <a:ext cx="3954808" cy="276999"/>
              </a:xfrm>
              <a:prstGeom prst="rect">
                <a:avLst/>
              </a:prstGeom>
            </p:spPr>
            <p:txBody>
              <a:bodyPr wrap="square">
                <a:spAutoFit/>
              </a:bodyPr>
              <a:lstStyle/>
              <a:p>
                <a:pPr algn="ctr"/>
                <a:r>
                  <a:rPr lang="it-IT" sz="1200" dirty="0" smtClean="0"/>
                  <a:t>M</a:t>
                </a:r>
                <a:r>
                  <a:rPr lang="it-IT" sz="1200" dirty="0"/>
                  <a:t>. Kriete </a:t>
                </a:r>
                <a:r>
                  <a:rPr lang="it-IT" sz="1200" i="1" dirty="0"/>
                  <a:t>et al</a:t>
                </a:r>
                <a:r>
                  <a:rPr lang="it-IT" sz="1200" dirty="0"/>
                  <a:t> 2023 </a:t>
                </a:r>
                <a:r>
                  <a:rPr lang="it-IT" sz="1200" i="1" dirty="0" err="1"/>
                  <a:t>Nucl</a:t>
                </a:r>
                <a:r>
                  <a:rPr lang="it-IT" sz="1200" i="1" dirty="0"/>
                  <a:t>. Fusion</a:t>
                </a:r>
                <a:r>
                  <a:rPr lang="it-IT" sz="1200" dirty="0"/>
                  <a:t> </a:t>
                </a:r>
                <a:r>
                  <a:rPr lang="it-IT" sz="1200" b="1" dirty="0"/>
                  <a:t>63</a:t>
                </a:r>
                <a:r>
                  <a:rPr lang="it-IT" sz="1200" dirty="0"/>
                  <a:t> </a:t>
                </a:r>
                <a:r>
                  <a:rPr lang="it-IT" sz="1200" dirty="0" smtClean="0"/>
                  <a:t>026022 </a:t>
                </a:r>
                <a:endParaRPr lang="en-GB" sz="1200" dirty="0"/>
              </a:p>
            </p:txBody>
          </p:sp>
          <p:pic>
            <p:nvPicPr>
              <p:cNvPr id="13" name="Picture 12"/>
              <p:cNvPicPr>
                <a:picLocks noChangeAspect="1"/>
              </p:cNvPicPr>
              <p:nvPr/>
            </p:nvPicPr>
            <p:blipFill>
              <a:blip r:embed="rId3"/>
              <a:stretch>
                <a:fillRect/>
              </a:stretch>
            </p:blipFill>
            <p:spPr>
              <a:xfrm>
                <a:off x="742775" y="2963578"/>
                <a:ext cx="3741639" cy="2880000"/>
              </a:xfrm>
              <a:prstGeom prst="rect">
                <a:avLst/>
              </a:prstGeom>
            </p:spPr>
          </p:pic>
        </p:grpSp>
        <p:grpSp>
          <p:nvGrpSpPr>
            <p:cNvPr id="15" name="Group 14"/>
            <p:cNvGrpSpPr/>
            <p:nvPr/>
          </p:nvGrpSpPr>
          <p:grpSpPr>
            <a:xfrm>
              <a:off x="5294739" y="2829401"/>
              <a:ext cx="4809609" cy="3274303"/>
              <a:chOff x="4837539" y="2695224"/>
              <a:chExt cx="4809609" cy="3274303"/>
            </a:xfrm>
          </p:grpSpPr>
          <p:pic>
            <p:nvPicPr>
              <p:cNvPr id="11" name="Picture 10"/>
              <p:cNvPicPr>
                <a:picLocks noChangeAspect="1"/>
              </p:cNvPicPr>
              <p:nvPr/>
            </p:nvPicPr>
            <p:blipFill>
              <a:blip r:embed="rId4"/>
              <a:stretch>
                <a:fillRect/>
              </a:stretch>
            </p:blipFill>
            <p:spPr>
              <a:xfrm>
                <a:off x="5393950" y="2695224"/>
                <a:ext cx="3696787" cy="2880000"/>
              </a:xfrm>
              <a:prstGeom prst="rect">
                <a:avLst/>
              </a:prstGeom>
            </p:spPr>
          </p:pic>
          <p:sp>
            <p:nvSpPr>
              <p:cNvPr id="36" name="Rectangle 35"/>
              <p:cNvSpPr/>
              <p:nvPr/>
            </p:nvSpPr>
            <p:spPr>
              <a:xfrm>
                <a:off x="4837539" y="5692528"/>
                <a:ext cx="4809609" cy="276999"/>
              </a:xfrm>
              <a:prstGeom prst="rect">
                <a:avLst/>
              </a:prstGeom>
            </p:spPr>
            <p:txBody>
              <a:bodyPr wrap="square">
                <a:spAutoFit/>
              </a:bodyPr>
              <a:lstStyle/>
              <a:p>
                <a:pPr algn="ctr"/>
                <a:r>
                  <a:rPr lang="fr-FR" sz="1200" dirty="0" smtClean="0"/>
                  <a:t>K. C. </a:t>
                </a:r>
                <a:r>
                  <a:rPr lang="fr-FR" sz="1200" dirty="0"/>
                  <a:t>Hammond </a:t>
                </a:r>
                <a:r>
                  <a:rPr lang="fr-FR" sz="1200" i="1" dirty="0"/>
                  <a:t>et al</a:t>
                </a:r>
                <a:r>
                  <a:rPr lang="fr-FR" sz="1200" dirty="0"/>
                  <a:t> 2019 </a:t>
                </a:r>
                <a:r>
                  <a:rPr lang="fr-FR" sz="1200" i="1" dirty="0"/>
                  <a:t>Plasma Phys. Control. Fusion</a:t>
                </a:r>
                <a:r>
                  <a:rPr lang="fr-FR" sz="1200" dirty="0"/>
                  <a:t> </a:t>
                </a:r>
                <a:r>
                  <a:rPr lang="fr-FR" sz="1200" b="1" dirty="0"/>
                  <a:t>61</a:t>
                </a:r>
                <a:r>
                  <a:rPr lang="fr-FR" sz="1200" dirty="0"/>
                  <a:t> 125001</a:t>
                </a:r>
                <a:endParaRPr lang="en-GB" sz="1200" dirty="0"/>
              </a:p>
            </p:txBody>
          </p:sp>
        </p:grpSp>
      </p:grpSp>
    </p:spTree>
    <p:extLst>
      <p:ext uri="{BB962C8B-B14F-4D97-AF65-F5344CB8AC3E}">
        <p14:creationId xmlns:p14="http://schemas.microsoft.com/office/powerpoint/2010/main" val="3008194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4772024"/>
              </a:xfrm>
            </p:spPr>
            <p:txBody>
              <a:bodyPr>
                <a:normAutofit/>
              </a:bodyPr>
              <a:lstStyle/>
              <a:p>
                <a:pPr marL="285750" lvl="7" indent="-285750" algn="just">
                  <a:buClr>
                    <a:srgbClr val="005555"/>
                  </a:buClr>
                  <a:buFont typeface="Arial" panose="020B0604020202020204" pitchFamily="34" charset="0"/>
                  <a:buChar char="•"/>
                </a:pPr>
                <a:r>
                  <a:rPr lang="en-US" sz="1800" i="0" dirty="0" smtClean="0">
                    <a:solidFill>
                      <a:schemeClr val="tx1"/>
                    </a:solidFill>
                  </a:rPr>
                  <a:t>Material limits of 10 </a:t>
                </a:r>
                <a14:m>
                  <m:oMath xmlns:m="http://schemas.openxmlformats.org/officeDocument/2006/math">
                    <m:r>
                      <m:rPr>
                        <m:sty m:val="p"/>
                      </m:rPr>
                      <a:rPr lang="de-DE" sz="1800" i="0">
                        <a:solidFill>
                          <a:schemeClr val="tx1"/>
                        </a:solidFill>
                        <a:latin typeface="Cambria Math" panose="02040503050406030204" pitchFamily="18" charset="0"/>
                      </a:rPr>
                      <m:t>MW</m:t>
                    </m:r>
                    <m:r>
                      <a:rPr lang="de-DE" sz="1800" i="0">
                        <a:solidFill>
                          <a:schemeClr val="tx1"/>
                        </a:solidFill>
                        <a:latin typeface="Cambria Math" panose="02040503050406030204" pitchFamily="18" charset="0"/>
                      </a:rPr>
                      <m:t>/</m:t>
                    </m:r>
                    <m:sSup>
                      <m:sSupPr>
                        <m:ctrlPr>
                          <a:rPr lang="de-DE" sz="1800" i="1">
                            <a:solidFill>
                              <a:schemeClr val="tx1"/>
                            </a:solidFill>
                            <a:latin typeface="Cambria Math" panose="02040503050406030204" pitchFamily="18" charset="0"/>
                          </a:rPr>
                        </m:ctrlPr>
                      </m:sSupPr>
                      <m:e>
                        <m:r>
                          <m:rPr>
                            <m:sty m:val="p"/>
                          </m:rPr>
                          <a:rPr lang="de-DE" sz="1800" i="0">
                            <a:solidFill>
                              <a:schemeClr val="tx1"/>
                            </a:solidFill>
                            <a:latin typeface="Cambria Math" panose="02040503050406030204" pitchFamily="18" charset="0"/>
                          </a:rPr>
                          <m:t>m</m:t>
                        </m:r>
                      </m:e>
                      <m:sup>
                        <m:r>
                          <a:rPr lang="de-DE" sz="1800" i="0">
                            <a:solidFill>
                              <a:schemeClr val="tx1"/>
                            </a:solidFill>
                            <a:latin typeface="Cambria Math" panose="02040503050406030204" pitchFamily="18" charset="0"/>
                          </a:rPr>
                          <m:t>2</m:t>
                        </m:r>
                      </m:sup>
                    </m:sSup>
                  </m:oMath>
                </a14:m>
                <a:r>
                  <a:rPr lang="en-US" sz="1800" i="0" dirty="0">
                    <a:solidFill>
                      <a:schemeClr val="tx1"/>
                    </a:solidFill>
                  </a:rPr>
                  <a:t> on the </a:t>
                </a:r>
                <a:r>
                  <a:rPr lang="en-US" sz="1800" i="0" dirty="0" smtClean="0">
                    <a:solidFill>
                      <a:schemeClr val="tx1"/>
                    </a:solidFill>
                  </a:rPr>
                  <a:t>PFCs </a:t>
                </a:r>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smtClean="0">
                    <a:solidFill>
                      <a:schemeClr val="tx1"/>
                    </a:solidFill>
                  </a:rPr>
                  <a:t>Radiation emission is a major power dissipation channel</a:t>
                </a:r>
              </a:p>
              <a:p>
                <a:pPr marL="285750" lvl="7" indent="-285750" algn="just">
                  <a:buClr>
                    <a:srgbClr val="005555"/>
                  </a:buClr>
                  <a:buFont typeface="Arial" panose="020B0604020202020204" pitchFamily="34" charset="0"/>
                  <a:buChar char="•"/>
                </a:pPr>
                <a:r>
                  <a:rPr lang="en-US" sz="1800" i="0" dirty="0" smtClean="0">
                    <a:solidFill>
                      <a:schemeClr val="tx1"/>
                    </a:solidFill>
                  </a:rPr>
                  <a:t>Radiative cooling must be localized in plasma edge</a:t>
                </a:r>
              </a:p>
              <a:p>
                <a:pPr marL="285750" lvl="7" indent="-285750" algn="just">
                  <a:buClr>
                    <a:srgbClr val="005555"/>
                  </a:buClr>
                  <a:buFont typeface="Arial" panose="020B0604020202020204" pitchFamily="34" charset="0"/>
                  <a:buChar char="•"/>
                </a:pPr>
                <a14:m>
                  <m:oMath xmlns:m="http://schemas.openxmlformats.org/officeDocument/2006/math">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𝑃</m:t>
                        </m:r>
                      </m:e>
                      <m:sub>
                        <m:r>
                          <a:rPr lang="de-DE" sz="1800" b="0" i="1" smtClean="0">
                            <a:solidFill>
                              <a:schemeClr val="tx1"/>
                            </a:solidFill>
                            <a:latin typeface="Cambria Math" panose="02040503050406030204" pitchFamily="18" charset="0"/>
                          </a:rPr>
                          <m:t>𝑍</m:t>
                        </m:r>
                      </m:sub>
                    </m:sSub>
                    <m:r>
                      <a:rPr lang="de-DE" sz="1800" b="0" i="1" smtClean="0">
                        <a:solidFill>
                          <a:schemeClr val="tx1"/>
                        </a:solidFill>
                        <a:latin typeface="Cambria Math" panose="02040503050406030204" pitchFamily="18" charset="0"/>
                      </a:rPr>
                      <m:t>=</m:t>
                    </m:r>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𝑛</m:t>
                        </m:r>
                      </m:e>
                      <m:sub>
                        <m:r>
                          <a:rPr lang="de-DE" sz="1800" b="0" i="1" smtClean="0">
                            <a:solidFill>
                              <a:schemeClr val="tx1"/>
                            </a:solidFill>
                            <a:latin typeface="Cambria Math" panose="02040503050406030204" pitchFamily="18" charset="0"/>
                          </a:rPr>
                          <m:t>𝑒</m:t>
                        </m:r>
                      </m:sub>
                    </m:sSub>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𝑛</m:t>
                        </m:r>
                      </m:e>
                      <m:sub>
                        <m:r>
                          <a:rPr lang="de-DE" sz="1800" b="0" i="1" smtClean="0">
                            <a:solidFill>
                              <a:schemeClr val="tx1"/>
                            </a:solidFill>
                            <a:latin typeface="Cambria Math" panose="02040503050406030204" pitchFamily="18" charset="0"/>
                          </a:rPr>
                          <m:t>𝑍</m:t>
                        </m:r>
                      </m:sub>
                    </m:sSub>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𝐿</m:t>
                        </m:r>
                      </m:e>
                      <m:sub>
                        <m:r>
                          <a:rPr lang="de-DE" sz="1800" b="0" i="1" smtClean="0">
                            <a:solidFill>
                              <a:schemeClr val="tx1"/>
                            </a:solidFill>
                            <a:latin typeface="Cambria Math" panose="02040503050406030204" pitchFamily="18" charset="0"/>
                          </a:rPr>
                          <m:t>𝑍</m:t>
                        </m:r>
                      </m:sub>
                    </m:sSub>
                    <m:r>
                      <a:rPr lang="de-DE" sz="1800" b="0" i="1" smtClean="0">
                        <a:solidFill>
                          <a:schemeClr val="tx1"/>
                        </a:solidFill>
                        <a:latin typeface="Cambria Math" panose="02040503050406030204" pitchFamily="18" charset="0"/>
                      </a:rPr>
                      <m:t>(</m:t>
                    </m:r>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𝑛</m:t>
                        </m:r>
                      </m:e>
                      <m:sub>
                        <m:r>
                          <a:rPr lang="de-DE" sz="1800" b="0" i="1" smtClean="0">
                            <a:solidFill>
                              <a:schemeClr val="tx1"/>
                            </a:solidFill>
                            <a:latin typeface="Cambria Math" panose="02040503050406030204" pitchFamily="18" charset="0"/>
                          </a:rPr>
                          <m:t>𝑒</m:t>
                        </m:r>
                      </m:sub>
                    </m:sSub>
                    <m:r>
                      <a:rPr lang="de-DE" sz="1800" b="0" i="1" smtClean="0">
                        <a:solidFill>
                          <a:schemeClr val="tx1"/>
                        </a:solidFill>
                        <a:latin typeface="Cambria Math" panose="02040503050406030204" pitchFamily="18" charset="0"/>
                      </a:rPr>
                      <m:t>,</m:t>
                    </m:r>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𝑇</m:t>
                        </m:r>
                      </m:e>
                      <m:sub>
                        <m:r>
                          <a:rPr lang="de-DE" sz="1800" b="0" i="1" smtClean="0">
                            <a:solidFill>
                              <a:schemeClr val="tx1"/>
                            </a:solidFill>
                            <a:latin typeface="Cambria Math" panose="02040503050406030204" pitchFamily="18" charset="0"/>
                          </a:rPr>
                          <m:t>𝑒</m:t>
                        </m:r>
                      </m:sub>
                    </m:sSub>
                    <m:r>
                      <a:rPr lang="de-DE" sz="1800" b="0" i="1" smtClean="0">
                        <a:solidFill>
                          <a:schemeClr val="tx1"/>
                        </a:solidFill>
                        <a:latin typeface="Cambria Math" panose="02040503050406030204" pitchFamily="18" charset="0"/>
                      </a:rPr>
                      <m:t>)</m:t>
                    </m:r>
                  </m:oMath>
                </a14:m>
                <a:endParaRPr lang="en-US" sz="1800" i="0" dirty="0">
                  <a:solidFill>
                    <a:schemeClr val="tx1"/>
                  </a:solidFill>
                </a:endParaRPr>
              </a:p>
              <a:p>
                <a:pPr marL="285750" lvl="7" indent="-285750" algn="just">
                  <a:buClr>
                    <a:srgbClr val="005555"/>
                  </a:buClr>
                  <a:buFont typeface="Arial" panose="020B0604020202020204" pitchFamily="34" charset="0"/>
                  <a:buChar char="•"/>
                </a:pPr>
                <a:endParaRPr lang="en-US" sz="1800" i="0" dirty="0">
                  <a:solidFill>
                    <a:schemeClr val="tx1"/>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7"/>
                <a:stretch>
                  <a:fillRect l="-1296" t="-639"/>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smtClean="0"/>
              <a:t>Introduction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5</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20" name="Group 19"/>
          <p:cNvGrpSpPr/>
          <p:nvPr/>
        </p:nvGrpSpPr>
        <p:grpSpPr>
          <a:xfrm>
            <a:off x="7203122" y="2645113"/>
            <a:ext cx="3311067" cy="3418417"/>
            <a:chOff x="7203122" y="2645113"/>
            <a:chExt cx="3311067" cy="3418417"/>
          </a:xfrm>
        </p:grpSpPr>
        <p:grpSp>
          <p:nvGrpSpPr>
            <p:cNvPr id="6" name="Group 5"/>
            <p:cNvGrpSpPr/>
            <p:nvPr/>
          </p:nvGrpSpPr>
          <p:grpSpPr>
            <a:xfrm>
              <a:off x="7203122" y="2645113"/>
              <a:ext cx="3311067" cy="3087742"/>
              <a:chOff x="4667224" y="2548578"/>
              <a:chExt cx="3311067" cy="3087742"/>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7706" y="2548578"/>
                <a:ext cx="3290585" cy="3087742"/>
              </a:xfrm>
              <a:prstGeom prst="rect">
                <a:avLst/>
              </a:prstGeom>
            </p:spPr>
          </p:pic>
          <p:grpSp>
            <p:nvGrpSpPr>
              <p:cNvPr id="4" name="Group 3"/>
              <p:cNvGrpSpPr/>
              <p:nvPr/>
            </p:nvGrpSpPr>
            <p:grpSpPr>
              <a:xfrm>
                <a:off x="5071534" y="3723249"/>
                <a:ext cx="672353" cy="672353"/>
                <a:chOff x="2550458" y="2492188"/>
                <a:chExt cx="672353" cy="672353"/>
              </a:xfrm>
            </p:grpSpPr>
            <p:sp>
              <p:nvSpPr>
                <p:cNvPr id="3" name="Quad Arrow 2"/>
                <p:cNvSpPr/>
                <p:nvPr/>
              </p:nvSpPr>
              <p:spPr>
                <a:xfrm>
                  <a:off x="2572871" y="2492188"/>
                  <a:ext cx="627529" cy="672353"/>
                </a:xfrm>
                <a:prstGeom prst="quadArrow">
                  <a:avLst>
                    <a:gd name="adj1" fmla="val 2500"/>
                    <a:gd name="adj2" fmla="val 5357"/>
                    <a:gd name="adj3" fmla="val 22500"/>
                  </a:avLst>
                </a:prstGeom>
                <a:solidFill>
                  <a:srgbClr val="EDB00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11" name="Quad Arrow 10"/>
                <p:cNvSpPr/>
                <p:nvPr/>
              </p:nvSpPr>
              <p:spPr>
                <a:xfrm rot="2700130">
                  <a:off x="2572870" y="2492187"/>
                  <a:ext cx="627529" cy="672353"/>
                </a:xfrm>
                <a:prstGeom prst="quadArrow">
                  <a:avLst>
                    <a:gd name="adj1" fmla="val 2500"/>
                    <a:gd name="adj2" fmla="val 5357"/>
                    <a:gd name="adj3" fmla="val 22500"/>
                  </a:avLst>
                </a:prstGeom>
                <a:solidFill>
                  <a:srgbClr val="EDB00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mc:AlternateContent xmlns:mc="http://schemas.openxmlformats.org/markup-compatibility/2006" xmlns:a14="http://schemas.microsoft.com/office/drawing/2010/main">
            <mc:Choice Requires="a14">
              <p:sp>
                <p:nvSpPr>
                  <p:cNvPr id="5" name="Rectangle 4"/>
                  <p:cNvSpPr/>
                  <p:nvPr/>
                </p:nvSpPr>
                <p:spPr>
                  <a:xfrm>
                    <a:off x="4667224" y="4248854"/>
                    <a:ext cx="7200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rgbClr val="FFC000"/>
                                  </a:solidFill>
                                  <a:latin typeface="Cambria Math" panose="02040503050406030204" pitchFamily="18" charset="0"/>
                                </a:rPr>
                              </m:ctrlPr>
                            </m:sSubPr>
                            <m:e>
                              <m:r>
                                <a:rPr lang="de-DE" b="1" i="1" smtClean="0">
                                  <a:solidFill>
                                    <a:srgbClr val="FFC000"/>
                                  </a:solidFill>
                                  <a:latin typeface="Cambria Math" panose="02040503050406030204" pitchFamily="18" charset="0"/>
                                </a:rPr>
                                <m:t>𝑷</m:t>
                              </m:r>
                            </m:e>
                            <m:sub>
                              <m:r>
                                <a:rPr lang="de-DE" b="1" i="1" smtClean="0">
                                  <a:solidFill>
                                    <a:srgbClr val="FFC000"/>
                                  </a:solidFill>
                                  <a:latin typeface="Cambria Math" panose="02040503050406030204" pitchFamily="18" charset="0"/>
                                </a:rPr>
                                <m:t>𝒓𝒂𝒅</m:t>
                              </m:r>
                            </m:sub>
                          </m:sSub>
                        </m:oMath>
                      </m:oMathPara>
                    </a14:m>
                    <a:endParaRPr lang="en-GB" b="1" dirty="0">
                      <a:solidFill>
                        <a:srgbClr val="FFC0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667224" y="4248854"/>
                    <a:ext cx="720005" cy="369332"/>
                  </a:xfrm>
                  <a:prstGeom prst="rect">
                    <a:avLst/>
                  </a:prstGeom>
                  <a:blipFill>
                    <a:blip r:embed="rId9"/>
                    <a:stretch>
                      <a:fillRect b="-3333"/>
                    </a:stretch>
                  </a:blipFill>
                </p:spPr>
                <p:txBody>
                  <a:bodyPr/>
                  <a:lstStyle/>
                  <a:p>
                    <a:r>
                      <a:rPr lang="en-GB">
                        <a:noFill/>
                      </a:rPr>
                      <a:t> </a:t>
                    </a:r>
                  </a:p>
                </p:txBody>
              </p:sp>
            </mc:Fallback>
          </mc:AlternateContent>
        </p:grpSp>
        <p:sp>
          <p:nvSpPr>
            <p:cNvPr id="7" name="Rectangle 6"/>
            <p:cNvSpPr/>
            <p:nvPr/>
          </p:nvSpPr>
          <p:spPr>
            <a:xfrm>
              <a:off x="7810933" y="5755753"/>
              <a:ext cx="2095446" cy="307777"/>
            </a:xfrm>
            <a:prstGeom prst="rect">
              <a:avLst/>
            </a:prstGeom>
          </p:spPr>
          <p:txBody>
            <a:bodyPr wrap="none">
              <a:spAutoFit/>
            </a:bodyPr>
            <a:lstStyle/>
            <a:p>
              <a:pPr algn="ctr"/>
              <a:r>
                <a:rPr lang="en-US" sz="1400" dirty="0" smtClean="0"/>
                <a:t>[</a:t>
              </a:r>
              <a:r>
                <a:rPr lang="en-US" sz="1400" dirty="0" err="1" smtClean="0"/>
                <a:t>Jakubowski</a:t>
              </a:r>
              <a:r>
                <a:rPr lang="en-US" sz="1400" dirty="0" smtClean="0"/>
                <a:t> et al. 2020]</a:t>
              </a:r>
              <a:endParaRPr lang="en-GB" sz="1400" dirty="0"/>
            </a:p>
          </p:txBody>
        </p:sp>
      </p:grpSp>
      <p:grpSp>
        <p:nvGrpSpPr>
          <p:cNvPr id="21" name="Group 20"/>
          <p:cNvGrpSpPr/>
          <p:nvPr/>
        </p:nvGrpSpPr>
        <p:grpSpPr>
          <a:xfrm>
            <a:off x="1718583" y="3214581"/>
            <a:ext cx="4164865" cy="2848949"/>
            <a:chOff x="1718583" y="3214581"/>
            <a:chExt cx="4164865" cy="2848949"/>
          </a:xfrm>
        </p:grpSpPr>
        <p:pic>
          <p:nvPicPr>
            <p:cNvPr id="15" name="Picture 14"/>
            <p:cNvPicPr>
              <a:picLocks noChangeAspect="1"/>
            </p:cNvPicPr>
            <p:nvPr/>
          </p:nvPicPr>
          <p:blipFill>
            <a:blip r:embed="rId10"/>
            <a:stretch>
              <a:fillRect/>
            </a:stretch>
          </p:blipFill>
          <p:spPr>
            <a:xfrm>
              <a:off x="1718583" y="3503627"/>
              <a:ext cx="4164865" cy="2247090"/>
            </a:xfrm>
            <a:prstGeom prst="rect">
              <a:avLst/>
            </a:prstGeom>
          </p:spPr>
        </p:pic>
        <p:sp>
          <p:nvSpPr>
            <p:cNvPr id="18" name="Rectangle 17"/>
            <p:cNvSpPr/>
            <p:nvPr/>
          </p:nvSpPr>
          <p:spPr>
            <a:xfrm>
              <a:off x="3381228" y="5755753"/>
              <a:ext cx="1317990" cy="307777"/>
            </a:xfrm>
            <a:prstGeom prst="rect">
              <a:avLst/>
            </a:prstGeom>
          </p:spPr>
          <p:txBody>
            <a:bodyPr wrap="none">
              <a:spAutoFit/>
            </a:bodyPr>
            <a:lstStyle/>
            <a:p>
              <a:pPr algn="ctr"/>
              <a:r>
                <a:rPr lang="en-US" sz="1400" dirty="0" smtClean="0"/>
                <a:t>[Geißler 2022]</a:t>
              </a:r>
              <a:endParaRPr lang="en-GB" sz="1400" dirty="0"/>
            </a:p>
          </p:txBody>
        </p:sp>
        <p:sp>
          <p:nvSpPr>
            <p:cNvPr id="19" name="Rectangle 18"/>
            <p:cNvSpPr/>
            <p:nvPr/>
          </p:nvSpPr>
          <p:spPr>
            <a:xfrm>
              <a:off x="2822586" y="3214581"/>
              <a:ext cx="2435283" cy="323165"/>
            </a:xfrm>
            <a:prstGeom prst="rect">
              <a:avLst/>
            </a:prstGeom>
          </p:spPr>
          <p:txBody>
            <a:bodyPr wrap="none">
              <a:spAutoFit/>
            </a:bodyPr>
            <a:lstStyle/>
            <a:p>
              <a:pPr algn="ctr"/>
              <a:r>
                <a:rPr lang="en-US" sz="1500" b="1" dirty="0" smtClean="0"/>
                <a:t>C radiation loss function</a:t>
              </a:r>
              <a:endParaRPr lang="en-GB" sz="1500" b="1" dirty="0"/>
            </a:p>
          </p:txBody>
        </p:sp>
      </p:grpSp>
    </p:spTree>
    <p:extLst>
      <p:ext uri="{BB962C8B-B14F-4D97-AF65-F5344CB8AC3E}">
        <p14:creationId xmlns:p14="http://schemas.microsoft.com/office/powerpoint/2010/main" val="591844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sz="quarter" idx="13"/>
          </p:nvPr>
        </p:nvSpPr>
        <p:spPr>
          <a:xfrm>
            <a:off x="695326" y="976935"/>
            <a:ext cx="10822183" cy="4772024"/>
          </a:xfrm>
        </p:spPr>
        <p:txBody>
          <a:bodyPr>
            <a:normAutofit/>
          </a:bodyPr>
          <a:lstStyle/>
          <a:p>
            <a:pPr algn="just"/>
            <a:r>
              <a:rPr lang="en-US" dirty="0" smtClean="0"/>
              <a:t>Fast geometry matrix calculation</a:t>
            </a:r>
            <a:r>
              <a:rPr lang="en-US" b="0" dirty="0" smtClean="0">
                <a:solidFill>
                  <a:schemeClr val="tx1"/>
                </a:solidFill>
              </a:rPr>
              <a:t> (</a:t>
            </a:r>
            <a:r>
              <a:rPr lang="en-US" b="0" dirty="0" err="1" smtClean="0">
                <a:solidFill>
                  <a:schemeClr val="tx1"/>
                </a:solidFill>
              </a:rPr>
              <a:t>Cherab</a:t>
            </a:r>
            <a:r>
              <a:rPr lang="en-US" b="0" dirty="0" smtClean="0">
                <a:solidFill>
                  <a:schemeClr val="tx1"/>
                </a:solidFill>
              </a:rPr>
              <a:t>)</a:t>
            </a:r>
          </a:p>
          <a:p>
            <a:pPr algn="just"/>
            <a:r>
              <a:rPr lang="en-US" b="0" dirty="0">
                <a:solidFill>
                  <a:schemeClr val="tx1"/>
                </a:solidFill>
              </a:rPr>
              <a:t>Modeling of the </a:t>
            </a:r>
            <a:r>
              <a:rPr lang="en-US" b="0" dirty="0" smtClean="0">
                <a:solidFill>
                  <a:schemeClr val="tx1"/>
                </a:solidFill>
              </a:rPr>
              <a:t>diagnostics</a:t>
            </a:r>
          </a:p>
          <a:p>
            <a:pPr algn="just"/>
            <a:r>
              <a:rPr lang="en-US" b="0" dirty="0" smtClean="0">
                <a:solidFill>
                  <a:schemeClr val="tx1"/>
                </a:solidFill>
              </a:rPr>
              <a:t>Including wall effects</a:t>
            </a:r>
            <a:endParaRPr lang="en-US" b="0" dirty="0">
              <a:solidFill>
                <a:schemeClr val="tx1"/>
              </a:solidFill>
            </a:endParaRPr>
          </a:p>
          <a:p>
            <a:pPr algn="just"/>
            <a:r>
              <a:rPr lang="en-US" b="0" dirty="0" smtClean="0">
                <a:solidFill>
                  <a:schemeClr val="tx1"/>
                </a:solidFill>
              </a:rPr>
              <a:t>Forward measurement of synthetic data</a:t>
            </a:r>
          </a:p>
          <a:p>
            <a:pPr algn="just"/>
            <a:r>
              <a:rPr lang="en-US" b="0" dirty="0" smtClean="0">
                <a:solidFill>
                  <a:schemeClr val="tx1"/>
                </a:solidFill>
              </a:rPr>
              <a:t>Tomographic inversion</a:t>
            </a:r>
          </a:p>
          <a:p>
            <a:pPr algn="just"/>
            <a:r>
              <a:rPr lang="en-US" b="0" dirty="0" smtClean="0">
                <a:solidFill>
                  <a:schemeClr val="tx1"/>
                </a:solidFill>
              </a:rPr>
              <a:t>Applicable to other line-integration diagnostics</a:t>
            </a:r>
            <a:endParaRPr lang="en-US" b="0" dirty="0">
              <a:solidFill>
                <a:schemeClr val="tx1"/>
              </a:solidFill>
            </a:endParaRPr>
          </a:p>
        </p:txBody>
      </p:sp>
      <p:sp>
        <p:nvSpPr>
          <p:cNvPr id="9" name="Titel 8"/>
          <p:cNvSpPr>
            <a:spLocks noGrp="1"/>
          </p:cNvSpPr>
          <p:nvPr>
            <p:ph type="title"/>
          </p:nvPr>
        </p:nvSpPr>
        <p:spPr>
          <a:xfrm>
            <a:off x="695326" y="441325"/>
            <a:ext cx="9576471" cy="445014"/>
          </a:xfrm>
        </p:spPr>
        <p:txBody>
          <a:bodyPr/>
          <a:lstStyle/>
          <a:p>
            <a:r>
              <a:rPr lang="en-US" dirty="0" smtClean="0"/>
              <a:t>Geometry matrix</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50</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8641" r="51837" b="11635"/>
          <a:stretch/>
        </p:blipFill>
        <p:spPr>
          <a:xfrm>
            <a:off x="178144" y="4068325"/>
            <a:ext cx="3845314" cy="214658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8542" y="4029015"/>
            <a:ext cx="3280910" cy="2460683"/>
          </a:xfrm>
          <a:prstGeom prst="rect">
            <a:avLst/>
          </a:prstGeom>
        </p:spPr>
      </p:pic>
      <mc:AlternateContent xmlns:mc="http://schemas.openxmlformats.org/markup-compatibility/2006" xmlns:a14="http://schemas.microsoft.com/office/drawing/2010/main">
        <mc:Choice Requires="a14">
          <p:sp>
            <p:nvSpPr>
              <p:cNvPr id="34" name="Rectangle 33"/>
              <p:cNvSpPr/>
              <p:nvPr/>
            </p:nvSpPr>
            <p:spPr>
              <a:xfrm>
                <a:off x="9531143" y="3708015"/>
                <a:ext cx="1415709"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𝑖𝑛</m:t>
                          </m:r>
                        </m:sub>
                      </m:sSub>
                      <m:r>
                        <a:rPr lang="de-DE" b="0" i="1" smtClean="0">
                          <a:latin typeface="Cambria Math" panose="02040503050406030204" pitchFamily="18" charset="0"/>
                        </a:rPr>
                        <m:t>=</m:t>
                      </m:r>
                      <m:r>
                        <a:rPr lang="de-DE" b="0" i="1" smtClean="0">
                          <a:latin typeface="Cambria Math" panose="02040503050406030204" pitchFamily="18" charset="0"/>
                        </a:rPr>
                        <m:t>𝐺</m:t>
                      </m:r>
                      <m:r>
                        <a:rPr lang="de-DE" b="0" i="1" smtClean="0">
                          <a:latin typeface="Cambria Math" panose="02040503050406030204" pitchFamily="18" charset="0"/>
                        </a:rPr>
                        <m:t>×</m:t>
                      </m:r>
                      <m:r>
                        <a:rPr lang="de-DE" b="0" i="1" smtClean="0">
                          <a:latin typeface="Cambria Math" panose="02040503050406030204" pitchFamily="18" charset="0"/>
                        </a:rPr>
                        <m:t>𝜀</m:t>
                      </m:r>
                    </m:oMath>
                  </m:oMathPara>
                </a14:m>
                <a:endParaRPr lang="de-DE" dirty="0" smtClean="0"/>
              </a:p>
            </p:txBody>
          </p:sp>
        </mc:Choice>
        <mc:Fallback xmlns="">
          <p:sp>
            <p:nvSpPr>
              <p:cNvPr id="34" name="Rectangle 33"/>
              <p:cNvSpPr>
                <a:spLocks noRot="1" noChangeAspect="1" noMove="1" noResize="1" noEditPoints="1" noAdjustHandles="1" noChangeArrowheads="1" noChangeShapeType="1" noTextEdit="1"/>
              </p:cNvSpPr>
              <p:nvPr/>
            </p:nvSpPr>
            <p:spPr>
              <a:xfrm>
                <a:off x="9531143" y="3708015"/>
                <a:ext cx="1415709" cy="369332"/>
              </a:xfrm>
              <a:prstGeom prst="rect">
                <a:avLst/>
              </a:prstGeom>
              <a:blipFill>
                <a:blip r:embed="rId9"/>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763588" y="3719827"/>
                <a:ext cx="2170081" cy="369332"/>
              </a:xfrm>
              <a:prstGeom prst="rect">
                <a:avLst/>
              </a:prstGeom>
            </p:spPr>
            <p:txBody>
              <a:bodyPr wrap="none">
                <a:spAutoFit/>
              </a:bodyPr>
              <a:lstStyle/>
              <a:p>
                <a:r>
                  <a:rPr lang="de-DE" dirty="0"/>
                  <a:t>E</a:t>
                </a:r>
                <a:r>
                  <a:rPr lang="de-DE" dirty="0" smtClean="0"/>
                  <a:t>missivity pattern </a:t>
                </a:r>
                <a14:m>
                  <m:oMath xmlns:m="http://schemas.openxmlformats.org/officeDocument/2006/math">
                    <m:r>
                      <a:rPr lang="de-DE" b="0" i="1" smtClean="0">
                        <a:latin typeface="Cambria Math" panose="02040503050406030204" pitchFamily="18" charset="0"/>
                      </a:rPr>
                      <m:t>𝜀</m:t>
                    </m:r>
                  </m:oMath>
                </a14:m>
                <a:endParaRPr lang="de-DE" dirty="0" smtClean="0"/>
              </a:p>
            </p:txBody>
          </p:sp>
        </mc:Choice>
        <mc:Fallback xmlns="">
          <p:sp>
            <p:nvSpPr>
              <p:cNvPr id="35" name="Rectangle 34"/>
              <p:cNvSpPr>
                <a:spLocks noRot="1" noChangeAspect="1" noMove="1" noResize="1" noEditPoints="1" noAdjustHandles="1" noChangeArrowheads="1" noChangeShapeType="1" noTextEdit="1"/>
              </p:cNvSpPr>
              <p:nvPr/>
            </p:nvSpPr>
            <p:spPr>
              <a:xfrm>
                <a:off x="763588" y="3719827"/>
                <a:ext cx="2170081" cy="369332"/>
              </a:xfrm>
              <a:prstGeom prst="rect">
                <a:avLst/>
              </a:prstGeom>
              <a:blipFill>
                <a:blip r:embed="rId10"/>
                <a:stretch>
                  <a:fillRect l="-2247" t="-8197" b="-24590"/>
                </a:stretch>
              </a:blipFill>
            </p:spPr>
            <p:txBody>
              <a:bodyPr/>
              <a:lstStyle/>
              <a:p>
                <a:r>
                  <a:rPr lang="en-GB">
                    <a:noFill/>
                  </a:rPr>
                  <a:t> </a:t>
                </a:r>
              </a:p>
            </p:txBody>
          </p:sp>
        </mc:Fallback>
      </mc:AlternateContent>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4143" y="3931864"/>
            <a:ext cx="3471838" cy="2281670"/>
          </a:xfrm>
          <a:prstGeom prst="rect">
            <a:avLst/>
          </a:prstGeom>
        </p:spPr>
      </p:pic>
      <mc:AlternateContent xmlns:mc="http://schemas.openxmlformats.org/markup-compatibility/2006" xmlns:a14="http://schemas.microsoft.com/office/drawing/2010/main">
        <mc:Choice Requires="a14">
          <p:sp>
            <p:nvSpPr>
              <p:cNvPr id="37" name="Rectangle 36"/>
              <p:cNvSpPr/>
              <p:nvPr/>
            </p:nvSpPr>
            <p:spPr>
              <a:xfrm>
                <a:off x="4975248" y="3708015"/>
                <a:ext cx="2110386" cy="369332"/>
              </a:xfrm>
              <a:prstGeom prst="rect">
                <a:avLst/>
              </a:prstGeom>
            </p:spPr>
            <p:txBody>
              <a:bodyPr wrap="none">
                <a:spAutoFit/>
              </a:bodyPr>
              <a:lstStyle/>
              <a:p>
                <a:r>
                  <a:rPr lang="de-DE" dirty="0" smtClean="0"/>
                  <a:t>Geometry </a:t>
                </a:r>
                <a:r>
                  <a:rPr lang="de-DE" dirty="0" err="1" smtClean="0"/>
                  <a:t>matrix</a:t>
                </a:r>
                <a:r>
                  <a:rPr lang="de-DE" dirty="0" smtClean="0"/>
                  <a:t> </a:t>
                </a:r>
                <a14:m>
                  <m:oMath xmlns:m="http://schemas.openxmlformats.org/officeDocument/2006/math">
                    <m:r>
                      <a:rPr lang="de-DE" b="0" i="1" smtClean="0">
                        <a:latin typeface="Cambria Math" panose="02040503050406030204" pitchFamily="18" charset="0"/>
                      </a:rPr>
                      <m:t>𝐺</m:t>
                    </m:r>
                  </m:oMath>
                </a14:m>
                <a:endParaRPr lang="de-DE" dirty="0" smtClean="0"/>
              </a:p>
            </p:txBody>
          </p:sp>
        </mc:Choice>
        <mc:Fallback xmlns="">
          <p:sp>
            <p:nvSpPr>
              <p:cNvPr id="37" name="Rectangle 36"/>
              <p:cNvSpPr>
                <a:spLocks noRot="1" noChangeAspect="1" noMove="1" noResize="1" noEditPoints="1" noAdjustHandles="1" noChangeArrowheads="1" noChangeShapeType="1" noTextEdit="1"/>
              </p:cNvSpPr>
              <p:nvPr/>
            </p:nvSpPr>
            <p:spPr>
              <a:xfrm>
                <a:off x="4975248" y="3708015"/>
                <a:ext cx="2110386" cy="369332"/>
              </a:xfrm>
              <a:prstGeom prst="rect">
                <a:avLst/>
              </a:prstGeom>
              <a:blipFill>
                <a:blip r:embed="rId12"/>
                <a:stretch>
                  <a:fillRect l="-2312"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3950139" y="4864616"/>
                <a:ext cx="566181"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3000" b="1" i="1" smtClean="0">
                          <a:solidFill>
                            <a:srgbClr val="005555"/>
                          </a:solidFill>
                          <a:latin typeface="Cambria Math" panose="02040503050406030204" pitchFamily="18" charset="0"/>
                        </a:rPr>
                        <m:t>×</m:t>
                      </m:r>
                    </m:oMath>
                  </m:oMathPara>
                </a14:m>
                <a:endParaRPr lang="en-GB" sz="3000" b="1" dirty="0">
                  <a:solidFill>
                    <a:srgbClr val="005555"/>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3950139" y="4864616"/>
                <a:ext cx="566181" cy="553998"/>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8010778" y="4864616"/>
                <a:ext cx="579005"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3000" b="1" i="1" smtClean="0">
                          <a:solidFill>
                            <a:srgbClr val="005555"/>
                          </a:solidFill>
                          <a:latin typeface="Cambria Math" panose="02040503050406030204" pitchFamily="18" charset="0"/>
                        </a:rPr>
                        <m:t>=</m:t>
                      </m:r>
                    </m:oMath>
                  </m:oMathPara>
                </a14:m>
                <a:endParaRPr lang="en-GB" sz="3000" b="1" dirty="0">
                  <a:solidFill>
                    <a:srgbClr val="005555"/>
                  </a:solidFill>
                </a:endParaRPr>
              </a:p>
            </p:txBody>
          </p:sp>
        </mc:Choice>
        <mc:Fallback xmlns="">
          <p:sp>
            <p:nvSpPr>
              <p:cNvPr id="39" name="Rectangle 38"/>
              <p:cNvSpPr>
                <a:spLocks noRot="1" noChangeAspect="1" noMove="1" noResize="1" noEditPoints="1" noAdjustHandles="1" noChangeArrowheads="1" noChangeShapeType="1" noTextEdit="1"/>
              </p:cNvSpPr>
              <p:nvPr/>
            </p:nvSpPr>
            <p:spPr>
              <a:xfrm>
                <a:off x="8010778" y="4864616"/>
                <a:ext cx="579005" cy="553998"/>
              </a:xfrm>
              <a:prstGeom prst="rect">
                <a:avLst/>
              </a:prstGeom>
              <a:blipFill>
                <a:blip r:embed="rId14"/>
                <a:stretch>
                  <a:fillRect/>
                </a:stretch>
              </a:blipFill>
            </p:spPr>
            <p:txBody>
              <a:bodyPr/>
              <a:lstStyle/>
              <a:p>
                <a:r>
                  <a:rPr lang="en-GB">
                    <a:noFill/>
                  </a:rPr>
                  <a:t> </a:t>
                </a:r>
              </a:p>
            </p:txBody>
          </p:sp>
        </mc:Fallback>
      </mc:AlternateContent>
      <p:pic>
        <p:nvPicPr>
          <p:cNvPr id="40" name="Picture 39"/>
          <p:cNvPicPr>
            <a:picLocks noChangeAspect="1"/>
          </p:cNvPicPr>
          <p:nvPr/>
        </p:nvPicPr>
        <p:blipFill rotWithShape="1">
          <a:blip r:embed="rId15" cstate="print">
            <a:extLst>
              <a:ext uri="{28A0092B-C50C-407E-A947-70E740481C1C}">
                <a14:useLocalDpi xmlns:a14="http://schemas.microsoft.com/office/drawing/2010/main" val="0"/>
              </a:ext>
            </a:extLst>
          </a:blip>
          <a:srcRect l="20078" t="2991" r="6500" b="11620"/>
          <a:stretch/>
        </p:blipFill>
        <p:spPr>
          <a:xfrm>
            <a:off x="6028796" y="1399690"/>
            <a:ext cx="1079770" cy="1536971"/>
          </a:xfrm>
          <a:prstGeom prst="rect">
            <a:avLst/>
          </a:prstGeom>
        </p:spPr>
      </p:pic>
      <p:pic>
        <p:nvPicPr>
          <p:cNvPr id="41" name="Picture 40"/>
          <p:cNvPicPr>
            <a:picLocks noChangeAspect="1"/>
          </p:cNvPicPr>
          <p:nvPr/>
        </p:nvPicPr>
        <p:blipFill rotWithShape="1">
          <a:blip r:embed="rId16">
            <a:extLst>
              <a:ext uri="{28A0092B-C50C-407E-A947-70E740481C1C}">
                <a14:useLocalDpi xmlns:a14="http://schemas.microsoft.com/office/drawing/2010/main" val="0"/>
              </a:ext>
            </a:extLst>
          </a:blip>
          <a:srcRect l="21238" t="11724" r="20696" b="12410"/>
          <a:stretch/>
        </p:blipFill>
        <p:spPr>
          <a:xfrm>
            <a:off x="7811445" y="1414281"/>
            <a:ext cx="1040859" cy="1507788"/>
          </a:xfrm>
          <a:prstGeom prst="rect">
            <a:avLst/>
          </a:prstGeom>
        </p:spPr>
      </p:pic>
      <p:cxnSp>
        <p:nvCxnSpPr>
          <p:cNvPr id="42" name="Straight Arrow Connector 41"/>
          <p:cNvCxnSpPr>
            <a:stCxn id="40" idx="3"/>
            <a:endCxn id="41" idx="1"/>
          </p:cNvCxnSpPr>
          <p:nvPr/>
        </p:nvCxnSpPr>
        <p:spPr>
          <a:xfrm flipV="1">
            <a:off x="7108566" y="2168175"/>
            <a:ext cx="702879" cy="1"/>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929601" y="1345513"/>
            <a:ext cx="697627" cy="369332"/>
          </a:xfrm>
          <a:prstGeom prst="rect">
            <a:avLst/>
          </a:prstGeom>
        </p:spPr>
        <p:txBody>
          <a:bodyPr wrap="none">
            <a:spAutoFit/>
          </a:bodyPr>
          <a:lstStyle/>
          <a:p>
            <a:pPr algn="ctr"/>
            <a:r>
              <a:rPr lang="en-US" b="1" dirty="0" smtClean="0">
                <a:solidFill>
                  <a:srgbClr val="0070C0"/>
                </a:solidFill>
              </a:rPr>
              <a:t>QRB</a:t>
            </a:r>
            <a:endParaRPr lang="de-DE" b="1" dirty="0">
              <a:solidFill>
                <a:srgbClr val="0070C0"/>
              </a:solidFill>
            </a:endParaRPr>
          </a:p>
        </p:txBody>
      </p:sp>
      <p:pic>
        <p:nvPicPr>
          <p:cNvPr id="44" name="Picture 43"/>
          <p:cNvPicPr>
            <a:picLocks noChangeAspect="1"/>
          </p:cNvPicPr>
          <p:nvPr/>
        </p:nvPicPr>
        <p:blipFill rotWithShape="1">
          <a:blip r:embed="rId17" cstate="print">
            <a:extLst>
              <a:ext uri="{28A0092B-C50C-407E-A947-70E740481C1C}">
                <a14:useLocalDpi xmlns:a14="http://schemas.microsoft.com/office/drawing/2010/main" val="0"/>
              </a:ext>
            </a:extLst>
          </a:blip>
          <a:srcRect l="19755" t="4145" r="6824" b="11548"/>
          <a:stretch/>
        </p:blipFill>
        <p:spPr>
          <a:xfrm>
            <a:off x="9232507" y="1360522"/>
            <a:ext cx="1079771" cy="1517516"/>
          </a:xfrm>
          <a:prstGeom prst="rect">
            <a:avLst/>
          </a:prstGeom>
        </p:spPr>
      </p:pic>
      <p:pic>
        <p:nvPicPr>
          <p:cNvPr id="45" name="Picture 44"/>
          <p:cNvPicPr>
            <a:picLocks noChangeAspect="1"/>
          </p:cNvPicPr>
          <p:nvPr/>
        </p:nvPicPr>
        <p:blipFill rotWithShape="1">
          <a:blip r:embed="rId18">
            <a:extLst>
              <a:ext uri="{28A0092B-C50C-407E-A947-70E740481C1C}">
                <a14:useLocalDpi xmlns:a14="http://schemas.microsoft.com/office/drawing/2010/main" val="0"/>
              </a:ext>
            </a:extLst>
          </a:blip>
          <a:srcRect l="22212" t="12778" r="22464" b="13899"/>
          <a:stretch/>
        </p:blipFill>
        <p:spPr>
          <a:xfrm>
            <a:off x="11015156" y="1399690"/>
            <a:ext cx="963038" cy="1449421"/>
          </a:xfrm>
          <a:prstGeom prst="rect">
            <a:avLst/>
          </a:prstGeom>
        </p:spPr>
      </p:pic>
      <p:cxnSp>
        <p:nvCxnSpPr>
          <p:cNvPr id="46" name="Straight Arrow Connector 45"/>
          <p:cNvCxnSpPr>
            <a:stCxn id="44" idx="3"/>
            <a:endCxn id="45" idx="1"/>
          </p:cNvCxnSpPr>
          <p:nvPr/>
        </p:nvCxnSpPr>
        <p:spPr>
          <a:xfrm>
            <a:off x="10312278" y="2119280"/>
            <a:ext cx="702878" cy="5121"/>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9137888" y="2561260"/>
            <a:ext cx="731932" cy="369332"/>
          </a:xfrm>
          <a:prstGeom prst="rect">
            <a:avLst/>
          </a:prstGeom>
        </p:spPr>
        <p:txBody>
          <a:bodyPr wrap="none">
            <a:spAutoFit/>
          </a:bodyPr>
          <a:lstStyle/>
          <a:p>
            <a:pPr algn="ctr"/>
            <a:r>
              <a:rPr lang="en-US" b="1" dirty="0" smtClean="0">
                <a:solidFill>
                  <a:srgbClr val="EF7C00"/>
                </a:solidFill>
              </a:rPr>
              <a:t>IRVB</a:t>
            </a:r>
            <a:endParaRPr lang="de-DE" b="1" dirty="0">
              <a:solidFill>
                <a:srgbClr val="EF7C00"/>
              </a:solidFill>
            </a:endParaRPr>
          </a:p>
        </p:txBody>
      </p:sp>
    </p:spTree>
    <p:extLst>
      <p:ext uri="{BB962C8B-B14F-4D97-AF65-F5344CB8AC3E}">
        <p14:creationId xmlns:p14="http://schemas.microsoft.com/office/powerpoint/2010/main" val="25768859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1"/>
              <p:cNvSpPr>
                <a:spLocks noGrp="1"/>
              </p:cNvSpPr>
              <p:nvPr>
                <p:ph sz="quarter" idx="13"/>
              </p:nvPr>
            </p:nvSpPr>
            <p:spPr>
              <a:xfrm>
                <a:off x="695326" y="1141461"/>
                <a:ext cx="10801349" cy="4772024"/>
              </a:xfrm>
            </p:spPr>
            <p:txBody>
              <a:bodyPr>
                <a:noAutofit/>
              </a:bodyPr>
              <a:lstStyle/>
              <a:p>
                <a:r>
                  <a:rPr lang="en-US" b="0" dirty="0" smtClean="0">
                    <a:solidFill>
                      <a:schemeClr val="tx1"/>
                    </a:solidFill>
                  </a:rPr>
                  <a:t>Current method: </a:t>
                </a:r>
                <a:r>
                  <a:rPr lang="en-US" dirty="0"/>
                  <a:t>average chord </a:t>
                </a:r>
                <a:r>
                  <a:rPr lang="en-US" dirty="0" smtClean="0"/>
                  <a:t>brightness</a:t>
                </a:r>
                <a:endParaRPr lang="de-DE" dirty="0"/>
              </a:p>
              <a:p>
                <a:r>
                  <a:rPr lang="de-DE" b="0" dirty="0" smtClean="0">
                    <a:solidFill>
                      <a:schemeClr val="tx1"/>
                    </a:solidFill>
                  </a:rPr>
                  <a:t>Only</a:t>
                </a:r>
                <a:r>
                  <a:rPr lang="de-DE" b="0" dirty="0">
                    <a:solidFill>
                      <a:schemeClr val="tx1"/>
                    </a:solidFill>
                  </a:rPr>
                  <a:t> horizontal </a:t>
                </a:r>
                <a:r>
                  <a:rPr lang="de-DE" b="0" dirty="0" err="1">
                    <a:solidFill>
                      <a:schemeClr val="tx1"/>
                    </a:solidFill>
                  </a:rPr>
                  <a:t>bolometer</a:t>
                </a:r>
                <a:r>
                  <a:rPr lang="de-DE" b="0" dirty="0">
                    <a:solidFill>
                      <a:schemeClr val="tx1"/>
                    </a:solidFill>
                  </a:rPr>
                  <a:t> </a:t>
                </a:r>
                <a:r>
                  <a:rPr lang="de-DE" b="0" dirty="0" err="1">
                    <a:solidFill>
                      <a:schemeClr val="tx1"/>
                    </a:solidFill>
                  </a:rPr>
                  <a:t>camera</a:t>
                </a:r>
                <a:r>
                  <a:rPr lang="de-DE" b="0" dirty="0">
                    <a:solidFill>
                      <a:schemeClr val="tx1"/>
                    </a:solidFill>
                  </a:rPr>
                  <a:t> (</a:t>
                </a:r>
                <a:r>
                  <a:rPr lang="de-DE" b="0" dirty="0" err="1">
                    <a:solidFill>
                      <a:schemeClr val="tx1"/>
                    </a:solidFill>
                  </a:rPr>
                  <a:t>HBCm</a:t>
                </a:r>
                <a:r>
                  <a:rPr lang="de-DE" b="0" dirty="0" smtClean="0">
                    <a:solidFill>
                      <a:schemeClr val="tx1"/>
                    </a:solidFill>
                  </a:rPr>
                  <a:t>)</a:t>
                </a:r>
              </a:p>
              <a:p>
                <a:endParaRPr lang="de-DE" b="0" dirty="0">
                  <a:solidFill>
                    <a:schemeClr val="tx1"/>
                  </a:solidFill>
                </a:endParaRPr>
              </a:p>
              <a:p>
                <a:r>
                  <a:rPr lang="de-DE" b="0" dirty="0" err="1" smtClean="0">
                    <a:solidFill>
                      <a:schemeClr val="tx1"/>
                    </a:solidFill>
                  </a:rPr>
                  <a:t>Chord</a:t>
                </a:r>
                <a:r>
                  <a:rPr lang="de-DE" b="0" dirty="0" smtClean="0">
                    <a:solidFill>
                      <a:schemeClr val="tx1"/>
                    </a:solidFill>
                  </a:rPr>
                  <a:t> </a:t>
                </a:r>
                <a:r>
                  <a:rPr lang="de-DE" b="0" dirty="0" err="1" smtClean="0">
                    <a:solidFill>
                      <a:schemeClr val="tx1"/>
                    </a:solidFill>
                  </a:rPr>
                  <a:t>brightness</a:t>
                </a:r>
                <a:r>
                  <a:rPr lang="de-DE" b="0" dirty="0" smtClean="0">
                    <a:solidFill>
                      <a:schemeClr val="tx1"/>
                    </a:solidFill>
                  </a:rPr>
                  <a:t>: </a:t>
                </a:r>
                <a14:m>
                  <m:oMath xmlns:m="http://schemas.openxmlformats.org/officeDocument/2006/math">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𝑐</m:t>
                        </m:r>
                        <m:r>
                          <a:rPr lang="de-DE" b="0" i="1">
                            <a:solidFill>
                              <a:schemeClr val="tx1"/>
                            </a:solidFill>
                            <a:latin typeface="Cambria Math" panose="02040503050406030204" pitchFamily="18" charset="0"/>
                          </a:rPr>
                          <m:t>h</m:t>
                        </m:r>
                        <m:r>
                          <a:rPr lang="de-DE" b="0" i="1">
                            <a:solidFill>
                              <a:schemeClr val="tx1"/>
                            </a:solidFill>
                            <a:latin typeface="Cambria Math" panose="02040503050406030204" pitchFamily="18" charset="0"/>
                          </a:rPr>
                          <m:t>𝑜𝑟𝑑</m:t>
                        </m:r>
                      </m:sub>
                    </m:sSub>
                    <m:r>
                      <a:rPr lang="de-DE" b="0" i="1">
                        <a:solidFill>
                          <a:schemeClr val="tx1"/>
                        </a:solidFill>
                        <a:latin typeface="Cambria Math" panose="02040503050406030204" pitchFamily="18" charset="0"/>
                      </a:rPr>
                      <m:t>=</m:t>
                    </m:r>
                    <m:f>
                      <m:fPr>
                        <m:ctrlPr>
                          <a:rPr lang="de-DE" b="0" i="1">
                            <a:solidFill>
                              <a:schemeClr val="tx1"/>
                            </a:solidFill>
                            <a:latin typeface="Cambria Math" panose="02040503050406030204" pitchFamily="18" charset="0"/>
                          </a:rPr>
                        </m:ctrlPr>
                      </m:fPr>
                      <m:num>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𝑖𝑛</m:t>
                            </m:r>
                          </m:sub>
                        </m:sSub>
                      </m:num>
                      <m:den>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𝑑</m:t>
                            </m:r>
                          </m:e>
                          <m:sub>
                            <m:r>
                              <a:rPr lang="de-DE" b="0" i="1">
                                <a:solidFill>
                                  <a:schemeClr val="tx1"/>
                                </a:solidFill>
                                <a:latin typeface="Cambria Math" panose="02040503050406030204" pitchFamily="18" charset="0"/>
                              </a:rPr>
                              <m:t>𝐿𝑜𝑆</m:t>
                            </m:r>
                          </m:sub>
                        </m:sSub>
                        <m:r>
                          <a:rPr lang="de-DE" b="0" i="1">
                            <a:solidFill>
                              <a:schemeClr val="tx1"/>
                            </a:solidFill>
                            <a:latin typeface="Cambria Math" panose="02040503050406030204" pitchFamily="18" charset="0"/>
                          </a:rPr>
                          <m:t>𝐸</m:t>
                        </m:r>
                      </m:den>
                    </m:f>
                  </m:oMath>
                </a14:m>
                <a:endParaRPr lang="en-US" b="0" dirty="0" smtClean="0">
                  <a:solidFill>
                    <a:schemeClr val="tx1"/>
                  </a:solidFill>
                </a:endParaRPr>
              </a:p>
              <a:p>
                <a:r>
                  <a:rPr lang="de-DE" b="0" dirty="0" smtClean="0">
                    <a:solidFill>
                      <a:schemeClr val="tx1"/>
                    </a:solidFill>
                  </a:rPr>
                  <a:t>Average </a:t>
                </a:r>
                <a:r>
                  <a:rPr lang="de-DE" b="0" dirty="0" err="1" smtClean="0">
                    <a:solidFill>
                      <a:schemeClr val="tx1"/>
                    </a:solidFill>
                  </a:rPr>
                  <a:t>emissivity</a:t>
                </a:r>
                <a:r>
                  <a:rPr lang="de-DE" b="0" dirty="0" smtClean="0">
                    <a:solidFill>
                      <a:schemeClr val="tx1"/>
                    </a:solidFill>
                  </a:rPr>
                  <a:t>: </a:t>
                </a:r>
                <a14:m>
                  <m:oMath xmlns:m="http://schemas.openxmlformats.org/officeDocument/2006/math">
                    <m:bar>
                      <m:barPr>
                        <m:pos m:val="top"/>
                        <m:ctrlPr>
                          <a:rPr lang="de-DE" b="0" i="1">
                            <a:solidFill>
                              <a:schemeClr val="tx1"/>
                            </a:solidFill>
                            <a:latin typeface="Cambria Math" panose="02040503050406030204" pitchFamily="18" charset="0"/>
                          </a:rPr>
                        </m:ctrlPr>
                      </m:barPr>
                      <m:e>
                        <m:r>
                          <a:rPr lang="de-DE" b="0" i="1">
                            <a:solidFill>
                              <a:schemeClr val="tx1"/>
                            </a:solidFill>
                            <a:latin typeface="Cambria Math" panose="02040503050406030204" pitchFamily="18" charset="0"/>
                          </a:rPr>
                          <m:t>𝜀</m:t>
                        </m:r>
                      </m:e>
                    </m:bar>
                    <m:r>
                      <a:rPr lang="de-DE" b="0" i="1">
                        <a:solidFill>
                          <a:schemeClr val="tx1"/>
                        </a:solidFill>
                        <a:latin typeface="Cambria Math" panose="02040503050406030204" pitchFamily="18" charset="0"/>
                      </a:rPr>
                      <m:t>=∑</m:t>
                    </m:r>
                    <m:f>
                      <m:fPr>
                        <m:ctrlPr>
                          <a:rPr lang="de-DE" b="0" i="1">
                            <a:solidFill>
                              <a:schemeClr val="tx1"/>
                            </a:solidFill>
                            <a:latin typeface="Cambria Math" panose="02040503050406030204" pitchFamily="18" charset="0"/>
                          </a:rPr>
                        </m:ctrlPr>
                      </m:fPr>
                      <m:num>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𝑐</m:t>
                            </m:r>
                            <m:r>
                              <a:rPr lang="de-DE" b="0" i="1">
                                <a:solidFill>
                                  <a:schemeClr val="tx1"/>
                                </a:solidFill>
                                <a:latin typeface="Cambria Math" panose="02040503050406030204" pitchFamily="18" charset="0"/>
                              </a:rPr>
                              <m:t>h</m:t>
                            </m:r>
                            <m:r>
                              <a:rPr lang="de-DE" b="0" i="1">
                                <a:solidFill>
                                  <a:schemeClr val="tx1"/>
                                </a:solidFill>
                                <a:latin typeface="Cambria Math" panose="02040503050406030204" pitchFamily="18" charset="0"/>
                              </a:rPr>
                              <m:t>𝑜𝑟𝑑</m:t>
                            </m:r>
                          </m:sub>
                        </m:sSub>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𝑉</m:t>
                            </m:r>
                          </m:e>
                          <m:sub>
                            <m:r>
                              <a:rPr lang="de-DE" b="0" i="1">
                                <a:solidFill>
                                  <a:schemeClr val="tx1"/>
                                </a:solidFill>
                                <a:latin typeface="Cambria Math" panose="02040503050406030204" pitchFamily="18" charset="0"/>
                              </a:rPr>
                              <m:t>𝐿𝑜𝑆</m:t>
                            </m:r>
                          </m:sub>
                        </m:sSub>
                      </m:num>
                      <m:den>
                        <m:r>
                          <a:rPr lang="de-DE" b="0" i="1">
                            <a:solidFill>
                              <a:schemeClr val="tx1"/>
                            </a:solidFill>
                            <a:latin typeface="Cambria Math" panose="02040503050406030204" pitchFamily="18" charset="0"/>
                          </a:rPr>
                          <m:t>∑</m:t>
                        </m:r>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𝑉</m:t>
                            </m:r>
                          </m:e>
                          <m:sub>
                            <m:r>
                              <a:rPr lang="de-DE" b="0" i="1">
                                <a:solidFill>
                                  <a:schemeClr val="tx1"/>
                                </a:solidFill>
                                <a:latin typeface="Cambria Math" panose="02040503050406030204" pitchFamily="18" charset="0"/>
                              </a:rPr>
                              <m:t>𝐿𝑜𝑆</m:t>
                            </m:r>
                          </m:sub>
                        </m:sSub>
                      </m:den>
                    </m:f>
                  </m:oMath>
                </a14:m>
                <a:endParaRPr lang="en-US" b="0" dirty="0" smtClean="0">
                  <a:solidFill>
                    <a:schemeClr val="tx1"/>
                  </a:solidFill>
                </a:endParaRPr>
              </a:p>
              <a:p>
                <a:r>
                  <a:rPr lang="en-US" b="0" dirty="0" smtClean="0">
                    <a:solidFill>
                      <a:schemeClr val="tx1"/>
                    </a:solidFill>
                  </a:rPr>
                  <a:t>Total radiated power: </a:t>
                </a:r>
                <a14:m>
                  <m:oMath xmlns:m="http://schemas.openxmlformats.org/officeDocument/2006/math">
                    <m:sSub>
                      <m:sSubPr>
                        <m:ctrlPr>
                          <a:rPr lang="de-DE" i="1" dirty="0" smtClean="0">
                            <a:solidFill>
                              <a:srgbClr val="005555"/>
                            </a:solidFill>
                            <a:latin typeface="Cambria Math" panose="02040503050406030204" pitchFamily="18" charset="0"/>
                          </a:rPr>
                        </m:ctrlPr>
                      </m:sSubPr>
                      <m:e>
                        <m:r>
                          <a:rPr lang="de-DE" b="1" i="1" dirty="0">
                            <a:solidFill>
                              <a:srgbClr val="005555"/>
                            </a:solidFill>
                            <a:latin typeface="Cambria Math" panose="02040503050406030204" pitchFamily="18" charset="0"/>
                          </a:rPr>
                          <m:t>𝑷</m:t>
                        </m:r>
                      </m:e>
                      <m:sub>
                        <m:r>
                          <a:rPr lang="de-DE" b="1" i="1" dirty="0">
                            <a:solidFill>
                              <a:srgbClr val="005555"/>
                            </a:solidFill>
                            <a:latin typeface="Cambria Math" panose="02040503050406030204" pitchFamily="18" charset="0"/>
                          </a:rPr>
                          <m:t>𝒓𝒂𝒅</m:t>
                        </m:r>
                      </m:sub>
                    </m:sSub>
                    <m:r>
                      <a:rPr lang="de-DE" b="1" i="1" dirty="0">
                        <a:solidFill>
                          <a:srgbClr val="005555"/>
                        </a:solidFill>
                        <a:latin typeface="Cambria Math" panose="02040503050406030204" pitchFamily="18" charset="0"/>
                      </a:rPr>
                      <m:t>=</m:t>
                    </m:r>
                    <m:bar>
                      <m:barPr>
                        <m:pos m:val="top"/>
                        <m:ctrlPr>
                          <a:rPr lang="de-DE" i="1" dirty="0">
                            <a:solidFill>
                              <a:srgbClr val="005555"/>
                            </a:solidFill>
                            <a:latin typeface="Cambria Math" panose="02040503050406030204" pitchFamily="18" charset="0"/>
                          </a:rPr>
                        </m:ctrlPr>
                      </m:barPr>
                      <m:e>
                        <m:r>
                          <a:rPr lang="de-DE" b="1" i="1" dirty="0">
                            <a:solidFill>
                              <a:srgbClr val="005555"/>
                            </a:solidFill>
                            <a:latin typeface="Cambria Math" panose="02040503050406030204" pitchFamily="18" charset="0"/>
                          </a:rPr>
                          <m:t>𝜺</m:t>
                        </m:r>
                      </m:e>
                    </m:bar>
                    <m:sSub>
                      <m:sSubPr>
                        <m:ctrlPr>
                          <a:rPr lang="de-DE" i="1" dirty="0">
                            <a:solidFill>
                              <a:srgbClr val="005555"/>
                            </a:solidFill>
                            <a:latin typeface="Cambria Math" panose="02040503050406030204" pitchFamily="18" charset="0"/>
                          </a:rPr>
                        </m:ctrlPr>
                      </m:sSubPr>
                      <m:e>
                        <m:r>
                          <a:rPr lang="de-DE" b="1" i="1" dirty="0">
                            <a:solidFill>
                              <a:srgbClr val="005555"/>
                            </a:solidFill>
                            <a:latin typeface="Cambria Math" panose="02040503050406030204" pitchFamily="18" charset="0"/>
                          </a:rPr>
                          <m:t>𝑽</m:t>
                        </m:r>
                      </m:e>
                      <m:sub>
                        <m:r>
                          <a:rPr lang="de-DE" b="1" i="1" dirty="0">
                            <a:solidFill>
                              <a:srgbClr val="005555"/>
                            </a:solidFill>
                            <a:latin typeface="Cambria Math" panose="02040503050406030204" pitchFamily="18" charset="0"/>
                          </a:rPr>
                          <m:t>𝒑𝒍𝒂𝒔𝒎𝒂</m:t>
                        </m:r>
                      </m:sub>
                    </m:sSub>
                  </m:oMath>
                </a14:m>
                <a:endParaRPr lang="en-US" dirty="0" smtClean="0">
                  <a:solidFill>
                    <a:schemeClr val="tx1"/>
                  </a:solidFill>
                </a:endParaRPr>
              </a:p>
              <a:p>
                <a:endParaRPr lang="en-US" b="0" dirty="0">
                  <a:solidFill>
                    <a:schemeClr val="tx1"/>
                  </a:solidFill>
                </a:endParaRPr>
              </a:p>
              <a:p>
                <a14:m>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𝑃</m:t>
                        </m:r>
                      </m:e>
                      <m:sub>
                        <m:r>
                          <a:rPr lang="de-DE" b="0" i="1" smtClean="0">
                            <a:solidFill>
                              <a:schemeClr val="tx1"/>
                            </a:solidFill>
                            <a:latin typeface="Cambria Math" panose="02040503050406030204" pitchFamily="18" charset="0"/>
                          </a:rPr>
                          <m:t>𝑖𝑛</m:t>
                        </m:r>
                      </m:sub>
                    </m:sSub>
                  </m:oMath>
                </a14:m>
                <a:r>
                  <a:rPr lang="de-DE" b="0" i="1" dirty="0" smtClean="0">
                    <a:solidFill>
                      <a:schemeClr val="tx1"/>
                    </a:solidFill>
                    <a:latin typeface="Cambria Math" panose="02040503050406030204" pitchFamily="18" charset="0"/>
                  </a:rPr>
                  <a:t> </a:t>
                </a:r>
                <a:r>
                  <a:rPr lang="en-US" b="0" dirty="0" smtClean="0">
                    <a:solidFill>
                      <a:schemeClr val="tx1"/>
                    </a:solidFill>
                  </a:rPr>
                  <a:t>= line-integrated measurement </a:t>
                </a:r>
              </a:p>
              <a:p>
                <a14:m>
                  <m:oMath xmlns:m="http://schemas.openxmlformats.org/officeDocument/2006/math">
                    <m:r>
                      <a:rPr lang="de-DE" b="0" i="1" smtClean="0">
                        <a:solidFill>
                          <a:schemeClr val="tx1"/>
                        </a:solidFill>
                        <a:latin typeface="Cambria Math" panose="02040503050406030204" pitchFamily="18" charset="0"/>
                      </a:rPr>
                      <m:t>𝐸</m:t>
                    </m:r>
                    <m:r>
                      <a:rPr lang="de-DE" b="0" i="1" smtClean="0">
                        <a:solidFill>
                          <a:schemeClr val="tx1"/>
                        </a:solidFill>
                        <a:latin typeface="Cambria Math" panose="02040503050406030204" pitchFamily="18" charset="0"/>
                      </a:rPr>
                      <m:t>=</m:t>
                    </m:r>
                    <m:f>
                      <m:fPr>
                        <m:ctrlPr>
                          <a:rPr lang="de-DE" b="0" i="1" smtClean="0">
                            <a:solidFill>
                              <a:schemeClr val="tx1"/>
                            </a:solidFill>
                            <a:latin typeface="Cambria Math" panose="02040503050406030204" pitchFamily="18" charset="0"/>
                          </a:rPr>
                        </m:ctrlPr>
                      </m:fPr>
                      <m:num>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𝐴</m:t>
                            </m:r>
                          </m:e>
                          <m:sub>
                            <m:r>
                              <a:rPr lang="de-DE" b="0" i="1" smtClean="0">
                                <a:solidFill>
                                  <a:schemeClr val="tx1"/>
                                </a:solidFill>
                                <a:latin typeface="Cambria Math" panose="02040503050406030204" pitchFamily="18" charset="0"/>
                              </a:rPr>
                              <m:t>𝑃</m:t>
                            </m:r>
                          </m:sub>
                        </m:sSub>
                        <m:r>
                          <a:rPr lang="de-DE" b="0" i="1" smtClean="0">
                            <a:solidFill>
                              <a:schemeClr val="tx1"/>
                            </a:solidFill>
                            <a:latin typeface="Cambria Math" panose="02040503050406030204" pitchFamily="18" charset="0"/>
                          </a:rPr>
                          <m:t>𝑐𝑜𝑠</m:t>
                        </m:r>
                        <m:r>
                          <a:rPr lang="de-DE" b="0" i="1" smtClean="0">
                            <a:solidFill>
                              <a:schemeClr val="tx1"/>
                            </a:solidFill>
                            <a:latin typeface="Cambria Math" panose="02040503050406030204" pitchFamily="18" charset="0"/>
                          </a:rPr>
                          <m:t>𝛼</m:t>
                        </m:r>
                      </m:num>
                      <m:den>
                        <m:sSup>
                          <m:sSupPr>
                            <m:ctrlPr>
                              <a:rPr lang="de-DE" b="0" i="1" smtClean="0">
                                <a:solidFill>
                                  <a:schemeClr val="tx1"/>
                                </a:solidFill>
                                <a:latin typeface="Cambria Math" panose="02040503050406030204" pitchFamily="18" charset="0"/>
                              </a:rPr>
                            </m:ctrlPr>
                          </m:sSupPr>
                          <m:e>
                            <m:r>
                              <a:rPr lang="de-DE" b="0" i="1" smtClean="0">
                                <a:solidFill>
                                  <a:schemeClr val="tx1"/>
                                </a:solidFill>
                                <a:latin typeface="Cambria Math" panose="02040503050406030204" pitchFamily="18" charset="0"/>
                              </a:rPr>
                              <m:t>𝑑</m:t>
                            </m:r>
                          </m:e>
                          <m:sup>
                            <m:r>
                              <a:rPr lang="de-DE" b="0" i="1" smtClean="0">
                                <a:solidFill>
                                  <a:schemeClr val="tx1"/>
                                </a:solidFill>
                                <a:latin typeface="Cambria Math" panose="02040503050406030204" pitchFamily="18" charset="0"/>
                              </a:rPr>
                              <m:t>2</m:t>
                            </m:r>
                          </m:sup>
                        </m:sSup>
                      </m:den>
                    </m:f>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𝐴</m:t>
                        </m:r>
                      </m:e>
                      <m:sub>
                        <m:r>
                          <a:rPr lang="de-DE" b="0" i="1" smtClean="0">
                            <a:solidFill>
                              <a:schemeClr val="tx1"/>
                            </a:solidFill>
                            <a:latin typeface="Cambria Math" panose="02040503050406030204" pitchFamily="18" charset="0"/>
                          </a:rPr>
                          <m:t>𝐷</m:t>
                        </m:r>
                      </m:sub>
                    </m:sSub>
                    <m:r>
                      <a:rPr lang="de-DE" b="0" i="1" smtClean="0">
                        <a:solidFill>
                          <a:schemeClr val="tx1"/>
                        </a:solidFill>
                        <a:latin typeface="Cambria Math" panose="02040503050406030204" pitchFamily="18" charset="0"/>
                      </a:rPr>
                      <m:t>𝑐𝑜𝑠</m:t>
                    </m:r>
                    <m:r>
                      <a:rPr lang="de-DE" b="0" i="1" smtClean="0">
                        <a:solidFill>
                          <a:schemeClr val="tx1"/>
                        </a:solidFill>
                        <a:latin typeface="Cambria Math" panose="02040503050406030204" pitchFamily="18" charset="0"/>
                      </a:rPr>
                      <m:t>𝛽</m:t>
                    </m:r>
                  </m:oMath>
                </a14:m>
                <a:r>
                  <a:rPr lang="de-DE" b="0" i="1" dirty="0" smtClean="0">
                    <a:solidFill>
                      <a:schemeClr val="tx1"/>
                    </a:solidFill>
                    <a:latin typeface="Cambria Math" panose="02040503050406030204" pitchFamily="18" charset="0"/>
                  </a:rPr>
                  <a:t> </a:t>
                </a:r>
                <a:r>
                  <a:rPr lang="en-US" b="0" dirty="0">
                    <a:solidFill>
                      <a:schemeClr val="tx1"/>
                    </a:solidFill>
                  </a:rPr>
                  <a:t>= </a:t>
                </a:r>
                <a:r>
                  <a:rPr lang="en-US" b="0" dirty="0" smtClean="0">
                    <a:solidFill>
                      <a:schemeClr val="tx1"/>
                    </a:solidFill>
                  </a:rPr>
                  <a:t>line-of-sight </a:t>
                </a:r>
                <a:r>
                  <a:rPr lang="en-US" b="0" dirty="0" err="1" smtClean="0">
                    <a:solidFill>
                      <a:schemeClr val="tx1"/>
                    </a:solidFill>
                  </a:rPr>
                  <a:t>etendue</a:t>
                </a:r>
                <a:endParaRPr lang="de-DE" b="0" i="1" dirty="0" smtClean="0">
                  <a:solidFill>
                    <a:schemeClr val="tx1"/>
                  </a:solidFill>
                  <a:latin typeface="Cambria Math" panose="02040503050406030204" pitchFamily="18" charset="0"/>
                </a:endParaRPr>
              </a:p>
              <a:p>
                <a14:m>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𝑑</m:t>
                        </m:r>
                      </m:e>
                      <m:sub>
                        <m:r>
                          <a:rPr lang="de-DE" b="0" i="1" smtClean="0">
                            <a:solidFill>
                              <a:schemeClr val="tx1"/>
                            </a:solidFill>
                            <a:latin typeface="Cambria Math" panose="02040503050406030204" pitchFamily="18" charset="0"/>
                          </a:rPr>
                          <m:t>𝐿𝑜𝑆</m:t>
                        </m:r>
                      </m:sub>
                    </m:sSub>
                    <m:r>
                      <a:rPr lang="de-DE" b="0" i="1" smtClean="0">
                        <a:solidFill>
                          <a:schemeClr val="tx1"/>
                        </a:solidFill>
                        <a:latin typeface="Cambria Math" panose="02040503050406030204" pitchFamily="18" charset="0"/>
                      </a:rPr>
                      <m:t>, </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𝑉</m:t>
                        </m:r>
                      </m:e>
                      <m:sub>
                        <m:r>
                          <a:rPr lang="de-DE" b="0" i="1" smtClean="0">
                            <a:solidFill>
                              <a:schemeClr val="tx1"/>
                            </a:solidFill>
                            <a:latin typeface="Cambria Math" panose="02040503050406030204" pitchFamily="18" charset="0"/>
                          </a:rPr>
                          <m:t>𝐿𝑜𝑆</m:t>
                        </m:r>
                      </m:sub>
                    </m:sSub>
                  </m:oMath>
                </a14:m>
                <a:r>
                  <a:rPr lang="en-US" b="0" dirty="0" smtClean="0">
                    <a:solidFill>
                      <a:schemeClr val="tx1"/>
                    </a:solidFill>
                  </a:rPr>
                  <a:t> = line-of-sight length/volume inside plasma</a:t>
                </a:r>
              </a:p>
              <a:p>
                <a14:m>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𝑉</m:t>
                        </m:r>
                      </m:e>
                      <m:sub>
                        <m:r>
                          <a:rPr lang="de-DE" b="0" i="1" smtClean="0">
                            <a:solidFill>
                              <a:schemeClr val="tx1"/>
                            </a:solidFill>
                            <a:latin typeface="Cambria Math" panose="02040503050406030204" pitchFamily="18" charset="0"/>
                          </a:rPr>
                          <m:t>𝑝𝑙𝑎𝑠𝑚𝑎</m:t>
                        </m:r>
                      </m:sub>
                    </m:sSub>
                  </m:oMath>
                </a14:m>
                <a:r>
                  <a:rPr lang="en-US" b="0" dirty="0" smtClean="0">
                    <a:solidFill>
                      <a:schemeClr val="tx1"/>
                    </a:solidFill>
                  </a:rPr>
                  <a:t> = volume of the W7-X plasma </a:t>
                </a:r>
                <a:endParaRPr lang="en-US" b="0" dirty="0">
                  <a:solidFill>
                    <a:schemeClr val="tx1"/>
                  </a:solidFill>
                </a:endParaRPr>
              </a:p>
            </p:txBody>
          </p:sp>
        </mc:Choice>
        <mc:Fallback xmlns="">
          <p:sp>
            <p:nvSpPr>
              <p:cNvPr id="7"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4"/>
                <a:stretch>
                  <a:fillRect l="-1185" b="-6641"/>
                </a:stretch>
              </a:blipFill>
            </p:spPr>
            <p:txBody>
              <a:bodyPr/>
              <a:lstStyle/>
              <a:p>
                <a:r>
                  <a:rPr lang="en-GB">
                    <a:noFill/>
                  </a:rPr>
                  <a:t> </a:t>
                </a:r>
              </a:p>
            </p:txBody>
          </p:sp>
        </mc:Fallback>
      </mc:AlternateContent>
      <p:sp>
        <p:nvSpPr>
          <p:cNvPr id="3" name="Title 2"/>
          <p:cNvSpPr>
            <a:spLocks noGrp="1"/>
          </p:cNvSpPr>
          <p:nvPr>
            <p:ph type="title"/>
          </p:nvPr>
        </p:nvSpPr>
        <p:spPr>
          <a:xfrm>
            <a:off x="695326" y="441325"/>
            <a:ext cx="9576471" cy="403501"/>
          </a:xfrm>
        </p:spPr>
        <p:txBody>
          <a:bodyPr/>
          <a:lstStyle/>
          <a:p>
            <a:r>
              <a:rPr lang="de-DE" dirty="0" smtClean="0"/>
              <a:t>Total </a:t>
            </a:r>
            <a:r>
              <a:rPr lang="de-DE" dirty="0" err="1" smtClean="0"/>
              <a:t>radiated</a:t>
            </a:r>
            <a:r>
              <a:rPr lang="de-DE" dirty="0" smtClean="0"/>
              <a:t> power </a:t>
            </a:r>
            <a:r>
              <a:rPr lang="de-DE" dirty="0" err="1" smtClean="0"/>
              <a:t>proxy</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51</a:t>
            </a:fld>
            <a:endParaRPr lang="de-DE" dirty="0"/>
          </a:p>
        </p:txBody>
      </p:sp>
      <p:sp>
        <p:nvSpPr>
          <p:cNvPr id="5" name="Date Placeholder 4"/>
          <p:cNvSpPr>
            <a:spLocks noGrp="1"/>
          </p:cNvSpPr>
          <p:nvPr>
            <p:ph type="dt" sz="half" idx="2"/>
          </p:nvPr>
        </p:nvSpPr>
        <p:spPr/>
        <p:txBody>
          <a:bodyPr/>
          <a:lstStyle/>
          <a:p>
            <a:r>
              <a:rPr lang="en-US" smtClean="0"/>
              <a:t>Wendelstein 7-X</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a:t>
            </a:r>
            <a:endParaRPr lang="de-DE" dirty="0"/>
          </a:p>
        </p:txBody>
      </p:sp>
      <p:sp>
        <p:nvSpPr>
          <p:cNvPr id="12" name="Rectangle 11"/>
          <p:cNvSpPr/>
          <p:nvPr/>
        </p:nvSpPr>
        <p:spPr>
          <a:xfrm>
            <a:off x="7260296" y="1534571"/>
            <a:ext cx="4352475" cy="369332"/>
          </a:xfrm>
          <a:prstGeom prst="rect">
            <a:avLst/>
          </a:prstGeom>
        </p:spPr>
        <p:txBody>
          <a:bodyPr wrap="none">
            <a:spAutoFit/>
          </a:bodyPr>
          <a:lstStyle/>
          <a:p>
            <a:pPr algn="ctr"/>
            <a:r>
              <a:rPr lang="en-US" b="1" dirty="0" smtClean="0">
                <a:solidFill>
                  <a:srgbClr val="009E47"/>
                </a:solidFill>
              </a:rPr>
              <a:t>Horizontal Bolometer Camera (</a:t>
            </a:r>
            <a:r>
              <a:rPr lang="en-US" b="1" dirty="0" err="1" smtClean="0">
                <a:solidFill>
                  <a:srgbClr val="009E47"/>
                </a:solidFill>
              </a:rPr>
              <a:t>HBCm</a:t>
            </a:r>
            <a:r>
              <a:rPr lang="en-US" b="1" dirty="0" smtClean="0">
                <a:solidFill>
                  <a:srgbClr val="009E47"/>
                </a:solidFill>
              </a:rPr>
              <a:t>)</a:t>
            </a:r>
            <a:endParaRPr lang="en-GB" b="1" dirty="0">
              <a:solidFill>
                <a:srgbClr val="009E47"/>
              </a:solidFill>
            </a:endParaRPr>
          </a:p>
        </p:txBody>
      </p:sp>
      <p:grpSp>
        <p:nvGrpSpPr>
          <p:cNvPr id="8" name="Group 7"/>
          <p:cNvGrpSpPr/>
          <p:nvPr/>
        </p:nvGrpSpPr>
        <p:grpSpPr>
          <a:xfrm>
            <a:off x="6793912" y="2200538"/>
            <a:ext cx="5285242" cy="3602743"/>
            <a:chOff x="6789331" y="1904483"/>
            <a:chExt cx="5285242" cy="3602743"/>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331" y="1904483"/>
              <a:ext cx="5285242" cy="3602743"/>
            </a:xfrm>
            <a:prstGeom prst="rect">
              <a:avLst/>
            </a:prstGeom>
          </p:spPr>
        </p:pic>
        <p:sp>
          <p:nvSpPr>
            <p:cNvPr id="27" name="Trapezoid 26"/>
            <p:cNvSpPr/>
            <p:nvPr/>
          </p:nvSpPr>
          <p:spPr>
            <a:xfrm rot="5940166">
              <a:off x="8945413" y="1911537"/>
              <a:ext cx="354436" cy="2944378"/>
            </a:xfrm>
            <a:prstGeom prst="trapezoid">
              <a:avLst>
                <a:gd name="adj" fmla="val 37827"/>
              </a:avLst>
            </a:prstGeom>
            <a:solidFill>
              <a:srgbClr val="005BAA">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28" name="Isosceles Triangle 27"/>
            <p:cNvSpPr/>
            <p:nvPr/>
          </p:nvSpPr>
          <p:spPr>
            <a:xfrm rot="5918063">
              <a:off x="8951689" y="1216155"/>
              <a:ext cx="338201" cy="4311144"/>
            </a:xfrm>
            <a:prstGeom prst="triangle">
              <a:avLst/>
            </a:prstGeom>
            <a:noFill/>
            <a:ln w="19050" cmpd="sng">
              <a:solidFill>
                <a:srgbClr val="009E4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p:spTree>
    <p:extLst>
      <p:ext uri="{BB962C8B-B14F-4D97-AF65-F5344CB8AC3E}">
        <p14:creationId xmlns:p14="http://schemas.microsoft.com/office/powerpoint/2010/main" val="5462060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sz="quarter" idx="13"/>
          </p:nvPr>
        </p:nvSpPr>
        <p:spPr>
          <a:xfrm>
            <a:off x="695326" y="976935"/>
            <a:ext cx="10822183" cy="4772024"/>
          </a:xfrm>
        </p:spPr>
        <p:txBody>
          <a:bodyPr>
            <a:normAutofit/>
          </a:bodyPr>
          <a:lstStyle/>
          <a:p>
            <a:pPr lvl="7" algn="just"/>
            <a:r>
              <a:rPr lang="en-US" sz="1800" i="0" dirty="0" smtClean="0">
                <a:solidFill>
                  <a:schemeClr val="tx1"/>
                </a:solidFill>
              </a:rPr>
              <a:t>The </a:t>
            </a:r>
            <a:r>
              <a:rPr lang="en-US" sz="1800" i="0" dirty="0">
                <a:solidFill>
                  <a:schemeClr val="tx1"/>
                </a:solidFill>
              </a:rPr>
              <a:t>geometry matrix is calculated through</a:t>
            </a:r>
            <a:r>
              <a:rPr lang="en-US" sz="1800" b="1" i="0" dirty="0">
                <a:solidFill>
                  <a:srgbClr val="005555"/>
                </a:solidFill>
              </a:rPr>
              <a:t> ray tracing using </a:t>
            </a:r>
            <a:r>
              <a:rPr lang="en-US" sz="1800" b="1" i="0" dirty="0" err="1">
                <a:solidFill>
                  <a:srgbClr val="005555"/>
                </a:solidFill>
              </a:rPr>
              <a:t>Cherab</a:t>
            </a:r>
            <a:r>
              <a:rPr lang="en-US" sz="1800" i="0" dirty="0">
                <a:solidFill>
                  <a:schemeClr val="tx1"/>
                </a:solidFill>
              </a:rPr>
              <a:t>, on a 3 cm x 3 cm x 1 </a:t>
            </a:r>
            <a:r>
              <a:rPr lang="en-US" sz="1800" i="0" dirty="0" err="1">
                <a:solidFill>
                  <a:schemeClr val="tx1"/>
                </a:solidFill>
              </a:rPr>
              <a:t>deg</a:t>
            </a:r>
            <a:r>
              <a:rPr lang="en-US" sz="1800" i="0" dirty="0">
                <a:solidFill>
                  <a:schemeClr val="tx1"/>
                </a:solidFill>
              </a:rPr>
              <a:t> cylindrical grid.</a:t>
            </a:r>
            <a:r>
              <a:rPr lang="en-US" sz="1800" b="1" i="0" dirty="0">
                <a:solidFill>
                  <a:srgbClr val="005555"/>
                </a:solidFill>
              </a:rPr>
              <a:t> </a:t>
            </a:r>
            <a:r>
              <a:rPr lang="en-US" sz="1800" i="0" dirty="0">
                <a:solidFill>
                  <a:schemeClr val="tx1"/>
                </a:solidFill>
              </a:rPr>
              <a:t> </a:t>
            </a:r>
            <a:endParaRPr lang="en-GB" sz="1800" i="0" dirty="0">
              <a:solidFill>
                <a:schemeClr val="tx1"/>
              </a:solidFill>
            </a:endParaRPr>
          </a:p>
          <a:p>
            <a:pPr lvl="7" algn="just"/>
            <a:endParaRPr lang="en-US" sz="1800" i="0" dirty="0">
              <a:solidFill>
                <a:schemeClr val="tx1"/>
              </a:solidFill>
            </a:endParaRPr>
          </a:p>
          <a:p>
            <a:pPr lvl="7" algn="just"/>
            <a:r>
              <a:rPr lang="en-US" sz="1800" i="0" dirty="0">
                <a:solidFill>
                  <a:schemeClr val="tx1"/>
                </a:solidFill>
              </a:rPr>
              <a:t>The values are then </a:t>
            </a:r>
            <a:r>
              <a:rPr lang="en-US" sz="1800" b="1" i="0" dirty="0">
                <a:solidFill>
                  <a:srgbClr val="005555"/>
                </a:solidFill>
              </a:rPr>
              <a:t>interpolated </a:t>
            </a:r>
            <a:r>
              <a:rPr lang="en-US" sz="1800" i="0" dirty="0">
                <a:solidFill>
                  <a:schemeClr val="tx1"/>
                </a:solidFill>
              </a:rPr>
              <a:t>from the regular cylindrical</a:t>
            </a:r>
            <a:r>
              <a:rPr lang="en-US" sz="1800" b="1" i="0" dirty="0">
                <a:solidFill>
                  <a:srgbClr val="005555"/>
                </a:solidFill>
              </a:rPr>
              <a:t> to a field-aligned </a:t>
            </a:r>
            <a:r>
              <a:rPr lang="en-US" sz="1800" b="1" i="0" dirty="0" err="1">
                <a:solidFill>
                  <a:srgbClr val="005555"/>
                </a:solidFill>
              </a:rPr>
              <a:t>cartesian</a:t>
            </a:r>
            <a:r>
              <a:rPr lang="en-US" sz="1800" b="1" i="0" dirty="0">
                <a:solidFill>
                  <a:srgbClr val="005555"/>
                </a:solidFill>
              </a:rPr>
              <a:t> grid </a:t>
            </a:r>
            <a:r>
              <a:rPr lang="en-US" sz="1800" i="0" dirty="0">
                <a:solidFill>
                  <a:schemeClr val="tx1"/>
                </a:solidFill>
              </a:rPr>
              <a:t>using a volume overlap weighted sum. This way the emissivity can be summed up in the toroidal direction and the forward measurement is reduced to a 2-D matrix multiplication. </a:t>
            </a:r>
          </a:p>
          <a:p>
            <a:pPr lvl="7" algn="just"/>
            <a:endParaRPr lang="en-US" sz="1800" i="0" dirty="0">
              <a:solidFill>
                <a:schemeClr val="tx1"/>
              </a:solidFill>
            </a:endParaRPr>
          </a:p>
          <a:p>
            <a:pPr lvl="7" algn="just"/>
            <a:r>
              <a:rPr lang="en-US" sz="1800" i="0" dirty="0">
                <a:solidFill>
                  <a:schemeClr val="tx1"/>
                </a:solidFill>
              </a:rPr>
              <a:t>Strong assumption: constant emissivity along the magnetic field lines. </a:t>
            </a:r>
            <a:endParaRPr lang="en-GB" sz="1800" i="0" dirty="0">
              <a:solidFill>
                <a:schemeClr val="tx1"/>
              </a:solidFill>
            </a:endParaRPr>
          </a:p>
        </p:txBody>
      </p:sp>
      <p:sp>
        <p:nvSpPr>
          <p:cNvPr id="9" name="Titel 8"/>
          <p:cNvSpPr>
            <a:spLocks noGrp="1"/>
          </p:cNvSpPr>
          <p:nvPr>
            <p:ph type="title"/>
          </p:nvPr>
        </p:nvSpPr>
        <p:spPr>
          <a:xfrm>
            <a:off x="695326" y="441325"/>
            <a:ext cx="9576471" cy="445014"/>
          </a:xfrm>
        </p:spPr>
        <p:txBody>
          <a:bodyPr/>
          <a:lstStyle/>
          <a:p>
            <a:r>
              <a:rPr lang="en-US" dirty="0" smtClean="0"/>
              <a:t>Geometry matrix</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52</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3" name="Group 2"/>
          <p:cNvGrpSpPr/>
          <p:nvPr/>
        </p:nvGrpSpPr>
        <p:grpSpPr>
          <a:xfrm>
            <a:off x="388019" y="3836903"/>
            <a:ext cx="11415962" cy="2520000"/>
            <a:chOff x="302779" y="3836903"/>
            <a:chExt cx="11415962" cy="2520000"/>
          </a:xfrm>
        </p:grpSpPr>
        <p:pic>
          <p:nvPicPr>
            <p:cNvPr id="26" name="Picture 25"/>
            <p:cNvPicPr>
              <a:picLocks noChangeAspect="1"/>
            </p:cNvPicPr>
            <p:nvPr/>
          </p:nvPicPr>
          <p:blipFill>
            <a:blip r:embed="rId2"/>
            <a:stretch>
              <a:fillRect/>
            </a:stretch>
          </p:blipFill>
          <p:spPr>
            <a:xfrm>
              <a:off x="302779" y="3836903"/>
              <a:ext cx="2883820" cy="2520000"/>
            </a:xfrm>
            <a:prstGeom prst="rect">
              <a:avLst/>
            </a:prstGeom>
          </p:spPr>
        </p:pic>
        <p:pic>
          <p:nvPicPr>
            <p:cNvPr id="27" name="Picture 26"/>
            <p:cNvPicPr>
              <a:picLocks noChangeAspect="1"/>
            </p:cNvPicPr>
            <p:nvPr/>
          </p:nvPicPr>
          <p:blipFill>
            <a:blip r:embed="rId3"/>
            <a:stretch>
              <a:fillRect/>
            </a:stretch>
          </p:blipFill>
          <p:spPr>
            <a:xfrm>
              <a:off x="3109610" y="3836903"/>
              <a:ext cx="2429785" cy="2520000"/>
            </a:xfrm>
            <a:prstGeom prst="rect">
              <a:avLst/>
            </a:prstGeom>
          </p:spPr>
        </p:pic>
        <p:pic>
          <p:nvPicPr>
            <p:cNvPr id="28" name="Picture 27"/>
            <p:cNvPicPr>
              <a:picLocks noChangeAspect="1"/>
            </p:cNvPicPr>
            <p:nvPr/>
          </p:nvPicPr>
          <p:blipFill>
            <a:blip r:embed="rId4"/>
            <a:stretch>
              <a:fillRect/>
            </a:stretch>
          </p:blipFill>
          <p:spPr>
            <a:xfrm>
              <a:off x="7058447" y="3836903"/>
              <a:ext cx="2205000" cy="2520000"/>
            </a:xfrm>
            <a:prstGeom prst="rect">
              <a:avLst/>
            </a:prstGeom>
          </p:spPr>
        </p:pic>
        <p:pic>
          <p:nvPicPr>
            <p:cNvPr id="29" name="Picture 28"/>
            <p:cNvPicPr>
              <a:picLocks noChangeAspect="1"/>
            </p:cNvPicPr>
            <p:nvPr/>
          </p:nvPicPr>
          <p:blipFill>
            <a:blip r:embed="rId5"/>
            <a:stretch>
              <a:fillRect/>
            </a:stretch>
          </p:blipFill>
          <p:spPr>
            <a:xfrm>
              <a:off x="9288955" y="3836903"/>
              <a:ext cx="2429786" cy="2520000"/>
            </a:xfrm>
            <a:prstGeom prst="rect">
              <a:avLst/>
            </a:prstGeom>
          </p:spPr>
        </p:pic>
      </p:grpSp>
      <p:cxnSp>
        <p:nvCxnSpPr>
          <p:cNvPr id="30" name="Straight Arrow Connector 29"/>
          <p:cNvCxnSpPr>
            <a:stCxn id="27" idx="3"/>
            <a:endCxn id="28" idx="1"/>
          </p:cNvCxnSpPr>
          <p:nvPr/>
        </p:nvCxnSpPr>
        <p:spPr>
          <a:xfrm>
            <a:off x="5624635" y="5096903"/>
            <a:ext cx="1519052"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1353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45014"/>
          </a:xfrm>
        </p:spPr>
        <p:txBody>
          <a:bodyPr/>
          <a:lstStyle/>
          <a:p>
            <a:r>
              <a:rPr lang="en-US" dirty="0"/>
              <a:t>Divertor </a:t>
            </a:r>
            <a:r>
              <a:rPr lang="en-US" dirty="0" smtClean="0"/>
              <a:t>bolometers OP2.1</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53</a:t>
            </a:fld>
            <a:endParaRPr lang="en-US" dirty="0"/>
          </a:p>
        </p:txBody>
      </p:sp>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
        <p:nvSpPr>
          <p:cNvPr id="7" name="Rectangle 6"/>
          <p:cNvSpPr/>
          <p:nvPr/>
        </p:nvSpPr>
        <p:spPr>
          <a:xfrm>
            <a:off x="4661954" y="1054779"/>
            <a:ext cx="2868093" cy="430887"/>
          </a:xfrm>
          <a:prstGeom prst="rect">
            <a:avLst/>
          </a:prstGeom>
        </p:spPr>
        <p:txBody>
          <a:bodyPr wrap="none">
            <a:spAutoFit/>
          </a:bodyPr>
          <a:lstStyle/>
          <a:p>
            <a:pPr algn="ctr"/>
            <a:r>
              <a:rPr lang="en-US" sz="2200" b="1" dirty="0">
                <a:solidFill>
                  <a:srgbClr val="005555"/>
                </a:solidFill>
                <a:sym typeface="Symbol" panose="05050102010706020507" pitchFamily="18" charset="2"/>
              </a:rPr>
              <a:t>Divertor </a:t>
            </a:r>
            <a:r>
              <a:rPr lang="en-US" sz="2200" b="1" dirty="0" smtClean="0">
                <a:solidFill>
                  <a:srgbClr val="005555"/>
                </a:solidFill>
                <a:sym typeface="Symbol" panose="05050102010706020507" pitchFamily="18" charset="2"/>
              </a:rPr>
              <a:t>bolometers</a:t>
            </a:r>
            <a:endParaRPr lang="en-GB" sz="2200" b="1" dirty="0">
              <a:solidFill>
                <a:srgbClr val="005555"/>
              </a:solidFill>
            </a:endParaRPr>
          </a:p>
        </p:txBody>
      </p:sp>
      <p:sp>
        <p:nvSpPr>
          <p:cNvPr id="12" name="Rectangle 11"/>
          <p:cNvSpPr/>
          <p:nvPr/>
        </p:nvSpPr>
        <p:spPr>
          <a:xfrm>
            <a:off x="6365319" y="6057452"/>
            <a:ext cx="4356705" cy="369332"/>
          </a:xfrm>
          <a:prstGeom prst="rect">
            <a:avLst/>
          </a:prstGeom>
        </p:spPr>
        <p:txBody>
          <a:bodyPr wrap="none">
            <a:spAutoFit/>
          </a:bodyPr>
          <a:lstStyle/>
          <a:p>
            <a:pPr algn="ctr"/>
            <a:r>
              <a:rPr lang="en-US" b="1" dirty="0" smtClean="0">
                <a:solidFill>
                  <a:srgbClr val="005555"/>
                </a:solidFill>
              </a:rPr>
              <a:t>Available lines-of-sight: </a:t>
            </a:r>
            <a:r>
              <a:rPr lang="en-US" b="1" dirty="0">
                <a:solidFill>
                  <a:srgbClr val="005555"/>
                </a:solidFill>
              </a:rPr>
              <a:t>207/520 (40%)</a:t>
            </a:r>
          </a:p>
        </p:txBody>
      </p:sp>
      <p:sp>
        <p:nvSpPr>
          <p:cNvPr id="17" name="Rectangle 16"/>
          <p:cNvSpPr/>
          <p:nvPr/>
        </p:nvSpPr>
        <p:spPr>
          <a:xfrm>
            <a:off x="2015284" y="6057452"/>
            <a:ext cx="4100225" cy="369332"/>
          </a:xfrm>
          <a:prstGeom prst="rect">
            <a:avLst/>
          </a:prstGeom>
        </p:spPr>
        <p:txBody>
          <a:bodyPr wrap="none">
            <a:spAutoFit/>
          </a:bodyPr>
          <a:lstStyle/>
          <a:p>
            <a:pPr algn="ctr"/>
            <a:r>
              <a:rPr lang="de-DE" b="1" dirty="0" err="1" smtClean="0">
                <a:solidFill>
                  <a:srgbClr val="005555"/>
                </a:solidFill>
              </a:rPr>
              <a:t>Available</a:t>
            </a:r>
            <a:r>
              <a:rPr lang="de-DE" b="1" dirty="0" smtClean="0">
                <a:solidFill>
                  <a:srgbClr val="005555"/>
                </a:solidFill>
              </a:rPr>
              <a:t> </a:t>
            </a:r>
            <a:r>
              <a:rPr lang="de-DE" b="1" dirty="0" err="1" smtClean="0">
                <a:solidFill>
                  <a:srgbClr val="005555"/>
                </a:solidFill>
              </a:rPr>
              <a:t>lines-of-sight</a:t>
            </a:r>
            <a:r>
              <a:rPr lang="de-DE" b="1" dirty="0" smtClean="0">
                <a:solidFill>
                  <a:srgbClr val="005555"/>
                </a:solidFill>
              </a:rPr>
              <a:t>: </a:t>
            </a:r>
            <a:r>
              <a:rPr lang="de-DE" b="1" dirty="0">
                <a:solidFill>
                  <a:srgbClr val="005555"/>
                </a:solidFill>
              </a:rPr>
              <a:t>32/88 (36%)</a:t>
            </a:r>
            <a:endParaRPr lang="en-GB" b="1" dirty="0">
              <a:solidFill>
                <a:srgbClr val="005555"/>
              </a:solidFill>
            </a:endParaRPr>
          </a:p>
        </p:txBody>
      </p:sp>
      <p:grpSp>
        <p:nvGrpSpPr>
          <p:cNvPr id="30" name="Group 29"/>
          <p:cNvGrpSpPr/>
          <p:nvPr/>
        </p:nvGrpSpPr>
        <p:grpSpPr>
          <a:xfrm>
            <a:off x="323724" y="2494335"/>
            <a:ext cx="5830686" cy="3594061"/>
            <a:chOff x="323724" y="2553969"/>
            <a:chExt cx="5830686" cy="359406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24" y="2908030"/>
              <a:ext cx="2289807" cy="3240000"/>
            </a:xfrm>
            <a:prstGeom prst="rect">
              <a:avLst/>
            </a:prstGeom>
          </p:spPr>
        </p:pic>
        <p:pic>
          <p:nvPicPr>
            <p:cNvPr id="11" name="Picture 10"/>
            <p:cNvPicPr>
              <a:picLocks noChangeAspect="1"/>
            </p:cNvPicPr>
            <p:nvPr/>
          </p:nvPicPr>
          <p:blipFill rotWithShape="1">
            <a:blip r:embed="rId4"/>
            <a:srcRect l="20041" t="3294" r="4092" b="11845"/>
            <a:stretch/>
          </p:blipFill>
          <p:spPr>
            <a:xfrm>
              <a:off x="3280437" y="3490381"/>
              <a:ext cx="2873973" cy="2160000"/>
            </a:xfrm>
            <a:prstGeom prst="rect">
              <a:avLst/>
            </a:prstGeom>
            <a:ln w="19050">
              <a:solidFill>
                <a:srgbClr val="FF0000"/>
              </a:solidFill>
            </a:ln>
          </p:spPr>
        </p:pic>
        <p:sp>
          <p:nvSpPr>
            <p:cNvPr id="5" name="Rectangle 4"/>
            <p:cNvSpPr/>
            <p:nvPr/>
          </p:nvSpPr>
          <p:spPr>
            <a:xfrm>
              <a:off x="420507" y="2553969"/>
              <a:ext cx="2249334" cy="369332"/>
            </a:xfrm>
            <a:prstGeom prst="rect">
              <a:avLst/>
            </a:prstGeom>
          </p:spPr>
          <p:txBody>
            <a:bodyPr wrap="none">
              <a:spAutoFit/>
            </a:bodyPr>
            <a:lstStyle/>
            <a:p>
              <a:pPr algn="ctr"/>
              <a:r>
                <a:rPr lang="en-US" b="1" dirty="0">
                  <a:sym typeface="Symbol" panose="05050102010706020507" pitchFamily="18" charset="2"/>
                </a:rPr>
                <a:t>D</a:t>
              </a:r>
              <a:r>
                <a:rPr lang="en-US" b="1" dirty="0" smtClean="0">
                  <a:sym typeface="Symbol" panose="05050102010706020507" pitchFamily="18" charset="2"/>
                </a:rPr>
                <a:t>ivertor bolometry</a:t>
              </a:r>
              <a:endParaRPr lang="en-GB" b="1" dirty="0"/>
            </a:p>
          </p:txBody>
        </p:sp>
        <p:sp>
          <p:nvSpPr>
            <p:cNvPr id="15" name="Rectangle 14"/>
            <p:cNvSpPr/>
            <p:nvPr/>
          </p:nvSpPr>
          <p:spPr>
            <a:xfrm>
              <a:off x="3746645" y="3106536"/>
              <a:ext cx="1941557" cy="369332"/>
            </a:xfrm>
            <a:prstGeom prst="rect">
              <a:avLst/>
            </a:prstGeom>
          </p:spPr>
          <p:txBody>
            <a:bodyPr wrap="none">
              <a:spAutoFit/>
            </a:bodyPr>
            <a:lstStyle/>
            <a:p>
              <a:pPr algn="ctr"/>
              <a:r>
                <a:rPr lang="en-US" b="1" dirty="0" smtClean="0">
                  <a:solidFill>
                    <a:srgbClr val="005555"/>
                  </a:solidFill>
                  <a:sym typeface="Symbol" panose="05050102010706020507" pitchFamily="18" charset="2"/>
                </a:rPr>
                <a:t>Divertor camera</a:t>
              </a:r>
              <a:endParaRPr lang="en-GB" b="1" dirty="0">
                <a:solidFill>
                  <a:srgbClr val="005555"/>
                </a:solidFill>
              </a:endParaRPr>
            </a:p>
          </p:txBody>
        </p:sp>
        <p:sp>
          <p:nvSpPr>
            <p:cNvPr id="18" name="Rectangle 17"/>
            <p:cNvSpPr/>
            <p:nvPr/>
          </p:nvSpPr>
          <p:spPr>
            <a:xfrm>
              <a:off x="695325" y="4711148"/>
              <a:ext cx="1093718" cy="924339"/>
            </a:xfrm>
            <a:prstGeom prst="rect">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cxnSp>
          <p:nvCxnSpPr>
            <p:cNvPr id="20" name="Straight Connector 19"/>
            <p:cNvCxnSpPr/>
            <p:nvPr/>
          </p:nvCxnSpPr>
          <p:spPr>
            <a:xfrm flipV="1">
              <a:off x="1789043" y="3490381"/>
              <a:ext cx="1491394" cy="1220767"/>
            </a:xfrm>
            <a:prstGeom prst="line">
              <a:avLst/>
            </a:prstGeom>
            <a:ln w="190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1789043" y="5635488"/>
              <a:ext cx="1491394" cy="14893"/>
            </a:xfrm>
            <a:prstGeom prst="line">
              <a:avLst/>
            </a:prstGeom>
            <a:ln w="190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1" name="Group 30"/>
          <p:cNvGrpSpPr/>
          <p:nvPr/>
        </p:nvGrpSpPr>
        <p:grpSpPr>
          <a:xfrm>
            <a:off x="6280679" y="2494335"/>
            <a:ext cx="5555598" cy="3636412"/>
            <a:chOff x="6280679" y="2553969"/>
            <a:chExt cx="5555598" cy="363641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7493" t="5561" r="28041" b="14383"/>
            <a:stretch/>
          </p:blipFill>
          <p:spPr>
            <a:xfrm>
              <a:off x="9436727" y="2950381"/>
              <a:ext cx="2399550" cy="3240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0679" y="3490381"/>
              <a:ext cx="2779826" cy="2160000"/>
            </a:xfrm>
            <a:prstGeom prst="rect">
              <a:avLst/>
            </a:prstGeom>
          </p:spPr>
        </p:pic>
        <p:sp>
          <p:nvSpPr>
            <p:cNvPr id="28" name="Rectangle 27"/>
            <p:cNvSpPr/>
            <p:nvPr/>
          </p:nvSpPr>
          <p:spPr>
            <a:xfrm>
              <a:off x="6905001" y="3134881"/>
              <a:ext cx="1531188" cy="369332"/>
            </a:xfrm>
            <a:prstGeom prst="rect">
              <a:avLst/>
            </a:prstGeom>
          </p:spPr>
          <p:txBody>
            <a:bodyPr wrap="none">
              <a:spAutoFit/>
            </a:bodyPr>
            <a:lstStyle/>
            <a:p>
              <a:pPr algn="ctr"/>
              <a:r>
                <a:rPr lang="en-US" b="1" dirty="0" smtClean="0">
                  <a:solidFill>
                    <a:srgbClr val="005555"/>
                  </a:solidFill>
                  <a:sym typeface="Symbol" panose="05050102010706020507" pitchFamily="18" charset="2"/>
                </a:rPr>
                <a:t>Imaged area</a:t>
              </a:r>
              <a:endParaRPr lang="en-GB" b="1" dirty="0">
                <a:solidFill>
                  <a:srgbClr val="005555"/>
                </a:solidFill>
              </a:endParaRPr>
            </a:p>
          </p:txBody>
        </p:sp>
        <p:sp>
          <p:nvSpPr>
            <p:cNvPr id="29" name="Rectangle 28"/>
            <p:cNvSpPr/>
            <p:nvPr/>
          </p:nvSpPr>
          <p:spPr>
            <a:xfrm>
              <a:off x="10435495" y="2553969"/>
              <a:ext cx="731932" cy="369332"/>
            </a:xfrm>
            <a:prstGeom prst="rect">
              <a:avLst/>
            </a:prstGeom>
          </p:spPr>
          <p:txBody>
            <a:bodyPr wrap="none">
              <a:spAutoFit/>
            </a:bodyPr>
            <a:lstStyle/>
            <a:p>
              <a:pPr algn="ctr"/>
              <a:r>
                <a:rPr lang="en-US" b="1" dirty="0" smtClean="0">
                  <a:sym typeface="Symbol" panose="05050102010706020507" pitchFamily="18" charset="2"/>
                </a:rPr>
                <a:t>IRVB</a:t>
              </a:r>
              <a:endParaRPr lang="en-GB" b="1" dirty="0"/>
            </a:p>
          </p:txBody>
        </p:sp>
      </p:grpSp>
      <p:cxnSp>
        <p:nvCxnSpPr>
          <p:cNvPr id="33" name="Straight Arrow Connector 32"/>
          <p:cNvCxnSpPr>
            <a:stCxn id="7" idx="2"/>
            <a:endCxn id="15" idx="0"/>
          </p:cNvCxnSpPr>
          <p:nvPr/>
        </p:nvCxnSpPr>
        <p:spPr>
          <a:xfrm flipH="1">
            <a:off x="4717424" y="1485666"/>
            <a:ext cx="1378577" cy="1561236"/>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7" idx="2"/>
            <a:endCxn id="28" idx="0"/>
          </p:cNvCxnSpPr>
          <p:nvPr/>
        </p:nvCxnSpPr>
        <p:spPr>
          <a:xfrm>
            <a:off x="6096001" y="1485666"/>
            <a:ext cx="1574594" cy="1589581"/>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50116" y="2158498"/>
            <a:ext cx="1390124" cy="369332"/>
          </a:xfrm>
          <a:prstGeom prst="rect">
            <a:avLst/>
          </a:prstGeom>
        </p:spPr>
        <p:txBody>
          <a:bodyPr wrap="none">
            <a:spAutoFit/>
          </a:bodyPr>
          <a:lstStyle/>
          <a:p>
            <a:pPr algn="ctr"/>
            <a:r>
              <a:rPr lang="en-US" dirty="0" smtClean="0">
                <a:sym typeface="Symbol" panose="05050102010706020507" pitchFamily="18" charset="2"/>
              </a:rPr>
              <a:t>[module 40]</a:t>
            </a:r>
            <a:endParaRPr lang="en-GB" dirty="0"/>
          </a:p>
        </p:txBody>
      </p:sp>
      <p:sp>
        <p:nvSpPr>
          <p:cNvPr id="26" name="Rectangle 25"/>
          <p:cNvSpPr/>
          <p:nvPr/>
        </p:nvSpPr>
        <p:spPr>
          <a:xfrm>
            <a:off x="10112805" y="2158498"/>
            <a:ext cx="1390124" cy="369332"/>
          </a:xfrm>
          <a:prstGeom prst="rect">
            <a:avLst/>
          </a:prstGeom>
        </p:spPr>
        <p:txBody>
          <a:bodyPr wrap="none">
            <a:spAutoFit/>
          </a:bodyPr>
          <a:lstStyle/>
          <a:p>
            <a:pPr algn="ctr"/>
            <a:r>
              <a:rPr lang="en-US" dirty="0" smtClean="0">
                <a:sym typeface="Symbol" panose="05050102010706020507" pitchFamily="18" charset="2"/>
              </a:rPr>
              <a:t>[module 51]</a:t>
            </a:r>
            <a:endParaRPr lang="en-GB" dirty="0"/>
          </a:p>
        </p:txBody>
      </p:sp>
    </p:spTree>
    <p:extLst>
      <p:ext uri="{BB962C8B-B14F-4D97-AF65-F5344CB8AC3E}">
        <p14:creationId xmlns:p14="http://schemas.microsoft.com/office/powerpoint/2010/main" val="2263085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quarter" idx="13"/>
              </p:nvPr>
            </p:nvSpPr>
            <p:spPr>
              <a:xfrm>
                <a:off x="695326" y="1095090"/>
                <a:ext cx="5390505" cy="5286660"/>
              </a:xfrm>
            </p:spPr>
            <p:txBody>
              <a:bodyPr>
                <a:noAutofit/>
              </a:bodyPr>
              <a:lstStyle/>
              <a:p>
                <a:pPr lvl="7" algn="just"/>
                <a:r>
                  <a:rPr lang="en-US" sz="1800" i="0" dirty="0" smtClean="0">
                    <a:solidFill>
                      <a:schemeClr val="tx1"/>
                    </a:solidFill>
                  </a:rPr>
                  <a:t>Several </a:t>
                </a:r>
                <a:r>
                  <a:rPr lang="en-US" sz="1800" i="0" dirty="0">
                    <a:solidFill>
                      <a:schemeClr val="tx1"/>
                    </a:solidFill>
                  </a:rPr>
                  <a:t>bolometry systems at W7-X:</a:t>
                </a:r>
              </a:p>
              <a:p>
                <a:pPr marL="285750" lvl="7" indent="-285750" algn="just">
                  <a:buClr>
                    <a:srgbClr val="005555"/>
                  </a:buClr>
                  <a:buFont typeface="Arial" panose="020B0604020202020204" pitchFamily="34" charset="0"/>
                  <a:buChar char="•"/>
                </a:pPr>
                <a:r>
                  <a:rPr lang="en-US" sz="1800" b="1" i="0" dirty="0">
                    <a:solidFill>
                      <a:schemeClr val="tx1"/>
                    </a:solidFill>
                  </a:rPr>
                  <a:t>Resistive bolometers</a:t>
                </a:r>
              </a:p>
              <a:p>
                <a:pPr lvl="7" algn="just">
                  <a:buClr>
                    <a:srgbClr val="005555"/>
                  </a:buClr>
                </a:pPr>
                <a:r>
                  <a:rPr lang="en-US" sz="1800" i="0" dirty="0">
                    <a:solidFill>
                      <a:schemeClr val="tx1"/>
                    </a:solidFill>
                  </a:rPr>
                  <a:t>	Core bolometry (source of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𝑟𝑎𝑑</m:t>
                        </m:r>
                      </m:sub>
                    </m:sSub>
                  </m:oMath>
                </a14:m>
                <a:r>
                  <a:rPr lang="en-US" sz="1800" i="0" dirty="0">
                    <a:solidFill>
                      <a:schemeClr val="tx1"/>
                    </a:solidFill>
                  </a:rPr>
                  <a:t> signal) </a:t>
                </a:r>
                <a:r>
                  <a:rPr lang="en-US" sz="1800" i="0" baseline="30000" dirty="0">
                    <a:solidFill>
                      <a:schemeClr val="tx1"/>
                    </a:solidFill>
                  </a:rPr>
                  <a:t>[1]</a:t>
                </a:r>
              </a:p>
              <a:p>
                <a:pPr lvl="7" algn="just">
                  <a:buClr>
                    <a:srgbClr val="005555"/>
                  </a:buClr>
                </a:pPr>
                <a:r>
                  <a:rPr lang="en-US" sz="1800" i="0" dirty="0">
                    <a:solidFill>
                      <a:schemeClr val="tx1"/>
                    </a:solidFill>
                  </a:rPr>
                  <a:t>	Divertor bolometry</a:t>
                </a:r>
              </a:p>
              <a:p>
                <a:pPr lvl="7" algn="just">
                  <a:buClr>
                    <a:srgbClr val="005555"/>
                  </a:buClr>
                </a:pPr>
                <a:r>
                  <a:rPr lang="en-US" sz="1800" i="0" dirty="0">
                    <a:solidFill>
                      <a:schemeClr val="tx1"/>
                    </a:solidFill>
                  </a:rPr>
                  <a:t>	Compact Bolometer Cameras (CBCs)</a:t>
                </a:r>
              </a:p>
              <a:p>
                <a:pPr marL="285750" lvl="7" indent="-285750" algn="just">
                  <a:buClr>
                    <a:srgbClr val="005555"/>
                  </a:buClr>
                  <a:buFont typeface="Arial" panose="020B0604020202020204" pitchFamily="34" charset="0"/>
                  <a:buChar char="•"/>
                </a:pPr>
                <a:r>
                  <a:rPr lang="en-US" sz="1800" b="1" i="0" dirty="0" err="1">
                    <a:solidFill>
                      <a:srgbClr val="005555"/>
                    </a:solidFill>
                  </a:rPr>
                  <a:t>InfraRed</a:t>
                </a:r>
                <a:r>
                  <a:rPr lang="en-US" sz="1800" i="0" dirty="0">
                    <a:solidFill>
                      <a:schemeClr val="tx1"/>
                    </a:solidFill>
                  </a:rPr>
                  <a:t> imaging</a:t>
                </a:r>
                <a:r>
                  <a:rPr lang="en-US" sz="1800" b="1" i="0" dirty="0">
                    <a:solidFill>
                      <a:srgbClr val="005555"/>
                    </a:solidFill>
                  </a:rPr>
                  <a:t> Video Bolometer</a:t>
                </a:r>
                <a:r>
                  <a:rPr lang="en-US" sz="1800" i="0" dirty="0">
                    <a:solidFill>
                      <a:srgbClr val="005555"/>
                    </a:solidFill>
                  </a:rPr>
                  <a:t> </a:t>
                </a:r>
                <a:r>
                  <a:rPr lang="en-US" sz="1800" i="0" dirty="0">
                    <a:solidFill>
                      <a:schemeClr val="tx1"/>
                    </a:solidFill>
                  </a:rPr>
                  <a:t>(IRVB)</a:t>
                </a:r>
              </a:p>
              <a:p>
                <a:pPr marL="285750" lvl="7" indent="-285750" algn="just">
                  <a:buClr>
                    <a:srgbClr val="005555"/>
                  </a:buClr>
                  <a:buFont typeface="Arial" panose="020B0604020202020204" pitchFamily="34" charset="0"/>
                  <a:buChar char="•"/>
                </a:pPr>
                <a:endParaRPr lang="en-US" sz="1800" i="0" dirty="0">
                  <a:solidFill>
                    <a:schemeClr val="tx1"/>
                  </a:solidFill>
                </a:endParaRPr>
              </a:p>
              <a:p>
                <a:pPr lvl="7" algn="just">
                  <a:buClr>
                    <a:srgbClr val="005555"/>
                  </a:buClr>
                </a:pPr>
                <a:r>
                  <a:rPr lang="en-US" sz="1800" b="1" i="0" dirty="0">
                    <a:solidFill>
                      <a:schemeClr val="tx1"/>
                    </a:solidFill>
                  </a:rPr>
                  <a:t>The IRVB diagnostic</a:t>
                </a:r>
                <a:r>
                  <a:rPr lang="en-US" sz="1800" i="0" dirty="0">
                    <a:solidFill>
                      <a:schemeClr val="tx1"/>
                    </a:solidFill>
                  </a:rPr>
                  <a:t>:</a:t>
                </a:r>
              </a:p>
              <a:p>
                <a:pPr marL="285750" lvl="7" indent="-285750" algn="just">
                  <a:buClr>
                    <a:srgbClr val="005555"/>
                  </a:buClr>
                  <a:buFont typeface="Arial" panose="020B0604020202020204" pitchFamily="34" charset="0"/>
                  <a:buChar char="•"/>
                </a:pPr>
                <a:r>
                  <a:rPr lang="en-US" sz="1800" i="0" dirty="0">
                    <a:solidFill>
                      <a:schemeClr val="tx1"/>
                    </a:solidFill>
                  </a:rPr>
                  <a:t>7x9 cm C-coated </a:t>
                </a:r>
                <a:r>
                  <a:rPr lang="en-US" sz="1800" b="1" i="0" dirty="0">
                    <a:solidFill>
                      <a:srgbClr val="005555"/>
                    </a:solidFill>
                  </a:rPr>
                  <a:t>gold foil </a:t>
                </a:r>
                <a:r>
                  <a:rPr lang="en-US" sz="1800" i="0" dirty="0">
                    <a:solidFill>
                      <a:schemeClr val="tx1"/>
                    </a:solidFill>
                  </a:rPr>
                  <a:t>(5 </a:t>
                </a:r>
                <a:r>
                  <a:rPr lang="el-GR" sz="1800" dirty="0">
                    <a:solidFill>
                      <a:schemeClr val="tx1"/>
                    </a:solidFill>
                  </a:rPr>
                  <a:t>μ</a:t>
                </a:r>
                <a:r>
                  <a:rPr lang="de-DE" sz="1800" i="0" dirty="0">
                    <a:solidFill>
                      <a:schemeClr val="tx1"/>
                    </a:solidFill>
                  </a:rPr>
                  <a:t>m </a:t>
                </a:r>
                <a:r>
                  <a:rPr lang="de-DE" sz="1800" i="0" dirty="0" err="1">
                    <a:solidFill>
                      <a:schemeClr val="tx1"/>
                    </a:solidFill>
                  </a:rPr>
                  <a:t>thick</a:t>
                </a:r>
                <a:r>
                  <a:rPr lang="de-DE" sz="1800" i="0" dirty="0">
                    <a:solidFill>
                      <a:schemeClr val="tx1"/>
                    </a:solidFill>
                  </a:rPr>
                  <a:t>)</a:t>
                </a:r>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a:solidFill>
                      <a:schemeClr val="tx1"/>
                    </a:solidFill>
                  </a:rPr>
                  <a:t>High-resolution </a:t>
                </a:r>
                <a:r>
                  <a:rPr lang="en-US" sz="1800" b="1" i="0" dirty="0">
                    <a:solidFill>
                      <a:srgbClr val="005555"/>
                    </a:solidFill>
                  </a:rPr>
                  <a:t>IR camera</a:t>
                </a:r>
              </a:p>
              <a:p>
                <a:pPr marL="285750" lvl="7" indent="-285750" algn="just">
                  <a:buClr>
                    <a:srgbClr val="005555"/>
                  </a:buClr>
                  <a:buFont typeface="Arial" panose="020B0604020202020204" pitchFamily="34" charset="0"/>
                  <a:buChar char="•"/>
                </a:pPr>
                <a:r>
                  <a:rPr lang="en-US" sz="1800" b="1" i="0" dirty="0">
                    <a:solidFill>
                      <a:srgbClr val="005555"/>
                    </a:solidFill>
                  </a:rPr>
                  <a:t>Optical setup </a:t>
                </a:r>
                <a:r>
                  <a:rPr lang="en-US" sz="1800" i="0" dirty="0">
                    <a:solidFill>
                      <a:schemeClr val="tx1"/>
                    </a:solidFill>
                  </a:rPr>
                  <a:t>(Au-coated parabolic mirrors)</a:t>
                </a:r>
              </a:p>
              <a:p>
                <a:pPr lvl="7" algn="just">
                  <a:buClr>
                    <a:srgbClr val="005555"/>
                  </a:buClr>
                </a:pPr>
                <a:r>
                  <a:rPr lang="en-US" sz="1800" i="0" dirty="0">
                    <a:solidFill>
                      <a:schemeClr val="tx1"/>
                    </a:solidFill>
                  </a:rPr>
                  <a:t>	</a:t>
                </a:r>
                <a:r>
                  <a:rPr lang="en-US" sz="1800" b="1" i="0" dirty="0">
                    <a:solidFill>
                      <a:srgbClr val="005555"/>
                    </a:solidFill>
                  </a:rPr>
                  <a:t> → cable-free</a:t>
                </a:r>
                <a:r>
                  <a:rPr lang="en-US" sz="1800" i="0" dirty="0">
                    <a:solidFill>
                      <a:schemeClr val="tx1"/>
                    </a:solidFill>
                  </a:rPr>
                  <a:t>	</a:t>
                </a:r>
              </a:p>
              <a:p>
                <a:pPr marL="285750" lvl="7" indent="-285750" algn="just">
                  <a:buClr>
                    <a:srgbClr val="005555"/>
                  </a:buClr>
                  <a:buFont typeface="Arial" panose="020B0604020202020204" pitchFamily="34" charset="0"/>
                  <a:buChar char="•"/>
                </a:pPr>
                <a:r>
                  <a:rPr lang="en-US" sz="1800" i="0" dirty="0">
                    <a:solidFill>
                      <a:schemeClr val="tx1"/>
                    </a:solidFill>
                  </a:rPr>
                  <a:t>Large number of channels (26x20 = 520)</a:t>
                </a:r>
              </a:p>
              <a:p>
                <a:pPr marL="285750" lvl="7" indent="-285750" algn="just">
                  <a:buClr>
                    <a:srgbClr val="005555"/>
                  </a:buClr>
                  <a:buFont typeface="Arial" panose="020B0604020202020204" pitchFamily="34" charset="0"/>
                  <a:buChar char="•"/>
                </a:pPr>
                <a:r>
                  <a:rPr lang="en-US" sz="1800" i="0" dirty="0">
                    <a:solidFill>
                      <a:schemeClr val="tx1"/>
                    </a:solidFill>
                  </a:rPr>
                  <a:t>No active water </a:t>
                </a:r>
                <a:r>
                  <a:rPr lang="en-US" sz="1800" i="0" dirty="0" smtClean="0">
                    <a:solidFill>
                      <a:schemeClr val="tx1"/>
                    </a:solidFill>
                  </a:rPr>
                  <a:t>cooling</a:t>
                </a:r>
                <a:endParaRPr lang="en-US" sz="1800" b="1" i="0" dirty="0">
                  <a:solidFill>
                    <a:srgbClr val="005555"/>
                  </a:solidFill>
                </a:endParaRPr>
              </a:p>
              <a:p>
                <a:pPr lvl="1"/>
                <a:endParaRPr lang="en-US" dirty="0" smtClean="0">
                  <a:sym typeface="Symbol" panose="05050102010706020507" pitchFamily="18" charset="2"/>
                </a:endParaRPr>
              </a:p>
              <a:p>
                <a:pPr lvl="1"/>
                <a:endParaRPr lang="en-US" dirty="0" smtClean="0">
                  <a:sym typeface="Symbol" panose="05050102010706020507" pitchFamily="18" charset="2"/>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3"/>
              </p:nvPr>
            </p:nvSpPr>
            <p:spPr>
              <a:xfrm>
                <a:off x="695326" y="1095090"/>
                <a:ext cx="5390505" cy="5286660"/>
              </a:xfrm>
              <a:blipFill>
                <a:blip r:embed="rId2"/>
                <a:stretch>
                  <a:fillRect l="-2602" t="-692" r="-2715" b="-577"/>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06814"/>
          </a:xfrm>
        </p:spPr>
        <p:txBody>
          <a:bodyPr/>
          <a:lstStyle/>
          <a:p>
            <a:r>
              <a:rPr lang="en-GB" dirty="0" smtClean="0"/>
              <a:t>IRVB view</a:t>
            </a:r>
            <a:endParaRPr lang="en-GB"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54</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p:txBody>
      </p:sp>
      <p:sp>
        <p:nvSpPr>
          <p:cNvPr id="1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44" name="Group 43"/>
          <p:cNvGrpSpPr/>
          <p:nvPr/>
        </p:nvGrpSpPr>
        <p:grpSpPr>
          <a:xfrm>
            <a:off x="6554805" y="903748"/>
            <a:ext cx="3907134" cy="2532688"/>
            <a:chOff x="6286452" y="347164"/>
            <a:chExt cx="3907134" cy="2532688"/>
          </a:xfrm>
        </p:grpSpPr>
        <p:sp>
          <p:nvSpPr>
            <p:cNvPr id="45" name="Rectangle 44"/>
            <p:cNvSpPr/>
            <p:nvPr/>
          </p:nvSpPr>
          <p:spPr>
            <a:xfrm>
              <a:off x="8366032" y="2587464"/>
              <a:ext cx="650824" cy="292388"/>
            </a:xfrm>
            <a:prstGeom prst="rect">
              <a:avLst/>
            </a:prstGeom>
          </p:spPr>
          <p:txBody>
            <a:bodyPr wrap="square">
              <a:spAutoFit/>
            </a:bodyPr>
            <a:lstStyle/>
            <a:p>
              <a:pPr algn="ctr"/>
              <a:r>
                <a:rPr lang="en-US" sz="1300" b="1" dirty="0" smtClean="0">
                  <a:solidFill>
                    <a:srgbClr val="F29633"/>
                  </a:solidFill>
                </a:rPr>
                <a:t>IRVB</a:t>
              </a:r>
              <a:endParaRPr lang="de-DE" sz="1300" dirty="0">
                <a:solidFill>
                  <a:srgbClr val="F29633"/>
                </a:solidFill>
              </a:endParaRPr>
            </a:p>
          </p:txBody>
        </p:sp>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l="19062" t="11093" r="17875" b="3095"/>
            <a:stretch/>
          </p:blipFill>
          <p:spPr>
            <a:xfrm>
              <a:off x="7151204" y="612442"/>
              <a:ext cx="3042382" cy="1908650"/>
            </a:xfrm>
            <a:prstGeom prst="rect">
              <a:avLst/>
            </a:prstGeom>
          </p:spPr>
        </p:pic>
        <p:sp>
          <p:nvSpPr>
            <p:cNvPr id="47" name="Rectangle 46"/>
            <p:cNvSpPr/>
            <p:nvPr/>
          </p:nvSpPr>
          <p:spPr>
            <a:xfrm>
              <a:off x="6753835" y="803401"/>
              <a:ext cx="638316" cy="292388"/>
            </a:xfrm>
            <a:prstGeom prst="rect">
              <a:avLst/>
            </a:prstGeom>
          </p:spPr>
          <p:txBody>
            <a:bodyPr wrap="none">
              <a:spAutoFit/>
            </a:bodyPr>
            <a:lstStyle/>
            <a:p>
              <a:pPr algn="ctr"/>
              <a:r>
                <a:rPr lang="en-US" sz="1300" b="1" dirty="0">
                  <a:solidFill>
                    <a:srgbClr val="CC0000"/>
                  </a:solidFill>
                </a:rPr>
                <a:t>CBCs</a:t>
              </a:r>
              <a:endParaRPr lang="de-DE" sz="1300" dirty="0">
                <a:solidFill>
                  <a:srgbClr val="CC0000"/>
                </a:solidFill>
              </a:endParaRPr>
            </a:p>
          </p:txBody>
        </p:sp>
        <p:sp>
          <p:nvSpPr>
            <p:cNvPr id="48" name="Rectangle 47"/>
            <p:cNvSpPr/>
            <p:nvPr/>
          </p:nvSpPr>
          <p:spPr>
            <a:xfrm>
              <a:off x="6286452" y="1395080"/>
              <a:ext cx="1034063" cy="492443"/>
            </a:xfrm>
            <a:prstGeom prst="rect">
              <a:avLst/>
            </a:prstGeom>
          </p:spPr>
          <p:txBody>
            <a:bodyPr wrap="square">
              <a:spAutoFit/>
            </a:bodyPr>
            <a:lstStyle/>
            <a:p>
              <a:pPr algn="ctr"/>
              <a:r>
                <a:rPr lang="en-US" sz="1300" b="1" dirty="0">
                  <a:solidFill>
                    <a:srgbClr val="336699"/>
                  </a:solidFill>
                </a:rPr>
                <a:t>Divertor </a:t>
              </a:r>
              <a:r>
                <a:rPr lang="en-US" sz="1300" b="1" dirty="0" smtClean="0">
                  <a:solidFill>
                    <a:srgbClr val="336699"/>
                  </a:solidFill>
                </a:rPr>
                <a:t>Bolometry</a:t>
              </a:r>
              <a:r>
                <a:rPr lang="en-US" sz="1300" dirty="0" smtClean="0">
                  <a:solidFill>
                    <a:srgbClr val="336699"/>
                  </a:solidFill>
                </a:rPr>
                <a:t> </a:t>
              </a:r>
              <a:endParaRPr lang="de-DE" sz="1300" dirty="0">
                <a:solidFill>
                  <a:srgbClr val="336699"/>
                </a:solidFill>
              </a:endParaRPr>
            </a:p>
          </p:txBody>
        </p:sp>
        <p:sp>
          <p:nvSpPr>
            <p:cNvPr id="49" name="Rectangle 48"/>
            <p:cNvSpPr/>
            <p:nvPr/>
          </p:nvSpPr>
          <p:spPr>
            <a:xfrm>
              <a:off x="7962900" y="347164"/>
              <a:ext cx="1543050" cy="292388"/>
            </a:xfrm>
            <a:prstGeom prst="rect">
              <a:avLst/>
            </a:prstGeom>
          </p:spPr>
          <p:txBody>
            <a:bodyPr wrap="square">
              <a:spAutoFit/>
            </a:bodyPr>
            <a:lstStyle/>
            <a:p>
              <a:pPr algn="ctr"/>
              <a:r>
                <a:rPr lang="en-US" sz="1300" b="1" dirty="0" smtClean="0">
                  <a:solidFill>
                    <a:srgbClr val="339933"/>
                  </a:solidFill>
                </a:rPr>
                <a:t>Core Bolometry</a:t>
              </a:r>
              <a:r>
                <a:rPr lang="en-US" sz="1300" dirty="0" smtClean="0">
                  <a:solidFill>
                    <a:srgbClr val="339933"/>
                  </a:solidFill>
                </a:rPr>
                <a:t> </a:t>
              </a:r>
              <a:endParaRPr lang="de-DE" sz="1300" dirty="0">
                <a:solidFill>
                  <a:srgbClr val="339933"/>
                </a:solidFill>
              </a:endParaRPr>
            </a:p>
          </p:txBody>
        </p:sp>
      </p:grpSp>
      <p:grpSp>
        <p:nvGrpSpPr>
          <p:cNvPr id="50" name="Group 49"/>
          <p:cNvGrpSpPr/>
          <p:nvPr/>
        </p:nvGrpSpPr>
        <p:grpSpPr>
          <a:xfrm>
            <a:off x="5695742" y="3742873"/>
            <a:ext cx="6262316" cy="2879266"/>
            <a:chOff x="5299026" y="3186289"/>
            <a:chExt cx="6262316" cy="2879266"/>
          </a:xfrm>
        </p:grpSpPr>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l="27493" t="5561" r="28041" b="14383"/>
            <a:stretch/>
          </p:blipFill>
          <p:spPr>
            <a:xfrm>
              <a:off x="5299026" y="4445555"/>
              <a:ext cx="1199775" cy="1620000"/>
            </a:xfrm>
            <a:prstGeom prst="rect">
              <a:avLst/>
            </a:prstGeom>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l="14006" t="14744" r="20707" b="3590"/>
            <a:stretch/>
          </p:blipFill>
          <p:spPr>
            <a:xfrm>
              <a:off x="6150581" y="3186289"/>
              <a:ext cx="1151209" cy="1080000"/>
            </a:xfrm>
            <a:prstGeom prst="rect">
              <a:avLst/>
            </a:prstGeom>
            <a:ln w="19050">
              <a:solidFill>
                <a:srgbClr val="339933"/>
              </a:solidFill>
            </a:ln>
          </p:spPr>
        </p:pic>
        <p:grpSp>
          <p:nvGrpSpPr>
            <p:cNvPr id="53" name="Group 52"/>
            <p:cNvGrpSpPr/>
            <p:nvPr/>
          </p:nvGrpSpPr>
          <p:grpSpPr>
            <a:xfrm flipH="1">
              <a:off x="6488180" y="4624822"/>
              <a:ext cx="5073162" cy="1289329"/>
              <a:chOff x="6435085" y="4624822"/>
              <a:chExt cx="5073162" cy="1289329"/>
            </a:xfrm>
          </p:grpSpPr>
          <p:sp>
            <p:nvSpPr>
              <p:cNvPr id="55" name="Rectangle 54"/>
              <p:cNvSpPr/>
              <p:nvPr/>
            </p:nvSpPr>
            <p:spPr>
              <a:xfrm>
                <a:off x="11050666" y="4624822"/>
                <a:ext cx="436338" cy="292388"/>
              </a:xfrm>
              <a:prstGeom prst="rect">
                <a:avLst/>
              </a:prstGeom>
            </p:spPr>
            <p:txBody>
              <a:bodyPr wrap="none">
                <a:spAutoFit/>
              </a:bodyPr>
              <a:lstStyle/>
              <a:p>
                <a:pPr algn="ctr"/>
                <a:r>
                  <a:rPr lang="en-US" sz="1300" b="1" dirty="0" smtClean="0">
                    <a:solidFill>
                      <a:srgbClr val="339933"/>
                    </a:solidFill>
                  </a:rPr>
                  <a:t>foil</a:t>
                </a:r>
                <a:endParaRPr lang="en-GB" sz="1300" b="1" dirty="0">
                  <a:solidFill>
                    <a:srgbClr val="339933"/>
                  </a:solidFill>
                </a:endParaRPr>
              </a:p>
            </p:txBody>
          </p:sp>
          <p:sp>
            <p:nvSpPr>
              <p:cNvPr id="56" name="Rectangle 55"/>
              <p:cNvSpPr/>
              <p:nvPr/>
            </p:nvSpPr>
            <p:spPr>
              <a:xfrm>
                <a:off x="10425973" y="4624822"/>
                <a:ext cx="766557" cy="292388"/>
              </a:xfrm>
              <a:prstGeom prst="rect">
                <a:avLst/>
              </a:prstGeom>
            </p:spPr>
            <p:txBody>
              <a:bodyPr wrap="none">
                <a:spAutoFit/>
              </a:bodyPr>
              <a:lstStyle/>
              <a:p>
                <a:pPr algn="ctr"/>
                <a:r>
                  <a:rPr lang="en-US" sz="1300" b="1" dirty="0" smtClean="0">
                    <a:solidFill>
                      <a:srgbClr val="3366CC"/>
                    </a:solidFill>
                  </a:rPr>
                  <a:t>mirrors</a:t>
                </a:r>
                <a:endParaRPr lang="en-GB" sz="1300" b="1" dirty="0">
                  <a:solidFill>
                    <a:srgbClr val="3366CC"/>
                  </a:solidFill>
                </a:endParaRPr>
              </a:p>
            </p:txBody>
          </p:sp>
          <p:sp>
            <p:nvSpPr>
              <p:cNvPr id="57" name="Rectangle 56"/>
              <p:cNvSpPr/>
              <p:nvPr/>
            </p:nvSpPr>
            <p:spPr>
              <a:xfrm>
                <a:off x="6908120" y="4626690"/>
                <a:ext cx="768160" cy="292388"/>
              </a:xfrm>
              <a:prstGeom prst="rect">
                <a:avLst/>
              </a:prstGeom>
            </p:spPr>
            <p:txBody>
              <a:bodyPr wrap="none">
                <a:spAutoFit/>
              </a:bodyPr>
              <a:lstStyle/>
              <a:p>
                <a:pPr algn="ctr"/>
                <a:r>
                  <a:rPr lang="en-US" sz="1300" b="1" dirty="0" smtClean="0">
                    <a:solidFill>
                      <a:srgbClr val="FF5050"/>
                    </a:solidFill>
                  </a:rPr>
                  <a:t>camera</a:t>
                </a:r>
                <a:endParaRPr lang="en-GB" sz="1300" b="1" dirty="0">
                  <a:solidFill>
                    <a:srgbClr val="FF5050"/>
                  </a:solidFill>
                </a:endParaRPr>
              </a:p>
            </p:txBody>
          </p:sp>
          <p:pic>
            <p:nvPicPr>
              <p:cNvPr id="58" name="Picture 57"/>
              <p:cNvPicPr>
                <a:picLocks noChangeAspect="1"/>
              </p:cNvPicPr>
              <p:nvPr/>
            </p:nvPicPr>
            <p:blipFill rotWithShape="1">
              <a:blip r:embed="rId6" cstate="print">
                <a:extLst>
                  <a:ext uri="{28A0092B-C50C-407E-A947-70E740481C1C}">
                    <a14:useLocalDpi xmlns:a14="http://schemas.microsoft.com/office/drawing/2010/main" val="0"/>
                  </a:ext>
                </a:extLst>
              </a:blip>
              <a:srcRect l="4076" t="33174" r="1976" b="30796"/>
              <a:stretch/>
            </p:blipFill>
            <p:spPr>
              <a:xfrm flipH="1">
                <a:off x="6435085" y="4894243"/>
                <a:ext cx="5073162" cy="1019908"/>
              </a:xfrm>
              <a:prstGeom prst="rect">
                <a:avLst/>
              </a:prstGeom>
            </p:spPr>
          </p:pic>
          <p:sp>
            <p:nvSpPr>
              <p:cNvPr id="59" name="CustomShape 103"/>
              <p:cNvSpPr/>
              <p:nvPr/>
            </p:nvSpPr>
            <p:spPr>
              <a:xfrm rot="-2700000">
                <a:off x="11183182" y="4805648"/>
                <a:ext cx="174382" cy="174382"/>
              </a:xfrm>
              <a:custGeom>
                <a:avLst/>
                <a:gdLst/>
                <a:ahLst/>
                <a:cxnLst/>
                <a:rect l="l" t="t" r="r" b="b"/>
                <a:pathLst>
                  <a:path w="21600" h="21600">
                    <a:moveTo>
                      <a:pt x="0" y="0"/>
                    </a:moveTo>
                    <a:lnTo>
                      <a:pt x="21600" y="21600"/>
                    </a:lnTo>
                    <a:lnTo>
                      <a:pt x="0" y="21600"/>
                    </a:lnTo>
                    <a:lnTo>
                      <a:pt x="0" y="0"/>
                    </a:lnTo>
                    <a:close/>
                  </a:path>
                </a:pathLst>
              </a:custGeom>
              <a:solidFill>
                <a:srgbClr val="339933"/>
              </a:solidFill>
              <a:ln>
                <a:noFill/>
              </a:ln>
            </p:spPr>
            <p:style>
              <a:lnRef idx="0">
                <a:scrgbClr r="0" g="0" b="0"/>
              </a:lnRef>
              <a:fillRef idx="0">
                <a:scrgbClr r="0" g="0" b="0"/>
              </a:fillRef>
              <a:effectRef idx="0">
                <a:scrgbClr r="0" g="0" b="0"/>
              </a:effectRef>
              <a:fontRef idx="minor"/>
            </p:style>
          </p:sp>
          <p:sp>
            <p:nvSpPr>
              <p:cNvPr id="60" name="CustomShape 103"/>
              <p:cNvSpPr/>
              <p:nvPr/>
            </p:nvSpPr>
            <p:spPr>
              <a:xfrm rot="-2700000">
                <a:off x="10881687" y="4805120"/>
                <a:ext cx="174382" cy="174382"/>
              </a:xfrm>
              <a:custGeom>
                <a:avLst/>
                <a:gdLst/>
                <a:ahLst/>
                <a:cxnLst/>
                <a:rect l="l" t="t" r="r" b="b"/>
                <a:pathLst>
                  <a:path w="21600" h="21600">
                    <a:moveTo>
                      <a:pt x="0" y="0"/>
                    </a:moveTo>
                    <a:lnTo>
                      <a:pt x="21600" y="21600"/>
                    </a:lnTo>
                    <a:lnTo>
                      <a:pt x="0" y="21600"/>
                    </a:lnTo>
                    <a:lnTo>
                      <a:pt x="0" y="0"/>
                    </a:lnTo>
                    <a:close/>
                  </a:path>
                </a:pathLst>
              </a:custGeom>
              <a:solidFill>
                <a:srgbClr val="3366CC"/>
              </a:solidFill>
              <a:ln>
                <a:noFill/>
              </a:ln>
            </p:spPr>
            <p:style>
              <a:lnRef idx="0">
                <a:scrgbClr r="0" g="0" b="0"/>
              </a:lnRef>
              <a:fillRef idx="0">
                <a:scrgbClr r="0" g="0" b="0"/>
              </a:fillRef>
              <a:effectRef idx="0">
                <a:scrgbClr r="0" g="0" b="0"/>
              </a:effectRef>
              <a:fontRef idx="minor"/>
            </p:style>
          </p:sp>
          <p:sp>
            <p:nvSpPr>
              <p:cNvPr id="61" name="CustomShape 103"/>
              <p:cNvSpPr/>
              <p:nvPr/>
            </p:nvSpPr>
            <p:spPr>
              <a:xfrm rot="-2700000">
                <a:off x="7205010" y="4798789"/>
                <a:ext cx="174382" cy="174382"/>
              </a:xfrm>
              <a:custGeom>
                <a:avLst/>
                <a:gdLst/>
                <a:ahLst/>
                <a:cxnLst/>
                <a:rect l="l" t="t" r="r" b="b"/>
                <a:pathLst>
                  <a:path w="21600" h="21600">
                    <a:moveTo>
                      <a:pt x="0" y="0"/>
                    </a:moveTo>
                    <a:lnTo>
                      <a:pt x="21600" y="21600"/>
                    </a:lnTo>
                    <a:lnTo>
                      <a:pt x="0" y="21600"/>
                    </a:lnTo>
                    <a:lnTo>
                      <a:pt x="0" y="0"/>
                    </a:lnTo>
                    <a:close/>
                  </a:path>
                </a:pathLst>
              </a:custGeom>
              <a:solidFill>
                <a:srgbClr val="FF5050"/>
              </a:solidFill>
              <a:ln>
                <a:noFill/>
              </a:ln>
            </p:spPr>
            <p:style>
              <a:lnRef idx="0">
                <a:scrgbClr r="0" g="0" b="0"/>
              </a:lnRef>
              <a:fillRef idx="0">
                <a:scrgbClr r="0" g="0" b="0"/>
              </a:fillRef>
              <a:effectRef idx="0">
                <a:scrgbClr r="0" g="0" b="0"/>
              </a:effectRef>
              <a:fontRef idx="minor"/>
            </p:style>
          </p:sp>
        </p:grpSp>
        <p:cxnSp>
          <p:nvCxnSpPr>
            <p:cNvPr id="54" name="Elbow Connector 53"/>
            <p:cNvCxnSpPr>
              <a:stCxn id="52" idx="2"/>
              <a:endCxn id="55" idx="0"/>
            </p:cNvCxnSpPr>
            <p:nvPr/>
          </p:nvCxnSpPr>
          <p:spPr>
            <a:xfrm rot="16200000" flipH="1">
              <a:off x="6547623" y="4444852"/>
              <a:ext cx="358533" cy="1406"/>
            </a:xfrm>
            <a:prstGeom prst="bentConnector3">
              <a:avLst/>
            </a:prstGeom>
            <a:ln w="19050" cmpd="sng">
              <a:solidFill>
                <a:srgbClr val="339933"/>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7774935" y="2232105"/>
            <a:ext cx="4301533" cy="2795171"/>
            <a:chOff x="7506582" y="1675521"/>
            <a:chExt cx="4301533" cy="2795171"/>
          </a:xfrm>
        </p:grpSpPr>
        <p:cxnSp>
          <p:nvCxnSpPr>
            <p:cNvPr id="63" name="Straight Connector 62"/>
            <p:cNvCxnSpPr/>
            <p:nvPr/>
          </p:nvCxnSpPr>
          <p:spPr>
            <a:xfrm>
              <a:off x="8992912" y="1687760"/>
              <a:ext cx="971564" cy="1248851"/>
            </a:xfrm>
            <a:prstGeom prst="line">
              <a:avLst/>
            </a:prstGeom>
            <a:ln w="1270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7506582" y="1675521"/>
              <a:ext cx="4301533" cy="2795171"/>
              <a:chOff x="7487126" y="1675521"/>
              <a:chExt cx="4301533" cy="2795171"/>
            </a:xfrm>
          </p:grpSpPr>
          <p:cxnSp>
            <p:nvCxnSpPr>
              <p:cNvPr id="65" name="Straight Connector 64"/>
              <p:cNvCxnSpPr/>
              <p:nvPr/>
            </p:nvCxnSpPr>
            <p:spPr>
              <a:xfrm flipV="1">
                <a:off x="7487126" y="1687760"/>
                <a:ext cx="863572" cy="1238806"/>
              </a:xfrm>
              <a:prstGeom prst="line">
                <a:avLst/>
              </a:prstGeom>
              <a:ln w="1270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8351074" y="1675521"/>
                <a:ext cx="641838" cy="888023"/>
              </a:xfrm>
              <a:prstGeom prst="rect">
                <a:avLst/>
              </a:prstGeom>
              <a:noFill/>
              <a:ln w="12700" cmpd="sng">
                <a:solidFill>
                  <a:schemeClr val="bg1">
                    <a:lumMod val="6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67" name="Straight Connector 66"/>
              <p:cNvCxnSpPr/>
              <p:nvPr/>
            </p:nvCxnSpPr>
            <p:spPr>
              <a:xfrm flipV="1">
                <a:off x="7487126" y="2563544"/>
                <a:ext cx="863572" cy="1885214"/>
              </a:xfrm>
              <a:prstGeom prst="line">
                <a:avLst/>
              </a:prstGeom>
              <a:ln w="1270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8992912" y="2563544"/>
                <a:ext cx="971566" cy="1885214"/>
              </a:xfrm>
              <a:prstGeom prst="line">
                <a:avLst/>
              </a:prstGeom>
              <a:ln w="1270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7487126" y="2944644"/>
                <a:ext cx="2477350" cy="1526048"/>
                <a:chOff x="979742" y="3774580"/>
                <a:chExt cx="3807803" cy="2345607"/>
              </a:xfrm>
            </p:grpSpPr>
            <p:pic>
              <p:nvPicPr>
                <p:cNvPr id="72" name="Picture 71"/>
                <p:cNvPicPr>
                  <a:picLocks noChangeAspect="1"/>
                </p:cNvPicPr>
                <p:nvPr/>
              </p:nvPicPr>
              <p:blipFill>
                <a:blip r:embed="rId7"/>
                <a:stretch>
                  <a:fillRect/>
                </a:stretch>
              </p:blipFill>
              <p:spPr>
                <a:xfrm>
                  <a:off x="979742" y="3774580"/>
                  <a:ext cx="3807803" cy="2345607"/>
                </a:xfrm>
                <a:prstGeom prst="rect">
                  <a:avLst/>
                </a:prstGeom>
                <a:ln w="12700">
                  <a:solidFill>
                    <a:schemeClr val="bg1">
                      <a:lumMod val="65000"/>
                    </a:schemeClr>
                  </a:solidFill>
                  <a:prstDash val="solid"/>
                </a:ln>
              </p:spPr>
            </p:pic>
            <p:sp>
              <p:nvSpPr>
                <p:cNvPr id="73" name="Rectangle 72"/>
                <p:cNvSpPr/>
                <p:nvPr/>
              </p:nvSpPr>
              <p:spPr>
                <a:xfrm>
                  <a:off x="3716338" y="3886200"/>
                  <a:ext cx="996339" cy="80889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pic>
            <p:nvPicPr>
              <p:cNvPr id="70" name="Picture 69"/>
              <p:cNvPicPr>
                <a:picLocks noChangeAspect="1"/>
              </p:cNvPicPr>
              <p:nvPr/>
            </p:nvPicPr>
            <p:blipFill rotWithShape="1">
              <a:blip r:embed="rId7"/>
              <a:srcRect l="72481" t="6709" r="3274" b="64802"/>
              <a:stretch/>
            </p:blipFill>
            <p:spPr>
              <a:xfrm>
                <a:off x="10339807" y="2215964"/>
                <a:ext cx="1208374" cy="874633"/>
              </a:xfrm>
              <a:prstGeom prst="rect">
                <a:avLst/>
              </a:prstGeom>
              <a:ln w="19050">
                <a:noFill/>
                <a:prstDash val="dash"/>
              </a:ln>
            </p:spPr>
          </p:pic>
          <p:pic>
            <p:nvPicPr>
              <p:cNvPr id="71" name="Picture 70"/>
              <p:cNvPicPr>
                <a:picLocks noChangeAspect="1"/>
              </p:cNvPicPr>
              <p:nvPr/>
            </p:nvPicPr>
            <p:blipFill rotWithShape="1">
              <a:blip r:embed="rId8" cstate="print">
                <a:extLst>
                  <a:ext uri="{28A0092B-C50C-407E-A947-70E740481C1C}">
                    <a14:useLocalDpi xmlns:a14="http://schemas.microsoft.com/office/drawing/2010/main" val="0"/>
                  </a:ext>
                </a:extLst>
              </a:blip>
              <a:srcRect l="20914" r="6971"/>
              <a:stretch/>
            </p:blipFill>
            <p:spPr>
              <a:xfrm>
                <a:off x="10099330" y="3169832"/>
                <a:ext cx="1689329" cy="1080000"/>
              </a:xfrm>
              <a:prstGeom prst="rect">
                <a:avLst/>
              </a:prstGeom>
              <a:ln>
                <a:solidFill>
                  <a:schemeClr val="bg1">
                    <a:lumMod val="75000"/>
                  </a:schemeClr>
                </a:solidFill>
              </a:ln>
            </p:spPr>
          </p:pic>
        </p:grpSp>
      </p:grpSp>
    </p:spTree>
    <p:extLst>
      <p:ext uri="{BB962C8B-B14F-4D97-AF65-F5344CB8AC3E}">
        <p14:creationId xmlns:p14="http://schemas.microsoft.com/office/powerpoint/2010/main" val="2929638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p:cNvSpPr txBox="1">
            <a:spLocks/>
          </p:cNvSpPr>
          <p:nvPr/>
        </p:nvSpPr>
        <p:spPr>
          <a:xfrm>
            <a:off x="479424" y="976935"/>
            <a:ext cx="11233150" cy="231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smtClean="0"/>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479424" y="1580283"/>
              <a:ext cx="11233150" cy="4661452"/>
            </p:xfrm>
            <a:graphic>
              <a:graphicData uri="http://schemas.openxmlformats.org/drawingml/2006/table">
                <a:tbl>
                  <a:tblPr firstRow="1" bandRow="1">
                    <a:tableStyleId>{5C22544A-7EE6-4342-B048-85BDC9FD1C3A}</a:tableStyleId>
                  </a:tblPr>
                  <a:tblGrid>
                    <a:gridCol w="2246630">
                      <a:extLst>
                        <a:ext uri="{9D8B030D-6E8A-4147-A177-3AD203B41FA5}">
                          <a16:colId xmlns:a16="http://schemas.microsoft.com/office/drawing/2014/main" val="3913999738"/>
                        </a:ext>
                      </a:extLst>
                    </a:gridCol>
                    <a:gridCol w="2246630">
                      <a:extLst>
                        <a:ext uri="{9D8B030D-6E8A-4147-A177-3AD203B41FA5}">
                          <a16:colId xmlns:a16="http://schemas.microsoft.com/office/drawing/2014/main" val="1616900980"/>
                        </a:ext>
                      </a:extLst>
                    </a:gridCol>
                    <a:gridCol w="2246630">
                      <a:extLst>
                        <a:ext uri="{9D8B030D-6E8A-4147-A177-3AD203B41FA5}">
                          <a16:colId xmlns:a16="http://schemas.microsoft.com/office/drawing/2014/main" val="2354775320"/>
                        </a:ext>
                      </a:extLst>
                    </a:gridCol>
                    <a:gridCol w="2246630">
                      <a:extLst>
                        <a:ext uri="{9D8B030D-6E8A-4147-A177-3AD203B41FA5}">
                          <a16:colId xmlns:a16="http://schemas.microsoft.com/office/drawing/2014/main" val="3007663860"/>
                        </a:ext>
                      </a:extLst>
                    </a:gridCol>
                    <a:gridCol w="2246630">
                      <a:extLst>
                        <a:ext uri="{9D8B030D-6E8A-4147-A177-3AD203B41FA5}">
                          <a16:colId xmlns:a16="http://schemas.microsoft.com/office/drawing/2014/main" val="173982317"/>
                        </a:ext>
                      </a:extLst>
                    </a:gridCol>
                  </a:tblGrid>
                  <a:tr h="589985">
                    <a:tc>
                      <a:txBody>
                        <a:bodyPr/>
                        <a:lstStyle/>
                        <a:p>
                          <a:pPr algn="ctr"/>
                          <a:r>
                            <a:rPr lang="de-DE" sz="1400" b="0" dirty="0" err="1" smtClean="0">
                              <a:solidFill>
                                <a:schemeClr val="tx1"/>
                              </a:solidFill>
                            </a:rPr>
                            <a:t>courtesy</a:t>
                          </a:r>
                          <a:r>
                            <a:rPr lang="de-DE" sz="1400" b="0" dirty="0" smtClean="0">
                              <a:solidFill>
                                <a:schemeClr val="tx1"/>
                              </a:solidFill>
                            </a:rPr>
                            <a:t> </a:t>
                          </a:r>
                          <a:r>
                            <a:rPr lang="de-DE" sz="1400" b="0" dirty="0" err="1" smtClean="0">
                              <a:solidFill>
                                <a:schemeClr val="tx1"/>
                              </a:solidFill>
                            </a:rPr>
                            <a:t>of</a:t>
                          </a:r>
                          <a:r>
                            <a:rPr lang="de-DE" sz="1400" b="0" dirty="0" smtClean="0">
                              <a:solidFill>
                                <a:schemeClr val="tx1"/>
                              </a:solidFill>
                            </a:rPr>
                            <a:t> D. Zhang</a:t>
                          </a:r>
                          <a:endParaRPr lang="en-GB" sz="1400" b="0" dirty="0">
                            <a:solidFill>
                              <a:schemeClr val="tx1"/>
                            </a:solidFill>
                          </a:endParaRPr>
                        </a:p>
                      </a:txBody>
                      <a:tcPr anchor="ctr">
                        <a:solidFill>
                          <a:schemeClr val="bg1"/>
                        </a:solidFill>
                      </a:tcPr>
                    </a:tc>
                    <a:tc>
                      <a:txBody>
                        <a:bodyPr/>
                        <a:lstStyle/>
                        <a:p>
                          <a:pPr algn="ctr"/>
                          <a:r>
                            <a:rPr lang="de-DE" dirty="0" err="1" smtClean="0"/>
                            <a:t>standard</a:t>
                          </a:r>
                          <a:r>
                            <a:rPr lang="de-DE" dirty="0" smtClean="0"/>
                            <a:t> (EJM)</a:t>
                          </a:r>
                          <a:endParaRPr lang="en-GB" dirty="0"/>
                        </a:p>
                      </a:txBody>
                      <a:tcPr anchor="ctr"/>
                    </a:tc>
                    <a:tc>
                      <a:txBody>
                        <a:bodyPr/>
                        <a:lstStyle/>
                        <a:p>
                          <a:pPr algn="ctr"/>
                          <a:r>
                            <a:rPr lang="de-DE" dirty="0" err="1" smtClean="0"/>
                            <a:t>low-iota</a:t>
                          </a:r>
                          <a:r>
                            <a:rPr lang="de-DE" dirty="0" smtClean="0"/>
                            <a:t> (DBM)</a:t>
                          </a:r>
                          <a:endParaRPr lang="en-GB" dirty="0"/>
                        </a:p>
                      </a:txBody>
                      <a:tcPr anchor="ctr"/>
                    </a:tc>
                    <a:tc>
                      <a:txBody>
                        <a:bodyPr/>
                        <a:lstStyle/>
                        <a:p>
                          <a:pPr algn="ctr"/>
                          <a:r>
                            <a:rPr lang="de-DE" dirty="0" smtClean="0"/>
                            <a:t>high-</a:t>
                          </a:r>
                          <a:r>
                            <a:rPr lang="de-DE" dirty="0" err="1" smtClean="0"/>
                            <a:t>iota</a:t>
                          </a:r>
                          <a:r>
                            <a:rPr lang="de-DE" dirty="0" smtClean="0"/>
                            <a:t> (FTM)</a:t>
                          </a:r>
                          <a:endParaRPr lang="en-GB" dirty="0"/>
                        </a:p>
                      </a:txBody>
                      <a:tcPr anchor="ctr"/>
                    </a:tc>
                    <a:tc>
                      <a:txBody>
                        <a:bodyPr/>
                        <a:lstStyle/>
                        <a:p>
                          <a:pPr algn="ctr"/>
                          <a:r>
                            <a:rPr lang="de-DE" dirty="0" smtClean="0"/>
                            <a:t>high-</a:t>
                          </a:r>
                          <a:r>
                            <a:rPr lang="de-DE" dirty="0" err="1" smtClean="0"/>
                            <a:t>mirror</a:t>
                          </a:r>
                          <a:r>
                            <a:rPr lang="de-DE" baseline="0" dirty="0" smtClean="0"/>
                            <a:t> (KKM)</a:t>
                          </a:r>
                          <a:endParaRPr lang="en-GB" dirty="0"/>
                        </a:p>
                      </a:txBody>
                      <a:tcPr anchor="ctr"/>
                    </a:tc>
                    <a:extLst>
                      <a:ext uri="{0D108BD9-81ED-4DB2-BD59-A6C34878D82A}">
                        <a16:rowId xmlns:a16="http://schemas.microsoft.com/office/drawing/2014/main" val="3263620008"/>
                      </a:ext>
                    </a:extLst>
                  </a:tr>
                  <a:tr h="1769469">
                    <a:tc>
                      <a:txBody>
                        <a:bodyPr/>
                        <a:lstStyle/>
                        <a:p>
                          <a:pPr algn="ctr"/>
                          <a:r>
                            <a:rPr lang="de-DE" b="1" dirty="0" smtClean="0">
                              <a:solidFill>
                                <a:schemeClr val="bg1"/>
                              </a:solidFill>
                            </a:rPr>
                            <a:t>Forward B</a:t>
                          </a:r>
                          <a:endParaRPr lang="en-GB" b="1" dirty="0">
                            <a:solidFill>
                              <a:schemeClr val="bg1"/>
                            </a:solidFill>
                          </a:endParaRPr>
                        </a:p>
                      </a:txBody>
                      <a:tcPr anchor="ctr">
                        <a:solidFill>
                          <a:schemeClr val="accent1"/>
                        </a:solidFill>
                      </a:tcPr>
                    </a:tc>
                    <a:tc>
                      <a:txBody>
                        <a:bodyPr/>
                        <a:lstStyle/>
                        <a:p>
                          <a:pPr algn="ctr"/>
                          <a:endParaRPr lang="en-GB" dirty="0"/>
                        </a:p>
                      </a:txBody>
                      <a:tcPr anchor="ctr">
                        <a:solidFill>
                          <a:srgbClr val="FF2121"/>
                        </a:solidFill>
                      </a:tcPr>
                    </a:tc>
                    <a:tc>
                      <a:txBody>
                        <a:bodyPr/>
                        <a:lstStyle/>
                        <a:p>
                          <a:pPr algn="ctr"/>
                          <a:endParaRPr lang="en-GB" dirty="0"/>
                        </a:p>
                      </a:txBody>
                      <a:tcPr anchor="ctr">
                        <a:solidFill>
                          <a:srgbClr val="FF2121"/>
                        </a:solidFill>
                      </a:tcPr>
                    </a:tc>
                    <a:tc>
                      <a:txBody>
                        <a:bodyPr/>
                        <a:lstStyle/>
                        <a:p>
                          <a:pPr algn="ctr"/>
                          <a:endParaRPr lang="en-GB" dirty="0"/>
                        </a:p>
                      </a:txBody>
                      <a:tcPr anchor="ctr">
                        <a:solidFill>
                          <a:srgbClr val="0070C0"/>
                        </a:solidFill>
                      </a:tcPr>
                    </a:tc>
                    <a:tc>
                      <a:txBody>
                        <a:bodyPr/>
                        <a:lstStyle/>
                        <a:p>
                          <a:pPr algn="ctr"/>
                          <a:endParaRPr lang="en-GB" dirty="0"/>
                        </a:p>
                      </a:txBody>
                      <a:tcPr anchor="ctr">
                        <a:solidFill>
                          <a:srgbClr val="FF2121"/>
                        </a:solidFill>
                      </a:tcPr>
                    </a:tc>
                    <a:extLst>
                      <a:ext uri="{0D108BD9-81ED-4DB2-BD59-A6C34878D82A}">
                        <a16:rowId xmlns:a16="http://schemas.microsoft.com/office/drawing/2014/main" val="3509682770"/>
                      </a:ext>
                    </a:extLst>
                  </a:tr>
                  <a:tr h="1769469">
                    <a:tc>
                      <a:txBody>
                        <a:bodyPr/>
                        <a:lstStyle/>
                        <a:p>
                          <a:pPr algn="ctr"/>
                          <a:r>
                            <a:rPr lang="de-DE" b="1" dirty="0" err="1" smtClean="0">
                              <a:solidFill>
                                <a:schemeClr val="bg1"/>
                              </a:solidFill>
                            </a:rPr>
                            <a:t>Reversed</a:t>
                          </a:r>
                          <a:r>
                            <a:rPr lang="de-DE" b="1" dirty="0" smtClean="0">
                              <a:solidFill>
                                <a:schemeClr val="bg1"/>
                              </a:solidFill>
                            </a:rPr>
                            <a:t> B</a:t>
                          </a:r>
                          <a:endParaRPr lang="en-GB" b="1" dirty="0">
                            <a:solidFill>
                              <a:schemeClr val="bg1"/>
                            </a:solidFill>
                          </a:endParaRPr>
                        </a:p>
                      </a:txBody>
                      <a:tcPr anchor="ctr">
                        <a:solidFill>
                          <a:schemeClr val="accent1"/>
                        </a:solidFill>
                      </a:tcPr>
                    </a:tc>
                    <a:tc>
                      <a:txBody>
                        <a:bodyPr/>
                        <a:lstStyle/>
                        <a:p>
                          <a:pPr algn="ctr"/>
                          <a:endParaRPr lang="en-GB" dirty="0"/>
                        </a:p>
                      </a:txBody>
                      <a:tcPr anchor="ctr">
                        <a:solidFill>
                          <a:srgbClr val="0070C0"/>
                        </a:solidFill>
                      </a:tcPr>
                    </a:tc>
                    <a:tc>
                      <a:txBody>
                        <a:bodyPr/>
                        <a:lstStyle/>
                        <a:p>
                          <a:pPr algn="ctr"/>
                          <a:r>
                            <a:rPr lang="en-GB" sz="5000" dirty="0" smtClean="0"/>
                            <a:t>×</a:t>
                          </a:r>
                          <a:endParaRPr lang="en-GB" sz="5000" dirty="0">
                            <a:solidFill>
                              <a:srgbClr val="FF0000"/>
                            </a:solidFill>
                          </a:endParaRPr>
                        </a:p>
                      </a:txBody>
                      <a:tcPr anchor="ctr">
                        <a:solidFill>
                          <a:schemeClr val="accent6"/>
                        </a:solidFill>
                      </a:tcPr>
                    </a:tc>
                    <a:tc>
                      <a:txBody>
                        <a:bodyPr/>
                        <a:lstStyle/>
                        <a:p>
                          <a:pPr algn="ctr"/>
                          <a:endParaRPr lang="en-GB" dirty="0"/>
                        </a:p>
                      </a:txBody>
                      <a:tcPr anchor="ctr">
                        <a:solidFill>
                          <a:srgbClr val="FF2121"/>
                        </a:solidFill>
                      </a:tcPr>
                    </a:tc>
                    <a:tc>
                      <a:txBody>
                        <a:bodyPr/>
                        <a:lstStyle/>
                        <a:p>
                          <a:pPr algn="ctr"/>
                          <a:endParaRPr lang="en-GB" dirty="0"/>
                        </a:p>
                      </a:txBody>
                      <a:tcPr anchor="ctr">
                        <a:solidFill>
                          <a:srgbClr val="0070C0"/>
                        </a:solidFill>
                      </a:tcPr>
                    </a:tc>
                    <a:extLst>
                      <a:ext uri="{0D108BD9-81ED-4DB2-BD59-A6C34878D82A}">
                        <a16:rowId xmlns:a16="http://schemas.microsoft.com/office/drawing/2014/main" val="2160036296"/>
                      </a:ext>
                    </a:extLst>
                  </a:tr>
                  <a:tr h="532529">
                    <a:tc>
                      <a:txBody>
                        <a:bodyPr/>
                        <a:lstStyle/>
                        <a:p>
                          <a:pPr algn="ctr"/>
                          <a14:m>
                            <m:oMathPara xmlns:m="http://schemas.openxmlformats.org/officeDocument/2006/math">
                              <m:oMathParaPr>
                                <m:jc m:val="centerGroup"/>
                              </m:oMathParaPr>
                              <m:oMath xmlns:m="http://schemas.openxmlformats.org/officeDocument/2006/math">
                                <m:sSub>
                                  <m:sSubPr>
                                    <m:ctrlPr>
                                      <a:rPr lang="de-DE" b="1" i="1" smtClean="0">
                                        <a:solidFill>
                                          <a:schemeClr val="bg1"/>
                                        </a:solidFill>
                                        <a:latin typeface="Cambria Math" panose="02040503050406030204" pitchFamily="18" charset="0"/>
                                      </a:rPr>
                                    </m:ctrlPr>
                                  </m:sSubPr>
                                  <m:e>
                                    <m:r>
                                      <a:rPr lang="de-DE" b="1" i="1" smtClean="0">
                                        <a:solidFill>
                                          <a:schemeClr val="bg1"/>
                                        </a:solidFill>
                                        <a:latin typeface="Cambria Math" panose="02040503050406030204" pitchFamily="18" charset="0"/>
                                      </a:rPr>
                                      <m:t>𝒇</m:t>
                                    </m:r>
                                  </m:e>
                                  <m:sub>
                                    <m:r>
                                      <a:rPr lang="de-DE" b="1" i="1" smtClean="0">
                                        <a:solidFill>
                                          <a:schemeClr val="bg1"/>
                                        </a:solidFill>
                                        <a:latin typeface="Cambria Math" panose="02040503050406030204" pitchFamily="18" charset="0"/>
                                      </a:rPr>
                                      <m:t>𝒓𝒂𝒅</m:t>
                                    </m:r>
                                  </m:sub>
                                </m:sSub>
                              </m:oMath>
                            </m:oMathPara>
                          </a14:m>
                          <a:endParaRPr lang="en-GB" b="1" dirty="0"/>
                        </a:p>
                      </a:txBody>
                      <a:tcPr anchor="ctr">
                        <a:solidFill>
                          <a:schemeClr val="accent1"/>
                        </a:solidFill>
                      </a:tcPr>
                    </a:tc>
                    <a:tc>
                      <a:txBody>
                        <a:bodyPr/>
                        <a:lstStyle/>
                        <a:p>
                          <a:pPr algn="ctr"/>
                          <a:r>
                            <a:rPr lang="de-DE" dirty="0" smtClean="0"/>
                            <a:t>0.2</a:t>
                          </a:r>
                          <a:endParaRPr lang="en-GB" dirty="0"/>
                        </a:p>
                      </a:txBody>
                      <a:tcPr anchor="ctr">
                        <a:solidFill>
                          <a:schemeClr val="accent6"/>
                        </a:solidFill>
                      </a:tcPr>
                    </a:tc>
                    <a:tc>
                      <a:txBody>
                        <a:bodyPr/>
                        <a:lstStyle/>
                        <a:p>
                          <a:pPr algn="ctr"/>
                          <a:r>
                            <a:rPr lang="de-DE" dirty="0" smtClean="0"/>
                            <a:t>0.2</a:t>
                          </a:r>
                          <a:endParaRPr lang="en-GB" dirty="0"/>
                        </a:p>
                      </a:txBody>
                      <a:tcPr anchor="ctr">
                        <a:solidFill>
                          <a:schemeClr val="accent6"/>
                        </a:solidFill>
                      </a:tcPr>
                    </a:tc>
                    <a:tc>
                      <a:txBody>
                        <a:bodyPr/>
                        <a:lstStyle/>
                        <a:p>
                          <a:pPr algn="ctr"/>
                          <a:r>
                            <a:rPr lang="de-DE" dirty="0" smtClean="0"/>
                            <a:t>0.3</a:t>
                          </a:r>
                          <a:endParaRPr lang="en-GB" dirty="0"/>
                        </a:p>
                      </a:txBody>
                      <a:tcPr anchor="ctr">
                        <a:solidFill>
                          <a:schemeClr val="accent6"/>
                        </a:solidFill>
                      </a:tcPr>
                    </a:tc>
                    <a:tc>
                      <a:txBody>
                        <a:bodyPr/>
                        <a:lstStyle/>
                        <a:p>
                          <a:pPr algn="ctr"/>
                          <a:r>
                            <a:rPr lang="de-DE" dirty="0" smtClean="0"/>
                            <a:t>0.25</a:t>
                          </a:r>
                          <a:endParaRPr lang="en-GB" dirty="0"/>
                        </a:p>
                      </a:txBody>
                      <a:tcPr anchor="ctr">
                        <a:solidFill>
                          <a:schemeClr val="accent6"/>
                        </a:solidFill>
                      </a:tcPr>
                    </a:tc>
                    <a:extLst>
                      <a:ext uri="{0D108BD9-81ED-4DB2-BD59-A6C34878D82A}">
                        <a16:rowId xmlns:a16="http://schemas.microsoft.com/office/drawing/2014/main" val="3374063226"/>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01726922"/>
                  </p:ext>
                </p:extLst>
              </p:nvPr>
            </p:nvGraphicFramePr>
            <p:xfrm>
              <a:off x="479424" y="1580283"/>
              <a:ext cx="11233150" cy="4661452"/>
            </p:xfrm>
            <a:graphic>
              <a:graphicData uri="http://schemas.openxmlformats.org/drawingml/2006/table">
                <a:tbl>
                  <a:tblPr firstRow="1" bandRow="1">
                    <a:tableStyleId>{5C22544A-7EE6-4342-B048-85BDC9FD1C3A}</a:tableStyleId>
                  </a:tblPr>
                  <a:tblGrid>
                    <a:gridCol w="2246630">
                      <a:extLst>
                        <a:ext uri="{9D8B030D-6E8A-4147-A177-3AD203B41FA5}">
                          <a16:colId xmlns:a16="http://schemas.microsoft.com/office/drawing/2014/main" val="3913999738"/>
                        </a:ext>
                      </a:extLst>
                    </a:gridCol>
                    <a:gridCol w="2246630">
                      <a:extLst>
                        <a:ext uri="{9D8B030D-6E8A-4147-A177-3AD203B41FA5}">
                          <a16:colId xmlns:a16="http://schemas.microsoft.com/office/drawing/2014/main" val="1616900980"/>
                        </a:ext>
                      </a:extLst>
                    </a:gridCol>
                    <a:gridCol w="2246630">
                      <a:extLst>
                        <a:ext uri="{9D8B030D-6E8A-4147-A177-3AD203B41FA5}">
                          <a16:colId xmlns:a16="http://schemas.microsoft.com/office/drawing/2014/main" val="2354775320"/>
                        </a:ext>
                      </a:extLst>
                    </a:gridCol>
                    <a:gridCol w="2246630">
                      <a:extLst>
                        <a:ext uri="{9D8B030D-6E8A-4147-A177-3AD203B41FA5}">
                          <a16:colId xmlns:a16="http://schemas.microsoft.com/office/drawing/2014/main" val="3007663860"/>
                        </a:ext>
                      </a:extLst>
                    </a:gridCol>
                    <a:gridCol w="2246630">
                      <a:extLst>
                        <a:ext uri="{9D8B030D-6E8A-4147-A177-3AD203B41FA5}">
                          <a16:colId xmlns:a16="http://schemas.microsoft.com/office/drawing/2014/main" val="173982317"/>
                        </a:ext>
                      </a:extLst>
                    </a:gridCol>
                  </a:tblGrid>
                  <a:tr h="589985">
                    <a:tc>
                      <a:txBody>
                        <a:bodyPr/>
                        <a:lstStyle/>
                        <a:p>
                          <a:pPr algn="ctr"/>
                          <a:r>
                            <a:rPr lang="de-DE" sz="1400" b="0" dirty="0" err="1" smtClean="0">
                              <a:solidFill>
                                <a:schemeClr val="tx1"/>
                              </a:solidFill>
                            </a:rPr>
                            <a:t>courtesy</a:t>
                          </a:r>
                          <a:r>
                            <a:rPr lang="de-DE" sz="1400" b="0" dirty="0" smtClean="0">
                              <a:solidFill>
                                <a:schemeClr val="tx1"/>
                              </a:solidFill>
                            </a:rPr>
                            <a:t> </a:t>
                          </a:r>
                          <a:r>
                            <a:rPr lang="de-DE" sz="1400" b="0" dirty="0" err="1" smtClean="0">
                              <a:solidFill>
                                <a:schemeClr val="tx1"/>
                              </a:solidFill>
                            </a:rPr>
                            <a:t>of</a:t>
                          </a:r>
                          <a:r>
                            <a:rPr lang="de-DE" sz="1400" b="0" dirty="0" smtClean="0">
                              <a:solidFill>
                                <a:schemeClr val="tx1"/>
                              </a:solidFill>
                            </a:rPr>
                            <a:t> D. Zhang</a:t>
                          </a:r>
                          <a:endParaRPr lang="en-GB" sz="1400" b="0" dirty="0">
                            <a:solidFill>
                              <a:schemeClr val="tx1"/>
                            </a:solidFill>
                          </a:endParaRPr>
                        </a:p>
                      </a:txBody>
                      <a:tcPr anchor="ctr">
                        <a:solidFill>
                          <a:schemeClr val="bg1"/>
                        </a:solidFill>
                      </a:tcPr>
                    </a:tc>
                    <a:tc>
                      <a:txBody>
                        <a:bodyPr/>
                        <a:lstStyle/>
                        <a:p>
                          <a:pPr algn="ctr"/>
                          <a:r>
                            <a:rPr lang="de-DE" dirty="0" err="1" smtClean="0"/>
                            <a:t>standard</a:t>
                          </a:r>
                          <a:r>
                            <a:rPr lang="de-DE" dirty="0" smtClean="0"/>
                            <a:t> (EJM)</a:t>
                          </a:r>
                          <a:endParaRPr lang="en-GB" dirty="0"/>
                        </a:p>
                      </a:txBody>
                      <a:tcPr anchor="ctr"/>
                    </a:tc>
                    <a:tc>
                      <a:txBody>
                        <a:bodyPr/>
                        <a:lstStyle/>
                        <a:p>
                          <a:pPr algn="ctr"/>
                          <a:r>
                            <a:rPr lang="de-DE" dirty="0" err="1" smtClean="0"/>
                            <a:t>low-iota</a:t>
                          </a:r>
                          <a:r>
                            <a:rPr lang="de-DE" dirty="0" smtClean="0"/>
                            <a:t> (DBM)</a:t>
                          </a:r>
                          <a:endParaRPr lang="en-GB" dirty="0"/>
                        </a:p>
                      </a:txBody>
                      <a:tcPr anchor="ctr"/>
                    </a:tc>
                    <a:tc>
                      <a:txBody>
                        <a:bodyPr/>
                        <a:lstStyle/>
                        <a:p>
                          <a:pPr algn="ctr"/>
                          <a:r>
                            <a:rPr lang="de-DE" dirty="0" smtClean="0"/>
                            <a:t>high-</a:t>
                          </a:r>
                          <a:r>
                            <a:rPr lang="de-DE" dirty="0" err="1" smtClean="0"/>
                            <a:t>iota</a:t>
                          </a:r>
                          <a:r>
                            <a:rPr lang="de-DE" dirty="0" smtClean="0"/>
                            <a:t> (FTM)</a:t>
                          </a:r>
                          <a:endParaRPr lang="en-GB" dirty="0"/>
                        </a:p>
                      </a:txBody>
                      <a:tcPr anchor="ctr"/>
                    </a:tc>
                    <a:tc>
                      <a:txBody>
                        <a:bodyPr/>
                        <a:lstStyle/>
                        <a:p>
                          <a:pPr algn="ctr"/>
                          <a:r>
                            <a:rPr lang="de-DE" dirty="0" smtClean="0"/>
                            <a:t>high-</a:t>
                          </a:r>
                          <a:r>
                            <a:rPr lang="de-DE" dirty="0" err="1" smtClean="0"/>
                            <a:t>mirror</a:t>
                          </a:r>
                          <a:r>
                            <a:rPr lang="de-DE" baseline="0" dirty="0" smtClean="0"/>
                            <a:t> (KKM)</a:t>
                          </a:r>
                          <a:endParaRPr lang="en-GB" dirty="0"/>
                        </a:p>
                      </a:txBody>
                      <a:tcPr anchor="ctr"/>
                    </a:tc>
                    <a:extLst>
                      <a:ext uri="{0D108BD9-81ED-4DB2-BD59-A6C34878D82A}">
                        <a16:rowId xmlns:a16="http://schemas.microsoft.com/office/drawing/2014/main" val="3263620008"/>
                      </a:ext>
                    </a:extLst>
                  </a:tr>
                  <a:tr h="1769469">
                    <a:tc>
                      <a:txBody>
                        <a:bodyPr/>
                        <a:lstStyle/>
                        <a:p>
                          <a:pPr algn="ctr"/>
                          <a:r>
                            <a:rPr lang="de-DE" b="1" dirty="0" smtClean="0">
                              <a:solidFill>
                                <a:schemeClr val="bg1"/>
                              </a:solidFill>
                            </a:rPr>
                            <a:t>Forward B</a:t>
                          </a:r>
                          <a:endParaRPr lang="en-GB" b="1" dirty="0">
                            <a:solidFill>
                              <a:schemeClr val="bg1"/>
                            </a:solidFill>
                          </a:endParaRPr>
                        </a:p>
                      </a:txBody>
                      <a:tcPr anchor="ctr">
                        <a:solidFill>
                          <a:schemeClr val="accent1"/>
                        </a:solidFill>
                      </a:tcPr>
                    </a:tc>
                    <a:tc>
                      <a:txBody>
                        <a:bodyPr/>
                        <a:lstStyle/>
                        <a:p>
                          <a:pPr algn="ctr"/>
                          <a:endParaRPr lang="en-GB" dirty="0"/>
                        </a:p>
                      </a:txBody>
                      <a:tcPr anchor="ctr">
                        <a:solidFill>
                          <a:srgbClr val="FF2121"/>
                        </a:solidFill>
                      </a:tcPr>
                    </a:tc>
                    <a:tc>
                      <a:txBody>
                        <a:bodyPr/>
                        <a:lstStyle/>
                        <a:p>
                          <a:pPr algn="ctr"/>
                          <a:endParaRPr lang="en-GB" dirty="0"/>
                        </a:p>
                      </a:txBody>
                      <a:tcPr anchor="ctr">
                        <a:solidFill>
                          <a:srgbClr val="FF2121"/>
                        </a:solidFill>
                      </a:tcPr>
                    </a:tc>
                    <a:tc>
                      <a:txBody>
                        <a:bodyPr/>
                        <a:lstStyle/>
                        <a:p>
                          <a:pPr algn="ctr"/>
                          <a:endParaRPr lang="en-GB" dirty="0"/>
                        </a:p>
                      </a:txBody>
                      <a:tcPr anchor="ctr">
                        <a:solidFill>
                          <a:srgbClr val="0070C0"/>
                        </a:solidFill>
                      </a:tcPr>
                    </a:tc>
                    <a:tc>
                      <a:txBody>
                        <a:bodyPr/>
                        <a:lstStyle/>
                        <a:p>
                          <a:pPr algn="ctr"/>
                          <a:endParaRPr lang="en-GB" dirty="0"/>
                        </a:p>
                      </a:txBody>
                      <a:tcPr anchor="ctr">
                        <a:solidFill>
                          <a:srgbClr val="FF2121"/>
                        </a:solidFill>
                      </a:tcPr>
                    </a:tc>
                    <a:extLst>
                      <a:ext uri="{0D108BD9-81ED-4DB2-BD59-A6C34878D82A}">
                        <a16:rowId xmlns:a16="http://schemas.microsoft.com/office/drawing/2014/main" val="3509682770"/>
                      </a:ext>
                    </a:extLst>
                  </a:tr>
                  <a:tr h="1769469">
                    <a:tc>
                      <a:txBody>
                        <a:bodyPr/>
                        <a:lstStyle/>
                        <a:p>
                          <a:pPr algn="ctr"/>
                          <a:r>
                            <a:rPr lang="de-DE" b="1" dirty="0" err="1" smtClean="0">
                              <a:solidFill>
                                <a:schemeClr val="bg1"/>
                              </a:solidFill>
                            </a:rPr>
                            <a:t>Reversed</a:t>
                          </a:r>
                          <a:r>
                            <a:rPr lang="de-DE" b="1" dirty="0" smtClean="0">
                              <a:solidFill>
                                <a:schemeClr val="bg1"/>
                              </a:solidFill>
                            </a:rPr>
                            <a:t> B</a:t>
                          </a:r>
                          <a:endParaRPr lang="en-GB" b="1" dirty="0">
                            <a:solidFill>
                              <a:schemeClr val="bg1"/>
                            </a:solidFill>
                          </a:endParaRPr>
                        </a:p>
                      </a:txBody>
                      <a:tcPr anchor="ctr">
                        <a:solidFill>
                          <a:schemeClr val="accent1"/>
                        </a:solidFill>
                      </a:tcPr>
                    </a:tc>
                    <a:tc>
                      <a:txBody>
                        <a:bodyPr/>
                        <a:lstStyle/>
                        <a:p>
                          <a:pPr algn="ctr"/>
                          <a:endParaRPr lang="en-GB" dirty="0"/>
                        </a:p>
                      </a:txBody>
                      <a:tcPr anchor="ctr">
                        <a:solidFill>
                          <a:srgbClr val="0070C0"/>
                        </a:solidFill>
                      </a:tcPr>
                    </a:tc>
                    <a:tc>
                      <a:txBody>
                        <a:bodyPr/>
                        <a:lstStyle/>
                        <a:p>
                          <a:pPr algn="ctr"/>
                          <a:r>
                            <a:rPr lang="en-GB" sz="5000" dirty="0" smtClean="0"/>
                            <a:t>×</a:t>
                          </a:r>
                          <a:endParaRPr lang="en-GB" sz="5000" dirty="0">
                            <a:solidFill>
                              <a:srgbClr val="FF0000"/>
                            </a:solidFill>
                          </a:endParaRPr>
                        </a:p>
                      </a:txBody>
                      <a:tcPr anchor="ctr">
                        <a:solidFill>
                          <a:schemeClr val="accent6"/>
                        </a:solidFill>
                      </a:tcPr>
                    </a:tc>
                    <a:tc>
                      <a:txBody>
                        <a:bodyPr/>
                        <a:lstStyle/>
                        <a:p>
                          <a:pPr algn="ctr"/>
                          <a:endParaRPr lang="en-GB" dirty="0"/>
                        </a:p>
                      </a:txBody>
                      <a:tcPr anchor="ctr">
                        <a:solidFill>
                          <a:srgbClr val="FF2121"/>
                        </a:solidFill>
                      </a:tcPr>
                    </a:tc>
                    <a:tc>
                      <a:txBody>
                        <a:bodyPr/>
                        <a:lstStyle/>
                        <a:p>
                          <a:pPr algn="ctr"/>
                          <a:endParaRPr lang="en-GB" dirty="0"/>
                        </a:p>
                      </a:txBody>
                      <a:tcPr anchor="ctr">
                        <a:solidFill>
                          <a:srgbClr val="0070C0"/>
                        </a:solidFill>
                      </a:tcPr>
                    </a:tc>
                    <a:extLst>
                      <a:ext uri="{0D108BD9-81ED-4DB2-BD59-A6C34878D82A}">
                        <a16:rowId xmlns:a16="http://schemas.microsoft.com/office/drawing/2014/main" val="2160036296"/>
                      </a:ext>
                    </a:extLst>
                  </a:tr>
                  <a:tr h="532529">
                    <a:tc>
                      <a:txBody>
                        <a:bodyPr/>
                        <a:lstStyle/>
                        <a:p>
                          <a:endParaRPr lang="en-US"/>
                        </a:p>
                      </a:txBody>
                      <a:tcPr anchor="ctr">
                        <a:blipFill>
                          <a:blip r:embed="rId2"/>
                          <a:stretch>
                            <a:fillRect l="-271" t="-780460" r="-400813" b="-2299"/>
                          </a:stretch>
                        </a:blipFill>
                      </a:tcPr>
                    </a:tc>
                    <a:tc>
                      <a:txBody>
                        <a:bodyPr/>
                        <a:lstStyle/>
                        <a:p>
                          <a:pPr algn="ctr"/>
                          <a:r>
                            <a:rPr lang="de-DE" dirty="0" smtClean="0"/>
                            <a:t>0.2</a:t>
                          </a:r>
                          <a:endParaRPr lang="en-GB" dirty="0"/>
                        </a:p>
                      </a:txBody>
                      <a:tcPr anchor="ctr">
                        <a:solidFill>
                          <a:schemeClr val="accent6"/>
                        </a:solidFill>
                      </a:tcPr>
                    </a:tc>
                    <a:tc>
                      <a:txBody>
                        <a:bodyPr/>
                        <a:lstStyle/>
                        <a:p>
                          <a:pPr algn="ctr"/>
                          <a:r>
                            <a:rPr lang="de-DE" dirty="0" smtClean="0"/>
                            <a:t>0.2</a:t>
                          </a:r>
                          <a:endParaRPr lang="en-GB" dirty="0"/>
                        </a:p>
                      </a:txBody>
                      <a:tcPr anchor="ctr">
                        <a:solidFill>
                          <a:schemeClr val="accent6"/>
                        </a:solidFill>
                      </a:tcPr>
                    </a:tc>
                    <a:tc>
                      <a:txBody>
                        <a:bodyPr/>
                        <a:lstStyle/>
                        <a:p>
                          <a:pPr algn="ctr"/>
                          <a:r>
                            <a:rPr lang="de-DE" dirty="0" smtClean="0"/>
                            <a:t>0.3</a:t>
                          </a:r>
                          <a:endParaRPr lang="en-GB" dirty="0"/>
                        </a:p>
                      </a:txBody>
                      <a:tcPr anchor="ctr">
                        <a:solidFill>
                          <a:schemeClr val="accent6"/>
                        </a:solidFill>
                      </a:tcPr>
                    </a:tc>
                    <a:tc>
                      <a:txBody>
                        <a:bodyPr/>
                        <a:lstStyle/>
                        <a:p>
                          <a:pPr algn="ctr"/>
                          <a:r>
                            <a:rPr lang="de-DE" dirty="0" smtClean="0"/>
                            <a:t>0.25</a:t>
                          </a:r>
                          <a:endParaRPr lang="en-GB" dirty="0"/>
                        </a:p>
                      </a:txBody>
                      <a:tcPr anchor="ctr">
                        <a:solidFill>
                          <a:schemeClr val="accent6"/>
                        </a:solidFill>
                      </a:tcPr>
                    </a:tc>
                    <a:extLst>
                      <a:ext uri="{0D108BD9-81ED-4DB2-BD59-A6C34878D82A}">
                        <a16:rowId xmlns:a16="http://schemas.microsoft.com/office/drawing/2014/main" val="3374063226"/>
                      </a:ext>
                    </a:extLst>
                  </a:tr>
                </a:tbl>
              </a:graphicData>
            </a:graphic>
          </p:graphicFrame>
        </mc:Fallback>
      </mc:AlternateContent>
      <p:sp>
        <p:nvSpPr>
          <p:cNvPr id="10" name="Text Placeholder 9"/>
          <p:cNvSpPr>
            <a:spLocks noGrp="1"/>
          </p:cNvSpPr>
          <p:nvPr>
            <p:ph sz="quarter" idx="13"/>
          </p:nvPr>
        </p:nvSpPr>
        <p:spPr>
          <a:xfrm>
            <a:off x="695326" y="976935"/>
            <a:ext cx="10801349" cy="439261"/>
          </a:xfrm>
        </p:spPr>
        <p:txBody>
          <a:bodyPr>
            <a:noAutofit/>
          </a:bodyPr>
          <a:lstStyle/>
          <a:p>
            <a:pPr marL="0" indent="0" algn="ctr">
              <a:buNone/>
            </a:pPr>
            <a:r>
              <a:rPr lang="de-DE" dirty="0" smtClean="0">
                <a:solidFill>
                  <a:srgbClr val="FF2121"/>
                </a:solidFill>
              </a:rPr>
              <a:t>dominant </a:t>
            </a:r>
            <a:r>
              <a:rPr lang="de-DE" dirty="0" err="1" smtClean="0">
                <a:solidFill>
                  <a:srgbClr val="FF2121"/>
                </a:solidFill>
              </a:rPr>
              <a:t>lower</a:t>
            </a:r>
            <a:r>
              <a:rPr lang="de-DE" dirty="0" smtClean="0">
                <a:solidFill>
                  <a:srgbClr val="FF2121"/>
                </a:solidFill>
              </a:rPr>
              <a:t> </a:t>
            </a:r>
            <a:r>
              <a:rPr lang="de-DE" dirty="0" err="1" smtClean="0">
                <a:solidFill>
                  <a:srgbClr val="FF2121"/>
                </a:solidFill>
              </a:rPr>
              <a:t>side</a:t>
            </a:r>
            <a:r>
              <a:rPr lang="de-DE" dirty="0" smtClean="0"/>
              <a:t>		</a:t>
            </a:r>
            <a:r>
              <a:rPr lang="de-DE" dirty="0" smtClean="0">
                <a:solidFill>
                  <a:srgbClr val="005BAA"/>
                </a:solidFill>
              </a:rPr>
              <a:t>dominant </a:t>
            </a:r>
            <a:r>
              <a:rPr lang="de-DE" dirty="0" err="1" smtClean="0">
                <a:solidFill>
                  <a:srgbClr val="005BAA"/>
                </a:solidFill>
              </a:rPr>
              <a:t>upper</a:t>
            </a:r>
            <a:r>
              <a:rPr lang="de-DE" dirty="0" smtClean="0">
                <a:solidFill>
                  <a:srgbClr val="005BAA"/>
                </a:solidFill>
              </a:rPr>
              <a:t> </a:t>
            </a:r>
            <a:r>
              <a:rPr lang="de-DE" dirty="0" err="1" smtClean="0">
                <a:solidFill>
                  <a:srgbClr val="005BAA"/>
                </a:solidFill>
              </a:rPr>
              <a:t>side</a:t>
            </a:r>
            <a:endParaRPr lang="de-DE" dirty="0" smtClean="0"/>
          </a:p>
          <a:p>
            <a:pPr marL="0" indent="0" algn="just">
              <a:buNone/>
            </a:pPr>
            <a:endParaRPr lang="en-US" dirty="0" smtClean="0"/>
          </a:p>
          <a:p>
            <a:pPr marL="0" indent="0" algn="just">
              <a:buNone/>
            </a:pPr>
            <a:r>
              <a:rPr lang="en-US" b="0" dirty="0">
                <a:solidFill>
                  <a:schemeClr val="tx1"/>
                </a:solidFill>
                <a:sym typeface="Symbol" panose="05050102010706020507" pitchFamily="18" charset="2"/>
              </a:rPr>
              <a:t> </a:t>
            </a:r>
            <a:r>
              <a:rPr lang="en-US" b="0" dirty="0" smtClean="0">
                <a:solidFill>
                  <a:schemeClr val="tx1"/>
                </a:solidFill>
                <a:sym typeface="Symbol" panose="05050102010706020507" pitchFamily="18" charset="2"/>
              </a:rPr>
              <a:t> </a:t>
            </a:r>
            <a:endParaRPr lang="en-US" b="0" dirty="0" smtClean="0">
              <a:solidFill>
                <a:schemeClr val="tx1"/>
              </a:solidFill>
            </a:endParaRPr>
          </a:p>
        </p:txBody>
      </p:sp>
      <p:sp>
        <p:nvSpPr>
          <p:cNvPr id="9" name="Titel 8"/>
          <p:cNvSpPr>
            <a:spLocks noGrp="1"/>
          </p:cNvSpPr>
          <p:nvPr>
            <p:ph type="title"/>
          </p:nvPr>
        </p:nvSpPr>
        <p:spPr>
          <a:xfrm>
            <a:off x="695326" y="441325"/>
            <a:ext cx="9576471" cy="465748"/>
          </a:xfrm>
        </p:spPr>
        <p:txBody>
          <a:bodyPr/>
          <a:lstStyle/>
          <a:p>
            <a:r>
              <a:rPr lang="en-US" dirty="0" smtClean="0"/>
              <a:t>Radiation asymmetry summary</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55</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W7-X Workshop 2023</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Max-Planck Institute for Plasma Physics | G. Partesotti | 28.11.2023     </a:t>
            </a:r>
            <a:endParaRPr lang="de-DE" dirty="0"/>
          </a:p>
        </p:txBody>
      </p:sp>
      <p:pic>
        <p:nvPicPr>
          <p:cNvPr id="34" name="Picture 33"/>
          <p:cNvPicPr>
            <a:picLocks noChangeAspect="1"/>
          </p:cNvPicPr>
          <p:nvPr/>
        </p:nvPicPr>
        <p:blipFill>
          <a:blip r:embed="rId3"/>
          <a:stretch>
            <a:fillRect/>
          </a:stretch>
        </p:blipFill>
        <p:spPr>
          <a:xfrm rot="16200000">
            <a:off x="7574459" y="1978100"/>
            <a:ext cx="1541544" cy="2160000"/>
          </a:xfrm>
          <a:prstGeom prst="rect">
            <a:avLst/>
          </a:prstGeom>
        </p:spPr>
      </p:pic>
      <p:pic>
        <p:nvPicPr>
          <p:cNvPr id="38" name="Picture 37"/>
          <p:cNvPicPr>
            <a:picLocks noChangeAspect="1"/>
          </p:cNvPicPr>
          <p:nvPr/>
        </p:nvPicPr>
        <p:blipFill>
          <a:blip r:embed="rId4"/>
          <a:stretch>
            <a:fillRect/>
          </a:stretch>
        </p:blipFill>
        <p:spPr>
          <a:xfrm rot="16200000">
            <a:off x="7572081" y="3747953"/>
            <a:ext cx="1546301" cy="2160000"/>
          </a:xfrm>
          <a:prstGeom prst="rect">
            <a:avLst/>
          </a:prstGeom>
        </p:spPr>
      </p:pic>
      <p:pic>
        <p:nvPicPr>
          <p:cNvPr id="41" name="Picture 40"/>
          <p:cNvPicPr>
            <a:picLocks noChangeAspect="1"/>
          </p:cNvPicPr>
          <p:nvPr/>
        </p:nvPicPr>
        <p:blipFill>
          <a:blip r:embed="rId5"/>
          <a:stretch>
            <a:fillRect/>
          </a:stretch>
        </p:blipFill>
        <p:spPr>
          <a:xfrm rot="16200000">
            <a:off x="9795575" y="1978100"/>
            <a:ext cx="1580870" cy="2160000"/>
          </a:xfrm>
          <a:prstGeom prst="rect">
            <a:avLst/>
          </a:prstGeom>
        </p:spPr>
      </p:pic>
      <p:pic>
        <p:nvPicPr>
          <p:cNvPr id="42" name="Picture 41"/>
          <p:cNvPicPr>
            <a:picLocks noChangeAspect="1"/>
          </p:cNvPicPr>
          <p:nvPr/>
        </p:nvPicPr>
        <p:blipFill rotWithShape="1">
          <a:blip r:embed="rId6"/>
          <a:srcRect l="2422" r="3701"/>
          <a:stretch/>
        </p:blipFill>
        <p:spPr>
          <a:xfrm rot="16200000">
            <a:off x="9796071" y="3758699"/>
            <a:ext cx="1579880" cy="2160000"/>
          </a:xfrm>
          <a:prstGeom prst="rect">
            <a:avLst/>
          </a:prstGeom>
        </p:spPr>
      </p:pic>
      <p:pic>
        <p:nvPicPr>
          <p:cNvPr id="43" name="Picture 42"/>
          <p:cNvPicPr>
            <a:picLocks noChangeAspect="1"/>
          </p:cNvPicPr>
          <p:nvPr/>
        </p:nvPicPr>
        <p:blipFill>
          <a:blip r:embed="rId7"/>
          <a:stretch>
            <a:fillRect/>
          </a:stretch>
        </p:blipFill>
        <p:spPr>
          <a:xfrm rot="16200000">
            <a:off x="3058829" y="1978100"/>
            <a:ext cx="1573269" cy="2160000"/>
          </a:xfrm>
          <a:prstGeom prst="rect">
            <a:avLst/>
          </a:prstGeom>
        </p:spPr>
      </p:pic>
      <p:pic>
        <p:nvPicPr>
          <p:cNvPr id="44" name="Picture 43"/>
          <p:cNvPicPr>
            <a:picLocks noChangeAspect="1"/>
          </p:cNvPicPr>
          <p:nvPr/>
        </p:nvPicPr>
        <p:blipFill>
          <a:blip r:embed="rId8"/>
          <a:stretch>
            <a:fillRect/>
          </a:stretch>
        </p:blipFill>
        <p:spPr>
          <a:xfrm rot="16200000">
            <a:off x="3026333" y="3747953"/>
            <a:ext cx="1638261" cy="2160000"/>
          </a:xfrm>
          <a:prstGeom prst="rect">
            <a:avLst/>
          </a:prstGeom>
        </p:spPr>
      </p:pic>
      <p:pic>
        <p:nvPicPr>
          <p:cNvPr id="46" name="Picture 45"/>
          <p:cNvPicPr>
            <a:picLocks noChangeAspect="1"/>
          </p:cNvPicPr>
          <p:nvPr/>
        </p:nvPicPr>
        <p:blipFill rotWithShape="1">
          <a:blip r:embed="rId9"/>
          <a:srcRect l="20270" t="20186" r="15936" b="27423"/>
          <a:stretch/>
        </p:blipFill>
        <p:spPr>
          <a:xfrm rot="16200000">
            <a:off x="5292587" y="2042490"/>
            <a:ext cx="1610139" cy="2017644"/>
          </a:xfrm>
          <a:prstGeom prst="rect">
            <a:avLst/>
          </a:prstGeom>
        </p:spPr>
      </p:pic>
      <p:sp>
        <p:nvSpPr>
          <p:cNvPr id="3" name="Rectangle 2"/>
          <p:cNvSpPr/>
          <p:nvPr/>
        </p:nvSpPr>
        <p:spPr>
          <a:xfrm>
            <a:off x="3871207" y="2287328"/>
            <a:ext cx="1077539" cy="276999"/>
          </a:xfrm>
          <a:prstGeom prst="rect">
            <a:avLst/>
          </a:prstGeom>
        </p:spPr>
        <p:txBody>
          <a:bodyPr wrap="none">
            <a:spAutoFit/>
          </a:bodyPr>
          <a:lstStyle/>
          <a:p>
            <a:pPr algn="ctr"/>
            <a:r>
              <a:rPr lang="de-DE" sz="1200" dirty="0" smtClean="0"/>
              <a:t>20230215.58</a:t>
            </a:r>
            <a:endParaRPr lang="en-GB" sz="1200" dirty="0"/>
          </a:p>
        </p:txBody>
      </p:sp>
      <p:sp>
        <p:nvSpPr>
          <p:cNvPr id="48" name="Rectangle 47"/>
          <p:cNvSpPr/>
          <p:nvPr/>
        </p:nvSpPr>
        <p:spPr>
          <a:xfrm>
            <a:off x="3876914" y="4029199"/>
            <a:ext cx="1066126" cy="276999"/>
          </a:xfrm>
          <a:prstGeom prst="rect">
            <a:avLst/>
          </a:prstGeom>
        </p:spPr>
        <p:txBody>
          <a:bodyPr wrap="none">
            <a:spAutoFit/>
          </a:bodyPr>
          <a:lstStyle/>
          <a:p>
            <a:pPr algn="ctr"/>
            <a:r>
              <a:rPr lang="de-DE" sz="1200" dirty="0" smtClean="0"/>
              <a:t>20230117.74</a:t>
            </a:r>
            <a:endParaRPr lang="en-GB" sz="1200" dirty="0"/>
          </a:p>
        </p:txBody>
      </p:sp>
      <p:sp>
        <p:nvSpPr>
          <p:cNvPr id="49" name="Rectangle 48"/>
          <p:cNvSpPr/>
          <p:nvPr/>
        </p:nvSpPr>
        <p:spPr>
          <a:xfrm>
            <a:off x="8370973" y="2287328"/>
            <a:ext cx="1077539" cy="276999"/>
          </a:xfrm>
          <a:prstGeom prst="rect">
            <a:avLst/>
          </a:prstGeom>
        </p:spPr>
        <p:txBody>
          <a:bodyPr wrap="none">
            <a:spAutoFit/>
          </a:bodyPr>
          <a:lstStyle/>
          <a:p>
            <a:pPr algn="ctr"/>
            <a:r>
              <a:rPr lang="de-DE" sz="1200" dirty="0" smtClean="0"/>
              <a:t>20221214.59</a:t>
            </a:r>
            <a:endParaRPr lang="en-GB" sz="1200" dirty="0"/>
          </a:p>
        </p:txBody>
      </p:sp>
      <p:sp>
        <p:nvSpPr>
          <p:cNvPr id="50" name="Rectangle 49"/>
          <p:cNvSpPr/>
          <p:nvPr/>
        </p:nvSpPr>
        <p:spPr>
          <a:xfrm>
            <a:off x="8376678" y="4074635"/>
            <a:ext cx="1066126" cy="276999"/>
          </a:xfrm>
          <a:prstGeom prst="rect">
            <a:avLst/>
          </a:prstGeom>
        </p:spPr>
        <p:txBody>
          <a:bodyPr wrap="none">
            <a:spAutoFit/>
          </a:bodyPr>
          <a:lstStyle/>
          <a:p>
            <a:pPr algn="ctr"/>
            <a:r>
              <a:rPr lang="de-DE" sz="1200" dirty="0" smtClean="0"/>
              <a:t>20230119.31</a:t>
            </a:r>
            <a:endParaRPr lang="en-GB" sz="1200" dirty="0"/>
          </a:p>
        </p:txBody>
      </p:sp>
      <p:sp>
        <p:nvSpPr>
          <p:cNvPr id="51" name="Rectangle 50"/>
          <p:cNvSpPr/>
          <p:nvPr/>
        </p:nvSpPr>
        <p:spPr>
          <a:xfrm>
            <a:off x="10628657" y="2272412"/>
            <a:ext cx="1077539" cy="276999"/>
          </a:xfrm>
          <a:prstGeom prst="rect">
            <a:avLst/>
          </a:prstGeom>
        </p:spPr>
        <p:txBody>
          <a:bodyPr wrap="none">
            <a:spAutoFit/>
          </a:bodyPr>
          <a:lstStyle/>
          <a:p>
            <a:pPr algn="ctr"/>
            <a:r>
              <a:rPr lang="de-DE" sz="1200" dirty="0" smtClean="0"/>
              <a:t>20230222.16</a:t>
            </a:r>
            <a:endParaRPr lang="en-GB" sz="1200" dirty="0"/>
          </a:p>
        </p:txBody>
      </p:sp>
      <p:sp>
        <p:nvSpPr>
          <p:cNvPr id="52" name="Rectangle 51"/>
          <p:cNvSpPr/>
          <p:nvPr/>
        </p:nvSpPr>
        <p:spPr>
          <a:xfrm>
            <a:off x="10617459" y="4033947"/>
            <a:ext cx="1066126" cy="276999"/>
          </a:xfrm>
          <a:prstGeom prst="rect">
            <a:avLst/>
          </a:prstGeom>
        </p:spPr>
        <p:txBody>
          <a:bodyPr wrap="none">
            <a:spAutoFit/>
          </a:bodyPr>
          <a:lstStyle/>
          <a:p>
            <a:pPr algn="ctr"/>
            <a:r>
              <a:rPr lang="de-DE" sz="1200" dirty="0" smtClean="0"/>
              <a:t>20230119.42</a:t>
            </a:r>
            <a:endParaRPr lang="en-GB" sz="1200" dirty="0"/>
          </a:p>
        </p:txBody>
      </p:sp>
      <p:sp>
        <p:nvSpPr>
          <p:cNvPr id="53" name="Rectangle 52"/>
          <p:cNvSpPr/>
          <p:nvPr/>
        </p:nvSpPr>
        <p:spPr>
          <a:xfrm>
            <a:off x="6057689" y="2247787"/>
            <a:ext cx="1077539" cy="276999"/>
          </a:xfrm>
          <a:prstGeom prst="rect">
            <a:avLst/>
          </a:prstGeom>
        </p:spPr>
        <p:txBody>
          <a:bodyPr wrap="none">
            <a:spAutoFit/>
          </a:bodyPr>
          <a:lstStyle/>
          <a:p>
            <a:pPr algn="ctr"/>
            <a:r>
              <a:rPr lang="de-DE" sz="1200" dirty="0" smtClean="0"/>
              <a:t>20230125.18</a:t>
            </a:r>
            <a:endParaRPr lang="en-GB" sz="1200" dirty="0"/>
          </a:p>
        </p:txBody>
      </p:sp>
    </p:spTree>
    <p:extLst>
      <p:ext uri="{BB962C8B-B14F-4D97-AF65-F5344CB8AC3E}">
        <p14:creationId xmlns:p14="http://schemas.microsoft.com/office/powerpoint/2010/main" val="1356066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quarter" idx="13"/>
              </p:nvPr>
            </p:nvSpPr>
            <p:spPr>
              <a:xfrm>
                <a:off x="695326" y="1095090"/>
                <a:ext cx="11103943" cy="5286660"/>
              </a:xfrm>
            </p:spPr>
            <p:txBody>
              <a:bodyPr>
                <a:noAutofit/>
              </a:bodyPr>
              <a:lstStyle/>
              <a:p>
                <a:pPr marL="342900" lvl="7" indent="-342900" algn="just">
                  <a:spcAft>
                    <a:spcPts val="600"/>
                  </a:spcAft>
                  <a:buFont typeface="+mj-lt"/>
                  <a:buAutoNum type="arabicPeriod"/>
                </a:pPr>
                <a:r>
                  <a:rPr lang="de-DE" sz="1800" i="0" dirty="0" smtClean="0">
                    <a:solidFill>
                      <a:schemeClr val="tx1"/>
                    </a:solidFill>
                  </a:rPr>
                  <a:t>The </a:t>
                </a:r>
                <a:r>
                  <a:rPr lang="de-DE" sz="1800" b="1" i="0" dirty="0" err="1">
                    <a:solidFill>
                      <a:srgbClr val="005555"/>
                    </a:solidFill>
                  </a:rPr>
                  <a:t>temperature</a:t>
                </a:r>
                <a:r>
                  <a:rPr lang="de-DE" sz="1800" b="1" i="0" dirty="0">
                    <a:solidFill>
                      <a:srgbClr val="005555"/>
                    </a:solidFill>
                  </a:rPr>
                  <a:t> </a:t>
                </a:r>
                <a:r>
                  <a:rPr lang="de-DE" sz="1800" b="1" i="0" dirty="0" err="1">
                    <a:solidFill>
                      <a:srgbClr val="005555"/>
                    </a:solidFill>
                  </a:rPr>
                  <a:t>data</a:t>
                </a:r>
                <a:r>
                  <a:rPr lang="de-DE" sz="1800" b="1" i="0" dirty="0">
                    <a:solidFill>
                      <a:srgbClr val="005555"/>
                    </a:solidFill>
                  </a:rPr>
                  <a:t> </a:t>
                </a:r>
                <a:r>
                  <a:rPr lang="de-DE" sz="1800" b="1" i="0" dirty="0" err="1">
                    <a:solidFill>
                      <a:srgbClr val="005555"/>
                    </a:solidFill>
                  </a:rPr>
                  <a:t>is</a:t>
                </a:r>
                <a:r>
                  <a:rPr lang="de-DE" sz="1800" b="1" i="0" dirty="0">
                    <a:solidFill>
                      <a:srgbClr val="005555"/>
                    </a:solidFill>
                  </a:rPr>
                  <a:t> </a:t>
                </a:r>
                <a:r>
                  <a:rPr lang="de-DE" sz="1800" b="1" i="0" dirty="0" err="1">
                    <a:solidFill>
                      <a:srgbClr val="005555"/>
                    </a:solidFill>
                  </a:rPr>
                  <a:t>mapped</a:t>
                </a:r>
                <a:r>
                  <a:rPr lang="de-DE" sz="1800" b="1" i="0" dirty="0">
                    <a:solidFill>
                      <a:srgbClr val="005555"/>
                    </a:solidFill>
                  </a:rPr>
                  <a:t> </a:t>
                </a:r>
                <a:r>
                  <a:rPr lang="de-DE" sz="1800" i="0" dirty="0" err="1">
                    <a:solidFill>
                      <a:schemeClr val="tx1"/>
                    </a:solidFill>
                  </a:rPr>
                  <a:t>from</a:t>
                </a:r>
                <a:r>
                  <a:rPr lang="de-DE" sz="1800" i="0" dirty="0">
                    <a:solidFill>
                      <a:schemeClr val="tx1"/>
                    </a:solidFill>
                  </a:rPr>
                  <a:t> </a:t>
                </a:r>
                <a:r>
                  <a:rPr lang="de-DE" sz="1800" i="0" dirty="0" err="1">
                    <a:solidFill>
                      <a:schemeClr val="tx1"/>
                    </a:solidFill>
                  </a:rPr>
                  <a:t>the</a:t>
                </a:r>
                <a:r>
                  <a:rPr lang="de-DE" sz="1800" i="0" dirty="0">
                    <a:solidFill>
                      <a:schemeClr val="tx1"/>
                    </a:solidFill>
                  </a:rPr>
                  <a:t> IR </a:t>
                </a:r>
                <a:r>
                  <a:rPr lang="de-DE" sz="1800" i="0" dirty="0" err="1">
                    <a:solidFill>
                      <a:schemeClr val="tx1"/>
                    </a:solidFill>
                  </a:rPr>
                  <a:t>camera</a:t>
                </a:r>
                <a:r>
                  <a:rPr lang="de-DE" sz="1800" i="0" dirty="0">
                    <a:solidFill>
                      <a:schemeClr val="tx1"/>
                    </a:solidFill>
                  </a:rPr>
                  <a:t> </a:t>
                </a:r>
                <a:r>
                  <a:rPr lang="de-DE" sz="1800" i="0" dirty="0" err="1">
                    <a:solidFill>
                      <a:schemeClr val="tx1"/>
                    </a:solidFill>
                  </a:rPr>
                  <a:t>image</a:t>
                </a:r>
                <a:r>
                  <a:rPr lang="de-DE" sz="1800" i="0" dirty="0">
                    <a:solidFill>
                      <a:schemeClr val="tx1"/>
                    </a:solidFill>
                  </a:rPr>
                  <a:t> </a:t>
                </a:r>
                <a:r>
                  <a:rPr lang="de-DE" sz="1800" i="0" dirty="0" err="1">
                    <a:solidFill>
                      <a:schemeClr val="tx1"/>
                    </a:solidFill>
                  </a:rPr>
                  <a:t>to</a:t>
                </a:r>
                <a:r>
                  <a:rPr lang="de-DE" sz="1800" i="0" dirty="0">
                    <a:solidFill>
                      <a:schemeClr val="tx1"/>
                    </a:solidFill>
                  </a:rPr>
                  <a:t> </a:t>
                </a:r>
                <a:r>
                  <a:rPr lang="de-DE" sz="1800" i="0" dirty="0" err="1">
                    <a:solidFill>
                      <a:schemeClr val="tx1"/>
                    </a:solidFill>
                  </a:rPr>
                  <a:t>the</a:t>
                </a:r>
                <a:r>
                  <a:rPr lang="de-DE" sz="1800" i="0" dirty="0">
                    <a:solidFill>
                      <a:schemeClr val="tx1"/>
                    </a:solidFill>
                  </a:rPr>
                  <a:t> </a:t>
                </a:r>
                <a:r>
                  <a:rPr lang="de-DE" sz="1800" i="0" dirty="0" err="1">
                    <a:solidFill>
                      <a:schemeClr val="tx1"/>
                    </a:solidFill>
                  </a:rPr>
                  <a:t>foil</a:t>
                </a:r>
                <a:r>
                  <a:rPr lang="de-DE" sz="1800" i="0" dirty="0">
                    <a:solidFill>
                      <a:schemeClr val="tx1"/>
                    </a:solidFill>
                  </a:rPr>
                  <a:t> </a:t>
                </a:r>
                <a:r>
                  <a:rPr lang="de-DE" sz="1800" i="0" dirty="0" err="1">
                    <a:solidFill>
                      <a:schemeClr val="tx1"/>
                    </a:solidFill>
                  </a:rPr>
                  <a:t>pixels</a:t>
                </a:r>
                <a:endParaRPr lang="de-DE" sz="1800" i="0" dirty="0">
                  <a:solidFill>
                    <a:schemeClr val="tx1"/>
                  </a:solidFill>
                </a:endParaRPr>
              </a:p>
              <a:p>
                <a:pPr marL="342900" lvl="7" indent="-342900" algn="just">
                  <a:spcAft>
                    <a:spcPts val="600"/>
                  </a:spcAft>
                  <a:buFont typeface="+mj-lt"/>
                  <a:buAutoNum type="arabicPeriod"/>
                </a:pPr>
                <a:r>
                  <a:rPr lang="en-US" sz="1800" i="0" dirty="0">
                    <a:solidFill>
                      <a:schemeClr val="tx1"/>
                    </a:solidFill>
                  </a:rPr>
                  <a:t>The incident radiated power, integrated along each channel line-of-sight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𝑙𝑖𝑛</m:t>
                        </m:r>
                      </m:sub>
                    </m:sSub>
                  </m:oMath>
                </a14:m>
                <a:r>
                  <a:rPr lang="en-US" sz="1800" i="0" dirty="0">
                    <a:solidFill>
                      <a:schemeClr val="tx1"/>
                    </a:solidFill>
                  </a:rPr>
                  <a:t> is calculated by solving the inverted </a:t>
                </a:r>
                <a:r>
                  <a:rPr lang="en-US" sz="1800" b="1" i="0" dirty="0">
                    <a:solidFill>
                      <a:srgbClr val="005555"/>
                    </a:solidFill>
                  </a:rPr>
                  <a:t>2-D heat transfer equation </a:t>
                </a:r>
                <a:r>
                  <a:rPr lang="en-US" sz="1800" i="0" baseline="30000" dirty="0">
                    <a:solidFill>
                      <a:schemeClr val="tx1"/>
                    </a:solidFill>
                  </a:rPr>
                  <a:t>[1]</a:t>
                </a:r>
              </a:p>
              <a:p>
                <a:pPr lvl="8" algn="just">
                  <a:spcAft>
                    <a:spcPts val="600"/>
                  </a:spcAft>
                </a:pPr>
                <a:endParaRPr lang="en-US" sz="1600" b="1" i="0" dirty="0">
                  <a:solidFill>
                    <a:srgbClr val="005555"/>
                  </a:solidFill>
                  <a:latin typeface="Cambria Math" panose="02040503050406030204" pitchFamily="18" charset="0"/>
                </a:endParaRPr>
              </a:p>
              <a:p>
                <a:pPr lvl="8" algn="just">
                  <a:spcAft>
                    <a:spcPts val="600"/>
                  </a:spcAft>
                </a:pPr>
                <a14:m>
                  <m:oMathPara xmlns:m="http://schemas.openxmlformats.org/officeDocument/2006/math">
                    <m:oMathParaPr>
                      <m:jc m:val="centerGroup"/>
                    </m:oMathParaPr>
                    <m:oMath xmlns:m="http://schemas.openxmlformats.org/officeDocument/2006/math">
                      <m:f>
                        <m:fPr>
                          <m:ctrlPr>
                            <a:rPr lang="de-DE" sz="1500" i="1">
                              <a:solidFill>
                                <a:schemeClr val="tx1"/>
                              </a:solidFill>
                              <a:latin typeface="Cambria Math" panose="02040503050406030204" pitchFamily="18" charset="0"/>
                            </a:rPr>
                          </m:ctrlPr>
                        </m:fPr>
                        <m:num>
                          <m:r>
                            <a:rPr lang="de-DE" sz="1500">
                              <a:solidFill>
                                <a:schemeClr val="tx1"/>
                              </a:solidFill>
                              <a:latin typeface="Cambria Math" panose="02040503050406030204" pitchFamily="18" charset="0"/>
                            </a:rPr>
                            <m:t>𝑑𝑇</m:t>
                          </m:r>
                        </m:num>
                        <m:den>
                          <m:r>
                            <a:rPr lang="de-DE" sz="1500">
                              <a:solidFill>
                                <a:schemeClr val="tx1"/>
                              </a:solidFill>
                              <a:latin typeface="Cambria Math" panose="02040503050406030204" pitchFamily="18" charset="0"/>
                            </a:rPr>
                            <m:t>𝑑𝑡</m:t>
                          </m:r>
                        </m:den>
                      </m:f>
                      <m:r>
                        <a:rPr lang="de-DE" sz="1500">
                          <a:solidFill>
                            <a:schemeClr val="tx1"/>
                          </a:solidFill>
                          <a:latin typeface="Cambria Math" panose="02040503050406030204" pitchFamily="18" charset="0"/>
                        </a:rPr>
                        <m:t>=</m:t>
                      </m:r>
                      <m:r>
                        <a:rPr lang="de-DE" sz="1500">
                          <a:solidFill>
                            <a:schemeClr val="tx1"/>
                          </a:solidFill>
                          <a:latin typeface="Cambria Math" panose="02040503050406030204" pitchFamily="18" charset="0"/>
                        </a:rPr>
                        <m:t>𝐷</m:t>
                      </m:r>
                      <m:d>
                        <m:dPr>
                          <m:begChr m:val="["/>
                          <m:endChr m:val="]"/>
                          <m:ctrlPr>
                            <a:rPr lang="de-DE" sz="1500" i="1">
                              <a:solidFill>
                                <a:schemeClr val="tx1"/>
                              </a:solidFill>
                              <a:latin typeface="Cambria Math" panose="02040503050406030204" pitchFamily="18" charset="0"/>
                            </a:rPr>
                          </m:ctrlPr>
                        </m:dPr>
                        <m:e>
                          <m:f>
                            <m:fPr>
                              <m:ctrlPr>
                                <a:rPr lang="de-DE" sz="1500" i="1">
                                  <a:solidFill>
                                    <a:schemeClr val="tx1"/>
                                  </a:solidFill>
                                  <a:latin typeface="Cambria Math" panose="02040503050406030204" pitchFamily="18" charset="0"/>
                                </a:rPr>
                              </m:ctrlPr>
                            </m:fPr>
                            <m:num>
                              <m:sSup>
                                <m:sSupPr>
                                  <m:ctrlPr>
                                    <a:rPr lang="de-DE" sz="1500" i="1">
                                      <a:solidFill>
                                        <a:schemeClr val="tx1"/>
                                      </a:solidFill>
                                      <a:latin typeface="Cambria Math" panose="02040503050406030204" pitchFamily="18" charset="0"/>
                                    </a:rPr>
                                  </m:ctrlPr>
                                </m:sSupPr>
                                <m:e>
                                  <m:r>
                                    <a:rPr lang="de-DE" sz="1500">
                                      <a:solidFill>
                                        <a:schemeClr val="tx1"/>
                                      </a:solidFill>
                                      <a:latin typeface="Cambria Math" panose="02040503050406030204" pitchFamily="18" charset="0"/>
                                    </a:rPr>
                                    <m:t>𝑑</m:t>
                                  </m:r>
                                </m:e>
                                <m:sup>
                                  <m:r>
                                    <a:rPr lang="de-DE" sz="1500">
                                      <a:solidFill>
                                        <a:schemeClr val="tx1"/>
                                      </a:solidFill>
                                      <a:latin typeface="Cambria Math" panose="02040503050406030204" pitchFamily="18" charset="0"/>
                                    </a:rPr>
                                    <m:t>2</m:t>
                                  </m:r>
                                </m:sup>
                              </m:sSup>
                              <m:r>
                                <a:rPr lang="de-DE" sz="1500">
                                  <a:solidFill>
                                    <a:schemeClr val="tx1"/>
                                  </a:solidFill>
                                  <a:latin typeface="Cambria Math" panose="02040503050406030204" pitchFamily="18" charset="0"/>
                                </a:rPr>
                                <m:t>𝑇</m:t>
                              </m:r>
                            </m:num>
                            <m:den>
                              <m:r>
                                <a:rPr lang="de-DE" sz="1500">
                                  <a:solidFill>
                                    <a:schemeClr val="tx1"/>
                                  </a:solidFill>
                                  <a:latin typeface="Cambria Math" panose="02040503050406030204" pitchFamily="18" charset="0"/>
                                </a:rPr>
                                <m:t>𝑑</m:t>
                              </m:r>
                              <m:sSup>
                                <m:sSupPr>
                                  <m:ctrlPr>
                                    <a:rPr lang="de-DE" sz="1500" i="1">
                                      <a:solidFill>
                                        <a:schemeClr val="tx1"/>
                                      </a:solidFill>
                                      <a:latin typeface="Cambria Math" panose="02040503050406030204" pitchFamily="18" charset="0"/>
                                    </a:rPr>
                                  </m:ctrlPr>
                                </m:sSupPr>
                                <m:e>
                                  <m:r>
                                    <a:rPr lang="de-DE" sz="1500">
                                      <a:solidFill>
                                        <a:schemeClr val="tx1"/>
                                      </a:solidFill>
                                      <a:latin typeface="Cambria Math" panose="02040503050406030204" pitchFamily="18" charset="0"/>
                                    </a:rPr>
                                    <m:t>𝑥</m:t>
                                  </m:r>
                                </m:e>
                                <m:sup>
                                  <m:r>
                                    <a:rPr lang="de-DE" sz="1500">
                                      <a:solidFill>
                                        <a:schemeClr val="tx1"/>
                                      </a:solidFill>
                                      <a:latin typeface="Cambria Math" panose="02040503050406030204" pitchFamily="18" charset="0"/>
                                    </a:rPr>
                                    <m:t>2</m:t>
                                  </m:r>
                                </m:sup>
                              </m:sSup>
                            </m:den>
                          </m:f>
                          <m:r>
                            <a:rPr lang="de-DE" sz="1500">
                              <a:solidFill>
                                <a:schemeClr val="tx1"/>
                              </a:solidFill>
                              <a:latin typeface="Cambria Math" panose="02040503050406030204" pitchFamily="18" charset="0"/>
                            </a:rPr>
                            <m:t>+</m:t>
                          </m:r>
                          <m:f>
                            <m:fPr>
                              <m:ctrlPr>
                                <a:rPr lang="de-DE" sz="1500" i="1">
                                  <a:solidFill>
                                    <a:schemeClr val="tx1"/>
                                  </a:solidFill>
                                  <a:latin typeface="Cambria Math" panose="02040503050406030204" pitchFamily="18" charset="0"/>
                                </a:rPr>
                              </m:ctrlPr>
                            </m:fPr>
                            <m:num>
                              <m:sSup>
                                <m:sSupPr>
                                  <m:ctrlPr>
                                    <a:rPr lang="de-DE" sz="1500" i="1">
                                      <a:solidFill>
                                        <a:schemeClr val="tx1"/>
                                      </a:solidFill>
                                      <a:latin typeface="Cambria Math" panose="02040503050406030204" pitchFamily="18" charset="0"/>
                                    </a:rPr>
                                  </m:ctrlPr>
                                </m:sSupPr>
                                <m:e>
                                  <m:r>
                                    <a:rPr lang="de-DE" sz="1500">
                                      <a:solidFill>
                                        <a:schemeClr val="tx1"/>
                                      </a:solidFill>
                                      <a:latin typeface="Cambria Math" panose="02040503050406030204" pitchFamily="18" charset="0"/>
                                    </a:rPr>
                                    <m:t>𝑑</m:t>
                                  </m:r>
                                </m:e>
                                <m:sup>
                                  <m:r>
                                    <a:rPr lang="de-DE" sz="1500">
                                      <a:solidFill>
                                        <a:schemeClr val="tx1"/>
                                      </a:solidFill>
                                      <a:latin typeface="Cambria Math" panose="02040503050406030204" pitchFamily="18" charset="0"/>
                                    </a:rPr>
                                    <m:t>2</m:t>
                                  </m:r>
                                </m:sup>
                              </m:sSup>
                              <m:r>
                                <a:rPr lang="de-DE" sz="1500">
                                  <a:solidFill>
                                    <a:schemeClr val="tx1"/>
                                  </a:solidFill>
                                  <a:latin typeface="Cambria Math" panose="02040503050406030204" pitchFamily="18" charset="0"/>
                                </a:rPr>
                                <m:t>𝑇</m:t>
                              </m:r>
                            </m:num>
                            <m:den>
                              <m:sSup>
                                <m:sSupPr>
                                  <m:ctrlPr>
                                    <a:rPr lang="de-DE" sz="1500" i="1">
                                      <a:solidFill>
                                        <a:schemeClr val="tx1"/>
                                      </a:solidFill>
                                      <a:latin typeface="Cambria Math" panose="02040503050406030204" pitchFamily="18" charset="0"/>
                                    </a:rPr>
                                  </m:ctrlPr>
                                </m:sSupPr>
                                <m:e>
                                  <m:r>
                                    <a:rPr lang="de-DE" sz="1500">
                                      <a:solidFill>
                                        <a:schemeClr val="tx1"/>
                                      </a:solidFill>
                                      <a:latin typeface="Cambria Math" panose="02040503050406030204" pitchFamily="18" charset="0"/>
                                    </a:rPr>
                                    <m:t>𝑑𝑦</m:t>
                                  </m:r>
                                </m:e>
                                <m:sup>
                                  <m:r>
                                    <a:rPr lang="de-DE" sz="1500">
                                      <a:solidFill>
                                        <a:schemeClr val="tx1"/>
                                      </a:solidFill>
                                      <a:latin typeface="Cambria Math" panose="02040503050406030204" pitchFamily="18" charset="0"/>
                                    </a:rPr>
                                    <m:t>2</m:t>
                                  </m:r>
                                </m:sup>
                              </m:sSup>
                            </m:den>
                          </m:f>
                        </m:e>
                      </m:d>
                      <m:r>
                        <a:rPr lang="de-DE" sz="1500">
                          <a:solidFill>
                            <a:schemeClr val="tx1"/>
                          </a:solidFill>
                          <a:latin typeface="Cambria Math" panose="02040503050406030204" pitchFamily="18" charset="0"/>
                        </a:rPr>
                        <m:t>+</m:t>
                      </m:r>
                      <m:f>
                        <m:fPr>
                          <m:ctrlPr>
                            <a:rPr lang="de-DE" sz="1500" i="1">
                              <a:solidFill>
                                <a:schemeClr val="tx1"/>
                              </a:solidFill>
                              <a:latin typeface="Cambria Math" panose="02040503050406030204" pitchFamily="18" charset="0"/>
                            </a:rPr>
                          </m:ctrlPr>
                        </m:fPr>
                        <m:num>
                          <m:r>
                            <a:rPr lang="de-DE" sz="1500">
                              <a:solidFill>
                                <a:schemeClr val="tx1"/>
                              </a:solidFill>
                              <a:latin typeface="Cambria Math" panose="02040503050406030204" pitchFamily="18" charset="0"/>
                            </a:rPr>
                            <m:t>𝑑</m:t>
                          </m:r>
                        </m:num>
                        <m:den>
                          <m:r>
                            <a:rPr lang="de-DE" sz="1500">
                              <a:solidFill>
                                <a:schemeClr val="tx1"/>
                              </a:solidFill>
                              <a:latin typeface="Cambria Math" panose="02040503050406030204" pitchFamily="18" charset="0"/>
                            </a:rPr>
                            <m:t>𝑑𝑡</m:t>
                          </m:r>
                        </m:den>
                      </m:f>
                      <m:d>
                        <m:dPr>
                          <m:ctrlPr>
                            <a:rPr lang="de-DE" sz="1500" i="1">
                              <a:solidFill>
                                <a:schemeClr val="tx1"/>
                              </a:solidFill>
                              <a:latin typeface="Cambria Math" panose="02040503050406030204" pitchFamily="18" charset="0"/>
                            </a:rPr>
                          </m:ctrlPr>
                        </m:dPr>
                        <m:e>
                          <m:f>
                            <m:fPr>
                              <m:ctrlPr>
                                <a:rPr lang="de-DE" sz="1500" i="1">
                                  <a:solidFill>
                                    <a:schemeClr val="tx1"/>
                                  </a:solidFill>
                                  <a:latin typeface="Cambria Math" panose="02040503050406030204" pitchFamily="18" charset="0"/>
                                </a:rPr>
                              </m:ctrlPr>
                            </m:fPr>
                            <m:num>
                              <m:sSub>
                                <m:sSubPr>
                                  <m:ctrlPr>
                                    <a:rPr lang="de-DE" sz="1500" i="1">
                                      <a:solidFill>
                                        <a:schemeClr val="tx1"/>
                                      </a:solidFill>
                                      <a:latin typeface="Cambria Math" panose="02040503050406030204" pitchFamily="18" charset="0"/>
                                    </a:rPr>
                                  </m:ctrlPr>
                                </m:sSubPr>
                                <m:e>
                                  <m:r>
                                    <a:rPr lang="de-DE" sz="1500">
                                      <a:solidFill>
                                        <a:schemeClr val="tx1"/>
                                      </a:solidFill>
                                      <a:latin typeface="Cambria Math" panose="02040503050406030204" pitchFamily="18" charset="0"/>
                                    </a:rPr>
                                    <m:t>𝑃</m:t>
                                  </m:r>
                                </m:e>
                                <m:sub>
                                  <m:r>
                                    <a:rPr lang="de-DE" sz="1500">
                                      <a:solidFill>
                                        <a:schemeClr val="tx1"/>
                                      </a:solidFill>
                                      <a:latin typeface="Cambria Math" panose="02040503050406030204" pitchFamily="18" charset="0"/>
                                    </a:rPr>
                                    <m:t>𝑙𝑖𝑛</m:t>
                                  </m:r>
                                </m:sub>
                              </m:sSub>
                            </m:num>
                            <m:den>
                              <m:r>
                                <a:rPr lang="de-DE" sz="1500">
                                  <a:solidFill>
                                    <a:schemeClr val="tx1"/>
                                  </a:solidFill>
                                  <a:latin typeface="Cambria Math" panose="02040503050406030204" pitchFamily="18" charset="0"/>
                                </a:rPr>
                                <m:t>𝑐</m:t>
                              </m:r>
                            </m:den>
                          </m:f>
                        </m:e>
                      </m:d>
                      <m:r>
                        <a:rPr lang="de-DE" sz="1500">
                          <a:solidFill>
                            <a:schemeClr val="tx1"/>
                          </a:solidFill>
                          <a:latin typeface="Cambria Math" panose="02040503050406030204" pitchFamily="18" charset="0"/>
                        </a:rPr>
                        <m:t> −</m:t>
                      </m:r>
                      <m:f>
                        <m:fPr>
                          <m:ctrlPr>
                            <a:rPr lang="de-DE" sz="1500" i="1">
                              <a:solidFill>
                                <a:schemeClr val="tx1"/>
                              </a:solidFill>
                              <a:latin typeface="Cambria Math" panose="02040503050406030204" pitchFamily="18" charset="0"/>
                            </a:rPr>
                          </m:ctrlPr>
                        </m:fPr>
                        <m:num>
                          <m:r>
                            <a:rPr lang="de-DE" sz="1500">
                              <a:solidFill>
                                <a:schemeClr val="tx1"/>
                              </a:solidFill>
                              <a:latin typeface="Cambria Math" panose="02040503050406030204" pitchFamily="18" charset="0"/>
                            </a:rPr>
                            <m:t>𝑑</m:t>
                          </m:r>
                        </m:num>
                        <m:den>
                          <m:r>
                            <a:rPr lang="de-DE" sz="1500">
                              <a:solidFill>
                                <a:schemeClr val="tx1"/>
                              </a:solidFill>
                              <a:latin typeface="Cambria Math" panose="02040503050406030204" pitchFamily="18" charset="0"/>
                            </a:rPr>
                            <m:t>𝑑𝑡</m:t>
                          </m:r>
                        </m:den>
                      </m:f>
                      <m:d>
                        <m:dPr>
                          <m:ctrlPr>
                            <a:rPr lang="de-DE" sz="1500" i="1">
                              <a:solidFill>
                                <a:schemeClr val="tx1"/>
                              </a:solidFill>
                              <a:latin typeface="Cambria Math" panose="02040503050406030204" pitchFamily="18" charset="0"/>
                            </a:rPr>
                          </m:ctrlPr>
                        </m:dPr>
                        <m:e>
                          <m:f>
                            <m:fPr>
                              <m:ctrlPr>
                                <a:rPr lang="de-DE" sz="1500" i="1">
                                  <a:solidFill>
                                    <a:schemeClr val="tx1"/>
                                  </a:solidFill>
                                  <a:latin typeface="Cambria Math" panose="02040503050406030204" pitchFamily="18" charset="0"/>
                                </a:rPr>
                              </m:ctrlPr>
                            </m:fPr>
                            <m:num>
                              <m:r>
                                <a:rPr lang="de-DE" sz="1500">
                                  <a:solidFill>
                                    <a:schemeClr val="tx1"/>
                                  </a:solidFill>
                                  <a:latin typeface="Cambria Math" panose="02040503050406030204" pitchFamily="18" charset="0"/>
                                </a:rPr>
                                <m:t>𝜀</m:t>
                              </m:r>
                              <m:sSub>
                                <m:sSubPr>
                                  <m:ctrlPr>
                                    <a:rPr lang="de-DE" sz="1500" i="1">
                                      <a:solidFill>
                                        <a:schemeClr val="tx1"/>
                                      </a:solidFill>
                                      <a:latin typeface="Cambria Math" panose="02040503050406030204" pitchFamily="18" charset="0"/>
                                    </a:rPr>
                                  </m:ctrlPr>
                                </m:sSubPr>
                                <m:e>
                                  <m:r>
                                    <a:rPr lang="de-DE" sz="1500">
                                      <a:solidFill>
                                        <a:schemeClr val="tx1"/>
                                      </a:solidFill>
                                      <a:latin typeface="Cambria Math" panose="02040503050406030204" pitchFamily="18" charset="0"/>
                                    </a:rPr>
                                    <m:t>𝜎</m:t>
                                  </m:r>
                                </m:e>
                                <m:sub>
                                  <m:r>
                                    <a:rPr lang="de-DE" sz="1500">
                                      <a:solidFill>
                                        <a:schemeClr val="tx1"/>
                                      </a:solidFill>
                                      <a:latin typeface="Cambria Math" panose="02040503050406030204" pitchFamily="18" charset="0"/>
                                    </a:rPr>
                                    <m:t>𝑆𝐵</m:t>
                                  </m:r>
                                </m:sub>
                              </m:sSub>
                              <m:d>
                                <m:dPr>
                                  <m:begChr m:val="["/>
                                  <m:endChr m:val="]"/>
                                  <m:ctrlPr>
                                    <a:rPr lang="de-DE" sz="1500" i="1">
                                      <a:solidFill>
                                        <a:schemeClr val="tx1"/>
                                      </a:solidFill>
                                      <a:latin typeface="Cambria Math" panose="02040503050406030204" pitchFamily="18" charset="0"/>
                                    </a:rPr>
                                  </m:ctrlPr>
                                </m:dPr>
                                <m:e>
                                  <m:sSup>
                                    <m:sSupPr>
                                      <m:ctrlPr>
                                        <a:rPr lang="de-DE" sz="1500" i="1">
                                          <a:solidFill>
                                            <a:schemeClr val="tx1"/>
                                          </a:solidFill>
                                          <a:latin typeface="Cambria Math" panose="02040503050406030204" pitchFamily="18" charset="0"/>
                                        </a:rPr>
                                      </m:ctrlPr>
                                    </m:sSupPr>
                                    <m:e>
                                      <m:r>
                                        <a:rPr lang="de-DE" sz="1500">
                                          <a:solidFill>
                                            <a:schemeClr val="tx1"/>
                                          </a:solidFill>
                                          <a:latin typeface="Cambria Math" panose="02040503050406030204" pitchFamily="18" charset="0"/>
                                        </a:rPr>
                                        <m:t>𝑇</m:t>
                                      </m:r>
                                    </m:e>
                                    <m:sup>
                                      <m:r>
                                        <a:rPr lang="de-DE" sz="1500">
                                          <a:solidFill>
                                            <a:schemeClr val="tx1"/>
                                          </a:solidFill>
                                          <a:latin typeface="Cambria Math" panose="02040503050406030204" pitchFamily="18" charset="0"/>
                                        </a:rPr>
                                        <m:t>4</m:t>
                                      </m:r>
                                    </m:sup>
                                  </m:sSup>
                                  <m:r>
                                    <a:rPr lang="de-DE" sz="1500">
                                      <a:solidFill>
                                        <a:schemeClr val="tx1"/>
                                      </a:solidFill>
                                      <a:latin typeface="Cambria Math" panose="02040503050406030204" pitchFamily="18" charset="0"/>
                                    </a:rPr>
                                    <m:t>−</m:t>
                                  </m:r>
                                  <m:sSubSup>
                                    <m:sSubSupPr>
                                      <m:ctrlPr>
                                        <a:rPr lang="de-DE" sz="1500" i="1">
                                          <a:solidFill>
                                            <a:schemeClr val="tx1"/>
                                          </a:solidFill>
                                          <a:latin typeface="Cambria Math" panose="02040503050406030204" pitchFamily="18" charset="0"/>
                                        </a:rPr>
                                      </m:ctrlPr>
                                    </m:sSubSupPr>
                                    <m:e>
                                      <m:r>
                                        <a:rPr lang="de-DE" sz="1500">
                                          <a:solidFill>
                                            <a:schemeClr val="tx1"/>
                                          </a:solidFill>
                                          <a:latin typeface="Cambria Math" panose="02040503050406030204" pitchFamily="18" charset="0"/>
                                        </a:rPr>
                                        <m:t>𝑇</m:t>
                                      </m:r>
                                    </m:e>
                                    <m:sub>
                                      <m:r>
                                        <a:rPr lang="de-DE" sz="1500">
                                          <a:solidFill>
                                            <a:schemeClr val="tx1"/>
                                          </a:solidFill>
                                          <a:latin typeface="Cambria Math" panose="02040503050406030204" pitchFamily="18" charset="0"/>
                                        </a:rPr>
                                        <m:t>𝑎𝑚𝑏</m:t>
                                      </m:r>
                                    </m:sub>
                                    <m:sup>
                                      <m:r>
                                        <a:rPr lang="de-DE" sz="1500">
                                          <a:solidFill>
                                            <a:schemeClr val="tx1"/>
                                          </a:solidFill>
                                          <a:latin typeface="Cambria Math" panose="02040503050406030204" pitchFamily="18" charset="0"/>
                                        </a:rPr>
                                        <m:t>4</m:t>
                                      </m:r>
                                    </m:sup>
                                  </m:sSubSup>
                                  <m:r>
                                    <a:rPr lang="de-DE" sz="1500">
                                      <a:solidFill>
                                        <a:schemeClr val="tx1"/>
                                      </a:solidFill>
                                      <a:latin typeface="Cambria Math" panose="02040503050406030204" pitchFamily="18" charset="0"/>
                                    </a:rPr>
                                    <m:t> </m:t>
                                  </m:r>
                                </m:e>
                              </m:d>
                            </m:num>
                            <m:den>
                              <m:r>
                                <a:rPr lang="de-DE" sz="1500">
                                  <a:solidFill>
                                    <a:schemeClr val="tx1"/>
                                  </a:solidFill>
                                  <a:latin typeface="Cambria Math" panose="02040503050406030204" pitchFamily="18" charset="0"/>
                                </a:rPr>
                                <m:t>𝑐</m:t>
                              </m:r>
                            </m:den>
                          </m:f>
                        </m:e>
                      </m:d>
                    </m:oMath>
                  </m:oMathPara>
                </a14:m>
                <a:endParaRPr lang="en-US" sz="1500" b="1" dirty="0">
                  <a:solidFill>
                    <a:srgbClr val="005555"/>
                  </a:solidFill>
                </a:endParaRPr>
              </a:p>
              <a:p>
                <a:pPr lvl="8" algn="just">
                  <a:spcAft>
                    <a:spcPts val="600"/>
                  </a:spcAft>
                </a:pPr>
                <a:endParaRPr lang="en-US" sz="1500" b="1" dirty="0">
                  <a:solidFill>
                    <a:srgbClr val="005555"/>
                  </a:solidFill>
                </a:endParaRPr>
              </a:p>
              <a:p>
                <a:pPr lvl="8" algn="just">
                  <a:spcAft>
                    <a:spcPts val="600"/>
                  </a:spcAft>
                </a:pPr>
                <a:endParaRPr lang="en-US" sz="1800" b="1" dirty="0">
                  <a:solidFill>
                    <a:srgbClr val="005555"/>
                  </a:solidFill>
                </a:endParaRPr>
              </a:p>
              <a:p>
                <a:pPr marL="342900" lvl="7" indent="-342900" algn="just">
                  <a:spcAft>
                    <a:spcPts val="600"/>
                  </a:spcAft>
                  <a:buFont typeface="+mj-lt"/>
                  <a:buAutoNum type="arabicPeriod"/>
                </a:pPr>
                <a:r>
                  <a:rPr lang="en-US" sz="1800" i="0" dirty="0">
                    <a:solidFill>
                      <a:schemeClr val="tx1"/>
                    </a:solidFill>
                  </a:rPr>
                  <a:t>The incident power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𝑙𝑖𝑛</m:t>
                        </m:r>
                      </m:sub>
                    </m:sSub>
                  </m:oMath>
                </a14:m>
                <a:r>
                  <a:rPr lang="de-DE" sz="1800" i="0" dirty="0">
                    <a:solidFill>
                      <a:schemeClr val="tx1"/>
                    </a:solidFill>
                  </a:rPr>
                  <a:t> </a:t>
                </a:r>
                <a:r>
                  <a:rPr lang="en-US" sz="1800" i="0" dirty="0">
                    <a:solidFill>
                      <a:schemeClr val="tx1"/>
                    </a:solidFill>
                  </a:rPr>
                  <a:t>is normalized to the channel geometry (pixel </a:t>
                </a:r>
                <a:r>
                  <a:rPr lang="en-US" sz="1800" i="0" dirty="0" err="1">
                    <a:solidFill>
                      <a:schemeClr val="tx1"/>
                    </a:solidFill>
                  </a:rPr>
                  <a:t>etendue</a:t>
                </a:r>
                <a:r>
                  <a:rPr lang="en-US" sz="1800" i="0" dirty="0">
                    <a:solidFill>
                      <a:schemeClr val="tx1"/>
                    </a:solidFill>
                  </a:rPr>
                  <a:t> </a:t>
                </a:r>
                <a14:m>
                  <m:oMath xmlns:m="http://schemas.openxmlformats.org/officeDocument/2006/math">
                    <m:r>
                      <a:rPr lang="de-DE" sz="1800">
                        <a:solidFill>
                          <a:schemeClr val="tx1"/>
                        </a:solidFill>
                        <a:latin typeface="Cambria Math" panose="02040503050406030204" pitchFamily="18" charset="0"/>
                      </a:rPr>
                      <m:t>𝑒</m:t>
                    </m:r>
                  </m:oMath>
                </a14:m>
                <a:r>
                  <a:rPr lang="en-US" sz="1800" i="0" dirty="0">
                    <a:solidFill>
                      <a:schemeClr val="tx1"/>
                    </a:solidFill>
                  </a:rPr>
                  <a:t> and line-of-sight length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𝑑</m:t>
                        </m:r>
                      </m:e>
                      <m:sub>
                        <m:r>
                          <a:rPr lang="de-DE" sz="1800">
                            <a:solidFill>
                              <a:schemeClr val="tx1"/>
                            </a:solidFill>
                            <a:latin typeface="Cambria Math" panose="02040503050406030204" pitchFamily="18" charset="0"/>
                          </a:rPr>
                          <m:t>𝐿𝑜𝑆</m:t>
                        </m:r>
                      </m:sub>
                    </m:sSub>
                  </m:oMath>
                </a14:m>
                <a:r>
                  <a:rPr lang="en-US" sz="1800" i="0" dirty="0">
                    <a:solidFill>
                      <a:schemeClr val="tx1"/>
                    </a:solidFill>
                  </a:rPr>
                  <a:t>) obtaining the </a:t>
                </a:r>
                <a:r>
                  <a:rPr lang="en-US" sz="1800" b="1" i="0" dirty="0" smtClean="0">
                    <a:solidFill>
                      <a:srgbClr val="005555"/>
                    </a:solidFill>
                  </a:rPr>
                  <a:t>chord brightness</a:t>
                </a:r>
                <a:r>
                  <a:rPr lang="en-US" sz="1800" i="0" dirty="0" smtClean="0">
                    <a:solidFill>
                      <a:schemeClr val="tx1"/>
                    </a:solidFill>
                  </a:rPr>
                  <a:t> </a:t>
                </a:r>
                <a14:m>
                  <m:oMath xmlns:m="http://schemas.openxmlformats.org/officeDocument/2006/math">
                    <m:sSub>
                      <m:sSubPr>
                        <m:ctrlPr>
                          <a:rPr lang="de-DE" sz="1800" i="1" dirty="0">
                            <a:solidFill>
                              <a:schemeClr val="tx1"/>
                            </a:solidFill>
                            <a:latin typeface="Cambria Math" panose="02040503050406030204" pitchFamily="18" charset="0"/>
                          </a:rPr>
                        </m:ctrlPr>
                      </m:sSubPr>
                      <m:e>
                        <m:r>
                          <a:rPr lang="de-DE" sz="1800" dirty="0">
                            <a:solidFill>
                              <a:schemeClr val="tx1"/>
                            </a:solidFill>
                            <a:latin typeface="Cambria Math" panose="02040503050406030204" pitchFamily="18" charset="0"/>
                          </a:rPr>
                          <m:t>𝑃</m:t>
                        </m:r>
                      </m:e>
                      <m:sub>
                        <m:r>
                          <a:rPr lang="de-DE" sz="1800" dirty="0">
                            <a:solidFill>
                              <a:schemeClr val="tx1"/>
                            </a:solidFill>
                            <a:latin typeface="Cambria Math" panose="02040503050406030204" pitchFamily="18" charset="0"/>
                          </a:rPr>
                          <m:t>𝑐h𝑜𝑟𝑑</m:t>
                        </m:r>
                      </m:sub>
                    </m:sSub>
                    <m:r>
                      <a:rPr lang="en-US" sz="1800">
                        <a:solidFill>
                          <a:schemeClr val="tx1"/>
                        </a:solidFill>
                        <a:latin typeface="Cambria Math" panose="02040503050406030204" pitchFamily="18" charset="0"/>
                      </a:rPr>
                      <m:t>=</m:t>
                    </m:r>
                    <m:f>
                      <m:fPr>
                        <m:ctrlPr>
                          <a:rPr lang="de-DE" sz="1800" i="1">
                            <a:solidFill>
                              <a:schemeClr val="tx1"/>
                            </a:solidFill>
                            <a:latin typeface="Cambria Math" panose="02040503050406030204" pitchFamily="18" charset="0"/>
                          </a:rPr>
                        </m:ctrlPr>
                      </m:fPr>
                      <m:num>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𝑙𝑖𝑛</m:t>
                            </m:r>
                          </m:sub>
                        </m:sSub>
                      </m:num>
                      <m:den>
                        <m:r>
                          <a:rPr lang="de-DE" sz="1800">
                            <a:solidFill>
                              <a:schemeClr val="tx1"/>
                            </a:solidFill>
                            <a:latin typeface="Cambria Math" panose="02040503050406030204" pitchFamily="18" charset="0"/>
                          </a:rPr>
                          <m:t>𝑒</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𝑑</m:t>
                            </m:r>
                          </m:e>
                          <m:sub>
                            <m:r>
                              <a:rPr lang="de-DE" sz="1800">
                                <a:solidFill>
                                  <a:schemeClr val="tx1"/>
                                </a:solidFill>
                                <a:latin typeface="Cambria Math" panose="02040503050406030204" pitchFamily="18" charset="0"/>
                              </a:rPr>
                              <m:t>𝐿𝑜𝑆</m:t>
                            </m:r>
                          </m:sub>
                        </m:sSub>
                      </m:den>
                    </m:f>
                  </m:oMath>
                </a14:m>
                <a:r>
                  <a:rPr lang="en-US" sz="1800" dirty="0">
                    <a:solidFill>
                      <a:schemeClr val="tx1"/>
                    </a:solidFill>
                  </a:rPr>
                  <a:t> </a:t>
                </a:r>
              </a:p>
              <a:p>
                <a:pPr marL="342900" lvl="7" indent="-342900" algn="just">
                  <a:spcAft>
                    <a:spcPts val="600"/>
                  </a:spcAft>
                  <a:buFont typeface="+mj-lt"/>
                  <a:buAutoNum type="arabicPeriod"/>
                </a:pPr>
                <a:endParaRPr lang="en-US" sz="1800" b="1" i="0" dirty="0">
                  <a:solidFill>
                    <a:srgbClr val="005555"/>
                  </a:solidFill>
                </a:endParaRPr>
              </a:p>
              <a:p>
                <a:pPr lvl="1"/>
                <a:endParaRPr lang="en-US" dirty="0" smtClean="0">
                  <a:sym typeface="Symbol" panose="05050102010706020507" pitchFamily="18" charset="2"/>
                </a:endParaRPr>
              </a:p>
              <a:p>
                <a:pPr lvl="1"/>
                <a:endParaRPr lang="en-US" dirty="0" smtClean="0">
                  <a:sym typeface="Symbol" panose="05050102010706020507" pitchFamily="18" charset="2"/>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12"/>
                <a:stretch>
                  <a:fillRect l="-1262" t="-692" r="-1262"/>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06814"/>
          </a:xfrm>
        </p:spPr>
        <p:txBody>
          <a:bodyPr/>
          <a:lstStyle/>
          <a:p>
            <a:r>
              <a:rPr lang="en-GB" dirty="0" smtClean="0"/>
              <a:t>IRVB </a:t>
            </a:r>
            <a:r>
              <a:rPr lang="en-GB" dirty="0" err="1"/>
              <a:t>modeling</a:t>
            </a:r>
            <a:endParaRPr lang="en-GB"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56</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p:txBody>
      </p:sp>
      <p:sp>
        <p:nvSpPr>
          <p:cNvPr id="1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11" name="Group 10"/>
          <p:cNvGrpSpPr/>
          <p:nvPr/>
        </p:nvGrpSpPr>
        <p:grpSpPr>
          <a:xfrm>
            <a:off x="289842" y="4151321"/>
            <a:ext cx="2211371" cy="2278814"/>
            <a:chOff x="289842" y="3982358"/>
            <a:chExt cx="2211371" cy="2278814"/>
          </a:xfrm>
        </p:grpSpPr>
        <mc:AlternateContent xmlns:mc="http://schemas.openxmlformats.org/markup-compatibility/2006" xmlns:a14="http://schemas.microsoft.com/office/drawing/2010/main">
          <mc:Choice Requires="a14">
            <p:sp>
              <p:nvSpPr>
                <p:cNvPr id="12" name="Rectangle 11"/>
                <p:cNvSpPr/>
                <p:nvPr/>
              </p:nvSpPr>
              <p:spPr>
                <a:xfrm>
                  <a:off x="388562" y="3982358"/>
                  <a:ext cx="1566454" cy="323165"/>
                </a:xfrm>
                <a:prstGeom prst="rect">
                  <a:avLst/>
                </a:prstGeom>
              </p:spPr>
              <p:txBody>
                <a:bodyPr wrap="none">
                  <a:spAutoFit/>
                </a:bodyPr>
                <a:lstStyle/>
                <a:p>
                  <a:pPr algn="ctr"/>
                  <a14:m>
                    <m:oMath xmlns:m="http://schemas.openxmlformats.org/officeDocument/2006/math">
                      <m:r>
                        <a:rPr lang="de-DE" sz="1500" b="1" i="1" smtClean="0">
                          <a:solidFill>
                            <a:srgbClr val="005555"/>
                          </a:solidFill>
                          <a:latin typeface="Cambria Math" panose="02040503050406030204" pitchFamily="18" charset="0"/>
                        </a:rPr>
                        <m:t>𝑻</m:t>
                      </m:r>
                    </m:oMath>
                  </a14:m>
                  <a:r>
                    <a:rPr lang="en-US" sz="1500" b="1" dirty="0" smtClean="0">
                      <a:solidFill>
                        <a:srgbClr val="005555"/>
                      </a:solidFill>
                    </a:rPr>
                    <a:t> on IR camera</a:t>
                  </a:r>
                  <a:endParaRPr lang="de-DE" sz="1500" b="1" dirty="0">
                    <a:solidFill>
                      <a:srgbClr val="005555"/>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388562" y="3982358"/>
                  <a:ext cx="1566454" cy="323165"/>
                </a:xfrm>
                <a:prstGeom prst="rect">
                  <a:avLst/>
                </a:prstGeom>
                <a:blipFill>
                  <a:blip r:embed="rId4"/>
                  <a:stretch>
                    <a:fillRect t="-3774" r="-778" b="-20755"/>
                  </a:stretch>
                </a:blipFill>
              </p:spPr>
              <p:txBody>
                <a:bodyPr/>
                <a:lstStyle/>
                <a:p>
                  <a:r>
                    <a:rPr lang="en-GB">
                      <a:noFill/>
                    </a:rPr>
                    <a:t> </a:t>
                  </a:r>
                </a:p>
              </p:txBody>
            </p:sp>
          </mc:Fallback>
        </mc:AlternateContent>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842" y="4281172"/>
              <a:ext cx="2211371" cy="1980000"/>
            </a:xfrm>
            <a:prstGeom prst="rect">
              <a:avLst/>
            </a:prstGeom>
          </p:spPr>
        </p:pic>
      </p:grpSp>
      <p:grpSp>
        <p:nvGrpSpPr>
          <p:cNvPr id="17" name="Group 16"/>
          <p:cNvGrpSpPr/>
          <p:nvPr/>
        </p:nvGrpSpPr>
        <p:grpSpPr>
          <a:xfrm>
            <a:off x="5619345" y="4146289"/>
            <a:ext cx="3179035" cy="2299642"/>
            <a:chOff x="5619345" y="3977326"/>
            <a:chExt cx="3179035" cy="2299642"/>
          </a:xfrm>
        </p:grpSpPr>
        <p:grpSp>
          <p:nvGrpSpPr>
            <p:cNvPr id="18" name="Group 17"/>
            <p:cNvGrpSpPr/>
            <p:nvPr/>
          </p:nvGrpSpPr>
          <p:grpSpPr>
            <a:xfrm>
              <a:off x="5619345" y="5166429"/>
              <a:ext cx="369475" cy="307777"/>
              <a:chOff x="5633591" y="5395849"/>
              <a:chExt cx="369475" cy="307777"/>
            </a:xfrm>
          </p:grpSpPr>
          <p:sp>
            <p:nvSpPr>
              <p:cNvPr id="22" name="CustomShape 103"/>
              <p:cNvSpPr/>
              <p:nvPr/>
            </p:nvSpPr>
            <p:spPr>
              <a:xfrm rot="13500000">
                <a:off x="5633591" y="5397969"/>
                <a:ext cx="303538" cy="303538"/>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23" name="Rectangle 22"/>
              <p:cNvSpPr/>
              <p:nvPr/>
            </p:nvSpPr>
            <p:spPr>
              <a:xfrm>
                <a:off x="5719142" y="5395849"/>
                <a:ext cx="283924" cy="307777"/>
              </a:xfrm>
              <a:prstGeom prst="rect">
                <a:avLst/>
              </a:prstGeom>
            </p:spPr>
            <p:txBody>
              <a:bodyPr wrap="none">
                <a:spAutoFit/>
              </a:bodyPr>
              <a:lstStyle/>
              <a:p>
                <a:pPr algn="ctr">
                  <a:lnSpc>
                    <a:spcPct val="100000"/>
                  </a:lnSpc>
                </a:pPr>
                <a:r>
                  <a:rPr lang="de-DE" sz="1400" b="1" spc="-1" dirty="0" smtClean="0">
                    <a:solidFill>
                      <a:schemeClr val="bg1"/>
                    </a:solidFill>
                  </a:rPr>
                  <a:t>2</a:t>
                </a:r>
                <a:endParaRPr lang="de-DE" sz="1400" b="1" spc="-1" dirty="0">
                  <a:solidFill>
                    <a:schemeClr val="bg1"/>
                  </a:solidFill>
                </a:endParaRPr>
              </a:p>
            </p:txBody>
          </p:sp>
        </p:grpSp>
        <p:grpSp>
          <p:nvGrpSpPr>
            <p:cNvPr id="19" name="Group 18"/>
            <p:cNvGrpSpPr/>
            <p:nvPr/>
          </p:nvGrpSpPr>
          <p:grpSpPr>
            <a:xfrm>
              <a:off x="6067822" y="3977326"/>
              <a:ext cx="2730558" cy="2299642"/>
              <a:chOff x="6067822" y="3977326"/>
              <a:chExt cx="2730558" cy="2299642"/>
            </a:xfrm>
          </p:grpSpPr>
          <mc:AlternateContent xmlns:mc="http://schemas.openxmlformats.org/markup-compatibility/2006" xmlns:a14="http://schemas.microsoft.com/office/drawing/2010/main">
            <mc:Choice Requires="a14">
              <p:sp>
                <p:nvSpPr>
                  <p:cNvPr id="20" name="Rectangle 19"/>
                  <p:cNvSpPr/>
                  <p:nvPr/>
                </p:nvSpPr>
                <p:spPr>
                  <a:xfrm>
                    <a:off x="6395719" y="3977326"/>
                    <a:ext cx="1616147" cy="323165"/>
                  </a:xfrm>
                  <a:prstGeom prst="rect">
                    <a:avLst/>
                  </a:prstGeom>
                </p:spPr>
                <p:txBody>
                  <a:bodyPr wrap="none">
                    <a:spAutoFit/>
                  </a:bodyPr>
                  <a:lstStyle/>
                  <a:p>
                    <a:pPr algn="ctr"/>
                    <a14:m>
                      <m:oMath xmlns:m="http://schemas.openxmlformats.org/officeDocument/2006/math">
                        <m:sSub>
                          <m:sSubPr>
                            <m:ctrlPr>
                              <a:rPr lang="de-DE" sz="1500" b="1" i="1" smtClean="0">
                                <a:solidFill>
                                  <a:srgbClr val="005555"/>
                                </a:solidFill>
                                <a:latin typeface="Cambria Math" panose="02040503050406030204" pitchFamily="18" charset="0"/>
                              </a:rPr>
                            </m:ctrlPr>
                          </m:sSubPr>
                          <m:e>
                            <m:r>
                              <a:rPr lang="de-DE" sz="1500" b="1" i="1" smtClean="0">
                                <a:solidFill>
                                  <a:srgbClr val="005555"/>
                                </a:solidFill>
                                <a:latin typeface="Cambria Math" panose="02040503050406030204" pitchFamily="18" charset="0"/>
                              </a:rPr>
                              <m:t>𝑷</m:t>
                            </m:r>
                          </m:e>
                          <m:sub>
                            <m:r>
                              <a:rPr lang="de-DE" sz="1500" b="1" i="1" smtClean="0">
                                <a:solidFill>
                                  <a:srgbClr val="005555"/>
                                </a:solidFill>
                                <a:latin typeface="Cambria Math" panose="02040503050406030204" pitchFamily="18" charset="0"/>
                              </a:rPr>
                              <m:t>𝒍𝒊𝒏</m:t>
                            </m:r>
                          </m:sub>
                        </m:sSub>
                      </m:oMath>
                    </a14:m>
                    <a:r>
                      <a:rPr lang="en-US" sz="1500" b="1" dirty="0" smtClean="0">
                        <a:solidFill>
                          <a:srgbClr val="005555"/>
                        </a:solidFill>
                      </a:rPr>
                      <a:t> on foil view</a:t>
                    </a:r>
                    <a:endParaRPr lang="de-DE" sz="1500" b="1" dirty="0">
                      <a:solidFill>
                        <a:srgbClr val="005555"/>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6395719" y="3977326"/>
                    <a:ext cx="1616147" cy="323165"/>
                  </a:xfrm>
                  <a:prstGeom prst="rect">
                    <a:avLst/>
                  </a:prstGeom>
                  <a:blipFill>
                    <a:blip r:embed="rId6"/>
                    <a:stretch>
                      <a:fillRect t="-3774" r="-755" b="-20755"/>
                    </a:stretch>
                  </a:blipFill>
                </p:spPr>
                <p:txBody>
                  <a:bodyPr/>
                  <a:lstStyle/>
                  <a:p>
                    <a:r>
                      <a:rPr lang="en-GB">
                        <a:noFill/>
                      </a:rPr>
                      <a:t> </a:t>
                    </a:r>
                  </a:p>
                </p:txBody>
              </p:sp>
            </mc:Fallback>
          </mc:AlternateContent>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67822" y="4296968"/>
                <a:ext cx="2730558" cy="1980000"/>
              </a:xfrm>
              <a:prstGeom prst="rect">
                <a:avLst/>
              </a:prstGeom>
            </p:spPr>
          </p:pic>
        </p:grpSp>
      </p:grpSp>
      <p:grpSp>
        <p:nvGrpSpPr>
          <p:cNvPr id="24" name="Group 23"/>
          <p:cNvGrpSpPr/>
          <p:nvPr/>
        </p:nvGrpSpPr>
        <p:grpSpPr>
          <a:xfrm>
            <a:off x="8779559" y="4146289"/>
            <a:ext cx="3137374" cy="2283846"/>
            <a:chOff x="8779559" y="3977326"/>
            <a:chExt cx="3137374" cy="2283846"/>
          </a:xfrm>
        </p:grpSpPr>
        <p:grpSp>
          <p:nvGrpSpPr>
            <p:cNvPr id="25" name="Group 24"/>
            <p:cNvGrpSpPr/>
            <p:nvPr/>
          </p:nvGrpSpPr>
          <p:grpSpPr>
            <a:xfrm>
              <a:off x="8779559" y="5166430"/>
              <a:ext cx="369475" cy="307777"/>
              <a:chOff x="5633591" y="5395849"/>
              <a:chExt cx="369475" cy="307777"/>
            </a:xfrm>
          </p:grpSpPr>
          <p:sp>
            <p:nvSpPr>
              <p:cNvPr id="29" name="CustomShape 103"/>
              <p:cNvSpPr/>
              <p:nvPr/>
            </p:nvSpPr>
            <p:spPr>
              <a:xfrm rot="13500000">
                <a:off x="5633591" y="5397969"/>
                <a:ext cx="303538" cy="303538"/>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30" name="Rectangle 29"/>
              <p:cNvSpPr/>
              <p:nvPr/>
            </p:nvSpPr>
            <p:spPr>
              <a:xfrm>
                <a:off x="5719142" y="5395849"/>
                <a:ext cx="283924" cy="307777"/>
              </a:xfrm>
              <a:prstGeom prst="rect">
                <a:avLst/>
              </a:prstGeom>
            </p:spPr>
            <p:txBody>
              <a:bodyPr wrap="none">
                <a:spAutoFit/>
              </a:bodyPr>
              <a:lstStyle/>
              <a:p>
                <a:pPr algn="ctr">
                  <a:lnSpc>
                    <a:spcPct val="100000"/>
                  </a:lnSpc>
                </a:pPr>
                <a:r>
                  <a:rPr lang="de-DE" sz="1400" b="1" spc="-1" dirty="0" smtClean="0">
                    <a:solidFill>
                      <a:schemeClr val="bg1"/>
                    </a:solidFill>
                  </a:rPr>
                  <a:t>3</a:t>
                </a:r>
                <a:endParaRPr lang="de-DE" sz="1400" b="1" spc="-1" dirty="0">
                  <a:solidFill>
                    <a:schemeClr val="bg1"/>
                  </a:solidFill>
                </a:endParaRPr>
              </a:p>
            </p:txBody>
          </p:sp>
        </p:grpSp>
        <p:grpSp>
          <p:nvGrpSpPr>
            <p:cNvPr id="26" name="Group 25"/>
            <p:cNvGrpSpPr/>
            <p:nvPr/>
          </p:nvGrpSpPr>
          <p:grpSpPr>
            <a:xfrm>
              <a:off x="9241631" y="3977326"/>
              <a:ext cx="2675302" cy="2283846"/>
              <a:chOff x="9241631" y="3977326"/>
              <a:chExt cx="2675302" cy="2283846"/>
            </a:xfrm>
          </p:grpSpPr>
          <mc:AlternateContent xmlns:mc="http://schemas.openxmlformats.org/markup-compatibility/2006" xmlns:a14="http://schemas.microsoft.com/office/drawing/2010/main">
            <mc:Choice Requires="a14">
              <p:sp>
                <p:nvSpPr>
                  <p:cNvPr id="27" name="Rectangle 26"/>
                  <p:cNvSpPr/>
                  <p:nvPr/>
                </p:nvSpPr>
                <p:spPr>
                  <a:xfrm>
                    <a:off x="9473711" y="3977326"/>
                    <a:ext cx="1814920" cy="323165"/>
                  </a:xfrm>
                  <a:prstGeom prst="rect">
                    <a:avLst/>
                  </a:prstGeom>
                </p:spPr>
                <p:txBody>
                  <a:bodyPr wrap="none">
                    <a:spAutoFit/>
                  </a:bodyPr>
                  <a:lstStyle/>
                  <a:p>
                    <a:pPr algn="ctr"/>
                    <a14:m>
                      <m:oMath xmlns:m="http://schemas.openxmlformats.org/officeDocument/2006/math">
                        <m:sSub>
                          <m:sSubPr>
                            <m:ctrlPr>
                              <a:rPr lang="de-DE" sz="1500" b="1" i="1" smtClean="0">
                                <a:solidFill>
                                  <a:srgbClr val="005555"/>
                                </a:solidFill>
                                <a:latin typeface="Cambria Math" panose="02040503050406030204" pitchFamily="18" charset="0"/>
                              </a:rPr>
                            </m:ctrlPr>
                          </m:sSubPr>
                          <m:e>
                            <m:r>
                              <a:rPr lang="de-DE" sz="1500" b="1" i="1" smtClean="0">
                                <a:solidFill>
                                  <a:srgbClr val="005555"/>
                                </a:solidFill>
                                <a:latin typeface="Cambria Math" panose="02040503050406030204" pitchFamily="18" charset="0"/>
                              </a:rPr>
                              <m:t>𝑷</m:t>
                            </m:r>
                          </m:e>
                          <m:sub>
                            <m:r>
                              <a:rPr lang="de-DE" sz="1500" b="1" i="1" smtClean="0">
                                <a:solidFill>
                                  <a:srgbClr val="005555"/>
                                </a:solidFill>
                                <a:latin typeface="Cambria Math" panose="02040503050406030204" pitchFamily="18" charset="0"/>
                              </a:rPr>
                              <m:t>𝒄𝒉𝒐𝒓𝒅</m:t>
                            </m:r>
                          </m:sub>
                        </m:sSub>
                        <m:r>
                          <a:rPr lang="de-DE" sz="1500" b="1" i="1" smtClean="0">
                            <a:solidFill>
                              <a:srgbClr val="005555"/>
                            </a:solidFill>
                            <a:latin typeface="Cambria Math" panose="02040503050406030204" pitchFamily="18" charset="0"/>
                          </a:rPr>
                          <m:t> </m:t>
                        </m:r>
                      </m:oMath>
                    </a14:m>
                    <a:r>
                      <a:rPr lang="en-US" sz="1500" b="1" dirty="0" smtClean="0">
                        <a:solidFill>
                          <a:srgbClr val="005555"/>
                        </a:solidFill>
                      </a:rPr>
                      <a:t>on foil view</a:t>
                    </a:r>
                    <a:endParaRPr lang="de-DE" sz="1500" b="1" dirty="0">
                      <a:solidFill>
                        <a:srgbClr val="005555"/>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9473711" y="3977326"/>
                    <a:ext cx="1814920" cy="323165"/>
                  </a:xfrm>
                  <a:prstGeom prst="rect">
                    <a:avLst/>
                  </a:prstGeom>
                  <a:blipFill>
                    <a:blip r:embed="rId8"/>
                    <a:stretch>
                      <a:fillRect t="-3774" r="-671" b="-20755"/>
                    </a:stretch>
                  </a:blipFill>
                </p:spPr>
                <p:txBody>
                  <a:bodyPr/>
                  <a:lstStyle/>
                  <a:p>
                    <a:r>
                      <a:rPr lang="en-GB">
                        <a:noFill/>
                      </a:rPr>
                      <a:t> </a:t>
                    </a:r>
                  </a:p>
                </p:txBody>
              </p:sp>
            </mc:Fallback>
          </mc:AlternateContent>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41631" y="4281172"/>
                <a:ext cx="2675302" cy="1980000"/>
              </a:xfrm>
              <a:prstGeom prst="rect">
                <a:avLst/>
              </a:prstGeom>
            </p:spPr>
          </p:pic>
        </p:grpSp>
      </p:grpSp>
      <p:grpSp>
        <p:nvGrpSpPr>
          <p:cNvPr id="31" name="Group 30"/>
          <p:cNvGrpSpPr/>
          <p:nvPr/>
        </p:nvGrpSpPr>
        <p:grpSpPr>
          <a:xfrm>
            <a:off x="2476135" y="4146289"/>
            <a:ext cx="3187724" cy="2299642"/>
            <a:chOff x="2476135" y="3977326"/>
            <a:chExt cx="3187724" cy="2299642"/>
          </a:xfrm>
        </p:grpSpPr>
        <p:grpSp>
          <p:nvGrpSpPr>
            <p:cNvPr id="32" name="Group 31"/>
            <p:cNvGrpSpPr/>
            <p:nvPr/>
          </p:nvGrpSpPr>
          <p:grpSpPr>
            <a:xfrm>
              <a:off x="2476135" y="5166429"/>
              <a:ext cx="369475" cy="307777"/>
              <a:chOff x="5633591" y="5395849"/>
              <a:chExt cx="369475" cy="307777"/>
            </a:xfrm>
          </p:grpSpPr>
          <p:sp>
            <p:nvSpPr>
              <p:cNvPr id="35" name="CustomShape 103"/>
              <p:cNvSpPr/>
              <p:nvPr/>
            </p:nvSpPr>
            <p:spPr>
              <a:xfrm rot="13500000">
                <a:off x="5633591" y="5397969"/>
                <a:ext cx="303538" cy="303538"/>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36" name="Rectangle 35"/>
              <p:cNvSpPr/>
              <p:nvPr/>
            </p:nvSpPr>
            <p:spPr>
              <a:xfrm>
                <a:off x="5719142" y="5395849"/>
                <a:ext cx="283924" cy="307777"/>
              </a:xfrm>
              <a:prstGeom prst="rect">
                <a:avLst/>
              </a:prstGeom>
            </p:spPr>
            <p:txBody>
              <a:bodyPr wrap="none">
                <a:spAutoFit/>
              </a:bodyPr>
              <a:lstStyle/>
              <a:p>
                <a:pPr algn="ctr">
                  <a:lnSpc>
                    <a:spcPct val="100000"/>
                  </a:lnSpc>
                </a:pPr>
                <a:r>
                  <a:rPr lang="de-DE" sz="1400" b="1" spc="-1" dirty="0">
                    <a:solidFill>
                      <a:schemeClr val="bg1"/>
                    </a:solidFill>
                  </a:rPr>
                  <a:t>1</a:t>
                </a:r>
              </a:p>
            </p:txBody>
          </p:sp>
        </p:grpSp>
        <mc:AlternateContent xmlns:mc="http://schemas.openxmlformats.org/markup-compatibility/2006" xmlns:a14="http://schemas.microsoft.com/office/drawing/2010/main">
          <mc:Choice Requires="a14">
            <p:sp>
              <p:nvSpPr>
                <p:cNvPr id="33" name="Rectangle 32"/>
                <p:cNvSpPr/>
                <p:nvPr/>
              </p:nvSpPr>
              <p:spPr>
                <a:xfrm>
                  <a:off x="3344198" y="3977326"/>
                  <a:ext cx="1401346" cy="323165"/>
                </a:xfrm>
                <a:prstGeom prst="rect">
                  <a:avLst/>
                </a:prstGeom>
              </p:spPr>
              <p:txBody>
                <a:bodyPr wrap="none">
                  <a:spAutoFit/>
                </a:bodyPr>
                <a:lstStyle/>
                <a:p>
                  <a:pPr algn="ctr"/>
                  <a14:m>
                    <m:oMath xmlns:m="http://schemas.openxmlformats.org/officeDocument/2006/math">
                      <m:r>
                        <a:rPr lang="de-DE" sz="1500" b="1" i="1" smtClean="0">
                          <a:solidFill>
                            <a:srgbClr val="005555"/>
                          </a:solidFill>
                          <a:latin typeface="Cambria Math" panose="02040503050406030204" pitchFamily="18" charset="0"/>
                        </a:rPr>
                        <m:t>𝑻</m:t>
                      </m:r>
                    </m:oMath>
                  </a14:m>
                  <a:r>
                    <a:rPr lang="en-US" sz="1500" b="1" dirty="0" smtClean="0">
                      <a:solidFill>
                        <a:srgbClr val="005555"/>
                      </a:solidFill>
                    </a:rPr>
                    <a:t> on foil view</a:t>
                  </a:r>
                  <a:endParaRPr lang="de-DE" sz="1500" b="1" dirty="0">
                    <a:solidFill>
                      <a:srgbClr val="005555"/>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3344198" y="3977326"/>
                  <a:ext cx="1401346" cy="323165"/>
                </a:xfrm>
                <a:prstGeom prst="rect">
                  <a:avLst/>
                </a:prstGeom>
                <a:blipFill>
                  <a:blip r:embed="rId10"/>
                  <a:stretch>
                    <a:fillRect t="-3774" r="-1310" b="-20755"/>
                  </a:stretch>
                </a:blipFill>
              </p:spPr>
              <p:txBody>
                <a:bodyPr/>
                <a:lstStyle/>
                <a:p>
                  <a:r>
                    <a:rPr lang="en-GB">
                      <a:noFill/>
                    </a:rPr>
                    <a:t> </a:t>
                  </a:r>
                </a:p>
              </p:txBody>
            </p:sp>
          </mc:Fallback>
        </mc:AlternateContent>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33301" y="4296968"/>
              <a:ext cx="2730558" cy="1980000"/>
            </a:xfrm>
            <a:prstGeom prst="rect">
              <a:avLst/>
            </a:prstGeom>
          </p:spPr>
        </p:pic>
      </p:grpSp>
      <p:sp>
        <p:nvSpPr>
          <p:cNvPr id="38" name="Rectangle 37"/>
          <p:cNvSpPr/>
          <p:nvPr/>
        </p:nvSpPr>
        <p:spPr>
          <a:xfrm>
            <a:off x="4389682" y="2920893"/>
            <a:ext cx="893194" cy="292388"/>
          </a:xfrm>
          <a:prstGeom prst="rect">
            <a:avLst/>
          </a:prstGeom>
          <a:ln>
            <a:noFill/>
          </a:ln>
        </p:spPr>
        <p:txBody>
          <a:bodyPr wrap="none" anchor="ctr">
            <a:spAutoFit/>
          </a:bodyPr>
          <a:lstStyle/>
          <a:p>
            <a:pPr algn="ctr"/>
            <a:r>
              <a:rPr lang="en-US" sz="1300" b="1" dirty="0" smtClean="0">
                <a:solidFill>
                  <a:srgbClr val="009E47"/>
                </a:solidFill>
              </a:rPr>
              <a:t>diffusion</a:t>
            </a:r>
            <a:endParaRPr lang="de-DE" sz="1300" b="1" dirty="0">
              <a:solidFill>
                <a:srgbClr val="009E47"/>
              </a:solidFill>
            </a:endParaRPr>
          </a:p>
        </p:txBody>
      </p:sp>
      <p:sp>
        <p:nvSpPr>
          <p:cNvPr id="39" name="Rectangle 38"/>
          <p:cNvSpPr/>
          <p:nvPr/>
        </p:nvSpPr>
        <p:spPr>
          <a:xfrm>
            <a:off x="5714702" y="2820866"/>
            <a:ext cx="827471" cy="492443"/>
          </a:xfrm>
          <a:prstGeom prst="rect">
            <a:avLst/>
          </a:prstGeom>
        </p:spPr>
        <p:txBody>
          <a:bodyPr wrap="none">
            <a:spAutoFit/>
          </a:bodyPr>
          <a:lstStyle/>
          <a:p>
            <a:pPr algn="ctr"/>
            <a:r>
              <a:rPr lang="en-US" sz="1300" b="1" dirty="0">
                <a:solidFill>
                  <a:srgbClr val="7030A0"/>
                </a:solidFill>
              </a:rPr>
              <a:t>i</a:t>
            </a:r>
            <a:r>
              <a:rPr lang="en-US" sz="1300" b="1" dirty="0" smtClean="0">
                <a:solidFill>
                  <a:srgbClr val="7030A0"/>
                </a:solidFill>
              </a:rPr>
              <a:t>ncident</a:t>
            </a:r>
          </a:p>
          <a:p>
            <a:pPr algn="ctr"/>
            <a:r>
              <a:rPr lang="en-US" sz="1300" b="1" dirty="0" smtClean="0">
                <a:solidFill>
                  <a:srgbClr val="7030A0"/>
                </a:solidFill>
              </a:rPr>
              <a:t>power</a:t>
            </a:r>
            <a:endParaRPr lang="de-DE" sz="1300" b="1" dirty="0">
              <a:solidFill>
                <a:srgbClr val="7030A0"/>
              </a:solidFill>
            </a:endParaRPr>
          </a:p>
        </p:txBody>
      </p:sp>
      <p:sp>
        <p:nvSpPr>
          <p:cNvPr id="40" name="Rectangle 39"/>
          <p:cNvSpPr/>
          <p:nvPr/>
        </p:nvSpPr>
        <p:spPr>
          <a:xfrm>
            <a:off x="7291934" y="2820866"/>
            <a:ext cx="1069524" cy="492443"/>
          </a:xfrm>
          <a:prstGeom prst="rect">
            <a:avLst/>
          </a:prstGeom>
        </p:spPr>
        <p:txBody>
          <a:bodyPr wrap="none">
            <a:spAutoFit/>
          </a:bodyPr>
          <a:lstStyle/>
          <a:p>
            <a:pPr algn="ctr"/>
            <a:r>
              <a:rPr lang="en-US" sz="1300" b="1" dirty="0" smtClean="0">
                <a:solidFill>
                  <a:srgbClr val="EF7C00"/>
                </a:solidFill>
              </a:rPr>
              <a:t>black-body</a:t>
            </a:r>
          </a:p>
          <a:p>
            <a:pPr algn="ctr"/>
            <a:r>
              <a:rPr lang="en-US" sz="1300" b="1" dirty="0" smtClean="0">
                <a:solidFill>
                  <a:srgbClr val="EF7C00"/>
                </a:solidFill>
              </a:rPr>
              <a:t>emission</a:t>
            </a:r>
            <a:endParaRPr lang="de-DE" sz="1300" b="1" dirty="0">
              <a:solidFill>
                <a:srgbClr val="EF7C00"/>
              </a:solidFill>
            </a:endParaRPr>
          </a:p>
        </p:txBody>
      </p:sp>
      <p:sp>
        <p:nvSpPr>
          <p:cNvPr id="41" name="Rectangle 40"/>
          <p:cNvSpPr/>
          <p:nvPr/>
        </p:nvSpPr>
        <p:spPr>
          <a:xfrm>
            <a:off x="4137847" y="2180556"/>
            <a:ext cx="1396865" cy="597600"/>
          </a:xfrm>
          <a:prstGeom prst="rect">
            <a:avLst/>
          </a:prstGeom>
          <a:noFill/>
          <a:ln w="19050" cmpd="sng">
            <a:solidFill>
              <a:srgbClr val="009E47"/>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2" name="Rectangle 41"/>
          <p:cNvSpPr/>
          <p:nvPr/>
        </p:nvSpPr>
        <p:spPr>
          <a:xfrm>
            <a:off x="6772963" y="2180041"/>
            <a:ext cx="2107466" cy="598631"/>
          </a:xfrm>
          <a:prstGeom prst="rect">
            <a:avLst/>
          </a:prstGeom>
          <a:noFill/>
          <a:ln w="19050" cmpd="sng">
            <a:solidFill>
              <a:srgbClr val="EF7C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3" name="Rectangle 42"/>
          <p:cNvSpPr/>
          <p:nvPr/>
        </p:nvSpPr>
        <p:spPr>
          <a:xfrm>
            <a:off x="5680763" y="2180556"/>
            <a:ext cx="895350" cy="597600"/>
          </a:xfrm>
          <a:prstGeom prst="rect">
            <a:avLst/>
          </a:prstGeom>
          <a:noFill/>
          <a:ln w="19050" cmpd="sng">
            <a:solidFill>
              <a:srgbClr val="7030A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rgbClr val="7030A0"/>
              </a:solidFill>
            </a:endParaRPr>
          </a:p>
        </p:txBody>
      </p:sp>
      <p:pic>
        <p:nvPicPr>
          <p:cNvPr id="3" name="Picture 2"/>
          <p:cNvPicPr>
            <a:picLocks noChangeAspect="1"/>
          </p:cNvPicPr>
          <p:nvPr/>
        </p:nvPicPr>
        <p:blipFill>
          <a:blip r:embed="rId17"/>
          <a:stretch>
            <a:fillRect/>
          </a:stretch>
        </p:blipFill>
        <p:spPr>
          <a:xfrm>
            <a:off x="9170051" y="1885475"/>
            <a:ext cx="1169798" cy="1327806"/>
          </a:xfrm>
          <a:prstGeom prst="rect">
            <a:avLst/>
          </a:prstGeom>
        </p:spPr>
      </p:pic>
    </p:spTree>
    <p:extLst>
      <p:ext uri="{BB962C8B-B14F-4D97-AF65-F5344CB8AC3E}">
        <p14:creationId xmlns:p14="http://schemas.microsoft.com/office/powerpoint/2010/main" val="24837054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6" y="441325"/>
            <a:ext cx="9576471" cy="403501"/>
          </a:xfrm>
        </p:spPr>
        <p:txBody>
          <a:bodyPr/>
          <a:lstStyle/>
          <a:p>
            <a:r>
              <a:rPr lang="en-US" dirty="0" smtClean="0"/>
              <a:t>Asymmetries</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57</a:t>
            </a:fld>
            <a:endParaRPr lang="de-DE" dirty="0"/>
          </a:p>
        </p:txBody>
      </p:sp>
      <p:sp>
        <p:nvSpPr>
          <p:cNvPr id="5" name="Date Placeholder 4"/>
          <p:cNvSpPr>
            <a:spLocks noGrp="1"/>
          </p:cNvSpPr>
          <p:nvPr>
            <p:ph type="dt" sz="half" idx="2"/>
          </p:nvPr>
        </p:nvSpPr>
        <p:spPr/>
        <p:txBody>
          <a:bodyPr/>
          <a:lstStyle/>
          <a:p>
            <a:r>
              <a:rPr lang="en-US" smtClean="0"/>
              <a:t>HEPP seminar progress talk</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22.01.2024     </a:t>
            </a:r>
            <a:endParaRPr lang="de-DE" dirty="0"/>
          </a:p>
        </p:txBody>
      </p:sp>
      <p:sp>
        <p:nvSpPr>
          <p:cNvPr id="7" name="Text Placeholder 1"/>
          <p:cNvSpPr>
            <a:spLocks noGrp="1"/>
          </p:cNvSpPr>
          <p:nvPr>
            <p:ph sz="quarter" idx="13"/>
          </p:nvPr>
        </p:nvSpPr>
        <p:spPr>
          <a:xfrm>
            <a:off x="705055" y="1141461"/>
            <a:ext cx="4175922" cy="4772024"/>
          </a:xfrm>
        </p:spPr>
        <p:txBody>
          <a:bodyPr>
            <a:noAutofit/>
          </a:bodyPr>
          <a:lstStyle/>
          <a:p>
            <a:pPr marL="0" indent="0">
              <a:buNone/>
            </a:pPr>
            <a:r>
              <a:rPr lang="de-DE" dirty="0" smtClean="0"/>
              <a:t>EMC3-EIRENE</a:t>
            </a:r>
          </a:p>
          <a:p>
            <a:r>
              <a:rPr lang="de-DE" b="0" dirty="0" err="1" smtClean="0">
                <a:solidFill>
                  <a:schemeClr val="tx1"/>
                </a:solidFill>
              </a:rPr>
              <a:t>localized</a:t>
            </a:r>
            <a:r>
              <a:rPr lang="de-DE" b="0" dirty="0" smtClean="0">
                <a:solidFill>
                  <a:schemeClr val="tx1"/>
                </a:solidFill>
              </a:rPr>
              <a:t> X/O-point </a:t>
            </a:r>
            <a:r>
              <a:rPr lang="de-DE" b="0" dirty="0" err="1" smtClean="0">
                <a:solidFill>
                  <a:schemeClr val="tx1"/>
                </a:solidFill>
              </a:rPr>
              <a:t>radiation</a:t>
            </a:r>
            <a:endParaRPr lang="de-DE" b="0" dirty="0" smtClean="0">
              <a:solidFill>
                <a:schemeClr val="tx1"/>
              </a:solidFill>
            </a:endParaRPr>
          </a:p>
          <a:p>
            <a:r>
              <a:rPr lang="de-DE" b="0" dirty="0" err="1">
                <a:solidFill>
                  <a:schemeClr val="tx1"/>
                </a:solidFill>
              </a:rPr>
              <a:t>Intrinsic</a:t>
            </a:r>
            <a:r>
              <a:rPr lang="de-DE" b="0" dirty="0">
                <a:solidFill>
                  <a:schemeClr val="tx1"/>
                </a:solidFill>
              </a:rPr>
              <a:t> </a:t>
            </a:r>
            <a:r>
              <a:rPr lang="de-DE" b="0" dirty="0" err="1">
                <a:solidFill>
                  <a:schemeClr val="tx1"/>
                </a:solidFill>
              </a:rPr>
              <a:t>toroidal</a:t>
            </a:r>
            <a:r>
              <a:rPr lang="de-DE" b="0" dirty="0">
                <a:solidFill>
                  <a:schemeClr val="tx1"/>
                </a:solidFill>
              </a:rPr>
              <a:t> </a:t>
            </a:r>
            <a:r>
              <a:rPr lang="de-DE" b="0" dirty="0" err="1" smtClean="0">
                <a:solidFill>
                  <a:schemeClr val="tx1"/>
                </a:solidFill>
              </a:rPr>
              <a:t>asymmetry</a:t>
            </a:r>
            <a:endParaRPr lang="de-DE" b="0" dirty="0" smtClean="0">
              <a:solidFill>
                <a:schemeClr val="tx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12" y="4058479"/>
            <a:ext cx="2902766" cy="2420986"/>
          </a:xfrm>
          <a:prstGeom prst="rect">
            <a:avLst/>
          </a:prstGeom>
        </p:spPr>
      </p:pic>
      <p:pic>
        <p:nvPicPr>
          <p:cNvPr id="15" name="Picture 14"/>
          <p:cNvPicPr>
            <a:picLocks noChangeAspect="1"/>
          </p:cNvPicPr>
          <p:nvPr/>
        </p:nvPicPr>
        <p:blipFill>
          <a:blip r:embed="rId4"/>
          <a:stretch>
            <a:fillRect/>
          </a:stretch>
        </p:blipFill>
        <p:spPr>
          <a:xfrm>
            <a:off x="7301743" y="4556936"/>
            <a:ext cx="1659793" cy="1687748"/>
          </a:xfrm>
          <a:prstGeom prst="rect">
            <a:avLst/>
          </a:prstGeom>
        </p:spPr>
      </p:pic>
      <p:grpSp>
        <p:nvGrpSpPr>
          <p:cNvPr id="21" name="Group 20"/>
          <p:cNvGrpSpPr/>
          <p:nvPr/>
        </p:nvGrpSpPr>
        <p:grpSpPr>
          <a:xfrm>
            <a:off x="7945492" y="2906861"/>
            <a:ext cx="1675861" cy="1348401"/>
            <a:chOff x="4308771" y="1019408"/>
            <a:chExt cx="2340000" cy="1882768"/>
          </a:xfrm>
        </p:grpSpPr>
        <p:pic>
          <p:nvPicPr>
            <p:cNvPr id="22" name="Picture 21"/>
            <p:cNvPicPr>
              <a:picLocks noChangeAspect="1"/>
            </p:cNvPicPr>
            <p:nvPr/>
          </p:nvPicPr>
          <p:blipFill rotWithShape="1">
            <a:blip r:embed="rId5"/>
            <a:srcRect l="17075" t="17847" r="14068" b="26065"/>
            <a:stretch/>
          </p:blipFill>
          <p:spPr>
            <a:xfrm rot="16200000">
              <a:off x="4537387" y="790792"/>
              <a:ext cx="1882768" cy="2340000"/>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4893783" y="1719762"/>
                  <a:ext cx="1238106" cy="37316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de-DE" sz="1500" i="1" smtClean="0">
                                <a:solidFill>
                                  <a:schemeClr val="bg1"/>
                                </a:solidFill>
                                <a:latin typeface="Cambria Math" panose="02040503050406030204" pitchFamily="18" charset="0"/>
                              </a:rPr>
                            </m:ctrlPr>
                          </m:sSubPr>
                          <m:e>
                            <m:r>
                              <a:rPr lang="de-DE" sz="1500" i="1">
                                <a:solidFill>
                                  <a:schemeClr val="bg1"/>
                                </a:solidFill>
                                <a:latin typeface="Cambria Math" panose="02040503050406030204" pitchFamily="18" charset="0"/>
                              </a:rPr>
                              <m:t>𝑓</m:t>
                            </m:r>
                          </m:e>
                          <m:sub>
                            <m:r>
                              <a:rPr lang="de-DE" sz="1500" i="1">
                                <a:solidFill>
                                  <a:schemeClr val="bg1"/>
                                </a:solidFill>
                                <a:latin typeface="Cambria Math" panose="02040503050406030204" pitchFamily="18" charset="0"/>
                              </a:rPr>
                              <m:t>𝑟𝑎𝑑</m:t>
                            </m:r>
                          </m:sub>
                        </m:sSub>
                        <m:r>
                          <a:rPr lang="de-DE" sz="1500" i="1">
                            <a:solidFill>
                              <a:schemeClr val="bg1"/>
                            </a:solidFill>
                            <a:latin typeface="Cambria Math" panose="02040503050406030204" pitchFamily="18" charset="0"/>
                          </a:rPr>
                          <m:t>∼0.</m:t>
                        </m:r>
                        <m:r>
                          <a:rPr lang="de-DE" sz="1500" b="0" i="1" smtClean="0">
                            <a:solidFill>
                              <a:schemeClr val="bg1"/>
                            </a:solidFill>
                            <a:latin typeface="Cambria Math" panose="02040503050406030204" pitchFamily="18" charset="0"/>
                          </a:rPr>
                          <m:t>2</m:t>
                        </m:r>
                      </m:oMath>
                    </m:oMathPara>
                  </a14:m>
                  <a:endParaRPr lang="en-US" sz="1500" dirty="0">
                    <a:solidFill>
                      <a:schemeClr val="bg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893783" y="1719762"/>
                  <a:ext cx="1238106" cy="373164"/>
                </a:xfrm>
                <a:prstGeom prst="rect">
                  <a:avLst/>
                </a:prstGeom>
                <a:blipFill>
                  <a:blip r:embed="rId6"/>
                  <a:stretch>
                    <a:fillRect l="-9589" r="-685" b="-36364"/>
                  </a:stretch>
                </a:blipFill>
              </p:spPr>
              <p:txBody>
                <a:bodyPr/>
                <a:lstStyle/>
                <a:p>
                  <a:r>
                    <a:rPr lang="en-GB">
                      <a:noFill/>
                    </a:rPr>
                    <a:t> </a:t>
                  </a:r>
                </a:p>
              </p:txBody>
            </p:sp>
          </mc:Fallback>
        </mc:AlternateContent>
      </p:grpSp>
      <p:grpSp>
        <p:nvGrpSpPr>
          <p:cNvPr id="24" name="Group 23"/>
          <p:cNvGrpSpPr/>
          <p:nvPr/>
        </p:nvGrpSpPr>
        <p:grpSpPr>
          <a:xfrm>
            <a:off x="9623116" y="2887396"/>
            <a:ext cx="1675861" cy="1367866"/>
            <a:chOff x="4403566" y="4828196"/>
            <a:chExt cx="2340000" cy="1909947"/>
          </a:xfrm>
        </p:grpSpPr>
        <p:pic>
          <p:nvPicPr>
            <p:cNvPr id="25" name="Picture 24"/>
            <p:cNvPicPr>
              <a:picLocks noChangeAspect="1"/>
            </p:cNvPicPr>
            <p:nvPr/>
          </p:nvPicPr>
          <p:blipFill rotWithShape="1">
            <a:blip r:embed="rId7"/>
            <a:srcRect l="16718" t="18927" r="13537" b="24027"/>
            <a:stretch/>
          </p:blipFill>
          <p:spPr>
            <a:xfrm rot="16200000">
              <a:off x="4618592" y="4613170"/>
              <a:ext cx="1909947" cy="2340000"/>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4832700" y="5595546"/>
                  <a:ext cx="1360272" cy="37316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de-DE" sz="1500" i="1" smtClean="0">
                                <a:solidFill>
                                  <a:schemeClr val="bg1"/>
                                </a:solidFill>
                                <a:latin typeface="Cambria Math" panose="02040503050406030204" pitchFamily="18" charset="0"/>
                              </a:rPr>
                            </m:ctrlPr>
                          </m:sSubPr>
                          <m:e>
                            <m:r>
                              <a:rPr lang="de-DE" sz="1500" i="1">
                                <a:solidFill>
                                  <a:schemeClr val="bg1"/>
                                </a:solidFill>
                                <a:latin typeface="Cambria Math" panose="02040503050406030204" pitchFamily="18" charset="0"/>
                              </a:rPr>
                              <m:t>𝑓</m:t>
                            </m:r>
                          </m:e>
                          <m:sub>
                            <m:r>
                              <a:rPr lang="de-DE" sz="1500" i="1">
                                <a:solidFill>
                                  <a:schemeClr val="bg1"/>
                                </a:solidFill>
                                <a:latin typeface="Cambria Math" panose="02040503050406030204" pitchFamily="18" charset="0"/>
                              </a:rPr>
                              <m:t>𝑟𝑎𝑑</m:t>
                            </m:r>
                          </m:sub>
                        </m:sSub>
                        <m:r>
                          <a:rPr lang="de-DE" sz="1500" i="1">
                            <a:solidFill>
                              <a:schemeClr val="bg1"/>
                            </a:solidFill>
                            <a:latin typeface="Cambria Math" panose="02040503050406030204" pitchFamily="18" charset="0"/>
                          </a:rPr>
                          <m:t>∼0.</m:t>
                        </m:r>
                        <m:r>
                          <a:rPr lang="de-DE" sz="1500" b="0" i="1" smtClean="0">
                            <a:solidFill>
                              <a:schemeClr val="bg1"/>
                            </a:solidFill>
                            <a:latin typeface="Cambria Math" panose="02040503050406030204" pitchFamily="18" charset="0"/>
                          </a:rPr>
                          <m:t>95</m:t>
                        </m:r>
                      </m:oMath>
                    </m:oMathPara>
                  </a14:m>
                  <a:endParaRPr lang="en-US" sz="1500" dirty="0">
                    <a:solidFill>
                      <a:schemeClr val="bg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832700" y="5595546"/>
                  <a:ext cx="1360272" cy="373164"/>
                </a:xfrm>
                <a:prstGeom prst="rect">
                  <a:avLst/>
                </a:prstGeom>
                <a:blipFill>
                  <a:blip r:embed="rId8"/>
                  <a:stretch>
                    <a:fillRect l="-10000" r="-1875" b="-34091"/>
                  </a:stretch>
                </a:blipFill>
              </p:spPr>
              <p:txBody>
                <a:bodyPr/>
                <a:lstStyle/>
                <a:p>
                  <a:r>
                    <a:rPr lang="en-GB">
                      <a:noFill/>
                    </a:rPr>
                    <a:t> </a:t>
                  </a:r>
                </a:p>
              </p:txBody>
            </p:sp>
          </mc:Fallback>
        </mc:AlternateContent>
      </p:grp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5122" y="2437564"/>
            <a:ext cx="2633456" cy="1535305"/>
          </a:xfrm>
          <a:prstGeom prst="rect">
            <a:avLst/>
          </a:prstGeom>
        </p:spPr>
      </p:pic>
      <p:grpSp>
        <p:nvGrpSpPr>
          <p:cNvPr id="18" name="Group 17"/>
          <p:cNvGrpSpPr/>
          <p:nvPr/>
        </p:nvGrpSpPr>
        <p:grpSpPr>
          <a:xfrm>
            <a:off x="5048236" y="2762393"/>
            <a:ext cx="2687769" cy="1560665"/>
            <a:chOff x="7665332" y="1812624"/>
            <a:chExt cx="3666719" cy="2129096"/>
          </a:xfrm>
        </p:grpSpPr>
        <p:pic>
          <p:nvPicPr>
            <p:cNvPr id="31" name="Picture 30"/>
            <p:cNvPicPr>
              <a:picLocks noChangeAspect="1"/>
            </p:cNvPicPr>
            <p:nvPr/>
          </p:nvPicPr>
          <p:blipFill rotWithShape="1">
            <a:blip r:embed="rId10"/>
            <a:srcRect l="44579" t="2404" r="36048" b="92165"/>
            <a:stretch/>
          </p:blipFill>
          <p:spPr>
            <a:xfrm rot="16200000">
              <a:off x="10457017" y="2862929"/>
              <a:ext cx="1402520" cy="347549"/>
            </a:xfrm>
            <a:prstGeom prst="rect">
              <a:avLst/>
            </a:prstGeom>
          </p:spPr>
        </p:pic>
        <p:grpSp>
          <p:nvGrpSpPr>
            <p:cNvPr id="17" name="Group 16"/>
            <p:cNvGrpSpPr/>
            <p:nvPr/>
          </p:nvGrpSpPr>
          <p:grpSpPr>
            <a:xfrm>
              <a:off x="7665332" y="1982136"/>
              <a:ext cx="3077016" cy="1959584"/>
              <a:chOff x="7665332" y="1982136"/>
              <a:chExt cx="3077016" cy="1959584"/>
            </a:xfrm>
          </p:grpSpPr>
          <p:pic>
            <p:nvPicPr>
              <p:cNvPr id="2" name="Picture 1"/>
              <p:cNvPicPr>
                <a:picLocks noChangeAspect="1"/>
              </p:cNvPicPr>
              <p:nvPr/>
            </p:nvPicPr>
            <p:blipFill rotWithShape="1">
              <a:blip r:embed="rId10"/>
              <a:srcRect l="1" t="69381" r="61973"/>
              <a:stretch/>
            </p:blipFill>
            <p:spPr>
              <a:xfrm>
                <a:off x="7665332" y="1982136"/>
                <a:ext cx="2752991" cy="1959584"/>
              </a:xfrm>
              <a:prstGeom prst="rect">
                <a:avLst/>
              </a:prstGeom>
            </p:spPr>
          </p:pic>
          <p:sp>
            <p:nvSpPr>
              <p:cNvPr id="11" name="Rectangle 10"/>
              <p:cNvSpPr/>
              <p:nvPr/>
            </p:nvSpPr>
            <p:spPr>
              <a:xfrm>
                <a:off x="9744069" y="2208862"/>
                <a:ext cx="998279" cy="31615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32" name="Rectangle 31"/>
              <p:cNvSpPr/>
              <p:nvPr/>
            </p:nvSpPr>
            <p:spPr>
              <a:xfrm>
                <a:off x="7709870" y="2035087"/>
                <a:ext cx="311243" cy="31615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grpSp>
        <p:pic>
          <p:nvPicPr>
            <p:cNvPr id="34" name="Picture 33"/>
            <p:cNvPicPr>
              <a:picLocks noChangeAspect="1"/>
            </p:cNvPicPr>
            <p:nvPr/>
          </p:nvPicPr>
          <p:blipFill rotWithShape="1">
            <a:blip r:embed="rId10"/>
            <a:srcRect l="44790" t="69381" r="47079"/>
            <a:stretch/>
          </p:blipFill>
          <p:spPr>
            <a:xfrm>
              <a:off x="10448021" y="1812624"/>
              <a:ext cx="588653" cy="1959584"/>
            </a:xfrm>
            <a:prstGeom prst="rect">
              <a:avLst/>
            </a:prstGeom>
          </p:spPr>
        </p:pic>
      </p:grpSp>
      <p:sp>
        <p:nvSpPr>
          <p:cNvPr id="35" name="Rectangle 34"/>
          <p:cNvSpPr/>
          <p:nvPr/>
        </p:nvSpPr>
        <p:spPr>
          <a:xfrm>
            <a:off x="5385010" y="4274028"/>
            <a:ext cx="1486305" cy="292388"/>
          </a:xfrm>
          <a:prstGeom prst="rect">
            <a:avLst/>
          </a:prstGeom>
        </p:spPr>
        <p:txBody>
          <a:bodyPr wrap="none">
            <a:spAutoFit/>
          </a:bodyPr>
          <a:lstStyle/>
          <a:p>
            <a:pPr algn="ctr"/>
            <a:r>
              <a:rPr lang="en-US" sz="1300" dirty="0" smtClean="0"/>
              <a:t>Zhang et al. 2021</a:t>
            </a:r>
            <a:endParaRPr lang="en-GB" sz="1300" dirty="0"/>
          </a:p>
        </p:txBody>
      </p:sp>
      <mc:AlternateContent xmlns:mc="http://schemas.openxmlformats.org/markup-compatibility/2006" xmlns:a14="http://schemas.microsoft.com/office/drawing/2010/main">
        <mc:Choice Requires="a14">
          <p:sp>
            <p:nvSpPr>
              <p:cNvPr id="36" name="Text Placeholder 1"/>
              <p:cNvSpPr txBox="1">
                <a:spLocks/>
              </p:cNvSpPr>
              <p:nvPr/>
            </p:nvSpPr>
            <p:spPr>
              <a:xfrm>
                <a:off x="5254353" y="1141461"/>
                <a:ext cx="6392891" cy="4772024"/>
              </a:xfrm>
              <a:prstGeom prst="rect">
                <a:avLst/>
              </a:prstGeom>
            </p:spPr>
            <p:txBody>
              <a:bodyPr vert="horz" lIns="0" tIns="45720" rIns="0" bIns="45720" rtlCol="0">
                <a:noAutofit/>
              </a:bodyPr>
              <a:lstStyle>
                <a:lvl1pPr marL="285750" marR="0" indent="-2857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1" i="0" kern="600" spc="40" baseline="0">
                    <a:solidFill>
                      <a:srgbClr val="005555"/>
                    </a:solidFill>
                    <a:latin typeface="+mn-lt"/>
                    <a:ea typeface="+mn-ea"/>
                    <a:cs typeface="+mn-cs"/>
                  </a:defRPr>
                </a:lvl1pPr>
                <a:lvl2pPr marL="574675" indent="-285750" algn="l" defTabSz="914400" rtl="0" eaLnBrk="1" latinLnBrk="0" hangingPunct="1">
                  <a:lnSpc>
                    <a:spcPct val="120000"/>
                  </a:lnSpc>
                  <a:spcBef>
                    <a:spcPts val="600"/>
                  </a:spcBef>
                  <a:spcAft>
                    <a:spcPts val="0"/>
                  </a:spcAft>
                  <a:buFont typeface="Arial" panose="020B0604020202020204" pitchFamily="34" charset="0"/>
                  <a:buChar char="•"/>
                  <a:defRPr sz="1800" kern="600" spc="40" baseline="0">
                    <a:solidFill>
                      <a:schemeClr val="tx1"/>
                    </a:solidFill>
                    <a:latin typeface="+mn-lt"/>
                    <a:ea typeface="+mn-ea"/>
                    <a:cs typeface="+mn-cs"/>
                  </a:defRPr>
                </a:lvl2pPr>
                <a:lvl3pPr marL="739775" indent="-179388" algn="l" defTabSz="914400" rtl="0" eaLnBrk="1" latinLnBrk="0" hangingPunct="1">
                  <a:lnSpc>
                    <a:spcPct val="120000"/>
                  </a:lnSpc>
                  <a:spcBef>
                    <a:spcPts val="600"/>
                  </a:spcBef>
                  <a:buFont typeface="Arial" panose="020B0604020202020204" pitchFamily="34" charset="0"/>
                  <a:buChar char="•"/>
                  <a:defRPr sz="1800" b="0" kern="400" spc="40" baseline="0">
                    <a:solidFill>
                      <a:schemeClr val="tx1"/>
                    </a:solidFill>
                    <a:latin typeface="+mn-lt"/>
                    <a:ea typeface="+mn-ea"/>
                    <a:cs typeface="+mn-cs"/>
                  </a:defRPr>
                </a:lvl3pPr>
                <a:lvl4pPr marL="97313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1147763" indent="-179388" algn="l" defTabSz="914400" rtl="0" eaLnBrk="1" latinLnBrk="0" hangingPunct="1">
                  <a:lnSpc>
                    <a:spcPct val="120000"/>
                  </a:lnSpc>
                  <a:spcBef>
                    <a:spcPts val="600"/>
                  </a:spcBef>
                  <a:buFont typeface="Arial" panose="020B0604020202020204" pitchFamily="34" charset="0"/>
                  <a:buChar char="•"/>
                  <a:defRPr lang="de-DE" sz="1800" b="0" i="0" kern="600" spc="40" baseline="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0" indent="0">
                  <a:buNone/>
                </a:pPr>
                <a:r>
                  <a:rPr lang="en-GB" dirty="0" smtClean="0"/>
                  <a:t>Experiment</a:t>
                </a:r>
                <a:endParaRPr lang="en-GB" b="0" dirty="0" smtClean="0"/>
              </a:p>
              <a:p>
                <a:r>
                  <a:rPr lang="en-GB" b="0" dirty="0" smtClean="0">
                    <a:solidFill>
                      <a:schemeClr val="tx1"/>
                    </a:solidFill>
                  </a:rPr>
                  <a:t>U</a:t>
                </a:r>
                <a:r>
                  <a:rPr lang="en-GB" b="0" dirty="0" err="1" smtClean="0">
                    <a:solidFill>
                      <a:schemeClr val="tx1"/>
                    </a:solidFill>
                  </a:rPr>
                  <a:t>p</a:t>
                </a:r>
                <a:r>
                  <a:rPr lang="en-GB" b="0" dirty="0" smtClean="0">
                    <a:solidFill>
                      <a:schemeClr val="tx1"/>
                    </a:solidFill>
                  </a:rPr>
                  <a:t>-down </a:t>
                </a:r>
                <a:r>
                  <a:rPr lang="en-GB" b="0" dirty="0" err="1" smtClean="0">
                    <a:solidFill>
                      <a:schemeClr val="tx1"/>
                    </a:solidFill>
                  </a:rPr>
                  <a:t>asymmetric</a:t>
                </a:r>
                <a:r>
                  <a:rPr lang="en-GB" b="0" dirty="0" smtClean="0">
                    <a:solidFill>
                      <a:schemeClr val="tx1"/>
                    </a:solidFill>
                  </a:rPr>
                  <a:t> </a:t>
                </a:r>
                <a:r>
                  <a:rPr lang="en-GB" b="0" dirty="0">
                    <a:solidFill>
                      <a:schemeClr val="tx1"/>
                    </a:solidFill>
                  </a:rPr>
                  <a:t>at </a:t>
                </a:r>
                <a:r>
                  <a:rPr lang="en-GB" b="0" dirty="0" err="1">
                    <a:solidFill>
                      <a:schemeClr val="tx1"/>
                    </a:solidFill>
                  </a:rPr>
                  <a:t>low</a:t>
                </a:r>
                <a:r>
                  <a:rPr lang="en-GB" b="0" dirty="0">
                    <a:solidFill>
                      <a:schemeClr val="tx1"/>
                    </a:solidFill>
                  </a:rPr>
                  <a:t> </a:t>
                </a:r>
                <a14:m>
                  <m:oMath xmlns:m="http://schemas.openxmlformats.org/officeDocument/2006/math">
                    <m:sSub>
                      <m:sSubPr>
                        <m:ctrlPr>
                          <a:rPr lang="ar-AE" b="0" i="1">
                            <a:solidFill>
                              <a:schemeClr val="tx1"/>
                            </a:solidFill>
                            <a:latin typeface="Cambria Math" panose="02040503050406030204" pitchFamily="18" charset="0"/>
                          </a:rPr>
                        </m:ctrlPr>
                      </m:sSubPr>
                      <m:e>
                        <m:r>
                          <a:rPr lang="ar-AE" b="0" i="1">
                            <a:solidFill>
                              <a:schemeClr val="tx1"/>
                            </a:solidFill>
                            <a:latin typeface="Cambria Math" panose="02040503050406030204" pitchFamily="18" charset="0"/>
                          </a:rPr>
                          <m:t>𝑓</m:t>
                        </m:r>
                      </m:e>
                      <m:sub>
                        <m:r>
                          <a:rPr lang="ar-AE" b="0" i="1">
                            <a:solidFill>
                              <a:schemeClr val="tx1"/>
                            </a:solidFill>
                            <a:latin typeface="Cambria Math" panose="02040503050406030204" pitchFamily="18" charset="0"/>
                          </a:rPr>
                          <m:t>𝑟𝑎𝑑</m:t>
                        </m:r>
                      </m:sub>
                    </m:sSub>
                  </m:oMath>
                </a14:m>
                <a:endParaRPr lang="ar-AE" b="0" dirty="0" smtClean="0">
                  <a:solidFill>
                    <a:schemeClr val="tx1"/>
                  </a:solidFill>
                </a:endParaRPr>
              </a:p>
              <a:p>
                <a:r>
                  <a:rPr lang="en-GB" b="0" dirty="0">
                    <a:solidFill>
                      <a:schemeClr val="tx1"/>
                    </a:solidFill>
                  </a:rPr>
                  <a:t>In-out </a:t>
                </a:r>
                <a:r>
                  <a:rPr lang="en-GB" b="0" dirty="0" smtClean="0">
                    <a:solidFill>
                      <a:schemeClr val="tx1"/>
                    </a:solidFill>
                  </a:rPr>
                  <a:t>poloidal</a:t>
                </a:r>
                <a:r>
                  <a:rPr lang="en-GB" b="0" dirty="0">
                    <a:solidFill>
                      <a:schemeClr val="tx1"/>
                    </a:solidFill>
                  </a:rPr>
                  <a:t> </a:t>
                </a:r>
                <a:r>
                  <a:rPr lang="en-GB" b="0" dirty="0" err="1">
                    <a:solidFill>
                      <a:schemeClr val="tx1"/>
                    </a:solidFill>
                  </a:rPr>
                  <a:t>asymmetry</a:t>
                </a:r>
                <a:r>
                  <a:rPr lang="en-GB" b="0" dirty="0">
                    <a:solidFill>
                      <a:schemeClr val="tx1"/>
                    </a:solidFill>
                  </a:rPr>
                  <a:t> at high </a:t>
                </a:r>
                <a14:m>
                  <m:oMath xmlns:m="http://schemas.openxmlformats.org/officeDocument/2006/math">
                    <m:sSub>
                      <m:sSubPr>
                        <m:ctrlPr>
                          <a:rPr lang="ar-AE" b="0" i="1">
                            <a:solidFill>
                              <a:schemeClr val="tx1"/>
                            </a:solidFill>
                            <a:latin typeface="Cambria Math" panose="02040503050406030204" pitchFamily="18" charset="0"/>
                          </a:rPr>
                        </m:ctrlPr>
                      </m:sSubPr>
                      <m:e>
                        <m:r>
                          <a:rPr lang="ar-AE" b="0" i="1">
                            <a:solidFill>
                              <a:schemeClr val="tx1"/>
                            </a:solidFill>
                            <a:latin typeface="Cambria Math" panose="02040503050406030204" pitchFamily="18" charset="0"/>
                          </a:rPr>
                          <m:t>𝑓</m:t>
                        </m:r>
                      </m:e>
                      <m:sub>
                        <m:r>
                          <a:rPr lang="ar-AE" b="0" i="1">
                            <a:solidFill>
                              <a:schemeClr val="tx1"/>
                            </a:solidFill>
                            <a:latin typeface="Cambria Math" panose="02040503050406030204" pitchFamily="18" charset="0"/>
                          </a:rPr>
                          <m:t>𝑟𝑎𝑑</m:t>
                        </m:r>
                      </m:sub>
                    </m:sSub>
                  </m:oMath>
                </a14:m>
                <a:r>
                  <a:rPr lang="ar-AE" b="0" dirty="0">
                    <a:solidFill>
                      <a:schemeClr val="tx1"/>
                    </a:solidFill>
                  </a:rPr>
                  <a:t> </a:t>
                </a:r>
                <a:r>
                  <a:rPr lang="de-DE" b="0" dirty="0" smtClean="0">
                    <a:solidFill>
                      <a:schemeClr val="tx1"/>
                    </a:solidFill>
                  </a:rPr>
                  <a:t>(</a:t>
                </a:r>
                <a:r>
                  <a:rPr lang="de-DE" b="0" dirty="0" err="1" smtClean="0">
                    <a:solidFill>
                      <a:schemeClr val="tx1"/>
                    </a:solidFill>
                  </a:rPr>
                  <a:t>deeply</a:t>
                </a:r>
                <a:r>
                  <a:rPr lang="de-DE" b="0" dirty="0" smtClean="0">
                    <a:solidFill>
                      <a:schemeClr val="tx1"/>
                    </a:solidFill>
                  </a:rPr>
                  <a:t> </a:t>
                </a:r>
                <a:r>
                  <a:rPr lang="de-DE" b="0" dirty="0" err="1" smtClean="0">
                    <a:solidFill>
                      <a:schemeClr val="tx1"/>
                    </a:solidFill>
                  </a:rPr>
                  <a:t>detached</a:t>
                </a:r>
                <a:r>
                  <a:rPr lang="de-DE" b="0" dirty="0" smtClean="0">
                    <a:solidFill>
                      <a:schemeClr val="tx1"/>
                    </a:solidFill>
                  </a:rPr>
                  <a:t>)</a:t>
                </a:r>
                <a:endParaRPr lang="ar-AE" b="0" dirty="0">
                  <a:solidFill>
                    <a:schemeClr val="tx1"/>
                  </a:solidFill>
                </a:endParaRPr>
              </a:p>
              <a:p>
                <a:r>
                  <a:rPr lang="de-DE" b="0" dirty="0" smtClean="0">
                    <a:solidFill>
                      <a:schemeClr val="tx1"/>
                    </a:solidFill>
                  </a:rPr>
                  <a:t>(L</a:t>
                </a:r>
                <a:r>
                  <a:rPr lang="en-GB" b="0" dirty="0" smtClean="0">
                    <a:solidFill>
                      <a:schemeClr val="tx1"/>
                    </a:solidFill>
                  </a:rPr>
                  <a:t>HD) Seeding response toroidal asymmetry</a:t>
                </a:r>
              </a:p>
            </p:txBody>
          </p:sp>
        </mc:Choice>
        <mc:Fallback xmlns="">
          <p:sp>
            <p:nvSpPr>
              <p:cNvPr id="36" name="Text Placeholder 1"/>
              <p:cNvSpPr txBox="1">
                <a:spLocks noRot="1" noChangeAspect="1" noMove="1" noResize="1" noEditPoints="1" noAdjustHandles="1" noChangeArrowheads="1" noChangeShapeType="1" noTextEdit="1"/>
              </p:cNvSpPr>
              <p:nvPr/>
            </p:nvSpPr>
            <p:spPr>
              <a:xfrm>
                <a:off x="5254353" y="1141461"/>
                <a:ext cx="6392891" cy="4772024"/>
              </a:xfrm>
              <a:prstGeom prst="rect">
                <a:avLst/>
              </a:prstGeom>
              <a:blipFill>
                <a:blip r:embed="rId11"/>
                <a:stretch>
                  <a:fillRect l="-2288" r="-763"/>
                </a:stretch>
              </a:blipFill>
            </p:spPr>
            <p:txBody>
              <a:bodyPr/>
              <a:lstStyle/>
              <a:p>
                <a:r>
                  <a:rPr lang="en-GB">
                    <a:noFill/>
                  </a:rPr>
                  <a:t> </a:t>
                </a:r>
              </a:p>
            </p:txBody>
          </p:sp>
        </mc:Fallback>
      </mc:AlternateContent>
      <p:sp>
        <p:nvSpPr>
          <p:cNvPr id="37" name="Rectangle 36"/>
          <p:cNvSpPr/>
          <p:nvPr/>
        </p:nvSpPr>
        <p:spPr>
          <a:xfrm>
            <a:off x="7279270" y="6210120"/>
            <a:ext cx="1680267" cy="292388"/>
          </a:xfrm>
          <a:prstGeom prst="rect">
            <a:avLst/>
          </a:prstGeom>
        </p:spPr>
        <p:txBody>
          <a:bodyPr wrap="none">
            <a:spAutoFit/>
          </a:bodyPr>
          <a:lstStyle/>
          <a:p>
            <a:pPr algn="ctr"/>
            <a:r>
              <a:rPr lang="en-US" sz="1300" dirty="0" smtClean="0"/>
              <a:t>Peterson et al. 2021</a:t>
            </a:r>
            <a:endParaRPr lang="en-GB" sz="1300" dirty="0"/>
          </a:p>
        </p:txBody>
      </p:sp>
      <p:sp>
        <p:nvSpPr>
          <p:cNvPr id="20" name="Rectangle 19"/>
          <p:cNvSpPr/>
          <p:nvPr/>
        </p:nvSpPr>
        <p:spPr>
          <a:xfrm rot="16200000">
            <a:off x="4534088" y="3493860"/>
            <a:ext cx="918841" cy="323165"/>
          </a:xfrm>
          <a:prstGeom prst="rect">
            <a:avLst/>
          </a:prstGeom>
        </p:spPr>
        <p:txBody>
          <a:bodyPr wrap="none">
            <a:spAutoFit/>
          </a:bodyPr>
          <a:lstStyle/>
          <a:p>
            <a:pPr algn="ctr"/>
            <a:r>
              <a:rPr lang="en-GB" sz="1500" b="1" dirty="0">
                <a:solidFill>
                  <a:srgbClr val="005555"/>
                </a:solidFill>
              </a:rPr>
              <a:t>poloidal</a:t>
            </a:r>
          </a:p>
        </p:txBody>
      </p:sp>
      <p:sp>
        <p:nvSpPr>
          <p:cNvPr id="38" name="Rectangle 37"/>
          <p:cNvSpPr/>
          <p:nvPr/>
        </p:nvSpPr>
        <p:spPr>
          <a:xfrm rot="16200000">
            <a:off x="6594983" y="5311911"/>
            <a:ext cx="888385" cy="323165"/>
          </a:xfrm>
          <a:prstGeom prst="rect">
            <a:avLst/>
          </a:prstGeom>
        </p:spPr>
        <p:txBody>
          <a:bodyPr wrap="none">
            <a:spAutoFit/>
          </a:bodyPr>
          <a:lstStyle/>
          <a:p>
            <a:pPr algn="ctr"/>
            <a:r>
              <a:rPr lang="en-GB" sz="1500" b="1" dirty="0" smtClean="0">
                <a:solidFill>
                  <a:srgbClr val="005555"/>
                </a:solidFill>
              </a:rPr>
              <a:t>toroidal</a:t>
            </a:r>
            <a:endParaRPr lang="en-GB" sz="1500" b="1" dirty="0">
              <a:solidFill>
                <a:srgbClr val="005555"/>
              </a:solidFill>
            </a:endParaRPr>
          </a:p>
        </p:txBody>
      </p:sp>
      <p:sp>
        <p:nvSpPr>
          <p:cNvPr id="39" name="Rectangle 38"/>
          <p:cNvSpPr/>
          <p:nvPr/>
        </p:nvSpPr>
        <p:spPr>
          <a:xfrm rot="16200000">
            <a:off x="334174" y="5307710"/>
            <a:ext cx="888385" cy="323165"/>
          </a:xfrm>
          <a:prstGeom prst="rect">
            <a:avLst/>
          </a:prstGeom>
        </p:spPr>
        <p:txBody>
          <a:bodyPr wrap="none">
            <a:spAutoFit/>
          </a:bodyPr>
          <a:lstStyle/>
          <a:p>
            <a:pPr algn="ctr"/>
            <a:r>
              <a:rPr lang="en-GB" sz="1500" b="1" dirty="0" smtClean="0">
                <a:solidFill>
                  <a:srgbClr val="005555"/>
                </a:solidFill>
              </a:rPr>
              <a:t>toroidal</a:t>
            </a:r>
            <a:endParaRPr lang="en-GB" sz="1500" b="1" dirty="0">
              <a:solidFill>
                <a:srgbClr val="005555"/>
              </a:solidFill>
            </a:endParaRPr>
          </a:p>
        </p:txBody>
      </p:sp>
      <p:sp>
        <p:nvSpPr>
          <p:cNvPr id="40" name="Rectangle 39"/>
          <p:cNvSpPr/>
          <p:nvPr/>
        </p:nvSpPr>
        <p:spPr>
          <a:xfrm rot="16200000">
            <a:off x="599184" y="2960058"/>
            <a:ext cx="918841" cy="323165"/>
          </a:xfrm>
          <a:prstGeom prst="rect">
            <a:avLst/>
          </a:prstGeom>
        </p:spPr>
        <p:txBody>
          <a:bodyPr wrap="none">
            <a:spAutoFit/>
          </a:bodyPr>
          <a:lstStyle/>
          <a:p>
            <a:pPr algn="ctr"/>
            <a:r>
              <a:rPr lang="en-GB" sz="1500" b="1" dirty="0">
                <a:solidFill>
                  <a:srgbClr val="005555"/>
                </a:solidFill>
              </a:rPr>
              <a:t>poloidal</a:t>
            </a:r>
          </a:p>
        </p:txBody>
      </p:sp>
    </p:spTree>
    <p:extLst>
      <p:ext uri="{BB962C8B-B14F-4D97-AF65-F5344CB8AC3E}">
        <p14:creationId xmlns:p14="http://schemas.microsoft.com/office/powerpoint/2010/main" val="17418230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Placeholder 1"/>
              <p:cNvSpPr>
                <a:spLocks noGrp="1"/>
              </p:cNvSpPr>
              <p:nvPr>
                <p:ph sz="quarter" idx="13"/>
              </p:nvPr>
            </p:nvSpPr>
            <p:spPr>
              <a:xfrm>
                <a:off x="695326" y="1141461"/>
                <a:ext cx="10801349" cy="4772024"/>
              </a:xfrm>
            </p:spPr>
            <p:txBody>
              <a:bodyPr>
                <a:noAutofit/>
              </a:bodyPr>
              <a:lstStyle/>
              <a:p>
                <a:r>
                  <a:rPr lang="de-DE" dirty="0" smtClean="0"/>
                  <a:t>Use multiple </a:t>
                </a:r>
                <a:r>
                  <a:rPr lang="de-DE" dirty="0" err="1" smtClean="0"/>
                  <a:t>cameras</a:t>
                </a:r>
                <a:r>
                  <a:rPr lang="de-DE" dirty="0" smtClean="0"/>
                  <a:t> </a:t>
                </a:r>
                <a:r>
                  <a:rPr lang="de-DE" dirty="0" err="1" smtClean="0"/>
                  <a:t>to</a:t>
                </a:r>
                <a:r>
                  <a:rPr lang="de-DE" dirty="0" smtClean="0"/>
                  <a:t> </a:t>
                </a:r>
                <a:r>
                  <a:rPr lang="de-DE" dirty="0" err="1" smtClean="0"/>
                  <a:t>measure</a:t>
                </a:r>
                <a:r>
                  <a:rPr lang="de-DE" dirty="0" smtClean="0"/>
                  <a:t> </a:t>
                </a:r>
                <a:r>
                  <a:rPr lang="de-DE" dirty="0" err="1" smtClean="0"/>
                  <a:t>toroidal</a:t>
                </a:r>
                <a:r>
                  <a:rPr lang="de-DE" dirty="0" smtClean="0"/>
                  <a:t> </a:t>
                </a:r>
                <a:r>
                  <a:rPr lang="de-DE" dirty="0" err="1" smtClean="0"/>
                  <a:t>asymmetry</a:t>
                </a:r>
                <a:endParaRPr lang="de-DE" dirty="0" smtClean="0"/>
              </a:p>
              <a:p>
                <a:r>
                  <a:rPr lang="de-DE" dirty="0" err="1" smtClean="0"/>
                  <a:t>Measure</a:t>
                </a:r>
                <a:r>
                  <a:rPr lang="de-DE" dirty="0" smtClean="0"/>
                  <a:t> </a:t>
                </a:r>
                <a:r>
                  <a:rPr lang="de-DE" dirty="0" err="1" smtClean="0"/>
                  <a:t>local</a:t>
                </a:r>
                <a:r>
                  <a:rPr lang="de-DE" dirty="0" smtClean="0"/>
                  <a:t> </a:t>
                </a:r>
                <a14:m>
                  <m:oMath xmlns:m="http://schemas.openxmlformats.org/officeDocument/2006/math">
                    <m:r>
                      <a:rPr lang="de-DE" b="1" i="1" smtClean="0">
                        <a:latin typeface="Cambria Math" panose="02040503050406030204" pitchFamily="18" charset="0"/>
                      </a:rPr>
                      <m:t>𝜺</m:t>
                    </m:r>
                  </m:oMath>
                </a14:m>
                <a:endParaRPr lang="de-DE" dirty="0" smtClean="0"/>
              </a:p>
              <a:p>
                <a:r>
                  <a:rPr lang="de-DE" dirty="0" err="1" smtClean="0"/>
                  <a:t>Apply</a:t>
                </a:r>
                <a:r>
                  <a:rPr lang="de-DE" dirty="0" smtClean="0"/>
                  <a:t> WS </a:t>
                </a:r>
                <a:r>
                  <a:rPr lang="de-DE" dirty="0" err="1" smtClean="0"/>
                  <a:t>method</a:t>
                </a:r>
                <a:r>
                  <a:rPr lang="de-DE" dirty="0" smtClean="0"/>
                  <a:t> </a:t>
                </a:r>
                <a:r>
                  <a:rPr lang="de-DE" b="0" dirty="0" smtClean="0">
                    <a:solidFill>
                      <a:schemeClr val="tx1"/>
                    </a:solidFill>
                  </a:rPr>
                  <a:t>(van de </a:t>
                </a:r>
                <a:r>
                  <a:rPr lang="de-DE" b="0" dirty="0" err="1" smtClean="0">
                    <a:solidFill>
                      <a:schemeClr val="tx1"/>
                    </a:solidFill>
                  </a:rPr>
                  <a:t>Giessen</a:t>
                </a:r>
                <a:r>
                  <a:rPr lang="de-DE" b="0" dirty="0" smtClean="0">
                    <a:solidFill>
                      <a:schemeClr val="tx1"/>
                    </a:solidFill>
                  </a:rPr>
                  <a:t> 2021)</a:t>
                </a:r>
              </a:p>
              <a:p>
                <a:pPr lvl="1"/>
                <a:r>
                  <a:rPr lang="de-DE" dirty="0" smtClean="0"/>
                  <a:t>Train individual </a:t>
                </a:r>
                <a:r>
                  <a:rPr lang="de-DE" dirty="0" err="1" smtClean="0"/>
                  <a:t>cameras</a:t>
                </a:r>
                <a:r>
                  <a:rPr lang="de-DE" dirty="0" smtClean="0"/>
                  <a:t> (QSB, QRB)</a:t>
                </a:r>
              </a:p>
              <a:p>
                <a:pPr lvl="1"/>
                <a:r>
                  <a:rPr lang="de-DE" dirty="0" smtClean="0"/>
                  <a:t>Train </a:t>
                </a:r>
                <a:r>
                  <a:rPr lang="de-DE" dirty="0" err="1" smtClean="0"/>
                  <a:t>without</a:t>
                </a:r>
                <a:r>
                  <a:rPr lang="de-DE" dirty="0" smtClean="0"/>
                  <a:t> </a:t>
                </a:r>
                <a:r>
                  <a:rPr lang="de-DE" dirty="0" err="1" smtClean="0"/>
                  <a:t>toroidal</a:t>
                </a:r>
                <a:r>
                  <a:rPr lang="de-DE" dirty="0" smtClean="0"/>
                  <a:t> </a:t>
                </a:r>
                <a:r>
                  <a:rPr lang="de-DE" dirty="0" err="1" smtClean="0"/>
                  <a:t>asymmetry</a:t>
                </a:r>
                <a:endParaRPr lang="de-DE" dirty="0" smtClean="0"/>
              </a:p>
              <a:p>
                <a:pPr lvl="1"/>
                <a:r>
                  <a:rPr lang="de-DE" dirty="0" err="1"/>
                  <a:t>Compare</a:t>
                </a:r>
                <a:r>
                  <a:rPr lang="de-DE" dirty="0" smtClean="0"/>
                  <a: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𝑊</m:t>
                        </m:r>
                      </m:e>
                      <m:sub>
                        <m:r>
                          <a:rPr lang="de-DE" b="0" i="1" smtClean="0">
                            <a:latin typeface="Cambria Math" panose="02040503050406030204" pitchFamily="18" charset="0"/>
                          </a:rPr>
                          <m:t>𝑄𝑆𝐵</m:t>
                        </m:r>
                      </m:sub>
                    </m:sSub>
                  </m:oMath>
                </a14:m>
                <a:r>
                  <a:rPr lang="de-DE" dirty="0" smtClean="0"/>
                  <a:t> </a:t>
                </a:r>
                <a:r>
                  <a:rPr lang="de-DE" dirty="0" err="1" smtClean="0"/>
                  <a:t>and</a:t>
                </a:r>
                <a:r>
                  <a:rPr lang="de-DE" dirty="0" smtClean="0"/>
                  <a: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𝑊</m:t>
                        </m:r>
                      </m:e>
                      <m:sub>
                        <m:r>
                          <a:rPr lang="de-DE" b="0" i="1" smtClean="0">
                            <a:latin typeface="Cambria Math" panose="02040503050406030204" pitchFamily="18" charset="0"/>
                          </a:rPr>
                          <m:t>𝑄𝑅𝐵</m:t>
                        </m:r>
                      </m:sub>
                    </m:sSub>
                  </m:oMath>
                </a14:m>
                <a:endParaRPr lang="de-DE" dirty="0" smtClean="0"/>
              </a:p>
              <a:p>
                <a:pPr lvl="1"/>
                <a:endParaRPr lang="en-US" dirty="0"/>
              </a:p>
            </p:txBody>
          </p:sp>
        </mc:Choice>
        <mc:Fallback xmlns="">
          <p:sp>
            <p:nvSpPr>
              <p:cNvPr id="13"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2"/>
                <a:stretch>
                  <a:fillRect l="-118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55146"/>
          </a:xfrm>
        </p:spPr>
        <p:txBody>
          <a:bodyPr/>
          <a:lstStyle/>
          <a:p>
            <a:r>
              <a:rPr lang="de-DE" dirty="0" err="1" smtClean="0"/>
              <a:t>Measure</a:t>
            </a:r>
            <a:r>
              <a:rPr lang="de-DE" dirty="0" smtClean="0"/>
              <a:t> </a:t>
            </a:r>
            <a:r>
              <a:rPr lang="de-DE" dirty="0" err="1" smtClean="0"/>
              <a:t>asymmetry</a:t>
            </a:r>
            <a:r>
              <a:rPr lang="de-DE" dirty="0" smtClean="0"/>
              <a:t> </a:t>
            </a:r>
            <a:r>
              <a:rPr lang="de-DE" dirty="0" err="1" smtClean="0"/>
              <a:t>with</a:t>
            </a:r>
            <a:r>
              <a:rPr lang="de-DE" dirty="0" smtClean="0"/>
              <a:t> WS </a:t>
            </a:r>
            <a:r>
              <a:rPr lang="de-DE" dirty="0" err="1" smtClean="0"/>
              <a:t>method</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58</a:t>
            </a:fld>
            <a:endParaRPr lang="en-US" dirty="0"/>
          </a:p>
        </p:txBody>
      </p:sp>
      <p:sp>
        <p:nvSpPr>
          <p:cNvPr id="2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1"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43" y="4329700"/>
            <a:ext cx="5802431" cy="1980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459" y="4329700"/>
            <a:ext cx="5787692" cy="1980000"/>
          </a:xfrm>
          <a:prstGeom prst="rect">
            <a:avLst/>
          </a:prstGeom>
        </p:spPr>
      </p:pic>
      <p:pic>
        <p:nvPicPr>
          <p:cNvPr id="10" name="Picture 9"/>
          <p:cNvPicPr>
            <a:picLocks noChangeAspect="1"/>
          </p:cNvPicPr>
          <p:nvPr/>
        </p:nvPicPr>
        <p:blipFill>
          <a:blip r:embed="rId5"/>
          <a:stretch>
            <a:fillRect/>
          </a:stretch>
        </p:blipFill>
        <p:spPr>
          <a:xfrm>
            <a:off x="7732051" y="1204710"/>
            <a:ext cx="3600000" cy="2880000"/>
          </a:xfrm>
          <a:prstGeom prst="rect">
            <a:avLst/>
          </a:prstGeom>
        </p:spPr>
      </p:pic>
      <p:sp>
        <p:nvSpPr>
          <p:cNvPr id="5" name="Rectangle 4"/>
          <p:cNvSpPr/>
          <p:nvPr/>
        </p:nvSpPr>
        <p:spPr>
          <a:xfrm>
            <a:off x="4144617" y="4572000"/>
            <a:ext cx="337931" cy="1441174"/>
          </a:xfrm>
          <a:prstGeom prst="rect">
            <a:avLst/>
          </a:prstGeom>
          <a:solidFill>
            <a:srgbClr val="005BA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14" name="Rectangle 13"/>
          <p:cNvSpPr/>
          <p:nvPr/>
        </p:nvSpPr>
        <p:spPr>
          <a:xfrm>
            <a:off x="5635487" y="4562311"/>
            <a:ext cx="245640" cy="1441174"/>
          </a:xfrm>
          <a:prstGeom prst="rect">
            <a:avLst/>
          </a:prstGeom>
          <a:solidFill>
            <a:srgbClr val="009E47">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15" name="Rectangle 14"/>
          <p:cNvSpPr/>
          <p:nvPr/>
        </p:nvSpPr>
        <p:spPr>
          <a:xfrm>
            <a:off x="10180982" y="4572000"/>
            <a:ext cx="337931" cy="1441174"/>
          </a:xfrm>
          <a:prstGeom prst="rect">
            <a:avLst/>
          </a:prstGeom>
          <a:solidFill>
            <a:srgbClr val="005BA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16" name="Rectangle 15"/>
          <p:cNvSpPr/>
          <p:nvPr/>
        </p:nvSpPr>
        <p:spPr>
          <a:xfrm>
            <a:off x="11635939" y="4562311"/>
            <a:ext cx="245640" cy="1441174"/>
          </a:xfrm>
          <a:prstGeom prst="rect">
            <a:avLst/>
          </a:prstGeom>
          <a:solidFill>
            <a:srgbClr val="009E47">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smtClean="0">
              <a:solidFill>
                <a:schemeClr val="bg1"/>
              </a:solidFill>
            </a:endParaRPr>
          </a:p>
        </p:txBody>
      </p:sp>
      <p:sp>
        <p:nvSpPr>
          <p:cNvPr id="6" name="Rectangle 5"/>
          <p:cNvSpPr/>
          <p:nvPr/>
        </p:nvSpPr>
        <p:spPr>
          <a:xfrm>
            <a:off x="3971180" y="4213171"/>
            <a:ext cx="684803" cy="369332"/>
          </a:xfrm>
          <a:prstGeom prst="rect">
            <a:avLst/>
          </a:prstGeom>
        </p:spPr>
        <p:txBody>
          <a:bodyPr wrap="none">
            <a:spAutoFit/>
          </a:bodyPr>
          <a:lstStyle/>
          <a:p>
            <a:pPr algn="ctr"/>
            <a:r>
              <a:rPr lang="de-DE" dirty="0" smtClean="0"/>
              <a:t>QRB</a:t>
            </a:r>
            <a:endParaRPr lang="en-GB" dirty="0"/>
          </a:p>
        </p:txBody>
      </p:sp>
      <p:sp>
        <p:nvSpPr>
          <p:cNvPr id="17" name="Rectangle 16"/>
          <p:cNvSpPr/>
          <p:nvPr/>
        </p:nvSpPr>
        <p:spPr>
          <a:xfrm>
            <a:off x="10007545" y="4216487"/>
            <a:ext cx="684803" cy="369332"/>
          </a:xfrm>
          <a:prstGeom prst="rect">
            <a:avLst/>
          </a:prstGeom>
        </p:spPr>
        <p:txBody>
          <a:bodyPr wrap="none">
            <a:spAutoFit/>
          </a:bodyPr>
          <a:lstStyle/>
          <a:p>
            <a:pPr algn="ctr"/>
            <a:r>
              <a:rPr lang="de-DE" dirty="0" smtClean="0"/>
              <a:t>QRB</a:t>
            </a:r>
            <a:endParaRPr lang="en-GB" dirty="0"/>
          </a:p>
        </p:txBody>
      </p:sp>
      <p:sp>
        <p:nvSpPr>
          <p:cNvPr id="18" name="Rectangle 17"/>
          <p:cNvSpPr/>
          <p:nvPr/>
        </p:nvSpPr>
        <p:spPr>
          <a:xfrm>
            <a:off x="5426139" y="4213171"/>
            <a:ext cx="671979" cy="369332"/>
          </a:xfrm>
          <a:prstGeom prst="rect">
            <a:avLst/>
          </a:prstGeom>
        </p:spPr>
        <p:txBody>
          <a:bodyPr wrap="none">
            <a:spAutoFit/>
          </a:bodyPr>
          <a:lstStyle/>
          <a:p>
            <a:pPr algn="ctr"/>
            <a:r>
              <a:rPr lang="de-DE" dirty="0" smtClean="0"/>
              <a:t>QSB</a:t>
            </a:r>
            <a:endParaRPr lang="en-GB" dirty="0"/>
          </a:p>
        </p:txBody>
      </p:sp>
      <p:sp>
        <p:nvSpPr>
          <p:cNvPr id="19" name="Rectangle 18"/>
          <p:cNvSpPr/>
          <p:nvPr/>
        </p:nvSpPr>
        <p:spPr>
          <a:xfrm>
            <a:off x="11412986" y="4213171"/>
            <a:ext cx="671979" cy="369332"/>
          </a:xfrm>
          <a:prstGeom prst="rect">
            <a:avLst/>
          </a:prstGeom>
        </p:spPr>
        <p:txBody>
          <a:bodyPr wrap="none">
            <a:spAutoFit/>
          </a:bodyPr>
          <a:lstStyle/>
          <a:p>
            <a:pPr algn="ctr"/>
            <a:r>
              <a:rPr lang="de-DE" dirty="0" smtClean="0"/>
              <a:t>QSB</a:t>
            </a:r>
            <a:endParaRPr lang="en-GB" dirty="0"/>
          </a:p>
        </p:txBody>
      </p:sp>
    </p:spTree>
    <p:extLst>
      <p:ext uri="{BB962C8B-B14F-4D97-AF65-F5344CB8AC3E}">
        <p14:creationId xmlns:p14="http://schemas.microsoft.com/office/powerpoint/2010/main" val="11612552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quarter" idx="13"/>
              </p:nvPr>
            </p:nvSpPr>
            <p:spPr>
              <a:xfrm>
                <a:off x="695326" y="1095090"/>
                <a:ext cx="11103943" cy="5286660"/>
              </a:xfrm>
            </p:spPr>
            <p:txBody>
              <a:bodyPr>
                <a:noAutofit/>
              </a:bodyPr>
              <a:lstStyle/>
              <a:p>
                <a:pPr lvl="7" algn="just"/>
                <a:r>
                  <a:rPr lang="en-US" sz="1800" i="0" dirty="0" smtClean="0">
                    <a:solidFill>
                      <a:schemeClr val="tx1"/>
                    </a:solidFill>
                  </a:rPr>
                  <a:t>Experimental </a:t>
                </a:r>
                <a:r>
                  <a:rPr lang="en-US" sz="1800" i="0" dirty="0">
                    <a:solidFill>
                      <a:schemeClr val="tx1"/>
                    </a:solidFill>
                  </a:rPr>
                  <a:t>and synthetic measurements, calculated with EMC3-EIRENE, are compared for two cases at different radiated power fraction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𝑓</m:t>
                        </m:r>
                      </m:e>
                      <m:sub>
                        <m:r>
                          <a:rPr lang="de-DE" sz="1800">
                            <a:solidFill>
                              <a:schemeClr val="tx1"/>
                            </a:solidFill>
                            <a:latin typeface="Cambria Math" panose="02040503050406030204" pitchFamily="18" charset="0"/>
                          </a:rPr>
                          <m:t>𝑟𝑎𝑑</m:t>
                        </m:r>
                      </m:sub>
                    </m:sSub>
                    <m:r>
                      <a:rPr lang="de-DE" sz="1800">
                        <a:solidFill>
                          <a:schemeClr val="tx1"/>
                        </a:solidFill>
                        <a:latin typeface="Cambria Math" panose="02040503050406030204" pitchFamily="18" charset="0"/>
                      </a:rPr>
                      <m:t>=</m:t>
                    </m:r>
                    <m:f>
                      <m:fPr>
                        <m:ctrlPr>
                          <a:rPr lang="de-DE" sz="1800" i="1">
                            <a:solidFill>
                              <a:schemeClr val="tx1"/>
                            </a:solidFill>
                            <a:latin typeface="Cambria Math" panose="02040503050406030204" pitchFamily="18" charset="0"/>
                          </a:rPr>
                        </m:ctrlPr>
                      </m:fPr>
                      <m:num>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𝑟𝑎𝑑</m:t>
                            </m:r>
                          </m:sub>
                        </m:sSub>
                      </m:num>
                      <m:den>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h𝑒𝑎𝑡</m:t>
                            </m:r>
                          </m:sub>
                        </m:sSub>
                      </m:den>
                    </m:f>
                  </m:oMath>
                </a14:m>
                <a:r>
                  <a:rPr lang="en-US" sz="1800" i="0" dirty="0">
                    <a:solidFill>
                      <a:schemeClr val="tx1"/>
                    </a:solidFill>
                  </a:rPr>
                  <a:t>.</a:t>
                </a: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a:solidFill>
                      <a:schemeClr val="tx1"/>
                    </a:solidFill>
                  </a:rPr>
                  <a:t>Comparison is only </a:t>
                </a:r>
                <a:r>
                  <a:rPr lang="en-US" sz="1800" b="1" i="0" dirty="0">
                    <a:solidFill>
                      <a:srgbClr val="005555"/>
                    </a:solidFill>
                  </a:rPr>
                  <a:t>qualitative</a:t>
                </a:r>
                <a:r>
                  <a:rPr lang="en-US" sz="1800" i="0" dirty="0">
                    <a:solidFill>
                      <a:schemeClr val="tx1"/>
                    </a:solidFill>
                  </a:rPr>
                  <a:t> </a:t>
                </a:r>
              </a:p>
              <a:p>
                <a:pPr marL="285750" lvl="7" indent="-285750" algn="just">
                  <a:buClr>
                    <a:srgbClr val="005555"/>
                  </a:buClr>
                  <a:buFont typeface="Arial" panose="020B0604020202020204" pitchFamily="34" charset="0"/>
                  <a:buChar char="•"/>
                </a:pPr>
                <a:r>
                  <a:rPr lang="en-US" sz="1800" i="0" dirty="0">
                    <a:solidFill>
                      <a:schemeClr val="tx1"/>
                    </a:solidFill>
                  </a:rPr>
                  <a:t>One island contributes to most of the emission</a:t>
                </a:r>
              </a:p>
              <a:p>
                <a:pPr marL="285750" lvl="7" indent="-285750" algn="just">
                  <a:buClr>
                    <a:srgbClr val="005555"/>
                  </a:buClr>
                  <a:buFont typeface="Arial" panose="020B0604020202020204" pitchFamily="34" charset="0"/>
                  <a:buChar char="•"/>
                </a:pPr>
                <a:r>
                  <a:rPr lang="en-US" sz="1800" i="0" dirty="0">
                    <a:solidFill>
                      <a:schemeClr val="tx1"/>
                    </a:solidFill>
                  </a:rPr>
                  <a:t>Radiation peak is aligned on </a:t>
                </a:r>
                <a:r>
                  <a:rPr lang="en-US" sz="1800" b="1" i="0" dirty="0">
                    <a:solidFill>
                      <a:srgbClr val="005555"/>
                    </a:solidFill>
                  </a:rPr>
                  <a:t>same island X-/O-point</a:t>
                </a:r>
              </a:p>
              <a:p>
                <a:pPr marL="285750" lvl="7" indent="-285750" algn="just">
                  <a:buClr>
                    <a:srgbClr val="005555"/>
                  </a:buClr>
                  <a:buFont typeface="Arial" panose="020B0604020202020204" pitchFamily="34" charset="0"/>
                  <a:buChar char="•"/>
                </a:pPr>
                <a:r>
                  <a:rPr lang="en-US" sz="1800" i="0" dirty="0">
                    <a:solidFill>
                      <a:schemeClr val="tx1"/>
                    </a:solidFill>
                  </a:rPr>
                  <a:t>Radiation zone broadens poloidally at high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𝑓</m:t>
                        </m:r>
                      </m:e>
                      <m:sub>
                        <m:r>
                          <a:rPr lang="de-DE" sz="1800">
                            <a:solidFill>
                              <a:schemeClr val="tx1"/>
                            </a:solidFill>
                            <a:latin typeface="Cambria Math" panose="02040503050406030204" pitchFamily="18" charset="0"/>
                          </a:rPr>
                          <m:t>𝑟𝑎𝑑</m:t>
                        </m:r>
                      </m:sub>
                    </m:sSub>
                    <m:r>
                      <a:rPr lang="de-DE" sz="1800">
                        <a:solidFill>
                          <a:schemeClr val="tx1"/>
                        </a:solidFill>
                        <a:latin typeface="Cambria Math" panose="02040503050406030204" pitchFamily="18" charset="0"/>
                      </a:rPr>
                      <m:t> </m:t>
                    </m:r>
                  </m:oMath>
                </a14:m>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a:solidFill>
                      <a:schemeClr val="tx1"/>
                    </a:solidFill>
                  </a:rPr>
                  <a:t>Additional experimental noise (vibrations?)</a:t>
                </a:r>
              </a:p>
              <a:p>
                <a:pPr marL="285750" lvl="7" indent="-285750" algn="just">
                  <a:buClr>
                    <a:srgbClr val="005555"/>
                  </a:buClr>
                  <a:buFont typeface="Arial" panose="020B0604020202020204" pitchFamily="34" charset="0"/>
                  <a:buChar char="•"/>
                </a:pPr>
                <a:r>
                  <a:rPr lang="en-US" sz="1800" i="0" dirty="0">
                    <a:solidFill>
                      <a:schemeClr val="tx1"/>
                    </a:solidFill>
                  </a:rPr>
                  <a:t>EMC3-EIRENE doesn’t capture </a:t>
                </a:r>
                <a:r>
                  <a:rPr lang="en-US" sz="1800" b="1" i="0" dirty="0">
                    <a:solidFill>
                      <a:srgbClr val="005555"/>
                    </a:solidFill>
                  </a:rPr>
                  <a:t>right-hand side emission spots</a:t>
                </a:r>
                <a:endParaRPr lang="en-US" sz="1800" i="0" dirty="0">
                  <a:solidFill>
                    <a:schemeClr val="tx1"/>
                  </a:solidFill>
                </a:endParaRPr>
              </a:p>
              <a:p>
                <a:pPr marL="342900" lvl="7" indent="-342900" algn="just">
                  <a:spcAft>
                    <a:spcPts val="600"/>
                  </a:spcAft>
                  <a:buFont typeface="+mj-lt"/>
                  <a:buAutoNum type="arabicPeriod"/>
                </a:pPr>
                <a:endParaRPr lang="en-US" sz="1800" b="1" i="0" dirty="0">
                  <a:solidFill>
                    <a:srgbClr val="005555"/>
                  </a:solidFill>
                </a:endParaRPr>
              </a:p>
              <a:p>
                <a:pPr lvl="1"/>
                <a:endParaRPr lang="en-US" dirty="0" smtClean="0">
                  <a:sym typeface="Symbol" panose="05050102010706020507" pitchFamily="18" charset="2"/>
                </a:endParaRPr>
              </a:p>
              <a:p>
                <a:pPr lvl="1"/>
                <a:endParaRPr lang="en-US" dirty="0" smtClean="0">
                  <a:sym typeface="Symbol" panose="05050102010706020507" pitchFamily="18" charset="2"/>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r="-1262"/>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06814"/>
          </a:xfrm>
        </p:spPr>
        <p:txBody>
          <a:bodyPr/>
          <a:lstStyle/>
          <a:p>
            <a:r>
              <a:rPr lang="en-GB" dirty="0"/>
              <a:t>Comparison to EMC3-EIRENE</a:t>
            </a:r>
          </a:p>
        </p:txBody>
      </p:sp>
      <p:sp>
        <p:nvSpPr>
          <p:cNvPr id="8" name="Foliennummernplatzhalter 7"/>
          <p:cNvSpPr>
            <a:spLocks noGrp="1"/>
          </p:cNvSpPr>
          <p:nvPr>
            <p:ph type="sldNum" sz="quarter" idx="16"/>
          </p:nvPr>
        </p:nvSpPr>
        <p:spPr/>
        <p:txBody>
          <a:bodyPr/>
          <a:lstStyle/>
          <a:p>
            <a:fld id="{31AA536C-85F5-4A1B-A111-7CE00A08BCBC}" type="slidenum">
              <a:rPr lang="en-US" smtClean="0"/>
              <a:pPr/>
              <a:t>59</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p:txBody>
      </p:sp>
      <p:sp>
        <p:nvSpPr>
          <p:cNvPr id="1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grpSp>
        <p:nvGrpSpPr>
          <p:cNvPr id="44" name="Group 43"/>
          <p:cNvGrpSpPr/>
          <p:nvPr/>
        </p:nvGrpSpPr>
        <p:grpSpPr>
          <a:xfrm>
            <a:off x="597346" y="1885229"/>
            <a:ext cx="5058616" cy="2354857"/>
            <a:chOff x="734339" y="1947859"/>
            <a:chExt cx="5058616" cy="2354857"/>
          </a:xfrm>
        </p:grpSpPr>
        <mc:AlternateContent xmlns:mc="http://schemas.openxmlformats.org/markup-compatibility/2006" xmlns:a14="http://schemas.microsoft.com/office/drawing/2010/main">
          <mc:Choice Requires="a14">
            <p:sp>
              <p:nvSpPr>
                <p:cNvPr id="45" name="Rectangle 44"/>
                <p:cNvSpPr/>
                <p:nvPr/>
              </p:nvSpPr>
              <p:spPr>
                <a:xfrm>
                  <a:off x="861372" y="1947859"/>
                  <a:ext cx="4557149" cy="323165"/>
                </a:xfrm>
                <a:prstGeom prst="rect">
                  <a:avLst/>
                </a:prstGeom>
                <a:ln>
                  <a:solidFill>
                    <a:schemeClr val="accent1"/>
                  </a:solidFill>
                </a:ln>
              </p:spPr>
              <p:txBody>
                <a:bodyPr wrap="square">
                  <a:spAutoFit/>
                </a:bodyPr>
                <a:lstStyle/>
                <a:p>
                  <a:pPr algn="ctr"/>
                  <a14:m>
                    <m:oMath xmlns:m="http://schemas.openxmlformats.org/officeDocument/2006/math">
                      <m:sSub>
                        <m:sSubPr>
                          <m:ctrlPr>
                            <a:rPr lang="de-DE" sz="1500" b="1" i="1" smtClean="0">
                              <a:solidFill>
                                <a:srgbClr val="005555"/>
                              </a:solidFill>
                              <a:latin typeface="Cambria Math" panose="02040503050406030204" pitchFamily="18" charset="0"/>
                            </a:rPr>
                          </m:ctrlPr>
                        </m:sSubPr>
                        <m:e>
                          <m:r>
                            <a:rPr lang="de-DE" sz="1500" b="1" i="1" smtClean="0">
                              <a:solidFill>
                                <a:srgbClr val="005555"/>
                              </a:solidFill>
                              <a:latin typeface="Cambria Math" panose="02040503050406030204" pitchFamily="18" charset="0"/>
                            </a:rPr>
                            <m:t>𝒇</m:t>
                          </m:r>
                        </m:e>
                        <m:sub>
                          <m:r>
                            <a:rPr lang="de-DE" sz="1500" b="1" i="1" smtClean="0">
                              <a:solidFill>
                                <a:srgbClr val="005555"/>
                              </a:solidFill>
                              <a:latin typeface="Cambria Math" panose="02040503050406030204" pitchFamily="18" charset="0"/>
                            </a:rPr>
                            <m:t>𝒓𝒂𝒅</m:t>
                          </m:r>
                        </m:sub>
                      </m:sSub>
                    </m:oMath>
                  </a14:m>
                  <a:r>
                    <a:rPr lang="de-DE" sz="1500" b="1" i="1" dirty="0" smtClean="0">
                      <a:solidFill>
                        <a:srgbClr val="005555"/>
                      </a:solidFill>
                    </a:rPr>
                    <a:t> </a:t>
                  </a:r>
                  <a:r>
                    <a:rPr lang="de-DE" sz="1500" b="1" dirty="0" smtClean="0">
                      <a:solidFill>
                        <a:srgbClr val="005555"/>
                      </a:solidFill>
                    </a:rPr>
                    <a:t>= 0.5</a:t>
                  </a:r>
                  <a:endParaRPr lang="de-DE" sz="1500" b="1" dirty="0">
                    <a:solidFill>
                      <a:srgbClr val="005555"/>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861372" y="1947859"/>
                  <a:ext cx="4557149" cy="323165"/>
                </a:xfrm>
                <a:prstGeom prst="rect">
                  <a:avLst/>
                </a:prstGeom>
                <a:blipFill>
                  <a:blip r:embed="rId8"/>
                  <a:stretch>
                    <a:fillRect t="-3636" b="-16364"/>
                  </a:stretch>
                </a:blipFill>
                <a:ln>
                  <a:solidFill>
                    <a:schemeClr val="accent1"/>
                  </a:solidFill>
                </a:ln>
              </p:spPr>
              <p:txBody>
                <a:bodyPr/>
                <a:lstStyle/>
                <a:p>
                  <a:r>
                    <a:rPr lang="en-GB">
                      <a:noFill/>
                    </a:rPr>
                    <a:t> </a:t>
                  </a:r>
                </a:p>
              </p:txBody>
            </p:sp>
          </mc:Fallback>
        </mc:AlternateContent>
        <p:grpSp>
          <p:nvGrpSpPr>
            <p:cNvPr id="46" name="Group 45"/>
            <p:cNvGrpSpPr/>
            <p:nvPr/>
          </p:nvGrpSpPr>
          <p:grpSpPr>
            <a:xfrm>
              <a:off x="1083874" y="2234408"/>
              <a:ext cx="4112145" cy="307777"/>
              <a:chOff x="1058850" y="2234408"/>
              <a:chExt cx="4112145" cy="307777"/>
            </a:xfrm>
          </p:grpSpPr>
          <p:sp>
            <p:nvSpPr>
              <p:cNvPr id="49" name="Rectangle 48"/>
              <p:cNvSpPr/>
              <p:nvPr/>
            </p:nvSpPr>
            <p:spPr>
              <a:xfrm>
                <a:off x="1058850" y="2234408"/>
                <a:ext cx="1462260" cy="307777"/>
              </a:xfrm>
              <a:prstGeom prst="rect">
                <a:avLst/>
              </a:prstGeom>
            </p:spPr>
            <p:txBody>
              <a:bodyPr wrap="none" anchor="ctr">
                <a:spAutoFit/>
              </a:bodyPr>
              <a:lstStyle/>
              <a:p>
                <a:pPr algn="ctr"/>
                <a:r>
                  <a:rPr lang="en-US" sz="1400" b="1" dirty="0" smtClean="0">
                    <a:solidFill>
                      <a:srgbClr val="005555"/>
                    </a:solidFill>
                  </a:rPr>
                  <a:t>EMC3-EIRENE </a:t>
                </a:r>
                <a:endParaRPr lang="de-DE" sz="1400" b="1" dirty="0">
                  <a:solidFill>
                    <a:srgbClr val="005555"/>
                  </a:solidFill>
                </a:endParaRPr>
              </a:p>
            </p:txBody>
          </p:sp>
          <p:sp>
            <p:nvSpPr>
              <p:cNvPr id="50" name="Rectangle 49"/>
              <p:cNvSpPr/>
              <p:nvPr/>
            </p:nvSpPr>
            <p:spPr>
              <a:xfrm>
                <a:off x="3592229" y="2234408"/>
                <a:ext cx="1578766" cy="307777"/>
              </a:xfrm>
              <a:prstGeom prst="rect">
                <a:avLst/>
              </a:prstGeom>
            </p:spPr>
            <p:txBody>
              <a:bodyPr wrap="none" anchor="ctr">
                <a:spAutoFit/>
              </a:bodyPr>
              <a:lstStyle/>
              <a:p>
                <a:pPr algn="ctr"/>
                <a:r>
                  <a:rPr lang="en-US" sz="1400" b="1" dirty="0" smtClean="0">
                    <a:solidFill>
                      <a:srgbClr val="005555"/>
                    </a:solidFill>
                  </a:rPr>
                  <a:t>EXPERIMENTAL</a:t>
                </a:r>
                <a:endParaRPr lang="de-DE" sz="1400" b="1" dirty="0">
                  <a:solidFill>
                    <a:srgbClr val="005555"/>
                  </a:solidFill>
                </a:endParaRPr>
              </a:p>
            </p:txBody>
          </p:sp>
        </p:gr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0862" y="2502716"/>
              <a:ext cx="2432093" cy="1800000"/>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339" y="2588442"/>
              <a:ext cx="2483430" cy="1620000"/>
            </a:xfrm>
            <a:prstGeom prst="rect">
              <a:avLst/>
            </a:prstGeom>
          </p:spPr>
        </p:pic>
      </p:grpSp>
      <p:grpSp>
        <p:nvGrpSpPr>
          <p:cNvPr id="51" name="Group 50"/>
          <p:cNvGrpSpPr/>
          <p:nvPr/>
        </p:nvGrpSpPr>
        <p:grpSpPr>
          <a:xfrm>
            <a:off x="6421509" y="1885229"/>
            <a:ext cx="5173145" cy="2345078"/>
            <a:chOff x="6558502" y="1947859"/>
            <a:chExt cx="5173145" cy="2345078"/>
          </a:xfrm>
        </p:grpSpPr>
        <mc:AlternateContent xmlns:mc="http://schemas.openxmlformats.org/markup-compatibility/2006" xmlns:a14="http://schemas.microsoft.com/office/drawing/2010/main">
          <mc:Choice Requires="a14">
            <p:sp>
              <p:nvSpPr>
                <p:cNvPr id="52" name="Rectangle 51"/>
                <p:cNvSpPr/>
                <p:nvPr/>
              </p:nvSpPr>
              <p:spPr>
                <a:xfrm>
                  <a:off x="6744148" y="1947859"/>
                  <a:ext cx="4557149" cy="323165"/>
                </a:xfrm>
                <a:prstGeom prst="rect">
                  <a:avLst/>
                </a:prstGeom>
                <a:ln>
                  <a:solidFill>
                    <a:schemeClr val="accent1"/>
                  </a:solidFill>
                </a:ln>
              </p:spPr>
              <p:txBody>
                <a:bodyPr wrap="square">
                  <a:spAutoFit/>
                </a:bodyPr>
                <a:lstStyle/>
                <a:p>
                  <a:pPr algn="ctr"/>
                  <a14:m>
                    <m:oMath xmlns:m="http://schemas.openxmlformats.org/officeDocument/2006/math">
                      <m:sSub>
                        <m:sSubPr>
                          <m:ctrlPr>
                            <a:rPr lang="de-DE" sz="1500" b="1" i="1" smtClean="0">
                              <a:solidFill>
                                <a:srgbClr val="005555"/>
                              </a:solidFill>
                              <a:latin typeface="Cambria Math" panose="02040503050406030204" pitchFamily="18" charset="0"/>
                            </a:rPr>
                          </m:ctrlPr>
                        </m:sSubPr>
                        <m:e>
                          <m:r>
                            <a:rPr lang="de-DE" sz="1500" b="1" i="1">
                              <a:solidFill>
                                <a:srgbClr val="005555"/>
                              </a:solidFill>
                              <a:latin typeface="Cambria Math" panose="02040503050406030204" pitchFamily="18" charset="0"/>
                            </a:rPr>
                            <m:t>𝒇</m:t>
                          </m:r>
                        </m:e>
                        <m:sub>
                          <m:r>
                            <a:rPr lang="de-DE" sz="1500" b="1" i="1">
                              <a:solidFill>
                                <a:srgbClr val="005555"/>
                              </a:solidFill>
                              <a:latin typeface="Cambria Math" panose="02040503050406030204" pitchFamily="18" charset="0"/>
                            </a:rPr>
                            <m:t>𝒓𝒂𝒅</m:t>
                          </m:r>
                        </m:sub>
                      </m:sSub>
                    </m:oMath>
                  </a14:m>
                  <a:r>
                    <a:rPr lang="de-DE" sz="1500" b="1" i="1" dirty="0">
                      <a:solidFill>
                        <a:srgbClr val="005555"/>
                      </a:solidFill>
                    </a:rPr>
                    <a:t> </a:t>
                  </a:r>
                  <a:r>
                    <a:rPr lang="de-DE" sz="1500" b="1" dirty="0">
                      <a:solidFill>
                        <a:srgbClr val="005555"/>
                      </a:solidFill>
                    </a:rPr>
                    <a:t>= </a:t>
                  </a:r>
                  <a:r>
                    <a:rPr lang="de-DE" sz="1500" b="1" dirty="0" smtClean="0">
                      <a:solidFill>
                        <a:srgbClr val="005555"/>
                      </a:solidFill>
                    </a:rPr>
                    <a:t>0.9</a:t>
                  </a:r>
                  <a:endParaRPr lang="de-DE" sz="1500" b="1" dirty="0">
                    <a:solidFill>
                      <a:srgbClr val="005555"/>
                    </a:solidFill>
                  </a:endParaRPr>
                </a:p>
              </p:txBody>
            </p:sp>
          </mc:Choice>
          <mc:Fallback xmlns="">
            <p:sp>
              <p:nvSpPr>
                <p:cNvPr id="51" name="Rectangle 50"/>
                <p:cNvSpPr>
                  <a:spLocks noRot="1" noChangeAspect="1" noMove="1" noResize="1" noEditPoints="1" noAdjustHandles="1" noChangeArrowheads="1" noChangeShapeType="1" noTextEdit="1"/>
                </p:cNvSpPr>
                <p:nvPr/>
              </p:nvSpPr>
              <p:spPr>
                <a:xfrm>
                  <a:off x="6744148" y="1947859"/>
                  <a:ext cx="4557149" cy="323165"/>
                </a:xfrm>
                <a:prstGeom prst="rect">
                  <a:avLst/>
                </a:prstGeom>
                <a:blipFill>
                  <a:blip r:embed="rId11"/>
                  <a:stretch>
                    <a:fillRect t="-3636" b="-16364"/>
                  </a:stretch>
                </a:blipFill>
                <a:ln>
                  <a:solidFill>
                    <a:schemeClr val="accent1"/>
                  </a:solidFill>
                </a:ln>
              </p:spPr>
              <p:txBody>
                <a:bodyPr/>
                <a:lstStyle/>
                <a:p>
                  <a:r>
                    <a:rPr lang="en-GB">
                      <a:noFill/>
                    </a:rPr>
                    <a:t> </a:t>
                  </a:r>
                </a:p>
              </p:txBody>
            </p:sp>
          </mc:Fallback>
        </mc:AlternateContent>
        <p:grpSp>
          <p:nvGrpSpPr>
            <p:cNvPr id="53" name="Group 52"/>
            <p:cNvGrpSpPr/>
            <p:nvPr/>
          </p:nvGrpSpPr>
          <p:grpSpPr>
            <a:xfrm>
              <a:off x="6883956" y="2234408"/>
              <a:ext cx="4277532" cy="307777"/>
              <a:chOff x="6835769" y="2234408"/>
              <a:chExt cx="4277532" cy="307777"/>
            </a:xfrm>
          </p:grpSpPr>
          <p:sp>
            <p:nvSpPr>
              <p:cNvPr id="56" name="Rectangle 55"/>
              <p:cNvSpPr/>
              <p:nvPr/>
            </p:nvSpPr>
            <p:spPr>
              <a:xfrm>
                <a:off x="6835769" y="2234408"/>
                <a:ext cx="1462260" cy="307777"/>
              </a:xfrm>
              <a:prstGeom prst="rect">
                <a:avLst/>
              </a:prstGeom>
            </p:spPr>
            <p:txBody>
              <a:bodyPr wrap="none" anchor="ctr">
                <a:spAutoFit/>
              </a:bodyPr>
              <a:lstStyle/>
              <a:p>
                <a:pPr algn="ctr"/>
                <a:r>
                  <a:rPr lang="en-US" sz="1400" b="1" dirty="0" smtClean="0">
                    <a:solidFill>
                      <a:srgbClr val="005555"/>
                    </a:solidFill>
                  </a:rPr>
                  <a:t>EMC3-EIRENE </a:t>
                </a:r>
                <a:endParaRPr lang="de-DE" sz="1400" b="1" dirty="0">
                  <a:solidFill>
                    <a:srgbClr val="005555"/>
                  </a:solidFill>
                </a:endParaRPr>
              </a:p>
            </p:txBody>
          </p:sp>
          <p:sp>
            <p:nvSpPr>
              <p:cNvPr id="57" name="Rectangle 56"/>
              <p:cNvSpPr/>
              <p:nvPr/>
            </p:nvSpPr>
            <p:spPr>
              <a:xfrm>
                <a:off x="9534535" y="2234408"/>
                <a:ext cx="1578766" cy="307777"/>
              </a:xfrm>
              <a:prstGeom prst="rect">
                <a:avLst/>
              </a:prstGeom>
            </p:spPr>
            <p:txBody>
              <a:bodyPr wrap="none" anchor="ctr">
                <a:spAutoFit/>
              </a:bodyPr>
              <a:lstStyle/>
              <a:p>
                <a:pPr algn="ctr"/>
                <a:r>
                  <a:rPr lang="en-US" sz="1400" b="1" dirty="0" smtClean="0">
                    <a:solidFill>
                      <a:srgbClr val="005555"/>
                    </a:solidFill>
                  </a:rPr>
                  <a:t>EXPERIMENTAL</a:t>
                </a:r>
                <a:endParaRPr lang="de-DE" sz="1400" b="1" dirty="0">
                  <a:solidFill>
                    <a:srgbClr val="005555"/>
                  </a:solidFill>
                </a:endParaRPr>
              </a:p>
            </p:txBody>
          </p:sp>
        </p:grpSp>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8502" y="2588442"/>
              <a:ext cx="2532316" cy="1620000"/>
            </a:xfrm>
            <a:prstGeom prst="rect">
              <a:avLst/>
            </a:prstGeom>
          </p:spPr>
        </p:pic>
        <p:pic>
          <p:nvPicPr>
            <p:cNvPr id="55" name="Picture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9554" y="2492937"/>
              <a:ext cx="2432093" cy="1800000"/>
            </a:xfrm>
            <a:prstGeom prst="rect">
              <a:avLst/>
            </a:prstGeom>
          </p:spPr>
        </p:pic>
      </p:grpSp>
      <p:grpSp>
        <p:nvGrpSpPr>
          <p:cNvPr id="58" name="Group 57"/>
          <p:cNvGrpSpPr/>
          <p:nvPr/>
        </p:nvGrpSpPr>
        <p:grpSpPr>
          <a:xfrm>
            <a:off x="8599406" y="4363510"/>
            <a:ext cx="1236731" cy="2138588"/>
            <a:chOff x="8010684" y="4363510"/>
            <a:chExt cx="1236731" cy="2138588"/>
          </a:xfrm>
        </p:grpSpPr>
        <mc:AlternateContent xmlns:mc="http://schemas.openxmlformats.org/markup-compatibility/2006" xmlns:a14="http://schemas.microsoft.com/office/drawing/2010/main">
          <mc:Choice Requires="a14">
            <p:sp>
              <p:nvSpPr>
                <p:cNvPr id="59" name="Rectangle 58"/>
                <p:cNvSpPr/>
                <p:nvPr/>
              </p:nvSpPr>
              <p:spPr>
                <a:xfrm>
                  <a:off x="8010684" y="6132766"/>
                  <a:ext cx="1210524" cy="369332"/>
                </a:xfrm>
                <a:prstGeom prst="rect">
                  <a:avLst/>
                </a:prstGeom>
              </p:spPr>
              <p:txBody>
                <a:bodyPr wrap="none">
                  <a:spAutoFit/>
                </a:bodyPr>
                <a:lstStyle/>
                <a:p>
                  <a:pPr algn="ctr"/>
                  <a14:m>
                    <m:oMath xmlns:m="http://schemas.openxmlformats.org/officeDocument/2006/math">
                      <m:sSub>
                        <m:sSubPr>
                          <m:ctrlPr>
                            <a:rPr lang="de-DE" b="1" i="1">
                              <a:solidFill>
                                <a:srgbClr val="005555"/>
                              </a:solidFill>
                              <a:latin typeface="Cambria Math" panose="02040503050406030204" pitchFamily="18" charset="0"/>
                            </a:rPr>
                          </m:ctrlPr>
                        </m:sSubPr>
                        <m:e>
                          <m:r>
                            <a:rPr lang="de-DE" b="1" i="1">
                              <a:solidFill>
                                <a:srgbClr val="005555"/>
                              </a:solidFill>
                              <a:latin typeface="Cambria Math" panose="02040503050406030204" pitchFamily="18" charset="0"/>
                            </a:rPr>
                            <m:t>𝒇</m:t>
                          </m:r>
                        </m:e>
                        <m:sub>
                          <m:r>
                            <a:rPr lang="de-DE" b="1" i="1">
                              <a:solidFill>
                                <a:srgbClr val="005555"/>
                              </a:solidFill>
                              <a:latin typeface="Cambria Math" panose="02040503050406030204" pitchFamily="18" charset="0"/>
                            </a:rPr>
                            <m:t>𝒓𝒂𝒅</m:t>
                          </m:r>
                        </m:sub>
                      </m:sSub>
                    </m:oMath>
                  </a14:m>
                  <a:r>
                    <a:rPr lang="de-DE" b="1" i="1" dirty="0">
                      <a:solidFill>
                        <a:srgbClr val="005555"/>
                      </a:solidFill>
                    </a:rPr>
                    <a:t> </a:t>
                  </a:r>
                  <a:r>
                    <a:rPr lang="de-DE" b="1" dirty="0">
                      <a:solidFill>
                        <a:srgbClr val="005555"/>
                      </a:solidFill>
                    </a:rPr>
                    <a:t>= </a:t>
                  </a:r>
                  <a:r>
                    <a:rPr lang="de-DE" b="1" dirty="0" smtClean="0">
                      <a:solidFill>
                        <a:srgbClr val="005555"/>
                      </a:solidFill>
                    </a:rPr>
                    <a:t>0.5</a:t>
                  </a:r>
                  <a:endParaRPr lang="de-DE" b="1" dirty="0">
                    <a:solidFill>
                      <a:srgbClr val="005555"/>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8010684" y="6132766"/>
                  <a:ext cx="1210524" cy="369332"/>
                </a:xfrm>
                <a:prstGeom prst="rect">
                  <a:avLst/>
                </a:prstGeom>
                <a:blipFill>
                  <a:blip r:embed="rId3"/>
                  <a:stretch>
                    <a:fillRect l="-1508" t="-8197" r="-4020" b="-24590"/>
                  </a:stretch>
                </a:blipFill>
              </p:spPr>
              <p:txBody>
                <a:bodyPr/>
                <a:lstStyle/>
                <a:p>
                  <a:r>
                    <a:rPr lang="en-GB">
                      <a:noFill/>
                    </a:rPr>
                    <a:t> </a:t>
                  </a:r>
                </a:p>
              </p:txBody>
            </p:sp>
          </mc:Fallback>
        </mc:AlternateContent>
        <p:pic>
          <p:nvPicPr>
            <p:cNvPr id="60" name="Picture 59"/>
            <p:cNvPicPr>
              <a:picLocks noChangeAspect="1"/>
            </p:cNvPicPr>
            <p:nvPr/>
          </p:nvPicPr>
          <p:blipFill rotWithShape="1">
            <a:blip r:embed="rId14" cstate="print">
              <a:extLst>
                <a:ext uri="{28A0092B-C50C-407E-A947-70E740481C1C}">
                  <a14:useLocalDpi xmlns:a14="http://schemas.microsoft.com/office/drawing/2010/main" val="0"/>
                </a:ext>
              </a:extLst>
            </a:blip>
            <a:srcRect r="22371"/>
            <a:stretch/>
          </p:blipFill>
          <p:spPr>
            <a:xfrm>
              <a:off x="8010684" y="4363510"/>
              <a:ext cx="1236731" cy="1800000"/>
            </a:xfrm>
            <a:prstGeom prst="rect">
              <a:avLst/>
            </a:prstGeom>
          </p:spPr>
        </p:pic>
      </p:grpSp>
      <p:grpSp>
        <p:nvGrpSpPr>
          <p:cNvPr id="61" name="Group 60"/>
          <p:cNvGrpSpPr/>
          <p:nvPr/>
        </p:nvGrpSpPr>
        <p:grpSpPr>
          <a:xfrm>
            <a:off x="9874435" y="4363510"/>
            <a:ext cx="1313907" cy="2138588"/>
            <a:chOff x="9285713" y="4363510"/>
            <a:chExt cx="1313907" cy="2138588"/>
          </a:xfrm>
        </p:grpSpPr>
        <mc:AlternateContent xmlns:mc="http://schemas.openxmlformats.org/markup-compatibility/2006" xmlns:a14="http://schemas.microsoft.com/office/drawing/2010/main">
          <mc:Choice Requires="a14">
            <p:sp>
              <p:nvSpPr>
                <p:cNvPr id="62" name="Rectangle 61"/>
                <p:cNvSpPr/>
                <p:nvPr/>
              </p:nvSpPr>
              <p:spPr>
                <a:xfrm>
                  <a:off x="9389096" y="6132766"/>
                  <a:ext cx="1210524" cy="369332"/>
                </a:xfrm>
                <a:prstGeom prst="rect">
                  <a:avLst/>
                </a:prstGeom>
              </p:spPr>
              <p:txBody>
                <a:bodyPr wrap="none">
                  <a:spAutoFit/>
                </a:bodyPr>
                <a:lstStyle/>
                <a:p>
                  <a:pPr algn="ctr"/>
                  <a14:m>
                    <m:oMath xmlns:m="http://schemas.openxmlformats.org/officeDocument/2006/math">
                      <m:sSub>
                        <m:sSubPr>
                          <m:ctrlPr>
                            <a:rPr lang="de-DE" b="1" i="1">
                              <a:solidFill>
                                <a:srgbClr val="005555"/>
                              </a:solidFill>
                              <a:latin typeface="Cambria Math" panose="02040503050406030204" pitchFamily="18" charset="0"/>
                            </a:rPr>
                          </m:ctrlPr>
                        </m:sSubPr>
                        <m:e>
                          <m:r>
                            <a:rPr lang="de-DE" b="1" i="1">
                              <a:solidFill>
                                <a:srgbClr val="005555"/>
                              </a:solidFill>
                              <a:latin typeface="Cambria Math" panose="02040503050406030204" pitchFamily="18" charset="0"/>
                            </a:rPr>
                            <m:t>𝒇</m:t>
                          </m:r>
                        </m:e>
                        <m:sub>
                          <m:r>
                            <a:rPr lang="de-DE" b="1" i="1">
                              <a:solidFill>
                                <a:srgbClr val="005555"/>
                              </a:solidFill>
                              <a:latin typeface="Cambria Math" panose="02040503050406030204" pitchFamily="18" charset="0"/>
                            </a:rPr>
                            <m:t>𝒓𝒂𝒅</m:t>
                          </m:r>
                        </m:sub>
                      </m:sSub>
                    </m:oMath>
                  </a14:m>
                  <a:r>
                    <a:rPr lang="de-DE" b="1" i="1" dirty="0">
                      <a:solidFill>
                        <a:srgbClr val="005555"/>
                      </a:solidFill>
                    </a:rPr>
                    <a:t> </a:t>
                  </a:r>
                  <a:r>
                    <a:rPr lang="de-DE" b="1" dirty="0">
                      <a:solidFill>
                        <a:srgbClr val="005555"/>
                      </a:solidFill>
                    </a:rPr>
                    <a:t>= 0.9</a:t>
                  </a:r>
                </a:p>
              </p:txBody>
            </p:sp>
          </mc:Choice>
          <mc:Fallback xmlns="">
            <p:sp>
              <p:nvSpPr>
                <p:cNvPr id="22" name="Rectangle 21"/>
                <p:cNvSpPr>
                  <a:spLocks noRot="1" noChangeAspect="1" noMove="1" noResize="1" noEditPoints="1" noAdjustHandles="1" noChangeArrowheads="1" noChangeShapeType="1" noTextEdit="1"/>
                </p:cNvSpPr>
                <p:nvPr/>
              </p:nvSpPr>
              <p:spPr>
                <a:xfrm>
                  <a:off x="9389096" y="6132766"/>
                  <a:ext cx="1210524" cy="369332"/>
                </a:xfrm>
                <a:prstGeom prst="rect">
                  <a:avLst/>
                </a:prstGeom>
                <a:blipFill>
                  <a:blip r:embed="rId5"/>
                  <a:stretch>
                    <a:fillRect l="-1508" t="-8197" r="-4020" b="-24590"/>
                  </a:stretch>
                </a:blipFill>
              </p:spPr>
              <p:txBody>
                <a:bodyPr/>
                <a:lstStyle/>
                <a:p>
                  <a:r>
                    <a:rPr lang="en-GB">
                      <a:noFill/>
                    </a:rPr>
                    <a:t> </a:t>
                  </a:r>
                </a:p>
              </p:txBody>
            </p:sp>
          </mc:Fallback>
        </mc:AlternateContent>
        <p:pic>
          <p:nvPicPr>
            <p:cNvPr id="63" name="Picture 62"/>
            <p:cNvPicPr>
              <a:picLocks noChangeAspect="1"/>
            </p:cNvPicPr>
            <p:nvPr/>
          </p:nvPicPr>
          <p:blipFill rotWithShape="1">
            <a:blip r:embed="rId15" cstate="print">
              <a:extLst>
                <a:ext uri="{28A0092B-C50C-407E-A947-70E740481C1C}">
                  <a14:useLocalDpi xmlns:a14="http://schemas.microsoft.com/office/drawing/2010/main" val="0"/>
                </a:ext>
              </a:extLst>
            </a:blip>
            <a:srcRect r="22801"/>
            <a:stretch/>
          </p:blipFill>
          <p:spPr>
            <a:xfrm>
              <a:off x="9285713" y="4363510"/>
              <a:ext cx="1229888" cy="1800000"/>
            </a:xfrm>
            <a:prstGeom prst="rect">
              <a:avLst/>
            </a:prstGeom>
          </p:spPr>
        </p:pic>
      </p:grpSp>
      <p:grpSp>
        <p:nvGrpSpPr>
          <p:cNvPr id="64" name="Group 63"/>
          <p:cNvGrpSpPr/>
          <p:nvPr/>
        </p:nvGrpSpPr>
        <p:grpSpPr>
          <a:xfrm>
            <a:off x="11251742" y="4363510"/>
            <a:ext cx="586005" cy="1800000"/>
            <a:chOff x="10663020" y="4363510"/>
            <a:chExt cx="586005" cy="1800000"/>
          </a:xfrm>
        </p:grpSpPr>
        <p:pic>
          <p:nvPicPr>
            <p:cNvPr id="65" name="Picture 64"/>
            <p:cNvPicPr>
              <a:picLocks noChangeAspect="1"/>
            </p:cNvPicPr>
            <p:nvPr/>
          </p:nvPicPr>
          <p:blipFill rotWithShape="1">
            <a:blip r:embed="rId16" cstate="print">
              <a:extLst>
                <a:ext uri="{28A0092B-C50C-407E-A947-70E740481C1C}">
                  <a14:useLocalDpi xmlns:a14="http://schemas.microsoft.com/office/drawing/2010/main" val="0"/>
                </a:ext>
              </a:extLst>
            </a:blip>
            <a:srcRect l="76845" r="7512"/>
            <a:stretch/>
          </p:blipFill>
          <p:spPr>
            <a:xfrm>
              <a:off x="10663020" y="4363510"/>
              <a:ext cx="290545" cy="1800000"/>
            </a:xfrm>
            <a:prstGeom prst="rect">
              <a:avLst/>
            </a:prstGeom>
          </p:spPr>
        </p:pic>
        <p:pic>
          <p:nvPicPr>
            <p:cNvPr id="66" name="Picture 65"/>
            <p:cNvPicPr>
              <a:picLocks noChangeAspect="1"/>
            </p:cNvPicPr>
            <p:nvPr/>
          </p:nvPicPr>
          <p:blipFill rotWithShape="1">
            <a:blip r:embed="rId16">
              <a:extLst>
                <a:ext uri="{28A0092B-C50C-407E-A947-70E740481C1C}">
                  <a14:useLocalDpi xmlns:a14="http://schemas.microsoft.com/office/drawing/2010/main" val="0"/>
                </a:ext>
              </a:extLst>
            </a:blip>
            <a:srcRect l="92246" t="29204" r="1599" b="35607"/>
            <a:stretch/>
          </p:blipFill>
          <p:spPr>
            <a:xfrm>
              <a:off x="11020425" y="4514850"/>
              <a:ext cx="228600" cy="1266825"/>
            </a:xfrm>
            <a:prstGeom prst="rect">
              <a:avLst/>
            </a:prstGeom>
          </p:spPr>
        </p:pic>
      </p:grpSp>
    </p:spTree>
    <p:extLst>
      <p:ext uri="{BB962C8B-B14F-4D97-AF65-F5344CB8AC3E}">
        <p14:creationId xmlns:p14="http://schemas.microsoft.com/office/powerpoint/2010/main" val="824932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4817155" y="1805313"/>
            <a:ext cx="7107946" cy="2110749"/>
            <a:chOff x="3671585" y="3971251"/>
            <a:chExt cx="7107946" cy="2110749"/>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3208" y="3971251"/>
              <a:ext cx="4183849" cy="1811098"/>
            </a:xfrm>
            <a:prstGeom prst="rect">
              <a:avLst/>
            </a:prstGeom>
          </p:spPr>
        </p:pic>
        <p:grpSp>
          <p:nvGrpSpPr>
            <p:cNvPr id="33" name="Group 32"/>
            <p:cNvGrpSpPr/>
            <p:nvPr/>
          </p:nvGrpSpPr>
          <p:grpSpPr>
            <a:xfrm>
              <a:off x="7300311" y="4748828"/>
              <a:ext cx="3479220" cy="1043339"/>
              <a:chOff x="7300311" y="4748828"/>
              <a:chExt cx="3479220" cy="1043339"/>
            </a:xfrm>
          </p:grpSpPr>
          <p:sp>
            <p:nvSpPr>
              <p:cNvPr id="57" name="Oval 56"/>
              <p:cNvSpPr/>
              <p:nvPr/>
            </p:nvSpPr>
            <p:spPr>
              <a:xfrm>
                <a:off x="7300311" y="4876800"/>
                <a:ext cx="902912" cy="690969"/>
              </a:xfrm>
              <a:prstGeom prst="ellipse">
                <a:avLst/>
              </a:prstGeom>
              <a:noFill/>
              <a:ln w="19050" cmpd="sng">
                <a:solidFill>
                  <a:srgbClr val="005555"/>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l="15079" t="25555" r="12063" b="24306"/>
              <a:stretch/>
            </p:blipFill>
            <p:spPr>
              <a:xfrm>
                <a:off x="9452959" y="4748828"/>
                <a:ext cx="1326572" cy="1043339"/>
              </a:xfrm>
              <a:prstGeom prst="rect">
                <a:avLst/>
              </a:prstGeom>
            </p:spPr>
          </p:pic>
          <p:cxnSp>
            <p:nvCxnSpPr>
              <p:cNvPr id="59" name="Straight Connector 58"/>
              <p:cNvCxnSpPr>
                <a:stCxn id="58" idx="0"/>
                <a:endCxn id="57" idx="0"/>
              </p:cNvCxnSpPr>
              <p:nvPr/>
            </p:nvCxnSpPr>
            <p:spPr>
              <a:xfrm flipH="1">
                <a:off x="7751767" y="4748828"/>
                <a:ext cx="2364478" cy="127972"/>
              </a:xfrm>
              <a:prstGeom prst="line">
                <a:avLst/>
              </a:prstGeom>
              <a:ln w="19050"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8" idx="2"/>
                <a:endCxn id="57" idx="4"/>
              </p:cNvCxnSpPr>
              <p:nvPr/>
            </p:nvCxnSpPr>
            <p:spPr>
              <a:xfrm flipH="1" flipV="1">
                <a:off x="7751767" y="5567769"/>
                <a:ext cx="2364478" cy="224398"/>
              </a:xfrm>
              <a:prstGeom prst="line">
                <a:avLst/>
              </a:prstGeom>
              <a:ln w="19050"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671585" y="4458996"/>
              <a:ext cx="3177176" cy="1623004"/>
              <a:chOff x="3671585" y="4458996"/>
              <a:chExt cx="3177176" cy="1623004"/>
            </a:xfrm>
          </p:grpSpPr>
          <p:sp>
            <p:nvSpPr>
              <p:cNvPr id="35" name="Oval 34"/>
              <p:cNvSpPr/>
              <p:nvPr/>
            </p:nvSpPr>
            <p:spPr>
              <a:xfrm>
                <a:off x="6182716" y="4687654"/>
                <a:ext cx="666045" cy="1296614"/>
              </a:xfrm>
              <a:prstGeom prst="ellipse">
                <a:avLst/>
              </a:prstGeom>
              <a:noFill/>
              <a:ln w="19050" cmpd="sng">
                <a:solidFill>
                  <a:srgbClr val="005555"/>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36" name="Group 35"/>
              <p:cNvGrpSpPr/>
              <p:nvPr/>
            </p:nvGrpSpPr>
            <p:grpSpPr>
              <a:xfrm>
                <a:off x="3671585" y="4458996"/>
                <a:ext cx="1086787" cy="1623004"/>
                <a:chOff x="10274689" y="5101122"/>
                <a:chExt cx="893685" cy="1334626"/>
              </a:xfrm>
            </p:grpSpPr>
            <p:grpSp>
              <p:nvGrpSpPr>
                <p:cNvPr id="50" name="Group 49"/>
                <p:cNvGrpSpPr/>
                <p:nvPr/>
              </p:nvGrpSpPr>
              <p:grpSpPr>
                <a:xfrm>
                  <a:off x="10516580" y="5101122"/>
                  <a:ext cx="651794" cy="1334626"/>
                  <a:chOff x="10516580" y="5101122"/>
                  <a:chExt cx="651794" cy="1334626"/>
                </a:xfrm>
              </p:grpSpPr>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l="31433" t="14687" r="28567" b="13645"/>
                  <a:stretch/>
                </p:blipFill>
                <p:spPr>
                  <a:xfrm>
                    <a:off x="10516580" y="5101122"/>
                    <a:ext cx="651794" cy="1334626"/>
                  </a:xfrm>
                  <a:prstGeom prst="rect">
                    <a:avLst/>
                  </a:prstGeom>
                </p:spPr>
              </p:pic>
              <p:cxnSp>
                <p:nvCxnSpPr>
                  <p:cNvPr id="53" name="Straight Connector 52"/>
                  <p:cNvCxnSpPr/>
                  <p:nvPr/>
                </p:nvCxnSpPr>
                <p:spPr>
                  <a:xfrm>
                    <a:off x="10591800" y="6261100"/>
                    <a:ext cx="209550" cy="26194"/>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0591800" y="5247818"/>
                    <a:ext cx="209550" cy="26194"/>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0567988" y="5300382"/>
                    <a:ext cx="104478" cy="202843"/>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0567988" y="6036903"/>
                    <a:ext cx="104478" cy="202843"/>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rot="5400000">
                  <a:off x="9814776" y="5648217"/>
                  <a:ext cx="1160261" cy="240436"/>
                </a:xfrm>
                <a:prstGeom prst="rect">
                  <a:avLst/>
                </a:prstGeom>
              </p:spPr>
              <p:txBody>
                <a:bodyPr wrap="none">
                  <a:spAutoFit/>
                </a:bodyPr>
                <a:lstStyle/>
                <a:p>
                  <a:pPr algn="ctr"/>
                  <a:r>
                    <a:rPr lang="en-US" sz="1300" b="1" dirty="0" smtClean="0">
                      <a:solidFill>
                        <a:srgbClr val="C00000"/>
                      </a:solidFill>
                    </a:rPr>
                    <a:t>divertor targets</a:t>
                  </a:r>
                  <a:endParaRPr lang="de-DE" sz="1300" b="1" dirty="0">
                    <a:solidFill>
                      <a:srgbClr val="C00000"/>
                    </a:solidFill>
                  </a:endParaRPr>
                </a:p>
              </p:txBody>
            </p:sp>
          </p:grpSp>
          <p:cxnSp>
            <p:nvCxnSpPr>
              <p:cNvPr id="37" name="Straight Connector 36"/>
              <p:cNvCxnSpPr>
                <a:stCxn id="52" idx="0"/>
                <a:endCxn id="35" idx="0"/>
              </p:cNvCxnSpPr>
              <p:nvPr/>
            </p:nvCxnSpPr>
            <p:spPr>
              <a:xfrm>
                <a:off x="4362057" y="4458996"/>
                <a:ext cx="2153682" cy="228658"/>
              </a:xfrm>
              <a:prstGeom prst="line">
                <a:avLst/>
              </a:prstGeom>
              <a:ln w="19050"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52" idx="2"/>
                <a:endCxn id="35" idx="4"/>
              </p:cNvCxnSpPr>
              <p:nvPr/>
            </p:nvCxnSpPr>
            <p:spPr>
              <a:xfrm flipV="1">
                <a:off x="4362057" y="5984268"/>
                <a:ext cx="2153682" cy="97732"/>
              </a:xfrm>
              <a:prstGeom prst="line">
                <a:avLst/>
              </a:prstGeom>
              <a:ln w="19050"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4772024"/>
              </a:xfrm>
            </p:spPr>
            <p:txBody>
              <a:bodyPr>
                <a:normAutofit/>
              </a:bodyPr>
              <a:lstStyle/>
              <a:p>
                <a:pPr marL="285750" lvl="7" indent="-285750" algn="just">
                  <a:buClr>
                    <a:srgbClr val="005555"/>
                  </a:buClr>
                  <a:buFont typeface="Arial" panose="020B0604020202020204" pitchFamily="34" charset="0"/>
                  <a:buChar char="•"/>
                </a:pPr>
                <a:r>
                  <a:rPr lang="en-US" sz="1800" i="0" dirty="0">
                    <a:solidFill>
                      <a:schemeClr val="tx1"/>
                    </a:solidFill>
                  </a:rPr>
                  <a:t>Material limits of 10 </a:t>
                </a:r>
                <a14:m>
                  <m:oMath xmlns:m="http://schemas.openxmlformats.org/officeDocument/2006/math">
                    <m:r>
                      <m:rPr>
                        <m:sty m:val="p"/>
                      </m:rPr>
                      <a:rPr lang="de-DE" sz="1800" i="0">
                        <a:solidFill>
                          <a:schemeClr val="tx1"/>
                        </a:solidFill>
                        <a:latin typeface="Cambria Math" panose="02040503050406030204" pitchFamily="18" charset="0"/>
                      </a:rPr>
                      <m:t>MW</m:t>
                    </m:r>
                    <m:r>
                      <a:rPr lang="de-DE" sz="1800" i="0">
                        <a:solidFill>
                          <a:schemeClr val="tx1"/>
                        </a:solidFill>
                        <a:latin typeface="Cambria Math" panose="02040503050406030204" pitchFamily="18" charset="0"/>
                      </a:rPr>
                      <m:t>/</m:t>
                    </m:r>
                    <m:sSup>
                      <m:sSupPr>
                        <m:ctrlPr>
                          <a:rPr lang="de-DE" sz="1800" i="1">
                            <a:solidFill>
                              <a:schemeClr val="tx1"/>
                            </a:solidFill>
                            <a:latin typeface="Cambria Math" panose="02040503050406030204" pitchFamily="18" charset="0"/>
                          </a:rPr>
                        </m:ctrlPr>
                      </m:sSupPr>
                      <m:e>
                        <m:r>
                          <m:rPr>
                            <m:sty m:val="p"/>
                          </m:rPr>
                          <a:rPr lang="de-DE" sz="1800" i="0">
                            <a:solidFill>
                              <a:schemeClr val="tx1"/>
                            </a:solidFill>
                            <a:latin typeface="Cambria Math" panose="02040503050406030204" pitchFamily="18" charset="0"/>
                          </a:rPr>
                          <m:t>m</m:t>
                        </m:r>
                      </m:e>
                      <m:sup>
                        <m:r>
                          <a:rPr lang="de-DE" sz="1800" i="0">
                            <a:solidFill>
                              <a:schemeClr val="tx1"/>
                            </a:solidFill>
                            <a:latin typeface="Cambria Math" panose="02040503050406030204" pitchFamily="18" charset="0"/>
                          </a:rPr>
                          <m:t>2</m:t>
                        </m:r>
                      </m:sup>
                    </m:sSup>
                  </m:oMath>
                </a14:m>
                <a:r>
                  <a:rPr lang="en-US" sz="1800" i="0" dirty="0">
                    <a:solidFill>
                      <a:schemeClr val="tx1"/>
                    </a:solidFill>
                  </a:rPr>
                  <a:t> on the PFCs </a:t>
                </a:r>
              </a:p>
              <a:p>
                <a:pPr marL="285750" lvl="7" indent="-285750" algn="just">
                  <a:buClr>
                    <a:srgbClr val="005555"/>
                  </a:buClr>
                  <a:buFont typeface="Arial" panose="020B0604020202020204" pitchFamily="34" charset="0"/>
                  <a:buChar char="•"/>
                </a:pPr>
                <a:r>
                  <a:rPr lang="en-US" sz="1800" i="0" dirty="0">
                    <a:solidFill>
                      <a:schemeClr val="tx1"/>
                    </a:solidFill>
                  </a:rPr>
                  <a:t>Radiation emission is a major power dissipation channel</a:t>
                </a:r>
              </a:p>
              <a:p>
                <a:pPr marL="285750" lvl="7" indent="-285750" algn="just">
                  <a:buClr>
                    <a:srgbClr val="005555"/>
                  </a:buClr>
                  <a:buFont typeface="Arial" panose="020B0604020202020204" pitchFamily="34" charset="0"/>
                  <a:buChar char="•"/>
                </a:pPr>
                <a:r>
                  <a:rPr lang="en-US" sz="1800" i="0" dirty="0">
                    <a:solidFill>
                      <a:schemeClr val="tx1"/>
                    </a:solidFill>
                  </a:rPr>
                  <a:t>Radiative cooling must be localized in plasma </a:t>
                </a:r>
                <a:r>
                  <a:rPr lang="en-US" sz="1800" i="0" dirty="0" smtClean="0">
                    <a:solidFill>
                      <a:schemeClr val="tx1"/>
                    </a:solidFill>
                  </a:rPr>
                  <a:t>edge</a:t>
                </a:r>
                <a:endParaRPr lang="en-US" sz="1800" i="0" dirty="0">
                  <a:solidFill>
                    <a:schemeClr val="tx1"/>
                  </a:solidFill>
                </a:endParaRPr>
              </a:p>
              <a:p>
                <a:pPr marL="285750" lvl="7" indent="-285750" algn="just">
                  <a:buClr>
                    <a:srgbClr val="005555"/>
                  </a:buClr>
                  <a:buFont typeface="Arial" panose="020B0604020202020204" pitchFamily="34" charset="0"/>
                  <a:buChar char="•"/>
                </a:pP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𝑍</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𝑛</m:t>
                        </m:r>
                      </m:e>
                      <m:sub>
                        <m:r>
                          <a:rPr lang="de-DE" sz="1800">
                            <a:solidFill>
                              <a:schemeClr val="tx1"/>
                            </a:solidFill>
                            <a:latin typeface="Cambria Math" panose="02040503050406030204" pitchFamily="18" charset="0"/>
                          </a:rPr>
                          <m:t>𝑒</m:t>
                        </m:r>
                      </m:sub>
                    </m:sSub>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𝑛</m:t>
                        </m:r>
                      </m:e>
                      <m:sub>
                        <m:r>
                          <a:rPr lang="de-DE" sz="1800">
                            <a:solidFill>
                              <a:schemeClr val="tx1"/>
                            </a:solidFill>
                            <a:latin typeface="Cambria Math" panose="02040503050406030204" pitchFamily="18" charset="0"/>
                          </a:rPr>
                          <m:t>𝑍</m:t>
                        </m:r>
                      </m:sub>
                    </m:sSub>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𝐿</m:t>
                        </m:r>
                      </m:e>
                      <m:sub>
                        <m:r>
                          <a:rPr lang="de-DE" sz="1800">
                            <a:solidFill>
                              <a:schemeClr val="tx1"/>
                            </a:solidFill>
                            <a:latin typeface="Cambria Math" panose="02040503050406030204" pitchFamily="18" charset="0"/>
                          </a:rPr>
                          <m:t>𝑍</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𝑛</m:t>
                        </m:r>
                      </m:e>
                      <m:sub>
                        <m:r>
                          <a:rPr lang="de-DE" sz="1800">
                            <a:solidFill>
                              <a:schemeClr val="tx1"/>
                            </a:solidFill>
                            <a:latin typeface="Cambria Math" panose="02040503050406030204" pitchFamily="18" charset="0"/>
                          </a:rPr>
                          <m:t>𝑒</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𝑇</m:t>
                        </m:r>
                      </m:e>
                      <m:sub>
                        <m:r>
                          <a:rPr lang="de-DE" sz="1800">
                            <a:solidFill>
                              <a:schemeClr val="tx1"/>
                            </a:solidFill>
                            <a:latin typeface="Cambria Math" panose="02040503050406030204" pitchFamily="18" charset="0"/>
                          </a:rPr>
                          <m:t>𝑒</m:t>
                        </m:r>
                      </m:sub>
                    </m:sSub>
                    <m:r>
                      <a:rPr lang="de-DE" sz="1800">
                        <a:solidFill>
                          <a:schemeClr val="tx1"/>
                        </a:solidFill>
                        <a:latin typeface="Cambria Math" panose="02040503050406030204" pitchFamily="18" charset="0"/>
                      </a:rPr>
                      <m:t>)</m:t>
                    </m:r>
                  </m:oMath>
                </a14:m>
                <a:endParaRPr lang="en-US" sz="1800" i="0" dirty="0">
                  <a:solidFill>
                    <a:schemeClr val="tx1"/>
                  </a:solidFill>
                </a:endParaRPr>
              </a:p>
              <a:p>
                <a:pPr marL="285750" lvl="7" indent="-285750" algn="just">
                  <a:buClr>
                    <a:srgbClr val="005555"/>
                  </a:buClr>
                  <a:buFont typeface="Arial" panose="020B0604020202020204" pitchFamily="34" charset="0"/>
                  <a:buChar char="•"/>
                </a:pPr>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a:solidFill>
                      <a:schemeClr val="tx1"/>
                    </a:solidFill>
                  </a:rPr>
                  <a:t>Stellarator </a:t>
                </a:r>
                <a:r>
                  <a:rPr lang="en-US" sz="1800" i="0" dirty="0" smtClean="0">
                    <a:solidFill>
                      <a:schemeClr val="tx1"/>
                    </a:solidFill>
                  </a:rPr>
                  <a:t>geometry</a:t>
                </a:r>
              </a:p>
              <a:p>
                <a:pPr marL="285750" lvl="7" indent="-285750" algn="just">
                  <a:buClr>
                    <a:srgbClr val="005555"/>
                  </a:buClr>
                  <a:buFont typeface="Arial" panose="020B0604020202020204" pitchFamily="34" charset="0"/>
                  <a:buChar char="•"/>
                </a:pPr>
                <a:r>
                  <a:rPr lang="en-US" sz="1800" i="0" dirty="0" smtClean="0">
                    <a:solidFill>
                      <a:schemeClr val="tx1"/>
                    </a:solidFill>
                  </a:rPr>
                  <a:t>4-6 </a:t>
                </a:r>
                <a:r>
                  <a:rPr lang="en-US" sz="1800" i="0" dirty="0">
                    <a:solidFill>
                      <a:schemeClr val="tx1"/>
                    </a:solidFill>
                  </a:rPr>
                  <a:t>magnetic </a:t>
                </a:r>
                <a:r>
                  <a:rPr lang="en-US" sz="1800" i="0" dirty="0" smtClean="0">
                    <a:solidFill>
                      <a:schemeClr val="tx1"/>
                    </a:solidFill>
                  </a:rPr>
                  <a:t>islands</a:t>
                </a:r>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smtClean="0">
                    <a:solidFill>
                      <a:schemeClr val="tx1"/>
                    </a:solidFill>
                  </a:rPr>
                  <a:t>Island divertor </a:t>
                </a:r>
              </a:p>
              <a:p>
                <a:pPr marL="285750" lvl="7" indent="-285750" algn="just">
                  <a:buClr>
                    <a:srgbClr val="005555"/>
                  </a:buClr>
                  <a:buFont typeface="Arial" panose="020B0604020202020204" pitchFamily="34" charset="0"/>
                  <a:buChar char="•"/>
                </a:pPr>
                <a:r>
                  <a:rPr lang="en-US" sz="1800" i="0" dirty="0" smtClean="0">
                    <a:solidFill>
                      <a:schemeClr val="tx1"/>
                    </a:solidFill>
                  </a:rPr>
                  <a:t>Discontinuous </a:t>
                </a:r>
                <a:r>
                  <a:rPr lang="en-US" sz="1800" i="0" dirty="0">
                    <a:solidFill>
                      <a:schemeClr val="tx1"/>
                    </a:solidFill>
                  </a:rPr>
                  <a:t>divertor targets</a:t>
                </a:r>
              </a:p>
              <a:p>
                <a:pPr marL="285750" lvl="7" indent="-285750" algn="just">
                  <a:buClr>
                    <a:srgbClr val="005555"/>
                  </a:buClr>
                  <a:buFont typeface="Arial" panose="020B0604020202020204" pitchFamily="34" charset="0"/>
                  <a:buChar char="•"/>
                </a:pPr>
                <a:r>
                  <a:rPr lang="en-US" sz="1800" i="0" dirty="0">
                    <a:solidFill>
                      <a:schemeClr val="tx1"/>
                    </a:solidFill>
                  </a:rPr>
                  <a:t>Particle drifts </a:t>
                </a:r>
                <a:endParaRPr lang="en-US" sz="1800" b="1" i="0" dirty="0">
                  <a:solidFill>
                    <a:srgbClr val="005555"/>
                  </a:solidFill>
                </a:endParaRPr>
              </a:p>
              <a:p>
                <a:pPr marL="285750" lvl="7" indent="-285750" algn="just">
                  <a:buClr>
                    <a:srgbClr val="005555"/>
                  </a:buClr>
                  <a:buFont typeface="Arial" panose="020B0604020202020204" pitchFamily="34" charset="0"/>
                  <a:buChar char="•"/>
                </a:pPr>
                <a:r>
                  <a:rPr lang="en-US" sz="1800" i="0" dirty="0">
                    <a:solidFill>
                      <a:schemeClr val="tx1"/>
                    </a:solidFill>
                  </a:rPr>
                  <a:t>Intrinsic radiation </a:t>
                </a:r>
                <a:r>
                  <a:rPr lang="en-US" sz="1800" i="0" dirty="0" smtClean="0">
                    <a:solidFill>
                      <a:schemeClr val="tx1"/>
                    </a:solidFill>
                  </a:rPr>
                  <a:t>asymmetries</a:t>
                </a:r>
                <a:endParaRPr lang="en-US" sz="1800" i="0" dirty="0">
                  <a:solidFill>
                    <a:schemeClr val="tx1"/>
                  </a:solidFill>
                </a:endParaRPr>
              </a:p>
              <a:p>
                <a:pPr lvl="7" algn="just">
                  <a:buClr>
                    <a:srgbClr val="005555"/>
                  </a:buClr>
                </a:pPr>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9"/>
                <a:stretch>
                  <a:fillRect l="-1296" t="-639"/>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smtClean="0"/>
              <a:t>Introduction</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6</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65" name="Picture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4533" y="4265403"/>
            <a:ext cx="3642518" cy="2123588"/>
          </a:xfrm>
          <a:prstGeom prst="rect">
            <a:avLst/>
          </a:prstGeom>
        </p:spPr>
      </p:pic>
      <p:sp>
        <p:nvSpPr>
          <p:cNvPr id="69" name="Rectangle 68"/>
          <p:cNvSpPr/>
          <p:nvPr/>
        </p:nvSpPr>
        <p:spPr>
          <a:xfrm>
            <a:off x="6155426" y="3959153"/>
            <a:ext cx="1500732" cy="323165"/>
          </a:xfrm>
          <a:prstGeom prst="rect">
            <a:avLst/>
          </a:prstGeom>
        </p:spPr>
        <p:txBody>
          <a:bodyPr wrap="none">
            <a:spAutoFit/>
          </a:bodyPr>
          <a:lstStyle/>
          <a:p>
            <a:r>
              <a:rPr lang="en-US" sz="1500" b="1" dirty="0" smtClean="0"/>
              <a:t>EMC3-EIRENE</a:t>
            </a:r>
            <a:endParaRPr lang="en-GB" sz="1500" b="1" dirty="0"/>
          </a:p>
        </p:txBody>
      </p:sp>
    </p:spTree>
    <p:extLst>
      <p:ext uri="{BB962C8B-B14F-4D97-AF65-F5344CB8AC3E}">
        <p14:creationId xmlns:p14="http://schemas.microsoft.com/office/powerpoint/2010/main" val="71283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06814"/>
          </a:xfrm>
        </p:spPr>
        <p:txBody>
          <a:bodyPr/>
          <a:lstStyle/>
          <a:p>
            <a:r>
              <a:rPr lang="de-DE" sz="2400" dirty="0" smtClean="0"/>
              <a:t>GPT </a:t>
            </a:r>
            <a:r>
              <a:rPr lang="de-DE" sz="2400" dirty="0" err="1" smtClean="0"/>
              <a:t>Projections</a:t>
            </a:r>
            <a:endParaRPr lang="en-GB" sz="2400"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60</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p:txBody>
      </p:sp>
      <p:sp>
        <p:nvSpPr>
          <p:cNvPr id="1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70322"/>
          <a:stretch/>
        </p:blipFill>
        <p:spPr>
          <a:xfrm>
            <a:off x="3766204" y="1032075"/>
            <a:ext cx="1721236" cy="1800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7489"/>
          <a:stretch/>
        </p:blipFill>
        <p:spPr>
          <a:xfrm>
            <a:off x="658813" y="1036232"/>
            <a:ext cx="2672134" cy="180000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1897" y="1039052"/>
            <a:ext cx="2465646" cy="18000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8791" y="1039052"/>
            <a:ext cx="2400000" cy="1800000"/>
          </a:xfrm>
          <a:prstGeom prst="rect">
            <a:avLst/>
          </a:prstGeom>
          <a:ln>
            <a:noFill/>
          </a:ln>
        </p:spPr>
      </p:pic>
      <p:sp>
        <p:nvSpPr>
          <p:cNvPr id="22" name="CustomShape 103"/>
          <p:cNvSpPr/>
          <p:nvPr/>
        </p:nvSpPr>
        <p:spPr>
          <a:xfrm rot="13500000">
            <a:off x="3300601" y="1783457"/>
            <a:ext cx="311187" cy="311187"/>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23" name="CustomShape 103"/>
          <p:cNvSpPr/>
          <p:nvPr/>
        </p:nvSpPr>
        <p:spPr>
          <a:xfrm rot="13500000">
            <a:off x="5463112" y="1783457"/>
            <a:ext cx="311187" cy="311187"/>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70693"/>
          <a:stretch/>
        </p:blipFill>
        <p:spPr>
          <a:xfrm>
            <a:off x="3776971" y="2837715"/>
            <a:ext cx="1699702" cy="1800000"/>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r="48120"/>
          <a:stretch/>
        </p:blipFill>
        <p:spPr>
          <a:xfrm>
            <a:off x="648583" y="2839052"/>
            <a:ext cx="2645439" cy="1800000"/>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9622" y="2837715"/>
            <a:ext cx="2430197" cy="1800000"/>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8791" y="2837715"/>
            <a:ext cx="2400000" cy="1800000"/>
          </a:xfrm>
          <a:prstGeom prst="rect">
            <a:avLst/>
          </a:prstGeom>
        </p:spPr>
      </p:pic>
      <p:sp>
        <p:nvSpPr>
          <p:cNvPr id="29" name="CustomShape 103"/>
          <p:cNvSpPr/>
          <p:nvPr/>
        </p:nvSpPr>
        <p:spPr>
          <a:xfrm rot="13500000">
            <a:off x="3300601" y="3578562"/>
            <a:ext cx="311187" cy="311187"/>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30" name="CustomShape 103"/>
          <p:cNvSpPr/>
          <p:nvPr/>
        </p:nvSpPr>
        <p:spPr>
          <a:xfrm rot="13500000">
            <a:off x="5463112" y="3578561"/>
            <a:ext cx="311187" cy="311187"/>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4811" y="4730008"/>
            <a:ext cx="3600000" cy="1800000"/>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48230" y="4730008"/>
            <a:ext cx="2252980" cy="1800000"/>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00182" y="4761137"/>
            <a:ext cx="2217219" cy="1800000"/>
          </a:xfrm>
          <a:prstGeom prst="rect">
            <a:avLst/>
          </a:prstGeom>
        </p:spPr>
      </p:pic>
      <p:sp>
        <p:nvSpPr>
          <p:cNvPr id="36" name="CustomShape 103"/>
          <p:cNvSpPr/>
          <p:nvPr/>
        </p:nvSpPr>
        <p:spPr>
          <a:xfrm rot="13500000">
            <a:off x="5463112" y="5474415"/>
            <a:ext cx="311187" cy="311187"/>
          </a:xfrm>
          <a:custGeom>
            <a:avLst/>
            <a:gdLst/>
            <a:ahLst/>
            <a:cxnLst/>
            <a:rect l="l" t="t" r="r" b="b"/>
            <a:pathLst>
              <a:path w="21600" h="21600">
                <a:moveTo>
                  <a:pt x="0" y="0"/>
                </a:moveTo>
                <a:lnTo>
                  <a:pt x="21600" y="21600"/>
                </a:lnTo>
                <a:lnTo>
                  <a:pt x="0" y="21600"/>
                </a:lnTo>
                <a:lnTo>
                  <a:pt x="0" y="0"/>
                </a:lnTo>
                <a:close/>
              </a:path>
            </a:pathLst>
          </a:custGeom>
          <a:solidFill>
            <a:srgbClr val="338985"/>
          </a:solidFill>
          <a:ln>
            <a:solidFill>
              <a:srgbClr val="338985"/>
            </a:solidFill>
          </a:ln>
        </p:spPr>
        <p:style>
          <a:lnRef idx="0">
            <a:scrgbClr r="0" g="0" b="0"/>
          </a:lnRef>
          <a:fillRef idx="0">
            <a:scrgbClr r="0" g="0" b="0"/>
          </a:fillRef>
          <a:effectRef idx="0">
            <a:scrgbClr r="0" g="0" b="0"/>
          </a:effectRef>
          <a:fontRef idx="minor"/>
        </p:style>
      </p:sp>
      <p:sp>
        <p:nvSpPr>
          <p:cNvPr id="37" name="Rectangle 36"/>
          <p:cNvSpPr/>
          <p:nvPr/>
        </p:nvSpPr>
        <p:spPr>
          <a:xfrm>
            <a:off x="6518130" y="555700"/>
            <a:ext cx="1313180" cy="369332"/>
          </a:xfrm>
          <a:prstGeom prst="rect">
            <a:avLst/>
          </a:prstGeom>
        </p:spPr>
        <p:txBody>
          <a:bodyPr wrap="none">
            <a:spAutoFit/>
          </a:bodyPr>
          <a:lstStyle/>
          <a:p>
            <a:pPr algn="ctr"/>
            <a:r>
              <a:rPr lang="de-DE" b="1" dirty="0" err="1" smtClean="0"/>
              <a:t>Projection</a:t>
            </a:r>
            <a:endParaRPr lang="en-GB" b="1" dirty="0"/>
          </a:p>
        </p:txBody>
      </p:sp>
      <p:sp>
        <p:nvSpPr>
          <p:cNvPr id="38" name="Rectangle 37"/>
          <p:cNvSpPr/>
          <p:nvPr/>
        </p:nvSpPr>
        <p:spPr>
          <a:xfrm>
            <a:off x="8888081" y="555700"/>
            <a:ext cx="1441420" cy="369332"/>
          </a:xfrm>
          <a:prstGeom prst="rect">
            <a:avLst/>
          </a:prstGeom>
        </p:spPr>
        <p:txBody>
          <a:bodyPr wrap="none">
            <a:spAutoFit/>
          </a:bodyPr>
          <a:lstStyle/>
          <a:p>
            <a:pPr algn="ctr"/>
            <a:r>
              <a:rPr lang="de-DE" b="1" dirty="0" smtClean="0"/>
              <a:t>Experiment</a:t>
            </a:r>
            <a:endParaRPr lang="en-GB" b="1" dirty="0"/>
          </a:p>
        </p:txBody>
      </p:sp>
    </p:spTree>
    <p:extLst>
      <p:ext uri="{BB962C8B-B14F-4D97-AF65-F5344CB8AC3E}">
        <p14:creationId xmlns:p14="http://schemas.microsoft.com/office/powerpoint/2010/main" val="36742792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quarter" idx="13"/>
              </p:nvPr>
            </p:nvSpPr>
            <p:spPr>
              <a:xfrm>
                <a:off x="695326" y="1095090"/>
                <a:ext cx="11103943" cy="5286660"/>
              </a:xfrm>
            </p:spPr>
            <p:txBody>
              <a:bodyPr>
                <a:noAutofit/>
              </a:bodyPr>
              <a:lstStyle/>
              <a:p>
                <a:pPr lvl="7" algn="just"/>
                <a:r>
                  <a:rPr lang="en-US" sz="1800" i="0" dirty="0" smtClean="0">
                    <a:solidFill>
                      <a:schemeClr val="tx1"/>
                    </a:solidFill>
                  </a:rPr>
                  <a:t>The </a:t>
                </a:r>
                <a:r>
                  <a:rPr lang="en-US" sz="1800" i="0" dirty="0">
                    <a:solidFill>
                      <a:schemeClr val="tx1"/>
                    </a:solidFill>
                  </a:rPr>
                  <a:t>line-integrated power on a given pixel scales with the pixel </a:t>
                </a:r>
                <a:r>
                  <a:rPr lang="en-US" sz="1800" i="0" dirty="0" err="1">
                    <a:solidFill>
                      <a:schemeClr val="tx1"/>
                    </a:solidFill>
                  </a:rPr>
                  <a:t>etendue</a:t>
                </a:r>
                <a:r>
                  <a:rPr lang="en-US" sz="1800" i="0" dirty="0">
                    <a:solidFill>
                      <a:schemeClr val="tx1"/>
                    </a:solidFill>
                  </a:rPr>
                  <a:t> </a:t>
                </a:r>
                <a14:m>
                  <m:oMath xmlns:m="http://schemas.openxmlformats.org/officeDocument/2006/math">
                    <m:r>
                      <a:rPr lang="de-DE" sz="1800">
                        <a:solidFill>
                          <a:schemeClr val="tx1"/>
                        </a:solidFill>
                        <a:latin typeface="Cambria Math" panose="02040503050406030204" pitchFamily="18" charset="0"/>
                      </a:rPr>
                      <m:t>𝐸</m:t>
                    </m:r>
                  </m:oMath>
                </a14:m>
                <a:r>
                  <a:rPr lang="en-US" sz="1800" i="0" dirty="0">
                    <a:solidFill>
                      <a:schemeClr val="tx1"/>
                    </a:solidFill>
                  </a:rPr>
                  <a:t> ( roughly pinhole-to-foil </a:t>
                </a:r>
                <a:r>
                  <a:rPr lang="en-US" sz="1800" i="0" dirty="0" err="1">
                    <a:solidFill>
                      <a:schemeClr val="tx1"/>
                    </a:solidFill>
                  </a:rPr>
                  <a:t>projectied</a:t>
                </a:r>
                <a:r>
                  <a:rPr lang="en-US" sz="1800" i="0" dirty="0">
                    <a:solidFill>
                      <a:schemeClr val="tx1"/>
                    </a:solidFill>
                  </a:rPr>
                  <a:t> area) and the length (or volume) of the </a:t>
                </a:r>
                <a:r>
                  <a:rPr lang="en-US" sz="1800" i="0" dirty="0" err="1">
                    <a:solidFill>
                      <a:schemeClr val="tx1"/>
                    </a:solidFill>
                  </a:rPr>
                  <a:t>LoS</a:t>
                </a:r>
                <a:r>
                  <a:rPr lang="en-US" sz="1800" i="0" dirty="0">
                    <a:solidFill>
                      <a:schemeClr val="tx1"/>
                    </a:solidFill>
                  </a:rPr>
                  <a:t> crossing the plasma volume,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𝑑</m:t>
                        </m:r>
                      </m:e>
                      <m:sub>
                        <m:r>
                          <a:rPr lang="de-DE" sz="1800">
                            <a:solidFill>
                              <a:schemeClr val="tx1"/>
                            </a:solidFill>
                            <a:latin typeface="Cambria Math" panose="02040503050406030204" pitchFamily="18" charset="0"/>
                          </a:rPr>
                          <m:t>𝐿𝑜𝑆</m:t>
                        </m:r>
                      </m:sub>
                    </m:sSub>
                  </m:oMath>
                </a14:m>
                <a:r>
                  <a:rPr lang="en-US" sz="1800" i="0" dirty="0">
                    <a:solidFill>
                      <a:schemeClr val="tx1"/>
                    </a:solidFill>
                  </a:rPr>
                  <a:t>.  </a:t>
                </a: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r>
                  <a:rPr lang="en-US" sz="1800" i="0" dirty="0" smtClean="0">
                    <a:solidFill>
                      <a:schemeClr val="tx1"/>
                    </a:solidFill>
                  </a:rPr>
                  <a:t>The </a:t>
                </a:r>
                <a:r>
                  <a:rPr lang="en-US" sz="1800" i="0" dirty="0">
                    <a:solidFill>
                      <a:schemeClr val="tx1"/>
                    </a:solidFill>
                  </a:rPr>
                  <a:t>raw power load data is usually divided by the so-called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𝑘</m:t>
                        </m:r>
                      </m:e>
                      <m:sub>
                        <m:r>
                          <a:rPr lang="de-DE" sz="1800">
                            <a:solidFill>
                              <a:schemeClr val="tx1"/>
                            </a:solidFill>
                            <a:latin typeface="Cambria Math" panose="02040503050406030204" pitchFamily="18" charset="0"/>
                          </a:rPr>
                          <m:t>𝑏𝑜𝑙𝑜</m:t>
                        </m:r>
                      </m:sub>
                    </m:sSub>
                  </m:oMath>
                </a14:m>
                <a:r>
                  <a:rPr lang="en-US" sz="1800" i="0" dirty="0">
                    <a:solidFill>
                      <a:schemeClr val="tx1"/>
                    </a:solidFill>
                  </a:rPr>
                  <a:t> factor, defined as the product of the two, to disentangle the plasma emissivity features from the specific camera geometry. This normalized quantity is named </a:t>
                </a:r>
                <a:r>
                  <a:rPr lang="en-US" sz="1800" b="1" i="0" dirty="0">
                    <a:solidFill>
                      <a:srgbClr val="005555"/>
                    </a:solidFill>
                  </a:rPr>
                  <a:t>chord brightness </a:t>
                </a: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𝑐h𝑜𝑟𝑑</m:t>
                        </m:r>
                      </m:sub>
                    </m:sSub>
                  </m:oMath>
                </a14:m>
                <a:r>
                  <a:rPr lang="en-US" sz="1800" dirty="0">
                    <a:solidFill>
                      <a:schemeClr val="tx1"/>
                    </a:solidFill>
                  </a:rPr>
                  <a:t>.</a:t>
                </a:r>
                <a:endParaRPr lang="en-GB" sz="1800" dirty="0">
                  <a:solidFill>
                    <a:schemeClr val="tx1"/>
                  </a:solidFill>
                </a:endParaRPr>
              </a:p>
              <a:p>
                <a:pPr marL="342900" lvl="7" indent="-342900" algn="just">
                  <a:spcAft>
                    <a:spcPts val="600"/>
                  </a:spcAft>
                  <a:buFont typeface="+mj-lt"/>
                  <a:buAutoNum type="arabicPeriod"/>
                </a:pPr>
                <a:endParaRPr lang="en-US" sz="1800" b="1" i="0" dirty="0">
                  <a:solidFill>
                    <a:srgbClr val="005555"/>
                  </a:solidFill>
                </a:endParaRPr>
              </a:p>
              <a:p>
                <a:pPr lvl="1"/>
                <a:endParaRPr lang="en-US" dirty="0" smtClean="0">
                  <a:sym typeface="Symbol" panose="05050102010706020507" pitchFamily="18" charset="2"/>
                </a:endParaRPr>
              </a:p>
              <a:p>
                <a:pPr lvl="1"/>
                <a:endParaRPr lang="en-US" dirty="0" smtClean="0">
                  <a:sym typeface="Symbol" panose="05050102010706020507" pitchFamily="18" charset="2"/>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r="-12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itel 8"/>
              <p:cNvSpPr>
                <a:spLocks noGrp="1"/>
              </p:cNvSpPr>
              <p:nvPr>
                <p:ph type="title"/>
              </p:nvPr>
            </p:nvSpPr>
            <p:spPr>
              <a:xfrm>
                <a:off x="695326" y="441325"/>
                <a:ext cx="9576471" cy="406814"/>
              </a:xfrm>
            </p:spPr>
            <p:txBody>
              <a:bodyPr/>
              <a:lstStyle/>
              <a:p>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𝒌</m:t>
                        </m:r>
                      </m:e>
                      <m:sub>
                        <m:r>
                          <a:rPr lang="de-DE" sz="2400" i="1">
                            <a:latin typeface="Cambria Math" panose="02040503050406030204" pitchFamily="18" charset="0"/>
                          </a:rPr>
                          <m:t>𝒃𝒐𝒍𝒐</m:t>
                        </m:r>
                      </m:sub>
                    </m:sSub>
                  </m:oMath>
                </a14:m>
                <a:r>
                  <a:rPr lang="en-GB" sz="2400" dirty="0"/>
                  <a:t> factor</a:t>
                </a:r>
              </a:p>
            </p:txBody>
          </p:sp>
        </mc:Choice>
        <mc:Fallback xmlns="">
          <p:sp>
            <p:nvSpPr>
              <p:cNvPr id="9" name="Titel 8"/>
              <p:cNvSpPr>
                <a:spLocks noGrp="1" noRot="1" noChangeAspect="1" noMove="1" noResize="1" noEditPoints="1" noAdjustHandles="1" noChangeArrowheads="1" noChangeShapeType="1" noTextEdit="1"/>
              </p:cNvSpPr>
              <p:nvPr>
                <p:ph type="title"/>
              </p:nvPr>
            </p:nvSpPr>
            <p:spPr>
              <a:xfrm>
                <a:off x="695326" y="441325"/>
                <a:ext cx="9576471" cy="406814"/>
              </a:xfrm>
              <a:blipFill>
                <a:blip r:embed="rId3"/>
                <a:stretch>
                  <a:fillRect l="-1146" t="-23881" b="-34328"/>
                </a:stretch>
              </a:blipFill>
            </p:spPr>
            <p:txBody>
              <a:bodyPr/>
              <a:lstStyle/>
              <a:p>
                <a:r>
                  <a:rPr lang="en-GB">
                    <a:noFill/>
                  </a:rPr>
                  <a:t> </a:t>
                </a:r>
              </a:p>
            </p:txBody>
          </p:sp>
        </mc:Fallback>
      </mc:AlternateContent>
      <p:sp>
        <p:nvSpPr>
          <p:cNvPr id="8" name="Foliennummernplatzhalter 7"/>
          <p:cNvSpPr>
            <a:spLocks noGrp="1"/>
          </p:cNvSpPr>
          <p:nvPr>
            <p:ph type="sldNum" sz="quarter" idx="16"/>
          </p:nvPr>
        </p:nvSpPr>
        <p:spPr/>
        <p:txBody>
          <a:bodyPr/>
          <a:lstStyle/>
          <a:p>
            <a:fld id="{31AA536C-85F5-4A1B-A111-7CE00A08BCBC}" type="slidenum">
              <a:rPr lang="en-US" smtClean="0"/>
              <a:pPr/>
              <a:t>61</a:t>
            </a:fld>
            <a:endParaRPr lang="en-US" dirty="0"/>
          </a:p>
        </p:txBody>
      </p:sp>
      <p:sp>
        <p:nvSpPr>
          <p:cNvPr id="14" name="Text Placeholder 1"/>
          <p:cNvSpPr txBox="1">
            <a:spLocks/>
          </p:cNvSpPr>
          <p:nvPr/>
        </p:nvSpPr>
        <p:spPr>
          <a:xfrm>
            <a:off x="566119" y="1095091"/>
            <a:ext cx="11233150" cy="494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b="0" dirty="0" smtClean="0">
              <a:sym typeface="Symbol" panose="05050102010706020507" pitchFamily="18" charset="2"/>
            </a:endParaRPr>
          </a:p>
        </p:txBody>
      </p:sp>
      <p:sp>
        <p:nvSpPr>
          <p:cNvPr id="1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44" name="Picture 43"/>
          <p:cNvPicPr>
            <a:picLocks noChangeAspect="1"/>
          </p:cNvPicPr>
          <p:nvPr/>
        </p:nvPicPr>
        <p:blipFill>
          <a:blip r:embed="rId4"/>
          <a:stretch>
            <a:fillRect/>
          </a:stretch>
        </p:blipFill>
        <p:spPr>
          <a:xfrm>
            <a:off x="4259218" y="1689921"/>
            <a:ext cx="7496408" cy="1800000"/>
          </a:xfrm>
          <a:prstGeom prst="rect">
            <a:avLst/>
          </a:prstGeom>
        </p:spPr>
      </p:pic>
      <mc:AlternateContent xmlns:mc="http://schemas.openxmlformats.org/markup-compatibility/2006" xmlns:a14="http://schemas.microsoft.com/office/drawing/2010/main">
        <mc:Choice Requires="a14">
          <p:sp>
            <p:nvSpPr>
              <p:cNvPr id="45" name="TextBox 44"/>
              <p:cNvSpPr txBox="1"/>
              <p:nvPr/>
            </p:nvSpPr>
            <p:spPr>
              <a:xfrm>
                <a:off x="5285506" y="5171645"/>
                <a:ext cx="1566839"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𝑐h𝑜𝑟𝑑</m:t>
                          </m:r>
                        </m:sub>
                      </m:sSub>
                      <m:r>
                        <a:rPr lang="de-DE" i="1" smtClean="0">
                          <a:latin typeface="Cambria Math" panose="02040503050406030204" pitchFamily="18" charset="0"/>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𝑙𝑖𝑛</m:t>
                              </m:r>
                            </m:sub>
                          </m:sSub>
                        </m:num>
                        <m:den>
                          <m:sSub>
                            <m:sSubPr>
                              <m:ctrlPr>
                                <a:rPr lang="de-DE" i="1">
                                  <a:latin typeface="Cambria Math" panose="02040503050406030204" pitchFamily="18" charset="0"/>
                                </a:rPr>
                              </m:ctrlPr>
                            </m:sSubPr>
                            <m:e>
                              <m:r>
                                <a:rPr lang="de-DE" b="0" i="1" smtClean="0">
                                  <a:latin typeface="Cambria Math" panose="02040503050406030204" pitchFamily="18" charset="0"/>
                                </a:rPr>
                                <m:t>𝑑</m:t>
                              </m:r>
                            </m:e>
                            <m:sub>
                              <m:r>
                                <a:rPr lang="de-DE" b="0" i="1" smtClean="0">
                                  <a:latin typeface="Cambria Math" panose="02040503050406030204" pitchFamily="18" charset="0"/>
                                </a:rPr>
                                <m:t>𝐿𝑜𝑆</m:t>
                              </m:r>
                            </m:sub>
                          </m:sSub>
                          <m:r>
                            <a:rPr lang="de-DE" b="0" i="1" smtClean="0">
                              <a:latin typeface="Cambria Math" panose="02040503050406030204" pitchFamily="18" charset="0"/>
                            </a:rPr>
                            <m:t>𝐸</m:t>
                          </m:r>
                        </m:den>
                      </m:f>
                    </m:oMath>
                  </m:oMathPara>
                </a14:m>
                <a:endParaRPr lang="de-DE" dirty="0" err="1" smtClean="0"/>
              </a:p>
            </p:txBody>
          </p:sp>
        </mc:Choice>
        <mc:Fallback xmlns="">
          <p:sp>
            <p:nvSpPr>
              <p:cNvPr id="45" name="TextBox 44"/>
              <p:cNvSpPr txBox="1">
                <a:spLocks noRot="1" noChangeAspect="1" noMove="1" noResize="1" noEditPoints="1" noAdjustHandles="1" noChangeArrowheads="1" noChangeShapeType="1" noTextEdit="1"/>
              </p:cNvSpPr>
              <p:nvPr/>
            </p:nvSpPr>
            <p:spPr>
              <a:xfrm>
                <a:off x="5285506" y="5171645"/>
                <a:ext cx="1566839" cy="294953"/>
              </a:xfrm>
              <a:prstGeom prst="rect">
                <a:avLst/>
              </a:prstGeom>
              <a:blipFill>
                <a:blip r:embed="rId5"/>
                <a:stretch>
                  <a:fillRect l="-2724" t="-73469" r="-2724" b="-40816"/>
                </a:stretch>
              </a:blipFill>
            </p:spPr>
            <p:txBody>
              <a:bodyPr/>
              <a:lstStyle/>
              <a:p>
                <a:r>
                  <a:rPr lang="en-GB">
                    <a:noFill/>
                  </a:rPr>
                  <a:t> </a:t>
                </a:r>
              </a:p>
            </p:txBody>
          </p:sp>
        </mc:Fallback>
      </mc:AlternateContent>
      <p:cxnSp>
        <p:nvCxnSpPr>
          <p:cNvPr id="46" name="Straight Arrow Connector 45"/>
          <p:cNvCxnSpPr>
            <a:endCxn id="45" idx="1"/>
          </p:cNvCxnSpPr>
          <p:nvPr/>
        </p:nvCxnSpPr>
        <p:spPr>
          <a:xfrm>
            <a:off x="4539352" y="5319122"/>
            <a:ext cx="746154"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5" idx="3"/>
          </p:cNvCxnSpPr>
          <p:nvPr/>
        </p:nvCxnSpPr>
        <p:spPr>
          <a:xfrm>
            <a:off x="6852345" y="5319122"/>
            <a:ext cx="701083"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686" y="1689921"/>
            <a:ext cx="2390810" cy="180000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649" y="4361637"/>
            <a:ext cx="2803499" cy="1980000"/>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0433" y="4355990"/>
            <a:ext cx="2835001" cy="1980000"/>
          </a:xfrm>
          <a:prstGeom prst="rect">
            <a:avLst/>
          </a:prstGeom>
        </p:spPr>
      </p:pic>
    </p:spTree>
    <p:extLst>
      <p:ext uri="{BB962C8B-B14F-4D97-AF65-F5344CB8AC3E}">
        <p14:creationId xmlns:p14="http://schemas.microsoft.com/office/powerpoint/2010/main" val="19277453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sz="quarter" idx="13"/>
              </p:nvPr>
            </p:nvSpPr>
            <p:spPr>
              <a:xfrm>
                <a:off x="695326" y="1095090"/>
                <a:ext cx="11103943" cy="5286660"/>
              </a:xfrm>
            </p:spPr>
            <p:txBody>
              <a:bodyPr>
                <a:noAutofit/>
              </a:bodyPr>
              <a:lstStyle/>
              <a:p>
                <a:pPr marL="285750" lvl="7" indent="-285750" algn="just">
                  <a:buFont typeface="Arial" panose="020B0604020202020204" pitchFamily="34" charset="0"/>
                  <a:buChar char="•"/>
                </a:pPr>
                <a:r>
                  <a:rPr lang="en-US" sz="1800" i="0" dirty="0" smtClean="0">
                    <a:solidFill>
                      <a:schemeClr val="tx1"/>
                    </a:solidFill>
                  </a:rPr>
                  <a:t>ICRH power is </a:t>
                </a:r>
                <a:r>
                  <a:rPr lang="en-US" sz="1800" i="0" dirty="0" err="1" smtClean="0">
                    <a:solidFill>
                      <a:schemeClr val="tx1"/>
                    </a:solidFill>
                  </a:rPr>
                  <a:t>radiatively</a:t>
                </a:r>
                <a:r>
                  <a:rPr lang="en-US" sz="1800" i="0" dirty="0" smtClean="0">
                    <a:solidFill>
                      <a:schemeClr val="tx1"/>
                    </a:solidFill>
                  </a:rPr>
                  <a:t> dissipated</a:t>
                </a:r>
              </a:p>
              <a:p>
                <a:pPr marL="285750" lvl="7" indent="-285750" algn="just">
                  <a:buFont typeface="Arial" panose="020B0604020202020204" pitchFamily="34" charset="0"/>
                  <a:buChar char="•"/>
                </a:pPr>
                <a14:m>
                  <m:oMath xmlns:m="http://schemas.openxmlformats.org/officeDocument/2006/math">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𝑊</m:t>
                        </m:r>
                      </m:e>
                      <m:sub>
                        <m:r>
                          <a:rPr lang="de-DE" sz="1800" b="0" i="1" smtClean="0">
                            <a:solidFill>
                              <a:schemeClr val="tx1"/>
                            </a:solidFill>
                            <a:latin typeface="Cambria Math" panose="02040503050406030204" pitchFamily="18" charset="0"/>
                          </a:rPr>
                          <m:t>𝑑𝑖𝑎</m:t>
                        </m:r>
                      </m:sub>
                    </m:sSub>
                  </m:oMath>
                </a14:m>
                <a:r>
                  <a:rPr lang="en-US" sz="1800" i="0" dirty="0" smtClean="0">
                    <a:solidFill>
                      <a:schemeClr val="tx1"/>
                    </a:solidFill>
                  </a:rPr>
                  <a:t> is unaffected</a:t>
                </a:r>
              </a:p>
              <a:p>
                <a:pPr marL="285750" lvl="7" indent="-285750" algn="just">
                  <a:buFont typeface="Arial" panose="020B0604020202020204" pitchFamily="34" charset="0"/>
                  <a:buChar char="•"/>
                </a:pPr>
                <a14:m>
                  <m:oMath xmlns:m="http://schemas.openxmlformats.org/officeDocument/2006/math">
                    <m:sSub>
                      <m:sSubPr>
                        <m:ctrlPr>
                          <a:rPr lang="de-DE" sz="1800" b="0" i="1" smtClean="0">
                            <a:solidFill>
                              <a:schemeClr val="tx1"/>
                            </a:solidFill>
                            <a:latin typeface="Cambria Math" panose="02040503050406030204" pitchFamily="18" charset="0"/>
                          </a:rPr>
                        </m:ctrlPr>
                      </m:sSubPr>
                      <m:e>
                        <m:r>
                          <a:rPr lang="de-DE" sz="1800" b="0" i="1" smtClean="0">
                            <a:solidFill>
                              <a:schemeClr val="tx1"/>
                            </a:solidFill>
                            <a:latin typeface="Cambria Math" panose="02040503050406030204" pitchFamily="18" charset="0"/>
                          </a:rPr>
                          <m:t>𝑃</m:t>
                        </m:r>
                      </m:e>
                      <m:sub>
                        <m:r>
                          <a:rPr lang="de-DE" sz="1800" b="0" i="1" smtClean="0">
                            <a:solidFill>
                              <a:schemeClr val="tx1"/>
                            </a:solidFill>
                            <a:latin typeface="Cambria Math" panose="02040503050406030204" pitchFamily="18" charset="0"/>
                          </a:rPr>
                          <m:t>𝑟𝑎𝑑</m:t>
                        </m:r>
                      </m:sub>
                    </m:sSub>
                  </m:oMath>
                </a14:m>
                <a:r>
                  <a:rPr lang="en-US" sz="1800" i="0" dirty="0" smtClean="0">
                    <a:solidFill>
                      <a:schemeClr val="tx1"/>
                    </a:solidFill>
                  </a:rPr>
                  <a:t> effect is localized in lower right island</a:t>
                </a:r>
              </a:p>
              <a:p>
                <a:pPr marL="285750" lvl="7" indent="-285750" algn="just">
                  <a:buFont typeface="Arial" panose="020B0604020202020204" pitchFamily="34" charset="0"/>
                  <a:buChar char="•"/>
                </a:pPr>
                <a:r>
                  <a:rPr lang="en-US" sz="1800" i="0" dirty="0" smtClean="0">
                    <a:solidFill>
                      <a:schemeClr val="tx1"/>
                    </a:solidFill>
                  </a:rPr>
                  <a:t>Magnetically connected to injection point</a:t>
                </a:r>
              </a:p>
              <a:p>
                <a:pPr marL="285750" lvl="7" indent="-285750" algn="just">
                  <a:buFont typeface="Arial" panose="020B0604020202020204" pitchFamily="34" charset="0"/>
                  <a:buChar char="•"/>
                </a:pPr>
                <a:r>
                  <a:rPr lang="en-US" sz="1800" i="0" dirty="0" smtClean="0">
                    <a:solidFill>
                      <a:schemeClr val="tx1"/>
                    </a:solidFill>
                  </a:rPr>
                  <a:t>Pattern without antenna is slightly different </a:t>
                </a:r>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endParaRPr lang="en-US" sz="1800" i="0" dirty="0">
                  <a:solidFill>
                    <a:schemeClr val="tx1"/>
                  </a:solidFill>
                </a:endParaRPr>
              </a:p>
              <a:p>
                <a:pPr lvl="7" algn="just">
                  <a:spcAft>
                    <a:spcPts val="600"/>
                  </a:spcAft>
                </a:pPr>
                <a:endParaRPr lang="en-US" sz="1800" b="1" i="0" dirty="0">
                  <a:solidFill>
                    <a:srgbClr val="005555"/>
                  </a:solidFill>
                </a:endParaRPr>
              </a:p>
              <a:p>
                <a:pPr lvl="1"/>
                <a:endParaRPr lang="en-US" dirty="0" smtClean="0">
                  <a:sym typeface="Symbol" panose="05050102010706020507" pitchFamily="18" charset="2"/>
                </a:endParaRPr>
              </a:p>
              <a:p>
                <a:pPr lvl="1"/>
                <a:endParaRPr lang="en-US" dirty="0" smtClean="0">
                  <a:sym typeface="Symbol" panose="05050102010706020507" pitchFamily="18" charset="2"/>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3"/>
              </p:nvPr>
            </p:nvSpPr>
            <p:spPr>
              <a:xfrm>
                <a:off x="695326" y="1095090"/>
                <a:ext cx="11103943" cy="5286660"/>
              </a:xfrm>
              <a:blipFill>
                <a:blip r:embed="rId2"/>
                <a:stretch>
                  <a:fillRect l="-1262" t="-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itel 8"/>
              <p:cNvSpPr>
                <a:spLocks noGrp="1"/>
              </p:cNvSpPr>
              <p:nvPr>
                <p:ph type="title"/>
              </p:nvPr>
            </p:nvSpPr>
            <p:spPr>
              <a:xfrm>
                <a:off x="695326" y="441325"/>
                <a:ext cx="9576471" cy="406814"/>
              </a:xfrm>
            </p:spPr>
            <p:txBody>
              <a:bodyPr/>
              <a:lstStyle/>
              <a:p>
                <a:r>
                  <a:rPr lang="de-DE" sz="2400" dirty="0" smtClean="0"/>
                  <a:t>ICRH </a:t>
                </a:r>
                <a:r>
                  <a:rPr lang="de-DE" sz="2400" dirty="0" err="1" smtClean="0"/>
                  <a:t>effect</a:t>
                </a:r>
                <a:r>
                  <a:rPr lang="de-DE" sz="2400" dirty="0" smtClean="0"/>
                  <a:t> on </a:t>
                </a:r>
                <a14:m>
                  <m:oMath xmlns:m="http://schemas.openxmlformats.org/officeDocument/2006/math">
                    <m:sSub>
                      <m:sSubPr>
                        <m:ctrlPr>
                          <a:rPr lang="de-DE" sz="2400" b="1" i="1" smtClean="0">
                            <a:latin typeface="Cambria Math" panose="02040503050406030204" pitchFamily="18" charset="0"/>
                          </a:rPr>
                        </m:ctrlPr>
                      </m:sSubPr>
                      <m:e>
                        <m:r>
                          <a:rPr lang="de-DE" sz="2400" b="1" i="1" smtClean="0">
                            <a:latin typeface="Cambria Math" panose="02040503050406030204" pitchFamily="18" charset="0"/>
                          </a:rPr>
                          <m:t>𝑷</m:t>
                        </m:r>
                      </m:e>
                      <m:sub>
                        <m:r>
                          <a:rPr lang="de-DE" sz="2400" b="1" i="1" smtClean="0">
                            <a:latin typeface="Cambria Math" panose="02040503050406030204" pitchFamily="18" charset="0"/>
                          </a:rPr>
                          <m:t>𝒓𝒂𝒅</m:t>
                        </m:r>
                      </m:sub>
                    </m:sSub>
                  </m:oMath>
                </a14:m>
                <a:endParaRPr lang="en-GB" sz="2400" dirty="0"/>
              </a:p>
            </p:txBody>
          </p:sp>
        </mc:Choice>
        <mc:Fallback xmlns="">
          <p:sp>
            <p:nvSpPr>
              <p:cNvPr id="9" name="Titel 8"/>
              <p:cNvSpPr>
                <a:spLocks noGrp="1" noRot="1" noChangeAspect="1" noMove="1" noResize="1" noEditPoints="1" noAdjustHandles="1" noChangeArrowheads="1" noChangeShapeType="1" noTextEdit="1"/>
              </p:cNvSpPr>
              <p:nvPr>
                <p:ph type="title"/>
              </p:nvPr>
            </p:nvSpPr>
            <p:spPr>
              <a:xfrm>
                <a:off x="695326" y="441325"/>
                <a:ext cx="9576471" cy="406814"/>
              </a:xfrm>
              <a:blipFill>
                <a:blip r:embed="rId3"/>
                <a:stretch>
                  <a:fillRect l="-1910" t="-23881" b="-34328"/>
                </a:stretch>
              </a:blipFill>
            </p:spPr>
            <p:txBody>
              <a:bodyPr/>
              <a:lstStyle/>
              <a:p>
                <a:r>
                  <a:rPr lang="en-GB">
                    <a:noFill/>
                  </a:rPr>
                  <a:t> </a:t>
                </a:r>
              </a:p>
            </p:txBody>
          </p:sp>
        </mc:Fallback>
      </mc:AlternateContent>
      <p:sp>
        <p:nvSpPr>
          <p:cNvPr id="8" name="Foliennummernplatzhalter 7"/>
          <p:cNvSpPr>
            <a:spLocks noGrp="1"/>
          </p:cNvSpPr>
          <p:nvPr>
            <p:ph type="sldNum" sz="quarter" idx="16"/>
          </p:nvPr>
        </p:nvSpPr>
        <p:spPr/>
        <p:txBody>
          <a:bodyPr/>
          <a:lstStyle/>
          <a:p>
            <a:fld id="{31AA536C-85F5-4A1B-A111-7CE00A08BCBC}" type="slidenum">
              <a:rPr lang="en-US" smtClean="0"/>
              <a:pPr/>
              <a:t>62</a:t>
            </a:fld>
            <a:endParaRPr lang="en-US" dirty="0"/>
          </a:p>
        </p:txBody>
      </p:sp>
      <p:sp>
        <p:nvSpPr>
          <p:cNvPr id="1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6666" y="4516581"/>
            <a:ext cx="3383278" cy="18000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9420" b="32753"/>
          <a:stretch/>
        </p:blipFill>
        <p:spPr>
          <a:xfrm>
            <a:off x="139148" y="4336581"/>
            <a:ext cx="8565514" cy="2160000"/>
          </a:xfrm>
          <a:prstGeom prst="rect">
            <a:avLst/>
          </a:prstGeom>
        </p:spPr>
      </p:pic>
      <p:pic>
        <p:nvPicPr>
          <p:cNvPr id="4" name="Picture 3"/>
          <p:cNvPicPr>
            <a:picLocks noChangeAspect="1"/>
          </p:cNvPicPr>
          <p:nvPr/>
        </p:nvPicPr>
        <p:blipFill>
          <a:blip r:embed="rId6"/>
          <a:stretch>
            <a:fillRect/>
          </a:stretch>
        </p:blipFill>
        <p:spPr>
          <a:xfrm>
            <a:off x="5973919" y="1056893"/>
            <a:ext cx="6165797" cy="3070934"/>
          </a:xfrm>
          <a:prstGeom prst="rect">
            <a:avLst/>
          </a:prstGeom>
        </p:spPr>
      </p:pic>
    </p:spTree>
    <p:extLst>
      <p:ext uri="{BB962C8B-B14F-4D97-AF65-F5344CB8AC3E}">
        <p14:creationId xmlns:p14="http://schemas.microsoft.com/office/powerpoint/2010/main" val="4355910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95326" y="441325"/>
            <a:ext cx="9576471" cy="406814"/>
          </a:xfrm>
        </p:spPr>
        <p:txBody>
          <a:bodyPr/>
          <a:lstStyle/>
          <a:p>
            <a:r>
              <a:rPr lang="de-DE" sz="2400" dirty="0" smtClean="0"/>
              <a:t>IRVB </a:t>
            </a:r>
            <a:r>
              <a:rPr lang="de-DE" sz="2400" dirty="0" err="1" smtClean="0"/>
              <a:t>components</a:t>
            </a:r>
            <a:endParaRPr lang="en-GB" sz="2400"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63</a:t>
            </a:fld>
            <a:endParaRPr lang="en-US" dirty="0"/>
          </a:p>
        </p:txBody>
      </p:sp>
      <p:sp>
        <p:nvSpPr>
          <p:cNvPr id="15"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16"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17" name="Picture 16" descr="Close-up of a machine&#10;&#10;Description automatically generated"/>
          <p:cNvPicPr/>
          <p:nvPr/>
        </p:nvPicPr>
        <p:blipFill rotWithShape="1">
          <a:blip r:embed="rId2" cstate="print">
            <a:extLst>
              <a:ext uri="{28A0092B-C50C-407E-A947-70E740481C1C}">
                <a14:useLocalDpi xmlns:a14="http://schemas.microsoft.com/office/drawing/2010/main" val="0"/>
              </a:ext>
            </a:extLst>
          </a:blip>
          <a:srcRect t="4" b="4"/>
          <a:stretch/>
        </p:blipFill>
        <p:spPr bwMode="auto">
          <a:xfrm>
            <a:off x="6416485" y="1501306"/>
            <a:ext cx="2319441" cy="1792129"/>
          </a:xfrm>
          <a:prstGeom prst="rect">
            <a:avLst/>
          </a:prstGeom>
          <a:noFill/>
          <a:ln>
            <a:noFill/>
          </a:ln>
        </p:spPr>
      </p:pic>
      <p:pic>
        <p:nvPicPr>
          <p:cNvPr id="18" name="Picture 17"/>
          <p:cNvPicPr/>
          <p:nvPr/>
        </p:nvPicPr>
        <p:blipFill rotWithShape="1">
          <a:blip r:embed="rId3" cstate="print">
            <a:extLst>
              <a:ext uri="{28A0092B-C50C-407E-A947-70E740481C1C}">
                <a14:useLocalDpi xmlns:a14="http://schemas.microsoft.com/office/drawing/2010/main" val="0"/>
              </a:ext>
            </a:extLst>
          </a:blip>
          <a:srcRect l="7754" r="7754"/>
          <a:stretch/>
        </p:blipFill>
        <p:spPr bwMode="auto">
          <a:xfrm>
            <a:off x="3761911" y="3908464"/>
            <a:ext cx="1890145" cy="2520193"/>
          </a:xfrm>
          <a:prstGeom prst="rect">
            <a:avLst/>
          </a:prstGeom>
          <a:noFill/>
          <a:ln>
            <a:noFill/>
          </a:ln>
        </p:spPr>
      </p:pic>
      <p:pic>
        <p:nvPicPr>
          <p:cNvPr id="19" name="Picture 18" descr="A high angle view of a factory&#10;&#10;Description automatically generated"/>
          <p:cNvPicPr/>
          <p:nvPr/>
        </p:nvPicPr>
        <p:blipFill rotWithShape="1">
          <a:blip r:embed="rId4" cstate="print">
            <a:extLst>
              <a:ext uri="{28A0092B-C50C-407E-A947-70E740481C1C}">
                <a14:useLocalDpi xmlns:a14="http://schemas.microsoft.com/office/drawing/2010/main" val="0"/>
              </a:ext>
            </a:extLst>
          </a:blip>
          <a:srcRect l="22" r="22"/>
          <a:stretch/>
        </p:blipFill>
        <p:spPr bwMode="auto">
          <a:xfrm rot="5400000">
            <a:off x="9169298" y="4223464"/>
            <a:ext cx="2520000" cy="1890000"/>
          </a:xfrm>
          <a:prstGeom prst="rect">
            <a:avLst/>
          </a:prstGeom>
          <a:noFill/>
          <a:ln>
            <a:noFill/>
          </a:ln>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9427" t="737" r="8855" b="43"/>
          <a:stretch/>
        </p:blipFill>
        <p:spPr>
          <a:xfrm>
            <a:off x="658814" y="1505208"/>
            <a:ext cx="2384302" cy="1788227"/>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54" t="12362" r="-54" b="12637"/>
          <a:stretch/>
        </p:blipFill>
        <p:spPr>
          <a:xfrm rot="5400000">
            <a:off x="3819066" y="1212599"/>
            <a:ext cx="1783574" cy="2378099"/>
          </a:xfrm>
          <a:prstGeom prst="rect">
            <a:avLst/>
          </a:prstGeom>
        </p:spPr>
      </p:pic>
      <p:sp>
        <p:nvSpPr>
          <p:cNvPr id="22" name="Rectangle 21"/>
          <p:cNvSpPr/>
          <p:nvPr/>
        </p:nvSpPr>
        <p:spPr>
          <a:xfrm>
            <a:off x="9817592" y="3538939"/>
            <a:ext cx="1223412" cy="369332"/>
          </a:xfrm>
          <a:prstGeom prst="rect">
            <a:avLst/>
          </a:prstGeom>
        </p:spPr>
        <p:txBody>
          <a:bodyPr wrap="none">
            <a:spAutoFit/>
          </a:bodyPr>
          <a:lstStyle/>
          <a:p>
            <a:pPr algn="ctr"/>
            <a:r>
              <a:rPr lang="en-US" b="1" dirty="0"/>
              <a:t>t</a:t>
            </a:r>
            <a:r>
              <a:rPr lang="en-US" b="1" dirty="0" smtClean="0"/>
              <a:t>orus hall</a:t>
            </a:r>
            <a:endParaRPr lang="en-GB" b="1" dirty="0"/>
          </a:p>
        </p:txBody>
      </p:sp>
      <p:sp>
        <p:nvSpPr>
          <p:cNvPr id="23" name="Rectangle 22"/>
          <p:cNvSpPr/>
          <p:nvPr/>
        </p:nvSpPr>
        <p:spPr>
          <a:xfrm>
            <a:off x="3710499" y="3539132"/>
            <a:ext cx="1941557" cy="369332"/>
          </a:xfrm>
          <a:prstGeom prst="rect">
            <a:avLst/>
          </a:prstGeom>
        </p:spPr>
        <p:txBody>
          <a:bodyPr wrap="none">
            <a:spAutoFit/>
          </a:bodyPr>
          <a:lstStyle/>
          <a:p>
            <a:pPr algn="ctr"/>
            <a:r>
              <a:rPr lang="en-US" b="1" dirty="0" smtClean="0"/>
              <a:t>foil (assembled)</a:t>
            </a:r>
            <a:endParaRPr lang="en-GB" b="1" dirty="0"/>
          </a:p>
        </p:txBody>
      </p:sp>
      <p:sp>
        <p:nvSpPr>
          <p:cNvPr id="24" name="Rectangle 23"/>
          <p:cNvSpPr/>
          <p:nvPr/>
        </p:nvSpPr>
        <p:spPr>
          <a:xfrm>
            <a:off x="6581597" y="1126729"/>
            <a:ext cx="2095445" cy="369332"/>
          </a:xfrm>
          <a:prstGeom prst="rect">
            <a:avLst/>
          </a:prstGeom>
        </p:spPr>
        <p:txBody>
          <a:bodyPr wrap="none">
            <a:spAutoFit/>
          </a:bodyPr>
          <a:lstStyle/>
          <a:p>
            <a:pPr algn="ctr"/>
            <a:r>
              <a:rPr lang="en-US" b="1" dirty="0" smtClean="0"/>
              <a:t>parabolic mirrors</a:t>
            </a:r>
            <a:endParaRPr lang="en-GB" b="1" dirty="0"/>
          </a:p>
        </p:txBody>
      </p:sp>
      <p:sp>
        <p:nvSpPr>
          <p:cNvPr id="25" name="Rectangle 24"/>
          <p:cNvSpPr/>
          <p:nvPr/>
        </p:nvSpPr>
        <p:spPr>
          <a:xfrm>
            <a:off x="588422" y="1126729"/>
            <a:ext cx="2416047" cy="369332"/>
          </a:xfrm>
          <a:prstGeom prst="rect">
            <a:avLst/>
          </a:prstGeom>
        </p:spPr>
        <p:txBody>
          <a:bodyPr wrap="none">
            <a:spAutoFit/>
          </a:bodyPr>
          <a:lstStyle/>
          <a:p>
            <a:pPr algn="ctr"/>
            <a:r>
              <a:rPr lang="en-US" b="1" dirty="0" smtClean="0"/>
              <a:t>camera box (closed)</a:t>
            </a:r>
            <a:endParaRPr lang="en-GB" b="1" dirty="0"/>
          </a:p>
        </p:txBody>
      </p:sp>
      <p:sp>
        <p:nvSpPr>
          <p:cNvPr id="26" name="Rectangle 25"/>
          <p:cNvSpPr/>
          <p:nvPr/>
        </p:nvSpPr>
        <p:spPr>
          <a:xfrm>
            <a:off x="3592597" y="1126729"/>
            <a:ext cx="2236511" cy="369332"/>
          </a:xfrm>
          <a:prstGeom prst="rect">
            <a:avLst/>
          </a:prstGeom>
        </p:spPr>
        <p:txBody>
          <a:bodyPr wrap="none">
            <a:spAutoFit/>
          </a:bodyPr>
          <a:lstStyle/>
          <a:p>
            <a:pPr algn="ctr"/>
            <a:r>
              <a:rPr lang="en-US" b="1" dirty="0" smtClean="0"/>
              <a:t>camera box (open)</a:t>
            </a:r>
            <a:endParaRPr lang="en-GB" b="1" dirty="0"/>
          </a:p>
        </p:txBody>
      </p:sp>
      <p:sp>
        <p:nvSpPr>
          <p:cNvPr id="27" name="Rectangle 26"/>
          <p:cNvSpPr/>
          <p:nvPr/>
        </p:nvSpPr>
        <p:spPr>
          <a:xfrm>
            <a:off x="6571750" y="3539132"/>
            <a:ext cx="1992853" cy="369332"/>
          </a:xfrm>
          <a:prstGeom prst="rect">
            <a:avLst/>
          </a:prstGeom>
        </p:spPr>
        <p:txBody>
          <a:bodyPr wrap="none">
            <a:spAutoFit/>
          </a:bodyPr>
          <a:lstStyle/>
          <a:p>
            <a:pPr algn="ctr"/>
            <a:r>
              <a:rPr lang="en-US" b="1" dirty="0" smtClean="0"/>
              <a:t>endoscope front</a:t>
            </a:r>
            <a:endParaRPr lang="en-GB" b="1" dirty="0"/>
          </a:p>
        </p:txBody>
      </p:sp>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4102" t="2646" r="4365" b="5821"/>
          <a:stretch/>
        </p:blipFill>
        <p:spPr>
          <a:xfrm>
            <a:off x="9252508" y="1509861"/>
            <a:ext cx="2378098" cy="1783574"/>
          </a:xfrm>
          <a:prstGeom prst="rect">
            <a:avLst/>
          </a:prstGeom>
        </p:spPr>
      </p:pic>
      <p:sp>
        <p:nvSpPr>
          <p:cNvPr id="29" name="Rectangle 28"/>
          <p:cNvSpPr/>
          <p:nvPr/>
        </p:nvSpPr>
        <p:spPr>
          <a:xfrm>
            <a:off x="9725819" y="1135876"/>
            <a:ext cx="1422184" cy="369332"/>
          </a:xfrm>
          <a:prstGeom prst="rect">
            <a:avLst/>
          </a:prstGeom>
        </p:spPr>
        <p:txBody>
          <a:bodyPr wrap="none">
            <a:spAutoFit/>
          </a:bodyPr>
          <a:lstStyle/>
          <a:p>
            <a:pPr algn="ctr"/>
            <a:r>
              <a:rPr lang="en-US" b="1" dirty="0"/>
              <a:t>f</a:t>
            </a:r>
            <a:r>
              <a:rPr lang="en-US" b="1" dirty="0" smtClean="0"/>
              <a:t>oil + frame</a:t>
            </a:r>
            <a:endParaRPr lang="en-GB" b="1" dirty="0"/>
          </a:p>
        </p:txBody>
      </p:sp>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4398" t="1528" r="13519" b="16389"/>
          <a:stretch/>
        </p:blipFill>
        <p:spPr>
          <a:xfrm>
            <a:off x="6656966" y="3925905"/>
            <a:ext cx="1880552" cy="2507403"/>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566" y="3925905"/>
            <a:ext cx="1880112" cy="2506816"/>
          </a:xfrm>
          <a:prstGeom prst="rect">
            <a:avLst/>
          </a:prstGeom>
        </p:spPr>
      </p:pic>
      <p:sp>
        <p:nvSpPr>
          <p:cNvPr id="32" name="Rectangle 31"/>
          <p:cNvSpPr/>
          <p:nvPr/>
        </p:nvSpPr>
        <p:spPr>
          <a:xfrm>
            <a:off x="918660" y="3539132"/>
            <a:ext cx="1864614" cy="369332"/>
          </a:xfrm>
          <a:prstGeom prst="rect">
            <a:avLst/>
          </a:prstGeom>
        </p:spPr>
        <p:txBody>
          <a:bodyPr wrap="none">
            <a:spAutoFit/>
          </a:bodyPr>
          <a:lstStyle/>
          <a:p>
            <a:pPr algn="ctr"/>
            <a:r>
              <a:rPr lang="en-US" b="1" dirty="0" smtClean="0"/>
              <a:t>endoscope cap</a:t>
            </a:r>
            <a:endParaRPr lang="en-GB" b="1" dirty="0"/>
          </a:p>
        </p:txBody>
      </p:sp>
    </p:spTree>
    <p:extLst>
      <p:ext uri="{BB962C8B-B14F-4D97-AF65-F5344CB8AC3E}">
        <p14:creationId xmlns:p14="http://schemas.microsoft.com/office/powerpoint/2010/main" val="3538713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4817155" y="1805313"/>
            <a:ext cx="7107946" cy="2110749"/>
            <a:chOff x="3671585" y="3971251"/>
            <a:chExt cx="7107946" cy="211074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3208" y="3971251"/>
              <a:ext cx="4183849" cy="1811098"/>
            </a:xfrm>
            <a:prstGeom prst="rect">
              <a:avLst/>
            </a:prstGeom>
          </p:spPr>
        </p:pic>
        <p:grpSp>
          <p:nvGrpSpPr>
            <p:cNvPr id="66" name="Group 65"/>
            <p:cNvGrpSpPr/>
            <p:nvPr/>
          </p:nvGrpSpPr>
          <p:grpSpPr>
            <a:xfrm>
              <a:off x="7300311" y="4748828"/>
              <a:ext cx="3479220" cy="1043339"/>
              <a:chOff x="7300311" y="4748828"/>
              <a:chExt cx="3479220" cy="1043339"/>
            </a:xfrm>
          </p:grpSpPr>
          <p:sp>
            <p:nvSpPr>
              <p:cNvPr id="16" name="Oval 15"/>
              <p:cNvSpPr/>
              <p:nvPr/>
            </p:nvSpPr>
            <p:spPr>
              <a:xfrm>
                <a:off x="7300311" y="4876800"/>
                <a:ext cx="902912" cy="690969"/>
              </a:xfrm>
              <a:prstGeom prst="ellipse">
                <a:avLst/>
              </a:prstGeom>
              <a:noFill/>
              <a:ln w="19050" cmpd="sng">
                <a:solidFill>
                  <a:srgbClr val="005555"/>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5079" t="25555" r="12063" b="24306"/>
              <a:stretch/>
            </p:blipFill>
            <p:spPr>
              <a:xfrm>
                <a:off x="9452959" y="4748828"/>
                <a:ext cx="1326572" cy="1043339"/>
              </a:xfrm>
              <a:prstGeom prst="rect">
                <a:avLst/>
              </a:prstGeom>
            </p:spPr>
          </p:pic>
          <p:cxnSp>
            <p:nvCxnSpPr>
              <p:cNvPr id="18" name="Straight Connector 17"/>
              <p:cNvCxnSpPr>
                <a:stCxn id="17" idx="0"/>
                <a:endCxn id="16" idx="0"/>
              </p:cNvCxnSpPr>
              <p:nvPr/>
            </p:nvCxnSpPr>
            <p:spPr>
              <a:xfrm flipH="1">
                <a:off x="7751767" y="4748828"/>
                <a:ext cx="2364478" cy="127972"/>
              </a:xfrm>
              <a:prstGeom prst="line">
                <a:avLst/>
              </a:prstGeom>
              <a:ln w="19050"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7" idx="2"/>
                <a:endCxn id="16" idx="4"/>
              </p:cNvCxnSpPr>
              <p:nvPr/>
            </p:nvCxnSpPr>
            <p:spPr>
              <a:xfrm flipH="1" flipV="1">
                <a:off x="7751767" y="5567769"/>
                <a:ext cx="2364478" cy="224398"/>
              </a:xfrm>
              <a:prstGeom prst="line">
                <a:avLst/>
              </a:prstGeom>
              <a:ln w="19050"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3671585" y="4458996"/>
              <a:ext cx="3177176" cy="1623004"/>
              <a:chOff x="3671585" y="4458996"/>
              <a:chExt cx="3177176" cy="1623004"/>
            </a:xfrm>
          </p:grpSpPr>
          <p:sp>
            <p:nvSpPr>
              <p:cNvPr id="39" name="Oval 38"/>
              <p:cNvSpPr/>
              <p:nvPr/>
            </p:nvSpPr>
            <p:spPr>
              <a:xfrm>
                <a:off x="6182716" y="4687654"/>
                <a:ext cx="666045" cy="1296614"/>
              </a:xfrm>
              <a:prstGeom prst="ellipse">
                <a:avLst/>
              </a:prstGeom>
              <a:noFill/>
              <a:ln w="19050" cmpd="sng">
                <a:solidFill>
                  <a:srgbClr val="005555"/>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42" name="Group 41"/>
              <p:cNvGrpSpPr/>
              <p:nvPr/>
            </p:nvGrpSpPr>
            <p:grpSpPr>
              <a:xfrm>
                <a:off x="3671585" y="4458996"/>
                <a:ext cx="1086787" cy="1623004"/>
                <a:chOff x="10274689" y="5101122"/>
                <a:chExt cx="893685" cy="1334626"/>
              </a:xfrm>
            </p:grpSpPr>
            <p:grpSp>
              <p:nvGrpSpPr>
                <p:cNvPr id="43" name="Group 42"/>
                <p:cNvGrpSpPr/>
                <p:nvPr/>
              </p:nvGrpSpPr>
              <p:grpSpPr>
                <a:xfrm>
                  <a:off x="10516580" y="5101122"/>
                  <a:ext cx="651794" cy="1334626"/>
                  <a:chOff x="10516580" y="5101122"/>
                  <a:chExt cx="651794" cy="1334626"/>
                </a:xfrm>
              </p:grpSpPr>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31433" t="14687" r="28567" b="13645"/>
                  <a:stretch/>
                </p:blipFill>
                <p:spPr>
                  <a:xfrm>
                    <a:off x="10516580" y="5101122"/>
                    <a:ext cx="651794" cy="1334626"/>
                  </a:xfrm>
                  <a:prstGeom prst="rect">
                    <a:avLst/>
                  </a:prstGeom>
                </p:spPr>
              </p:pic>
              <p:cxnSp>
                <p:nvCxnSpPr>
                  <p:cNvPr id="46" name="Straight Connector 45"/>
                  <p:cNvCxnSpPr/>
                  <p:nvPr/>
                </p:nvCxnSpPr>
                <p:spPr>
                  <a:xfrm>
                    <a:off x="10591800" y="6261100"/>
                    <a:ext cx="209550" cy="26194"/>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591800" y="5247818"/>
                    <a:ext cx="209550" cy="26194"/>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567988" y="5300382"/>
                    <a:ext cx="104478" cy="202843"/>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10567988" y="6036903"/>
                    <a:ext cx="104478" cy="202843"/>
                  </a:xfrm>
                  <a:prstGeom prst="line">
                    <a:avLst/>
                  </a:prstGeom>
                  <a:ln w="28575"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a:xfrm rot="5400000">
                  <a:off x="9814776" y="5648217"/>
                  <a:ext cx="1160261" cy="240436"/>
                </a:xfrm>
                <a:prstGeom prst="rect">
                  <a:avLst/>
                </a:prstGeom>
              </p:spPr>
              <p:txBody>
                <a:bodyPr wrap="none">
                  <a:spAutoFit/>
                </a:bodyPr>
                <a:lstStyle/>
                <a:p>
                  <a:pPr algn="ctr"/>
                  <a:r>
                    <a:rPr lang="en-US" sz="1300" b="1" dirty="0" smtClean="0">
                      <a:solidFill>
                        <a:srgbClr val="C00000"/>
                      </a:solidFill>
                    </a:rPr>
                    <a:t>divertor targets</a:t>
                  </a:r>
                  <a:endParaRPr lang="de-DE" sz="1300" b="1" dirty="0">
                    <a:solidFill>
                      <a:srgbClr val="C00000"/>
                    </a:solidFill>
                  </a:endParaRPr>
                </a:p>
              </p:txBody>
            </p:sp>
          </p:grpSp>
          <p:cxnSp>
            <p:nvCxnSpPr>
              <p:cNvPr id="41" name="Straight Connector 40"/>
              <p:cNvCxnSpPr>
                <a:stCxn id="45" idx="0"/>
                <a:endCxn id="39" idx="0"/>
              </p:cNvCxnSpPr>
              <p:nvPr/>
            </p:nvCxnSpPr>
            <p:spPr>
              <a:xfrm>
                <a:off x="4362057" y="4458996"/>
                <a:ext cx="2153682" cy="228658"/>
              </a:xfrm>
              <a:prstGeom prst="line">
                <a:avLst/>
              </a:prstGeom>
              <a:ln w="19050"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45" idx="2"/>
                <a:endCxn id="39" idx="4"/>
              </p:cNvCxnSpPr>
              <p:nvPr/>
            </p:nvCxnSpPr>
            <p:spPr>
              <a:xfrm flipV="1">
                <a:off x="4362057" y="5984268"/>
                <a:ext cx="2153682" cy="97732"/>
              </a:xfrm>
              <a:prstGeom prst="line">
                <a:avLst/>
              </a:prstGeom>
              <a:ln w="19050"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0" name="Text Placeholder 9"/>
              <p:cNvSpPr>
                <a:spLocks noGrp="1"/>
              </p:cNvSpPr>
              <p:nvPr>
                <p:ph sz="quarter" idx="13"/>
              </p:nvPr>
            </p:nvSpPr>
            <p:spPr>
              <a:xfrm>
                <a:off x="695326" y="976935"/>
                <a:ext cx="10822183" cy="5170946"/>
              </a:xfrm>
            </p:spPr>
            <p:txBody>
              <a:bodyPr>
                <a:normAutofit/>
              </a:bodyPr>
              <a:lstStyle/>
              <a:p>
                <a:pPr marL="285750" lvl="7" indent="-285750" algn="just">
                  <a:buClr>
                    <a:srgbClr val="005555"/>
                  </a:buClr>
                  <a:buFont typeface="Arial" panose="020B0604020202020204" pitchFamily="34" charset="0"/>
                  <a:buChar char="•"/>
                </a:pPr>
                <a:r>
                  <a:rPr lang="en-US" sz="1800" i="0" dirty="0">
                    <a:solidFill>
                      <a:schemeClr val="tx1"/>
                    </a:solidFill>
                  </a:rPr>
                  <a:t>Material limits of 10 </a:t>
                </a:r>
                <a14:m>
                  <m:oMath xmlns:m="http://schemas.openxmlformats.org/officeDocument/2006/math">
                    <m:r>
                      <m:rPr>
                        <m:sty m:val="p"/>
                      </m:rPr>
                      <a:rPr lang="de-DE" sz="1800" i="0">
                        <a:solidFill>
                          <a:schemeClr val="tx1"/>
                        </a:solidFill>
                        <a:latin typeface="Cambria Math" panose="02040503050406030204" pitchFamily="18" charset="0"/>
                      </a:rPr>
                      <m:t>MW</m:t>
                    </m:r>
                    <m:r>
                      <a:rPr lang="de-DE" sz="1800" i="0">
                        <a:solidFill>
                          <a:schemeClr val="tx1"/>
                        </a:solidFill>
                        <a:latin typeface="Cambria Math" panose="02040503050406030204" pitchFamily="18" charset="0"/>
                      </a:rPr>
                      <m:t>/</m:t>
                    </m:r>
                    <m:sSup>
                      <m:sSupPr>
                        <m:ctrlPr>
                          <a:rPr lang="de-DE" sz="1800" i="1">
                            <a:solidFill>
                              <a:schemeClr val="tx1"/>
                            </a:solidFill>
                            <a:latin typeface="Cambria Math" panose="02040503050406030204" pitchFamily="18" charset="0"/>
                          </a:rPr>
                        </m:ctrlPr>
                      </m:sSupPr>
                      <m:e>
                        <m:r>
                          <m:rPr>
                            <m:sty m:val="p"/>
                          </m:rPr>
                          <a:rPr lang="de-DE" sz="1800" i="0">
                            <a:solidFill>
                              <a:schemeClr val="tx1"/>
                            </a:solidFill>
                            <a:latin typeface="Cambria Math" panose="02040503050406030204" pitchFamily="18" charset="0"/>
                          </a:rPr>
                          <m:t>m</m:t>
                        </m:r>
                      </m:e>
                      <m:sup>
                        <m:r>
                          <a:rPr lang="de-DE" sz="1800" i="0">
                            <a:solidFill>
                              <a:schemeClr val="tx1"/>
                            </a:solidFill>
                            <a:latin typeface="Cambria Math" panose="02040503050406030204" pitchFamily="18" charset="0"/>
                          </a:rPr>
                          <m:t>2</m:t>
                        </m:r>
                      </m:sup>
                    </m:sSup>
                  </m:oMath>
                </a14:m>
                <a:r>
                  <a:rPr lang="en-US" sz="1800" i="0" dirty="0">
                    <a:solidFill>
                      <a:schemeClr val="tx1"/>
                    </a:solidFill>
                  </a:rPr>
                  <a:t> on the PFCs </a:t>
                </a:r>
              </a:p>
              <a:p>
                <a:pPr marL="285750" lvl="7" indent="-285750" algn="just">
                  <a:buClr>
                    <a:srgbClr val="005555"/>
                  </a:buClr>
                  <a:buFont typeface="Arial" panose="020B0604020202020204" pitchFamily="34" charset="0"/>
                  <a:buChar char="•"/>
                </a:pPr>
                <a:r>
                  <a:rPr lang="en-US" sz="1800" i="0" dirty="0">
                    <a:solidFill>
                      <a:schemeClr val="tx1"/>
                    </a:solidFill>
                  </a:rPr>
                  <a:t>Radiation emission is a major power dissipation channel</a:t>
                </a:r>
              </a:p>
              <a:p>
                <a:pPr marL="285750" lvl="7" indent="-285750" algn="just">
                  <a:buClr>
                    <a:srgbClr val="005555"/>
                  </a:buClr>
                  <a:buFont typeface="Arial" panose="020B0604020202020204" pitchFamily="34" charset="0"/>
                  <a:buChar char="•"/>
                </a:pPr>
                <a:r>
                  <a:rPr lang="en-US" sz="1800" i="0" dirty="0">
                    <a:solidFill>
                      <a:schemeClr val="tx1"/>
                    </a:solidFill>
                  </a:rPr>
                  <a:t>Radiative cooling must be localized in plasma </a:t>
                </a:r>
                <a:r>
                  <a:rPr lang="en-US" sz="1800" i="0" dirty="0" smtClean="0">
                    <a:solidFill>
                      <a:schemeClr val="tx1"/>
                    </a:solidFill>
                  </a:rPr>
                  <a:t>edge</a:t>
                </a:r>
              </a:p>
              <a:p>
                <a:pPr marL="285750" lvl="7" indent="-285750" algn="just">
                  <a:buClr>
                    <a:srgbClr val="005555"/>
                  </a:buClr>
                  <a:buFont typeface="Arial" panose="020B0604020202020204" pitchFamily="34" charset="0"/>
                  <a:buChar char="•"/>
                </a:pPr>
                <a14:m>
                  <m:oMath xmlns:m="http://schemas.openxmlformats.org/officeDocument/2006/math">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𝑃</m:t>
                        </m:r>
                      </m:e>
                      <m:sub>
                        <m:r>
                          <a:rPr lang="de-DE" sz="1800">
                            <a:solidFill>
                              <a:schemeClr val="tx1"/>
                            </a:solidFill>
                            <a:latin typeface="Cambria Math" panose="02040503050406030204" pitchFamily="18" charset="0"/>
                          </a:rPr>
                          <m:t>𝑍</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𝑛</m:t>
                        </m:r>
                      </m:e>
                      <m:sub>
                        <m:r>
                          <a:rPr lang="de-DE" sz="1800">
                            <a:solidFill>
                              <a:schemeClr val="tx1"/>
                            </a:solidFill>
                            <a:latin typeface="Cambria Math" panose="02040503050406030204" pitchFamily="18" charset="0"/>
                          </a:rPr>
                          <m:t>𝑒</m:t>
                        </m:r>
                      </m:sub>
                    </m:sSub>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𝑛</m:t>
                        </m:r>
                      </m:e>
                      <m:sub>
                        <m:r>
                          <a:rPr lang="de-DE" sz="1800">
                            <a:solidFill>
                              <a:schemeClr val="tx1"/>
                            </a:solidFill>
                            <a:latin typeface="Cambria Math" panose="02040503050406030204" pitchFamily="18" charset="0"/>
                          </a:rPr>
                          <m:t>𝑍</m:t>
                        </m:r>
                      </m:sub>
                    </m:sSub>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𝐿</m:t>
                        </m:r>
                      </m:e>
                      <m:sub>
                        <m:r>
                          <a:rPr lang="de-DE" sz="1800">
                            <a:solidFill>
                              <a:schemeClr val="tx1"/>
                            </a:solidFill>
                            <a:latin typeface="Cambria Math" panose="02040503050406030204" pitchFamily="18" charset="0"/>
                          </a:rPr>
                          <m:t>𝑍</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𝑛</m:t>
                        </m:r>
                      </m:e>
                      <m:sub>
                        <m:r>
                          <a:rPr lang="de-DE" sz="1800">
                            <a:solidFill>
                              <a:schemeClr val="tx1"/>
                            </a:solidFill>
                            <a:latin typeface="Cambria Math" panose="02040503050406030204" pitchFamily="18" charset="0"/>
                          </a:rPr>
                          <m:t>𝑒</m:t>
                        </m:r>
                      </m:sub>
                    </m:sSub>
                    <m:r>
                      <a:rPr lang="de-DE" sz="1800">
                        <a:solidFill>
                          <a:schemeClr val="tx1"/>
                        </a:solidFill>
                        <a:latin typeface="Cambria Math" panose="02040503050406030204" pitchFamily="18" charset="0"/>
                      </a:rPr>
                      <m:t>,</m:t>
                    </m:r>
                    <m:sSub>
                      <m:sSubPr>
                        <m:ctrlPr>
                          <a:rPr lang="de-DE" sz="1800" i="1">
                            <a:solidFill>
                              <a:schemeClr val="tx1"/>
                            </a:solidFill>
                            <a:latin typeface="Cambria Math" panose="02040503050406030204" pitchFamily="18" charset="0"/>
                          </a:rPr>
                        </m:ctrlPr>
                      </m:sSubPr>
                      <m:e>
                        <m:r>
                          <a:rPr lang="de-DE" sz="1800">
                            <a:solidFill>
                              <a:schemeClr val="tx1"/>
                            </a:solidFill>
                            <a:latin typeface="Cambria Math" panose="02040503050406030204" pitchFamily="18" charset="0"/>
                          </a:rPr>
                          <m:t>𝑇</m:t>
                        </m:r>
                      </m:e>
                      <m:sub>
                        <m:r>
                          <a:rPr lang="de-DE" sz="1800">
                            <a:solidFill>
                              <a:schemeClr val="tx1"/>
                            </a:solidFill>
                            <a:latin typeface="Cambria Math" panose="02040503050406030204" pitchFamily="18" charset="0"/>
                          </a:rPr>
                          <m:t>𝑒</m:t>
                        </m:r>
                      </m:sub>
                    </m:sSub>
                    <m:r>
                      <a:rPr lang="de-DE" sz="1800">
                        <a:solidFill>
                          <a:schemeClr val="tx1"/>
                        </a:solidFill>
                        <a:latin typeface="Cambria Math" panose="02040503050406030204" pitchFamily="18" charset="0"/>
                      </a:rPr>
                      <m:t>)</m:t>
                    </m:r>
                  </m:oMath>
                </a14:m>
                <a:endParaRPr lang="en-US" sz="1800" i="0" dirty="0">
                  <a:solidFill>
                    <a:schemeClr val="tx1"/>
                  </a:solidFill>
                </a:endParaRPr>
              </a:p>
              <a:p>
                <a:pPr lvl="7" algn="just">
                  <a:buClr>
                    <a:srgbClr val="005555"/>
                  </a:buClr>
                </a:pPr>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a:solidFill>
                      <a:schemeClr val="tx1"/>
                    </a:solidFill>
                  </a:rPr>
                  <a:t>Stellarator </a:t>
                </a:r>
                <a:r>
                  <a:rPr lang="en-US" sz="1800" i="0" dirty="0" smtClean="0">
                    <a:solidFill>
                      <a:schemeClr val="tx1"/>
                    </a:solidFill>
                  </a:rPr>
                  <a:t>geometry</a:t>
                </a:r>
              </a:p>
              <a:p>
                <a:pPr marL="285750" lvl="7" indent="-285750" algn="just">
                  <a:buClr>
                    <a:srgbClr val="005555"/>
                  </a:buClr>
                  <a:buFont typeface="Arial" panose="020B0604020202020204" pitchFamily="34" charset="0"/>
                  <a:buChar char="•"/>
                </a:pPr>
                <a:r>
                  <a:rPr lang="en-US" sz="1800" i="0" dirty="0" smtClean="0">
                    <a:solidFill>
                      <a:schemeClr val="tx1"/>
                    </a:solidFill>
                  </a:rPr>
                  <a:t>4-6 </a:t>
                </a:r>
                <a:r>
                  <a:rPr lang="en-US" sz="1800" i="0" dirty="0">
                    <a:solidFill>
                      <a:schemeClr val="tx1"/>
                    </a:solidFill>
                  </a:rPr>
                  <a:t>magnetic </a:t>
                </a:r>
                <a:r>
                  <a:rPr lang="en-US" sz="1800" i="0" dirty="0" smtClean="0">
                    <a:solidFill>
                      <a:schemeClr val="tx1"/>
                    </a:solidFill>
                  </a:rPr>
                  <a:t>islands</a:t>
                </a:r>
                <a:endParaRPr lang="en-US" sz="1800" i="0" dirty="0">
                  <a:solidFill>
                    <a:schemeClr val="tx1"/>
                  </a:solidFill>
                </a:endParaRPr>
              </a:p>
              <a:p>
                <a:pPr marL="285750" lvl="7" indent="-285750" algn="just">
                  <a:buClr>
                    <a:srgbClr val="005555"/>
                  </a:buClr>
                  <a:buFont typeface="Arial" panose="020B0604020202020204" pitchFamily="34" charset="0"/>
                  <a:buChar char="•"/>
                </a:pPr>
                <a:r>
                  <a:rPr lang="en-US" sz="1800" i="0" dirty="0" smtClean="0">
                    <a:solidFill>
                      <a:schemeClr val="tx1"/>
                    </a:solidFill>
                  </a:rPr>
                  <a:t>Island divertor </a:t>
                </a:r>
              </a:p>
              <a:p>
                <a:pPr marL="285750" lvl="7" indent="-285750" algn="just">
                  <a:buClr>
                    <a:srgbClr val="005555"/>
                  </a:buClr>
                  <a:buFont typeface="Arial" panose="020B0604020202020204" pitchFamily="34" charset="0"/>
                  <a:buChar char="•"/>
                </a:pPr>
                <a:r>
                  <a:rPr lang="en-US" sz="1800" i="0" dirty="0" smtClean="0">
                    <a:solidFill>
                      <a:schemeClr val="tx1"/>
                    </a:solidFill>
                  </a:rPr>
                  <a:t>Discontinuous </a:t>
                </a:r>
                <a:r>
                  <a:rPr lang="en-US" sz="1800" i="0" dirty="0">
                    <a:solidFill>
                      <a:schemeClr val="tx1"/>
                    </a:solidFill>
                  </a:rPr>
                  <a:t>divertor targets</a:t>
                </a:r>
              </a:p>
              <a:p>
                <a:pPr marL="285750" lvl="7" indent="-285750" algn="just">
                  <a:buClr>
                    <a:srgbClr val="005555"/>
                  </a:buClr>
                  <a:buFont typeface="Arial" panose="020B0604020202020204" pitchFamily="34" charset="0"/>
                  <a:buChar char="•"/>
                </a:pPr>
                <a:r>
                  <a:rPr lang="en-US" sz="1800" i="0" dirty="0">
                    <a:solidFill>
                      <a:schemeClr val="tx1"/>
                    </a:solidFill>
                  </a:rPr>
                  <a:t>Particle drifts </a:t>
                </a:r>
                <a:endParaRPr lang="en-US" sz="1800" b="1" i="0" dirty="0">
                  <a:solidFill>
                    <a:srgbClr val="005555"/>
                  </a:solidFill>
                </a:endParaRPr>
              </a:p>
              <a:p>
                <a:pPr marL="285750" lvl="7" indent="-285750" algn="just">
                  <a:buClr>
                    <a:srgbClr val="005555"/>
                  </a:buClr>
                  <a:buFont typeface="Arial" panose="020B0604020202020204" pitchFamily="34" charset="0"/>
                  <a:buChar char="•"/>
                </a:pPr>
                <a:r>
                  <a:rPr lang="en-US" sz="1800" i="0" dirty="0">
                    <a:solidFill>
                      <a:schemeClr val="tx1"/>
                    </a:solidFill>
                  </a:rPr>
                  <a:t>Intrinsic radiation asymmetries</a:t>
                </a:r>
              </a:p>
              <a:p>
                <a:pPr marL="285750" lvl="7" indent="-285750" algn="just">
                  <a:buClr>
                    <a:srgbClr val="005555"/>
                  </a:buClr>
                  <a:buFont typeface="Arial" panose="020B0604020202020204" pitchFamily="34" charset="0"/>
                  <a:buChar char="•"/>
                </a:pPr>
                <a:r>
                  <a:rPr lang="en-US" sz="1800" i="0" dirty="0">
                    <a:solidFill>
                      <a:schemeClr val="tx1"/>
                    </a:solidFill>
                  </a:rPr>
                  <a:t>Underdiagnosed for </a:t>
                </a:r>
                <a:r>
                  <a:rPr lang="en-US" sz="1800" i="0" dirty="0" smtClean="0">
                    <a:solidFill>
                      <a:schemeClr val="tx1"/>
                    </a:solidFill>
                  </a:rPr>
                  <a:t>tomography</a:t>
                </a:r>
              </a:p>
              <a:p>
                <a:pPr marL="285750" lvl="7" indent="-285750" algn="just">
                  <a:buClr>
                    <a:srgbClr val="005555"/>
                  </a:buClr>
                  <a:buFont typeface="Arial" panose="020B0604020202020204" pitchFamily="34" charset="0"/>
                  <a:buChar char="•"/>
                </a:pPr>
                <a:endParaRPr lang="en-US" sz="1800" i="0" dirty="0">
                  <a:solidFill>
                    <a:srgbClr val="C00000"/>
                  </a:solidFill>
                </a:endParaRPr>
              </a:p>
              <a:p>
                <a:pPr lvl="7" algn="just">
                  <a:buClr>
                    <a:srgbClr val="005555"/>
                  </a:buClr>
                </a:pPr>
                <a:r>
                  <a:rPr lang="en-US" sz="1800" b="1" i="0" dirty="0">
                    <a:solidFill>
                      <a:srgbClr val="005555"/>
                    </a:solidFill>
                  </a:rPr>
                  <a:t>→</a:t>
                </a:r>
                <a:r>
                  <a:rPr lang="en-US" sz="1800" i="0" dirty="0">
                    <a:solidFill>
                      <a:schemeClr val="tx1"/>
                    </a:solidFill>
                  </a:rPr>
                  <a:t> </a:t>
                </a:r>
                <a:r>
                  <a:rPr lang="en-US" sz="1800" b="1" i="0" dirty="0">
                    <a:solidFill>
                      <a:srgbClr val="005555"/>
                    </a:solidFill>
                  </a:rPr>
                  <a:t>Investigation of 3-D </a:t>
                </a:r>
                <a:endParaRPr lang="en-US" sz="1800" b="1" i="0" dirty="0" smtClean="0">
                  <a:solidFill>
                    <a:srgbClr val="005555"/>
                  </a:solidFill>
                </a:endParaRPr>
              </a:p>
              <a:p>
                <a:pPr lvl="7" algn="just">
                  <a:buClr>
                    <a:srgbClr val="005555"/>
                  </a:buClr>
                </a:pPr>
                <a:r>
                  <a:rPr lang="en-US" sz="1800" b="1" i="0" dirty="0" smtClean="0">
                    <a:solidFill>
                      <a:srgbClr val="005555"/>
                    </a:solidFill>
                  </a:rPr>
                  <a:t>radiated power </a:t>
                </a:r>
                <a:r>
                  <a:rPr lang="en-US" sz="1800" b="1" i="0" dirty="0">
                    <a:solidFill>
                      <a:srgbClr val="005555"/>
                    </a:solidFill>
                  </a:rPr>
                  <a:t>distribution</a:t>
                </a:r>
              </a:p>
              <a:p>
                <a:pPr lvl="7" algn="just">
                  <a:buClr>
                    <a:srgbClr val="005555"/>
                  </a:buClr>
                </a:pPr>
                <a:endParaRPr lang="en-US" sz="1800" i="0" dirty="0">
                  <a:solidFill>
                    <a:schemeClr val="tx1"/>
                  </a:solidFill>
                </a:endParaRPr>
              </a:p>
              <a:p>
                <a:pPr lvl="7" algn="just">
                  <a:buClr>
                    <a:srgbClr val="005555"/>
                  </a:buClr>
                </a:pPr>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10" name="Text Placeholder 9"/>
              <p:cNvSpPr>
                <a:spLocks noGrp="1" noRot="1" noChangeAspect="1" noMove="1" noResize="1" noEditPoints="1" noAdjustHandles="1" noChangeArrowheads="1" noChangeShapeType="1" noTextEdit="1"/>
              </p:cNvSpPr>
              <p:nvPr>
                <p:ph sz="quarter" idx="13"/>
              </p:nvPr>
            </p:nvSpPr>
            <p:spPr>
              <a:xfrm>
                <a:off x="695326" y="976935"/>
                <a:ext cx="10822183" cy="5170946"/>
              </a:xfrm>
              <a:blipFill>
                <a:blip r:embed="rId8"/>
                <a:stretch>
                  <a:fillRect l="-1296" t="-589" b="-353"/>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45014"/>
          </a:xfrm>
        </p:spPr>
        <p:txBody>
          <a:bodyPr/>
          <a:lstStyle/>
          <a:p>
            <a:r>
              <a:rPr lang="en-US" dirty="0" smtClean="0"/>
              <a:t>Introduction</a:t>
            </a:r>
            <a:endParaRPr lang="en-US" dirty="0"/>
          </a:p>
        </p:txBody>
      </p:sp>
      <p:pic>
        <p:nvPicPr>
          <p:cNvPr id="5" name="Picture 4"/>
          <p:cNvPicPr>
            <a:picLocks noChangeAspect="1"/>
          </p:cNvPicPr>
          <p:nvPr/>
        </p:nvPicPr>
        <p:blipFill>
          <a:blip r:embed="rId9"/>
          <a:stretch>
            <a:fillRect/>
          </a:stretch>
        </p:blipFill>
        <p:spPr>
          <a:xfrm>
            <a:off x="8991912" y="4115853"/>
            <a:ext cx="2781429" cy="2160000"/>
          </a:xfrm>
          <a:prstGeom prst="rect">
            <a:avLst/>
          </a:prstGeom>
        </p:spPr>
      </p:pic>
      <p:sp>
        <p:nvSpPr>
          <p:cNvPr id="8" name="Foliennummernplatzhalter 7"/>
          <p:cNvSpPr>
            <a:spLocks noGrp="1"/>
          </p:cNvSpPr>
          <p:nvPr>
            <p:ph type="sldNum" sz="quarter" idx="16"/>
          </p:nvPr>
        </p:nvSpPr>
        <p:spPr/>
        <p:txBody>
          <a:bodyPr/>
          <a:lstStyle/>
          <a:p>
            <a:fld id="{31AA536C-85F5-4A1B-A111-7CE00A08BCBC}" type="slidenum">
              <a:rPr lang="en-US" smtClean="0"/>
              <a:pPr/>
              <a:t>7</a:t>
            </a:fld>
            <a:endParaRPr lang="en-US" dirty="0"/>
          </a:p>
        </p:txBody>
      </p:sp>
      <p:sp>
        <p:nvSpPr>
          <p:cNvPr id="24"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pic>
        <p:nvPicPr>
          <p:cNvPr id="81" name="Picture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4533" y="4265403"/>
            <a:ext cx="3642518" cy="2123588"/>
          </a:xfrm>
          <a:prstGeom prst="rect">
            <a:avLst/>
          </a:prstGeom>
        </p:spPr>
      </p:pic>
      <p:sp>
        <p:nvSpPr>
          <p:cNvPr id="82" name="Rectangle 81"/>
          <p:cNvSpPr/>
          <p:nvPr/>
        </p:nvSpPr>
        <p:spPr>
          <a:xfrm>
            <a:off x="6155426" y="3959153"/>
            <a:ext cx="1500732" cy="323165"/>
          </a:xfrm>
          <a:prstGeom prst="rect">
            <a:avLst/>
          </a:prstGeom>
        </p:spPr>
        <p:txBody>
          <a:bodyPr wrap="none">
            <a:spAutoFit/>
          </a:bodyPr>
          <a:lstStyle/>
          <a:p>
            <a:r>
              <a:rPr lang="en-US" sz="1500" b="1" dirty="0" smtClean="0"/>
              <a:t>EMC3-EIRENE</a:t>
            </a:r>
            <a:endParaRPr lang="en-GB" sz="1500" b="1" dirty="0"/>
          </a:p>
        </p:txBody>
      </p:sp>
      <p:sp>
        <p:nvSpPr>
          <p:cNvPr id="30" name="Rectangle 29"/>
          <p:cNvSpPr/>
          <p:nvPr/>
        </p:nvSpPr>
        <p:spPr>
          <a:xfrm>
            <a:off x="10092322" y="3959153"/>
            <a:ext cx="580608" cy="323165"/>
          </a:xfrm>
          <a:prstGeom prst="rect">
            <a:avLst/>
          </a:prstGeom>
        </p:spPr>
        <p:txBody>
          <a:bodyPr wrap="none">
            <a:spAutoFit/>
          </a:bodyPr>
          <a:lstStyle/>
          <a:p>
            <a:pPr algn="ctr"/>
            <a:r>
              <a:rPr lang="en-US" sz="1500" b="1" dirty="0" smtClean="0"/>
              <a:t>LHD</a:t>
            </a:r>
            <a:endParaRPr lang="en-GB" sz="1500" b="1" dirty="0"/>
          </a:p>
        </p:txBody>
      </p:sp>
      <p:sp>
        <p:nvSpPr>
          <p:cNvPr id="54" name="Rectangle 53"/>
          <p:cNvSpPr/>
          <p:nvPr/>
        </p:nvSpPr>
        <p:spPr>
          <a:xfrm>
            <a:off x="9588979" y="6198389"/>
            <a:ext cx="1587294" cy="307777"/>
          </a:xfrm>
          <a:prstGeom prst="rect">
            <a:avLst/>
          </a:prstGeom>
        </p:spPr>
        <p:txBody>
          <a:bodyPr wrap="none">
            <a:spAutoFit/>
          </a:bodyPr>
          <a:lstStyle/>
          <a:p>
            <a:pPr algn="ctr"/>
            <a:r>
              <a:rPr lang="en-US" sz="1400" dirty="0" smtClean="0"/>
              <a:t>[</a:t>
            </a:r>
            <a:r>
              <a:rPr lang="en-US" sz="1400" dirty="0"/>
              <a:t>S</a:t>
            </a:r>
            <a:r>
              <a:rPr lang="en-US" sz="1400" dirty="0" smtClean="0"/>
              <a:t>ano et al. 2020]</a:t>
            </a:r>
            <a:endParaRPr lang="en-GB" sz="1400" dirty="0"/>
          </a:p>
        </p:txBody>
      </p:sp>
    </p:spTree>
    <p:extLst>
      <p:ext uri="{BB962C8B-B14F-4D97-AF65-F5344CB8AC3E}">
        <p14:creationId xmlns:p14="http://schemas.microsoft.com/office/powerpoint/2010/main" val="268030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Placeholder 1"/>
              <p:cNvSpPr>
                <a:spLocks noGrp="1"/>
              </p:cNvSpPr>
              <p:nvPr>
                <p:ph sz="quarter" idx="13"/>
              </p:nvPr>
            </p:nvSpPr>
            <p:spPr>
              <a:xfrm>
                <a:off x="695326" y="1141461"/>
                <a:ext cx="10801349" cy="4772024"/>
              </a:xfrm>
            </p:spPr>
            <p:txBody>
              <a:bodyPr>
                <a:noAutofit/>
              </a:bodyPr>
              <a:lstStyle/>
              <a:p>
                <a:r>
                  <a:rPr lang="en-US" dirty="0" smtClean="0"/>
                  <a:t>Introduction</a:t>
                </a:r>
              </a:p>
              <a:p>
                <a:r>
                  <a:rPr lang="en-US" dirty="0" smtClean="0"/>
                  <a:t>New bolometer diagnostics</a:t>
                </a:r>
              </a:p>
              <a:p>
                <a:r>
                  <a:rPr lang="en-US" dirty="0" smtClean="0">
                    <a:solidFill>
                      <a:schemeClr val="accent6">
                        <a:lumMod val="90000"/>
                      </a:schemeClr>
                    </a:solidFill>
                  </a:rPr>
                  <a:t>Radiation distribution </a:t>
                </a:r>
              </a:p>
              <a:p>
                <a14:m>
                  <m:oMath xmlns:m="http://schemas.openxmlformats.org/officeDocument/2006/math">
                    <m:sSub>
                      <m:sSubPr>
                        <m:ctrlPr>
                          <a:rPr lang="de-DE" b="1" i="1" smtClean="0">
                            <a:solidFill>
                              <a:schemeClr val="accent6">
                                <a:lumMod val="90000"/>
                              </a:schemeClr>
                            </a:solidFill>
                            <a:latin typeface="Cambria Math" panose="02040503050406030204" pitchFamily="18" charset="0"/>
                          </a:rPr>
                        </m:ctrlPr>
                      </m:sSubPr>
                      <m:e>
                        <m:r>
                          <a:rPr lang="de-DE" b="1" i="1" smtClean="0">
                            <a:solidFill>
                              <a:schemeClr val="accent6">
                                <a:lumMod val="90000"/>
                              </a:schemeClr>
                            </a:solidFill>
                            <a:latin typeface="Cambria Math" panose="02040503050406030204" pitchFamily="18" charset="0"/>
                          </a:rPr>
                          <m:t>𝑷</m:t>
                        </m:r>
                      </m:e>
                      <m:sub>
                        <m:r>
                          <a:rPr lang="de-DE" b="1" i="1" smtClean="0">
                            <a:solidFill>
                              <a:schemeClr val="accent6">
                                <a:lumMod val="90000"/>
                              </a:schemeClr>
                            </a:solidFill>
                            <a:latin typeface="Cambria Math" panose="02040503050406030204" pitchFamily="18" charset="0"/>
                          </a:rPr>
                          <m:t>𝒓𝒂𝒅</m:t>
                        </m:r>
                      </m:sub>
                    </m:sSub>
                  </m:oMath>
                </a14:m>
                <a:r>
                  <a:rPr lang="en-US" dirty="0" smtClean="0">
                    <a:solidFill>
                      <a:schemeClr val="accent6">
                        <a:lumMod val="90000"/>
                      </a:schemeClr>
                    </a:solidFill>
                  </a:rPr>
                  <a:t> proxy improvement</a:t>
                </a:r>
              </a:p>
              <a:p>
                <a:r>
                  <a:rPr lang="en-US" dirty="0" smtClean="0">
                    <a:solidFill>
                      <a:schemeClr val="accent6">
                        <a:lumMod val="90000"/>
                      </a:schemeClr>
                    </a:solidFill>
                  </a:rPr>
                  <a:t>Summary</a:t>
                </a:r>
                <a:endParaRPr lang="en-US" dirty="0">
                  <a:solidFill>
                    <a:schemeClr val="accent6">
                      <a:lumMod val="90000"/>
                    </a:schemeClr>
                  </a:solidFill>
                </a:endParaRPr>
              </a:p>
            </p:txBody>
          </p:sp>
        </mc:Choice>
        <mc:Fallback xmlns="">
          <p:sp>
            <p:nvSpPr>
              <p:cNvPr id="13" name="Text Placeholder 1"/>
              <p:cNvSpPr>
                <a:spLocks noGrp="1" noRot="1" noChangeAspect="1" noMove="1" noResize="1" noEditPoints="1" noAdjustHandles="1" noChangeArrowheads="1" noChangeShapeType="1" noTextEdit="1"/>
              </p:cNvSpPr>
              <p:nvPr>
                <p:ph sz="quarter" idx="13"/>
              </p:nvPr>
            </p:nvSpPr>
            <p:spPr>
              <a:xfrm>
                <a:off x="695326" y="1141461"/>
                <a:ext cx="10801349" cy="4772024"/>
              </a:xfrm>
              <a:blipFill>
                <a:blip r:embed="rId5"/>
                <a:stretch>
                  <a:fillRect l="-1185"/>
                </a:stretch>
              </a:blipFill>
            </p:spPr>
            <p:txBody>
              <a:bodyPr/>
              <a:lstStyle/>
              <a:p>
                <a:r>
                  <a:rPr lang="en-GB">
                    <a:noFill/>
                  </a:rPr>
                  <a:t> </a:t>
                </a:r>
              </a:p>
            </p:txBody>
          </p:sp>
        </mc:Fallback>
      </mc:AlternateContent>
      <p:sp>
        <p:nvSpPr>
          <p:cNvPr id="9" name="Titel 8"/>
          <p:cNvSpPr>
            <a:spLocks noGrp="1"/>
          </p:cNvSpPr>
          <p:nvPr>
            <p:ph type="title"/>
          </p:nvPr>
        </p:nvSpPr>
        <p:spPr>
          <a:xfrm>
            <a:off x="695326" y="441325"/>
            <a:ext cx="9576471" cy="455146"/>
          </a:xfrm>
        </p:spPr>
        <p:txBody>
          <a:bodyPr/>
          <a:lstStyle/>
          <a:p>
            <a:r>
              <a:rPr lang="en-GB" dirty="0" smtClean="0"/>
              <a:t>Overview</a:t>
            </a:r>
            <a:endParaRPr lang="en-US" dirty="0"/>
          </a:p>
        </p:txBody>
      </p:sp>
      <p:sp>
        <p:nvSpPr>
          <p:cNvPr id="8" name="Foliennummernplatzhalter 7"/>
          <p:cNvSpPr>
            <a:spLocks noGrp="1"/>
          </p:cNvSpPr>
          <p:nvPr>
            <p:ph type="sldNum" sz="quarter" idx="16"/>
          </p:nvPr>
        </p:nvSpPr>
        <p:spPr/>
        <p:txBody>
          <a:bodyPr/>
          <a:lstStyle/>
          <a:p>
            <a:fld id="{31AA536C-85F5-4A1B-A111-7CE00A08BCBC}" type="slidenum">
              <a:rPr lang="en-US" smtClean="0"/>
              <a:pPr/>
              <a:t>8</a:t>
            </a:fld>
            <a:endParaRPr lang="en-US" dirty="0"/>
          </a:p>
        </p:txBody>
      </p:sp>
      <p:sp>
        <p:nvSpPr>
          <p:cNvPr id="20"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HEPP seminar progress talk</a:t>
            </a:r>
            <a:endParaRPr lang="en-US" dirty="0"/>
          </a:p>
        </p:txBody>
      </p:sp>
      <p:sp>
        <p:nvSpPr>
          <p:cNvPr id="21"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 Planck Institute for Plasma Physics | G. Partesotti | 22.01.2024     </a:t>
            </a:r>
            <a:endParaRPr lang="de-DE" dirty="0"/>
          </a:p>
        </p:txBody>
      </p:sp>
    </p:spTree>
    <p:extLst>
      <p:ext uri="{BB962C8B-B14F-4D97-AF65-F5344CB8AC3E}">
        <p14:creationId xmlns:p14="http://schemas.microsoft.com/office/powerpoint/2010/main" val="107134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Text Placeholder 9"/>
              <p:cNvSpPr>
                <a:spLocks noGrp="1"/>
              </p:cNvSpPr>
              <p:nvPr>
                <p:ph sz="quarter" idx="13"/>
              </p:nvPr>
            </p:nvSpPr>
            <p:spPr>
              <a:xfrm>
                <a:off x="695326" y="976935"/>
                <a:ext cx="10822183" cy="4772024"/>
              </a:xfrm>
            </p:spPr>
            <p:txBody>
              <a:bodyPr>
                <a:normAutofit/>
              </a:bodyPr>
              <a:lstStyle/>
              <a:p>
                <a:pPr algn="just"/>
                <a:r>
                  <a:rPr lang="en-US" b="0" dirty="0">
                    <a:solidFill>
                      <a:schemeClr val="tx1"/>
                    </a:solidFill>
                  </a:rPr>
                  <a:t>Analysis of </a:t>
                </a:r>
                <a:r>
                  <a:rPr lang="en-US" dirty="0"/>
                  <a:t>EMC3-EIRENE</a:t>
                </a:r>
                <a:r>
                  <a:rPr lang="en-US" b="0" dirty="0">
                    <a:solidFill>
                      <a:schemeClr val="tx1"/>
                    </a:solidFill>
                  </a:rPr>
                  <a:t> radiated power density</a:t>
                </a:r>
              </a:p>
              <a:p>
                <a:pPr algn="just"/>
                <a:r>
                  <a:rPr lang="en-US" dirty="0"/>
                  <a:t>Intrinsic toroidal asymmetry </a:t>
                </a:r>
                <a:r>
                  <a:rPr lang="en-US" b="0" dirty="0">
                    <a:solidFill>
                      <a:schemeClr val="tx1"/>
                    </a:solidFill>
                  </a:rPr>
                  <a:t>of </a:t>
                </a:r>
                <a14:m>
                  <m:oMath xmlns:m="http://schemas.openxmlformats.org/officeDocument/2006/math">
                    <m:sSub>
                      <m:sSubPr>
                        <m:ctrlPr>
                          <a:rPr lang="de-DE" b="0" i="1">
                            <a:solidFill>
                              <a:schemeClr val="tx1"/>
                            </a:solidFill>
                            <a:latin typeface="Cambria Math" panose="02040503050406030204" pitchFamily="18" charset="0"/>
                          </a:rPr>
                        </m:ctrlPr>
                      </m:sSubPr>
                      <m:e>
                        <m:r>
                          <a:rPr lang="de-DE" b="0" i="1">
                            <a:solidFill>
                              <a:schemeClr val="tx1"/>
                            </a:solidFill>
                            <a:latin typeface="Cambria Math" panose="02040503050406030204" pitchFamily="18" charset="0"/>
                          </a:rPr>
                          <m:t>𝑃</m:t>
                        </m:r>
                      </m:e>
                      <m:sub>
                        <m:r>
                          <a:rPr lang="de-DE" b="0" i="1">
                            <a:solidFill>
                              <a:schemeClr val="tx1"/>
                            </a:solidFill>
                            <a:latin typeface="Cambria Math" panose="02040503050406030204" pitchFamily="18" charset="0"/>
                          </a:rPr>
                          <m:t>𝑟𝑎𝑑</m:t>
                        </m:r>
                      </m:sub>
                    </m:sSub>
                  </m:oMath>
                </a14:m>
                <a:endParaRPr lang="de-DE" b="0" dirty="0">
                  <a:solidFill>
                    <a:schemeClr val="tx1"/>
                  </a:solidFill>
                </a:endParaRPr>
              </a:p>
              <a:p>
                <a:pPr algn="just"/>
                <a:endParaRPr lang="en-US" b="0" dirty="0">
                  <a:solidFill>
                    <a:schemeClr val="tx1"/>
                  </a:solidFill>
                </a:endParaRPr>
              </a:p>
              <a:p>
                <a:pPr algn="just"/>
                <a:endParaRPr lang="en-US" b="1" dirty="0" smtClean="0">
                  <a:solidFill>
                    <a:srgbClr val="005555"/>
                  </a:solidFill>
                </a:endParaRPr>
              </a:p>
              <a:p>
                <a:pPr algn="just"/>
                <a:endParaRPr lang="en-US" sz="1800" i="0" dirty="0">
                  <a:solidFill>
                    <a:schemeClr val="tx1"/>
                  </a:solidFill>
                </a:endParaRPr>
              </a:p>
              <a:p>
                <a:pPr lvl="7" algn="just"/>
                <a:endParaRPr lang="en-GB" sz="1800" i="0" dirty="0">
                  <a:solidFill>
                    <a:schemeClr val="tx1"/>
                  </a:solidFill>
                </a:endParaRPr>
              </a:p>
              <a:p>
                <a:pPr marL="285750" lvl="7" indent="-285750" algn="just">
                  <a:buFont typeface="Arial" panose="020B0604020202020204" pitchFamily="34" charset="0"/>
                  <a:buChar char="•"/>
                </a:pPr>
                <a:endParaRPr lang="en-GB" sz="1800" b="1" i="0" dirty="0">
                  <a:solidFill>
                    <a:srgbClr val="005555"/>
                  </a:solidFill>
                </a:endParaRPr>
              </a:p>
            </p:txBody>
          </p:sp>
        </mc:Choice>
        <mc:Fallback xmlns="">
          <p:sp>
            <p:nvSpPr>
              <p:cNvPr id="41" name="Text Placeholder 9"/>
              <p:cNvSpPr>
                <a:spLocks noGrp="1" noRot="1" noChangeAspect="1" noMove="1" noResize="1" noEditPoints="1" noAdjustHandles="1" noChangeArrowheads="1" noChangeShapeType="1" noTextEdit="1"/>
              </p:cNvSpPr>
              <p:nvPr>
                <p:ph sz="quarter" idx="13"/>
              </p:nvPr>
            </p:nvSpPr>
            <p:spPr>
              <a:xfrm>
                <a:off x="695326" y="976935"/>
                <a:ext cx="10822183" cy="4772024"/>
              </a:xfrm>
              <a:blipFill>
                <a:blip r:embed="rId3"/>
                <a:stretch>
                  <a:fillRect l="-1183"/>
                </a:stretch>
              </a:blipFill>
            </p:spPr>
            <p:txBody>
              <a:bodyPr/>
              <a:lstStyle/>
              <a:p>
                <a:r>
                  <a:rPr lang="en-GB">
                    <a:noFill/>
                  </a:rPr>
                  <a:t> </a:t>
                </a:r>
              </a:p>
            </p:txBody>
          </p:sp>
        </mc:Fallback>
      </mc:AlternateContent>
      <p:sp>
        <p:nvSpPr>
          <p:cNvPr id="3" name="Title 2"/>
          <p:cNvSpPr>
            <a:spLocks noGrp="1"/>
          </p:cNvSpPr>
          <p:nvPr>
            <p:ph type="title"/>
          </p:nvPr>
        </p:nvSpPr>
        <p:spPr>
          <a:xfrm>
            <a:off x="695326" y="441325"/>
            <a:ext cx="9576471" cy="403501"/>
          </a:xfrm>
        </p:spPr>
        <p:txBody>
          <a:bodyPr/>
          <a:lstStyle/>
          <a:p>
            <a:r>
              <a:rPr lang="en-US" dirty="0"/>
              <a:t>New bolometer diagnostics</a:t>
            </a:r>
            <a:endParaRPr lang="en-GB"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9</a:t>
            </a:fld>
            <a:endParaRPr lang="de-DE" dirty="0"/>
          </a:p>
        </p:txBody>
      </p:sp>
      <p:sp>
        <p:nvSpPr>
          <p:cNvPr id="5" name="Date Placeholder 4"/>
          <p:cNvSpPr>
            <a:spLocks noGrp="1"/>
          </p:cNvSpPr>
          <p:nvPr>
            <p:ph type="dt" sz="half" idx="2"/>
          </p:nvPr>
        </p:nvSpPr>
        <p:spPr/>
        <p:txBody>
          <a:bodyPr/>
          <a:lstStyle/>
          <a:p>
            <a:r>
              <a:rPr lang="en-US" smtClean="0"/>
              <a:t>HEPP seminar progress talk</a:t>
            </a:r>
            <a:endParaRPr lang="en-US" dirty="0"/>
          </a:p>
        </p:txBody>
      </p:sp>
      <p:sp>
        <p:nvSpPr>
          <p:cNvPr id="6" name="Footer Placeholder 5"/>
          <p:cNvSpPr>
            <a:spLocks noGrp="1"/>
          </p:cNvSpPr>
          <p:nvPr>
            <p:ph type="ftr" sz="quarter" idx="3"/>
          </p:nvPr>
        </p:nvSpPr>
        <p:spPr/>
        <p:txBody>
          <a:bodyPr/>
          <a:lstStyle/>
          <a:p>
            <a:pPr algn="l">
              <a:tabLst>
                <a:tab pos="9775825" algn="r"/>
                <a:tab pos="10226675" algn="r"/>
              </a:tabLst>
            </a:pPr>
            <a:r>
              <a:rPr lang="de-DE" smtClean="0"/>
              <a:t>Max Planck Institute for Plasma Physics | G. Partesotti | 22.01.2024     </a:t>
            </a:r>
            <a:endParaRPr lang="de-DE" dirty="0"/>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2222" y="976934"/>
            <a:ext cx="3709123" cy="2880000"/>
          </a:xfrm>
          <a:prstGeom prst="rect">
            <a:avLst/>
          </a:prstGeom>
        </p:spPr>
      </p:pic>
    </p:spTree>
    <p:extLst>
      <p:ext uri="{BB962C8B-B14F-4D97-AF65-F5344CB8AC3E}">
        <p14:creationId xmlns:p14="http://schemas.microsoft.com/office/powerpoint/2010/main" val="4280983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7.potx" id="{95C92FA2-B49F-4845-A52C-E3D11675774C}" vid="{84D73EFA-8736-4355-BF7C-D0635A96761B}"/>
    </a:ext>
  </a:extLst>
</a:theme>
</file>

<file path=ppt/theme/theme2.xml><?xml version="1.0" encoding="utf-8"?>
<a:theme xmlns:a="http://schemas.openxmlformats.org/drawingml/2006/main" name="Title">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B38E543F-A129-40C0-ADBB-433F65C5093B}"/>
    </a:ext>
  </a:extLst>
</a:theme>
</file>

<file path=ppt/theme/theme3.xml><?xml version="1.0" encoding="utf-8"?>
<a:theme xmlns:a="http://schemas.openxmlformats.org/drawingml/2006/main" name="Content">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FAAC022C-BDCA-486D-9192-2B2D81FEC5B6}"/>
    </a:ext>
  </a:extLst>
</a:theme>
</file>

<file path=ppt/theme/theme4.xml><?xml version="1.0" encoding="utf-8"?>
<a:theme xmlns:a="http://schemas.openxmlformats.org/drawingml/2006/main" name="IPP_only">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E76A6302-06F5-411F-9080-DEBE3294FD38}"/>
    </a:ext>
  </a:extLst>
</a:theme>
</file>

<file path=ppt/theme/theme5.xml><?xml version="1.0" encoding="utf-8"?>
<a:theme xmlns:a="http://schemas.openxmlformats.org/drawingml/2006/main" name="Blank">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Standard">
      <a:majorFont>
        <a:latin typeface="Arial Narrow"/>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7422B880-84A2-4B5A-821E-D6700FA56196}"/>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slide_template_W7X_2022_02_16_9</Template>
  <TotalTime>0</TotalTime>
  <Words>5034</Words>
  <Application>Microsoft Office PowerPoint</Application>
  <PresentationFormat>Widescreen</PresentationFormat>
  <Paragraphs>846</Paragraphs>
  <Slides>63</Slides>
  <Notes>12</Notes>
  <HiddenSlides>0</HiddenSlides>
  <MMClips>1</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63</vt:i4>
      </vt:variant>
    </vt:vector>
  </HeadingPairs>
  <TitlesOfParts>
    <vt:vector size="76" baseType="lpstr">
      <vt:lpstr>.SF NS Symbols Regular</vt:lpstr>
      <vt:lpstr>Arial</vt:lpstr>
      <vt:lpstr>Arial Narrow</vt:lpstr>
      <vt:lpstr>Calibri</vt:lpstr>
      <vt:lpstr>Cambria Math</vt:lpstr>
      <vt:lpstr>Symbol</vt:lpstr>
      <vt:lpstr>Wingdings 3</vt:lpstr>
      <vt:lpstr>W7X</vt:lpstr>
      <vt:lpstr>Title</vt:lpstr>
      <vt:lpstr>Content</vt:lpstr>
      <vt:lpstr>IPP_only</vt:lpstr>
      <vt:lpstr>Blank</vt:lpstr>
      <vt:lpstr>think-cell Folie</vt:lpstr>
      <vt:lpstr>Investigation of radiation distribution and scaling for power exhaust in W7-X</vt:lpstr>
      <vt:lpstr>Overview</vt:lpstr>
      <vt:lpstr>Overview</vt:lpstr>
      <vt:lpstr>Introduction</vt:lpstr>
      <vt:lpstr>Introduction</vt:lpstr>
      <vt:lpstr>Introduction</vt:lpstr>
      <vt:lpstr>Introduction</vt:lpstr>
      <vt:lpstr>Overview</vt:lpstr>
      <vt:lpstr>New bolometer diagnostics</vt:lpstr>
      <vt:lpstr>New bolometer diagnostics</vt:lpstr>
      <vt:lpstr>New bolometer diagnostics</vt:lpstr>
      <vt:lpstr>New bolometer diagnostics</vt:lpstr>
      <vt:lpstr>New bolometer diagnostics</vt:lpstr>
      <vt:lpstr>New bolometer diagnostics</vt:lpstr>
      <vt:lpstr>New bolometer diagnostics</vt:lpstr>
      <vt:lpstr>Overview</vt:lpstr>
      <vt:lpstr>Radiation distribution</vt:lpstr>
      <vt:lpstr>Radiation distribution</vt:lpstr>
      <vt:lpstr>Radiation distribution</vt:lpstr>
      <vt:lpstr>Radiation distribution</vt:lpstr>
      <vt:lpstr>Radiation distribution</vt:lpstr>
      <vt:lpstr>Radiation distribution</vt:lpstr>
      <vt:lpstr>Radiation distribution</vt:lpstr>
      <vt:lpstr>Radiation distribution</vt:lpstr>
      <vt:lpstr>Radiation distribution</vt:lpstr>
      <vt:lpstr>Radiation distribution</vt:lpstr>
      <vt:lpstr>Radiation distribution</vt:lpstr>
      <vt:lpstr>Overview</vt:lpstr>
      <vt:lpstr>P_rad proxy improvement</vt:lpstr>
      <vt:lpstr>P_rad proxy improvement</vt:lpstr>
      <vt:lpstr>P_rad proxy improvement</vt:lpstr>
      <vt:lpstr>P_rad proxy improvement</vt:lpstr>
      <vt:lpstr>P_rad proxy improvement</vt:lpstr>
      <vt:lpstr>P_rad proxy improvement</vt:lpstr>
      <vt:lpstr>Overview</vt:lpstr>
      <vt:lpstr>Summary</vt:lpstr>
      <vt:lpstr>Summary</vt:lpstr>
      <vt:lpstr>PowerPoint Presentation</vt:lpstr>
      <vt:lpstr>PowerPoint Presentation</vt:lpstr>
      <vt:lpstr>Gaussian Process Tomography</vt:lpstr>
      <vt:lpstr>Weighted sum method</vt:lpstr>
      <vt:lpstr>Gas valve calibration</vt:lpstr>
      <vt:lpstr>Weighted sum training</vt:lpstr>
      <vt:lpstr>IRVB signal and target interaction</vt:lpstr>
      <vt:lpstr>Seeding from upper vs. lower valves</vt:lpstr>
      <vt:lpstr>Asymmetry effects</vt:lpstr>
      <vt:lpstr>Radiation scaling</vt:lpstr>
      <vt:lpstr>EMC3-EIRENE results</vt:lpstr>
      <vt:lpstr>Poloidal asymmetry</vt:lpstr>
      <vt:lpstr>Geometry matrix</vt:lpstr>
      <vt:lpstr>Total radiated power proxy</vt:lpstr>
      <vt:lpstr>Geometry matrix</vt:lpstr>
      <vt:lpstr>Divertor bolometers OP2.1</vt:lpstr>
      <vt:lpstr>IRVB view</vt:lpstr>
      <vt:lpstr>Radiation asymmetry summary</vt:lpstr>
      <vt:lpstr>IRVB modeling</vt:lpstr>
      <vt:lpstr>Asymmetries</vt:lpstr>
      <vt:lpstr>Measure asymmetry with WS method</vt:lpstr>
      <vt:lpstr>Comparison to EMC3-EIRENE</vt:lpstr>
      <vt:lpstr>GPT Projections</vt:lpstr>
      <vt:lpstr>k_bolo factor</vt:lpstr>
      <vt:lpstr>ICRH effect on P_rad</vt:lpstr>
      <vt:lpstr>IRVB components</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dc:title>
  <dc:creator>Maciej Krychowiak</dc:creator>
  <cp:lastModifiedBy>Partesotti, Gabriele</cp:lastModifiedBy>
  <cp:revision>1173</cp:revision>
  <dcterms:created xsi:type="dcterms:W3CDTF">2022-02-03T14:13:19Z</dcterms:created>
  <dcterms:modified xsi:type="dcterms:W3CDTF">2024-01-22T12:42:28Z</dcterms:modified>
</cp:coreProperties>
</file>