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73" r:id="rId2"/>
    <p:sldId id="256" r:id="rId3"/>
    <p:sldId id="260" r:id="rId4"/>
    <p:sldId id="261" r:id="rId5"/>
    <p:sldId id="265" r:id="rId6"/>
    <p:sldId id="264" r:id="rId7"/>
    <p:sldId id="285" r:id="rId8"/>
    <p:sldId id="287" r:id="rId9"/>
    <p:sldId id="267" r:id="rId10"/>
    <p:sldId id="268" r:id="rId11"/>
    <p:sldId id="277" r:id="rId12"/>
    <p:sldId id="278" r:id="rId13"/>
    <p:sldId id="280" r:id="rId14"/>
    <p:sldId id="284" r:id="rId15"/>
    <p:sldId id="282" r:id="rId16"/>
    <p:sldId id="286" r:id="rId17"/>
    <p:sldId id="279" r:id="rId18"/>
    <p:sldId id="288" r:id="rId19"/>
    <p:sldId id="269" r:id="rId20"/>
    <p:sldId id="289" r:id="rId21"/>
    <p:sldId id="290" r:id="rId22"/>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Abstract" id="{FBE85959-EF75-478E-9D18-7F336571674A}">
          <p14:sldIdLst>
            <p14:sldId id="273"/>
          </p14:sldIdLst>
        </p14:section>
        <p14:section name="Title" id="{C4E66D56-2CAB-441E-B4B5-483E54280152}">
          <p14:sldIdLst>
            <p14:sldId id="256"/>
          </p14:sldIdLst>
        </p14:section>
        <p14:section name="Background / research question" id="{F43F67FF-EA7D-4082-AF0F-F9036A38DBA6}">
          <p14:sldIdLst>
            <p14:sldId id="260"/>
            <p14:sldId id="261"/>
            <p14:sldId id="265"/>
            <p14:sldId id="264"/>
          </p14:sldIdLst>
        </p14:section>
        <p14:section name="THRIFT" id="{F0031258-4A4C-4939-B01B-CBC8FC22FD49}">
          <p14:sldIdLst>
            <p14:sldId id="285"/>
            <p14:sldId id="287"/>
            <p14:sldId id="267"/>
            <p14:sldId id="268"/>
            <p14:sldId id="277"/>
          </p14:sldIdLst>
        </p14:section>
        <p14:section name="W7-X" id="{22437866-4FD7-41F1-9FF1-29034FC71E2C}">
          <p14:sldIdLst>
            <p14:sldId id="278"/>
            <p14:sldId id="280"/>
            <p14:sldId id="284"/>
            <p14:sldId id="282"/>
            <p14:sldId id="286"/>
            <p14:sldId id="279"/>
            <p14:sldId id="288"/>
          </p14:sldIdLst>
        </p14:section>
        <p14:section name="Conclusion" id="{47B5B823-3B42-4AE7-8445-55C046EB8382}">
          <p14:sldIdLst>
            <p14:sldId id="269"/>
          </p14:sldIdLst>
        </p14:section>
        <p14:section name="Appendices" id="{EFC2666E-5C13-44AF-8628-8E92C9FAC51E}">
          <p14:sldIdLst>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7974" autoAdjust="0"/>
  </p:normalViewPr>
  <p:slideViewPr>
    <p:cSldViewPr>
      <p:cViewPr varScale="1">
        <p:scale>
          <a:sx n="145" d="100"/>
          <a:sy n="145" d="100"/>
        </p:scale>
        <p:origin x="132"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7F1EB44-D4AC-4451-AE90-8B8C4012F3CA}" type="datetimeFigureOut">
              <a:rPr lang="en-NL" smtClean="0"/>
              <a:t>12/07/2023</a:t>
            </a:fld>
            <a:endParaRPr lang="en-NL"/>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A58D3A7-E1BB-4572-AEBC-2FBF78015D74}" type="slidenum">
              <a:rPr lang="en-NL" smtClean="0"/>
              <a:t>‹#›</a:t>
            </a:fld>
            <a:endParaRPr lang="en-NL"/>
          </a:p>
        </p:txBody>
      </p:sp>
    </p:spTree>
    <p:extLst>
      <p:ext uri="{BB962C8B-B14F-4D97-AF65-F5344CB8AC3E}">
        <p14:creationId xmlns:p14="http://schemas.microsoft.com/office/powerpoint/2010/main" val="309829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58D3A7-E1BB-4572-AEBC-2FBF78015D74}" type="slidenum">
              <a:rPr lang="en-NL" smtClean="0"/>
              <a:t>1</a:t>
            </a:fld>
            <a:endParaRPr lang="en-NL"/>
          </a:p>
        </p:txBody>
      </p:sp>
    </p:spTree>
    <p:extLst>
      <p:ext uri="{BB962C8B-B14F-4D97-AF65-F5344CB8AC3E}">
        <p14:creationId xmlns:p14="http://schemas.microsoft.com/office/powerpoint/2010/main" val="329211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11</a:t>
            </a:fld>
            <a:endParaRPr lang="en-NL"/>
          </a:p>
        </p:txBody>
      </p:sp>
    </p:spTree>
    <p:extLst>
      <p:ext uri="{BB962C8B-B14F-4D97-AF65-F5344CB8AC3E}">
        <p14:creationId xmlns:p14="http://schemas.microsoft.com/office/powerpoint/2010/main" val="179344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12</a:t>
            </a:fld>
            <a:endParaRPr lang="en-NL"/>
          </a:p>
        </p:txBody>
      </p:sp>
    </p:spTree>
    <p:extLst>
      <p:ext uri="{BB962C8B-B14F-4D97-AF65-F5344CB8AC3E}">
        <p14:creationId xmlns:p14="http://schemas.microsoft.com/office/powerpoint/2010/main" val="470895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14</a:t>
            </a:fld>
            <a:endParaRPr lang="en-NL"/>
          </a:p>
        </p:txBody>
      </p:sp>
    </p:spTree>
    <p:extLst>
      <p:ext uri="{BB962C8B-B14F-4D97-AF65-F5344CB8AC3E}">
        <p14:creationId xmlns:p14="http://schemas.microsoft.com/office/powerpoint/2010/main" val="349801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19</a:t>
            </a:fld>
            <a:endParaRPr lang="en-NL"/>
          </a:p>
        </p:txBody>
      </p:sp>
    </p:spTree>
    <p:extLst>
      <p:ext uri="{BB962C8B-B14F-4D97-AF65-F5344CB8AC3E}">
        <p14:creationId xmlns:p14="http://schemas.microsoft.com/office/powerpoint/2010/main" val="30952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58D3A7-E1BB-4572-AEBC-2FBF78015D74}" type="slidenum">
              <a:rPr lang="en-NL" smtClean="0"/>
              <a:t>3</a:t>
            </a:fld>
            <a:endParaRPr lang="en-NL"/>
          </a:p>
        </p:txBody>
      </p:sp>
    </p:spTree>
    <p:extLst>
      <p:ext uri="{BB962C8B-B14F-4D97-AF65-F5344CB8AC3E}">
        <p14:creationId xmlns:p14="http://schemas.microsoft.com/office/powerpoint/2010/main" val="12103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58D3A7-E1BB-4572-AEBC-2FBF78015D74}" type="slidenum">
              <a:rPr lang="en-NL" smtClean="0"/>
              <a:t>4</a:t>
            </a:fld>
            <a:endParaRPr lang="en-NL"/>
          </a:p>
        </p:txBody>
      </p:sp>
    </p:spTree>
    <p:extLst>
      <p:ext uri="{BB962C8B-B14F-4D97-AF65-F5344CB8AC3E}">
        <p14:creationId xmlns:p14="http://schemas.microsoft.com/office/powerpoint/2010/main" val="32730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58D3A7-E1BB-4572-AEBC-2FBF78015D74}" type="slidenum">
              <a:rPr lang="en-NL" smtClean="0"/>
              <a:t>5</a:t>
            </a:fld>
            <a:endParaRPr lang="en-NL"/>
          </a:p>
        </p:txBody>
      </p:sp>
    </p:spTree>
    <p:extLst>
      <p:ext uri="{BB962C8B-B14F-4D97-AF65-F5344CB8AC3E}">
        <p14:creationId xmlns:p14="http://schemas.microsoft.com/office/powerpoint/2010/main" val="331598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6</a:t>
            </a:fld>
            <a:endParaRPr lang="en-NL"/>
          </a:p>
        </p:txBody>
      </p:sp>
    </p:spTree>
    <p:extLst>
      <p:ext uri="{BB962C8B-B14F-4D97-AF65-F5344CB8AC3E}">
        <p14:creationId xmlns:p14="http://schemas.microsoft.com/office/powerpoint/2010/main" val="312696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7</a:t>
            </a:fld>
            <a:endParaRPr lang="en-NL"/>
          </a:p>
        </p:txBody>
      </p:sp>
    </p:spTree>
    <p:extLst>
      <p:ext uri="{BB962C8B-B14F-4D97-AF65-F5344CB8AC3E}">
        <p14:creationId xmlns:p14="http://schemas.microsoft.com/office/powerpoint/2010/main" val="186185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58D3A7-E1BB-4572-AEBC-2FBF78015D74}" type="slidenum">
              <a:rPr lang="en-NL" smtClean="0"/>
              <a:t>8</a:t>
            </a:fld>
            <a:endParaRPr lang="en-NL"/>
          </a:p>
        </p:txBody>
      </p:sp>
    </p:spTree>
    <p:extLst>
      <p:ext uri="{BB962C8B-B14F-4D97-AF65-F5344CB8AC3E}">
        <p14:creationId xmlns:p14="http://schemas.microsoft.com/office/powerpoint/2010/main" val="320923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58D3A7-E1BB-4572-AEBC-2FBF78015D74}" type="slidenum">
              <a:rPr lang="en-NL" smtClean="0"/>
              <a:t>9</a:t>
            </a:fld>
            <a:endParaRPr lang="en-NL"/>
          </a:p>
        </p:txBody>
      </p:sp>
    </p:spTree>
    <p:extLst>
      <p:ext uri="{BB962C8B-B14F-4D97-AF65-F5344CB8AC3E}">
        <p14:creationId xmlns:p14="http://schemas.microsoft.com/office/powerpoint/2010/main" val="59204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8D3A7-E1BB-4572-AEBC-2FBF78015D74}" type="slidenum">
              <a:rPr lang="en-NL" smtClean="0"/>
              <a:t>10</a:t>
            </a:fld>
            <a:endParaRPr lang="en-NL"/>
          </a:p>
        </p:txBody>
      </p:sp>
    </p:spTree>
    <p:extLst>
      <p:ext uri="{BB962C8B-B14F-4D97-AF65-F5344CB8AC3E}">
        <p14:creationId xmlns:p14="http://schemas.microsoft.com/office/powerpoint/2010/main" val="1482095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EUROfusion">
    <p:bg>
      <p:bgPr>
        <a:blipFill>
          <a:blip r:embed="rId2">
            <a:lum/>
          </a:blip>
          <a:stretch/>
        </a:blipFill>
        <a:effectLst/>
      </p:bgPr>
    </p:bg>
    <p:spTree>
      <p:nvGrpSpPr>
        <p:cNvPr id="1" name=""/>
        <p:cNvGrpSpPr/>
        <p:nvPr/>
      </p:nvGrpSpPr>
      <p:grpSpPr bwMode="auto">
        <a:xfrm>
          <a:off x="0" y="0"/>
          <a:ext cx="0" cy="0"/>
          <a:chOff x="0" y="0"/>
          <a:chExt cx="0" cy="0"/>
        </a:xfrm>
      </p:grpSpPr>
      <p:sp>
        <p:nvSpPr>
          <p:cNvPr id="23" name="Rechteck 22"/>
          <p:cNvSpPr/>
          <p:nvPr/>
        </p:nvSpPr>
        <p:spPr bwMode="auto">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defRPr/>
            </a:pPr>
            <a:endParaRPr lang="de-DE" sz="1300" b="1">
              <a:solidFill>
                <a:schemeClr val="bg1"/>
              </a:solidFill>
            </a:endParaRPr>
          </a:p>
        </p:txBody>
      </p:sp>
      <p:grpSp>
        <p:nvGrpSpPr>
          <p:cNvPr id="26" name="Gruppieren 25"/>
          <p:cNvGrpSpPr/>
          <p:nvPr/>
        </p:nvGrpSpPr>
        <p:grpSpPr bwMode="auto">
          <a:xfrm>
            <a:off x="1053497" y="5908637"/>
            <a:ext cx="10113930" cy="566770"/>
            <a:chOff x="515946" y="5792918"/>
            <a:chExt cx="9461977" cy="566770"/>
          </a:xfrm>
        </p:grpSpPr>
        <p:pic>
          <p:nvPicPr>
            <p:cNvPr id="27" name="Grafik 26"/>
            <p:cNvPicPr>
              <a:picLocks noChangeAspect="1"/>
            </p:cNvPicPr>
            <p:nvPr userDrawn="1"/>
          </p:nvPicPr>
          <p:blipFill>
            <a:blip r:embed="rId3"/>
            <a:stretch/>
          </p:blipFill>
          <p:spPr bwMode="auto">
            <a:xfrm>
              <a:off x="515946" y="5834863"/>
              <a:ext cx="442885" cy="315747"/>
            </a:xfrm>
            <a:prstGeom prst="rect">
              <a:avLst/>
            </a:prstGeom>
          </p:spPr>
        </p:pic>
        <p:sp>
          <p:nvSpPr>
            <p:cNvPr id="28" name="Subtitle 2"/>
            <p:cNvSpPr txBox="1"/>
            <p:nvPr userDrawn="1"/>
          </p:nvSpPr>
          <p:spPr bwMode="auto">
            <a:xfrm>
              <a:off x="1036319" y="5792918"/>
              <a:ext cx="8941604" cy="566770"/>
            </a:xfrm>
            <a:prstGeom prst="rect">
              <a:avLst/>
            </a:prstGeom>
            <a:grpFill/>
          </p:spPr>
          <p:txBody>
            <a:bodyPr lIns="0" rIns="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just">
                <a:buNone/>
                <a:defRPr/>
              </a:pPr>
              <a:r>
                <a:rPr lang="en-US" sz="8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a:latin typeface="Arial Narrow"/>
              </a:endParaRPr>
            </a:p>
          </p:txBody>
        </p:sp>
      </p:grpSp>
      <p:sp>
        <p:nvSpPr>
          <p:cNvPr id="15" name="Subtitle 2"/>
          <p:cNvSpPr>
            <a:spLocks noGrp="1"/>
          </p:cNvSpPr>
          <p:nvPr>
            <p:ph type="subTitle" idx="1"/>
          </p:nvPr>
        </p:nvSpPr>
        <p:spPr bwMode="auto">
          <a:xfrm>
            <a:off x="1145512" y="3743999"/>
            <a:ext cx="7811452" cy="1983213"/>
          </a:xfrm>
        </p:spPr>
        <p:txBody>
          <a:bodyPr anchor="b"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pic>
        <p:nvPicPr>
          <p:cNvPr id="16" name="Grafik 15"/>
          <p:cNvPicPr>
            <a:picLocks noChangeAspect="1"/>
          </p:cNvPicPr>
          <p:nvPr/>
        </p:nvPicPr>
        <p:blipFill>
          <a:blip r:embed="rId4"/>
          <a:stretch/>
        </p:blipFill>
        <p:spPr bwMode="auto">
          <a:xfrm>
            <a:off x="9397688" y="5237015"/>
            <a:ext cx="1700546" cy="524971"/>
          </a:xfrm>
          <a:prstGeom prst="rect">
            <a:avLst/>
          </a:prstGeom>
        </p:spPr>
      </p:pic>
      <p:pic>
        <p:nvPicPr>
          <p:cNvPr id="17" name="Grafik 16"/>
          <p:cNvPicPr>
            <a:picLocks noChangeAspect="1"/>
          </p:cNvPicPr>
          <p:nvPr/>
        </p:nvPicPr>
        <p:blipFill>
          <a:blip r:embed="rId5"/>
          <a:stretch/>
        </p:blipFill>
        <p:spPr bwMode="auto">
          <a:xfrm>
            <a:off x="9977683" y="2164827"/>
            <a:ext cx="1036405" cy="921272"/>
          </a:xfrm>
          <a:prstGeom prst="rect">
            <a:avLst/>
          </a:prstGeom>
        </p:spPr>
      </p:pic>
      <p:sp>
        <p:nvSpPr>
          <p:cNvPr id="2" name="Titel 1"/>
          <p:cNvSpPr>
            <a:spLocks noGrp="1"/>
          </p:cNvSpPr>
          <p:nvPr>
            <p:ph type="title"/>
          </p:nvPr>
        </p:nvSpPr>
        <p:spPr bwMode="auto">
          <a:xfrm>
            <a:off x="1145512" y="2172779"/>
            <a:ext cx="7811452" cy="2160229"/>
          </a:xfrm>
        </p:spPr>
        <p:txBody>
          <a:bodyPr/>
          <a:lstStyle>
            <a:lvl1pPr>
              <a:defRPr sz="2400">
                <a:solidFill>
                  <a:schemeClr val="bg1"/>
                </a:solidFill>
              </a:defRPr>
            </a:lvl1pPr>
          </a:lstStyle>
          <a:p>
            <a:pPr>
              <a:defRPr/>
            </a:pPr>
            <a:r>
              <a:rPr lang="de-DE"/>
              <a:t>Titelmasterformat durch Klicken bearbeiten</a:t>
            </a:r>
          </a:p>
        </p:txBody>
      </p:sp>
      <p:pic>
        <p:nvPicPr>
          <p:cNvPr id="22" name="Grafik 21"/>
          <p:cNvPicPr>
            <a:picLocks noChangeAspect="1"/>
          </p:cNvPicPr>
          <p:nvPr/>
        </p:nvPicPr>
        <p:blipFill>
          <a:blip r:embed="rId6"/>
          <a:stretch/>
        </p:blipFill>
        <p:spPr bwMode="auto">
          <a:xfrm>
            <a:off x="7592156" y="489668"/>
            <a:ext cx="3888000" cy="899494"/>
          </a:xfrm>
          <a:prstGeom prst="rect">
            <a:avLst/>
          </a:prstGeom>
        </p:spPr>
      </p:pic>
      <p:sp>
        <p:nvSpPr>
          <p:cNvPr id="9" name="Datumsplatzhalter 8"/>
          <p:cNvSpPr>
            <a:spLocks noGrp="1"/>
          </p:cNvSpPr>
          <p:nvPr>
            <p:ph type="dt" sz="half" idx="10"/>
          </p:nvPr>
        </p:nvSpPr>
        <p:spPr bwMode="auto"/>
        <p:txBody>
          <a:bodyPr/>
          <a:lstStyle/>
          <a:p>
            <a:pPr>
              <a:defRPr/>
            </a:pPr>
            <a:fld id="{42DEFC1A-949C-4D67-8A54-4F413BBAD5A0}" type="datetime1">
              <a:rPr lang="en-US" smtClean="0"/>
              <a:t>7/12/2023</a:t>
            </a:fld>
            <a:endParaRPr/>
          </a:p>
        </p:txBody>
      </p:sp>
      <p:sp>
        <p:nvSpPr>
          <p:cNvPr id="10" name="Fußzeilenplatzhalter 9"/>
          <p:cNvSpPr>
            <a:spLocks noGrp="1"/>
          </p:cNvSpPr>
          <p:nvPr>
            <p:ph type="ftr" sz="quarter" idx="11"/>
          </p:nvPr>
        </p:nvSpPr>
        <p:spPr bwMode="auto"/>
        <p:txBody>
          <a:bodyPr/>
          <a:lstStyle/>
          <a:p>
            <a:pPr>
              <a:defRPr/>
            </a:pPr>
            <a:r>
              <a:rPr lang="en-US" dirty="0"/>
              <a:t>Lucas van Ham | </a:t>
            </a:r>
          </a:p>
        </p:txBody>
      </p:sp>
      <p:sp>
        <p:nvSpPr>
          <p:cNvPr id="11" name="Foliennummernplatzhalter 10"/>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bg>
      <p:bgPr>
        <a:solidFill>
          <a:schemeClr val="bg1"/>
        </a:solidFill>
        <a:effectLst/>
      </p:bgPr>
    </p:bg>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9" name="Title 8"/>
          <p:cNvSpPr>
            <a:spLocks noGrp="1"/>
          </p:cNvSpPr>
          <p:nvPr>
            <p:ph type="title"/>
          </p:nvPr>
        </p:nvSpPr>
        <p:spPr bwMode="auto"/>
        <p:txBody>
          <a:bodyPr/>
          <a:lstStyle/>
          <a:p>
            <a:pPr>
              <a:defRPr/>
            </a:pPr>
            <a:r>
              <a:rPr lang="de-DE"/>
              <a:t>Titelmasterformat durch Klicken bearbeiten</a:t>
            </a:r>
          </a:p>
        </p:txBody>
      </p:sp>
      <p:sp>
        <p:nvSpPr>
          <p:cNvPr id="11" name="Datumsplatzhalter 10"/>
          <p:cNvSpPr>
            <a:spLocks noGrp="1"/>
          </p:cNvSpPr>
          <p:nvPr>
            <p:ph type="dt" sz="half" idx="10"/>
          </p:nvPr>
        </p:nvSpPr>
        <p:spPr bwMode="auto"/>
        <p:txBody>
          <a:bodyPr/>
          <a:lstStyle/>
          <a:p>
            <a:pPr>
              <a:defRPr/>
            </a:pPr>
            <a:fld id="{9BB71766-0D3E-4026-B168-BB2F0926012D}" type="datetime1">
              <a:rPr lang="en-US" smtClean="0"/>
              <a:t>7/12/2023</a:t>
            </a:fld>
            <a:endParaRPr dirty="0"/>
          </a:p>
        </p:txBody>
      </p:sp>
      <p:sp>
        <p:nvSpPr>
          <p:cNvPr id="12" name="Fußzeilenplatzhalter 11"/>
          <p:cNvSpPr>
            <a:spLocks noGrp="1"/>
          </p:cNvSpPr>
          <p:nvPr>
            <p:ph type="ftr" sz="quarter" idx="11"/>
          </p:nvPr>
        </p:nvSpPr>
        <p:spPr bwMode="auto"/>
        <p:txBody>
          <a:bodyPr/>
          <a:lstStyle/>
          <a:p>
            <a:pPr>
              <a:defRPr/>
            </a:pPr>
            <a:r>
              <a:rPr lang="en-US" dirty="0"/>
              <a:t>Lucas van Ham | </a:t>
            </a:r>
          </a:p>
        </p:txBody>
      </p:sp>
      <p:sp>
        <p:nvSpPr>
          <p:cNvPr id="13" name="Foliennummernplatzhalter 12"/>
          <p:cNvSpPr>
            <a:spLocks noGrp="1"/>
          </p:cNvSpPr>
          <p:nvPr>
            <p:ph type="sldNum" sz="quarter" idx="12"/>
          </p:nvPr>
        </p:nvSpPr>
        <p:spPr bwMode="auto"/>
        <p:txBody>
          <a:bodyPr/>
          <a:lstStyle/>
          <a:p>
            <a:pPr>
              <a:defRPr/>
            </a:pPr>
            <a:fld id="{F7184F7D-383F-4FE4-8484-A982EFE9D096}" type="slidenum">
              <a:rPr lang="de-DE"/>
              <a:t>‹#›</a:t>
            </a:fld>
            <a:endParaRPr lang="de-DE"/>
          </a:p>
        </p:txBody>
      </p:sp>
      <p:pic>
        <p:nvPicPr>
          <p:cNvPr id="3" name="Picture 2" descr="A red letter with a square and a line&#10;&#10;Description automatically generated">
            <a:extLst>
              <a:ext uri="{FF2B5EF4-FFF2-40B4-BE49-F238E27FC236}">
                <a16:creationId xmlns:a16="http://schemas.microsoft.com/office/drawing/2014/main" id="{D59893F3-1F2F-3A37-7D8E-969472D17A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120336" y="260648"/>
            <a:ext cx="1243293" cy="49691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trenner">
    <p:bg>
      <p:bgPr>
        <a:blipFill>
          <a:blip r:embed="rId2">
            <a:lum/>
          </a:blip>
          <a:stretch/>
        </a:blipFill>
        <a:effectLst/>
      </p:bgPr>
    </p:bg>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3" imgW="0" imgH="0" progId="TCLayout.ActiveDocument.1">
                  <p:embed/>
                </p:oleObj>
              </mc:Choice>
              <mc:Fallback>
                <p:oleObj name="oleObj" r:id="rId3"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11" name="Titel 10"/>
          <p:cNvSpPr>
            <a:spLocks noGrp="1"/>
          </p:cNvSpPr>
          <p:nvPr>
            <p:ph type="title"/>
          </p:nvPr>
        </p:nvSpPr>
        <p:spPr bwMode="auto">
          <a:xfrm>
            <a:off x="695325" y="3714698"/>
            <a:ext cx="10801350" cy="2667051"/>
          </a:xfrm>
        </p:spPr>
        <p:txBody>
          <a:bodyPr/>
          <a:lstStyle/>
          <a:p>
            <a:pPr>
              <a:defRPr/>
            </a:pPr>
            <a:r>
              <a:rPr lang="de-DE"/>
              <a:t>Titelmasterformat durch Klicken bearbeiten</a:t>
            </a:r>
          </a:p>
        </p:txBody>
      </p:sp>
      <p:sp>
        <p:nvSpPr>
          <p:cNvPr id="10" name="Datumsplatzhalter 9"/>
          <p:cNvSpPr>
            <a:spLocks noGrp="1"/>
          </p:cNvSpPr>
          <p:nvPr>
            <p:ph type="dt" sz="half" idx="10"/>
          </p:nvPr>
        </p:nvSpPr>
        <p:spPr bwMode="auto"/>
        <p:txBody>
          <a:bodyPr/>
          <a:lstStyle/>
          <a:p>
            <a:pPr>
              <a:defRPr/>
            </a:pPr>
            <a:fld id="{E4544C78-4986-40F4-AF67-FD261A340D98}" type="datetime1">
              <a:rPr lang="en-US" smtClean="0"/>
              <a:t>7/12/2023</a:t>
            </a:fld>
            <a:endParaRPr/>
          </a:p>
        </p:txBody>
      </p:sp>
      <p:sp>
        <p:nvSpPr>
          <p:cNvPr id="12" name="Fußzeilenplatzhalter 11"/>
          <p:cNvSpPr>
            <a:spLocks noGrp="1"/>
          </p:cNvSpPr>
          <p:nvPr>
            <p:ph type="ftr" sz="quarter" idx="11"/>
          </p:nvPr>
        </p:nvSpPr>
        <p:spPr bwMode="auto"/>
        <p:txBody>
          <a:bodyPr/>
          <a:lstStyle/>
          <a:p>
            <a:pPr>
              <a:defRPr/>
            </a:pPr>
            <a:r>
              <a:rPr lang="en-US" dirty="0"/>
              <a:t>Lucas van Ham | </a:t>
            </a:r>
          </a:p>
        </p:txBody>
      </p:sp>
      <p:sp>
        <p:nvSpPr>
          <p:cNvPr id="13" name="Foliennummernplatzhalter 12"/>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Schlussfolie">
    <p:bg>
      <p:bgPr>
        <a:blipFill>
          <a:blip r:embed="rId2">
            <a:lum/>
          </a:blip>
          <a:stretch/>
        </a:blipFill>
        <a:effectLst/>
      </p:bgPr>
    </p:bg>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3" imgW="0" imgH="0" progId="TCLayout.ActiveDocument.1">
                  <p:embed/>
                </p:oleObj>
              </mc:Choice>
              <mc:Fallback>
                <p:oleObj name="oleObj" r:id="rId3"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4" name="Inhaltsplatzhalter 3"/>
          <p:cNvSpPr>
            <a:spLocks noGrp="1"/>
          </p:cNvSpPr>
          <p:nvPr>
            <p:ph sz="quarter" idx="13"/>
          </p:nvPr>
        </p:nvSpPr>
        <p:spPr bwMode="auto">
          <a:xfrm>
            <a:off x="695325" y="1881188"/>
            <a:ext cx="10472102" cy="4500561"/>
          </a:xfrm>
          <a:prstGeom prst="rect">
            <a:avLst/>
          </a:prstGeo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11" name="Titel 10"/>
          <p:cNvSpPr>
            <a:spLocks noGrp="1"/>
          </p:cNvSpPr>
          <p:nvPr>
            <p:ph type="title"/>
          </p:nvPr>
        </p:nvSpPr>
        <p:spPr bwMode="auto"/>
        <p:txBody>
          <a:bodyPr/>
          <a:lstStyle/>
          <a:p>
            <a:pPr>
              <a:defRPr/>
            </a:pPr>
            <a:r>
              <a:rPr lang="de-DE"/>
              <a:t>Titelmasterformat durch Klicken bearbeiten</a:t>
            </a:r>
          </a:p>
        </p:txBody>
      </p:sp>
      <p:sp>
        <p:nvSpPr>
          <p:cNvPr id="12" name="Datumsplatzhalter 11"/>
          <p:cNvSpPr>
            <a:spLocks noGrp="1"/>
          </p:cNvSpPr>
          <p:nvPr>
            <p:ph type="dt" sz="half" idx="14"/>
          </p:nvPr>
        </p:nvSpPr>
        <p:spPr bwMode="auto"/>
        <p:txBody>
          <a:bodyPr/>
          <a:lstStyle/>
          <a:p>
            <a:pPr>
              <a:defRPr/>
            </a:pPr>
            <a:fld id="{3B6DE98A-907D-404F-9A03-DE98EA290243}" type="datetime1">
              <a:rPr lang="en-US" smtClean="0"/>
              <a:t>7/12/2023</a:t>
            </a:fld>
            <a:endParaRPr/>
          </a:p>
        </p:txBody>
      </p:sp>
      <p:sp>
        <p:nvSpPr>
          <p:cNvPr id="13" name="Fußzeilenplatzhalter 12"/>
          <p:cNvSpPr>
            <a:spLocks noGrp="1"/>
          </p:cNvSpPr>
          <p:nvPr>
            <p:ph type="ftr" sz="quarter" idx="15"/>
          </p:nvPr>
        </p:nvSpPr>
        <p:spPr bwMode="auto"/>
        <p:txBody>
          <a:bodyPr/>
          <a:lstStyle/>
          <a:p>
            <a:pPr>
              <a:defRPr/>
            </a:pPr>
            <a:r>
              <a:rPr lang="en-US" dirty="0"/>
              <a:t>Lucas van Ham | </a:t>
            </a:r>
          </a:p>
        </p:txBody>
      </p:sp>
      <p:sp>
        <p:nvSpPr>
          <p:cNvPr id="14" name="Foliennummernplatzhalter 13"/>
          <p:cNvSpPr>
            <a:spLocks noGrp="1"/>
          </p:cNvSpPr>
          <p:nvPr>
            <p:ph type="sldNum" sz="quarter" idx="16"/>
          </p:nvPr>
        </p:nvSpPr>
        <p:spPr bwMode="auto"/>
        <p:txBody>
          <a:bodyPr/>
          <a:lstStyle/>
          <a:p>
            <a:pPr>
              <a:defRPr/>
            </a:pPr>
            <a:fld id="{F7184F7D-383F-4FE4-8484-A982EFE9D096}" type="slidenum">
              <a:rPr lang="de-DE"/>
              <a:t>‹#›</a:t>
            </a:fld>
            <a:endParaRPr lang="de-DE"/>
          </a:p>
        </p:txBody>
      </p:sp>
      <p:pic>
        <p:nvPicPr>
          <p:cNvPr id="3" name="Picture 2" descr="A red letter with a square and a line&#10;&#10;Description automatically generated">
            <a:extLst>
              <a:ext uri="{FF2B5EF4-FFF2-40B4-BE49-F238E27FC236}">
                <a16:creationId xmlns:a16="http://schemas.microsoft.com/office/drawing/2014/main" id="{12EAF28D-A3D7-912A-1AE7-15E18E811B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120336" y="260648"/>
            <a:ext cx="1243293" cy="49691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p:bg>
      <p:bgPr>
        <a:blipFill>
          <a:blip r:embed="rId2">
            <a:lum/>
          </a:blip>
          <a:stretch/>
        </a:blipFill>
        <a:effectLst/>
      </p:bgPr>
    </p:bg>
    <p:spTree>
      <p:nvGrpSpPr>
        <p:cNvPr id="1" name=""/>
        <p:cNvGrpSpPr/>
        <p:nvPr/>
      </p:nvGrpSpPr>
      <p:grpSpPr bwMode="auto">
        <a:xfrm>
          <a:off x="0" y="0"/>
          <a:ext cx="0" cy="0"/>
          <a:chOff x="0" y="0"/>
          <a:chExt cx="0" cy="0"/>
        </a:xfrm>
      </p:grpSpPr>
      <p:sp>
        <p:nvSpPr>
          <p:cNvPr id="23" name="Rechteck 22"/>
          <p:cNvSpPr/>
          <p:nvPr/>
        </p:nvSpPr>
        <p:spPr bwMode="auto">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defRPr/>
            </a:pPr>
            <a:endParaRPr lang="de-DE" sz="1300" b="1">
              <a:solidFill>
                <a:schemeClr val="bg1"/>
              </a:solidFill>
            </a:endParaRPr>
          </a:p>
        </p:txBody>
      </p:sp>
      <p:sp>
        <p:nvSpPr>
          <p:cNvPr id="25" name="Subtitle 2"/>
          <p:cNvSpPr>
            <a:spLocks noGrp="1"/>
          </p:cNvSpPr>
          <p:nvPr>
            <p:ph type="subTitle" idx="1"/>
          </p:nvPr>
        </p:nvSpPr>
        <p:spPr bwMode="auto">
          <a:xfrm>
            <a:off x="1145512" y="3743999"/>
            <a:ext cx="7832233" cy="2274963"/>
          </a:xfrm>
        </p:spPr>
        <p:txBody>
          <a:bodyPr anchor="b"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pic>
        <p:nvPicPr>
          <p:cNvPr id="29" name="Grafik 28"/>
          <p:cNvPicPr>
            <a:picLocks noChangeAspect="1"/>
          </p:cNvPicPr>
          <p:nvPr/>
        </p:nvPicPr>
        <p:blipFill>
          <a:blip r:embed="rId3"/>
          <a:stretch/>
        </p:blipFill>
        <p:spPr bwMode="auto">
          <a:xfrm>
            <a:off x="9397688" y="5559136"/>
            <a:ext cx="1700546" cy="524971"/>
          </a:xfrm>
          <a:prstGeom prst="rect">
            <a:avLst/>
          </a:prstGeom>
        </p:spPr>
      </p:pic>
      <p:pic>
        <p:nvPicPr>
          <p:cNvPr id="30" name="Grafik 29"/>
          <p:cNvPicPr>
            <a:picLocks noChangeAspect="1"/>
          </p:cNvPicPr>
          <p:nvPr/>
        </p:nvPicPr>
        <p:blipFill>
          <a:blip r:embed="rId4"/>
          <a:stretch/>
        </p:blipFill>
        <p:spPr bwMode="auto">
          <a:xfrm>
            <a:off x="9977683" y="2164827"/>
            <a:ext cx="1036405" cy="921272"/>
          </a:xfrm>
          <a:prstGeom prst="rect">
            <a:avLst/>
          </a:prstGeom>
        </p:spPr>
      </p:pic>
      <p:sp>
        <p:nvSpPr>
          <p:cNvPr id="5" name="Titel 4"/>
          <p:cNvSpPr>
            <a:spLocks noGrp="1"/>
          </p:cNvSpPr>
          <p:nvPr>
            <p:ph type="title"/>
          </p:nvPr>
        </p:nvSpPr>
        <p:spPr bwMode="auto">
          <a:xfrm>
            <a:off x="1145838" y="2145471"/>
            <a:ext cx="7831907" cy="2094020"/>
          </a:xfrm>
        </p:spPr>
        <p:txBody>
          <a:bodyPr/>
          <a:lstStyle>
            <a:lvl1pPr>
              <a:defRPr sz="2400">
                <a:solidFill>
                  <a:schemeClr val="bg1"/>
                </a:solidFill>
              </a:defRPr>
            </a:lvl1pPr>
          </a:lstStyle>
          <a:p>
            <a:pPr>
              <a:defRPr/>
            </a:pPr>
            <a:r>
              <a:rPr lang="de-DE"/>
              <a:t>Titelmasterformat durch Klicken bearbeiten</a:t>
            </a:r>
          </a:p>
        </p:txBody>
      </p:sp>
      <p:pic>
        <p:nvPicPr>
          <p:cNvPr id="26" name="Grafik 25"/>
          <p:cNvPicPr>
            <a:picLocks noChangeAspect="1"/>
          </p:cNvPicPr>
          <p:nvPr/>
        </p:nvPicPr>
        <p:blipFill>
          <a:blip r:embed="rId5"/>
          <a:stretch/>
        </p:blipFill>
        <p:spPr bwMode="auto">
          <a:xfrm>
            <a:off x="7592156" y="489668"/>
            <a:ext cx="3888000" cy="899494"/>
          </a:xfrm>
          <a:prstGeom prst="rect">
            <a:avLst/>
          </a:prstGeom>
        </p:spPr>
      </p:pic>
      <p:sp>
        <p:nvSpPr>
          <p:cNvPr id="9" name="Datumsplatzhalter 8"/>
          <p:cNvSpPr>
            <a:spLocks noGrp="1"/>
          </p:cNvSpPr>
          <p:nvPr>
            <p:ph type="dt" sz="half" idx="10"/>
          </p:nvPr>
        </p:nvSpPr>
        <p:spPr bwMode="auto"/>
        <p:txBody>
          <a:bodyPr/>
          <a:lstStyle/>
          <a:p>
            <a:pPr>
              <a:defRPr/>
            </a:pPr>
            <a:fld id="{35E813C1-FBE9-4D60-836B-3F33A5A5B9AC}" type="datetime1">
              <a:rPr lang="en-US" smtClean="0"/>
              <a:t>7/12/2023</a:t>
            </a:fld>
            <a:endParaRPr/>
          </a:p>
        </p:txBody>
      </p:sp>
      <p:sp>
        <p:nvSpPr>
          <p:cNvPr id="10" name="Fußzeilenplatzhalter 9"/>
          <p:cNvSpPr>
            <a:spLocks noGrp="1"/>
          </p:cNvSpPr>
          <p:nvPr>
            <p:ph type="ftr" sz="quarter" idx="11"/>
          </p:nvPr>
        </p:nvSpPr>
        <p:spPr bwMode="auto"/>
        <p:txBody>
          <a:bodyPr/>
          <a:lstStyle/>
          <a:p>
            <a:pPr>
              <a:defRPr/>
            </a:pPr>
            <a:r>
              <a:rPr lang="en-US" dirty="0"/>
              <a:t>Lucas van Ham | </a:t>
            </a:r>
          </a:p>
        </p:txBody>
      </p:sp>
      <p:sp>
        <p:nvSpPr>
          <p:cNvPr id="11" name="Foliennummernplatzhalter 10"/>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Image EUROfusion">
    <p:bg>
      <p:bgPr>
        <a:blipFill>
          <a:blip r:embed="rId2">
            <a:lum/>
          </a:blip>
          <a:stretch/>
        </a:blipFill>
        <a:effectLst/>
      </p:bgPr>
    </p:bg>
    <p:spTree>
      <p:nvGrpSpPr>
        <p:cNvPr id="1" name=""/>
        <p:cNvGrpSpPr/>
        <p:nvPr/>
      </p:nvGrpSpPr>
      <p:grpSpPr bwMode="auto">
        <a:xfrm>
          <a:off x="0" y="0"/>
          <a:ext cx="0" cy="0"/>
          <a:chOff x="0" y="0"/>
          <a:chExt cx="0" cy="0"/>
        </a:xfrm>
      </p:grpSpPr>
      <p:pic>
        <p:nvPicPr>
          <p:cNvPr id="12" name="Grafik 11"/>
          <p:cNvPicPr>
            <a:picLocks noChangeAspect="1"/>
          </p:cNvPicPr>
          <p:nvPr/>
        </p:nvPicPr>
        <p:blipFill>
          <a:blip r:embed="rId3"/>
          <a:stretch/>
        </p:blipFill>
        <p:spPr bwMode="auto">
          <a:xfrm>
            <a:off x="9061473" y="5372116"/>
            <a:ext cx="2036761" cy="628763"/>
          </a:xfrm>
          <a:prstGeom prst="rect">
            <a:avLst/>
          </a:prstGeom>
        </p:spPr>
      </p:pic>
      <p:pic>
        <p:nvPicPr>
          <p:cNvPr id="13" name="Grafik 12"/>
          <p:cNvPicPr>
            <a:picLocks noChangeAspect="1"/>
          </p:cNvPicPr>
          <p:nvPr/>
        </p:nvPicPr>
        <p:blipFill>
          <a:blip r:embed="rId4"/>
          <a:stretch/>
        </p:blipFill>
        <p:spPr bwMode="auto">
          <a:xfrm>
            <a:off x="9790251" y="2196000"/>
            <a:ext cx="1223836" cy="1087884"/>
          </a:xfrm>
          <a:prstGeom prst="rect">
            <a:avLst/>
          </a:prstGeom>
        </p:spPr>
      </p:pic>
      <p:pic>
        <p:nvPicPr>
          <p:cNvPr id="16" name="Grafik 15"/>
          <p:cNvPicPr>
            <a:picLocks noChangeAspect="1"/>
          </p:cNvPicPr>
          <p:nvPr/>
        </p:nvPicPr>
        <p:blipFill>
          <a:blip r:embed="rId5"/>
          <a:stretch/>
        </p:blipFill>
        <p:spPr bwMode="auto">
          <a:xfrm>
            <a:off x="1054650" y="2313782"/>
            <a:ext cx="10055310" cy="3489523"/>
          </a:xfrm>
          <a:prstGeom prst="rect">
            <a:avLst/>
          </a:prstGeom>
        </p:spPr>
      </p:pic>
      <p:sp>
        <p:nvSpPr>
          <p:cNvPr id="17" name="Title 1"/>
          <p:cNvSpPr txBox="1"/>
          <p:nvPr/>
        </p:nvSpPr>
        <p:spPr bwMode="auto">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a:lnSpc>
                <a:spcPts val="2600"/>
              </a:lnSpc>
              <a:spcBef>
                <a:spcPts val="0"/>
              </a:spcBef>
              <a:spcAft>
                <a:spcPts val="1800"/>
              </a:spcAft>
              <a:buNone/>
              <a:defRPr sz="2300" b="1" cap="none" spc="0">
                <a:solidFill>
                  <a:schemeClr val="bg1"/>
                </a:solidFill>
                <a:latin typeface="+mj-lt"/>
                <a:ea typeface="+mj-ea"/>
                <a:cs typeface="+mj-cs"/>
              </a:defRPr>
            </a:lvl1pPr>
          </a:lstStyle>
          <a:p>
            <a:pPr>
              <a:defRPr/>
            </a:pPr>
            <a:endParaRPr lang="en-US"/>
          </a:p>
        </p:txBody>
      </p:sp>
      <p:sp>
        <p:nvSpPr>
          <p:cNvPr id="18" name="Subtitle 2"/>
          <p:cNvSpPr txBox="1"/>
          <p:nvPr/>
        </p:nvSpPr>
        <p:spPr bwMode="auto">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a:lnSpc>
                <a:spcPts val="2300"/>
              </a:lnSpc>
              <a:spcBef>
                <a:spcPts val="2300"/>
              </a:spcBef>
              <a:spcAft>
                <a:spcPts val="0"/>
              </a:spcAft>
              <a:buClrTx/>
              <a:buSzTx/>
              <a:buFont typeface="Arial"/>
              <a:buNone/>
              <a:defRPr sz="1900" b="1" i="0" spc="190">
                <a:solidFill>
                  <a:schemeClr val="bg1"/>
                </a:solidFill>
                <a:latin typeface="+mn-lt"/>
                <a:ea typeface="+mn-ea"/>
                <a:cs typeface="+mn-cs"/>
              </a:defRPr>
            </a:lvl1pPr>
            <a:lvl2pPr marL="0" indent="252000" algn="l" defTabSz="914400">
              <a:lnSpc>
                <a:spcPts val="1600"/>
              </a:lnSpc>
              <a:spcBef>
                <a:spcPts val="300"/>
              </a:spcBef>
              <a:spcAft>
                <a:spcPts val="0"/>
              </a:spcAft>
              <a:buSzPct val="110000"/>
              <a:buFont typeface=".SF NS Symbols Regular"/>
              <a:buChar char="↘"/>
              <a:defRPr sz="1300" i="1" spc="40">
                <a:solidFill>
                  <a:schemeClr val="bg1"/>
                </a:solidFill>
                <a:latin typeface="+mn-lt"/>
                <a:ea typeface="+mn-ea"/>
                <a:cs typeface="+mn-cs"/>
              </a:defRPr>
            </a:lvl2pPr>
            <a:lvl3pPr marL="914400" indent="0" algn="ctr" defTabSz="914400">
              <a:lnSpc>
                <a:spcPts val="2300"/>
              </a:lnSpc>
              <a:spcBef>
                <a:spcPts val="1150"/>
              </a:spcBef>
              <a:buFont typeface="Arial"/>
              <a:buNone/>
              <a:defRPr sz="1800" b="1" spc="40">
                <a:solidFill>
                  <a:schemeClr val="accent3"/>
                </a:solidFill>
                <a:latin typeface="+mn-lt"/>
                <a:ea typeface="+mn-ea"/>
                <a:cs typeface="+mn-cs"/>
              </a:defRPr>
            </a:lvl3pPr>
            <a:lvl4pPr marL="1371600" indent="0" algn="ctr" defTabSz="914400">
              <a:lnSpc>
                <a:spcPts val="2300"/>
              </a:lnSpc>
              <a:spcBef>
                <a:spcPts val="1150"/>
              </a:spcBef>
              <a:buFont typeface="Arial"/>
              <a:buNone/>
              <a:defRPr sz="1600" spc="40">
                <a:solidFill>
                  <a:schemeClr val="tx1"/>
                </a:solidFill>
                <a:latin typeface="+mn-lt"/>
                <a:ea typeface="+mn-ea"/>
                <a:cs typeface="+mn-cs"/>
              </a:defRPr>
            </a:lvl4pPr>
            <a:lvl5pPr marL="1828800" indent="0" algn="ctr" defTabSz="914400">
              <a:lnSpc>
                <a:spcPts val="2300"/>
              </a:lnSpc>
              <a:spcBef>
                <a:spcPts val="525"/>
              </a:spcBef>
              <a:buFont typeface="Arial"/>
              <a:buNone/>
              <a:defRPr sz="1600" spc="40">
                <a:solidFill>
                  <a:schemeClr val="tx1"/>
                </a:solidFill>
                <a:latin typeface="+mn-lt"/>
                <a:ea typeface="+mn-ea"/>
                <a:cs typeface="+mn-cs"/>
              </a:defRPr>
            </a:lvl5pPr>
            <a:lvl6pPr marL="2286000" indent="0" algn="ctr" defTabSz="914400">
              <a:lnSpc>
                <a:spcPts val="2300"/>
              </a:lnSpc>
              <a:spcBef>
                <a:spcPts val="0"/>
              </a:spcBef>
              <a:spcAft>
                <a:spcPts val="0"/>
              </a:spcAft>
              <a:buClr>
                <a:schemeClr val="tx1"/>
              </a:buClr>
              <a:buSzPct val="110000"/>
              <a:buFont typeface="Symbol"/>
              <a:buNone/>
              <a:defRPr sz="1600" b="0" i="0" spc="40">
                <a:solidFill>
                  <a:schemeClr val="tx1"/>
                </a:solidFill>
                <a:latin typeface="+mn-lt"/>
                <a:ea typeface="+mn-ea"/>
                <a:cs typeface="+mn-cs"/>
              </a:defRPr>
            </a:lvl6pPr>
            <a:lvl7pPr marL="2743200" indent="0" algn="ctr" defTabSz="914400">
              <a:lnSpc>
                <a:spcPts val="2300"/>
              </a:lnSpc>
              <a:spcBef>
                <a:spcPts val="525"/>
              </a:spcBef>
              <a:spcAft>
                <a:spcPts val="0"/>
              </a:spcAft>
              <a:buClr>
                <a:schemeClr val="tx2"/>
              </a:buClr>
              <a:buFont typeface="Wingdings 3"/>
              <a:buNone/>
              <a:defRPr sz="1600" b="0" i="1" spc="40">
                <a:solidFill>
                  <a:schemeClr val="tx2"/>
                </a:solidFill>
                <a:latin typeface="+mn-lt"/>
                <a:ea typeface="+mn-ea"/>
                <a:cs typeface="+mn-cs"/>
              </a:defRPr>
            </a:lvl7pPr>
            <a:lvl8pPr marL="3200400" indent="0" algn="ctr" defTabSz="914400">
              <a:lnSpc>
                <a:spcPts val="1100"/>
              </a:lnSpc>
              <a:spcBef>
                <a:spcPts val="525"/>
              </a:spcBef>
              <a:spcAft>
                <a:spcPts val="0"/>
              </a:spcAft>
              <a:buSzPct val="110000"/>
              <a:buFont typeface=".SF NS Symbols Regular"/>
              <a:buNone/>
              <a:defRPr sz="1600" b="0" i="1" spc="120">
                <a:solidFill>
                  <a:schemeClr val="tx1">
                    <a:lumMod val="50000"/>
                    <a:lumOff val="50000"/>
                  </a:schemeClr>
                </a:solidFill>
                <a:latin typeface="+mn-lt"/>
                <a:ea typeface="+mn-ea"/>
                <a:cs typeface="+mn-cs"/>
              </a:defRPr>
            </a:lvl8pPr>
            <a:lvl9pPr marL="3657600" indent="0" algn="ctr" defTabSz="914400">
              <a:lnSpc>
                <a:spcPts val="1100"/>
              </a:lnSpc>
              <a:spcBef>
                <a:spcPts val="525"/>
              </a:spcBef>
              <a:buFont typeface="Arial"/>
              <a:buNone/>
              <a:defRPr sz="1600" b="0" i="1" spc="120">
                <a:solidFill>
                  <a:schemeClr val="tx1">
                    <a:lumMod val="50000"/>
                    <a:lumOff val="50000"/>
                  </a:schemeClr>
                </a:solidFill>
                <a:latin typeface="+mn-lt"/>
                <a:ea typeface="+mn-ea"/>
                <a:cs typeface="+mn-cs"/>
              </a:defRPr>
            </a:lvl9pPr>
          </a:lstStyle>
          <a:p>
            <a:pPr>
              <a:defRPr/>
            </a:pPr>
            <a:endParaRPr lang="en-US"/>
          </a:p>
        </p:txBody>
      </p:sp>
      <p:sp>
        <p:nvSpPr>
          <p:cNvPr id="19" name="Subtitle 2"/>
          <p:cNvSpPr>
            <a:spLocks noGrp="1"/>
          </p:cNvSpPr>
          <p:nvPr>
            <p:ph type="subTitle" idx="1"/>
          </p:nvPr>
        </p:nvSpPr>
        <p:spPr bwMode="auto">
          <a:xfrm>
            <a:off x="6172201" y="4787844"/>
            <a:ext cx="5361443" cy="1101934"/>
          </a:xfrm>
        </p:spPr>
        <p:txBody>
          <a:bodyPr anchor="ctr"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20" name="Titel 6"/>
          <p:cNvSpPr>
            <a:spLocks noGrp="1"/>
          </p:cNvSpPr>
          <p:nvPr>
            <p:ph type="title"/>
          </p:nvPr>
        </p:nvSpPr>
        <p:spPr bwMode="auto">
          <a:xfrm>
            <a:off x="695326" y="1891147"/>
            <a:ext cx="5350662" cy="1766455"/>
          </a:xfrm>
        </p:spPr>
        <p:txBody>
          <a:bodyPr anchor="ctr"/>
          <a:lstStyle>
            <a:lvl1pPr>
              <a:defRPr sz="2300">
                <a:solidFill>
                  <a:schemeClr val="bg1"/>
                </a:solidFill>
              </a:defRPr>
            </a:lvl1pPr>
          </a:lstStyle>
          <a:p>
            <a:pPr>
              <a:defRPr/>
            </a:pPr>
            <a:r>
              <a:rPr lang="de-DE"/>
              <a:t>Titelmasterformat durch Klicken bearbeiten</a:t>
            </a:r>
          </a:p>
        </p:txBody>
      </p:sp>
      <p:pic>
        <p:nvPicPr>
          <p:cNvPr id="24" name="Grafik 23"/>
          <p:cNvPicPr>
            <a:picLocks noChangeAspect="1"/>
          </p:cNvPicPr>
          <p:nvPr/>
        </p:nvPicPr>
        <p:blipFill>
          <a:blip r:embed="rId6"/>
          <a:stretch/>
        </p:blipFill>
        <p:spPr bwMode="auto">
          <a:xfrm>
            <a:off x="7592156" y="489668"/>
            <a:ext cx="3888000" cy="899494"/>
          </a:xfrm>
          <a:prstGeom prst="rect">
            <a:avLst/>
          </a:prstGeom>
        </p:spPr>
      </p:pic>
      <p:pic>
        <p:nvPicPr>
          <p:cNvPr id="32" name="Grafik 31"/>
          <p:cNvPicPr>
            <a:picLocks noChangeAspect="1"/>
          </p:cNvPicPr>
          <p:nvPr/>
        </p:nvPicPr>
        <p:blipFill>
          <a:blip r:embed="rId4"/>
          <a:stretch/>
        </p:blipFill>
        <p:spPr bwMode="auto">
          <a:xfrm>
            <a:off x="1160395" y="4765992"/>
            <a:ext cx="1058550" cy="940958"/>
          </a:xfrm>
          <a:prstGeom prst="rect">
            <a:avLst/>
          </a:prstGeom>
        </p:spPr>
      </p:pic>
      <p:pic>
        <p:nvPicPr>
          <p:cNvPr id="33" name="Grafik 32"/>
          <p:cNvPicPr>
            <a:picLocks noChangeAspect="1"/>
          </p:cNvPicPr>
          <p:nvPr/>
        </p:nvPicPr>
        <p:blipFill>
          <a:blip r:embed="rId3"/>
          <a:stretch/>
        </p:blipFill>
        <p:spPr bwMode="auto">
          <a:xfrm>
            <a:off x="2483322" y="5232310"/>
            <a:ext cx="1851764" cy="571653"/>
          </a:xfrm>
          <a:prstGeom prst="rect">
            <a:avLst/>
          </a:prstGeom>
        </p:spPr>
      </p:pic>
      <p:grpSp>
        <p:nvGrpSpPr>
          <p:cNvPr id="21" name="Gruppieren 20"/>
          <p:cNvGrpSpPr/>
          <p:nvPr/>
        </p:nvGrpSpPr>
        <p:grpSpPr bwMode="auto">
          <a:xfrm>
            <a:off x="1053497" y="6022938"/>
            <a:ext cx="10113930" cy="566770"/>
            <a:chOff x="515946" y="5792918"/>
            <a:chExt cx="9461977" cy="566770"/>
          </a:xfrm>
        </p:grpSpPr>
        <p:pic>
          <p:nvPicPr>
            <p:cNvPr id="22" name="Grafik 21"/>
            <p:cNvPicPr>
              <a:picLocks noChangeAspect="1"/>
            </p:cNvPicPr>
            <p:nvPr userDrawn="1"/>
          </p:nvPicPr>
          <p:blipFill>
            <a:blip r:embed="rId7"/>
            <a:stretch/>
          </p:blipFill>
          <p:spPr bwMode="auto">
            <a:xfrm>
              <a:off x="515946" y="5834863"/>
              <a:ext cx="442885" cy="315747"/>
            </a:xfrm>
            <a:prstGeom prst="rect">
              <a:avLst/>
            </a:prstGeom>
          </p:spPr>
        </p:pic>
        <p:sp>
          <p:nvSpPr>
            <p:cNvPr id="23" name="Subtitle 2"/>
            <p:cNvSpPr txBox="1"/>
            <p:nvPr userDrawn="1"/>
          </p:nvSpPr>
          <p:spPr bwMode="auto">
            <a:xfrm>
              <a:off x="1036319" y="5792918"/>
              <a:ext cx="8941604" cy="566770"/>
            </a:xfrm>
            <a:prstGeom prst="rect">
              <a:avLst/>
            </a:prstGeom>
            <a:grpFill/>
          </p:spPr>
          <p:txBody>
            <a:bodyPr lIns="0" rIns="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just">
                <a:buNone/>
                <a:defRPr/>
              </a:pPr>
              <a:r>
                <a:rPr lang="en-US" sz="8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a:latin typeface="Arial Narrow"/>
              </a:endParaRPr>
            </a:p>
          </p:txBody>
        </p:sp>
      </p:grpSp>
      <p:sp>
        <p:nvSpPr>
          <p:cNvPr id="8" name="Datumsplatzhalter 7"/>
          <p:cNvSpPr>
            <a:spLocks noGrp="1"/>
          </p:cNvSpPr>
          <p:nvPr>
            <p:ph type="dt" sz="half" idx="10"/>
          </p:nvPr>
        </p:nvSpPr>
        <p:spPr bwMode="auto"/>
        <p:txBody>
          <a:bodyPr/>
          <a:lstStyle/>
          <a:p>
            <a:pPr>
              <a:defRPr/>
            </a:pPr>
            <a:fld id="{DA02184C-93DD-43B5-BDE1-B846DBA00490}" type="datetime1">
              <a:rPr lang="en-US" smtClean="0"/>
              <a:t>7/12/2023</a:t>
            </a:fld>
            <a:endParaRPr/>
          </a:p>
        </p:txBody>
      </p:sp>
      <p:sp>
        <p:nvSpPr>
          <p:cNvPr id="9" name="Fußzeilenplatzhalter 8"/>
          <p:cNvSpPr>
            <a:spLocks noGrp="1"/>
          </p:cNvSpPr>
          <p:nvPr>
            <p:ph type="ftr" sz="quarter" idx="11"/>
          </p:nvPr>
        </p:nvSpPr>
        <p:spPr bwMode="auto"/>
        <p:txBody>
          <a:bodyPr/>
          <a:lstStyle/>
          <a:p>
            <a:pPr>
              <a:defRPr/>
            </a:pPr>
            <a:r>
              <a:rPr lang="en-US" dirty="0"/>
              <a:t>Lucas van Ham | </a:t>
            </a:r>
          </a:p>
        </p:txBody>
      </p:sp>
      <p:sp>
        <p:nvSpPr>
          <p:cNvPr id="10" name="Foliennummernplatzhalter 9"/>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W7-X Image">
    <p:bg>
      <p:bgPr>
        <a:blipFill>
          <a:blip r:embed="rId2">
            <a:lum/>
          </a:blip>
          <a:stretch/>
        </a:blipFill>
        <a:effectLst/>
      </p:bgPr>
    </p:bg>
    <p:spTree>
      <p:nvGrpSpPr>
        <p:cNvPr id="1" name=""/>
        <p:cNvGrpSpPr/>
        <p:nvPr/>
      </p:nvGrpSpPr>
      <p:grpSpPr bwMode="auto">
        <a:xfrm>
          <a:off x="0" y="0"/>
          <a:ext cx="0" cy="0"/>
          <a:chOff x="0" y="0"/>
          <a:chExt cx="0" cy="0"/>
        </a:xfrm>
      </p:grpSpPr>
      <p:pic>
        <p:nvPicPr>
          <p:cNvPr id="16" name="Grafik 15"/>
          <p:cNvPicPr>
            <a:picLocks noChangeAspect="1"/>
          </p:cNvPicPr>
          <p:nvPr/>
        </p:nvPicPr>
        <p:blipFill>
          <a:blip r:embed="rId3"/>
          <a:stretch/>
        </p:blipFill>
        <p:spPr bwMode="auto">
          <a:xfrm>
            <a:off x="1054650" y="2313782"/>
            <a:ext cx="10055310" cy="3489523"/>
          </a:xfrm>
          <a:prstGeom prst="rect">
            <a:avLst/>
          </a:prstGeom>
        </p:spPr>
      </p:pic>
      <p:pic>
        <p:nvPicPr>
          <p:cNvPr id="12" name="Grafik 11"/>
          <p:cNvPicPr>
            <a:picLocks noChangeAspect="1"/>
          </p:cNvPicPr>
          <p:nvPr/>
        </p:nvPicPr>
        <p:blipFill>
          <a:blip r:embed="rId4"/>
          <a:stretch/>
        </p:blipFill>
        <p:spPr bwMode="auto">
          <a:xfrm>
            <a:off x="9061473" y="5372116"/>
            <a:ext cx="2036761" cy="628763"/>
          </a:xfrm>
          <a:prstGeom prst="rect">
            <a:avLst/>
          </a:prstGeom>
        </p:spPr>
      </p:pic>
      <p:sp>
        <p:nvSpPr>
          <p:cNvPr id="17" name="Title 1"/>
          <p:cNvSpPr txBox="1"/>
          <p:nvPr/>
        </p:nvSpPr>
        <p:spPr bwMode="auto">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a:lnSpc>
                <a:spcPts val="2600"/>
              </a:lnSpc>
              <a:spcBef>
                <a:spcPts val="0"/>
              </a:spcBef>
              <a:spcAft>
                <a:spcPts val="1800"/>
              </a:spcAft>
              <a:buNone/>
              <a:defRPr sz="2300" b="1" cap="none" spc="0">
                <a:solidFill>
                  <a:schemeClr val="bg1"/>
                </a:solidFill>
                <a:latin typeface="+mj-lt"/>
                <a:ea typeface="+mj-ea"/>
                <a:cs typeface="+mj-cs"/>
              </a:defRPr>
            </a:lvl1pPr>
          </a:lstStyle>
          <a:p>
            <a:pPr>
              <a:defRPr/>
            </a:pPr>
            <a:endParaRPr lang="en-US"/>
          </a:p>
        </p:txBody>
      </p:sp>
      <p:sp>
        <p:nvSpPr>
          <p:cNvPr id="18" name="Subtitle 2"/>
          <p:cNvSpPr txBox="1"/>
          <p:nvPr/>
        </p:nvSpPr>
        <p:spPr bwMode="auto">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a:lnSpc>
                <a:spcPts val="2300"/>
              </a:lnSpc>
              <a:spcBef>
                <a:spcPts val="2300"/>
              </a:spcBef>
              <a:spcAft>
                <a:spcPts val="0"/>
              </a:spcAft>
              <a:buClrTx/>
              <a:buSzTx/>
              <a:buFont typeface="Arial"/>
              <a:buNone/>
              <a:defRPr sz="1900" b="1" i="0" spc="190">
                <a:solidFill>
                  <a:schemeClr val="bg1"/>
                </a:solidFill>
                <a:latin typeface="+mn-lt"/>
                <a:ea typeface="+mn-ea"/>
                <a:cs typeface="+mn-cs"/>
              </a:defRPr>
            </a:lvl1pPr>
            <a:lvl2pPr marL="0" indent="252000" algn="l" defTabSz="914400">
              <a:lnSpc>
                <a:spcPts val="1600"/>
              </a:lnSpc>
              <a:spcBef>
                <a:spcPts val="300"/>
              </a:spcBef>
              <a:spcAft>
                <a:spcPts val="0"/>
              </a:spcAft>
              <a:buSzPct val="110000"/>
              <a:buFont typeface=".SF NS Symbols Regular"/>
              <a:buChar char="↘"/>
              <a:defRPr sz="1300" i="1" spc="40">
                <a:solidFill>
                  <a:schemeClr val="bg1"/>
                </a:solidFill>
                <a:latin typeface="+mn-lt"/>
                <a:ea typeface="+mn-ea"/>
                <a:cs typeface="+mn-cs"/>
              </a:defRPr>
            </a:lvl2pPr>
            <a:lvl3pPr marL="914400" indent="0" algn="ctr" defTabSz="914400">
              <a:lnSpc>
                <a:spcPts val="2300"/>
              </a:lnSpc>
              <a:spcBef>
                <a:spcPts val="1150"/>
              </a:spcBef>
              <a:buFont typeface="Arial"/>
              <a:buNone/>
              <a:defRPr sz="1800" b="1" spc="40">
                <a:solidFill>
                  <a:schemeClr val="accent3"/>
                </a:solidFill>
                <a:latin typeface="+mn-lt"/>
                <a:ea typeface="+mn-ea"/>
                <a:cs typeface="+mn-cs"/>
              </a:defRPr>
            </a:lvl3pPr>
            <a:lvl4pPr marL="1371600" indent="0" algn="ctr" defTabSz="914400">
              <a:lnSpc>
                <a:spcPts val="2300"/>
              </a:lnSpc>
              <a:spcBef>
                <a:spcPts val="1150"/>
              </a:spcBef>
              <a:buFont typeface="Arial"/>
              <a:buNone/>
              <a:defRPr sz="1600" spc="40">
                <a:solidFill>
                  <a:schemeClr val="tx1"/>
                </a:solidFill>
                <a:latin typeface="+mn-lt"/>
                <a:ea typeface="+mn-ea"/>
                <a:cs typeface="+mn-cs"/>
              </a:defRPr>
            </a:lvl4pPr>
            <a:lvl5pPr marL="1828800" indent="0" algn="ctr" defTabSz="914400">
              <a:lnSpc>
                <a:spcPts val="2300"/>
              </a:lnSpc>
              <a:spcBef>
                <a:spcPts val="525"/>
              </a:spcBef>
              <a:buFont typeface="Arial"/>
              <a:buNone/>
              <a:defRPr sz="1600" spc="40">
                <a:solidFill>
                  <a:schemeClr val="tx1"/>
                </a:solidFill>
                <a:latin typeface="+mn-lt"/>
                <a:ea typeface="+mn-ea"/>
                <a:cs typeface="+mn-cs"/>
              </a:defRPr>
            </a:lvl5pPr>
            <a:lvl6pPr marL="2286000" indent="0" algn="ctr" defTabSz="914400">
              <a:lnSpc>
                <a:spcPts val="2300"/>
              </a:lnSpc>
              <a:spcBef>
                <a:spcPts val="0"/>
              </a:spcBef>
              <a:spcAft>
                <a:spcPts val="0"/>
              </a:spcAft>
              <a:buClr>
                <a:schemeClr val="tx1"/>
              </a:buClr>
              <a:buSzPct val="110000"/>
              <a:buFont typeface="Symbol"/>
              <a:buNone/>
              <a:defRPr sz="1600" b="0" i="0" spc="40">
                <a:solidFill>
                  <a:schemeClr val="tx1"/>
                </a:solidFill>
                <a:latin typeface="+mn-lt"/>
                <a:ea typeface="+mn-ea"/>
                <a:cs typeface="+mn-cs"/>
              </a:defRPr>
            </a:lvl6pPr>
            <a:lvl7pPr marL="2743200" indent="0" algn="ctr" defTabSz="914400">
              <a:lnSpc>
                <a:spcPts val="2300"/>
              </a:lnSpc>
              <a:spcBef>
                <a:spcPts val="525"/>
              </a:spcBef>
              <a:spcAft>
                <a:spcPts val="0"/>
              </a:spcAft>
              <a:buClr>
                <a:schemeClr val="tx2"/>
              </a:buClr>
              <a:buFont typeface="Wingdings 3"/>
              <a:buNone/>
              <a:defRPr sz="1600" b="0" i="1" spc="40">
                <a:solidFill>
                  <a:schemeClr val="tx2"/>
                </a:solidFill>
                <a:latin typeface="+mn-lt"/>
                <a:ea typeface="+mn-ea"/>
                <a:cs typeface="+mn-cs"/>
              </a:defRPr>
            </a:lvl7pPr>
            <a:lvl8pPr marL="3200400" indent="0" algn="ctr" defTabSz="914400">
              <a:lnSpc>
                <a:spcPts val="1100"/>
              </a:lnSpc>
              <a:spcBef>
                <a:spcPts val="525"/>
              </a:spcBef>
              <a:spcAft>
                <a:spcPts val="0"/>
              </a:spcAft>
              <a:buSzPct val="110000"/>
              <a:buFont typeface=".SF NS Symbols Regular"/>
              <a:buNone/>
              <a:defRPr sz="1600" b="0" i="1" spc="120">
                <a:solidFill>
                  <a:schemeClr val="tx1">
                    <a:lumMod val="50000"/>
                    <a:lumOff val="50000"/>
                  </a:schemeClr>
                </a:solidFill>
                <a:latin typeface="+mn-lt"/>
                <a:ea typeface="+mn-ea"/>
                <a:cs typeface="+mn-cs"/>
              </a:defRPr>
            </a:lvl8pPr>
            <a:lvl9pPr marL="3657600" indent="0" algn="ctr" defTabSz="914400">
              <a:lnSpc>
                <a:spcPts val="1100"/>
              </a:lnSpc>
              <a:spcBef>
                <a:spcPts val="525"/>
              </a:spcBef>
              <a:buFont typeface="Arial"/>
              <a:buNone/>
              <a:defRPr sz="1600" b="0" i="1" spc="120">
                <a:solidFill>
                  <a:schemeClr val="tx1">
                    <a:lumMod val="50000"/>
                    <a:lumOff val="50000"/>
                  </a:schemeClr>
                </a:solidFill>
                <a:latin typeface="+mn-lt"/>
                <a:ea typeface="+mn-ea"/>
                <a:cs typeface="+mn-cs"/>
              </a:defRPr>
            </a:lvl9pPr>
          </a:lstStyle>
          <a:p>
            <a:pPr>
              <a:defRPr/>
            </a:pPr>
            <a:endParaRPr lang="en-US"/>
          </a:p>
        </p:txBody>
      </p:sp>
      <p:sp>
        <p:nvSpPr>
          <p:cNvPr id="19" name="Subtitle 2"/>
          <p:cNvSpPr>
            <a:spLocks noGrp="1"/>
          </p:cNvSpPr>
          <p:nvPr>
            <p:ph type="subTitle" idx="1"/>
          </p:nvPr>
        </p:nvSpPr>
        <p:spPr bwMode="auto">
          <a:xfrm>
            <a:off x="6172201" y="4787844"/>
            <a:ext cx="5361443" cy="1101934"/>
          </a:xfrm>
        </p:spPr>
        <p:txBody>
          <a:bodyPr anchor="ctr" anchorCtr="0"/>
          <a:lstStyle>
            <a:lvl1pPr marL="0" indent="0" algn="l">
              <a:spcBef>
                <a:spcPts val="2300"/>
              </a:spcBef>
              <a:buNone/>
              <a:defRPr sz="1900" b="0" spc="0">
                <a:solidFill>
                  <a:schemeClr val="bg1"/>
                </a:solidFill>
              </a:defRPr>
            </a:lvl1pPr>
            <a:lvl2pPr marL="0" indent="252000" algn="l">
              <a:lnSpc>
                <a:spcPts val="1600"/>
              </a:lnSpc>
              <a:spcBef>
                <a:spcPts val="300"/>
              </a:spcBef>
              <a:buSzPct val="110000"/>
              <a:buFont typeface=".SF NS Symbols Regular"/>
              <a:buChar char="↘"/>
              <a:defRPr sz="1300" i="1">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20" name="Titel 6"/>
          <p:cNvSpPr>
            <a:spLocks noGrp="1"/>
          </p:cNvSpPr>
          <p:nvPr>
            <p:ph type="title"/>
          </p:nvPr>
        </p:nvSpPr>
        <p:spPr bwMode="auto">
          <a:xfrm>
            <a:off x="695326" y="1891147"/>
            <a:ext cx="5350662" cy="1766455"/>
          </a:xfrm>
        </p:spPr>
        <p:txBody>
          <a:bodyPr anchor="ctr"/>
          <a:lstStyle>
            <a:lvl1pPr>
              <a:defRPr sz="2300">
                <a:solidFill>
                  <a:schemeClr val="bg1"/>
                </a:solidFill>
              </a:defRPr>
            </a:lvl1pPr>
          </a:lstStyle>
          <a:p>
            <a:pPr>
              <a:defRPr/>
            </a:pPr>
            <a:r>
              <a:rPr lang="de-DE"/>
              <a:t>Titelmasterformat durch Klicken bearbeiten</a:t>
            </a:r>
          </a:p>
        </p:txBody>
      </p:sp>
      <p:pic>
        <p:nvPicPr>
          <p:cNvPr id="32" name="Grafik 31"/>
          <p:cNvPicPr>
            <a:picLocks noChangeAspect="1"/>
          </p:cNvPicPr>
          <p:nvPr/>
        </p:nvPicPr>
        <p:blipFill>
          <a:blip r:embed="rId5"/>
          <a:stretch/>
        </p:blipFill>
        <p:spPr bwMode="auto">
          <a:xfrm>
            <a:off x="1160395" y="4765992"/>
            <a:ext cx="1058550" cy="940958"/>
          </a:xfrm>
          <a:prstGeom prst="rect">
            <a:avLst/>
          </a:prstGeom>
        </p:spPr>
      </p:pic>
      <p:pic>
        <p:nvPicPr>
          <p:cNvPr id="33" name="Grafik 32"/>
          <p:cNvPicPr>
            <a:picLocks noChangeAspect="1"/>
          </p:cNvPicPr>
          <p:nvPr/>
        </p:nvPicPr>
        <p:blipFill>
          <a:blip r:embed="rId4"/>
          <a:stretch/>
        </p:blipFill>
        <p:spPr bwMode="auto">
          <a:xfrm>
            <a:off x="2483322" y="5232310"/>
            <a:ext cx="1851764" cy="571653"/>
          </a:xfrm>
          <a:prstGeom prst="rect">
            <a:avLst/>
          </a:prstGeom>
        </p:spPr>
      </p:pic>
      <p:pic>
        <p:nvPicPr>
          <p:cNvPr id="25" name="Grafik 24"/>
          <p:cNvPicPr>
            <a:picLocks noChangeAspect="1"/>
          </p:cNvPicPr>
          <p:nvPr/>
        </p:nvPicPr>
        <p:blipFill>
          <a:blip r:embed="rId6"/>
          <a:stretch/>
        </p:blipFill>
        <p:spPr bwMode="auto">
          <a:xfrm>
            <a:off x="7592156" y="489668"/>
            <a:ext cx="3888000" cy="899494"/>
          </a:xfrm>
          <a:prstGeom prst="rect">
            <a:avLst/>
          </a:prstGeom>
        </p:spPr>
      </p:pic>
      <p:sp>
        <p:nvSpPr>
          <p:cNvPr id="8" name="Datumsplatzhalter 7"/>
          <p:cNvSpPr>
            <a:spLocks noGrp="1"/>
          </p:cNvSpPr>
          <p:nvPr>
            <p:ph type="dt" sz="half" idx="10"/>
          </p:nvPr>
        </p:nvSpPr>
        <p:spPr bwMode="auto"/>
        <p:txBody>
          <a:bodyPr/>
          <a:lstStyle/>
          <a:p>
            <a:pPr>
              <a:defRPr/>
            </a:pPr>
            <a:fld id="{3BAD3101-A64A-4098-92A0-2DA02F44D76F}" type="datetime1">
              <a:rPr lang="en-US" smtClean="0"/>
              <a:t>7/12/2023</a:t>
            </a:fld>
            <a:endParaRPr/>
          </a:p>
        </p:txBody>
      </p:sp>
      <p:sp>
        <p:nvSpPr>
          <p:cNvPr id="9" name="Fußzeilenplatzhalter 8"/>
          <p:cNvSpPr>
            <a:spLocks noGrp="1"/>
          </p:cNvSpPr>
          <p:nvPr>
            <p:ph type="ftr" sz="quarter" idx="11"/>
          </p:nvPr>
        </p:nvSpPr>
        <p:spPr bwMode="auto"/>
        <p:txBody>
          <a:bodyPr/>
          <a:lstStyle/>
          <a:p>
            <a:pPr>
              <a:defRPr/>
            </a:pPr>
            <a:r>
              <a:rPr lang="en-US" dirty="0"/>
              <a:t>Lucas van Ham | </a:t>
            </a:r>
          </a:p>
        </p:txBody>
      </p:sp>
      <p:sp>
        <p:nvSpPr>
          <p:cNvPr id="10" name="Foliennummernplatzhalter 9"/>
          <p:cNvSpPr>
            <a:spLocks noGrp="1"/>
          </p:cNvSpPr>
          <p:nvPr>
            <p:ph type="sldNum" sz="quarter" idx="12"/>
          </p:nvPr>
        </p:nvSpPr>
        <p:spPr bwMode="auto"/>
        <p:txBody>
          <a:bodyPr/>
          <a:lstStyle/>
          <a:p>
            <a:pPr>
              <a:defRPr/>
            </a:pPr>
            <a:fld id="{F7184F7D-383F-4FE4-8484-A982EFE9D096}" type="slidenum">
              <a:rPr lang="de-DE"/>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4" name="Inhaltsplatzhalter 3"/>
          <p:cNvSpPr>
            <a:spLocks noGrp="1"/>
          </p:cNvSpPr>
          <p:nvPr>
            <p:ph sz="quarter" idx="13"/>
          </p:nvPr>
        </p:nvSpPr>
        <p:spPr bwMode="auto">
          <a:xfrm>
            <a:off x="695326" y="1609726"/>
            <a:ext cx="10801349" cy="4772024"/>
          </a:xfrm>
          <a:prstGeom prst="rect">
            <a:avLst/>
          </a:prstGeom>
        </p:spPr>
        <p:txBody>
          <a:bodyPr/>
          <a:lstStyle/>
          <a:p>
            <a:pPr lvl="0">
              <a:defRPr/>
            </a:pPr>
            <a:r>
              <a:rPr lang="de-DE" dirty="0"/>
              <a:t>Formatvorlagen des Textmasters bearbeiten</a:t>
            </a:r>
            <a:endParaRPr dirty="0"/>
          </a:p>
          <a:p>
            <a:pPr lvl="1">
              <a:defRPr/>
            </a:pPr>
            <a:r>
              <a:rPr lang="de-DE" dirty="0"/>
              <a:t>Zweite Ebene</a:t>
            </a:r>
            <a:endParaRPr dirty="0"/>
          </a:p>
          <a:p>
            <a:pPr lvl="2">
              <a:defRPr/>
            </a:pPr>
            <a:r>
              <a:rPr lang="de-DE" dirty="0"/>
              <a:t>Dritte Ebene</a:t>
            </a:r>
            <a:endParaRPr dirty="0"/>
          </a:p>
          <a:p>
            <a:pPr lvl="3">
              <a:defRPr/>
            </a:pPr>
            <a:r>
              <a:rPr lang="de-DE" dirty="0"/>
              <a:t>Vierte Ebene</a:t>
            </a:r>
            <a:endParaRPr dirty="0"/>
          </a:p>
          <a:p>
            <a:pPr lvl="4">
              <a:defRPr/>
            </a:pPr>
            <a:r>
              <a:rPr lang="de-DE" dirty="0"/>
              <a:t>Fünfte Ebene</a:t>
            </a:r>
          </a:p>
        </p:txBody>
      </p:sp>
      <p:sp>
        <p:nvSpPr>
          <p:cNvPr id="11" name="Titel 10"/>
          <p:cNvSpPr>
            <a:spLocks noGrp="1"/>
          </p:cNvSpPr>
          <p:nvPr>
            <p:ph type="title"/>
          </p:nvPr>
        </p:nvSpPr>
        <p:spPr bwMode="auto">
          <a:xfrm>
            <a:off x="695326" y="441325"/>
            <a:ext cx="9576471" cy="894416"/>
          </a:xfrm>
        </p:spPr>
        <p:txBody>
          <a:bodyPr/>
          <a:lstStyle>
            <a:lvl1pPr>
              <a:defRPr/>
            </a:lvl1pPr>
          </a:lstStyle>
          <a:p>
            <a:pPr>
              <a:defRPr/>
            </a:pPr>
            <a:r>
              <a:rPr lang="de-DE"/>
              <a:t>Titelmasterformat durch Klicken bearbeiten</a:t>
            </a:r>
          </a:p>
        </p:txBody>
      </p:sp>
      <p:sp>
        <p:nvSpPr>
          <p:cNvPr id="15" name="Datumsplatzhalter 14"/>
          <p:cNvSpPr>
            <a:spLocks noGrp="1"/>
          </p:cNvSpPr>
          <p:nvPr>
            <p:ph type="dt" sz="half" idx="14"/>
          </p:nvPr>
        </p:nvSpPr>
        <p:spPr bwMode="auto"/>
        <p:txBody>
          <a:bodyPr/>
          <a:lstStyle/>
          <a:p>
            <a:pPr>
              <a:defRPr/>
            </a:pPr>
            <a:fld id="{C8A0CDE9-DD12-4919-B6AB-AE6ACE676225}" type="datetime1">
              <a:rPr lang="en-US" smtClean="0"/>
              <a:t>7/12/2023</a:t>
            </a:fld>
            <a:endParaRPr/>
          </a:p>
        </p:txBody>
      </p:sp>
      <p:sp>
        <p:nvSpPr>
          <p:cNvPr id="16" name="Fußzeilenplatzhalter 15"/>
          <p:cNvSpPr>
            <a:spLocks noGrp="1"/>
          </p:cNvSpPr>
          <p:nvPr>
            <p:ph type="ftr" sz="quarter" idx="15"/>
          </p:nvPr>
        </p:nvSpPr>
        <p:spPr bwMode="auto"/>
        <p:txBody>
          <a:bodyPr/>
          <a:lstStyle/>
          <a:p>
            <a:pPr>
              <a:defRPr/>
            </a:pPr>
            <a:r>
              <a:rPr lang="en-US" dirty="0"/>
              <a:t>Lucas van Ham | </a:t>
            </a:r>
          </a:p>
        </p:txBody>
      </p:sp>
      <p:sp>
        <p:nvSpPr>
          <p:cNvPr id="17" name="Foliennummernplatzhalter 16"/>
          <p:cNvSpPr>
            <a:spLocks noGrp="1"/>
          </p:cNvSpPr>
          <p:nvPr>
            <p:ph type="sldNum" sz="quarter" idx="16"/>
          </p:nvPr>
        </p:nvSpPr>
        <p:spPr bwMode="auto"/>
        <p:txBody>
          <a:bodyPr/>
          <a:lstStyle/>
          <a:p>
            <a:pPr>
              <a:defRPr/>
            </a:pPr>
            <a:fld id="{F7184F7D-383F-4FE4-8484-A982EFE9D096}" type="slidenum">
              <a:rPr lang="de-DE"/>
              <a:t>‹#›</a:t>
            </a:fld>
            <a:endParaRPr lang="de-DE"/>
          </a:p>
        </p:txBody>
      </p:sp>
      <p:pic>
        <p:nvPicPr>
          <p:cNvPr id="5" name="Picture 4" descr="A red letter with a square and a line&#10;&#10;Description automatically generated">
            <a:extLst>
              <a:ext uri="{FF2B5EF4-FFF2-40B4-BE49-F238E27FC236}">
                <a16:creationId xmlns:a16="http://schemas.microsoft.com/office/drawing/2014/main" id="{AB2FAB2C-6528-7AB6-5F62-E73F028124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0336" y="260648"/>
            <a:ext cx="1243293" cy="4969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11" name="Titel 10"/>
          <p:cNvSpPr>
            <a:spLocks noGrp="1"/>
          </p:cNvSpPr>
          <p:nvPr>
            <p:ph type="title"/>
          </p:nvPr>
        </p:nvSpPr>
        <p:spPr bwMode="auto">
          <a:xfrm>
            <a:off x="695326" y="441325"/>
            <a:ext cx="9576471" cy="894416"/>
          </a:xfrm>
        </p:spPr>
        <p:txBody>
          <a:bodyPr/>
          <a:lstStyle>
            <a:lvl1pPr>
              <a:defRPr/>
            </a:lvl1pPr>
          </a:lstStyle>
          <a:p>
            <a:pPr>
              <a:defRPr/>
            </a:pPr>
            <a:r>
              <a:rPr lang="de-DE"/>
              <a:t>Titelmasterformat durch Klicken bearbeiten</a:t>
            </a:r>
          </a:p>
        </p:txBody>
      </p:sp>
      <p:sp>
        <p:nvSpPr>
          <p:cNvPr id="15" name="Datumsplatzhalter 14"/>
          <p:cNvSpPr>
            <a:spLocks noGrp="1"/>
          </p:cNvSpPr>
          <p:nvPr>
            <p:ph type="dt" sz="half" idx="14"/>
          </p:nvPr>
        </p:nvSpPr>
        <p:spPr bwMode="auto"/>
        <p:txBody>
          <a:bodyPr/>
          <a:lstStyle/>
          <a:p>
            <a:pPr>
              <a:defRPr/>
            </a:pPr>
            <a:fld id="{FB3C1CFA-0DAE-4C2D-914D-ADBEBFB2DFD2}" type="datetime1">
              <a:rPr lang="en-US" smtClean="0"/>
              <a:t>7/12/2023</a:t>
            </a:fld>
            <a:endParaRPr/>
          </a:p>
        </p:txBody>
      </p:sp>
      <p:sp>
        <p:nvSpPr>
          <p:cNvPr id="16" name="Fußzeilenplatzhalter 15"/>
          <p:cNvSpPr>
            <a:spLocks noGrp="1"/>
          </p:cNvSpPr>
          <p:nvPr>
            <p:ph type="ftr" sz="quarter" idx="15"/>
          </p:nvPr>
        </p:nvSpPr>
        <p:spPr bwMode="auto"/>
        <p:txBody>
          <a:bodyPr/>
          <a:lstStyle/>
          <a:p>
            <a:pPr>
              <a:defRPr/>
            </a:pPr>
            <a:r>
              <a:rPr lang="en-US" dirty="0"/>
              <a:t>Lucas van Ham | </a:t>
            </a:r>
          </a:p>
        </p:txBody>
      </p:sp>
      <p:sp>
        <p:nvSpPr>
          <p:cNvPr id="17" name="Foliennummernplatzhalter 16"/>
          <p:cNvSpPr>
            <a:spLocks noGrp="1"/>
          </p:cNvSpPr>
          <p:nvPr>
            <p:ph type="sldNum" sz="quarter" idx="16"/>
          </p:nvPr>
        </p:nvSpPr>
        <p:spPr bwMode="auto"/>
        <p:txBody>
          <a:bodyPr/>
          <a:lstStyle/>
          <a:p>
            <a:pPr>
              <a:defRPr/>
            </a:pPr>
            <a:fld id="{F7184F7D-383F-4FE4-8484-A982EFE9D096}" type="slidenum">
              <a:rPr lang="de-DE"/>
              <a:t>‹#›</a:t>
            </a:fld>
            <a:endParaRPr lang="de-DE"/>
          </a:p>
        </p:txBody>
      </p:sp>
      <p:sp>
        <p:nvSpPr>
          <p:cNvPr id="3" name="Textplatzhalter 2"/>
          <p:cNvSpPr>
            <a:spLocks noGrp="1"/>
          </p:cNvSpPr>
          <p:nvPr>
            <p:ph type="body" sz="quarter" idx="17"/>
          </p:nvPr>
        </p:nvSpPr>
        <p:spPr bwMode="auto">
          <a:xfrm>
            <a:off x="695325" y="1609724"/>
            <a:ext cx="10477500" cy="4772025"/>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pic>
        <p:nvPicPr>
          <p:cNvPr id="4" name="Picture 3" descr="A red letter with a square and a line&#10;&#10;Description automatically generated">
            <a:extLst>
              <a:ext uri="{FF2B5EF4-FFF2-40B4-BE49-F238E27FC236}">
                <a16:creationId xmlns:a16="http://schemas.microsoft.com/office/drawing/2014/main" id="{B724F441-33D2-090E-2B8E-478AA05E4D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120336" y="260648"/>
            <a:ext cx="1243293" cy="4969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 Felder (Text/Bild)">
    <p:spTree>
      <p:nvGrpSpPr>
        <p:cNvPr id="1" name=""/>
        <p:cNvGrpSpPr/>
        <p:nvPr/>
      </p:nvGrpSpPr>
      <p:grpSpPr bwMode="auto">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2" imgW="0" imgH="0" progId="TCLayout.ActiveDocument.1">
                  <p:embed/>
                </p:oleObj>
              </mc:Choice>
              <mc:Fallback>
                <p:oleObj name="oleObj" r:id="rId2" imgW="0" imgH="0" progId="TCLayout.ActiveDocument.1">
                  <p:embed/>
                  <p:pic>
                    <p:nvPicPr>
                      <p:cNvPr id="2" name="Object 1"/>
                      <p:cNvPicPr/>
                      <p:nvPr/>
                    </p:nvPicPr>
                    <p:blipFill>
                      <a:blip/>
                      <a:stretch/>
                    </p:blipFill>
                    <p:spPr bwMode="auto">
                      <a:xfrm>
                        <a:off x="1587" y="1587"/>
                        <a:ext cx="1587" cy="1587"/>
                      </a:xfrm>
                      <a:prstGeom prst="rect">
                        <a:avLst/>
                      </a:prstGeom>
                    </p:spPr>
                  </p:pic>
                </p:oleObj>
              </mc:Fallback>
            </mc:AlternateContent>
          </a:graphicData>
        </a:graphic>
      </p:graphicFrame>
      <p:sp>
        <p:nvSpPr>
          <p:cNvPr id="3" name="Content Placeholder 2"/>
          <p:cNvSpPr>
            <a:spLocks noGrp="1"/>
          </p:cNvSpPr>
          <p:nvPr>
            <p:ph sz="half" idx="1"/>
          </p:nvPr>
        </p:nvSpPr>
        <p:spPr bwMode="auto">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4" name="Titel 13"/>
          <p:cNvSpPr>
            <a:spLocks noGrp="1"/>
          </p:cNvSpPr>
          <p:nvPr>
            <p:ph type="title"/>
          </p:nvPr>
        </p:nvSpPr>
        <p:spPr bwMode="auto"/>
        <p:txBody>
          <a:bodyPr/>
          <a:lstStyle/>
          <a:p>
            <a:pPr>
              <a:defRPr/>
            </a:pPr>
            <a:r>
              <a:rPr lang="de-DE"/>
              <a:t>Titelmasterformat durch Klicken bearbeiten</a:t>
            </a:r>
          </a:p>
        </p:txBody>
      </p:sp>
      <p:sp>
        <p:nvSpPr>
          <p:cNvPr id="12" name="Datumsplatzhalter 11"/>
          <p:cNvSpPr>
            <a:spLocks noGrp="1"/>
          </p:cNvSpPr>
          <p:nvPr>
            <p:ph type="dt" sz="half" idx="10"/>
          </p:nvPr>
        </p:nvSpPr>
        <p:spPr bwMode="auto"/>
        <p:txBody>
          <a:bodyPr/>
          <a:lstStyle/>
          <a:p>
            <a:pPr>
              <a:defRPr/>
            </a:pPr>
            <a:fld id="{7BF3E297-5DAE-4AE4-BF5F-57E4BDEC3509}" type="datetime1">
              <a:rPr lang="en-US" smtClean="0"/>
              <a:t>7/12/2023</a:t>
            </a:fld>
            <a:endParaRPr/>
          </a:p>
        </p:txBody>
      </p:sp>
      <p:sp>
        <p:nvSpPr>
          <p:cNvPr id="13" name="Fußzeilenplatzhalter 12"/>
          <p:cNvSpPr>
            <a:spLocks noGrp="1"/>
          </p:cNvSpPr>
          <p:nvPr>
            <p:ph type="ftr" sz="quarter" idx="11"/>
          </p:nvPr>
        </p:nvSpPr>
        <p:spPr bwMode="auto"/>
        <p:txBody>
          <a:bodyPr/>
          <a:lstStyle/>
          <a:p>
            <a:pPr>
              <a:defRPr/>
            </a:pPr>
            <a:r>
              <a:rPr lang="en-US" dirty="0"/>
              <a:t>Lucas van Ham | </a:t>
            </a:r>
          </a:p>
        </p:txBody>
      </p:sp>
      <p:sp>
        <p:nvSpPr>
          <p:cNvPr id="15" name="Foliennummernplatzhalter 14"/>
          <p:cNvSpPr>
            <a:spLocks noGrp="1"/>
          </p:cNvSpPr>
          <p:nvPr>
            <p:ph type="sldNum" sz="quarter" idx="12"/>
          </p:nvPr>
        </p:nvSpPr>
        <p:spPr bwMode="auto"/>
        <p:txBody>
          <a:bodyPr/>
          <a:lstStyle/>
          <a:p>
            <a:pPr>
              <a:defRPr/>
            </a:pPr>
            <a:fld id="{F7184F7D-383F-4FE4-8484-A982EFE9D096}" type="slidenum">
              <a:rPr lang="de-DE"/>
              <a:t>‹#›</a:t>
            </a:fld>
            <a:endParaRPr lang="de-DE"/>
          </a:p>
        </p:txBody>
      </p:sp>
      <p:pic>
        <p:nvPicPr>
          <p:cNvPr id="5" name="Picture 4" descr="A red letter with a square and a line&#10;&#10;Description automatically generated">
            <a:extLst>
              <a:ext uri="{FF2B5EF4-FFF2-40B4-BE49-F238E27FC236}">
                <a16:creationId xmlns:a16="http://schemas.microsoft.com/office/drawing/2014/main" id="{9D4CCE8B-399F-4D65-283B-05C67532D1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120336" y="260648"/>
            <a:ext cx="1243293" cy="4969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ext (nur Text ohne Titel)">
    <p:spTree>
      <p:nvGrpSpPr>
        <p:cNvPr id="1" name=""/>
        <p:cNvGrpSpPr/>
        <p:nvPr/>
      </p:nvGrpSpPr>
      <p:grpSpPr bwMode="auto">
        <a:xfrm>
          <a:off x="0" y="0"/>
          <a:ext cx="0" cy="0"/>
          <a:chOff x="0" y="0"/>
          <a:chExt cx="0" cy="0"/>
        </a:xfrm>
      </p:grpSpPr>
      <p:sp>
        <p:nvSpPr>
          <p:cNvPr id="7" name="Inhaltsplatzhalter 6"/>
          <p:cNvSpPr>
            <a:spLocks noGrp="1"/>
          </p:cNvSpPr>
          <p:nvPr>
            <p:ph sz="quarter" idx="13" hasCustomPrompt="1"/>
          </p:nvPr>
        </p:nvSpPr>
        <p:spPr bwMode="auto">
          <a:xfrm>
            <a:off x="695325" y="481013"/>
            <a:ext cx="10801350" cy="5900737"/>
          </a:xfrm>
        </p:spPr>
        <p:txBody>
          <a:bodyPr/>
          <a:lstStyle>
            <a:lvl1pPr>
              <a:defRPr/>
            </a:lvl1pPr>
          </a:lstStyle>
          <a:p>
            <a:pPr lvl="0">
              <a:defRPr/>
            </a:pPr>
            <a:r>
              <a:rPr lang="de-DE"/>
              <a:t>Slide without title (exception)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4"/>
          </p:nvPr>
        </p:nvSpPr>
        <p:spPr bwMode="auto"/>
        <p:txBody>
          <a:bodyPr/>
          <a:lstStyle/>
          <a:p>
            <a:pPr>
              <a:defRPr/>
            </a:pPr>
            <a:fld id="{9510FE78-857E-4919-9045-4362D485F0BB}" type="datetime1">
              <a:rPr lang="en-US" smtClean="0"/>
              <a:t>7/12/2023</a:t>
            </a:fld>
            <a:endParaRPr/>
          </a:p>
        </p:txBody>
      </p:sp>
      <p:sp>
        <p:nvSpPr>
          <p:cNvPr id="6" name="Fußzeilenplatzhalter 5"/>
          <p:cNvSpPr>
            <a:spLocks noGrp="1"/>
          </p:cNvSpPr>
          <p:nvPr>
            <p:ph type="ftr" sz="quarter" idx="15"/>
          </p:nvPr>
        </p:nvSpPr>
        <p:spPr bwMode="auto"/>
        <p:txBody>
          <a:bodyPr/>
          <a:lstStyle/>
          <a:p>
            <a:pPr>
              <a:defRPr/>
            </a:pPr>
            <a:r>
              <a:rPr lang="en-US" dirty="0"/>
              <a:t>Lucas van Ham | </a:t>
            </a:r>
          </a:p>
        </p:txBody>
      </p:sp>
      <p:sp>
        <p:nvSpPr>
          <p:cNvPr id="8" name="Foliennummernplatzhalter 7"/>
          <p:cNvSpPr>
            <a:spLocks noGrp="1"/>
          </p:cNvSpPr>
          <p:nvPr>
            <p:ph type="sldNum" sz="quarter" idx="16"/>
          </p:nvPr>
        </p:nvSpPr>
        <p:spPr bwMode="auto"/>
        <p:txBody>
          <a:bodyPr/>
          <a:lstStyle/>
          <a:p>
            <a:pPr>
              <a:defRPr/>
            </a:pPr>
            <a:fld id="{F7184F7D-383F-4FE4-8484-A982EFE9D096}" type="slidenum">
              <a:rPr lang="de-DE"/>
              <a:t>‹#›</a:t>
            </a:fld>
            <a:endParaRPr lang="de-DE"/>
          </a:p>
        </p:txBody>
      </p:sp>
      <p:pic>
        <p:nvPicPr>
          <p:cNvPr id="2" name="Picture 1" descr="A red letter with a square and a line&#10;&#10;Description automatically generated">
            <a:extLst>
              <a:ext uri="{FF2B5EF4-FFF2-40B4-BE49-F238E27FC236}">
                <a16:creationId xmlns:a16="http://schemas.microsoft.com/office/drawing/2014/main" id="{040AE374-92D1-A2C0-4DB8-66B250AC5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120336" y="260648"/>
            <a:ext cx="1243293" cy="4969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8" name="Datumsplatzhalter 7"/>
          <p:cNvSpPr>
            <a:spLocks noGrp="1"/>
          </p:cNvSpPr>
          <p:nvPr>
            <p:ph type="dt" sz="half" idx="10"/>
          </p:nvPr>
        </p:nvSpPr>
        <p:spPr bwMode="auto"/>
        <p:txBody>
          <a:bodyPr/>
          <a:lstStyle/>
          <a:p>
            <a:pPr>
              <a:defRPr/>
            </a:pPr>
            <a:fld id="{EC2C6E58-6811-4941-8858-D6847D442CBC}" type="datetime1">
              <a:rPr lang="en-US" smtClean="0"/>
              <a:t>7/12/2023</a:t>
            </a:fld>
            <a:endParaRPr/>
          </a:p>
        </p:txBody>
      </p:sp>
      <p:sp>
        <p:nvSpPr>
          <p:cNvPr id="9" name="Fußzeilenplatzhalter 8"/>
          <p:cNvSpPr>
            <a:spLocks noGrp="1"/>
          </p:cNvSpPr>
          <p:nvPr>
            <p:ph type="ftr" sz="quarter" idx="11"/>
          </p:nvPr>
        </p:nvSpPr>
        <p:spPr bwMode="auto"/>
        <p:txBody>
          <a:bodyPr/>
          <a:lstStyle/>
          <a:p>
            <a:pPr>
              <a:defRPr/>
            </a:pPr>
            <a:r>
              <a:rPr lang="en-US" dirty="0"/>
              <a:t>Lucas van Ham | </a:t>
            </a:r>
          </a:p>
        </p:txBody>
      </p:sp>
      <p:sp>
        <p:nvSpPr>
          <p:cNvPr id="10" name="Foliennummernplatzhalter 9"/>
          <p:cNvSpPr>
            <a:spLocks noGrp="1"/>
          </p:cNvSpPr>
          <p:nvPr>
            <p:ph type="sldNum" sz="quarter" idx="12"/>
          </p:nvPr>
        </p:nvSpPr>
        <p:spPr bwMode="auto"/>
        <p:txBody>
          <a:bodyPr/>
          <a:lstStyle/>
          <a:p>
            <a:pPr>
              <a:defRPr/>
            </a:pPr>
            <a:fld id="{F7184F7D-383F-4FE4-8484-A982EFE9D096}" type="slidenum">
              <a:rPr lang="de-DE"/>
              <a:t>‹#›</a:t>
            </a:fld>
            <a:endParaRPr lang="de-DE"/>
          </a:p>
        </p:txBody>
      </p:sp>
      <p:pic>
        <p:nvPicPr>
          <p:cNvPr id="2" name="Picture 1" descr="A red letter with a square and a line&#10;&#10;Description automatically generated">
            <a:extLst>
              <a:ext uri="{FF2B5EF4-FFF2-40B4-BE49-F238E27FC236}">
                <a16:creationId xmlns:a16="http://schemas.microsoft.com/office/drawing/2014/main" id="{71D67F8A-FFA9-103C-DB9F-5A7257481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120336" y="260648"/>
            <a:ext cx="1243293" cy="4969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11" name="Grafik 10"/>
          <p:cNvPicPr>
            <a:picLocks noChangeAspect="1"/>
          </p:cNvPicPr>
          <p:nvPr/>
        </p:nvPicPr>
        <p:blipFill>
          <a:blip r:embed="rId14"/>
          <a:stretch/>
        </p:blipFill>
        <p:spPr bwMode="auto">
          <a:xfrm>
            <a:off x="11366923" y="170923"/>
            <a:ext cx="630153" cy="63015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157879785"/>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oleObj" r:id="rId15" imgW="0" imgH="0" progId="TCLayout.ActiveDocument.1">
                  <p:embed/>
                </p:oleObj>
              </mc:Choice>
              <mc:Fallback>
                <p:oleObj name="oleObj" r:id="rId15" imgW="0" imgH="0" progId="TCLayout.ActiveDocument.1">
                  <p:embed/>
                  <p:pic>
                    <p:nvPicPr>
                      <p:cNvPr id="4" name="Object 3"/>
                      <p:cNvPicPr/>
                      <p:nvPr/>
                    </p:nvPicPr>
                    <p:blipFill>
                      <a:blip r:embed="rId16"/>
                      <a:stretch/>
                    </p:blipFill>
                    <p:spPr bwMode="auto">
                      <a:xfrm>
                        <a:off x="1587" y="1587"/>
                        <a:ext cx="1587" cy="1587"/>
                      </a:xfrm>
                      <a:prstGeom prst="rect">
                        <a:avLst/>
                      </a:prstGeom>
                    </p:spPr>
                  </p:pic>
                </p:oleObj>
              </mc:Fallback>
            </mc:AlternateContent>
          </a:graphicData>
        </a:graphic>
      </p:graphicFrame>
      <p:sp>
        <p:nvSpPr>
          <p:cNvPr id="2" name="Title Placeholder 1"/>
          <p:cNvSpPr>
            <a:spLocks noGrp="1"/>
          </p:cNvSpPr>
          <p:nvPr>
            <p:ph type="title"/>
          </p:nvPr>
        </p:nvSpPr>
        <p:spPr bwMode="auto">
          <a:xfrm>
            <a:off x="695325" y="441325"/>
            <a:ext cx="9576472" cy="782638"/>
          </a:xfrm>
          <a:prstGeom prst="rect">
            <a:avLst/>
          </a:prstGeom>
        </p:spPr>
        <p:txBody>
          <a:bodyPr vert="horz" lIns="0" tIns="0" rIns="0" bIns="0" rtlCol="0" anchor="t" anchorCtr="0">
            <a:noAutofit/>
          </a:bodyPr>
          <a:lstStyle/>
          <a:p>
            <a:pPr>
              <a:defRPr/>
            </a:pPr>
            <a:r>
              <a:rPr lang="de-DE"/>
              <a:t>Headline Arial MPG_green_dark, 25 pt, ZAB 28 pt</a:t>
            </a:r>
            <a:br>
              <a:rPr lang="de-DE"/>
            </a:br>
            <a:endParaRPr lang="en-US"/>
          </a:p>
        </p:txBody>
      </p:sp>
      <p:sp>
        <p:nvSpPr>
          <p:cNvPr id="7" name="Textplatzhalter 6"/>
          <p:cNvSpPr>
            <a:spLocks noGrp="1"/>
          </p:cNvSpPr>
          <p:nvPr>
            <p:ph type="body" idx="1"/>
          </p:nvPr>
        </p:nvSpPr>
        <p:spPr bwMode="auto">
          <a:xfrm>
            <a:off x="695326" y="1609724"/>
            <a:ext cx="10801350" cy="4567237"/>
          </a:xfrm>
          <a:prstGeom prst="rect">
            <a:avLst/>
          </a:prstGeom>
        </p:spPr>
        <p:txBody>
          <a:bodyPr vert="horz" lIns="0" tIns="45720" rIns="0" bIns="45720" rtlCol="0">
            <a:normAutofit/>
          </a:bodyPr>
          <a:lstStyle/>
          <a:p>
            <a:pPr lvl="0">
              <a:defRPr/>
            </a:pPr>
            <a:r>
              <a:rPr lang="de-DE"/>
              <a:t>Ebene 1: Headlines</a:t>
            </a:r>
            <a:endParaRPr/>
          </a:p>
          <a:p>
            <a:pPr lvl="1">
              <a:defRPr/>
            </a:pPr>
            <a:r>
              <a:rPr lang="de-DE"/>
              <a:t>Ebene 2: Fließtext</a:t>
            </a:r>
            <a:endParaRPr/>
          </a:p>
          <a:p>
            <a:pPr lvl="2">
              <a:defRPr/>
            </a:pPr>
            <a:r>
              <a:rPr lang="de-DE"/>
              <a:t>Ebene 3: Stichpunkte</a:t>
            </a:r>
          </a:p>
          <a:p>
            <a:pPr lvl="3">
              <a:defRPr/>
            </a:pPr>
            <a:r>
              <a:rPr lang="de-DE"/>
              <a:t>Ebene 4: Stichpunkte hervorgehoben</a:t>
            </a:r>
            <a:endParaRPr/>
          </a:p>
          <a:p>
            <a:pPr lvl="4">
              <a:defRPr/>
            </a:pPr>
            <a:r>
              <a:rPr lang="de-DE"/>
              <a:t>Ebene 5: Stichpunkte eingerückt</a:t>
            </a:r>
            <a:endParaRPr/>
          </a:p>
          <a:p>
            <a:pPr lvl="5">
              <a:defRPr/>
            </a:pPr>
            <a:r>
              <a:rPr lang="de-DE"/>
              <a:t>Ebene 6: Stichpunkte weiter eingerückt</a:t>
            </a:r>
            <a:endParaRPr/>
          </a:p>
          <a:p>
            <a:pPr lvl="6">
              <a:defRPr/>
            </a:pPr>
            <a:r>
              <a:rPr lang="de-DE"/>
              <a:t>Ebene 7: Zusatzinfo</a:t>
            </a:r>
            <a:endParaRPr/>
          </a:p>
          <a:p>
            <a:pPr lvl="7">
              <a:defRPr/>
            </a:pPr>
            <a:r>
              <a:rPr lang="de-DE"/>
              <a:t>Ebene 8: Bildunterschrift</a:t>
            </a:r>
            <a:endParaRPr/>
          </a:p>
        </p:txBody>
      </p:sp>
      <p:pic>
        <p:nvPicPr>
          <p:cNvPr id="8" name="Grafik 7"/>
          <p:cNvPicPr>
            <a:picLocks noChangeAspect="1"/>
          </p:cNvPicPr>
          <p:nvPr/>
        </p:nvPicPr>
        <p:blipFill>
          <a:blip r:embed="rId17"/>
          <a:stretch/>
        </p:blipFill>
        <p:spPr bwMode="auto">
          <a:xfrm>
            <a:off x="10591799" y="240771"/>
            <a:ext cx="581025" cy="516467"/>
          </a:xfrm>
          <a:prstGeom prst="rect">
            <a:avLst/>
          </a:prstGeom>
        </p:spPr>
      </p:pic>
      <p:sp>
        <p:nvSpPr>
          <p:cNvPr id="3" name="Datumsplatzhalter 2"/>
          <p:cNvSpPr>
            <a:spLocks noGrp="1"/>
          </p:cNvSpPr>
          <p:nvPr>
            <p:ph type="dt" sz="half" idx="2"/>
          </p:nvPr>
        </p:nvSpPr>
        <p:spPr bwMode="auto">
          <a:xfrm>
            <a:off x="4122418" y="6490798"/>
            <a:ext cx="7044781" cy="144000"/>
          </a:xfrm>
          <a:prstGeom prst="rect">
            <a:avLst/>
          </a:prstGeom>
        </p:spPr>
        <p:txBody>
          <a:bodyPr vert="horz" wrap="none" lIns="0" tIns="0" rIns="0" bIns="0" rtlCol="0" anchor="b" anchorCtr="0"/>
          <a:lstStyle>
            <a:lvl1pPr algn="r">
              <a:defRPr lang="de-DE" sz="600" cap="all" spc="90">
                <a:solidFill>
                  <a:schemeClr val="tx1">
                    <a:tint val="75000"/>
                  </a:schemeClr>
                </a:solidFill>
                <a:latin typeface="+mn-lt"/>
                <a:ea typeface="+mn-ea"/>
                <a:cs typeface="+mn-cs"/>
              </a:defRPr>
            </a:lvl1pPr>
          </a:lstStyle>
          <a:p>
            <a:pPr>
              <a:defRPr/>
            </a:pPr>
            <a:fld id="{CAA91A8D-BFDA-4ADE-94BD-E47C07BF5E1D}" type="datetime1">
              <a:rPr lang="en-US" smtClean="0"/>
              <a:t>7/12/2023</a:t>
            </a:fld>
            <a:endParaRPr dirty="0"/>
          </a:p>
        </p:txBody>
      </p:sp>
      <p:sp>
        <p:nvSpPr>
          <p:cNvPr id="9" name="Fußzeilenplatzhalter 8"/>
          <p:cNvSpPr>
            <a:spLocks noGrp="1"/>
          </p:cNvSpPr>
          <p:nvPr>
            <p:ph type="ftr" sz="quarter" idx="3"/>
          </p:nvPr>
        </p:nvSpPr>
        <p:spPr bwMode="auto">
          <a:xfrm>
            <a:off x="695323" y="6490800"/>
            <a:ext cx="6086475" cy="144000"/>
          </a:xfrm>
          <a:prstGeom prst="rect">
            <a:avLst/>
          </a:prstGeom>
        </p:spPr>
        <p:txBody>
          <a:bodyPr vert="horz" wrap="none" lIns="0" tIns="0" rIns="0" bIns="0" rtlCol="0" anchor="b" anchorCtr="0"/>
          <a:lstStyle>
            <a:lvl1pPr algn="l">
              <a:defRPr lang="de-DE" sz="600" cap="all" spc="90">
                <a:solidFill>
                  <a:schemeClr val="tx1">
                    <a:tint val="75000"/>
                  </a:schemeClr>
                </a:solidFill>
                <a:latin typeface="+mn-lt"/>
                <a:ea typeface="+mn-ea"/>
                <a:cs typeface="+mn-cs"/>
              </a:defRPr>
            </a:lvl1pPr>
          </a:lstStyle>
          <a:p>
            <a:pPr>
              <a:defRPr/>
            </a:pPr>
            <a:r>
              <a:rPr lang="en-US" dirty="0"/>
              <a:t>Lucas van Ham | </a:t>
            </a:r>
            <a:endParaRPr dirty="0"/>
          </a:p>
        </p:txBody>
      </p:sp>
      <p:sp>
        <p:nvSpPr>
          <p:cNvPr id="10" name="Foliennummernplatzhalter 9"/>
          <p:cNvSpPr>
            <a:spLocks noGrp="1"/>
          </p:cNvSpPr>
          <p:nvPr>
            <p:ph type="sldNum" sz="quarter" idx="4"/>
          </p:nvPr>
        </p:nvSpPr>
        <p:spPr bwMode="auto">
          <a:xfrm>
            <a:off x="11167200" y="6490798"/>
            <a:ext cx="329475" cy="144000"/>
          </a:xfrm>
          <a:prstGeom prst="rect">
            <a:avLst/>
          </a:prstGeom>
        </p:spPr>
        <p:txBody>
          <a:bodyPr vert="horz" wrap="none" lIns="0" tIns="0" rIns="0" bIns="0" rtlCol="0" anchor="b" anchorCtr="0"/>
          <a:lstStyle>
            <a:lvl1pPr algn="r">
              <a:defRPr lang="de-DE" sz="600" cap="all" spc="90">
                <a:solidFill>
                  <a:schemeClr val="tx1">
                    <a:tint val="75000"/>
                  </a:schemeClr>
                </a:solidFill>
                <a:latin typeface="+mn-lt"/>
                <a:ea typeface="+mn-ea"/>
                <a:cs typeface="+mn-cs"/>
              </a:defRPr>
            </a:lvl1pPr>
          </a:lstStyle>
          <a:p>
            <a:pPr>
              <a:defRPr/>
            </a:pPr>
            <a:fld id="{F7184F7D-383F-4FE4-8484-A982EFE9D096}" type="slidenum">
              <a:rPr lang="de-DE"/>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a:lnSpc>
          <a:spcPts val="2800"/>
        </a:lnSpc>
        <a:spcBef>
          <a:spcPts val="0"/>
        </a:spcBef>
        <a:spcAft>
          <a:spcPts val="1800"/>
        </a:spcAft>
        <a:buNone/>
        <a:defRPr sz="2500" b="1" cap="none" spc="0">
          <a:solidFill>
            <a:srgbClr val="005555"/>
          </a:solidFill>
          <a:latin typeface="+mj-lt"/>
          <a:ea typeface="+mj-ea"/>
          <a:cs typeface="+mj-cs"/>
        </a:defRPr>
      </a:lvl1pPr>
    </p:titleStyle>
    <p:bodyStyle>
      <a:lvl1pPr marL="0" marR="0" indent="0" algn="l" defTabSz="914400">
        <a:lnSpc>
          <a:spcPct val="120000"/>
        </a:lnSpc>
        <a:spcBef>
          <a:spcPts val="600"/>
        </a:spcBef>
        <a:spcAft>
          <a:spcPts val="0"/>
        </a:spcAft>
        <a:buClrTx/>
        <a:buSzTx/>
        <a:buFont typeface="Arial"/>
        <a:buNone/>
        <a:defRPr lang="de-DE" sz="1800" b="1" i="0" spc="40">
          <a:solidFill>
            <a:srgbClr val="005555"/>
          </a:solidFill>
          <a:latin typeface="+mn-lt"/>
          <a:ea typeface="+mn-ea"/>
          <a:cs typeface="+mn-cs"/>
        </a:defRPr>
      </a:lvl1pPr>
      <a:lvl2pPr marL="0" indent="0" algn="l" defTabSz="914400">
        <a:lnSpc>
          <a:spcPct val="120000"/>
        </a:lnSpc>
        <a:spcBef>
          <a:spcPts val="600"/>
        </a:spcBef>
        <a:spcAft>
          <a:spcPts val="0"/>
        </a:spcAft>
        <a:buFont typeface="Arial"/>
        <a:buNone/>
        <a:defRPr sz="1800" spc="40">
          <a:solidFill>
            <a:schemeClr val="tx1"/>
          </a:solidFill>
          <a:latin typeface="+mn-lt"/>
          <a:ea typeface="+mn-ea"/>
          <a:cs typeface="+mn-cs"/>
        </a:defRPr>
      </a:lvl2pPr>
      <a:lvl3pPr marL="179388" indent="-179388" algn="l" defTabSz="914400">
        <a:lnSpc>
          <a:spcPct val="120000"/>
        </a:lnSpc>
        <a:spcBef>
          <a:spcPts val="600"/>
        </a:spcBef>
        <a:buFont typeface="Arial"/>
        <a:buChar char="•"/>
        <a:defRPr sz="1800" b="1" spc="40">
          <a:solidFill>
            <a:schemeClr val="accent3"/>
          </a:solidFill>
          <a:latin typeface="+mn-lt"/>
          <a:ea typeface="+mn-ea"/>
          <a:cs typeface="+mn-cs"/>
        </a:defRPr>
      </a:lvl3pPr>
      <a:lvl4pPr marL="179388" indent="-179388" algn="l" defTabSz="914400">
        <a:lnSpc>
          <a:spcPct val="120000"/>
        </a:lnSpc>
        <a:spcBef>
          <a:spcPts val="600"/>
        </a:spcBef>
        <a:buFont typeface="Arial"/>
        <a:buChar char="•"/>
        <a:defRPr sz="1800" spc="40">
          <a:solidFill>
            <a:schemeClr val="tx1"/>
          </a:solidFill>
          <a:latin typeface="+mn-lt"/>
          <a:ea typeface="+mn-ea"/>
          <a:cs typeface="+mn-cs"/>
        </a:defRPr>
      </a:lvl4pPr>
      <a:lvl5pPr marL="357188" indent="-179388" algn="l" defTabSz="914400">
        <a:lnSpc>
          <a:spcPct val="120000"/>
        </a:lnSpc>
        <a:spcBef>
          <a:spcPts val="600"/>
        </a:spcBef>
        <a:buFont typeface="Arial"/>
        <a:buChar char="•"/>
        <a:defRPr lang="de-DE" sz="1800" b="0" i="0" spc="40">
          <a:solidFill>
            <a:schemeClr val="tx1"/>
          </a:solidFill>
          <a:latin typeface="+mn-lt"/>
          <a:ea typeface="+mn-ea"/>
          <a:cs typeface="+mn-cs"/>
        </a:defRPr>
      </a:lvl5pPr>
      <a:lvl6pPr marL="645750" indent="-285750" algn="l" defTabSz="914400">
        <a:lnSpc>
          <a:spcPct val="100000"/>
        </a:lnSpc>
        <a:spcBef>
          <a:spcPts val="300"/>
        </a:spcBef>
        <a:spcAft>
          <a:spcPts val="0"/>
        </a:spcAft>
        <a:buClr>
          <a:schemeClr val="tx1"/>
        </a:buClr>
        <a:buSzPct val="110000"/>
        <a:buFont typeface="Symbol"/>
        <a:buChar char=""/>
        <a:defRPr sz="1800" b="0" i="0" spc="40">
          <a:solidFill>
            <a:schemeClr val="tx1"/>
          </a:solidFill>
          <a:latin typeface="+mn-lt"/>
          <a:ea typeface="+mn-ea"/>
          <a:cs typeface="+mn-cs"/>
        </a:defRPr>
      </a:lvl6pPr>
      <a:lvl7pPr marL="0" indent="215899" algn="l" defTabSz="914400">
        <a:lnSpc>
          <a:spcPct val="100000"/>
        </a:lnSpc>
        <a:spcBef>
          <a:spcPts val="600"/>
        </a:spcBef>
        <a:spcAft>
          <a:spcPts val="0"/>
        </a:spcAft>
        <a:buClr>
          <a:schemeClr val="tx2"/>
        </a:buClr>
        <a:buFont typeface="Wingdings 3"/>
        <a:buChar char=""/>
        <a:defRPr sz="1500" b="0" i="1" spc="40">
          <a:solidFill>
            <a:schemeClr val="tx2"/>
          </a:solidFill>
          <a:latin typeface="+mn-lt"/>
          <a:ea typeface="+mn-ea"/>
          <a:cs typeface="+mn-cs"/>
        </a:defRPr>
      </a:lvl7pPr>
      <a:lvl8pPr marL="0" indent="0" algn="l" defTabSz="914400">
        <a:lnSpc>
          <a:spcPct val="100000"/>
        </a:lnSpc>
        <a:spcBef>
          <a:spcPts val="525"/>
        </a:spcBef>
        <a:spcAft>
          <a:spcPts val="0"/>
        </a:spcAft>
        <a:buSzPct val="110000"/>
        <a:buFont typeface=".SF NS Symbols Regular"/>
        <a:buNone/>
        <a:defRPr sz="1000" b="0" i="1" spc="120">
          <a:solidFill>
            <a:schemeClr val="tx1">
              <a:lumMod val="50000"/>
              <a:lumOff val="50000"/>
            </a:schemeClr>
          </a:solidFill>
          <a:latin typeface="+mn-lt"/>
          <a:ea typeface="+mn-ea"/>
          <a:cs typeface="+mn-cs"/>
        </a:defRPr>
      </a:lvl8pPr>
      <a:lvl9pPr marL="0" indent="0" algn="l" defTabSz="914400">
        <a:lnSpc>
          <a:spcPts val="1100"/>
        </a:lnSpc>
        <a:spcBef>
          <a:spcPts val="525"/>
        </a:spcBef>
        <a:buFont typeface="Arial"/>
        <a:buNone/>
        <a:defRPr sz="800" b="0" i="1" spc="120">
          <a:solidFill>
            <a:schemeClr val="tx1">
              <a:lumMod val="50000"/>
              <a:lumOff val="50000"/>
            </a:schemeClr>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image" Target="../media/image62.png"/><Relationship Id="rId1" Type="http://schemas.openxmlformats.org/officeDocument/2006/relationships/slideLayout" Target="../slideLayouts/slideLayout10.xml"/><Relationship Id="rId6" Type="http://schemas.openxmlformats.org/officeDocument/2006/relationships/image" Target="../media/image66.png"/><Relationship Id="rId11" Type="http://schemas.openxmlformats.org/officeDocument/2006/relationships/image" Target="../media/image700.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0.xml"/><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3.png"/><Relationship Id="rId1" Type="http://schemas.openxmlformats.org/officeDocument/2006/relationships/slideLayout" Target="../slideLayouts/slideLayout10.xml"/><Relationship Id="rId6" Type="http://schemas.openxmlformats.org/officeDocument/2006/relationships/image" Target="../media/image87.png"/><Relationship Id="rId5" Type="http://schemas.openxmlformats.org/officeDocument/2006/relationships/image" Target="../media/image80.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50.png"/><Relationship Id="rId11" Type="http://schemas.openxmlformats.org/officeDocument/2006/relationships/image" Target="../media/image300.png"/><Relationship Id="rId5" Type="http://schemas.openxmlformats.org/officeDocument/2006/relationships/image" Target="../media/image40.png"/><Relationship Id="rId10" Type="http://schemas.openxmlformats.org/officeDocument/2006/relationships/image" Target="../media/image290.png"/><Relationship Id="rId4" Type="http://schemas.openxmlformats.org/officeDocument/2006/relationships/image" Target="../media/image230.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62370-3C1C-6209-5D5D-DE9E81A46129}"/>
              </a:ext>
            </a:extLst>
          </p:cNvPr>
          <p:cNvSpPr>
            <a:spLocks noGrp="1"/>
          </p:cNvSpPr>
          <p:nvPr>
            <p:ph type="title"/>
          </p:nvPr>
        </p:nvSpPr>
        <p:spPr/>
        <p:txBody>
          <a:bodyPr/>
          <a:lstStyle/>
          <a:p>
            <a:r>
              <a:rPr lang="en-GB" dirty="0"/>
              <a:t>Prediction of current evolution in W7-X Plasmas</a:t>
            </a:r>
            <a:r>
              <a:rPr lang="en-GB" sz="2000" b="0" dirty="0">
                <a:solidFill>
                  <a:schemeClr val="tx1"/>
                </a:solidFill>
              </a:rPr>
              <a:t> </a:t>
            </a:r>
            <a:br>
              <a:rPr lang="en-GB" sz="2000" b="0" dirty="0">
                <a:solidFill>
                  <a:schemeClr val="tx1"/>
                </a:solidFill>
              </a:rPr>
            </a:br>
            <a:r>
              <a:rPr lang="en-GB" sz="2000" b="0" dirty="0">
                <a:solidFill>
                  <a:schemeClr val="tx1"/>
                </a:solidFill>
              </a:rPr>
              <a:t>Coffee Talk</a:t>
            </a:r>
            <a:br>
              <a:rPr lang="en-GB" dirty="0"/>
            </a:br>
            <a:r>
              <a:rPr lang="en-GB" sz="2000" b="0" dirty="0">
                <a:solidFill>
                  <a:schemeClr val="tx1"/>
                </a:solidFill>
              </a:rPr>
              <a:t>L. van Ham, July 12</a:t>
            </a:r>
            <a:r>
              <a:rPr lang="en-GB" sz="2000" b="0" baseline="30000" dirty="0">
                <a:solidFill>
                  <a:schemeClr val="tx1"/>
                </a:solidFill>
              </a:rPr>
              <a:t>th</a:t>
            </a:r>
            <a:r>
              <a:rPr lang="en-GB" sz="2000" b="0" dirty="0">
                <a:solidFill>
                  <a:schemeClr val="tx1"/>
                </a:solidFill>
              </a:rPr>
              <a:t>, 2023</a:t>
            </a:r>
            <a:endParaRPr lang="en-NL" dirty="0"/>
          </a:p>
        </p:txBody>
      </p:sp>
      <p:sp>
        <p:nvSpPr>
          <p:cNvPr id="4" name="Date Placeholder 3">
            <a:extLst>
              <a:ext uri="{FF2B5EF4-FFF2-40B4-BE49-F238E27FC236}">
                <a16:creationId xmlns:a16="http://schemas.microsoft.com/office/drawing/2014/main" id="{E60327E0-D2C9-77A0-EAF7-DAF30B96D61C}"/>
              </a:ext>
            </a:extLst>
          </p:cNvPr>
          <p:cNvSpPr>
            <a:spLocks noGrp="1"/>
          </p:cNvSpPr>
          <p:nvPr>
            <p:ph type="dt" sz="half" idx="10"/>
          </p:nvPr>
        </p:nvSpPr>
        <p:spPr/>
        <p:txBody>
          <a:bodyPr/>
          <a:lstStyle/>
          <a:p>
            <a:pPr>
              <a:defRPr/>
            </a:pPr>
            <a:fld id="{53423697-0ACC-4BA5-95C3-F69D5BCE2020}" type="datetime1">
              <a:rPr lang="en-US" smtClean="0"/>
              <a:t>7/12/2023</a:t>
            </a:fld>
            <a:endParaRPr lang="en-US" dirty="0"/>
          </a:p>
        </p:txBody>
      </p:sp>
      <p:sp>
        <p:nvSpPr>
          <p:cNvPr id="5" name="Footer Placeholder 4">
            <a:extLst>
              <a:ext uri="{FF2B5EF4-FFF2-40B4-BE49-F238E27FC236}">
                <a16:creationId xmlns:a16="http://schemas.microsoft.com/office/drawing/2014/main" id="{938BC2A6-15DE-A573-78F2-271F8DA9531F}"/>
              </a:ext>
            </a:extLst>
          </p:cNvPr>
          <p:cNvSpPr>
            <a:spLocks noGrp="1"/>
          </p:cNvSpPr>
          <p:nvPr>
            <p:ph type="ftr" sz="quarter" idx="11"/>
          </p:nvPr>
        </p:nvSpPr>
        <p:spPr/>
        <p:txBody>
          <a:bodyPr/>
          <a:lstStyle/>
          <a:p>
            <a:pPr>
              <a:defRPr/>
            </a:pPr>
            <a:r>
              <a:rPr lang="en-US"/>
              <a:t>Lucas van Ham | </a:t>
            </a:r>
            <a:endParaRPr lang="en-US" dirty="0"/>
          </a:p>
        </p:txBody>
      </p:sp>
      <p:sp>
        <p:nvSpPr>
          <p:cNvPr id="3" name="TextBox 2">
            <a:extLst>
              <a:ext uri="{FF2B5EF4-FFF2-40B4-BE49-F238E27FC236}">
                <a16:creationId xmlns:a16="http://schemas.microsoft.com/office/drawing/2014/main" id="{69B98ADF-23B0-21F9-1817-277A8E1AFA32}"/>
              </a:ext>
            </a:extLst>
          </p:cNvPr>
          <p:cNvSpPr txBox="1"/>
          <p:nvPr/>
        </p:nvSpPr>
        <p:spPr bwMode="auto">
          <a:xfrm>
            <a:off x="407368" y="870558"/>
            <a:ext cx="248786" cy="369332"/>
          </a:xfrm>
          <a:prstGeom prst="rect">
            <a:avLst/>
          </a:prstGeom>
          <a:noFill/>
        </p:spPr>
        <p:txBody>
          <a:bodyPr wrap="none" rtlCol="0">
            <a:spAutoFit/>
          </a:bodyPr>
          <a:lstStyle/>
          <a:p>
            <a:r>
              <a:rPr lang="en-GB" dirty="0"/>
              <a:t> </a:t>
            </a:r>
            <a:endParaRPr lang="en-NL" dirty="0"/>
          </a:p>
        </p:txBody>
      </p:sp>
      <p:sp>
        <p:nvSpPr>
          <p:cNvPr id="8" name="Slide Number Placeholder 7">
            <a:extLst>
              <a:ext uri="{FF2B5EF4-FFF2-40B4-BE49-F238E27FC236}">
                <a16:creationId xmlns:a16="http://schemas.microsoft.com/office/drawing/2014/main" id="{B9C66111-5FBA-9BC1-3CAE-7F8F3658E83C}"/>
              </a:ext>
            </a:extLst>
          </p:cNvPr>
          <p:cNvSpPr>
            <a:spLocks noGrp="1"/>
          </p:cNvSpPr>
          <p:nvPr>
            <p:ph type="sldNum" sz="quarter" idx="12"/>
          </p:nvPr>
        </p:nvSpPr>
        <p:spPr/>
        <p:txBody>
          <a:bodyPr/>
          <a:lstStyle/>
          <a:p>
            <a:pPr>
              <a:defRPr/>
            </a:pPr>
            <a:fld id="{F7184F7D-383F-4FE4-8484-A982EFE9D096}" type="slidenum">
              <a:rPr lang="de-DE" smtClean="0"/>
              <a:t>1</a:t>
            </a:fld>
            <a:endParaRPr lang="de-DE"/>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FDD2F5-991F-369B-22BA-7DB432499266}"/>
                  </a:ext>
                </a:extLst>
              </p:cNvPr>
              <p:cNvSpPr txBox="1"/>
              <p:nvPr/>
            </p:nvSpPr>
            <p:spPr bwMode="auto">
              <a:xfrm>
                <a:off x="695323" y="1785010"/>
                <a:ext cx="10801352" cy="3466077"/>
              </a:xfrm>
              <a:prstGeom prst="rect">
                <a:avLst/>
              </a:prstGeom>
              <a:noFill/>
            </p:spPr>
            <p:txBody>
              <a:bodyPr wrap="square" rtlCol="0">
                <a:spAutoFit/>
              </a:bodyPr>
              <a:lstStyle/>
              <a:p>
                <a:pPr algn="just"/>
                <a:r>
                  <a:rPr lang="en-GB" dirty="0"/>
                  <a:t>This research investigates the temporal evolution of the toroidal plasma current in the Wendelstein 7-X (W7-X) stellarator for different scenarios. </a:t>
                </a:r>
                <a:r>
                  <a:rPr lang="en-NL" dirty="0"/>
                  <a:t>The THRIFT code [Strand and Houlberg, </a:t>
                </a:r>
                <a:r>
                  <a:rPr lang="en-NL" i="1" dirty="0"/>
                  <a:t>Phys. Plasmas</a:t>
                </a:r>
                <a:r>
                  <a:rPr lang="en-NL" dirty="0"/>
                  <a:t> </a:t>
                </a:r>
                <a:r>
                  <a:rPr lang="en-NL" b="1" dirty="0"/>
                  <a:t>8</a:t>
                </a:r>
                <a:r>
                  <a:rPr lang="en-NL" dirty="0"/>
                  <a:t>, 2782 (2001)] </a:t>
                </a:r>
                <a:r>
                  <a:rPr lang="en-GB" dirty="0"/>
                  <a:t>has been implemented and its predictions of the evolution of the toroidal current has been compared against experimentally measured currents in W7-X. For four discharges with varying complexity, varying degrees of agreement in </a:t>
                </a:r>
                <a14:m>
                  <m:oMath xmlns:m="http://schemas.openxmlformats.org/officeDocument/2006/math">
                    <m:sSub>
                      <m:sSubPr>
                        <m:ctrlPr>
                          <a:rPr lang="en-NL"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𝐿</m:t>
                        </m:r>
                        <m:r>
                          <a:rPr lang="en-GB" i="1">
                            <a:latin typeface="Cambria Math" panose="02040503050406030204" pitchFamily="18" charset="0"/>
                          </a:rPr>
                          <m:t>/</m:t>
                        </m:r>
                        <m:r>
                          <a:rPr lang="en-GB" i="1">
                            <a:latin typeface="Cambria Math" panose="02040503050406030204" pitchFamily="18" charset="0"/>
                          </a:rPr>
                          <m:t>𝑅</m:t>
                        </m:r>
                      </m:sub>
                    </m:sSub>
                  </m:oMath>
                </a14:m>
                <a:r>
                  <a:rPr lang="en-GB" dirty="0"/>
                  <a:t> between experiment and prediction is observed. For one case simulations indicate </a:t>
                </a:r>
                <a14:m>
                  <m:oMath xmlns:m="http://schemas.openxmlformats.org/officeDocument/2006/math">
                    <m:sSub>
                      <m:sSubPr>
                        <m:ctrlPr>
                          <a:rPr lang="en-NL"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𝐿</m:t>
                        </m:r>
                        <m:r>
                          <a:rPr lang="en-GB" i="1">
                            <a:latin typeface="Cambria Math" panose="02040503050406030204" pitchFamily="18" charset="0"/>
                          </a:rPr>
                          <m:t>/</m:t>
                        </m:r>
                        <m:r>
                          <a:rPr lang="en-GB" i="1">
                            <a:latin typeface="Cambria Math" panose="02040503050406030204" pitchFamily="18" charset="0"/>
                          </a:rPr>
                          <m:t>𝑅</m:t>
                        </m:r>
                      </m:sub>
                    </m:sSub>
                    <m:r>
                      <a:rPr lang="en-GB" i="1">
                        <a:latin typeface="Cambria Math" panose="02040503050406030204" pitchFamily="18" charset="0"/>
                      </a:rPr>
                      <m:t>=13.2±0.3</m:t>
                    </m:r>
                  </m:oMath>
                </a14:m>
                <a:r>
                  <a:rPr lang="en-GB" dirty="0"/>
                  <a:t> s, while </a:t>
                </a:r>
                <a14:m>
                  <m:oMath xmlns:m="http://schemas.openxmlformats.org/officeDocument/2006/math">
                    <m:sSub>
                      <m:sSubPr>
                        <m:ctrlPr>
                          <a:rPr lang="en-NL"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𝐿</m:t>
                        </m:r>
                        <m:r>
                          <a:rPr lang="en-GB" i="1">
                            <a:latin typeface="Cambria Math" panose="02040503050406030204" pitchFamily="18" charset="0"/>
                          </a:rPr>
                          <m:t>/</m:t>
                        </m:r>
                        <m:r>
                          <a:rPr lang="en-GB" i="1">
                            <a:latin typeface="Cambria Math" panose="02040503050406030204" pitchFamily="18" charset="0"/>
                          </a:rPr>
                          <m:t>𝑅</m:t>
                        </m:r>
                      </m:sub>
                    </m:sSub>
                    <m:r>
                      <a:rPr lang="en-GB" i="1">
                        <a:latin typeface="Cambria Math" panose="02040503050406030204" pitchFamily="18" charset="0"/>
                      </a:rPr>
                      <m:t>=12.8±0.</m:t>
                    </m:r>
                    <m:r>
                      <a:rPr lang="en-GB" i="1" smtClean="0">
                        <a:latin typeface="Cambria Math" panose="02040503050406030204" pitchFamily="18" charset="0"/>
                      </a:rPr>
                      <m:t>4</m:t>
                    </m:r>
                  </m:oMath>
                </a14:m>
                <a:r>
                  <a:rPr lang="en-GB" dirty="0"/>
                  <a:t> s is observed in experiment. Total bootstrap currents are under-predicted owing to the applicability of the BOOTSJ model for the plasma collisionalities in question.  Edge plasma resistivity is found to play an important role in the asymptotic behaviour of the evolution of the current, indicating a possible limitation of the minimum plasma temperature when applying this model. Simulations of ECCD and heating power steps show THRIFT can capture the dynamical evolution of the current in response to changes in current sources. Future uses of THRIFT include validating and benchmarking other non-inductive current models.</a:t>
                </a:r>
                <a:endParaRPr lang="en-NL" dirty="0"/>
              </a:p>
            </p:txBody>
          </p:sp>
        </mc:Choice>
        <mc:Fallback xmlns="">
          <p:sp>
            <p:nvSpPr>
              <p:cNvPr id="15" name="TextBox 14">
                <a:extLst>
                  <a:ext uri="{FF2B5EF4-FFF2-40B4-BE49-F238E27FC236}">
                    <a16:creationId xmlns:a16="http://schemas.microsoft.com/office/drawing/2014/main" id="{B5FDD2F5-991F-369B-22BA-7DB432499266}"/>
                  </a:ext>
                </a:extLst>
              </p:cNvPr>
              <p:cNvSpPr txBox="1">
                <a:spLocks noRot="1" noChangeAspect="1" noMove="1" noResize="1" noEditPoints="1" noAdjustHandles="1" noChangeArrowheads="1" noChangeShapeType="1" noTextEdit="1"/>
              </p:cNvSpPr>
              <p:nvPr/>
            </p:nvSpPr>
            <p:spPr bwMode="auto">
              <a:xfrm>
                <a:off x="695323" y="1785010"/>
                <a:ext cx="10801352" cy="3466077"/>
              </a:xfrm>
              <a:prstGeom prst="rect">
                <a:avLst/>
              </a:prstGeom>
              <a:blipFill>
                <a:blip r:embed="rId3"/>
                <a:stretch>
                  <a:fillRect l="-451" t="-1056" r="-508" b="-2113"/>
                </a:stretch>
              </a:blipFill>
            </p:spPr>
            <p:txBody>
              <a:bodyPr/>
              <a:lstStyle/>
              <a:p>
                <a:r>
                  <a:rPr lang="en-NL">
                    <a:noFill/>
                  </a:rPr>
                  <a:t> </a:t>
                </a:r>
              </a:p>
            </p:txBody>
          </p:sp>
        </mc:Fallback>
      </mc:AlternateContent>
    </p:spTree>
    <p:extLst>
      <p:ext uri="{BB962C8B-B14F-4D97-AF65-F5344CB8AC3E}">
        <p14:creationId xmlns:p14="http://schemas.microsoft.com/office/powerpoint/2010/main" val="280188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1C60-3D15-6885-3C47-D482F7A1A559}"/>
              </a:ext>
            </a:extLst>
          </p:cNvPr>
          <p:cNvSpPr>
            <a:spLocks noGrp="1"/>
          </p:cNvSpPr>
          <p:nvPr>
            <p:ph type="title"/>
          </p:nvPr>
        </p:nvSpPr>
        <p:spPr>
          <a:xfrm>
            <a:off x="695325" y="441325"/>
            <a:ext cx="9576472" cy="323379"/>
          </a:xfrm>
        </p:spPr>
        <p:txBody>
          <a:bodyPr/>
          <a:lstStyle/>
          <a:p>
            <a:r>
              <a:rPr lang="en-US" dirty="0"/>
              <a:t>Verifying the THRIFT implementation</a:t>
            </a:r>
            <a:endParaRPr lang="en-NL" dirty="0"/>
          </a:p>
        </p:txBody>
      </p:sp>
      <p:sp>
        <p:nvSpPr>
          <p:cNvPr id="3" name="Date Placeholder 2">
            <a:extLst>
              <a:ext uri="{FF2B5EF4-FFF2-40B4-BE49-F238E27FC236}">
                <a16:creationId xmlns:a16="http://schemas.microsoft.com/office/drawing/2014/main" id="{1FF66F12-9BF6-70E9-5954-4BC132EE7BE3}"/>
              </a:ext>
            </a:extLst>
          </p:cNvPr>
          <p:cNvSpPr>
            <a:spLocks noGrp="1"/>
          </p:cNvSpPr>
          <p:nvPr>
            <p:ph type="dt" sz="half" idx="10"/>
          </p:nvPr>
        </p:nvSpPr>
        <p:spPr/>
        <p:txBody>
          <a:bodyPr/>
          <a:lstStyle/>
          <a:p>
            <a:pPr>
              <a:defRPr/>
            </a:pPr>
            <a:fld id="{505AA597-0A0A-4161-A6E2-475DF0556B1A}" type="datetime1">
              <a:rPr lang="en-US" smtClean="0"/>
              <a:t>7/12/2023</a:t>
            </a:fld>
            <a:endParaRPr lang="en-US" dirty="0"/>
          </a:p>
        </p:txBody>
      </p:sp>
      <p:sp>
        <p:nvSpPr>
          <p:cNvPr id="4" name="Footer Placeholder 3">
            <a:extLst>
              <a:ext uri="{FF2B5EF4-FFF2-40B4-BE49-F238E27FC236}">
                <a16:creationId xmlns:a16="http://schemas.microsoft.com/office/drawing/2014/main" id="{FC09D770-11F5-6FE9-69F5-F17D91438023}"/>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5876A856-254A-84B4-5693-9D7380362C58}"/>
              </a:ext>
            </a:extLst>
          </p:cNvPr>
          <p:cNvSpPr>
            <a:spLocks noGrp="1"/>
          </p:cNvSpPr>
          <p:nvPr>
            <p:ph type="sldNum" sz="quarter" idx="12"/>
          </p:nvPr>
        </p:nvSpPr>
        <p:spPr/>
        <p:txBody>
          <a:bodyPr/>
          <a:lstStyle/>
          <a:p>
            <a:pPr>
              <a:defRPr/>
            </a:pPr>
            <a:fld id="{F7184F7D-383F-4FE4-8484-A982EFE9D096}" type="slidenum">
              <a:rPr lang="de-DE" smtClean="0"/>
              <a:t>10</a:t>
            </a:fld>
            <a:endParaRPr lang="de-DE"/>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7ACFE8-1620-1C88-3D7E-2866589EACE9}"/>
                  </a:ext>
                </a:extLst>
              </p:cNvPr>
              <p:cNvSpPr txBox="1"/>
              <p:nvPr/>
            </p:nvSpPr>
            <p:spPr bwMode="auto">
              <a:xfrm>
                <a:off x="711935" y="1223963"/>
                <a:ext cx="5168041" cy="5008615"/>
              </a:xfrm>
              <a:prstGeom prst="rect">
                <a:avLst/>
              </a:prstGeom>
              <a:noFill/>
            </p:spPr>
            <p:txBody>
              <a:bodyPr wrap="square" rtlCol="0">
                <a:spAutoFit/>
              </a:bodyPr>
              <a:lstStyle/>
              <a:p>
                <a:r>
                  <a:rPr lang="en-GB" sz="2000" b="1" dirty="0"/>
                  <a:t>Ideal case:</a:t>
                </a:r>
              </a:p>
              <a:p>
                <a:pPr marL="457200" indent="-457200">
                  <a:buFont typeface="+mj-lt"/>
                  <a:buAutoNum type="arabicPeriod"/>
                </a:pPr>
                <a:r>
                  <a:rPr lang="en-GB" sz="2000" dirty="0"/>
                  <a:t>large aspect ratio, circular cross-section tokamak</a:t>
                </a:r>
              </a:p>
              <a:p>
                <a:pPr marL="457200" indent="-457200">
                  <a:buFont typeface="+mj-lt"/>
                  <a:buAutoNum type="arabicPeriod"/>
                </a:pPr>
                <a:r>
                  <a:rPr lang="en-GB" sz="2000" dirty="0"/>
                  <a:t>spatially uniform in resistivity profile</a:t>
                </a:r>
              </a:p>
              <a:p>
                <a:pPr marL="457200" indent="-457200">
                  <a:buFont typeface="+mj-lt"/>
                  <a:buAutoNum type="arabicPeriod"/>
                </a:pPr>
                <a:r>
                  <a:rPr lang="en-GB" sz="2000" dirty="0"/>
                  <a:t>time-invariant source current</a:t>
                </a:r>
              </a:p>
              <a:p>
                <a:endParaRPr lang="en-GB" sz="2000" dirty="0"/>
              </a:p>
              <a:p>
                <a:r>
                  <a:rPr lang="en-GB" sz="2000" dirty="0"/>
                  <a:t>Evolution determined by</a:t>
                </a:r>
              </a:p>
              <a:p>
                <a:endParaRPr lang="en-GB" sz="2000" dirty="0"/>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𝜇</m:t>
                          </m:r>
                        </m:e>
                        <m:sub>
                          <m:r>
                            <a:rPr lang="en-GB" sz="2000" b="0" i="1" smtClean="0">
                              <a:latin typeface="Cambria Math" panose="02040503050406030204" pitchFamily="18" charset="0"/>
                            </a:rPr>
                            <m:t>0</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𝜎</m:t>
                          </m:r>
                        </m:e>
                        <m:sub>
                          <m:r>
                            <a:rPr lang="en-GB" sz="2000" b="0" i="1" smtClean="0">
                              <a:latin typeface="Cambria Math" panose="02040503050406030204" pitchFamily="18" charset="0"/>
                            </a:rPr>
                            <m:t>∥</m:t>
                          </m:r>
                        </m:sub>
                      </m:sSub>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b="0" i="1" smtClean="0">
                                  <a:latin typeface="Cambria Math" panose="02040503050406030204" pitchFamily="18" charset="0"/>
                                </a:rPr>
                                <m:t>∥</m:t>
                              </m:r>
                            </m:sub>
                          </m:sSub>
                        </m:num>
                        <m:den>
                          <m:r>
                            <a:rPr lang="en-GB" sz="2000" b="0" i="1" smtClean="0">
                              <a:latin typeface="Cambria Math" panose="02040503050406030204" pitchFamily="18" charset="0"/>
                            </a:rPr>
                            <m:t>𝜕</m:t>
                          </m:r>
                          <m:r>
                            <a:rPr lang="en-GB" sz="2000" b="0" i="1" smtClean="0">
                              <a:latin typeface="Cambria Math" panose="02040503050406030204" pitchFamily="18" charset="0"/>
                            </a:rPr>
                            <m:t>𝑡</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𝑟</m:t>
                          </m:r>
                        </m:den>
                      </m:f>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num>
                        <m:den>
                          <m:r>
                            <a:rPr lang="en-GB" sz="2000" b="0" i="1" smtClean="0">
                              <a:latin typeface="Cambria Math" panose="02040503050406030204" pitchFamily="18" charset="0"/>
                            </a:rPr>
                            <m:t>𝜕</m:t>
                          </m:r>
                          <m:r>
                            <a:rPr lang="en-GB" sz="2000" b="0" i="1" smtClean="0">
                              <a:latin typeface="Cambria Math" panose="02040503050406030204" pitchFamily="18" charset="0"/>
                            </a:rPr>
                            <m:t>𝑟</m:t>
                          </m:r>
                        </m:den>
                      </m:f>
                      <m:r>
                        <a:rPr lang="en-GB" sz="2000" b="0" i="1" smtClean="0">
                          <a:latin typeface="Cambria Math" panose="02040503050406030204" pitchFamily="18" charset="0"/>
                        </a:rPr>
                        <m:t> </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𝑟</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b="0" i="1" smtClean="0">
                                      <a:latin typeface="Cambria Math" panose="02040503050406030204" pitchFamily="18" charset="0"/>
                                    </a:rPr>
                                    <m:t>∥</m:t>
                                  </m:r>
                                </m:sub>
                              </m:sSub>
                            </m:num>
                            <m:den>
                              <m:r>
                                <a:rPr lang="en-GB" sz="2000" b="0" i="1" smtClean="0">
                                  <a:latin typeface="Cambria Math" panose="02040503050406030204" pitchFamily="18" charset="0"/>
                                </a:rPr>
                                <m:t>𝜕</m:t>
                              </m:r>
                              <m:r>
                                <a:rPr lang="en-GB" sz="2000" b="0" i="1" smtClean="0">
                                  <a:latin typeface="Cambria Math" panose="02040503050406030204" pitchFamily="18" charset="0"/>
                                </a:rPr>
                                <m:t>𝑟</m:t>
                              </m:r>
                            </m:den>
                          </m:f>
                        </m:e>
                      </m:d>
                    </m:oMath>
                  </m:oMathPara>
                </a14:m>
                <a:endParaRPr lang="en-GB" sz="2000" dirty="0"/>
              </a:p>
              <a:p>
                <a:endParaRPr lang="en-GB" sz="2000" dirty="0"/>
              </a:p>
              <a:p>
                <a:r>
                  <a:rPr lang="en-GB" sz="2000" dirty="0"/>
                  <a:t>Exact solution:</a:t>
                </a:r>
              </a:p>
              <a:p>
                <a:pP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𝐸</m:t>
                          </m:r>
                        </m:e>
                        <m:sup>
                          <m:r>
                            <a:rPr lang="en-GB" sz="2000" b="0" i="1" smtClean="0">
                              <a:latin typeface="Cambria Math" panose="02040503050406030204" pitchFamily="18" charset="0"/>
                            </a:rPr>
                            <m:t>𝐹𝐵</m:t>
                          </m:r>
                        </m:sup>
                      </m:sSup>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𝑡</m:t>
                          </m:r>
                        </m:e>
                      </m:d>
                      <m:r>
                        <a:rPr lang="en-GB" sz="2000" b="0" i="1" smtClean="0">
                          <a:latin typeface="Cambria Math" panose="02040503050406030204" pitchFamily="18" charset="0"/>
                        </a:rPr>
                        <m:t>=</m:t>
                      </m:r>
                      <m:nary>
                        <m:naryPr>
                          <m:chr m:val="∑"/>
                          <m:ctrlPr>
                            <a:rPr lang="en-GB" sz="2000" b="0" i="1" smtClean="0">
                              <a:latin typeface="Cambria Math" panose="02040503050406030204" pitchFamily="18" charset="0"/>
                            </a:rPr>
                          </m:ctrlPr>
                        </m:naryPr>
                        <m:sub>
                          <m:r>
                            <a:rPr lang="en-GB" sz="2000" b="0" i="1" smtClean="0">
                              <a:latin typeface="Cambria Math" panose="02040503050406030204" pitchFamily="18" charset="0"/>
                            </a:rPr>
                            <m:t>𝑛</m:t>
                          </m:r>
                          <m:r>
                            <a:rPr lang="en-GB" sz="2000" b="0" i="1" smtClean="0">
                              <a:latin typeface="Cambria Math" panose="02040503050406030204" pitchFamily="18" charset="0"/>
                            </a:rPr>
                            <m:t>=1</m:t>
                          </m:r>
                        </m:sub>
                        <m:sup>
                          <m:r>
                            <a:rPr lang="en-GB" sz="2000" b="0" i="1" smtClean="0">
                              <a:latin typeface="Cambria Math" panose="02040503050406030204" pitchFamily="18" charset="0"/>
                            </a:rPr>
                            <m:t>∞</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latin typeface="Cambria Math" panose="02040503050406030204" pitchFamily="18" charset="0"/>
                                </a:rPr>
                                <m:t>𝑛</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𝑛</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exp</m:t>
                              </m:r>
                            </m:fName>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𝑡</m:t>
                                      </m:r>
                                    </m:num>
                                    <m:den>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𝑛</m:t>
                                          </m:r>
                                        </m:sub>
                                      </m:sSub>
                                    </m:den>
                                  </m:f>
                                </m:e>
                              </m:d>
                            </m:e>
                          </m:func>
                        </m:e>
                      </m:nary>
                    </m:oMath>
                  </m:oMathPara>
                </a14:m>
                <a:endParaRPr lang="en-GB" sz="2000" dirty="0"/>
              </a:p>
              <a:p>
                <a:endParaRPr lang="en-US" sz="2000" dirty="0"/>
              </a:p>
            </p:txBody>
          </p:sp>
        </mc:Choice>
        <mc:Fallback xmlns="">
          <p:sp>
            <p:nvSpPr>
              <p:cNvPr id="8" name="TextBox 7">
                <a:extLst>
                  <a:ext uri="{FF2B5EF4-FFF2-40B4-BE49-F238E27FC236}">
                    <a16:creationId xmlns:a16="http://schemas.microsoft.com/office/drawing/2014/main" id="{0F7ACFE8-1620-1C88-3D7E-2866589EACE9}"/>
                  </a:ext>
                </a:extLst>
              </p:cNvPr>
              <p:cNvSpPr txBox="1">
                <a:spLocks noRot="1" noChangeAspect="1" noMove="1" noResize="1" noEditPoints="1" noAdjustHandles="1" noChangeArrowheads="1" noChangeShapeType="1" noTextEdit="1"/>
              </p:cNvSpPr>
              <p:nvPr/>
            </p:nvSpPr>
            <p:spPr bwMode="auto">
              <a:xfrm>
                <a:off x="711935" y="1223963"/>
                <a:ext cx="5168041" cy="5008615"/>
              </a:xfrm>
              <a:prstGeom prst="rect">
                <a:avLst/>
              </a:prstGeom>
              <a:blipFill>
                <a:blip r:embed="rId3"/>
                <a:stretch>
                  <a:fillRect l="-1297" t="-609" r="-141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D877428-5963-7DF9-9D56-B995B62EF9A8}"/>
                  </a:ext>
                </a:extLst>
              </p:cNvPr>
              <p:cNvSpPr/>
              <p:nvPr/>
            </p:nvSpPr>
            <p:spPr bwMode="auto">
              <a:xfrm>
                <a:off x="6528048" y="1308019"/>
                <a:ext cx="5256584" cy="4840501"/>
              </a:xfrm>
              <a:prstGeom prst="rect">
                <a:avLst/>
              </a:prstGeom>
              <a:noFill/>
              <a:ln w="28575" cmpd="sng">
                <a:no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r>
                  <a:rPr lang="en-GB" sz="2000" b="1" dirty="0">
                    <a:solidFill>
                      <a:schemeClr val="tx1"/>
                    </a:solidFill>
                  </a:rPr>
                  <a:t>THRIFT recreation:</a:t>
                </a:r>
              </a:p>
              <a:p>
                <a:pPr marL="457200" indent="-457200">
                  <a:buFont typeface="+mj-lt"/>
                  <a:buAutoNum type="arabicPeriod"/>
                </a:pPr>
                <a:r>
                  <a:rPr lang="en-GB" sz="2000" b="0" dirty="0">
                    <a:solidFill>
                      <a:schemeClr val="tx1"/>
                    </a:solidFill>
                  </a:rPr>
                  <a:t>large aspect ratio (</a:t>
                </a:r>
                <a14:m>
                  <m:oMath xmlns:m="http://schemas.openxmlformats.org/officeDocument/2006/math">
                    <m:r>
                      <a:rPr lang="en-US" sz="2000" b="0" i="1" smtClean="0">
                        <a:solidFill>
                          <a:schemeClr val="tx1"/>
                        </a:solidFill>
                        <a:latin typeface="Cambria Math" panose="02040503050406030204" pitchFamily="18" charset="0"/>
                      </a:rPr>
                      <m:t>𝑅</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=1000</m:t>
                    </m:r>
                  </m:oMath>
                </a14:m>
                <a:r>
                  <a:rPr lang="en-GB" sz="2000" b="0" dirty="0">
                    <a:solidFill>
                      <a:schemeClr val="tx1"/>
                    </a:solidFill>
                  </a:rPr>
                  <a:t>), circular cross-section tokamak</a:t>
                </a:r>
              </a:p>
              <a:p>
                <a:pPr marL="457200" indent="-457200">
                  <a:buFont typeface="+mj-lt"/>
                  <a:buAutoNum type="arabicPeriod"/>
                </a:pPr>
                <a:endParaRPr lang="en-GB" sz="2000" b="0" dirty="0">
                  <a:solidFill>
                    <a:schemeClr val="tx1"/>
                  </a:solidFill>
                </a:endParaRPr>
              </a:p>
              <a:p>
                <a:pPr marL="457200" indent="-457200">
                  <a:buFont typeface="+mj-lt"/>
                  <a:buAutoNum type="arabicPeriod"/>
                </a:pPr>
                <a:r>
                  <a:rPr lang="en-GB" sz="2000" b="0" dirty="0">
                    <a:solidFill>
                      <a:schemeClr val="tx1"/>
                    </a:solidFill>
                  </a:rPr>
                  <a:t> </a:t>
                </a:r>
                <a14:m>
                  <m:oMath xmlns:m="http://schemas.openxmlformats.org/officeDocument/2006/math">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panose="02040503050406030204" pitchFamily="18" charset="0"/>
                          </a:rPr>
                          <m:t>𝜂</m:t>
                        </m:r>
                      </m:e>
                      <m:sub>
                        <m:r>
                          <m:rPr>
                            <m:sty m:val="p"/>
                          </m:rPr>
                          <a:rPr lang="en-GB" sz="2000" b="0" i="0" smtClean="0">
                            <a:solidFill>
                              <a:schemeClr val="tx1"/>
                            </a:solidFill>
                            <a:latin typeface="Cambria Math" panose="02040503050406030204" pitchFamily="18" charset="0"/>
                          </a:rPr>
                          <m:t>Sauter</m:t>
                        </m:r>
                      </m:sub>
                    </m:sSub>
                  </m:oMath>
                </a14:m>
                <a:r>
                  <a:rPr lang="en-GB" sz="2000" b="0" dirty="0">
                    <a:solidFill>
                      <a:schemeClr val="tx1"/>
                    </a:solidFill>
                  </a:rPr>
                  <a:t> indep</a:t>
                </a:r>
                <a:r>
                  <a:rPr lang="en-GB" sz="2000" dirty="0"/>
                  <a:t>endent</a:t>
                </a:r>
                <a:r>
                  <a:rPr lang="en-GB" sz="2000" b="0" dirty="0">
                    <a:solidFill>
                      <a:schemeClr val="tx1"/>
                    </a:solidFill>
                  </a:rPr>
                  <a:t> of </a:t>
                </a:r>
                <a14:m>
                  <m:oMath xmlns:m="http://schemas.openxmlformats.org/officeDocument/2006/math">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panose="02040503050406030204" pitchFamily="18" charset="0"/>
                          </a:rPr>
                          <m:t>𝑇</m:t>
                        </m:r>
                      </m:e>
                      <m:sub>
                        <m:r>
                          <a:rPr lang="en-GB" sz="2000" b="0" i="1" smtClean="0">
                            <a:solidFill>
                              <a:schemeClr val="tx1"/>
                            </a:solidFill>
                            <a:latin typeface="Cambria Math" panose="02040503050406030204" pitchFamily="18" charset="0"/>
                          </a:rPr>
                          <m:t>𝑖</m:t>
                        </m:r>
                      </m:sub>
                    </m:sSub>
                  </m:oMath>
                </a14:m>
                <a:r>
                  <a:rPr lang="en-GB" sz="2000" b="0" dirty="0">
                    <a:solidFill>
                      <a:schemeClr val="tx1"/>
                    </a:solidFill>
                  </a:rPr>
                  <a:t>                      </a:t>
                </a:r>
                <a14:m>
                  <m:oMath xmlns:m="http://schemas.openxmlformats.org/officeDocument/2006/math">
                    <m:r>
                      <a:rPr lang="en-GB" sz="2000" b="0" i="0" dirty="0" smtClean="0">
                        <a:solidFill>
                          <a:schemeClr val="tx1"/>
                        </a:solidFill>
                        <a:latin typeface="Cambria Math" panose="02040503050406030204" pitchFamily="18" charset="0"/>
                      </a:rPr>
                      <m:t> </m:t>
                    </m:r>
                    <m:r>
                      <a:rPr lang="en-GB" sz="2000" b="0" i="1" dirty="0" smtClean="0">
                        <a:solidFill>
                          <a:schemeClr val="tx1"/>
                        </a:solidFill>
                        <a:latin typeface="Cambria Math" panose="02040503050406030204" pitchFamily="18" charset="0"/>
                      </a:rPr>
                      <m:t>→</m:t>
                    </m:r>
                  </m:oMath>
                </a14:m>
                <a:r>
                  <a:rPr lang="en-GB" sz="2000" b="0" dirty="0">
                    <a:solidFill>
                      <a:schemeClr val="tx1"/>
                    </a:solidFill>
                  </a:rPr>
                  <a:t> Spatially uniform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𝑇</m:t>
                        </m:r>
                      </m:e>
                      <m:sub>
                        <m:r>
                          <a:rPr lang="en-US" sz="2000" b="0" i="1" smtClean="0">
                            <a:solidFill>
                              <a:schemeClr val="tx1"/>
                            </a:solidFill>
                            <a:latin typeface="Cambria Math" panose="02040503050406030204" pitchFamily="18" charset="0"/>
                          </a:rPr>
                          <m:t>𝑒</m:t>
                        </m:r>
                      </m:sub>
                    </m:sSub>
                  </m:oMath>
                </a14:m>
                <a:r>
                  <a:rPr lang="en-GB" sz="2000" b="0" dirty="0">
                    <a:solidFill>
                      <a:schemeClr val="tx1"/>
                    </a:solidFill>
                  </a:rPr>
                  <a:t>,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𝑛</m:t>
                        </m:r>
                      </m:e>
                      <m:sub>
                        <m:r>
                          <a:rPr lang="en-US" sz="2000" b="0" i="1" smtClean="0">
                            <a:solidFill>
                              <a:schemeClr val="tx1"/>
                            </a:solidFill>
                            <a:latin typeface="Cambria Math" panose="02040503050406030204" pitchFamily="18" charset="0"/>
                          </a:rPr>
                          <m:t>𝑒</m:t>
                        </m:r>
                      </m:sub>
                    </m:sSub>
                  </m:oMath>
                </a14:m>
                <a:r>
                  <a:rPr lang="en-GB" sz="2000" b="0" dirty="0">
                    <a:solidFill>
                      <a:schemeClr val="tx1"/>
                    </a:solidFill>
                  </a:rPr>
                  <a:t>,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𝑛</m:t>
                        </m:r>
                      </m:e>
                      <m:sub>
                        <m:r>
                          <a:rPr lang="en-US" sz="2000" b="0" i="1" smtClean="0">
                            <a:solidFill>
                              <a:schemeClr val="tx1"/>
                            </a:solidFill>
                            <a:latin typeface="Cambria Math" panose="02040503050406030204" pitchFamily="18" charset="0"/>
                          </a:rPr>
                          <m:t>𝑖</m:t>
                        </m:r>
                      </m:sub>
                    </m:sSub>
                  </m:oMath>
                </a14:m>
                <a:r>
                  <a:rPr lang="en-GB" sz="2000" b="0" dirty="0">
                    <a:solidFill>
                      <a:schemeClr val="tx1"/>
                    </a:solidFill>
                  </a:rPr>
                  <a:t> </a:t>
                </a:r>
              </a:p>
              <a:p>
                <a:pPr marL="457200" indent="-457200">
                  <a:buFont typeface="+mj-lt"/>
                  <a:buAutoNum type="arabicPeriod"/>
                </a:pPr>
                <a:endParaRPr lang="en-GB" sz="2000" b="0" dirty="0">
                  <a:solidFill>
                    <a:schemeClr val="tx1"/>
                  </a:solidFill>
                </a:endParaRPr>
              </a:p>
              <a:p>
                <a:pPr marL="457200" indent="-457200">
                  <a:buFont typeface="+mj-lt"/>
                  <a:buAutoNum type="arabicPeriod"/>
                </a:pPr>
                <a:r>
                  <a:rPr lang="en-GB" sz="2000" b="0" dirty="0">
                    <a:solidFill>
                      <a:schemeClr val="tx1"/>
                    </a:solidFill>
                  </a:rPr>
                  <a:t>Spatially varying</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𝑖</m:t>
                        </m:r>
                      </m:sub>
                    </m:sSub>
                  </m:oMath>
                </a14:m>
                <a:r>
                  <a:rPr lang="en-GB" sz="2000" b="0" dirty="0">
                    <a:solidFill>
                      <a:schemeClr val="tx1"/>
                    </a:solidFill>
                  </a:rPr>
                  <a:t>                                 </a:t>
                </a:r>
                <a14:m>
                  <m:oMath xmlns:m="http://schemas.openxmlformats.org/officeDocument/2006/math">
                    <m:r>
                      <a:rPr lang="en-GB" sz="2000" b="0" i="1" smtClean="0">
                        <a:solidFill>
                          <a:schemeClr val="tx1"/>
                        </a:solidFill>
                        <a:latin typeface="Cambria Math" panose="02040503050406030204" pitchFamily="18" charset="0"/>
                      </a:rPr>
                      <m:t>→</m:t>
                    </m:r>
                    <m:r>
                      <m:rPr>
                        <m:sty m:val="p"/>
                      </m:rPr>
                      <a:rPr lang="en-GB" sz="2000" b="0" i="0" smtClean="0">
                        <a:solidFill>
                          <a:schemeClr val="tx1"/>
                        </a:solidFill>
                        <a:latin typeface="Cambria Math" panose="02040503050406030204" pitchFamily="18" charset="0"/>
                      </a:rPr>
                      <m:t>∇</m:t>
                    </m:r>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panose="02040503050406030204" pitchFamily="18" charset="0"/>
                          </a:rPr>
                          <m:t>𝑇</m:t>
                        </m:r>
                      </m:e>
                      <m:sub>
                        <m:r>
                          <a:rPr lang="en-GB" sz="2000" b="0" i="1" smtClean="0">
                            <a:solidFill>
                              <a:schemeClr val="tx1"/>
                            </a:solidFill>
                            <a:latin typeface="Cambria Math" panose="02040503050406030204" pitchFamily="18" charset="0"/>
                          </a:rPr>
                          <m:t>𝑖</m:t>
                        </m:r>
                      </m:sub>
                    </m:sSub>
                  </m:oMath>
                </a14:m>
                <a:r>
                  <a:rPr lang="en-GB" sz="2000" b="0" i="1" dirty="0">
                    <a:solidFill>
                      <a:schemeClr val="tx1"/>
                    </a:solidFill>
                  </a:rPr>
                  <a:t>-</a:t>
                </a:r>
                <a:r>
                  <a:rPr lang="en-GB" sz="2000" b="0" dirty="0">
                    <a:solidFill>
                      <a:schemeClr val="tx1"/>
                    </a:solidFill>
                  </a:rPr>
                  <a:t>driven bootstrap current</a:t>
                </a:r>
              </a:p>
              <a:p>
                <a:pPr/>
                <a14:m>
                  <m:oMathPara xmlns:m="http://schemas.openxmlformats.org/officeDocument/2006/math">
                    <m:oMathParaPr>
                      <m:jc m:val="centerGroup"/>
                    </m:oMathParaPr>
                    <m:oMath xmlns:m="http://schemas.openxmlformats.org/officeDocument/2006/math">
                      <m:sSub>
                        <m:sSubPr>
                          <m:ctrlPr>
                            <a:rPr lang="en-GB" sz="2000" b="0" i="1" smtClean="0">
                              <a:solidFill>
                                <a:schemeClr val="tx1"/>
                              </a:solidFill>
                              <a:latin typeface="Cambria Math" panose="02040503050406030204" pitchFamily="18" charset="0"/>
                            </a:rPr>
                          </m:ctrlPr>
                        </m:sSubPr>
                        <m:e>
                          <m:r>
                            <a:rPr lang="en-GB" sz="2000" b="0" i="1" smtClean="0">
                              <a:solidFill>
                                <a:schemeClr val="tx1"/>
                              </a:solidFill>
                              <a:latin typeface="Cambria Math" panose="02040503050406030204" pitchFamily="18" charset="0"/>
                            </a:rPr>
                            <m:t>𝐽</m:t>
                          </m:r>
                        </m:e>
                        <m:sub>
                          <m:r>
                            <a:rPr lang="en-GB" sz="2000" b="0" i="1" smtClean="0">
                              <a:solidFill>
                                <a:schemeClr val="tx1"/>
                              </a:solidFill>
                              <a:latin typeface="Cambria Math" panose="02040503050406030204" pitchFamily="18" charset="0"/>
                            </a:rPr>
                            <m:t>𝑏𝑠</m:t>
                          </m:r>
                        </m:sub>
                      </m:sSub>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𝑠</m:t>
                      </m:r>
                      <m:r>
                        <a:rPr lang="en-GB" sz="2000" b="0" i="1" smtClean="0">
                          <a:solidFill>
                            <a:schemeClr val="tx1"/>
                          </a:solidFill>
                          <a:latin typeface="Cambria Math" panose="02040503050406030204" pitchFamily="18" charset="0"/>
                        </a:rPr>
                        <m:t>)=</m:t>
                      </m:r>
                      <m:f>
                        <m:fPr>
                          <m:ctrlPr>
                            <a:rPr lang="en-GB" sz="2000" b="0" i="1" smtClean="0">
                              <a:solidFill>
                                <a:schemeClr val="tx1"/>
                              </a:solidFill>
                              <a:latin typeface="Cambria Math" panose="02040503050406030204" pitchFamily="18" charset="0"/>
                            </a:rPr>
                          </m:ctrlPr>
                        </m:fPr>
                        <m:num>
                          <m:rad>
                            <m:radPr>
                              <m:degHide m:val="on"/>
                              <m:ctrlPr>
                                <a:rPr lang="en-GB" sz="2000" b="0" i="1" smtClean="0">
                                  <a:solidFill>
                                    <a:schemeClr val="tx1"/>
                                  </a:solidFill>
                                  <a:latin typeface="Cambria Math" panose="02040503050406030204" pitchFamily="18" charset="0"/>
                                </a:rPr>
                              </m:ctrlPr>
                            </m:radPr>
                            <m:deg/>
                            <m:e>
                              <m:r>
                                <a:rPr lang="en-GB" sz="2000" b="0" i="1" smtClean="0">
                                  <a:solidFill>
                                    <a:schemeClr val="tx1"/>
                                  </a:solidFill>
                                  <a:latin typeface="Cambria Math" panose="02040503050406030204" pitchFamily="18" charset="0"/>
                                </a:rPr>
                                <m:t>𝜖</m:t>
                              </m:r>
                            </m:e>
                          </m:rad>
                          <m:r>
                            <a:rPr lang="en-GB" sz="2000" b="0" i="1" smtClean="0">
                              <a:solidFill>
                                <a:schemeClr val="tx1"/>
                              </a:solidFill>
                              <a:latin typeface="Cambria Math" panose="02040503050406030204" pitchFamily="18" charset="0"/>
                            </a:rPr>
                            <m:t>𝑅</m:t>
                          </m:r>
                        </m:num>
                        <m:den>
                          <m:sSub>
                            <m:sSubPr>
                              <m:ctrlPr>
                                <a:rPr lang="en-GB" sz="2000" b="0" i="1" smtClean="0">
                                  <a:solidFill>
                                    <a:schemeClr val="tx1"/>
                                  </a:solidFill>
                                  <a:latin typeface="Cambria Math" panose="02040503050406030204" pitchFamily="18" charset="0"/>
                                </a:rPr>
                              </m:ctrlPr>
                            </m:sSubPr>
                            <m:e>
                              <m:r>
                                <m:rPr>
                                  <m:sty m:val="p"/>
                                </m:rPr>
                                <a:rPr lang="en-GB" sz="2000" b="0" i="0" smtClean="0">
                                  <a:solidFill>
                                    <a:schemeClr val="tx1"/>
                                  </a:solidFill>
                                  <a:latin typeface="Cambria Math" panose="02040503050406030204" pitchFamily="18" charset="0"/>
                                </a:rPr>
                                <m:t>Φ</m:t>
                              </m:r>
                            </m:e>
                            <m:sub>
                              <m:r>
                                <a:rPr lang="en-GB" sz="2000" b="0" i="1" smtClean="0">
                                  <a:solidFill>
                                    <a:schemeClr val="tx1"/>
                                  </a:solidFill>
                                  <a:latin typeface="Cambria Math" panose="02040503050406030204" pitchFamily="18" charset="0"/>
                                </a:rPr>
                                <m:t>𝑎</m:t>
                              </m:r>
                            </m:sub>
                          </m:sSub>
                        </m:den>
                      </m:f>
                      <m:r>
                        <a:rPr lang="en-GB" sz="2000" b="0" i="1" smtClean="0">
                          <a:solidFill>
                            <a:schemeClr val="tx1"/>
                          </a:solidFill>
                          <a:latin typeface="Cambria Math" panose="02040503050406030204" pitchFamily="18" charset="0"/>
                        </a:rPr>
                        <m:t> </m:t>
                      </m:r>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𝑝</m:t>
                          </m:r>
                        </m:e>
                        <m:sup>
                          <m:r>
                            <a:rPr lang="en-GB" sz="2000" b="0" i="1" smtClean="0">
                              <a:solidFill>
                                <a:schemeClr val="tx1"/>
                              </a:solidFill>
                              <a:latin typeface="Cambria Math" panose="02040503050406030204" pitchFamily="18" charset="0"/>
                            </a:rPr>
                            <m:t>′</m:t>
                          </m:r>
                        </m:sup>
                      </m:sSup>
                      <m:r>
                        <a:rPr lang="en-GB" sz="2000" b="0" i="1" smtClean="0">
                          <a:solidFill>
                            <a:schemeClr val="tx1"/>
                          </a:solidFill>
                          <a:latin typeface="Cambria Math" panose="02040503050406030204" pitchFamily="18" charset="0"/>
                        </a:rPr>
                        <m:t>𝑠</m:t>
                      </m:r>
                    </m:oMath>
                  </m:oMathPara>
                </a14:m>
                <a:endParaRPr lang="en-GB" sz="2000" i="1" dirty="0">
                  <a:latin typeface="Cambria Math" panose="02040503050406030204" pitchFamily="18" charset="0"/>
                </a:endParaRPr>
              </a:p>
              <a:p>
                <a:r>
                  <a:rPr lang="en-GB" sz="2000" b="1" dirty="0"/>
                  <a:t>Verification:</a:t>
                </a:r>
              </a:p>
              <a:p>
                <a:pPr marL="342900" indent="-342900">
                  <a:buFont typeface="Arial" panose="020B0604020202020204" pitchFamily="34" charset="0"/>
                  <a:buChar char="•"/>
                </a:pPr>
                <a:r>
                  <a:rPr lang="en-GB" sz="2000" dirty="0"/>
                  <a:t>Calculate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𝐸</m:t>
                        </m:r>
                      </m:e>
                      <m:sup>
                        <m:r>
                          <a:rPr lang="en-GB" sz="2000" b="0" i="1" smtClean="0">
                            <a:latin typeface="Cambria Math" panose="02040503050406030204" pitchFamily="18" charset="0"/>
                          </a:rPr>
                          <m:t>𝐹𝐵</m:t>
                        </m:r>
                      </m:sup>
                    </m:sSup>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𝑡</m:t>
                            </m:r>
                          </m:e>
                          <m:sub>
                            <m:r>
                              <a:rPr lang="en-GB" sz="2000" b="0" i="1" smtClean="0">
                                <a:latin typeface="Cambria Math" panose="02040503050406030204" pitchFamily="18" charset="0"/>
                              </a:rPr>
                              <m:t>0</m:t>
                            </m:r>
                          </m:sub>
                        </m:sSub>
                      </m:e>
                    </m:d>
                  </m:oMath>
                </a14:m>
                <a:r>
                  <a:rPr lang="en-GB" sz="2000" dirty="0"/>
                  <a:t> from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𝐸</m:t>
                        </m:r>
                      </m:e>
                      <m:sup>
                        <m:r>
                          <a:rPr lang="en-GB" sz="2000" i="1">
                            <a:latin typeface="Cambria Math" panose="02040503050406030204" pitchFamily="18" charset="0"/>
                          </a:rPr>
                          <m:t>𝑠𝑖𝑚</m:t>
                        </m:r>
                      </m:sup>
                    </m:sSup>
                    <m:d>
                      <m:dPr>
                        <m:ctrlPr>
                          <a:rPr lang="en-GB" sz="2000" i="1">
                            <a:latin typeface="Cambria Math" panose="02040503050406030204" pitchFamily="18" charset="0"/>
                          </a:rPr>
                        </m:ctrlPr>
                      </m:dPr>
                      <m:e>
                        <m:r>
                          <a:rPr lang="en-GB" sz="2000" i="1">
                            <a:latin typeface="Cambria Math" panose="02040503050406030204" pitchFamily="18" charset="0"/>
                          </a:rPr>
                          <m:t>𝑥</m:t>
                        </m:r>
                        <m:r>
                          <a:rPr lang="en-GB" sz="2000" i="1">
                            <a:latin typeface="Cambria Math" panose="02040503050406030204" pitchFamily="18" charset="0"/>
                          </a:rPr>
                          <m:t>,</m:t>
                        </m:r>
                        <m:sSub>
                          <m:sSubPr>
                            <m:ctrlPr>
                              <a:rPr lang="en-GB" sz="2000" b="0" i="1" smtClean="0">
                                <a:latin typeface="Cambria Math" panose="02040503050406030204" pitchFamily="18" charset="0"/>
                              </a:rPr>
                            </m:ctrlPr>
                          </m:sSubPr>
                          <m:e>
                            <m:r>
                              <a:rPr lang="en-GB" sz="2000" i="1">
                                <a:latin typeface="Cambria Math" panose="02040503050406030204" pitchFamily="18" charset="0"/>
                              </a:rPr>
                              <m:t>𝑡</m:t>
                            </m:r>
                          </m:e>
                          <m:sub>
                            <m:r>
                              <a:rPr lang="en-GB" sz="2000" b="0" i="1" smtClean="0">
                                <a:latin typeface="Cambria Math" panose="02040503050406030204" pitchFamily="18" charset="0"/>
                              </a:rPr>
                              <m:t>0</m:t>
                            </m:r>
                          </m:sub>
                        </m:sSub>
                      </m:e>
                    </m:d>
                    <m:r>
                      <a:rPr lang="en-GB" sz="2000" i="1">
                        <a:latin typeface="Cambria Math" panose="02040503050406030204" pitchFamily="18" charset="0"/>
                      </a:rPr>
                      <m:t> </m:t>
                    </m:r>
                  </m:oMath>
                </a14:m>
                <a:endParaRPr lang="en-GB" sz="2000" b="0" dirty="0">
                  <a:solidFill>
                    <a:schemeClr val="tx1"/>
                  </a:solidFill>
                  <a:latin typeface="Cambria Math" panose="02040503050406030204" pitchFamily="18" charset="0"/>
                </a:endParaRPr>
              </a:p>
              <a:p>
                <a:pPr marL="342900" indent="-342900">
                  <a:buFont typeface="Arial" panose="020B0604020202020204" pitchFamily="34" charset="0"/>
                  <a:buChar char="•"/>
                </a:pPr>
                <a:r>
                  <a:rPr lang="en-GB" sz="2000" dirty="0"/>
                  <a:t>Compare</a:t>
                </a:r>
                <a:r>
                  <a:rPr lang="en-GB" sz="2000" b="0" dirty="0"/>
                  <a:t>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𝐸</m:t>
                        </m:r>
                      </m:e>
                      <m:sup>
                        <m:r>
                          <a:rPr lang="en-GB" sz="2000" b="0" i="1" smtClean="0">
                            <a:latin typeface="Cambria Math" panose="02040503050406030204" pitchFamily="18" charset="0"/>
                          </a:rPr>
                          <m:t>𝐹𝐵</m:t>
                        </m:r>
                      </m:sup>
                    </m:sSup>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𝑡</m:t>
                        </m:r>
                      </m:e>
                    </m:d>
                  </m:oMath>
                </a14:m>
                <a:r>
                  <a:rPr lang="en-GB" sz="2000" dirty="0"/>
                  <a:t> to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𝐸</m:t>
                        </m:r>
                      </m:e>
                      <m:sup>
                        <m:r>
                          <a:rPr lang="en-GB" sz="2000" b="0" i="1" smtClean="0">
                            <a:latin typeface="Cambria Math" panose="02040503050406030204" pitchFamily="18" charset="0"/>
                          </a:rPr>
                          <m:t>𝑠𝑖𝑚</m:t>
                        </m:r>
                      </m:sup>
                    </m:sSup>
                    <m:d>
                      <m:dPr>
                        <m:ctrlPr>
                          <a:rPr lang="en-GB" sz="2000" i="1">
                            <a:latin typeface="Cambria Math" panose="02040503050406030204" pitchFamily="18" charset="0"/>
                          </a:rPr>
                        </m:ctrlPr>
                      </m:dPr>
                      <m:e>
                        <m:r>
                          <a:rPr lang="en-GB" sz="2000" i="1">
                            <a:latin typeface="Cambria Math" panose="02040503050406030204" pitchFamily="18" charset="0"/>
                          </a:rPr>
                          <m:t>𝑥</m:t>
                        </m:r>
                        <m:r>
                          <a:rPr lang="en-GB" sz="2000" i="1">
                            <a:latin typeface="Cambria Math" panose="02040503050406030204" pitchFamily="18" charset="0"/>
                          </a:rPr>
                          <m:t>,</m:t>
                        </m:r>
                        <m:r>
                          <a:rPr lang="en-GB" sz="2000" b="0" i="1" smtClean="0">
                            <a:latin typeface="Cambria Math" panose="02040503050406030204" pitchFamily="18" charset="0"/>
                          </a:rPr>
                          <m:t>𝑡</m:t>
                        </m:r>
                      </m:e>
                    </m:d>
                    <m:r>
                      <a:rPr lang="en-GB" sz="2000" i="1">
                        <a:latin typeface="Cambria Math" panose="02040503050406030204" pitchFamily="18" charset="0"/>
                      </a:rPr>
                      <m:t> </m:t>
                    </m:r>
                  </m:oMath>
                </a14:m>
                <a:r>
                  <a:rPr lang="en-GB" sz="2000" dirty="0"/>
                  <a:t>at later times</a:t>
                </a:r>
              </a:p>
              <a:p>
                <a:endParaRPr lang="en-NL" sz="2000" dirty="0">
                  <a:solidFill>
                    <a:schemeClr val="tx1"/>
                  </a:solidFill>
                </a:endParaRPr>
              </a:p>
            </p:txBody>
          </p:sp>
        </mc:Choice>
        <mc:Fallback xmlns="">
          <p:sp>
            <p:nvSpPr>
              <p:cNvPr id="16" name="Rectangle 15">
                <a:extLst>
                  <a:ext uri="{FF2B5EF4-FFF2-40B4-BE49-F238E27FC236}">
                    <a16:creationId xmlns:a16="http://schemas.microsoft.com/office/drawing/2014/main" id="{7D877428-5963-7DF9-9D56-B995B62EF9A8}"/>
                  </a:ext>
                </a:extLst>
              </p:cNvPr>
              <p:cNvSpPr>
                <a:spLocks noRot="1" noChangeAspect="1" noMove="1" noResize="1" noEditPoints="1" noAdjustHandles="1" noChangeArrowheads="1" noChangeShapeType="1" noTextEdit="1"/>
              </p:cNvSpPr>
              <p:nvPr/>
            </p:nvSpPr>
            <p:spPr bwMode="auto">
              <a:xfrm>
                <a:off x="6528048" y="1308019"/>
                <a:ext cx="5256584" cy="4840501"/>
              </a:xfrm>
              <a:prstGeom prst="rect">
                <a:avLst/>
              </a:prstGeom>
              <a:blipFill>
                <a:blip r:embed="rId4"/>
                <a:stretch>
                  <a:fillRect l="-1276" t="-2771"/>
                </a:stretch>
              </a:blipFill>
              <a:ln w="28575" cmpd="sng">
                <a:noFill/>
                <a:prstDash val="solid"/>
                <a:tailEnd type="triangle" w="lg" len="med"/>
              </a:ln>
            </p:spPr>
            <p:txBody>
              <a:bodyPr/>
              <a:lstStyle/>
              <a:p>
                <a:r>
                  <a:rPr lang="en-NL">
                    <a:noFill/>
                  </a:rPr>
                  <a:t> </a:t>
                </a:r>
              </a:p>
            </p:txBody>
          </p:sp>
        </mc:Fallback>
      </mc:AlternateContent>
      <p:sp>
        <p:nvSpPr>
          <p:cNvPr id="19" name="Rectangle: Rounded Corners 18">
            <a:extLst>
              <a:ext uri="{FF2B5EF4-FFF2-40B4-BE49-F238E27FC236}">
                <a16:creationId xmlns:a16="http://schemas.microsoft.com/office/drawing/2014/main" id="{52D106CF-6427-F808-51B7-64BD2CF3B1C6}"/>
              </a:ext>
            </a:extLst>
          </p:cNvPr>
          <p:cNvSpPr/>
          <p:nvPr/>
        </p:nvSpPr>
        <p:spPr bwMode="auto">
          <a:xfrm>
            <a:off x="479376" y="980728"/>
            <a:ext cx="5400600" cy="5256584"/>
          </a:xfrm>
          <a:prstGeom prst="roundRect">
            <a:avLst/>
          </a:prstGeom>
          <a:no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20" name="Rectangle: Rounded Corners 19">
            <a:extLst>
              <a:ext uri="{FF2B5EF4-FFF2-40B4-BE49-F238E27FC236}">
                <a16:creationId xmlns:a16="http://schemas.microsoft.com/office/drawing/2014/main" id="{8B7300FE-B8B5-5A6F-00AD-9DD7144AEA5E}"/>
              </a:ext>
            </a:extLst>
          </p:cNvPr>
          <p:cNvSpPr/>
          <p:nvPr/>
        </p:nvSpPr>
        <p:spPr bwMode="auto">
          <a:xfrm>
            <a:off x="6286502" y="951880"/>
            <a:ext cx="5400600" cy="5256584"/>
          </a:xfrm>
          <a:prstGeom prst="roundRect">
            <a:avLst/>
          </a:prstGeom>
          <a:no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C9B6A47-C042-FC9B-F5A6-4DD01718E388}"/>
                  </a:ext>
                </a:extLst>
              </p:cNvPr>
              <p:cNvSpPr txBox="1"/>
              <p:nvPr/>
            </p:nvSpPr>
            <p:spPr bwMode="auto">
              <a:xfrm>
                <a:off x="3101730" y="5593348"/>
                <a:ext cx="1509452" cy="646331"/>
              </a:xfrm>
              <a:prstGeom prst="rect">
                <a:avLst/>
              </a:prstGeom>
              <a:noFill/>
            </p:spPr>
            <p:txBody>
              <a:bodyPr wrap="none" rtlCol="0">
                <a:spAutoFit/>
              </a:bodyPr>
              <a:lstStyle/>
              <a:p>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𝐹</m:t>
                        </m:r>
                      </m:e>
                      <m:sub>
                        <m:r>
                          <a:rPr lang="en-GB" sz="1200" b="0" i="1" smtClean="0">
                            <a:latin typeface="Cambria Math" panose="02040503050406030204" pitchFamily="18" charset="0"/>
                          </a:rPr>
                          <m:t>𝑛</m:t>
                        </m:r>
                      </m:sub>
                    </m:sSub>
                  </m:oMath>
                </a14:m>
                <a:r>
                  <a:rPr lang="en-GB" sz="1200" dirty="0"/>
                  <a:t> - Bessel function</a:t>
                </a:r>
              </a:p>
              <a:p>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𝑓</m:t>
                        </m:r>
                      </m:e>
                      <m:sub>
                        <m:r>
                          <a:rPr lang="en-GB" sz="1200" b="0" i="1" smtClean="0">
                            <a:latin typeface="Cambria Math" panose="02040503050406030204" pitchFamily="18" charset="0"/>
                          </a:rPr>
                          <m:t>𝑛</m:t>
                        </m:r>
                      </m:sub>
                    </m:sSub>
                  </m:oMath>
                </a14:m>
                <a:r>
                  <a:rPr lang="en-GB" sz="1200" dirty="0"/>
                  <a:t> - amplitude</a:t>
                </a:r>
              </a:p>
              <a:p>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𝜏</m:t>
                        </m:r>
                      </m:e>
                      <m:sub>
                        <m:r>
                          <a:rPr lang="en-GB" sz="1200" b="0" i="1" smtClean="0">
                            <a:latin typeface="Cambria Math" panose="02040503050406030204" pitchFamily="18" charset="0"/>
                          </a:rPr>
                          <m:t>𝑛</m:t>
                        </m:r>
                      </m:sub>
                    </m:sSub>
                  </m:oMath>
                </a14:m>
                <a:r>
                  <a:rPr lang="en-GB" sz="1200" dirty="0"/>
                  <a:t>- decay time</a:t>
                </a:r>
                <a:endParaRPr lang="en-NL" sz="1200" dirty="0"/>
              </a:p>
            </p:txBody>
          </p:sp>
        </mc:Choice>
        <mc:Fallback xmlns="">
          <p:sp>
            <p:nvSpPr>
              <p:cNvPr id="21" name="TextBox 20">
                <a:extLst>
                  <a:ext uri="{FF2B5EF4-FFF2-40B4-BE49-F238E27FC236}">
                    <a16:creationId xmlns:a16="http://schemas.microsoft.com/office/drawing/2014/main" id="{EC9B6A47-C042-FC9B-F5A6-4DD01718E388}"/>
                  </a:ext>
                </a:extLst>
              </p:cNvPr>
              <p:cNvSpPr txBox="1">
                <a:spLocks noRot="1" noChangeAspect="1" noMove="1" noResize="1" noEditPoints="1" noAdjustHandles="1" noChangeArrowheads="1" noChangeShapeType="1" noTextEdit="1"/>
              </p:cNvSpPr>
              <p:nvPr/>
            </p:nvSpPr>
            <p:spPr bwMode="auto">
              <a:xfrm>
                <a:off x="3101730" y="5593348"/>
                <a:ext cx="1509452" cy="646331"/>
              </a:xfrm>
              <a:prstGeom prst="rect">
                <a:avLst/>
              </a:prstGeom>
              <a:blipFill>
                <a:blip r:embed="rId5"/>
                <a:stretch>
                  <a:fillRect t="-1887" b="-5660"/>
                </a:stretch>
              </a:blipFill>
            </p:spPr>
            <p:txBody>
              <a:bodyPr/>
              <a:lstStyle/>
              <a:p>
                <a:r>
                  <a:rPr lang="en-NL">
                    <a:noFill/>
                  </a:rPr>
                  <a:t> </a:t>
                </a:r>
              </a:p>
            </p:txBody>
          </p:sp>
        </mc:Fallback>
      </mc:AlternateContent>
      <p:sp>
        <p:nvSpPr>
          <p:cNvPr id="22" name="TextBox 21">
            <a:extLst>
              <a:ext uri="{FF2B5EF4-FFF2-40B4-BE49-F238E27FC236}">
                <a16:creationId xmlns:a16="http://schemas.microsoft.com/office/drawing/2014/main" id="{A9829538-1CB0-0ED1-404C-E052151A98B6}"/>
              </a:ext>
            </a:extLst>
          </p:cNvPr>
          <p:cNvSpPr txBox="1"/>
          <p:nvPr/>
        </p:nvSpPr>
        <p:spPr>
          <a:xfrm>
            <a:off x="2098411" y="1268760"/>
            <a:ext cx="3516091" cy="307777"/>
          </a:xfrm>
          <a:prstGeom prst="rect">
            <a:avLst/>
          </a:prstGeom>
          <a:noFill/>
        </p:spPr>
        <p:txBody>
          <a:bodyPr wrap="none" rtlCol="0">
            <a:spAutoFit/>
          </a:bodyPr>
          <a:lstStyle/>
          <a:p>
            <a:r>
              <a:rPr lang="en-GB" sz="1400" dirty="0">
                <a:solidFill>
                  <a:schemeClr val="accent1"/>
                </a:solidFill>
                <a:cs typeface="Helvetica" panose="020B0604020202020204" pitchFamily="34" charset="0"/>
              </a:rPr>
              <a:t>[Mikkelsen, D.R.  </a:t>
            </a:r>
            <a:r>
              <a:rPr lang="fr-FR" sz="1400" i="1" dirty="0">
                <a:solidFill>
                  <a:schemeClr val="accent1"/>
                </a:solidFill>
                <a:cs typeface="Helvetica" panose="020B0604020202020204" pitchFamily="34" charset="0"/>
              </a:rPr>
              <a:t>Phys. Fluids B </a:t>
            </a:r>
            <a:r>
              <a:rPr lang="fr-FR" sz="1400" b="1" dirty="0">
                <a:solidFill>
                  <a:schemeClr val="accent1"/>
                </a:solidFill>
                <a:cs typeface="Helvetica" panose="020B0604020202020204" pitchFamily="34" charset="0"/>
              </a:rPr>
              <a:t>1</a:t>
            </a:r>
            <a:r>
              <a:rPr lang="fr-FR" sz="1400" dirty="0">
                <a:solidFill>
                  <a:schemeClr val="accent1"/>
                </a:solidFill>
                <a:cs typeface="Helvetica" panose="020B0604020202020204" pitchFamily="34" charset="0"/>
              </a:rPr>
              <a:t> (1989)]</a:t>
            </a:r>
            <a:endParaRPr lang="en-NL" sz="1400"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2621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D314-7A5D-1451-14C4-9844367568CE}"/>
              </a:ext>
            </a:extLst>
          </p:cNvPr>
          <p:cNvSpPr>
            <a:spLocks noGrp="1"/>
          </p:cNvSpPr>
          <p:nvPr>
            <p:ph type="title"/>
          </p:nvPr>
        </p:nvSpPr>
        <p:spPr/>
        <p:txBody>
          <a:bodyPr/>
          <a:lstStyle/>
          <a:p>
            <a:r>
              <a:rPr lang="en-GB" dirty="0"/>
              <a:t>Verification results</a:t>
            </a:r>
            <a:endParaRPr lang="en-NL" dirty="0"/>
          </a:p>
        </p:txBody>
      </p:sp>
      <p:sp>
        <p:nvSpPr>
          <p:cNvPr id="3" name="Date Placeholder 2">
            <a:extLst>
              <a:ext uri="{FF2B5EF4-FFF2-40B4-BE49-F238E27FC236}">
                <a16:creationId xmlns:a16="http://schemas.microsoft.com/office/drawing/2014/main" id="{3DF11E03-ECC9-9AF0-F7AD-D7BEAA48BCE8}"/>
              </a:ext>
            </a:extLst>
          </p:cNvPr>
          <p:cNvSpPr>
            <a:spLocks noGrp="1"/>
          </p:cNvSpPr>
          <p:nvPr>
            <p:ph type="dt" sz="half" idx="10"/>
          </p:nvPr>
        </p:nvSpPr>
        <p:spPr/>
        <p:txBody>
          <a:bodyPr/>
          <a:lstStyle/>
          <a:p>
            <a:pPr>
              <a:defRPr/>
            </a:pPr>
            <a:fld id="{5872DCA7-A15B-47DB-9C49-32C6CE60ED7A}" type="datetime1">
              <a:rPr lang="en-US" smtClean="0"/>
              <a:t>7/12/2023</a:t>
            </a:fld>
            <a:endParaRPr lang="en-US" dirty="0"/>
          </a:p>
        </p:txBody>
      </p:sp>
      <p:sp>
        <p:nvSpPr>
          <p:cNvPr id="4" name="Footer Placeholder 3">
            <a:extLst>
              <a:ext uri="{FF2B5EF4-FFF2-40B4-BE49-F238E27FC236}">
                <a16:creationId xmlns:a16="http://schemas.microsoft.com/office/drawing/2014/main" id="{BFC014F2-18BB-01AE-F131-815A69F4CF74}"/>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568CA0CD-D777-06BF-06D5-0760619153D3}"/>
              </a:ext>
            </a:extLst>
          </p:cNvPr>
          <p:cNvSpPr>
            <a:spLocks noGrp="1"/>
          </p:cNvSpPr>
          <p:nvPr>
            <p:ph type="sldNum" sz="quarter" idx="12"/>
          </p:nvPr>
        </p:nvSpPr>
        <p:spPr/>
        <p:txBody>
          <a:bodyPr/>
          <a:lstStyle/>
          <a:p>
            <a:pPr>
              <a:defRPr/>
            </a:pPr>
            <a:fld id="{F7184F7D-383F-4FE4-8484-A982EFE9D096}" type="slidenum">
              <a:rPr lang="de-DE" smtClean="0"/>
              <a:t>11</a:t>
            </a:fld>
            <a:endParaRPr lang="de-DE"/>
          </a:p>
        </p:txBody>
      </p:sp>
      <p:pic>
        <p:nvPicPr>
          <p:cNvPr id="7" name="Picture 6" descr="A graph of electric fields&#10;&#10;Description automatically generated">
            <a:extLst>
              <a:ext uri="{FF2B5EF4-FFF2-40B4-BE49-F238E27FC236}">
                <a16:creationId xmlns:a16="http://schemas.microsoft.com/office/drawing/2014/main" id="{EB25CF49-2393-A7A8-B3A0-58155BBFC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18" y="1052736"/>
            <a:ext cx="5440857" cy="3855653"/>
          </a:xfrm>
          <a:prstGeom prst="rect">
            <a:avLst/>
          </a:prstGeom>
        </p:spPr>
      </p:pic>
      <p:pic>
        <p:nvPicPr>
          <p:cNvPr id="9" name="Picture 8" descr="A graph of a graph showing the evolution of time&#10;&#10;Description automatically generated">
            <a:extLst>
              <a:ext uri="{FF2B5EF4-FFF2-40B4-BE49-F238E27FC236}">
                <a16:creationId xmlns:a16="http://schemas.microsoft.com/office/drawing/2014/main" id="{9D429B4E-583F-01AD-4277-DC7B85FC5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2024" y="1052736"/>
            <a:ext cx="5440858" cy="3855654"/>
          </a:xfrm>
          <a:prstGeom prst="rect">
            <a:avLst/>
          </a:prstGeom>
        </p:spPr>
      </p:pic>
      <p:sp>
        <p:nvSpPr>
          <p:cNvPr id="10" name="TextBox 9">
            <a:extLst>
              <a:ext uri="{FF2B5EF4-FFF2-40B4-BE49-F238E27FC236}">
                <a16:creationId xmlns:a16="http://schemas.microsoft.com/office/drawing/2014/main" id="{EC0E415D-6455-E854-48A8-67917964836A}"/>
              </a:ext>
            </a:extLst>
          </p:cNvPr>
          <p:cNvSpPr txBox="1"/>
          <p:nvPr/>
        </p:nvSpPr>
        <p:spPr bwMode="auto">
          <a:xfrm>
            <a:off x="3317034" y="5212976"/>
            <a:ext cx="5557932" cy="923330"/>
          </a:xfrm>
          <a:prstGeom prst="rect">
            <a:avLst/>
          </a:prstGeom>
          <a:noFill/>
        </p:spPr>
        <p:txBody>
          <a:bodyPr wrap="square" rtlCol="0">
            <a:spAutoFit/>
          </a:bodyPr>
          <a:lstStyle/>
          <a:p>
            <a:r>
              <a:rPr lang="en-GB" dirty="0"/>
              <a:t>Agreement between predicted and simulation results</a:t>
            </a:r>
          </a:p>
          <a:p>
            <a:endParaRPr lang="en-GB" dirty="0"/>
          </a:p>
          <a:p>
            <a:pPr marL="342900" indent="-342900" algn="ctr">
              <a:buFont typeface="Wingdings" panose="05000000000000000000" pitchFamily="2" charset="2"/>
              <a:buChar char="ü"/>
            </a:pPr>
            <a:r>
              <a:rPr lang="en-GB" dirty="0"/>
              <a:t>Verification successful</a:t>
            </a:r>
            <a:endParaRPr lang="en-NL"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9A2F60B-568A-9AEC-11BB-446ED9EA82BB}"/>
                  </a:ext>
                </a:extLst>
              </p:cNvPr>
              <p:cNvSpPr txBox="1"/>
              <p:nvPr/>
            </p:nvSpPr>
            <p:spPr bwMode="auto">
              <a:xfrm>
                <a:off x="5466923" y="1772816"/>
                <a:ext cx="989117" cy="369332"/>
              </a:xfrm>
              <a:prstGeom prst="rect">
                <a:avLst/>
              </a:prstGeom>
              <a:noFill/>
            </p:spPr>
            <p:txBody>
              <a:bodyPr wrap="non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0</m:t>
                        </m:r>
                      </m:sub>
                    </m:sSub>
                    <m:r>
                      <a:rPr lang="en-GB" b="0" i="1" smtClean="0">
                        <a:latin typeface="Cambria Math" panose="02040503050406030204" pitchFamily="18" charset="0"/>
                      </a:rPr>
                      <m:t>=5</m:t>
                    </m:r>
                  </m:oMath>
                </a14:m>
                <a:r>
                  <a:rPr lang="en-GB" dirty="0"/>
                  <a:t> s</a:t>
                </a:r>
                <a:endParaRPr lang="en-NL" dirty="0"/>
              </a:p>
            </p:txBody>
          </p:sp>
        </mc:Choice>
        <mc:Fallback xmlns="">
          <p:sp>
            <p:nvSpPr>
              <p:cNvPr id="11" name="TextBox 10">
                <a:extLst>
                  <a:ext uri="{FF2B5EF4-FFF2-40B4-BE49-F238E27FC236}">
                    <a16:creationId xmlns:a16="http://schemas.microsoft.com/office/drawing/2014/main" id="{09A2F60B-568A-9AEC-11BB-446ED9EA82BB}"/>
                  </a:ext>
                </a:extLst>
              </p:cNvPr>
              <p:cNvSpPr txBox="1">
                <a:spLocks noRot="1" noChangeAspect="1" noMove="1" noResize="1" noEditPoints="1" noAdjustHandles="1" noChangeArrowheads="1" noChangeShapeType="1" noTextEdit="1"/>
              </p:cNvSpPr>
              <p:nvPr/>
            </p:nvSpPr>
            <p:spPr bwMode="auto">
              <a:xfrm>
                <a:off x="5466923" y="1772816"/>
                <a:ext cx="989117" cy="369332"/>
              </a:xfrm>
              <a:prstGeom prst="rect">
                <a:avLst/>
              </a:prstGeom>
              <a:blipFill>
                <a:blip r:embed="rId5"/>
                <a:stretch>
                  <a:fillRect t="-10000" r="-4321" b="-26667"/>
                </a:stretch>
              </a:blipFill>
            </p:spPr>
            <p:txBody>
              <a:bodyPr/>
              <a:lstStyle/>
              <a:p>
                <a:r>
                  <a:rPr lang="en-NL">
                    <a:noFill/>
                  </a:rPr>
                  <a:t> </a:t>
                </a:r>
              </a:p>
            </p:txBody>
          </p:sp>
        </mc:Fallback>
      </mc:AlternateContent>
    </p:spTree>
    <p:extLst>
      <p:ext uri="{BB962C8B-B14F-4D97-AF65-F5344CB8AC3E}">
        <p14:creationId xmlns:p14="http://schemas.microsoft.com/office/powerpoint/2010/main" val="20995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B546-3775-A604-DDFB-FE49593CD6CD}"/>
              </a:ext>
            </a:extLst>
          </p:cNvPr>
          <p:cNvSpPr>
            <a:spLocks noGrp="1"/>
          </p:cNvSpPr>
          <p:nvPr>
            <p:ph type="title"/>
          </p:nvPr>
        </p:nvSpPr>
        <p:spPr/>
        <p:txBody>
          <a:bodyPr/>
          <a:lstStyle/>
          <a:p>
            <a:r>
              <a:rPr lang="en-US" dirty="0"/>
              <a:t>Applying THRIFT to W7-X</a:t>
            </a:r>
            <a:endParaRPr lang="en-NL" dirty="0"/>
          </a:p>
        </p:txBody>
      </p:sp>
      <p:sp>
        <p:nvSpPr>
          <p:cNvPr id="3" name="Date Placeholder 2">
            <a:extLst>
              <a:ext uri="{FF2B5EF4-FFF2-40B4-BE49-F238E27FC236}">
                <a16:creationId xmlns:a16="http://schemas.microsoft.com/office/drawing/2014/main" id="{4B050755-26EA-2481-7C38-6D08F8BF7488}"/>
              </a:ext>
            </a:extLst>
          </p:cNvPr>
          <p:cNvSpPr>
            <a:spLocks noGrp="1"/>
          </p:cNvSpPr>
          <p:nvPr>
            <p:ph type="dt" sz="half" idx="10"/>
          </p:nvPr>
        </p:nvSpPr>
        <p:spPr/>
        <p:txBody>
          <a:bodyPr/>
          <a:lstStyle/>
          <a:p>
            <a:pPr>
              <a:defRPr/>
            </a:pPr>
            <a:fld id="{62CD39DC-FE4B-48B4-BE4F-553D7C6B20E3}" type="datetime1">
              <a:rPr lang="en-US" smtClean="0"/>
              <a:t>7/12/2023</a:t>
            </a:fld>
            <a:endParaRPr lang="en-US"/>
          </a:p>
        </p:txBody>
      </p:sp>
      <p:sp>
        <p:nvSpPr>
          <p:cNvPr id="4" name="Footer Placeholder 3">
            <a:extLst>
              <a:ext uri="{FF2B5EF4-FFF2-40B4-BE49-F238E27FC236}">
                <a16:creationId xmlns:a16="http://schemas.microsoft.com/office/drawing/2014/main" id="{73F8CA33-B770-A499-AE38-A52E9E7F0305}"/>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E8DA4EB9-4898-6511-47A6-3FA9B2F11C2A}"/>
              </a:ext>
            </a:extLst>
          </p:cNvPr>
          <p:cNvSpPr>
            <a:spLocks noGrp="1"/>
          </p:cNvSpPr>
          <p:nvPr>
            <p:ph type="sldNum" sz="quarter" idx="12"/>
          </p:nvPr>
        </p:nvSpPr>
        <p:spPr/>
        <p:txBody>
          <a:bodyPr/>
          <a:lstStyle/>
          <a:p>
            <a:pPr>
              <a:defRPr/>
            </a:pPr>
            <a:fld id="{F7184F7D-383F-4FE4-8484-A982EFE9D096}" type="slidenum">
              <a:rPr lang="de-DE" smtClean="0"/>
              <a:t>12</a:t>
            </a:fld>
            <a:endParaRPr lang="de-D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3A8429-8A44-2518-A8DE-CAD3C6A7FCDC}"/>
                  </a:ext>
                </a:extLst>
              </p:cNvPr>
              <p:cNvSpPr txBox="1"/>
              <p:nvPr/>
            </p:nvSpPr>
            <p:spPr bwMode="auto">
              <a:xfrm>
                <a:off x="711934" y="1223963"/>
                <a:ext cx="6248162" cy="4093428"/>
              </a:xfrm>
              <a:prstGeom prst="rect">
                <a:avLst/>
              </a:prstGeom>
              <a:noFill/>
            </p:spPr>
            <p:txBody>
              <a:bodyPr wrap="square" rtlCol="0">
                <a:spAutoFit/>
              </a:bodyPr>
              <a:lstStyle/>
              <a:p>
                <a:r>
                  <a:rPr lang="en-GB" sz="2000" dirty="0"/>
                  <a:t>Featured W7-X discharge: </a:t>
                </a:r>
                <a14:m>
                  <m:oMath xmlns:m="http://schemas.openxmlformats.org/officeDocument/2006/math">
                    <m:r>
                      <m:rPr>
                        <m:sty m:val="p"/>
                      </m:rPr>
                      <a:rPr lang="en-GB" sz="2000" b="0" i="0" smtClean="0">
                        <a:latin typeface="Cambria Math" panose="02040503050406030204" pitchFamily="18" charset="0"/>
                      </a:rPr>
                      <m:t>XP</m:t>
                    </m:r>
                    <m:r>
                      <a:rPr lang="en-GB" sz="2000" b="0" i="1" smtClean="0">
                        <a:latin typeface="Cambria Math" panose="02040503050406030204" pitchFamily="18" charset="0"/>
                      </a:rPr>
                      <m:t>20180828.30</m:t>
                    </m:r>
                  </m:oMath>
                </a14:m>
                <a:r>
                  <a:rPr lang="en-GB" sz="2000" dirty="0"/>
                  <a:t> (low-iota)</a:t>
                </a:r>
              </a:p>
              <a:p>
                <a:endParaRPr lang="en-GB" sz="2000" dirty="0"/>
              </a:p>
              <a:p>
                <a:pPr marL="342900" indent="-342900">
                  <a:buFont typeface="Arial" panose="020B0604020202020204" pitchFamily="34" charset="0"/>
                  <a:buChar char="•"/>
                </a:pPr>
                <a:r>
                  <a:rPr lang="en-GB" sz="2000" dirty="0"/>
                  <a:t>Constant ECRH power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2.5 </m:t>
                        </m:r>
                        <m:r>
                          <m:rPr>
                            <m:sty m:val="p"/>
                          </m:rPr>
                          <a:rPr lang="en-GB" sz="2000" b="0" i="0" smtClean="0">
                            <a:latin typeface="Cambria Math" panose="02040503050406030204" pitchFamily="18" charset="0"/>
                          </a:rPr>
                          <m:t>MW</m:t>
                        </m:r>
                      </m:e>
                    </m:d>
                  </m:oMath>
                </a14:m>
                <a:r>
                  <a:rPr lang="en-GB" sz="2000" dirty="0"/>
                  <a:t> </a:t>
                </a:r>
              </a:p>
              <a:p>
                <a:pPr marL="342900" indent="-342900">
                  <a:buFont typeface="Arial" panose="020B0604020202020204" pitchFamily="34" charset="0"/>
                  <a:buChar char="•"/>
                </a:pPr>
                <a:r>
                  <a:rPr lang="en-GB" sz="2000" dirty="0"/>
                  <a:t>Stable densities and temperature</a:t>
                </a:r>
              </a:p>
              <a:p>
                <a:pPr marL="342900" indent="-342900">
                  <a:buFont typeface="Arial" panose="020B0604020202020204" pitchFamily="34" charset="0"/>
                  <a:buChar char="•"/>
                </a:pPr>
                <a:r>
                  <a:rPr lang="en-GB" sz="2000" dirty="0"/>
                  <a:t>Clear asymptotic evolution</a:t>
                </a:r>
              </a:p>
              <a:p>
                <a:pPr marL="342900" indent="-342900">
                  <a:buFont typeface="Arial" panose="020B0604020202020204" pitchFamily="34" charset="0"/>
                  <a:buChar char="•"/>
                </a:pPr>
                <a:r>
                  <a:rPr lang="en-GB" sz="2000" dirty="0"/>
                  <a:t>“Long” discharge</a:t>
                </a:r>
              </a:p>
              <a:p>
                <a:pPr marL="342900" indent="-342900">
                  <a:buFont typeface="Arial" panose="020B0604020202020204" pitchFamily="34" charset="0"/>
                  <a:buChar char="•"/>
                </a:pPr>
                <a:endParaRPr lang="en-GB" sz="2000" dirty="0"/>
              </a:p>
              <a:p>
                <a:pPr marL="342900" indent="-342900">
                  <a:buFont typeface="Wingdings" panose="05000000000000000000" pitchFamily="2" charset="2"/>
                  <a:buChar char="Ø"/>
                </a:pPr>
                <a:r>
                  <a:rPr lang="en-GB" sz="2000" dirty="0"/>
                  <a:t>Good quality fits of </a:t>
                </a:r>
                <a14:m>
                  <m:oMath xmlns:m="http://schemas.openxmlformats.org/officeDocument/2006/math">
                    <m:r>
                      <a:rPr lang="en-GB" sz="2000" b="0" i="1" smtClean="0">
                        <a:latin typeface="Cambria Math" panose="02040503050406030204" pitchFamily="18" charset="0"/>
                      </a:rPr>
                      <m:t>𝐼</m:t>
                    </m:r>
                  </m:oMath>
                </a14:m>
                <a:r>
                  <a:rPr lang="en-GB" sz="2000" dirty="0"/>
                  <a:t> expected</a:t>
                </a:r>
              </a:p>
              <a:p>
                <a:endParaRPr lang="en-GB" sz="2000" dirty="0"/>
              </a:p>
              <a:p>
                <a:r>
                  <a:rPr lang="en-GB" sz="2000" dirty="0"/>
                  <a:t>Set-up in THRIFT:</a:t>
                </a:r>
              </a:p>
              <a:p>
                <a:endParaRPr lang="en-GB" sz="2000" dirty="0"/>
              </a:p>
              <a:p>
                <a:pPr marL="342900" indent="-342900">
                  <a:buFont typeface="Arial" panose="020B0604020202020204" pitchFamily="34" charset="0"/>
                  <a:buChar char="•"/>
                </a:pP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 </m:t>
                    </m:r>
                    <m:r>
                      <a:rPr lang="en-GB" sz="2000" b="0" i="1" smtClean="0">
                        <a:latin typeface="Cambria Math" panose="02040503050406030204" pitchFamily="18" charset="0"/>
                      </a:rPr>
                      <m:t>𝑇</m:t>
                    </m:r>
                  </m:oMath>
                </a14:m>
                <a:r>
                  <a:rPr lang="en-GB" sz="2000" dirty="0"/>
                  <a:t> profiles produced by WAPID_FIT</a:t>
                </a:r>
              </a:p>
              <a:p>
                <a:pPr marL="342900" indent="-342900">
                  <a:buFont typeface="Arial" panose="020B0604020202020204" pitchFamily="34" charset="0"/>
                  <a:buChar char="•"/>
                </a:pPr>
                <a:r>
                  <a:rPr lang="en-GB" sz="2000" dirty="0"/>
                  <a:t>Bootstrap current calculated by BOOTSJ</a:t>
                </a:r>
              </a:p>
            </p:txBody>
          </p:sp>
        </mc:Choice>
        <mc:Fallback xmlns="">
          <p:sp>
            <p:nvSpPr>
              <p:cNvPr id="9" name="TextBox 8">
                <a:extLst>
                  <a:ext uri="{FF2B5EF4-FFF2-40B4-BE49-F238E27FC236}">
                    <a16:creationId xmlns:a16="http://schemas.microsoft.com/office/drawing/2014/main" id="{F23A8429-8A44-2518-A8DE-CAD3C6A7FCDC}"/>
                  </a:ext>
                </a:extLst>
              </p:cNvPr>
              <p:cNvSpPr txBox="1">
                <a:spLocks noRot="1" noChangeAspect="1" noMove="1" noResize="1" noEditPoints="1" noAdjustHandles="1" noChangeArrowheads="1" noChangeShapeType="1" noTextEdit="1"/>
              </p:cNvSpPr>
              <p:nvPr/>
            </p:nvSpPr>
            <p:spPr bwMode="auto">
              <a:xfrm>
                <a:off x="711934" y="1223963"/>
                <a:ext cx="6248162" cy="4093428"/>
              </a:xfrm>
              <a:prstGeom prst="rect">
                <a:avLst/>
              </a:prstGeom>
              <a:blipFill>
                <a:blip r:embed="rId3"/>
                <a:stretch>
                  <a:fillRect l="-1073" t="-745" b="-1937"/>
                </a:stretch>
              </a:blipFill>
            </p:spPr>
            <p:txBody>
              <a:bodyPr/>
              <a:lstStyle/>
              <a:p>
                <a:r>
                  <a:rPr lang="en-NL">
                    <a:noFill/>
                  </a:rPr>
                  <a:t> </a:t>
                </a:r>
              </a:p>
            </p:txBody>
          </p:sp>
        </mc:Fallback>
      </mc:AlternateContent>
      <p:grpSp>
        <p:nvGrpSpPr>
          <p:cNvPr id="8" name="Group 7">
            <a:extLst>
              <a:ext uri="{FF2B5EF4-FFF2-40B4-BE49-F238E27FC236}">
                <a16:creationId xmlns:a16="http://schemas.microsoft.com/office/drawing/2014/main" id="{B8F51644-EE2B-D360-7C37-4287796AE10B}"/>
              </a:ext>
            </a:extLst>
          </p:cNvPr>
          <p:cNvGrpSpPr/>
          <p:nvPr/>
        </p:nvGrpSpPr>
        <p:grpSpPr>
          <a:xfrm>
            <a:off x="7610096" y="1020236"/>
            <a:ext cx="3487023" cy="4817528"/>
            <a:chOff x="8101401" y="1725904"/>
            <a:chExt cx="3395274" cy="4690771"/>
          </a:xfrm>
        </p:grpSpPr>
        <p:pic>
          <p:nvPicPr>
            <p:cNvPr id="6" name="Picture 5" descr="A graph of a graph of a graph&#10;&#10;Description automatically generated">
              <a:extLst>
                <a:ext uri="{FF2B5EF4-FFF2-40B4-BE49-F238E27FC236}">
                  <a16:creationId xmlns:a16="http://schemas.microsoft.com/office/drawing/2014/main" id="{2066208E-AA70-D6DD-DE71-98B88ABA2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401" y="1800027"/>
              <a:ext cx="3395274" cy="4616648"/>
            </a:xfrm>
            <a:prstGeom prst="rect">
              <a:avLst/>
            </a:prstGeom>
          </p:spPr>
        </p:pic>
        <p:sp>
          <p:nvSpPr>
            <p:cNvPr id="7" name="Rectangle 6">
              <a:extLst>
                <a:ext uri="{FF2B5EF4-FFF2-40B4-BE49-F238E27FC236}">
                  <a16:creationId xmlns:a16="http://schemas.microsoft.com/office/drawing/2014/main" id="{8FEB2942-32B2-7D4C-8EA0-5215D5FEB345}"/>
                </a:ext>
              </a:extLst>
            </p:cNvPr>
            <p:cNvSpPr/>
            <p:nvPr/>
          </p:nvSpPr>
          <p:spPr bwMode="auto">
            <a:xfrm>
              <a:off x="9192344" y="1725904"/>
              <a:ext cx="360040" cy="21602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grpSp>
    </p:spTree>
    <p:extLst>
      <p:ext uri="{BB962C8B-B14F-4D97-AF65-F5344CB8AC3E}">
        <p14:creationId xmlns:p14="http://schemas.microsoft.com/office/powerpoint/2010/main" val="12527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96E4-D492-EE96-D913-34B43751BD76}"/>
              </a:ext>
            </a:extLst>
          </p:cNvPr>
          <p:cNvSpPr>
            <a:spLocks noGrp="1"/>
          </p:cNvSpPr>
          <p:nvPr>
            <p:ph type="title"/>
          </p:nvPr>
        </p:nvSpPr>
        <p:spPr/>
        <p:txBody>
          <a:bodyPr/>
          <a:lstStyle/>
          <a:p>
            <a:r>
              <a:rPr lang="en-GB" dirty="0"/>
              <a:t>Comparing simulated and measured currents</a:t>
            </a:r>
            <a:endParaRPr lang="en-NL" dirty="0"/>
          </a:p>
        </p:txBody>
      </p:sp>
      <p:sp>
        <p:nvSpPr>
          <p:cNvPr id="3" name="Date Placeholder 2">
            <a:extLst>
              <a:ext uri="{FF2B5EF4-FFF2-40B4-BE49-F238E27FC236}">
                <a16:creationId xmlns:a16="http://schemas.microsoft.com/office/drawing/2014/main" id="{178399B2-8652-58B4-8460-4F49B4F7A800}"/>
              </a:ext>
            </a:extLst>
          </p:cNvPr>
          <p:cNvSpPr>
            <a:spLocks noGrp="1"/>
          </p:cNvSpPr>
          <p:nvPr>
            <p:ph type="dt" sz="half" idx="10"/>
          </p:nvPr>
        </p:nvSpPr>
        <p:spPr/>
        <p:txBody>
          <a:bodyPr/>
          <a:lstStyle/>
          <a:p>
            <a:pPr>
              <a:defRPr/>
            </a:pPr>
            <a:fld id="{A7CD0165-3D08-43E5-B389-323830FA7770}" type="datetime1">
              <a:rPr lang="en-US" smtClean="0"/>
              <a:t>7/12/2023</a:t>
            </a:fld>
            <a:endParaRPr lang="en-US" dirty="0"/>
          </a:p>
        </p:txBody>
      </p:sp>
      <p:sp>
        <p:nvSpPr>
          <p:cNvPr id="4" name="Footer Placeholder 3">
            <a:extLst>
              <a:ext uri="{FF2B5EF4-FFF2-40B4-BE49-F238E27FC236}">
                <a16:creationId xmlns:a16="http://schemas.microsoft.com/office/drawing/2014/main" id="{D84DE0CD-A427-B152-A710-A96F6C1B486A}"/>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30F0649A-F2F4-0925-7ADE-59639727F689}"/>
              </a:ext>
            </a:extLst>
          </p:cNvPr>
          <p:cNvSpPr>
            <a:spLocks noGrp="1"/>
          </p:cNvSpPr>
          <p:nvPr>
            <p:ph type="sldNum" sz="quarter" idx="12"/>
          </p:nvPr>
        </p:nvSpPr>
        <p:spPr/>
        <p:txBody>
          <a:bodyPr/>
          <a:lstStyle/>
          <a:p>
            <a:pPr>
              <a:defRPr/>
            </a:pPr>
            <a:fld id="{F7184F7D-383F-4FE4-8484-A982EFE9D096}" type="slidenum">
              <a:rPr lang="de-DE" smtClean="0"/>
              <a:t>13</a:t>
            </a:fld>
            <a:endParaRPr lang="de-DE"/>
          </a:p>
        </p:txBody>
      </p:sp>
      <p:pic>
        <p:nvPicPr>
          <p:cNvPr id="11" name="Picture 10">
            <a:extLst>
              <a:ext uri="{FF2B5EF4-FFF2-40B4-BE49-F238E27FC236}">
                <a16:creationId xmlns:a16="http://schemas.microsoft.com/office/drawing/2014/main" id="{C2145E36-EB70-B7FE-86FD-B06FD084F6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56040" y="1330188"/>
            <a:ext cx="5204205" cy="368795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1AF9B7-C820-641A-2580-F00296440E31}"/>
                  </a:ext>
                </a:extLst>
              </p:cNvPr>
              <p:cNvSpPr txBox="1"/>
              <p:nvPr/>
            </p:nvSpPr>
            <p:spPr bwMode="auto">
              <a:xfrm>
                <a:off x="711934" y="1223963"/>
                <a:ext cx="6248162" cy="3527504"/>
              </a:xfrm>
              <a:prstGeom prst="rect">
                <a:avLst/>
              </a:prstGeom>
              <a:noFill/>
            </p:spPr>
            <p:txBody>
              <a:bodyPr wrap="square" rtlCol="0">
                <a:spAutoFit/>
              </a:bodyPr>
              <a:lstStyle/>
              <a:p>
                <a:r>
                  <a:rPr lang="en-GB" sz="2000" dirty="0"/>
                  <a:t>Curve fits:</a:t>
                </a:r>
              </a:p>
              <a:p>
                <a:endParaRPr lang="en-GB" sz="2000" dirty="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𝐼</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𝐼</m:t>
                          </m:r>
                        </m:e>
                        <m:sub>
                          <m:r>
                            <a:rPr lang="en-GB" sz="2000" b="0" i="1" smtClean="0">
                              <a:latin typeface="Cambria Math" panose="02040503050406030204" pitchFamily="18" charset="0"/>
                            </a:rPr>
                            <m:t>∞</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exp</m:t>
                              </m:r>
                            </m:fName>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𝜏</m:t>
                                      </m:r>
                                    </m:e>
                                    <m:sub>
                                      <m:r>
                                        <a:rPr lang="en-GB" sz="2000" b="0" i="1" smtClean="0">
                                          <a:latin typeface="Cambria Math" panose="02040503050406030204" pitchFamily="18" charset="0"/>
                                        </a:rPr>
                                        <m:t>𝐿</m:t>
                                      </m:r>
                                      <m:r>
                                        <a:rPr lang="en-GB" sz="2000" b="0" i="1" smtClean="0">
                                          <a:latin typeface="Cambria Math" panose="02040503050406030204" pitchFamily="18" charset="0"/>
                                        </a:rPr>
                                        <m:t>/</m:t>
                                      </m:r>
                                      <m:r>
                                        <a:rPr lang="en-GB" sz="2000" b="0" i="1" smtClean="0">
                                          <a:latin typeface="Cambria Math" panose="02040503050406030204" pitchFamily="18" charset="0"/>
                                        </a:rPr>
                                        <m:t>𝑅</m:t>
                                      </m:r>
                                    </m:sub>
                                  </m:sSub>
                                </m:e>
                              </m:d>
                            </m:e>
                          </m:func>
                        </m:e>
                      </m:d>
                    </m:oMath>
                  </m:oMathPara>
                </a14:m>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experimental uncertainties from fitting;</a:t>
                </a:r>
              </a:p>
              <a:p>
                <a:r>
                  <a:rPr lang="en-GB" sz="2000" dirty="0"/>
                  <a:t>simulation uncertainties from profile uncertainties</a:t>
                </a:r>
              </a:p>
            </p:txBody>
          </p:sp>
        </mc:Choice>
        <mc:Fallback xmlns="">
          <p:sp>
            <p:nvSpPr>
              <p:cNvPr id="12" name="TextBox 11">
                <a:extLst>
                  <a:ext uri="{FF2B5EF4-FFF2-40B4-BE49-F238E27FC236}">
                    <a16:creationId xmlns:a16="http://schemas.microsoft.com/office/drawing/2014/main" id="{5C1AF9B7-C820-641A-2580-F00296440E31}"/>
                  </a:ext>
                </a:extLst>
              </p:cNvPr>
              <p:cNvSpPr txBox="1">
                <a:spLocks noRot="1" noChangeAspect="1" noMove="1" noResize="1" noEditPoints="1" noAdjustHandles="1" noChangeArrowheads="1" noChangeShapeType="1" noTextEdit="1"/>
              </p:cNvSpPr>
              <p:nvPr/>
            </p:nvSpPr>
            <p:spPr bwMode="auto">
              <a:xfrm>
                <a:off x="711934" y="1223963"/>
                <a:ext cx="6248162" cy="3527504"/>
              </a:xfrm>
              <a:prstGeom prst="rect">
                <a:avLst/>
              </a:prstGeom>
              <a:blipFill>
                <a:blip r:embed="rId3"/>
                <a:stretch>
                  <a:fillRect l="-1073" t="-865" b="-2422"/>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graphicFrame>
            <p:nvGraphicFramePr>
              <p:cNvPr id="15" name="Table 15">
                <a:extLst>
                  <a:ext uri="{FF2B5EF4-FFF2-40B4-BE49-F238E27FC236}">
                    <a16:creationId xmlns:a16="http://schemas.microsoft.com/office/drawing/2014/main" id="{9B92B38F-4FAF-C23F-E67F-23DCBC044558}"/>
                  </a:ext>
                </a:extLst>
              </p:cNvPr>
              <p:cNvGraphicFramePr>
                <a:graphicFrameLocks noGrp="1"/>
              </p:cNvGraphicFramePr>
              <p:nvPr>
                <p:extLst>
                  <p:ext uri="{D42A27DB-BD31-4B8C-83A1-F6EECF244321}">
                    <p14:modId xmlns:p14="http://schemas.microsoft.com/office/powerpoint/2010/main" val="3237229933"/>
                  </p:ext>
                </p:extLst>
              </p:nvPr>
            </p:nvGraphicFramePr>
            <p:xfrm>
              <a:off x="679735" y="2691909"/>
              <a:ext cx="5416266" cy="1132078"/>
            </p:xfrm>
            <a:graphic>
              <a:graphicData uri="http://schemas.openxmlformats.org/drawingml/2006/table">
                <a:tbl>
                  <a:tblPr firstRow="1" bandRow="1">
                    <a:tableStyleId>{5C22544A-7EE6-4342-B048-85BDC9FD1C3A}</a:tableStyleId>
                  </a:tblPr>
                  <a:tblGrid>
                    <a:gridCol w="1354067">
                      <a:extLst>
                        <a:ext uri="{9D8B030D-6E8A-4147-A177-3AD203B41FA5}">
                          <a16:colId xmlns:a16="http://schemas.microsoft.com/office/drawing/2014/main" val="2546281716"/>
                        </a:ext>
                      </a:extLst>
                    </a:gridCol>
                    <a:gridCol w="1469910">
                      <a:extLst>
                        <a:ext uri="{9D8B030D-6E8A-4147-A177-3AD203B41FA5}">
                          <a16:colId xmlns:a16="http://schemas.microsoft.com/office/drawing/2014/main" val="2802294218"/>
                        </a:ext>
                      </a:extLst>
                    </a:gridCol>
                    <a:gridCol w="1584176">
                      <a:extLst>
                        <a:ext uri="{9D8B030D-6E8A-4147-A177-3AD203B41FA5}">
                          <a16:colId xmlns:a16="http://schemas.microsoft.com/office/drawing/2014/main" val="535002584"/>
                        </a:ext>
                      </a:extLst>
                    </a:gridCol>
                    <a:gridCol w="1008113">
                      <a:extLst>
                        <a:ext uri="{9D8B030D-6E8A-4147-A177-3AD203B41FA5}">
                          <a16:colId xmlns:a16="http://schemas.microsoft.com/office/drawing/2014/main" val="706326152"/>
                        </a:ext>
                      </a:extLst>
                    </a:gridCol>
                  </a:tblGrid>
                  <a:tr h="370840">
                    <a:tc>
                      <a:txBody>
                        <a:bodyPr/>
                        <a:lstStyle/>
                        <a:p>
                          <a:endParaRPr lang="en-N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𝝉</m:t>
                                    </m:r>
                                  </m:e>
                                  <m:sub>
                                    <m:r>
                                      <a:rPr lang="en-GB" b="1" i="1" smtClean="0">
                                        <a:latin typeface="Cambria Math" panose="02040503050406030204" pitchFamily="18" charset="0"/>
                                      </a:rPr>
                                      <m:t>𝑳</m:t>
                                    </m:r>
                                    <m:r>
                                      <a:rPr lang="en-GB" b="1" i="1" smtClean="0">
                                        <a:latin typeface="Cambria Math" panose="02040503050406030204" pitchFamily="18" charset="0"/>
                                      </a:rPr>
                                      <m:t>/</m:t>
                                    </m:r>
                                    <m:r>
                                      <a:rPr lang="en-GB" b="1" i="1" smtClean="0">
                                        <a:latin typeface="Cambria Math" panose="02040503050406030204" pitchFamily="18" charset="0"/>
                                      </a:rPr>
                                      <m:t>𝑹</m:t>
                                    </m:r>
                                  </m:sub>
                                </m:sSub>
                                <m:r>
                                  <a:rPr lang="en-GB" b="1" i="1" smtClean="0">
                                    <a:latin typeface="Cambria Math" panose="02040503050406030204" pitchFamily="18" charset="0"/>
                                  </a:rPr>
                                  <m:t> [</m:t>
                                </m:r>
                                <m:r>
                                  <a:rPr lang="en-GB" b="1" i="0" smtClean="0">
                                    <a:latin typeface="Cambria Math" panose="02040503050406030204" pitchFamily="18" charset="0"/>
                                  </a:rPr>
                                  <m:t>𝐬</m:t>
                                </m:r>
                                <m:r>
                                  <a:rPr lang="en-GB" b="1" i="0" smtClean="0">
                                    <a:latin typeface="Cambria Math" panose="02040503050406030204" pitchFamily="18" charset="0"/>
                                  </a:rPr>
                                  <m:t>]</m:t>
                                </m:r>
                              </m:oMath>
                            </m:oMathPara>
                          </a14:m>
                          <a:endParaRPr lang="en-N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𝑰</m:t>
                                    </m:r>
                                  </m:e>
                                  <m:sub>
                                    <m:r>
                                      <a:rPr lang="en-GB" b="1" i="1" smtClean="0">
                                        <a:latin typeface="Cambria Math" panose="02040503050406030204" pitchFamily="18" charset="0"/>
                                      </a:rPr>
                                      <m:t>∞</m:t>
                                    </m:r>
                                  </m:sub>
                                </m:sSub>
                                <m:r>
                                  <a:rPr lang="en-GB" b="1" i="1" smtClean="0">
                                    <a:latin typeface="Cambria Math" panose="02040503050406030204" pitchFamily="18" charset="0"/>
                                  </a:rPr>
                                  <m:t> [</m:t>
                                </m:r>
                                <m:r>
                                  <a:rPr lang="en-GB" b="1" i="0" smtClean="0">
                                    <a:latin typeface="Cambria Math" panose="02040503050406030204" pitchFamily="18" charset="0"/>
                                  </a:rPr>
                                  <m:t>𝐤𝐀</m:t>
                                </m:r>
                                <m:r>
                                  <a:rPr lang="en-GB" b="1" i="0" smtClean="0">
                                    <a:latin typeface="Cambria Math" panose="02040503050406030204" pitchFamily="18" charset="0"/>
                                  </a:rPr>
                                  <m:t>]</m:t>
                                </m:r>
                              </m:oMath>
                            </m:oMathPara>
                          </a14:m>
                          <a:endParaRPr lang="en-NL"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𝑰</m:t>
                                    </m:r>
                                  </m:e>
                                  <m:sub>
                                    <m:r>
                                      <a:rPr lang="en-GB" b="1" i="0" smtClean="0">
                                        <a:latin typeface="Cambria Math" panose="02040503050406030204" pitchFamily="18" charset="0"/>
                                      </a:rPr>
                                      <m:t>𝐁𝐒</m:t>
                                    </m:r>
                                  </m:sub>
                                </m:sSub>
                                <m:r>
                                  <a:rPr lang="en-GB" b="1" i="0" smtClean="0">
                                    <a:latin typeface="Cambria Math" panose="02040503050406030204" pitchFamily="18" charset="0"/>
                                  </a:rPr>
                                  <m:t> [</m:t>
                                </m:r>
                                <m:r>
                                  <a:rPr lang="en-GB" b="1" i="0" smtClean="0">
                                    <a:latin typeface="Cambria Math" panose="02040503050406030204" pitchFamily="18" charset="0"/>
                                  </a:rPr>
                                  <m:t>𝐤𝐀</m:t>
                                </m:r>
                                <m:r>
                                  <a:rPr lang="en-GB" b="1" i="0" smtClean="0">
                                    <a:latin typeface="Cambria Math" panose="02040503050406030204" pitchFamily="18" charset="0"/>
                                  </a:rPr>
                                  <m:t>]</m:t>
                                </m:r>
                              </m:oMath>
                            </m:oMathPara>
                          </a14:m>
                          <a:endParaRPr lang="en-NL" dirty="0"/>
                        </a:p>
                      </a:txBody>
                      <a:tcPr/>
                    </a:tc>
                    <a:extLst>
                      <a:ext uri="{0D108BD9-81ED-4DB2-BD59-A6C34878D82A}">
                        <a16:rowId xmlns:a16="http://schemas.microsoft.com/office/drawing/2014/main" val="1978583991"/>
                      </a:ext>
                    </a:extLst>
                  </a:tr>
                  <a:tr h="370840">
                    <a:tc>
                      <a:txBody>
                        <a:bodyPr/>
                        <a:lstStyle/>
                        <a:p>
                          <a:r>
                            <a:rPr lang="en-GB" dirty="0"/>
                            <a:t>experiment</a:t>
                          </a:r>
                          <a:endParaRPr lang="en-NL"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12.76±0.36</m:t>
                                </m:r>
                              </m:oMath>
                            </m:oMathPara>
                          </a14:m>
                          <a:endParaRPr lang="en-NL"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16.32±0.24</m:t>
                                </m:r>
                              </m:oMath>
                            </m:oMathPara>
                          </a14:m>
                          <a:endParaRPr lang="en-NL"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NL" dirty="0"/>
                        </a:p>
                      </a:txBody>
                      <a:tcPr/>
                    </a:tc>
                    <a:extLst>
                      <a:ext uri="{0D108BD9-81ED-4DB2-BD59-A6C34878D82A}">
                        <a16:rowId xmlns:a16="http://schemas.microsoft.com/office/drawing/2014/main" val="4078898558"/>
                      </a:ext>
                    </a:extLst>
                  </a:tr>
                  <a:tr h="370840">
                    <a:tc>
                      <a:txBody>
                        <a:bodyPr/>
                        <a:lstStyle/>
                        <a:p>
                          <a:r>
                            <a:rPr lang="en-GB" dirty="0"/>
                            <a:t>simulation</a:t>
                          </a:r>
                          <a:endParaRPr lang="en-NL"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13.22±0.33</m:t>
                                </m:r>
                              </m:oMath>
                            </m:oMathPara>
                          </a14:m>
                          <a:endParaRPr lang="en-NL"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5.53±0.06</m:t>
                                </m:r>
                              </m:oMath>
                            </m:oMathPara>
                          </a14:m>
                          <a:endParaRPr lang="en-NL"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8.65</m:t>
                                </m:r>
                              </m:oMath>
                            </m:oMathPara>
                          </a14:m>
                          <a:endParaRPr lang="en-NL" dirty="0"/>
                        </a:p>
                      </a:txBody>
                      <a:tcPr/>
                    </a:tc>
                    <a:extLst>
                      <a:ext uri="{0D108BD9-81ED-4DB2-BD59-A6C34878D82A}">
                        <a16:rowId xmlns:a16="http://schemas.microsoft.com/office/drawing/2014/main" val="971992717"/>
                      </a:ext>
                    </a:extLst>
                  </a:tr>
                </a:tbl>
              </a:graphicData>
            </a:graphic>
          </p:graphicFrame>
        </mc:Choice>
        <mc:Fallback xmlns="">
          <p:graphicFrame>
            <p:nvGraphicFramePr>
              <p:cNvPr id="15" name="Table 15">
                <a:extLst>
                  <a:ext uri="{FF2B5EF4-FFF2-40B4-BE49-F238E27FC236}">
                    <a16:creationId xmlns:a16="http://schemas.microsoft.com/office/drawing/2014/main" id="{9B92B38F-4FAF-C23F-E67F-23DCBC044558}"/>
                  </a:ext>
                </a:extLst>
              </p:cNvPr>
              <p:cNvGraphicFramePr>
                <a:graphicFrameLocks noGrp="1"/>
              </p:cNvGraphicFramePr>
              <p:nvPr>
                <p:extLst>
                  <p:ext uri="{D42A27DB-BD31-4B8C-83A1-F6EECF244321}">
                    <p14:modId xmlns:p14="http://schemas.microsoft.com/office/powerpoint/2010/main" val="3237229933"/>
                  </p:ext>
                </p:extLst>
              </p:nvPr>
            </p:nvGraphicFramePr>
            <p:xfrm>
              <a:off x="679735" y="2691909"/>
              <a:ext cx="5416266" cy="1132078"/>
            </p:xfrm>
            <a:graphic>
              <a:graphicData uri="http://schemas.openxmlformats.org/drawingml/2006/table">
                <a:tbl>
                  <a:tblPr firstRow="1" bandRow="1">
                    <a:tableStyleId>{5C22544A-7EE6-4342-B048-85BDC9FD1C3A}</a:tableStyleId>
                  </a:tblPr>
                  <a:tblGrid>
                    <a:gridCol w="1354067">
                      <a:extLst>
                        <a:ext uri="{9D8B030D-6E8A-4147-A177-3AD203B41FA5}">
                          <a16:colId xmlns:a16="http://schemas.microsoft.com/office/drawing/2014/main" val="2546281716"/>
                        </a:ext>
                      </a:extLst>
                    </a:gridCol>
                    <a:gridCol w="1469910">
                      <a:extLst>
                        <a:ext uri="{9D8B030D-6E8A-4147-A177-3AD203B41FA5}">
                          <a16:colId xmlns:a16="http://schemas.microsoft.com/office/drawing/2014/main" val="2802294218"/>
                        </a:ext>
                      </a:extLst>
                    </a:gridCol>
                    <a:gridCol w="1584176">
                      <a:extLst>
                        <a:ext uri="{9D8B030D-6E8A-4147-A177-3AD203B41FA5}">
                          <a16:colId xmlns:a16="http://schemas.microsoft.com/office/drawing/2014/main" val="535002584"/>
                        </a:ext>
                      </a:extLst>
                    </a:gridCol>
                    <a:gridCol w="1008113">
                      <a:extLst>
                        <a:ext uri="{9D8B030D-6E8A-4147-A177-3AD203B41FA5}">
                          <a16:colId xmlns:a16="http://schemas.microsoft.com/office/drawing/2014/main" val="706326152"/>
                        </a:ext>
                      </a:extLst>
                    </a:gridCol>
                  </a:tblGrid>
                  <a:tr h="390398">
                    <a:tc>
                      <a:txBody>
                        <a:bodyPr/>
                        <a:lstStyle/>
                        <a:p>
                          <a:endParaRPr lang="en-NL" dirty="0"/>
                        </a:p>
                      </a:txBody>
                      <a:tcPr/>
                    </a:tc>
                    <a:tc>
                      <a:txBody>
                        <a:bodyPr/>
                        <a:lstStyle/>
                        <a:p>
                          <a:endParaRPr lang="en-NL"/>
                        </a:p>
                      </a:txBody>
                      <a:tcPr>
                        <a:blipFill>
                          <a:blip r:embed="rId4"/>
                          <a:stretch>
                            <a:fillRect l="-92946" t="-1563" r="-178423" b="-214063"/>
                          </a:stretch>
                        </a:blipFill>
                      </a:tcPr>
                    </a:tc>
                    <a:tc>
                      <a:txBody>
                        <a:bodyPr/>
                        <a:lstStyle/>
                        <a:p>
                          <a:endParaRPr lang="en-NL"/>
                        </a:p>
                      </a:txBody>
                      <a:tcPr>
                        <a:blipFill>
                          <a:blip r:embed="rId4"/>
                          <a:stretch>
                            <a:fillRect l="-178846" t="-1563" r="-65385" b="-214063"/>
                          </a:stretch>
                        </a:blipFill>
                      </a:tcPr>
                    </a:tc>
                    <a:tc>
                      <a:txBody>
                        <a:bodyPr/>
                        <a:lstStyle/>
                        <a:p>
                          <a:endParaRPr lang="en-NL"/>
                        </a:p>
                      </a:txBody>
                      <a:tcPr>
                        <a:blipFill>
                          <a:blip r:embed="rId4"/>
                          <a:stretch>
                            <a:fillRect l="-436747" t="-1563" r="-2410" b="-214063"/>
                          </a:stretch>
                        </a:blipFill>
                      </a:tcPr>
                    </a:tc>
                    <a:extLst>
                      <a:ext uri="{0D108BD9-81ED-4DB2-BD59-A6C34878D82A}">
                        <a16:rowId xmlns:a16="http://schemas.microsoft.com/office/drawing/2014/main" val="1978583991"/>
                      </a:ext>
                    </a:extLst>
                  </a:tr>
                  <a:tr h="370840">
                    <a:tc>
                      <a:txBody>
                        <a:bodyPr/>
                        <a:lstStyle/>
                        <a:p>
                          <a:r>
                            <a:rPr lang="en-GB" dirty="0"/>
                            <a:t>experiment</a:t>
                          </a:r>
                          <a:endParaRPr lang="en-NL" dirty="0"/>
                        </a:p>
                      </a:txBody>
                      <a:tcPr/>
                    </a:tc>
                    <a:tc>
                      <a:txBody>
                        <a:bodyPr/>
                        <a:lstStyle/>
                        <a:p>
                          <a:endParaRPr lang="en-NL"/>
                        </a:p>
                      </a:txBody>
                      <a:tcPr>
                        <a:blipFill>
                          <a:blip r:embed="rId4"/>
                          <a:stretch>
                            <a:fillRect l="-92946" t="-104839" r="-178423" b="-120968"/>
                          </a:stretch>
                        </a:blipFill>
                      </a:tcPr>
                    </a:tc>
                    <a:tc>
                      <a:txBody>
                        <a:bodyPr/>
                        <a:lstStyle/>
                        <a:p>
                          <a:endParaRPr lang="en-NL"/>
                        </a:p>
                      </a:txBody>
                      <a:tcPr>
                        <a:blipFill>
                          <a:blip r:embed="rId4"/>
                          <a:stretch>
                            <a:fillRect l="-178846" t="-104839" r="-65385" b="-120968"/>
                          </a:stretch>
                        </a:blipFill>
                      </a:tcPr>
                    </a:tc>
                    <a:tc>
                      <a:txBody>
                        <a:bodyPr/>
                        <a:lstStyle/>
                        <a:p>
                          <a:endParaRPr lang="en-NL"/>
                        </a:p>
                      </a:txBody>
                      <a:tcPr>
                        <a:blipFill>
                          <a:blip r:embed="rId4"/>
                          <a:stretch>
                            <a:fillRect l="-436747" t="-104839" r="-2410" b="-120968"/>
                          </a:stretch>
                        </a:blipFill>
                      </a:tcPr>
                    </a:tc>
                    <a:extLst>
                      <a:ext uri="{0D108BD9-81ED-4DB2-BD59-A6C34878D82A}">
                        <a16:rowId xmlns:a16="http://schemas.microsoft.com/office/drawing/2014/main" val="4078898558"/>
                      </a:ext>
                    </a:extLst>
                  </a:tr>
                  <a:tr h="370840">
                    <a:tc>
                      <a:txBody>
                        <a:bodyPr/>
                        <a:lstStyle/>
                        <a:p>
                          <a:r>
                            <a:rPr lang="en-GB" dirty="0"/>
                            <a:t>simulation</a:t>
                          </a:r>
                          <a:endParaRPr lang="en-NL" dirty="0"/>
                        </a:p>
                      </a:txBody>
                      <a:tcPr/>
                    </a:tc>
                    <a:tc>
                      <a:txBody>
                        <a:bodyPr/>
                        <a:lstStyle/>
                        <a:p>
                          <a:endParaRPr lang="en-NL"/>
                        </a:p>
                      </a:txBody>
                      <a:tcPr>
                        <a:blipFill>
                          <a:blip r:embed="rId4"/>
                          <a:stretch>
                            <a:fillRect l="-92946" t="-208197" r="-178423" b="-22951"/>
                          </a:stretch>
                        </a:blipFill>
                      </a:tcPr>
                    </a:tc>
                    <a:tc>
                      <a:txBody>
                        <a:bodyPr/>
                        <a:lstStyle/>
                        <a:p>
                          <a:endParaRPr lang="en-NL"/>
                        </a:p>
                      </a:txBody>
                      <a:tcPr>
                        <a:blipFill>
                          <a:blip r:embed="rId4"/>
                          <a:stretch>
                            <a:fillRect l="-178846" t="-208197" r="-65385" b="-22951"/>
                          </a:stretch>
                        </a:blipFill>
                      </a:tcPr>
                    </a:tc>
                    <a:tc>
                      <a:txBody>
                        <a:bodyPr/>
                        <a:lstStyle/>
                        <a:p>
                          <a:endParaRPr lang="en-NL"/>
                        </a:p>
                      </a:txBody>
                      <a:tcPr>
                        <a:blipFill>
                          <a:blip r:embed="rId4"/>
                          <a:stretch>
                            <a:fillRect l="-436747" t="-208197" r="-2410" b="-22951"/>
                          </a:stretch>
                        </a:blipFill>
                      </a:tcPr>
                    </a:tc>
                    <a:extLst>
                      <a:ext uri="{0D108BD9-81ED-4DB2-BD59-A6C34878D82A}">
                        <a16:rowId xmlns:a16="http://schemas.microsoft.com/office/drawing/2014/main" val="971992717"/>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997E65-6AF8-F2AC-F49E-69AD6990D527}"/>
                  </a:ext>
                </a:extLst>
              </p:cNvPr>
              <p:cNvSpPr txBox="1"/>
              <p:nvPr/>
            </p:nvSpPr>
            <p:spPr bwMode="auto">
              <a:xfrm>
                <a:off x="3259390" y="5302137"/>
                <a:ext cx="5673220" cy="1225207"/>
              </a:xfrm>
              <a:prstGeom prst="rect">
                <a:avLst/>
              </a:prstGeom>
              <a:noFill/>
            </p:spPr>
            <p:txBody>
              <a:bodyPr wrap="none" rtlCol="0">
                <a:spAutoFit/>
              </a:bodyPr>
              <a:lstStyle/>
              <a:p>
                <a:pPr marL="342900" indent="-342900">
                  <a:buFont typeface="Wingdings" panose="05000000000000000000" pitchFamily="2" charset="2"/>
                  <a:buChar char="Ø"/>
                </a:pPr>
                <a:r>
                  <a:rPr lang="en-GB" sz="1800" dirty="0"/>
                  <a:t>Quantitative agreement in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𝜏</m:t>
                        </m:r>
                      </m:e>
                      <m:sub>
                        <m:r>
                          <a:rPr lang="en-GB" sz="1800" b="0" i="1" smtClean="0">
                            <a:latin typeface="Cambria Math" panose="02040503050406030204" pitchFamily="18" charset="0"/>
                          </a:rPr>
                          <m:t>𝐿</m:t>
                        </m:r>
                        <m:r>
                          <a:rPr lang="en-GB" sz="1800" b="0" i="1" smtClean="0">
                            <a:latin typeface="Cambria Math" panose="02040503050406030204" pitchFamily="18" charset="0"/>
                          </a:rPr>
                          <m:t>/</m:t>
                        </m:r>
                        <m:r>
                          <a:rPr lang="en-GB" sz="1800" b="0" i="1" smtClean="0">
                            <a:latin typeface="Cambria Math" panose="02040503050406030204" pitchFamily="18" charset="0"/>
                          </a:rPr>
                          <m:t>𝑅</m:t>
                        </m:r>
                      </m:sub>
                    </m:sSub>
                  </m:oMath>
                </a14:m>
                <a:r>
                  <a:rPr lang="en-GB" sz="1800" dirty="0"/>
                  <a:t> within uncertainties</a:t>
                </a:r>
              </a:p>
              <a:p>
                <a:pPr marL="342900" indent="-342900">
                  <a:buFont typeface="Wingdings" panose="05000000000000000000" pitchFamily="2" charset="2"/>
                  <a:buChar char="Ø"/>
                </a:pPr>
                <a:r>
                  <a:rPr lang="en-GB" sz="1800" dirty="0"/>
                  <a:t>Bootstrap current </a:t>
                </a:r>
                <a14:m>
                  <m:oMath xmlns:m="http://schemas.openxmlformats.org/officeDocument/2006/math">
                    <m:r>
                      <a:rPr lang="en-GB" sz="1800" b="0" i="1" smtClean="0">
                        <a:latin typeface="Cambria Math" panose="02040503050406030204" pitchFamily="18" charset="0"/>
                      </a:rPr>
                      <m:t>~</m:t>
                    </m:r>
                  </m:oMath>
                </a14:m>
                <a:r>
                  <a:rPr lang="en-GB" sz="1800" dirty="0"/>
                  <a:t>half the experimental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𝐼</m:t>
                        </m:r>
                      </m:e>
                      <m:sub>
                        <m:r>
                          <a:rPr lang="en-GB" sz="1800" b="0" i="1" smtClean="0">
                            <a:latin typeface="Cambria Math" panose="02040503050406030204" pitchFamily="18" charset="0"/>
                          </a:rPr>
                          <m:t>∞</m:t>
                        </m:r>
                      </m:sub>
                    </m:sSub>
                  </m:oMath>
                </a14:m>
                <a:endParaRPr lang="en-GB" sz="1800" dirty="0"/>
              </a:p>
              <a:p>
                <a:pPr marL="342900" indent="-342900">
                  <a:buFont typeface="Wingdings" panose="05000000000000000000" pitchFamily="2" charset="2"/>
                  <a:buChar char="Ø"/>
                </a:pPr>
                <a:r>
                  <a:rPr lang="en-GB" sz="1800" dirty="0"/>
                  <a:t>Noticeable difference (few kA) between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𝐼</m:t>
                        </m:r>
                      </m:e>
                      <m:sub>
                        <m:r>
                          <a:rPr lang="en-GB" sz="1800" b="0" i="1" smtClean="0">
                            <a:latin typeface="Cambria Math" panose="02040503050406030204" pitchFamily="18" charset="0"/>
                          </a:rPr>
                          <m:t>∞</m:t>
                        </m:r>
                      </m:sub>
                    </m:sSub>
                  </m:oMath>
                </a14:m>
                <a:r>
                  <a:rPr lang="en-GB" sz="1800" dirty="0"/>
                  <a:t> and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𝐼</m:t>
                        </m:r>
                      </m:e>
                      <m:sub>
                        <m:r>
                          <m:rPr>
                            <m:sty m:val="p"/>
                          </m:rPr>
                          <a:rPr lang="en-GB" sz="1800" b="0" i="0" smtClean="0">
                            <a:latin typeface="Cambria Math" panose="02040503050406030204" pitchFamily="18" charset="0"/>
                          </a:rPr>
                          <m:t>BS</m:t>
                        </m:r>
                      </m:sub>
                    </m:sSub>
                  </m:oMath>
                </a14:m>
                <a:endParaRPr lang="en-GB" sz="1800" dirty="0"/>
              </a:p>
              <a:p>
                <a:endParaRPr lang="en-NL" dirty="0"/>
              </a:p>
            </p:txBody>
          </p:sp>
        </mc:Choice>
        <mc:Fallback xmlns="">
          <p:sp>
            <p:nvSpPr>
              <p:cNvPr id="16" name="TextBox 15">
                <a:extLst>
                  <a:ext uri="{FF2B5EF4-FFF2-40B4-BE49-F238E27FC236}">
                    <a16:creationId xmlns:a16="http://schemas.microsoft.com/office/drawing/2014/main" id="{A0997E65-6AF8-F2AC-F49E-69AD6990D527}"/>
                  </a:ext>
                </a:extLst>
              </p:cNvPr>
              <p:cNvSpPr txBox="1">
                <a:spLocks noRot="1" noChangeAspect="1" noMove="1" noResize="1" noEditPoints="1" noAdjustHandles="1" noChangeArrowheads="1" noChangeShapeType="1" noTextEdit="1"/>
              </p:cNvSpPr>
              <p:nvPr/>
            </p:nvSpPr>
            <p:spPr bwMode="auto">
              <a:xfrm>
                <a:off x="3259390" y="5302137"/>
                <a:ext cx="5673220" cy="1225207"/>
              </a:xfrm>
              <a:prstGeom prst="rect">
                <a:avLst/>
              </a:prstGeom>
              <a:blipFill>
                <a:blip r:embed="rId5"/>
                <a:stretch>
                  <a:fillRect l="-753" t="-2985" r="-215"/>
                </a:stretch>
              </a:blipFill>
            </p:spPr>
            <p:txBody>
              <a:bodyPr/>
              <a:lstStyle/>
              <a:p>
                <a:r>
                  <a:rPr lang="en-NL">
                    <a:noFill/>
                  </a:rPr>
                  <a:t> </a:t>
                </a:r>
              </a:p>
            </p:txBody>
          </p:sp>
        </mc:Fallback>
      </mc:AlternateContent>
    </p:spTree>
    <p:extLst>
      <p:ext uri="{BB962C8B-B14F-4D97-AF65-F5344CB8AC3E}">
        <p14:creationId xmlns:p14="http://schemas.microsoft.com/office/powerpoint/2010/main" val="12164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4A7E-1844-F540-7C55-1906D3C74C87}"/>
              </a:ext>
            </a:extLst>
          </p:cNvPr>
          <p:cNvSpPr>
            <a:spLocks noGrp="1"/>
          </p:cNvSpPr>
          <p:nvPr>
            <p:ph type="title"/>
          </p:nvPr>
        </p:nvSpPr>
        <p:spPr/>
        <p:txBody>
          <a:bodyPr/>
          <a:lstStyle/>
          <a:p>
            <a:r>
              <a:rPr lang="en-GB" dirty="0"/>
              <a:t>Applicability of BOOTSJ</a:t>
            </a:r>
            <a:endParaRPr lang="en-NL" dirty="0"/>
          </a:p>
        </p:txBody>
      </p:sp>
      <p:sp>
        <p:nvSpPr>
          <p:cNvPr id="3" name="Date Placeholder 2">
            <a:extLst>
              <a:ext uri="{FF2B5EF4-FFF2-40B4-BE49-F238E27FC236}">
                <a16:creationId xmlns:a16="http://schemas.microsoft.com/office/drawing/2014/main" id="{13B3D12F-0C86-5520-F8F5-FC510714A1AB}"/>
              </a:ext>
            </a:extLst>
          </p:cNvPr>
          <p:cNvSpPr>
            <a:spLocks noGrp="1"/>
          </p:cNvSpPr>
          <p:nvPr>
            <p:ph type="dt" sz="half" idx="10"/>
          </p:nvPr>
        </p:nvSpPr>
        <p:spPr/>
        <p:txBody>
          <a:bodyPr/>
          <a:lstStyle/>
          <a:p>
            <a:pPr>
              <a:defRPr/>
            </a:pPr>
            <a:fld id="{0517C8E1-DD3F-41C7-B808-BBA72C2DDB8B}" type="datetime1">
              <a:rPr lang="en-US" smtClean="0"/>
              <a:t>7/12/2023</a:t>
            </a:fld>
            <a:endParaRPr lang="en-US" dirty="0"/>
          </a:p>
        </p:txBody>
      </p:sp>
      <p:sp>
        <p:nvSpPr>
          <p:cNvPr id="4" name="Footer Placeholder 3">
            <a:extLst>
              <a:ext uri="{FF2B5EF4-FFF2-40B4-BE49-F238E27FC236}">
                <a16:creationId xmlns:a16="http://schemas.microsoft.com/office/drawing/2014/main" id="{AD1482B2-C0A6-6A0E-B167-E98ED89AA114}"/>
              </a:ext>
            </a:extLst>
          </p:cNvPr>
          <p:cNvSpPr>
            <a:spLocks noGrp="1"/>
          </p:cNvSpPr>
          <p:nvPr>
            <p:ph type="ftr" sz="quarter" idx="11"/>
          </p:nvPr>
        </p:nvSpPr>
        <p:spPr/>
        <p:txBody>
          <a:bodyPr/>
          <a:lstStyle/>
          <a:p>
            <a:pPr>
              <a:defRPr/>
            </a:pPr>
            <a:r>
              <a:rPr lang="en-US" dirty="0"/>
              <a:t>Lucas van Ham | </a:t>
            </a:r>
          </a:p>
        </p:txBody>
      </p:sp>
      <p:sp>
        <p:nvSpPr>
          <p:cNvPr id="5" name="Slide Number Placeholder 4">
            <a:extLst>
              <a:ext uri="{FF2B5EF4-FFF2-40B4-BE49-F238E27FC236}">
                <a16:creationId xmlns:a16="http://schemas.microsoft.com/office/drawing/2014/main" id="{9630F1A2-7EC9-164B-A4AE-B01ECDCADFBF}"/>
              </a:ext>
            </a:extLst>
          </p:cNvPr>
          <p:cNvSpPr>
            <a:spLocks noGrp="1"/>
          </p:cNvSpPr>
          <p:nvPr>
            <p:ph type="sldNum" sz="quarter" idx="12"/>
          </p:nvPr>
        </p:nvSpPr>
        <p:spPr/>
        <p:txBody>
          <a:bodyPr/>
          <a:lstStyle/>
          <a:p>
            <a:pPr>
              <a:defRPr/>
            </a:pPr>
            <a:fld id="{F7184F7D-383F-4FE4-8484-A982EFE9D096}" type="slidenum">
              <a:rPr lang="de-DE" smtClean="0"/>
              <a:t>14</a:t>
            </a:fld>
            <a:endParaRPr lang="de-DE"/>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4172D2C-FB90-2152-2359-2FE50186070E}"/>
                  </a:ext>
                </a:extLst>
              </p:cNvPr>
              <p:cNvSpPr txBox="1"/>
              <p:nvPr/>
            </p:nvSpPr>
            <p:spPr bwMode="auto">
              <a:xfrm>
                <a:off x="747183" y="1517593"/>
                <a:ext cx="6248162"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t>BOOTSJ model is derived in the collisionless limit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Plasma </a:t>
                </a:r>
                <a:r>
                  <a:rPr lang="en-GB" sz="2000" dirty="0" err="1"/>
                  <a:t>collisionality</a:t>
                </a:r>
                <a:r>
                  <a:rPr lang="en-GB" sz="2000" dirty="0"/>
                  <a:t> for discharge: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𝜈</m:t>
                        </m:r>
                      </m:e>
                      <m:sup>
                        <m:r>
                          <a:rPr lang="en-GB" sz="2000" b="0" i="1" smtClean="0">
                            <a:latin typeface="Cambria Math" panose="02040503050406030204" pitchFamily="18" charset="0"/>
                          </a:rPr>
                          <m:t>∗</m:t>
                        </m:r>
                      </m:sup>
                    </m:sSup>
                    <m:r>
                      <a:rPr lang="en-GB" sz="2000" b="0" i="1" smtClean="0">
                        <a:latin typeface="Cambria Math" panose="02040503050406030204" pitchFamily="18" charset="0"/>
                      </a:rPr>
                      <m:t>~6⋅</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10</m:t>
                        </m:r>
                      </m:e>
                      <m:sup>
                        <m:r>
                          <a:rPr lang="en-GB" sz="2000" b="0" i="1" smtClean="0">
                            <a:latin typeface="Cambria Math" panose="02040503050406030204" pitchFamily="18" charset="0"/>
                          </a:rPr>
                          <m:t>−3</m:t>
                        </m:r>
                      </m:sup>
                    </m:sSup>
                  </m:oMath>
                </a14:m>
                <a:endParaRPr lang="en-GB" sz="2000" b="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BOOTSJ expected to overpredict instead of underpredict </a:t>
                </a:r>
              </a:p>
              <a:p>
                <a:pPr marL="800100" lvl="1" indent="-342900">
                  <a:buFont typeface="Wingdings" panose="05000000000000000000" pitchFamily="2" charset="2"/>
                  <a:buChar char="v"/>
                </a:pPr>
                <a:r>
                  <a:rPr lang="en-GB" sz="2000" dirty="0"/>
                  <a:t>Low-iota vs standard-iota</a:t>
                </a:r>
              </a:p>
              <a:p>
                <a:pPr marL="342900" indent="-342900">
                  <a:buFont typeface="Wingdings" panose="05000000000000000000" pitchFamily="2" charset="2"/>
                  <a:buChar char="v"/>
                </a:pPr>
                <a:endParaRPr lang="en-GB" sz="2000" dirty="0"/>
              </a:p>
              <a:p>
                <a:pPr marL="342900" indent="-342900">
                  <a:buFont typeface="Arial" panose="020B0604020202020204" pitchFamily="34" charset="0"/>
                  <a:buChar char="•"/>
                </a:pPr>
                <a:r>
                  <a:rPr lang="en-GB" sz="2000" dirty="0"/>
                  <a:t>Disagreement with other current codes</a:t>
                </a:r>
              </a:p>
              <a:p>
                <a:pPr marL="800100" lvl="1" indent="-342900">
                  <a:buFont typeface="Wingdings" panose="05000000000000000000" pitchFamily="2" charset="2"/>
                  <a:buChar char="v"/>
                </a:pPr>
                <a:endParaRPr lang="en-GB" sz="2000" dirty="0"/>
              </a:p>
              <a:p>
                <a:pPr marL="800100" lvl="1" indent="-342900">
                  <a:buFont typeface="Wingdings" panose="05000000000000000000" pitchFamily="2" charset="2"/>
                  <a:buChar char="v"/>
                </a:pPr>
                <a:endParaRPr lang="en-GB" sz="2000" dirty="0"/>
              </a:p>
              <a:p>
                <a:pPr marL="342900" indent="-342900">
                  <a:buFont typeface="Wingdings" panose="05000000000000000000" pitchFamily="2" charset="2"/>
                  <a:buChar char="Ø"/>
                </a:pPr>
                <a:r>
                  <a:rPr lang="en-GB" sz="2000" dirty="0"/>
                  <a:t>BOOTSJ inaccurate at finite collisionalities</a:t>
                </a:r>
              </a:p>
              <a:p>
                <a:pPr marL="342900" indent="-342900">
                  <a:buFont typeface="Arial" panose="020B0604020202020204" pitchFamily="34" charset="0"/>
                  <a:buChar char="•"/>
                </a:pPr>
                <a:endParaRPr lang="en-GB" sz="2000" dirty="0"/>
              </a:p>
              <a:p>
                <a:endParaRPr lang="en-GB" sz="2000" dirty="0"/>
              </a:p>
            </p:txBody>
          </p:sp>
        </mc:Choice>
        <mc:Fallback>
          <p:sp>
            <p:nvSpPr>
              <p:cNvPr id="6" name="TextBox 5">
                <a:extLst>
                  <a:ext uri="{FF2B5EF4-FFF2-40B4-BE49-F238E27FC236}">
                    <a16:creationId xmlns:a16="http://schemas.microsoft.com/office/drawing/2014/main" id="{44172D2C-FB90-2152-2359-2FE50186070E}"/>
                  </a:ext>
                </a:extLst>
              </p:cNvPr>
              <p:cNvSpPr txBox="1">
                <a:spLocks noRot="1" noChangeAspect="1" noMove="1" noResize="1" noEditPoints="1" noAdjustHandles="1" noChangeArrowheads="1" noChangeShapeType="1" noTextEdit="1"/>
              </p:cNvSpPr>
              <p:nvPr/>
            </p:nvSpPr>
            <p:spPr bwMode="auto">
              <a:xfrm>
                <a:off x="747183" y="1517593"/>
                <a:ext cx="6248162" cy="4401205"/>
              </a:xfrm>
              <a:prstGeom prst="rect">
                <a:avLst/>
              </a:prstGeom>
              <a:blipFill>
                <a:blip r:embed="rId3"/>
                <a:stretch>
                  <a:fillRect l="-878" t="-693"/>
                </a:stretch>
              </a:blipFill>
            </p:spPr>
            <p:txBody>
              <a:bodyPr/>
              <a:lstStyle/>
              <a:p>
                <a:r>
                  <a:rPr lang="en-NL">
                    <a:noFill/>
                  </a:rPr>
                  <a:t> </a:t>
                </a:r>
              </a:p>
            </p:txBody>
          </p:sp>
        </mc:Fallback>
      </mc:AlternateContent>
      <p:pic>
        <p:nvPicPr>
          <p:cNvPr id="8" name="Picture 7">
            <a:extLst>
              <a:ext uri="{FF2B5EF4-FFF2-40B4-BE49-F238E27FC236}">
                <a16:creationId xmlns:a16="http://schemas.microsoft.com/office/drawing/2014/main" id="{269AD386-50F0-0C7F-E350-203C234D5078}"/>
              </a:ext>
            </a:extLst>
          </p:cNvPr>
          <p:cNvPicPr>
            <a:picLocks noChangeAspect="1"/>
          </p:cNvPicPr>
          <p:nvPr/>
        </p:nvPicPr>
        <p:blipFill>
          <a:blip r:embed="rId4"/>
          <a:stretch>
            <a:fillRect/>
          </a:stretch>
        </p:blipFill>
        <p:spPr>
          <a:xfrm>
            <a:off x="6960096" y="1628800"/>
            <a:ext cx="4484721" cy="4333550"/>
          </a:xfrm>
          <a:prstGeom prst="rect">
            <a:avLst/>
          </a:prstGeom>
        </p:spPr>
      </p:pic>
      <p:sp>
        <p:nvSpPr>
          <p:cNvPr id="9" name="TextBox 8">
            <a:extLst>
              <a:ext uri="{FF2B5EF4-FFF2-40B4-BE49-F238E27FC236}">
                <a16:creationId xmlns:a16="http://schemas.microsoft.com/office/drawing/2014/main" id="{3BDCCEE4-C71D-0AB8-8368-6AB24C8D5ED1}"/>
              </a:ext>
            </a:extLst>
          </p:cNvPr>
          <p:cNvSpPr txBox="1"/>
          <p:nvPr/>
        </p:nvSpPr>
        <p:spPr>
          <a:xfrm>
            <a:off x="7226575" y="6439687"/>
            <a:ext cx="3445174" cy="246221"/>
          </a:xfrm>
          <a:prstGeom prst="rect">
            <a:avLst/>
          </a:prstGeom>
          <a:noFill/>
        </p:spPr>
        <p:txBody>
          <a:bodyPr wrap="none" rtlCol="0">
            <a:spAutoFit/>
          </a:bodyPr>
          <a:lstStyle/>
          <a:p>
            <a:pPr algn="r"/>
            <a:r>
              <a:rPr lang="en-GB" sz="1000" dirty="0">
                <a:solidFill>
                  <a:schemeClr val="accent1"/>
                </a:solidFill>
                <a:cs typeface="Helvetica" panose="020B0604020202020204" pitchFamily="34" charset="0"/>
              </a:rPr>
              <a:t>Figure: </a:t>
            </a:r>
            <a:r>
              <a:rPr lang="en-GB" sz="1000" dirty="0" err="1">
                <a:solidFill>
                  <a:schemeClr val="accent1"/>
                </a:solidFill>
                <a:cs typeface="Helvetica" panose="020B0604020202020204" pitchFamily="34" charset="0"/>
              </a:rPr>
              <a:t>Beidler</a:t>
            </a:r>
            <a:r>
              <a:rPr lang="en-GB" sz="1000" dirty="0">
                <a:solidFill>
                  <a:schemeClr val="accent1"/>
                </a:solidFill>
                <a:cs typeface="Helvetica" panose="020B0604020202020204" pitchFamily="34" charset="0"/>
              </a:rPr>
              <a:t> C.D. et al. </a:t>
            </a:r>
            <a:r>
              <a:rPr lang="it-IT" sz="1000" i="1" dirty="0" err="1">
                <a:solidFill>
                  <a:schemeClr val="accent1"/>
                </a:solidFill>
                <a:cs typeface="Helvetica" panose="020B0604020202020204" pitchFamily="34" charset="0"/>
              </a:rPr>
              <a:t>Nucl</a:t>
            </a:r>
            <a:r>
              <a:rPr lang="it-IT" sz="1000" i="1" dirty="0">
                <a:solidFill>
                  <a:schemeClr val="accent1"/>
                </a:solidFill>
                <a:cs typeface="Helvetica" panose="020B0604020202020204" pitchFamily="34" charset="0"/>
              </a:rPr>
              <a:t>. Fusion </a:t>
            </a:r>
            <a:r>
              <a:rPr lang="it-IT" sz="1000" b="1" i="1" dirty="0">
                <a:solidFill>
                  <a:schemeClr val="accent1"/>
                </a:solidFill>
                <a:cs typeface="Helvetica" panose="020B0604020202020204" pitchFamily="34" charset="0"/>
              </a:rPr>
              <a:t>51</a:t>
            </a:r>
            <a:r>
              <a:rPr lang="it-IT" sz="1000" i="1" dirty="0">
                <a:solidFill>
                  <a:schemeClr val="accent1"/>
                </a:solidFill>
                <a:cs typeface="Helvetica" panose="020B0604020202020204" pitchFamily="34" charset="0"/>
              </a:rPr>
              <a:t> (2011) 076001</a:t>
            </a:r>
            <a:endParaRPr lang="en-NL" sz="1000" i="1" dirty="0">
              <a:solidFill>
                <a:schemeClr val="accent1"/>
              </a:solidFill>
              <a:cs typeface="Helvetica" panose="020B0604020202020204" pitchFamily="34" charset="0"/>
            </a:endParaRPr>
          </a:p>
        </p:txBody>
      </p:sp>
      <p:cxnSp>
        <p:nvCxnSpPr>
          <p:cNvPr id="13" name="Straight Connector 12">
            <a:extLst>
              <a:ext uri="{FF2B5EF4-FFF2-40B4-BE49-F238E27FC236}">
                <a16:creationId xmlns:a16="http://schemas.microsoft.com/office/drawing/2014/main" id="{A3C594C3-27D8-2D02-68AA-085AF898BDE3}"/>
              </a:ext>
            </a:extLst>
          </p:cNvPr>
          <p:cNvCxnSpPr>
            <a:cxnSpLocks/>
          </p:cNvCxnSpPr>
          <p:nvPr/>
        </p:nvCxnSpPr>
        <p:spPr bwMode="auto">
          <a:xfrm flipH="1">
            <a:off x="7226575" y="5013176"/>
            <a:ext cx="4105362" cy="0"/>
          </a:xfrm>
          <a:prstGeom prst="line">
            <a:avLst/>
          </a:prstGeom>
          <a:ln w="38100" cmpd="sng">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0E7280-4B93-5626-B2A4-AAD651A5676D}"/>
              </a:ext>
            </a:extLst>
          </p:cNvPr>
          <p:cNvSpPr txBox="1"/>
          <p:nvPr/>
        </p:nvSpPr>
        <p:spPr bwMode="auto">
          <a:xfrm>
            <a:off x="5587993" y="4843899"/>
            <a:ext cx="1696298" cy="338554"/>
          </a:xfrm>
          <a:prstGeom prst="rect">
            <a:avLst/>
          </a:prstGeom>
          <a:noFill/>
        </p:spPr>
        <p:txBody>
          <a:bodyPr wrap="none" rtlCol="0">
            <a:spAutoFit/>
          </a:bodyPr>
          <a:lstStyle/>
          <a:p>
            <a:r>
              <a:rPr lang="en-GB" sz="1600" dirty="0"/>
              <a:t>collisionless limit</a:t>
            </a:r>
            <a:endParaRPr lang="en-NL" sz="1600" dirty="0"/>
          </a:p>
        </p:txBody>
      </p:sp>
      <p:sp>
        <p:nvSpPr>
          <p:cNvPr id="18" name="TextBox 17">
            <a:extLst>
              <a:ext uri="{FF2B5EF4-FFF2-40B4-BE49-F238E27FC236}">
                <a16:creationId xmlns:a16="http://schemas.microsoft.com/office/drawing/2014/main" id="{46DAC120-F61A-34C3-B980-F6BE1F3D9DC1}"/>
              </a:ext>
            </a:extLst>
          </p:cNvPr>
          <p:cNvSpPr txBox="1"/>
          <p:nvPr/>
        </p:nvSpPr>
        <p:spPr bwMode="auto">
          <a:xfrm>
            <a:off x="7032104" y="1315393"/>
            <a:ext cx="4990604" cy="307777"/>
          </a:xfrm>
          <a:prstGeom prst="rect">
            <a:avLst/>
          </a:prstGeom>
          <a:noFill/>
        </p:spPr>
        <p:txBody>
          <a:bodyPr wrap="square" rtlCol="0">
            <a:spAutoFit/>
          </a:bodyPr>
          <a:lstStyle/>
          <a:p>
            <a:r>
              <a:rPr lang="en-GB" sz="1400" dirty="0"/>
              <a:t>mono-energetic bootstrap current coefficient (standard-iota)</a:t>
            </a:r>
            <a:endParaRPr lang="en-NL" sz="1400" dirty="0"/>
          </a:p>
        </p:txBody>
      </p:sp>
      <p:cxnSp>
        <p:nvCxnSpPr>
          <p:cNvPr id="25" name="Straight Arrow Connector 24">
            <a:extLst>
              <a:ext uri="{FF2B5EF4-FFF2-40B4-BE49-F238E27FC236}">
                <a16:creationId xmlns:a16="http://schemas.microsoft.com/office/drawing/2014/main" id="{931FD420-6467-3510-965E-95503AE4F5BE}"/>
              </a:ext>
            </a:extLst>
          </p:cNvPr>
          <p:cNvCxnSpPr/>
          <p:nvPr/>
        </p:nvCxnSpPr>
        <p:spPr bwMode="auto">
          <a:xfrm flipV="1">
            <a:off x="9624392" y="5445224"/>
            <a:ext cx="0" cy="216024"/>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A graph of a number of bootstrap codes&#10;&#10;Description automatically generated">
            <a:extLst>
              <a:ext uri="{FF2B5EF4-FFF2-40B4-BE49-F238E27FC236}">
                <a16:creationId xmlns:a16="http://schemas.microsoft.com/office/drawing/2014/main" id="{44B59B7D-1877-EB1B-A27C-D15BBDC0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5864" y="1968791"/>
            <a:ext cx="4766783" cy="3377972"/>
          </a:xfrm>
          <a:prstGeom prst="rect">
            <a:avLst/>
          </a:prstGeom>
        </p:spPr>
      </p:pic>
    </p:spTree>
    <p:extLst>
      <p:ext uri="{BB962C8B-B14F-4D97-AF65-F5344CB8AC3E}">
        <p14:creationId xmlns:p14="http://schemas.microsoft.com/office/powerpoint/2010/main" val="32242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6" grpId="1"/>
      <p:bldP spid="18" grpId="0"/>
      <p:bldP spid="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71DE-0951-C541-6785-1893673946AC}"/>
              </a:ext>
            </a:extLst>
          </p:cNvPr>
          <p:cNvSpPr>
            <a:spLocks noGrp="1"/>
          </p:cNvSpPr>
          <p:nvPr>
            <p:ph type="title"/>
          </p:nvPr>
        </p:nvSpPr>
        <p:spPr/>
        <p:txBody>
          <a:bodyPr/>
          <a:lstStyle/>
          <a:p>
            <a:r>
              <a:rPr lang="en-GB" dirty="0"/>
              <a:t>Edge temperature and edge resistivity</a:t>
            </a:r>
            <a:endParaRPr lang="en-NL" dirty="0"/>
          </a:p>
        </p:txBody>
      </p:sp>
      <p:sp>
        <p:nvSpPr>
          <p:cNvPr id="3" name="Date Placeholder 2">
            <a:extLst>
              <a:ext uri="{FF2B5EF4-FFF2-40B4-BE49-F238E27FC236}">
                <a16:creationId xmlns:a16="http://schemas.microsoft.com/office/drawing/2014/main" id="{FF859005-4D9A-AD46-6E97-CCE0F7D5E357}"/>
              </a:ext>
            </a:extLst>
          </p:cNvPr>
          <p:cNvSpPr>
            <a:spLocks noGrp="1"/>
          </p:cNvSpPr>
          <p:nvPr>
            <p:ph type="dt" sz="half" idx="10"/>
          </p:nvPr>
        </p:nvSpPr>
        <p:spPr/>
        <p:txBody>
          <a:bodyPr/>
          <a:lstStyle/>
          <a:p>
            <a:pPr>
              <a:defRPr/>
            </a:pPr>
            <a:fld id="{3C602888-2068-4C66-B8BB-4211B8FC6DD1}" type="datetime1">
              <a:rPr lang="en-US" smtClean="0"/>
              <a:t>7/12/2023</a:t>
            </a:fld>
            <a:endParaRPr lang="en-US" dirty="0"/>
          </a:p>
        </p:txBody>
      </p:sp>
      <p:sp>
        <p:nvSpPr>
          <p:cNvPr id="4" name="Footer Placeholder 3">
            <a:extLst>
              <a:ext uri="{FF2B5EF4-FFF2-40B4-BE49-F238E27FC236}">
                <a16:creationId xmlns:a16="http://schemas.microsoft.com/office/drawing/2014/main" id="{C4BFB315-C2C3-5813-16EB-58EA280B01AA}"/>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E1B28EF4-0030-99A6-6E07-E7A9D2A70ACE}"/>
              </a:ext>
            </a:extLst>
          </p:cNvPr>
          <p:cNvSpPr>
            <a:spLocks noGrp="1"/>
          </p:cNvSpPr>
          <p:nvPr>
            <p:ph type="sldNum" sz="quarter" idx="12"/>
          </p:nvPr>
        </p:nvSpPr>
        <p:spPr/>
        <p:txBody>
          <a:bodyPr/>
          <a:lstStyle/>
          <a:p>
            <a:pPr>
              <a:defRPr/>
            </a:pPr>
            <a:fld id="{F7184F7D-383F-4FE4-8484-A982EFE9D096}" type="slidenum">
              <a:rPr lang="de-DE" smtClean="0"/>
              <a:t>15</a:t>
            </a:fld>
            <a:endParaRPr lang="de-DE"/>
          </a:p>
        </p:txBody>
      </p:sp>
      <p:pic>
        <p:nvPicPr>
          <p:cNvPr id="7" name="Picture 6" descr="A graph of different colored lines&#10;&#10;Description automatically generated">
            <a:extLst>
              <a:ext uri="{FF2B5EF4-FFF2-40B4-BE49-F238E27FC236}">
                <a16:creationId xmlns:a16="http://schemas.microsoft.com/office/drawing/2014/main" id="{BE1DF6EE-B70B-048D-908F-F42F6E7DA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83" y="1089488"/>
            <a:ext cx="4680597" cy="3316896"/>
          </a:xfrm>
          <a:prstGeom prst="rect">
            <a:avLst/>
          </a:prstGeom>
        </p:spPr>
      </p:pic>
      <p:pic>
        <p:nvPicPr>
          <p:cNvPr id="9" name="Picture 8" descr="A graph with a blue line&#10;&#10;Description automatically generated">
            <a:extLst>
              <a:ext uri="{FF2B5EF4-FFF2-40B4-BE49-F238E27FC236}">
                <a16:creationId xmlns:a16="http://schemas.microsoft.com/office/drawing/2014/main" id="{A260ADFE-4AB5-203C-9011-A8594E608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4221" y="1089488"/>
            <a:ext cx="4680596" cy="331689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B9633CF-267C-4D9B-605E-B0EB9D2663BA}"/>
                  </a:ext>
                </a:extLst>
              </p:cNvPr>
              <p:cNvSpPr txBox="1"/>
              <p:nvPr/>
            </p:nvSpPr>
            <p:spPr bwMode="auto">
              <a:xfrm>
                <a:off x="747183" y="4581128"/>
                <a:ext cx="5144256"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Electric field peaked in the plasma edge</a:t>
                </a:r>
              </a:p>
              <a:p>
                <a:pPr marL="342900" indent="-342900">
                  <a:buFont typeface="Arial" panose="020B0604020202020204" pitchFamily="34" charset="0"/>
                  <a:buChar char="•"/>
                </a:pPr>
                <a:r>
                  <a:rPr lang="en-GB" sz="2000" dirty="0"/>
                  <a:t>At edge,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b="0" i="1" smtClean="0">
                            <a:latin typeface="Cambria Math" panose="02040503050406030204" pitchFamily="18" charset="0"/>
                          </a:rPr>
                          <m:t>∞</m:t>
                        </m:r>
                      </m:sub>
                    </m:sSub>
                    <m:r>
                      <a:rPr lang="en-GB" sz="2000" b="0" i="1" smtClean="0">
                        <a:latin typeface="Cambria Math" panose="02040503050406030204" pitchFamily="18" charset="0"/>
                      </a:rPr>
                      <m:t>→0</m:t>
                    </m:r>
                  </m:oMath>
                </a14:m>
                <a:endParaRPr lang="en-GB" sz="2000" dirty="0"/>
              </a:p>
              <a:p>
                <a:pPr marL="342900" indent="-342900">
                  <a:buFont typeface="Wingdings" panose="05000000000000000000" pitchFamily="2" charset="2"/>
                  <a:buChar char="Ø"/>
                </a:pPr>
                <a:r>
                  <a:rPr lang="en-GB" sz="2000" dirty="0"/>
                  <a:t>Electric field cannot dissipate</a:t>
                </a:r>
              </a:p>
            </p:txBody>
          </p:sp>
        </mc:Choice>
        <mc:Fallback xmlns="">
          <p:sp>
            <p:nvSpPr>
              <p:cNvPr id="10" name="TextBox 9">
                <a:extLst>
                  <a:ext uri="{FF2B5EF4-FFF2-40B4-BE49-F238E27FC236}">
                    <a16:creationId xmlns:a16="http://schemas.microsoft.com/office/drawing/2014/main" id="{CB9633CF-267C-4D9B-605E-B0EB9D2663BA}"/>
                  </a:ext>
                </a:extLst>
              </p:cNvPr>
              <p:cNvSpPr txBox="1">
                <a:spLocks noRot="1" noChangeAspect="1" noMove="1" noResize="1" noEditPoints="1" noAdjustHandles="1" noChangeArrowheads="1" noChangeShapeType="1" noTextEdit="1"/>
              </p:cNvSpPr>
              <p:nvPr/>
            </p:nvSpPr>
            <p:spPr bwMode="auto">
              <a:xfrm>
                <a:off x="747183" y="4581128"/>
                <a:ext cx="5144256" cy="1015663"/>
              </a:xfrm>
              <a:prstGeom prst="rect">
                <a:avLst/>
              </a:prstGeom>
              <a:blipFill>
                <a:blip r:embed="rId4"/>
                <a:stretch>
                  <a:fillRect l="-1068" t="-2395" b="-1018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00CB61-FC2F-5AFF-83E5-5131F0B66FA8}"/>
                  </a:ext>
                </a:extLst>
              </p:cNvPr>
              <p:cNvSpPr txBox="1"/>
              <p:nvPr/>
            </p:nvSpPr>
            <p:spPr bwMode="auto">
              <a:xfrm>
                <a:off x="7043738" y="4581128"/>
                <a:ext cx="4884909" cy="1336391"/>
              </a:xfrm>
              <a:prstGeom prst="rect">
                <a:avLst/>
              </a:prstGeom>
              <a:noFill/>
            </p:spPr>
            <p:txBody>
              <a:bodyPr wrap="square" rtlCol="0">
                <a:spAutoFit/>
              </a:bodyPr>
              <a:lstStyle/>
              <a:p>
                <a:pPr marL="342900" indent="-342900">
                  <a:buFont typeface="Arial" panose="020B0604020202020204" pitchFamily="34" charset="0"/>
                  <a:buChar char="•"/>
                </a:pPr>
                <a:r>
                  <a:rPr lang="en-GB" sz="2000" dirty="0"/>
                  <a:t>Rapid climb in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𝜂</m:t>
                        </m:r>
                      </m:e>
                      <m:sub>
                        <m:r>
                          <a:rPr lang="en-GB" sz="2000" b="0" i="1" smtClean="0">
                            <a:latin typeface="Cambria Math" panose="02040503050406030204" pitchFamily="18" charset="0"/>
                          </a:rPr>
                          <m:t>∥</m:t>
                        </m:r>
                      </m:sub>
                    </m:sSub>
                  </m:oMath>
                </a14:m>
                <a:r>
                  <a:rPr lang="en-GB" sz="2000" dirty="0"/>
                  <a:t> in plasma edge</a:t>
                </a:r>
              </a:p>
              <a:p>
                <a:pPr marL="342900" indent="-342900">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𝜂</m:t>
                        </m:r>
                      </m:e>
                      <m:sub>
                        <m:r>
                          <a:rPr lang="en-GB" sz="2000" b="0" i="1" smtClean="0">
                            <a:latin typeface="Cambria Math" panose="02040503050406030204" pitchFamily="18" charset="0"/>
                          </a:rPr>
                          <m:t>∥</m:t>
                        </m:r>
                      </m:sub>
                    </m:sSub>
                  </m:oMath>
                </a14:m>
                <a:r>
                  <a:rPr lang="en-GB" sz="2000" dirty="0"/>
                  <a:t> diverges as </a:t>
                </a:r>
                <a14:m>
                  <m:oMath xmlns:m="http://schemas.openxmlformats.org/officeDocument/2006/math">
                    <m:r>
                      <a:rPr lang="en-GB" sz="2000" b="0" i="1" smtClean="0">
                        <a:latin typeface="Cambria Math" panose="02040503050406030204" pitchFamily="18" charset="0"/>
                      </a:rPr>
                      <m:t>𝑇</m:t>
                    </m:r>
                    <m:r>
                      <a:rPr lang="en-GB" sz="2000" b="0" i="1" smtClean="0">
                        <a:latin typeface="Cambria Math" panose="02040503050406030204" pitchFamily="18" charset="0"/>
                      </a:rPr>
                      <m:t>→0</m:t>
                    </m:r>
                  </m:oMath>
                </a14:m>
                <a:endParaRPr lang="en-GB" sz="2000" dirty="0"/>
              </a:p>
              <a:p>
                <a:pPr marL="342900" indent="-342900">
                  <a:buFont typeface="Wingdings" panose="05000000000000000000" pitchFamily="2" charset="2"/>
                  <a:buChar char="v"/>
                </a:pPr>
                <a:r>
                  <a:rPr lang="en-GB" sz="2000" dirty="0"/>
                  <a:t>Plasma temperature clamped to </a:t>
                </a:r>
                <a14:m>
                  <m:oMath xmlns:m="http://schemas.openxmlformats.org/officeDocument/2006/math">
                    <m:r>
                      <a:rPr lang="en-GB" sz="2000" b="0" i="1" smtClean="0">
                        <a:latin typeface="Cambria Math" panose="02040503050406030204" pitchFamily="18" charset="0"/>
                      </a:rPr>
                      <m:t>14 </m:t>
                    </m:r>
                    <m:r>
                      <m:rPr>
                        <m:sty m:val="p"/>
                      </m:rPr>
                      <a:rPr lang="en-GB" sz="2000" b="0" i="0" smtClean="0">
                        <a:latin typeface="Cambria Math" panose="02040503050406030204" pitchFamily="18" charset="0"/>
                      </a:rPr>
                      <m:t>eV</m:t>
                    </m:r>
                  </m:oMath>
                </a14:m>
                <a:endParaRPr lang="en-GB" sz="2000" dirty="0"/>
              </a:p>
              <a:p>
                <a:pPr marL="342900" indent="-342900">
                  <a:buFont typeface="Wingdings" panose="05000000000000000000" pitchFamily="2" charset="2"/>
                  <a:buChar char="v"/>
                </a:pPr>
                <a:endParaRPr lang="en-GB" sz="2000" dirty="0"/>
              </a:p>
            </p:txBody>
          </p:sp>
        </mc:Choice>
        <mc:Fallback xmlns="">
          <p:sp>
            <p:nvSpPr>
              <p:cNvPr id="11" name="TextBox 10">
                <a:extLst>
                  <a:ext uri="{FF2B5EF4-FFF2-40B4-BE49-F238E27FC236}">
                    <a16:creationId xmlns:a16="http://schemas.microsoft.com/office/drawing/2014/main" id="{0100CB61-FC2F-5AFF-83E5-5131F0B66FA8}"/>
                  </a:ext>
                </a:extLst>
              </p:cNvPr>
              <p:cNvSpPr txBox="1">
                <a:spLocks noRot="1" noChangeAspect="1" noMove="1" noResize="1" noEditPoints="1" noAdjustHandles="1" noChangeArrowheads="1" noChangeShapeType="1" noTextEdit="1"/>
              </p:cNvSpPr>
              <p:nvPr/>
            </p:nvSpPr>
            <p:spPr bwMode="auto">
              <a:xfrm>
                <a:off x="7043738" y="4581128"/>
                <a:ext cx="4884909" cy="1336391"/>
              </a:xfrm>
              <a:prstGeom prst="rect">
                <a:avLst/>
              </a:prstGeom>
              <a:blipFill>
                <a:blip r:embed="rId5"/>
                <a:stretch>
                  <a:fillRect l="-1122" t="-2273"/>
                </a:stretch>
              </a:blipFill>
            </p:spPr>
            <p:txBody>
              <a:bodyPr/>
              <a:lstStyle/>
              <a:p>
                <a:r>
                  <a:rPr lang="en-NL">
                    <a:noFill/>
                  </a:rPr>
                  <a:t> </a:t>
                </a:r>
              </a:p>
            </p:txBody>
          </p:sp>
        </mc:Fallback>
      </mc:AlternateContent>
      <p:sp>
        <p:nvSpPr>
          <p:cNvPr id="13" name="TextBox 12">
            <a:extLst>
              <a:ext uri="{FF2B5EF4-FFF2-40B4-BE49-F238E27FC236}">
                <a16:creationId xmlns:a16="http://schemas.microsoft.com/office/drawing/2014/main" id="{A7DFCBEF-FE17-A0C4-68E1-08CADC381E99}"/>
              </a:ext>
            </a:extLst>
          </p:cNvPr>
          <p:cNvSpPr txBox="1"/>
          <p:nvPr/>
        </p:nvSpPr>
        <p:spPr bwMode="auto">
          <a:xfrm>
            <a:off x="2819636" y="5788053"/>
            <a:ext cx="6552728" cy="369332"/>
          </a:xfrm>
          <a:prstGeom prst="rect">
            <a:avLst/>
          </a:prstGeom>
          <a:noFill/>
        </p:spPr>
        <p:txBody>
          <a:bodyPr wrap="square" rtlCol="0">
            <a:spAutoFit/>
          </a:bodyPr>
          <a:lstStyle/>
          <a:p>
            <a:pPr marL="285750" indent="-285750">
              <a:buFont typeface="Wingdings" panose="05000000000000000000" pitchFamily="2" charset="2"/>
              <a:buChar char="Ø"/>
            </a:pPr>
            <a:r>
              <a:rPr lang="en-GB" dirty="0"/>
              <a:t>Limitation on minimum edge temperature used by THRIFT</a:t>
            </a:r>
            <a:endParaRPr lang="en-NL" dirty="0"/>
          </a:p>
        </p:txBody>
      </p:sp>
    </p:spTree>
    <p:extLst>
      <p:ext uri="{BB962C8B-B14F-4D97-AF65-F5344CB8AC3E}">
        <p14:creationId xmlns:p14="http://schemas.microsoft.com/office/powerpoint/2010/main" val="22051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81BD-7727-58B9-2B7F-C74A388FD0D1}"/>
              </a:ext>
            </a:extLst>
          </p:cNvPr>
          <p:cNvSpPr>
            <a:spLocks noGrp="1"/>
          </p:cNvSpPr>
          <p:nvPr>
            <p:ph type="title"/>
          </p:nvPr>
        </p:nvSpPr>
        <p:spPr/>
        <p:txBody>
          <a:bodyPr/>
          <a:lstStyle/>
          <a:p>
            <a:r>
              <a:rPr lang="en-GB" dirty="0"/>
              <a:t>Comparisons for other cases</a:t>
            </a:r>
            <a:endParaRPr lang="en-NL" dirty="0"/>
          </a:p>
        </p:txBody>
      </p:sp>
      <p:sp>
        <p:nvSpPr>
          <p:cNvPr id="3" name="Date Placeholder 2">
            <a:extLst>
              <a:ext uri="{FF2B5EF4-FFF2-40B4-BE49-F238E27FC236}">
                <a16:creationId xmlns:a16="http://schemas.microsoft.com/office/drawing/2014/main" id="{99A17E16-9203-0BBE-1B1A-83448CF0386E}"/>
              </a:ext>
            </a:extLst>
          </p:cNvPr>
          <p:cNvSpPr>
            <a:spLocks noGrp="1"/>
          </p:cNvSpPr>
          <p:nvPr>
            <p:ph type="dt" sz="half" idx="10"/>
          </p:nvPr>
        </p:nvSpPr>
        <p:spPr/>
        <p:txBody>
          <a:bodyPr/>
          <a:lstStyle/>
          <a:p>
            <a:pPr>
              <a:defRPr/>
            </a:pPr>
            <a:fld id="{9BB71766-0D3E-4026-B168-BB2F0926012D}" type="datetime1">
              <a:rPr lang="en-US" smtClean="0"/>
              <a:t>7/12/2023</a:t>
            </a:fld>
            <a:endParaRPr lang="en-US" dirty="0"/>
          </a:p>
        </p:txBody>
      </p:sp>
      <p:sp>
        <p:nvSpPr>
          <p:cNvPr id="4" name="Footer Placeholder 3">
            <a:extLst>
              <a:ext uri="{FF2B5EF4-FFF2-40B4-BE49-F238E27FC236}">
                <a16:creationId xmlns:a16="http://schemas.microsoft.com/office/drawing/2014/main" id="{133CE466-E7B8-6885-DDA7-0B66ECFDA0CE}"/>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07D9BB03-4FB6-CCFA-3384-2E04777BC613}"/>
              </a:ext>
            </a:extLst>
          </p:cNvPr>
          <p:cNvSpPr>
            <a:spLocks noGrp="1"/>
          </p:cNvSpPr>
          <p:nvPr>
            <p:ph type="sldNum" sz="quarter" idx="12"/>
          </p:nvPr>
        </p:nvSpPr>
        <p:spPr/>
        <p:txBody>
          <a:bodyPr/>
          <a:lstStyle/>
          <a:p>
            <a:pPr>
              <a:defRPr/>
            </a:pPr>
            <a:fld id="{F7184F7D-383F-4FE4-8484-A982EFE9D096}" type="slidenum">
              <a:rPr lang="de-DE" smtClean="0"/>
              <a:t>16</a:t>
            </a:fld>
            <a:endParaRPr lang="de-DE"/>
          </a:p>
        </p:txBody>
      </p:sp>
      <mc:AlternateContent xmlns:mc="http://schemas.openxmlformats.org/markup-compatibility/2006" xmlns:a14="http://schemas.microsoft.com/office/drawing/2010/main">
        <mc:Choice Requires="a14">
          <p:graphicFrame>
            <p:nvGraphicFramePr>
              <p:cNvPr id="12" name="Table 15">
                <a:extLst>
                  <a:ext uri="{FF2B5EF4-FFF2-40B4-BE49-F238E27FC236}">
                    <a16:creationId xmlns:a16="http://schemas.microsoft.com/office/drawing/2014/main" id="{B402E56E-570A-B6C0-CEBA-113E08EFB7A4}"/>
                  </a:ext>
                </a:extLst>
              </p:cNvPr>
              <p:cNvGraphicFramePr>
                <a:graphicFrameLocks noGrp="1"/>
              </p:cNvGraphicFramePr>
              <p:nvPr>
                <p:extLst>
                  <p:ext uri="{D42A27DB-BD31-4B8C-83A1-F6EECF244321}">
                    <p14:modId xmlns:p14="http://schemas.microsoft.com/office/powerpoint/2010/main" val="1489393320"/>
                  </p:ext>
                </p:extLst>
              </p:nvPr>
            </p:nvGraphicFramePr>
            <p:xfrm>
              <a:off x="479377" y="3827310"/>
              <a:ext cx="8784979" cy="2159000"/>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val="2546281716"/>
                        </a:ext>
                      </a:extLst>
                    </a:gridCol>
                    <a:gridCol w="1224136">
                      <a:extLst>
                        <a:ext uri="{9D8B030D-6E8A-4147-A177-3AD203B41FA5}">
                          <a16:colId xmlns:a16="http://schemas.microsoft.com/office/drawing/2014/main" val="2802294218"/>
                        </a:ext>
                      </a:extLst>
                    </a:gridCol>
                    <a:gridCol w="1368152">
                      <a:extLst>
                        <a:ext uri="{9D8B030D-6E8A-4147-A177-3AD203B41FA5}">
                          <a16:colId xmlns:a16="http://schemas.microsoft.com/office/drawing/2014/main" val="535002584"/>
                        </a:ext>
                      </a:extLst>
                    </a:gridCol>
                    <a:gridCol w="1284680">
                      <a:extLst>
                        <a:ext uri="{9D8B030D-6E8A-4147-A177-3AD203B41FA5}">
                          <a16:colId xmlns:a16="http://schemas.microsoft.com/office/drawing/2014/main" val="706326152"/>
                        </a:ext>
                      </a:extLst>
                    </a:gridCol>
                    <a:gridCol w="1307608">
                      <a:extLst>
                        <a:ext uri="{9D8B030D-6E8A-4147-A177-3AD203B41FA5}">
                          <a16:colId xmlns:a16="http://schemas.microsoft.com/office/drawing/2014/main" val="1114402802"/>
                        </a:ext>
                      </a:extLst>
                    </a:gridCol>
                    <a:gridCol w="1008112">
                      <a:extLst>
                        <a:ext uri="{9D8B030D-6E8A-4147-A177-3AD203B41FA5}">
                          <a16:colId xmlns:a16="http://schemas.microsoft.com/office/drawing/2014/main" val="1492816580"/>
                        </a:ext>
                      </a:extLst>
                    </a:gridCol>
                    <a:gridCol w="1080124">
                      <a:extLst>
                        <a:ext uri="{9D8B030D-6E8A-4147-A177-3AD203B41FA5}">
                          <a16:colId xmlns:a16="http://schemas.microsoft.com/office/drawing/2014/main" val="3872208700"/>
                        </a:ext>
                      </a:extLst>
                    </a:gridCol>
                  </a:tblGrid>
                  <a:tr h="370840">
                    <a:tc>
                      <a:txBody>
                        <a:bodyPr/>
                        <a:lstStyle/>
                        <a:p>
                          <a:endParaRPr lang="en-NL" sz="1400" dirty="0"/>
                        </a:p>
                      </a:txBody>
                      <a:tcPr/>
                    </a:tc>
                    <a:tc gridSpan="2">
                      <a:txBody>
                        <a:bodyPr/>
                        <a:lstStyle/>
                        <a:p>
                          <a:pPr algn="ct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𝝉</m:t>
                                    </m:r>
                                  </m:e>
                                  <m:sub>
                                    <m:r>
                                      <a:rPr lang="en-GB" sz="1400" b="1" i="1" smtClean="0">
                                        <a:latin typeface="Cambria Math" panose="02040503050406030204" pitchFamily="18" charset="0"/>
                                      </a:rPr>
                                      <m:t>𝑳</m:t>
                                    </m:r>
                                    <m:r>
                                      <a:rPr lang="en-GB" sz="1400" b="1" i="1" smtClean="0">
                                        <a:latin typeface="Cambria Math" panose="02040503050406030204" pitchFamily="18" charset="0"/>
                                      </a:rPr>
                                      <m:t>/</m:t>
                                    </m:r>
                                    <m:r>
                                      <a:rPr lang="en-GB" sz="1400" b="1" i="1" smtClean="0">
                                        <a:latin typeface="Cambria Math" panose="02040503050406030204" pitchFamily="18" charset="0"/>
                                      </a:rPr>
                                      <m:t>𝑹</m:t>
                                    </m:r>
                                  </m:sub>
                                </m:sSub>
                                <m:r>
                                  <a:rPr lang="en-GB" sz="1400" b="1" i="1" smtClean="0">
                                    <a:latin typeface="Cambria Math" panose="02040503050406030204" pitchFamily="18" charset="0"/>
                                  </a:rPr>
                                  <m:t> [</m:t>
                                </m:r>
                                <m:r>
                                  <a:rPr lang="en-GB" sz="1400" b="1" i="0" smtClean="0">
                                    <a:latin typeface="Cambria Math" panose="02040503050406030204" pitchFamily="18" charset="0"/>
                                  </a:rPr>
                                  <m:t>𝐬</m:t>
                                </m:r>
                                <m:r>
                                  <a:rPr lang="en-GB" sz="1400" b="1" i="0" smtClean="0">
                                    <a:latin typeface="Cambria Math" panose="02040503050406030204" pitchFamily="18" charset="0"/>
                                  </a:rPr>
                                  <m:t>]</m:t>
                                </m:r>
                              </m:oMath>
                            </m:oMathPara>
                          </a14:m>
                          <a:endParaRPr lang="en-NL" sz="1400" dirty="0"/>
                        </a:p>
                      </a:txBody>
                      <a:tcPr/>
                    </a:tc>
                    <a:tc hMerge="1">
                      <a:txBody>
                        <a:bodyPr/>
                        <a:lstStyle/>
                        <a:p>
                          <a:endParaRPr lang="en-NL" dirty="0"/>
                        </a:p>
                      </a:txBody>
                      <a:tcPr/>
                    </a:tc>
                    <a:tc gridSpan="2">
                      <a:txBody>
                        <a:bodyPr/>
                        <a:lstStyle/>
                        <a:p>
                          <a:pPr algn="ct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𝑰</m:t>
                                  </m:r>
                                </m:e>
                                <m:sub>
                                  <m:r>
                                    <a:rPr lang="en-GB" sz="1400" b="1" i="1" smtClean="0">
                                      <a:latin typeface="Cambria Math" panose="02040503050406030204" pitchFamily="18" charset="0"/>
                                    </a:rPr>
                                    <m:t>∞</m:t>
                                  </m:r>
                                </m:sub>
                              </m:sSub>
                            </m:oMath>
                          </a14:m>
                          <a:r>
                            <a:rPr lang="en-GB" sz="1400" dirty="0"/>
                            <a:t> [kA]</a:t>
                          </a:r>
                          <a:endParaRPr lang="en-NL" sz="1400" dirty="0"/>
                        </a:p>
                      </a:txBody>
                      <a:tcPr/>
                    </a:tc>
                    <a:tc hMerge="1">
                      <a:txBody>
                        <a:bodyPr/>
                        <a:lstStyle/>
                        <a:p>
                          <a:endParaRPr lang="en-NL" dirty="0"/>
                        </a:p>
                      </a:txBody>
                      <a:tcPr/>
                    </a:tc>
                    <a:tc>
                      <a:txBody>
                        <a:bodyPr/>
                        <a:lstStyle/>
                        <a:p>
                          <a:pPr algn="ct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𝑰</m:t>
                                  </m:r>
                                </m:e>
                                <m:sub>
                                  <m:r>
                                    <a:rPr lang="en-GB" sz="1400" b="1" i="0" smtClean="0">
                                      <a:latin typeface="Cambria Math" panose="02040503050406030204" pitchFamily="18" charset="0"/>
                                    </a:rPr>
                                    <m:t>𝐁𝐒</m:t>
                                  </m:r>
                                </m:sub>
                              </m:sSub>
                            </m:oMath>
                          </a14:m>
                          <a:r>
                            <a:rPr lang="en-GB" sz="1400" b="1" dirty="0"/>
                            <a:t> [kA]</a:t>
                          </a:r>
                          <a:endParaRPr lang="en-NL" sz="1400" b="1"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𝝂</m:t>
                                    </m:r>
                                  </m:e>
                                  <m:sup>
                                    <m:r>
                                      <a:rPr lang="en-GB" sz="1400" b="1" i="1" smtClean="0">
                                        <a:latin typeface="Cambria Math" panose="02040503050406030204" pitchFamily="18" charset="0"/>
                                      </a:rPr>
                                      <m:t>∗</m:t>
                                    </m:r>
                                  </m:sup>
                                </m:sSup>
                              </m:oMath>
                            </m:oMathPara>
                          </a14:m>
                          <a:endParaRPr lang="en-NL" sz="1400" dirty="0"/>
                        </a:p>
                      </a:txBody>
                      <a:tcPr/>
                    </a:tc>
                    <a:extLst>
                      <a:ext uri="{0D108BD9-81ED-4DB2-BD59-A6C34878D82A}">
                        <a16:rowId xmlns:a16="http://schemas.microsoft.com/office/drawing/2014/main" val="1978583991"/>
                      </a:ext>
                    </a:extLst>
                  </a:tr>
                  <a:tr h="0">
                    <a:tc>
                      <a:txBody>
                        <a:bodyPr/>
                        <a:lstStyle/>
                        <a:p>
                          <a:pPr algn="ctr"/>
                          <a:endParaRPr lang="en-NL" sz="1400" dirty="0"/>
                        </a:p>
                      </a:txBody>
                      <a:tcPr/>
                    </a:tc>
                    <a:tc>
                      <a:txBody>
                        <a:bodyPr/>
                        <a:lstStyle/>
                        <a:p>
                          <a:pPr algn="ctr"/>
                          <a:r>
                            <a:rPr lang="en-GB" sz="1400" dirty="0"/>
                            <a:t>experiment</a:t>
                          </a:r>
                          <a:endParaRPr lang="en-NL" sz="1400" dirty="0"/>
                        </a:p>
                      </a:txBody>
                      <a:tcPr/>
                    </a:tc>
                    <a:tc>
                      <a:txBody>
                        <a:bodyPr/>
                        <a:lstStyle/>
                        <a:p>
                          <a:pPr algn="ctr"/>
                          <a:r>
                            <a:rPr lang="en-GB" sz="1400" dirty="0"/>
                            <a:t>simulation</a:t>
                          </a:r>
                          <a:endParaRPr lang="en-NL"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dirty="0"/>
                            <a:t>experiment</a:t>
                          </a:r>
                          <a:endParaRPr lang="en-NL" sz="1400" dirty="0"/>
                        </a:p>
                      </a:txBody>
                      <a:tcPr/>
                    </a:tc>
                    <a:tc>
                      <a:txBody>
                        <a:bodyPr/>
                        <a:lstStyle/>
                        <a:p>
                          <a:pPr algn="ctr"/>
                          <a:r>
                            <a:rPr lang="en-GB" sz="1400" dirty="0"/>
                            <a:t>simulation</a:t>
                          </a:r>
                          <a:endParaRPr lang="en-NL" sz="1400" dirty="0"/>
                        </a:p>
                      </a:txBody>
                      <a:tcPr/>
                    </a:tc>
                    <a:tc>
                      <a:txBody>
                        <a:bodyPr/>
                        <a:lstStyle/>
                        <a:p>
                          <a:pPr algn="ctr"/>
                          <a:r>
                            <a:rPr lang="en-GB" sz="1400" dirty="0"/>
                            <a:t>simulation</a:t>
                          </a:r>
                          <a:endParaRPr lang="en-NL" sz="1400" dirty="0"/>
                        </a:p>
                      </a:txBody>
                      <a:tcPr/>
                    </a:tc>
                    <a:tc>
                      <a:txBody>
                        <a:bodyPr/>
                        <a:lstStyle/>
                        <a:p>
                          <a:pPr algn="ctr"/>
                          <a:r>
                            <a:rPr lang="en-GB" sz="1400" dirty="0"/>
                            <a:t>simulation </a:t>
                          </a:r>
                          <a:endParaRPr lang="en-NL" sz="1400" dirty="0"/>
                        </a:p>
                      </a:txBody>
                      <a:tcPr/>
                    </a:tc>
                    <a:extLst>
                      <a:ext uri="{0D108BD9-81ED-4DB2-BD59-A6C34878D82A}">
                        <a16:rowId xmlns:a16="http://schemas.microsoft.com/office/drawing/2014/main" val="1327299434"/>
                      </a:ext>
                    </a:extLst>
                  </a:tr>
                  <a:tr h="370840">
                    <a:tc>
                      <a:txBody>
                        <a:bodyPr/>
                        <a:lstStyle/>
                        <a:p>
                          <a:r>
                            <a:rPr lang="en-GB" sz="1400" dirty="0"/>
                            <a:t>A</a:t>
                          </a:r>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12.16±0.07</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11.09±0.003</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10.59±0.002</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1.91±0.001</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3.31</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5.7⋅</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m:t>
                                    </m:r>
                                  </m:e>
                                  <m:sup>
                                    <m:r>
                                      <a:rPr lang="en-GB" sz="1400" b="0" i="1" smtClean="0">
                                        <a:latin typeface="Cambria Math" panose="02040503050406030204" pitchFamily="18" charset="0"/>
                                      </a:rPr>
                                      <m:t>−3</m:t>
                                    </m:r>
                                  </m:sup>
                                </m:sSup>
                              </m:oMath>
                            </m:oMathPara>
                          </a14:m>
                          <a:endParaRPr lang="en-NL" sz="1400" dirty="0"/>
                        </a:p>
                      </a:txBody>
                      <a:tcPr/>
                    </a:tc>
                    <a:extLst>
                      <a:ext uri="{0D108BD9-81ED-4DB2-BD59-A6C34878D82A}">
                        <a16:rowId xmlns:a16="http://schemas.microsoft.com/office/drawing/2014/main" val="4078898558"/>
                      </a:ext>
                    </a:extLst>
                  </a:tr>
                  <a:tr h="370840">
                    <a:tc>
                      <a:txBody>
                        <a:bodyPr/>
                        <a:lstStyle/>
                        <a:p>
                          <a:r>
                            <a:rPr lang="en-GB" sz="1400" dirty="0"/>
                            <a:t>B (after step)</a:t>
                          </a:r>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3.93±0.08</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1.97±0.03</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8.95±0.04</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1.67±0.03</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9.53</m:t>
                                </m:r>
                              </m:oMath>
                            </m:oMathPara>
                          </a14:m>
                          <a:endParaRPr lang="en-NL" sz="14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6.1⋅</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m:t>
                                    </m:r>
                                  </m:e>
                                  <m:sup>
                                    <m:r>
                                      <a:rPr lang="en-GB" sz="1400" b="0" i="1" smtClean="0">
                                        <a:latin typeface="Cambria Math" panose="02040503050406030204" pitchFamily="18" charset="0"/>
                                      </a:rPr>
                                      <m:t>−3</m:t>
                                    </m:r>
                                  </m:sup>
                                </m:sSup>
                              </m:oMath>
                            </m:oMathPara>
                          </a14:m>
                          <a:endParaRPr lang="en-NL" sz="1400" dirty="0"/>
                        </a:p>
                      </a:txBody>
                      <a:tcPr/>
                    </a:tc>
                    <a:extLst>
                      <a:ext uri="{0D108BD9-81ED-4DB2-BD59-A6C34878D82A}">
                        <a16:rowId xmlns:a16="http://schemas.microsoft.com/office/drawing/2014/main" val="971992717"/>
                      </a:ext>
                    </a:extLst>
                  </a:tr>
                  <a:tr h="370840">
                    <a:tc>
                      <a:txBody>
                        <a:bodyPr/>
                        <a:lstStyle/>
                        <a:p>
                          <a:r>
                            <a:rPr lang="en-GB" sz="1400" dirty="0"/>
                            <a:t>C1 (before step)</a:t>
                          </a:r>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8.66±0.05</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6.59±0.47</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10.31±0.05</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4.63±0.28 </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11.56</m:t>
                                </m:r>
                              </m:oMath>
                            </m:oMathPara>
                          </a14:m>
                          <a:endParaRPr lang="en-NL" sz="14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1.9⋅</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m:t>
                                    </m:r>
                                  </m:e>
                                  <m:sup>
                                    <m:r>
                                      <a:rPr lang="en-GB" sz="1400" b="0" i="1" smtClean="0">
                                        <a:latin typeface="Cambria Math" panose="02040503050406030204" pitchFamily="18" charset="0"/>
                                      </a:rPr>
                                      <m:t>−2</m:t>
                                    </m:r>
                                  </m:sup>
                                </m:sSup>
                              </m:oMath>
                            </m:oMathPara>
                          </a14:m>
                          <a:endParaRPr lang="en-NL" sz="1400" dirty="0"/>
                        </a:p>
                      </a:txBody>
                      <a:tcPr/>
                    </a:tc>
                    <a:extLst>
                      <a:ext uri="{0D108BD9-81ED-4DB2-BD59-A6C34878D82A}">
                        <a16:rowId xmlns:a16="http://schemas.microsoft.com/office/drawing/2014/main" val="1570177037"/>
                      </a:ext>
                    </a:extLst>
                  </a:tr>
                  <a:tr h="370840">
                    <a:tc>
                      <a:txBody>
                        <a:bodyPr/>
                        <a:lstStyle/>
                        <a:p>
                          <a:r>
                            <a:rPr lang="en-GB" sz="1400" dirty="0"/>
                            <a:t>C2 (after step)</a:t>
                          </a:r>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1.59±0.004 </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33.60±17.04</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4.37±0.001</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11.46±3.63</m:t>
                                </m:r>
                              </m:oMath>
                            </m:oMathPara>
                          </a14:m>
                          <a:endParaRPr lang="en-NL"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7.98</m:t>
                                </m:r>
                              </m:oMath>
                            </m:oMathPara>
                          </a14:m>
                          <a:endParaRPr lang="en-NL" sz="1400"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m:t>
                                    </m:r>
                                  </m:e>
                                  <m:sup>
                                    <m:r>
                                      <a:rPr lang="en-GB" sz="1400" b="0" i="1" smtClean="0">
                                        <a:latin typeface="Cambria Math" panose="02040503050406030204" pitchFamily="18" charset="0"/>
                                      </a:rPr>
                                      <m:t>−2</m:t>
                                    </m:r>
                                  </m:sup>
                                </m:sSup>
                              </m:oMath>
                            </m:oMathPara>
                          </a14:m>
                          <a:endParaRPr lang="en-NL" sz="1400" dirty="0"/>
                        </a:p>
                      </a:txBody>
                      <a:tcPr/>
                    </a:tc>
                    <a:extLst>
                      <a:ext uri="{0D108BD9-81ED-4DB2-BD59-A6C34878D82A}">
                        <a16:rowId xmlns:a16="http://schemas.microsoft.com/office/drawing/2014/main" val="3494101549"/>
                      </a:ext>
                    </a:extLst>
                  </a:tr>
                </a:tbl>
              </a:graphicData>
            </a:graphic>
          </p:graphicFrame>
        </mc:Choice>
        <mc:Fallback xmlns="">
          <p:graphicFrame>
            <p:nvGraphicFramePr>
              <p:cNvPr id="12" name="Table 15">
                <a:extLst>
                  <a:ext uri="{FF2B5EF4-FFF2-40B4-BE49-F238E27FC236}">
                    <a16:creationId xmlns:a16="http://schemas.microsoft.com/office/drawing/2014/main" id="{B402E56E-570A-B6C0-CEBA-113E08EFB7A4}"/>
                  </a:ext>
                </a:extLst>
              </p:cNvPr>
              <p:cNvGraphicFramePr>
                <a:graphicFrameLocks noGrp="1"/>
              </p:cNvGraphicFramePr>
              <p:nvPr>
                <p:extLst>
                  <p:ext uri="{D42A27DB-BD31-4B8C-83A1-F6EECF244321}">
                    <p14:modId xmlns:p14="http://schemas.microsoft.com/office/powerpoint/2010/main" val="1489393320"/>
                  </p:ext>
                </p:extLst>
              </p:nvPr>
            </p:nvGraphicFramePr>
            <p:xfrm>
              <a:off x="479377" y="3827310"/>
              <a:ext cx="8784979" cy="2159000"/>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val="2546281716"/>
                        </a:ext>
                      </a:extLst>
                    </a:gridCol>
                    <a:gridCol w="1224136">
                      <a:extLst>
                        <a:ext uri="{9D8B030D-6E8A-4147-A177-3AD203B41FA5}">
                          <a16:colId xmlns:a16="http://schemas.microsoft.com/office/drawing/2014/main" val="2802294218"/>
                        </a:ext>
                      </a:extLst>
                    </a:gridCol>
                    <a:gridCol w="1368152">
                      <a:extLst>
                        <a:ext uri="{9D8B030D-6E8A-4147-A177-3AD203B41FA5}">
                          <a16:colId xmlns:a16="http://schemas.microsoft.com/office/drawing/2014/main" val="535002584"/>
                        </a:ext>
                      </a:extLst>
                    </a:gridCol>
                    <a:gridCol w="1284680">
                      <a:extLst>
                        <a:ext uri="{9D8B030D-6E8A-4147-A177-3AD203B41FA5}">
                          <a16:colId xmlns:a16="http://schemas.microsoft.com/office/drawing/2014/main" val="706326152"/>
                        </a:ext>
                      </a:extLst>
                    </a:gridCol>
                    <a:gridCol w="1307608">
                      <a:extLst>
                        <a:ext uri="{9D8B030D-6E8A-4147-A177-3AD203B41FA5}">
                          <a16:colId xmlns:a16="http://schemas.microsoft.com/office/drawing/2014/main" val="1114402802"/>
                        </a:ext>
                      </a:extLst>
                    </a:gridCol>
                    <a:gridCol w="1008112">
                      <a:extLst>
                        <a:ext uri="{9D8B030D-6E8A-4147-A177-3AD203B41FA5}">
                          <a16:colId xmlns:a16="http://schemas.microsoft.com/office/drawing/2014/main" val="1492816580"/>
                        </a:ext>
                      </a:extLst>
                    </a:gridCol>
                    <a:gridCol w="1080124">
                      <a:extLst>
                        <a:ext uri="{9D8B030D-6E8A-4147-A177-3AD203B41FA5}">
                          <a16:colId xmlns:a16="http://schemas.microsoft.com/office/drawing/2014/main" val="3872208700"/>
                        </a:ext>
                      </a:extLst>
                    </a:gridCol>
                  </a:tblGrid>
                  <a:tr h="370840">
                    <a:tc>
                      <a:txBody>
                        <a:bodyPr/>
                        <a:lstStyle/>
                        <a:p>
                          <a:endParaRPr lang="en-NL" sz="1400" dirty="0"/>
                        </a:p>
                      </a:txBody>
                      <a:tcPr/>
                    </a:tc>
                    <a:tc gridSpan="2">
                      <a:txBody>
                        <a:bodyPr/>
                        <a:lstStyle/>
                        <a:p>
                          <a:endParaRPr lang="en-NL"/>
                        </a:p>
                      </a:txBody>
                      <a:tcPr>
                        <a:blipFill>
                          <a:blip r:embed="rId2"/>
                          <a:stretch>
                            <a:fillRect l="-58451" t="-1639" r="-181221" b="-486885"/>
                          </a:stretch>
                        </a:blipFill>
                      </a:tcPr>
                    </a:tc>
                    <a:tc hMerge="1">
                      <a:txBody>
                        <a:bodyPr/>
                        <a:lstStyle/>
                        <a:p>
                          <a:endParaRPr lang="en-NL" dirty="0"/>
                        </a:p>
                      </a:txBody>
                      <a:tcPr/>
                    </a:tc>
                    <a:tc gridSpan="2">
                      <a:txBody>
                        <a:bodyPr/>
                        <a:lstStyle/>
                        <a:p>
                          <a:endParaRPr lang="en-NL"/>
                        </a:p>
                      </a:txBody>
                      <a:tcPr>
                        <a:blipFill>
                          <a:blip r:embed="rId2"/>
                          <a:stretch>
                            <a:fillRect l="-158824" t="-1639" r="-81647" b="-486885"/>
                          </a:stretch>
                        </a:blipFill>
                      </a:tcPr>
                    </a:tc>
                    <a:tc hMerge="1">
                      <a:txBody>
                        <a:bodyPr/>
                        <a:lstStyle/>
                        <a:p>
                          <a:endParaRPr lang="en-NL" dirty="0"/>
                        </a:p>
                      </a:txBody>
                      <a:tcPr/>
                    </a:tc>
                    <a:tc>
                      <a:txBody>
                        <a:bodyPr/>
                        <a:lstStyle/>
                        <a:p>
                          <a:endParaRPr lang="en-NL"/>
                        </a:p>
                      </a:txBody>
                      <a:tcPr>
                        <a:blipFill>
                          <a:blip r:embed="rId2"/>
                          <a:stretch>
                            <a:fillRect l="-662651" t="-1639" r="-109036" b="-486885"/>
                          </a:stretch>
                        </a:blipFill>
                      </a:tcPr>
                    </a:tc>
                    <a:tc>
                      <a:txBody>
                        <a:bodyPr/>
                        <a:lstStyle/>
                        <a:p>
                          <a:endParaRPr lang="en-NL"/>
                        </a:p>
                      </a:txBody>
                      <a:tcPr>
                        <a:blipFill>
                          <a:blip r:embed="rId2"/>
                          <a:stretch>
                            <a:fillRect l="-715254" t="-1639" r="-2260" b="-486885"/>
                          </a:stretch>
                        </a:blipFill>
                      </a:tcPr>
                    </a:tc>
                    <a:extLst>
                      <a:ext uri="{0D108BD9-81ED-4DB2-BD59-A6C34878D82A}">
                        <a16:rowId xmlns:a16="http://schemas.microsoft.com/office/drawing/2014/main" val="1978583991"/>
                      </a:ext>
                    </a:extLst>
                  </a:tr>
                  <a:tr h="304800">
                    <a:tc>
                      <a:txBody>
                        <a:bodyPr/>
                        <a:lstStyle/>
                        <a:p>
                          <a:pPr algn="ctr"/>
                          <a:endParaRPr lang="en-NL" sz="1400" dirty="0"/>
                        </a:p>
                      </a:txBody>
                      <a:tcPr/>
                    </a:tc>
                    <a:tc>
                      <a:txBody>
                        <a:bodyPr/>
                        <a:lstStyle/>
                        <a:p>
                          <a:pPr algn="ctr"/>
                          <a:r>
                            <a:rPr lang="en-GB" sz="1400" dirty="0"/>
                            <a:t>experiment</a:t>
                          </a:r>
                          <a:endParaRPr lang="en-NL" sz="1400" dirty="0"/>
                        </a:p>
                      </a:txBody>
                      <a:tcPr/>
                    </a:tc>
                    <a:tc>
                      <a:txBody>
                        <a:bodyPr/>
                        <a:lstStyle/>
                        <a:p>
                          <a:pPr algn="ctr"/>
                          <a:r>
                            <a:rPr lang="en-GB" sz="1400" dirty="0"/>
                            <a:t>simulation</a:t>
                          </a:r>
                          <a:endParaRPr lang="en-NL"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dirty="0"/>
                            <a:t>experiment</a:t>
                          </a:r>
                          <a:endParaRPr lang="en-NL" sz="1400" dirty="0"/>
                        </a:p>
                      </a:txBody>
                      <a:tcPr/>
                    </a:tc>
                    <a:tc>
                      <a:txBody>
                        <a:bodyPr/>
                        <a:lstStyle/>
                        <a:p>
                          <a:pPr algn="ctr"/>
                          <a:r>
                            <a:rPr lang="en-GB" sz="1400" dirty="0"/>
                            <a:t>simulation</a:t>
                          </a:r>
                          <a:endParaRPr lang="en-NL" sz="1400" dirty="0"/>
                        </a:p>
                      </a:txBody>
                      <a:tcPr/>
                    </a:tc>
                    <a:tc>
                      <a:txBody>
                        <a:bodyPr/>
                        <a:lstStyle/>
                        <a:p>
                          <a:pPr algn="ctr"/>
                          <a:r>
                            <a:rPr lang="en-GB" sz="1400" dirty="0"/>
                            <a:t>simulation</a:t>
                          </a:r>
                          <a:endParaRPr lang="en-NL" sz="1400" dirty="0"/>
                        </a:p>
                      </a:txBody>
                      <a:tcPr/>
                    </a:tc>
                    <a:tc>
                      <a:txBody>
                        <a:bodyPr/>
                        <a:lstStyle/>
                        <a:p>
                          <a:pPr algn="ctr"/>
                          <a:r>
                            <a:rPr lang="en-GB" sz="1400" dirty="0"/>
                            <a:t>simulation </a:t>
                          </a:r>
                          <a:endParaRPr lang="en-NL" sz="1400" dirty="0"/>
                        </a:p>
                      </a:txBody>
                      <a:tcPr/>
                    </a:tc>
                    <a:extLst>
                      <a:ext uri="{0D108BD9-81ED-4DB2-BD59-A6C34878D82A}">
                        <a16:rowId xmlns:a16="http://schemas.microsoft.com/office/drawing/2014/main" val="1327299434"/>
                      </a:ext>
                    </a:extLst>
                  </a:tr>
                  <a:tr h="370840">
                    <a:tc>
                      <a:txBody>
                        <a:bodyPr/>
                        <a:lstStyle/>
                        <a:p>
                          <a:r>
                            <a:rPr lang="en-GB" sz="1400" dirty="0"/>
                            <a:t>A</a:t>
                          </a:r>
                          <a:endParaRPr lang="en-NL" sz="1400" dirty="0"/>
                        </a:p>
                      </a:txBody>
                      <a:tcPr/>
                    </a:tc>
                    <a:tc>
                      <a:txBody>
                        <a:bodyPr/>
                        <a:lstStyle/>
                        <a:p>
                          <a:endParaRPr lang="en-NL"/>
                        </a:p>
                      </a:txBody>
                      <a:tcPr>
                        <a:blipFill>
                          <a:blip r:embed="rId2"/>
                          <a:stretch>
                            <a:fillRect l="-123881" t="-180645" r="-496020" b="-298387"/>
                          </a:stretch>
                        </a:blipFill>
                      </a:tcPr>
                    </a:tc>
                    <a:tc>
                      <a:txBody>
                        <a:bodyPr/>
                        <a:lstStyle/>
                        <a:p>
                          <a:endParaRPr lang="en-NL"/>
                        </a:p>
                      </a:txBody>
                      <a:tcPr>
                        <a:blipFill>
                          <a:blip r:embed="rId2"/>
                          <a:stretch>
                            <a:fillRect l="-200000" t="-180645" r="-343111" b="-298387"/>
                          </a:stretch>
                        </a:blipFill>
                      </a:tcPr>
                    </a:tc>
                    <a:tc>
                      <a:txBody>
                        <a:bodyPr/>
                        <a:lstStyle/>
                        <a:p>
                          <a:endParaRPr lang="en-NL"/>
                        </a:p>
                      </a:txBody>
                      <a:tcPr>
                        <a:blipFill>
                          <a:blip r:embed="rId2"/>
                          <a:stretch>
                            <a:fillRect l="-319905" t="-180645" r="-265877" b="-298387"/>
                          </a:stretch>
                        </a:blipFill>
                      </a:tcPr>
                    </a:tc>
                    <a:tc>
                      <a:txBody>
                        <a:bodyPr/>
                        <a:lstStyle/>
                        <a:p>
                          <a:endParaRPr lang="en-NL"/>
                        </a:p>
                      </a:txBody>
                      <a:tcPr>
                        <a:blipFill>
                          <a:blip r:embed="rId2"/>
                          <a:stretch>
                            <a:fillRect l="-414019" t="-180645" r="-162150" b="-298387"/>
                          </a:stretch>
                        </a:blipFill>
                      </a:tcPr>
                    </a:tc>
                    <a:tc>
                      <a:txBody>
                        <a:bodyPr/>
                        <a:lstStyle/>
                        <a:p>
                          <a:endParaRPr lang="en-NL"/>
                        </a:p>
                      </a:txBody>
                      <a:tcPr>
                        <a:blipFill>
                          <a:blip r:embed="rId2"/>
                          <a:stretch>
                            <a:fillRect l="-662651" t="-180645" r="-109036" b="-298387"/>
                          </a:stretch>
                        </a:blipFill>
                      </a:tcPr>
                    </a:tc>
                    <a:tc>
                      <a:txBody>
                        <a:bodyPr/>
                        <a:lstStyle/>
                        <a:p>
                          <a:endParaRPr lang="en-NL"/>
                        </a:p>
                      </a:txBody>
                      <a:tcPr>
                        <a:blipFill>
                          <a:blip r:embed="rId2"/>
                          <a:stretch>
                            <a:fillRect l="-715254" t="-180645" r="-2260" b="-298387"/>
                          </a:stretch>
                        </a:blipFill>
                      </a:tcPr>
                    </a:tc>
                    <a:extLst>
                      <a:ext uri="{0D108BD9-81ED-4DB2-BD59-A6C34878D82A}">
                        <a16:rowId xmlns:a16="http://schemas.microsoft.com/office/drawing/2014/main" val="4078898558"/>
                      </a:ext>
                    </a:extLst>
                  </a:tr>
                  <a:tr h="370840">
                    <a:tc>
                      <a:txBody>
                        <a:bodyPr/>
                        <a:lstStyle/>
                        <a:p>
                          <a:r>
                            <a:rPr lang="en-GB" sz="1400" dirty="0"/>
                            <a:t>B (after step)</a:t>
                          </a:r>
                          <a:endParaRPr lang="en-NL" sz="1400" dirty="0"/>
                        </a:p>
                      </a:txBody>
                      <a:tcPr/>
                    </a:tc>
                    <a:tc>
                      <a:txBody>
                        <a:bodyPr/>
                        <a:lstStyle/>
                        <a:p>
                          <a:endParaRPr lang="en-NL"/>
                        </a:p>
                      </a:txBody>
                      <a:tcPr>
                        <a:blipFill>
                          <a:blip r:embed="rId2"/>
                          <a:stretch>
                            <a:fillRect l="-123881" t="-285246" r="-496020" b="-203279"/>
                          </a:stretch>
                        </a:blipFill>
                      </a:tcPr>
                    </a:tc>
                    <a:tc>
                      <a:txBody>
                        <a:bodyPr/>
                        <a:lstStyle/>
                        <a:p>
                          <a:endParaRPr lang="en-NL"/>
                        </a:p>
                      </a:txBody>
                      <a:tcPr>
                        <a:blipFill>
                          <a:blip r:embed="rId2"/>
                          <a:stretch>
                            <a:fillRect l="-200000" t="-285246" r="-343111" b="-203279"/>
                          </a:stretch>
                        </a:blipFill>
                      </a:tcPr>
                    </a:tc>
                    <a:tc>
                      <a:txBody>
                        <a:bodyPr/>
                        <a:lstStyle/>
                        <a:p>
                          <a:endParaRPr lang="en-NL"/>
                        </a:p>
                      </a:txBody>
                      <a:tcPr>
                        <a:blipFill>
                          <a:blip r:embed="rId2"/>
                          <a:stretch>
                            <a:fillRect l="-319905" t="-285246" r="-265877" b="-203279"/>
                          </a:stretch>
                        </a:blipFill>
                      </a:tcPr>
                    </a:tc>
                    <a:tc>
                      <a:txBody>
                        <a:bodyPr/>
                        <a:lstStyle/>
                        <a:p>
                          <a:endParaRPr lang="en-NL"/>
                        </a:p>
                      </a:txBody>
                      <a:tcPr>
                        <a:blipFill>
                          <a:blip r:embed="rId2"/>
                          <a:stretch>
                            <a:fillRect l="-414019" t="-285246" r="-162150" b="-203279"/>
                          </a:stretch>
                        </a:blipFill>
                      </a:tcPr>
                    </a:tc>
                    <a:tc>
                      <a:txBody>
                        <a:bodyPr/>
                        <a:lstStyle/>
                        <a:p>
                          <a:endParaRPr lang="en-NL"/>
                        </a:p>
                      </a:txBody>
                      <a:tcPr>
                        <a:blipFill>
                          <a:blip r:embed="rId2"/>
                          <a:stretch>
                            <a:fillRect l="-662651" t="-285246" r="-109036" b="-203279"/>
                          </a:stretch>
                        </a:blipFill>
                      </a:tcPr>
                    </a:tc>
                    <a:tc>
                      <a:txBody>
                        <a:bodyPr/>
                        <a:lstStyle/>
                        <a:p>
                          <a:endParaRPr lang="en-NL"/>
                        </a:p>
                      </a:txBody>
                      <a:tcPr>
                        <a:blipFill>
                          <a:blip r:embed="rId2"/>
                          <a:stretch>
                            <a:fillRect l="-715254" t="-285246" r="-2260" b="-203279"/>
                          </a:stretch>
                        </a:blipFill>
                      </a:tcPr>
                    </a:tc>
                    <a:extLst>
                      <a:ext uri="{0D108BD9-81ED-4DB2-BD59-A6C34878D82A}">
                        <a16:rowId xmlns:a16="http://schemas.microsoft.com/office/drawing/2014/main" val="971992717"/>
                      </a:ext>
                    </a:extLst>
                  </a:tr>
                  <a:tr h="370840">
                    <a:tc>
                      <a:txBody>
                        <a:bodyPr/>
                        <a:lstStyle/>
                        <a:p>
                          <a:r>
                            <a:rPr lang="en-GB" sz="1400" dirty="0"/>
                            <a:t>C1 (before step)</a:t>
                          </a:r>
                          <a:endParaRPr lang="en-NL" sz="1400" dirty="0"/>
                        </a:p>
                      </a:txBody>
                      <a:tcPr/>
                    </a:tc>
                    <a:tc>
                      <a:txBody>
                        <a:bodyPr/>
                        <a:lstStyle/>
                        <a:p>
                          <a:endParaRPr lang="en-NL"/>
                        </a:p>
                      </a:txBody>
                      <a:tcPr>
                        <a:blipFill>
                          <a:blip r:embed="rId2"/>
                          <a:stretch>
                            <a:fillRect l="-123881" t="-385246" r="-496020" b="-103279"/>
                          </a:stretch>
                        </a:blipFill>
                      </a:tcPr>
                    </a:tc>
                    <a:tc>
                      <a:txBody>
                        <a:bodyPr/>
                        <a:lstStyle/>
                        <a:p>
                          <a:endParaRPr lang="en-NL"/>
                        </a:p>
                      </a:txBody>
                      <a:tcPr>
                        <a:blipFill>
                          <a:blip r:embed="rId2"/>
                          <a:stretch>
                            <a:fillRect l="-200000" t="-385246" r="-343111" b="-103279"/>
                          </a:stretch>
                        </a:blipFill>
                      </a:tcPr>
                    </a:tc>
                    <a:tc>
                      <a:txBody>
                        <a:bodyPr/>
                        <a:lstStyle/>
                        <a:p>
                          <a:endParaRPr lang="en-NL"/>
                        </a:p>
                      </a:txBody>
                      <a:tcPr>
                        <a:blipFill>
                          <a:blip r:embed="rId2"/>
                          <a:stretch>
                            <a:fillRect l="-319905" t="-385246" r="-265877" b="-103279"/>
                          </a:stretch>
                        </a:blipFill>
                      </a:tcPr>
                    </a:tc>
                    <a:tc>
                      <a:txBody>
                        <a:bodyPr/>
                        <a:lstStyle/>
                        <a:p>
                          <a:endParaRPr lang="en-NL"/>
                        </a:p>
                      </a:txBody>
                      <a:tcPr>
                        <a:blipFill>
                          <a:blip r:embed="rId2"/>
                          <a:stretch>
                            <a:fillRect l="-414019" t="-385246" r="-162150" b="-103279"/>
                          </a:stretch>
                        </a:blipFill>
                      </a:tcPr>
                    </a:tc>
                    <a:tc>
                      <a:txBody>
                        <a:bodyPr/>
                        <a:lstStyle/>
                        <a:p>
                          <a:endParaRPr lang="en-NL"/>
                        </a:p>
                      </a:txBody>
                      <a:tcPr>
                        <a:blipFill>
                          <a:blip r:embed="rId2"/>
                          <a:stretch>
                            <a:fillRect l="-662651" t="-385246" r="-109036" b="-103279"/>
                          </a:stretch>
                        </a:blipFill>
                      </a:tcPr>
                    </a:tc>
                    <a:tc>
                      <a:txBody>
                        <a:bodyPr/>
                        <a:lstStyle/>
                        <a:p>
                          <a:endParaRPr lang="en-NL"/>
                        </a:p>
                      </a:txBody>
                      <a:tcPr>
                        <a:blipFill>
                          <a:blip r:embed="rId2"/>
                          <a:stretch>
                            <a:fillRect l="-715254" t="-385246" r="-2260" b="-103279"/>
                          </a:stretch>
                        </a:blipFill>
                      </a:tcPr>
                    </a:tc>
                    <a:extLst>
                      <a:ext uri="{0D108BD9-81ED-4DB2-BD59-A6C34878D82A}">
                        <a16:rowId xmlns:a16="http://schemas.microsoft.com/office/drawing/2014/main" val="1570177037"/>
                      </a:ext>
                    </a:extLst>
                  </a:tr>
                  <a:tr h="370840">
                    <a:tc>
                      <a:txBody>
                        <a:bodyPr/>
                        <a:lstStyle/>
                        <a:p>
                          <a:r>
                            <a:rPr lang="en-GB" sz="1400" dirty="0"/>
                            <a:t>C2 (after step)</a:t>
                          </a:r>
                          <a:endParaRPr lang="en-NL" sz="1400" dirty="0"/>
                        </a:p>
                      </a:txBody>
                      <a:tcPr/>
                    </a:tc>
                    <a:tc>
                      <a:txBody>
                        <a:bodyPr/>
                        <a:lstStyle/>
                        <a:p>
                          <a:endParaRPr lang="en-NL"/>
                        </a:p>
                      </a:txBody>
                      <a:tcPr>
                        <a:blipFill>
                          <a:blip r:embed="rId2"/>
                          <a:stretch>
                            <a:fillRect l="-123881" t="-485246" r="-496020" b="-3279"/>
                          </a:stretch>
                        </a:blipFill>
                      </a:tcPr>
                    </a:tc>
                    <a:tc>
                      <a:txBody>
                        <a:bodyPr/>
                        <a:lstStyle/>
                        <a:p>
                          <a:endParaRPr lang="en-NL"/>
                        </a:p>
                      </a:txBody>
                      <a:tcPr>
                        <a:blipFill>
                          <a:blip r:embed="rId2"/>
                          <a:stretch>
                            <a:fillRect l="-200000" t="-485246" r="-343111" b="-3279"/>
                          </a:stretch>
                        </a:blipFill>
                      </a:tcPr>
                    </a:tc>
                    <a:tc>
                      <a:txBody>
                        <a:bodyPr/>
                        <a:lstStyle/>
                        <a:p>
                          <a:endParaRPr lang="en-NL"/>
                        </a:p>
                      </a:txBody>
                      <a:tcPr>
                        <a:blipFill>
                          <a:blip r:embed="rId2"/>
                          <a:stretch>
                            <a:fillRect l="-319905" t="-485246" r="-265877" b="-3279"/>
                          </a:stretch>
                        </a:blipFill>
                      </a:tcPr>
                    </a:tc>
                    <a:tc>
                      <a:txBody>
                        <a:bodyPr/>
                        <a:lstStyle/>
                        <a:p>
                          <a:endParaRPr lang="en-NL"/>
                        </a:p>
                      </a:txBody>
                      <a:tcPr>
                        <a:blipFill>
                          <a:blip r:embed="rId2"/>
                          <a:stretch>
                            <a:fillRect l="-414019" t="-485246" r="-162150" b="-3279"/>
                          </a:stretch>
                        </a:blipFill>
                      </a:tcPr>
                    </a:tc>
                    <a:tc>
                      <a:txBody>
                        <a:bodyPr/>
                        <a:lstStyle/>
                        <a:p>
                          <a:endParaRPr lang="en-NL"/>
                        </a:p>
                      </a:txBody>
                      <a:tcPr>
                        <a:blipFill>
                          <a:blip r:embed="rId2"/>
                          <a:stretch>
                            <a:fillRect l="-662651" t="-485246" r="-109036" b="-3279"/>
                          </a:stretch>
                        </a:blipFill>
                      </a:tcPr>
                    </a:tc>
                    <a:tc>
                      <a:txBody>
                        <a:bodyPr/>
                        <a:lstStyle/>
                        <a:p>
                          <a:endParaRPr lang="en-NL"/>
                        </a:p>
                      </a:txBody>
                      <a:tcPr>
                        <a:blipFill>
                          <a:blip r:embed="rId2"/>
                          <a:stretch>
                            <a:fillRect l="-715254" t="-485246" r="-2260" b="-3279"/>
                          </a:stretch>
                        </a:blipFill>
                      </a:tcPr>
                    </a:tc>
                    <a:extLst>
                      <a:ext uri="{0D108BD9-81ED-4DB2-BD59-A6C34878D82A}">
                        <a16:rowId xmlns:a16="http://schemas.microsoft.com/office/drawing/2014/main" val="3494101549"/>
                      </a:ext>
                    </a:extLst>
                  </a:tr>
                </a:tbl>
              </a:graphicData>
            </a:graphic>
          </p:graphicFrame>
        </mc:Fallback>
      </mc:AlternateContent>
      <p:sp>
        <p:nvSpPr>
          <p:cNvPr id="14" name="TextBox 13">
            <a:extLst>
              <a:ext uri="{FF2B5EF4-FFF2-40B4-BE49-F238E27FC236}">
                <a16:creationId xmlns:a16="http://schemas.microsoft.com/office/drawing/2014/main" id="{22C5C6C2-D748-6C00-758F-4DE610FF37E0}"/>
              </a:ext>
            </a:extLst>
          </p:cNvPr>
          <p:cNvSpPr txBox="1"/>
          <p:nvPr/>
        </p:nvSpPr>
        <p:spPr bwMode="auto">
          <a:xfrm>
            <a:off x="9321736" y="3827310"/>
            <a:ext cx="2520280" cy="523220"/>
          </a:xfrm>
          <a:prstGeom prst="rect">
            <a:avLst/>
          </a:prstGeom>
          <a:noFill/>
        </p:spPr>
        <p:txBody>
          <a:bodyPr wrap="square">
            <a:spAutoFit/>
          </a:bodyPr>
          <a:lstStyle/>
          <a:p>
            <a:r>
              <a:rPr lang="en-GB" sz="1400" dirty="0"/>
              <a:t>experimental </a:t>
            </a:r>
            <a:r>
              <a:rPr lang="en-GB" sz="1400" b="1" dirty="0"/>
              <a:t>and </a:t>
            </a:r>
            <a:r>
              <a:rPr lang="en-GB" sz="1400" dirty="0"/>
              <a:t>simulation uncertainties from fitting</a:t>
            </a:r>
          </a:p>
        </p:txBody>
      </p:sp>
      <p:grpSp>
        <p:nvGrpSpPr>
          <p:cNvPr id="18" name="Group 17">
            <a:extLst>
              <a:ext uri="{FF2B5EF4-FFF2-40B4-BE49-F238E27FC236}">
                <a16:creationId xmlns:a16="http://schemas.microsoft.com/office/drawing/2014/main" id="{6704B4C2-B849-41E0-A1D3-98B2C2DF3E4B}"/>
              </a:ext>
            </a:extLst>
          </p:cNvPr>
          <p:cNvGrpSpPr/>
          <p:nvPr/>
        </p:nvGrpSpPr>
        <p:grpSpPr>
          <a:xfrm>
            <a:off x="349984" y="980728"/>
            <a:ext cx="3830679" cy="2797400"/>
            <a:chOff x="349984" y="980728"/>
            <a:chExt cx="3830679" cy="2797400"/>
          </a:xfrm>
        </p:grpSpPr>
        <p:pic>
          <p:nvPicPr>
            <p:cNvPr id="7" name="Picture 6" descr="A graph of a heat wave&#10;&#10;Description automatically generated">
              <a:extLst>
                <a:ext uri="{FF2B5EF4-FFF2-40B4-BE49-F238E27FC236}">
                  <a16:creationId xmlns:a16="http://schemas.microsoft.com/office/drawing/2014/main" id="{32CA615D-4F97-D201-6E31-6D2E0E74B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84" y="1063524"/>
              <a:ext cx="3830679" cy="2714604"/>
            </a:xfrm>
            <a:prstGeom prst="rect">
              <a:avLst/>
            </a:prstGeom>
          </p:spPr>
        </p:pic>
        <p:sp>
          <p:nvSpPr>
            <p:cNvPr id="15" name="TextBox 14">
              <a:extLst>
                <a:ext uri="{FF2B5EF4-FFF2-40B4-BE49-F238E27FC236}">
                  <a16:creationId xmlns:a16="http://schemas.microsoft.com/office/drawing/2014/main" id="{A0BC12F5-887D-66C3-DE77-9831666F4322}"/>
                </a:ext>
              </a:extLst>
            </p:cNvPr>
            <p:cNvSpPr txBox="1"/>
            <p:nvPr/>
          </p:nvSpPr>
          <p:spPr bwMode="auto">
            <a:xfrm>
              <a:off x="1127448" y="980728"/>
              <a:ext cx="423514" cy="307777"/>
            </a:xfrm>
            <a:prstGeom prst="rect">
              <a:avLst/>
            </a:prstGeom>
            <a:noFill/>
          </p:spPr>
          <p:txBody>
            <a:bodyPr wrap="none" rtlCol="0">
              <a:spAutoFit/>
            </a:bodyPr>
            <a:lstStyle/>
            <a:p>
              <a:r>
                <a:rPr lang="en-GB" sz="1400" dirty="0"/>
                <a:t>(A)</a:t>
              </a:r>
              <a:endParaRPr lang="en-NL" sz="1400" dirty="0"/>
            </a:p>
          </p:txBody>
        </p:sp>
      </p:grpSp>
      <p:grpSp>
        <p:nvGrpSpPr>
          <p:cNvPr id="28" name="Group 27">
            <a:extLst>
              <a:ext uri="{FF2B5EF4-FFF2-40B4-BE49-F238E27FC236}">
                <a16:creationId xmlns:a16="http://schemas.microsoft.com/office/drawing/2014/main" id="{39B69698-1948-FBA7-7366-47A7F4B0482E}"/>
              </a:ext>
            </a:extLst>
          </p:cNvPr>
          <p:cNvGrpSpPr/>
          <p:nvPr/>
        </p:nvGrpSpPr>
        <p:grpSpPr>
          <a:xfrm>
            <a:off x="4180663" y="965368"/>
            <a:ext cx="3830679" cy="2796717"/>
            <a:chOff x="4180663" y="965368"/>
            <a:chExt cx="3830679" cy="2796717"/>
          </a:xfrm>
        </p:grpSpPr>
        <p:grpSp>
          <p:nvGrpSpPr>
            <p:cNvPr id="19" name="Group 18">
              <a:extLst>
                <a:ext uri="{FF2B5EF4-FFF2-40B4-BE49-F238E27FC236}">
                  <a16:creationId xmlns:a16="http://schemas.microsoft.com/office/drawing/2014/main" id="{6CA1B7E8-75E0-8634-ECBD-B00E34CDEAEE}"/>
                </a:ext>
              </a:extLst>
            </p:cNvPr>
            <p:cNvGrpSpPr/>
            <p:nvPr/>
          </p:nvGrpSpPr>
          <p:grpSpPr>
            <a:xfrm>
              <a:off x="4180663" y="965368"/>
              <a:ext cx="3830679" cy="2796717"/>
              <a:chOff x="4180663" y="965368"/>
              <a:chExt cx="3830679" cy="2796717"/>
            </a:xfrm>
          </p:grpSpPr>
          <p:pic>
            <p:nvPicPr>
              <p:cNvPr id="9" name="Picture 8" descr="A graph of a heater&#10;&#10;Description automatically generated">
                <a:extLst>
                  <a:ext uri="{FF2B5EF4-FFF2-40B4-BE49-F238E27FC236}">
                    <a16:creationId xmlns:a16="http://schemas.microsoft.com/office/drawing/2014/main" id="{70FC3B40-150D-90FF-A556-2672CCCFE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663" y="1047481"/>
                <a:ext cx="3830679" cy="2714604"/>
              </a:xfrm>
              <a:prstGeom prst="rect">
                <a:avLst/>
              </a:prstGeom>
            </p:spPr>
          </p:pic>
          <p:sp>
            <p:nvSpPr>
              <p:cNvPr id="16" name="TextBox 15">
                <a:extLst>
                  <a:ext uri="{FF2B5EF4-FFF2-40B4-BE49-F238E27FC236}">
                    <a16:creationId xmlns:a16="http://schemas.microsoft.com/office/drawing/2014/main" id="{9C403B57-8E75-88B9-3724-64D4C7898A54}"/>
                  </a:ext>
                </a:extLst>
              </p:cNvPr>
              <p:cNvSpPr txBox="1"/>
              <p:nvPr/>
            </p:nvSpPr>
            <p:spPr bwMode="auto">
              <a:xfrm>
                <a:off x="4799856" y="965368"/>
                <a:ext cx="423514" cy="307777"/>
              </a:xfrm>
              <a:prstGeom prst="rect">
                <a:avLst/>
              </a:prstGeom>
              <a:noFill/>
            </p:spPr>
            <p:txBody>
              <a:bodyPr wrap="none" rtlCol="0">
                <a:spAutoFit/>
              </a:bodyPr>
              <a:lstStyle/>
              <a:p>
                <a:r>
                  <a:rPr lang="en-GB" sz="1400" dirty="0"/>
                  <a:t>(B)</a:t>
                </a:r>
                <a:endParaRPr lang="en-NL" sz="1400" dirty="0"/>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CEC1D8C-B6AE-7B73-8649-F8BA26B17C68}"/>
                    </a:ext>
                  </a:extLst>
                </p:cNvPr>
                <p:cNvSpPr txBox="1"/>
                <p:nvPr/>
              </p:nvSpPr>
              <p:spPr bwMode="auto">
                <a:xfrm>
                  <a:off x="5879976" y="3110964"/>
                  <a:ext cx="646331" cy="276999"/>
                </a:xfrm>
                <a:prstGeom prst="rect">
                  <a:avLst/>
                </a:prstGeom>
                <a:noFill/>
              </p:spPr>
              <p:txBody>
                <a:bodyPr wrap="none" rtlCol="0">
                  <a:spAutoFit/>
                </a:bodyPr>
                <a:lstStyle/>
                <a:p>
                  <a:r>
                    <a:rPr lang="en-GB" sz="1200" dirty="0"/>
                    <a:t>step </a:t>
                  </a:r>
                  <a14:m>
                    <m:oMath xmlns:m="http://schemas.openxmlformats.org/officeDocument/2006/math">
                      <m:r>
                        <a:rPr lang="en-GB" sz="1200" b="0" i="1" smtClean="0">
                          <a:latin typeface="Cambria Math" panose="02040503050406030204" pitchFamily="18" charset="0"/>
                        </a:rPr>
                        <m:t>→</m:t>
                      </m:r>
                    </m:oMath>
                  </a14:m>
                  <a:endParaRPr lang="en-NL" sz="1200" dirty="0"/>
                </a:p>
              </p:txBody>
            </p:sp>
          </mc:Choice>
          <mc:Fallback xmlns="">
            <p:sp>
              <p:nvSpPr>
                <p:cNvPr id="25" name="TextBox 24">
                  <a:extLst>
                    <a:ext uri="{FF2B5EF4-FFF2-40B4-BE49-F238E27FC236}">
                      <a16:creationId xmlns:a16="http://schemas.microsoft.com/office/drawing/2014/main" id="{2CEC1D8C-B6AE-7B73-8649-F8BA26B17C68}"/>
                    </a:ext>
                  </a:extLst>
                </p:cNvPr>
                <p:cNvSpPr txBox="1">
                  <a:spLocks noRot="1" noChangeAspect="1" noMove="1" noResize="1" noEditPoints="1" noAdjustHandles="1" noChangeArrowheads="1" noChangeShapeType="1" noTextEdit="1"/>
                </p:cNvSpPr>
                <p:nvPr/>
              </p:nvSpPr>
              <p:spPr bwMode="auto">
                <a:xfrm>
                  <a:off x="5879976" y="3110964"/>
                  <a:ext cx="646331" cy="276999"/>
                </a:xfrm>
                <a:prstGeom prst="rect">
                  <a:avLst/>
                </a:prstGeom>
                <a:blipFill>
                  <a:blip r:embed="rId5"/>
                  <a:stretch>
                    <a:fillRect l="-943" t="-2174" b="-13043"/>
                  </a:stretch>
                </a:blipFill>
              </p:spPr>
              <p:txBody>
                <a:bodyPr/>
                <a:lstStyle/>
                <a:p>
                  <a:r>
                    <a:rPr lang="en-NL">
                      <a:noFill/>
                    </a:rPr>
                    <a:t> </a:t>
                  </a:r>
                </a:p>
              </p:txBody>
            </p:sp>
          </mc:Fallback>
        </mc:AlternateContent>
      </p:gr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5A1AF519-1CA8-611D-4131-328BC48A96C5}"/>
                  </a:ext>
                </a:extLst>
              </p:cNvPr>
              <p:cNvSpPr txBox="1"/>
              <p:nvPr/>
            </p:nvSpPr>
            <p:spPr bwMode="auto">
              <a:xfrm>
                <a:off x="9321736" y="4602970"/>
                <a:ext cx="2822936" cy="992708"/>
              </a:xfrm>
              <a:prstGeom prst="rect">
                <a:avLst/>
              </a:prstGeom>
              <a:noFill/>
            </p:spPr>
            <p:txBody>
              <a:bodyPr wrap="square" rtlCol="0">
                <a:spAutoFit/>
              </a:bodyPr>
              <a:lstStyle/>
              <a:p>
                <a:r>
                  <a:rPr lang="en-GB" sz="1400" dirty="0"/>
                  <a:t>A: Same general observations</a:t>
                </a:r>
              </a:p>
              <a:p>
                <a:r>
                  <a:rPr lang="en-GB" sz="1400" dirty="0"/>
                  <a:t>B: </a:t>
                </a:r>
                <a14:m>
                  <m:oMath xmlns:m="http://schemas.openxmlformats.org/officeDocument/2006/math">
                    <m:sSub>
                      <m:sSubPr>
                        <m:ctrlPr>
                          <a:rPr lang="en-GB" sz="1400" i="1" smtClean="0">
                            <a:latin typeface="Cambria Math" panose="02040503050406030204" pitchFamily="18" charset="0"/>
                          </a:rPr>
                        </m:ctrlPr>
                      </m:sSubPr>
                      <m:e>
                        <m:r>
                          <a:rPr lang="en-GB" sz="1400" i="1">
                            <a:latin typeface="Cambria Math" panose="02040503050406030204" pitchFamily="18" charset="0"/>
                          </a:rPr>
                          <m:t>𝜏</m:t>
                        </m:r>
                      </m:e>
                      <m:sub>
                        <m:r>
                          <a:rPr lang="en-GB" sz="1400" b="0" i="1" smtClean="0">
                            <a:latin typeface="Cambria Math" panose="02040503050406030204" pitchFamily="18" charset="0"/>
                          </a:rPr>
                          <m:t>𝐿</m:t>
                        </m:r>
                        <m:r>
                          <a:rPr lang="en-GB" sz="1400" b="0" i="1" smtClean="0">
                            <a:latin typeface="Cambria Math" panose="02040503050406030204" pitchFamily="18" charset="0"/>
                          </a:rPr>
                          <m:t>/</m:t>
                        </m:r>
                        <m:r>
                          <a:rPr lang="en-GB" sz="1400" b="0" i="1" smtClean="0">
                            <a:latin typeface="Cambria Math" panose="02040503050406030204" pitchFamily="18" charset="0"/>
                          </a:rPr>
                          <m:t>𝑅</m:t>
                        </m:r>
                        <m:r>
                          <a:rPr lang="en-GB" sz="1400" b="0" i="1" smtClean="0">
                            <a:latin typeface="Cambria Math" panose="02040503050406030204" pitchFamily="18" charset="0"/>
                          </a:rPr>
                          <m:t>,</m:t>
                        </m:r>
                        <m:r>
                          <m:rPr>
                            <m:sty m:val="p"/>
                          </m:rPr>
                          <a:rPr lang="en-GB" sz="1400" b="0" i="0" smtClean="0">
                            <a:latin typeface="Cambria Math" panose="02040503050406030204" pitchFamily="18" charset="0"/>
                          </a:rPr>
                          <m:t>sim</m:t>
                        </m:r>
                      </m:sub>
                    </m:sSub>
                    <m:r>
                      <a:rPr lang="en-GB" sz="1400" i="1">
                        <a:latin typeface="Cambria Math" panose="02040503050406030204" pitchFamily="18" charset="0"/>
                      </a:rPr>
                      <m:t>~</m:t>
                    </m:r>
                    <m:r>
                      <a:rPr lang="en-GB" sz="1400" b="0" i="1" smtClean="0">
                        <a:latin typeface="Cambria Math" panose="02040503050406030204" pitchFamily="18" charset="0"/>
                      </a:rPr>
                      <m:t>0.5</m:t>
                    </m:r>
                    <m:sSub>
                      <m:sSubPr>
                        <m:ctrlPr>
                          <a:rPr lang="en-GB" sz="1400" i="1">
                            <a:latin typeface="Cambria Math" panose="02040503050406030204" pitchFamily="18" charset="0"/>
                          </a:rPr>
                        </m:ctrlPr>
                      </m:sSubPr>
                      <m:e>
                        <m:r>
                          <a:rPr lang="en-GB" sz="1400" i="1">
                            <a:latin typeface="Cambria Math" panose="02040503050406030204" pitchFamily="18" charset="0"/>
                          </a:rPr>
                          <m:t>𝜏</m:t>
                        </m:r>
                      </m:e>
                      <m:sub>
                        <m:r>
                          <a:rPr lang="en-GB" sz="1400" i="1">
                            <a:latin typeface="Cambria Math" panose="02040503050406030204" pitchFamily="18" charset="0"/>
                          </a:rPr>
                          <m:t>𝐿</m:t>
                        </m:r>
                        <m:r>
                          <a:rPr lang="en-GB" sz="1400" i="1">
                            <a:latin typeface="Cambria Math" panose="02040503050406030204" pitchFamily="18" charset="0"/>
                          </a:rPr>
                          <m:t>/</m:t>
                        </m:r>
                        <m:r>
                          <a:rPr lang="en-GB" sz="1400" i="1">
                            <a:latin typeface="Cambria Math" panose="02040503050406030204" pitchFamily="18" charset="0"/>
                          </a:rPr>
                          <m:t>𝑅</m:t>
                        </m:r>
                        <m:r>
                          <a:rPr lang="en-GB" sz="1400" i="1">
                            <a:latin typeface="Cambria Math" panose="02040503050406030204" pitchFamily="18" charset="0"/>
                          </a:rPr>
                          <m:t>,</m:t>
                        </m:r>
                        <m:r>
                          <m:rPr>
                            <m:sty m:val="p"/>
                          </m:rPr>
                          <a:rPr lang="en-GB" sz="1400" b="0" i="0" smtClean="0">
                            <a:latin typeface="Cambria Math" panose="02040503050406030204" pitchFamily="18" charset="0"/>
                          </a:rPr>
                          <m:t>exp</m:t>
                        </m:r>
                      </m:sub>
                    </m:sSub>
                  </m:oMath>
                </a14:m>
                <a:endParaRPr lang="en-GB" sz="1400" dirty="0"/>
              </a:p>
              <a:p>
                <a:r>
                  <a:rPr lang="en-GB" sz="1400" dirty="0"/>
                  <a:t>C1: Agreement in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𝜏</m:t>
                        </m:r>
                      </m:e>
                      <m:sub>
                        <m:r>
                          <a:rPr lang="en-GB" sz="1400" b="0" i="1" smtClean="0">
                            <a:latin typeface="Cambria Math" panose="02040503050406030204" pitchFamily="18" charset="0"/>
                          </a:rPr>
                          <m:t>𝐿</m:t>
                        </m:r>
                        <m:r>
                          <a:rPr lang="en-GB" sz="1400" b="0" i="1" smtClean="0">
                            <a:latin typeface="Cambria Math" panose="02040503050406030204" pitchFamily="18" charset="0"/>
                          </a:rPr>
                          <m:t>/</m:t>
                        </m:r>
                        <m:r>
                          <a:rPr lang="en-GB" sz="1400" b="0" i="1" smtClean="0">
                            <a:latin typeface="Cambria Math" panose="02040503050406030204" pitchFamily="18" charset="0"/>
                          </a:rPr>
                          <m:t>𝑅</m:t>
                        </m:r>
                      </m:sub>
                    </m:sSub>
                  </m:oMath>
                </a14:m>
                <a:endParaRPr lang="en-GB" sz="1400" dirty="0"/>
              </a:p>
              <a:p>
                <a:r>
                  <a:rPr lang="en-GB" sz="1400" dirty="0"/>
                  <a:t>C2: Poor simulation fits</a:t>
                </a:r>
              </a:p>
            </p:txBody>
          </p:sp>
        </mc:Choice>
        <mc:Fallback>
          <p:sp>
            <p:nvSpPr>
              <p:cNvPr id="32" name="TextBox 31">
                <a:extLst>
                  <a:ext uri="{FF2B5EF4-FFF2-40B4-BE49-F238E27FC236}">
                    <a16:creationId xmlns:a16="http://schemas.microsoft.com/office/drawing/2014/main" id="{5A1AF519-1CA8-611D-4131-328BC48A96C5}"/>
                  </a:ext>
                </a:extLst>
              </p:cNvPr>
              <p:cNvSpPr txBox="1">
                <a:spLocks noRot="1" noChangeAspect="1" noMove="1" noResize="1" noEditPoints="1" noAdjustHandles="1" noChangeArrowheads="1" noChangeShapeType="1" noTextEdit="1"/>
              </p:cNvSpPr>
              <p:nvPr/>
            </p:nvSpPr>
            <p:spPr bwMode="auto">
              <a:xfrm>
                <a:off x="9321736" y="4602970"/>
                <a:ext cx="2822936" cy="992708"/>
              </a:xfrm>
              <a:prstGeom prst="rect">
                <a:avLst/>
              </a:prstGeom>
              <a:blipFill>
                <a:blip r:embed="rId6"/>
                <a:stretch>
                  <a:fillRect l="-648" t="-1227" b="-6135"/>
                </a:stretch>
              </a:blipFill>
            </p:spPr>
            <p:txBody>
              <a:bodyPr/>
              <a:lstStyle/>
              <a:p>
                <a:r>
                  <a:rPr lang="en-NL">
                    <a:noFill/>
                  </a:rPr>
                  <a:t> </a:t>
                </a:r>
              </a:p>
            </p:txBody>
          </p:sp>
        </mc:Fallback>
      </mc:AlternateContent>
      <p:sp>
        <p:nvSpPr>
          <p:cNvPr id="33" name="Rectangle 32">
            <a:extLst>
              <a:ext uri="{FF2B5EF4-FFF2-40B4-BE49-F238E27FC236}">
                <a16:creationId xmlns:a16="http://schemas.microsoft.com/office/drawing/2014/main" id="{455076F2-CB0F-7FD8-769E-0DB0A406C834}"/>
              </a:ext>
            </a:extLst>
          </p:cNvPr>
          <p:cNvSpPr/>
          <p:nvPr/>
        </p:nvSpPr>
        <p:spPr bwMode="auto">
          <a:xfrm>
            <a:off x="2063552" y="4547904"/>
            <a:ext cx="2448272"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34" name="Rectangle 33">
            <a:extLst>
              <a:ext uri="{FF2B5EF4-FFF2-40B4-BE49-F238E27FC236}">
                <a16:creationId xmlns:a16="http://schemas.microsoft.com/office/drawing/2014/main" id="{9D684E7F-0AD6-1EEF-D4FB-6B2EECE2D0B3}"/>
              </a:ext>
            </a:extLst>
          </p:cNvPr>
          <p:cNvSpPr/>
          <p:nvPr/>
        </p:nvSpPr>
        <p:spPr bwMode="auto">
          <a:xfrm>
            <a:off x="4664224" y="4546324"/>
            <a:ext cx="3347112"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C51E2B15-3667-25B6-B943-C1E38BA9DBF4}"/>
                  </a:ext>
                </a:extLst>
              </p:cNvPr>
              <p:cNvSpPr txBox="1"/>
              <p:nvPr/>
            </p:nvSpPr>
            <p:spPr bwMode="auto">
              <a:xfrm>
                <a:off x="11052795" y="5053156"/>
                <a:ext cx="887760" cy="307777"/>
              </a:xfrm>
              <a:prstGeom prst="rect">
                <a:avLst/>
              </a:prstGeom>
              <a:noFill/>
            </p:spPr>
            <p:txBody>
              <a:bodyPr wrap="square">
                <a:spAutoFit/>
              </a:bodyPr>
              <a:lstStyle/>
              <a:p>
                <a:r>
                  <a:rPr lang="en-GB" sz="1400" b="0" dirty="0"/>
                  <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𝐼</m:t>
                        </m:r>
                      </m:e>
                      <m:sub>
                        <m:r>
                          <a:rPr lang="en-GB" sz="1400" b="0" i="1" smtClean="0">
                            <a:latin typeface="Cambria Math" panose="02040503050406030204" pitchFamily="18" charset="0"/>
                          </a:rPr>
                          <m:t>𝐵𝑆</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𝐼</m:t>
                        </m:r>
                      </m:e>
                      <m:sub>
                        <m:r>
                          <a:rPr lang="en-GB" sz="1400" b="0" i="1" smtClean="0">
                            <a:latin typeface="Cambria Math" panose="02040503050406030204" pitchFamily="18" charset="0"/>
                          </a:rPr>
                          <m:t>∞</m:t>
                        </m:r>
                      </m:sub>
                    </m:sSub>
                  </m:oMath>
                </a14:m>
                <a:endParaRPr lang="en-NL" sz="1400" dirty="0"/>
              </a:p>
            </p:txBody>
          </p:sp>
        </mc:Choice>
        <mc:Fallback>
          <p:sp>
            <p:nvSpPr>
              <p:cNvPr id="36" name="TextBox 35">
                <a:extLst>
                  <a:ext uri="{FF2B5EF4-FFF2-40B4-BE49-F238E27FC236}">
                    <a16:creationId xmlns:a16="http://schemas.microsoft.com/office/drawing/2014/main" id="{C51E2B15-3667-25B6-B943-C1E38BA9DBF4}"/>
                  </a:ext>
                </a:extLst>
              </p:cNvPr>
              <p:cNvSpPr txBox="1">
                <a:spLocks noRot="1" noChangeAspect="1" noMove="1" noResize="1" noEditPoints="1" noAdjustHandles="1" noChangeArrowheads="1" noChangeShapeType="1" noTextEdit="1"/>
              </p:cNvSpPr>
              <p:nvPr/>
            </p:nvSpPr>
            <p:spPr bwMode="auto">
              <a:xfrm>
                <a:off x="11052795" y="5053156"/>
                <a:ext cx="887760" cy="307777"/>
              </a:xfrm>
              <a:prstGeom prst="rect">
                <a:avLst/>
              </a:prstGeom>
              <a:blipFill>
                <a:blip r:embed="rId7"/>
                <a:stretch>
                  <a:fillRect l="-2055" t="-4000" b="-20000"/>
                </a:stretch>
              </a:blipFill>
            </p:spPr>
            <p:txBody>
              <a:bodyPr/>
              <a:lstStyle/>
              <a:p>
                <a:r>
                  <a:rPr lang="en-NL">
                    <a:noFill/>
                  </a:rPr>
                  <a:t> </a:t>
                </a:r>
              </a:p>
            </p:txBody>
          </p:sp>
        </mc:Fallback>
      </mc:AlternateContent>
      <p:sp>
        <p:nvSpPr>
          <p:cNvPr id="37" name="Rectangle 36">
            <a:extLst>
              <a:ext uri="{FF2B5EF4-FFF2-40B4-BE49-F238E27FC236}">
                <a16:creationId xmlns:a16="http://schemas.microsoft.com/office/drawing/2014/main" id="{77ECDCE1-CD37-6100-3499-4C4AF5780967}"/>
              </a:ext>
            </a:extLst>
          </p:cNvPr>
          <p:cNvSpPr/>
          <p:nvPr/>
        </p:nvSpPr>
        <p:spPr bwMode="auto">
          <a:xfrm>
            <a:off x="2063552" y="5297205"/>
            <a:ext cx="2452112"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39" name="Rectangle 38">
            <a:extLst>
              <a:ext uri="{FF2B5EF4-FFF2-40B4-BE49-F238E27FC236}">
                <a16:creationId xmlns:a16="http://schemas.microsoft.com/office/drawing/2014/main" id="{2532A4E7-0B7A-46C1-6028-CA26DAEA0B01}"/>
              </a:ext>
            </a:extLst>
          </p:cNvPr>
          <p:cNvSpPr/>
          <p:nvPr/>
        </p:nvSpPr>
        <p:spPr bwMode="auto">
          <a:xfrm>
            <a:off x="4664224" y="5296040"/>
            <a:ext cx="3347112"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0" name="Rectangle 39">
            <a:extLst>
              <a:ext uri="{FF2B5EF4-FFF2-40B4-BE49-F238E27FC236}">
                <a16:creationId xmlns:a16="http://schemas.microsoft.com/office/drawing/2014/main" id="{5A3E7453-E1AF-7690-A361-ADCBA7799769}"/>
              </a:ext>
            </a:extLst>
          </p:cNvPr>
          <p:cNvSpPr/>
          <p:nvPr/>
        </p:nvSpPr>
        <p:spPr bwMode="auto">
          <a:xfrm>
            <a:off x="2063552" y="4923332"/>
            <a:ext cx="2448272"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1" name="Rectangle 40">
            <a:extLst>
              <a:ext uri="{FF2B5EF4-FFF2-40B4-BE49-F238E27FC236}">
                <a16:creationId xmlns:a16="http://schemas.microsoft.com/office/drawing/2014/main" id="{19A6BF10-DA72-811E-1537-436B5E970C73}"/>
              </a:ext>
            </a:extLst>
          </p:cNvPr>
          <p:cNvSpPr/>
          <p:nvPr/>
        </p:nvSpPr>
        <p:spPr bwMode="auto">
          <a:xfrm>
            <a:off x="4664224" y="4923332"/>
            <a:ext cx="3347112"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D23C28-F9A2-31C4-6FCD-B803B3C839C8}"/>
                  </a:ext>
                </a:extLst>
              </p:cNvPr>
              <p:cNvSpPr txBox="1"/>
              <p:nvPr/>
            </p:nvSpPr>
            <p:spPr bwMode="auto">
              <a:xfrm>
                <a:off x="11052795" y="4798606"/>
                <a:ext cx="887760" cy="307777"/>
              </a:xfrm>
              <a:prstGeom prst="rect">
                <a:avLst/>
              </a:prstGeom>
              <a:noFill/>
            </p:spPr>
            <p:txBody>
              <a:bodyPr wrap="square">
                <a:spAutoFit/>
              </a:bodyPr>
              <a:lstStyle/>
              <a:p>
                <a:r>
                  <a:rPr lang="en-GB" sz="1400" b="0" dirty="0"/>
                  <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𝐼</m:t>
                        </m:r>
                      </m:e>
                      <m:sub>
                        <m:r>
                          <a:rPr lang="en-GB" sz="1400" b="0" i="1" smtClean="0">
                            <a:latin typeface="Cambria Math" panose="02040503050406030204" pitchFamily="18" charset="0"/>
                          </a:rPr>
                          <m:t>𝐵𝑆</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𝐼</m:t>
                        </m:r>
                      </m:e>
                      <m:sub>
                        <m:r>
                          <a:rPr lang="en-GB" sz="1400" b="0" i="1" smtClean="0">
                            <a:latin typeface="Cambria Math" panose="02040503050406030204" pitchFamily="18" charset="0"/>
                          </a:rPr>
                          <m:t>∞</m:t>
                        </m:r>
                      </m:sub>
                    </m:sSub>
                  </m:oMath>
                </a14:m>
                <a:endParaRPr lang="en-NL" sz="1400" dirty="0"/>
              </a:p>
            </p:txBody>
          </p:sp>
        </mc:Choice>
        <mc:Fallback>
          <p:sp>
            <p:nvSpPr>
              <p:cNvPr id="42" name="TextBox 41">
                <a:extLst>
                  <a:ext uri="{FF2B5EF4-FFF2-40B4-BE49-F238E27FC236}">
                    <a16:creationId xmlns:a16="http://schemas.microsoft.com/office/drawing/2014/main" id="{CED23C28-F9A2-31C4-6FCD-B803B3C839C8}"/>
                  </a:ext>
                </a:extLst>
              </p:cNvPr>
              <p:cNvSpPr txBox="1">
                <a:spLocks noRot="1" noChangeAspect="1" noMove="1" noResize="1" noEditPoints="1" noAdjustHandles="1" noChangeArrowheads="1" noChangeShapeType="1" noTextEdit="1"/>
              </p:cNvSpPr>
              <p:nvPr/>
            </p:nvSpPr>
            <p:spPr bwMode="auto">
              <a:xfrm>
                <a:off x="11052795" y="4798606"/>
                <a:ext cx="887760" cy="307777"/>
              </a:xfrm>
              <a:prstGeom prst="rect">
                <a:avLst/>
              </a:prstGeom>
              <a:blipFill>
                <a:blip r:embed="rId8"/>
                <a:stretch>
                  <a:fillRect l="-2055" t="-3922" b="-19608"/>
                </a:stretch>
              </a:blipFill>
            </p:spPr>
            <p:txBody>
              <a:bodyPr/>
              <a:lstStyle/>
              <a:p>
                <a:r>
                  <a:rPr lang="en-NL">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B5250DB5-F5E6-9BBA-0397-09DB87B04FA4}"/>
                  </a:ext>
                </a:extLst>
              </p:cNvPr>
              <p:cNvSpPr txBox="1"/>
              <p:nvPr/>
            </p:nvSpPr>
            <p:spPr bwMode="auto">
              <a:xfrm>
                <a:off x="11154854" y="5287901"/>
                <a:ext cx="1047198" cy="307777"/>
              </a:xfrm>
              <a:prstGeom prst="rect">
                <a:avLst/>
              </a:prstGeom>
              <a:noFill/>
            </p:spPr>
            <p:txBody>
              <a:bodyPr wrap="square">
                <a:spAutoFit/>
              </a:bodyPr>
              <a:lstStyle/>
              <a:p>
                <a:r>
                  <a:rPr lang="en-GB" sz="1400" b="0" dirty="0"/>
                  <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𝐼</m:t>
                        </m:r>
                      </m:e>
                      <m:sub>
                        <m:r>
                          <a:rPr lang="en-GB" sz="1400" b="0" i="1" smtClean="0">
                            <a:latin typeface="Cambria Math" panose="02040503050406030204" pitchFamily="18" charset="0"/>
                          </a:rPr>
                          <m:t>𝐵𝑆</m:t>
                        </m:r>
                      </m:sub>
                    </m:sSub>
                    <m:r>
                      <a:rPr lang="en-GB" sz="1400" b="0" i="1" smtClean="0">
                        <a:latin typeface="Cambria Math" panose="02040503050406030204" pitchFamily="18" charset="0"/>
                      </a:rPr>
                      <m:t>&gt;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𝐼</m:t>
                        </m:r>
                      </m:e>
                      <m:sub>
                        <m:r>
                          <a:rPr lang="en-GB" sz="1400" b="0" i="1" smtClean="0">
                            <a:latin typeface="Cambria Math" panose="02040503050406030204" pitchFamily="18" charset="0"/>
                          </a:rPr>
                          <m:t>∞</m:t>
                        </m:r>
                      </m:sub>
                    </m:sSub>
                  </m:oMath>
                </a14:m>
                <a:endParaRPr lang="en-NL" sz="1400" dirty="0"/>
              </a:p>
            </p:txBody>
          </p:sp>
        </mc:Choice>
        <mc:Fallback>
          <p:sp>
            <p:nvSpPr>
              <p:cNvPr id="43" name="TextBox 42">
                <a:extLst>
                  <a:ext uri="{FF2B5EF4-FFF2-40B4-BE49-F238E27FC236}">
                    <a16:creationId xmlns:a16="http://schemas.microsoft.com/office/drawing/2014/main" id="{B5250DB5-F5E6-9BBA-0397-09DB87B04FA4}"/>
                  </a:ext>
                </a:extLst>
              </p:cNvPr>
              <p:cNvSpPr txBox="1">
                <a:spLocks noRot="1" noChangeAspect="1" noMove="1" noResize="1" noEditPoints="1" noAdjustHandles="1" noChangeArrowheads="1" noChangeShapeType="1" noTextEdit="1"/>
              </p:cNvSpPr>
              <p:nvPr/>
            </p:nvSpPr>
            <p:spPr bwMode="auto">
              <a:xfrm>
                <a:off x="11154854" y="5287901"/>
                <a:ext cx="1047198" cy="307777"/>
              </a:xfrm>
              <a:prstGeom prst="rect">
                <a:avLst/>
              </a:prstGeom>
              <a:blipFill>
                <a:blip r:embed="rId9"/>
                <a:stretch>
                  <a:fillRect l="-1744" t="-1961" b="-19608"/>
                </a:stretch>
              </a:blipFill>
            </p:spPr>
            <p:txBody>
              <a:bodyPr/>
              <a:lstStyle/>
              <a:p>
                <a:r>
                  <a:rPr lang="en-NL">
                    <a:noFill/>
                  </a:rPr>
                  <a:t> </a:t>
                </a:r>
              </a:p>
            </p:txBody>
          </p:sp>
        </mc:Fallback>
      </mc:AlternateContent>
      <p:sp>
        <p:nvSpPr>
          <p:cNvPr id="44" name="Rectangle 43">
            <a:extLst>
              <a:ext uri="{FF2B5EF4-FFF2-40B4-BE49-F238E27FC236}">
                <a16:creationId xmlns:a16="http://schemas.microsoft.com/office/drawing/2014/main" id="{1168DC43-7BA5-6C78-B22D-2C70C3B9D315}"/>
              </a:ext>
            </a:extLst>
          </p:cNvPr>
          <p:cNvSpPr/>
          <p:nvPr/>
        </p:nvSpPr>
        <p:spPr bwMode="auto">
          <a:xfrm>
            <a:off x="3287688" y="5655152"/>
            <a:ext cx="1224136"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5" name="Rectangle 44">
            <a:extLst>
              <a:ext uri="{FF2B5EF4-FFF2-40B4-BE49-F238E27FC236}">
                <a16:creationId xmlns:a16="http://schemas.microsoft.com/office/drawing/2014/main" id="{1DA8C19A-D366-E15E-9C50-D8BAE2774FEB}"/>
              </a:ext>
            </a:extLst>
          </p:cNvPr>
          <p:cNvSpPr/>
          <p:nvPr/>
        </p:nvSpPr>
        <p:spPr bwMode="auto">
          <a:xfrm>
            <a:off x="5951984" y="5649086"/>
            <a:ext cx="1152128"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7" name="Rectangle 46">
            <a:extLst>
              <a:ext uri="{FF2B5EF4-FFF2-40B4-BE49-F238E27FC236}">
                <a16:creationId xmlns:a16="http://schemas.microsoft.com/office/drawing/2014/main" id="{DF68803D-E459-2631-E1E9-25648C46ED29}"/>
              </a:ext>
            </a:extLst>
          </p:cNvPr>
          <p:cNvSpPr/>
          <p:nvPr/>
        </p:nvSpPr>
        <p:spPr bwMode="auto">
          <a:xfrm>
            <a:off x="4664224" y="5649086"/>
            <a:ext cx="1152128"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8" name="Rectangle 47">
            <a:extLst>
              <a:ext uri="{FF2B5EF4-FFF2-40B4-BE49-F238E27FC236}">
                <a16:creationId xmlns:a16="http://schemas.microsoft.com/office/drawing/2014/main" id="{8DA9315B-3D9F-8E54-3910-4B23C9789826}"/>
              </a:ext>
            </a:extLst>
          </p:cNvPr>
          <p:cNvSpPr/>
          <p:nvPr/>
        </p:nvSpPr>
        <p:spPr bwMode="auto">
          <a:xfrm>
            <a:off x="7320135" y="5646080"/>
            <a:ext cx="691201" cy="249248"/>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grpSp>
        <p:nvGrpSpPr>
          <p:cNvPr id="51" name="Group 50">
            <a:extLst>
              <a:ext uri="{FF2B5EF4-FFF2-40B4-BE49-F238E27FC236}">
                <a16:creationId xmlns:a16="http://schemas.microsoft.com/office/drawing/2014/main" id="{BC28BFC4-ABE3-029F-BC79-EA983072C8A5}"/>
              </a:ext>
            </a:extLst>
          </p:cNvPr>
          <p:cNvGrpSpPr/>
          <p:nvPr/>
        </p:nvGrpSpPr>
        <p:grpSpPr>
          <a:xfrm>
            <a:off x="8011336" y="983358"/>
            <a:ext cx="3830679" cy="2794770"/>
            <a:chOff x="8011336" y="983358"/>
            <a:chExt cx="3830679" cy="2794770"/>
          </a:xfrm>
        </p:grpSpPr>
        <p:grpSp>
          <p:nvGrpSpPr>
            <p:cNvPr id="29" name="Group 28">
              <a:extLst>
                <a:ext uri="{FF2B5EF4-FFF2-40B4-BE49-F238E27FC236}">
                  <a16:creationId xmlns:a16="http://schemas.microsoft.com/office/drawing/2014/main" id="{42FB4ED3-40FA-09CF-8AC1-D92318BAC441}"/>
                </a:ext>
              </a:extLst>
            </p:cNvPr>
            <p:cNvGrpSpPr/>
            <p:nvPr/>
          </p:nvGrpSpPr>
          <p:grpSpPr>
            <a:xfrm>
              <a:off x="8011336" y="983358"/>
              <a:ext cx="3830679" cy="2794770"/>
              <a:chOff x="8011336" y="983358"/>
              <a:chExt cx="3830679" cy="2794770"/>
            </a:xfrm>
          </p:grpSpPr>
          <p:grpSp>
            <p:nvGrpSpPr>
              <p:cNvPr id="27" name="Group 26">
                <a:extLst>
                  <a:ext uri="{FF2B5EF4-FFF2-40B4-BE49-F238E27FC236}">
                    <a16:creationId xmlns:a16="http://schemas.microsoft.com/office/drawing/2014/main" id="{D625C81B-F327-8D56-EB29-CE45F16F0F82}"/>
                  </a:ext>
                </a:extLst>
              </p:cNvPr>
              <p:cNvGrpSpPr/>
              <p:nvPr/>
            </p:nvGrpSpPr>
            <p:grpSpPr>
              <a:xfrm>
                <a:off x="8011336" y="983358"/>
                <a:ext cx="3830679" cy="2794770"/>
                <a:chOff x="8011336" y="983358"/>
                <a:chExt cx="3830679" cy="2794770"/>
              </a:xfrm>
            </p:grpSpPr>
            <p:pic>
              <p:nvPicPr>
                <p:cNvPr id="11" name="Picture 10">
                  <a:extLst>
                    <a:ext uri="{FF2B5EF4-FFF2-40B4-BE49-F238E27FC236}">
                      <a16:creationId xmlns:a16="http://schemas.microsoft.com/office/drawing/2014/main" id="{639BB047-CF30-172C-3273-D2FC8E1DF21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011336" y="1063524"/>
                  <a:ext cx="3830679" cy="2714604"/>
                </a:xfrm>
                <a:prstGeom prst="rect">
                  <a:avLst/>
                </a:prstGeom>
              </p:spPr>
            </p:pic>
            <p:sp>
              <p:nvSpPr>
                <p:cNvPr id="17" name="TextBox 16">
                  <a:extLst>
                    <a:ext uri="{FF2B5EF4-FFF2-40B4-BE49-F238E27FC236}">
                      <a16:creationId xmlns:a16="http://schemas.microsoft.com/office/drawing/2014/main" id="{7B08FD08-1989-62CB-063D-CDCCA5AC0E32}"/>
                    </a:ext>
                  </a:extLst>
                </p:cNvPr>
                <p:cNvSpPr txBox="1"/>
                <p:nvPr/>
              </p:nvSpPr>
              <p:spPr bwMode="auto">
                <a:xfrm>
                  <a:off x="8616280" y="983358"/>
                  <a:ext cx="433132" cy="307777"/>
                </a:xfrm>
                <a:prstGeom prst="rect">
                  <a:avLst/>
                </a:prstGeom>
                <a:noFill/>
              </p:spPr>
              <p:txBody>
                <a:bodyPr wrap="none" rtlCol="0">
                  <a:spAutoFit/>
                </a:bodyPr>
                <a:lstStyle/>
                <a:p>
                  <a:r>
                    <a:rPr lang="en-GB" sz="1400" dirty="0"/>
                    <a:t>(C)</a:t>
                  </a:r>
                  <a:endParaRPr lang="en-NL" sz="1400" dirty="0"/>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CEA3E7-081F-B7E9-B58F-29020E7CDAB0}"/>
                      </a:ext>
                    </a:extLst>
                  </p:cNvPr>
                  <p:cNvSpPr txBox="1"/>
                  <p:nvPr/>
                </p:nvSpPr>
                <p:spPr bwMode="auto">
                  <a:xfrm>
                    <a:off x="9840416" y="3147633"/>
                    <a:ext cx="646331" cy="276999"/>
                  </a:xfrm>
                  <a:prstGeom prst="rect">
                    <a:avLst/>
                  </a:prstGeom>
                  <a:noFill/>
                </p:spPr>
                <p:txBody>
                  <a:bodyPr wrap="none" rtlCol="0">
                    <a:spAutoFit/>
                  </a:bodyPr>
                  <a:lstStyle/>
                  <a:p>
                    <a:r>
                      <a:rPr lang="en-GB" sz="1200" dirty="0"/>
                      <a:t>step </a:t>
                    </a:r>
                    <a14:m>
                      <m:oMath xmlns:m="http://schemas.openxmlformats.org/officeDocument/2006/math">
                        <m:r>
                          <a:rPr lang="en-GB" sz="1200" b="0" i="1" smtClean="0">
                            <a:latin typeface="Cambria Math" panose="02040503050406030204" pitchFamily="18" charset="0"/>
                          </a:rPr>
                          <m:t>→</m:t>
                        </m:r>
                      </m:oMath>
                    </a14:m>
                    <a:endParaRPr lang="en-NL" sz="1200" dirty="0"/>
                  </a:p>
                </p:txBody>
              </p:sp>
            </mc:Choice>
            <mc:Fallback xmlns="">
              <p:sp>
                <p:nvSpPr>
                  <p:cNvPr id="26" name="TextBox 25">
                    <a:extLst>
                      <a:ext uri="{FF2B5EF4-FFF2-40B4-BE49-F238E27FC236}">
                        <a16:creationId xmlns:a16="http://schemas.microsoft.com/office/drawing/2014/main" id="{95CEA3E7-081F-B7E9-B58F-29020E7CDAB0}"/>
                      </a:ext>
                    </a:extLst>
                  </p:cNvPr>
                  <p:cNvSpPr txBox="1">
                    <a:spLocks noRot="1" noChangeAspect="1" noMove="1" noResize="1" noEditPoints="1" noAdjustHandles="1" noChangeArrowheads="1" noChangeShapeType="1" noTextEdit="1"/>
                  </p:cNvSpPr>
                  <p:nvPr/>
                </p:nvSpPr>
                <p:spPr bwMode="auto">
                  <a:xfrm>
                    <a:off x="9840416" y="3147633"/>
                    <a:ext cx="646331" cy="276999"/>
                  </a:xfrm>
                  <a:prstGeom prst="rect">
                    <a:avLst/>
                  </a:prstGeom>
                  <a:blipFill>
                    <a:blip r:embed="rId11"/>
                    <a:stretch>
                      <a:fillRect t="-2174" b="-13043"/>
                    </a:stretch>
                  </a:blipFill>
                </p:spPr>
                <p:txBody>
                  <a:bodyPr/>
                  <a:lstStyle/>
                  <a:p>
                    <a:r>
                      <a:rPr lang="en-NL">
                        <a:noFill/>
                      </a:rPr>
                      <a:t> </a:t>
                    </a:r>
                  </a:p>
                </p:txBody>
              </p:sp>
            </mc:Fallback>
          </mc:AlternateContent>
        </p:grpSp>
        <p:sp>
          <p:nvSpPr>
            <p:cNvPr id="49" name="TextBox 48">
              <a:extLst>
                <a:ext uri="{FF2B5EF4-FFF2-40B4-BE49-F238E27FC236}">
                  <a16:creationId xmlns:a16="http://schemas.microsoft.com/office/drawing/2014/main" id="{33EE7B9A-1345-3D57-A984-C4659B49070F}"/>
                </a:ext>
              </a:extLst>
            </p:cNvPr>
            <p:cNvSpPr txBox="1"/>
            <p:nvPr/>
          </p:nvSpPr>
          <p:spPr bwMode="auto">
            <a:xfrm>
              <a:off x="8482028" y="3151033"/>
              <a:ext cx="413896" cy="307777"/>
            </a:xfrm>
            <a:prstGeom prst="rect">
              <a:avLst/>
            </a:prstGeom>
            <a:noFill/>
          </p:spPr>
          <p:txBody>
            <a:bodyPr wrap="none" rtlCol="0">
              <a:spAutoFit/>
            </a:bodyPr>
            <a:lstStyle/>
            <a:p>
              <a:r>
                <a:rPr lang="en-GB" sz="1400" dirty="0"/>
                <a:t>C1</a:t>
              </a:r>
              <a:endParaRPr lang="en-NL" sz="1400" dirty="0"/>
            </a:p>
          </p:txBody>
        </p:sp>
        <p:sp>
          <p:nvSpPr>
            <p:cNvPr id="50" name="TextBox 49">
              <a:extLst>
                <a:ext uri="{FF2B5EF4-FFF2-40B4-BE49-F238E27FC236}">
                  <a16:creationId xmlns:a16="http://schemas.microsoft.com/office/drawing/2014/main" id="{304B4E67-A0A1-ECC4-C3BD-42AF1E58EE88}"/>
                </a:ext>
              </a:extLst>
            </p:cNvPr>
            <p:cNvSpPr txBox="1"/>
            <p:nvPr/>
          </p:nvSpPr>
          <p:spPr bwMode="auto">
            <a:xfrm>
              <a:off x="11082779" y="3147633"/>
              <a:ext cx="413896" cy="307777"/>
            </a:xfrm>
            <a:prstGeom prst="rect">
              <a:avLst/>
            </a:prstGeom>
            <a:noFill/>
          </p:spPr>
          <p:txBody>
            <a:bodyPr wrap="none" rtlCol="0">
              <a:spAutoFit/>
            </a:bodyPr>
            <a:lstStyle/>
            <a:p>
              <a:r>
                <a:rPr lang="en-GB" sz="1400" dirty="0"/>
                <a:t>C2</a:t>
              </a:r>
              <a:endParaRPr lang="en-NL" sz="1400" dirty="0"/>
            </a:p>
          </p:txBody>
        </p:sp>
      </p:grpSp>
      <p:sp>
        <p:nvSpPr>
          <p:cNvPr id="52" name="TextBox 51">
            <a:extLst>
              <a:ext uri="{FF2B5EF4-FFF2-40B4-BE49-F238E27FC236}">
                <a16:creationId xmlns:a16="http://schemas.microsoft.com/office/drawing/2014/main" id="{36DAF896-6C43-62A4-B9FB-1AAE40933732}"/>
              </a:ext>
            </a:extLst>
          </p:cNvPr>
          <p:cNvSpPr txBox="1"/>
          <p:nvPr/>
        </p:nvSpPr>
        <p:spPr bwMode="auto">
          <a:xfrm>
            <a:off x="3065182" y="996116"/>
            <a:ext cx="1173719" cy="276999"/>
          </a:xfrm>
          <a:prstGeom prst="rect">
            <a:avLst/>
          </a:prstGeom>
          <a:noFill/>
        </p:spPr>
        <p:txBody>
          <a:bodyPr wrap="none" rtlCol="0">
            <a:spAutoFit/>
          </a:bodyPr>
          <a:lstStyle/>
          <a:p>
            <a:r>
              <a:rPr lang="en-GB" sz="1200" dirty="0"/>
              <a:t>(standard-iota)</a:t>
            </a:r>
            <a:endParaRPr lang="en-NL" sz="1200" dirty="0"/>
          </a:p>
        </p:txBody>
      </p:sp>
      <p:sp>
        <p:nvSpPr>
          <p:cNvPr id="53" name="TextBox 52">
            <a:extLst>
              <a:ext uri="{FF2B5EF4-FFF2-40B4-BE49-F238E27FC236}">
                <a16:creationId xmlns:a16="http://schemas.microsoft.com/office/drawing/2014/main" id="{7AEDA068-B821-4E14-BAE6-E47EC99EC113}"/>
              </a:ext>
            </a:extLst>
          </p:cNvPr>
          <p:cNvSpPr txBox="1"/>
          <p:nvPr/>
        </p:nvSpPr>
        <p:spPr bwMode="auto">
          <a:xfrm>
            <a:off x="7046501" y="991761"/>
            <a:ext cx="814647" cy="276999"/>
          </a:xfrm>
          <a:prstGeom prst="rect">
            <a:avLst/>
          </a:prstGeom>
          <a:noFill/>
        </p:spPr>
        <p:txBody>
          <a:bodyPr wrap="none" rtlCol="0">
            <a:spAutoFit/>
          </a:bodyPr>
          <a:lstStyle/>
          <a:p>
            <a:r>
              <a:rPr lang="en-GB" sz="1200" dirty="0"/>
              <a:t>(low-iota)</a:t>
            </a:r>
            <a:endParaRPr lang="en-NL" sz="1200" dirty="0"/>
          </a:p>
        </p:txBody>
      </p:sp>
      <p:sp>
        <p:nvSpPr>
          <p:cNvPr id="54" name="TextBox 53">
            <a:extLst>
              <a:ext uri="{FF2B5EF4-FFF2-40B4-BE49-F238E27FC236}">
                <a16:creationId xmlns:a16="http://schemas.microsoft.com/office/drawing/2014/main" id="{9F3641CC-3FCB-61E8-8C84-1749C5F37758}"/>
              </a:ext>
            </a:extLst>
          </p:cNvPr>
          <p:cNvSpPr txBox="1"/>
          <p:nvPr/>
        </p:nvSpPr>
        <p:spPr bwMode="auto">
          <a:xfrm>
            <a:off x="11388865" y="991761"/>
            <a:ext cx="824265" cy="646331"/>
          </a:xfrm>
          <a:prstGeom prst="rect">
            <a:avLst/>
          </a:prstGeom>
          <a:noFill/>
        </p:spPr>
        <p:txBody>
          <a:bodyPr wrap="none" rtlCol="0">
            <a:spAutoFit/>
          </a:bodyPr>
          <a:lstStyle/>
          <a:p>
            <a:r>
              <a:rPr lang="en-GB" sz="1200" dirty="0"/>
              <a:t>(low-iota,</a:t>
            </a:r>
          </a:p>
          <a:p>
            <a:r>
              <a:rPr lang="en-GB" sz="1200" dirty="0"/>
              <a:t> reversed</a:t>
            </a:r>
          </a:p>
          <a:p>
            <a:r>
              <a:rPr lang="en-GB" sz="1200" dirty="0"/>
              <a:t> field)</a:t>
            </a:r>
            <a:endParaRPr lang="en-NL" sz="120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C964622-66BD-ED27-31DE-F32346EC0E1D}"/>
                  </a:ext>
                </a:extLst>
              </p:cNvPr>
              <p:cNvSpPr txBox="1"/>
              <p:nvPr/>
            </p:nvSpPr>
            <p:spPr bwMode="auto">
              <a:xfrm>
                <a:off x="2220552" y="6088326"/>
                <a:ext cx="6526017" cy="394210"/>
              </a:xfrm>
              <a:prstGeom prst="rect">
                <a:avLst/>
              </a:prstGeom>
              <a:noFill/>
            </p:spPr>
            <p:txBody>
              <a:bodyPr wrap="none" rtlCol="0">
                <a:spAutoFit/>
              </a:bodyPr>
              <a:lstStyle/>
              <a:p>
                <a:pPr marL="285750" indent="-285750">
                  <a:buFont typeface="Wingdings" panose="05000000000000000000" pitchFamily="2" charset="2"/>
                  <a:buChar char="Ø"/>
                </a:pPr>
                <a:r>
                  <a:rPr lang="en-US" dirty="0"/>
                  <a:t>General agreement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𝑅</m:t>
                        </m:r>
                      </m:sub>
                    </m:sSub>
                  </m:oMath>
                </a14:m>
                <a:r>
                  <a:rPr lang="en-US" dirty="0"/>
                  <a:t>, mixed performance of BOOTSJ</a:t>
                </a:r>
                <a:endParaRPr lang="en-NL" dirty="0"/>
              </a:p>
            </p:txBody>
          </p:sp>
        </mc:Choice>
        <mc:Fallback>
          <p:sp>
            <p:nvSpPr>
              <p:cNvPr id="8" name="TextBox 7">
                <a:extLst>
                  <a:ext uri="{FF2B5EF4-FFF2-40B4-BE49-F238E27FC236}">
                    <a16:creationId xmlns:a16="http://schemas.microsoft.com/office/drawing/2014/main" id="{0C964622-66BD-ED27-31DE-F32346EC0E1D}"/>
                  </a:ext>
                </a:extLst>
              </p:cNvPr>
              <p:cNvSpPr txBox="1">
                <a:spLocks noRot="1" noChangeAspect="1" noMove="1" noResize="1" noEditPoints="1" noAdjustHandles="1" noChangeArrowheads="1" noChangeShapeType="1" noTextEdit="1"/>
              </p:cNvSpPr>
              <p:nvPr/>
            </p:nvSpPr>
            <p:spPr bwMode="auto">
              <a:xfrm>
                <a:off x="2220552" y="6088326"/>
                <a:ext cx="6526017" cy="394210"/>
              </a:xfrm>
              <a:prstGeom prst="rect">
                <a:avLst/>
              </a:prstGeom>
              <a:blipFill>
                <a:blip r:embed="rId12"/>
                <a:stretch>
                  <a:fillRect l="-560" t="-9375" r="-93" b="-18750"/>
                </a:stretch>
              </a:blipFill>
            </p:spPr>
            <p:txBody>
              <a:bodyPr/>
              <a:lstStyle/>
              <a:p>
                <a:r>
                  <a:rPr lang="en-NL">
                    <a:noFill/>
                  </a:rPr>
                  <a:t> </a:t>
                </a:r>
              </a:p>
            </p:txBody>
          </p:sp>
        </mc:Fallback>
      </mc:AlternateContent>
    </p:spTree>
    <p:extLst>
      <p:ext uri="{BB962C8B-B14F-4D97-AF65-F5344CB8AC3E}">
        <p14:creationId xmlns:p14="http://schemas.microsoft.com/office/powerpoint/2010/main" val="303473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2">
                                            <p:txEl>
                                              <p:pRg st="2" end="2"/>
                                            </p:txEl>
                                          </p:spTgt>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4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3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2">
                                            <p:txEl>
                                              <p:pRg st="3" end="3"/>
                                            </p:txEl>
                                          </p:spTgt>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39"/>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4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45"/>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animBg="1"/>
      <p:bldP spid="33" grpId="1" animBg="1"/>
      <p:bldP spid="34" grpId="0" animBg="1"/>
      <p:bldP spid="34" grpId="1" animBg="1"/>
      <p:bldP spid="36" grpId="0"/>
      <p:bldP spid="37" grpId="0" animBg="1"/>
      <p:bldP spid="37" grpId="1" animBg="1"/>
      <p:bldP spid="39" grpId="0" animBg="1"/>
      <p:bldP spid="39" grpId="1" animBg="1"/>
      <p:bldP spid="40" grpId="0" animBg="1"/>
      <p:bldP spid="40" grpId="1" animBg="1"/>
      <p:bldP spid="41" grpId="0" animBg="1"/>
      <p:bldP spid="41" grpId="1" animBg="1"/>
      <p:bldP spid="42" grpId="0"/>
      <p:bldP spid="43" grpId="0"/>
      <p:bldP spid="44" grpId="0" animBg="1"/>
      <p:bldP spid="44" grpId="1" animBg="1"/>
      <p:bldP spid="45" grpId="0" animBg="1"/>
      <p:bldP spid="45" grpId="1" animBg="1"/>
      <p:bldP spid="47" grpId="0" animBg="1"/>
      <p:bldP spid="48" grpId="0" animBg="1"/>
      <p:bldP spid="52" grpId="0"/>
      <p:bldP spid="53" grpId="0"/>
      <p:bldP spid="5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F7BF-8F3A-03FB-4256-40C256D4BF85}"/>
              </a:ext>
            </a:extLst>
          </p:cNvPr>
          <p:cNvSpPr>
            <a:spLocks noGrp="1"/>
          </p:cNvSpPr>
          <p:nvPr>
            <p:ph type="title"/>
          </p:nvPr>
        </p:nvSpPr>
        <p:spPr/>
        <p:txBody>
          <a:bodyPr/>
          <a:lstStyle/>
          <a:p>
            <a:r>
              <a:rPr lang="en-GB" dirty="0"/>
              <a:t>Current “acceleration” with ECCD</a:t>
            </a:r>
            <a:endParaRPr lang="en-NL" dirty="0"/>
          </a:p>
        </p:txBody>
      </p:sp>
      <p:sp>
        <p:nvSpPr>
          <p:cNvPr id="3" name="Date Placeholder 2">
            <a:extLst>
              <a:ext uri="{FF2B5EF4-FFF2-40B4-BE49-F238E27FC236}">
                <a16:creationId xmlns:a16="http://schemas.microsoft.com/office/drawing/2014/main" id="{EFD536D4-AA5D-D318-A8CB-F76AF444E042}"/>
              </a:ext>
            </a:extLst>
          </p:cNvPr>
          <p:cNvSpPr>
            <a:spLocks noGrp="1"/>
          </p:cNvSpPr>
          <p:nvPr>
            <p:ph type="dt" sz="half" idx="10"/>
          </p:nvPr>
        </p:nvSpPr>
        <p:spPr/>
        <p:txBody>
          <a:bodyPr/>
          <a:lstStyle/>
          <a:p>
            <a:pPr>
              <a:defRPr/>
            </a:pPr>
            <a:fld id="{5ECD7BB1-B6D9-45A6-8D8A-15A581D5B485}" type="datetime1">
              <a:rPr lang="en-US" smtClean="0"/>
              <a:t>7/12/2023</a:t>
            </a:fld>
            <a:endParaRPr lang="en-US" dirty="0"/>
          </a:p>
        </p:txBody>
      </p:sp>
      <p:sp>
        <p:nvSpPr>
          <p:cNvPr id="4" name="Footer Placeholder 3">
            <a:extLst>
              <a:ext uri="{FF2B5EF4-FFF2-40B4-BE49-F238E27FC236}">
                <a16:creationId xmlns:a16="http://schemas.microsoft.com/office/drawing/2014/main" id="{3073B8D0-ECE3-1130-D2DB-C0415553FFC2}"/>
              </a:ext>
            </a:extLst>
          </p:cNvPr>
          <p:cNvSpPr>
            <a:spLocks noGrp="1"/>
          </p:cNvSpPr>
          <p:nvPr>
            <p:ph type="ftr" sz="quarter" idx="11"/>
          </p:nvPr>
        </p:nvSpPr>
        <p:spPr/>
        <p:txBody>
          <a:bodyPr/>
          <a:lstStyle/>
          <a:p>
            <a:pPr>
              <a:defRPr/>
            </a:pPr>
            <a:r>
              <a:rPr lang="en-US" dirty="0"/>
              <a:t>Lucas van Ham | </a:t>
            </a:r>
          </a:p>
        </p:txBody>
      </p:sp>
      <p:sp>
        <p:nvSpPr>
          <p:cNvPr id="5" name="Slide Number Placeholder 4">
            <a:extLst>
              <a:ext uri="{FF2B5EF4-FFF2-40B4-BE49-F238E27FC236}">
                <a16:creationId xmlns:a16="http://schemas.microsoft.com/office/drawing/2014/main" id="{40572792-00F8-1587-9C7D-C32A3D618F60}"/>
              </a:ext>
            </a:extLst>
          </p:cNvPr>
          <p:cNvSpPr>
            <a:spLocks noGrp="1"/>
          </p:cNvSpPr>
          <p:nvPr>
            <p:ph type="sldNum" sz="quarter" idx="12"/>
          </p:nvPr>
        </p:nvSpPr>
        <p:spPr/>
        <p:txBody>
          <a:bodyPr/>
          <a:lstStyle/>
          <a:p>
            <a:pPr>
              <a:defRPr/>
            </a:pPr>
            <a:fld id="{F7184F7D-383F-4FE4-8484-A982EFE9D096}" type="slidenum">
              <a:rPr lang="de-DE" smtClean="0"/>
              <a:t>17</a:t>
            </a:fld>
            <a:endParaRPr lang="de-D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062E7A-7DB2-347F-8B53-FCEDA7CB88B7}"/>
                  </a:ext>
                </a:extLst>
              </p:cNvPr>
              <p:cNvSpPr txBox="1"/>
              <p:nvPr/>
            </p:nvSpPr>
            <p:spPr bwMode="auto">
              <a:xfrm>
                <a:off x="617087" y="1223963"/>
                <a:ext cx="10879588" cy="4888069"/>
              </a:xfrm>
              <a:prstGeom prst="rect">
                <a:avLst/>
              </a:prstGeom>
              <a:noFill/>
            </p:spPr>
            <p:txBody>
              <a:bodyPr wrap="square" rtlCol="0">
                <a:spAutoFit/>
              </a:bodyPr>
              <a:lstStyle/>
              <a:p>
                <a:r>
                  <a:rPr lang="en-GB" sz="2000" dirty="0"/>
                  <a:t>Without current drive, current asymptotically evolves towards </a:t>
                </a:r>
                <a14:m>
                  <m:oMath xmlns:m="http://schemas.openxmlformats.org/officeDocument/2006/math">
                    <m:sSub>
                      <m:sSubPr>
                        <m:ctrlPr>
                          <a:rPr lang="en-US" sz="2000" b="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m:t>
                            </m:r>
                          </m:sub>
                        </m:sSub>
                        <m:r>
                          <a:rPr lang="en-US" sz="2000" b="0" i="1" dirty="0" smtClean="0">
                            <a:latin typeface="Cambria Math" panose="02040503050406030204" pitchFamily="18" charset="0"/>
                          </a:rPr>
                          <m:t>=</m:t>
                        </m:r>
                        <m:r>
                          <a:rPr lang="en-US" sz="2000" b="0" i="1" smtClean="0">
                            <a:latin typeface="Cambria Math" panose="02040503050406030204" pitchFamily="18" charset="0"/>
                          </a:rPr>
                          <m:t>𝐼</m:t>
                        </m:r>
                      </m:e>
                      <m:sub>
                        <m:r>
                          <m:rPr>
                            <m:sty m:val="p"/>
                          </m:rPr>
                          <a:rPr lang="en-US" sz="2000" b="0" i="0" smtClean="0">
                            <a:latin typeface="Cambria Math" panose="02040503050406030204" pitchFamily="18" charset="0"/>
                          </a:rPr>
                          <m:t>BS</m:t>
                        </m:r>
                      </m:sub>
                    </m:sSub>
                  </m:oMath>
                </a14:m>
                <a:endParaRPr lang="en-GB" sz="2000" dirty="0"/>
              </a:p>
              <a:p>
                <a:endParaRPr lang="en-GB" sz="2000" dirty="0"/>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𝐼</m:t>
                      </m:r>
                      <m:d>
                        <m:dPr>
                          <m:ctrlPr>
                            <a:rPr lang="en-GB" sz="2000" i="1">
                              <a:latin typeface="Cambria Math" panose="02040503050406030204" pitchFamily="18" charset="0"/>
                            </a:rPr>
                          </m:ctrlPr>
                        </m:dPr>
                        <m:e>
                          <m:r>
                            <a:rPr lang="en-GB" sz="2000" i="1">
                              <a:latin typeface="Cambria Math" panose="02040503050406030204" pitchFamily="18" charset="0"/>
                            </a:rPr>
                            <m:t>𝑡</m:t>
                          </m:r>
                        </m:e>
                      </m:d>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𝐼</m:t>
                          </m:r>
                        </m:e>
                        <m:sub>
                          <m:r>
                            <a:rPr lang="en-GB" sz="2000" i="1">
                              <a:latin typeface="Cambria Math" panose="02040503050406030204" pitchFamily="18" charset="0"/>
                            </a:rPr>
                            <m:t>∞</m:t>
                          </m:r>
                        </m:sub>
                      </m:sSub>
                      <m:d>
                        <m:dPr>
                          <m:ctrlPr>
                            <a:rPr lang="en-GB" sz="2000" i="1">
                              <a:latin typeface="Cambria Math" panose="02040503050406030204" pitchFamily="18" charset="0"/>
                            </a:rPr>
                          </m:ctrlPr>
                        </m:dPr>
                        <m:e>
                          <m:r>
                            <a:rPr lang="en-GB" sz="2000" i="1">
                              <a:latin typeface="Cambria Math" panose="02040503050406030204" pitchFamily="18" charset="0"/>
                            </a:rPr>
                            <m:t>1−</m:t>
                          </m:r>
                          <m:func>
                            <m:funcPr>
                              <m:ctrlPr>
                                <a:rPr lang="en-GB" sz="2000" i="1">
                                  <a:latin typeface="Cambria Math" panose="02040503050406030204" pitchFamily="18" charset="0"/>
                                </a:rPr>
                              </m:ctrlPr>
                            </m:funcPr>
                            <m:fName>
                              <m:r>
                                <m:rPr>
                                  <m:sty m:val="p"/>
                                </m:rPr>
                                <a:rPr lang="en-GB" sz="2000">
                                  <a:latin typeface="Cambria Math" panose="02040503050406030204" pitchFamily="18" charset="0"/>
                                </a:rPr>
                                <m:t>exp</m:t>
                              </m:r>
                            </m:fName>
                            <m:e>
                              <m:d>
                                <m:dPr>
                                  <m:ctrlPr>
                                    <a:rPr lang="en-GB" sz="2000" i="1">
                                      <a:latin typeface="Cambria Math" panose="02040503050406030204" pitchFamily="18" charset="0"/>
                                    </a:rPr>
                                  </m:ctrlPr>
                                </m:dPr>
                                <m:e>
                                  <m:r>
                                    <a:rPr lang="en-GB" sz="2000" i="1">
                                      <a:latin typeface="Cambria Math" panose="02040503050406030204" pitchFamily="18" charset="0"/>
                                    </a:rPr>
                                    <m:t>−</m:t>
                                  </m:r>
                                  <m:r>
                                    <a:rPr lang="en-GB" sz="2000" i="1">
                                      <a:latin typeface="Cambria Math" panose="02040503050406030204" pitchFamily="18" charset="0"/>
                                    </a:rPr>
                                    <m:t>𝑡</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𝜏</m:t>
                                      </m:r>
                                    </m:e>
                                    <m:sub>
                                      <m:r>
                                        <a:rPr lang="en-GB" sz="2000" i="1">
                                          <a:latin typeface="Cambria Math" panose="02040503050406030204" pitchFamily="18" charset="0"/>
                                        </a:rPr>
                                        <m:t>𝐿</m:t>
                                      </m:r>
                                      <m:r>
                                        <a:rPr lang="en-GB" sz="2000" i="1">
                                          <a:latin typeface="Cambria Math" panose="02040503050406030204" pitchFamily="18" charset="0"/>
                                        </a:rPr>
                                        <m:t>/</m:t>
                                      </m:r>
                                      <m:r>
                                        <a:rPr lang="en-GB" sz="2000" i="1">
                                          <a:latin typeface="Cambria Math" panose="02040503050406030204" pitchFamily="18" charset="0"/>
                                        </a:rPr>
                                        <m:t>𝑅</m:t>
                                      </m:r>
                                    </m:sub>
                                  </m:sSub>
                                </m:e>
                              </m:d>
                            </m:e>
                          </m:func>
                        </m:e>
                      </m:d>
                      <m:r>
                        <a:rPr lang="en-GB" sz="2000" i="1">
                          <a:latin typeface="Cambria Math" panose="02040503050406030204" pitchFamily="18" charset="0"/>
                        </a:rPr>
                        <m:t>→</m:t>
                      </m:r>
                      <m:acc>
                        <m:accPr>
                          <m:chr m:val="̇"/>
                          <m:ctrlPr>
                            <a:rPr lang="en-GB" sz="2000" i="1">
                              <a:latin typeface="Cambria Math" panose="02040503050406030204" pitchFamily="18" charset="0"/>
                            </a:rPr>
                          </m:ctrlPr>
                        </m:accPr>
                        <m:e>
                          <m:r>
                            <a:rPr lang="en-GB" sz="2000" i="1">
                              <a:latin typeface="Cambria Math" panose="02040503050406030204" pitchFamily="18" charset="0"/>
                            </a:rPr>
                            <m:t>𝐼</m:t>
                          </m:r>
                        </m:e>
                      </m:acc>
                      <m:d>
                        <m:dPr>
                          <m:ctrlPr>
                            <a:rPr lang="en-GB" sz="2000" i="1">
                              <a:latin typeface="Cambria Math" panose="02040503050406030204" pitchFamily="18" charset="0"/>
                            </a:rPr>
                          </m:ctrlPr>
                        </m:dPr>
                        <m:e>
                          <m:r>
                            <a:rPr lang="en-GB" sz="2000" i="1">
                              <a:latin typeface="Cambria Math" panose="02040503050406030204" pitchFamily="18" charset="0"/>
                            </a:rPr>
                            <m:t>𝑡</m:t>
                          </m:r>
                        </m:e>
                      </m:d>
                      <m:r>
                        <a:rPr lang="en-GB"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m:t>
                          </m:r>
                        </m:sub>
                      </m:sSub>
                    </m:oMath>
                  </m:oMathPara>
                </a14:m>
                <a:endParaRPr lang="en-NL" sz="2000" dirty="0"/>
              </a:p>
              <a:p>
                <a:endParaRPr lang="en-GB" sz="2000" dirty="0"/>
              </a:p>
              <a:p>
                <a:pPr marL="342900" indent="-342900">
                  <a:buFont typeface="Wingdings" panose="05000000000000000000" pitchFamily="2" charset="2"/>
                  <a:buChar char="v"/>
                </a:pPr>
                <a:r>
                  <a:rPr lang="en-GB" sz="2000" dirty="0"/>
                  <a:t>Externally driving current increases </a:t>
                </a:r>
                <a14:m>
                  <m:oMath xmlns:m="http://schemas.openxmlformats.org/officeDocument/2006/math">
                    <m:sSub>
                      <m:sSubPr>
                        <m:ctrlPr>
                          <a:rPr lang="en-GB" sz="2000" b="0" i="1" smtClean="0">
                            <a:latin typeface="Cambria Math" panose="02040503050406030204" pitchFamily="18" charset="0"/>
                          </a:rPr>
                        </m:ctrlPr>
                      </m:sSub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m:rPr>
                                <m:sty m:val="p"/>
                              </m:rPr>
                              <a:rPr lang="en-US" sz="2000" b="0" i="0" smtClean="0">
                                <a:latin typeface="Cambria Math" panose="02040503050406030204" pitchFamily="18" charset="0"/>
                              </a:rPr>
                              <m:t>BS</m:t>
                            </m:r>
                          </m:sub>
                        </m:sSub>
                        <m:r>
                          <a:rPr lang="en-US" sz="2000" b="0" i="0" smtClean="0">
                            <a:latin typeface="Cambria Math" panose="02040503050406030204" pitchFamily="18" charset="0"/>
                          </a:rPr>
                          <m:t>+</m:t>
                        </m:r>
                        <m:r>
                          <a:rPr lang="en-GB" sz="2000" b="0" i="1" smtClean="0">
                            <a:latin typeface="Cambria Math" panose="02040503050406030204" pitchFamily="18" charset="0"/>
                          </a:rPr>
                          <m:t>𝐼</m:t>
                        </m:r>
                      </m:e>
                      <m:sub>
                        <m:r>
                          <m:rPr>
                            <m:sty m:val="p"/>
                          </m:rPr>
                          <a:rPr lang="en-GB" sz="2000" b="0" i="0" smtClean="0">
                            <a:latin typeface="Cambria Math" panose="02040503050406030204" pitchFamily="18" charset="0"/>
                          </a:rPr>
                          <m:t>ext</m:t>
                        </m:r>
                      </m:sub>
                    </m:sSub>
                    <m:r>
                      <a:rPr lang="en-US" sz="2000" b="0" i="1" smtClean="0">
                        <a:latin typeface="Cambria Math" panose="02040503050406030204" pitchFamily="18" charset="0"/>
                      </a:rPr>
                      <m:t>→</m:t>
                    </m:r>
                  </m:oMath>
                </a14:m>
                <a:r>
                  <a:rPr lang="en-GB" sz="2000" dirty="0"/>
                  <a:t> increases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endParaRPr lang="en-GB" sz="2000" dirty="0"/>
              </a:p>
              <a:p>
                <a:pPr marL="342900" indent="-342900">
                  <a:buFont typeface="Wingdings" panose="05000000000000000000" pitchFamily="2" charset="2"/>
                  <a:buChar char="Ø"/>
                </a:pPr>
                <a:r>
                  <a:rPr lang="en-GB" sz="2000" dirty="0"/>
                  <a:t>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m:rPr>
                            <m:sty m:val="p"/>
                          </m:rPr>
                          <a:rPr lang="en-US" sz="2000" b="0" i="0" smtClean="0">
                            <a:latin typeface="Cambria Math" panose="02040503050406030204" pitchFamily="18" charset="0"/>
                          </a:rPr>
                          <m:t>ext</m:t>
                        </m:r>
                      </m:sub>
                    </m:sSub>
                  </m:oMath>
                </a14:m>
                <a:r>
                  <a:rPr lang="en-GB" sz="2000" dirty="0"/>
                  <a:t> is turned off when </a:t>
                </a:r>
                <a14:m>
                  <m:oMath xmlns:m="http://schemas.openxmlformats.org/officeDocument/2006/math">
                    <m:r>
                      <a:rPr lang="en-US" sz="2000" b="0" i="1" dirty="0" smtClean="0">
                        <a:latin typeface="Cambria Math" panose="02040503050406030204" pitchFamily="18" charset="0"/>
                      </a:rPr>
                      <m:t>𝐼</m:t>
                    </m:r>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𝐼</m:t>
                        </m:r>
                      </m:e>
                      <m:sub>
                        <m:r>
                          <m:rPr>
                            <m:sty m:val="p"/>
                          </m:rPr>
                          <a:rPr lang="en-US" sz="2000" b="0" i="0" dirty="0" smtClean="0">
                            <a:latin typeface="Cambria Math" panose="02040503050406030204" pitchFamily="18" charset="0"/>
                          </a:rPr>
                          <m:t>BS</m:t>
                        </m:r>
                      </m:sub>
                    </m:sSub>
                  </m:oMath>
                </a14:m>
                <a:r>
                  <a:rPr lang="en-GB" sz="2000" dirty="0"/>
                  <a:t>, </a:t>
                </a:r>
                <a14:m>
                  <m:oMath xmlns:m="http://schemas.openxmlformats.org/officeDocument/2006/math">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𝑡</m:t>
                        </m:r>
                      </m:e>
                    </m:d>
                    <m:r>
                      <a:rPr lang="en-US" sz="2000" b="0" i="1" dirty="0" smtClean="0">
                        <a:latin typeface="Cambria Math" panose="02040503050406030204" pitchFamily="18" charset="0"/>
                      </a:rPr>
                      <m:t>=0</m:t>
                    </m:r>
                  </m:oMath>
                </a14:m>
                <a:r>
                  <a:rPr lang="en-GB" sz="2000" dirty="0"/>
                  <a:t> afterwards</a:t>
                </a:r>
              </a:p>
              <a:p>
                <a:endParaRPr lang="en-GB" sz="2000" dirty="0"/>
              </a:p>
              <a:p>
                <a:r>
                  <a:rPr lang="en-GB" sz="2000" dirty="0"/>
                  <a:t>Set-up in THRIFT:</a:t>
                </a:r>
              </a:p>
              <a:p>
                <a:pPr marL="342900" indent="-342900">
                  <a:buFont typeface="Arial" panose="020B0604020202020204" pitchFamily="34" charset="0"/>
                  <a:buChar char="•"/>
                </a:pPr>
                <a:r>
                  <a:rPr lang="en-GB" sz="2000" dirty="0"/>
                  <a:t>Simple Gaussian model of ECCD:</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𝐽</m:t>
                          </m:r>
                        </m:e>
                        <m:sub>
                          <m:r>
                            <m:rPr>
                              <m:sty m:val="p"/>
                            </m:rPr>
                            <a:rPr lang="en-GB" sz="2000" b="0" i="0" smtClean="0">
                              <a:latin typeface="Cambria Math" panose="02040503050406030204" pitchFamily="18" charset="0"/>
                            </a:rPr>
                            <m:t>ECCD</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𝜌</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𝐼</m:t>
                          </m:r>
                        </m:e>
                        <m:sub>
                          <m:r>
                            <m:rPr>
                              <m:sty m:val="p"/>
                            </m:rPr>
                            <a:rPr lang="en-GB" sz="2000" b="0" i="0" smtClean="0">
                              <a:latin typeface="Cambria Math" panose="02040503050406030204" pitchFamily="18" charset="0"/>
                            </a:rPr>
                            <m:t>norm</m:t>
                          </m:r>
                        </m:sub>
                      </m:sSub>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exp</m:t>
                          </m:r>
                        </m:fName>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𝜌</m:t>
                                          </m:r>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𝑐</m:t>
                                              </m:r>
                                            </m:sub>
                                          </m:sSub>
                                        </m:e>
                                      </m:d>
                                    </m:e>
                                    <m:sup>
                                      <m:r>
                                        <a:rPr lang="en-GB" sz="2000" b="0" i="1" smtClean="0">
                                          <a:latin typeface="Cambria Math" panose="02040503050406030204" pitchFamily="18" charset="0"/>
                                        </a:rPr>
                                        <m:t>2</m:t>
                                      </m:r>
                                    </m:sup>
                                  </m:sSup>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𝑤</m:t>
                                      </m:r>
                                    </m:e>
                                    <m:sup>
                                      <m:r>
                                        <a:rPr lang="en-GB" sz="2000" b="0" i="1" smtClean="0">
                                          <a:latin typeface="Cambria Math" panose="02040503050406030204" pitchFamily="18" charset="0"/>
                                        </a:rPr>
                                        <m:t>2</m:t>
                                      </m:r>
                                    </m:sup>
                                  </m:sSup>
                                </m:den>
                              </m:f>
                            </m:e>
                          </m:d>
                        </m:e>
                      </m:func>
                    </m:oMath>
                  </m:oMathPara>
                </a14:m>
                <a:endParaRPr lang="en-GB" sz="2000" dirty="0"/>
              </a:p>
              <a:p>
                <a:pPr marL="342900"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=0.3</m:t>
                    </m:r>
                  </m:oMath>
                </a14:m>
                <a:r>
                  <a:rPr lang="en-GB" sz="2000" dirty="0"/>
                  <a:t>, </a:t>
                </a:r>
                <a14:m>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=0.175</m:t>
                    </m:r>
                  </m:oMath>
                </a14:m>
                <a:r>
                  <a:rPr lang="en-GB" sz="2000" dirty="0"/>
                  <a:t> </a:t>
                </a:r>
              </a:p>
              <a:p>
                <a:pPr marL="342900"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m:rPr>
                            <m:sty m:val="p"/>
                          </m:rPr>
                          <a:rPr lang="en-US" sz="2000" b="0" i="0" smtClean="0">
                            <a:latin typeface="Cambria Math" panose="02040503050406030204" pitchFamily="18" charset="0"/>
                          </a:rPr>
                          <m:t>norm</m:t>
                        </m:r>
                      </m:sub>
                    </m:sSub>
                  </m:oMath>
                </a14:m>
                <a:r>
                  <a:rPr lang="en-GB" sz="2000" dirty="0"/>
                  <a:t> defined such that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m:rPr>
                            <m:sty m:val="p"/>
                          </m:rPr>
                          <a:rPr lang="en-US" sz="2000" b="0" i="0" smtClean="0">
                            <a:latin typeface="Cambria Math" panose="02040503050406030204" pitchFamily="18" charset="0"/>
                          </a:rPr>
                          <m:t>ECCD</m:t>
                        </m:r>
                      </m:sub>
                    </m:sSub>
                    <m:r>
                      <a:rPr lang="en-US" sz="2000" b="0" i="1" smtClean="0">
                        <a:latin typeface="Cambria Math" panose="02040503050406030204" pitchFamily="18" charset="0"/>
                      </a:rPr>
                      <m:t>=20</m:t>
                    </m:r>
                  </m:oMath>
                </a14:m>
                <a:r>
                  <a:rPr lang="en-GB" sz="2000" dirty="0"/>
                  <a:t> kA </a:t>
                </a:r>
              </a:p>
              <a:p>
                <a:pPr marL="342900" indent="-342900">
                  <a:buFont typeface="Arial" panose="020B0604020202020204" pitchFamily="34" charset="0"/>
                  <a:buChar char="•"/>
                </a:pPr>
                <a:r>
                  <a:rPr lang="en-GB" sz="2000" dirty="0"/>
                  <a:t>ECCD applied for different durations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𝑡</m:t>
                        </m:r>
                      </m:e>
                      <m:sup>
                        <m:r>
                          <a:rPr lang="en-GB" sz="2000" b="0" i="1" smtClean="0">
                            <a:latin typeface="Cambria Math" panose="02040503050406030204" pitchFamily="18" charset="0"/>
                          </a:rPr>
                          <m:t>∗</m:t>
                        </m:r>
                      </m:sup>
                    </m:sSup>
                  </m:oMath>
                </a14:m>
                <a:r>
                  <a:rPr lang="en-GB" sz="2000" dirty="0"/>
                  <a:t>: </a:t>
                </a:r>
                <a14:m>
                  <m:oMath xmlns:m="http://schemas.openxmlformats.org/officeDocument/2006/math">
                    <m:r>
                      <a:rPr lang="en-GB" sz="2000" i="1" dirty="0" smtClean="0">
                        <a:latin typeface="Cambria Math" panose="02040503050406030204" pitchFamily="18" charset="0"/>
                      </a:rPr>
                      <m:t>5</m:t>
                    </m:r>
                  </m:oMath>
                </a14:m>
                <a:r>
                  <a:rPr lang="en-GB" sz="2000" dirty="0"/>
                  <a:t> s, </a:t>
                </a:r>
                <a14:m>
                  <m:oMath xmlns:m="http://schemas.openxmlformats.org/officeDocument/2006/math">
                    <m:r>
                      <a:rPr lang="en-GB" sz="2000" i="1" dirty="0" smtClean="0">
                        <a:latin typeface="Cambria Math" panose="02040503050406030204" pitchFamily="18" charset="0"/>
                      </a:rPr>
                      <m:t>8</m:t>
                    </m:r>
                  </m:oMath>
                </a14:m>
                <a:r>
                  <a:rPr lang="en-GB" sz="2000" dirty="0"/>
                  <a:t> s, </a:t>
                </a:r>
                <a14:m>
                  <m:oMath xmlns:m="http://schemas.openxmlformats.org/officeDocument/2006/math">
                    <m:r>
                      <a:rPr lang="en-GB" sz="2000" i="1" dirty="0" smtClean="0">
                        <a:latin typeface="Cambria Math" panose="02040503050406030204" pitchFamily="18" charset="0"/>
                      </a:rPr>
                      <m:t>11</m:t>
                    </m:r>
                  </m:oMath>
                </a14:m>
                <a:r>
                  <a:rPr lang="en-GB" sz="2000" dirty="0"/>
                  <a:t> s, </a:t>
                </a:r>
                <a14:m>
                  <m:oMath xmlns:m="http://schemas.openxmlformats.org/officeDocument/2006/math">
                    <m:r>
                      <a:rPr lang="en-GB" sz="2000" i="1" dirty="0" smtClean="0">
                        <a:latin typeface="Cambria Math" panose="02040503050406030204" pitchFamily="18" charset="0"/>
                      </a:rPr>
                      <m:t>15</m:t>
                    </m:r>
                  </m:oMath>
                </a14:m>
                <a:r>
                  <a:rPr lang="en-GB" sz="2000" dirty="0"/>
                  <a:t> s </a:t>
                </a:r>
              </a:p>
              <a:p>
                <a:endParaRPr lang="en-GB" sz="2000" dirty="0"/>
              </a:p>
            </p:txBody>
          </p:sp>
        </mc:Choice>
        <mc:Fallback xmlns="">
          <p:sp>
            <p:nvSpPr>
              <p:cNvPr id="9" name="TextBox 8">
                <a:extLst>
                  <a:ext uri="{FF2B5EF4-FFF2-40B4-BE49-F238E27FC236}">
                    <a16:creationId xmlns:a16="http://schemas.microsoft.com/office/drawing/2014/main" id="{22062E7A-7DB2-347F-8B53-FCEDA7CB88B7}"/>
                  </a:ext>
                </a:extLst>
              </p:cNvPr>
              <p:cNvSpPr txBox="1">
                <a:spLocks noRot="1" noChangeAspect="1" noMove="1" noResize="1" noEditPoints="1" noAdjustHandles="1" noChangeArrowheads="1" noChangeShapeType="1" noTextEdit="1"/>
              </p:cNvSpPr>
              <p:nvPr/>
            </p:nvSpPr>
            <p:spPr bwMode="auto">
              <a:xfrm>
                <a:off x="617087" y="1223963"/>
                <a:ext cx="10879588" cy="4888069"/>
              </a:xfrm>
              <a:prstGeom prst="rect">
                <a:avLst/>
              </a:prstGeom>
              <a:blipFill>
                <a:blip r:embed="rId2"/>
                <a:stretch>
                  <a:fillRect l="-560" t="-623"/>
                </a:stretch>
              </a:blipFill>
            </p:spPr>
            <p:txBody>
              <a:bodyPr/>
              <a:lstStyle/>
              <a:p>
                <a:r>
                  <a:rPr lang="en-NL">
                    <a:noFill/>
                  </a:rPr>
                  <a:t> </a:t>
                </a:r>
              </a:p>
            </p:txBody>
          </p:sp>
        </mc:Fallback>
      </mc:AlternateContent>
      <p:sp>
        <p:nvSpPr>
          <p:cNvPr id="14" name="TextBox 13">
            <a:extLst>
              <a:ext uri="{FF2B5EF4-FFF2-40B4-BE49-F238E27FC236}">
                <a16:creationId xmlns:a16="http://schemas.microsoft.com/office/drawing/2014/main" id="{35D00ED7-5E00-304A-8B69-2A2F6D4DE276}"/>
              </a:ext>
            </a:extLst>
          </p:cNvPr>
          <p:cNvSpPr txBox="1"/>
          <p:nvPr/>
        </p:nvSpPr>
        <p:spPr>
          <a:xfrm>
            <a:off x="3215680" y="4808080"/>
            <a:ext cx="4729180" cy="307777"/>
          </a:xfrm>
          <a:prstGeom prst="rect">
            <a:avLst/>
          </a:prstGeom>
          <a:noFill/>
        </p:spPr>
        <p:txBody>
          <a:bodyPr wrap="none" rtlCol="0">
            <a:spAutoFit/>
          </a:bodyPr>
          <a:lstStyle/>
          <a:p>
            <a:r>
              <a:rPr lang="en-GB" sz="1400" dirty="0">
                <a:solidFill>
                  <a:schemeClr val="accent1"/>
                </a:solidFill>
                <a:cs typeface="Helvetica" panose="020B0604020202020204" pitchFamily="34" charset="0"/>
              </a:rPr>
              <a:t>[Yu </a:t>
            </a:r>
            <a:r>
              <a:rPr lang="en-GB" sz="1400" dirty="0" err="1">
                <a:solidFill>
                  <a:schemeClr val="accent1"/>
                </a:solidFill>
                <a:cs typeface="Helvetica" panose="020B0604020202020204" pitchFamily="34" charset="0"/>
              </a:rPr>
              <a:t>Turkin</a:t>
            </a:r>
            <a:r>
              <a:rPr lang="en-GB" sz="1400" dirty="0">
                <a:solidFill>
                  <a:schemeClr val="accent1"/>
                </a:solidFill>
                <a:cs typeface="Helvetica" panose="020B0604020202020204" pitchFamily="34" charset="0"/>
              </a:rPr>
              <a:t> et al, </a:t>
            </a:r>
            <a:r>
              <a:rPr lang="en-US" sz="1400" i="1" dirty="0">
                <a:solidFill>
                  <a:schemeClr val="accent1"/>
                </a:solidFill>
                <a:cs typeface="Helvetica" panose="020B0604020202020204" pitchFamily="34" charset="0"/>
              </a:rPr>
              <a:t>Fusion Sci. Technol.</a:t>
            </a:r>
            <a:r>
              <a:rPr lang="fr-FR" sz="1400" i="1" dirty="0">
                <a:solidFill>
                  <a:schemeClr val="accent1"/>
                </a:solidFill>
                <a:cs typeface="Helvetica" panose="020B0604020202020204" pitchFamily="34" charset="0"/>
              </a:rPr>
              <a:t> </a:t>
            </a:r>
            <a:r>
              <a:rPr lang="fr-FR" sz="1400" b="1" dirty="0">
                <a:solidFill>
                  <a:schemeClr val="accent1"/>
                </a:solidFill>
                <a:cs typeface="Helvetica" panose="020B0604020202020204" pitchFamily="34" charset="0"/>
              </a:rPr>
              <a:t>50</a:t>
            </a:r>
            <a:r>
              <a:rPr lang="fr-FR" sz="1400" dirty="0">
                <a:solidFill>
                  <a:schemeClr val="accent1"/>
                </a:solidFill>
                <a:cs typeface="Helvetica" panose="020B0604020202020204" pitchFamily="34" charset="0"/>
              </a:rPr>
              <a:t>, 387-394 (2006)]</a:t>
            </a:r>
            <a:endParaRPr lang="en-NL" sz="1400" dirty="0">
              <a:solidFill>
                <a:schemeClr val="accent1"/>
              </a:solidFill>
              <a:cs typeface="Helvetica"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8653CE-FB18-434C-41EC-7FA77140E66E}"/>
                  </a:ext>
                </a:extLst>
              </p:cNvPr>
              <p:cNvSpPr txBox="1"/>
              <p:nvPr/>
            </p:nvSpPr>
            <p:spPr bwMode="auto">
              <a:xfrm>
                <a:off x="8400256" y="4122764"/>
                <a:ext cx="1716560" cy="685316"/>
              </a:xfrm>
              <a:prstGeom prst="rect">
                <a:avLst/>
              </a:prstGeom>
              <a:noFill/>
            </p:spPr>
            <p:txBody>
              <a:bodyPr wrap="none" rtlCol="0">
                <a:spAutoFit/>
              </a:bodyPr>
              <a:lstStyle/>
              <a:p>
                <a14:m>
                  <m:oMath xmlns:m="http://schemas.openxmlformats.org/officeDocument/2006/math">
                    <m:r>
                      <a:rPr lang="en-US" sz="1200" b="0" i="1" smtClean="0">
                        <a:solidFill>
                          <a:schemeClr val="accent1"/>
                        </a:solidFill>
                        <a:latin typeface="Cambria Math" panose="02040503050406030204" pitchFamily="18" charset="0"/>
                      </a:rPr>
                      <m:t>𝜌</m:t>
                    </m:r>
                    <m:r>
                      <a:rPr lang="en-US" sz="1200" b="0" i="1" smtClean="0">
                        <a:solidFill>
                          <a:schemeClr val="accent1"/>
                        </a:solidFill>
                        <a:latin typeface="Cambria Math" panose="02040503050406030204" pitchFamily="18" charset="0"/>
                      </a:rPr>
                      <m:t>=</m:t>
                    </m:r>
                    <m:rad>
                      <m:radPr>
                        <m:degHide m:val="on"/>
                        <m:ctrlPr>
                          <a:rPr lang="en-US" sz="1200" b="0" i="1" smtClean="0">
                            <a:solidFill>
                              <a:schemeClr val="accent1"/>
                            </a:solidFill>
                            <a:latin typeface="Cambria Math" panose="02040503050406030204" pitchFamily="18" charset="0"/>
                          </a:rPr>
                        </m:ctrlPr>
                      </m:radPr>
                      <m:deg/>
                      <m:e>
                        <m:r>
                          <a:rPr lang="en-US" sz="1200" b="0" i="1" smtClean="0">
                            <a:solidFill>
                              <a:schemeClr val="accent1"/>
                            </a:solidFill>
                            <a:latin typeface="Cambria Math" panose="02040503050406030204" pitchFamily="18" charset="0"/>
                          </a:rPr>
                          <m:t>𝑠</m:t>
                        </m:r>
                      </m:e>
                    </m:rad>
                    <m:r>
                      <a:rPr lang="en-US" sz="1200" b="0" i="1" smtClean="0">
                        <a:solidFill>
                          <a:schemeClr val="accent1"/>
                        </a:solidFill>
                        <a:latin typeface="Cambria Math" panose="02040503050406030204" pitchFamily="18" charset="0"/>
                      </a:rPr>
                      <m:t>=</m:t>
                    </m:r>
                    <m:rad>
                      <m:radPr>
                        <m:degHide m:val="on"/>
                        <m:ctrlPr>
                          <a:rPr lang="en-US" sz="1200" b="0" i="1" smtClean="0">
                            <a:solidFill>
                              <a:schemeClr val="accent1"/>
                            </a:solidFill>
                            <a:latin typeface="Cambria Math" panose="02040503050406030204" pitchFamily="18" charset="0"/>
                          </a:rPr>
                        </m:ctrlPr>
                      </m:radPr>
                      <m:deg/>
                      <m:e>
                        <m:r>
                          <m:rPr>
                            <m:sty m:val="p"/>
                          </m:rPr>
                          <a:rPr lang="en-US" sz="1200" b="0" i="0" smtClean="0">
                            <a:solidFill>
                              <a:schemeClr val="accent1"/>
                            </a:solidFill>
                            <a:latin typeface="Cambria Math" panose="02040503050406030204" pitchFamily="18" charset="0"/>
                          </a:rPr>
                          <m:t>Φ</m:t>
                        </m:r>
                        <m:r>
                          <a:rPr lang="en-US" sz="1200" b="0" i="1" smtClean="0">
                            <a:solidFill>
                              <a:schemeClr val="accent1"/>
                            </a:solidFill>
                            <a:latin typeface="Cambria Math" panose="02040503050406030204" pitchFamily="18" charset="0"/>
                          </a:rPr>
                          <m:t>/</m:t>
                        </m:r>
                        <m:sSub>
                          <m:sSubPr>
                            <m:ctrlPr>
                              <a:rPr lang="en-US" sz="1200" b="0" i="1" smtClean="0">
                                <a:solidFill>
                                  <a:schemeClr val="accent1"/>
                                </a:solidFill>
                                <a:latin typeface="Cambria Math" panose="02040503050406030204" pitchFamily="18" charset="0"/>
                              </a:rPr>
                            </m:ctrlPr>
                          </m:sSubPr>
                          <m:e>
                            <m:r>
                              <m:rPr>
                                <m:sty m:val="p"/>
                              </m:rPr>
                              <a:rPr lang="en-US" sz="1200" b="0" i="0" smtClean="0">
                                <a:solidFill>
                                  <a:schemeClr val="accent1"/>
                                </a:solidFill>
                                <a:latin typeface="Cambria Math" panose="02040503050406030204" pitchFamily="18" charset="0"/>
                              </a:rPr>
                              <m:t>Φ</m:t>
                            </m:r>
                          </m:e>
                          <m:sub>
                            <m:r>
                              <a:rPr lang="en-US" sz="1200" b="0" i="1" smtClean="0">
                                <a:solidFill>
                                  <a:schemeClr val="accent1"/>
                                </a:solidFill>
                                <a:latin typeface="Cambria Math" panose="02040503050406030204" pitchFamily="18" charset="0"/>
                              </a:rPr>
                              <m:t>𝑎</m:t>
                            </m:r>
                          </m:sub>
                        </m:sSub>
                      </m:e>
                    </m:rad>
                  </m:oMath>
                </a14:m>
                <a:r>
                  <a:rPr lang="en-US" sz="1200" dirty="0">
                    <a:solidFill>
                      <a:schemeClr val="accent1"/>
                    </a:solidFill>
                  </a:rPr>
                  <a:t> </a:t>
                </a:r>
              </a:p>
              <a:p>
                <a14:m>
                  <m:oMath xmlns:m="http://schemas.openxmlformats.org/officeDocument/2006/math">
                    <m:sSub>
                      <m:sSubPr>
                        <m:ctrlPr>
                          <a:rPr lang="en-US" sz="1200" b="0" i="1" smtClean="0">
                            <a:solidFill>
                              <a:schemeClr val="accent1"/>
                            </a:solidFill>
                            <a:latin typeface="Cambria Math" panose="02040503050406030204" pitchFamily="18" charset="0"/>
                          </a:rPr>
                        </m:ctrlPr>
                      </m:sSubPr>
                      <m:e>
                        <m:r>
                          <a:rPr lang="en-US" sz="1200" b="0" i="1" smtClean="0">
                            <a:solidFill>
                              <a:schemeClr val="accent1"/>
                            </a:solidFill>
                            <a:latin typeface="Cambria Math" panose="02040503050406030204" pitchFamily="18" charset="0"/>
                          </a:rPr>
                          <m:t>𝑟</m:t>
                        </m:r>
                      </m:e>
                      <m:sub>
                        <m:r>
                          <a:rPr lang="en-US" sz="1200" b="0" i="1" smtClean="0">
                            <a:solidFill>
                              <a:schemeClr val="accent1"/>
                            </a:solidFill>
                            <a:latin typeface="Cambria Math" panose="02040503050406030204" pitchFamily="18" charset="0"/>
                          </a:rPr>
                          <m:t>𝑐</m:t>
                        </m:r>
                      </m:sub>
                    </m:sSub>
                    <m:r>
                      <a:rPr lang="en-US" sz="1200" b="0" i="1" smtClean="0">
                        <a:solidFill>
                          <a:schemeClr val="accent1"/>
                        </a:solidFill>
                        <a:latin typeface="Cambria Math" panose="02040503050406030204" pitchFamily="18" charset="0"/>
                      </a:rPr>
                      <m:t>−</m:t>
                    </m:r>
                  </m:oMath>
                </a14:m>
                <a:r>
                  <a:rPr lang="en-US" sz="1200" dirty="0">
                    <a:solidFill>
                      <a:schemeClr val="accent1"/>
                    </a:solidFill>
                  </a:rPr>
                  <a:t>deposition location</a:t>
                </a:r>
              </a:p>
              <a:p>
                <a14:m>
                  <m:oMath xmlns:m="http://schemas.openxmlformats.org/officeDocument/2006/math">
                    <m:r>
                      <a:rPr lang="en-US" sz="1200" b="0" i="1" smtClean="0">
                        <a:solidFill>
                          <a:schemeClr val="accent1"/>
                        </a:solidFill>
                        <a:latin typeface="Cambria Math" panose="02040503050406030204" pitchFamily="18" charset="0"/>
                      </a:rPr>
                      <m:t>𝑤</m:t>
                    </m:r>
                    <m:r>
                      <a:rPr lang="en-US" sz="1200" b="0" i="1" smtClean="0">
                        <a:solidFill>
                          <a:schemeClr val="accent1"/>
                        </a:solidFill>
                        <a:latin typeface="Cambria Math" panose="02040503050406030204" pitchFamily="18" charset="0"/>
                      </a:rPr>
                      <m:t>−</m:t>
                    </m:r>
                  </m:oMath>
                </a14:m>
                <a:r>
                  <a:rPr lang="en-US" sz="1200" dirty="0">
                    <a:solidFill>
                      <a:schemeClr val="accent1"/>
                    </a:solidFill>
                  </a:rPr>
                  <a:t>deposition width</a:t>
                </a:r>
                <a:endParaRPr lang="en-NL" sz="1200" dirty="0">
                  <a:solidFill>
                    <a:schemeClr val="accent1"/>
                  </a:solidFill>
                </a:endParaRPr>
              </a:p>
            </p:txBody>
          </p:sp>
        </mc:Choice>
        <mc:Fallback xmlns="">
          <p:sp>
            <p:nvSpPr>
              <p:cNvPr id="15" name="TextBox 14">
                <a:extLst>
                  <a:ext uri="{FF2B5EF4-FFF2-40B4-BE49-F238E27FC236}">
                    <a16:creationId xmlns:a16="http://schemas.microsoft.com/office/drawing/2014/main" id="{998653CE-FB18-434C-41EC-7FA77140E66E}"/>
                  </a:ext>
                </a:extLst>
              </p:cNvPr>
              <p:cNvSpPr txBox="1">
                <a:spLocks noRot="1" noChangeAspect="1" noMove="1" noResize="1" noEditPoints="1" noAdjustHandles="1" noChangeArrowheads="1" noChangeShapeType="1" noTextEdit="1"/>
              </p:cNvSpPr>
              <p:nvPr/>
            </p:nvSpPr>
            <p:spPr bwMode="auto">
              <a:xfrm>
                <a:off x="8400256" y="4122764"/>
                <a:ext cx="1716560" cy="685316"/>
              </a:xfrm>
              <a:prstGeom prst="rect">
                <a:avLst/>
              </a:prstGeom>
              <a:blipFill>
                <a:blip r:embed="rId3"/>
                <a:stretch>
                  <a:fillRect b="-5310"/>
                </a:stretch>
              </a:blipFill>
            </p:spPr>
            <p:txBody>
              <a:bodyPr/>
              <a:lstStyle/>
              <a:p>
                <a:r>
                  <a:rPr lang="en-NL">
                    <a:noFill/>
                  </a:rPr>
                  <a:t> </a:t>
                </a:r>
              </a:p>
            </p:txBody>
          </p:sp>
        </mc:Fallback>
      </mc:AlternateContent>
    </p:spTree>
    <p:extLst>
      <p:ext uri="{BB962C8B-B14F-4D97-AF65-F5344CB8AC3E}">
        <p14:creationId xmlns:p14="http://schemas.microsoft.com/office/powerpoint/2010/main" val="19336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B4B3-B088-7FD8-CC22-CCFB0A23BFA2}"/>
              </a:ext>
            </a:extLst>
          </p:cNvPr>
          <p:cNvSpPr>
            <a:spLocks noGrp="1"/>
          </p:cNvSpPr>
          <p:nvPr>
            <p:ph type="title"/>
          </p:nvPr>
        </p:nvSpPr>
        <p:spPr/>
        <p:txBody>
          <a:bodyPr/>
          <a:lstStyle/>
          <a:p>
            <a:r>
              <a:rPr lang="en-GB" dirty="0"/>
              <a:t>Results for ECCD Scenarios</a:t>
            </a:r>
            <a:endParaRPr lang="en-NL" dirty="0"/>
          </a:p>
        </p:txBody>
      </p:sp>
      <p:sp>
        <p:nvSpPr>
          <p:cNvPr id="3" name="Date Placeholder 2">
            <a:extLst>
              <a:ext uri="{FF2B5EF4-FFF2-40B4-BE49-F238E27FC236}">
                <a16:creationId xmlns:a16="http://schemas.microsoft.com/office/drawing/2014/main" id="{7DA5B9F7-F9CD-EF89-0070-CE281B3BFF64}"/>
              </a:ext>
            </a:extLst>
          </p:cNvPr>
          <p:cNvSpPr>
            <a:spLocks noGrp="1"/>
          </p:cNvSpPr>
          <p:nvPr>
            <p:ph type="dt" sz="half" idx="10"/>
          </p:nvPr>
        </p:nvSpPr>
        <p:spPr/>
        <p:txBody>
          <a:bodyPr/>
          <a:lstStyle/>
          <a:p>
            <a:pPr>
              <a:defRPr/>
            </a:pPr>
            <a:fld id="{9BB71766-0D3E-4026-B168-BB2F0926012D}" type="datetime1">
              <a:rPr lang="en-US" smtClean="0"/>
              <a:t>7/12/2023</a:t>
            </a:fld>
            <a:endParaRPr lang="en-US" dirty="0"/>
          </a:p>
        </p:txBody>
      </p:sp>
      <p:sp>
        <p:nvSpPr>
          <p:cNvPr id="4" name="Footer Placeholder 3">
            <a:extLst>
              <a:ext uri="{FF2B5EF4-FFF2-40B4-BE49-F238E27FC236}">
                <a16:creationId xmlns:a16="http://schemas.microsoft.com/office/drawing/2014/main" id="{905E2FB9-D0EB-BBD0-466D-99F0B8C0138C}"/>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C71001FF-8512-E907-F643-C081FA0A26CF}"/>
              </a:ext>
            </a:extLst>
          </p:cNvPr>
          <p:cNvSpPr>
            <a:spLocks noGrp="1"/>
          </p:cNvSpPr>
          <p:nvPr>
            <p:ph type="sldNum" sz="quarter" idx="12"/>
          </p:nvPr>
        </p:nvSpPr>
        <p:spPr/>
        <p:txBody>
          <a:bodyPr/>
          <a:lstStyle/>
          <a:p>
            <a:pPr>
              <a:defRPr/>
            </a:pPr>
            <a:fld id="{F7184F7D-383F-4FE4-8484-A982EFE9D096}" type="slidenum">
              <a:rPr lang="de-DE" smtClean="0"/>
              <a:t>18</a:t>
            </a:fld>
            <a:endParaRPr lang="de-DE"/>
          </a:p>
        </p:txBody>
      </p:sp>
      <p:pic>
        <p:nvPicPr>
          <p:cNvPr id="6" name="Picture 5" descr="A graph of different colored lines&#10;&#10;Description automatically generated">
            <a:extLst>
              <a:ext uri="{FF2B5EF4-FFF2-40B4-BE49-F238E27FC236}">
                <a16:creationId xmlns:a16="http://schemas.microsoft.com/office/drawing/2014/main" id="{253BEBDF-D86D-3C7A-14F7-F8809F23C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3012" y="1664462"/>
            <a:ext cx="4980012" cy="3529076"/>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22A0D88-6D6E-52DB-621D-AA0CB3848E21}"/>
                  </a:ext>
                </a:extLst>
              </p:cNvPr>
              <p:cNvSpPr txBox="1"/>
              <p:nvPr/>
            </p:nvSpPr>
            <p:spPr bwMode="auto">
              <a:xfrm>
                <a:off x="1199456" y="2348880"/>
                <a:ext cx="3528469" cy="2308324"/>
              </a:xfrm>
              <a:prstGeom prst="rect">
                <a:avLst/>
              </a:prstGeom>
              <a:noFill/>
            </p:spPr>
            <p:txBody>
              <a:bodyPr wrap="square">
                <a:spAutoFit/>
              </a:bodyPr>
              <a:lstStyle/>
              <a:p>
                <a:pPr marL="285750" indent="-285750">
                  <a:buFont typeface="Arial" panose="020B0604020202020204" pitchFamily="34" charset="0"/>
                  <a:buChar char="•"/>
                </a:pPr>
                <a:r>
                  <a:rPr lang="en-GB" sz="1800" dirty="0"/>
                  <a:t>Early ECCD shut-down (blue) </a:t>
                </a:r>
                <a14:m>
                  <m:oMath xmlns:m="http://schemas.openxmlformats.org/officeDocument/2006/math">
                    <m:r>
                      <a:rPr lang="en-GB" sz="1800" b="0" i="1" smtClean="0">
                        <a:latin typeface="Cambria Math" panose="02040503050406030204" pitchFamily="18" charset="0"/>
                      </a:rPr>
                      <m:t>→</m:t>
                    </m:r>
                  </m:oMath>
                </a14:m>
                <a:r>
                  <a:rPr lang="en-GB" sz="1800" dirty="0"/>
                  <a:t> undershoot of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sz="1800" b="0" i="0" smtClean="0">
                            <a:latin typeface="Cambria Math" panose="02040503050406030204" pitchFamily="18" charset="0"/>
                          </a:rPr>
                          <m:t>BS</m:t>
                        </m:r>
                      </m:sub>
                    </m:sSub>
                  </m:oMath>
                </a14:m>
                <a:endParaRPr lang="en-GB" sz="1800" dirty="0"/>
              </a:p>
              <a:p>
                <a:pPr marL="285750" indent="-285750">
                  <a:buFont typeface="Arial" panose="020B0604020202020204" pitchFamily="34" charset="0"/>
                  <a:buChar char="•"/>
                </a:pPr>
                <a:r>
                  <a:rPr lang="en-GB" sz="1800" dirty="0"/>
                  <a:t>Late ECCD shut-down (red) </a:t>
                </a:r>
                <a14:m>
                  <m:oMath xmlns:m="http://schemas.openxmlformats.org/officeDocument/2006/math">
                    <m:r>
                      <a:rPr lang="en-GB" sz="1800" b="0" i="1" smtClean="0">
                        <a:latin typeface="Cambria Math" panose="02040503050406030204" pitchFamily="18" charset="0"/>
                      </a:rPr>
                      <m:t>→</m:t>
                    </m:r>
                  </m:oMath>
                </a14:m>
                <a:r>
                  <a:rPr lang="en-GB" sz="1800" dirty="0"/>
                  <a:t> </a:t>
                </a:r>
                <a:r>
                  <a:rPr lang="en-GB" dirty="0"/>
                  <a:t>overshoot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m:rPr>
                            <m:sty m:val="p"/>
                          </m:rPr>
                          <a:rPr lang="en-US">
                            <a:latin typeface="Cambria Math" panose="02040503050406030204" pitchFamily="18" charset="0"/>
                          </a:rPr>
                          <m:t>BS</m:t>
                        </m:r>
                      </m:sub>
                    </m:sSub>
                  </m:oMath>
                </a14:m>
                <a:endParaRPr lang="en-GB" sz="1800" dirty="0"/>
              </a:p>
              <a:p>
                <a:pPr marL="285750" indent="-285750">
                  <a:buFont typeface="Arial" panose="020B0604020202020204" pitchFamily="34" charset="0"/>
                  <a:buChar char="•"/>
                </a:pPr>
                <a:r>
                  <a:rPr lang="en-GB" sz="1800" b="0" dirty="0"/>
                  <a:t>ECCD shut-down at </a:t>
                </a:r>
                <a14:m>
                  <m:oMath xmlns:m="http://schemas.openxmlformats.org/officeDocument/2006/math">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𝑡</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=11</m:t>
                    </m:r>
                  </m:oMath>
                </a14:m>
                <a:r>
                  <a:rPr lang="en-GB" sz="1800" dirty="0"/>
                  <a:t> s </a:t>
                </a:r>
                <a14:m>
                  <m:oMath xmlns:m="http://schemas.openxmlformats.org/officeDocument/2006/math">
                    <m:r>
                      <a:rPr lang="en-GB" sz="1800" b="0" i="1" smtClean="0">
                        <a:latin typeface="Cambria Math" panose="02040503050406030204" pitchFamily="18" charset="0"/>
                      </a:rPr>
                      <m:t>→</m:t>
                    </m:r>
                  </m:oMath>
                </a14:m>
                <a:r>
                  <a:rPr lang="en-GB" sz="1800" dirty="0"/>
                  <a:t> </a:t>
                </a:r>
                <a:r>
                  <a:rPr lang="en-GB" dirty="0"/>
                  <a:t>stable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m:rPr>
                            <m:sty m:val="p"/>
                          </m:rPr>
                          <a:rPr lang="en-US">
                            <a:latin typeface="Cambria Math" panose="02040503050406030204" pitchFamily="18" charset="0"/>
                          </a:rPr>
                          <m:t>BS</m:t>
                        </m:r>
                      </m:sub>
                    </m:sSub>
                  </m:oMath>
                </a14:m>
                <a:endParaRPr lang="en-GB" sz="1800"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sz="1800" dirty="0"/>
              </a:p>
            </p:txBody>
          </p:sp>
        </mc:Choice>
        <mc:Fallback>
          <p:sp>
            <p:nvSpPr>
              <p:cNvPr id="8" name="TextBox 7">
                <a:extLst>
                  <a:ext uri="{FF2B5EF4-FFF2-40B4-BE49-F238E27FC236}">
                    <a16:creationId xmlns:a16="http://schemas.microsoft.com/office/drawing/2014/main" id="{622A0D88-6D6E-52DB-621D-AA0CB3848E21}"/>
                  </a:ext>
                </a:extLst>
              </p:cNvPr>
              <p:cNvSpPr txBox="1">
                <a:spLocks noRot="1" noChangeAspect="1" noMove="1" noResize="1" noEditPoints="1" noAdjustHandles="1" noChangeArrowheads="1" noChangeShapeType="1" noTextEdit="1"/>
              </p:cNvSpPr>
              <p:nvPr/>
            </p:nvSpPr>
            <p:spPr bwMode="auto">
              <a:xfrm>
                <a:off x="1199456" y="2348880"/>
                <a:ext cx="3528469" cy="2308324"/>
              </a:xfrm>
              <a:prstGeom prst="rect">
                <a:avLst/>
              </a:prstGeom>
              <a:blipFill>
                <a:blip r:embed="rId3"/>
                <a:stretch>
                  <a:fillRect l="-1209" t="-1319" r="-1554"/>
                </a:stretch>
              </a:blipFill>
            </p:spPr>
            <p:txBody>
              <a:bodyPr/>
              <a:lstStyle/>
              <a:p>
                <a:r>
                  <a:rPr lang="en-NL">
                    <a:noFill/>
                  </a:rPr>
                  <a:t> </a:t>
                </a:r>
              </a:p>
            </p:txBody>
          </p:sp>
        </mc:Fallback>
      </mc:AlternateContent>
      <p:sp>
        <p:nvSpPr>
          <p:cNvPr id="13" name="TextBox 12">
            <a:extLst>
              <a:ext uri="{FF2B5EF4-FFF2-40B4-BE49-F238E27FC236}">
                <a16:creationId xmlns:a16="http://schemas.microsoft.com/office/drawing/2014/main" id="{0FF5314E-3C74-C7A7-9553-57332E86A2AB}"/>
              </a:ext>
            </a:extLst>
          </p:cNvPr>
          <p:cNvSpPr txBox="1"/>
          <p:nvPr/>
        </p:nvSpPr>
        <p:spPr bwMode="auto">
          <a:xfrm>
            <a:off x="3048000" y="5634037"/>
            <a:ext cx="6096000" cy="646331"/>
          </a:xfrm>
          <a:prstGeom prst="rect">
            <a:avLst/>
          </a:prstGeom>
          <a:noFill/>
        </p:spPr>
        <p:txBody>
          <a:bodyPr wrap="square">
            <a:spAutoFit/>
          </a:bodyPr>
          <a:lstStyle/>
          <a:p>
            <a:pPr marL="342900" indent="-342900">
              <a:buFont typeface="Wingdings" panose="05000000000000000000" pitchFamily="2" charset="2"/>
              <a:buChar char="Ø"/>
            </a:pPr>
            <a:r>
              <a:rPr lang="en-GB" sz="1800" dirty="0"/>
              <a:t>Changes in behaviour of current evolution due to changes in source currents captured by THRIFT</a:t>
            </a:r>
          </a:p>
        </p:txBody>
      </p:sp>
    </p:spTree>
    <p:extLst>
      <p:ext uri="{BB962C8B-B14F-4D97-AF65-F5344CB8AC3E}">
        <p14:creationId xmlns:p14="http://schemas.microsoft.com/office/powerpoint/2010/main" val="2735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B546-3775-A604-DDFB-FE49593CD6CD}"/>
              </a:ext>
            </a:extLst>
          </p:cNvPr>
          <p:cNvSpPr>
            <a:spLocks noGrp="1"/>
          </p:cNvSpPr>
          <p:nvPr>
            <p:ph type="title"/>
          </p:nvPr>
        </p:nvSpPr>
        <p:spPr/>
        <p:txBody>
          <a:bodyPr/>
          <a:lstStyle/>
          <a:p>
            <a:r>
              <a:rPr lang="en-US" dirty="0"/>
              <a:t>Conclusion</a:t>
            </a:r>
            <a:endParaRPr lang="en-NL" dirty="0"/>
          </a:p>
        </p:txBody>
      </p:sp>
      <p:sp>
        <p:nvSpPr>
          <p:cNvPr id="3" name="Date Placeholder 2">
            <a:extLst>
              <a:ext uri="{FF2B5EF4-FFF2-40B4-BE49-F238E27FC236}">
                <a16:creationId xmlns:a16="http://schemas.microsoft.com/office/drawing/2014/main" id="{4B050755-26EA-2481-7C38-6D08F8BF7488}"/>
              </a:ext>
            </a:extLst>
          </p:cNvPr>
          <p:cNvSpPr>
            <a:spLocks noGrp="1"/>
          </p:cNvSpPr>
          <p:nvPr>
            <p:ph type="dt" sz="half" idx="10"/>
          </p:nvPr>
        </p:nvSpPr>
        <p:spPr/>
        <p:txBody>
          <a:bodyPr/>
          <a:lstStyle/>
          <a:p>
            <a:pPr>
              <a:defRPr/>
            </a:pPr>
            <a:fld id="{6580261D-C3DF-4F79-8E28-C30BA3807855}" type="datetime1">
              <a:rPr lang="en-US" smtClean="0"/>
              <a:t>7/12/2023</a:t>
            </a:fld>
            <a:endParaRPr lang="en-US"/>
          </a:p>
        </p:txBody>
      </p:sp>
      <p:sp>
        <p:nvSpPr>
          <p:cNvPr id="4" name="Footer Placeholder 3">
            <a:extLst>
              <a:ext uri="{FF2B5EF4-FFF2-40B4-BE49-F238E27FC236}">
                <a16:creationId xmlns:a16="http://schemas.microsoft.com/office/drawing/2014/main" id="{73F8CA33-B770-A499-AE38-A52E9E7F0305}"/>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E8DA4EB9-4898-6511-47A6-3FA9B2F11C2A}"/>
              </a:ext>
            </a:extLst>
          </p:cNvPr>
          <p:cNvSpPr>
            <a:spLocks noGrp="1"/>
          </p:cNvSpPr>
          <p:nvPr>
            <p:ph type="sldNum" sz="quarter" idx="12"/>
          </p:nvPr>
        </p:nvSpPr>
        <p:spPr/>
        <p:txBody>
          <a:bodyPr/>
          <a:lstStyle/>
          <a:p>
            <a:pPr>
              <a:defRPr/>
            </a:pPr>
            <a:fld id="{F7184F7D-383F-4FE4-8484-A982EFE9D096}" type="slidenum">
              <a:rPr lang="de-DE" smtClean="0"/>
              <a:t>19</a:t>
            </a:fld>
            <a:endParaRPr lang="de-D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3A8429-8A44-2518-A8DE-CAD3C6A7FCDC}"/>
                  </a:ext>
                </a:extLst>
              </p:cNvPr>
              <p:cNvSpPr txBox="1"/>
              <p:nvPr/>
            </p:nvSpPr>
            <p:spPr bwMode="auto">
              <a:xfrm>
                <a:off x="695323" y="1223963"/>
                <a:ext cx="10568642"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t>Reimplemented and verified the THRIFT code</a:t>
                </a:r>
              </a:p>
              <a:p>
                <a:pPr marL="342900" indent="-342900">
                  <a:buFont typeface="Arial" panose="020B0604020202020204" pitchFamily="34" charset="0"/>
                  <a:buChar char="•"/>
                </a:pPr>
                <a:r>
                  <a:rPr lang="en-GB" sz="2000" dirty="0"/>
                  <a:t>Decay times of plasma currents in W7-X are recreated by THRIFT</a:t>
                </a:r>
              </a:p>
              <a:p>
                <a:pPr marL="342900" indent="-342900">
                  <a:buFont typeface="Arial" panose="020B0604020202020204" pitchFamily="34" charset="0"/>
                  <a:buChar char="•"/>
                </a:pPr>
                <a:r>
                  <a:rPr lang="en-GB" sz="2000" dirty="0"/>
                  <a:t>BOOTSJ underpredicts currents </a:t>
                </a:r>
                <a14:m>
                  <m:oMath xmlns:m="http://schemas.openxmlformats.org/officeDocument/2006/math">
                    <m:r>
                      <a:rPr lang="en-GB" sz="2000" b="0" i="1" smtClean="0">
                        <a:latin typeface="Cambria Math" panose="02040503050406030204" pitchFamily="18" charset="0"/>
                      </a:rPr>
                      <m:t>→</m:t>
                    </m:r>
                  </m:oMath>
                </a14:m>
                <a:r>
                  <a:rPr lang="en-GB" sz="2000" dirty="0"/>
                  <a:t> Plasma </a:t>
                </a:r>
                <a:r>
                  <a:rPr lang="en-GB" sz="2000" dirty="0" err="1"/>
                  <a:t>collisionality</a:t>
                </a:r>
                <a:endParaRPr lang="en-GB" sz="2000" dirty="0"/>
              </a:p>
              <a:p>
                <a:pPr marL="342900" indent="-342900">
                  <a:buFont typeface="Arial" panose="020B0604020202020204" pitchFamily="34" charset="0"/>
                  <a:buChar char="•"/>
                </a:pPr>
                <a:r>
                  <a:rPr lang="en-GB" sz="2000" dirty="0"/>
                  <a:t>Limitation on minimum edge temperature used by THRIFT</a:t>
                </a:r>
              </a:p>
              <a:p>
                <a:pPr marL="342900" indent="-342900">
                  <a:buFont typeface="Arial" panose="020B0604020202020204" pitchFamily="34" charset="0"/>
                  <a:buChar char="•"/>
                </a:pPr>
                <a:r>
                  <a:rPr lang="en-GB" sz="2000" dirty="0"/>
                  <a:t>Changes in source currents captured by THRIFT</a:t>
                </a:r>
              </a:p>
              <a:p>
                <a:endParaRPr lang="en-GB" sz="2000" dirty="0"/>
              </a:p>
              <a:p>
                <a:r>
                  <a:rPr lang="en-GB" sz="2000" dirty="0"/>
                  <a:t>Future potential uses of THRIFT:</a:t>
                </a:r>
              </a:p>
              <a:p>
                <a:pPr marL="800100" lvl="1" indent="-342900">
                  <a:buFont typeface="Wingdings" panose="05000000000000000000" pitchFamily="2" charset="2"/>
                  <a:buChar char="Ø"/>
                </a:pPr>
                <a:r>
                  <a:rPr lang="en-GB" sz="2000" dirty="0"/>
                  <a:t>Validating/benchmarking other source current codes</a:t>
                </a:r>
              </a:p>
              <a:p>
                <a:pPr marL="800100" lvl="1" indent="-342900">
                  <a:buFont typeface="Wingdings" panose="05000000000000000000" pitchFamily="2" charset="2"/>
                  <a:buChar char="Ø"/>
                </a:pPr>
                <a:r>
                  <a:rPr lang="en-GB" sz="2000" dirty="0"/>
                  <a:t>Investigating current drive scenarios </a:t>
                </a:r>
              </a:p>
              <a:p>
                <a:endParaRPr lang="en-GB" sz="2000" dirty="0"/>
              </a:p>
              <a:p>
                <a:pPr marL="342900" indent="-342900">
                  <a:buFont typeface="Arial" panose="020B0604020202020204" pitchFamily="34" charset="0"/>
                  <a:buChar char="•"/>
                </a:pPr>
                <a:r>
                  <a:rPr lang="en-GB" sz="2000" dirty="0"/>
                  <a:t>Paper planned on these findings</a:t>
                </a:r>
              </a:p>
              <a:p>
                <a:pPr marL="342900" indent="-342900">
                  <a:buFont typeface="Arial" panose="020B0604020202020204" pitchFamily="34" charset="0"/>
                  <a:buChar char="•"/>
                </a:pPr>
                <a:endParaRPr lang="en-GB" sz="2000" dirty="0"/>
              </a:p>
              <a:p>
                <a:endParaRPr lang="en-US" sz="2000" dirty="0"/>
              </a:p>
            </p:txBody>
          </p:sp>
        </mc:Choice>
        <mc:Fallback xmlns="">
          <p:sp>
            <p:nvSpPr>
              <p:cNvPr id="9" name="TextBox 8">
                <a:extLst>
                  <a:ext uri="{FF2B5EF4-FFF2-40B4-BE49-F238E27FC236}">
                    <a16:creationId xmlns:a16="http://schemas.microsoft.com/office/drawing/2014/main" id="{F23A8429-8A44-2518-A8DE-CAD3C6A7FCDC}"/>
                  </a:ext>
                </a:extLst>
              </p:cNvPr>
              <p:cNvSpPr txBox="1">
                <a:spLocks noRot="1" noChangeAspect="1" noMove="1" noResize="1" noEditPoints="1" noAdjustHandles="1" noChangeArrowheads="1" noChangeShapeType="1" noTextEdit="1"/>
              </p:cNvSpPr>
              <p:nvPr/>
            </p:nvSpPr>
            <p:spPr bwMode="auto">
              <a:xfrm>
                <a:off x="695323" y="1223963"/>
                <a:ext cx="10568642" cy="4093428"/>
              </a:xfrm>
              <a:prstGeom prst="rect">
                <a:avLst/>
              </a:prstGeom>
              <a:blipFill>
                <a:blip r:embed="rId3"/>
                <a:stretch>
                  <a:fillRect l="-577" t="-745"/>
                </a:stretch>
              </a:blipFill>
            </p:spPr>
            <p:txBody>
              <a:bodyPr/>
              <a:lstStyle/>
              <a:p>
                <a:r>
                  <a:rPr lang="en-NL">
                    <a:noFill/>
                  </a:rPr>
                  <a:t> </a:t>
                </a:r>
              </a:p>
            </p:txBody>
          </p:sp>
        </mc:Fallback>
      </mc:AlternateContent>
    </p:spTree>
    <p:extLst>
      <p:ext uri="{BB962C8B-B14F-4D97-AF65-F5344CB8AC3E}">
        <p14:creationId xmlns:p14="http://schemas.microsoft.com/office/powerpoint/2010/main" val="193721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4"/>
          <p:cNvSpPr>
            <a:spLocks noGrp="1"/>
          </p:cNvSpPr>
          <p:nvPr>
            <p:ph type="subTitle" idx="1"/>
          </p:nvPr>
        </p:nvSpPr>
        <p:spPr bwMode="auto"/>
        <p:txBody>
          <a:bodyPr/>
          <a:lstStyle/>
          <a:p>
            <a:pPr>
              <a:defRPr/>
            </a:pPr>
            <a:r>
              <a:rPr lang="de-DE" dirty="0"/>
              <a:t>Lucas van Ham</a:t>
            </a:r>
          </a:p>
          <a:p>
            <a:pPr>
              <a:defRPr/>
            </a:pPr>
            <a:r>
              <a:rPr lang="de-DE" dirty="0"/>
              <a:t>Supervisors: J.H.E. Proll, S. A. </a:t>
            </a:r>
            <a:r>
              <a:rPr lang="de-DE" dirty="0" err="1"/>
              <a:t>Lazerson</a:t>
            </a:r>
            <a:endParaRPr lang="de-DE" dirty="0"/>
          </a:p>
        </p:txBody>
      </p:sp>
      <p:sp>
        <p:nvSpPr>
          <p:cNvPr id="8" name="Title 7">
            <a:extLst>
              <a:ext uri="{FF2B5EF4-FFF2-40B4-BE49-F238E27FC236}">
                <a16:creationId xmlns:a16="http://schemas.microsoft.com/office/drawing/2014/main" id="{4E04BEAF-0296-7244-872C-F205D667DDD3}"/>
              </a:ext>
            </a:extLst>
          </p:cNvPr>
          <p:cNvSpPr>
            <a:spLocks noGrp="1"/>
          </p:cNvSpPr>
          <p:nvPr>
            <p:ph type="title"/>
          </p:nvPr>
        </p:nvSpPr>
        <p:spPr/>
        <p:txBody>
          <a:bodyPr/>
          <a:lstStyle/>
          <a:p>
            <a:r>
              <a:rPr lang="en-US" dirty="0"/>
              <a:t>Prediction of Current Evolution in  W7-X Plasmas</a:t>
            </a:r>
            <a:endParaRPr lang="en-NL" dirty="0"/>
          </a:p>
        </p:txBody>
      </p:sp>
      <p:sp>
        <p:nvSpPr>
          <p:cNvPr id="6" name="Datumsplatzhalter 5"/>
          <p:cNvSpPr>
            <a:spLocks noGrp="1"/>
          </p:cNvSpPr>
          <p:nvPr>
            <p:ph type="dt" sz="half" idx="10"/>
          </p:nvPr>
        </p:nvSpPr>
        <p:spPr bwMode="auto"/>
        <p:txBody>
          <a:bodyPr/>
          <a:lstStyle/>
          <a:p>
            <a:pPr>
              <a:defRPr/>
            </a:pPr>
            <a:fld id="{C529575C-CEF9-4EE9-A7B9-39D0A2F5357C}" type="datetime1">
              <a:rPr lang="en-US" smtClean="0"/>
              <a:t>7/12/2023</a:t>
            </a:fld>
            <a:endParaRPr/>
          </a:p>
        </p:txBody>
      </p:sp>
      <p:sp>
        <p:nvSpPr>
          <p:cNvPr id="7" name="Fußzeilenplatzhalter 6"/>
          <p:cNvSpPr>
            <a:spLocks noGrp="1"/>
          </p:cNvSpPr>
          <p:nvPr>
            <p:ph type="ftr" sz="quarter" idx="11"/>
          </p:nvPr>
        </p:nvSpPr>
        <p:spPr bwMode="auto"/>
        <p:txBody>
          <a:bodyPr/>
          <a:lstStyle/>
          <a:p>
            <a:pPr>
              <a:defRPr/>
            </a:pPr>
            <a:r>
              <a:rPr lang="en-US"/>
              <a:t>Lucas van Ham | </a:t>
            </a:r>
            <a:endParaRPr/>
          </a:p>
        </p:txBody>
      </p:sp>
      <p:sp>
        <p:nvSpPr>
          <p:cNvPr id="2" name="Slide Number Placeholder 1">
            <a:extLst>
              <a:ext uri="{FF2B5EF4-FFF2-40B4-BE49-F238E27FC236}">
                <a16:creationId xmlns:a16="http://schemas.microsoft.com/office/drawing/2014/main" id="{CD9B30B9-5C4F-A4D9-F7A0-E7AFA788A570}"/>
              </a:ext>
            </a:extLst>
          </p:cNvPr>
          <p:cNvSpPr>
            <a:spLocks noGrp="1"/>
          </p:cNvSpPr>
          <p:nvPr>
            <p:ph type="sldNum" sz="quarter" idx="12"/>
          </p:nvPr>
        </p:nvSpPr>
        <p:spPr/>
        <p:txBody>
          <a:bodyPr/>
          <a:lstStyle/>
          <a:p>
            <a:pPr>
              <a:defRPr/>
            </a:pPr>
            <a:fld id="{F7184F7D-383F-4FE4-8484-A982EFE9D096}" type="slidenum">
              <a:rPr lang="de-DE" smtClean="0"/>
              <a:t>2</a:t>
            </a:fld>
            <a:endParaRPr lang="de-DE"/>
          </a:p>
        </p:txBody>
      </p:sp>
      <p:pic>
        <p:nvPicPr>
          <p:cNvPr id="4" name="Picture 3" descr="A red and black logo&#10;&#10;Description automatically generated">
            <a:extLst>
              <a:ext uri="{FF2B5EF4-FFF2-40B4-BE49-F238E27FC236}">
                <a16:creationId xmlns:a16="http://schemas.microsoft.com/office/drawing/2014/main" id="{C7D6E37C-08EF-2ACF-EE27-836EFDC5C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378877"/>
            <a:ext cx="3791744" cy="10344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E906-2702-4F53-7408-1381B2A76342}"/>
              </a:ext>
            </a:extLst>
          </p:cNvPr>
          <p:cNvSpPr>
            <a:spLocks noGrp="1"/>
          </p:cNvSpPr>
          <p:nvPr>
            <p:ph type="title"/>
          </p:nvPr>
        </p:nvSpPr>
        <p:spPr/>
        <p:txBody>
          <a:bodyPr/>
          <a:lstStyle/>
          <a:p>
            <a:r>
              <a:rPr lang="en-GB" dirty="0"/>
              <a:t>Overviews of other cases</a:t>
            </a:r>
            <a:endParaRPr lang="en-NL" dirty="0"/>
          </a:p>
        </p:txBody>
      </p:sp>
      <p:sp>
        <p:nvSpPr>
          <p:cNvPr id="3" name="Date Placeholder 2">
            <a:extLst>
              <a:ext uri="{FF2B5EF4-FFF2-40B4-BE49-F238E27FC236}">
                <a16:creationId xmlns:a16="http://schemas.microsoft.com/office/drawing/2014/main" id="{201BFB9D-14F2-CBDB-CA74-033E18F0F1A5}"/>
              </a:ext>
            </a:extLst>
          </p:cNvPr>
          <p:cNvSpPr>
            <a:spLocks noGrp="1"/>
          </p:cNvSpPr>
          <p:nvPr>
            <p:ph type="dt" sz="half" idx="10"/>
          </p:nvPr>
        </p:nvSpPr>
        <p:spPr/>
        <p:txBody>
          <a:bodyPr/>
          <a:lstStyle/>
          <a:p>
            <a:pPr>
              <a:defRPr/>
            </a:pPr>
            <a:fld id="{9BB71766-0D3E-4026-B168-BB2F0926012D}" type="datetime1">
              <a:rPr lang="en-US" smtClean="0"/>
              <a:t>7/12/2023</a:t>
            </a:fld>
            <a:endParaRPr lang="en-US" dirty="0"/>
          </a:p>
        </p:txBody>
      </p:sp>
      <p:sp>
        <p:nvSpPr>
          <p:cNvPr id="4" name="Footer Placeholder 3">
            <a:extLst>
              <a:ext uri="{FF2B5EF4-FFF2-40B4-BE49-F238E27FC236}">
                <a16:creationId xmlns:a16="http://schemas.microsoft.com/office/drawing/2014/main" id="{7918F4F2-AE66-F913-069B-F5AF701D4ADD}"/>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CAFFF3BA-0E69-5A03-DDE1-ED0F509943BD}"/>
              </a:ext>
            </a:extLst>
          </p:cNvPr>
          <p:cNvSpPr>
            <a:spLocks noGrp="1"/>
          </p:cNvSpPr>
          <p:nvPr>
            <p:ph type="sldNum" sz="quarter" idx="12"/>
          </p:nvPr>
        </p:nvSpPr>
        <p:spPr/>
        <p:txBody>
          <a:bodyPr/>
          <a:lstStyle/>
          <a:p>
            <a:pPr>
              <a:defRPr/>
            </a:pPr>
            <a:fld id="{F7184F7D-383F-4FE4-8484-A982EFE9D096}" type="slidenum">
              <a:rPr lang="de-DE" smtClean="0"/>
              <a:t>20</a:t>
            </a:fld>
            <a:endParaRPr lang="de-DE"/>
          </a:p>
        </p:txBody>
      </p:sp>
      <p:pic>
        <p:nvPicPr>
          <p:cNvPr id="7" name="Picture 6" descr="A graph of a graph of a graph&#10;&#10;Description automatically generated">
            <a:extLst>
              <a:ext uri="{FF2B5EF4-FFF2-40B4-BE49-F238E27FC236}">
                <a16:creationId xmlns:a16="http://schemas.microsoft.com/office/drawing/2014/main" id="{6170F817-0308-3CC2-E7AC-CD66D98F0B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30" y="1216695"/>
            <a:ext cx="3334144" cy="4581128"/>
          </a:xfrm>
          <a:prstGeom prst="rect">
            <a:avLst/>
          </a:prstGeom>
        </p:spPr>
      </p:pic>
      <p:pic>
        <p:nvPicPr>
          <p:cNvPr id="9" name="Picture 8" descr="A graph of a graph of a graph&#10;&#10;Description automatically generated">
            <a:extLst>
              <a:ext uri="{FF2B5EF4-FFF2-40B4-BE49-F238E27FC236}">
                <a16:creationId xmlns:a16="http://schemas.microsoft.com/office/drawing/2014/main" id="{6D71FE85-1DAD-890A-FB65-23248C995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1639" y="1223963"/>
            <a:ext cx="3348630" cy="4581128"/>
          </a:xfrm>
          <a:prstGeom prst="rect">
            <a:avLst/>
          </a:prstGeom>
        </p:spPr>
      </p:pic>
      <p:pic>
        <p:nvPicPr>
          <p:cNvPr id="11" name="Picture 10" descr="A graph of a graph of a number of numbers&#10;&#10;Description automatically generated">
            <a:extLst>
              <a:ext uri="{FF2B5EF4-FFF2-40B4-BE49-F238E27FC236}">
                <a16:creationId xmlns:a16="http://schemas.microsoft.com/office/drawing/2014/main" id="{055B1335-C07F-702C-AF74-26290BF3CD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535" y="1216695"/>
            <a:ext cx="3372772" cy="4581128"/>
          </a:xfrm>
          <a:prstGeom prst="rect">
            <a:avLst/>
          </a:prstGeom>
        </p:spPr>
      </p:pic>
      <p:sp>
        <p:nvSpPr>
          <p:cNvPr id="12" name="Rectangle 11">
            <a:extLst>
              <a:ext uri="{FF2B5EF4-FFF2-40B4-BE49-F238E27FC236}">
                <a16:creationId xmlns:a16="http://schemas.microsoft.com/office/drawing/2014/main" id="{EA5EE91E-A814-9D21-5F92-D7B944EC7DC5}"/>
              </a:ext>
            </a:extLst>
          </p:cNvPr>
          <p:cNvSpPr/>
          <p:nvPr/>
        </p:nvSpPr>
        <p:spPr bwMode="auto">
          <a:xfrm>
            <a:off x="1559496" y="1109042"/>
            <a:ext cx="504056" cy="251371"/>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3" name="Rectangle 12">
            <a:extLst>
              <a:ext uri="{FF2B5EF4-FFF2-40B4-BE49-F238E27FC236}">
                <a16:creationId xmlns:a16="http://schemas.microsoft.com/office/drawing/2014/main" id="{DFABD360-6438-BEF2-3B6B-F6141574C139}"/>
              </a:ext>
            </a:extLst>
          </p:cNvPr>
          <p:cNvSpPr/>
          <p:nvPr/>
        </p:nvSpPr>
        <p:spPr bwMode="auto">
          <a:xfrm>
            <a:off x="5327858" y="1138449"/>
            <a:ext cx="504056" cy="251371"/>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4" name="Rectangle 13">
            <a:extLst>
              <a:ext uri="{FF2B5EF4-FFF2-40B4-BE49-F238E27FC236}">
                <a16:creationId xmlns:a16="http://schemas.microsoft.com/office/drawing/2014/main" id="{9DFE98B2-1946-ACFF-F0ED-ECFAC89E15DC}"/>
              </a:ext>
            </a:extLst>
          </p:cNvPr>
          <p:cNvSpPr/>
          <p:nvPr/>
        </p:nvSpPr>
        <p:spPr bwMode="auto">
          <a:xfrm>
            <a:off x="9096220" y="1121422"/>
            <a:ext cx="504056" cy="251371"/>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5" name="TextBox 14">
            <a:extLst>
              <a:ext uri="{FF2B5EF4-FFF2-40B4-BE49-F238E27FC236}">
                <a16:creationId xmlns:a16="http://schemas.microsoft.com/office/drawing/2014/main" id="{2DA6F15B-2013-9C8F-16DB-FDA28DB30E3F}"/>
              </a:ext>
            </a:extLst>
          </p:cNvPr>
          <p:cNvSpPr txBox="1"/>
          <p:nvPr/>
        </p:nvSpPr>
        <p:spPr bwMode="auto">
          <a:xfrm>
            <a:off x="1925500" y="5774979"/>
            <a:ext cx="800219" cy="369332"/>
          </a:xfrm>
          <a:prstGeom prst="rect">
            <a:avLst/>
          </a:prstGeom>
          <a:noFill/>
        </p:spPr>
        <p:txBody>
          <a:bodyPr wrap="none" rtlCol="0">
            <a:spAutoFit/>
          </a:bodyPr>
          <a:lstStyle/>
          <a:p>
            <a:r>
              <a:rPr lang="en-GB" dirty="0"/>
              <a:t>stable</a:t>
            </a:r>
            <a:endParaRPr lang="en-NL" dirty="0"/>
          </a:p>
        </p:txBody>
      </p:sp>
      <p:sp>
        <p:nvSpPr>
          <p:cNvPr id="16" name="TextBox 15">
            <a:extLst>
              <a:ext uri="{FF2B5EF4-FFF2-40B4-BE49-F238E27FC236}">
                <a16:creationId xmlns:a16="http://schemas.microsoft.com/office/drawing/2014/main" id="{59507527-0CE1-9506-F654-9EF8CB72CEF2}"/>
              </a:ext>
            </a:extLst>
          </p:cNvPr>
          <p:cNvSpPr txBox="1"/>
          <p:nvPr/>
        </p:nvSpPr>
        <p:spPr bwMode="auto">
          <a:xfrm>
            <a:off x="5618946" y="5777241"/>
            <a:ext cx="954107" cy="369332"/>
          </a:xfrm>
          <a:prstGeom prst="rect">
            <a:avLst/>
          </a:prstGeom>
          <a:noFill/>
        </p:spPr>
        <p:txBody>
          <a:bodyPr wrap="none" rtlCol="0">
            <a:spAutoFit/>
          </a:bodyPr>
          <a:lstStyle/>
          <a:p>
            <a:r>
              <a:rPr lang="en-GB" dirty="0"/>
              <a:t>step-up</a:t>
            </a:r>
            <a:endParaRPr lang="en-NL" dirty="0"/>
          </a:p>
        </p:txBody>
      </p:sp>
      <p:sp>
        <p:nvSpPr>
          <p:cNvPr id="17" name="TextBox 16">
            <a:extLst>
              <a:ext uri="{FF2B5EF4-FFF2-40B4-BE49-F238E27FC236}">
                <a16:creationId xmlns:a16="http://schemas.microsoft.com/office/drawing/2014/main" id="{A52EDB46-5D89-B321-1F76-D4BD0D7A0EE9}"/>
              </a:ext>
            </a:extLst>
          </p:cNvPr>
          <p:cNvSpPr txBox="1"/>
          <p:nvPr/>
        </p:nvSpPr>
        <p:spPr bwMode="auto">
          <a:xfrm>
            <a:off x="9224391" y="5774979"/>
            <a:ext cx="1249060" cy="369332"/>
          </a:xfrm>
          <a:prstGeom prst="rect">
            <a:avLst/>
          </a:prstGeom>
          <a:noFill/>
        </p:spPr>
        <p:txBody>
          <a:bodyPr wrap="none" rtlCol="0">
            <a:spAutoFit/>
          </a:bodyPr>
          <a:lstStyle/>
          <a:p>
            <a:r>
              <a:rPr lang="en-GB" dirty="0"/>
              <a:t>step-down</a:t>
            </a:r>
            <a:endParaRPr lang="en-NL" dirty="0"/>
          </a:p>
        </p:txBody>
      </p:sp>
      <p:sp>
        <p:nvSpPr>
          <p:cNvPr id="21" name="TextBox 20">
            <a:extLst>
              <a:ext uri="{FF2B5EF4-FFF2-40B4-BE49-F238E27FC236}">
                <a16:creationId xmlns:a16="http://schemas.microsoft.com/office/drawing/2014/main" id="{E548BF07-C8E8-30E9-B8D9-4C465E1D4275}"/>
              </a:ext>
            </a:extLst>
          </p:cNvPr>
          <p:cNvSpPr txBox="1"/>
          <p:nvPr/>
        </p:nvSpPr>
        <p:spPr bwMode="auto">
          <a:xfrm>
            <a:off x="1734781" y="1097403"/>
            <a:ext cx="423514" cy="307777"/>
          </a:xfrm>
          <a:prstGeom prst="rect">
            <a:avLst/>
          </a:prstGeom>
          <a:noFill/>
        </p:spPr>
        <p:txBody>
          <a:bodyPr wrap="none" rtlCol="0">
            <a:spAutoFit/>
          </a:bodyPr>
          <a:lstStyle/>
          <a:p>
            <a:r>
              <a:rPr lang="en-GB" sz="1400" dirty="0"/>
              <a:t>(A)</a:t>
            </a:r>
            <a:endParaRPr lang="en-NL" sz="1400" dirty="0"/>
          </a:p>
        </p:txBody>
      </p:sp>
      <p:sp>
        <p:nvSpPr>
          <p:cNvPr id="22" name="TextBox 21">
            <a:extLst>
              <a:ext uri="{FF2B5EF4-FFF2-40B4-BE49-F238E27FC236}">
                <a16:creationId xmlns:a16="http://schemas.microsoft.com/office/drawing/2014/main" id="{B91599F3-7DB5-BE51-E98A-192D8B6C30E0}"/>
              </a:ext>
            </a:extLst>
          </p:cNvPr>
          <p:cNvSpPr txBox="1"/>
          <p:nvPr/>
        </p:nvSpPr>
        <p:spPr bwMode="auto">
          <a:xfrm>
            <a:off x="5497871" y="1097403"/>
            <a:ext cx="423514" cy="307777"/>
          </a:xfrm>
          <a:prstGeom prst="rect">
            <a:avLst/>
          </a:prstGeom>
          <a:noFill/>
        </p:spPr>
        <p:txBody>
          <a:bodyPr wrap="none" rtlCol="0">
            <a:spAutoFit/>
          </a:bodyPr>
          <a:lstStyle/>
          <a:p>
            <a:r>
              <a:rPr lang="en-GB" sz="1400" dirty="0"/>
              <a:t>(B)</a:t>
            </a:r>
            <a:endParaRPr lang="en-NL" sz="1400" dirty="0"/>
          </a:p>
        </p:txBody>
      </p:sp>
      <p:sp>
        <p:nvSpPr>
          <p:cNvPr id="23" name="TextBox 22">
            <a:extLst>
              <a:ext uri="{FF2B5EF4-FFF2-40B4-BE49-F238E27FC236}">
                <a16:creationId xmlns:a16="http://schemas.microsoft.com/office/drawing/2014/main" id="{CDB99C9B-33BE-59AB-C9DF-E256FAF090DD}"/>
              </a:ext>
            </a:extLst>
          </p:cNvPr>
          <p:cNvSpPr txBox="1"/>
          <p:nvPr/>
        </p:nvSpPr>
        <p:spPr bwMode="auto">
          <a:xfrm>
            <a:off x="9223613" y="1100033"/>
            <a:ext cx="433132" cy="307777"/>
          </a:xfrm>
          <a:prstGeom prst="rect">
            <a:avLst/>
          </a:prstGeom>
          <a:noFill/>
        </p:spPr>
        <p:txBody>
          <a:bodyPr wrap="none" rtlCol="0">
            <a:spAutoFit/>
          </a:bodyPr>
          <a:lstStyle/>
          <a:p>
            <a:r>
              <a:rPr lang="en-GB" sz="1400" dirty="0"/>
              <a:t>(C)</a:t>
            </a:r>
            <a:endParaRPr lang="en-NL" sz="1400" dirty="0"/>
          </a:p>
        </p:txBody>
      </p:sp>
    </p:spTree>
    <p:extLst>
      <p:ext uri="{BB962C8B-B14F-4D97-AF65-F5344CB8AC3E}">
        <p14:creationId xmlns:p14="http://schemas.microsoft.com/office/powerpoint/2010/main" val="111719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6715536-E76A-9A94-EBA9-E67DB430517E}"/>
                  </a:ext>
                </a:extLst>
              </p:cNvPr>
              <p:cNvSpPr>
                <a:spLocks noGrp="1"/>
              </p:cNvSpPr>
              <p:nvPr>
                <p:ph type="title"/>
              </p:nvPr>
            </p:nvSpPr>
            <p:spPr/>
            <p:txBody>
              <a:bodyPr/>
              <a:lstStyle/>
              <a:p>
                <a:r>
                  <a:rPr lang="en-US" dirty="0"/>
                  <a:t>Current density for ECCD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𝒕</m:t>
                        </m:r>
                      </m:e>
                      <m:sup>
                        <m:r>
                          <a:rPr lang="en-US" b="1" i="1" smtClean="0">
                            <a:latin typeface="Cambria Math" panose="02040503050406030204" pitchFamily="18" charset="0"/>
                          </a:rPr>
                          <m:t>∗</m:t>
                        </m:r>
                      </m:sup>
                    </m:sSup>
                    <m:r>
                      <a:rPr lang="en-US" b="1" i="1" smtClean="0">
                        <a:latin typeface="Cambria Math" panose="02040503050406030204" pitchFamily="18" charset="0"/>
                      </a:rPr>
                      <m:t>=</m:t>
                    </m:r>
                    <m:r>
                      <a:rPr lang="en-US" b="1" i="1" smtClean="0">
                        <a:latin typeface="Cambria Math" panose="02040503050406030204" pitchFamily="18" charset="0"/>
                      </a:rPr>
                      <m:t>𝟏𝟏</m:t>
                    </m:r>
                  </m:oMath>
                </a14:m>
                <a:r>
                  <a:rPr lang="en-US" dirty="0"/>
                  <a:t> s</a:t>
                </a:r>
                <a:endParaRPr lang="en-NL" dirty="0"/>
              </a:p>
            </p:txBody>
          </p:sp>
        </mc:Choice>
        <mc:Fallback xmlns="">
          <p:sp>
            <p:nvSpPr>
              <p:cNvPr id="2" name="Title 1">
                <a:extLst>
                  <a:ext uri="{FF2B5EF4-FFF2-40B4-BE49-F238E27FC236}">
                    <a16:creationId xmlns:a16="http://schemas.microsoft.com/office/drawing/2014/main" id="{66715536-E76A-9A94-EBA9-E67DB430517E}"/>
                  </a:ext>
                </a:extLst>
              </p:cNvPr>
              <p:cNvSpPr>
                <a:spLocks noGrp="1" noRot="1" noChangeAspect="1" noMove="1" noResize="1" noEditPoints="1" noAdjustHandles="1" noChangeArrowheads="1" noChangeShapeType="1" noTextEdit="1"/>
              </p:cNvSpPr>
              <p:nvPr>
                <p:ph type="title"/>
              </p:nvPr>
            </p:nvSpPr>
            <p:spPr>
              <a:blipFill>
                <a:blip r:embed="rId2"/>
                <a:stretch>
                  <a:fillRect l="-1973" t="-15504"/>
                </a:stretch>
              </a:blipFill>
            </p:spPr>
            <p:txBody>
              <a:bodyPr/>
              <a:lstStyle/>
              <a:p>
                <a:r>
                  <a:rPr lang="en-NL">
                    <a:noFill/>
                  </a:rPr>
                  <a:t> </a:t>
                </a:r>
              </a:p>
            </p:txBody>
          </p:sp>
        </mc:Fallback>
      </mc:AlternateContent>
      <p:sp>
        <p:nvSpPr>
          <p:cNvPr id="3" name="Date Placeholder 2">
            <a:extLst>
              <a:ext uri="{FF2B5EF4-FFF2-40B4-BE49-F238E27FC236}">
                <a16:creationId xmlns:a16="http://schemas.microsoft.com/office/drawing/2014/main" id="{B9D7BAC1-8271-3067-6A36-F64A9E69843A}"/>
              </a:ext>
            </a:extLst>
          </p:cNvPr>
          <p:cNvSpPr>
            <a:spLocks noGrp="1"/>
          </p:cNvSpPr>
          <p:nvPr>
            <p:ph type="dt" sz="half" idx="10"/>
          </p:nvPr>
        </p:nvSpPr>
        <p:spPr/>
        <p:txBody>
          <a:bodyPr/>
          <a:lstStyle/>
          <a:p>
            <a:pPr>
              <a:defRPr/>
            </a:pPr>
            <a:fld id="{9BB71766-0D3E-4026-B168-BB2F0926012D}" type="datetime1">
              <a:rPr lang="en-US" smtClean="0"/>
              <a:t>7/12/2023</a:t>
            </a:fld>
            <a:endParaRPr lang="en-US" dirty="0"/>
          </a:p>
        </p:txBody>
      </p:sp>
      <p:sp>
        <p:nvSpPr>
          <p:cNvPr id="4" name="Footer Placeholder 3">
            <a:extLst>
              <a:ext uri="{FF2B5EF4-FFF2-40B4-BE49-F238E27FC236}">
                <a16:creationId xmlns:a16="http://schemas.microsoft.com/office/drawing/2014/main" id="{1ECABA57-3B1F-A637-B548-EDA530C0166C}"/>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4D660AF7-5519-AA9F-813B-0E3CE465734B}"/>
              </a:ext>
            </a:extLst>
          </p:cNvPr>
          <p:cNvSpPr>
            <a:spLocks noGrp="1"/>
          </p:cNvSpPr>
          <p:nvPr>
            <p:ph type="sldNum" sz="quarter" idx="12"/>
          </p:nvPr>
        </p:nvSpPr>
        <p:spPr/>
        <p:txBody>
          <a:bodyPr/>
          <a:lstStyle/>
          <a:p>
            <a:pPr>
              <a:defRPr/>
            </a:pPr>
            <a:fld id="{F7184F7D-383F-4FE4-8484-A982EFE9D096}" type="slidenum">
              <a:rPr lang="de-DE" smtClean="0"/>
              <a:t>21</a:t>
            </a:fld>
            <a:endParaRPr lang="de-DE"/>
          </a:p>
        </p:txBody>
      </p:sp>
      <p:pic>
        <p:nvPicPr>
          <p:cNvPr id="6" name="Picture 5" descr="A graph of different colored lines&#10;&#10;Description automatically generated">
            <a:extLst>
              <a:ext uri="{FF2B5EF4-FFF2-40B4-BE49-F238E27FC236}">
                <a16:creationId xmlns:a16="http://schemas.microsoft.com/office/drawing/2014/main" id="{341DCFE1-4C17-328F-4B36-F4AB7DAF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25" y="1307624"/>
            <a:ext cx="4572507" cy="324029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400B42-CDBB-D29D-C4AF-34E1150691E8}"/>
                  </a:ext>
                </a:extLst>
              </p:cNvPr>
              <p:cNvSpPr txBox="1"/>
              <p:nvPr/>
            </p:nvSpPr>
            <p:spPr bwMode="auto">
              <a:xfrm>
                <a:off x="670983" y="4950211"/>
                <a:ext cx="471638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Total current remains unchanged</a:t>
                </a:r>
              </a:p>
              <a:p>
                <a:pPr marL="285750" indent="-285750">
                  <a:buFont typeface="Arial" panose="020B0604020202020204" pitchFamily="34" charset="0"/>
                  <a:buChar char="•"/>
                </a:pPr>
                <a:r>
                  <a:rPr lang="en-US" dirty="0"/>
                  <a:t>Total current density redistributes to match bootstrap current</a:t>
                </a:r>
              </a:p>
              <a:p>
                <a:pPr marL="285750" indent="-285750">
                  <a:buFont typeface="Arial" panose="020B0604020202020204" pitchFamily="34" charset="0"/>
                  <a:buChar char="•"/>
                </a:pPr>
                <a:r>
                  <a:rPr lang="en-US" dirty="0"/>
                  <a:t>Redistribution occurs on timescale of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1</m:t>
                    </m:r>
                  </m:oMath>
                </a14:m>
                <a:r>
                  <a:rPr lang="en-US" dirty="0"/>
                  <a:t>s</a:t>
                </a:r>
              </a:p>
            </p:txBody>
          </p:sp>
        </mc:Choice>
        <mc:Fallback xmlns="">
          <p:sp>
            <p:nvSpPr>
              <p:cNvPr id="7" name="TextBox 6">
                <a:extLst>
                  <a:ext uri="{FF2B5EF4-FFF2-40B4-BE49-F238E27FC236}">
                    <a16:creationId xmlns:a16="http://schemas.microsoft.com/office/drawing/2014/main" id="{C8400B42-CDBB-D29D-C4AF-34E1150691E8}"/>
                  </a:ext>
                </a:extLst>
              </p:cNvPr>
              <p:cNvSpPr txBox="1">
                <a:spLocks noRot="1" noChangeAspect="1" noMove="1" noResize="1" noEditPoints="1" noAdjustHandles="1" noChangeArrowheads="1" noChangeShapeType="1" noTextEdit="1"/>
              </p:cNvSpPr>
              <p:nvPr/>
            </p:nvSpPr>
            <p:spPr bwMode="auto">
              <a:xfrm>
                <a:off x="670983" y="4950211"/>
                <a:ext cx="4716389" cy="1200329"/>
              </a:xfrm>
              <a:prstGeom prst="rect">
                <a:avLst/>
              </a:prstGeom>
              <a:blipFill>
                <a:blip r:embed="rId4"/>
                <a:stretch>
                  <a:fillRect l="-775" t="-2538" r="-258" b="-7107"/>
                </a:stretch>
              </a:blipFill>
            </p:spPr>
            <p:txBody>
              <a:bodyPr/>
              <a:lstStyle/>
              <a:p>
                <a:r>
                  <a:rPr lang="en-NL">
                    <a:noFill/>
                  </a:rPr>
                  <a:t> </a:t>
                </a:r>
              </a:p>
            </p:txBody>
          </p:sp>
        </mc:Fallback>
      </mc:AlternateContent>
      <p:pic>
        <p:nvPicPr>
          <p:cNvPr id="9" name="Picture 8" descr="A graph of different colored lines&#10;&#10;Description automatically generated">
            <a:extLst>
              <a:ext uri="{FF2B5EF4-FFF2-40B4-BE49-F238E27FC236}">
                <a16:creationId xmlns:a16="http://schemas.microsoft.com/office/drawing/2014/main" id="{267E8763-DF38-8260-48CA-303A15347E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569" y="1307623"/>
            <a:ext cx="4572509" cy="32403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DE7E48-099F-8D9C-AA8A-DBC52E8FAECE}"/>
                  </a:ext>
                </a:extLst>
              </p:cNvPr>
              <p:cNvSpPr txBox="1"/>
              <p:nvPr/>
            </p:nvSpPr>
            <p:spPr bwMode="auto">
              <a:xfrm>
                <a:off x="7032104" y="4919196"/>
                <a:ext cx="4716389" cy="1511889"/>
              </a:xfrm>
              <a:prstGeom prst="rect">
                <a:avLst/>
              </a:prstGeom>
              <a:noFill/>
            </p:spPr>
            <p:txBody>
              <a:bodyPr wrap="square" rtlCol="0">
                <a:spAutoFit/>
              </a:bodyPr>
              <a:lstStyle/>
              <a:p>
                <a:pPr marL="285750" indent="-285750">
                  <a:buFont typeface="Arial" panose="020B0604020202020204" pitchFamily="34" charset="0"/>
                  <a:buChar char="•"/>
                </a:pPr>
                <a:r>
                  <a:rPr lang="en-US" dirty="0"/>
                  <a:t>Shielding current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m:t>
                        </m:r>
                      </m:sub>
                    </m:sSub>
                  </m:oMath>
                </a14:m>
                <a:endParaRPr lang="en-US" b="0" dirty="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m:t>
                        </m:r>
                      </m:sub>
                    </m:sSub>
                  </m:oMath>
                </a14:m>
                <a:r>
                  <a:rPr lang="en-US" dirty="0"/>
                  <a:t> becomes locally negative (in direction of total current) </a:t>
                </a:r>
                <a14:m>
                  <m:oMath xmlns:m="http://schemas.openxmlformats.org/officeDocument/2006/math">
                    <m:r>
                      <a:rPr lang="en-US" b="0" i="1" smtClean="0">
                        <a:latin typeface="Cambria Math" panose="02040503050406030204" pitchFamily="18" charset="0"/>
                      </a:rPr>
                      <m:t>→</m:t>
                    </m:r>
                  </m:oMath>
                </a14:m>
                <a:r>
                  <a:rPr lang="en-US" dirty="0"/>
                  <a:t> rapid diffusion from “negative” to “positive” locations</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m:t>
                        </m:r>
                      </m:sub>
                    </m:sSub>
                    <m:r>
                      <m:rPr>
                        <m:sty m:val="p"/>
                      </m:rPr>
                      <a:rPr lang="en-US" b="0" i="0" smtClean="0">
                        <a:latin typeface="Cambria Math" panose="02040503050406030204" pitchFamily="18" charset="0"/>
                      </a:rPr>
                      <m:t>d</m:t>
                    </m:r>
                    <m:r>
                      <a:rPr lang="en-US" b="0" i="1" smtClean="0">
                        <a:latin typeface="Cambria Math" panose="02040503050406030204" pitchFamily="18" charset="0"/>
                      </a:rPr>
                      <m:t>𝑠</m:t>
                    </m:r>
                    <m:r>
                      <a:rPr lang="en-US" b="0" i="1" smtClean="0">
                        <a:latin typeface="Cambria Math" panose="02040503050406030204" pitchFamily="18" charset="0"/>
                      </a:rPr>
                      <m:t>=0</m:t>
                    </m:r>
                  </m:oMath>
                </a14:m>
                <a:endParaRPr lang="en-US" dirty="0"/>
              </a:p>
            </p:txBody>
          </p:sp>
        </mc:Choice>
        <mc:Fallback xmlns="">
          <p:sp>
            <p:nvSpPr>
              <p:cNvPr id="10" name="TextBox 9">
                <a:extLst>
                  <a:ext uri="{FF2B5EF4-FFF2-40B4-BE49-F238E27FC236}">
                    <a16:creationId xmlns:a16="http://schemas.microsoft.com/office/drawing/2014/main" id="{B6DE7E48-099F-8D9C-AA8A-DBC52E8FAECE}"/>
                  </a:ext>
                </a:extLst>
              </p:cNvPr>
              <p:cNvSpPr txBox="1">
                <a:spLocks noRot="1" noChangeAspect="1" noMove="1" noResize="1" noEditPoints="1" noAdjustHandles="1" noChangeArrowheads="1" noChangeShapeType="1" noTextEdit="1"/>
              </p:cNvSpPr>
              <p:nvPr/>
            </p:nvSpPr>
            <p:spPr bwMode="auto">
              <a:xfrm>
                <a:off x="7032104" y="4919196"/>
                <a:ext cx="4716389" cy="1511889"/>
              </a:xfrm>
              <a:prstGeom prst="rect">
                <a:avLst/>
              </a:prstGeom>
              <a:blipFill>
                <a:blip r:embed="rId6"/>
                <a:stretch>
                  <a:fillRect l="-906" t="-2419" b="-3629"/>
                </a:stretch>
              </a:blipFill>
            </p:spPr>
            <p:txBody>
              <a:bodyPr/>
              <a:lstStyle/>
              <a:p>
                <a:r>
                  <a:rPr lang="en-NL">
                    <a:noFill/>
                  </a:rPr>
                  <a:t> </a:t>
                </a:r>
              </a:p>
            </p:txBody>
          </p:sp>
        </mc:Fallback>
      </mc:AlternateContent>
      <p:cxnSp>
        <p:nvCxnSpPr>
          <p:cNvPr id="12" name="Straight Connector 11">
            <a:extLst>
              <a:ext uri="{FF2B5EF4-FFF2-40B4-BE49-F238E27FC236}">
                <a16:creationId xmlns:a16="http://schemas.microsoft.com/office/drawing/2014/main" id="{7F5146FE-97A8-D845-B7A5-73D3BDA12896}"/>
              </a:ext>
            </a:extLst>
          </p:cNvPr>
          <p:cNvCxnSpPr/>
          <p:nvPr/>
        </p:nvCxnSpPr>
        <p:spPr bwMode="auto">
          <a:xfrm>
            <a:off x="7464152" y="3429000"/>
            <a:ext cx="3672408" cy="0"/>
          </a:xfrm>
          <a:prstGeom prst="line">
            <a:avLst/>
          </a:prstGeom>
          <a:ln w="28575"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86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62370-3C1C-6209-5D5D-DE9E81A46129}"/>
              </a:ext>
            </a:extLst>
          </p:cNvPr>
          <p:cNvSpPr>
            <a:spLocks noGrp="1"/>
          </p:cNvSpPr>
          <p:nvPr>
            <p:ph type="title"/>
          </p:nvPr>
        </p:nvSpPr>
        <p:spPr/>
        <p:txBody>
          <a:bodyPr/>
          <a:lstStyle/>
          <a:p>
            <a:r>
              <a:rPr lang="en-GB" dirty="0"/>
              <a:t>Background: the rotational transform</a:t>
            </a:r>
            <a:endParaRPr lang="en-NL" dirty="0"/>
          </a:p>
        </p:txBody>
      </p:sp>
      <p:sp>
        <p:nvSpPr>
          <p:cNvPr id="4" name="Date Placeholder 3">
            <a:extLst>
              <a:ext uri="{FF2B5EF4-FFF2-40B4-BE49-F238E27FC236}">
                <a16:creationId xmlns:a16="http://schemas.microsoft.com/office/drawing/2014/main" id="{E60327E0-D2C9-77A0-EAF7-DAF30B96D61C}"/>
              </a:ext>
            </a:extLst>
          </p:cNvPr>
          <p:cNvSpPr>
            <a:spLocks noGrp="1"/>
          </p:cNvSpPr>
          <p:nvPr>
            <p:ph type="dt" sz="half" idx="10"/>
          </p:nvPr>
        </p:nvSpPr>
        <p:spPr/>
        <p:txBody>
          <a:bodyPr/>
          <a:lstStyle/>
          <a:p>
            <a:pPr>
              <a:defRPr/>
            </a:pPr>
            <a:fld id="{9AD7F0E0-E762-4F73-BD53-CB4DF8369B3B}" type="datetime1">
              <a:rPr lang="en-US" smtClean="0"/>
              <a:t>7/12/2023</a:t>
            </a:fld>
            <a:endParaRPr lang="en-US" dirty="0"/>
          </a:p>
        </p:txBody>
      </p:sp>
      <p:sp>
        <p:nvSpPr>
          <p:cNvPr id="5" name="Footer Placeholder 4">
            <a:extLst>
              <a:ext uri="{FF2B5EF4-FFF2-40B4-BE49-F238E27FC236}">
                <a16:creationId xmlns:a16="http://schemas.microsoft.com/office/drawing/2014/main" id="{938BC2A6-15DE-A573-78F2-271F8DA9531F}"/>
              </a:ext>
            </a:extLst>
          </p:cNvPr>
          <p:cNvSpPr>
            <a:spLocks noGrp="1"/>
          </p:cNvSpPr>
          <p:nvPr>
            <p:ph type="ftr" sz="quarter" idx="11"/>
          </p:nvPr>
        </p:nvSpPr>
        <p:spPr/>
        <p:txBody>
          <a:bodyPr/>
          <a:lstStyle/>
          <a:p>
            <a:pPr>
              <a:defRPr/>
            </a:pPr>
            <a:r>
              <a:rPr lang="en-US"/>
              <a:t>Lucas van Ham | </a:t>
            </a:r>
            <a:endParaRPr lang="en-US" dirty="0"/>
          </a:p>
        </p:txBody>
      </p:sp>
      <p:sp>
        <p:nvSpPr>
          <p:cNvPr id="3" name="TextBox 2">
            <a:extLst>
              <a:ext uri="{FF2B5EF4-FFF2-40B4-BE49-F238E27FC236}">
                <a16:creationId xmlns:a16="http://schemas.microsoft.com/office/drawing/2014/main" id="{69B98ADF-23B0-21F9-1817-277A8E1AFA32}"/>
              </a:ext>
            </a:extLst>
          </p:cNvPr>
          <p:cNvSpPr txBox="1"/>
          <p:nvPr/>
        </p:nvSpPr>
        <p:spPr bwMode="auto">
          <a:xfrm>
            <a:off x="407368" y="870558"/>
            <a:ext cx="248786" cy="369332"/>
          </a:xfrm>
          <a:prstGeom prst="rect">
            <a:avLst/>
          </a:prstGeom>
          <a:noFill/>
        </p:spPr>
        <p:txBody>
          <a:bodyPr wrap="none" rtlCol="0">
            <a:spAutoFit/>
          </a:bodyPr>
          <a:lstStyle/>
          <a:p>
            <a:r>
              <a:rPr lang="en-GB" dirty="0"/>
              <a:t> </a:t>
            </a:r>
            <a:endParaRPr lang="en-NL" dirty="0"/>
          </a:p>
        </p:txBody>
      </p:sp>
      <p:pic>
        <p:nvPicPr>
          <p:cNvPr id="2" name="Picture 1">
            <a:extLst>
              <a:ext uri="{FF2B5EF4-FFF2-40B4-BE49-F238E27FC236}">
                <a16:creationId xmlns:a16="http://schemas.microsoft.com/office/drawing/2014/main" id="{11A8BF6B-7025-1066-9831-562FA6D6C92B}"/>
              </a:ext>
            </a:extLst>
          </p:cNvPr>
          <p:cNvPicPr>
            <a:picLocks noChangeAspect="1"/>
          </p:cNvPicPr>
          <p:nvPr/>
        </p:nvPicPr>
        <p:blipFill>
          <a:blip r:embed="rId3"/>
          <a:stretch>
            <a:fillRect/>
          </a:stretch>
        </p:blipFill>
        <p:spPr>
          <a:xfrm>
            <a:off x="1834414" y="2520280"/>
            <a:ext cx="3348134" cy="2448272"/>
          </a:xfrm>
          <a:prstGeom prst="rect">
            <a:avLst/>
          </a:prstGeom>
        </p:spPr>
      </p:pic>
      <p:pic>
        <p:nvPicPr>
          <p:cNvPr id="7" name="Picture 6">
            <a:extLst>
              <a:ext uri="{FF2B5EF4-FFF2-40B4-BE49-F238E27FC236}">
                <a16:creationId xmlns:a16="http://schemas.microsoft.com/office/drawing/2014/main" id="{DC6019E8-4FCB-26E8-13CB-F8D2C86F8FF0}"/>
              </a:ext>
            </a:extLst>
          </p:cNvPr>
          <p:cNvPicPr>
            <a:picLocks noChangeAspect="1"/>
          </p:cNvPicPr>
          <p:nvPr/>
        </p:nvPicPr>
        <p:blipFill>
          <a:blip r:embed="rId4"/>
          <a:stretch>
            <a:fillRect/>
          </a:stretch>
        </p:blipFill>
        <p:spPr>
          <a:xfrm>
            <a:off x="6541350" y="2482799"/>
            <a:ext cx="3816236" cy="2523235"/>
          </a:xfrm>
          <a:prstGeom prst="rect">
            <a:avLst/>
          </a:prstGeom>
        </p:spPr>
      </p:pic>
      <p:sp>
        <p:nvSpPr>
          <p:cNvPr id="8" name="Slide Number Placeholder 7">
            <a:extLst>
              <a:ext uri="{FF2B5EF4-FFF2-40B4-BE49-F238E27FC236}">
                <a16:creationId xmlns:a16="http://schemas.microsoft.com/office/drawing/2014/main" id="{B9C66111-5FBA-9BC1-3CAE-7F8F3658E83C}"/>
              </a:ext>
            </a:extLst>
          </p:cNvPr>
          <p:cNvSpPr>
            <a:spLocks noGrp="1"/>
          </p:cNvSpPr>
          <p:nvPr>
            <p:ph type="sldNum" sz="quarter" idx="12"/>
          </p:nvPr>
        </p:nvSpPr>
        <p:spPr/>
        <p:txBody>
          <a:bodyPr/>
          <a:lstStyle/>
          <a:p>
            <a:pPr>
              <a:defRPr/>
            </a:pPr>
            <a:fld id="{F7184F7D-383F-4FE4-8484-A982EFE9D096}" type="slidenum">
              <a:rPr lang="de-DE" smtClean="0"/>
              <a:t>3</a:t>
            </a:fld>
            <a:endParaRPr lang="de-D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1C3F8D3-45E5-C877-734C-1FFB197DE504}"/>
                  </a:ext>
                </a:extLst>
              </p:cNvPr>
              <p:cNvSpPr txBox="1"/>
              <p:nvPr/>
            </p:nvSpPr>
            <p:spPr bwMode="auto">
              <a:xfrm>
                <a:off x="2608380" y="5124889"/>
                <a:ext cx="1800200" cy="968407"/>
              </a:xfrm>
              <a:prstGeom prst="rect">
                <a:avLst/>
              </a:prstGeom>
              <a:noFill/>
            </p:spPr>
            <p:txBody>
              <a:bodyPr wrap="square" rtlCol="0">
                <a:spAutoFit/>
              </a:bodyPr>
              <a:lstStyle/>
              <a:p>
                <a:pPr algn="ctr"/>
                <a:r>
                  <a:rPr lang="en-US" dirty="0"/>
                  <a:t>Safety factor</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T</m:t>
                              </m:r>
                            </m:sub>
                          </m:sSub>
                        </m:num>
                        <m:den>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p</m:t>
                              </m:r>
                            </m:sub>
                          </m:sSub>
                        </m:den>
                      </m:f>
                    </m:oMath>
                  </m:oMathPara>
                </a14:m>
                <a:endParaRPr lang="en-NL" dirty="0"/>
              </a:p>
            </p:txBody>
          </p:sp>
        </mc:Choice>
        <mc:Fallback xmlns="">
          <p:sp>
            <p:nvSpPr>
              <p:cNvPr id="9" name="TextBox 8">
                <a:extLst>
                  <a:ext uri="{FF2B5EF4-FFF2-40B4-BE49-F238E27FC236}">
                    <a16:creationId xmlns:a16="http://schemas.microsoft.com/office/drawing/2014/main" id="{91C3F8D3-45E5-C877-734C-1FFB197DE504}"/>
                  </a:ext>
                </a:extLst>
              </p:cNvPr>
              <p:cNvSpPr txBox="1">
                <a:spLocks noRot="1" noChangeAspect="1" noMove="1" noResize="1" noEditPoints="1" noAdjustHandles="1" noChangeArrowheads="1" noChangeShapeType="1" noTextEdit="1"/>
              </p:cNvSpPr>
              <p:nvPr/>
            </p:nvSpPr>
            <p:spPr bwMode="auto">
              <a:xfrm>
                <a:off x="2608380" y="5124889"/>
                <a:ext cx="1800200" cy="968407"/>
              </a:xfrm>
              <a:prstGeom prst="rect">
                <a:avLst/>
              </a:prstGeom>
              <a:blipFill>
                <a:blip r:embed="rId5"/>
                <a:stretch>
                  <a:fillRect t="-3774"/>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77B907-422B-676A-7EB6-59630F2900E2}"/>
                  </a:ext>
                </a:extLst>
              </p:cNvPr>
              <p:cNvSpPr txBox="1"/>
              <p:nvPr/>
            </p:nvSpPr>
            <p:spPr bwMode="auto">
              <a:xfrm>
                <a:off x="7117272" y="5140856"/>
                <a:ext cx="2664390" cy="952440"/>
              </a:xfrm>
              <a:prstGeom prst="rect">
                <a:avLst/>
              </a:prstGeom>
              <a:noFill/>
            </p:spPr>
            <p:txBody>
              <a:bodyPr wrap="square" rtlCol="0">
                <a:spAutoFit/>
              </a:bodyPr>
              <a:lstStyle/>
              <a:p>
                <a:pPr algn="ctr"/>
                <a:r>
                  <a:rPr lang="en-US" dirty="0"/>
                  <a:t>Rotational transform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𝜄</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𝑞</m:t>
                          </m:r>
                        </m:den>
                      </m:f>
                    </m:oMath>
                  </m:oMathPara>
                </a14:m>
                <a:endParaRPr lang="en-NL" dirty="0"/>
              </a:p>
            </p:txBody>
          </p:sp>
        </mc:Choice>
        <mc:Fallback xmlns="">
          <p:sp>
            <p:nvSpPr>
              <p:cNvPr id="10" name="TextBox 9">
                <a:extLst>
                  <a:ext uri="{FF2B5EF4-FFF2-40B4-BE49-F238E27FC236}">
                    <a16:creationId xmlns:a16="http://schemas.microsoft.com/office/drawing/2014/main" id="{D877B907-422B-676A-7EB6-59630F2900E2}"/>
                  </a:ext>
                </a:extLst>
              </p:cNvPr>
              <p:cNvSpPr txBox="1">
                <a:spLocks noRot="1" noChangeAspect="1" noMove="1" noResize="1" noEditPoints="1" noAdjustHandles="1" noChangeArrowheads="1" noChangeShapeType="1" noTextEdit="1"/>
              </p:cNvSpPr>
              <p:nvPr/>
            </p:nvSpPr>
            <p:spPr bwMode="auto">
              <a:xfrm>
                <a:off x="7117272" y="5140856"/>
                <a:ext cx="2664390" cy="952440"/>
              </a:xfrm>
              <a:prstGeom prst="rect">
                <a:avLst/>
              </a:prstGeom>
              <a:blipFill>
                <a:blip r:embed="rId6"/>
                <a:stretch>
                  <a:fillRect t="-3185"/>
                </a:stretch>
              </a:blipFill>
            </p:spPr>
            <p:txBody>
              <a:bodyPr/>
              <a:lstStyle/>
              <a:p>
                <a:r>
                  <a:rPr lang="en-NL">
                    <a:noFill/>
                  </a:rPr>
                  <a:t> </a:t>
                </a:r>
              </a:p>
            </p:txBody>
          </p:sp>
        </mc:Fallback>
      </mc:AlternateContent>
      <p:sp>
        <p:nvSpPr>
          <p:cNvPr id="13" name="TextBox 12">
            <a:extLst>
              <a:ext uri="{FF2B5EF4-FFF2-40B4-BE49-F238E27FC236}">
                <a16:creationId xmlns:a16="http://schemas.microsoft.com/office/drawing/2014/main" id="{A5BCC0F8-5BF9-38B3-ACDB-E217E2C45BAC}"/>
              </a:ext>
            </a:extLst>
          </p:cNvPr>
          <p:cNvSpPr txBox="1"/>
          <p:nvPr/>
        </p:nvSpPr>
        <p:spPr bwMode="auto">
          <a:xfrm>
            <a:off x="2191453" y="2042427"/>
            <a:ext cx="2634054" cy="369332"/>
          </a:xfrm>
          <a:prstGeom prst="rect">
            <a:avLst/>
          </a:prstGeom>
          <a:noFill/>
        </p:spPr>
        <p:txBody>
          <a:bodyPr wrap="none" rtlCol="0">
            <a:spAutoFit/>
          </a:bodyPr>
          <a:lstStyle/>
          <a:p>
            <a:r>
              <a:rPr lang="en-US" b="1" dirty="0"/>
              <a:t>Approach A: Tokamak</a:t>
            </a:r>
            <a:endParaRPr lang="en-NL" b="1" dirty="0"/>
          </a:p>
        </p:txBody>
      </p:sp>
      <p:sp>
        <p:nvSpPr>
          <p:cNvPr id="14" name="TextBox 13">
            <a:extLst>
              <a:ext uri="{FF2B5EF4-FFF2-40B4-BE49-F238E27FC236}">
                <a16:creationId xmlns:a16="http://schemas.microsoft.com/office/drawing/2014/main" id="{E0D8633A-0092-930C-B94F-E51EE8ABDCFB}"/>
              </a:ext>
            </a:extLst>
          </p:cNvPr>
          <p:cNvSpPr txBox="1"/>
          <p:nvPr/>
        </p:nvSpPr>
        <p:spPr bwMode="auto">
          <a:xfrm>
            <a:off x="7061907" y="2036076"/>
            <a:ext cx="2775119" cy="369332"/>
          </a:xfrm>
          <a:prstGeom prst="rect">
            <a:avLst/>
          </a:prstGeom>
          <a:noFill/>
        </p:spPr>
        <p:txBody>
          <a:bodyPr wrap="none" rtlCol="0">
            <a:spAutoFit/>
          </a:bodyPr>
          <a:lstStyle/>
          <a:p>
            <a:r>
              <a:rPr lang="en-US" b="1" dirty="0"/>
              <a:t>Approach B: Stellarator</a:t>
            </a:r>
            <a:endParaRPr lang="en-NL" b="1" dirty="0"/>
          </a:p>
        </p:txBody>
      </p:sp>
      <p:sp>
        <p:nvSpPr>
          <p:cNvPr id="15" name="TextBox 14">
            <a:extLst>
              <a:ext uri="{FF2B5EF4-FFF2-40B4-BE49-F238E27FC236}">
                <a16:creationId xmlns:a16="http://schemas.microsoft.com/office/drawing/2014/main" id="{B5FDD2F5-991F-369B-22BA-7DB432499266}"/>
              </a:ext>
            </a:extLst>
          </p:cNvPr>
          <p:cNvSpPr txBox="1"/>
          <p:nvPr/>
        </p:nvSpPr>
        <p:spPr bwMode="auto">
          <a:xfrm>
            <a:off x="711935" y="1223963"/>
            <a:ext cx="9069727" cy="400110"/>
          </a:xfrm>
          <a:prstGeom prst="rect">
            <a:avLst/>
          </a:prstGeom>
          <a:noFill/>
        </p:spPr>
        <p:txBody>
          <a:bodyPr wrap="square" rtlCol="0">
            <a:spAutoFit/>
          </a:bodyPr>
          <a:lstStyle/>
          <a:p>
            <a:r>
              <a:rPr lang="en-US" sz="2000" dirty="0"/>
              <a:t>Proper confinement of fusion plasmas requires a helical magnetic field!</a:t>
            </a:r>
          </a:p>
        </p:txBody>
      </p:sp>
      <p:sp>
        <p:nvSpPr>
          <p:cNvPr id="16" name="TextBox 15">
            <a:extLst>
              <a:ext uri="{FF2B5EF4-FFF2-40B4-BE49-F238E27FC236}">
                <a16:creationId xmlns:a16="http://schemas.microsoft.com/office/drawing/2014/main" id="{1E4CBFC7-2C72-45AD-33C4-15A19B1EA72C}"/>
              </a:ext>
            </a:extLst>
          </p:cNvPr>
          <p:cNvSpPr txBox="1"/>
          <p:nvPr/>
        </p:nvSpPr>
        <p:spPr>
          <a:xfrm>
            <a:off x="6179337" y="6490798"/>
            <a:ext cx="4227440" cy="246221"/>
          </a:xfrm>
          <a:prstGeom prst="rect">
            <a:avLst/>
          </a:prstGeom>
          <a:noFill/>
        </p:spPr>
        <p:txBody>
          <a:bodyPr wrap="none" rtlCol="0">
            <a:spAutoFit/>
          </a:bodyPr>
          <a:lstStyle/>
          <a:p>
            <a:pPr algn="r"/>
            <a:r>
              <a:rPr lang="en-GB" sz="1000" dirty="0">
                <a:solidFill>
                  <a:schemeClr val="bg1">
                    <a:lumMod val="50000"/>
                  </a:schemeClr>
                </a:solidFill>
                <a:cs typeface="Helvetica" panose="020B0604020202020204" pitchFamily="34" charset="0"/>
              </a:rPr>
              <a:t>Figures: Courtesy </a:t>
            </a:r>
            <a:r>
              <a:rPr lang="en-GB" sz="1000" dirty="0" err="1">
                <a:solidFill>
                  <a:schemeClr val="bg1">
                    <a:lumMod val="50000"/>
                  </a:schemeClr>
                </a:solidFill>
                <a:cs typeface="Helvetica" panose="020B0604020202020204" pitchFamily="34" charset="0"/>
              </a:rPr>
              <a:t>EUROfusion</a:t>
            </a:r>
            <a:r>
              <a:rPr lang="en-GB" sz="1000" dirty="0">
                <a:solidFill>
                  <a:schemeClr val="bg1">
                    <a:lumMod val="50000"/>
                  </a:schemeClr>
                </a:solidFill>
                <a:cs typeface="Helvetica" panose="020B0604020202020204" pitchFamily="34" charset="0"/>
              </a:rPr>
              <a:t>; Klinger, T. et al. </a:t>
            </a:r>
            <a:r>
              <a:rPr lang="fr-FR" sz="1000" b="0" i="1" dirty="0" err="1">
                <a:solidFill>
                  <a:schemeClr val="bg1">
                    <a:lumMod val="50000"/>
                  </a:schemeClr>
                </a:solidFill>
                <a:effectLst/>
                <a:cs typeface="Helvetica" panose="020B0604020202020204" pitchFamily="34" charset="0"/>
              </a:rPr>
              <a:t>Nucl</a:t>
            </a:r>
            <a:r>
              <a:rPr lang="fr-FR" sz="1000" b="0" i="1" dirty="0">
                <a:solidFill>
                  <a:schemeClr val="bg1">
                    <a:lumMod val="50000"/>
                  </a:schemeClr>
                </a:solidFill>
                <a:effectLst/>
                <a:cs typeface="Helvetica" panose="020B0604020202020204" pitchFamily="34" charset="0"/>
              </a:rPr>
              <a:t>. Fusion </a:t>
            </a:r>
            <a:r>
              <a:rPr lang="fr-FR" sz="1000" b="1" i="1" dirty="0">
                <a:solidFill>
                  <a:schemeClr val="bg1">
                    <a:lumMod val="50000"/>
                  </a:schemeClr>
                </a:solidFill>
                <a:effectLst/>
                <a:cs typeface="Helvetica" panose="020B0604020202020204" pitchFamily="34" charset="0"/>
              </a:rPr>
              <a:t>59</a:t>
            </a:r>
            <a:r>
              <a:rPr lang="fr-FR" sz="1000" b="0" i="0" dirty="0">
                <a:solidFill>
                  <a:schemeClr val="bg1">
                    <a:lumMod val="50000"/>
                  </a:schemeClr>
                </a:solidFill>
                <a:effectLst/>
                <a:cs typeface="Helvetica" panose="020B0604020202020204" pitchFamily="34" charset="0"/>
              </a:rPr>
              <a:t> (2019)</a:t>
            </a:r>
            <a:endParaRPr lang="en-NL" sz="1000" dirty="0">
              <a:solidFill>
                <a:schemeClr val="bg1">
                  <a:lumMod val="50000"/>
                </a:schemeClr>
              </a:solidFill>
              <a:cs typeface="Helvetica" panose="020B0604020202020204" pitchFamily="34" charset="0"/>
            </a:endParaRPr>
          </a:p>
        </p:txBody>
      </p:sp>
    </p:spTree>
    <p:extLst>
      <p:ext uri="{BB962C8B-B14F-4D97-AF65-F5344CB8AC3E}">
        <p14:creationId xmlns:p14="http://schemas.microsoft.com/office/powerpoint/2010/main" val="338774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62370-3C1C-6209-5D5D-DE9E81A46129}"/>
              </a:ext>
            </a:extLst>
          </p:cNvPr>
          <p:cNvSpPr>
            <a:spLocks noGrp="1"/>
          </p:cNvSpPr>
          <p:nvPr>
            <p:ph type="title"/>
          </p:nvPr>
        </p:nvSpPr>
        <p:spPr/>
        <p:txBody>
          <a:bodyPr/>
          <a:lstStyle/>
          <a:p>
            <a:r>
              <a:rPr lang="en-GB" dirty="0"/>
              <a:t>The rotational transform in W7-X</a:t>
            </a:r>
            <a:endParaRPr lang="en-NL" dirty="0"/>
          </a:p>
        </p:txBody>
      </p:sp>
      <p:sp>
        <p:nvSpPr>
          <p:cNvPr id="4" name="Date Placeholder 3">
            <a:extLst>
              <a:ext uri="{FF2B5EF4-FFF2-40B4-BE49-F238E27FC236}">
                <a16:creationId xmlns:a16="http://schemas.microsoft.com/office/drawing/2014/main" id="{E60327E0-D2C9-77A0-EAF7-DAF30B96D61C}"/>
              </a:ext>
            </a:extLst>
          </p:cNvPr>
          <p:cNvSpPr>
            <a:spLocks noGrp="1"/>
          </p:cNvSpPr>
          <p:nvPr>
            <p:ph type="dt" sz="half" idx="10"/>
          </p:nvPr>
        </p:nvSpPr>
        <p:spPr/>
        <p:txBody>
          <a:bodyPr/>
          <a:lstStyle/>
          <a:p>
            <a:pPr>
              <a:defRPr/>
            </a:pPr>
            <a:fld id="{D1E892CF-9C90-4606-8EA3-97601F7C4E8A}" type="datetime1">
              <a:rPr lang="en-US" smtClean="0"/>
              <a:t>7/12/2023</a:t>
            </a:fld>
            <a:endParaRPr lang="en-US"/>
          </a:p>
        </p:txBody>
      </p:sp>
      <p:sp>
        <p:nvSpPr>
          <p:cNvPr id="5" name="Footer Placeholder 4">
            <a:extLst>
              <a:ext uri="{FF2B5EF4-FFF2-40B4-BE49-F238E27FC236}">
                <a16:creationId xmlns:a16="http://schemas.microsoft.com/office/drawing/2014/main" id="{938BC2A6-15DE-A573-78F2-271F8DA9531F}"/>
              </a:ext>
            </a:extLst>
          </p:cNvPr>
          <p:cNvSpPr>
            <a:spLocks noGrp="1"/>
          </p:cNvSpPr>
          <p:nvPr>
            <p:ph type="ftr" sz="quarter" idx="11"/>
          </p:nvPr>
        </p:nvSpPr>
        <p:spPr/>
        <p:txBody>
          <a:bodyPr/>
          <a:lstStyle/>
          <a:p>
            <a:pPr>
              <a:defRPr/>
            </a:pPr>
            <a:r>
              <a:rPr lang="en-US"/>
              <a:t>Lucas van Ham | </a:t>
            </a:r>
            <a:endParaRPr lang="en-US" dirty="0"/>
          </a:p>
        </p:txBody>
      </p:sp>
      <p:sp>
        <p:nvSpPr>
          <p:cNvPr id="3" name="Slide Number Placeholder 2">
            <a:extLst>
              <a:ext uri="{FF2B5EF4-FFF2-40B4-BE49-F238E27FC236}">
                <a16:creationId xmlns:a16="http://schemas.microsoft.com/office/drawing/2014/main" id="{4ACD58CE-0ECE-A9B7-5F24-8FDD7ABFB788}"/>
              </a:ext>
            </a:extLst>
          </p:cNvPr>
          <p:cNvSpPr>
            <a:spLocks noGrp="1"/>
          </p:cNvSpPr>
          <p:nvPr>
            <p:ph type="sldNum" sz="quarter" idx="12"/>
          </p:nvPr>
        </p:nvSpPr>
        <p:spPr/>
        <p:txBody>
          <a:bodyPr/>
          <a:lstStyle/>
          <a:p>
            <a:pPr>
              <a:defRPr/>
            </a:pPr>
            <a:fld id="{F7184F7D-383F-4FE4-8484-A982EFE9D096}" type="slidenum">
              <a:rPr lang="de-DE" smtClean="0"/>
              <a:t>4</a:t>
            </a:fld>
            <a:endParaRPr lang="de-DE"/>
          </a:p>
        </p:txBody>
      </p:sp>
      <p:pic>
        <p:nvPicPr>
          <p:cNvPr id="8" name="Picture 7">
            <a:extLst>
              <a:ext uri="{FF2B5EF4-FFF2-40B4-BE49-F238E27FC236}">
                <a16:creationId xmlns:a16="http://schemas.microsoft.com/office/drawing/2014/main" id="{1061A9FC-DAF6-44C2-649E-C7CB4BCB6B8A}"/>
              </a:ext>
            </a:extLst>
          </p:cNvPr>
          <p:cNvPicPr>
            <a:picLocks noChangeAspect="1"/>
          </p:cNvPicPr>
          <p:nvPr/>
        </p:nvPicPr>
        <p:blipFill>
          <a:blip r:embed="rId3"/>
          <a:stretch>
            <a:fillRect/>
          </a:stretch>
        </p:blipFill>
        <p:spPr>
          <a:xfrm>
            <a:off x="7061374" y="1844824"/>
            <a:ext cx="4105825" cy="34778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B23830-5351-87E5-3AD0-1865A54927C4}"/>
                  </a:ext>
                </a:extLst>
              </p:cNvPr>
              <p:cNvSpPr txBox="1"/>
              <p:nvPr/>
            </p:nvSpPr>
            <p:spPr bwMode="auto">
              <a:xfrm>
                <a:off x="748953" y="1870965"/>
                <a:ext cx="6471503" cy="2123658"/>
              </a:xfrm>
              <a:prstGeom prst="rect">
                <a:avLst/>
              </a:prstGeom>
              <a:noFill/>
            </p:spPr>
            <p:txBody>
              <a:bodyPr wrap="square" rtlCol="0">
                <a:spAutoFit/>
              </a:bodyPr>
              <a:lstStyle/>
              <a:p>
                <a:r>
                  <a:rPr lang="en-US" sz="2200" dirty="0"/>
                  <a:t>Features:</a:t>
                </a:r>
              </a:p>
              <a:p>
                <a:endParaRPr lang="en-US" sz="2200" dirty="0"/>
              </a:p>
              <a:p>
                <a:pPr marL="342900" indent="-342900">
                  <a:buFont typeface="Arial" panose="020B0604020202020204" pitchFamily="34" charset="0"/>
                  <a:buChar char="•"/>
                </a:pPr>
                <a:r>
                  <a:rPr lang="en-US" sz="2200" dirty="0"/>
                  <a:t>Low shear </a:t>
                </a:r>
                <a14:m>
                  <m:oMath xmlns:m="http://schemas.openxmlformats.org/officeDocument/2006/math">
                    <m:d>
                      <m:dPr>
                        <m:ctrlPr>
                          <a:rPr lang="en-US" sz="2200" b="0" i="1" smtClean="0">
                            <a:latin typeface="Cambria Math" panose="02040503050406030204" pitchFamily="18" charset="0"/>
                          </a:rPr>
                        </m:ctrlPr>
                      </m:dPr>
                      <m:e>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𝜄</m:t>
                            </m:r>
                          </m:e>
                          <m:sup>
                            <m:r>
                              <a:rPr lang="en-US" sz="2200" b="0" i="1" smtClean="0">
                                <a:latin typeface="Cambria Math" panose="02040503050406030204" pitchFamily="18" charset="0"/>
                              </a:rPr>
                              <m:t>′</m:t>
                            </m:r>
                          </m:sup>
                        </m:sSup>
                      </m:e>
                    </m:d>
                  </m:oMath>
                </a14:m>
                <a:r>
                  <a:rPr lang="en-US" sz="2200" dirty="0"/>
                  <a:t> </a:t>
                </a:r>
                <a14:m>
                  <m:oMath xmlns:m="http://schemas.openxmlformats.org/officeDocument/2006/math">
                    <m:r>
                      <a:rPr lang="en-US" sz="2200" b="0" i="1" smtClean="0">
                        <a:latin typeface="Cambria Math" panose="02040503050406030204" pitchFamily="18" charset="0"/>
                      </a:rPr>
                      <m:t>→</m:t>
                    </m:r>
                  </m:oMath>
                </a14:m>
                <a:r>
                  <a:rPr lang="en-US" sz="2200" dirty="0"/>
                  <a:t> avoid (important) resonances</a:t>
                </a:r>
              </a:p>
              <a:p>
                <a:pPr lvl="1"/>
                <a:endParaRPr lang="en-US" sz="2200" dirty="0">
                  <a:solidFill>
                    <a:schemeClr val="accent1"/>
                  </a:solidFill>
                </a:endParaRPr>
              </a:p>
              <a:p>
                <a:pPr marL="342900" indent="-342900">
                  <a:buFont typeface="Arial" panose="020B0604020202020204" pitchFamily="34" charset="0"/>
                  <a:buChar char="•"/>
                </a:pPr>
                <a:r>
                  <a:rPr lang="en-US" sz="2200" dirty="0"/>
                  <a:t>Edge </a:t>
                </a:r>
                <a14:m>
                  <m:oMath xmlns:m="http://schemas.openxmlformats.org/officeDocument/2006/math">
                    <m:r>
                      <a:rPr lang="en-US" sz="2200" b="0" i="1" smtClean="0">
                        <a:latin typeface="Cambria Math" panose="02040503050406030204" pitchFamily="18" charset="0"/>
                      </a:rPr>
                      <m:t>𝜄</m:t>
                    </m:r>
                    <m:r>
                      <a:rPr lang="en-US" sz="2200" b="0" i="1" smtClean="0">
                        <a:latin typeface="Cambria Math" panose="02040503050406030204" pitchFamily="18" charset="0"/>
                      </a:rPr>
                      <m:t>:</m:t>
                    </m:r>
                  </m:oMath>
                </a14:m>
                <a:r>
                  <a:rPr lang="en-US" sz="2200" dirty="0"/>
                  <a:t> </a:t>
                </a:r>
                <a14:m>
                  <m:oMath xmlns:m="http://schemas.openxmlformats.org/officeDocument/2006/math">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𝜄</m:t>
                        </m:r>
                      </m:e>
                      <m:sub>
                        <m:r>
                          <a:rPr lang="en-US" sz="2200" b="0" i="1" dirty="0" smtClean="0">
                            <a:latin typeface="Cambria Math" panose="02040503050406030204" pitchFamily="18" charset="0"/>
                          </a:rPr>
                          <m:t>𝑎</m:t>
                        </m:r>
                      </m:sub>
                    </m:sSub>
                    <m:r>
                      <a:rPr lang="en-US" sz="2200" b="0" i="1" dirty="0" smtClean="0">
                        <a:latin typeface="Cambria Math" panose="02040503050406030204" pitchFamily="18" charset="0"/>
                      </a:rPr>
                      <m:t>=5/</m:t>
                    </m:r>
                    <m:r>
                      <a:rPr lang="en-US" sz="2200" b="0" i="1" dirty="0" smtClean="0">
                        <a:latin typeface="Cambria Math" panose="02040503050406030204" pitchFamily="18" charset="0"/>
                      </a:rPr>
                      <m:t>𝑚</m:t>
                    </m:r>
                  </m:oMath>
                </a14:m>
                <a:r>
                  <a:rPr lang="en-US" sz="2200" dirty="0"/>
                  <a:t> </a:t>
                </a:r>
                <a14:m>
                  <m:oMath xmlns:m="http://schemas.openxmlformats.org/officeDocument/2006/math">
                    <m:r>
                      <a:rPr lang="en-US" sz="2200" b="0" i="1" smtClean="0">
                        <a:latin typeface="Cambria Math" panose="02040503050406030204" pitchFamily="18" charset="0"/>
                      </a:rPr>
                      <m:t>→</m:t>
                    </m:r>
                  </m:oMath>
                </a14:m>
                <a:r>
                  <a:rPr lang="en-US" sz="2200" dirty="0"/>
                  <a:t> island divertor operation</a:t>
                </a:r>
              </a:p>
              <a:p>
                <a:pPr lvl="1"/>
                <a:endParaRPr lang="en-US" sz="2200" dirty="0"/>
              </a:p>
            </p:txBody>
          </p:sp>
        </mc:Choice>
        <mc:Fallback xmlns="">
          <p:sp>
            <p:nvSpPr>
              <p:cNvPr id="9" name="TextBox 8">
                <a:extLst>
                  <a:ext uri="{FF2B5EF4-FFF2-40B4-BE49-F238E27FC236}">
                    <a16:creationId xmlns:a16="http://schemas.microsoft.com/office/drawing/2014/main" id="{87B23830-5351-87E5-3AD0-1865A54927C4}"/>
                  </a:ext>
                </a:extLst>
              </p:cNvPr>
              <p:cNvSpPr txBox="1">
                <a:spLocks noRot="1" noChangeAspect="1" noMove="1" noResize="1" noEditPoints="1" noAdjustHandles="1" noChangeArrowheads="1" noChangeShapeType="1" noTextEdit="1"/>
              </p:cNvSpPr>
              <p:nvPr/>
            </p:nvSpPr>
            <p:spPr bwMode="auto">
              <a:xfrm>
                <a:off x="748953" y="1870965"/>
                <a:ext cx="6471503" cy="2123658"/>
              </a:xfrm>
              <a:prstGeom prst="rect">
                <a:avLst/>
              </a:prstGeom>
              <a:blipFill>
                <a:blip r:embed="rId4"/>
                <a:stretch>
                  <a:fillRect l="-1225" t="-1724"/>
                </a:stretch>
              </a:blipFill>
            </p:spPr>
            <p:txBody>
              <a:bodyPr/>
              <a:lstStyle/>
              <a:p>
                <a:r>
                  <a:rPr lang="en-NL">
                    <a:noFill/>
                  </a:rPr>
                  <a:t> </a:t>
                </a:r>
              </a:p>
            </p:txBody>
          </p:sp>
        </mc:Fallback>
      </mc:AlternateContent>
      <p:sp>
        <p:nvSpPr>
          <p:cNvPr id="11" name="TextBox 10">
            <a:extLst>
              <a:ext uri="{FF2B5EF4-FFF2-40B4-BE49-F238E27FC236}">
                <a16:creationId xmlns:a16="http://schemas.microsoft.com/office/drawing/2014/main" id="{E4B2AFF9-7DA7-12B8-C19D-EFBF50E4DB6E}"/>
              </a:ext>
            </a:extLst>
          </p:cNvPr>
          <p:cNvSpPr txBox="1"/>
          <p:nvPr/>
        </p:nvSpPr>
        <p:spPr>
          <a:xfrm>
            <a:off x="6413275" y="6490798"/>
            <a:ext cx="3983783" cy="246221"/>
          </a:xfrm>
          <a:prstGeom prst="rect">
            <a:avLst/>
          </a:prstGeom>
          <a:noFill/>
        </p:spPr>
        <p:txBody>
          <a:bodyPr wrap="none" rtlCol="0">
            <a:spAutoFit/>
          </a:bodyPr>
          <a:lstStyle/>
          <a:p>
            <a:pPr algn="r"/>
            <a:r>
              <a:rPr lang="en-GB" sz="1000" dirty="0">
                <a:solidFill>
                  <a:schemeClr val="bg1">
                    <a:lumMod val="50000"/>
                  </a:schemeClr>
                </a:solidFill>
                <a:cs typeface="Helvetica" panose="020B0604020202020204" pitchFamily="34" charset="0"/>
              </a:rPr>
              <a:t>Figures: Pedersen, T. et al. </a:t>
            </a:r>
            <a:r>
              <a:rPr lang="fr-FR" sz="1000" b="0" i="1" dirty="0">
                <a:solidFill>
                  <a:schemeClr val="bg1">
                    <a:lumMod val="50000"/>
                  </a:schemeClr>
                </a:solidFill>
                <a:effectLst/>
                <a:cs typeface="Helvetica" panose="020B0604020202020204" pitchFamily="34" charset="0"/>
              </a:rPr>
              <a:t>Plasma Phys. Control Fusion </a:t>
            </a:r>
            <a:r>
              <a:rPr lang="fr-FR" sz="1000" b="1" dirty="0">
                <a:solidFill>
                  <a:schemeClr val="bg1">
                    <a:lumMod val="50000"/>
                  </a:schemeClr>
                </a:solidFill>
                <a:cs typeface="Helvetica" panose="020B0604020202020204" pitchFamily="34" charset="0"/>
              </a:rPr>
              <a:t>61</a:t>
            </a:r>
            <a:r>
              <a:rPr lang="fr-FR" sz="1000" dirty="0">
                <a:solidFill>
                  <a:schemeClr val="bg1">
                    <a:lumMod val="50000"/>
                  </a:schemeClr>
                </a:solidFill>
                <a:cs typeface="Helvetica" panose="020B0604020202020204" pitchFamily="34" charset="0"/>
              </a:rPr>
              <a:t> </a:t>
            </a:r>
            <a:r>
              <a:rPr lang="fr-FR" sz="1000" b="0" i="0" dirty="0">
                <a:solidFill>
                  <a:schemeClr val="bg1">
                    <a:lumMod val="50000"/>
                  </a:schemeClr>
                </a:solidFill>
                <a:effectLst/>
                <a:cs typeface="Helvetica" panose="020B0604020202020204" pitchFamily="34" charset="0"/>
              </a:rPr>
              <a:t>(2019)</a:t>
            </a:r>
            <a:endParaRPr lang="en-NL" sz="1000" dirty="0">
              <a:solidFill>
                <a:schemeClr val="bg1">
                  <a:lumMod val="50000"/>
                </a:schemeClr>
              </a:solidFill>
              <a:cs typeface="Helvetica" panose="020B0604020202020204" pitchFamily="34" charset="0"/>
            </a:endParaRPr>
          </a:p>
        </p:txBody>
      </p:sp>
      <p:cxnSp>
        <p:nvCxnSpPr>
          <p:cNvPr id="7" name="Straight Connector 6">
            <a:extLst>
              <a:ext uri="{FF2B5EF4-FFF2-40B4-BE49-F238E27FC236}">
                <a16:creationId xmlns:a16="http://schemas.microsoft.com/office/drawing/2014/main" id="{3953CCC6-6E1C-0218-F31C-6D651D6E288A}"/>
              </a:ext>
            </a:extLst>
          </p:cNvPr>
          <p:cNvCxnSpPr>
            <a:cxnSpLocks/>
          </p:cNvCxnSpPr>
          <p:nvPr/>
        </p:nvCxnSpPr>
        <p:spPr bwMode="auto">
          <a:xfrm>
            <a:off x="7588579" y="4228255"/>
            <a:ext cx="3794569" cy="0"/>
          </a:xfrm>
          <a:prstGeom prst="line">
            <a:avLst/>
          </a:prstGeom>
          <a:ln w="3810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99777E-9B47-F4C1-FE10-AC6588EB4EBB}"/>
              </a:ext>
            </a:extLst>
          </p:cNvPr>
          <p:cNvCxnSpPr>
            <a:cxnSpLocks/>
          </p:cNvCxnSpPr>
          <p:nvPr/>
        </p:nvCxnSpPr>
        <p:spPr bwMode="auto">
          <a:xfrm>
            <a:off x="7588579" y="3292151"/>
            <a:ext cx="3794569" cy="0"/>
          </a:xfrm>
          <a:prstGeom prst="line">
            <a:avLst/>
          </a:prstGeom>
          <a:ln w="3810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7B532E7-0665-5AA8-2265-19A8FFEDBA93}"/>
                  </a:ext>
                </a:extLst>
              </p:cNvPr>
              <p:cNvSpPr txBox="1"/>
              <p:nvPr/>
            </p:nvSpPr>
            <p:spPr bwMode="auto">
              <a:xfrm>
                <a:off x="10399115" y="2920436"/>
                <a:ext cx="1369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𝑛</m:t>
                      </m:r>
                      <m:r>
                        <a:rPr lang="en-GB" b="0" i="1" dirty="0" smtClean="0">
                          <a:latin typeface="Cambria Math" panose="02040503050406030204" pitchFamily="18" charset="0"/>
                        </a:rPr>
                        <m:t>/</m:t>
                      </m:r>
                      <m:r>
                        <a:rPr lang="en-GB" b="0" i="1" dirty="0" smtClean="0">
                          <a:latin typeface="Cambria Math" panose="02040503050406030204" pitchFamily="18" charset="0"/>
                        </a:rPr>
                        <m:t>𝑚</m:t>
                      </m:r>
                      <m:r>
                        <a:rPr lang="en-GB" b="0" i="1" dirty="0" smtClean="0">
                          <a:latin typeface="Cambria Math" panose="02040503050406030204" pitchFamily="18" charset="0"/>
                        </a:rPr>
                        <m:t>=5/5</m:t>
                      </m:r>
                    </m:oMath>
                  </m:oMathPara>
                </a14:m>
                <a:endParaRPr lang="en-NL" dirty="0"/>
              </a:p>
            </p:txBody>
          </p:sp>
        </mc:Choice>
        <mc:Fallback xmlns="">
          <p:sp>
            <p:nvSpPr>
              <p:cNvPr id="15" name="TextBox 14">
                <a:extLst>
                  <a:ext uri="{FF2B5EF4-FFF2-40B4-BE49-F238E27FC236}">
                    <a16:creationId xmlns:a16="http://schemas.microsoft.com/office/drawing/2014/main" id="{27B532E7-0665-5AA8-2265-19A8FFEDBA93}"/>
                  </a:ext>
                </a:extLst>
              </p:cNvPr>
              <p:cNvSpPr txBox="1">
                <a:spLocks noRot="1" noChangeAspect="1" noMove="1" noResize="1" noEditPoints="1" noAdjustHandles="1" noChangeArrowheads="1" noChangeShapeType="1" noTextEdit="1"/>
              </p:cNvSpPr>
              <p:nvPr/>
            </p:nvSpPr>
            <p:spPr bwMode="auto">
              <a:xfrm>
                <a:off x="10399115" y="2920436"/>
                <a:ext cx="1369221" cy="369332"/>
              </a:xfrm>
              <a:prstGeom prst="rect">
                <a:avLst/>
              </a:prstGeom>
              <a:blipFill>
                <a:blip r:embed="rId5"/>
                <a:stretch>
                  <a:fillRect b="-14754"/>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5FFBE2-FCE2-455A-78E0-B98A26B3D814}"/>
                  </a:ext>
                </a:extLst>
              </p:cNvPr>
              <p:cNvSpPr txBox="1"/>
              <p:nvPr/>
            </p:nvSpPr>
            <p:spPr bwMode="auto">
              <a:xfrm>
                <a:off x="10397058" y="3856540"/>
                <a:ext cx="1369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𝑛</m:t>
                      </m:r>
                      <m:r>
                        <a:rPr lang="en-GB" b="0" i="1" dirty="0" smtClean="0">
                          <a:latin typeface="Cambria Math" panose="02040503050406030204" pitchFamily="18" charset="0"/>
                        </a:rPr>
                        <m:t>/</m:t>
                      </m:r>
                      <m:r>
                        <a:rPr lang="en-GB" b="0" i="1" dirty="0" smtClean="0">
                          <a:latin typeface="Cambria Math" panose="02040503050406030204" pitchFamily="18" charset="0"/>
                        </a:rPr>
                        <m:t>𝑚</m:t>
                      </m:r>
                      <m:r>
                        <a:rPr lang="en-GB" b="0" i="1" dirty="0" smtClean="0">
                          <a:latin typeface="Cambria Math" panose="02040503050406030204" pitchFamily="18" charset="0"/>
                        </a:rPr>
                        <m:t>=5/6</m:t>
                      </m:r>
                    </m:oMath>
                  </m:oMathPara>
                </a14:m>
                <a:endParaRPr lang="en-NL" dirty="0"/>
              </a:p>
            </p:txBody>
          </p:sp>
        </mc:Choice>
        <mc:Fallback xmlns="">
          <p:sp>
            <p:nvSpPr>
              <p:cNvPr id="16" name="TextBox 15">
                <a:extLst>
                  <a:ext uri="{FF2B5EF4-FFF2-40B4-BE49-F238E27FC236}">
                    <a16:creationId xmlns:a16="http://schemas.microsoft.com/office/drawing/2014/main" id="{1C5FFBE2-FCE2-455A-78E0-B98A26B3D814}"/>
                  </a:ext>
                </a:extLst>
              </p:cNvPr>
              <p:cNvSpPr txBox="1">
                <a:spLocks noRot="1" noChangeAspect="1" noMove="1" noResize="1" noEditPoints="1" noAdjustHandles="1" noChangeArrowheads="1" noChangeShapeType="1" noTextEdit="1"/>
              </p:cNvSpPr>
              <p:nvPr/>
            </p:nvSpPr>
            <p:spPr bwMode="auto">
              <a:xfrm>
                <a:off x="10397058" y="3856540"/>
                <a:ext cx="1369221" cy="369332"/>
              </a:xfrm>
              <a:prstGeom prst="rect">
                <a:avLst/>
              </a:prstGeom>
              <a:blipFill>
                <a:blip r:embed="rId6"/>
                <a:stretch>
                  <a:fillRect b="-15000"/>
                </a:stretch>
              </a:blipFill>
            </p:spPr>
            <p:txBody>
              <a:bodyPr/>
              <a:lstStyle/>
              <a:p>
                <a:r>
                  <a:rPr lang="en-NL">
                    <a:noFill/>
                  </a:rPr>
                  <a:t> </a:t>
                </a:r>
              </a:p>
            </p:txBody>
          </p:sp>
        </mc:Fallback>
      </mc:AlternateContent>
      <p:pic>
        <p:nvPicPr>
          <p:cNvPr id="18" name="Picture 17">
            <a:extLst>
              <a:ext uri="{FF2B5EF4-FFF2-40B4-BE49-F238E27FC236}">
                <a16:creationId xmlns:a16="http://schemas.microsoft.com/office/drawing/2014/main" id="{3C37F043-B805-C0A3-D4A5-90E3BD56DD25}"/>
              </a:ext>
            </a:extLst>
          </p:cNvPr>
          <p:cNvPicPr>
            <a:picLocks noChangeAspect="1"/>
          </p:cNvPicPr>
          <p:nvPr/>
        </p:nvPicPr>
        <p:blipFill>
          <a:blip r:embed="rId7"/>
          <a:stretch>
            <a:fillRect/>
          </a:stretch>
        </p:blipFill>
        <p:spPr>
          <a:xfrm>
            <a:off x="594005" y="3906727"/>
            <a:ext cx="6094524" cy="1998454"/>
          </a:xfrm>
          <a:prstGeom prst="rect">
            <a:avLst/>
          </a:prstGeom>
        </p:spPr>
      </p:pic>
      <p:pic>
        <p:nvPicPr>
          <p:cNvPr id="20" name="Picture 19">
            <a:extLst>
              <a:ext uri="{FF2B5EF4-FFF2-40B4-BE49-F238E27FC236}">
                <a16:creationId xmlns:a16="http://schemas.microsoft.com/office/drawing/2014/main" id="{F699D95C-9505-86FA-7747-EF485D647637}"/>
              </a:ext>
            </a:extLst>
          </p:cNvPr>
          <p:cNvPicPr>
            <a:picLocks noChangeAspect="1"/>
          </p:cNvPicPr>
          <p:nvPr/>
        </p:nvPicPr>
        <p:blipFill>
          <a:blip r:embed="rId8"/>
          <a:stretch>
            <a:fillRect/>
          </a:stretch>
        </p:blipFill>
        <p:spPr>
          <a:xfrm>
            <a:off x="6611107" y="4020764"/>
            <a:ext cx="578063" cy="1629585"/>
          </a:xfrm>
          <a:prstGeom prst="rect">
            <a:avLst/>
          </a:prstGeom>
        </p:spPr>
      </p:pic>
    </p:spTree>
    <p:extLst>
      <p:ext uri="{BB962C8B-B14F-4D97-AF65-F5344CB8AC3E}">
        <p14:creationId xmlns:p14="http://schemas.microsoft.com/office/powerpoint/2010/main" val="34208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7B30-0223-A05E-5F24-8B23CF9A3280}"/>
              </a:ext>
            </a:extLst>
          </p:cNvPr>
          <p:cNvSpPr>
            <a:spLocks noGrp="1"/>
          </p:cNvSpPr>
          <p:nvPr>
            <p:ph type="title"/>
          </p:nvPr>
        </p:nvSpPr>
        <p:spPr/>
        <p:txBody>
          <a:bodyPr/>
          <a:lstStyle/>
          <a:p>
            <a:r>
              <a:rPr lang="en-GB" dirty="0">
                <a:solidFill>
                  <a:schemeClr val="accent1"/>
                </a:solidFill>
              </a:rPr>
              <a:t>The rotational transform is dynamic</a:t>
            </a:r>
            <a:endParaRPr lang="en-NL" dirty="0">
              <a:solidFill>
                <a:schemeClr val="accent1"/>
              </a:solidFill>
            </a:endParaRPr>
          </a:p>
        </p:txBody>
      </p:sp>
      <p:sp>
        <p:nvSpPr>
          <p:cNvPr id="3" name="Date Placeholder 2">
            <a:extLst>
              <a:ext uri="{FF2B5EF4-FFF2-40B4-BE49-F238E27FC236}">
                <a16:creationId xmlns:a16="http://schemas.microsoft.com/office/drawing/2014/main" id="{52FAC88C-F819-F71E-2955-16429D536784}"/>
              </a:ext>
            </a:extLst>
          </p:cNvPr>
          <p:cNvSpPr>
            <a:spLocks noGrp="1"/>
          </p:cNvSpPr>
          <p:nvPr>
            <p:ph type="dt" sz="half" idx="10"/>
          </p:nvPr>
        </p:nvSpPr>
        <p:spPr/>
        <p:txBody>
          <a:bodyPr/>
          <a:lstStyle/>
          <a:p>
            <a:pPr>
              <a:defRPr/>
            </a:pPr>
            <a:fld id="{5C63B650-0214-4842-9F3A-35714E1DA3E6}" type="datetime1">
              <a:rPr lang="en-US" smtClean="0">
                <a:solidFill>
                  <a:schemeClr val="accent1"/>
                </a:solidFill>
              </a:rPr>
              <a:t>7/12/2023</a:t>
            </a:fld>
            <a:endParaRPr lang="en-US">
              <a:solidFill>
                <a:schemeClr val="accent1"/>
              </a:solidFill>
            </a:endParaRPr>
          </a:p>
        </p:txBody>
      </p:sp>
      <p:sp>
        <p:nvSpPr>
          <p:cNvPr id="4" name="Footer Placeholder 3">
            <a:extLst>
              <a:ext uri="{FF2B5EF4-FFF2-40B4-BE49-F238E27FC236}">
                <a16:creationId xmlns:a16="http://schemas.microsoft.com/office/drawing/2014/main" id="{4E7843C5-8023-EB7C-3825-7503C8819ED5}"/>
              </a:ext>
            </a:extLst>
          </p:cNvPr>
          <p:cNvSpPr>
            <a:spLocks noGrp="1"/>
          </p:cNvSpPr>
          <p:nvPr>
            <p:ph type="ftr" sz="quarter" idx="11"/>
          </p:nvPr>
        </p:nvSpPr>
        <p:spPr/>
        <p:txBody>
          <a:bodyPr/>
          <a:lstStyle/>
          <a:p>
            <a:pPr>
              <a:defRPr/>
            </a:pPr>
            <a:r>
              <a:rPr lang="en-US" dirty="0">
                <a:solidFill>
                  <a:schemeClr val="accent1"/>
                </a:solidFill>
              </a:rPr>
              <a:t>Lucas van Ham |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A3A5DA7-8711-2926-A5FE-DD3B8EA63565}"/>
                  </a:ext>
                </a:extLst>
              </p:cNvPr>
              <p:cNvSpPr txBox="1"/>
              <p:nvPr/>
            </p:nvSpPr>
            <p:spPr bwMode="auto">
              <a:xfrm>
                <a:off x="711936" y="1223963"/>
                <a:ext cx="5528080" cy="4414157"/>
              </a:xfrm>
              <a:prstGeom prst="rect">
                <a:avLst/>
              </a:prstGeom>
              <a:noFill/>
            </p:spPr>
            <p:txBody>
              <a:bodyPr wrap="square" rtlCol="0">
                <a:spAutoFit/>
              </a:bodyPr>
              <a:lstStyle/>
              <a:p>
                <a:r>
                  <a:rPr lang="en-GB" sz="2000" dirty="0">
                    <a:solidFill>
                      <a:schemeClr val="tx1"/>
                    </a:solidFill>
                  </a:rPr>
                  <a:t>Currents affect the rotational transform: </a:t>
                </a:r>
                <a:endParaRPr lang="en-GB" sz="2000" dirty="0"/>
              </a:p>
              <a:p>
                <a:endParaRPr lang="en-GB" sz="2000" dirty="0">
                  <a:solidFill>
                    <a:schemeClr val="tx1"/>
                  </a:solidFill>
                </a:endParaRPr>
              </a:p>
              <a:p>
                <a:endParaRPr lang="en-GB" sz="2000" dirty="0">
                  <a:solidFill>
                    <a:schemeClr val="tx1"/>
                  </a:solidFill>
                </a:endParaRPr>
              </a:p>
              <a:p>
                <a:pPr/>
                <a14:m>
                  <m:oMathPara xmlns:m="http://schemas.openxmlformats.org/officeDocument/2006/math">
                    <m:oMathParaPr>
                      <m:jc m:val="centerGroup"/>
                    </m:oMathParaPr>
                    <m:oMath xmlns:m="http://schemas.openxmlformats.org/officeDocument/2006/math">
                      <m:r>
                        <a:rPr lang="en-GB" sz="2000" i="1">
                          <a:solidFill>
                            <a:schemeClr val="tx1"/>
                          </a:solidFill>
                          <a:latin typeface="Cambria Math" panose="02040503050406030204" pitchFamily="18" charset="0"/>
                        </a:rPr>
                        <m:t>𝜄</m:t>
                      </m:r>
                      <m:r>
                        <a:rPr lang="en-GB" sz="2000" i="1">
                          <a:solidFill>
                            <a:schemeClr val="tx1"/>
                          </a:solidFill>
                          <a:latin typeface="Cambria Math" panose="02040503050406030204" pitchFamily="18" charset="0"/>
                        </a:rPr>
                        <m:t>=</m:t>
                      </m:r>
                      <m:f>
                        <m:fPr>
                          <m:ctrlPr>
                            <a:rPr lang="en-GB" sz="2000" i="1">
                              <a:solidFill>
                                <a:schemeClr val="tx1"/>
                              </a:solidFill>
                              <a:latin typeface="Cambria Math" panose="02040503050406030204" pitchFamily="18" charset="0"/>
                            </a:rPr>
                          </m:ctrlPr>
                        </m:fPr>
                        <m:num>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𝜇</m:t>
                              </m:r>
                            </m:e>
                            <m:sub>
                              <m:r>
                                <a:rPr lang="en-GB" sz="2000" i="1">
                                  <a:solidFill>
                                    <a:schemeClr val="tx1"/>
                                  </a:solidFill>
                                  <a:latin typeface="Cambria Math" panose="02040503050406030204" pitchFamily="18" charset="0"/>
                                </a:rPr>
                                <m:t>0</m:t>
                              </m:r>
                            </m:sub>
                          </m:sSub>
                        </m:num>
                        <m:den>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𝑆</m:t>
                              </m:r>
                            </m:e>
                            <m:sub>
                              <m:r>
                                <a:rPr lang="en-GB" sz="2000" i="1">
                                  <a:solidFill>
                                    <a:schemeClr val="tx1"/>
                                  </a:solidFill>
                                  <a:latin typeface="Cambria Math" panose="02040503050406030204" pitchFamily="18" charset="0"/>
                                </a:rPr>
                                <m:t>11</m:t>
                              </m:r>
                            </m:sub>
                          </m:sSub>
                          <m:sSup>
                            <m:sSupPr>
                              <m:ctrlPr>
                                <a:rPr lang="en-GB" sz="2000" i="1">
                                  <a:solidFill>
                                    <a:schemeClr val="tx1"/>
                                  </a:solidFill>
                                  <a:latin typeface="Cambria Math" panose="02040503050406030204" pitchFamily="18" charset="0"/>
                                </a:rPr>
                              </m:ctrlPr>
                            </m:sSupPr>
                            <m:e>
                              <m:r>
                                <m:rPr>
                                  <m:sty m:val="p"/>
                                </m:rPr>
                                <a:rPr lang="en-GB" sz="2000">
                                  <a:solidFill>
                                    <a:schemeClr val="tx1"/>
                                  </a:solidFill>
                                  <a:latin typeface="Cambria Math" panose="02040503050406030204" pitchFamily="18" charset="0"/>
                                </a:rPr>
                                <m:t>Φ</m:t>
                              </m:r>
                            </m:e>
                            <m:sup>
                              <m:r>
                                <a:rPr lang="en-GB" sz="2000" i="1">
                                  <a:solidFill>
                                    <a:schemeClr val="tx1"/>
                                  </a:solidFill>
                                  <a:latin typeface="Cambria Math" panose="02040503050406030204" pitchFamily="18" charset="0"/>
                                </a:rPr>
                                <m:t>′</m:t>
                              </m:r>
                            </m:sup>
                          </m:sSup>
                        </m:den>
                      </m:f>
                      <m:r>
                        <a:rPr lang="en-GB" sz="2000" i="1">
                          <a:solidFill>
                            <a:schemeClr val="tx1"/>
                          </a:solidFill>
                          <a:latin typeface="Cambria Math" panose="02040503050406030204" pitchFamily="18" charset="0"/>
                        </a:rPr>
                        <m:t>𝐼</m:t>
                      </m:r>
                      <m:r>
                        <a:rPr lang="en-GB" sz="2000" i="1">
                          <a:solidFill>
                            <a:schemeClr val="tx1"/>
                          </a:solidFill>
                          <a:latin typeface="Cambria Math" panose="02040503050406030204" pitchFamily="18" charset="0"/>
                        </a:rPr>
                        <m:t>−</m:t>
                      </m:r>
                      <m:f>
                        <m:fPr>
                          <m:ctrlPr>
                            <a:rPr lang="en-GB" sz="2000" i="1">
                              <a:solidFill>
                                <a:schemeClr val="tx1"/>
                              </a:solidFill>
                              <a:latin typeface="Cambria Math" panose="02040503050406030204" pitchFamily="18" charset="0"/>
                            </a:rPr>
                          </m:ctrlPr>
                        </m:fPr>
                        <m:num>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𝑆</m:t>
                              </m:r>
                            </m:e>
                            <m:sub>
                              <m:r>
                                <a:rPr lang="en-GB" sz="2000" i="1">
                                  <a:solidFill>
                                    <a:schemeClr val="tx1"/>
                                  </a:solidFill>
                                  <a:latin typeface="Cambria Math" panose="02040503050406030204" pitchFamily="18" charset="0"/>
                                </a:rPr>
                                <m:t>12</m:t>
                              </m:r>
                            </m:sub>
                          </m:sSub>
                        </m:num>
                        <m:den>
                          <m:sSub>
                            <m:sSubPr>
                              <m:ctrlPr>
                                <a:rPr lang="en-GB" sz="2000" i="1">
                                  <a:solidFill>
                                    <a:schemeClr val="tx1"/>
                                  </a:solidFill>
                                  <a:latin typeface="Cambria Math" panose="02040503050406030204" pitchFamily="18" charset="0"/>
                                </a:rPr>
                              </m:ctrlPr>
                            </m:sSubPr>
                            <m:e>
                              <m:r>
                                <a:rPr lang="en-GB" sz="2000" i="1">
                                  <a:solidFill>
                                    <a:schemeClr val="tx1"/>
                                  </a:solidFill>
                                  <a:latin typeface="Cambria Math" panose="02040503050406030204" pitchFamily="18" charset="0"/>
                                </a:rPr>
                                <m:t>𝑆</m:t>
                              </m:r>
                            </m:e>
                            <m:sub>
                              <m:r>
                                <a:rPr lang="en-GB" sz="2000" i="1">
                                  <a:solidFill>
                                    <a:schemeClr val="tx1"/>
                                  </a:solidFill>
                                  <a:latin typeface="Cambria Math" panose="02040503050406030204" pitchFamily="18" charset="0"/>
                                </a:rPr>
                                <m:t>11</m:t>
                              </m:r>
                            </m:sub>
                          </m:sSub>
                        </m:den>
                      </m:f>
                    </m:oMath>
                  </m:oMathPara>
                </a14:m>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r>
                  <a:rPr lang="en-GB" sz="2000" b="0" dirty="0">
                    <a:solidFill>
                      <a:schemeClr val="tx1"/>
                    </a:solidFill>
                  </a:rPr>
                  <a:t>Current sources:</a:t>
                </a:r>
              </a:p>
              <a:p>
                <a:pPr marL="342900" indent="-342900">
                  <a:buFont typeface="Arial" panose="020B0604020202020204" pitchFamily="34" charset="0"/>
                  <a:buChar char="•"/>
                </a:pPr>
                <a:r>
                  <a:rPr lang="en-GB" sz="2000" dirty="0">
                    <a:solidFill>
                      <a:schemeClr val="tx1"/>
                    </a:solidFill>
                  </a:rPr>
                  <a:t>Bootstrap current</a:t>
                </a:r>
              </a:p>
              <a:p>
                <a:pPr marL="342900" indent="-342900">
                  <a:buFont typeface="Arial" panose="020B0604020202020204" pitchFamily="34" charset="0"/>
                  <a:buChar char="•"/>
                </a:pPr>
                <a:r>
                  <a:rPr lang="en-GB" sz="2000" b="0" dirty="0">
                    <a:solidFill>
                      <a:schemeClr val="tx1"/>
                    </a:solidFill>
                  </a:rPr>
                  <a:t>Externally driven currents (ECCD, NBCD)</a:t>
                </a: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r>
                  <a:rPr lang="en-GB" sz="2000" dirty="0">
                    <a:solidFill>
                      <a:schemeClr val="tx1"/>
                    </a:solidFill>
                  </a:rPr>
                  <a:t>Effect on island divertor:</a:t>
                </a:r>
              </a:p>
              <a:p>
                <a:pPr marL="342900" indent="-342900">
                  <a:buFont typeface="Arial" panose="020B0604020202020204" pitchFamily="34" charset="0"/>
                  <a:buChar char="•"/>
                </a:pPr>
                <a:r>
                  <a:rPr lang="en-GB" sz="2000" dirty="0">
                    <a:solidFill>
                      <a:schemeClr val="tx1"/>
                    </a:solidFill>
                  </a:rPr>
                  <a:t>Shifting of strike-lines (</a:t>
                </a:r>
                <a14:m>
                  <m:oMath xmlns:m="http://schemas.openxmlformats.org/officeDocument/2006/math">
                    <m:r>
                      <a:rPr lang="en-GB" sz="2000" b="0" i="1" smtClean="0">
                        <a:solidFill>
                          <a:schemeClr val="tx1"/>
                        </a:solidFill>
                        <a:latin typeface="Cambria Math" panose="02040503050406030204" pitchFamily="18" charset="0"/>
                      </a:rPr>
                      <m:t>~9</m:t>
                    </m:r>
                    <m:r>
                      <m:rPr>
                        <m:sty m:val="p"/>
                      </m:rPr>
                      <a:rPr lang="en-GB" sz="2000" b="0" i="0" smtClean="0">
                        <a:solidFill>
                          <a:schemeClr val="tx1"/>
                        </a:solidFill>
                        <a:latin typeface="Cambria Math" panose="02040503050406030204" pitchFamily="18" charset="0"/>
                      </a:rPr>
                      <m:t>mm</m:t>
                    </m:r>
                    <m:r>
                      <a:rPr lang="en-GB" sz="2000" b="0" i="0" smtClean="0">
                        <a:solidFill>
                          <a:schemeClr val="tx1"/>
                        </a:solidFill>
                        <a:latin typeface="Cambria Math" panose="02040503050406030204" pitchFamily="18" charset="0"/>
                      </a:rPr>
                      <m:t>/</m:t>
                    </m:r>
                    <m:r>
                      <m:rPr>
                        <m:sty m:val="p"/>
                      </m:rPr>
                      <a:rPr lang="en-GB" sz="2000" b="0" i="0" smtClean="0">
                        <a:solidFill>
                          <a:schemeClr val="tx1"/>
                        </a:solidFill>
                        <a:latin typeface="Cambria Math" panose="02040503050406030204" pitchFamily="18" charset="0"/>
                      </a:rPr>
                      <m:t>kA</m:t>
                    </m:r>
                  </m:oMath>
                </a14:m>
                <a:r>
                  <a:rPr lang="en-GB" sz="2000" dirty="0">
                    <a:solidFill>
                      <a:schemeClr val="tx1"/>
                    </a:solidFill>
                  </a:rPr>
                  <a:t>, standard) </a:t>
                </a:r>
              </a:p>
              <a:p>
                <a:pPr marL="342900" indent="-342900">
                  <a:buFont typeface="Arial" panose="020B0604020202020204" pitchFamily="34" charset="0"/>
                  <a:buChar char="•"/>
                </a:pPr>
                <a:r>
                  <a:rPr lang="en-GB" sz="2000" dirty="0">
                    <a:solidFill>
                      <a:schemeClr val="tx1"/>
                    </a:solidFill>
                  </a:rPr>
                  <a:t>Entering of limited configuration</a:t>
                </a:r>
              </a:p>
            </p:txBody>
          </p:sp>
        </mc:Choice>
        <mc:Fallback xmlns="">
          <p:sp>
            <p:nvSpPr>
              <p:cNvPr id="6" name="TextBox 5">
                <a:extLst>
                  <a:ext uri="{FF2B5EF4-FFF2-40B4-BE49-F238E27FC236}">
                    <a16:creationId xmlns:a16="http://schemas.microsoft.com/office/drawing/2014/main" id="{0A3A5DA7-8711-2926-A5FE-DD3B8EA63565}"/>
                  </a:ext>
                </a:extLst>
              </p:cNvPr>
              <p:cNvSpPr txBox="1">
                <a:spLocks noRot="1" noChangeAspect="1" noMove="1" noResize="1" noEditPoints="1" noAdjustHandles="1" noChangeArrowheads="1" noChangeShapeType="1" noTextEdit="1"/>
              </p:cNvSpPr>
              <p:nvPr/>
            </p:nvSpPr>
            <p:spPr bwMode="auto">
              <a:xfrm>
                <a:off x="711936" y="1223963"/>
                <a:ext cx="5528080" cy="4414157"/>
              </a:xfrm>
              <a:prstGeom prst="rect">
                <a:avLst/>
              </a:prstGeom>
              <a:blipFill>
                <a:blip r:embed="rId3"/>
                <a:stretch>
                  <a:fillRect l="-1213" t="-691" r="-1103" b="-1657"/>
                </a:stretch>
              </a:blipFill>
            </p:spPr>
            <p:txBody>
              <a:bodyPr/>
              <a:lstStyle/>
              <a:p>
                <a:r>
                  <a:rPr lang="en-NL">
                    <a:noFill/>
                  </a:rPr>
                  <a:t> </a:t>
                </a:r>
              </a:p>
            </p:txBody>
          </p:sp>
        </mc:Fallback>
      </mc:AlternateContent>
      <p:sp>
        <p:nvSpPr>
          <p:cNvPr id="5" name="Slide Number Placeholder 4">
            <a:extLst>
              <a:ext uri="{FF2B5EF4-FFF2-40B4-BE49-F238E27FC236}">
                <a16:creationId xmlns:a16="http://schemas.microsoft.com/office/drawing/2014/main" id="{2D92E4B4-C6A2-A077-0437-CF01B73478A9}"/>
              </a:ext>
            </a:extLst>
          </p:cNvPr>
          <p:cNvSpPr>
            <a:spLocks noGrp="1"/>
          </p:cNvSpPr>
          <p:nvPr>
            <p:ph type="sldNum" sz="quarter" idx="12"/>
          </p:nvPr>
        </p:nvSpPr>
        <p:spPr/>
        <p:txBody>
          <a:bodyPr/>
          <a:lstStyle/>
          <a:p>
            <a:pPr>
              <a:defRPr/>
            </a:pPr>
            <a:fld id="{F7184F7D-383F-4FE4-8484-A982EFE9D096}" type="slidenum">
              <a:rPr lang="de-DE" smtClean="0">
                <a:solidFill>
                  <a:schemeClr val="accent1"/>
                </a:solidFill>
              </a:rPr>
              <a:t>5</a:t>
            </a:fld>
            <a:endParaRPr lang="de-DE">
              <a:solidFill>
                <a:schemeClr val="accent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75FA69-03CA-8571-08C7-450984901FB4}"/>
                  </a:ext>
                </a:extLst>
              </p:cNvPr>
              <p:cNvSpPr txBox="1"/>
              <p:nvPr/>
            </p:nvSpPr>
            <p:spPr bwMode="auto">
              <a:xfrm>
                <a:off x="4738508" y="2195171"/>
                <a:ext cx="2036259" cy="646331"/>
              </a:xfrm>
              <a:prstGeom prst="rect">
                <a:avLst/>
              </a:prstGeom>
              <a:noFill/>
            </p:spPr>
            <p:txBody>
              <a:bodyPr wrap="square" rtlCol="0">
                <a:spAutoFit/>
              </a:bodyPr>
              <a:lstStyle/>
              <a:p>
                <a14:m>
                  <m:oMath xmlns:m="http://schemas.openxmlformats.org/officeDocument/2006/math">
                    <m:sSub>
                      <m:sSubPr>
                        <m:ctrlPr>
                          <a:rPr lang="en-US" sz="1200" b="0" i="1" smtClean="0">
                            <a:solidFill>
                              <a:schemeClr val="bg1">
                                <a:lumMod val="50000"/>
                              </a:schemeClr>
                            </a:solidFill>
                            <a:latin typeface="Cambria Math" panose="02040503050406030204" pitchFamily="18" charset="0"/>
                          </a:rPr>
                        </m:ctrlPr>
                      </m:sSubPr>
                      <m:e>
                        <m:r>
                          <a:rPr lang="en-US" sz="1200" b="0" i="1" smtClean="0">
                            <a:solidFill>
                              <a:schemeClr val="bg1">
                                <a:lumMod val="50000"/>
                              </a:schemeClr>
                            </a:solidFill>
                            <a:latin typeface="Cambria Math" panose="02040503050406030204" pitchFamily="18" charset="0"/>
                          </a:rPr>
                          <m:t>𝜇</m:t>
                        </m:r>
                      </m:e>
                      <m:sub>
                        <m:r>
                          <a:rPr lang="en-US" sz="1200" b="0" i="1" smtClean="0">
                            <a:solidFill>
                              <a:schemeClr val="bg1">
                                <a:lumMod val="50000"/>
                              </a:schemeClr>
                            </a:solidFill>
                            <a:latin typeface="Cambria Math" panose="02040503050406030204" pitchFamily="18" charset="0"/>
                          </a:rPr>
                          <m:t>0</m:t>
                        </m:r>
                      </m:sub>
                    </m:sSub>
                    <m:r>
                      <a:rPr lang="en-US" sz="1200" b="0" i="1" smtClean="0">
                        <a:solidFill>
                          <a:schemeClr val="bg1">
                            <a:lumMod val="50000"/>
                          </a:schemeClr>
                        </a:solidFill>
                        <a:latin typeface="Cambria Math" panose="02040503050406030204" pitchFamily="18" charset="0"/>
                      </a:rPr>
                      <m:t> −</m:t>
                    </m:r>
                  </m:oMath>
                </a14:m>
                <a:r>
                  <a:rPr lang="en-US" sz="1200" dirty="0">
                    <a:solidFill>
                      <a:schemeClr val="bg1">
                        <a:lumMod val="50000"/>
                      </a:schemeClr>
                    </a:solidFill>
                  </a:rPr>
                  <a:t> vacuum permeability</a:t>
                </a:r>
              </a:p>
              <a:p>
                <a14:m>
                  <m:oMath xmlns:m="http://schemas.openxmlformats.org/officeDocument/2006/math">
                    <m:r>
                      <a:rPr lang="en-US" sz="1200" b="0" i="1" smtClean="0">
                        <a:solidFill>
                          <a:schemeClr val="bg1">
                            <a:lumMod val="50000"/>
                          </a:schemeClr>
                        </a:solidFill>
                        <a:latin typeface="Cambria Math" panose="02040503050406030204" pitchFamily="18" charset="0"/>
                      </a:rPr>
                      <m:t>𝐼</m:t>
                    </m:r>
                    <m:r>
                      <a:rPr lang="en-US"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 toroidal current</a:t>
                </a:r>
              </a:p>
              <a:p>
                <a14:m>
                  <m:oMath xmlns:m="http://schemas.openxmlformats.org/officeDocument/2006/math">
                    <m:r>
                      <m:rPr>
                        <m:sty m:val="p"/>
                      </m:rPr>
                      <a:rPr lang="en-US" sz="1200" b="0" i="0" smtClean="0">
                        <a:solidFill>
                          <a:schemeClr val="bg1">
                            <a:lumMod val="50000"/>
                          </a:schemeClr>
                        </a:solidFill>
                        <a:latin typeface="Cambria Math" panose="02040503050406030204" pitchFamily="18" charset="0"/>
                      </a:rPr>
                      <m:t>Φ</m:t>
                    </m:r>
                    <m:r>
                      <a:rPr lang="en-US"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toroidal magnetic flux</a:t>
                </a:r>
              </a:p>
            </p:txBody>
          </p:sp>
        </mc:Choice>
        <mc:Fallback xmlns="">
          <p:sp>
            <p:nvSpPr>
              <p:cNvPr id="10" name="TextBox 9">
                <a:extLst>
                  <a:ext uri="{FF2B5EF4-FFF2-40B4-BE49-F238E27FC236}">
                    <a16:creationId xmlns:a16="http://schemas.microsoft.com/office/drawing/2014/main" id="{0275FA69-03CA-8571-08C7-450984901FB4}"/>
                  </a:ext>
                </a:extLst>
              </p:cNvPr>
              <p:cNvSpPr txBox="1">
                <a:spLocks noRot="1" noChangeAspect="1" noMove="1" noResize="1" noEditPoints="1" noAdjustHandles="1" noChangeArrowheads="1" noChangeShapeType="1" noTextEdit="1"/>
              </p:cNvSpPr>
              <p:nvPr/>
            </p:nvSpPr>
            <p:spPr bwMode="auto">
              <a:xfrm>
                <a:off x="4738508" y="2195171"/>
                <a:ext cx="2036259" cy="646331"/>
              </a:xfrm>
              <a:prstGeom prst="rect">
                <a:avLst/>
              </a:prstGeom>
              <a:blipFill>
                <a:blip r:embed="rId4"/>
                <a:stretch>
                  <a:fillRect t="-943" b="-566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FD1923-DBE4-4DB5-0776-B05817A7429E}"/>
                  </a:ext>
                </a:extLst>
              </p:cNvPr>
              <p:cNvSpPr txBox="1"/>
              <p:nvPr/>
            </p:nvSpPr>
            <p:spPr bwMode="auto">
              <a:xfrm>
                <a:off x="10123531" y="1988382"/>
                <a:ext cx="2036259" cy="467564"/>
              </a:xfrm>
              <a:prstGeom prst="rect">
                <a:avLst/>
              </a:prstGeom>
              <a:noFill/>
            </p:spPr>
            <p:txBody>
              <a:bodyPr wrap="square" rtlCol="0">
                <a:spAutoFit/>
              </a:bodyPr>
              <a:lstStyle/>
              <a:p>
                <a14:m>
                  <m:oMath xmlns:m="http://schemas.openxmlformats.org/officeDocument/2006/math">
                    <m:rad>
                      <m:radPr>
                        <m:degHide m:val="on"/>
                        <m:ctrlPr>
                          <a:rPr lang="en-GB" sz="1200" b="0" i="1" smtClean="0">
                            <a:solidFill>
                              <a:schemeClr val="bg1">
                                <a:lumMod val="50000"/>
                              </a:schemeClr>
                            </a:solidFill>
                            <a:latin typeface="Cambria Math" panose="02040503050406030204" pitchFamily="18" charset="0"/>
                          </a:rPr>
                        </m:ctrlPr>
                      </m:radPr>
                      <m:deg/>
                      <m:e>
                        <m:r>
                          <a:rPr lang="en-GB" sz="1200" b="0" i="1" smtClean="0">
                            <a:solidFill>
                              <a:schemeClr val="bg1">
                                <a:lumMod val="50000"/>
                              </a:schemeClr>
                            </a:solidFill>
                            <a:latin typeface="Cambria Math" panose="02040503050406030204" pitchFamily="18" charset="0"/>
                          </a:rPr>
                          <m:t>𝑔</m:t>
                        </m:r>
                      </m:e>
                    </m:rad>
                    <m:r>
                      <a:rPr lang="en-GB" sz="1200" b="0" i="1" smtClean="0">
                        <a:solidFill>
                          <a:schemeClr val="bg1">
                            <a:lumMod val="50000"/>
                          </a:schemeClr>
                        </a:solidFill>
                        <a:latin typeface="Cambria Math" panose="02040503050406030204" pitchFamily="18" charset="0"/>
                      </a:rPr>
                      <m:t>−</m:t>
                    </m:r>
                  </m:oMath>
                </a14:m>
                <a:r>
                  <a:rPr lang="en-GB" sz="1200" b="0" dirty="0">
                    <a:solidFill>
                      <a:schemeClr val="bg1">
                        <a:lumMod val="50000"/>
                      </a:schemeClr>
                    </a:solidFill>
                  </a:rPr>
                  <a:t>Jacobian</a:t>
                </a:r>
              </a:p>
              <a:p>
                <a14:m>
                  <m:oMath xmlns:m="http://schemas.openxmlformats.org/officeDocument/2006/math">
                    <m:d>
                      <m:dPr>
                        <m:begChr m:val="⟨"/>
                        <m:endChr m:val="⟩"/>
                        <m:ctrlPr>
                          <a:rPr lang="en-GB" sz="1200" b="0" i="1" smtClean="0">
                            <a:solidFill>
                              <a:schemeClr val="bg1">
                                <a:lumMod val="50000"/>
                              </a:schemeClr>
                            </a:solidFill>
                            <a:latin typeface="Cambria Math" panose="02040503050406030204" pitchFamily="18" charset="0"/>
                          </a:rPr>
                        </m:ctrlPr>
                      </m:dPr>
                      <m:e>
                        <m:r>
                          <a:rPr lang="en-GB" sz="1200" b="0" i="1" smtClean="0">
                            <a:solidFill>
                              <a:schemeClr val="bg1">
                                <a:lumMod val="50000"/>
                              </a:schemeClr>
                            </a:solidFill>
                            <a:latin typeface="Cambria Math" panose="02040503050406030204" pitchFamily="18" charset="0"/>
                          </a:rPr>
                          <m:t>…</m:t>
                        </m:r>
                      </m:e>
                    </m:d>
                    <m:r>
                      <a:rPr lang="en-GB" sz="1200" b="0" i="1" smtClean="0">
                        <a:solidFill>
                          <a:schemeClr val="bg1">
                            <a:lumMod val="50000"/>
                          </a:schemeClr>
                        </a:solidFill>
                        <a:latin typeface="Cambria Math" panose="02040503050406030204" pitchFamily="18" charset="0"/>
                      </a:rPr>
                      <m:t>−</m:t>
                    </m:r>
                  </m:oMath>
                </a14:m>
                <a:r>
                  <a:rPr lang="en-GB" sz="1200" b="0" dirty="0">
                    <a:solidFill>
                      <a:schemeClr val="bg1">
                        <a:lumMod val="50000"/>
                      </a:schemeClr>
                    </a:solidFill>
                  </a:rPr>
                  <a:t>flux surface average</a:t>
                </a:r>
              </a:p>
            </p:txBody>
          </p:sp>
        </mc:Choice>
        <mc:Fallback xmlns="">
          <p:sp>
            <p:nvSpPr>
              <p:cNvPr id="23" name="TextBox 22">
                <a:extLst>
                  <a:ext uri="{FF2B5EF4-FFF2-40B4-BE49-F238E27FC236}">
                    <a16:creationId xmlns:a16="http://schemas.microsoft.com/office/drawing/2014/main" id="{4EFD1923-DBE4-4DB5-0776-B05817A7429E}"/>
                  </a:ext>
                </a:extLst>
              </p:cNvPr>
              <p:cNvSpPr txBox="1">
                <a:spLocks noRot="1" noChangeAspect="1" noMove="1" noResize="1" noEditPoints="1" noAdjustHandles="1" noChangeArrowheads="1" noChangeShapeType="1" noTextEdit="1"/>
              </p:cNvSpPr>
              <p:nvPr/>
            </p:nvSpPr>
            <p:spPr bwMode="auto">
              <a:xfrm>
                <a:off x="10123531" y="1988382"/>
                <a:ext cx="2036259" cy="467564"/>
              </a:xfrm>
              <a:prstGeom prst="rect">
                <a:avLst/>
              </a:prstGeom>
              <a:blipFill>
                <a:blip r:embed="rId5"/>
                <a:stretch>
                  <a:fillRect t="-1299" b="-7792"/>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5ED86C8-1F5E-302C-5E17-8304E1A8D1CB}"/>
                  </a:ext>
                </a:extLst>
              </p:cNvPr>
              <p:cNvSpPr txBox="1"/>
              <p:nvPr/>
            </p:nvSpPr>
            <p:spPr bwMode="auto">
              <a:xfrm>
                <a:off x="6094462" y="1556792"/>
                <a:ext cx="5384064" cy="1923091"/>
              </a:xfrm>
              <a:prstGeom prst="rect">
                <a:avLst/>
              </a:prstGeom>
              <a:noFill/>
            </p:spPr>
            <p:txBody>
              <a:bodyPr wrap="square" rtlCol="0">
                <a:spAutoFit/>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11</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𝑔</m:t>
                                  </m:r>
                                </m:e>
                                <m:sub>
                                  <m:r>
                                    <a:rPr lang="en-GB" i="1">
                                      <a:latin typeface="Cambria Math" panose="02040503050406030204" pitchFamily="18" charset="0"/>
                                    </a:rPr>
                                    <m:t>𝜃𝜃</m:t>
                                  </m:r>
                                </m:sub>
                              </m:sSub>
                            </m:num>
                            <m:den>
                              <m:rad>
                                <m:radPr>
                                  <m:degHide m:val="on"/>
                                  <m:ctrlPr>
                                    <a:rPr lang="en-GB" i="1">
                                      <a:latin typeface="Cambria Math" panose="02040503050406030204" pitchFamily="18" charset="0"/>
                                    </a:rPr>
                                  </m:ctrlPr>
                                </m:radPr>
                                <m:deg/>
                                <m:e>
                                  <m:r>
                                    <a:rPr lang="en-GB" i="1">
                                      <a:latin typeface="Cambria Math" panose="02040503050406030204" pitchFamily="18" charset="0"/>
                                    </a:rPr>
                                    <m:t>𝑔</m:t>
                                  </m:r>
                                </m:e>
                              </m:rad>
                            </m:den>
                          </m:f>
                        </m:e>
                      </m:d>
                      <m:r>
                        <a:rPr lang="en-GB">
                          <a:latin typeface="Cambria Math" panose="02040503050406030204" pitchFamily="18" charset="0"/>
                        </a:rPr>
                        <m:t> </m:t>
                      </m:r>
                      <m:r>
                        <a:rPr lang="en-GB" b="0" i="0" smtClean="0">
                          <a:latin typeface="Cambria Math" panose="02040503050406030204" pitchFamily="18" charset="0"/>
                        </a:rPr>
                        <m:t>  </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12</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𝑔</m:t>
                                  </m:r>
                                </m:e>
                                <m:sub>
                                  <m:r>
                                    <a:rPr lang="en-GB" i="1">
                                      <a:latin typeface="Cambria Math" panose="02040503050406030204" pitchFamily="18" charset="0"/>
                                    </a:rPr>
                                    <m:t>𝜃𝜁</m:t>
                                  </m:r>
                                </m:sub>
                              </m:sSub>
                            </m:num>
                            <m:den>
                              <m:rad>
                                <m:radPr>
                                  <m:degHide m:val="on"/>
                                  <m:ctrlPr>
                                    <a:rPr lang="en-GB" i="1">
                                      <a:latin typeface="Cambria Math" panose="02040503050406030204" pitchFamily="18" charset="0"/>
                                    </a:rPr>
                                  </m:ctrlPr>
                                </m:radPr>
                                <m:deg/>
                                <m:e>
                                  <m:r>
                                    <a:rPr lang="en-GB" i="1">
                                      <a:latin typeface="Cambria Math" panose="02040503050406030204" pitchFamily="18" charset="0"/>
                                    </a:rPr>
                                    <m:t>𝑔</m:t>
                                  </m:r>
                                </m:e>
                              </m:rad>
                            </m:den>
                          </m:f>
                        </m:e>
                      </m:d>
                    </m:oMath>
                  </m:oMathPara>
                </a14:m>
                <a:endParaRPr lang="en-GB"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𝑔</m:t>
                          </m:r>
                        </m:e>
                        <m:sub>
                          <m:r>
                            <a:rPr lang="en-GB" b="0" i="1" smtClean="0">
                              <a:solidFill>
                                <a:schemeClr val="tx1"/>
                              </a:solidFill>
                              <a:latin typeface="Cambria Math" panose="02040503050406030204" pitchFamily="18" charset="0"/>
                            </a:rPr>
                            <m:t>𝜃𝜃</m:t>
                          </m:r>
                        </m:sub>
                      </m:sSub>
                      <m:r>
                        <a:rPr lang="en-GB" b="0" i="1" smtClean="0">
                          <a:solidFill>
                            <a:schemeClr val="tx1"/>
                          </a:solidFill>
                          <a:latin typeface="Cambria Math" panose="02040503050406030204" pitchFamily="18" charset="0"/>
                        </a:rPr>
                        <m:t>=</m:t>
                      </m:r>
                      <m:f>
                        <m:fPr>
                          <m:ctrlPr>
                            <a:rPr lang="en-GB" b="1"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m:t>
                          </m:r>
                          <m:r>
                            <a:rPr lang="en-GB" b="1" i="0" smtClean="0">
                              <a:solidFill>
                                <a:schemeClr val="tx1"/>
                              </a:solidFill>
                              <a:latin typeface="Cambria Math" panose="02040503050406030204" pitchFamily="18" charset="0"/>
                            </a:rPr>
                            <m:t>𝐱</m:t>
                          </m:r>
                        </m:num>
                        <m:den>
                          <m:r>
                            <a:rPr lang="en-GB" b="0" i="1" smtClean="0">
                              <a:solidFill>
                                <a:schemeClr val="tx1"/>
                              </a:solidFill>
                              <a:latin typeface="Cambria Math" panose="02040503050406030204" pitchFamily="18" charset="0"/>
                            </a:rPr>
                            <m:t>𝜕𝜃</m:t>
                          </m:r>
                        </m:den>
                      </m:f>
                      <m:r>
                        <a:rPr lang="en-GB" b="1" i="1" smtClean="0">
                          <a:solidFill>
                            <a:schemeClr val="tx1"/>
                          </a:solidFill>
                          <a:latin typeface="Cambria Math" panose="02040503050406030204" pitchFamily="18" charset="0"/>
                        </a:rPr>
                        <m:t>⋅</m:t>
                      </m:r>
                      <m:f>
                        <m:fPr>
                          <m:ctrlPr>
                            <a:rPr lang="en-GB" b="1" i="1">
                              <a:latin typeface="Cambria Math" panose="02040503050406030204" pitchFamily="18" charset="0"/>
                            </a:rPr>
                          </m:ctrlPr>
                        </m:fPr>
                        <m:num>
                          <m:r>
                            <a:rPr lang="en-GB" i="1">
                              <a:latin typeface="Cambria Math" panose="02040503050406030204" pitchFamily="18" charset="0"/>
                            </a:rPr>
                            <m:t>𝜕</m:t>
                          </m:r>
                          <m:r>
                            <a:rPr lang="en-GB" b="1">
                              <a:latin typeface="Cambria Math" panose="02040503050406030204" pitchFamily="18" charset="0"/>
                            </a:rPr>
                            <m:t>𝐱</m:t>
                          </m:r>
                        </m:num>
                        <m:den>
                          <m:r>
                            <a:rPr lang="en-GB" i="1">
                              <a:latin typeface="Cambria Math" panose="02040503050406030204" pitchFamily="18" charset="0"/>
                            </a:rPr>
                            <m:t>𝜕𝜃</m:t>
                          </m:r>
                        </m:den>
                      </m:f>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𝑔</m:t>
                          </m:r>
                        </m:e>
                        <m:sub>
                          <m:r>
                            <a:rPr lang="en-GB" i="1">
                              <a:latin typeface="Cambria Math" panose="02040503050406030204" pitchFamily="18" charset="0"/>
                            </a:rPr>
                            <m:t>𝜃</m:t>
                          </m:r>
                          <m:r>
                            <a:rPr lang="en-GB" b="0" i="1" smtClean="0">
                              <a:latin typeface="Cambria Math" panose="02040503050406030204" pitchFamily="18" charset="0"/>
                            </a:rPr>
                            <m:t>𝜁</m:t>
                          </m:r>
                        </m:sub>
                      </m:sSub>
                      <m:r>
                        <a:rPr lang="en-GB" i="1">
                          <a:latin typeface="Cambria Math" panose="02040503050406030204" pitchFamily="18" charset="0"/>
                        </a:rPr>
                        <m:t>=</m:t>
                      </m:r>
                      <m:f>
                        <m:fPr>
                          <m:ctrlPr>
                            <a:rPr lang="en-GB" b="1" i="1">
                              <a:latin typeface="Cambria Math" panose="02040503050406030204" pitchFamily="18" charset="0"/>
                            </a:rPr>
                          </m:ctrlPr>
                        </m:fPr>
                        <m:num>
                          <m:r>
                            <a:rPr lang="en-GB" i="1">
                              <a:latin typeface="Cambria Math" panose="02040503050406030204" pitchFamily="18" charset="0"/>
                            </a:rPr>
                            <m:t>𝜕</m:t>
                          </m:r>
                          <m:r>
                            <a:rPr lang="en-GB" b="1">
                              <a:latin typeface="Cambria Math" panose="02040503050406030204" pitchFamily="18" charset="0"/>
                            </a:rPr>
                            <m:t>𝐱</m:t>
                          </m:r>
                        </m:num>
                        <m:den>
                          <m:r>
                            <a:rPr lang="en-GB" i="1">
                              <a:latin typeface="Cambria Math" panose="02040503050406030204" pitchFamily="18" charset="0"/>
                            </a:rPr>
                            <m:t>𝜕𝜃</m:t>
                          </m:r>
                        </m:den>
                      </m:f>
                      <m:r>
                        <a:rPr lang="en-GB" b="1" i="1">
                          <a:latin typeface="Cambria Math" panose="02040503050406030204" pitchFamily="18" charset="0"/>
                        </a:rPr>
                        <m:t>⋅</m:t>
                      </m:r>
                      <m:f>
                        <m:fPr>
                          <m:ctrlPr>
                            <a:rPr lang="en-GB" b="1" i="1">
                              <a:latin typeface="Cambria Math" panose="02040503050406030204" pitchFamily="18" charset="0"/>
                            </a:rPr>
                          </m:ctrlPr>
                        </m:fPr>
                        <m:num>
                          <m:r>
                            <a:rPr lang="en-GB" i="1">
                              <a:latin typeface="Cambria Math" panose="02040503050406030204" pitchFamily="18" charset="0"/>
                            </a:rPr>
                            <m:t>𝜕</m:t>
                          </m:r>
                          <m:r>
                            <a:rPr lang="en-GB" b="1">
                              <a:latin typeface="Cambria Math" panose="02040503050406030204" pitchFamily="18" charset="0"/>
                            </a:rPr>
                            <m:t>𝐱</m:t>
                          </m:r>
                        </m:num>
                        <m:den>
                          <m:r>
                            <a:rPr lang="en-GB" i="1">
                              <a:latin typeface="Cambria Math" panose="02040503050406030204" pitchFamily="18" charset="0"/>
                            </a:rPr>
                            <m:t>𝜕</m:t>
                          </m:r>
                          <m:r>
                            <a:rPr lang="en-GB" b="0" i="1" smtClean="0">
                              <a:latin typeface="Cambria Math" panose="02040503050406030204" pitchFamily="18" charset="0"/>
                            </a:rPr>
                            <m:t>𝜁</m:t>
                          </m:r>
                        </m:den>
                      </m:f>
                    </m:oMath>
                  </m:oMathPara>
                </a14:m>
                <a:endParaRPr lang="en-NL" sz="2000" dirty="0">
                  <a:solidFill>
                    <a:schemeClr val="tx1"/>
                  </a:solidFill>
                </a:endParaRPr>
              </a:p>
              <a:p>
                <a:endParaRPr lang="en-NL" dirty="0"/>
              </a:p>
            </p:txBody>
          </p:sp>
        </mc:Choice>
        <mc:Fallback xmlns="">
          <p:sp>
            <p:nvSpPr>
              <p:cNvPr id="24" name="TextBox 23">
                <a:extLst>
                  <a:ext uri="{FF2B5EF4-FFF2-40B4-BE49-F238E27FC236}">
                    <a16:creationId xmlns:a16="http://schemas.microsoft.com/office/drawing/2014/main" id="{35ED86C8-1F5E-302C-5E17-8304E1A8D1CB}"/>
                  </a:ext>
                </a:extLst>
              </p:cNvPr>
              <p:cNvSpPr txBox="1">
                <a:spLocks noRot="1" noChangeAspect="1" noMove="1" noResize="1" noEditPoints="1" noAdjustHandles="1" noChangeArrowheads="1" noChangeShapeType="1" noTextEdit="1"/>
              </p:cNvSpPr>
              <p:nvPr/>
            </p:nvSpPr>
            <p:spPr bwMode="auto">
              <a:xfrm>
                <a:off x="6094462" y="1556792"/>
                <a:ext cx="5384064" cy="1923091"/>
              </a:xfrm>
              <a:prstGeom prst="rect">
                <a:avLst/>
              </a:prstGeom>
              <a:blipFill>
                <a:blip r:embed="rId6"/>
                <a:stretch>
                  <a:fillRect/>
                </a:stretch>
              </a:blipFill>
            </p:spPr>
            <p:txBody>
              <a:bodyPr/>
              <a:lstStyle/>
              <a:p>
                <a:r>
                  <a:rPr lang="en-NL">
                    <a:noFill/>
                  </a:rPr>
                  <a:t> </a:t>
                </a:r>
              </a:p>
            </p:txBody>
          </p:sp>
        </mc:Fallback>
      </mc:AlternateContent>
      <p:sp>
        <p:nvSpPr>
          <p:cNvPr id="26" name="TextBox 25">
            <a:extLst>
              <a:ext uri="{FF2B5EF4-FFF2-40B4-BE49-F238E27FC236}">
                <a16:creationId xmlns:a16="http://schemas.microsoft.com/office/drawing/2014/main" id="{A70180FF-E5E1-D880-2732-644A0572FDAD}"/>
              </a:ext>
            </a:extLst>
          </p:cNvPr>
          <p:cNvSpPr txBox="1"/>
          <p:nvPr/>
        </p:nvSpPr>
        <p:spPr bwMode="auto">
          <a:xfrm>
            <a:off x="4122418" y="5910010"/>
            <a:ext cx="4738466" cy="369332"/>
          </a:xfrm>
          <a:prstGeom prst="rect">
            <a:avLst/>
          </a:prstGeom>
          <a:noFill/>
        </p:spPr>
        <p:txBody>
          <a:bodyPr wrap="square">
            <a:spAutoFit/>
          </a:bodyPr>
          <a:lstStyle/>
          <a:p>
            <a:pPr marL="342900" indent="-342900">
              <a:buFont typeface="Wingdings" panose="05000000000000000000" pitchFamily="2" charset="2"/>
              <a:buChar char="Ø"/>
            </a:pPr>
            <a:r>
              <a:rPr lang="en-GB" sz="1800" dirty="0"/>
              <a:t>Need for accurate source current models</a:t>
            </a:r>
          </a:p>
        </p:txBody>
      </p:sp>
      <p:sp>
        <p:nvSpPr>
          <p:cNvPr id="28" name="TextBox 27">
            <a:extLst>
              <a:ext uri="{FF2B5EF4-FFF2-40B4-BE49-F238E27FC236}">
                <a16:creationId xmlns:a16="http://schemas.microsoft.com/office/drawing/2014/main" id="{68DBF207-D212-5131-AC2E-CD6185D1677E}"/>
              </a:ext>
            </a:extLst>
          </p:cNvPr>
          <p:cNvSpPr txBox="1"/>
          <p:nvPr/>
        </p:nvSpPr>
        <p:spPr bwMode="auto">
          <a:xfrm>
            <a:off x="5235937" y="1281056"/>
            <a:ext cx="6096000" cy="307777"/>
          </a:xfrm>
          <a:prstGeom prst="rect">
            <a:avLst/>
          </a:prstGeom>
          <a:noFill/>
        </p:spPr>
        <p:txBody>
          <a:bodyPr wrap="square">
            <a:spAutoFit/>
          </a:bodyPr>
          <a:lstStyle/>
          <a:p>
            <a:r>
              <a:rPr lang="en-GB" sz="1400" dirty="0">
                <a:solidFill>
                  <a:schemeClr val="accent1"/>
                </a:solidFill>
              </a:rPr>
              <a:t>[</a:t>
            </a:r>
            <a:r>
              <a:rPr lang="en-NL" sz="1400" dirty="0">
                <a:solidFill>
                  <a:schemeClr val="accent1"/>
                </a:solidFill>
              </a:rPr>
              <a:t>Strand</a:t>
            </a:r>
            <a:r>
              <a:rPr lang="en-GB" sz="1400" dirty="0">
                <a:solidFill>
                  <a:schemeClr val="accent1"/>
                </a:solidFill>
              </a:rPr>
              <a:t>, P.I. &amp; </a:t>
            </a:r>
            <a:r>
              <a:rPr lang="en-NL" sz="1400" dirty="0">
                <a:solidFill>
                  <a:schemeClr val="accent1"/>
                </a:solidFill>
              </a:rPr>
              <a:t>Houlberg</a:t>
            </a:r>
            <a:r>
              <a:rPr lang="en-GB" sz="1400" dirty="0">
                <a:solidFill>
                  <a:schemeClr val="accent1"/>
                </a:solidFill>
              </a:rPr>
              <a:t>, W.A. 2001</a:t>
            </a:r>
            <a:r>
              <a:rPr lang="en-NL" sz="1400" dirty="0">
                <a:solidFill>
                  <a:schemeClr val="accent1"/>
                </a:solidFill>
              </a:rPr>
              <a:t> </a:t>
            </a:r>
            <a:r>
              <a:rPr lang="en-NL" sz="1400" i="1" dirty="0">
                <a:solidFill>
                  <a:schemeClr val="accent1"/>
                </a:solidFill>
              </a:rPr>
              <a:t>Phys. Plasmas</a:t>
            </a:r>
            <a:r>
              <a:rPr lang="en-NL" sz="1400" dirty="0">
                <a:solidFill>
                  <a:schemeClr val="accent1"/>
                </a:solidFill>
              </a:rPr>
              <a:t> </a:t>
            </a:r>
            <a:r>
              <a:rPr lang="en-NL" sz="1400" b="1" dirty="0">
                <a:solidFill>
                  <a:schemeClr val="accent1"/>
                </a:solidFill>
              </a:rPr>
              <a:t>8</a:t>
            </a:r>
            <a:r>
              <a:rPr lang="en-GB" sz="1400" b="1" dirty="0">
                <a:solidFill>
                  <a:schemeClr val="accent1"/>
                </a:solidFill>
              </a:rPr>
              <a:t> </a:t>
            </a:r>
            <a:r>
              <a:rPr lang="en-NL" sz="1400" dirty="0">
                <a:solidFill>
                  <a:schemeClr val="accent1"/>
                </a:solidFill>
              </a:rPr>
              <a:t>2782</a:t>
            </a:r>
            <a:r>
              <a:rPr lang="en-GB" sz="1400" dirty="0">
                <a:solidFill>
                  <a:schemeClr val="accent1"/>
                </a:solidFill>
              </a:rPr>
              <a:t>]</a:t>
            </a:r>
            <a:r>
              <a:rPr lang="en-GB" sz="1400" b="0" i="1" dirty="0">
                <a:solidFill>
                  <a:schemeClr val="accent1"/>
                </a:solidFill>
                <a:latin typeface="Cambria Math" panose="02040503050406030204" pitchFamily="18" charset="0"/>
                <a:cs typeface="Helvetica" panose="020B0604020202020204" pitchFamily="34" charset="0"/>
              </a:rPr>
              <a:t> </a:t>
            </a:r>
          </a:p>
        </p:txBody>
      </p:sp>
      <p:sp>
        <p:nvSpPr>
          <p:cNvPr id="30" name="TextBox 29">
            <a:extLst>
              <a:ext uri="{FF2B5EF4-FFF2-40B4-BE49-F238E27FC236}">
                <a16:creationId xmlns:a16="http://schemas.microsoft.com/office/drawing/2014/main" id="{492CFFBE-8E92-192B-FB1F-1ED563AC87B5}"/>
              </a:ext>
            </a:extLst>
          </p:cNvPr>
          <p:cNvSpPr txBox="1"/>
          <p:nvPr/>
        </p:nvSpPr>
        <p:spPr bwMode="auto">
          <a:xfrm>
            <a:off x="3575720" y="4633391"/>
            <a:ext cx="3733798" cy="307777"/>
          </a:xfrm>
          <a:prstGeom prst="rect">
            <a:avLst/>
          </a:prstGeom>
          <a:noFill/>
        </p:spPr>
        <p:txBody>
          <a:bodyPr wrap="square">
            <a:spAutoFit/>
          </a:bodyPr>
          <a:lstStyle/>
          <a:p>
            <a:r>
              <a:rPr lang="it-IT" sz="1400" dirty="0">
                <a:solidFill>
                  <a:schemeClr val="accent1"/>
                </a:solidFill>
                <a:cs typeface="Helvetica" panose="020B0604020202020204" pitchFamily="34" charset="0"/>
              </a:rPr>
              <a:t>[</a:t>
            </a:r>
            <a:r>
              <a:rPr lang="it-IT" sz="1400" dirty="0" err="1">
                <a:solidFill>
                  <a:schemeClr val="accent1"/>
                </a:solidFill>
                <a:cs typeface="Helvetica" panose="020B0604020202020204" pitchFamily="34" charset="0"/>
              </a:rPr>
              <a:t>Yu</a:t>
            </a:r>
            <a:r>
              <a:rPr lang="it-IT" sz="1400" dirty="0">
                <a:solidFill>
                  <a:schemeClr val="accent1"/>
                </a:solidFill>
                <a:cs typeface="Helvetica" panose="020B0604020202020204" pitchFamily="34" charset="0"/>
              </a:rPr>
              <a:t> Gao et al 2019 </a:t>
            </a:r>
            <a:r>
              <a:rPr lang="it-IT" sz="1400" i="1" dirty="0" err="1">
                <a:solidFill>
                  <a:schemeClr val="accent1"/>
                </a:solidFill>
                <a:cs typeface="Helvetica" panose="020B0604020202020204" pitchFamily="34" charset="0"/>
              </a:rPr>
              <a:t>Nucl</a:t>
            </a:r>
            <a:r>
              <a:rPr lang="it-IT" sz="1400" i="1" dirty="0">
                <a:solidFill>
                  <a:schemeClr val="accent1"/>
                </a:solidFill>
                <a:cs typeface="Helvetica" panose="020B0604020202020204" pitchFamily="34" charset="0"/>
              </a:rPr>
              <a:t>. Fusion </a:t>
            </a:r>
            <a:r>
              <a:rPr lang="it-IT" sz="1400" b="1" dirty="0">
                <a:solidFill>
                  <a:schemeClr val="accent1"/>
                </a:solidFill>
                <a:cs typeface="Helvetica" panose="020B0604020202020204" pitchFamily="34" charset="0"/>
              </a:rPr>
              <a:t>59</a:t>
            </a:r>
            <a:r>
              <a:rPr lang="it-IT" sz="1400" dirty="0">
                <a:solidFill>
                  <a:schemeClr val="accent1"/>
                </a:solidFill>
                <a:cs typeface="Helvetica" panose="020B0604020202020204" pitchFamily="34" charset="0"/>
              </a:rPr>
              <a:t> 106015]</a:t>
            </a:r>
            <a:endParaRPr lang="en-NL" sz="1400" dirty="0"/>
          </a:p>
        </p:txBody>
      </p:sp>
    </p:spTree>
    <p:extLst>
      <p:ext uri="{BB962C8B-B14F-4D97-AF65-F5344CB8AC3E}">
        <p14:creationId xmlns:p14="http://schemas.microsoft.com/office/powerpoint/2010/main" val="589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62370-3C1C-6209-5D5D-DE9E81A46129}"/>
              </a:ext>
            </a:extLst>
          </p:cNvPr>
          <p:cNvSpPr>
            <a:spLocks noGrp="1"/>
          </p:cNvSpPr>
          <p:nvPr>
            <p:ph type="title"/>
          </p:nvPr>
        </p:nvSpPr>
        <p:spPr/>
        <p:txBody>
          <a:bodyPr/>
          <a:lstStyle/>
          <a:p>
            <a:r>
              <a:rPr lang="en-US" dirty="0"/>
              <a:t>Currents evolve on inductive-resistive timescales</a:t>
            </a:r>
            <a:endParaRPr lang="en-NL" dirty="0"/>
          </a:p>
        </p:txBody>
      </p:sp>
      <p:sp>
        <p:nvSpPr>
          <p:cNvPr id="4" name="Date Placeholder 3">
            <a:extLst>
              <a:ext uri="{FF2B5EF4-FFF2-40B4-BE49-F238E27FC236}">
                <a16:creationId xmlns:a16="http://schemas.microsoft.com/office/drawing/2014/main" id="{E60327E0-D2C9-77A0-EAF7-DAF30B96D61C}"/>
              </a:ext>
            </a:extLst>
          </p:cNvPr>
          <p:cNvSpPr>
            <a:spLocks noGrp="1"/>
          </p:cNvSpPr>
          <p:nvPr>
            <p:ph type="dt" sz="half" idx="10"/>
          </p:nvPr>
        </p:nvSpPr>
        <p:spPr/>
        <p:txBody>
          <a:bodyPr/>
          <a:lstStyle/>
          <a:p>
            <a:pPr>
              <a:defRPr/>
            </a:pPr>
            <a:fld id="{BB15F007-4542-4A8B-9871-CCFAA2A71D17}" type="datetime1">
              <a:rPr lang="en-US" smtClean="0"/>
              <a:t>7/12/2023</a:t>
            </a:fld>
            <a:endParaRPr lang="en-US"/>
          </a:p>
        </p:txBody>
      </p:sp>
      <p:sp>
        <p:nvSpPr>
          <p:cNvPr id="5" name="Footer Placeholder 4">
            <a:extLst>
              <a:ext uri="{FF2B5EF4-FFF2-40B4-BE49-F238E27FC236}">
                <a16:creationId xmlns:a16="http://schemas.microsoft.com/office/drawing/2014/main" id="{938BC2A6-15DE-A573-78F2-271F8DA9531F}"/>
              </a:ext>
            </a:extLst>
          </p:cNvPr>
          <p:cNvSpPr>
            <a:spLocks noGrp="1"/>
          </p:cNvSpPr>
          <p:nvPr>
            <p:ph type="ftr" sz="quarter" idx="11"/>
          </p:nvPr>
        </p:nvSpPr>
        <p:spPr/>
        <p:txBody>
          <a:bodyPr/>
          <a:lstStyle/>
          <a:p>
            <a:pPr>
              <a:defRPr/>
            </a:pPr>
            <a:r>
              <a:rPr lang="en-US" dirty="0"/>
              <a:t>Lucas van Ham | </a:t>
            </a:r>
          </a:p>
        </p:txBody>
      </p:sp>
      <p:sp>
        <p:nvSpPr>
          <p:cNvPr id="3" name="Slide Number Placeholder 2">
            <a:extLst>
              <a:ext uri="{FF2B5EF4-FFF2-40B4-BE49-F238E27FC236}">
                <a16:creationId xmlns:a16="http://schemas.microsoft.com/office/drawing/2014/main" id="{0EFD776E-E67A-6CC8-D039-7234DDA3FA99}"/>
              </a:ext>
            </a:extLst>
          </p:cNvPr>
          <p:cNvSpPr>
            <a:spLocks noGrp="1"/>
          </p:cNvSpPr>
          <p:nvPr>
            <p:ph type="sldNum" sz="quarter" idx="12"/>
          </p:nvPr>
        </p:nvSpPr>
        <p:spPr/>
        <p:txBody>
          <a:bodyPr/>
          <a:lstStyle/>
          <a:p>
            <a:pPr>
              <a:defRPr/>
            </a:pPr>
            <a:fld id="{F7184F7D-383F-4FE4-8484-A982EFE9D096}" type="slidenum">
              <a:rPr lang="de-DE" smtClean="0"/>
              <a:t>6</a:t>
            </a:fld>
            <a:endParaRPr lang="de-DE"/>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C7887B-2237-C20C-EBC6-F5260A0C8EC7}"/>
                  </a:ext>
                </a:extLst>
              </p:cNvPr>
              <p:cNvSpPr txBox="1"/>
              <p:nvPr/>
            </p:nvSpPr>
            <p:spPr bwMode="auto">
              <a:xfrm>
                <a:off x="711934" y="1223963"/>
                <a:ext cx="7688321" cy="5023235"/>
              </a:xfrm>
              <a:prstGeom prst="rect">
                <a:avLst/>
              </a:prstGeom>
              <a:noFill/>
            </p:spPr>
            <p:txBody>
              <a:bodyPr wrap="square" rtlCol="0">
                <a:spAutoFit/>
              </a:bodyPr>
              <a:lstStyle/>
              <a:p>
                <a:r>
                  <a:rPr lang="en-GB" sz="2000" dirty="0"/>
                  <a:t>Total current evolves with </a:t>
                </a:r>
                <a14:m>
                  <m:oMath xmlns:m="http://schemas.openxmlformats.org/officeDocument/2006/math">
                    <m:r>
                      <a:rPr lang="en-US" sz="2000" b="0" i="1" smtClean="0">
                        <a:latin typeface="Cambria Math" panose="02040503050406030204" pitchFamily="18" charset="0"/>
                      </a:rPr>
                      <m:t>𝐿</m:t>
                    </m:r>
                    <m:r>
                      <a:rPr lang="en-US" sz="2000" b="0" i="1" smtClean="0">
                        <a:latin typeface="Cambria Math" panose="02040503050406030204" pitchFamily="18" charset="0"/>
                      </a:rPr>
                      <m:t>/</m:t>
                    </m:r>
                    <m:r>
                      <a:rPr lang="en-US" sz="2000" b="0" i="1" smtClean="0">
                        <a:latin typeface="Cambria Math" panose="02040503050406030204" pitchFamily="18" charset="0"/>
                      </a:rPr>
                      <m:t>𝑅</m:t>
                    </m:r>
                  </m:oMath>
                </a14:m>
                <a:r>
                  <a:rPr lang="en-GB" sz="2000" dirty="0"/>
                  <a:t> time (~30s in W7-X):</a:t>
                </a:r>
              </a:p>
              <a:p>
                <a:pPr marL="457200" indent="-457200">
                  <a:buFont typeface="+mj-lt"/>
                  <a:buAutoNum type="arabicPeriod"/>
                </a:pPr>
                <a:endParaRPr lang="en-GB" sz="2000" dirty="0"/>
              </a:p>
              <a:p>
                <a:pPr marL="457200" indent="-457200">
                  <a:buFont typeface="+mj-lt"/>
                  <a:buAutoNum type="arabicPeriod"/>
                </a:pPr>
                <a14:m>
                  <m:oMath xmlns:m="http://schemas.openxmlformats.org/officeDocument/2006/math">
                    <m:r>
                      <m:rPr>
                        <m:sty m:val="p"/>
                      </m:rPr>
                      <a:rPr lang="en-GB" sz="2000" b="0" i="0" smtClean="0">
                        <a:latin typeface="Cambria Math" panose="02040503050406030204" pitchFamily="18" charset="0"/>
                      </a:rPr>
                      <m:t>∇</m:t>
                    </m:r>
                    <m:r>
                      <a:rPr lang="en-GB" sz="2000" b="0" i="1" smtClean="0">
                        <a:latin typeface="Cambria Math" panose="02040503050406030204" pitchFamily="18" charset="0"/>
                      </a:rPr>
                      <m:t>×</m:t>
                    </m:r>
                    <m:r>
                      <a:rPr lang="en-GB" sz="2000" b="1" i="0" smtClean="0">
                        <a:latin typeface="Cambria Math" panose="02040503050406030204" pitchFamily="18" charset="0"/>
                      </a:rPr>
                      <m:t>𝐁</m:t>
                    </m:r>
                    <m:r>
                      <a:rPr lang="en-GB" sz="2000" b="1"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𝜇</m:t>
                        </m:r>
                      </m:e>
                      <m:sub>
                        <m:r>
                          <a:rPr lang="en-GB" sz="2000" b="0" i="1" smtClean="0">
                            <a:latin typeface="Cambria Math" panose="02040503050406030204" pitchFamily="18" charset="0"/>
                          </a:rPr>
                          <m:t>0</m:t>
                        </m:r>
                      </m:sub>
                    </m:sSub>
                    <m:r>
                      <a:rPr lang="en-GB" sz="2000" b="1" i="0" smtClean="0">
                        <a:latin typeface="Cambria Math" panose="02040503050406030204" pitchFamily="18" charset="0"/>
                      </a:rPr>
                      <m:t>𝐉</m:t>
                    </m:r>
                    <m:r>
                      <a:rPr lang="en-GB" sz="2000" b="1" i="1" smtClean="0">
                        <a:latin typeface="Cambria Math" panose="02040503050406030204" pitchFamily="18" charset="0"/>
                      </a:rPr>
                      <m:t>→</m:t>
                    </m:r>
                  </m:oMath>
                </a14:m>
                <a:r>
                  <a:rPr lang="en-GB" sz="2000" dirty="0"/>
                  <a:t> toroidal current changes poloidal </a:t>
                </a:r>
                <a14:m>
                  <m:oMath xmlns:m="http://schemas.openxmlformats.org/officeDocument/2006/math">
                    <m:r>
                      <a:rPr lang="en-GB" sz="2000" b="1" i="0" dirty="0" smtClean="0">
                        <a:latin typeface="Cambria Math" panose="02040503050406030204" pitchFamily="18" charset="0"/>
                      </a:rPr>
                      <m:t>𝐁</m:t>
                    </m:r>
                  </m:oMath>
                </a14:m>
                <a:r>
                  <a:rPr lang="en-GB" sz="2000" dirty="0"/>
                  <a:t>-component</a:t>
                </a:r>
              </a:p>
              <a:p>
                <a:pPr marL="457200" indent="-457200">
                  <a:buFont typeface="+mj-lt"/>
                  <a:buAutoNum type="arabicPeriod"/>
                </a:pPr>
                <a14:m>
                  <m:oMath xmlns:m="http://schemas.openxmlformats.org/officeDocument/2006/math">
                    <m:r>
                      <m:rPr>
                        <m:sty m:val="p"/>
                      </m:rPr>
                      <a:rPr lang="en-GB" sz="2000" b="0" i="0" smtClean="0">
                        <a:latin typeface="Cambria Math" panose="02040503050406030204" pitchFamily="18" charset="0"/>
                      </a:rPr>
                      <m:t>∇</m:t>
                    </m:r>
                    <m:r>
                      <a:rPr lang="en-GB" sz="2000" b="0" i="1" smtClean="0">
                        <a:latin typeface="Cambria Math" panose="02040503050406030204" pitchFamily="18" charset="0"/>
                      </a:rPr>
                      <m:t>×</m:t>
                    </m:r>
                    <m:r>
                      <a:rPr lang="en-GB" sz="2000" b="1" i="0" smtClean="0">
                        <a:latin typeface="Cambria Math" panose="02040503050406030204" pitchFamily="18" charset="0"/>
                      </a:rPr>
                      <m:t>𝐄</m:t>
                    </m:r>
                    <m:r>
                      <a:rPr lang="en-GB" sz="2000" b="0" i="0" smtClean="0">
                        <a:latin typeface="Cambria Math" panose="02040503050406030204" pitchFamily="18" charset="0"/>
                      </a:rPr>
                      <m:t>=−</m:t>
                    </m:r>
                    <m:r>
                      <a:rPr lang="en-GB" sz="2000" b="0" i="1" smtClean="0">
                        <a:latin typeface="Cambria Math" panose="02040503050406030204" pitchFamily="18" charset="0"/>
                      </a:rPr>
                      <m:t>𝜕</m:t>
                    </m:r>
                    <m:r>
                      <a:rPr lang="en-GB" sz="2000" b="1" i="0" smtClean="0">
                        <a:latin typeface="Cambria Math" panose="02040503050406030204" pitchFamily="18" charset="0"/>
                      </a:rPr>
                      <m:t>𝐁</m:t>
                    </m:r>
                    <m:r>
                      <a:rPr lang="en-GB" sz="2000" b="0" i="1" smtClean="0">
                        <a:latin typeface="Cambria Math" panose="02040503050406030204" pitchFamily="18" charset="0"/>
                      </a:rPr>
                      <m:t>/</m:t>
                    </m:r>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oMath>
                </a14:m>
                <a:r>
                  <a:rPr lang="en-GB" sz="2000" dirty="0"/>
                  <a:t> parallel electric field is induced</a:t>
                </a:r>
                <a:endParaRPr lang="en-GB" sz="2000" i="1" dirty="0"/>
              </a:p>
              <a:p>
                <a:pPr marL="457200" indent="-457200">
                  <a:buFont typeface="+mj-lt"/>
                  <a:buAutoNum type="arabicPeriod"/>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𝐽</m:t>
                        </m:r>
                      </m:e>
                      <m:sub>
                        <m:r>
                          <m:rPr>
                            <m:sty m:val="p"/>
                          </m:rPr>
                          <a:rPr lang="en-GB" sz="2000" b="0" i="0" smtClean="0">
                            <a:latin typeface="Cambria Math" panose="02040503050406030204" pitchFamily="18" charset="0"/>
                          </a:rPr>
                          <m:t>shield</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𝜎</m:t>
                        </m:r>
                      </m:e>
                      <m:sub>
                        <m:r>
                          <a:rPr lang="en-GB" sz="2000" b="0" i="1" smtClean="0">
                            <a:latin typeface="Cambria Math" panose="02040503050406030204" pitchFamily="18" charset="0"/>
                          </a:rPr>
                          <m:t>∥</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b="0" i="1" smtClean="0">
                            <a:latin typeface="Cambria Math" panose="02040503050406030204" pitchFamily="18" charset="0"/>
                          </a:rPr>
                          <m:t>∥</m:t>
                        </m:r>
                      </m:sub>
                    </m:sSub>
                    <m:r>
                      <a:rPr lang="en-GB" sz="2000" b="0" i="1" smtClean="0">
                        <a:latin typeface="Cambria Math" panose="02040503050406030204" pitchFamily="18" charset="0"/>
                      </a:rPr>
                      <m:t>→</m:t>
                    </m:r>
                  </m:oMath>
                </a14:m>
                <a:r>
                  <a:rPr lang="en-GB" sz="2000" dirty="0"/>
                  <a:t> “shielding” current opposes total current</a:t>
                </a:r>
              </a:p>
              <a:p>
                <a:pPr marL="457200" indent="-457200">
                  <a:buFont typeface="+mj-lt"/>
                  <a:buAutoNum type="arabicPeriod"/>
                </a:pPr>
                <a:endParaRPr lang="en-GB" sz="2000" dirty="0"/>
              </a:p>
              <a:p>
                <a:r>
                  <a:rPr lang="en-GB" sz="2000" dirty="0"/>
                  <a:t>Fitting does not capture:</a:t>
                </a:r>
              </a:p>
              <a:p>
                <a:endParaRPr lang="en-GB" sz="2000" b="1" dirty="0"/>
              </a:p>
              <a:p>
                <a:endParaRPr lang="en-GB" sz="2000" b="1" dirty="0"/>
              </a:p>
              <a:p>
                <a:endParaRPr lang="en-GB" sz="2000" b="1" dirty="0"/>
              </a:p>
              <a:p>
                <a:endParaRPr lang="en-GB" sz="2000" b="1" dirty="0"/>
              </a:p>
              <a:p>
                <a:endParaRPr lang="en-GB" sz="2000" dirty="0"/>
              </a:p>
              <a:p>
                <a:r>
                  <a:rPr lang="en-GB" sz="2000" dirty="0"/>
                  <a:t>Little research into self-consistent short-term evolution of currents.</a:t>
                </a:r>
              </a:p>
              <a:p>
                <a:endParaRPr lang="en-GB" sz="2000" dirty="0"/>
              </a:p>
              <a:p>
                <a:r>
                  <a:rPr lang="en-GB" sz="2000" b="1" dirty="0"/>
                  <a:t>Research question:</a:t>
                </a:r>
              </a:p>
              <a:p>
                <a:r>
                  <a:rPr lang="en-GB" sz="2000" i="1" dirty="0"/>
                  <a:t>How does the current evolve in W7-X on short-term timescales?</a:t>
                </a:r>
              </a:p>
            </p:txBody>
          </p:sp>
        </mc:Choice>
        <mc:Fallback xmlns="">
          <p:sp>
            <p:nvSpPr>
              <p:cNvPr id="7" name="TextBox 6">
                <a:extLst>
                  <a:ext uri="{FF2B5EF4-FFF2-40B4-BE49-F238E27FC236}">
                    <a16:creationId xmlns:a16="http://schemas.microsoft.com/office/drawing/2014/main" id="{D9C7887B-2237-C20C-EBC6-F5260A0C8EC7}"/>
                  </a:ext>
                </a:extLst>
              </p:cNvPr>
              <p:cNvSpPr txBox="1">
                <a:spLocks noRot="1" noChangeAspect="1" noMove="1" noResize="1" noEditPoints="1" noAdjustHandles="1" noChangeArrowheads="1" noChangeShapeType="1" noTextEdit="1"/>
              </p:cNvSpPr>
              <p:nvPr/>
            </p:nvSpPr>
            <p:spPr bwMode="auto">
              <a:xfrm>
                <a:off x="711934" y="1223963"/>
                <a:ext cx="7688321" cy="5023235"/>
              </a:xfrm>
              <a:prstGeom prst="rect">
                <a:avLst/>
              </a:prstGeom>
              <a:blipFill>
                <a:blip r:embed="rId3"/>
                <a:stretch>
                  <a:fillRect l="-872" t="-607" b="-1335"/>
                </a:stretch>
              </a:blipFill>
            </p:spPr>
            <p:txBody>
              <a:bodyPr/>
              <a:lstStyle/>
              <a:p>
                <a:r>
                  <a:rPr lang="en-NL">
                    <a:noFill/>
                  </a:rPr>
                  <a:t> </a:t>
                </a:r>
              </a:p>
            </p:txBody>
          </p:sp>
        </mc:Fallback>
      </mc:AlternateContent>
      <p:sp>
        <p:nvSpPr>
          <p:cNvPr id="9" name="Rectangle 8">
            <a:extLst>
              <a:ext uri="{FF2B5EF4-FFF2-40B4-BE49-F238E27FC236}">
                <a16:creationId xmlns:a16="http://schemas.microsoft.com/office/drawing/2014/main" id="{F21FBA04-6D6F-557A-2A13-AEA761A1AEE2}"/>
              </a:ext>
            </a:extLst>
          </p:cNvPr>
          <p:cNvSpPr/>
          <p:nvPr/>
        </p:nvSpPr>
        <p:spPr bwMode="auto">
          <a:xfrm>
            <a:off x="9048328" y="1136937"/>
            <a:ext cx="360040" cy="21602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0" name="TextBox 9">
            <a:extLst>
              <a:ext uri="{FF2B5EF4-FFF2-40B4-BE49-F238E27FC236}">
                <a16:creationId xmlns:a16="http://schemas.microsoft.com/office/drawing/2014/main" id="{AEE6D7BC-9D5D-34FB-842E-BA1F6905B592}"/>
              </a:ext>
            </a:extLst>
          </p:cNvPr>
          <p:cNvSpPr txBox="1"/>
          <p:nvPr/>
        </p:nvSpPr>
        <p:spPr bwMode="auto">
          <a:xfrm>
            <a:off x="3272062" y="3528335"/>
            <a:ext cx="1402948" cy="369332"/>
          </a:xfrm>
          <a:prstGeom prst="rect">
            <a:avLst/>
          </a:prstGeom>
          <a:noFill/>
        </p:spPr>
        <p:txBody>
          <a:bodyPr wrap="none" rtlCol="0">
            <a:spAutoFit/>
          </a:bodyPr>
          <a:lstStyle/>
          <a:p>
            <a:r>
              <a:rPr lang="en-GB" dirty="0"/>
              <a:t>total current</a:t>
            </a:r>
            <a:endParaRPr lang="en-NL" dirty="0"/>
          </a:p>
        </p:txBody>
      </p:sp>
      <p:sp>
        <p:nvSpPr>
          <p:cNvPr id="11" name="TextBox 10">
            <a:extLst>
              <a:ext uri="{FF2B5EF4-FFF2-40B4-BE49-F238E27FC236}">
                <a16:creationId xmlns:a16="http://schemas.microsoft.com/office/drawing/2014/main" id="{1190C4CC-70B3-5F04-BA0B-9E5966F0EBCA}"/>
              </a:ext>
            </a:extLst>
          </p:cNvPr>
          <p:cNvSpPr txBox="1"/>
          <p:nvPr/>
        </p:nvSpPr>
        <p:spPr bwMode="auto">
          <a:xfrm>
            <a:off x="4851668" y="3943183"/>
            <a:ext cx="1608133" cy="369332"/>
          </a:xfrm>
          <a:prstGeom prst="rect">
            <a:avLst/>
          </a:prstGeom>
          <a:noFill/>
        </p:spPr>
        <p:txBody>
          <a:bodyPr wrap="none" rtlCol="0">
            <a:spAutoFit/>
          </a:bodyPr>
          <a:lstStyle/>
          <a:p>
            <a:r>
              <a:rPr lang="en-GB" dirty="0"/>
              <a:t>magnetic field</a:t>
            </a:r>
            <a:endParaRPr lang="en-NL" dirty="0"/>
          </a:p>
        </p:txBody>
      </p:sp>
      <p:sp>
        <p:nvSpPr>
          <p:cNvPr id="12" name="TextBox 11">
            <a:extLst>
              <a:ext uri="{FF2B5EF4-FFF2-40B4-BE49-F238E27FC236}">
                <a16:creationId xmlns:a16="http://schemas.microsoft.com/office/drawing/2014/main" id="{B07DB4B7-E4DB-6B62-C549-F412C26E68E6}"/>
              </a:ext>
            </a:extLst>
          </p:cNvPr>
          <p:cNvSpPr txBox="1"/>
          <p:nvPr/>
        </p:nvSpPr>
        <p:spPr bwMode="auto">
          <a:xfrm>
            <a:off x="3002274" y="4358031"/>
            <a:ext cx="1928733" cy="369332"/>
          </a:xfrm>
          <a:prstGeom prst="rect">
            <a:avLst/>
          </a:prstGeom>
          <a:noFill/>
        </p:spPr>
        <p:txBody>
          <a:bodyPr wrap="none" rtlCol="0">
            <a:spAutoFit/>
          </a:bodyPr>
          <a:lstStyle/>
          <a:p>
            <a:r>
              <a:rPr lang="en-GB" dirty="0"/>
              <a:t>bootstrap current</a:t>
            </a:r>
            <a:endParaRPr lang="en-NL" dirty="0"/>
          </a:p>
        </p:txBody>
      </p:sp>
      <p:cxnSp>
        <p:nvCxnSpPr>
          <p:cNvPr id="14" name="Connector: Curved 13">
            <a:extLst>
              <a:ext uri="{FF2B5EF4-FFF2-40B4-BE49-F238E27FC236}">
                <a16:creationId xmlns:a16="http://schemas.microsoft.com/office/drawing/2014/main" id="{D2B2D5AF-1FD8-60EC-866A-B56FF165A57E}"/>
              </a:ext>
            </a:extLst>
          </p:cNvPr>
          <p:cNvCxnSpPr>
            <a:stCxn id="10" idx="3"/>
            <a:endCxn id="11" idx="0"/>
          </p:cNvCxnSpPr>
          <p:nvPr/>
        </p:nvCxnSpPr>
        <p:spPr bwMode="auto">
          <a:xfrm>
            <a:off x="4675010" y="3713001"/>
            <a:ext cx="980725" cy="230182"/>
          </a:xfrm>
          <a:prstGeom prst="curvedConnector2">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C952F3E8-7184-3EFA-279C-D5A8DF52F0BE}"/>
              </a:ext>
            </a:extLst>
          </p:cNvPr>
          <p:cNvCxnSpPr>
            <a:stCxn id="11" idx="2"/>
            <a:endCxn id="12" idx="3"/>
          </p:cNvCxnSpPr>
          <p:nvPr/>
        </p:nvCxnSpPr>
        <p:spPr bwMode="auto">
          <a:xfrm rot="5400000">
            <a:off x="5178280" y="4065242"/>
            <a:ext cx="230182" cy="724728"/>
          </a:xfrm>
          <a:prstGeom prst="curvedConnector2">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257DEF43-8520-0C39-DCBA-898021210DE5}"/>
              </a:ext>
            </a:extLst>
          </p:cNvPr>
          <p:cNvCxnSpPr>
            <a:stCxn id="12" idx="1"/>
            <a:endCxn id="10" idx="1"/>
          </p:cNvCxnSpPr>
          <p:nvPr/>
        </p:nvCxnSpPr>
        <p:spPr bwMode="auto">
          <a:xfrm rot="10800000" flipH="1">
            <a:off x="3002274" y="3713001"/>
            <a:ext cx="269788" cy="829696"/>
          </a:xfrm>
          <a:prstGeom prst="curvedConnector3">
            <a:avLst>
              <a:gd name="adj1" fmla="val -84733"/>
            </a:avLst>
          </a:prstGeom>
          <a:ln w="285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E754998-2C2C-6270-A8AB-612653D8A0AE}"/>
              </a:ext>
            </a:extLst>
          </p:cNvPr>
          <p:cNvGrpSpPr/>
          <p:nvPr/>
        </p:nvGrpSpPr>
        <p:grpSpPr>
          <a:xfrm>
            <a:off x="8324667" y="1153227"/>
            <a:ext cx="3395274" cy="4690294"/>
            <a:chOff x="8324667" y="1153227"/>
            <a:chExt cx="3395274" cy="4690294"/>
          </a:xfrm>
        </p:grpSpPr>
        <p:pic>
          <p:nvPicPr>
            <p:cNvPr id="8" name="Picture 7" descr="A graph of a graph of a graph&#10;&#10;Description automatically generated">
              <a:extLst>
                <a:ext uri="{FF2B5EF4-FFF2-40B4-BE49-F238E27FC236}">
                  <a16:creationId xmlns:a16="http://schemas.microsoft.com/office/drawing/2014/main" id="{8A07625E-8AF6-139F-6209-56DE0CFAE9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667" y="1226873"/>
              <a:ext cx="3395274" cy="4616648"/>
            </a:xfrm>
            <a:prstGeom prst="rect">
              <a:avLst/>
            </a:prstGeom>
          </p:spPr>
        </p:pic>
        <p:sp>
          <p:nvSpPr>
            <p:cNvPr id="26" name="Rectangle 25">
              <a:extLst>
                <a:ext uri="{FF2B5EF4-FFF2-40B4-BE49-F238E27FC236}">
                  <a16:creationId xmlns:a16="http://schemas.microsoft.com/office/drawing/2014/main" id="{2D5040FA-B4B1-153C-0322-9CDE7279603F}"/>
                </a:ext>
              </a:extLst>
            </p:cNvPr>
            <p:cNvSpPr/>
            <p:nvPr/>
          </p:nvSpPr>
          <p:spPr bwMode="auto">
            <a:xfrm>
              <a:off x="9408368" y="1153227"/>
              <a:ext cx="360040" cy="21602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grpSp>
      <p:sp>
        <p:nvSpPr>
          <p:cNvPr id="38" name="TextBox 37">
            <a:extLst>
              <a:ext uri="{FF2B5EF4-FFF2-40B4-BE49-F238E27FC236}">
                <a16:creationId xmlns:a16="http://schemas.microsoft.com/office/drawing/2014/main" id="{23C58A42-05B7-2D88-7674-068D0DA984BB}"/>
              </a:ext>
            </a:extLst>
          </p:cNvPr>
          <p:cNvSpPr txBox="1"/>
          <p:nvPr/>
        </p:nvSpPr>
        <p:spPr bwMode="auto">
          <a:xfrm>
            <a:off x="4931007" y="3436987"/>
            <a:ext cx="1170513" cy="307777"/>
          </a:xfrm>
          <a:prstGeom prst="rect">
            <a:avLst/>
          </a:prstGeom>
          <a:noFill/>
        </p:spPr>
        <p:txBody>
          <a:bodyPr wrap="none" rtlCol="0">
            <a:spAutoFit/>
          </a:bodyPr>
          <a:lstStyle/>
          <a:p>
            <a:r>
              <a:rPr lang="en-GB" sz="1400" dirty="0"/>
              <a:t>influences…</a:t>
            </a:r>
            <a:endParaRPr lang="en-NL" sz="1400" dirty="0"/>
          </a:p>
        </p:txBody>
      </p:sp>
      <p:sp>
        <p:nvSpPr>
          <p:cNvPr id="39" name="TextBox 38">
            <a:extLst>
              <a:ext uri="{FF2B5EF4-FFF2-40B4-BE49-F238E27FC236}">
                <a16:creationId xmlns:a16="http://schemas.microsoft.com/office/drawing/2014/main" id="{C46CDAB9-CDB6-FBDF-22A1-8FF1286CF4E5}"/>
              </a:ext>
            </a:extLst>
          </p:cNvPr>
          <p:cNvSpPr txBox="1"/>
          <p:nvPr/>
        </p:nvSpPr>
        <p:spPr bwMode="auto">
          <a:xfrm>
            <a:off x="5363675" y="4417414"/>
            <a:ext cx="1170513" cy="307777"/>
          </a:xfrm>
          <a:prstGeom prst="rect">
            <a:avLst/>
          </a:prstGeom>
          <a:noFill/>
        </p:spPr>
        <p:txBody>
          <a:bodyPr wrap="none" rtlCol="0">
            <a:spAutoFit/>
          </a:bodyPr>
          <a:lstStyle/>
          <a:p>
            <a:r>
              <a:rPr lang="en-GB" sz="1400" dirty="0"/>
              <a:t>influences…</a:t>
            </a:r>
            <a:endParaRPr lang="en-NL" sz="1400" dirty="0"/>
          </a:p>
        </p:txBody>
      </p:sp>
      <p:sp>
        <p:nvSpPr>
          <p:cNvPr id="40" name="TextBox 39">
            <a:extLst>
              <a:ext uri="{FF2B5EF4-FFF2-40B4-BE49-F238E27FC236}">
                <a16:creationId xmlns:a16="http://schemas.microsoft.com/office/drawing/2014/main" id="{DE162AB3-1E17-03C7-C5C6-25E988CEAB79}"/>
              </a:ext>
            </a:extLst>
          </p:cNvPr>
          <p:cNvSpPr txBox="1"/>
          <p:nvPr/>
        </p:nvSpPr>
        <p:spPr bwMode="auto">
          <a:xfrm>
            <a:off x="1645167" y="4004108"/>
            <a:ext cx="1170513" cy="307777"/>
          </a:xfrm>
          <a:prstGeom prst="rect">
            <a:avLst/>
          </a:prstGeom>
          <a:noFill/>
        </p:spPr>
        <p:txBody>
          <a:bodyPr wrap="none" rtlCol="0">
            <a:spAutoFit/>
          </a:bodyPr>
          <a:lstStyle/>
          <a:p>
            <a:r>
              <a:rPr lang="en-GB" sz="1400" dirty="0"/>
              <a:t>influences…</a:t>
            </a:r>
            <a:endParaRPr lang="en-NL" sz="1400" dirty="0"/>
          </a:p>
        </p:txBody>
      </p:sp>
    </p:spTree>
    <p:extLst>
      <p:ext uri="{BB962C8B-B14F-4D97-AF65-F5344CB8AC3E}">
        <p14:creationId xmlns:p14="http://schemas.microsoft.com/office/powerpoint/2010/main" val="25942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14" end="1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E9C7-D648-30AA-E100-6A1665D8B2CF}"/>
              </a:ext>
            </a:extLst>
          </p:cNvPr>
          <p:cNvSpPr>
            <a:spLocks noGrp="1"/>
          </p:cNvSpPr>
          <p:nvPr>
            <p:ph type="title"/>
          </p:nvPr>
        </p:nvSpPr>
        <p:spPr>
          <a:xfrm>
            <a:off x="695325" y="441325"/>
            <a:ext cx="9576472" cy="395387"/>
          </a:xfrm>
        </p:spPr>
        <p:txBody>
          <a:bodyPr/>
          <a:lstStyle/>
          <a:p>
            <a:r>
              <a:rPr lang="en-GB" dirty="0"/>
              <a:t>The THRIFT code (1): System of equations</a:t>
            </a:r>
            <a:endParaRPr lang="en-NL" dirty="0"/>
          </a:p>
        </p:txBody>
      </p:sp>
      <p:sp>
        <p:nvSpPr>
          <p:cNvPr id="3" name="Date Placeholder 2">
            <a:extLst>
              <a:ext uri="{FF2B5EF4-FFF2-40B4-BE49-F238E27FC236}">
                <a16:creationId xmlns:a16="http://schemas.microsoft.com/office/drawing/2014/main" id="{CD3C1993-7BC0-9D98-11ED-6B9654D5647F}"/>
              </a:ext>
            </a:extLst>
          </p:cNvPr>
          <p:cNvSpPr>
            <a:spLocks noGrp="1"/>
          </p:cNvSpPr>
          <p:nvPr>
            <p:ph type="dt" sz="half" idx="10"/>
          </p:nvPr>
        </p:nvSpPr>
        <p:spPr/>
        <p:txBody>
          <a:bodyPr/>
          <a:lstStyle/>
          <a:p>
            <a:pPr>
              <a:defRPr/>
            </a:pPr>
            <a:fld id="{9BB71766-0D3E-4026-B168-BB2F0926012D}" type="datetime1">
              <a:rPr lang="en-US" smtClean="0"/>
              <a:t>7/12/2023</a:t>
            </a:fld>
            <a:endParaRPr lang="en-US" dirty="0"/>
          </a:p>
        </p:txBody>
      </p:sp>
      <p:sp>
        <p:nvSpPr>
          <p:cNvPr id="4" name="Footer Placeholder 3">
            <a:extLst>
              <a:ext uri="{FF2B5EF4-FFF2-40B4-BE49-F238E27FC236}">
                <a16:creationId xmlns:a16="http://schemas.microsoft.com/office/drawing/2014/main" id="{BD8BC216-2068-2310-98BF-62580FD0694F}"/>
              </a:ext>
            </a:extLst>
          </p:cNvPr>
          <p:cNvSpPr>
            <a:spLocks noGrp="1"/>
          </p:cNvSpPr>
          <p:nvPr>
            <p:ph type="ftr" sz="quarter" idx="11"/>
          </p:nvPr>
        </p:nvSpPr>
        <p:spPr/>
        <p:txBody>
          <a:bodyPr/>
          <a:lstStyle/>
          <a:p>
            <a:pPr>
              <a:defRPr/>
            </a:pPr>
            <a:r>
              <a:rPr lang="en-US" dirty="0"/>
              <a:t>Lucas van Ham | </a:t>
            </a:r>
          </a:p>
        </p:txBody>
      </p:sp>
      <p:sp>
        <p:nvSpPr>
          <p:cNvPr id="5" name="Slide Number Placeholder 4">
            <a:extLst>
              <a:ext uri="{FF2B5EF4-FFF2-40B4-BE49-F238E27FC236}">
                <a16:creationId xmlns:a16="http://schemas.microsoft.com/office/drawing/2014/main" id="{400A6A74-D485-0232-3E1E-948C887E278B}"/>
              </a:ext>
            </a:extLst>
          </p:cNvPr>
          <p:cNvSpPr>
            <a:spLocks noGrp="1"/>
          </p:cNvSpPr>
          <p:nvPr>
            <p:ph type="sldNum" sz="quarter" idx="12"/>
          </p:nvPr>
        </p:nvSpPr>
        <p:spPr/>
        <p:txBody>
          <a:bodyPr/>
          <a:lstStyle/>
          <a:p>
            <a:pPr>
              <a:defRPr/>
            </a:pPr>
            <a:fld id="{F7184F7D-383F-4FE4-8484-A982EFE9D096}" type="slidenum">
              <a:rPr lang="de-DE" smtClean="0"/>
              <a:t>7</a:t>
            </a:fld>
            <a:endParaRPr lang="de-DE"/>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9310A5-24BD-953D-0E23-AE7FF8789F23}"/>
                  </a:ext>
                </a:extLst>
              </p:cNvPr>
              <p:cNvSpPr txBox="1"/>
              <p:nvPr/>
            </p:nvSpPr>
            <p:spPr bwMode="auto">
              <a:xfrm>
                <a:off x="695322" y="980728"/>
                <a:ext cx="10945293" cy="5524846"/>
              </a:xfrm>
              <a:prstGeom prst="rect">
                <a:avLst/>
              </a:prstGeom>
              <a:noFill/>
            </p:spPr>
            <p:txBody>
              <a:bodyPr wrap="square" rtlCol="0">
                <a:spAutoFit/>
              </a:bodyPr>
              <a:lstStyle/>
              <a:p>
                <a:r>
                  <a:rPr lang="en-GB" dirty="0"/>
                  <a:t>Diffusion equation for </a:t>
                </a:r>
                <a14:m>
                  <m:oMath xmlns:m="http://schemas.openxmlformats.org/officeDocument/2006/math">
                    <m:r>
                      <a:rPr lang="en-GB" b="0" i="1" smtClean="0">
                        <a:latin typeface="Cambria Math" panose="02040503050406030204" pitchFamily="18" charset="0"/>
                      </a:rPr>
                      <m:t>𝜄</m:t>
                    </m:r>
                  </m:oMath>
                </a14:m>
                <a:r>
                  <a:rPr lang="en-GB" b="0" dirty="0"/>
                  <a:t>:</a:t>
                </a:r>
                <a:endParaRPr lang="en-GB" i="1" dirty="0">
                  <a:latin typeface="Cambria Math" panose="02040503050406030204" pitchFamily="18" charset="0"/>
                </a:endParaRPr>
              </a:p>
              <a:p>
                <a:endParaRPr lang="en-GB"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𝜄</m:t>
                          </m:r>
                        </m:num>
                        <m:den>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𝑡</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𝜄</m:t>
                          </m:r>
                        </m:num>
                        <m:den>
                          <m:r>
                            <m:rPr>
                              <m:sty m:val="p"/>
                            </m:rPr>
                            <a:rPr lang="en-GB" sz="1600" b="0" i="0" smtClean="0">
                              <a:latin typeface="Cambria Math" panose="02040503050406030204" pitchFamily="18" charset="0"/>
                            </a:rPr>
                            <m:t>dΦ</m:t>
                          </m:r>
                        </m:den>
                      </m:f>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dΦ</m:t>
                          </m:r>
                        </m:num>
                        <m:den>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𝑡</m:t>
                          </m:r>
                        </m:den>
                      </m:f>
                      <m:r>
                        <a:rPr lang="en-GB" sz="1600" b="0" i="0" smtClean="0">
                          <a:latin typeface="Cambria Math" panose="02040503050406030204" pitchFamily="18" charset="0"/>
                        </a:rPr>
                        <m:t>+</m:t>
                      </m:r>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num>
                        <m:den>
                          <m:r>
                            <m:rPr>
                              <m:sty m:val="p"/>
                            </m:rPr>
                            <a:rPr lang="en-GB" sz="1600" b="0" i="0" smtClean="0">
                              <a:latin typeface="Cambria Math" panose="02040503050406030204" pitchFamily="18" charset="0"/>
                            </a:rPr>
                            <m:t>dΦ</m:t>
                          </m:r>
                        </m:den>
                      </m:f>
                      <m:d>
                        <m:dPr>
                          <m:begChr m:val="["/>
                          <m:endChr m:val="]"/>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𝜂</m:t>
                                  </m:r>
                                </m:e>
                                <m:sub>
                                  <m:r>
                                    <a:rPr lang="en-GB" sz="1600" b="0" i="1" smtClean="0">
                                      <a:latin typeface="Cambria Math" panose="02040503050406030204" pitchFamily="18" charset="0"/>
                                    </a:rPr>
                                    <m:t>∥</m:t>
                                  </m:r>
                                </m:sub>
                              </m:sSub>
                            </m:num>
                            <m:den>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𝜇</m:t>
                                  </m:r>
                                </m:e>
                                <m:sub>
                                  <m:r>
                                    <a:rPr lang="en-GB" sz="1600" b="0" i="1" smtClean="0">
                                      <a:latin typeface="Cambria Math" panose="02040503050406030204" pitchFamily="18" charset="0"/>
                                    </a:rPr>
                                    <m:t>0</m:t>
                                  </m:r>
                                </m:sub>
                              </m:sSub>
                            </m:den>
                          </m:f>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Φ</m:t>
                              </m:r>
                            </m:e>
                            <m:sup>
                              <m:r>
                                <a:rPr lang="en-GB" sz="1600" b="0" i="1" smtClean="0">
                                  <a:latin typeface="Cambria Math" panose="02040503050406030204" pitchFamily="18" charset="0"/>
                                </a:rPr>
                                <m:t>′</m:t>
                              </m:r>
                            </m:sup>
                          </m:sSup>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11</m:t>
                                      </m:r>
                                    </m:sub>
                                  </m:sSub>
                                  <m:r>
                                    <a:rPr lang="en-GB" sz="1600" b="0" i="1" smtClean="0">
                                      <a:latin typeface="Cambria Math" panose="02040503050406030204" pitchFamily="18" charset="0"/>
                                    </a:rPr>
                                    <m:t>𝜄</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12</m:t>
                                      </m:r>
                                    </m:sub>
                                  </m:sSub>
                                </m:e>
                              </m:d>
                            </m:e>
                            <m:sup>
                              <m:r>
                                <a:rPr lang="en-GB" sz="1600" b="0" i="1" smtClean="0">
                                  <a:latin typeface="Cambria Math" panose="02040503050406030204" pitchFamily="18" charset="0"/>
                                </a:rPr>
                                <m:t>2</m:t>
                              </m:r>
                            </m:sup>
                          </m:sSup>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num>
                            <m:den>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𝜌</m:t>
                              </m:r>
                            </m:den>
                          </m:f>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sSub>
                                    <m:sSubPr>
                                      <m:ctrlPr>
                                        <a:rPr lang="en-GB" sz="1600" i="1">
                                          <a:latin typeface="Cambria Math" panose="02040503050406030204" pitchFamily="18" charset="0"/>
                                        </a:rPr>
                                      </m:ctrlPr>
                                    </m:sSubPr>
                                    <m:e>
                                      <m:r>
                                        <a:rPr lang="en-GB" sz="1600" i="1">
                                          <a:latin typeface="Cambria Math" panose="02040503050406030204" pitchFamily="18" charset="0"/>
                                        </a:rPr>
                                        <m:t>𝑆</m:t>
                                      </m:r>
                                    </m:e>
                                    <m:sub>
                                      <m:r>
                                        <a:rPr lang="en-GB" sz="1600">
                                          <a:latin typeface="Cambria Math" panose="02040503050406030204" pitchFamily="18" charset="0"/>
                                        </a:rPr>
                                        <m:t>11</m:t>
                                      </m:r>
                                    </m:sub>
                                  </m:sSub>
                                  <m:r>
                                    <a:rPr lang="en-GB" sz="1600" i="1">
                                      <a:latin typeface="Cambria Math" panose="02040503050406030204" pitchFamily="18" charset="0"/>
                                    </a:rPr>
                                    <m:t>𝜄</m:t>
                                  </m:r>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𝑆</m:t>
                                      </m:r>
                                    </m:e>
                                    <m:sub>
                                      <m:r>
                                        <a:rPr lang="en-GB" sz="1600" i="1">
                                          <a:latin typeface="Cambria Math" panose="02040503050406030204" pitchFamily="18" charset="0"/>
                                        </a:rPr>
                                        <m:t>12</m:t>
                                      </m:r>
                                    </m:sub>
                                  </m:sSub>
                                </m:num>
                                <m:den>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21</m:t>
                                      </m:r>
                                    </m:sub>
                                  </m:sSub>
                                  <m:r>
                                    <a:rPr lang="en-GB" sz="1600" b="0" i="1" smtClean="0">
                                      <a:latin typeface="Cambria Math" panose="02040503050406030204" pitchFamily="18" charset="0"/>
                                    </a:rPr>
                                    <m:t>𝜄</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22</m:t>
                                      </m:r>
                                    </m:sub>
                                  </m:sSub>
                                </m:den>
                              </m:f>
                              <m:r>
                                <a:rPr lang="en-GB" sz="1600" b="0" i="1" smtClean="0">
                                  <a:latin typeface="Cambria Math" panose="02040503050406030204" pitchFamily="18" charset="0"/>
                                </a:rPr>
                                <m:t> </m:t>
                              </m:r>
                            </m:e>
                          </m:d>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𝜂</m:t>
                              </m:r>
                            </m:e>
                            <m:sub>
                              <m:r>
                                <a:rPr lang="en-GB" sz="1600" b="0" i="1" smtClean="0">
                                  <a:latin typeface="Cambria Math" panose="02040503050406030204" pitchFamily="18" charset="0"/>
                                </a:rPr>
                                <m:t>∥</m:t>
                              </m:r>
                            </m:sub>
                          </m:sSub>
                          <m:d>
                            <m:dPr>
                              <m:begChr m:val="⟨"/>
                              <m:endChr m:val="⟩"/>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𝐽</m:t>
                                  </m:r>
                                </m:e>
                                <m:sub>
                                  <m:r>
                                    <a:rPr lang="en-GB" sz="1600" b="0" i="1" smtClean="0">
                                      <a:latin typeface="Cambria Math" panose="02040503050406030204" pitchFamily="18" charset="0"/>
                                    </a:rPr>
                                    <m:t>𝑠</m:t>
                                  </m:r>
                                </m:sub>
                              </m:sSub>
                              <m:r>
                                <a:rPr lang="en-GB" sz="1600" b="0" i="1" smtClean="0">
                                  <a:latin typeface="Cambria Math" panose="02040503050406030204" pitchFamily="18" charset="0"/>
                                </a:rPr>
                                <m:t>𝐵</m:t>
                              </m:r>
                            </m:e>
                          </m:d>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𝑉</m:t>
                              </m:r>
                            </m:num>
                            <m:den>
                              <m:r>
                                <m:rPr>
                                  <m:sty m:val="p"/>
                                </m:rPr>
                                <a:rPr lang="en-GB" sz="1600" b="0" i="0" smtClean="0">
                                  <a:latin typeface="Cambria Math" panose="02040503050406030204" pitchFamily="18" charset="0"/>
                                </a:rPr>
                                <m:t>dΦ</m:t>
                              </m:r>
                            </m:den>
                          </m:f>
                        </m:e>
                      </m:d>
                    </m:oMath>
                  </m:oMathPara>
                </a14:m>
                <a:endParaRPr lang="en-GB" sz="1600" dirty="0"/>
              </a:p>
              <a:p>
                <a:endParaRPr lang="en-GB" sz="1600" dirty="0"/>
              </a:p>
              <a:p>
                <a:endParaRPr lang="en-GB" sz="1600" dirty="0"/>
              </a:p>
              <a:p>
                <a:endParaRPr lang="en-GB" sz="1600" dirty="0"/>
              </a:p>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𝑢</m:t>
                          </m:r>
                        </m:num>
                        <m:den>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𝑡</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11</m:t>
                              </m:r>
                            </m:sub>
                          </m:sSub>
                        </m:num>
                        <m:den>
                          <m:sSubSup>
                            <m:sSubSupPr>
                              <m:ctrlPr>
                                <a:rPr lang="en-GB" sz="1600" b="0" i="1" smtClean="0">
                                  <a:latin typeface="Cambria Math" panose="02040503050406030204" pitchFamily="18" charset="0"/>
                                </a:rPr>
                              </m:ctrlPr>
                            </m:sSubSupPr>
                            <m:e>
                              <m:r>
                                <m:rPr>
                                  <m:sty m:val="p"/>
                                </m:rPr>
                                <a:rPr lang="en-GB" sz="1600" b="0" i="0" smtClean="0">
                                  <a:latin typeface="Cambria Math" panose="02040503050406030204" pitchFamily="18" charset="0"/>
                                </a:rPr>
                                <m:t>Φ</m:t>
                              </m:r>
                            </m:e>
                            <m:sub>
                              <m:r>
                                <a:rPr lang="en-GB" sz="1600" b="0" i="1" smtClean="0">
                                  <a:latin typeface="Cambria Math" panose="02040503050406030204" pitchFamily="18" charset="0"/>
                                </a:rPr>
                                <m:t>𝑎</m:t>
                              </m:r>
                            </m:sub>
                            <m:sup>
                              <m:r>
                                <a:rPr lang="en-GB" sz="1600" b="0" i="1" smtClean="0">
                                  <a:latin typeface="Cambria Math" panose="02040503050406030204" pitchFamily="18" charset="0"/>
                                </a:rPr>
                                <m:t>2</m:t>
                              </m:r>
                            </m:sup>
                          </m:sSubSup>
                        </m:den>
                      </m:f>
                      <m:f>
                        <m:fPr>
                          <m:ctrlPr>
                            <a:rPr lang="en-GB" sz="1600" b="0" i="1" smtClean="0">
                              <a:latin typeface="Cambria Math" panose="02040503050406030204" pitchFamily="18" charset="0"/>
                            </a:rPr>
                          </m:ctrlPr>
                        </m:fPr>
                        <m:num>
                          <m:r>
                            <m:rPr>
                              <m:sty m:val="p"/>
                            </m:rPr>
                            <a:rPr lang="en-GB" sz="1600" b="0" i="0" smtClean="0">
                              <a:latin typeface="Cambria Math" panose="02040503050406030204" pitchFamily="18" charset="0"/>
                            </a:rPr>
                            <m:t>d</m:t>
                          </m:r>
                        </m:num>
                        <m:den>
                          <m:r>
                            <m:rPr>
                              <m:sty m:val="p"/>
                            </m:rPr>
                            <a:rPr lang="en-GB" sz="1600" b="0" i="0" smtClean="0">
                              <a:latin typeface="Cambria Math" panose="02040503050406030204" pitchFamily="18" charset="0"/>
                            </a:rPr>
                            <m:t>d</m:t>
                          </m:r>
                          <m:r>
                            <a:rPr lang="en-GB" sz="1600" b="0" i="1" smtClean="0">
                              <a:latin typeface="Cambria Math" panose="02040503050406030204" pitchFamily="18" charset="0"/>
                            </a:rPr>
                            <m:t>𝑠</m:t>
                          </m:r>
                        </m:den>
                      </m:f>
                      <m:d>
                        <m:dPr>
                          <m:begChr m:val="["/>
                          <m:endChr m:val="]"/>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𝜂</m:t>
                              </m:r>
                            </m:e>
                            <m:sub>
                              <m:r>
                                <a:rPr lang="en-GB" sz="1600" b="0" i="1" smtClean="0">
                                  <a:latin typeface="Cambria Math" panose="02040503050406030204" pitchFamily="18" charset="0"/>
                                </a:rPr>
                                <m:t>∥</m:t>
                              </m:r>
                            </m:sub>
                          </m:sSub>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𝑉</m:t>
                              </m:r>
                            </m:e>
                            <m:sup>
                              <m:r>
                                <a:rPr lang="en-GB" sz="1600" b="0" i="1" smtClean="0">
                                  <a:latin typeface="Cambria Math" panose="02040503050406030204" pitchFamily="18" charset="0"/>
                                </a:rPr>
                                <m:t>′</m:t>
                              </m:r>
                            </m:sup>
                          </m:sSup>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d>
                                    <m:dPr>
                                      <m:begChr m:val="⟨"/>
                                      <m:endChr m:val="⟩"/>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𝐵</m:t>
                                          </m:r>
                                        </m:e>
                                        <m:sup>
                                          <m:r>
                                            <a:rPr lang="en-GB" sz="1600" b="0" i="1" smtClean="0">
                                              <a:latin typeface="Cambria Math" panose="02040503050406030204" pitchFamily="18" charset="0"/>
                                            </a:rPr>
                                            <m:t>2</m:t>
                                          </m:r>
                                        </m:sup>
                                      </m:sSup>
                                    </m:e>
                                  </m:d>
                                </m:num>
                                <m:den>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𝜇</m:t>
                                      </m:r>
                                    </m:e>
                                    <m:sub>
                                      <m:r>
                                        <a:rPr lang="en-GB" sz="1600" b="0" i="1" smtClean="0">
                                          <a:latin typeface="Cambria Math" panose="02040503050406030204" pitchFamily="18" charset="0"/>
                                        </a:rPr>
                                        <m:t>0</m:t>
                                      </m:r>
                                    </m:sub>
                                  </m:sSub>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𝑢</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𝑢</m:t>
                              </m:r>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𝐽</m:t>
                                      </m:r>
                                    </m:e>
                                    <m:sub>
                                      <m:r>
                                        <a:rPr lang="en-GB" sz="1600" b="0" i="1" smtClean="0">
                                          <a:latin typeface="Cambria Math" panose="02040503050406030204" pitchFamily="18" charset="0"/>
                                        </a:rPr>
                                        <m:t>𝑠</m:t>
                                      </m:r>
                                    </m:sub>
                                  </m:sSub>
                                  <m:r>
                                    <a:rPr lang="en-GB" sz="1600" b="0" i="1" smtClean="0">
                                      <a:latin typeface="Cambria Math" panose="02040503050406030204" pitchFamily="18" charset="0"/>
                                    </a:rPr>
                                    <m:t>𝐵</m:t>
                                  </m:r>
                                </m:e>
                              </m:d>
                            </m:e>
                          </m:d>
                        </m:e>
                      </m:d>
                    </m:oMath>
                  </m:oMathPara>
                </a14:m>
                <a:endParaRPr lang="en-GB" sz="1600" dirty="0"/>
              </a:p>
              <a:p>
                <a:endParaRPr lang="en-GB" sz="1600" dirty="0"/>
              </a:p>
              <a:p>
                <a:endParaRPr lang="en-GB" sz="1600" dirty="0"/>
              </a:p>
              <a:p>
                <a:pPr/>
                <a14:m>
                  <m:oMathPara xmlns:m="http://schemas.openxmlformats.org/officeDocument/2006/math">
                    <m:oMathParaPr>
                      <m:jc m:val="centerGroup"/>
                    </m:oMathParaPr>
                    <m:oMath xmlns:m="http://schemas.openxmlformats.org/officeDocument/2006/math">
                      <m:f>
                        <m:fPr>
                          <m:ctrlPr>
                            <a:rPr lang="en-GB" sz="1600" i="1">
                              <a:latin typeface="Cambria Math" panose="02040503050406030204" pitchFamily="18" charset="0"/>
                            </a:rPr>
                          </m:ctrlPr>
                        </m:fPr>
                        <m:num>
                          <m:r>
                            <m:rPr>
                              <m:sty m:val="p"/>
                            </m:rPr>
                            <a:rPr lang="en-GB" sz="1600">
                              <a:latin typeface="Cambria Math" panose="02040503050406030204" pitchFamily="18" charset="0"/>
                            </a:rPr>
                            <m:t>d</m:t>
                          </m:r>
                          <m:r>
                            <a:rPr lang="en-GB" sz="1600" i="1">
                              <a:latin typeface="Cambria Math" panose="02040503050406030204" pitchFamily="18" charset="0"/>
                            </a:rPr>
                            <m:t>𝑢</m:t>
                          </m:r>
                        </m:num>
                        <m:den>
                          <m:r>
                            <m:rPr>
                              <m:sty m:val="p"/>
                            </m:rPr>
                            <a:rPr lang="en-GB" sz="1600">
                              <a:latin typeface="Cambria Math" panose="02040503050406030204" pitchFamily="18" charset="0"/>
                            </a:rPr>
                            <m:t>d</m:t>
                          </m:r>
                          <m:r>
                            <a:rPr lang="en-GB" sz="1600" i="1">
                              <a:latin typeface="Cambria Math" panose="02040503050406030204" pitchFamily="18" charset="0"/>
                            </a:rPr>
                            <m:t>𝑡</m:t>
                          </m:r>
                        </m:den>
                      </m:f>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𝛼</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𝛼</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𝑢</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𝛼</m:t>
                          </m:r>
                        </m:e>
                        <m:sub>
                          <m:r>
                            <a:rPr lang="en-GB" sz="1600" b="0" i="1" smtClean="0">
                              <a:latin typeface="Cambria Math" panose="02040503050406030204" pitchFamily="18" charset="0"/>
                            </a:rPr>
                            <m:t>3</m:t>
                          </m:r>
                        </m:sub>
                      </m:sSub>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𝑢</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𝛼</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𝑢</m:t>
                      </m:r>
                      <m:r>
                        <a:rPr lang="en-GB" sz="1600" b="0" i="1" smtClean="0">
                          <a:latin typeface="Cambria Math" panose="02040503050406030204" pitchFamily="18" charset="0"/>
                        </a:rPr>
                        <m:t>′′</m:t>
                      </m:r>
                    </m:oMath>
                  </m:oMathPara>
                </a14:m>
                <a:endParaRPr lang="en-GB" sz="1600" dirty="0"/>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v"/>
                </a:pPr>
                <a:r>
                  <a:rPr lang="en-GB" dirty="0"/>
                  <a:t>Discretise radial </a:t>
                </a:r>
                <a14:m>
                  <m:oMath xmlns:m="http://schemas.openxmlformats.org/officeDocument/2006/math">
                    <m:r>
                      <a:rPr lang="en-GB" b="0" i="1" smtClean="0">
                        <a:latin typeface="Cambria Math" panose="02040503050406030204" pitchFamily="18" charset="0"/>
                      </a:rPr>
                      <m:t>𝑠</m:t>
                    </m:r>
                    <m:r>
                      <a:rPr lang="en-GB" i="1" smtClean="0">
                        <a:solidFill>
                          <a:schemeClr val="tx1"/>
                        </a:solidFill>
                        <a:latin typeface="Cambria Math" panose="02040503050406030204" pitchFamily="18" charset="0"/>
                      </a:rPr>
                      <m:t>=</m:t>
                    </m:r>
                    <m:r>
                      <m:rPr>
                        <m:sty m:val="p"/>
                      </m:rPr>
                      <a:rPr lang="en-GB">
                        <a:solidFill>
                          <a:schemeClr val="tx1"/>
                        </a:solidFill>
                        <a:latin typeface="Cambria Math" panose="02040503050406030204" pitchFamily="18" charset="0"/>
                      </a:rPr>
                      <m:t>Φ</m:t>
                    </m:r>
                    <m:r>
                      <a:rPr lang="en-GB" i="1">
                        <a:solidFill>
                          <a:schemeClr val="tx1"/>
                        </a:solidFill>
                        <a:latin typeface="Cambria Math" panose="02040503050406030204" pitchFamily="18" charset="0"/>
                      </a:rPr>
                      <m:t>/</m:t>
                    </m:r>
                    <m:sSub>
                      <m:sSubPr>
                        <m:ctrlPr>
                          <a:rPr lang="en-GB" i="1">
                            <a:solidFill>
                              <a:schemeClr val="tx1"/>
                            </a:solidFill>
                            <a:latin typeface="Cambria Math" panose="02040503050406030204" pitchFamily="18" charset="0"/>
                          </a:rPr>
                        </m:ctrlPr>
                      </m:sSubPr>
                      <m:e>
                        <m:r>
                          <m:rPr>
                            <m:sty m:val="p"/>
                          </m:rPr>
                          <a:rPr lang="en-GB">
                            <a:solidFill>
                              <a:schemeClr val="tx1"/>
                            </a:solidFill>
                            <a:latin typeface="Cambria Math" panose="02040503050406030204" pitchFamily="18" charset="0"/>
                          </a:rPr>
                          <m:t>Φ</m:t>
                        </m:r>
                      </m:e>
                      <m:sub>
                        <m:r>
                          <a:rPr lang="en-GB" i="1">
                            <a:solidFill>
                              <a:schemeClr val="tx1"/>
                            </a:solidFill>
                            <a:latin typeface="Cambria Math" panose="02040503050406030204" pitchFamily="18" charset="0"/>
                          </a:rPr>
                          <m:t>𝑎</m:t>
                        </m:r>
                      </m:sub>
                    </m:sSub>
                  </m:oMath>
                </a14:m>
                <a:r>
                  <a:rPr lang="en-GB" dirty="0"/>
                  <a:t>-grid (</a:t>
                </a:r>
                <a:r>
                  <a:rPr lang="en-GB" dirty="0">
                    <a:latin typeface="Cambria Math" panose="02040503050406030204" pitchFamily="18" charset="0"/>
                    <a:ea typeface="Cambria Math" panose="02040503050406030204" pitchFamily="18" charset="0"/>
                  </a:rPr>
                  <a:t>ns</a:t>
                </a:r>
                <a:r>
                  <a:rPr lang="en-GB" dirty="0"/>
                  <a:t> points) &amp; apply Backwards Time, Centred Space (BTCS) scheme</a:t>
                </a:r>
              </a:p>
              <a:p>
                <a:endParaRPr lang="en-GB" dirty="0"/>
              </a:p>
              <a:p>
                <a:r>
                  <a:rPr lang="en-GB" dirty="0"/>
                  <a:t>Boundary conditions:</a:t>
                </a:r>
              </a:p>
              <a:p>
                <a:pPr marL="342900" indent="-342900">
                  <a:buFont typeface="Arial" panose="020B0604020202020204" pitchFamily="34" charset="0"/>
                  <a:buChar char="•"/>
                </a:pPr>
                <a:r>
                  <a:rPr lang="en-GB" dirty="0"/>
                  <a:t>Magnetic axis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𝑠</m:t>
                        </m:r>
                        <m:r>
                          <a:rPr lang="en-GB" b="0" i="1" smtClean="0">
                            <a:latin typeface="Cambria Math" panose="02040503050406030204" pitchFamily="18" charset="0"/>
                          </a:rPr>
                          <m:t>=0</m:t>
                        </m:r>
                      </m:e>
                    </m:d>
                  </m:oMath>
                </a14:m>
                <a:r>
                  <a:rPr lang="en-GB" dirty="0"/>
                  <a:t>: No current enclosed </a:t>
                </a:r>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𝑢</m:t>
                    </m:r>
                    <m:r>
                      <a:rPr lang="en-GB" b="0" i="1" dirty="0" smtClean="0">
                        <a:latin typeface="Cambria Math" panose="02040503050406030204" pitchFamily="18" charset="0"/>
                      </a:rPr>
                      <m:t>=0</m:t>
                    </m:r>
                  </m:oMath>
                </a14:m>
                <a:endParaRPr lang="en-GB" dirty="0"/>
              </a:p>
              <a:p>
                <a:pPr marL="342900" indent="-342900">
                  <a:buFont typeface="Arial" panose="020B0604020202020204" pitchFamily="34" charset="0"/>
                  <a:buChar char="•"/>
                </a:pPr>
                <a:r>
                  <a:rPr lang="en-GB" dirty="0"/>
                  <a:t>Plasma edge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𝑠</m:t>
                        </m:r>
                        <m:r>
                          <a:rPr lang="en-GB" b="0" i="1" smtClean="0">
                            <a:latin typeface="Cambria Math" panose="02040503050406030204" pitchFamily="18" charset="0"/>
                          </a:rPr>
                          <m:t>=1</m:t>
                        </m:r>
                      </m:e>
                    </m:d>
                    <m:r>
                      <a:rPr lang="en-GB" b="0" i="1" smtClean="0">
                        <a:latin typeface="Cambria Math" panose="02040503050406030204" pitchFamily="18" charset="0"/>
                      </a:rPr>
                      <m:t>:</m:t>
                    </m:r>
                  </m:oMath>
                </a14:m>
                <a:r>
                  <a:rPr lang="en-GB" dirty="0"/>
                  <a:t> Voltage in inductor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𝐿</m:t>
                            </m:r>
                          </m:e>
                          <m:sub>
                            <m:r>
                              <a:rPr lang="en-GB" b="0" i="1" smtClean="0">
                                <a:latin typeface="Cambria Math" panose="02040503050406030204" pitchFamily="18" charset="0"/>
                              </a:rPr>
                              <m:t>𝑒𝑥𝑡</m:t>
                            </m:r>
                          </m:sub>
                        </m:sSub>
                      </m:num>
                      <m:den>
                        <m:r>
                          <a:rPr lang="en-GB" b="0" i="1" smtClean="0">
                            <a:latin typeface="Cambria Math" panose="02040503050406030204" pitchFamily="18" charset="0"/>
                          </a:rPr>
                          <m:t>2</m:t>
                        </m:r>
                        <m:r>
                          <a:rPr lang="en-GB" b="0" i="1" smtClean="0">
                            <a:latin typeface="Cambria Math" panose="02040503050406030204" pitchFamily="18" charset="0"/>
                          </a:rPr>
                          <m:t>𝜋</m:t>
                        </m:r>
                        <m:r>
                          <a:rPr lang="en-GB" b="0" i="1" smtClean="0">
                            <a:latin typeface="Cambria Math" panose="02040503050406030204" pitchFamily="18" charset="0"/>
                          </a:rPr>
                          <m:t>𝑅</m:t>
                        </m:r>
                      </m:den>
                    </m:f>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𝐼</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𝑡</m:t>
                        </m:r>
                      </m:den>
                    </m:f>
                    <m:r>
                      <a:rPr lang="en-GB" b="0" i="1" smtClean="0">
                        <a:latin typeface="Cambria Math" panose="02040503050406030204" pitchFamily="18" charset="0"/>
                      </a:rPr>
                      <m:t> </m:t>
                    </m:r>
                  </m:oMath>
                </a14:m>
                <a:endParaRPr lang="en-GB" dirty="0"/>
              </a:p>
              <a:p>
                <a:r>
                  <a:rPr lang="en-GB" dirty="0"/>
                  <a:t>Initial condition: No currents anywhere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=0</m:t>
                    </m:r>
                  </m:oMath>
                </a14:m>
                <a:endParaRPr lang="en-GB" dirty="0"/>
              </a:p>
            </p:txBody>
          </p:sp>
        </mc:Choice>
        <mc:Fallback xmlns="">
          <p:sp>
            <p:nvSpPr>
              <p:cNvPr id="6" name="TextBox 5">
                <a:extLst>
                  <a:ext uri="{FF2B5EF4-FFF2-40B4-BE49-F238E27FC236}">
                    <a16:creationId xmlns:a16="http://schemas.microsoft.com/office/drawing/2014/main" id="{199310A5-24BD-953D-0E23-AE7FF8789F23}"/>
                  </a:ext>
                </a:extLst>
              </p:cNvPr>
              <p:cNvSpPr txBox="1">
                <a:spLocks noRot="1" noChangeAspect="1" noMove="1" noResize="1" noEditPoints="1" noAdjustHandles="1" noChangeArrowheads="1" noChangeShapeType="1" noTextEdit="1"/>
              </p:cNvSpPr>
              <p:nvPr/>
            </p:nvSpPr>
            <p:spPr bwMode="auto">
              <a:xfrm>
                <a:off x="695322" y="980728"/>
                <a:ext cx="10945293" cy="5524846"/>
              </a:xfrm>
              <a:prstGeom prst="rect">
                <a:avLst/>
              </a:prstGeom>
              <a:blipFill>
                <a:blip r:embed="rId3"/>
                <a:stretch>
                  <a:fillRect l="-445" t="-662" b="-883"/>
                </a:stretch>
              </a:blipFill>
            </p:spPr>
            <p:txBody>
              <a:bodyPr/>
              <a:lstStyle/>
              <a:p>
                <a:r>
                  <a:rPr lang="en-NL">
                    <a:noFill/>
                  </a:rPr>
                  <a:t> </a:t>
                </a:r>
              </a:p>
            </p:txBody>
          </p:sp>
        </mc:Fallback>
      </mc:AlternateContent>
      <p:sp>
        <p:nvSpPr>
          <p:cNvPr id="8" name="TextBox 7">
            <a:extLst>
              <a:ext uri="{FF2B5EF4-FFF2-40B4-BE49-F238E27FC236}">
                <a16:creationId xmlns:a16="http://schemas.microsoft.com/office/drawing/2014/main" id="{4F8AE054-A96A-D267-D7F6-92E78CBCD976}"/>
              </a:ext>
            </a:extLst>
          </p:cNvPr>
          <p:cNvSpPr txBox="1"/>
          <p:nvPr/>
        </p:nvSpPr>
        <p:spPr bwMode="auto">
          <a:xfrm>
            <a:off x="3503712" y="1052736"/>
            <a:ext cx="6096000" cy="307777"/>
          </a:xfrm>
          <a:prstGeom prst="rect">
            <a:avLst/>
          </a:prstGeom>
          <a:noFill/>
        </p:spPr>
        <p:txBody>
          <a:bodyPr wrap="square">
            <a:spAutoFit/>
          </a:bodyPr>
          <a:lstStyle/>
          <a:p>
            <a:r>
              <a:rPr lang="en-GB" sz="1400" dirty="0">
                <a:solidFill>
                  <a:schemeClr val="accent1"/>
                </a:solidFill>
              </a:rPr>
              <a:t>[</a:t>
            </a:r>
            <a:r>
              <a:rPr lang="en-NL" sz="1400" dirty="0">
                <a:solidFill>
                  <a:schemeClr val="accent1"/>
                </a:solidFill>
              </a:rPr>
              <a:t>Strand</a:t>
            </a:r>
            <a:r>
              <a:rPr lang="en-GB" sz="1400" dirty="0">
                <a:solidFill>
                  <a:schemeClr val="accent1"/>
                </a:solidFill>
              </a:rPr>
              <a:t>, P.I. &amp; </a:t>
            </a:r>
            <a:r>
              <a:rPr lang="en-NL" sz="1400" dirty="0">
                <a:solidFill>
                  <a:schemeClr val="accent1"/>
                </a:solidFill>
              </a:rPr>
              <a:t>Houlberg</a:t>
            </a:r>
            <a:r>
              <a:rPr lang="en-GB" sz="1400" dirty="0">
                <a:solidFill>
                  <a:schemeClr val="accent1"/>
                </a:solidFill>
              </a:rPr>
              <a:t>, W.A. 2001</a:t>
            </a:r>
            <a:r>
              <a:rPr lang="en-NL" sz="1400" dirty="0">
                <a:solidFill>
                  <a:schemeClr val="accent1"/>
                </a:solidFill>
              </a:rPr>
              <a:t> </a:t>
            </a:r>
            <a:r>
              <a:rPr lang="en-NL" sz="1400" i="1" dirty="0">
                <a:solidFill>
                  <a:schemeClr val="accent1"/>
                </a:solidFill>
              </a:rPr>
              <a:t>Phys. Plasmas</a:t>
            </a:r>
            <a:r>
              <a:rPr lang="en-NL" sz="1400" dirty="0">
                <a:solidFill>
                  <a:schemeClr val="accent1"/>
                </a:solidFill>
              </a:rPr>
              <a:t> </a:t>
            </a:r>
            <a:r>
              <a:rPr lang="en-NL" sz="1400" b="1" dirty="0">
                <a:solidFill>
                  <a:schemeClr val="accent1"/>
                </a:solidFill>
              </a:rPr>
              <a:t>8</a:t>
            </a:r>
            <a:r>
              <a:rPr lang="en-GB" sz="1400" b="1" dirty="0">
                <a:solidFill>
                  <a:schemeClr val="accent1"/>
                </a:solidFill>
              </a:rPr>
              <a:t> </a:t>
            </a:r>
            <a:r>
              <a:rPr lang="en-NL" sz="1400" dirty="0">
                <a:solidFill>
                  <a:schemeClr val="accent1"/>
                </a:solidFill>
              </a:rPr>
              <a:t>2782</a:t>
            </a:r>
            <a:r>
              <a:rPr lang="en-GB" sz="1400" dirty="0">
                <a:solidFill>
                  <a:schemeClr val="accent1"/>
                </a:solidFill>
              </a:rPr>
              <a:t>]</a:t>
            </a:r>
            <a:r>
              <a:rPr lang="en-GB" sz="1400" b="0" i="1" dirty="0">
                <a:solidFill>
                  <a:schemeClr val="accent1"/>
                </a:solidFill>
                <a:latin typeface="Cambria Math" panose="02040503050406030204" pitchFamily="18" charset="0"/>
                <a:cs typeface="Helvetica" panose="020B0604020202020204" pitchFamily="34" charset="0"/>
              </a:rPr>
              <a:t>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57EFD6-A53F-729C-F013-1528701E80DA}"/>
                  </a:ext>
                </a:extLst>
              </p:cNvPr>
              <p:cNvSpPr txBox="1"/>
              <p:nvPr/>
            </p:nvSpPr>
            <p:spPr bwMode="auto">
              <a:xfrm>
                <a:off x="6384032" y="2268557"/>
                <a:ext cx="1707390" cy="40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11</m:t>
                          </m:r>
                        </m:sub>
                      </m:sSub>
                      <m:r>
                        <a:rPr lang="en-GB" sz="1400" b="0" i="1" smtClean="0">
                          <a:latin typeface="Cambria Math" panose="02040503050406030204" pitchFamily="18" charset="0"/>
                        </a:rPr>
                        <m:t>𝜄</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12</m:t>
                          </m:r>
                        </m:sub>
                      </m:sSub>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𝜇</m:t>
                              </m:r>
                            </m:e>
                            <m:sub>
                              <m:r>
                                <a:rPr lang="en-GB" sz="1400" b="0" i="1" smtClean="0">
                                  <a:latin typeface="Cambria Math" panose="02040503050406030204" pitchFamily="18" charset="0"/>
                                </a:rPr>
                                <m:t>0</m:t>
                              </m:r>
                            </m:sub>
                          </m:sSub>
                        </m:num>
                        <m:den>
                          <m:sSub>
                            <m:sSubPr>
                              <m:ctrlPr>
                                <a:rPr lang="en-GB" sz="1400" b="0" i="1" smtClean="0">
                                  <a:latin typeface="Cambria Math" panose="02040503050406030204" pitchFamily="18" charset="0"/>
                                </a:rPr>
                              </m:ctrlPr>
                            </m:sSubPr>
                            <m:e>
                              <m:r>
                                <m:rPr>
                                  <m:sty m:val="p"/>
                                </m:rPr>
                                <a:rPr lang="en-GB" sz="1400" b="0" i="0" smtClean="0">
                                  <a:latin typeface="Cambria Math" panose="02040503050406030204" pitchFamily="18" charset="0"/>
                                </a:rPr>
                                <m:t>Φ</m:t>
                              </m:r>
                            </m:e>
                            <m:sub>
                              <m:r>
                                <a:rPr lang="en-GB" sz="1400" b="0" i="1" smtClean="0">
                                  <a:latin typeface="Cambria Math" panose="02040503050406030204" pitchFamily="18" charset="0"/>
                                </a:rPr>
                                <m:t>𝑎</m:t>
                              </m:r>
                            </m:sub>
                          </m:sSub>
                        </m:den>
                      </m:f>
                      <m:r>
                        <a:rPr lang="en-GB" sz="1400" b="0" i="1" smtClean="0">
                          <a:latin typeface="Cambria Math" panose="02040503050406030204" pitchFamily="18" charset="0"/>
                        </a:rPr>
                        <m:t>𝐼</m:t>
                      </m:r>
                    </m:oMath>
                  </m:oMathPara>
                </a14:m>
                <a:endParaRPr lang="en-NL" sz="1400" dirty="0"/>
              </a:p>
            </p:txBody>
          </p:sp>
        </mc:Choice>
        <mc:Fallback xmlns="">
          <p:sp>
            <p:nvSpPr>
              <p:cNvPr id="9" name="TextBox 8">
                <a:extLst>
                  <a:ext uri="{FF2B5EF4-FFF2-40B4-BE49-F238E27FC236}">
                    <a16:creationId xmlns:a16="http://schemas.microsoft.com/office/drawing/2014/main" id="{2057EFD6-A53F-729C-F013-1528701E80DA}"/>
                  </a:ext>
                </a:extLst>
              </p:cNvPr>
              <p:cNvSpPr txBox="1">
                <a:spLocks noRot="1" noChangeAspect="1" noMove="1" noResize="1" noEditPoints="1" noAdjustHandles="1" noChangeArrowheads="1" noChangeShapeType="1" noTextEdit="1"/>
              </p:cNvSpPr>
              <p:nvPr/>
            </p:nvSpPr>
            <p:spPr bwMode="auto">
              <a:xfrm>
                <a:off x="6384032" y="2268557"/>
                <a:ext cx="1707390" cy="403828"/>
              </a:xfrm>
              <a:prstGeom prst="rect">
                <a:avLst/>
              </a:prstGeom>
              <a:blipFill>
                <a:blip r:embed="rId4"/>
                <a:stretch>
                  <a:fillRect l="-714" t="-1515" r="-1429" b="-7576"/>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8F1595-BDB7-32FE-1F0B-999B1F6A302D}"/>
                  </a:ext>
                </a:extLst>
              </p:cNvPr>
              <p:cNvSpPr txBox="1"/>
              <p:nvPr/>
            </p:nvSpPr>
            <p:spPr bwMode="auto">
              <a:xfrm>
                <a:off x="9253667" y="1538807"/>
                <a:ext cx="2036259" cy="646331"/>
              </a:xfrm>
              <a:prstGeom prst="rect">
                <a:avLst/>
              </a:prstGeom>
              <a:noFill/>
            </p:spPr>
            <p:txBody>
              <a:bodyPr wrap="square" rtlCol="0">
                <a:spAutoFit/>
              </a:bodyPr>
              <a:lstStyle/>
              <a:p>
                <a14:m>
                  <m:oMath xmlns:m="http://schemas.openxmlformats.org/officeDocument/2006/math">
                    <m:r>
                      <a:rPr lang="en-GB" sz="1200" b="0" i="1" smtClean="0">
                        <a:solidFill>
                          <a:schemeClr val="bg1">
                            <a:lumMod val="50000"/>
                          </a:schemeClr>
                        </a:solidFill>
                        <a:latin typeface="Cambria Math" panose="02040503050406030204" pitchFamily="18" charset="0"/>
                      </a:rPr>
                      <m:t>𝜌</m:t>
                    </m:r>
                    <m:r>
                      <a:rPr lang="en-US"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 radial variable</a:t>
                </a:r>
              </a:p>
              <a:p>
                <a14:m>
                  <m:oMath xmlns:m="http://schemas.openxmlformats.org/officeDocument/2006/math">
                    <m:sSub>
                      <m:sSubPr>
                        <m:ctrlPr>
                          <a:rPr lang="en-GB" sz="1200" b="0" i="1" smtClean="0">
                            <a:solidFill>
                              <a:schemeClr val="bg1">
                                <a:lumMod val="50000"/>
                              </a:schemeClr>
                            </a:solidFill>
                            <a:latin typeface="Cambria Math" panose="02040503050406030204" pitchFamily="18" charset="0"/>
                          </a:rPr>
                        </m:ctrlPr>
                      </m:sSubPr>
                      <m:e>
                        <m:r>
                          <a:rPr lang="en-GB" sz="1200" b="0" i="1" smtClean="0">
                            <a:solidFill>
                              <a:schemeClr val="bg1">
                                <a:lumMod val="50000"/>
                              </a:schemeClr>
                            </a:solidFill>
                            <a:latin typeface="Cambria Math" panose="02040503050406030204" pitchFamily="18" charset="0"/>
                          </a:rPr>
                          <m:t>𝐽</m:t>
                        </m:r>
                      </m:e>
                      <m:sub>
                        <m:r>
                          <a:rPr lang="en-GB" sz="1200" b="0" i="1" smtClean="0">
                            <a:solidFill>
                              <a:schemeClr val="bg1">
                                <a:lumMod val="50000"/>
                              </a:schemeClr>
                            </a:solidFill>
                            <a:latin typeface="Cambria Math" panose="02040503050406030204" pitchFamily="18" charset="0"/>
                          </a:rPr>
                          <m:t>𝑠</m:t>
                        </m:r>
                      </m:sub>
                    </m:sSub>
                    <m:r>
                      <a:rPr lang="en-US"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net source current</a:t>
                </a:r>
              </a:p>
              <a:p>
                <a14:m>
                  <m:oMath xmlns:m="http://schemas.openxmlformats.org/officeDocument/2006/math">
                    <m:r>
                      <a:rPr lang="en-GB" sz="1200" b="0" i="1" smtClean="0">
                        <a:solidFill>
                          <a:schemeClr val="bg1">
                            <a:lumMod val="50000"/>
                          </a:schemeClr>
                        </a:solidFill>
                        <a:latin typeface="Cambria Math" panose="02040503050406030204" pitchFamily="18" charset="0"/>
                      </a:rPr>
                      <m:t>𝑉</m:t>
                    </m:r>
                    <m:r>
                      <a:rPr lang="en-US"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 plasma volume</a:t>
                </a:r>
              </a:p>
            </p:txBody>
          </p:sp>
        </mc:Choice>
        <mc:Fallback xmlns="">
          <p:sp>
            <p:nvSpPr>
              <p:cNvPr id="10" name="TextBox 9">
                <a:extLst>
                  <a:ext uri="{FF2B5EF4-FFF2-40B4-BE49-F238E27FC236}">
                    <a16:creationId xmlns:a16="http://schemas.microsoft.com/office/drawing/2014/main" id="{F88F1595-BDB7-32FE-1F0B-999B1F6A302D}"/>
                  </a:ext>
                </a:extLst>
              </p:cNvPr>
              <p:cNvSpPr txBox="1">
                <a:spLocks noRot="1" noChangeAspect="1" noMove="1" noResize="1" noEditPoints="1" noAdjustHandles="1" noChangeArrowheads="1" noChangeShapeType="1" noTextEdit="1"/>
              </p:cNvSpPr>
              <p:nvPr/>
            </p:nvSpPr>
            <p:spPr bwMode="auto">
              <a:xfrm>
                <a:off x="9253667" y="1538807"/>
                <a:ext cx="2036259" cy="646331"/>
              </a:xfrm>
              <a:prstGeom prst="rect">
                <a:avLst/>
              </a:prstGeom>
              <a:blipFill>
                <a:blip r:embed="rId5"/>
                <a:stretch>
                  <a:fillRect t="-943" b="-5660"/>
                </a:stretch>
              </a:blipFill>
            </p:spPr>
            <p:txBody>
              <a:bodyPr/>
              <a:lstStyle/>
              <a:p>
                <a:r>
                  <a:rPr lang="en-NL">
                    <a:noFill/>
                  </a:rPr>
                  <a:t> </a:t>
                </a:r>
              </a:p>
            </p:txBody>
          </p:sp>
        </mc:Fallback>
      </mc:AlternateContent>
      <p:sp>
        <p:nvSpPr>
          <p:cNvPr id="11" name="TextBox 10">
            <a:extLst>
              <a:ext uri="{FF2B5EF4-FFF2-40B4-BE49-F238E27FC236}">
                <a16:creationId xmlns:a16="http://schemas.microsoft.com/office/drawing/2014/main" id="{69BB217A-4050-D694-0AC3-22B1DA3DD3E4}"/>
              </a:ext>
            </a:extLst>
          </p:cNvPr>
          <p:cNvSpPr txBox="1"/>
          <p:nvPr/>
        </p:nvSpPr>
        <p:spPr bwMode="auto">
          <a:xfrm>
            <a:off x="1395875" y="2918748"/>
            <a:ext cx="2883159" cy="307777"/>
          </a:xfrm>
          <a:prstGeom prst="rect">
            <a:avLst/>
          </a:prstGeom>
          <a:noFill/>
        </p:spPr>
        <p:txBody>
          <a:bodyPr wrap="square">
            <a:spAutoFit/>
          </a:bodyPr>
          <a:lstStyle/>
          <a:p>
            <a:r>
              <a:rPr lang="en-GB" sz="1400" dirty="0">
                <a:solidFill>
                  <a:schemeClr val="accent1"/>
                </a:solidFill>
              </a:rPr>
              <a:t>[Schmitt, J.C. PhD thesis (2011)] </a:t>
            </a:r>
            <a:endParaRPr lang="en-GB" sz="1400" b="0" i="1" dirty="0">
              <a:solidFill>
                <a:schemeClr val="accent1"/>
              </a:solidFill>
              <a:latin typeface="Cambria Math" panose="02040503050406030204" pitchFamily="18" charset="0"/>
              <a:cs typeface="Helvetica" panose="020B0604020202020204" pitchFamily="34" charset="0"/>
            </a:endParaRPr>
          </a:p>
        </p:txBody>
      </p:sp>
      <p:sp>
        <p:nvSpPr>
          <p:cNvPr id="12" name="Arrow: Down 11">
            <a:extLst>
              <a:ext uri="{FF2B5EF4-FFF2-40B4-BE49-F238E27FC236}">
                <a16:creationId xmlns:a16="http://schemas.microsoft.com/office/drawing/2014/main" id="{6C83D405-788D-3517-4AAF-C7B92F93793D}"/>
              </a:ext>
            </a:extLst>
          </p:cNvPr>
          <p:cNvSpPr/>
          <p:nvPr/>
        </p:nvSpPr>
        <p:spPr bwMode="auto">
          <a:xfrm>
            <a:off x="5941754" y="2144136"/>
            <a:ext cx="288404" cy="634111"/>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3" name="Arrow: Down 12">
            <a:extLst>
              <a:ext uri="{FF2B5EF4-FFF2-40B4-BE49-F238E27FC236}">
                <a16:creationId xmlns:a16="http://schemas.microsoft.com/office/drawing/2014/main" id="{968D5DAF-A9B9-6191-BDF8-4DAAC72662A8}"/>
              </a:ext>
            </a:extLst>
          </p:cNvPr>
          <p:cNvSpPr/>
          <p:nvPr/>
        </p:nvSpPr>
        <p:spPr bwMode="auto">
          <a:xfrm>
            <a:off x="5951797" y="3510045"/>
            <a:ext cx="288404" cy="415610"/>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64EDB3-2B18-6C93-36AB-0C337DA952ED}"/>
                  </a:ext>
                </a:extLst>
              </p:cNvPr>
              <p:cNvSpPr txBox="1"/>
              <p:nvPr/>
            </p:nvSpPr>
            <p:spPr bwMode="auto">
              <a:xfrm>
                <a:off x="8091422" y="2888323"/>
                <a:ext cx="2036259" cy="461665"/>
              </a:xfrm>
              <a:prstGeom prst="rect">
                <a:avLst/>
              </a:prstGeom>
              <a:noFill/>
            </p:spPr>
            <p:txBody>
              <a:bodyPr wrap="square" rtlCol="0">
                <a:spAutoFit/>
              </a:bodyPr>
              <a:lstStyle/>
              <a:p>
                <a14:m>
                  <m:oMath xmlns:m="http://schemas.openxmlformats.org/officeDocument/2006/math">
                    <m:r>
                      <a:rPr lang="en-GB" sz="1200" b="0" i="1" smtClean="0">
                        <a:solidFill>
                          <a:schemeClr val="bg1">
                            <a:lumMod val="50000"/>
                          </a:schemeClr>
                        </a:solidFill>
                        <a:latin typeface="Cambria Math" panose="02040503050406030204" pitchFamily="18" charset="0"/>
                      </a:rPr>
                      <m:t>𝑠</m:t>
                    </m:r>
                    <m:r>
                      <a:rPr lang="en-GB" sz="1200" b="0" i="1" smtClean="0">
                        <a:solidFill>
                          <a:schemeClr val="bg1">
                            <a:lumMod val="50000"/>
                          </a:schemeClr>
                        </a:solidFill>
                        <a:latin typeface="Cambria Math" panose="02040503050406030204" pitchFamily="18" charset="0"/>
                      </a:rPr>
                      <m:t>=</m:t>
                    </m:r>
                    <m:r>
                      <m:rPr>
                        <m:sty m:val="p"/>
                      </m:rPr>
                      <a:rPr lang="en-GB" sz="1200" b="0" i="0" smtClean="0">
                        <a:solidFill>
                          <a:schemeClr val="bg1">
                            <a:lumMod val="50000"/>
                          </a:schemeClr>
                        </a:solidFill>
                        <a:latin typeface="Cambria Math" panose="02040503050406030204" pitchFamily="18" charset="0"/>
                      </a:rPr>
                      <m:t>Φ</m:t>
                    </m:r>
                    <m:r>
                      <a:rPr lang="en-GB" sz="1200" b="0" i="1" smtClean="0">
                        <a:solidFill>
                          <a:schemeClr val="bg1">
                            <a:lumMod val="50000"/>
                          </a:schemeClr>
                        </a:solidFill>
                        <a:latin typeface="Cambria Math" panose="02040503050406030204" pitchFamily="18" charset="0"/>
                      </a:rPr>
                      <m:t>/</m:t>
                    </m:r>
                    <m:sSub>
                      <m:sSubPr>
                        <m:ctrlPr>
                          <a:rPr lang="en-GB" sz="1200" b="0" i="1" smtClean="0">
                            <a:solidFill>
                              <a:schemeClr val="bg1">
                                <a:lumMod val="50000"/>
                              </a:schemeClr>
                            </a:solidFill>
                            <a:latin typeface="Cambria Math" panose="02040503050406030204" pitchFamily="18" charset="0"/>
                          </a:rPr>
                        </m:ctrlPr>
                      </m:sSubPr>
                      <m:e>
                        <m:r>
                          <m:rPr>
                            <m:sty m:val="p"/>
                          </m:rPr>
                          <a:rPr lang="en-GB" sz="1200" b="0" i="0" smtClean="0">
                            <a:solidFill>
                              <a:schemeClr val="bg1">
                                <a:lumMod val="50000"/>
                              </a:schemeClr>
                            </a:solidFill>
                            <a:latin typeface="Cambria Math" panose="02040503050406030204" pitchFamily="18" charset="0"/>
                          </a:rPr>
                          <m:t>Φ</m:t>
                        </m:r>
                      </m:e>
                      <m:sub>
                        <m:r>
                          <a:rPr lang="en-GB" sz="1200" b="0" i="1" smtClean="0">
                            <a:solidFill>
                              <a:schemeClr val="bg1">
                                <a:lumMod val="50000"/>
                              </a:schemeClr>
                            </a:solidFill>
                            <a:latin typeface="Cambria Math" panose="02040503050406030204" pitchFamily="18" charset="0"/>
                          </a:rPr>
                          <m:t>𝑎</m:t>
                        </m:r>
                      </m:sub>
                    </m:sSub>
                  </m:oMath>
                </a14:m>
                <a:r>
                  <a:rPr lang="en-US" sz="1200" dirty="0">
                    <a:solidFill>
                      <a:schemeClr val="bg1">
                        <a:lumMod val="50000"/>
                      </a:schemeClr>
                    </a:solidFill>
                  </a:rPr>
                  <a:t> </a:t>
                </a:r>
              </a:p>
              <a:p>
                <a14:m>
                  <m:oMath xmlns:m="http://schemas.openxmlformats.org/officeDocument/2006/math">
                    <m:r>
                      <a:rPr lang="en-GB" sz="1200" b="0" i="1" smtClean="0">
                        <a:solidFill>
                          <a:schemeClr val="bg1">
                            <a:lumMod val="50000"/>
                          </a:schemeClr>
                        </a:solidFill>
                        <a:latin typeface="Cambria Math" panose="02040503050406030204" pitchFamily="18" charset="0"/>
                      </a:rPr>
                      <m:t>𝑝</m:t>
                    </m:r>
                    <m:r>
                      <a:rPr lang="en-GB" sz="1200" b="0" i="0"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 pressure</a:t>
                </a:r>
              </a:p>
            </p:txBody>
          </p:sp>
        </mc:Choice>
        <mc:Fallback xmlns="">
          <p:sp>
            <p:nvSpPr>
              <p:cNvPr id="14" name="TextBox 13">
                <a:extLst>
                  <a:ext uri="{FF2B5EF4-FFF2-40B4-BE49-F238E27FC236}">
                    <a16:creationId xmlns:a16="http://schemas.microsoft.com/office/drawing/2014/main" id="{1764EDB3-2B18-6C93-36AB-0C337DA952ED}"/>
                  </a:ext>
                </a:extLst>
              </p:cNvPr>
              <p:cNvSpPr txBox="1">
                <a:spLocks noRot="1" noChangeAspect="1" noMove="1" noResize="1" noEditPoints="1" noAdjustHandles="1" noChangeArrowheads="1" noChangeShapeType="1" noTextEdit="1"/>
              </p:cNvSpPr>
              <p:nvPr/>
            </p:nvSpPr>
            <p:spPr bwMode="auto">
              <a:xfrm>
                <a:off x="8091422" y="2888323"/>
                <a:ext cx="2036259" cy="461665"/>
              </a:xfrm>
              <a:prstGeom prst="rect">
                <a:avLst/>
              </a:prstGeom>
              <a:blipFill>
                <a:blip r:embed="rId6"/>
                <a:stretch>
                  <a:fillRect b="-789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6BF92E8-CC8E-033D-1A58-7AEC05080058}"/>
                  </a:ext>
                </a:extLst>
              </p:cNvPr>
              <p:cNvSpPr txBox="1"/>
              <p:nvPr/>
            </p:nvSpPr>
            <p:spPr bwMode="auto">
              <a:xfrm>
                <a:off x="6960096" y="5705825"/>
                <a:ext cx="2036259" cy="461665"/>
              </a:xfrm>
              <a:prstGeom prst="rect">
                <a:avLst/>
              </a:prstGeom>
              <a:noFill/>
            </p:spPr>
            <p:txBody>
              <a:bodyPr wrap="square" rtlCol="0">
                <a:spAutoFit/>
              </a:bodyPr>
              <a:lstStyle/>
              <a:p>
                <a14:m>
                  <m:oMath xmlns:m="http://schemas.openxmlformats.org/officeDocument/2006/math">
                    <m:sSub>
                      <m:sSubPr>
                        <m:ctrlPr>
                          <a:rPr lang="en-GB" sz="1200" b="0" i="1" smtClean="0">
                            <a:solidFill>
                              <a:schemeClr val="bg1">
                                <a:lumMod val="50000"/>
                              </a:schemeClr>
                            </a:solidFill>
                            <a:latin typeface="Cambria Math" panose="02040503050406030204" pitchFamily="18" charset="0"/>
                          </a:rPr>
                        </m:ctrlPr>
                      </m:sSubPr>
                      <m:e>
                        <m:r>
                          <a:rPr lang="en-GB" sz="1200" b="0" i="1" smtClean="0">
                            <a:solidFill>
                              <a:schemeClr val="bg1">
                                <a:lumMod val="50000"/>
                              </a:schemeClr>
                            </a:solidFill>
                            <a:latin typeface="Cambria Math" panose="02040503050406030204" pitchFamily="18" charset="0"/>
                          </a:rPr>
                          <m:t>𝐿</m:t>
                        </m:r>
                      </m:e>
                      <m:sub>
                        <m:r>
                          <m:rPr>
                            <m:sty m:val="p"/>
                          </m:rPr>
                          <a:rPr lang="en-GB" sz="1200" b="0" i="0" smtClean="0">
                            <a:solidFill>
                              <a:schemeClr val="bg1">
                                <a:lumMod val="50000"/>
                              </a:schemeClr>
                            </a:solidFill>
                            <a:latin typeface="Cambria Math" panose="02040503050406030204" pitchFamily="18" charset="0"/>
                          </a:rPr>
                          <m:t>ext</m:t>
                        </m:r>
                      </m:sub>
                    </m:sSub>
                    <m:r>
                      <a:rPr lang="en-GB"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external inductance</a:t>
                </a:r>
              </a:p>
              <a:p>
                <a14:m>
                  <m:oMath xmlns:m="http://schemas.openxmlformats.org/officeDocument/2006/math">
                    <m:r>
                      <a:rPr lang="en-GB" sz="1200" b="0" i="1" smtClean="0">
                        <a:solidFill>
                          <a:schemeClr val="bg1">
                            <a:lumMod val="50000"/>
                          </a:schemeClr>
                        </a:solidFill>
                        <a:latin typeface="Cambria Math" panose="02040503050406030204" pitchFamily="18" charset="0"/>
                      </a:rPr>
                      <m:t>𝑅</m:t>
                    </m:r>
                    <m:r>
                      <a:rPr lang="en-GB" sz="1200" b="0" i="1" smtClean="0">
                        <a:solidFill>
                          <a:schemeClr val="bg1">
                            <a:lumMod val="50000"/>
                          </a:schemeClr>
                        </a:solidFill>
                        <a:latin typeface="Cambria Math" panose="02040503050406030204" pitchFamily="18" charset="0"/>
                      </a:rPr>
                      <m:t>−</m:t>
                    </m:r>
                  </m:oMath>
                </a14:m>
                <a:r>
                  <a:rPr lang="en-US" sz="1200" dirty="0">
                    <a:solidFill>
                      <a:schemeClr val="bg1">
                        <a:lumMod val="50000"/>
                      </a:schemeClr>
                    </a:solidFill>
                  </a:rPr>
                  <a:t>major radius</a:t>
                </a:r>
              </a:p>
            </p:txBody>
          </p:sp>
        </mc:Choice>
        <mc:Fallback xmlns="">
          <p:sp>
            <p:nvSpPr>
              <p:cNvPr id="64" name="TextBox 63">
                <a:extLst>
                  <a:ext uri="{FF2B5EF4-FFF2-40B4-BE49-F238E27FC236}">
                    <a16:creationId xmlns:a16="http://schemas.microsoft.com/office/drawing/2014/main" id="{06BF92E8-CC8E-033D-1A58-7AEC05080058}"/>
                  </a:ext>
                </a:extLst>
              </p:cNvPr>
              <p:cNvSpPr txBox="1">
                <a:spLocks noRot="1" noChangeAspect="1" noMove="1" noResize="1" noEditPoints="1" noAdjustHandles="1" noChangeArrowheads="1" noChangeShapeType="1" noTextEdit="1"/>
              </p:cNvSpPr>
              <p:nvPr/>
            </p:nvSpPr>
            <p:spPr bwMode="auto">
              <a:xfrm>
                <a:off x="6960096" y="5705825"/>
                <a:ext cx="2036259" cy="461665"/>
              </a:xfrm>
              <a:prstGeom prst="rect">
                <a:avLst/>
              </a:prstGeom>
              <a:blipFill>
                <a:blip r:embed="rId7"/>
                <a:stretch>
                  <a:fillRect t="-2632" b="-7895"/>
                </a:stretch>
              </a:blipFill>
            </p:spPr>
            <p:txBody>
              <a:bodyPr/>
              <a:lstStyle/>
              <a:p>
                <a:r>
                  <a:rPr lang="en-NL">
                    <a:noFill/>
                  </a:rPr>
                  <a:t> </a:t>
                </a:r>
              </a:p>
            </p:txBody>
          </p:sp>
        </mc:Fallback>
      </mc:AlternateContent>
      <p:sp>
        <p:nvSpPr>
          <p:cNvPr id="66" name="TextBox 65">
            <a:extLst>
              <a:ext uri="{FF2B5EF4-FFF2-40B4-BE49-F238E27FC236}">
                <a16:creationId xmlns:a16="http://schemas.microsoft.com/office/drawing/2014/main" id="{1D18C0D0-20DE-D2D1-86DA-337E17FC64E7}"/>
              </a:ext>
            </a:extLst>
          </p:cNvPr>
          <p:cNvSpPr txBox="1"/>
          <p:nvPr/>
        </p:nvSpPr>
        <p:spPr bwMode="auto">
          <a:xfrm>
            <a:off x="662789" y="2305555"/>
            <a:ext cx="3608680" cy="369332"/>
          </a:xfrm>
          <a:prstGeom prst="rect">
            <a:avLst/>
          </a:prstGeom>
          <a:noFill/>
        </p:spPr>
        <p:txBody>
          <a:bodyPr wrap="none" rtlCol="0">
            <a:spAutoFit/>
          </a:bodyPr>
          <a:lstStyle/>
          <a:p>
            <a:r>
              <a:rPr lang="en-GB" dirty="0"/>
              <a:t>Issue: THRIFT not self-consistent</a:t>
            </a:r>
            <a:endParaRPr lang="en-NL" dirty="0"/>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63F570A-D722-BCDE-28E1-7478313A5906}"/>
                  </a:ext>
                </a:extLst>
              </p:cNvPr>
              <p:cNvSpPr txBox="1"/>
              <p:nvPr/>
            </p:nvSpPr>
            <p:spPr bwMode="auto">
              <a:xfrm>
                <a:off x="9253665" y="2941460"/>
                <a:ext cx="2587643" cy="16963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solidFill>
                                <a:schemeClr val="bg1">
                                  <a:lumMod val="50000"/>
                                </a:schemeClr>
                              </a:solidFill>
                              <a:latin typeface="Cambria Math" panose="02040503050406030204" pitchFamily="18" charset="0"/>
                            </a:rPr>
                          </m:ctrlPr>
                        </m:sSubPr>
                        <m:e>
                          <m:r>
                            <a:rPr lang="en-GB" sz="1200" b="0" i="1" smtClean="0">
                              <a:solidFill>
                                <a:schemeClr val="bg1">
                                  <a:lumMod val="50000"/>
                                </a:schemeClr>
                              </a:solidFill>
                              <a:latin typeface="Cambria Math" panose="02040503050406030204" pitchFamily="18" charset="0"/>
                            </a:rPr>
                            <m:t>𝛼</m:t>
                          </m:r>
                        </m:e>
                        <m:sub>
                          <m:r>
                            <a:rPr lang="en-GB" sz="1200" b="0" i="1" smtClean="0">
                              <a:solidFill>
                                <a:schemeClr val="bg1">
                                  <a:lumMod val="50000"/>
                                </a:schemeClr>
                              </a:solidFill>
                              <a:latin typeface="Cambria Math" panose="02040503050406030204" pitchFamily="18" charset="0"/>
                            </a:rPr>
                            <m:t>1</m:t>
                          </m:r>
                        </m:sub>
                      </m:sSub>
                      <m:r>
                        <a:rPr lang="en-GB" sz="1200" b="0" i="1" smtClean="0">
                          <a:solidFill>
                            <a:schemeClr val="bg1">
                              <a:lumMod val="50000"/>
                            </a:schemeClr>
                          </a:solidFill>
                          <a:latin typeface="Cambria Math" panose="02040503050406030204" pitchFamily="18" charset="0"/>
                        </a:rPr>
                        <m:t>=−</m:t>
                      </m:r>
                      <m:f>
                        <m:fPr>
                          <m:ctrlPr>
                            <a:rPr lang="en-GB" sz="1200" b="0" i="1" smtClean="0">
                              <a:solidFill>
                                <a:schemeClr val="bg1">
                                  <a:lumMod val="50000"/>
                                </a:schemeClr>
                              </a:solidFill>
                              <a:latin typeface="Cambria Math" panose="02040503050406030204" pitchFamily="18" charset="0"/>
                            </a:rPr>
                          </m:ctrlPr>
                        </m:fPr>
                        <m:num>
                          <m:sSub>
                            <m:sSubPr>
                              <m:ctrlPr>
                                <a:rPr lang="en-GB" sz="1200" b="0" i="1" smtClean="0">
                                  <a:solidFill>
                                    <a:schemeClr val="bg1">
                                      <a:lumMod val="50000"/>
                                    </a:schemeClr>
                                  </a:solidFill>
                                  <a:latin typeface="Cambria Math" panose="02040503050406030204" pitchFamily="18" charset="0"/>
                                </a:rPr>
                              </m:ctrlPr>
                            </m:sSubPr>
                            <m:e>
                              <m:r>
                                <a:rPr lang="en-GB" sz="1200" b="0" i="1" smtClean="0">
                                  <a:solidFill>
                                    <a:schemeClr val="bg1">
                                      <a:lumMod val="50000"/>
                                    </a:schemeClr>
                                  </a:solidFill>
                                  <a:latin typeface="Cambria Math" panose="02040503050406030204" pitchFamily="18" charset="0"/>
                                </a:rPr>
                                <m:t>𝑆</m:t>
                              </m:r>
                            </m:e>
                            <m:sub>
                              <m:r>
                                <a:rPr lang="en-GB" sz="1200" b="0" i="1" smtClean="0">
                                  <a:solidFill>
                                    <a:schemeClr val="bg1">
                                      <a:lumMod val="50000"/>
                                    </a:schemeClr>
                                  </a:solidFill>
                                  <a:latin typeface="Cambria Math" panose="02040503050406030204" pitchFamily="18" charset="0"/>
                                </a:rPr>
                                <m:t>11</m:t>
                              </m:r>
                            </m:sub>
                          </m:sSub>
                        </m:num>
                        <m:den>
                          <m:sSubSup>
                            <m:sSubSupPr>
                              <m:ctrlPr>
                                <a:rPr lang="en-GB" sz="1200" b="0" i="1" smtClean="0">
                                  <a:solidFill>
                                    <a:schemeClr val="bg1">
                                      <a:lumMod val="50000"/>
                                    </a:schemeClr>
                                  </a:solidFill>
                                  <a:latin typeface="Cambria Math" panose="02040503050406030204" pitchFamily="18" charset="0"/>
                                </a:rPr>
                              </m:ctrlPr>
                            </m:sSubSupPr>
                            <m:e>
                              <m:r>
                                <m:rPr>
                                  <m:sty m:val="p"/>
                                </m:rPr>
                                <a:rPr lang="en-GB" sz="1200" b="0" i="0" smtClean="0">
                                  <a:solidFill>
                                    <a:schemeClr val="bg1">
                                      <a:lumMod val="50000"/>
                                    </a:schemeClr>
                                  </a:solidFill>
                                  <a:latin typeface="Cambria Math" panose="02040503050406030204" pitchFamily="18" charset="0"/>
                                </a:rPr>
                                <m:t>Φ</m:t>
                              </m:r>
                            </m:e>
                            <m:sub>
                              <m:r>
                                <a:rPr lang="en-GB" sz="1200" b="0" i="1" smtClean="0">
                                  <a:solidFill>
                                    <a:schemeClr val="bg1">
                                      <a:lumMod val="50000"/>
                                    </a:schemeClr>
                                  </a:solidFill>
                                  <a:latin typeface="Cambria Math" panose="02040503050406030204" pitchFamily="18" charset="0"/>
                                </a:rPr>
                                <m:t>𝑎</m:t>
                              </m:r>
                            </m:sub>
                            <m:sup>
                              <m:r>
                                <a:rPr lang="en-GB" sz="1200" b="0" i="1" smtClean="0">
                                  <a:solidFill>
                                    <a:schemeClr val="bg1">
                                      <a:lumMod val="50000"/>
                                    </a:schemeClr>
                                  </a:solidFill>
                                  <a:latin typeface="Cambria Math" panose="02040503050406030204" pitchFamily="18" charset="0"/>
                                </a:rPr>
                                <m:t>2</m:t>
                              </m:r>
                            </m:sup>
                          </m:sSubSup>
                        </m:den>
                      </m:f>
                      <m:f>
                        <m:fPr>
                          <m:ctrlPr>
                            <a:rPr lang="en-GB" sz="1200" b="0" i="1" smtClean="0">
                              <a:solidFill>
                                <a:schemeClr val="bg1">
                                  <a:lumMod val="50000"/>
                                </a:schemeClr>
                              </a:solidFill>
                              <a:latin typeface="Cambria Math" panose="02040503050406030204" pitchFamily="18" charset="0"/>
                            </a:rPr>
                          </m:ctrlPr>
                        </m:fPr>
                        <m:num>
                          <m:r>
                            <m:rPr>
                              <m:sty m:val="p"/>
                            </m:rPr>
                            <a:rPr lang="en-GB" sz="1200" b="0" i="0" smtClean="0">
                              <a:solidFill>
                                <a:schemeClr val="bg1">
                                  <a:lumMod val="50000"/>
                                </a:schemeClr>
                              </a:solidFill>
                              <a:latin typeface="Cambria Math" panose="02040503050406030204" pitchFamily="18" charset="0"/>
                            </a:rPr>
                            <m:t>d</m:t>
                          </m:r>
                        </m:num>
                        <m:den>
                          <m:r>
                            <m:rPr>
                              <m:sty m:val="p"/>
                            </m:rPr>
                            <a:rPr lang="en-GB" sz="1200" b="0" i="0" smtClean="0">
                              <a:solidFill>
                                <a:schemeClr val="bg1">
                                  <a:lumMod val="50000"/>
                                </a:schemeClr>
                              </a:solidFill>
                              <a:latin typeface="Cambria Math" panose="02040503050406030204" pitchFamily="18" charset="0"/>
                            </a:rPr>
                            <m:t>d</m:t>
                          </m:r>
                          <m:r>
                            <a:rPr lang="en-GB" sz="1200" b="0" i="1" smtClean="0">
                              <a:solidFill>
                                <a:schemeClr val="bg1">
                                  <a:lumMod val="50000"/>
                                </a:schemeClr>
                              </a:solidFill>
                              <a:latin typeface="Cambria Math" panose="02040503050406030204" pitchFamily="18" charset="0"/>
                            </a:rPr>
                            <m:t>𝑠</m:t>
                          </m:r>
                        </m:den>
                      </m:f>
                      <m:d>
                        <m:dPr>
                          <m:begChr m:val="["/>
                          <m:endChr m:val="]"/>
                          <m:ctrlPr>
                            <a:rPr lang="en-GB" sz="1200" b="0" i="1" smtClean="0">
                              <a:solidFill>
                                <a:schemeClr val="bg1">
                                  <a:lumMod val="50000"/>
                                </a:schemeClr>
                              </a:solidFill>
                              <a:latin typeface="Cambria Math" panose="02040503050406030204" pitchFamily="18" charset="0"/>
                            </a:rPr>
                          </m:ctrlPr>
                        </m:dPr>
                        <m:e>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𝜂</m:t>
                              </m:r>
                            </m:e>
                            <m:sub>
                              <m:r>
                                <a:rPr lang="en-GB" sz="1200" i="1">
                                  <a:solidFill>
                                    <a:schemeClr val="bg1">
                                      <a:lumMod val="50000"/>
                                    </a:schemeClr>
                                  </a:solidFill>
                                  <a:latin typeface="Cambria Math" panose="02040503050406030204" pitchFamily="18" charset="0"/>
                                </a:rPr>
                                <m:t>∥</m:t>
                              </m:r>
                            </m:sub>
                          </m:sSub>
                          <m:sSup>
                            <m:sSupPr>
                              <m:ctrlPr>
                                <a:rPr lang="en-GB" sz="1200" i="1">
                                  <a:solidFill>
                                    <a:schemeClr val="bg1">
                                      <a:lumMod val="50000"/>
                                    </a:schemeClr>
                                  </a:solidFill>
                                  <a:latin typeface="Cambria Math" panose="02040503050406030204" pitchFamily="18" charset="0"/>
                                </a:rPr>
                              </m:ctrlPr>
                            </m:sSupPr>
                            <m:e>
                              <m:r>
                                <a:rPr lang="en-GB" sz="1200" i="1">
                                  <a:solidFill>
                                    <a:schemeClr val="bg1">
                                      <a:lumMod val="50000"/>
                                    </a:schemeClr>
                                  </a:solidFill>
                                  <a:latin typeface="Cambria Math" panose="02040503050406030204" pitchFamily="18" charset="0"/>
                                </a:rPr>
                                <m:t>𝑉</m:t>
                              </m:r>
                            </m:e>
                            <m:sup>
                              <m:r>
                                <a:rPr lang="en-GB" sz="1200" i="1">
                                  <a:solidFill>
                                    <a:schemeClr val="bg1">
                                      <a:lumMod val="50000"/>
                                    </a:schemeClr>
                                  </a:solidFill>
                                  <a:latin typeface="Cambria Math" panose="02040503050406030204" pitchFamily="18" charset="0"/>
                                </a:rPr>
                                <m:t>′</m:t>
                              </m:r>
                            </m:sup>
                          </m:sSup>
                          <m:d>
                            <m:dPr>
                              <m:begChr m:val="⟨"/>
                              <m:endChr m:val="⟩"/>
                              <m:ctrlPr>
                                <a:rPr lang="en-GB" sz="1200" i="1">
                                  <a:solidFill>
                                    <a:schemeClr val="bg1">
                                      <a:lumMod val="50000"/>
                                    </a:schemeClr>
                                  </a:solidFill>
                                  <a:latin typeface="Cambria Math" panose="02040503050406030204" pitchFamily="18" charset="0"/>
                                </a:rPr>
                              </m:ctrlPr>
                            </m:dPr>
                            <m:e>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𝐽</m:t>
                                  </m:r>
                                </m:e>
                                <m:sub>
                                  <m:r>
                                    <a:rPr lang="en-GB" sz="1200" i="1">
                                      <a:solidFill>
                                        <a:schemeClr val="bg1">
                                          <a:lumMod val="50000"/>
                                        </a:schemeClr>
                                      </a:solidFill>
                                      <a:latin typeface="Cambria Math" panose="02040503050406030204" pitchFamily="18" charset="0"/>
                                    </a:rPr>
                                    <m:t>𝑠</m:t>
                                  </m:r>
                                </m:sub>
                              </m:sSub>
                              <m:r>
                                <a:rPr lang="en-GB" sz="1200" i="1">
                                  <a:solidFill>
                                    <a:schemeClr val="bg1">
                                      <a:lumMod val="50000"/>
                                    </a:schemeClr>
                                  </a:solidFill>
                                  <a:latin typeface="Cambria Math" panose="02040503050406030204" pitchFamily="18" charset="0"/>
                                </a:rPr>
                                <m:t>𝐵</m:t>
                              </m:r>
                            </m:e>
                          </m:d>
                        </m:e>
                      </m:d>
                    </m:oMath>
                  </m:oMathPara>
                </a14:m>
                <a:endParaRPr lang="en-US" sz="1200" dirty="0">
                  <a:solidFill>
                    <a:schemeClr val="bg1">
                      <a:lumMod val="50000"/>
                    </a:schemeClr>
                  </a:solidFill>
                </a:endParaRPr>
              </a:p>
              <a:p>
                <a:pPr/>
                <a14:m>
                  <m:oMathPara xmlns:m="http://schemas.openxmlformats.org/officeDocument/2006/math">
                    <m:oMathParaPr>
                      <m:jc m:val="centerGroup"/>
                    </m:oMathParaPr>
                    <m:oMath xmlns:m="http://schemas.openxmlformats.org/officeDocument/2006/math">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𝛼</m:t>
                          </m:r>
                        </m:e>
                        <m:sub>
                          <m:r>
                            <a:rPr lang="en-GB" sz="1200" b="0" i="1" smtClean="0">
                              <a:solidFill>
                                <a:schemeClr val="bg1">
                                  <a:lumMod val="50000"/>
                                </a:schemeClr>
                              </a:solidFill>
                              <a:latin typeface="Cambria Math" panose="02040503050406030204" pitchFamily="18" charset="0"/>
                            </a:rPr>
                            <m:t>2</m:t>
                          </m:r>
                        </m:sub>
                      </m:sSub>
                      <m:r>
                        <a:rPr lang="en-GB" sz="1200" i="1">
                          <a:solidFill>
                            <a:schemeClr val="bg1">
                              <a:lumMod val="50000"/>
                            </a:schemeClr>
                          </a:solidFill>
                          <a:latin typeface="Cambria Math" panose="02040503050406030204" pitchFamily="18" charset="0"/>
                        </a:rPr>
                        <m:t>=</m:t>
                      </m:r>
                      <m:f>
                        <m:fPr>
                          <m:ctrlPr>
                            <a:rPr lang="en-GB" sz="1200" i="1">
                              <a:solidFill>
                                <a:schemeClr val="bg1">
                                  <a:lumMod val="50000"/>
                                </a:schemeClr>
                              </a:solidFill>
                              <a:latin typeface="Cambria Math" panose="02040503050406030204" pitchFamily="18" charset="0"/>
                            </a:rPr>
                          </m:ctrlPr>
                        </m:fPr>
                        <m:num>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𝑆</m:t>
                              </m:r>
                            </m:e>
                            <m:sub>
                              <m:r>
                                <a:rPr lang="en-GB" sz="1200" i="1">
                                  <a:solidFill>
                                    <a:schemeClr val="bg1">
                                      <a:lumMod val="50000"/>
                                    </a:schemeClr>
                                  </a:solidFill>
                                  <a:latin typeface="Cambria Math" panose="02040503050406030204" pitchFamily="18" charset="0"/>
                                </a:rPr>
                                <m:t>11</m:t>
                              </m:r>
                            </m:sub>
                          </m:sSub>
                        </m:num>
                        <m:den>
                          <m:sSubSup>
                            <m:sSubSupPr>
                              <m:ctrlPr>
                                <a:rPr lang="en-GB" sz="1200" i="1">
                                  <a:solidFill>
                                    <a:schemeClr val="bg1">
                                      <a:lumMod val="50000"/>
                                    </a:schemeClr>
                                  </a:solidFill>
                                  <a:latin typeface="Cambria Math" panose="02040503050406030204" pitchFamily="18" charset="0"/>
                                </a:rPr>
                              </m:ctrlPr>
                            </m:sSubSupPr>
                            <m:e>
                              <m:r>
                                <m:rPr>
                                  <m:sty m:val="p"/>
                                </m:rPr>
                                <a:rPr lang="en-GB" sz="1200">
                                  <a:solidFill>
                                    <a:schemeClr val="bg1">
                                      <a:lumMod val="50000"/>
                                    </a:schemeClr>
                                  </a:solidFill>
                                  <a:latin typeface="Cambria Math" panose="02040503050406030204" pitchFamily="18" charset="0"/>
                                </a:rPr>
                                <m:t>Φ</m:t>
                              </m:r>
                            </m:e>
                            <m:sub>
                              <m:r>
                                <a:rPr lang="en-GB" sz="1200" i="1">
                                  <a:solidFill>
                                    <a:schemeClr val="bg1">
                                      <a:lumMod val="50000"/>
                                    </a:schemeClr>
                                  </a:solidFill>
                                  <a:latin typeface="Cambria Math" panose="02040503050406030204" pitchFamily="18" charset="0"/>
                                </a:rPr>
                                <m:t>𝑎</m:t>
                              </m:r>
                            </m:sub>
                            <m:sup>
                              <m:r>
                                <a:rPr lang="en-GB" sz="1200" i="1">
                                  <a:solidFill>
                                    <a:schemeClr val="bg1">
                                      <a:lumMod val="50000"/>
                                    </a:schemeClr>
                                  </a:solidFill>
                                  <a:latin typeface="Cambria Math" panose="02040503050406030204" pitchFamily="18" charset="0"/>
                                </a:rPr>
                                <m:t>2</m:t>
                              </m:r>
                            </m:sup>
                          </m:sSubSup>
                        </m:den>
                      </m:f>
                      <m:f>
                        <m:fPr>
                          <m:ctrlPr>
                            <a:rPr lang="en-GB" sz="1200" i="1">
                              <a:solidFill>
                                <a:schemeClr val="bg1">
                                  <a:lumMod val="50000"/>
                                </a:schemeClr>
                              </a:solidFill>
                              <a:latin typeface="Cambria Math" panose="02040503050406030204" pitchFamily="18" charset="0"/>
                            </a:rPr>
                          </m:ctrlPr>
                        </m:fPr>
                        <m:num>
                          <m:r>
                            <m:rPr>
                              <m:sty m:val="p"/>
                            </m:rPr>
                            <a:rPr lang="en-GB" sz="1200">
                              <a:solidFill>
                                <a:schemeClr val="bg1">
                                  <a:lumMod val="50000"/>
                                </a:schemeClr>
                              </a:solidFill>
                              <a:latin typeface="Cambria Math" panose="02040503050406030204" pitchFamily="18" charset="0"/>
                            </a:rPr>
                            <m:t>d</m:t>
                          </m:r>
                        </m:num>
                        <m:den>
                          <m:r>
                            <m:rPr>
                              <m:sty m:val="p"/>
                            </m:rPr>
                            <a:rPr lang="en-GB" sz="1200">
                              <a:solidFill>
                                <a:schemeClr val="bg1">
                                  <a:lumMod val="50000"/>
                                </a:schemeClr>
                              </a:solidFill>
                              <a:latin typeface="Cambria Math" panose="02040503050406030204" pitchFamily="18" charset="0"/>
                            </a:rPr>
                            <m:t>d</m:t>
                          </m:r>
                          <m:r>
                            <a:rPr lang="en-GB" sz="1200" i="1">
                              <a:solidFill>
                                <a:schemeClr val="bg1">
                                  <a:lumMod val="50000"/>
                                </a:schemeClr>
                              </a:solidFill>
                              <a:latin typeface="Cambria Math" panose="02040503050406030204" pitchFamily="18" charset="0"/>
                            </a:rPr>
                            <m:t>𝑠</m:t>
                          </m:r>
                        </m:den>
                      </m:f>
                      <m:d>
                        <m:dPr>
                          <m:begChr m:val="["/>
                          <m:endChr m:val="]"/>
                          <m:ctrlPr>
                            <a:rPr lang="en-GB" sz="1200" i="1">
                              <a:solidFill>
                                <a:schemeClr val="bg1">
                                  <a:lumMod val="50000"/>
                                </a:schemeClr>
                              </a:solidFill>
                              <a:latin typeface="Cambria Math" panose="02040503050406030204" pitchFamily="18" charset="0"/>
                            </a:rPr>
                          </m:ctrlPr>
                        </m:dPr>
                        <m:e>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𝜂</m:t>
                              </m:r>
                            </m:e>
                            <m:sub>
                              <m:r>
                                <a:rPr lang="en-GB" sz="1200" i="1">
                                  <a:solidFill>
                                    <a:schemeClr val="bg1">
                                      <a:lumMod val="50000"/>
                                    </a:schemeClr>
                                  </a:solidFill>
                                  <a:latin typeface="Cambria Math" panose="02040503050406030204" pitchFamily="18" charset="0"/>
                                </a:rPr>
                                <m:t>∥</m:t>
                              </m:r>
                            </m:sub>
                          </m:sSub>
                          <m:sSup>
                            <m:sSupPr>
                              <m:ctrlPr>
                                <a:rPr lang="en-GB" sz="1200" i="1">
                                  <a:solidFill>
                                    <a:schemeClr val="bg1">
                                      <a:lumMod val="50000"/>
                                    </a:schemeClr>
                                  </a:solidFill>
                                  <a:latin typeface="Cambria Math" panose="02040503050406030204" pitchFamily="18" charset="0"/>
                                </a:rPr>
                              </m:ctrlPr>
                            </m:sSupPr>
                            <m:e>
                              <m:r>
                                <a:rPr lang="en-GB" sz="1200" i="1">
                                  <a:solidFill>
                                    <a:schemeClr val="bg1">
                                      <a:lumMod val="50000"/>
                                    </a:schemeClr>
                                  </a:solidFill>
                                  <a:latin typeface="Cambria Math" panose="02040503050406030204" pitchFamily="18" charset="0"/>
                                </a:rPr>
                                <m:t>𝑉</m:t>
                              </m:r>
                            </m:e>
                            <m:sup>
                              <m:r>
                                <a:rPr lang="en-GB" sz="1200" i="1">
                                  <a:solidFill>
                                    <a:schemeClr val="bg1">
                                      <a:lumMod val="50000"/>
                                    </a:schemeClr>
                                  </a:solidFill>
                                  <a:latin typeface="Cambria Math" panose="02040503050406030204" pitchFamily="18" charset="0"/>
                                </a:rPr>
                                <m:t>′</m:t>
                              </m:r>
                            </m:sup>
                          </m:sSup>
                          <m:r>
                            <a:rPr lang="en-GB" sz="1200" b="0" i="1" smtClean="0">
                              <a:solidFill>
                                <a:schemeClr val="bg1">
                                  <a:lumMod val="50000"/>
                                </a:schemeClr>
                              </a:solidFill>
                              <a:latin typeface="Cambria Math" panose="02040503050406030204" pitchFamily="18" charset="0"/>
                            </a:rPr>
                            <m:t>𝑝</m:t>
                          </m:r>
                          <m:r>
                            <a:rPr lang="en-GB" sz="1200" b="0" i="1" smtClean="0">
                              <a:solidFill>
                                <a:schemeClr val="bg1">
                                  <a:lumMod val="50000"/>
                                </a:schemeClr>
                              </a:solidFill>
                              <a:latin typeface="Cambria Math" panose="02040503050406030204" pitchFamily="18" charset="0"/>
                            </a:rPr>
                            <m:t>′</m:t>
                          </m:r>
                        </m:e>
                      </m:d>
                    </m:oMath>
                  </m:oMathPara>
                </a14:m>
                <a:endParaRPr lang="en-US" sz="1200" dirty="0">
                  <a:solidFill>
                    <a:schemeClr val="bg1">
                      <a:lumMod val="50000"/>
                    </a:schemeClr>
                  </a:solidFill>
                </a:endParaRPr>
              </a:p>
              <a:p>
                <a:pPr/>
                <a14:m>
                  <m:oMathPara xmlns:m="http://schemas.openxmlformats.org/officeDocument/2006/math">
                    <m:oMathParaPr>
                      <m:jc m:val="centerGroup"/>
                    </m:oMathParaPr>
                    <m:oMath xmlns:m="http://schemas.openxmlformats.org/officeDocument/2006/math">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𝛼</m:t>
                          </m:r>
                        </m:e>
                        <m:sub>
                          <m:r>
                            <a:rPr lang="en-GB" sz="1200" b="0" i="1" smtClean="0">
                              <a:solidFill>
                                <a:schemeClr val="bg1">
                                  <a:lumMod val="50000"/>
                                </a:schemeClr>
                              </a:solidFill>
                              <a:latin typeface="Cambria Math" panose="02040503050406030204" pitchFamily="18" charset="0"/>
                            </a:rPr>
                            <m:t>3</m:t>
                          </m:r>
                        </m:sub>
                      </m:sSub>
                      <m:r>
                        <a:rPr lang="en-GB" sz="1200" i="1">
                          <a:solidFill>
                            <a:schemeClr val="bg1">
                              <a:lumMod val="50000"/>
                            </a:schemeClr>
                          </a:solidFill>
                          <a:latin typeface="Cambria Math" panose="02040503050406030204" pitchFamily="18" charset="0"/>
                        </a:rPr>
                        <m:t>=</m:t>
                      </m:r>
                      <m:f>
                        <m:fPr>
                          <m:ctrlPr>
                            <a:rPr lang="en-GB" sz="1200" i="1">
                              <a:solidFill>
                                <a:schemeClr val="bg1">
                                  <a:lumMod val="50000"/>
                                </a:schemeClr>
                              </a:solidFill>
                              <a:latin typeface="Cambria Math" panose="02040503050406030204" pitchFamily="18" charset="0"/>
                            </a:rPr>
                          </m:ctrlPr>
                        </m:fPr>
                        <m:num>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𝑆</m:t>
                              </m:r>
                            </m:e>
                            <m:sub>
                              <m:r>
                                <a:rPr lang="en-GB" sz="1200" i="1">
                                  <a:solidFill>
                                    <a:schemeClr val="bg1">
                                      <a:lumMod val="50000"/>
                                    </a:schemeClr>
                                  </a:solidFill>
                                  <a:latin typeface="Cambria Math" panose="02040503050406030204" pitchFamily="18" charset="0"/>
                                </a:rPr>
                                <m:t>11</m:t>
                              </m:r>
                            </m:sub>
                          </m:sSub>
                        </m:num>
                        <m:den>
                          <m:sSubSup>
                            <m:sSubSupPr>
                              <m:ctrlPr>
                                <a:rPr lang="en-GB" sz="1200" i="1">
                                  <a:solidFill>
                                    <a:schemeClr val="bg1">
                                      <a:lumMod val="50000"/>
                                    </a:schemeClr>
                                  </a:solidFill>
                                  <a:latin typeface="Cambria Math" panose="02040503050406030204" pitchFamily="18" charset="0"/>
                                </a:rPr>
                              </m:ctrlPr>
                            </m:sSubSupPr>
                            <m:e>
                              <m:r>
                                <m:rPr>
                                  <m:sty m:val="p"/>
                                </m:rPr>
                                <a:rPr lang="en-GB" sz="1200">
                                  <a:solidFill>
                                    <a:schemeClr val="bg1">
                                      <a:lumMod val="50000"/>
                                    </a:schemeClr>
                                  </a:solidFill>
                                  <a:latin typeface="Cambria Math" panose="02040503050406030204" pitchFamily="18" charset="0"/>
                                </a:rPr>
                                <m:t>Φ</m:t>
                              </m:r>
                            </m:e>
                            <m:sub>
                              <m:r>
                                <a:rPr lang="en-GB" sz="1200" i="1">
                                  <a:solidFill>
                                    <a:schemeClr val="bg1">
                                      <a:lumMod val="50000"/>
                                    </a:schemeClr>
                                  </a:solidFill>
                                  <a:latin typeface="Cambria Math" panose="02040503050406030204" pitchFamily="18" charset="0"/>
                                </a:rPr>
                                <m:t>𝑎</m:t>
                              </m:r>
                            </m:sub>
                            <m:sup>
                              <m:r>
                                <a:rPr lang="en-GB" sz="1200" i="1">
                                  <a:solidFill>
                                    <a:schemeClr val="bg1">
                                      <a:lumMod val="50000"/>
                                    </a:schemeClr>
                                  </a:solidFill>
                                  <a:latin typeface="Cambria Math" panose="02040503050406030204" pitchFamily="18" charset="0"/>
                                </a:rPr>
                                <m:t>2</m:t>
                              </m:r>
                            </m:sup>
                          </m:sSubSup>
                        </m:den>
                      </m:f>
                      <m:d>
                        <m:dPr>
                          <m:ctrlPr>
                            <a:rPr lang="en-GB" sz="1200" b="0" i="1" smtClean="0">
                              <a:solidFill>
                                <a:schemeClr val="bg1">
                                  <a:lumMod val="50000"/>
                                </a:schemeClr>
                              </a:solidFill>
                              <a:latin typeface="Cambria Math" panose="02040503050406030204" pitchFamily="18" charset="0"/>
                            </a:rPr>
                          </m:ctrlPr>
                        </m:dPr>
                        <m:e>
                          <m:f>
                            <m:fPr>
                              <m:ctrlPr>
                                <a:rPr lang="en-GB" sz="1200" i="1">
                                  <a:solidFill>
                                    <a:schemeClr val="bg1">
                                      <a:lumMod val="50000"/>
                                    </a:schemeClr>
                                  </a:solidFill>
                                  <a:latin typeface="Cambria Math" panose="02040503050406030204" pitchFamily="18" charset="0"/>
                                </a:rPr>
                              </m:ctrlPr>
                            </m:fPr>
                            <m:num>
                              <m:r>
                                <m:rPr>
                                  <m:sty m:val="p"/>
                                </m:rPr>
                                <a:rPr lang="en-GB" sz="1200">
                                  <a:solidFill>
                                    <a:schemeClr val="bg1">
                                      <a:lumMod val="50000"/>
                                    </a:schemeClr>
                                  </a:solidFill>
                                  <a:latin typeface="Cambria Math" panose="02040503050406030204" pitchFamily="18" charset="0"/>
                                </a:rPr>
                                <m:t>d</m:t>
                              </m:r>
                            </m:num>
                            <m:den>
                              <m:r>
                                <m:rPr>
                                  <m:sty m:val="p"/>
                                </m:rPr>
                                <a:rPr lang="en-GB" sz="1200">
                                  <a:solidFill>
                                    <a:schemeClr val="bg1">
                                      <a:lumMod val="50000"/>
                                    </a:schemeClr>
                                  </a:solidFill>
                                  <a:latin typeface="Cambria Math" panose="02040503050406030204" pitchFamily="18" charset="0"/>
                                </a:rPr>
                                <m:t>d</m:t>
                              </m:r>
                              <m:r>
                                <a:rPr lang="en-GB" sz="1200" i="1">
                                  <a:solidFill>
                                    <a:schemeClr val="bg1">
                                      <a:lumMod val="50000"/>
                                    </a:schemeClr>
                                  </a:solidFill>
                                  <a:latin typeface="Cambria Math" panose="02040503050406030204" pitchFamily="18" charset="0"/>
                                </a:rPr>
                                <m:t>𝑠</m:t>
                              </m:r>
                            </m:den>
                          </m:f>
                          <m:d>
                            <m:dPr>
                              <m:begChr m:val="["/>
                              <m:endChr m:val="]"/>
                              <m:ctrlPr>
                                <a:rPr lang="en-GB" sz="1200" i="1">
                                  <a:solidFill>
                                    <a:schemeClr val="bg1">
                                      <a:lumMod val="50000"/>
                                    </a:schemeClr>
                                  </a:solidFill>
                                  <a:latin typeface="Cambria Math" panose="02040503050406030204" pitchFamily="18" charset="0"/>
                                </a:rPr>
                              </m:ctrlPr>
                            </m:dPr>
                            <m:e>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𝜂</m:t>
                                  </m:r>
                                </m:e>
                                <m:sub>
                                  <m:r>
                                    <a:rPr lang="en-GB" sz="1200" i="1">
                                      <a:solidFill>
                                        <a:schemeClr val="bg1">
                                          <a:lumMod val="50000"/>
                                        </a:schemeClr>
                                      </a:solidFill>
                                      <a:latin typeface="Cambria Math" panose="02040503050406030204" pitchFamily="18" charset="0"/>
                                    </a:rPr>
                                    <m:t>∥</m:t>
                                  </m:r>
                                </m:sub>
                              </m:sSub>
                              <m:sSup>
                                <m:sSupPr>
                                  <m:ctrlPr>
                                    <a:rPr lang="en-GB" sz="1200" i="1">
                                      <a:solidFill>
                                        <a:schemeClr val="bg1">
                                          <a:lumMod val="50000"/>
                                        </a:schemeClr>
                                      </a:solidFill>
                                      <a:latin typeface="Cambria Math" panose="02040503050406030204" pitchFamily="18" charset="0"/>
                                    </a:rPr>
                                  </m:ctrlPr>
                                </m:sSupPr>
                                <m:e>
                                  <m:r>
                                    <a:rPr lang="en-GB" sz="1200" i="1">
                                      <a:solidFill>
                                        <a:schemeClr val="bg1">
                                          <a:lumMod val="50000"/>
                                        </a:schemeClr>
                                      </a:solidFill>
                                      <a:latin typeface="Cambria Math" panose="02040503050406030204" pitchFamily="18" charset="0"/>
                                    </a:rPr>
                                    <m:t>𝑉</m:t>
                                  </m:r>
                                </m:e>
                                <m:sup>
                                  <m:r>
                                    <a:rPr lang="en-GB" sz="1200" i="1">
                                      <a:solidFill>
                                        <a:schemeClr val="bg1">
                                          <a:lumMod val="50000"/>
                                        </a:schemeClr>
                                      </a:solidFill>
                                      <a:latin typeface="Cambria Math" panose="02040503050406030204" pitchFamily="18" charset="0"/>
                                    </a:rPr>
                                    <m:t>′</m:t>
                                  </m:r>
                                </m:sup>
                              </m:sSup>
                              <m:f>
                                <m:fPr>
                                  <m:ctrlPr>
                                    <a:rPr lang="en-GB" sz="1200" i="1">
                                      <a:solidFill>
                                        <a:schemeClr val="bg1">
                                          <a:lumMod val="50000"/>
                                        </a:schemeClr>
                                      </a:solidFill>
                                      <a:latin typeface="Cambria Math" panose="02040503050406030204" pitchFamily="18" charset="0"/>
                                    </a:rPr>
                                  </m:ctrlPr>
                                </m:fPr>
                                <m:num>
                                  <m:d>
                                    <m:dPr>
                                      <m:begChr m:val="⟨"/>
                                      <m:endChr m:val="⟩"/>
                                      <m:ctrlPr>
                                        <a:rPr lang="en-GB" sz="1200" i="1">
                                          <a:solidFill>
                                            <a:schemeClr val="bg1">
                                              <a:lumMod val="50000"/>
                                            </a:schemeClr>
                                          </a:solidFill>
                                          <a:latin typeface="Cambria Math" panose="02040503050406030204" pitchFamily="18" charset="0"/>
                                        </a:rPr>
                                      </m:ctrlPr>
                                    </m:dPr>
                                    <m:e>
                                      <m:sSup>
                                        <m:sSupPr>
                                          <m:ctrlPr>
                                            <a:rPr lang="en-GB" sz="1200" i="1">
                                              <a:solidFill>
                                                <a:schemeClr val="bg1">
                                                  <a:lumMod val="50000"/>
                                                </a:schemeClr>
                                              </a:solidFill>
                                              <a:latin typeface="Cambria Math" panose="02040503050406030204" pitchFamily="18" charset="0"/>
                                            </a:rPr>
                                          </m:ctrlPr>
                                        </m:sSupPr>
                                        <m:e>
                                          <m:r>
                                            <a:rPr lang="en-GB" sz="1200" i="1">
                                              <a:solidFill>
                                                <a:schemeClr val="bg1">
                                                  <a:lumMod val="50000"/>
                                                </a:schemeClr>
                                              </a:solidFill>
                                              <a:latin typeface="Cambria Math" panose="02040503050406030204" pitchFamily="18" charset="0"/>
                                            </a:rPr>
                                            <m:t>𝐵</m:t>
                                          </m:r>
                                        </m:e>
                                        <m:sup>
                                          <m:r>
                                            <a:rPr lang="en-GB" sz="1200" i="1">
                                              <a:solidFill>
                                                <a:schemeClr val="bg1">
                                                  <a:lumMod val="50000"/>
                                                </a:schemeClr>
                                              </a:solidFill>
                                              <a:latin typeface="Cambria Math" panose="02040503050406030204" pitchFamily="18" charset="0"/>
                                            </a:rPr>
                                            <m:t>2</m:t>
                                          </m:r>
                                        </m:sup>
                                      </m:sSup>
                                    </m:e>
                                  </m:d>
                                </m:num>
                                <m:den>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𝜇</m:t>
                                      </m:r>
                                    </m:e>
                                    <m:sub>
                                      <m:r>
                                        <a:rPr lang="en-GB" sz="1200" i="1">
                                          <a:solidFill>
                                            <a:schemeClr val="bg1">
                                              <a:lumMod val="50000"/>
                                            </a:schemeClr>
                                          </a:solidFill>
                                          <a:latin typeface="Cambria Math" panose="02040503050406030204" pitchFamily="18" charset="0"/>
                                        </a:rPr>
                                        <m:t>0</m:t>
                                      </m:r>
                                    </m:sub>
                                  </m:sSub>
                                </m:den>
                              </m:f>
                            </m:e>
                          </m:d>
                          <m:r>
                            <a:rPr lang="en-GB" sz="1200" b="0" i="1" smtClean="0">
                              <a:solidFill>
                                <a:schemeClr val="bg1">
                                  <a:lumMod val="50000"/>
                                </a:schemeClr>
                              </a:solidFill>
                              <a:latin typeface="Cambria Math" panose="02040503050406030204" pitchFamily="18" charset="0"/>
                            </a:rPr>
                            <m:t>+</m:t>
                          </m:r>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𝜂</m:t>
                              </m:r>
                            </m:e>
                            <m:sub>
                              <m:r>
                                <a:rPr lang="en-GB" sz="1200" i="1">
                                  <a:solidFill>
                                    <a:schemeClr val="bg1">
                                      <a:lumMod val="50000"/>
                                    </a:schemeClr>
                                  </a:solidFill>
                                  <a:latin typeface="Cambria Math" panose="02040503050406030204" pitchFamily="18" charset="0"/>
                                </a:rPr>
                                <m:t>∥</m:t>
                              </m:r>
                            </m:sub>
                          </m:sSub>
                          <m:sSup>
                            <m:sSupPr>
                              <m:ctrlPr>
                                <a:rPr lang="en-GB" sz="1200" i="1">
                                  <a:solidFill>
                                    <a:schemeClr val="bg1">
                                      <a:lumMod val="50000"/>
                                    </a:schemeClr>
                                  </a:solidFill>
                                  <a:latin typeface="Cambria Math" panose="02040503050406030204" pitchFamily="18" charset="0"/>
                                </a:rPr>
                              </m:ctrlPr>
                            </m:sSupPr>
                            <m:e>
                              <m:r>
                                <a:rPr lang="en-GB" sz="1200" i="1">
                                  <a:solidFill>
                                    <a:schemeClr val="bg1">
                                      <a:lumMod val="50000"/>
                                    </a:schemeClr>
                                  </a:solidFill>
                                  <a:latin typeface="Cambria Math" panose="02040503050406030204" pitchFamily="18" charset="0"/>
                                </a:rPr>
                                <m:t>𝑉</m:t>
                              </m:r>
                            </m:e>
                            <m:sup>
                              <m:r>
                                <a:rPr lang="en-GB" sz="1200" i="1">
                                  <a:solidFill>
                                    <a:schemeClr val="bg1">
                                      <a:lumMod val="50000"/>
                                    </a:schemeClr>
                                  </a:solidFill>
                                  <a:latin typeface="Cambria Math" panose="02040503050406030204" pitchFamily="18" charset="0"/>
                                </a:rPr>
                                <m:t>′</m:t>
                              </m:r>
                            </m:sup>
                          </m:sSup>
                          <m:r>
                            <a:rPr lang="en-GB" sz="1200" i="1">
                              <a:solidFill>
                                <a:schemeClr val="bg1">
                                  <a:lumMod val="50000"/>
                                </a:schemeClr>
                              </a:solidFill>
                              <a:latin typeface="Cambria Math" panose="02040503050406030204" pitchFamily="18" charset="0"/>
                            </a:rPr>
                            <m:t>𝑝</m:t>
                          </m:r>
                        </m:e>
                      </m:d>
                    </m:oMath>
                  </m:oMathPara>
                </a14:m>
                <a:endParaRPr lang="en-US" sz="1200" dirty="0">
                  <a:solidFill>
                    <a:schemeClr val="bg1">
                      <a:lumMod val="50000"/>
                    </a:schemeClr>
                  </a:solidFill>
                </a:endParaRPr>
              </a:p>
              <a:p>
                <a:pPr/>
                <a14:m>
                  <m:oMathPara xmlns:m="http://schemas.openxmlformats.org/officeDocument/2006/math">
                    <m:oMathParaPr>
                      <m:jc m:val="centerGroup"/>
                    </m:oMathParaPr>
                    <m:oMath xmlns:m="http://schemas.openxmlformats.org/officeDocument/2006/math">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𝛼</m:t>
                          </m:r>
                        </m:e>
                        <m:sub>
                          <m:r>
                            <a:rPr lang="en-GB" sz="1200" b="0" i="1" smtClean="0">
                              <a:solidFill>
                                <a:schemeClr val="bg1">
                                  <a:lumMod val="50000"/>
                                </a:schemeClr>
                              </a:solidFill>
                              <a:latin typeface="Cambria Math" panose="02040503050406030204" pitchFamily="18" charset="0"/>
                            </a:rPr>
                            <m:t>4</m:t>
                          </m:r>
                        </m:sub>
                      </m:sSub>
                      <m:r>
                        <a:rPr lang="en-GB" sz="1200" i="1">
                          <a:solidFill>
                            <a:schemeClr val="bg1">
                              <a:lumMod val="50000"/>
                            </a:schemeClr>
                          </a:solidFill>
                          <a:latin typeface="Cambria Math" panose="02040503050406030204" pitchFamily="18" charset="0"/>
                        </a:rPr>
                        <m:t>=</m:t>
                      </m:r>
                      <m:f>
                        <m:fPr>
                          <m:ctrlPr>
                            <a:rPr lang="en-GB" sz="1200" i="1">
                              <a:solidFill>
                                <a:schemeClr val="bg1">
                                  <a:lumMod val="50000"/>
                                </a:schemeClr>
                              </a:solidFill>
                              <a:latin typeface="Cambria Math" panose="02040503050406030204" pitchFamily="18" charset="0"/>
                            </a:rPr>
                          </m:ctrlPr>
                        </m:fPr>
                        <m:num>
                          <m:sSub>
                            <m:sSubPr>
                              <m:ctrlPr>
                                <a:rPr lang="en-GB" sz="1200" i="1">
                                  <a:solidFill>
                                    <a:schemeClr val="bg1">
                                      <a:lumMod val="50000"/>
                                    </a:schemeClr>
                                  </a:solidFill>
                                  <a:latin typeface="Cambria Math" panose="02040503050406030204" pitchFamily="18" charset="0"/>
                                </a:rPr>
                              </m:ctrlPr>
                            </m:sSubPr>
                            <m:e>
                              <m:r>
                                <a:rPr lang="en-GB" sz="1200" i="1">
                                  <a:solidFill>
                                    <a:schemeClr val="bg1">
                                      <a:lumMod val="50000"/>
                                    </a:schemeClr>
                                  </a:solidFill>
                                  <a:latin typeface="Cambria Math" panose="02040503050406030204" pitchFamily="18" charset="0"/>
                                </a:rPr>
                                <m:t>𝑆</m:t>
                              </m:r>
                            </m:e>
                            <m:sub>
                              <m:r>
                                <a:rPr lang="en-GB" sz="1200" i="1">
                                  <a:solidFill>
                                    <a:schemeClr val="bg1">
                                      <a:lumMod val="50000"/>
                                    </a:schemeClr>
                                  </a:solidFill>
                                  <a:latin typeface="Cambria Math" panose="02040503050406030204" pitchFamily="18" charset="0"/>
                                </a:rPr>
                                <m:t>11</m:t>
                              </m:r>
                            </m:sub>
                          </m:sSub>
                        </m:num>
                        <m:den>
                          <m:sSubSup>
                            <m:sSubSupPr>
                              <m:ctrlPr>
                                <a:rPr lang="en-GB" sz="1200" i="1">
                                  <a:solidFill>
                                    <a:schemeClr val="bg1">
                                      <a:lumMod val="50000"/>
                                    </a:schemeClr>
                                  </a:solidFill>
                                  <a:latin typeface="Cambria Math" panose="02040503050406030204" pitchFamily="18" charset="0"/>
                                </a:rPr>
                              </m:ctrlPr>
                            </m:sSubSupPr>
                            <m:e>
                              <m:r>
                                <m:rPr>
                                  <m:sty m:val="p"/>
                                </m:rPr>
                                <a:rPr lang="en-GB" sz="1200">
                                  <a:solidFill>
                                    <a:schemeClr val="bg1">
                                      <a:lumMod val="50000"/>
                                    </a:schemeClr>
                                  </a:solidFill>
                                  <a:latin typeface="Cambria Math" panose="02040503050406030204" pitchFamily="18" charset="0"/>
                                </a:rPr>
                                <m:t>Φ</m:t>
                              </m:r>
                            </m:e>
                            <m:sub>
                              <m:r>
                                <a:rPr lang="en-GB" sz="1200" i="1">
                                  <a:solidFill>
                                    <a:schemeClr val="bg1">
                                      <a:lumMod val="50000"/>
                                    </a:schemeClr>
                                  </a:solidFill>
                                  <a:latin typeface="Cambria Math" panose="02040503050406030204" pitchFamily="18" charset="0"/>
                                </a:rPr>
                                <m:t>𝑎</m:t>
                              </m:r>
                            </m:sub>
                            <m:sup>
                              <m:r>
                                <a:rPr lang="en-GB" sz="1200" i="1">
                                  <a:solidFill>
                                    <a:schemeClr val="bg1">
                                      <a:lumMod val="50000"/>
                                    </a:schemeClr>
                                  </a:solidFill>
                                  <a:latin typeface="Cambria Math" panose="02040503050406030204" pitchFamily="18" charset="0"/>
                                </a:rPr>
                                <m:t>2</m:t>
                              </m:r>
                            </m:sup>
                          </m:sSubSup>
                        </m:den>
                      </m:f>
                      <m:sSub>
                        <m:sSubPr>
                          <m:ctrlPr>
                            <a:rPr lang="en-GB" sz="1200" b="0" i="1" smtClean="0">
                              <a:solidFill>
                                <a:schemeClr val="bg1">
                                  <a:lumMod val="50000"/>
                                </a:schemeClr>
                              </a:solidFill>
                              <a:latin typeface="Cambria Math" panose="02040503050406030204" pitchFamily="18" charset="0"/>
                            </a:rPr>
                          </m:ctrlPr>
                        </m:sSubPr>
                        <m:e>
                          <m:r>
                            <a:rPr lang="en-GB" sz="1200" b="0" i="1" smtClean="0">
                              <a:solidFill>
                                <a:schemeClr val="bg1">
                                  <a:lumMod val="50000"/>
                                </a:schemeClr>
                              </a:solidFill>
                              <a:latin typeface="Cambria Math" panose="02040503050406030204" pitchFamily="18" charset="0"/>
                            </a:rPr>
                            <m:t>𝜂</m:t>
                          </m:r>
                        </m:e>
                        <m:sub>
                          <m:r>
                            <a:rPr lang="en-GB" sz="1200" b="0" i="1" smtClean="0">
                              <a:solidFill>
                                <a:schemeClr val="bg1">
                                  <a:lumMod val="50000"/>
                                </a:schemeClr>
                              </a:solidFill>
                              <a:latin typeface="Cambria Math" panose="02040503050406030204" pitchFamily="18" charset="0"/>
                            </a:rPr>
                            <m:t>∥</m:t>
                          </m:r>
                        </m:sub>
                      </m:sSub>
                      <m:sSup>
                        <m:sSupPr>
                          <m:ctrlPr>
                            <a:rPr lang="en-GB" sz="1200" b="0" i="1" smtClean="0">
                              <a:solidFill>
                                <a:schemeClr val="bg1">
                                  <a:lumMod val="50000"/>
                                </a:schemeClr>
                              </a:solidFill>
                              <a:latin typeface="Cambria Math" panose="02040503050406030204" pitchFamily="18" charset="0"/>
                            </a:rPr>
                          </m:ctrlPr>
                        </m:sSupPr>
                        <m:e>
                          <m:r>
                            <a:rPr lang="en-GB" sz="1200" b="0" i="1" smtClean="0">
                              <a:solidFill>
                                <a:schemeClr val="bg1">
                                  <a:lumMod val="50000"/>
                                </a:schemeClr>
                              </a:solidFill>
                              <a:latin typeface="Cambria Math" panose="02040503050406030204" pitchFamily="18" charset="0"/>
                            </a:rPr>
                            <m:t>𝑉</m:t>
                          </m:r>
                        </m:e>
                        <m:sup>
                          <m:r>
                            <a:rPr lang="en-GB" sz="1200" b="0" i="1" smtClean="0">
                              <a:solidFill>
                                <a:schemeClr val="bg1">
                                  <a:lumMod val="50000"/>
                                </a:schemeClr>
                              </a:solidFill>
                              <a:latin typeface="Cambria Math" panose="02040503050406030204" pitchFamily="18" charset="0"/>
                            </a:rPr>
                            <m:t>′</m:t>
                          </m:r>
                        </m:sup>
                      </m:sSup>
                      <m:f>
                        <m:fPr>
                          <m:ctrlPr>
                            <a:rPr lang="en-GB" sz="1200" b="0" i="1" smtClean="0">
                              <a:solidFill>
                                <a:schemeClr val="bg1">
                                  <a:lumMod val="50000"/>
                                </a:schemeClr>
                              </a:solidFill>
                              <a:latin typeface="Cambria Math" panose="02040503050406030204" pitchFamily="18" charset="0"/>
                            </a:rPr>
                          </m:ctrlPr>
                        </m:fPr>
                        <m:num>
                          <m:d>
                            <m:dPr>
                              <m:begChr m:val="⟨"/>
                              <m:endChr m:val="⟩"/>
                              <m:ctrlPr>
                                <a:rPr lang="en-GB" sz="1200" b="0" i="1" smtClean="0">
                                  <a:solidFill>
                                    <a:schemeClr val="bg1">
                                      <a:lumMod val="50000"/>
                                    </a:schemeClr>
                                  </a:solidFill>
                                  <a:latin typeface="Cambria Math" panose="02040503050406030204" pitchFamily="18" charset="0"/>
                                </a:rPr>
                              </m:ctrlPr>
                            </m:dPr>
                            <m:e>
                              <m:sSup>
                                <m:sSupPr>
                                  <m:ctrlPr>
                                    <a:rPr lang="en-GB" sz="1200" b="0" i="1" smtClean="0">
                                      <a:solidFill>
                                        <a:schemeClr val="bg1">
                                          <a:lumMod val="50000"/>
                                        </a:schemeClr>
                                      </a:solidFill>
                                      <a:latin typeface="Cambria Math" panose="02040503050406030204" pitchFamily="18" charset="0"/>
                                    </a:rPr>
                                  </m:ctrlPr>
                                </m:sSupPr>
                                <m:e>
                                  <m:r>
                                    <a:rPr lang="en-GB" sz="1200" b="0" i="1" smtClean="0">
                                      <a:solidFill>
                                        <a:schemeClr val="bg1">
                                          <a:lumMod val="50000"/>
                                        </a:schemeClr>
                                      </a:solidFill>
                                      <a:latin typeface="Cambria Math" panose="02040503050406030204" pitchFamily="18" charset="0"/>
                                    </a:rPr>
                                    <m:t>𝐵</m:t>
                                  </m:r>
                                </m:e>
                                <m:sup>
                                  <m:r>
                                    <a:rPr lang="en-GB" sz="1200" b="0" i="1" smtClean="0">
                                      <a:solidFill>
                                        <a:schemeClr val="bg1">
                                          <a:lumMod val="50000"/>
                                        </a:schemeClr>
                                      </a:solidFill>
                                      <a:latin typeface="Cambria Math" panose="02040503050406030204" pitchFamily="18" charset="0"/>
                                    </a:rPr>
                                    <m:t>2</m:t>
                                  </m:r>
                                </m:sup>
                              </m:sSup>
                            </m:e>
                          </m:d>
                        </m:num>
                        <m:den>
                          <m:sSub>
                            <m:sSubPr>
                              <m:ctrlPr>
                                <a:rPr lang="en-GB" sz="1200" b="0" i="1" smtClean="0">
                                  <a:solidFill>
                                    <a:schemeClr val="bg1">
                                      <a:lumMod val="50000"/>
                                    </a:schemeClr>
                                  </a:solidFill>
                                  <a:latin typeface="Cambria Math" panose="02040503050406030204" pitchFamily="18" charset="0"/>
                                </a:rPr>
                              </m:ctrlPr>
                            </m:sSubPr>
                            <m:e>
                              <m:r>
                                <a:rPr lang="en-GB" sz="1200" b="0" i="1" smtClean="0">
                                  <a:solidFill>
                                    <a:schemeClr val="bg1">
                                      <a:lumMod val="50000"/>
                                    </a:schemeClr>
                                  </a:solidFill>
                                  <a:latin typeface="Cambria Math" panose="02040503050406030204" pitchFamily="18" charset="0"/>
                                </a:rPr>
                                <m:t>𝜇</m:t>
                              </m:r>
                            </m:e>
                            <m:sub>
                              <m:r>
                                <a:rPr lang="en-GB" sz="1200" b="0" i="1" smtClean="0">
                                  <a:solidFill>
                                    <a:schemeClr val="bg1">
                                      <a:lumMod val="50000"/>
                                    </a:schemeClr>
                                  </a:solidFill>
                                  <a:latin typeface="Cambria Math" panose="02040503050406030204" pitchFamily="18" charset="0"/>
                                </a:rPr>
                                <m:t>0</m:t>
                              </m:r>
                            </m:sub>
                          </m:sSub>
                        </m:den>
                      </m:f>
                    </m:oMath>
                  </m:oMathPara>
                </a14:m>
                <a:endParaRPr lang="en-US" sz="1200" dirty="0">
                  <a:solidFill>
                    <a:schemeClr val="bg1">
                      <a:lumMod val="50000"/>
                    </a:schemeClr>
                  </a:solidFill>
                </a:endParaRPr>
              </a:p>
            </p:txBody>
          </p:sp>
        </mc:Choice>
        <mc:Fallback xmlns="">
          <p:sp>
            <p:nvSpPr>
              <p:cNvPr id="67" name="TextBox 66">
                <a:extLst>
                  <a:ext uri="{FF2B5EF4-FFF2-40B4-BE49-F238E27FC236}">
                    <a16:creationId xmlns:a16="http://schemas.microsoft.com/office/drawing/2014/main" id="{063F570A-D722-BCDE-28E1-7478313A5906}"/>
                  </a:ext>
                </a:extLst>
              </p:cNvPr>
              <p:cNvSpPr txBox="1">
                <a:spLocks noRot="1" noChangeAspect="1" noMove="1" noResize="1" noEditPoints="1" noAdjustHandles="1" noChangeArrowheads="1" noChangeShapeType="1" noTextEdit="1"/>
              </p:cNvSpPr>
              <p:nvPr/>
            </p:nvSpPr>
            <p:spPr bwMode="auto">
              <a:xfrm>
                <a:off x="9253665" y="2941460"/>
                <a:ext cx="2587643" cy="1696362"/>
              </a:xfrm>
              <a:prstGeom prst="rect">
                <a:avLst/>
              </a:prstGeom>
              <a:blipFill>
                <a:blip r:embed="rId8"/>
                <a:stretch>
                  <a:fillRect/>
                </a:stretch>
              </a:blipFill>
            </p:spPr>
            <p:txBody>
              <a:bodyPr/>
              <a:lstStyle/>
              <a:p>
                <a:r>
                  <a:rPr lang="en-NL">
                    <a:noFill/>
                  </a:rPr>
                  <a:t> </a:t>
                </a:r>
              </a:p>
            </p:txBody>
          </p:sp>
        </mc:Fallback>
      </mc:AlternateContent>
    </p:spTree>
    <p:extLst>
      <p:ext uri="{BB962C8B-B14F-4D97-AF65-F5344CB8AC3E}">
        <p14:creationId xmlns:p14="http://schemas.microsoft.com/office/powerpoint/2010/main" val="89868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15" end="1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p:bldP spid="64"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41C7-4D2F-E61A-572E-BA8DAD178DAF}"/>
              </a:ext>
            </a:extLst>
          </p:cNvPr>
          <p:cNvSpPr>
            <a:spLocks noGrp="1"/>
          </p:cNvSpPr>
          <p:nvPr>
            <p:ph type="title"/>
          </p:nvPr>
        </p:nvSpPr>
        <p:spPr/>
        <p:txBody>
          <a:bodyPr/>
          <a:lstStyle/>
          <a:p>
            <a:r>
              <a:rPr lang="en-GB" dirty="0"/>
              <a:t>The THRIFT code (2): Solving system of equations</a:t>
            </a:r>
            <a:endParaRPr lang="en-NL" dirty="0"/>
          </a:p>
        </p:txBody>
      </p:sp>
      <p:sp>
        <p:nvSpPr>
          <p:cNvPr id="3" name="Date Placeholder 2">
            <a:extLst>
              <a:ext uri="{FF2B5EF4-FFF2-40B4-BE49-F238E27FC236}">
                <a16:creationId xmlns:a16="http://schemas.microsoft.com/office/drawing/2014/main" id="{71AF6046-0957-AF3E-3495-376D3A616ED0}"/>
              </a:ext>
            </a:extLst>
          </p:cNvPr>
          <p:cNvSpPr>
            <a:spLocks noGrp="1"/>
          </p:cNvSpPr>
          <p:nvPr>
            <p:ph type="dt" sz="half" idx="10"/>
          </p:nvPr>
        </p:nvSpPr>
        <p:spPr/>
        <p:txBody>
          <a:bodyPr/>
          <a:lstStyle/>
          <a:p>
            <a:pPr>
              <a:defRPr/>
            </a:pPr>
            <a:fld id="{9BB71766-0D3E-4026-B168-BB2F0926012D}" type="datetime1">
              <a:rPr lang="en-US" smtClean="0"/>
              <a:t>7/12/2023</a:t>
            </a:fld>
            <a:endParaRPr lang="en-US" dirty="0"/>
          </a:p>
        </p:txBody>
      </p:sp>
      <p:sp>
        <p:nvSpPr>
          <p:cNvPr id="4" name="Footer Placeholder 3">
            <a:extLst>
              <a:ext uri="{FF2B5EF4-FFF2-40B4-BE49-F238E27FC236}">
                <a16:creationId xmlns:a16="http://schemas.microsoft.com/office/drawing/2014/main" id="{E2E5DBFE-84A6-AB24-9CDC-D6C72DE26FE5}"/>
              </a:ext>
            </a:extLst>
          </p:cNvPr>
          <p:cNvSpPr>
            <a:spLocks noGrp="1"/>
          </p:cNvSpPr>
          <p:nvPr>
            <p:ph type="ftr" sz="quarter" idx="11"/>
          </p:nvPr>
        </p:nvSpPr>
        <p:spPr/>
        <p:txBody>
          <a:bodyPr/>
          <a:lstStyle/>
          <a:p>
            <a:pPr>
              <a:defRPr/>
            </a:pPr>
            <a:r>
              <a:rPr lang="en-US"/>
              <a:t>Lucas van Ham | </a:t>
            </a:r>
            <a:endParaRPr lang="en-US" dirty="0"/>
          </a:p>
        </p:txBody>
      </p:sp>
      <p:sp>
        <p:nvSpPr>
          <p:cNvPr id="5" name="Slide Number Placeholder 4">
            <a:extLst>
              <a:ext uri="{FF2B5EF4-FFF2-40B4-BE49-F238E27FC236}">
                <a16:creationId xmlns:a16="http://schemas.microsoft.com/office/drawing/2014/main" id="{42805628-3A2A-4104-2CC9-6AE595FECF3B}"/>
              </a:ext>
            </a:extLst>
          </p:cNvPr>
          <p:cNvSpPr>
            <a:spLocks noGrp="1"/>
          </p:cNvSpPr>
          <p:nvPr>
            <p:ph type="sldNum" sz="quarter" idx="12"/>
          </p:nvPr>
        </p:nvSpPr>
        <p:spPr/>
        <p:txBody>
          <a:bodyPr/>
          <a:lstStyle/>
          <a:p>
            <a:pPr>
              <a:defRPr/>
            </a:pPr>
            <a:fld id="{F7184F7D-383F-4FE4-8484-A982EFE9D096}" type="slidenum">
              <a:rPr lang="de-DE" smtClean="0"/>
              <a:t>8</a:t>
            </a:fld>
            <a:endParaRPr lang="de-DE"/>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C28A5F-910D-972F-2904-A4313D32DAB3}"/>
                  </a:ext>
                </a:extLst>
              </p:cNvPr>
              <p:cNvSpPr txBox="1"/>
              <p:nvPr/>
            </p:nvSpPr>
            <p:spPr bwMode="auto">
              <a:xfrm>
                <a:off x="695323" y="980728"/>
                <a:ext cx="10801352" cy="5023235"/>
              </a:xfrm>
              <a:prstGeom prst="rect">
                <a:avLst/>
              </a:prstGeom>
              <a:noFill/>
            </p:spPr>
            <p:txBody>
              <a:bodyPr wrap="square" rtlCol="0">
                <a:spAutoFit/>
              </a:bodyPr>
              <a:lstStyle/>
              <a:p>
                <a:r>
                  <a:rPr lang="en-GB" sz="2000" dirty="0"/>
                  <a:t>Write system of equations in TDM form:</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Coefficients depend on:</a:t>
                </a:r>
              </a:p>
              <a:p>
                <a:pPr marL="342900" indent="-342900">
                  <a:buFont typeface="Arial" panose="020B0604020202020204" pitchFamily="34" charset="0"/>
                  <a:buChar char="•"/>
                </a:pPr>
                <a:r>
                  <a:rPr lang="en-GB" sz="2000" dirty="0"/>
                  <a:t>Densities and temperatures</a:t>
                </a:r>
              </a:p>
              <a:p>
                <a:pPr marL="342900" indent="-342900">
                  <a:buFont typeface="Arial" panose="020B0604020202020204" pitchFamily="34" charset="0"/>
                  <a:buChar char="•"/>
                </a:pPr>
                <a:r>
                  <a:rPr lang="en-GB" sz="2000" dirty="0"/>
                  <a:t>Resistivity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𝜂</m:t>
                        </m:r>
                      </m:e>
                      <m:sub>
                        <m:r>
                          <a:rPr lang="en-GB" sz="2000" b="0" i="1" smtClean="0">
                            <a:latin typeface="Cambria Math" panose="02040503050406030204" pitchFamily="18" charset="0"/>
                          </a:rPr>
                          <m:t>∥</m:t>
                        </m:r>
                      </m:sub>
                    </m:sSub>
                    <m:r>
                      <a:rPr lang="en-GB" sz="2000" b="0" i="1" smtClean="0">
                        <a:latin typeface="Cambria Math" panose="02040503050406030204" pitchFamily="18" charset="0"/>
                      </a:rPr>
                      <m:t>→</m:t>
                    </m:r>
                  </m:oMath>
                </a14:m>
                <a:r>
                  <a:rPr lang="en-GB" sz="2000" dirty="0"/>
                  <a:t> Sauter resistivity</a:t>
                </a:r>
              </a:p>
              <a:p>
                <a:pPr marL="342900" indent="-342900">
                  <a:buFont typeface="Arial" panose="020B0604020202020204" pitchFamily="34" charset="0"/>
                  <a:buChar char="•"/>
                </a:pPr>
                <a:r>
                  <a:rPr lang="en-GB" sz="2000" dirty="0"/>
                  <a:t>Magnetic geometry </a:t>
                </a:r>
                <a14:m>
                  <m:oMath xmlns:m="http://schemas.openxmlformats.org/officeDocument/2006/math">
                    <m:r>
                      <a:rPr lang="en-GB" sz="2000" b="0" i="1" smtClean="0">
                        <a:latin typeface="Cambria Math" panose="02040503050406030204" pitchFamily="18" charset="0"/>
                      </a:rPr>
                      <m:t>→</m:t>
                    </m:r>
                  </m:oMath>
                </a14:m>
                <a:r>
                  <a:rPr lang="en-GB" sz="2000" dirty="0"/>
                  <a:t> VMEC </a:t>
                </a:r>
              </a:p>
              <a:p>
                <a:pPr marL="342900" indent="-342900">
                  <a:buFont typeface="Arial" panose="020B0604020202020204" pitchFamily="34" charset="0"/>
                  <a:buChar char="•"/>
                </a:pPr>
                <a:endParaRPr lang="en-GB" sz="2000" dirty="0"/>
              </a:p>
              <a:p>
                <a:r>
                  <a:rPr lang="en-GB" sz="2000" dirty="0"/>
                  <a:t>Solved by DGTSV (Linear Algebra </a:t>
                </a:r>
                <a:r>
                  <a:rPr lang="en-GB" sz="2000" dirty="0" err="1"/>
                  <a:t>PACKage</a:t>
                </a:r>
                <a:r>
                  <a:rPr lang="en-GB" sz="2000" dirty="0"/>
                  <a:t>) using Gaussian elimination with partial pivoting</a:t>
                </a:r>
              </a:p>
            </p:txBody>
          </p:sp>
        </mc:Choice>
        <mc:Fallback xmlns="">
          <p:sp>
            <p:nvSpPr>
              <p:cNvPr id="6" name="TextBox 5">
                <a:extLst>
                  <a:ext uri="{FF2B5EF4-FFF2-40B4-BE49-F238E27FC236}">
                    <a16:creationId xmlns:a16="http://schemas.microsoft.com/office/drawing/2014/main" id="{2BC28A5F-910D-972F-2904-A4313D32DAB3}"/>
                  </a:ext>
                </a:extLst>
              </p:cNvPr>
              <p:cNvSpPr txBox="1">
                <a:spLocks noRot="1" noChangeAspect="1" noMove="1" noResize="1" noEditPoints="1" noAdjustHandles="1" noChangeArrowheads="1" noChangeShapeType="1" noTextEdit="1"/>
              </p:cNvSpPr>
              <p:nvPr/>
            </p:nvSpPr>
            <p:spPr bwMode="auto">
              <a:xfrm>
                <a:off x="695323" y="980728"/>
                <a:ext cx="10801352" cy="5023235"/>
              </a:xfrm>
              <a:prstGeom prst="rect">
                <a:avLst/>
              </a:prstGeom>
              <a:blipFill>
                <a:blip r:embed="rId3"/>
                <a:stretch>
                  <a:fillRect l="-564" t="-607" b="-1335"/>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3C780C6-27DF-59C1-ABD4-230231FA4274}"/>
                  </a:ext>
                </a:extLst>
              </p:cNvPr>
              <p:cNvSpPr txBox="1"/>
              <p:nvPr/>
            </p:nvSpPr>
            <p:spPr bwMode="auto">
              <a:xfrm>
                <a:off x="1001369" y="1634465"/>
                <a:ext cx="5780429" cy="20879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NL" i="1" smtClean="0">
                              <a:latin typeface="Cambria Math" panose="02040503050406030204" pitchFamily="18" charset="0"/>
                            </a:rPr>
                          </m:ctrlPr>
                        </m:dPr>
                        <m:e>
                          <m:m>
                            <m:mPr>
                              <m:mcs>
                                <m:mc>
                                  <m:mcPr>
                                    <m:count m:val="6"/>
                                    <m:mcJc m:val="center"/>
                                  </m:mcPr>
                                </m:mc>
                              </m:mcs>
                              <m:ctrlPr>
                                <a:rPr lang="en-NL"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panose="02040503050406030204" pitchFamily="18" charset="0"/>
                                      </a:rPr>
                                      <m:t>𝑏</m:t>
                                    </m:r>
                                  </m:e>
                                  <m:sub>
                                    <m:r>
                                      <m:rPr>
                                        <m:brk m:alnAt="7"/>
                                      </m:rPr>
                                      <a:rPr lang="en-GB" b="0" i="1" smtClean="0">
                                        <a:latin typeface="Cambria Math" panose="02040503050406030204" pitchFamily="18" charset="0"/>
                                      </a:rPr>
                                      <m:t>1</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1</m:t>
                                    </m:r>
                                  </m:sub>
                                </m:sSub>
                              </m:e>
                              <m:e/>
                              <m:e/>
                              <m:e/>
                              <m:e>
                                <m:r>
                                  <a:rPr lang="en-GB" b="0" i="1" smtClean="0">
                                    <a:latin typeface="Cambria Math" panose="02040503050406030204" pitchFamily="18" charset="0"/>
                                  </a:rPr>
                                  <m:t>0</m:t>
                                </m:r>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2</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2</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2</m:t>
                                    </m:r>
                                  </m:sub>
                                </m:sSub>
                              </m:e>
                              <m:e/>
                              <m:e/>
                              <m:e/>
                            </m:mr>
                            <m: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3</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3</m:t>
                                    </m:r>
                                  </m:sub>
                                </m:sSub>
                              </m:e>
                              <m:e>
                                <m:r>
                                  <a:rPr lang="en-GB" b="0" i="1" smtClean="0">
                                    <a:latin typeface="Cambria Math" panose="02040503050406030204" pitchFamily="18" charset="0"/>
                                  </a:rPr>
                                  <m:t>⋱</m:t>
                                </m:r>
                              </m:e>
                              <m:e/>
                              <m:e/>
                            </m:mr>
                            <m:mr>
                              <m:e/>
                              <m:e/>
                              <m:e>
                                <m:r>
                                  <a:rPr lang="en-GB" b="0" i="1" smtClean="0">
                                    <a:latin typeface="Cambria Math" panose="02040503050406030204" pitchFamily="18" charset="0"/>
                                  </a:rPr>
                                  <m:t>⋱</m:t>
                                </m:r>
                              </m:e>
                              <m:e>
                                <m:r>
                                  <a:rPr lang="en-GB" b="0" i="1" smtClean="0">
                                    <a:latin typeface="Cambria Math" panose="02040503050406030204" pitchFamily="18" charset="0"/>
                                  </a:rPr>
                                  <m:t>⋱</m:t>
                                </m:r>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m:rPr>
                                        <m:sty m:val="p"/>
                                      </m:rPr>
                                      <a:rPr lang="en-GB" b="0" i="0" smtClean="0">
                                        <a:latin typeface="Cambria Math" panose="02040503050406030204" pitchFamily="18" charset="0"/>
                                      </a:rPr>
                                      <m:t>ns</m:t>
                                    </m:r>
                                    <m:r>
                                      <a:rPr lang="en-GB" b="0" i="1" smtClean="0">
                                        <a:latin typeface="Cambria Math" panose="02040503050406030204" pitchFamily="18" charset="0"/>
                                      </a:rPr>
                                      <m:t>−2</m:t>
                                    </m:r>
                                  </m:sub>
                                </m:sSub>
                              </m:e>
                              <m:e/>
                            </m:mr>
                            <m:mr>
                              <m:e/>
                              <m:e/>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m:rPr>
                                        <m:sty m:val="p"/>
                                      </m:rPr>
                                      <a:rPr lang="en-GB" b="0" i="0" smtClean="0">
                                        <a:latin typeface="Cambria Math" panose="02040503050406030204" pitchFamily="18" charset="0"/>
                                      </a:rPr>
                                      <m:t>ns</m:t>
                                    </m:r>
                                    <m:r>
                                      <a:rPr lang="en-GB" b="0" i="1" smtClean="0">
                                        <a:latin typeface="Cambria Math" panose="02040503050406030204" pitchFamily="18" charset="0"/>
                                      </a:rPr>
                                      <m:t>−1</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m:rPr>
                                        <m:sty m:val="p"/>
                                      </m:rPr>
                                      <a:rPr lang="en-GB" b="0" i="0" smtClean="0">
                                        <a:latin typeface="Cambria Math" panose="02040503050406030204" pitchFamily="18" charset="0"/>
                                      </a:rPr>
                                      <m:t>ns</m:t>
                                    </m:r>
                                    <m:r>
                                      <a:rPr lang="en-GB" b="0" i="1" smtClean="0">
                                        <a:latin typeface="Cambria Math" panose="02040503050406030204" pitchFamily="18" charset="0"/>
                                      </a:rPr>
                                      <m:t>−1</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m:rPr>
                                        <m:sty m:val="p"/>
                                      </m:rPr>
                                      <a:rPr lang="en-GB" b="0" i="0" smtClean="0">
                                        <a:latin typeface="Cambria Math" panose="02040503050406030204" pitchFamily="18" charset="0"/>
                                      </a:rPr>
                                      <m:t>ns</m:t>
                                    </m:r>
                                    <m:r>
                                      <a:rPr lang="en-GB" b="0" i="1" smtClean="0">
                                        <a:latin typeface="Cambria Math" panose="02040503050406030204" pitchFamily="18" charset="0"/>
                                      </a:rPr>
                                      <m:t>−1</m:t>
                                    </m:r>
                                  </m:sub>
                                </m:sSub>
                              </m:e>
                            </m:mr>
                            <m:mr>
                              <m:e>
                                <m:r>
                                  <a:rPr lang="en-GB" b="0" i="1" smtClean="0">
                                    <a:latin typeface="Cambria Math" panose="02040503050406030204" pitchFamily="18" charset="0"/>
                                  </a:rPr>
                                  <m:t>0</m:t>
                                </m:r>
                              </m:e>
                              <m:e/>
                              <m:e/>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m:rPr>
                                        <m:sty m:val="p"/>
                                      </m:rPr>
                                      <a:rPr lang="en-GB" b="0" i="0" smtClean="0">
                                        <a:latin typeface="Cambria Math" panose="02040503050406030204" pitchFamily="18" charset="0"/>
                                      </a:rPr>
                                      <m:t>ns</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m:rPr>
                                        <m:sty m:val="p"/>
                                      </m:rPr>
                                      <a:rPr lang="en-GB" b="0" i="0" smtClean="0">
                                        <a:latin typeface="Cambria Math" panose="02040503050406030204" pitchFamily="18" charset="0"/>
                                      </a:rPr>
                                      <m:t>ns</m:t>
                                    </m:r>
                                  </m:sub>
                                </m:sSub>
                              </m:e>
                            </m:mr>
                          </m:m>
                        </m:e>
                      </m:d>
                      <m:d>
                        <m:dPr>
                          <m:begChr m:val="["/>
                          <m:endChr m:val="]"/>
                          <m:ctrlPr>
                            <a:rPr lang="en-NL" i="1" smtClean="0">
                              <a:latin typeface="Cambria Math" panose="02040503050406030204" pitchFamily="18" charset="0"/>
                            </a:rPr>
                          </m:ctrlPr>
                        </m:dPr>
                        <m:e>
                          <m:m>
                            <m:mPr>
                              <m:mcs>
                                <m:mc>
                                  <m:mcPr>
                                    <m:count m:val="1"/>
                                    <m:mcJc m:val="center"/>
                                  </m:mcPr>
                                </m:mc>
                              </m:mcs>
                              <m:ctrlPr>
                                <a:rPr lang="en-NL" b="0" i="1" smtClean="0">
                                  <a:latin typeface="Cambria Math" panose="02040503050406030204" pitchFamily="18" charset="0"/>
                                </a:rPr>
                              </m:ctrlPr>
                            </m:mPr>
                            <m:mr>
                              <m:e>
                                <m:sSubSup>
                                  <m:sSubSupPr>
                                    <m:ctrlPr>
                                      <a:rPr lang="en-GB" b="0" i="1" smtClean="0">
                                        <a:latin typeface="Cambria Math" panose="02040503050406030204" pitchFamily="18" charset="0"/>
                                      </a:rPr>
                                    </m:ctrlPr>
                                  </m:sSubSupPr>
                                  <m:e>
                                    <m:r>
                                      <m:rPr>
                                        <m:brk m:alnAt="7"/>
                                      </m:rPr>
                                      <a:rPr lang="en-GB" b="0" i="1" smtClean="0">
                                        <a:latin typeface="Cambria Math" panose="02040503050406030204" pitchFamily="18" charset="0"/>
                                      </a:rPr>
                                      <m:t>𝑢</m:t>
                                    </m:r>
                                  </m:e>
                                  <m:sub>
                                    <m:r>
                                      <m:rPr>
                                        <m:brk m:alnAt="7"/>
                                      </m:rPr>
                                      <a:rPr lang="en-GB" b="0" i="1" smtClean="0">
                                        <a:latin typeface="Cambria Math" panose="02040503050406030204" pitchFamily="18" charset="0"/>
                                      </a:rPr>
                                      <m:t>1</m:t>
                                    </m:r>
                                  </m:sub>
                                  <m:sup>
                                    <m:r>
                                      <m:rPr>
                                        <m:brk m:alnAt="7"/>
                                      </m:rPr>
                                      <a:rPr lang="en-GB" b="0" i="1" smtClean="0">
                                        <a:latin typeface="Cambria Math" panose="02040503050406030204" pitchFamily="18" charset="0"/>
                                      </a:rPr>
                                      <m:t>𝑛</m:t>
                                    </m:r>
                                  </m:sup>
                                </m:sSubSup>
                              </m:e>
                            </m:mr>
                            <m:mr>
                              <m:e>
                                <m:sSubSup>
                                  <m:sSubSupPr>
                                    <m:ctrlPr>
                                      <a:rPr lang="en-GB" i="1">
                                        <a:latin typeface="Cambria Math" panose="02040503050406030204" pitchFamily="18" charset="0"/>
                                      </a:rPr>
                                    </m:ctrlPr>
                                  </m:sSubSupPr>
                                  <m:e>
                                    <m:r>
                                      <m:rPr>
                                        <m:brk m:alnAt="7"/>
                                      </m:rPr>
                                      <a:rPr lang="en-GB" i="1">
                                        <a:latin typeface="Cambria Math" panose="02040503050406030204" pitchFamily="18" charset="0"/>
                                      </a:rPr>
                                      <m:t>𝑢</m:t>
                                    </m:r>
                                  </m:e>
                                  <m:sub>
                                    <m:r>
                                      <a:rPr lang="en-GB" b="0" i="1" smtClean="0">
                                        <a:latin typeface="Cambria Math" panose="02040503050406030204" pitchFamily="18" charset="0"/>
                                      </a:rPr>
                                      <m:t>2</m:t>
                                    </m:r>
                                  </m:sub>
                                  <m:sup>
                                    <m:r>
                                      <m:rPr>
                                        <m:brk m:alnAt="7"/>
                                      </m:rPr>
                                      <a:rPr lang="en-GB" i="1">
                                        <a:latin typeface="Cambria Math" panose="02040503050406030204" pitchFamily="18" charset="0"/>
                                      </a:rPr>
                                      <m:t>𝑛</m:t>
                                    </m:r>
                                  </m:sup>
                                </m:sSubSup>
                              </m:e>
                            </m:mr>
                            <m:mr>
                              <m:e>
                                <m:sSubSup>
                                  <m:sSubSupPr>
                                    <m:ctrlPr>
                                      <a:rPr lang="en-GB" i="1" smtClean="0">
                                        <a:latin typeface="Cambria Math" panose="02040503050406030204" pitchFamily="18" charset="0"/>
                                      </a:rPr>
                                    </m:ctrlPr>
                                  </m:sSubSupPr>
                                  <m:e>
                                    <m:r>
                                      <m:rPr>
                                        <m:brk m:alnAt="7"/>
                                      </m:rPr>
                                      <a:rPr lang="en-GB" i="1">
                                        <a:latin typeface="Cambria Math" panose="02040503050406030204" pitchFamily="18" charset="0"/>
                                      </a:rPr>
                                      <m:t>𝑢</m:t>
                                    </m:r>
                                  </m:e>
                                  <m:sub>
                                    <m:r>
                                      <a:rPr lang="en-GB" b="0" i="1" smtClean="0">
                                        <a:latin typeface="Cambria Math" panose="02040503050406030204" pitchFamily="18" charset="0"/>
                                      </a:rPr>
                                      <m:t>3</m:t>
                                    </m:r>
                                  </m:sub>
                                  <m:sup>
                                    <m:r>
                                      <m:rPr>
                                        <m:brk m:alnAt="7"/>
                                      </m:rPr>
                                      <a:rPr lang="en-GB" i="1">
                                        <a:latin typeface="Cambria Math" panose="02040503050406030204" pitchFamily="18" charset="0"/>
                                      </a:rPr>
                                      <m:t>𝑛</m:t>
                                    </m:r>
                                  </m:sup>
                                </m:sSubSup>
                              </m:e>
                            </m:mr>
                            <m:mr>
                              <m:e>
                                <m:r>
                                  <a:rPr lang="en-GB" b="0" i="1" smtClean="0">
                                    <a:latin typeface="Cambria Math" panose="02040503050406030204" pitchFamily="18" charset="0"/>
                                  </a:rPr>
                                  <m:t>⋮ </m:t>
                                </m:r>
                              </m:e>
                            </m:mr>
                            <m:mr>
                              <m:e>
                                <m:sSubSup>
                                  <m:sSubSupPr>
                                    <m:ctrlPr>
                                      <a:rPr lang="en-GB" i="1">
                                        <a:latin typeface="Cambria Math" panose="02040503050406030204" pitchFamily="18" charset="0"/>
                                      </a:rPr>
                                    </m:ctrlPr>
                                  </m:sSubSupPr>
                                  <m:e>
                                    <m:r>
                                      <m:rPr>
                                        <m:brk m:alnAt="7"/>
                                      </m:rPr>
                                      <a:rPr lang="en-GB" i="1">
                                        <a:latin typeface="Cambria Math" panose="02040503050406030204" pitchFamily="18" charset="0"/>
                                      </a:rPr>
                                      <m:t>𝑢</m:t>
                                    </m:r>
                                  </m:e>
                                  <m:sub>
                                    <m:r>
                                      <m:rPr>
                                        <m:sty m:val="p"/>
                                      </m:rPr>
                                      <a:rPr lang="en-GB" b="0" i="0" smtClean="0">
                                        <a:latin typeface="Cambria Math" panose="02040503050406030204" pitchFamily="18" charset="0"/>
                                      </a:rPr>
                                      <m:t>ns</m:t>
                                    </m:r>
                                    <m:r>
                                      <a:rPr lang="en-GB" b="0" i="0" smtClean="0">
                                        <a:latin typeface="Cambria Math" panose="02040503050406030204" pitchFamily="18" charset="0"/>
                                      </a:rPr>
                                      <m:t>−2</m:t>
                                    </m:r>
                                  </m:sub>
                                  <m:sup>
                                    <m:r>
                                      <m:rPr>
                                        <m:brk m:alnAt="7"/>
                                      </m:rPr>
                                      <a:rPr lang="en-GB" i="1">
                                        <a:latin typeface="Cambria Math" panose="02040503050406030204" pitchFamily="18" charset="0"/>
                                      </a:rPr>
                                      <m:t>𝑛</m:t>
                                    </m:r>
                                  </m:sup>
                                </m:sSubSup>
                              </m:e>
                            </m:mr>
                            <m:mr>
                              <m:e>
                                <m:sSubSup>
                                  <m:sSubSupPr>
                                    <m:ctrlPr>
                                      <a:rPr lang="en-GB" i="1">
                                        <a:latin typeface="Cambria Math" panose="02040503050406030204" pitchFamily="18" charset="0"/>
                                      </a:rPr>
                                    </m:ctrlPr>
                                  </m:sSubSupPr>
                                  <m:e>
                                    <m:r>
                                      <m:rPr>
                                        <m:brk m:alnAt="7"/>
                                      </m:rPr>
                                      <a:rPr lang="en-GB" i="1">
                                        <a:latin typeface="Cambria Math" panose="02040503050406030204" pitchFamily="18" charset="0"/>
                                      </a:rPr>
                                      <m:t>𝑢</m:t>
                                    </m:r>
                                  </m:e>
                                  <m:sub>
                                    <m:r>
                                      <m:rPr>
                                        <m:sty m:val="p"/>
                                      </m:rPr>
                                      <a:rPr lang="en-GB">
                                        <a:latin typeface="Cambria Math" panose="02040503050406030204" pitchFamily="18" charset="0"/>
                                      </a:rPr>
                                      <m:t>ns</m:t>
                                    </m:r>
                                    <m:r>
                                      <a:rPr lang="en-GB" b="0" i="1" smtClean="0">
                                        <a:latin typeface="Cambria Math" panose="02040503050406030204" pitchFamily="18" charset="0"/>
                                      </a:rPr>
                                      <m:t>−1</m:t>
                                    </m:r>
                                  </m:sub>
                                  <m:sup>
                                    <m:r>
                                      <m:rPr>
                                        <m:brk m:alnAt="7"/>
                                      </m:rPr>
                                      <a:rPr lang="en-GB" i="1">
                                        <a:latin typeface="Cambria Math" panose="02040503050406030204" pitchFamily="18" charset="0"/>
                                      </a:rPr>
                                      <m:t>𝑛</m:t>
                                    </m:r>
                                  </m:sup>
                                </m:sSubSup>
                              </m:e>
                            </m:mr>
                            <m:mr>
                              <m:e>
                                <m:sSubSup>
                                  <m:sSubSupPr>
                                    <m:ctrlPr>
                                      <a:rPr lang="en-GB" i="1" smtClean="0">
                                        <a:latin typeface="Cambria Math" panose="02040503050406030204" pitchFamily="18" charset="0"/>
                                      </a:rPr>
                                    </m:ctrlPr>
                                  </m:sSubSupPr>
                                  <m:e>
                                    <m:r>
                                      <m:rPr>
                                        <m:brk m:alnAt="7"/>
                                      </m:rPr>
                                      <a:rPr lang="en-GB" i="1">
                                        <a:latin typeface="Cambria Math" panose="02040503050406030204" pitchFamily="18" charset="0"/>
                                      </a:rPr>
                                      <m:t>𝑢</m:t>
                                    </m:r>
                                  </m:e>
                                  <m:sub>
                                    <m:r>
                                      <m:rPr>
                                        <m:sty m:val="p"/>
                                      </m:rPr>
                                      <a:rPr lang="en-GB">
                                        <a:latin typeface="Cambria Math" panose="02040503050406030204" pitchFamily="18" charset="0"/>
                                      </a:rPr>
                                      <m:t>ns</m:t>
                                    </m:r>
                                  </m:sub>
                                  <m:sup>
                                    <m:r>
                                      <m:rPr>
                                        <m:brk m:alnAt="7"/>
                                      </m:rPr>
                                      <a:rPr lang="en-GB" i="1">
                                        <a:latin typeface="Cambria Math" panose="02040503050406030204" pitchFamily="18" charset="0"/>
                                      </a:rPr>
                                      <m:t>𝑛</m:t>
                                    </m:r>
                                  </m:sup>
                                </m:sSubSup>
                              </m:e>
                            </m:mr>
                          </m:m>
                        </m:e>
                      </m:d>
                      <m:r>
                        <a:rPr lang="en-GB" b="0" i="1" smtClean="0">
                          <a:latin typeface="Cambria Math" panose="02040503050406030204" pitchFamily="18" charset="0"/>
                        </a:rPr>
                        <m:t>=</m:t>
                      </m:r>
                      <m:d>
                        <m:dPr>
                          <m:begChr m:val="["/>
                          <m:endChr m:val="]"/>
                          <m:ctrlPr>
                            <a:rPr lang="en-NL" i="1">
                              <a:latin typeface="Cambria Math" panose="02040503050406030204" pitchFamily="18" charset="0"/>
                            </a:rPr>
                          </m:ctrlPr>
                        </m:dPr>
                        <m:e>
                          <m:m>
                            <m:mPr>
                              <m:mcs>
                                <m:mc>
                                  <m:mcPr>
                                    <m:count m:val="1"/>
                                    <m:mcJc m:val="center"/>
                                  </m:mcPr>
                                </m:mc>
                              </m:mcs>
                              <m:ctrlPr>
                                <a:rPr lang="en-NL" i="1">
                                  <a:latin typeface="Cambria Math" panose="02040503050406030204" pitchFamily="18" charset="0"/>
                                </a:rPr>
                              </m:ctrlPr>
                            </m:mPr>
                            <m:mr>
                              <m:e>
                                <m:sSub>
                                  <m:sSubPr>
                                    <m:ctrlPr>
                                      <a:rPr lang="en-GB" b="0" i="1" smtClean="0">
                                        <a:latin typeface="Cambria Math" panose="02040503050406030204" pitchFamily="18" charset="0"/>
                                      </a:rPr>
                                    </m:ctrlPr>
                                  </m:sSubPr>
                                  <m:e>
                                    <m:r>
                                      <a:rPr lang="en-GB" i="1" smtClean="0">
                                        <a:latin typeface="Cambria Math" panose="02040503050406030204" pitchFamily="18" charset="0"/>
                                      </a:rPr>
                                      <m:t>𝑦</m:t>
                                    </m:r>
                                  </m:e>
                                  <m:sub>
                                    <m:r>
                                      <a:rPr lang="en-GB" b="0" i="1" smtClean="0">
                                        <a:latin typeface="Cambria Math" panose="02040503050406030204" pitchFamily="18" charset="0"/>
                                      </a:rPr>
                                      <m:t>1</m:t>
                                    </m:r>
                                  </m:sub>
                                </m:sSub>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e>
                            </m:mr>
                            <m:mr>
                              <m:e>
                                <m:sSub>
                                  <m:sSubPr>
                                    <m:ctrlPr>
                                      <a:rPr lang="en-GB" b="0" i="1" smtClean="0">
                                        <a:latin typeface="Cambria Math" panose="02040503050406030204" pitchFamily="18" charset="0"/>
                                      </a:rPr>
                                    </m:ctrlPr>
                                  </m:sSubPr>
                                  <m:e>
                                    <m:r>
                                      <a:rPr lang="en-GB" i="1" smtClean="0">
                                        <a:latin typeface="Cambria Math" panose="02040503050406030204" pitchFamily="18" charset="0"/>
                                      </a:rPr>
                                      <m:t>𝑦</m:t>
                                    </m:r>
                                  </m:e>
                                  <m:sub>
                                    <m:r>
                                      <a:rPr lang="en-GB" b="0" i="1" smtClean="0">
                                        <a:latin typeface="Cambria Math" panose="02040503050406030204" pitchFamily="18" charset="0"/>
                                      </a:rPr>
                                      <m:t>3</m:t>
                                    </m:r>
                                  </m:sub>
                                </m:sSub>
                              </m:e>
                            </m:mr>
                            <m:mr>
                              <m:e>
                                <m:r>
                                  <a:rPr lang="en-GB" i="1">
                                    <a:latin typeface="Cambria Math" panose="02040503050406030204" pitchFamily="18" charset="0"/>
                                  </a:rPr>
                                  <m:t>⋮ </m:t>
                                </m:r>
                              </m:e>
                            </m:mr>
                            <m:mr>
                              <m:e>
                                <m:sSub>
                                  <m:sSubPr>
                                    <m:ctrlPr>
                                      <a:rPr lang="en-GB" b="0" i="1" smtClean="0">
                                        <a:latin typeface="Cambria Math" panose="02040503050406030204" pitchFamily="18" charset="0"/>
                                      </a:rPr>
                                    </m:ctrlPr>
                                  </m:sSubPr>
                                  <m:e>
                                    <m:r>
                                      <a:rPr lang="en-GB" i="1" smtClean="0">
                                        <a:latin typeface="Cambria Math" panose="02040503050406030204" pitchFamily="18" charset="0"/>
                                      </a:rPr>
                                      <m:t>𝑦</m:t>
                                    </m:r>
                                  </m:e>
                                  <m:sub>
                                    <m:r>
                                      <m:rPr>
                                        <m:sty m:val="p"/>
                                      </m:rPr>
                                      <a:rPr lang="en-GB" b="0" i="0" smtClean="0">
                                        <a:latin typeface="Cambria Math" panose="02040503050406030204" pitchFamily="18" charset="0"/>
                                      </a:rPr>
                                      <m:t>ns</m:t>
                                    </m:r>
                                    <m:r>
                                      <a:rPr lang="en-GB" b="0" i="1" smtClean="0">
                                        <a:latin typeface="Cambria Math" panose="02040503050406030204" pitchFamily="18" charset="0"/>
                                      </a:rPr>
                                      <m:t>−2</m:t>
                                    </m:r>
                                  </m:sub>
                                </m:sSub>
                              </m:e>
                            </m:mr>
                            <m:mr>
                              <m:e>
                                <m:sSub>
                                  <m:sSubPr>
                                    <m:ctrlPr>
                                      <a:rPr lang="en-GB" b="0" i="1" smtClean="0">
                                        <a:latin typeface="Cambria Math" panose="02040503050406030204" pitchFamily="18" charset="0"/>
                                      </a:rPr>
                                    </m:ctrlPr>
                                  </m:sSubPr>
                                  <m:e>
                                    <m:r>
                                      <a:rPr lang="en-GB" i="1" smtClean="0">
                                        <a:latin typeface="Cambria Math" panose="02040503050406030204" pitchFamily="18" charset="0"/>
                                      </a:rPr>
                                      <m:t>𝑦</m:t>
                                    </m:r>
                                  </m:e>
                                  <m:sub>
                                    <m:r>
                                      <m:rPr>
                                        <m:sty m:val="p"/>
                                      </m:rPr>
                                      <a:rPr lang="en-GB" b="0" i="0" smtClean="0">
                                        <a:latin typeface="Cambria Math" panose="02040503050406030204" pitchFamily="18" charset="0"/>
                                      </a:rPr>
                                      <m:t>ns</m:t>
                                    </m:r>
                                    <m:r>
                                      <a:rPr lang="en-GB" b="0" i="1" smtClean="0">
                                        <a:latin typeface="Cambria Math" panose="02040503050406030204" pitchFamily="18" charset="0"/>
                                      </a:rPr>
                                      <m:t>−1</m:t>
                                    </m:r>
                                  </m:sub>
                                </m:sSub>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m:rPr>
                                        <m:sty m:val="p"/>
                                      </m:rPr>
                                      <a:rPr lang="en-GB" b="0" i="0" smtClean="0">
                                        <a:latin typeface="Cambria Math" panose="02040503050406030204" pitchFamily="18" charset="0"/>
                                      </a:rPr>
                                      <m:t>ns</m:t>
                                    </m:r>
                                  </m:sub>
                                </m:sSub>
                              </m:e>
                            </m:mr>
                          </m:m>
                        </m:e>
                      </m:d>
                    </m:oMath>
                  </m:oMathPara>
                </a14:m>
                <a:endParaRPr lang="en-NL" dirty="0"/>
              </a:p>
            </p:txBody>
          </p:sp>
        </mc:Choice>
        <mc:Fallback xmlns="">
          <p:sp>
            <p:nvSpPr>
              <p:cNvPr id="10" name="TextBox 9">
                <a:extLst>
                  <a:ext uri="{FF2B5EF4-FFF2-40B4-BE49-F238E27FC236}">
                    <a16:creationId xmlns:a16="http://schemas.microsoft.com/office/drawing/2014/main" id="{93C780C6-27DF-59C1-ABD4-230231FA4274}"/>
                  </a:ext>
                </a:extLst>
              </p:cNvPr>
              <p:cNvSpPr txBox="1">
                <a:spLocks noRot="1" noChangeAspect="1" noMove="1" noResize="1" noEditPoints="1" noAdjustHandles="1" noChangeArrowheads="1" noChangeShapeType="1" noTextEdit="1"/>
              </p:cNvSpPr>
              <p:nvPr/>
            </p:nvSpPr>
            <p:spPr bwMode="auto">
              <a:xfrm>
                <a:off x="1001369" y="1634465"/>
                <a:ext cx="5780429" cy="2087944"/>
              </a:xfrm>
              <a:prstGeom prst="rect">
                <a:avLst/>
              </a:prstGeom>
              <a:blipFill>
                <a:blip r:embed="rId4"/>
                <a:stretch>
                  <a:fillRect/>
                </a:stretch>
              </a:blipFill>
            </p:spPr>
            <p:txBody>
              <a:bodyPr/>
              <a:lstStyle/>
              <a:p>
                <a:r>
                  <a:rPr lang="en-NL">
                    <a:noFill/>
                  </a:rPr>
                  <a:t> </a:t>
                </a:r>
              </a:p>
            </p:txBody>
          </p:sp>
        </mc:Fallback>
      </mc:AlternateContent>
      <p:sp>
        <p:nvSpPr>
          <p:cNvPr id="11" name="TextBox 10">
            <a:extLst>
              <a:ext uri="{FF2B5EF4-FFF2-40B4-BE49-F238E27FC236}">
                <a16:creationId xmlns:a16="http://schemas.microsoft.com/office/drawing/2014/main" id="{B10F653A-AF7E-4A11-BABE-BCBE17B9BFF4}"/>
              </a:ext>
            </a:extLst>
          </p:cNvPr>
          <p:cNvSpPr txBox="1"/>
          <p:nvPr/>
        </p:nvSpPr>
        <p:spPr bwMode="auto">
          <a:xfrm>
            <a:off x="4799856" y="4706058"/>
            <a:ext cx="4442242" cy="307777"/>
          </a:xfrm>
          <a:prstGeom prst="rect">
            <a:avLst/>
          </a:prstGeom>
          <a:noFill/>
        </p:spPr>
        <p:txBody>
          <a:bodyPr wrap="none" rtlCol="0">
            <a:spAutoFit/>
          </a:bodyPr>
          <a:lstStyle/>
          <a:p>
            <a:r>
              <a:rPr lang="en-GB" sz="1400" dirty="0">
                <a:solidFill>
                  <a:schemeClr val="accent1"/>
                </a:solidFill>
              </a:rPr>
              <a:t>[Sauter, O. et al, </a:t>
            </a:r>
            <a:r>
              <a:rPr lang="en-GB" sz="1400" i="1" dirty="0">
                <a:solidFill>
                  <a:schemeClr val="accent1"/>
                </a:solidFill>
              </a:rPr>
              <a:t>Phys. Plasmas </a:t>
            </a:r>
            <a:r>
              <a:rPr lang="en-GB" sz="1400" b="1" dirty="0">
                <a:solidFill>
                  <a:schemeClr val="accent1"/>
                </a:solidFill>
              </a:rPr>
              <a:t>6</a:t>
            </a:r>
            <a:r>
              <a:rPr lang="en-GB" sz="1400" dirty="0">
                <a:solidFill>
                  <a:schemeClr val="accent1"/>
                </a:solidFill>
              </a:rPr>
              <a:t>, 2834-2839 (1999)]</a:t>
            </a:r>
            <a:endParaRPr lang="en-NL" sz="1400" dirty="0">
              <a:solidFill>
                <a:schemeClr val="accent1"/>
              </a:solidFill>
            </a:endParaRPr>
          </a:p>
        </p:txBody>
      </p:sp>
      <p:sp>
        <p:nvSpPr>
          <p:cNvPr id="12" name="TextBox 11">
            <a:extLst>
              <a:ext uri="{FF2B5EF4-FFF2-40B4-BE49-F238E27FC236}">
                <a16:creationId xmlns:a16="http://schemas.microsoft.com/office/drawing/2014/main" id="{9A2052C1-659D-A71F-101C-906ABC007006}"/>
              </a:ext>
            </a:extLst>
          </p:cNvPr>
          <p:cNvSpPr txBox="1"/>
          <p:nvPr/>
        </p:nvSpPr>
        <p:spPr bwMode="auto">
          <a:xfrm>
            <a:off x="4367808" y="4989095"/>
            <a:ext cx="5112297" cy="307777"/>
          </a:xfrm>
          <a:prstGeom prst="rect">
            <a:avLst/>
          </a:prstGeom>
          <a:noFill/>
        </p:spPr>
        <p:txBody>
          <a:bodyPr wrap="none" rtlCol="0">
            <a:spAutoFit/>
          </a:bodyPr>
          <a:lstStyle/>
          <a:p>
            <a:r>
              <a:rPr lang="en-GB" sz="1400" dirty="0">
                <a:solidFill>
                  <a:schemeClr val="accent1"/>
                </a:solidFill>
              </a:rPr>
              <a:t>[</a:t>
            </a:r>
            <a:r>
              <a:rPr lang="en-GB" sz="1400" dirty="0" err="1">
                <a:solidFill>
                  <a:schemeClr val="accent1"/>
                </a:solidFill>
              </a:rPr>
              <a:t>Hirshman</a:t>
            </a:r>
            <a:r>
              <a:rPr lang="en-GB" sz="1400" dirty="0">
                <a:solidFill>
                  <a:schemeClr val="accent1"/>
                </a:solidFill>
              </a:rPr>
              <a:t>, S.P. &amp; Whitson, J.C. </a:t>
            </a:r>
            <a:r>
              <a:rPr lang="en-GB" sz="1400" i="1" dirty="0">
                <a:solidFill>
                  <a:schemeClr val="accent1"/>
                </a:solidFill>
              </a:rPr>
              <a:t>Phys. Fluids</a:t>
            </a:r>
            <a:r>
              <a:rPr lang="en-GB" sz="1400" dirty="0">
                <a:solidFill>
                  <a:schemeClr val="accent1"/>
                </a:solidFill>
              </a:rPr>
              <a:t> </a:t>
            </a:r>
            <a:r>
              <a:rPr lang="en-GB" sz="1400" b="1" dirty="0">
                <a:solidFill>
                  <a:schemeClr val="accent1"/>
                </a:solidFill>
              </a:rPr>
              <a:t>26</a:t>
            </a:r>
            <a:r>
              <a:rPr lang="en-GB" sz="1400" dirty="0">
                <a:solidFill>
                  <a:schemeClr val="accent1"/>
                </a:solidFill>
              </a:rPr>
              <a:t>, 3553 (1983)]</a:t>
            </a:r>
            <a:endParaRPr lang="en-NL" sz="1400" dirty="0">
              <a:solidFill>
                <a:schemeClr val="accent1"/>
              </a:solidFill>
            </a:endParaRPr>
          </a:p>
        </p:txBody>
      </p:sp>
      <p:sp>
        <p:nvSpPr>
          <p:cNvPr id="13" name="Arrow: Right 12">
            <a:extLst>
              <a:ext uri="{FF2B5EF4-FFF2-40B4-BE49-F238E27FC236}">
                <a16:creationId xmlns:a16="http://schemas.microsoft.com/office/drawing/2014/main" id="{E3BA5F12-5FB9-4294-4E76-B7D536306626}"/>
              </a:ext>
            </a:extLst>
          </p:cNvPr>
          <p:cNvSpPr/>
          <p:nvPr/>
        </p:nvSpPr>
        <p:spPr bwMode="auto">
          <a:xfrm>
            <a:off x="6923956" y="2548880"/>
            <a:ext cx="621361" cy="307777"/>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5A3600-F0AC-D482-F80E-1C8041E2CD27}"/>
                  </a:ext>
                </a:extLst>
              </p:cNvPr>
              <p:cNvSpPr txBox="1"/>
              <p:nvPr/>
            </p:nvSpPr>
            <p:spPr bwMode="auto">
              <a:xfrm>
                <a:off x="7592601" y="2493771"/>
                <a:ext cx="14078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𝑛</m:t>
                          </m:r>
                        </m:sup>
                      </m:sSup>
                      <m:r>
                        <a:rPr lang="en-GB" b="0" i="1" smtClean="0">
                          <a:latin typeface="Cambria Math" panose="02040503050406030204" pitchFamily="18" charset="0"/>
                        </a:rPr>
                        <m:t>=</m:t>
                      </m:r>
                      <m:r>
                        <a:rPr lang="en-GB" b="0" i="1" smtClean="0">
                          <a:latin typeface="Cambria Math" panose="02040503050406030204" pitchFamily="18" charset="0"/>
                        </a:rPr>
                        <m:t>𝑢</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𝑛</m:t>
                              </m:r>
                            </m:sup>
                          </m:sSup>
                        </m:e>
                      </m:d>
                    </m:oMath>
                  </m:oMathPara>
                </a14:m>
                <a:endParaRPr lang="en-NL" dirty="0"/>
              </a:p>
            </p:txBody>
          </p:sp>
        </mc:Choice>
        <mc:Fallback xmlns="">
          <p:sp>
            <p:nvSpPr>
              <p:cNvPr id="14" name="TextBox 13">
                <a:extLst>
                  <a:ext uri="{FF2B5EF4-FFF2-40B4-BE49-F238E27FC236}">
                    <a16:creationId xmlns:a16="http://schemas.microsoft.com/office/drawing/2014/main" id="{4F5A3600-F0AC-D482-F80E-1C8041E2CD27}"/>
                  </a:ext>
                </a:extLst>
              </p:cNvPr>
              <p:cNvSpPr txBox="1">
                <a:spLocks noRot="1" noChangeAspect="1" noMove="1" noResize="1" noEditPoints="1" noAdjustHandles="1" noChangeArrowheads="1" noChangeShapeType="1" noTextEdit="1"/>
              </p:cNvSpPr>
              <p:nvPr/>
            </p:nvSpPr>
            <p:spPr bwMode="auto">
              <a:xfrm>
                <a:off x="7592601" y="2493771"/>
                <a:ext cx="1407821" cy="369332"/>
              </a:xfrm>
              <a:prstGeom prst="rect">
                <a:avLst/>
              </a:prstGeom>
              <a:blipFill>
                <a:blip r:embed="rId5"/>
                <a:stretch>
                  <a:fillRect/>
                </a:stretch>
              </a:blipFill>
            </p:spPr>
            <p:txBody>
              <a:bodyPr/>
              <a:lstStyle/>
              <a:p>
                <a:r>
                  <a:rPr lang="en-NL">
                    <a:noFill/>
                  </a:rPr>
                  <a:t> </a:t>
                </a:r>
              </a:p>
            </p:txBody>
          </p:sp>
        </mc:Fallback>
      </mc:AlternateContent>
      <p:sp>
        <p:nvSpPr>
          <p:cNvPr id="15" name="Arrow: Right 14">
            <a:extLst>
              <a:ext uri="{FF2B5EF4-FFF2-40B4-BE49-F238E27FC236}">
                <a16:creationId xmlns:a16="http://schemas.microsoft.com/office/drawing/2014/main" id="{44047423-E58F-13E0-D0C2-BC2605024011}"/>
              </a:ext>
            </a:extLst>
          </p:cNvPr>
          <p:cNvSpPr/>
          <p:nvPr/>
        </p:nvSpPr>
        <p:spPr bwMode="auto">
          <a:xfrm>
            <a:off x="9000422" y="2542956"/>
            <a:ext cx="621361" cy="307777"/>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CC9895E-2861-AEDB-7CD4-9A7A85C08EC8}"/>
                  </a:ext>
                </a:extLst>
              </p:cNvPr>
              <p:cNvSpPr txBox="1"/>
              <p:nvPr/>
            </p:nvSpPr>
            <p:spPr bwMode="auto">
              <a:xfrm>
                <a:off x="9717913" y="2512178"/>
                <a:ext cx="4657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𝐼</m:t>
                          </m:r>
                        </m:e>
                        <m:sup>
                          <m:r>
                            <a:rPr lang="en-GB" b="0" i="1" smtClean="0">
                              <a:latin typeface="Cambria Math" panose="02040503050406030204" pitchFamily="18" charset="0"/>
                            </a:rPr>
                            <m:t>𝑛</m:t>
                          </m:r>
                        </m:sup>
                      </m:sSup>
                    </m:oMath>
                  </m:oMathPara>
                </a14:m>
                <a:endParaRPr lang="en-NL" dirty="0"/>
              </a:p>
            </p:txBody>
          </p:sp>
        </mc:Choice>
        <mc:Fallback xmlns="">
          <p:sp>
            <p:nvSpPr>
              <p:cNvPr id="16" name="TextBox 15">
                <a:extLst>
                  <a:ext uri="{FF2B5EF4-FFF2-40B4-BE49-F238E27FC236}">
                    <a16:creationId xmlns:a16="http://schemas.microsoft.com/office/drawing/2014/main" id="{ECC9895E-2861-AEDB-7CD4-9A7A85C08EC8}"/>
                  </a:ext>
                </a:extLst>
              </p:cNvPr>
              <p:cNvSpPr txBox="1">
                <a:spLocks noRot="1" noChangeAspect="1" noMove="1" noResize="1" noEditPoints="1" noAdjustHandles="1" noChangeArrowheads="1" noChangeShapeType="1" noTextEdit="1"/>
              </p:cNvSpPr>
              <p:nvPr/>
            </p:nvSpPr>
            <p:spPr bwMode="auto">
              <a:xfrm>
                <a:off x="9717913" y="2512178"/>
                <a:ext cx="465705" cy="369332"/>
              </a:xfrm>
              <a:prstGeom prst="rect">
                <a:avLst/>
              </a:prstGeom>
              <a:blipFill>
                <a:blip r:embed="rId6"/>
                <a:stretch>
                  <a:fillRect/>
                </a:stretch>
              </a:blipFill>
            </p:spPr>
            <p:txBody>
              <a:bodyPr/>
              <a:lstStyle/>
              <a:p>
                <a:r>
                  <a:rPr lang="en-NL">
                    <a:noFill/>
                  </a:rPr>
                  <a:t> </a:t>
                </a:r>
              </a:p>
            </p:txBody>
          </p:sp>
        </mc:Fallback>
      </mc:AlternateContent>
    </p:spTree>
    <p:extLst>
      <p:ext uri="{BB962C8B-B14F-4D97-AF65-F5344CB8AC3E}">
        <p14:creationId xmlns:p14="http://schemas.microsoft.com/office/powerpoint/2010/main" val="9999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1C60-3D15-6885-3C47-D482F7A1A559}"/>
              </a:ext>
            </a:extLst>
          </p:cNvPr>
          <p:cNvSpPr>
            <a:spLocks noGrp="1"/>
          </p:cNvSpPr>
          <p:nvPr>
            <p:ph type="title"/>
          </p:nvPr>
        </p:nvSpPr>
        <p:spPr/>
        <p:txBody>
          <a:bodyPr/>
          <a:lstStyle/>
          <a:p>
            <a:r>
              <a:rPr lang="en-US" dirty="0"/>
              <a:t>Flow of THRIFT</a:t>
            </a:r>
            <a:endParaRPr lang="en-NL" dirty="0"/>
          </a:p>
        </p:txBody>
      </p:sp>
      <p:sp>
        <p:nvSpPr>
          <p:cNvPr id="3" name="Date Placeholder 2">
            <a:extLst>
              <a:ext uri="{FF2B5EF4-FFF2-40B4-BE49-F238E27FC236}">
                <a16:creationId xmlns:a16="http://schemas.microsoft.com/office/drawing/2014/main" id="{1FF66F12-9BF6-70E9-5954-4BC132EE7BE3}"/>
              </a:ext>
            </a:extLst>
          </p:cNvPr>
          <p:cNvSpPr>
            <a:spLocks noGrp="1"/>
          </p:cNvSpPr>
          <p:nvPr>
            <p:ph type="dt" sz="half" idx="10"/>
          </p:nvPr>
        </p:nvSpPr>
        <p:spPr/>
        <p:txBody>
          <a:bodyPr/>
          <a:lstStyle/>
          <a:p>
            <a:pPr>
              <a:defRPr/>
            </a:pPr>
            <a:fld id="{ECA278E3-1F54-485F-A13A-6D5E644C0C1D}" type="datetime1">
              <a:rPr lang="en-US" smtClean="0"/>
              <a:t>7/12/2023</a:t>
            </a:fld>
            <a:endParaRPr lang="en-US" dirty="0"/>
          </a:p>
        </p:txBody>
      </p:sp>
      <p:sp>
        <p:nvSpPr>
          <p:cNvPr id="4" name="Footer Placeholder 3">
            <a:extLst>
              <a:ext uri="{FF2B5EF4-FFF2-40B4-BE49-F238E27FC236}">
                <a16:creationId xmlns:a16="http://schemas.microsoft.com/office/drawing/2014/main" id="{FC09D770-11F5-6FE9-69F5-F17D91438023}"/>
              </a:ext>
            </a:extLst>
          </p:cNvPr>
          <p:cNvSpPr>
            <a:spLocks noGrp="1"/>
          </p:cNvSpPr>
          <p:nvPr>
            <p:ph type="ftr" sz="quarter" idx="11"/>
          </p:nvPr>
        </p:nvSpPr>
        <p:spPr/>
        <p:txBody>
          <a:bodyPr/>
          <a:lstStyle/>
          <a:p>
            <a:pPr>
              <a:defRPr/>
            </a:pPr>
            <a:r>
              <a:rPr lang="en-US"/>
              <a:t>Lucas van Ham | </a:t>
            </a:r>
            <a:endParaRPr lang="en-US" dirty="0"/>
          </a:p>
        </p:txBody>
      </p:sp>
      <p:pic>
        <p:nvPicPr>
          <p:cNvPr id="6" name="Picture 5">
            <a:extLst>
              <a:ext uri="{FF2B5EF4-FFF2-40B4-BE49-F238E27FC236}">
                <a16:creationId xmlns:a16="http://schemas.microsoft.com/office/drawing/2014/main" id="{2D1B98B0-65B7-52E9-8CDD-B67568E54B97}"/>
              </a:ext>
            </a:extLst>
          </p:cNvPr>
          <p:cNvPicPr>
            <a:picLocks noChangeAspect="1"/>
          </p:cNvPicPr>
          <p:nvPr/>
        </p:nvPicPr>
        <p:blipFill>
          <a:blip r:embed="rId3"/>
          <a:stretch>
            <a:fillRect/>
          </a:stretch>
        </p:blipFill>
        <p:spPr>
          <a:xfrm>
            <a:off x="857766" y="1570712"/>
            <a:ext cx="2666977" cy="1763363"/>
          </a:xfrm>
          <a:prstGeom prst="rect">
            <a:avLst/>
          </a:prstGeom>
        </p:spPr>
      </p:pic>
      <p:cxnSp>
        <p:nvCxnSpPr>
          <p:cNvPr id="8" name="Straight Arrow Connector 7">
            <a:extLst>
              <a:ext uri="{FF2B5EF4-FFF2-40B4-BE49-F238E27FC236}">
                <a16:creationId xmlns:a16="http://schemas.microsoft.com/office/drawing/2014/main" id="{856BC4AE-54B7-0A36-9C83-41E83FD2B1BF}"/>
              </a:ext>
            </a:extLst>
          </p:cNvPr>
          <p:cNvCxnSpPr>
            <a:cxnSpLocks/>
            <a:stCxn id="6" idx="2"/>
            <a:endCxn id="9" idx="0"/>
          </p:cNvCxnSpPr>
          <p:nvPr/>
        </p:nvCxnSpPr>
        <p:spPr bwMode="auto">
          <a:xfrm>
            <a:off x="2191255" y="3334075"/>
            <a:ext cx="1" cy="2042085"/>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4D1D1EEC-0599-142E-C6D7-BBF4B8F4D600}"/>
                  </a:ext>
                </a:extLst>
              </p:cNvPr>
              <p:cNvSpPr/>
              <p:nvPr/>
            </p:nvSpPr>
            <p:spPr bwMode="auto">
              <a:xfrm>
                <a:off x="1435842" y="5376160"/>
                <a:ext cx="1510827" cy="432048"/>
              </a:xfrm>
              <a:prstGeom prst="roundRect">
                <a:avLst/>
              </a:prstGeom>
              <a:noFill/>
              <a:ln w="19050" cmpd="sng">
                <a:no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𝑇</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m:oMathPara>
                </a14:m>
                <a:endParaRPr lang="en-NL" dirty="0"/>
              </a:p>
            </p:txBody>
          </p:sp>
        </mc:Choice>
        <mc:Fallback xmlns="">
          <p:sp>
            <p:nvSpPr>
              <p:cNvPr id="9" name="Rectangle: Rounded Corners 8">
                <a:extLst>
                  <a:ext uri="{FF2B5EF4-FFF2-40B4-BE49-F238E27FC236}">
                    <a16:creationId xmlns:a16="http://schemas.microsoft.com/office/drawing/2014/main" id="{4D1D1EEC-0599-142E-C6D7-BBF4B8F4D600}"/>
                  </a:ext>
                </a:extLst>
              </p:cNvPr>
              <p:cNvSpPr>
                <a:spLocks noRot="1" noChangeAspect="1" noMove="1" noResize="1" noEditPoints="1" noAdjustHandles="1" noChangeArrowheads="1" noChangeShapeType="1" noTextEdit="1"/>
              </p:cNvSpPr>
              <p:nvPr/>
            </p:nvSpPr>
            <p:spPr bwMode="auto">
              <a:xfrm>
                <a:off x="1435842" y="5376160"/>
                <a:ext cx="1510827" cy="432048"/>
              </a:xfrm>
              <a:prstGeom prst="roundRect">
                <a:avLst/>
              </a:prstGeom>
              <a:blipFill>
                <a:blip r:embed="rId4"/>
                <a:stretch>
                  <a:fillRect/>
                </a:stretch>
              </a:blipFill>
              <a:ln w="19050" cmpd="sng">
                <a:noFill/>
                <a:prstDash val="solid"/>
                <a:tailEnd type="triangle" w="lg" len="med"/>
              </a:ln>
            </p:spPr>
            <p:txBody>
              <a:bodyPr/>
              <a:lstStyle/>
              <a:p>
                <a:r>
                  <a:rPr lang="en-NL">
                    <a:noFill/>
                  </a:rPr>
                  <a:t> </a:t>
                </a:r>
              </a:p>
            </p:txBody>
          </p:sp>
        </mc:Fallback>
      </mc:AlternateContent>
      <p:sp>
        <p:nvSpPr>
          <p:cNvPr id="10" name="Rectangle: Rounded Corners 9">
            <a:extLst>
              <a:ext uri="{FF2B5EF4-FFF2-40B4-BE49-F238E27FC236}">
                <a16:creationId xmlns:a16="http://schemas.microsoft.com/office/drawing/2014/main" id="{1FD936A2-032E-1AF6-32C2-14E02295082D}"/>
              </a:ext>
            </a:extLst>
          </p:cNvPr>
          <p:cNvSpPr/>
          <p:nvPr/>
        </p:nvSpPr>
        <p:spPr bwMode="auto">
          <a:xfrm>
            <a:off x="1435842" y="1052736"/>
            <a:ext cx="1510827" cy="432048"/>
          </a:xfrm>
          <a:prstGeom prst="roundRect">
            <a:avLst/>
          </a:prstGeom>
          <a:noFill/>
          <a:ln w="19050" cmpd="sng">
            <a:no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Experiment</a:t>
            </a:r>
            <a:endParaRPr lang="en-NL" dirty="0"/>
          </a:p>
        </p:txBody>
      </p:sp>
      <p:sp>
        <p:nvSpPr>
          <p:cNvPr id="11" name="Rectangle: Rounded Corners 10">
            <a:extLst>
              <a:ext uri="{FF2B5EF4-FFF2-40B4-BE49-F238E27FC236}">
                <a16:creationId xmlns:a16="http://schemas.microsoft.com/office/drawing/2014/main" id="{A2FE33E8-B7BA-2C84-8DEC-1E72D8750573}"/>
              </a:ext>
            </a:extLst>
          </p:cNvPr>
          <p:cNvSpPr/>
          <p:nvPr/>
        </p:nvSpPr>
        <p:spPr bwMode="auto">
          <a:xfrm>
            <a:off x="4122418" y="1073431"/>
            <a:ext cx="1510827" cy="432048"/>
          </a:xfrm>
          <a:prstGeom prst="roundRect">
            <a:avLst/>
          </a:prstGeom>
          <a:noFill/>
          <a:ln w="19050" cmpd="sng">
            <a:no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THRIFT</a:t>
            </a:r>
            <a:endParaRPr lang="en-NL" dirty="0"/>
          </a:p>
        </p:txBody>
      </p:sp>
      <p:sp>
        <p:nvSpPr>
          <p:cNvPr id="12" name="Rectangle: Rounded Corners 11">
            <a:extLst>
              <a:ext uri="{FF2B5EF4-FFF2-40B4-BE49-F238E27FC236}">
                <a16:creationId xmlns:a16="http://schemas.microsoft.com/office/drawing/2014/main" id="{A216BBED-4CEF-45F2-F60C-0E4054241F43}"/>
              </a:ext>
            </a:extLst>
          </p:cNvPr>
          <p:cNvSpPr/>
          <p:nvPr/>
        </p:nvSpPr>
        <p:spPr bwMode="auto">
          <a:xfrm>
            <a:off x="4122418" y="1591407"/>
            <a:ext cx="6942135" cy="4176464"/>
          </a:xfrm>
          <a:prstGeom prst="roundRect">
            <a:avLst/>
          </a:prstGeom>
          <a:noFill/>
          <a:ln w="285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E8AEDE7A-2D1A-77E7-DC67-8AA8F7DA1A53}"/>
                  </a:ext>
                </a:extLst>
              </p:cNvPr>
              <p:cNvSpPr/>
              <p:nvPr/>
            </p:nvSpPr>
            <p:spPr bwMode="auto">
              <a:xfrm>
                <a:off x="4557444" y="1961237"/>
                <a:ext cx="1199336" cy="310949"/>
              </a:xfrm>
              <a:prstGeom prst="roundRect">
                <a:avLst/>
              </a:prstGeom>
              <a:no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𝑝</m:t>
                      </m:r>
                      <m:d>
                        <m:dPr>
                          <m:ctrlPr>
                            <a:rPr lang="en-US"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𝑛</m:t>
                              </m:r>
                            </m:sup>
                          </m:sSup>
                        </m:e>
                      </m:d>
                      <m:r>
                        <a:rPr lang="en-US" sz="1200" b="0" i="1" smtClean="0">
                          <a:latin typeface="Cambria Math" panose="02040503050406030204" pitchFamily="18" charset="0"/>
                        </a:rPr>
                        <m:t>→</m:t>
                      </m:r>
                      <m:r>
                        <m:rPr>
                          <m:sty m:val="p"/>
                        </m:rPr>
                        <a:rPr lang="en-US" sz="1200" b="0" i="0" smtClean="0">
                          <a:latin typeface="Cambria Math" panose="02040503050406030204" pitchFamily="18" charset="0"/>
                        </a:rPr>
                        <m:t>VMEC</m:t>
                      </m:r>
                    </m:oMath>
                  </m:oMathPara>
                </a14:m>
                <a:endParaRPr lang="en-NL" sz="1200" dirty="0"/>
              </a:p>
            </p:txBody>
          </p:sp>
        </mc:Choice>
        <mc:Fallback xmlns="">
          <p:sp>
            <p:nvSpPr>
              <p:cNvPr id="13" name="Rectangle: Rounded Corners 12">
                <a:extLst>
                  <a:ext uri="{FF2B5EF4-FFF2-40B4-BE49-F238E27FC236}">
                    <a16:creationId xmlns:a16="http://schemas.microsoft.com/office/drawing/2014/main" id="{E8AEDE7A-2D1A-77E7-DC67-8AA8F7DA1A53}"/>
                  </a:ext>
                </a:extLst>
              </p:cNvPr>
              <p:cNvSpPr>
                <a:spLocks noRot="1" noChangeAspect="1" noMove="1" noResize="1" noEditPoints="1" noAdjustHandles="1" noChangeArrowheads="1" noChangeShapeType="1" noTextEdit="1"/>
              </p:cNvSpPr>
              <p:nvPr/>
            </p:nvSpPr>
            <p:spPr bwMode="auto">
              <a:xfrm>
                <a:off x="4557444" y="1961237"/>
                <a:ext cx="1199336" cy="310949"/>
              </a:xfrm>
              <a:prstGeom prst="roundRect">
                <a:avLst/>
              </a:prstGeom>
              <a:blipFill>
                <a:blip r:embed="rId5"/>
                <a:stretch>
                  <a:fillRect/>
                </a:stretch>
              </a:blipFill>
              <a:ln w="3175" cmpd="sng">
                <a:solidFill>
                  <a:schemeClr val="tx1"/>
                </a:solidFill>
                <a:prstDash val="solid"/>
                <a:tailEnd type="triangle" w="lg" len="med"/>
              </a:ln>
            </p:spPr>
            <p:txBody>
              <a:bodyPr/>
              <a:lstStyle/>
              <a:p>
                <a:r>
                  <a:rPr lang="en-NL">
                    <a:noFill/>
                  </a:rPr>
                  <a:t> </a:t>
                </a:r>
              </a:p>
            </p:txBody>
          </p:sp>
        </mc:Fallback>
      </mc:AlternateContent>
      <p:sp>
        <p:nvSpPr>
          <p:cNvPr id="15" name="Rectangle: Rounded Corners 14">
            <a:extLst>
              <a:ext uri="{FF2B5EF4-FFF2-40B4-BE49-F238E27FC236}">
                <a16:creationId xmlns:a16="http://schemas.microsoft.com/office/drawing/2014/main" id="{38DCEB2F-F295-BB25-9F71-2EC2278C6797}"/>
              </a:ext>
            </a:extLst>
          </p:cNvPr>
          <p:cNvSpPr/>
          <p:nvPr/>
        </p:nvSpPr>
        <p:spPr bwMode="auto">
          <a:xfrm>
            <a:off x="8182483" y="1951447"/>
            <a:ext cx="1512168" cy="330531"/>
          </a:xfrm>
          <a:prstGeom prst="roundRect">
            <a:avLst/>
          </a:prstGeom>
          <a:no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update equilibrium</a:t>
            </a:r>
            <a:endParaRPr lang="en-NL" sz="1200" dirty="0"/>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B2600A30-BFA5-26B4-6A09-76E5C1BBE54C}"/>
                  </a:ext>
                </a:extLst>
              </p:cNvPr>
              <p:cNvSpPr/>
              <p:nvPr/>
            </p:nvSpPr>
            <p:spPr bwMode="auto">
              <a:xfrm>
                <a:off x="8182483" y="2663898"/>
                <a:ext cx="1512168" cy="310949"/>
              </a:xfrm>
              <a:prstGeom prst="roundRect">
                <a:avLst/>
              </a:prstGeom>
              <a:no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update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𝐽</m:t>
                        </m:r>
                      </m:e>
                      <m:sub>
                        <m:r>
                          <a:rPr lang="en-US" sz="1200" b="0" i="1" smtClean="0">
                            <a:latin typeface="Cambria Math" panose="02040503050406030204" pitchFamily="18" charset="0"/>
                          </a:rPr>
                          <m:t>𝑠</m:t>
                        </m:r>
                      </m:sub>
                    </m:sSub>
                  </m:oMath>
                </a14:m>
                <a:endParaRPr lang="en-NL" sz="1200" dirty="0"/>
              </a:p>
            </p:txBody>
          </p:sp>
        </mc:Choice>
        <mc:Fallback xmlns="">
          <p:sp>
            <p:nvSpPr>
              <p:cNvPr id="16" name="Rectangle: Rounded Corners 15">
                <a:extLst>
                  <a:ext uri="{FF2B5EF4-FFF2-40B4-BE49-F238E27FC236}">
                    <a16:creationId xmlns:a16="http://schemas.microsoft.com/office/drawing/2014/main" id="{B2600A30-BFA5-26B4-6A09-76E5C1BBE54C}"/>
                  </a:ext>
                </a:extLst>
              </p:cNvPr>
              <p:cNvSpPr>
                <a:spLocks noRot="1" noChangeAspect="1" noMove="1" noResize="1" noEditPoints="1" noAdjustHandles="1" noChangeArrowheads="1" noChangeShapeType="1" noTextEdit="1"/>
              </p:cNvSpPr>
              <p:nvPr/>
            </p:nvSpPr>
            <p:spPr bwMode="auto">
              <a:xfrm>
                <a:off x="8182483" y="2663898"/>
                <a:ext cx="1512168" cy="310949"/>
              </a:xfrm>
              <a:prstGeom prst="roundRect">
                <a:avLst/>
              </a:prstGeom>
              <a:blipFill>
                <a:blip r:embed="rId6"/>
                <a:stretch>
                  <a:fillRect b="-5769"/>
                </a:stretch>
              </a:blipFill>
              <a:ln w="3175" cmpd="sng">
                <a:solidFill>
                  <a:schemeClr val="tx1"/>
                </a:solidFill>
                <a:prstDash val="solid"/>
                <a:tailEnd type="triangle" w="lg" len="med"/>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87761F8F-70C5-A4F0-7000-DA87EDC86EDA}"/>
                  </a:ext>
                </a:extLst>
              </p:cNvPr>
              <p:cNvSpPr/>
              <p:nvPr/>
            </p:nvSpPr>
            <p:spPr bwMode="auto">
              <a:xfrm>
                <a:off x="7273336" y="3362826"/>
                <a:ext cx="3343281" cy="1396933"/>
              </a:xfrm>
              <a:prstGeom prst="roundRect">
                <a:avLst/>
              </a:prstGeom>
              <a:no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a:p>
                <a:pPr algn="ctr"/>
                <a:r>
                  <a:rPr lang="en-US" sz="1200" dirty="0"/>
                  <a:t>Solve system of equations</a:t>
                </a:r>
              </a:p>
              <a:p>
                <a:pPr algn="ctr"/>
                <a:endParaRPr lang="en-US" sz="1200" dirty="0"/>
              </a:p>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𝑢</m:t>
                            </m:r>
                            <m:r>
                              <a:rPr lang="en-US" sz="1200" b="0" i="1" smtClean="0">
                                <a:latin typeface="Cambria Math" panose="02040503050406030204" pitchFamily="18" charset="0"/>
                              </a:rPr>
                              <m:t>=0</m:t>
                            </m:r>
                          </m:e>
                          <m:e>
                            <m:r>
                              <a:rPr lang="en-US" sz="1200" b="0" i="1" smtClean="0">
                                <a:latin typeface="Cambria Math" panose="02040503050406030204" pitchFamily="18" charset="0"/>
                              </a:rPr>
                              <m:t>𝑠</m:t>
                            </m:r>
                            <m:r>
                              <a:rPr lang="en-US" sz="1200" b="0" i="1" smtClean="0">
                                <a:latin typeface="Cambria Math" panose="02040503050406030204" pitchFamily="18" charset="0"/>
                              </a:rPr>
                              <m:t>=0</m:t>
                            </m:r>
                          </m:e>
                        </m:mr>
                        <m:mr>
                          <m:e>
                            <m:f>
                              <m:fPr>
                                <m:ctrlPr>
                                  <a:rPr lang="en-US" sz="1200" i="1">
                                    <a:latin typeface="Cambria Math" panose="02040503050406030204" pitchFamily="18" charset="0"/>
                                  </a:rPr>
                                </m:ctrlPr>
                              </m:fPr>
                              <m:num>
                                <m:r>
                                  <m:rPr>
                                    <m:sty m:val="p"/>
                                  </m:rPr>
                                  <a:rPr lang="en-US" sz="1200">
                                    <a:latin typeface="Cambria Math" panose="02040503050406030204" pitchFamily="18" charset="0"/>
                                  </a:rPr>
                                  <m:t>d</m:t>
                                </m:r>
                                <m:r>
                                  <a:rPr lang="en-US" sz="1200" i="1">
                                    <a:latin typeface="Cambria Math" panose="02040503050406030204" pitchFamily="18" charset="0"/>
                                  </a:rPr>
                                  <m:t>𝑢</m:t>
                                </m:r>
                              </m:num>
                              <m:den>
                                <m:r>
                                  <m:rPr>
                                    <m:sty m:val="p"/>
                                  </m:rPr>
                                  <a:rPr lang="en-US" sz="1200">
                                    <a:latin typeface="Cambria Math" panose="02040503050406030204" pitchFamily="18" charset="0"/>
                                  </a:rPr>
                                  <m:t>d</m:t>
                                </m:r>
                                <m:r>
                                  <a:rPr lang="en-US" sz="1200" i="1">
                                    <a:latin typeface="Cambria Math" panose="02040503050406030204" pitchFamily="18" charset="0"/>
                                  </a:rPr>
                                  <m:t>𝑡</m:t>
                                </m:r>
                              </m:den>
                            </m:f>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𝛼</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𝛼</m:t>
                                </m:r>
                              </m:e>
                              <m:sub>
                                <m:r>
                                  <a:rPr lang="en-US" sz="1200" i="1">
                                    <a:latin typeface="Cambria Math" panose="02040503050406030204" pitchFamily="18" charset="0"/>
                                  </a:rPr>
                                  <m:t>2</m:t>
                                </m:r>
                              </m:sub>
                            </m:sSub>
                            <m:r>
                              <a:rPr lang="en-US" sz="1200" i="1">
                                <a:latin typeface="Cambria Math" panose="02040503050406030204" pitchFamily="18" charset="0"/>
                              </a:rPr>
                              <m:t>𝑢</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𝛼</m:t>
                                </m:r>
                              </m:e>
                              <m:sub>
                                <m:r>
                                  <a:rPr lang="en-US" sz="1200" i="1">
                                    <a:latin typeface="Cambria Math" panose="02040503050406030204" pitchFamily="18" charset="0"/>
                                  </a:rPr>
                                  <m:t>3</m:t>
                                </m:r>
                              </m:sub>
                            </m:sSub>
                            <m:r>
                              <a:rPr lang="en-US" sz="1200" i="1" smtClean="0">
                                <a:latin typeface="Cambria Math" panose="02040503050406030204" pitchFamily="18" charset="0"/>
                              </a:rPr>
                              <m:t>𝑢</m:t>
                            </m:r>
                            <m:r>
                              <a:rPr lang="en-US" sz="1200" b="0" i="1" smtClean="0">
                                <a:latin typeface="Cambria Math" panose="02040503050406030204" pitchFamily="18" charset="0"/>
                              </a:rPr>
                              <m:t>′</m:t>
                            </m:r>
                            <m:r>
                              <a:rPr lang="en-US" sz="1200" i="1">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𝛼</m:t>
                                </m:r>
                              </m:e>
                              <m:sub>
                                <m:r>
                                  <a:rPr lang="en-US" sz="1200" b="0" i="1" smtClean="0">
                                    <a:latin typeface="Cambria Math" panose="02040503050406030204" pitchFamily="18" charset="0"/>
                                  </a:rPr>
                                  <m:t>4</m:t>
                                </m:r>
                              </m:sub>
                            </m:sSub>
                            <m:r>
                              <a:rPr lang="en-US" sz="1200" b="0" i="1" smtClean="0">
                                <a:latin typeface="Cambria Math" panose="02040503050406030204" pitchFamily="18" charset="0"/>
                              </a:rPr>
                              <m:t>𝑢</m:t>
                            </m:r>
                            <m:r>
                              <a:rPr lang="en-US" sz="1200" b="0" i="1" smtClean="0">
                                <a:latin typeface="Cambria Math" panose="02040503050406030204" pitchFamily="18" charset="0"/>
                              </a:rPr>
                              <m:t>′′</m:t>
                            </m:r>
                            <m:r>
                              <m:rPr>
                                <m:nor/>
                              </m:rPr>
                              <a:rPr lang="en-US" sz="1200" dirty="0"/>
                              <m:t> </m:t>
                            </m:r>
                          </m:e>
                          <m:e>
                            <m:r>
                              <a:rPr lang="en-US" sz="1200" b="0" i="1" smtClean="0">
                                <a:latin typeface="Cambria Math" panose="02040503050406030204" pitchFamily="18" charset="0"/>
                              </a:rPr>
                              <m:t>0&lt;</m:t>
                            </m:r>
                            <m:r>
                              <a:rPr lang="en-US" sz="1200" b="0" i="1" smtClean="0">
                                <a:latin typeface="Cambria Math" panose="02040503050406030204" pitchFamily="18" charset="0"/>
                              </a:rPr>
                              <m:t>𝑠</m:t>
                            </m:r>
                            <m:r>
                              <a:rPr lang="en-US" sz="1200" b="0" i="1" smtClean="0">
                                <a:latin typeface="Cambria Math" panose="02040503050406030204" pitchFamily="18" charset="0"/>
                              </a:rPr>
                              <m:t>&lt;1</m:t>
                            </m:r>
                          </m:e>
                        </m:mr>
                        <m:mr>
                          <m:e>
                            <m:r>
                              <a:rPr lang="en-GB" sz="1200" i="1">
                                <a:latin typeface="Cambria Math" panose="02040503050406030204" pitchFamily="18" charset="0"/>
                              </a:rPr>
                              <m:t>𝐸</m:t>
                            </m:r>
                            <m:r>
                              <a:rPr lang="en-GB" sz="1200" i="1">
                                <a:latin typeface="Cambria Math" panose="02040503050406030204" pitchFamily="18" charset="0"/>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𝐿</m:t>
                                    </m:r>
                                  </m:e>
                                  <m:sub>
                                    <m:r>
                                      <a:rPr lang="en-GB" sz="1200" i="1">
                                        <a:latin typeface="Cambria Math" panose="02040503050406030204" pitchFamily="18" charset="0"/>
                                      </a:rPr>
                                      <m:t>𝑒𝑥𝑡</m:t>
                                    </m:r>
                                  </m:sub>
                                </m:sSub>
                              </m:num>
                              <m:den>
                                <m:r>
                                  <a:rPr lang="en-GB" sz="1200" i="1">
                                    <a:latin typeface="Cambria Math" panose="02040503050406030204" pitchFamily="18" charset="0"/>
                                  </a:rPr>
                                  <m:t>2</m:t>
                                </m:r>
                                <m:r>
                                  <a:rPr lang="en-GB" sz="1200" i="1">
                                    <a:latin typeface="Cambria Math" panose="02040503050406030204" pitchFamily="18" charset="0"/>
                                  </a:rPr>
                                  <m:t>𝜋</m:t>
                                </m:r>
                                <m:r>
                                  <a:rPr lang="en-GB" sz="1200" i="1">
                                    <a:latin typeface="Cambria Math" panose="02040503050406030204" pitchFamily="18" charset="0"/>
                                  </a:rPr>
                                  <m:t>𝑅</m:t>
                                </m:r>
                              </m:den>
                            </m:f>
                            <m:f>
                              <m:fPr>
                                <m:ctrlPr>
                                  <a:rPr lang="en-GB" sz="1200" i="1">
                                    <a:latin typeface="Cambria Math" panose="02040503050406030204" pitchFamily="18" charset="0"/>
                                  </a:rPr>
                                </m:ctrlPr>
                              </m:fPr>
                              <m:num>
                                <m:r>
                                  <m:rPr>
                                    <m:sty m:val="p"/>
                                  </m:rPr>
                                  <a:rPr lang="en-GB" sz="1200">
                                    <a:latin typeface="Cambria Math" panose="02040503050406030204" pitchFamily="18" charset="0"/>
                                  </a:rPr>
                                  <m:t>d</m:t>
                                </m:r>
                                <m:r>
                                  <a:rPr lang="en-GB" sz="1200" i="1">
                                    <a:latin typeface="Cambria Math" panose="02040503050406030204" pitchFamily="18" charset="0"/>
                                  </a:rPr>
                                  <m:t>𝐼</m:t>
                                </m:r>
                              </m:num>
                              <m:den>
                                <m:r>
                                  <m:rPr>
                                    <m:sty m:val="p"/>
                                  </m:rPr>
                                  <a:rPr lang="en-GB" sz="1200">
                                    <a:latin typeface="Cambria Math" panose="02040503050406030204" pitchFamily="18" charset="0"/>
                                  </a:rPr>
                                  <m:t>d</m:t>
                                </m:r>
                                <m:r>
                                  <a:rPr lang="en-GB" sz="1200" i="1">
                                    <a:latin typeface="Cambria Math" panose="02040503050406030204" pitchFamily="18" charset="0"/>
                                  </a:rPr>
                                  <m:t>𝑡</m:t>
                                </m:r>
                              </m:den>
                            </m:f>
                          </m:e>
                          <m:e>
                            <m:r>
                              <a:rPr lang="en-US" sz="1200" b="0" i="1" smtClean="0">
                                <a:latin typeface="Cambria Math" panose="02040503050406030204" pitchFamily="18" charset="0"/>
                              </a:rPr>
                              <m:t>𝑠</m:t>
                            </m:r>
                            <m:r>
                              <a:rPr lang="en-US" sz="1200" b="0" i="1" smtClean="0">
                                <a:latin typeface="Cambria Math" panose="02040503050406030204" pitchFamily="18" charset="0"/>
                              </a:rPr>
                              <m:t>=1</m:t>
                            </m:r>
                          </m:e>
                        </m:mr>
                      </m:m>
                    </m:oMath>
                  </m:oMathPara>
                </a14:m>
                <a:endParaRPr lang="en-US" sz="1200" b="0" dirty="0"/>
              </a:p>
              <a:p>
                <a:pPr algn="ctr"/>
                <a:endParaRPr lang="en-US" sz="1400" dirty="0"/>
              </a:p>
            </p:txBody>
          </p:sp>
        </mc:Choice>
        <mc:Fallback xmlns="">
          <p:sp>
            <p:nvSpPr>
              <p:cNvPr id="17" name="Rectangle: Rounded Corners 16">
                <a:extLst>
                  <a:ext uri="{FF2B5EF4-FFF2-40B4-BE49-F238E27FC236}">
                    <a16:creationId xmlns:a16="http://schemas.microsoft.com/office/drawing/2014/main" id="{87761F8F-70C5-A4F0-7000-DA87EDC86EDA}"/>
                  </a:ext>
                </a:extLst>
              </p:cNvPr>
              <p:cNvSpPr>
                <a:spLocks noRot="1" noChangeAspect="1" noMove="1" noResize="1" noEditPoints="1" noAdjustHandles="1" noChangeArrowheads="1" noChangeShapeType="1" noTextEdit="1"/>
              </p:cNvSpPr>
              <p:nvPr/>
            </p:nvSpPr>
            <p:spPr bwMode="auto">
              <a:xfrm>
                <a:off x="7273336" y="3362826"/>
                <a:ext cx="3343281" cy="1396933"/>
              </a:xfrm>
              <a:prstGeom prst="roundRect">
                <a:avLst/>
              </a:prstGeom>
              <a:blipFill>
                <a:blip r:embed="rId7"/>
                <a:stretch>
                  <a:fillRect/>
                </a:stretch>
              </a:blipFill>
              <a:ln w="3175" cmpd="sng">
                <a:solidFill>
                  <a:schemeClr val="tx1"/>
                </a:solidFill>
                <a:prstDash val="solid"/>
                <a:tailEnd type="triangle" w="lg" len="med"/>
              </a:ln>
            </p:spPr>
            <p:txBody>
              <a:bodyPr/>
              <a:lstStyle/>
              <a:p>
                <a:r>
                  <a:rPr lang="en-NL">
                    <a:noFill/>
                  </a:rPr>
                  <a:t> </a:t>
                </a:r>
              </a:p>
            </p:txBody>
          </p:sp>
        </mc:Fallback>
      </mc:AlternateContent>
      <p:cxnSp>
        <p:nvCxnSpPr>
          <p:cNvPr id="22" name="Straight Arrow Connector 21">
            <a:extLst>
              <a:ext uri="{FF2B5EF4-FFF2-40B4-BE49-F238E27FC236}">
                <a16:creationId xmlns:a16="http://schemas.microsoft.com/office/drawing/2014/main" id="{92175B07-71AF-9CE4-E1FC-BAA7639D4376}"/>
              </a:ext>
            </a:extLst>
          </p:cNvPr>
          <p:cNvCxnSpPr>
            <a:cxnSpLocks/>
            <a:stCxn id="15" idx="2"/>
            <a:endCxn id="16" idx="0"/>
          </p:cNvCxnSpPr>
          <p:nvPr/>
        </p:nvCxnSpPr>
        <p:spPr bwMode="auto">
          <a:xfrm>
            <a:off x="8938567" y="2281978"/>
            <a:ext cx="0" cy="381920"/>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33067D5-3CC9-2AB0-9F26-1BC15A0737DB}"/>
              </a:ext>
            </a:extLst>
          </p:cNvPr>
          <p:cNvCxnSpPr>
            <a:cxnSpLocks/>
            <a:stCxn id="16" idx="2"/>
            <a:endCxn id="17" idx="0"/>
          </p:cNvCxnSpPr>
          <p:nvPr/>
        </p:nvCxnSpPr>
        <p:spPr bwMode="auto">
          <a:xfrm>
            <a:off x="8938567" y="2974847"/>
            <a:ext cx="6410" cy="387979"/>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851A7D6-DB21-6738-DE23-F7336E5A8854}"/>
              </a:ext>
            </a:extLst>
          </p:cNvPr>
          <p:cNvCxnSpPr>
            <a:cxnSpLocks/>
            <a:stCxn id="17" idx="2"/>
            <a:endCxn id="34" idx="0"/>
          </p:cNvCxnSpPr>
          <p:nvPr/>
        </p:nvCxnSpPr>
        <p:spPr bwMode="auto">
          <a:xfrm>
            <a:off x="8944977" y="4759759"/>
            <a:ext cx="4817" cy="387979"/>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Rounded Corners 33">
                <a:extLst>
                  <a:ext uri="{FF2B5EF4-FFF2-40B4-BE49-F238E27FC236}">
                    <a16:creationId xmlns:a16="http://schemas.microsoft.com/office/drawing/2014/main" id="{D08AA192-B3B7-FA6A-3BFF-49817A08D7DA}"/>
                  </a:ext>
                </a:extLst>
              </p:cNvPr>
              <p:cNvSpPr/>
              <p:nvPr/>
            </p:nvSpPr>
            <p:spPr bwMode="auto">
              <a:xfrm>
                <a:off x="8629795" y="5147738"/>
                <a:ext cx="639997" cy="310949"/>
              </a:xfrm>
              <a:prstGeom prst="roundRect">
                <a:avLst/>
              </a:prstGeom>
              <a:no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𝐽</m:t>
                      </m:r>
                    </m:oMath>
                  </m:oMathPara>
                </a14:m>
                <a:endParaRPr lang="en-NL" sz="1400" dirty="0"/>
              </a:p>
            </p:txBody>
          </p:sp>
        </mc:Choice>
        <mc:Fallback xmlns="">
          <p:sp>
            <p:nvSpPr>
              <p:cNvPr id="34" name="Rectangle: Rounded Corners 33">
                <a:extLst>
                  <a:ext uri="{FF2B5EF4-FFF2-40B4-BE49-F238E27FC236}">
                    <a16:creationId xmlns:a16="http://schemas.microsoft.com/office/drawing/2014/main" id="{D08AA192-B3B7-FA6A-3BFF-49817A08D7DA}"/>
                  </a:ext>
                </a:extLst>
              </p:cNvPr>
              <p:cNvSpPr>
                <a:spLocks noRot="1" noChangeAspect="1" noMove="1" noResize="1" noEditPoints="1" noAdjustHandles="1" noChangeArrowheads="1" noChangeShapeType="1" noTextEdit="1"/>
              </p:cNvSpPr>
              <p:nvPr/>
            </p:nvSpPr>
            <p:spPr bwMode="auto">
              <a:xfrm>
                <a:off x="8629795" y="5147738"/>
                <a:ext cx="639997" cy="310949"/>
              </a:xfrm>
              <a:prstGeom prst="roundRect">
                <a:avLst/>
              </a:prstGeom>
              <a:blipFill>
                <a:blip r:embed="rId8"/>
                <a:stretch>
                  <a:fillRect b="-3846"/>
                </a:stretch>
              </a:blipFill>
              <a:ln w="3175" cmpd="sng">
                <a:solidFill>
                  <a:schemeClr val="tx1"/>
                </a:solidFill>
                <a:prstDash val="solid"/>
                <a:tailEnd type="triangle" w="lg" len="med"/>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9" name="Rectangle: Rounded Corners 68">
                <a:extLst>
                  <a:ext uri="{FF2B5EF4-FFF2-40B4-BE49-F238E27FC236}">
                    <a16:creationId xmlns:a16="http://schemas.microsoft.com/office/drawing/2014/main" id="{E420A057-BEF3-6E51-2B27-8CC1225921CF}"/>
                  </a:ext>
                </a:extLst>
              </p:cNvPr>
              <p:cNvSpPr/>
              <p:nvPr/>
            </p:nvSpPr>
            <p:spPr bwMode="auto">
              <a:xfrm>
                <a:off x="6333433" y="1951447"/>
                <a:ext cx="1346744" cy="330531"/>
              </a:xfrm>
              <a:prstGeom prst="roundRect">
                <a:avLst/>
              </a:prstGeom>
              <a:no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𝐽</m:t>
                      </m:r>
                      <m:d>
                        <m:dPr>
                          <m:ctrlPr>
                            <a:rPr lang="en-US"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𝑡</m:t>
                              </m:r>
                            </m:e>
                            <m:sup>
                              <m:r>
                                <a:rPr lang="en-GB" sz="1200" b="0" i="1" smtClean="0">
                                  <a:latin typeface="Cambria Math" panose="02040503050406030204" pitchFamily="18" charset="0"/>
                                </a:rPr>
                                <m:t>𝑛</m:t>
                              </m:r>
                              <m:r>
                                <a:rPr lang="en-GB" sz="1200" b="0" i="1" smtClean="0">
                                  <a:latin typeface="Cambria Math" panose="02040503050406030204" pitchFamily="18" charset="0"/>
                                </a:rPr>
                                <m:t>−1</m:t>
                              </m:r>
                            </m:sup>
                          </m:sSup>
                        </m:e>
                      </m:d>
                      <m:r>
                        <a:rPr lang="en-US" sz="1200" b="0" i="1" smtClean="0">
                          <a:latin typeface="Cambria Math" panose="02040503050406030204" pitchFamily="18" charset="0"/>
                        </a:rPr>
                        <m:t>→</m:t>
                      </m:r>
                      <m:r>
                        <m:rPr>
                          <m:sty m:val="p"/>
                        </m:rPr>
                        <a:rPr lang="en-US" sz="1200" b="0" i="0" smtClean="0">
                          <a:latin typeface="Cambria Math" panose="02040503050406030204" pitchFamily="18" charset="0"/>
                        </a:rPr>
                        <m:t>VMEC</m:t>
                      </m:r>
                    </m:oMath>
                  </m:oMathPara>
                </a14:m>
                <a:endParaRPr lang="en-NL" sz="1200" dirty="0"/>
              </a:p>
            </p:txBody>
          </p:sp>
        </mc:Choice>
        <mc:Fallback xmlns="">
          <p:sp>
            <p:nvSpPr>
              <p:cNvPr id="69" name="Rectangle: Rounded Corners 68">
                <a:extLst>
                  <a:ext uri="{FF2B5EF4-FFF2-40B4-BE49-F238E27FC236}">
                    <a16:creationId xmlns:a16="http://schemas.microsoft.com/office/drawing/2014/main" id="{E420A057-BEF3-6E51-2B27-8CC1225921CF}"/>
                  </a:ext>
                </a:extLst>
              </p:cNvPr>
              <p:cNvSpPr>
                <a:spLocks noRot="1" noChangeAspect="1" noMove="1" noResize="1" noEditPoints="1" noAdjustHandles="1" noChangeArrowheads="1" noChangeShapeType="1" noTextEdit="1"/>
              </p:cNvSpPr>
              <p:nvPr/>
            </p:nvSpPr>
            <p:spPr bwMode="auto">
              <a:xfrm>
                <a:off x="6333433" y="1951447"/>
                <a:ext cx="1346744" cy="330531"/>
              </a:xfrm>
              <a:prstGeom prst="roundRect">
                <a:avLst/>
              </a:prstGeom>
              <a:blipFill>
                <a:blip r:embed="rId9"/>
                <a:stretch>
                  <a:fillRect/>
                </a:stretch>
              </a:blipFill>
              <a:ln w="3175" cmpd="sng">
                <a:solidFill>
                  <a:schemeClr val="tx1"/>
                </a:solidFill>
                <a:prstDash val="solid"/>
                <a:tailEnd type="triangle" w="lg" len="med"/>
              </a:ln>
            </p:spPr>
            <p:txBody>
              <a:bodyPr/>
              <a:lstStyle/>
              <a:p>
                <a:r>
                  <a:rPr lang="en-NL">
                    <a:noFill/>
                  </a:rPr>
                  <a:t> </a:t>
                </a:r>
              </a:p>
            </p:txBody>
          </p:sp>
        </mc:Fallback>
      </mc:AlternateContent>
      <p:cxnSp>
        <p:nvCxnSpPr>
          <p:cNvPr id="74" name="Straight Arrow Connector 73">
            <a:extLst>
              <a:ext uri="{FF2B5EF4-FFF2-40B4-BE49-F238E27FC236}">
                <a16:creationId xmlns:a16="http://schemas.microsoft.com/office/drawing/2014/main" id="{9F91D2DB-DBA6-4150-C45C-C7BCAF832F4F}"/>
              </a:ext>
            </a:extLst>
          </p:cNvPr>
          <p:cNvCxnSpPr>
            <a:cxnSpLocks/>
            <a:stCxn id="69" idx="3"/>
            <a:endCxn id="15" idx="1"/>
          </p:cNvCxnSpPr>
          <p:nvPr/>
        </p:nvCxnSpPr>
        <p:spPr bwMode="auto">
          <a:xfrm>
            <a:off x="7680177" y="2116713"/>
            <a:ext cx="502306" cy="0"/>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DE697294-328E-FE56-8694-FE57B8751F0B}"/>
              </a:ext>
            </a:extLst>
          </p:cNvPr>
          <p:cNvCxnSpPr>
            <a:cxnSpLocks/>
            <a:stCxn id="34" idx="1"/>
            <a:endCxn id="69" idx="2"/>
          </p:cNvCxnSpPr>
          <p:nvPr/>
        </p:nvCxnSpPr>
        <p:spPr bwMode="auto">
          <a:xfrm rot="10800000">
            <a:off x="7006805" y="2281979"/>
            <a:ext cx="1622990" cy="3021235"/>
          </a:xfrm>
          <a:prstGeom prst="bentConnector2">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Rectangle: Rounded Corners 127">
                <a:extLst>
                  <a:ext uri="{FF2B5EF4-FFF2-40B4-BE49-F238E27FC236}">
                    <a16:creationId xmlns:a16="http://schemas.microsoft.com/office/drawing/2014/main" id="{E8965276-11DF-7F9E-D8B3-DD9B3E1F75CE}"/>
                  </a:ext>
                </a:extLst>
              </p:cNvPr>
              <p:cNvSpPr/>
              <p:nvPr/>
            </p:nvSpPr>
            <p:spPr bwMode="auto">
              <a:xfrm>
                <a:off x="6390662" y="5133719"/>
                <a:ext cx="1291717" cy="330531"/>
              </a:xfrm>
              <a:prstGeom prst="roundRect">
                <a:avLst/>
              </a:prstGeom>
              <a:solidFill>
                <a:schemeClr val="bg1"/>
              </a:solid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Δ</m:t>
                      </m:r>
                      <m:r>
                        <a:rPr lang="en-US" sz="1200" b="0" i="1" smtClean="0">
                          <a:latin typeface="Cambria Math" panose="02040503050406030204" pitchFamily="18" charset="0"/>
                        </a:rPr>
                        <m:t>𝐽</m:t>
                      </m:r>
                      <m:r>
                        <a:rPr lang="en-US" sz="1200" b="0" i="1" smtClean="0">
                          <a:latin typeface="Cambria Math" panose="02040503050406030204" pitchFamily="18" charset="0"/>
                        </a:rPr>
                        <m:t>&lt;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𝐽</m:t>
                          </m:r>
                        </m:e>
                        <m:sub>
                          <m:r>
                            <m:rPr>
                              <m:sty m:val="p"/>
                            </m:rPr>
                            <a:rPr lang="en-US" sz="1200" b="0" i="0" smtClean="0">
                              <a:latin typeface="Cambria Math" panose="02040503050406030204" pitchFamily="18" charset="0"/>
                            </a:rPr>
                            <m:t>tol</m:t>
                          </m:r>
                        </m:sub>
                      </m:sSub>
                      <m:r>
                        <a:rPr lang="en-US" sz="1200" b="0" i="1" smtClean="0">
                          <a:latin typeface="Cambria Math" panose="02040503050406030204" pitchFamily="18" charset="0"/>
                        </a:rPr>
                        <m:t>?</m:t>
                      </m:r>
                    </m:oMath>
                  </m:oMathPara>
                </a14:m>
                <a:endParaRPr lang="en-NL" sz="1200" dirty="0"/>
              </a:p>
            </p:txBody>
          </p:sp>
        </mc:Choice>
        <mc:Fallback xmlns="">
          <p:sp>
            <p:nvSpPr>
              <p:cNvPr id="128" name="Rectangle: Rounded Corners 127">
                <a:extLst>
                  <a:ext uri="{FF2B5EF4-FFF2-40B4-BE49-F238E27FC236}">
                    <a16:creationId xmlns:a16="http://schemas.microsoft.com/office/drawing/2014/main" id="{E8965276-11DF-7F9E-D8B3-DD9B3E1F75CE}"/>
                  </a:ext>
                </a:extLst>
              </p:cNvPr>
              <p:cNvSpPr>
                <a:spLocks noRot="1" noChangeAspect="1" noMove="1" noResize="1" noEditPoints="1" noAdjustHandles="1" noChangeArrowheads="1" noChangeShapeType="1" noTextEdit="1"/>
              </p:cNvSpPr>
              <p:nvPr/>
            </p:nvSpPr>
            <p:spPr bwMode="auto">
              <a:xfrm>
                <a:off x="6390662" y="5133719"/>
                <a:ext cx="1291717" cy="330531"/>
              </a:xfrm>
              <a:prstGeom prst="roundRect">
                <a:avLst/>
              </a:prstGeom>
              <a:blipFill>
                <a:blip r:embed="rId10"/>
                <a:stretch>
                  <a:fillRect/>
                </a:stretch>
              </a:blipFill>
              <a:ln w="3175" cmpd="sng">
                <a:solidFill>
                  <a:schemeClr val="tx1"/>
                </a:solidFill>
                <a:prstDash val="solid"/>
                <a:tailEnd type="triangle" w="lg" len="med"/>
              </a:ln>
            </p:spPr>
            <p:txBody>
              <a:bodyPr/>
              <a:lstStyle/>
              <a:p>
                <a:r>
                  <a:rPr lang="en-NL">
                    <a:noFill/>
                  </a:rPr>
                  <a:t> </a:t>
                </a:r>
              </a:p>
            </p:txBody>
          </p:sp>
        </mc:Fallback>
      </mc:AlternateContent>
      <p:sp>
        <p:nvSpPr>
          <p:cNvPr id="129" name="Rectangle: Rounded Corners 128">
            <a:extLst>
              <a:ext uri="{FF2B5EF4-FFF2-40B4-BE49-F238E27FC236}">
                <a16:creationId xmlns:a16="http://schemas.microsoft.com/office/drawing/2014/main" id="{7AE7C717-2A60-404A-D77E-2BCF57EF76E8}"/>
              </a:ext>
            </a:extLst>
          </p:cNvPr>
          <p:cNvSpPr/>
          <p:nvPr/>
        </p:nvSpPr>
        <p:spPr bwMode="auto">
          <a:xfrm>
            <a:off x="4511824" y="5141461"/>
            <a:ext cx="1291717" cy="330531"/>
          </a:xfrm>
          <a:prstGeom prst="roundRect">
            <a:avLst/>
          </a:prstGeom>
          <a:solidFill>
            <a:schemeClr val="bg1"/>
          </a:solidFill>
          <a:ln w="3175"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next time step</a:t>
            </a:r>
            <a:endParaRPr lang="en-NL" sz="1200" dirty="0"/>
          </a:p>
        </p:txBody>
      </p:sp>
      <p:cxnSp>
        <p:nvCxnSpPr>
          <p:cNvPr id="139" name="Straight Arrow Connector 138">
            <a:extLst>
              <a:ext uri="{FF2B5EF4-FFF2-40B4-BE49-F238E27FC236}">
                <a16:creationId xmlns:a16="http://schemas.microsoft.com/office/drawing/2014/main" id="{6CC44C2F-83E4-D4B4-5938-08BE766ED603}"/>
              </a:ext>
            </a:extLst>
          </p:cNvPr>
          <p:cNvCxnSpPr>
            <a:cxnSpLocks/>
            <a:stCxn id="129" idx="0"/>
            <a:endCxn id="13" idx="2"/>
          </p:cNvCxnSpPr>
          <p:nvPr/>
        </p:nvCxnSpPr>
        <p:spPr bwMode="auto">
          <a:xfrm flipH="1" flipV="1">
            <a:off x="5157112" y="2272186"/>
            <a:ext cx="571" cy="2869275"/>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Rectangle 165">
                <a:extLst>
                  <a:ext uri="{FF2B5EF4-FFF2-40B4-BE49-F238E27FC236}">
                    <a16:creationId xmlns:a16="http://schemas.microsoft.com/office/drawing/2014/main" id="{31198988-186E-631A-E48C-EB171A34DD3E}"/>
                  </a:ext>
                </a:extLst>
              </p:cNvPr>
              <p:cNvSpPr/>
              <p:nvPr/>
            </p:nvSpPr>
            <p:spPr bwMode="auto">
              <a:xfrm>
                <a:off x="9921513" y="1951447"/>
                <a:ext cx="694624" cy="330531"/>
              </a:xfrm>
              <a:prstGeom prst="rect">
                <a:avLst/>
              </a:prstGeom>
              <a:solidFill>
                <a:schemeClr val="accent1">
                  <a:lumMod val="40000"/>
                  <a:lumOff val="60000"/>
                </a:schemeClr>
              </a:solidFill>
              <a:ln w="9525" cmpd="sng">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just"/>
                <a14:m>
                  <m:oMathPara xmlns:m="http://schemas.openxmlformats.org/officeDocument/2006/math">
                    <m:oMathParaPr>
                      <m:jc m:val="center"/>
                    </m:oMathParaPr>
                    <m:oMath xmlns:m="http://schemas.openxmlformats.org/officeDocument/2006/math">
                      <m:r>
                        <m:rPr>
                          <m:sty m:val="p"/>
                        </m:rPr>
                        <a:rPr lang="en-US" sz="1200" i="0" dirty="0" smtClean="0">
                          <a:latin typeface="Cambria Math" panose="02040503050406030204" pitchFamily="18" charset="0"/>
                        </a:rPr>
                        <m:t>VME</m:t>
                      </m:r>
                      <m:r>
                        <m:rPr>
                          <m:sty m:val="p"/>
                        </m:rPr>
                        <a:rPr lang="en-US" sz="1200" b="0" i="0" dirty="0" smtClean="0">
                          <a:latin typeface="Cambria Math" panose="02040503050406030204" pitchFamily="18" charset="0"/>
                        </a:rPr>
                        <m:t>C</m:t>
                      </m:r>
                    </m:oMath>
                  </m:oMathPara>
                </a14:m>
                <a:endParaRPr lang="en-NL" sz="1200" dirty="0"/>
              </a:p>
            </p:txBody>
          </p:sp>
        </mc:Choice>
        <mc:Fallback xmlns="">
          <p:sp>
            <p:nvSpPr>
              <p:cNvPr id="166" name="Rectangle 165">
                <a:extLst>
                  <a:ext uri="{FF2B5EF4-FFF2-40B4-BE49-F238E27FC236}">
                    <a16:creationId xmlns:a16="http://schemas.microsoft.com/office/drawing/2014/main" id="{31198988-186E-631A-E48C-EB171A34DD3E}"/>
                  </a:ext>
                </a:extLst>
              </p:cNvPr>
              <p:cNvSpPr>
                <a:spLocks noRot="1" noChangeAspect="1" noMove="1" noResize="1" noEditPoints="1" noAdjustHandles="1" noChangeArrowheads="1" noChangeShapeType="1" noTextEdit="1"/>
              </p:cNvSpPr>
              <p:nvPr/>
            </p:nvSpPr>
            <p:spPr bwMode="auto">
              <a:xfrm>
                <a:off x="9921513" y="1951447"/>
                <a:ext cx="694624" cy="330531"/>
              </a:xfrm>
              <a:prstGeom prst="rect">
                <a:avLst/>
              </a:prstGeom>
              <a:blipFill>
                <a:blip r:embed="rId11"/>
                <a:stretch>
                  <a:fillRect/>
                </a:stretch>
              </a:blipFill>
              <a:ln w="9525" cmpd="sng">
                <a:solidFill>
                  <a:schemeClr val="tx1"/>
                </a:solidFill>
                <a:prstDash val="dash"/>
                <a:tailEnd type="triangle" w="lg" len="med"/>
              </a:ln>
            </p:spPr>
            <p:txBody>
              <a:bodyPr/>
              <a:lstStyle/>
              <a:p>
                <a:r>
                  <a:rPr lang="en-NL">
                    <a:noFill/>
                  </a:rPr>
                  <a:t> </a:t>
                </a:r>
              </a:p>
            </p:txBody>
          </p:sp>
        </mc:Fallback>
      </mc:AlternateContent>
      <p:sp>
        <p:nvSpPr>
          <p:cNvPr id="167" name="Rectangle 166">
            <a:extLst>
              <a:ext uri="{FF2B5EF4-FFF2-40B4-BE49-F238E27FC236}">
                <a16:creationId xmlns:a16="http://schemas.microsoft.com/office/drawing/2014/main" id="{238FBF8B-3001-6DF9-7120-E38AB843B532}"/>
              </a:ext>
            </a:extLst>
          </p:cNvPr>
          <p:cNvSpPr/>
          <p:nvPr/>
        </p:nvSpPr>
        <p:spPr bwMode="auto">
          <a:xfrm>
            <a:off x="9927408" y="2451032"/>
            <a:ext cx="694624" cy="742739"/>
          </a:xfrm>
          <a:prstGeom prst="rect">
            <a:avLst/>
          </a:prstGeom>
          <a:solidFill>
            <a:schemeClr val="accent1">
              <a:lumMod val="40000"/>
              <a:lumOff val="60000"/>
            </a:schemeClr>
          </a:solidFill>
          <a:ln w="9525" cmpd="sng">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source current codes</a:t>
            </a:r>
            <a:endParaRPr lang="en-NL" sz="1200" dirty="0"/>
          </a:p>
        </p:txBody>
      </p:sp>
      <p:sp>
        <p:nvSpPr>
          <p:cNvPr id="170" name="TextBox 169">
            <a:extLst>
              <a:ext uri="{FF2B5EF4-FFF2-40B4-BE49-F238E27FC236}">
                <a16:creationId xmlns:a16="http://schemas.microsoft.com/office/drawing/2014/main" id="{60DAD359-72C0-EA51-982F-6689B763DF06}"/>
              </a:ext>
            </a:extLst>
          </p:cNvPr>
          <p:cNvSpPr txBox="1"/>
          <p:nvPr/>
        </p:nvSpPr>
        <p:spPr bwMode="auto">
          <a:xfrm>
            <a:off x="7034317" y="4749200"/>
            <a:ext cx="489802" cy="253916"/>
          </a:xfrm>
          <a:prstGeom prst="rect">
            <a:avLst/>
          </a:prstGeom>
          <a:noFill/>
        </p:spPr>
        <p:txBody>
          <a:bodyPr wrap="square" rtlCol="0">
            <a:spAutoFit/>
          </a:bodyPr>
          <a:lstStyle/>
          <a:p>
            <a:r>
              <a:rPr lang="en-US" sz="1050" dirty="0"/>
              <a:t>false</a:t>
            </a:r>
            <a:endParaRPr lang="en-NL" sz="1050" dirty="0"/>
          </a:p>
        </p:txBody>
      </p:sp>
      <p:sp>
        <p:nvSpPr>
          <p:cNvPr id="171" name="TextBox 170">
            <a:extLst>
              <a:ext uri="{FF2B5EF4-FFF2-40B4-BE49-F238E27FC236}">
                <a16:creationId xmlns:a16="http://schemas.microsoft.com/office/drawing/2014/main" id="{B4EC9876-DAEF-1D25-49EB-9B1FC0B08330}"/>
              </a:ext>
            </a:extLst>
          </p:cNvPr>
          <p:cNvSpPr txBox="1"/>
          <p:nvPr/>
        </p:nvSpPr>
        <p:spPr bwMode="auto">
          <a:xfrm>
            <a:off x="6008710" y="5008077"/>
            <a:ext cx="425290" cy="253916"/>
          </a:xfrm>
          <a:prstGeom prst="rect">
            <a:avLst/>
          </a:prstGeom>
          <a:noFill/>
        </p:spPr>
        <p:txBody>
          <a:bodyPr wrap="square" rtlCol="0">
            <a:spAutoFit/>
          </a:bodyPr>
          <a:lstStyle/>
          <a:p>
            <a:r>
              <a:rPr lang="en-US" sz="1050" dirty="0"/>
              <a:t>true</a:t>
            </a:r>
            <a:endParaRPr lang="en-NL" sz="1050" dirty="0"/>
          </a:p>
        </p:txBody>
      </p:sp>
      <p:cxnSp>
        <p:nvCxnSpPr>
          <p:cNvPr id="183" name="Straight Connector 182">
            <a:extLst>
              <a:ext uri="{FF2B5EF4-FFF2-40B4-BE49-F238E27FC236}">
                <a16:creationId xmlns:a16="http://schemas.microsoft.com/office/drawing/2014/main" id="{C1E71B78-2B58-2A38-CC81-030235C6DFB2}"/>
              </a:ext>
            </a:extLst>
          </p:cNvPr>
          <p:cNvCxnSpPr>
            <a:stCxn id="167" idx="1"/>
            <a:endCxn id="16" idx="3"/>
          </p:cNvCxnSpPr>
          <p:nvPr/>
        </p:nvCxnSpPr>
        <p:spPr bwMode="auto">
          <a:xfrm flipH="1" flipV="1">
            <a:off x="9694651" y="2819373"/>
            <a:ext cx="232757" cy="3029"/>
          </a:xfrm>
          <a:prstGeom prst="line">
            <a:avLst/>
          </a:prstGeom>
          <a:ln w="9525"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FBD50D2-1842-B9F2-75DA-E99516AF0FFE}"/>
              </a:ext>
            </a:extLst>
          </p:cNvPr>
          <p:cNvCxnSpPr/>
          <p:nvPr/>
        </p:nvCxnSpPr>
        <p:spPr bwMode="auto">
          <a:xfrm flipH="1" flipV="1">
            <a:off x="9691810" y="2123474"/>
            <a:ext cx="232757" cy="3029"/>
          </a:xfrm>
          <a:prstGeom prst="line">
            <a:avLst/>
          </a:prstGeom>
          <a:ln w="9525"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5" name="Rectangle: Rounded Corners 184">
            <a:extLst>
              <a:ext uri="{FF2B5EF4-FFF2-40B4-BE49-F238E27FC236}">
                <a16:creationId xmlns:a16="http://schemas.microsoft.com/office/drawing/2014/main" id="{78A14124-44F9-7F81-5122-33B585F30202}"/>
              </a:ext>
            </a:extLst>
          </p:cNvPr>
          <p:cNvSpPr/>
          <p:nvPr/>
        </p:nvSpPr>
        <p:spPr bwMode="auto">
          <a:xfrm>
            <a:off x="6025136" y="1712695"/>
            <a:ext cx="4893688" cy="3933876"/>
          </a:xfrm>
          <a:prstGeom prst="roundRect">
            <a:avLst/>
          </a:prstGeom>
          <a:noFill/>
          <a:ln w="19050" cmpd="sng">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cxnSp>
        <p:nvCxnSpPr>
          <p:cNvPr id="136" name="Straight Arrow Connector 135">
            <a:extLst>
              <a:ext uri="{FF2B5EF4-FFF2-40B4-BE49-F238E27FC236}">
                <a16:creationId xmlns:a16="http://schemas.microsoft.com/office/drawing/2014/main" id="{53117080-6350-B9DB-EA56-20EC4088603B}"/>
              </a:ext>
            </a:extLst>
          </p:cNvPr>
          <p:cNvCxnSpPr>
            <a:cxnSpLocks/>
            <a:stCxn id="128" idx="1"/>
            <a:endCxn id="129" idx="3"/>
          </p:cNvCxnSpPr>
          <p:nvPr/>
        </p:nvCxnSpPr>
        <p:spPr bwMode="auto">
          <a:xfrm flipH="1">
            <a:off x="5803541" y="5298985"/>
            <a:ext cx="587121" cy="7742"/>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31D3A0-145D-8DC7-1037-0E965DB103EE}"/>
              </a:ext>
            </a:extLst>
          </p:cNvPr>
          <p:cNvCxnSpPr>
            <a:cxnSpLocks/>
            <a:stCxn id="13" idx="3"/>
            <a:endCxn id="69" idx="1"/>
          </p:cNvCxnSpPr>
          <p:nvPr/>
        </p:nvCxnSpPr>
        <p:spPr bwMode="auto">
          <a:xfrm>
            <a:off x="5756780" y="2116712"/>
            <a:ext cx="576653" cy="1"/>
          </a:xfrm>
          <a:prstGeom prst="straightConnector1">
            <a:avLst/>
          </a:prstGeom>
          <a:ln w="571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E380914-EAA8-42E3-5008-49C6E6B71282}"/>
              </a:ext>
            </a:extLst>
          </p:cNvPr>
          <p:cNvSpPr txBox="1"/>
          <p:nvPr/>
        </p:nvSpPr>
        <p:spPr bwMode="auto">
          <a:xfrm>
            <a:off x="9767749" y="5776769"/>
            <a:ext cx="914400" cy="276999"/>
          </a:xfrm>
          <a:prstGeom prst="rect">
            <a:avLst/>
          </a:prstGeom>
          <a:noFill/>
        </p:spPr>
        <p:txBody>
          <a:bodyPr wrap="square" rtlCol="0">
            <a:spAutoFit/>
          </a:bodyPr>
          <a:lstStyle/>
          <a:p>
            <a:r>
              <a:rPr lang="en-US" sz="1200" dirty="0"/>
              <a:t>time loop</a:t>
            </a:r>
            <a:endParaRPr lang="en-NL" sz="1200" dirty="0"/>
          </a:p>
        </p:txBody>
      </p:sp>
      <p:sp>
        <p:nvSpPr>
          <p:cNvPr id="189" name="TextBox 188">
            <a:extLst>
              <a:ext uri="{FF2B5EF4-FFF2-40B4-BE49-F238E27FC236}">
                <a16:creationId xmlns:a16="http://schemas.microsoft.com/office/drawing/2014/main" id="{B4AD347E-59B5-EEF5-999A-6CA601530A6B}"/>
              </a:ext>
            </a:extLst>
          </p:cNvPr>
          <p:cNvSpPr txBox="1"/>
          <p:nvPr/>
        </p:nvSpPr>
        <p:spPr bwMode="auto">
          <a:xfrm>
            <a:off x="9767749" y="5157261"/>
            <a:ext cx="1043339" cy="276999"/>
          </a:xfrm>
          <a:prstGeom prst="rect">
            <a:avLst/>
          </a:prstGeom>
          <a:noFill/>
        </p:spPr>
        <p:txBody>
          <a:bodyPr wrap="square">
            <a:spAutoFit/>
          </a:bodyPr>
          <a:lstStyle/>
          <a:p>
            <a:r>
              <a:rPr lang="en-US" sz="1200" dirty="0"/>
              <a:t>Picard loop</a:t>
            </a:r>
            <a:endParaRPr lang="en-NL" sz="1200" dirty="0"/>
          </a:p>
        </p:txBody>
      </p:sp>
      <p:sp>
        <p:nvSpPr>
          <p:cNvPr id="193" name="Slide Number Placeholder 192">
            <a:extLst>
              <a:ext uri="{FF2B5EF4-FFF2-40B4-BE49-F238E27FC236}">
                <a16:creationId xmlns:a16="http://schemas.microsoft.com/office/drawing/2014/main" id="{4B2A86B5-712F-C9E1-A7FD-EB8BDDDFD5B4}"/>
              </a:ext>
            </a:extLst>
          </p:cNvPr>
          <p:cNvSpPr>
            <a:spLocks noGrp="1"/>
          </p:cNvSpPr>
          <p:nvPr>
            <p:ph type="sldNum" sz="quarter" idx="12"/>
          </p:nvPr>
        </p:nvSpPr>
        <p:spPr/>
        <p:txBody>
          <a:bodyPr/>
          <a:lstStyle/>
          <a:p>
            <a:pPr>
              <a:defRPr/>
            </a:pPr>
            <a:fld id="{F7184F7D-383F-4FE4-8484-A982EFE9D096}" type="slidenum">
              <a:rPr lang="de-DE" smtClean="0"/>
              <a:t>9</a:t>
            </a:fld>
            <a:endParaRPr lang="de-DE"/>
          </a:p>
        </p:txBody>
      </p:sp>
    </p:spTree>
    <p:extLst>
      <p:ext uri="{BB962C8B-B14F-4D97-AF65-F5344CB8AC3E}">
        <p14:creationId xmlns:p14="http://schemas.microsoft.com/office/powerpoint/2010/main" val="35546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5" grpId="0" animBg="1"/>
      <p:bldP spid="16" grpId="0" animBg="1"/>
      <p:bldP spid="17" grpId="0" animBg="1"/>
      <p:bldP spid="34" grpId="0" animBg="1"/>
      <p:bldP spid="69" grpId="0" animBg="1"/>
      <p:bldP spid="128" grpId="0" animBg="1"/>
      <p:bldP spid="129" grpId="0" animBg="1"/>
      <p:bldP spid="166" grpId="0" animBg="1"/>
      <p:bldP spid="167" grpId="0" animBg="1"/>
      <p:bldP spid="170" grpId="0"/>
      <p:bldP spid="171" grpId="0"/>
      <p:bldP spid="185" grpId="0" animBg="1"/>
      <p:bldP spid="186" grpId="0"/>
      <p:bldP spid="189" grpId="0"/>
    </p:bldLst>
  </p:timing>
</p:sld>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w="19050" cmpd="sng">
          <a:noFill/>
          <a:prstDash val="dash"/>
          <a:tailEnd type="triangle" w="lg" len="med"/>
        </a:ln>
      </a:spPr>
      <a:bodyPr/>
      <a:lstStyle/>
      <a:style>
        <a:lnRef idx="1">
          <a:schemeClr val="accent1"/>
        </a:lnRef>
        <a:fillRef idx="0">
          <a:schemeClr val="accent1"/>
        </a:fillRef>
        <a:effectRef idx="0">
          <a:schemeClr val="accent1"/>
        </a:effectRef>
        <a:fontRef idx="minor">
          <a:schemeClr val="tx1"/>
        </a:fontRef>
      </a:style>
    </a:spDef>
    <a:lnDef>
      <a:spPr bwMode="auto">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1893</Words>
  <Application>Microsoft Office PowerPoint</Application>
  <DocSecurity>0</DocSecurity>
  <PresentationFormat>Widescreen</PresentationFormat>
  <Paragraphs>428</Paragraphs>
  <Slides>21</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.SF NS Symbols Regular</vt:lpstr>
      <vt:lpstr>Arial</vt:lpstr>
      <vt:lpstr>Arial Narrow</vt:lpstr>
      <vt:lpstr>Calibri</vt:lpstr>
      <vt:lpstr>Cambria Math</vt:lpstr>
      <vt:lpstr>Symbol</vt:lpstr>
      <vt:lpstr>Wingdings</vt:lpstr>
      <vt:lpstr>Wingdings 3</vt:lpstr>
      <vt:lpstr>W7X</vt:lpstr>
      <vt:lpstr>oleObj</vt:lpstr>
      <vt:lpstr>Prediction of current evolution in W7-X Plasmas  Coffee Talk L. van Ham, July 12th, 2023</vt:lpstr>
      <vt:lpstr>Prediction of Current Evolution in  W7-X Plasmas</vt:lpstr>
      <vt:lpstr>Background: the rotational transform</vt:lpstr>
      <vt:lpstr>The rotational transform in W7-X</vt:lpstr>
      <vt:lpstr>The rotational transform is dynamic</vt:lpstr>
      <vt:lpstr>Currents evolve on inductive-resistive timescales</vt:lpstr>
      <vt:lpstr>The THRIFT code (1): System of equations</vt:lpstr>
      <vt:lpstr>The THRIFT code (2): Solving system of equations</vt:lpstr>
      <vt:lpstr>Flow of THRIFT</vt:lpstr>
      <vt:lpstr>Verifying the THRIFT implementation</vt:lpstr>
      <vt:lpstr>Verification results</vt:lpstr>
      <vt:lpstr>Applying THRIFT to W7-X</vt:lpstr>
      <vt:lpstr>Comparing simulated and measured currents</vt:lpstr>
      <vt:lpstr>Applicability of BOOTSJ</vt:lpstr>
      <vt:lpstr>Edge temperature and edge resistivity</vt:lpstr>
      <vt:lpstr>Comparisons for other cases</vt:lpstr>
      <vt:lpstr>Current “acceleration” with ECCD</vt:lpstr>
      <vt:lpstr>Results for ECCD Scenarios</vt:lpstr>
      <vt:lpstr>Conclusion</vt:lpstr>
      <vt:lpstr>Overviews of other cases</vt:lpstr>
      <vt:lpstr>Current density for ECCD t^∗=11 s</vt:lpstr>
    </vt:vector>
  </TitlesOfParts>
  <Manager/>
  <Company>Max-Planck-Institut f. Plasmaphysik, Greifswald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Magnetic Islands on Fast Ion Confinement in Toroidal Devices  PhD Topic Defense</dc:title>
  <dc:subject/>
  <dc:creator>David Kulla</dc:creator>
  <cp:keywords/>
  <dc:description/>
  <cp:lastModifiedBy>Ham, Lucas van</cp:lastModifiedBy>
  <cp:revision>117</cp:revision>
  <dcterms:created xsi:type="dcterms:W3CDTF">2022-08-22T07:20:42Z</dcterms:created>
  <dcterms:modified xsi:type="dcterms:W3CDTF">2023-07-12T11:46:54Z</dcterms:modified>
  <cp:category/>
  <dc:identifier/>
  <cp:contentStatus/>
  <dc:language/>
  <cp:version/>
</cp:coreProperties>
</file>