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727" r:id="rId2"/>
  </p:sldMasterIdLst>
  <p:notesMasterIdLst>
    <p:notesMasterId r:id="rId14"/>
  </p:notesMasterIdLst>
  <p:sldIdLst>
    <p:sldId id="257" r:id="rId3"/>
    <p:sldId id="259" r:id="rId4"/>
    <p:sldId id="260" r:id="rId5"/>
    <p:sldId id="261" r:id="rId6"/>
    <p:sldId id="262" r:id="rId7"/>
    <p:sldId id="258" r:id="rId8"/>
    <p:sldId id="263" r:id="rId9"/>
    <p:sldId id="266" r:id="rId10"/>
    <p:sldId id="267"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07.08.2023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8.emf"/><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9.jpe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pic>
        <p:nvPicPr>
          <p:cNvPr id="17" name="Grafik 1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smtClean="0"/>
              <a:t>Titelmasterformat durch Klicken bearbeiten</a:t>
            </a:r>
            <a:endParaRPr lang="de-DE" dirty="0"/>
          </a:p>
        </p:txBody>
      </p:sp>
      <p:pic>
        <p:nvPicPr>
          <p:cNvPr id="22" name="Grafik 2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de-DE" smtClean="0"/>
              <a:t>SOFE 2023</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Victoria Haak | Date</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54959333"/>
      </p:ext>
    </p:extLst>
  </p:cSld>
  <p:clrMapOvr>
    <a:masterClrMapping/>
  </p:clrMapOvr>
  <p:extLst mod="1">
    <p:ext uri="{DCECCB84-F9BA-43D5-87BE-67443E8EF086}">
      <p15:sldGuideLst xmlns:p15="http://schemas.microsoft.com/office/powerpoint/2012/main">
        <p15:guide id="1" pos="653"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3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de-DE" smtClean="0"/>
              <a:t>SOFE 2023</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5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de-DE" smtClean="0"/>
              <a:t>SOFE 2023</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de-DE" smtClean="0"/>
              <a:t>SOFE 2023</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Victoria Haak | Date</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3755339"/>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grpSp>
        <p:nvGrpSpPr>
          <p:cNvPr id="26" name="Gruppieren 25"/>
          <p:cNvGrpSpPr/>
          <p:nvPr userDrawn="1"/>
        </p:nvGrpSpPr>
        <p:grpSpPr>
          <a:xfrm>
            <a:off x="1053497" y="5908637"/>
            <a:ext cx="10113930" cy="566770"/>
            <a:chOff x="515946" y="5792918"/>
            <a:chExt cx="9461977"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8"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15" name="Subtitle 2"/>
          <p:cNvSpPr>
            <a:spLocks noGrp="1"/>
          </p:cNvSpPr>
          <p:nvPr>
            <p:ph type="subTitle" idx="1"/>
          </p:nvPr>
        </p:nvSpPr>
        <p:spPr>
          <a:xfrm>
            <a:off x="1145512" y="3743999"/>
            <a:ext cx="7811452" cy="198321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16" name="Grafik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97688" y="5237015"/>
            <a:ext cx="1700546" cy="524971"/>
          </a:xfrm>
          <a:prstGeom prst="rect">
            <a:avLst/>
          </a:prstGeom>
        </p:spPr>
      </p:pic>
      <p:sp>
        <p:nvSpPr>
          <p:cNvPr id="2" name="Titel 1"/>
          <p:cNvSpPr>
            <a:spLocks noGrp="1"/>
          </p:cNvSpPr>
          <p:nvPr>
            <p:ph type="title"/>
          </p:nvPr>
        </p:nvSpPr>
        <p:spPr>
          <a:xfrm>
            <a:off x="1145512" y="2172779"/>
            <a:ext cx="7811452" cy="2160229"/>
          </a:xfrm>
        </p:spPr>
        <p:txBody>
          <a:bodyPr/>
          <a:lstStyle>
            <a:lvl1pPr>
              <a:defRPr sz="2400">
                <a:solidFill>
                  <a:schemeClr val="bg1"/>
                </a:solidFill>
              </a:defRPr>
            </a:lvl1pPr>
          </a:lstStyle>
          <a:p>
            <a:r>
              <a:rPr lang="de-DE"/>
              <a:t>Mastertitelformat bearbeiten</a:t>
            </a:r>
            <a:endParaRPr lang="de-DE" dirty="0"/>
          </a:p>
        </p:txBody>
      </p:sp>
      <p:pic>
        <p:nvPicPr>
          <p:cNvPr id="22" name="Grafik 2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de-DE" smtClean="0"/>
              <a:t>SOFE 2023</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Victoria Haak | Date</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15794543"/>
      </p:ext>
    </p:extLst>
  </p:cSld>
  <p:clrMapOvr>
    <a:masterClrMapping/>
  </p:clrMapOvr>
  <p:extLst mod="1">
    <p:ext uri="{DCECCB84-F9BA-43D5-87BE-67443E8EF086}">
      <p15:sldGuideLst xmlns:p15="http://schemas.microsoft.com/office/powerpoint/2012/main">
        <p15:guide id="1" pos="653">
          <p15:clr>
            <a:srgbClr val="FBAE40"/>
          </p15:clr>
        </p15:guide>
        <p15:guide id="2" pos="39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a:t>Mastertitelformat bearbeiten</a:t>
            </a:r>
            <a:endParaRPr lang="de-DE" dirty="0"/>
          </a:p>
        </p:txBody>
      </p:sp>
      <p:pic>
        <p:nvPicPr>
          <p:cNvPr id="26" name="Grafik 2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de-DE" smtClean="0"/>
              <a:t>SOFE 2023</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Victoria Haak | Date</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94460798"/>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900075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83"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de-DE" smtClean="0"/>
              <a:t>SOFE 2023</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Victoria Haak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29198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5152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07"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a:t>Mastertitelformat bearbeiten</a:t>
            </a:r>
            <a:endParaRPr lang="de-DE" dirty="0"/>
          </a:p>
        </p:txBody>
      </p:sp>
      <p:sp>
        <p:nvSpPr>
          <p:cNvPr id="15" name="Datumsplatzhalter 14"/>
          <p:cNvSpPr>
            <a:spLocks noGrp="1"/>
          </p:cNvSpPr>
          <p:nvPr>
            <p:ph type="dt" sz="half" idx="14"/>
          </p:nvPr>
        </p:nvSpPr>
        <p:spPr/>
        <p:txBody>
          <a:bodyPr/>
          <a:lstStyle/>
          <a:p>
            <a:r>
              <a:rPr lang="de-DE" smtClean="0"/>
              <a:t>SOFE 2023</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Victoria Haak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16158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2080437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31"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de-DE" smtClean="0"/>
              <a:t>SOFE 2023</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Victoria Haak | Date</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49947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SOFE 2023</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Victoria Haak | Date</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00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SOFE 2023</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Victoria Haak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407018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hteck 22"/>
          <p:cNvSpPr/>
          <p:nvPr userDrawn="1"/>
        </p:nvSpPr>
        <p:spPr>
          <a:xfrm>
            <a:off x="1034980" y="2029867"/>
            <a:ext cx="10132448" cy="4109676"/>
          </a:xfrm>
          <a:prstGeom prst="rect">
            <a:avLst/>
          </a:prstGeom>
          <a:solidFill>
            <a:srgbClr val="006C66"/>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a:solidFill>
                <a:schemeClr val="bg1"/>
              </a:solidFill>
            </a:endParaRPr>
          </a:p>
        </p:txBody>
      </p:sp>
      <p:sp>
        <p:nvSpPr>
          <p:cNvPr id="25" name="Subtitle 2"/>
          <p:cNvSpPr>
            <a:spLocks noGrp="1"/>
          </p:cNvSpPr>
          <p:nvPr>
            <p:ph type="subTitle" idx="1"/>
          </p:nvPr>
        </p:nvSpPr>
        <p:spPr>
          <a:xfrm>
            <a:off x="1145512" y="3743999"/>
            <a:ext cx="7832233" cy="2274963"/>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pic>
        <p:nvPicPr>
          <p:cNvPr id="29" name="Grafik 2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397688" y="5559136"/>
            <a:ext cx="1700546" cy="524971"/>
          </a:xfrm>
          <a:prstGeom prst="rect">
            <a:avLst/>
          </a:prstGeom>
        </p:spPr>
      </p:pic>
      <p:pic>
        <p:nvPicPr>
          <p:cNvPr id="30" name="Grafik 2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77683" y="2164827"/>
            <a:ext cx="1036405" cy="921273"/>
          </a:xfrm>
          <a:prstGeom prst="rect">
            <a:avLst/>
          </a:prstGeom>
        </p:spPr>
      </p:pic>
      <p:sp>
        <p:nvSpPr>
          <p:cNvPr id="5" name="Titel 4"/>
          <p:cNvSpPr>
            <a:spLocks noGrp="1"/>
          </p:cNvSpPr>
          <p:nvPr>
            <p:ph type="title"/>
          </p:nvPr>
        </p:nvSpPr>
        <p:spPr>
          <a:xfrm>
            <a:off x="1145838" y="2145471"/>
            <a:ext cx="7831907" cy="2094020"/>
          </a:xfrm>
        </p:spPr>
        <p:txBody>
          <a:bodyPr/>
          <a:lstStyle>
            <a:lvl1pPr>
              <a:defRPr sz="2400">
                <a:solidFill>
                  <a:schemeClr val="bg1"/>
                </a:solidFill>
              </a:defRPr>
            </a:lvl1pPr>
          </a:lstStyle>
          <a:p>
            <a:r>
              <a:rPr lang="de-DE" smtClean="0"/>
              <a:t>Titelmasterformat durch Klicken bearbeiten</a:t>
            </a:r>
            <a:endParaRPr lang="de-DE" dirty="0"/>
          </a:p>
        </p:txBody>
      </p:sp>
      <p:pic>
        <p:nvPicPr>
          <p:cNvPr id="26" name="Grafik 2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9" name="Datumsplatzhalter 8"/>
          <p:cNvSpPr>
            <a:spLocks noGrp="1"/>
          </p:cNvSpPr>
          <p:nvPr>
            <p:ph type="dt" sz="half" idx="10"/>
          </p:nvPr>
        </p:nvSpPr>
        <p:spPr/>
        <p:txBody>
          <a:bodyPr/>
          <a:lstStyle/>
          <a:p>
            <a:r>
              <a:rPr lang="de-DE" smtClean="0"/>
              <a:t>SOFE 2023</a:t>
            </a:r>
            <a:endParaRPr lang="de-DE" dirty="0"/>
          </a:p>
        </p:txBody>
      </p:sp>
      <p:sp>
        <p:nvSpPr>
          <p:cNvPr id="10" name="Fußzeilenplatzhalter 9"/>
          <p:cNvSpPr>
            <a:spLocks noGrp="1"/>
          </p:cNvSpPr>
          <p:nvPr>
            <p:ph type="ftr" sz="quarter" idx="11"/>
          </p:nvPr>
        </p:nvSpPr>
        <p:spPr/>
        <p:txBody>
          <a:bodyPr/>
          <a:lstStyle/>
          <a:p>
            <a:r>
              <a:rPr lang="de-DE" smtClean="0"/>
              <a:t>Max-Planck-Institut für Plasmaphysik | Victoria Haak | Date</a:t>
            </a:r>
            <a:endParaRPr lang="de-DE" dirty="0"/>
          </a:p>
        </p:txBody>
      </p:sp>
      <p:sp>
        <p:nvSpPr>
          <p:cNvPr id="11" name="Foliennummernplatzhalter 10"/>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05769892"/>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7793901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5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de-DE" smtClean="0"/>
              <a:t>SOFE 2023</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916427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076897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79"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5" y="3714698"/>
            <a:ext cx="10801350"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de-DE" smtClean="0"/>
              <a:t>SOFE 2023</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Victoria Haak | Date</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792216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7537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3"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5" y="1881188"/>
            <a:ext cx="10472102" cy="4500561"/>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de-DE" smtClean="0"/>
              <a:t>SOFE 2023</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Victoria Haak | Date</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79753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97" y="6022938"/>
            <a:ext cx="10113930" cy="566770"/>
            <a:chOff x="515946" y="5792918"/>
            <a:chExt cx="9461977" cy="566770"/>
          </a:xfrm>
        </p:grpSpPr>
        <p:pic>
          <p:nvPicPr>
            <p:cNvPr id="22" name="Grafik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15946" y="5834863"/>
              <a:ext cx="442885"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8" name="Datumsplatzhalter 7"/>
          <p:cNvSpPr>
            <a:spLocks noGrp="1"/>
          </p:cNvSpPr>
          <p:nvPr>
            <p:ph type="dt" sz="half" idx="10"/>
          </p:nvPr>
        </p:nvSpPr>
        <p:spPr/>
        <p:txBody>
          <a:bodyPr/>
          <a:lstStyle/>
          <a:p>
            <a:r>
              <a:rPr lang="de-DE" smtClean="0"/>
              <a:t>SOFE 2023</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Victoria Haak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Grafik 1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pic>
        <p:nvPicPr>
          <p:cNvPr id="12" name="Grafik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682864"/>
            <a:ext cx="5560809" cy="1280552"/>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72201" y="4787844"/>
            <a:ext cx="5361443" cy="110193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de-DE" smtClean="0"/>
              <a:t>Titelmasterformat durch Klicken bearbeiten</a:t>
            </a:r>
            <a:endParaRPr lang="de-DE" dirty="0"/>
          </a:p>
        </p:txBody>
      </p:sp>
      <p:pic>
        <p:nvPicPr>
          <p:cNvPr id="32" name="Grafik 3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pic>
        <p:nvPicPr>
          <p:cNvPr id="25" name="Grafik 2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sp>
        <p:nvSpPr>
          <p:cNvPr id="8" name="Datumsplatzhalter 7"/>
          <p:cNvSpPr>
            <a:spLocks noGrp="1"/>
          </p:cNvSpPr>
          <p:nvPr>
            <p:ph type="dt" sz="half" idx="10"/>
          </p:nvPr>
        </p:nvSpPr>
        <p:spPr/>
        <p:txBody>
          <a:bodyPr/>
          <a:lstStyle/>
          <a:p>
            <a:r>
              <a:rPr lang="de-DE" smtClean="0"/>
              <a:t>SOFE 2023</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Victoria Haak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0642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4"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15" name="Datumsplatzhalter 14"/>
          <p:cNvSpPr>
            <a:spLocks noGrp="1"/>
          </p:cNvSpPr>
          <p:nvPr>
            <p:ph type="dt" sz="half" idx="14"/>
          </p:nvPr>
        </p:nvSpPr>
        <p:spPr/>
        <p:txBody>
          <a:bodyPr/>
          <a:lstStyle/>
          <a:p>
            <a:r>
              <a:rPr lang="de-DE" smtClean="0"/>
              <a:t>SOFE 2023</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Victoria Haak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74297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95326" y="441325"/>
            <a:ext cx="9576471" cy="894416"/>
          </a:xfrm>
        </p:spPr>
        <p:txBody>
          <a:bodyPr/>
          <a:lstStyle>
            <a:lvl1pPr>
              <a:defRPr/>
            </a:lvl1pPr>
          </a:lstStyle>
          <a:p>
            <a:r>
              <a:rPr lang="de-DE" smtClean="0"/>
              <a:t>Titelmasterformat durch Klicken bearbeiten</a:t>
            </a:r>
            <a:endParaRPr lang="de-DE" dirty="0"/>
          </a:p>
        </p:txBody>
      </p:sp>
      <p:sp>
        <p:nvSpPr>
          <p:cNvPr id="15" name="Datumsplatzhalter 14"/>
          <p:cNvSpPr>
            <a:spLocks noGrp="1"/>
          </p:cNvSpPr>
          <p:nvPr>
            <p:ph type="dt" sz="half" idx="14"/>
          </p:nvPr>
        </p:nvSpPr>
        <p:spPr/>
        <p:txBody>
          <a:bodyPr/>
          <a:lstStyle/>
          <a:p>
            <a:r>
              <a:rPr lang="de-DE" smtClean="0"/>
              <a:t>SOFE 2023</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Victoria Haak | Date</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95325" y="1609725"/>
            <a:ext cx="10477500" cy="47720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95325" y="1881188"/>
            <a:ext cx="5112414" cy="4500562"/>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384263" y="1881188"/>
            <a:ext cx="5112412" cy="4500562"/>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de-DE" smtClean="0"/>
              <a:t>SOFE 2023</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Victoria Haak | Date</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95325" y="481013"/>
            <a:ext cx="10801350" cy="5900737"/>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de-DE" smtClean="0"/>
              <a:t>SOFE 2023</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Victoria Haak | Date</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de-DE" smtClean="0"/>
              <a:t>SOFE 2023</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Victoria Haak | Date</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vmlDrawing" Target="../drawings/vmlDrawing8.v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2" name="think-cell Folie" r:id="rId18" imgW="384" imgH="385" progId="TCLayout.ActiveDocument.1">
                  <p:embed/>
                </p:oleObj>
              </mc:Choice>
              <mc:Fallback>
                <p:oleObj name="think-cell Folie" r:id="rId18" imgW="384" imgH="38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SOFE 2023</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Victoria Haak | Date</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8" r:id="rId3"/>
    <p:sldLayoutId id="2147483713" r:id="rId4"/>
    <p:sldLayoutId id="2147483669" r:id="rId5"/>
    <p:sldLayoutId id="2147483726" r:id="rId6"/>
    <p:sldLayoutId id="2147483664" r:id="rId7"/>
    <p:sldLayoutId id="2147483696" r:id="rId8"/>
    <p:sldLayoutId id="2147483667" r:id="rId9"/>
    <p:sldLayoutId id="2147483700" r:id="rId10"/>
    <p:sldLayoutId id="2147483711" r:id="rId11"/>
    <p:sldLayoutId id="2147483701" r:id="rId1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3"/>
            </p:custDataLst>
            <p:extLst>
              <p:ext uri="{D42A27DB-BD31-4B8C-83A1-F6EECF244321}">
                <p14:modId xmlns:p14="http://schemas.microsoft.com/office/powerpoint/2010/main" val="1916441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59" name="think-cell Folie" r:id="rId16" imgW="384" imgH="385" progId="TCLayout.ActiveDocument.1">
                  <p:embed/>
                </p:oleObj>
              </mc:Choice>
              <mc:Fallback>
                <p:oleObj name="think-cell Folie" r:id="rId16"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122419" y="6490799"/>
            <a:ext cx="7044781"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de-DE" smtClean="0"/>
              <a:t>SOFE 2023</a:t>
            </a:r>
            <a:endParaRPr lang="de-DE" dirty="0"/>
          </a:p>
        </p:txBody>
      </p:sp>
      <p:sp>
        <p:nvSpPr>
          <p:cNvPr id="9" name="Fußzeilenplatzhalter 8"/>
          <p:cNvSpPr>
            <a:spLocks noGrp="1"/>
          </p:cNvSpPr>
          <p:nvPr>
            <p:ph type="ftr" sz="quarter" idx="3"/>
          </p:nvPr>
        </p:nvSpPr>
        <p:spPr>
          <a:xfrm>
            <a:off x="695324" y="6490800"/>
            <a:ext cx="6086475"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Victoria Haak | Date</a:t>
            </a:r>
            <a:endParaRPr lang="de-DE" dirty="0"/>
          </a:p>
        </p:txBody>
      </p:sp>
      <p:sp>
        <p:nvSpPr>
          <p:cNvPr id="10" name="Foliennummernplatzhalter 9"/>
          <p:cNvSpPr>
            <a:spLocks noGrp="1"/>
          </p:cNvSpPr>
          <p:nvPr>
            <p:ph type="sldNum" sz="quarter" idx="4"/>
          </p:nvPr>
        </p:nvSpPr>
        <p:spPr>
          <a:xfrm>
            <a:off x="11167200" y="6490799"/>
            <a:ext cx="329475"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13042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3" pos="7038">
          <p15:clr>
            <a:srgbClr val="F26B43"/>
          </p15:clr>
        </p15:guide>
        <p15:guide id="4" orient="horz" pos="4020">
          <p15:clr>
            <a:srgbClr val="F26B43"/>
          </p15:clr>
        </p15:guide>
        <p15:guide id="6" orient="horz" pos="1014">
          <p15:clr>
            <a:srgbClr val="F26B43"/>
          </p15:clr>
        </p15:guide>
        <p15:guide id="7" orient="horz" pos="4088">
          <p15:clr>
            <a:srgbClr val="F26B43"/>
          </p15:clr>
        </p15:guide>
        <p15:guide id="8" orient="horz" pos="4178">
          <p15:clr>
            <a:srgbClr val="F26B43"/>
          </p15:clr>
        </p15:guide>
        <p15:guide id="9" pos="143">
          <p15:clr>
            <a:srgbClr val="F26B43"/>
          </p15:clr>
        </p15:guide>
        <p15:guide id="11" orient="horz" pos="503">
          <p15:clr>
            <a:srgbClr val="F26B43"/>
          </p15:clr>
        </p15:guide>
        <p15:guide id="12" pos="7537">
          <p15:clr>
            <a:srgbClr val="F26B43"/>
          </p15:clr>
        </p15:guide>
        <p15:guide id="14" orient="horz" pos="459">
          <p15:clr>
            <a:srgbClr val="F26B43"/>
          </p15:clr>
        </p15:guide>
        <p15:guide id="15" orient="horz" pos="153">
          <p15:clr>
            <a:srgbClr val="F26B43"/>
          </p15:clr>
        </p15:guide>
        <p15:guide id="16" orient="horz" pos="278">
          <p15:clr>
            <a:srgbClr val="F26B43"/>
          </p15:clr>
        </p15:guide>
        <p15:guide id="18" pos="7242">
          <p15:clr>
            <a:srgbClr val="F26B43"/>
          </p15:clr>
        </p15:guide>
        <p15:guide id="19"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dirty="0" smtClean="0"/>
              <a:t>SOFE 2023: </a:t>
            </a:r>
            <a:r>
              <a:rPr lang="en-GB" dirty="0" err="1" smtClean="0"/>
              <a:t>Divertor</a:t>
            </a:r>
            <a:r>
              <a:rPr lang="en-GB" dirty="0" smtClean="0"/>
              <a:t>-related contributions</a:t>
            </a:r>
            <a:br>
              <a:rPr lang="en-GB" dirty="0" smtClean="0"/>
            </a:br>
            <a:endParaRPr lang="en-GB" dirty="0"/>
          </a:p>
        </p:txBody>
      </p:sp>
      <p:sp>
        <p:nvSpPr>
          <p:cNvPr id="3" name="Datumsplatzhalter 2"/>
          <p:cNvSpPr>
            <a:spLocks noGrp="1"/>
          </p:cNvSpPr>
          <p:nvPr>
            <p:ph type="dt" sz="half" idx="10"/>
          </p:nvPr>
        </p:nvSpPr>
        <p:spPr/>
        <p:txBody>
          <a:bodyPr/>
          <a:lstStyle/>
          <a:p>
            <a:r>
              <a:rPr lang="de-DE" smtClean="0"/>
              <a:t>SOFE 2023</a:t>
            </a:r>
            <a:endParaRPr lang="de-DE" dirty="0"/>
          </a:p>
        </p:txBody>
      </p:sp>
      <p:sp>
        <p:nvSpPr>
          <p:cNvPr id="2" name="Fußzeilenplatzhalter 1"/>
          <p:cNvSpPr>
            <a:spLocks noGrp="1"/>
          </p:cNvSpPr>
          <p:nvPr>
            <p:ph type="ftr" sz="quarter" idx="11"/>
          </p:nvPr>
        </p:nvSpPr>
        <p:spPr/>
        <p:txBody>
          <a:bodyPr/>
          <a:lstStyle/>
          <a:p>
            <a:r>
              <a:rPr lang="de-DE" smtClean="0"/>
              <a:t>Max-Planck-Institut für Plasmaphysik | Victoria Haak | Date</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Tree>
    <p:extLst>
      <p:ext uri="{BB962C8B-B14F-4D97-AF65-F5344CB8AC3E}">
        <p14:creationId xmlns:p14="http://schemas.microsoft.com/office/powerpoint/2010/main" val="493500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W-</a:t>
            </a:r>
            <a:r>
              <a:rPr lang="de-DE" dirty="0" err="1" smtClean="0"/>
              <a:t>diamond</a:t>
            </a:r>
            <a:r>
              <a:rPr lang="de-DE" dirty="0" smtClean="0"/>
              <a:t> </a:t>
            </a:r>
            <a:r>
              <a:rPr lang="de-DE" dirty="0" err="1" smtClean="0"/>
              <a:t>composite</a:t>
            </a:r>
            <a:r>
              <a:rPr lang="de-DE" dirty="0" smtClean="0"/>
              <a:t> </a:t>
            </a:r>
            <a:r>
              <a:rPr lang="de-DE" dirty="0" err="1" smtClean="0"/>
              <a:t>for</a:t>
            </a:r>
            <a:r>
              <a:rPr lang="de-DE" dirty="0" smtClean="0"/>
              <a:t> </a:t>
            </a:r>
            <a:r>
              <a:rPr lang="de-DE" dirty="0" err="1" smtClean="0"/>
              <a:t>plasma</a:t>
            </a:r>
            <a:r>
              <a:rPr lang="de-DE" dirty="0" smtClean="0"/>
              <a:t> </a:t>
            </a:r>
            <a:r>
              <a:rPr lang="de-DE" dirty="0" err="1" smtClean="0"/>
              <a:t>facing</a:t>
            </a:r>
            <a:r>
              <a:rPr lang="de-DE" dirty="0" smtClean="0"/>
              <a:t> </a:t>
            </a:r>
            <a:r>
              <a:rPr lang="de-DE" dirty="0" err="1" smtClean="0"/>
              <a:t>components</a:t>
            </a:r>
            <a:r>
              <a:rPr lang="de-DE" dirty="0" smtClean="0"/>
              <a:t> </a:t>
            </a:r>
            <a:endParaRPr lang="de-DE" dirty="0"/>
          </a:p>
        </p:txBody>
      </p:sp>
      <p:sp>
        <p:nvSpPr>
          <p:cNvPr id="4" name="Datumsplatzhalter 3"/>
          <p:cNvSpPr>
            <a:spLocks noGrp="1"/>
          </p:cNvSpPr>
          <p:nvPr>
            <p:ph type="dt" sz="half" idx="14"/>
          </p:nvPr>
        </p:nvSpPr>
        <p:spPr/>
        <p:txBody>
          <a:bodyPr/>
          <a:lstStyle/>
          <a:p>
            <a:r>
              <a:rPr lang="de-DE" smtClean="0"/>
              <a:t>SOFE 2023</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Victoria Haak | Date</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10</a:t>
            </a:fld>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6676" y="5988511"/>
            <a:ext cx="3455324" cy="869489"/>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84" y="978296"/>
            <a:ext cx="10058400" cy="1218165"/>
          </a:xfrm>
          <a:prstGeom prst="rect">
            <a:avLst/>
          </a:prstGeom>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84" y="2278563"/>
            <a:ext cx="8033785" cy="2904158"/>
          </a:xfrm>
          <a:prstGeom prst="rect">
            <a:avLst/>
          </a:prstGeom>
        </p:spPr>
      </p:pic>
      <p:sp>
        <p:nvSpPr>
          <p:cNvPr id="10" name="Textfeld 9"/>
          <p:cNvSpPr txBox="1"/>
          <p:nvPr/>
        </p:nvSpPr>
        <p:spPr>
          <a:xfrm>
            <a:off x="8509499" y="2544420"/>
            <a:ext cx="3524596" cy="2372444"/>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smtClean="0"/>
              <a:t>Uniform </a:t>
            </a:r>
            <a:r>
              <a:rPr lang="de-DE" sz="1600" dirty="0" err="1" smtClean="0"/>
              <a:t>and</a:t>
            </a:r>
            <a:r>
              <a:rPr lang="de-DE" sz="1600" dirty="0" smtClean="0"/>
              <a:t> </a:t>
            </a:r>
            <a:r>
              <a:rPr lang="de-DE" sz="1600" dirty="0" err="1" smtClean="0"/>
              <a:t>adhesive</a:t>
            </a:r>
            <a:r>
              <a:rPr lang="de-DE" sz="1600" dirty="0" smtClean="0"/>
              <a:t> </a:t>
            </a:r>
            <a:r>
              <a:rPr lang="de-DE" sz="1600" dirty="0" err="1" smtClean="0"/>
              <a:t>tungsten</a:t>
            </a:r>
            <a:r>
              <a:rPr lang="de-DE" sz="1600" dirty="0" smtClean="0"/>
              <a:t> </a:t>
            </a:r>
            <a:r>
              <a:rPr lang="de-DE" sz="1600" dirty="0" err="1" smtClean="0"/>
              <a:t>coating</a:t>
            </a:r>
            <a:r>
              <a:rPr lang="de-DE" sz="1600" dirty="0" smtClean="0"/>
              <a:t> on </a:t>
            </a:r>
            <a:r>
              <a:rPr lang="de-DE" sz="1600" dirty="0" err="1" smtClean="0"/>
              <a:t>diamond</a:t>
            </a:r>
            <a:r>
              <a:rPr lang="de-DE" sz="1600" dirty="0" smtClean="0"/>
              <a:t> </a:t>
            </a:r>
            <a:r>
              <a:rPr lang="de-DE" sz="1600" dirty="0" err="1" smtClean="0"/>
              <a:t>substrate</a:t>
            </a:r>
            <a:r>
              <a:rPr lang="de-DE" sz="1600" dirty="0" smtClean="0"/>
              <a:t> </a:t>
            </a:r>
            <a:r>
              <a:rPr lang="de-DE" sz="1600" dirty="0" err="1" smtClean="0"/>
              <a:t>produced</a:t>
            </a:r>
            <a:r>
              <a:rPr lang="de-DE" sz="1600" dirty="0" smtClean="0"/>
              <a:t> </a:t>
            </a:r>
            <a:r>
              <a:rPr lang="de-DE" sz="1600" dirty="0" err="1" smtClean="0"/>
              <a:t>by</a:t>
            </a:r>
            <a:r>
              <a:rPr lang="de-DE" sz="1600" dirty="0" smtClean="0"/>
              <a:t> </a:t>
            </a:r>
            <a:r>
              <a:rPr lang="de-DE" sz="1600" dirty="0" err="1" smtClean="0"/>
              <a:t>pulsed</a:t>
            </a:r>
            <a:r>
              <a:rPr lang="de-DE" sz="1600" dirty="0" smtClean="0"/>
              <a:t> </a:t>
            </a:r>
            <a:r>
              <a:rPr lang="de-DE" sz="1600" dirty="0" err="1" smtClean="0"/>
              <a:t>laser</a:t>
            </a:r>
            <a:r>
              <a:rPr lang="de-DE" sz="1600" dirty="0" smtClean="0"/>
              <a:t> </a:t>
            </a:r>
            <a:r>
              <a:rPr lang="de-DE" sz="1600" dirty="0" err="1" smtClean="0"/>
              <a:t>deposition</a:t>
            </a:r>
            <a:endParaRPr lang="de-DE" sz="1600" dirty="0" smtClean="0"/>
          </a:p>
          <a:p>
            <a:pPr marL="180000" indent="-180000" algn="l">
              <a:lnSpc>
                <a:spcPts val="2300"/>
              </a:lnSpc>
              <a:spcBef>
                <a:spcPts val="1150"/>
              </a:spcBef>
              <a:buFont typeface="Arial" panose="020B0604020202020204" pitchFamily="34" charset="0"/>
              <a:buChar char="•"/>
            </a:pPr>
            <a:r>
              <a:rPr lang="de-DE" sz="1600" dirty="0" err="1" smtClean="0"/>
              <a:t>Manifacturing</a:t>
            </a:r>
            <a:r>
              <a:rPr lang="de-DE" sz="1600" dirty="0" smtClean="0"/>
              <a:t> </a:t>
            </a:r>
            <a:r>
              <a:rPr lang="de-DE" sz="1600" dirty="0" err="1" smtClean="0"/>
              <a:t>of</a:t>
            </a:r>
            <a:r>
              <a:rPr lang="de-DE" sz="1600" dirty="0" smtClean="0"/>
              <a:t> </a:t>
            </a:r>
            <a:r>
              <a:rPr lang="de-DE" sz="1600" dirty="0" err="1" smtClean="0"/>
              <a:t>multi</a:t>
            </a:r>
            <a:r>
              <a:rPr lang="de-DE" sz="1600" dirty="0" smtClean="0"/>
              <a:t> </a:t>
            </a:r>
            <a:r>
              <a:rPr lang="de-DE" sz="1600" dirty="0" err="1" smtClean="0"/>
              <a:t>layer</a:t>
            </a:r>
            <a:r>
              <a:rPr lang="de-DE" sz="1600" dirty="0" smtClean="0"/>
              <a:t> </a:t>
            </a:r>
            <a:r>
              <a:rPr lang="de-DE" sz="1600" dirty="0" err="1" smtClean="0"/>
              <a:t>composite</a:t>
            </a:r>
            <a:r>
              <a:rPr lang="de-DE" sz="1600" dirty="0" smtClean="0"/>
              <a:t> will </a:t>
            </a:r>
            <a:r>
              <a:rPr lang="de-DE" sz="1600" dirty="0" err="1" smtClean="0"/>
              <a:t>be</a:t>
            </a:r>
            <a:r>
              <a:rPr lang="de-DE" sz="1600" dirty="0" smtClean="0"/>
              <a:t> </a:t>
            </a:r>
            <a:r>
              <a:rPr lang="de-DE" sz="1600" dirty="0" err="1" smtClean="0"/>
              <a:t>investigated</a:t>
            </a:r>
            <a:endParaRPr lang="de-DE" sz="1600" dirty="0" smtClean="0"/>
          </a:p>
          <a:p>
            <a:pPr marL="180000" indent="-180000" algn="l">
              <a:lnSpc>
                <a:spcPts val="2300"/>
              </a:lnSpc>
              <a:spcBef>
                <a:spcPts val="1150"/>
              </a:spcBef>
              <a:buFont typeface="Arial" panose="020B0604020202020204" pitchFamily="34" charset="0"/>
              <a:buChar char="•"/>
            </a:pPr>
            <a:r>
              <a:rPr lang="de-DE" sz="1600" dirty="0" err="1" smtClean="0"/>
              <a:t>Mechanical</a:t>
            </a:r>
            <a:r>
              <a:rPr lang="de-DE" sz="1600" dirty="0" smtClean="0"/>
              <a:t> </a:t>
            </a:r>
            <a:r>
              <a:rPr lang="de-DE" sz="1600" dirty="0" err="1" smtClean="0"/>
              <a:t>and</a:t>
            </a:r>
            <a:r>
              <a:rPr lang="de-DE" sz="1600" dirty="0" smtClean="0"/>
              <a:t> </a:t>
            </a:r>
            <a:r>
              <a:rPr lang="de-DE" sz="1600" dirty="0" err="1" smtClean="0"/>
              <a:t>neutron</a:t>
            </a:r>
            <a:r>
              <a:rPr lang="de-DE" sz="1600" dirty="0" smtClean="0"/>
              <a:t> </a:t>
            </a:r>
            <a:r>
              <a:rPr lang="de-DE" sz="1600" dirty="0" err="1" smtClean="0"/>
              <a:t>irradiation</a:t>
            </a:r>
            <a:r>
              <a:rPr lang="de-DE" sz="1600" dirty="0" smtClean="0"/>
              <a:t> </a:t>
            </a:r>
            <a:r>
              <a:rPr lang="de-DE" sz="1600" dirty="0" err="1" smtClean="0"/>
              <a:t>tests</a:t>
            </a:r>
            <a:r>
              <a:rPr lang="de-DE" sz="1600" dirty="0" smtClean="0"/>
              <a:t> </a:t>
            </a:r>
            <a:r>
              <a:rPr lang="de-DE" sz="1600" dirty="0" err="1" smtClean="0"/>
              <a:t>planned</a:t>
            </a:r>
            <a:endParaRPr lang="de-DE" sz="1600" dirty="0" smtClean="0"/>
          </a:p>
        </p:txBody>
      </p:sp>
    </p:spTree>
    <p:extLst>
      <p:ext uri="{BB962C8B-B14F-4D97-AF65-F5344CB8AC3E}">
        <p14:creationId xmlns:p14="http://schemas.microsoft.com/office/powerpoint/2010/main" val="985072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95326" y="441325"/>
            <a:ext cx="9576471" cy="448137"/>
          </a:xfrm>
        </p:spPr>
        <p:txBody>
          <a:bodyPr/>
          <a:lstStyle/>
          <a:p>
            <a:r>
              <a:rPr lang="de-DE" dirty="0" err="1" smtClean="0"/>
              <a:t>Contributions</a:t>
            </a:r>
            <a:r>
              <a:rPr lang="de-DE" dirty="0" smtClean="0"/>
              <a:t> </a:t>
            </a:r>
            <a:r>
              <a:rPr lang="de-DE" dirty="0" err="1" smtClean="0"/>
              <a:t>related</a:t>
            </a:r>
            <a:r>
              <a:rPr lang="de-DE" dirty="0" smtClean="0"/>
              <a:t> </a:t>
            </a:r>
            <a:r>
              <a:rPr lang="de-DE" dirty="0" err="1" smtClean="0"/>
              <a:t>to</a:t>
            </a:r>
            <a:r>
              <a:rPr lang="de-DE" dirty="0" smtClean="0"/>
              <a:t> </a:t>
            </a:r>
            <a:r>
              <a:rPr lang="de-DE" dirty="0" err="1" smtClean="0"/>
              <a:t>m</a:t>
            </a:r>
            <a:r>
              <a:rPr lang="de-DE" dirty="0" err="1" smtClean="0"/>
              <a:t>aterials</a:t>
            </a:r>
            <a:r>
              <a:rPr lang="de-DE" dirty="0" smtClean="0"/>
              <a:t> </a:t>
            </a:r>
            <a:r>
              <a:rPr lang="de-DE" dirty="0" err="1" smtClean="0"/>
              <a:t>for</a:t>
            </a:r>
            <a:r>
              <a:rPr lang="de-DE" dirty="0" smtClean="0"/>
              <a:t> PFCs </a:t>
            </a:r>
            <a:r>
              <a:rPr lang="de-DE" dirty="0" err="1" smtClean="0"/>
              <a:t>and</a:t>
            </a:r>
            <a:r>
              <a:rPr lang="de-DE" dirty="0" smtClean="0"/>
              <a:t> </a:t>
            </a:r>
            <a:r>
              <a:rPr lang="de-DE" dirty="0" err="1" smtClean="0"/>
              <a:t>first</a:t>
            </a:r>
            <a:r>
              <a:rPr lang="de-DE" dirty="0" smtClean="0"/>
              <a:t> wall</a:t>
            </a:r>
            <a:endParaRPr lang="de-DE" dirty="0"/>
          </a:p>
        </p:txBody>
      </p:sp>
      <p:sp>
        <p:nvSpPr>
          <p:cNvPr id="4" name="Datumsplatzhalter 3"/>
          <p:cNvSpPr>
            <a:spLocks noGrp="1"/>
          </p:cNvSpPr>
          <p:nvPr>
            <p:ph type="dt" sz="half" idx="14"/>
          </p:nvPr>
        </p:nvSpPr>
        <p:spPr/>
        <p:txBody>
          <a:bodyPr/>
          <a:lstStyle/>
          <a:p>
            <a:r>
              <a:rPr lang="de-DE" smtClean="0"/>
              <a:t>SOFE 2023</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Victoria Haak | Date</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11</a:t>
            </a:fld>
            <a:endParaRPr lang="de-DE" dirty="0"/>
          </a:p>
        </p:txBody>
      </p:sp>
      <p:sp>
        <p:nvSpPr>
          <p:cNvPr id="2" name="Textfeld 1"/>
          <p:cNvSpPr txBox="1"/>
          <p:nvPr/>
        </p:nvSpPr>
        <p:spPr>
          <a:xfrm>
            <a:off x="695324" y="955964"/>
            <a:ext cx="10136160" cy="4783361"/>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smtClean="0"/>
              <a:t>Free-</a:t>
            </a:r>
            <a:r>
              <a:rPr lang="de-DE" sz="1600" dirty="0" err="1" smtClean="0"/>
              <a:t>surface</a:t>
            </a:r>
            <a:r>
              <a:rPr lang="de-DE" sz="1600" dirty="0" smtClean="0"/>
              <a:t> liquid Lithium PFC </a:t>
            </a:r>
            <a:r>
              <a:rPr lang="de-DE" sz="1600" dirty="0" err="1" smtClean="0"/>
              <a:t>development</a:t>
            </a:r>
            <a:r>
              <a:rPr lang="de-DE" sz="1600" dirty="0" smtClean="0"/>
              <a:t> </a:t>
            </a:r>
            <a:r>
              <a:rPr lang="de-DE" sz="1600" dirty="0" err="1" smtClean="0"/>
              <a:t>with</a:t>
            </a:r>
            <a:r>
              <a:rPr lang="de-DE" sz="1600" dirty="0" smtClean="0"/>
              <a:t> real-time Deuterium </a:t>
            </a:r>
            <a:r>
              <a:rPr lang="de-DE" sz="1600" dirty="0" err="1" smtClean="0"/>
              <a:t>implantation</a:t>
            </a:r>
            <a:r>
              <a:rPr lang="de-DE" sz="1600" dirty="0" smtClean="0"/>
              <a:t> </a:t>
            </a:r>
            <a:r>
              <a:rPr lang="de-DE" sz="1600" dirty="0" err="1" smtClean="0"/>
              <a:t>and</a:t>
            </a:r>
            <a:r>
              <a:rPr lang="de-DE" sz="1600" dirty="0" smtClean="0"/>
              <a:t> </a:t>
            </a:r>
            <a:r>
              <a:rPr lang="de-DE" sz="1600" dirty="0" err="1" smtClean="0"/>
              <a:t>extraction</a:t>
            </a:r>
            <a:endParaRPr lang="de-DE" sz="1600" dirty="0" smtClean="0"/>
          </a:p>
          <a:p>
            <a:pPr marL="180000" indent="-180000" algn="l">
              <a:lnSpc>
                <a:spcPts val="2300"/>
              </a:lnSpc>
              <a:spcBef>
                <a:spcPts val="1150"/>
              </a:spcBef>
              <a:buFont typeface="Arial" panose="020B0604020202020204" pitchFamily="34" charset="0"/>
              <a:buChar char="•"/>
            </a:pPr>
            <a:r>
              <a:rPr lang="de-DE" sz="1600" dirty="0" smtClean="0"/>
              <a:t>Design </a:t>
            </a:r>
            <a:r>
              <a:rPr lang="de-DE" sz="1600" dirty="0" err="1" smtClean="0"/>
              <a:t>and</a:t>
            </a:r>
            <a:r>
              <a:rPr lang="de-DE" sz="1600" dirty="0" smtClean="0"/>
              <a:t> </a:t>
            </a:r>
            <a:r>
              <a:rPr lang="de-DE" sz="1600" dirty="0" err="1" smtClean="0"/>
              <a:t>analysis</a:t>
            </a:r>
            <a:r>
              <a:rPr lang="de-DE" sz="1600" dirty="0" smtClean="0"/>
              <a:t> </a:t>
            </a:r>
            <a:r>
              <a:rPr lang="de-DE" sz="1600" dirty="0" err="1" smtClean="0"/>
              <a:t>of</a:t>
            </a:r>
            <a:r>
              <a:rPr lang="de-DE" sz="1600" dirty="0" smtClean="0"/>
              <a:t> liquid Lithium PFCs</a:t>
            </a:r>
          </a:p>
          <a:p>
            <a:pPr marL="180000" indent="-180000" algn="l">
              <a:lnSpc>
                <a:spcPts val="2300"/>
              </a:lnSpc>
              <a:spcBef>
                <a:spcPts val="1150"/>
              </a:spcBef>
              <a:buFont typeface="Arial" panose="020B0604020202020204" pitchFamily="34" charset="0"/>
              <a:buChar char="•"/>
            </a:pPr>
            <a:r>
              <a:rPr lang="de-DE" sz="1600" dirty="0" smtClean="0"/>
              <a:t>Compact </a:t>
            </a:r>
            <a:r>
              <a:rPr lang="de-DE" sz="1600" dirty="0" err="1" smtClean="0"/>
              <a:t>fusion</a:t>
            </a:r>
            <a:r>
              <a:rPr lang="de-DE" sz="1600" dirty="0" smtClean="0"/>
              <a:t> </a:t>
            </a:r>
            <a:r>
              <a:rPr lang="de-DE" sz="1600" dirty="0" err="1" smtClean="0"/>
              <a:t>blanket</a:t>
            </a:r>
            <a:r>
              <a:rPr lang="de-DE" sz="1600" dirty="0" smtClean="0"/>
              <a:t> </a:t>
            </a:r>
            <a:r>
              <a:rPr lang="de-DE" sz="1600" dirty="0" err="1" smtClean="0"/>
              <a:t>using</a:t>
            </a:r>
            <a:r>
              <a:rPr lang="de-DE" sz="1600" dirty="0" smtClean="0"/>
              <a:t> plasma-</a:t>
            </a:r>
            <a:r>
              <a:rPr lang="de-DE" sz="1600" dirty="0" err="1" smtClean="0"/>
              <a:t>facing</a:t>
            </a:r>
            <a:r>
              <a:rPr lang="de-DE" sz="1600" dirty="0" smtClean="0"/>
              <a:t> Li-</a:t>
            </a:r>
            <a:r>
              <a:rPr lang="de-DE" sz="1600" dirty="0" err="1" smtClean="0"/>
              <a:t>LiH</a:t>
            </a:r>
            <a:r>
              <a:rPr lang="de-DE" sz="1600" dirty="0" smtClean="0"/>
              <a:t> </a:t>
            </a:r>
            <a:r>
              <a:rPr lang="de-DE" sz="1600" dirty="0" err="1" smtClean="0"/>
              <a:t>walls</a:t>
            </a:r>
            <a:r>
              <a:rPr lang="de-DE" sz="1600" dirty="0" smtClean="0"/>
              <a:t> </a:t>
            </a:r>
            <a:r>
              <a:rPr lang="de-DE" sz="1600" dirty="0" err="1" smtClean="0"/>
              <a:t>and</a:t>
            </a:r>
            <a:r>
              <a:rPr lang="de-DE" sz="1600" dirty="0" smtClean="0"/>
              <a:t> </a:t>
            </a:r>
            <a:r>
              <a:rPr lang="de-DE" sz="1600" dirty="0" err="1" smtClean="0"/>
              <a:t>Pb</a:t>
            </a:r>
            <a:r>
              <a:rPr lang="de-DE" sz="1600" dirty="0" smtClean="0"/>
              <a:t> </a:t>
            </a:r>
            <a:r>
              <a:rPr lang="de-DE" sz="1600" dirty="0" err="1" smtClean="0"/>
              <a:t>pebbles</a:t>
            </a:r>
            <a:endParaRPr lang="de-DE" sz="1600" dirty="0" smtClean="0"/>
          </a:p>
          <a:p>
            <a:pPr marL="180000" indent="-180000" algn="l">
              <a:lnSpc>
                <a:spcPts val="2300"/>
              </a:lnSpc>
              <a:spcBef>
                <a:spcPts val="1150"/>
              </a:spcBef>
              <a:buFont typeface="Arial" panose="020B0604020202020204" pitchFamily="34" charset="0"/>
              <a:buChar char="•"/>
            </a:pPr>
            <a:r>
              <a:rPr lang="de-DE" sz="1600" dirty="0" smtClean="0"/>
              <a:t>Helium </a:t>
            </a:r>
            <a:r>
              <a:rPr lang="de-DE" sz="1600" dirty="0" err="1" smtClean="0"/>
              <a:t>cooled</a:t>
            </a:r>
            <a:r>
              <a:rPr lang="de-DE" sz="1600" dirty="0" smtClean="0"/>
              <a:t> Lithium </a:t>
            </a:r>
            <a:r>
              <a:rPr lang="de-DE" sz="1600" dirty="0" err="1" smtClean="0"/>
              <a:t>blanket</a:t>
            </a:r>
            <a:r>
              <a:rPr lang="de-DE" sz="1600" dirty="0" smtClean="0"/>
              <a:t> </a:t>
            </a:r>
            <a:r>
              <a:rPr lang="de-DE" sz="1600" dirty="0" err="1" smtClean="0"/>
              <a:t>concept</a:t>
            </a:r>
            <a:r>
              <a:rPr lang="de-DE" sz="1600" dirty="0" smtClean="0"/>
              <a:t> </a:t>
            </a:r>
            <a:r>
              <a:rPr lang="de-DE" sz="1600" dirty="0" err="1" smtClean="0"/>
              <a:t>for</a:t>
            </a:r>
            <a:r>
              <a:rPr lang="de-DE" sz="1600" dirty="0" smtClean="0"/>
              <a:t> STEP</a:t>
            </a:r>
          </a:p>
          <a:p>
            <a:pPr marL="180000" indent="-180000" algn="l">
              <a:lnSpc>
                <a:spcPts val="2300"/>
              </a:lnSpc>
              <a:spcBef>
                <a:spcPts val="1150"/>
              </a:spcBef>
              <a:buFont typeface="Arial" panose="020B0604020202020204" pitchFamily="34" charset="0"/>
              <a:buChar char="•"/>
            </a:pPr>
            <a:r>
              <a:rPr lang="de-DE" sz="1600" dirty="0" smtClean="0"/>
              <a:t>In-situ SEM </a:t>
            </a:r>
            <a:r>
              <a:rPr lang="de-DE" sz="1600" dirty="0" err="1" smtClean="0"/>
              <a:t>investigation</a:t>
            </a:r>
            <a:r>
              <a:rPr lang="de-DE" sz="1600" dirty="0" smtClean="0"/>
              <a:t> on W-</a:t>
            </a:r>
            <a:r>
              <a:rPr lang="de-DE" sz="1600" dirty="0" err="1" smtClean="0"/>
              <a:t>Cu</a:t>
            </a:r>
            <a:r>
              <a:rPr lang="de-DE" sz="1600" dirty="0" smtClean="0"/>
              <a:t> </a:t>
            </a:r>
            <a:r>
              <a:rPr lang="de-DE" sz="1600" dirty="0" err="1" smtClean="0"/>
              <a:t>composites</a:t>
            </a:r>
            <a:r>
              <a:rPr lang="de-DE" sz="1600" dirty="0" smtClean="0"/>
              <a:t> </a:t>
            </a:r>
            <a:r>
              <a:rPr lang="de-DE" sz="1600" dirty="0" err="1" smtClean="0"/>
              <a:t>for</a:t>
            </a:r>
            <a:r>
              <a:rPr lang="de-DE" sz="1600" dirty="0" smtClean="0"/>
              <a:t> PFCs</a:t>
            </a:r>
          </a:p>
          <a:p>
            <a:pPr marL="180000" indent="-180000" algn="l">
              <a:lnSpc>
                <a:spcPts val="2300"/>
              </a:lnSpc>
              <a:spcBef>
                <a:spcPts val="1150"/>
              </a:spcBef>
              <a:buFont typeface="Arial" panose="020B0604020202020204" pitchFamily="34" charset="0"/>
              <a:buChar char="•"/>
            </a:pPr>
            <a:endParaRPr lang="de-DE" sz="1600" dirty="0"/>
          </a:p>
          <a:p>
            <a:pPr marL="180000" indent="-180000" algn="l">
              <a:lnSpc>
                <a:spcPts val="2300"/>
              </a:lnSpc>
              <a:spcBef>
                <a:spcPts val="1150"/>
              </a:spcBef>
              <a:buFont typeface="Arial" panose="020B0604020202020204" pitchFamily="34" charset="0"/>
              <a:buChar char="•"/>
            </a:pPr>
            <a:r>
              <a:rPr lang="de-DE" sz="1600" dirty="0" smtClean="0"/>
              <a:t>Analysis </a:t>
            </a:r>
            <a:r>
              <a:rPr lang="de-DE" sz="1600" dirty="0" err="1" smtClean="0"/>
              <a:t>of</a:t>
            </a:r>
            <a:r>
              <a:rPr lang="de-DE" sz="1600" dirty="0" smtClean="0"/>
              <a:t> </a:t>
            </a:r>
            <a:r>
              <a:rPr lang="de-DE" sz="1600" dirty="0" err="1" smtClean="0"/>
              <a:t>CuCrZr</a:t>
            </a:r>
            <a:r>
              <a:rPr lang="de-DE" sz="1600" dirty="0" smtClean="0"/>
              <a:t> H isotope </a:t>
            </a:r>
            <a:r>
              <a:rPr lang="de-DE" sz="1600" dirty="0" err="1" smtClean="0"/>
              <a:t>transport</a:t>
            </a:r>
            <a:r>
              <a:rPr lang="de-DE" sz="1600" dirty="0" smtClean="0"/>
              <a:t> </a:t>
            </a:r>
            <a:r>
              <a:rPr lang="de-DE" sz="1600" dirty="0" err="1" smtClean="0"/>
              <a:t>properties</a:t>
            </a:r>
            <a:endParaRPr lang="de-DE" sz="1600" dirty="0" smtClean="0"/>
          </a:p>
          <a:p>
            <a:pPr marL="180000" indent="-180000" algn="l">
              <a:lnSpc>
                <a:spcPts val="2300"/>
              </a:lnSpc>
              <a:spcBef>
                <a:spcPts val="1150"/>
              </a:spcBef>
              <a:buFont typeface="Arial" panose="020B0604020202020204" pitchFamily="34" charset="0"/>
              <a:buChar char="•"/>
            </a:pPr>
            <a:r>
              <a:rPr lang="de-DE" sz="1600" dirty="0" smtClean="0"/>
              <a:t>H isotope </a:t>
            </a:r>
            <a:r>
              <a:rPr lang="de-DE" sz="1600" dirty="0" err="1" smtClean="0"/>
              <a:t>retention</a:t>
            </a:r>
            <a:r>
              <a:rPr lang="de-DE" sz="1600" dirty="0" smtClean="0"/>
              <a:t> </a:t>
            </a:r>
            <a:r>
              <a:rPr lang="de-DE" sz="1600" dirty="0" err="1" smtClean="0"/>
              <a:t>and</a:t>
            </a:r>
            <a:r>
              <a:rPr lang="de-DE" sz="1600" dirty="0" smtClean="0"/>
              <a:t> </a:t>
            </a:r>
            <a:r>
              <a:rPr lang="de-DE" sz="1600" dirty="0" err="1" smtClean="0"/>
              <a:t>release</a:t>
            </a:r>
            <a:r>
              <a:rPr lang="de-DE" sz="1600" dirty="0" smtClean="0"/>
              <a:t> </a:t>
            </a:r>
            <a:r>
              <a:rPr lang="de-DE" sz="1600" dirty="0" err="1" smtClean="0"/>
              <a:t>from</a:t>
            </a:r>
            <a:r>
              <a:rPr lang="de-DE" sz="1600" dirty="0" smtClean="0"/>
              <a:t> </a:t>
            </a:r>
            <a:r>
              <a:rPr lang="de-DE" sz="1600" dirty="0" err="1" smtClean="0"/>
              <a:t>fusion</a:t>
            </a:r>
            <a:r>
              <a:rPr lang="de-DE" sz="1600" dirty="0" smtClean="0"/>
              <a:t> relevant </a:t>
            </a:r>
            <a:r>
              <a:rPr lang="de-DE" sz="1600" dirty="0" err="1" smtClean="0"/>
              <a:t>steels</a:t>
            </a:r>
            <a:endParaRPr lang="de-DE" sz="1600" dirty="0" smtClean="0"/>
          </a:p>
          <a:p>
            <a:pPr marL="180000" indent="-180000" algn="l">
              <a:lnSpc>
                <a:spcPts val="2300"/>
              </a:lnSpc>
              <a:spcBef>
                <a:spcPts val="1150"/>
              </a:spcBef>
              <a:buFont typeface="Arial" panose="020B0604020202020204" pitchFamily="34" charset="0"/>
              <a:buChar char="•"/>
            </a:pPr>
            <a:r>
              <a:rPr lang="de-DE" sz="1600" dirty="0" err="1" smtClean="0"/>
              <a:t>Modelling</a:t>
            </a:r>
            <a:r>
              <a:rPr lang="de-DE" sz="1600" dirty="0" smtClean="0"/>
              <a:t> </a:t>
            </a:r>
            <a:r>
              <a:rPr lang="de-DE" sz="1600" dirty="0" err="1" smtClean="0"/>
              <a:t>the</a:t>
            </a:r>
            <a:r>
              <a:rPr lang="de-DE" sz="1600" dirty="0" smtClean="0"/>
              <a:t> </a:t>
            </a:r>
            <a:r>
              <a:rPr lang="de-DE" sz="1600" dirty="0" err="1" smtClean="0"/>
              <a:t>oxidation</a:t>
            </a:r>
            <a:r>
              <a:rPr lang="de-DE" sz="1600" dirty="0" smtClean="0"/>
              <a:t> </a:t>
            </a:r>
            <a:r>
              <a:rPr lang="de-DE" sz="1600" dirty="0" err="1" smtClean="0"/>
              <a:t>of</a:t>
            </a:r>
            <a:r>
              <a:rPr lang="de-DE" sz="1600" dirty="0" smtClean="0"/>
              <a:t> </a:t>
            </a:r>
            <a:r>
              <a:rPr lang="de-DE" sz="1600" dirty="0" err="1" smtClean="0"/>
              <a:t>tungsten</a:t>
            </a:r>
            <a:r>
              <a:rPr lang="de-DE" sz="1600" dirty="0" smtClean="0"/>
              <a:t> in </a:t>
            </a:r>
            <a:r>
              <a:rPr lang="de-DE" sz="1600" dirty="0" err="1" smtClean="0"/>
              <a:t>fusion</a:t>
            </a:r>
            <a:r>
              <a:rPr lang="de-DE" sz="1600" dirty="0" smtClean="0"/>
              <a:t> </a:t>
            </a:r>
            <a:r>
              <a:rPr lang="de-DE" sz="1600" dirty="0" err="1" smtClean="0"/>
              <a:t>reactor</a:t>
            </a:r>
            <a:r>
              <a:rPr lang="de-DE" sz="1600" dirty="0" smtClean="0"/>
              <a:t> </a:t>
            </a:r>
            <a:r>
              <a:rPr lang="de-DE" sz="1600" dirty="0" err="1" smtClean="0"/>
              <a:t>first</a:t>
            </a:r>
            <a:r>
              <a:rPr lang="de-DE" sz="1600" dirty="0" smtClean="0"/>
              <a:t> </a:t>
            </a:r>
            <a:r>
              <a:rPr lang="de-DE" sz="1600" dirty="0" err="1" smtClean="0"/>
              <a:t>walls</a:t>
            </a:r>
            <a:endParaRPr lang="de-DE" sz="1600" dirty="0" smtClean="0"/>
          </a:p>
          <a:p>
            <a:pPr marL="180000" indent="-180000" algn="l">
              <a:lnSpc>
                <a:spcPts val="2300"/>
              </a:lnSpc>
              <a:spcBef>
                <a:spcPts val="1150"/>
              </a:spcBef>
              <a:buFont typeface="Arial" panose="020B0604020202020204" pitchFamily="34" charset="0"/>
              <a:buChar char="•"/>
            </a:pPr>
            <a:r>
              <a:rPr lang="de-DE" sz="1600" dirty="0" smtClean="0"/>
              <a:t>Metallic </a:t>
            </a:r>
            <a:r>
              <a:rPr lang="de-DE" sz="1600" dirty="0" err="1" smtClean="0"/>
              <a:t>glasses</a:t>
            </a:r>
            <a:r>
              <a:rPr lang="de-DE" sz="1600" dirty="0" smtClean="0"/>
              <a:t> (Zr60Cu30Al10) </a:t>
            </a:r>
            <a:r>
              <a:rPr lang="de-DE" sz="1600" dirty="0" err="1" smtClean="0"/>
              <a:t>as</a:t>
            </a:r>
            <a:r>
              <a:rPr lang="de-DE" sz="1600" dirty="0" smtClean="0"/>
              <a:t> </a:t>
            </a:r>
            <a:r>
              <a:rPr lang="de-DE" sz="1600" dirty="0" err="1" smtClean="0"/>
              <a:t>novel</a:t>
            </a:r>
            <a:r>
              <a:rPr lang="de-DE" sz="1600" dirty="0" smtClean="0"/>
              <a:t> </a:t>
            </a:r>
            <a:r>
              <a:rPr lang="de-DE" sz="1600" dirty="0" err="1" smtClean="0"/>
              <a:t>materials</a:t>
            </a:r>
            <a:r>
              <a:rPr lang="de-DE" sz="1600" dirty="0" smtClean="0"/>
              <a:t> </a:t>
            </a:r>
            <a:r>
              <a:rPr lang="de-DE" sz="1600" dirty="0" err="1" smtClean="0"/>
              <a:t>for</a:t>
            </a:r>
            <a:r>
              <a:rPr lang="de-DE" sz="1600" dirty="0" smtClean="0"/>
              <a:t> </a:t>
            </a:r>
            <a:r>
              <a:rPr lang="de-DE" sz="1600" dirty="0" err="1" smtClean="0"/>
              <a:t>application</a:t>
            </a:r>
            <a:r>
              <a:rPr lang="de-DE" sz="1600" dirty="0" smtClean="0"/>
              <a:t> in </a:t>
            </a:r>
            <a:r>
              <a:rPr lang="de-DE" sz="1600" dirty="0" err="1" smtClean="0"/>
              <a:t>nuclear</a:t>
            </a:r>
            <a:r>
              <a:rPr lang="de-DE" sz="1600" dirty="0" smtClean="0"/>
              <a:t> </a:t>
            </a:r>
            <a:r>
              <a:rPr lang="de-DE" sz="1600" dirty="0" err="1" smtClean="0"/>
              <a:t>fusion</a:t>
            </a:r>
            <a:endParaRPr lang="de-DE" sz="1600" dirty="0" smtClean="0"/>
          </a:p>
          <a:p>
            <a:pPr marL="180000" indent="-180000" algn="l">
              <a:lnSpc>
                <a:spcPts val="2300"/>
              </a:lnSpc>
              <a:spcBef>
                <a:spcPts val="1150"/>
              </a:spcBef>
              <a:buFont typeface="Arial" panose="020B0604020202020204" pitchFamily="34" charset="0"/>
              <a:buChar char="•"/>
            </a:pPr>
            <a:endParaRPr lang="de-DE" sz="1600" dirty="0"/>
          </a:p>
        </p:txBody>
      </p:sp>
    </p:spTree>
    <p:extLst>
      <p:ext uri="{BB962C8B-B14F-4D97-AF65-F5344CB8AC3E}">
        <p14:creationId xmlns:p14="http://schemas.microsoft.com/office/powerpoint/2010/main" val="241281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SOFE 2023</a:t>
            </a:r>
            <a:endParaRPr lang="de-DE" dirty="0"/>
          </a:p>
        </p:txBody>
      </p:sp>
      <p:sp>
        <p:nvSpPr>
          <p:cNvPr id="3" name="Fußzeilenplatzhalter 2"/>
          <p:cNvSpPr>
            <a:spLocks noGrp="1"/>
          </p:cNvSpPr>
          <p:nvPr>
            <p:ph type="ftr" sz="quarter" idx="11"/>
          </p:nvPr>
        </p:nvSpPr>
        <p:spPr/>
        <p:txBody>
          <a:bodyPr/>
          <a:lstStyle/>
          <a:p>
            <a:r>
              <a:rPr lang="de-DE" smtClean="0"/>
              <a:t>Max-Planck-Institut für Plasmaphysik | Victoria Haak | Date</a:t>
            </a:r>
            <a:endParaRPr lang="de-DE" dirty="0"/>
          </a:p>
        </p:txBody>
      </p:sp>
      <p:sp>
        <p:nvSpPr>
          <p:cNvPr id="4" name="Foliennummernplatzhalter 3"/>
          <p:cNvSpPr>
            <a:spLocks noGrp="1"/>
          </p:cNvSpPr>
          <p:nvPr>
            <p:ph type="sldNum" sz="quarter" idx="12"/>
          </p:nvPr>
        </p:nvSpPr>
        <p:spPr/>
        <p:txBody>
          <a:bodyPr/>
          <a:lstStyle/>
          <a:p>
            <a:fld id="{ECE691D0-CC49-4FC7-9C4D-6112B0CB3A76}" type="slidenum">
              <a:rPr lang="de-DE" smtClean="0"/>
              <a:pPr/>
              <a:t>2</a:t>
            </a:fld>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95" y="155583"/>
            <a:ext cx="11689448" cy="6577726"/>
          </a:xfrm>
          <a:prstGeom prst="rect">
            <a:avLst/>
          </a:prstGeom>
        </p:spPr>
      </p:pic>
      <p:sp>
        <p:nvSpPr>
          <p:cNvPr id="6" name="Textfeld 5"/>
          <p:cNvSpPr txBox="1"/>
          <p:nvPr/>
        </p:nvSpPr>
        <p:spPr>
          <a:xfrm>
            <a:off x="4078646" y="6294905"/>
            <a:ext cx="1911927"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smtClean="0">
                <a:solidFill>
                  <a:schemeClr val="accent3"/>
                </a:solidFill>
              </a:rPr>
              <a:t>Alan Barth, UKAEA</a:t>
            </a:r>
            <a:endParaRPr lang="de-DE" sz="1200" b="1" dirty="0" smtClean="0">
              <a:solidFill>
                <a:schemeClr val="accent3"/>
              </a:solidFill>
            </a:endParaRPr>
          </a:p>
        </p:txBody>
      </p:sp>
    </p:spTree>
    <p:extLst>
      <p:ext uri="{BB962C8B-B14F-4D97-AF65-F5344CB8AC3E}">
        <p14:creationId xmlns:p14="http://schemas.microsoft.com/office/powerpoint/2010/main" val="5173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SOFE 2023</a:t>
            </a:r>
            <a:endParaRPr lang="de-DE" dirty="0"/>
          </a:p>
        </p:txBody>
      </p:sp>
      <p:sp>
        <p:nvSpPr>
          <p:cNvPr id="3" name="Fußzeilenplatzhalter 2"/>
          <p:cNvSpPr>
            <a:spLocks noGrp="1"/>
          </p:cNvSpPr>
          <p:nvPr>
            <p:ph type="ftr" sz="quarter" idx="11"/>
          </p:nvPr>
        </p:nvSpPr>
        <p:spPr/>
        <p:txBody>
          <a:bodyPr/>
          <a:lstStyle/>
          <a:p>
            <a:r>
              <a:rPr lang="de-DE" smtClean="0"/>
              <a:t>Max-Planck-Institut für Plasmaphysik | Victoria Haak | Date</a:t>
            </a:r>
            <a:endParaRPr lang="de-DE" dirty="0"/>
          </a:p>
        </p:txBody>
      </p:sp>
      <p:sp>
        <p:nvSpPr>
          <p:cNvPr id="4" name="Foliennummernplatzhalter 3"/>
          <p:cNvSpPr>
            <a:spLocks noGrp="1"/>
          </p:cNvSpPr>
          <p:nvPr>
            <p:ph type="sldNum" sz="quarter" idx="12"/>
          </p:nvPr>
        </p:nvSpPr>
        <p:spPr/>
        <p:txBody>
          <a:bodyPr/>
          <a:lstStyle/>
          <a:p>
            <a:fld id="{ECE691D0-CC49-4FC7-9C4D-6112B0CB3A76}" type="slidenum">
              <a:rPr lang="de-DE" smtClean="0"/>
              <a:pPr/>
              <a:t>3</a:t>
            </a:fld>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43" y="136621"/>
            <a:ext cx="11864206" cy="6663189"/>
          </a:xfrm>
          <a:prstGeom prst="rect">
            <a:avLst/>
          </a:prstGeom>
        </p:spPr>
      </p:pic>
      <p:sp>
        <p:nvSpPr>
          <p:cNvPr id="6" name="Textfeld 5"/>
          <p:cNvSpPr txBox="1"/>
          <p:nvPr/>
        </p:nvSpPr>
        <p:spPr>
          <a:xfrm>
            <a:off x="3879141" y="6378510"/>
            <a:ext cx="1911927"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smtClean="0">
                <a:solidFill>
                  <a:schemeClr val="accent3"/>
                </a:solidFill>
              </a:rPr>
              <a:t>Alan Barth, UKAEA</a:t>
            </a:r>
            <a:endParaRPr lang="de-DE" sz="1200" b="1" dirty="0" smtClean="0">
              <a:solidFill>
                <a:schemeClr val="accent3"/>
              </a:solidFill>
            </a:endParaRPr>
          </a:p>
        </p:txBody>
      </p:sp>
    </p:spTree>
    <p:extLst>
      <p:ext uri="{BB962C8B-B14F-4D97-AF65-F5344CB8AC3E}">
        <p14:creationId xmlns:p14="http://schemas.microsoft.com/office/powerpoint/2010/main" val="398880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SOFE 2023</a:t>
            </a:r>
            <a:endParaRPr lang="de-DE" dirty="0"/>
          </a:p>
        </p:txBody>
      </p:sp>
      <p:sp>
        <p:nvSpPr>
          <p:cNvPr id="3" name="Fußzeilenplatzhalter 2"/>
          <p:cNvSpPr>
            <a:spLocks noGrp="1"/>
          </p:cNvSpPr>
          <p:nvPr>
            <p:ph type="ftr" sz="quarter" idx="11"/>
          </p:nvPr>
        </p:nvSpPr>
        <p:spPr/>
        <p:txBody>
          <a:bodyPr/>
          <a:lstStyle/>
          <a:p>
            <a:r>
              <a:rPr lang="de-DE" smtClean="0"/>
              <a:t>Max-Planck-Institut für Plasmaphysik | Victoria Haak | Date</a:t>
            </a:r>
            <a:endParaRPr lang="de-DE" dirty="0"/>
          </a:p>
        </p:txBody>
      </p:sp>
      <p:sp>
        <p:nvSpPr>
          <p:cNvPr id="4" name="Foliennummernplatzhalter 3"/>
          <p:cNvSpPr>
            <a:spLocks noGrp="1"/>
          </p:cNvSpPr>
          <p:nvPr>
            <p:ph type="sldNum" sz="quarter" idx="12"/>
          </p:nvPr>
        </p:nvSpPr>
        <p:spPr/>
        <p:txBody>
          <a:bodyPr/>
          <a:lstStyle/>
          <a:p>
            <a:fld id="{ECE691D0-CC49-4FC7-9C4D-6112B0CB3A76}" type="slidenum">
              <a:rPr lang="de-DE" smtClean="0"/>
              <a:pPr/>
              <a:t>4</a:t>
            </a:fld>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2" y="157793"/>
            <a:ext cx="11796972" cy="6600454"/>
          </a:xfrm>
          <a:prstGeom prst="rect">
            <a:avLst/>
          </a:prstGeom>
        </p:spPr>
      </p:pic>
      <p:sp>
        <p:nvSpPr>
          <p:cNvPr id="6" name="Textfeld 5"/>
          <p:cNvSpPr txBox="1"/>
          <p:nvPr/>
        </p:nvSpPr>
        <p:spPr>
          <a:xfrm>
            <a:off x="3920704" y="6339762"/>
            <a:ext cx="1911927"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smtClean="0">
                <a:solidFill>
                  <a:schemeClr val="accent3"/>
                </a:solidFill>
              </a:rPr>
              <a:t>Alan Barth, UKAEA</a:t>
            </a:r>
            <a:endParaRPr lang="de-DE" sz="1200" b="1" dirty="0" smtClean="0">
              <a:solidFill>
                <a:schemeClr val="accent3"/>
              </a:solidFill>
            </a:endParaRPr>
          </a:p>
        </p:txBody>
      </p:sp>
    </p:spTree>
    <p:extLst>
      <p:ext uri="{BB962C8B-B14F-4D97-AF65-F5344CB8AC3E}">
        <p14:creationId xmlns:p14="http://schemas.microsoft.com/office/powerpoint/2010/main" val="2541902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SOFE 2023</a:t>
            </a:r>
            <a:endParaRPr lang="de-DE" dirty="0"/>
          </a:p>
        </p:txBody>
      </p:sp>
      <p:sp>
        <p:nvSpPr>
          <p:cNvPr id="3" name="Fußzeilenplatzhalter 2"/>
          <p:cNvSpPr>
            <a:spLocks noGrp="1"/>
          </p:cNvSpPr>
          <p:nvPr>
            <p:ph type="ftr" sz="quarter" idx="11"/>
          </p:nvPr>
        </p:nvSpPr>
        <p:spPr/>
        <p:txBody>
          <a:bodyPr/>
          <a:lstStyle/>
          <a:p>
            <a:r>
              <a:rPr lang="de-DE" smtClean="0"/>
              <a:t>Max-Planck-Institut für Plasmaphysik | Victoria Haak | Date</a:t>
            </a:r>
            <a:endParaRPr lang="de-DE" dirty="0"/>
          </a:p>
        </p:txBody>
      </p:sp>
      <p:sp>
        <p:nvSpPr>
          <p:cNvPr id="4" name="Foliennummernplatzhalter 3"/>
          <p:cNvSpPr>
            <a:spLocks noGrp="1"/>
          </p:cNvSpPr>
          <p:nvPr>
            <p:ph type="sldNum" sz="quarter" idx="12"/>
          </p:nvPr>
        </p:nvSpPr>
        <p:spPr/>
        <p:txBody>
          <a:bodyPr/>
          <a:lstStyle/>
          <a:p>
            <a:fld id="{ECE691D0-CC49-4FC7-9C4D-6112B0CB3A76}" type="slidenum">
              <a:rPr lang="de-DE" smtClean="0"/>
              <a:pPr/>
              <a:t>5</a:t>
            </a:fld>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47" y="155583"/>
            <a:ext cx="11689988" cy="6594352"/>
          </a:xfrm>
          <a:prstGeom prst="rect">
            <a:avLst/>
          </a:prstGeom>
        </p:spPr>
      </p:pic>
      <p:sp>
        <p:nvSpPr>
          <p:cNvPr id="6" name="Textfeld 5"/>
          <p:cNvSpPr txBox="1"/>
          <p:nvPr/>
        </p:nvSpPr>
        <p:spPr>
          <a:xfrm>
            <a:off x="3987205" y="6306510"/>
            <a:ext cx="1911927" cy="256289"/>
          </a:xfrm>
          <a:prstGeom prst="rect">
            <a:avLst/>
          </a:prstGeom>
          <a:noFill/>
        </p:spPr>
        <p:txBody>
          <a:bodyPr wrap="square" lIns="0" tIns="0" rIns="0" bIns="0" rtlCol="0" anchor="t" anchorCtr="0">
            <a:spAutoFit/>
          </a:bodyPr>
          <a:lstStyle/>
          <a:p>
            <a:pPr algn="l">
              <a:lnSpc>
                <a:spcPts val="2300"/>
              </a:lnSpc>
              <a:spcBef>
                <a:spcPts val="1150"/>
              </a:spcBef>
            </a:pPr>
            <a:r>
              <a:rPr lang="de-DE" sz="1200" b="1" dirty="0" smtClean="0">
                <a:solidFill>
                  <a:schemeClr val="accent3"/>
                </a:solidFill>
              </a:rPr>
              <a:t>Alan Barth, UKAEA</a:t>
            </a:r>
            <a:endParaRPr lang="de-DE" sz="1200" b="1" dirty="0" smtClean="0">
              <a:solidFill>
                <a:schemeClr val="accent3"/>
              </a:solidFill>
            </a:endParaRPr>
          </a:p>
        </p:txBody>
      </p:sp>
    </p:spTree>
    <p:extLst>
      <p:ext uri="{BB962C8B-B14F-4D97-AF65-F5344CB8AC3E}">
        <p14:creationId xmlns:p14="http://schemas.microsoft.com/office/powerpoint/2010/main" val="2483745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738561" y="1335741"/>
            <a:ext cx="8312874" cy="3745974"/>
          </a:xfrm>
        </p:spPr>
      </p:pic>
      <p:sp>
        <p:nvSpPr>
          <p:cNvPr id="3" name="Titel 2"/>
          <p:cNvSpPr>
            <a:spLocks noGrp="1"/>
          </p:cNvSpPr>
          <p:nvPr>
            <p:ph type="title"/>
          </p:nvPr>
        </p:nvSpPr>
        <p:spPr/>
        <p:txBody>
          <a:bodyPr/>
          <a:lstStyle/>
          <a:p>
            <a:r>
              <a:rPr lang="de-DE" dirty="0" err="1" smtClean="0"/>
              <a:t>Particle</a:t>
            </a:r>
            <a:r>
              <a:rPr lang="de-DE" dirty="0" smtClean="0"/>
              <a:t> </a:t>
            </a:r>
            <a:r>
              <a:rPr lang="de-DE" dirty="0" err="1" smtClean="0"/>
              <a:t>exhaust</a:t>
            </a:r>
            <a:r>
              <a:rPr lang="de-DE" dirty="0" smtClean="0"/>
              <a:t> in STEP </a:t>
            </a:r>
            <a:r>
              <a:rPr lang="de-DE" dirty="0" err="1" smtClean="0"/>
              <a:t>divertor</a:t>
            </a:r>
            <a:r>
              <a:rPr lang="de-DE" dirty="0" smtClean="0"/>
              <a:t> </a:t>
            </a:r>
            <a:endParaRPr lang="de-DE" dirty="0"/>
          </a:p>
        </p:txBody>
      </p:sp>
      <p:sp>
        <p:nvSpPr>
          <p:cNvPr id="4" name="Datumsplatzhalter 3"/>
          <p:cNvSpPr>
            <a:spLocks noGrp="1"/>
          </p:cNvSpPr>
          <p:nvPr>
            <p:ph type="dt" sz="half" idx="14"/>
          </p:nvPr>
        </p:nvSpPr>
        <p:spPr/>
        <p:txBody>
          <a:bodyPr/>
          <a:lstStyle/>
          <a:p>
            <a:r>
              <a:rPr lang="de-DE" smtClean="0"/>
              <a:t>SOFE 2023</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Victoria Haak | Date</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6</a:t>
            </a:fld>
            <a:endParaRPr lang="de-DE" dirty="0"/>
          </a:p>
        </p:txBody>
      </p:sp>
      <p:sp>
        <p:nvSpPr>
          <p:cNvPr id="8" name="Rechteck 7"/>
          <p:cNvSpPr/>
          <p:nvPr/>
        </p:nvSpPr>
        <p:spPr>
          <a:xfrm>
            <a:off x="9250781" y="4549700"/>
            <a:ext cx="2042031" cy="532015"/>
          </a:xfrm>
          <a:prstGeom prst="rect">
            <a:avLst/>
          </a:prstGeom>
          <a:solidFill>
            <a:srgbClr val="FFFFFF"/>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9" name="Textfeld 8"/>
          <p:cNvSpPr txBox="1"/>
          <p:nvPr/>
        </p:nvSpPr>
        <p:spPr>
          <a:xfrm>
            <a:off x="288779" y="2289374"/>
            <a:ext cx="3449782" cy="2526333"/>
          </a:xfrm>
          <a:prstGeom prst="rect">
            <a:avLst/>
          </a:prstGeom>
          <a:noFill/>
        </p:spPr>
        <p:txBody>
          <a:bodyPr wrap="squar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err="1" smtClean="0"/>
              <a:t>Divertor</a:t>
            </a:r>
            <a:r>
              <a:rPr lang="de-DE" sz="1600" dirty="0" smtClean="0"/>
              <a:t> </a:t>
            </a:r>
            <a:r>
              <a:rPr lang="de-DE" sz="1600" dirty="0" err="1" smtClean="0"/>
              <a:t>pressure</a:t>
            </a:r>
            <a:r>
              <a:rPr lang="de-DE" sz="1600" dirty="0" smtClean="0"/>
              <a:t> </a:t>
            </a:r>
            <a:r>
              <a:rPr lang="de-DE" sz="1600" dirty="0" err="1" smtClean="0"/>
              <a:t>of</a:t>
            </a:r>
            <a:r>
              <a:rPr lang="de-DE" sz="1600" dirty="0" smtClean="0"/>
              <a:t> &gt;10 </a:t>
            </a:r>
            <a:r>
              <a:rPr lang="de-DE" sz="1600" dirty="0" err="1" smtClean="0"/>
              <a:t>Pa</a:t>
            </a:r>
            <a:r>
              <a:rPr lang="de-DE" sz="1600" dirty="0" smtClean="0"/>
              <a:t> </a:t>
            </a:r>
            <a:r>
              <a:rPr lang="de-DE" sz="1600" dirty="0" err="1" smtClean="0"/>
              <a:t>during</a:t>
            </a:r>
            <a:r>
              <a:rPr lang="de-DE" sz="1600" dirty="0" smtClean="0"/>
              <a:t> </a:t>
            </a:r>
            <a:r>
              <a:rPr lang="de-DE" sz="1600" dirty="0" err="1" smtClean="0"/>
              <a:t>detached</a:t>
            </a:r>
            <a:r>
              <a:rPr lang="de-DE" sz="1600" dirty="0" smtClean="0"/>
              <a:t> </a:t>
            </a:r>
            <a:r>
              <a:rPr lang="de-DE" sz="1600" dirty="0" err="1" smtClean="0"/>
              <a:t>operation</a:t>
            </a:r>
            <a:r>
              <a:rPr lang="de-DE" sz="1600" dirty="0" smtClean="0"/>
              <a:t> </a:t>
            </a:r>
            <a:r>
              <a:rPr lang="de-DE" sz="1600" dirty="0" err="1" smtClean="0"/>
              <a:t>expected</a:t>
            </a:r>
            <a:r>
              <a:rPr lang="de-DE" sz="1600" dirty="0" smtClean="0"/>
              <a:t> </a:t>
            </a:r>
          </a:p>
          <a:p>
            <a:pPr marL="180000" indent="-180000" algn="l">
              <a:lnSpc>
                <a:spcPts val="2300"/>
              </a:lnSpc>
              <a:spcBef>
                <a:spcPts val="1150"/>
              </a:spcBef>
              <a:buFont typeface="Arial" panose="020B0604020202020204" pitchFamily="34" charset="0"/>
              <a:buChar char="•"/>
            </a:pPr>
            <a:r>
              <a:rPr lang="de-DE" sz="1600" dirty="0" err="1" smtClean="0"/>
              <a:t>Cryo</a:t>
            </a:r>
            <a:r>
              <a:rPr lang="de-DE" sz="1600" dirty="0" smtClean="0"/>
              <a:t> pump </a:t>
            </a:r>
            <a:r>
              <a:rPr lang="de-DE" sz="1600" dirty="0" err="1" smtClean="0"/>
              <a:t>and</a:t>
            </a:r>
            <a:r>
              <a:rPr lang="de-DE" sz="1600" dirty="0" smtClean="0"/>
              <a:t> TMPs </a:t>
            </a:r>
            <a:r>
              <a:rPr lang="de-DE" sz="1600" dirty="0" err="1" smtClean="0"/>
              <a:t>used</a:t>
            </a:r>
            <a:r>
              <a:rPr lang="de-DE" sz="1600" dirty="0" smtClean="0"/>
              <a:t> </a:t>
            </a:r>
            <a:r>
              <a:rPr lang="de-DE" sz="1600" dirty="0" err="1" smtClean="0"/>
              <a:t>for</a:t>
            </a:r>
            <a:r>
              <a:rPr lang="de-DE" sz="1600" dirty="0" smtClean="0"/>
              <a:t> gas </a:t>
            </a:r>
            <a:r>
              <a:rPr lang="de-DE" sz="1600" dirty="0" err="1" smtClean="0"/>
              <a:t>exhaust</a:t>
            </a:r>
            <a:endParaRPr lang="de-DE" sz="1600" dirty="0" smtClean="0"/>
          </a:p>
          <a:p>
            <a:pPr marL="180000" indent="-180000" algn="l">
              <a:lnSpc>
                <a:spcPts val="2300"/>
              </a:lnSpc>
              <a:spcBef>
                <a:spcPts val="1150"/>
              </a:spcBef>
              <a:buFont typeface="Arial" panose="020B0604020202020204" pitchFamily="34" charset="0"/>
              <a:buChar char="•"/>
            </a:pPr>
            <a:r>
              <a:rPr lang="de-DE" sz="1600" dirty="0" err="1" smtClean="0"/>
              <a:t>Effective</a:t>
            </a:r>
            <a:r>
              <a:rPr lang="de-DE" sz="1600" dirty="0" smtClean="0"/>
              <a:t> </a:t>
            </a:r>
            <a:r>
              <a:rPr lang="de-DE" sz="1600" dirty="0" err="1" smtClean="0"/>
              <a:t>pumping</a:t>
            </a:r>
            <a:r>
              <a:rPr lang="de-DE" sz="1600" dirty="0" smtClean="0"/>
              <a:t> </a:t>
            </a:r>
            <a:r>
              <a:rPr lang="de-DE" sz="1600" dirty="0" err="1" smtClean="0"/>
              <a:t>speed</a:t>
            </a:r>
            <a:r>
              <a:rPr lang="de-DE" sz="1600" dirty="0" smtClean="0"/>
              <a:t> in </a:t>
            </a:r>
            <a:r>
              <a:rPr lang="de-DE" sz="1600" dirty="0" err="1" smtClean="0"/>
              <a:t>the</a:t>
            </a:r>
            <a:r>
              <a:rPr lang="de-DE" sz="1600" dirty="0" smtClean="0"/>
              <a:t> </a:t>
            </a:r>
            <a:r>
              <a:rPr lang="de-DE" sz="1600" dirty="0" err="1" smtClean="0"/>
              <a:t>range</a:t>
            </a:r>
            <a:r>
              <a:rPr lang="de-DE" sz="1600" dirty="0" smtClean="0"/>
              <a:t> </a:t>
            </a:r>
            <a:r>
              <a:rPr lang="de-DE" sz="1600" dirty="0" err="1" smtClean="0"/>
              <a:t>of</a:t>
            </a:r>
            <a:r>
              <a:rPr lang="de-DE" sz="1600" dirty="0" smtClean="0"/>
              <a:t> 20-30 m^3/s </a:t>
            </a:r>
            <a:r>
              <a:rPr lang="de-DE" sz="1600" dirty="0" err="1" smtClean="0"/>
              <a:t>expected</a:t>
            </a:r>
            <a:r>
              <a:rPr lang="de-DE" sz="1600" dirty="0" smtClean="0"/>
              <a:t> </a:t>
            </a:r>
          </a:p>
          <a:p>
            <a:pPr marL="180000" indent="-180000" algn="l">
              <a:lnSpc>
                <a:spcPts val="2300"/>
              </a:lnSpc>
              <a:spcBef>
                <a:spcPts val="1150"/>
              </a:spcBef>
              <a:buFont typeface="Arial" panose="020B0604020202020204" pitchFamily="34" charset="0"/>
              <a:buChar char="•"/>
            </a:pPr>
            <a:endParaRPr lang="de-DE" sz="1600" dirty="0" err="1" smtClean="0"/>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8233" y="5688133"/>
            <a:ext cx="5203767" cy="1169867"/>
          </a:xfrm>
          <a:prstGeom prst="rect">
            <a:avLst/>
          </a:prstGeom>
        </p:spPr>
      </p:pic>
    </p:spTree>
    <p:extLst>
      <p:ext uri="{BB962C8B-B14F-4D97-AF65-F5344CB8AC3E}">
        <p14:creationId xmlns:p14="http://schemas.microsoft.com/office/powerpoint/2010/main" val="12225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18" y="0"/>
            <a:ext cx="2857889" cy="6490799"/>
          </a:xfrm>
          <a:prstGeom prst="rect">
            <a:avLst/>
          </a:prstGeom>
        </p:spPr>
      </p:pic>
      <p:sp>
        <p:nvSpPr>
          <p:cNvPr id="3" name="Titel 2"/>
          <p:cNvSpPr>
            <a:spLocks noGrp="1"/>
          </p:cNvSpPr>
          <p:nvPr>
            <p:ph type="title"/>
          </p:nvPr>
        </p:nvSpPr>
        <p:spPr>
          <a:xfrm>
            <a:off x="3175462" y="290768"/>
            <a:ext cx="7337404" cy="894416"/>
          </a:xfrm>
        </p:spPr>
        <p:txBody>
          <a:bodyPr/>
          <a:lstStyle/>
          <a:p>
            <a:r>
              <a:rPr lang="de-DE" dirty="0" err="1" smtClean="0"/>
              <a:t>Heat</a:t>
            </a:r>
            <a:r>
              <a:rPr lang="de-DE" dirty="0" smtClean="0"/>
              <a:t> </a:t>
            </a:r>
            <a:r>
              <a:rPr lang="de-DE" dirty="0" err="1" smtClean="0"/>
              <a:t>flux</a:t>
            </a:r>
            <a:r>
              <a:rPr lang="de-DE" dirty="0" smtClean="0"/>
              <a:t> on </a:t>
            </a:r>
            <a:r>
              <a:rPr lang="de-DE" dirty="0" err="1" smtClean="0"/>
              <a:t>plasma</a:t>
            </a:r>
            <a:r>
              <a:rPr lang="de-DE" dirty="0" smtClean="0"/>
              <a:t> </a:t>
            </a:r>
            <a:r>
              <a:rPr lang="de-DE" dirty="0" err="1" smtClean="0"/>
              <a:t>facing</a:t>
            </a:r>
            <a:r>
              <a:rPr lang="de-DE" dirty="0" smtClean="0"/>
              <a:t> </a:t>
            </a:r>
            <a:r>
              <a:rPr lang="de-DE" dirty="0" err="1" smtClean="0"/>
              <a:t>components</a:t>
            </a:r>
            <a:r>
              <a:rPr lang="de-DE" dirty="0" smtClean="0"/>
              <a:t> in STEP</a:t>
            </a:r>
            <a:endParaRPr lang="de-DE" dirty="0"/>
          </a:p>
        </p:txBody>
      </p:sp>
      <p:sp>
        <p:nvSpPr>
          <p:cNvPr id="4" name="Datumsplatzhalter 3"/>
          <p:cNvSpPr>
            <a:spLocks noGrp="1"/>
          </p:cNvSpPr>
          <p:nvPr>
            <p:ph type="dt" sz="half" idx="14"/>
          </p:nvPr>
        </p:nvSpPr>
        <p:spPr/>
        <p:txBody>
          <a:bodyPr/>
          <a:lstStyle/>
          <a:p>
            <a:r>
              <a:rPr lang="de-DE" smtClean="0"/>
              <a:t>SOFE 2023</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Victoria Haak | Date</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7</a:t>
            </a:fld>
            <a:endParaRPr lang="de-DE" dirty="0"/>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5722230"/>
            <a:ext cx="6283728" cy="1032538"/>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3052" y="833502"/>
            <a:ext cx="7078422" cy="4471841"/>
          </a:xfrm>
          <a:prstGeom prst="rect">
            <a:avLst/>
          </a:prstGeom>
        </p:spPr>
      </p:pic>
    </p:spTree>
    <p:extLst>
      <p:ext uri="{BB962C8B-B14F-4D97-AF65-F5344CB8AC3E}">
        <p14:creationId xmlns:p14="http://schemas.microsoft.com/office/powerpoint/2010/main" val="210385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99258" y="365583"/>
            <a:ext cx="7337404" cy="894416"/>
          </a:xfrm>
        </p:spPr>
        <p:txBody>
          <a:bodyPr/>
          <a:lstStyle/>
          <a:p>
            <a:r>
              <a:rPr lang="de-DE" dirty="0" smtClean="0"/>
              <a:t>Radiation</a:t>
            </a:r>
            <a:r>
              <a:rPr lang="de-DE" dirty="0" smtClean="0"/>
              <a:t> </a:t>
            </a:r>
            <a:r>
              <a:rPr lang="de-DE" dirty="0" err="1" smtClean="0"/>
              <a:t>loads</a:t>
            </a:r>
            <a:r>
              <a:rPr lang="de-DE" dirty="0" smtClean="0"/>
              <a:t> on </a:t>
            </a:r>
            <a:r>
              <a:rPr lang="de-DE" dirty="0" err="1" smtClean="0"/>
              <a:t>the</a:t>
            </a:r>
            <a:r>
              <a:rPr lang="de-DE" dirty="0" smtClean="0"/>
              <a:t> </a:t>
            </a:r>
            <a:r>
              <a:rPr lang="de-DE" dirty="0" err="1" smtClean="0"/>
              <a:t>first</a:t>
            </a:r>
            <a:r>
              <a:rPr lang="de-DE" dirty="0" smtClean="0"/>
              <a:t> wall in </a:t>
            </a:r>
            <a:r>
              <a:rPr lang="de-DE" dirty="0" smtClean="0"/>
              <a:t>STEP</a:t>
            </a:r>
            <a:endParaRPr lang="de-DE" dirty="0"/>
          </a:p>
        </p:txBody>
      </p:sp>
      <p:sp>
        <p:nvSpPr>
          <p:cNvPr id="4" name="Datumsplatzhalter 3"/>
          <p:cNvSpPr>
            <a:spLocks noGrp="1"/>
          </p:cNvSpPr>
          <p:nvPr>
            <p:ph type="dt" sz="half" idx="14"/>
          </p:nvPr>
        </p:nvSpPr>
        <p:spPr/>
        <p:txBody>
          <a:bodyPr/>
          <a:lstStyle/>
          <a:p>
            <a:r>
              <a:rPr lang="de-DE" smtClean="0"/>
              <a:t>SOFE 2023</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Victoria Haak | Date</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8</a:t>
            </a:fld>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549" y="5545814"/>
            <a:ext cx="5861383" cy="1312185"/>
          </a:xfrm>
          <a:prstGeom prst="rect">
            <a:avLst/>
          </a:prstGeom>
        </p:spPr>
      </p:pic>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51" y="1259999"/>
            <a:ext cx="12365851" cy="4064923"/>
          </a:xfrm>
          <a:prstGeom prst="rect">
            <a:avLst/>
          </a:prstGeom>
        </p:spPr>
      </p:pic>
    </p:spTree>
    <p:extLst>
      <p:ext uri="{BB962C8B-B14F-4D97-AF65-F5344CB8AC3E}">
        <p14:creationId xmlns:p14="http://schemas.microsoft.com/office/powerpoint/2010/main" val="308888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99258" y="365583"/>
            <a:ext cx="7337404" cy="894416"/>
          </a:xfrm>
        </p:spPr>
        <p:txBody>
          <a:bodyPr/>
          <a:lstStyle/>
          <a:p>
            <a:r>
              <a:rPr lang="de-DE" dirty="0" smtClean="0"/>
              <a:t>Radiation</a:t>
            </a:r>
            <a:r>
              <a:rPr lang="de-DE" dirty="0" smtClean="0"/>
              <a:t> </a:t>
            </a:r>
            <a:r>
              <a:rPr lang="de-DE" dirty="0" err="1" smtClean="0"/>
              <a:t>loads</a:t>
            </a:r>
            <a:r>
              <a:rPr lang="de-DE" dirty="0" smtClean="0"/>
              <a:t> on </a:t>
            </a:r>
            <a:r>
              <a:rPr lang="de-DE" dirty="0" err="1" smtClean="0"/>
              <a:t>the</a:t>
            </a:r>
            <a:r>
              <a:rPr lang="de-DE" dirty="0" smtClean="0"/>
              <a:t> </a:t>
            </a:r>
            <a:r>
              <a:rPr lang="de-DE" dirty="0" err="1" smtClean="0"/>
              <a:t>first</a:t>
            </a:r>
            <a:r>
              <a:rPr lang="de-DE" dirty="0" smtClean="0"/>
              <a:t> wall in </a:t>
            </a:r>
            <a:r>
              <a:rPr lang="de-DE" dirty="0" smtClean="0"/>
              <a:t>STEP</a:t>
            </a:r>
            <a:endParaRPr lang="de-DE" dirty="0"/>
          </a:p>
        </p:txBody>
      </p:sp>
      <p:sp>
        <p:nvSpPr>
          <p:cNvPr id="4" name="Datumsplatzhalter 3"/>
          <p:cNvSpPr>
            <a:spLocks noGrp="1"/>
          </p:cNvSpPr>
          <p:nvPr>
            <p:ph type="dt" sz="half" idx="14"/>
          </p:nvPr>
        </p:nvSpPr>
        <p:spPr/>
        <p:txBody>
          <a:bodyPr/>
          <a:lstStyle/>
          <a:p>
            <a:r>
              <a:rPr lang="de-DE" smtClean="0"/>
              <a:t>SOFE 2023</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Victoria Haak | Date</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9</a:t>
            </a:fld>
            <a:endParaRPr lang="de-DE" dirty="0"/>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549" y="5545814"/>
            <a:ext cx="5861383" cy="1312185"/>
          </a:xfrm>
          <a:prstGeom prst="rect">
            <a:avLst/>
          </a:prstGeom>
        </p:spPr>
      </p:pic>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70" y="1359751"/>
            <a:ext cx="12458009" cy="3583239"/>
          </a:xfrm>
          <a:prstGeom prst="rect">
            <a:avLst/>
          </a:prstGeom>
        </p:spPr>
      </p:pic>
    </p:spTree>
    <p:extLst>
      <p:ext uri="{BB962C8B-B14F-4D97-AF65-F5344CB8AC3E}">
        <p14:creationId xmlns:p14="http://schemas.microsoft.com/office/powerpoint/2010/main" val="68843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2_Final_v10.potx" id="{0C06C033-BB48-411D-ADC9-0FFA6D12E424}" vid="{52904270-0A41-4934-AEDA-C1249BFB6227}"/>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10.potx" id="{0C06C033-BB48-411D-ADC9-0FFA6D12E424}" vid="{57821A0A-8FBA-487C-BC18-3E24662CFA8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SOFE divertor contributions</Template>
  <TotalTime>0</TotalTime>
  <Words>324</Words>
  <Application>Microsoft Office PowerPoint</Application>
  <PresentationFormat>Breitbild</PresentationFormat>
  <Paragraphs>60</Paragraphs>
  <Slides>11</Slides>
  <Notes>0</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20" baseType="lpstr">
      <vt:lpstr>.SF NS Symbols Regular</vt:lpstr>
      <vt:lpstr>Arial</vt:lpstr>
      <vt:lpstr>Arial Narrow</vt:lpstr>
      <vt:lpstr>Calibri</vt:lpstr>
      <vt:lpstr>Symbol</vt:lpstr>
      <vt:lpstr>Wingdings 3</vt:lpstr>
      <vt:lpstr>W7X</vt:lpstr>
      <vt:lpstr>IPP</vt:lpstr>
      <vt:lpstr>think-cell Folie</vt:lpstr>
      <vt:lpstr>SOFE 2023: Divertor-related contributions </vt:lpstr>
      <vt:lpstr>PowerPoint-Präsentation</vt:lpstr>
      <vt:lpstr>PowerPoint-Präsentation</vt:lpstr>
      <vt:lpstr>PowerPoint-Präsentation</vt:lpstr>
      <vt:lpstr>PowerPoint-Präsentation</vt:lpstr>
      <vt:lpstr>Particle exhaust in STEP divertor </vt:lpstr>
      <vt:lpstr>Heat flux on plasma facing components in STEP</vt:lpstr>
      <vt:lpstr>Radiation loads on the first wall in STEP</vt:lpstr>
      <vt:lpstr>Radiation loads on the first wall in STEP</vt:lpstr>
      <vt:lpstr>W-diamond composite for plasma facing components </vt:lpstr>
      <vt:lpstr>Contributions related to materials for PFCs and first wall</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SOFE 2023: Divertor-related contributions </dc:title>
  <dc:creator>Victoria Haak</dc:creator>
  <cp:lastModifiedBy>Victoria Haak</cp:lastModifiedBy>
  <cp:revision>17</cp:revision>
  <dcterms:created xsi:type="dcterms:W3CDTF">2023-08-03T08:56:52Z</dcterms:created>
  <dcterms:modified xsi:type="dcterms:W3CDTF">2023-08-07T12:37:03Z</dcterms:modified>
</cp:coreProperties>
</file>