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32"/>
  </p:notesMasterIdLst>
  <p:sldIdLst>
    <p:sldId id="257" r:id="rId3"/>
    <p:sldId id="351" r:id="rId4"/>
    <p:sldId id="273" r:id="rId5"/>
    <p:sldId id="352" r:id="rId6"/>
    <p:sldId id="365" r:id="rId7"/>
    <p:sldId id="350" r:id="rId8"/>
    <p:sldId id="354" r:id="rId9"/>
    <p:sldId id="353" r:id="rId10"/>
    <p:sldId id="355" r:id="rId11"/>
    <p:sldId id="344" r:id="rId12"/>
    <p:sldId id="356" r:id="rId13"/>
    <p:sldId id="357" r:id="rId14"/>
    <p:sldId id="358" r:id="rId15"/>
    <p:sldId id="359" r:id="rId16"/>
    <p:sldId id="366" r:id="rId17"/>
    <p:sldId id="364" r:id="rId18"/>
    <p:sldId id="367" r:id="rId19"/>
    <p:sldId id="361" r:id="rId20"/>
    <p:sldId id="360" r:id="rId21"/>
    <p:sldId id="348" r:id="rId22"/>
    <p:sldId id="349" r:id="rId23"/>
    <p:sldId id="368" r:id="rId24"/>
    <p:sldId id="369" r:id="rId25"/>
    <p:sldId id="370" r:id="rId26"/>
    <p:sldId id="372" r:id="rId27"/>
    <p:sldId id="373" r:id="rId28"/>
    <p:sldId id="374" r:id="rId29"/>
    <p:sldId id="371" r:id="rId30"/>
    <p:sldId id="30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660"/>
  </p:normalViewPr>
  <p:slideViewPr>
    <p:cSldViewPr snapToGrid="0">
      <p:cViewPr varScale="1">
        <p:scale>
          <a:sx n="131" d="100"/>
          <a:sy n="131" d="100"/>
        </p:scale>
        <p:origin x="252" y="12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27.09.2023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C85E968-FCE0-431C-99B4-EC8EA971DFFE}" type="slidenum">
              <a:rPr lang="de-DE" smtClean="0"/>
              <a:t>2</a:t>
            </a:fld>
            <a:endParaRPr lang="de-DE"/>
          </a:p>
        </p:txBody>
      </p:sp>
    </p:spTree>
    <p:extLst>
      <p:ext uri="{BB962C8B-B14F-4D97-AF65-F5344CB8AC3E}">
        <p14:creationId xmlns:p14="http://schemas.microsoft.com/office/powerpoint/2010/main" val="87483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C85E968-FCE0-431C-99B4-EC8EA971DFFE}" type="slidenum">
              <a:rPr lang="de-DE" smtClean="0"/>
              <a:t>4</a:t>
            </a:fld>
            <a:endParaRPr lang="de-DE"/>
          </a:p>
        </p:txBody>
      </p:sp>
    </p:spTree>
    <p:extLst>
      <p:ext uri="{BB962C8B-B14F-4D97-AF65-F5344CB8AC3E}">
        <p14:creationId xmlns:p14="http://schemas.microsoft.com/office/powerpoint/2010/main" val="226918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C85E968-FCE0-431C-99B4-EC8EA971DFFE}" type="slidenum">
              <a:rPr lang="de-DE" smtClean="0"/>
              <a:t>5</a:t>
            </a:fld>
            <a:endParaRPr lang="de-DE"/>
          </a:p>
        </p:txBody>
      </p:sp>
    </p:spTree>
    <p:extLst>
      <p:ext uri="{BB962C8B-B14F-4D97-AF65-F5344CB8AC3E}">
        <p14:creationId xmlns:p14="http://schemas.microsoft.com/office/powerpoint/2010/main" val="326484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C85E968-FCE0-431C-99B4-EC8EA971DFFE}" type="slidenum">
              <a:rPr lang="de-DE" smtClean="0"/>
              <a:t>16</a:t>
            </a:fld>
            <a:endParaRPr lang="de-DE"/>
          </a:p>
        </p:txBody>
      </p:sp>
    </p:spTree>
    <p:extLst>
      <p:ext uri="{BB962C8B-B14F-4D97-AF65-F5344CB8AC3E}">
        <p14:creationId xmlns:p14="http://schemas.microsoft.com/office/powerpoint/2010/main" val="402552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C85E968-FCE0-431C-99B4-EC8EA971DFFE}" type="slidenum">
              <a:rPr lang="de-DE" smtClean="0"/>
              <a:t>17</a:t>
            </a:fld>
            <a:endParaRPr lang="de-DE"/>
          </a:p>
        </p:txBody>
      </p:sp>
    </p:spTree>
    <p:extLst>
      <p:ext uri="{BB962C8B-B14F-4D97-AF65-F5344CB8AC3E}">
        <p14:creationId xmlns:p14="http://schemas.microsoft.com/office/powerpoint/2010/main" val="329526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C85E968-FCE0-431C-99B4-EC8EA971DFFE}" type="slidenum">
              <a:rPr lang="de-DE" smtClean="0"/>
              <a:t>26</a:t>
            </a:fld>
            <a:endParaRPr lang="de-DE"/>
          </a:p>
        </p:txBody>
      </p:sp>
    </p:spTree>
    <p:extLst>
      <p:ext uri="{BB962C8B-B14F-4D97-AF65-F5344CB8AC3E}">
        <p14:creationId xmlns:p14="http://schemas.microsoft.com/office/powerpoint/2010/main" val="1351454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en-US" smtClean="0"/>
              <a:t>Click to edit Master title style</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54959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2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11" name="Datumsplatzhalter 10"/>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53"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en-US" smtClean="0"/>
              <a:t>Click to edit Master title style</a:t>
            </a:r>
            <a:endParaRPr lang="de-DE" dirty="0"/>
          </a:p>
        </p:txBody>
      </p:sp>
      <p:sp>
        <p:nvSpPr>
          <p:cNvPr id="10" name="Datumsplatzhalter 9"/>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7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p:txBody>
          <a:bodyPr/>
          <a:lstStyle/>
          <a:p>
            <a:r>
              <a:rPr lang="en-US" smtClean="0"/>
              <a:t>Click to edit Master title style</a:t>
            </a:r>
            <a:endParaRPr lang="de-DE" dirty="0"/>
          </a:p>
        </p:txBody>
      </p:sp>
      <p:sp>
        <p:nvSpPr>
          <p:cNvPr id="12" name="Datumsplatzhalter 11"/>
          <p:cNvSpPr>
            <a:spLocks noGrp="1"/>
          </p:cNvSpPr>
          <p:nvPr>
            <p:ph type="dt" sz="half" idx="14"/>
          </p:nvPr>
        </p:nvSpPr>
        <p:spPr/>
        <p:txBody>
          <a:bodyPr/>
          <a:lstStyle/>
          <a:p>
            <a:r>
              <a:rPr lang="en-US" smtClean="0"/>
              <a:t>Divertor Development Meeting</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AMIT KHARWANDIKAR | 29.09.23</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15794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94460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8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KHARWANDIKAR | 29.09.23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29198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0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KHARWANDIKAR | 29.09.23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8"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Divertor Development Meeting</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49947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Divertor Development Meeting</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AMIT KHARWANDIKAR | 29.09.23</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008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070184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en-US" smtClean="0"/>
              <a:t>Click to edit Master title style</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0576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5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91642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7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792216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0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Divertor Development Meeting</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AMIT KHARWANDIKAR | 29.09.23</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797534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1"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KHARWANDIKAR | 29.09.23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3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KHARWANDIKAR | 29.09.23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958018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5"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p:txBody>
          <a:bodyPr/>
          <a:lstStyle/>
          <a:p>
            <a:r>
              <a:rPr lang="en-US" smtClean="0"/>
              <a:t>Click to edit Master title style</a:t>
            </a:r>
            <a:endParaRPr lang="de-DE"/>
          </a:p>
        </p:txBody>
      </p:sp>
      <p:sp>
        <p:nvSpPr>
          <p:cNvPr id="12" name="Datumsplatzhalter 11"/>
          <p:cNvSpPr>
            <a:spLocks noGrp="1"/>
          </p:cNvSpPr>
          <p:nvPr>
            <p:ph type="dt" sz="half" idx="10"/>
          </p:nvPr>
        </p:nvSpPr>
        <p:spPr/>
        <p:txBody>
          <a:bodyPr/>
          <a:lstStyle/>
          <a:p>
            <a:r>
              <a:rPr lang="en-US" smtClean="0"/>
              <a:t>Divertor Development Meeting</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Divertor Development Meeting</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AMIT KHARWANDIKAR | 29.09.23</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KHARWANDIKAR | 29.09.23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9"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Divertor Development Meeting</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AMIT KHARWANDIKAR | 29.09.23</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56"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Divertor Development Meeting</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AMIT KHARWANDIKAR | 29.09.23</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Amit </a:t>
            </a:r>
            <a:r>
              <a:rPr lang="en-GB" dirty="0" err="1" smtClean="0"/>
              <a:t>Kharwandikar</a:t>
            </a:r>
            <a:endParaRPr lang="en-GB" dirty="0" smtClean="0"/>
          </a:p>
        </p:txBody>
      </p:sp>
      <p:sp>
        <p:nvSpPr>
          <p:cNvPr id="7" name="Titel 6"/>
          <p:cNvSpPr>
            <a:spLocks noGrp="1"/>
          </p:cNvSpPr>
          <p:nvPr>
            <p:ph type="title"/>
          </p:nvPr>
        </p:nvSpPr>
        <p:spPr/>
        <p:txBody>
          <a:bodyPr/>
          <a:lstStyle/>
          <a:p>
            <a:r>
              <a:rPr lang="en-GB" dirty="0" err="1" smtClean="0"/>
              <a:t>Divertor</a:t>
            </a:r>
            <a:r>
              <a:rPr lang="en-GB" dirty="0" smtClean="0"/>
              <a:t> Development Meeting</a:t>
            </a:r>
            <a:br>
              <a:rPr lang="en-GB" dirty="0" smtClean="0"/>
            </a:br>
            <a:r>
              <a:rPr lang="en-GB" dirty="0" smtClean="0"/>
              <a:t/>
            </a:r>
            <a:br>
              <a:rPr lang="en-GB" dirty="0" smtClean="0"/>
            </a:br>
            <a:r>
              <a:rPr lang="en-GB" dirty="0" smtClean="0"/>
              <a:t>W7-X </a:t>
            </a:r>
            <a:r>
              <a:rPr lang="en-GB" dirty="0" err="1" smtClean="0"/>
              <a:t>Divertor</a:t>
            </a:r>
            <a:r>
              <a:rPr lang="en-GB" dirty="0" smtClean="0"/>
              <a:t> Optimization: Status and Ideas </a:t>
            </a:r>
            <a:br>
              <a:rPr lang="en-GB" dirty="0" smtClean="0"/>
            </a:br>
            <a:endParaRPr lang="en-GB" dirty="0"/>
          </a:p>
        </p:txBody>
      </p:sp>
      <p:sp>
        <p:nvSpPr>
          <p:cNvPr id="3" name="Datumsplatzhalter 2"/>
          <p:cNvSpPr>
            <a:spLocks noGrp="1"/>
          </p:cNvSpPr>
          <p:nvPr>
            <p:ph type="dt" sz="half" idx="10"/>
          </p:nvPr>
        </p:nvSpPr>
        <p:spPr/>
        <p:txBody>
          <a:bodyPr/>
          <a:lstStyle/>
          <a:p>
            <a:r>
              <a:rPr lang="en-US" smtClean="0"/>
              <a:t>Divertor Development Meeting</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AMIT KHARWANDIKAR | 29.09.23</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493500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DEMO</a:t>
            </a:r>
            <a:br>
              <a:rPr lang="en-IN" dirty="0" smtClean="0"/>
            </a:br>
            <a:r>
              <a:rPr lang="en-IN" dirty="0" smtClean="0"/>
              <a:t> </a:t>
            </a:r>
            <a:br>
              <a:rPr lang="en-IN" dirty="0" smtClean="0"/>
            </a:br>
            <a:endParaRPr lang="en-IN" dirty="0"/>
          </a:p>
        </p:txBody>
      </p:sp>
      <p:sp>
        <p:nvSpPr>
          <p:cNvPr id="3" name="Date Placeholder 2"/>
          <p:cNvSpPr>
            <a:spLocks noGrp="1"/>
          </p:cNvSpPr>
          <p:nvPr>
            <p:ph type="dt" sz="half" idx="10"/>
          </p:nvPr>
        </p:nvSpPr>
        <p:spPr/>
        <p:txBody>
          <a:bodyPr/>
          <a:lstStyle/>
          <a:p>
            <a:r>
              <a:rPr lang="en-US" smtClean="0"/>
              <a:t>Divertor Development Meeting</a:t>
            </a:r>
            <a:endParaRPr lang="de-DE" dirty="0"/>
          </a:p>
        </p:txBody>
      </p:sp>
      <p:sp>
        <p:nvSpPr>
          <p:cNvPr id="4" name="Footer Placeholder 3"/>
          <p:cNvSpPr>
            <a:spLocks noGrp="1"/>
          </p:cNvSpPr>
          <p:nvPr>
            <p:ph type="ftr" sz="quarter" idx="11"/>
          </p:nvPr>
        </p:nvSpPr>
        <p:spPr/>
        <p:txBody>
          <a:bodyPr/>
          <a:lstStyle/>
          <a:p>
            <a:r>
              <a:rPr lang="de-DE" smtClean="0"/>
              <a:t>Max-Planck-Institut für Plasmaphysik | AMIT KHARWANDIKAR | 29.09.23</a:t>
            </a:r>
            <a:endParaRPr lang="de-DE" dirty="0"/>
          </a:p>
        </p:txBody>
      </p:sp>
      <p:sp>
        <p:nvSpPr>
          <p:cNvPr id="5" name="Slide Number Placeholder 4"/>
          <p:cNvSpPr>
            <a:spLocks noGrp="1"/>
          </p:cNvSpPr>
          <p:nvPr>
            <p:ph type="sldNum" sz="quarter" idx="12"/>
          </p:nvPr>
        </p:nvSpPr>
        <p:spPr/>
        <p:txBody>
          <a:bodyPr/>
          <a:lstStyle/>
          <a:p>
            <a:fld id="{ECE691D0-CC49-4FC7-9C4D-6112B0CB3A76}" type="slidenum">
              <a:rPr lang="de-DE" smtClean="0"/>
              <a:pPr/>
              <a:t>10</a:t>
            </a:fld>
            <a:endParaRPr lang="de-DE" dirty="0"/>
          </a:p>
        </p:txBody>
      </p:sp>
    </p:spTree>
    <p:extLst>
      <p:ext uri="{BB962C8B-B14F-4D97-AF65-F5344CB8AC3E}">
        <p14:creationId xmlns:p14="http://schemas.microsoft.com/office/powerpoint/2010/main" val="893583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1. Phi Extents – User input </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11</a:t>
            </a:fld>
            <a:endParaRPr lang="de-DE" dirty="0"/>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87398" y="1065028"/>
            <a:ext cx="9444677" cy="5425770"/>
          </a:xfrm>
        </p:spPr>
      </p:pic>
    </p:spTree>
    <p:extLst>
      <p:ext uri="{BB962C8B-B14F-4D97-AF65-F5344CB8AC3E}">
        <p14:creationId xmlns:p14="http://schemas.microsoft.com/office/powerpoint/2010/main" val="72758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2. Offsets – User input  </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12</a:t>
            </a:fld>
            <a:endParaRPr lang="de-DE" dirty="0"/>
          </a:p>
        </p:txBody>
      </p:sp>
      <p:sp>
        <p:nvSpPr>
          <p:cNvPr id="9" name="TextBox 8"/>
          <p:cNvSpPr txBox="1"/>
          <p:nvPr/>
        </p:nvSpPr>
        <p:spPr>
          <a:xfrm>
            <a:off x="8447678" y="2655896"/>
            <a:ext cx="2838299" cy="267894"/>
          </a:xfrm>
          <a:prstGeom prst="rect">
            <a:avLst/>
          </a:prstGeom>
          <a:noFill/>
        </p:spPr>
        <p:txBody>
          <a:bodyPr wrap="square" lIns="0" tIns="0" rIns="0" bIns="0" rtlCol="0" anchor="t" anchorCtr="0">
            <a:spAutoFit/>
          </a:bodyPr>
          <a:lstStyle/>
          <a:p>
            <a:pPr algn="ctr">
              <a:lnSpc>
                <a:spcPts val="2300"/>
              </a:lnSpc>
              <a:spcBef>
                <a:spcPts val="1150"/>
              </a:spcBef>
            </a:pPr>
            <a:r>
              <a:rPr lang="en-IN" sz="1600" dirty="0" smtClean="0"/>
              <a:t>Interpolate profile of offset</a:t>
            </a:r>
          </a:p>
        </p:txBody>
      </p:sp>
      <p:pic>
        <p:nvPicPr>
          <p:cNvPr id="11" name="Content Placeholder 10"/>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5025" y="1526103"/>
            <a:ext cx="8306698" cy="4772025"/>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977" y="2894058"/>
            <a:ext cx="3599699" cy="2699774"/>
          </a:xfrm>
          <a:prstGeom prst="rect">
            <a:avLst/>
          </a:prstGeom>
        </p:spPr>
      </p:pic>
    </p:spTree>
    <p:extLst>
      <p:ext uri="{BB962C8B-B14F-4D97-AF65-F5344CB8AC3E}">
        <p14:creationId xmlns:p14="http://schemas.microsoft.com/office/powerpoint/2010/main" val="2994894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err="1" smtClean="0"/>
              <a:t>Divertor</a:t>
            </a:r>
            <a:r>
              <a:rPr lang="en-IN" dirty="0" smtClean="0"/>
              <a:t> Dimensions </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13</a:t>
            </a:fld>
            <a:endParaRPr lang="de-DE" dirty="0"/>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44002" y="1250219"/>
            <a:ext cx="9122313" cy="5240579"/>
          </a:xfrm>
        </p:spPr>
      </p:pic>
    </p:spTree>
    <p:extLst>
      <p:ext uri="{BB962C8B-B14F-4D97-AF65-F5344CB8AC3E}">
        <p14:creationId xmlns:p14="http://schemas.microsoft.com/office/powerpoint/2010/main" val="864187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Vertical </a:t>
            </a:r>
            <a:r>
              <a:rPr lang="en-IN" dirty="0" err="1" smtClean="0"/>
              <a:t>Divertor</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14</a:t>
            </a:fld>
            <a:endParaRPr lang="de-DE" dirty="0"/>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61129" y="1220517"/>
            <a:ext cx="9174015" cy="5270281"/>
          </a:xfrm>
        </p:spPr>
      </p:pic>
    </p:spTree>
    <p:extLst>
      <p:ext uri="{BB962C8B-B14F-4D97-AF65-F5344CB8AC3E}">
        <p14:creationId xmlns:p14="http://schemas.microsoft.com/office/powerpoint/2010/main" val="3817710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Initial Guess for 3D Island </a:t>
            </a:r>
            <a:r>
              <a:rPr lang="en-IN" dirty="0" err="1" smtClean="0"/>
              <a:t>Divertor</a:t>
            </a:r>
            <a:r>
              <a:rPr lang="en-IN" dirty="0" smtClean="0"/>
              <a:t> Design for a 2D Idea</a:t>
            </a:r>
            <a:br>
              <a:rPr lang="en-IN" dirty="0" smtClean="0"/>
            </a:br>
            <a:r>
              <a:rPr lang="en-IN" dirty="0" smtClean="0"/>
              <a:t> </a:t>
            </a:r>
            <a:br>
              <a:rPr lang="en-IN" dirty="0" smtClean="0"/>
            </a:br>
            <a:endParaRPr lang="en-IN" dirty="0"/>
          </a:p>
        </p:txBody>
      </p:sp>
      <p:sp>
        <p:nvSpPr>
          <p:cNvPr id="3" name="Date Placeholder 2"/>
          <p:cNvSpPr>
            <a:spLocks noGrp="1"/>
          </p:cNvSpPr>
          <p:nvPr>
            <p:ph type="dt" sz="half" idx="10"/>
          </p:nvPr>
        </p:nvSpPr>
        <p:spPr/>
        <p:txBody>
          <a:bodyPr/>
          <a:lstStyle/>
          <a:p>
            <a:r>
              <a:rPr lang="en-US" smtClean="0"/>
              <a:t>Divertor Development Meeting</a:t>
            </a:r>
            <a:endParaRPr lang="de-DE" dirty="0"/>
          </a:p>
        </p:txBody>
      </p:sp>
      <p:sp>
        <p:nvSpPr>
          <p:cNvPr id="4" name="Footer Placeholder 3"/>
          <p:cNvSpPr>
            <a:spLocks noGrp="1"/>
          </p:cNvSpPr>
          <p:nvPr>
            <p:ph type="ftr" sz="quarter" idx="11"/>
          </p:nvPr>
        </p:nvSpPr>
        <p:spPr/>
        <p:txBody>
          <a:bodyPr/>
          <a:lstStyle/>
          <a:p>
            <a:r>
              <a:rPr lang="de-DE" smtClean="0"/>
              <a:t>Max-Planck-Institut für Plasmaphysik | AMIT KHARWANDIKAR | 29.09.23</a:t>
            </a:r>
            <a:endParaRPr lang="de-DE" dirty="0"/>
          </a:p>
        </p:txBody>
      </p:sp>
      <p:sp>
        <p:nvSpPr>
          <p:cNvPr id="5" name="Slide Number Placeholder 4"/>
          <p:cNvSpPr>
            <a:spLocks noGrp="1"/>
          </p:cNvSpPr>
          <p:nvPr>
            <p:ph type="sldNum" sz="quarter" idx="12"/>
          </p:nvPr>
        </p:nvSpPr>
        <p:spPr/>
        <p:txBody>
          <a:bodyPr/>
          <a:lstStyle/>
          <a:p>
            <a:fld id="{ECE691D0-CC49-4FC7-9C4D-6112B0CB3A76}" type="slidenum">
              <a:rPr lang="de-DE" smtClean="0"/>
              <a:pPr/>
              <a:t>15</a:t>
            </a:fld>
            <a:endParaRPr lang="de-DE" dirty="0"/>
          </a:p>
        </p:txBody>
      </p:sp>
    </p:spTree>
    <p:extLst>
      <p:ext uri="{BB962C8B-B14F-4D97-AF65-F5344CB8AC3E}">
        <p14:creationId xmlns:p14="http://schemas.microsoft.com/office/powerpoint/2010/main" val="3884108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Parameterization Example</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16</a:t>
            </a:fld>
            <a:endParaRPr lang="de-DE" dirty="0"/>
          </a:p>
        </p:txBody>
      </p:sp>
      <p:sp>
        <p:nvSpPr>
          <p:cNvPr id="29" name="Text Placeholder 28"/>
          <p:cNvSpPr>
            <a:spLocks noGrp="1"/>
          </p:cNvSpPr>
          <p:nvPr>
            <p:ph type="body" sz="quarter" idx="17"/>
          </p:nvPr>
        </p:nvSpPr>
        <p:spPr/>
        <p:txBody>
          <a:bodyPr/>
          <a:lstStyle/>
          <a:p>
            <a:pPr marL="285750" indent="-285750">
              <a:buFont typeface="Arial" panose="020B0604020202020204" pitchFamily="34" charset="0"/>
              <a:buChar char="•"/>
            </a:pPr>
            <a:r>
              <a:rPr lang="en-IN" dirty="0" smtClean="0">
                <a:solidFill>
                  <a:srgbClr val="A7A7A8"/>
                </a:solidFill>
              </a:rPr>
              <a:t>Dimension</a:t>
            </a:r>
          </a:p>
          <a:p>
            <a:pPr marL="285750" indent="-285750">
              <a:buFont typeface="Arial" panose="020B0604020202020204" pitchFamily="34" charset="0"/>
              <a:buChar char="•"/>
            </a:pPr>
            <a:r>
              <a:rPr lang="en-IN" dirty="0" smtClean="0">
                <a:solidFill>
                  <a:srgbClr val="C6D325"/>
                </a:solidFill>
              </a:rPr>
              <a:t>Offset</a:t>
            </a:r>
          </a:p>
          <a:p>
            <a:pPr marL="285750" indent="-285750">
              <a:buFont typeface="Arial" panose="020B0604020202020204" pitchFamily="34" charset="0"/>
              <a:buChar char="•"/>
            </a:pPr>
            <a:r>
              <a:rPr lang="en-IN" dirty="0" smtClean="0">
                <a:solidFill>
                  <a:schemeClr val="accent5"/>
                </a:solidFill>
              </a:rPr>
              <a:t>Tilt</a:t>
            </a:r>
            <a:endParaRPr lang="en-IN" dirty="0">
              <a:solidFill>
                <a:schemeClr val="accent5"/>
              </a:solidFill>
            </a:endParaRPr>
          </a:p>
        </p:txBody>
      </p:sp>
      <p:grpSp>
        <p:nvGrpSpPr>
          <p:cNvPr id="41" name="Group 40"/>
          <p:cNvGrpSpPr/>
          <p:nvPr/>
        </p:nvGrpSpPr>
        <p:grpSpPr>
          <a:xfrm>
            <a:off x="5400937" y="1335741"/>
            <a:ext cx="4870860" cy="5154810"/>
            <a:chOff x="6065520" y="1323562"/>
            <a:chExt cx="4870860" cy="5154810"/>
          </a:xfrm>
        </p:grpSpPr>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16667" t="9908" r="21389" b="2685"/>
            <a:stretch/>
          </p:blipFill>
          <p:spPr>
            <a:xfrm>
              <a:off x="6065520" y="1323562"/>
              <a:ext cx="4870860" cy="5154810"/>
            </a:xfrm>
            <a:prstGeom prst="rect">
              <a:avLst/>
            </a:prstGeom>
          </p:spPr>
        </p:pic>
        <p:grpSp>
          <p:nvGrpSpPr>
            <p:cNvPr id="23" name="Group 22"/>
            <p:cNvGrpSpPr/>
            <p:nvPr/>
          </p:nvGrpSpPr>
          <p:grpSpPr>
            <a:xfrm>
              <a:off x="6781799" y="3007360"/>
              <a:ext cx="3997961" cy="3027680"/>
              <a:chOff x="6633866" y="2327720"/>
              <a:chExt cx="3997961" cy="3027680"/>
            </a:xfrm>
          </p:grpSpPr>
          <p:cxnSp>
            <p:nvCxnSpPr>
              <p:cNvPr id="9" name="Straight Connector 8"/>
              <p:cNvCxnSpPr/>
              <p:nvPr/>
            </p:nvCxnSpPr>
            <p:spPr>
              <a:xfrm flipV="1">
                <a:off x="7384472" y="4487979"/>
                <a:ext cx="895661" cy="157018"/>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a:off x="7384472" y="4644997"/>
                <a:ext cx="447830" cy="489527"/>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 name="Straight Connector 10"/>
              <p:cNvCxnSpPr/>
              <p:nvPr/>
            </p:nvCxnSpPr>
            <p:spPr>
              <a:xfrm flipV="1">
                <a:off x="8049491" y="4457501"/>
                <a:ext cx="230642" cy="646543"/>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5" name="Straight Connector 14"/>
              <p:cNvCxnSpPr/>
              <p:nvPr/>
            </p:nvCxnSpPr>
            <p:spPr>
              <a:xfrm>
                <a:off x="6872903" y="4566488"/>
                <a:ext cx="146495" cy="779483"/>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flipH="1">
                <a:off x="8803972" y="3636979"/>
                <a:ext cx="738616" cy="1718421"/>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flipV="1">
                <a:off x="9542587" y="2327720"/>
                <a:ext cx="1089240" cy="1309260"/>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flipV="1">
                <a:off x="6633866" y="4339400"/>
                <a:ext cx="239038" cy="227089"/>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flipH="1" flipV="1">
                <a:off x="8056218" y="5097583"/>
                <a:ext cx="63628" cy="248388"/>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flipH="1" flipV="1">
                <a:off x="7813950" y="5114697"/>
                <a:ext cx="25079" cy="231274"/>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grpSp>
      <p:grpSp>
        <p:nvGrpSpPr>
          <p:cNvPr id="40" name="Group 39"/>
          <p:cNvGrpSpPr/>
          <p:nvPr/>
        </p:nvGrpSpPr>
        <p:grpSpPr>
          <a:xfrm>
            <a:off x="7082620" y="5535562"/>
            <a:ext cx="802886" cy="806580"/>
            <a:chOff x="7747203" y="5523383"/>
            <a:chExt cx="802886" cy="806580"/>
          </a:xfrm>
        </p:grpSpPr>
        <p:cxnSp>
          <p:nvCxnSpPr>
            <p:cNvPr id="12" name="Straight Arrow Connector 11"/>
            <p:cNvCxnSpPr/>
            <p:nvPr/>
          </p:nvCxnSpPr>
          <p:spPr>
            <a:xfrm>
              <a:off x="8033704" y="5523383"/>
              <a:ext cx="138546" cy="683491"/>
            </a:xfrm>
            <a:prstGeom prst="straightConnector1">
              <a:avLst/>
            </a:prstGeom>
            <a:ln w="38100" cmpd="sng">
              <a:solidFill>
                <a:srgbClr val="C6D32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Kreis 49">
              <a:extLst>
                <a:ext uri="{FF2B5EF4-FFF2-40B4-BE49-F238E27FC236}">
                  <a16:creationId xmlns:a16="http://schemas.microsoft.com/office/drawing/2014/main" id="{F2FF83A0-44EA-4540-8262-F2B70C500B23}"/>
                </a:ext>
              </a:extLst>
            </p:cNvPr>
            <p:cNvSpPr/>
            <p:nvPr/>
          </p:nvSpPr>
          <p:spPr>
            <a:xfrm rot="15638491" flipH="1">
              <a:off x="7897826" y="5677701"/>
              <a:ext cx="501639" cy="802886"/>
            </a:xfrm>
            <a:custGeom>
              <a:avLst/>
              <a:gdLst>
                <a:gd name="connsiteX0" fmla="*/ 363546 w 721710"/>
                <a:gd name="connsiteY0" fmla="*/ 220714 h 220717"/>
                <a:gd name="connsiteX1" fmla="*/ 73345 w 721710"/>
                <a:gd name="connsiteY1" fmla="*/ 177050 h 220717"/>
                <a:gd name="connsiteX2" fmla="*/ 310540 w 721710"/>
                <a:gd name="connsiteY2" fmla="*/ 1078 h 220717"/>
                <a:gd name="connsiteX3" fmla="*/ 360855 w 721710"/>
                <a:gd name="connsiteY3" fmla="*/ 110359 h 220717"/>
                <a:gd name="connsiteX4" fmla="*/ 363546 w 721710"/>
                <a:gd name="connsiteY4" fmla="*/ 220714 h 220717"/>
                <a:gd name="connsiteX0" fmla="*/ 363940 w 363940"/>
                <a:gd name="connsiteY0" fmla="*/ 219636 h 219639"/>
                <a:gd name="connsiteX1" fmla="*/ 73739 w 363940"/>
                <a:gd name="connsiteY1" fmla="*/ 175972 h 219639"/>
                <a:gd name="connsiteX2" fmla="*/ 310934 w 363940"/>
                <a:gd name="connsiteY2" fmla="*/ 0 h 219639"/>
                <a:gd name="connsiteX3" fmla="*/ 363940 w 363940"/>
                <a:gd name="connsiteY3" fmla="*/ 219636 h 219639"/>
                <a:gd name="connsiteX0" fmla="*/ 363940 w 455380"/>
                <a:gd name="connsiteY0" fmla="*/ 219636 h 311076"/>
                <a:gd name="connsiteX1" fmla="*/ 73739 w 455380"/>
                <a:gd name="connsiteY1" fmla="*/ 175972 h 311076"/>
                <a:gd name="connsiteX2" fmla="*/ 310934 w 455380"/>
                <a:gd name="connsiteY2" fmla="*/ 0 h 311076"/>
                <a:gd name="connsiteX3" fmla="*/ 455380 w 455380"/>
                <a:gd name="connsiteY3" fmla="*/ 311076 h 311076"/>
                <a:gd name="connsiteX0" fmla="*/ 363940 w 363940"/>
                <a:gd name="connsiteY0" fmla="*/ 219636 h 219639"/>
                <a:gd name="connsiteX1" fmla="*/ 73739 w 363940"/>
                <a:gd name="connsiteY1" fmla="*/ 175972 h 219639"/>
                <a:gd name="connsiteX2" fmla="*/ 310934 w 363940"/>
                <a:gd name="connsiteY2" fmla="*/ 0 h 219639"/>
              </a:gdLst>
              <a:ahLst/>
              <a:cxnLst>
                <a:cxn ang="0">
                  <a:pos x="connsiteX0" y="connsiteY0"/>
                </a:cxn>
                <a:cxn ang="0">
                  <a:pos x="connsiteX1" y="connsiteY1"/>
                </a:cxn>
                <a:cxn ang="0">
                  <a:pos x="connsiteX2" y="connsiteY2"/>
                </a:cxn>
              </a:cxnLst>
              <a:rect l="l" t="t" r="r" b="b"/>
              <a:pathLst>
                <a:path w="363940" h="219639">
                  <a:moveTo>
                    <a:pt x="363940" y="219636"/>
                  </a:moveTo>
                  <a:cubicBezTo>
                    <a:pt x="250101" y="219896"/>
                    <a:pt x="142536" y="203711"/>
                    <a:pt x="73739" y="175972"/>
                  </a:cubicBezTo>
                  <a:cubicBezTo>
                    <a:pt x="-92721" y="108854"/>
                    <a:pt x="38172" y="11745"/>
                    <a:pt x="310934" y="0"/>
                  </a:cubicBezTo>
                </a:path>
              </a:pathLst>
            </a:custGeom>
            <a:noFill/>
            <a:ln w="31750">
              <a:solidFill>
                <a:schemeClr val="accent5"/>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3576911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10000"/>
                                  </p:stCondLst>
                                  <p:childTnLst>
                                    <p:set>
                                      <p:cBhvr>
                                        <p:cTn id="1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High Level Strategy</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17</a:t>
            </a:fld>
            <a:endParaRPr lang="de-DE" dirty="0"/>
          </a:p>
        </p:txBody>
      </p:sp>
      <p:grpSp>
        <p:nvGrpSpPr>
          <p:cNvPr id="15" name="Group 14"/>
          <p:cNvGrpSpPr/>
          <p:nvPr/>
        </p:nvGrpSpPr>
        <p:grpSpPr>
          <a:xfrm>
            <a:off x="1816734" y="2494138"/>
            <a:ext cx="8234679" cy="2236684"/>
            <a:chOff x="894080" y="1902316"/>
            <a:chExt cx="8234679" cy="2236684"/>
          </a:xfrm>
        </p:grpSpPr>
        <p:sp>
          <p:nvSpPr>
            <p:cNvPr id="7" name="Rounded Rectangle 6"/>
            <p:cNvSpPr/>
            <p:nvPr/>
          </p:nvSpPr>
          <p:spPr>
            <a:xfrm>
              <a:off x="894080" y="2592471"/>
              <a:ext cx="1391920" cy="843280"/>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2D Idea </a:t>
              </a:r>
            </a:p>
          </p:txBody>
        </p:sp>
        <p:sp>
          <p:nvSpPr>
            <p:cNvPr id="8" name="Curved Down Arrow 7"/>
            <p:cNvSpPr/>
            <p:nvPr/>
          </p:nvSpPr>
          <p:spPr>
            <a:xfrm>
              <a:off x="4287519" y="1902316"/>
              <a:ext cx="1389379" cy="518160"/>
            </a:xfrm>
            <a:prstGeom prst="curved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9" name="Right Arrow 8"/>
            <p:cNvSpPr/>
            <p:nvPr/>
          </p:nvSpPr>
          <p:spPr>
            <a:xfrm>
              <a:off x="2397760" y="2871871"/>
              <a:ext cx="731520" cy="284480"/>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0" name="Rounded Rectangle 9"/>
            <p:cNvSpPr/>
            <p:nvPr/>
          </p:nvSpPr>
          <p:spPr>
            <a:xfrm>
              <a:off x="3241040" y="2624621"/>
              <a:ext cx="1391920" cy="843280"/>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3D Island </a:t>
              </a:r>
              <a:r>
                <a:rPr lang="en-IN" sz="1300" b="1" dirty="0" err="1" smtClean="0">
                  <a:solidFill>
                    <a:schemeClr val="bg1"/>
                  </a:solidFill>
                </a:rPr>
                <a:t>Divertor</a:t>
              </a:r>
              <a:r>
                <a:rPr lang="en-IN" sz="1300" b="1" dirty="0" smtClean="0">
                  <a:solidFill>
                    <a:schemeClr val="bg1"/>
                  </a:solidFill>
                </a:rPr>
                <a:t> Design</a:t>
              </a:r>
            </a:p>
          </p:txBody>
        </p:sp>
        <p:sp>
          <p:nvSpPr>
            <p:cNvPr id="11" name="Curved Down Arrow 10"/>
            <p:cNvSpPr/>
            <p:nvPr/>
          </p:nvSpPr>
          <p:spPr>
            <a:xfrm flipH="1" flipV="1">
              <a:off x="4287519" y="3620840"/>
              <a:ext cx="1389379" cy="518160"/>
            </a:xfrm>
            <a:prstGeom prst="curved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2" name="Rounded Rectangle 11"/>
            <p:cNvSpPr/>
            <p:nvPr/>
          </p:nvSpPr>
          <p:spPr>
            <a:xfrm>
              <a:off x="5389879" y="2624620"/>
              <a:ext cx="1391920" cy="843280"/>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Fast, Reduced Model</a:t>
              </a:r>
            </a:p>
          </p:txBody>
        </p:sp>
        <p:sp>
          <p:nvSpPr>
            <p:cNvPr id="13" name="Right Arrow 12"/>
            <p:cNvSpPr/>
            <p:nvPr/>
          </p:nvSpPr>
          <p:spPr>
            <a:xfrm>
              <a:off x="6913289" y="2871871"/>
              <a:ext cx="731520" cy="284480"/>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4" name="Rounded Rectangle 13"/>
            <p:cNvSpPr/>
            <p:nvPr/>
          </p:nvSpPr>
          <p:spPr>
            <a:xfrm>
              <a:off x="7736839" y="2646611"/>
              <a:ext cx="1391920" cy="843280"/>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Heat Load Optimized Designs</a:t>
              </a:r>
            </a:p>
          </p:txBody>
        </p:sp>
      </p:grpSp>
      <p:sp>
        <p:nvSpPr>
          <p:cNvPr id="16" name="Right Arrow 15"/>
          <p:cNvSpPr/>
          <p:nvPr/>
        </p:nvSpPr>
        <p:spPr>
          <a:xfrm rot="5400000">
            <a:off x="9024982" y="4392292"/>
            <a:ext cx="731520" cy="284480"/>
          </a:xfrm>
          <a:prstGeom prst="rightArrow">
            <a:avLst/>
          </a:prstGeom>
          <a:solidFill>
            <a:srgbClr val="FFC000"/>
          </a:solidFill>
          <a:ln w="19050" cmpd="sng">
            <a:solidFill>
              <a:schemeClr val="tx1"/>
            </a:solidFill>
            <a:prstDash val="sys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7" name="Rounded Rectangle 16"/>
          <p:cNvSpPr/>
          <p:nvPr/>
        </p:nvSpPr>
        <p:spPr>
          <a:xfrm>
            <a:off x="8567463" y="4987351"/>
            <a:ext cx="1646557" cy="1122621"/>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Complete Physics Model</a:t>
            </a:r>
          </a:p>
        </p:txBody>
      </p:sp>
      <p:sp>
        <p:nvSpPr>
          <p:cNvPr id="2" name="TextBox 1"/>
          <p:cNvSpPr txBox="1"/>
          <p:nvPr/>
        </p:nvSpPr>
        <p:spPr>
          <a:xfrm>
            <a:off x="4154156" y="2954121"/>
            <a:ext cx="1410996" cy="256289"/>
          </a:xfrm>
          <a:prstGeom prst="rect">
            <a:avLst/>
          </a:prstGeom>
          <a:noFill/>
        </p:spPr>
        <p:txBody>
          <a:bodyPr wrap="square" lIns="0" tIns="0" rIns="0" bIns="0" rtlCol="0" anchor="t" anchorCtr="0">
            <a:spAutoFit/>
          </a:bodyPr>
          <a:lstStyle/>
          <a:p>
            <a:pPr algn="ctr">
              <a:lnSpc>
                <a:spcPts val="2300"/>
              </a:lnSpc>
              <a:spcBef>
                <a:spcPts val="1150"/>
              </a:spcBef>
            </a:pPr>
            <a:r>
              <a:rPr lang="en-IN" sz="1200" dirty="0" smtClean="0">
                <a:solidFill>
                  <a:srgbClr val="FF0000"/>
                </a:solidFill>
              </a:rPr>
              <a:t>Initial Guess</a:t>
            </a:r>
          </a:p>
        </p:txBody>
      </p:sp>
      <p:sp>
        <p:nvSpPr>
          <p:cNvPr id="18" name="Rectangle 17"/>
          <p:cNvSpPr/>
          <p:nvPr/>
        </p:nvSpPr>
        <p:spPr>
          <a:xfrm>
            <a:off x="3677383" y="2479162"/>
            <a:ext cx="4454957" cy="2236684"/>
          </a:xfrm>
          <a:prstGeom prst="rect">
            <a:avLst/>
          </a:prstGeom>
          <a:noFill/>
          <a:ln w="19050" cmpd="sng">
            <a:solidFill>
              <a:schemeClr val="accent5"/>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9" name="TextBox 18"/>
          <p:cNvSpPr txBox="1"/>
          <p:nvPr/>
        </p:nvSpPr>
        <p:spPr>
          <a:xfrm>
            <a:off x="4848690" y="4818908"/>
            <a:ext cx="2112342" cy="743793"/>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nchorCtr="0">
            <a:spAutoFit/>
          </a:bodyPr>
          <a:lstStyle/>
          <a:p>
            <a:pPr marL="285750" indent="-285750" algn="l">
              <a:lnSpc>
                <a:spcPts val="2300"/>
              </a:lnSpc>
              <a:spcBef>
                <a:spcPts val="1150"/>
              </a:spcBef>
              <a:buFont typeface="Arial" panose="020B0604020202020204" pitchFamily="34" charset="0"/>
              <a:buChar char="•"/>
            </a:pPr>
            <a:r>
              <a:rPr lang="en-IN" sz="1600" b="1" dirty="0" smtClean="0">
                <a:solidFill>
                  <a:schemeClr val="accent6">
                    <a:lumMod val="50000"/>
                  </a:schemeClr>
                </a:solidFill>
              </a:rPr>
              <a:t>Peak Heat Loads </a:t>
            </a:r>
          </a:p>
          <a:p>
            <a:pPr marL="285750" indent="-285750" algn="l">
              <a:lnSpc>
                <a:spcPts val="2300"/>
              </a:lnSpc>
              <a:spcBef>
                <a:spcPts val="1150"/>
              </a:spcBef>
              <a:buFont typeface="Arial" panose="020B0604020202020204" pitchFamily="34" charset="0"/>
              <a:buChar char="•"/>
            </a:pPr>
            <a:r>
              <a:rPr lang="en-IN" sz="1600" b="1" dirty="0" smtClean="0">
                <a:solidFill>
                  <a:schemeClr val="accent6">
                    <a:lumMod val="50000"/>
                  </a:schemeClr>
                </a:solidFill>
              </a:rPr>
              <a:t>Wetted Area, etc.</a:t>
            </a:r>
          </a:p>
        </p:txBody>
      </p:sp>
    </p:spTree>
    <p:extLst>
      <p:ext uri="{BB962C8B-B14F-4D97-AF65-F5344CB8AC3E}">
        <p14:creationId xmlns:p14="http://schemas.microsoft.com/office/powerpoint/2010/main" val="715229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Results </a:t>
            </a:r>
            <a:br>
              <a:rPr lang="en-IN" dirty="0" smtClean="0"/>
            </a:br>
            <a:endParaRPr lang="en-IN" dirty="0"/>
          </a:p>
        </p:txBody>
      </p:sp>
      <p:sp>
        <p:nvSpPr>
          <p:cNvPr id="3" name="Date Placeholder 2"/>
          <p:cNvSpPr>
            <a:spLocks noGrp="1"/>
          </p:cNvSpPr>
          <p:nvPr>
            <p:ph type="dt" sz="half" idx="10"/>
          </p:nvPr>
        </p:nvSpPr>
        <p:spPr/>
        <p:txBody>
          <a:bodyPr/>
          <a:lstStyle/>
          <a:p>
            <a:r>
              <a:rPr lang="en-US" smtClean="0"/>
              <a:t>Divertor Development Meeting</a:t>
            </a:r>
            <a:endParaRPr lang="de-DE" dirty="0"/>
          </a:p>
        </p:txBody>
      </p:sp>
      <p:sp>
        <p:nvSpPr>
          <p:cNvPr id="4" name="Footer Placeholder 3"/>
          <p:cNvSpPr>
            <a:spLocks noGrp="1"/>
          </p:cNvSpPr>
          <p:nvPr>
            <p:ph type="ftr" sz="quarter" idx="11"/>
          </p:nvPr>
        </p:nvSpPr>
        <p:spPr/>
        <p:txBody>
          <a:bodyPr/>
          <a:lstStyle/>
          <a:p>
            <a:r>
              <a:rPr lang="de-DE" smtClean="0"/>
              <a:t>Max-Planck-Institut für Plasmaphysik | AMIT KHARWANDIKAR | 29.09.23</a:t>
            </a:r>
            <a:endParaRPr lang="de-DE" dirty="0"/>
          </a:p>
        </p:txBody>
      </p:sp>
      <p:sp>
        <p:nvSpPr>
          <p:cNvPr id="5" name="Slide Number Placeholder 4"/>
          <p:cNvSpPr>
            <a:spLocks noGrp="1"/>
          </p:cNvSpPr>
          <p:nvPr>
            <p:ph type="sldNum" sz="quarter" idx="12"/>
          </p:nvPr>
        </p:nvSpPr>
        <p:spPr/>
        <p:txBody>
          <a:bodyPr/>
          <a:lstStyle/>
          <a:p>
            <a:fld id="{ECE691D0-CC49-4FC7-9C4D-6112B0CB3A76}" type="slidenum">
              <a:rPr lang="de-DE" smtClean="0"/>
              <a:pPr/>
              <a:t>18</a:t>
            </a:fld>
            <a:endParaRPr lang="de-DE" dirty="0"/>
          </a:p>
        </p:txBody>
      </p:sp>
    </p:spTree>
    <p:extLst>
      <p:ext uri="{BB962C8B-B14F-4D97-AF65-F5344CB8AC3E}">
        <p14:creationId xmlns:p14="http://schemas.microsoft.com/office/powerpoint/2010/main" val="3211241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smtClean="0"/>
              <a:t>Incidence Angle</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KHARWANDIKAR | 29.09.23</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19</a:t>
            </a:fld>
            <a:endParaRPr lang="de-DE" dirty="0"/>
          </a:p>
        </p:txBody>
      </p:sp>
      <p:pic>
        <p:nvPicPr>
          <p:cNvPr id="8" name="Content Placeholder 7"/>
          <p:cNvPicPr>
            <a:picLocks noGrp="1" noChangeAspect="1"/>
          </p:cNvPicPr>
          <p:nvPr>
            <p:ph sz="quarter" idx="4294967295"/>
          </p:nvPr>
        </p:nvPicPr>
        <p:blipFill>
          <a:blip r:embed="rId2"/>
          <a:stretch>
            <a:fillRect/>
          </a:stretch>
        </p:blipFill>
        <p:spPr>
          <a:xfrm>
            <a:off x="2554287" y="1609725"/>
            <a:ext cx="6759575" cy="4772025"/>
          </a:xfrm>
          <a:prstGeom prst="rect">
            <a:avLst/>
          </a:prstGeom>
        </p:spPr>
      </p:pic>
    </p:spTree>
    <p:extLst>
      <p:ext uri="{BB962C8B-B14F-4D97-AF65-F5344CB8AC3E}">
        <p14:creationId xmlns:p14="http://schemas.microsoft.com/office/powerpoint/2010/main" val="1785548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Next-Step W7-X </a:t>
            </a:r>
            <a:r>
              <a:rPr lang="en-IN" dirty="0" err="1" smtClean="0"/>
              <a:t>Divertor</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a:t>
            </a:fld>
            <a:endParaRPr lang="de-DE" dirty="0"/>
          </a:p>
        </p:txBody>
      </p:sp>
      <p:pic>
        <p:nvPicPr>
          <p:cNvPr id="9" name="Content Placeholder 8"/>
          <p:cNvPicPr>
            <a:picLocks noGrp="1" noChangeAspect="1"/>
          </p:cNvPicPr>
          <p:nvPr>
            <p:ph sz="quarter" idx="13"/>
          </p:nvPr>
        </p:nvPicPr>
        <p:blipFill>
          <a:blip r:embed="rId3"/>
          <a:stretch>
            <a:fillRect/>
          </a:stretch>
        </p:blipFill>
        <p:spPr>
          <a:xfrm>
            <a:off x="1260465" y="1527257"/>
            <a:ext cx="8446191" cy="4772025"/>
          </a:xfrm>
          <a:prstGeom prst="rect">
            <a:avLst/>
          </a:prstGeom>
        </p:spPr>
      </p:pic>
      <p:sp>
        <p:nvSpPr>
          <p:cNvPr id="16" name="Rectangle 15"/>
          <p:cNvSpPr/>
          <p:nvPr/>
        </p:nvSpPr>
        <p:spPr>
          <a:xfrm>
            <a:off x="6047874" y="4283242"/>
            <a:ext cx="2550694" cy="457200"/>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7" name="Rectangle 6"/>
          <p:cNvSpPr/>
          <p:nvPr/>
        </p:nvSpPr>
        <p:spPr>
          <a:xfrm>
            <a:off x="3126377" y="3370217"/>
            <a:ext cx="1332411" cy="775063"/>
          </a:xfrm>
          <a:prstGeom prst="rect">
            <a:avLst/>
          </a:prstGeom>
          <a:solidFill>
            <a:srgbClr val="FFFFFF"/>
          </a:solidFill>
          <a:ln w="19050"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2400" b="1" dirty="0" smtClean="0">
                <a:solidFill>
                  <a:srgbClr val="FF0000"/>
                </a:solidFill>
              </a:rPr>
              <a:t>IDEAL</a:t>
            </a:r>
          </a:p>
        </p:txBody>
      </p:sp>
    </p:spTree>
    <p:extLst>
      <p:ext uri="{BB962C8B-B14F-4D97-AF65-F5344CB8AC3E}">
        <p14:creationId xmlns:p14="http://schemas.microsoft.com/office/powerpoint/2010/main" val="941009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smtClean="0"/>
              <a:t>Connection length</a:t>
            </a: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KHARWANDIKAR | 29.09.23</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20</a:t>
            </a:fld>
            <a:endParaRPr lang="de-DE" dirty="0"/>
          </a:p>
        </p:txBody>
      </p:sp>
      <p:pic>
        <p:nvPicPr>
          <p:cNvPr id="9" name="Picture 8"/>
          <p:cNvPicPr>
            <a:picLocks noChangeAspect="1"/>
          </p:cNvPicPr>
          <p:nvPr/>
        </p:nvPicPr>
        <p:blipFill>
          <a:blip r:embed="rId2"/>
          <a:stretch>
            <a:fillRect/>
          </a:stretch>
        </p:blipFill>
        <p:spPr>
          <a:xfrm>
            <a:off x="6086475" y="1931179"/>
            <a:ext cx="5583249" cy="3840034"/>
          </a:xfrm>
          <a:prstGeom prst="rect">
            <a:avLst/>
          </a:prstGeom>
        </p:spPr>
      </p:pic>
      <p:pic>
        <p:nvPicPr>
          <p:cNvPr id="10" name="Picture 9"/>
          <p:cNvPicPr>
            <a:picLocks noChangeAspect="1"/>
          </p:cNvPicPr>
          <p:nvPr/>
        </p:nvPicPr>
        <p:blipFill>
          <a:blip r:embed="rId3"/>
          <a:stretch>
            <a:fillRect/>
          </a:stretch>
        </p:blipFill>
        <p:spPr>
          <a:xfrm>
            <a:off x="399494" y="888533"/>
            <a:ext cx="4138254" cy="5535282"/>
          </a:xfrm>
          <a:prstGeom prst="rect">
            <a:avLst/>
          </a:prstGeom>
        </p:spPr>
      </p:pic>
    </p:spTree>
    <p:extLst>
      <p:ext uri="{BB962C8B-B14F-4D97-AF65-F5344CB8AC3E}">
        <p14:creationId xmlns:p14="http://schemas.microsoft.com/office/powerpoint/2010/main" val="3973652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smtClean="0"/>
              <a:t>Heat Flux</a:t>
            </a:r>
            <a:br>
              <a:rPr lang="en-IN" dirty="0" smtClean="0"/>
            </a:br>
            <a:endParaRPr lang="en-IN" dirty="0"/>
          </a:p>
        </p:txBody>
      </p:sp>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KHARWANDIKAR | 29.09.23</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21</a:t>
            </a:fld>
            <a:endParaRPr lang="de-DE" dirty="0"/>
          </a:p>
        </p:txBody>
      </p:sp>
      <p:pic>
        <p:nvPicPr>
          <p:cNvPr id="8" name="Picture 7"/>
          <p:cNvPicPr>
            <a:picLocks noChangeAspect="1"/>
          </p:cNvPicPr>
          <p:nvPr/>
        </p:nvPicPr>
        <p:blipFill>
          <a:blip r:embed="rId2"/>
          <a:stretch>
            <a:fillRect/>
          </a:stretch>
        </p:blipFill>
        <p:spPr>
          <a:xfrm>
            <a:off x="78888" y="1075879"/>
            <a:ext cx="7733951" cy="50103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781" y="3063213"/>
            <a:ext cx="3182119" cy="2386589"/>
          </a:xfrm>
          <a:prstGeom prst="rect">
            <a:avLst/>
          </a:prstGeom>
        </p:spPr>
      </p:pic>
      <p:sp>
        <p:nvSpPr>
          <p:cNvPr id="9" name="TextBox 8"/>
          <p:cNvSpPr txBox="1"/>
          <p:nvPr/>
        </p:nvSpPr>
        <p:spPr>
          <a:xfrm>
            <a:off x="9023501" y="2274576"/>
            <a:ext cx="2838299" cy="743793"/>
          </a:xfrm>
          <a:prstGeom prst="rect">
            <a:avLst/>
          </a:prstGeom>
          <a:noFill/>
        </p:spPr>
        <p:txBody>
          <a:bodyPr wrap="square" lIns="0" tIns="0" rIns="0" bIns="0" rtlCol="0" anchor="t" anchorCtr="0">
            <a:spAutoFit/>
          </a:bodyPr>
          <a:lstStyle/>
          <a:p>
            <a:pPr marL="285750" indent="-285750" algn="ctr">
              <a:lnSpc>
                <a:spcPts val="2300"/>
              </a:lnSpc>
              <a:spcBef>
                <a:spcPts val="1150"/>
              </a:spcBef>
              <a:buFont typeface="Arial" panose="020B0604020202020204" pitchFamily="34" charset="0"/>
              <a:buChar char="•"/>
            </a:pPr>
            <a:r>
              <a:rPr lang="en-IN" sz="1600" dirty="0" smtClean="0"/>
              <a:t>High LC regions dominant</a:t>
            </a:r>
            <a:endParaRPr lang="en-IN" sz="1600" dirty="0"/>
          </a:p>
          <a:p>
            <a:pPr algn="ctr">
              <a:lnSpc>
                <a:spcPts val="2300"/>
              </a:lnSpc>
              <a:spcBef>
                <a:spcPts val="1150"/>
              </a:spcBef>
            </a:pPr>
            <a:r>
              <a:rPr lang="en-IN" sz="1600" dirty="0" smtClean="0"/>
              <a:t>Flatten offset profile</a:t>
            </a:r>
          </a:p>
        </p:txBody>
      </p:sp>
    </p:spTree>
    <p:extLst>
      <p:ext uri="{BB962C8B-B14F-4D97-AF65-F5344CB8AC3E}">
        <p14:creationId xmlns:p14="http://schemas.microsoft.com/office/powerpoint/2010/main" val="3834130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KHARWANDIKAR | 29.09.23</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22</a:t>
            </a:fld>
            <a:endParaRPr lang="de-DE" dirty="0"/>
          </a:p>
        </p:txBody>
      </p:sp>
      <p:pic>
        <p:nvPicPr>
          <p:cNvPr id="7" name="Content Placeholder 7"/>
          <p:cNvPicPr>
            <a:picLocks noGrp="1" noChangeAspect="1"/>
          </p:cNvPicPr>
          <p:nvPr>
            <p:ph sz="quarter" idx="13"/>
          </p:nvPr>
        </p:nvPicPr>
        <p:blipFill>
          <a:blip r:embed="rId2"/>
          <a:stretch>
            <a:fillRect/>
          </a:stretch>
        </p:blipFill>
        <p:spPr>
          <a:xfrm>
            <a:off x="695324" y="2135867"/>
            <a:ext cx="5035023" cy="3554806"/>
          </a:xfrm>
          <a:prstGeom prst="rect">
            <a:avLst/>
          </a:prstGeom>
        </p:spPr>
      </p:pic>
      <p:pic>
        <p:nvPicPr>
          <p:cNvPr id="8" name="Picture 7"/>
          <p:cNvPicPr>
            <a:picLocks noChangeAspect="1"/>
          </p:cNvPicPr>
          <p:nvPr/>
        </p:nvPicPr>
        <p:blipFill>
          <a:blip r:embed="rId3"/>
          <a:stretch>
            <a:fillRect/>
          </a:stretch>
        </p:blipFill>
        <p:spPr>
          <a:xfrm>
            <a:off x="5838977" y="2055209"/>
            <a:ext cx="5736168" cy="3716122"/>
          </a:xfrm>
          <a:prstGeom prst="rect">
            <a:avLst/>
          </a:prstGeom>
        </p:spPr>
      </p:pic>
    </p:spTree>
    <p:extLst>
      <p:ext uri="{BB962C8B-B14F-4D97-AF65-F5344CB8AC3E}">
        <p14:creationId xmlns:p14="http://schemas.microsoft.com/office/powerpoint/2010/main" val="323060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Idea2: Highest Curvature Point</a:t>
            </a:r>
            <a:endParaRPr lang="en-IN" dirty="0"/>
          </a:p>
        </p:txBody>
      </p:sp>
      <p:sp>
        <p:nvSpPr>
          <p:cNvPr id="3" name="Date Placeholder 2"/>
          <p:cNvSpPr>
            <a:spLocks noGrp="1"/>
          </p:cNvSpPr>
          <p:nvPr>
            <p:ph type="dt" sz="half" idx="10"/>
          </p:nvPr>
        </p:nvSpPr>
        <p:spPr/>
        <p:txBody>
          <a:bodyPr/>
          <a:lstStyle/>
          <a:p>
            <a:r>
              <a:rPr lang="en-US" smtClean="0"/>
              <a:t>Divertor Development Meeting</a:t>
            </a:r>
            <a:endParaRPr lang="de-DE" dirty="0"/>
          </a:p>
        </p:txBody>
      </p:sp>
      <p:sp>
        <p:nvSpPr>
          <p:cNvPr id="4" name="Footer Placeholder 3"/>
          <p:cNvSpPr>
            <a:spLocks noGrp="1"/>
          </p:cNvSpPr>
          <p:nvPr>
            <p:ph type="ftr" sz="quarter" idx="11"/>
          </p:nvPr>
        </p:nvSpPr>
        <p:spPr/>
        <p:txBody>
          <a:bodyPr/>
          <a:lstStyle/>
          <a:p>
            <a:r>
              <a:rPr lang="de-DE" smtClean="0"/>
              <a:t>Max-Planck-Institut für Plasmaphysik | AMIT KHARWANDIKAR | 29.09.23</a:t>
            </a:r>
            <a:endParaRPr lang="de-DE" dirty="0"/>
          </a:p>
        </p:txBody>
      </p:sp>
      <p:sp>
        <p:nvSpPr>
          <p:cNvPr id="5" name="Slide Number Placeholder 4"/>
          <p:cNvSpPr>
            <a:spLocks noGrp="1"/>
          </p:cNvSpPr>
          <p:nvPr>
            <p:ph type="sldNum" sz="quarter" idx="12"/>
          </p:nvPr>
        </p:nvSpPr>
        <p:spPr/>
        <p:txBody>
          <a:bodyPr/>
          <a:lstStyle/>
          <a:p>
            <a:fld id="{ECE691D0-CC49-4FC7-9C4D-6112B0CB3A76}" type="slidenum">
              <a:rPr lang="de-DE" smtClean="0"/>
              <a:pPr/>
              <a:t>23</a:t>
            </a:fld>
            <a:endParaRPr lang="de-DE" dirty="0"/>
          </a:p>
        </p:txBody>
      </p:sp>
    </p:spTree>
    <p:extLst>
      <p:ext uri="{BB962C8B-B14F-4D97-AF65-F5344CB8AC3E}">
        <p14:creationId xmlns:p14="http://schemas.microsoft.com/office/powerpoint/2010/main" val="1588370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High Poloidal Curvature in Outboard side </a:t>
            </a:r>
            <a:r>
              <a:rPr lang="en-IN" smtClean="0"/>
              <a:t>of Island </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24</a:t>
            </a:fld>
            <a:endParaRPr lang="de-DE" dirty="0"/>
          </a:p>
        </p:txBody>
      </p:sp>
      <p:pic>
        <p:nvPicPr>
          <p:cNvPr id="7" name="Content Placeholder 6"/>
          <p:cNvPicPr>
            <a:picLocks noGrp="1" noChangeAspect="1"/>
          </p:cNvPicPr>
          <p:nvPr>
            <p:ph sz="quarter" idx="13"/>
          </p:nvPr>
        </p:nvPicPr>
        <p:blipFill>
          <a:blip r:embed="rId2"/>
          <a:stretch>
            <a:fillRect/>
          </a:stretch>
        </p:blipFill>
        <p:spPr>
          <a:xfrm>
            <a:off x="475061" y="1527257"/>
            <a:ext cx="4877655" cy="4772025"/>
          </a:xfrm>
          <a:prstGeom prst="rect">
            <a:avLst/>
          </a:prstGeom>
        </p:spPr>
      </p:pic>
      <p:pic>
        <p:nvPicPr>
          <p:cNvPr id="8" name="Content Placeholder 6"/>
          <p:cNvPicPr>
            <a:picLocks noChangeAspect="1"/>
          </p:cNvPicPr>
          <p:nvPr/>
        </p:nvPicPr>
        <p:blipFill>
          <a:blip r:embed="rId3"/>
          <a:stretch>
            <a:fillRect/>
          </a:stretch>
        </p:blipFill>
        <p:spPr>
          <a:xfrm>
            <a:off x="7487475" y="1365432"/>
            <a:ext cx="4704525" cy="5095676"/>
          </a:xfrm>
          <a:prstGeom prst="rect">
            <a:avLst/>
          </a:prstGeom>
        </p:spPr>
      </p:pic>
      <p:sp>
        <p:nvSpPr>
          <p:cNvPr id="10" name="Content Placeholder 7"/>
          <p:cNvSpPr txBox="1">
            <a:spLocks/>
          </p:cNvSpPr>
          <p:nvPr/>
        </p:nvSpPr>
        <p:spPr>
          <a:xfrm>
            <a:off x="5352717" y="1609726"/>
            <a:ext cx="2328244" cy="4772024"/>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en-IN" dirty="0" smtClean="0"/>
              <a:t>Features:</a:t>
            </a:r>
          </a:p>
          <a:p>
            <a:pPr marL="285750" indent="-285750">
              <a:buFontTx/>
              <a:buChar char="-"/>
            </a:pPr>
            <a:r>
              <a:rPr lang="en-IN" sz="1500" dirty="0" smtClean="0"/>
              <a:t>Predictable evolution of high </a:t>
            </a:r>
            <a:r>
              <a:rPr lang="en-IN" sz="1500" dirty="0" err="1" smtClean="0"/>
              <a:t>qII</a:t>
            </a:r>
            <a:r>
              <a:rPr lang="en-IN" sz="1500" dirty="0" smtClean="0"/>
              <a:t> flux surface (island blows up in a certain way, owing to the magnetic topology)</a:t>
            </a:r>
          </a:p>
          <a:p>
            <a:pPr marL="285750" indent="-285750">
              <a:buFontTx/>
              <a:buChar char="-"/>
            </a:pPr>
            <a:r>
              <a:rPr lang="en-IN" sz="1500" dirty="0" smtClean="0"/>
              <a:t>Radially farthest from inner island </a:t>
            </a:r>
            <a:r>
              <a:rPr lang="en-IN" sz="1500" dirty="0" err="1" smtClean="0"/>
              <a:t>separatrix</a:t>
            </a:r>
            <a:endParaRPr lang="en-IN" sz="1500" dirty="0" smtClean="0"/>
          </a:p>
        </p:txBody>
      </p:sp>
    </p:spTree>
    <p:extLst>
      <p:ext uri="{BB962C8B-B14F-4D97-AF65-F5344CB8AC3E}">
        <p14:creationId xmlns:p14="http://schemas.microsoft.com/office/powerpoint/2010/main" val="730238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8640" t="15200" r="8418" b="12410"/>
          <a:stretch/>
        </p:blipFill>
        <p:spPr>
          <a:xfrm>
            <a:off x="1021283" y="1133856"/>
            <a:ext cx="10475392" cy="5252313"/>
          </a:xfrm>
        </p:spPr>
      </p:pic>
      <p:sp>
        <p:nvSpPr>
          <p:cNvPr id="3" name="Title 2"/>
          <p:cNvSpPr>
            <a:spLocks noGrp="1"/>
          </p:cNvSpPr>
          <p:nvPr>
            <p:ph type="title"/>
          </p:nvPr>
        </p:nvSpPr>
        <p:spPr/>
        <p:txBody>
          <a:bodyPr/>
          <a:lstStyle/>
          <a:p>
            <a:r>
              <a:rPr lang="en-IN" dirty="0" smtClean="0"/>
              <a:t>Algorithm – Estimating High K  points </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25</a:t>
            </a:fld>
            <a:endParaRPr lang="de-DE" dirty="0"/>
          </a:p>
        </p:txBody>
      </p:sp>
    </p:spTree>
    <p:extLst>
      <p:ext uri="{BB962C8B-B14F-4D97-AF65-F5344CB8AC3E}">
        <p14:creationId xmlns:p14="http://schemas.microsoft.com/office/powerpoint/2010/main" val="2521457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Parameterization Example</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26</a:t>
            </a:fld>
            <a:endParaRPr lang="de-DE" dirty="0"/>
          </a:p>
        </p:txBody>
      </p:sp>
      <p:sp>
        <p:nvSpPr>
          <p:cNvPr id="29" name="Text Placeholder 28"/>
          <p:cNvSpPr>
            <a:spLocks noGrp="1"/>
          </p:cNvSpPr>
          <p:nvPr>
            <p:ph type="body" sz="quarter" idx="17"/>
          </p:nvPr>
        </p:nvSpPr>
        <p:spPr/>
        <p:txBody>
          <a:bodyPr/>
          <a:lstStyle/>
          <a:p>
            <a:pPr marL="285750" indent="-285750">
              <a:buFont typeface="Arial" panose="020B0604020202020204" pitchFamily="34" charset="0"/>
              <a:buChar char="•"/>
            </a:pPr>
            <a:r>
              <a:rPr lang="en-IN" dirty="0" smtClean="0">
                <a:solidFill>
                  <a:srgbClr val="A7A7A8"/>
                </a:solidFill>
              </a:rPr>
              <a:t>Dimension</a:t>
            </a:r>
          </a:p>
          <a:p>
            <a:pPr marL="285750" indent="-285750">
              <a:buFont typeface="Arial" panose="020B0604020202020204" pitchFamily="34" charset="0"/>
              <a:buChar char="•"/>
            </a:pPr>
            <a:r>
              <a:rPr lang="en-IN" dirty="0" smtClean="0">
                <a:solidFill>
                  <a:srgbClr val="C6D325"/>
                </a:solidFill>
              </a:rPr>
              <a:t>Offset</a:t>
            </a:r>
          </a:p>
          <a:p>
            <a:pPr marL="285750" indent="-285750">
              <a:buFont typeface="Arial" panose="020B0604020202020204" pitchFamily="34" charset="0"/>
              <a:buChar char="•"/>
            </a:pPr>
            <a:r>
              <a:rPr lang="en-IN" dirty="0" smtClean="0">
                <a:solidFill>
                  <a:schemeClr val="accent5"/>
                </a:solidFill>
              </a:rPr>
              <a:t>Tilt</a:t>
            </a:r>
            <a:endParaRPr lang="en-IN" dirty="0">
              <a:solidFill>
                <a:schemeClr val="accent5"/>
              </a:solidFill>
            </a:endParaRPr>
          </a:p>
        </p:txBody>
      </p:sp>
      <p:grpSp>
        <p:nvGrpSpPr>
          <p:cNvPr id="41" name="Group 40"/>
          <p:cNvGrpSpPr/>
          <p:nvPr/>
        </p:nvGrpSpPr>
        <p:grpSpPr>
          <a:xfrm>
            <a:off x="5400937" y="1335741"/>
            <a:ext cx="4870860" cy="5154810"/>
            <a:chOff x="6065520" y="1323562"/>
            <a:chExt cx="4870860" cy="5154810"/>
          </a:xfrm>
        </p:grpSpPr>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16667" t="9908" r="21389" b="2685"/>
            <a:stretch/>
          </p:blipFill>
          <p:spPr>
            <a:xfrm>
              <a:off x="6065520" y="1323562"/>
              <a:ext cx="4870860" cy="5154810"/>
            </a:xfrm>
            <a:prstGeom prst="rect">
              <a:avLst/>
            </a:prstGeom>
          </p:spPr>
        </p:pic>
        <p:grpSp>
          <p:nvGrpSpPr>
            <p:cNvPr id="23" name="Group 22"/>
            <p:cNvGrpSpPr/>
            <p:nvPr/>
          </p:nvGrpSpPr>
          <p:grpSpPr>
            <a:xfrm>
              <a:off x="6781799" y="3007360"/>
              <a:ext cx="3997961" cy="3027680"/>
              <a:chOff x="6633866" y="2327720"/>
              <a:chExt cx="3997961" cy="3027680"/>
            </a:xfrm>
          </p:grpSpPr>
          <p:cxnSp>
            <p:nvCxnSpPr>
              <p:cNvPr id="9" name="Straight Connector 8"/>
              <p:cNvCxnSpPr/>
              <p:nvPr/>
            </p:nvCxnSpPr>
            <p:spPr>
              <a:xfrm flipV="1">
                <a:off x="7384472" y="4487979"/>
                <a:ext cx="895661" cy="157018"/>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a:off x="7384472" y="4644997"/>
                <a:ext cx="447830" cy="489527"/>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 name="Straight Connector 10"/>
              <p:cNvCxnSpPr/>
              <p:nvPr/>
            </p:nvCxnSpPr>
            <p:spPr>
              <a:xfrm flipV="1">
                <a:off x="8049491" y="4457501"/>
                <a:ext cx="230642" cy="646543"/>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5" name="Straight Connector 14"/>
              <p:cNvCxnSpPr/>
              <p:nvPr/>
            </p:nvCxnSpPr>
            <p:spPr>
              <a:xfrm>
                <a:off x="6872903" y="4566488"/>
                <a:ext cx="146495" cy="779483"/>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flipH="1">
                <a:off x="8803972" y="3636979"/>
                <a:ext cx="738616" cy="1718421"/>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flipV="1">
                <a:off x="9542587" y="2327720"/>
                <a:ext cx="1089240" cy="1309260"/>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flipV="1">
                <a:off x="6633866" y="4339400"/>
                <a:ext cx="239038" cy="227089"/>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flipH="1" flipV="1">
                <a:off x="8056218" y="5097583"/>
                <a:ext cx="63628" cy="248388"/>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flipH="1" flipV="1">
                <a:off x="7813950" y="5114697"/>
                <a:ext cx="25079" cy="231274"/>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grpSp>
      <p:grpSp>
        <p:nvGrpSpPr>
          <p:cNvPr id="40" name="Group 39"/>
          <p:cNvGrpSpPr/>
          <p:nvPr/>
        </p:nvGrpSpPr>
        <p:grpSpPr>
          <a:xfrm>
            <a:off x="7082620" y="5535562"/>
            <a:ext cx="802886" cy="806580"/>
            <a:chOff x="7747203" y="5523383"/>
            <a:chExt cx="802886" cy="806580"/>
          </a:xfrm>
        </p:grpSpPr>
        <p:cxnSp>
          <p:nvCxnSpPr>
            <p:cNvPr id="12" name="Straight Arrow Connector 11"/>
            <p:cNvCxnSpPr/>
            <p:nvPr/>
          </p:nvCxnSpPr>
          <p:spPr>
            <a:xfrm>
              <a:off x="8033704" y="5523383"/>
              <a:ext cx="138546" cy="683491"/>
            </a:xfrm>
            <a:prstGeom prst="straightConnector1">
              <a:avLst/>
            </a:prstGeom>
            <a:ln w="38100" cmpd="sng">
              <a:solidFill>
                <a:srgbClr val="C6D32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Kreis 49">
              <a:extLst>
                <a:ext uri="{FF2B5EF4-FFF2-40B4-BE49-F238E27FC236}">
                  <a16:creationId xmlns:a16="http://schemas.microsoft.com/office/drawing/2014/main" id="{F2FF83A0-44EA-4540-8262-F2B70C500B23}"/>
                </a:ext>
              </a:extLst>
            </p:cNvPr>
            <p:cNvSpPr/>
            <p:nvPr/>
          </p:nvSpPr>
          <p:spPr>
            <a:xfrm rot="15638491" flipH="1">
              <a:off x="7897826" y="5677701"/>
              <a:ext cx="501639" cy="802886"/>
            </a:xfrm>
            <a:custGeom>
              <a:avLst/>
              <a:gdLst>
                <a:gd name="connsiteX0" fmla="*/ 363546 w 721710"/>
                <a:gd name="connsiteY0" fmla="*/ 220714 h 220717"/>
                <a:gd name="connsiteX1" fmla="*/ 73345 w 721710"/>
                <a:gd name="connsiteY1" fmla="*/ 177050 h 220717"/>
                <a:gd name="connsiteX2" fmla="*/ 310540 w 721710"/>
                <a:gd name="connsiteY2" fmla="*/ 1078 h 220717"/>
                <a:gd name="connsiteX3" fmla="*/ 360855 w 721710"/>
                <a:gd name="connsiteY3" fmla="*/ 110359 h 220717"/>
                <a:gd name="connsiteX4" fmla="*/ 363546 w 721710"/>
                <a:gd name="connsiteY4" fmla="*/ 220714 h 220717"/>
                <a:gd name="connsiteX0" fmla="*/ 363940 w 363940"/>
                <a:gd name="connsiteY0" fmla="*/ 219636 h 219639"/>
                <a:gd name="connsiteX1" fmla="*/ 73739 w 363940"/>
                <a:gd name="connsiteY1" fmla="*/ 175972 h 219639"/>
                <a:gd name="connsiteX2" fmla="*/ 310934 w 363940"/>
                <a:gd name="connsiteY2" fmla="*/ 0 h 219639"/>
                <a:gd name="connsiteX3" fmla="*/ 363940 w 363940"/>
                <a:gd name="connsiteY3" fmla="*/ 219636 h 219639"/>
                <a:gd name="connsiteX0" fmla="*/ 363940 w 455380"/>
                <a:gd name="connsiteY0" fmla="*/ 219636 h 311076"/>
                <a:gd name="connsiteX1" fmla="*/ 73739 w 455380"/>
                <a:gd name="connsiteY1" fmla="*/ 175972 h 311076"/>
                <a:gd name="connsiteX2" fmla="*/ 310934 w 455380"/>
                <a:gd name="connsiteY2" fmla="*/ 0 h 311076"/>
                <a:gd name="connsiteX3" fmla="*/ 455380 w 455380"/>
                <a:gd name="connsiteY3" fmla="*/ 311076 h 311076"/>
                <a:gd name="connsiteX0" fmla="*/ 363940 w 363940"/>
                <a:gd name="connsiteY0" fmla="*/ 219636 h 219639"/>
                <a:gd name="connsiteX1" fmla="*/ 73739 w 363940"/>
                <a:gd name="connsiteY1" fmla="*/ 175972 h 219639"/>
                <a:gd name="connsiteX2" fmla="*/ 310934 w 363940"/>
                <a:gd name="connsiteY2" fmla="*/ 0 h 219639"/>
              </a:gdLst>
              <a:ahLst/>
              <a:cxnLst>
                <a:cxn ang="0">
                  <a:pos x="connsiteX0" y="connsiteY0"/>
                </a:cxn>
                <a:cxn ang="0">
                  <a:pos x="connsiteX1" y="connsiteY1"/>
                </a:cxn>
                <a:cxn ang="0">
                  <a:pos x="connsiteX2" y="connsiteY2"/>
                </a:cxn>
              </a:cxnLst>
              <a:rect l="l" t="t" r="r" b="b"/>
              <a:pathLst>
                <a:path w="363940" h="219639">
                  <a:moveTo>
                    <a:pt x="363940" y="219636"/>
                  </a:moveTo>
                  <a:cubicBezTo>
                    <a:pt x="250101" y="219896"/>
                    <a:pt x="142536" y="203711"/>
                    <a:pt x="73739" y="175972"/>
                  </a:cubicBezTo>
                  <a:cubicBezTo>
                    <a:pt x="-92721" y="108854"/>
                    <a:pt x="38172" y="11745"/>
                    <a:pt x="310934" y="0"/>
                  </a:cubicBezTo>
                </a:path>
              </a:pathLst>
            </a:custGeom>
            <a:noFill/>
            <a:ln w="31750">
              <a:solidFill>
                <a:schemeClr val="accent5"/>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1155962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10000"/>
                                  </p:stCondLst>
                                  <p:childTnLst>
                                    <p:set>
                                      <p:cBhvr>
                                        <p:cTn id="1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High Poloidal Curvature ~ Island Width</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27</a:t>
            </a:fld>
            <a:endParaRPr lang="de-DE" dirty="0"/>
          </a:p>
        </p:txBody>
      </p:sp>
      <p:pic>
        <p:nvPicPr>
          <p:cNvPr id="7" name="Content Placeholder 6"/>
          <p:cNvPicPr>
            <a:picLocks noGrp="1" noChangeAspect="1"/>
          </p:cNvPicPr>
          <p:nvPr>
            <p:ph sz="quarter" idx="13"/>
          </p:nvPr>
        </p:nvPicPr>
        <p:blipFill>
          <a:blip r:embed="rId2"/>
          <a:stretch>
            <a:fillRect/>
          </a:stretch>
        </p:blipFill>
        <p:spPr>
          <a:xfrm>
            <a:off x="475061" y="1527257"/>
            <a:ext cx="4877655" cy="4772025"/>
          </a:xfrm>
          <a:prstGeom prst="rect">
            <a:avLst/>
          </a:prstGeom>
        </p:spPr>
      </p:pic>
      <p:pic>
        <p:nvPicPr>
          <p:cNvPr id="8" name="Content Placeholder 6"/>
          <p:cNvPicPr>
            <a:picLocks noChangeAspect="1"/>
          </p:cNvPicPr>
          <p:nvPr/>
        </p:nvPicPr>
        <p:blipFill>
          <a:blip r:embed="rId3"/>
          <a:stretch>
            <a:fillRect/>
          </a:stretch>
        </p:blipFill>
        <p:spPr>
          <a:xfrm>
            <a:off x="7487475" y="1365432"/>
            <a:ext cx="4704525" cy="5095676"/>
          </a:xfrm>
          <a:prstGeom prst="rect">
            <a:avLst/>
          </a:prstGeom>
        </p:spPr>
      </p:pic>
      <p:sp>
        <p:nvSpPr>
          <p:cNvPr id="9" name="Content Placeholder 7"/>
          <p:cNvSpPr txBox="1">
            <a:spLocks/>
          </p:cNvSpPr>
          <p:nvPr/>
        </p:nvSpPr>
        <p:spPr>
          <a:xfrm>
            <a:off x="5352717" y="1609726"/>
            <a:ext cx="2328244" cy="4772024"/>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en-IN" dirty="0" smtClean="0"/>
              <a:t>Advantages:</a:t>
            </a:r>
          </a:p>
          <a:p>
            <a:pPr marL="285750" indent="-285750">
              <a:buFontTx/>
              <a:buChar char="-"/>
            </a:pPr>
            <a:r>
              <a:rPr lang="en-IN" sz="1500" dirty="0" smtClean="0"/>
              <a:t>Technically, for a given configuration, can limit the width of the targets</a:t>
            </a:r>
          </a:p>
          <a:p>
            <a:pPr marL="285750" indent="-285750">
              <a:buFontTx/>
              <a:buChar char="-"/>
            </a:pPr>
            <a:r>
              <a:rPr lang="en-IN" sz="1500" dirty="0" smtClean="0"/>
              <a:t>X-point side =&gt; leverage flux expansion</a:t>
            </a:r>
          </a:p>
          <a:p>
            <a:pPr marL="285750" indent="-285750">
              <a:buFontTx/>
              <a:buChar char="-"/>
            </a:pPr>
            <a:r>
              <a:rPr lang="en-IN" sz="1500" dirty="0" smtClean="0"/>
              <a:t>Efficiently utilize island geometry</a:t>
            </a:r>
          </a:p>
          <a:p>
            <a:pPr marL="285750" indent="-285750">
              <a:buFontTx/>
              <a:buChar char="-"/>
            </a:pPr>
            <a:r>
              <a:rPr lang="en-IN" sz="1500" dirty="0" smtClean="0"/>
              <a:t>Well defined surface even in Finite beta scenarios =&gt; Approach valid for any general ID </a:t>
            </a:r>
          </a:p>
        </p:txBody>
      </p:sp>
    </p:spTree>
    <p:extLst>
      <p:ext uri="{BB962C8B-B14F-4D97-AF65-F5344CB8AC3E}">
        <p14:creationId xmlns:p14="http://schemas.microsoft.com/office/powerpoint/2010/main" val="583284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Open Questions</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28</a:t>
            </a:fld>
            <a:endParaRPr lang="de-D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6388"/>
            <a:ext cx="7315215" cy="5486411"/>
          </a:xfrm>
          <a:prstGeom prst="rect">
            <a:avLst/>
          </a:prstGeom>
        </p:spPr>
      </p:pic>
      <p:sp>
        <p:nvSpPr>
          <p:cNvPr id="8" name="Content Placeholder 7"/>
          <p:cNvSpPr>
            <a:spLocks noGrp="1"/>
          </p:cNvSpPr>
          <p:nvPr>
            <p:ph sz="quarter" idx="13"/>
          </p:nvPr>
        </p:nvSpPr>
        <p:spPr>
          <a:xfrm>
            <a:off x="6334963" y="1609726"/>
            <a:ext cx="5161712" cy="4772024"/>
          </a:xfrm>
        </p:spPr>
        <p:txBody>
          <a:bodyPr/>
          <a:lstStyle/>
          <a:p>
            <a:pPr marL="285750" indent="-285750">
              <a:buFont typeface="Arial" panose="020B0604020202020204" pitchFamily="34" charset="0"/>
              <a:buChar char="•"/>
            </a:pPr>
            <a:r>
              <a:rPr lang="en-IN" dirty="0" smtClean="0"/>
              <a:t>Extent of Benefits of Flux Expansion in Island </a:t>
            </a:r>
            <a:r>
              <a:rPr lang="en-IN" dirty="0" err="1" smtClean="0"/>
              <a:t>Divertor</a:t>
            </a:r>
            <a:r>
              <a:rPr lang="en-IN" dirty="0" smtClean="0"/>
              <a:t> SOL?</a:t>
            </a:r>
          </a:p>
          <a:p>
            <a:pPr marL="285750" indent="-285750">
              <a:buFont typeface="Arial" panose="020B0604020202020204" pitchFamily="34" charset="0"/>
              <a:buChar char="•"/>
            </a:pPr>
            <a:r>
              <a:rPr lang="en-IN" dirty="0"/>
              <a:t>Technical constraints that affect Phi </a:t>
            </a:r>
            <a:r>
              <a:rPr lang="en-IN" dirty="0" smtClean="0"/>
              <a:t>extent</a:t>
            </a:r>
          </a:p>
          <a:p>
            <a:pPr marL="285750" indent="-285750">
              <a:buFont typeface="Arial" panose="020B0604020202020204" pitchFamily="34" charset="0"/>
              <a:buChar char="•"/>
            </a:pPr>
            <a:r>
              <a:rPr lang="en-IN" dirty="0"/>
              <a:t>Iota profile within islands? With Plasma Beta</a:t>
            </a:r>
            <a:r>
              <a:rPr lang="en-IN" dirty="0" smtClean="0"/>
              <a:t>?</a:t>
            </a:r>
          </a:p>
          <a:p>
            <a:pPr marL="285750" indent="-285750">
              <a:buFont typeface="Arial" panose="020B0604020202020204" pitchFamily="34" charset="0"/>
              <a:buChar char="•"/>
            </a:pPr>
            <a:r>
              <a:rPr lang="en-IN" dirty="0" smtClean="0"/>
              <a:t>Analytical or Semi-analytical approach:</a:t>
            </a:r>
          </a:p>
          <a:p>
            <a:pPr marL="285750" indent="-285750">
              <a:buFontTx/>
              <a:buChar char="-"/>
            </a:pPr>
            <a:r>
              <a:rPr lang="en-IN" dirty="0" smtClean="0"/>
              <a:t>Evolution of Shape of LCMS or Island?</a:t>
            </a:r>
          </a:p>
          <a:p>
            <a:pPr marL="285750" indent="-285750">
              <a:buFontTx/>
              <a:buChar char="-"/>
            </a:pPr>
            <a:r>
              <a:rPr lang="en-IN" dirty="0" smtClean="0"/>
              <a:t>O and X points </a:t>
            </a:r>
          </a:p>
          <a:p>
            <a:pPr marL="285750" indent="-285750">
              <a:buFontTx/>
              <a:buChar char="-"/>
            </a:pPr>
            <a:r>
              <a:rPr lang="en-IN" dirty="0" smtClean="0"/>
              <a:t>Real space to magnetic coordinates (</a:t>
            </a:r>
            <a:r>
              <a:rPr lang="en-IN" dirty="0" err="1" smtClean="0"/>
              <a:t>eg</a:t>
            </a:r>
            <a:r>
              <a:rPr lang="en-IN" dirty="0" smtClean="0"/>
              <a:t>. Pitch angle??)</a:t>
            </a:r>
          </a:p>
        </p:txBody>
      </p:sp>
    </p:spTree>
    <p:extLst>
      <p:ext uri="{BB962C8B-B14F-4D97-AF65-F5344CB8AC3E}">
        <p14:creationId xmlns:p14="http://schemas.microsoft.com/office/powerpoint/2010/main" val="23685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KHARWANDIKAR | 29.09.23</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29</a:t>
            </a:fld>
            <a:endParaRPr lang="de-DE" dirty="0"/>
          </a:p>
        </p:txBody>
      </p:sp>
      <p:sp>
        <p:nvSpPr>
          <p:cNvPr id="6" name="Text Placeholder 5"/>
          <p:cNvSpPr>
            <a:spLocks noGrp="1"/>
          </p:cNvSpPr>
          <p:nvPr>
            <p:ph type="body" sz="quarter" idx="17"/>
          </p:nvPr>
        </p:nvSpPr>
        <p:spPr/>
        <p:txBody>
          <a:bodyPr anchor="ctr">
            <a:normAutofit/>
          </a:bodyPr>
          <a:lstStyle/>
          <a:p>
            <a:pPr algn="ctr"/>
            <a:r>
              <a:rPr lang="en-US" sz="4000" dirty="0" smtClean="0"/>
              <a:t>Thank you </a:t>
            </a:r>
            <a:endParaRPr lang="en-US" sz="4000" dirty="0"/>
          </a:p>
        </p:txBody>
      </p:sp>
    </p:spTree>
    <p:extLst>
      <p:ext uri="{BB962C8B-B14F-4D97-AF65-F5344CB8AC3E}">
        <p14:creationId xmlns:p14="http://schemas.microsoft.com/office/powerpoint/2010/main" val="2181376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anose="020B0604020202020204" pitchFamily="34" charset="0"/>
              <a:buChar char="•"/>
            </a:pPr>
            <a:r>
              <a:rPr lang="en-US" b="0" u="sng" dirty="0" smtClean="0"/>
              <a:t>Aim:</a:t>
            </a:r>
            <a:r>
              <a:rPr lang="en-US" b="0" dirty="0" smtClean="0"/>
              <a:t> </a:t>
            </a:r>
            <a:r>
              <a:rPr lang="en-US" dirty="0" smtClean="0"/>
              <a:t>Design 3D </a:t>
            </a:r>
            <a:r>
              <a:rPr lang="en-US" dirty="0" err="1"/>
              <a:t>d</a:t>
            </a:r>
            <a:r>
              <a:rPr lang="en-US" dirty="0" err="1" smtClean="0"/>
              <a:t>ivertors</a:t>
            </a:r>
            <a:r>
              <a:rPr lang="en-US" dirty="0" smtClean="0"/>
              <a:t> </a:t>
            </a:r>
          </a:p>
          <a:p>
            <a:pPr marL="285750" indent="-285750">
              <a:buFontTx/>
              <a:buChar char="-"/>
            </a:pPr>
            <a:r>
              <a:rPr lang="en-US" b="0" dirty="0" smtClean="0"/>
              <a:t>Heat Flux Compatibility</a:t>
            </a:r>
          </a:p>
          <a:p>
            <a:pPr marL="285750" indent="-285750">
              <a:buFontTx/>
              <a:buChar char="-"/>
            </a:pPr>
            <a:r>
              <a:rPr lang="en-US" b="0" dirty="0" smtClean="0"/>
              <a:t>Improved Neutral Exhaust</a:t>
            </a:r>
          </a:p>
          <a:p>
            <a:pPr marL="285750" indent="-285750">
              <a:buFontTx/>
              <a:buChar char="-"/>
            </a:pPr>
            <a:r>
              <a:rPr lang="en-US" b="0" dirty="0" smtClean="0"/>
              <a:t>Flexibility in configuration space</a:t>
            </a:r>
          </a:p>
          <a:p>
            <a:endParaRPr lang="en-US" b="0" dirty="0" smtClean="0"/>
          </a:p>
          <a:p>
            <a:pPr marL="285750" indent="-285750">
              <a:buFont typeface="Arial" panose="020B0604020202020204" pitchFamily="34" charset="0"/>
              <a:buChar char="•"/>
            </a:pPr>
            <a:r>
              <a:rPr lang="en-US" b="0" dirty="0" smtClean="0"/>
              <a:t>Known: Tools (EMC3-lite), Boundary Conditions (HL limits, Configuration Space, Neutrals?)</a:t>
            </a:r>
          </a:p>
          <a:p>
            <a:pPr marL="285750" indent="-285750">
              <a:buFont typeface="Arial" panose="020B0604020202020204" pitchFamily="34" charset="0"/>
              <a:buChar char="•"/>
            </a:pPr>
            <a:r>
              <a:rPr lang="en-US" b="0" dirty="0" smtClean="0"/>
              <a:t>3D SOL -&gt; Large design space</a:t>
            </a:r>
          </a:p>
          <a:p>
            <a:endParaRPr lang="en-US" b="0" dirty="0" smtClean="0"/>
          </a:p>
          <a:p>
            <a:pPr marL="285750" indent="-285750">
              <a:buFont typeface="Arial" panose="020B0604020202020204" pitchFamily="34" charset="0"/>
              <a:buChar char="•"/>
            </a:pPr>
            <a:r>
              <a:rPr lang="en-US" b="0" i="1" dirty="0" smtClean="0"/>
              <a:t>Roadblock to Formulate an Iterative Optimization problem?</a:t>
            </a:r>
          </a:p>
          <a:p>
            <a:pPr marL="285750" indent="-285750">
              <a:buFontTx/>
              <a:buChar char="-"/>
            </a:pPr>
            <a:r>
              <a:rPr lang="en-US" dirty="0" smtClean="0"/>
              <a:t>Clever initial design guess -&gt; Design reference</a:t>
            </a:r>
          </a:p>
          <a:p>
            <a:pPr marL="285750" indent="-285750">
              <a:buFontTx/>
              <a:buChar char="-"/>
            </a:pPr>
            <a:r>
              <a:rPr lang="en-US" dirty="0" smtClean="0"/>
              <a:t>Identify (limited but sufficient) parameter space to scan</a:t>
            </a:r>
          </a:p>
          <a:p>
            <a:endParaRPr lang="en-US" dirty="0" smtClean="0"/>
          </a:p>
          <a:p>
            <a:endParaRPr lang="en-US" dirty="0" smtClean="0"/>
          </a:p>
          <a:p>
            <a:pPr marL="285750" indent="-285750">
              <a:buFontTx/>
              <a:buChar char="-"/>
            </a:pPr>
            <a:endParaRPr lang="en-US" b="0" dirty="0" smtClean="0"/>
          </a:p>
          <a:p>
            <a:pPr marL="285750" indent="-285750">
              <a:buFontTx/>
              <a:buChar char="-"/>
            </a:pPr>
            <a:endParaRPr lang="en-US" b="0" dirty="0"/>
          </a:p>
          <a:p>
            <a:pPr marL="285750" indent="-285750">
              <a:buFontTx/>
              <a:buChar char="-"/>
            </a:pPr>
            <a:endParaRPr lang="en-US" b="0" dirty="0" smtClean="0"/>
          </a:p>
          <a:p>
            <a:endParaRPr lang="en-IN" dirty="0"/>
          </a:p>
          <a:p>
            <a:endParaRPr lang="en-IN" dirty="0"/>
          </a:p>
          <a:p>
            <a:pPr marL="285750" indent="-2857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sz="3200" dirty="0" smtClean="0"/>
              <a:t>Background</a:t>
            </a:r>
            <a:endParaRPr lang="en-US"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3</a:t>
            </a:fld>
            <a:endParaRPr lang="de-DE" dirty="0"/>
          </a:p>
        </p:txBody>
      </p:sp>
    </p:spTree>
    <p:extLst>
      <p:ext uri="{BB962C8B-B14F-4D97-AF65-F5344CB8AC3E}">
        <p14:creationId xmlns:p14="http://schemas.microsoft.com/office/powerpoint/2010/main" val="3490548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High Level Strategy</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a:t>
            </a:fld>
            <a:endParaRPr lang="de-DE" dirty="0"/>
          </a:p>
        </p:txBody>
      </p:sp>
      <p:grpSp>
        <p:nvGrpSpPr>
          <p:cNvPr id="15" name="Group 14"/>
          <p:cNvGrpSpPr/>
          <p:nvPr/>
        </p:nvGrpSpPr>
        <p:grpSpPr>
          <a:xfrm>
            <a:off x="1816734" y="2494138"/>
            <a:ext cx="8234679" cy="2236684"/>
            <a:chOff x="894080" y="1902316"/>
            <a:chExt cx="8234679" cy="2236684"/>
          </a:xfrm>
        </p:grpSpPr>
        <p:sp>
          <p:nvSpPr>
            <p:cNvPr id="7" name="Rounded Rectangle 6"/>
            <p:cNvSpPr/>
            <p:nvPr/>
          </p:nvSpPr>
          <p:spPr>
            <a:xfrm>
              <a:off x="894080" y="2592471"/>
              <a:ext cx="1391920" cy="843280"/>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2D Idea </a:t>
              </a:r>
            </a:p>
          </p:txBody>
        </p:sp>
        <p:sp>
          <p:nvSpPr>
            <p:cNvPr id="8" name="Curved Down Arrow 7"/>
            <p:cNvSpPr/>
            <p:nvPr/>
          </p:nvSpPr>
          <p:spPr>
            <a:xfrm>
              <a:off x="4287519" y="1902316"/>
              <a:ext cx="1389379" cy="518160"/>
            </a:xfrm>
            <a:prstGeom prst="curved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9" name="Right Arrow 8"/>
            <p:cNvSpPr/>
            <p:nvPr/>
          </p:nvSpPr>
          <p:spPr>
            <a:xfrm>
              <a:off x="2397760" y="2871871"/>
              <a:ext cx="731520" cy="284480"/>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0" name="Rounded Rectangle 9"/>
            <p:cNvSpPr/>
            <p:nvPr/>
          </p:nvSpPr>
          <p:spPr>
            <a:xfrm>
              <a:off x="3241040" y="2624621"/>
              <a:ext cx="1391920" cy="843280"/>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3D Island </a:t>
              </a:r>
              <a:r>
                <a:rPr lang="en-IN" sz="1300" b="1" dirty="0" err="1" smtClean="0">
                  <a:solidFill>
                    <a:schemeClr val="bg1"/>
                  </a:solidFill>
                </a:rPr>
                <a:t>Divertor</a:t>
              </a:r>
              <a:r>
                <a:rPr lang="en-IN" sz="1300" b="1" dirty="0" smtClean="0">
                  <a:solidFill>
                    <a:schemeClr val="bg1"/>
                  </a:solidFill>
                </a:rPr>
                <a:t> Design</a:t>
              </a:r>
            </a:p>
          </p:txBody>
        </p:sp>
        <p:sp>
          <p:nvSpPr>
            <p:cNvPr id="11" name="Curved Down Arrow 10"/>
            <p:cNvSpPr/>
            <p:nvPr/>
          </p:nvSpPr>
          <p:spPr>
            <a:xfrm flipH="1" flipV="1">
              <a:off x="4287519" y="3620840"/>
              <a:ext cx="1389379" cy="518160"/>
            </a:xfrm>
            <a:prstGeom prst="curved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2" name="Rounded Rectangle 11"/>
            <p:cNvSpPr/>
            <p:nvPr/>
          </p:nvSpPr>
          <p:spPr>
            <a:xfrm>
              <a:off x="5389879" y="2624620"/>
              <a:ext cx="1391920" cy="843280"/>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Fast, Reduced Model</a:t>
              </a:r>
            </a:p>
          </p:txBody>
        </p:sp>
        <p:sp>
          <p:nvSpPr>
            <p:cNvPr id="13" name="Right Arrow 12"/>
            <p:cNvSpPr/>
            <p:nvPr/>
          </p:nvSpPr>
          <p:spPr>
            <a:xfrm>
              <a:off x="6913289" y="2871871"/>
              <a:ext cx="731520" cy="284480"/>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4" name="Rounded Rectangle 13"/>
            <p:cNvSpPr/>
            <p:nvPr/>
          </p:nvSpPr>
          <p:spPr>
            <a:xfrm>
              <a:off x="7736839" y="2646611"/>
              <a:ext cx="1391920" cy="843280"/>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Heat Load Optimized Designs</a:t>
              </a:r>
            </a:p>
          </p:txBody>
        </p:sp>
      </p:grpSp>
      <p:sp>
        <p:nvSpPr>
          <p:cNvPr id="16" name="Right Arrow 15"/>
          <p:cNvSpPr/>
          <p:nvPr/>
        </p:nvSpPr>
        <p:spPr>
          <a:xfrm rot="5400000">
            <a:off x="9024982" y="4392292"/>
            <a:ext cx="731520" cy="284480"/>
          </a:xfrm>
          <a:prstGeom prst="rightArrow">
            <a:avLst/>
          </a:prstGeom>
          <a:solidFill>
            <a:srgbClr val="FFC000"/>
          </a:solidFill>
          <a:ln w="19050" cmpd="sng">
            <a:solidFill>
              <a:schemeClr val="tx1"/>
            </a:solidFill>
            <a:prstDash val="sys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
        <p:nvSpPr>
          <p:cNvPr id="17" name="Rounded Rectangle 16"/>
          <p:cNvSpPr/>
          <p:nvPr/>
        </p:nvSpPr>
        <p:spPr>
          <a:xfrm>
            <a:off x="8567463" y="4987351"/>
            <a:ext cx="1646557" cy="1122621"/>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en-IN" sz="1300" b="1" dirty="0" smtClean="0">
                <a:solidFill>
                  <a:schemeClr val="bg1"/>
                </a:solidFill>
              </a:rPr>
              <a:t>Complete Physics Model</a:t>
            </a:r>
          </a:p>
        </p:txBody>
      </p:sp>
      <p:sp>
        <p:nvSpPr>
          <p:cNvPr id="2" name="TextBox 1"/>
          <p:cNvSpPr txBox="1"/>
          <p:nvPr/>
        </p:nvSpPr>
        <p:spPr>
          <a:xfrm>
            <a:off x="4154156" y="2954121"/>
            <a:ext cx="1410996" cy="256289"/>
          </a:xfrm>
          <a:prstGeom prst="rect">
            <a:avLst/>
          </a:prstGeom>
          <a:noFill/>
        </p:spPr>
        <p:txBody>
          <a:bodyPr wrap="square" lIns="0" tIns="0" rIns="0" bIns="0" rtlCol="0" anchor="t" anchorCtr="0">
            <a:spAutoFit/>
          </a:bodyPr>
          <a:lstStyle/>
          <a:p>
            <a:pPr algn="ctr">
              <a:lnSpc>
                <a:spcPts val="2300"/>
              </a:lnSpc>
              <a:spcBef>
                <a:spcPts val="1150"/>
              </a:spcBef>
            </a:pPr>
            <a:r>
              <a:rPr lang="en-IN" sz="1200" dirty="0" smtClean="0">
                <a:solidFill>
                  <a:srgbClr val="FF0000"/>
                </a:solidFill>
              </a:rPr>
              <a:t>Initial Guess</a:t>
            </a:r>
          </a:p>
        </p:txBody>
      </p:sp>
      <p:sp>
        <p:nvSpPr>
          <p:cNvPr id="18" name="Rectangle 17"/>
          <p:cNvSpPr/>
          <p:nvPr/>
        </p:nvSpPr>
        <p:spPr>
          <a:xfrm>
            <a:off x="1389888" y="2494138"/>
            <a:ext cx="4454957" cy="2236684"/>
          </a:xfrm>
          <a:prstGeom prst="rect">
            <a:avLst/>
          </a:prstGeom>
          <a:noFill/>
          <a:ln w="19050" cmpd="sng">
            <a:solidFill>
              <a:schemeClr val="accent5"/>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spTree>
    <p:extLst>
      <p:ext uri="{BB962C8B-B14F-4D97-AF65-F5344CB8AC3E}">
        <p14:creationId xmlns:p14="http://schemas.microsoft.com/office/powerpoint/2010/main" val="2404512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2D Idea </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a:t>
            </a:fld>
            <a:endParaRPr lang="de-DE" dirty="0"/>
          </a:p>
        </p:txBody>
      </p:sp>
      <p:grpSp>
        <p:nvGrpSpPr>
          <p:cNvPr id="41" name="Group 40"/>
          <p:cNvGrpSpPr/>
          <p:nvPr/>
        </p:nvGrpSpPr>
        <p:grpSpPr>
          <a:xfrm>
            <a:off x="3440463" y="1335989"/>
            <a:ext cx="4870860" cy="5154810"/>
            <a:chOff x="6065520" y="1323562"/>
            <a:chExt cx="4870860" cy="5154810"/>
          </a:xfrm>
        </p:grpSpPr>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16667" t="9908" r="21389" b="2685"/>
            <a:stretch/>
          </p:blipFill>
          <p:spPr>
            <a:xfrm>
              <a:off x="6065520" y="1323562"/>
              <a:ext cx="4870860" cy="5154810"/>
            </a:xfrm>
            <a:prstGeom prst="rect">
              <a:avLst/>
            </a:prstGeom>
          </p:spPr>
        </p:pic>
        <p:grpSp>
          <p:nvGrpSpPr>
            <p:cNvPr id="23" name="Group 22"/>
            <p:cNvGrpSpPr/>
            <p:nvPr/>
          </p:nvGrpSpPr>
          <p:grpSpPr>
            <a:xfrm>
              <a:off x="6781799" y="3007360"/>
              <a:ext cx="3997961" cy="3027680"/>
              <a:chOff x="6633866" y="2327720"/>
              <a:chExt cx="3997961" cy="3027680"/>
            </a:xfrm>
          </p:grpSpPr>
          <p:cxnSp>
            <p:nvCxnSpPr>
              <p:cNvPr id="9" name="Straight Connector 8"/>
              <p:cNvCxnSpPr/>
              <p:nvPr/>
            </p:nvCxnSpPr>
            <p:spPr>
              <a:xfrm flipV="1">
                <a:off x="7384472" y="4487979"/>
                <a:ext cx="895661" cy="157018"/>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a:off x="7384472" y="4644997"/>
                <a:ext cx="447830" cy="489527"/>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1" name="Straight Connector 10"/>
              <p:cNvCxnSpPr/>
              <p:nvPr/>
            </p:nvCxnSpPr>
            <p:spPr>
              <a:xfrm flipV="1">
                <a:off x="8049491" y="4457501"/>
                <a:ext cx="230642" cy="646543"/>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5" name="Straight Connector 14"/>
              <p:cNvCxnSpPr/>
              <p:nvPr/>
            </p:nvCxnSpPr>
            <p:spPr>
              <a:xfrm>
                <a:off x="6872903" y="4566488"/>
                <a:ext cx="146495" cy="779483"/>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flipH="1">
                <a:off x="8803972" y="3636979"/>
                <a:ext cx="738616" cy="1718421"/>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flipV="1">
                <a:off x="9542587" y="2327720"/>
                <a:ext cx="1089240" cy="1309260"/>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flipV="1">
                <a:off x="6633866" y="4339400"/>
                <a:ext cx="239038" cy="227089"/>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flipH="1" flipV="1">
                <a:off x="8056218" y="5097583"/>
                <a:ext cx="63628" cy="248388"/>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flipH="1" flipV="1">
                <a:off x="7813950" y="5114697"/>
                <a:ext cx="25079" cy="231274"/>
              </a:xfrm>
              <a:prstGeom prst="line">
                <a:avLst/>
              </a:prstGeom>
              <a:ln w="57150">
                <a:solidFill>
                  <a:srgbClr val="A7A7A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grpSp>
    </p:spTree>
    <p:extLst>
      <p:ext uri="{BB962C8B-B14F-4D97-AF65-F5344CB8AC3E}">
        <p14:creationId xmlns:p14="http://schemas.microsoft.com/office/powerpoint/2010/main" val="3889497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Island Frame for a Given Magnetic Configuration</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a:t>
            </a:fld>
            <a:endParaRPr lang="de-DE" dirty="0"/>
          </a:p>
        </p:txBody>
      </p:sp>
      <p:pic>
        <p:nvPicPr>
          <p:cNvPr id="7" name="Content Placeholder 6"/>
          <p:cNvPicPr>
            <a:picLocks noGrp="1" noChangeAspect="1"/>
          </p:cNvPicPr>
          <p:nvPr>
            <p:ph sz="quarter" idx="13"/>
          </p:nvPr>
        </p:nvPicPr>
        <p:blipFill>
          <a:blip r:embed="rId2"/>
          <a:stretch>
            <a:fillRect/>
          </a:stretch>
        </p:blipFill>
        <p:spPr>
          <a:xfrm>
            <a:off x="3657172" y="1609725"/>
            <a:ext cx="4877655" cy="4772025"/>
          </a:xfrm>
          <a:prstGeom prst="rect">
            <a:avLst/>
          </a:prstGeom>
        </p:spPr>
      </p:pic>
    </p:spTree>
    <p:extLst>
      <p:ext uri="{BB962C8B-B14F-4D97-AF65-F5344CB8AC3E}">
        <p14:creationId xmlns:p14="http://schemas.microsoft.com/office/powerpoint/2010/main" val="1764239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14650" y="1609725"/>
            <a:ext cx="6362700" cy="4772025"/>
          </a:xfrm>
        </p:spPr>
      </p:pic>
      <p:sp>
        <p:nvSpPr>
          <p:cNvPr id="3" name="Title 2"/>
          <p:cNvSpPr>
            <a:spLocks noGrp="1"/>
          </p:cNvSpPr>
          <p:nvPr>
            <p:ph type="title"/>
          </p:nvPr>
        </p:nvSpPr>
        <p:spPr/>
        <p:txBody>
          <a:bodyPr/>
          <a:lstStyle/>
          <a:p>
            <a:r>
              <a:rPr lang="en-IN" dirty="0" smtClean="0"/>
              <a:t>High </a:t>
            </a:r>
            <a:r>
              <a:rPr lang="en-IN" dirty="0" err="1" smtClean="0"/>
              <a:t>Qparallel</a:t>
            </a:r>
            <a:r>
              <a:rPr lang="en-IN" dirty="0" smtClean="0"/>
              <a:t> surface</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7</a:t>
            </a:fld>
            <a:endParaRPr lang="de-DE" dirty="0"/>
          </a:p>
        </p:txBody>
      </p:sp>
    </p:spTree>
    <p:extLst>
      <p:ext uri="{BB962C8B-B14F-4D97-AF65-F5344CB8AC3E}">
        <p14:creationId xmlns:p14="http://schemas.microsoft.com/office/powerpoint/2010/main" val="235895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2914650" y="1609725"/>
            <a:ext cx="6362700" cy="4772025"/>
          </a:xfrm>
          <a:prstGeom prst="rect">
            <a:avLst/>
          </a:prstGeom>
        </p:spPr>
      </p:pic>
      <p:sp>
        <p:nvSpPr>
          <p:cNvPr id="3" name="Title 2"/>
          <p:cNvSpPr>
            <a:spLocks noGrp="1"/>
          </p:cNvSpPr>
          <p:nvPr>
            <p:ph type="title"/>
          </p:nvPr>
        </p:nvSpPr>
        <p:spPr/>
        <p:txBody>
          <a:bodyPr/>
          <a:lstStyle/>
          <a:p>
            <a:r>
              <a:rPr lang="en-IN" dirty="0" smtClean="0"/>
              <a:t>Unique points</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8</a:t>
            </a:fld>
            <a:endParaRPr lang="de-DE" dirty="0"/>
          </a:p>
        </p:txBody>
      </p:sp>
      <p:sp>
        <p:nvSpPr>
          <p:cNvPr id="8" name="TextBox 7"/>
          <p:cNvSpPr txBox="1"/>
          <p:nvPr/>
        </p:nvSpPr>
        <p:spPr>
          <a:xfrm>
            <a:off x="8493638" y="2114571"/>
            <a:ext cx="2838299" cy="4154984"/>
          </a:xfrm>
          <a:prstGeom prst="rect">
            <a:avLst/>
          </a:prstGeom>
          <a:noFill/>
        </p:spPr>
        <p:txBody>
          <a:bodyPr wrap="square" lIns="0" tIns="0" rIns="0" bIns="0" rtlCol="0" anchor="t" anchorCtr="0">
            <a:spAutoFit/>
          </a:bodyPr>
          <a:lstStyle/>
          <a:p>
            <a:pPr algn="l">
              <a:lnSpc>
                <a:spcPts val="2300"/>
              </a:lnSpc>
              <a:spcBef>
                <a:spcPts val="1150"/>
              </a:spcBef>
            </a:pPr>
            <a:r>
              <a:rPr lang="en-IN" sz="1600" dirty="0" smtClean="0"/>
              <a:t>O-point and nearest point on the High QII</a:t>
            </a:r>
          </a:p>
          <a:p>
            <a:pPr marL="285750" indent="-285750" algn="l">
              <a:lnSpc>
                <a:spcPts val="2300"/>
              </a:lnSpc>
              <a:spcBef>
                <a:spcPts val="1150"/>
              </a:spcBef>
              <a:buFontTx/>
              <a:buChar char="-"/>
            </a:pPr>
            <a:r>
              <a:rPr lang="en-IN" sz="1600" dirty="0" smtClean="0"/>
              <a:t>Has to be traced to make a spline, hence no perturbations </a:t>
            </a:r>
          </a:p>
          <a:p>
            <a:pPr marL="285750" indent="-285750" algn="l">
              <a:lnSpc>
                <a:spcPts val="2300"/>
              </a:lnSpc>
              <a:spcBef>
                <a:spcPts val="1150"/>
              </a:spcBef>
              <a:buFontTx/>
              <a:buChar char="-"/>
            </a:pPr>
            <a:r>
              <a:rPr lang="en-IN" sz="1600" dirty="0" smtClean="0"/>
              <a:t>Could be X-point ? (Flux expansion highest there, but how useful for heat flux??)</a:t>
            </a:r>
          </a:p>
          <a:p>
            <a:pPr marL="285750" indent="-285750" algn="l">
              <a:lnSpc>
                <a:spcPts val="2300"/>
              </a:lnSpc>
              <a:spcBef>
                <a:spcPts val="1150"/>
              </a:spcBef>
              <a:buFontTx/>
              <a:buChar char="-"/>
            </a:pPr>
            <a:r>
              <a:rPr lang="en-IN" sz="1600" dirty="0" smtClean="0"/>
              <a:t>Can we use the field line pitch?</a:t>
            </a:r>
          </a:p>
          <a:p>
            <a:pPr marL="285750" indent="-285750" algn="l">
              <a:lnSpc>
                <a:spcPts val="2300"/>
              </a:lnSpc>
              <a:spcBef>
                <a:spcPts val="1150"/>
              </a:spcBef>
              <a:buFontTx/>
              <a:buChar char="-"/>
            </a:pPr>
            <a:endParaRPr lang="en-IN" sz="1600" dirty="0" smtClean="0"/>
          </a:p>
        </p:txBody>
      </p:sp>
    </p:spTree>
    <p:extLst>
      <p:ext uri="{BB962C8B-B14F-4D97-AF65-F5344CB8AC3E}">
        <p14:creationId xmlns:p14="http://schemas.microsoft.com/office/powerpoint/2010/main" val="2567813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95324" y="1536782"/>
            <a:ext cx="7620000" cy="4752975"/>
          </a:xfrm>
        </p:spPr>
      </p:pic>
      <p:sp>
        <p:nvSpPr>
          <p:cNvPr id="3" name="Title 2"/>
          <p:cNvSpPr>
            <a:spLocks noGrp="1"/>
          </p:cNvSpPr>
          <p:nvPr>
            <p:ph type="title"/>
          </p:nvPr>
        </p:nvSpPr>
        <p:spPr/>
        <p:txBody>
          <a:bodyPr/>
          <a:lstStyle/>
          <a:p>
            <a:r>
              <a:rPr lang="en-IN" dirty="0" smtClean="0"/>
              <a:t>Island frame</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29.09.23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9</a:t>
            </a:fld>
            <a:endParaRPr lang="de-DE" dirty="0"/>
          </a:p>
        </p:txBody>
      </p:sp>
      <p:sp>
        <p:nvSpPr>
          <p:cNvPr id="8" name="TextBox 7"/>
          <p:cNvSpPr txBox="1"/>
          <p:nvPr/>
        </p:nvSpPr>
        <p:spPr>
          <a:xfrm>
            <a:off x="8383219" y="1758834"/>
            <a:ext cx="2838299" cy="4154984"/>
          </a:xfrm>
          <a:prstGeom prst="rect">
            <a:avLst/>
          </a:prstGeom>
          <a:noFill/>
        </p:spPr>
        <p:txBody>
          <a:bodyPr wrap="square" lIns="0" tIns="0" rIns="0" bIns="0" rtlCol="0" anchor="t" anchorCtr="0">
            <a:spAutoFit/>
          </a:bodyPr>
          <a:lstStyle/>
          <a:p>
            <a:pPr algn="l">
              <a:lnSpc>
                <a:spcPts val="2300"/>
              </a:lnSpc>
              <a:spcBef>
                <a:spcPts val="1150"/>
              </a:spcBef>
            </a:pPr>
            <a:r>
              <a:rPr lang="en-IN" sz="1600" dirty="0" smtClean="0"/>
              <a:t>Observe both islands:</a:t>
            </a:r>
          </a:p>
          <a:p>
            <a:pPr algn="l">
              <a:lnSpc>
                <a:spcPts val="2300"/>
              </a:lnSpc>
              <a:spcBef>
                <a:spcPts val="1150"/>
              </a:spcBef>
            </a:pPr>
            <a:r>
              <a:rPr lang="en-IN" sz="1600" dirty="0" smtClean="0"/>
              <a:t>- Sweet spot (shape of island, width, LCMS) varies for both islands </a:t>
            </a:r>
          </a:p>
          <a:p>
            <a:pPr algn="l">
              <a:lnSpc>
                <a:spcPts val="2300"/>
              </a:lnSpc>
              <a:spcBef>
                <a:spcPts val="1150"/>
              </a:spcBef>
            </a:pPr>
            <a:r>
              <a:rPr lang="en-IN" sz="1600" dirty="0" smtClean="0"/>
              <a:t>-&gt; Design for both islands independently =&gt; different toroidal location for </a:t>
            </a:r>
            <a:r>
              <a:rPr lang="en-IN" sz="1600" dirty="0" err="1" smtClean="0"/>
              <a:t>strikeline</a:t>
            </a:r>
            <a:endParaRPr lang="en-IN" sz="1600" dirty="0"/>
          </a:p>
          <a:p>
            <a:pPr algn="l">
              <a:lnSpc>
                <a:spcPts val="2300"/>
              </a:lnSpc>
              <a:spcBef>
                <a:spcPts val="1150"/>
              </a:spcBef>
            </a:pPr>
            <a:r>
              <a:rPr lang="en-IN" sz="1600" dirty="0" smtClean="0"/>
              <a:t>!!!!! Continuous flow </a:t>
            </a:r>
          </a:p>
          <a:p>
            <a:pPr algn="l">
              <a:lnSpc>
                <a:spcPts val="2300"/>
              </a:lnSpc>
              <a:spcBef>
                <a:spcPts val="1150"/>
              </a:spcBef>
            </a:pPr>
            <a:r>
              <a:rPr lang="en-IN" sz="1600" dirty="0" smtClean="0"/>
              <a:t>But, having </a:t>
            </a:r>
            <a:r>
              <a:rPr lang="en-IN" sz="1600" dirty="0" err="1" smtClean="0"/>
              <a:t>strikelines</a:t>
            </a:r>
            <a:r>
              <a:rPr lang="en-IN" sz="1600" dirty="0" smtClean="0"/>
              <a:t> on both </a:t>
            </a:r>
            <a:r>
              <a:rPr lang="en-IN" sz="1600" dirty="0" err="1" smtClean="0"/>
              <a:t>divertors</a:t>
            </a:r>
            <a:r>
              <a:rPr lang="en-IN" sz="1600" dirty="0" smtClean="0"/>
              <a:t> at similar toroidal location contributes to laminar flow??</a:t>
            </a:r>
          </a:p>
        </p:txBody>
      </p:sp>
    </p:spTree>
    <p:extLst>
      <p:ext uri="{BB962C8B-B14F-4D97-AF65-F5344CB8AC3E}">
        <p14:creationId xmlns:p14="http://schemas.microsoft.com/office/powerpoint/2010/main" val="223284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820</Words>
  <Application>Microsoft Office PowerPoint</Application>
  <PresentationFormat>Widescreen</PresentationFormat>
  <Paragraphs>187</Paragraphs>
  <Slides>29</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.SF NS Symbols Regular</vt:lpstr>
      <vt:lpstr>Arial</vt:lpstr>
      <vt:lpstr>Arial Narrow</vt:lpstr>
      <vt:lpstr>Calibri</vt:lpstr>
      <vt:lpstr>Symbol</vt:lpstr>
      <vt:lpstr>Wingdings 3</vt:lpstr>
      <vt:lpstr>W7X</vt:lpstr>
      <vt:lpstr>IPP</vt:lpstr>
      <vt:lpstr>think-cell Folie</vt:lpstr>
      <vt:lpstr>Divertor Development Meeting  W7-X Divertor Optimization: Status and Ideas  </vt:lpstr>
      <vt:lpstr>Next-Step W7-X Divertor</vt:lpstr>
      <vt:lpstr>Background</vt:lpstr>
      <vt:lpstr>High Level Strategy</vt:lpstr>
      <vt:lpstr>2D Idea </vt:lpstr>
      <vt:lpstr>Island Frame for a Given Magnetic Configuration</vt:lpstr>
      <vt:lpstr>High Qparallel surface</vt:lpstr>
      <vt:lpstr>Unique points</vt:lpstr>
      <vt:lpstr>Island frame</vt:lpstr>
      <vt:lpstr>DEMO   </vt:lpstr>
      <vt:lpstr>1. Phi Extents – User input </vt:lpstr>
      <vt:lpstr>2. Offsets – User input  </vt:lpstr>
      <vt:lpstr>Divertor Dimensions </vt:lpstr>
      <vt:lpstr>Vertical Divertor</vt:lpstr>
      <vt:lpstr>Initial Guess for 3D Island Divertor Design for a 2D Idea   </vt:lpstr>
      <vt:lpstr>Parameterization Example</vt:lpstr>
      <vt:lpstr>High Level Strategy</vt:lpstr>
      <vt:lpstr>Results  </vt:lpstr>
      <vt:lpstr>Incidence Angle</vt:lpstr>
      <vt:lpstr>Connection length</vt:lpstr>
      <vt:lpstr>Heat Flux </vt:lpstr>
      <vt:lpstr>PowerPoint Presentation</vt:lpstr>
      <vt:lpstr>Idea2: Highest Curvature Point</vt:lpstr>
      <vt:lpstr>High Poloidal Curvature in Outboard side of Island </vt:lpstr>
      <vt:lpstr>Algorithm – Estimating High K  points </vt:lpstr>
      <vt:lpstr>Parameterization Example</vt:lpstr>
      <vt:lpstr>High Poloidal Curvature ~ Island Width</vt:lpstr>
      <vt:lpstr>Open Questions</vt:lpstr>
      <vt:lpstr>PowerPoint Presentation</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with lots of space for long titles and long author lists </dc:title>
  <dc:creator>Kharwandikar, Amit kohinoor</dc:creator>
  <cp:lastModifiedBy>Kharwandikar, Amit kohinoor</cp:lastModifiedBy>
  <cp:revision>472</cp:revision>
  <dcterms:created xsi:type="dcterms:W3CDTF">2022-09-20T09:03:37Z</dcterms:created>
  <dcterms:modified xsi:type="dcterms:W3CDTF">2023-09-27T08:56:05Z</dcterms:modified>
</cp:coreProperties>
</file>