
<file path=[Content_Types].xml><?xml version="1.0" encoding="utf-8"?>
<Types xmlns="http://schemas.openxmlformats.org/package/2006/content-types">
  <Default Extension="bin" ContentType="application/vnd.openxmlformats-officedocument.oleObject"/>
  <Default Extension="png" ContentType="image/png"/>
  <Default Extension="emf" ContentType="image/x-emf"/>
  <Default Extension="jpeg" ContentType="image/jpeg"/>
  <Default Extension="rels" ContentType="application/vnd.openxmlformats-package.relationships+xml"/>
  <Default Extension="xml" ContentType="application/xml"/>
  <Default Extension="vml" ContentType="application/vnd.openxmlformats-officedocument.vmlDrawing"/>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ags/tag1.xml" ContentType="application/vnd.openxmlformats-officedocument.presentationml.tags+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ppt/tags/tag7.xml" ContentType="application/vnd.openxmlformats-officedocument.presentationml.tags+xml"/>
  <Override PartName="/ppt/tags/tag8.xml" ContentType="application/vnd.openxmlformats-officedocument.presentationml.tags+xml"/>
  <Override PartName="/ppt/tags/tag9.xml" ContentType="application/vnd.openxmlformats-officedocument.presentationml.tags+xml"/>
  <Override PartName="/ppt/tags/tag10.xml" ContentType="application/vnd.openxmlformats-officedocument.presentationml.tags+xml"/>
  <Override PartName="/ppt/tags/tag11.xml" ContentType="application/vnd.openxmlformats-officedocument.presentationml.tags+xml"/>
  <Override PartName="/ppt/tags/tag12.xml" ContentType="application/vnd.openxmlformats-officedocument.presentationml.tags+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tags/tag13.xml" ContentType="application/vnd.openxmlformats-officedocument.presentationml.tags+xml"/>
  <Override PartName="/ppt/tags/tag14.xml" ContentType="application/vnd.openxmlformats-officedocument.presentationml.tags+xml"/>
  <Override PartName="/ppt/tags/tag15.xml" ContentType="application/vnd.openxmlformats-officedocument.presentationml.tags+xml"/>
  <Override PartName="/ppt/tags/tag16.xml" ContentType="application/vnd.openxmlformats-officedocument.presentationml.tags+xml"/>
  <Override PartName="/ppt/tags/tag17.xml" ContentType="application/vnd.openxmlformats-officedocument.presentationml.tags+xml"/>
  <Override PartName="/ppt/tags/tag18.xml" ContentType="application/vnd.openxmlformats-officedocument.presentationml.tags+xml"/>
  <Override PartName="/ppt/tags/tag19.xml" ContentType="application/vnd.openxmlformats-officedocument.presentationml.tags+xml"/>
  <Override PartName="/ppt/tags/tag20.xml" ContentType="application/vnd.openxmlformats-officedocument.presentationml.tags+xml"/>
  <Override PartName="/ppt/tags/tag21.xml" ContentType="application/vnd.openxmlformats-officedocument.presentationml.tags+xml"/>
  <Override PartName="/ppt/tags/tag22.xml" ContentType="application/vnd.openxmlformats-officedocument.presentationml.tags+xml"/>
  <Override PartName="/ppt/tags/tag23.xml" ContentType="application/vnd.openxmlformats-officedocument.presentationml.tags+xml"/>
  <Override PartName="/ppt/tags/tag24.xml" ContentType="application/vnd.openxmlformats-officedocument.presentationml.tags+xml"/>
  <Override PartName="/ppt/theme/theme3.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0" r:id="rId1"/>
    <p:sldMasterId id="2147483714" r:id="rId2"/>
  </p:sldMasterIdLst>
  <p:notesMasterIdLst>
    <p:notesMasterId r:id="rId30"/>
  </p:notesMasterIdLst>
  <p:sldIdLst>
    <p:sldId id="286" r:id="rId3"/>
    <p:sldId id="284" r:id="rId4"/>
    <p:sldId id="277" r:id="rId5"/>
    <p:sldId id="258" r:id="rId6"/>
    <p:sldId id="259" r:id="rId7"/>
    <p:sldId id="260" r:id="rId8"/>
    <p:sldId id="261" r:id="rId9"/>
    <p:sldId id="262" r:id="rId10"/>
    <p:sldId id="263" r:id="rId11"/>
    <p:sldId id="264" r:id="rId12"/>
    <p:sldId id="288" r:id="rId13"/>
    <p:sldId id="265" r:id="rId14"/>
    <p:sldId id="266" r:id="rId15"/>
    <p:sldId id="267" r:id="rId16"/>
    <p:sldId id="289" r:id="rId17"/>
    <p:sldId id="268" r:id="rId18"/>
    <p:sldId id="269" r:id="rId19"/>
    <p:sldId id="270" r:id="rId20"/>
    <p:sldId id="292" r:id="rId21"/>
    <p:sldId id="271" r:id="rId22"/>
    <p:sldId id="291" r:id="rId23"/>
    <p:sldId id="283" r:id="rId24"/>
    <p:sldId id="272" r:id="rId25"/>
    <p:sldId id="273" r:id="rId26"/>
    <p:sldId id="274" r:id="rId27"/>
    <p:sldId id="275" r:id="rId28"/>
    <p:sldId id="276" r:id="rId2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6C66"/>
    <a:srgbClr val="006E68"/>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ittlere Formatvorlage 2 - Akz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8025" autoAdjust="0"/>
    <p:restoredTop sz="96837" autoAdjust="0"/>
  </p:normalViewPr>
  <p:slideViewPr>
    <p:cSldViewPr snapToGrid="0">
      <p:cViewPr varScale="1">
        <p:scale>
          <a:sx n="119" d="100"/>
          <a:sy n="119" d="100"/>
        </p:scale>
        <p:origin x="96" y="282"/>
      </p:cViewPr>
      <p:guideLst>
        <p:guide orient="horz" pos="2160"/>
        <p:guide pos="3840"/>
      </p:guideLst>
    </p:cSldViewPr>
  </p:slideViewPr>
  <p:outlineViewPr>
    <p:cViewPr>
      <p:scale>
        <a:sx n="33" d="100"/>
        <a:sy n="33" d="100"/>
      </p:scale>
      <p:origin x="0" y="-2298"/>
    </p:cViewPr>
  </p:outlineViewPr>
  <p:notesTextViewPr>
    <p:cViewPr>
      <p:scale>
        <a:sx n="1" d="1"/>
        <a:sy n="1" d="1"/>
      </p:scale>
      <p:origin x="0" y="0"/>
    </p:cViewPr>
  </p:notesTextViewPr>
  <p:sorterViewPr>
    <p:cViewPr>
      <p:scale>
        <a:sx n="100" d="100"/>
        <a:sy n="100" d="100"/>
      </p:scale>
      <p:origin x="0" y="0"/>
    </p:cViewPr>
  </p:sorterViewPr>
  <p:notesViewPr>
    <p:cSldViewPr snapToGrid="0">
      <p:cViewPr varScale="1">
        <p:scale>
          <a:sx n="100" d="100"/>
          <a:sy n="100" d="100"/>
        </p:scale>
        <p:origin x="3552" y="72"/>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tableStyles" Target="tableStyle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presProps" Target="presProp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notesMaster" Target="notesMasters/notesMaster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5.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6.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7.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8.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10.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1.emf"/></Relationships>
</file>

<file path=ppt/drawings/_rels/vmlDrawing12.vml.rels><?xml version="1.0" encoding="UTF-8" standalone="yes"?>
<Relationships xmlns="http://schemas.openxmlformats.org/package/2006/relationships"><Relationship Id="rId1" Type="http://schemas.openxmlformats.org/officeDocument/2006/relationships/image" Target="../media/image1.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Kopfzeilenplatzhalt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de-DE"/>
          </a:p>
        </p:txBody>
      </p:sp>
      <p:sp>
        <p:nvSpPr>
          <p:cNvPr id="3" name="Datumsplatzhalt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3E7EAE9-CD22-4919-B9F6-1A82D6CE1B33}" type="datetimeFigureOut">
              <a:rPr lang="de-DE" smtClean="0"/>
              <a:t>01.08.2023</a:t>
            </a:fld>
            <a:endParaRPr lang="de-DE"/>
          </a:p>
        </p:txBody>
      </p:sp>
      <p:sp>
        <p:nvSpPr>
          <p:cNvPr id="4" name="Folienbildplatzhalt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de-DE"/>
          </a:p>
        </p:txBody>
      </p:sp>
      <p:sp>
        <p:nvSpPr>
          <p:cNvPr id="5" name="Notizenplatzhalt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p>
        </p:txBody>
      </p:sp>
      <p:sp>
        <p:nvSpPr>
          <p:cNvPr id="6" name="Fußzeilenplatzhalt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de-DE"/>
          </a:p>
        </p:txBody>
      </p:sp>
      <p:sp>
        <p:nvSpPr>
          <p:cNvPr id="7" name="Foliennummernplatzhalt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C85E968-FCE0-431C-99B4-EC8EA971DFFE}" type="slidenum">
              <a:rPr lang="de-DE" smtClean="0"/>
              <a:t>‹Nr.›</a:t>
            </a:fld>
            <a:endParaRPr lang="de-DE"/>
          </a:p>
        </p:txBody>
      </p:sp>
    </p:spTree>
    <p:extLst>
      <p:ext uri="{BB962C8B-B14F-4D97-AF65-F5344CB8AC3E}">
        <p14:creationId xmlns:p14="http://schemas.microsoft.com/office/powerpoint/2010/main" val="247365909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Folienbildplatzhalter 1"/>
          <p:cNvSpPr>
            <a:spLocks noGrp="1" noRot="1" noChangeAspect="1"/>
          </p:cNvSpPr>
          <p:nvPr>
            <p:ph type="sldImg"/>
          </p:nvPr>
        </p:nvSpPr>
        <p:spPr/>
      </p:sp>
      <p:sp>
        <p:nvSpPr>
          <p:cNvPr id="3" name="Notizenplatzhalter 2"/>
          <p:cNvSpPr>
            <a:spLocks noGrp="1"/>
          </p:cNvSpPr>
          <p:nvPr>
            <p:ph type="body" idx="1"/>
          </p:nvPr>
        </p:nvSpPr>
        <p:spPr/>
        <p:txBody>
          <a:bodyPr/>
          <a:lstStyle/>
          <a:p>
            <a:pPr marL="171450" indent="-171450">
              <a:buFont typeface="Arial" panose="020B0604020202020204" pitchFamily="34" charset="0"/>
              <a:buChar char="•"/>
            </a:pPr>
            <a:r>
              <a:rPr lang="de-DE" dirty="0" err="1" smtClean="0"/>
              <a:t>Particle</a:t>
            </a:r>
            <a:r>
              <a:rPr lang="de-DE" dirty="0" smtClean="0"/>
              <a:t> </a:t>
            </a:r>
            <a:r>
              <a:rPr lang="de-DE" dirty="0" err="1" smtClean="0"/>
              <a:t>exhaust</a:t>
            </a:r>
            <a:r>
              <a:rPr lang="de-DE" dirty="0" smtClean="0"/>
              <a:t> after </a:t>
            </a:r>
            <a:r>
              <a:rPr lang="de-DE" dirty="0" err="1" smtClean="0"/>
              <a:t>neutralisation</a:t>
            </a:r>
            <a:r>
              <a:rPr lang="de-DE" dirty="0" smtClean="0"/>
              <a:t> – </a:t>
            </a:r>
            <a:r>
              <a:rPr lang="de-DE" dirty="0" err="1" smtClean="0"/>
              <a:t>hard</a:t>
            </a:r>
            <a:r>
              <a:rPr lang="de-DE" dirty="0" smtClean="0"/>
              <a:t> </a:t>
            </a:r>
            <a:r>
              <a:rPr lang="de-DE" dirty="0" err="1" smtClean="0"/>
              <a:t>boundary</a:t>
            </a:r>
            <a:r>
              <a:rPr lang="de-DE" dirty="0" smtClean="0"/>
              <a:t> </a:t>
            </a:r>
            <a:r>
              <a:rPr lang="de-DE" dirty="0" err="1" smtClean="0"/>
              <a:t>condition</a:t>
            </a:r>
            <a:r>
              <a:rPr lang="de-DE" dirty="0" smtClean="0"/>
              <a:t> </a:t>
            </a:r>
            <a:r>
              <a:rPr lang="de-DE" dirty="0" err="1" smtClean="0"/>
              <a:t>is</a:t>
            </a:r>
            <a:r>
              <a:rPr lang="de-DE" dirty="0" smtClean="0"/>
              <a:t> </a:t>
            </a:r>
            <a:r>
              <a:rPr lang="de-DE" dirty="0" err="1" smtClean="0"/>
              <a:t>to</a:t>
            </a:r>
            <a:r>
              <a:rPr lang="de-DE" dirty="0" smtClean="0"/>
              <a:t> </a:t>
            </a:r>
            <a:r>
              <a:rPr lang="de-DE" dirty="0" err="1" smtClean="0"/>
              <a:t>keep</a:t>
            </a:r>
            <a:r>
              <a:rPr lang="de-DE" dirty="0" smtClean="0"/>
              <a:t> </a:t>
            </a:r>
            <a:r>
              <a:rPr lang="de-DE" dirty="0" err="1" smtClean="0"/>
              <a:t>rho</a:t>
            </a:r>
            <a:r>
              <a:rPr lang="de-DE" dirty="0" smtClean="0"/>
              <a:t> </a:t>
            </a:r>
            <a:r>
              <a:rPr lang="de-DE" dirty="0" err="1" smtClean="0"/>
              <a:t>below</a:t>
            </a:r>
            <a:r>
              <a:rPr lang="de-DE" dirty="0" smtClean="0"/>
              <a:t> 10, </a:t>
            </a:r>
            <a:r>
              <a:rPr lang="de-DE" dirty="0" err="1" smtClean="0"/>
              <a:t>and</a:t>
            </a:r>
            <a:r>
              <a:rPr lang="de-DE" dirty="0" smtClean="0"/>
              <a:t> </a:t>
            </a:r>
            <a:r>
              <a:rPr lang="de-DE" dirty="0" err="1" smtClean="0"/>
              <a:t>for</a:t>
            </a:r>
            <a:r>
              <a:rPr lang="de-DE" dirty="0" smtClean="0"/>
              <a:t> a </a:t>
            </a:r>
            <a:r>
              <a:rPr lang="de-DE" dirty="0" err="1" smtClean="0"/>
              <a:t>steady</a:t>
            </a:r>
            <a:r>
              <a:rPr lang="de-DE" dirty="0" smtClean="0"/>
              <a:t> </a:t>
            </a:r>
            <a:r>
              <a:rPr lang="de-DE" dirty="0" err="1" smtClean="0"/>
              <a:t>state</a:t>
            </a:r>
            <a:r>
              <a:rPr lang="de-DE" dirty="0" smtClean="0"/>
              <a:t> </a:t>
            </a:r>
            <a:r>
              <a:rPr lang="de-DE" dirty="0" err="1" smtClean="0"/>
              <a:t>reaction</a:t>
            </a:r>
            <a:r>
              <a:rPr lang="de-DE" dirty="0" smtClean="0"/>
              <a:t> </a:t>
            </a:r>
            <a:r>
              <a:rPr lang="de-DE" dirty="0" err="1" smtClean="0"/>
              <a:t>we</a:t>
            </a:r>
            <a:r>
              <a:rPr lang="de-DE" dirty="0" smtClean="0"/>
              <a:t> </a:t>
            </a:r>
            <a:r>
              <a:rPr lang="de-DE" dirty="0" err="1" smtClean="0"/>
              <a:t>need</a:t>
            </a:r>
            <a:r>
              <a:rPr lang="de-DE" dirty="0" smtClean="0"/>
              <a:t> </a:t>
            </a:r>
            <a:r>
              <a:rPr lang="de-DE" dirty="0" err="1" smtClean="0"/>
              <a:t>to</a:t>
            </a:r>
            <a:r>
              <a:rPr lang="de-DE" dirty="0" smtClean="0"/>
              <a:t> </a:t>
            </a:r>
            <a:r>
              <a:rPr lang="de-DE" dirty="0" err="1" smtClean="0"/>
              <a:t>exhaust</a:t>
            </a:r>
            <a:r>
              <a:rPr lang="de-DE" dirty="0" smtClean="0"/>
              <a:t> </a:t>
            </a:r>
            <a:r>
              <a:rPr lang="de-DE" dirty="0" err="1" smtClean="0"/>
              <a:t>as</a:t>
            </a:r>
            <a:r>
              <a:rPr lang="de-DE" dirty="0" smtClean="0"/>
              <a:t> </a:t>
            </a:r>
            <a:r>
              <a:rPr lang="de-DE" dirty="0" err="1" smtClean="0"/>
              <a:t>much</a:t>
            </a:r>
            <a:r>
              <a:rPr lang="de-DE" dirty="0" smtClean="0"/>
              <a:t> He </a:t>
            </a:r>
            <a:r>
              <a:rPr lang="de-DE" dirty="0" err="1" smtClean="0"/>
              <a:t>as</a:t>
            </a:r>
            <a:r>
              <a:rPr lang="de-DE" dirty="0" smtClean="0"/>
              <a:t> </a:t>
            </a:r>
            <a:r>
              <a:rPr lang="de-DE" dirty="0" err="1" smtClean="0"/>
              <a:t>is</a:t>
            </a:r>
            <a:r>
              <a:rPr lang="de-DE" dirty="0" smtClean="0"/>
              <a:t> </a:t>
            </a:r>
            <a:r>
              <a:rPr lang="de-DE" dirty="0" err="1" smtClean="0"/>
              <a:t>formed</a:t>
            </a:r>
            <a:r>
              <a:rPr lang="de-DE" dirty="0" smtClean="0"/>
              <a:t> in </a:t>
            </a:r>
            <a:r>
              <a:rPr lang="de-DE" dirty="0" err="1" smtClean="0"/>
              <a:t>the</a:t>
            </a:r>
            <a:r>
              <a:rPr lang="de-DE" dirty="0" smtClean="0"/>
              <a:t> </a:t>
            </a:r>
            <a:r>
              <a:rPr lang="de-DE" dirty="0" err="1" smtClean="0"/>
              <a:t>fusion</a:t>
            </a:r>
            <a:r>
              <a:rPr lang="de-DE" dirty="0" smtClean="0"/>
              <a:t> </a:t>
            </a:r>
            <a:r>
              <a:rPr lang="de-DE" dirty="0" err="1" smtClean="0"/>
              <a:t>reaction</a:t>
            </a:r>
            <a:r>
              <a:rPr lang="de-DE" dirty="0" smtClean="0"/>
              <a:t>.</a:t>
            </a:r>
          </a:p>
          <a:p>
            <a:pPr marL="171450" indent="-171450">
              <a:buFont typeface="Arial" panose="020B0604020202020204" pitchFamily="34" charset="0"/>
              <a:buChar char="•"/>
            </a:pPr>
            <a:r>
              <a:rPr lang="de-DE" dirty="0" smtClean="0"/>
              <a:t>Divertor</a:t>
            </a:r>
            <a:r>
              <a:rPr lang="de-DE" baseline="0" dirty="0" smtClean="0"/>
              <a:t> </a:t>
            </a:r>
            <a:r>
              <a:rPr lang="de-DE" baseline="0" dirty="0" err="1" smtClean="0"/>
              <a:t>exhaust</a:t>
            </a:r>
            <a:r>
              <a:rPr lang="de-DE" baseline="0" dirty="0" smtClean="0"/>
              <a:t> </a:t>
            </a:r>
            <a:r>
              <a:rPr lang="de-DE" baseline="0" dirty="0" err="1" smtClean="0"/>
              <a:t>metric</a:t>
            </a:r>
            <a:r>
              <a:rPr lang="de-DE" baseline="0" dirty="0" smtClean="0"/>
              <a:t>, </a:t>
            </a:r>
            <a:r>
              <a:rPr lang="de-DE" baseline="0" dirty="0" err="1" smtClean="0"/>
              <a:t>how</a:t>
            </a:r>
            <a:r>
              <a:rPr lang="de-DE" baseline="0" dirty="0" smtClean="0"/>
              <a:t> </a:t>
            </a:r>
            <a:r>
              <a:rPr lang="de-DE" baseline="0" dirty="0" err="1" smtClean="0"/>
              <a:t>many</a:t>
            </a:r>
            <a:r>
              <a:rPr lang="de-DE" baseline="0" dirty="0" smtClean="0"/>
              <a:t> </a:t>
            </a:r>
            <a:r>
              <a:rPr lang="de-DE" baseline="0" dirty="0" err="1" smtClean="0"/>
              <a:t>of</a:t>
            </a:r>
            <a:r>
              <a:rPr lang="de-DE" baseline="0" dirty="0" smtClean="0"/>
              <a:t> </a:t>
            </a:r>
            <a:r>
              <a:rPr lang="de-DE" baseline="0" dirty="0" err="1" smtClean="0"/>
              <a:t>the</a:t>
            </a:r>
            <a:r>
              <a:rPr lang="de-DE" baseline="0" dirty="0" smtClean="0"/>
              <a:t> </a:t>
            </a:r>
            <a:r>
              <a:rPr lang="de-DE" baseline="0" dirty="0" err="1" smtClean="0"/>
              <a:t>neutralized</a:t>
            </a:r>
            <a:r>
              <a:rPr lang="de-DE" baseline="0" dirty="0" smtClean="0"/>
              <a:t> </a:t>
            </a:r>
            <a:r>
              <a:rPr lang="de-DE" baseline="0" dirty="0" err="1" smtClean="0"/>
              <a:t>particles</a:t>
            </a:r>
            <a:r>
              <a:rPr lang="de-DE" baseline="0" dirty="0" smtClean="0"/>
              <a:t> </a:t>
            </a:r>
            <a:r>
              <a:rPr lang="de-DE" baseline="0" dirty="0" err="1" smtClean="0"/>
              <a:t>are</a:t>
            </a:r>
            <a:r>
              <a:rPr lang="de-DE" baseline="0" dirty="0" smtClean="0"/>
              <a:t> </a:t>
            </a:r>
            <a:r>
              <a:rPr lang="de-DE" baseline="0" dirty="0" err="1" smtClean="0"/>
              <a:t>exhausted</a:t>
            </a:r>
            <a:endParaRPr lang="de-DE" baseline="0" dirty="0" smtClean="0"/>
          </a:p>
          <a:p>
            <a:pPr marL="628650" lvl="1" indent="-171450">
              <a:buFont typeface="Arial" panose="020B0604020202020204" pitchFamily="34" charset="0"/>
              <a:buChar char="•"/>
            </a:pPr>
            <a:r>
              <a:rPr lang="de-DE" baseline="0" dirty="0" err="1" smtClean="0"/>
              <a:t>Seperate</a:t>
            </a:r>
            <a:r>
              <a:rPr lang="de-DE" baseline="0" dirty="0" smtClean="0"/>
              <a:t> </a:t>
            </a:r>
            <a:r>
              <a:rPr lang="de-DE" baseline="0" dirty="0" err="1" smtClean="0"/>
              <a:t>into</a:t>
            </a:r>
            <a:r>
              <a:rPr lang="de-DE" baseline="0" dirty="0" smtClean="0"/>
              <a:t> </a:t>
            </a:r>
            <a:r>
              <a:rPr lang="de-DE" baseline="0" dirty="0" err="1" smtClean="0"/>
              <a:t>collection</a:t>
            </a:r>
            <a:r>
              <a:rPr lang="de-DE" baseline="0" dirty="0" smtClean="0"/>
              <a:t>, </a:t>
            </a:r>
            <a:r>
              <a:rPr lang="de-DE" baseline="0" dirty="0" err="1" smtClean="0"/>
              <a:t>what</a:t>
            </a:r>
            <a:r>
              <a:rPr lang="de-DE" baseline="0" dirty="0" smtClean="0"/>
              <a:t> </a:t>
            </a:r>
            <a:r>
              <a:rPr lang="de-DE" baseline="0" dirty="0" err="1" smtClean="0"/>
              <a:t>fraction</a:t>
            </a:r>
            <a:r>
              <a:rPr lang="de-DE" baseline="0" dirty="0" smtClean="0"/>
              <a:t> </a:t>
            </a:r>
            <a:r>
              <a:rPr lang="de-DE" baseline="0" dirty="0" err="1" smtClean="0"/>
              <a:t>of</a:t>
            </a:r>
            <a:r>
              <a:rPr lang="de-DE" baseline="0" dirty="0" smtClean="0"/>
              <a:t> </a:t>
            </a:r>
            <a:r>
              <a:rPr lang="de-DE" baseline="0" dirty="0" err="1" smtClean="0"/>
              <a:t>particles</a:t>
            </a:r>
            <a:r>
              <a:rPr lang="de-DE" baseline="0" dirty="0" smtClean="0"/>
              <a:t> </a:t>
            </a:r>
            <a:r>
              <a:rPr lang="de-DE" baseline="0" dirty="0" err="1" smtClean="0"/>
              <a:t>from</a:t>
            </a:r>
            <a:r>
              <a:rPr lang="de-DE" baseline="0" dirty="0" smtClean="0"/>
              <a:t> </a:t>
            </a:r>
            <a:r>
              <a:rPr lang="de-DE" baseline="0" dirty="0" err="1" smtClean="0"/>
              <a:t>the</a:t>
            </a:r>
            <a:r>
              <a:rPr lang="de-DE" baseline="0" dirty="0" smtClean="0"/>
              <a:t> </a:t>
            </a:r>
            <a:r>
              <a:rPr lang="de-DE" baseline="0" dirty="0" err="1" smtClean="0"/>
              <a:t>strike</a:t>
            </a:r>
            <a:r>
              <a:rPr lang="de-DE" baseline="0" dirty="0" smtClean="0"/>
              <a:t> </a:t>
            </a:r>
            <a:r>
              <a:rPr lang="de-DE" baseline="0" dirty="0" err="1" smtClean="0"/>
              <a:t>line</a:t>
            </a:r>
            <a:r>
              <a:rPr lang="de-DE" baseline="0" dirty="0" smtClean="0"/>
              <a:t> </a:t>
            </a:r>
            <a:r>
              <a:rPr lang="de-DE" baseline="0" dirty="0" err="1" smtClean="0"/>
              <a:t>make</a:t>
            </a:r>
            <a:r>
              <a:rPr lang="de-DE" baseline="0" dirty="0" smtClean="0"/>
              <a:t> </a:t>
            </a:r>
            <a:r>
              <a:rPr lang="de-DE" baseline="0" dirty="0" err="1" smtClean="0"/>
              <a:t>it</a:t>
            </a:r>
            <a:r>
              <a:rPr lang="de-DE" baseline="0" dirty="0" smtClean="0"/>
              <a:t> </a:t>
            </a:r>
            <a:r>
              <a:rPr lang="de-DE" baseline="0" dirty="0" err="1" smtClean="0"/>
              <a:t>into</a:t>
            </a:r>
            <a:r>
              <a:rPr lang="de-DE" baseline="0" dirty="0" smtClean="0"/>
              <a:t> </a:t>
            </a:r>
            <a:r>
              <a:rPr lang="de-DE" baseline="0" dirty="0" err="1" smtClean="0"/>
              <a:t>the</a:t>
            </a:r>
            <a:r>
              <a:rPr lang="de-DE" baseline="0" dirty="0" smtClean="0"/>
              <a:t> sub-divertor</a:t>
            </a:r>
          </a:p>
          <a:p>
            <a:pPr marL="628650" lvl="1" indent="-171450">
              <a:buFont typeface="Arial" panose="020B0604020202020204" pitchFamily="34" charset="0"/>
              <a:buChar char="•"/>
            </a:pPr>
            <a:r>
              <a:rPr lang="de-DE" baseline="0" dirty="0" err="1" smtClean="0"/>
              <a:t>Removal</a:t>
            </a:r>
            <a:r>
              <a:rPr lang="de-DE" baseline="0" dirty="0" smtClean="0"/>
              <a:t>, </a:t>
            </a:r>
            <a:r>
              <a:rPr lang="de-DE" baseline="0" dirty="0" err="1" smtClean="0"/>
              <a:t>what</a:t>
            </a:r>
            <a:r>
              <a:rPr lang="de-DE" baseline="0" dirty="0" smtClean="0"/>
              <a:t> </a:t>
            </a:r>
            <a:r>
              <a:rPr lang="de-DE" baseline="0" dirty="0" err="1" smtClean="0"/>
              <a:t>fraction</a:t>
            </a:r>
            <a:r>
              <a:rPr lang="de-DE" baseline="0" dirty="0" smtClean="0"/>
              <a:t> </a:t>
            </a:r>
            <a:r>
              <a:rPr lang="de-DE" baseline="0" dirty="0" err="1" smtClean="0"/>
              <a:t>of</a:t>
            </a:r>
            <a:r>
              <a:rPr lang="de-DE" baseline="0" dirty="0" smtClean="0"/>
              <a:t> </a:t>
            </a:r>
            <a:r>
              <a:rPr lang="de-DE" baseline="0" dirty="0" err="1" smtClean="0"/>
              <a:t>the</a:t>
            </a:r>
            <a:r>
              <a:rPr lang="de-DE" baseline="0" dirty="0" smtClean="0"/>
              <a:t> </a:t>
            </a:r>
            <a:r>
              <a:rPr lang="de-DE" baseline="0" dirty="0" err="1" smtClean="0"/>
              <a:t>particles</a:t>
            </a:r>
            <a:r>
              <a:rPr lang="de-DE" baseline="0" dirty="0" smtClean="0"/>
              <a:t> in </a:t>
            </a:r>
            <a:r>
              <a:rPr lang="de-DE" baseline="0" dirty="0" err="1" smtClean="0"/>
              <a:t>the</a:t>
            </a:r>
            <a:r>
              <a:rPr lang="de-DE" baseline="0" dirty="0" smtClean="0"/>
              <a:t> sub-divertor </a:t>
            </a:r>
            <a:r>
              <a:rPr lang="de-DE" baseline="0" dirty="0" err="1" smtClean="0"/>
              <a:t>is</a:t>
            </a:r>
            <a:r>
              <a:rPr lang="de-DE" baseline="0" dirty="0" smtClean="0"/>
              <a:t> </a:t>
            </a:r>
            <a:r>
              <a:rPr lang="de-DE" baseline="0" dirty="0" err="1" smtClean="0"/>
              <a:t>removed</a:t>
            </a:r>
            <a:endParaRPr lang="de-DE" baseline="0" dirty="0" smtClean="0"/>
          </a:p>
          <a:p>
            <a:pPr marL="628650" lvl="1" indent="-171450">
              <a:buFont typeface="Arial" panose="020B0604020202020204" pitchFamily="34" charset="0"/>
              <a:buChar char="•"/>
            </a:pPr>
            <a:r>
              <a:rPr lang="de-DE" baseline="0" dirty="0" err="1" smtClean="0"/>
              <a:t>Additionally</a:t>
            </a:r>
            <a:r>
              <a:rPr lang="de-DE" baseline="0" dirty="0" smtClean="0"/>
              <a:t> </a:t>
            </a:r>
            <a:r>
              <a:rPr lang="de-DE" baseline="0" dirty="0" err="1" smtClean="0"/>
              <a:t>plugging</a:t>
            </a:r>
            <a:r>
              <a:rPr lang="de-DE" baseline="0" dirty="0" smtClean="0"/>
              <a:t>: Keep </a:t>
            </a:r>
            <a:r>
              <a:rPr lang="de-DE" baseline="0" dirty="0" err="1" smtClean="0"/>
              <a:t>particles</a:t>
            </a:r>
            <a:r>
              <a:rPr lang="de-DE" baseline="0" dirty="0" smtClean="0"/>
              <a:t> </a:t>
            </a:r>
            <a:r>
              <a:rPr lang="de-DE" baseline="0" dirty="0" err="1" smtClean="0"/>
              <a:t>that</a:t>
            </a:r>
            <a:r>
              <a:rPr lang="de-DE" baseline="0" dirty="0" smtClean="0"/>
              <a:t> </a:t>
            </a:r>
            <a:r>
              <a:rPr lang="de-DE" baseline="0" dirty="0" err="1" smtClean="0"/>
              <a:t>aren‘t</a:t>
            </a:r>
            <a:r>
              <a:rPr lang="de-DE" baseline="0" dirty="0" smtClean="0"/>
              <a:t> </a:t>
            </a:r>
            <a:r>
              <a:rPr lang="de-DE" baseline="0" dirty="0" err="1" smtClean="0"/>
              <a:t>exhausted</a:t>
            </a:r>
            <a:r>
              <a:rPr lang="de-DE" baseline="0" dirty="0" smtClean="0"/>
              <a:t> in </a:t>
            </a:r>
            <a:r>
              <a:rPr lang="de-DE" baseline="0" dirty="0" err="1" smtClean="0"/>
              <a:t>the</a:t>
            </a:r>
            <a:r>
              <a:rPr lang="de-DE" baseline="0" dirty="0" smtClean="0"/>
              <a:t> divertor. </a:t>
            </a:r>
            <a:r>
              <a:rPr lang="de-DE" baseline="0" dirty="0" err="1" smtClean="0"/>
              <a:t>Another</a:t>
            </a:r>
            <a:r>
              <a:rPr lang="de-DE" baseline="0" dirty="0" smtClean="0"/>
              <a:t> </a:t>
            </a:r>
            <a:r>
              <a:rPr lang="de-DE" baseline="0" dirty="0" err="1" smtClean="0"/>
              <a:t>chance</a:t>
            </a:r>
            <a:r>
              <a:rPr lang="de-DE" baseline="0" dirty="0" smtClean="0"/>
              <a:t> </a:t>
            </a:r>
            <a:r>
              <a:rPr lang="de-DE" baseline="0" dirty="0" err="1" smtClean="0"/>
              <a:t>for</a:t>
            </a:r>
            <a:r>
              <a:rPr lang="de-DE" baseline="0" dirty="0" smtClean="0"/>
              <a:t> </a:t>
            </a:r>
            <a:r>
              <a:rPr lang="de-DE" baseline="0" dirty="0" err="1" smtClean="0"/>
              <a:t>exhaust</a:t>
            </a:r>
            <a:r>
              <a:rPr lang="de-DE" baseline="0" dirty="0" smtClean="0"/>
              <a:t>, </a:t>
            </a:r>
            <a:r>
              <a:rPr lang="de-DE" baseline="0" dirty="0" err="1" smtClean="0"/>
              <a:t>minimize</a:t>
            </a:r>
            <a:r>
              <a:rPr lang="de-DE" baseline="0" dirty="0" smtClean="0"/>
              <a:t> CX</a:t>
            </a:r>
          </a:p>
          <a:p>
            <a:pPr marL="171450" lvl="0" indent="-171450">
              <a:buFont typeface="Arial" panose="020B0604020202020204" pitchFamily="34" charset="0"/>
              <a:buChar char="•"/>
            </a:pPr>
            <a:r>
              <a:rPr lang="de-DE" baseline="0" dirty="0" err="1" smtClean="0"/>
              <a:t>Neutralize</a:t>
            </a:r>
            <a:r>
              <a:rPr lang="de-DE" baseline="0" dirty="0" smtClean="0"/>
              <a:t> on </a:t>
            </a:r>
            <a:r>
              <a:rPr lang="de-DE" baseline="0" dirty="0" err="1" smtClean="0"/>
              <a:t>targets</a:t>
            </a:r>
            <a:r>
              <a:rPr lang="de-DE" baseline="0" dirty="0" smtClean="0"/>
              <a:t> – </a:t>
            </a:r>
            <a:r>
              <a:rPr lang="de-DE" baseline="0" dirty="0" err="1" smtClean="0"/>
              <a:t>plasma</a:t>
            </a:r>
            <a:r>
              <a:rPr lang="de-DE" baseline="0" dirty="0" smtClean="0"/>
              <a:t> wall </a:t>
            </a:r>
            <a:r>
              <a:rPr lang="de-DE" baseline="0" dirty="0" err="1" smtClean="0"/>
              <a:t>interaction</a:t>
            </a:r>
            <a:r>
              <a:rPr lang="de-DE" baseline="0" dirty="0" smtClean="0"/>
              <a:t> - </a:t>
            </a:r>
            <a:r>
              <a:rPr lang="de-DE" baseline="0" dirty="0" err="1" smtClean="0"/>
              <a:t>Impurities</a:t>
            </a:r>
            <a:r>
              <a:rPr lang="de-DE" baseline="0" dirty="0" smtClean="0"/>
              <a:t> out </a:t>
            </a:r>
            <a:r>
              <a:rPr lang="de-DE" baseline="0" dirty="0" err="1" smtClean="0"/>
              <a:t>of</a:t>
            </a:r>
            <a:r>
              <a:rPr lang="de-DE" baseline="0" dirty="0" smtClean="0"/>
              <a:t> </a:t>
            </a:r>
            <a:r>
              <a:rPr lang="de-DE" baseline="0" dirty="0" err="1" smtClean="0"/>
              <a:t>confined</a:t>
            </a:r>
            <a:r>
              <a:rPr lang="de-DE" baseline="0" dirty="0" smtClean="0"/>
              <a:t> </a:t>
            </a:r>
            <a:r>
              <a:rPr lang="de-DE" baseline="0" dirty="0" err="1" smtClean="0"/>
              <a:t>plasma</a:t>
            </a:r>
            <a:endParaRPr lang="de-DE" baseline="0" dirty="0" smtClean="0"/>
          </a:p>
          <a:p>
            <a:pPr marL="628650" lvl="1" indent="-171450">
              <a:buFont typeface="Arial" panose="020B0604020202020204" pitchFamily="34" charset="0"/>
              <a:buChar char="•"/>
            </a:pPr>
            <a:r>
              <a:rPr lang="de-DE" baseline="0" dirty="0" err="1" smtClean="0"/>
              <a:t>Minimize</a:t>
            </a:r>
            <a:r>
              <a:rPr lang="de-DE" baseline="0" dirty="0" smtClean="0"/>
              <a:t> </a:t>
            </a:r>
            <a:r>
              <a:rPr lang="de-DE" baseline="0" dirty="0" err="1" smtClean="0"/>
              <a:t>erosion</a:t>
            </a:r>
            <a:r>
              <a:rPr lang="de-DE" baseline="0" dirty="0" smtClean="0"/>
              <a:t>, </a:t>
            </a:r>
            <a:r>
              <a:rPr lang="de-DE" baseline="0" dirty="0" err="1" smtClean="0"/>
              <a:t>T</a:t>
            </a:r>
            <a:r>
              <a:rPr lang="de-DE" baseline="-25000" dirty="0" err="1" smtClean="0"/>
              <a:t>e</a:t>
            </a:r>
            <a:endParaRPr lang="de-DE" baseline="-25000" dirty="0" smtClean="0"/>
          </a:p>
          <a:p>
            <a:pPr marL="628650" lvl="1" indent="-171450">
              <a:buFont typeface="Arial" panose="020B0604020202020204" pitchFamily="34" charset="0"/>
              <a:buChar char="•"/>
            </a:pPr>
            <a:r>
              <a:rPr lang="de-DE" baseline="0" dirty="0" err="1" smtClean="0"/>
              <a:t>Can‘t</a:t>
            </a:r>
            <a:r>
              <a:rPr lang="de-DE" baseline="0" dirty="0" smtClean="0"/>
              <a:t> </a:t>
            </a:r>
            <a:r>
              <a:rPr lang="de-DE" baseline="0" dirty="0" err="1" smtClean="0"/>
              <a:t>fully</a:t>
            </a:r>
            <a:r>
              <a:rPr lang="de-DE" baseline="0" dirty="0" smtClean="0"/>
              <a:t> </a:t>
            </a:r>
            <a:r>
              <a:rPr lang="de-DE" baseline="0" dirty="0" err="1" smtClean="0"/>
              <a:t>avoid</a:t>
            </a:r>
            <a:r>
              <a:rPr lang="de-DE" baseline="0" dirty="0" smtClean="0"/>
              <a:t> </a:t>
            </a:r>
            <a:r>
              <a:rPr lang="de-DE" baseline="0" dirty="0" err="1" smtClean="0"/>
              <a:t>it</a:t>
            </a:r>
            <a:r>
              <a:rPr lang="de-DE" baseline="0" dirty="0" smtClean="0"/>
              <a:t>, </a:t>
            </a:r>
            <a:r>
              <a:rPr lang="de-DE" baseline="0" dirty="0" err="1" smtClean="0"/>
              <a:t>keep</a:t>
            </a:r>
            <a:r>
              <a:rPr lang="de-DE" baseline="0" dirty="0" smtClean="0"/>
              <a:t> </a:t>
            </a:r>
            <a:r>
              <a:rPr lang="de-DE" baseline="0" dirty="0" err="1" smtClean="0"/>
              <a:t>erosion</a:t>
            </a:r>
            <a:r>
              <a:rPr lang="de-DE" baseline="0" dirty="0" smtClean="0"/>
              <a:t> </a:t>
            </a:r>
            <a:r>
              <a:rPr lang="de-DE" baseline="0" dirty="0" err="1" smtClean="0"/>
              <a:t>away</a:t>
            </a:r>
            <a:r>
              <a:rPr lang="de-DE" baseline="0" dirty="0" smtClean="0"/>
              <a:t> </a:t>
            </a:r>
            <a:r>
              <a:rPr lang="de-DE" baseline="0" dirty="0" err="1" smtClean="0"/>
              <a:t>from</a:t>
            </a:r>
            <a:r>
              <a:rPr lang="de-DE" baseline="0" dirty="0" smtClean="0"/>
              <a:t> LCFS, so </a:t>
            </a:r>
            <a:r>
              <a:rPr lang="de-DE" baseline="0" dirty="0" err="1" smtClean="0"/>
              <a:t>that</a:t>
            </a:r>
            <a:r>
              <a:rPr lang="de-DE" baseline="0" dirty="0" smtClean="0"/>
              <a:t> </a:t>
            </a:r>
            <a:r>
              <a:rPr lang="de-DE" baseline="0" dirty="0" err="1" smtClean="0"/>
              <a:t>impurities</a:t>
            </a:r>
            <a:r>
              <a:rPr lang="de-DE" baseline="0" dirty="0" smtClean="0"/>
              <a:t> </a:t>
            </a:r>
            <a:r>
              <a:rPr lang="de-DE" baseline="0" dirty="0" err="1" smtClean="0"/>
              <a:t>can</a:t>
            </a:r>
            <a:r>
              <a:rPr lang="de-DE" baseline="0" dirty="0" smtClean="0"/>
              <a:t> </a:t>
            </a:r>
            <a:r>
              <a:rPr lang="de-DE" baseline="0" dirty="0" err="1" smtClean="0"/>
              <a:t>ionize</a:t>
            </a:r>
            <a:r>
              <a:rPr lang="de-DE" baseline="0" dirty="0" smtClean="0"/>
              <a:t> in SOL</a:t>
            </a:r>
          </a:p>
          <a:p>
            <a:pPr marL="0" lvl="0" indent="0">
              <a:buFont typeface="Arial" panose="020B0604020202020204" pitchFamily="34" charset="0"/>
              <a:buNone/>
            </a:pPr>
            <a:r>
              <a:rPr lang="de-DE" baseline="0" dirty="0" smtClean="0"/>
              <a:t>*Click* These </a:t>
            </a:r>
            <a:r>
              <a:rPr lang="de-DE" baseline="0" dirty="0" err="1" smtClean="0"/>
              <a:t>targets</a:t>
            </a:r>
            <a:r>
              <a:rPr lang="de-DE" baseline="0" dirty="0" smtClean="0"/>
              <a:t> </a:t>
            </a:r>
            <a:r>
              <a:rPr lang="de-DE" baseline="0" dirty="0" err="1" smtClean="0"/>
              <a:t>have</a:t>
            </a:r>
            <a:r>
              <a:rPr lang="de-DE" baseline="0" dirty="0" smtClean="0"/>
              <a:t> </a:t>
            </a:r>
            <a:r>
              <a:rPr lang="de-DE" baseline="0" dirty="0" err="1" smtClean="0"/>
              <a:t>to</a:t>
            </a:r>
            <a:r>
              <a:rPr lang="de-DE" baseline="0" dirty="0" smtClean="0"/>
              <a:t> </a:t>
            </a:r>
            <a:r>
              <a:rPr lang="de-DE" baseline="0" dirty="0" err="1" smtClean="0"/>
              <a:t>be</a:t>
            </a:r>
            <a:r>
              <a:rPr lang="de-DE" baseline="0" dirty="0" smtClean="0"/>
              <a:t> </a:t>
            </a:r>
            <a:r>
              <a:rPr lang="de-DE" baseline="0" dirty="0" err="1" smtClean="0"/>
              <a:t>engineered</a:t>
            </a:r>
            <a:endParaRPr lang="de-DE" baseline="0" dirty="0" smtClean="0"/>
          </a:p>
          <a:p>
            <a:pPr marL="628650" lvl="1" indent="-171450">
              <a:buFont typeface="Arial" panose="020B0604020202020204" pitchFamily="34" charset="0"/>
              <a:buChar char="•"/>
            </a:pPr>
            <a:r>
              <a:rPr lang="de-DE" baseline="0" dirty="0" smtClean="0"/>
              <a:t>Handle </a:t>
            </a:r>
            <a:r>
              <a:rPr lang="de-DE" baseline="0" dirty="0" err="1" smtClean="0"/>
              <a:t>the</a:t>
            </a:r>
            <a:r>
              <a:rPr lang="de-DE" baseline="0" dirty="0" smtClean="0"/>
              <a:t> </a:t>
            </a:r>
            <a:r>
              <a:rPr lang="de-DE" baseline="0" dirty="0" err="1" smtClean="0"/>
              <a:t>heat</a:t>
            </a:r>
            <a:r>
              <a:rPr lang="de-DE" baseline="0" dirty="0" smtClean="0"/>
              <a:t> </a:t>
            </a:r>
            <a:r>
              <a:rPr lang="de-DE" baseline="0" dirty="0" err="1" smtClean="0"/>
              <a:t>loads</a:t>
            </a:r>
            <a:endParaRPr lang="de-DE" baseline="0" dirty="0" smtClean="0"/>
          </a:p>
          <a:p>
            <a:pPr marL="628650" lvl="1" indent="-171450">
              <a:buFont typeface="Arial" panose="020B0604020202020204" pitchFamily="34" charset="0"/>
              <a:buChar char="•"/>
            </a:pPr>
            <a:r>
              <a:rPr lang="de-DE" baseline="0" dirty="0" smtClean="0"/>
              <a:t>Materials </a:t>
            </a:r>
            <a:r>
              <a:rPr lang="de-DE" baseline="0" dirty="0" err="1" smtClean="0"/>
              <a:t>that</a:t>
            </a:r>
            <a:r>
              <a:rPr lang="de-DE" baseline="0" dirty="0" smtClean="0"/>
              <a:t> </a:t>
            </a:r>
            <a:r>
              <a:rPr lang="de-DE" baseline="0" dirty="0" err="1" smtClean="0"/>
              <a:t>survive</a:t>
            </a:r>
            <a:r>
              <a:rPr lang="de-DE" baseline="0" dirty="0" smtClean="0"/>
              <a:t> </a:t>
            </a:r>
            <a:r>
              <a:rPr lang="de-DE" baseline="0" dirty="0" err="1" smtClean="0"/>
              <a:t>nuclear</a:t>
            </a:r>
            <a:r>
              <a:rPr lang="de-DE" baseline="0" dirty="0" smtClean="0"/>
              <a:t> </a:t>
            </a:r>
            <a:r>
              <a:rPr lang="de-DE" baseline="0" dirty="0" err="1" smtClean="0"/>
              <a:t>conditions</a:t>
            </a:r>
            <a:endParaRPr lang="de-DE" baseline="0" dirty="0" smtClean="0"/>
          </a:p>
          <a:p>
            <a:pPr marL="0" lvl="0" indent="0">
              <a:buFont typeface="Arial" panose="020B0604020202020204" pitchFamily="34" charset="0"/>
              <a:buNone/>
            </a:pPr>
            <a:r>
              <a:rPr lang="de-DE" baseline="0" dirty="0" smtClean="0"/>
              <a:t>*Click* This </a:t>
            </a:r>
            <a:r>
              <a:rPr lang="de-DE" baseline="0" dirty="0" err="1" smtClean="0"/>
              <a:t>talk</a:t>
            </a:r>
            <a:r>
              <a:rPr lang="de-DE" baseline="0" dirty="0" smtClean="0"/>
              <a:t> </a:t>
            </a:r>
            <a:r>
              <a:rPr lang="de-DE" baseline="0" dirty="0" err="1" smtClean="0"/>
              <a:t>has</a:t>
            </a:r>
            <a:r>
              <a:rPr lang="de-DE" baseline="0" dirty="0" smtClean="0"/>
              <a:t> </a:t>
            </a:r>
            <a:r>
              <a:rPr lang="de-DE" baseline="0" dirty="0" err="1" smtClean="0"/>
              <a:t>the</a:t>
            </a:r>
            <a:r>
              <a:rPr lang="de-DE" baseline="0" dirty="0" smtClean="0"/>
              <a:t> </a:t>
            </a:r>
            <a:r>
              <a:rPr lang="de-DE" baseline="0" dirty="0" err="1" smtClean="0"/>
              <a:t>goal</a:t>
            </a:r>
            <a:r>
              <a:rPr lang="de-DE" baseline="0" dirty="0" smtClean="0"/>
              <a:t> </a:t>
            </a:r>
            <a:r>
              <a:rPr lang="de-DE" baseline="0" dirty="0" err="1" smtClean="0"/>
              <a:t>to</a:t>
            </a:r>
            <a:r>
              <a:rPr lang="de-DE" baseline="0" dirty="0" smtClean="0"/>
              <a:t> </a:t>
            </a:r>
            <a:r>
              <a:rPr lang="de-DE" baseline="0" dirty="0" err="1" smtClean="0"/>
              <a:t>extrapolate</a:t>
            </a:r>
            <a:r>
              <a:rPr lang="de-DE" baseline="0" dirty="0" smtClean="0"/>
              <a:t> design </a:t>
            </a:r>
            <a:r>
              <a:rPr lang="de-DE" baseline="0" dirty="0" err="1" smtClean="0"/>
              <a:t>metrics</a:t>
            </a:r>
            <a:r>
              <a:rPr lang="de-DE" baseline="0" dirty="0" smtClean="0"/>
              <a:t> </a:t>
            </a:r>
            <a:r>
              <a:rPr lang="de-DE" baseline="0" dirty="0" err="1" smtClean="0"/>
              <a:t>for</a:t>
            </a:r>
            <a:r>
              <a:rPr lang="de-DE" baseline="0" dirty="0" smtClean="0"/>
              <a:t> </a:t>
            </a:r>
            <a:r>
              <a:rPr lang="de-DE" baseline="0" dirty="0" err="1" smtClean="0"/>
              <a:t>particle</a:t>
            </a:r>
            <a:r>
              <a:rPr lang="de-DE" baseline="0" dirty="0" smtClean="0"/>
              <a:t> </a:t>
            </a:r>
            <a:r>
              <a:rPr lang="de-DE" baseline="0" dirty="0" err="1" smtClean="0"/>
              <a:t>exhaust</a:t>
            </a:r>
            <a:r>
              <a:rPr lang="de-DE" baseline="0" dirty="0" smtClean="0"/>
              <a:t>, </a:t>
            </a:r>
            <a:r>
              <a:rPr lang="de-DE" baseline="0" dirty="0" err="1" smtClean="0"/>
              <a:t>based</a:t>
            </a:r>
            <a:r>
              <a:rPr lang="de-DE" baseline="0" dirty="0" smtClean="0"/>
              <a:t> on </a:t>
            </a:r>
            <a:r>
              <a:rPr lang="de-DE" baseline="0" dirty="0" err="1" smtClean="0"/>
              <a:t>the</a:t>
            </a:r>
            <a:r>
              <a:rPr lang="de-DE" baseline="0" dirty="0" smtClean="0"/>
              <a:t> </a:t>
            </a:r>
            <a:r>
              <a:rPr lang="de-DE" baseline="0" dirty="0" err="1" smtClean="0"/>
              <a:t>fuel</a:t>
            </a:r>
            <a:r>
              <a:rPr lang="de-DE" baseline="0" dirty="0" smtClean="0"/>
              <a:t> </a:t>
            </a:r>
            <a:r>
              <a:rPr lang="de-DE" baseline="0" dirty="0" err="1" smtClean="0"/>
              <a:t>cycle</a:t>
            </a:r>
            <a:r>
              <a:rPr lang="de-DE" baseline="0" dirty="0" smtClean="0"/>
              <a:t> at W7-X</a:t>
            </a:r>
          </a:p>
        </p:txBody>
      </p:sp>
      <p:sp>
        <p:nvSpPr>
          <p:cNvPr id="4" name="Foliennummernplatzhalter 3"/>
          <p:cNvSpPr>
            <a:spLocks noGrp="1"/>
          </p:cNvSpPr>
          <p:nvPr>
            <p:ph type="sldNum" sz="quarter" idx="10"/>
          </p:nvPr>
        </p:nvSpPr>
        <p:spPr/>
        <p:txBody>
          <a:bodyPr/>
          <a:lstStyle/>
          <a:p>
            <a:fld id="{CC85E968-FCE0-431C-99B4-EC8EA971DFFE}" type="slidenum">
              <a:rPr lang="de-DE" smtClean="0"/>
              <a:t>3</a:t>
            </a:fld>
            <a:endParaRPr lang="de-DE"/>
          </a:p>
        </p:txBody>
      </p:sp>
    </p:spTree>
    <p:extLst>
      <p:ext uri="{BB962C8B-B14F-4D97-AF65-F5344CB8AC3E}">
        <p14:creationId xmlns:p14="http://schemas.microsoft.com/office/powerpoint/2010/main" val="2119287115"/>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g"/><Relationship Id="rId1" Type="http://schemas.openxmlformats.org/officeDocument/2006/relationships/slideMaster" Target="../slideMasters/slideMaster1.xml"/><Relationship Id="rId6" Type="http://schemas.openxmlformats.org/officeDocument/2006/relationships/image" Target="../media/image8.emf"/><Relationship Id="rId5" Type="http://schemas.openxmlformats.org/officeDocument/2006/relationships/image" Target="../media/image7.png"/><Relationship Id="rId4" Type="http://schemas.openxmlformats.org/officeDocument/2006/relationships/image" Target="../media/image6.emf"/></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image" Target="../media/image4.jpg"/><Relationship Id="rId1" Type="http://schemas.openxmlformats.org/officeDocument/2006/relationships/slideMaster" Target="../slideMasters/slideMaster1.xml"/><Relationship Id="rId5" Type="http://schemas.openxmlformats.org/officeDocument/2006/relationships/image" Target="../media/image8.emf"/><Relationship Id="rId4" Type="http://schemas.openxmlformats.org/officeDocument/2006/relationships/image" Target="../media/image7.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6.emf"/><Relationship Id="rId7" Type="http://schemas.openxmlformats.org/officeDocument/2006/relationships/image" Target="../media/image5.jpeg"/><Relationship Id="rId2" Type="http://schemas.openxmlformats.org/officeDocument/2006/relationships/image" Target="../media/image4.jpg"/><Relationship Id="rId1" Type="http://schemas.openxmlformats.org/officeDocument/2006/relationships/slideMaster" Target="../slideMasters/slideMaster1.xml"/><Relationship Id="rId6" Type="http://schemas.openxmlformats.org/officeDocument/2006/relationships/image" Target="../media/image8.emf"/><Relationship Id="rId5" Type="http://schemas.openxmlformats.org/officeDocument/2006/relationships/image" Target="../media/image9.jpeg"/><Relationship Id="rId4" Type="http://schemas.openxmlformats.org/officeDocument/2006/relationships/image" Target="../media/image7.pn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4.jpg"/><Relationship Id="rId1" Type="http://schemas.openxmlformats.org/officeDocument/2006/relationships/slideMaster" Target="../slideMasters/slideMaster1.xml"/><Relationship Id="rId6" Type="http://schemas.openxmlformats.org/officeDocument/2006/relationships/image" Target="../media/image8.emf"/><Relationship Id="rId5" Type="http://schemas.openxmlformats.org/officeDocument/2006/relationships/image" Target="../media/image7.png"/><Relationship Id="rId4" Type="http://schemas.openxmlformats.org/officeDocument/2006/relationships/image" Target="../media/image6.emf"/></Relationships>
</file>

<file path=ppt/slideLayouts/_rels/slideLayout5.xml.rels><?xml version="1.0" encoding="UTF-8" standalone="yes"?>
<Relationships xmlns="http://schemas.openxmlformats.org/package/2006/relationships"><Relationship Id="rId3" Type="http://schemas.openxmlformats.org/officeDocument/2006/relationships/tags" Target="../tags/tag4.xml"/><Relationship Id="rId2" Type="http://schemas.openxmlformats.org/officeDocument/2006/relationships/tags" Target="../tags/tag3.xml"/><Relationship Id="rId1" Type="http://schemas.openxmlformats.org/officeDocument/2006/relationships/vmlDrawing" Target="../drawings/vmlDrawing2.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tags" Target="../tags/tag6.xml"/><Relationship Id="rId2" Type="http://schemas.openxmlformats.org/officeDocument/2006/relationships/tags" Target="../tags/tag5.xml"/><Relationship Id="rId1" Type="http://schemas.openxmlformats.org/officeDocument/2006/relationships/vmlDrawing" Target="../drawings/vmlDrawing3.vml"/><Relationship Id="rId6" Type="http://schemas.openxmlformats.org/officeDocument/2006/relationships/image" Target="../media/image1.emf"/><Relationship Id="rId5" Type="http://schemas.openxmlformats.org/officeDocument/2006/relationships/oleObject" Target="../embeddings/oleObject3.bin"/><Relationship Id="rId4"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tags" Target="../tags/tag8.xml"/><Relationship Id="rId2" Type="http://schemas.openxmlformats.org/officeDocument/2006/relationships/tags" Target="../tags/tag7.xml"/><Relationship Id="rId1" Type="http://schemas.openxmlformats.org/officeDocument/2006/relationships/vmlDrawing" Target="../drawings/vmlDrawing4.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tags" Target="../tags/tag10.xml"/><Relationship Id="rId7" Type="http://schemas.openxmlformats.org/officeDocument/2006/relationships/image" Target="../media/image1.emf"/><Relationship Id="rId2" Type="http://schemas.openxmlformats.org/officeDocument/2006/relationships/tags" Target="../tags/tag9.xml"/><Relationship Id="rId1" Type="http://schemas.openxmlformats.org/officeDocument/2006/relationships/vmlDrawing" Target="../drawings/vmlDrawing5.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tags" Target="../tags/tag12.xml"/><Relationship Id="rId7" Type="http://schemas.openxmlformats.org/officeDocument/2006/relationships/image" Target="../media/image1.emf"/><Relationship Id="rId2" Type="http://schemas.openxmlformats.org/officeDocument/2006/relationships/tags" Target="../tags/tag11.xml"/><Relationship Id="rId1" Type="http://schemas.openxmlformats.org/officeDocument/2006/relationships/vmlDrawing" Target="../drawings/vmlDrawing6.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g"/><Relationship Id="rId1" Type="http://schemas.openxmlformats.org/officeDocument/2006/relationships/slideMaster" Target="../slideMasters/slideMaster2.xml"/><Relationship Id="rId5" Type="http://schemas.openxmlformats.org/officeDocument/2006/relationships/image" Target="../media/image8.emf"/><Relationship Id="rId4" Type="http://schemas.openxmlformats.org/officeDocument/2006/relationships/image" Target="../media/image6.emf"/></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image" Target="../media/image4.jpg"/><Relationship Id="rId1" Type="http://schemas.openxmlformats.org/officeDocument/2006/relationships/slideMaster" Target="../slideMasters/slideMaster2.xml"/><Relationship Id="rId4" Type="http://schemas.openxmlformats.org/officeDocument/2006/relationships/image" Target="../media/image8.emf"/></Relationships>
</file>

<file path=ppt/slideLayouts/_rels/slideLayout14.xml.rels><?xml version="1.0" encoding="UTF-8" standalone="yes"?>
<Relationships xmlns="http://schemas.openxmlformats.org/package/2006/relationships"><Relationship Id="rId3" Type="http://schemas.openxmlformats.org/officeDocument/2006/relationships/tags" Target="../tags/tag16.xml"/><Relationship Id="rId2" Type="http://schemas.openxmlformats.org/officeDocument/2006/relationships/tags" Target="../tags/tag15.xml"/><Relationship Id="rId1" Type="http://schemas.openxmlformats.org/officeDocument/2006/relationships/vmlDrawing" Target="../drawings/vmlDrawing8.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3" Type="http://schemas.openxmlformats.org/officeDocument/2006/relationships/tags" Target="../tags/tag18.xml"/><Relationship Id="rId2" Type="http://schemas.openxmlformats.org/officeDocument/2006/relationships/tags" Target="../tags/tag17.xml"/><Relationship Id="rId1" Type="http://schemas.openxmlformats.org/officeDocument/2006/relationships/vmlDrawing" Target="../drawings/vmlDrawing9.vml"/><Relationship Id="rId6" Type="http://schemas.openxmlformats.org/officeDocument/2006/relationships/image" Target="../media/image1.emf"/><Relationship Id="rId5" Type="http://schemas.openxmlformats.org/officeDocument/2006/relationships/oleObject" Target="../embeddings/oleObject3.bin"/><Relationship Id="rId4"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3" Type="http://schemas.openxmlformats.org/officeDocument/2006/relationships/tags" Target="../tags/tag20.xml"/><Relationship Id="rId2" Type="http://schemas.openxmlformats.org/officeDocument/2006/relationships/tags" Target="../tags/tag19.xml"/><Relationship Id="rId1" Type="http://schemas.openxmlformats.org/officeDocument/2006/relationships/vmlDrawing" Target="../drawings/vmlDrawing10.vml"/><Relationship Id="rId6" Type="http://schemas.openxmlformats.org/officeDocument/2006/relationships/image" Target="../media/image1.emf"/><Relationship Id="rId5" Type="http://schemas.openxmlformats.org/officeDocument/2006/relationships/oleObject" Target="../embeddings/oleObject2.bin"/><Relationship Id="rId4"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3" Type="http://schemas.openxmlformats.org/officeDocument/2006/relationships/tags" Target="../tags/tag22.xml"/><Relationship Id="rId7" Type="http://schemas.openxmlformats.org/officeDocument/2006/relationships/image" Target="../media/image1.emf"/><Relationship Id="rId2" Type="http://schemas.openxmlformats.org/officeDocument/2006/relationships/tags" Target="../tags/tag21.xml"/><Relationship Id="rId1" Type="http://schemas.openxmlformats.org/officeDocument/2006/relationships/vmlDrawing" Target="../drawings/vmlDrawing11.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3" Type="http://schemas.openxmlformats.org/officeDocument/2006/relationships/tags" Target="../tags/tag24.xml"/><Relationship Id="rId7" Type="http://schemas.openxmlformats.org/officeDocument/2006/relationships/image" Target="../media/image1.emf"/><Relationship Id="rId2" Type="http://schemas.openxmlformats.org/officeDocument/2006/relationships/tags" Target="../tags/tag23.xml"/><Relationship Id="rId1" Type="http://schemas.openxmlformats.org/officeDocument/2006/relationships/vmlDrawing" Target="../drawings/vmlDrawing12.vml"/><Relationship Id="rId6" Type="http://schemas.openxmlformats.org/officeDocument/2006/relationships/oleObject" Target="../embeddings/oleObject2.bin"/><Relationship Id="rId5" Type="http://schemas.openxmlformats.org/officeDocument/2006/relationships/image" Target="../media/image10.jpg"/><Relationship Id="rId4"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le W7-X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3755339"/>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grpSp>
        <p:nvGrpSpPr>
          <p:cNvPr id="26" name="Gruppieren 25"/>
          <p:cNvGrpSpPr/>
          <p:nvPr userDrawn="1"/>
        </p:nvGrpSpPr>
        <p:grpSpPr>
          <a:xfrm>
            <a:off x="1053474" y="5908637"/>
            <a:ext cx="10113954" cy="566770"/>
            <a:chOff x="515924" y="5792918"/>
            <a:chExt cx="9461999" cy="566770"/>
          </a:xfrm>
        </p:grpSpPr>
        <p:pic>
          <p:nvPicPr>
            <p:cNvPr id="27" name="Grafik 26"/>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515924" y="5834863"/>
              <a:ext cx="442931" cy="315747"/>
            </a:xfrm>
            <a:prstGeom prst="rect">
              <a:avLst/>
            </a:prstGeom>
          </p:spPr>
        </p:pic>
        <p:sp>
          <p:nvSpPr>
            <p:cNvPr id="28" name="Subtitle 2"/>
            <p:cNvSpPr txBox="1">
              <a:spLocks/>
            </p:cNvSpPr>
            <p:nvPr userDrawn="1"/>
          </p:nvSpPr>
          <p:spPr>
            <a:xfrm>
              <a:off x="1036319" y="5792918"/>
              <a:ext cx="8941604" cy="566770"/>
            </a:xfrm>
            <a:prstGeom prst="rect">
              <a:avLst/>
            </a:prstGeom>
          </p:spPr>
          <p:txBody>
            <a:bodyPr lIns="0" rIns="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buNone/>
              </a:pPr>
              <a:r>
                <a:rPr lang="en-US" sz="800" dirty="0"/>
                <a:t>This work has been carried out within the framework of the EUROfusion Consortium, funded by the European Union via the </a:t>
              </a:r>
              <a:r>
                <a:rPr lang="en-US" sz="800" dirty="0" err="1"/>
                <a:t>Euratom</a:t>
              </a:r>
              <a:r>
                <a:rPr lang="en-US" sz="800" dirty="0"/>
                <a:t> Research and Training </a:t>
              </a:r>
              <a:r>
                <a:rPr lang="en-US" sz="800" dirty="0" err="1"/>
                <a:t>Programme</a:t>
              </a:r>
              <a:r>
                <a:rPr lang="en-US" sz="800" dirty="0"/>
                <a:t> (Grant Agreement No 101052200 — EUROfusion). Views and opinions expressed are however those of the author(s) only and do not necessarily reflect those of the European Union or the European Commission. Neither the European Union nor the European Commission can be held responsible for them.</a:t>
              </a:r>
              <a:endParaRPr lang="en-US" sz="800" dirty="0">
                <a:latin typeface="Arial Narrow" panose="020B0606020202030204" pitchFamily="34" charset="0"/>
              </a:endParaRPr>
            </a:p>
          </p:txBody>
        </p:sp>
      </p:grpSp>
      <p:sp>
        <p:nvSpPr>
          <p:cNvPr id="15" name="Subtitle 2"/>
          <p:cNvSpPr>
            <a:spLocks noGrp="1"/>
          </p:cNvSpPr>
          <p:nvPr>
            <p:ph type="subTitle" idx="1"/>
          </p:nvPr>
        </p:nvSpPr>
        <p:spPr>
          <a:xfrm>
            <a:off x="1145512" y="3743999"/>
            <a:ext cx="7811452" cy="198321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smtClean="0"/>
              <a:t>Formatvorlage des Untertitelmasters durch Klicken bearbeiten</a:t>
            </a:r>
            <a:endParaRPr lang="en-US" dirty="0"/>
          </a:p>
        </p:txBody>
      </p:sp>
      <p:pic>
        <p:nvPicPr>
          <p:cNvPr id="16" name="Grafik 15"/>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397688" y="5237015"/>
            <a:ext cx="1700546" cy="524971"/>
          </a:xfrm>
          <a:prstGeom prst="rect">
            <a:avLst/>
          </a:prstGeom>
        </p:spPr>
      </p:pic>
      <p:pic>
        <p:nvPicPr>
          <p:cNvPr id="17" name="Grafik 16"/>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9977683" y="2164827"/>
            <a:ext cx="1036405" cy="921273"/>
          </a:xfrm>
          <a:prstGeom prst="rect">
            <a:avLst/>
          </a:prstGeom>
        </p:spPr>
      </p:pic>
      <p:sp>
        <p:nvSpPr>
          <p:cNvPr id="2" name="Titel 1"/>
          <p:cNvSpPr>
            <a:spLocks noGrp="1"/>
          </p:cNvSpPr>
          <p:nvPr>
            <p:ph type="title"/>
          </p:nvPr>
        </p:nvSpPr>
        <p:spPr>
          <a:xfrm>
            <a:off x="1145512" y="2172779"/>
            <a:ext cx="7811452" cy="2160229"/>
          </a:xfrm>
        </p:spPr>
        <p:txBody>
          <a:bodyPr/>
          <a:lstStyle>
            <a:lvl1pPr>
              <a:defRPr sz="2400">
                <a:solidFill>
                  <a:schemeClr val="bg1"/>
                </a:solidFill>
              </a:defRPr>
            </a:lvl1pPr>
          </a:lstStyle>
          <a:p>
            <a:r>
              <a:rPr lang="de-DE" smtClean="0"/>
              <a:t>Titelmasterformat durch Klicken bearbeiten</a:t>
            </a:r>
            <a:endParaRPr lang="de-DE" dirty="0"/>
          </a:p>
        </p:txBody>
      </p:sp>
      <p:sp>
        <p:nvSpPr>
          <p:cNvPr id="3" name="Datumsplatzhalter 2"/>
          <p:cNvSpPr>
            <a:spLocks noGrp="1"/>
          </p:cNvSpPr>
          <p:nvPr>
            <p:ph type="dt" sz="half" idx="10"/>
          </p:nvPr>
        </p:nvSpPr>
        <p:spPr/>
        <p:txBody>
          <a:bodyPr/>
          <a:lstStyle/>
          <a:p>
            <a:r>
              <a:rPr lang="de-DE" smtClean="0"/>
              <a:t>Overview of different divertors </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‹Nr.›</a:t>
            </a:fld>
            <a:endParaRPr lang="de-DE" dirty="0"/>
          </a:p>
        </p:txBody>
      </p:sp>
      <p:pic>
        <p:nvPicPr>
          <p:cNvPr id="22" name="Grafik 21"/>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454959333"/>
      </p:ext>
    </p:extLst>
  </p:cSld>
  <p:clrMapOvr>
    <a:masterClrMapping/>
  </p:clrMapOvr>
  <p:timing>
    <p:tnLst>
      <p:par>
        <p:cTn id="1" dur="indefinite" restart="never" nodeType="tmRoot"/>
      </p:par>
    </p:tnLst>
  </p:timing>
  <p:extLst mod="1">
    <p:ext uri="{DCECCB84-F9BA-43D5-87BE-67443E8EF086}">
      <p15:sldGuideLst xmlns:p15="http://schemas.microsoft.com/office/powerpoint/2012/main">
        <p15:guide id="1" pos="653" userDrawn="1">
          <p15:clr>
            <a:srgbClr val="FBAE40"/>
          </p15:clr>
        </p15:guide>
        <p15:guide id="2" pos="3940"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preserve="1" userDrawn="1">
  <p:cSld name="Title W7-X">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4109676"/>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sp>
        <p:nvSpPr>
          <p:cNvPr id="25" name="Subtitle 2"/>
          <p:cNvSpPr>
            <a:spLocks noGrp="1"/>
          </p:cNvSpPr>
          <p:nvPr>
            <p:ph type="subTitle" idx="1"/>
          </p:nvPr>
        </p:nvSpPr>
        <p:spPr>
          <a:xfrm>
            <a:off x="1145512" y="3743999"/>
            <a:ext cx="7832233" cy="227496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smtClean="0"/>
              <a:t>Formatvorlage des Untertitelmasters durch Klicken bearbeiten</a:t>
            </a:r>
            <a:endParaRPr lang="en-US" dirty="0"/>
          </a:p>
        </p:txBody>
      </p:sp>
      <p:pic>
        <p:nvPicPr>
          <p:cNvPr id="29" name="Grafik 28"/>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9397688" y="5559136"/>
            <a:ext cx="1700546" cy="524971"/>
          </a:xfrm>
          <a:prstGeom prst="rect">
            <a:avLst/>
          </a:prstGeom>
        </p:spPr>
      </p:pic>
      <p:pic>
        <p:nvPicPr>
          <p:cNvPr id="30" name="Grafik 29"/>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977683" y="2164827"/>
            <a:ext cx="1036405" cy="921273"/>
          </a:xfrm>
          <a:prstGeom prst="rect">
            <a:avLst/>
          </a:prstGeom>
        </p:spPr>
      </p:pic>
      <p:sp>
        <p:nvSpPr>
          <p:cNvPr id="5" name="Titel 4"/>
          <p:cNvSpPr>
            <a:spLocks noGrp="1"/>
          </p:cNvSpPr>
          <p:nvPr>
            <p:ph type="title"/>
          </p:nvPr>
        </p:nvSpPr>
        <p:spPr>
          <a:xfrm>
            <a:off x="1145838" y="2145471"/>
            <a:ext cx="7831907" cy="2094020"/>
          </a:xfrm>
        </p:spPr>
        <p:txBody>
          <a:bodyPr/>
          <a:lstStyle>
            <a:lvl1pPr>
              <a:defRPr sz="2400">
                <a:solidFill>
                  <a:schemeClr val="bg1"/>
                </a:solidFill>
              </a:defRPr>
            </a:lvl1pPr>
          </a:lstStyle>
          <a:p>
            <a:r>
              <a:rPr lang="de-DE" smtClean="0"/>
              <a:t>Titelmasterformat durch Klicken bearbeiten</a:t>
            </a:r>
            <a:endParaRPr lang="de-DE" dirty="0"/>
          </a:p>
        </p:txBody>
      </p:sp>
      <p:sp>
        <p:nvSpPr>
          <p:cNvPr id="12" name="Datumsplatzhalter 11"/>
          <p:cNvSpPr>
            <a:spLocks noGrp="1"/>
          </p:cNvSpPr>
          <p:nvPr>
            <p:ph type="dt" sz="half" idx="10"/>
          </p:nvPr>
        </p:nvSpPr>
        <p:spPr/>
        <p:txBody>
          <a:bodyPr/>
          <a:lstStyle/>
          <a:p>
            <a:r>
              <a:rPr lang="de-DE" smtClean="0"/>
              <a:t>Overview of different divertors </a:t>
            </a:r>
            <a:endParaRPr lang="de-DE" dirty="0"/>
          </a:p>
        </p:txBody>
      </p:sp>
      <p:sp>
        <p:nvSpPr>
          <p:cNvPr id="13" name="Fußzeilenplatzhalter 12"/>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14" name="Foliennummernplatzhalter 13"/>
          <p:cNvSpPr>
            <a:spLocks noGrp="1"/>
          </p:cNvSpPr>
          <p:nvPr>
            <p:ph type="sldNum" sz="quarter" idx="12"/>
          </p:nvPr>
        </p:nvSpPr>
        <p:spPr/>
        <p:txBody>
          <a:bodyPr/>
          <a:lstStyle/>
          <a:p>
            <a:fld id="{3B1A4699-952B-42DA-8DC4-38A59B49610C}" type="slidenum">
              <a:rPr lang="de-DE" smtClean="0"/>
              <a:pPr/>
              <a:t>‹Nr.›</a:t>
            </a:fld>
            <a:endParaRPr lang="de-DE" dirty="0"/>
          </a:p>
        </p:txBody>
      </p:sp>
      <p:pic>
        <p:nvPicPr>
          <p:cNvPr id="26" name="Grafik 25"/>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3605769892"/>
      </p:ext>
    </p:extLst>
  </p:cSld>
  <p:clrMapOvr>
    <a:masterClrMapping/>
  </p:clrMapOvr>
  <p:timing>
    <p:tnLst>
      <p:par>
        <p:cTn id="1" dur="indefinite" restart="never" nodeType="tmRoot"/>
      </p:par>
    </p:tnLst>
  </p:timing>
  <p:extLst mod="1">
    <p:ext uri="{DCECCB84-F9BA-43D5-87BE-67443E8EF086}">
      <p15:sldGuideLst xmlns:p15="http://schemas.microsoft.com/office/powerpoint/2012/main">
        <p15:guide id="1" pos="3840">
          <p15:clr>
            <a:srgbClr val="FBAE40"/>
          </p15:clr>
        </p15:guide>
      </p15:sldGuideLst>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preserve="1" userDrawn="1">
  <p:cSld name="Title W7-X Image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12" name="Grafik 11"/>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9061473" y="5372117"/>
            <a:ext cx="2036761" cy="628763"/>
          </a:xfrm>
          <a:prstGeom prst="rect">
            <a:avLst/>
          </a:prstGeom>
        </p:spPr>
      </p:pic>
      <p:pic>
        <p:nvPicPr>
          <p:cNvPr id="13" name="Grafik 12"/>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790251" y="2196000"/>
            <a:ext cx="1223837" cy="1087884"/>
          </a:xfrm>
          <a:prstGeom prst="rect">
            <a:avLst/>
          </a:prstGeom>
        </p:spPr>
      </p:pic>
      <p:pic>
        <p:nvPicPr>
          <p:cNvPr id="16" name="Grafik 15"/>
          <p:cNvPicPr>
            <a:picLocks noChangeAspect="1"/>
          </p:cNvPicPr>
          <p:nvPr userDrawn="1"/>
        </p:nvPicPr>
        <p:blipFill rotWithShape="1">
          <a:blip r:embed="rId5" cstate="screen">
            <a:extLst>
              <a:ext uri="{28A0092B-C50C-407E-A947-70E740481C1C}">
                <a14:useLocalDpi xmlns:a14="http://schemas.microsoft.com/office/drawing/2010/main"/>
              </a:ext>
            </a:extLst>
          </a:blip>
          <a:srcRect/>
          <a:stretch/>
        </p:blipFill>
        <p:spPr>
          <a:xfrm>
            <a:off x="1054650" y="2313782"/>
            <a:ext cx="10055310" cy="3489523"/>
          </a:xfrm>
          <a:prstGeom prst="rect">
            <a:avLst/>
          </a:prstGeom>
        </p:spPr>
      </p:pic>
      <p:sp>
        <p:nvSpPr>
          <p:cNvPr id="17" name="Title 1"/>
          <p:cNvSpPr txBox="1">
            <a:spLocks/>
          </p:cNvSpPr>
          <p:nvPr userDrawn="1"/>
        </p:nvSpPr>
        <p:spPr>
          <a:xfrm>
            <a:off x="550719" y="1807154"/>
            <a:ext cx="5621482" cy="1923184"/>
          </a:xfrm>
          <a:prstGeom prst="rect">
            <a:avLst/>
          </a:prstGeom>
          <a:solidFill>
            <a:srgbClr val="29485D"/>
          </a:solidFill>
        </p:spPr>
        <p:txBody>
          <a:bodyPr vert="horz" wrap="square" lIns="198000" tIns="158400" rIns="108000" bIns="108000" rtlCol="0" anchor="t" anchorCtr="0">
            <a:noAutofit/>
          </a:bodyPr>
          <a:lstStyle>
            <a:lvl1pPr algn="l" defTabSz="914400" rtl="0" eaLnBrk="1" latinLnBrk="0" hangingPunct="1">
              <a:lnSpc>
                <a:spcPts val="2600"/>
              </a:lnSpc>
              <a:spcBef>
                <a:spcPct val="0"/>
              </a:spcBef>
              <a:spcAft>
                <a:spcPts val="1800"/>
              </a:spcAft>
              <a:buNone/>
              <a:defRPr sz="2300" b="1" kern="600" cap="none" spc="0" baseline="0">
                <a:solidFill>
                  <a:schemeClr val="bg1"/>
                </a:solidFill>
                <a:latin typeface="+mj-lt"/>
                <a:ea typeface="+mj-ea"/>
                <a:cs typeface="+mj-cs"/>
              </a:defRPr>
            </a:lvl1pPr>
          </a:lstStyle>
          <a:p>
            <a:endParaRPr lang="en-US" dirty="0"/>
          </a:p>
        </p:txBody>
      </p:sp>
      <p:sp>
        <p:nvSpPr>
          <p:cNvPr id="18" name="Subtitle 2"/>
          <p:cNvSpPr txBox="1">
            <a:spLocks/>
          </p:cNvSpPr>
          <p:nvPr userDrawn="1"/>
        </p:nvSpPr>
        <p:spPr>
          <a:xfrm>
            <a:off x="6045987" y="4682864"/>
            <a:ext cx="5560809" cy="1280552"/>
          </a:xfrm>
          <a:prstGeom prst="rect">
            <a:avLst/>
          </a:prstGeom>
          <a:solidFill>
            <a:srgbClr val="29485D"/>
          </a:solidFill>
        </p:spPr>
        <p:txBody>
          <a:bodyPr vert="horz" lIns="187200" tIns="158400" rIns="108000" bIns="172800" rtlCol="0" anchor="b" anchorCtr="0">
            <a:noAutofit/>
          </a:bodyPr>
          <a:lstStyle>
            <a:lvl1pPr marL="0" marR="0" indent="0" algn="l" defTabSz="914400" rtl="0" eaLnBrk="1" fontAlgn="auto" latinLnBrk="0" hangingPunct="1">
              <a:lnSpc>
                <a:spcPts val="2300"/>
              </a:lnSpc>
              <a:spcBef>
                <a:spcPts val="2300"/>
              </a:spcBef>
              <a:spcAft>
                <a:spcPts val="0"/>
              </a:spcAft>
              <a:buClrTx/>
              <a:buSzTx/>
              <a:buFont typeface="Arial" panose="020B0604020202020204" pitchFamily="34" charset="0"/>
              <a:buNone/>
              <a:tabLst/>
              <a:defRPr sz="1900" b="1" i="0" kern="600" spc="190" baseline="0">
                <a:solidFill>
                  <a:schemeClr val="bg1"/>
                </a:solidFill>
                <a:latin typeface="+mn-lt"/>
                <a:ea typeface="+mn-ea"/>
                <a:cs typeface="+mn-cs"/>
              </a:defRPr>
            </a:lvl1pPr>
            <a:lvl2pPr marL="0" indent="252000" algn="l" defTabSz="914400" rtl="0" eaLnBrk="1" latinLnBrk="0" hangingPunct="1">
              <a:lnSpc>
                <a:spcPts val="1600"/>
              </a:lnSpc>
              <a:spcBef>
                <a:spcPts val="300"/>
              </a:spcBef>
              <a:spcAft>
                <a:spcPts val="0"/>
              </a:spcAft>
              <a:buSzPct val="110000"/>
              <a:buFont typeface=".SF NS Symbols Regular"/>
              <a:buChar char="↘"/>
              <a:defRPr sz="1300" i="1" kern="600" spc="40" baseline="0">
                <a:solidFill>
                  <a:schemeClr val="bg1"/>
                </a:solidFill>
                <a:latin typeface="+mn-lt"/>
                <a:ea typeface="+mn-ea"/>
                <a:cs typeface="+mn-cs"/>
              </a:defRPr>
            </a:lvl2pPr>
            <a:lvl3pPr marL="914400" indent="0" algn="ctr" defTabSz="914400" rtl="0" eaLnBrk="1" latinLnBrk="0" hangingPunct="1">
              <a:lnSpc>
                <a:spcPts val="2300"/>
              </a:lnSpc>
              <a:spcBef>
                <a:spcPts val="1150"/>
              </a:spcBef>
              <a:buFont typeface="Arial" panose="020B0604020202020204" pitchFamily="34" charset="0"/>
              <a:buNone/>
              <a:defRPr sz="1800" b="1" kern="400" spc="40" baseline="0">
                <a:solidFill>
                  <a:schemeClr val="accent3"/>
                </a:solidFill>
                <a:latin typeface="+mn-lt"/>
                <a:ea typeface="+mn-ea"/>
                <a:cs typeface="+mn-cs"/>
              </a:defRPr>
            </a:lvl3pPr>
            <a:lvl4pPr marL="1371600" indent="0" algn="ctr" defTabSz="914400" rtl="0" eaLnBrk="1" latinLnBrk="0" hangingPunct="1">
              <a:lnSpc>
                <a:spcPts val="2300"/>
              </a:lnSpc>
              <a:spcBef>
                <a:spcPts val="1150"/>
              </a:spcBef>
              <a:buFont typeface="Arial" panose="020B0604020202020204" pitchFamily="34" charset="0"/>
              <a:buNone/>
              <a:defRPr sz="1600" kern="600" spc="40" baseline="0">
                <a:solidFill>
                  <a:schemeClr val="tx1"/>
                </a:solidFill>
                <a:latin typeface="+mn-lt"/>
                <a:ea typeface="+mn-ea"/>
                <a:cs typeface="+mn-cs"/>
              </a:defRPr>
            </a:lvl4pPr>
            <a:lvl5pPr marL="1828800" indent="0" algn="ctr" defTabSz="914400" rtl="0" eaLnBrk="1" latinLnBrk="0" hangingPunct="1">
              <a:lnSpc>
                <a:spcPts val="2300"/>
              </a:lnSpc>
              <a:spcBef>
                <a:spcPts val="525"/>
              </a:spcBef>
              <a:buFont typeface="Arial" panose="020B0604020202020204" pitchFamily="34" charset="0"/>
              <a:buNone/>
              <a:defRPr sz="1600" kern="600" spc="40" baseline="0">
                <a:solidFill>
                  <a:schemeClr val="tx1"/>
                </a:solidFill>
                <a:latin typeface="+mn-lt"/>
                <a:ea typeface="+mn-ea"/>
                <a:cs typeface="+mn-cs"/>
              </a:defRPr>
            </a:lvl5pPr>
            <a:lvl6pPr marL="2286000" indent="0" algn="ctr" defTabSz="914400" rtl="0" eaLnBrk="1" latinLnBrk="0" hangingPunct="1">
              <a:lnSpc>
                <a:spcPts val="2300"/>
              </a:lnSpc>
              <a:spcBef>
                <a:spcPts val="0"/>
              </a:spcBef>
              <a:spcAft>
                <a:spcPts val="0"/>
              </a:spcAft>
              <a:buClr>
                <a:schemeClr val="tx1"/>
              </a:buClr>
              <a:buSzPct val="110000"/>
              <a:buFont typeface="Symbol" panose="05050102010706020507" pitchFamily="18" charset="2"/>
              <a:buNone/>
              <a:defRPr sz="1600" b="0" i="0" kern="600" spc="40" baseline="0">
                <a:solidFill>
                  <a:schemeClr val="tx1"/>
                </a:solidFill>
                <a:latin typeface="+mn-lt"/>
                <a:ea typeface="+mn-ea"/>
                <a:cs typeface="+mn-cs"/>
              </a:defRPr>
            </a:lvl6pPr>
            <a:lvl7pPr marL="2743200" indent="0" algn="ctr" defTabSz="914400" rtl="0" eaLnBrk="1" latinLnBrk="0" hangingPunct="1">
              <a:lnSpc>
                <a:spcPts val="2300"/>
              </a:lnSpc>
              <a:spcBef>
                <a:spcPts val="525"/>
              </a:spcBef>
              <a:spcAft>
                <a:spcPts val="0"/>
              </a:spcAft>
              <a:buClr>
                <a:schemeClr val="tx2"/>
              </a:buClr>
              <a:buFont typeface="Wingdings 3" panose="05040102010807070707" pitchFamily="18" charset="2"/>
              <a:buNone/>
              <a:defRPr sz="1600" b="0" i="1" kern="600" spc="40" baseline="0">
                <a:solidFill>
                  <a:schemeClr val="tx2"/>
                </a:solidFill>
                <a:latin typeface="+mn-lt"/>
                <a:ea typeface="+mn-ea"/>
                <a:cs typeface="+mn-cs"/>
              </a:defRPr>
            </a:lvl7pPr>
            <a:lvl8pPr marL="3200400" indent="0" algn="ctr" defTabSz="914400" rtl="0" eaLnBrk="1" latinLnBrk="0" hangingPunct="1">
              <a:lnSpc>
                <a:spcPts val="1100"/>
              </a:lnSpc>
              <a:spcBef>
                <a:spcPts val="525"/>
              </a:spcBef>
              <a:spcAft>
                <a:spcPts val="0"/>
              </a:spcAft>
              <a:buSzPct val="110000"/>
              <a:buFont typeface=".SF NS Symbols Regular"/>
              <a:buNone/>
              <a:defRPr sz="1600" b="0" i="1" kern="600" spc="120" baseline="0">
                <a:solidFill>
                  <a:schemeClr val="tx1">
                    <a:lumMod val="50000"/>
                    <a:lumOff val="50000"/>
                  </a:schemeClr>
                </a:solidFill>
                <a:latin typeface="+mn-lt"/>
                <a:ea typeface="+mn-ea"/>
                <a:cs typeface="+mn-cs"/>
              </a:defRPr>
            </a:lvl8pPr>
            <a:lvl9pPr marL="3657600" indent="0" algn="ctr" defTabSz="914400" rtl="0" eaLnBrk="1" latinLnBrk="0" hangingPunct="1">
              <a:lnSpc>
                <a:spcPts val="1100"/>
              </a:lnSpc>
              <a:spcBef>
                <a:spcPts val="525"/>
              </a:spcBef>
              <a:buFont typeface="Arial" panose="020B0604020202020204" pitchFamily="34" charset="0"/>
              <a:buNone/>
              <a:defRPr sz="1600" b="0" i="1" kern="600" spc="120" baseline="0">
                <a:solidFill>
                  <a:schemeClr val="tx1">
                    <a:lumMod val="50000"/>
                    <a:lumOff val="50000"/>
                  </a:schemeClr>
                </a:solidFill>
                <a:latin typeface="+mn-lt"/>
                <a:ea typeface="+mn-ea"/>
                <a:cs typeface="+mn-cs"/>
              </a:defRPr>
            </a:lvl9pPr>
          </a:lstStyle>
          <a:p>
            <a:endParaRPr lang="en-US" dirty="0"/>
          </a:p>
        </p:txBody>
      </p:sp>
      <p:sp>
        <p:nvSpPr>
          <p:cNvPr id="19" name="Subtitle 2"/>
          <p:cNvSpPr>
            <a:spLocks noGrp="1"/>
          </p:cNvSpPr>
          <p:nvPr>
            <p:ph type="subTitle" idx="1"/>
          </p:nvPr>
        </p:nvSpPr>
        <p:spPr>
          <a:xfrm>
            <a:off x="6172201" y="4787844"/>
            <a:ext cx="5361443" cy="1101934"/>
          </a:xfrm>
        </p:spPr>
        <p:txBody>
          <a:bodyPr anchor="ctr"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smtClean="0"/>
              <a:t>Formatvorlage des Untertitelmasters durch Klicken bearbeiten</a:t>
            </a:r>
            <a:endParaRPr lang="en-US" dirty="0"/>
          </a:p>
        </p:txBody>
      </p:sp>
      <p:sp>
        <p:nvSpPr>
          <p:cNvPr id="20" name="Titel 6"/>
          <p:cNvSpPr>
            <a:spLocks noGrp="1"/>
          </p:cNvSpPr>
          <p:nvPr>
            <p:ph type="title"/>
          </p:nvPr>
        </p:nvSpPr>
        <p:spPr>
          <a:xfrm>
            <a:off x="695326" y="1891147"/>
            <a:ext cx="5350662" cy="1766455"/>
          </a:xfrm>
        </p:spPr>
        <p:txBody>
          <a:bodyPr anchor="ctr"/>
          <a:lstStyle>
            <a:lvl1pPr>
              <a:defRPr sz="2300">
                <a:solidFill>
                  <a:schemeClr val="bg1"/>
                </a:solidFill>
              </a:defRPr>
            </a:lvl1pPr>
          </a:lstStyle>
          <a:p>
            <a:r>
              <a:rPr lang="de-DE" smtClean="0"/>
              <a:t>Titelmasterformat durch Klicken bearbeiten</a:t>
            </a:r>
            <a:endParaRPr lang="de-DE" dirty="0"/>
          </a:p>
        </p:txBody>
      </p:sp>
      <p:pic>
        <p:nvPicPr>
          <p:cNvPr id="24" name="Grafik 23"/>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pic>
        <p:nvPicPr>
          <p:cNvPr id="32" name="Grafik 31"/>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1160395" y="4765992"/>
            <a:ext cx="1058550" cy="940958"/>
          </a:xfrm>
          <a:prstGeom prst="rect">
            <a:avLst/>
          </a:prstGeom>
        </p:spPr>
      </p:pic>
      <p:pic>
        <p:nvPicPr>
          <p:cNvPr id="33" name="Grafik 32"/>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2483322" y="5232310"/>
            <a:ext cx="1851764" cy="571653"/>
          </a:xfrm>
          <a:prstGeom prst="rect">
            <a:avLst/>
          </a:prstGeom>
        </p:spPr>
      </p:pic>
      <p:grpSp>
        <p:nvGrpSpPr>
          <p:cNvPr id="21" name="Gruppieren 20"/>
          <p:cNvGrpSpPr/>
          <p:nvPr userDrawn="1"/>
        </p:nvGrpSpPr>
        <p:grpSpPr>
          <a:xfrm>
            <a:off x="1053474" y="6022938"/>
            <a:ext cx="10113954" cy="566770"/>
            <a:chOff x="515924" y="5792918"/>
            <a:chExt cx="9461999" cy="566770"/>
          </a:xfrm>
        </p:grpSpPr>
        <p:pic>
          <p:nvPicPr>
            <p:cNvPr id="22" name="Grafik 21"/>
            <p:cNvPicPr>
              <a:picLocks noChangeAspect="1"/>
            </p:cNvPicPr>
            <p:nvPr userDrawn="1"/>
          </p:nvPicPr>
          <p:blipFill>
            <a:blip r:embed="rId7" cstate="screen">
              <a:extLst>
                <a:ext uri="{28A0092B-C50C-407E-A947-70E740481C1C}">
                  <a14:useLocalDpi xmlns:a14="http://schemas.microsoft.com/office/drawing/2010/main"/>
                </a:ext>
              </a:extLst>
            </a:blip>
            <a:stretch>
              <a:fillRect/>
            </a:stretch>
          </p:blipFill>
          <p:spPr>
            <a:xfrm>
              <a:off x="515924" y="5834863"/>
              <a:ext cx="442931" cy="315747"/>
            </a:xfrm>
            <a:prstGeom prst="rect">
              <a:avLst/>
            </a:prstGeom>
          </p:spPr>
        </p:pic>
        <p:sp>
          <p:nvSpPr>
            <p:cNvPr id="23" name="Subtitle 2"/>
            <p:cNvSpPr txBox="1">
              <a:spLocks/>
            </p:cNvSpPr>
            <p:nvPr userDrawn="1"/>
          </p:nvSpPr>
          <p:spPr>
            <a:xfrm>
              <a:off x="1036319" y="5792918"/>
              <a:ext cx="8941604" cy="566770"/>
            </a:xfrm>
            <a:prstGeom prst="rect">
              <a:avLst/>
            </a:prstGeom>
          </p:spPr>
          <p:txBody>
            <a:bodyPr lIns="0" rIns="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buNone/>
              </a:pPr>
              <a:r>
                <a:rPr lang="en-US" sz="800" dirty="0"/>
                <a:t>This work has been carried out within the framework of the EUROfusion Consortium, funded by the European Union via the </a:t>
              </a:r>
              <a:r>
                <a:rPr lang="en-US" sz="800" dirty="0" err="1"/>
                <a:t>Euratom</a:t>
              </a:r>
              <a:r>
                <a:rPr lang="en-US" sz="800" dirty="0"/>
                <a:t> Research and Training </a:t>
              </a:r>
              <a:r>
                <a:rPr lang="en-US" sz="800" dirty="0" err="1"/>
                <a:t>Programme</a:t>
              </a:r>
              <a:r>
                <a:rPr lang="en-US" sz="800" dirty="0"/>
                <a:t> (Grant Agreement No 101052200 — EUROfusion). Views and opinions expressed are however those of the author(s) only and do not necessarily reflect those of the European Union or the European Commission. Neither the European Union nor the European Commission can be held responsible for them.</a:t>
              </a:r>
              <a:endParaRPr lang="en-US" sz="800" dirty="0">
                <a:latin typeface="Arial Narrow" panose="020B0606020202030204" pitchFamily="34" charset="0"/>
              </a:endParaRPr>
            </a:p>
          </p:txBody>
        </p:sp>
      </p:grpSp>
      <p:sp>
        <p:nvSpPr>
          <p:cNvPr id="2" name="Datumsplatzhalter 1"/>
          <p:cNvSpPr>
            <a:spLocks noGrp="1"/>
          </p:cNvSpPr>
          <p:nvPr>
            <p:ph type="dt" sz="half" idx="10"/>
          </p:nvPr>
        </p:nvSpPr>
        <p:spPr/>
        <p:txBody>
          <a:bodyPr/>
          <a:lstStyle/>
          <a:p>
            <a:r>
              <a:rPr lang="de-DE" smtClean="0"/>
              <a:t>Overview of different divertors </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1159289039"/>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preserve="1" userDrawn="1">
  <p:cSld name="2_Title W7-X Image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pic>
        <p:nvPicPr>
          <p:cNvPr id="16" name="Grafik 15"/>
          <p:cNvPicPr>
            <a:picLocks noChangeAspect="1"/>
          </p:cNvPicPr>
          <p:nvPr userDrawn="1"/>
        </p:nvPicPr>
        <p:blipFill rotWithShape="1">
          <a:blip r:embed="rId3" cstate="screen">
            <a:extLst>
              <a:ext uri="{28A0092B-C50C-407E-A947-70E740481C1C}">
                <a14:useLocalDpi xmlns:a14="http://schemas.microsoft.com/office/drawing/2010/main"/>
              </a:ext>
            </a:extLst>
          </a:blip>
          <a:srcRect/>
          <a:stretch/>
        </p:blipFill>
        <p:spPr>
          <a:xfrm>
            <a:off x="1054650" y="2313782"/>
            <a:ext cx="10055310" cy="3489523"/>
          </a:xfrm>
          <a:prstGeom prst="rect">
            <a:avLst/>
          </a:prstGeom>
        </p:spPr>
      </p:pic>
      <p:pic>
        <p:nvPicPr>
          <p:cNvPr id="12" name="Grafik 11"/>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061473" y="5372117"/>
            <a:ext cx="2036761" cy="628763"/>
          </a:xfrm>
          <a:prstGeom prst="rect">
            <a:avLst/>
          </a:prstGeom>
        </p:spPr>
      </p:pic>
      <p:sp>
        <p:nvSpPr>
          <p:cNvPr id="17" name="Title 1"/>
          <p:cNvSpPr txBox="1">
            <a:spLocks/>
          </p:cNvSpPr>
          <p:nvPr userDrawn="1"/>
        </p:nvSpPr>
        <p:spPr>
          <a:xfrm>
            <a:off x="550719" y="1807154"/>
            <a:ext cx="5621482" cy="1923184"/>
          </a:xfrm>
          <a:prstGeom prst="rect">
            <a:avLst/>
          </a:prstGeom>
          <a:solidFill>
            <a:srgbClr val="29485D"/>
          </a:solidFill>
        </p:spPr>
        <p:txBody>
          <a:bodyPr vert="horz" wrap="square" lIns="198000" tIns="158400" rIns="108000" bIns="108000" rtlCol="0" anchor="t" anchorCtr="0">
            <a:noAutofit/>
          </a:bodyPr>
          <a:lstStyle>
            <a:lvl1pPr algn="l" defTabSz="914400" rtl="0" eaLnBrk="1" latinLnBrk="0" hangingPunct="1">
              <a:lnSpc>
                <a:spcPts val="2600"/>
              </a:lnSpc>
              <a:spcBef>
                <a:spcPct val="0"/>
              </a:spcBef>
              <a:spcAft>
                <a:spcPts val="1800"/>
              </a:spcAft>
              <a:buNone/>
              <a:defRPr sz="2300" b="1" kern="600" cap="none" spc="0" baseline="0">
                <a:solidFill>
                  <a:schemeClr val="bg1"/>
                </a:solidFill>
                <a:latin typeface="+mj-lt"/>
                <a:ea typeface="+mj-ea"/>
                <a:cs typeface="+mj-cs"/>
              </a:defRPr>
            </a:lvl1pPr>
          </a:lstStyle>
          <a:p>
            <a:endParaRPr lang="en-US" dirty="0"/>
          </a:p>
        </p:txBody>
      </p:sp>
      <p:sp>
        <p:nvSpPr>
          <p:cNvPr id="18" name="Subtitle 2"/>
          <p:cNvSpPr txBox="1">
            <a:spLocks/>
          </p:cNvSpPr>
          <p:nvPr userDrawn="1"/>
        </p:nvSpPr>
        <p:spPr>
          <a:xfrm>
            <a:off x="6045987" y="4682864"/>
            <a:ext cx="5560809" cy="1280552"/>
          </a:xfrm>
          <a:prstGeom prst="rect">
            <a:avLst/>
          </a:prstGeom>
          <a:solidFill>
            <a:srgbClr val="29485D"/>
          </a:solidFill>
        </p:spPr>
        <p:txBody>
          <a:bodyPr vert="horz" lIns="187200" tIns="158400" rIns="108000" bIns="172800" rtlCol="0" anchor="b" anchorCtr="0">
            <a:noAutofit/>
          </a:bodyPr>
          <a:lstStyle>
            <a:lvl1pPr marL="0" marR="0" indent="0" algn="l" defTabSz="914400" rtl="0" eaLnBrk="1" fontAlgn="auto" latinLnBrk="0" hangingPunct="1">
              <a:lnSpc>
                <a:spcPts val="2300"/>
              </a:lnSpc>
              <a:spcBef>
                <a:spcPts val="2300"/>
              </a:spcBef>
              <a:spcAft>
                <a:spcPts val="0"/>
              </a:spcAft>
              <a:buClrTx/>
              <a:buSzTx/>
              <a:buFont typeface="Arial" panose="020B0604020202020204" pitchFamily="34" charset="0"/>
              <a:buNone/>
              <a:tabLst/>
              <a:defRPr sz="1900" b="1" i="0" kern="600" spc="190" baseline="0">
                <a:solidFill>
                  <a:schemeClr val="bg1"/>
                </a:solidFill>
                <a:latin typeface="+mn-lt"/>
                <a:ea typeface="+mn-ea"/>
                <a:cs typeface="+mn-cs"/>
              </a:defRPr>
            </a:lvl1pPr>
            <a:lvl2pPr marL="0" indent="252000" algn="l" defTabSz="914400" rtl="0" eaLnBrk="1" latinLnBrk="0" hangingPunct="1">
              <a:lnSpc>
                <a:spcPts val="1600"/>
              </a:lnSpc>
              <a:spcBef>
                <a:spcPts val="300"/>
              </a:spcBef>
              <a:spcAft>
                <a:spcPts val="0"/>
              </a:spcAft>
              <a:buSzPct val="110000"/>
              <a:buFont typeface=".SF NS Symbols Regular"/>
              <a:buChar char="↘"/>
              <a:defRPr sz="1300" i="1" kern="600" spc="40" baseline="0">
                <a:solidFill>
                  <a:schemeClr val="bg1"/>
                </a:solidFill>
                <a:latin typeface="+mn-lt"/>
                <a:ea typeface="+mn-ea"/>
                <a:cs typeface="+mn-cs"/>
              </a:defRPr>
            </a:lvl2pPr>
            <a:lvl3pPr marL="914400" indent="0" algn="ctr" defTabSz="914400" rtl="0" eaLnBrk="1" latinLnBrk="0" hangingPunct="1">
              <a:lnSpc>
                <a:spcPts val="2300"/>
              </a:lnSpc>
              <a:spcBef>
                <a:spcPts val="1150"/>
              </a:spcBef>
              <a:buFont typeface="Arial" panose="020B0604020202020204" pitchFamily="34" charset="0"/>
              <a:buNone/>
              <a:defRPr sz="1800" b="1" kern="400" spc="40" baseline="0">
                <a:solidFill>
                  <a:schemeClr val="accent3"/>
                </a:solidFill>
                <a:latin typeface="+mn-lt"/>
                <a:ea typeface="+mn-ea"/>
                <a:cs typeface="+mn-cs"/>
              </a:defRPr>
            </a:lvl3pPr>
            <a:lvl4pPr marL="1371600" indent="0" algn="ctr" defTabSz="914400" rtl="0" eaLnBrk="1" latinLnBrk="0" hangingPunct="1">
              <a:lnSpc>
                <a:spcPts val="2300"/>
              </a:lnSpc>
              <a:spcBef>
                <a:spcPts val="1150"/>
              </a:spcBef>
              <a:buFont typeface="Arial" panose="020B0604020202020204" pitchFamily="34" charset="0"/>
              <a:buNone/>
              <a:defRPr sz="1600" kern="600" spc="40" baseline="0">
                <a:solidFill>
                  <a:schemeClr val="tx1"/>
                </a:solidFill>
                <a:latin typeface="+mn-lt"/>
                <a:ea typeface="+mn-ea"/>
                <a:cs typeface="+mn-cs"/>
              </a:defRPr>
            </a:lvl4pPr>
            <a:lvl5pPr marL="1828800" indent="0" algn="ctr" defTabSz="914400" rtl="0" eaLnBrk="1" latinLnBrk="0" hangingPunct="1">
              <a:lnSpc>
                <a:spcPts val="2300"/>
              </a:lnSpc>
              <a:spcBef>
                <a:spcPts val="525"/>
              </a:spcBef>
              <a:buFont typeface="Arial" panose="020B0604020202020204" pitchFamily="34" charset="0"/>
              <a:buNone/>
              <a:defRPr sz="1600" kern="600" spc="40" baseline="0">
                <a:solidFill>
                  <a:schemeClr val="tx1"/>
                </a:solidFill>
                <a:latin typeface="+mn-lt"/>
                <a:ea typeface="+mn-ea"/>
                <a:cs typeface="+mn-cs"/>
              </a:defRPr>
            </a:lvl5pPr>
            <a:lvl6pPr marL="2286000" indent="0" algn="ctr" defTabSz="914400" rtl="0" eaLnBrk="1" latinLnBrk="0" hangingPunct="1">
              <a:lnSpc>
                <a:spcPts val="2300"/>
              </a:lnSpc>
              <a:spcBef>
                <a:spcPts val="0"/>
              </a:spcBef>
              <a:spcAft>
                <a:spcPts val="0"/>
              </a:spcAft>
              <a:buClr>
                <a:schemeClr val="tx1"/>
              </a:buClr>
              <a:buSzPct val="110000"/>
              <a:buFont typeface="Symbol" panose="05050102010706020507" pitchFamily="18" charset="2"/>
              <a:buNone/>
              <a:defRPr sz="1600" b="0" i="0" kern="600" spc="40" baseline="0">
                <a:solidFill>
                  <a:schemeClr val="tx1"/>
                </a:solidFill>
                <a:latin typeface="+mn-lt"/>
                <a:ea typeface="+mn-ea"/>
                <a:cs typeface="+mn-cs"/>
              </a:defRPr>
            </a:lvl6pPr>
            <a:lvl7pPr marL="2743200" indent="0" algn="ctr" defTabSz="914400" rtl="0" eaLnBrk="1" latinLnBrk="0" hangingPunct="1">
              <a:lnSpc>
                <a:spcPts val="2300"/>
              </a:lnSpc>
              <a:spcBef>
                <a:spcPts val="525"/>
              </a:spcBef>
              <a:spcAft>
                <a:spcPts val="0"/>
              </a:spcAft>
              <a:buClr>
                <a:schemeClr val="tx2"/>
              </a:buClr>
              <a:buFont typeface="Wingdings 3" panose="05040102010807070707" pitchFamily="18" charset="2"/>
              <a:buNone/>
              <a:defRPr sz="1600" b="0" i="1" kern="600" spc="40" baseline="0">
                <a:solidFill>
                  <a:schemeClr val="tx2"/>
                </a:solidFill>
                <a:latin typeface="+mn-lt"/>
                <a:ea typeface="+mn-ea"/>
                <a:cs typeface="+mn-cs"/>
              </a:defRPr>
            </a:lvl7pPr>
            <a:lvl8pPr marL="3200400" indent="0" algn="ctr" defTabSz="914400" rtl="0" eaLnBrk="1" latinLnBrk="0" hangingPunct="1">
              <a:lnSpc>
                <a:spcPts val="1100"/>
              </a:lnSpc>
              <a:spcBef>
                <a:spcPts val="525"/>
              </a:spcBef>
              <a:spcAft>
                <a:spcPts val="0"/>
              </a:spcAft>
              <a:buSzPct val="110000"/>
              <a:buFont typeface=".SF NS Symbols Regular"/>
              <a:buNone/>
              <a:defRPr sz="1600" b="0" i="1" kern="600" spc="120" baseline="0">
                <a:solidFill>
                  <a:schemeClr val="tx1">
                    <a:lumMod val="50000"/>
                    <a:lumOff val="50000"/>
                  </a:schemeClr>
                </a:solidFill>
                <a:latin typeface="+mn-lt"/>
                <a:ea typeface="+mn-ea"/>
                <a:cs typeface="+mn-cs"/>
              </a:defRPr>
            </a:lvl8pPr>
            <a:lvl9pPr marL="3657600" indent="0" algn="ctr" defTabSz="914400" rtl="0" eaLnBrk="1" latinLnBrk="0" hangingPunct="1">
              <a:lnSpc>
                <a:spcPts val="1100"/>
              </a:lnSpc>
              <a:spcBef>
                <a:spcPts val="525"/>
              </a:spcBef>
              <a:buFont typeface="Arial" panose="020B0604020202020204" pitchFamily="34" charset="0"/>
              <a:buNone/>
              <a:defRPr sz="1600" b="0" i="1" kern="600" spc="120" baseline="0">
                <a:solidFill>
                  <a:schemeClr val="tx1">
                    <a:lumMod val="50000"/>
                    <a:lumOff val="50000"/>
                  </a:schemeClr>
                </a:solidFill>
                <a:latin typeface="+mn-lt"/>
                <a:ea typeface="+mn-ea"/>
                <a:cs typeface="+mn-cs"/>
              </a:defRPr>
            </a:lvl9pPr>
          </a:lstStyle>
          <a:p>
            <a:endParaRPr lang="en-US" dirty="0"/>
          </a:p>
        </p:txBody>
      </p:sp>
      <p:sp>
        <p:nvSpPr>
          <p:cNvPr id="19" name="Subtitle 2"/>
          <p:cNvSpPr>
            <a:spLocks noGrp="1"/>
          </p:cNvSpPr>
          <p:nvPr>
            <p:ph type="subTitle" idx="1"/>
          </p:nvPr>
        </p:nvSpPr>
        <p:spPr>
          <a:xfrm>
            <a:off x="6172201" y="4787844"/>
            <a:ext cx="5361443" cy="1101934"/>
          </a:xfrm>
        </p:spPr>
        <p:txBody>
          <a:bodyPr anchor="ctr"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smtClean="0"/>
              <a:t>Formatvorlage des Untertitelmasters durch Klicken bearbeiten</a:t>
            </a:r>
            <a:endParaRPr lang="en-US" dirty="0"/>
          </a:p>
        </p:txBody>
      </p:sp>
      <p:sp>
        <p:nvSpPr>
          <p:cNvPr id="20" name="Titel 6"/>
          <p:cNvSpPr>
            <a:spLocks noGrp="1"/>
          </p:cNvSpPr>
          <p:nvPr>
            <p:ph type="title"/>
          </p:nvPr>
        </p:nvSpPr>
        <p:spPr>
          <a:xfrm>
            <a:off x="695326" y="1891147"/>
            <a:ext cx="5350662" cy="1766455"/>
          </a:xfrm>
        </p:spPr>
        <p:txBody>
          <a:bodyPr anchor="ctr"/>
          <a:lstStyle>
            <a:lvl1pPr>
              <a:defRPr sz="2300">
                <a:solidFill>
                  <a:schemeClr val="bg1"/>
                </a:solidFill>
              </a:defRPr>
            </a:lvl1pPr>
          </a:lstStyle>
          <a:p>
            <a:r>
              <a:rPr lang="de-DE" smtClean="0"/>
              <a:t>Titelmasterformat durch Klicken bearbeiten</a:t>
            </a:r>
            <a:endParaRPr lang="de-DE" dirty="0"/>
          </a:p>
        </p:txBody>
      </p:sp>
      <p:pic>
        <p:nvPicPr>
          <p:cNvPr id="32" name="Grafik 31"/>
          <p:cNvPicPr>
            <a:picLocks noChangeAspect="1"/>
          </p:cNvPicPr>
          <p:nvPr userDrawn="1"/>
        </p:nvPicPr>
        <p:blipFill>
          <a:blip r:embed="rId5" cstate="email">
            <a:extLst>
              <a:ext uri="{28A0092B-C50C-407E-A947-70E740481C1C}">
                <a14:useLocalDpi xmlns:a14="http://schemas.microsoft.com/office/drawing/2010/main"/>
              </a:ext>
            </a:extLst>
          </a:blip>
          <a:stretch>
            <a:fillRect/>
          </a:stretch>
        </p:blipFill>
        <p:spPr>
          <a:xfrm>
            <a:off x="1160395" y="4765992"/>
            <a:ext cx="1058550" cy="940958"/>
          </a:xfrm>
          <a:prstGeom prst="rect">
            <a:avLst/>
          </a:prstGeom>
        </p:spPr>
      </p:pic>
      <p:pic>
        <p:nvPicPr>
          <p:cNvPr id="33" name="Grafik 32"/>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2483322" y="5232310"/>
            <a:ext cx="1851764" cy="571653"/>
          </a:xfrm>
          <a:prstGeom prst="rect">
            <a:avLst/>
          </a:prstGeom>
        </p:spPr>
      </p:pic>
      <p:pic>
        <p:nvPicPr>
          <p:cNvPr id="25" name="Grafik 24"/>
          <p:cNvPicPr>
            <a:picLocks noChangeAspect="1"/>
          </p:cNvPicPr>
          <p:nvPr userDrawn="1"/>
        </p:nvPicPr>
        <p:blipFill>
          <a:blip r:embed="rId6"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
        <p:nvSpPr>
          <p:cNvPr id="2" name="Datumsplatzhalter 1"/>
          <p:cNvSpPr>
            <a:spLocks noGrp="1"/>
          </p:cNvSpPr>
          <p:nvPr>
            <p:ph type="dt" sz="half" idx="10"/>
          </p:nvPr>
        </p:nvSpPr>
        <p:spPr/>
        <p:txBody>
          <a:bodyPr/>
          <a:lstStyle/>
          <a:p>
            <a:r>
              <a:rPr lang="de-DE" smtClean="0"/>
              <a:t>Overview of different divertors </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310642377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Titel und Inhalt">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941148051"/>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2115" name="think-cell Folie" r:id="rId5" imgW="384" imgH="385" progId="TCLayout.ActiveDocument.1">
                  <p:embed/>
                </p:oleObj>
              </mc:Choice>
              <mc:Fallback>
                <p:oleObj name="think-cell Folie" r:id="rId5" imgW="384" imgH="385" progId="TCLayout.ActiveDocument.1">
                  <p:embed/>
                  <p:pic>
                    <p:nvPicPr>
                      <p:cNvPr id="0" name=""/>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6" y="1609726"/>
            <a:ext cx="10801349" cy="4772024"/>
          </a:xfrm>
          <a:prstGeom prst="rect">
            <a:avLst/>
          </a:prstGeom>
        </p:spPr>
        <p:txBody>
          <a:bodyPr/>
          <a:lstStyle/>
          <a:p>
            <a:pPr lvl="0"/>
            <a:r>
              <a:rPr lang="de-DE" smtClean="0"/>
              <a:t>Formatvorlagen des Textmasters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dirty="0"/>
          </a:p>
        </p:txBody>
      </p:sp>
      <p:sp>
        <p:nvSpPr>
          <p:cNvPr id="11" name="Titel 10"/>
          <p:cNvSpPr>
            <a:spLocks noGrp="1"/>
          </p:cNvSpPr>
          <p:nvPr>
            <p:ph type="title"/>
          </p:nvPr>
        </p:nvSpPr>
        <p:spPr>
          <a:xfrm>
            <a:off x="695326" y="441325"/>
            <a:ext cx="9576471" cy="894416"/>
          </a:xfrm>
        </p:spPr>
        <p:txBody>
          <a:bodyPr/>
          <a:lstStyle>
            <a:lvl1pPr>
              <a:defRPr/>
            </a:lvl1pPr>
          </a:lstStyle>
          <a:p>
            <a:r>
              <a:rPr lang="de-DE" smtClean="0"/>
              <a:t>Titelmasterformat durch Klicken bearbeiten</a:t>
            </a:r>
            <a:endParaRPr lang="de-DE" dirty="0"/>
          </a:p>
        </p:txBody>
      </p:sp>
      <p:sp>
        <p:nvSpPr>
          <p:cNvPr id="2" name="Datumsplatzhalter 1"/>
          <p:cNvSpPr>
            <a:spLocks noGrp="1"/>
          </p:cNvSpPr>
          <p:nvPr>
            <p:ph type="dt" sz="half" idx="14"/>
          </p:nvPr>
        </p:nvSpPr>
        <p:spPr/>
        <p:txBody>
          <a:bodyPr/>
          <a:lstStyle/>
          <a:p>
            <a:r>
              <a:rPr lang="de-DE" smtClean="0"/>
              <a:t>Overview of different divertors </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107429706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2 Felder (Text/Bild)">
    <p:spTree>
      <p:nvGrpSpPr>
        <p:cNvPr id="1" name=""/>
        <p:cNvGrpSpPr/>
        <p:nvPr/>
      </p:nvGrpSpPr>
      <p:grpSpPr>
        <a:xfrm>
          <a:off x="0" y="0"/>
          <a:ext cx="0" cy="0"/>
          <a:chOff x="0" y="0"/>
          <a:chExt cx="0" cy="0"/>
        </a:xfrm>
      </p:grpSpPr>
      <p:graphicFrame>
        <p:nvGraphicFramePr>
          <p:cNvPr id="7" name="Object 6" hidden="1">
            <a:extLst>
              <a:ext uri="{FF2B5EF4-FFF2-40B4-BE49-F238E27FC236}">
                <a16:creationId xmlns:a16="http://schemas.microsoft.com/office/drawing/2014/main" id="{434D6FFE-C346-403E-A982-395E5408109F}"/>
              </a:ext>
            </a:extLst>
          </p:cNvPr>
          <p:cNvGraphicFramePr>
            <a:graphicFrameLocks noChangeAspect="1"/>
          </p:cNvGraphicFramePr>
          <p:nvPr>
            <p:custDataLst>
              <p:tags r:id="rId2"/>
            </p:custDataLst>
            <p:extLst>
              <p:ext uri="{D42A27DB-BD31-4B8C-83A1-F6EECF244321}">
                <p14:modId xmlns:p14="http://schemas.microsoft.com/office/powerpoint/2010/main" val="1158779213"/>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3140" name="think-cell Folie" r:id="rId5" imgW="384" imgH="385" progId="TCLayout.ActiveDocument.1">
                  <p:embed/>
                </p:oleObj>
              </mc:Choice>
              <mc:Fallback>
                <p:oleObj name="think-cell Folie" r:id="rId5" imgW="384" imgH="385" progId="TCLayout.ActiveDocument.1">
                  <p:embed/>
                  <p:pic>
                    <p:nvPicPr>
                      <p:cNvPr id="0" name=""/>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8FC65B91-E784-4354-A701-802A4C59DD9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3" name="Content Placeholder 2"/>
          <p:cNvSpPr>
            <a:spLocks noGrp="1"/>
          </p:cNvSpPr>
          <p:nvPr>
            <p:ph sz="half" idx="1"/>
          </p:nvPr>
        </p:nvSpPr>
        <p:spPr>
          <a:xfrm>
            <a:off x="695325" y="1881188"/>
            <a:ext cx="5112414" cy="4500562"/>
          </a:xfrm>
          <a:prstGeom prst="rect">
            <a:avLst/>
          </a:prstGeom>
        </p:spPr>
        <p:txBody>
          <a:bodyPr/>
          <a:lstStyle>
            <a:lvl3pPr>
              <a:defRPr b="0">
                <a:solidFill>
                  <a:schemeClr val="tx1"/>
                </a:solidFill>
              </a:defRPr>
            </a:lvl3pPr>
            <a:lvl4pPr>
              <a:defRPr b="1">
                <a:solidFill>
                  <a:schemeClr val="tx2"/>
                </a:solidFill>
              </a:defRPr>
            </a:lvl4pPr>
          </a:lstStyle>
          <a:p>
            <a:pPr lvl="0"/>
            <a:r>
              <a:rPr lang="de-DE" smtClean="0"/>
              <a:t>Formatvorlagen des Textmasters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US" dirty="0"/>
          </a:p>
        </p:txBody>
      </p:sp>
      <p:sp>
        <p:nvSpPr>
          <p:cNvPr id="4" name="Content Placeholder 3"/>
          <p:cNvSpPr>
            <a:spLocks noGrp="1"/>
          </p:cNvSpPr>
          <p:nvPr>
            <p:ph sz="half" idx="2"/>
          </p:nvPr>
        </p:nvSpPr>
        <p:spPr>
          <a:xfrm>
            <a:off x="6384263" y="1881188"/>
            <a:ext cx="5112412" cy="4500562"/>
          </a:xfrm>
          <a:prstGeom prst="rect">
            <a:avLst/>
          </a:prstGeom>
        </p:spPr>
        <p:txBody>
          <a:bodyPr/>
          <a:lstStyle>
            <a:lvl3pPr>
              <a:defRPr b="0">
                <a:solidFill>
                  <a:schemeClr val="tx1"/>
                </a:solidFill>
              </a:defRPr>
            </a:lvl3pPr>
            <a:lvl4pPr>
              <a:defRPr b="1">
                <a:solidFill>
                  <a:schemeClr val="tx2"/>
                </a:solidFill>
              </a:defRPr>
            </a:lvl4pPr>
          </a:lstStyle>
          <a:p>
            <a:pPr lvl="0"/>
            <a:r>
              <a:rPr lang="de-DE" smtClean="0"/>
              <a:t>Formatvorlagen des Textmasters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US" dirty="0"/>
          </a:p>
        </p:txBody>
      </p:sp>
      <p:sp>
        <p:nvSpPr>
          <p:cNvPr id="14" name="Titel 13"/>
          <p:cNvSpPr>
            <a:spLocks noGrp="1"/>
          </p:cNvSpPr>
          <p:nvPr>
            <p:ph type="title"/>
          </p:nvPr>
        </p:nvSpPr>
        <p:spPr/>
        <p:txBody>
          <a:bodyPr/>
          <a:lstStyle/>
          <a:p>
            <a:r>
              <a:rPr lang="de-DE" smtClean="0"/>
              <a:t>Titelmasterformat durch Klicken bearbeiten</a:t>
            </a:r>
            <a:endParaRPr lang="de-DE"/>
          </a:p>
        </p:txBody>
      </p:sp>
      <p:sp>
        <p:nvSpPr>
          <p:cNvPr id="2" name="Datumsplatzhalter 1"/>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2404702660"/>
      </p:ext>
    </p:extLst>
  </p:cSld>
  <p:clrMapOvr>
    <a:masterClrMapping/>
  </p:clrMapOvr>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ext (nur Text ohne Titel)">
    <p:spTree>
      <p:nvGrpSpPr>
        <p:cNvPr id="1" name=""/>
        <p:cNvGrpSpPr/>
        <p:nvPr/>
      </p:nvGrpSpPr>
      <p:grpSpPr>
        <a:xfrm>
          <a:off x="0" y="0"/>
          <a:ext cx="0" cy="0"/>
          <a:chOff x="0" y="0"/>
          <a:chExt cx="0" cy="0"/>
        </a:xfrm>
      </p:grpSpPr>
      <p:sp>
        <p:nvSpPr>
          <p:cNvPr id="7" name="Inhaltsplatzhalter 6"/>
          <p:cNvSpPr>
            <a:spLocks noGrp="1"/>
          </p:cNvSpPr>
          <p:nvPr>
            <p:ph sz="quarter" idx="13" hasCustomPrompt="1"/>
          </p:nvPr>
        </p:nvSpPr>
        <p:spPr>
          <a:xfrm>
            <a:off x="695325" y="481013"/>
            <a:ext cx="10801350" cy="5900737"/>
          </a:xfrm>
        </p:spPr>
        <p:txBody>
          <a:bodyPr/>
          <a:lstStyle>
            <a:lvl1pPr>
              <a:defRPr baseline="0"/>
            </a:lvl1pPr>
          </a:lstStyle>
          <a:p>
            <a:pPr lvl="0"/>
            <a:r>
              <a:rPr lang="de-DE" dirty="0"/>
              <a:t>Slide </a:t>
            </a:r>
            <a:r>
              <a:rPr lang="de-DE" dirty="0" err="1"/>
              <a:t>without</a:t>
            </a:r>
            <a:r>
              <a:rPr lang="de-DE" dirty="0"/>
              <a:t> title (</a:t>
            </a:r>
            <a:r>
              <a:rPr lang="de-DE" dirty="0" err="1"/>
              <a:t>exception</a:t>
            </a:r>
            <a:r>
              <a:rPr lang="de-DE" dirty="0"/>
              <a:t>)</a:t>
            </a:r>
          </a:p>
          <a:p>
            <a:pPr lvl="1"/>
            <a:r>
              <a:rPr lang="de-DE" dirty="0"/>
              <a:t>Zweite Ebene</a:t>
            </a:r>
          </a:p>
          <a:p>
            <a:pPr lvl="2"/>
            <a:r>
              <a:rPr lang="de-DE" dirty="0"/>
              <a:t>Dritte Ebene</a:t>
            </a:r>
          </a:p>
          <a:p>
            <a:pPr lvl="3"/>
            <a:r>
              <a:rPr lang="de-DE" dirty="0"/>
              <a:t>Vierte Ebene</a:t>
            </a:r>
          </a:p>
          <a:p>
            <a:pPr lvl="4"/>
            <a:r>
              <a:rPr lang="de-DE" dirty="0"/>
              <a:t>Fünfte Ebene</a:t>
            </a:r>
          </a:p>
        </p:txBody>
      </p:sp>
      <p:sp>
        <p:nvSpPr>
          <p:cNvPr id="9" name="Datumsplatzhalter 8"/>
          <p:cNvSpPr>
            <a:spLocks noGrp="1"/>
          </p:cNvSpPr>
          <p:nvPr>
            <p:ph type="dt" sz="half" idx="14"/>
          </p:nvPr>
        </p:nvSpPr>
        <p:spPr/>
        <p:txBody>
          <a:bodyPr/>
          <a:lstStyle/>
          <a:p>
            <a:r>
              <a:rPr lang="de-DE" smtClean="0"/>
              <a:t>Overview of different divertors </a:t>
            </a:r>
            <a:endParaRPr lang="de-DE" dirty="0"/>
          </a:p>
        </p:txBody>
      </p:sp>
      <p:sp>
        <p:nvSpPr>
          <p:cNvPr id="10" name="Fußzeilenplatzhalter 9"/>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11" name="Foliennummernplatzhalter 10"/>
          <p:cNvSpPr>
            <a:spLocks noGrp="1"/>
          </p:cNvSpPr>
          <p:nvPr>
            <p:ph type="sldNum" sz="quarter" idx="16"/>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282497363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309067539"/>
      </p:ext>
    </p:extLst>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Nur Titel">
    <p:bg>
      <p:bgPr>
        <a:solidFill>
          <a:schemeClr val="bg1"/>
        </a:solid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80875039"/>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4163" name="think-cell Folie" r:id="rId5" imgW="384" imgH="385" progId="TCLayout.ActiveDocument.1">
                  <p:embed/>
                </p:oleObj>
              </mc:Choice>
              <mc:Fallback>
                <p:oleObj name="think-cell Folie" r:id="rId5"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9" name="Title 8">
            <a:extLst>
              <a:ext uri="{FF2B5EF4-FFF2-40B4-BE49-F238E27FC236}">
                <a16:creationId xmlns:a16="http://schemas.microsoft.com/office/drawing/2014/main" id="{F207ED94-DB68-4986-A95E-F302E26D3A38}"/>
              </a:ext>
            </a:extLst>
          </p:cNvPr>
          <p:cNvSpPr>
            <a:spLocks noGrp="1"/>
          </p:cNvSpPr>
          <p:nvPr>
            <p:ph type="title"/>
          </p:nvPr>
        </p:nvSpPr>
        <p:spPr/>
        <p:txBody>
          <a:bodyPr/>
          <a:lstStyle/>
          <a:p>
            <a:r>
              <a:rPr lang="de-DE" smtClean="0"/>
              <a:t>Titelmasterformat durch Klicken bearbeiten</a:t>
            </a:r>
            <a:endParaRPr lang="de-DE"/>
          </a:p>
        </p:txBody>
      </p:sp>
      <p:sp>
        <p:nvSpPr>
          <p:cNvPr id="4" name="Datumsplatzhalter 3"/>
          <p:cNvSpPr>
            <a:spLocks noGrp="1"/>
          </p:cNvSpPr>
          <p:nvPr>
            <p:ph type="dt" sz="half" idx="10"/>
          </p:nvPr>
        </p:nvSpPr>
        <p:spPr/>
        <p:txBody>
          <a:bodyPr/>
          <a:lstStyle/>
          <a:p>
            <a:r>
              <a:rPr lang="de-DE" smtClean="0"/>
              <a:t>Overview of different divertors </a:t>
            </a:r>
            <a:endParaRPr lang="de-DE" dirty="0"/>
          </a:p>
        </p:txBody>
      </p:sp>
      <p:sp>
        <p:nvSpPr>
          <p:cNvPr id="7" name="Fußzeilenplatzhalter 6"/>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65363454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preserve="1" userDrawn="1">
  <p:cSld name="Kapiteltrenner">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3345314228"/>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5187"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11" name="Titel 10"/>
          <p:cNvSpPr>
            <a:spLocks noGrp="1"/>
          </p:cNvSpPr>
          <p:nvPr>
            <p:ph type="title"/>
          </p:nvPr>
        </p:nvSpPr>
        <p:spPr>
          <a:xfrm>
            <a:off x="695325" y="3714698"/>
            <a:ext cx="10801350" cy="2667051"/>
          </a:xfrm>
        </p:spPr>
        <p:txBody>
          <a:bodyPr/>
          <a:lstStyle/>
          <a:p>
            <a:r>
              <a:rPr lang="de-DE" smtClean="0"/>
              <a:t>Titelmasterformat durch Klicken bearbeiten</a:t>
            </a:r>
            <a:endParaRPr lang="de-DE" dirty="0"/>
          </a:p>
        </p:txBody>
      </p:sp>
      <p:sp>
        <p:nvSpPr>
          <p:cNvPr id="2" name="Datumsplatzhalter 1"/>
          <p:cNvSpPr>
            <a:spLocks noGrp="1"/>
          </p:cNvSpPr>
          <p:nvPr>
            <p:ph type="dt" sz="half" idx="10"/>
          </p:nvPr>
        </p:nvSpPr>
        <p:spPr/>
        <p:txBody>
          <a:bodyPr/>
          <a:lstStyle/>
          <a:p>
            <a:r>
              <a:rPr lang="de-DE" smtClean="0"/>
              <a:t>Overview of different divertors </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317786343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Schlussfolie">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25505692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6211"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5" y="1881188"/>
            <a:ext cx="10472102" cy="4500561"/>
          </a:xfrm>
          <a:prstGeom prst="rect">
            <a:avLst/>
          </a:prstGeom>
        </p:spPr>
        <p:txBody>
          <a:bodyPr/>
          <a:lstStyle/>
          <a:p>
            <a:pPr lvl="0"/>
            <a:r>
              <a:rPr lang="de-DE" smtClean="0"/>
              <a:t>Formatvorlagen des Textmasters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dirty="0"/>
          </a:p>
        </p:txBody>
      </p:sp>
      <p:sp>
        <p:nvSpPr>
          <p:cNvPr id="11" name="Titel 10"/>
          <p:cNvSpPr>
            <a:spLocks noGrp="1"/>
          </p:cNvSpPr>
          <p:nvPr>
            <p:ph type="title"/>
          </p:nvPr>
        </p:nvSpPr>
        <p:spPr/>
        <p:txBody>
          <a:bodyPr/>
          <a:lstStyle/>
          <a:p>
            <a:r>
              <a:rPr lang="de-DE" smtClean="0"/>
              <a:t>Titelmasterformat durch Klicken bearbeiten</a:t>
            </a:r>
            <a:endParaRPr lang="de-DE" dirty="0"/>
          </a:p>
        </p:txBody>
      </p:sp>
      <p:sp>
        <p:nvSpPr>
          <p:cNvPr id="2" name="Datumsplatzhalter 1"/>
          <p:cNvSpPr>
            <a:spLocks noGrp="1"/>
          </p:cNvSpPr>
          <p:nvPr>
            <p:ph type="dt" sz="half" idx="14"/>
          </p:nvPr>
        </p:nvSpPr>
        <p:spPr/>
        <p:txBody>
          <a:bodyPr/>
          <a:lstStyle/>
          <a:p>
            <a:r>
              <a:rPr lang="de-DE" smtClean="0"/>
              <a:t>Overview of different divertors </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282975300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reserve="1" userDrawn="1">
  <p:cSld name="Title W7-X EUROfusion">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3755339"/>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grpSp>
        <p:nvGrpSpPr>
          <p:cNvPr id="26" name="Gruppieren 25"/>
          <p:cNvGrpSpPr/>
          <p:nvPr userDrawn="1"/>
        </p:nvGrpSpPr>
        <p:grpSpPr>
          <a:xfrm>
            <a:off x="1053474" y="5908637"/>
            <a:ext cx="10113954" cy="566770"/>
            <a:chOff x="515924" y="5792918"/>
            <a:chExt cx="9461999" cy="566770"/>
          </a:xfrm>
        </p:grpSpPr>
        <p:pic>
          <p:nvPicPr>
            <p:cNvPr id="27" name="Grafik 26"/>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515924" y="5834863"/>
              <a:ext cx="442931" cy="315747"/>
            </a:xfrm>
            <a:prstGeom prst="rect">
              <a:avLst/>
            </a:prstGeom>
          </p:spPr>
        </p:pic>
        <p:sp>
          <p:nvSpPr>
            <p:cNvPr id="28" name="Subtitle 2"/>
            <p:cNvSpPr txBox="1">
              <a:spLocks/>
            </p:cNvSpPr>
            <p:nvPr userDrawn="1"/>
          </p:nvSpPr>
          <p:spPr>
            <a:xfrm>
              <a:off x="1036319" y="5792918"/>
              <a:ext cx="8941604" cy="566770"/>
            </a:xfrm>
            <a:prstGeom prst="rect">
              <a:avLst/>
            </a:prstGeom>
          </p:spPr>
          <p:txBody>
            <a:bodyPr lIns="0" rIns="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buNone/>
              </a:pPr>
              <a:r>
                <a:rPr lang="en-US" sz="800" dirty="0"/>
                <a:t>This work has been carried out within the framework of the EUROfusion Consortium, funded by the European Union via the </a:t>
              </a:r>
              <a:r>
                <a:rPr lang="en-US" sz="800" dirty="0" err="1"/>
                <a:t>Euratom</a:t>
              </a:r>
              <a:r>
                <a:rPr lang="en-US" sz="800" dirty="0"/>
                <a:t> Research and Training </a:t>
              </a:r>
              <a:r>
                <a:rPr lang="en-US" sz="800" dirty="0" err="1"/>
                <a:t>Programme</a:t>
              </a:r>
              <a:r>
                <a:rPr lang="en-US" sz="800" dirty="0"/>
                <a:t> (Grant Agreement No 101052200 — EUROfusion). Views and opinions expressed are however those of the author(s) only and do not necessarily reflect those of the European Union or the European Commission. Neither the European Union nor the European Commission can be held responsible for them.</a:t>
              </a:r>
              <a:endParaRPr lang="en-US" sz="800" dirty="0">
                <a:latin typeface="Arial Narrow" panose="020B0606020202030204" pitchFamily="34" charset="0"/>
              </a:endParaRPr>
            </a:p>
          </p:txBody>
        </p:sp>
      </p:grpSp>
      <p:sp>
        <p:nvSpPr>
          <p:cNvPr id="15" name="Subtitle 2"/>
          <p:cNvSpPr>
            <a:spLocks noGrp="1"/>
          </p:cNvSpPr>
          <p:nvPr>
            <p:ph type="subTitle" idx="1"/>
          </p:nvPr>
        </p:nvSpPr>
        <p:spPr>
          <a:xfrm>
            <a:off x="1145512" y="3743999"/>
            <a:ext cx="7811452" cy="198321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a:t>Formatvorlage des Untertitelmasters durch Klicken bearbeiten</a:t>
            </a:r>
            <a:endParaRPr lang="en-US" dirty="0"/>
          </a:p>
        </p:txBody>
      </p:sp>
      <p:pic>
        <p:nvPicPr>
          <p:cNvPr id="16" name="Grafik 15"/>
          <p:cNvPicPr>
            <a:picLocks noChangeAspect="1"/>
          </p:cNvPicPr>
          <p:nvPr userDrawn="1"/>
        </p:nvPicPr>
        <p:blipFill>
          <a:blip r:embed="rId4" cstate="email">
            <a:extLst>
              <a:ext uri="{28A0092B-C50C-407E-A947-70E740481C1C}">
                <a14:useLocalDpi xmlns:a14="http://schemas.microsoft.com/office/drawing/2010/main"/>
              </a:ext>
            </a:extLst>
          </a:blip>
          <a:stretch>
            <a:fillRect/>
          </a:stretch>
        </p:blipFill>
        <p:spPr>
          <a:xfrm>
            <a:off x="9397688" y="5237015"/>
            <a:ext cx="1700546" cy="524971"/>
          </a:xfrm>
          <a:prstGeom prst="rect">
            <a:avLst/>
          </a:prstGeom>
        </p:spPr>
      </p:pic>
      <p:sp>
        <p:nvSpPr>
          <p:cNvPr id="2" name="Titel 1"/>
          <p:cNvSpPr>
            <a:spLocks noGrp="1"/>
          </p:cNvSpPr>
          <p:nvPr>
            <p:ph type="title"/>
          </p:nvPr>
        </p:nvSpPr>
        <p:spPr>
          <a:xfrm>
            <a:off x="1145512" y="2172779"/>
            <a:ext cx="7811452" cy="2160229"/>
          </a:xfrm>
        </p:spPr>
        <p:txBody>
          <a:bodyPr/>
          <a:lstStyle>
            <a:lvl1pPr>
              <a:defRPr sz="2400">
                <a:solidFill>
                  <a:schemeClr val="bg1"/>
                </a:solidFill>
              </a:defRPr>
            </a:lvl1pPr>
          </a:lstStyle>
          <a:p>
            <a:r>
              <a:rPr lang="de-DE"/>
              <a:t>Titelmasterformat durch Klicken bearbeiten</a:t>
            </a:r>
            <a:endParaRPr lang="de-DE" dirty="0"/>
          </a:p>
        </p:txBody>
      </p:sp>
      <p:sp>
        <p:nvSpPr>
          <p:cNvPr id="3" name="Datumsplatzhalter 2"/>
          <p:cNvSpPr>
            <a:spLocks noGrp="1"/>
          </p:cNvSpPr>
          <p:nvPr>
            <p:ph type="dt" sz="half" idx="10"/>
          </p:nvPr>
        </p:nvSpPr>
        <p:spPr/>
        <p:txBody>
          <a:bodyPr/>
          <a:lstStyle/>
          <a:p>
            <a:r>
              <a:rPr lang="de-DE" smtClean="0"/>
              <a:t>Overview of different divertors </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‹Nr.›</a:t>
            </a:fld>
            <a:endParaRPr lang="de-DE" dirty="0"/>
          </a:p>
        </p:txBody>
      </p:sp>
      <p:pic>
        <p:nvPicPr>
          <p:cNvPr id="22" name="Grafik 21"/>
          <p:cNvPicPr>
            <a:picLocks noChangeAspect="1"/>
          </p:cNvPicPr>
          <p:nvPr userDrawn="1"/>
        </p:nvPicPr>
        <p:blipFill>
          <a:blip r:embed="rId5"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2309272461"/>
      </p:ext>
    </p:extLst>
  </p:cSld>
  <p:clrMapOvr>
    <a:masterClrMapping/>
  </p:clrMapOvr>
  <p:timing>
    <p:tnLst>
      <p:par>
        <p:cTn id="1" dur="indefinite" restart="never" nodeType="tmRoot"/>
      </p:par>
    </p:tnLst>
  </p:timing>
  <p:extLst mod="1">
    <p:ext uri="{DCECCB84-F9BA-43D5-87BE-67443E8EF086}">
      <p15:sldGuideLst xmlns:p15="http://schemas.microsoft.com/office/powerpoint/2012/main">
        <p15:guide id="1" pos="653">
          <p15:clr>
            <a:srgbClr val="FBAE40"/>
          </p15:clr>
        </p15:guide>
        <p15:guide id="2" pos="3940">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preserve="1" userDrawn="1">
  <p:cSld name="Title W7-X">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3" name="Rechteck 22"/>
          <p:cNvSpPr/>
          <p:nvPr userDrawn="1"/>
        </p:nvSpPr>
        <p:spPr>
          <a:xfrm>
            <a:off x="1034980" y="2029867"/>
            <a:ext cx="10132448" cy="4109676"/>
          </a:xfrm>
          <a:prstGeom prst="rect">
            <a:avLst/>
          </a:prstGeom>
          <a:solidFill>
            <a:srgbClr val="006C66"/>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a:solidFill>
                <a:schemeClr val="bg1"/>
              </a:solidFill>
            </a:endParaRPr>
          </a:p>
        </p:txBody>
      </p:sp>
      <p:sp>
        <p:nvSpPr>
          <p:cNvPr id="25" name="Subtitle 2"/>
          <p:cNvSpPr>
            <a:spLocks noGrp="1"/>
          </p:cNvSpPr>
          <p:nvPr>
            <p:ph type="subTitle" idx="1"/>
          </p:nvPr>
        </p:nvSpPr>
        <p:spPr>
          <a:xfrm>
            <a:off x="1145512" y="3743999"/>
            <a:ext cx="7832233" cy="2274963"/>
          </a:xfrm>
        </p:spPr>
        <p:txBody>
          <a:bodyPr anchor="b" anchorCtr="0"/>
          <a:lstStyle>
            <a:lvl1pPr marL="0" indent="0" algn="l">
              <a:spcBef>
                <a:spcPts val="2300"/>
              </a:spcBef>
              <a:buNone/>
              <a:defRPr sz="1900" b="0" spc="0" baseline="0">
                <a:solidFill>
                  <a:schemeClr val="bg1"/>
                </a:solidFill>
              </a:defRPr>
            </a:lvl1pPr>
            <a:lvl2pPr marL="0" indent="252000" algn="l">
              <a:lnSpc>
                <a:spcPts val="1600"/>
              </a:lnSpc>
              <a:spcBef>
                <a:spcPts val="300"/>
              </a:spcBef>
              <a:buSzPct val="110000"/>
              <a:buFont typeface=".SF NS Symbols Regular"/>
              <a:buChar char="↘"/>
              <a:defRPr sz="1300" i="1" baseline="0">
                <a:solidFill>
                  <a:schemeClr val="bg1"/>
                </a:solidFill>
              </a:defRPr>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a:t>Formatvorlage des Untertitelmasters durch Klicken bearbeiten</a:t>
            </a:r>
            <a:endParaRPr lang="en-US" dirty="0"/>
          </a:p>
        </p:txBody>
      </p:sp>
      <p:pic>
        <p:nvPicPr>
          <p:cNvPr id="29" name="Grafik 28"/>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9397688" y="5559136"/>
            <a:ext cx="1700546" cy="524971"/>
          </a:xfrm>
          <a:prstGeom prst="rect">
            <a:avLst/>
          </a:prstGeom>
        </p:spPr>
      </p:pic>
      <p:sp>
        <p:nvSpPr>
          <p:cNvPr id="5" name="Titel 4"/>
          <p:cNvSpPr>
            <a:spLocks noGrp="1"/>
          </p:cNvSpPr>
          <p:nvPr>
            <p:ph type="title"/>
          </p:nvPr>
        </p:nvSpPr>
        <p:spPr>
          <a:xfrm>
            <a:off x="1145838" y="2145471"/>
            <a:ext cx="7831907" cy="2094020"/>
          </a:xfrm>
        </p:spPr>
        <p:txBody>
          <a:bodyPr/>
          <a:lstStyle>
            <a:lvl1pPr>
              <a:defRPr sz="2400">
                <a:solidFill>
                  <a:schemeClr val="bg1"/>
                </a:solidFill>
              </a:defRPr>
            </a:lvl1pPr>
          </a:lstStyle>
          <a:p>
            <a:r>
              <a:rPr lang="de-DE"/>
              <a:t>Titelmasterformat durch Klicken bearbeiten</a:t>
            </a:r>
            <a:endParaRPr lang="de-DE" dirty="0"/>
          </a:p>
        </p:txBody>
      </p:sp>
      <p:sp>
        <p:nvSpPr>
          <p:cNvPr id="12" name="Datumsplatzhalter 11"/>
          <p:cNvSpPr>
            <a:spLocks noGrp="1"/>
          </p:cNvSpPr>
          <p:nvPr>
            <p:ph type="dt" sz="half" idx="10"/>
          </p:nvPr>
        </p:nvSpPr>
        <p:spPr/>
        <p:txBody>
          <a:bodyPr/>
          <a:lstStyle/>
          <a:p>
            <a:r>
              <a:rPr lang="de-DE" smtClean="0"/>
              <a:t>Overview of different divertors </a:t>
            </a:r>
            <a:endParaRPr lang="de-DE" dirty="0"/>
          </a:p>
        </p:txBody>
      </p:sp>
      <p:sp>
        <p:nvSpPr>
          <p:cNvPr id="13" name="Fußzeilenplatzhalter 12"/>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14" name="Foliennummernplatzhalter 13"/>
          <p:cNvSpPr>
            <a:spLocks noGrp="1"/>
          </p:cNvSpPr>
          <p:nvPr>
            <p:ph type="sldNum" sz="quarter" idx="12"/>
          </p:nvPr>
        </p:nvSpPr>
        <p:spPr/>
        <p:txBody>
          <a:bodyPr/>
          <a:lstStyle/>
          <a:p>
            <a:fld id="{3B1A4699-952B-42DA-8DC4-38A59B49610C}" type="slidenum">
              <a:rPr lang="de-DE" smtClean="0"/>
              <a:pPr/>
              <a:t>‹Nr.›</a:t>
            </a:fld>
            <a:endParaRPr lang="de-DE" dirty="0"/>
          </a:p>
        </p:txBody>
      </p:sp>
      <p:pic>
        <p:nvPicPr>
          <p:cNvPr id="26" name="Grafik 25"/>
          <p:cNvPicPr>
            <a:picLocks noChangeAspect="1"/>
          </p:cNvPicPr>
          <p:nvPr userDrawn="1"/>
        </p:nvPicPr>
        <p:blipFill>
          <a:blip r:embed="rId4" cstate="screen">
            <a:extLst>
              <a:ext uri="{28A0092B-C50C-407E-A947-70E740481C1C}">
                <a14:useLocalDpi xmlns:a14="http://schemas.microsoft.com/office/drawing/2010/main"/>
              </a:ext>
            </a:extLst>
          </a:blip>
          <a:stretch>
            <a:fillRect/>
          </a:stretch>
        </p:blipFill>
        <p:spPr>
          <a:xfrm>
            <a:off x="7592156" y="489668"/>
            <a:ext cx="3888000" cy="899494"/>
          </a:xfrm>
          <a:prstGeom prst="rect">
            <a:avLst/>
          </a:prstGeom>
        </p:spPr>
      </p:pic>
    </p:spTree>
    <p:extLst>
      <p:ext uri="{BB962C8B-B14F-4D97-AF65-F5344CB8AC3E}">
        <p14:creationId xmlns:p14="http://schemas.microsoft.com/office/powerpoint/2010/main" val="3239529262"/>
      </p:ext>
    </p:extLst>
  </p:cSld>
  <p:clrMapOvr>
    <a:masterClrMapping/>
  </p:clrMapOvr>
  <p:timing>
    <p:tnLst>
      <p:par>
        <p:cTn id="1" dur="indefinite" restart="never" nodeType="tmRoot"/>
      </p:par>
    </p:tnLst>
  </p:timing>
  <p:extLst mod="1">
    <p:ext uri="{DCECCB84-F9BA-43D5-87BE-67443E8EF086}">
      <p15:sldGuideLst xmlns:p15="http://schemas.microsoft.com/office/powerpoint/2012/main">
        <p15:guide id="1" pos="3840">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el und Inhalt">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3252753063"/>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8259" name="think-cell Folie" r:id="rId5" imgW="384" imgH="385" progId="TCLayout.ActiveDocument.1">
                  <p:embed/>
                </p:oleObj>
              </mc:Choice>
              <mc:Fallback>
                <p:oleObj name="think-cell Folie" r:id="rId5"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6" y="1609726"/>
            <a:ext cx="10801349" cy="4772024"/>
          </a:xfrm>
          <a:prstGeom prst="rect">
            <a:avLst/>
          </a:prstGeom>
        </p:spPr>
        <p:txBody>
          <a:body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de-DE" dirty="0"/>
          </a:p>
        </p:txBody>
      </p:sp>
      <p:sp>
        <p:nvSpPr>
          <p:cNvPr id="11" name="Titel 10"/>
          <p:cNvSpPr>
            <a:spLocks noGrp="1"/>
          </p:cNvSpPr>
          <p:nvPr>
            <p:ph type="title"/>
          </p:nvPr>
        </p:nvSpPr>
        <p:spPr>
          <a:xfrm>
            <a:off x="695326" y="441325"/>
            <a:ext cx="9576471" cy="894416"/>
          </a:xfrm>
        </p:spPr>
        <p:txBody>
          <a:bodyPr/>
          <a:lstStyle>
            <a:lvl1pPr>
              <a:defRPr/>
            </a:lvl1pPr>
          </a:lstStyle>
          <a:p>
            <a:r>
              <a:rPr lang="de-DE"/>
              <a:t>Titelmasterformat durch Klicken bearbeiten</a:t>
            </a:r>
            <a:endParaRPr lang="de-DE" dirty="0"/>
          </a:p>
        </p:txBody>
      </p:sp>
      <p:sp>
        <p:nvSpPr>
          <p:cNvPr id="2" name="Datumsplatzhalter 1"/>
          <p:cNvSpPr>
            <a:spLocks noGrp="1"/>
          </p:cNvSpPr>
          <p:nvPr>
            <p:ph type="dt" sz="half" idx="14"/>
          </p:nvPr>
        </p:nvSpPr>
        <p:spPr/>
        <p:txBody>
          <a:bodyPr/>
          <a:lstStyle/>
          <a:p>
            <a:r>
              <a:rPr lang="de-DE" smtClean="0"/>
              <a:t>Overview of different divertors </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2037685081"/>
      </p:ext>
    </p:extLst>
  </p:cSld>
  <p:clrMapOvr>
    <a:masterClrMapping/>
  </p:clrMapOvr>
  <p:timing>
    <p:tnLst>
      <p:par>
        <p:cTn id="1" dur="indefinite" restart="never" nodeType="tmRoot"/>
      </p:par>
    </p:tnLst>
  </p:timing>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2 Felder (Text/Bild)">
    <p:spTree>
      <p:nvGrpSpPr>
        <p:cNvPr id="1" name=""/>
        <p:cNvGrpSpPr/>
        <p:nvPr/>
      </p:nvGrpSpPr>
      <p:grpSpPr>
        <a:xfrm>
          <a:off x="0" y="0"/>
          <a:ext cx="0" cy="0"/>
          <a:chOff x="0" y="0"/>
          <a:chExt cx="0" cy="0"/>
        </a:xfrm>
      </p:grpSpPr>
      <p:graphicFrame>
        <p:nvGraphicFramePr>
          <p:cNvPr id="7" name="Object 6" hidden="1">
            <a:extLst>
              <a:ext uri="{FF2B5EF4-FFF2-40B4-BE49-F238E27FC236}">
                <a16:creationId xmlns:a16="http://schemas.microsoft.com/office/drawing/2014/main" id="{434D6FFE-C346-403E-A982-395E5408109F}"/>
              </a:ext>
            </a:extLst>
          </p:cNvPr>
          <p:cNvGraphicFramePr>
            <a:graphicFrameLocks noChangeAspect="1"/>
          </p:cNvGraphicFramePr>
          <p:nvPr>
            <p:custDataLst>
              <p:tags r:id="rId2"/>
            </p:custDataLst>
            <p:extLst>
              <p:ext uri="{D42A27DB-BD31-4B8C-83A1-F6EECF244321}">
                <p14:modId xmlns:p14="http://schemas.microsoft.com/office/powerpoint/2010/main" val="1629489526"/>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9283" name="think-cell Folie" r:id="rId5" imgW="384" imgH="385" progId="TCLayout.ActiveDocument.1">
                  <p:embed/>
                </p:oleObj>
              </mc:Choice>
              <mc:Fallback>
                <p:oleObj name="think-cell Folie" r:id="rId5" imgW="384" imgH="385" progId="TCLayout.ActiveDocument.1">
                  <p:embed/>
                  <p:pic>
                    <p:nvPicPr>
                      <p:cNvPr id="7" name="Object 6" hidden="1">
                        <a:extLst>
                          <a:ext uri="{FF2B5EF4-FFF2-40B4-BE49-F238E27FC236}">
                            <a16:creationId xmlns:a16="http://schemas.microsoft.com/office/drawing/2014/main" id="{434D6FFE-C346-403E-A982-395E5408109F}"/>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8FC65B91-E784-4354-A701-802A4C59DD9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3" name="Content Placeholder 2"/>
          <p:cNvSpPr>
            <a:spLocks noGrp="1"/>
          </p:cNvSpPr>
          <p:nvPr>
            <p:ph sz="half" idx="1"/>
          </p:nvPr>
        </p:nvSpPr>
        <p:spPr>
          <a:xfrm>
            <a:off x="695325" y="1881188"/>
            <a:ext cx="5112414" cy="4500562"/>
          </a:xfrm>
          <a:prstGeom prst="rect">
            <a:avLst/>
          </a:prstGeom>
        </p:spPr>
        <p:txBody>
          <a:bodyPr/>
          <a:lstStyle>
            <a:lvl3pPr>
              <a:defRPr b="0">
                <a:solidFill>
                  <a:schemeClr val="tx1"/>
                </a:solidFill>
              </a:defRPr>
            </a:lvl3pPr>
            <a:lvl4pPr>
              <a:defRPr b="1">
                <a:solidFill>
                  <a:schemeClr val="tx2"/>
                </a:solidFill>
              </a:defRPr>
            </a:lvl4p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Content Placeholder 3"/>
          <p:cNvSpPr>
            <a:spLocks noGrp="1"/>
          </p:cNvSpPr>
          <p:nvPr>
            <p:ph sz="half" idx="2"/>
          </p:nvPr>
        </p:nvSpPr>
        <p:spPr>
          <a:xfrm>
            <a:off x="6384263" y="1881188"/>
            <a:ext cx="5112412" cy="4500562"/>
          </a:xfrm>
          <a:prstGeom prst="rect">
            <a:avLst/>
          </a:prstGeom>
        </p:spPr>
        <p:txBody>
          <a:bodyPr/>
          <a:lstStyle>
            <a:lvl3pPr>
              <a:defRPr b="0">
                <a:solidFill>
                  <a:schemeClr val="tx1"/>
                </a:solidFill>
              </a:defRPr>
            </a:lvl3pPr>
            <a:lvl4pPr>
              <a:defRPr b="1">
                <a:solidFill>
                  <a:schemeClr val="tx2"/>
                </a:solidFill>
              </a:defRPr>
            </a:lvl4p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14" name="Titel 13"/>
          <p:cNvSpPr>
            <a:spLocks noGrp="1"/>
          </p:cNvSpPr>
          <p:nvPr>
            <p:ph type="title"/>
          </p:nvPr>
        </p:nvSpPr>
        <p:spPr/>
        <p:txBody>
          <a:bodyPr/>
          <a:lstStyle/>
          <a:p>
            <a:r>
              <a:rPr lang="de-DE"/>
              <a:t>Titelmasterformat durch Klicken bearbeiten</a:t>
            </a:r>
          </a:p>
        </p:txBody>
      </p:sp>
      <p:sp>
        <p:nvSpPr>
          <p:cNvPr id="2" name="Datumsplatzhalter 1"/>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415308707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ext (nur Text ohne Titel)">
    <p:spTree>
      <p:nvGrpSpPr>
        <p:cNvPr id="1" name=""/>
        <p:cNvGrpSpPr/>
        <p:nvPr/>
      </p:nvGrpSpPr>
      <p:grpSpPr>
        <a:xfrm>
          <a:off x="0" y="0"/>
          <a:ext cx="0" cy="0"/>
          <a:chOff x="0" y="0"/>
          <a:chExt cx="0" cy="0"/>
        </a:xfrm>
      </p:grpSpPr>
      <p:sp>
        <p:nvSpPr>
          <p:cNvPr id="7" name="Inhaltsplatzhalter 6"/>
          <p:cNvSpPr>
            <a:spLocks noGrp="1"/>
          </p:cNvSpPr>
          <p:nvPr>
            <p:ph sz="quarter" idx="13" hasCustomPrompt="1"/>
          </p:nvPr>
        </p:nvSpPr>
        <p:spPr>
          <a:xfrm>
            <a:off x="695325" y="481013"/>
            <a:ext cx="10801350" cy="5900737"/>
          </a:xfrm>
        </p:spPr>
        <p:txBody>
          <a:bodyPr/>
          <a:lstStyle>
            <a:lvl1pPr>
              <a:defRPr baseline="0"/>
            </a:lvl1pPr>
          </a:lstStyle>
          <a:p>
            <a:pPr lvl="0"/>
            <a:r>
              <a:rPr lang="de-DE" dirty="0"/>
              <a:t>Slide </a:t>
            </a:r>
            <a:r>
              <a:rPr lang="de-DE" dirty="0" err="1"/>
              <a:t>without</a:t>
            </a:r>
            <a:r>
              <a:rPr lang="de-DE" dirty="0"/>
              <a:t> title (</a:t>
            </a:r>
            <a:r>
              <a:rPr lang="de-DE" dirty="0" err="1"/>
              <a:t>exception</a:t>
            </a:r>
            <a:r>
              <a:rPr lang="de-DE" dirty="0"/>
              <a:t>)</a:t>
            </a:r>
          </a:p>
          <a:p>
            <a:pPr lvl="1"/>
            <a:r>
              <a:rPr lang="de-DE" dirty="0"/>
              <a:t>Zweite Ebene</a:t>
            </a:r>
          </a:p>
          <a:p>
            <a:pPr lvl="2"/>
            <a:r>
              <a:rPr lang="de-DE" dirty="0"/>
              <a:t>Dritte Ebene</a:t>
            </a:r>
          </a:p>
          <a:p>
            <a:pPr lvl="3"/>
            <a:r>
              <a:rPr lang="de-DE" dirty="0"/>
              <a:t>Vierte Ebene</a:t>
            </a:r>
          </a:p>
          <a:p>
            <a:pPr lvl="4"/>
            <a:r>
              <a:rPr lang="de-DE" dirty="0"/>
              <a:t>Fünfte Ebene</a:t>
            </a:r>
          </a:p>
        </p:txBody>
      </p:sp>
      <p:sp>
        <p:nvSpPr>
          <p:cNvPr id="9" name="Datumsplatzhalter 8"/>
          <p:cNvSpPr>
            <a:spLocks noGrp="1"/>
          </p:cNvSpPr>
          <p:nvPr>
            <p:ph type="dt" sz="half" idx="14"/>
          </p:nvPr>
        </p:nvSpPr>
        <p:spPr/>
        <p:txBody>
          <a:bodyPr/>
          <a:lstStyle/>
          <a:p>
            <a:r>
              <a:rPr lang="de-DE" smtClean="0"/>
              <a:t>Overview of different divertors </a:t>
            </a:r>
            <a:endParaRPr lang="de-DE" dirty="0"/>
          </a:p>
        </p:txBody>
      </p:sp>
      <p:sp>
        <p:nvSpPr>
          <p:cNvPr id="10" name="Fußzeilenplatzhalter 9"/>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11" name="Foliennummernplatzhalter 10"/>
          <p:cNvSpPr>
            <a:spLocks noGrp="1"/>
          </p:cNvSpPr>
          <p:nvPr>
            <p:ph type="sldNum" sz="quarter" idx="16"/>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303337151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484898870"/>
      </p:ext>
    </p:extLst>
  </p:cSld>
  <p:clrMapOvr>
    <a:masterClrMapping/>
  </p:clrMapOvr>
  <p:timing>
    <p:tnLst>
      <p:par>
        <p:cTn id="1" dur="indefinite" restart="never" nodeType="tmRoot"/>
      </p:par>
    </p:tnLst>
  </p:timing>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Nur Titel">
    <p:bg>
      <p:bgPr>
        <a:solidFill>
          <a:schemeClr val="bg1"/>
        </a:solid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281113994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0307" name="think-cell Folie" r:id="rId5" imgW="384" imgH="385" progId="TCLayout.ActiveDocument.1">
                  <p:embed/>
                </p:oleObj>
              </mc:Choice>
              <mc:Fallback>
                <p:oleObj name="think-cell Folie" r:id="rId5"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6"/>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9" name="Title 8">
            <a:extLst>
              <a:ext uri="{FF2B5EF4-FFF2-40B4-BE49-F238E27FC236}">
                <a16:creationId xmlns:a16="http://schemas.microsoft.com/office/drawing/2014/main" id="{F207ED94-DB68-4986-A95E-F302E26D3A38}"/>
              </a:ext>
            </a:extLst>
          </p:cNvPr>
          <p:cNvSpPr>
            <a:spLocks noGrp="1"/>
          </p:cNvSpPr>
          <p:nvPr>
            <p:ph type="title"/>
          </p:nvPr>
        </p:nvSpPr>
        <p:spPr/>
        <p:txBody>
          <a:bodyPr/>
          <a:lstStyle/>
          <a:p>
            <a:r>
              <a:rPr lang="de-DE"/>
              <a:t>Titelmasterformat durch Klicken bearbeiten</a:t>
            </a:r>
          </a:p>
        </p:txBody>
      </p:sp>
      <p:sp>
        <p:nvSpPr>
          <p:cNvPr id="4" name="Datumsplatzhalter 3"/>
          <p:cNvSpPr>
            <a:spLocks noGrp="1"/>
          </p:cNvSpPr>
          <p:nvPr>
            <p:ph type="dt" sz="half" idx="10"/>
          </p:nvPr>
        </p:nvSpPr>
        <p:spPr/>
        <p:txBody>
          <a:bodyPr/>
          <a:lstStyle/>
          <a:p>
            <a:r>
              <a:rPr lang="de-DE" smtClean="0"/>
              <a:t>Overview of different divertors </a:t>
            </a:r>
            <a:endParaRPr lang="de-DE" dirty="0"/>
          </a:p>
        </p:txBody>
      </p:sp>
      <p:sp>
        <p:nvSpPr>
          <p:cNvPr id="7" name="Fußzeilenplatzhalter 6"/>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8" name="Foliennummernplatzhalter 7"/>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3231920478"/>
      </p:ext>
    </p:extLst>
  </p:cSld>
  <p:clrMapOvr>
    <a:masterClrMapping/>
  </p:clrMapOvr>
  <p:timing>
    <p:tnLst>
      <p:par>
        <p:cTn id="1" dur="indefinite" restart="never" nodeType="tmRoot"/>
      </p:par>
    </p:tnLst>
  </p:timing>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preserve="1" userDrawn="1">
  <p:cSld name="Kapiteltrenner">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1535600447"/>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1331"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11" name="Titel 10"/>
          <p:cNvSpPr>
            <a:spLocks noGrp="1"/>
          </p:cNvSpPr>
          <p:nvPr>
            <p:ph type="title"/>
          </p:nvPr>
        </p:nvSpPr>
        <p:spPr>
          <a:xfrm>
            <a:off x="695325" y="3714698"/>
            <a:ext cx="10801350" cy="2667051"/>
          </a:xfrm>
        </p:spPr>
        <p:txBody>
          <a:bodyPr/>
          <a:lstStyle/>
          <a:p>
            <a:r>
              <a:rPr lang="de-DE"/>
              <a:t>Titelmasterformat durch Klicken bearbeiten</a:t>
            </a:r>
            <a:endParaRPr lang="de-DE" dirty="0"/>
          </a:p>
        </p:txBody>
      </p:sp>
      <p:sp>
        <p:nvSpPr>
          <p:cNvPr id="2" name="Datumsplatzhalter 1"/>
          <p:cNvSpPr>
            <a:spLocks noGrp="1"/>
          </p:cNvSpPr>
          <p:nvPr>
            <p:ph type="dt" sz="half" idx="10"/>
          </p:nvPr>
        </p:nvSpPr>
        <p:spPr/>
        <p:txBody>
          <a:bodyPr/>
          <a:lstStyle/>
          <a:p>
            <a:r>
              <a:rPr lang="de-DE" smtClean="0"/>
              <a:t>Overview of different divertors </a:t>
            </a:r>
            <a:endParaRPr lang="de-DE" dirty="0"/>
          </a:p>
        </p:txBody>
      </p:sp>
      <p:sp>
        <p:nvSpPr>
          <p:cNvPr id="3" name="Fußzeilenplatzhalter 2"/>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4" name="Foliennummernplatzhalter 3"/>
          <p:cNvSpPr>
            <a:spLocks noGrp="1"/>
          </p:cNvSpPr>
          <p:nvPr>
            <p:ph type="sldNum" sz="quarter" idx="12"/>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279774239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Schlussfolie">
    <p:bg>
      <p:bgPr>
        <a:blipFill dpi="0" rotWithShape="1">
          <a:blip r:embed="rId5">
            <a:lum/>
          </a:blip>
          <a:srcRect/>
          <a:stretch>
            <a:fillRect/>
          </a:stretch>
        </a:blipFill>
        <a:effectLst/>
      </p:bgPr>
    </p:bg>
    <p:spTree>
      <p:nvGrpSpPr>
        <p:cNvPr id="1" name=""/>
        <p:cNvGrpSpPr/>
        <p:nvPr/>
      </p:nvGrpSpPr>
      <p:grpSpPr>
        <a:xfrm>
          <a:off x="0" y="0"/>
          <a:ext cx="0" cy="0"/>
          <a:chOff x="0" y="0"/>
          <a:chExt cx="0" cy="0"/>
        </a:xfrm>
      </p:grpSpPr>
      <p:graphicFrame>
        <p:nvGraphicFramePr>
          <p:cNvPr id="6" name="Object 5" hidden="1">
            <a:extLst>
              <a:ext uri="{FF2B5EF4-FFF2-40B4-BE49-F238E27FC236}">
                <a16:creationId xmlns:a16="http://schemas.microsoft.com/office/drawing/2014/main" id="{E3E053EA-A9E0-4FC3-87BC-5CADB14D4D06}"/>
              </a:ext>
            </a:extLst>
          </p:cNvPr>
          <p:cNvGraphicFramePr>
            <a:graphicFrameLocks noChangeAspect="1"/>
          </p:cNvGraphicFramePr>
          <p:nvPr>
            <p:custDataLst>
              <p:tags r:id="rId2"/>
            </p:custDataLst>
            <p:extLst>
              <p:ext uri="{D42A27DB-BD31-4B8C-83A1-F6EECF244321}">
                <p14:modId xmlns:p14="http://schemas.microsoft.com/office/powerpoint/2010/main" val="681784196"/>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2355" name="think-cell Folie" r:id="rId6" imgW="384" imgH="385" progId="TCLayout.ActiveDocument.1">
                  <p:embed/>
                </p:oleObj>
              </mc:Choice>
              <mc:Fallback>
                <p:oleObj name="think-cell Folie" r:id="rId6" imgW="384" imgH="385" progId="TCLayout.ActiveDocument.1">
                  <p:embed/>
                  <p:pic>
                    <p:nvPicPr>
                      <p:cNvPr id="6" name="Object 5" hidden="1">
                        <a:extLst>
                          <a:ext uri="{FF2B5EF4-FFF2-40B4-BE49-F238E27FC236}">
                            <a16:creationId xmlns:a16="http://schemas.microsoft.com/office/drawing/2014/main" id="{E3E053EA-A9E0-4FC3-87BC-5CADB14D4D06}"/>
                          </a:ext>
                        </a:extLst>
                      </p:cNvPr>
                      <p:cNvPicPr/>
                      <p:nvPr/>
                    </p:nvPicPr>
                    <p:blipFill>
                      <a:blip r:embed="rId7"/>
                      <a:stretch>
                        <a:fillRect/>
                      </a:stretch>
                    </p:blipFill>
                    <p:spPr>
                      <a:xfrm>
                        <a:off x="1588" y="1588"/>
                        <a:ext cx="1588" cy="1588"/>
                      </a:xfrm>
                      <a:prstGeom prst="rect">
                        <a:avLst/>
                      </a:prstGeom>
                    </p:spPr>
                  </p:pic>
                </p:oleObj>
              </mc:Fallback>
            </mc:AlternateContent>
          </a:graphicData>
        </a:graphic>
      </p:graphicFrame>
      <p:sp>
        <p:nvSpPr>
          <p:cNvPr id="5" name="Rectangle 4" hidden="1">
            <a:extLst>
              <a:ext uri="{FF2B5EF4-FFF2-40B4-BE49-F238E27FC236}">
                <a16:creationId xmlns:a16="http://schemas.microsoft.com/office/drawing/2014/main" id="{0336F15A-9D0F-40C1-A205-2471F1ECE4E2}"/>
              </a:ext>
            </a:extLst>
          </p:cNvPr>
          <p:cNvSpPr/>
          <p:nvPr>
            <p:custDataLst>
              <p:tags r:id="rId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en-US" sz="2300" b="1" i="0" baseline="0" dirty="0">
              <a:latin typeface="Arial" panose="020B0604020202020204" pitchFamily="34" charset="0"/>
              <a:ea typeface="+mj-ea"/>
              <a:cs typeface="+mj-cs"/>
              <a:sym typeface="Arial" panose="020B0604020202020204" pitchFamily="34" charset="0"/>
            </a:endParaRPr>
          </a:p>
        </p:txBody>
      </p:sp>
      <p:sp>
        <p:nvSpPr>
          <p:cNvPr id="4" name="Inhaltsplatzhalter 3"/>
          <p:cNvSpPr>
            <a:spLocks noGrp="1"/>
          </p:cNvSpPr>
          <p:nvPr>
            <p:ph sz="quarter" idx="13"/>
          </p:nvPr>
        </p:nvSpPr>
        <p:spPr>
          <a:xfrm>
            <a:off x="695325" y="1881188"/>
            <a:ext cx="10472102" cy="4500561"/>
          </a:xfrm>
          <a:prstGeom prst="rect">
            <a:avLst/>
          </a:prstGeom>
        </p:spPr>
        <p:txBody>
          <a:bodyPr/>
          <a:lstStyle/>
          <a:p>
            <a:pPr lvl="0"/>
            <a:r>
              <a:rPr lang="de-DE"/>
              <a:t>Formatvorlagen des Textmasters bearbeiten</a:t>
            </a:r>
          </a:p>
          <a:p>
            <a:pPr lvl="1"/>
            <a:r>
              <a:rPr lang="de-DE"/>
              <a:t>Zweite Ebene</a:t>
            </a:r>
          </a:p>
          <a:p>
            <a:pPr lvl="2"/>
            <a:r>
              <a:rPr lang="de-DE"/>
              <a:t>Dritte Ebene</a:t>
            </a:r>
          </a:p>
          <a:p>
            <a:pPr lvl="3"/>
            <a:r>
              <a:rPr lang="de-DE"/>
              <a:t>Vierte Ebene</a:t>
            </a:r>
          </a:p>
          <a:p>
            <a:pPr lvl="4"/>
            <a:r>
              <a:rPr lang="de-DE"/>
              <a:t>Fünfte Ebene</a:t>
            </a:r>
            <a:endParaRPr lang="de-DE" dirty="0"/>
          </a:p>
        </p:txBody>
      </p:sp>
      <p:sp>
        <p:nvSpPr>
          <p:cNvPr id="11" name="Titel 10"/>
          <p:cNvSpPr>
            <a:spLocks noGrp="1"/>
          </p:cNvSpPr>
          <p:nvPr>
            <p:ph type="title"/>
          </p:nvPr>
        </p:nvSpPr>
        <p:spPr/>
        <p:txBody>
          <a:bodyPr/>
          <a:lstStyle/>
          <a:p>
            <a:r>
              <a:rPr lang="de-DE"/>
              <a:t>Titelmasterformat durch Klicken bearbeiten</a:t>
            </a:r>
            <a:endParaRPr lang="de-DE" dirty="0"/>
          </a:p>
        </p:txBody>
      </p:sp>
      <p:sp>
        <p:nvSpPr>
          <p:cNvPr id="2" name="Datumsplatzhalter 1"/>
          <p:cNvSpPr>
            <a:spLocks noGrp="1"/>
          </p:cNvSpPr>
          <p:nvPr>
            <p:ph type="dt" sz="half" idx="14"/>
          </p:nvPr>
        </p:nvSpPr>
        <p:spPr/>
        <p:txBody>
          <a:bodyPr/>
          <a:lstStyle/>
          <a:p>
            <a:r>
              <a:rPr lang="de-DE" smtClean="0"/>
              <a:t>Overview of different divertors </a:t>
            </a:r>
            <a:endParaRPr lang="de-DE" dirty="0"/>
          </a:p>
        </p:txBody>
      </p:sp>
      <p:sp>
        <p:nvSpPr>
          <p:cNvPr id="3" name="Fußzeilenplatzhalter 2"/>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9" name="Foliennummernplatzhalter 8"/>
          <p:cNvSpPr>
            <a:spLocks noGrp="1"/>
          </p:cNvSpPr>
          <p:nvPr>
            <p:ph type="sldNum" sz="quarter" idx="16"/>
          </p:nvPr>
        </p:nvSpPr>
        <p:spPr/>
        <p:txBody>
          <a:bodyPr/>
          <a:lstStyle/>
          <a:p>
            <a:fld id="{3B1A4699-952B-42DA-8DC4-38A59B49610C}" type="slidenum">
              <a:rPr lang="de-DE" smtClean="0"/>
              <a:pPr/>
              <a:t>‹Nr.›</a:t>
            </a:fld>
            <a:endParaRPr lang="de-DE" dirty="0"/>
          </a:p>
        </p:txBody>
      </p:sp>
    </p:spTree>
    <p:extLst>
      <p:ext uri="{BB962C8B-B14F-4D97-AF65-F5344CB8AC3E}">
        <p14:creationId xmlns:p14="http://schemas.microsoft.com/office/powerpoint/2010/main" val="316969837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vmlDrawing" Target="../drawings/vmlDrawing1.vml"/><Relationship Id="rId18" Type="http://schemas.openxmlformats.org/officeDocument/2006/relationships/image" Target="../media/image1.emf"/><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17" Type="http://schemas.openxmlformats.org/officeDocument/2006/relationships/oleObject" Target="../embeddings/oleObject1.bin"/><Relationship Id="rId2" Type="http://schemas.openxmlformats.org/officeDocument/2006/relationships/slideLayout" Target="../slideLayouts/slideLayout2.xml"/><Relationship Id="rId16" Type="http://schemas.openxmlformats.org/officeDocument/2006/relationships/image" Target="../media/image2.emf"/><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ags" Target="../tags/tag2.xml"/><Relationship Id="rId10" Type="http://schemas.openxmlformats.org/officeDocument/2006/relationships/slideLayout" Target="../slideLayouts/slideLayout10.xml"/><Relationship Id="rId19" Type="http://schemas.openxmlformats.org/officeDocument/2006/relationships/image" Target="../media/image3.emf"/><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ags" Target="../tags/tag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ags" Target="../tags/tag14.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ags" Target="../tags/tag13.xml"/><Relationship Id="rId2" Type="http://schemas.openxmlformats.org/officeDocument/2006/relationships/slideLayout" Target="../slideLayouts/slideLayout13.xml"/><Relationship Id="rId16" Type="http://schemas.openxmlformats.org/officeDocument/2006/relationships/image" Target="../media/image1.emf"/><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vmlDrawing" Target="../drawings/vmlDrawing7.vml"/><Relationship Id="rId5" Type="http://schemas.openxmlformats.org/officeDocument/2006/relationships/slideLayout" Target="../slideLayouts/slideLayout16.xml"/><Relationship Id="rId15" Type="http://schemas.openxmlformats.org/officeDocument/2006/relationships/oleObject" Target="../embeddings/oleObject1.bin"/><Relationship Id="rId10" Type="http://schemas.openxmlformats.org/officeDocument/2006/relationships/theme" Target="../theme/theme2.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image" Target="../media/image2.emf"/></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11" name="Grafik 10"/>
          <p:cNvPicPr>
            <a:picLocks noChangeAspect="1"/>
          </p:cNvPicPr>
          <p:nvPr userDrawn="1"/>
        </p:nvPicPr>
        <p:blipFill>
          <a:blip r:embed="rId16" cstate="screen">
            <a:extLst>
              <a:ext uri="{28A0092B-C50C-407E-A947-70E740481C1C}">
                <a14:useLocalDpi xmlns:a14="http://schemas.microsoft.com/office/drawing/2010/main"/>
              </a:ext>
            </a:extLst>
          </a:blip>
          <a:stretch>
            <a:fillRect/>
          </a:stretch>
        </p:blipFill>
        <p:spPr>
          <a:xfrm>
            <a:off x="11366923" y="170923"/>
            <a:ext cx="630153" cy="630153"/>
          </a:xfrm>
          <a:prstGeom prst="rect">
            <a:avLst/>
          </a:prstGeom>
        </p:spPr>
      </p:pic>
      <p:graphicFrame>
        <p:nvGraphicFramePr>
          <p:cNvPr id="6" name="Object 5" hidden="1">
            <a:extLst>
              <a:ext uri="{FF2B5EF4-FFF2-40B4-BE49-F238E27FC236}">
                <a16:creationId xmlns:a16="http://schemas.microsoft.com/office/drawing/2014/main" id="{E3FBFD33-14B0-4B26-8D25-D9E05002D480}"/>
              </a:ext>
            </a:extLst>
          </p:cNvPr>
          <p:cNvGraphicFramePr>
            <a:graphicFrameLocks noChangeAspect="1"/>
          </p:cNvGraphicFramePr>
          <p:nvPr>
            <p:custDataLst>
              <p:tags r:id="rId14"/>
            </p:custDataLst>
            <p:extLst>
              <p:ext uri="{D42A27DB-BD31-4B8C-83A1-F6EECF244321}">
                <p14:modId xmlns:p14="http://schemas.microsoft.com/office/powerpoint/2010/main" val="3949532156"/>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1095" name="think-cell Folie" r:id="rId17" imgW="384" imgH="385" progId="TCLayout.ActiveDocument.1">
                  <p:embed/>
                </p:oleObj>
              </mc:Choice>
              <mc:Fallback>
                <p:oleObj name="think-cell Folie" r:id="rId17" imgW="384" imgH="385" progId="TCLayout.ActiveDocument.1">
                  <p:embed/>
                  <p:pic>
                    <p:nvPicPr>
                      <p:cNvPr id="0" name=""/>
                      <p:cNvPicPr/>
                      <p:nvPr/>
                    </p:nvPicPr>
                    <p:blipFill>
                      <a:blip r:embed="rId18"/>
                      <a:stretch>
                        <a:fillRect/>
                      </a:stretch>
                    </p:blipFill>
                    <p:spPr>
                      <a:xfrm>
                        <a:off x="1588" y="1588"/>
                        <a:ext cx="1588" cy="1588"/>
                      </a:xfrm>
                      <a:prstGeom prst="rect">
                        <a:avLst/>
                      </a:prstGeom>
                    </p:spPr>
                  </p:pic>
                </p:oleObj>
              </mc:Fallback>
            </mc:AlternateContent>
          </a:graphicData>
        </a:graphic>
      </p:graphicFrame>
      <p:sp>
        <p:nvSpPr>
          <p:cNvPr id="4" name="Rectangle 3" hidden="1">
            <a:extLst>
              <a:ext uri="{FF2B5EF4-FFF2-40B4-BE49-F238E27FC236}">
                <a16:creationId xmlns:a16="http://schemas.microsoft.com/office/drawing/2014/main" id="{658354E6-9E0E-44B9-83E8-1963A1EC88F1}"/>
              </a:ext>
            </a:extLst>
          </p:cNvPr>
          <p:cNvSpPr/>
          <p:nvPr>
            <p:custDataLst>
              <p:tags r:id="rId15"/>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de-DE" sz="2300" b="1" i="0" baseline="0" dirty="0">
              <a:latin typeface="Arial" panose="020B0604020202020204" pitchFamily="34" charset="0"/>
              <a:ea typeface="+mj-ea"/>
              <a:cs typeface="+mj-cs"/>
              <a:sym typeface="Arial" panose="020B0604020202020204" pitchFamily="34" charset="0"/>
            </a:endParaRPr>
          </a:p>
        </p:txBody>
      </p:sp>
      <p:sp>
        <p:nvSpPr>
          <p:cNvPr id="2" name="Title Placeholder 1"/>
          <p:cNvSpPr>
            <a:spLocks noGrp="1"/>
          </p:cNvSpPr>
          <p:nvPr>
            <p:ph type="title"/>
          </p:nvPr>
        </p:nvSpPr>
        <p:spPr>
          <a:xfrm>
            <a:off x="695325" y="441325"/>
            <a:ext cx="9576472" cy="782638"/>
          </a:xfrm>
          <a:prstGeom prst="rect">
            <a:avLst/>
          </a:prstGeom>
        </p:spPr>
        <p:txBody>
          <a:bodyPr vert="horz" lIns="0" tIns="0" rIns="0" bIns="0" rtlCol="0" anchor="t" anchorCtr="0">
            <a:noAutofit/>
          </a:bodyPr>
          <a:lstStyle/>
          <a:p>
            <a:r>
              <a:rPr lang="de-DE" dirty="0"/>
              <a:t>Headline Arial </a:t>
            </a:r>
            <a:r>
              <a:rPr lang="de-DE" dirty="0" err="1"/>
              <a:t>MPG_green_dark</a:t>
            </a:r>
            <a:r>
              <a:rPr lang="de-DE" dirty="0"/>
              <a:t>, 25 </a:t>
            </a:r>
            <a:r>
              <a:rPr lang="de-DE" dirty="0" err="1"/>
              <a:t>pt</a:t>
            </a:r>
            <a:r>
              <a:rPr lang="de-DE" dirty="0"/>
              <a:t>, ZAB 28 </a:t>
            </a:r>
            <a:r>
              <a:rPr lang="de-DE" dirty="0" err="1"/>
              <a:t>pt</a:t>
            </a:r>
            <a:r>
              <a:rPr lang="de-DE" dirty="0"/>
              <a:t/>
            </a:r>
            <a:br>
              <a:rPr lang="de-DE" dirty="0"/>
            </a:br>
            <a:endParaRPr lang="en-US" dirty="0"/>
          </a:p>
        </p:txBody>
      </p:sp>
      <p:sp>
        <p:nvSpPr>
          <p:cNvPr id="5" name="Footer Placeholder 4"/>
          <p:cNvSpPr>
            <a:spLocks noGrp="1"/>
          </p:cNvSpPr>
          <p:nvPr>
            <p:ph type="ftr" sz="quarter" idx="3"/>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Sebastian Dräger | 01.08.2023</a:t>
            </a:r>
            <a:endParaRPr lang="de-DE" dirty="0"/>
          </a:p>
        </p:txBody>
      </p:sp>
      <p:sp>
        <p:nvSpPr>
          <p:cNvPr id="13" name="Datumsplatzhalter 12"/>
          <p:cNvSpPr>
            <a:spLocks noGrp="1"/>
          </p:cNvSpPr>
          <p:nvPr>
            <p:ph type="dt" sz="half" idx="2"/>
          </p:nvPr>
        </p:nvSpPr>
        <p:spPr>
          <a:xfrm>
            <a:off x="947738"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de-DE" smtClean="0"/>
              <a:t>Overview of different divertors </a:t>
            </a:r>
            <a:endParaRPr lang="de-DE" dirty="0"/>
          </a:p>
        </p:txBody>
      </p:sp>
      <p:sp>
        <p:nvSpPr>
          <p:cNvPr id="14" name="Foliennummernplatzhalter 13"/>
          <p:cNvSpPr>
            <a:spLocks noGrp="1"/>
          </p:cNvSpPr>
          <p:nvPr>
            <p:ph type="sldNum" sz="quarter" idx="4"/>
          </p:nvPr>
        </p:nvSpPr>
        <p:spPr>
          <a:xfrm>
            <a:off x="11167427" y="6489699"/>
            <a:ext cx="329248" cy="142876"/>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fld id="{3B1A4699-952B-42DA-8DC4-38A59B49610C}" type="slidenum">
              <a:rPr lang="de-DE" smtClean="0"/>
              <a:pPr/>
              <a:t>‹Nr.›</a:t>
            </a:fld>
            <a:endParaRPr lang="de-DE" dirty="0"/>
          </a:p>
        </p:txBody>
      </p:sp>
      <p:sp>
        <p:nvSpPr>
          <p:cNvPr id="7" name="Textplatzhalter 6"/>
          <p:cNvSpPr>
            <a:spLocks noGrp="1"/>
          </p:cNvSpPr>
          <p:nvPr>
            <p:ph type="body" idx="1"/>
          </p:nvPr>
        </p:nvSpPr>
        <p:spPr>
          <a:xfrm>
            <a:off x="695326" y="1609725"/>
            <a:ext cx="10801350" cy="4567237"/>
          </a:xfrm>
          <a:prstGeom prst="rect">
            <a:avLst/>
          </a:prstGeom>
        </p:spPr>
        <p:txBody>
          <a:bodyPr vert="horz" lIns="0" tIns="45720" rIns="0" bIns="45720" rtlCol="0">
            <a:normAutofit/>
          </a:bodyPr>
          <a:lstStyle/>
          <a:p>
            <a:pPr lvl="0"/>
            <a:r>
              <a:rPr lang="de-DE" dirty="0"/>
              <a:t>Ebene 1: Headlines</a:t>
            </a:r>
          </a:p>
          <a:p>
            <a:pPr lvl="1"/>
            <a:r>
              <a:rPr lang="de-DE" dirty="0"/>
              <a:t>Ebene 2: Fließtext</a:t>
            </a:r>
          </a:p>
          <a:p>
            <a:pPr lvl="2"/>
            <a:r>
              <a:rPr lang="de-DE" dirty="0"/>
              <a:t>Ebene 3: </a:t>
            </a:r>
            <a:r>
              <a:rPr lang="de-DE" dirty="0" smtClean="0"/>
              <a:t>Stichpunkte</a:t>
            </a:r>
            <a:endParaRPr lang="de-DE" dirty="0"/>
          </a:p>
          <a:p>
            <a:pPr lvl="3"/>
            <a:r>
              <a:rPr lang="de-DE" dirty="0"/>
              <a:t>Ebene 4: Stichpunkte hervorgehoben</a:t>
            </a:r>
          </a:p>
          <a:p>
            <a:pPr lvl="4"/>
            <a:r>
              <a:rPr lang="de-DE" dirty="0"/>
              <a:t>Ebene 5: Stichpunkte eingerückt</a:t>
            </a:r>
          </a:p>
          <a:p>
            <a:pPr lvl="5"/>
            <a:r>
              <a:rPr lang="de-DE" dirty="0"/>
              <a:t>Ebene 6: Stichpunkte weiter eingerückt</a:t>
            </a:r>
          </a:p>
          <a:p>
            <a:pPr lvl="6"/>
            <a:r>
              <a:rPr lang="de-DE" dirty="0"/>
              <a:t>Ebene 7: Zusatzinfo</a:t>
            </a:r>
          </a:p>
          <a:p>
            <a:pPr lvl="7"/>
            <a:r>
              <a:rPr lang="de-DE" dirty="0"/>
              <a:t>Ebene 8: Bildunterschrift</a:t>
            </a:r>
          </a:p>
        </p:txBody>
      </p:sp>
      <p:pic>
        <p:nvPicPr>
          <p:cNvPr id="8" name="Grafik 7"/>
          <p:cNvPicPr>
            <a:picLocks noChangeAspect="1"/>
          </p:cNvPicPr>
          <p:nvPr userDrawn="1"/>
        </p:nvPicPr>
        <p:blipFill>
          <a:blip r:embed="rId19" cstate="screen">
            <a:extLst>
              <a:ext uri="{28A0092B-C50C-407E-A947-70E740481C1C}">
                <a14:useLocalDpi xmlns:a14="http://schemas.microsoft.com/office/drawing/2010/main"/>
              </a:ext>
            </a:extLst>
          </a:blip>
          <a:stretch>
            <a:fillRect/>
          </a:stretch>
        </p:blipFill>
        <p:spPr>
          <a:xfrm>
            <a:off x="10591799" y="240771"/>
            <a:ext cx="581025" cy="516467"/>
          </a:xfrm>
          <a:prstGeom prst="rect">
            <a:avLst/>
          </a:prstGeom>
        </p:spPr>
      </p:pic>
    </p:spTree>
    <p:extLst>
      <p:ext uri="{BB962C8B-B14F-4D97-AF65-F5344CB8AC3E}">
        <p14:creationId xmlns:p14="http://schemas.microsoft.com/office/powerpoint/2010/main" val="2120465908"/>
      </p:ext>
    </p:extLst>
  </p:cSld>
  <p:clrMap bg1="lt1" tx1="dk1" bg2="lt2" tx2="dk2" accent1="accent1" accent2="accent2" accent3="accent3" accent4="accent4" accent5="accent5" accent6="accent6" hlink="hlink" folHlink="folHlink"/>
  <p:sldLayoutIdLst>
    <p:sldLayoutId id="2147483702" r:id="rId1"/>
    <p:sldLayoutId id="2147483709" r:id="rId2"/>
    <p:sldLayoutId id="2147483708" r:id="rId3"/>
    <p:sldLayoutId id="2147483713" r:id="rId4"/>
    <p:sldLayoutId id="2147483669" r:id="rId5"/>
    <p:sldLayoutId id="2147483664" r:id="rId6"/>
    <p:sldLayoutId id="2147483696" r:id="rId7"/>
    <p:sldLayoutId id="2147483667" r:id="rId8"/>
    <p:sldLayoutId id="2147483700" r:id="rId9"/>
    <p:sldLayoutId id="2147483711" r:id="rId10"/>
    <p:sldLayoutId id="2147483701" r:id="rId11"/>
  </p:sldLayoutIdLst>
  <p:timing>
    <p:tnLst>
      <p:par>
        <p:cTn id="1" dur="indefinite" restart="never" nodeType="tmRoot"/>
      </p:par>
    </p:tnLst>
  </p:timing>
  <p:hf hdr="0"/>
  <p:txStyles>
    <p:titleStyle>
      <a:lvl1pPr algn="l" defTabSz="914400" rtl="0" eaLnBrk="1" latinLnBrk="0" hangingPunct="1">
        <a:lnSpc>
          <a:spcPts val="2800"/>
        </a:lnSpc>
        <a:spcBef>
          <a:spcPct val="0"/>
        </a:spcBef>
        <a:spcAft>
          <a:spcPts val="1800"/>
        </a:spcAft>
        <a:buNone/>
        <a:defRPr sz="2500" b="1" kern="600" cap="none" spc="0" baseline="0">
          <a:solidFill>
            <a:srgbClr val="005555"/>
          </a:solidFill>
          <a:latin typeface="+mj-lt"/>
          <a:ea typeface="+mj-ea"/>
          <a:cs typeface="+mj-cs"/>
        </a:defRPr>
      </a:lvl1pPr>
    </p:titleStyle>
    <p:body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kern="600" spc="40" baseline="0">
          <a:solidFill>
            <a:schemeClr val="tx1"/>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1" kern="400" spc="40" baseline="0">
          <a:solidFill>
            <a:schemeClr val="accent3"/>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kern="600" spc="40" baseline="0">
          <a:solidFill>
            <a:schemeClr val="tx1"/>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2" orient="horz" pos="777" userDrawn="1">
          <p15:clr>
            <a:srgbClr val="F26B43"/>
          </p15:clr>
        </p15:guide>
        <p15:guide id="3" pos="7038" userDrawn="1">
          <p15:clr>
            <a:srgbClr val="F26B43"/>
          </p15:clr>
        </p15:guide>
        <p15:guide id="4" orient="horz" pos="4020" userDrawn="1">
          <p15:clr>
            <a:srgbClr val="F26B43"/>
          </p15:clr>
        </p15:guide>
        <p15:guide id="6" orient="horz" pos="1014" userDrawn="1">
          <p15:clr>
            <a:srgbClr val="F26B43"/>
          </p15:clr>
        </p15:guide>
        <p15:guide id="7" orient="horz" pos="4088" userDrawn="1">
          <p15:clr>
            <a:srgbClr val="F26B43"/>
          </p15:clr>
        </p15:guide>
        <p15:guide id="8" orient="horz" pos="4178">
          <p15:clr>
            <a:srgbClr val="F26B43"/>
          </p15:clr>
        </p15:guide>
        <p15:guide id="9" pos="143" userDrawn="1">
          <p15:clr>
            <a:srgbClr val="F26B43"/>
          </p15:clr>
        </p15:guide>
        <p15:guide id="11" orient="horz" pos="503">
          <p15:clr>
            <a:srgbClr val="F26B43"/>
          </p15:clr>
        </p15:guide>
        <p15:guide id="12" pos="7537" userDrawn="1">
          <p15:clr>
            <a:srgbClr val="F26B43"/>
          </p15:clr>
        </p15:guide>
        <p15:guide id="14" orient="horz" pos="459" userDrawn="1">
          <p15:clr>
            <a:srgbClr val="F26B43"/>
          </p15:clr>
        </p15:guide>
        <p15:guide id="15" orient="horz" pos="153" userDrawn="1">
          <p15:clr>
            <a:srgbClr val="F26B43"/>
          </p15:clr>
        </p15:guide>
        <p15:guide id="16" orient="horz" pos="278" userDrawn="1">
          <p15:clr>
            <a:srgbClr val="F26B43"/>
          </p15:clr>
        </p15:guide>
        <p15:guide id="18" pos="7242" userDrawn="1">
          <p15:clr>
            <a:srgbClr val="F26B43"/>
          </p15:clr>
        </p15:guide>
        <p15:guide id="19" pos="438" userDrawn="1">
          <p15:clr>
            <a:srgbClr val="F26B43"/>
          </p15:clr>
        </p15:guide>
      </p15:sldGuideLst>
    </p:ext>
  </p:extLst>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11" name="Grafik 10"/>
          <p:cNvPicPr>
            <a:picLocks noChangeAspect="1"/>
          </p:cNvPicPr>
          <p:nvPr userDrawn="1"/>
        </p:nvPicPr>
        <p:blipFill>
          <a:blip r:embed="rId14" cstate="screen">
            <a:extLst>
              <a:ext uri="{28A0092B-C50C-407E-A947-70E740481C1C}">
                <a14:useLocalDpi xmlns:a14="http://schemas.microsoft.com/office/drawing/2010/main"/>
              </a:ext>
            </a:extLst>
          </a:blip>
          <a:stretch>
            <a:fillRect/>
          </a:stretch>
        </p:blipFill>
        <p:spPr>
          <a:xfrm>
            <a:off x="11366923" y="170923"/>
            <a:ext cx="630153" cy="630153"/>
          </a:xfrm>
          <a:prstGeom prst="rect">
            <a:avLst/>
          </a:prstGeom>
        </p:spPr>
      </p:pic>
      <p:graphicFrame>
        <p:nvGraphicFramePr>
          <p:cNvPr id="6" name="Object 5" hidden="1">
            <a:extLst>
              <a:ext uri="{FF2B5EF4-FFF2-40B4-BE49-F238E27FC236}">
                <a16:creationId xmlns:a16="http://schemas.microsoft.com/office/drawing/2014/main" id="{E3FBFD33-14B0-4B26-8D25-D9E05002D480}"/>
              </a:ext>
            </a:extLst>
          </p:cNvPr>
          <p:cNvGraphicFramePr>
            <a:graphicFrameLocks noChangeAspect="1"/>
          </p:cNvGraphicFramePr>
          <p:nvPr>
            <p:custDataLst>
              <p:tags r:id="rId12"/>
            </p:custDataLst>
            <p:extLst>
              <p:ext uri="{D42A27DB-BD31-4B8C-83A1-F6EECF244321}">
                <p14:modId xmlns:p14="http://schemas.microsoft.com/office/powerpoint/2010/main" val="3728219645"/>
              </p:ext>
            </p:extLst>
          </p:nvPr>
        </p:nvGraphicFramePr>
        <p:xfrm>
          <a:off x="1588" y="1588"/>
          <a:ext cx="1588" cy="1588"/>
        </p:xfrm>
        <a:graphic>
          <a:graphicData uri="http://schemas.openxmlformats.org/presentationml/2006/ole">
            <mc:AlternateContent xmlns:mc="http://schemas.openxmlformats.org/markup-compatibility/2006">
              <mc:Choice xmlns:v="urn:schemas-microsoft-com:vml" Requires="v">
                <p:oleObj spid="_x0000_s7237" name="think-cell Folie" r:id="rId15" imgW="384" imgH="385" progId="TCLayout.ActiveDocument.1">
                  <p:embed/>
                </p:oleObj>
              </mc:Choice>
              <mc:Fallback>
                <p:oleObj name="think-cell Folie" r:id="rId15" imgW="384" imgH="385" progId="TCLayout.ActiveDocument.1">
                  <p:embed/>
                  <p:pic>
                    <p:nvPicPr>
                      <p:cNvPr id="6" name="Object 5" hidden="1">
                        <a:extLst>
                          <a:ext uri="{FF2B5EF4-FFF2-40B4-BE49-F238E27FC236}">
                            <a16:creationId xmlns:a16="http://schemas.microsoft.com/office/drawing/2014/main" id="{E3FBFD33-14B0-4B26-8D25-D9E05002D480}"/>
                          </a:ext>
                        </a:extLst>
                      </p:cNvPr>
                      <p:cNvPicPr/>
                      <p:nvPr/>
                    </p:nvPicPr>
                    <p:blipFill>
                      <a:blip r:embed="rId16"/>
                      <a:stretch>
                        <a:fillRect/>
                      </a:stretch>
                    </p:blipFill>
                    <p:spPr>
                      <a:xfrm>
                        <a:off x="1588" y="1588"/>
                        <a:ext cx="1588" cy="1588"/>
                      </a:xfrm>
                      <a:prstGeom prst="rect">
                        <a:avLst/>
                      </a:prstGeom>
                    </p:spPr>
                  </p:pic>
                </p:oleObj>
              </mc:Fallback>
            </mc:AlternateContent>
          </a:graphicData>
        </a:graphic>
      </p:graphicFrame>
      <p:sp>
        <p:nvSpPr>
          <p:cNvPr id="4" name="Rectangle 3" hidden="1">
            <a:extLst>
              <a:ext uri="{FF2B5EF4-FFF2-40B4-BE49-F238E27FC236}">
                <a16:creationId xmlns:a16="http://schemas.microsoft.com/office/drawing/2014/main" id="{658354E6-9E0E-44B9-83E8-1963A1EC88F1}"/>
              </a:ext>
            </a:extLst>
          </p:cNvPr>
          <p:cNvSpPr/>
          <p:nvPr>
            <p:custDataLst>
              <p:tags r:id="rId13"/>
            </p:custDataLst>
          </p:nvPr>
        </p:nvSpPr>
        <p:spPr>
          <a:xfrm>
            <a:off x="0" y="0"/>
            <a:ext cx="158750" cy="1587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wrap="none" lIns="0" tIns="0" rIns="0" bIns="0" numCol="1" spcCol="0" rtlCol="0" anchor="ctr" anchorCtr="0">
            <a:noAutofit/>
          </a:bodyPr>
          <a:lstStyle/>
          <a:p>
            <a:pPr marL="0" lvl="0" indent="0" algn="ctr"/>
            <a:endParaRPr lang="de-DE" sz="2300" b="1" i="0" baseline="0" dirty="0">
              <a:latin typeface="Arial" panose="020B0604020202020204" pitchFamily="34" charset="0"/>
              <a:ea typeface="+mj-ea"/>
              <a:cs typeface="+mj-cs"/>
              <a:sym typeface="Arial" panose="020B0604020202020204" pitchFamily="34" charset="0"/>
            </a:endParaRPr>
          </a:p>
        </p:txBody>
      </p:sp>
      <p:sp>
        <p:nvSpPr>
          <p:cNvPr id="2" name="Title Placeholder 1"/>
          <p:cNvSpPr>
            <a:spLocks noGrp="1"/>
          </p:cNvSpPr>
          <p:nvPr>
            <p:ph type="title"/>
          </p:nvPr>
        </p:nvSpPr>
        <p:spPr>
          <a:xfrm>
            <a:off x="695325" y="441325"/>
            <a:ext cx="9576472" cy="782638"/>
          </a:xfrm>
          <a:prstGeom prst="rect">
            <a:avLst/>
          </a:prstGeom>
        </p:spPr>
        <p:txBody>
          <a:bodyPr vert="horz" lIns="0" tIns="0" rIns="0" bIns="0" rtlCol="0" anchor="t" anchorCtr="0">
            <a:noAutofit/>
          </a:bodyPr>
          <a:lstStyle/>
          <a:p>
            <a:r>
              <a:rPr lang="de-DE" dirty="0"/>
              <a:t>Headline Arial </a:t>
            </a:r>
            <a:r>
              <a:rPr lang="de-DE" dirty="0" err="1"/>
              <a:t>MPG_green_dark</a:t>
            </a:r>
            <a:r>
              <a:rPr lang="de-DE" dirty="0"/>
              <a:t>, 25 </a:t>
            </a:r>
            <a:r>
              <a:rPr lang="de-DE" dirty="0" err="1"/>
              <a:t>pt</a:t>
            </a:r>
            <a:r>
              <a:rPr lang="de-DE" dirty="0"/>
              <a:t>, ZAB 28 </a:t>
            </a:r>
            <a:r>
              <a:rPr lang="de-DE" dirty="0" err="1"/>
              <a:t>pt</a:t>
            </a:r>
            <a:r>
              <a:rPr lang="de-DE" dirty="0"/>
              <a:t/>
            </a:r>
            <a:br>
              <a:rPr lang="de-DE" dirty="0"/>
            </a:br>
            <a:endParaRPr lang="en-US" dirty="0"/>
          </a:p>
        </p:txBody>
      </p:sp>
      <p:sp>
        <p:nvSpPr>
          <p:cNvPr id="5" name="Footer Placeholder 4"/>
          <p:cNvSpPr>
            <a:spLocks noGrp="1"/>
          </p:cNvSpPr>
          <p:nvPr>
            <p:ph type="ftr" sz="quarter" idx="3"/>
          </p:nvPr>
        </p:nvSpPr>
        <p:spPr>
          <a:xfrm>
            <a:off x="695325" y="6489699"/>
            <a:ext cx="10477499" cy="142876"/>
          </a:xfrm>
          <a:prstGeom prst="rect">
            <a:avLst/>
          </a:prstGeom>
        </p:spPr>
        <p:txBody>
          <a:bodyPr vert="horz" wrap="none" lIns="0" tIns="0" rIns="0" bIns="0" rtlCol="0" anchor="b" anchorCtr="0">
            <a:normAutofit/>
          </a:bodyPr>
          <a:lstStyle>
            <a:lvl1pPr algn="r">
              <a:defRPr sz="600" kern="600" cap="all" spc="90" baseline="0">
                <a:solidFill>
                  <a:schemeClr val="tx1">
                    <a:tint val="75000"/>
                  </a:schemeClr>
                </a:solidFill>
              </a:defRPr>
            </a:lvl1pPr>
          </a:lstStyle>
          <a:p>
            <a:pPr algn="l">
              <a:tabLst>
                <a:tab pos="9775825" algn="r"/>
                <a:tab pos="10226675" algn="r"/>
              </a:tabLst>
            </a:pPr>
            <a:r>
              <a:rPr lang="de-DE" smtClean="0"/>
              <a:t>Max-Planck-Institut für Plasmaphysik | Sebastian Dräger | 01.08.2023</a:t>
            </a:r>
            <a:endParaRPr lang="de-DE" dirty="0"/>
          </a:p>
        </p:txBody>
      </p:sp>
      <p:sp>
        <p:nvSpPr>
          <p:cNvPr id="13" name="Datumsplatzhalter 12"/>
          <p:cNvSpPr>
            <a:spLocks noGrp="1"/>
          </p:cNvSpPr>
          <p:nvPr>
            <p:ph type="dt" sz="half" idx="2"/>
          </p:nvPr>
        </p:nvSpPr>
        <p:spPr>
          <a:xfrm>
            <a:off x="947738" y="6489700"/>
            <a:ext cx="10225087" cy="142874"/>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r>
              <a:rPr lang="de-DE" smtClean="0"/>
              <a:t>Overview of different divertors </a:t>
            </a:r>
            <a:endParaRPr lang="de-DE" dirty="0"/>
          </a:p>
        </p:txBody>
      </p:sp>
      <p:sp>
        <p:nvSpPr>
          <p:cNvPr id="14" name="Foliennummernplatzhalter 13"/>
          <p:cNvSpPr>
            <a:spLocks noGrp="1"/>
          </p:cNvSpPr>
          <p:nvPr>
            <p:ph type="sldNum" sz="quarter" idx="4"/>
          </p:nvPr>
        </p:nvSpPr>
        <p:spPr>
          <a:xfrm>
            <a:off x="11167427" y="6489699"/>
            <a:ext cx="329248" cy="142876"/>
          </a:xfrm>
          <a:prstGeom prst="rect">
            <a:avLst/>
          </a:prstGeom>
        </p:spPr>
        <p:txBody>
          <a:bodyPr vert="horz" lIns="0" tIns="0" rIns="0" bIns="0" rtlCol="0" anchor="b" anchorCtr="0"/>
          <a:lstStyle>
            <a:lvl1pPr algn="r">
              <a:defRPr lang="de-DE" sz="600" kern="600" cap="all" spc="90" baseline="0" smtClean="0">
                <a:solidFill>
                  <a:schemeClr val="tx1">
                    <a:tint val="75000"/>
                  </a:schemeClr>
                </a:solidFill>
                <a:latin typeface="+mn-lt"/>
                <a:ea typeface="+mn-ea"/>
                <a:cs typeface="+mn-cs"/>
              </a:defRPr>
            </a:lvl1pPr>
          </a:lstStyle>
          <a:p>
            <a:fld id="{3B1A4699-952B-42DA-8DC4-38A59B49610C}" type="slidenum">
              <a:rPr lang="de-DE" smtClean="0"/>
              <a:pPr/>
              <a:t>‹Nr.›</a:t>
            </a:fld>
            <a:endParaRPr lang="de-DE" dirty="0"/>
          </a:p>
        </p:txBody>
      </p:sp>
      <p:sp>
        <p:nvSpPr>
          <p:cNvPr id="7" name="Textplatzhalter 6"/>
          <p:cNvSpPr>
            <a:spLocks noGrp="1"/>
          </p:cNvSpPr>
          <p:nvPr>
            <p:ph type="body" idx="1"/>
          </p:nvPr>
        </p:nvSpPr>
        <p:spPr>
          <a:xfrm>
            <a:off x="695326" y="1609725"/>
            <a:ext cx="10801350" cy="4567237"/>
          </a:xfrm>
          <a:prstGeom prst="rect">
            <a:avLst/>
          </a:prstGeom>
        </p:spPr>
        <p:txBody>
          <a:bodyPr vert="horz" lIns="0" tIns="45720" rIns="0" bIns="45720" rtlCol="0">
            <a:normAutofit/>
          </a:bodyPr>
          <a:lstStyle/>
          <a:p>
            <a:pPr marL="0" marR="0" lvl="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a:pPr>
            <a:r>
              <a:rPr kumimoji="0" lang="de-DE" sz="1800" b="1" i="0" u="none" strike="noStrike" kern="600" cap="none" spc="40" normalizeH="0" baseline="0" noProof="0" dirty="0" smtClean="0">
                <a:ln>
                  <a:noFill/>
                </a:ln>
                <a:solidFill>
                  <a:srgbClr val="005555"/>
                </a:solidFill>
                <a:effectLst/>
                <a:uLnTx/>
                <a:uFillTx/>
                <a:latin typeface="+mn-lt"/>
                <a:ea typeface="+mn-ea"/>
                <a:cs typeface="+mn-cs"/>
              </a:rPr>
              <a:t>Ebene 1: Headlines</a:t>
            </a:r>
          </a:p>
          <a:p>
            <a:pPr marL="0" marR="0" lvl="1"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2: Fließtext</a:t>
            </a:r>
          </a:p>
          <a:p>
            <a:pPr marL="179388" marR="0" lvl="2"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a:pPr>
            <a:r>
              <a:rPr kumimoji="0" lang="de-DE" sz="1800" b="1" i="0" u="none" strike="noStrike" kern="400" cap="none" spc="40" normalizeH="0" baseline="0" noProof="0" dirty="0" smtClean="0">
                <a:ln>
                  <a:noFill/>
                </a:ln>
                <a:solidFill>
                  <a:srgbClr val="29485D"/>
                </a:solidFill>
                <a:effectLst/>
                <a:uLnTx/>
                <a:uFillTx/>
                <a:latin typeface="+mn-lt"/>
                <a:ea typeface="+mn-ea"/>
                <a:cs typeface="+mn-cs"/>
              </a:rPr>
              <a:t>Ebene 3: Stichpunkte</a:t>
            </a:r>
          </a:p>
          <a:p>
            <a:pPr marL="179388" marR="0" lvl="3"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4: Stichpunkte hervorgehoben</a:t>
            </a:r>
          </a:p>
          <a:p>
            <a:pPr marL="357188" marR="0" lvl="4"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5: Stichpunkte eingerückt</a:t>
            </a:r>
          </a:p>
          <a:p>
            <a:pPr marL="645750" marR="0" lvl="5" indent="-285750" algn="l" defTabSz="914400" rtl="0" eaLnBrk="1" fontAlgn="auto" latinLnBrk="0" hangingPunct="1">
              <a:lnSpc>
                <a:spcPct val="100000"/>
              </a:lnSpc>
              <a:spcBef>
                <a:spcPts val="300"/>
              </a:spcBef>
              <a:spcAft>
                <a:spcPts val="0"/>
              </a:spcAft>
              <a:buClr>
                <a:srgbClr val="000000"/>
              </a:buClr>
              <a:buSzPct val="110000"/>
              <a:buFont typeface="Symbol" panose="05050102010706020507" pitchFamily="18" charset="2"/>
              <a:buChar char=""/>
              <a:tabLst/>
              <a:defRPr/>
            </a:pPr>
            <a:r>
              <a:rPr kumimoji="0" lang="de-DE" sz="1800" b="0" i="0" u="none" strike="noStrike" kern="600" cap="none" spc="40" normalizeH="0" baseline="0" noProof="0" dirty="0" smtClean="0">
                <a:ln>
                  <a:noFill/>
                </a:ln>
                <a:solidFill>
                  <a:srgbClr val="000000"/>
                </a:solidFill>
                <a:effectLst/>
                <a:uLnTx/>
                <a:uFillTx/>
                <a:latin typeface="+mn-lt"/>
                <a:ea typeface="+mn-ea"/>
                <a:cs typeface="+mn-cs"/>
              </a:rPr>
              <a:t>Ebene 6: Stichpunkte weiter eingerückt</a:t>
            </a:r>
          </a:p>
          <a:p>
            <a:pPr marL="0" marR="0" lvl="6" indent="215900" algn="l" defTabSz="914400" rtl="0" eaLnBrk="1" fontAlgn="auto" latinLnBrk="0" hangingPunct="1">
              <a:lnSpc>
                <a:spcPct val="100000"/>
              </a:lnSpc>
              <a:spcBef>
                <a:spcPts val="600"/>
              </a:spcBef>
              <a:spcAft>
                <a:spcPts val="0"/>
              </a:spcAft>
              <a:buClr>
                <a:srgbClr val="005555"/>
              </a:buClr>
              <a:buSzTx/>
              <a:buFont typeface="Wingdings 3" panose="05040102010807070707" pitchFamily="18" charset="2"/>
              <a:buChar char=""/>
              <a:tabLst/>
              <a:defRPr/>
            </a:pPr>
            <a:r>
              <a:rPr kumimoji="0" lang="de-DE" sz="1500" b="0" i="1" u="none" strike="noStrike" kern="600" cap="none" spc="40" normalizeH="0" baseline="0" noProof="0" dirty="0" smtClean="0">
                <a:ln>
                  <a:noFill/>
                </a:ln>
                <a:solidFill>
                  <a:srgbClr val="005555"/>
                </a:solidFill>
                <a:effectLst/>
                <a:uLnTx/>
                <a:uFillTx/>
                <a:latin typeface="+mn-lt"/>
                <a:ea typeface="+mn-ea"/>
                <a:cs typeface="+mn-cs"/>
              </a:rPr>
              <a:t>Ebene 7: Zusatzinfo</a:t>
            </a:r>
          </a:p>
          <a:p>
            <a:pPr marL="0" marR="0" lvl="7" indent="0" algn="l" defTabSz="914400" rtl="0" eaLnBrk="1" fontAlgn="auto" latinLnBrk="0" hangingPunct="1">
              <a:lnSpc>
                <a:spcPct val="100000"/>
              </a:lnSpc>
              <a:spcBef>
                <a:spcPts val="525"/>
              </a:spcBef>
              <a:spcAft>
                <a:spcPts val="0"/>
              </a:spcAft>
              <a:buClrTx/>
              <a:buSzPct val="110000"/>
              <a:buFont typeface=".SF NS Symbols Regular"/>
              <a:buNone/>
              <a:tabLst/>
              <a:defRPr/>
            </a:pPr>
            <a:r>
              <a:rPr kumimoji="0" lang="de-DE" sz="1000" b="0" i="1" u="none" strike="noStrike" kern="600" cap="none" spc="120" normalizeH="0" baseline="0" noProof="0" dirty="0" smtClean="0">
                <a:ln>
                  <a:noFill/>
                </a:ln>
                <a:solidFill>
                  <a:srgbClr val="000000">
                    <a:lumMod val="50000"/>
                    <a:lumOff val="50000"/>
                  </a:srgbClr>
                </a:solidFill>
                <a:effectLst/>
                <a:uLnTx/>
                <a:uFillTx/>
                <a:latin typeface="+mn-lt"/>
                <a:ea typeface="+mn-ea"/>
                <a:cs typeface="+mn-cs"/>
              </a:rPr>
              <a:t>Ebene 8: Bildunterschrift</a:t>
            </a:r>
          </a:p>
          <a:p>
            <a:pPr lvl="0"/>
            <a:endParaRPr lang="de-DE" dirty="0"/>
          </a:p>
        </p:txBody>
      </p:sp>
    </p:spTree>
    <p:extLst>
      <p:ext uri="{BB962C8B-B14F-4D97-AF65-F5344CB8AC3E}">
        <p14:creationId xmlns:p14="http://schemas.microsoft.com/office/powerpoint/2010/main" val="1607065832"/>
      </p:ext>
    </p:extLst>
  </p:cSld>
  <p:clrMap bg1="lt1" tx1="dk1" bg2="lt2" tx2="dk2" accent1="accent1" accent2="accent2" accent3="accent3" accent4="accent4" accent5="accent5" accent6="accent6" hlink="hlink" folHlink="folHlink"/>
  <p:sldLayoutIdLst>
    <p:sldLayoutId id="2147483715" r:id="rId1"/>
    <p:sldLayoutId id="2147483716" r:id="rId2"/>
    <p:sldLayoutId id="2147483719" r:id="rId3"/>
    <p:sldLayoutId id="2147483720" r:id="rId4"/>
    <p:sldLayoutId id="2147483721" r:id="rId5"/>
    <p:sldLayoutId id="2147483722" r:id="rId6"/>
    <p:sldLayoutId id="2147483723" r:id="rId7"/>
    <p:sldLayoutId id="2147483724" r:id="rId8"/>
    <p:sldLayoutId id="2147483725" r:id="rId9"/>
  </p:sldLayoutIdLst>
  <p:timing>
    <p:tnLst>
      <p:par>
        <p:cTn id="1" dur="indefinite" restart="never" nodeType="tmRoot"/>
      </p:par>
    </p:tnLst>
  </p:timing>
  <p:hf hdr="0"/>
  <p:txStyles>
    <p:titleStyle>
      <a:lvl1pPr algn="l" defTabSz="914400" rtl="0" eaLnBrk="1" latinLnBrk="0" hangingPunct="1">
        <a:lnSpc>
          <a:spcPts val="2800"/>
        </a:lnSpc>
        <a:spcBef>
          <a:spcPct val="0"/>
        </a:spcBef>
        <a:spcAft>
          <a:spcPts val="1800"/>
        </a:spcAft>
        <a:buNone/>
        <a:defRPr sz="2500" b="1" kern="600" cap="none" spc="0" baseline="0">
          <a:solidFill>
            <a:srgbClr val="005555"/>
          </a:solidFill>
          <a:latin typeface="+mj-lt"/>
          <a:ea typeface="+mj-ea"/>
          <a:cs typeface="+mj-cs"/>
        </a:defRPr>
      </a:lvl1pPr>
    </p:titleStyle>
    <p:body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sz="1800" kern="600" spc="40" baseline="0">
          <a:solidFill>
            <a:schemeClr val="tx1"/>
          </a:solidFill>
          <a:latin typeface="+mn-lt"/>
          <a:ea typeface="+mn-ea"/>
          <a:cs typeface="+mn-cs"/>
        </a:defRPr>
      </a:lvl2pPr>
      <a:lvl3pPr marL="179388" marR="0"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sz="1800" b="1" kern="400" spc="40" baseline="0">
          <a:solidFill>
            <a:schemeClr val="accent3"/>
          </a:solidFill>
          <a:latin typeface="+mn-lt"/>
          <a:ea typeface="+mn-ea"/>
          <a:cs typeface="+mn-cs"/>
        </a:defRPr>
      </a:lvl3pPr>
      <a:lvl4pPr marL="179388" marR="0"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sz="1800" kern="600" spc="40" baseline="0">
          <a:solidFill>
            <a:schemeClr val="tx1"/>
          </a:solidFill>
          <a:latin typeface="+mn-lt"/>
          <a:ea typeface="+mn-ea"/>
          <a:cs typeface="+mn-cs"/>
        </a:defRPr>
      </a:lvl4pPr>
      <a:lvl5pPr marL="357188" marR="0" indent="-179388" algn="l" defTabSz="914400" rtl="0" eaLnBrk="1" fontAlgn="auto" latinLnBrk="0" hangingPunct="1">
        <a:lnSpc>
          <a:spcPct val="120000"/>
        </a:lnSpc>
        <a:spcBef>
          <a:spcPts val="600"/>
        </a:spcBef>
        <a:spcAft>
          <a:spcPts val="0"/>
        </a:spcAft>
        <a:buClrTx/>
        <a:buSzTx/>
        <a:buFont typeface="Arial" panose="020B0604020202020204" pitchFamily="34" charset="0"/>
        <a:buChar char="•"/>
        <a:tabLst/>
        <a:defRPr lang="de-DE" sz="1800" b="0" i="0" kern="600" spc="40" baseline="0" dirty="0" smtClean="0">
          <a:solidFill>
            <a:schemeClr val="tx1"/>
          </a:solidFill>
          <a:latin typeface="+mn-lt"/>
          <a:ea typeface="+mn-ea"/>
          <a:cs typeface="+mn-cs"/>
        </a:defRPr>
      </a:lvl5pPr>
      <a:lvl6pPr marL="645750" marR="0" indent="-285750" algn="l" defTabSz="914400" rtl="0" eaLnBrk="1" fontAlgn="auto" latinLnBrk="0" hangingPunct="1">
        <a:lnSpc>
          <a:spcPct val="100000"/>
        </a:lnSpc>
        <a:spcBef>
          <a:spcPts val="300"/>
        </a:spcBef>
        <a:spcAft>
          <a:spcPts val="0"/>
        </a:spcAft>
        <a:buClr>
          <a:srgbClr val="000000"/>
        </a:buClr>
        <a:buSzPct val="110000"/>
        <a:buFont typeface="Symbol" panose="05050102010706020507" pitchFamily="18" charset="2"/>
        <a:buChar char=""/>
        <a:tabLst/>
        <a:defRPr sz="1800" b="0" i="0" kern="600" spc="40" baseline="0">
          <a:solidFill>
            <a:schemeClr val="tx1"/>
          </a:solidFill>
          <a:latin typeface="+mn-lt"/>
          <a:ea typeface="+mn-ea"/>
          <a:cs typeface="+mn-cs"/>
        </a:defRPr>
      </a:lvl6pPr>
      <a:lvl7pPr marL="0" marR="0" indent="215900" algn="l" defTabSz="914400" rtl="0" eaLnBrk="1" fontAlgn="auto" latinLnBrk="0" hangingPunct="1">
        <a:lnSpc>
          <a:spcPct val="100000"/>
        </a:lnSpc>
        <a:spcBef>
          <a:spcPts val="600"/>
        </a:spcBef>
        <a:spcAft>
          <a:spcPts val="0"/>
        </a:spcAft>
        <a:buClr>
          <a:srgbClr val="005555"/>
        </a:buClr>
        <a:buSzTx/>
        <a:buFont typeface="Wingdings 3" panose="05040102010807070707" pitchFamily="18" charset="2"/>
        <a:buChar char=""/>
        <a:tabLst/>
        <a:defRPr sz="1500" b="0" i="1" kern="600" spc="40" baseline="0">
          <a:solidFill>
            <a:schemeClr val="tx2"/>
          </a:solidFill>
          <a:latin typeface="+mn-lt"/>
          <a:ea typeface="+mn-ea"/>
          <a:cs typeface="+mn-cs"/>
        </a:defRPr>
      </a:lvl7pPr>
      <a:lvl8pPr marL="0" marR="0" indent="0" algn="l" defTabSz="914400" rtl="0" eaLnBrk="1" fontAlgn="auto" latinLnBrk="0" hangingPunct="1">
        <a:lnSpc>
          <a:spcPct val="100000"/>
        </a:lnSpc>
        <a:spcBef>
          <a:spcPts val="525"/>
        </a:spcBef>
        <a:spcAft>
          <a:spcPts val="0"/>
        </a:spcAft>
        <a:buClrTx/>
        <a:buSzPct val="110000"/>
        <a:buFont typeface=".SF NS Symbols Regular"/>
        <a:buNone/>
        <a:tabLst/>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2" orient="horz" pos="777">
          <p15:clr>
            <a:srgbClr val="F26B43"/>
          </p15:clr>
        </p15:guide>
        <p15:guide id="3" pos="7038">
          <p15:clr>
            <a:srgbClr val="F26B43"/>
          </p15:clr>
        </p15:guide>
        <p15:guide id="4" orient="horz" pos="4020">
          <p15:clr>
            <a:srgbClr val="F26B43"/>
          </p15:clr>
        </p15:guide>
        <p15:guide id="6" orient="horz" pos="1014">
          <p15:clr>
            <a:srgbClr val="F26B43"/>
          </p15:clr>
        </p15:guide>
        <p15:guide id="7" orient="horz" pos="4088">
          <p15:clr>
            <a:srgbClr val="F26B43"/>
          </p15:clr>
        </p15:guide>
        <p15:guide id="8" orient="horz" pos="4178">
          <p15:clr>
            <a:srgbClr val="F26B43"/>
          </p15:clr>
        </p15:guide>
        <p15:guide id="9" pos="143">
          <p15:clr>
            <a:srgbClr val="F26B43"/>
          </p15:clr>
        </p15:guide>
        <p15:guide id="11" orient="horz" pos="503">
          <p15:clr>
            <a:srgbClr val="F26B43"/>
          </p15:clr>
        </p15:guide>
        <p15:guide id="12" pos="7537">
          <p15:clr>
            <a:srgbClr val="F26B43"/>
          </p15:clr>
        </p15:guide>
        <p15:guide id="14" orient="horz" pos="459">
          <p15:clr>
            <a:srgbClr val="F26B43"/>
          </p15:clr>
        </p15:guide>
        <p15:guide id="15" orient="horz" pos="153">
          <p15:clr>
            <a:srgbClr val="F26B43"/>
          </p15:clr>
        </p15:guide>
        <p15:guide id="16" orient="horz" pos="278">
          <p15:clr>
            <a:srgbClr val="F26B43"/>
          </p15:clr>
        </p15:guide>
        <p15:guide id="18" pos="7242">
          <p15:clr>
            <a:srgbClr val="F26B43"/>
          </p15:clr>
        </p15:guide>
        <p15:guide id="19" pos="438">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5.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9.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2" Type="http://schemas.openxmlformats.org/officeDocument/2006/relationships/image" Target="../media/image19.jpg"/><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0.PNG"/><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14.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image" Target="../media/image22.PNG"/><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17.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png"/><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6.png"/><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6.png"/><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png"/><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30.PNG"/><Relationship Id="rId1" Type="http://schemas.openxmlformats.org/officeDocument/2006/relationships/slideLayout" Target="../slideLayouts/slideLayout6.xml"/><Relationship Id="rId6" Type="http://schemas.openxmlformats.org/officeDocument/2006/relationships/image" Target="../media/image32.png"/><Relationship Id="rId5" Type="http://schemas.openxmlformats.org/officeDocument/2006/relationships/image" Target="../media/image25.PNG"/><Relationship Id="rId4" Type="http://schemas.openxmlformats.org/officeDocument/2006/relationships/image" Target="../media/image27.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0.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Untertitel 1"/>
          <p:cNvSpPr>
            <a:spLocks noGrp="1"/>
          </p:cNvSpPr>
          <p:nvPr>
            <p:ph type="subTitle" idx="1"/>
          </p:nvPr>
        </p:nvSpPr>
        <p:spPr/>
        <p:txBody>
          <a:bodyPr/>
          <a:lstStyle/>
          <a:p>
            <a:r>
              <a:rPr lang="de-DE" dirty="0" err="1"/>
              <a:t>Diploma</a:t>
            </a:r>
            <a:r>
              <a:rPr lang="de-DE" dirty="0"/>
              <a:t> Thesis</a:t>
            </a:r>
          </a:p>
        </p:txBody>
      </p:sp>
      <p:sp>
        <p:nvSpPr>
          <p:cNvPr id="3" name="Titel 2"/>
          <p:cNvSpPr>
            <a:spLocks noGrp="1"/>
          </p:cNvSpPr>
          <p:nvPr>
            <p:ph type="title"/>
          </p:nvPr>
        </p:nvSpPr>
        <p:spPr/>
        <p:txBody>
          <a:bodyPr/>
          <a:lstStyle/>
          <a:p>
            <a:r>
              <a:rPr lang="en-GB" dirty="0"/>
              <a:t>Overview of </a:t>
            </a:r>
            <a:r>
              <a:rPr lang="en-GB" dirty="0" err="1"/>
              <a:t>divertors</a:t>
            </a:r>
            <a:r>
              <a:rPr lang="en-GB" dirty="0"/>
              <a:t> in LHD, AUG, DIII-D and JET regarding ionization, neutralization and pumping</a:t>
            </a:r>
            <a:r>
              <a:rPr lang="en-GB" dirty="0"/>
              <a:t/>
            </a:r>
            <a:br>
              <a:rPr lang="en-GB" dirty="0"/>
            </a:br>
            <a:r>
              <a:rPr lang="de-DE" dirty="0" smtClean="0"/>
              <a:t/>
            </a:r>
            <a:br>
              <a:rPr lang="de-DE" dirty="0" smtClean="0"/>
            </a:br>
            <a:endParaRPr lang="de-DE" dirty="0"/>
          </a:p>
        </p:txBody>
      </p:sp>
      <p:sp>
        <p:nvSpPr>
          <p:cNvPr id="4" name="Datumsplatzhalter 3"/>
          <p:cNvSpPr>
            <a:spLocks noGrp="1"/>
          </p:cNvSpPr>
          <p:nvPr>
            <p:ph type="dt" sz="half" idx="10"/>
          </p:nvPr>
        </p:nvSpPr>
        <p:spPr/>
        <p:txBody>
          <a:bodyPr/>
          <a:lstStyle/>
          <a:p>
            <a:r>
              <a:rPr lang="de-DE" smtClean="0"/>
              <a:t>Overview of different divertors </a:t>
            </a:r>
            <a:endParaRPr lang="de-DE" dirty="0"/>
          </a:p>
        </p:txBody>
      </p:sp>
      <p:sp>
        <p:nvSpPr>
          <p:cNvPr id="5" name="Fußzeilenplatzhalter 4"/>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2"/>
          </p:nvPr>
        </p:nvSpPr>
        <p:spPr/>
        <p:txBody>
          <a:bodyPr/>
          <a:lstStyle/>
          <a:p>
            <a:fld id="{3B1A4699-952B-42DA-8DC4-38A59B49610C}" type="slidenum">
              <a:rPr lang="de-DE" smtClean="0"/>
              <a:pPr/>
              <a:t>1</a:t>
            </a:fld>
            <a:endParaRPr lang="de-DE" dirty="0"/>
          </a:p>
        </p:txBody>
      </p:sp>
    </p:spTree>
    <p:extLst>
      <p:ext uri="{BB962C8B-B14F-4D97-AF65-F5344CB8AC3E}">
        <p14:creationId xmlns:p14="http://schemas.microsoft.com/office/powerpoint/2010/main" val="75275219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Inhaltsplatzhalter 1"/>
          <p:cNvSpPr>
            <a:spLocks noGrp="1"/>
          </p:cNvSpPr>
          <p:nvPr>
            <p:ph sz="quarter" idx="13"/>
          </p:nvPr>
        </p:nvSpPr>
        <p:spPr/>
        <p:txBody>
          <a:bodyPr/>
          <a:lstStyle/>
          <a:p>
            <a:pPr marL="285750" indent="-285750">
              <a:buFont typeface="Arial" panose="020B0604020202020204" pitchFamily="34" charset="0"/>
              <a:buChar char="•"/>
            </a:pPr>
            <a:r>
              <a:rPr lang="de-DE" dirty="0" err="1" smtClean="0"/>
              <a:t>Diploma</a:t>
            </a:r>
            <a:r>
              <a:rPr lang="de-DE" dirty="0" smtClean="0"/>
              <a:t> </a:t>
            </a:r>
            <a:r>
              <a:rPr lang="de-DE" dirty="0" err="1" smtClean="0"/>
              <a:t>thesis</a:t>
            </a:r>
            <a:r>
              <a:rPr lang="de-DE" dirty="0" smtClean="0"/>
              <a:t>: </a:t>
            </a:r>
            <a:r>
              <a:rPr lang="en-GB" dirty="0"/>
              <a:t>Magnetic configuration comparison of hydrogen fueling, recycling and confinement at Wendelstein 7-X via a single-reservoir particle </a:t>
            </a:r>
            <a:r>
              <a:rPr lang="en-GB" dirty="0" smtClean="0"/>
              <a:t>balance</a:t>
            </a:r>
          </a:p>
          <a:p>
            <a:pPr marL="465138" lvl="2" indent="-285750"/>
            <a:r>
              <a:rPr lang="en-GB" dirty="0" smtClean="0"/>
              <a:t>OP 1.2b: High Mirror, High Iota (</a:t>
            </a:r>
            <a:r>
              <a:rPr lang="en-GB" dirty="0" err="1" smtClean="0"/>
              <a:t>attachted</a:t>
            </a:r>
            <a:r>
              <a:rPr lang="en-GB" dirty="0" smtClean="0"/>
              <a:t> Plasmas)</a:t>
            </a:r>
          </a:p>
          <a:p>
            <a:pPr marL="285750" lvl="1" indent="-285750">
              <a:buFont typeface="Arial" panose="020B0604020202020204" pitchFamily="34" charset="0"/>
              <a:buChar char="•"/>
            </a:pPr>
            <a:r>
              <a:rPr lang="de-DE" b="1" dirty="0" smtClean="0">
                <a:solidFill>
                  <a:srgbClr val="005555"/>
                </a:solidFill>
              </a:rPr>
              <a:t>Supervisor: Thierry Kremeyer</a:t>
            </a:r>
          </a:p>
          <a:p>
            <a:pPr marL="285750" lvl="1" indent="-285750">
              <a:buFont typeface="Arial" panose="020B0604020202020204" pitchFamily="34" charset="0"/>
              <a:buChar char="•"/>
            </a:pPr>
            <a:r>
              <a:rPr lang="de-DE" b="1" dirty="0" smtClean="0">
                <a:solidFill>
                  <a:srgbClr val="005555"/>
                </a:solidFill>
              </a:rPr>
              <a:t>Date: 01.06. ~ 18.10.2023</a:t>
            </a:r>
          </a:p>
          <a:p>
            <a:pPr marL="285750" lvl="1" indent="-285750">
              <a:buFont typeface="Arial" panose="020B0604020202020204" pitchFamily="34" charset="0"/>
              <a:buChar char="•"/>
            </a:pPr>
            <a:r>
              <a:rPr lang="de-DE" b="1" dirty="0" smtClean="0">
                <a:solidFill>
                  <a:srgbClr val="005555"/>
                </a:solidFill>
              </a:rPr>
              <a:t>University: TU </a:t>
            </a:r>
            <a:r>
              <a:rPr lang="de-DE" b="1" dirty="0" smtClean="0">
                <a:solidFill>
                  <a:srgbClr val="005555"/>
                </a:solidFill>
              </a:rPr>
              <a:t>Dresden</a:t>
            </a:r>
          </a:p>
          <a:p>
            <a:pPr marL="285750" lvl="1" indent="-285750">
              <a:buFont typeface="Arial" panose="020B0604020202020204" pitchFamily="34" charset="0"/>
              <a:buChar char="•"/>
            </a:pPr>
            <a:r>
              <a:rPr lang="de-DE" b="1" dirty="0" err="1" smtClean="0">
                <a:solidFill>
                  <a:srgbClr val="005555"/>
                </a:solidFill>
              </a:rPr>
              <a:t>Mechanical</a:t>
            </a:r>
            <a:r>
              <a:rPr lang="de-DE" b="1" dirty="0" smtClean="0">
                <a:solidFill>
                  <a:srgbClr val="005555"/>
                </a:solidFill>
              </a:rPr>
              <a:t> Engineering (</a:t>
            </a:r>
            <a:r>
              <a:rPr lang="de-DE" b="1" dirty="0" err="1" smtClean="0">
                <a:solidFill>
                  <a:srgbClr val="005555"/>
                </a:solidFill>
              </a:rPr>
              <a:t>Energy</a:t>
            </a:r>
            <a:r>
              <a:rPr lang="de-DE" b="1" dirty="0" smtClean="0">
                <a:solidFill>
                  <a:srgbClr val="005555"/>
                </a:solidFill>
              </a:rPr>
              <a:t> Technology)</a:t>
            </a:r>
            <a:endParaRPr lang="de-DE" b="1" dirty="0">
              <a:solidFill>
                <a:srgbClr val="005555"/>
              </a:solidFill>
            </a:endParaRPr>
          </a:p>
        </p:txBody>
      </p:sp>
      <p:sp>
        <p:nvSpPr>
          <p:cNvPr id="3" name="Titel 2"/>
          <p:cNvSpPr>
            <a:spLocks noGrp="1"/>
          </p:cNvSpPr>
          <p:nvPr>
            <p:ph type="title"/>
          </p:nvPr>
        </p:nvSpPr>
        <p:spPr/>
        <p:txBody>
          <a:bodyPr/>
          <a:lstStyle/>
          <a:p>
            <a:r>
              <a:rPr lang="de-DE" dirty="0" err="1" smtClean="0"/>
              <a:t>Introduction</a:t>
            </a:r>
            <a:endParaRPr lang="de-DE" dirty="0"/>
          </a:p>
        </p:txBody>
      </p:sp>
      <p:sp>
        <p:nvSpPr>
          <p:cNvPr id="4" name="Datumsplatzhalter 3"/>
          <p:cNvSpPr>
            <a:spLocks noGrp="1"/>
          </p:cNvSpPr>
          <p:nvPr>
            <p:ph type="dt" sz="half" idx="14"/>
          </p:nvPr>
        </p:nvSpPr>
        <p:spPr/>
        <p:txBody>
          <a:bodyPr/>
          <a:lstStyle/>
          <a:p>
            <a:r>
              <a:rPr lang="de-DE" smtClean="0"/>
              <a:t>Overview of different divertors </a:t>
            </a:r>
            <a:endParaRPr lang="de-DE" dirty="0"/>
          </a:p>
        </p:txBody>
      </p:sp>
      <p:sp>
        <p:nvSpPr>
          <p:cNvPr id="5" name="Fußzeilenplatzhalter 4"/>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6"/>
          </p:nvPr>
        </p:nvSpPr>
        <p:spPr/>
        <p:txBody>
          <a:bodyPr/>
          <a:lstStyle/>
          <a:p>
            <a:fld id="{3B1A4699-952B-42DA-8DC4-38A59B49610C}" type="slidenum">
              <a:rPr lang="de-DE" smtClean="0"/>
              <a:pPr/>
              <a:t>2</a:t>
            </a:fld>
            <a:endParaRPr lang="de-DE" dirty="0"/>
          </a:p>
        </p:txBody>
      </p:sp>
    </p:spTree>
    <p:extLst>
      <p:ext uri="{BB962C8B-B14F-4D97-AF65-F5344CB8AC3E}">
        <p14:creationId xmlns:p14="http://schemas.microsoft.com/office/powerpoint/2010/main" val="2135598057"/>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Inhaltsplatzhalter 1"/>
          <p:cNvSpPr>
            <a:spLocks noGrp="1"/>
          </p:cNvSpPr>
          <p:nvPr>
            <p:ph sz="quarter" idx="13"/>
          </p:nvPr>
        </p:nvSpPr>
        <p:spPr>
          <a:xfrm>
            <a:off x="695326" y="1226883"/>
            <a:ext cx="10801349" cy="5522259"/>
          </a:xfrm>
        </p:spPr>
        <p:txBody>
          <a:bodyPr>
            <a:normAutofit/>
          </a:bodyPr>
          <a:lstStyle/>
          <a:p>
            <a:pPr lvl="1"/>
            <a:endParaRPr lang="de-DE" sz="1100" dirty="0" smtClean="0"/>
          </a:p>
          <a:p>
            <a:pPr lvl="1"/>
            <a:endParaRPr lang="de-DE" sz="800" dirty="0"/>
          </a:p>
          <a:p>
            <a:pPr lvl="1"/>
            <a:endParaRPr lang="de-DE" sz="800" dirty="0" smtClean="0"/>
          </a:p>
          <a:p>
            <a:pPr lvl="1"/>
            <a:endParaRPr lang="de-DE" sz="1200" dirty="0"/>
          </a:p>
          <a:p>
            <a:pPr lvl="1"/>
            <a:endParaRPr lang="de-DE" sz="800" dirty="0" smtClean="0"/>
          </a:p>
          <a:p>
            <a:pPr lvl="1"/>
            <a:endParaRPr lang="de-DE" sz="1000" dirty="0"/>
          </a:p>
          <a:p>
            <a:pPr lvl="1"/>
            <a:endParaRPr lang="de-DE" sz="800" dirty="0" smtClean="0"/>
          </a:p>
          <a:p>
            <a:pPr lvl="1"/>
            <a:endParaRPr lang="de-DE" sz="800" dirty="0"/>
          </a:p>
          <a:p>
            <a:pPr lvl="1"/>
            <a:endParaRPr lang="de-DE" sz="800" dirty="0" smtClean="0"/>
          </a:p>
          <a:p>
            <a:pPr lvl="1"/>
            <a:endParaRPr lang="de-DE" sz="900" dirty="0"/>
          </a:p>
          <a:p>
            <a:r>
              <a:rPr lang="de-DE" dirty="0"/>
              <a:t>	</a:t>
            </a:r>
            <a:r>
              <a:rPr lang="de-DE" dirty="0" smtClean="0"/>
              <a:t>		Bad </a:t>
            </a:r>
            <a:r>
              <a:rPr lang="de-DE" dirty="0" err="1" smtClean="0"/>
              <a:t>particles</a:t>
            </a:r>
            <a:r>
              <a:rPr lang="de-DE" dirty="0" smtClean="0"/>
              <a:t>		</a:t>
            </a:r>
            <a:r>
              <a:rPr lang="de-DE" dirty="0" err="1" smtClean="0"/>
              <a:t>Good</a:t>
            </a:r>
            <a:r>
              <a:rPr lang="de-DE" dirty="0" smtClean="0"/>
              <a:t> </a:t>
            </a:r>
            <a:r>
              <a:rPr lang="de-DE" dirty="0" err="1" smtClean="0"/>
              <a:t>particles</a:t>
            </a:r>
            <a:endParaRPr lang="de-DE" dirty="0"/>
          </a:p>
        </p:txBody>
      </p:sp>
      <p:sp>
        <p:nvSpPr>
          <p:cNvPr id="3" name="Titel 2"/>
          <p:cNvSpPr>
            <a:spLocks noGrp="1"/>
          </p:cNvSpPr>
          <p:nvPr>
            <p:ph type="title"/>
          </p:nvPr>
        </p:nvSpPr>
        <p:spPr/>
        <p:txBody>
          <a:bodyPr/>
          <a:lstStyle/>
          <a:p>
            <a:r>
              <a:rPr lang="de-DE" dirty="0" err="1" smtClean="0"/>
              <a:t>Divertor</a:t>
            </a:r>
            <a:r>
              <a:rPr lang="de-DE" dirty="0" smtClean="0"/>
              <a:t> </a:t>
            </a:r>
            <a:r>
              <a:rPr lang="de-DE" dirty="0" err="1"/>
              <a:t>P</a:t>
            </a:r>
            <a:r>
              <a:rPr lang="de-DE" dirty="0" err="1" smtClean="0"/>
              <a:t>article</a:t>
            </a:r>
            <a:r>
              <a:rPr lang="de-DE" dirty="0" smtClean="0"/>
              <a:t> </a:t>
            </a:r>
            <a:r>
              <a:rPr lang="de-DE" dirty="0" err="1" smtClean="0"/>
              <a:t>Exhaust</a:t>
            </a:r>
            <a:r>
              <a:rPr lang="de-DE" dirty="0" smtClean="0"/>
              <a:t> </a:t>
            </a:r>
            <a:r>
              <a:rPr lang="de-DE" dirty="0" err="1" smtClean="0"/>
              <a:t>Efficiencies</a:t>
            </a:r>
            <a:endParaRPr lang="de-DE" dirty="0"/>
          </a:p>
        </p:txBody>
      </p:sp>
      <p:sp>
        <p:nvSpPr>
          <p:cNvPr id="4" name="Datumsplatzhalter 3"/>
          <p:cNvSpPr>
            <a:spLocks noGrp="1"/>
          </p:cNvSpPr>
          <p:nvPr>
            <p:ph type="dt" sz="half" idx="14"/>
          </p:nvPr>
        </p:nvSpPr>
        <p:spPr/>
        <p:txBody>
          <a:bodyPr/>
          <a:lstStyle/>
          <a:p>
            <a:r>
              <a:rPr lang="de-DE" smtClean="0"/>
              <a:t>Overview of different divertors </a:t>
            </a:r>
            <a:endParaRPr lang="de-DE" dirty="0"/>
          </a:p>
        </p:txBody>
      </p:sp>
      <p:sp>
        <p:nvSpPr>
          <p:cNvPr id="5" name="Fußzeilenplatzhalter 4"/>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6"/>
          </p:nvPr>
        </p:nvSpPr>
        <p:spPr/>
        <p:txBody>
          <a:bodyPr/>
          <a:lstStyle/>
          <a:p>
            <a:fld id="{3B1A4699-952B-42DA-8DC4-38A59B49610C}" type="slidenum">
              <a:rPr lang="de-DE" smtClean="0"/>
              <a:pPr/>
              <a:t>3</a:t>
            </a:fld>
            <a:endParaRPr lang="de-DE" dirty="0"/>
          </a:p>
        </p:txBody>
      </p:sp>
      <p:sp>
        <p:nvSpPr>
          <p:cNvPr id="7" name="Rechteck 6"/>
          <p:cNvSpPr/>
          <p:nvPr/>
        </p:nvSpPr>
        <p:spPr>
          <a:xfrm>
            <a:off x="7272192" y="4285899"/>
            <a:ext cx="2234623" cy="1681018"/>
          </a:xfrm>
          <a:prstGeom prst="rect">
            <a:avLst/>
          </a:prstGeom>
          <a:solidFill>
            <a:schemeClr val="tx2"/>
          </a:solidFill>
          <a:ln w="38100" cmpd="sng">
            <a:solidFill>
              <a:srgbClr val="C00000"/>
            </a:solidFill>
            <a:prstDash val="solid"/>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3" name="Rechteck 12"/>
          <p:cNvSpPr/>
          <p:nvPr/>
        </p:nvSpPr>
        <p:spPr>
          <a:xfrm>
            <a:off x="5037569" y="4285899"/>
            <a:ext cx="2234623" cy="1681018"/>
          </a:xfrm>
          <a:prstGeom prst="rect">
            <a:avLst/>
          </a:prstGeom>
          <a:solidFill>
            <a:schemeClr val="tx2"/>
          </a:solidFill>
          <a:ln w="38100" cmpd="sng">
            <a:solidFill>
              <a:srgbClr val="C00000"/>
            </a:solidFill>
            <a:prstDash val="solid"/>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5" name="Rechteck 14"/>
          <p:cNvSpPr/>
          <p:nvPr/>
        </p:nvSpPr>
        <p:spPr>
          <a:xfrm>
            <a:off x="3313474" y="4285899"/>
            <a:ext cx="1037070" cy="1699421"/>
          </a:xfrm>
          <a:prstGeom prst="rect">
            <a:avLst/>
          </a:prstGeom>
          <a:solidFill>
            <a:schemeClr val="tx2"/>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0" name="Rechteck 9"/>
          <p:cNvSpPr/>
          <p:nvPr/>
        </p:nvSpPr>
        <p:spPr>
          <a:xfrm>
            <a:off x="3374988" y="1267444"/>
            <a:ext cx="4782023" cy="2308324"/>
          </a:xfrm>
          <a:prstGeom prst="rect">
            <a:avLst/>
          </a:prstGeom>
          <a:ln w="57150">
            <a:solidFill>
              <a:srgbClr val="005555"/>
            </a:solidFill>
          </a:ln>
        </p:spPr>
        <p:txBody>
          <a:bodyPr wrap="square">
            <a:spAutoFit/>
          </a:bodyPr>
          <a:lstStyle/>
          <a:p>
            <a:r>
              <a:rPr lang="de-DE" dirty="0" err="1">
                <a:solidFill>
                  <a:srgbClr val="005555"/>
                </a:solidFill>
              </a:rPr>
              <a:t>Particle</a:t>
            </a:r>
            <a:r>
              <a:rPr lang="de-DE" dirty="0">
                <a:solidFill>
                  <a:srgbClr val="005555"/>
                </a:solidFill>
              </a:rPr>
              <a:t> </a:t>
            </a:r>
            <a:r>
              <a:rPr lang="de-DE" dirty="0" err="1" smtClean="0">
                <a:solidFill>
                  <a:srgbClr val="005555"/>
                </a:solidFill>
              </a:rPr>
              <a:t>exhaust</a:t>
            </a:r>
            <a:r>
              <a:rPr lang="de-DE" dirty="0" smtClean="0">
                <a:solidFill>
                  <a:srgbClr val="005555"/>
                </a:solidFill>
              </a:rPr>
              <a:t> </a:t>
            </a:r>
            <a:r>
              <a:rPr lang="de-DE" dirty="0" err="1" smtClean="0">
                <a:solidFill>
                  <a:srgbClr val="005555"/>
                </a:solidFill>
              </a:rPr>
              <a:t>efficiencies</a:t>
            </a:r>
            <a:endParaRPr lang="de-DE" dirty="0" smtClean="0">
              <a:solidFill>
                <a:srgbClr val="005555"/>
              </a:solidFill>
            </a:endParaRPr>
          </a:p>
          <a:p>
            <a:r>
              <a:rPr lang="de-DE" dirty="0" smtClean="0">
                <a:solidFill>
                  <a:srgbClr val="005555"/>
                </a:solidFill>
              </a:rPr>
              <a:t> 	</a:t>
            </a:r>
            <a:r>
              <a:rPr lang="el-GR" dirty="0" smtClean="0">
                <a:solidFill>
                  <a:srgbClr val="005555"/>
                </a:solidFill>
              </a:rPr>
              <a:t>η</a:t>
            </a:r>
            <a:r>
              <a:rPr lang="de-DE" baseline="-25000" dirty="0" err="1" smtClean="0">
                <a:solidFill>
                  <a:srgbClr val="005555"/>
                </a:solidFill>
              </a:rPr>
              <a:t>exhaust</a:t>
            </a:r>
            <a:r>
              <a:rPr lang="de-DE" baseline="-25000" dirty="0" smtClean="0">
                <a:solidFill>
                  <a:srgbClr val="005555"/>
                </a:solidFill>
              </a:rPr>
              <a:t> </a:t>
            </a:r>
            <a:r>
              <a:rPr lang="de-DE" dirty="0" smtClean="0">
                <a:solidFill>
                  <a:srgbClr val="005555"/>
                </a:solidFill>
              </a:rPr>
              <a:t>= </a:t>
            </a:r>
            <a:r>
              <a:rPr lang="el-GR" dirty="0">
                <a:solidFill>
                  <a:srgbClr val="005555"/>
                </a:solidFill>
              </a:rPr>
              <a:t>Γ</a:t>
            </a:r>
            <a:r>
              <a:rPr lang="de-DE" baseline="-25000" dirty="0" err="1">
                <a:solidFill>
                  <a:srgbClr val="005555"/>
                </a:solidFill>
              </a:rPr>
              <a:t>Exhaust</a:t>
            </a:r>
            <a:r>
              <a:rPr lang="de-DE" baseline="-25000" dirty="0">
                <a:solidFill>
                  <a:srgbClr val="005555"/>
                </a:solidFill>
              </a:rPr>
              <a:t> </a:t>
            </a:r>
            <a:r>
              <a:rPr lang="de-DE" dirty="0">
                <a:solidFill>
                  <a:srgbClr val="005555"/>
                </a:solidFill>
              </a:rPr>
              <a:t>/ </a:t>
            </a:r>
            <a:r>
              <a:rPr lang="el-GR" dirty="0" smtClean="0">
                <a:solidFill>
                  <a:srgbClr val="005555"/>
                </a:solidFill>
              </a:rPr>
              <a:t>Γ</a:t>
            </a:r>
            <a:r>
              <a:rPr lang="de-DE" baseline="-25000" dirty="0" smtClean="0">
                <a:solidFill>
                  <a:srgbClr val="005555"/>
                </a:solidFill>
              </a:rPr>
              <a:t>Neutral</a:t>
            </a:r>
            <a:r>
              <a:rPr lang="de-DE" dirty="0" smtClean="0">
                <a:solidFill>
                  <a:srgbClr val="005555"/>
                </a:solidFill>
              </a:rPr>
              <a:t> = </a:t>
            </a:r>
            <a:r>
              <a:rPr lang="de-DE" baseline="-25000" dirty="0">
                <a:solidFill>
                  <a:srgbClr val="005555"/>
                </a:solidFill>
              </a:rPr>
              <a:t>	</a:t>
            </a:r>
            <a:r>
              <a:rPr lang="el-GR" sz="1400" dirty="0">
                <a:solidFill>
                  <a:srgbClr val="005555"/>
                </a:solidFill>
              </a:rPr>
              <a:t> η</a:t>
            </a:r>
            <a:r>
              <a:rPr lang="de-DE" sz="1400" baseline="-25000" dirty="0" err="1">
                <a:solidFill>
                  <a:srgbClr val="005555"/>
                </a:solidFill>
              </a:rPr>
              <a:t>collection</a:t>
            </a:r>
            <a:r>
              <a:rPr lang="de-DE" sz="1400" dirty="0">
                <a:solidFill>
                  <a:srgbClr val="005555"/>
                </a:solidFill>
              </a:rPr>
              <a:t> </a:t>
            </a:r>
            <a:r>
              <a:rPr lang="de-DE" sz="1400" dirty="0" smtClean="0">
                <a:solidFill>
                  <a:srgbClr val="005555"/>
                </a:solidFill>
              </a:rPr>
              <a:t>* </a:t>
            </a:r>
            <a:r>
              <a:rPr lang="el-GR" sz="1400" dirty="0">
                <a:solidFill>
                  <a:srgbClr val="005555"/>
                </a:solidFill>
              </a:rPr>
              <a:t>η</a:t>
            </a:r>
            <a:r>
              <a:rPr lang="de-DE" sz="1400" baseline="-25000" dirty="0" err="1">
                <a:solidFill>
                  <a:srgbClr val="005555"/>
                </a:solidFill>
              </a:rPr>
              <a:t>removal</a:t>
            </a:r>
            <a:r>
              <a:rPr lang="de-DE" sz="1400" baseline="-25000" dirty="0">
                <a:solidFill>
                  <a:srgbClr val="005555"/>
                </a:solidFill>
              </a:rPr>
              <a:t> </a:t>
            </a:r>
            <a:endParaRPr lang="de-DE" sz="1400" dirty="0">
              <a:solidFill>
                <a:srgbClr val="005555"/>
              </a:solidFill>
            </a:endParaRPr>
          </a:p>
          <a:p>
            <a:r>
              <a:rPr lang="de-DE" dirty="0" err="1" smtClean="0">
                <a:solidFill>
                  <a:srgbClr val="005555"/>
                </a:solidFill>
              </a:rPr>
              <a:t>Particle</a:t>
            </a:r>
            <a:r>
              <a:rPr lang="de-DE" dirty="0" smtClean="0">
                <a:solidFill>
                  <a:srgbClr val="005555"/>
                </a:solidFill>
              </a:rPr>
              <a:t> </a:t>
            </a:r>
            <a:r>
              <a:rPr lang="de-DE" dirty="0" err="1" smtClean="0">
                <a:solidFill>
                  <a:srgbClr val="005555"/>
                </a:solidFill>
              </a:rPr>
              <a:t>collection</a:t>
            </a:r>
            <a:endParaRPr lang="de-DE" dirty="0" smtClean="0">
              <a:solidFill>
                <a:srgbClr val="005555"/>
              </a:solidFill>
            </a:endParaRPr>
          </a:p>
          <a:p>
            <a:r>
              <a:rPr lang="de-DE" dirty="0" smtClean="0">
                <a:solidFill>
                  <a:srgbClr val="005555"/>
                </a:solidFill>
              </a:rPr>
              <a:t>	</a:t>
            </a:r>
            <a:r>
              <a:rPr lang="el-GR" dirty="0" smtClean="0">
                <a:solidFill>
                  <a:srgbClr val="005555"/>
                </a:solidFill>
              </a:rPr>
              <a:t>η</a:t>
            </a:r>
            <a:r>
              <a:rPr lang="de-DE" baseline="-25000" dirty="0" err="1" smtClean="0">
                <a:solidFill>
                  <a:srgbClr val="005555"/>
                </a:solidFill>
              </a:rPr>
              <a:t>collection</a:t>
            </a:r>
            <a:r>
              <a:rPr lang="de-DE" dirty="0" smtClean="0">
                <a:solidFill>
                  <a:srgbClr val="005555"/>
                </a:solidFill>
              </a:rPr>
              <a:t> = </a:t>
            </a:r>
            <a:r>
              <a:rPr lang="el-GR" dirty="0">
                <a:solidFill>
                  <a:srgbClr val="005555"/>
                </a:solidFill>
              </a:rPr>
              <a:t>Γ</a:t>
            </a:r>
            <a:r>
              <a:rPr lang="de-DE" baseline="-25000" dirty="0" err="1">
                <a:solidFill>
                  <a:srgbClr val="005555"/>
                </a:solidFill>
              </a:rPr>
              <a:t>Pumpgap</a:t>
            </a:r>
            <a:r>
              <a:rPr lang="de-DE" baseline="-25000" dirty="0">
                <a:solidFill>
                  <a:srgbClr val="005555"/>
                </a:solidFill>
              </a:rPr>
              <a:t> </a:t>
            </a:r>
            <a:r>
              <a:rPr lang="de-DE" dirty="0">
                <a:solidFill>
                  <a:srgbClr val="005555"/>
                </a:solidFill>
              </a:rPr>
              <a:t>/ </a:t>
            </a:r>
            <a:r>
              <a:rPr lang="el-GR" dirty="0" smtClean="0">
                <a:solidFill>
                  <a:srgbClr val="005555"/>
                </a:solidFill>
              </a:rPr>
              <a:t>Γ</a:t>
            </a:r>
            <a:r>
              <a:rPr lang="de-DE" baseline="-25000" dirty="0" smtClean="0">
                <a:solidFill>
                  <a:srgbClr val="005555"/>
                </a:solidFill>
              </a:rPr>
              <a:t>Neutral</a:t>
            </a:r>
            <a:r>
              <a:rPr lang="de-DE" dirty="0" smtClean="0">
                <a:solidFill>
                  <a:srgbClr val="005555"/>
                </a:solidFill>
              </a:rPr>
              <a:t> </a:t>
            </a:r>
            <a:r>
              <a:rPr lang="de-DE" baseline="-25000" dirty="0" smtClean="0">
                <a:solidFill>
                  <a:srgbClr val="005555"/>
                </a:solidFill>
              </a:rPr>
              <a:t> </a:t>
            </a:r>
            <a:r>
              <a:rPr lang="de-DE" baseline="-25000" dirty="0">
                <a:solidFill>
                  <a:srgbClr val="005555"/>
                </a:solidFill>
              </a:rPr>
              <a:t>	</a:t>
            </a:r>
            <a:endParaRPr lang="de-DE" dirty="0">
              <a:solidFill>
                <a:srgbClr val="005555"/>
              </a:solidFill>
            </a:endParaRPr>
          </a:p>
          <a:p>
            <a:r>
              <a:rPr lang="de-DE" dirty="0" err="1" smtClean="0">
                <a:solidFill>
                  <a:srgbClr val="005555"/>
                </a:solidFill>
              </a:rPr>
              <a:t>Particle</a:t>
            </a:r>
            <a:r>
              <a:rPr lang="de-DE" dirty="0" smtClean="0">
                <a:solidFill>
                  <a:srgbClr val="005555"/>
                </a:solidFill>
              </a:rPr>
              <a:t> </a:t>
            </a:r>
            <a:r>
              <a:rPr lang="de-DE" dirty="0" err="1" smtClean="0">
                <a:solidFill>
                  <a:srgbClr val="005555"/>
                </a:solidFill>
              </a:rPr>
              <a:t>removal</a:t>
            </a:r>
            <a:endParaRPr lang="de-DE" dirty="0" smtClean="0">
              <a:solidFill>
                <a:srgbClr val="005555"/>
              </a:solidFill>
            </a:endParaRPr>
          </a:p>
          <a:p>
            <a:r>
              <a:rPr lang="de-DE" dirty="0" smtClean="0">
                <a:solidFill>
                  <a:srgbClr val="005555"/>
                </a:solidFill>
              </a:rPr>
              <a:t>	</a:t>
            </a:r>
            <a:r>
              <a:rPr lang="el-GR" dirty="0" smtClean="0">
                <a:solidFill>
                  <a:srgbClr val="005555"/>
                </a:solidFill>
              </a:rPr>
              <a:t>η</a:t>
            </a:r>
            <a:r>
              <a:rPr lang="de-DE" baseline="-25000" dirty="0" err="1" smtClean="0">
                <a:solidFill>
                  <a:srgbClr val="005555"/>
                </a:solidFill>
              </a:rPr>
              <a:t>removal</a:t>
            </a:r>
            <a:r>
              <a:rPr lang="de-DE" baseline="-25000" dirty="0" smtClean="0">
                <a:solidFill>
                  <a:srgbClr val="005555"/>
                </a:solidFill>
              </a:rPr>
              <a:t> </a:t>
            </a:r>
            <a:r>
              <a:rPr lang="de-DE" dirty="0" smtClean="0">
                <a:solidFill>
                  <a:srgbClr val="005555"/>
                </a:solidFill>
              </a:rPr>
              <a:t>=</a:t>
            </a:r>
            <a:r>
              <a:rPr lang="de-DE" baseline="-25000" dirty="0" smtClean="0">
                <a:solidFill>
                  <a:srgbClr val="005555"/>
                </a:solidFill>
              </a:rPr>
              <a:t> </a:t>
            </a:r>
            <a:r>
              <a:rPr lang="el-GR" dirty="0">
                <a:solidFill>
                  <a:srgbClr val="005555"/>
                </a:solidFill>
              </a:rPr>
              <a:t>Γ</a:t>
            </a:r>
            <a:r>
              <a:rPr lang="de-DE" baseline="-25000" dirty="0" err="1">
                <a:solidFill>
                  <a:srgbClr val="005555"/>
                </a:solidFill>
              </a:rPr>
              <a:t>Exhaust</a:t>
            </a:r>
            <a:r>
              <a:rPr lang="de-DE" baseline="-25000" dirty="0">
                <a:solidFill>
                  <a:srgbClr val="005555"/>
                </a:solidFill>
              </a:rPr>
              <a:t>  </a:t>
            </a:r>
            <a:r>
              <a:rPr lang="de-DE" dirty="0">
                <a:solidFill>
                  <a:srgbClr val="005555"/>
                </a:solidFill>
              </a:rPr>
              <a:t>/ </a:t>
            </a:r>
            <a:r>
              <a:rPr lang="el-GR" dirty="0">
                <a:solidFill>
                  <a:srgbClr val="005555"/>
                </a:solidFill>
              </a:rPr>
              <a:t>Γ</a:t>
            </a:r>
            <a:r>
              <a:rPr lang="de-DE" baseline="-25000" dirty="0" err="1">
                <a:solidFill>
                  <a:srgbClr val="005555"/>
                </a:solidFill>
              </a:rPr>
              <a:t>pumpgap</a:t>
            </a:r>
            <a:r>
              <a:rPr lang="de-DE" baseline="-25000" dirty="0">
                <a:solidFill>
                  <a:srgbClr val="005555"/>
                </a:solidFill>
              </a:rPr>
              <a:t> </a:t>
            </a:r>
          </a:p>
          <a:p>
            <a:r>
              <a:rPr lang="de-DE" dirty="0" err="1" smtClean="0">
                <a:solidFill>
                  <a:srgbClr val="005555"/>
                </a:solidFill>
              </a:rPr>
              <a:t>Particle</a:t>
            </a:r>
            <a:r>
              <a:rPr lang="de-DE" dirty="0" smtClean="0">
                <a:solidFill>
                  <a:srgbClr val="005555"/>
                </a:solidFill>
              </a:rPr>
              <a:t> </a:t>
            </a:r>
            <a:r>
              <a:rPr lang="de-DE" dirty="0" err="1" smtClean="0">
                <a:solidFill>
                  <a:srgbClr val="005555"/>
                </a:solidFill>
              </a:rPr>
              <a:t>plugging</a:t>
            </a:r>
            <a:endParaRPr lang="de-DE" dirty="0" smtClean="0">
              <a:solidFill>
                <a:srgbClr val="005555"/>
              </a:solidFill>
            </a:endParaRPr>
          </a:p>
          <a:p>
            <a:r>
              <a:rPr lang="de-DE" dirty="0" smtClean="0">
                <a:solidFill>
                  <a:srgbClr val="005555"/>
                </a:solidFill>
              </a:rPr>
              <a:t>	</a:t>
            </a:r>
            <a:r>
              <a:rPr lang="el-GR" dirty="0">
                <a:solidFill>
                  <a:srgbClr val="005555"/>
                </a:solidFill>
              </a:rPr>
              <a:t> η</a:t>
            </a:r>
            <a:r>
              <a:rPr lang="de-DE" baseline="-25000" dirty="0" err="1">
                <a:solidFill>
                  <a:srgbClr val="005555"/>
                </a:solidFill>
              </a:rPr>
              <a:t>plugging</a:t>
            </a:r>
            <a:r>
              <a:rPr lang="de-DE" baseline="-25000" dirty="0">
                <a:solidFill>
                  <a:srgbClr val="005555"/>
                </a:solidFill>
              </a:rPr>
              <a:t> </a:t>
            </a:r>
            <a:r>
              <a:rPr lang="de-DE" dirty="0" smtClean="0">
                <a:solidFill>
                  <a:srgbClr val="005555"/>
                </a:solidFill>
              </a:rPr>
              <a:t>=</a:t>
            </a:r>
            <a:r>
              <a:rPr lang="de-DE" baseline="-25000" dirty="0" smtClean="0">
                <a:solidFill>
                  <a:srgbClr val="005555"/>
                </a:solidFill>
              </a:rPr>
              <a:t> </a:t>
            </a:r>
            <a:r>
              <a:rPr lang="el-GR" dirty="0" smtClean="0">
                <a:solidFill>
                  <a:srgbClr val="005555"/>
                </a:solidFill>
              </a:rPr>
              <a:t>Γ</a:t>
            </a:r>
            <a:r>
              <a:rPr lang="de-DE" baseline="-25000" dirty="0">
                <a:solidFill>
                  <a:srgbClr val="005555"/>
                </a:solidFill>
              </a:rPr>
              <a:t>Divertor</a:t>
            </a:r>
            <a:r>
              <a:rPr lang="de-DE" dirty="0">
                <a:solidFill>
                  <a:srgbClr val="005555"/>
                </a:solidFill>
              </a:rPr>
              <a:t> </a:t>
            </a:r>
            <a:r>
              <a:rPr lang="de-DE" baseline="-25000" dirty="0">
                <a:solidFill>
                  <a:srgbClr val="005555"/>
                </a:solidFill>
              </a:rPr>
              <a:t>Recycling </a:t>
            </a:r>
            <a:r>
              <a:rPr lang="de-DE" dirty="0">
                <a:solidFill>
                  <a:srgbClr val="005555"/>
                </a:solidFill>
              </a:rPr>
              <a:t>/</a:t>
            </a:r>
            <a:r>
              <a:rPr lang="el-GR" dirty="0">
                <a:solidFill>
                  <a:srgbClr val="005555"/>
                </a:solidFill>
              </a:rPr>
              <a:t> Γ</a:t>
            </a:r>
            <a:r>
              <a:rPr lang="de-DE" baseline="-25000" dirty="0" smtClean="0">
                <a:solidFill>
                  <a:srgbClr val="005555"/>
                </a:solidFill>
              </a:rPr>
              <a:t>Recycling</a:t>
            </a:r>
            <a:r>
              <a:rPr lang="de-DE" dirty="0" smtClean="0"/>
              <a:t> </a:t>
            </a:r>
            <a:r>
              <a:rPr lang="de-DE" baseline="-25000" dirty="0"/>
              <a:t>	</a:t>
            </a:r>
          </a:p>
        </p:txBody>
      </p:sp>
      <p:sp>
        <p:nvSpPr>
          <p:cNvPr id="16" name="Rechteck 15"/>
          <p:cNvSpPr/>
          <p:nvPr/>
        </p:nvSpPr>
        <p:spPr>
          <a:xfrm>
            <a:off x="1475078" y="4285899"/>
            <a:ext cx="1037070" cy="1699421"/>
          </a:xfrm>
          <a:prstGeom prst="rect">
            <a:avLst/>
          </a:prstGeom>
          <a:solidFill>
            <a:schemeClr val="tx2"/>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7" name="Textfeld 16"/>
          <p:cNvSpPr txBox="1"/>
          <p:nvPr/>
        </p:nvSpPr>
        <p:spPr>
          <a:xfrm>
            <a:off x="1740885" y="6018694"/>
            <a:ext cx="7580601" cy="492443"/>
          </a:xfrm>
          <a:prstGeom prst="rect">
            <a:avLst/>
          </a:prstGeom>
          <a:noFill/>
        </p:spPr>
        <p:txBody>
          <a:bodyPr wrap="none" lIns="0" tIns="0" rIns="0" bIns="0" rtlCol="0" anchor="t" anchorCtr="0">
            <a:spAutoFit/>
          </a:bodyPr>
          <a:lstStyle/>
          <a:p>
            <a:pPr algn="l">
              <a:spcBef>
                <a:spcPts val="1150"/>
              </a:spcBef>
            </a:pPr>
            <a:r>
              <a:rPr lang="de-DE" sz="1600" dirty="0" smtClean="0">
                <a:solidFill>
                  <a:srgbClr val="005555"/>
                </a:solidFill>
              </a:rPr>
              <a:t>Core				Edge			Divertor		</a:t>
            </a:r>
            <a:r>
              <a:rPr lang="de-DE" sz="1600" dirty="0" err="1" smtClean="0">
                <a:solidFill>
                  <a:srgbClr val="005555"/>
                </a:solidFill>
              </a:rPr>
              <a:t>Pumpgap</a:t>
            </a:r>
            <a:r>
              <a:rPr lang="de-DE" sz="1600" dirty="0" smtClean="0">
                <a:solidFill>
                  <a:srgbClr val="005555"/>
                </a:solidFill>
              </a:rPr>
              <a:t>		Sub-divertor</a:t>
            </a:r>
          </a:p>
          <a:p>
            <a:pPr algn="l"/>
            <a:r>
              <a:rPr lang="de-DE" sz="1600" dirty="0">
                <a:solidFill>
                  <a:srgbClr val="005555"/>
                </a:solidFill>
              </a:rPr>
              <a:t>	</a:t>
            </a:r>
            <a:r>
              <a:rPr lang="de-DE" sz="1600" dirty="0" smtClean="0">
                <a:solidFill>
                  <a:srgbClr val="005555"/>
                </a:solidFill>
              </a:rPr>
              <a:t>						    </a:t>
            </a:r>
            <a:r>
              <a:rPr lang="de-DE" sz="1050" dirty="0" smtClean="0">
                <a:solidFill>
                  <a:srgbClr val="005555"/>
                </a:solidFill>
              </a:rPr>
              <a:t>(Plasma + </a:t>
            </a:r>
            <a:r>
              <a:rPr lang="de-DE" sz="1050" dirty="0" err="1" smtClean="0">
                <a:solidFill>
                  <a:srgbClr val="005555"/>
                </a:solidFill>
              </a:rPr>
              <a:t>Neutrals</a:t>
            </a:r>
            <a:r>
              <a:rPr lang="de-DE" sz="1050" dirty="0" smtClean="0">
                <a:solidFill>
                  <a:srgbClr val="005555"/>
                </a:solidFill>
              </a:rPr>
              <a:t>)				    (</a:t>
            </a:r>
            <a:r>
              <a:rPr lang="de-DE" sz="1050" dirty="0" err="1" smtClean="0">
                <a:solidFill>
                  <a:srgbClr val="005555"/>
                </a:solidFill>
              </a:rPr>
              <a:t>Neutrals</a:t>
            </a:r>
            <a:r>
              <a:rPr lang="de-DE" sz="1050" dirty="0" smtClean="0">
                <a:solidFill>
                  <a:srgbClr val="005555"/>
                </a:solidFill>
              </a:rPr>
              <a:t>)</a:t>
            </a:r>
          </a:p>
        </p:txBody>
      </p:sp>
      <p:sp>
        <p:nvSpPr>
          <p:cNvPr id="18" name="Rechteck 17"/>
          <p:cNvSpPr/>
          <p:nvPr/>
        </p:nvSpPr>
        <p:spPr>
          <a:xfrm>
            <a:off x="7153275" y="5019675"/>
            <a:ext cx="228600" cy="228600"/>
          </a:xfrm>
          <a:prstGeom prst="rect">
            <a:avLst/>
          </a:prstGeom>
          <a:solidFill>
            <a:schemeClr val="tx2"/>
          </a:solidFill>
          <a:ln w="19050" cmpd="sng">
            <a:noFill/>
            <a:prstDash val="dash"/>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lgn="l">
              <a:spcBef>
                <a:spcPts val="1150"/>
              </a:spcBef>
              <a:buClr>
                <a:srgbClr val="116656"/>
              </a:buClr>
              <a:buSzPct val="120000"/>
            </a:pPr>
            <a:endParaRPr lang="de-DE" sz="1300" b="1" dirty="0" smtClean="0">
              <a:solidFill>
                <a:schemeClr val="bg1"/>
              </a:solidFill>
            </a:endParaRPr>
          </a:p>
        </p:txBody>
      </p:sp>
      <p:sp>
        <p:nvSpPr>
          <p:cNvPr id="19" name="Pfeil nach rechts 18"/>
          <p:cNvSpPr/>
          <p:nvPr/>
        </p:nvSpPr>
        <p:spPr>
          <a:xfrm>
            <a:off x="9117353" y="4759296"/>
            <a:ext cx="1189580" cy="768408"/>
          </a:xfrm>
          <a:prstGeom prst="rightArrow">
            <a:avLst/>
          </a:prstGeom>
          <a:solidFill>
            <a:schemeClr val="bg1"/>
          </a:solidFill>
          <a:ln w="57150" cmpd="sng">
            <a:solidFill>
              <a:srgbClr val="00B1EA"/>
            </a:solidFill>
            <a:prstDash val="solid"/>
            <a:tailEnd type="triangle" w="lg" len="med"/>
          </a:ln>
        </p:spPr>
        <p:style>
          <a:lnRef idx="1">
            <a:schemeClr val="accent1"/>
          </a:lnRef>
          <a:fillRef idx="0">
            <a:schemeClr val="accent1"/>
          </a:fillRef>
          <a:effectRef idx="0">
            <a:schemeClr val="accent1"/>
          </a:effectRef>
          <a:fontRef idx="minor">
            <a:schemeClr val="tx1"/>
          </a:fontRef>
        </p:style>
        <p:txBody>
          <a:bodyPr wrap="square" lIns="144000" tIns="108000" rIns="144000" bIns="144000" rtlCol="0" anchor="t" anchorCtr="0"/>
          <a:lstStyle/>
          <a:p>
            <a:pPr>
              <a:spcBef>
                <a:spcPts val="1150"/>
              </a:spcBef>
              <a:buClr>
                <a:srgbClr val="116656"/>
              </a:buClr>
              <a:buSzPct val="120000"/>
            </a:pPr>
            <a:r>
              <a:rPr lang="el-GR" sz="1400" dirty="0">
                <a:solidFill>
                  <a:srgbClr val="00B0F0"/>
                </a:solidFill>
              </a:rPr>
              <a:t>Γ</a:t>
            </a:r>
            <a:r>
              <a:rPr lang="de-DE" sz="1400" baseline="-25000" dirty="0" err="1">
                <a:solidFill>
                  <a:srgbClr val="00B0F0"/>
                </a:solidFill>
              </a:rPr>
              <a:t>exhaust</a:t>
            </a:r>
            <a:endParaRPr lang="de-DE" sz="1300" b="1" dirty="0" smtClean="0">
              <a:solidFill>
                <a:srgbClr val="00B0F0"/>
              </a:solidFill>
            </a:endParaRPr>
          </a:p>
        </p:txBody>
      </p:sp>
      <p:cxnSp>
        <p:nvCxnSpPr>
          <p:cNvPr id="21" name="Gerade Verbindung mit Pfeil 20"/>
          <p:cNvCxnSpPr/>
          <p:nvPr/>
        </p:nvCxnSpPr>
        <p:spPr>
          <a:xfrm flipH="1">
            <a:off x="3469262" y="4072659"/>
            <a:ext cx="1390650" cy="0"/>
          </a:xfrm>
          <a:prstGeom prst="straightConnector1">
            <a:avLst/>
          </a:prstGeom>
          <a:ln w="57150">
            <a:headEnd type="none" w="med" len="med"/>
            <a:tailEnd type="triangle"/>
          </a:ln>
        </p:spPr>
        <p:style>
          <a:lnRef idx="1">
            <a:schemeClr val="accent5"/>
          </a:lnRef>
          <a:fillRef idx="0">
            <a:schemeClr val="accent5"/>
          </a:fillRef>
          <a:effectRef idx="0">
            <a:schemeClr val="accent5"/>
          </a:effectRef>
          <a:fontRef idx="minor">
            <a:schemeClr val="tx1"/>
          </a:fontRef>
        </p:style>
      </p:cxnSp>
      <p:cxnSp>
        <p:nvCxnSpPr>
          <p:cNvPr id="22" name="Gerade Verbindung mit Pfeil 21"/>
          <p:cNvCxnSpPr/>
          <p:nvPr/>
        </p:nvCxnSpPr>
        <p:spPr>
          <a:xfrm>
            <a:off x="6256336" y="4067617"/>
            <a:ext cx="1583924" cy="5042"/>
          </a:xfrm>
          <a:prstGeom prst="straightConnector1">
            <a:avLst/>
          </a:prstGeom>
          <a:ln w="57150">
            <a:headEnd type="none" w="med" len="med"/>
            <a:tailEnd type="triangle"/>
          </a:ln>
        </p:spPr>
        <p:style>
          <a:lnRef idx="1">
            <a:schemeClr val="accent4"/>
          </a:lnRef>
          <a:fillRef idx="0">
            <a:schemeClr val="accent4"/>
          </a:fillRef>
          <a:effectRef idx="0">
            <a:schemeClr val="accent4"/>
          </a:effectRef>
          <a:fontRef idx="minor">
            <a:schemeClr val="tx1"/>
          </a:fontRef>
        </p:style>
      </p:cxnSp>
      <p:sp>
        <p:nvSpPr>
          <p:cNvPr id="38" name="Rechteck 37"/>
          <p:cNvSpPr/>
          <p:nvPr/>
        </p:nvSpPr>
        <p:spPr>
          <a:xfrm>
            <a:off x="1531349" y="5135789"/>
            <a:ext cx="1470724" cy="369332"/>
          </a:xfrm>
          <a:prstGeom prst="rect">
            <a:avLst/>
          </a:prstGeom>
        </p:spPr>
        <p:txBody>
          <a:bodyPr wrap="none">
            <a:spAutoFit/>
          </a:bodyPr>
          <a:lstStyle/>
          <a:p>
            <a:r>
              <a:rPr lang="de-DE" dirty="0" smtClean="0">
                <a:solidFill>
                  <a:srgbClr val="EF7C00"/>
                </a:solidFill>
              </a:rPr>
              <a:t>R</a:t>
            </a:r>
            <a:r>
              <a:rPr lang="de-DE" baseline="-25000" dirty="0" smtClean="0">
                <a:solidFill>
                  <a:srgbClr val="EF7C00"/>
                </a:solidFill>
              </a:rPr>
              <a:t>eff</a:t>
            </a:r>
            <a:r>
              <a:rPr lang="de-DE" dirty="0" smtClean="0">
                <a:solidFill>
                  <a:srgbClr val="EF7C00"/>
                </a:solidFill>
              </a:rPr>
              <a:t> * </a:t>
            </a:r>
            <a:r>
              <a:rPr lang="el-GR" b="1" dirty="0">
                <a:solidFill>
                  <a:srgbClr val="EF7C00"/>
                </a:solidFill>
              </a:rPr>
              <a:t>Γ</a:t>
            </a:r>
            <a:r>
              <a:rPr lang="de-DE" b="1" baseline="-25000" dirty="0" smtClean="0">
                <a:solidFill>
                  <a:srgbClr val="EF7C00"/>
                </a:solidFill>
              </a:rPr>
              <a:t>Neutral</a:t>
            </a:r>
            <a:r>
              <a:rPr lang="de-DE" dirty="0" smtClean="0">
                <a:solidFill>
                  <a:srgbClr val="EF7C00"/>
                </a:solidFill>
              </a:rPr>
              <a:t> </a:t>
            </a:r>
            <a:endParaRPr lang="de-DE" dirty="0">
              <a:solidFill>
                <a:srgbClr val="EF7C00"/>
              </a:solidFill>
            </a:endParaRPr>
          </a:p>
        </p:txBody>
      </p:sp>
      <p:sp>
        <p:nvSpPr>
          <p:cNvPr id="39" name="Explosion 1 38"/>
          <p:cNvSpPr/>
          <p:nvPr/>
        </p:nvSpPr>
        <p:spPr>
          <a:xfrm>
            <a:off x="5799136" y="5298257"/>
            <a:ext cx="914400" cy="914400"/>
          </a:xfrm>
          <a:prstGeom prst="irregularSeal1">
            <a:avLst/>
          </a:prstGeom>
          <a:ln w="38100">
            <a:tailEnd type="triangle" w="lg" len="med"/>
          </a:ln>
        </p:spPr>
        <p:style>
          <a:lnRef idx="2">
            <a:schemeClr val="accent4"/>
          </a:lnRef>
          <a:fillRef idx="1">
            <a:schemeClr val="lt1"/>
          </a:fillRef>
          <a:effectRef idx="0">
            <a:schemeClr val="accent4"/>
          </a:effectRef>
          <a:fontRef idx="minor">
            <a:schemeClr val="dk1"/>
          </a:fontRef>
        </p:style>
        <p:txBody>
          <a:bodyPr wrap="square" lIns="144000" tIns="108000" rIns="144000" bIns="144000" rtlCol="0" anchor="t" anchorCtr="0"/>
          <a:lstStyle/>
          <a:p>
            <a:pPr algn="l">
              <a:spcBef>
                <a:spcPts val="1150"/>
              </a:spcBef>
              <a:buClr>
                <a:srgbClr val="116656"/>
              </a:buClr>
              <a:buSzPct val="120000"/>
            </a:pPr>
            <a:endParaRPr lang="de-DE" sz="1050" b="1" dirty="0" smtClean="0">
              <a:solidFill>
                <a:srgbClr val="00B0F0"/>
              </a:solidFill>
            </a:endParaRPr>
          </a:p>
        </p:txBody>
      </p:sp>
      <p:sp>
        <p:nvSpPr>
          <p:cNvPr id="40" name="Rechteck 39"/>
          <p:cNvSpPr/>
          <p:nvPr/>
        </p:nvSpPr>
        <p:spPr>
          <a:xfrm>
            <a:off x="5834361" y="5586907"/>
            <a:ext cx="843950" cy="276999"/>
          </a:xfrm>
          <a:prstGeom prst="rect">
            <a:avLst/>
          </a:prstGeom>
        </p:spPr>
        <p:txBody>
          <a:bodyPr wrap="square">
            <a:spAutoFit/>
          </a:bodyPr>
          <a:lstStyle/>
          <a:p>
            <a:pPr algn="ctr">
              <a:spcBef>
                <a:spcPts val="1150"/>
              </a:spcBef>
              <a:buClr>
                <a:srgbClr val="116656"/>
              </a:buClr>
              <a:buSzPct val="120000"/>
            </a:pPr>
            <a:r>
              <a:rPr lang="el-GR" sz="1200" b="1" dirty="0" smtClean="0">
                <a:solidFill>
                  <a:srgbClr val="00B0F0"/>
                </a:solidFill>
              </a:rPr>
              <a:t>Γ</a:t>
            </a:r>
            <a:r>
              <a:rPr lang="de-DE" sz="1200" b="1" baseline="-25000" dirty="0" smtClean="0">
                <a:solidFill>
                  <a:srgbClr val="00B0F0"/>
                </a:solidFill>
              </a:rPr>
              <a:t>Neutral</a:t>
            </a:r>
            <a:endParaRPr lang="de-DE" sz="1200" b="1" baseline="-25000" dirty="0">
              <a:solidFill>
                <a:srgbClr val="00B0F0"/>
              </a:solidFill>
            </a:endParaRPr>
          </a:p>
        </p:txBody>
      </p:sp>
      <p:sp>
        <p:nvSpPr>
          <p:cNvPr id="82" name="Rechteck 81"/>
          <p:cNvSpPr/>
          <p:nvPr/>
        </p:nvSpPr>
        <p:spPr>
          <a:xfrm>
            <a:off x="7687478" y="5325625"/>
            <a:ext cx="949299" cy="369332"/>
          </a:xfrm>
          <a:prstGeom prst="rect">
            <a:avLst/>
          </a:prstGeom>
        </p:spPr>
        <p:txBody>
          <a:bodyPr wrap="none">
            <a:spAutoFit/>
          </a:bodyPr>
          <a:lstStyle/>
          <a:p>
            <a:r>
              <a:rPr lang="el-GR" dirty="0">
                <a:solidFill>
                  <a:srgbClr val="00B0F0"/>
                </a:solidFill>
              </a:rPr>
              <a:t>Γ</a:t>
            </a:r>
            <a:r>
              <a:rPr lang="de-DE" baseline="-25000" dirty="0" err="1">
                <a:solidFill>
                  <a:srgbClr val="00B0F0"/>
                </a:solidFill>
              </a:rPr>
              <a:t>pumpgap</a:t>
            </a:r>
            <a:endParaRPr lang="de-DE" dirty="0">
              <a:solidFill>
                <a:srgbClr val="00B0F0"/>
              </a:solidFill>
            </a:endParaRPr>
          </a:p>
        </p:txBody>
      </p:sp>
      <p:cxnSp>
        <p:nvCxnSpPr>
          <p:cNvPr id="9" name="Gerader Verbinder 8"/>
          <p:cNvCxnSpPr/>
          <p:nvPr/>
        </p:nvCxnSpPr>
        <p:spPr>
          <a:xfrm>
            <a:off x="5014913" y="4281136"/>
            <a:ext cx="23812" cy="1699421"/>
          </a:xfrm>
          <a:prstGeom prst="line">
            <a:avLst/>
          </a:prstGeom>
          <a:ln w="57150" cmpd="sng">
            <a:solidFill>
              <a:schemeClr val="bg1"/>
            </a:solidFill>
            <a:prstDash val="dash"/>
            <a:headEnd type="none" w="med" len="med"/>
            <a:tailEnd type="none" w="med" len="med"/>
          </a:ln>
        </p:spPr>
        <p:style>
          <a:lnRef idx="1">
            <a:schemeClr val="accent1"/>
          </a:lnRef>
          <a:fillRef idx="0">
            <a:schemeClr val="accent1"/>
          </a:fillRef>
          <a:effectRef idx="0">
            <a:schemeClr val="accent1"/>
          </a:effectRef>
          <a:fontRef idx="minor">
            <a:schemeClr val="tx1"/>
          </a:fontRef>
        </p:style>
      </p:cxnSp>
      <p:sp>
        <p:nvSpPr>
          <p:cNvPr id="99" name="Bogen 98"/>
          <p:cNvSpPr/>
          <p:nvPr/>
        </p:nvSpPr>
        <p:spPr>
          <a:xfrm>
            <a:off x="2333624" y="5467152"/>
            <a:ext cx="3619501" cy="637923"/>
          </a:xfrm>
          <a:prstGeom prst="arc">
            <a:avLst>
              <a:gd name="adj1" fmla="val 10889872"/>
              <a:gd name="adj2" fmla="val 21321521"/>
            </a:avLst>
          </a:prstGeom>
          <a:ln w="57150">
            <a:headEnd type="none" w="med" len="med"/>
            <a:tailEnd type="triangle" w="med" len="med"/>
          </a:ln>
        </p:spPr>
        <p:style>
          <a:lnRef idx="1">
            <a:schemeClr val="accent4"/>
          </a:lnRef>
          <a:fillRef idx="0">
            <a:schemeClr val="accent4"/>
          </a:fillRef>
          <a:effectRef idx="0">
            <a:schemeClr val="accent4"/>
          </a:effectRef>
          <a:fontRef idx="minor">
            <a:schemeClr val="tx1"/>
          </a:fontRef>
        </p:style>
        <p:txBody>
          <a:bodyPr rtlCol="0" anchor="ctr"/>
          <a:lstStyle/>
          <a:p>
            <a:pPr algn="ctr"/>
            <a:endParaRPr lang="de-DE"/>
          </a:p>
        </p:txBody>
      </p:sp>
      <p:sp>
        <p:nvSpPr>
          <p:cNvPr id="100" name="Bogen 99"/>
          <p:cNvSpPr/>
          <p:nvPr/>
        </p:nvSpPr>
        <p:spPr>
          <a:xfrm>
            <a:off x="6570399" y="5181691"/>
            <a:ext cx="1713651" cy="610638"/>
          </a:xfrm>
          <a:prstGeom prst="arc">
            <a:avLst>
              <a:gd name="adj1" fmla="val 10889872"/>
              <a:gd name="adj2" fmla="val 21321521"/>
            </a:avLst>
          </a:prstGeom>
          <a:ln w="57150">
            <a:headEnd type="none" w="med" len="med"/>
            <a:tailEnd type="triangle" w="med" len="med"/>
          </a:ln>
        </p:spPr>
        <p:style>
          <a:lnRef idx="1">
            <a:schemeClr val="accent4"/>
          </a:lnRef>
          <a:fillRef idx="0">
            <a:schemeClr val="accent4"/>
          </a:fillRef>
          <a:effectRef idx="0">
            <a:schemeClr val="accent4"/>
          </a:effectRef>
          <a:fontRef idx="minor">
            <a:schemeClr val="tx1"/>
          </a:fontRef>
        </p:style>
        <p:txBody>
          <a:bodyPr rtlCol="0" anchor="ctr"/>
          <a:lstStyle/>
          <a:p>
            <a:pPr algn="ctr"/>
            <a:endParaRPr lang="de-DE"/>
          </a:p>
        </p:txBody>
      </p:sp>
      <p:sp>
        <p:nvSpPr>
          <p:cNvPr id="101" name="Bogen 100"/>
          <p:cNvSpPr/>
          <p:nvPr/>
        </p:nvSpPr>
        <p:spPr>
          <a:xfrm flipH="1">
            <a:off x="2154188" y="4338143"/>
            <a:ext cx="4000691" cy="1957881"/>
          </a:xfrm>
          <a:prstGeom prst="arc">
            <a:avLst>
              <a:gd name="adj1" fmla="val 10801165"/>
              <a:gd name="adj2" fmla="val 21321521"/>
            </a:avLst>
          </a:prstGeom>
          <a:ln w="57150">
            <a:headEnd type="none" w="med" len="med"/>
            <a:tailEnd type="triangle" w="med" len="med"/>
          </a:ln>
        </p:spPr>
        <p:style>
          <a:lnRef idx="1">
            <a:schemeClr val="accent5"/>
          </a:lnRef>
          <a:fillRef idx="0">
            <a:schemeClr val="accent5"/>
          </a:fillRef>
          <a:effectRef idx="0">
            <a:schemeClr val="accent5"/>
          </a:effectRef>
          <a:fontRef idx="minor">
            <a:schemeClr val="tx1"/>
          </a:fontRef>
        </p:style>
        <p:txBody>
          <a:bodyPr rtlCol="0" anchor="ctr"/>
          <a:lstStyle/>
          <a:p>
            <a:pPr algn="ctr"/>
            <a:endParaRPr lang="de-DE"/>
          </a:p>
        </p:txBody>
      </p:sp>
      <p:sp>
        <p:nvSpPr>
          <p:cNvPr id="102" name="Rechteck 101"/>
          <p:cNvSpPr/>
          <p:nvPr/>
        </p:nvSpPr>
        <p:spPr>
          <a:xfrm>
            <a:off x="4053631" y="5591208"/>
            <a:ext cx="1069524" cy="369332"/>
          </a:xfrm>
          <a:prstGeom prst="rect">
            <a:avLst/>
          </a:prstGeom>
        </p:spPr>
        <p:txBody>
          <a:bodyPr wrap="none">
            <a:spAutoFit/>
          </a:bodyPr>
          <a:lstStyle/>
          <a:p>
            <a:r>
              <a:rPr lang="el-GR" dirty="0" smtClean="0">
                <a:solidFill>
                  <a:srgbClr val="00B0F0"/>
                </a:solidFill>
              </a:rPr>
              <a:t>Γ</a:t>
            </a:r>
            <a:r>
              <a:rPr lang="de-DE" baseline="-25000" dirty="0" err="1" smtClean="0">
                <a:solidFill>
                  <a:srgbClr val="00B0F0"/>
                </a:solidFill>
              </a:rPr>
              <a:t>ion</a:t>
            </a:r>
            <a:r>
              <a:rPr lang="de-DE" baseline="-25000" dirty="0" smtClean="0">
                <a:solidFill>
                  <a:srgbClr val="00B0F0"/>
                </a:solidFill>
              </a:rPr>
              <a:t> divertor</a:t>
            </a:r>
            <a:endParaRPr lang="de-DE" dirty="0">
              <a:solidFill>
                <a:srgbClr val="00B0F0"/>
              </a:solidFill>
            </a:endParaRPr>
          </a:p>
        </p:txBody>
      </p:sp>
      <p:sp>
        <p:nvSpPr>
          <p:cNvPr id="106" name="Bogen 105"/>
          <p:cNvSpPr/>
          <p:nvPr/>
        </p:nvSpPr>
        <p:spPr>
          <a:xfrm flipH="1">
            <a:off x="5151870" y="4575907"/>
            <a:ext cx="461731" cy="576749"/>
          </a:xfrm>
          <a:prstGeom prst="arc">
            <a:avLst>
              <a:gd name="adj1" fmla="val 14659207"/>
              <a:gd name="adj2" fmla="val 4981547"/>
            </a:avLst>
          </a:prstGeom>
          <a:ln w="57150">
            <a:headEnd type="none" w="med" len="med"/>
            <a:tailEnd type="triangle" w="med" len="med"/>
          </a:ln>
        </p:spPr>
        <p:style>
          <a:lnRef idx="1">
            <a:schemeClr val="accent4"/>
          </a:lnRef>
          <a:fillRef idx="0">
            <a:schemeClr val="accent4"/>
          </a:fillRef>
          <a:effectRef idx="0">
            <a:schemeClr val="accent4"/>
          </a:effectRef>
          <a:fontRef idx="minor">
            <a:schemeClr val="tx1"/>
          </a:fontRef>
        </p:style>
        <p:txBody>
          <a:bodyPr rtlCol="0" anchor="ctr"/>
          <a:lstStyle/>
          <a:p>
            <a:pPr algn="ctr"/>
            <a:endParaRPr lang="de-DE"/>
          </a:p>
        </p:txBody>
      </p:sp>
      <p:sp>
        <p:nvSpPr>
          <p:cNvPr id="108" name="Rechteck 107"/>
          <p:cNvSpPr/>
          <p:nvPr/>
        </p:nvSpPr>
        <p:spPr>
          <a:xfrm>
            <a:off x="5130012" y="4709348"/>
            <a:ext cx="880177" cy="369332"/>
          </a:xfrm>
          <a:prstGeom prst="rect">
            <a:avLst/>
          </a:prstGeom>
        </p:spPr>
        <p:txBody>
          <a:bodyPr wrap="none">
            <a:spAutoFit/>
          </a:bodyPr>
          <a:lstStyle/>
          <a:p>
            <a:r>
              <a:rPr lang="el-GR" dirty="0" smtClean="0">
                <a:solidFill>
                  <a:srgbClr val="00B0F0"/>
                </a:solidFill>
              </a:rPr>
              <a:t>Γ</a:t>
            </a:r>
            <a:r>
              <a:rPr lang="de-DE" baseline="-25000" dirty="0" smtClean="0">
                <a:solidFill>
                  <a:srgbClr val="00B0F0"/>
                </a:solidFill>
              </a:rPr>
              <a:t>div-</a:t>
            </a:r>
            <a:r>
              <a:rPr lang="de-DE" baseline="-25000" dirty="0" err="1" smtClean="0">
                <a:solidFill>
                  <a:srgbClr val="00B0F0"/>
                </a:solidFill>
              </a:rPr>
              <a:t>recy</a:t>
            </a:r>
            <a:endParaRPr lang="de-DE" dirty="0">
              <a:solidFill>
                <a:srgbClr val="00B0F0"/>
              </a:solidFill>
            </a:endParaRPr>
          </a:p>
        </p:txBody>
      </p:sp>
      <p:sp>
        <p:nvSpPr>
          <p:cNvPr id="109" name="Bogen 108"/>
          <p:cNvSpPr/>
          <p:nvPr/>
        </p:nvSpPr>
        <p:spPr>
          <a:xfrm rot="10800000">
            <a:off x="6747839" y="4693887"/>
            <a:ext cx="1092421" cy="387477"/>
          </a:xfrm>
          <a:prstGeom prst="arc">
            <a:avLst>
              <a:gd name="adj1" fmla="val 10996100"/>
              <a:gd name="adj2" fmla="val 0"/>
            </a:avLst>
          </a:prstGeom>
          <a:ln w="57150">
            <a:headEnd type="none" w="med" len="med"/>
            <a:tailEnd type="triangle" w="med" len="med"/>
          </a:ln>
        </p:spPr>
        <p:style>
          <a:lnRef idx="1">
            <a:schemeClr val="accent5"/>
          </a:lnRef>
          <a:fillRef idx="0">
            <a:schemeClr val="accent5"/>
          </a:fillRef>
          <a:effectRef idx="0">
            <a:schemeClr val="accent5"/>
          </a:effectRef>
          <a:fontRef idx="minor">
            <a:schemeClr val="tx1"/>
          </a:fontRef>
        </p:style>
        <p:txBody>
          <a:bodyPr rtlCol="0" anchor="ctr"/>
          <a:lstStyle/>
          <a:p>
            <a:pPr algn="ctr"/>
            <a:endParaRPr lang="de-DE"/>
          </a:p>
        </p:txBody>
      </p:sp>
      <p:sp>
        <p:nvSpPr>
          <p:cNvPr id="110" name="Rechteck 109"/>
          <p:cNvSpPr/>
          <p:nvPr/>
        </p:nvSpPr>
        <p:spPr>
          <a:xfrm>
            <a:off x="6168018" y="4492212"/>
            <a:ext cx="1141659" cy="369332"/>
          </a:xfrm>
          <a:prstGeom prst="rect">
            <a:avLst/>
          </a:prstGeom>
        </p:spPr>
        <p:txBody>
          <a:bodyPr wrap="none">
            <a:spAutoFit/>
          </a:bodyPr>
          <a:lstStyle/>
          <a:p>
            <a:r>
              <a:rPr lang="el-GR" dirty="0" smtClean="0">
                <a:solidFill>
                  <a:srgbClr val="EF7C00"/>
                </a:solidFill>
              </a:rPr>
              <a:t>Γ</a:t>
            </a:r>
            <a:r>
              <a:rPr lang="de-DE" baseline="-25000" dirty="0" smtClean="0">
                <a:solidFill>
                  <a:srgbClr val="EF7C00"/>
                </a:solidFill>
              </a:rPr>
              <a:t>sub-div</a:t>
            </a:r>
            <a:r>
              <a:rPr lang="de-DE" dirty="0" smtClean="0">
                <a:solidFill>
                  <a:srgbClr val="EF7C00"/>
                </a:solidFill>
              </a:rPr>
              <a:t> </a:t>
            </a:r>
            <a:r>
              <a:rPr lang="de-DE" baseline="-25000" dirty="0" err="1" smtClean="0">
                <a:solidFill>
                  <a:srgbClr val="EF7C00"/>
                </a:solidFill>
              </a:rPr>
              <a:t>loss</a:t>
            </a:r>
            <a:endParaRPr lang="de-DE" dirty="0">
              <a:solidFill>
                <a:srgbClr val="EF7C00"/>
              </a:solidFill>
            </a:endParaRPr>
          </a:p>
        </p:txBody>
      </p:sp>
      <p:sp>
        <p:nvSpPr>
          <p:cNvPr id="30" name="Bogen 29"/>
          <p:cNvSpPr/>
          <p:nvPr/>
        </p:nvSpPr>
        <p:spPr>
          <a:xfrm flipH="1">
            <a:off x="3385097" y="4370648"/>
            <a:ext cx="659297" cy="1042270"/>
          </a:xfrm>
          <a:prstGeom prst="arc">
            <a:avLst>
              <a:gd name="adj1" fmla="val 16048972"/>
              <a:gd name="adj2" fmla="val 4981547"/>
            </a:avLst>
          </a:prstGeom>
          <a:ln w="57150">
            <a:headEnd type="none" w="med" len="med"/>
            <a:tailEnd type="triangle" w="med" len="med"/>
          </a:ln>
        </p:spPr>
        <p:style>
          <a:lnRef idx="1">
            <a:schemeClr val="accent4"/>
          </a:lnRef>
          <a:fillRef idx="0">
            <a:schemeClr val="accent4"/>
          </a:fillRef>
          <a:effectRef idx="0">
            <a:schemeClr val="accent4"/>
          </a:effectRef>
          <a:fontRef idx="minor">
            <a:schemeClr val="tx1"/>
          </a:fontRef>
        </p:style>
        <p:txBody>
          <a:bodyPr rtlCol="0" anchor="ctr"/>
          <a:lstStyle/>
          <a:p>
            <a:pPr algn="ctr"/>
            <a:endParaRPr lang="de-DE"/>
          </a:p>
        </p:txBody>
      </p:sp>
      <p:sp>
        <p:nvSpPr>
          <p:cNvPr id="31" name="Rechteck 30"/>
          <p:cNvSpPr/>
          <p:nvPr/>
        </p:nvSpPr>
        <p:spPr>
          <a:xfrm>
            <a:off x="3370620" y="4721487"/>
            <a:ext cx="992579" cy="369332"/>
          </a:xfrm>
          <a:prstGeom prst="rect">
            <a:avLst/>
          </a:prstGeom>
        </p:spPr>
        <p:txBody>
          <a:bodyPr wrap="none">
            <a:spAutoFit/>
          </a:bodyPr>
          <a:lstStyle/>
          <a:p>
            <a:r>
              <a:rPr lang="el-GR" dirty="0" smtClean="0">
                <a:solidFill>
                  <a:srgbClr val="00B0F0"/>
                </a:solidFill>
              </a:rPr>
              <a:t>Γ</a:t>
            </a:r>
            <a:r>
              <a:rPr lang="de-DE" baseline="-25000" dirty="0" err="1" smtClean="0">
                <a:solidFill>
                  <a:srgbClr val="00B0F0"/>
                </a:solidFill>
              </a:rPr>
              <a:t>edge-recy</a:t>
            </a:r>
            <a:endParaRPr lang="de-DE" dirty="0">
              <a:solidFill>
                <a:srgbClr val="00B0F0"/>
              </a:solidFill>
            </a:endParaRPr>
          </a:p>
        </p:txBody>
      </p:sp>
      <p:sp>
        <p:nvSpPr>
          <p:cNvPr id="33" name="Textfeld 32"/>
          <p:cNvSpPr txBox="1"/>
          <p:nvPr/>
        </p:nvSpPr>
        <p:spPr>
          <a:xfrm>
            <a:off x="9712143" y="6086468"/>
            <a:ext cx="863313"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[T. Kremeyer]</a:t>
            </a:r>
          </a:p>
        </p:txBody>
      </p:sp>
      <p:sp>
        <p:nvSpPr>
          <p:cNvPr id="34" name="Textfeld 33"/>
          <p:cNvSpPr txBox="1"/>
          <p:nvPr/>
        </p:nvSpPr>
        <p:spPr>
          <a:xfrm>
            <a:off x="8205120" y="3323904"/>
            <a:ext cx="863313"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[T. Kremeyer]</a:t>
            </a:r>
          </a:p>
        </p:txBody>
      </p:sp>
    </p:spTree>
    <p:extLst>
      <p:ext uri="{BB962C8B-B14F-4D97-AF65-F5344CB8AC3E}">
        <p14:creationId xmlns:p14="http://schemas.microsoft.com/office/powerpoint/2010/main" val="71995641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err="1" smtClean="0"/>
              <a:t>Divertors</a:t>
            </a:r>
            <a:r>
              <a:rPr lang="de-DE" dirty="0" smtClean="0"/>
              <a:t> in LHD</a:t>
            </a:r>
            <a:br>
              <a:rPr lang="de-DE" dirty="0" smtClean="0"/>
            </a:br>
            <a:endParaRPr lang="de-DE" dirty="0"/>
          </a:p>
        </p:txBody>
      </p:sp>
      <p:sp>
        <p:nvSpPr>
          <p:cNvPr id="3" name="Datumsplatzhalter 2"/>
          <p:cNvSpPr>
            <a:spLocks noGrp="1"/>
          </p:cNvSpPr>
          <p:nvPr>
            <p:ph type="dt" sz="half" idx="10"/>
          </p:nvPr>
        </p:nvSpPr>
        <p:spPr/>
        <p:txBody>
          <a:bodyPr/>
          <a:lstStyle/>
          <a:p>
            <a:r>
              <a:rPr lang="de-DE" smtClean="0"/>
              <a:t>Overview of different divertors </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4</a:t>
            </a:fld>
            <a:endParaRPr lang="de-DE" dirty="0"/>
          </a:p>
        </p:txBody>
      </p:sp>
    </p:spTree>
    <p:extLst>
      <p:ext uri="{BB962C8B-B14F-4D97-AF65-F5344CB8AC3E}">
        <p14:creationId xmlns:p14="http://schemas.microsoft.com/office/powerpoint/2010/main" val="224318515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el 3"/>
          <p:cNvSpPr>
            <a:spLocks noGrp="1"/>
          </p:cNvSpPr>
          <p:nvPr>
            <p:ph type="title"/>
          </p:nvPr>
        </p:nvSpPr>
        <p:spPr/>
        <p:txBody>
          <a:bodyPr/>
          <a:lstStyle/>
          <a:p>
            <a:r>
              <a:rPr lang="de-DE" dirty="0" err="1" smtClean="0"/>
              <a:t>Helical</a:t>
            </a:r>
            <a:r>
              <a:rPr lang="de-DE" dirty="0" smtClean="0"/>
              <a:t> </a:t>
            </a:r>
            <a:r>
              <a:rPr lang="de-DE" dirty="0" err="1" smtClean="0"/>
              <a:t>Divertor</a:t>
            </a:r>
            <a:r>
              <a:rPr lang="de-DE" dirty="0" smtClean="0"/>
              <a:t> (HD)</a:t>
            </a:r>
            <a:endParaRPr lang="de-DE" dirty="0"/>
          </a:p>
        </p:txBody>
      </p:sp>
      <p:sp>
        <p:nvSpPr>
          <p:cNvPr id="3" name="Inhaltsplatzhalter 2"/>
          <p:cNvSpPr>
            <a:spLocks noGrp="1"/>
          </p:cNvSpPr>
          <p:nvPr>
            <p:ph sz="half" idx="2"/>
          </p:nvPr>
        </p:nvSpPr>
        <p:spPr/>
        <p:txBody>
          <a:bodyPr/>
          <a:lstStyle/>
          <a:p>
            <a:pPr marL="285750" indent="-285750">
              <a:buFont typeface="Arial" panose="020B0604020202020204" pitchFamily="34" charset="0"/>
              <a:buChar char="•"/>
            </a:pPr>
            <a:r>
              <a:rPr lang="de-DE" dirty="0" err="1" smtClean="0"/>
              <a:t>first</a:t>
            </a:r>
            <a:r>
              <a:rPr lang="de-DE" dirty="0" smtClean="0"/>
              <a:t> </a:t>
            </a:r>
            <a:r>
              <a:rPr lang="de-DE" dirty="0" err="1" smtClean="0"/>
              <a:t>divertor</a:t>
            </a:r>
            <a:r>
              <a:rPr lang="de-DE" baseline="-25000" dirty="0" smtClean="0"/>
              <a:t>(3)</a:t>
            </a:r>
          </a:p>
          <a:p>
            <a:pPr marL="285750" indent="-285750">
              <a:buFont typeface="Arial" panose="020B0604020202020204" pitchFamily="34" charset="0"/>
              <a:buChar char="•"/>
            </a:pPr>
            <a:r>
              <a:rPr lang="de-DE" dirty="0" err="1" smtClean="0"/>
              <a:t>left</a:t>
            </a:r>
            <a:r>
              <a:rPr lang="de-DE" dirty="0" smtClean="0"/>
              <a:t> inner-</a:t>
            </a:r>
            <a:r>
              <a:rPr lang="de-DE" dirty="0" err="1" smtClean="0"/>
              <a:t>port</a:t>
            </a:r>
            <a:r>
              <a:rPr lang="de-DE" dirty="0" smtClean="0"/>
              <a:t>, </a:t>
            </a:r>
            <a:r>
              <a:rPr lang="de-DE" dirty="0" err="1" smtClean="0"/>
              <a:t>right</a:t>
            </a:r>
            <a:r>
              <a:rPr lang="de-DE" dirty="0" smtClean="0"/>
              <a:t> </a:t>
            </a:r>
            <a:r>
              <a:rPr lang="de-DE" dirty="0" err="1" smtClean="0"/>
              <a:t>outer-port</a:t>
            </a:r>
            <a:endParaRPr lang="de-DE" dirty="0"/>
          </a:p>
          <a:p>
            <a:pPr marL="285750" indent="-285750">
              <a:buFont typeface="Arial" panose="020B0604020202020204" pitchFamily="34" charset="0"/>
              <a:buChar char="•"/>
            </a:pPr>
            <a:r>
              <a:rPr lang="de-DE" dirty="0" smtClean="0"/>
              <a:t>total </a:t>
            </a:r>
            <a:r>
              <a:rPr lang="de-DE" dirty="0" err="1" smtClean="0"/>
              <a:t>pumping</a:t>
            </a:r>
            <a:r>
              <a:rPr lang="de-DE" dirty="0" smtClean="0"/>
              <a:t> </a:t>
            </a:r>
            <a:r>
              <a:rPr lang="de-DE" dirty="0" err="1" smtClean="0"/>
              <a:t>speed</a:t>
            </a:r>
            <a:r>
              <a:rPr lang="de-DE" dirty="0"/>
              <a:t> </a:t>
            </a:r>
            <a:r>
              <a:rPr lang="de-DE" dirty="0" smtClean="0"/>
              <a:t>S ~ 140 – 400 m</a:t>
            </a:r>
            <a:r>
              <a:rPr lang="de-DE" baseline="30000" dirty="0" smtClean="0"/>
              <a:t>3</a:t>
            </a:r>
            <a:r>
              <a:rPr lang="de-DE" dirty="0" smtClean="0"/>
              <a:t>/s</a:t>
            </a:r>
            <a:r>
              <a:rPr lang="de-DE" baseline="-25000" dirty="0" smtClean="0"/>
              <a:t>(1,2)</a:t>
            </a:r>
            <a:endParaRPr lang="de-DE" dirty="0" smtClean="0"/>
          </a:p>
          <a:p>
            <a:pPr marL="285750" indent="-285750">
              <a:buFont typeface="Arial" panose="020B0604020202020204" pitchFamily="34" charset="0"/>
              <a:buChar char="•"/>
            </a:pPr>
            <a:r>
              <a:rPr lang="de-DE" dirty="0" err="1" smtClean="0"/>
              <a:t>effective</a:t>
            </a:r>
            <a:r>
              <a:rPr lang="de-DE" dirty="0" smtClean="0"/>
              <a:t> </a:t>
            </a:r>
            <a:r>
              <a:rPr lang="de-DE" dirty="0" err="1" smtClean="0"/>
              <a:t>pumping</a:t>
            </a:r>
            <a:r>
              <a:rPr lang="de-DE" dirty="0" smtClean="0"/>
              <a:t> </a:t>
            </a:r>
            <a:r>
              <a:rPr lang="de-DE" dirty="0" err="1" smtClean="0"/>
              <a:t>speed</a:t>
            </a:r>
            <a:r>
              <a:rPr lang="de-DE" dirty="0" smtClean="0"/>
              <a:t> </a:t>
            </a:r>
            <a:r>
              <a:rPr lang="de-DE" dirty="0" err="1" smtClean="0"/>
              <a:t>S</a:t>
            </a:r>
            <a:r>
              <a:rPr lang="de-DE" baseline="-25000" dirty="0" err="1" smtClean="0"/>
              <a:t>eff</a:t>
            </a:r>
            <a:r>
              <a:rPr lang="de-DE" dirty="0" smtClean="0"/>
              <a:t> ~ </a:t>
            </a:r>
            <a:r>
              <a:rPr lang="de-DE" dirty="0"/>
              <a:t>9 </a:t>
            </a:r>
            <a:r>
              <a:rPr lang="de-DE" dirty="0" smtClean="0"/>
              <a:t>m</a:t>
            </a:r>
            <a:r>
              <a:rPr lang="de-DE" baseline="30000" dirty="0" smtClean="0"/>
              <a:t>3</a:t>
            </a:r>
            <a:r>
              <a:rPr lang="de-DE" dirty="0" smtClean="0"/>
              <a:t>/s</a:t>
            </a:r>
            <a:r>
              <a:rPr lang="de-DE" baseline="-25000" dirty="0" smtClean="0"/>
              <a:t>(5)</a:t>
            </a:r>
            <a:endParaRPr lang="de-DE" dirty="0" smtClean="0"/>
          </a:p>
          <a:p>
            <a:pPr marL="285750" indent="-285750">
              <a:buFont typeface="Arial" panose="020B0604020202020204" pitchFamily="34" charset="0"/>
              <a:buChar char="•"/>
            </a:pPr>
            <a:r>
              <a:rPr lang="de-DE" dirty="0" smtClean="0"/>
              <a:t>neutral </a:t>
            </a:r>
            <a:r>
              <a:rPr lang="de-DE" dirty="0" err="1" smtClean="0"/>
              <a:t>pressure</a:t>
            </a:r>
            <a:r>
              <a:rPr lang="de-DE" dirty="0" smtClean="0"/>
              <a:t> </a:t>
            </a:r>
            <a:r>
              <a:rPr lang="de-DE" dirty="0" err="1" smtClean="0"/>
              <a:t>p</a:t>
            </a:r>
            <a:r>
              <a:rPr lang="de-DE" baseline="-25000" dirty="0" err="1" smtClean="0"/>
              <a:t>n</a:t>
            </a:r>
            <a:r>
              <a:rPr lang="de-DE" dirty="0" smtClean="0"/>
              <a:t> ~ 10</a:t>
            </a:r>
            <a:r>
              <a:rPr lang="de-DE" baseline="30000" dirty="0" smtClean="0"/>
              <a:t>-2 </a:t>
            </a:r>
            <a:r>
              <a:rPr lang="de-DE" dirty="0" err="1" smtClean="0"/>
              <a:t>Pa</a:t>
            </a:r>
            <a:r>
              <a:rPr lang="de-DE" dirty="0" smtClean="0"/>
              <a:t/>
            </a:r>
            <a:br>
              <a:rPr lang="de-DE" dirty="0" smtClean="0"/>
            </a:br>
            <a:r>
              <a:rPr lang="de-DE" dirty="0" smtClean="0"/>
              <a:t>(</a:t>
            </a:r>
            <a:r>
              <a:rPr lang="de-DE" dirty="0" err="1" smtClean="0"/>
              <a:t>entrance</a:t>
            </a:r>
            <a:r>
              <a:rPr lang="de-DE" dirty="0" smtClean="0"/>
              <a:t> </a:t>
            </a:r>
            <a:r>
              <a:rPr lang="de-DE" dirty="0" err="1" smtClean="0"/>
              <a:t>of</a:t>
            </a:r>
            <a:r>
              <a:rPr lang="de-DE" dirty="0" smtClean="0"/>
              <a:t> pump </a:t>
            </a:r>
            <a:r>
              <a:rPr lang="de-DE" dirty="0" err="1" smtClean="0"/>
              <a:t>system</a:t>
            </a:r>
            <a:r>
              <a:rPr lang="de-DE" dirty="0" smtClean="0"/>
              <a:t>)</a:t>
            </a:r>
            <a:r>
              <a:rPr lang="de-DE" baseline="-25000" dirty="0" smtClean="0"/>
              <a:t>(2)</a:t>
            </a:r>
            <a:endParaRPr lang="de-DE" dirty="0" smtClean="0"/>
          </a:p>
          <a:p>
            <a:pPr marL="285750" indent="-285750">
              <a:buFont typeface="Arial" panose="020B0604020202020204" pitchFamily="34" charset="0"/>
              <a:buChar char="•"/>
            </a:pPr>
            <a:r>
              <a:rPr lang="de-DE" dirty="0" smtClean="0"/>
              <a:t>neutral </a:t>
            </a:r>
            <a:r>
              <a:rPr lang="de-DE" dirty="0" err="1" smtClean="0"/>
              <a:t>flux</a:t>
            </a:r>
            <a:r>
              <a:rPr lang="de-DE" dirty="0"/>
              <a:t> </a:t>
            </a:r>
            <a:r>
              <a:rPr lang="de-DE" dirty="0" smtClean="0"/>
              <a:t>at </a:t>
            </a:r>
            <a:r>
              <a:rPr lang="de-DE" dirty="0" err="1" smtClean="0"/>
              <a:t>divertor</a:t>
            </a:r>
            <a:r>
              <a:rPr lang="de-DE" dirty="0" smtClean="0"/>
              <a:t> </a:t>
            </a:r>
            <a:br>
              <a:rPr lang="de-DE" dirty="0" smtClean="0"/>
            </a:br>
            <a:r>
              <a:rPr lang="el-GR" dirty="0" smtClean="0"/>
              <a:t>Γ</a:t>
            </a:r>
            <a:r>
              <a:rPr lang="de-DE" baseline="-25000" dirty="0"/>
              <a:t>div</a:t>
            </a:r>
            <a:r>
              <a:rPr lang="de-DE" dirty="0" smtClean="0"/>
              <a:t> ~ 10</a:t>
            </a:r>
            <a:r>
              <a:rPr lang="de-DE" baseline="30000" dirty="0" smtClean="0"/>
              <a:t>20 </a:t>
            </a:r>
            <a:r>
              <a:rPr lang="de-DE" dirty="0" smtClean="0"/>
              <a:t>– 10</a:t>
            </a:r>
            <a:r>
              <a:rPr lang="de-DE" baseline="30000" dirty="0" smtClean="0"/>
              <a:t>23</a:t>
            </a:r>
            <a:r>
              <a:rPr lang="de-DE" dirty="0" smtClean="0"/>
              <a:t> m</a:t>
            </a:r>
            <a:r>
              <a:rPr lang="de-DE" baseline="30000" dirty="0" smtClean="0"/>
              <a:t>-2 </a:t>
            </a:r>
            <a:r>
              <a:rPr lang="de-DE" dirty="0" smtClean="0"/>
              <a:t>s</a:t>
            </a:r>
            <a:r>
              <a:rPr lang="de-DE" baseline="30000" dirty="0" smtClean="0"/>
              <a:t>-1</a:t>
            </a:r>
            <a:r>
              <a:rPr lang="de-DE" baseline="-25000" dirty="0" smtClean="0"/>
              <a:t>(4)</a:t>
            </a:r>
            <a:endParaRPr lang="de-DE" baseline="30000" dirty="0" smtClean="0"/>
          </a:p>
          <a:p>
            <a:pPr marL="285750" indent="-285750">
              <a:buFont typeface="Arial" panose="020B0604020202020204" pitchFamily="34" charset="0"/>
              <a:buChar char="•"/>
            </a:pPr>
            <a:r>
              <a:rPr lang="de-DE" dirty="0" err="1" smtClean="0"/>
              <a:t>ionized</a:t>
            </a:r>
            <a:r>
              <a:rPr lang="de-DE" dirty="0" smtClean="0"/>
              <a:t> </a:t>
            </a:r>
            <a:r>
              <a:rPr lang="de-DE" dirty="0" err="1" smtClean="0"/>
              <a:t>and</a:t>
            </a:r>
            <a:r>
              <a:rPr lang="de-DE" dirty="0" smtClean="0"/>
              <a:t> </a:t>
            </a:r>
            <a:r>
              <a:rPr lang="de-DE" dirty="0" err="1" smtClean="0"/>
              <a:t>exhausted</a:t>
            </a:r>
            <a:r>
              <a:rPr lang="de-DE" dirty="0" smtClean="0"/>
              <a:t> </a:t>
            </a:r>
            <a:r>
              <a:rPr lang="de-DE" dirty="0" err="1" smtClean="0"/>
              <a:t>particles</a:t>
            </a:r>
            <a:r>
              <a:rPr lang="de-DE" dirty="0" smtClean="0"/>
              <a:t> ~ 25% </a:t>
            </a:r>
            <a:r>
              <a:rPr lang="de-DE" dirty="0" err="1" smtClean="0"/>
              <a:t>of</a:t>
            </a:r>
            <a:r>
              <a:rPr lang="de-DE" dirty="0" smtClean="0"/>
              <a:t> </a:t>
            </a:r>
            <a:r>
              <a:rPr lang="de-DE" dirty="0" err="1" smtClean="0"/>
              <a:t>input</a:t>
            </a:r>
            <a:r>
              <a:rPr lang="de-DE" dirty="0" smtClean="0"/>
              <a:t> </a:t>
            </a:r>
            <a:r>
              <a:rPr lang="de-DE" dirty="0" err="1" smtClean="0"/>
              <a:t>particles</a:t>
            </a:r>
            <a:r>
              <a:rPr lang="de-DE" baseline="-25000" dirty="0" smtClean="0"/>
              <a:t>(2)</a:t>
            </a:r>
            <a:endParaRPr lang="de-DE" dirty="0" smtClean="0"/>
          </a:p>
          <a:p>
            <a:pPr marL="285750" indent="-285750">
              <a:buFont typeface="Arial" panose="020B0604020202020204" pitchFamily="34" charset="0"/>
              <a:buChar char="•"/>
            </a:pP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5</a:t>
            </a:fld>
            <a:endParaRPr lang="de-DE" dirty="0"/>
          </a:p>
        </p:txBody>
      </p:sp>
      <p:pic>
        <p:nvPicPr>
          <p:cNvPr id="10" name="Inhaltsplatzhalter 9"/>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1409194" y="1066800"/>
            <a:ext cx="3439969" cy="2946888"/>
          </a:xfrm>
        </p:spPr>
      </p:pic>
      <p:pic>
        <p:nvPicPr>
          <p:cNvPr id="9" name="Grafik 8"/>
          <p:cNvPicPr>
            <a:picLocks noChangeAspect="1"/>
          </p:cNvPicPr>
          <p:nvPr/>
        </p:nvPicPr>
        <p:blipFill>
          <a:blip r:embed="rId3"/>
          <a:stretch>
            <a:fillRect/>
          </a:stretch>
        </p:blipFill>
        <p:spPr>
          <a:xfrm>
            <a:off x="1090830" y="4013688"/>
            <a:ext cx="4076695" cy="2423414"/>
          </a:xfrm>
          <a:prstGeom prst="rect">
            <a:avLst/>
          </a:prstGeom>
        </p:spPr>
      </p:pic>
      <p:sp>
        <p:nvSpPr>
          <p:cNvPr id="8" name="Textfeld 7"/>
          <p:cNvSpPr txBox="1"/>
          <p:nvPr/>
        </p:nvSpPr>
        <p:spPr>
          <a:xfrm>
            <a:off x="4849163" y="3761310"/>
            <a:ext cx="16511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(3)</a:t>
            </a:r>
          </a:p>
        </p:txBody>
      </p:sp>
      <p:sp>
        <p:nvSpPr>
          <p:cNvPr id="11" name="Textfeld 10"/>
          <p:cNvSpPr txBox="1"/>
          <p:nvPr/>
        </p:nvSpPr>
        <p:spPr>
          <a:xfrm>
            <a:off x="5167525" y="6184725"/>
            <a:ext cx="16511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(4)</a:t>
            </a:r>
          </a:p>
        </p:txBody>
      </p:sp>
    </p:spTree>
    <p:extLst>
      <p:ext uri="{BB962C8B-B14F-4D97-AF65-F5344CB8AC3E}">
        <p14:creationId xmlns:p14="http://schemas.microsoft.com/office/powerpoint/2010/main" val="24476880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nhaltsplatzhalter 7"/>
          <p:cNvPicPr>
            <a:picLocks noGrp="1" noChangeAspect="1"/>
          </p:cNvPicPr>
          <p:nvPr>
            <p:ph sz="half" idx="1"/>
          </p:nvPr>
        </p:nvPicPr>
        <p:blipFill>
          <a:blip r:embed="rId2"/>
          <a:stretch>
            <a:fillRect/>
          </a:stretch>
        </p:blipFill>
        <p:spPr>
          <a:xfrm>
            <a:off x="695325" y="2247076"/>
            <a:ext cx="5111750" cy="3095022"/>
          </a:xfrm>
          <a:prstGeom prst="rect">
            <a:avLst/>
          </a:prstGeom>
        </p:spPr>
      </p:pic>
      <p:sp>
        <p:nvSpPr>
          <p:cNvPr id="3" name="Inhaltsplatzhalter 2"/>
          <p:cNvSpPr>
            <a:spLocks noGrp="1"/>
          </p:cNvSpPr>
          <p:nvPr>
            <p:ph sz="half" idx="2"/>
          </p:nvPr>
        </p:nvSpPr>
        <p:spPr/>
        <p:txBody>
          <a:bodyPr/>
          <a:lstStyle/>
          <a:p>
            <a:pPr marL="285750" indent="-285750">
              <a:buFont typeface="Arial" panose="020B0604020202020204" pitchFamily="34" charset="0"/>
              <a:buChar char="•"/>
            </a:pPr>
            <a:r>
              <a:rPr lang="de-DE" dirty="0" err="1" smtClean="0"/>
              <a:t>first</a:t>
            </a:r>
            <a:r>
              <a:rPr lang="de-DE" dirty="0" smtClean="0"/>
              <a:t> </a:t>
            </a:r>
            <a:r>
              <a:rPr lang="de-DE" dirty="0" err="1" smtClean="0"/>
              <a:t>operation</a:t>
            </a:r>
            <a:r>
              <a:rPr lang="de-DE" dirty="0" smtClean="0"/>
              <a:t> 2002</a:t>
            </a:r>
            <a:r>
              <a:rPr lang="de-DE" baseline="-25000" dirty="0" smtClean="0"/>
              <a:t>(7)</a:t>
            </a:r>
            <a:endParaRPr lang="de-DE" dirty="0"/>
          </a:p>
          <a:p>
            <a:pPr marL="285750" indent="-285750">
              <a:buFont typeface="Arial" panose="020B0604020202020204" pitchFamily="34" charset="0"/>
              <a:buChar char="•"/>
            </a:pPr>
            <a:r>
              <a:rPr lang="de-DE" dirty="0" err="1"/>
              <a:t>l</a:t>
            </a:r>
            <a:r>
              <a:rPr lang="de-DE" dirty="0" err="1" smtClean="0"/>
              <a:t>eft</a:t>
            </a:r>
            <a:r>
              <a:rPr lang="de-DE" dirty="0" smtClean="0"/>
              <a:t> inner-</a:t>
            </a:r>
            <a:r>
              <a:rPr lang="de-DE" dirty="0" err="1" smtClean="0"/>
              <a:t>port</a:t>
            </a:r>
            <a:r>
              <a:rPr lang="de-DE" dirty="0" smtClean="0"/>
              <a:t>, </a:t>
            </a:r>
            <a:r>
              <a:rPr lang="de-DE" dirty="0" err="1"/>
              <a:t>right</a:t>
            </a:r>
            <a:r>
              <a:rPr lang="de-DE" dirty="0"/>
              <a:t> </a:t>
            </a:r>
            <a:r>
              <a:rPr lang="de-DE" dirty="0" err="1" smtClean="0"/>
              <a:t>outer-port</a:t>
            </a:r>
            <a:endParaRPr lang="de-DE" dirty="0" smtClean="0"/>
          </a:p>
          <a:p>
            <a:pPr marL="285750" indent="-285750">
              <a:buFont typeface="Arial" panose="020B0604020202020204" pitchFamily="34" charset="0"/>
              <a:buChar char="•"/>
            </a:pPr>
            <a:r>
              <a:rPr lang="de-DE" dirty="0" smtClean="0"/>
              <a:t>in </a:t>
            </a:r>
            <a:r>
              <a:rPr lang="de-DE" dirty="0" err="1" smtClean="0"/>
              <a:t>combination</a:t>
            </a:r>
            <a:r>
              <a:rPr lang="de-DE" dirty="0" smtClean="0"/>
              <a:t> </a:t>
            </a:r>
            <a:r>
              <a:rPr lang="de-DE" dirty="0" err="1" smtClean="0"/>
              <a:t>with</a:t>
            </a:r>
            <a:r>
              <a:rPr lang="de-DE" dirty="0" smtClean="0"/>
              <a:t> HD</a:t>
            </a:r>
            <a:r>
              <a:rPr lang="de-DE" baseline="-25000" dirty="0" smtClean="0"/>
              <a:t>(7)</a:t>
            </a:r>
            <a:endParaRPr lang="de-DE" dirty="0"/>
          </a:p>
          <a:p>
            <a:pPr marL="285750" indent="-285750">
              <a:buFont typeface="Arial" panose="020B0604020202020204" pitchFamily="34" charset="0"/>
              <a:buChar char="•"/>
            </a:pPr>
            <a:r>
              <a:rPr lang="de-DE" dirty="0" err="1" smtClean="0"/>
              <a:t>pumping</a:t>
            </a:r>
            <a:r>
              <a:rPr lang="de-DE" dirty="0" smtClean="0"/>
              <a:t> </a:t>
            </a:r>
            <a:r>
              <a:rPr lang="de-DE" dirty="0" err="1" smtClean="0"/>
              <a:t>speed</a:t>
            </a:r>
            <a:r>
              <a:rPr lang="de-DE" dirty="0" smtClean="0"/>
              <a:t> S ~ 200 m</a:t>
            </a:r>
            <a:r>
              <a:rPr lang="de-DE" baseline="30000" dirty="0" smtClean="0"/>
              <a:t>3</a:t>
            </a:r>
            <a:r>
              <a:rPr lang="de-DE" dirty="0" smtClean="0"/>
              <a:t>/s</a:t>
            </a:r>
            <a:r>
              <a:rPr lang="de-DE" baseline="-25000" dirty="0" smtClean="0"/>
              <a:t>(2)</a:t>
            </a:r>
            <a:endParaRPr lang="de-DE" dirty="0"/>
          </a:p>
          <a:p>
            <a:pPr marL="285750" indent="-285750">
              <a:buFont typeface="Arial" panose="020B0604020202020204" pitchFamily="34" charset="0"/>
              <a:buChar char="•"/>
            </a:pPr>
            <a:r>
              <a:rPr lang="de-DE" dirty="0"/>
              <a:t>neutral </a:t>
            </a:r>
            <a:r>
              <a:rPr lang="de-DE" dirty="0" err="1"/>
              <a:t>pressure</a:t>
            </a:r>
            <a:r>
              <a:rPr lang="de-DE" dirty="0"/>
              <a:t> </a:t>
            </a:r>
            <a:r>
              <a:rPr lang="de-DE" dirty="0" err="1" smtClean="0"/>
              <a:t>p</a:t>
            </a:r>
            <a:r>
              <a:rPr lang="de-DE" baseline="-25000" dirty="0" err="1" smtClean="0"/>
              <a:t>n</a:t>
            </a:r>
            <a:r>
              <a:rPr lang="de-DE" baseline="-25000" dirty="0" smtClean="0"/>
              <a:t> </a:t>
            </a:r>
            <a:r>
              <a:rPr lang="de-DE" dirty="0" smtClean="0"/>
              <a:t>~ 10</a:t>
            </a:r>
            <a:r>
              <a:rPr lang="de-DE" baseline="30000" dirty="0" smtClean="0"/>
              <a:t>-1 </a:t>
            </a:r>
            <a:r>
              <a:rPr lang="de-DE" dirty="0" err="1" smtClean="0"/>
              <a:t>Pa</a:t>
            </a:r>
            <a:r>
              <a:rPr lang="de-DE" baseline="-25000" dirty="0" smtClean="0"/>
              <a:t>(2)</a:t>
            </a:r>
            <a:endParaRPr lang="de-DE" dirty="0"/>
          </a:p>
          <a:p>
            <a:pPr marL="285750" indent="-285750">
              <a:buFont typeface="Arial" panose="020B0604020202020204" pitchFamily="34" charset="0"/>
              <a:buChar char="•"/>
            </a:pPr>
            <a:r>
              <a:rPr lang="de-DE" dirty="0" err="1" smtClean="0"/>
              <a:t>ionized</a:t>
            </a:r>
            <a:r>
              <a:rPr lang="de-DE" dirty="0" smtClean="0"/>
              <a:t> </a:t>
            </a:r>
            <a:r>
              <a:rPr lang="de-DE" dirty="0" err="1"/>
              <a:t>and</a:t>
            </a:r>
            <a:r>
              <a:rPr lang="de-DE" dirty="0"/>
              <a:t> </a:t>
            </a:r>
            <a:r>
              <a:rPr lang="de-DE" dirty="0" err="1"/>
              <a:t>exhausted</a:t>
            </a:r>
            <a:r>
              <a:rPr lang="de-DE" dirty="0"/>
              <a:t> </a:t>
            </a:r>
            <a:r>
              <a:rPr lang="de-DE" dirty="0" err="1"/>
              <a:t>particles</a:t>
            </a:r>
            <a:r>
              <a:rPr lang="de-DE" dirty="0"/>
              <a:t> ~ </a:t>
            </a:r>
            <a:r>
              <a:rPr lang="de-DE" dirty="0" smtClean="0"/>
              <a:t>70%</a:t>
            </a:r>
            <a:r>
              <a:rPr lang="de-DE" baseline="-25000" dirty="0" smtClean="0"/>
              <a:t>(2)</a:t>
            </a:r>
            <a:endParaRPr lang="de-DE" dirty="0" smtClean="0"/>
          </a:p>
          <a:p>
            <a:pPr marL="285750" indent="-285750">
              <a:buFont typeface="Arial" panose="020B0604020202020204" pitchFamily="34" charset="0"/>
              <a:buChar char="•"/>
            </a:pPr>
            <a:r>
              <a:rPr lang="de-DE" dirty="0"/>
              <a:t>90% </a:t>
            </a:r>
            <a:r>
              <a:rPr lang="de-DE" dirty="0" err="1"/>
              <a:t>recycling</a:t>
            </a:r>
            <a:r>
              <a:rPr lang="de-DE" dirty="0"/>
              <a:t> LID, 10% </a:t>
            </a:r>
            <a:r>
              <a:rPr lang="de-DE" dirty="0" err="1"/>
              <a:t>main</a:t>
            </a:r>
            <a:r>
              <a:rPr lang="de-DE" dirty="0"/>
              <a:t> </a:t>
            </a:r>
            <a:r>
              <a:rPr lang="de-DE" dirty="0" err="1" smtClean="0"/>
              <a:t>chamber</a:t>
            </a:r>
            <a:r>
              <a:rPr lang="de-DE" baseline="-25000" dirty="0" smtClean="0"/>
              <a:t>(7)</a:t>
            </a:r>
            <a:endParaRPr lang="de-DE" dirty="0"/>
          </a:p>
          <a:p>
            <a:pPr marL="285750" indent="-285750">
              <a:buFont typeface="Arial" panose="020B0604020202020204" pitchFamily="34" charset="0"/>
              <a:buChar char="•"/>
            </a:pPr>
            <a:r>
              <a:rPr lang="de-DE" dirty="0" err="1" smtClean="0"/>
              <a:t>pumping</a:t>
            </a:r>
            <a:r>
              <a:rPr lang="de-DE" dirty="0" smtClean="0"/>
              <a:t> </a:t>
            </a:r>
            <a:r>
              <a:rPr lang="de-DE" dirty="0" err="1" smtClean="0"/>
              <a:t>efficiency</a:t>
            </a:r>
            <a:r>
              <a:rPr lang="de-DE" dirty="0" smtClean="0"/>
              <a:t> </a:t>
            </a:r>
            <a:r>
              <a:rPr lang="de-DE" dirty="0" err="1" smtClean="0"/>
              <a:t>without</a:t>
            </a:r>
            <a:r>
              <a:rPr lang="de-DE" dirty="0" smtClean="0"/>
              <a:t> </a:t>
            </a:r>
            <a:r>
              <a:rPr lang="de-DE" dirty="0" err="1" smtClean="0"/>
              <a:t>recycling</a:t>
            </a:r>
            <a:r>
              <a:rPr lang="de-DE" dirty="0" smtClean="0"/>
              <a:t>  </a:t>
            </a:r>
            <a:r>
              <a:rPr lang="de-DE" dirty="0"/>
              <a:t>50 – 60</a:t>
            </a:r>
            <a:r>
              <a:rPr lang="de-DE" dirty="0" smtClean="0"/>
              <a:t>% (</a:t>
            </a:r>
            <a:r>
              <a:rPr lang="de-DE" dirty="0" err="1" smtClean="0"/>
              <a:t>modeling</a:t>
            </a:r>
            <a:r>
              <a:rPr lang="de-DE" dirty="0" smtClean="0"/>
              <a:t>)</a:t>
            </a:r>
            <a:r>
              <a:rPr lang="de-DE" baseline="-25000" dirty="0" smtClean="0"/>
              <a:t>(7)</a:t>
            </a:r>
            <a:endParaRPr lang="de-DE" dirty="0" smtClean="0"/>
          </a:p>
          <a:p>
            <a:endParaRPr lang="de-DE" dirty="0"/>
          </a:p>
        </p:txBody>
      </p:sp>
      <p:sp>
        <p:nvSpPr>
          <p:cNvPr id="4" name="Titel 3"/>
          <p:cNvSpPr>
            <a:spLocks noGrp="1"/>
          </p:cNvSpPr>
          <p:nvPr>
            <p:ph type="title"/>
          </p:nvPr>
        </p:nvSpPr>
        <p:spPr/>
        <p:txBody>
          <a:bodyPr/>
          <a:lstStyle/>
          <a:p>
            <a:r>
              <a:rPr lang="de-DE" dirty="0" err="1" smtClean="0"/>
              <a:t>Local</a:t>
            </a:r>
            <a:r>
              <a:rPr lang="de-DE" dirty="0" smtClean="0"/>
              <a:t> Island </a:t>
            </a:r>
            <a:r>
              <a:rPr lang="de-DE" dirty="0" err="1" smtClean="0"/>
              <a:t>Divertor</a:t>
            </a:r>
            <a:r>
              <a:rPr lang="de-DE" dirty="0" smtClean="0"/>
              <a:t> (LID)</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6</a:t>
            </a:fld>
            <a:endParaRPr lang="de-DE" dirty="0"/>
          </a:p>
        </p:txBody>
      </p:sp>
      <p:sp>
        <p:nvSpPr>
          <p:cNvPr id="9" name="Textfeld 8"/>
          <p:cNvSpPr txBox="1"/>
          <p:nvPr/>
        </p:nvSpPr>
        <p:spPr>
          <a:xfrm>
            <a:off x="5807075" y="5089721"/>
            <a:ext cx="16511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(6)</a:t>
            </a:r>
          </a:p>
        </p:txBody>
      </p:sp>
    </p:spTree>
    <p:extLst>
      <p:ext uri="{BB962C8B-B14F-4D97-AF65-F5344CB8AC3E}">
        <p14:creationId xmlns:p14="http://schemas.microsoft.com/office/powerpoint/2010/main" val="1575527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nhaltsplatzhalter 7"/>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695325" y="974809"/>
            <a:ext cx="5111750" cy="3000478"/>
          </a:xfrm>
        </p:spPr>
      </p:pic>
      <p:pic>
        <p:nvPicPr>
          <p:cNvPr id="9" name="Inhaltsplatzhalter 8"/>
          <p:cNvPicPr>
            <a:picLocks noGrp="1" noChangeAspect="1"/>
          </p:cNvPicPr>
          <p:nvPr>
            <p:ph sz="half" idx="2"/>
          </p:nvPr>
        </p:nvPicPr>
        <p:blipFill rotWithShape="1">
          <a:blip r:embed="rId3">
            <a:extLst>
              <a:ext uri="{28A0092B-C50C-407E-A947-70E740481C1C}">
                <a14:useLocalDpi xmlns:a14="http://schemas.microsoft.com/office/drawing/2010/main" val="0"/>
              </a:ext>
            </a:extLst>
          </a:blip>
          <a:srcRect t="12098"/>
          <a:stretch/>
        </p:blipFill>
        <p:spPr>
          <a:xfrm>
            <a:off x="1301412" y="3810001"/>
            <a:ext cx="2941726" cy="2402362"/>
          </a:xfrm>
        </p:spPr>
      </p:pic>
      <p:sp>
        <p:nvSpPr>
          <p:cNvPr id="4" name="Titel 3"/>
          <p:cNvSpPr>
            <a:spLocks noGrp="1"/>
          </p:cNvSpPr>
          <p:nvPr>
            <p:ph type="title"/>
          </p:nvPr>
        </p:nvSpPr>
        <p:spPr/>
        <p:txBody>
          <a:bodyPr/>
          <a:lstStyle/>
          <a:p>
            <a:r>
              <a:rPr lang="de-DE" dirty="0" err="1" smtClean="0"/>
              <a:t>Closed</a:t>
            </a:r>
            <a:r>
              <a:rPr lang="de-DE" dirty="0" smtClean="0"/>
              <a:t> </a:t>
            </a:r>
            <a:r>
              <a:rPr lang="de-DE" dirty="0" err="1" smtClean="0"/>
              <a:t>Helical</a:t>
            </a:r>
            <a:r>
              <a:rPr lang="de-DE" dirty="0" smtClean="0"/>
              <a:t> </a:t>
            </a:r>
            <a:r>
              <a:rPr lang="de-DE" dirty="0" err="1" smtClean="0"/>
              <a:t>Divertor</a:t>
            </a:r>
            <a:r>
              <a:rPr lang="de-DE" dirty="0" smtClean="0"/>
              <a:t> (CHD)</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7</a:t>
            </a:fld>
            <a:endParaRPr lang="de-DE" dirty="0"/>
          </a:p>
        </p:txBody>
      </p:sp>
      <p:sp>
        <p:nvSpPr>
          <p:cNvPr id="10" name="Inhaltsplatzhalter 2"/>
          <p:cNvSpPr txBox="1">
            <a:spLocks/>
          </p:cNvSpPr>
          <p:nvPr/>
        </p:nvSpPr>
        <p:spPr>
          <a:xfrm>
            <a:off x="6384263" y="1881188"/>
            <a:ext cx="5112412" cy="4500562"/>
          </a:xfrm>
          <a:prstGeom prst="rect">
            <a:avLst/>
          </a:prstGeom>
        </p:spPr>
        <p:txBody>
          <a:bodyPr vert="horz" lIns="0" tIns="45720" rIns="0" bIns="45720" rtlCol="0">
            <a:normAutofit fontScale="92500" lnSpcReduction="10000"/>
          </a:bodyPr>
          <a:lst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kern="600" spc="40" baseline="0">
                <a:solidFill>
                  <a:schemeClr val="tx1"/>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0" kern="400" spc="40" baseline="0">
                <a:solidFill>
                  <a:schemeClr val="tx1"/>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b="1" kern="600" spc="40" baseline="0">
                <a:solidFill>
                  <a:schemeClr val="tx2"/>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a:lstStyle>
          <a:p>
            <a:pPr marL="285750" indent="-285750">
              <a:buFont typeface="Arial" panose="020B0604020202020204" pitchFamily="34" charset="0"/>
              <a:buChar char="•"/>
            </a:pPr>
            <a:r>
              <a:rPr lang="de-DE" dirty="0" err="1" smtClean="0"/>
              <a:t>first</a:t>
            </a:r>
            <a:r>
              <a:rPr lang="de-DE" dirty="0" smtClean="0"/>
              <a:t> </a:t>
            </a:r>
            <a:r>
              <a:rPr lang="de-DE" dirty="0" err="1" smtClean="0"/>
              <a:t>operation</a:t>
            </a:r>
            <a:r>
              <a:rPr lang="de-DE" dirty="0" smtClean="0"/>
              <a:t> 2010</a:t>
            </a:r>
            <a:r>
              <a:rPr lang="de-DE" baseline="-25000" dirty="0" smtClean="0"/>
              <a:t>(9)</a:t>
            </a:r>
            <a:endParaRPr lang="de-DE" dirty="0" smtClean="0"/>
          </a:p>
          <a:p>
            <a:pPr marL="285750" indent="-285750">
              <a:buFont typeface="Arial" panose="020B0604020202020204" pitchFamily="34" charset="0"/>
              <a:buChar char="•"/>
            </a:pPr>
            <a:r>
              <a:rPr lang="de-DE" dirty="0" err="1" smtClean="0"/>
              <a:t>left</a:t>
            </a:r>
            <a:r>
              <a:rPr lang="de-DE" dirty="0" smtClean="0"/>
              <a:t> inner-</a:t>
            </a:r>
            <a:r>
              <a:rPr lang="de-DE" dirty="0" err="1" smtClean="0"/>
              <a:t>port</a:t>
            </a:r>
            <a:r>
              <a:rPr lang="de-DE" dirty="0" smtClean="0"/>
              <a:t>, </a:t>
            </a:r>
            <a:r>
              <a:rPr lang="de-DE" dirty="0" err="1" smtClean="0"/>
              <a:t>right</a:t>
            </a:r>
            <a:r>
              <a:rPr lang="de-DE" dirty="0" smtClean="0"/>
              <a:t> </a:t>
            </a:r>
            <a:r>
              <a:rPr lang="de-DE" dirty="0" err="1" smtClean="0"/>
              <a:t>outer-port</a:t>
            </a:r>
            <a:r>
              <a:rPr lang="de-DE" baseline="-25000" dirty="0" smtClean="0"/>
              <a:t>(8)</a:t>
            </a:r>
            <a:endParaRPr lang="de-DE" dirty="0" smtClean="0"/>
          </a:p>
          <a:p>
            <a:pPr marL="285750" indent="-285750">
              <a:buFont typeface="Arial" panose="020B0604020202020204" pitchFamily="34" charset="0"/>
              <a:buChar char="•"/>
            </a:pPr>
            <a:r>
              <a:rPr lang="de-DE" dirty="0" err="1" smtClean="0"/>
              <a:t>effective</a:t>
            </a:r>
            <a:r>
              <a:rPr lang="de-DE" dirty="0" smtClean="0"/>
              <a:t> </a:t>
            </a:r>
            <a:r>
              <a:rPr lang="de-DE" dirty="0" err="1" smtClean="0"/>
              <a:t>divertor</a:t>
            </a:r>
            <a:r>
              <a:rPr lang="de-DE" dirty="0" smtClean="0"/>
              <a:t> </a:t>
            </a:r>
            <a:r>
              <a:rPr lang="de-DE" dirty="0" err="1" smtClean="0"/>
              <a:t>pumping</a:t>
            </a:r>
            <a:r>
              <a:rPr lang="de-DE" dirty="0" smtClean="0"/>
              <a:t> </a:t>
            </a:r>
            <a:r>
              <a:rPr lang="de-DE" dirty="0" err="1" smtClean="0"/>
              <a:t>speed</a:t>
            </a:r>
            <a:r>
              <a:rPr lang="de-DE" dirty="0" smtClean="0"/>
              <a:t> </a:t>
            </a:r>
            <a:br>
              <a:rPr lang="de-DE" dirty="0" smtClean="0"/>
            </a:br>
            <a:r>
              <a:rPr lang="de-DE" dirty="0" err="1" smtClean="0"/>
              <a:t>S</a:t>
            </a:r>
            <a:r>
              <a:rPr lang="de-DE" baseline="-25000" dirty="0" err="1" smtClean="0"/>
              <a:t>eff</a:t>
            </a:r>
            <a:r>
              <a:rPr lang="de-DE" baseline="-25000" dirty="0" smtClean="0"/>
              <a:t> </a:t>
            </a:r>
            <a:r>
              <a:rPr lang="de-DE" dirty="0" smtClean="0"/>
              <a:t>~ 70 m</a:t>
            </a:r>
            <a:r>
              <a:rPr lang="de-DE" baseline="30000" dirty="0" smtClean="0"/>
              <a:t>3</a:t>
            </a:r>
            <a:r>
              <a:rPr lang="de-DE" dirty="0" smtClean="0"/>
              <a:t>/s (inner-</a:t>
            </a:r>
            <a:r>
              <a:rPr lang="de-DE" dirty="0" err="1" smtClean="0"/>
              <a:t>port</a:t>
            </a:r>
            <a:r>
              <a:rPr lang="de-DE" dirty="0" smtClean="0"/>
              <a:t>)</a:t>
            </a:r>
            <a:r>
              <a:rPr lang="de-DE" baseline="-25000" dirty="0" smtClean="0"/>
              <a:t>(10)</a:t>
            </a:r>
            <a:endParaRPr lang="de-DE" dirty="0" smtClean="0"/>
          </a:p>
          <a:p>
            <a:pPr marL="285750" indent="-285750">
              <a:buFont typeface="Arial" panose="020B0604020202020204" pitchFamily="34" charset="0"/>
              <a:buChar char="•"/>
            </a:pPr>
            <a:r>
              <a:rPr lang="de-DE" dirty="0" err="1" smtClean="0"/>
              <a:t>main</a:t>
            </a:r>
            <a:r>
              <a:rPr lang="de-DE" dirty="0" smtClean="0"/>
              <a:t> </a:t>
            </a:r>
            <a:r>
              <a:rPr lang="de-DE" dirty="0" err="1" smtClean="0"/>
              <a:t>pumping</a:t>
            </a:r>
            <a:r>
              <a:rPr lang="de-DE" dirty="0" smtClean="0"/>
              <a:t> </a:t>
            </a:r>
            <a:r>
              <a:rPr lang="de-DE" dirty="0" err="1" smtClean="0"/>
              <a:t>speed</a:t>
            </a:r>
            <a:r>
              <a:rPr lang="de-DE" dirty="0" smtClean="0"/>
              <a:t> S ~ 220 m</a:t>
            </a:r>
            <a:r>
              <a:rPr lang="de-DE" baseline="30000" dirty="0" smtClean="0"/>
              <a:t>3</a:t>
            </a:r>
            <a:r>
              <a:rPr lang="de-DE" dirty="0" smtClean="0"/>
              <a:t>/s </a:t>
            </a:r>
            <a:br>
              <a:rPr lang="de-DE" dirty="0" smtClean="0"/>
            </a:br>
            <a:r>
              <a:rPr lang="de-DE" dirty="0" smtClean="0"/>
              <a:t>(</a:t>
            </a:r>
            <a:r>
              <a:rPr lang="de-DE" dirty="0" err="1" smtClean="0"/>
              <a:t>outer-port</a:t>
            </a:r>
            <a:r>
              <a:rPr lang="de-DE" dirty="0" smtClean="0"/>
              <a:t>)</a:t>
            </a:r>
            <a:r>
              <a:rPr lang="de-DE" baseline="-25000" dirty="0" smtClean="0"/>
              <a:t>(10)</a:t>
            </a:r>
            <a:endParaRPr lang="de-DE" dirty="0" smtClean="0"/>
          </a:p>
          <a:p>
            <a:pPr marL="285750" indent="-285750">
              <a:buFont typeface="Arial" panose="020B0604020202020204" pitchFamily="34" charset="0"/>
              <a:buChar char="•"/>
            </a:pPr>
            <a:r>
              <a:rPr lang="de-DE" dirty="0" smtClean="0"/>
              <a:t>neutral </a:t>
            </a:r>
            <a:r>
              <a:rPr lang="de-DE" dirty="0" err="1" smtClean="0"/>
              <a:t>pressure</a:t>
            </a:r>
            <a:r>
              <a:rPr lang="de-DE" dirty="0" smtClean="0"/>
              <a:t> </a:t>
            </a:r>
            <a:r>
              <a:rPr lang="de-DE" dirty="0" err="1" smtClean="0"/>
              <a:t>behind</a:t>
            </a:r>
            <a:r>
              <a:rPr lang="de-DE" dirty="0" smtClean="0"/>
              <a:t> </a:t>
            </a:r>
            <a:r>
              <a:rPr lang="de-DE" dirty="0" err="1" smtClean="0"/>
              <a:t>dome</a:t>
            </a:r>
            <a:r>
              <a:rPr lang="de-DE" dirty="0" smtClean="0"/>
              <a:t> </a:t>
            </a:r>
            <a:r>
              <a:rPr lang="de-DE" dirty="0" err="1" smtClean="0"/>
              <a:t>p</a:t>
            </a:r>
            <a:r>
              <a:rPr lang="de-DE" baseline="-25000" dirty="0" err="1" smtClean="0"/>
              <a:t>n</a:t>
            </a:r>
            <a:r>
              <a:rPr lang="de-DE" baseline="-25000" dirty="0" smtClean="0"/>
              <a:t> </a:t>
            </a:r>
            <a:r>
              <a:rPr lang="de-DE" dirty="0" smtClean="0"/>
              <a:t>~ 10</a:t>
            </a:r>
            <a:r>
              <a:rPr lang="de-DE" baseline="30000" dirty="0" smtClean="0"/>
              <a:t>-1 </a:t>
            </a:r>
            <a:r>
              <a:rPr lang="de-DE" dirty="0" err="1" smtClean="0"/>
              <a:t>Pa</a:t>
            </a:r>
            <a:r>
              <a:rPr lang="de-DE" baseline="-25000" dirty="0" smtClean="0"/>
              <a:t>(11)</a:t>
            </a:r>
            <a:endParaRPr lang="de-DE" dirty="0" smtClean="0"/>
          </a:p>
          <a:p>
            <a:pPr marL="285750" indent="-285750">
              <a:buFont typeface="Arial" panose="020B0604020202020204" pitchFamily="34" charset="0"/>
              <a:buChar char="•"/>
            </a:pPr>
            <a:r>
              <a:rPr lang="de-DE" dirty="0" smtClean="0"/>
              <a:t>gas puff </a:t>
            </a:r>
            <a:r>
              <a:rPr lang="de-DE" dirty="0" err="1" smtClean="0"/>
              <a:t>exhausted</a:t>
            </a:r>
            <a:r>
              <a:rPr lang="de-DE" dirty="0" smtClean="0"/>
              <a:t> </a:t>
            </a:r>
            <a:r>
              <a:rPr lang="de-DE" dirty="0" err="1" smtClean="0"/>
              <a:t>by</a:t>
            </a:r>
            <a:r>
              <a:rPr lang="de-DE" dirty="0" smtClean="0"/>
              <a:t>:</a:t>
            </a:r>
            <a:r>
              <a:rPr lang="de-DE" baseline="-25000" dirty="0" smtClean="0"/>
              <a:t>(10)</a:t>
            </a:r>
            <a:r>
              <a:rPr lang="de-DE" dirty="0" smtClean="0"/>
              <a:t> </a:t>
            </a:r>
          </a:p>
          <a:p>
            <a:pPr marL="465138" lvl="2" indent="-285750"/>
            <a:r>
              <a:rPr lang="de-DE" dirty="0" err="1" smtClean="0"/>
              <a:t>divertor</a:t>
            </a:r>
            <a:r>
              <a:rPr lang="de-DE" dirty="0" smtClean="0"/>
              <a:t> </a:t>
            </a:r>
            <a:r>
              <a:rPr lang="de-DE" dirty="0" smtClean="0"/>
              <a:t>pump ~ </a:t>
            </a:r>
            <a:r>
              <a:rPr lang="de-DE" dirty="0" smtClean="0"/>
              <a:t>50%</a:t>
            </a:r>
          </a:p>
          <a:p>
            <a:pPr marL="465138" lvl="2" indent="-285750"/>
            <a:r>
              <a:rPr lang="de-DE" dirty="0" err="1" smtClean="0"/>
              <a:t>main</a:t>
            </a:r>
            <a:r>
              <a:rPr lang="de-DE" dirty="0" smtClean="0"/>
              <a:t> pump ~ 5%</a:t>
            </a:r>
          </a:p>
          <a:p>
            <a:pPr marL="465138" lvl="2" indent="-285750"/>
            <a:r>
              <a:rPr lang="de-DE" dirty="0" smtClean="0"/>
              <a:t>wall ~ 45%</a:t>
            </a:r>
          </a:p>
          <a:p>
            <a:pPr marL="285750" indent="-285750">
              <a:buFont typeface="Arial" panose="020B0604020202020204" pitchFamily="34" charset="0"/>
              <a:buChar char="•"/>
            </a:pPr>
            <a:r>
              <a:rPr lang="de-DE" dirty="0" smtClean="0"/>
              <a:t>Ratio </a:t>
            </a:r>
            <a:r>
              <a:rPr lang="de-DE" dirty="0" err="1" smtClean="0"/>
              <a:t>of</a:t>
            </a:r>
            <a:r>
              <a:rPr lang="de-DE" dirty="0" smtClean="0"/>
              <a:t> </a:t>
            </a:r>
            <a:r>
              <a:rPr lang="de-DE" dirty="0" err="1" smtClean="0"/>
              <a:t>molecular</a:t>
            </a:r>
            <a:r>
              <a:rPr lang="de-DE" dirty="0" smtClean="0"/>
              <a:t> hydrogen </a:t>
            </a:r>
            <a:r>
              <a:rPr lang="de-DE" dirty="0" err="1" smtClean="0"/>
              <a:t>density</a:t>
            </a:r>
            <a:r>
              <a:rPr lang="de-DE" dirty="0" smtClean="0"/>
              <a:t> at </a:t>
            </a:r>
            <a:r>
              <a:rPr lang="de-DE" dirty="0" err="1" smtClean="0"/>
              <a:t>cryo</a:t>
            </a:r>
            <a:r>
              <a:rPr lang="de-DE" dirty="0" smtClean="0"/>
              <a:t> pump </a:t>
            </a:r>
            <a:r>
              <a:rPr lang="de-DE" dirty="0" err="1" smtClean="0"/>
              <a:t>to</a:t>
            </a:r>
            <a:r>
              <a:rPr lang="de-DE" dirty="0" smtClean="0"/>
              <a:t> </a:t>
            </a:r>
            <a:r>
              <a:rPr lang="de-DE" dirty="0" err="1" smtClean="0"/>
              <a:t>divertor</a:t>
            </a:r>
            <a:r>
              <a:rPr lang="de-DE" dirty="0" smtClean="0"/>
              <a:t> </a:t>
            </a:r>
            <a:r>
              <a:rPr lang="de-DE" dirty="0" err="1" smtClean="0"/>
              <a:t>plate</a:t>
            </a:r>
            <a:r>
              <a:rPr lang="de-DE" dirty="0" smtClean="0"/>
              <a:t> ~ 16% (</a:t>
            </a:r>
            <a:r>
              <a:rPr lang="de-DE" dirty="0" err="1" smtClean="0"/>
              <a:t>modeling</a:t>
            </a:r>
            <a:r>
              <a:rPr lang="de-DE" dirty="0" smtClean="0"/>
              <a:t>)</a:t>
            </a:r>
            <a:r>
              <a:rPr lang="de-DE" baseline="-25000" dirty="0" smtClean="0"/>
              <a:t>(12)</a:t>
            </a:r>
            <a:endParaRPr lang="de-DE" dirty="0" smtClean="0"/>
          </a:p>
          <a:p>
            <a:endParaRPr lang="de-DE" dirty="0"/>
          </a:p>
        </p:txBody>
      </p:sp>
      <p:sp>
        <p:nvSpPr>
          <p:cNvPr id="11" name="Textfeld 10"/>
          <p:cNvSpPr txBox="1"/>
          <p:nvPr/>
        </p:nvSpPr>
        <p:spPr>
          <a:xfrm>
            <a:off x="4243138" y="5959986"/>
            <a:ext cx="16511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(8)</a:t>
            </a:r>
          </a:p>
        </p:txBody>
      </p:sp>
      <p:sp>
        <p:nvSpPr>
          <p:cNvPr id="12" name="Textfeld 11"/>
          <p:cNvSpPr txBox="1"/>
          <p:nvPr/>
        </p:nvSpPr>
        <p:spPr>
          <a:xfrm>
            <a:off x="5807075" y="3722910"/>
            <a:ext cx="16511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(8)</a:t>
            </a:r>
          </a:p>
        </p:txBody>
      </p:sp>
    </p:spTree>
    <p:extLst>
      <p:ext uri="{BB962C8B-B14F-4D97-AF65-F5344CB8AC3E}">
        <p14:creationId xmlns:p14="http://schemas.microsoft.com/office/powerpoint/2010/main" val="5673718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err="1" smtClean="0"/>
              <a:t>Divertors</a:t>
            </a:r>
            <a:r>
              <a:rPr lang="de-DE" dirty="0" smtClean="0"/>
              <a:t> in ASDEX Upgrade</a:t>
            </a:r>
            <a:br>
              <a:rPr lang="de-DE" dirty="0" smtClean="0"/>
            </a:br>
            <a:endParaRPr lang="de-DE" dirty="0"/>
          </a:p>
        </p:txBody>
      </p:sp>
      <p:sp>
        <p:nvSpPr>
          <p:cNvPr id="3" name="Datumsplatzhalter 2"/>
          <p:cNvSpPr>
            <a:spLocks noGrp="1"/>
          </p:cNvSpPr>
          <p:nvPr>
            <p:ph type="dt" sz="half" idx="10"/>
          </p:nvPr>
        </p:nvSpPr>
        <p:spPr/>
        <p:txBody>
          <a:bodyPr/>
          <a:lstStyle/>
          <a:p>
            <a:r>
              <a:rPr lang="de-DE" smtClean="0"/>
              <a:t>Overview of different divertors </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8</a:t>
            </a:fld>
            <a:endParaRPr lang="de-DE" dirty="0"/>
          </a:p>
        </p:txBody>
      </p:sp>
    </p:spTree>
    <p:extLst>
      <p:ext uri="{BB962C8B-B14F-4D97-AF65-F5344CB8AC3E}">
        <p14:creationId xmlns:p14="http://schemas.microsoft.com/office/powerpoint/2010/main" val="293091441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Inhaltsplatzhalter 8"/>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1114324" y="1066167"/>
            <a:ext cx="3924801" cy="2790664"/>
          </a:xfrm>
        </p:spPr>
      </p:pic>
      <p:sp>
        <p:nvSpPr>
          <p:cNvPr id="3" name="Inhaltsplatzhalter 2"/>
          <p:cNvSpPr>
            <a:spLocks noGrp="1"/>
          </p:cNvSpPr>
          <p:nvPr>
            <p:ph sz="half" idx="2"/>
          </p:nvPr>
        </p:nvSpPr>
        <p:spPr/>
        <p:txBody>
          <a:bodyPr>
            <a:normAutofit fontScale="92500" lnSpcReduction="20000"/>
          </a:bodyPr>
          <a:lstStyle/>
          <a:p>
            <a:pPr marL="285750" indent="-285750">
              <a:buFont typeface="Arial" panose="020B0604020202020204" pitchFamily="34" charset="0"/>
              <a:buChar char="•"/>
            </a:pPr>
            <a:r>
              <a:rPr lang="de-DE" dirty="0" err="1" smtClean="0"/>
              <a:t>first</a:t>
            </a:r>
            <a:r>
              <a:rPr lang="de-DE" dirty="0" smtClean="0"/>
              <a:t> </a:t>
            </a:r>
            <a:r>
              <a:rPr lang="de-DE" dirty="0" err="1" smtClean="0"/>
              <a:t>divertor</a:t>
            </a:r>
            <a:r>
              <a:rPr lang="de-DE" baseline="-25000" dirty="0" smtClean="0"/>
              <a:t>(13)</a:t>
            </a:r>
            <a:endParaRPr lang="de-DE" dirty="0" smtClean="0"/>
          </a:p>
          <a:p>
            <a:pPr marL="285750" indent="-285750">
              <a:buFont typeface="Arial" panose="020B0604020202020204" pitchFamily="34" charset="0"/>
              <a:buChar char="•"/>
            </a:pPr>
            <a:r>
              <a:rPr lang="de-DE" dirty="0" err="1" smtClean="0"/>
              <a:t>effective</a:t>
            </a:r>
            <a:r>
              <a:rPr lang="de-DE" dirty="0" smtClean="0"/>
              <a:t> </a:t>
            </a:r>
            <a:r>
              <a:rPr lang="de-DE" dirty="0" err="1" smtClean="0"/>
              <a:t>pumping</a:t>
            </a:r>
            <a:r>
              <a:rPr lang="de-DE" dirty="0" smtClean="0"/>
              <a:t> </a:t>
            </a:r>
            <a:r>
              <a:rPr lang="de-DE" dirty="0" err="1" smtClean="0"/>
              <a:t>speed</a:t>
            </a:r>
            <a:r>
              <a:rPr lang="de-DE" dirty="0" smtClean="0"/>
              <a:t> in </a:t>
            </a:r>
            <a:r>
              <a:rPr lang="de-DE" dirty="0" err="1" smtClean="0"/>
              <a:t>divertor</a:t>
            </a:r>
            <a:r>
              <a:rPr lang="de-DE" dirty="0"/>
              <a:t> </a:t>
            </a:r>
            <a:br>
              <a:rPr lang="de-DE" dirty="0"/>
            </a:br>
            <a:r>
              <a:rPr lang="de-DE" dirty="0" err="1" smtClean="0"/>
              <a:t>S</a:t>
            </a:r>
            <a:r>
              <a:rPr lang="de-DE" baseline="-25000" dirty="0" err="1" smtClean="0"/>
              <a:t>eff</a:t>
            </a:r>
            <a:r>
              <a:rPr lang="de-DE" dirty="0" smtClean="0"/>
              <a:t> ~ 13 m</a:t>
            </a:r>
            <a:r>
              <a:rPr lang="de-DE" baseline="30000" dirty="0" smtClean="0"/>
              <a:t>3</a:t>
            </a:r>
            <a:r>
              <a:rPr lang="de-DE" dirty="0" smtClean="0"/>
              <a:t>/s</a:t>
            </a:r>
            <a:r>
              <a:rPr lang="de-DE" baseline="-25000" dirty="0" smtClean="0"/>
              <a:t>(14)</a:t>
            </a:r>
            <a:endParaRPr lang="de-DE" dirty="0" smtClean="0"/>
          </a:p>
          <a:p>
            <a:pPr marL="285750" indent="-285750">
              <a:buFont typeface="Arial" panose="020B0604020202020204" pitchFamily="34" charset="0"/>
              <a:buChar char="•"/>
            </a:pPr>
            <a:r>
              <a:rPr lang="de-DE" dirty="0" smtClean="0"/>
              <a:t>neutral </a:t>
            </a:r>
            <a:r>
              <a:rPr lang="de-DE" dirty="0" err="1" smtClean="0"/>
              <a:t>flux</a:t>
            </a:r>
            <a:r>
              <a:rPr lang="de-DE" dirty="0" smtClean="0"/>
              <a:t> at </a:t>
            </a:r>
            <a:r>
              <a:rPr lang="de-DE" dirty="0" err="1" smtClean="0"/>
              <a:t>divertor</a:t>
            </a:r>
            <a:r>
              <a:rPr lang="de-DE" dirty="0" smtClean="0"/>
              <a:t> </a:t>
            </a:r>
            <a:br>
              <a:rPr lang="de-DE" dirty="0" smtClean="0"/>
            </a:br>
            <a:r>
              <a:rPr lang="el-GR" dirty="0" smtClean="0"/>
              <a:t>Γ</a:t>
            </a:r>
            <a:r>
              <a:rPr lang="de-DE" baseline="-25000" dirty="0" smtClean="0"/>
              <a:t>div</a:t>
            </a:r>
            <a:r>
              <a:rPr lang="de-DE" dirty="0" smtClean="0"/>
              <a:t> ~ 10</a:t>
            </a:r>
            <a:r>
              <a:rPr lang="de-DE" baseline="30000" dirty="0" smtClean="0"/>
              <a:t>22</a:t>
            </a:r>
            <a:r>
              <a:rPr lang="de-DE" dirty="0" smtClean="0"/>
              <a:t> – 10</a:t>
            </a:r>
            <a:r>
              <a:rPr lang="de-DE" baseline="30000" dirty="0" smtClean="0"/>
              <a:t>23</a:t>
            </a:r>
            <a:r>
              <a:rPr lang="de-DE" dirty="0" smtClean="0"/>
              <a:t> m</a:t>
            </a:r>
            <a:r>
              <a:rPr lang="de-DE" baseline="30000" dirty="0" smtClean="0"/>
              <a:t>-2 </a:t>
            </a:r>
            <a:r>
              <a:rPr lang="de-DE" dirty="0" smtClean="0"/>
              <a:t>s</a:t>
            </a:r>
            <a:r>
              <a:rPr lang="de-DE" baseline="30000" dirty="0" smtClean="0"/>
              <a:t>-1</a:t>
            </a:r>
            <a:r>
              <a:rPr lang="de-DE" baseline="-25000" dirty="0" smtClean="0"/>
              <a:t>(13,14)</a:t>
            </a:r>
            <a:endParaRPr lang="de-DE" baseline="30000" dirty="0" smtClean="0"/>
          </a:p>
          <a:p>
            <a:pPr marL="285750" indent="-285750">
              <a:buFont typeface="Arial" panose="020B0604020202020204" pitchFamily="34" charset="0"/>
              <a:buChar char="•"/>
            </a:pPr>
            <a:r>
              <a:rPr lang="de-DE" dirty="0" err="1" smtClean="0"/>
              <a:t>ion</a:t>
            </a:r>
            <a:r>
              <a:rPr lang="de-DE" dirty="0" smtClean="0"/>
              <a:t> </a:t>
            </a:r>
            <a:r>
              <a:rPr lang="de-DE" dirty="0" err="1" smtClean="0"/>
              <a:t>flux</a:t>
            </a:r>
            <a:r>
              <a:rPr lang="de-DE" dirty="0" smtClean="0"/>
              <a:t> in </a:t>
            </a:r>
            <a:r>
              <a:rPr lang="de-DE" dirty="0" err="1" smtClean="0"/>
              <a:t>divertor</a:t>
            </a:r>
            <a:r>
              <a:rPr lang="de-DE" dirty="0" smtClean="0"/>
              <a:t>:</a:t>
            </a:r>
            <a:r>
              <a:rPr lang="de-DE" baseline="-25000" dirty="0" smtClean="0"/>
              <a:t>(15)</a:t>
            </a:r>
            <a:endParaRPr lang="de-DE" dirty="0" smtClean="0"/>
          </a:p>
          <a:p>
            <a:pPr marL="465138" lvl="2" indent="-285750"/>
            <a:r>
              <a:rPr lang="el-GR" dirty="0" smtClean="0"/>
              <a:t>Γ</a:t>
            </a:r>
            <a:r>
              <a:rPr lang="de-DE" baseline="-25000" dirty="0" err="1" smtClean="0"/>
              <a:t>Inner</a:t>
            </a:r>
            <a:r>
              <a:rPr lang="de-DE" baseline="-25000" dirty="0" smtClean="0"/>
              <a:t> </a:t>
            </a:r>
            <a:r>
              <a:rPr lang="de-DE" baseline="-25000" dirty="0" err="1" smtClean="0"/>
              <a:t>target</a:t>
            </a:r>
            <a:r>
              <a:rPr lang="de-DE" baseline="-25000" dirty="0" smtClean="0"/>
              <a:t> </a:t>
            </a:r>
            <a:r>
              <a:rPr lang="de-DE" dirty="0" smtClean="0"/>
              <a:t>~ 2 x 10</a:t>
            </a:r>
            <a:r>
              <a:rPr lang="de-DE" baseline="30000" dirty="0" smtClean="0"/>
              <a:t>22 </a:t>
            </a:r>
            <a:r>
              <a:rPr lang="de-DE" dirty="0" smtClean="0"/>
              <a:t>s</a:t>
            </a:r>
            <a:r>
              <a:rPr lang="de-DE" baseline="30000" dirty="0" smtClean="0"/>
              <a:t>-1</a:t>
            </a:r>
          </a:p>
          <a:p>
            <a:pPr marL="465138" lvl="2" indent="-285750"/>
            <a:r>
              <a:rPr lang="el-GR" dirty="0" smtClean="0"/>
              <a:t>Γ</a:t>
            </a:r>
            <a:r>
              <a:rPr lang="de-DE" baseline="-25000" dirty="0" err="1" smtClean="0"/>
              <a:t>Inner</a:t>
            </a:r>
            <a:r>
              <a:rPr lang="de-DE" baseline="-25000" dirty="0" smtClean="0"/>
              <a:t> </a:t>
            </a:r>
            <a:r>
              <a:rPr lang="de-DE" baseline="-25000" dirty="0" err="1" smtClean="0"/>
              <a:t>recombination</a:t>
            </a:r>
            <a:r>
              <a:rPr lang="de-DE" baseline="-25000" dirty="0" smtClean="0"/>
              <a:t> </a:t>
            </a:r>
            <a:r>
              <a:rPr lang="de-DE" dirty="0" smtClean="0"/>
              <a:t>~ 6 x 10</a:t>
            </a:r>
            <a:r>
              <a:rPr lang="de-DE" baseline="30000" dirty="0" smtClean="0"/>
              <a:t>22</a:t>
            </a:r>
            <a:r>
              <a:rPr lang="de-DE" dirty="0" smtClean="0"/>
              <a:t> s</a:t>
            </a:r>
            <a:r>
              <a:rPr lang="de-DE" baseline="30000" dirty="0" smtClean="0"/>
              <a:t>-1</a:t>
            </a:r>
            <a:endParaRPr lang="de-DE" dirty="0" smtClean="0"/>
          </a:p>
          <a:p>
            <a:pPr marL="465138" lvl="2" indent="-285750"/>
            <a:r>
              <a:rPr lang="el-GR" dirty="0" smtClean="0"/>
              <a:t>Γ</a:t>
            </a:r>
            <a:r>
              <a:rPr lang="de-DE" baseline="-25000" dirty="0" err="1" smtClean="0"/>
              <a:t>Outer</a:t>
            </a:r>
            <a:r>
              <a:rPr lang="de-DE" baseline="-25000" dirty="0" smtClean="0"/>
              <a:t> </a:t>
            </a:r>
            <a:r>
              <a:rPr lang="de-DE" baseline="-25000" dirty="0" err="1" smtClean="0"/>
              <a:t>target</a:t>
            </a:r>
            <a:r>
              <a:rPr lang="de-DE" baseline="-25000" dirty="0" smtClean="0"/>
              <a:t> </a:t>
            </a:r>
            <a:r>
              <a:rPr lang="de-DE" dirty="0" smtClean="0"/>
              <a:t>~ 6 x 10</a:t>
            </a:r>
            <a:r>
              <a:rPr lang="de-DE" baseline="30000" dirty="0" smtClean="0"/>
              <a:t>22</a:t>
            </a:r>
            <a:r>
              <a:rPr lang="de-DE" dirty="0" smtClean="0"/>
              <a:t> s</a:t>
            </a:r>
            <a:r>
              <a:rPr lang="de-DE" baseline="30000" dirty="0" smtClean="0"/>
              <a:t>-1</a:t>
            </a:r>
            <a:endParaRPr lang="de-DE" dirty="0"/>
          </a:p>
          <a:p>
            <a:pPr marL="285750" indent="-285750">
              <a:buFont typeface="Arial" panose="020B0604020202020204" pitchFamily="34" charset="0"/>
              <a:buChar char="•"/>
            </a:pPr>
            <a:r>
              <a:rPr lang="de-DE" dirty="0" err="1" smtClean="0"/>
              <a:t>volume</a:t>
            </a:r>
            <a:r>
              <a:rPr lang="de-DE" dirty="0" smtClean="0"/>
              <a:t> </a:t>
            </a:r>
            <a:r>
              <a:rPr lang="de-DE" dirty="0" err="1"/>
              <a:t>recombination</a:t>
            </a:r>
            <a:r>
              <a:rPr lang="de-DE" dirty="0"/>
              <a:t> rate </a:t>
            </a:r>
            <a:r>
              <a:rPr lang="de-DE" dirty="0" err="1"/>
              <a:t>coefficient</a:t>
            </a:r>
            <a:r>
              <a:rPr lang="de-DE" dirty="0"/>
              <a:t> </a:t>
            </a:r>
            <a:br>
              <a:rPr lang="de-DE" dirty="0"/>
            </a:br>
            <a:r>
              <a:rPr lang="de-DE" dirty="0" smtClean="0"/>
              <a:t>~ 10</a:t>
            </a:r>
            <a:r>
              <a:rPr lang="de-DE" baseline="30000" dirty="0" smtClean="0"/>
              <a:t>-18</a:t>
            </a:r>
            <a:r>
              <a:rPr lang="de-DE" dirty="0" smtClean="0"/>
              <a:t> m</a:t>
            </a:r>
            <a:r>
              <a:rPr lang="de-DE" baseline="30000" dirty="0" smtClean="0"/>
              <a:t>3</a:t>
            </a:r>
            <a:r>
              <a:rPr lang="de-DE" dirty="0" smtClean="0"/>
              <a:t>/s</a:t>
            </a:r>
            <a:r>
              <a:rPr lang="de-DE" baseline="-25000" dirty="0" smtClean="0"/>
              <a:t>(15)</a:t>
            </a:r>
            <a:endParaRPr lang="de-DE" dirty="0" smtClean="0"/>
          </a:p>
          <a:p>
            <a:pPr marL="285750" indent="-285750">
              <a:buFont typeface="Arial" panose="020B0604020202020204" pitchFamily="34" charset="0"/>
              <a:buChar char="•"/>
            </a:pPr>
            <a:r>
              <a:rPr lang="de-DE" dirty="0" err="1" smtClean="0"/>
              <a:t>volumen</a:t>
            </a:r>
            <a:r>
              <a:rPr lang="de-DE" dirty="0" smtClean="0"/>
              <a:t> </a:t>
            </a:r>
            <a:r>
              <a:rPr lang="de-DE" dirty="0" err="1" smtClean="0"/>
              <a:t>recombination</a:t>
            </a:r>
            <a:r>
              <a:rPr lang="de-DE" dirty="0" smtClean="0"/>
              <a:t> </a:t>
            </a:r>
            <a:r>
              <a:rPr lang="de-DE" dirty="0" err="1" smtClean="0"/>
              <a:t>is</a:t>
            </a:r>
            <a:r>
              <a:rPr lang="de-DE" dirty="0" smtClean="0"/>
              <a:t> 3x </a:t>
            </a:r>
            <a:r>
              <a:rPr lang="de-DE" dirty="0" err="1" smtClean="0"/>
              <a:t>bigger</a:t>
            </a:r>
            <a:r>
              <a:rPr lang="de-DE" dirty="0" smtClean="0"/>
              <a:t> </a:t>
            </a:r>
            <a:r>
              <a:rPr lang="de-DE" dirty="0" err="1" smtClean="0"/>
              <a:t>than</a:t>
            </a:r>
            <a:r>
              <a:rPr lang="de-DE" dirty="0" smtClean="0"/>
              <a:t> </a:t>
            </a:r>
            <a:r>
              <a:rPr lang="de-DE" dirty="0" err="1" smtClean="0"/>
              <a:t>neutralization</a:t>
            </a:r>
            <a:r>
              <a:rPr lang="de-DE" dirty="0" smtClean="0"/>
              <a:t> at </a:t>
            </a:r>
            <a:r>
              <a:rPr lang="de-DE" dirty="0" err="1" smtClean="0"/>
              <a:t>inner</a:t>
            </a:r>
            <a:r>
              <a:rPr lang="de-DE" dirty="0" smtClean="0"/>
              <a:t> </a:t>
            </a:r>
            <a:r>
              <a:rPr lang="de-DE" dirty="0" err="1" smtClean="0"/>
              <a:t>target</a:t>
            </a:r>
            <a:r>
              <a:rPr lang="de-DE" dirty="0" smtClean="0"/>
              <a:t>, but </a:t>
            </a:r>
            <a:r>
              <a:rPr lang="de-DE" dirty="0" err="1" smtClean="0"/>
              <a:t>weak</a:t>
            </a:r>
            <a:r>
              <a:rPr lang="de-DE" dirty="0" smtClean="0"/>
              <a:t> in </a:t>
            </a:r>
            <a:r>
              <a:rPr lang="de-DE" dirty="0" err="1" smtClean="0"/>
              <a:t>outer</a:t>
            </a:r>
            <a:r>
              <a:rPr lang="de-DE" dirty="0" smtClean="0"/>
              <a:t> </a:t>
            </a:r>
            <a:r>
              <a:rPr lang="de-DE" dirty="0" err="1" smtClean="0"/>
              <a:t>divertor</a:t>
            </a:r>
            <a:r>
              <a:rPr lang="de-DE" baseline="-25000" dirty="0" smtClean="0"/>
              <a:t>(3)</a:t>
            </a:r>
            <a:endParaRPr lang="de-DE" dirty="0"/>
          </a:p>
        </p:txBody>
      </p:sp>
      <p:sp>
        <p:nvSpPr>
          <p:cNvPr id="4" name="Titel 3"/>
          <p:cNvSpPr>
            <a:spLocks noGrp="1"/>
          </p:cNvSpPr>
          <p:nvPr>
            <p:ph type="title"/>
          </p:nvPr>
        </p:nvSpPr>
        <p:spPr/>
        <p:txBody>
          <a:bodyPr/>
          <a:lstStyle/>
          <a:p>
            <a:r>
              <a:rPr lang="de-DE" dirty="0" err="1" smtClean="0"/>
              <a:t>Div</a:t>
            </a:r>
            <a:r>
              <a:rPr lang="de-DE" dirty="0" smtClean="0"/>
              <a:t> I</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9</a:t>
            </a:fld>
            <a:endParaRPr lang="de-DE" dirty="0"/>
          </a:p>
        </p:txBody>
      </p:sp>
      <p:pic>
        <p:nvPicPr>
          <p:cNvPr id="2" name="Grafik 1"/>
          <p:cNvPicPr>
            <a:picLocks noChangeAspect="1"/>
          </p:cNvPicPr>
          <p:nvPr/>
        </p:nvPicPr>
        <p:blipFill>
          <a:blip r:embed="rId3"/>
          <a:stretch>
            <a:fillRect/>
          </a:stretch>
        </p:blipFill>
        <p:spPr>
          <a:xfrm>
            <a:off x="1371399" y="3817354"/>
            <a:ext cx="3410652" cy="2672345"/>
          </a:xfrm>
          <a:prstGeom prst="rect">
            <a:avLst/>
          </a:prstGeom>
        </p:spPr>
      </p:pic>
      <p:sp>
        <p:nvSpPr>
          <p:cNvPr id="10" name="Textfeld 9"/>
          <p:cNvSpPr txBox="1"/>
          <p:nvPr/>
        </p:nvSpPr>
        <p:spPr>
          <a:xfrm>
            <a:off x="5039125" y="3564977"/>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(13)</a:t>
            </a:r>
          </a:p>
        </p:txBody>
      </p:sp>
      <p:sp>
        <p:nvSpPr>
          <p:cNvPr id="11" name="Textfeld 10"/>
          <p:cNvSpPr txBox="1"/>
          <p:nvPr/>
        </p:nvSpPr>
        <p:spPr>
          <a:xfrm>
            <a:off x="4778866" y="6237321"/>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(14)</a:t>
            </a:r>
          </a:p>
        </p:txBody>
      </p:sp>
    </p:spTree>
    <p:extLst>
      <p:ext uri="{BB962C8B-B14F-4D97-AF65-F5344CB8AC3E}">
        <p14:creationId xmlns:p14="http://schemas.microsoft.com/office/powerpoint/2010/main" val="21952685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nhaltsplatzhalter 7"/>
          <p:cNvPicPr>
            <a:picLocks noGrp="1" noChangeAspect="1"/>
          </p:cNvPicPr>
          <p:nvPr>
            <p:ph sz="half" idx="1"/>
          </p:nvPr>
        </p:nvPicPr>
        <p:blipFill rotWithShape="1">
          <a:blip r:embed="rId2">
            <a:extLst>
              <a:ext uri="{28A0092B-C50C-407E-A947-70E740481C1C}">
                <a14:useLocalDpi xmlns:a14="http://schemas.microsoft.com/office/drawing/2010/main" val="0"/>
              </a:ext>
            </a:extLst>
          </a:blip>
          <a:srcRect l="6325" t="6054" r="6274" b="8433"/>
          <a:stretch/>
        </p:blipFill>
        <p:spPr>
          <a:xfrm>
            <a:off x="1018674" y="2294022"/>
            <a:ext cx="4467726" cy="3216442"/>
          </a:xfrm>
        </p:spPr>
      </p:pic>
      <p:sp>
        <p:nvSpPr>
          <p:cNvPr id="3" name="Inhaltsplatzhalter 2"/>
          <p:cNvSpPr>
            <a:spLocks noGrp="1"/>
          </p:cNvSpPr>
          <p:nvPr>
            <p:ph sz="half" idx="2"/>
          </p:nvPr>
        </p:nvSpPr>
        <p:spPr/>
        <p:txBody>
          <a:bodyPr>
            <a:normAutofit fontScale="77500" lnSpcReduction="20000"/>
          </a:bodyPr>
          <a:lstStyle/>
          <a:p>
            <a:pPr marL="285750" indent="-285750">
              <a:buFont typeface="Arial" panose="020B0604020202020204" pitchFamily="34" charset="0"/>
              <a:buChar char="•"/>
            </a:pPr>
            <a:r>
              <a:rPr lang="de-DE" dirty="0" err="1" smtClean="0"/>
              <a:t>first</a:t>
            </a:r>
            <a:r>
              <a:rPr lang="de-DE" dirty="0" smtClean="0"/>
              <a:t> </a:t>
            </a:r>
            <a:r>
              <a:rPr lang="de-DE" dirty="0" err="1" smtClean="0"/>
              <a:t>operation</a:t>
            </a:r>
            <a:r>
              <a:rPr lang="de-DE" dirty="0" smtClean="0"/>
              <a:t> 1997</a:t>
            </a:r>
            <a:r>
              <a:rPr lang="de-DE" baseline="-25000" dirty="0" smtClean="0"/>
              <a:t>(20)</a:t>
            </a:r>
            <a:endParaRPr lang="de-DE" dirty="0" smtClean="0"/>
          </a:p>
          <a:p>
            <a:pPr marL="285750" indent="-285750">
              <a:buFont typeface="Arial" panose="020B0604020202020204" pitchFamily="34" charset="0"/>
              <a:buChar char="•"/>
            </a:pPr>
            <a:r>
              <a:rPr lang="de-DE" dirty="0" err="1"/>
              <a:t>effective</a:t>
            </a:r>
            <a:r>
              <a:rPr lang="de-DE" dirty="0"/>
              <a:t> </a:t>
            </a:r>
            <a:r>
              <a:rPr lang="de-DE" dirty="0" err="1"/>
              <a:t>pumping</a:t>
            </a:r>
            <a:r>
              <a:rPr lang="de-DE" dirty="0"/>
              <a:t> </a:t>
            </a:r>
            <a:r>
              <a:rPr lang="de-DE" dirty="0" err="1" smtClean="0"/>
              <a:t>speed</a:t>
            </a:r>
            <a:r>
              <a:rPr lang="de-DE" dirty="0" smtClean="0"/>
              <a:t> </a:t>
            </a:r>
            <a:r>
              <a:rPr lang="de-DE" dirty="0" err="1" smtClean="0"/>
              <a:t>S</a:t>
            </a:r>
            <a:r>
              <a:rPr lang="de-DE" baseline="-25000" dirty="0" err="1" smtClean="0"/>
              <a:t>eff</a:t>
            </a:r>
            <a:r>
              <a:rPr lang="de-DE" dirty="0" smtClean="0"/>
              <a:t> ~ 100 + 10 m</a:t>
            </a:r>
            <a:r>
              <a:rPr lang="de-DE" baseline="30000" dirty="0" smtClean="0"/>
              <a:t>3</a:t>
            </a:r>
            <a:r>
              <a:rPr lang="de-DE" dirty="0" smtClean="0"/>
              <a:t>/s</a:t>
            </a:r>
            <a:br>
              <a:rPr lang="de-DE" dirty="0" smtClean="0"/>
            </a:br>
            <a:r>
              <a:rPr lang="de-DE" dirty="0" smtClean="0"/>
              <a:t>(</a:t>
            </a:r>
            <a:r>
              <a:rPr lang="de-DE" dirty="0" err="1" smtClean="0"/>
              <a:t>cryo</a:t>
            </a:r>
            <a:r>
              <a:rPr lang="de-DE" dirty="0" smtClean="0"/>
              <a:t> pump </a:t>
            </a:r>
            <a:r>
              <a:rPr lang="de-DE" dirty="0" err="1" smtClean="0"/>
              <a:t>and</a:t>
            </a:r>
            <a:r>
              <a:rPr lang="de-DE" dirty="0" smtClean="0"/>
              <a:t> turbo-</a:t>
            </a:r>
            <a:r>
              <a:rPr lang="de-DE" dirty="0" err="1" smtClean="0"/>
              <a:t>molecular</a:t>
            </a:r>
            <a:r>
              <a:rPr lang="de-DE" dirty="0" smtClean="0"/>
              <a:t> pump)</a:t>
            </a:r>
            <a:r>
              <a:rPr lang="de-DE" baseline="-25000" dirty="0" smtClean="0"/>
              <a:t>(16)</a:t>
            </a:r>
            <a:endParaRPr lang="de-DE" dirty="0" smtClean="0"/>
          </a:p>
          <a:p>
            <a:pPr marL="285750" indent="-285750">
              <a:buFont typeface="Arial" panose="020B0604020202020204" pitchFamily="34" charset="0"/>
              <a:buChar char="•"/>
            </a:pPr>
            <a:r>
              <a:rPr lang="de-DE" dirty="0" err="1" smtClean="0"/>
              <a:t>leakage</a:t>
            </a:r>
            <a:r>
              <a:rPr lang="de-DE" dirty="0" smtClean="0"/>
              <a:t> </a:t>
            </a:r>
            <a:r>
              <a:rPr lang="de-DE" dirty="0" err="1" smtClean="0"/>
              <a:t>pumping</a:t>
            </a:r>
            <a:r>
              <a:rPr lang="de-DE" dirty="0" smtClean="0"/>
              <a:t> </a:t>
            </a:r>
            <a:r>
              <a:rPr lang="de-DE" dirty="0" err="1" smtClean="0"/>
              <a:t>region</a:t>
            </a:r>
            <a:r>
              <a:rPr lang="de-DE" dirty="0" smtClean="0"/>
              <a:t> ~ 100 m</a:t>
            </a:r>
            <a:r>
              <a:rPr lang="de-DE" baseline="30000" dirty="0" smtClean="0"/>
              <a:t>3</a:t>
            </a:r>
            <a:r>
              <a:rPr lang="de-DE" dirty="0" smtClean="0"/>
              <a:t>/s</a:t>
            </a:r>
            <a:r>
              <a:rPr lang="de-DE" baseline="-25000" dirty="0" smtClean="0"/>
              <a:t>(16)</a:t>
            </a:r>
            <a:endParaRPr lang="de-DE" dirty="0"/>
          </a:p>
          <a:p>
            <a:pPr marL="285750" indent="-285750">
              <a:buFont typeface="Arial" panose="020B0604020202020204" pitchFamily="34" charset="0"/>
              <a:buChar char="•"/>
            </a:pPr>
            <a:r>
              <a:rPr lang="de-DE" dirty="0"/>
              <a:t>neutral </a:t>
            </a:r>
            <a:r>
              <a:rPr lang="de-DE" dirty="0" err="1"/>
              <a:t>flux</a:t>
            </a:r>
            <a:r>
              <a:rPr lang="de-DE" dirty="0"/>
              <a:t> at </a:t>
            </a:r>
            <a:r>
              <a:rPr lang="de-DE" dirty="0" err="1"/>
              <a:t>divertor</a:t>
            </a:r>
            <a:r>
              <a:rPr lang="de-DE" dirty="0"/>
              <a:t> </a:t>
            </a:r>
            <a:r>
              <a:rPr lang="el-GR" dirty="0"/>
              <a:t>Γ</a:t>
            </a:r>
            <a:r>
              <a:rPr lang="de-DE" baseline="-25000" dirty="0"/>
              <a:t>div</a:t>
            </a:r>
            <a:r>
              <a:rPr lang="de-DE" dirty="0"/>
              <a:t> </a:t>
            </a:r>
            <a:r>
              <a:rPr lang="de-DE" dirty="0" smtClean="0"/>
              <a:t> ~ 10</a:t>
            </a:r>
            <a:r>
              <a:rPr lang="de-DE" baseline="30000" dirty="0" smtClean="0"/>
              <a:t>23</a:t>
            </a:r>
            <a:r>
              <a:rPr lang="de-DE" dirty="0" smtClean="0"/>
              <a:t> m</a:t>
            </a:r>
            <a:r>
              <a:rPr lang="de-DE" baseline="30000" dirty="0" smtClean="0"/>
              <a:t>-2 </a:t>
            </a:r>
            <a:r>
              <a:rPr lang="de-DE" dirty="0" smtClean="0"/>
              <a:t>s</a:t>
            </a:r>
            <a:r>
              <a:rPr lang="de-DE" baseline="30000" dirty="0" smtClean="0"/>
              <a:t>-1</a:t>
            </a:r>
            <a:r>
              <a:rPr lang="de-DE" baseline="-25000" dirty="0" smtClean="0"/>
              <a:t>(13)</a:t>
            </a:r>
            <a:endParaRPr lang="de-DE" baseline="30000" dirty="0"/>
          </a:p>
          <a:p>
            <a:pPr marL="285750" indent="-285750">
              <a:buFont typeface="Arial" panose="020B0604020202020204" pitchFamily="34" charset="0"/>
              <a:buChar char="•"/>
            </a:pPr>
            <a:r>
              <a:rPr lang="de-DE" dirty="0" smtClean="0"/>
              <a:t>neutral </a:t>
            </a:r>
            <a:r>
              <a:rPr lang="de-DE" dirty="0" err="1" smtClean="0"/>
              <a:t>flux</a:t>
            </a:r>
            <a:r>
              <a:rPr lang="de-DE" dirty="0" smtClean="0"/>
              <a:t> in </a:t>
            </a:r>
            <a:r>
              <a:rPr lang="de-DE" dirty="0" err="1" smtClean="0"/>
              <a:t>subdivertor</a:t>
            </a:r>
            <a:r>
              <a:rPr lang="de-DE" dirty="0" smtClean="0"/>
              <a:t> </a:t>
            </a:r>
            <a:br>
              <a:rPr lang="de-DE" dirty="0" smtClean="0"/>
            </a:br>
            <a:r>
              <a:rPr lang="el-GR" dirty="0" smtClean="0"/>
              <a:t>Γ</a:t>
            </a:r>
            <a:r>
              <a:rPr lang="de-DE" baseline="-25000" dirty="0" err="1" smtClean="0"/>
              <a:t>subdiv</a:t>
            </a:r>
            <a:r>
              <a:rPr lang="de-DE" dirty="0" smtClean="0"/>
              <a:t> </a:t>
            </a:r>
            <a:r>
              <a:rPr lang="de-DE" dirty="0"/>
              <a:t>~ </a:t>
            </a:r>
            <a:r>
              <a:rPr lang="de-DE" dirty="0" smtClean="0"/>
              <a:t>3.5 x 10</a:t>
            </a:r>
            <a:r>
              <a:rPr lang="de-DE" baseline="30000" dirty="0" smtClean="0"/>
              <a:t>22</a:t>
            </a:r>
            <a:r>
              <a:rPr lang="de-DE" dirty="0" smtClean="0"/>
              <a:t> </a:t>
            </a:r>
            <a:r>
              <a:rPr lang="de-DE" dirty="0"/>
              <a:t>m</a:t>
            </a:r>
            <a:r>
              <a:rPr lang="de-DE" baseline="30000" dirty="0"/>
              <a:t>-2 </a:t>
            </a:r>
            <a:r>
              <a:rPr lang="de-DE" dirty="0" smtClean="0"/>
              <a:t>s</a:t>
            </a:r>
            <a:r>
              <a:rPr lang="de-DE" baseline="30000" dirty="0" smtClean="0"/>
              <a:t>-1</a:t>
            </a:r>
            <a:r>
              <a:rPr lang="de-DE" baseline="-25000" dirty="0" smtClean="0"/>
              <a:t>(16</a:t>
            </a:r>
            <a:r>
              <a:rPr lang="de-DE" baseline="-25000" dirty="0" smtClean="0"/>
              <a:t>) </a:t>
            </a:r>
            <a:r>
              <a:rPr lang="de-DE" dirty="0" smtClean="0"/>
              <a:t>(35 % </a:t>
            </a:r>
            <a:r>
              <a:rPr lang="el-GR" dirty="0"/>
              <a:t>Γ</a:t>
            </a:r>
            <a:r>
              <a:rPr lang="de-DE" baseline="-25000" dirty="0"/>
              <a:t>div</a:t>
            </a:r>
            <a:r>
              <a:rPr lang="de-DE" dirty="0" smtClean="0"/>
              <a:t>)</a:t>
            </a:r>
            <a:endParaRPr lang="de-DE" baseline="30000" dirty="0"/>
          </a:p>
          <a:p>
            <a:pPr marL="285750" indent="-285750">
              <a:buFont typeface="Arial" panose="020B0604020202020204" pitchFamily="34" charset="0"/>
              <a:buChar char="•"/>
            </a:pPr>
            <a:r>
              <a:rPr lang="de-DE" dirty="0" smtClean="0"/>
              <a:t>neutral </a:t>
            </a:r>
            <a:r>
              <a:rPr lang="de-DE" dirty="0" err="1" smtClean="0"/>
              <a:t>flux</a:t>
            </a:r>
            <a:r>
              <a:rPr lang="de-DE" dirty="0" smtClean="0"/>
              <a:t> in </a:t>
            </a:r>
            <a:r>
              <a:rPr lang="de-DE" dirty="0" err="1" smtClean="0"/>
              <a:t>pumping</a:t>
            </a:r>
            <a:r>
              <a:rPr lang="de-DE" dirty="0" smtClean="0"/>
              <a:t> </a:t>
            </a:r>
            <a:r>
              <a:rPr lang="de-DE" dirty="0" err="1" smtClean="0"/>
              <a:t>region</a:t>
            </a:r>
            <a:r>
              <a:rPr lang="de-DE" dirty="0" smtClean="0"/>
              <a:t> </a:t>
            </a:r>
            <a:br>
              <a:rPr lang="de-DE" dirty="0" smtClean="0"/>
            </a:br>
            <a:r>
              <a:rPr lang="el-GR" dirty="0" smtClean="0"/>
              <a:t>Γ</a:t>
            </a:r>
            <a:r>
              <a:rPr lang="de-DE" baseline="-25000" dirty="0" smtClean="0"/>
              <a:t>pump</a:t>
            </a:r>
            <a:r>
              <a:rPr lang="de-DE" dirty="0" smtClean="0"/>
              <a:t> ~ 4.5 x 10</a:t>
            </a:r>
            <a:r>
              <a:rPr lang="de-DE" baseline="30000" dirty="0" smtClean="0"/>
              <a:t>21</a:t>
            </a:r>
            <a:r>
              <a:rPr lang="de-DE" dirty="0" smtClean="0"/>
              <a:t> </a:t>
            </a:r>
            <a:r>
              <a:rPr lang="de-DE" dirty="0"/>
              <a:t>m</a:t>
            </a:r>
            <a:r>
              <a:rPr lang="de-DE" baseline="30000" dirty="0"/>
              <a:t>-2 </a:t>
            </a:r>
            <a:r>
              <a:rPr lang="de-DE" dirty="0" smtClean="0"/>
              <a:t>s</a:t>
            </a:r>
            <a:r>
              <a:rPr lang="de-DE" baseline="30000" dirty="0" smtClean="0"/>
              <a:t>-1</a:t>
            </a:r>
            <a:r>
              <a:rPr lang="de-DE" baseline="-25000" dirty="0" smtClean="0"/>
              <a:t>(16</a:t>
            </a:r>
            <a:r>
              <a:rPr lang="de-DE" baseline="-25000" dirty="0" smtClean="0"/>
              <a:t>) </a:t>
            </a:r>
            <a:r>
              <a:rPr lang="de-DE" dirty="0" smtClean="0"/>
              <a:t>(12.9 % </a:t>
            </a:r>
            <a:r>
              <a:rPr lang="el-GR" dirty="0"/>
              <a:t>Γ</a:t>
            </a:r>
            <a:r>
              <a:rPr lang="de-DE" baseline="-25000" dirty="0" err="1"/>
              <a:t>subdiv</a:t>
            </a:r>
            <a:r>
              <a:rPr lang="de-DE" dirty="0"/>
              <a:t> )</a:t>
            </a:r>
            <a:endParaRPr lang="de-DE" dirty="0"/>
          </a:p>
          <a:p>
            <a:pPr marL="285750" indent="-285750">
              <a:buFont typeface="Arial" panose="020B0604020202020204" pitchFamily="34" charset="0"/>
              <a:buChar char="•"/>
            </a:pPr>
            <a:r>
              <a:rPr lang="de-DE" dirty="0" err="1" smtClean="0"/>
              <a:t>influx</a:t>
            </a:r>
            <a:r>
              <a:rPr lang="de-DE" dirty="0" smtClean="0"/>
              <a:t> rate </a:t>
            </a:r>
            <a:r>
              <a:rPr lang="el-GR" dirty="0" smtClean="0"/>
              <a:t>Γ</a:t>
            </a:r>
            <a:r>
              <a:rPr lang="de-DE" baseline="-25000" dirty="0" err="1" smtClean="0"/>
              <a:t>influx</a:t>
            </a:r>
            <a:r>
              <a:rPr lang="de-DE" dirty="0" smtClean="0"/>
              <a:t> ~ 0.5 – 20 x 10</a:t>
            </a:r>
            <a:r>
              <a:rPr lang="de-DE" baseline="30000" dirty="0" smtClean="0"/>
              <a:t>21</a:t>
            </a:r>
            <a:r>
              <a:rPr lang="de-DE" dirty="0" smtClean="0"/>
              <a:t> s</a:t>
            </a:r>
            <a:r>
              <a:rPr lang="de-DE" baseline="30000" dirty="0" smtClean="0"/>
              <a:t>-1</a:t>
            </a:r>
            <a:r>
              <a:rPr lang="de-DE" dirty="0" smtClean="0"/>
              <a:t> </a:t>
            </a:r>
            <a:r>
              <a:rPr lang="de-DE" dirty="0" err="1" smtClean="0"/>
              <a:t>is</a:t>
            </a:r>
            <a:r>
              <a:rPr lang="de-DE" dirty="0" smtClean="0"/>
              <a:t> ~ 20 </a:t>
            </a:r>
            <a:r>
              <a:rPr lang="de-DE" dirty="0" err="1" smtClean="0"/>
              <a:t>times</a:t>
            </a:r>
            <a:r>
              <a:rPr lang="de-DE" dirty="0" smtClean="0"/>
              <a:t> </a:t>
            </a:r>
            <a:r>
              <a:rPr lang="de-DE" dirty="0" err="1" smtClean="0"/>
              <a:t>smaller</a:t>
            </a:r>
            <a:r>
              <a:rPr lang="de-DE" dirty="0" smtClean="0"/>
              <a:t> </a:t>
            </a:r>
            <a:r>
              <a:rPr lang="de-DE" dirty="0" err="1" smtClean="0"/>
              <a:t>than</a:t>
            </a:r>
            <a:r>
              <a:rPr lang="de-DE" dirty="0" smtClean="0"/>
              <a:t> </a:t>
            </a:r>
            <a:r>
              <a:rPr lang="de-DE" dirty="0" err="1" smtClean="0"/>
              <a:t>fluxes</a:t>
            </a:r>
            <a:r>
              <a:rPr lang="de-DE" dirty="0" smtClean="0"/>
              <a:t> </a:t>
            </a:r>
            <a:r>
              <a:rPr lang="de-DE" dirty="0" err="1" smtClean="0"/>
              <a:t>from</a:t>
            </a:r>
            <a:r>
              <a:rPr lang="de-DE" dirty="0" smtClean="0"/>
              <a:t> </a:t>
            </a:r>
            <a:r>
              <a:rPr lang="de-DE" dirty="0" err="1" smtClean="0"/>
              <a:t>recycling</a:t>
            </a:r>
            <a:r>
              <a:rPr lang="de-DE" dirty="0" smtClean="0"/>
              <a:t> </a:t>
            </a:r>
            <a:r>
              <a:rPr lang="de-DE" dirty="0"/>
              <a:t>in </a:t>
            </a:r>
            <a:r>
              <a:rPr lang="de-DE" dirty="0" err="1" smtClean="0"/>
              <a:t>subdivertor</a:t>
            </a:r>
            <a:r>
              <a:rPr lang="de-DE" baseline="-25000" dirty="0" smtClean="0"/>
              <a:t>(18)</a:t>
            </a:r>
            <a:endParaRPr lang="de-DE" dirty="0" smtClean="0"/>
          </a:p>
          <a:p>
            <a:pPr marL="285750" indent="-285750">
              <a:buFont typeface="Arial" panose="020B0604020202020204" pitchFamily="34" charset="0"/>
              <a:buChar char="•"/>
            </a:pPr>
            <a:r>
              <a:rPr lang="de-DE" dirty="0" smtClean="0"/>
              <a:t>neutral </a:t>
            </a:r>
            <a:r>
              <a:rPr lang="de-DE" dirty="0" err="1" smtClean="0"/>
              <a:t>removal</a:t>
            </a:r>
            <a:r>
              <a:rPr lang="de-DE" dirty="0" smtClean="0"/>
              <a:t> rate ~ 275 A</a:t>
            </a:r>
            <a:r>
              <a:rPr lang="de-DE" baseline="-25000" dirty="0" smtClean="0"/>
              <a:t>(16</a:t>
            </a:r>
            <a:r>
              <a:rPr lang="de-DE" baseline="-25000" dirty="0" smtClean="0"/>
              <a:t>) </a:t>
            </a:r>
            <a:endParaRPr lang="de-DE" dirty="0" smtClean="0"/>
          </a:p>
          <a:p>
            <a:pPr marL="285750" indent="-285750">
              <a:buFont typeface="Arial" panose="020B0604020202020204" pitchFamily="34" charset="0"/>
              <a:buChar char="•"/>
            </a:pPr>
            <a:r>
              <a:rPr lang="en-US" dirty="0" smtClean="0"/>
              <a:t>At high </a:t>
            </a:r>
            <a:r>
              <a:rPr lang="en-US" dirty="0" err="1" smtClean="0"/>
              <a:t>T</a:t>
            </a:r>
            <a:r>
              <a:rPr lang="en-US" baseline="-25000" dirty="0" err="1" smtClean="0"/>
              <a:t>e</a:t>
            </a:r>
            <a:r>
              <a:rPr lang="en-US" dirty="0" smtClean="0"/>
              <a:t> plasma in front of targets is opaque to neutrals from private flux region</a:t>
            </a:r>
            <a:r>
              <a:rPr lang="en-US" baseline="-25000" dirty="0" smtClean="0"/>
              <a:t>(18)</a:t>
            </a:r>
            <a:endParaRPr lang="en-US" dirty="0" smtClean="0"/>
          </a:p>
          <a:p>
            <a:pPr marL="285750" indent="-285750">
              <a:buFont typeface="Arial" panose="020B0604020202020204" pitchFamily="34" charset="0"/>
              <a:buChar char="•"/>
            </a:pPr>
            <a:r>
              <a:rPr lang="de-DE" dirty="0" err="1" smtClean="0"/>
              <a:t>volume</a:t>
            </a:r>
            <a:r>
              <a:rPr lang="de-DE" dirty="0" smtClean="0"/>
              <a:t> </a:t>
            </a:r>
            <a:r>
              <a:rPr lang="de-DE" dirty="0" err="1" smtClean="0"/>
              <a:t>recombination</a:t>
            </a:r>
            <a:r>
              <a:rPr lang="de-DE" dirty="0" smtClean="0"/>
              <a:t> rate </a:t>
            </a:r>
            <a:r>
              <a:rPr lang="de-DE" dirty="0" err="1" smtClean="0"/>
              <a:t>coefficient</a:t>
            </a:r>
            <a:r>
              <a:rPr lang="de-DE" dirty="0" smtClean="0"/>
              <a:t> ~ 10</a:t>
            </a:r>
            <a:r>
              <a:rPr lang="de-DE" baseline="30000" dirty="0" smtClean="0"/>
              <a:t>-16</a:t>
            </a:r>
            <a:r>
              <a:rPr lang="de-DE" dirty="0" smtClean="0"/>
              <a:t> m</a:t>
            </a:r>
            <a:r>
              <a:rPr lang="de-DE" baseline="30000" dirty="0" smtClean="0"/>
              <a:t>3</a:t>
            </a:r>
            <a:r>
              <a:rPr lang="de-DE" dirty="0" smtClean="0"/>
              <a:t>/s</a:t>
            </a:r>
            <a:r>
              <a:rPr lang="de-DE" baseline="-25000" dirty="0" smtClean="0"/>
              <a:t>(17)</a:t>
            </a:r>
            <a:endParaRPr lang="de-DE" dirty="0" smtClean="0"/>
          </a:p>
          <a:p>
            <a:pPr marL="285750" indent="-285750">
              <a:buFont typeface="Arial" panose="020B0604020202020204" pitchFamily="34" charset="0"/>
              <a:buChar char="•"/>
            </a:pPr>
            <a:r>
              <a:rPr lang="de-DE" dirty="0" err="1" smtClean="0"/>
              <a:t>ratio</a:t>
            </a:r>
            <a:r>
              <a:rPr lang="de-DE" dirty="0" smtClean="0"/>
              <a:t> </a:t>
            </a:r>
            <a:r>
              <a:rPr lang="de-DE" dirty="0"/>
              <a:t>neutral </a:t>
            </a:r>
            <a:r>
              <a:rPr lang="de-DE" dirty="0" err="1"/>
              <a:t>flux</a:t>
            </a:r>
            <a:r>
              <a:rPr lang="de-DE" dirty="0"/>
              <a:t> in </a:t>
            </a:r>
            <a:r>
              <a:rPr lang="de-DE" dirty="0" err="1"/>
              <a:t>pumping</a:t>
            </a:r>
            <a:r>
              <a:rPr lang="de-DE" dirty="0"/>
              <a:t> </a:t>
            </a:r>
            <a:r>
              <a:rPr lang="de-DE" dirty="0" err="1"/>
              <a:t>chamber</a:t>
            </a:r>
            <a:r>
              <a:rPr lang="de-DE" dirty="0"/>
              <a:t> </a:t>
            </a:r>
            <a:r>
              <a:rPr lang="de-DE" dirty="0" err="1"/>
              <a:t>to</a:t>
            </a:r>
            <a:r>
              <a:rPr lang="de-DE" dirty="0"/>
              <a:t> sub-</a:t>
            </a:r>
            <a:r>
              <a:rPr lang="de-DE" dirty="0" err="1"/>
              <a:t>divertor</a:t>
            </a:r>
            <a:r>
              <a:rPr lang="de-DE" dirty="0"/>
              <a:t> ~ </a:t>
            </a:r>
            <a:r>
              <a:rPr lang="de-DE" dirty="0" smtClean="0"/>
              <a:t>0.22 (</a:t>
            </a:r>
            <a:r>
              <a:rPr lang="de-DE" dirty="0" err="1" smtClean="0"/>
              <a:t>modeling</a:t>
            </a:r>
            <a:r>
              <a:rPr lang="de-DE" dirty="0" smtClean="0"/>
              <a:t>)</a:t>
            </a:r>
            <a:r>
              <a:rPr lang="de-DE" baseline="-25000" dirty="0" smtClean="0"/>
              <a:t>(19)</a:t>
            </a:r>
            <a:endParaRPr lang="de-DE" dirty="0"/>
          </a:p>
          <a:p>
            <a:pPr marL="285750" indent="-285750">
              <a:buFont typeface="Arial" panose="020B0604020202020204" pitchFamily="34" charset="0"/>
              <a:buChar char="•"/>
            </a:pPr>
            <a:endParaRPr lang="en-US" dirty="0" smtClean="0"/>
          </a:p>
        </p:txBody>
      </p:sp>
      <p:sp>
        <p:nvSpPr>
          <p:cNvPr id="4" name="Titel 3"/>
          <p:cNvSpPr>
            <a:spLocks noGrp="1"/>
          </p:cNvSpPr>
          <p:nvPr>
            <p:ph type="title"/>
          </p:nvPr>
        </p:nvSpPr>
        <p:spPr/>
        <p:txBody>
          <a:bodyPr/>
          <a:lstStyle/>
          <a:p>
            <a:r>
              <a:rPr lang="de-DE" dirty="0" err="1" smtClean="0"/>
              <a:t>Div</a:t>
            </a:r>
            <a:r>
              <a:rPr lang="de-DE" dirty="0" smtClean="0"/>
              <a:t> II</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10</a:t>
            </a:fld>
            <a:endParaRPr lang="de-DE" dirty="0"/>
          </a:p>
        </p:txBody>
      </p:sp>
      <p:sp>
        <p:nvSpPr>
          <p:cNvPr id="9" name="Textfeld 8"/>
          <p:cNvSpPr txBox="1"/>
          <p:nvPr/>
        </p:nvSpPr>
        <p:spPr>
          <a:xfrm>
            <a:off x="5483561" y="5258087"/>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(13)</a:t>
            </a:r>
          </a:p>
        </p:txBody>
      </p:sp>
    </p:spTree>
    <p:extLst>
      <p:ext uri="{BB962C8B-B14F-4D97-AF65-F5344CB8AC3E}">
        <p14:creationId xmlns:p14="http://schemas.microsoft.com/office/powerpoint/2010/main" val="2923884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
                                            <p:txEl>
                                              <p:pRg st="9" end="9"/>
                                            </p:txEl>
                                          </p:spTgt>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el 3"/>
          <p:cNvSpPr>
            <a:spLocks noGrp="1"/>
          </p:cNvSpPr>
          <p:nvPr>
            <p:ph type="title"/>
          </p:nvPr>
        </p:nvSpPr>
        <p:spPr/>
        <p:txBody>
          <a:bodyPr/>
          <a:lstStyle/>
          <a:p>
            <a:r>
              <a:rPr lang="de-DE" dirty="0" err="1" smtClean="0"/>
              <a:t>Div</a:t>
            </a:r>
            <a:r>
              <a:rPr lang="de-DE" dirty="0" smtClean="0"/>
              <a:t> II</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11</a:t>
            </a:fld>
            <a:endParaRPr lang="de-DE" dirty="0"/>
          </a:p>
        </p:txBody>
      </p:sp>
      <p:pic>
        <p:nvPicPr>
          <p:cNvPr id="10" name="Grafik 9"/>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970421" y="846974"/>
            <a:ext cx="3930315" cy="5528355"/>
          </a:xfrm>
          <a:prstGeom prst="rect">
            <a:avLst/>
          </a:prstGeom>
        </p:spPr>
      </p:pic>
    </p:spTree>
    <p:extLst>
      <p:ext uri="{BB962C8B-B14F-4D97-AF65-F5344CB8AC3E}">
        <p14:creationId xmlns:p14="http://schemas.microsoft.com/office/powerpoint/2010/main" val="210275101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nhaltsplatzhalter 7"/>
          <p:cNvPicPr>
            <a:picLocks noGrp="1" noChangeAspect="1"/>
          </p:cNvPicPr>
          <p:nvPr>
            <p:ph sz="half" idx="1"/>
          </p:nvPr>
        </p:nvPicPr>
        <p:blipFill>
          <a:blip r:embed="rId2">
            <a:extLst>
              <a:ext uri="{28A0092B-C50C-407E-A947-70E740481C1C}">
                <a14:useLocalDpi xmlns:a14="http://schemas.microsoft.com/office/drawing/2010/main" val="0"/>
              </a:ext>
            </a:extLst>
          </a:blip>
          <a:stretch>
            <a:fillRect/>
          </a:stretch>
        </p:blipFill>
        <p:spPr>
          <a:xfrm>
            <a:off x="695325" y="1132660"/>
            <a:ext cx="4319175" cy="2532960"/>
          </a:xfrm>
        </p:spPr>
      </p:pic>
      <p:pic>
        <p:nvPicPr>
          <p:cNvPr id="9" name="Inhaltsplatzhalter 8"/>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695325" y="3713331"/>
            <a:ext cx="4319176" cy="2590266"/>
          </a:xfrm>
        </p:spPr>
      </p:pic>
      <p:sp>
        <p:nvSpPr>
          <p:cNvPr id="4" name="Titel 3"/>
          <p:cNvSpPr>
            <a:spLocks noGrp="1"/>
          </p:cNvSpPr>
          <p:nvPr>
            <p:ph type="title"/>
          </p:nvPr>
        </p:nvSpPr>
        <p:spPr/>
        <p:txBody>
          <a:bodyPr/>
          <a:lstStyle/>
          <a:p>
            <a:r>
              <a:rPr lang="de-DE" dirty="0" err="1" smtClean="0"/>
              <a:t>Div</a:t>
            </a:r>
            <a:r>
              <a:rPr lang="de-DE" dirty="0" smtClean="0"/>
              <a:t> III</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12</a:t>
            </a:fld>
            <a:endParaRPr lang="de-DE" dirty="0"/>
          </a:p>
        </p:txBody>
      </p:sp>
      <p:sp>
        <p:nvSpPr>
          <p:cNvPr id="10" name="Inhaltsplatzhalter 2"/>
          <p:cNvSpPr txBox="1">
            <a:spLocks/>
          </p:cNvSpPr>
          <p:nvPr/>
        </p:nvSpPr>
        <p:spPr>
          <a:xfrm>
            <a:off x="6384263" y="1881188"/>
            <a:ext cx="5112412" cy="4500562"/>
          </a:xfrm>
          <a:prstGeom prst="rect">
            <a:avLst/>
          </a:prstGeom>
        </p:spPr>
        <p:txBody>
          <a:bodyPr vert="horz" lIns="0" tIns="45720" rIns="0" bIns="45720" rtlCol="0">
            <a:normAutofit/>
          </a:bodyPr>
          <a:lst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kern="600" spc="40" baseline="0">
                <a:solidFill>
                  <a:schemeClr val="tx1"/>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0" kern="400" spc="40" baseline="0">
                <a:solidFill>
                  <a:schemeClr val="tx1"/>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b="1" kern="600" spc="40" baseline="0">
                <a:solidFill>
                  <a:schemeClr val="tx2"/>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a:lstStyle>
          <a:p>
            <a:pPr marL="285750" indent="-285750">
              <a:buFont typeface="Arial" panose="020B0604020202020204" pitchFamily="34" charset="0"/>
              <a:buChar char="•"/>
            </a:pPr>
            <a:r>
              <a:rPr lang="de-DE" dirty="0" err="1" smtClean="0"/>
              <a:t>first</a:t>
            </a:r>
            <a:r>
              <a:rPr lang="de-DE" dirty="0" smtClean="0"/>
              <a:t> </a:t>
            </a:r>
            <a:r>
              <a:rPr lang="de-DE" dirty="0" err="1" smtClean="0"/>
              <a:t>operation</a:t>
            </a:r>
            <a:r>
              <a:rPr lang="de-DE" dirty="0" smtClean="0"/>
              <a:t> 2013</a:t>
            </a:r>
            <a:r>
              <a:rPr lang="de-DE" baseline="-25000" dirty="0" smtClean="0"/>
              <a:t>(19)</a:t>
            </a:r>
            <a:endParaRPr lang="de-DE" dirty="0" smtClean="0"/>
          </a:p>
          <a:p>
            <a:pPr marL="285750" indent="-285750">
              <a:buFont typeface="Arial" panose="020B0604020202020204" pitchFamily="34" charset="0"/>
              <a:buChar char="•"/>
            </a:pPr>
            <a:r>
              <a:rPr lang="de-DE" dirty="0"/>
              <a:t>neutral </a:t>
            </a:r>
            <a:r>
              <a:rPr lang="de-DE" dirty="0" err="1"/>
              <a:t>pressure</a:t>
            </a:r>
            <a:r>
              <a:rPr lang="de-DE" dirty="0"/>
              <a:t> </a:t>
            </a:r>
            <a:r>
              <a:rPr lang="de-DE" dirty="0" err="1" smtClean="0"/>
              <a:t>p</a:t>
            </a:r>
            <a:r>
              <a:rPr lang="de-DE" baseline="-25000" dirty="0" err="1" smtClean="0"/>
              <a:t>n</a:t>
            </a:r>
            <a:r>
              <a:rPr lang="de-DE" dirty="0" smtClean="0"/>
              <a:t> ~ </a:t>
            </a:r>
            <a:r>
              <a:rPr lang="de-DE" dirty="0"/>
              <a:t>4</a:t>
            </a:r>
            <a:r>
              <a:rPr lang="de-DE" dirty="0" smtClean="0"/>
              <a:t> </a:t>
            </a:r>
            <a:r>
              <a:rPr lang="de-DE" dirty="0" err="1" smtClean="0"/>
              <a:t>Pa</a:t>
            </a:r>
            <a:r>
              <a:rPr lang="de-DE" baseline="-25000" dirty="0" smtClean="0"/>
              <a:t>(19)</a:t>
            </a:r>
            <a:endParaRPr lang="de-DE" dirty="0" smtClean="0"/>
          </a:p>
          <a:p>
            <a:pPr marL="285750" indent="-285750">
              <a:buFont typeface="Arial" panose="020B0604020202020204" pitchFamily="34" charset="0"/>
              <a:buChar char="•"/>
            </a:pPr>
            <a:r>
              <a:rPr lang="de-DE" dirty="0" err="1" smtClean="0"/>
              <a:t>pumping</a:t>
            </a:r>
            <a:r>
              <a:rPr lang="de-DE" dirty="0" smtClean="0"/>
              <a:t> </a:t>
            </a:r>
            <a:r>
              <a:rPr lang="de-DE" dirty="0" err="1" smtClean="0"/>
              <a:t>efficiency</a:t>
            </a:r>
            <a:r>
              <a:rPr lang="de-DE" dirty="0" smtClean="0"/>
              <a:t> </a:t>
            </a:r>
            <a:r>
              <a:rPr lang="de-DE" dirty="0" err="1" smtClean="0"/>
              <a:t>increased</a:t>
            </a:r>
            <a:r>
              <a:rPr lang="de-DE" dirty="0" smtClean="0"/>
              <a:t> </a:t>
            </a:r>
            <a:r>
              <a:rPr lang="de-DE" dirty="0" err="1" smtClean="0"/>
              <a:t>by</a:t>
            </a:r>
            <a:r>
              <a:rPr lang="de-DE" dirty="0" smtClean="0"/>
              <a:t> </a:t>
            </a:r>
            <a:r>
              <a:rPr lang="de-DE" dirty="0" smtClean="0"/>
              <a:t>~ 30% (</a:t>
            </a:r>
            <a:r>
              <a:rPr lang="de-DE" dirty="0" err="1" smtClean="0"/>
              <a:t>modeling</a:t>
            </a:r>
            <a:r>
              <a:rPr lang="de-DE" dirty="0" smtClean="0"/>
              <a:t>)</a:t>
            </a:r>
            <a:r>
              <a:rPr lang="de-DE" baseline="-25000" dirty="0" smtClean="0"/>
              <a:t>(19)</a:t>
            </a:r>
            <a:endParaRPr lang="de-DE" dirty="0" smtClean="0"/>
          </a:p>
          <a:p>
            <a:pPr marL="285750" indent="-285750">
              <a:buFont typeface="Arial" panose="020B0604020202020204" pitchFamily="34" charset="0"/>
              <a:buChar char="•"/>
            </a:pPr>
            <a:r>
              <a:rPr lang="de-DE" dirty="0" err="1" smtClean="0"/>
              <a:t>ratio</a:t>
            </a:r>
            <a:r>
              <a:rPr lang="de-DE" dirty="0" smtClean="0"/>
              <a:t> neutral </a:t>
            </a:r>
            <a:r>
              <a:rPr lang="de-DE" dirty="0" err="1" smtClean="0"/>
              <a:t>flux</a:t>
            </a:r>
            <a:r>
              <a:rPr lang="de-DE" dirty="0" smtClean="0"/>
              <a:t> in </a:t>
            </a:r>
            <a:r>
              <a:rPr lang="de-DE" dirty="0" err="1" smtClean="0"/>
              <a:t>pumping</a:t>
            </a:r>
            <a:r>
              <a:rPr lang="de-DE" dirty="0" smtClean="0"/>
              <a:t> </a:t>
            </a:r>
            <a:r>
              <a:rPr lang="de-DE" dirty="0" err="1" smtClean="0"/>
              <a:t>chamber</a:t>
            </a:r>
            <a:r>
              <a:rPr lang="de-DE" dirty="0" smtClean="0"/>
              <a:t> </a:t>
            </a:r>
            <a:r>
              <a:rPr lang="de-DE" dirty="0" err="1" smtClean="0"/>
              <a:t>to</a:t>
            </a:r>
            <a:r>
              <a:rPr lang="de-DE" dirty="0" smtClean="0"/>
              <a:t> sub-</a:t>
            </a:r>
            <a:r>
              <a:rPr lang="de-DE" dirty="0" err="1" smtClean="0"/>
              <a:t>divertor</a:t>
            </a:r>
            <a:r>
              <a:rPr lang="de-DE" dirty="0" smtClean="0"/>
              <a:t> ~ 0.28 (</a:t>
            </a:r>
            <a:r>
              <a:rPr lang="de-DE" dirty="0" err="1" smtClean="0"/>
              <a:t>modeling</a:t>
            </a:r>
            <a:r>
              <a:rPr lang="de-DE" dirty="0" smtClean="0"/>
              <a:t>)</a:t>
            </a:r>
            <a:r>
              <a:rPr lang="de-DE" baseline="-25000" dirty="0" smtClean="0"/>
              <a:t>(19)</a:t>
            </a:r>
            <a:endParaRPr lang="de-DE" dirty="0"/>
          </a:p>
          <a:p>
            <a:pPr marL="285750" indent="-285750">
              <a:buFont typeface="Arial" panose="020B0604020202020204" pitchFamily="34" charset="0"/>
              <a:buChar char="•"/>
            </a:pPr>
            <a:endParaRPr lang="de-DE" dirty="0"/>
          </a:p>
        </p:txBody>
      </p:sp>
      <p:sp>
        <p:nvSpPr>
          <p:cNvPr id="11" name="Textfeld 10"/>
          <p:cNvSpPr txBox="1"/>
          <p:nvPr/>
        </p:nvSpPr>
        <p:spPr>
          <a:xfrm>
            <a:off x="5014500" y="6051220"/>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(19)</a:t>
            </a:r>
          </a:p>
        </p:txBody>
      </p:sp>
      <p:sp>
        <p:nvSpPr>
          <p:cNvPr id="12" name="Textfeld 11"/>
          <p:cNvSpPr txBox="1"/>
          <p:nvPr/>
        </p:nvSpPr>
        <p:spPr>
          <a:xfrm>
            <a:off x="5014500" y="3460953"/>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(19)</a:t>
            </a:r>
          </a:p>
        </p:txBody>
      </p:sp>
    </p:spTree>
    <p:extLst>
      <p:ext uri="{BB962C8B-B14F-4D97-AF65-F5344CB8AC3E}">
        <p14:creationId xmlns:p14="http://schemas.microsoft.com/office/powerpoint/2010/main" val="62097106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err="1" smtClean="0"/>
              <a:t>Divertor</a:t>
            </a:r>
            <a:r>
              <a:rPr lang="de-DE" dirty="0" smtClean="0"/>
              <a:t> in DIII-D</a:t>
            </a:r>
            <a:br>
              <a:rPr lang="de-DE" dirty="0" smtClean="0"/>
            </a:br>
            <a:endParaRPr lang="de-DE" dirty="0"/>
          </a:p>
        </p:txBody>
      </p:sp>
      <p:sp>
        <p:nvSpPr>
          <p:cNvPr id="3" name="Datumsplatzhalter 2"/>
          <p:cNvSpPr>
            <a:spLocks noGrp="1"/>
          </p:cNvSpPr>
          <p:nvPr>
            <p:ph type="dt" sz="half" idx="10"/>
          </p:nvPr>
        </p:nvSpPr>
        <p:spPr/>
        <p:txBody>
          <a:bodyPr/>
          <a:lstStyle/>
          <a:p>
            <a:r>
              <a:rPr lang="de-DE" smtClean="0"/>
              <a:t>Overview of different divertors </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13</a:t>
            </a:fld>
            <a:endParaRPr lang="de-DE" dirty="0"/>
          </a:p>
        </p:txBody>
      </p:sp>
    </p:spTree>
    <p:extLst>
      <p:ext uri="{BB962C8B-B14F-4D97-AF65-F5344CB8AC3E}">
        <p14:creationId xmlns:p14="http://schemas.microsoft.com/office/powerpoint/2010/main" val="1295039897"/>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nhaltsplatzhalter 7"/>
          <p:cNvPicPr>
            <a:picLocks noGrp="1" noChangeAspect="1"/>
          </p:cNvPicPr>
          <p:nvPr>
            <p:ph sz="half" idx="1"/>
          </p:nvPr>
        </p:nvPicPr>
        <p:blipFill rotWithShape="1">
          <a:blip r:embed="rId2">
            <a:extLst>
              <a:ext uri="{28A0092B-C50C-407E-A947-70E740481C1C}">
                <a14:useLocalDpi xmlns:a14="http://schemas.microsoft.com/office/drawing/2010/main" val="0"/>
              </a:ext>
            </a:extLst>
          </a:blip>
          <a:srcRect r="5505"/>
          <a:stretch/>
        </p:blipFill>
        <p:spPr>
          <a:xfrm>
            <a:off x="947739" y="1100597"/>
            <a:ext cx="3792704" cy="5281153"/>
          </a:xfrm>
        </p:spPr>
      </p:pic>
      <p:sp>
        <p:nvSpPr>
          <p:cNvPr id="3" name="Inhaltsplatzhalter 2"/>
          <p:cNvSpPr>
            <a:spLocks noGrp="1"/>
          </p:cNvSpPr>
          <p:nvPr>
            <p:ph sz="half" idx="2"/>
          </p:nvPr>
        </p:nvSpPr>
        <p:spPr/>
        <p:txBody>
          <a:bodyPr>
            <a:normAutofit fontScale="92500" lnSpcReduction="20000"/>
          </a:bodyPr>
          <a:lstStyle/>
          <a:p>
            <a:pPr marL="285750" indent="-285750">
              <a:buFont typeface="Arial" panose="020B0604020202020204" pitchFamily="34" charset="0"/>
              <a:buChar char="•"/>
            </a:pPr>
            <a:r>
              <a:rPr lang="de-DE" dirty="0" err="1"/>
              <a:t>effective</a:t>
            </a:r>
            <a:r>
              <a:rPr lang="de-DE" dirty="0"/>
              <a:t> </a:t>
            </a:r>
            <a:r>
              <a:rPr lang="de-DE" dirty="0" err="1"/>
              <a:t>pumping</a:t>
            </a:r>
            <a:r>
              <a:rPr lang="de-DE" dirty="0"/>
              <a:t> </a:t>
            </a:r>
            <a:r>
              <a:rPr lang="de-DE" dirty="0" err="1" smtClean="0"/>
              <a:t>speed</a:t>
            </a:r>
            <a:r>
              <a:rPr lang="de-DE" dirty="0" smtClean="0"/>
              <a:t> </a:t>
            </a:r>
            <a:r>
              <a:rPr lang="de-DE" dirty="0" err="1" smtClean="0"/>
              <a:t>S</a:t>
            </a:r>
            <a:r>
              <a:rPr lang="de-DE" baseline="-25000" dirty="0" err="1" smtClean="0"/>
              <a:t>eff</a:t>
            </a:r>
            <a:r>
              <a:rPr lang="de-DE" dirty="0" smtClean="0"/>
              <a:t>: </a:t>
            </a:r>
            <a:r>
              <a:rPr lang="de-DE" baseline="-25000" dirty="0" smtClean="0"/>
              <a:t>(23,25)</a:t>
            </a:r>
            <a:r>
              <a:rPr lang="de-DE" dirty="0" smtClean="0"/>
              <a:t> </a:t>
            </a:r>
          </a:p>
          <a:p>
            <a:pPr marL="465138" lvl="2" indent="-285750"/>
            <a:r>
              <a:rPr lang="de-DE" dirty="0" smtClean="0"/>
              <a:t>~ 40 m</a:t>
            </a:r>
            <a:r>
              <a:rPr lang="de-DE" baseline="30000" dirty="0" smtClean="0"/>
              <a:t>3</a:t>
            </a:r>
            <a:r>
              <a:rPr lang="de-DE" dirty="0" smtClean="0"/>
              <a:t>/s at ~ 0.66 </a:t>
            </a:r>
            <a:r>
              <a:rPr lang="de-DE" dirty="0" err="1" smtClean="0"/>
              <a:t>Pa</a:t>
            </a:r>
            <a:r>
              <a:rPr lang="de-DE" dirty="0" smtClean="0"/>
              <a:t> </a:t>
            </a:r>
            <a:r>
              <a:rPr lang="de-DE" dirty="0" err="1" smtClean="0"/>
              <a:t>for</a:t>
            </a:r>
            <a:r>
              <a:rPr lang="de-DE" dirty="0" smtClean="0"/>
              <a:t> D</a:t>
            </a:r>
            <a:r>
              <a:rPr lang="de-DE" baseline="-25000" dirty="0" smtClean="0"/>
              <a:t>2</a:t>
            </a:r>
            <a:endParaRPr lang="de-DE" dirty="0" smtClean="0"/>
          </a:p>
          <a:p>
            <a:pPr marL="465138" lvl="2" indent="-285750"/>
            <a:r>
              <a:rPr lang="de-DE" dirty="0" smtClean="0"/>
              <a:t>12 – 14 m</a:t>
            </a:r>
            <a:r>
              <a:rPr lang="de-DE" baseline="30000" dirty="0" smtClean="0"/>
              <a:t>3</a:t>
            </a:r>
            <a:r>
              <a:rPr lang="de-DE" dirty="0" smtClean="0"/>
              <a:t>/s </a:t>
            </a:r>
            <a:r>
              <a:rPr lang="de-DE" dirty="0" err="1" smtClean="0"/>
              <a:t>for</a:t>
            </a:r>
            <a:r>
              <a:rPr lang="de-DE" dirty="0" smtClean="0"/>
              <a:t> He</a:t>
            </a:r>
          </a:p>
          <a:p>
            <a:pPr marL="285750" indent="-285750">
              <a:buFont typeface="Arial" panose="020B0604020202020204" pitchFamily="34" charset="0"/>
              <a:buChar char="•"/>
            </a:pPr>
            <a:r>
              <a:rPr lang="de-DE" dirty="0" err="1" smtClean="0"/>
              <a:t>ion</a:t>
            </a:r>
            <a:r>
              <a:rPr lang="de-DE" dirty="0" smtClean="0"/>
              <a:t> </a:t>
            </a:r>
            <a:r>
              <a:rPr lang="de-DE" dirty="0" err="1"/>
              <a:t>flux</a:t>
            </a:r>
            <a:r>
              <a:rPr lang="de-DE" dirty="0"/>
              <a:t> at </a:t>
            </a:r>
            <a:r>
              <a:rPr lang="de-DE" dirty="0" err="1" smtClean="0"/>
              <a:t>target</a:t>
            </a:r>
            <a:r>
              <a:rPr lang="de-DE" dirty="0" smtClean="0"/>
              <a:t> </a:t>
            </a:r>
            <a:r>
              <a:rPr lang="el-GR" dirty="0"/>
              <a:t>Γ</a:t>
            </a:r>
            <a:r>
              <a:rPr lang="de-DE" baseline="-25000" dirty="0" err="1" smtClean="0"/>
              <a:t>target</a:t>
            </a:r>
            <a:r>
              <a:rPr lang="de-DE" dirty="0" smtClean="0"/>
              <a:t>:</a:t>
            </a:r>
            <a:r>
              <a:rPr lang="de-DE" baseline="-25000" dirty="0" smtClean="0"/>
              <a:t>(22)</a:t>
            </a:r>
            <a:r>
              <a:rPr lang="de-DE" dirty="0" smtClean="0"/>
              <a:t> </a:t>
            </a:r>
          </a:p>
          <a:p>
            <a:pPr marL="465138" lvl="2" indent="-285750"/>
            <a:r>
              <a:rPr lang="de-DE" dirty="0" smtClean="0"/>
              <a:t>1.25 x </a:t>
            </a:r>
            <a:r>
              <a:rPr lang="de-DE" dirty="0"/>
              <a:t>10</a:t>
            </a:r>
            <a:r>
              <a:rPr lang="de-DE" baseline="30000" dirty="0"/>
              <a:t>22 </a:t>
            </a:r>
            <a:r>
              <a:rPr lang="de-DE" dirty="0" smtClean="0"/>
              <a:t>s</a:t>
            </a:r>
            <a:r>
              <a:rPr lang="de-DE" baseline="30000" dirty="0" smtClean="0"/>
              <a:t>-1 </a:t>
            </a:r>
            <a:r>
              <a:rPr lang="de-DE" dirty="0" smtClean="0"/>
              <a:t>(±0.85 x 10</a:t>
            </a:r>
            <a:r>
              <a:rPr lang="de-DE" baseline="30000" dirty="0" smtClean="0"/>
              <a:t>22 </a:t>
            </a:r>
            <a:r>
              <a:rPr lang="de-DE" dirty="0" smtClean="0"/>
              <a:t>s</a:t>
            </a:r>
            <a:r>
              <a:rPr lang="de-DE" baseline="30000" dirty="0" smtClean="0"/>
              <a:t>-1</a:t>
            </a:r>
            <a:r>
              <a:rPr lang="de-DE" dirty="0" smtClean="0"/>
              <a:t>)</a:t>
            </a:r>
          </a:p>
          <a:p>
            <a:pPr marL="465138" lvl="2" indent="-285750"/>
            <a:r>
              <a:rPr lang="de-DE" dirty="0" smtClean="0"/>
              <a:t>1 – 5 x 10</a:t>
            </a:r>
            <a:r>
              <a:rPr lang="de-DE" baseline="30000" dirty="0" smtClean="0"/>
              <a:t>22 </a:t>
            </a:r>
            <a:r>
              <a:rPr lang="de-DE" dirty="0" smtClean="0"/>
              <a:t>s</a:t>
            </a:r>
            <a:r>
              <a:rPr lang="de-DE" baseline="30000" dirty="0" smtClean="0"/>
              <a:t>-1</a:t>
            </a:r>
            <a:r>
              <a:rPr lang="de-DE" dirty="0" smtClean="0"/>
              <a:t> (</a:t>
            </a:r>
            <a:r>
              <a:rPr lang="de-DE" dirty="0" err="1" smtClean="0"/>
              <a:t>modeling</a:t>
            </a:r>
            <a:r>
              <a:rPr lang="de-DE" dirty="0" smtClean="0"/>
              <a:t>)</a:t>
            </a:r>
            <a:endParaRPr lang="de-DE" baseline="30000" dirty="0"/>
          </a:p>
          <a:p>
            <a:pPr marL="285750" indent="-285750">
              <a:buFont typeface="Arial" panose="020B0604020202020204" pitchFamily="34" charset="0"/>
              <a:buChar char="•"/>
            </a:pPr>
            <a:r>
              <a:rPr lang="de-DE" dirty="0" err="1" smtClean="0"/>
              <a:t>cryo</a:t>
            </a:r>
            <a:r>
              <a:rPr lang="de-DE" dirty="0" smtClean="0"/>
              <a:t> </a:t>
            </a:r>
            <a:r>
              <a:rPr lang="de-DE" dirty="0" err="1" smtClean="0"/>
              <a:t>exhaust</a:t>
            </a:r>
            <a:r>
              <a:rPr lang="de-DE" dirty="0" smtClean="0"/>
              <a:t> </a:t>
            </a:r>
            <a:r>
              <a:rPr lang="el-GR" dirty="0" smtClean="0"/>
              <a:t>Γ</a:t>
            </a:r>
            <a:r>
              <a:rPr lang="de-DE" baseline="-25000" dirty="0" err="1" smtClean="0"/>
              <a:t>cryo</a:t>
            </a:r>
            <a:r>
              <a:rPr lang="de-DE" dirty="0" smtClean="0"/>
              <a:t> ~ 10</a:t>
            </a:r>
            <a:r>
              <a:rPr lang="de-DE" baseline="30000" dirty="0" smtClean="0"/>
              <a:t>20</a:t>
            </a:r>
            <a:r>
              <a:rPr lang="de-DE" dirty="0" smtClean="0"/>
              <a:t> – 10</a:t>
            </a:r>
            <a:r>
              <a:rPr lang="de-DE" baseline="30000" dirty="0" smtClean="0"/>
              <a:t>21 </a:t>
            </a:r>
            <a:r>
              <a:rPr lang="de-DE" dirty="0" smtClean="0"/>
              <a:t>s</a:t>
            </a:r>
            <a:r>
              <a:rPr lang="de-DE" baseline="30000" dirty="0" smtClean="0"/>
              <a:t>-1</a:t>
            </a:r>
            <a:r>
              <a:rPr lang="de-DE" baseline="-25000" dirty="0" smtClean="0"/>
              <a:t>(24)</a:t>
            </a:r>
            <a:endParaRPr lang="de-DE" baseline="30000" dirty="0" smtClean="0"/>
          </a:p>
          <a:p>
            <a:pPr marL="285750" indent="-285750">
              <a:buFont typeface="Arial" panose="020B0604020202020204" pitchFamily="34" charset="0"/>
              <a:buChar char="•"/>
            </a:pPr>
            <a:r>
              <a:rPr lang="de-DE" dirty="0" err="1" smtClean="0"/>
              <a:t>plasma</a:t>
            </a:r>
            <a:r>
              <a:rPr lang="de-DE" dirty="0" smtClean="0"/>
              <a:t> </a:t>
            </a:r>
            <a:r>
              <a:rPr lang="de-DE" dirty="0" err="1" smtClean="0"/>
              <a:t>efflux</a:t>
            </a:r>
            <a:r>
              <a:rPr lang="de-DE" dirty="0" smtClean="0"/>
              <a:t> </a:t>
            </a:r>
            <a:r>
              <a:rPr lang="el-GR" dirty="0" smtClean="0"/>
              <a:t>Γ</a:t>
            </a:r>
            <a:r>
              <a:rPr lang="de-DE" baseline="-25000" dirty="0" err="1" smtClean="0"/>
              <a:t>efflux</a:t>
            </a:r>
            <a:r>
              <a:rPr lang="de-DE" dirty="0" smtClean="0"/>
              <a:t> </a:t>
            </a:r>
            <a:r>
              <a:rPr lang="de-DE" dirty="0"/>
              <a:t>~ 10</a:t>
            </a:r>
            <a:r>
              <a:rPr lang="de-DE" baseline="30000" dirty="0"/>
              <a:t>22 </a:t>
            </a:r>
            <a:r>
              <a:rPr lang="de-DE" dirty="0" smtClean="0"/>
              <a:t>s</a:t>
            </a:r>
            <a:r>
              <a:rPr lang="de-DE" baseline="30000" dirty="0" smtClean="0"/>
              <a:t>-1</a:t>
            </a:r>
            <a:r>
              <a:rPr lang="de-DE" baseline="-25000" dirty="0" smtClean="0"/>
              <a:t>(24)</a:t>
            </a:r>
            <a:endParaRPr lang="de-DE" baseline="30000" dirty="0" smtClean="0"/>
          </a:p>
          <a:p>
            <a:pPr marL="285750" indent="-285750">
              <a:buFont typeface="Arial" panose="020B0604020202020204" pitchFamily="34" charset="0"/>
              <a:buChar char="•"/>
            </a:pPr>
            <a:r>
              <a:rPr lang="de-DE" dirty="0" err="1" smtClean="0"/>
              <a:t>pumping</a:t>
            </a:r>
            <a:r>
              <a:rPr lang="de-DE" dirty="0" smtClean="0"/>
              <a:t> </a:t>
            </a:r>
            <a:r>
              <a:rPr lang="de-DE" dirty="0" err="1" smtClean="0"/>
              <a:t>efficiency</a:t>
            </a:r>
            <a:r>
              <a:rPr lang="de-DE" dirty="0" smtClean="0"/>
              <a:t> 4 – 8 % (open </a:t>
            </a:r>
            <a:r>
              <a:rPr lang="de-DE" dirty="0" err="1" smtClean="0"/>
              <a:t>and</a:t>
            </a:r>
            <a:r>
              <a:rPr lang="de-DE" dirty="0" smtClean="0"/>
              <a:t> </a:t>
            </a:r>
            <a:r>
              <a:rPr lang="de-DE" dirty="0" err="1" smtClean="0"/>
              <a:t>closed</a:t>
            </a:r>
            <a:r>
              <a:rPr lang="de-DE" dirty="0" smtClean="0"/>
              <a:t> </a:t>
            </a:r>
            <a:r>
              <a:rPr lang="de-DE" dirty="0" err="1" smtClean="0"/>
              <a:t>configuration</a:t>
            </a:r>
            <a:r>
              <a:rPr lang="de-DE" dirty="0" smtClean="0"/>
              <a:t>)</a:t>
            </a:r>
            <a:r>
              <a:rPr lang="de-DE" baseline="-25000" dirty="0" smtClean="0"/>
              <a:t>(24)</a:t>
            </a:r>
          </a:p>
          <a:p>
            <a:pPr marL="285750" indent="-285750">
              <a:buFont typeface="Arial" panose="020B0604020202020204" pitchFamily="34" charset="0"/>
              <a:buChar char="•"/>
            </a:pPr>
            <a:r>
              <a:rPr lang="de-DE" dirty="0" smtClean="0"/>
              <a:t>wall </a:t>
            </a:r>
            <a:r>
              <a:rPr lang="de-DE" dirty="0" err="1" smtClean="0"/>
              <a:t>pumping</a:t>
            </a:r>
            <a:r>
              <a:rPr lang="de-DE" dirty="0" smtClean="0"/>
              <a:t> </a:t>
            </a:r>
            <a:r>
              <a:rPr lang="de-DE" dirty="0" err="1" smtClean="0"/>
              <a:t>efficiency</a:t>
            </a:r>
            <a:r>
              <a:rPr lang="de-DE" dirty="0" smtClean="0"/>
              <a:t> 7 – 9 %</a:t>
            </a:r>
            <a:r>
              <a:rPr lang="de-DE" baseline="-25000" dirty="0" smtClean="0"/>
              <a:t>(24)</a:t>
            </a:r>
            <a:endParaRPr lang="de-DE" dirty="0" smtClean="0"/>
          </a:p>
          <a:p>
            <a:pPr marL="285750" indent="-285750">
              <a:buFont typeface="Arial" panose="020B0604020202020204" pitchFamily="34" charset="0"/>
              <a:buChar char="•"/>
            </a:pPr>
            <a:r>
              <a:rPr lang="de-DE" dirty="0" err="1" smtClean="0"/>
              <a:t>volume</a:t>
            </a:r>
            <a:r>
              <a:rPr lang="de-DE" dirty="0" smtClean="0"/>
              <a:t> </a:t>
            </a:r>
            <a:r>
              <a:rPr lang="de-DE" dirty="0" err="1" smtClean="0"/>
              <a:t>recombination</a:t>
            </a:r>
            <a:r>
              <a:rPr lang="de-DE" dirty="0" smtClean="0"/>
              <a:t> </a:t>
            </a:r>
            <a:r>
              <a:rPr lang="de-DE" dirty="0" err="1" smtClean="0"/>
              <a:t>mostly</a:t>
            </a:r>
            <a:r>
              <a:rPr lang="de-DE" dirty="0" smtClean="0"/>
              <a:t> </a:t>
            </a:r>
            <a:r>
              <a:rPr lang="de-DE" dirty="0" err="1" smtClean="0"/>
              <a:t>above</a:t>
            </a:r>
            <a:r>
              <a:rPr lang="de-DE" dirty="0" smtClean="0"/>
              <a:t> </a:t>
            </a:r>
            <a:r>
              <a:rPr lang="de-DE" dirty="0" err="1" smtClean="0"/>
              <a:t>target</a:t>
            </a:r>
            <a:r>
              <a:rPr lang="de-DE" dirty="0" smtClean="0"/>
              <a:t> </a:t>
            </a:r>
            <a:r>
              <a:rPr lang="de-DE" dirty="0" err="1" smtClean="0"/>
              <a:t>surface</a:t>
            </a:r>
            <a:r>
              <a:rPr lang="de-DE" baseline="-25000" dirty="0" smtClean="0"/>
              <a:t>(26)</a:t>
            </a:r>
            <a:endParaRPr lang="de-DE" dirty="0"/>
          </a:p>
        </p:txBody>
      </p:sp>
      <p:sp>
        <p:nvSpPr>
          <p:cNvPr id="4" name="Titel 3"/>
          <p:cNvSpPr>
            <a:spLocks noGrp="1"/>
          </p:cNvSpPr>
          <p:nvPr>
            <p:ph type="title"/>
          </p:nvPr>
        </p:nvSpPr>
        <p:spPr/>
        <p:txBody>
          <a:bodyPr/>
          <a:lstStyle/>
          <a:p>
            <a:r>
              <a:rPr lang="de-DE" dirty="0" err="1" smtClean="0"/>
              <a:t>Divertor</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14</a:t>
            </a:fld>
            <a:endParaRPr lang="de-DE" dirty="0"/>
          </a:p>
        </p:txBody>
      </p:sp>
      <p:sp>
        <p:nvSpPr>
          <p:cNvPr id="9" name="Textfeld 8"/>
          <p:cNvSpPr txBox="1"/>
          <p:nvPr/>
        </p:nvSpPr>
        <p:spPr>
          <a:xfrm>
            <a:off x="4740443" y="6129373"/>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(21)</a:t>
            </a:r>
          </a:p>
        </p:txBody>
      </p:sp>
    </p:spTree>
    <p:extLst>
      <p:ext uri="{BB962C8B-B14F-4D97-AF65-F5344CB8AC3E}">
        <p14:creationId xmlns:p14="http://schemas.microsoft.com/office/powerpoint/2010/main" val="14765406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
                                            <p:txEl>
                                              <p:pRg st="9" end="9"/>
                                            </p:txEl>
                                          </p:spTgt>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Inhaltsplatzhalter 7"/>
          <p:cNvPicPr>
            <a:picLocks noGrp="1" noChangeAspect="1"/>
          </p:cNvPicPr>
          <p:nvPr>
            <p:ph sz="half" idx="1"/>
          </p:nvPr>
        </p:nvPicPr>
        <p:blipFill rotWithShape="1">
          <a:blip r:embed="rId2">
            <a:extLst>
              <a:ext uri="{28A0092B-C50C-407E-A947-70E740481C1C}">
                <a14:useLocalDpi xmlns:a14="http://schemas.microsoft.com/office/drawing/2010/main" val="0"/>
              </a:ext>
            </a:extLst>
          </a:blip>
          <a:srcRect r="5505"/>
          <a:stretch/>
        </p:blipFill>
        <p:spPr>
          <a:xfrm>
            <a:off x="947739" y="1100597"/>
            <a:ext cx="3792704" cy="5281153"/>
          </a:xfrm>
        </p:spPr>
      </p:pic>
      <p:sp>
        <p:nvSpPr>
          <p:cNvPr id="4" name="Titel 3"/>
          <p:cNvSpPr>
            <a:spLocks noGrp="1"/>
          </p:cNvSpPr>
          <p:nvPr>
            <p:ph type="title"/>
          </p:nvPr>
        </p:nvSpPr>
        <p:spPr/>
        <p:txBody>
          <a:bodyPr/>
          <a:lstStyle/>
          <a:p>
            <a:r>
              <a:rPr lang="de-DE" dirty="0" smtClean="0"/>
              <a:t>Small </a:t>
            </a:r>
            <a:r>
              <a:rPr lang="de-DE" dirty="0"/>
              <a:t>A</a:t>
            </a:r>
            <a:r>
              <a:rPr lang="de-DE" dirty="0" smtClean="0"/>
              <a:t>ngle Slot </a:t>
            </a:r>
            <a:r>
              <a:rPr lang="de-DE" dirty="0" err="1" smtClean="0"/>
              <a:t>Divertor</a:t>
            </a:r>
            <a:r>
              <a:rPr lang="de-DE" dirty="0" smtClean="0"/>
              <a:t> (SAS)</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dirty="0"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15</a:t>
            </a:fld>
            <a:endParaRPr lang="de-DE" dirty="0"/>
          </a:p>
        </p:txBody>
      </p:sp>
      <p:sp>
        <p:nvSpPr>
          <p:cNvPr id="9" name="Textfeld 8"/>
          <p:cNvSpPr txBox="1"/>
          <p:nvPr/>
        </p:nvSpPr>
        <p:spPr>
          <a:xfrm>
            <a:off x="4740443" y="6129373"/>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(21)</a:t>
            </a:r>
          </a:p>
        </p:txBody>
      </p:sp>
      <p:sp>
        <p:nvSpPr>
          <p:cNvPr id="12" name="Textfeld 11"/>
          <p:cNvSpPr txBox="1"/>
          <p:nvPr/>
        </p:nvSpPr>
        <p:spPr>
          <a:xfrm>
            <a:off x="10463386" y="4217815"/>
            <a:ext cx="340463" cy="252377"/>
          </a:xfrm>
          <a:prstGeom prst="rect">
            <a:avLst/>
          </a:prstGeom>
          <a:noFill/>
          <a:ln>
            <a:noFill/>
          </a:ln>
        </p:spPr>
        <p:txBody>
          <a:bodyPr wrap="square" lIns="0" tIns="0" rIns="0" bIns="0" rtlCol="0" anchor="t" anchorCtr="0">
            <a:spAutoFit/>
          </a:bodyPr>
          <a:lstStyle/>
          <a:p>
            <a:pPr algn="l">
              <a:lnSpc>
                <a:spcPts val="2300"/>
              </a:lnSpc>
              <a:spcBef>
                <a:spcPts val="1150"/>
              </a:spcBef>
            </a:pPr>
            <a:r>
              <a:rPr lang="de-DE" sz="1600" b="1" baseline="-25000" dirty="0" smtClean="0">
                <a:solidFill>
                  <a:srgbClr val="005555"/>
                </a:solidFill>
              </a:rPr>
              <a:t>(27)</a:t>
            </a:r>
          </a:p>
        </p:txBody>
      </p:sp>
      <p:pic>
        <p:nvPicPr>
          <p:cNvPr id="14" name="Inhaltsplatzhalter 13"/>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5934074" y="1100597"/>
            <a:ext cx="4529312" cy="3261646"/>
          </a:xfrm>
        </p:spPr>
      </p:pic>
      <p:sp>
        <p:nvSpPr>
          <p:cNvPr id="10" name="Inhaltsplatzhalter 2"/>
          <p:cNvSpPr txBox="1">
            <a:spLocks/>
          </p:cNvSpPr>
          <p:nvPr/>
        </p:nvSpPr>
        <p:spPr>
          <a:xfrm>
            <a:off x="6384263" y="4578140"/>
            <a:ext cx="5112412" cy="1803609"/>
          </a:xfrm>
          <a:prstGeom prst="rect">
            <a:avLst/>
          </a:prstGeom>
        </p:spPr>
        <p:txBody>
          <a:bodyPr vert="horz" lIns="0" tIns="45720" rIns="0" bIns="45720" rtlCol="0">
            <a:normAutofit/>
          </a:bodyPr>
          <a:lstStyle>
            <a:lvl1pPr marL="0" marR="0" indent="0" algn="l" defTabSz="914400" rtl="0" eaLnBrk="1" fontAlgn="auto" latinLnBrk="0" hangingPunct="1">
              <a:lnSpc>
                <a:spcPct val="120000"/>
              </a:lnSpc>
              <a:spcBef>
                <a:spcPts val="600"/>
              </a:spcBef>
              <a:spcAft>
                <a:spcPts val="0"/>
              </a:spcAft>
              <a:buClrTx/>
              <a:buSzTx/>
              <a:buFont typeface="Arial" panose="020B0604020202020204" pitchFamily="34" charset="0"/>
              <a:buNone/>
              <a:tabLst/>
              <a:defRPr lang="de-DE" sz="1800" b="1" i="0" kern="600" spc="40" baseline="0" dirty="0" smtClean="0">
                <a:solidFill>
                  <a:srgbClr val="005555"/>
                </a:solidFill>
                <a:latin typeface="+mn-lt"/>
                <a:ea typeface="+mn-ea"/>
                <a:cs typeface="+mn-cs"/>
              </a:defRPr>
            </a:lvl1pPr>
            <a:lvl2pPr marL="0" indent="0" algn="l" defTabSz="914400" rtl="0" eaLnBrk="1" latinLnBrk="0" hangingPunct="1">
              <a:lnSpc>
                <a:spcPct val="120000"/>
              </a:lnSpc>
              <a:spcBef>
                <a:spcPts val="600"/>
              </a:spcBef>
              <a:spcAft>
                <a:spcPts val="0"/>
              </a:spcAft>
              <a:buFont typeface="Arial" panose="020B0604020202020204" pitchFamily="34" charset="0"/>
              <a:buNone/>
              <a:defRPr sz="1800" kern="600" spc="40" baseline="0">
                <a:solidFill>
                  <a:schemeClr val="tx1"/>
                </a:solidFill>
                <a:latin typeface="+mn-lt"/>
                <a:ea typeface="+mn-ea"/>
                <a:cs typeface="+mn-cs"/>
              </a:defRPr>
            </a:lvl2pPr>
            <a:lvl3pPr marL="179388" indent="-179388" algn="l" defTabSz="914400" rtl="0" eaLnBrk="1" latinLnBrk="0" hangingPunct="1">
              <a:lnSpc>
                <a:spcPct val="120000"/>
              </a:lnSpc>
              <a:spcBef>
                <a:spcPts val="600"/>
              </a:spcBef>
              <a:buFont typeface="Arial" panose="020B0604020202020204" pitchFamily="34" charset="0"/>
              <a:buChar char="•"/>
              <a:defRPr sz="1800" b="0" kern="400" spc="40" baseline="0">
                <a:solidFill>
                  <a:schemeClr val="tx1"/>
                </a:solidFill>
                <a:latin typeface="+mn-lt"/>
                <a:ea typeface="+mn-ea"/>
                <a:cs typeface="+mn-cs"/>
              </a:defRPr>
            </a:lvl3pPr>
            <a:lvl4pPr marL="179388" indent="-179388" algn="l" defTabSz="914400" rtl="0" eaLnBrk="1" latinLnBrk="0" hangingPunct="1">
              <a:lnSpc>
                <a:spcPct val="120000"/>
              </a:lnSpc>
              <a:spcBef>
                <a:spcPts val="600"/>
              </a:spcBef>
              <a:buFont typeface="Arial" panose="020B0604020202020204" pitchFamily="34" charset="0"/>
              <a:buChar char="•"/>
              <a:defRPr sz="1800" b="1" kern="600" spc="40" baseline="0">
                <a:solidFill>
                  <a:schemeClr val="tx2"/>
                </a:solidFill>
                <a:latin typeface="+mn-lt"/>
                <a:ea typeface="+mn-ea"/>
                <a:cs typeface="+mn-cs"/>
              </a:defRPr>
            </a:lvl4pPr>
            <a:lvl5pPr marL="357188" indent="-179388" algn="l" defTabSz="914400" rtl="0" eaLnBrk="1" latinLnBrk="0" hangingPunct="1">
              <a:lnSpc>
                <a:spcPct val="120000"/>
              </a:lnSpc>
              <a:spcBef>
                <a:spcPts val="600"/>
              </a:spcBef>
              <a:buFont typeface="Arial" panose="020B0604020202020204" pitchFamily="34" charset="0"/>
              <a:buChar char="•"/>
              <a:defRPr lang="de-DE" sz="1800" b="0" i="0" kern="600" spc="40" baseline="0" dirty="0" smtClean="0">
                <a:solidFill>
                  <a:schemeClr val="tx1"/>
                </a:solidFill>
                <a:latin typeface="+mn-lt"/>
                <a:ea typeface="+mn-ea"/>
                <a:cs typeface="+mn-cs"/>
              </a:defRPr>
            </a:lvl5pPr>
            <a:lvl6pPr marL="645750" indent="-285750" algn="l" defTabSz="914400" rtl="0" eaLnBrk="1" latinLnBrk="0" hangingPunct="1">
              <a:lnSpc>
                <a:spcPct val="100000"/>
              </a:lnSpc>
              <a:spcBef>
                <a:spcPts val="300"/>
              </a:spcBef>
              <a:spcAft>
                <a:spcPts val="0"/>
              </a:spcAft>
              <a:buClr>
                <a:schemeClr val="tx1"/>
              </a:buClr>
              <a:buSzPct val="110000"/>
              <a:buFont typeface="Symbol" panose="05050102010706020507" pitchFamily="18" charset="2"/>
              <a:buChar char=""/>
              <a:defRPr sz="1800" b="0" i="0" kern="600" spc="40" baseline="0">
                <a:solidFill>
                  <a:schemeClr val="tx1"/>
                </a:solidFill>
                <a:latin typeface="+mn-lt"/>
                <a:ea typeface="+mn-ea"/>
                <a:cs typeface="+mn-cs"/>
              </a:defRPr>
            </a:lvl6pPr>
            <a:lvl7pPr marL="0" indent="215900" algn="l" defTabSz="914400" rtl="0" eaLnBrk="1" latinLnBrk="0" hangingPunct="1">
              <a:lnSpc>
                <a:spcPct val="100000"/>
              </a:lnSpc>
              <a:spcBef>
                <a:spcPts val="600"/>
              </a:spcBef>
              <a:spcAft>
                <a:spcPts val="0"/>
              </a:spcAft>
              <a:buClr>
                <a:schemeClr val="tx2"/>
              </a:buClr>
              <a:buFont typeface="Wingdings 3" panose="05040102010807070707" pitchFamily="18" charset="2"/>
              <a:buChar char=""/>
              <a:defRPr sz="1500" b="0" i="1" kern="600" spc="40" baseline="0">
                <a:solidFill>
                  <a:schemeClr val="tx2"/>
                </a:solidFill>
                <a:latin typeface="+mn-lt"/>
                <a:ea typeface="+mn-ea"/>
                <a:cs typeface="+mn-cs"/>
              </a:defRPr>
            </a:lvl7pPr>
            <a:lvl8pPr marL="0" indent="0" algn="l" defTabSz="914400" rtl="0" eaLnBrk="1" latinLnBrk="0" hangingPunct="1">
              <a:lnSpc>
                <a:spcPct val="100000"/>
              </a:lnSpc>
              <a:spcBef>
                <a:spcPts val="525"/>
              </a:spcBef>
              <a:spcAft>
                <a:spcPts val="0"/>
              </a:spcAft>
              <a:buSzPct val="110000"/>
              <a:buFont typeface=".SF NS Symbols Regular"/>
              <a:buNone/>
              <a:defRPr sz="1000" b="0" i="1" kern="600" spc="120" baseline="0">
                <a:solidFill>
                  <a:schemeClr val="tx1">
                    <a:lumMod val="50000"/>
                    <a:lumOff val="50000"/>
                  </a:schemeClr>
                </a:solidFill>
                <a:latin typeface="+mn-lt"/>
                <a:ea typeface="+mn-ea"/>
                <a:cs typeface="+mn-cs"/>
              </a:defRPr>
            </a:lvl8pPr>
            <a:lvl9pPr marL="0" indent="0" algn="l" defTabSz="914400" rtl="0" eaLnBrk="1" latinLnBrk="0" hangingPunct="1">
              <a:lnSpc>
                <a:spcPts val="1100"/>
              </a:lnSpc>
              <a:spcBef>
                <a:spcPts val="525"/>
              </a:spcBef>
              <a:buFont typeface="Arial" panose="020B0604020202020204" pitchFamily="34" charset="0"/>
              <a:buNone/>
              <a:defRPr sz="800" b="0" i="1" kern="600" spc="120" baseline="0">
                <a:solidFill>
                  <a:schemeClr val="tx1">
                    <a:lumMod val="50000"/>
                    <a:lumOff val="50000"/>
                  </a:schemeClr>
                </a:solidFill>
                <a:latin typeface="+mn-lt"/>
                <a:ea typeface="+mn-ea"/>
                <a:cs typeface="+mn-cs"/>
              </a:defRPr>
            </a:lvl9pPr>
          </a:lstStyle>
          <a:p>
            <a:r>
              <a:rPr lang="de-DE" dirty="0" err="1" smtClean="0"/>
              <a:t>goal</a:t>
            </a:r>
            <a:r>
              <a:rPr lang="de-DE" dirty="0" smtClean="0"/>
              <a:t>:</a:t>
            </a:r>
            <a:r>
              <a:rPr lang="de-DE" baseline="-25000" dirty="0" smtClean="0"/>
              <a:t>(28)</a:t>
            </a:r>
            <a:endParaRPr lang="de-DE" dirty="0" smtClean="0"/>
          </a:p>
          <a:p>
            <a:pPr marL="285750" indent="-285750">
              <a:buFont typeface="Arial" panose="020B0604020202020204" pitchFamily="34" charset="0"/>
              <a:buChar char="•"/>
            </a:pPr>
            <a:r>
              <a:rPr lang="de-DE" dirty="0" err="1"/>
              <a:t>r</a:t>
            </a:r>
            <a:r>
              <a:rPr lang="de-DE" dirty="0" err="1" smtClean="0"/>
              <a:t>adiation</a:t>
            </a:r>
            <a:r>
              <a:rPr lang="de-DE" dirty="0" smtClean="0"/>
              <a:t> </a:t>
            </a:r>
            <a:r>
              <a:rPr lang="de-DE" dirty="0" err="1" smtClean="0"/>
              <a:t>to</a:t>
            </a:r>
            <a:r>
              <a:rPr lang="de-DE" dirty="0" smtClean="0"/>
              <a:t> </a:t>
            </a:r>
            <a:r>
              <a:rPr lang="de-DE" dirty="0" err="1" smtClean="0"/>
              <a:t>distribute</a:t>
            </a:r>
            <a:r>
              <a:rPr lang="de-DE" dirty="0" smtClean="0"/>
              <a:t> </a:t>
            </a:r>
            <a:r>
              <a:rPr lang="de-DE" dirty="0" err="1" smtClean="0"/>
              <a:t>heat</a:t>
            </a:r>
            <a:r>
              <a:rPr lang="de-DE" dirty="0" smtClean="0"/>
              <a:t> </a:t>
            </a:r>
            <a:r>
              <a:rPr lang="de-DE" dirty="0" err="1" smtClean="0"/>
              <a:t>flux</a:t>
            </a:r>
            <a:endParaRPr lang="de-DE" dirty="0" smtClean="0"/>
          </a:p>
          <a:p>
            <a:pPr marL="285750" indent="-285750">
              <a:buFont typeface="Arial" panose="020B0604020202020204" pitchFamily="34" charset="0"/>
              <a:buChar char="•"/>
            </a:pPr>
            <a:r>
              <a:rPr lang="de-DE" dirty="0" err="1"/>
              <a:t>b</a:t>
            </a:r>
            <a:r>
              <a:rPr lang="de-DE" dirty="0" err="1" smtClean="0"/>
              <a:t>affle</a:t>
            </a:r>
            <a:r>
              <a:rPr lang="de-DE" dirty="0" smtClean="0"/>
              <a:t> </a:t>
            </a:r>
            <a:r>
              <a:rPr lang="de-DE" dirty="0" err="1" smtClean="0"/>
              <a:t>with</a:t>
            </a:r>
            <a:r>
              <a:rPr lang="de-DE" dirty="0" smtClean="0"/>
              <a:t> </a:t>
            </a:r>
            <a:r>
              <a:rPr lang="de-DE" dirty="0" err="1" smtClean="0"/>
              <a:t>slot</a:t>
            </a:r>
            <a:r>
              <a:rPr lang="de-DE" dirty="0" smtClean="0"/>
              <a:t> </a:t>
            </a:r>
            <a:r>
              <a:rPr lang="de-DE" dirty="0" err="1" smtClean="0"/>
              <a:t>to</a:t>
            </a:r>
            <a:r>
              <a:rPr lang="de-DE" dirty="0" smtClean="0"/>
              <a:t> </a:t>
            </a:r>
            <a:r>
              <a:rPr lang="de-DE" dirty="0" err="1" smtClean="0"/>
              <a:t>minimize</a:t>
            </a:r>
            <a:r>
              <a:rPr lang="de-DE" dirty="0" smtClean="0"/>
              <a:t> R</a:t>
            </a:r>
            <a:r>
              <a:rPr lang="de-DE" baseline="-25000" dirty="0" smtClean="0"/>
              <a:t>eff</a:t>
            </a:r>
            <a:endParaRPr lang="de-DE" dirty="0" smtClean="0"/>
          </a:p>
          <a:p>
            <a:pPr marL="285750" indent="-285750">
              <a:buFont typeface="Arial" panose="020B0604020202020204" pitchFamily="34" charset="0"/>
              <a:buChar char="•"/>
            </a:pPr>
            <a:endParaRPr lang="de-DE" dirty="0"/>
          </a:p>
        </p:txBody>
      </p:sp>
    </p:spTree>
    <p:extLst>
      <p:ext uri="{BB962C8B-B14F-4D97-AF65-F5344CB8AC3E}">
        <p14:creationId xmlns:p14="http://schemas.microsoft.com/office/powerpoint/2010/main" val="458332808"/>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err="1" smtClean="0"/>
              <a:t>Divertors</a:t>
            </a:r>
            <a:r>
              <a:rPr lang="de-DE" dirty="0" smtClean="0"/>
              <a:t> in JET</a:t>
            </a:r>
            <a:br>
              <a:rPr lang="de-DE" dirty="0" smtClean="0"/>
            </a:br>
            <a:endParaRPr lang="de-DE" dirty="0"/>
          </a:p>
        </p:txBody>
      </p:sp>
      <p:sp>
        <p:nvSpPr>
          <p:cNvPr id="3" name="Datumsplatzhalter 2"/>
          <p:cNvSpPr>
            <a:spLocks noGrp="1"/>
          </p:cNvSpPr>
          <p:nvPr>
            <p:ph type="dt" sz="half" idx="10"/>
          </p:nvPr>
        </p:nvSpPr>
        <p:spPr/>
        <p:txBody>
          <a:bodyPr/>
          <a:lstStyle/>
          <a:p>
            <a:r>
              <a:rPr lang="de-DE" smtClean="0"/>
              <a:t>Overview of different divertors </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16</a:t>
            </a:fld>
            <a:endParaRPr lang="de-DE" dirty="0"/>
          </a:p>
        </p:txBody>
      </p:sp>
    </p:spTree>
    <p:extLst>
      <p:ext uri="{BB962C8B-B14F-4D97-AF65-F5344CB8AC3E}">
        <p14:creationId xmlns:p14="http://schemas.microsoft.com/office/powerpoint/2010/main" val="2671678012"/>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3" name="Inhaltsplatzhalter 2"/>
              <p:cNvSpPr>
                <a:spLocks noGrp="1"/>
              </p:cNvSpPr>
              <p:nvPr>
                <p:ph sz="half" idx="2"/>
              </p:nvPr>
            </p:nvSpPr>
            <p:spPr/>
            <p:txBody>
              <a:bodyPr/>
              <a:lstStyle/>
              <a:p>
                <a:pPr marL="285750" indent="-285750">
                  <a:buFont typeface="Arial" panose="020B0604020202020204" pitchFamily="34" charset="0"/>
                  <a:buChar char="•"/>
                </a:pPr>
                <a:r>
                  <a:rPr lang="de-DE" dirty="0" err="1" smtClean="0"/>
                  <a:t>first</a:t>
                </a:r>
                <a:r>
                  <a:rPr lang="de-DE" dirty="0" smtClean="0"/>
                  <a:t> </a:t>
                </a:r>
                <a:r>
                  <a:rPr lang="de-DE" dirty="0" err="1" smtClean="0"/>
                  <a:t>operation</a:t>
                </a:r>
                <a:r>
                  <a:rPr lang="de-DE" dirty="0" smtClean="0"/>
                  <a:t> 1994</a:t>
                </a:r>
                <a:r>
                  <a:rPr lang="de-DE" baseline="-25000" dirty="0" smtClean="0"/>
                  <a:t>(17)</a:t>
                </a:r>
                <a:endParaRPr lang="de-DE" dirty="0" smtClean="0"/>
              </a:p>
              <a:p>
                <a:pPr marL="285750" indent="-285750">
                  <a:buFont typeface="Arial" panose="020B0604020202020204" pitchFamily="34" charset="0"/>
                  <a:buChar char="•"/>
                </a:pPr>
                <a:r>
                  <a:rPr lang="de-DE" dirty="0" err="1"/>
                  <a:t>pumping</a:t>
                </a:r>
                <a:r>
                  <a:rPr lang="de-DE" dirty="0"/>
                  <a:t> </a:t>
                </a:r>
                <a:r>
                  <a:rPr lang="de-DE" dirty="0" err="1" smtClean="0"/>
                  <a:t>speed</a:t>
                </a:r>
                <a:r>
                  <a:rPr lang="de-DE" dirty="0" smtClean="0"/>
                  <a:t> S ~ 200 + 10 m</a:t>
                </a:r>
                <a:r>
                  <a:rPr lang="de-DE" baseline="30000" dirty="0" smtClean="0"/>
                  <a:t>3</a:t>
                </a:r>
                <a:r>
                  <a:rPr lang="de-DE" dirty="0" smtClean="0"/>
                  <a:t>/s </a:t>
                </a:r>
                <a:br>
                  <a:rPr lang="de-DE" dirty="0" smtClean="0"/>
                </a:br>
                <a:r>
                  <a:rPr lang="de-DE" dirty="0" smtClean="0"/>
                  <a:t>(</a:t>
                </a:r>
                <a:r>
                  <a:rPr lang="de-DE" dirty="0" err="1" smtClean="0"/>
                  <a:t>cryo</a:t>
                </a:r>
                <a:r>
                  <a:rPr lang="de-DE" dirty="0" smtClean="0"/>
                  <a:t> </a:t>
                </a:r>
                <a:r>
                  <a:rPr lang="de-DE" dirty="0" err="1" smtClean="0"/>
                  <a:t>and</a:t>
                </a:r>
                <a:r>
                  <a:rPr lang="de-DE" dirty="0" smtClean="0"/>
                  <a:t> </a:t>
                </a:r>
                <a:r>
                  <a:rPr lang="de-DE" dirty="0" err="1" smtClean="0"/>
                  <a:t>turbomolecular</a:t>
                </a:r>
                <a:r>
                  <a:rPr lang="de-DE" dirty="0" smtClean="0"/>
                  <a:t> pump </a:t>
                </a:r>
                <a:r>
                  <a:rPr lang="de-DE" dirty="0" err="1" smtClean="0"/>
                  <a:t>for</a:t>
                </a:r>
                <a:r>
                  <a:rPr lang="de-DE" dirty="0" smtClean="0"/>
                  <a:t> D</a:t>
                </a:r>
                <a:r>
                  <a:rPr lang="de-DE" baseline="-25000" dirty="0" smtClean="0"/>
                  <a:t>2</a:t>
                </a:r>
                <a:r>
                  <a:rPr lang="de-DE" dirty="0" smtClean="0"/>
                  <a:t>)</a:t>
                </a:r>
                <a:r>
                  <a:rPr lang="de-DE" baseline="-25000" dirty="0" smtClean="0"/>
                  <a:t>(</a:t>
                </a:r>
                <a:r>
                  <a:rPr lang="de-DE" baseline="-25000" dirty="0" smtClean="0"/>
                  <a:t>32)</a:t>
                </a:r>
                <a:endParaRPr lang="de-DE" dirty="0" smtClean="0"/>
              </a:p>
              <a:p>
                <a:pPr marL="285750" indent="-285750">
                  <a:buFont typeface="Arial" panose="020B0604020202020204" pitchFamily="34" charset="0"/>
                  <a:buChar char="•"/>
                </a:pPr>
                <a:r>
                  <a:rPr lang="de-DE" dirty="0" smtClean="0"/>
                  <a:t>~ 80% </a:t>
                </a:r>
                <a:r>
                  <a:rPr lang="de-DE" dirty="0" err="1" smtClean="0"/>
                  <a:t>for</a:t>
                </a:r>
                <a:r>
                  <a:rPr lang="de-DE" dirty="0" smtClean="0"/>
                  <a:t> </a:t>
                </a:r>
                <a:r>
                  <a:rPr lang="de-DE" dirty="0" smtClean="0"/>
                  <a:t>He</a:t>
                </a:r>
                <a:r>
                  <a:rPr lang="de-DE" baseline="-25000" dirty="0" smtClean="0"/>
                  <a:t>(32)</a:t>
                </a:r>
                <a:endParaRPr lang="de-DE" dirty="0" smtClean="0"/>
              </a:p>
              <a:p>
                <a:pPr marL="285750" indent="-285750">
                  <a:buFont typeface="Arial" panose="020B0604020202020204" pitchFamily="34" charset="0"/>
                  <a:buChar char="•"/>
                </a:pPr>
                <a:r>
                  <a:rPr lang="de-DE" dirty="0" smtClean="0"/>
                  <a:t>neutral </a:t>
                </a:r>
                <a:r>
                  <a:rPr lang="de-DE" dirty="0" err="1" smtClean="0"/>
                  <a:t>pressure</a:t>
                </a:r>
                <a:r>
                  <a:rPr lang="de-DE" dirty="0" smtClean="0"/>
                  <a:t> </a:t>
                </a:r>
                <a:r>
                  <a:rPr lang="de-DE" dirty="0" err="1" smtClean="0"/>
                  <a:t>p</a:t>
                </a:r>
                <a:r>
                  <a:rPr lang="de-DE" baseline="-25000" dirty="0" err="1" smtClean="0"/>
                  <a:t>n</a:t>
                </a:r>
                <a:r>
                  <a:rPr lang="de-DE" dirty="0" smtClean="0"/>
                  <a:t>:</a:t>
                </a:r>
                <a:r>
                  <a:rPr lang="de-DE" baseline="-25000" dirty="0" smtClean="0"/>
                  <a:t>(</a:t>
                </a:r>
                <a:r>
                  <a:rPr lang="de-DE" baseline="-25000" dirty="0" smtClean="0"/>
                  <a:t>29)</a:t>
                </a:r>
                <a:endParaRPr lang="de-DE" baseline="-25000" dirty="0" smtClean="0"/>
              </a:p>
              <a:p>
                <a:pPr marL="465138" lvl="2" indent="-285750"/>
                <a:r>
                  <a:rPr lang="de-DE" dirty="0" smtClean="0"/>
                  <a:t>0.37 x 10</a:t>
                </a:r>
                <a:r>
                  <a:rPr lang="de-DE" baseline="30000" dirty="0" smtClean="0"/>
                  <a:t>-20 </a:t>
                </a:r>
                <a:r>
                  <a:rPr lang="de-DE" dirty="0" smtClean="0"/>
                  <a:t>m</a:t>
                </a:r>
                <a:r>
                  <a:rPr lang="de-DE" baseline="30000" dirty="0" smtClean="0"/>
                  <a:t>3</a:t>
                </a:r>
                <a:r>
                  <a:rPr lang="de-DE" dirty="0" smtClean="0"/>
                  <a:t>Pa </a:t>
                </a:r>
                <a:r>
                  <a:rPr lang="de-DE" dirty="0"/>
                  <a:t>x </a:t>
                </a:r>
                <a14:m>
                  <m:oMath xmlns:m="http://schemas.openxmlformats.org/officeDocument/2006/math">
                    <m:acc>
                      <m:accPr>
                        <m:chr m:val="̅"/>
                        <m:ctrlPr>
                          <a:rPr lang="de-DE" i="1">
                            <a:latin typeface="Cambria Math" panose="02040503050406030204" pitchFamily="18" charset="0"/>
                          </a:rPr>
                        </m:ctrlPr>
                      </m:accPr>
                      <m:e>
                        <m:r>
                          <m:rPr>
                            <m:sty m:val="p"/>
                          </m:rPr>
                          <a:rPr lang="de-DE">
                            <a:latin typeface="Cambria Math" panose="02040503050406030204" pitchFamily="18" charset="0"/>
                          </a:rPr>
                          <m:t>n</m:t>
                        </m:r>
                      </m:e>
                    </m:acc>
                  </m:oMath>
                </a14:m>
                <a:r>
                  <a:rPr lang="de-DE" baseline="-25000" dirty="0"/>
                  <a:t>e</a:t>
                </a:r>
                <a:r>
                  <a:rPr lang="de-DE" dirty="0"/>
                  <a:t> </a:t>
                </a:r>
                <a:r>
                  <a:rPr lang="de-DE" dirty="0" smtClean="0"/>
                  <a:t>– 0.61 </a:t>
                </a:r>
                <a:r>
                  <a:rPr lang="de-DE" dirty="0"/>
                  <a:t>x </a:t>
                </a:r>
                <a:r>
                  <a:rPr lang="de-DE" dirty="0" smtClean="0"/>
                  <a:t>10</a:t>
                </a:r>
                <a:r>
                  <a:rPr lang="de-DE" baseline="30000" dirty="0" smtClean="0"/>
                  <a:t>-1</a:t>
                </a:r>
                <a:r>
                  <a:rPr lang="de-DE" dirty="0" smtClean="0"/>
                  <a:t> </a:t>
                </a:r>
                <a:r>
                  <a:rPr lang="de-DE" dirty="0" err="1" smtClean="0"/>
                  <a:t>Pa</a:t>
                </a:r>
                <a:endParaRPr lang="de-DE" dirty="0" smtClean="0"/>
              </a:p>
              <a:p>
                <a:pPr marL="465138" lvl="2" indent="-285750"/>
                <a:endParaRPr lang="de-DE" dirty="0" smtClean="0"/>
              </a:p>
              <a:p>
                <a:pPr marL="285750" indent="-285750">
                  <a:buFont typeface="Arial" panose="020B0604020202020204" pitchFamily="34" charset="0"/>
                  <a:buChar char="•"/>
                </a:pPr>
                <a:endParaRPr lang="de-DE" dirty="0" smtClean="0"/>
              </a:p>
              <a:p>
                <a:pPr marL="285750" indent="-285750">
                  <a:buFont typeface="Arial" panose="020B0604020202020204" pitchFamily="34" charset="0"/>
                  <a:buChar char="•"/>
                </a:pPr>
                <a:endParaRPr lang="de-DE" dirty="0"/>
              </a:p>
              <a:p>
                <a:pPr marL="285750" indent="-285750">
                  <a:buFont typeface="Arial" panose="020B0604020202020204" pitchFamily="34" charset="0"/>
                  <a:buChar char="•"/>
                </a:pPr>
                <a:endParaRPr lang="de-DE" dirty="0"/>
              </a:p>
            </p:txBody>
          </p:sp>
        </mc:Choice>
        <mc:Fallback>
          <p:sp>
            <p:nvSpPr>
              <p:cNvPr id="3" name="Inhaltsplatzhalter 2"/>
              <p:cNvSpPr>
                <a:spLocks noGrp="1" noRot="1" noChangeAspect="1" noMove="1" noResize="1" noEditPoints="1" noAdjustHandles="1" noChangeArrowheads="1" noChangeShapeType="1" noTextEdit="1"/>
              </p:cNvSpPr>
              <p:nvPr>
                <p:ph sz="half" idx="2"/>
              </p:nvPr>
            </p:nvSpPr>
            <p:spPr>
              <a:blipFill>
                <a:blip r:embed="rId2"/>
                <a:stretch>
                  <a:fillRect l="-2503" t="-136"/>
                </a:stretch>
              </a:blipFill>
            </p:spPr>
            <p:txBody>
              <a:bodyPr/>
              <a:lstStyle/>
              <a:p>
                <a:r>
                  <a:rPr lang="de-DE">
                    <a:noFill/>
                  </a:rPr>
                  <a:t> </a:t>
                </a:r>
              </a:p>
            </p:txBody>
          </p:sp>
        </mc:Fallback>
      </mc:AlternateContent>
      <p:sp>
        <p:nvSpPr>
          <p:cNvPr id="4" name="Titel 3"/>
          <p:cNvSpPr>
            <a:spLocks noGrp="1"/>
          </p:cNvSpPr>
          <p:nvPr>
            <p:ph type="title"/>
          </p:nvPr>
        </p:nvSpPr>
        <p:spPr/>
        <p:txBody>
          <a:bodyPr/>
          <a:lstStyle/>
          <a:p>
            <a:r>
              <a:rPr lang="de-DE" dirty="0" smtClean="0"/>
              <a:t>Mark I</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17</a:t>
            </a:fld>
            <a:endParaRPr lang="de-DE" dirty="0"/>
          </a:p>
        </p:txBody>
      </p:sp>
      <p:pic>
        <p:nvPicPr>
          <p:cNvPr id="9" name="Inhaltsplatzhalter 8"/>
          <p:cNvPicPr>
            <a:picLocks noGrp="1" noChangeAspect="1"/>
          </p:cNvPicPr>
          <p:nvPr>
            <p:ph sz="half" idx="1"/>
          </p:nvPr>
        </p:nvPicPr>
        <p:blipFill rotWithShape="1">
          <a:blip r:embed="rId3">
            <a:extLst>
              <a:ext uri="{28A0092B-C50C-407E-A947-70E740481C1C}">
                <a14:useLocalDpi xmlns:a14="http://schemas.microsoft.com/office/drawing/2010/main" val="0"/>
              </a:ext>
            </a:extLst>
          </a:blip>
          <a:srcRect r="2193"/>
          <a:stretch/>
        </p:blipFill>
        <p:spPr>
          <a:xfrm>
            <a:off x="695325" y="2148849"/>
            <a:ext cx="4999622" cy="2617711"/>
          </a:xfrm>
        </p:spPr>
      </p:pic>
      <p:sp>
        <p:nvSpPr>
          <p:cNvPr id="8" name="Textfeld 7"/>
          <p:cNvSpPr txBox="1"/>
          <p:nvPr/>
        </p:nvSpPr>
        <p:spPr>
          <a:xfrm>
            <a:off x="5693624" y="4514183"/>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(13)</a:t>
            </a:r>
          </a:p>
        </p:txBody>
      </p:sp>
    </p:spTree>
    <p:extLst>
      <p:ext uri="{BB962C8B-B14F-4D97-AF65-F5344CB8AC3E}">
        <p14:creationId xmlns:p14="http://schemas.microsoft.com/office/powerpoint/2010/main" val="21654512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3" name="Inhaltsplatzhalter 2"/>
              <p:cNvSpPr>
                <a:spLocks noGrp="1"/>
              </p:cNvSpPr>
              <p:nvPr>
                <p:ph sz="half" idx="2"/>
              </p:nvPr>
            </p:nvSpPr>
            <p:spPr/>
            <p:txBody>
              <a:bodyPr/>
              <a:lstStyle/>
              <a:p>
                <a:pPr marL="285750" indent="-285750">
                  <a:buFont typeface="Arial" panose="020B0604020202020204" pitchFamily="34" charset="0"/>
                  <a:buChar char="•"/>
                </a:pPr>
                <a:r>
                  <a:rPr lang="de-DE" dirty="0" smtClean="0"/>
                  <a:t>first </a:t>
                </a:r>
                <a:r>
                  <a:rPr lang="de-DE" dirty="0" err="1" smtClean="0"/>
                  <a:t>operation</a:t>
                </a:r>
                <a:r>
                  <a:rPr lang="de-DE" dirty="0" smtClean="0"/>
                  <a:t> </a:t>
                </a:r>
                <a:r>
                  <a:rPr lang="de-DE" dirty="0" smtClean="0"/>
                  <a:t>1996</a:t>
                </a:r>
                <a:r>
                  <a:rPr lang="de-DE" baseline="-25000" dirty="0" smtClean="0"/>
                  <a:t>(29)</a:t>
                </a:r>
                <a:endParaRPr lang="de-DE" dirty="0" smtClean="0"/>
              </a:p>
              <a:p>
                <a:pPr marL="285750" indent="-285750">
                  <a:buFont typeface="Arial" panose="020B0604020202020204" pitchFamily="34" charset="0"/>
                  <a:buChar char="•"/>
                </a:pPr>
                <a:r>
                  <a:rPr lang="de-DE" dirty="0" err="1"/>
                  <a:t>pumping</a:t>
                </a:r>
                <a:r>
                  <a:rPr lang="de-DE" dirty="0"/>
                  <a:t> </a:t>
                </a:r>
                <a:r>
                  <a:rPr lang="de-DE" dirty="0" err="1"/>
                  <a:t>speed</a:t>
                </a:r>
                <a:r>
                  <a:rPr lang="de-DE" dirty="0"/>
                  <a:t> </a:t>
                </a:r>
                <a:r>
                  <a:rPr lang="de-DE" dirty="0" smtClean="0"/>
                  <a:t>S ~ </a:t>
                </a:r>
                <a:r>
                  <a:rPr lang="de-DE" dirty="0"/>
                  <a:t>200 </a:t>
                </a:r>
                <a:r>
                  <a:rPr lang="de-DE" dirty="0" smtClean="0"/>
                  <a:t>m</a:t>
                </a:r>
                <a:r>
                  <a:rPr lang="de-DE" baseline="30000" dirty="0" smtClean="0"/>
                  <a:t>3</a:t>
                </a:r>
                <a:r>
                  <a:rPr lang="de-DE" dirty="0" smtClean="0"/>
                  <a:t>/s</a:t>
                </a:r>
                <a:r>
                  <a:rPr lang="de-DE" baseline="-25000" dirty="0" smtClean="0"/>
                  <a:t>(30)</a:t>
                </a:r>
                <a:endParaRPr lang="de-DE" dirty="0" smtClean="0"/>
              </a:p>
              <a:p>
                <a:pPr marL="285750" indent="-285750">
                  <a:buFont typeface="Arial" panose="020B0604020202020204" pitchFamily="34" charset="0"/>
                  <a:buChar char="•"/>
                </a:pPr>
                <a:r>
                  <a:rPr lang="de-DE" dirty="0" smtClean="0"/>
                  <a:t>neutral </a:t>
                </a:r>
                <a:r>
                  <a:rPr lang="de-DE" dirty="0" err="1" smtClean="0"/>
                  <a:t>pressure</a:t>
                </a:r>
                <a:r>
                  <a:rPr lang="de-DE" dirty="0" smtClean="0"/>
                  <a:t> </a:t>
                </a:r>
                <a:r>
                  <a:rPr lang="de-DE" dirty="0" err="1" smtClean="0"/>
                  <a:t>p</a:t>
                </a:r>
                <a:r>
                  <a:rPr lang="de-DE" baseline="-25000" dirty="0" err="1" smtClean="0"/>
                  <a:t>n</a:t>
                </a:r>
                <a:r>
                  <a:rPr lang="de-DE" dirty="0" smtClean="0"/>
                  <a:t>:</a:t>
                </a:r>
                <a:r>
                  <a:rPr lang="de-DE" baseline="-25000" dirty="0" smtClean="0"/>
                  <a:t>(</a:t>
                </a:r>
                <a:r>
                  <a:rPr lang="de-DE" baseline="-25000" dirty="0" smtClean="0"/>
                  <a:t>29)</a:t>
                </a:r>
                <a:endParaRPr lang="de-DE" baseline="-25000" dirty="0" smtClean="0"/>
              </a:p>
              <a:p>
                <a:pPr marL="465138" lvl="2" indent="-285750"/>
                <a:r>
                  <a:rPr lang="de-DE" dirty="0" smtClean="0"/>
                  <a:t>1.1 </a:t>
                </a:r>
                <a:r>
                  <a:rPr lang="de-DE" dirty="0"/>
                  <a:t>x 10</a:t>
                </a:r>
                <a:r>
                  <a:rPr lang="de-DE" baseline="30000" dirty="0"/>
                  <a:t>-20 </a:t>
                </a:r>
                <a:r>
                  <a:rPr lang="de-DE" dirty="0"/>
                  <a:t>m</a:t>
                </a:r>
                <a:r>
                  <a:rPr lang="de-DE" baseline="30000" dirty="0"/>
                  <a:t>3</a:t>
                </a:r>
                <a:r>
                  <a:rPr lang="de-DE" dirty="0"/>
                  <a:t>Pa x </a:t>
                </a:r>
                <a14:m>
                  <m:oMath xmlns:m="http://schemas.openxmlformats.org/officeDocument/2006/math">
                    <m:acc>
                      <m:accPr>
                        <m:chr m:val="̅"/>
                        <m:ctrlPr>
                          <a:rPr lang="de-DE" i="1">
                            <a:latin typeface="Cambria Math" panose="02040503050406030204" pitchFamily="18" charset="0"/>
                          </a:rPr>
                        </m:ctrlPr>
                      </m:accPr>
                      <m:e>
                        <m:r>
                          <m:rPr>
                            <m:sty m:val="p"/>
                          </m:rPr>
                          <a:rPr lang="de-DE" i="0">
                            <a:latin typeface="Cambria Math" panose="02040503050406030204" pitchFamily="18" charset="0"/>
                          </a:rPr>
                          <m:t>n</m:t>
                        </m:r>
                      </m:e>
                    </m:acc>
                  </m:oMath>
                </a14:m>
                <a:r>
                  <a:rPr lang="de-DE" baseline="-25000" dirty="0"/>
                  <a:t>e</a:t>
                </a:r>
                <a:r>
                  <a:rPr lang="de-DE" dirty="0"/>
                  <a:t> – </a:t>
                </a:r>
                <a:r>
                  <a:rPr lang="de-DE" dirty="0" smtClean="0"/>
                  <a:t>1.68 </a:t>
                </a:r>
                <a:r>
                  <a:rPr lang="de-DE" dirty="0"/>
                  <a:t>x 10</a:t>
                </a:r>
                <a:r>
                  <a:rPr lang="de-DE" baseline="30000" dirty="0"/>
                  <a:t>-1</a:t>
                </a:r>
                <a:r>
                  <a:rPr lang="de-DE" dirty="0"/>
                  <a:t> </a:t>
                </a:r>
                <a:r>
                  <a:rPr lang="de-DE" dirty="0" err="1" smtClean="0"/>
                  <a:t>Pa</a:t>
                </a:r>
                <a:endParaRPr lang="de-DE" dirty="0" smtClean="0"/>
              </a:p>
              <a:p>
                <a:pPr marL="285750" indent="-285750">
                  <a:buFont typeface="Arial" panose="020B0604020202020204" pitchFamily="34" charset="0"/>
                  <a:buChar char="•"/>
                </a:pPr>
                <a:r>
                  <a:rPr lang="de-DE" dirty="0" err="1" smtClean="0"/>
                  <a:t>ion</a:t>
                </a:r>
                <a:r>
                  <a:rPr lang="de-DE" dirty="0" smtClean="0"/>
                  <a:t> </a:t>
                </a:r>
                <a:r>
                  <a:rPr lang="de-DE" dirty="0" err="1"/>
                  <a:t>flux</a:t>
                </a:r>
                <a:r>
                  <a:rPr lang="de-DE" dirty="0"/>
                  <a:t> at </a:t>
                </a:r>
                <a:r>
                  <a:rPr lang="de-DE" dirty="0" err="1" smtClean="0"/>
                  <a:t>target</a:t>
                </a:r>
                <a:r>
                  <a:rPr lang="de-DE" dirty="0" smtClean="0"/>
                  <a:t> </a:t>
                </a:r>
                <a:r>
                  <a:rPr lang="el-GR" dirty="0"/>
                  <a:t>Γ</a:t>
                </a:r>
                <a:r>
                  <a:rPr lang="de-DE" baseline="-25000" dirty="0" err="1" smtClean="0"/>
                  <a:t>target</a:t>
                </a:r>
                <a:r>
                  <a:rPr lang="de-DE" dirty="0" smtClean="0"/>
                  <a:t>:</a:t>
                </a:r>
                <a:r>
                  <a:rPr lang="de-DE" baseline="-25000" dirty="0" smtClean="0"/>
                  <a:t>(</a:t>
                </a:r>
                <a:r>
                  <a:rPr lang="de-DE" baseline="-25000" dirty="0" smtClean="0"/>
                  <a:t>33)</a:t>
                </a:r>
                <a:endParaRPr lang="de-DE" dirty="0" smtClean="0"/>
              </a:p>
              <a:p>
                <a:pPr marL="465138" lvl="2" indent="-285750"/>
                <a:r>
                  <a:rPr lang="de-DE" dirty="0" smtClean="0"/>
                  <a:t>3.08 x 10</a:t>
                </a:r>
                <a:r>
                  <a:rPr lang="de-DE" baseline="30000" dirty="0" smtClean="0"/>
                  <a:t>3 </a:t>
                </a:r>
                <a:r>
                  <a:rPr lang="de-DE" dirty="0" smtClean="0"/>
                  <a:t>m</a:t>
                </a:r>
                <a:r>
                  <a:rPr lang="de-DE" baseline="30000" dirty="0" smtClean="0"/>
                  <a:t>3</a:t>
                </a:r>
                <a:r>
                  <a:rPr lang="de-DE" dirty="0" smtClean="0"/>
                  <a:t>s</a:t>
                </a:r>
                <a:r>
                  <a:rPr lang="de-DE" baseline="30000" dirty="0" smtClean="0"/>
                  <a:t>-1</a:t>
                </a:r>
                <a:r>
                  <a:rPr lang="de-DE" dirty="0" smtClean="0"/>
                  <a:t> x </a:t>
                </a:r>
                <a14:m>
                  <m:oMath xmlns:m="http://schemas.openxmlformats.org/officeDocument/2006/math">
                    <m:acc>
                      <m:accPr>
                        <m:chr m:val="̅"/>
                        <m:ctrlPr>
                          <a:rPr lang="de-DE" i="1" smtClean="0">
                            <a:latin typeface="Cambria Math" panose="02040503050406030204" pitchFamily="18" charset="0"/>
                          </a:rPr>
                        </m:ctrlPr>
                      </m:accPr>
                      <m:e>
                        <m:r>
                          <m:rPr>
                            <m:sty m:val="p"/>
                          </m:rPr>
                          <a:rPr lang="de-DE" b="0" i="0" smtClean="0">
                            <a:latin typeface="Cambria Math" panose="02040503050406030204" pitchFamily="18" charset="0"/>
                          </a:rPr>
                          <m:t>n</m:t>
                        </m:r>
                      </m:e>
                    </m:acc>
                  </m:oMath>
                </a14:m>
                <a:r>
                  <a:rPr lang="de-DE" baseline="-25000" dirty="0" smtClean="0"/>
                  <a:t>e</a:t>
                </a:r>
                <a:r>
                  <a:rPr lang="de-DE" dirty="0" smtClean="0"/>
                  <a:t> </a:t>
                </a:r>
                <a:r>
                  <a:rPr lang="de-DE" dirty="0"/>
                  <a:t>– </a:t>
                </a:r>
                <a:r>
                  <a:rPr lang="de-DE" dirty="0" smtClean="0"/>
                  <a:t>1.77 x 10</a:t>
                </a:r>
                <a:r>
                  <a:rPr lang="de-DE" baseline="30000" dirty="0" smtClean="0"/>
                  <a:t>22</a:t>
                </a:r>
                <a:r>
                  <a:rPr lang="de-DE" dirty="0" smtClean="0"/>
                  <a:t> s</a:t>
                </a:r>
                <a:r>
                  <a:rPr lang="de-DE" baseline="30000" dirty="0" smtClean="0"/>
                  <a:t>-1</a:t>
                </a:r>
                <a:endParaRPr lang="de-DE" dirty="0"/>
              </a:p>
              <a:p>
                <a:pPr marL="285750" indent="-285750">
                  <a:buFont typeface="Arial" panose="020B0604020202020204" pitchFamily="34" charset="0"/>
                  <a:buChar char="•"/>
                </a:pPr>
                <a:r>
                  <a:rPr lang="de-DE" dirty="0" smtClean="0"/>
                  <a:t>hydrogen </a:t>
                </a:r>
                <a:r>
                  <a:rPr lang="de-DE" dirty="0" err="1" smtClean="0"/>
                  <a:t>ionization</a:t>
                </a:r>
                <a:r>
                  <a:rPr lang="de-DE" dirty="0" smtClean="0"/>
                  <a:t> </a:t>
                </a:r>
                <a:r>
                  <a:rPr lang="de-DE" dirty="0" err="1" smtClean="0"/>
                  <a:t>above</a:t>
                </a:r>
                <a:r>
                  <a:rPr lang="de-DE" dirty="0" smtClean="0"/>
                  <a:t> X-point</a:t>
                </a:r>
                <a:br>
                  <a:rPr lang="de-DE" dirty="0" smtClean="0"/>
                </a:br>
                <a:r>
                  <a:rPr lang="de-DE" dirty="0" smtClean="0"/>
                  <a:t>5 – 20%</a:t>
                </a:r>
                <a:r>
                  <a:rPr lang="de-DE" baseline="-25000" dirty="0" smtClean="0"/>
                  <a:t>(</a:t>
                </a:r>
                <a:r>
                  <a:rPr lang="de-DE" baseline="-25000" dirty="0" smtClean="0"/>
                  <a:t>33)</a:t>
                </a:r>
                <a:endParaRPr lang="de-DE" dirty="0"/>
              </a:p>
            </p:txBody>
          </p:sp>
        </mc:Choice>
        <mc:Fallback>
          <p:sp>
            <p:nvSpPr>
              <p:cNvPr id="3" name="Inhaltsplatzhalter 2"/>
              <p:cNvSpPr>
                <a:spLocks noGrp="1" noRot="1" noChangeAspect="1" noMove="1" noResize="1" noEditPoints="1" noAdjustHandles="1" noChangeArrowheads="1" noChangeShapeType="1" noTextEdit="1"/>
              </p:cNvSpPr>
              <p:nvPr>
                <p:ph sz="half" idx="2"/>
              </p:nvPr>
            </p:nvSpPr>
            <p:spPr>
              <a:blipFill>
                <a:blip r:embed="rId2"/>
                <a:stretch>
                  <a:fillRect l="-2503" t="-136"/>
                </a:stretch>
              </a:blipFill>
            </p:spPr>
            <p:txBody>
              <a:bodyPr/>
              <a:lstStyle/>
              <a:p>
                <a:r>
                  <a:rPr lang="de-DE">
                    <a:noFill/>
                  </a:rPr>
                  <a:t> </a:t>
                </a:r>
              </a:p>
            </p:txBody>
          </p:sp>
        </mc:Fallback>
      </mc:AlternateContent>
      <p:sp>
        <p:nvSpPr>
          <p:cNvPr id="4" name="Titel 3"/>
          <p:cNvSpPr>
            <a:spLocks noGrp="1"/>
          </p:cNvSpPr>
          <p:nvPr>
            <p:ph type="title"/>
          </p:nvPr>
        </p:nvSpPr>
        <p:spPr/>
        <p:txBody>
          <a:bodyPr/>
          <a:lstStyle/>
          <a:p>
            <a:r>
              <a:rPr lang="de-DE" dirty="0" smtClean="0"/>
              <a:t>Mark IIA(P)</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18</a:t>
            </a:fld>
            <a:endParaRPr lang="de-DE" dirty="0"/>
          </a:p>
        </p:txBody>
      </p:sp>
      <p:pic>
        <p:nvPicPr>
          <p:cNvPr id="8" name="Inhaltsplatzhalter 7"/>
          <p:cNvPicPr>
            <a:picLocks noGrp="1" noChangeAspect="1"/>
          </p:cNvPicPr>
          <p:nvPr>
            <p:ph sz="half" idx="1"/>
          </p:nvPr>
        </p:nvPicPr>
        <p:blipFill rotWithShape="1">
          <a:blip r:embed="rId3">
            <a:extLst>
              <a:ext uri="{28A0092B-C50C-407E-A947-70E740481C1C}">
                <a14:useLocalDpi xmlns:a14="http://schemas.microsoft.com/office/drawing/2010/main" val="0"/>
              </a:ext>
            </a:extLst>
          </a:blip>
          <a:srcRect r="2952"/>
          <a:stretch/>
        </p:blipFill>
        <p:spPr>
          <a:xfrm>
            <a:off x="822324" y="1986366"/>
            <a:ext cx="4960855" cy="2958721"/>
          </a:xfrm>
        </p:spPr>
      </p:pic>
      <p:sp>
        <p:nvSpPr>
          <p:cNvPr id="9" name="Textfeld 8"/>
          <p:cNvSpPr txBox="1"/>
          <p:nvPr/>
        </p:nvSpPr>
        <p:spPr>
          <a:xfrm>
            <a:off x="5783179" y="4692710"/>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(13)</a:t>
            </a:r>
          </a:p>
        </p:txBody>
      </p:sp>
    </p:spTree>
    <p:extLst>
      <p:ext uri="{BB962C8B-B14F-4D97-AF65-F5344CB8AC3E}">
        <p14:creationId xmlns:p14="http://schemas.microsoft.com/office/powerpoint/2010/main" val="11482509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3" name="Inhaltsplatzhalter 2"/>
              <p:cNvSpPr>
                <a:spLocks noGrp="1"/>
              </p:cNvSpPr>
              <p:nvPr>
                <p:ph sz="half" idx="2"/>
              </p:nvPr>
            </p:nvSpPr>
            <p:spPr/>
            <p:txBody>
              <a:bodyPr/>
              <a:lstStyle/>
              <a:p>
                <a:pPr marL="285750" indent="-285750">
                  <a:buFont typeface="Arial" panose="020B0604020202020204" pitchFamily="34" charset="0"/>
                  <a:buChar char="•"/>
                </a:pPr>
                <a:r>
                  <a:rPr lang="de-DE" dirty="0" smtClean="0"/>
                  <a:t>first </a:t>
                </a:r>
                <a:r>
                  <a:rPr lang="de-DE" dirty="0" err="1" smtClean="0"/>
                  <a:t>operation</a:t>
                </a:r>
                <a:r>
                  <a:rPr lang="de-DE" dirty="0" smtClean="0"/>
                  <a:t> </a:t>
                </a:r>
                <a:r>
                  <a:rPr lang="de-DE" dirty="0" smtClean="0"/>
                  <a:t>1996</a:t>
                </a:r>
                <a:r>
                  <a:rPr lang="de-DE" baseline="-25000" dirty="0" smtClean="0"/>
                  <a:t>(29)</a:t>
                </a:r>
                <a:endParaRPr lang="de-DE" dirty="0" smtClean="0"/>
              </a:p>
              <a:p>
                <a:pPr marL="285750" indent="-285750">
                  <a:buFont typeface="Arial" panose="020B0604020202020204" pitchFamily="34" charset="0"/>
                  <a:buChar char="•"/>
                </a:pPr>
                <a:r>
                  <a:rPr lang="de-DE" dirty="0" err="1"/>
                  <a:t>pumping</a:t>
                </a:r>
                <a:r>
                  <a:rPr lang="de-DE" dirty="0"/>
                  <a:t> </a:t>
                </a:r>
                <a:r>
                  <a:rPr lang="de-DE" dirty="0" err="1"/>
                  <a:t>speed</a:t>
                </a:r>
                <a:r>
                  <a:rPr lang="de-DE" dirty="0"/>
                  <a:t> </a:t>
                </a:r>
                <a:r>
                  <a:rPr lang="de-DE" dirty="0" smtClean="0"/>
                  <a:t>S ~ </a:t>
                </a:r>
                <a:r>
                  <a:rPr lang="de-DE" dirty="0"/>
                  <a:t>200 </a:t>
                </a:r>
                <a:r>
                  <a:rPr lang="de-DE" dirty="0" smtClean="0"/>
                  <a:t>m</a:t>
                </a:r>
                <a:r>
                  <a:rPr lang="de-DE" baseline="30000" dirty="0" smtClean="0"/>
                  <a:t>3</a:t>
                </a:r>
                <a:r>
                  <a:rPr lang="de-DE" dirty="0" smtClean="0"/>
                  <a:t>/s</a:t>
                </a:r>
                <a:r>
                  <a:rPr lang="de-DE" baseline="-25000" dirty="0" smtClean="0"/>
                  <a:t>(30)</a:t>
                </a:r>
                <a:endParaRPr lang="de-DE" dirty="0" smtClean="0"/>
              </a:p>
              <a:p>
                <a:pPr marL="285750" indent="-285750">
                  <a:buFont typeface="Arial" panose="020B0604020202020204" pitchFamily="34" charset="0"/>
                  <a:buChar char="•"/>
                </a:pPr>
                <a:r>
                  <a:rPr lang="de-DE" dirty="0" smtClean="0"/>
                  <a:t>neutral </a:t>
                </a:r>
                <a:r>
                  <a:rPr lang="de-DE" dirty="0" err="1" smtClean="0"/>
                  <a:t>pressure</a:t>
                </a:r>
                <a:r>
                  <a:rPr lang="de-DE" dirty="0" smtClean="0"/>
                  <a:t> </a:t>
                </a:r>
                <a:r>
                  <a:rPr lang="de-DE" dirty="0" err="1" smtClean="0"/>
                  <a:t>p</a:t>
                </a:r>
                <a:r>
                  <a:rPr lang="de-DE" baseline="-25000" dirty="0" err="1" smtClean="0"/>
                  <a:t>n</a:t>
                </a:r>
                <a:r>
                  <a:rPr lang="de-DE" dirty="0" smtClean="0"/>
                  <a:t>:</a:t>
                </a:r>
                <a:r>
                  <a:rPr lang="de-DE" baseline="-25000" dirty="0" smtClean="0"/>
                  <a:t>(</a:t>
                </a:r>
                <a:r>
                  <a:rPr lang="de-DE" baseline="-25000" dirty="0" smtClean="0"/>
                  <a:t>29)</a:t>
                </a:r>
                <a:endParaRPr lang="de-DE" baseline="-25000" dirty="0" smtClean="0"/>
              </a:p>
              <a:p>
                <a:pPr marL="465138" lvl="2" indent="-285750"/>
                <a:r>
                  <a:rPr lang="de-DE" dirty="0" smtClean="0"/>
                  <a:t>1.1 </a:t>
                </a:r>
                <a:r>
                  <a:rPr lang="de-DE" dirty="0"/>
                  <a:t>x 10</a:t>
                </a:r>
                <a:r>
                  <a:rPr lang="de-DE" baseline="30000" dirty="0"/>
                  <a:t>-20 </a:t>
                </a:r>
                <a:r>
                  <a:rPr lang="de-DE" dirty="0"/>
                  <a:t>m</a:t>
                </a:r>
                <a:r>
                  <a:rPr lang="de-DE" baseline="30000" dirty="0"/>
                  <a:t>3</a:t>
                </a:r>
                <a:r>
                  <a:rPr lang="de-DE" dirty="0"/>
                  <a:t>Pa x </a:t>
                </a:r>
                <a14:m>
                  <m:oMath xmlns:m="http://schemas.openxmlformats.org/officeDocument/2006/math">
                    <m:acc>
                      <m:accPr>
                        <m:chr m:val="̅"/>
                        <m:ctrlPr>
                          <a:rPr lang="de-DE" i="1">
                            <a:latin typeface="Cambria Math" panose="02040503050406030204" pitchFamily="18" charset="0"/>
                          </a:rPr>
                        </m:ctrlPr>
                      </m:accPr>
                      <m:e>
                        <m:r>
                          <m:rPr>
                            <m:sty m:val="p"/>
                          </m:rPr>
                          <a:rPr lang="de-DE" i="0">
                            <a:latin typeface="Cambria Math" panose="02040503050406030204" pitchFamily="18" charset="0"/>
                          </a:rPr>
                          <m:t>n</m:t>
                        </m:r>
                      </m:e>
                    </m:acc>
                  </m:oMath>
                </a14:m>
                <a:r>
                  <a:rPr lang="de-DE" baseline="-25000" dirty="0"/>
                  <a:t>e</a:t>
                </a:r>
                <a:r>
                  <a:rPr lang="de-DE" dirty="0"/>
                  <a:t> – </a:t>
                </a:r>
                <a:r>
                  <a:rPr lang="de-DE" dirty="0" smtClean="0"/>
                  <a:t>1.68 </a:t>
                </a:r>
                <a:r>
                  <a:rPr lang="de-DE" dirty="0"/>
                  <a:t>x 10</a:t>
                </a:r>
                <a:r>
                  <a:rPr lang="de-DE" baseline="30000" dirty="0"/>
                  <a:t>-1</a:t>
                </a:r>
                <a:r>
                  <a:rPr lang="de-DE" dirty="0"/>
                  <a:t> </a:t>
                </a:r>
                <a:r>
                  <a:rPr lang="de-DE" dirty="0" err="1" smtClean="0"/>
                  <a:t>Pa</a:t>
                </a:r>
                <a:endParaRPr lang="de-DE" dirty="0" smtClean="0"/>
              </a:p>
              <a:p>
                <a:pPr marL="285750" indent="-285750">
                  <a:buFont typeface="Arial" panose="020B0604020202020204" pitchFamily="34" charset="0"/>
                  <a:buChar char="•"/>
                </a:pPr>
                <a:r>
                  <a:rPr lang="de-DE" dirty="0" err="1" smtClean="0"/>
                  <a:t>ion</a:t>
                </a:r>
                <a:r>
                  <a:rPr lang="de-DE" dirty="0" smtClean="0"/>
                  <a:t> </a:t>
                </a:r>
                <a:r>
                  <a:rPr lang="de-DE" dirty="0" err="1"/>
                  <a:t>flux</a:t>
                </a:r>
                <a:r>
                  <a:rPr lang="de-DE" dirty="0"/>
                  <a:t> at </a:t>
                </a:r>
                <a:r>
                  <a:rPr lang="de-DE" dirty="0" err="1" smtClean="0"/>
                  <a:t>target</a:t>
                </a:r>
                <a:r>
                  <a:rPr lang="de-DE" dirty="0" smtClean="0"/>
                  <a:t> </a:t>
                </a:r>
                <a:r>
                  <a:rPr lang="el-GR" dirty="0"/>
                  <a:t>Γ</a:t>
                </a:r>
                <a:r>
                  <a:rPr lang="de-DE" baseline="-25000" dirty="0" err="1" smtClean="0"/>
                  <a:t>target</a:t>
                </a:r>
                <a:r>
                  <a:rPr lang="de-DE" dirty="0" smtClean="0"/>
                  <a:t>:</a:t>
                </a:r>
                <a:r>
                  <a:rPr lang="de-DE" baseline="-25000" dirty="0" smtClean="0"/>
                  <a:t>(</a:t>
                </a:r>
                <a:r>
                  <a:rPr lang="de-DE" baseline="-25000" dirty="0" smtClean="0"/>
                  <a:t>33)</a:t>
                </a:r>
                <a:endParaRPr lang="de-DE" dirty="0" smtClean="0"/>
              </a:p>
              <a:p>
                <a:pPr marL="465138" lvl="2" indent="-285750"/>
                <a:r>
                  <a:rPr lang="de-DE" dirty="0" smtClean="0"/>
                  <a:t>3.08 x 10</a:t>
                </a:r>
                <a:r>
                  <a:rPr lang="de-DE" baseline="30000" dirty="0" smtClean="0"/>
                  <a:t>3 </a:t>
                </a:r>
                <a:r>
                  <a:rPr lang="de-DE" dirty="0" smtClean="0"/>
                  <a:t>m</a:t>
                </a:r>
                <a:r>
                  <a:rPr lang="de-DE" baseline="30000" dirty="0" smtClean="0"/>
                  <a:t>3</a:t>
                </a:r>
                <a:r>
                  <a:rPr lang="de-DE" dirty="0" smtClean="0"/>
                  <a:t>s</a:t>
                </a:r>
                <a:r>
                  <a:rPr lang="de-DE" baseline="30000" dirty="0" smtClean="0"/>
                  <a:t>-1</a:t>
                </a:r>
                <a:r>
                  <a:rPr lang="de-DE" dirty="0" smtClean="0"/>
                  <a:t> x </a:t>
                </a:r>
                <a14:m>
                  <m:oMath xmlns:m="http://schemas.openxmlformats.org/officeDocument/2006/math">
                    <m:acc>
                      <m:accPr>
                        <m:chr m:val="̅"/>
                        <m:ctrlPr>
                          <a:rPr lang="de-DE" i="1" smtClean="0">
                            <a:latin typeface="Cambria Math" panose="02040503050406030204" pitchFamily="18" charset="0"/>
                          </a:rPr>
                        </m:ctrlPr>
                      </m:accPr>
                      <m:e>
                        <m:r>
                          <m:rPr>
                            <m:sty m:val="p"/>
                          </m:rPr>
                          <a:rPr lang="de-DE" b="0" i="0" smtClean="0">
                            <a:latin typeface="Cambria Math" panose="02040503050406030204" pitchFamily="18" charset="0"/>
                          </a:rPr>
                          <m:t>n</m:t>
                        </m:r>
                      </m:e>
                    </m:acc>
                  </m:oMath>
                </a14:m>
                <a:r>
                  <a:rPr lang="de-DE" baseline="-25000" dirty="0" smtClean="0"/>
                  <a:t>e</a:t>
                </a:r>
                <a:r>
                  <a:rPr lang="de-DE" dirty="0" smtClean="0"/>
                  <a:t> </a:t>
                </a:r>
                <a:r>
                  <a:rPr lang="de-DE" dirty="0"/>
                  <a:t>– </a:t>
                </a:r>
                <a:r>
                  <a:rPr lang="de-DE" dirty="0" smtClean="0"/>
                  <a:t>1.77 x 10</a:t>
                </a:r>
                <a:r>
                  <a:rPr lang="de-DE" baseline="30000" dirty="0" smtClean="0"/>
                  <a:t>22</a:t>
                </a:r>
                <a:r>
                  <a:rPr lang="de-DE" dirty="0" smtClean="0"/>
                  <a:t> s</a:t>
                </a:r>
                <a:r>
                  <a:rPr lang="de-DE" baseline="30000" dirty="0" smtClean="0"/>
                  <a:t>-1</a:t>
                </a:r>
                <a:endParaRPr lang="de-DE" dirty="0"/>
              </a:p>
              <a:p>
                <a:pPr marL="285750" indent="-285750">
                  <a:buFont typeface="Arial" panose="020B0604020202020204" pitchFamily="34" charset="0"/>
                  <a:buChar char="•"/>
                </a:pPr>
                <a:r>
                  <a:rPr lang="de-DE" dirty="0" smtClean="0"/>
                  <a:t>hydrogen </a:t>
                </a:r>
                <a:r>
                  <a:rPr lang="de-DE" dirty="0" err="1" smtClean="0"/>
                  <a:t>ionization</a:t>
                </a:r>
                <a:r>
                  <a:rPr lang="de-DE" dirty="0" smtClean="0"/>
                  <a:t> </a:t>
                </a:r>
                <a:r>
                  <a:rPr lang="de-DE" dirty="0" err="1" smtClean="0"/>
                  <a:t>above</a:t>
                </a:r>
                <a:r>
                  <a:rPr lang="de-DE" dirty="0" smtClean="0"/>
                  <a:t> X-point</a:t>
                </a:r>
                <a:br>
                  <a:rPr lang="de-DE" dirty="0" smtClean="0"/>
                </a:br>
                <a:r>
                  <a:rPr lang="de-DE" dirty="0" smtClean="0"/>
                  <a:t>5 – 20%</a:t>
                </a:r>
                <a:r>
                  <a:rPr lang="de-DE" baseline="-25000" dirty="0" smtClean="0"/>
                  <a:t>(</a:t>
                </a:r>
                <a:r>
                  <a:rPr lang="de-DE" baseline="-25000" dirty="0" smtClean="0"/>
                  <a:t>33)</a:t>
                </a:r>
                <a:endParaRPr lang="de-DE" dirty="0"/>
              </a:p>
            </p:txBody>
          </p:sp>
        </mc:Choice>
        <mc:Fallback>
          <p:sp>
            <p:nvSpPr>
              <p:cNvPr id="3" name="Inhaltsplatzhalter 2"/>
              <p:cNvSpPr>
                <a:spLocks noGrp="1" noRot="1" noChangeAspect="1" noMove="1" noResize="1" noEditPoints="1" noAdjustHandles="1" noChangeArrowheads="1" noChangeShapeType="1" noTextEdit="1"/>
              </p:cNvSpPr>
              <p:nvPr>
                <p:ph sz="half" idx="2"/>
              </p:nvPr>
            </p:nvSpPr>
            <p:spPr>
              <a:blipFill>
                <a:blip r:embed="rId2"/>
                <a:stretch>
                  <a:fillRect l="-2503" t="-136"/>
                </a:stretch>
              </a:blipFill>
            </p:spPr>
            <p:txBody>
              <a:bodyPr/>
              <a:lstStyle/>
              <a:p>
                <a:r>
                  <a:rPr lang="de-DE">
                    <a:noFill/>
                  </a:rPr>
                  <a:t> </a:t>
                </a:r>
              </a:p>
            </p:txBody>
          </p:sp>
        </mc:Fallback>
      </mc:AlternateContent>
      <p:sp>
        <p:nvSpPr>
          <p:cNvPr id="4" name="Titel 3"/>
          <p:cNvSpPr>
            <a:spLocks noGrp="1"/>
          </p:cNvSpPr>
          <p:nvPr>
            <p:ph type="title"/>
          </p:nvPr>
        </p:nvSpPr>
        <p:spPr/>
        <p:txBody>
          <a:bodyPr/>
          <a:lstStyle/>
          <a:p>
            <a:r>
              <a:rPr lang="de-DE" dirty="0" smtClean="0"/>
              <a:t>Mark IIA(P)</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19</a:t>
            </a:fld>
            <a:endParaRPr lang="de-DE" dirty="0"/>
          </a:p>
        </p:txBody>
      </p:sp>
      <p:pic>
        <p:nvPicPr>
          <p:cNvPr id="10" name="Inhaltsplatzhalter 9"/>
          <p:cNvPicPr>
            <a:picLocks noGrp="1" noChangeAspect="1"/>
          </p:cNvPicPr>
          <p:nvPr>
            <p:ph sz="half" idx="1"/>
          </p:nvPr>
        </p:nvPicPr>
        <p:blipFill>
          <a:blip r:embed="rId3">
            <a:extLst>
              <a:ext uri="{28A0092B-C50C-407E-A947-70E740481C1C}">
                <a14:useLocalDpi xmlns:a14="http://schemas.microsoft.com/office/drawing/2010/main" val="0"/>
              </a:ext>
            </a:extLst>
          </a:blip>
          <a:stretch>
            <a:fillRect/>
          </a:stretch>
        </p:blipFill>
        <p:spPr>
          <a:xfrm>
            <a:off x="550946" y="1913815"/>
            <a:ext cx="5537033" cy="3205650"/>
          </a:xfrm>
        </p:spPr>
      </p:pic>
    </p:spTree>
    <p:extLst>
      <p:ext uri="{BB962C8B-B14F-4D97-AF65-F5344CB8AC3E}">
        <p14:creationId xmlns:p14="http://schemas.microsoft.com/office/powerpoint/2010/main" val="18292426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mc:Choice xmlns:a14="http://schemas.microsoft.com/office/drawing/2010/main" Requires="a14">
          <p:sp>
            <p:nvSpPr>
              <p:cNvPr id="3" name="Inhaltsplatzhalter 2"/>
              <p:cNvSpPr>
                <a:spLocks noGrp="1"/>
              </p:cNvSpPr>
              <p:nvPr>
                <p:ph sz="half" idx="2"/>
              </p:nvPr>
            </p:nvSpPr>
            <p:spPr>
              <a:xfrm>
                <a:off x="6384262" y="1881188"/>
                <a:ext cx="5179087" cy="4500562"/>
              </a:xfrm>
            </p:spPr>
            <p:txBody>
              <a:bodyPr>
                <a:normAutofit lnSpcReduction="10000"/>
              </a:bodyPr>
              <a:lstStyle/>
              <a:p>
                <a:pPr marL="285750" indent="-285750">
                  <a:buFont typeface="Arial" panose="020B0604020202020204" pitchFamily="34" charset="0"/>
                  <a:buChar char="•"/>
                </a:pPr>
                <a:r>
                  <a:rPr lang="de-DE" dirty="0" err="1" smtClean="0"/>
                  <a:t>first</a:t>
                </a:r>
                <a:r>
                  <a:rPr lang="de-DE" dirty="0" smtClean="0"/>
                  <a:t> </a:t>
                </a:r>
                <a:r>
                  <a:rPr lang="de-DE" dirty="0" err="1" smtClean="0"/>
                  <a:t>operation</a:t>
                </a:r>
                <a:r>
                  <a:rPr lang="de-DE" dirty="0" smtClean="0"/>
                  <a:t> </a:t>
                </a:r>
                <a:r>
                  <a:rPr lang="de-DE" dirty="0" smtClean="0"/>
                  <a:t>1998</a:t>
                </a:r>
                <a:r>
                  <a:rPr lang="de-DE" baseline="-25000" dirty="0" smtClean="0"/>
                  <a:t>(29)</a:t>
                </a:r>
                <a:endParaRPr lang="de-DE" dirty="0" smtClean="0"/>
              </a:p>
              <a:p>
                <a:pPr marL="285750" indent="-285750">
                  <a:buFont typeface="Arial" panose="020B0604020202020204" pitchFamily="34" charset="0"/>
                  <a:buChar char="•"/>
                </a:pPr>
                <a:r>
                  <a:rPr lang="de-DE" dirty="0" err="1" smtClean="0"/>
                  <a:t>pumping</a:t>
                </a:r>
                <a:r>
                  <a:rPr lang="de-DE" dirty="0" smtClean="0"/>
                  <a:t> </a:t>
                </a:r>
                <a:r>
                  <a:rPr lang="de-DE" dirty="0" err="1" smtClean="0"/>
                  <a:t>speed</a:t>
                </a:r>
                <a:r>
                  <a:rPr lang="de-DE" dirty="0" smtClean="0"/>
                  <a:t> S ~ 200 </a:t>
                </a:r>
                <a:r>
                  <a:rPr lang="de-DE" dirty="0" smtClean="0"/>
                  <a:t>m</a:t>
                </a:r>
                <a:r>
                  <a:rPr lang="de-DE" baseline="30000" dirty="0" smtClean="0"/>
                  <a:t>3</a:t>
                </a:r>
                <a:r>
                  <a:rPr lang="de-DE" dirty="0" smtClean="0"/>
                  <a:t>/s</a:t>
                </a:r>
                <a:r>
                  <a:rPr lang="de-DE" baseline="-25000" dirty="0" smtClean="0"/>
                  <a:t>(30)</a:t>
                </a:r>
                <a:endParaRPr lang="de-DE" dirty="0" smtClean="0"/>
              </a:p>
              <a:p>
                <a:pPr marL="285750" indent="-285750">
                  <a:buFont typeface="Arial" panose="020B0604020202020204" pitchFamily="34" charset="0"/>
                  <a:buChar char="•"/>
                </a:pPr>
                <a:r>
                  <a:rPr lang="de-DE" dirty="0"/>
                  <a:t>neutral </a:t>
                </a:r>
                <a:r>
                  <a:rPr lang="de-DE" dirty="0" err="1" smtClean="0"/>
                  <a:t>pressure</a:t>
                </a:r>
                <a:r>
                  <a:rPr lang="de-DE" dirty="0" smtClean="0"/>
                  <a:t> </a:t>
                </a:r>
                <a:r>
                  <a:rPr lang="de-DE" dirty="0" err="1" smtClean="0"/>
                  <a:t>p</a:t>
                </a:r>
                <a:r>
                  <a:rPr lang="de-DE" baseline="-25000" dirty="0" err="1" smtClean="0"/>
                  <a:t>n</a:t>
                </a:r>
                <a:r>
                  <a:rPr lang="de-DE" dirty="0" smtClean="0"/>
                  <a:t>:</a:t>
                </a:r>
                <a:r>
                  <a:rPr lang="de-DE" baseline="-25000" dirty="0" smtClean="0"/>
                  <a:t>(</a:t>
                </a:r>
                <a:r>
                  <a:rPr lang="de-DE" baseline="-25000" dirty="0" smtClean="0"/>
                  <a:t>29)</a:t>
                </a:r>
                <a:endParaRPr lang="de-DE" baseline="-25000" dirty="0" smtClean="0"/>
              </a:p>
              <a:p>
                <a:pPr marL="465138" lvl="2" indent="-285750"/>
                <a:r>
                  <a:rPr lang="de-DE" dirty="0" smtClean="0"/>
                  <a:t>2.28 </a:t>
                </a:r>
                <a:r>
                  <a:rPr lang="de-DE" dirty="0"/>
                  <a:t>x 10</a:t>
                </a:r>
                <a:r>
                  <a:rPr lang="de-DE" baseline="30000" dirty="0"/>
                  <a:t>-20 </a:t>
                </a:r>
                <a:r>
                  <a:rPr lang="de-DE" dirty="0"/>
                  <a:t>m</a:t>
                </a:r>
                <a:r>
                  <a:rPr lang="de-DE" baseline="30000" dirty="0"/>
                  <a:t>3</a:t>
                </a:r>
                <a:r>
                  <a:rPr lang="de-DE" dirty="0"/>
                  <a:t>Pa x </a:t>
                </a:r>
                <a14:m>
                  <m:oMath xmlns:m="http://schemas.openxmlformats.org/officeDocument/2006/math">
                    <m:acc>
                      <m:accPr>
                        <m:chr m:val="̅"/>
                        <m:ctrlPr>
                          <a:rPr lang="de-DE" i="1">
                            <a:latin typeface="Cambria Math" panose="02040503050406030204" pitchFamily="18" charset="0"/>
                          </a:rPr>
                        </m:ctrlPr>
                      </m:accPr>
                      <m:e>
                        <m:r>
                          <m:rPr>
                            <m:sty m:val="p"/>
                          </m:rPr>
                          <a:rPr lang="de-DE" i="0">
                            <a:latin typeface="Cambria Math" panose="02040503050406030204" pitchFamily="18" charset="0"/>
                          </a:rPr>
                          <m:t>n</m:t>
                        </m:r>
                      </m:e>
                    </m:acc>
                  </m:oMath>
                </a14:m>
                <a:r>
                  <a:rPr lang="de-DE" baseline="-25000" dirty="0"/>
                  <a:t>e</a:t>
                </a:r>
                <a:r>
                  <a:rPr lang="de-DE" dirty="0"/>
                  <a:t> – </a:t>
                </a:r>
                <a:r>
                  <a:rPr lang="de-DE" dirty="0" smtClean="0"/>
                  <a:t>4.03 </a:t>
                </a:r>
                <a:r>
                  <a:rPr lang="de-DE" dirty="0"/>
                  <a:t>x 10</a:t>
                </a:r>
                <a:r>
                  <a:rPr lang="de-DE" baseline="30000" dirty="0"/>
                  <a:t>-1</a:t>
                </a:r>
                <a:r>
                  <a:rPr lang="de-DE" dirty="0"/>
                  <a:t> </a:t>
                </a:r>
                <a:r>
                  <a:rPr lang="de-DE" dirty="0" err="1" smtClean="0"/>
                  <a:t>Pa</a:t>
                </a:r>
                <a:endParaRPr lang="de-DE" dirty="0"/>
              </a:p>
              <a:p>
                <a:pPr marL="285750" indent="-285750">
                  <a:buFont typeface="Arial" panose="020B0604020202020204" pitchFamily="34" charset="0"/>
                  <a:buChar char="•"/>
                </a:pPr>
                <a:r>
                  <a:rPr lang="de-DE" dirty="0" err="1" smtClean="0"/>
                  <a:t>ion</a:t>
                </a:r>
                <a:r>
                  <a:rPr lang="de-DE" dirty="0" smtClean="0"/>
                  <a:t> </a:t>
                </a:r>
                <a:r>
                  <a:rPr lang="de-DE" dirty="0" err="1" smtClean="0"/>
                  <a:t>flux</a:t>
                </a:r>
                <a:r>
                  <a:rPr lang="de-DE" dirty="0" smtClean="0"/>
                  <a:t> at </a:t>
                </a:r>
                <a:r>
                  <a:rPr lang="de-DE" dirty="0" err="1" smtClean="0"/>
                  <a:t>target</a:t>
                </a:r>
                <a:r>
                  <a:rPr lang="de-DE" dirty="0" smtClean="0"/>
                  <a:t> </a:t>
                </a:r>
                <a:r>
                  <a:rPr lang="el-GR" dirty="0" smtClean="0"/>
                  <a:t>Γ</a:t>
                </a:r>
                <a:r>
                  <a:rPr lang="de-DE" baseline="-25000" dirty="0" err="1" smtClean="0"/>
                  <a:t>target</a:t>
                </a:r>
                <a:r>
                  <a:rPr lang="de-DE" dirty="0" smtClean="0"/>
                  <a:t> </a:t>
                </a:r>
                <a:r>
                  <a:rPr lang="de-DE" dirty="0"/>
                  <a:t>6 </a:t>
                </a:r>
                <a:r>
                  <a:rPr lang="de-DE" dirty="0" smtClean="0"/>
                  <a:t>– 30 </a:t>
                </a:r>
                <a:r>
                  <a:rPr lang="de-DE" dirty="0"/>
                  <a:t>x </a:t>
                </a:r>
                <a:r>
                  <a:rPr lang="de-DE" dirty="0" smtClean="0"/>
                  <a:t>10</a:t>
                </a:r>
                <a:r>
                  <a:rPr lang="de-DE" baseline="30000" dirty="0" smtClean="0"/>
                  <a:t>22</a:t>
                </a:r>
                <a:r>
                  <a:rPr lang="de-DE" dirty="0" smtClean="0"/>
                  <a:t> s</a:t>
                </a:r>
                <a:r>
                  <a:rPr lang="de-DE" baseline="30000" dirty="0" smtClean="0"/>
                  <a:t>-1</a:t>
                </a:r>
                <a:r>
                  <a:rPr lang="de-DE" dirty="0" smtClean="0"/>
                  <a:t> </a:t>
                </a:r>
                <a:br>
                  <a:rPr lang="de-DE" dirty="0" smtClean="0"/>
                </a:br>
                <a:r>
                  <a:rPr lang="de-DE" dirty="0" smtClean="0"/>
                  <a:t>(</a:t>
                </a:r>
                <a:r>
                  <a:rPr lang="de-DE" dirty="0" err="1" smtClean="0"/>
                  <a:t>R</a:t>
                </a:r>
                <a:r>
                  <a:rPr lang="de-DE" baseline="-25000" dirty="0" err="1" smtClean="0"/>
                  <a:t>c</a:t>
                </a:r>
                <a:r>
                  <a:rPr lang="de-DE" dirty="0" smtClean="0"/>
                  <a:t> = 0.95 </a:t>
                </a:r>
                <a:r>
                  <a:rPr lang="de-DE" dirty="0" err="1" smtClean="0"/>
                  <a:t>and</a:t>
                </a:r>
                <a:r>
                  <a:rPr lang="de-DE" dirty="0" smtClean="0"/>
                  <a:t> 0.99, </a:t>
                </a:r>
                <a:r>
                  <a:rPr lang="de-DE" dirty="0" err="1" smtClean="0"/>
                  <a:t>modeling</a:t>
                </a:r>
                <a:r>
                  <a:rPr lang="de-DE" dirty="0" smtClean="0"/>
                  <a:t>)</a:t>
                </a:r>
                <a:r>
                  <a:rPr lang="de-DE" baseline="-25000" dirty="0" smtClean="0"/>
                  <a:t>(</a:t>
                </a:r>
                <a:r>
                  <a:rPr lang="de-DE" baseline="-25000" dirty="0" smtClean="0"/>
                  <a:t>31)</a:t>
                </a:r>
                <a:endParaRPr lang="de-DE" dirty="0" smtClean="0"/>
              </a:p>
              <a:p>
                <a:pPr marL="285750" indent="-285750">
                  <a:buFont typeface="Arial" panose="020B0604020202020204" pitchFamily="34" charset="0"/>
                  <a:buChar char="•"/>
                </a:pPr>
                <a:r>
                  <a:rPr lang="de-DE" dirty="0" smtClean="0"/>
                  <a:t>neutral </a:t>
                </a:r>
                <a:r>
                  <a:rPr lang="de-DE" dirty="0" err="1" smtClean="0"/>
                  <a:t>particle</a:t>
                </a:r>
                <a:r>
                  <a:rPr lang="de-DE" dirty="0" smtClean="0"/>
                  <a:t> </a:t>
                </a:r>
                <a:r>
                  <a:rPr lang="de-DE" dirty="0" err="1" smtClean="0"/>
                  <a:t>flux</a:t>
                </a:r>
                <a:r>
                  <a:rPr lang="de-DE" dirty="0" smtClean="0"/>
                  <a:t> </a:t>
                </a:r>
                <a:r>
                  <a:rPr lang="de-DE" dirty="0"/>
                  <a:t>in </a:t>
                </a:r>
                <a:r>
                  <a:rPr lang="de-DE" dirty="0" err="1" smtClean="0"/>
                  <a:t>subdivertor</a:t>
                </a:r>
                <a:r>
                  <a:rPr lang="de-DE" dirty="0" smtClean="0"/>
                  <a:t> </a:t>
                </a:r>
                <a:r>
                  <a:rPr lang="de-DE" dirty="0"/>
                  <a:t/>
                </a:r>
                <a:br>
                  <a:rPr lang="de-DE" dirty="0"/>
                </a:br>
                <a:r>
                  <a:rPr lang="el-GR" dirty="0" smtClean="0"/>
                  <a:t>Γ</a:t>
                </a:r>
                <a:r>
                  <a:rPr lang="de-DE" baseline="-25000" dirty="0" err="1" smtClean="0"/>
                  <a:t>subdiv</a:t>
                </a:r>
                <a:r>
                  <a:rPr lang="de-DE" dirty="0" smtClean="0"/>
                  <a:t> </a:t>
                </a:r>
                <a:r>
                  <a:rPr lang="de-DE" dirty="0"/>
                  <a:t>~ </a:t>
                </a:r>
                <a:r>
                  <a:rPr lang="de-DE" dirty="0" smtClean="0"/>
                  <a:t>9.8 </a:t>
                </a:r>
                <a:r>
                  <a:rPr lang="de-DE" dirty="0"/>
                  <a:t>x </a:t>
                </a:r>
                <a:r>
                  <a:rPr lang="de-DE" dirty="0" smtClean="0"/>
                  <a:t>10</a:t>
                </a:r>
                <a:r>
                  <a:rPr lang="de-DE" baseline="30000" dirty="0" smtClean="0"/>
                  <a:t>21</a:t>
                </a:r>
                <a:r>
                  <a:rPr lang="de-DE" dirty="0" smtClean="0"/>
                  <a:t> </a:t>
                </a:r>
                <a:r>
                  <a:rPr lang="de-DE" dirty="0" smtClean="0"/>
                  <a:t>s</a:t>
                </a:r>
                <a:r>
                  <a:rPr lang="de-DE" baseline="30000" dirty="0" smtClean="0"/>
                  <a:t>-1</a:t>
                </a:r>
                <a:r>
                  <a:rPr lang="de-DE" baseline="-25000" dirty="0" smtClean="0"/>
                  <a:t>(30)</a:t>
                </a:r>
                <a:endParaRPr lang="de-DE" dirty="0" smtClean="0"/>
              </a:p>
              <a:p>
                <a:pPr marL="285750" indent="-285750">
                  <a:buFont typeface="Arial" panose="020B0604020202020204" pitchFamily="34" charset="0"/>
                  <a:buChar char="•"/>
                </a:pPr>
                <a:r>
                  <a:rPr lang="de-DE" dirty="0" err="1"/>
                  <a:t>divertor</a:t>
                </a:r>
                <a:r>
                  <a:rPr lang="de-DE" dirty="0"/>
                  <a:t> </a:t>
                </a:r>
                <a:r>
                  <a:rPr lang="de-DE" dirty="0" err="1"/>
                  <a:t>gaps</a:t>
                </a:r>
                <a:r>
                  <a:rPr lang="de-DE" dirty="0"/>
                  <a:t> 0.08 m </a:t>
                </a:r>
                <a:r>
                  <a:rPr lang="de-DE" dirty="0" err="1"/>
                  <a:t>and</a:t>
                </a:r>
                <a:r>
                  <a:rPr lang="de-DE" dirty="0"/>
                  <a:t> 0.082 </a:t>
                </a:r>
                <a:r>
                  <a:rPr lang="de-DE" dirty="0" smtClean="0"/>
                  <a:t>m</a:t>
                </a:r>
                <a:r>
                  <a:rPr lang="de-DE" baseline="-25000" dirty="0" smtClean="0"/>
                  <a:t>(30)</a:t>
                </a:r>
                <a:endParaRPr lang="de-DE" dirty="0" smtClean="0"/>
              </a:p>
              <a:p>
                <a:pPr marL="285750" indent="-285750">
                  <a:buFont typeface="Arial" panose="020B0604020202020204" pitchFamily="34" charset="0"/>
                  <a:buChar char="•"/>
                </a:pPr>
                <a:r>
                  <a:rPr lang="de-DE" dirty="0" err="1" smtClean="0"/>
                  <a:t>capture</a:t>
                </a:r>
                <a:r>
                  <a:rPr lang="de-DE" dirty="0" smtClean="0"/>
                  <a:t> </a:t>
                </a:r>
                <a:r>
                  <a:rPr lang="de-DE" dirty="0" err="1" smtClean="0"/>
                  <a:t>coefficient</a:t>
                </a:r>
                <a:r>
                  <a:rPr lang="de-DE" dirty="0" smtClean="0"/>
                  <a:t> </a:t>
                </a:r>
                <a:r>
                  <a:rPr lang="de-DE" dirty="0" smtClean="0"/>
                  <a:t>15%</a:t>
                </a:r>
                <a:r>
                  <a:rPr lang="de-DE" baseline="-25000" dirty="0" smtClean="0"/>
                  <a:t>(30)</a:t>
                </a:r>
                <a:endParaRPr lang="de-DE" dirty="0" smtClean="0"/>
              </a:p>
              <a:p>
                <a:pPr marL="285750" indent="-285750">
                  <a:buFont typeface="Arial" panose="020B0604020202020204" pitchFamily="34" charset="0"/>
                  <a:buChar char="•"/>
                </a:pPr>
                <a:r>
                  <a:rPr lang="de-DE" dirty="0" err="1" smtClean="0"/>
                  <a:t>subdivertor</a:t>
                </a:r>
                <a:r>
                  <a:rPr lang="de-DE" dirty="0" smtClean="0"/>
                  <a:t> </a:t>
                </a:r>
                <a:r>
                  <a:rPr lang="de-DE" dirty="0" err="1" smtClean="0"/>
                  <a:t>removal</a:t>
                </a:r>
                <a:r>
                  <a:rPr lang="de-DE" dirty="0" smtClean="0"/>
                  <a:t> rate ≤ 16% (</a:t>
                </a:r>
                <a:r>
                  <a:rPr lang="de-DE" dirty="0" err="1" smtClean="0"/>
                  <a:t>modeling</a:t>
                </a:r>
                <a:r>
                  <a:rPr lang="de-DE" dirty="0" smtClean="0"/>
                  <a:t>)</a:t>
                </a:r>
                <a:r>
                  <a:rPr lang="de-DE" baseline="-25000" dirty="0" smtClean="0"/>
                  <a:t>(</a:t>
                </a:r>
                <a:r>
                  <a:rPr lang="de-DE" baseline="-25000" dirty="0" smtClean="0"/>
                  <a:t>30</a:t>
                </a:r>
                <a:r>
                  <a:rPr lang="de-DE" baseline="-25000" dirty="0" smtClean="0"/>
                  <a:t>)</a:t>
                </a:r>
                <a:endParaRPr lang="de-DE" dirty="0" smtClean="0"/>
              </a:p>
            </p:txBody>
          </p:sp>
        </mc:Choice>
        <mc:Fallback>
          <p:sp>
            <p:nvSpPr>
              <p:cNvPr id="3" name="Inhaltsplatzhalter 2"/>
              <p:cNvSpPr>
                <a:spLocks noGrp="1" noRot="1" noChangeAspect="1" noMove="1" noResize="1" noEditPoints="1" noAdjustHandles="1" noChangeArrowheads="1" noChangeShapeType="1" noTextEdit="1"/>
              </p:cNvSpPr>
              <p:nvPr>
                <p:ph sz="half" idx="2"/>
              </p:nvPr>
            </p:nvSpPr>
            <p:spPr>
              <a:xfrm>
                <a:off x="6384262" y="1881188"/>
                <a:ext cx="5179087" cy="4500562"/>
              </a:xfrm>
              <a:blipFill>
                <a:blip r:embed="rId2"/>
                <a:stretch>
                  <a:fillRect l="-2471" t="-678"/>
                </a:stretch>
              </a:blipFill>
            </p:spPr>
            <p:txBody>
              <a:bodyPr/>
              <a:lstStyle/>
              <a:p>
                <a:r>
                  <a:rPr lang="de-DE">
                    <a:noFill/>
                  </a:rPr>
                  <a:t> </a:t>
                </a:r>
              </a:p>
            </p:txBody>
          </p:sp>
        </mc:Fallback>
      </mc:AlternateContent>
      <p:sp>
        <p:nvSpPr>
          <p:cNvPr id="4" name="Titel 3"/>
          <p:cNvSpPr>
            <a:spLocks noGrp="1"/>
          </p:cNvSpPr>
          <p:nvPr>
            <p:ph type="title"/>
          </p:nvPr>
        </p:nvSpPr>
        <p:spPr/>
        <p:txBody>
          <a:bodyPr/>
          <a:lstStyle/>
          <a:p>
            <a:r>
              <a:rPr lang="de-DE" dirty="0" smtClean="0"/>
              <a:t>Mark IIGB</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20</a:t>
            </a:fld>
            <a:endParaRPr lang="de-DE" dirty="0"/>
          </a:p>
        </p:txBody>
      </p:sp>
      <p:pic>
        <p:nvPicPr>
          <p:cNvPr id="8" name="Inhaltsplatzhalter 7"/>
          <p:cNvPicPr>
            <a:picLocks noGrp="1" noChangeAspect="1"/>
          </p:cNvPicPr>
          <p:nvPr>
            <p:ph sz="half" idx="1"/>
          </p:nvPr>
        </p:nvPicPr>
        <p:blipFill rotWithShape="1">
          <a:blip r:embed="rId3">
            <a:extLst>
              <a:ext uri="{28A0092B-C50C-407E-A947-70E740481C1C}">
                <a14:useLocalDpi xmlns:a14="http://schemas.microsoft.com/office/drawing/2010/main" val="0"/>
              </a:ext>
            </a:extLst>
          </a:blip>
          <a:srcRect r="19454"/>
          <a:stretch/>
        </p:blipFill>
        <p:spPr>
          <a:xfrm>
            <a:off x="695325" y="2099752"/>
            <a:ext cx="5087121" cy="2761006"/>
          </a:xfrm>
        </p:spPr>
      </p:pic>
      <p:sp>
        <p:nvSpPr>
          <p:cNvPr id="9" name="Textfeld 8"/>
          <p:cNvSpPr txBox="1"/>
          <p:nvPr/>
        </p:nvSpPr>
        <p:spPr>
          <a:xfrm>
            <a:off x="5782446" y="4608381"/>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(13)</a:t>
            </a:r>
          </a:p>
        </p:txBody>
      </p:sp>
    </p:spTree>
    <p:extLst>
      <p:ext uri="{BB962C8B-B14F-4D97-AF65-F5344CB8AC3E}">
        <p14:creationId xmlns:p14="http://schemas.microsoft.com/office/powerpoint/2010/main" val="40536204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el 3"/>
          <p:cNvSpPr>
            <a:spLocks noGrp="1"/>
          </p:cNvSpPr>
          <p:nvPr>
            <p:ph type="title"/>
          </p:nvPr>
        </p:nvSpPr>
        <p:spPr/>
        <p:txBody>
          <a:bodyPr/>
          <a:lstStyle/>
          <a:p>
            <a:r>
              <a:rPr lang="de-DE" dirty="0" smtClean="0"/>
              <a:t>Mark IIGB</a:t>
            </a:r>
            <a:endParaRPr lang="de-DE" dirty="0"/>
          </a:p>
        </p:txBody>
      </p:sp>
      <p:sp>
        <p:nvSpPr>
          <p:cNvPr id="5" name="Datumsplatzhalter 4"/>
          <p:cNvSpPr>
            <a:spLocks noGrp="1"/>
          </p:cNvSpPr>
          <p:nvPr>
            <p:ph type="dt" sz="half" idx="10"/>
          </p:nvPr>
        </p:nvSpPr>
        <p:spPr/>
        <p:txBody>
          <a:bodyPr/>
          <a:lstStyle/>
          <a:p>
            <a:r>
              <a:rPr lang="de-DE" smtClean="0"/>
              <a:t>Overview of different divertors </a:t>
            </a:r>
            <a:endParaRPr lang="de-DE" dirty="0"/>
          </a:p>
        </p:txBody>
      </p:sp>
      <p:sp>
        <p:nvSpPr>
          <p:cNvPr id="6" name="Fußzeilenplatzhalter 5"/>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7" name="Foliennummernplatzhalter 6"/>
          <p:cNvSpPr>
            <a:spLocks noGrp="1"/>
          </p:cNvSpPr>
          <p:nvPr>
            <p:ph type="sldNum" sz="quarter" idx="12"/>
          </p:nvPr>
        </p:nvSpPr>
        <p:spPr/>
        <p:txBody>
          <a:bodyPr/>
          <a:lstStyle/>
          <a:p>
            <a:fld id="{3B1A4699-952B-42DA-8DC4-38A59B49610C}" type="slidenum">
              <a:rPr lang="de-DE" smtClean="0"/>
              <a:pPr/>
              <a:t>21</a:t>
            </a:fld>
            <a:endParaRPr lang="de-DE" dirty="0"/>
          </a:p>
        </p:txBody>
      </p:sp>
      <p:pic>
        <p:nvPicPr>
          <p:cNvPr id="8" name="Inhaltsplatzhalter 7"/>
          <p:cNvPicPr>
            <a:picLocks noGrp="1" noChangeAspect="1"/>
          </p:cNvPicPr>
          <p:nvPr>
            <p:ph sz="half" idx="1"/>
          </p:nvPr>
        </p:nvPicPr>
        <p:blipFill rotWithShape="1">
          <a:blip r:embed="rId2">
            <a:extLst>
              <a:ext uri="{28A0092B-C50C-407E-A947-70E740481C1C}">
                <a14:useLocalDpi xmlns:a14="http://schemas.microsoft.com/office/drawing/2010/main" val="0"/>
              </a:ext>
            </a:extLst>
          </a:blip>
          <a:srcRect r="19454"/>
          <a:stretch/>
        </p:blipFill>
        <p:spPr>
          <a:xfrm>
            <a:off x="1653589" y="4593006"/>
            <a:ext cx="2872044" cy="1558786"/>
          </a:xfrm>
        </p:spPr>
      </p:pic>
      <p:sp>
        <p:nvSpPr>
          <p:cNvPr id="9" name="Textfeld 8"/>
          <p:cNvSpPr txBox="1"/>
          <p:nvPr/>
        </p:nvSpPr>
        <p:spPr>
          <a:xfrm>
            <a:off x="4518866" y="6014526"/>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(13)</a:t>
            </a:r>
          </a:p>
        </p:txBody>
      </p:sp>
      <p:pic>
        <p:nvPicPr>
          <p:cNvPr id="10" name="Grafik 9"/>
          <p:cNvPicPr>
            <a:picLocks noChangeAspect="1"/>
          </p:cNvPicPr>
          <p:nvPr/>
        </p:nvPicPr>
        <p:blipFill>
          <a:blip r:embed="rId3"/>
          <a:stretch>
            <a:fillRect/>
          </a:stretch>
        </p:blipFill>
        <p:spPr>
          <a:xfrm>
            <a:off x="5838246" y="903123"/>
            <a:ext cx="4678213" cy="4308473"/>
          </a:xfrm>
          <a:prstGeom prst="rect">
            <a:avLst/>
          </a:prstGeom>
        </p:spPr>
      </p:pic>
      <p:pic>
        <p:nvPicPr>
          <p:cNvPr id="11" name="Inhaltsplatzhalter 7"/>
          <p:cNvPicPr>
            <a:picLocks noGrp="1" noChangeAspect="1"/>
          </p:cNvPicPr>
          <p:nvPr>
            <p:ph sz="half" idx="1"/>
          </p:nvPr>
        </p:nvPicPr>
        <p:blipFill rotWithShape="1">
          <a:blip r:embed="rId4">
            <a:extLst>
              <a:ext uri="{28A0092B-C50C-407E-A947-70E740481C1C}">
                <a14:useLocalDpi xmlns:a14="http://schemas.microsoft.com/office/drawing/2010/main" val="0"/>
              </a:ext>
            </a:extLst>
          </a:blip>
          <a:srcRect r="2952"/>
          <a:stretch/>
        </p:blipFill>
        <p:spPr>
          <a:xfrm>
            <a:off x="1653590" y="2840158"/>
            <a:ext cx="2872043" cy="1712925"/>
          </a:xfrm>
        </p:spPr>
      </p:pic>
      <p:pic>
        <p:nvPicPr>
          <p:cNvPr id="12" name="Inhaltsplatzhalter 8"/>
          <p:cNvPicPr>
            <a:picLocks noGrp="1" noChangeAspect="1"/>
          </p:cNvPicPr>
          <p:nvPr>
            <p:ph sz="half" idx="1"/>
          </p:nvPr>
        </p:nvPicPr>
        <p:blipFill rotWithShape="1">
          <a:blip r:embed="rId5">
            <a:extLst>
              <a:ext uri="{28A0092B-C50C-407E-A947-70E740481C1C}">
                <a14:useLocalDpi xmlns:a14="http://schemas.microsoft.com/office/drawing/2010/main" val="0"/>
              </a:ext>
            </a:extLst>
          </a:blip>
          <a:srcRect r="2193"/>
          <a:stretch/>
        </p:blipFill>
        <p:spPr>
          <a:xfrm>
            <a:off x="1653589" y="1310607"/>
            <a:ext cx="2865277" cy="1500207"/>
          </a:xfrm>
        </p:spPr>
      </p:pic>
      <p:sp>
        <p:nvSpPr>
          <p:cNvPr id="13" name="Textfeld 12"/>
          <p:cNvSpPr txBox="1"/>
          <p:nvPr/>
        </p:nvSpPr>
        <p:spPr>
          <a:xfrm>
            <a:off x="10516459" y="4686915"/>
            <a:ext cx="240450" cy="252377"/>
          </a:xfrm>
          <a:prstGeom prst="rect">
            <a:avLst/>
          </a:prstGeom>
          <a:noFill/>
          <a:ln>
            <a:noFill/>
          </a:ln>
        </p:spPr>
        <p:txBody>
          <a:bodyPr wrap="none" lIns="0" tIns="0" rIns="0" bIns="0" rtlCol="0" anchor="t" anchorCtr="0">
            <a:spAutoFit/>
          </a:bodyPr>
          <a:lstStyle/>
          <a:p>
            <a:pPr algn="l">
              <a:lnSpc>
                <a:spcPts val="2300"/>
              </a:lnSpc>
              <a:spcBef>
                <a:spcPts val="1150"/>
              </a:spcBef>
            </a:pPr>
            <a:r>
              <a:rPr lang="de-DE" sz="1600" b="1" baseline="-25000" dirty="0" smtClean="0">
                <a:solidFill>
                  <a:srgbClr val="005555"/>
                </a:solidFill>
              </a:rPr>
              <a:t>(</a:t>
            </a:r>
            <a:r>
              <a:rPr lang="de-DE" sz="1600" b="1" baseline="-25000" dirty="0" smtClean="0">
                <a:solidFill>
                  <a:srgbClr val="005555"/>
                </a:solidFill>
              </a:rPr>
              <a:t>29</a:t>
            </a:r>
            <a:r>
              <a:rPr lang="de-DE" sz="1600" b="1" baseline="-25000" dirty="0" smtClean="0">
                <a:solidFill>
                  <a:srgbClr val="005555"/>
                </a:solidFill>
              </a:rPr>
              <a:t>)</a:t>
            </a:r>
            <a:endParaRPr lang="de-DE" sz="1600" b="1" baseline="-25000" dirty="0" smtClean="0">
              <a:solidFill>
                <a:srgbClr val="005555"/>
              </a:solidFill>
            </a:endParaRPr>
          </a:p>
        </p:txBody>
      </p:sp>
      <mc:AlternateContent xmlns:mc="http://schemas.openxmlformats.org/markup-compatibility/2006">
        <mc:Choice xmlns:a14="http://schemas.microsoft.com/office/drawing/2010/main" Requires="a14">
          <p:sp>
            <p:nvSpPr>
              <p:cNvPr id="14" name="Inhaltsplatzhalter 2"/>
              <p:cNvSpPr>
                <a:spLocks noGrp="1"/>
              </p:cNvSpPr>
              <p:nvPr>
                <p:ph sz="half" idx="2"/>
              </p:nvPr>
            </p:nvSpPr>
            <p:spPr>
              <a:xfrm>
                <a:off x="6384262" y="5245768"/>
                <a:ext cx="5179087" cy="1290554"/>
              </a:xfrm>
            </p:spPr>
            <p:txBody>
              <a:bodyPr>
                <a:normAutofit fontScale="85000" lnSpcReduction="20000"/>
              </a:bodyPr>
              <a:lstStyle/>
              <a:p>
                <a:r>
                  <a:rPr lang="el-GR" dirty="0" smtClean="0"/>
                  <a:t>Γ</a:t>
                </a:r>
                <a:r>
                  <a:rPr lang="de-DE" baseline="-25000" dirty="0" err="1" smtClean="0"/>
                  <a:t>exhaust</a:t>
                </a:r>
                <a:r>
                  <a:rPr lang="de-DE" dirty="0" smtClean="0"/>
                  <a:t> </a:t>
                </a:r>
                <a:r>
                  <a:rPr lang="de-DE" dirty="0" err="1" smtClean="0"/>
                  <a:t>for</a:t>
                </a:r>
                <a:r>
                  <a:rPr lang="de-DE" dirty="0" smtClean="0"/>
                  <a:t> </a:t>
                </a:r>
                <a14:m>
                  <m:oMath xmlns:m="http://schemas.openxmlformats.org/officeDocument/2006/math">
                    <m:acc>
                      <m:accPr>
                        <m:chr m:val="̅"/>
                        <m:ctrlPr>
                          <a:rPr lang="de-DE" i="1"/>
                        </m:ctrlPr>
                      </m:accPr>
                      <m:e>
                        <m:r>
                          <a:rPr lang="de-DE" b="1" i="1"/>
                          <m:t>𝐧</m:t>
                        </m:r>
                      </m:e>
                    </m:acc>
                  </m:oMath>
                </a14:m>
                <a:r>
                  <a:rPr lang="de-DE" baseline="-25000" dirty="0" smtClean="0"/>
                  <a:t>e</a:t>
                </a:r>
                <a:r>
                  <a:rPr lang="de-DE" dirty="0"/>
                  <a:t> </a:t>
                </a:r>
                <a:r>
                  <a:rPr lang="de-DE" dirty="0" smtClean="0"/>
                  <a:t>= 3 x 10</a:t>
                </a:r>
                <a:r>
                  <a:rPr lang="de-DE" baseline="30000" dirty="0" smtClean="0"/>
                  <a:t>19</a:t>
                </a:r>
                <a:r>
                  <a:rPr lang="de-DE" dirty="0" smtClean="0"/>
                  <a:t> m</a:t>
                </a:r>
                <a:r>
                  <a:rPr lang="de-DE" baseline="30000" dirty="0" smtClean="0"/>
                  <a:t>-3</a:t>
                </a:r>
                <a:r>
                  <a:rPr lang="de-DE" dirty="0" smtClean="0"/>
                  <a:t>:</a:t>
                </a:r>
              </a:p>
              <a:p>
                <a:pPr marL="285750" indent="-285750">
                  <a:buFont typeface="Arial" panose="020B0604020202020204" pitchFamily="34" charset="0"/>
                  <a:buChar char="•"/>
                </a:pPr>
                <a:r>
                  <a:rPr lang="de-DE" dirty="0" smtClean="0"/>
                  <a:t>Mark I ~ 4.82 </a:t>
                </a:r>
                <a:r>
                  <a:rPr lang="de-DE" dirty="0"/>
                  <a:t>x 10</a:t>
                </a:r>
                <a:r>
                  <a:rPr lang="de-DE" baseline="30000" dirty="0"/>
                  <a:t>21</a:t>
                </a:r>
                <a:r>
                  <a:rPr lang="de-DE" dirty="0"/>
                  <a:t> </a:t>
                </a:r>
                <a:r>
                  <a:rPr lang="de-DE" dirty="0" smtClean="0"/>
                  <a:t>s</a:t>
                </a:r>
                <a:r>
                  <a:rPr lang="de-DE" baseline="30000" dirty="0" smtClean="0"/>
                  <a:t>-1</a:t>
                </a:r>
                <a:r>
                  <a:rPr lang="de-DE" baseline="-25000" dirty="0" smtClean="0"/>
                  <a:t>(29,32</a:t>
                </a:r>
                <a:r>
                  <a:rPr lang="de-DE" dirty="0"/>
                  <a:t> </a:t>
                </a:r>
                <a:r>
                  <a:rPr lang="de-DE" baseline="-25000" dirty="0" err="1" smtClean="0"/>
                  <a:t>calc</a:t>
                </a:r>
                <a:r>
                  <a:rPr lang="de-DE" baseline="-25000" dirty="0" smtClean="0"/>
                  <a:t>.)</a:t>
                </a:r>
                <a:endParaRPr lang="de-DE" dirty="0" smtClean="0"/>
              </a:p>
              <a:p>
                <a:pPr marL="285750" indent="-285750">
                  <a:buFont typeface="Arial" panose="020B0604020202020204" pitchFamily="34" charset="0"/>
                  <a:buChar char="•"/>
                </a:pPr>
                <a:r>
                  <a:rPr lang="de-DE" dirty="0" smtClean="0"/>
                  <a:t>Mark IIAP ~ 1.56 x 10</a:t>
                </a:r>
                <a:r>
                  <a:rPr lang="de-DE" baseline="30000" dirty="0" smtClean="0"/>
                  <a:t>22</a:t>
                </a:r>
                <a:r>
                  <a:rPr lang="de-DE" dirty="0" smtClean="0"/>
                  <a:t> s</a:t>
                </a:r>
                <a:r>
                  <a:rPr lang="de-DE" baseline="30000" dirty="0" smtClean="0"/>
                  <a:t>-1</a:t>
                </a:r>
                <a:r>
                  <a:rPr lang="de-DE" baseline="-25000" dirty="0" smtClean="0"/>
                  <a:t>(29,30</a:t>
                </a:r>
                <a:r>
                  <a:rPr lang="de-DE" dirty="0" smtClean="0"/>
                  <a:t> </a:t>
                </a:r>
                <a:r>
                  <a:rPr lang="de-DE" baseline="-25000" dirty="0" err="1"/>
                  <a:t>calc</a:t>
                </a:r>
                <a:r>
                  <a:rPr lang="de-DE" baseline="-25000" dirty="0"/>
                  <a:t>.)</a:t>
                </a:r>
                <a:endParaRPr lang="de-DE" dirty="0" smtClean="0"/>
              </a:p>
              <a:p>
                <a:pPr marL="285750" indent="-285750">
                  <a:buFont typeface="Arial" panose="020B0604020202020204" pitchFamily="34" charset="0"/>
                  <a:buChar char="•"/>
                </a:pPr>
                <a:r>
                  <a:rPr lang="de-DE" dirty="0" smtClean="0"/>
                  <a:t>Mark IIGB  ~ 2.72 </a:t>
                </a:r>
                <a:r>
                  <a:rPr lang="de-DE" dirty="0"/>
                  <a:t>x </a:t>
                </a:r>
                <a:r>
                  <a:rPr lang="de-DE" dirty="0" smtClean="0"/>
                  <a:t>10</a:t>
                </a:r>
                <a:r>
                  <a:rPr lang="de-DE" baseline="30000" dirty="0" smtClean="0"/>
                  <a:t>22 </a:t>
                </a:r>
                <a:r>
                  <a:rPr lang="de-DE" dirty="0" smtClean="0"/>
                  <a:t>s</a:t>
                </a:r>
                <a:r>
                  <a:rPr lang="de-DE" baseline="30000" dirty="0" smtClean="0"/>
                  <a:t>-1</a:t>
                </a:r>
                <a:r>
                  <a:rPr lang="de-DE" baseline="-25000" dirty="0" smtClean="0"/>
                  <a:t>(29,30, </a:t>
                </a:r>
                <a:r>
                  <a:rPr lang="de-DE" baseline="-25000" dirty="0" err="1" smtClean="0"/>
                  <a:t>calc</a:t>
                </a:r>
                <a:r>
                  <a:rPr lang="de-DE" baseline="-25000" dirty="0"/>
                  <a:t>.)</a:t>
                </a:r>
                <a:endParaRPr lang="de-DE" dirty="0"/>
              </a:p>
              <a:p>
                <a:endParaRPr lang="de-DE" dirty="0" smtClean="0"/>
              </a:p>
            </p:txBody>
          </p:sp>
        </mc:Choice>
        <mc:Fallback>
          <p:sp>
            <p:nvSpPr>
              <p:cNvPr id="14" name="Inhaltsplatzhalter 2"/>
              <p:cNvSpPr>
                <a:spLocks noGrp="1" noRot="1" noChangeAspect="1" noMove="1" noResize="1" noEditPoints="1" noAdjustHandles="1" noChangeArrowheads="1" noChangeShapeType="1" noTextEdit="1"/>
              </p:cNvSpPr>
              <p:nvPr>
                <p:ph sz="half" idx="2"/>
              </p:nvPr>
            </p:nvSpPr>
            <p:spPr>
              <a:xfrm>
                <a:off x="6384262" y="5245768"/>
                <a:ext cx="5179087" cy="1290554"/>
              </a:xfrm>
              <a:blipFill>
                <a:blip r:embed="rId6"/>
                <a:stretch>
                  <a:fillRect l="-2235" t="-1422" b="-948"/>
                </a:stretch>
              </a:blipFill>
            </p:spPr>
            <p:txBody>
              <a:bodyPr/>
              <a:lstStyle/>
              <a:p>
                <a:r>
                  <a:rPr lang="de-DE">
                    <a:noFill/>
                  </a:rPr>
                  <a:t> </a:t>
                </a:r>
              </a:p>
            </p:txBody>
          </p:sp>
        </mc:Fallback>
      </mc:AlternateContent>
    </p:spTree>
    <p:extLst>
      <p:ext uri="{BB962C8B-B14F-4D97-AF65-F5344CB8AC3E}">
        <p14:creationId xmlns:p14="http://schemas.microsoft.com/office/powerpoint/2010/main" val="241936970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4">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4">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4">
                                            <p:txEl>
                                              <p:pRg st="2" end="2"/>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4">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uiExpand="1" build="p"/>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Inhaltsplatzhalter 6"/>
          <p:cNvGraphicFramePr>
            <a:graphicFrameLocks noGrp="1"/>
          </p:cNvGraphicFramePr>
          <p:nvPr>
            <p:ph sz="quarter" idx="13"/>
            <p:extLst>
              <p:ext uri="{D42A27DB-BD31-4B8C-83A1-F6EECF244321}">
                <p14:modId xmlns:p14="http://schemas.microsoft.com/office/powerpoint/2010/main" val="689569730"/>
              </p:ext>
            </p:extLst>
          </p:nvPr>
        </p:nvGraphicFramePr>
        <p:xfrm>
          <a:off x="540543" y="976764"/>
          <a:ext cx="11039475" cy="5308600"/>
        </p:xfrm>
        <a:graphic>
          <a:graphicData uri="http://schemas.openxmlformats.org/drawingml/2006/table">
            <a:tbl>
              <a:tblPr firstRow="1" bandRow="1">
                <a:tableStyleId>{5C22544A-7EE6-4342-B048-85BDC9FD1C3A}</a:tableStyleId>
              </a:tblPr>
              <a:tblGrid>
                <a:gridCol w="1090930">
                  <a:extLst>
                    <a:ext uri="{9D8B030D-6E8A-4147-A177-3AD203B41FA5}">
                      <a16:colId xmlns:a16="http://schemas.microsoft.com/office/drawing/2014/main" val="516649432"/>
                    </a:ext>
                  </a:extLst>
                </a:gridCol>
                <a:gridCol w="981941">
                  <a:extLst>
                    <a:ext uri="{9D8B030D-6E8A-4147-A177-3AD203B41FA5}">
                      <a16:colId xmlns:a16="http://schemas.microsoft.com/office/drawing/2014/main" val="495732096"/>
                    </a:ext>
                  </a:extLst>
                </a:gridCol>
                <a:gridCol w="981941">
                  <a:extLst>
                    <a:ext uri="{9D8B030D-6E8A-4147-A177-3AD203B41FA5}">
                      <a16:colId xmlns:a16="http://schemas.microsoft.com/office/drawing/2014/main" val="360338958"/>
                    </a:ext>
                  </a:extLst>
                </a:gridCol>
                <a:gridCol w="981941">
                  <a:extLst>
                    <a:ext uri="{9D8B030D-6E8A-4147-A177-3AD203B41FA5}">
                      <a16:colId xmlns:a16="http://schemas.microsoft.com/office/drawing/2014/main" val="1742032039"/>
                    </a:ext>
                  </a:extLst>
                </a:gridCol>
                <a:gridCol w="981941">
                  <a:extLst>
                    <a:ext uri="{9D8B030D-6E8A-4147-A177-3AD203B41FA5}">
                      <a16:colId xmlns:a16="http://schemas.microsoft.com/office/drawing/2014/main" val="1020860105"/>
                    </a:ext>
                  </a:extLst>
                </a:gridCol>
                <a:gridCol w="981941">
                  <a:extLst>
                    <a:ext uri="{9D8B030D-6E8A-4147-A177-3AD203B41FA5}">
                      <a16:colId xmlns:a16="http://schemas.microsoft.com/office/drawing/2014/main" val="3029989234"/>
                    </a:ext>
                  </a:extLst>
                </a:gridCol>
                <a:gridCol w="981941">
                  <a:extLst>
                    <a:ext uri="{9D8B030D-6E8A-4147-A177-3AD203B41FA5}">
                      <a16:colId xmlns:a16="http://schemas.microsoft.com/office/drawing/2014/main" val="868020049"/>
                    </a:ext>
                  </a:extLst>
                </a:gridCol>
                <a:gridCol w="981941">
                  <a:extLst>
                    <a:ext uri="{9D8B030D-6E8A-4147-A177-3AD203B41FA5}">
                      <a16:colId xmlns:a16="http://schemas.microsoft.com/office/drawing/2014/main" val="3558814896"/>
                    </a:ext>
                  </a:extLst>
                </a:gridCol>
                <a:gridCol w="981941">
                  <a:extLst>
                    <a:ext uri="{9D8B030D-6E8A-4147-A177-3AD203B41FA5}">
                      <a16:colId xmlns:a16="http://schemas.microsoft.com/office/drawing/2014/main" val="3217667589"/>
                    </a:ext>
                  </a:extLst>
                </a:gridCol>
                <a:gridCol w="981941">
                  <a:extLst>
                    <a:ext uri="{9D8B030D-6E8A-4147-A177-3AD203B41FA5}">
                      <a16:colId xmlns:a16="http://schemas.microsoft.com/office/drawing/2014/main" val="2616461794"/>
                    </a:ext>
                  </a:extLst>
                </a:gridCol>
                <a:gridCol w="1111076">
                  <a:extLst>
                    <a:ext uri="{9D8B030D-6E8A-4147-A177-3AD203B41FA5}">
                      <a16:colId xmlns:a16="http://schemas.microsoft.com/office/drawing/2014/main" val="3967284456"/>
                    </a:ext>
                  </a:extLst>
                </a:gridCol>
              </a:tblGrid>
              <a:tr h="370840">
                <a:tc>
                  <a:txBody>
                    <a:bodyPr/>
                    <a:lstStyle/>
                    <a:p>
                      <a:r>
                        <a:rPr lang="de-DE" sz="1100" i="0" dirty="0" smtClean="0"/>
                        <a:t>Experiment</a:t>
                      </a:r>
                      <a:endParaRPr lang="de-DE" sz="1100" i="0" dirty="0"/>
                    </a:p>
                  </a:txBody>
                  <a:tcPr/>
                </a:tc>
                <a:tc gridSpan="3">
                  <a:txBody>
                    <a:bodyPr/>
                    <a:lstStyle/>
                    <a:p>
                      <a:r>
                        <a:rPr lang="de-DE" sz="1100" i="0" dirty="0" smtClean="0"/>
                        <a:t>LHD</a:t>
                      </a:r>
                      <a:endParaRPr lang="de-DE" sz="1100" i="0" dirty="0"/>
                    </a:p>
                  </a:txBody>
                  <a:tcPr/>
                </a:tc>
                <a:tc hMerge="1">
                  <a:txBody>
                    <a:bodyPr/>
                    <a:lstStyle/>
                    <a:p>
                      <a:endParaRPr lang="de-DE" dirty="0"/>
                    </a:p>
                  </a:txBody>
                  <a:tcPr/>
                </a:tc>
                <a:tc hMerge="1">
                  <a:txBody>
                    <a:bodyPr/>
                    <a:lstStyle/>
                    <a:p>
                      <a:endParaRPr lang="de-DE" dirty="0"/>
                    </a:p>
                  </a:txBody>
                  <a:tcPr/>
                </a:tc>
                <a:tc gridSpan="3">
                  <a:txBody>
                    <a:bodyPr/>
                    <a:lstStyle/>
                    <a:p>
                      <a:r>
                        <a:rPr lang="de-DE" sz="1100" i="0" dirty="0" smtClean="0"/>
                        <a:t>AUG</a:t>
                      </a:r>
                      <a:endParaRPr lang="de-DE" sz="1100" i="0" dirty="0"/>
                    </a:p>
                  </a:txBody>
                  <a:tcPr/>
                </a:tc>
                <a:tc hMerge="1">
                  <a:txBody>
                    <a:bodyPr/>
                    <a:lstStyle/>
                    <a:p>
                      <a:endParaRPr lang="de-DE" dirty="0"/>
                    </a:p>
                  </a:txBody>
                  <a:tcPr/>
                </a:tc>
                <a:tc hMerge="1">
                  <a:txBody>
                    <a:bodyPr/>
                    <a:lstStyle/>
                    <a:p>
                      <a:endParaRPr lang="de-DE"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dirty="0" smtClean="0"/>
                        <a:t>DIII-D</a:t>
                      </a:r>
                    </a:p>
                  </a:txBody>
                  <a:tcPr/>
                </a:tc>
                <a:tc gridSpan="3">
                  <a:txBody>
                    <a:bodyPr/>
                    <a:lstStyle/>
                    <a:p>
                      <a:r>
                        <a:rPr lang="de-DE" sz="1100" i="0" dirty="0" smtClean="0"/>
                        <a:t>JET</a:t>
                      </a:r>
                      <a:endParaRPr lang="de-DE" sz="1100" i="0" dirty="0"/>
                    </a:p>
                  </a:txBody>
                  <a:tcPr/>
                </a:tc>
                <a:tc hMerge="1">
                  <a:txBody>
                    <a:bodyPr/>
                    <a:lstStyle/>
                    <a:p>
                      <a:endParaRPr lang="de-DE" dirty="0"/>
                    </a:p>
                  </a:txBody>
                  <a:tcPr/>
                </a:tc>
                <a:tc hMerge="1">
                  <a:txBody>
                    <a:bodyPr/>
                    <a:lstStyle/>
                    <a:p>
                      <a:endParaRPr lang="de-DE" dirty="0"/>
                    </a:p>
                  </a:txBody>
                  <a:tcPr/>
                </a:tc>
                <a:extLst>
                  <a:ext uri="{0D108BD9-81ED-4DB2-BD59-A6C34878D82A}">
                    <a16:rowId xmlns:a16="http://schemas.microsoft.com/office/drawing/2014/main" val="2516526220"/>
                  </a:ext>
                </a:extLst>
              </a:tr>
              <a:tr h="370840">
                <a:tc>
                  <a:txBody>
                    <a:bodyPr/>
                    <a:lstStyle/>
                    <a:p>
                      <a:r>
                        <a:rPr lang="de-DE" sz="1100" i="0" dirty="0" err="1" smtClean="0"/>
                        <a:t>Divertor</a:t>
                      </a:r>
                      <a:endParaRPr lang="de-DE" sz="1100" i="0" dirty="0"/>
                    </a:p>
                  </a:txBody>
                  <a:tcPr/>
                </a:tc>
                <a:tc>
                  <a:txBody>
                    <a:bodyPr/>
                    <a:lstStyle/>
                    <a:p>
                      <a:r>
                        <a:rPr lang="de-DE" sz="1100" i="0" dirty="0" err="1" smtClean="0"/>
                        <a:t>Helical</a:t>
                      </a:r>
                      <a:r>
                        <a:rPr lang="de-DE" sz="1100" i="0" dirty="0" smtClean="0"/>
                        <a:t> </a:t>
                      </a:r>
                      <a:r>
                        <a:rPr lang="de-DE" sz="1100" i="0" dirty="0" err="1" smtClean="0"/>
                        <a:t>Divertor</a:t>
                      </a:r>
                      <a:endParaRPr lang="de-DE" sz="1100" i="0" dirty="0"/>
                    </a:p>
                  </a:txBody>
                  <a:tcPr/>
                </a:tc>
                <a:tc>
                  <a:txBody>
                    <a:bodyPr/>
                    <a:lstStyle/>
                    <a:p>
                      <a:r>
                        <a:rPr lang="de-DE" sz="1100" i="0" dirty="0" err="1" smtClean="0"/>
                        <a:t>Local</a:t>
                      </a:r>
                      <a:r>
                        <a:rPr lang="de-DE" sz="1100" i="0" baseline="0" dirty="0" smtClean="0"/>
                        <a:t> Island </a:t>
                      </a:r>
                      <a:r>
                        <a:rPr lang="de-DE" sz="1100" i="0" baseline="0" dirty="0" err="1" smtClean="0"/>
                        <a:t>Divertor</a:t>
                      </a:r>
                      <a:endParaRPr lang="de-DE" sz="1100" i="0" dirty="0"/>
                    </a:p>
                  </a:txBody>
                  <a:tcPr/>
                </a:tc>
                <a:tc>
                  <a:txBody>
                    <a:bodyPr/>
                    <a:lstStyle/>
                    <a:p>
                      <a:r>
                        <a:rPr lang="de-DE" sz="1100" i="0" dirty="0" err="1" smtClean="0"/>
                        <a:t>Closed</a:t>
                      </a:r>
                      <a:r>
                        <a:rPr lang="de-DE" sz="1100" i="0" dirty="0" smtClean="0"/>
                        <a:t> </a:t>
                      </a:r>
                      <a:r>
                        <a:rPr lang="de-DE" sz="1100" i="0" dirty="0" err="1" smtClean="0"/>
                        <a:t>Helical</a:t>
                      </a:r>
                      <a:r>
                        <a:rPr lang="de-DE" sz="1100" i="0" dirty="0" smtClean="0"/>
                        <a:t> </a:t>
                      </a:r>
                      <a:r>
                        <a:rPr lang="de-DE" sz="1100" i="0" dirty="0" err="1" smtClean="0"/>
                        <a:t>Divertor</a:t>
                      </a:r>
                      <a:endParaRPr lang="de-DE" sz="1100" i="0" dirty="0"/>
                    </a:p>
                  </a:txBody>
                  <a:tcPr/>
                </a:tc>
                <a:tc>
                  <a:txBody>
                    <a:bodyPr/>
                    <a:lstStyle/>
                    <a:p>
                      <a:r>
                        <a:rPr lang="de-DE" sz="1100" i="0" dirty="0" err="1" smtClean="0"/>
                        <a:t>Div</a:t>
                      </a:r>
                      <a:r>
                        <a:rPr lang="de-DE" sz="1100" i="0" dirty="0" smtClean="0"/>
                        <a:t> I</a:t>
                      </a:r>
                      <a:endParaRPr lang="de-DE" sz="1100" i="0" dirty="0"/>
                    </a:p>
                  </a:txBody>
                  <a:tcPr/>
                </a:tc>
                <a:tc>
                  <a:txBody>
                    <a:bodyPr/>
                    <a:lstStyle/>
                    <a:p>
                      <a:r>
                        <a:rPr lang="de-DE" sz="1100" i="0" dirty="0" err="1" smtClean="0"/>
                        <a:t>Div</a:t>
                      </a:r>
                      <a:r>
                        <a:rPr lang="de-DE" sz="1100" i="0" dirty="0" smtClean="0"/>
                        <a:t> II</a:t>
                      </a:r>
                      <a:endParaRPr lang="de-DE" sz="1100" i="0" dirty="0"/>
                    </a:p>
                  </a:txBody>
                  <a:tcPr/>
                </a:tc>
                <a:tc>
                  <a:txBody>
                    <a:bodyPr/>
                    <a:lstStyle/>
                    <a:p>
                      <a:r>
                        <a:rPr lang="de-DE" sz="1100" i="0" dirty="0" err="1" smtClean="0"/>
                        <a:t>Div</a:t>
                      </a:r>
                      <a:r>
                        <a:rPr lang="de-DE" sz="1100" i="0" dirty="0" smtClean="0"/>
                        <a:t> III</a:t>
                      </a:r>
                      <a:endParaRPr lang="de-DE" sz="1100" i="0" dirty="0"/>
                    </a:p>
                  </a:txBody>
                  <a:tcPr/>
                </a:tc>
                <a:tc>
                  <a:txBody>
                    <a:bodyPr/>
                    <a:lstStyle/>
                    <a:p>
                      <a:endParaRPr lang="de-DE" sz="1100" i="0" dirty="0"/>
                    </a:p>
                  </a:txBody>
                  <a:tcPr/>
                </a:tc>
                <a:tc>
                  <a:txBody>
                    <a:bodyPr/>
                    <a:lstStyle/>
                    <a:p>
                      <a:r>
                        <a:rPr lang="de-DE" sz="1100" i="0" dirty="0" smtClean="0"/>
                        <a:t>Mark I</a:t>
                      </a:r>
                      <a:endParaRPr lang="de-DE" sz="1100" i="0" dirty="0"/>
                    </a:p>
                  </a:txBody>
                  <a:tcPr/>
                </a:tc>
                <a:tc>
                  <a:txBody>
                    <a:bodyPr/>
                    <a:lstStyle/>
                    <a:p>
                      <a:r>
                        <a:rPr lang="de-DE" sz="1100" i="0" dirty="0" smtClean="0"/>
                        <a:t>Mark IIAP</a:t>
                      </a:r>
                      <a:endParaRPr lang="de-DE" sz="1100" i="0" dirty="0"/>
                    </a:p>
                  </a:txBody>
                  <a:tcPr/>
                </a:tc>
                <a:tc>
                  <a:txBody>
                    <a:bodyPr/>
                    <a:lstStyle/>
                    <a:p>
                      <a:r>
                        <a:rPr lang="de-DE" sz="1100" i="0" dirty="0" smtClean="0"/>
                        <a:t>Mark IIGB</a:t>
                      </a:r>
                      <a:endParaRPr lang="de-DE" sz="1100" i="0" dirty="0"/>
                    </a:p>
                  </a:txBody>
                  <a:tcPr/>
                </a:tc>
                <a:extLst>
                  <a:ext uri="{0D108BD9-81ED-4DB2-BD59-A6C34878D82A}">
                    <a16:rowId xmlns:a16="http://schemas.microsoft.com/office/drawing/2014/main" val="2215719621"/>
                  </a:ext>
                </a:extLst>
              </a:tr>
              <a:tr h="370840">
                <a:tc>
                  <a:txBody>
                    <a:bodyPr/>
                    <a:lstStyle/>
                    <a:p>
                      <a:r>
                        <a:rPr lang="el-GR" sz="1100" i="0" dirty="0" smtClean="0">
                          <a:solidFill>
                            <a:schemeClr val="tx1"/>
                          </a:solidFill>
                        </a:rPr>
                        <a:t>Γ</a:t>
                      </a:r>
                      <a:r>
                        <a:rPr lang="de-DE" sz="1100" i="0" baseline="-25000" dirty="0" smtClean="0">
                          <a:solidFill>
                            <a:schemeClr val="tx1"/>
                          </a:solidFill>
                        </a:rPr>
                        <a:t>Neutral</a:t>
                      </a:r>
                      <a:r>
                        <a:rPr lang="de-DE" sz="1100" i="0" dirty="0" smtClean="0">
                          <a:solidFill>
                            <a:schemeClr val="tx1"/>
                          </a:solidFill>
                        </a:rPr>
                        <a:t> </a:t>
                      </a:r>
                      <a:endParaRPr lang="de-DE" sz="1100" i="0" dirty="0">
                        <a:solidFill>
                          <a:schemeClr val="tx1"/>
                        </a:solidFill>
                      </a:endParaRPr>
                    </a:p>
                  </a:txBody>
                  <a:tcPr/>
                </a:tc>
                <a:tc>
                  <a:txBody>
                    <a:bodyPr/>
                    <a:lstStyle/>
                    <a:p>
                      <a:r>
                        <a:rPr lang="de-DE" sz="1100" i="0" dirty="0" smtClean="0">
                          <a:solidFill>
                            <a:schemeClr val="tx1"/>
                          </a:solidFill>
                        </a:rPr>
                        <a:t>10</a:t>
                      </a:r>
                      <a:r>
                        <a:rPr lang="de-DE" sz="1100" i="0" baseline="30000" dirty="0" smtClean="0">
                          <a:solidFill>
                            <a:schemeClr val="tx1"/>
                          </a:solidFill>
                        </a:rPr>
                        <a:t>20 </a:t>
                      </a:r>
                      <a:r>
                        <a:rPr lang="de-DE" sz="1100" i="0" baseline="0" dirty="0" smtClean="0">
                          <a:solidFill>
                            <a:schemeClr val="tx1"/>
                          </a:solidFill>
                        </a:rPr>
                        <a:t>– 10</a:t>
                      </a:r>
                      <a:r>
                        <a:rPr lang="de-DE" sz="1100" i="0" baseline="30000" dirty="0" smtClean="0">
                          <a:solidFill>
                            <a:schemeClr val="tx1"/>
                          </a:solidFill>
                        </a:rPr>
                        <a:t>23</a:t>
                      </a:r>
                      <a:r>
                        <a:rPr lang="de-DE" sz="1100" i="0" baseline="0" dirty="0" smtClean="0">
                          <a:solidFill>
                            <a:schemeClr val="tx1"/>
                          </a:solidFill>
                        </a:rPr>
                        <a:t> m</a:t>
                      </a:r>
                      <a:r>
                        <a:rPr lang="de-DE" sz="1100" i="0" baseline="30000" dirty="0" smtClean="0">
                          <a:solidFill>
                            <a:schemeClr val="tx1"/>
                          </a:solidFill>
                        </a:rPr>
                        <a:t>-2</a:t>
                      </a:r>
                      <a:r>
                        <a:rPr lang="de-DE" sz="1100" i="0" baseline="0" dirty="0" smtClean="0">
                          <a:solidFill>
                            <a:schemeClr val="tx1"/>
                          </a:solidFill>
                        </a:rPr>
                        <a:t>s</a:t>
                      </a:r>
                      <a:r>
                        <a:rPr lang="de-DE" sz="1100" i="0" baseline="30000" dirty="0" smtClean="0">
                          <a:solidFill>
                            <a:schemeClr val="tx1"/>
                          </a:solidFill>
                        </a:rPr>
                        <a:t>-1</a:t>
                      </a:r>
                      <a:r>
                        <a:rPr lang="de-DE" sz="1100" i="0" baseline="-25000" dirty="0" smtClean="0">
                          <a:solidFill>
                            <a:schemeClr val="tx1"/>
                          </a:solidFill>
                        </a:rPr>
                        <a:t>(5)</a:t>
                      </a:r>
                      <a:endParaRPr lang="de-DE" sz="1100" i="0" dirty="0">
                        <a:solidFill>
                          <a:schemeClr val="tx1"/>
                        </a:solidFill>
                      </a:endParaRPr>
                    </a:p>
                  </a:txBody>
                  <a:tcPr/>
                </a:tc>
                <a:tc>
                  <a:txBody>
                    <a:bodyPr/>
                    <a:lstStyle/>
                    <a:p>
                      <a:r>
                        <a:rPr lang="de-DE" sz="1100" i="0" dirty="0" smtClean="0">
                          <a:solidFill>
                            <a:schemeClr val="tx1"/>
                          </a:solidFill>
                        </a:rPr>
                        <a:t>1.6 – 1.9 x 10</a:t>
                      </a:r>
                      <a:r>
                        <a:rPr lang="de-DE" sz="1100" i="0" baseline="30000" dirty="0" smtClean="0">
                          <a:solidFill>
                            <a:schemeClr val="tx1"/>
                          </a:solidFill>
                        </a:rPr>
                        <a:t>22 </a:t>
                      </a:r>
                      <a:r>
                        <a:rPr lang="de-DE" sz="1100" i="0" baseline="0" dirty="0" smtClean="0">
                          <a:solidFill>
                            <a:schemeClr val="tx1"/>
                          </a:solidFill>
                        </a:rPr>
                        <a:t>s</a:t>
                      </a:r>
                      <a:r>
                        <a:rPr lang="de-DE" sz="1100" i="0" baseline="30000" dirty="0" smtClean="0">
                          <a:solidFill>
                            <a:schemeClr val="tx1"/>
                          </a:solidFill>
                        </a:rPr>
                        <a:t>-1</a:t>
                      </a:r>
                      <a:br>
                        <a:rPr lang="de-DE" sz="1100" i="0" baseline="30000" dirty="0" smtClean="0">
                          <a:solidFill>
                            <a:schemeClr val="tx1"/>
                          </a:solidFill>
                        </a:rPr>
                      </a:br>
                      <a:r>
                        <a:rPr lang="de-DE" sz="1100" i="0" baseline="-25000" dirty="0" smtClean="0">
                          <a:solidFill>
                            <a:schemeClr val="tx1"/>
                          </a:solidFill>
                        </a:rPr>
                        <a:t>(2,7 </a:t>
                      </a:r>
                      <a:r>
                        <a:rPr lang="de-DE" sz="1100" i="0" baseline="-25000" dirty="0" err="1" smtClean="0">
                          <a:solidFill>
                            <a:schemeClr val="tx1"/>
                          </a:solidFill>
                        </a:rPr>
                        <a:t>calc</a:t>
                      </a:r>
                      <a:r>
                        <a:rPr lang="de-DE" sz="1100" i="0" baseline="-25000" dirty="0" smtClean="0">
                          <a:solidFill>
                            <a:schemeClr val="tx1"/>
                          </a:solidFill>
                        </a:rPr>
                        <a:t>.)</a:t>
                      </a:r>
                      <a:endParaRPr lang="de-DE" sz="1100" i="0" dirty="0">
                        <a:solidFill>
                          <a:schemeClr val="tx1"/>
                        </a:solidFill>
                      </a:endParaRPr>
                    </a:p>
                  </a:txBody>
                  <a:tcPr/>
                </a:tc>
                <a:tc>
                  <a:txBody>
                    <a:bodyPr/>
                    <a:lstStyle/>
                    <a:p>
                      <a:r>
                        <a:rPr lang="de-DE" sz="1100" i="0" dirty="0" smtClean="0">
                          <a:solidFill>
                            <a:schemeClr val="tx1"/>
                          </a:solidFill>
                        </a:rPr>
                        <a:t>6.8 x 10</a:t>
                      </a:r>
                      <a:r>
                        <a:rPr lang="de-DE" sz="1100" i="0" baseline="30000" dirty="0" smtClean="0">
                          <a:solidFill>
                            <a:schemeClr val="tx1"/>
                          </a:solidFill>
                        </a:rPr>
                        <a:t>21 </a:t>
                      </a:r>
                      <a:r>
                        <a:rPr lang="de-DE" sz="1100" i="0" baseline="0" dirty="0" smtClean="0">
                          <a:solidFill>
                            <a:schemeClr val="tx1"/>
                          </a:solidFill>
                        </a:rPr>
                        <a:t>– 2.1 x 10</a:t>
                      </a:r>
                      <a:r>
                        <a:rPr lang="de-DE" sz="1100" i="0" baseline="30000" dirty="0" smtClean="0">
                          <a:solidFill>
                            <a:schemeClr val="tx1"/>
                          </a:solidFill>
                        </a:rPr>
                        <a:t>22 </a:t>
                      </a:r>
                      <a:r>
                        <a:rPr lang="de-DE" sz="1100" i="0" baseline="0" dirty="0" smtClean="0">
                          <a:solidFill>
                            <a:schemeClr val="tx1"/>
                          </a:solidFill>
                        </a:rPr>
                        <a:t>s</a:t>
                      </a:r>
                      <a:r>
                        <a:rPr lang="de-DE" sz="1100" i="0" baseline="30000" dirty="0" smtClean="0">
                          <a:solidFill>
                            <a:schemeClr val="tx1"/>
                          </a:solidFill>
                        </a:rPr>
                        <a:t>-1 </a:t>
                      </a:r>
                      <a:r>
                        <a:rPr lang="de-DE" sz="1100" i="0" baseline="-25000" dirty="0" smtClean="0">
                          <a:solidFill>
                            <a:schemeClr val="tx1"/>
                          </a:solidFill>
                        </a:rPr>
                        <a:t>(10,11,12 </a:t>
                      </a:r>
                      <a:r>
                        <a:rPr lang="de-DE" sz="1100" i="0" baseline="-25000" dirty="0" err="1" smtClean="0">
                          <a:solidFill>
                            <a:schemeClr val="tx1"/>
                          </a:solidFill>
                        </a:rPr>
                        <a:t>calc</a:t>
                      </a:r>
                      <a:r>
                        <a:rPr lang="de-DE" sz="1100" i="0" baseline="-25000" dirty="0" smtClean="0">
                          <a:solidFill>
                            <a:schemeClr val="tx1"/>
                          </a:solidFill>
                        </a:rPr>
                        <a:t>.)</a:t>
                      </a:r>
                      <a:endParaRPr lang="de-DE" sz="1100" i="0" dirty="0">
                        <a:solidFill>
                          <a:schemeClr val="tx1"/>
                        </a:solidFill>
                      </a:endParaRPr>
                    </a:p>
                  </a:txBody>
                  <a:tcPr/>
                </a:tc>
                <a:tc>
                  <a:txBody>
                    <a:bodyPr/>
                    <a:lstStyle/>
                    <a:p>
                      <a:r>
                        <a:rPr lang="de-DE" sz="1100" i="0" dirty="0" smtClean="0"/>
                        <a:t>1.4 x 10</a:t>
                      </a:r>
                      <a:r>
                        <a:rPr lang="de-DE" sz="1100" i="0" baseline="30000" dirty="0" smtClean="0"/>
                        <a:t>23 </a:t>
                      </a:r>
                      <a:br>
                        <a:rPr lang="de-DE" sz="1100" i="0" baseline="30000" dirty="0" smtClean="0"/>
                      </a:br>
                      <a:r>
                        <a:rPr lang="de-DE" sz="1100" i="0" baseline="0" dirty="0" smtClean="0"/>
                        <a:t>s</a:t>
                      </a:r>
                      <a:r>
                        <a:rPr lang="de-DE" sz="1100" i="0" baseline="30000" dirty="0" smtClean="0"/>
                        <a:t>-1</a:t>
                      </a:r>
                      <a:r>
                        <a:rPr lang="de-DE" sz="1100" i="0" baseline="-25000" dirty="0" smtClean="0"/>
                        <a:t>(15)</a:t>
                      </a:r>
                      <a:endParaRPr lang="de-DE" sz="1100" i="0" dirty="0"/>
                    </a:p>
                  </a:txBody>
                  <a:tcPr/>
                </a:tc>
                <a:tc>
                  <a:txBody>
                    <a:bodyPr/>
                    <a:lstStyle/>
                    <a:p>
                      <a:r>
                        <a:rPr lang="de-DE" sz="1100" i="0" dirty="0" smtClean="0"/>
                        <a:t>10</a:t>
                      </a:r>
                      <a:r>
                        <a:rPr lang="de-DE" sz="1100" i="0" baseline="30000" dirty="0" smtClean="0"/>
                        <a:t>23</a:t>
                      </a:r>
                      <a:r>
                        <a:rPr lang="de-DE" sz="1100" i="0" baseline="0" dirty="0" smtClean="0"/>
                        <a:t> </a:t>
                      </a:r>
                      <a:br>
                        <a:rPr lang="de-DE" sz="1100" i="0" baseline="0" dirty="0" smtClean="0"/>
                      </a:br>
                      <a:r>
                        <a:rPr lang="de-DE" sz="1100" i="0" baseline="0" dirty="0" smtClean="0"/>
                        <a:t>m</a:t>
                      </a:r>
                      <a:r>
                        <a:rPr lang="de-DE" sz="1100" i="0" baseline="30000" dirty="0" smtClean="0"/>
                        <a:t>-2</a:t>
                      </a:r>
                      <a:r>
                        <a:rPr lang="de-DE" sz="1100" i="0" baseline="0" dirty="0" smtClean="0"/>
                        <a:t>s</a:t>
                      </a:r>
                      <a:r>
                        <a:rPr lang="de-DE" sz="1100" i="0" baseline="30000" dirty="0" smtClean="0"/>
                        <a:t>-1</a:t>
                      </a:r>
                      <a:r>
                        <a:rPr lang="de-DE" sz="1100" i="0" baseline="-25000" dirty="0" smtClean="0"/>
                        <a:t>(13)</a:t>
                      </a:r>
                      <a:endParaRPr lang="de-DE" sz="1100" i="0" dirty="0"/>
                    </a:p>
                  </a:txBody>
                  <a:tcPr/>
                </a:tc>
                <a:tc>
                  <a:txBody>
                    <a:bodyPr/>
                    <a:lstStyle/>
                    <a:p>
                      <a:endParaRPr lang="de-DE" sz="1100" i="0"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dirty="0" smtClean="0"/>
                        <a:t>10</a:t>
                      </a:r>
                      <a:r>
                        <a:rPr lang="de-DE" sz="1100" i="0" baseline="30000" dirty="0" smtClean="0"/>
                        <a:t>22 </a:t>
                      </a:r>
                      <a:r>
                        <a:rPr lang="de-DE" sz="1100" i="0" dirty="0" smtClean="0"/>
                        <a:t>s</a:t>
                      </a:r>
                      <a:r>
                        <a:rPr lang="de-DE" sz="1100" i="0" baseline="30000" dirty="0" smtClean="0"/>
                        <a:t>-1</a:t>
                      </a:r>
                      <a:r>
                        <a:rPr lang="de-DE" sz="1100" i="0" baseline="-25000" dirty="0" smtClean="0"/>
                        <a:t>(22,24)</a:t>
                      </a:r>
                    </a:p>
                  </a:txBody>
                  <a:tcPr/>
                </a:tc>
                <a:tc>
                  <a:txBody>
                    <a:bodyPr/>
                    <a:lstStyle/>
                    <a:p>
                      <a:endParaRPr lang="de-DE" sz="1100" i="0"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dirty="0" smtClean="0"/>
                        <a:t>5.9 </a:t>
                      </a:r>
                      <a:r>
                        <a:rPr lang="de-DE" sz="1100" i="0" dirty="0" smtClean="0"/>
                        <a:t>x 10</a:t>
                      </a:r>
                      <a:r>
                        <a:rPr lang="de-DE" sz="1100" i="0" baseline="30000" dirty="0" smtClean="0"/>
                        <a:t>22</a:t>
                      </a:r>
                      <a:r>
                        <a:rPr lang="de-DE" sz="1100" i="0" dirty="0" smtClean="0"/>
                        <a:t> </a:t>
                      </a:r>
                      <a:r>
                        <a:rPr lang="de-DE" sz="1100" i="0" dirty="0" smtClean="0"/>
                        <a:t>s</a:t>
                      </a:r>
                      <a:r>
                        <a:rPr lang="de-DE" sz="1100" i="0" baseline="30000" dirty="0" smtClean="0"/>
                        <a:t>-1</a:t>
                      </a:r>
                    </a:p>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baseline="-25000" dirty="0" smtClean="0"/>
                        <a:t>(33 </a:t>
                      </a:r>
                      <a:r>
                        <a:rPr lang="de-DE" sz="1100" i="0" baseline="-25000" dirty="0" err="1" smtClean="0"/>
                        <a:t>calc</a:t>
                      </a:r>
                      <a:r>
                        <a:rPr lang="de-DE" sz="1100" i="0" baseline="-25000" dirty="0" smtClean="0"/>
                        <a:t>.)</a:t>
                      </a:r>
                      <a:endParaRPr lang="de-DE" sz="1100" i="0" dirty="0"/>
                    </a:p>
                  </a:txBody>
                  <a:tcPr/>
                </a:tc>
                <a:tc>
                  <a:txBody>
                    <a:bodyPr/>
                    <a:lstStyle/>
                    <a:p>
                      <a:r>
                        <a:rPr lang="de-DE" sz="1100" i="0" dirty="0" smtClean="0"/>
                        <a:t>6 – 30 x 10</a:t>
                      </a:r>
                      <a:r>
                        <a:rPr lang="de-DE" sz="1100" i="0" baseline="30000" dirty="0" smtClean="0"/>
                        <a:t>22</a:t>
                      </a:r>
                      <a:r>
                        <a:rPr lang="de-DE" sz="1100" i="0" baseline="0" dirty="0" smtClean="0"/>
                        <a:t> </a:t>
                      </a:r>
                      <a:r>
                        <a:rPr lang="de-DE" sz="1100" i="0" baseline="0" dirty="0" smtClean="0"/>
                        <a:t>s</a:t>
                      </a:r>
                      <a:r>
                        <a:rPr lang="de-DE" sz="1100" i="0" baseline="30000" dirty="0" smtClean="0"/>
                        <a:t>-1</a:t>
                      </a:r>
                      <a:r>
                        <a:rPr lang="de-DE" sz="1100" i="0" baseline="-25000" dirty="0" smtClean="0"/>
                        <a:t>(31 </a:t>
                      </a:r>
                      <a:r>
                        <a:rPr lang="de-DE" sz="1100" i="0" baseline="-25000" dirty="0" smtClean="0"/>
                        <a:t>mod.)</a:t>
                      </a:r>
                      <a:endParaRPr lang="de-DE" sz="1100" i="0" dirty="0"/>
                    </a:p>
                  </a:txBody>
                  <a:tcPr/>
                </a:tc>
                <a:extLst>
                  <a:ext uri="{0D108BD9-81ED-4DB2-BD59-A6C34878D82A}">
                    <a16:rowId xmlns:a16="http://schemas.microsoft.com/office/drawing/2014/main" val="3307997925"/>
                  </a:ext>
                </a:extLst>
              </a:tr>
              <a:tr h="370840">
                <a:tc>
                  <a:txBody>
                    <a:bodyPr/>
                    <a:lstStyle/>
                    <a:p>
                      <a:r>
                        <a:rPr lang="el-GR" sz="1100" i="0" dirty="0" smtClean="0">
                          <a:solidFill>
                            <a:schemeClr val="tx1"/>
                          </a:solidFill>
                        </a:rPr>
                        <a:t>Γ</a:t>
                      </a:r>
                      <a:r>
                        <a:rPr lang="de-DE" sz="1100" i="0" baseline="-25000" dirty="0" err="1" smtClean="0">
                          <a:solidFill>
                            <a:schemeClr val="tx1"/>
                          </a:solidFill>
                        </a:rPr>
                        <a:t>Pumpgap</a:t>
                      </a:r>
                      <a:r>
                        <a:rPr lang="de-DE" sz="1100" i="0" baseline="-25000" dirty="0" smtClean="0">
                          <a:solidFill>
                            <a:schemeClr val="tx1"/>
                          </a:solidFill>
                        </a:rPr>
                        <a:t> </a:t>
                      </a:r>
                      <a:endParaRPr lang="de-DE" sz="1100" i="0" dirty="0">
                        <a:solidFill>
                          <a:schemeClr val="tx1"/>
                        </a:solidFill>
                      </a:endParaRP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dirty="0" smtClean="0">
                          <a:solidFill>
                            <a:schemeClr val="tx1"/>
                          </a:solidFill>
                        </a:rPr>
                        <a:t>~ </a:t>
                      </a:r>
                      <a:r>
                        <a:rPr lang="el-GR" sz="1100" i="0" dirty="0" smtClean="0">
                          <a:solidFill>
                            <a:schemeClr val="tx1"/>
                          </a:solidFill>
                        </a:rPr>
                        <a:t>Γ</a:t>
                      </a:r>
                      <a:r>
                        <a:rPr lang="de-DE" sz="1100" i="0" baseline="-25000" dirty="0" err="1" smtClean="0">
                          <a:solidFill>
                            <a:schemeClr val="tx1"/>
                          </a:solidFill>
                        </a:rPr>
                        <a:t>Exhaust</a:t>
                      </a:r>
                      <a:r>
                        <a:rPr lang="de-DE" sz="1100" i="0" baseline="-25000" dirty="0" smtClean="0">
                          <a:solidFill>
                            <a:schemeClr val="tx1"/>
                          </a:solidFill>
                        </a:rPr>
                        <a:t> </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dirty="0" smtClean="0">
                          <a:solidFill>
                            <a:schemeClr val="tx1"/>
                          </a:solidFill>
                        </a:rPr>
                        <a:t>~ </a:t>
                      </a:r>
                      <a:r>
                        <a:rPr lang="el-GR" sz="1100" i="0" dirty="0" smtClean="0">
                          <a:solidFill>
                            <a:schemeClr val="tx1"/>
                          </a:solidFill>
                        </a:rPr>
                        <a:t>Γ</a:t>
                      </a:r>
                      <a:r>
                        <a:rPr lang="de-DE" sz="1100" i="0" baseline="-25000" dirty="0" err="1" smtClean="0">
                          <a:solidFill>
                            <a:schemeClr val="tx1"/>
                          </a:solidFill>
                        </a:rPr>
                        <a:t>Exhaust</a:t>
                      </a:r>
                      <a:r>
                        <a:rPr lang="de-DE" sz="1100" i="0" baseline="-25000" dirty="0" smtClean="0">
                          <a:solidFill>
                            <a:schemeClr val="tx1"/>
                          </a:solidFill>
                        </a:rPr>
                        <a:t> </a:t>
                      </a:r>
                    </a:p>
                  </a:txBody>
                  <a:tcPr/>
                </a:tc>
                <a:tc>
                  <a:txBody>
                    <a:bodyPr/>
                    <a:lstStyle/>
                    <a:p>
                      <a:endParaRPr lang="de-DE" sz="1100" i="0" dirty="0">
                        <a:solidFill>
                          <a:schemeClr val="tx1"/>
                        </a:solidFill>
                      </a:endParaRPr>
                    </a:p>
                  </a:txBody>
                  <a:tcPr/>
                </a:tc>
                <a:tc>
                  <a:txBody>
                    <a:bodyPr/>
                    <a:lstStyle/>
                    <a:p>
                      <a:endParaRPr lang="de-DE" sz="1100" i="0" dirty="0"/>
                    </a:p>
                  </a:txBody>
                  <a:tcPr/>
                </a:tc>
                <a:tc>
                  <a:txBody>
                    <a:bodyPr/>
                    <a:lstStyle/>
                    <a:p>
                      <a:r>
                        <a:rPr lang="de-DE" sz="1100" i="0" dirty="0" smtClean="0"/>
                        <a:t>3.5 x 10</a:t>
                      </a:r>
                      <a:r>
                        <a:rPr lang="de-DE" sz="1100" i="0" baseline="30000" dirty="0" smtClean="0"/>
                        <a:t>22</a:t>
                      </a:r>
                      <a:r>
                        <a:rPr lang="de-DE" sz="1100" i="0" baseline="0" dirty="0" smtClean="0"/>
                        <a:t> </a:t>
                      </a:r>
                      <a:br>
                        <a:rPr lang="de-DE" sz="1100" i="0" baseline="0" dirty="0" smtClean="0"/>
                      </a:br>
                      <a:r>
                        <a:rPr lang="de-DE" sz="1100" i="0" baseline="0" dirty="0" smtClean="0"/>
                        <a:t>m</a:t>
                      </a:r>
                      <a:r>
                        <a:rPr lang="de-DE" sz="1100" i="0" baseline="30000" dirty="0" smtClean="0"/>
                        <a:t>-2</a:t>
                      </a:r>
                      <a:r>
                        <a:rPr lang="de-DE" sz="1100" i="0" baseline="0" dirty="0" smtClean="0"/>
                        <a:t>s</a:t>
                      </a:r>
                      <a:r>
                        <a:rPr lang="de-DE" sz="1100" i="0" baseline="30000" dirty="0" smtClean="0"/>
                        <a:t>-1</a:t>
                      </a:r>
                      <a:r>
                        <a:rPr lang="de-DE" sz="1100" i="0" baseline="-25000" dirty="0" smtClean="0"/>
                        <a:t>(16)</a:t>
                      </a:r>
                      <a:endParaRPr lang="de-DE" sz="1100" i="0" dirty="0"/>
                    </a:p>
                  </a:txBody>
                  <a:tcPr/>
                </a:tc>
                <a:tc>
                  <a:txBody>
                    <a:bodyPr/>
                    <a:lstStyle/>
                    <a:p>
                      <a:endParaRPr lang="de-DE" sz="1100" i="0"/>
                    </a:p>
                  </a:txBody>
                  <a:tcPr/>
                </a:tc>
                <a:tc>
                  <a:txBody>
                    <a:bodyPr/>
                    <a:lstStyle/>
                    <a:p>
                      <a:r>
                        <a:rPr lang="de-DE" sz="1100" i="0" dirty="0" smtClean="0"/>
                        <a:t>~ </a:t>
                      </a:r>
                      <a:r>
                        <a:rPr lang="el-GR" sz="1100" i="0" dirty="0" smtClean="0">
                          <a:solidFill>
                            <a:schemeClr val="tx1"/>
                          </a:solidFill>
                        </a:rPr>
                        <a:t>Γ</a:t>
                      </a:r>
                      <a:r>
                        <a:rPr lang="de-DE" sz="1100" i="0" baseline="-25000" dirty="0" err="1" smtClean="0">
                          <a:solidFill>
                            <a:schemeClr val="tx1"/>
                          </a:solidFill>
                        </a:rPr>
                        <a:t>Exhaust</a:t>
                      </a:r>
                      <a:r>
                        <a:rPr lang="de-DE" sz="1100" i="0" baseline="-25000" dirty="0" smtClean="0">
                          <a:solidFill>
                            <a:schemeClr val="tx1"/>
                          </a:solidFill>
                        </a:rPr>
                        <a:t> </a:t>
                      </a:r>
                      <a:endParaRPr lang="de-DE" sz="1100" i="0" dirty="0"/>
                    </a:p>
                  </a:txBody>
                  <a:tcPr/>
                </a:tc>
                <a:tc>
                  <a:txBody>
                    <a:bodyPr/>
                    <a:lstStyle/>
                    <a:p>
                      <a:endParaRPr lang="de-DE" sz="1100" i="0" dirty="0"/>
                    </a:p>
                  </a:txBody>
                  <a:tcPr/>
                </a:tc>
                <a:tc>
                  <a:txBody>
                    <a:bodyPr/>
                    <a:lstStyle/>
                    <a:p>
                      <a:endParaRPr lang="de-DE" sz="1100" i="0" dirty="0"/>
                    </a:p>
                  </a:txBody>
                  <a:tcPr/>
                </a:tc>
                <a:tc>
                  <a:txBody>
                    <a:bodyPr/>
                    <a:lstStyle/>
                    <a:p>
                      <a:r>
                        <a:rPr lang="de-DE" sz="1100" i="0" dirty="0" smtClean="0"/>
                        <a:t>9.8 x 10</a:t>
                      </a:r>
                      <a:r>
                        <a:rPr lang="de-DE" sz="1100" i="0" baseline="30000" dirty="0" smtClean="0"/>
                        <a:t>21 </a:t>
                      </a:r>
                      <a:r>
                        <a:rPr lang="de-DE" sz="1100" i="0" baseline="0" dirty="0" smtClean="0"/>
                        <a:t>s</a:t>
                      </a:r>
                      <a:r>
                        <a:rPr lang="de-DE" sz="1100" i="0" baseline="30000" dirty="0" smtClean="0"/>
                        <a:t>-1</a:t>
                      </a:r>
                      <a:endParaRPr lang="de-DE" sz="1100" i="0" dirty="0"/>
                    </a:p>
                  </a:txBody>
                  <a:tcPr/>
                </a:tc>
                <a:extLst>
                  <a:ext uri="{0D108BD9-81ED-4DB2-BD59-A6C34878D82A}">
                    <a16:rowId xmlns:a16="http://schemas.microsoft.com/office/drawing/2014/main" val="1424763468"/>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l-GR" sz="1100" i="0" dirty="0" smtClean="0">
                          <a:solidFill>
                            <a:schemeClr val="tx1"/>
                          </a:solidFill>
                        </a:rPr>
                        <a:t>Γ</a:t>
                      </a:r>
                      <a:r>
                        <a:rPr lang="de-DE" sz="1100" i="0" baseline="-25000" dirty="0" err="1" smtClean="0">
                          <a:solidFill>
                            <a:schemeClr val="tx1"/>
                          </a:solidFill>
                        </a:rPr>
                        <a:t>Exhaust</a:t>
                      </a:r>
                      <a:r>
                        <a:rPr lang="de-DE" sz="1100" i="0" baseline="-25000" dirty="0" smtClean="0">
                          <a:solidFill>
                            <a:schemeClr val="tx1"/>
                          </a:solidFill>
                        </a:rPr>
                        <a:t> </a:t>
                      </a:r>
                    </a:p>
                  </a:txBody>
                  <a:tcPr/>
                </a:tc>
                <a:tc>
                  <a:txBody>
                    <a:bodyPr/>
                    <a:lstStyle/>
                    <a:p>
                      <a:r>
                        <a:rPr lang="de-DE" sz="1100" i="0" dirty="0" smtClean="0">
                          <a:solidFill>
                            <a:schemeClr val="tx1"/>
                          </a:solidFill>
                        </a:rPr>
                        <a:t>4.35 x 10</a:t>
                      </a:r>
                      <a:r>
                        <a:rPr lang="de-DE" sz="1100" i="0" baseline="30000" dirty="0" smtClean="0">
                          <a:solidFill>
                            <a:schemeClr val="tx1"/>
                          </a:solidFill>
                        </a:rPr>
                        <a:t>19 </a:t>
                      </a:r>
                      <a:r>
                        <a:rPr lang="de-DE" sz="1100" i="0" baseline="0" dirty="0" smtClean="0">
                          <a:solidFill>
                            <a:schemeClr val="tx1"/>
                          </a:solidFill>
                        </a:rPr>
                        <a:t>s</a:t>
                      </a:r>
                      <a:r>
                        <a:rPr lang="de-DE" sz="1100" i="0" baseline="30000" dirty="0" smtClean="0">
                          <a:solidFill>
                            <a:schemeClr val="tx1"/>
                          </a:solidFill>
                        </a:rPr>
                        <a:t>-1</a:t>
                      </a:r>
                      <a:r>
                        <a:rPr lang="de-DE" sz="1100" i="0" baseline="-25000" dirty="0" smtClean="0">
                          <a:solidFill>
                            <a:schemeClr val="tx1"/>
                          </a:solidFill>
                        </a:rPr>
                        <a:t>(2,5 </a:t>
                      </a:r>
                      <a:r>
                        <a:rPr lang="de-DE" sz="1100" i="0" baseline="-25000" dirty="0" err="1" smtClean="0">
                          <a:solidFill>
                            <a:schemeClr val="tx1"/>
                          </a:solidFill>
                        </a:rPr>
                        <a:t>calc</a:t>
                      </a:r>
                      <a:r>
                        <a:rPr lang="de-DE" sz="1100" i="0" baseline="-25000" dirty="0" smtClean="0">
                          <a:solidFill>
                            <a:schemeClr val="tx1"/>
                          </a:solidFill>
                        </a:rPr>
                        <a:t>.)</a:t>
                      </a:r>
                      <a:r>
                        <a:rPr lang="de-DE" sz="1100" i="0" dirty="0" smtClean="0">
                          <a:solidFill>
                            <a:schemeClr val="tx1"/>
                          </a:solidFill>
                        </a:rPr>
                        <a:t> </a:t>
                      </a:r>
                      <a:endParaRPr lang="de-DE" sz="1100" i="0" dirty="0">
                        <a:solidFill>
                          <a:schemeClr val="tx1"/>
                        </a:solidFill>
                      </a:endParaRPr>
                    </a:p>
                  </a:txBody>
                  <a:tcPr/>
                </a:tc>
                <a:tc>
                  <a:txBody>
                    <a:bodyPr/>
                    <a:lstStyle/>
                    <a:p>
                      <a:r>
                        <a:rPr lang="de-DE" sz="1100" i="0" dirty="0" smtClean="0">
                          <a:solidFill>
                            <a:schemeClr val="tx1"/>
                          </a:solidFill>
                        </a:rPr>
                        <a:t>9.66 x 10</a:t>
                      </a:r>
                      <a:r>
                        <a:rPr lang="de-DE" sz="1100" i="0" baseline="30000" dirty="0" smtClean="0">
                          <a:solidFill>
                            <a:schemeClr val="tx1"/>
                          </a:solidFill>
                        </a:rPr>
                        <a:t>21 </a:t>
                      </a:r>
                      <a:r>
                        <a:rPr lang="de-DE" sz="1100" i="0" baseline="0" dirty="0" smtClean="0">
                          <a:solidFill>
                            <a:schemeClr val="tx1"/>
                          </a:solidFill>
                        </a:rPr>
                        <a:t>s</a:t>
                      </a:r>
                      <a:r>
                        <a:rPr lang="de-DE" sz="1100" i="0" baseline="30000" dirty="0" smtClean="0">
                          <a:solidFill>
                            <a:schemeClr val="tx1"/>
                          </a:solidFill>
                        </a:rPr>
                        <a:t>-1</a:t>
                      </a:r>
                      <a:r>
                        <a:rPr lang="de-DE" sz="1100" i="0" baseline="-25000" dirty="0" smtClean="0">
                          <a:solidFill>
                            <a:schemeClr val="tx1"/>
                          </a:solidFill>
                        </a:rPr>
                        <a:t>(2 </a:t>
                      </a:r>
                      <a:r>
                        <a:rPr lang="de-DE" sz="1100" i="0" baseline="-25000" dirty="0" err="1" smtClean="0">
                          <a:solidFill>
                            <a:schemeClr val="tx1"/>
                          </a:solidFill>
                        </a:rPr>
                        <a:t>calc</a:t>
                      </a:r>
                      <a:r>
                        <a:rPr lang="de-DE" sz="1100" i="0" baseline="-25000" dirty="0" smtClean="0">
                          <a:solidFill>
                            <a:schemeClr val="tx1"/>
                          </a:solidFill>
                        </a:rPr>
                        <a:t>.)</a:t>
                      </a:r>
                      <a:endParaRPr lang="de-DE" sz="1100" i="0" dirty="0">
                        <a:solidFill>
                          <a:schemeClr val="tx1"/>
                        </a:solidFill>
                      </a:endParaRPr>
                    </a:p>
                  </a:txBody>
                  <a:tcPr/>
                </a:tc>
                <a:tc>
                  <a:txBody>
                    <a:bodyPr/>
                    <a:lstStyle/>
                    <a:p>
                      <a:r>
                        <a:rPr lang="de-DE" sz="1100" i="0" dirty="0" smtClean="0">
                          <a:solidFill>
                            <a:schemeClr val="tx1"/>
                          </a:solidFill>
                        </a:rPr>
                        <a:t>3.38 x 10</a:t>
                      </a:r>
                      <a:r>
                        <a:rPr lang="de-DE" sz="1100" i="0" baseline="30000" dirty="0" smtClean="0">
                          <a:solidFill>
                            <a:schemeClr val="tx1"/>
                          </a:solidFill>
                        </a:rPr>
                        <a:t>21 </a:t>
                      </a:r>
                      <a:r>
                        <a:rPr lang="de-DE" sz="1100" i="0" baseline="0" dirty="0" smtClean="0">
                          <a:solidFill>
                            <a:schemeClr val="tx1"/>
                          </a:solidFill>
                        </a:rPr>
                        <a:t>s</a:t>
                      </a:r>
                      <a:r>
                        <a:rPr lang="de-DE" sz="1100" i="0" baseline="30000" dirty="0" smtClean="0">
                          <a:solidFill>
                            <a:schemeClr val="tx1"/>
                          </a:solidFill>
                        </a:rPr>
                        <a:t>-1</a:t>
                      </a:r>
                      <a:r>
                        <a:rPr lang="de-DE" sz="1100" i="0" baseline="-25000" dirty="0" smtClean="0">
                          <a:solidFill>
                            <a:schemeClr val="tx1"/>
                          </a:solidFill>
                        </a:rPr>
                        <a:t>(10,11 </a:t>
                      </a:r>
                      <a:r>
                        <a:rPr lang="de-DE" sz="1100" i="0" baseline="-25000" dirty="0" err="1" smtClean="0">
                          <a:solidFill>
                            <a:schemeClr val="tx1"/>
                          </a:solidFill>
                        </a:rPr>
                        <a:t>calc</a:t>
                      </a:r>
                      <a:r>
                        <a:rPr lang="de-DE" sz="1100" i="0" baseline="-25000" dirty="0" smtClean="0">
                          <a:solidFill>
                            <a:schemeClr val="tx1"/>
                          </a:solidFill>
                        </a:rPr>
                        <a:t>.)</a:t>
                      </a:r>
                      <a:endParaRPr lang="de-DE" sz="1100" i="0" dirty="0">
                        <a:solidFill>
                          <a:schemeClr val="tx1"/>
                        </a:solidFill>
                      </a:endParaRPr>
                    </a:p>
                  </a:txBody>
                  <a:tcPr/>
                </a:tc>
                <a:tc>
                  <a:txBody>
                    <a:bodyPr/>
                    <a:lstStyle/>
                    <a:p>
                      <a:endParaRPr lang="de-DE" sz="1100" i="0"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dirty="0" smtClean="0"/>
                        <a:t>4.5 x 10</a:t>
                      </a:r>
                      <a:r>
                        <a:rPr lang="de-DE" sz="1100" i="0" baseline="30000" dirty="0" smtClean="0"/>
                        <a:t>21</a:t>
                      </a:r>
                      <a:r>
                        <a:rPr lang="de-DE" sz="1100" i="0" baseline="0" dirty="0" smtClean="0"/>
                        <a:t> </a:t>
                      </a:r>
                      <a:br>
                        <a:rPr lang="de-DE" sz="1100" i="0" baseline="0" dirty="0" smtClean="0"/>
                      </a:br>
                      <a:r>
                        <a:rPr lang="de-DE" sz="1100" i="0" baseline="0" dirty="0" smtClean="0"/>
                        <a:t>m</a:t>
                      </a:r>
                      <a:r>
                        <a:rPr lang="de-DE" sz="1100" i="0" baseline="30000" dirty="0" smtClean="0"/>
                        <a:t>-2</a:t>
                      </a:r>
                      <a:r>
                        <a:rPr lang="de-DE" sz="1100" i="0" baseline="0" dirty="0" smtClean="0"/>
                        <a:t>s</a:t>
                      </a:r>
                      <a:r>
                        <a:rPr lang="de-DE" sz="1100" i="0" baseline="30000" dirty="0" smtClean="0"/>
                        <a:t>-1</a:t>
                      </a:r>
                      <a:r>
                        <a:rPr lang="de-DE" sz="1100" i="0" baseline="-25000" dirty="0" smtClean="0"/>
                        <a:t>(16)</a:t>
                      </a:r>
                    </a:p>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baseline="0" dirty="0" smtClean="0"/>
                        <a:t>1.7 x</a:t>
                      </a:r>
                      <a:r>
                        <a:rPr lang="de-DE" sz="1100" i="0" dirty="0" smtClean="0"/>
                        <a:t> 10</a:t>
                      </a:r>
                      <a:r>
                        <a:rPr lang="de-DE" sz="1100" i="0" baseline="30000" dirty="0" smtClean="0"/>
                        <a:t>21</a:t>
                      </a:r>
                      <a:r>
                        <a:rPr lang="de-DE" sz="1100" i="0" baseline="0" dirty="0" smtClean="0"/>
                        <a:t> </a:t>
                      </a:r>
                      <a:br>
                        <a:rPr lang="de-DE" sz="1100" i="0" baseline="0" dirty="0" smtClean="0"/>
                      </a:br>
                      <a:r>
                        <a:rPr lang="de-DE" sz="1100" i="0" baseline="0" dirty="0" smtClean="0"/>
                        <a:t>s</a:t>
                      </a:r>
                      <a:r>
                        <a:rPr lang="de-DE" sz="1100" i="0" baseline="30000" dirty="0" smtClean="0"/>
                        <a:t>-1</a:t>
                      </a:r>
                      <a:r>
                        <a:rPr lang="de-DE" sz="1100" i="0" baseline="-25000" dirty="0" smtClean="0"/>
                        <a:t>(16 </a:t>
                      </a:r>
                      <a:r>
                        <a:rPr lang="de-DE" sz="1100" i="0" baseline="-25000" dirty="0" err="1" smtClean="0"/>
                        <a:t>calc</a:t>
                      </a:r>
                      <a:r>
                        <a:rPr lang="de-DE" sz="1100" i="0" baseline="-25000" dirty="0" smtClean="0"/>
                        <a:t>.)</a:t>
                      </a:r>
                      <a:endParaRPr lang="de-DE" sz="1100" i="0" dirty="0" smtClean="0"/>
                    </a:p>
                  </a:txBody>
                  <a:tcPr/>
                </a:tc>
                <a:tc>
                  <a:txBody>
                    <a:bodyPr/>
                    <a:lstStyle/>
                    <a:p>
                      <a:endParaRPr lang="de-DE" sz="1100" i="0"/>
                    </a:p>
                  </a:txBody>
                  <a:tcPr/>
                </a:tc>
                <a:tc>
                  <a:txBody>
                    <a:bodyPr/>
                    <a:lstStyle/>
                    <a:p>
                      <a:r>
                        <a:rPr lang="de-DE" sz="1100" i="0" dirty="0" smtClean="0"/>
                        <a:t>10</a:t>
                      </a:r>
                      <a:r>
                        <a:rPr lang="de-DE" sz="1100" i="0" baseline="30000" dirty="0" smtClean="0"/>
                        <a:t>20 </a:t>
                      </a:r>
                      <a:r>
                        <a:rPr lang="de-DE" sz="1100" i="0" baseline="0" dirty="0" smtClean="0"/>
                        <a:t>– 10</a:t>
                      </a:r>
                      <a:r>
                        <a:rPr lang="de-DE" sz="1100" i="0" baseline="30000" dirty="0" smtClean="0"/>
                        <a:t>21 </a:t>
                      </a:r>
                      <a:br>
                        <a:rPr lang="de-DE" sz="1100" i="0" baseline="30000" dirty="0" smtClean="0"/>
                      </a:br>
                      <a:r>
                        <a:rPr lang="de-DE" sz="1100" i="0" baseline="0" dirty="0" smtClean="0"/>
                        <a:t>s</a:t>
                      </a:r>
                      <a:r>
                        <a:rPr lang="de-DE" sz="1100" i="0" baseline="30000" dirty="0" smtClean="0"/>
                        <a:t>-1</a:t>
                      </a:r>
                      <a:r>
                        <a:rPr lang="de-DE" sz="1100" i="0" baseline="-25000" dirty="0" smtClean="0"/>
                        <a:t>(24)</a:t>
                      </a:r>
                      <a:endParaRPr lang="de-DE" sz="1100" i="0" dirty="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baseline="0" dirty="0" smtClean="0"/>
                        <a:t>4.8 </a:t>
                      </a:r>
                      <a:r>
                        <a:rPr lang="de-DE" sz="1100" i="0" dirty="0" smtClean="0"/>
                        <a:t>x </a:t>
                      </a:r>
                      <a:r>
                        <a:rPr lang="de-DE" sz="1100" i="0" dirty="0" smtClean="0"/>
                        <a:t>10</a:t>
                      </a:r>
                      <a:r>
                        <a:rPr lang="de-DE" sz="1100" i="0" baseline="30000" dirty="0" smtClean="0"/>
                        <a:t>21</a:t>
                      </a:r>
                      <a:r>
                        <a:rPr lang="de-DE" sz="1100" i="0" dirty="0" smtClean="0"/>
                        <a:t> </a:t>
                      </a:r>
                      <a:r>
                        <a:rPr lang="de-DE" sz="1100" i="0" dirty="0" smtClean="0"/>
                        <a:t>s</a:t>
                      </a:r>
                      <a:r>
                        <a:rPr lang="de-DE" sz="1100" i="0" baseline="30000" dirty="0" smtClean="0"/>
                        <a:t>-1</a:t>
                      </a:r>
                    </a:p>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baseline="-25000" dirty="0" smtClean="0"/>
                        <a:t>(29,32 </a:t>
                      </a:r>
                      <a:r>
                        <a:rPr lang="de-DE" sz="1100" i="0" baseline="-25000" dirty="0" err="1" smtClean="0"/>
                        <a:t>calc</a:t>
                      </a:r>
                      <a:r>
                        <a:rPr lang="de-DE" sz="1100" i="0" baseline="-25000" dirty="0" smtClean="0"/>
                        <a:t>.)</a:t>
                      </a:r>
                      <a:endParaRPr lang="de-DE" sz="1100" i="0" dirty="0" smtClean="0"/>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dirty="0" smtClean="0"/>
                        <a:t>1.6</a:t>
                      </a:r>
                      <a:r>
                        <a:rPr lang="de-DE" sz="1100" i="0" baseline="0" dirty="0" smtClean="0"/>
                        <a:t> </a:t>
                      </a:r>
                      <a:r>
                        <a:rPr lang="de-DE" sz="1100" i="0" dirty="0" smtClean="0"/>
                        <a:t>x </a:t>
                      </a:r>
                      <a:r>
                        <a:rPr lang="de-DE" sz="1100" i="0" dirty="0" smtClean="0"/>
                        <a:t>10</a:t>
                      </a:r>
                      <a:r>
                        <a:rPr lang="de-DE" sz="1100" i="0" baseline="30000" dirty="0" smtClean="0"/>
                        <a:t>22</a:t>
                      </a:r>
                      <a:r>
                        <a:rPr lang="de-DE" sz="1100" i="0" dirty="0" smtClean="0"/>
                        <a:t> </a:t>
                      </a:r>
                      <a:r>
                        <a:rPr lang="de-DE" sz="1100" i="0" dirty="0" smtClean="0"/>
                        <a:t>s</a:t>
                      </a:r>
                      <a:r>
                        <a:rPr lang="de-DE" sz="1100" i="0" baseline="30000" dirty="0" smtClean="0"/>
                        <a:t>-1</a:t>
                      </a:r>
                    </a:p>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baseline="-25000" dirty="0" smtClean="0"/>
                        <a:t>(29,30 </a:t>
                      </a:r>
                      <a:r>
                        <a:rPr lang="de-DE" sz="1100" i="0" baseline="-25000" dirty="0" err="1" smtClean="0"/>
                        <a:t>calc</a:t>
                      </a:r>
                      <a:r>
                        <a:rPr lang="de-DE" sz="1100" i="0" baseline="-25000" dirty="0" smtClean="0"/>
                        <a:t>.)</a:t>
                      </a:r>
                      <a:endParaRPr lang="de-DE" sz="1100" i="0" dirty="0" smtClean="0"/>
                    </a:p>
                  </a:txBody>
                  <a:tcPr/>
                </a:tc>
                <a:tc>
                  <a:txBody>
                    <a:bodyPr/>
                    <a:lstStyle/>
                    <a:p>
                      <a:r>
                        <a:rPr lang="de-DE" sz="1100" i="0" dirty="0" smtClean="0"/>
                        <a:t>2.7</a:t>
                      </a:r>
                      <a:r>
                        <a:rPr lang="de-DE" sz="1100" i="0" baseline="0" dirty="0" smtClean="0"/>
                        <a:t> </a:t>
                      </a:r>
                      <a:r>
                        <a:rPr lang="de-DE" sz="1100" i="0" dirty="0" smtClean="0"/>
                        <a:t>x 10</a:t>
                      </a:r>
                      <a:r>
                        <a:rPr lang="de-DE" sz="1100" i="0" baseline="30000" dirty="0" smtClean="0"/>
                        <a:t>22 </a:t>
                      </a:r>
                      <a:r>
                        <a:rPr lang="de-DE" sz="1100" i="0" baseline="0" dirty="0" smtClean="0"/>
                        <a:t>s</a:t>
                      </a:r>
                      <a:r>
                        <a:rPr lang="de-DE" sz="1100" i="0" baseline="30000" dirty="0" smtClean="0"/>
                        <a:t>-1</a:t>
                      </a:r>
                      <a:endParaRPr lang="de-DE" sz="1100" i="0" baseline="-25000" dirty="0" smtClean="0"/>
                    </a:p>
                    <a:p>
                      <a:r>
                        <a:rPr lang="de-DE" sz="1100" i="0" dirty="0" smtClean="0"/>
                        <a:t>(1.5 </a:t>
                      </a:r>
                      <a:r>
                        <a:rPr lang="de-DE" sz="1100" i="0" dirty="0" smtClean="0"/>
                        <a:t>x 10</a:t>
                      </a:r>
                      <a:r>
                        <a:rPr lang="de-DE" sz="1100" i="0" baseline="30000" dirty="0" smtClean="0"/>
                        <a:t>21 </a:t>
                      </a:r>
                      <a:r>
                        <a:rPr lang="de-DE" sz="1100" i="0" baseline="0" dirty="0" smtClean="0"/>
                        <a:t>s</a:t>
                      </a:r>
                      <a:r>
                        <a:rPr lang="de-DE" sz="1100" i="0" baseline="30000" dirty="0" smtClean="0"/>
                        <a:t>-1</a:t>
                      </a:r>
                      <a:r>
                        <a:rPr lang="de-DE" sz="1100" i="0" baseline="0" dirty="0" smtClean="0"/>
                        <a:t>)</a:t>
                      </a:r>
                      <a:r>
                        <a:rPr lang="de-DE" sz="1100" i="0" baseline="30000" dirty="0" smtClean="0"/>
                        <a:t/>
                      </a:r>
                      <a:br>
                        <a:rPr lang="de-DE" sz="1100" i="0" baseline="30000" dirty="0" smtClean="0"/>
                      </a:br>
                      <a:r>
                        <a:rPr lang="de-DE" sz="1100" i="0" baseline="-25000" dirty="0" smtClean="0"/>
                        <a:t>(29,30,31 </a:t>
                      </a:r>
                      <a:r>
                        <a:rPr lang="de-DE" sz="1100" i="0" baseline="-25000" dirty="0" err="1" smtClean="0"/>
                        <a:t>calc</a:t>
                      </a:r>
                      <a:r>
                        <a:rPr lang="de-DE" sz="1100" i="0" baseline="-25000" dirty="0" smtClean="0"/>
                        <a:t>.)</a:t>
                      </a:r>
                      <a:endParaRPr lang="de-DE" sz="1100" i="0" dirty="0"/>
                    </a:p>
                  </a:txBody>
                  <a:tcPr/>
                </a:tc>
                <a:extLst>
                  <a:ext uri="{0D108BD9-81ED-4DB2-BD59-A6C34878D82A}">
                    <a16:rowId xmlns:a16="http://schemas.microsoft.com/office/drawing/2014/main" val="3513510584"/>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l-GR" sz="1100" i="0" dirty="0" smtClean="0">
                          <a:solidFill>
                            <a:schemeClr val="tx1"/>
                          </a:solidFill>
                        </a:rPr>
                        <a:t>η</a:t>
                      </a:r>
                      <a:r>
                        <a:rPr lang="de-DE" sz="1100" i="0" baseline="-25000" dirty="0" err="1" smtClean="0">
                          <a:solidFill>
                            <a:schemeClr val="tx1"/>
                          </a:solidFill>
                        </a:rPr>
                        <a:t>collection</a:t>
                      </a:r>
                      <a:r>
                        <a:rPr lang="de-DE" sz="1100" i="0" dirty="0" smtClean="0">
                          <a:solidFill>
                            <a:schemeClr val="tx1"/>
                          </a:solidFill>
                        </a:rPr>
                        <a:t> </a:t>
                      </a:r>
                    </a:p>
                  </a:txBody>
                  <a:tcPr/>
                </a:tc>
                <a:tc>
                  <a:txBody>
                    <a:bodyPr/>
                    <a:lstStyle/>
                    <a:p>
                      <a:r>
                        <a:rPr lang="de-DE" sz="1100" i="0" dirty="0" smtClean="0">
                          <a:solidFill>
                            <a:schemeClr val="tx1"/>
                          </a:solidFill>
                        </a:rPr>
                        <a:t>—</a:t>
                      </a:r>
                      <a:endParaRPr lang="de-DE" sz="1100" i="0" dirty="0">
                        <a:solidFill>
                          <a:schemeClr val="tx1"/>
                        </a:solidFill>
                      </a:endParaRPr>
                    </a:p>
                  </a:txBody>
                  <a:tcPr/>
                </a:tc>
                <a:tc>
                  <a:txBody>
                    <a:bodyPr/>
                    <a:lstStyle/>
                    <a:p>
                      <a:r>
                        <a:rPr lang="de-DE" sz="1100" i="0" dirty="0" smtClean="0">
                          <a:solidFill>
                            <a:schemeClr val="tx1"/>
                          </a:solidFill>
                        </a:rPr>
                        <a:t>—</a:t>
                      </a:r>
                      <a:endParaRPr lang="de-DE" sz="1100" i="0" dirty="0">
                        <a:solidFill>
                          <a:schemeClr val="tx1"/>
                        </a:solidFill>
                      </a:endParaRPr>
                    </a:p>
                  </a:txBody>
                  <a:tcPr/>
                </a:tc>
                <a:tc>
                  <a:txBody>
                    <a:bodyPr/>
                    <a:lstStyle/>
                    <a:p>
                      <a:endParaRPr lang="de-DE" sz="1100" i="0">
                        <a:solidFill>
                          <a:schemeClr val="tx1"/>
                        </a:solidFill>
                      </a:endParaRPr>
                    </a:p>
                  </a:txBody>
                  <a:tcPr/>
                </a:tc>
                <a:tc>
                  <a:txBody>
                    <a:bodyPr/>
                    <a:lstStyle/>
                    <a:p>
                      <a:endParaRPr lang="de-DE" sz="1100" i="0"/>
                    </a:p>
                  </a:txBody>
                  <a:tcPr/>
                </a:tc>
                <a:tc>
                  <a:txBody>
                    <a:bodyPr/>
                    <a:lstStyle/>
                    <a:p>
                      <a:r>
                        <a:rPr lang="de-DE" sz="1100" i="0" dirty="0" smtClean="0"/>
                        <a:t>35%</a:t>
                      </a:r>
                      <a:r>
                        <a:rPr lang="de-DE" sz="1100" i="0" baseline="-25000" dirty="0" smtClean="0"/>
                        <a:t>(13,16 </a:t>
                      </a:r>
                      <a:r>
                        <a:rPr lang="de-DE" sz="1100" i="0" baseline="-25000" dirty="0" err="1" smtClean="0"/>
                        <a:t>calc</a:t>
                      </a:r>
                      <a:r>
                        <a:rPr lang="de-DE" sz="1100" i="0" baseline="-25000" dirty="0" smtClean="0"/>
                        <a:t>.)</a:t>
                      </a:r>
                      <a:endParaRPr lang="de-DE" sz="1100" i="0" dirty="0"/>
                    </a:p>
                  </a:txBody>
                  <a:tcPr/>
                </a:tc>
                <a:tc>
                  <a:txBody>
                    <a:bodyPr/>
                    <a:lstStyle/>
                    <a:p>
                      <a:endParaRPr lang="de-DE" sz="1100" i="0"/>
                    </a:p>
                  </a:txBody>
                  <a:tcPr/>
                </a:tc>
                <a:tc>
                  <a:txBody>
                    <a:bodyPr/>
                    <a:lstStyle/>
                    <a:p>
                      <a:r>
                        <a:rPr lang="de-DE" sz="1100" i="0" dirty="0" smtClean="0"/>
                        <a:t>—</a:t>
                      </a:r>
                      <a:endParaRPr lang="de-DE" sz="1100" i="0" dirty="0"/>
                    </a:p>
                  </a:txBody>
                  <a:tcPr/>
                </a:tc>
                <a:tc>
                  <a:txBody>
                    <a:bodyPr/>
                    <a:lstStyle/>
                    <a:p>
                      <a:endParaRPr lang="de-DE" sz="1100" i="0" dirty="0"/>
                    </a:p>
                  </a:txBody>
                  <a:tcPr/>
                </a:tc>
                <a:tc>
                  <a:txBody>
                    <a:bodyPr/>
                    <a:lstStyle/>
                    <a:p>
                      <a:endParaRPr lang="de-DE" sz="1100" i="0" dirty="0"/>
                    </a:p>
                  </a:txBody>
                  <a:tcPr/>
                </a:tc>
                <a:tc>
                  <a:txBody>
                    <a:bodyPr/>
                    <a:lstStyle/>
                    <a:p>
                      <a:r>
                        <a:rPr lang="de-DE" sz="1100" i="0" dirty="0" smtClean="0"/>
                        <a:t>3.3% –</a:t>
                      </a:r>
                      <a:r>
                        <a:rPr lang="de-DE" sz="1100" i="0" baseline="0" dirty="0" smtClean="0"/>
                        <a:t> 16.3</a:t>
                      </a:r>
                      <a:r>
                        <a:rPr lang="de-DE" sz="1100" i="0" baseline="0" dirty="0" smtClean="0"/>
                        <a:t>%</a:t>
                      </a:r>
                      <a:r>
                        <a:rPr lang="de-DE" sz="1100" i="0" baseline="-25000" dirty="0" smtClean="0"/>
                        <a:t>(30,31 </a:t>
                      </a:r>
                      <a:r>
                        <a:rPr lang="de-DE" sz="1100" i="0" baseline="-25000" dirty="0" err="1" smtClean="0"/>
                        <a:t>calc</a:t>
                      </a:r>
                      <a:r>
                        <a:rPr lang="de-DE" sz="1100" i="0" baseline="-25000" dirty="0" smtClean="0"/>
                        <a:t>.)</a:t>
                      </a:r>
                      <a:endParaRPr lang="de-DE" sz="1100" i="0" dirty="0"/>
                    </a:p>
                  </a:txBody>
                  <a:tcPr/>
                </a:tc>
                <a:extLst>
                  <a:ext uri="{0D108BD9-81ED-4DB2-BD59-A6C34878D82A}">
                    <a16:rowId xmlns:a16="http://schemas.microsoft.com/office/drawing/2014/main" val="1672597636"/>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l-GR" sz="1100" i="0" dirty="0" smtClean="0">
                          <a:solidFill>
                            <a:schemeClr val="tx1"/>
                          </a:solidFill>
                        </a:rPr>
                        <a:t>η</a:t>
                      </a:r>
                      <a:r>
                        <a:rPr lang="de-DE" sz="1100" i="0" baseline="-25000" dirty="0" err="1" smtClean="0">
                          <a:solidFill>
                            <a:schemeClr val="tx1"/>
                          </a:solidFill>
                        </a:rPr>
                        <a:t>removal</a:t>
                      </a:r>
                      <a:r>
                        <a:rPr lang="de-DE" sz="1100" i="0" baseline="-25000" dirty="0" smtClean="0">
                          <a:solidFill>
                            <a:schemeClr val="tx1"/>
                          </a:solidFill>
                        </a:rPr>
                        <a:t> </a:t>
                      </a:r>
                      <a:endParaRPr lang="de-DE" sz="1100" i="0" dirty="0" smtClean="0">
                        <a:solidFill>
                          <a:schemeClr val="tx1"/>
                        </a:solidFill>
                      </a:endParaRPr>
                    </a:p>
                  </a:txBody>
                  <a:tcPr/>
                </a:tc>
                <a:tc>
                  <a:txBody>
                    <a:bodyPr/>
                    <a:lstStyle/>
                    <a:p>
                      <a:r>
                        <a:rPr lang="de-DE" sz="1100" i="0" dirty="0" smtClean="0">
                          <a:solidFill>
                            <a:schemeClr val="tx1"/>
                          </a:solidFill>
                        </a:rPr>
                        <a:t>—</a:t>
                      </a:r>
                      <a:endParaRPr lang="de-DE" sz="1100" i="0" dirty="0">
                        <a:solidFill>
                          <a:schemeClr val="tx1"/>
                        </a:solidFill>
                      </a:endParaRPr>
                    </a:p>
                  </a:txBody>
                  <a:tcPr/>
                </a:tc>
                <a:tc>
                  <a:txBody>
                    <a:bodyPr/>
                    <a:lstStyle/>
                    <a:p>
                      <a:r>
                        <a:rPr lang="de-DE" sz="1100" i="0" dirty="0" smtClean="0">
                          <a:solidFill>
                            <a:schemeClr val="tx1"/>
                          </a:solidFill>
                        </a:rPr>
                        <a:t>—</a:t>
                      </a:r>
                      <a:endParaRPr lang="de-DE" sz="1100" i="0" dirty="0">
                        <a:solidFill>
                          <a:schemeClr val="tx1"/>
                        </a:solidFill>
                      </a:endParaRPr>
                    </a:p>
                  </a:txBody>
                  <a:tcPr/>
                </a:tc>
                <a:tc>
                  <a:txBody>
                    <a:bodyPr/>
                    <a:lstStyle/>
                    <a:p>
                      <a:endParaRPr lang="de-DE" sz="1100" i="0" dirty="0">
                        <a:solidFill>
                          <a:schemeClr val="tx1"/>
                        </a:solidFill>
                      </a:endParaRPr>
                    </a:p>
                  </a:txBody>
                  <a:tcPr/>
                </a:tc>
                <a:tc>
                  <a:txBody>
                    <a:bodyPr/>
                    <a:lstStyle/>
                    <a:p>
                      <a:endParaRPr lang="de-DE" sz="1100" i="0" dirty="0"/>
                    </a:p>
                  </a:txBody>
                  <a:tcPr/>
                </a:tc>
                <a:tc>
                  <a:txBody>
                    <a:bodyPr/>
                    <a:lstStyle/>
                    <a:p>
                      <a:r>
                        <a:rPr lang="de-DE" sz="1100" i="0" dirty="0" smtClean="0"/>
                        <a:t>22%</a:t>
                      </a:r>
                      <a:r>
                        <a:rPr lang="de-DE" sz="1100" i="0" baseline="-25000" dirty="0" smtClean="0"/>
                        <a:t>(19 mod.)</a:t>
                      </a:r>
                      <a:r>
                        <a:rPr lang="de-DE" sz="1100" i="0" baseline="0" dirty="0" smtClean="0"/>
                        <a:t> / 13%</a:t>
                      </a:r>
                      <a:r>
                        <a:rPr lang="de-DE" sz="1100" i="0" baseline="-25000" dirty="0" smtClean="0"/>
                        <a:t>(16 </a:t>
                      </a:r>
                      <a:r>
                        <a:rPr lang="de-DE" sz="1100" i="0" baseline="-25000" dirty="0" err="1" smtClean="0"/>
                        <a:t>calc</a:t>
                      </a:r>
                      <a:r>
                        <a:rPr lang="de-DE" sz="1100" i="0" baseline="-25000" dirty="0" smtClean="0"/>
                        <a:t>.)</a:t>
                      </a:r>
                      <a:endParaRPr lang="de-DE" sz="1100" i="0" dirty="0"/>
                    </a:p>
                  </a:txBody>
                  <a:tcPr/>
                </a:tc>
                <a:tc>
                  <a:txBody>
                    <a:bodyPr/>
                    <a:lstStyle/>
                    <a:p>
                      <a:r>
                        <a:rPr lang="de-DE" sz="1100" i="0" dirty="0" smtClean="0"/>
                        <a:t>28%</a:t>
                      </a:r>
                      <a:r>
                        <a:rPr lang="de-DE" sz="1100" i="0" baseline="-25000" dirty="0" smtClean="0"/>
                        <a:t>(19 mod.)</a:t>
                      </a:r>
                      <a:endParaRPr lang="de-DE" sz="1100" i="0" dirty="0"/>
                    </a:p>
                  </a:txBody>
                  <a:tcPr/>
                </a:tc>
                <a:tc>
                  <a:txBody>
                    <a:bodyPr/>
                    <a:lstStyle/>
                    <a:p>
                      <a:r>
                        <a:rPr lang="de-DE" sz="1100" i="0" dirty="0" smtClean="0"/>
                        <a:t>—</a:t>
                      </a:r>
                      <a:endParaRPr lang="de-DE" sz="1100" i="0" dirty="0"/>
                    </a:p>
                  </a:txBody>
                  <a:tcPr/>
                </a:tc>
                <a:tc>
                  <a:txBody>
                    <a:bodyPr/>
                    <a:lstStyle/>
                    <a:p>
                      <a:endParaRPr lang="de-DE" sz="1100" i="0" dirty="0"/>
                    </a:p>
                  </a:txBody>
                  <a:tcPr/>
                </a:tc>
                <a:tc>
                  <a:txBody>
                    <a:bodyPr/>
                    <a:lstStyle/>
                    <a:p>
                      <a:endParaRPr lang="de-DE" sz="1100" i="0" dirty="0"/>
                    </a:p>
                  </a:txBody>
                  <a:tcPr/>
                </a:tc>
                <a:tc>
                  <a:txBody>
                    <a:bodyPr/>
                    <a:lstStyle/>
                    <a:p>
                      <a:r>
                        <a:rPr lang="de-DE" sz="1100" i="0" dirty="0" smtClean="0"/>
                        <a:t>15</a:t>
                      </a:r>
                      <a:r>
                        <a:rPr lang="de-DE" sz="1100" i="0" dirty="0" smtClean="0"/>
                        <a:t>%</a:t>
                      </a:r>
                      <a:r>
                        <a:rPr lang="de-DE" sz="1100" i="0" baseline="-25000" dirty="0" smtClean="0"/>
                        <a:t>(30)</a:t>
                      </a:r>
                      <a:r>
                        <a:rPr lang="de-DE" sz="1100" i="0" baseline="0" dirty="0" smtClean="0"/>
                        <a:t> </a:t>
                      </a:r>
                      <a:r>
                        <a:rPr lang="de-DE" sz="1100" i="0" baseline="0" dirty="0" smtClean="0"/>
                        <a:t>/ 16</a:t>
                      </a:r>
                      <a:r>
                        <a:rPr lang="de-DE" sz="1100" i="0" baseline="0" dirty="0" smtClean="0"/>
                        <a:t>%</a:t>
                      </a:r>
                      <a:r>
                        <a:rPr lang="de-DE" sz="1100" i="0" baseline="-25000" dirty="0" smtClean="0"/>
                        <a:t>(30 </a:t>
                      </a:r>
                      <a:r>
                        <a:rPr lang="de-DE" sz="1100" i="0" baseline="-25000" dirty="0" smtClean="0"/>
                        <a:t>mod.)</a:t>
                      </a:r>
                      <a:endParaRPr lang="de-DE" sz="1100" i="0" dirty="0"/>
                    </a:p>
                  </a:txBody>
                  <a:tcPr/>
                </a:tc>
                <a:extLst>
                  <a:ext uri="{0D108BD9-81ED-4DB2-BD59-A6C34878D82A}">
                    <a16:rowId xmlns:a16="http://schemas.microsoft.com/office/drawing/2014/main" val="1698623099"/>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l-GR" sz="1100" i="0" dirty="0" smtClean="0">
                          <a:solidFill>
                            <a:schemeClr val="tx1"/>
                          </a:solidFill>
                        </a:rPr>
                        <a:t>η</a:t>
                      </a:r>
                      <a:r>
                        <a:rPr lang="de-DE" sz="1100" i="0" baseline="-25000" dirty="0" err="1" smtClean="0">
                          <a:solidFill>
                            <a:schemeClr val="tx1"/>
                          </a:solidFill>
                        </a:rPr>
                        <a:t>exhaust</a:t>
                      </a:r>
                      <a:r>
                        <a:rPr lang="de-DE" sz="1100" i="0" baseline="-25000" dirty="0" smtClean="0">
                          <a:solidFill>
                            <a:schemeClr val="tx1"/>
                          </a:solidFill>
                        </a:rPr>
                        <a:t> </a:t>
                      </a:r>
                      <a:endParaRPr lang="de-DE" sz="1100" i="0" dirty="0" smtClean="0">
                        <a:solidFill>
                          <a:schemeClr val="tx1"/>
                        </a:solidFill>
                      </a:endParaRPr>
                    </a:p>
                  </a:txBody>
                  <a:tcPr/>
                </a:tc>
                <a:tc>
                  <a:txBody>
                    <a:bodyPr/>
                    <a:lstStyle/>
                    <a:p>
                      <a:r>
                        <a:rPr lang="de-DE" sz="1100" i="0" dirty="0" smtClean="0">
                          <a:solidFill>
                            <a:schemeClr val="tx1"/>
                          </a:solidFill>
                        </a:rPr>
                        <a:t>0.9%</a:t>
                      </a:r>
                      <a:r>
                        <a:rPr lang="de-DE" sz="1100" i="0" baseline="-25000" dirty="0" smtClean="0">
                          <a:solidFill>
                            <a:schemeClr val="tx1"/>
                          </a:solidFill>
                        </a:rPr>
                        <a:t>(2,5 </a:t>
                      </a:r>
                      <a:r>
                        <a:rPr lang="de-DE" sz="1100" i="0" baseline="-25000" dirty="0" err="1" smtClean="0">
                          <a:solidFill>
                            <a:schemeClr val="tx1"/>
                          </a:solidFill>
                        </a:rPr>
                        <a:t>calc</a:t>
                      </a:r>
                      <a:r>
                        <a:rPr lang="de-DE" sz="1100" i="0" baseline="-25000" dirty="0" smtClean="0">
                          <a:solidFill>
                            <a:schemeClr val="tx1"/>
                          </a:solidFill>
                        </a:rPr>
                        <a:t>.)</a:t>
                      </a:r>
                      <a:endParaRPr lang="de-DE" sz="1100" i="0" dirty="0">
                        <a:solidFill>
                          <a:schemeClr val="tx1"/>
                        </a:solidFill>
                      </a:endParaRPr>
                    </a:p>
                  </a:txBody>
                  <a:tcPr/>
                </a:tc>
                <a:tc>
                  <a:txBody>
                    <a:bodyPr/>
                    <a:lstStyle/>
                    <a:p>
                      <a:r>
                        <a:rPr lang="de-DE" sz="1100" i="0" dirty="0" smtClean="0">
                          <a:solidFill>
                            <a:schemeClr val="tx1"/>
                          </a:solidFill>
                        </a:rPr>
                        <a:t>50 – 60%</a:t>
                      </a:r>
                      <a:br>
                        <a:rPr lang="de-DE" sz="1100" i="0" dirty="0" smtClean="0">
                          <a:solidFill>
                            <a:schemeClr val="tx1"/>
                          </a:solidFill>
                        </a:rPr>
                      </a:br>
                      <a:r>
                        <a:rPr lang="de-DE" sz="1100" i="0" baseline="-25000" dirty="0" smtClean="0">
                          <a:solidFill>
                            <a:schemeClr val="tx1"/>
                          </a:solidFill>
                        </a:rPr>
                        <a:t>(7 mod.)</a:t>
                      </a:r>
                      <a:endParaRPr lang="de-DE" sz="1100" i="0" dirty="0">
                        <a:solidFill>
                          <a:schemeClr val="tx1"/>
                        </a:solidFill>
                      </a:endParaRP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de-DE" sz="1100" i="0" baseline="0" dirty="0" smtClean="0">
                          <a:solidFill>
                            <a:schemeClr val="tx1"/>
                          </a:solidFill>
                        </a:rPr>
                        <a:t>16</a:t>
                      </a:r>
                      <a:r>
                        <a:rPr lang="de-DE" sz="1100" i="0" baseline="0" dirty="0" smtClean="0">
                          <a:solidFill>
                            <a:schemeClr val="tx1"/>
                          </a:solidFill>
                        </a:rPr>
                        <a:t>%</a:t>
                      </a:r>
                      <a:r>
                        <a:rPr lang="de-DE" sz="1100" i="0" baseline="-25000" dirty="0" smtClean="0">
                          <a:solidFill>
                            <a:schemeClr val="tx1"/>
                          </a:solidFill>
                        </a:rPr>
                        <a:t>(12 mod.)</a:t>
                      </a:r>
                      <a:endParaRPr lang="de-DE" sz="1100" i="0" dirty="0" smtClean="0">
                        <a:solidFill>
                          <a:schemeClr val="tx1"/>
                        </a:solidFill>
                      </a:endParaRPr>
                    </a:p>
                  </a:txBody>
                  <a:tcPr/>
                </a:tc>
                <a:tc>
                  <a:txBody>
                    <a:bodyPr/>
                    <a:lstStyle/>
                    <a:p>
                      <a:endParaRPr lang="de-DE" sz="1100" i="0"/>
                    </a:p>
                  </a:txBody>
                  <a:tcPr/>
                </a:tc>
                <a:tc>
                  <a:txBody>
                    <a:bodyPr/>
                    <a:lstStyle/>
                    <a:p>
                      <a:r>
                        <a:rPr lang="de-DE" sz="1100" i="0" dirty="0" smtClean="0"/>
                        <a:t>1.7%</a:t>
                      </a:r>
                      <a:r>
                        <a:rPr lang="de-DE" sz="1100" i="0" dirty="0" smtClean="0"/>
                        <a:t/>
                      </a:r>
                      <a:br>
                        <a:rPr lang="de-DE" sz="1100" i="0" dirty="0" smtClean="0"/>
                      </a:br>
                      <a:r>
                        <a:rPr lang="de-DE" sz="1100" i="0" baseline="-25000" dirty="0" smtClean="0"/>
                        <a:t>(13,16 </a:t>
                      </a:r>
                      <a:r>
                        <a:rPr lang="de-DE" sz="1100" i="0" baseline="-25000" dirty="0" err="1" smtClean="0"/>
                        <a:t>calc</a:t>
                      </a:r>
                      <a:r>
                        <a:rPr lang="de-DE" sz="1100" i="0" baseline="-25000" dirty="0" smtClean="0"/>
                        <a:t>.)</a:t>
                      </a:r>
                      <a:endParaRPr lang="de-DE" sz="1100" i="0" dirty="0"/>
                    </a:p>
                  </a:txBody>
                  <a:tcPr/>
                </a:tc>
                <a:tc>
                  <a:txBody>
                    <a:bodyPr/>
                    <a:lstStyle/>
                    <a:p>
                      <a:endParaRPr lang="de-DE" sz="1100" i="0" dirty="0"/>
                    </a:p>
                  </a:txBody>
                  <a:tcPr/>
                </a:tc>
                <a:tc>
                  <a:txBody>
                    <a:bodyPr/>
                    <a:lstStyle/>
                    <a:p>
                      <a:r>
                        <a:rPr lang="de-DE" sz="1100" i="0" dirty="0" smtClean="0"/>
                        <a:t>4</a:t>
                      </a:r>
                      <a:r>
                        <a:rPr lang="de-DE" sz="1100" i="0" baseline="0" dirty="0" smtClean="0"/>
                        <a:t> – 8%</a:t>
                      </a:r>
                      <a:r>
                        <a:rPr lang="de-DE" sz="1100" i="0" baseline="-25000" dirty="0" smtClean="0"/>
                        <a:t>(24)</a:t>
                      </a:r>
                      <a:endParaRPr lang="de-DE" sz="1100" i="0" dirty="0"/>
                    </a:p>
                  </a:txBody>
                  <a:tcPr/>
                </a:tc>
                <a:tc>
                  <a:txBody>
                    <a:bodyPr/>
                    <a:lstStyle/>
                    <a:p>
                      <a:endParaRPr lang="de-DE" sz="1100" i="0"/>
                    </a:p>
                  </a:txBody>
                  <a:tcPr/>
                </a:tc>
                <a:tc>
                  <a:txBody>
                    <a:bodyPr/>
                    <a:lstStyle/>
                    <a:p>
                      <a:r>
                        <a:rPr lang="de-DE" sz="1100" i="0" dirty="0" smtClean="0"/>
                        <a:t>(27.1%)</a:t>
                      </a:r>
                    </a:p>
                    <a:p>
                      <a:r>
                        <a:rPr lang="de-DE" sz="1100" i="0" baseline="-25000" dirty="0" smtClean="0"/>
                        <a:t>(29,30,33 </a:t>
                      </a:r>
                      <a:r>
                        <a:rPr lang="de-DE" sz="1100" i="0" baseline="-25000" dirty="0" err="1" smtClean="0"/>
                        <a:t>calc</a:t>
                      </a:r>
                      <a:r>
                        <a:rPr lang="de-DE" sz="1100" i="0" baseline="-25000" dirty="0" smtClean="0"/>
                        <a:t>.)</a:t>
                      </a:r>
                      <a:endParaRPr lang="de-DE" sz="1100" i="0" dirty="0"/>
                    </a:p>
                  </a:txBody>
                  <a:tcPr/>
                </a:tc>
                <a:tc>
                  <a:txBody>
                    <a:bodyPr/>
                    <a:lstStyle/>
                    <a:p>
                      <a:r>
                        <a:rPr lang="de-DE" sz="1100" i="0" dirty="0" smtClean="0"/>
                        <a:t>0.5</a:t>
                      </a:r>
                      <a:r>
                        <a:rPr lang="de-DE" sz="1100" i="0" dirty="0" smtClean="0"/>
                        <a:t>% – 2.4</a:t>
                      </a:r>
                      <a:r>
                        <a:rPr lang="de-DE" sz="1100" i="0" dirty="0" smtClean="0"/>
                        <a:t>%</a:t>
                      </a:r>
                    </a:p>
                    <a:p>
                      <a:r>
                        <a:rPr lang="de-DE" sz="1100" i="0" dirty="0" smtClean="0"/>
                        <a:t>(0.9 – 45%)</a:t>
                      </a:r>
                      <a:r>
                        <a:rPr lang="de-DE" sz="1100" i="0" dirty="0" smtClean="0"/>
                        <a:t/>
                      </a:r>
                      <a:br>
                        <a:rPr lang="de-DE" sz="1100" i="0" dirty="0" smtClean="0"/>
                      </a:br>
                      <a:r>
                        <a:rPr lang="de-DE" sz="1100" i="0" baseline="-25000" dirty="0" smtClean="0"/>
                        <a:t>(30,31 </a:t>
                      </a:r>
                      <a:r>
                        <a:rPr lang="de-DE" sz="1100" i="0" baseline="-25000" dirty="0" err="1" smtClean="0"/>
                        <a:t>calc</a:t>
                      </a:r>
                      <a:r>
                        <a:rPr lang="de-DE" sz="1100" i="0" baseline="-25000" dirty="0" smtClean="0"/>
                        <a:t>.)</a:t>
                      </a:r>
                      <a:endParaRPr lang="de-DE" sz="1100" i="0" dirty="0"/>
                    </a:p>
                  </a:txBody>
                  <a:tcPr/>
                </a:tc>
                <a:extLst>
                  <a:ext uri="{0D108BD9-81ED-4DB2-BD59-A6C34878D82A}">
                    <a16:rowId xmlns:a16="http://schemas.microsoft.com/office/drawing/2014/main" val="3948126218"/>
                  </a:ext>
                </a:extLst>
              </a:tr>
              <a:tr h="370840">
                <a:tc>
                  <a:txBody>
                    <a:bodyPr/>
                    <a:lstStyle/>
                    <a:p>
                      <a:r>
                        <a:rPr lang="el-GR" sz="1100" i="0" dirty="0" smtClean="0">
                          <a:solidFill>
                            <a:schemeClr val="tx1"/>
                          </a:solidFill>
                        </a:rPr>
                        <a:t>Γ</a:t>
                      </a:r>
                      <a:r>
                        <a:rPr lang="de-DE" sz="1100" i="0" baseline="-25000" dirty="0" smtClean="0">
                          <a:solidFill>
                            <a:schemeClr val="tx1"/>
                          </a:solidFill>
                        </a:rPr>
                        <a:t>Recycling</a:t>
                      </a:r>
                      <a:r>
                        <a:rPr lang="de-DE" sz="1100" i="0" dirty="0" smtClean="0">
                          <a:solidFill>
                            <a:schemeClr val="tx1"/>
                          </a:solidFill>
                        </a:rPr>
                        <a:t> </a:t>
                      </a:r>
                      <a:endParaRPr lang="de-DE" sz="1100" i="0" dirty="0">
                        <a:solidFill>
                          <a:schemeClr val="tx1"/>
                        </a:solidFill>
                      </a:endParaRPr>
                    </a:p>
                  </a:txBody>
                  <a:tcPr/>
                </a:tc>
                <a:tc>
                  <a:txBody>
                    <a:bodyPr/>
                    <a:lstStyle/>
                    <a:p>
                      <a:endParaRPr lang="de-DE" sz="1100" i="0" dirty="0">
                        <a:solidFill>
                          <a:schemeClr val="tx1"/>
                        </a:solidFill>
                      </a:endParaRPr>
                    </a:p>
                  </a:txBody>
                  <a:tcPr/>
                </a:tc>
                <a:tc>
                  <a:txBody>
                    <a:bodyPr/>
                    <a:lstStyle/>
                    <a:p>
                      <a:endParaRPr lang="de-DE" sz="1100" i="0" dirty="0">
                        <a:solidFill>
                          <a:schemeClr val="tx1"/>
                        </a:solidFill>
                      </a:endParaRPr>
                    </a:p>
                  </a:txBody>
                  <a:tcPr/>
                </a:tc>
                <a:tc>
                  <a:txBody>
                    <a:bodyPr/>
                    <a:lstStyle/>
                    <a:p>
                      <a:endParaRPr lang="de-DE" sz="1100" i="0" dirty="0">
                        <a:solidFill>
                          <a:schemeClr val="tx1"/>
                        </a:solidFill>
                      </a:endParaRPr>
                    </a:p>
                  </a:txBody>
                  <a:tcPr/>
                </a:tc>
                <a:tc>
                  <a:txBody>
                    <a:bodyPr/>
                    <a:lstStyle/>
                    <a:p>
                      <a:endParaRPr lang="de-DE" sz="1100" i="0"/>
                    </a:p>
                  </a:txBody>
                  <a:tcPr/>
                </a:tc>
                <a:tc>
                  <a:txBody>
                    <a:bodyPr/>
                    <a:lstStyle/>
                    <a:p>
                      <a:endParaRPr lang="de-DE" sz="1100" i="0"/>
                    </a:p>
                  </a:txBody>
                  <a:tcPr/>
                </a:tc>
                <a:tc>
                  <a:txBody>
                    <a:bodyPr/>
                    <a:lstStyle/>
                    <a:p>
                      <a:endParaRPr lang="de-DE" sz="1100" i="0"/>
                    </a:p>
                  </a:txBody>
                  <a:tcPr/>
                </a:tc>
                <a:tc>
                  <a:txBody>
                    <a:bodyPr/>
                    <a:lstStyle/>
                    <a:p>
                      <a:endParaRPr lang="de-DE" sz="1100" i="0"/>
                    </a:p>
                  </a:txBody>
                  <a:tcPr/>
                </a:tc>
                <a:tc>
                  <a:txBody>
                    <a:bodyPr/>
                    <a:lstStyle/>
                    <a:p>
                      <a:endParaRPr lang="de-DE" sz="1100" i="0" dirty="0"/>
                    </a:p>
                  </a:txBody>
                  <a:tcPr/>
                </a:tc>
                <a:tc>
                  <a:txBody>
                    <a:bodyPr/>
                    <a:lstStyle/>
                    <a:p>
                      <a:endParaRPr lang="de-DE" sz="1100" i="0"/>
                    </a:p>
                  </a:txBody>
                  <a:tcPr/>
                </a:tc>
                <a:tc>
                  <a:txBody>
                    <a:bodyPr/>
                    <a:lstStyle/>
                    <a:p>
                      <a:endParaRPr lang="de-DE" sz="1100" i="0"/>
                    </a:p>
                  </a:txBody>
                  <a:tcPr/>
                </a:tc>
                <a:extLst>
                  <a:ext uri="{0D108BD9-81ED-4DB2-BD59-A6C34878D82A}">
                    <a16:rowId xmlns:a16="http://schemas.microsoft.com/office/drawing/2014/main" val="922593939"/>
                  </a:ext>
                </a:extLst>
              </a:tr>
              <a:tr h="370840">
                <a:tc>
                  <a:txBody>
                    <a:bodyPr/>
                    <a:lstStyle/>
                    <a:p>
                      <a:r>
                        <a:rPr lang="el-GR" sz="1100" i="0" dirty="0" smtClean="0">
                          <a:solidFill>
                            <a:schemeClr val="tx1"/>
                          </a:solidFill>
                        </a:rPr>
                        <a:t>Γ</a:t>
                      </a:r>
                      <a:r>
                        <a:rPr lang="de-DE" sz="1100" i="0" baseline="-25000" dirty="0" err="1" smtClean="0">
                          <a:solidFill>
                            <a:schemeClr val="tx1"/>
                          </a:solidFill>
                        </a:rPr>
                        <a:t>Divertor</a:t>
                      </a:r>
                      <a:r>
                        <a:rPr lang="de-DE" sz="1100" i="0" dirty="0" smtClean="0">
                          <a:solidFill>
                            <a:schemeClr val="tx1"/>
                          </a:solidFill>
                        </a:rPr>
                        <a:t> </a:t>
                      </a:r>
                      <a:r>
                        <a:rPr lang="de-DE" sz="1100" i="0" baseline="-25000" dirty="0" smtClean="0">
                          <a:solidFill>
                            <a:schemeClr val="tx1"/>
                          </a:solidFill>
                        </a:rPr>
                        <a:t>Recycling </a:t>
                      </a:r>
                      <a:endParaRPr lang="de-DE" sz="1100" i="0" dirty="0">
                        <a:solidFill>
                          <a:schemeClr val="tx1"/>
                        </a:solidFill>
                      </a:endParaRPr>
                    </a:p>
                  </a:txBody>
                  <a:tcPr/>
                </a:tc>
                <a:tc>
                  <a:txBody>
                    <a:bodyPr/>
                    <a:lstStyle/>
                    <a:p>
                      <a:endParaRPr lang="de-DE" sz="1100" i="0">
                        <a:solidFill>
                          <a:schemeClr val="tx1"/>
                        </a:solidFill>
                      </a:endParaRPr>
                    </a:p>
                  </a:txBody>
                  <a:tcPr/>
                </a:tc>
                <a:tc>
                  <a:txBody>
                    <a:bodyPr/>
                    <a:lstStyle/>
                    <a:p>
                      <a:endParaRPr lang="de-DE" sz="1100" i="0" dirty="0">
                        <a:solidFill>
                          <a:schemeClr val="tx1"/>
                        </a:solidFill>
                      </a:endParaRPr>
                    </a:p>
                  </a:txBody>
                  <a:tcPr/>
                </a:tc>
                <a:tc>
                  <a:txBody>
                    <a:bodyPr/>
                    <a:lstStyle/>
                    <a:p>
                      <a:endParaRPr lang="de-DE" sz="1100" i="0" dirty="0">
                        <a:solidFill>
                          <a:schemeClr val="tx1"/>
                        </a:solidFill>
                      </a:endParaRPr>
                    </a:p>
                  </a:txBody>
                  <a:tcPr/>
                </a:tc>
                <a:tc>
                  <a:txBody>
                    <a:bodyPr/>
                    <a:lstStyle/>
                    <a:p>
                      <a:endParaRPr lang="de-DE" sz="1100" i="0"/>
                    </a:p>
                  </a:txBody>
                  <a:tcPr/>
                </a:tc>
                <a:tc>
                  <a:txBody>
                    <a:bodyPr/>
                    <a:lstStyle/>
                    <a:p>
                      <a:endParaRPr lang="de-DE" sz="1100" i="0"/>
                    </a:p>
                  </a:txBody>
                  <a:tcPr/>
                </a:tc>
                <a:tc>
                  <a:txBody>
                    <a:bodyPr/>
                    <a:lstStyle/>
                    <a:p>
                      <a:endParaRPr lang="de-DE" sz="1100" i="0"/>
                    </a:p>
                  </a:txBody>
                  <a:tcPr/>
                </a:tc>
                <a:tc>
                  <a:txBody>
                    <a:bodyPr/>
                    <a:lstStyle/>
                    <a:p>
                      <a:endParaRPr lang="de-DE" sz="1100" i="0" dirty="0"/>
                    </a:p>
                  </a:txBody>
                  <a:tcPr/>
                </a:tc>
                <a:tc>
                  <a:txBody>
                    <a:bodyPr/>
                    <a:lstStyle/>
                    <a:p>
                      <a:endParaRPr lang="de-DE" sz="1100" i="0"/>
                    </a:p>
                  </a:txBody>
                  <a:tcPr/>
                </a:tc>
                <a:tc>
                  <a:txBody>
                    <a:bodyPr/>
                    <a:lstStyle/>
                    <a:p>
                      <a:endParaRPr lang="de-DE" sz="1100" i="0"/>
                    </a:p>
                  </a:txBody>
                  <a:tcPr/>
                </a:tc>
                <a:tc>
                  <a:txBody>
                    <a:bodyPr/>
                    <a:lstStyle/>
                    <a:p>
                      <a:endParaRPr lang="de-DE" sz="1100" i="0"/>
                    </a:p>
                  </a:txBody>
                  <a:tcPr/>
                </a:tc>
                <a:extLst>
                  <a:ext uri="{0D108BD9-81ED-4DB2-BD59-A6C34878D82A}">
                    <a16:rowId xmlns:a16="http://schemas.microsoft.com/office/drawing/2014/main" val="668269940"/>
                  </a:ext>
                </a:extLst>
              </a:tr>
              <a:tr h="370840">
                <a:tc>
                  <a:txBody>
                    <a:bodyPr/>
                    <a:lstStyle/>
                    <a:p>
                      <a:r>
                        <a:rPr lang="el-GR" sz="1100" i="0" dirty="0" smtClean="0">
                          <a:solidFill>
                            <a:schemeClr val="tx1"/>
                          </a:solidFill>
                        </a:rPr>
                        <a:t>η</a:t>
                      </a:r>
                      <a:r>
                        <a:rPr lang="de-DE" sz="1100" i="0" baseline="-25000" dirty="0" err="1" smtClean="0">
                          <a:solidFill>
                            <a:schemeClr val="tx1"/>
                          </a:solidFill>
                        </a:rPr>
                        <a:t>plugging</a:t>
                      </a:r>
                      <a:r>
                        <a:rPr lang="de-DE" sz="1100" i="0" baseline="-25000" dirty="0" smtClean="0">
                          <a:solidFill>
                            <a:schemeClr val="tx1"/>
                          </a:solidFill>
                        </a:rPr>
                        <a:t> </a:t>
                      </a:r>
                      <a:endParaRPr lang="de-DE" sz="1100" i="0" dirty="0">
                        <a:solidFill>
                          <a:schemeClr val="tx1"/>
                        </a:solidFill>
                      </a:endParaRPr>
                    </a:p>
                  </a:txBody>
                  <a:tcPr/>
                </a:tc>
                <a:tc>
                  <a:txBody>
                    <a:bodyPr/>
                    <a:lstStyle/>
                    <a:p>
                      <a:endParaRPr lang="de-DE" sz="1100" i="0" dirty="0">
                        <a:solidFill>
                          <a:schemeClr val="tx1"/>
                        </a:solidFill>
                      </a:endParaRPr>
                    </a:p>
                  </a:txBody>
                  <a:tcPr/>
                </a:tc>
                <a:tc>
                  <a:txBody>
                    <a:bodyPr/>
                    <a:lstStyle/>
                    <a:p>
                      <a:r>
                        <a:rPr lang="de-DE" sz="1100" i="0" dirty="0" smtClean="0">
                          <a:solidFill>
                            <a:schemeClr val="tx1"/>
                          </a:solidFill>
                        </a:rPr>
                        <a:t>90%</a:t>
                      </a:r>
                      <a:r>
                        <a:rPr lang="de-DE" sz="1100" i="0" baseline="-25000" dirty="0" smtClean="0">
                          <a:solidFill>
                            <a:schemeClr val="tx1"/>
                          </a:solidFill>
                        </a:rPr>
                        <a:t>(7)</a:t>
                      </a:r>
                      <a:endParaRPr lang="de-DE" sz="1100" i="0" dirty="0">
                        <a:solidFill>
                          <a:schemeClr val="tx1"/>
                        </a:solidFill>
                      </a:endParaRPr>
                    </a:p>
                  </a:txBody>
                  <a:tcPr/>
                </a:tc>
                <a:tc>
                  <a:txBody>
                    <a:bodyPr/>
                    <a:lstStyle/>
                    <a:p>
                      <a:endParaRPr lang="de-DE" sz="1100" i="0" dirty="0">
                        <a:solidFill>
                          <a:schemeClr val="tx1"/>
                        </a:solidFill>
                      </a:endParaRPr>
                    </a:p>
                  </a:txBody>
                  <a:tcPr/>
                </a:tc>
                <a:tc>
                  <a:txBody>
                    <a:bodyPr/>
                    <a:lstStyle/>
                    <a:p>
                      <a:endParaRPr lang="de-DE" sz="1100" i="0"/>
                    </a:p>
                  </a:txBody>
                  <a:tcPr/>
                </a:tc>
                <a:tc>
                  <a:txBody>
                    <a:bodyPr/>
                    <a:lstStyle/>
                    <a:p>
                      <a:endParaRPr lang="de-DE" sz="1100" i="0"/>
                    </a:p>
                  </a:txBody>
                  <a:tcPr/>
                </a:tc>
                <a:tc>
                  <a:txBody>
                    <a:bodyPr/>
                    <a:lstStyle/>
                    <a:p>
                      <a:endParaRPr lang="de-DE" sz="1100" i="0"/>
                    </a:p>
                  </a:txBody>
                  <a:tcPr/>
                </a:tc>
                <a:tc>
                  <a:txBody>
                    <a:bodyPr/>
                    <a:lstStyle/>
                    <a:p>
                      <a:endParaRPr lang="de-DE" sz="1100" i="0"/>
                    </a:p>
                  </a:txBody>
                  <a:tcPr/>
                </a:tc>
                <a:tc>
                  <a:txBody>
                    <a:bodyPr/>
                    <a:lstStyle/>
                    <a:p>
                      <a:endParaRPr lang="de-DE" sz="1100" i="0"/>
                    </a:p>
                  </a:txBody>
                  <a:tcPr/>
                </a:tc>
                <a:tc>
                  <a:txBody>
                    <a:bodyPr/>
                    <a:lstStyle/>
                    <a:p>
                      <a:endParaRPr lang="de-DE" sz="1100" i="0"/>
                    </a:p>
                  </a:txBody>
                  <a:tcPr/>
                </a:tc>
                <a:tc>
                  <a:txBody>
                    <a:bodyPr/>
                    <a:lstStyle/>
                    <a:p>
                      <a:endParaRPr lang="de-DE" sz="1100" i="0" dirty="0"/>
                    </a:p>
                  </a:txBody>
                  <a:tcPr/>
                </a:tc>
                <a:extLst>
                  <a:ext uri="{0D108BD9-81ED-4DB2-BD59-A6C34878D82A}">
                    <a16:rowId xmlns:a16="http://schemas.microsoft.com/office/drawing/2014/main" val="2144466369"/>
                  </a:ext>
                </a:extLst>
              </a:tr>
            </a:tbl>
          </a:graphicData>
        </a:graphic>
      </p:graphicFrame>
      <p:sp>
        <p:nvSpPr>
          <p:cNvPr id="3" name="Titel 2"/>
          <p:cNvSpPr>
            <a:spLocks noGrp="1"/>
          </p:cNvSpPr>
          <p:nvPr>
            <p:ph type="title"/>
          </p:nvPr>
        </p:nvSpPr>
        <p:spPr/>
        <p:txBody>
          <a:bodyPr/>
          <a:lstStyle/>
          <a:p>
            <a:r>
              <a:rPr lang="de-DE" dirty="0" err="1" smtClean="0"/>
              <a:t>Particle</a:t>
            </a:r>
            <a:r>
              <a:rPr lang="de-DE" dirty="0" smtClean="0"/>
              <a:t> </a:t>
            </a:r>
            <a:r>
              <a:rPr lang="de-DE" dirty="0" err="1" smtClean="0"/>
              <a:t>Exhaust</a:t>
            </a:r>
            <a:r>
              <a:rPr lang="de-DE" dirty="0" smtClean="0"/>
              <a:t> </a:t>
            </a:r>
            <a:r>
              <a:rPr lang="de-DE" dirty="0" err="1" smtClean="0"/>
              <a:t>Efficiencies</a:t>
            </a:r>
            <a:r>
              <a:rPr lang="de-DE" dirty="0" smtClean="0"/>
              <a:t> </a:t>
            </a:r>
            <a:r>
              <a:rPr lang="de-DE" dirty="0" err="1" smtClean="0"/>
              <a:t>general</a:t>
            </a:r>
            <a:r>
              <a:rPr lang="de-DE" dirty="0" smtClean="0"/>
              <a:t> </a:t>
            </a:r>
            <a:r>
              <a:rPr lang="de-DE" dirty="0" err="1" smtClean="0"/>
              <a:t>Overview</a:t>
            </a:r>
            <a:endParaRPr lang="de-DE" dirty="0"/>
          </a:p>
        </p:txBody>
      </p:sp>
      <p:sp>
        <p:nvSpPr>
          <p:cNvPr id="4" name="Datumsplatzhalter 3"/>
          <p:cNvSpPr>
            <a:spLocks noGrp="1"/>
          </p:cNvSpPr>
          <p:nvPr>
            <p:ph type="dt" sz="half" idx="14"/>
          </p:nvPr>
        </p:nvSpPr>
        <p:spPr/>
        <p:txBody>
          <a:bodyPr/>
          <a:lstStyle/>
          <a:p>
            <a:r>
              <a:rPr lang="de-DE" smtClean="0"/>
              <a:t>Overview of different divertors </a:t>
            </a:r>
            <a:endParaRPr lang="de-DE" dirty="0"/>
          </a:p>
        </p:txBody>
      </p:sp>
      <p:sp>
        <p:nvSpPr>
          <p:cNvPr id="5" name="Fußzeilenplatzhalter 4"/>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6"/>
          </p:nvPr>
        </p:nvSpPr>
        <p:spPr/>
        <p:txBody>
          <a:bodyPr/>
          <a:lstStyle/>
          <a:p>
            <a:fld id="{3B1A4699-952B-42DA-8DC4-38A59B49610C}" type="slidenum">
              <a:rPr lang="de-DE" smtClean="0"/>
              <a:pPr/>
              <a:t>22</a:t>
            </a:fld>
            <a:endParaRPr lang="de-DE" dirty="0"/>
          </a:p>
        </p:txBody>
      </p:sp>
      <p:sp>
        <p:nvSpPr>
          <p:cNvPr id="8" name="Textfeld 7"/>
          <p:cNvSpPr txBox="1"/>
          <p:nvPr/>
        </p:nvSpPr>
        <p:spPr>
          <a:xfrm>
            <a:off x="540543" y="6285364"/>
            <a:ext cx="9526647" cy="153888"/>
          </a:xfrm>
          <a:prstGeom prst="rect">
            <a:avLst/>
          </a:prstGeom>
          <a:noFill/>
        </p:spPr>
        <p:txBody>
          <a:bodyPr wrap="none" lIns="0" tIns="0" rIns="0" bIns="0" rtlCol="0" anchor="t" anchorCtr="0">
            <a:spAutoFit/>
          </a:bodyPr>
          <a:lstStyle/>
          <a:p>
            <a:pPr>
              <a:spcBef>
                <a:spcPts val="1150"/>
              </a:spcBef>
            </a:pPr>
            <a:r>
              <a:rPr lang="de-DE" sz="1000" dirty="0" err="1" smtClean="0"/>
              <a:t>calc</a:t>
            </a:r>
            <a:r>
              <a:rPr lang="de-DE" sz="1000" dirty="0" smtClean="0"/>
              <a:t>. = </a:t>
            </a:r>
            <a:r>
              <a:rPr lang="de-DE" sz="1000" dirty="0" err="1" smtClean="0"/>
              <a:t>own</a:t>
            </a:r>
            <a:r>
              <a:rPr lang="de-DE" sz="1000" dirty="0" smtClean="0"/>
              <a:t> </a:t>
            </a:r>
            <a:r>
              <a:rPr lang="de-DE" sz="1000" dirty="0" err="1" smtClean="0"/>
              <a:t>calculation</a:t>
            </a:r>
            <a:r>
              <a:rPr lang="de-DE" sz="1000" dirty="0" smtClean="0"/>
              <a:t> </a:t>
            </a:r>
            <a:r>
              <a:rPr lang="de-DE" sz="1000" dirty="0" err="1" smtClean="0"/>
              <a:t>based</a:t>
            </a:r>
            <a:r>
              <a:rPr lang="de-DE" sz="1000" dirty="0" smtClean="0"/>
              <a:t> on </a:t>
            </a:r>
            <a:r>
              <a:rPr lang="de-DE" sz="1000" dirty="0" err="1" smtClean="0"/>
              <a:t>values</a:t>
            </a:r>
            <a:r>
              <a:rPr lang="de-DE" sz="1000" dirty="0" smtClean="0"/>
              <a:t> </a:t>
            </a:r>
            <a:r>
              <a:rPr lang="de-DE" sz="1000" dirty="0" err="1" smtClean="0"/>
              <a:t>from</a:t>
            </a:r>
            <a:r>
              <a:rPr lang="de-DE" sz="1000" dirty="0" smtClean="0"/>
              <a:t> </a:t>
            </a:r>
            <a:r>
              <a:rPr lang="de-DE" sz="1000" dirty="0" err="1" smtClean="0"/>
              <a:t>given</a:t>
            </a:r>
            <a:r>
              <a:rPr lang="de-DE" sz="1000" dirty="0" smtClean="0"/>
              <a:t> </a:t>
            </a:r>
            <a:r>
              <a:rPr lang="de-DE" sz="1000" dirty="0" err="1" smtClean="0"/>
              <a:t>papers</a:t>
            </a:r>
            <a:r>
              <a:rPr lang="de-DE" sz="1000" dirty="0" smtClean="0"/>
              <a:t> (</a:t>
            </a:r>
            <a:r>
              <a:rPr lang="de-DE" sz="1000" dirty="0" err="1" smtClean="0"/>
              <a:t>for</a:t>
            </a:r>
            <a:r>
              <a:rPr lang="de-DE" sz="1000" dirty="0" smtClean="0"/>
              <a:t> </a:t>
            </a:r>
            <a:r>
              <a:rPr lang="de-DE" sz="1000" dirty="0" err="1" smtClean="0"/>
              <a:t>fluxes</a:t>
            </a:r>
            <a:r>
              <a:rPr lang="de-DE" sz="1000" dirty="0" smtClean="0"/>
              <a:t> a </a:t>
            </a:r>
            <a:r>
              <a:rPr lang="de-DE" sz="1000" dirty="0" err="1" smtClean="0"/>
              <a:t>temprature</a:t>
            </a:r>
            <a:r>
              <a:rPr lang="de-DE" sz="1000" dirty="0" smtClean="0"/>
              <a:t> </a:t>
            </a:r>
            <a:r>
              <a:rPr lang="de-DE" sz="1000" dirty="0" err="1" smtClean="0"/>
              <a:t>of</a:t>
            </a:r>
            <a:r>
              <a:rPr lang="de-DE" sz="1000" dirty="0" smtClean="0"/>
              <a:t> 300K </a:t>
            </a:r>
            <a:r>
              <a:rPr lang="de-DE" sz="1000" dirty="0" err="1" smtClean="0"/>
              <a:t>and</a:t>
            </a:r>
            <a:r>
              <a:rPr lang="de-DE" sz="1000" dirty="0" smtClean="0"/>
              <a:t> </a:t>
            </a:r>
            <a:r>
              <a:rPr lang="de-DE" sz="1000" dirty="0" err="1" smtClean="0"/>
              <a:t>for</a:t>
            </a:r>
            <a:r>
              <a:rPr lang="de-DE" sz="1000" dirty="0" smtClean="0"/>
              <a:t> JET an S </a:t>
            </a:r>
            <a:r>
              <a:rPr lang="de-DE" sz="1000" dirty="0" err="1" smtClean="0"/>
              <a:t>of</a:t>
            </a:r>
            <a:r>
              <a:rPr lang="de-DE" sz="1000" dirty="0" smtClean="0"/>
              <a:t> 200m</a:t>
            </a:r>
            <a:r>
              <a:rPr lang="de-DE" sz="1000" baseline="30000" dirty="0" smtClean="0"/>
              <a:t>3</a:t>
            </a:r>
            <a:r>
              <a:rPr lang="de-DE" sz="1000" dirty="0"/>
              <a:t>/s </a:t>
            </a:r>
            <a:r>
              <a:rPr lang="de-DE" sz="1000" dirty="0" smtClean="0"/>
              <a:t>was </a:t>
            </a:r>
            <a:r>
              <a:rPr lang="de-DE" sz="1000" dirty="0" err="1" smtClean="0"/>
              <a:t>assumed</a:t>
            </a:r>
            <a:r>
              <a:rPr lang="de-DE" sz="1000" dirty="0" smtClean="0"/>
              <a:t>);</a:t>
            </a:r>
            <a:r>
              <a:rPr lang="de-DE" sz="1000" dirty="0" smtClean="0"/>
              <a:t>	 mod. = </a:t>
            </a:r>
            <a:r>
              <a:rPr lang="de-DE" sz="1000" dirty="0" err="1" smtClean="0"/>
              <a:t>values</a:t>
            </a:r>
            <a:r>
              <a:rPr lang="de-DE" sz="1000" dirty="0" smtClean="0"/>
              <a:t> </a:t>
            </a:r>
            <a:r>
              <a:rPr lang="de-DE" sz="1000" dirty="0" err="1" smtClean="0"/>
              <a:t>from</a:t>
            </a:r>
            <a:r>
              <a:rPr lang="de-DE" sz="1000" dirty="0" smtClean="0"/>
              <a:t> </a:t>
            </a:r>
            <a:r>
              <a:rPr lang="de-DE" sz="1000" dirty="0" err="1" smtClean="0"/>
              <a:t>modeling</a:t>
            </a:r>
            <a:endParaRPr lang="de-DE" sz="1000" dirty="0" smtClean="0"/>
          </a:p>
        </p:txBody>
      </p:sp>
    </p:spTree>
    <p:extLst>
      <p:ext uri="{BB962C8B-B14F-4D97-AF65-F5344CB8AC3E}">
        <p14:creationId xmlns:p14="http://schemas.microsoft.com/office/powerpoint/2010/main" val="2414268242"/>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dirty="0" err="1" smtClean="0"/>
              <a:t>Sources</a:t>
            </a:r>
            <a:endParaRPr lang="de-DE" dirty="0"/>
          </a:p>
        </p:txBody>
      </p:sp>
      <p:sp>
        <p:nvSpPr>
          <p:cNvPr id="3" name="Datumsplatzhalter 2"/>
          <p:cNvSpPr>
            <a:spLocks noGrp="1"/>
          </p:cNvSpPr>
          <p:nvPr>
            <p:ph type="dt" sz="half" idx="10"/>
          </p:nvPr>
        </p:nvSpPr>
        <p:spPr/>
        <p:txBody>
          <a:bodyPr/>
          <a:lstStyle/>
          <a:p>
            <a:r>
              <a:rPr lang="de-DE" smtClean="0"/>
              <a:t>Overview of different divertors </a:t>
            </a:r>
            <a:endParaRPr lang="de-DE" dirty="0"/>
          </a:p>
        </p:txBody>
      </p:sp>
      <p:sp>
        <p:nvSpPr>
          <p:cNvPr id="4" name="Fußzeilenplatzhalter 3"/>
          <p:cNvSpPr>
            <a:spLocks noGrp="1"/>
          </p:cNvSpPr>
          <p:nvPr>
            <p:ph type="ftr" sz="quarter" idx="11"/>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5" name="Foliennummernplatzhalter 4"/>
          <p:cNvSpPr>
            <a:spLocks noGrp="1"/>
          </p:cNvSpPr>
          <p:nvPr>
            <p:ph type="sldNum" sz="quarter" idx="12"/>
          </p:nvPr>
        </p:nvSpPr>
        <p:spPr/>
        <p:txBody>
          <a:bodyPr/>
          <a:lstStyle/>
          <a:p>
            <a:fld id="{3B1A4699-952B-42DA-8DC4-38A59B49610C}" type="slidenum">
              <a:rPr lang="de-DE" smtClean="0"/>
              <a:pPr/>
              <a:t>23</a:t>
            </a:fld>
            <a:endParaRPr lang="de-DE" dirty="0"/>
          </a:p>
        </p:txBody>
      </p:sp>
    </p:spTree>
    <p:extLst>
      <p:ext uri="{BB962C8B-B14F-4D97-AF65-F5344CB8AC3E}">
        <p14:creationId xmlns:p14="http://schemas.microsoft.com/office/powerpoint/2010/main" val="98818879"/>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Inhaltsplatzhalter 1"/>
          <p:cNvSpPr>
            <a:spLocks noGrp="1"/>
          </p:cNvSpPr>
          <p:nvPr>
            <p:ph sz="quarter" idx="13"/>
          </p:nvPr>
        </p:nvSpPr>
        <p:spPr/>
        <p:txBody>
          <a:bodyPr>
            <a:normAutofit fontScale="47500" lnSpcReduction="20000"/>
          </a:bodyPr>
          <a:lstStyle/>
          <a:p>
            <a:pPr marL="342900" indent="-342900">
              <a:buFont typeface="+mj-lt"/>
              <a:buAutoNum type="arabicParenBoth"/>
            </a:pPr>
            <a:r>
              <a:rPr lang="de-DE" b="0" dirty="0"/>
              <a:t>S. Masuzaki, M. Kobayashi, M. Tokitani, N. Ashikawa, T. Hino, Y. Yamauchi, Y. Nobuta, N. Yoshida, M. Miyamoto, R. Sakamoto, J. Miyazawa, T. Morisaki, N. Ohyabu, H. Yamada, A. Komori &amp; LHD Experiment Group (2010) Fuel Retention in LHD, Fusion Science and Technology, 58:1, 321-330, DOI: </a:t>
            </a:r>
            <a:r>
              <a:rPr lang="de-DE" b="0" dirty="0" smtClean="0"/>
              <a:t>10.13182/FST10-A10818</a:t>
            </a:r>
          </a:p>
          <a:p>
            <a:pPr marL="342900" indent="-342900">
              <a:buFont typeface="+mj-lt"/>
              <a:buAutoNum type="arabicParenBoth"/>
            </a:pPr>
            <a:r>
              <a:rPr lang="de-DE" b="0" dirty="0"/>
              <a:t>Masuzaki, S., Kobayashi, M., &amp; Sakamoto, R. (2006). Particle balance study in the Large Helical Device (NIFS--845). </a:t>
            </a:r>
            <a:r>
              <a:rPr lang="de-DE" b="0" dirty="0" smtClean="0"/>
              <a:t>Japan</a:t>
            </a:r>
          </a:p>
          <a:p>
            <a:pPr marL="342900" indent="-342900">
              <a:buFont typeface="+mj-lt"/>
              <a:buAutoNum type="arabicParenBoth"/>
            </a:pPr>
            <a:r>
              <a:rPr lang="de-DE" b="0" dirty="0"/>
              <a:t>N. </a:t>
            </a:r>
            <a:r>
              <a:rPr lang="de-DE" b="0" dirty="0" err="1"/>
              <a:t>Ohyabu</a:t>
            </a:r>
            <a:r>
              <a:rPr lang="de-DE" b="0" dirty="0"/>
              <a:t> et </a:t>
            </a:r>
            <a:r>
              <a:rPr lang="de-DE" b="0" dirty="0" smtClean="0"/>
              <a:t>al </a:t>
            </a:r>
            <a:r>
              <a:rPr lang="de-DE" b="0" dirty="0"/>
              <a:t>1994 </a:t>
            </a:r>
            <a:r>
              <a:rPr lang="de-DE" b="0" dirty="0" err="1"/>
              <a:t>Nucl</a:t>
            </a:r>
            <a:r>
              <a:rPr lang="de-DE" b="0" dirty="0"/>
              <a:t>. Fusion 34 </a:t>
            </a:r>
            <a:r>
              <a:rPr lang="de-DE" b="0" dirty="0" smtClean="0"/>
              <a:t>387</a:t>
            </a:r>
          </a:p>
          <a:p>
            <a:pPr marL="342900" indent="-342900">
              <a:buFont typeface="+mj-lt"/>
              <a:buAutoNum type="arabicParenBoth"/>
            </a:pPr>
            <a:r>
              <a:rPr lang="de-DE" b="0" dirty="0"/>
              <a:t>A </a:t>
            </a:r>
            <a:r>
              <a:rPr lang="de-DE" b="0" dirty="0" err="1"/>
              <a:t>Sagara</a:t>
            </a:r>
            <a:r>
              <a:rPr lang="de-DE" b="0" dirty="0"/>
              <a:t>, S </a:t>
            </a:r>
            <a:r>
              <a:rPr lang="de-DE" b="0" dirty="0" err="1"/>
              <a:t>Masuzaki</a:t>
            </a:r>
            <a:r>
              <a:rPr lang="de-DE" b="0" dirty="0"/>
              <a:t>, T </a:t>
            </a:r>
            <a:r>
              <a:rPr lang="de-DE" b="0" dirty="0" err="1"/>
              <a:t>Morisaki</a:t>
            </a:r>
            <a:r>
              <a:rPr lang="de-DE" b="0" dirty="0"/>
              <a:t>, S </a:t>
            </a:r>
            <a:r>
              <a:rPr lang="de-DE" b="0" dirty="0" err="1"/>
              <a:t>Morita</a:t>
            </a:r>
            <a:r>
              <a:rPr lang="de-DE" b="0" dirty="0"/>
              <a:t>, H </a:t>
            </a:r>
            <a:r>
              <a:rPr lang="de-DE" b="0" dirty="0" err="1"/>
              <a:t>Funaba</a:t>
            </a:r>
            <a:r>
              <a:rPr lang="de-DE" b="0" dirty="0"/>
              <a:t>, M Goto, Y Nakamura, K </a:t>
            </a:r>
            <a:r>
              <a:rPr lang="de-DE" b="0" dirty="0" err="1"/>
              <a:t>Nishimura</a:t>
            </a:r>
            <a:r>
              <a:rPr lang="de-DE" b="0" dirty="0"/>
              <a:t>, N </a:t>
            </a:r>
            <a:r>
              <a:rPr lang="de-DE" b="0" dirty="0" err="1"/>
              <a:t>Noda</a:t>
            </a:r>
            <a:r>
              <a:rPr lang="de-DE" b="0" dirty="0"/>
              <a:t>, M </a:t>
            </a:r>
            <a:r>
              <a:rPr lang="de-DE" b="0" dirty="0" err="1"/>
              <a:t>Shoji</a:t>
            </a:r>
            <a:r>
              <a:rPr lang="de-DE" b="0" dirty="0"/>
              <a:t>, H Suzuki, A </a:t>
            </a:r>
            <a:r>
              <a:rPr lang="de-DE" b="0" dirty="0" err="1"/>
              <a:t>Takayama</a:t>
            </a:r>
            <a:r>
              <a:rPr lang="de-DE" b="0" dirty="0"/>
              <a:t>, A </a:t>
            </a:r>
            <a:r>
              <a:rPr lang="de-DE" b="0" dirty="0" err="1"/>
              <a:t>Komori</a:t>
            </a:r>
            <a:r>
              <a:rPr lang="de-DE" b="0" dirty="0"/>
              <a:t>, N </a:t>
            </a:r>
            <a:r>
              <a:rPr lang="de-DE" b="0" dirty="0" err="1"/>
              <a:t>Ohyabu</a:t>
            </a:r>
            <a:r>
              <a:rPr lang="de-DE" b="0" dirty="0"/>
              <a:t>, O </a:t>
            </a:r>
            <a:r>
              <a:rPr lang="de-DE" b="0" dirty="0" err="1"/>
              <a:t>Motojima</a:t>
            </a:r>
            <a:r>
              <a:rPr lang="de-DE" b="0" dirty="0"/>
              <a:t>, K </a:t>
            </a:r>
            <a:r>
              <a:rPr lang="de-DE" b="0" dirty="0" err="1"/>
              <a:t>Morita</a:t>
            </a:r>
            <a:r>
              <a:rPr lang="de-DE" b="0" dirty="0"/>
              <a:t>, K </a:t>
            </a:r>
            <a:r>
              <a:rPr lang="de-DE" b="0" dirty="0" err="1"/>
              <a:t>Ohya</a:t>
            </a:r>
            <a:r>
              <a:rPr lang="de-DE" b="0" dirty="0"/>
              <a:t>, J.P Sharpe,  LHD Experimental </a:t>
            </a:r>
            <a:r>
              <a:rPr lang="de-DE" b="0" dirty="0" smtClean="0"/>
              <a:t>Group, </a:t>
            </a:r>
            <a:r>
              <a:rPr lang="de-DE" b="0" dirty="0" err="1" smtClean="0"/>
              <a:t>Helical</a:t>
            </a:r>
            <a:r>
              <a:rPr lang="de-DE" b="0" dirty="0" smtClean="0"/>
              <a:t> </a:t>
            </a:r>
            <a:r>
              <a:rPr lang="de-DE" b="0" dirty="0" err="1"/>
              <a:t>divertor</a:t>
            </a:r>
            <a:r>
              <a:rPr lang="de-DE" b="0" dirty="0"/>
              <a:t> </a:t>
            </a:r>
            <a:r>
              <a:rPr lang="de-DE" b="0" dirty="0" err="1"/>
              <a:t>operation</a:t>
            </a:r>
            <a:r>
              <a:rPr lang="de-DE" b="0" dirty="0"/>
              <a:t> </a:t>
            </a:r>
            <a:r>
              <a:rPr lang="de-DE" b="0" dirty="0" err="1"/>
              <a:t>and</a:t>
            </a:r>
            <a:r>
              <a:rPr lang="de-DE" b="0" dirty="0"/>
              <a:t> </a:t>
            </a:r>
            <a:r>
              <a:rPr lang="de-DE" b="0" dirty="0" err="1"/>
              <a:t>erosion</a:t>
            </a:r>
            <a:r>
              <a:rPr lang="de-DE" b="0" dirty="0"/>
              <a:t>/</a:t>
            </a:r>
            <a:r>
              <a:rPr lang="de-DE" b="0" dirty="0" err="1"/>
              <a:t>deposition</a:t>
            </a:r>
            <a:r>
              <a:rPr lang="de-DE" b="0" dirty="0"/>
              <a:t> at </a:t>
            </a:r>
            <a:r>
              <a:rPr lang="de-DE" b="0" dirty="0" err="1"/>
              <a:t>target</a:t>
            </a:r>
            <a:r>
              <a:rPr lang="de-DE" b="0" dirty="0"/>
              <a:t> </a:t>
            </a:r>
            <a:r>
              <a:rPr lang="de-DE" b="0" dirty="0" err="1"/>
              <a:t>surfaces</a:t>
            </a:r>
            <a:r>
              <a:rPr lang="de-DE" b="0" dirty="0"/>
              <a:t> in </a:t>
            </a:r>
            <a:r>
              <a:rPr lang="de-DE" b="0" dirty="0" smtClean="0"/>
              <a:t>LHD, Journal </a:t>
            </a:r>
            <a:r>
              <a:rPr lang="de-DE" b="0" dirty="0" err="1"/>
              <a:t>of</a:t>
            </a:r>
            <a:r>
              <a:rPr lang="de-DE" b="0" dirty="0"/>
              <a:t> </a:t>
            </a:r>
            <a:r>
              <a:rPr lang="de-DE" b="0" dirty="0" err="1"/>
              <a:t>Nuclear</a:t>
            </a:r>
            <a:r>
              <a:rPr lang="de-DE" b="0" dirty="0"/>
              <a:t> </a:t>
            </a:r>
            <a:r>
              <a:rPr lang="de-DE" b="0" dirty="0" smtClean="0"/>
              <a:t>Materials, </a:t>
            </a:r>
            <a:r>
              <a:rPr lang="de-DE" b="0" dirty="0" err="1" smtClean="0"/>
              <a:t>Volumes</a:t>
            </a:r>
            <a:r>
              <a:rPr lang="de-DE" b="0" dirty="0" smtClean="0"/>
              <a:t> 313–316, 2003, Pages 1-10, ISSN 0022-3115, https</a:t>
            </a:r>
            <a:r>
              <a:rPr lang="de-DE" b="0" dirty="0"/>
              <a:t>://</a:t>
            </a:r>
            <a:r>
              <a:rPr lang="de-DE" b="0" dirty="0" smtClean="0"/>
              <a:t>doi.org/10.1016/S0022-3115(02)01326-0</a:t>
            </a:r>
          </a:p>
          <a:p>
            <a:pPr marL="342900" indent="-342900">
              <a:buFont typeface="+mj-lt"/>
              <a:buAutoNum type="arabicParenBoth"/>
            </a:pPr>
            <a:r>
              <a:rPr lang="it-IT" b="0" dirty="0" smtClean="0"/>
              <a:t>G</a:t>
            </a:r>
            <a:r>
              <a:rPr lang="it-IT" b="0" dirty="0"/>
              <a:t>. </a:t>
            </a:r>
            <a:r>
              <a:rPr lang="it-IT" b="0" dirty="0" err="1"/>
              <a:t>Motojima</a:t>
            </a:r>
            <a:r>
              <a:rPr lang="it-IT" b="0" dirty="0"/>
              <a:t> et al 2018 </a:t>
            </a:r>
            <a:r>
              <a:rPr lang="it-IT" b="0" dirty="0" err="1"/>
              <a:t>Nucl</a:t>
            </a:r>
            <a:r>
              <a:rPr lang="it-IT" b="0" dirty="0"/>
              <a:t>. Fusion 58 014005</a:t>
            </a:r>
            <a:endParaRPr lang="de-DE" b="0" dirty="0" smtClean="0"/>
          </a:p>
          <a:p>
            <a:pPr marL="342900" indent="-342900">
              <a:buFont typeface="+mj-lt"/>
              <a:buAutoNum type="arabicParenBoth"/>
            </a:pPr>
            <a:r>
              <a:rPr lang="de-DE" b="0" dirty="0" smtClean="0"/>
              <a:t>Akio </a:t>
            </a:r>
            <a:r>
              <a:rPr lang="de-DE" b="0" dirty="0" err="1"/>
              <a:t>Komori</a:t>
            </a:r>
            <a:r>
              <a:rPr lang="de-DE" b="0" dirty="0"/>
              <a:t>, </a:t>
            </a:r>
            <a:r>
              <a:rPr lang="de-DE" b="0" dirty="0" err="1"/>
              <a:t>Tomohiro</a:t>
            </a:r>
            <a:r>
              <a:rPr lang="de-DE" b="0" dirty="0"/>
              <a:t> </a:t>
            </a:r>
            <a:r>
              <a:rPr lang="de-DE" b="0" dirty="0" err="1"/>
              <a:t>Morisaki</a:t>
            </a:r>
            <a:r>
              <a:rPr lang="de-DE" b="0" dirty="0"/>
              <a:t>, </a:t>
            </a:r>
            <a:r>
              <a:rPr lang="de-DE" b="0" dirty="0" err="1"/>
              <a:t>Suguru</a:t>
            </a:r>
            <a:r>
              <a:rPr lang="de-DE" b="0" dirty="0"/>
              <a:t> </a:t>
            </a:r>
            <a:r>
              <a:rPr lang="de-DE" b="0" dirty="0" err="1"/>
              <a:t>Masuzaki</a:t>
            </a:r>
            <a:r>
              <a:rPr lang="de-DE" b="0" dirty="0"/>
              <a:t>, </a:t>
            </a:r>
            <a:r>
              <a:rPr lang="de-DE" b="0" dirty="0" err="1"/>
              <a:t>Mamoru</a:t>
            </a:r>
            <a:r>
              <a:rPr lang="de-DE" b="0" dirty="0"/>
              <a:t> </a:t>
            </a:r>
            <a:r>
              <a:rPr lang="de-DE" b="0" dirty="0" err="1"/>
              <a:t>Shoji</a:t>
            </a:r>
            <a:r>
              <a:rPr lang="de-DE" b="0" dirty="0"/>
              <a:t>, </a:t>
            </a:r>
            <a:r>
              <a:rPr lang="de-DE" b="0" dirty="0" err="1"/>
              <a:t>Nobuyoshi</a:t>
            </a:r>
            <a:r>
              <a:rPr lang="de-DE" b="0" dirty="0"/>
              <a:t> </a:t>
            </a:r>
            <a:r>
              <a:rPr lang="de-DE" b="0" dirty="0" err="1"/>
              <a:t>Ohyabu</a:t>
            </a:r>
            <a:r>
              <a:rPr lang="de-DE" b="0" dirty="0"/>
              <a:t>, Hiroshi Yamada, Kenji Tanaka, Kazuo </a:t>
            </a:r>
            <a:r>
              <a:rPr lang="de-DE" b="0" dirty="0" err="1"/>
              <a:t>Kawahata</a:t>
            </a:r>
            <a:r>
              <a:rPr lang="de-DE" b="0" dirty="0"/>
              <a:t>, </a:t>
            </a:r>
            <a:r>
              <a:rPr lang="de-DE" b="0" dirty="0" err="1"/>
              <a:t>Kazumichi</a:t>
            </a:r>
            <a:r>
              <a:rPr lang="de-DE" b="0" dirty="0"/>
              <a:t> </a:t>
            </a:r>
            <a:r>
              <a:rPr lang="de-DE" b="0" dirty="0" err="1"/>
              <a:t>Narihara</a:t>
            </a:r>
            <a:r>
              <a:rPr lang="de-DE" b="0" dirty="0"/>
              <a:t>, Shigeru </a:t>
            </a:r>
            <a:r>
              <a:rPr lang="de-DE" b="0" dirty="0" err="1"/>
              <a:t>Morita</a:t>
            </a:r>
            <a:r>
              <a:rPr lang="de-DE" b="0" dirty="0"/>
              <a:t>, Byron Jay Peterson, </a:t>
            </a:r>
            <a:r>
              <a:rPr lang="de-DE" b="0" dirty="0" err="1"/>
              <a:t>Ryuichi</a:t>
            </a:r>
            <a:r>
              <a:rPr lang="de-DE" b="0" dirty="0"/>
              <a:t> Sakamoto, Satoru </a:t>
            </a:r>
            <a:r>
              <a:rPr lang="de-DE" b="0" dirty="0" err="1"/>
              <a:t>Sakakibara</a:t>
            </a:r>
            <a:r>
              <a:rPr lang="de-DE" b="0" dirty="0"/>
              <a:t>, Osamu </a:t>
            </a:r>
            <a:r>
              <a:rPr lang="de-DE" b="0" dirty="0" err="1"/>
              <a:t>Motojima</a:t>
            </a:r>
            <a:r>
              <a:rPr lang="de-DE" b="0" dirty="0"/>
              <a:t>, LHD Experimental Group &amp; </a:t>
            </a:r>
            <a:r>
              <a:rPr lang="de-DE" b="0" dirty="0" err="1"/>
              <a:t>Hajime</a:t>
            </a:r>
            <a:r>
              <a:rPr lang="de-DE" b="0" dirty="0"/>
              <a:t> Suzuki (2004) Initial </a:t>
            </a:r>
            <a:r>
              <a:rPr lang="de-DE" b="0" dirty="0" err="1"/>
              <a:t>Results</a:t>
            </a:r>
            <a:r>
              <a:rPr lang="de-DE" b="0" dirty="0"/>
              <a:t> </a:t>
            </a:r>
            <a:r>
              <a:rPr lang="de-DE" b="0" dirty="0" err="1"/>
              <a:t>of</a:t>
            </a:r>
            <a:r>
              <a:rPr lang="de-DE" b="0" dirty="0"/>
              <a:t> </a:t>
            </a:r>
            <a:r>
              <a:rPr lang="de-DE" b="0" dirty="0" err="1"/>
              <a:t>Local</a:t>
            </a:r>
            <a:r>
              <a:rPr lang="de-DE" b="0" dirty="0"/>
              <a:t> Island </a:t>
            </a:r>
            <a:r>
              <a:rPr lang="de-DE" b="0" dirty="0" err="1"/>
              <a:t>Divertor</a:t>
            </a:r>
            <a:r>
              <a:rPr lang="de-DE" b="0" dirty="0"/>
              <a:t> Experiments in </a:t>
            </a:r>
            <a:r>
              <a:rPr lang="de-DE" b="0" dirty="0" err="1"/>
              <a:t>the</a:t>
            </a:r>
            <a:r>
              <a:rPr lang="de-DE" b="0" dirty="0"/>
              <a:t> Large </a:t>
            </a:r>
            <a:r>
              <a:rPr lang="de-DE" b="0" dirty="0" err="1"/>
              <a:t>Helical</a:t>
            </a:r>
            <a:r>
              <a:rPr lang="de-DE" b="0" dirty="0"/>
              <a:t> Device, Fusion Science </a:t>
            </a:r>
            <a:r>
              <a:rPr lang="de-DE" b="0" dirty="0" err="1"/>
              <a:t>and</a:t>
            </a:r>
            <a:r>
              <a:rPr lang="de-DE" b="0" dirty="0"/>
              <a:t> Technology, 46:1, 167-174, DOI: </a:t>
            </a:r>
            <a:r>
              <a:rPr lang="de-DE" b="0" dirty="0" smtClean="0"/>
              <a:t>10.13182/FST04-A552</a:t>
            </a:r>
          </a:p>
          <a:p>
            <a:pPr marL="342900" indent="-342900">
              <a:buFont typeface="+mj-lt"/>
              <a:buAutoNum type="arabicParenBoth"/>
            </a:pPr>
            <a:r>
              <a:rPr lang="de-DE" b="0" dirty="0" smtClean="0"/>
              <a:t>T. </a:t>
            </a:r>
            <a:r>
              <a:rPr lang="de-DE" b="0" dirty="0" err="1" smtClean="0"/>
              <a:t>Morisaki</a:t>
            </a:r>
            <a:r>
              <a:rPr lang="de-DE" b="0" dirty="0" smtClean="0"/>
              <a:t>, S. </a:t>
            </a:r>
            <a:r>
              <a:rPr lang="de-DE" b="0" dirty="0" err="1" smtClean="0"/>
              <a:t>Masuzaki</a:t>
            </a:r>
            <a:r>
              <a:rPr lang="de-DE" b="0" dirty="0" smtClean="0"/>
              <a:t>, A. </a:t>
            </a:r>
            <a:r>
              <a:rPr lang="de-DE" b="0" dirty="0" err="1" smtClean="0"/>
              <a:t>Komori</a:t>
            </a:r>
            <a:r>
              <a:rPr lang="de-DE" b="0" dirty="0" smtClean="0"/>
              <a:t>, N. </a:t>
            </a:r>
            <a:r>
              <a:rPr lang="de-DE" b="0" dirty="0" err="1" smtClean="0"/>
              <a:t>Ohyabu</a:t>
            </a:r>
            <a:r>
              <a:rPr lang="de-DE" b="0" dirty="0" smtClean="0"/>
              <a:t>, M. Kobayashi, Y. Feng, F. </a:t>
            </a:r>
            <a:r>
              <a:rPr lang="de-DE" b="0" dirty="0" err="1" smtClean="0"/>
              <a:t>Sardei</a:t>
            </a:r>
            <a:r>
              <a:rPr lang="de-DE" b="0" dirty="0" smtClean="0"/>
              <a:t>, K. </a:t>
            </a:r>
            <a:r>
              <a:rPr lang="de-DE" b="0" dirty="0" err="1" smtClean="0"/>
              <a:t>Narihara</a:t>
            </a:r>
            <a:r>
              <a:rPr lang="de-DE" b="0" dirty="0" smtClean="0"/>
              <a:t>, K. Tanaka, K. Ida, B.J. Peterson, M. </a:t>
            </a:r>
            <a:r>
              <a:rPr lang="de-DE" b="0" dirty="0" err="1" smtClean="0"/>
              <a:t>Yoshinuma</a:t>
            </a:r>
            <a:r>
              <a:rPr lang="de-DE" b="0" dirty="0" smtClean="0"/>
              <a:t>, N. </a:t>
            </a:r>
            <a:r>
              <a:rPr lang="de-DE" b="0" dirty="0" err="1" smtClean="0"/>
              <a:t>Ashikawa</a:t>
            </a:r>
            <a:r>
              <a:rPr lang="de-DE" b="0" dirty="0" smtClean="0"/>
              <a:t>, M. </a:t>
            </a:r>
            <a:r>
              <a:rPr lang="de-DE" b="0" dirty="0" err="1" smtClean="0"/>
              <a:t>Emoto</a:t>
            </a:r>
            <a:r>
              <a:rPr lang="de-DE" b="0" dirty="0" smtClean="0"/>
              <a:t>, H. </a:t>
            </a:r>
            <a:r>
              <a:rPr lang="de-DE" b="0" dirty="0" err="1" smtClean="0"/>
              <a:t>Funaba</a:t>
            </a:r>
            <a:r>
              <a:rPr lang="de-DE" b="0" dirty="0" smtClean="0"/>
              <a:t>, M. Goto, K. Ikeda, S. </a:t>
            </a:r>
            <a:r>
              <a:rPr lang="de-DE" b="0" dirty="0" err="1" smtClean="0"/>
              <a:t>Inagaki</a:t>
            </a:r>
            <a:r>
              <a:rPr lang="de-DE" b="0" dirty="0" smtClean="0"/>
              <a:t>, O. Kaneko, K. </a:t>
            </a:r>
            <a:r>
              <a:rPr lang="de-DE" b="0" dirty="0" err="1" smtClean="0"/>
              <a:t>Kawahata</a:t>
            </a:r>
            <a:r>
              <a:rPr lang="de-DE" b="0" dirty="0" smtClean="0"/>
              <a:t>, S. </a:t>
            </a:r>
            <a:r>
              <a:rPr lang="de-DE" b="0" dirty="0" err="1" smtClean="0"/>
              <a:t>Kubo</a:t>
            </a:r>
            <a:r>
              <a:rPr lang="de-DE" b="0" dirty="0" smtClean="0"/>
              <a:t>, J. </a:t>
            </a:r>
            <a:r>
              <a:rPr lang="de-DE" b="0" dirty="0" err="1" smtClean="0"/>
              <a:t>Miyazawa</a:t>
            </a:r>
            <a:r>
              <a:rPr lang="de-DE" b="0" dirty="0" smtClean="0"/>
              <a:t>, S. </a:t>
            </a:r>
            <a:r>
              <a:rPr lang="de-DE" b="0" dirty="0" err="1" smtClean="0"/>
              <a:t>Morita</a:t>
            </a:r>
            <a:r>
              <a:rPr lang="de-DE" b="0" dirty="0" smtClean="0"/>
              <a:t>, K. Nagaoka, Y. </a:t>
            </a:r>
            <a:r>
              <a:rPr lang="de-DE" b="0" dirty="0" err="1" smtClean="0"/>
              <a:t>Nagayama</a:t>
            </a:r>
            <a:r>
              <a:rPr lang="de-DE" b="0" dirty="0" smtClean="0"/>
              <a:t>, H. </a:t>
            </a:r>
            <a:r>
              <a:rPr lang="de-DE" b="0" dirty="0" err="1" smtClean="0"/>
              <a:t>Nakanishi</a:t>
            </a:r>
            <a:r>
              <a:rPr lang="de-DE" b="0" dirty="0" smtClean="0"/>
              <a:t>, K. </a:t>
            </a:r>
            <a:r>
              <a:rPr lang="de-DE" b="0" dirty="0" err="1" smtClean="0"/>
              <a:t>Ohkubo</a:t>
            </a:r>
            <a:r>
              <a:rPr lang="de-DE" b="0" dirty="0" smtClean="0"/>
              <a:t>, Y. </a:t>
            </a:r>
            <a:r>
              <a:rPr lang="de-DE" b="0" dirty="0" err="1" smtClean="0"/>
              <a:t>Oka</a:t>
            </a:r>
            <a:r>
              <a:rPr lang="de-DE" b="0" dirty="0" smtClean="0"/>
              <a:t>, M. </a:t>
            </a:r>
            <a:r>
              <a:rPr lang="de-DE" b="0" dirty="0" err="1" smtClean="0"/>
              <a:t>Osakabe</a:t>
            </a:r>
            <a:r>
              <a:rPr lang="de-DE" b="0" dirty="0" smtClean="0"/>
              <a:t>, T. </a:t>
            </a:r>
            <a:r>
              <a:rPr lang="de-DE" b="0" dirty="0" err="1" smtClean="0"/>
              <a:t>Shimozuma</a:t>
            </a:r>
            <a:r>
              <a:rPr lang="de-DE" b="0" dirty="0" smtClean="0"/>
              <a:t>, M. </a:t>
            </a:r>
            <a:r>
              <a:rPr lang="de-DE" b="0" dirty="0" err="1" smtClean="0"/>
              <a:t>Shoji</a:t>
            </a:r>
            <a:r>
              <a:rPr lang="de-DE" b="0" dirty="0" smtClean="0"/>
              <a:t>, Y. </a:t>
            </a:r>
            <a:r>
              <a:rPr lang="de-DE" b="0" dirty="0" err="1" smtClean="0"/>
              <a:t>Takeiri</a:t>
            </a:r>
            <a:r>
              <a:rPr lang="de-DE" b="0" dirty="0" smtClean="0"/>
              <a:t>, S. </a:t>
            </a:r>
            <a:r>
              <a:rPr lang="de-DE" b="0" dirty="0" err="1" smtClean="0"/>
              <a:t>Sakakibara</a:t>
            </a:r>
            <a:r>
              <a:rPr lang="de-DE" b="0" dirty="0" smtClean="0"/>
              <a:t>, R. Sakamoto, K. Sato, K. </a:t>
            </a:r>
            <a:r>
              <a:rPr lang="de-DE" b="0" dirty="0" err="1" smtClean="0"/>
              <a:t>Toi</a:t>
            </a:r>
            <a:r>
              <a:rPr lang="de-DE" b="0" dirty="0" smtClean="0"/>
              <a:t>, K. </a:t>
            </a:r>
            <a:r>
              <a:rPr lang="de-DE" b="0" dirty="0" err="1" smtClean="0"/>
              <a:t>Tsumori</a:t>
            </a:r>
            <a:r>
              <a:rPr lang="de-DE" b="0" dirty="0" smtClean="0"/>
              <a:t>, K.Y. </a:t>
            </a:r>
            <a:r>
              <a:rPr lang="de-DE" b="0" dirty="0" err="1" smtClean="0"/>
              <a:t>Watababe</a:t>
            </a:r>
            <a:r>
              <a:rPr lang="de-DE" b="0" dirty="0" smtClean="0"/>
              <a:t>, H. Yamada, I. Yamada, Y. </a:t>
            </a:r>
            <a:r>
              <a:rPr lang="de-DE" b="0" dirty="0" err="1" smtClean="0"/>
              <a:t>Yoshimura</a:t>
            </a:r>
            <a:r>
              <a:rPr lang="de-DE" b="0" dirty="0" smtClean="0"/>
              <a:t>, O. </a:t>
            </a:r>
            <a:r>
              <a:rPr lang="de-DE" b="0" dirty="0" err="1" smtClean="0"/>
              <a:t>Motojima</a:t>
            </a:r>
            <a:r>
              <a:rPr lang="de-DE" b="0" dirty="0" smtClean="0"/>
              <a:t>, </a:t>
            </a:r>
            <a:r>
              <a:rPr lang="de-DE" b="0" dirty="0" err="1" smtClean="0"/>
              <a:t>Local</a:t>
            </a:r>
            <a:r>
              <a:rPr lang="de-DE" b="0" dirty="0" smtClean="0"/>
              <a:t> </a:t>
            </a:r>
            <a:r>
              <a:rPr lang="de-DE" b="0" dirty="0" err="1" smtClean="0"/>
              <a:t>island</a:t>
            </a:r>
            <a:r>
              <a:rPr lang="de-DE" b="0" dirty="0" smtClean="0"/>
              <a:t> </a:t>
            </a:r>
            <a:r>
              <a:rPr lang="de-DE" b="0" dirty="0" err="1" smtClean="0"/>
              <a:t>divertor</a:t>
            </a:r>
            <a:r>
              <a:rPr lang="de-DE" b="0" dirty="0" smtClean="0"/>
              <a:t> </a:t>
            </a:r>
            <a:r>
              <a:rPr lang="de-DE" b="0" dirty="0" err="1" smtClean="0"/>
              <a:t>experiments</a:t>
            </a:r>
            <a:r>
              <a:rPr lang="de-DE" b="0" dirty="0" smtClean="0"/>
              <a:t> on LHD, Journal </a:t>
            </a:r>
            <a:r>
              <a:rPr lang="de-DE" b="0" dirty="0" err="1" smtClean="0"/>
              <a:t>of</a:t>
            </a:r>
            <a:r>
              <a:rPr lang="de-DE" b="0" dirty="0" smtClean="0"/>
              <a:t> </a:t>
            </a:r>
            <a:r>
              <a:rPr lang="de-DE" b="0" dirty="0" err="1" smtClean="0"/>
              <a:t>Nuclear</a:t>
            </a:r>
            <a:r>
              <a:rPr lang="de-DE" b="0" dirty="0" smtClean="0"/>
              <a:t> Materials, </a:t>
            </a:r>
            <a:r>
              <a:rPr lang="de-DE" b="0" dirty="0" err="1" smtClean="0"/>
              <a:t>Volumes</a:t>
            </a:r>
            <a:r>
              <a:rPr lang="de-DE" b="0" dirty="0" smtClean="0"/>
              <a:t> 337–339, 2005, Pages 154-160, ISSN 0022-3115, https://doi.org/10.1016/j.jnucmat.2004.10.165</a:t>
            </a:r>
          </a:p>
          <a:p>
            <a:pPr marL="342900" indent="-342900">
              <a:buFont typeface="+mj-lt"/>
              <a:buAutoNum type="arabicParenBoth"/>
            </a:pPr>
            <a:r>
              <a:rPr lang="fr-FR" b="0" dirty="0" smtClean="0"/>
              <a:t>G </a:t>
            </a:r>
            <a:r>
              <a:rPr lang="fr-FR" b="0" dirty="0" err="1" smtClean="0"/>
              <a:t>Motojima</a:t>
            </a:r>
            <a:r>
              <a:rPr lang="fr-FR" b="0" dirty="0" smtClean="0"/>
              <a:t> et al 2022 Phys. </a:t>
            </a:r>
            <a:r>
              <a:rPr lang="fr-FR" b="0" dirty="0" err="1" smtClean="0"/>
              <a:t>Scr</a:t>
            </a:r>
            <a:r>
              <a:rPr lang="fr-FR" b="0" dirty="0" smtClean="0"/>
              <a:t>. 97 035601</a:t>
            </a:r>
          </a:p>
          <a:p>
            <a:pPr marL="342900" indent="-342900">
              <a:buFont typeface="+mj-lt"/>
              <a:buAutoNum type="arabicParenBoth"/>
            </a:pPr>
            <a:r>
              <a:rPr lang="de-DE" b="0" dirty="0" err="1" smtClean="0"/>
              <a:t>Suguru</a:t>
            </a:r>
            <a:r>
              <a:rPr lang="de-DE" b="0" dirty="0" smtClean="0"/>
              <a:t> MASUZAKI, Masahiro KOBAYASHI, </a:t>
            </a:r>
            <a:r>
              <a:rPr lang="de-DE" b="0" dirty="0" err="1" smtClean="0"/>
              <a:t>Mamoru</a:t>
            </a:r>
            <a:r>
              <a:rPr lang="de-DE" b="0" dirty="0" smtClean="0"/>
              <a:t> SHOJI, Masayuki TOKITANI, </a:t>
            </a:r>
            <a:r>
              <a:rPr lang="de-DE" b="0" dirty="0" err="1" smtClean="0"/>
              <a:t>Tomohiro</a:t>
            </a:r>
            <a:r>
              <a:rPr lang="de-DE" b="0" dirty="0" smtClean="0"/>
              <a:t> MORISAKI, </a:t>
            </a:r>
            <a:r>
              <a:rPr lang="de-DE" b="0" dirty="0" err="1" smtClean="0"/>
              <a:t>Ryuichi</a:t>
            </a:r>
            <a:r>
              <a:rPr lang="de-DE" b="0" dirty="0" smtClean="0"/>
              <a:t> SAKAMOTO, Masaki OSAKABE, </a:t>
            </a:r>
            <a:r>
              <a:rPr lang="de-DE" b="0" dirty="0" err="1" smtClean="0"/>
              <a:t>Takanori</a:t>
            </a:r>
            <a:r>
              <a:rPr lang="de-DE" b="0" dirty="0" smtClean="0"/>
              <a:t> MURASE, Takashi KOBUCHI, </a:t>
            </a:r>
            <a:r>
              <a:rPr lang="de-DE" b="0" dirty="0" err="1" smtClean="0"/>
              <a:t>Hiroaki</a:t>
            </a:r>
            <a:r>
              <a:rPr lang="de-DE" b="0" dirty="0" smtClean="0"/>
              <a:t> YONEZU, </a:t>
            </a:r>
            <a:r>
              <a:rPr lang="de-DE" b="0" dirty="0" err="1" smtClean="0"/>
              <a:t>Yasuhiko</a:t>
            </a:r>
            <a:r>
              <a:rPr lang="de-DE" b="0" dirty="0" smtClean="0"/>
              <a:t> TAKEIRI, Hiroshi YAMADA, Akio KOMORI, </a:t>
            </a:r>
            <a:r>
              <a:rPr lang="de-DE" b="0" dirty="0" err="1" smtClean="0"/>
              <a:t>the</a:t>
            </a:r>
            <a:r>
              <a:rPr lang="de-DE" b="0" dirty="0" smtClean="0"/>
              <a:t> LHD Experiment Group, Neutral Gas </a:t>
            </a:r>
            <a:r>
              <a:rPr lang="de-DE" b="0" dirty="0" err="1" smtClean="0"/>
              <a:t>Compression</a:t>
            </a:r>
            <a:r>
              <a:rPr lang="de-DE" b="0" dirty="0" smtClean="0"/>
              <a:t> in </a:t>
            </a:r>
            <a:r>
              <a:rPr lang="de-DE" b="0" dirty="0" err="1" smtClean="0"/>
              <a:t>the</a:t>
            </a:r>
            <a:r>
              <a:rPr lang="de-DE" b="0" dirty="0" smtClean="0"/>
              <a:t> </a:t>
            </a:r>
            <a:r>
              <a:rPr lang="de-DE" b="0" dirty="0" err="1" smtClean="0"/>
              <a:t>Helical</a:t>
            </a:r>
            <a:r>
              <a:rPr lang="de-DE" b="0" dirty="0" smtClean="0"/>
              <a:t> </a:t>
            </a:r>
            <a:r>
              <a:rPr lang="de-DE" b="0" dirty="0" err="1" smtClean="0"/>
              <a:t>Divertor</a:t>
            </a:r>
            <a:r>
              <a:rPr lang="de-DE" b="0" dirty="0" smtClean="0"/>
              <a:t> </a:t>
            </a:r>
            <a:r>
              <a:rPr lang="de-DE" b="0" dirty="0" err="1" smtClean="0"/>
              <a:t>with</a:t>
            </a:r>
            <a:r>
              <a:rPr lang="de-DE" b="0" dirty="0" smtClean="0"/>
              <a:t> a </a:t>
            </a:r>
            <a:r>
              <a:rPr lang="de-DE" b="0" dirty="0" err="1" smtClean="0"/>
              <a:t>Baffle</a:t>
            </a:r>
            <a:r>
              <a:rPr lang="de-DE" b="0" dirty="0" smtClean="0"/>
              <a:t> </a:t>
            </a:r>
            <a:r>
              <a:rPr lang="de-DE" b="0" dirty="0" err="1" smtClean="0"/>
              <a:t>Structure</a:t>
            </a:r>
            <a:r>
              <a:rPr lang="de-DE" b="0" dirty="0" smtClean="0"/>
              <a:t> in </a:t>
            </a:r>
            <a:r>
              <a:rPr lang="de-DE" b="0" dirty="0" err="1" smtClean="0"/>
              <a:t>the</a:t>
            </a:r>
            <a:r>
              <a:rPr lang="de-DE" b="0" dirty="0" smtClean="0"/>
              <a:t> LHD </a:t>
            </a:r>
            <a:r>
              <a:rPr lang="de-DE" b="0" dirty="0" err="1" smtClean="0"/>
              <a:t>Heliotron</a:t>
            </a:r>
            <a:r>
              <a:rPr lang="de-DE" b="0" dirty="0" smtClean="0"/>
              <a:t>, Plasma </a:t>
            </a:r>
            <a:r>
              <a:rPr lang="de-DE" b="0" dirty="0" err="1" smtClean="0"/>
              <a:t>and</a:t>
            </a:r>
            <a:r>
              <a:rPr lang="de-DE" b="0" dirty="0" smtClean="0"/>
              <a:t> Fusion Research, 2011, 6 </a:t>
            </a:r>
            <a:r>
              <a:rPr lang="ja-JP" altLang="de-DE" b="0" dirty="0" smtClean="0"/>
              <a:t>巻</a:t>
            </a:r>
            <a:r>
              <a:rPr lang="de-DE" altLang="ja-JP" b="0" dirty="0" smtClean="0"/>
              <a:t>, </a:t>
            </a:r>
            <a:r>
              <a:rPr lang="de-DE" b="0" dirty="0" smtClean="0"/>
              <a:t>p. 1202007, </a:t>
            </a:r>
            <a:r>
              <a:rPr lang="ja-JP" altLang="de-DE" b="0" dirty="0" smtClean="0"/>
              <a:t>公開日 </a:t>
            </a:r>
            <a:r>
              <a:rPr lang="de-DE" altLang="ja-JP" b="0" dirty="0" smtClean="0"/>
              <a:t>2011/05/20, </a:t>
            </a:r>
            <a:r>
              <a:rPr lang="de-DE" b="0" dirty="0" smtClean="0"/>
              <a:t>Online ISSN 1880-6821, https://doi.org/10.1585/pfr.6.1202007</a:t>
            </a:r>
          </a:p>
          <a:p>
            <a:pPr marL="342900" indent="-342900">
              <a:buFont typeface="+mj-lt"/>
              <a:buAutoNum type="arabicParenBoth"/>
            </a:pPr>
            <a:r>
              <a:rPr lang="it-IT" b="0" dirty="0" smtClean="0"/>
              <a:t>G. </a:t>
            </a:r>
            <a:r>
              <a:rPr lang="it-IT" b="0" dirty="0" err="1" smtClean="0"/>
              <a:t>Motojima</a:t>
            </a:r>
            <a:r>
              <a:rPr lang="it-IT" b="0" dirty="0" smtClean="0"/>
              <a:t> et al 2019 </a:t>
            </a:r>
            <a:r>
              <a:rPr lang="it-IT" b="0" i="1" dirty="0" err="1" smtClean="0"/>
              <a:t>Nucl</a:t>
            </a:r>
            <a:r>
              <a:rPr lang="it-IT" b="0" i="1" dirty="0" smtClean="0"/>
              <a:t>. Fusion</a:t>
            </a:r>
            <a:r>
              <a:rPr lang="it-IT" b="0" dirty="0" smtClean="0"/>
              <a:t> </a:t>
            </a:r>
            <a:r>
              <a:rPr lang="it-IT" dirty="0" smtClean="0"/>
              <a:t>59</a:t>
            </a:r>
            <a:r>
              <a:rPr lang="it-IT" b="0" dirty="0" smtClean="0"/>
              <a:t> 086022</a:t>
            </a:r>
          </a:p>
          <a:p>
            <a:pPr marL="342900" indent="-342900">
              <a:buFont typeface="+mj-lt"/>
              <a:buAutoNum type="arabicParenBoth"/>
            </a:pPr>
            <a:r>
              <a:rPr lang="de-DE" b="0" dirty="0" err="1" smtClean="0"/>
              <a:t>Mamoru</a:t>
            </a:r>
            <a:r>
              <a:rPr lang="de-DE" b="0" dirty="0" smtClean="0"/>
              <a:t> SHOJI, </a:t>
            </a:r>
            <a:r>
              <a:rPr lang="de-DE" b="0" dirty="0" err="1" smtClean="0"/>
              <a:t>Suguru</a:t>
            </a:r>
            <a:r>
              <a:rPr lang="de-DE" b="0" dirty="0" smtClean="0"/>
              <a:t> MASUZAKI, </a:t>
            </a:r>
            <a:r>
              <a:rPr lang="de-DE" b="0" dirty="0" err="1" smtClean="0"/>
              <a:t>Tomohiro</a:t>
            </a:r>
            <a:r>
              <a:rPr lang="de-DE" b="0" dirty="0" smtClean="0"/>
              <a:t> MORISAKI, Masahiro KOBAYASHI, Masayuki TOKITANI, </a:t>
            </a:r>
            <a:r>
              <a:rPr lang="de-DE" b="0" dirty="0" err="1" smtClean="0"/>
              <a:t>Yasuhiko</a:t>
            </a:r>
            <a:r>
              <a:rPr lang="de-DE" b="0" dirty="0" smtClean="0"/>
              <a:t> TAKEIRI, Design </a:t>
            </a:r>
            <a:r>
              <a:rPr lang="de-DE" b="0" dirty="0" err="1" smtClean="0"/>
              <a:t>of</a:t>
            </a:r>
            <a:r>
              <a:rPr lang="de-DE" b="0" dirty="0" smtClean="0"/>
              <a:t> a </a:t>
            </a:r>
            <a:r>
              <a:rPr lang="de-DE" b="0" dirty="0" err="1" smtClean="0"/>
              <a:t>Vacuum</a:t>
            </a:r>
            <a:r>
              <a:rPr lang="de-DE" b="0" dirty="0" smtClean="0"/>
              <a:t> </a:t>
            </a:r>
            <a:r>
              <a:rPr lang="de-DE" b="0" dirty="0" err="1" smtClean="0"/>
              <a:t>Pumping</a:t>
            </a:r>
            <a:r>
              <a:rPr lang="de-DE" b="0" dirty="0" smtClean="0"/>
              <a:t> System </a:t>
            </a:r>
            <a:r>
              <a:rPr lang="de-DE" b="0" dirty="0" err="1" smtClean="0"/>
              <a:t>for</a:t>
            </a:r>
            <a:r>
              <a:rPr lang="de-DE" b="0" dirty="0" smtClean="0"/>
              <a:t> </a:t>
            </a:r>
            <a:r>
              <a:rPr lang="de-DE" b="0" dirty="0" err="1" smtClean="0"/>
              <a:t>the</a:t>
            </a:r>
            <a:r>
              <a:rPr lang="de-DE" b="0" dirty="0" smtClean="0"/>
              <a:t> </a:t>
            </a:r>
            <a:r>
              <a:rPr lang="de-DE" b="0" dirty="0" err="1" smtClean="0"/>
              <a:t>Closed</a:t>
            </a:r>
            <a:r>
              <a:rPr lang="de-DE" b="0" dirty="0" smtClean="0"/>
              <a:t> </a:t>
            </a:r>
            <a:r>
              <a:rPr lang="de-DE" b="0" dirty="0" err="1" smtClean="0"/>
              <a:t>Helical</a:t>
            </a:r>
            <a:r>
              <a:rPr lang="de-DE" b="0" dirty="0" smtClean="0"/>
              <a:t> </a:t>
            </a:r>
            <a:r>
              <a:rPr lang="de-DE" b="0" dirty="0" err="1" smtClean="0"/>
              <a:t>Divertor</a:t>
            </a:r>
            <a:r>
              <a:rPr lang="de-DE" b="0" dirty="0" smtClean="0"/>
              <a:t> </a:t>
            </a:r>
            <a:r>
              <a:rPr lang="de-DE" b="0" dirty="0" err="1" smtClean="0"/>
              <a:t>for</a:t>
            </a:r>
            <a:r>
              <a:rPr lang="de-DE" b="0" dirty="0" smtClean="0"/>
              <a:t> </a:t>
            </a:r>
            <a:r>
              <a:rPr lang="de-DE" b="0" dirty="0" err="1" smtClean="0"/>
              <a:t>Steady</a:t>
            </a:r>
            <a:r>
              <a:rPr lang="de-DE" b="0" dirty="0" smtClean="0"/>
              <a:t> State Operation in LHD, Plasma </a:t>
            </a:r>
            <a:r>
              <a:rPr lang="de-DE" b="0" dirty="0" err="1" smtClean="0"/>
              <a:t>and</a:t>
            </a:r>
            <a:r>
              <a:rPr lang="de-DE" b="0" dirty="0" smtClean="0"/>
              <a:t> Fusion Research, 2012, 7 </a:t>
            </a:r>
            <a:r>
              <a:rPr lang="ja-JP" altLang="de-DE" b="0" dirty="0" smtClean="0"/>
              <a:t>巻</a:t>
            </a:r>
            <a:r>
              <a:rPr lang="de-DE" altLang="ja-JP" b="0" dirty="0" smtClean="0"/>
              <a:t>, </a:t>
            </a:r>
            <a:r>
              <a:rPr lang="de-DE" b="0" dirty="0" smtClean="0"/>
              <a:t>p. 2405145, </a:t>
            </a:r>
            <a:r>
              <a:rPr lang="ja-JP" altLang="de-DE" b="0" dirty="0" smtClean="0"/>
              <a:t>公開日 </a:t>
            </a:r>
            <a:r>
              <a:rPr lang="de-DE" altLang="ja-JP" b="0" dirty="0" smtClean="0"/>
              <a:t>2014/01/10, </a:t>
            </a:r>
            <a:r>
              <a:rPr lang="de-DE" b="0" dirty="0" smtClean="0"/>
              <a:t>Online ISSN 1880-6821, https://doi.org/10.1585/pfr.7.2405145</a:t>
            </a:r>
          </a:p>
          <a:p>
            <a:pPr marL="342900" indent="-342900">
              <a:buFont typeface="+mj-lt"/>
              <a:buAutoNum type="arabicParenBoth"/>
            </a:pPr>
            <a:r>
              <a:rPr lang="de-DE" b="0" dirty="0" err="1" smtClean="0"/>
              <a:t>Mamoru</a:t>
            </a:r>
            <a:r>
              <a:rPr lang="de-DE" b="0" dirty="0" smtClean="0"/>
              <a:t> SHOJI, </a:t>
            </a:r>
            <a:r>
              <a:rPr lang="de-DE" b="0" dirty="0" err="1" smtClean="0"/>
              <a:t>Suguru</a:t>
            </a:r>
            <a:r>
              <a:rPr lang="de-DE" b="0" dirty="0" smtClean="0"/>
              <a:t> MASUZAKI, </a:t>
            </a:r>
            <a:r>
              <a:rPr lang="de-DE" b="0" dirty="0" err="1" smtClean="0"/>
              <a:t>Tomohiro</a:t>
            </a:r>
            <a:r>
              <a:rPr lang="de-DE" b="0" dirty="0" smtClean="0"/>
              <a:t> MORISAKI, </a:t>
            </a:r>
            <a:r>
              <a:rPr lang="de-DE" b="0" dirty="0" err="1" smtClean="0"/>
              <a:t>Ryuichi</a:t>
            </a:r>
            <a:r>
              <a:rPr lang="de-DE" b="0" dirty="0" smtClean="0"/>
              <a:t> SAKAMOTO, Masayuki TOKITANI, Masahiro KOBAYASHI, </a:t>
            </a:r>
            <a:r>
              <a:rPr lang="de-DE" b="0" dirty="0" err="1" smtClean="0"/>
              <a:t>Yasuhiko</a:t>
            </a:r>
            <a:r>
              <a:rPr lang="de-DE" b="0" dirty="0" smtClean="0"/>
              <a:t> TAKEIRI, Hiroshi YAMADA, Simulation Analysis </a:t>
            </a:r>
            <a:r>
              <a:rPr lang="de-DE" b="0" dirty="0" err="1" smtClean="0"/>
              <a:t>of</a:t>
            </a:r>
            <a:r>
              <a:rPr lang="de-DE" b="0" dirty="0" smtClean="0"/>
              <a:t> </a:t>
            </a:r>
            <a:r>
              <a:rPr lang="de-DE" b="0" dirty="0" err="1" smtClean="0"/>
              <a:t>the</a:t>
            </a:r>
            <a:r>
              <a:rPr lang="de-DE" b="0" dirty="0" smtClean="0"/>
              <a:t> Design </a:t>
            </a:r>
            <a:r>
              <a:rPr lang="de-DE" b="0" dirty="0" err="1" smtClean="0"/>
              <a:t>of</a:t>
            </a:r>
            <a:r>
              <a:rPr lang="de-DE" b="0" dirty="0" smtClean="0"/>
              <a:t> a </a:t>
            </a:r>
            <a:r>
              <a:rPr lang="de-DE" b="0" dirty="0" err="1" smtClean="0"/>
              <a:t>Vacuum</a:t>
            </a:r>
            <a:r>
              <a:rPr lang="de-DE" b="0" dirty="0" smtClean="0"/>
              <a:t> </a:t>
            </a:r>
            <a:r>
              <a:rPr lang="de-DE" b="0" dirty="0" err="1" smtClean="0"/>
              <a:t>Pumping</a:t>
            </a:r>
            <a:r>
              <a:rPr lang="de-DE" b="0" dirty="0" smtClean="0"/>
              <a:t> System </a:t>
            </a:r>
            <a:r>
              <a:rPr lang="de-DE" b="0" dirty="0" err="1" smtClean="0"/>
              <a:t>for</a:t>
            </a:r>
            <a:r>
              <a:rPr lang="de-DE" b="0" dirty="0" smtClean="0"/>
              <a:t> </a:t>
            </a:r>
            <a:r>
              <a:rPr lang="de-DE" b="0" dirty="0" err="1" smtClean="0"/>
              <a:t>the</a:t>
            </a:r>
            <a:r>
              <a:rPr lang="de-DE" b="0" dirty="0" smtClean="0"/>
              <a:t> </a:t>
            </a:r>
            <a:r>
              <a:rPr lang="de-DE" b="0" dirty="0" err="1" smtClean="0"/>
              <a:t>Closed</a:t>
            </a:r>
            <a:r>
              <a:rPr lang="de-DE" b="0" dirty="0" smtClean="0"/>
              <a:t> </a:t>
            </a:r>
            <a:r>
              <a:rPr lang="de-DE" b="0" dirty="0" err="1" smtClean="0"/>
              <a:t>Helical</a:t>
            </a:r>
            <a:r>
              <a:rPr lang="de-DE" b="0" dirty="0" smtClean="0"/>
              <a:t> </a:t>
            </a:r>
            <a:r>
              <a:rPr lang="de-DE" b="0" dirty="0" err="1" smtClean="0"/>
              <a:t>Divertor</a:t>
            </a:r>
            <a:r>
              <a:rPr lang="de-DE" b="0" dirty="0" smtClean="0"/>
              <a:t> in </a:t>
            </a:r>
            <a:r>
              <a:rPr lang="de-DE" b="0" dirty="0" err="1" smtClean="0"/>
              <a:t>the</a:t>
            </a:r>
            <a:r>
              <a:rPr lang="de-DE" b="0" dirty="0" smtClean="0"/>
              <a:t> Large </a:t>
            </a:r>
            <a:r>
              <a:rPr lang="de-DE" b="0" dirty="0" err="1" smtClean="0"/>
              <a:t>Helical</a:t>
            </a:r>
            <a:r>
              <a:rPr lang="de-DE" b="0" dirty="0" smtClean="0"/>
              <a:t> Device, Plasma </a:t>
            </a:r>
            <a:r>
              <a:rPr lang="de-DE" b="0" dirty="0" err="1" smtClean="0"/>
              <a:t>and</a:t>
            </a:r>
            <a:r>
              <a:rPr lang="de-DE" b="0" dirty="0" smtClean="0"/>
              <a:t> Fusion Research, 2011, 6 </a:t>
            </a:r>
            <a:r>
              <a:rPr lang="ja-JP" altLang="de-DE" b="0" dirty="0" smtClean="0"/>
              <a:t>巻</a:t>
            </a:r>
            <a:r>
              <a:rPr lang="de-DE" altLang="ja-JP" b="0" dirty="0" smtClean="0"/>
              <a:t>, </a:t>
            </a:r>
            <a:r>
              <a:rPr lang="de-DE" b="0" dirty="0" smtClean="0"/>
              <a:t>p. 2401035, </a:t>
            </a:r>
            <a:r>
              <a:rPr lang="ja-JP" altLang="de-DE" b="0" dirty="0" smtClean="0"/>
              <a:t>公開日 </a:t>
            </a:r>
            <a:r>
              <a:rPr lang="de-DE" altLang="ja-JP" b="0" dirty="0" smtClean="0"/>
              <a:t>2012/01/23, </a:t>
            </a:r>
            <a:r>
              <a:rPr lang="de-DE" b="0" dirty="0" smtClean="0"/>
              <a:t>Online ISSN 1880-6821, https://doi.org/10.1585/pfr.6.2401035</a:t>
            </a:r>
          </a:p>
          <a:p>
            <a:pPr marL="342900" indent="-342900">
              <a:buFont typeface="+mj-lt"/>
              <a:buAutoNum type="arabicParenBoth"/>
            </a:pPr>
            <a:endParaRPr lang="de-DE" b="0" dirty="0"/>
          </a:p>
        </p:txBody>
      </p:sp>
      <p:sp>
        <p:nvSpPr>
          <p:cNvPr id="3" name="Titel 2"/>
          <p:cNvSpPr>
            <a:spLocks noGrp="1"/>
          </p:cNvSpPr>
          <p:nvPr>
            <p:ph type="title"/>
          </p:nvPr>
        </p:nvSpPr>
        <p:spPr/>
        <p:txBody>
          <a:bodyPr/>
          <a:lstStyle/>
          <a:p>
            <a:r>
              <a:rPr lang="de-DE" dirty="0" smtClean="0"/>
              <a:t>LHD</a:t>
            </a:r>
            <a:endParaRPr lang="de-DE" dirty="0"/>
          </a:p>
        </p:txBody>
      </p:sp>
      <p:sp>
        <p:nvSpPr>
          <p:cNvPr id="4" name="Datumsplatzhalter 3"/>
          <p:cNvSpPr>
            <a:spLocks noGrp="1"/>
          </p:cNvSpPr>
          <p:nvPr>
            <p:ph type="dt" sz="half" idx="14"/>
          </p:nvPr>
        </p:nvSpPr>
        <p:spPr/>
        <p:txBody>
          <a:bodyPr/>
          <a:lstStyle/>
          <a:p>
            <a:r>
              <a:rPr lang="de-DE" smtClean="0"/>
              <a:t>Overview of different divertors </a:t>
            </a:r>
            <a:endParaRPr lang="de-DE" dirty="0"/>
          </a:p>
        </p:txBody>
      </p:sp>
      <p:sp>
        <p:nvSpPr>
          <p:cNvPr id="5" name="Fußzeilenplatzhalter 4"/>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6"/>
          </p:nvPr>
        </p:nvSpPr>
        <p:spPr/>
        <p:txBody>
          <a:bodyPr/>
          <a:lstStyle/>
          <a:p>
            <a:fld id="{3B1A4699-952B-42DA-8DC4-38A59B49610C}" type="slidenum">
              <a:rPr lang="de-DE" smtClean="0"/>
              <a:pPr/>
              <a:t>24</a:t>
            </a:fld>
            <a:endParaRPr lang="de-DE" dirty="0"/>
          </a:p>
        </p:txBody>
      </p:sp>
    </p:spTree>
    <p:extLst>
      <p:ext uri="{BB962C8B-B14F-4D97-AF65-F5344CB8AC3E}">
        <p14:creationId xmlns:p14="http://schemas.microsoft.com/office/powerpoint/2010/main" val="587975318"/>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Inhaltsplatzhalter 1"/>
          <p:cNvSpPr>
            <a:spLocks noGrp="1"/>
          </p:cNvSpPr>
          <p:nvPr>
            <p:ph sz="quarter" idx="13"/>
          </p:nvPr>
        </p:nvSpPr>
        <p:spPr/>
        <p:txBody>
          <a:bodyPr>
            <a:normAutofit fontScale="92500"/>
          </a:bodyPr>
          <a:lstStyle/>
          <a:p>
            <a:pPr marL="342900" indent="-342900">
              <a:buFont typeface="+mj-lt"/>
              <a:buAutoNum type="arabicParenBoth" startAt="13"/>
            </a:pPr>
            <a:r>
              <a:rPr lang="fr-FR" b="0" dirty="0" smtClean="0"/>
              <a:t>A </a:t>
            </a:r>
            <a:r>
              <a:rPr lang="fr-FR" b="0" dirty="0" err="1" smtClean="0"/>
              <a:t>Kallenbach</a:t>
            </a:r>
            <a:r>
              <a:rPr lang="fr-FR" b="0" dirty="0" smtClean="0"/>
              <a:t> et al 1999 Plasma Phys. Control. Fusion 41 B177</a:t>
            </a:r>
          </a:p>
          <a:p>
            <a:pPr marL="342900" indent="-342900">
              <a:buFont typeface="+mj-lt"/>
              <a:buAutoNum type="arabicParenBoth" startAt="13"/>
            </a:pPr>
            <a:r>
              <a:rPr lang="de-DE" b="0" dirty="0" smtClean="0"/>
              <a:t>H-S Bosch et al 1997 Plasma Phys. Control. Fusion 39 1771</a:t>
            </a:r>
          </a:p>
          <a:p>
            <a:pPr marL="342900" indent="-342900">
              <a:buFont typeface="+mj-lt"/>
              <a:buAutoNum type="arabicParenBoth" startAt="13"/>
            </a:pPr>
            <a:r>
              <a:rPr lang="it-IT" b="0" dirty="0" smtClean="0"/>
              <a:t>U. </a:t>
            </a:r>
            <a:r>
              <a:rPr lang="it-IT" b="0" dirty="0" err="1" smtClean="0"/>
              <a:t>Wenzel</a:t>
            </a:r>
            <a:r>
              <a:rPr lang="it-IT" b="0" dirty="0" smtClean="0"/>
              <a:t> et al 1999 </a:t>
            </a:r>
            <a:r>
              <a:rPr lang="it-IT" b="0" dirty="0" err="1" smtClean="0"/>
              <a:t>Nucl</a:t>
            </a:r>
            <a:r>
              <a:rPr lang="it-IT" b="0" dirty="0" smtClean="0"/>
              <a:t>. Fusion 39 873</a:t>
            </a:r>
          </a:p>
          <a:p>
            <a:pPr marL="342900" indent="-342900">
              <a:buFont typeface="+mj-lt"/>
              <a:buAutoNum type="arabicParenBoth" startAt="13"/>
            </a:pPr>
            <a:r>
              <a:rPr lang="fr-FR" b="0" dirty="0" smtClean="0"/>
              <a:t>A V </a:t>
            </a:r>
            <a:r>
              <a:rPr lang="fr-FR" b="0" dirty="0" err="1" smtClean="0"/>
              <a:t>Chankin</a:t>
            </a:r>
            <a:r>
              <a:rPr lang="fr-FR" b="0" dirty="0" smtClean="0"/>
              <a:t> et al 2006 Plasma Phys. Control. Fusion 48 839</a:t>
            </a:r>
          </a:p>
          <a:p>
            <a:pPr marL="342900" indent="-342900">
              <a:buFont typeface="+mj-lt"/>
              <a:buAutoNum type="arabicParenBoth" startAt="13"/>
            </a:pPr>
            <a:r>
              <a:rPr lang="de-DE" b="0" dirty="0" smtClean="0"/>
              <a:t>U. Wenzel, K. Behringer, K. </a:t>
            </a:r>
            <a:r>
              <a:rPr lang="de-DE" b="0" dirty="0" err="1" smtClean="0"/>
              <a:t>Büchl</a:t>
            </a:r>
            <a:r>
              <a:rPr lang="de-DE" b="0" dirty="0" smtClean="0"/>
              <a:t>, A. Herrmann, K. Schmidtmann, </a:t>
            </a:r>
            <a:r>
              <a:rPr lang="de-DE" b="0" dirty="0" err="1" smtClean="0"/>
              <a:t>Characterization</a:t>
            </a:r>
            <a:r>
              <a:rPr lang="de-DE" b="0" dirty="0" smtClean="0"/>
              <a:t> </a:t>
            </a:r>
            <a:r>
              <a:rPr lang="de-DE" b="0" dirty="0" err="1" smtClean="0"/>
              <a:t>of</a:t>
            </a:r>
            <a:r>
              <a:rPr lang="de-DE" b="0" dirty="0" smtClean="0"/>
              <a:t> </a:t>
            </a:r>
            <a:r>
              <a:rPr lang="de-DE" b="0" dirty="0" err="1" smtClean="0"/>
              <a:t>the</a:t>
            </a:r>
            <a:r>
              <a:rPr lang="de-DE" b="0" dirty="0" smtClean="0"/>
              <a:t> hydrogen </a:t>
            </a:r>
            <a:r>
              <a:rPr lang="de-DE" b="0" dirty="0" err="1" smtClean="0"/>
              <a:t>emission</a:t>
            </a:r>
            <a:r>
              <a:rPr lang="de-DE" b="0" dirty="0" smtClean="0"/>
              <a:t> in </a:t>
            </a:r>
            <a:r>
              <a:rPr lang="de-DE" b="0" dirty="0" err="1" smtClean="0"/>
              <a:t>divertor</a:t>
            </a:r>
            <a:r>
              <a:rPr lang="de-DE" b="0" dirty="0" smtClean="0"/>
              <a:t> II </a:t>
            </a:r>
            <a:r>
              <a:rPr lang="de-DE" b="0" dirty="0" err="1" smtClean="0"/>
              <a:t>of</a:t>
            </a:r>
            <a:r>
              <a:rPr lang="de-DE" b="0" dirty="0" smtClean="0"/>
              <a:t> ASDEX-Upgrade, Journal </a:t>
            </a:r>
            <a:r>
              <a:rPr lang="de-DE" b="0" dirty="0" err="1" smtClean="0"/>
              <a:t>of</a:t>
            </a:r>
            <a:r>
              <a:rPr lang="de-DE" b="0" dirty="0" smtClean="0"/>
              <a:t> </a:t>
            </a:r>
            <a:r>
              <a:rPr lang="de-DE" b="0" dirty="0" err="1" smtClean="0"/>
              <a:t>Nuclear</a:t>
            </a:r>
            <a:r>
              <a:rPr lang="de-DE" b="0" dirty="0" smtClean="0"/>
              <a:t> Materials, </a:t>
            </a:r>
            <a:r>
              <a:rPr lang="de-DE" b="0" dirty="0" err="1" smtClean="0"/>
              <a:t>Volumes</a:t>
            </a:r>
            <a:r>
              <a:rPr lang="de-DE" b="0" dirty="0" smtClean="0"/>
              <a:t> 266–269, 1999, Pages 1252-1256, ISSN 0022-3115, https://doi.org/10.1016/S0022-3115(98)00639-4</a:t>
            </a:r>
          </a:p>
          <a:p>
            <a:pPr marL="342900" indent="-342900">
              <a:buFont typeface="+mj-lt"/>
              <a:buAutoNum type="arabicParenBoth" startAt="13"/>
            </a:pPr>
            <a:r>
              <a:rPr lang="de-DE" b="0" dirty="0" smtClean="0"/>
              <a:t>A. </a:t>
            </a:r>
            <a:r>
              <a:rPr lang="de-DE" b="0" dirty="0" err="1" smtClean="0"/>
              <a:t>Scarabosio</a:t>
            </a:r>
            <a:r>
              <a:rPr lang="de-DE" b="0" dirty="0" smtClean="0"/>
              <a:t>, G. Haas, H.W. Müller, R. </a:t>
            </a:r>
            <a:r>
              <a:rPr lang="de-DE" b="0" dirty="0" err="1" smtClean="0"/>
              <a:t>Pugno</a:t>
            </a:r>
            <a:r>
              <a:rPr lang="de-DE" b="0" dirty="0" smtClean="0"/>
              <a:t>, M. Wischmeier, </a:t>
            </a:r>
            <a:r>
              <a:rPr lang="de-DE" b="0" dirty="0" err="1" smtClean="0"/>
              <a:t>Measurements</a:t>
            </a:r>
            <a:r>
              <a:rPr lang="de-DE" b="0" dirty="0" smtClean="0"/>
              <a:t> </a:t>
            </a:r>
            <a:r>
              <a:rPr lang="de-DE" b="0" dirty="0" err="1" smtClean="0"/>
              <a:t>of</a:t>
            </a:r>
            <a:r>
              <a:rPr lang="de-DE" b="0" dirty="0" smtClean="0"/>
              <a:t> neutral gas </a:t>
            </a:r>
            <a:r>
              <a:rPr lang="de-DE" b="0" dirty="0" err="1" smtClean="0"/>
              <a:t>fluxes</a:t>
            </a:r>
            <a:r>
              <a:rPr lang="de-DE" b="0" dirty="0" smtClean="0"/>
              <a:t> </a:t>
            </a:r>
            <a:r>
              <a:rPr lang="de-DE" b="0" dirty="0" err="1" smtClean="0"/>
              <a:t>under</a:t>
            </a:r>
            <a:r>
              <a:rPr lang="de-DE" b="0" dirty="0" smtClean="0"/>
              <a:t> different </a:t>
            </a:r>
            <a:r>
              <a:rPr lang="de-DE" b="0" dirty="0" err="1" smtClean="0"/>
              <a:t>plasma</a:t>
            </a:r>
            <a:r>
              <a:rPr lang="de-DE" b="0" dirty="0" smtClean="0"/>
              <a:t> </a:t>
            </a:r>
            <a:r>
              <a:rPr lang="de-DE" b="0" dirty="0" err="1" smtClean="0"/>
              <a:t>and</a:t>
            </a:r>
            <a:r>
              <a:rPr lang="de-DE" b="0" dirty="0" smtClean="0"/>
              <a:t> </a:t>
            </a:r>
            <a:r>
              <a:rPr lang="de-DE" b="0" dirty="0" err="1" smtClean="0"/>
              <a:t>divertor</a:t>
            </a:r>
            <a:r>
              <a:rPr lang="de-DE" b="0" dirty="0" smtClean="0"/>
              <a:t> </a:t>
            </a:r>
            <a:r>
              <a:rPr lang="de-DE" b="0" dirty="0" err="1" smtClean="0"/>
              <a:t>regimes</a:t>
            </a:r>
            <a:r>
              <a:rPr lang="de-DE" b="0" dirty="0" smtClean="0"/>
              <a:t> in ASDEX Upgrade, Journal </a:t>
            </a:r>
            <a:r>
              <a:rPr lang="de-DE" b="0" dirty="0" err="1" smtClean="0"/>
              <a:t>of</a:t>
            </a:r>
            <a:r>
              <a:rPr lang="de-DE" b="0" dirty="0" smtClean="0"/>
              <a:t> </a:t>
            </a:r>
            <a:r>
              <a:rPr lang="de-DE" b="0" dirty="0" err="1" smtClean="0"/>
              <a:t>Nuclear</a:t>
            </a:r>
            <a:r>
              <a:rPr lang="de-DE" b="0" dirty="0" smtClean="0"/>
              <a:t> Materials, </a:t>
            </a:r>
            <a:r>
              <a:rPr lang="de-DE" b="0" dirty="0" err="1" smtClean="0"/>
              <a:t>Volumes</a:t>
            </a:r>
            <a:r>
              <a:rPr lang="de-DE" b="0" dirty="0" smtClean="0"/>
              <a:t> 390–391, 2009, Pages 494-497, ISSN 0022-3115, https://doi.org/10.1016/j.jnucmat.2009.01.057</a:t>
            </a:r>
          </a:p>
          <a:p>
            <a:pPr marL="342900" indent="-342900">
              <a:buFont typeface="+mj-lt"/>
              <a:buAutoNum type="arabicParenBoth" startAt="13"/>
            </a:pPr>
            <a:r>
              <a:rPr lang="it-IT" b="0" dirty="0" smtClean="0"/>
              <a:t>A. </a:t>
            </a:r>
            <a:r>
              <a:rPr lang="it-IT" b="0" dirty="0" err="1" smtClean="0"/>
              <a:t>Herrmann</a:t>
            </a:r>
            <a:r>
              <a:rPr lang="it-IT" b="0" dirty="0" smtClean="0"/>
              <a:t> et al 2015 </a:t>
            </a:r>
            <a:r>
              <a:rPr lang="it-IT" b="0" dirty="0" err="1" smtClean="0"/>
              <a:t>Nucl</a:t>
            </a:r>
            <a:r>
              <a:rPr lang="it-IT" b="0" dirty="0" smtClean="0"/>
              <a:t>. Fusion 55 063015</a:t>
            </a:r>
          </a:p>
          <a:p>
            <a:pPr marL="342900" indent="-342900">
              <a:buFont typeface="+mj-lt"/>
              <a:buAutoNum type="arabicParenBoth" startAt="13"/>
            </a:pPr>
            <a:r>
              <a:rPr lang="en-US" b="0" dirty="0"/>
              <a:t>Albrecht Herrmann &amp; Otto Gruber (2003) Chapter 1: ASDEX Upgrade - Introduction and Overview, Fusion Science and Technology, 44:3, 569-577, DOI: 10.13182/ </a:t>
            </a:r>
            <a:r>
              <a:rPr lang="en-US" b="0" dirty="0" smtClean="0"/>
              <a:t>FST03-A399</a:t>
            </a:r>
            <a:endParaRPr lang="de-DE" b="0" dirty="0"/>
          </a:p>
        </p:txBody>
      </p:sp>
      <p:sp>
        <p:nvSpPr>
          <p:cNvPr id="3" name="Titel 2"/>
          <p:cNvSpPr>
            <a:spLocks noGrp="1"/>
          </p:cNvSpPr>
          <p:nvPr>
            <p:ph type="title"/>
          </p:nvPr>
        </p:nvSpPr>
        <p:spPr/>
        <p:txBody>
          <a:bodyPr/>
          <a:lstStyle/>
          <a:p>
            <a:r>
              <a:rPr lang="de-DE" dirty="0" smtClean="0"/>
              <a:t>ASDEX Upgrade</a:t>
            </a:r>
            <a:endParaRPr lang="de-DE" dirty="0"/>
          </a:p>
        </p:txBody>
      </p:sp>
      <p:sp>
        <p:nvSpPr>
          <p:cNvPr id="4" name="Datumsplatzhalter 3"/>
          <p:cNvSpPr>
            <a:spLocks noGrp="1"/>
          </p:cNvSpPr>
          <p:nvPr>
            <p:ph type="dt" sz="half" idx="14"/>
          </p:nvPr>
        </p:nvSpPr>
        <p:spPr/>
        <p:txBody>
          <a:bodyPr/>
          <a:lstStyle/>
          <a:p>
            <a:r>
              <a:rPr lang="de-DE" smtClean="0"/>
              <a:t>Overview of different divertors </a:t>
            </a:r>
            <a:endParaRPr lang="de-DE" dirty="0"/>
          </a:p>
        </p:txBody>
      </p:sp>
      <p:sp>
        <p:nvSpPr>
          <p:cNvPr id="5" name="Fußzeilenplatzhalter 4"/>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6"/>
          </p:nvPr>
        </p:nvSpPr>
        <p:spPr/>
        <p:txBody>
          <a:bodyPr/>
          <a:lstStyle/>
          <a:p>
            <a:fld id="{3B1A4699-952B-42DA-8DC4-38A59B49610C}" type="slidenum">
              <a:rPr lang="de-DE" smtClean="0"/>
              <a:pPr/>
              <a:t>25</a:t>
            </a:fld>
            <a:endParaRPr lang="de-DE" dirty="0"/>
          </a:p>
        </p:txBody>
      </p:sp>
    </p:spTree>
    <p:extLst>
      <p:ext uri="{BB962C8B-B14F-4D97-AF65-F5344CB8AC3E}">
        <p14:creationId xmlns:p14="http://schemas.microsoft.com/office/powerpoint/2010/main" val="1101146514"/>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Inhaltsplatzhalter 1"/>
          <p:cNvSpPr>
            <a:spLocks noGrp="1"/>
          </p:cNvSpPr>
          <p:nvPr>
            <p:ph sz="quarter" idx="13"/>
          </p:nvPr>
        </p:nvSpPr>
        <p:spPr>
          <a:xfrm>
            <a:off x="695326" y="1609726"/>
            <a:ext cx="10801349" cy="4879972"/>
          </a:xfrm>
        </p:spPr>
        <p:txBody>
          <a:bodyPr>
            <a:normAutofit fontScale="70000" lnSpcReduction="20000"/>
          </a:bodyPr>
          <a:lstStyle/>
          <a:p>
            <a:pPr marL="342900" indent="-342900">
              <a:buFont typeface="+mj-lt"/>
              <a:buAutoNum type="arabicParenBoth" startAt="21"/>
            </a:pPr>
            <a:r>
              <a:rPr lang="de-DE" b="0" dirty="0"/>
              <a:t>ITER </a:t>
            </a:r>
            <a:r>
              <a:rPr lang="de-DE" b="0" dirty="0" err="1"/>
              <a:t>Physics</a:t>
            </a:r>
            <a:r>
              <a:rPr lang="de-DE" b="0" dirty="0"/>
              <a:t> Expert Group on </a:t>
            </a:r>
            <a:r>
              <a:rPr lang="de-DE" b="0" dirty="0" err="1"/>
              <a:t>Divertor</a:t>
            </a:r>
            <a:r>
              <a:rPr lang="de-DE" b="0" dirty="0"/>
              <a:t> et al 1999 </a:t>
            </a:r>
            <a:r>
              <a:rPr lang="de-DE" b="0" dirty="0" err="1"/>
              <a:t>Nucl</a:t>
            </a:r>
            <a:r>
              <a:rPr lang="de-DE" b="0" dirty="0"/>
              <a:t>. Fusion 39 </a:t>
            </a:r>
            <a:r>
              <a:rPr lang="de-DE" b="0" dirty="0" smtClean="0"/>
              <a:t>2391</a:t>
            </a:r>
          </a:p>
          <a:p>
            <a:pPr marL="342900" indent="-342900">
              <a:buFont typeface="+mj-lt"/>
              <a:buAutoNum type="arabicParenBoth" startAt="21"/>
            </a:pPr>
            <a:r>
              <a:rPr lang="de-DE" b="0" dirty="0"/>
              <a:t>M Groth et al 2011 Plasma Phys. Control. Fusion 53 </a:t>
            </a:r>
            <a:r>
              <a:rPr lang="de-DE" b="0" dirty="0" smtClean="0"/>
              <a:t>124017</a:t>
            </a:r>
          </a:p>
          <a:p>
            <a:pPr marL="342900" indent="-342900">
              <a:buFont typeface="+mj-lt"/>
              <a:buAutoNum type="arabicParenBoth" startAt="21"/>
            </a:pPr>
            <a:r>
              <a:rPr lang="de-DE" b="0" dirty="0"/>
              <a:t>M.A. </a:t>
            </a:r>
            <a:r>
              <a:rPr lang="de-DE" b="0" dirty="0" err="1"/>
              <a:t>Mahdavi</a:t>
            </a:r>
            <a:r>
              <a:rPr lang="de-DE" b="0" dirty="0"/>
              <a:t>, S.L. Allen, D.R. Baker, B. </a:t>
            </a:r>
            <a:r>
              <a:rPr lang="de-DE" b="0" dirty="0" err="1"/>
              <a:t>Bastasz</a:t>
            </a:r>
            <a:r>
              <a:rPr lang="de-DE" b="0" dirty="0"/>
              <a:t>, N.H. Brooks, D. </a:t>
            </a:r>
            <a:r>
              <a:rPr lang="de-DE" b="0" dirty="0" err="1"/>
              <a:t>Buchenauer</a:t>
            </a:r>
            <a:r>
              <a:rPr lang="de-DE" b="0" dirty="0"/>
              <a:t>, R.B. Campbell, J.W. </a:t>
            </a:r>
            <a:r>
              <a:rPr lang="de-DE" b="0" dirty="0" err="1"/>
              <a:t>Cuthbertson</a:t>
            </a:r>
            <a:r>
              <a:rPr lang="de-DE" b="0" dirty="0"/>
              <a:t>, T.E. Evans, M.E. Fenstermacher, D.F. </a:t>
            </a:r>
            <a:r>
              <a:rPr lang="de-DE" b="0" dirty="0" err="1"/>
              <a:t>Finkenthal</a:t>
            </a:r>
            <a:r>
              <a:rPr lang="de-DE" b="0" dirty="0"/>
              <a:t>, J. Foote, D.N. Hill, D.L. </a:t>
            </a:r>
            <a:r>
              <a:rPr lang="de-DE" b="0" dirty="0" err="1"/>
              <a:t>Hillis</a:t>
            </a:r>
            <a:r>
              <a:rPr lang="de-DE" b="0" dirty="0"/>
              <a:t>, F.L. </a:t>
            </a:r>
            <a:r>
              <a:rPr lang="de-DE" b="0" dirty="0" err="1"/>
              <a:t>Hinton</a:t>
            </a:r>
            <a:r>
              <a:rPr lang="de-DE" b="0" dirty="0"/>
              <a:t>, J. Hogan, A.W. </a:t>
            </a:r>
            <a:r>
              <a:rPr lang="de-DE" b="0" dirty="0" err="1"/>
              <a:t>Howald</a:t>
            </a:r>
            <a:r>
              <a:rPr lang="de-DE" b="0" dirty="0"/>
              <a:t>, A.W. Hyatt, G.L. Jackson, R. Jong, S. </a:t>
            </a:r>
            <a:r>
              <a:rPr lang="de-DE" b="0" dirty="0" err="1"/>
              <a:t>Konoshima</a:t>
            </a:r>
            <a:r>
              <a:rPr lang="de-DE" b="0" dirty="0"/>
              <a:t>, C. </a:t>
            </a:r>
            <a:r>
              <a:rPr lang="de-DE" b="0" dirty="0" err="1"/>
              <a:t>Lasnier</a:t>
            </a:r>
            <a:r>
              <a:rPr lang="de-DE" b="0" dirty="0"/>
              <a:t>, A.W. Leonard, S.I. Lippmann, R. </a:t>
            </a:r>
            <a:r>
              <a:rPr lang="de-DE" b="0" dirty="0" err="1"/>
              <a:t>Maingi</a:t>
            </a:r>
            <a:r>
              <a:rPr lang="de-DE" b="0" dirty="0"/>
              <a:t>, M.M. </a:t>
            </a:r>
            <a:r>
              <a:rPr lang="de-DE" b="0" dirty="0" err="1"/>
              <a:t>Menon</a:t>
            </a:r>
            <a:r>
              <a:rPr lang="de-DE" b="0" dirty="0"/>
              <a:t>, P.K. </a:t>
            </a:r>
            <a:r>
              <a:rPr lang="de-DE" b="0" dirty="0" err="1"/>
              <a:t>Mioduszewski</a:t>
            </a:r>
            <a:r>
              <a:rPr lang="de-DE" b="0" dirty="0"/>
              <a:t>, R.A. </a:t>
            </a:r>
            <a:r>
              <a:rPr lang="de-DE" b="0" dirty="0" err="1"/>
              <a:t>Moyer</a:t>
            </a:r>
            <a:r>
              <a:rPr lang="de-DE" b="0" dirty="0"/>
              <a:t>, H. Ogawa, T.W. Petrie, G.D. Porter, M.E. </a:t>
            </a:r>
            <a:r>
              <a:rPr lang="de-DE" b="0" dirty="0" err="1"/>
              <a:t>Rensink</a:t>
            </a:r>
            <a:r>
              <a:rPr lang="de-DE" b="0" dirty="0"/>
              <a:t>, T.D. </a:t>
            </a:r>
            <a:r>
              <a:rPr lang="de-DE" b="0" dirty="0" err="1"/>
              <a:t>Rognlein</a:t>
            </a:r>
            <a:r>
              <a:rPr lang="de-DE" b="0" dirty="0"/>
              <a:t>, M.J. Schaffer, K.M. </a:t>
            </a:r>
            <a:r>
              <a:rPr lang="de-DE" b="0" dirty="0" err="1"/>
              <a:t>Schaubel</a:t>
            </a:r>
            <a:r>
              <a:rPr lang="de-DE" b="0" dirty="0"/>
              <a:t>, D.L. Sevier, J.P. Smith, G.M. </a:t>
            </a:r>
            <a:r>
              <a:rPr lang="de-DE" b="0" dirty="0" err="1"/>
              <a:t>Staebler</a:t>
            </a:r>
            <a:r>
              <a:rPr lang="de-DE" b="0" dirty="0"/>
              <a:t>, G.T. Sager, R.D. </a:t>
            </a:r>
            <a:r>
              <a:rPr lang="de-DE" b="0" dirty="0" err="1"/>
              <a:t>Stambaugh</a:t>
            </a:r>
            <a:r>
              <a:rPr lang="de-DE" b="0" dirty="0"/>
              <a:t>, D. Thomas, M.R. Wade, J.G. Watkins, F. </a:t>
            </a:r>
            <a:r>
              <a:rPr lang="de-DE" b="0" dirty="0" err="1"/>
              <a:t>Weschenfelder</a:t>
            </a:r>
            <a:r>
              <a:rPr lang="de-DE" b="0" dirty="0"/>
              <a:t>, W.P. West, D.G. Whyte, J. Winter, C.P.C. Wong, R.D. Wood</a:t>
            </a:r>
            <a:r>
              <a:rPr lang="de-DE" b="0" dirty="0" smtClean="0"/>
              <a:t>, </a:t>
            </a:r>
            <a:r>
              <a:rPr lang="de-DE" b="0" dirty="0" err="1" smtClean="0"/>
              <a:t>Divertor</a:t>
            </a:r>
            <a:r>
              <a:rPr lang="de-DE" b="0" dirty="0" smtClean="0"/>
              <a:t> </a:t>
            </a:r>
            <a:r>
              <a:rPr lang="de-DE" b="0" dirty="0" err="1"/>
              <a:t>heat</a:t>
            </a:r>
            <a:r>
              <a:rPr lang="de-DE" b="0" dirty="0"/>
              <a:t> </a:t>
            </a:r>
            <a:r>
              <a:rPr lang="de-DE" b="0" dirty="0" err="1"/>
              <a:t>and</a:t>
            </a:r>
            <a:r>
              <a:rPr lang="de-DE" b="0" dirty="0"/>
              <a:t> </a:t>
            </a:r>
            <a:r>
              <a:rPr lang="de-DE" b="0" dirty="0" err="1"/>
              <a:t>particle</a:t>
            </a:r>
            <a:r>
              <a:rPr lang="de-DE" b="0" dirty="0"/>
              <a:t> </a:t>
            </a:r>
            <a:r>
              <a:rPr lang="de-DE" b="0" dirty="0" err="1"/>
              <a:t>control</a:t>
            </a:r>
            <a:r>
              <a:rPr lang="de-DE" b="0" dirty="0"/>
              <a:t> </a:t>
            </a:r>
            <a:r>
              <a:rPr lang="de-DE" b="0" dirty="0" err="1"/>
              <a:t>experiments</a:t>
            </a:r>
            <a:r>
              <a:rPr lang="de-DE" b="0" dirty="0"/>
              <a:t> on </a:t>
            </a:r>
            <a:r>
              <a:rPr lang="de-DE" b="0" dirty="0" err="1"/>
              <a:t>the</a:t>
            </a:r>
            <a:r>
              <a:rPr lang="de-DE" b="0" dirty="0"/>
              <a:t> DIII-D </a:t>
            </a:r>
            <a:r>
              <a:rPr lang="de-DE" b="0" dirty="0" err="1"/>
              <a:t>tokamak</a:t>
            </a:r>
            <a:r>
              <a:rPr lang="de-DE" b="0" dirty="0" smtClean="0"/>
              <a:t>, Journal </a:t>
            </a:r>
            <a:r>
              <a:rPr lang="de-DE" b="0" dirty="0" err="1"/>
              <a:t>of</a:t>
            </a:r>
            <a:r>
              <a:rPr lang="de-DE" b="0" dirty="0"/>
              <a:t> </a:t>
            </a:r>
            <a:r>
              <a:rPr lang="de-DE" b="0" dirty="0" err="1"/>
              <a:t>Nuclear</a:t>
            </a:r>
            <a:r>
              <a:rPr lang="de-DE" b="0" dirty="0"/>
              <a:t> Materials</a:t>
            </a:r>
            <a:r>
              <a:rPr lang="de-DE" b="0" dirty="0" smtClean="0"/>
              <a:t>, </a:t>
            </a:r>
            <a:r>
              <a:rPr lang="de-DE" b="0" dirty="0" err="1" smtClean="0"/>
              <a:t>Volumes</a:t>
            </a:r>
            <a:r>
              <a:rPr lang="de-DE" b="0" dirty="0" smtClean="0"/>
              <a:t> </a:t>
            </a:r>
            <a:r>
              <a:rPr lang="de-DE" b="0" dirty="0"/>
              <a:t>220–222</a:t>
            </a:r>
            <a:r>
              <a:rPr lang="de-DE" b="0" dirty="0" smtClean="0"/>
              <a:t>, 1995, Pages </a:t>
            </a:r>
            <a:r>
              <a:rPr lang="de-DE" b="0" dirty="0"/>
              <a:t>13-24</a:t>
            </a:r>
            <a:r>
              <a:rPr lang="de-DE" b="0" dirty="0" smtClean="0"/>
              <a:t>, ISSN </a:t>
            </a:r>
            <a:r>
              <a:rPr lang="de-DE" b="0" dirty="0"/>
              <a:t>0022-3115</a:t>
            </a:r>
            <a:r>
              <a:rPr lang="de-DE" b="0" dirty="0" smtClean="0"/>
              <a:t>, https</a:t>
            </a:r>
            <a:r>
              <a:rPr lang="de-DE" b="0" dirty="0"/>
              <a:t>://</a:t>
            </a:r>
            <a:r>
              <a:rPr lang="de-DE" b="0" dirty="0" smtClean="0"/>
              <a:t>doi.org/10.1016/0022-3115(94)00443-9</a:t>
            </a:r>
          </a:p>
          <a:p>
            <a:pPr marL="342900" indent="-342900">
              <a:buFont typeface="+mj-lt"/>
              <a:buAutoNum type="arabicParenBoth" startAt="21"/>
            </a:pPr>
            <a:r>
              <a:rPr lang="it-IT" b="0" dirty="0" smtClean="0"/>
              <a:t>E.A</a:t>
            </a:r>
            <a:r>
              <a:rPr lang="it-IT" b="0" dirty="0"/>
              <a:t>. </a:t>
            </a:r>
            <a:r>
              <a:rPr lang="it-IT" b="0" dirty="0" err="1"/>
              <a:t>Unterberg</a:t>
            </a:r>
            <a:r>
              <a:rPr lang="it-IT" b="0" dirty="0"/>
              <a:t> et al 2010 </a:t>
            </a:r>
            <a:r>
              <a:rPr lang="it-IT" b="0" dirty="0" err="1"/>
              <a:t>Nucl</a:t>
            </a:r>
            <a:r>
              <a:rPr lang="it-IT" b="0" dirty="0"/>
              <a:t>. Fusion 50 </a:t>
            </a:r>
            <a:r>
              <a:rPr lang="it-IT" b="0" dirty="0" smtClean="0"/>
              <a:t>034011</a:t>
            </a:r>
            <a:endParaRPr lang="de-DE" b="0" dirty="0" smtClean="0"/>
          </a:p>
          <a:p>
            <a:pPr marL="342900" indent="-342900">
              <a:buFont typeface="+mj-lt"/>
              <a:buAutoNum type="arabicParenBoth" startAt="21"/>
            </a:pPr>
            <a:r>
              <a:rPr lang="de-DE" b="0" dirty="0" smtClean="0"/>
              <a:t>M</a:t>
            </a:r>
            <a:r>
              <a:rPr lang="de-DE" b="0" dirty="0"/>
              <a:t>. R. Wade, D. L. Hillis, J. T. Hogan, R. Maingi, M. M. Menon, M. A. Mahdavi, W. P. West, K. H. Burrell, P. Gohil, R. J. Groebner, R.‐M. Hong, D. H. Kellman, J. C. Phillips, R. P. Seraydarian, the DIII‐D Team, D. F. Finkenthal; Helium transport and exhaust studies in enhanced confinement regimes in DIII‐D. </a:t>
            </a:r>
            <a:r>
              <a:rPr lang="de-DE" b="0" i="1" dirty="0"/>
              <a:t>Physics of Plasmas</a:t>
            </a:r>
            <a:r>
              <a:rPr lang="de-DE" b="0" dirty="0"/>
              <a:t> 1 June 1995; 2 (6): 2357–2365. https://doi.org/10.1063/1.871489</a:t>
            </a:r>
            <a:endParaRPr lang="de-DE" b="0" dirty="0" smtClean="0"/>
          </a:p>
          <a:p>
            <a:pPr marL="342900" indent="-342900">
              <a:buFont typeface="+mj-lt"/>
              <a:buAutoNum type="arabicParenBoth" startAt="21"/>
            </a:pPr>
            <a:r>
              <a:rPr lang="de-DE" b="0" dirty="0" smtClean="0"/>
              <a:t>M </a:t>
            </a:r>
            <a:r>
              <a:rPr lang="de-DE" b="0" dirty="0"/>
              <a:t>E Fenstermacher et al 1999 Plasma Phys. Control. Fusion 41 </a:t>
            </a:r>
            <a:r>
              <a:rPr lang="de-DE" b="0" dirty="0" smtClean="0"/>
              <a:t>A345</a:t>
            </a:r>
          </a:p>
          <a:p>
            <a:pPr marL="342900" indent="-342900">
              <a:buFont typeface="+mj-lt"/>
              <a:buAutoNum type="arabicParenBoth" startAt="21"/>
            </a:pPr>
            <a:r>
              <a:rPr lang="it-IT" b="0" dirty="0"/>
              <a:t>H.Y. Guo </a:t>
            </a:r>
            <a:r>
              <a:rPr lang="it-IT" b="0" i="1" dirty="0"/>
              <a:t>et al</a:t>
            </a:r>
            <a:r>
              <a:rPr lang="it-IT" b="0" dirty="0"/>
              <a:t> 2019 </a:t>
            </a:r>
            <a:r>
              <a:rPr lang="it-IT" b="0" i="1" dirty="0"/>
              <a:t>Nucl. Fusion</a:t>
            </a:r>
            <a:r>
              <a:rPr lang="it-IT" b="0" dirty="0"/>
              <a:t> </a:t>
            </a:r>
            <a:r>
              <a:rPr lang="it-IT" dirty="0"/>
              <a:t>59</a:t>
            </a:r>
            <a:r>
              <a:rPr lang="it-IT" b="0" dirty="0"/>
              <a:t> </a:t>
            </a:r>
            <a:r>
              <a:rPr lang="it-IT" b="0" dirty="0" smtClean="0"/>
              <a:t>086054</a:t>
            </a:r>
          </a:p>
          <a:p>
            <a:pPr marL="342900" indent="-342900">
              <a:buFont typeface="+mj-lt"/>
              <a:buAutoNum type="arabicParenBoth" startAt="21"/>
            </a:pPr>
            <a:r>
              <a:rPr lang="it-IT" b="0" dirty="0"/>
              <a:t>S.L. Allen, N.H. Brooks, R.B. Campbell, M.E. </a:t>
            </a:r>
            <a:r>
              <a:rPr lang="it-IT" b="0" dirty="0" err="1"/>
              <a:t>Fenstermacher</a:t>
            </a:r>
            <a:r>
              <a:rPr lang="it-IT" b="0" dirty="0"/>
              <a:t>, D.N. Hill, A.W. </a:t>
            </a:r>
            <a:r>
              <a:rPr lang="it-IT" b="0" dirty="0" err="1"/>
              <a:t>Hyatt</a:t>
            </a:r>
            <a:r>
              <a:rPr lang="it-IT" b="0" dirty="0"/>
              <a:t>, D. Knoll, C.J. </a:t>
            </a:r>
            <a:r>
              <a:rPr lang="it-IT" b="0" dirty="0" err="1"/>
              <a:t>Lasnier</a:t>
            </a:r>
            <a:r>
              <a:rPr lang="it-IT" b="0" dirty="0"/>
              <a:t>, E.A. </a:t>
            </a:r>
            <a:r>
              <a:rPr lang="it-IT" b="0" dirty="0" err="1"/>
              <a:t>Lazarus</a:t>
            </a:r>
            <a:r>
              <a:rPr lang="it-IT" b="0" dirty="0"/>
              <a:t>, A.W. Leonard, S.I. </a:t>
            </a:r>
            <a:r>
              <a:rPr lang="it-IT" b="0" dirty="0" err="1"/>
              <a:t>Lippmann</a:t>
            </a:r>
            <a:r>
              <a:rPr lang="it-IT" b="0" dirty="0"/>
              <a:t>, M.A. </a:t>
            </a:r>
            <a:r>
              <a:rPr lang="it-IT" b="0" dirty="0" err="1"/>
              <a:t>Mahdavi</a:t>
            </a:r>
            <a:r>
              <a:rPr lang="it-IT" b="0" dirty="0"/>
              <a:t>, R. </a:t>
            </a:r>
            <a:r>
              <a:rPr lang="it-IT" b="0" dirty="0" err="1"/>
              <a:t>Maingi</a:t>
            </a:r>
            <a:r>
              <a:rPr lang="it-IT" b="0" dirty="0"/>
              <a:t>, W. </a:t>
            </a:r>
            <a:r>
              <a:rPr lang="it-IT" b="0" dirty="0" err="1"/>
              <a:t>Meyer</a:t>
            </a:r>
            <a:r>
              <a:rPr lang="it-IT" b="0" dirty="0"/>
              <a:t>, R.A. </a:t>
            </a:r>
            <a:r>
              <a:rPr lang="it-IT" b="0" dirty="0" err="1"/>
              <a:t>Moyer</a:t>
            </a:r>
            <a:r>
              <a:rPr lang="it-IT" b="0" dirty="0"/>
              <a:t>, T.W. </a:t>
            </a:r>
            <a:r>
              <a:rPr lang="it-IT" b="0" dirty="0" err="1"/>
              <a:t>Petrie</a:t>
            </a:r>
            <a:r>
              <a:rPr lang="it-IT" b="0" dirty="0"/>
              <a:t>, G.D. Porter, M.E. </a:t>
            </a:r>
            <a:r>
              <a:rPr lang="it-IT" b="0" dirty="0" err="1"/>
              <a:t>Rensink</a:t>
            </a:r>
            <a:r>
              <a:rPr lang="it-IT" b="0" dirty="0"/>
              <a:t>, T.D. </a:t>
            </a:r>
            <a:r>
              <a:rPr lang="it-IT" b="0" dirty="0" err="1"/>
              <a:t>Rognlien</a:t>
            </a:r>
            <a:r>
              <a:rPr lang="it-IT" b="0" dirty="0"/>
              <a:t>, M.J. </a:t>
            </a:r>
            <a:r>
              <a:rPr lang="it-IT" b="0" dirty="0" err="1"/>
              <a:t>Schaffer</a:t>
            </a:r>
            <a:r>
              <a:rPr lang="it-IT" b="0" dirty="0"/>
              <a:t>, J.P. Smith, G.M. </a:t>
            </a:r>
            <a:r>
              <a:rPr lang="it-IT" b="0" dirty="0" err="1"/>
              <a:t>Staebler</a:t>
            </a:r>
            <a:r>
              <a:rPr lang="it-IT" b="0" dirty="0"/>
              <a:t>, R.D. </a:t>
            </a:r>
            <a:r>
              <a:rPr lang="it-IT" b="0" dirty="0" err="1"/>
              <a:t>Stambaugh</a:t>
            </a:r>
            <a:r>
              <a:rPr lang="it-IT" b="0" dirty="0"/>
              <a:t>, W.P. West, R.D. </a:t>
            </a:r>
            <a:r>
              <a:rPr lang="it-IT" b="0" dirty="0" smtClean="0"/>
              <a:t>Wood, Development </a:t>
            </a:r>
            <a:r>
              <a:rPr lang="it-IT" b="0" dirty="0"/>
              <a:t>of a radiative </a:t>
            </a:r>
            <a:r>
              <a:rPr lang="it-IT" b="0" dirty="0" err="1"/>
              <a:t>divertor</a:t>
            </a:r>
            <a:r>
              <a:rPr lang="it-IT" b="0" dirty="0"/>
              <a:t> for </a:t>
            </a:r>
            <a:r>
              <a:rPr lang="it-IT" b="0" dirty="0" smtClean="0"/>
              <a:t>DIII-D, Journal </a:t>
            </a:r>
            <a:r>
              <a:rPr lang="it-IT" b="0" dirty="0"/>
              <a:t>of </a:t>
            </a:r>
            <a:r>
              <a:rPr lang="it-IT" b="0" dirty="0" err="1"/>
              <a:t>Nuclear</a:t>
            </a:r>
            <a:r>
              <a:rPr lang="it-IT" b="0" dirty="0"/>
              <a:t> </a:t>
            </a:r>
            <a:r>
              <a:rPr lang="it-IT" b="0" dirty="0" err="1" smtClean="0"/>
              <a:t>Materials</a:t>
            </a:r>
            <a:r>
              <a:rPr lang="it-IT" b="0" dirty="0" smtClean="0"/>
              <a:t>, </a:t>
            </a:r>
            <a:r>
              <a:rPr lang="it-IT" b="0" dirty="0" err="1" smtClean="0"/>
              <a:t>Volumes</a:t>
            </a:r>
            <a:r>
              <a:rPr lang="it-IT" b="0" dirty="0" smtClean="0"/>
              <a:t> 220–222, 1995, </a:t>
            </a:r>
            <a:r>
              <a:rPr lang="it-IT" b="0" dirty="0" err="1" smtClean="0"/>
              <a:t>Pages</a:t>
            </a:r>
            <a:r>
              <a:rPr lang="it-IT" b="0" dirty="0" smtClean="0"/>
              <a:t> 336-341, ISSN 0022-3115, https</a:t>
            </a:r>
            <a:r>
              <a:rPr lang="it-IT" b="0" dirty="0"/>
              <a:t>://doi.org/10.1016/0022-3115(94)00495-1</a:t>
            </a:r>
            <a:endParaRPr lang="it-IT" b="0" dirty="0" smtClean="0"/>
          </a:p>
        </p:txBody>
      </p:sp>
      <p:sp>
        <p:nvSpPr>
          <p:cNvPr id="3" name="Titel 2"/>
          <p:cNvSpPr>
            <a:spLocks noGrp="1"/>
          </p:cNvSpPr>
          <p:nvPr>
            <p:ph type="title"/>
          </p:nvPr>
        </p:nvSpPr>
        <p:spPr/>
        <p:txBody>
          <a:bodyPr/>
          <a:lstStyle/>
          <a:p>
            <a:r>
              <a:rPr lang="de-DE" dirty="0" smtClean="0"/>
              <a:t>DIII-D</a:t>
            </a:r>
            <a:endParaRPr lang="de-DE" dirty="0"/>
          </a:p>
        </p:txBody>
      </p:sp>
      <p:sp>
        <p:nvSpPr>
          <p:cNvPr id="4" name="Datumsplatzhalter 3"/>
          <p:cNvSpPr>
            <a:spLocks noGrp="1"/>
          </p:cNvSpPr>
          <p:nvPr>
            <p:ph type="dt" sz="half" idx="14"/>
          </p:nvPr>
        </p:nvSpPr>
        <p:spPr/>
        <p:txBody>
          <a:bodyPr/>
          <a:lstStyle/>
          <a:p>
            <a:r>
              <a:rPr lang="de-DE" smtClean="0"/>
              <a:t>Overview of different divertors </a:t>
            </a:r>
            <a:endParaRPr lang="de-DE" dirty="0"/>
          </a:p>
        </p:txBody>
      </p:sp>
      <p:sp>
        <p:nvSpPr>
          <p:cNvPr id="5" name="Fußzeilenplatzhalter 4"/>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6"/>
          </p:nvPr>
        </p:nvSpPr>
        <p:spPr/>
        <p:txBody>
          <a:bodyPr/>
          <a:lstStyle/>
          <a:p>
            <a:fld id="{3B1A4699-952B-42DA-8DC4-38A59B49610C}" type="slidenum">
              <a:rPr lang="de-DE" smtClean="0"/>
              <a:pPr/>
              <a:t>26</a:t>
            </a:fld>
            <a:endParaRPr lang="de-DE" dirty="0"/>
          </a:p>
        </p:txBody>
      </p:sp>
    </p:spTree>
    <p:extLst>
      <p:ext uri="{BB962C8B-B14F-4D97-AF65-F5344CB8AC3E}">
        <p14:creationId xmlns:p14="http://schemas.microsoft.com/office/powerpoint/2010/main" val="3023742734"/>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Inhaltsplatzhalter 1"/>
          <p:cNvSpPr>
            <a:spLocks noGrp="1"/>
          </p:cNvSpPr>
          <p:nvPr>
            <p:ph sz="quarter" idx="13"/>
          </p:nvPr>
        </p:nvSpPr>
        <p:spPr/>
        <p:txBody>
          <a:bodyPr/>
          <a:lstStyle/>
          <a:p>
            <a:pPr marL="342900" indent="-342900">
              <a:buFont typeface="+mj-lt"/>
              <a:buAutoNum type="arabicParenBoth" startAt="29"/>
            </a:pPr>
            <a:r>
              <a:rPr lang="en-US" b="0" dirty="0" smtClean="0"/>
              <a:t>M </a:t>
            </a:r>
            <a:r>
              <a:rPr lang="en-US" b="0" dirty="0" err="1"/>
              <a:t>Keilhacker</a:t>
            </a:r>
            <a:r>
              <a:rPr lang="en-US" b="0" dirty="0"/>
              <a:t> and the JET Team 1999 Plasma Phys. Control. Fusion 41 </a:t>
            </a:r>
            <a:r>
              <a:rPr lang="en-US" b="0" dirty="0" smtClean="0"/>
              <a:t>B1</a:t>
            </a:r>
          </a:p>
          <a:p>
            <a:pPr marL="342900" indent="-342900">
              <a:buFont typeface="+mj-lt"/>
              <a:buAutoNum type="arabicParenBoth" startAt="29"/>
            </a:pPr>
            <a:r>
              <a:rPr lang="it-IT" b="0" dirty="0" smtClean="0"/>
              <a:t>F</a:t>
            </a:r>
            <a:r>
              <a:rPr lang="it-IT" b="0" dirty="0"/>
              <a:t>. Bonelli et al 2017 </a:t>
            </a:r>
            <a:r>
              <a:rPr lang="it-IT" b="0" dirty="0" err="1"/>
              <a:t>Nucl</a:t>
            </a:r>
            <a:r>
              <a:rPr lang="it-IT" b="0" dirty="0"/>
              <a:t>. Fusion 57 </a:t>
            </a:r>
            <a:r>
              <a:rPr lang="it-IT" b="0" dirty="0" smtClean="0"/>
              <a:t>066037</a:t>
            </a:r>
          </a:p>
          <a:p>
            <a:pPr marL="342900" indent="-342900">
              <a:buFont typeface="+mj-lt"/>
              <a:buAutoNum type="arabicParenBoth" startAt="29"/>
            </a:pPr>
            <a:r>
              <a:rPr lang="de-DE" b="0" dirty="0"/>
              <a:t>R </a:t>
            </a:r>
            <a:r>
              <a:rPr lang="de-DE" b="0" dirty="0" err="1"/>
              <a:t>Cesario</a:t>
            </a:r>
            <a:r>
              <a:rPr lang="de-DE" b="0" dirty="0"/>
              <a:t> et al 2013 Plasma Phys. Control. Fusion 55 </a:t>
            </a:r>
            <a:r>
              <a:rPr lang="de-DE" b="0" dirty="0" smtClean="0"/>
              <a:t>045005</a:t>
            </a:r>
          </a:p>
          <a:p>
            <a:pPr marL="342900" indent="-342900">
              <a:buFont typeface="+mj-lt"/>
              <a:buAutoNum type="arabicParenBoth" startAt="29"/>
            </a:pPr>
            <a:r>
              <a:rPr lang="de-DE" b="0" dirty="0"/>
              <a:t>W. Obert, K. Barth, L. Herblin, C. Mayaux, G. Saibene and E. Thompson, "Performance of the JET pumped divertor cryopump system," Proceedings of 16th International Symposium on Fusion </a:t>
            </a:r>
            <a:r>
              <a:rPr lang="de-DE" b="0" i="1" dirty="0"/>
              <a:t>Engineering</a:t>
            </a:r>
            <a:r>
              <a:rPr lang="de-DE" b="0" dirty="0"/>
              <a:t>, Champaign, IL, USA, 1995, pp. 742-745 vol.1, doi: </a:t>
            </a:r>
            <a:r>
              <a:rPr lang="de-DE" b="0" dirty="0" smtClean="0"/>
              <a:t>10.1109/FUSION.1995.534329</a:t>
            </a:r>
          </a:p>
          <a:p>
            <a:pPr marL="342900" indent="-342900">
              <a:buFont typeface="+mj-lt"/>
              <a:buAutoNum type="arabicParenBoth" startAt="29"/>
            </a:pPr>
            <a:r>
              <a:rPr lang="it-IT" b="0" dirty="0"/>
              <a:t>C.F. Maggi </a:t>
            </a:r>
            <a:r>
              <a:rPr lang="it-IT" b="0" i="1" dirty="0"/>
              <a:t>et al</a:t>
            </a:r>
            <a:r>
              <a:rPr lang="it-IT" b="0" dirty="0"/>
              <a:t> 1999 </a:t>
            </a:r>
            <a:r>
              <a:rPr lang="it-IT" b="0" i="1" dirty="0"/>
              <a:t>Nucl. Fusion</a:t>
            </a:r>
            <a:r>
              <a:rPr lang="it-IT" b="0" dirty="0"/>
              <a:t> 39 979</a:t>
            </a:r>
            <a:endParaRPr lang="de-DE" b="0" dirty="0"/>
          </a:p>
        </p:txBody>
      </p:sp>
      <p:sp>
        <p:nvSpPr>
          <p:cNvPr id="3" name="Titel 2"/>
          <p:cNvSpPr>
            <a:spLocks noGrp="1"/>
          </p:cNvSpPr>
          <p:nvPr>
            <p:ph type="title"/>
          </p:nvPr>
        </p:nvSpPr>
        <p:spPr/>
        <p:txBody>
          <a:bodyPr/>
          <a:lstStyle/>
          <a:p>
            <a:r>
              <a:rPr lang="de-DE" dirty="0" smtClean="0"/>
              <a:t>JET</a:t>
            </a:r>
            <a:endParaRPr lang="de-DE" dirty="0"/>
          </a:p>
        </p:txBody>
      </p:sp>
      <p:sp>
        <p:nvSpPr>
          <p:cNvPr id="4" name="Datumsplatzhalter 3"/>
          <p:cNvSpPr>
            <a:spLocks noGrp="1"/>
          </p:cNvSpPr>
          <p:nvPr>
            <p:ph type="dt" sz="half" idx="14"/>
          </p:nvPr>
        </p:nvSpPr>
        <p:spPr/>
        <p:txBody>
          <a:bodyPr/>
          <a:lstStyle/>
          <a:p>
            <a:r>
              <a:rPr lang="de-DE" smtClean="0"/>
              <a:t>Overview of different divertors </a:t>
            </a:r>
            <a:endParaRPr lang="de-DE" dirty="0"/>
          </a:p>
        </p:txBody>
      </p:sp>
      <p:sp>
        <p:nvSpPr>
          <p:cNvPr id="5" name="Fußzeilenplatzhalter 4"/>
          <p:cNvSpPr>
            <a:spLocks noGrp="1"/>
          </p:cNvSpPr>
          <p:nvPr>
            <p:ph type="ftr" sz="quarter" idx="15"/>
          </p:nvPr>
        </p:nvSpPr>
        <p:spPr/>
        <p:txBody>
          <a:bodyPr/>
          <a:lstStyle/>
          <a:p>
            <a:pPr algn="l">
              <a:tabLst>
                <a:tab pos="9775825" algn="r"/>
                <a:tab pos="10226675" algn="r"/>
              </a:tabLst>
            </a:pPr>
            <a:r>
              <a:rPr lang="de-DE" smtClean="0"/>
              <a:t>Max-Planck-Institut für Plasmaphysik | Sebastian Dräger | 01.08.2023</a:t>
            </a:r>
            <a:endParaRPr lang="de-DE" dirty="0"/>
          </a:p>
        </p:txBody>
      </p:sp>
      <p:sp>
        <p:nvSpPr>
          <p:cNvPr id="6" name="Foliennummernplatzhalter 5"/>
          <p:cNvSpPr>
            <a:spLocks noGrp="1"/>
          </p:cNvSpPr>
          <p:nvPr>
            <p:ph type="sldNum" sz="quarter" idx="16"/>
          </p:nvPr>
        </p:nvSpPr>
        <p:spPr/>
        <p:txBody>
          <a:bodyPr/>
          <a:lstStyle/>
          <a:p>
            <a:fld id="{3B1A4699-952B-42DA-8DC4-38A59B49610C}" type="slidenum">
              <a:rPr lang="de-DE" smtClean="0"/>
              <a:pPr/>
              <a:t>27</a:t>
            </a:fld>
            <a:endParaRPr lang="de-DE" dirty="0"/>
          </a:p>
        </p:txBody>
      </p:sp>
    </p:spTree>
    <p:extLst>
      <p:ext uri="{BB962C8B-B14F-4D97-AF65-F5344CB8AC3E}">
        <p14:creationId xmlns:p14="http://schemas.microsoft.com/office/powerpoint/2010/main" val="1688194206"/>
      </p:ext>
    </p:extLst>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xml><?xml version="1.0" encoding="utf-8"?>
<p:tagLst xmlns:a="http://schemas.openxmlformats.org/drawingml/2006/main" xmlns:r="http://schemas.openxmlformats.org/officeDocument/2006/relationships" xmlns:p="http://schemas.openxmlformats.org/presentationml/2006/main">
  <p:tag name="THINKCELLSHAPEDONOTDELETE" val="tlOwljrLqbAKeirqT9tDIjg"/>
</p:tagLst>
</file>

<file path=ppt/tags/tag3.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4.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5.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6.xml><?xml version="1.0" encoding="utf-8"?>
<p:tagLst xmlns:a="http://schemas.openxmlformats.org/drawingml/2006/main" xmlns:r="http://schemas.openxmlformats.org/officeDocument/2006/relationships" xmlns:p="http://schemas.openxmlformats.org/presentationml/2006/main">
  <p:tag name="THINKCELLSHAPEDONOTDELETE" val="tPvw6CLxiq3S5Do27j6Qo1A"/>
</p:tagLst>
</file>

<file path=ppt/tags/tag7.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8.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9.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0.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1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2.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13.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4.xml><?xml version="1.0" encoding="utf-8"?>
<p:tagLst xmlns:a="http://schemas.openxmlformats.org/drawingml/2006/main" xmlns:r="http://schemas.openxmlformats.org/officeDocument/2006/relationships" xmlns:p="http://schemas.openxmlformats.org/presentationml/2006/main">
  <p:tag name="THINKCELLSHAPEDONOTDELETE" val="tlOwljrLqbAKeirqT9tDIjg"/>
</p:tagLst>
</file>

<file path=ppt/tags/tag15.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6.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17.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18.xml><?xml version="1.0" encoding="utf-8"?>
<p:tagLst xmlns:a="http://schemas.openxmlformats.org/drawingml/2006/main" xmlns:r="http://schemas.openxmlformats.org/officeDocument/2006/relationships" xmlns:p="http://schemas.openxmlformats.org/presentationml/2006/main">
  <p:tag name="THINKCELLSHAPEDONOTDELETE" val="tPvw6CLxiq3S5Do27j6Qo1A"/>
</p:tagLst>
</file>

<file path=ppt/tags/tag19.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0.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21.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2.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ags/tag23.xml><?xml version="1.0" encoding="utf-8"?>
<p:tagLst xmlns:a="http://schemas.openxmlformats.org/drawingml/2006/main" xmlns:r="http://schemas.openxmlformats.org/officeDocument/2006/relationships" xmlns:p="http://schemas.openxmlformats.org/presentationml/2006/main">
  <p:tag name="THINKCELLSHAPEDONOTDELETE" val="thinkcellActiveDocDoNotDelete"/>
</p:tagLst>
</file>

<file path=ppt/tags/tag24.xml><?xml version="1.0" encoding="utf-8"?>
<p:tagLst xmlns:a="http://schemas.openxmlformats.org/drawingml/2006/main" xmlns:r="http://schemas.openxmlformats.org/officeDocument/2006/relationships" xmlns:p="http://schemas.openxmlformats.org/presentationml/2006/main">
  <p:tag name="THINKCELLSHAPEDONOTDELETE" val="tAvLHmIlg6ixrRaGTEjx9Lw"/>
</p:tagLst>
</file>

<file path=ppt/theme/theme1.xml><?xml version="1.0" encoding="utf-8"?>
<a:theme xmlns:a="http://schemas.openxmlformats.org/drawingml/2006/main" name="W7X">
  <a:themeElements>
    <a:clrScheme name="MPG Color Scheme">
      <a:dk1>
        <a:srgbClr val="000000"/>
      </a:dk1>
      <a:lt1>
        <a:srgbClr val="FFFFFF"/>
      </a:lt1>
      <a:dk2>
        <a:srgbClr val="005555"/>
      </a:dk2>
      <a:lt2>
        <a:srgbClr val="C6D325"/>
      </a:lt2>
      <a:accent1>
        <a:srgbClr val="006C66"/>
      </a:accent1>
      <a:accent2>
        <a:srgbClr val="C6D325"/>
      </a:accent2>
      <a:accent3>
        <a:srgbClr val="29485D"/>
      </a:accent3>
      <a:accent4>
        <a:srgbClr val="00B1EA"/>
      </a:accent4>
      <a:accent5>
        <a:srgbClr val="EF7C00"/>
      </a:accent5>
      <a:accent6>
        <a:srgbClr val="EEEEEE"/>
      </a:accent6>
      <a:hlink>
        <a:srgbClr val="005555"/>
      </a:hlink>
      <a:folHlink>
        <a:srgbClr val="A7A7A8"/>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w="19050" cmpd="sng">
          <a:noFill/>
          <a:prstDash val="dash"/>
          <a:tailEnd type="triangle" w="lg" len="med"/>
        </a:ln>
      </a:spPr>
      <a:bodyPr wrap="square" lIns="144000" tIns="108000" rIns="144000" bIns="144000" rtlCol="0" anchor="t" anchorCtr="0"/>
      <a:lstStyle>
        <a:defPPr algn="l">
          <a:spcBef>
            <a:spcPts val="1150"/>
          </a:spcBef>
          <a:buClr>
            <a:srgbClr val="116656"/>
          </a:buClr>
          <a:buSzPct val="120000"/>
          <a:defRPr sz="1300" b="1" dirty="0" smtClean="0">
            <a:solidFill>
              <a:schemeClr val="bg1"/>
            </a:solidFill>
          </a:defRPr>
        </a:defPPr>
      </a:lstStyle>
      <a:style>
        <a:lnRef idx="1">
          <a:schemeClr val="accent1"/>
        </a:lnRef>
        <a:fillRef idx="0">
          <a:schemeClr val="accent1"/>
        </a:fillRef>
        <a:effectRef idx="0">
          <a:schemeClr val="accent1"/>
        </a:effectRef>
        <a:fontRef idx="minor">
          <a:schemeClr val="tx1"/>
        </a:fontRef>
      </a:style>
    </a:spDef>
    <a:lnDef>
      <a:spPr>
        <a:ln w="19050" cmpd="sng">
          <a:prstDash val="dash"/>
          <a:headEnd type="none" w="med" len="med"/>
          <a:tailEnd type="none" w="med" len="med"/>
        </a:ln>
      </a:spPr>
      <a:bodyPr/>
      <a:lstStyle/>
      <a:style>
        <a:lnRef idx="1">
          <a:schemeClr val="accent1"/>
        </a:lnRef>
        <a:fillRef idx="0">
          <a:schemeClr val="accent1"/>
        </a:fillRef>
        <a:effectRef idx="0">
          <a:schemeClr val="accent1"/>
        </a:effectRef>
        <a:fontRef idx="minor">
          <a:schemeClr val="tx1"/>
        </a:fontRef>
      </a:style>
    </a:lnDef>
    <a:txDef>
      <a:spPr>
        <a:noFill/>
      </a:spPr>
      <a:bodyPr wrap="square" lIns="0" tIns="0" rIns="0" bIns="0" rtlCol="0" anchor="t" anchorCtr="0">
        <a:spAutoFit/>
      </a:bodyPr>
      <a:lstStyle>
        <a:defPPr marL="180000" indent="-180000" algn="l">
          <a:lnSpc>
            <a:spcPts val="2300"/>
          </a:lnSpc>
          <a:spcBef>
            <a:spcPts val="1150"/>
          </a:spcBef>
          <a:buFont typeface="Arial" panose="020B0604020202020204" pitchFamily="34" charset="0"/>
          <a:buChar char="•"/>
          <a:defRPr sz="1600" dirty="0" err="1" smtClean="0"/>
        </a:defPPr>
      </a:lstStyle>
    </a:txDef>
  </a:objectDefaults>
  <a:extraClrSchemeLst/>
  <a:custClrLst>
    <a:custClr name="MPG green dark">
      <a:srgbClr val="005555"/>
    </a:custClr>
    <a:custClr name="MPG green light">
      <a:srgbClr val="C6D325"/>
    </a:custClr>
    <a:custClr name="MPG Logo green">
      <a:srgbClr val="006C66"/>
    </a:custClr>
    <a:custClr name="MPG blue dark">
      <a:srgbClr val="29485D"/>
    </a:custClr>
    <a:custClr name="MPG blue light">
      <a:srgbClr val="00B1EA"/>
    </a:custClr>
    <a:custClr name="MPG orange">
      <a:srgbClr val="EF7C00"/>
    </a:custClr>
    <a:custClr name="MPG grey dark">
      <a:srgbClr val="777777"/>
    </a:custClr>
    <a:custClr name="MPG grey">
      <a:srgbClr val="A7A7A8"/>
    </a:custClr>
    <a:custClr name="MPG grey light">
      <a:srgbClr val="EEEEEE"/>
    </a:custClr>
  </a:custClrLst>
  <a:extLst>
    <a:ext uri="{05A4C25C-085E-4340-85A3-A5531E510DB2}">
      <thm15:themeFamily xmlns:thm15="http://schemas.microsoft.com/office/thememl/2012/main" name="Slide Template W7X 2022_Final_v7.potx" id="{95C92FA2-B49F-4845-A52C-E3D11675774C}" vid="{84D73EFA-8736-4355-BF7C-D0635A96761B}"/>
    </a:ext>
  </a:extLst>
</a:theme>
</file>

<file path=ppt/theme/theme2.xml><?xml version="1.0" encoding="utf-8"?>
<a:theme xmlns:a="http://schemas.openxmlformats.org/drawingml/2006/main" name="IPP">
  <a:themeElements>
    <a:clrScheme name="MPG Color Scheme">
      <a:dk1>
        <a:srgbClr val="000000"/>
      </a:dk1>
      <a:lt1>
        <a:srgbClr val="FFFFFF"/>
      </a:lt1>
      <a:dk2>
        <a:srgbClr val="005555"/>
      </a:dk2>
      <a:lt2>
        <a:srgbClr val="C6D325"/>
      </a:lt2>
      <a:accent1>
        <a:srgbClr val="006C66"/>
      </a:accent1>
      <a:accent2>
        <a:srgbClr val="C6D325"/>
      </a:accent2>
      <a:accent3>
        <a:srgbClr val="29485D"/>
      </a:accent3>
      <a:accent4>
        <a:srgbClr val="00B1EA"/>
      </a:accent4>
      <a:accent5>
        <a:srgbClr val="EF7C00"/>
      </a:accent5>
      <a:accent6>
        <a:srgbClr val="EEEEEE"/>
      </a:accent6>
      <a:hlink>
        <a:srgbClr val="005555"/>
      </a:hlink>
      <a:folHlink>
        <a:srgbClr val="A7A7A8"/>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w="19050" cmpd="sng">
          <a:noFill/>
          <a:prstDash val="dash"/>
          <a:tailEnd type="triangle" w="lg" len="med"/>
        </a:ln>
      </a:spPr>
      <a:bodyPr wrap="square" lIns="144000" tIns="108000" rIns="144000" bIns="144000" rtlCol="0" anchor="t" anchorCtr="0"/>
      <a:lstStyle>
        <a:defPPr algn="l">
          <a:spcBef>
            <a:spcPts val="1150"/>
          </a:spcBef>
          <a:buClr>
            <a:srgbClr val="116656"/>
          </a:buClr>
          <a:buSzPct val="120000"/>
          <a:defRPr sz="1300" b="1" dirty="0" smtClean="0">
            <a:solidFill>
              <a:schemeClr val="bg1"/>
            </a:solidFill>
          </a:defRPr>
        </a:defPPr>
      </a:lstStyle>
      <a:style>
        <a:lnRef idx="1">
          <a:schemeClr val="accent1"/>
        </a:lnRef>
        <a:fillRef idx="0">
          <a:schemeClr val="accent1"/>
        </a:fillRef>
        <a:effectRef idx="0">
          <a:schemeClr val="accent1"/>
        </a:effectRef>
        <a:fontRef idx="minor">
          <a:schemeClr val="tx1"/>
        </a:fontRef>
      </a:style>
    </a:spDef>
    <a:lnDef>
      <a:spPr>
        <a:ln w="19050" cmpd="sng">
          <a:prstDash val="dash"/>
          <a:headEnd type="none" w="med" len="med"/>
          <a:tailEnd type="none" w="med" len="med"/>
        </a:ln>
      </a:spPr>
      <a:bodyPr/>
      <a:lstStyle/>
      <a:style>
        <a:lnRef idx="1">
          <a:schemeClr val="accent1"/>
        </a:lnRef>
        <a:fillRef idx="0">
          <a:schemeClr val="accent1"/>
        </a:fillRef>
        <a:effectRef idx="0">
          <a:schemeClr val="accent1"/>
        </a:effectRef>
        <a:fontRef idx="minor">
          <a:schemeClr val="tx1"/>
        </a:fontRef>
      </a:style>
    </a:lnDef>
    <a:txDef>
      <a:spPr>
        <a:noFill/>
      </a:spPr>
      <a:bodyPr wrap="square" lIns="0" tIns="0" rIns="0" bIns="0" rtlCol="0" anchor="t" anchorCtr="0">
        <a:spAutoFit/>
      </a:bodyPr>
      <a:lstStyle>
        <a:defPPr marL="180000" indent="-180000" algn="l">
          <a:lnSpc>
            <a:spcPts val="2300"/>
          </a:lnSpc>
          <a:spcBef>
            <a:spcPts val="1150"/>
          </a:spcBef>
          <a:buFont typeface="Arial" panose="020B0604020202020204" pitchFamily="34" charset="0"/>
          <a:buChar char="•"/>
          <a:defRPr sz="1600" dirty="0" err="1" smtClean="0"/>
        </a:defPPr>
      </a:lstStyle>
    </a:txDef>
  </a:objectDefaults>
  <a:extraClrSchemeLst/>
  <a:custClrLst>
    <a:custClr name="MPG green dark">
      <a:srgbClr val="005555"/>
    </a:custClr>
    <a:custClr name="MPG green light">
      <a:srgbClr val="C6D325"/>
    </a:custClr>
    <a:custClr name="MPG Logo green">
      <a:srgbClr val="006C66"/>
    </a:custClr>
    <a:custClr name="MPG blue dark">
      <a:srgbClr val="29485D"/>
    </a:custClr>
    <a:custClr name="MPG blue light">
      <a:srgbClr val="00B1EA"/>
    </a:custClr>
    <a:custClr name="MPG orange">
      <a:srgbClr val="EF7C00"/>
    </a:custClr>
    <a:custClr name="MPG grey dark">
      <a:srgbClr val="777777"/>
    </a:custClr>
    <a:custClr name="MPG grey">
      <a:srgbClr val="A7A7A8"/>
    </a:custClr>
    <a:custClr name="MPG grey light">
      <a:srgbClr val="EEEEEE"/>
    </a:custClr>
  </a:custClrLst>
  <a:extLst>
    <a:ext uri="{05A4C25C-085E-4340-85A3-A5531E510DB2}">
      <thm15:themeFamily xmlns:thm15="http://schemas.microsoft.com/office/thememl/2012/main" name="Slide Template W7X 2022_Final_v7.potx" id="{95C92FA2-B49F-4845-A52C-E3D11675774C}" vid="{FB26D247-7D62-4E6D-AFAB-EA1FCBC0DD0A}"/>
    </a:ext>
  </a:extLst>
</a:theme>
</file>

<file path=ppt/theme/theme3.xml><?xml version="1.0" encoding="utf-8"?>
<a:theme xmlns:a="http://schemas.openxmlformats.org/drawingml/2006/main" name="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Slide Template W7X 2022_Final_v8</Template>
  <TotalTime>0</TotalTime>
  <Words>3775</Words>
  <Application>Microsoft Office PowerPoint</Application>
  <PresentationFormat>Breitbild</PresentationFormat>
  <Paragraphs>379</Paragraphs>
  <Slides>27</Slides>
  <Notes>1</Notes>
  <HiddenSlides>0</HiddenSlides>
  <MMClips>0</MMClips>
  <ScaleCrop>false</ScaleCrop>
  <HeadingPairs>
    <vt:vector size="8" baseType="variant">
      <vt:variant>
        <vt:lpstr>Verwendete Schriftarten</vt:lpstr>
      </vt:variant>
      <vt:variant>
        <vt:i4>8</vt:i4>
      </vt:variant>
      <vt:variant>
        <vt:lpstr>Design</vt:lpstr>
      </vt:variant>
      <vt:variant>
        <vt:i4>2</vt:i4>
      </vt:variant>
      <vt:variant>
        <vt:lpstr>Eingebettete OLE-Server</vt:lpstr>
      </vt:variant>
      <vt:variant>
        <vt:i4>1</vt:i4>
      </vt:variant>
      <vt:variant>
        <vt:lpstr>Folientitel</vt:lpstr>
      </vt:variant>
      <vt:variant>
        <vt:i4>27</vt:i4>
      </vt:variant>
    </vt:vector>
  </HeadingPairs>
  <TitlesOfParts>
    <vt:vector size="38" baseType="lpstr">
      <vt:lpstr>ＭＳ Ｐゴシック</vt:lpstr>
      <vt:lpstr>.SF NS Symbols Regular</vt:lpstr>
      <vt:lpstr>Arial</vt:lpstr>
      <vt:lpstr>Arial Narrow</vt:lpstr>
      <vt:lpstr>Calibri</vt:lpstr>
      <vt:lpstr>Cambria Math</vt:lpstr>
      <vt:lpstr>Symbol</vt:lpstr>
      <vt:lpstr>Wingdings 3</vt:lpstr>
      <vt:lpstr>W7X</vt:lpstr>
      <vt:lpstr>IPP</vt:lpstr>
      <vt:lpstr>think-cell Folie</vt:lpstr>
      <vt:lpstr>Overview of divertors in LHD, AUG, DIII-D and JET regarding ionization, neutralization and pumping  </vt:lpstr>
      <vt:lpstr>Introduction</vt:lpstr>
      <vt:lpstr>Divertor Particle Exhaust Efficiencies</vt:lpstr>
      <vt:lpstr>Divertors in LHD </vt:lpstr>
      <vt:lpstr>Helical Divertor (HD)</vt:lpstr>
      <vt:lpstr>Local Island Divertor (LID)</vt:lpstr>
      <vt:lpstr>Closed Helical Divertor (CHD)</vt:lpstr>
      <vt:lpstr>Divertors in ASDEX Upgrade </vt:lpstr>
      <vt:lpstr>Div I</vt:lpstr>
      <vt:lpstr>Div II</vt:lpstr>
      <vt:lpstr>Div II</vt:lpstr>
      <vt:lpstr>Div III</vt:lpstr>
      <vt:lpstr>Divertor in DIII-D </vt:lpstr>
      <vt:lpstr>Divertor</vt:lpstr>
      <vt:lpstr>Small Angle Slot Divertor (SAS)</vt:lpstr>
      <vt:lpstr>Divertors in JET </vt:lpstr>
      <vt:lpstr>Mark I</vt:lpstr>
      <vt:lpstr>Mark IIA(P)</vt:lpstr>
      <vt:lpstr>Mark IIA(P)</vt:lpstr>
      <vt:lpstr>Mark IIGB</vt:lpstr>
      <vt:lpstr>Mark IIGB</vt:lpstr>
      <vt:lpstr>Particle Exhaust Efficiencies general Overview</vt:lpstr>
      <vt:lpstr>Sources</vt:lpstr>
      <vt:lpstr>LHD</vt:lpstr>
      <vt:lpstr>ASDEX Upgrade</vt:lpstr>
      <vt:lpstr>DIII-D</vt:lpstr>
      <vt:lpstr>JET</vt:lpstr>
    </vt:vector>
  </TitlesOfParts>
  <Company>Max-Planck-Institut f. Plasmaphysik, Greifswald</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Overview of divertors in LHD, AUG, DIII-D and JET regarding ionization, neutralization and pumping</dc:title>
  <dc:creator>Draeger, Sebastian</dc:creator>
  <cp:lastModifiedBy>Draeger, Sebastian</cp:lastModifiedBy>
  <cp:revision>133</cp:revision>
  <dcterms:created xsi:type="dcterms:W3CDTF">2023-06-13T13:18:05Z</dcterms:created>
  <dcterms:modified xsi:type="dcterms:W3CDTF">2023-08-01T14:03:24Z</dcterms:modified>
</cp:coreProperties>
</file>