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5"/>
  </p:notesMasterIdLst>
  <p:sldIdLst>
    <p:sldId id="257" r:id="rId3"/>
    <p:sldId id="273" r:id="rId4"/>
    <p:sldId id="308" r:id="rId5"/>
    <p:sldId id="339" r:id="rId6"/>
    <p:sldId id="341" r:id="rId7"/>
    <p:sldId id="347" r:id="rId8"/>
    <p:sldId id="344" r:id="rId9"/>
    <p:sldId id="306" r:id="rId10"/>
    <p:sldId id="342" r:id="rId11"/>
    <p:sldId id="345" r:id="rId12"/>
    <p:sldId id="346" r:id="rId13"/>
    <p:sldId id="30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28" autoAdjust="0"/>
    <p:restoredTop sz="94660"/>
  </p:normalViewPr>
  <p:slideViewPr>
    <p:cSldViewPr snapToGrid="0">
      <p:cViewPr varScale="1">
        <p:scale>
          <a:sx n="131" d="100"/>
          <a:sy n="131" d="100"/>
        </p:scale>
        <p:origin x="252" y="12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01.08.2023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en-US" smtClean="0"/>
              <a:t>Click to edit Master title style</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5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US" smtClean="0"/>
              <a:t>Click to edit Master title style</a:t>
            </a:r>
            <a:endParaRPr lang="de-DE"/>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7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en-US" smtClean="0"/>
              <a:t>Click to edit Master title style</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0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p:txBody>
          <a:bodyPr/>
          <a:lstStyle/>
          <a:p>
            <a:r>
              <a:rPr lang="en-US" smtClean="0"/>
              <a:t>Click to edit Master title style</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0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829"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53"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en-US" smtClean="0"/>
              <a:t>Click to edit Master title style</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en-US" smtClean="0"/>
              <a:t>Divertor Development Meeting</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7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01"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Divertor Development Meeting</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25"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Divertor Development Meeting</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0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5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15" name="Datumsplatzhalter 14"/>
          <p:cNvSpPr>
            <a:spLocks noGrp="1"/>
          </p:cNvSpPr>
          <p:nvPr>
            <p:ph type="dt" sz="half" idx="14"/>
          </p:nvPr>
        </p:nvSpPr>
        <p:spPr/>
        <p:txBody>
          <a:bodyPr/>
          <a:lstStyle/>
          <a:p>
            <a:r>
              <a:rPr lang="en-US" smtClean="0"/>
              <a:t>Divertor Development Meeting</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30"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el 13"/>
          <p:cNvSpPr>
            <a:spLocks noGrp="1"/>
          </p:cNvSpPr>
          <p:nvPr>
            <p:ph type="title"/>
          </p:nvPr>
        </p:nvSpPr>
        <p:spPr/>
        <p:txBody>
          <a:bodyPr/>
          <a:lstStyle/>
          <a:p>
            <a:r>
              <a:rPr lang="en-US" smtClean="0"/>
              <a:t>Click to edit Master title style</a:t>
            </a:r>
            <a:endParaRPr lang="de-DE"/>
          </a:p>
        </p:txBody>
      </p:sp>
      <p:sp>
        <p:nvSpPr>
          <p:cNvPr id="12" name="Datumsplatzhalter 11"/>
          <p:cNvSpPr>
            <a:spLocks noGrp="1"/>
          </p:cNvSpPr>
          <p:nvPr>
            <p:ph type="dt" sz="half" idx="10"/>
          </p:nvPr>
        </p:nvSpPr>
        <p:spPr/>
        <p:txBody>
          <a:bodyPr/>
          <a:lstStyle/>
          <a:p>
            <a:r>
              <a:rPr lang="en-US" smtClean="0"/>
              <a:t>Divertor Development Meeting</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Divertor Development Meeting</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AMIT KHARWANDIKAR | 01.08.23</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Divertor Development Meeting</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AMIT KHARWANDIKAR | 01.08.23</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KHARWANDIKAR | 01.08.23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81"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Divertor Development Meeting</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AMIT KHARWANDIKAR | 01.08.23</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Amit </a:t>
            </a:r>
            <a:r>
              <a:rPr lang="en-GB" dirty="0" err="1" smtClean="0"/>
              <a:t>Kharwandikar</a:t>
            </a:r>
            <a:endParaRPr lang="en-GB" dirty="0" smtClean="0"/>
          </a:p>
        </p:txBody>
      </p:sp>
      <p:sp>
        <p:nvSpPr>
          <p:cNvPr id="7" name="Titel 6"/>
          <p:cNvSpPr>
            <a:spLocks noGrp="1"/>
          </p:cNvSpPr>
          <p:nvPr>
            <p:ph type="title"/>
          </p:nvPr>
        </p:nvSpPr>
        <p:spPr/>
        <p:txBody>
          <a:bodyPr/>
          <a:lstStyle/>
          <a:p>
            <a:r>
              <a:rPr lang="en-GB" dirty="0" err="1" smtClean="0"/>
              <a:t>Divertor</a:t>
            </a:r>
            <a:r>
              <a:rPr lang="en-GB" dirty="0" smtClean="0"/>
              <a:t> </a:t>
            </a:r>
            <a:r>
              <a:rPr lang="en-GB" dirty="0" smtClean="0"/>
              <a:t>Development Meeting</a:t>
            </a:r>
            <a:br>
              <a:rPr lang="en-GB" dirty="0" smtClean="0"/>
            </a:br>
            <a:r>
              <a:rPr lang="en-GB" dirty="0" smtClean="0"/>
              <a:t/>
            </a:r>
            <a:br>
              <a:rPr lang="en-GB" dirty="0" smtClean="0"/>
            </a:br>
            <a:r>
              <a:rPr lang="en-GB" dirty="0" smtClean="0"/>
              <a:t>W7-X </a:t>
            </a:r>
            <a:r>
              <a:rPr lang="en-GB" dirty="0" err="1" smtClean="0"/>
              <a:t>Divertor</a:t>
            </a:r>
            <a:r>
              <a:rPr lang="en-GB" dirty="0" smtClean="0"/>
              <a:t> Optimization: Status and Ideas </a:t>
            </a:r>
            <a:r>
              <a:rPr lang="en-GB" dirty="0" smtClean="0"/>
              <a:t/>
            </a:r>
            <a:br>
              <a:rPr lang="en-GB" dirty="0" smtClean="0"/>
            </a:br>
            <a:endParaRPr lang="en-GB" dirty="0"/>
          </a:p>
        </p:txBody>
      </p:sp>
      <p:sp>
        <p:nvSpPr>
          <p:cNvPr id="3" name="Datumsplatzhalter 2"/>
          <p:cNvSpPr>
            <a:spLocks noGrp="1"/>
          </p:cNvSpPr>
          <p:nvPr>
            <p:ph type="dt" sz="half" idx="10"/>
          </p:nvPr>
        </p:nvSpPr>
        <p:spPr/>
        <p:txBody>
          <a:bodyPr/>
          <a:lstStyle/>
          <a:p>
            <a:r>
              <a:rPr lang="en-US" smtClean="0"/>
              <a:t>Divertor Development Meeting</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AMIT KHARWANDIKAR | 01.08.23</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49350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6" y="1609726"/>
            <a:ext cx="6659127" cy="4772024"/>
          </a:xfrm>
        </p:spPr>
        <p:txBody>
          <a:bodyPr/>
          <a:lstStyle/>
          <a:p>
            <a:pPr marL="285750" indent="-285750">
              <a:buFont typeface="Arial" panose="020B0604020202020204" pitchFamily="34" charset="0"/>
              <a:buChar char="•"/>
            </a:pPr>
            <a:r>
              <a:rPr lang="en-IN" dirty="0" smtClean="0"/>
              <a:t>Bounding surface for target magnetic configurations</a:t>
            </a:r>
            <a:endParaRPr lang="en-IN" dirty="0"/>
          </a:p>
        </p:txBody>
      </p:sp>
      <p:sp>
        <p:nvSpPr>
          <p:cNvPr id="3" name="Title 2"/>
          <p:cNvSpPr>
            <a:spLocks noGrp="1"/>
          </p:cNvSpPr>
          <p:nvPr>
            <p:ph type="title"/>
          </p:nvPr>
        </p:nvSpPr>
        <p:spPr/>
        <p:txBody>
          <a:bodyPr/>
          <a:lstStyle/>
          <a:p>
            <a:r>
              <a:rPr lang="en-IN" dirty="0" smtClean="0"/>
              <a:t>High Mirror</a:t>
            </a:r>
            <a:r>
              <a:rPr lang="en-IN" dirty="0" smtClean="0"/>
              <a:t>. </a:t>
            </a:r>
            <a:r>
              <a:rPr lang="en-IN" dirty="0"/>
              <a:t>– High QII Surface</a:t>
            </a:r>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10</a:t>
            </a:fld>
            <a:endParaRPr lang="de-DE" dirty="0"/>
          </a:p>
        </p:txBody>
      </p:sp>
      <p:pic>
        <p:nvPicPr>
          <p:cNvPr id="9" name="Picture 8"/>
          <p:cNvPicPr>
            <a:picLocks noChangeAspect="1"/>
          </p:cNvPicPr>
          <p:nvPr/>
        </p:nvPicPr>
        <p:blipFill>
          <a:blip r:embed="rId2"/>
          <a:stretch>
            <a:fillRect/>
          </a:stretch>
        </p:blipFill>
        <p:spPr>
          <a:xfrm>
            <a:off x="7538959" y="760883"/>
            <a:ext cx="3062022" cy="5620867"/>
          </a:xfrm>
          <a:prstGeom prst="rect">
            <a:avLst/>
          </a:prstGeom>
        </p:spPr>
      </p:pic>
      <p:pic>
        <p:nvPicPr>
          <p:cNvPr id="11" name="Picture 10"/>
          <p:cNvPicPr>
            <a:picLocks noChangeAspect="1"/>
          </p:cNvPicPr>
          <p:nvPr/>
        </p:nvPicPr>
        <p:blipFill>
          <a:blip r:embed="rId3"/>
          <a:stretch>
            <a:fillRect/>
          </a:stretch>
        </p:blipFill>
        <p:spPr>
          <a:xfrm>
            <a:off x="2017761" y="2157984"/>
            <a:ext cx="4014255" cy="4090846"/>
          </a:xfrm>
          <a:prstGeom prst="rect">
            <a:avLst/>
          </a:prstGeom>
        </p:spPr>
      </p:pic>
    </p:spTree>
    <p:extLst>
      <p:ext uri="{BB962C8B-B14F-4D97-AF65-F5344CB8AC3E}">
        <p14:creationId xmlns:p14="http://schemas.microsoft.com/office/powerpoint/2010/main" val="301958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6" y="1609726"/>
            <a:ext cx="6659127" cy="4772024"/>
          </a:xfrm>
        </p:spPr>
        <p:txBody>
          <a:bodyPr/>
          <a:lstStyle/>
          <a:p>
            <a:pPr marL="285750" indent="-285750">
              <a:buFont typeface="Arial" panose="020B0604020202020204" pitchFamily="34" charset="0"/>
              <a:buChar char="•"/>
            </a:pPr>
            <a:r>
              <a:rPr lang="en-IN" dirty="0" smtClean="0"/>
              <a:t>Bounding surface for target magnetic configurations</a:t>
            </a:r>
            <a:endParaRPr lang="en-IN" dirty="0"/>
          </a:p>
        </p:txBody>
      </p:sp>
      <p:sp>
        <p:nvSpPr>
          <p:cNvPr id="3" name="Title 2"/>
          <p:cNvSpPr>
            <a:spLocks noGrp="1"/>
          </p:cNvSpPr>
          <p:nvPr>
            <p:ph type="title"/>
          </p:nvPr>
        </p:nvSpPr>
        <p:spPr/>
        <p:txBody>
          <a:bodyPr/>
          <a:lstStyle/>
          <a:p>
            <a:r>
              <a:rPr lang="en-IN" dirty="0" smtClean="0"/>
              <a:t>High Iota</a:t>
            </a:r>
            <a:r>
              <a:rPr lang="en-IN" dirty="0" smtClean="0"/>
              <a:t> </a:t>
            </a:r>
            <a:r>
              <a:rPr lang="en-IN" dirty="0" err="1"/>
              <a:t>Config</a:t>
            </a:r>
            <a:r>
              <a:rPr lang="en-IN" dirty="0"/>
              <a:t>. – High QII Surface</a:t>
            </a:r>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11</a:t>
            </a:fld>
            <a:endParaRPr lang="de-DE" dirty="0"/>
          </a:p>
        </p:txBody>
      </p:sp>
      <p:pic>
        <p:nvPicPr>
          <p:cNvPr id="9" name="Picture 8"/>
          <p:cNvPicPr>
            <a:picLocks noChangeAspect="1"/>
          </p:cNvPicPr>
          <p:nvPr/>
        </p:nvPicPr>
        <p:blipFill>
          <a:blip r:embed="rId2"/>
          <a:stretch>
            <a:fillRect/>
          </a:stretch>
        </p:blipFill>
        <p:spPr>
          <a:xfrm>
            <a:off x="7469736" y="599312"/>
            <a:ext cx="3079292" cy="5782438"/>
          </a:xfrm>
          <a:prstGeom prst="rect">
            <a:avLst/>
          </a:prstGeom>
        </p:spPr>
      </p:pic>
      <p:pic>
        <p:nvPicPr>
          <p:cNvPr id="11" name="Picture 10"/>
          <p:cNvPicPr>
            <a:picLocks noChangeAspect="1"/>
          </p:cNvPicPr>
          <p:nvPr/>
        </p:nvPicPr>
        <p:blipFill>
          <a:blip r:embed="rId3"/>
          <a:stretch>
            <a:fillRect/>
          </a:stretch>
        </p:blipFill>
        <p:spPr>
          <a:xfrm>
            <a:off x="1231568" y="2224358"/>
            <a:ext cx="5013985" cy="4157392"/>
          </a:xfrm>
          <a:prstGeom prst="rect">
            <a:avLst/>
          </a:prstGeom>
        </p:spPr>
      </p:pic>
    </p:spTree>
    <p:extLst>
      <p:ext uri="{BB962C8B-B14F-4D97-AF65-F5344CB8AC3E}">
        <p14:creationId xmlns:p14="http://schemas.microsoft.com/office/powerpoint/2010/main" val="174329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US" smtClean="0"/>
              <a:t>Divertor Development Meeting</a:t>
            </a:r>
            <a:endParaRPr lang="de-DE" dirty="0"/>
          </a:p>
        </p:txBody>
      </p:sp>
      <p:sp>
        <p:nvSpPr>
          <p:cNvPr id="4" name="Footer Placeholder 3"/>
          <p:cNvSpPr>
            <a:spLocks noGrp="1"/>
          </p:cNvSpPr>
          <p:nvPr>
            <p:ph type="ftr" sz="quarter" idx="15"/>
          </p:nvPr>
        </p:nvSpPr>
        <p:spPr/>
        <p:txBody>
          <a:bodyPr/>
          <a:lstStyle/>
          <a:p>
            <a:r>
              <a:rPr lang="de-DE" smtClean="0"/>
              <a:t>Max-Planck-Institut für Plasmaphysik | AMIT KHARWANDIKAR | 01.08.23</a:t>
            </a:r>
            <a:endParaRPr lang="de-DE" dirty="0"/>
          </a:p>
        </p:txBody>
      </p:sp>
      <p:sp>
        <p:nvSpPr>
          <p:cNvPr id="5" name="Slide Number Placeholder 4"/>
          <p:cNvSpPr>
            <a:spLocks noGrp="1"/>
          </p:cNvSpPr>
          <p:nvPr>
            <p:ph type="sldNum" sz="quarter" idx="16"/>
          </p:nvPr>
        </p:nvSpPr>
        <p:spPr/>
        <p:txBody>
          <a:bodyPr/>
          <a:lstStyle/>
          <a:p>
            <a:fld id="{ECE691D0-CC49-4FC7-9C4D-6112B0CB3A76}" type="slidenum">
              <a:rPr lang="de-DE" smtClean="0"/>
              <a:pPr/>
              <a:t>12</a:t>
            </a:fld>
            <a:endParaRPr lang="de-DE" dirty="0"/>
          </a:p>
        </p:txBody>
      </p:sp>
      <p:sp>
        <p:nvSpPr>
          <p:cNvPr id="6" name="Text Placeholder 5"/>
          <p:cNvSpPr>
            <a:spLocks noGrp="1"/>
          </p:cNvSpPr>
          <p:nvPr>
            <p:ph type="body" sz="quarter" idx="17"/>
          </p:nvPr>
        </p:nvSpPr>
        <p:spPr/>
        <p:txBody>
          <a:bodyPr anchor="ctr">
            <a:normAutofit/>
          </a:bodyPr>
          <a:lstStyle/>
          <a:p>
            <a:pPr algn="ctr"/>
            <a:r>
              <a:rPr lang="en-US" sz="4000" dirty="0" smtClean="0"/>
              <a:t>Thank you </a:t>
            </a:r>
            <a:endParaRPr lang="en-US" sz="4000" dirty="0"/>
          </a:p>
        </p:txBody>
      </p:sp>
    </p:spTree>
    <p:extLst>
      <p:ext uri="{BB962C8B-B14F-4D97-AF65-F5344CB8AC3E}">
        <p14:creationId xmlns:p14="http://schemas.microsoft.com/office/powerpoint/2010/main" val="2181376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pPr marL="285750" indent="-285750">
              <a:buFont typeface="Arial" panose="020B0604020202020204" pitchFamily="34" charset="0"/>
              <a:buChar char="•"/>
            </a:pPr>
            <a:r>
              <a:rPr lang="en-US" b="0" u="sng" dirty="0" smtClean="0"/>
              <a:t>Aim:</a:t>
            </a:r>
            <a:r>
              <a:rPr lang="en-US" b="0" dirty="0" smtClean="0"/>
              <a:t> </a:t>
            </a:r>
            <a:r>
              <a:rPr lang="en-US" dirty="0" smtClean="0"/>
              <a:t>Design 3D </a:t>
            </a:r>
            <a:r>
              <a:rPr lang="en-US" dirty="0" err="1"/>
              <a:t>d</a:t>
            </a:r>
            <a:r>
              <a:rPr lang="en-US" dirty="0" err="1" smtClean="0"/>
              <a:t>ivertors</a:t>
            </a:r>
            <a:r>
              <a:rPr lang="en-US" dirty="0" smtClean="0"/>
              <a:t> </a:t>
            </a:r>
          </a:p>
          <a:p>
            <a:pPr marL="285750" indent="-285750">
              <a:buFontTx/>
              <a:buChar char="-"/>
            </a:pPr>
            <a:r>
              <a:rPr lang="en-US" b="0" dirty="0" smtClean="0"/>
              <a:t>Heat Flux Compatibility</a:t>
            </a:r>
          </a:p>
          <a:p>
            <a:pPr marL="285750" indent="-285750">
              <a:buFontTx/>
              <a:buChar char="-"/>
            </a:pPr>
            <a:r>
              <a:rPr lang="en-US" b="0" dirty="0" smtClean="0"/>
              <a:t>Improved Neutral Exhaust</a:t>
            </a:r>
          </a:p>
          <a:p>
            <a:pPr marL="285750" indent="-285750">
              <a:buFontTx/>
              <a:buChar char="-"/>
            </a:pPr>
            <a:r>
              <a:rPr lang="en-US" b="0" dirty="0" smtClean="0"/>
              <a:t>Flexibility in configuration space</a:t>
            </a:r>
          </a:p>
          <a:p>
            <a:endParaRPr lang="en-US" b="0" dirty="0" smtClean="0"/>
          </a:p>
          <a:p>
            <a:pPr marL="285750" indent="-285750">
              <a:buFont typeface="Arial" panose="020B0604020202020204" pitchFamily="34" charset="0"/>
              <a:buChar char="•"/>
            </a:pPr>
            <a:r>
              <a:rPr lang="en-US" dirty="0" smtClean="0"/>
              <a:t>Known</a:t>
            </a:r>
            <a:r>
              <a:rPr lang="en-US" dirty="0" smtClean="0"/>
              <a:t>: Tools (EMC3-lite), Boundary Conditions (HL limits, Configuration Space, </a:t>
            </a:r>
            <a:r>
              <a:rPr lang="en-US" b="0" dirty="0" smtClean="0"/>
              <a:t>Neutrals?</a:t>
            </a:r>
            <a:r>
              <a:rPr lang="en-US" dirty="0" smtClean="0"/>
              <a:t>)</a:t>
            </a:r>
          </a:p>
          <a:p>
            <a:pPr marL="285750" indent="-285750">
              <a:buFont typeface="Arial" panose="020B0604020202020204" pitchFamily="34" charset="0"/>
              <a:buChar char="•"/>
            </a:pPr>
            <a:r>
              <a:rPr lang="en-US" dirty="0" smtClean="0"/>
              <a:t>3D SOL -&gt; Large design space</a:t>
            </a:r>
          </a:p>
          <a:p>
            <a:pPr marL="285750" indent="-285750">
              <a:buFont typeface="Arial" panose="020B0604020202020204" pitchFamily="34" charset="0"/>
              <a:buChar char="•"/>
            </a:pPr>
            <a:r>
              <a:rPr lang="en-US" dirty="0" smtClean="0"/>
              <a:t>Roadblock to Formulate an Iterative Optimization problem</a:t>
            </a:r>
            <a:r>
              <a:rPr lang="en-US" dirty="0" smtClean="0"/>
              <a:t>?</a:t>
            </a:r>
          </a:p>
          <a:p>
            <a:pPr marL="285750" indent="-285750">
              <a:buFontTx/>
              <a:buChar char="-"/>
            </a:pPr>
            <a:r>
              <a:rPr lang="en-US" dirty="0" smtClean="0"/>
              <a:t>Clever initial design guess -&gt; Design reference</a:t>
            </a:r>
          </a:p>
          <a:p>
            <a:pPr marL="285750" indent="-285750">
              <a:buFontTx/>
              <a:buChar char="-"/>
            </a:pPr>
            <a:r>
              <a:rPr lang="en-US" dirty="0" smtClean="0"/>
              <a:t>Identify (limited but sufficient) parameter space to scan</a:t>
            </a:r>
          </a:p>
          <a:p>
            <a:endParaRPr lang="en-US" dirty="0" smtClean="0"/>
          </a:p>
          <a:p>
            <a:pPr marL="285750" indent="-285750">
              <a:buFont typeface="Arial" panose="020B0604020202020204" pitchFamily="34" charset="0"/>
              <a:buChar char="•"/>
            </a:pPr>
            <a:r>
              <a:rPr lang="en-US" dirty="0" smtClean="0"/>
              <a:t>Options -&gt; Seek motivation from Transport physics/magnetic topology/combination of both</a:t>
            </a:r>
          </a:p>
          <a:p>
            <a:pPr marL="285750" indent="-285750">
              <a:buFontTx/>
              <a:buChar char="-"/>
            </a:pPr>
            <a:endParaRPr lang="en-US" dirty="0" smtClean="0"/>
          </a:p>
          <a:p>
            <a:pPr marL="285750" indent="-285750">
              <a:buFontTx/>
              <a:buChar char="-"/>
            </a:pPr>
            <a:endParaRPr lang="en-US" b="0" dirty="0" smtClean="0"/>
          </a:p>
          <a:p>
            <a:pPr marL="285750" indent="-285750">
              <a:buFontTx/>
              <a:buChar char="-"/>
            </a:pPr>
            <a:endParaRPr lang="en-US" b="0" dirty="0"/>
          </a:p>
          <a:p>
            <a:pPr marL="285750" indent="-285750">
              <a:buFontTx/>
              <a:buChar char="-"/>
            </a:pPr>
            <a:endParaRPr lang="en-US" b="0" dirty="0" smtClean="0"/>
          </a:p>
          <a:p>
            <a:endParaRPr lang="en-IN" dirty="0"/>
          </a:p>
          <a:p>
            <a:endParaRPr lang="en-IN" dirty="0"/>
          </a:p>
          <a:p>
            <a:pPr marL="285750" indent="-28575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sz="3200" dirty="0" smtClean="0"/>
              <a:t>Background</a:t>
            </a:r>
            <a:endParaRPr lang="en-US"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2</a:t>
            </a:fld>
            <a:endParaRPr lang="de-DE" dirty="0"/>
          </a:p>
        </p:txBody>
      </p:sp>
    </p:spTree>
    <p:extLst>
      <p:ext uri="{BB962C8B-B14F-4D97-AF65-F5344CB8AC3E}">
        <p14:creationId xmlns:p14="http://schemas.microsoft.com/office/powerpoint/2010/main" val="3490548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Parameterization of the </a:t>
            </a:r>
            <a:r>
              <a:rPr lang="en-IN" dirty="0" err="1" smtClean="0"/>
              <a:t>Divertor</a:t>
            </a:r>
            <a:r>
              <a:rPr lang="en-IN" dirty="0" smtClean="0"/>
              <a:t> Design</a:t>
            </a: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01.08.23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3</a:t>
            </a:fld>
            <a:endParaRPr lang="de-DE" dirty="0"/>
          </a:p>
        </p:txBody>
      </p:sp>
    </p:spTree>
    <p:extLst>
      <p:ext uri="{BB962C8B-B14F-4D97-AF65-F5344CB8AC3E}">
        <p14:creationId xmlns:p14="http://schemas.microsoft.com/office/powerpoint/2010/main" val="372541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Alternate </a:t>
            </a:r>
            <a:r>
              <a:rPr lang="en-IN" dirty="0" err="1" smtClean="0"/>
              <a:t>Divertor</a:t>
            </a:r>
            <a:r>
              <a:rPr lang="en-IN" dirty="0" smtClean="0"/>
              <a:t> Geometries</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4</a:t>
            </a:fld>
            <a:endParaRPr lang="de-DE" dirty="0"/>
          </a:p>
        </p:txBody>
      </p:sp>
      <p:sp>
        <p:nvSpPr>
          <p:cNvPr id="8" name="Content Placeholder 7"/>
          <p:cNvSpPr>
            <a:spLocks noGrp="1"/>
          </p:cNvSpPr>
          <p:nvPr>
            <p:ph sz="quarter" idx="13"/>
          </p:nvPr>
        </p:nvSpPr>
        <p:spPr/>
        <p:txBody>
          <a:bodyPr/>
          <a:lstStyle/>
          <a:p>
            <a:pPr marL="285750" indent="-285750">
              <a:buFont typeface="Arial" panose="020B0604020202020204" pitchFamily="34" charset="0"/>
              <a:buChar char="•"/>
            </a:pPr>
            <a:r>
              <a:rPr lang="en-IN" dirty="0" smtClean="0"/>
              <a:t>Example</a:t>
            </a:r>
            <a:r>
              <a:rPr lang="en-IN" dirty="0" smtClean="0"/>
              <a:t> </a:t>
            </a:r>
            <a:r>
              <a:rPr lang="en-IN" dirty="0" smtClean="0"/>
              <a:t>-&gt; Use shape/spline of flux surfaces or stationary points of a given magnetic topology to guide shape of </a:t>
            </a:r>
            <a:r>
              <a:rPr lang="en-IN" dirty="0" err="1" smtClean="0"/>
              <a:t>divertor</a:t>
            </a:r>
            <a:r>
              <a:rPr lang="en-IN" dirty="0" smtClean="0"/>
              <a:t> -&gt; general framework for any configuration</a:t>
            </a:r>
          </a:p>
          <a:p>
            <a:endParaRPr lang="en-IN" dirty="0"/>
          </a:p>
          <a:p>
            <a:pPr marL="285750" indent="-285750">
              <a:buFont typeface="Arial" panose="020B0604020202020204" pitchFamily="34" charset="0"/>
              <a:buChar char="•"/>
            </a:pPr>
            <a:r>
              <a:rPr lang="en-IN" dirty="0" smtClean="0"/>
              <a:t>O-line </a:t>
            </a:r>
            <a:r>
              <a:rPr lang="en-IN" dirty="0" err="1" smtClean="0"/>
              <a:t>divertors</a:t>
            </a:r>
            <a:r>
              <a:rPr lang="en-IN" dirty="0" smtClean="0"/>
              <a:t>: </a:t>
            </a:r>
          </a:p>
          <a:p>
            <a:pPr marL="285750" indent="-285750">
              <a:buFontTx/>
              <a:buChar char="-"/>
            </a:pPr>
            <a:r>
              <a:rPr lang="en-IN" dirty="0" smtClean="0"/>
              <a:t>Spline of O-point</a:t>
            </a:r>
          </a:p>
          <a:p>
            <a:pPr marL="285750" indent="-285750">
              <a:buFontTx/>
              <a:buChar char="-"/>
            </a:pPr>
            <a:r>
              <a:rPr lang="en-IN" dirty="0" smtClean="0"/>
              <a:t>Spline of closest radially inward flux </a:t>
            </a:r>
            <a:r>
              <a:rPr lang="en-IN" dirty="0" smtClean="0"/>
              <a:t>surface</a:t>
            </a:r>
          </a:p>
          <a:p>
            <a:r>
              <a:rPr lang="en-IN" dirty="0" smtClean="0"/>
              <a:t>     </a:t>
            </a:r>
            <a:r>
              <a:rPr lang="en-IN" b="0" dirty="0" smtClean="0"/>
              <a:t>(Instead can use power carrying layer!) </a:t>
            </a:r>
            <a:endParaRPr lang="en-IN" b="0" dirty="0" smtClean="0"/>
          </a:p>
          <a:p>
            <a:pPr marL="285750" indent="-285750">
              <a:buFontTx/>
              <a:buChar char="-"/>
            </a:pPr>
            <a:r>
              <a:rPr lang="en-IN" dirty="0" err="1" smtClean="0"/>
              <a:t>Toroidally</a:t>
            </a:r>
            <a:r>
              <a:rPr lang="en-IN" dirty="0" smtClean="0"/>
              <a:t> consistent with iota</a:t>
            </a:r>
          </a:p>
          <a:p>
            <a:pPr marL="285750" indent="-285750">
              <a:buFontTx/>
              <a:buChar char="-"/>
            </a:pPr>
            <a:r>
              <a:rPr lang="en-IN" dirty="0" smtClean="0">
                <a:solidFill>
                  <a:schemeClr val="accent5"/>
                </a:solidFill>
              </a:rPr>
              <a:t>Basis vector</a:t>
            </a:r>
            <a:r>
              <a:rPr lang="en-IN" dirty="0" smtClean="0"/>
              <a:t>-&gt;design relevant coordinate system</a:t>
            </a:r>
          </a:p>
          <a:p>
            <a:endParaRPr lang="en-IN" dirty="0" smtClean="0"/>
          </a:p>
          <a:p>
            <a:pPr marL="285750" indent="-285750">
              <a:buFont typeface="Arial" panose="020B0604020202020204" pitchFamily="34" charset="0"/>
              <a:buChar char="•"/>
            </a:pPr>
            <a:endParaRPr lang="en-IN" dirty="0" smtClean="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endParaRPr lang="en-IN" dirty="0"/>
          </a:p>
        </p:txBody>
      </p:sp>
      <p:pic>
        <p:nvPicPr>
          <p:cNvPr id="9" name="Content Placeholder 6"/>
          <p:cNvPicPr>
            <a:picLocks noChangeAspect="1"/>
          </p:cNvPicPr>
          <p:nvPr/>
        </p:nvPicPr>
        <p:blipFill>
          <a:blip r:embed="rId2"/>
          <a:stretch>
            <a:fillRect/>
          </a:stretch>
        </p:blipFill>
        <p:spPr>
          <a:xfrm>
            <a:off x="6603997" y="2379249"/>
            <a:ext cx="5266983" cy="3936663"/>
          </a:xfrm>
          <a:prstGeom prst="rect">
            <a:avLst/>
          </a:prstGeom>
        </p:spPr>
      </p:pic>
      <p:cxnSp>
        <p:nvCxnSpPr>
          <p:cNvPr id="7" name="Straight Arrow Connector 6"/>
          <p:cNvCxnSpPr/>
          <p:nvPr/>
        </p:nvCxnSpPr>
        <p:spPr>
          <a:xfrm>
            <a:off x="8968435" y="4820717"/>
            <a:ext cx="80467" cy="314553"/>
          </a:xfrm>
          <a:prstGeom prst="straightConnector1">
            <a:avLst/>
          </a:prstGeom>
          <a:ln w="28575">
            <a:headEnd type="none"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99498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Alternate </a:t>
            </a:r>
            <a:r>
              <a:rPr lang="en-IN" dirty="0" err="1" smtClean="0"/>
              <a:t>Divertor</a:t>
            </a:r>
            <a:r>
              <a:rPr lang="en-IN" dirty="0" smtClean="0"/>
              <a:t> Geometries</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5</a:t>
            </a:fld>
            <a:endParaRPr lang="de-DE" dirty="0"/>
          </a:p>
        </p:txBody>
      </p:sp>
      <p:sp>
        <p:nvSpPr>
          <p:cNvPr id="2" name="Content Placeholder 1"/>
          <p:cNvSpPr>
            <a:spLocks noGrp="1"/>
          </p:cNvSpPr>
          <p:nvPr>
            <p:ph sz="quarter" idx="13"/>
          </p:nvPr>
        </p:nvSpPr>
        <p:spPr>
          <a:xfrm>
            <a:off x="695327" y="1609726"/>
            <a:ext cx="5594638" cy="4772024"/>
          </a:xfrm>
        </p:spPr>
        <p:txBody>
          <a:bodyPr/>
          <a:lstStyle/>
          <a:p>
            <a:pPr marL="285750" indent="-285750">
              <a:buFont typeface="Arial" panose="020B0604020202020204" pitchFamily="34" charset="0"/>
              <a:buChar char="•"/>
            </a:pPr>
            <a:r>
              <a:rPr lang="en-IN" dirty="0" smtClean="0"/>
              <a:t>Parameters:</a:t>
            </a:r>
          </a:p>
          <a:p>
            <a:pPr marL="285750" indent="-285750">
              <a:buFontTx/>
              <a:buChar char="-"/>
            </a:pPr>
            <a:r>
              <a:rPr lang="en-IN" dirty="0" smtClean="0"/>
              <a:t>Phi-extent</a:t>
            </a:r>
          </a:p>
          <a:p>
            <a:pPr marL="285750" indent="-285750">
              <a:buFontTx/>
              <a:buChar char="-"/>
            </a:pPr>
            <a:r>
              <a:rPr lang="en-IN" dirty="0" smtClean="0">
                <a:solidFill>
                  <a:srgbClr val="00B1EA"/>
                </a:solidFill>
              </a:rPr>
              <a:t>Off-set </a:t>
            </a:r>
            <a:r>
              <a:rPr lang="en-IN" dirty="0" smtClean="0"/>
              <a:t>from O-point over toroidal length</a:t>
            </a:r>
          </a:p>
          <a:p>
            <a:pPr marL="285750" indent="-285750">
              <a:buFontTx/>
              <a:buChar char="-"/>
            </a:pPr>
            <a:r>
              <a:rPr lang="en-IN" dirty="0" smtClean="0"/>
              <a:t>Length and </a:t>
            </a:r>
            <a:r>
              <a:rPr lang="en-IN" dirty="0" smtClean="0"/>
              <a:t>width</a:t>
            </a:r>
            <a:endParaRPr lang="en-IN" dirty="0" smtClean="0"/>
          </a:p>
          <a:p>
            <a:pPr marL="285750" indent="-285750">
              <a:buFontTx/>
              <a:buChar char="-"/>
            </a:pPr>
            <a:r>
              <a:rPr lang="en-IN" dirty="0" smtClean="0">
                <a:solidFill>
                  <a:schemeClr val="bg2"/>
                </a:solidFill>
              </a:rPr>
              <a:t>Inclination</a:t>
            </a:r>
            <a:r>
              <a:rPr lang="en-IN" dirty="0" smtClean="0"/>
              <a:t> with basis vector</a:t>
            </a:r>
            <a:endParaRPr lang="en-IN" dirty="0"/>
          </a:p>
          <a:p>
            <a:pPr marL="285750" indent="-285750">
              <a:buFont typeface="Arial" panose="020B0604020202020204" pitchFamily="34" charset="0"/>
              <a:buChar char="•"/>
            </a:pPr>
            <a:endParaRPr lang="en-IN" dirty="0"/>
          </a:p>
          <a:p>
            <a:pPr marL="285750" indent="-285750">
              <a:buFont typeface="Arial" panose="020B0604020202020204" pitchFamily="34" charset="0"/>
              <a:buChar char="•"/>
            </a:pPr>
            <a:r>
              <a:rPr lang="en-IN" dirty="0" smtClean="0"/>
              <a:t>Control offset -&gt; shadow potential leading edges </a:t>
            </a:r>
            <a:endParaRPr lang="en-IN" dirty="0"/>
          </a:p>
        </p:txBody>
      </p:sp>
      <p:pic>
        <p:nvPicPr>
          <p:cNvPr id="8" name="Picture 7"/>
          <p:cNvPicPr>
            <a:picLocks noChangeAspect="1"/>
          </p:cNvPicPr>
          <p:nvPr/>
        </p:nvPicPr>
        <p:blipFill>
          <a:blip r:embed="rId2"/>
          <a:stretch>
            <a:fillRect/>
          </a:stretch>
        </p:blipFill>
        <p:spPr>
          <a:xfrm>
            <a:off x="6096000" y="1609725"/>
            <a:ext cx="5400023" cy="4312805"/>
          </a:xfrm>
          <a:prstGeom prst="rect">
            <a:avLst/>
          </a:prstGeom>
        </p:spPr>
      </p:pic>
      <p:sp>
        <p:nvSpPr>
          <p:cNvPr id="7" name="Curved Up Arrow 6"/>
          <p:cNvSpPr/>
          <p:nvPr/>
        </p:nvSpPr>
        <p:spPr>
          <a:xfrm rot="10800000">
            <a:off x="8106213" y="4776824"/>
            <a:ext cx="847592" cy="570585"/>
          </a:xfrm>
          <a:prstGeom prst="curvedUpArrow">
            <a:avLst/>
          </a:prstGeom>
          <a:ln>
            <a:tailEnd type="triangle" w="lg" len="med"/>
          </a:ln>
        </p:spPr>
        <p:style>
          <a:lnRef idx="2">
            <a:schemeClr val="accent2"/>
          </a:lnRef>
          <a:fillRef idx="1">
            <a:schemeClr val="lt1"/>
          </a:fillRef>
          <a:effectRef idx="0">
            <a:schemeClr val="accent2"/>
          </a:effectRef>
          <a:fontRef idx="minor">
            <a:schemeClr val="dk1"/>
          </a:fontRef>
        </p:style>
        <p:txBody>
          <a:bodyPr wrap="square" lIns="144000" tIns="108000" rIns="144000" bIns="144000" rtlCol="0" anchor="t" anchorCtr="0"/>
          <a:lstStyle/>
          <a:p>
            <a:pPr algn="l">
              <a:spcBef>
                <a:spcPts val="1150"/>
              </a:spcBef>
              <a:buClr>
                <a:srgbClr val="116656"/>
              </a:buClr>
              <a:buSzPct val="120000"/>
            </a:pPr>
            <a:endParaRPr lang="en-IN" sz="1300" b="1" dirty="0" smtClean="0">
              <a:solidFill>
                <a:schemeClr val="bg1"/>
              </a:solidFill>
            </a:endParaRPr>
          </a:p>
        </p:txBody>
      </p:sp>
      <p:cxnSp>
        <p:nvCxnSpPr>
          <p:cNvPr id="10" name="Straight Arrow Connector 9"/>
          <p:cNvCxnSpPr/>
          <p:nvPr/>
        </p:nvCxnSpPr>
        <p:spPr>
          <a:xfrm>
            <a:off x="8617305" y="4088356"/>
            <a:ext cx="65837" cy="275738"/>
          </a:xfrm>
          <a:prstGeom prst="straightConnector1">
            <a:avLst/>
          </a:prstGeom>
          <a:ln w="19050" cmpd="sng">
            <a:solidFill>
              <a:srgbClr val="33C1EE"/>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425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7402645" y="1335741"/>
            <a:ext cx="3607987" cy="4772025"/>
          </a:xfrm>
          <a:prstGeom prst="rect">
            <a:avLst/>
          </a:prstGeom>
        </p:spPr>
      </p:pic>
      <p:sp>
        <p:nvSpPr>
          <p:cNvPr id="3" name="Title 2"/>
          <p:cNvSpPr>
            <a:spLocks noGrp="1"/>
          </p:cNvSpPr>
          <p:nvPr>
            <p:ph type="title"/>
          </p:nvPr>
        </p:nvSpPr>
        <p:spPr/>
        <p:txBody>
          <a:bodyPr/>
          <a:lstStyle/>
          <a:p>
            <a:r>
              <a:rPr lang="en-IN" dirty="0" smtClean="0"/>
              <a:t>Limitations of Emc3-lite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6</a:t>
            </a:fld>
            <a:endParaRPr lang="de-DE" dirty="0"/>
          </a:p>
        </p:txBody>
      </p:sp>
      <p:pic>
        <p:nvPicPr>
          <p:cNvPr id="8" name="Picture 7"/>
          <p:cNvPicPr>
            <a:picLocks noChangeAspect="1"/>
          </p:cNvPicPr>
          <p:nvPr/>
        </p:nvPicPr>
        <p:blipFill>
          <a:blip r:embed="rId3"/>
          <a:stretch>
            <a:fillRect/>
          </a:stretch>
        </p:blipFill>
        <p:spPr>
          <a:xfrm>
            <a:off x="1234895" y="1759362"/>
            <a:ext cx="5007332" cy="3924782"/>
          </a:xfrm>
          <a:prstGeom prst="rect">
            <a:avLst/>
          </a:prstGeom>
        </p:spPr>
      </p:pic>
    </p:spTree>
    <p:extLst>
      <p:ext uri="{BB962C8B-B14F-4D97-AF65-F5344CB8AC3E}">
        <p14:creationId xmlns:p14="http://schemas.microsoft.com/office/powerpoint/2010/main" val="2242264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Better BASIS?</a:t>
            </a:r>
            <a:endParaRPr lang="en-IN" dirty="0"/>
          </a:p>
        </p:txBody>
      </p:sp>
      <p:sp>
        <p:nvSpPr>
          <p:cNvPr id="3" name="Date Placeholder 2"/>
          <p:cNvSpPr>
            <a:spLocks noGrp="1"/>
          </p:cNvSpPr>
          <p:nvPr>
            <p:ph type="dt" sz="half" idx="10"/>
          </p:nvPr>
        </p:nvSpPr>
        <p:spPr/>
        <p:txBody>
          <a:bodyPr/>
          <a:lstStyle/>
          <a:p>
            <a:r>
              <a:rPr lang="en-US" smtClean="0"/>
              <a:t>Divertor Development Meeting</a:t>
            </a:r>
            <a:endParaRPr lang="de-DE" dirty="0"/>
          </a:p>
        </p:txBody>
      </p:sp>
      <p:sp>
        <p:nvSpPr>
          <p:cNvPr id="4" name="Footer Placeholder 3"/>
          <p:cNvSpPr>
            <a:spLocks noGrp="1"/>
          </p:cNvSpPr>
          <p:nvPr>
            <p:ph type="ftr" sz="quarter" idx="11"/>
          </p:nvPr>
        </p:nvSpPr>
        <p:spPr/>
        <p:txBody>
          <a:bodyPr/>
          <a:lstStyle/>
          <a:p>
            <a:r>
              <a:rPr lang="de-DE" smtClean="0"/>
              <a:t>Max-Planck-Institut für Plasmaphysik | AMIT KHARWANDIKAR | 01.08.23</a:t>
            </a:r>
            <a:endParaRPr lang="de-DE" dirty="0"/>
          </a:p>
        </p:txBody>
      </p:sp>
      <p:sp>
        <p:nvSpPr>
          <p:cNvPr id="5" name="Slide Number Placeholder 4"/>
          <p:cNvSpPr>
            <a:spLocks noGrp="1"/>
          </p:cNvSpPr>
          <p:nvPr>
            <p:ph type="sldNum" sz="quarter" idx="12"/>
          </p:nvPr>
        </p:nvSpPr>
        <p:spPr/>
        <p:txBody>
          <a:bodyPr/>
          <a:lstStyle/>
          <a:p>
            <a:fld id="{ECE691D0-CC49-4FC7-9C4D-6112B0CB3A76}" type="slidenum">
              <a:rPr lang="de-DE" smtClean="0"/>
              <a:pPr/>
              <a:t>7</a:t>
            </a:fld>
            <a:endParaRPr lang="de-DE" dirty="0"/>
          </a:p>
        </p:txBody>
      </p:sp>
    </p:spTree>
    <p:extLst>
      <p:ext uri="{BB962C8B-B14F-4D97-AF65-F5344CB8AC3E}">
        <p14:creationId xmlns:p14="http://schemas.microsoft.com/office/powerpoint/2010/main" val="893583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Standard </a:t>
            </a:r>
            <a:r>
              <a:rPr lang="en-IN" dirty="0" err="1" smtClean="0"/>
              <a:t>Config</a:t>
            </a:r>
            <a:r>
              <a:rPr lang="en-IN" dirty="0" smtClean="0"/>
              <a:t>. – High QII Surface</a:t>
            </a:r>
            <a:endParaRPr lang="en-IN" dirty="0"/>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2" name="Picture 1"/>
          <p:cNvPicPr>
            <a:picLocks noChangeAspect="1"/>
          </p:cNvPicPr>
          <p:nvPr/>
        </p:nvPicPr>
        <p:blipFill>
          <a:blip r:embed="rId2"/>
          <a:stretch>
            <a:fillRect/>
          </a:stretch>
        </p:blipFill>
        <p:spPr>
          <a:xfrm>
            <a:off x="2842060" y="1102678"/>
            <a:ext cx="2777269" cy="5153865"/>
          </a:xfrm>
          <a:prstGeom prst="rect">
            <a:avLst/>
          </a:prstGeom>
        </p:spPr>
      </p:pic>
      <p:pic>
        <p:nvPicPr>
          <p:cNvPr id="9" name="Picture 8"/>
          <p:cNvPicPr>
            <a:picLocks noChangeAspect="1"/>
          </p:cNvPicPr>
          <p:nvPr/>
        </p:nvPicPr>
        <p:blipFill>
          <a:blip r:embed="rId3"/>
          <a:stretch>
            <a:fillRect/>
          </a:stretch>
        </p:blipFill>
        <p:spPr>
          <a:xfrm>
            <a:off x="5790800" y="1774138"/>
            <a:ext cx="3486150" cy="4248150"/>
          </a:xfrm>
          <a:prstGeom prst="rect">
            <a:avLst/>
          </a:prstGeom>
        </p:spPr>
      </p:pic>
      <p:sp>
        <p:nvSpPr>
          <p:cNvPr id="10" name="TextBox 9"/>
          <p:cNvSpPr txBox="1"/>
          <p:nvPr/>
        </p:nvSpPr>
        <p:spPr>
          <a:xfrm>
            <a:off x="1066589" y="1774136"/>
            <a:ext cx="1039252" cy="267894"/>
          </a:xfrm>
          <a:prstGeom prst="rect">
            <a:avLst/>
          </a:prstGeom>
          <a:noFill/>
        </p:spPr>
        <p:txBody>
          <a:bodyPr wrap="square" lIns="0" tIns="0" rIns="0" bIns="0" rtlCol="0" anchor="t" anchorCtr="0">
            <a:spAutoFit/>
          </a:bodyPr>
          <a:lstStyle/>
          <a:p>
            <a:pPr algn="l">
              <a:lnSpc>
                <a:spcPts val="2300"/>
              </a:lnSpc>
              <a:spcBef>
                <a:spcPts val="1150"/>
              </a:spcBef>
            </a:pPr>
            <a:r>
              <a:rPr lang="en-IN" sz="1600" dirty="0" smtClean="0"/>
              <a:t>1% Beta</a:t>
            </a:r>
          </a:p>
        </p:txBody>
      </p:sp>
      <p:sp>
        <p:nvSpPr>
          <p:cNvPr id="11" name="TextBox 10"/>
          <p:cNvSpPr txBox="1"/>
          <p:nvPr/>
        </p:nvSpPr>
        <p:spPr>
          <a:xfrm>
            <a:off x="6973903" y="1626660"/>
            <a:ext cx="1039252" cy="294953"/>
          </a:xfrm>
          <a:prstGeom prst="rect">
            <a:avLst/>
          </a:prstGeom>
          <a:noFill/>
        </p:spPr>
        <p:txBody>
          <a:bodyPr wrap="square" lIns="0" tIns="0" rIns="0" bIns="0" rtlCol="0" anchor="t" anchorCtr="0">
            <a:spAutoFit/>
          </a:bodyPr>
          <a:lstStyle/>
          <a:p>
            <a:pPr algn="l">
              <a:lnSpc>
                <a:spcPts val="2300"/>
              </a:lnSpc>
              <a:spcBef>
                <a:spcPts val="1150"/>
              </a:spcBef>
            </a:pPr>
            <a:r>
              <a:rPr lang="en-IN" sz="1600" dirty="0"/>
              <a:t>3</a:t>
            </a:r>
            <a:r>
              <a:rPr lang="en-IN" sz="1600" dirty="0" smtClean="0"/>
              <a:t>% Beta</a:t>
            </a:r>
          </a:p>
        </p:txBody>
      </p:sp>
      <p:pic>
        <p:nvPicPr>
          <p:cNvPr id="13" name="Picture 12"/>
          <p:cNvPicPr>
            <a:picLocks noChangeAspect="1"/>
          </p:cNvPicPr>
          <p:nvPr/>
        </p:nvPicPr>
        <p:blipFill>
          <a:blip r:embed="rId4"/>
          <a:stretch>
            <a:fillRect/>
          </a:stretch>
        </p:blipFill>
        <p:spPr>
          <a:xfrm>
            <a:off x="276543" y="2222855"/>
            <a:ext cx="2626374" cy="3080665"/>
          </a:xfrm>
          <a:prstGeom prst="rect">
            <a:avLst/>
          </a:prstGeom>
        </p:spPr>
      </p:pic>
      <p:pic>
        <p:nvPicPr>
          <p:cNvPr id="15" name="Picture 14"/>
          <p:cNvPicPr>
            <a:picLocks noChangeAspect="1"/>
          </p:cNvPicPr>
          <p:nvPr/>
        </p:nvPicPr>
        <p:blipFill>
          <a:blip r:embed="rId5"/>
          <a:stretch>
            <a:fillRect/>
          </a:stretch>
        </p:blipFill>
        <p:spPr>
          <a:xfrm>
            <a:off x="9196258" y="833325"/>
            <a:ext cx="3071192" cy="5423218"/>
          </a:xfrm>
          <a:prstGeom prst="rect">
            <a:avLst/>
          </a:prstGeom>
        </p:spPr>
      </p:pic>
    </p:spTree>
    <p:extLst>
      <p:ext uri="{BB962C8B-B14F-4D97-AF65-F5344CB8AC3E}">
        <p14:creationId xmlns:p14="http://schemas.microsoft.com/office/powerpoint/2010/main" val="72688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6" y="1609726"/>
            <a:ext cx="6659127" cy="4772024"/>
          </a:xfrm>
        </p:spPr>
        <p:txBody>
          <a:bodyPr/>
          <a:lstStyle/>
          <a:p>
            <a:pPr marL="285750" indent="-285750">
              <a:buFont typeface="Arial" panose="020B0604020202020204" pitchFamily="34" charset="0"/>
              <a:buChar char="•"/>
            </a:pPr>
            <a:r>
              <a:rPr lang="en-IN" dirty="0" smtClean="0"/>
              <a:t>Bounding surface for target magnetic configurations</a:t>
            </a:r>
            <a:endParaRPr lang="en-IN" dirty="0"/>
          </a:p>
        </p:txBody>
      </p:sp>
      <p:sp>
        <p:nvSpPr>
          <p:cNvPr id="3" name="Title 2"/>
          <p:cNvSpPr>
            <a:spLocks noGrp="1"/>
          </p:cNvSpPr>
          <p:nvPr>
            <p:ph type="title"/>
          </p:nvPr>
        </p:nvSpPr>
        <p:spPr/>
        <p:txBody>
          <a:bodyPr/>
          <a:lstStyle/>
          <a:p>
            <a:r>
              <a:rPr lang="en-IN" dirty="0"/>
              <a:t>Standard </a:t>
            </a:r>
            <a:r>
              <a:rPr lang="en-IN" dirty="0" err="1"/>
              <a:t>Config</a:t>
            </a:r>
            <a:r>
              <a:rPr lang="en-IN" dirty="0"/>
              <a:t>. – High QII Surface</a:t>
            </a:r>
          </a:p>
        </p:txBody>
      </p:sp>
      <p:sp>
        <p:nvSpPr>
          <p:cNvPr id="4" name="Date Placeholder 3"/>
          <p:cNvSpPr>
            <a:spLocks noGrp="1"/>
          </p:cNvSpPr>
          <p:nvPr>
            <p:ph type="dt" sz="half" idx="14"/>
          </p:nvPr>
        </p:nvSpPr>
        <p:spPr/>
        <p:txBody>
          <a:bodyPr/>
          <a:lstStyle/>
          <a:p>
            <a:r>
              <a:rPr lang="en-US" smtClean="0"/>
              <a:t>Divertor Development Meeting</a:t>
            </a:r>
            <a:endParaRPr lang="de-DE" dirty="0"/>
          </a:p>
        </p:txBody>
      </p:sp>
      <p:sp>
        <p:nvSpPr>
          <p:cNvPr id="5" name="Footer Placeholder 4"/>
          <p:cNvSpPr>
            <a:spLocks noGrp="1"/>
          </p:cNvSpPr>
          <p:nvPr>
            <p:ph type="ftr" sz="quarter" idx="15"/>
          </p:nvPr>
        </p:nvSpPr>
        <p:spPr/>
        <p:txBody>
          <a:bodyPr/>
          <a:lstStyle/>
          <a:p>
            <a:r>
              <a:rPr lang="de-DE" smtClean="0"/>
              <a:t>Max-Planck-Institut für Plasmaphysik | AMIT KHARWANDIKAR | 01.08.23</a:t>
            </a:r>
            <a:endParaRPr lang="de-DE" dirty="0"/>
          </a:p>
        </p:txBody>
      </p:sp>
      <p:sp>
        <p:nvSpPr>
          <p:cNvPr id="6" name="Slide Number Placeholder 5"/>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8" name="Picture 7"/>
          <p:cNvPicPr>
            <a:picLocks noChangeAspect="1"/>
          </p:cNvPicPr>
          <p:nvPr/>
        </p:nvPicPr>
        <p:blipFill>
          <a:blip r:embed="rId2"/>
          <a:stretch>
            <a:fillRect/>
          </a:stretch>
        </p:blipFill>
        <p:spPr>
          <a:xfrm>
            <a:off x="7483906" y="813662"/>
            <a:ext cx="3351598" cy="5749137"/>
          </a:xfrm>
          <a:prstGeom prst="rect">
            <a:avLst/>
          </a:prstGeom>
        </p:spPr>
      </p:pic>
      <p:pic>
        <p:nvPicPr>
          <p:cNvPr id="10" name="Content Placeholder 6"/>
          <p:cNvPicPr>
            <a:picLocks noChangeAspect="1"/>
          </p:cNvPicPr>
          <p:nvPr/>
        </p:nvPicPr>
        <p:blipFill>
          <a:blip r:embed="rId3"/>
          <a:stretch>
            <a:fillRect/>
          </a:stretch>
        </p:blipFill>
        <p:spPr>
          <a:xfrm>
            <a:off x="1603112" y="2179930"/>
            <a:ext cx="3686494" cy="3993002"/>
          </a:xfrm>
          <a:prstGeom prst="rect">
            <a:avLst/>
          </a:prstGeom>
        </p:spPr>
      </p:pic>
    </p:spTree>
    <p:extLst>
      <p:ext uri="{BB962C8B-B14F-4D97-AF65-F5344CB8AC3E}">
        <p14:creationId xmlns:p14="http://schemas.microsoft.com/office/powerpoint/2010/main" val="24172877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Template W7X 2022_Final_v9</Template>
  <TotalTime>0</TotalTime>
  <Words>387</Words>
  <Application>Microsoft Office PowerPoint</Application>
  <PresentationFormat>Widescreen</PresentationFormat>
  <Paragraphs>88</Paragraphs>
  <Slides>12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.SF NS Symbols Regular</vt:lpstr>
      <vt:lpstr>Arial</vt:lpstr>
      <vt:lpstr>Arial Narrow</vt:lpstr>
      <vt:lpstr>Calibri</vt:lpstr>
      <vt:lpstr>Symbol</vt:lpstr>
      <vt:lpstr>Wingdings 3</vt:lpstr>
      <vt:lpstr>W7X</vt:lpstr>
      <vt:lpstr>IPP</vt:lpstr>
      <vt:lpstr>think-cell Folie</vt:lpstr>
      <vt:lpstr>Divertor Development Meeting  W7-X Divertor Optimization: Status and Ideas  </vt:lpstr>
      <vt:lpstr>Background</vt:lpstr>
      <vt:lpstr>Parameterization of the Divertor Design</vt:lpstr>
      <vt:lpstr>Alternate Divertor Geometries</vt:lpstr>
      <vt:lpstr>Alternate Divertor Geometries</vt:lpstr>
      <vt:lpstr>Limitations of Emc3-lite</vt:lpstr>
      <vt:lpstr>Better BASIS?</vt:lpstr>
      <vt:lpstr>Standard Config. – High QII Surface</vt:lpstr>
      <vt:lpstr>Standard Config. – High QII Surface</vt:lpstr>
      <vt:lpstr>High Mirror. – High QII Surface</vt:lpstr>
      <vt:lpstr>High Iota Config. – High QII Surface</vt:lpstr>
      <vt:lpstr>PowerPoint Presentation</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with lots of space for long titles and long author lists </dc:title>
  <dc:creator>Kharwandikar, Amit kohinoor</dc:creator>
  <cp:lastModifiedBy>Kharwandikar, Amit kohinoor</cp:lastModifiedBy>
  <cp:revision>398</cp:revision>
  <dcterms:created xsi:type="dcterms:W3CDTF">2022-09-20T09:03:37Z</dcterms:created>
  <dcterms:modified xsi:type="dcterms:W3CDTF">2023-08-01T15:38:21Z</dcterms:modified>
</cp:coreProperties>
</file>