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58" r:id="rId2"/>
    <p:sldId id="274" r:id="rId3"/>
    <p:sldId id="272" r:id="rId4"/>
    <p:sldId id="275" r:id="rId5"/>
    <p:sldId id="273" r:id="rId6"/>
    <p:sldId id="276" r:id="rId7"/>
    <p:sldId id="268" r:id="rId8"/>
    <p:sldId id="269" r:id="rId9"/>
    <p:sldId id="259" r:id="rId10"/>
    <p:sldId id="262" r:id="rId11"/>
    <p:sldId id="263" r:id="rId12"/>
    <p:sldId id="265" r:id="rId13"/>
    <p:sldId id="267" r:id="rId14"/>
    <p:sldId id="278" r:id="rId15"/>
    <p:sldId id="266" r:id="rId16"/>
    <p:sldId id="270" r:id="rId17"/>
    <p:sldId id="271" r:id="rId18"/>
    <p:sldId id="27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C66"/>
    <a:srgbClr val="E7EBEA"/>
    <a:srgbClr val="CBD4D3"/>
    <a:srgbClr val="006E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53" d="100"/>
          <a:sy n="153" d="100"/>
        </p:scale>
        <p:origin x="156" y="414"/>
      </p:cViewPr>
      <p:guideLst>
        <p:guide orient="horz" pos="2160"/>
        <p:guide pos="3840"/>
      </p:guideLst>
    </p:cSldViewPr>
  </p:slideViewPr>
  <p:notesTextViewPr>
    <p:cViewPr>
      <p:scale>
        <a:sx n="3" d="2"/>
        <a:sy n="3" d="2"/>
      </p:scale>
      <p:origin x="0" y="0"/>
    </p:cViewPr>
  </p:notesTextViewPr>
  <p:notesViewPr>
    <p:cSldViewPr snapToGrid="0">
      <p:cViewPr varScale="1">
        <p:scale>
          <a:sx n="95" d="100"/>
          <a:sy n="95" d="100"/>
        </p:scale>
        <p:origin x="358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E7EAE9-CD22-4919-B9F6-1A82D6CE1B33}" type="datetimeFigureOut">
              <a:rPr lang="de-DE" smtClean="0"/>
              <a:t>26.09.2023</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85E968-FCE0-431C-99B4-EC8EA971DFFE}" type="slidenum">
              <a:rPr lang="de-DE" smtClean="0"/>
              <a:t>‹#›</a:t>
            </a:fld>
            <a:endParaRPr lang="de-DE"/>
          </a:p>
        </p:txBody>
      </p:sp>
    </p:spTree>
    <p:extLst>
      <p:ext uri="{BB962C8B-B14F-4D97-AF65-F5344CB8AC3E}">
        <p14:creationId xmlns:p14="http://schemas.microsoft.com/office/powerpoint/2010/main" val="2473659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9.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8.emf"/><Relationship Id="rId5" Type="http://schemas.openxmlformats.org/officeDocument/2006/relationships/image" Target="../media/image7.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7-X Image EUROfus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2" name="Grafik 11"/>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61473" y="5372117"/>
            <a:ext cx="2036761" cy="628763"/>
          </a:xfrm>
          <a:prstGeom prst="rect">
            <a:avLst/>
          </a:prstGeom>
        </p:spPr>
      </p:pic>
      <p:pic>
        <p:nvPicPr>
          <p:cNvPr id="13" name="Grafik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790251" y="2196000"/>
            <a:ext cx="1223837" cy="1087884"/>
          </a:xfrm>
          <a:prstGeom prst="rect">
            <a:avLst/>
          </a:prstGeom>
        </p:spPr>
      </p:pic>
      <p:pic>
        <p:nvPicPr>
          <p:cNvPr id="16" name="Grafik 15"/>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54650" y="2313782"/>
            <a:ext cx="10055310" cy="3489523"/>
          </a:xfrm>
          <a:prstGeom prst="rect">
            <a:avLst/>
          </a:prstGeom>
        </p:spPr>
      </p:pic>
      <p:sp>
        <p:nvSpPr>
          <p:cNvPr id="17" name="Title 1"/>
          <p:cNvSpPr txBox="1">
            <a:spLocks/>
          </p:cNvSpPr>
          <p:nvPr userDrawn="1"/>
        </p:nvSpPr>
        <p:spPr>
          <a:xfrm>
            <a:off x="550719" y="1807154"/>
            <a:ext cx="5621482" cy="1923184"/>
          </a:xfrm>
          <a:prstGeom prst="rect">
            <a:avLst/>
          </a:prstGeom>
          <a:solidFill>
            <a:srgbClr val="29485D"/>
          </a:solidFill>
        </p:spPr>
        <p:txBody>
          <a:bodyPr vert="horz" wrap="square" lIns="198000" tIns="158400" rIns="108000" bIns="108000" rtlCol="0" anchor="t" anchorCtr="0">
            <a:noAutofit/>
          </a:bodyPr>
          <a:lstStyle>
            <a:lvl1pPr algn="l" defTabSz="914400" rtl="0" eaLnBrk="1" latinLnBrk="0" hangingPunct="1">
              <a:lnSpc>
                <a:spcPts val="2600"/>
              </a:lnSpc>
              <a:spcBef>
                <a:spcPct val="0"/>
              </a:spcBef>
              <a:spcAft>
                <a:spcPts val="1800"/>
              </a:spcAft>
              <a:buNone/>
              <a:defRPr sz="2300" b="1" kern="600" cap="none" spc="0" baseline="0">
                <a:solidFill>
                  <a:schemeClr val="bg1"/>
                </a:solidFill>
                <a:latin typeface="+mj-lt"/>
                <a:ea typeface="+mj-ea"/>
                <a:cs typeface="+mj-cs"/>
              </a:defRPr>
            </a:lvl1pPr>
          </a:lstStyle>
          <a:p>
            <a:endParaRPr lang="en-US" dirty="0"/>
          </a:p>
        </p:txBody>
      </p:sp>
      <p:sp>
        <p:nvSpPr>
          <p:cNvPr id="18" name="Subtitle 2"/>
          <p:cNvSpPr txBox="1">
            <a:spLocks/>
          </p:cNvSpPr>
          <p:nvPr userDrawn="1"/>
        </p:nvSpPr>
        <p:spPr>
          <a:xfrm>
            <a:off x="6045987" y="4148523"/>
            <a:ext cx="5560809" cy="1814893"/>
          </a:xfrm>
          <a:prstGeom prst="rect">
            <a:avLst/>
          </a:prstGeom>
          <a:solidFill>
            <a:srgbClr val="29485D"/>
          </a:solidFill>
        </p:spPr>
        <p:txBody>
          <a:bodyPr vert="horz" lIns="187200" tIns="158400" rIns="108000" bIns="172800" rtlCol="0" anchor="b" anchorCtr="0">
            <a:noAutofit/>
          </a:bodyPr>
          <a:lstStyle>
            <a:lvl1pPr marL="0" marR="0" indent="0" algn="l" defTabSz="914400" rtl="0" eaLnBrk="1" fontAlgn="auto" latinLnBrk="0" hangingPunct="1">
              <a:lnSpc>
                <a:spcPts val="2300"/>
              </a:lnSpc>
              <a:spcBef>
                <a:spcPts val="2300"/>
              </a:spcBef>
              <a:spcAft>
                <a:spcPts val="0"/>
              </a:spcAft>
              <a:buClrTx/>
              <a:buSzTx/>
              <a:buFont typeface="Arial" panose="020B0604020202020204" pitchFamily="34" charset="0"/>
              <a:buNone/>
              <a:tabLst/>
              <a:defRPr sz="1900" b="1" i="0" kern="600" spc="190" baseline="0">
                <a:solidFill>
                  <a:schemeClr val="bg1"/>
                </a:solidFill>
                <a:latin typeface="+mn-lt"/>
                <a:ea typeface="+mn-ea"/>
                <a:cs typeface="+mn-cs"/>
              </a:defRPr>
            </a:lvl1pPr>
            <a:lvl2pPr marL="0" indent="252000" algn="l" defTabSz="914400" rtl="0" eaLnBrk="1" latinLnBrk="0" hangingPunct="1">
              <a:lnSpc>
                <a:spcPts val="1600"/>
              </a:lnSpc>
              <a:spcBef>
                <a:spcPts val="300"/>
              </a:spcBef>
              <a:spcAft>
                <a:spcPts val="0"/>
              </a:spcAft>
              <a:buSzPct val="110000"/>
              <a:buFont typeface=".SF NS Symbols Regular"/>
              <a:buChar char="↘"/>
              <a:defRPr sz="1300" i="1" kern="600" spc="40" baseline="0">
                <a:solidFill>
                  <a:schemeClr val="bg1"/>
                </a:solidFill>
                <a:latin typeface="+mn-lt"/>
                <a:ea typeface="+mn-ea"/>
                <a:cs typeface="+mn-cs"/>
              </a:defRPr>
            </a:lvl2pPr>
            <a:lvl3pPr marL="914400" indent="0" algn="ctr" defTabSz="914400" rtl="0" eaLnBrk="1" latinLnBrk="0" hangingPunct="1">
              <a:lnSpc>
                <a:spcPts val="2300"/>
              </a:lnSpc>
              <a:spcBef>
                <a:spcPts val="1150"/>
              </a:spcBef>
              <a:buFont typeface="Arial" panose="020B0604020202020204" pitchFamily="34" charset="0"/>
              <a:buNone/>
              <a:defRPr sz="1800" b="1" kern="400" spc="40" baseline="0">
                <a:solidFill>
                  <a:schemeClr val="accent3"/>
                </a:solidFill>
                <a:latin typeface="+mn-lt"/>
                <a:ea typeface="+mn-ea"/>
                <a:cs typeface="+mn-cs"/>
              </a:defRPr>
            </a:lvl3pPr>
            <a:lvl4pPr marL="1371600" indent="0" algn="ctr" defTabSz="914400" rtl="0" eaLnBrk="1" latinLnBrk="0" hangingPunct="1">
              <a:lnSpc>
                <a:spcPts val="2300"/>
              </a:lnSpc>
              <a:spcBef>
                <a:spcPts val="1150"/>
              </a:spcBef>
              <a:buFont typeface="Arial" panose="020B0604020202020204" pitchFamily="34" charset="0"/>
              <a:buNone/>
              <a:defRPr sz="1600" kern="600" spc="40" baseline="0">
                <a:solidFill>
                  <a:schemeClr val="tx1"/>
                </a:solidFill>
                <a:latin typeface="+mn-lt"/>
                <a:ea typeface="+mn-ea"/>
                <a:cs typeface="+mn-cs"/>
              </a:defRPr>
            </a:lvl4pPr>
            <a:lvl5pPr marL="1828800" indent="0" algn="ctr" defTabSz="914400" rtl="0" eaLnBrk="1" latinLnBrk="0" hangingPunct="1">
              <a:lnSpc>
                <a:spcPts val="2300"/>
              </a:lnSpc>
              <a:spcBef>
                <a:spcPts val="525"/>
              </a:spcBef>
              <a:buFont typeface="Arial" panose="020B0604020202020204" pitchFamily="34" charset="0"/>
              <a:buNone/>
              <a:defRPr sz="1600" kern="600" spc="40" baseline="0">
                <a:solidFill>
                  <a:schemeClr val="tx1"/>
                </a:solidFill>
                <a:latin typeface="+mn-lt"/>
                <a:ea typeface="+mn-ea"/>
                <a:cs typeface="+mn-cs"/>
              </a:defRPr>
            </a:lvl5pPr>
            <a:lvl6pPr marL="2286000" indent="0" algn="ctr" defTabSz="914400" rtl="0" eaLnBrk="1" latinLnBrk="0" hangingPunct="1">
              <a:lnSpc>
                <a:spcPts val="2300"/>
              </a:lnSpc>
              <a:spcBef>
                <a:spcPts val="0"/>
              </a:spcBef>
              <a:spcAft>
                <a:spcPts val="0"/>
              </a:spcAft>
              <a:buClr>
                <a:schemeClr val="tx1"/>
              </a:buClr>
              <a:buSzPct val="110000"/>
              <a:buFont typeface="Symbol" panose="05050102010706020507" pitchFamily="18" charset="2"/>
              <a:buNone/>
              <a:defRPr sz="1600" b="0" i="0" kern="600" spc="40" baseline="0">
                <a:solidFill>
                  <a:schemeClr val="tx1"/>
                </a:solidFill>
                <a:latin typeface="+mn-lt"/>
                <a:ea typeface="+mn-ea"/>
                <a:cs typeface="+mn-cs"/>
              </a:defRPr>
            </a:lvl6pPr>
            <a:lvl7pPr marL="2743200" indent="0" algn="ctr" defTabSz="914400" rtl="0" eaLnBrk="1" latinLnBrk="0" hangingPunct="1">
              <a:lnSpc>
                <a:spcPts val="2300"/>
              </a:lnSpc>
              <a:spcBef>
                <a:spcPts val="525"/>
              </a:spcBef>
              <a:spcAft>
                <a:spcPts val="0"/>
              </a:spcAft>
              <a:buClr>
                <a:schemeClr val="tx2"/>
              </a:buClr>
              <a:buFont typeface="Wingdings 3" panose="05040102010807070707" pitchFamily="18" charset="2"/>
              <a:buNone/>
              <a:defRPr sz="1600" b="0" i="1" kern="600" spc="40" baseline="0">
                <a:solidFill>
                  <a:schemeClr val="tx2"/>
                </a:solidFill>
                <a:latin typeface="+mn-lt"/>
                <a:ea typeface="+mn-ea"/>
                <a:cs typeface="+mn-cs"/>
              </a:defRPr>
            </a:lvl7pPr>
            <a:lvl8pPr marL="3200400" indent="0" algn="ctr" defTabSz="914400" rtl="0" eaLnBrk="1" latinLnBrk="0" hangingPunct="1">
              <a:lnSpc>
                <a:spcPts val="1100"/>
              </a:lnSpc>
              <a:spcBef>
                <a:spcPts val="525"/>
              </a:spcBef>
              <a:spcAft>
                <a:spcPts val="0"/>
              </a:spcAft>
              <a:buSzPct val="110000"/>
              <a:buFont typeface=".SF NS Symbols Regular"/>
              <a:buNone/>
              <a:defRPr sz="1600" b="0" i="1" kern="600" spc="120" baseline="0">
                <a:solidFill>
                  <a:schemeClr val="tx1">
                    <a:lumMod val="50000"/>
                    <a:lumOff val="50000"/>
                  </a:schemeClr>
                </a:solidFill>
                <a:latin typeface="+mn-lt"/>
                <a:ea typeface="+mn-ea"/>
                <a:cs typeface="+mn-cs"/>
              </a:defRPr>
            </a:lvl8pPr>
            <a:lvl9pPr marL="3657600" indent="0" algn="ctr" defTabSz="914400" rtl="0" eaLnBrk="1" latinLnBrk="0" hangingPunct="1">
              <a:lnSpc>
                <a:spcPts val="1100"/>
              </a:lnSpc>
              <a:spcBef>
                <a:spcPts val="525"/>
              </a:spcBef>
              <a:buFont typeface="Arial" panose="020B0604020202020204" pitchFamily="34" charset="0"/>
              <a:buNone/>
              <a:defRPr sz="1600" b="0" i="1" kern="600" spc="120" baseline="0">
                <a:solidFill>
                  <a:schemeClr val="tx1">
                    <a:lumMod val="50000"/>
                    <a:lumOff val="50000"/>
                  </a:schemeClr>
                </a:solidFill>
                <a:latin typeface="+mn-lt"/>
                <a:ea typeface="+mn-ea"/>
                <a:cs typeface="+mn-cs"/>
              </a:defRPr>
            </a:lvl9pPr>
          </a:lstStyle>
          <a:p>
            <a:endParaRPr lang="en-US" dirty="0"/>
          </a:p>
        </p:txBody>
      </p:sp>
      <p:sp>
        <p:nvSpPr>
          <p:cNvPr id="19" name="Subtitle 2"/>
          <p:cNvSpPr>
            <a:spLocks noGrp="1"/>
          </p:cNvSpPr>
          <p:nvPr>
            <p:ph type="subTitle" idx="1"/>
          </p:nvPr>
        </p:nvSpPr>
        <p:spPr>
          <a:xfrm>
            <a:off x="6145669" y="4212630"/>
            <a:ext cx="5361443" cy="1304364"/>
          </a:xfrm>
        </p:spPr>
        <p:txBody>
          <a:bodyPr anchor="ctr" anchorCtr="0"/>
          <a:lstStyle>
            <a:lvl1pPr marL="0" indent="0" algn="l">
              <a:spcBef>
                <a:spcPts val="2300"/>
              </a:spcBef>
              <a:buNone/>
              <a:defRPr sz="1900" b="0" spc="0" baseline="0">
                <a:solidFill>
                  <a:schemeClr val="bg1"/>
                </a:solidFill>
              </a:defRPr>
            </a:lvl1pPr>
            <a:lvl2pPr marL="0" indent="252000" algn="l">
              <a:lnSpc>
                <a:spcPts val="1600"/>
              </a:lnSpc>
              <a:spcBef>
                <a:spcPts val="300"/>
              </a:spcBef>
              <a:buSzPct val="110000"/>
              <a:buFont typeface=".SF NS Symbols Regular"/>
              <a:buChar char="↘"/>
              <a:defRPr sz="1300" i="1" baseline="0">
                <a:solidFill>
                  <a:schemeClr val="bg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20" name="Titel 6"/>
          <p:cNvSpPr>
            <a:spLocks noGrp="1"/>
          </p:cNvSpPr>
          <p:nvPr>
            <p:ph type="title"/>
          </p:nvPr>
        </p:nvSpPr>
        <p:spPr>
          <a:xfrm>
            <a:off x="695326" y="1891147"/>
            <a:ext cx="5350662" cy="1766455"/>
          </a:xfrm>
        </p:spPr>
        <p:txBody>
          <a:bodyPr anchor="ctr"/>
          <a:lstStyle>
            <a:lvl1pPr>
              <a:defRPr sz="2300">
                <a:solidFill>
                  <a:schemeClr val="bg1"/>
                </a:solidFill>
              </a:defRPr>
            </a:lvl1pPr>
          </a:lstStyle>
          <a:p>
            <a:r>
              <a:rPr lang="en-US" smtClean="0"/>
              <a:t>Click to edit Master title style</a:t>
            </a:r>
            <a:endParaRPr lang="de-DE" dirty="0"/>
          </a:p>
        </p:txBody>
      </p:sp>
      <p:pic>
        <p:nvPicPr>
          <p:cNvPr id="24" name="Grafik 23"/>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592156" y="489668"/>
            <a:ext cx="3888000" cy="899494"/>
          </a:xfrm>
          <a:prstGeom prst="rect">
            <a:avLst/>
          </a:prstGeom>
        </p:spPr>
      </p:pic>
      <p:pic>
        <p:nvPicPr>
          <p:cNvPr id="32" name="Grafik 3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160395" y="4765992"/>
            <a:ext cx="1058550" cy="940958"/>
          </a:xfrm>
          <a:prstGeom prst="rect">
            <a:avLst/>
          </a:prstGeom>
        </p:spPr>
      </p:pic>
      <p:pic>
        <p:nvPicPr>
          <p:cNvPr id="33" name="Grafik 3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483322" y="5232310"/>
            <a:ext cx="1851764" cy="571653"/>
          </a:xfrm>
          <a:prstGeom prst="rect">
            <a:avLst/>
          </a:prstGeom>
        </p:spPr>
      </p:pic>
      <p:grpSp>
        <p:nvGrpSpPr>
          <p:cNvPr id="21" name="Gruppieren 20"/>
          <p:cNvGrpSpPr/>
          <p:nvPr userDrawn="1"/>
        </p:nvGrpSpPr>
        <p:grpSpPr>
          <a:xfrm>
            <a:off x="1053474" y="6022938"/>
            <a:ext cx="10113954" cy="566770"/>
            <a:chOff x="515924" y="5792918"/>
            <a:chExt cx="9461999" cy="566770"/>
          </a:xfrm>
        </p:grpSpPr>
        <p:pic>
          <p:nvPicPr>
            <p:cNvPr id="22" name="Grafik 2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515924" y="5834863"/>
              <a:ext cx="442931" cy="315747"/>
            </a:xfrm>
            <a:prstGeom prst="rect">
              <a:avLst/>
            </a:prstGeom>
          </p:spPr>
        </p:pic>
        <p:sp>
          <p:nvSpPr>
            <p:cNvPr id="23" name="Subtitle 2"/>
            <p:cNvSpPr txBox="1">
              <a:spLocks/>
            </p:cNvSpPr>
            <p:nvPr userDrawn="1"/>
          </p:nvSpPr>
          <p:spPr>
            <a:xfrm>
              <a:off x="1036319" y="5792918"/>
              <a:ext cx="8941604" cy="566770"/>
            </a:xfrm>
            <a:prstGeom prst="rect">
              <a:avLst/>
            </a:prstGeom>
          </p:spPr>
          <p:txBody>
            <a:bodyPr lIns="0" rIns="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800" dirty="0"/>
                <a:t>This work has been carried out within the framework of the EUROfusion Consortium, funded by the European Union via the </a:t>
              </a:r>
              <a:r>
                <a:rPr lang="en-US" sz="800" dirty="0" err="1"/>
                <a:t>Euratom</a:t>
              </a:r>
              <a:r>
                <a:rPr lang="en-US" sz="800" dirty="0"/>
                <a:t> Research and Training </a:t>
              </a:r>
              <a:r>
                <a:rPr lang="en-US" sz="800" dirty="0" err="1"/>
                <a:t>Programme</a:t>
              </a:r>
              <a:r>
                <a:rPr lang="en-US" sz="800" dirty="0"/>
                <a:t> (Grant Agreement No 101052200 — EUROfusion). Views and opinions expressed are however those of the author(s) only and do not necessarily reflect those of the European Union or the European Commission. Neither the European Union nor the European Commission can be held responsible for them.</a:t>
              </a:r>
              <a:endParaRPr lang="en-US" sz="800" dirty="0">
                <a:latin typeface="Arial Narrow" panose="020B0606020202030204" pitchFamily="34" charset="0"/>
              </a:endParaRPr>
            </a:p>
          </p:txBody>
        </p:sp>
      </p:grpSp>
      <p:sp>
        <p:nvSpPr>
          <p:cNvPr id="4" name="Foliennummernplatzhalter 3"/>
          <p:cNvSpPr>
            <a:spLocks noGrp="1"/>
          </p:cNvSpPr>
          <p:nvPr>
            <p:ph type="sldNum" sz="quarter" idx="12"/>
          </p:nvPr>
        </p:nvSpPr>
        <p:spPr/>
        <p:txBody>
          <a:bodyPr/>
          <a:lstStyle/>
          <a:p>
            <a:fld id="{3B1A4699-952B-42DA-8DC4-38A59B49610C}" type="slidenum">
              <a:rPr lang="de-DE" smtClean="0"/>
              <a:pPr/>
              <a:t>‹#›</a:t>
            </a:fld>
            <a:endParaRPr lang="de-DE" dirty="0"/>
          </a:p>
        </p:txBody>
      </p:sp>
      <p:sp>
        <p:nvSpPr>
          <p:cNvPr id="25"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dirty="0" smtClean="0"/>
              <a:t>2022-2023 DIVGAS for W7-X</a:t>
            </a:r>
            <a:endParaRPr lang="en-US" dirty="0"/>
          </a:p>
        </p:txBody>
      </p:sp>
      <p:sp>
        <p:nvSpPr>
          <p:cNvPr id="26"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dirty="0" smtClean="0"/>
              <a:t>Max-Planck-Institut für Plasmaphysik | D. </a:t>
            </a:r>
            <a:r>
              <a:rPr lang="de-DE" dirty="0" err="1" smtClean="0"/>
              <a:t>NaUJOKS</a:t>
            </a:r>
            <a:r>
              <a:rPr lang="de-DE" dirty="0" smtClean="0"/>
              <a:t> | 14.07.2022      </a:t>
            </a:r>
            <a:endParaRPr lang="de-DE" dirty="0"/>
          </a:p>
        </p:txBody>
      </p:sp>
    </p:spTree>
    <p:extLst>
      <p:ext uri="{BB962C8B-B14F-4D97-AF65-F5344CB8AC3E}">
        <p14:creationId xmlns:p14="http://schemas.microsoft.com/office/powerpoint/2010/main" val="11592890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E3E053EA-A9E0-4FC3-87BC-5CADB14D4D06}"/>
              </a:ext>
            </a:extLst>
          </p:cNvPr>
          <p:cNvGraphicFramePr>
            <a:graphicFrameLocks noChangeAspect="1"/>
          </p:cNvGraphicFramePr>
          <p:nvPr>
            <p:custDataLst>
              <p:tags r:id="rId2"/>
            </p:custDataLst>
            <p:extLst>
              <p:ext uri="{D42A27DB-BD31-4B8C-83A1-F6EECF244321}">
                <p14:modId xmlns:p14="http://schemas.microsoft.com/office/powerpoint/2010/main" val="1941148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6" name="think-cell Folie" r:id="rId5" imgW="384" imgH="385" progId="TCLayout.ActiveDocument.1">
                  <p:embed/>
                </p:oleObj>
              </mc:Choice>
              <mc:Fallback>
                <p:oleObj name="think-cell Folie" r:id="rId5" imgW="384" imgH="385"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Rectangle 4" hidden="1">
            <a:extLst>
              <a:ext uri="{FF2B5EF4-FFF2-40B4-BE49-F238E27FC236}">
                <a16:creationId xmlns:a16="http://schemas.microsoft.com/office/drawing/2014/main" id="{0336F15A-9D0F-40C1-A205-2471F1ECE4E2}"/>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en-US" sz="2300" b="1" i="0" baseline="0" dirty="0">
              <a:latin typeface="Arial" panose="020B0604020202020204" pitchFamily="34" charset="0"/>
              <a:ea typeface="+mj-ea"/>
              <a:cs typeface="+mj-cs"/>
              <a:sym typeface="Arial" panose="020B0604020202020204" pitchFamily="34" charset="0"/>
            </a:endParaRPr>
          </a:p>
        </p:txBody>
      </p:sp>
      <p:sp>
        <p:nvSpPr>
          <p:cNvPr id="4" name="Inhaltsplatzhalter 3"/>
          <p:cNvSpPr>
            <a:spLocks noGrp="1"/>
          </p:cNvSpPr>
          <p:nvPr>
            <p:ph sz="quarter" idx="13"/>
          </p:nvPr>
        </p:nvSpPr>
        <p:spPr>
          <a:xfrm>
            <a:off x="695326" y="1609726"/>
            <a:ext cx="10801349" cy="4772024"/>
          </a:xfrm>
          <a:prstGeom prst="rect">
            <a:avLst/>
          </a:prstGeom>
        </p:spPr>
        <p:txBody>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DE" dirty="0"/>
          </a:p>
        </p:txBody>
      </p:sp>
      <p:sp>
        <p:nvSpPr>
          <p:cNvPr id="11" name="Titel 10"/>
          <p:cNvSpPr>
            <a:spLocks noGrp="1"/>
          </p:cNvSpPr>
          <p:nvPr>
            <p:ph type="title"/>
          </p:nvPr>
        </p:nvSpPr>
        <p:spPr>
          <a:xfrm>
            <a:off x="695326" y="441325"/>
            <a:ext cx="9576471" cy="894416"/>
          </a:xfrm>
        </p:spPr>
        <p:txBody>
          <a:bodyPr/>
          <a:lstStyle>
            <a:lvl1pPr>
              <a:defRPr/>
            </a:lvl1pPr>
          </a:lstStyle>
          <a:p>
            <a:r>
              <a:rPr lang="en-US" smtClean="0"/>
              <a:t>Click to edit Master title style</a:t>
            </a:r>
            <a:endParaRPr lang="de-DE" dirty="0"/>
          </a:p>
        </p:txBody>
      </p:sp>
      <p:sp>
        <p:nvSpPr>
          <p:cNvPr id="9" name="Foliennummernplatzhalter 8"/>
          <p:cNvSpPr>
            <a:spLocks noGrp="1"/>
          </p:cNvSpPr>
          <p:nvPr>
            <p:ph type="sldNum" sz="quarter" idx="16"/>
          </p:nvPr>
        </p:nvSpPr>
        <p:spPr/>
        <p:txBody>
          <a:bodyPr/>
          <a:lstStyle/>
          <a:p>
            <a:fld id="{3B1A4699-952B-42DA-8DC4-38A59B49610C}" type="slidenum">
              <a:rPr lang="de-DE" smtClean="0"/>
              <a:pPr/>
              <a:t>‹#›</a:t>
            </a:fld>
            <a:endParaRPr lang="de-DE" dirty="0"/>
          </a:p>
        </p:txBody>
      </p:sp>
      <p:sp>
        <p:nvSpPr>
          <p:cNvPr id="12" name="Footer Placeholder 4"/>
          <p:cNvSpPr>
            <a:spLocks noGrp="1"/>
          </p:cNvSpPr>
          <p:nvPr>
            <p:ph type="ftr" sz="quarter" idx="3"/>
          </p:nvPr>
        </p:nvSpPr>
        <p:spPr>
          <a:xfrm>
            <a:off x="695326" y="6489699"/>
            <a:ext cx="8196126" cy="16603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dirty="0" smtClean="0"/>
              <a:t>Max-Planck-Institut für Plasmaphysik | JORIS </a:t>
            </a:r>
            <a:r>
              <a:rPr lang="de-DE" dirty="0" err="1" smtClean="0"/>
              <a:t>fellinger</a:t>
            </a:r>
            <a:r>
              <a:rPr lang="de-DE" dirty="0" smtClean="0"/>
              <a:t> | 2023   </a:t>
            </a:r>
            <a:endParaRPr lang="de-DE" dirty="0"/>
          </a:p>
        </p:txBody>
      </p:sp>
    </p:spTree>
    <p:extLst>
      <p:ext uri="{BB962C8B-B14F-4D97-AF65-F5344CB8AC3E}">
        <p14:creationId xmlns:p14="http://schemas.microsoft.com/office/powerpoint/2010/main" val="1074297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heme" Target="../theme/theme1.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ags" Target="../tags/tag1.xml"/><Relationship Id="rId10" Type="http://schemas.openxmlformats.org/officeDocument/2006/relationships/image" Target="../media/image3.emf"/><Relationship Id="rId4" Type="http://schemas.openxmlformats.org/officeDocument/2006/relationships/vmlDrawing" Target="../drawings/vmlDrawing1.v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Grafik 10"/>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11366923" y="170923"/>
            <a:ext cx="630153" cy="630153"/>
          </a:xfrm>
          <a:prstGeom prst="rect">
            <a:avLst/>
          </a:prstGeom>
        </p:spPr>
      </p:pic>
      <p:graphicFrame>
        <p:nvGraphicFramePr>
          <p:cNvPr id="6" name="Object 5" hidden="1">
            <a:extLst>
              <a:ext uri="{FF2B5EF4-FFF2-40B4-BE49-F238E27FC236}">
                <a16:creationId xmlns:a16="http://schemas.microsoft.com/office/drawing/2014/main" id="{E3FBFD33-14B0-4B26-8D25-D9E05002D480}"/>
              </a:ext>
            </a:extLst>
          </p:cNvPr>
          <p:cNvGraphicFramePr>
            <a:graphicFrameLocks noChangeAspect="1"/>
          </p:cNvGraphicFramePr>
          <p:nvPr>
            <p:custDataLst>
              <p:tags r:id="rId5"/>
            </p:custDataLst>
            <p:extLst>
              <p:ext uri="{D42A27DB-BD31-4B8C-83A1-F6EECF244321}">
                <p14:modId xmlns:p14="http://schemas.microsoft.com/office/powerpoint/2010/main" val="39495321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434" name="think-cell Folie" r:id="rId8" imgW="384" imgH="385" progId="TCLayout.ActiveDocument.1">
                  <p:embed/>
                </p:oleObj>
              </mc:Choice>
              <mc:Fallback>
                <p:oleObj name="think-cell Folie" r:id="rId8" imgW="384" imgH="385"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658354E6-9E0E-44B9-83E8-1963A1EC88F1}"/>
              </a:ext>
            </a:extLst>
          </p:cNvPr>
          <p:cNvSpPr/>
          <p:nvPr>
            <p:custDataLst>
              <p:tags r:id="rId6"/>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300" b="1" i="0" baseline="0" dirty="0">
              <a:latin typeface="Arial" panose="020B0604020202020204" pitchFamily="34" charset="0"/>
              <a:ea typeface="+mj-ea"/>
              <a:cs typeface="+mj-cs"/>
              <a:sym typeface="Arial" panose="020B0604020202020204" pitchFamily="34" charset="0"/>
            </a:endParaRPr>
          </a:p>
        </p:txBody>
      </p:sp>
      <p:sp>
        <p:nvSpPr>
          <p:cNvPr id="2" name="Title Placeholder 1"/>
          <p:cNvSpPr>
            <a:spLocks noGrp="1"/>
          </p:cNvSpPr>
          <p:nvPr>
            <p:ph type="title"/>
          </p:nvPr>
        </p:nvSpPr>
        <p:spPr>
          <a:xfrm>
            <a:off x="695325" y="441325"/>
            <a:ext cx="9576472" cy="782638"/>
          </a:xfrm>
          <a:prstGeom prst="rect">
            <a:avLst/>
          </a:prstGeom>
        </p:spPr>
        <p:txBody>
          <a:bodyPr vert="horz" lIns="0" tIns="0" rIns="0" bIns="0" rtlCol="0" anchor="t" anchorCtr="0">
            <a:noAutofit/>
          </a:bodyPr>
          <a:lstStyle/>
          <a:p>
            <a:r>
              <a:rPr lang="de-DE" dirty="0"/>
              <a:t>Headline Arial </a:t>
            </a:r>
            <a:r>
              <a:rPr lang="de-DE" dirty="0" err="1"/>
              <a:t>MPG_green_dark</a:t>
            </a:r>
            <a:r>
              <a:rPr lang="de-DE" dirty="0"/>
              <a:t>, 25 </a:t>
            </a:r>
            <a:r>
              <a:rPr lang="de-DE" dirty="0" err="1"/>
              <a:t>pt</a:t>
            </a:r>
            <a:r>
              <a:rPr lang="de-DE" dirty="0"/>
              <a:t>, ZAB 28 </a:t>
            </a:r>
            <a:r>
              <a:rPr lang="de-DE" dirty="0" err="1"/>
              <a:t>pt</a:t>
            </a:r>
            <a:r>
              <a:rPr lang="de-DE" dirty="0"/>
              <a:t/>
            </a:r>
            <a:br>
              <a:rPr lang="de-DE" dirty="0"/>
            </a:br>
            <a:endParaRPr lang="en-US" dirty="0"/>
          </a:p>
        </p:txBody>
      </p:sp>
      <p:sp>
        <p:nvSpPr>
          <p:cNvPr id="5"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dirty="0" smtClean="0"/>
              <a:t>Max-Planck-Institut für Plasmaphysik | D. </a:t>
            </a:r>
            <a:r>
              <a:rPr lang="de-DE" dirty="0" err="1" smtClean="0"/>
              <a:t>NaUJOKS</a:t>
            </a:r>
            <a:r>
              <a:rPr lang="de-DE" dirty="0" smtClean="0"/>
              <a:t> | 14.07.2022      </a:t>
            </a:r>
            <a:endParaRPr lang="de-DE" dirty="0"/>
          </a:p>
        </p:txBody>
      </p:sp>
      <p:sp>
        <p:nvSpPr>
          <p:cNvPr id="13" name="Datumsplatzhalter 12"/>
          <p:cNvSpPr>
            <a:spLocks noGrp="1"/>
          </p:cNvSpPr>
          <p:nvPr>
            <p:ph type="dt" sz="half" idx="2"/>
          </p:nvPr>
        </p:nvSpPr>
        <p:spPr>
          <a:xfrm>
            <a:off x="947738" y="6489700"/>
            <a:ext cx="10225087" cy="142874"/>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r>
              <a:rPr lang="en-US" dirty="0" smtClean="0"/>
              <a:t>2022-2023 DIVGAS for W7-X</a:t>
            </a:r>
            <a:endParaRPr lang="en-US" dirty="0"/>
          </a:p>
        </p:txBody>
      </p:sp>
      <p:sp>
        <p:nvSpPr>
          <p:cNvPr id="14" name="Foliennummernplatzhalter 13"/>
          <p:cNvSpPr>
            <a:spLocks noGrp="1"/>
          </p:cNvSpPr>
          <p:nvPr>
            <p:ph type="sldNum" sz="quarter" idx="4"/>
          </p:nvPr>
        </p:nvSpPr>
        <p:spPr>
          <a:xfrm>
            <a:off x="11167427" y="6489699"/>
            <a:ext cx="329248" cy="142876"/>
          </a:xfrm>
          <a:prstGeom prst="rect">
            <a:avLst/>
          </a:prstGeom>
        </p:spPr>
        <p:txBody>
          <a:bodyPr vert="horz" lIns="0" tIns="0" rIns="0" bIns="0" rtlCol="0" anchor="b" anchorCtr="0"/>
          <a:lstStyle>
            <a:lvl1pPr algn="r">
              <a:defRPr lang="de-DE" sz="600" kern="600" cap="all" spc="90" baseline="0" smtClean="0">
                <a:solidFill>
                  <a:schemeClr val="tx1">
                    <a:tint val="75000"/>
                  </a:schemeClr>
                </a:solidFill>
                <a:latin typeface="+mn-lt"/>
                <a:ea typeface="+mn-ea"/>
                <a:cs typeface="+mn-cs"/>
              </a:defRPr>
            </a:lvl1pPr>
          </a:lstStyle>
          <a:p>
            <a:fld id="{3B1A4699-952B-42DA-8DC4-38A59B49610C}" type="slidenum">
              <a:rPr lang="de-DE" smtClean="0"/>
              <a:pPr/>
              <a:t>‹#›</a:t>
            </a:fld>
            <a:endParaRPr lang="de-DE" dirty="0"/>
          </a:p>
        </p:txBody>
      </p:sp>
      <p:sp>
        <p:nvSpPr>
          <p:cNvPr id="7" name="Textplatzhalter 6"/>
          <p:cNvSpPr>
            <a:spLocks noGrp="1"/>
          </p:cNvSpPr>
          <p:nvPr>
            <p:ph type="body" idx="1"/>
          </p:nvPr>
        </p:nvSpPr>
        <p:spPr>
          <a:xfrm>
            <a:off x="695326" y="1609725"/>
            <a:ext cx="10801350" cy="4567237"/>
          </a:xfrm>
          <a:prstGeom prst="rect">
            <a:avLst/>
          </a:prstGeom>
        </p:spPr>
        <p:txBody>
          <a:bodyPr vert="horz" lIns="0" tIns="45720" rIns="0" bIns="45720" rtlCol="0">
            <a:normAutofit/>
          </a:bodyPr>
          <a:lstStyle/>
          <a:p>
            <a:pPr lvl="0"/>
            <a:r>
              <a:rPr lang="de-DE" dirty="0"/>
              <a:t>Ebene 1: Headlines</a:t>
            </a:r>
          </a:p>
          <a:p>
            <a:pPr lvl="1"/>
            <a:r>
              <a:rPr lang="de-DE" dirty="0"/>
              <a:t>Ebene 2: Fließtext</a:t>
            </a:r>
          </a:p>
          <a:p>
            <a:pPr lvl="2"/>
            <a:r>
              <a:rPr lang="de-DE" dirty="0"/>
              <a:t>Ebene 3: </a:t>
            </a:r>
            <a:r>
              <a:rPr lang="de-DE" dirty="0" smtClean="0"/>
              <a:t>Stichpunkte</a:t>
            </a:r>
            <a:endParaRPr lang="de-DE" dirty="0"/>
          </a:p>
          <a:p>
            <a:pPr lvl="3"/>
            <a:r>
              <a:rPr lang="de-DE" dirty="0"/>
              <a:t>Ebene 4: Stichpunkte hervorgehoben</a:t>
            </a:r>
          </a:p>
          <a:p>
            <a:pPr lvl="4"/>
            <a:r>
              <a:rPr lang="de-DE" dirty="0"/>
              <a:t>Ebene 5: Stichpunkte eingerückt</a:t>
            </a:r>
          </a:p>
          <a:p>
            <a:pPr lvl="5"/>
            <a:r>
              <a:rPr lang="de-DE" dirty="0"/>
              <a:t>Ebene 6: Stichpunkte weiter eingerückt</a:t>
            </a:r>
          </a:p>
          <a:p>
            <a:pPr lvl="6"/>
            <a:r>
              <a:rPr lang="de-DE" dirty="0"/>
              <a:t>Ebene 7: Zusatzinfo</a:t>
            </a:r>
          </a:p>
          <a:p>
            <a:pPr lvl="7"/>
            <a:r>
              <a:rPr lang="de-DE" dirty="0"/>
              <a:t>Ebene 8: Bildunterschrift</a:t>
            </a:r>
          </a:p>
        </p:txBody>
      </p:sp>
      <p:pic>
        <p:nvPicPr>
          <p:cNvPr id="8" name="Grafik 7"/>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591799" y="240771"/>
            <a:ext cx="581025" cy="516467"/>
          </a:xfrm>
          <a:prstGeom prst="rect">
            <a:avLst/>
          </a:prstGeom>
        </p:spPr>
      </p:pic>
    </p:spTree>
    <p:extLst>
      <p:ext uri="{BB962C8B-B14F-4D97-AF65-F5344CB8AC3E}">
        <p14:creationId xmlns:p14="http://schemas.microsoft.com/office/powerpoint/2010/main" val="2120465908"/>
      </p:ext>
    </p:extLst>
  </p:cSld>
  <p:clrMap bg1="lt1" tx1="dk1" bg2="lt2" tx2="dk2" accent1="accent1" accent2="accent2" accent3="accent3" accent4="accent4" accent5="accent5" accent6="accent6" hlink="hlink" folHlink="folHlink"/>
  <p:sldLayoutIdLst>
    <p:sldLayoutId id="2147483708" r:id="rId1"/>
    <p:sldLayoutId id="2147483669" r:id="rId2"/>
  </p:sldLayoutIdLst>
  <p:hf hdr="0"/>
  <p:txStyles>
    <p:title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p:titleStyle>
    <p:bodyStyle>
      <a:lvl1pPr marL="0" marR="0" indent="0" algn="l" defTabSz="914400" rtl="0" eaLnBrk="1" fontAlgn="auto" latinLnBrk="0" hangingPunct="1">
        <a:lnSpc>
          <a:spcPct val="120000"/>
        </a:lnSpc>
        <a:spcBef>
          <a:spcPts val="600"/>
        </a:spcBef>
        <a:spcAft>
          <a:spcPts val="0"/>
        </a:spcAft>
        <a:buClrTx/>
        <a:buSzTx/>
        <a:buFont typeface="Arial" panose="020B0604020202020204" pitchFamily="34" charset="0"/>
        <a:buNone/>
        <a:tabLst/>
        <a:defRPr lang="de-DE" sz="1800" b="1" i="0" kern="600" spc="40" baseline="0" dirty="0" smtClean="0">
          <a:solidFill>
            <a:srgbClr val="005555"/>
          </a:solidFill>
          <a:latin typeface="+mn-lt"/>
          <a:ea typeface="+mn-ea"/>
          <a:cs typeface="+mn-cs"/>
        </a:defRPr>
      </a:lvl1pPr>
      <a:lvl2pPr marL="0" indent="0" algn="l" defTabSz="914400" rtl="0" eaLnBrk="1" latinLnBrk="0" hangingPunct="1">
        <a:lnSpc>
          <a:spcPct val="120000"/>
        </a:lnSpc>
        <a:spcBef>
          <a:spcPts val="600"/>
        </a:spcBef>
        <a:spcAft>
          <a:spcPts val="0"/>
        </a:spcAft>
        <a:buFont typeface="Arial" panose="020B0604020202020204" pitchFamily="34" charset="0"/>
        <a:buNone/>
        <a:defRPr sz="1800" kern="600" spc="40" baseline="0">
          <a:solidFill>
            <a:schemeClr val="tx1"/>
          </a:solidFill>
          <a:latin typeface="+mn-lt"/>
          <a:ea typeface="+mn-ea"/>
          <a:cs typeface="+mn-cs"/>
        </a:defRPr>
      </a:lvl2pPr>
      <a:lvl3pPr marL="179388" indent="-179388" algn="l" defTabSz="914400" rtl="0" eaLnBrk="1" latinLnBrk="0" hangingPunct="1">
        <a:lnSpc>
          <a:spcPct val="120000"/>
        </a:lnSpc>
        <a:spcBef>
          <a:spcPts val="600"/>
        </a:spcBef>
        <a:buFont typeface="Arial" panose="020B0604020202020204" pitchFamily="34" charset="0"/>
        <a:buChar char="•"/>
        <a:defRPr sz="1800" b="1" kern="400" spc="40" baseline="0">
          <a:solidFill>
            <a:schemeClr val="accent3"/>
          </a:solidFill>
          <a:latin typeface="+mn-lt"/>
          <a:ea typeface="+mn-ea"/>
          <a:cs typeface="+mn-cs"/>
        </a:defRPr>
      </a:lvl3pPr>
      <a:lvl4pPr marL="179388" indent="-179388" algn="l" defTabSz="914400" rtl="0" eaLnBrk="1" latinLnBrk="0" hangingPunct="1">
        <a:lnSpc>
          <a:spcPct val="120000"/>
        </a:lnSpc>
        <a:spcBef>
          <a:spcPts val="600"/>
        </a:spcBef>
        <a:buFont typeface="Arial" panose="020B0604020202020204" pitchFamily="34" charset="0"/>
        <a:buChar char="•"/>
        <a:defRPr sz="1800" kern="600" spc="40" baseline="0">
          <a:solidFill>
            <a:schemeClr val="tx1"/>
          </a:solidFill>
          <a:latin typeface="+mn-lt"/>
          <a:ea typeface="+mn-ea"/>
          <a:cs typeface="+mn-cs"/>
        </a:defRPr>
      </a:lvl4pPr>
      <a:lvl5pPr marL="357188" indent="-179388" algn="l" defTabSz="914400" rtl="0" eaLnBrk="1" latinLnBrk="0" hangingPunct="1">
        <a:lnSpc>
          <a:spcPct val="120000"/>
        </a:lnSpc>
        <a:spcBef>
          <a:spcPts val="600"/>
        </a:spcBef>
        <a:buFont typeface="Arial" panose="020B0604020202020204" pitchFamily="34" charset="0"/>
        <a:buChar char="•"/>
        <a:defRPr lang="de-DE" sz="1800" b="0" i="0" kern="600" spc="40" baseline="0" dirty="0" smtClean="0">
          <a:solidFill>
            <a:schemeClr val="tx1"/>
          </a:solidFill>
          <a:latin typeface="+mn-lt"/>
          <a:ea typeface="+mn-ea"/>
          <a:cs typeface="+mn-cs"/>
        </a:defRPr>
      </a:lvl5pPr>
      <a:lvl6pPr marL="645750" indent="-285750" algn="l" defTabSz="914400" rtl="0" eaLnBrk="1" latinLnBrk="0" hangingPunct="1">
        <a:lnSpc>
          <a:spcPct val="100000"/>
        </a:lnSpc>
        <a:spcBef>
          <a:spcPts val="300"/>
        </a:spcBef>
        <a:spcAft>
          <a:spcPts val="0"/>
        </a:spcAft>
        <a:buClr>
          <a:schemeClr val="tx1"/>
        </a:buClr>
        <a:buSzPct val="110000"/>
        <a:buFont typeface="Symbol" panose="05050102010706020507" pitchFamily="18" charset="2"/>
        <a:buChar char=""/>
        <a:defRPr sz="1800" b="0" i="0" kern="600" spc="40" baseline="0">
          <a:solidFill>
            <a:schemeClr val="tx1"/>
          </a:solidFill>
          <a:latin typeface="+mn-lt"/>
          <a:ea typeface="+mn-ea"/>
          <a:cs typeface="+mn-cs"/>
        </a:defRPr>
      </a:lvl6pPr>
      <a:lvl7pPr marL="0" indent="215900" algn="l" defTabSz="914400" rtl="0" eaLnBrk="1" latinLnBrk="0" hangingPunct="1">
        <a:lnSpc>
          <a:spcPct val="100000"/>
        </a:lnSpc>
        <a:spcBef>
          <a:spcPts val="600"/>
        </a:spcBef>
        <a:spcAft>
          <a:spcPts val="0"/>
        </a:spcAft>
        <a:buClr>
          <a:schemeClr val="tx2"/>
        </a:buClr>
        <a:buFont typeface="Wingdings 3" panose="05040102010807070707" pitchFamily="18" charset="2"/>
        <a:buChar char=""/>
        <a:defRPr sz="1500" b="0" i="1" kern="600" spc="40" baseline="0">
          <a:solidFill>
            <a:schemeClr val="tx2"/>
          </a:solidFill>
          <a:latin typeface="+mn-lt"/>
          <a:ea typeface="+mn-ea"/>
          <a:cs typeface="+mn-cs"/>
        </a:defRPr>
      </a:lvl7pPr>
      <a:lvl8pPr marL="0" indent="0" algn="l" defTabSz="914400" rtl="0" eaLnBrk="1" latinLnBrk="0" hangingPunct="1">
        <a:lnSpc>
          <a:spcPct val="100000"/>
        </a:lnSpc>
        <a:spcBef>
          <a:spcPts val="525"/>
        </a:spcBef>
        <a:spcAft>
          <a:spcPts val="0"/>
        </a:spcAft>
        <a:buSzPct val="110000"/>
        <a:buFont typeface=".SF NS Symbols Regular"/>
        <a:buNone/>
        <a:defRPr sz="1000" b="0" i="1" kern="600" spc="120" baseline="0">
          <a:solidFill>
            <a:schemeClr val="tx1">
              <a:lumMod val="50000"/>
              <a:lumOff val="50000"/>
            </a:schemeClr>
          </a:solidFill>
          <a:latin typeface="+mn-lt"/>
          <a:ea typeface="+mn-ea"/>
          <a:cs typeface="+mn-cs"/>
        </a:defRPr>
      </a:lvl8pPr>
      <a:lvl9pPr marL="0" indent="0" algn="l" defTabSz="914400" rtl="0" eaLnBrk="1" latinLnBrk="0" hangingPunct="1">
        <a:lnSpc>
          <a:spcPts val="1100"/>
        </a:lnSpc>
        <a:spcBef>
          <a:spcPts val="525"/>
        </a:spcBef>
        <a:buFont typeface="Arial" panose="020B0604020202020204" pitchFamily="34" charset="0"/>
        <a:buNone/>
        <a:defRPr sz="800" b="0" i="1" kern="600" spc="120" baseline="0">
          <a:solidFill>
            <a:schemeClr val="tx1">
              <a:lumMod val="50000"/>
              <a:lumOff val="5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orient="horz" pos="777" userDrawn="1">
          <p15:clr>
            <a:srgbClr val="F26B43"/>
          </p15:clr>
        </p15:guide>
        <p15:guide id="3" pos="7038" userDrawn="1">
          <p15:clr>
            <a:srgbClr val="F26B43"/>
          </p15:clr>
        </p15:guide>
        <p15:guide id="4" orient="horz" pos="4020" userDrawn="1">
          <p15:clr>
            <a:srgbClr val="F26B43"/>
          </p15:clr>
        </p15:guide>
        <p15:guide id="6" orient="horz" pos="1014" userDrawn="1">
          <p15:clr>
            <a:srgbClr val="F26B43"/>
          </p15:clr>
        </p15:guide>
        <p15:guide id="7" orient="horz" pos="4088" userDrawn="1">
          <p15:clr>
            <a:srgbClr val="F26B43"/>
          </p15:clr>
        </p15:guide>
        <p15:guide id="8" orient="horz" pos="4178">
          <p15:clr>
            <a:srgbClr val="F26B43"/>
          </p15:clr>
        </p15:guide>
        <p15:guide id="9" pos="143" userDrawn="1">
          <p15:clr>
            <a:srgbClr val="F26B43"/>
          </p15:clr>
        </p15:guide>
        <p15:guide id="11" orient="horz" pos="503">
          <p15:clr>
            <a:srgbClr val="F26B43"/>
          </p15:clr>
        </p15:guide>
        <p15:guide id="12" pos="7537" userDrawn="1">
          <p15:clr>
            <a:srgbClr val="F26B43"/>
          </p15:clr>
        </p15:guide>
        <p15:guide id="14" orient="horz" pos="459" userDrawn="1">
          <p15:clr>
            <a:srgbClr val="F26B43"/>
          </p15:clr>
        </p15:guide>
        <p15:guide id="15" orient="horz" pos="153" userDrawn="1">
          <p15:clr>
            <a:srgbClr val="F26B43"/>
          </p15:clr>
        </p15:guide>
        <p15:guide id="16" orient="horz" pos="278" userDrawn="1">
          <p15:clr>
            <a:srgbClr val="F26B43"/>
          </p15:clr>
        </p15:guide>
        <p15:guide id="18" pos="7242" userDrawn="1">
          <p15:clr>
            <a:srgbClr val="F26B43"/>
          </p15:clr>
        </p15:guide>
        <p15:guide id="19"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p:cNvSpPr>
            <a:spLocks noGrp="1"/>
          </p:cNvSpPr>
          <p:nvPr>
            <p:ph type="title"/>
          </p:nvPr>
        </p:nvSpPr>
        <p:spPr/>
        <p:txBody>
          <a:bodyPr/>
          <a:lstStyle/>
          <a:p>
            <a:r>
              <a:rPr lang="en-GB" dirty="0" smtClean="0"/>
              <a:t>TM5h1 limits in OP2</a:t>
            </a:r>
            <a:endParaRPr lang="en-GB" dirty="0"/>
          </a:p>
        </p:txBody>
      </p:sp>
      <p:sp>
        <p:nvSpPr>
          <p:cNvPr id="4" name="Foliennummernplatzhalter 3"/>
          <p:cNvSpPr>
            <a:spLocks noGrp="1"/>
          </p:cNvSpPr>
          <p:nvPr>
            <p:ph type="sldNum" sz="quarter" idx="12"/>
          </p:nvPr>
        </p:nvSpPr>
        <p:spPr/>
        <p:txBody>
          <a:bodyPr/>
          <a:lstStyle/>
          <a:p>
            <a:fld id="{3B1A4699-952B-42DA-8DC4-38A59B49610C}" type="slidenum">
              <a:rPr lang="de-DE" smtClean="0"/>
              <a:pPr/>
              <a:t>1</a:t>
            </a:fld>
            <a:endParaRPr lang="de-DE" dirty="0"/>
          </a:p>
        </p:txBody>
      </p:sp>
      <p:sp>
        <p:nvSpPr>
          <p:cNvPr id="10" name="Footer Placeholder 4"/>
          <p:cNvSpPr>
            <a:spLocks noGrp="1"/>
          </p:cNvSpPr>
          <p:nvPr>
            <p:ph type="ftr" sz="quarter" idx="3"/>
          </p:nvPr>
        </p:nvSpPr>
        <p:spPr>
          <a:xfrm>
            <a:off x="695325" y="6489699"/>
            <a:ext cx="10477499" cy="142876"/>
          </a:xfrm>
          <a:prstGeom prst="rect">
            <a:avLst/>
          </a:prstGeom>
        </p:spPr>
        <p:txBody>
          <a:bodyPr vert="horz" wrap="none" lIns="0" tIns="0" rIns="0" bIns="0" rtlCol="0" anchor="b" anchorCtr="0">
            <a:normAutofit/>
          </a:bodyPr>
          <a:lstStyle>
            <a:lvl1pPr algn="r">
              <a:defRPr sz="600" kern="600" cap="all" spc="90" baseline="0">
                <a:solidFill>
                  <a:schemeClr val="tx1">
                    <a:tint val="75000"/>
                  </a:schemeClr>
                </a:solidFill>
              </a:defRPr>
            </a:lvl1pPr>
          </a:lstStyle>
          <a:p>
            <a:pPr algn="l">
              <a:tabLst>
                <a:tab pos="9775825" algn="r"/>
                <a:tab pos="10226675" algn="r"/>
              </a:tabLst>
            </a:pPr>
            <a:r>
              <a:rPr lang="de-DE" dirty="0" smtClean="0"/>
              <a:t>Max-Planck-Institut für Plasmaphysik | Joris Fellinger | 2023      </a:t>
            </a:r>
            <a:endParaRPr lang="de-DE" dirty="0"/>
          </a:p>
        </p:txBody>
      </p:sp>
      <p:sp>
        <p:nvSpPr>
          <p:cNvPr id="3" name="Untertitel 2"/>
          <p:cNvSpPr>
            <a:spLocks noGrp="1"/>
          </p:cNvSpPr>
          <p:nvPr>
            <p:ph type="subTitle" idx="1"/>
          </p:nvPr>
        </p:nvSpPr>
        <p:spPr/>
        <p:txBody>
          <a:bodyPr>
            <a:normAutofit/>
          </a:bodyPr>
          <a:lstStyle/>
          <a:p>
            <a:r>
              <a:rPr lang="de-DE" sz="1600" dirty="0" smtClean="0"/>
              <a:t>Joris Fellinger</a:t>
            </a:r>
            <a:endParaRPr lang="de-DE" sz="1600" dirty="0"/>
          </a:p>
        </p:txBody>
      </p:sp>
    </p:spTree>
    <p:extLst>
      <p:ext uri="{BB962C8B-B14F-4D97-AF65-F5344CB8AC3E}">
        <p14:creationId xmlns:p14="http://schemas.microsoft.com/office/powerpoint/2010/main" val="8841122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stretch>
            <a:fillRect/>
          </a:stretch>
        </p:blipFill>
        <p:spPr>
          <a:xfrm>
            <a:off x="967319" y="1609725"/>
            <a:ext cx="10257361" cy="4772025"/>
          </a:xfrm>
          <a:prstGeom prst="rect">
            <a:avLst/>
          </a:prstGeom>
        </p:spPr>
      </p:pic>
      <p:sp>
        <p:nvSpPr>
          <p:cNvPr id="3" name="Title 2"/>
          <p:cNvSpPr>
            <a:spLocks noGrp="1"/>
          </p:cNvSpPr>
          <p:nvPr>
            <p:ph type="title"/>
          </p:nvPr>
        </p:nvSpPr>
        <p:spPr/>
        <p:txBody>
          <a:bodyPr/>
          <a:lstStyle/>
          <a:p>
            <a:r>
              <a:rPr lang="de-DE" dirty="0" smtClean="0"/>
              <a:t>Graphite </a:t>
            </a:r>
            <a:r>
              <a:rPr lang="de-DE" dirty="0" err="1" smtClean="0"/>
              <a:t>temperature</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10</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
        <p:nvSpPr>
          <p:cNvPr id="7" name="TextBox 6"/>
          <p:cNvSpPr txBox="1"/>
          <p:nvPr/>
        </p:nvSpPr>
        <p:spPr>
          <a:xfrm>
            <a:off x="1201783" y="3697050"/>
            <a:ext cx="1134926" cy="262059"/>
          </a:xfrm>
          <a:prstGeom prst="rect">
            <a:avLst/>
          </a:prstGeom>
          <a:noFill/>
        </p:spPr>
        <p:txBody>
          <a:bodyPr wrap="none" lIns="0" tIns="0" rIns="0" bIns="0" rtlCol="0" anchor="t" anchorCtr="0">
            <a:spAutoFit/>
          </a:bodyPr>
          <a:lstStyle/>
          <a:p>
            <a:pPr algn="l">
              <a:lnSpc>
                <a:spcPts val="2300"/>
              </a:lnSpc>
              <a:spcBef>
                <a:spcPts val="1150"/>
              </a:spcBef>
            </a:pPr>
            <a:r>
              <a:rPr lang="de-DE" sz="1400" dirty="0" smtClean="0">
                <a:solidFill>
                  <a:schemeClr val="bg1"/>
                </a:solidFill>
              </a:rPr>
              <a:t>Radiation </a:t>
            </a:r>
            <a:r>
              <a:rPr lang="de-DE" sz="1400" dirty="0" err="1" smtClean="0">
                <a:solidFill>
                  <a:schemeClr val="bg1"/>
                </a:solidFill>
              </a:rPr>
              <a:t>only</a:t>
            </a:r>
            <a:endParaRPr lang="de-DE" sz="1400" dirty="0" smtClean="0">
              <a:solidFill>
                <a:schemeClr val="bg1"/>
              </a:solidFill>
            </a:endParaRPr>
          </a:p>
        </p:txBody>
      </p:sp>
      <p:sp>
        <p:nvSpPr>
          <p:cNvPr id="8" name="TextBox 7"/>
          <p:cNvSpPr txBox="1"/>
          <p:nvPr/>
        </p:nvSpPr>
        <p:spPr>
          <a:xfrm>
            <a:off x="788665" y="6063968"/>
            <a:ext cx="2127185" cy="294953"/>
          </a:xfrm>
          <a:prstGeom prst="rect">
            <a:avLst/>
          </a:prstGeom>
          <a:noFill/>
        </p:spPr>
        <p:txBody>
          <a:bodyPr wrap="none" lIns="0" tIns="0" rIns="0" bIns="0" rtlCol="0" anchor="t" anchorCtr="0">
            <a:spAutoFit/>
          </a:bodyPr>
          <a:lstStyle/>
          <a:p>
            <a:pPr>
              <a:lnSpc>
                <a:spcPts val="2300"/>
              </a:lnSpc>
              <a:spcBef>
                <a:spcPts val="1150"/>
              </a:spcBef>
            </a:pPr>
            <a:r>
              <a:rPr lang="de-DE" sz="1400" dirty="0">
                <a:solidFill>
                  <a:schemeClr val="bg1"/>
                </a:solidFill>
              </a:rPr>
              <a:t>100 kW/m² + 2 MW/m² </a:t>
            </a:r>
            <a:r>
              <a:rPr lang="de-DE" sz="1400" dirty="0" smtClean="0">
                <a:solidFill>
                  <a:schemeClr val="bg1"/>
                </a:solidFill>
              </a:rPr>
              <a:t>@1</a:t>
            </a:r>
            <a:endParaRPr lang="de-DE" sz="1400" dirty="0">
              <a:solidFill>
                <a:schemeClr val="bg1"/>
              </a:solidFill>
            </a:endParaRPr>
          </a:p>
        </p:txBody>
      </p:sp>
      <p:sp>
        <p:nvSpPr>
          <p:cNvPr id="9" name="TextBox 8"/>
          <p:cNvSpPr txBox="1"/>
          <p:nvPr/>
        </p:nvSpPr>
        <p:spPr>
          <a:xfrm>
            <a:off x="3575961" y="6063968"/>
            <a:ext cx="2226572" cy="294953"/>
          </a:xfrm>
          <a:prstGeom prst="rect">
            <a:avLst/>
          </a:prstGeom>
          <a:noFill/>
        </p:spPr>
        <p:txBody>
          <a:bodyPr wrap="none" lIns="0" tIns="0" rIns="0" bIns="0" rtlCol="0" anchor="t" anchorCtr="0">
            <a:spAutoFit/>
          </a:bodyPr>
          <a:lstStyle/>
          <a:p>
            <a:pPr>
              <a:lnSpc>
                <a:spcPts val="2300"/>
              </a:lnSpc>
              <a:spcBef>
                <a:spcPts val="1150"/>
              </a:spcBef>
            </a:pPr>
            <a:r>
              <a:rPr lang="de-DE" sz="1400" dirty="0">
                <a:solidFill>
                  <a:schemeClr val="bg1"/>
                </a:solidFill>
              </a:rPr>
              <a:t>100 kW/m² + 2 MW/m² @</a:t>
            </a:r>
            <a:r>
              <a:rPr lang="de-DE" sz="1400" dirty="0" smtClean="0">
                <a:solidFill>
                  <a:schemeClr val="bg1"/>
                </a:solidFill>
              </a:rPr>
              <a:t>2b</a:t>
            </a:r>
            <a:endParaRPr lang="de-DE" sz="1400" dirty="0">
              <a:solidFill>
                <a:schemeClr val="bg1"/>
              </a:solidFill>
            </a:endParaRPr>
          </a:p>
        </p:txBody>
      </p:sp>
      <p:sp>
        <p:nvSpPr>
          <p:cNvPr id="10" name="TextBox 9"/>
          <p:cNvSpPr txBox="1"/>
          <p:nvPr/>
        </p:nvSpPr>
        <p:spPr>
          <a:xfrm>
            <a:off x="6467445" y="6063968"/>
            <a:ext cx="2127185" cy="294953"/>
          </a:xfrm>
          <a:prstGeom prst="rect">
            <a:avLst/>
          </a:prstGeom>
          <a:noFill/>
        </p:spPr>
        <p:txBody>
          <a:bodyPr wrap="none" lIns="0" tIns="0" rIns="0" bIns="0" rtlCol="0" anchor="t" anchorCtr="0">
            <a:spAutoFit/>
          </a:bodyPr>
          <a:lstStyle/>
          <a:p>
            <a:pPr>
              <a:lnSpc>
                <a:spcPts val="2300"/>
              </a:lnSpc>
              <a:spcBef>
                <a:spcPts val="1150"/>
              </a:spcBef>
            </a:pPr>
            <a:r>
              <a:rPr lang="de-DE" sz="1400" dirty="0">
                <a:solidFill>
                  <a:schemeClr val="bg1"/>
                </a:solidFill>
              </a:rPr>
              <a:t>100 kW/m² + 2 MW/m² </a:t>
            </a:r>
            <a:r>
              <a:rPr lang="de-DE" sz="1400" dirty="0" smtClean="0">
                <a:solidFill>
                  <a:schemeClr val="bg1"/>
                </a:solidFill>
              </a:rPr>
              <a:t>@5</a:t>
            </a:r>
            <a:endParaRPr lang="de-DE" sz="1400" dirty="0">
              <a:solidFill>
                <a:schemeClr val="bg1"/>
              </a:solidFill>
            </a:endParaRPr>
          </a:p>
        </p:txBody>
      </p:sp>
      <p:sp>
        <p:nvSpPr>
          <p:cNvPr id="11" name="TextBox 10"/>
          <p:cNvSpPr txBox="1"/>
          <p:nvPr/>
        </p:nvSpPr>
        <p:spPr>
          <a:xfrm>
            <a:off x="8928586" y="6063968"/>
            <a:ext cx="2226572" cy="294953"/>
          </a:xfrm>
          <a:prstGeom prst="rect">
            <a:avLst/>
          </a:prstGeom>
          <a:noFill/>
        </p:spPr>
        <p:txBody>
          <a:bodyPr wrap="none" lIns="0" tIns="0" rIns="0" bIns="0" rtlCol="0" anchor="t" anchorCtr="0">
            <a:spAutoFit/>
          </a:bodyPr>
          <a:lstStyle/>
          <a:p>
            <a:pPr>
              <a:lnSpc>
                <a:spcPts val="2300"/>
              </a:lnSpc>
              <a:spcBef>
                <a:spcPts val="1150"/>
              </a:spcBef>
            </a:pPr>
            <a:r>
              <a:rPr lang="de-DE" sz="1400" dirty="0">
                <a:solidFill>
                  <a:schemeClr val="bg1"/>
                </a:solidFill>
              </a:rPr>
              <a:t>100 kW/m² + 2 MW/m² </a:t>
            </a:r>
            <a:r>
              <a:rPr lang="de-DE" sz="1400" dirty="0" smtClean="0">
                <a:solidFill>
                  <a:schemeClr val="bg1"/>
                </a:solidFill>
              </a:rPr>
              <a:t>@4b</a:t>
            </a:r>
            <a:endParaRPr lang="de-DE" sz="1400" dirty="0">
              <a:solidFill>
                <a:schemeClr val="bg1"/>
              </a:solidFill>
            </a:endParaRPr>
          </a:p>
        </p:txBody>
      </p:sp>
      <p:sp>
        <p:nvSpPr>
          <p:cNvPr id="12" name="TextBox 11"/>
          <p:cNvSpPr txBox="1"/>
          <p:nvPr/>
        </p:nvSpPr>
        <p:spPr>
          <a:xfrm>
            <a:off x="3575961" y="3685795"/>
            <a:ext cx="2226572" cy="294953"/>
          </a:xfrm>
          <a:prstGeom prst="rect">
            <a:avLst/>
          </a:prstGeom>
          <a:noFill/>
        </p:spPr>
        <p:txBody>
          <a:bodyPr wrap="none" lIns="0" tIns="0" rIns="0" bIns="0" rtlCol="0" anchor="t" anchorCtr="0">
            <a:spAutoFit/>
          </a:bodyPr>
          <a:lstStyle/>
          <a:p>
            <a:pPr algn="l">
              <a:lnSpc>
                <a:spcPts val="2300"/>
              </a:lnSpc>
              <a:spcBef>
                <a:spcPts val="1150"/>
              </a:spcBef>
            </a:pPr>
            <a:r>
              <a:rPr lang="de-DE" sz="1400" dirty="0" smtClean="0">
                <a:solidFill>
                  <a:schemeClr val="bg1"/>
                </a:solidFill>
              </a:rPr>
              <a:t>100 kW/m² + 2 MW/m² @2a</a:t>
            </a:r>
          </a:p>
        </p:txBody>
      </p:sp>
      <p:sp>
        <p:nvSpPr>
          <p:cNvPr id="13" name="TextBox 12"/>
          <p:cNvSpPr txBox="1"/>
          <p:nvPr/>
        </p:nvSpPr>
        <p:spPr>
          <a:xfrm>
            <a:off x="6467445" y="3685795"/>
            <a:ext cx="2127185" cy="294953"/>
          </a:xfrm>
          <a:prstGeom prst="rect">
            <a:avLst/>
          </a:prstGeom>
          <a:noFill/>
        </p:spPr>
        <p:txBody>
          <a:bodyPr wrap="none" lIns="0" tIns="0" rIns="0" bIns="0" rtlCol="0" anchor="t" anchorCtr="0">
            <a:spAutoFit/>
          </a:bodyPr>
          <a:lstStyle/>
          <a:p>
            <a:pPr>
              <a:lnSpc>
                <a:spcPts val="2300"/>
              </a:lnSpc>
              <a:spcBef>
                <a:spcPts val="1150"/>
              </a:spcBef>
            </a:pPr>
            <a:r>
              <a:rPr lang="de-DE" sz="1400" dirty="0">
                <a:solidFill>
                  <a:schemeClr val="bg1"/>
                </a:solidFill>
              </a:rPr>
              <a:t>100 kW/m² + 2 MW/m² </a:t>
            </a:r>
            <a:r>
              <a:rPr lang="de-DE" sz="1400" dirty="0" smtClean="0">
                <a:solidFill>
                  <a:schemeClr val="bg1"/>
                </a:solidFill>
              </a:rPr>
              <a:t>@3</a:t>
            </a:r>
            <a:endParaRPr lang="de-DE" sz="1400" dirty="0">
              <a:solidFill>
                <a:schemeClr val="bg1"/>
              </a:solidFill>
            </a:endParaRPr>
          </a:p>
        </p:txBody>
      </p:sp>
      <p:sp>
        <p:nvSpPr>
          <p:cNvPr id="14" name="TextBox 13"/>
          <p:cNvSpPr txBox="1"/>
          <p:nvPr/>
        </p:nvSpPr>
        <p:spPr>
          <a:xfrm>
            <a:off x="8928586" y="3685795"/>
            <a:ext cx="2226572" cy="294953"/>
          </a:xfrm>
          <a:prstGeom prst="rect">
            <a:avLst/>
          </a:prstGeom>
          <a:noFill/>
        </p:spPr>
        <p:txBody>
          <a:bodyPr wrap="none" lIns="0" tIns="0" rIns="0" bIns="0" rtlCol="0" anchor="t" anchorCtr="0">
            <a:spAutoFit/>
          </a:bodyPr>
          <a:lstStyle/>
          <a:p>
            <a:pPr>
              <a:lnSpc>
                <a:spcPts val="2300"/>
              </a:lnSpc>
              <a:spcBef>
                <a:spcPts val="1150"/>
              </a:spcBef>
            </a:pPr>
            <a:r>
              <a:rPr lang="de-DE" sz="1400" dirty="0">
                <a:solidFill>
                  <a:schemeClr val="bg1"/>
                </a:solidFill>
              </a:rPr>
              <a:t>100 kW/m² + 2 MW/m² </a:t>
            </a:r>
            <a:r>
              <a:rPr lang="de-DE" sz="1400" dirty="0" smtClean="0">
                <a:solidFill>
                  <a:schemeClr val="bg1"/>
                </a:solidFill>
              </a:rPr>
              <a:t>@4a</a:t>
            </a:r>
            <a:endParaRPr lang="de-DE" sz="1400" dirty="0">
              <a:solidFill>
                <a:schemeClr val="bg1"/>
              </a:solidFill>
            </a:endParaRPr>
          </a:p>
        </p:txBody>
      </p:sp>
    </p:spTree>
    <p:extLst>
      <p:ext uri="{BB962C8B-B14F-4D97-AF65-F5344CB8AC3E}">
        <p14:creationId xmlns:p14="http://schemas.microsoft.com/office/powerpoint/2010/main" val="3829557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quarter" idx="13"/>
          </p:nvPr>
        </p:nvPicPr>
        <p:blipFill>
          <a:blip r:embed="rId2"/>
          <a:stretch>
            <a:fillRect/>
          </a:stretch>
        </p:blipFill>
        <p:spPr>
          <a:xfrm>
            <a:off x="963498" y="1609725"/>
            <a:ext cx="10265003" cy="4772025"/>
          </a:xfrm>
          <a:prstGeom prst="rect">
            <a:avLst/>
          </a:prstGeom>
        </p:spPr>
      </p:pic>
      <p:sp>
        <p:nvSpPr>
          <p:cNvPr id="3" name="Title 2"/>
          <p:cNvSpPr>
            <a:spLocks noGrp="1"/>
          </p:cNvSpPr>
          <p:nvPr>
            <p:ph type="title"/>
          </p:nvPr>
        </p:nvSpPr>
        <p:spPr/>
        <p:txBody>
          <a:bodyPr/>
          <a:lstStyle/>
          <a:p>
            <a:r>
              <a:rPr lang="de-DE" dirty="0" err="1" smtClean="0"/>
              <a:t>Heat</a:t>
            </a:r>
            <a:r>
              <a:rPr lang="de-DE" dirty="0" smtClean="0"/>
              <a:t> </a:t>
            </a:r>
            <a:r>
              <a:rPr lang="de-DE" dirty="0" err="1" smtClean="0"/>
              <a:t>loads</a:t>
            </a:r>
            <a:r>
              <a:rPr lang="de-DE" dirty="0" smtClean="0"/>
              <a:t> </a:t>
            </a:r>
            <a:r>
              <a:rPr lang="de-DE" dirty="0" err="1" smtClean="0"/>
              <a:t>up</a:t>
            </a:r>
            <a:r>
              <a:rPr lang="de-DE" dirty="0" smtClean="0"/>
              <a:t> </a:t>
            </a:r>
            <a:r>
              <a:rPr lang="de-DE" dirty="0" err="1" smtClean="0"/>
              <a:t>to</a:t>
            </a:r>
            <a:r>
              <a:rPr lang="de-DE" dirty="0" smtClean="0"/>
              <a:t> </a:t>
            </a:r>
            <a:r>
              <a:rPr lang="de-DE" dirty="0" err="1" smtClean="0"/>
              <a:t>T</a:t>
            </a:r>
            <a:r>
              <a:rPr lang="de-DE" baseline="-25000" dirty="0" err="1" smtClean="0"/>
              <a:t>CuCrZr</a:t>
            </a:r>
            <a:r>
              <a:rPr lang="de-DE" dirty="0" smtClean="0"/>
              <a:t> = 500 °C</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11</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
        <p:nvSpPr>
          <p:cNvPr id="8" name="TextBox 7"/>
          <p:cNvSpPr txBox="1"/>
          <p:nvPr/>
        </p:nvSpPr>
        <p:spPr>
          <a:xfrm>
            <a:off x="1740778" y="3726573"/>
            <a:ext cx="1134926" cy="262059"/>
          </a:xfrm>
          <a:prstGeom prst="rect">
            <a:avLst/>
          </a:prstGeom>
          <a:solidFill>
            <a:schemeClr val="bg1"/>
          </a:solidFill>
        </p:spPr>
        <p:txBody>
          <a:bodyPr wrap="none" lIns="0" tIns="0" rIns="0" bIns="0" rtlCol="0" anchor="t" anchorCtr="0">
            <a:spAutoFit/>
          </a:bodyPr>
          <a:lstStyle/>
          <a:p>
            <a:pPr algn="l">
              <a:lnSpc>
                <a:spcPts val="2300"/>
              </a:lnSpc>
              <a:spcBef>
                <a:spcPts val="1150"/>
              </a:spcBef>
            </a:pPr>
            <a:r>
              <a:rPr lang="de-DE" sz="1400" dirty="0" smtClean="0"/>
              <a:t>Radiation </a:t>
            </a:r>
            <a:r>
              <a:rPr lang="de-DE" sz="1400" dirty="0" err="1" smtClean="0"/>
              <a:t>only</a:t>
            </a:r>
            <a:endParaRPr lang="de-DE" sz="1400" dirty="0" smtClean="0"/>
          </a:p>
        </p:txBody>
      </p:sp>
      <p:sp>
        <p:nvSpPr>
          <p:cNvPr id="9" name="TextBox 8"/>
          <p:cNvSpPr txBox="1"/>
          <p:nvPr/>
        </p:nvSpPr>
        <p:spPr>
          <a:xfrm>
            <a:off x="1075964" y="6132336"/>
            <a:ext cx="2276264" cy="262059"/>
          </a:xfrm>
          <a:prstGeom prst="rect">
            <a:avLst/>
          </a:prstGeom>
          <a:solidFill>
            <a:schemeClr val="bg1"/>
          </a:solidFill>
        </p:spPr>
        <p:txBody>
          <a:bodyPr wrap="none" lIns="0" tIns="0" rIns="0" bIns="0" rtlCol="0" anchor="t" anchorCtr="0">
            <a:spAutoFit/>
          </a:bodyPr>
          <a:lstStyle/>
          <a:p>
            <a:pPr>
              <a:lnSpc>
                <a:spcPts val="2300"/>
              </a:lnSpc>
              <a:spcBef>
                <a:spcPts val="1150"/>
              </a:spcBef>
            </a:pPr>
            <a:r>
              <a:rPr lang="de-DE" sz="1400" dirty="0"/>
              <a:t>100 kW/m² + </a:t>
            </a:r>
            <a:r>
              <a:rPr lang="de-DE" sz="1400" dirty="0" smtClean="0"/>
              <a:t>1.5 </a:t>
            </a:r>
            <a:r>
              <a:rPr lang="de-DE" sz="1400" dirty="0"/>
              <a:t>MW/m² </a:t>
            </a:r>
            <a:r>
              <a:rPr lang="de-DE" sz="1400" dirty="0" smtClean="0"/>
              <a:t>@1</a:t>
            </a:r>
            <a:endParaRPr lang="de-DE" sz="1400" dirty="0"/>
          </a:p>
        </p:txBody>
      </p:sp>
      <p:sp>
        <p:nvSpPr>
          <p:cNvPr id="10" name="TextBox 9"/>
          <p:cNvSpPr txBox="1"/>
          <p:nvPr/>
        </p:nvSpPr>
        <p:spPr>
          <a:xfrm>
            <a:off x="3680103" y="6132336"/>
            <a:ext cx="2226572" cy="262059"/>
          </a:xfrm>
          <a:prstGeom prst="rect">
            <a:avLst/>
          </a:prstGeom>
          <a:solidFill>
            <a:schemeClr val="bg1"/>
          </a:solidFill>
        </p:spPr>
        <p:txBody>
          <a:bodyPr wrap="none" lIns="0" tIns="0" rIns="0" bIns="0" rtlCol="0" anchor="t" anchorCtr="0">
            <a:spAutoFit/>
          </a:bodyPr>
          <a:lstStyle/>
          <a:p>
            <a:pPr>
              <a:lnSpc>
                <a:spcPts val="2300"/>
              </a:lnSpc>
              <a:spcBef>
                <a:spcPts val="1150"/>
              </a:spcBef>
            </a:pPr>
            <a:r>
              <a:rPr lang="de-DE" sz="1400" dirty="0"/>
              <a:t>100 kW/m² + 2 MW/m² @</a:t>
            </a:r>
            <a:r>
              <a:rPr lang="de-DE" sz="1400" dirty="0" smtClean="0"/>
              <a:t>2b</a:t>
            </a:r>
            <a:endParaRPr lang="de-DE" sz="1400" dirty="0"/>
          </a:p>
        </p:txBody>
      </p:sp>
      <p:sp>
        <p:nvSpPr>
          <p:cNvPr id="11" name="TextBox 10"/>
          <p:cNvSpPr txBox="1"/>
          <p:nvPr/>
        </p:nvSpPr>
        <p:spPr>
          <a:xfrm>
            <a:off x="6250653" y="6132336"/>
            <a:ext cx="2276264" cy="262059"/>
          </a:xfrm>
          <a:prstGeom prst="rect">
            <a:avLst/>
          </a:prstGeom>
          <a:solidFill>
            <a:schemeClr val="bg1"/>
          </a:solidFill>
        </p:spPr>
        <p:txBody>
          <a:bodyPr wrap="none" lIns="0" tIns="0" rIns="0" bIns="0" rtlCol="0" anchor="t" anchorCtr="0">
            <a:spAutoFit/>
          </a:bodyPr>
          <a:lstStyle/>
          <a:p>
            <a:pPr>
              <a:lnSpc>
                <a:spcPts val="2300"/>
              </a:lnSpc>
              <a:spcBef>
                <a:spcPts val="1150"/>
              </a:spcBef>
            </a:pPr>
            <a:r>
              <a:rPr lang="de-DE" sz="1400" dirty="0"/>
              <a:t>100 kW/m² + </a:t>
            </a:r>
            <a:r>
              <a:rPr lang="de-DE" sz="1400" dirty="0" smtClean="0"/>
              <a:t>0.8 </a:t>
            </a:r>
            <a:r>
              <a:rPr lang="de-DE" sz="1400" dirty="0"/>
              <a:t>MW/m² </a:t>
            </a:r>
            <a:r>
              <a:rPr lang="de-DE" sz="1400" dirty="0" smtClean="0"/>
              <a:t>@5</a:t>
            </a:r>
            <a:endParaRPr lang="de-DE" sz="1400" dirty="0"/>
          </a:p>
        </p:txBody>
      </p:sp>
      <p:sp>
        <p:nvSpPr>
          <p:cNvPr id="12" name="TextBox 11"/>
          <p:cNvSpPr txBox="1"/>
          <p:nvPr/>
        </p:nvSpPr>
        <p:spPr>
          <a:xfrm>
            <a:off x="8735142" y="6132336"/>
            <a:ext cx="2375650" cy="294953"/>
          </a:xfrm>
          <a:prstGeom prst="rect">
            <a:avLst/>
          </a:prstGeom>
          <a:solidFill>
            <a:schemeClr val="bg1"/>
          </a:solidFill>
        </p:spPr>
        <p:txBody>
          <a:bodyPr wrap="none" lIns="0" tIns="0" rIns="0" bIns="0" rtlCol="0" anchor="t" anchorCtr="0">
            <a:spAutoFit/>
          </a:bodyPr>
          <a:lstStyle/>
          <a:p>
            <a:pPr>
              <a:lnSpc>
                <a:spcPts val="2300"/>
              </a:lnSpc>
              <a:spcBef>
                <a:spcPts val="1150"/>
              </a:spcBef>
            </a:pPr>
            <a:r>
              <a:rPr lang="de-DE" sz="1400" dirty="0"/>
              <a:t>100 kW/m² + </a:t>
            </a:r>
            <a:r>
              <a:rPr lang="de-DE" sz="1400" dirty="0" smtClean="0"/>
              <a:t>1.6 </a:t>
            </a:r>
            <a:r>
              <a:rPr lang="de-DE" sz="1400" dirty="0"/>
              <a:t>MW/m² </a:t>
            </a:r>
            <a:r>
              <a:rPr lang="de-DE" sz="1400" dirty="0" smtClean="0"/>
              <a:t>@4b</a:t>
            </a:r>
            <a:endParaRPr lang="de-DE" sz="1400" dirty="0"/>
          </a:p>
        </p:txBody>
      </p:sp>
      <p:sp>
        <p:nvSpPr>
          <p:cNvPr id="13" name="TextBox 12"/>
          <p:cNvSpPr txBox="1"/>
          <p:nvPr/>
        </p:nvSpPr>
        <p:spPr>
          <a:xfrm>
            <a:off x="3610145" y="3726573"/>
            <a:ext cx="2375650" cy="262059"/>
          </a:xfrm>
          <a:prstGeom prst="rect">
            <a:avLst/>
          </a:prstGeom>
          <a:solidFill>
            <a:schemeClr val="bg1"/>
          </a:solidFill>
        </p:spPr>
        <p:txBody>
          <a:bodyPr wrap="none" lIns="0" tIns="0" rIns="0" bIns="0" rtlCol="0" anchor="t" anchorCtr="0">
            <a:spAutoFit/>
          </a:bodyPr>
          <a:lstStyle/>
          <a:p>
            <a:pPr algn="l">
              <a:lnSpc>
                <a:spcPts val="2300"/>
              </a:lnSpc>
              <a:spcBef>
                <a:spcPts val="1150"/>
              </a:spcBef>
            </a:pPr>
            <a:r>
              <a:rPr lang="de-DE" sz="1400" dirty="0" smtClean="0"/>
              <a:t>100 kW/m² + 1.9 MW/m² @2a</a:t>
            </a:r>
          </a:p>
        </p:txBody>
      </p:sp>
      <p:sp>
        <p:nvSpPr>
          <p:cNvPr id="14" name="TextBox 13"/>
          <p:cNvSpPr txBox="1"/>
          <p:nvPr/>
        </p:nvSpPr>
        <p:spPr>
          <a:xfrm>
            <a:off x="6250653" y="3726573"/>
            <a:ext cx="2276264" cy="294953"/>
          </a:xfrm>
          <a:prstGeom prst="rect">
            <a:avLst/>
          </a:prstGeom>
          <a:solidFill>
            <a:schemeClr val="bg1"/>
          </a:solidFill>
        </p:spPr>
        <p:txBody>
          <a:bodyPr wrap="none" lIns="0" tIns="0" rIns="0" bIns="0" rtlCol="0" anchor="t" anchorCtr="0">
            <a:spAutoFit/>
          </a:bodyPr>
          <a:lstStyle/>
          <a:p>
            <a:pPr>
              <a:lnSpc>
                <a:spcPts val="2300"/>
              </a:lnSpc>
              <a:spcBef>
                <a:spcPts val="1150"/>
              </a:spcBef>
            </a:pPr>
            <a:r>
              <a:rPr lang="de-DE" sz="1400" dirty="0"/>
              <a:t>100 kW/m² + </a:t>
            </a:r>
            <a:r>
              <a:rPr lang="de-DE" sz="1400" dirty="0" smtClean="0"/>
              <a:t>1.5 </a:t>
            </a:r>
            <a:r>
              <a:rPr lang="de-DE" sz="1400" dirty="0"/>
              <a:t>MW/m² </a:t>
            </a:r>
            <a:r>
              <a:rPr lang="de-DE" sz="1400" dirty="0" smtClean="0"/>
              <a:t>@3</a:t>
            </a:r>
            <a:endParaRPr lang="de-DE" sz="1400" dirty="0"/>
          </a:p>
        </p:txBody>
      </p:sp>
      <p:sp>
        <p:nvSpPr>
          <p:cNvPr id="15" name="TextBox 14"/>
          <p:cNvSpPr txBox="1"/>
          <p:nvPr/>
        </p:nvSpPr>
        <p:spPr>
          <a:xfrm>
            <a:off x="8962770" y="3726573"/>
            <a:ext cx="2226572" cy="262059"/>
          </a:xfrm>
          <a:prstGeom prst="rect">
            <a:avLst/>
          </a:prstGeom>
          <a:solidFill>
            <a:schemeClr val="bg1"/>
          </a:solidFill>
        </p:spPr>
        <p:txBody>
          <a:bodyPr wrap="none" lIns="0" tIns="0" rIns="0" bIns="0" rtlCol="0" anchor="t" anchorCtr="0">
            <a:spAutoFit/>
          </a:bodyPr>
          <a:lstStyle/>
          <a:p>
            <a:pPr>
              <a:lnSpc>
                <a:spcPts val="2300"/>
              </a:lnSpc>
              <a:spcBef>
                <a:spcPts val="1150"/>
              </a:spcBef>
            </a:pPr>
            <a:r>
              <a:rPr lang="de-DE" sz="1400" dirty="0"/>
              <a:t>100 kW/m² + 2 MW/m² </a:t>
            </a:r>
            <a:r>
              <a:rPr lang="de-DE" sz="1400" dirty="0" smtClean="0"/>
              <a:t>@4a</a:t>
            </a:r>
            <a:endParaRPr lang="de-DE" sz="1400" dirty="0"/>
          </a:p>
        </p:txBody>
      </p:sp>
    </p:spTree>
    <p:extLst>
      <p:ext uri="{BB962C8B-B14F-4D97-AF65-F5344CB8AC3E}">
        <p14:creationId xmlns:p14="http://schemas.microsoft.com/office/powerpoint/2010/main" val="198525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p:cNvPicPr>
            <a:picLocks noGrp="1" noChangeAspect="1"/>
          </p:cNvPicPr>
          <p:nvPr>
            <p:ph sz="quarter" idx="13"/>
          </p:nvPr>
        </p:nvPicPr>
        <p:blipFill>
          <a:blip r:embed="rId3"/>
          <a:stretch>
            <a:fillRect/>
          </a:stretch>
        </p:blipFill>
        <p:spPr>
          <a:xfrm>
            <a:off x="510584" y="1003776"/>
            <a:ext cx="5074832" cy="4772025"/>
          </a:xfrm>
          <a:prstGeom prst="rect">
            <a:avLst/>
          </a:prstGeom>
        </p:spPr>
      </p:pic>
      <p:sp>
        <p:nvSpPr>
          <p:cNvPr id="3" name="Title 2"/>
          <p:cNvSpPr>
            <a:spLocks noGrp="1"/>
          </p:cNvSpPr>
          <p:nvPr>
            <p:ph type="title"/>
          </p:nvPr>
        </p:nvSpPr>
        <p:spPr/>
        <p:txBody>
          <a:bodyPr/>
          <a:lstStyle/>
          <a:p>
            <a:r>
              <a:rPr lang="de-DE" dirty="0" err="1" smtClean="0"/>
              <a:t>Cyclic</a:t>
            </a:r>
            <a:r>
              <a:rPr lang="de-DE" dirty="0" smtClean="0"/>
              <a:t> </a:t>
            </a:r>
            <a:r>
              <a:rPr lang="de-DE" dirty="0" err="1" smtClean="0"/>
              <a:t>strain</a:t>
            </a:r>
            <a:r>
              <a:rPr lang="de-DE" dirty="0" smtClean="0"/>
              <a:t> </a:t>
            </a:r>
            <a:r>
              <a:rPr lang="de-DE" dirty="0" err="1" smtClean="0"/>
              <a:t>limit</a:t>
            </a:r>
            <a:r>
              <a:rPr lang="de-DE" dirty="0" smtClean="0"/>
              <a:t> </a:t>
            </a:r>
            <a:r>
              <a:rPr lang="de-DE" dirty="0" err="1" smtClean="0"/>
              <a:t>for</a:t>
            </a:r>
            <a:r>
              <a:rPr lang="de-DE" dirty="0" smtClean="0"/>
              <a:t> </a:t>
            </a:r>
            <a:r>
              <a:rPr lang="de-DE" dirty="0" err="1" smtClean="0"/>
              <a:t>stainless</a:t>
            </a:r>
            <a:r>
              <a:rPr lang="de-DE" dirty="0" smtClean="0"/>
              <a:t> </a:t>
            </a:r>
            <a:r>
              <a:rPr lang="de-DE" dirty="0" err="1" smtClean="0"/>
              <a:t>steel</a:t>
            </a:r>
            <a:r>
              <a:rPr lang="de-DE" dirty="0" smtClean="0"/>
              <a:t> </a:t>
            </a:r>
            <a:r>
              <a:rPr lang="de-DE" dirty="0" err="1" smtClean="0"/>
              <a:t>pipes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12</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cxnSp>
        <p:nvCxnSpPr>
          <p:cNvPr id="11" name="Straight Connector 10"/>
          <p:cNvCxnSpPr/>
          <p:nvPr/>
        </p:nvCxnSpPr>
        <p:spPr>
          <a:xfrm>
            <a:off x="4064764" y="3511296"/>
            <a:ext cx="11308" cy="1903438"/>
          </a:xfrm>
          <a:prstGeom prst="line">
            <a:avLst/>
          </a:prstGeom>
          <a:ln w="19050" cmpd="sng">
            <a:solidFill>
              <a:srgbClr val="FF0000"/>
            </a:solidFill>
            <a:prstDash val="soli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067300" y="1335741"/>
            <a:ext cx="6851649" cy="4424288"/>
          </a:xfrm>
          <a:prstGeom prst="rect">
            <a:avLst/>
          </a:prstGeom>
          <a:noFill/>
        </p:spPr>
        <p:txBody>
          <a:bodyPr wrap="square" lIns="0" tIns="0" rIns="0" bIns="0" rtlCol="0" anchor="t" anchorCtr="0">
            <a:spAutoFit/>
          </a:bodyPr>
          <a:lstStyle/>
          <a:p>
            <a:pPr marL="180000" indent="-180000">
              <a:lnSpc>
                <a:spcPts val="2300"/>
              </a:lnSpc>
              <a:buFont typeface="Arial" panose="020B0604020202020204" pitchFamily="34" charset="0"/>
              <a:buChar char="•"/>
            </a:pPr>
            <a:r>
              <a:rPr lang="en-US" sz="1600" dirty="0" smtClean="0"/>
              <a:t>Expected W7-X cycles: </a:t>
            </a:r>
          </a:p>
          <a:p>
            <a:pPr marL="637200" lvl="1" indent="-180000">
              <a:lnSpc>
                <a:spcPts val="2300"/>
              </a:lnSpc>
              <a:buFont typeface="Arial" panose="020B0604020202020204" pitchFamily="34" charset="0"/>
              <a:buChar char="•"/>
            </a:pPr>
            <a:r>
              <a:rPr lang="en-US" sz="1600" dirty="0" smtClean="0"/>
              <a:t>15 years x 40 experimental days x 100 programs = 60000 cycles</a:t>
            </a:r>
          </a:p>
          <a:p>
            <a:pPr marL="637200" lvl="1" indent="-180000">
              <a:lnSpc>
                <a:spcPts val="2300"/>
              </a:lnSpc>
              <a:buFont typeface="Arial" panose="020B0604020202020204" pitchFamily="34" charset="0"/>
              <a:buChar char="•"/>
            </a:pPr>
            <a:r>
              <a:rPr lang="en-US" sz="1600" dirty="0" smtClean="0"/>
              <a:t>Conservative as strike line is not always on same position)</a:t>
            </a:r>
          </a:p>
          <a:p>
            <a:pPr marL="180000" indent="-180000">
              <a:lnSpc>
                <a:spcPts val="2300"/>
              </a:lnSpc>
              <a:buFont typeface="Arial" panose="020B0604020202020204" pitchFamily="34" charset="0"/>
              <a:buChar char="•"/>
            </a:pPr>
            <a:r>
              <a:rPr lang="en-US" sz="1600" dirty="0" smtClean="0"/>
              <a:t>Fatigue curves from RCC-MR (2002)</a:t>
            </a:r>
          </a:p>
          <a:p>
            <a:pPr marL="637200" lvl="1" indent="-180000">
              <a:lnSpc>
                <a:spcPts val="2300"/>
              </a:lnSpc>
              <a:buFont typeface="Arial" panose="020B0604020202020204" pitchFamily="34" charset="0"/>
              <a:buChar char="•"/>
            </a:pPr>
            <a:r>
              <a:rPr lang="en-US" sz="1600" dirty="0" smtClean="0"/>
              <a:t>Based on cyclic tensile tests with uniform strain over the cross section </a:t>
            </a:r>
            <a:r>
              <a:rPr lang="en-US" sz="1600" dirty="0" smtClean="0">
                <a:sym typeface="Wingdings" panose="05000000000000000000" pitchFamily="2" charset="2"/>
              </a:rPr>
              <a:t> FEM strains </a:t>
            </a:r>
            <a:r>
              <a:rPr lang="en-US" sz="1600" dirty="0" smtClean="0"/>
              <a:t>averaged over pipe thickness (1 element)</a:t>
            </a:r>
            <a:endParaRPr lang="en-US" sz="1600" dirty="0" smtClean="0">
              <a:sym typeface="Wingdings" panose="05000000000000000000" pitchFamily="2" charset="2"/>
            </a:endParaRPr>
          </a:p>
          <a:p>
            <a:pPr marL="637200" lvl="1" indent="-180000">
              <a:lnSpc>
                <a:spcPts val="2300"/>
              </a:lnSpc>
              <a:buFont typeface="Arial" panose="020B0604020202020204" pitchFamily="34" charset="0"/>
              <a:buChar char="•"/>
            </a:pPr>
            <a:r>
              <a:rPr lang="en-US" sz="1600" cap="all" dirty="0" err="1" smtClean="0"/>
              <a:t>Δɛ</a:t>
            </a:r>
            <a:r>
              <a:rPr lang="en-US" sz="1600" dirty="0" smtClean="0"/>
              <a:t> calculated acc. RB3227 from local FEM peak result </a:t>
            </a:r>
          </a:p>
          <a:p>
            <a:pPr marL="1094400" lvl="2" indent="-180000">
              <a:lnSpc>
                <a:spcPts val="2300"/>
              </a:lnSpc>
              <a:buFont typeface="Arial" panose="020B0604020202020204" pitchFamily="34" charset="0"/>
              <a:buChar char="•"/>
            </a:pPr>
            <a:r>
              <a:rPr lang="en-US" sz="1600" dirty="0" smtClean="0"/>
              <a:t>4 locations of max: </a:t>
            </a:r>
            <a:r>
              <a:rPr lang="en-US" sz="1600" cap="all" dirty="0" err="1" smtClean="0"/>
              <a:t>ɛ</a:t>
            </a:r>
            <a:r>
              <a:rPr lang="en-US" sz="1600" baseline="-25000" dirty="0" err="1" smtClean="0"/>
              <a:t>total,principle</a:t>
            </a:r>
            <a:r>
              <a:rPr lang="en-US" sz="1600" dirty="0" smtClean="0"/>
              <a:t>, </a:t>
            </a:r>
            <a:r>
              <a:rPr lang="en-US" sz="1600" cap="all" dirty="0" err="1" smtClean="0"/>
              <a:t>ɛ</a:t>
            </a:r>
            <a:r>
              <a:rPr lang="en-US" sz="1600" baseline="-25000" dirty="0" err="1" smtClean="0"/>
              <a:t>plastc,principle</a:t>
            </a:r>
            <a:r>
              <a:rPr lang="en-US" sz="1600" dirty="0" smtClean="0"/>
              <a:t>, </a:t>
            </a:r>
            <a:r>
              <a:rPr lang="en-US" sz="1600" cap="all" dirty="0" err="1" smtClean="0"/>
              <a:t>ɛ</a:t>
            </a:r>
            <a:r>
              <a:rPr lang="en-US" sz="1600" baseline="-25000" dirty="0" err="1" smtClean="0"/>
              <a:t>tplastic,eq</a:t>
            </a:r>
            <a:r>
              <a:rPr lang="en-US" sz="1600" dirty="0" smtClean="0"/>
              <a:t>, </a:t>
            </a:r>
            <a:r>
              <a:rPr lang="en-US" sz="1600" cap="all" dirty="0" err="1" smtClean="0"/>
              <a:t>ɛ</a:t>
            </a:r>
            <a:r>
              <a:rPr lang="en-US" sz="1600" baseline="-25000" dirty="0" err="1" smtClean="0"/>
              <a:t>plastic,magn</a:t>
            </a:r>
            <a:endParaRPr lang="en-US" sz="1600" baseline="-25000" dirty="0" smtClean="0"/>
          </a:p>
          <a:p>
            <a:pPr marL="1094400" lvl="2" indent="-180000">
              <a:lnSpc>
                <a:spcPts val="2300"/>
              </a:lnSpc>
              <a:buFont typeface="Arial" panose="020B0604020202020204" pitchFamily="34" charset="0"/>
              <a:buChar char="•"/>
            </a:pPr>
            <a:r>
              <a:rPr lang="en-US" sz="1600" dirty="0" smtClean="0">
                <a:sym typeface="Wingdings" panose="05000000000000000000" pitchFamily="2" charset="2"/>
              </a:rPr>
              <a:t>mechanical strain components </a:t>
            </a:r>
            <a:r>
              <a:rPr lang="en-US" sz="1600" dirty="0" err="1" smtClean="0">
                <a:latin typeface="Symbol" panose="05050102010706020507" pitchFamily="18" charset="2"/>
                <a:sym typeface="Wingdings" panose="05000000000000000000" pitchFamily="2" charset="2"/>
              </a:rPr>
              <a:t>e</a:t>
            </a:r>
            <a:r>
              <a:rPr lang="en-US" sz="1600" baseline="-25000" dirty="0" err="1" smtClean="0">
                <a:sym typeface="Wingdings" panose="05000000000000000000" pitchFamily="2" charset="2"/>
              </a:rPr>
              <a:t>M,ij</a:t>
            </a:r>
            <a:r>
              <a:rPr lang="en-US" sz="1600" dirty="0" smtClean="0">
                <a:sym typeface="Wingdings" panose="05000000000000000000" pitchFamily="2" charset="2"/>
              </a:rPr>
              <a:t>=</a:t>
            </a:r>
            <a:r>
              <a:rPr lang="en-US" sz="1600" baseline="-25000" dirty="0" smtClean="0">
                <a:sym typeface="Wingdings" panose="05000000000000000000" pitchFamily="2" charset="2"/>
              </a:rPr>
              <a:t> </a:t>
            </a:r>
            <a:r>
              <a:rPr lang="en-US" sz="1600" dirty="0" err="1" smtClean="0">
                <a:latin typeface="Symbol" panose="05050102010706020507" pitchFamily="18" charset="2"/>
                <a:sym typeface="Wingdings" panose="05000000000000000000" pitchFamily="2" charset="2"/>
              </a:rPr>
              <a:t>e</a:t>
            </a:r>
            <a:r>
              <a:rPr lang="en-US" sz="1600" baseline="-25000" dirty="0" err="1" smtClean="0">
                <a:sym typeface="Wingdings" panose="05000000000000000000" pitchFamily="2" charset="2"/>
              </a:rPr>
              <a:t>Total,ij</a:t>
            </a:r>
            <a:r>
              <a:rPr lang="en-US" sz="1600" baseline="-25000" dirty="0" smtClean="0">
                <a:sym typeface="Wingdings" panose="05000000000000000000" pitchFamily="2" charset="2"/>
              </a:rPr>
              <a:t> – </a:t>
            </a:r>
            <a:r>
              <a:rPr lang="en-US" sz="1600" dirty="0" err="1" smtClean="0">
                <a:latin typeface="Symbol" panose="05050102010706020507" pitchFamily="18" charset="2"/>
                <a:sym typeface="Wingdings" panose="05000000000000000000" pitchFamily="2" charset="2"/>
              </a:rPr>
              <a:t>e</a:t>
            </a:r>
            <a:r>
              <a:rPr lang="en-US" sz="1600" baseline="-25000" dirty="0" err="1" smtClean="0">
                <a:sym typeface="Wingdings" panose="05000000000000000000" pitchFamily="2" charset="2"/>
              </a:rPr>
              <a:t>Thermal,ij</a:t>
            </a:r>
            <a:endParaRPr lang="en-US" sz="1600" dirty="0" smtClean="0">
              <a:sym typeface="Wingdings" panose="05000000000000000000" pitchFamily="2" charset="2"/>
            </a:endParaRPr>
          </a:p>
          <a:p>
            <a:pPr marL="1094400" lvl="2" indent="-180000">
              <a:lnSpc>
                <a:spcPts val="2300"/>
              </a:lnSpc>
              <a:buFont typeface="Arial" panose="020B0604020202020204" pitchFamily="34" charset="0"/>
              <a:buChar char="•"/>
            </a:pPr>
            <a:r>
              <a:rPr lang="en-US" sz="1600" dirty="0" smtClean="0">
                <a:sym typeface="Wingdings" panose="05000000000000000000" pitchFamily="2" charset="2"/>
              </a:rPr>
              <a:t>strain component increments </a:t>
            </a:r>
            <a:r>
              <a:rPr lang="en-US" sz="1600" dirty="0" err="1" smtClean="0">
                <a:sym typeface="Wingdings" panose="05000000000000000000" pitchFamily="2" charset="2"/>
              </a:rPr>
              <a:t>t</a:t>
            </a:r>
            <a:r>
              <a:rPr lang="en-US" sz="1600" baseline="-25000" dirty="0" err="1" smtClean="0">
                <a:sym typeface="Wingdings" panose="05000000000000000000" pitchFamily="2" charset="2"/>
              </a:rPr>
              <a:t>n</a:t>
            </a:r>
            <a:r>
              <a:rPr lang="en-US" sz="1600" dirty="0" smtClean="0">
                <a:sym typeface="Wingdings" panose="05000000000000000000" pitchFamily="2" charset="2"/>
              </a:rPr>
              <a:t> - t</a:t>
            </a:r>
            <a:r>
              <a:rPr lang="en-US" sz="1600" baseline="-25000" dirty="0" smtClean="0">
                <a:sym typeface="Wingdings" panose="05000000000000000000" pitchFamily="2" charset="2"/>
              </a:rPr>
              <a:t>n-1</a:t>
            </a:r>
            <a:r>
              <a:rPr lang="en-US" sz="1600" dirty="0" smtClean="0">
                <a:sym typeface="Wingdings" panose="05000000000000000000" pitchFamily="2" charset="2"/>
              </a:rPr>
              <a:t>:</a:t>
            </a:r>
            <a:r>
              <a:rPr lang="en-US" sz="1600" baseline="-25000" dirty="0" smtClean="0">
                <a:sym typeface="Wingdings" panose="05000000000000000000" pitchFamily="2" charset="2"/>
              </a:rPr>
              <a:t> </a:t>
            </a:r>
            <a:r>
              <a:rPr lang="en-US" sz="1600" dirty="0" err="1" smtClean="0">
                <a:sym typeface="Wingdings" panose="05000000000000000000" pitchFamily="2" charset="2"/>
              </a:rPr>
              <a:t>d</a:t>
            </a:r>
            <a:r>
              <a:rPr lang="en-US" sz="1600" dirty="0" err="1" smtClean="0">
                <a:latin typeface="Symbol" panose="05050102010706020507" pitchFamily="18" charset="2"/>
                <a:sym typeface="Wingdings" panose="05000000000000000000" pitchFamily="2" charset="2"/>
              </a:rPr>
              <a:t>e</a:t>
            </a:r>
            <a:r>
              <a:rPr lang="en-US" sz="1600" baseline="-25000" dirty="0" err="1" smtClean="0">
                <a:sym typeface="Wingdings" panose="05000000000000000000" pitchFamily="2" charset="2"/>
              </a:rPr>
              <a:t>M,ij</a:t>
            </a:r>
            <a:r>
              <a:rPr lang="en-US" sz="1600" dirty="0" smtClean="0">
                <a:sym typeface="Wingdings" panose="05000000000000000000" pitchFamily="2" charset="2"/>
              </a:rPr>
              <a:t>= </a:t>
            </a:r>
            <a:r>
              <a:rPr lang="en-US" sz="1600" dirty="0" err="1" smtClean="0">
                <a:latin typeface="Symbol" panose="05050102010706020507" pitchFamily="18" charset="2"/>
                <a:sym typeface="Wingdings" panose="05000000000000000000" pitchFamily="2" charset="2"/>
              </a:rPr>
              <a:t>e</a:t>
            </a:r>
            <a:r>
              <a:rPr lang="en-US" sz="1600" baseline="-25000" dirty="0" err="1" smtClean="0">
                <a:sym typeface="Wingdings" panose="05000000000000000000" pitchFamily="2" charset="2"/>
              </a:rPr>
              <a:t>M,ij,n</a:t>
            </a:r>
            <a:r>
              <a:rPr lang="en-US" sz="1600" baseline="-25000" dirty="0" smtClean="0">
                <a:sym typeface="Wingdings" panose="05000000000000000000" pitchFamily="2" charset="2"/>
              </a:rPr>
              <a:t> - </a:t>
            </a:r>
            <a:r>
              <a:rPr lang="en-US" sz="1600" dirty="0" smtClean="0">
                <a:latin typeface="Symbol" panose="05050102010706020507" pitchFamily="18" charset="2"/>
                <a:sym typeface="Wingdings" panose="05000000000000000000" pitchFamily="2" charset="2"/>
              </a:rPr>
              <a:t>e</a:t>
            </a:r>
            <a:r>
              <a:rPr lang="en-US" sz="1600" baseline="-25000" dirty="0" smtClean="0">
                <a:sym typeface="Wingdings" panose="05000000000000000000" pitchFamily="2" charset="2"/>
              </a:rPr>
              <a:t>M,ij,n-1</a:t>
            </a:r>
          </a:p>
          <a:p>
            <a:pPr marL="1094400" lvl="2" indent="-180000">
              <a:lnSpc>
                <a:spcPts val="2300"/>
              </a:lnSpc>
              <a:buFont typeface="Arial" panose="020B0604020202020204" pitchFamily="34" charset="0"/>
              <a:buChar char="•"/>
            </a:pPr>
            <a:r>
              <a:rPr lang="en-US" sz="1600" dirty="0" smtClean="0">
                <a:sym typeface="Wingdings" panose="05000000000000000000" pitchFamily="2" charset="2"/>
              </a:rPr>
              <a:t>Equivalent strain range </a:t>
            </a:r>
            <a:endParaRPr lang="en-US" sz="1600" dirty="0" smtClean="0"/>
          </a:p>
          <a:p>
            <a:pPr marL="180000" indent="-180000">
              <a:lnSpc>
                <a:spcPts val="2300"/>
              </a:lnSpc>
              <a:buFont typeface="Arial" panose="020B0604020202020204" pitchFamily="34" charset="0"/>
              <a:buChar char="•"/>
            </a:pPr>
            <a:endParaRPr lang="en-US" sz="1600" dirty="0" smtClean="0"/>
          </a:p>
          <a:p>
            <a:pPr marL="180000" indent="-180000">
              <a:lnSpc>
                <a:spcPts val="2300"/>
              </a:lnSpc>
              <a:buFont typeface="Arial" panose="020B0604020202020204" pitchFamily="34" charset="0"/>
              <a:buChar char="•"/>
            </a:pPr>
            <a:r>
              <a:rPr lang="en-US" sz="1600" dirty="0" smtClean="0"/>
              <a:t>Criterion: </a:t>
            </a:r>
          </a:p>
          <a:p>
            <a:pPr marL="637200" lvl="1" indent="-180000">
              <a:lnSpc>
                <a:spcPts val="2300"/>
              </a:lnSpc>
              <a:buFont typeface="Arial" panose="020B0604020202020204" pitchFamily="34" charset="0"/>
              <a:buChar char="•"/>
            </a:pPr>
            <a:r>
              <a:rPr lang="en-US" sz="1600" dirty="0" smtClean="0"/>
              <a:t>EN1.4404 </a:t>
            </a:r>
            <a:r>
              <a:rPr lang="en-US" sz="1600" dirty="0" smtClean="0">
                <a:sym typeface="Wingdings" panose="05000000000000000000" pitchFamily="2" charset="2"/>
              </a:rPr>
              <a:t> property group 3S (Tech. Annex A3)  </a:t>
            </a:r>
          </a:p>
          <a:p>
            <a:pPr marL="637200" lvl="1" indent="-180000">
              <a:lnSpc>
                <a:spcPts val="2300"/>
              </a:lnSpc>
              <a:buFont typeface="Arial" panose="020B0604020202020204" pitchFamily="34" charset="0"/>
              <a:buChar char="•"/>
            </a:pPr>
            <a:r>
              <a:rPr lang="en-US" sz="1600" dirty="0" smtClean="0"/>
              <a:t>Strain range </a:t>
            </a:r>
            <a:r>
              <a:rPr lang="en-US" sz="1600" cap="all" dirty="0" err="1" smtClean="0"/>
              <a:t>Δɛ</a:t>
            </a:r>
            <a:r>
              <a:rPr lang="en-US" sz="1600" cap="all" dirty="0" smtClean="0"/>
              <a:t> </a:t>
            </a:r>
            <a:r>
              <a:rPr lang="en-US" sz="1600" dirty="0" smtClean="0"/>
              <a:t>&lt; 0.27 % (Fig. A3.S3542)</a:t>
            </a:r>
          </a:p>
        </p:txBody>
      </p:sp>
      <p:graphicFrame>
        <p:nvGraphicFramePr>
          <p:cNvPr id="18" name="Object 17"/>
          <p:cNvGraphicFramePr>
            <a:graphicFrameLocks noChangeAspect="1"/>
          </p:cNvGraphicFramePr>
          <p:nvPr>
            <p:extLst>
              <p:ext uri="{D42A27DB-BD31-4B8C-83A1-F6EECF244321}">
                <p14:modId xmlns:p14="http://schemas.microsoft.com/office/powerpoint/2010/main" val="1998745015"/>
              </p:ext>
            </p:extLst>
          </p:nvPr>
        </p:nvGraphicFramePr>
        <p:xfrm>
          <a:off x="5873750" y="4538663"/>
          <a:ext cx="6146800" cy="431800"/>
        </p:xfrm>
        <a:graphic>
          <a:graphicData uri="http://schemas.openxmlformats.org/presentationml/2006/ole">
            <mc:AlternateContent xmlns:mc="http://schemas.openxmlformats.org/markup-compatibility/2006">
              <mc:Choice xmlns:v="urn:schemas-microsoft-com:vml" Requires="v">
                <p:oleObj spid="_x0000_s3101" name="Equation" r:id="rId4" imgW="6146640" imgH="431640" progId="Equation.DSMT4">
                  <p:embed/>
                </p:oleObj>
              </mc:Choice>
              <mc:Fallback>
                <p:oleObj name="Equation" r:id="rId4" imgW="6146640" imgH="431640" progId="Equation.DSMT4">
                  <p:embed/>
                  <p:pic>
                    <p:nvPicPr>
                      <p:cNvPr id="0" name=""/>
                      <p:cNvPicPr/>
                      <p:nvPr/>
                    </p:nvPicPr>
                    <p:blipFill>
                      <a:blip r:embed="rId5"/>
                      <a:stretch>
                        <a:fillRect/>
                      </a:stretch>
                    </p:blipFill>
                    <p:spPr>
                      <a:xfrm>
                        <a:off x="5873750" y="4538663"/>
                        <a:ext cx="6146800" cy="431800"/>
                      </a:xfrm>
                      <a:prstGeom prst="rect">
                        <a:avLst/>
                      </a:prstGeom>
                    </p:spPr>
                  </p:pic>
                </p:oleObj>
              </mc:Fallback>
            </mc:AlternateContent>
          </a:graphicData>
        </a:graphic>
      </p:graphicFrame>
    </p:spTree>
    <p:extLst>
      <p:ext uri="{BB962C8B-B14F-4D97-AF65-F5344CB8AC3E}">
        <p14:creationId xmlns:p14="http://schemas.microsoft.com/office/powerpoint/2010/main" val="2318751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stretch>
            <a:fillRect/>
          </a:stretch>
        </p:blipFill>
        <p:spPr>
          <a:xfrm>
            <a:off x="1060224" y="1717674"/>
            <a:ext cx="10014402" cy="4772025"/>
          </a:xfrm>
          <a:prstGeom prst="rect">
            <a:avLst/>
          </a:prstGeom>
        </p:spPr>
      </p:pic>
      <p:sp>
        <p:nvSpPr>
          <p:cNvPr id="3" name="Title 2"/>
          <p:cNvSpPr>
            <a:spLocks noGrp="1"/>
          </p:cNvSpPr>
          <p:nvPr>
            <p:ph type="title"/>
          </p:nvPr>
        </p:nvSpPr>
        <p:spPr/>
        <p:txBody>
          <a:bodyPr/>
          <a:lstStyle/>
          <a:p>
            <a:r>
              <a:rPr lang="en-US" dirty="0" smtClean="0"/>
              <a:t>Example of mechanical strain history of element with max. principle plastic strain</a:t>
            </a:r>
            <a:endParaRPr lang="en-US"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13</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
        <p:nvSpPr>
          <p:cNvPr id="7" name="TextBox 6"/>
          <p:cNvSpPr txBox="1"/>
          <p:nvPr/>
        </p:nvSpPr>
        <p:spPr>
          <a:xfrm>
            <a:off x="1162050" y="1438275"/>
            <a:ext cx="8517075" cy="294953"/>
          </a:xfrm>
          <a:prstGeom prst="rect">
            <a:avLst/>
          </a:prstGeom>
          <a:noFill/>
        </p:spPr>
        <p:txBody>
          <a:bodyPr wrap="non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en-US" sz="1600" dirty="0" smtClean="0"/>
              <a:t>Strain increment stable within 0.02% from 2</a:t>
            </a:r>
            <a:r>
              <a:rPr lang="en-US" sz="1600" baseline="30000" dirty="0" smtClean="0"/>
              <a:t>nd</a:t>
            </a:r>
            <a:r>
              <a:rPr lang="en-US" sz="1600" dirty="0" smtClean="0"/>
              <a:t> loading step onwards </a:t>
            </a:r>
            <a:r>
              <a:rPr lang="en-US" sz="1600" dirty="0" smtClean="0">
                <a:sym typeface="Wingdings" panose="05000000000000000000" pitchFamily="2" charset="2"/>
              </a:rPr>
              <a:t> to be used further on</a:t>
            </a:r>
            <a:endParaRPr lang="de-DE" sz="1600" dirty="0" err="1" smtClean="0"/>
          </a:p>
        </p:txBody>
      </p:sp>
    </p:spTree>
    <p:extLst>
      <p:ext uri="{BB962C8B-B14F-4D97-AF65-F5344CB8AC3E}">
        <p14:creationId xmlns:p14="http://schemas.microsoft.com/office/powerpoint/2010/main" val="7275405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nvPr>
        </p:nvGraphicFramePr>
        <p:xfrm>
          <a:off x="695326" y="3281949"/>
          <a:ext cx="10909215" cy="741680"/>
        </p:xfrm>
        <a:graphic>
          <a:graphicData uri="http://schemas.openxmlformats.org/drawingml/2006/table">
            <a:tbl>
              <a:tblPr firstRow="1" bandRow="1">
                <a:tableStyleId>{5C22544A-7EE6-4342-B048-85BDC9FD1C3A}</a:tableStyleId>
              </a:tblPr>
              <a:tblGrid>
                <a:gridCol w="1080135">
                  <a:extLst>
                    <a:ext uri="{9D8B030D-6E8A-4147-A177-3AD203B41FA5}">
                      <a16:colId xmlns:a16="http://schemas.microsoft.com/office/drawing/2014/main" val="1602821758"/>
                    </a:ext>
                  </a:extLst>
                </a:gridCol>
                <a:gridCol w="1188000">
                  <a:extLst>
                    <a:ext uri="{9D8B030D-6E8A-4147-A177-3AD203B41FA5}">
                      <a16:colId xmlns:a16="http://schemas.microsoft.com/office/drawing/2014/main" val="1956755505"/>
                    </a:ext>
                  </a:extLst>
                </a:gridCol>
                <a:gridCol w="1080135">
                  <a:extLst>
                    <a:ext uri="{9D8B030D-6E8A-4147-A177-3AD203B41FA5}">
                      <a16:colId xmlns:a16="http://schemas.microsoft.com/office/drawing/2014/main" val="3760835330"/>
                    </a:ext>
                  </a:extLst>
                </a:gridCol>
                <a:gridCol w="1080135">
                  <a:extLst>
                    <a:ext uri="{9D8B030D-6E8A-4147-A177-3AD203B41FA5}">
                      <a16:colId xmlns:a16="http://schemas.microsoft.com/office/drawing/2014/main" val="621528185"/>
                    </a:ext>
                  </a:extLst>
                </a:gridCol>
                <a:gridCol w="1080135">
                  <a:extLst>
                    <a:ext uri="{9D8B030D-6E8A-4147-A177-3AD203B41FA5}">
                      <a16:colId xmlns:a16="http://schemas.microsoft.com/office/drawing/2014/main" val="662588952"/>
                    </a:ext>
                  </a:extLst>
                </a:gridCol>
                <a:gridCol w="1080135">
                  <a:extLst>
                    <a:ext uri="{9D8B030D-6E8A-4147-A177-3AD203B41FA5}">
                      <a16:colId xmlns:a16="http://schemas.microsoft.com/office/drawing/2014/main" val="788247797"/>
                    </a:ext>
                  </a:extLst>
                </a:gridCol>
                <a:gridCol w="1080135">
                  <a:extLst>
                    <a:ext uri="{9D8B030D-6E8A-4147-A177-3AD203B41FA5}">
                      <a16:colId xmlns:a16="http://schemas.microsoft.com/office/drawing/2014/main" val="3979458625"/>
                    </a:ext>
                  </a:extLst>
                </a:gridCol>
                <a:gridCol w="1080135">
                  <a:extLst>
                    <a:ext uri="{9D8B030D-6E8A-4147-A177-3AD203B41FA5}">
                      <a16:colId xmlns:a16="http://schemas.microsoft.com/office/drawing/2014/main" val="3595510193"/>
                    </a:ext>
                  </a:extLst>
                </a:gridCol>
                <a:gridCol w="1080135">
                  <a:extLst>
                    <a:ext uri="{9D8B030D-6E8A-4147-A177-3AD203B41FA5}">
                      <a16:colId xmlns:a16="http://schemas.microsoft.com/office/drawing/2014/main" val="3532896678"/>
                    </a:ext>
                  </a:extLst>
                </a:gridCol>
                <a:gridCol w="1080135">
                  <a:extLst>
                    <a:ext uri="{9D8B030D-6E8A-4147-A177-3AD203B41FA5}">
                      <a16:colId xmlns:a16="http://schemas.microsoft.com/office/drawing/2014/main" val="1588383780"/>
                    </a:ext>
                  </a:extLst>
                </a:gridCol>
              </a:tblGrid>
              <a:tr h="370840">
                <a:tc>
                  <a:txBody>
                    <a:bodyPr/>
                    <a:lstStyle/>
                    <a:p>
                      <a:endParaRPr lang="de-DE" dirty="0"/>
                    </a:p>
                  </a:txBody>
                  <a:tcPr/>
                </a:tc>
                <a:tc>
                  <a:txBody>
                    <a:bodyPr/>
                    <a:lstStyle/>
                    <a:p>
                      <a:pPr algn="ctr"/>
                      <a:r>
                        <a:rPr lang="de-DE" dirty="0" err="1" smtClean="0"/>
                        <a:t>Centroid</a:t>
                      </a:r>
                      <a:endParaRPr lang="de-DE" dirty="0"/>
                    </a:p>
                  </a:txBody>
                  <a:tcPr/>
                </a:tc>
                <a:tc>
                  <a:txBody>
                    <a:bodyPr/>
                    <a:lstStyle/>
                    <a:p>
                      <a:pPr algn="ctr"/>
                      <a:r>
                        <a:rPr lang="de-DE" dirty="0" smtClean="0"/>
                        <a:t>IP1</a:t>
                      </a:r>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IP2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IP3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IP4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IP5</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IP6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IP7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IP8</a:t>
                      </a:r>
                    </a:p>
                  </a:txBody>
                  <a:tcPr/>
                </a:tc>
                <a:extLst>
                  <a:ext uri="{0D108BD9-81ED-4DB2-BD59-A6C34878D82A}">
                    <a16:rowId xmlns:a16="http://schemas.microsoft.com/office/drawing/2014/main" val="371262785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sz="1800" dirty="0" smtClean="0"/>
                        <a:t>Δε</a:t>
                      </a:r>
                      <a:r>
                        <a:rPr lang="de-DE" sz="1800" baseline="0" dirty="0" smtClean="0"/>
                        <a:t> [%]</a:t>
                      </a:r>
                      <a:endParaRPr lang="de-DE" sz="1800" dirty="0" smtClean="0"/>
                    </a:p>
                  </a:txBody>
                  <a:tcPr/>
                </a:tc>
                <a:tc>
                  <a:txBody>
                    <a:bodyPr/>
                    <a:lstStyle/>
                    <a:p>
                      <a:pPr algn="ctr"/>
                      <a:r>
                        <a:rPr lang="de-DE" dirty="0" smtClean="0"/>
                        <a:t>0.20</a:t>
                      </a:r>
                      <a:endParaRPr lang="de-DE" dirty="0"/>
                    </a:p>
                  </a:txBody>
                  <a:tcPr/>
                </a:tc>
                <a:tc>
                  <a:txBody>
                    <a:bodyPr/>
                    <a:lstStyle/>
                    <a:p>
                      <a:pPr algn="ctr"/>
                      <a:r>
                        <a:rPr lang="de-DE" dirty="0" smtClean="0"/>
                        <a:t>0.23</a:t>
                      </a:r>
                      <a:endParaRPr lang="de-DE" dirty="0"/>
                    </a:p>
                  </a:txBody>
                  <a:tcPr/>
                </a:tc>
                <a:tc>
                  <a:txBody>
                    <a:bodyPr/>
                    <a:lstStyle/>
                    <a:p>
                      <a:pPr algn="ctr"/>
                      <a:r>
                        <a:rPr lang="de-DE" dirty="0" smtClean="0"/>
                        <a:t>0.15</a:t>
                      </a:r>
                      <a:endParaRPr lang="de-DE" dirty="0"/>
                    </a:p>
                  </a:txBody>
                  <a:tcPr/>
                </a:tc>
                <a:tc>
                  <a:txBody>
                    <a:bodyPr/>
                    <a:lstStyle/>
                    <a:p>
                      <a:pPr algn="ctr"/>
                      <a:r>
                        <a:rPr lang="de-DE" dirty="0" smtClean="0"/>
                        <a:t>0.33</a:t>
                      </a:r>
                      <a:endParaRPr lang="de-DE" dirty="0"/>
                    </a:p>
                  </a:txBody>
                  <a:tcPr/>
                </a:tc>
                <a:tc>
                  <a:txBody>
                    <a:bodyPr/>
                    <a:lstStyle/>
                    <a:p>
                      <a:pPr algn="ctr"/>
                      <a:r>
                        <a:rPr lang="de-DE" dirty="0" smtClean="0"/>
                        <a:t>0.18</a:t>
                      </a:r>
                      <a:endParaRPr lang="de-DE" dirty="0"/>
                    </a:p>
                  </a:txBody>
                  <a:tcPr/>
                </a:tc>
                <a:tc>
                  <a:txBody>
                    <a:bodyPr/>
                    <a:lstStyle/>
                    <a:p>
                      <a:pPr algn="ctr"/>
                      <a:r>
                        <a:rPr lang="de-DE" dirty="0" smtClean="0"/>
                        <a:t>0.28</a:t>
                      </a:r>
                      <a:endParaRPr lang="de-DE" dirty="0"/>
                    </a:p>
                  </a:txBody>
                  <a:tcPr/>
                </a:tc>
                <a:tc>
                  <a:txBody>
                    <a:bodyPr/>
                    <a:lstStyle/>
                    <a:p>
                      <a:pPr algn="ctr"/>
                      <a:r>
                        <a:rPr lang="de-DE" dirty="0" smtClean="0"/>
                        <a:t>0.13</a:t>
                      </a:r>
                      <a:endParaRPr lang="de-DE" dirty="0"/>
                    </a:p>
                  </a:txBody>
                  <a:tcPr/>
                </a:tc>
                <a:tc>
                  <a:txBody>
                    <a:bodyPr/>
                    <a:lstStyle/>
                    <a:p>
                      <a:pPr algn="ctr"/>
                      <a:r>
                        <a:rPr lang="de-DE" dirty="0" smtClean="0">
                          <a:solidFill>
                            <a:srgbClr val="FF0000"/>
                          </a:solidFill>
                        </a:rPr>
                        <a:t>0.34</a:t>
                      </a:r>
                      <a:endParaRPr lang="de-DE" dirty="0">
                        <a:solidFill>
                          <a:srgbClr val="FF0000"/>
                        </a:solidFill>
                      </a:endParaRPr>
                    </a:p>
                  </a:txBody>
                  <a:tcPr/>
                </a:tc>
                <a:tc>
                  <a:txBody>
                    <a:bodyPr/>
                    <a:lstStyle/>
                    <a:p>
                      <a:pPr algn="ctr"/>
                      <a:r>
                        <a:rPr lang="de-DE" dirty="0" smtClean="0"/>
                        <a:t>0.10</a:t>
                      </a:r>
                      <a:endParaRPr lang="de-DE" dirty="0"/>
                    </a:p>
                  </a:txBody>
                  <a:tcPr/>
                </a:tc>
                <a:extLst>
                  <a:ext uri="{0D108BD9-81ED-4DB2-BD59-A6C34878D82A}">
                    <a16:rowId xmlns:a16="http://schemas.microsoft.com/office/drawing/2014/main" val="4066701155"/>
                  </a:ext>
                </a:extLst>
              </a:tr>
            </a:tbl>
          </a:graphicData>
        </a:graphic>
      </p:graphicFrame>
      <p:sp>
        <p:nvSpPr>
          <p:cNvPr id="3" name="Title 2"/>
          <p:cNvSpPr>
            <a:spLocks noGrp="1"/>
          </p:cNvSpPr>
          <p:nvPr>
            <p:ph type="title"/>
          </p:nvPr>
        </p:nvSpPr>
        <p:spPr/>
        <p:txBody>
          <a:bodyPr/>
          <a:lstStyle/>
          <a:p>
            <a:r>
              <a:rPr lang="de-DE" dirty="0" err="1" smtClean="0"/>
              <a:t>Comparison</a:t>
            </a:r>
            <a:r>
              <a:rPr lang="de-DE" dirty="0" smtClean="0"/>
              <a:t> </a:t>
            </a:r>
            <a:r>
              <a:rPr lang="de-DE" dirty="0" err="1" smtClean="0"/>
              <a:t>strain</a:t>
            </a:r>
            <a:r>
              <a:rPr lang="de-DE" dirty="0" smtClean="0"/>
              <a:t> </a:t>
            </a:r>
            <a:r>
              <a:rPr lang="de-DE" dirty="0" err="1" smtClean="0"/>
              <a:t>extraction</a:t>
            </a:r>
            <a:r>
              <a:rPr lang="de-DE" dirty="0" smtClean="0"/>
              <a:t> </a:t>
            </a:r>
            <a:r>
              <a:rPr lang="de-DE" dirty="0" err="1" smtClean="0"/>
              <a:t>locations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14</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
        <p:nvSpPr>
          <p:cNvPr id="7" name="TextBox 6"/>
          <p:cNvSpPr txBox="1"/>
          <p:nvPr/>
        </p:nvSpPr>
        <p:spPr>
          <a:xfrm>
            <a:off x="1559490" y="1546964"/>
            <a:ext cx="7183377" cy="1641475"/>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Example</a:t>
            </a:r>
            <a:r>
              <a:rPr lang="de-DE" sz="1600" dirty="0" smtClean="0"/>
              <a:t> </a:t>
            </a:r>
            <a:r>
              <a:rPr lang="de-DE" sz="1600" dirty="0" err="1" smtClean="0"/>
              <a:t>case</a:t>
            </a:r>
            <a:r>
              <a:rPr lang="de-DE" sz="1600" dirty="0" smtClean="0"/>
              <a:t> </a:t>
            </a:r>
            <a:r>
              <a:rPr lang="de-DE" sz="1600" dirty="0" err="1" smtClean="0"/>
              <a:t>of</a:t>
            </a:r>
            <a:r>
              <a:rPr lang="de-DE" sz="1600" dirty="0" smtClean="0"/>
              <a:t> 2 MW/m² on R2b </a:t>
            </a:r>
            <a:r>
              <a:rPr lang="de-DE" sz="1600" dirty="0" err="1" smtClean="0"/>
              <a:t>for</a:t>
            </a:r>
            <a:r>
              <a:rPr lang="de-DE" sz="1600" dirty="0" smtClean="0"/>
              <a:t> 29s </a:t>
            </a:r>
            <a:r>
              <a:rPr lang="de-DE" sz="1600" dirty="0" err="1" smtClean="0"/>
              <a:t>over</a:t>
            </a:r>
            <a:r>
              <a:rPr lang="de-DE" sz="1600" dirty="0" smtClean="0"/>
              <a:t> 2 </a:t>
            </a:r>
            <a:r>
              <a:rPr lang="de-DE" sz="1600" dirty="0" err="1" smtClean="0"/>
              <a:t>cycles</a:t>
            </a:r>
            <a:endParaRPr lang="de-DE" sz="1600" dirty="0" smtClean="0"/>
          </a:p>
          <a:p>
            <a:pPr marL="180000" indent="-180000" algn="l">
              <a:lnSpc>
                <a:spcPts val="2300"/>
              </a:lnSpc>
              <a:spcBef>
                <a:spcPts val="1150"/>
              </a:spcBef>
              <a:buFont typeface="Arial" panose="020B0604020202020204" pitchFamily="34" charset="0"/>
              <a:buChar char="•"/>
            </a:pPr>
            <a:r>
              <a:rPr lang="de-DE" sz="1600" dirty="0" smtClean="0"/>
              <a:t>Average </a:t>
            </a:r>
            <a:r>
              <a:rPr lang="de-DE" sz="1600" dirty="0" err="1" smtClean="0"/>
              <a:t>strain</a:t>
            </a:r>
            <a:r>
              <a:rPr lang="de-DE" sz="1600" dirty="0" smtClean="0"/>
              <a:t> </a:t>
            </a:r>
            <a:r>
              <a:rPr lang="de-DE" sz="1600" dirty="0" err="1" smtClean="0"/>
              <a:t>components</a:t>
            </a:r>
            <a:r>
              <a:rPr lang="de-DE" sz="1600" dirty="0" smtClean="0"/>
              <a:t> </a:t>
            </a:r>
            <a:r>
              <a:rPr lang="de-DE" sz="1600" dirty="0" err="1" smtClean="0"/>
              <a:t>over</a:t>
            </a:r>
            <a:r>
              <a:rPr lang="de-DE" sz="1600" dirty="0" smtClean="0"/>
              <a:t> </a:t>
            </a:r>
            <a:r>
              <a:rPr lang="de-DE" sz="1600" dirty="0" err="1" smtClean="0"/>
              <a:t>pipe</a:t>
            </a:r>
            <a:r>
              <a:rPr lang="de-DE" sz="1600" dirty="0" smtClean="0"/>
              <a:t> </a:t>
            </a:r>
            <a:r>
              <a:rPr lang="de-DE" sz="1600" dirty="0" err="1" smtClean="0"/>
              <a:t>element</a:t>
            </a:r>
            <a:endParaRPr lang="de-DE" sz="1600" dirty="0" smtClean="0"/>
          </a:p>
          <a:p>
            <a:pPr marL="180000" indent="-180000" algn="l">
              <a:lnSpc>
                <a:spcPts val="2300"/>
              </a:lnSpc>
              <a:spcBef>
                <a:spcPts val="1150"/>
              </a:spcBef>
              <a:buFont typeface="Arial" panose="020B0604020202020204" pitchFamily="34" charset="0"/>
              <a:buChar char="•"/>
            </a:pPr>
            <a:r>
              <a:rPr lang="de-DE" sz="1600" dirty="0" err="1" smtClean="0"/>
              <a:t>Strain</a:t>
            </a:r>
            <a:r>
              <a:rPr lang="de-DE" sz="1600" dirty="0" smtClean="0"/>
              <a:t> </a:t>
            </a:r>
            <a:r>
              <a:rPr lang="de-DE" sz="1600" dirty="0" err="1" smtClean="0"/>
              <a:t>components</a:t>
            </a:r>
            <a:r>
              <a:rPr lang="de-DE" sz="1600" dirty="0" smtClean="0"/>
              <a:t> </a:t>
            </a:r>
            <a:r>
              <a:rPr lang="de-DE" sz="1600" dirty="0" err="1" smtClean="0"/>
              <a:t>extracted</a:t>
            </a:r>
            <a:r>
              <a:rPr lang="de-DE" sz="1600" dirty="0" smtClean="0"/>
              <a:t> at </a:t>
            </a:r>
            <a:r>
              <a:rPr lang="de-DE" sz="1600" dirty="0" err="1" smtClean="0"/>
              <a:t>each</a:t>
            </a:r>
            <a:r>
              <a:rPr lang="de-DE" sz="1600" dirty="0" smtClean="0"/>
              <a:t> </a:t>
            </a:r>
            <a:r>
              <a:rPr lang="de-DE" sz="1600" dirty="0" err="1" smtClean="0"/>
              <a:t>integration</a:t>
            </a:r>
            <a:r>
              <a:rPr lang="de-DE" sz="1600" dirty="0" smtClean="0"/>
              <a:t> </a:t>
            </a:r>
            <a:r>
              <a:rPr lang="de-DE" sz="1600" dirty="0" err="1" smtClean="0"/>
              <a:t>point</a:t>
            </a:r>
            <a:r>
              <a:rPr lang="de-DE" sz="1600" dirty="0" smtClean="0"/>
              <a:t> </a:t>
            </a:r>
          </a:p>
          <a:p>
            <a:pPr marL="180000" indent="-180000" algn="l">
              <a:lnSpc>
                <a:spcPts val="2300"/>
              </a:lnSpc>
              <a:spcBef>
                <a:spcPts val="1150"/>
              </a:spcBef>
              <a:buFont typeface="Arial" panose="020B0604020202020204" pitchFamily="34" charset="0"/>
              <a:buChar char="•"/>
            </a:pPr>
            <a:r>
              <a:rPr lang="de-DE" sz="1600" dirty="0" smtClean="0"/>
              <a:t>Integration </a:t>
            </a:r>
            <a:r>
              <a:rPr lang="de-DE" sz="1600" dirty="0" err="1" smtClean="0"/>
              <a:t>point</a:t>
            </a:r>
            <a:r>
              <a:rPr lang="de-DE" sz="1600" dirty="0" smtClean="0"/>
              <a:t> </a:t>
            </a:r>
            <a:r>
              <a:rPr lang="de-DE" sz="1600" dirty="0" err="1" smtClean="0"/>
              <a:t>range</a:t>
            </a:r>
            <a:r>
              <a:rPr lang="de-DE" sz="1600" dirty="0" smtClean="0"/>
              <a:t> 0.5-1.7 x </a:t>
            </a:r>
            <a:r>
              <a:rPr lang="de-DE" sz="1600" dirty="0" err="1" smtClean="0"/>
              <a:t>centroid</a:t>
            </a:r>
            <a:r>
              <a:rPr lang="de-DE" sz="1600" dirty="0" smtClean="0"/>
              <a:t> </a:t>
            </a:r>
            <a:r>
              <a:rPr lang="de-DE" sz="1600" dirty="0" err="1" smtClean="0"/>
              <a:t>value</a:t>
            </a:r>
            <a:r>
              <a:rPr lang="de-DE" sz="1600" dirty="0" smtClean="0"/>
              <a:t> &lt; </a:t>
            </a:r>
            <a:r>
              <a:rPr lang="de-DE" sz="1600" dirty="0" err="1" smtClean="0">
                <a:sym typeface="Wingdings" panose="05000000000000000000" pitchFamily="2" charset="2"/>
              </a:rPr>
              <a:t>safety</a:t>
            </a:r>
            <a:r>
              <a:rPr lang="de-DE" sz="1600" dirty="0" smtClean="0">
                <a:sym typeface="Wingdings" panose="05000000000000000000" pitchFamily="2" charset="2"/>
              </a:rPr>
              <a:t> </a:t>
            </a:r>
            <a:r>
              <a:rPr lang="de-DE" sz="1600" dirty="0" err="1" smtClean="0">
                <a:sym typeface="Wingdings" panose="05000000000000000000" pitchFamily="2" charset="2"/>
              </a:rPr>
              <a:t>margin</a:t>
            </a:r>
            <a:r>
              <a:rPr lang="de-DE" sz="1600" dirty="0" smtClean="0">
                <a:sym typeface="Wingdings" panose="05000000000000000000" pitchFamily="2" charset="2"/>
              </a:rPr>
              <a:t> on LCF </a:t>
            </a:r>
            <a:r>
              <a:rPr lang="de-DE" sz="1600" dirty="0" err="1" smtClean="0">
                <a:sym typeface="Wingdings" panose="05000000000000000000" pitchFamily="2" charset="2"/>
              </a:rPr>
              <a:t>curve</a:t>
            </a:r>
            <a:endParaRPr lang="de-DE" sz="1600" dirty="0" smtClean="0"/>
          </a:p>
        </p:txBody>
      </p:sp>
    </p:spTree>
    <p:extLst>
      <p:ext uri="{BB962C8B-B14F-4D97-AF65-F5344CB8AC3E}">
        <p14:creationId xmlns:p14="http://schemas.microsoft.com/office/powerpoint/2010/main" val="24938633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a:t>Strike </a:t>
            </a:r>
            <a:r>
              <a:rPr lang="de-DE" dirty="0" err="1"/>
              <a:t>line</a:t>
            </a:r>
            <a:r>
              <a:rPr lang="de-DE" dirty="0"/>
              <a:t> </a:t>
            </a:r>
            <a:r>
              <a:rPr lang="de-DE" dirty="0" err="1"/>
              <a:t>heat</a:t>
            </a:r>
            <a:r>
              <a:rPr lang="de-DE" dirty="0"/>
              <a:t> </a:t>
            </a:r>
            <a:r>
              <a:rPr lang="de-DE" dirty="0" err="1"/>
              <a:t>flux</a:t>
            </a:r>
            <a:r>
              <a:rPr lang="de-DE" dirty="0"/>
              <a:t> </a:t>
            </a:r>
            <a:r>
              <a:rPr lang="de-DE" dirty="0" err="1"/>
              <a:t>limit</a:t>
            </a:r>
            <a:r>
              <a:rPr lang="de-DE" dirty="0"/>
              <a:t> </a:t>
            </a:r>
            <a:r>
              <a:rPr lang="de-DE" dirty="0" err="1"/>
              <a:t>based</a:t>
            </a:r>
            <a:r>
              <a:rPr lang="de-DE" dirty="0"/>
              <a:t> on </a:t>
            </a:r>
            <a:r>
              <a:rPr lang="el-GR" dirty="0" smtClean="0"/>
              <a:t>Δε</a:t>
            </a:r>
            <a:r>
              <a:rPr lang="de-DE" baseline="-25000" dirty="0" smtClean="0"/>
              <a:t>EN1.4404</a:t>
            </a:r>
            <a:r>
              <a:rPr lang="de-DE" dirty="0" smtClean="0"/>
              <a:t> &lt; 0.27%</a:t>
            </a:r>
            <a:r>
              <a:rPr lang="de-DE" dirty="0"/>
              <a:t/>
            </a:r>
            <a:br>
              <a:rPr lang="de-DE" dirty="0"/>
            </a:b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15</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graphicFrame>
        <p:nvGraphicFramePr>
          <p:cNvPr id="6" name="Content Placeholder 6"/>
          <p:cNvGraphicFramePr>
            <a:graphicFrameLocks noGrp="1"/>
          </p:cNvGraphicFramePr>
          <p:nvPr>
            <p:ph sz="quarter" idx="13"/>
            <p:extLst>
              <p:ext uri="{D42A27DB-BD31-4B8C-83A1-F6EECF244321}">
                <p14:modId xmlns:p14="http://schemas.microsoft.com/office/powerpoint/2010/main" val="2529107044"/>
              </p:ext>
            </p:extLst>
          </p:nvPr>
        </p:nvGraphicFramePr>
        <p:xfrm>
          <a:off x="695325" y="1013656"/>
          <a:ext cx="9540000" cy="2585720"/>
        </p:xfrm>
        <a:graphic>
          <a:graphicData uri="http://schemas.openxmlformats.org/drawingml/2006/table">
            <a:tbl>
              <a:tblPr firstRow="1" bandRow="1">
                <a:tableStyleId>{5C22544A-7EE6-4342-B048-85BDC9FD1C3A}</a:tableStyleId>
              </a:tblPr>
              <a:tblGrid>
                <a:gridCol w="2334521">
                  <a:extLst>
                    <a:ext uri="{9D8B030D-6E8A-4147-A177-3AD203B41FA5}">
                      <a16:colId xmlns:a16="http://schemas.microsoft.com/office/drawing/2014/main" val="1203151140"/>
                    </a:ext>
                  </a:extLst>
                </a:gridCol>
                <a:gridCol w="1409479">
                  <a:extLst>
                    <a:ext uri="{9D8B030D-6E8A-4147-A177-3AD203B41FA5}">
                      <a16:colId xmlns:a16="http://schemas.microsoft.com/office/drawing/2014/main" val="593924308"/>
                    </a:ext>
                  </a:extLst>
                </a:gridCol>
                <a:gridCol w="828000">
                  <a:extLst>
                    <a:ext uri="{9D8B030D-6E8A-4147-A177-3AD203B41FA5}">
                      <a16:colId xmlns:a16="http://schemas.microsoft.com/office/drawing/2014/main" val="400777120"/>
                    </a:ext>
                  </a:extLst>
                </a:gridCol>
                <a:gridCol w="828000">
                  <a:extLst>
                    <a:ext uri="{9D8B030D-6E8A-4147-A177-3AD203B41FA5}">
                      <a16:colId xmlns:a16="http://schemas.microsoft.com/office/drawing/2014/main" val="3975523843"/>
                    </a:ext>
                  </a:extLst>
                </a:gridCol>
                <a:gridCol w="828000">
                  <a:extLst>
                    <a:ext uri="{9D8B030D-6E8A-4147-A177-3AD203B41FA5}">
                      <a16:colId xmlns:a16="http://schemas.microsoft.com/office/drawing/2014/main" val="1788677285"/>
                    </a:ext>
                  </a:extLst>
                </a:gridCol>
                <a:gridCol w="828000">
                  <a:extLst>
                    <a:ext uri="{9D8B030D-6E8A-4147-A177-3AD203B41FA5}">
                      <a16:colId xmlns:a16="http://schemas.microsoft.com/office/drawing/2014/main" val="959458019"/>
                    </a:ext>
                  </a:extLst>
                </a:gridCol>
                <a:gridCol w="828000">
                  <a:extLst>
                    <a:ext uri="{9D8B030D-6E8A-4147-A177-3AD203B41FA5}">
                      <a16:colId xmlns:a16="http://schemas.microsoft.com/office/drawing/2014/main" val="3398030415"/>
                    </a:ext>
                  </a:extLst>
                </a:gridCol>
                <a:gridCol w="828000">
                  <a:extLst>
                    <a:ext uri="{9D8B030D-6E8A-4147-A177-3AD203B41FA5}">
                      <a16:colId xmlns:a16="http://schemas.microsoft.com/office/drawing/2014/main" val="3372370584"/>
                    </a:ext>
                  </a:extLst>
                </a:gridCol>
                <a:gridCol w="828000">
                  <a:extLst>
                    <a:ext uri="{9D8B030D-6E8A-4147-A177-3AD203B41FA5}">
                      <a16:colId xmlns:a16="http://schemas.microsoft.com/office/drawing/2014/main" val="3206023570"/>
                    </a:ext>
                  </a:extLst>
                </a:gridCol>
              </a:tblGrid>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Analyses</a:t>
                      </a:r>
                      <a:r>
                        <a:rPr lang="de-DE" dirty="0" smtClean="0"/>
                        <a:t> </a:t>
                      </a:r>
                      <a:r>
                        <a:rPr lang="de-DE" dirty="0" err="1" smtClean="0"/>
                        <a:t>up</a:t>
                      </a:r>
                      <a:r>
                        <a:rPr lang="de-DE" dirty="0" smtClean="0"/>
                        <a:t> </a:t>
                      </a:r>
                      <a:r>
                        <a:rPr lang="de-DE" dirty="0" err="1" smtClean="0"/>
                        <a:t>to</a:t>
                      </a:r>
                      <a:r>
                        <a:rPr lang="de-DE" dirty="0" smtClean="0"/>
                        <a:t> </a:t>
                      </a:r>
                      <a:r>
                        <a:rPr lang="de-DE" dirty="0" err="1" smtClean="0"/>
                        <a:t>steady</a:t>
                      </a:r>
                      <a:r>
                        <a:rPr lang="de-DE" dirty="0" smtClean="0"/>
                        <a:t> </a:t>
                      </a:r>
                      <a:r>
                        <a:rPr lang="de-DE" dirty="0" err="1" smtClean="0"/>
                        <a:t>state</a:t>
                      </a:r>
                      <a:endParaRPr lang="de-DE" dirty="0" smtClean="0"/>
                    </a:p>
                  </a:txBody>
                  <a:tcPr/>
                </a:tc>
                <a:tc hMerge="1">
                  <a:txBody>
                    <a:bodyPr/>
                    <a:lstStyle/>
                    <a:p>
                      <a:endParaRPr lang="de-DE"/>
                    </a:p>
                  </a:txBody>
                  <a:tcPr/>
                </a:tc>
                <a:tc>
                  <a:txBody>
                    <a:bodyPr/>
                    <a:lstStyle/>
                    <a:p>
                      <a:pPr algn="ctr"/>
                      <a:r>
                        <a:rPr lang="de-DE" dirty="0" smtClean="0"/>
                        <a:t>R1</a:t>
                      </a:r>
                      <a:endParaRPr lang="de-DE" dirty="0"/>
                    </a:p>
                  </a:txBody>
                  <a:tcPr/>
                </a:tc>
                <a:tc>
                  <a:txBody>
                    <a:bodyPr/>
                    <a:lstStyle/>
                    <a:p>
                      <a:pPr algn="ctr"/>
                      <a:r>
                        <a:rPr lang="de-DE" dirty="0" smtClean="0"/>
                        <a:t>R2a</a:t>
                      </a:r>
                      <a:endParaRPr lang="de-DE" dirty="0"/>
                    </a:p>
                  </a:txBody>
                  <a:tcPr/>
                </a:tc>
                <a:tc>
                  <a:txBody>
                    <a:bodyPr/>
                    <a:lstStyle/>
                    <a:p>
                      <a:pPr algn="ctr"/>
                      <a:r>
                        <a:rPr lang="de-DE" dirty="0" smtClean="0"/>
                        <a:t>R2b</a:t>
                      </a:r>
                      <a:endParaRPr lang="de-DE" dirty="0"/>
                    </a:p>
                  </a:txBody>
                  <a:tcPr/>
                </a:tc>
                <a:tc>
                  <a:txBody>
                    <a:bodyPr/>
                    <a:lstStyle/>
                    <a:p>
                      <a:pPr algn="ctr"/>
                      <a:r>
                        <a:rPr lang="de-DE" dirty="0" smtClean="0"/>
                        <a:t>R3</a:t>
                      </a:r>
                      <a:endParaRPr lang="de-DE" dirty="0"/>
                    </a:p>
                  </a:txBody>
                  <a:tcPr/>
                </a:tc>
                <a:tc>
                  <a:txBody>
                    <a:bodyPr/>
                    <a:lstStyle/>
                    <a:p>
                      <a:pPr algn="ctr"/>
                      <a:r>
                        <a:rPr lang="de-DE" dirty="0" smtClean="0"/>
                        <a:t>R4a</a:t>
                      </a:r>
                      <a:endParaRPr lang="de-DE" dirty="0"/>
                    </a:p>
                  </a:txBody>
                  <a:tcPr/>
                </a:tc>
                <a:tc>
                  <a:txBody>
                    <a:bodyPr/>
                    <a:lstStyle/>
                    <a:p>
                      <a:pPr algn="ctr"/>
                      <a:r>
                        <a:rPr lang="de-DE" dirty="0" smtClean="0"/>
                        <a:t>R4b</a:t>
                      </a:r>
                      <a:endParaRPr lang="de-DE" dirty="0"/>
                    </a:p>
                  </a:txBody>
                  <a:tcPr/>
                </a:tc>
                <a:tc>
                  <a:txBody>
                    <a:bodyPr/>
                    <a:lstStyle/>
                    <a:p>
                      <a:pPr algn="ctr"/>
                      <a:r>
                        <a:rPr lang="de-DE" dirty="0" smtClean="0"/>
                        <a:t>R5</a:t>
                      </a:r>
                      <a:endParaRPr lang="de-DE" dirty="0"/>
                    </a:p>
                  </a:txBody>
                  <a:tcPr/>
                </a:tc>
                <a:extLst>
                  <a:ext uri="{0D108BD9-81ED-4DB2-BD59-A6C34878D82A}">
                    <a16:rowId xmlns:a16="http://schemas.microsoft.com/office/drawing/2014/main" val="1870720287"/>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q</a:t>
                      </a:r>
                      <a:r>
                        <a:rPr lang="de-DE" baseline="-25000" dirty="0" err="1" smtClean="0"/>
                        <a:t>limit</a:t>
                      </a:r>
                      <a:r>
                        <a:rPr lang="de-DE" dirty="0" smtClean="0"/>
                        <a:t> [MW/m²] @</a:t>
                      </a:r>
                      <a:r>
                        <a:rPr lang="el-GR" dirty="0" smtClean="0"/>
                        <a:t>Δε</a:t>
                      </a:r>
                      <a:r>
                        <a:rPr lang="de-DE" dirty="0" smtClean="0"/>
                        <a:t> = 0.27%</a:t>
                      </a:r>
                    </a:p>
                  </a:txBody>
                  <a:tcPr/>
                </a:tc>
                <a:tc hMerge="1">
                  <a:txBody>
                    <a:bodyPr/>
                    <a:lstStyle/>
                    <a:p>
                      <a:endParaRPr lang="de-DE"/>
                    </a:p>
                  </a:txBody>
                  <a:tcPr/>
                </a:tc>
                <a:tc>
                  <a:txBody>
                    <a:bodyPr/>
                    <a:lstStyle/>
                    <a:p>
                      <a:pPr algn="ctr"/>
                      <a:r>
                        <a:rPr lang="de-DE" dirty="0" smtClean="0"/>
                        <a:t>0.5</a:t>
                      </a:r>
                      <a:endParaRPr lang="de-DE" dirty="0"/>
                    </a:p>
                  </a:txBody>
                  <a:tcPr/>
                </a:tc>
                <a:tc>
                  <a:txBody>
                    <a:bodyPr/>
                    <a:lstStyle/>
                    <a:p>
                      <a:pPr algn="ctr"/>
                      <a:r>
                        <a:rPr lang="de-DE" dirty="0" smtClean="0"/>
                        <a:t>0.5</a:t>
                      </a:r>
                      <a:endParaRPr lang="de-DE" dirty="0"/>
                    </a:p>
                  </a:txBody>
                  <a:tcPr/>
                </a:tc>
                <a:tc>
                  <a:txBody>
                    <a:bodyPr/>
                    <a:lstStyle/>
                    <a:p>
                      <a:pPr algn="ctr"/>
                      <a:r>
                        <a:rPr lang="de-DE" dirty="0" smtClean="0"/>
                        <a:t>0.6</a:t>
                      </a:r>
                      <a:endParaRPr lang="de-DE" dirty="0"/>
                    </a:p>
                  </a:txBody>
                  <a:tcPr/>
                </a:tc>
                <a:tc>
                  <a:txBody>
                    <a:bodyPr/>
                    <a:lstStyle/>
                    <a:p>
                      <a:pPr algn="ctr"/>
                      <a:r>
                        <a:rPr lang="de-DE" dirty="0" smtClean="0"/>
                        <a:t>0.6</a:t>
                      </a:r>
                      <a:endParaRPr lang="de-DE" dirty="0"/>
                    </a:p>
                  </a:txBody>
                  <a:tcPr/>
                </a:tc>
                <a:tc>
                  <a:txBody>
                    <a:bodyPr/>
                    <a:lstStyle/>
                    <a:p>
                      <a:pPr algn="ctr"/>
                      <a:r>
                        <a:rPr lang="de-DE" dirty="0" smtClean="0"/>
                        <a:t>1.0</a:t>
                      </a:r>
                      <a:endParaRPr lang="de-DE" dirty="0"/>
                    </a:p>
                  </a:txBody>
                  <a:tcPr/>
                </a:tc>
                <a:tc>
                  <a:txBody>
                    <a:bodyPr/>
                    <a:lstStyle/>
                    <a:p>
                      <a:pPr algn="ctr"/>
                      <a:r>
                        <a:rPr lang="de-DE" dirty="0" smtClean="0"/>
                        <a:t>0.5</a:t>
                      </a:r>
                      <a:endParaRPr lang="de-DE" dirty="0"/>
                    </a:p>
                  </a:txBody>
                  <a:tcPr/>
                </a:tc>
                <a:tc>
                  <a:txBody>
                    <a:bodyPr/>
                    <a:lstStyle/>
                    <a:p>
                      <a:pPr algn="ctr"/>
                      <a:r>
                        <a:rPr lang="de-DE" dirty="0" smtClean="0"/>
                        <a:t>0.3</a:t>
                      </a:r>
                      <a:endParaRPr lang="de-DE" dirty="0"/>
                    </a:p>
                  </a:txBody>
                  <a:tcPr/>
                </a:tc>
                <a:extLst>
                  <a:ext uri="{0D108BD9-81ED-4DB2-BD59-A6C34878D82A}">
                    <a16:rowId xmlns:a16="http://schemas.microsoft.com/office/drawing/2014/main" val="3628013848"/>
                  </a:ext>
                </a:extLst>
              </a:tr>
              <a:tr h="370840">
                <a:tc gridSpan="2">
                  <a:txBody>
                    <a:bodyPr/>
                    <a:lstStyle/>
                    <a:p>
                      <a:r>
                        <a:rPr lang="de-DE" dirty="0" err="1" smtClean="0"/>
                        <a:t>T</a:t>
                      </a:r>
                      <a:r>
                        <a:rPr lang="de-DE" baseline="-25000" dirty="0" err="1" smtClean="0"/>
                        <a:t>pipe,max</a:t>
                      </a:r>
                      <a:r>
                        <a:rPr lang="de-DE" baseline="0" dirty="0" smtClean="0"/>
                        <a:t> @</a:t>
                      </a:r>
                      <a:r>
                        <a:rPr lang="de-DE" baseline="0" dirty="0" err="1" smtClean="0"/>
                        <a:t>qlimit</a:t>
                      </a:r>
                      <a:endParaRPr lang="de-DE" baseline="0" dirty="0"/>
                    </a:p>
                  </a:txBody>
                  <a:tcPr/>
                </a:tc>
                <a:tc hMerge="1">
                  <a:txBody>
                    <a:bodyPr/>
                    <a:lstStyle/>
                    <a:p>
                      <a:endParaRPr lang="de-DE"/>
                    </a:p>
                  </a:txBody>
                  <a:tcPr/>
                </a:tc>
                <a:tc>
                  <a:txBody>
                    <a:bodyPr/>
                    <a:lstStyle/>
                    <a:p>
                      <a:pPr algn="ctr"/>
                      <a:r>
                        <a:rPr lang="de-DE" dirty="0" smtClean="0"/>
                        <a:t>168</a:t>
                      </a:r>
                      <a:endParaRPr lang="de-DE" dirty="0"/>
                    </a:p>
                  </a:txBody>
                  <a:tcPr/>
                </a:tc>
                <a:tc>
                  <a:txBody>
                    <a:bodyPr/>
                    <a:lstStyle/>
                    <a:p>
                      <a:pPr algn="ctr"/>
                      <a:r>
                        <a:rPr lang="de-DE" dirty="0" smtClean="0"/>
                        <a:t>173</a:t>
                      </a:r>
                      <a:endParaRPr lang="de-DE" dirty="0"/>
                    </a:p>
                  </a:txBody>
                  <a:tcPr/>
                </a:tc>
                <a:tc>
                  <a:txBody>
                    <a:bodyPr/>
                    <a:lstStyle/>
                    <a:p>
                      <a:pPr algn="ctr"/>
                      <a:r>
                        <a:rPr lang="de-DE" dirty="0" smtClean="0"/>
                        <a:t>192</a:t>
                      </a:r>
                      <a:endParaRPr lang="de-DE" dirty="0"/>
                    </a:p>
                  </a:txBody>
                  <a:tcPr/>
                </a:tc>
                <a:tc>
                  <a:txBody>
                    <a:bodyPr/>
                    <a:lstStyle/>
                    <a:p>
                      <a:pPr algn="ctr"/>
                      <a:r>
                        <a:rPr lang="de-DE" dirty="0" smtClean="0"/>
                        <a:t>196</a:t>
                      </a:r>
                      <a:endParaRPr lang="de-DE" dirty="0"/>
                    </a:p>
                  </a:txBody>
                  <a:tcPr/>
                </a:tc>
                <a:tc>
                  <a:txBody>
                    <a:bodyPr/>
                    <a:lstStyle/>
                    <a:p>
                      <a:pPr algn="ctr"/>
                      <a:r>
                        <a:rPr lang="de-DE" dirty="0" smtClean="0"/>
                        <a:t>251</a:t>
                      </a:r>
                      <a:endParaRPr lang="de-DE" dirty="0"/>
                    </a:p>
                  </a:txBody>
                  <a:tcPr/>
                </a:tc>
                <a:tc>
                  <a:txBody>
                    <a:bodyPr/>
                    <a:lstStyle/>
                    <a:p>
                      <a:pPr algn="ctr"/>
                      <a:r>
                        <a:rPr lang="de-DE" dirty="0" smtClean="0"/>
                        <a:t>197</a:t>
                      </a:r>
                      <a:endParaRPr lang="de-DE" dirty="0"/>
                    </a:p>
                  </a:txBody>
                  <a:tcPr/>
                </a:tc>
                <a:tc>
                  <a:txBody>
                    <a:bodyPr/>
                    <a:lstStyle/>
                    <a:p>
                      <a:pPr algn="ctr"/>
                      <a:r>
                        <a:rPr lang="de-DE" dirty="0" smtClean="0"/>
                        <a:t>192</a:t>
                      </a:r>
                      <a:endParaRPr lang="de-DE" dirty="0"/>
                    </a:p>
                  </a:txBody>
                  <a:tcPr/>
                </a:tc>
                <a:extLst>
                  <a:ext uri="{0D108BD9-81ED-4DB2-BD59-A6C34878D82A}">
                    <a16:rowId xmlns:a16="http://schemas.microsoft.com/office/drawing/2014/main" val="2219623452"/>
                  </a:ext>
                </a:extLst>
              </a:tr>
              <a:tr h="370840">
                <a:tc gridSpan="2">
                  <a:txBody>
                    <a:bodyPr/>
                    <a:lstStyle/>
                    <a:p>
                      <a:r>
                        <a:rPr lang="el-GR" dirty="0" smtClean="0"/>
                        <a:t>Δε</a:t>
                      </a:r>
                      <a:r>
                        <a:rPr lang="de-DE" dirty="0" smtClean="0"/>
                        <a:t> @ q = 0.5 MW/m²</a:t>
                      </a:r>
                      <a:endParaRPr lang="de-DE" baseline="0" dirty="0"/>
                    </a:p>
                  </a:txBody>
                  <a:tcPr/>
                </a:tc>
                <a:tc hMerge="1">
                  <a:txBody>
                    <a:bodyPr/>
                    <a:lstStyle/>
                    <a:p>
                      <a:endParaRPr lang="de-DE"/>
                    </a:p>
                  </a:txBody>
                  <a:tcPr/>
                </a:tc>
                <a:tc>
                  <a:txBody>
                    <a:bodyPr/>
                    <a:lstStyle/>
                    <a:p>
                      <a:pPr algn="ctr"/>
                      <a:r>
                        <a:rPr lang="de-DE" dirty="0" smtClean="0"/>
                        <a:t>0.23</a:t>
                      </a:r>
                      <a:endParaRPr lang="de-DE" dirty="0"/>
                    </a:p>
                  </a:txBody>
                  <a:tcPr/>
                </a:tc>
                <a:tc>
                  <a:txBody>
                    <a:bodyPr/>
                    <a:lstStyle/>
                    <a:p>
                      <a:pPr algn="ctr"/>
                      <a:r>
                        <a:rPr lang="de-DE" dirty="0" smtClean="0"/>
                        <a:t>0.27</a:t>
                      </a:r>
                      <a:endParaRPr lang="de-DE" dirty="0"/>
                    </a:p>
                  </a:txBody>
                  <a:tcPr/>
                </a:tc>
                <a:tc>
                  <a:txBody>
                    <a:bodyPr/>
                    <a:lstStyle/>
                    <a:p>
                      <a:pPr algn="ctr"/>
                      <a:r>
                        <a:rPr lang="de-DE" dirty="0" smtClean="0"/>
                        <a:t>0.23</a:t>
                      </a:r>
                      <a:endParaRPr lang="de-DE" dirty="0"/>
                    </a:p>
                  </a:txBody>
                  <a:tcPr/>
                </a:tc>
                <a:tc>
                  <a:txBody>
                    <a:bodyPr/>
                    <a:lstStyle/>
                    <a:p>
                      <a:pPr algn="ctr"/>
                      <a:r>
                        <a:rPr lang="de-DE" dirty="0" smtClean="0"/>
                        <a:t>0.21</a:t>
                      </a:r>
                      <a:endParaRPr lang="de-DE" dirty="0"/>
                    </a:p>
                  </a:txBody>
                  <a:tcPr/>
                </a:tc>
                <a:tc>
                  <a:txBody>
                    <a:bodyPr/>
                    <a:lstStyle/>
                    <a:p>
                      <a:pPr algn="ctr"/>
                      <a:r>
                        <a:rPr lang="de-DE" dirty="0" smtClean="0"/>
                        <a:t>0.13</a:t>
                      </a:r>
                      <a:endParaRPr lang="de-DE" dirty="0"/>
                    </a:p>
                  </a:txBody>
                  <a:tcPr/>
                </a:tc>
                <a:tc>
                  <a:txBody>
                    <a:bodyPr/>
                    <a:lstStyle/>
                    <a:p>
                      <a:pPr algn="ctr"/>
                      <a:r>
                        <a:rPr lang="de-DE" dirty="0" smtClean="0"/>
                        <a:t>0.27</a:t>
                      </a:r>
                      <a:endParaRPr lang="de-DE" dirty="0"/>
                    </a:p>
                  </a:txBody>
                  <a:tcPr/>
                </a:tc>
                <a:tc>
                  <a:txBody>
                    <a:bodyPr/>
                    <a:lstStyle/>
                    <a:p>
                      <a:pPr algn="ctr"/>
                      <a:r>
                        <a:rPr lang="de-DE" dirty="0" smtClean="0"/>
                        <a:t>0.31</a:t>
                      </a:r>
                      <a:endParaRPr lang="de-DE" dirty="0"/>
                    </a:p>
                  </a:txBody>
                  <a:tcPr/>
                </a:tc>
                <a:extLst>
                  <a:ext uri="{0D108BD9-81ED-4DB2-BD59-A6C34878D82A}">
                    <a16:rowId xmlns:a16="http://schemas.microsoft.com/office/drawing/2014/main" val="732251581"/>
                  </a:ext>
                </a:extLst>
              </a:tr>
              <a:tr h="185420">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Δε</a:t>
                      </a:r>
                      <a:r>
                        <a:rPr lang="de-DE" dirty="0" smtClean="0"/>
                        <a:t> @ q = 1.0 MW/m²</a:t>
                      </a:r>
                      <a:endParaRPr lang="de-DE" baseline="0" dirty="0" smtClean="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t>Y </a:t>
                      </a:r>
                      <a:r>
                        <a:rPr lang="de-DE" baseline="0" dirty="0" err="1" smtClean="0"/>
                        <a:t>fixed</a:t>
                      </a:r>
                      <a:endParaRPr lang="de-DE" baseline="0" dirty="0" smtClean="0"/>
                    </a:p>
                  </a:txBody>
                  <a:tcPr/>
                </a:tc>
                <a:tc rowSpan="2">
                  <a:txBody>
                    <a:bodyPr/>
                    <a:lstStyle/>
                    <a:p>
                      <a:pPr algn="ctr"/>
                      <a:endParaRPr lang="de-DE" dirty="0"/>
                    </a:p>
                  </a:txBody>
                  <a:tcPr/>
                </a:tc>
                <a:tc>
                  <a:txBody>
                    <a:bodyPr/>
                    <a:lstStyle/>
                    <a:p>
                      <a:pPr algn="ctr"/>
                      <a:r>
                        <a:rPr lang="de-DE" dirty="0" smtClean="0"/>
                        <a:t>0.45</a:t>
                      </a:r>
                      <a:endParaRPr lang="de-DE" dirty="0"/>
                    </a:p>
                  </a:txBody>
                  <a:tcPr/>
                </a:tc>
                <a:tc rowSpan="2">
                  <a:txBody>
                    <a:bodyPr/>
                    <a:lstStyle/>
                    <a:p>
                      <a:pPr algn="ctr"/>
                      <a:r>
                        <a:rPr lang="de-DE" dirty="0" smtClean="0"/>
                        <a:t>0.44</a:t>
                      </a:r>
                      <a:endParaRPr lang="de-DE" dirty="0"/>
                    </a:p>
                  </a:txBody>
                  <a:tcPr/>
                </a:tc>
                <a:tc rowSpan="2">
                  <a:txBody>
                    <a:bodyPr/>
                    <a:lstStyle/>
                    <a:p>
                      <a:pPr algn="ctr"/>
                      <a:endParaRPr lang="de-DE" dirty="0"/>
                    </a:p>
                  </a:txBody>
                  <a:tcPr/>
                </a:tc>
                <a:tc rowSpan="2">
                  <a:txBody>
                    <a:bodyPr/>
                    <a:lstStyle/>
                    <a:p>
                      <a:pPr algn="ctr"/>
                      <a:r>
                        <a:rPr lang="de-DE" dirty="0" smtClean="0"/>
                        <a:t>0.23</a:t>
                      </a:r>
                      <a:endParaRPr lang="de-DE" dirty="0"/>
                    </a:p>
                  </a:txBody>
                  <a:tcPr/>
                </a:tc>
                <a:tc rowSpan="2">
                  <a:txBody>
                    <a:bodyPr/>
                    <a:lstStyle/>
                    <a:p>
                      <a:pPr algn="ctr"/>
                      <a:endParaRPr lang="de-DE" dirty="0"/>
                    </a:p>
                  </a:txBody>
                  <a:tcPr/>
                </a:tc>
                <a:tc rowSpan="2">
                  <a:txBody>
                    <a:bodyPr/>
                    <a:lstStyle/>
                    <a:p>
                      <a:pPr algn="ctr"/>
                      <a:endParaRPr lang="de-DE" dirty="0"/>
                    </a:p>
                  </a:txBody>
                  <a:tcPr/>
                </a:tc>
                <a:extLst>
                  <a:ext uri="{0D108BD9-81ED-4DB2-BD59-A6C34878D82A}">
                    <a16:rowId xmlns:a16="http://schemas.microsoft.com/office/drawing/2014/main" val="3397881159"/>
                  </a:ext>
                </a:extLst>
              </a:tr>
              <a:tr h="185420">
                <a:tc vMerge="1">
                  <a:txBody>
                    <a:bodyPr/>
                    <a:lstStyle/>
                    <a:p>
                      <a:endParaRPr lang="de-D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baseline="0" dirty="0" smtClean="0">
                          <a:solidFill>
                            <a:srgbClr val="00B050"/>
                          </a:solidFill>
                        </a:rPr>
                        <a:t>Y </a:t>
                      </a:r>
                      <a:r>
                        <a:rPr lang="de-DE" baseline="0" dirty="0" err="1" smtClean="0">
                          <a:solidFill>
                            <a:srgbClr val="00B050"/>
                          </a:solidFill>
                        </a:rPr>
                        <a:t>released</a:t>
                      </a:r>
                      <a:endParaRPr lang="de-DE" baseline="0" dirty="0" smtClean="0">
                        <a:solidFill>
                          <a:srgbClr val="00B050"/>
                        </a:solidFill>
                      </a:endParaRPr>
                    </a:p>
                  </a:txBody>
                  <a:tcPr/>
                </a:tc>
                <a:tc vMerge="1">
                  <a:txBody>
                    <a:bodyPr/>
                    <a:lstStyle/>
                    <a:p>
                      <a:endParaRPr lang="de-DE"/>
                    </a:p>
                  </a:txBody>
                  <a:tcPr/>
                </a:tc>
                <a:tc>
                  <a:txBody>
                    <a:bodyPr/>
                    <a:lstStyle/>
                    <a:p>
                      <a:pPr algn="ctr"/>
                      <a:r>
                        <a:rPr lang="de-DE" dirty="0" smtClean="0">
                          <a:solidFill>
                            <a:srgbClr val="00B050"/>
                          </a:solidFill>
                        </a:rPr>
                        <a:t>0.26</a:t>
                      </a:r>
                      <a:endParaRPr lang="de-DE" dirty="0">
                        <a:solidFill>
                          <a:srgbClr val="00B050"/>
                        </a:solidFill>
                      </a:endParaRPr>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3444153224"/>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smtClean="0"/>
                        <a:t>Δε</a:t>
                      </a:r>
                      <a:r>
                        <a:rPr lang="de-DE" dirty="0" smtClean="0"/>
                        <a:t> @ q = 1.5 MW/m²</a:t>
                      </a:r>
                      <a:endParaRPr lang="de-DE" baseline="0" dirty="0" smtClean="0"/>
                    </a:p>
                  </a:txBody>
                  <a:tcPr/>
                </a:tc>
                <a:tc hMerge="1">
                  <a:txBody>
                    <a:bodyPr/>
                    <a:lstStyle/>
                    <a:p>
                      <a:endParaRPr lang="de-DE"/>
                    </a:p>
                  </a:txBody>
                  <a:tcPr/>
                </a:tc>
                <a:tc>
                  <a:txBody>
                    <a:bodyPr/>
                    <a:lstStyle/>
                    <a:p>
                      <a:pPr algn="ctr"/>
                      <a:endParaRPr lang="de-DE" dirty="0"/>
                    </a:p>
                  </a:txBody>
                  <a:tcPr/>
                </a:tc>
                <a:tc>
                  <a:txBody>
                    <a:bodyPr/>
                    <a:lstStyle/>
                    <a:p>
                      <a:pPr algn="ctr"/>
                      <a:r>
                        <a:rPr lang="de-DE" dirty="0" smtClean="0"/>
                        <a:t>0.60</a:t>
                      </a:r>
                      <a:endParaRPr lang="de-DE" dirty="0"/>
                    </a:p>
                  </a:txBody>
                  <a:tcPr/>
                </a:tc>
                <a:tc>
                  <a:txBody>
                    <a:bodyPr/>
                    <a:lstStyle/>
                    <a:p>
                      <a:pPr algn="ctr"/>
                      <a:r>
                        <a:rPr lang="de-DE" dirty="0" smtClean="0"/>
                        <a:t>0.63</a:t>
                      </a:r>
                      <a:endParaRPr lang="de-DE" dirty="0"/>
                    </a:p>
                  </a:txBody>
                  <a:tcPr/>
                </a:tc>
                <a:tc>
                  <a:txBody>
                    <a:bodyPr/>
                    <a:lstStyle/>
                    <a:p>
                      <a:pPr algn="ctr"/>
                      <a:r>
                        <a:rPr lang="de-DE" dirty="0" smtClean="0"/>
                        <a:t>0.64</a:t>
                      </a:r>
                      <a:endParaRPr lang="de-DE" dirty="0"/>
                    </a:p>
                  </a:txBody>
                  <a:tcPr/>
                </a:tc>
                <a:tc>
                  <a:txBody>
                    <a:bodyPr/>
                    <a:lstStyle/>
                    <a:p>
                      <a:pPr algn="ctr"/>
                      <a:endParaRPr lang="de-DE" dirty="0"/>
                    </a:p>
                  </a:txBody>
                  <a:tcPr/>
                </a:tc>
                <a:tc>
                  <a:txBody>
                    <a:bodyPr/>
                    <a:lstStyle/>
                    <a:p>
                      <a:pPr algn="ctr"/>
                      <a:endParaRPr lang="de-DE" dirty="0"/>
                    </a:p>
                  </a:txBody>
                  <a:tcPr/>
                </a:tc>
                <a:tc>
                  <a:txBody>
                    <a:bodyPr/>
                    <a:lstStyle/>
                    <a:p>
                      <a:pPr algn="ctr"/>
                      <a:endParaRPr lang="de-DE" dirty="0"/>
                    </a:p>
                  </a:txBody>
                  <a:tcPr/>
                </a:tc>
                <a:extLst>
                  <a:ext uri="{0D108BD9-81ED-4DB2-BD59-A6C34878D82A}">
                    <a16:rowId xmlns:a16="http://schemas.microsoft.com/office/drawing/2014/main" val="1277686332"/>
                  </a:ext>
                </a:extLst>
              </a:tr>
            </a:tbl>
          </a:graphicData>
        </a:graphic>
      </p:graphicFrame>
      <p:sp>
        <p:nvSpPr>
          <p:cNvPr id="8" name="Title 2"/>
          <p:cNvSpPr txBox="1">
            <a:spLocks/>
          </p:cNvSpPr>
          <p:nvPr/>
        </p:nvSpPr>
        <p:spPr>
          <a:xfrm>
            <a:off x="695326" y="3320640"/>
            <a:ext cx="11254018" cy="894416"/>
          </a:xfrm>
          <a:prstGeom prst="rect">
            <a:avLst/>
          </a:prstGeom>
        </p:spPr>
        <p:txBody>
          <a:bodyPr vert="horz" lIns="0" tIns="0" rIns="0" bIns="0" rtlCol="0" anchor="t" anchorCtr="0">
            <a:noAutofit/>
          </a:bodyPr>
          <a:lstStyle>
            <a:lvl1pPr algn="l" defTabSz="914400" rtl="0" eaLnBrk="1" latinLnBrk="0" hangingPunct="1">
              <a:lnSpc>
                <a:spcPts val="2800"/>
              </a:lnSpc>
              <a:spcBef>
                <a:spcPct val="0"/>
              </a:spcBef>
              <a:spcAft>
                <a:spcPts val="1800"/>
              </a:spcAft>
              <a:buNone/>
              <a:defRPr sz="2500" b="1" kern="600" cap="none" spc="0" baseline="0">
                <a:solidFill>
                  <a:srgbClr val="005555"/>
                </a:solidFill>
                <a:latin typeface="+mj-lt"/>
                <a:ea typeface="+mj-ea"/>
                <a:cs typeface="+mj-cs"/>
              </a:defRPr>
            </a:lvl1pPr>
          </a:lstStyle>
          <a:p>
            <a:endParaRPr lang="de-DE" dirty="0"/>
          </a:p>
        </p:txBody>
      </p:sp>
      <p:sp>
        <p:nvSpPr>
          <p:cNvPr id="2" name="TextBox 1"/>
          <p:cNvSpPr txBox="1"/>
          <p:nvPr/>
        </p:nvSpPr>
        <p:spPr>
          <a:xfrm>
            <a:off x="1163782" y="3852518"/>
            <a:ext cx="8760219" cy="743793"/>
          </a:xfrm>
          <a:prstGeom prst="rect">
            <a:avLst/>
          </a:prstGeom>
          <a:noFill/>
        </p:spPr>
        <p:txBody>
          <a:bodyPr wrap="none" lIns="0" tIns="0" rIns="0" bIns="0" rtlCol="0" anchor="t" anchorCtr="0">
            <a:spAutoFit/>
          </a:bodyPr>
          <a:lstStyle/>
          <a:p>
            <a:pPr marL="180000" indent="-180000" algn="l">
              <a:lnSpc>
                <a:spcPts val="2300"/>
              </a:lnSpc>
              <a:spcBef>
                <a:spcPts val="1150"/>
              </a:spcBef>
              <a:buFont typeface="Arial" panose="020B0604020202020204" pitchFamily="34" charset="0"/>
              <a:buChar char="•"/>
            </a:pPr>
            <a:r>
              <a:rPr lang="de-DE" sz="1600" dirty="0" err="1" smtClean="0"/>
              <a:t>Allowed</a:t>
            </a:r>
            <a:r>
              <a:rPr lang="de-DE" sz="1600" dirty="0" smtClean="0"/>
              <a:t> </a:t>
            </a:r>
            <a:r>
              <a:rPr lang="de-DE" sz="1600" dirty="0" err="1" smtClean="0"/>
              <a:t>heat</a:t>
            </a:r>
            <a:r>
              <a:rPr lang="de-DE" sz="1600" dirty="0" smtClean="0"/>
              <a:t> </a:t>
            </a:r>
            <a:r>
              <a:rPr lang="de-DE" sz="1600" dirty="0" err="1" smtClean="0"/>
              <a:t>loads</a:t>
            </a:r>
            <a:r>
              <a:rPr lang="de-DE" sz="1600" dirty="0" smtClean="0"/>
              <a:t> limited </a:t>
            </a:r>
            <a:r>
              <a:rPr lang="de-DE" sz="1600" dirty="0" err="1" smtClean="0"/>
              <a:t>rather</a:t>
            </a:r>
            <a:r>
              <a:rPr lang="de-DE" sz="1600" dirty="0" smtClean="0"/>
              <a:t> </a:t>
            </a:r>
            <a:r>
              <a:rPr lang="de-DE" sz="1600" dirty="0" err="1" smtClean="0">
                <a:solidFill>
                  <a:srgbClr val="FF0000"/>
                </a:solidFill>
              </a:rPr>
              <a:t>by</a:t>
            </a:r>
            <a:r>
              <a:rPr lang="de-DE" sz="1600" dirty="0" smtClean="0">
                <a:solidFill>
                  <a:srgbClr val="FF0000"/>
                </a:solidFill>
              </a:rPr>
              <a:t> </a:t>
            </a:r>
            <a:r>
              <a:rPr lang="de-DE" sz="1600" dirty="0" err="1" smtClean="0">
                <a:solidFill>
                  <a:srgbClr val="FF0000"/>
                </a:solidFill>
              </a:rPr>
              <a:t>strains</a:t>
            </a:r>
            <a:r>
              <a:rPr lang="de-DE" sz="1600" dirty="0" smtClean="0">
                <a:solidFill>
                  <a:srgbClr val="FF0000"/>
                </a:solidFill>
              </a:rPr>
              <a:t> in </a:t>
            </a:r>
            <a:r>
              <a:rPr lang="de-DE" sz="1600" dirty="0" err="1" smtClean="0">
                <a:solidFill>
                  <a:srgbClr val="FF0000"/>
                </a:solidFill>
              </a:rPr>
              <a:t>the</a:t>
            </a:r>
            <a:r>
              <a:rPr lang="de-DE" sz="1600" dirty="0" smtClean="0">
                <a:solidFill>
                  <a:srgbClr val="FF0000"/>
                </a:solidFill>
              </a:rPr>
              <a:t> </a:t>
            </a:r>
            <a:r>
              <a:rPr lang="de-DE" sz="1600" dirty="0" err="1" smtClean="0">
                <a:solidFill>
                  <a:srgbClr val="FF0000"/>
                </a:solidFill>
              </a:rPr>
              <a:t>pipe</a:t>
            </a:r>
            <a:r>
              <a:rPr lang="de-DE" sz="1600" dirty="0" smtClean="0">
                <a:solidFill>
                  <a:srgbClr val="FF0000"/>
                </a:solidFill>
              </a:rPr>
              <a:t> </a:t>
            </a:r>
            <a:r>
              <a:rPr lang="de-DE" sz="1600" dirty="0" err="1" smtClean="0"/>
              <a:t>than</a:t>
            </a:r>
            <a:r>
              <a:rPr lang="de-DE" sz="1600" dirty="0" smtClean="0"/>
              <a:t> </a:t>
            </a:r>
            <a:r>
              <a:rPr lang="de-DE" sz="1600" dirty="0" err="1" smtClean="0"/>
              <a:t>by</a:t>
            </a:r>
            <a:r>
              <a:rPr lang="de-DE" sz="1600" dirty="0" smtClean="0"/>
              <a:t> </a:t>
            </a:r>
            <a:r>
              <a:rPr lang="de-DE" sz="1600" dirty="0" err="1" smtClean="0"/>
              <a:t>temperature</a:t>
            </a:r>
            <a:r>
              <a:rPr lang="de-DE" sz="1600" dirty="0" smtClean="0"/>
              <a:t> </a:t>
            </a:r>
            <a:r>
              <a:rPr lang="de-DE" sz="1600" dirty="0" err="1" smtClean="0"/>
              <a:t>of</a:t>
            </a:r>
            <a:r>
              <a:rPr lang="de-DE" sz="1600" dirty="0" smtClean="0"/>
              <a:t> CuCrZr</a:t>
            </a:r>
          </a:p>
          <a:p>
            <a:pPr marL="180000" indent="-180000" algn="l">
              <a:lnSpc>
                <a:spcPts val="2300"/>
              </a:lnSpc>
              <a:spcBef>
                <a:spcPts val="1150"/>
              </a:spcBef>
              <a:buFont typeface="Arial" panose="020B0604020202020204" pitchFamily="34" charset="0"/>
              <a:buChar char="•"/>
            </a:pPr>
            <a:r>
              <a:rPr lang="de-DE" sz="1600" dirty="0" smtClean="0"/>
              <a:t>As </a:t>
            </a:r>
            <a:r>
              <a:rPr lang="de-DE" sz="1600" dirty="0" err="1" smtClean="0"/>
              <a:t>for</a:t>
            </a:r>
            <a:r>
              <a:rPr lang="de-DE" sz="1600" dirty="0" smtClean="0"/>
              <a:t> </a:t>
            </a:r>
            <a:r>
              <a:rPr lang="de-DE" sz="1600" dirty="0" err="1" smtClean="0"/>
              <a:t>baffles</a:t>
            </a:r>
            <a:r>
              <a:rPr lang="de-DE" sz="1600" dirty="0" smtClean="0"/>
              <a:t>, </a:t>
            </a:r>
            <a:r>
              <a:rPr lang="de-DE" sz="1600" dirty="0" err="1" smtClean="0"/>
              <a:t>allowing</a:t>
            </a:r>
            <a:r>
              <a:rPr lang="de-DE" sz="1600" dirty="0" smtClean="0"/>
              <a:t> </a:t>
            </a:r>
            <a:r>
              <a:rPr lang="de-DE" sz="1600" dirty="0" err="1" smtClean="0"/>
              <a:t>sliding</a:t>
            </a:r>
            <a:r>
              <a:rPr lang="de-DE" sz="1600" dirty="0" smtClean="0"/>
              <a:t> in y-</a:t>
            </a:r>
            <a:r>
              <a:rPr lang="de-DE" sz="1600" dirty="0" err="1" smtClean="0"/>
              <a:t>direction</a:t>
            </a:r>
            <a:r>
              <a:rPr lang="de-DE" sz="1600" dirty="0" smtClean="0"/>
              <a:t> </a:t>
            </a:r>
            <a:r>
              <a:rPr lang="de-DE" sz="1600" dirty="0" err="1" smtClean="0"/>
              <a:t>of</a:t>
            </a:r>
            <a:r>
              <a:rPr lang="de-DE" sz="1600" dirty="0" smtClean="0"/>
              <a:t> </a:t>
            </a:r>
            <a:r>
              <a:rPr lang="de-DE" sz="1600" dirty="0" err="1" smtClean="0"/>
              <a:t>the</a:t>
            </a:r>
            <a:r>
              <a:rPr lang="de-DE" sz="1600" dirty="0" smtClean="0"/>
              <a:t> </a:t>
            </a:r>
            <a:r>
              <a:rPr lang="de-DE" sz="1600" dirty="0" err="1" smtClean="0"/>
              <a:t>bolts</a:t>
            </a:r>
            <a:r>
              <a:rPr lang="de-DE" sz="1600" dirty="0" smtClean="0"/>
              <a:t> </a:t>
            </a:r>
            <a:r>
              <a:rPr lang="de-DE" sz="1600" dirty="0" err="1" smtClean="0"/>
              <a:t>would</a:t>
            </a:r>
            <a:r>
              <a:rPr lang="de-DE" sz="1600" dirty="0" smtClean="0"/>
              <a:t> </a:t>
            </a:r>
            <a:r>
              <a:rPr lang="de-DE" sz="1600" dirty="0" err="1" smtClean="0"/>
              <a:t>reduced</a:t>
            </a:r>
            <a:r>
              <a:rPr lang="de-DE" sz="1600" dirty="0" smtClean="0"/>
              <a:t> </a:t>
            </a:r>
            <a:r>
              <a:rPr lang="de-DE" sz="1600" dirty="0" err="1" smtClean="0"/>
              <a:t>significantly</a:t>
            </a:r>
            <a:r>
              <a:rPr lang="de-DE" sz="1600" dirty="0" smtClean="0"/>
              <a:t> </a:t>
            </a:r>
            <a:r>
              <a:rPr lang="de-DE" sz="1600" dirty="0" err="1" smtClean="0"/>
              <a:t>pipe</a:t>
            </a:r>
            <a:r>
              <a:rPr lang="de-DE" sz="1600" dirty="0" smtClean="0"/>
              <a:t> </a:t>
            </a:r>
            <a:r>
              <a:rPr lang="de-DE" sz="1600" dirty="0" err="1" smtClean="0"/>
              <a:t>strains</a:t>
            </a:r>
            <a:endParaRPr lang="de-DE" sz="1600" dirty="0" smtClean="0"/>
          </a:p>
        </p:txBody>
      </p:sp>
    </p:spTree>
    <p:extLst>
      <p:ext uri="{BB962C8B-B14F-4D97-AF65-F5344CB8AC3E}">
        <p14:creationId xmlns:p14="http://schemas.microsoft.com/office/powerpoint/2010/main" val="24342800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de-DE" dirty="0" smtClean="0"/>
              <a:t>Pulse </a:t>
            </a:r>
            <a:r>
              <a:rPr lang="de-DE" dirty="0" err="1"/>
              <a:t>duration</a:t>
            </a:r>
            <a:r>
              <a:rPr lang="de-DE" dirty="0"/>
              <a:t> </a:t>
            </a:r>
            <a:r>
              <a:rPr lang="de-DE" dirty="0" err="1"/>
              <a:t>limit</a:t>
            </a:r>
            <a:r>
              <a:rPr lang="de-DE" dirty="0"/>
              <a:t> </a:t>
            </a:r>
            <a:r>
              <a:rPr lang="de-DE" dirty="0" err="1"/>
              <a:t>for</a:t>
            </a:r>
            <a:r>
              <a:rPr lang="de-DE" dirty="0"/>
              <a:t> q &gt; </a:t>
            </a:r>
            <a:r>
              <a:rPr lang="de-DE" dirty="0" err="1"/>
              <a:t>q</a:t>
            </a:r>
            <a:r>
              <a:rPr lang="de-DE" baseline="-25000" dirty="0" err="1"/>
              <a:t>limit</a:t>
            </a:r>
            <a:r>
              <a:rPr lang="de-DE" dirty="0"/>
              <a:t> </a:t>
            </a:r>
            <a:r>
              <a:rPr lang="de-DE" dirty="0" smtClean="0"/>
              <a:t/>
            </a:r>
            <a:br>
              <a:rPr lang="de-DE" dirty="0" smtClean="0"/>
            </a:br>
            <a:r>
              <a:rPr lang="de-DE" dirty="0" err="1" smtClean="0"/>
              <a:t>based</a:t>
            </a:r>
            <a:r>
              <a:rPr lang="de-DE" dirty="0" smtClean="0"/>
              <a:t> </a:t>
            </a:r>
            <a:r>
              <a:rPr lang="de-DE" dirty="0" err="1"/>
              <a:t>onT</a:t>
            </a:r>
            <a:r>
              <a:rPr lang="de-DE" baseline="-25000" dirty="0" err="1"/>
              <a:t>pipe</a:t>
            </a:r>
            <a:r>
              <a:rPr lang="de-DE" dirty="0"/>
              <a:t> = </a:t>
            </a:r>
            <a:r>
              <a:rPr lang="de-DE" dirty="0" err="1" smtClean="0"/>
              <a:t>T</a:t>
            </a:r>
            <a:r>
              <a:rPr lang="de-DE" baseline="-25000" dirty="0" err="1" smtClean="0"/>
              <a:t>max</a:t>
            </a:r>
            <a:r>
              <a:rPr lang="de-DE" baseline="-25000" dirty="0" smtClean="0"/>
              <a:t> </a:t>
            </a:r>
            <a:r>
              <a:rPr lang="de-DE" dirty="0" smtClean="0"/>
              <a:t>@</a:t>
            </a:r>
            <a:r>
              <a:rPr lang="de-DE" dirty="0" err="1"/>
              <a:t>q</a:t>
            </a:r>
            <a:r>
              <a:rPr lang="de-DE" baseline="-25000" dirty="0" err="1"/>
              <a:t>limit</a:t>
            </a:r>
            <a:r>
              <a:rPr lang="de-DE" dirty="0"/>
              <a:t/>
            </a:r>
            <a:br>
              <a:rPr lang="de-DE" dirty="0"/>
            </a:br>
            <a:r>
              <a:rPr lang="de-DE" dirty="0"/>
              <a:t/>
            </a:r>
            <a:br>
              <a:rPr lang="de-DE" dirty="0"/>
            </a:b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16</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dirty="0" smtClean="0"/>
              <a:t>Max-Planck-Institut für Plasmaphysik | JORIS </a:t>
            </a:r>
            <a:r>
              <a:rPr lang="de-DE" dirty="0" err="1" smtClean="0"/>
              <a:t>fellinger</a:t>
            </a:r>
            <a:r>
              <a:rPr lang="de-DE" dirty="0" smtClean="0"/>
              <a:t> | 2023   </a:t>
            </a:r>
            <a:endParaRPr lang="de-DE" dirty="0"/>
          </a:p>
        </p:txBody>
      </p:sp>
      <p:graphicFrame>
        <p:nvGraphicFramePr>
          <p:cNvPr id="6" name="Content Placeholder 6"/>
          <p:cNvGraphicFramePr>
            <a:graphicFrameLocks noGrp="1"/>
          </p:cNvGraphicFramePr>
          <p:nvPr>
            <p:ph sz="quarter" idx="13"/>
            <p:extLst>
              <p:ext uri="{D42A27DB-BD31-4B8C-83A1-F6EECF244321}">
                <p14:modId xmlns:p14="http://schemas.microsoft.com/office/powerpoint/2010/main" val="1979090488"/>
              </p:ext>
            </p:extLst>
          </p:nvPr>
        </p:nvGraphicFramePr>
        <p:xfrm>
          <a:off x="123825" y="1715534"/>
          <a:ext cx="11912118" cy="3515360"/>
        </p:xfrm>
        <a:graphic>
          <a:graphicData uri="http://schemas.openxmlformats.org/drawingml/2006/table">
            <a:tbl>
              <a:tblPr firstRow="1" bandRow="1">
                <a:tableStyleId>{5C22544A-7EE6-4342-B048-85BDC9FD1C3A}</a:tableStyleId>
              </a:tblPr>
              <a:tblGrid>
                <a:gridCol w="1061069">
                  <a:extLst>
                    <a:ext uri="{9D8B030D-6E8A-4147-A177-3AD203B41FA5}">
                      <a16:colId xmlns:a16="http://schemas.microsoft.com/office/drawing/2014/main" val="1203151140"/>
                    </a:ext>
                  </a:extLst>
                </a:gridCol>
                <a:gridCol w="468000">
                  <a:extLst>
                    <a:ext uri="{9D8B030D-6E8A-4147-A177-3AD203B41FA5}">
                      <a16:colId xmlns:a16="http://schemas.microsoft.com/office/drawing/2014/main" val="400777120"/>
                    </a:ext>
                  </a:extLst>
                </a:gridCol>
                <a:gridCol w="612000">
                  <a:extLst>
                    <a:ext uri="{9D8B030D-6E8A-4147-A177-3AD203B41FA5}">
                      <a16:colId xmlns:a16="http://schemas.microsoft.com/office/drawing/2014/main" val="2273500125"/>
                    </a:ext>
                  </a:extLst>
                </a:gridCol>
                <a:gridCol w="468000">
                  <a:extLst>
                    <a:ext uri="{9D8B030D-6E8A-4147-A177-3AD203B41FA5}">
                      <a16:colId xmlns:a16="http://schemas.microsoft.com/office/drawing/2014/main" val="605892793"/>
                    </a:ext>
                  </a:extLst>
                </a:gridCol>
                <a:gridCol w="468000">
                  <a:extLst>
                    <a:ext uri="{9D8B030D-6E8A-4147-A177-3AD203B41FA5}">
                      <a16:colId xmlns:a16="http://schemas.microsoft.com/office/drawing/2014/main" val="3975523843"/>
                    </a:ext>
                  </a:extLst>
                </a:gridCol>
                <a:gridCol w="612000">
                  <a:extLst>
                    <a:ext uri="{9D8B030D-6E8A-4147-A177-3AD203B41FA5}">
                      <a16:colId xmlns:a16="http://schemas.microsoft.com/office/drawing/2014/main" val="1843244534"/>
                    </a:ext>
                  </a:extLst>
                </a:gridCol>
                <a:gridCol w="468000">
                  <a:extLst>
                    <a:ext uri="{9D8B030D-6E8A-4147-A177-3AD203B41FA5}">
                      <a16:colId xmlns:a16="http://schemas.microsoft.com/office/drawing/2014/main" val="3993276110"/>
                    </a:ext>
                  </a:extLst>
                </a:gridCol>
                <a:gridCol w="468000">
                  <a:extLst>
                    <a:ext uri="{9D8B030D-6E8A-4147-A177-3AD203B41FA5}">
                      <a16:colId xmlns:a16="http://schemas.microsoft.com/office/drawing/2014/main" val="1788677285"/>
                    </a:ext>
                  </a:extLst>
                </a:gridCol>
                <a:gridCol w="612000">
                  <a:extLst>
                    <a:ext uri="{9D8B030D-6E8A-4147-A177-3AD203B41FA5}">
                      <a16:colId xmlns:a16="http://schemas.microsoft.com/office/drawing/2014/main" val="3204655184"/>
                    </a:ext>
                  </a:extLst>
                </a:gridCol>
                <a:gridCol w="468000">
                  <a:extLst>
                    <a:ext uri="{9D8B030D-6E8A-4147-A177-3AD203B41FA5}">
                      <a16:colId xmlns:a16="http://schemas.microsoft.com/office/drawing/2014/main" val="849205519"/>
                    </a:ext>
                  </a:extLst>
                </a:gridCol>
                <a:gridCol w="468000">
                  <a:extLst>
                    <a:ext uri="{9D8B030D-6E8A-4147-A177-3AD203B41FA5}">
                      <a16:colId xmlns:a16="http://schemas.microsoft.com/office/drawing/2014/main" val="959458019"/>
                    </a:ext>
                  </a:extLst>
                </a:gridCol>
                <a:gridCol w="612000">
                  <a:extLst>
                    <a:ext uri="{9D8B030D-6E8A-4147-A177-3AD203B41FA5}">
                      <a16:colId xmlns:a16="http://schemas.microsoft.com/office/drawing/2014/main" val="3656813987"/>
                    </a:ext>
                  </a:extLst>
                </a:gridCol>
                <a:gridCol w="468000">
                  <a:extLst>
                    <a:ext uri="{9D8B030D-6E8A-4147-A177-3AD203B41FA5}">
                      <a16:colId xmlns:a16="http://schemas.microsoft.com/office/drawing/2014/main" val="2350982272"/>
                    </a:ext>
                  </a:extLst>
                </a:gridCol>
                <a:gridCol w="468000">
                  <a:extLst>
                    <a:ext uri="{9D8B030D-6E8A-4147-A177-3AD203B41FA5}">
                      <a16:colId xmlns:a16="http://schemas.microsoft.com/office/drawing/2014/main" val="3398030415"/>
                    </a:ext>
                  </a:extLst>
                </a:gridCol>
                <a:gridCol w="612000">
                  <a:extLst>
                    <a:ext uri="{9D8B030D-6E8A-4147-A177-3AD203B41FA5}">
                      <a16:colId xmlns:a16="http://schemas.microsoft.com/office/drawing/2014/main" val="2476122899"/>
                    </a:ext>
                  </a:extLst>
                </a:gridCol>
                <a:gridCol w="468000">
                  <a:extLst>
                    <a:ext uri="{9D8B030D-6E8A-4147-A177-3AD203B41FA5}">
                      <a16:colId xmlns:a16="http://schemas.microsoft.com/office/drawing/2014/main" val="551502347"/>
                    </a:ext>
                  </a:extLst>
                </a:gridCol>
                <a:gridCol w="468000">
                  <a:extLst>
                    <a:ext uri="{9D8B030D-6E8A-4147-A177-3AD203B41FA5}">
                      <a16:colId xmlns:a16="http://schemas.microsoft.com/office/drawing/2014/main" val="3372370584"/>
                    </a:ext>
                  </a:extLst>
                </a:gridCol>
                <a:gridCol w="612000">
                  <a:extLst>
                    <a:ext uri="{9D8B030D-6E8A-4147-A177-3AD203B41FA5}">
                      <a16:colId xmlns:a16="http://schemas.microsoft.com/office/drawing/2014/main" val="1171794919"/>
                    </a:ext>
                  </a:extLst>
                </a:gridCol>
                <a:gridCol w="468000">
                  <a:extLst>
                    <a:ext uri="{9D8B030D-6E8A-4147-A177-3AD203B41FA5}">
                      <a16:colId xmlns:a16="http://schemas.microsoft.com/office/drawing/2014/main" val="303961727"/>
                    </a:ext>
                  </a:extLst>
                </a:gridCol>
                <a:gridCol w="468000">
                  <a:extLst>
                    <a:ext uri="{9D8B030D-6E8A-4147-A177-3AD203B41FA5}">
                      <a16:colId xmlns:a16="http://schemas.microsoft.com/office/drawing/2014/main" val="3206023570"/>
                    </a:ext>
                  </a:extLst>
                </a:gridCol>
                <a:gridCol w="612000">
                  <a:extLst>
                    <a:ext uri="{9D8B030D-6E8A-4147-A177-3AD203B41FA5}">
                      <a16:colId xmlns:a16="http://schemas.microsoft.com/office/drawing/2014/main" val="2168461876"/>
                    </a:ext>
                  </a:extLst>
                </a:gridCol>
                <a:gridCol w="483049">
                  <a:extLst>
                    <a:ext uri="{9D8B030D-6E8A-4147-A177-3AD203B41FA5}">
                      <a16:colId xmlns:a16="http://schemas.microsoft.com/office/drawing/2014/main" val="2180859648"/>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smtClean="0"/>
                        <a:t>Time [s]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aseline="-25000" dirty="0" smtClean="0"/>
                    </a:p>
                  </a:txBody>
                  <a:tcPr/>
                </a:tc>
                <a:tc gridSpan="3">
                  <a:txBody>
                    <a:bodyPr/>
                    <a:lstStyle/>
                    <a:p>
                      <a:pPr algn="ctr"/>
                      <a:r>
                        <a:rPr lang="de-DE" dirty="0" smtClean="0"/>
                        <a:t>R1</a:t>
                      </a:r>
                      <a:endParaRPr lang="de-DE" dirty="0"/>
                    </a:p>
                  </a:txBody>
                  <a:tcPr/>
                </a:tc>
                <a:tc hMerge="1">
                  <a:txBody>
                    <a:bodyPr/>
                    <a:lstStyle/>
                    <a:p>
                      <a:pPr algn="ctr"/>
                      <a:endParaRPr lang="de-DE" dirty="0"/>
                    </a:p>
                  </a:txBody>
                  <a:tcPr/>
                </a:tc>
                <a:tc hMerge="1">
                  <a:txBody>
                    <a:bodyPr/>
                    <a:lstStyle/>
                    <a:p>
                      <a:pPr algn="ctr"/>
                      <a:endParaRPr lang="de-DE" dirty="0"/>
                    </a:p>
                  </a:txBody>
                  <a:tcPr/>
                </a:tc>
                <a:tc gridSpan="3">
                  <a:txBody>
                    <a:bodyPr/>
                    <a:lstStyle/>
                    <a:p>
                      <a:pPr algn="ctr"/>
                      <a:r>
                        <a:rPr lang="de-DE" dirty="0" smtClean="0"/>
                        <a:t>R2a</a:t>
                      </a:r>
                      <a:endParaRPr lang="de-DE" dirty="0"/>
                    </a:p>
                  </a:txBody>
                  <a:tcPr/>
                </a:tc>
                <a:tc hMerge="1">
                  <a:txBody>
                    <a:bodyPr/>
                    <a:lstStyle/>
                    <a:p>
                      <a:pPr algn="ctr"/>
                      <a:endParaRPr lang="de-DE" dirty="0"/>
                    </a:p>
                  </a:txBody>
                  <a:tcPr/>
                </a:tc>
                <a:tc hMerge="1">
                  <a:txBody>
                    <a:bodyPr/>
                    <a:lstStyle/>
                    <a:p>
                      <a:pPr algn="ctr"/>
                      <a:endParaRPr lang="de-DE" dirty="0"/>
                    </a:p>
                  </a:txBody>
                  <a:tcPr/>
                </a:tc>
                <a:tc gridSpan="3">
                  <a:txBody>
                    <a:bodyPr/>
                    <a:lstStyle/>
                    <a:p>
                      <a:pPr algn="ctr"/>
                      <a:r>
                        <a:rPr lang="de-DE" dirty="0" smtClean="0"/>
                        <a:t>R2b</a:t>
                      </a:r>
                      <a:endParaRPr lang="de-DE" dirty="0"/>
                    </a:p>
                  </a:txBody>
                  <a:tcPr/>
                </a:tc>
                <a:tc hMerge="1">
                  <a:txBody>
                    <a:bodyPr/>
                    <a:lstStyle/>
                    <a:p>
                      <a:pPr algn="ctr"/>
                      <a:endParaRPr lang="de-DE" dirty="0"/>
                    </a:p>
                  </a:txBody>
                  <a:tcPr/>
                </a:tc>
                <a:tc hMerge="1">
                  <a:txBody>
                    <a:bodyPr/>
                    <a:lstStyle/>
                    <a:p>
                      <a:pPr algn="ctr"/>
                      <a:endParaRPr lang="de-DE" dirty="0"/>
                    </a:p>
                  </a:txBody>
                  <a:tcPr/>
                </a:tc>
                <a:tc gridSpan="3">
                  <a:txBody>
                    <a:bodyPr/>
                    <a:lstStyle/>
                    <a:p>
                      <a:pPr algn="ctr"/>
                      <a:r>
                        <a:rPr lang="de-DE" dirty="0" smtClean="0"/>
                        <a:t>R3</a:t>
                      </a:r>
                      <a:endParaRPr lang="de-DE" dirty="0"/>
                    </a:p>
                  </a:txBody>
                  <a:tcPr/>
                </a:tc>
                <a:tc hMerge="1">
                  <a:txBody>
                    <a:bodyPr/>
                    <a:lstStyle/>
                    <a:p>
                      <a:pPr algn="ctr"/>
                      <a:endParaRPr lang="de-DE" dirty="0"/>
                    </a:p>
                  </a:txBody>
                  <a:tcPr/>
                </a:tc>
                <a:tc hMerge="1">
                  <a:txBody>
                    <a:bodyPr/>
                    <a:lstStyle/>
                    <a:p>
                      <a:pPr algn="ctr"/>
                      <a:endParaRPr lang="de-DE" dirty="0"/>
                    </a:p>
                  </a:txBody>
                  <a:tcPr/>
                </a:tc>
                <a:tc gridSpan="3">
                  <a:txBody>
                    <a:bodyPr/>
                    <a:lstStyle/>
                    <a:p>
                      <a:pPr algn="ctr"/>
                      <a:r>
                        <a:rPr lang="de-DE" dirty="0" smtClean="0"/>
                        <a:t>R4a</a:t>
                      </a:r>
                      <a:endParaRPr lang="de-DE" dirty="0"/>
                    </a:p>
                  </a:txBody>
                  <a:tcPr/>
                </a:tc>
                <a:tc hMerge="1">
                  <a:txBody>
                    <a:bodyPr/>
                    <a:lstStyle/>
                    <a:p>
                      <a:pPr algn="ctr"/>
                      <a:endParaRPr lang="de-DE" dirty="0"/>
                    </a:p>
                  </a:txBody>
                  <a:tcPr/>
                </a:tc>
                <a:tc hMerge="1">
                  <a:txBody>
                    <a:bodyPr/>
                    <a:lstStyle/>
                    <a:p>
                      <a:pPr algn="ctr"/>
                      <a:endParaRPr lang="de-DE" dirty="0"/>
                    </a:p>
                  </a:txBody>
                  <a:tcPr/>
                </a:tc>
                <a:tc gridSpan="3">
                  <a:txBody>
                    <a:bodyPr/>
                    <a:lstStyle/>
                    <a:p>
                      <a:pPr algn="ctr"/>
                      <a:r>
                        <a:rPr lang="de-DE" dirty="0" smtClean="0"/>
                        <a:t>R4b</a:t>
                      </a:r>
                      <a:endParaRPr lang="de-DE" dirty="0"/>
                    </a:p>
                  </a:txBody>
                  <a:tcPr/>
                </a:tc>
                <a:tc hMerge="1">
                  <a:txBody>
                    <a:bodyPr/>
                    <a:lstStyle/>
                    <a:p>
                      <a:pPr algn="ctr"/>
                      <a:endParaRPr lang="de-DE" dirty="0"/>
                    </a:p>
                  </a:txBody>
                  <a:tcPr/>
                </a:tc>
                <a:tc hMerge="1">
                  <a:txBody>
                    <a:bodyPr/>
                    <a:lstStyle/>
                    <a:p>
                      <a:pPr algn="ctr"/>
                      <a:endParaRPr lang="de-DE" dirty="0"/>
                    </a:p>
                  </a:txBody>
                  <a:tcPr/>
                </a:tc>
                <a:tc gridSpan="3">
                  <a:txBody>
                    <a:bodyPr/>
                    <a:lstStyle/>
                    <a:p>
                      <a:pPr algn="ctr"/>
                      <a:r>
                        <a:rPr lang="de-DE" dirty="0" smtClean="0"/>
                        <a:t>R5</a:t>
                      </a:r>
                      <a:endParaRPr lang="de-DE" dirty="0"/>
                    </a:p>
                  </a:txBody>
                  <a:tcPr/>
                </a:tc>
                <a:tc hMerge="1">
                  <a:txBody>
                    <a:bodyPr/>
                    <a:lstStyle/>
                    <a:p>
                      <a:pPr algn="ctr"/>
                      <a:endParaRPr lang="de-DE" dirty="0"/>
                    </a:p>
                  </a:txBody>
                  <a:tcPr/>
                </a:tc>
                <a:tc hMerge="1">
                  <a:txBody>
                    <a:bodyPr/>
                    <a:lstStyle/>
                    <a:p>
                      <a:pPr algn="ctr"/>
                      <a:endParaRPr lang="de-DE" dirty="0"/>
                    </a:p>
                  </a:txBody>
                  <a:tcPr/>
                </a:tc>
                <a:extLst>
                  <a:ext uri="{0D108BD9-81ED-4DB2-BD59-A6C34878D82A}">
                    <a16:rowId xmlns:a16="http://schemas.microsoft.com/office/drawing/2014/main" val="18707202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aseline="0" dirty="0" err="1" smtClean="0"/>
                        <a:t>T</a:t>
                      </a:r>
                      <a:r>
                        <a:rPr lang="en-US" sz="1400" baseline="-25000" dirty="0" err="1" smtClean="0"/>
                        <a:t>limit</a:t>
                      </a:r>
                      <a:r>
                        <a:rPr lang="en-US" sz="1400" baseline="0" dirty="0" smtClean="0"/>
                        <a:t> [°C]</a:t>
                      </a:r>
                      <a:endParaRPr lang="de-DE" sz="1400" baseline="-25000" dirty="0" smtClean="0"/>
                    </a:p>
                  </a:txBody>
                  <a:tcPr/>
                </a:tc>
                <a:tc gridSpan="3">
                  <a:txBody>
                    <a:bodyPr/>
                    <a:lstStyle/>
                    <a:p>
                      <a:pPr algn="ctr"/>
                      <a:r>
                        <a:rPr lang="de-DE" sz="1400" dirty="0" smtClean="0"/>
                        <a:t>168</a:t>
                      </a:r>
                      <a:endParaRPr lang="de-DE" sz="1400" dirty="0"/>
                    </a:p>
                  </a:txBody>
                  <a:tcPr/>
                </a:tc>
                <a:tc hMerge="1">
                  <a:txBody>
                    <a:bodyPr/>
                    <a:lstStyle/>
                    <a:p>
                      <a:pPr algn="ctr"/>
                      <a:endParaRPr lang="de-DE" dirty="0"/>
                    </a:p>
                  </a:txBody>
                  <a:tcPr/>
                </a:tc>
                <a:tc hMerge="1">
                  <a:txBody>
                    <a:bodyPr/>
                    <a:lstStyle/>
                    <a:p>
                      <a:pPr algn="ctr"/>
                      <a:endParaRPr lang="de-DE" sz="1400" dirty="0"/>
                    </a:p>
                  </a:txBody>
                  <a:tcPr/>
                </a:tc>
                <a:tc gridSpan="3">
                  <a:txBody>
                    <a:bodyPr/>
                    <a:lstStyle/>
                    <a:p>
                      <a:pPr algn="ctr"/>
                      <a:r>
                        <a:rPr lang="de-DE" sz="1400" dirty="0" smtClean="0"/>
                        <a:t>173</a:t>
                      </a:r>
                      <a:endParaRPr lang="de-DE" sz="1400" dirty="0"/>
                    </a:p>
                  </a:txBody>
                  <a:tcPr/>
                </a:tc>
                <a:tc hMerge="1">
                  <a:txBody>
                    <a:bodyPr/>
                    <a:lstStyle/>
                    <a:p>
                      <a:pPr algn="ctr"/>
                      <a:endParaRPr lang="de-DE" dirty="0"/>
                    </a:p>
                  </a:txBody>
                  <a:tcPr/>
                </a:tc>
                <a:tc hMerge="1">
                  <a:txBody>
                    <a:bodyPr/>
                    <a:lstStyle/>
                    <a:p>
                      <a:pPr algn="ctr"/>
                      <a:endParaRPr lang="de-DE" sz="1400" dirty="0"/>
                    </a:p>
                  </a:txBody>
                  <a:tcPr/>
                </a:tc>
                <a:tc gridSpan="3">
                  <a:txBody>
                    <a:bodyPr/>
                    <a:lstStyle/>
                    <a:p>
                      <a:pPr algn="ctr"/>
                      <a:r>
                        <a:rPr lang="de-DE" sz="1400" dirty="0" smtClean="0"/>
                        <a:t>192</a:t>
                      </a:r>
                      <a:endParaRPr lang="de-DE" sz="1400" dirty="0"/>
                    </a:p>
                  </a:txBody>
                  <a:tcPr/>
                </a:tc>
                <a:tc hMerge="1">
                  <a:txBody>
                    <a:bodyPr/>
                    <a:lstStyle/>
                    <a:p>
                      <a:pPr algn="ctr"/>
                      <a:endParaRPr lang="de-DE" dirty="0"/>
                    </a:p>
                  </a:txBody>
                  <a:tcPr/>
                </a:tc>
                <a:tc hMerge="1">
                  <a:txBody>
                    <a:bodyPr/>
                    <a:lstStyle/>
                    <a:p>
                      <a:pPr algn="ctr"/>
                      <a:endParaRPr lang="de-DE" sz="1400" dirty="0"/>
                    </a:p>
                  </a:txBody>
                  <a:tcPr/>
                </a:tc>
                <a:tc gridSpan="3">
                  <a:txBody>
                    <a:bodyPr/>
                    <a:lstStyle/>
                    <a:p>
                      <a:pPr algn="ctr"/>
                      <a:r>
                        <a:rPr lang="de-DE" sz="1400" dirty="0" smtClean="0"/>
                        <a:t>196</a:t>
                      </a:r>
                      <a:endParaRPr lang="de-DE" sz="1400" dirty="0"/>
                    </a:p>
                  </a:txBody>
                  <a:tcPr/>
                </a:tc>
                <a:tc hMerge="1">
                  <a:txBody>
                    <a:bodyPr/>
                    <a:lstStyle/>
                    <a:p>
                      <a:pPr algn="ctr"/>
                      <a:endParaRPr lang="de-DE" dirty="0"/>
                    </a:p>
                  </a:txBody>
                  <a:tcPr/>
                </a:tc>
                <a:tc hMerge="1">
                  <a:txBody>
                    <a:bodyPr/>
                    <a:lstStyle/>
                    <a:p>
                      <a:pPr algn="ctr"/>
                      <a:endParaRPr lang="de-DE" sz="1400" dirty="0"/>
                    </a:p>
                  </a:txBody>
                  <a:tcPr/>
                </a:tc>
                <a:tc gridSpan="3">
                  <a:txBody>
                    <a:bodyPr/>
                    <a:lstStyle/>
                    <a:p>
                      <a:pPr algn="ctr"/>
                      <a:r>
                        <a:rPr lang="de-DE" sz="1400" dirty="0" smtClean="0"/>
                        <a:t>251</a:t>
                      </a:r>
                      <a:endParaRPr lang="de-DE" sz="1400" dirty="0"/>
                    </a:p>
                  </a:txBody>
                  <a:tcPr/>
                </a:tc>
                <a:tc hMerge="1">
                  <a:txBody>
                    <a:bodyPr/>
                    <a:lstStyle/>
                    <a:p>
                      <a:pPr algn="ctr"/>
                      <a:endParaRPr lang="de-DE" dirty="0"/>
                    </a:p>
                  </a:txBody>
                  <a:tcPr/>
                </a:tc>
                <a:tc hMerge="1">
                  <a:txBody>
                    <a:bodyPr/>
                    <a:lstStyle/>
                    <a:p>
                      <a:pPr algn="ctr"/>
                      <a:endParaRPr lang="de-DE" sz="1400" dirty="0"/>
                    </a:p>
                  </a:txBody>
                  <a:tcPr/>
                </a:tc>
                <a:tc gridSpan="3">
                  <a:txBody>
                    <a:bodyPr/>
                    <a:lstStyle/>
                    <a:p>
                      <a:pPr algn="ctr"/>
                      <a:r>
                        <a:rPr lang="de-DE" sz="1400" dirty="0" smtClean="0"/>
                        <a:t>197</a:t>
                      </a:r>
                      <a:endParaRPr lang="de-DE" sz="1400" dirty="0"/>
                    </a:p>
                  </a:txBody>
                  <a:tcPr/>
                </a:tc>
                <a:tc hMerge="1">
                  <a:txBody>
                    <a:bodyPr/>
                    <a:lstStyle/>
                    <a:p>
                      <a:pPr algn="ctr"/>
                      <a:endParaRPr lang="de-DE" dirty="0"/>
                    </a:p>
                  </a:txBody>
                  <a:tcPr/>
                </a:tc>
                <a:tc hMerge="1">
                  <a:txBody>
                    <a:bodyPr/>
                    <a:lstStyle/>
                    <a:p>
                      <a:pPr algn="ctr"/>
                      <a:endParaRPr lang="de-DE" sz="1400" dirty="0"/>
                    </a:p>
                  </a:txBody>
                  <a:tcPr/>
                </a:tc>
                <a:tc gridSpan="3">
                  <a:txBody>
                    <a:bodyPr/>
                    <a:lstStyle/>
                    <a:p>
                      <a:pPr algn="ctr"/>
                      <a:r>
                        <a:rPr lang="de-DE" sz="1400" dirty="0" smtClean="0"/>
                        <a:t>192</a:t>
                      </a:r>
                      <a:endParaRPr lang="de-DE" sz="1400" dirty="0"/>
                    </a:p>
                  </a:txBody>
                  <a:tcPr/>
                </a:tc>
                <a:tc hMerge="1">
                  <a:txBody>
                    <a:bodyPr/>
                    <a:lstStyle/>
                    <a:p>
                      <a:pPr algn="ctr"/>
                      <a:endParaRPr lang="de-DE" dirty="0"/>
                    </a:p>
                  </a:txBody>
                  <a:tcPr/>
                </a:tc>
                <a:tc hMerge="1">
                  <a:txBody>
                    <a:bodyPr/>
                    <a:lstStyle/>
                    <a:p>
                      <a:pPr algn="ctr"/>
                      <a:endParaRPr lang="de-DE" sz="1400" dirty="0"/>
                    </a:p>
                  </a:txBody>
                  <a:tcPr/>
                </a:tc>
                <a:extLst>
                  <a:ext uri="{0D108BD9-81ED-4DB2-BD59-A6C34878D82A}">
                    <a16:rowId xmlns:a16="http://schemas.microsoft.com/office/drawing/2014/main" val="15779945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baseline="-25000" dirty="0" smtClean="0"/>
                    </a:p>
                  </a:txBody>
                  <a:tcPr/>
                </a:tc>
                <a:tc>
                  <a:txBody>
                    <a:bodyPr/>
                    <a:lstStyle/>
                    <a:p>
                      <a:pPr algn="ctr"/>
                      <a:r>
                        <a:rPr lang="en-US" sz="1400" dirty="0" smtClean="0"/>
                        <a:t>t</a:t>
                      </a:r>
                      <a:r>
                        <a:rPr lang="en-US" sz="1400" baseline="-25000" dirty="0" smtClean="0"/>
                        <a:t>1</a:t>
                      </a:r>
                      <a:endParaRPr lang="de-DE" sz="1400" baseline="-25000" dirty="0"/>
                    </a:p>
                  </a:txBody>
                  <a:tcPr/>
                </a:tc>
                <a:tc>
                  <a:txBody>
                    <a:bodyPr/>
                    <a:lstStyle/>
                    <a:p>
                      <a:pPr algn="ctr"/>
                      <a:r>
                        <a:rPr lang="en-US" sz="1400" dirty="0" smtClean="0"/>
                        <a:t>T</a:t>
                      </a:r>
                      <a:r>
                        <a:rPr lang="en-US" sz="1400" baseline="-25000" dirty="0" smtClean="0"/>
                        <a:t>1max</a:t>
                      </a:r>
                      <a:endParaRPr lang="de-DE" sz="1400" baseline="-25000" dirty="0"/>
                    </a:p>
                  </a:txBody>
                  <a:tcPr/>
                </a:tc>
                <a:tc>
                  <a:txBody>
                    <a:bodyPr/>
                    <a:lstStyle/>
                    <a:p>
                      <a:pPr algn="ctr"/>
                      <a:r>
                        <a:rPr lang="en-US" sz="1400" baseline="0" dirty="0" smtClean="0"/>
                        <a:t>t</a:t>
                      </a:r>
                      <a:r>
                        <a:rPr lang="en-US" sz="1400" baseline="-25000" dirty="0" smtClean="0"/>
                        <a:t>2</a:t>
                      </a:r>
                      <a:endParaRPr lang="de-DE" sz="1400" baseline="-25000" dirty="0"/>
                    </a:p>
                  </a:txBody>
                  <a:tcPr/>
                </a:tc>
                <a:tc>
                  <a:txBody>
                    <a:bodyPr/>
                    <a:lstStyle/>
                    <a:p>
                      <a:pPr algn="ctr"/>
                      <a:r>
                        <a:rPr lang="en-US" sz="1400" dirty="0" smtClean="0"/>
                        <a:t>t</a:t>
                      </a:r>
                      <a:r>
                        <a:rPr lang="en-US" sz="1400" baseline="-25000" dirty="0" smtClean="0"/>
                        <a:t>1</a:t>
                      </a:r>
                      <a:endParaRPr lang="de-DE" sz="1400" dirty="0"/>
                    </a:p>
                  </a:txBody>
                  <a:tcPr/>
                </a:tc>
                <a:tc>
                  <a:txBody>
                    <a:bodyPr/>
                    <a:lstStyle/>
                    <a:p>
                      <a:pPr algn="ctr"/>
                      <a:r>
                        <a:rPr lang="en-US" sz="1400" dirty="0" smtClean="0"/>
                        <a:t>T</a:t>
                      </a:r>
                      <a:r>
                        <a:rPr lang="en-US" sz="1400" baseline="-25000" dirty="0" smtClean="0"/>
                        <a:t>1max</a:t>
                      </a:r>
                      <a:endParaRPr lang="de-DE" sz="14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t</a:t>
                      </a:r>
                      <a:r>
                        <a:rPr lang="en-US" sz="1400" baseline="-25000" dirty="0" smtClean="0"/>
                        <a:t>2</a:t>
                      </a:r>
                      <a:endParaRPr lang="de-DE" sz="1400" baseline="-25000" dirty="0" smtClean="0"/>
                    </a:p>
                  </a:txBody>
                  <a:tcPr/>
                </a:tc>
                <a:tc>
                  <a:txBody>
                    <a:bodyPr/>
                    <a:lstStyle/>
                    <a:p>
                      <a:pPr algn="ctr"/>
                      <a:r>
                        <a:rPr lang="en-US" sz="1400" dirty="0" smtClean="0"/>
                        <a:t>t</a:t>
                      </a:r>
                      <a:r>
                        <a:rPr lang="en-US" sz="1400" baseline="-25000" dirty="0" smtClean="0"/>
                        <a:t>1</a:t>
                      </a:r>
                      <a:endParaRPr lang="de-DE" sz="1400" dirty="0"/>
                    </a:p>
                  </a:txBody>
                  <a:tcPr/>
                </a:tc>
                <a:tc>
                  <a:txBody>
                    <a:bodyPr/>
                    <a:lstStyle/>
                    <a:p>
                      <a:pPr algn="ctr"/>
                      <a:r>
                        <a:rPr lang="en-US" sz="1400" dirty="0" smtClean="0"/>
                        <a:t>T</a:t>
                      </a:r>
                      <a:r>
                        <a:rPr lang="en-US" sz="1400" baseline="-25000" dirty="0" smtClean="0"/>
                        <a:t>1max</a:t>
                      </a:r>
                      <a:endParaRPr lang="de-DE" sz="14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t</a:t>
                      </a:r>
                      <a:r>
                        <a:rPr lang="en-US" sz="1400" baseline="-25000" dirty="0" smtClean="0"/>
                        <a:t>2</a:t>
                      </a:r>
                    </a:p>
                  </a:txBody>
                  <a:tcPr/>
                </a:tc>
                <a:tc>
                  <a:txBody>
                    <a:bodyPr/>
                    <a:lstStyle/>
                    <a:p>
                      <a:pPr algn="ctr"/>
                      <a:r>
                        <a:rPr lang="en-US" sz="1400" dirty="0" smtClean="0"/>
                        <a:t>t</a:t>
                      </a:r>
                      <a:r>
                        <a:rPr lang="en-US" sz="1400" baseline="-25000" dirty="0" smtClean="0"/>
                        <a:t>1</a:t>
                      </a:r>
                      <a:endParaRPr lang="de-DE" sz="1400" dirty="0"/>
                    </a:p>
                  </a:txBody>
                  <a:tcPr/>
                </a:tc>
                <a:tc>
                  <a:txBody>
                    <a:bodyPr/>
                    <a:lstStyle/>
                    <a:p>
                      <a:pPr algn="ctr"/>
                      <a:r>
                        <a:rPr lang="en-US" sz="1400" dirty="0" smtClean="0"/>
                        <a:t>T</a:t>
                      </a:r>
                      <a:r>
                        <a:rPr lang="en-US" sz="1400" baseline="-25000" dirty="0" smtClean="0"/>
                        <a:t>1max</a:t>
                      </a:r>
                      <a:endParaRPr lang="de-DE" sz="14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t</a:t>
                      </a:r>
                      <a:r>
                        <a:rPr lang="en-US" sz="1400" baseline="-25000" dirty="0" smtClean="0"/>
                        <a:t>2</a:t>
                      </a:r>
                      <a:endParaRPr lang="de-DE" sz="1400" baseline="-25000" dirty="0" smtClean="0"/>
                    </a:p>
                  </a:txBody>
                  <a:tcPr/>
                </a:tc>
                <a:tc>
                  <a:txBody>
                    <a:bodyPr/>
                    <a:lstStyle/>
                    <a:p>
                      <a:pPr algn="ctr"/>
                      <a:r>
                        <a:rPr lang="en-US" sz="1400" dirty="0" smtClean="0"/>
                        <a:t>t</a:t>
                      </a:r>
                      <a:r>
                        <a:rPr lang="en-US" sz="1400" baseline="-25000" dirty="0" smtClean="0"/>
                        <a:t>1</a:t>
                      </a:r>
                      <a:endParaRPr lang="de-DE" sz="1400" dirty="0"/>
                    </a:p>
                  </a:txBody>
                  <a:tcPr/>
                </a:tc>
                <a:tc>
                  <a:txBody>
                    <a:bodyPr/>
                    <a:lstStyle/>
                    <a:p>
                      <a:pPr algn="ctr"/>
                      <a:r>
                        <a:rPr lang="en-US" sz="1400" dirty="0" smtClean="0"/>
                        <a:t>T</a:t>
                      </a:r>
                      <a:r>
                        <a:rPr lang="en-US" sz="1400" baseline="-25000" dirty="0" smtClean="0"/>
                        <a:t>1max</a:t>
                      </a:r>
                      <a:endParaRPr lang="de-DE" sz="14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t</a:t>
                      </a:r>
                      <a:r>
                        <a:rPr lang="en-US" sz="1400" baseline="-25000" dirty="0" smtClean="0"/>
                        <a:t>2</a:t>
                      </a:r>
                      <a:endParaRPr lang="de-DE" sz="1400" baseline="-25000" dirty="0" smtClean="0"/>
                    </a:p>
                  </a:txBody>
                  <a:tcPr/>
                </a:tc>
                <a:tc>
                  <a:txBody>
                    <a:bodyPr/>
                    <a:lstStyle/>
                    <a:p>
                      <a:pPr algn="ctr"/>
                      <a:r>
                        <a:rPr lang="en-US" sz="1400" dirty="0" smtClean="0"/>
                        <a:t>t</a:t>
                      </a:r>
                      <a:r>
                        <a:rPr lang="en-US" sz="1400" baseline="-25000" dirty="0" smtClean="0"/>
                        <a:t>1</a:t>
                      </a:r>
                      <a:endParaRPr lang="de-DE" sz="1400" dirty="0"/>
                    </a:p>
                  </a:txBody>
                  <a:tcPr/>
                </a:tc>
                <a:tc>
                  <a:txBody>
                    <a:bodyPr/>
                    <a:lstStyle/>
                    <a:p>
                      <a:pPr algn="ctr"/>
                      <a:r>
                        <a:rPr lang="en-US" sz="1400" dirty="0" smtClean="0"/>
                        <a:t>T</a:t>
                      </a:r>
                      <a:r>
                        <a:rPr lang="en-US" sz="1400" baseline="-25000" dirty="0" smtClean="0"/>
                        <a:t>1max</a:t>
                      </a:r>
                      <a:endParaRPr lang="de-DE" sz="14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t</a:t>
                      </a:r>
                      <a:r>
                        <a:rPr lang="en-US" sz="1400" baseline="-25000" dirty="0" smtClean="0"/>
                        <a:t>2</a:t>
                      </a:r>
                      <a:endParaRPr lang="de-DE" sz="1400" baseline="-25000" dirty="0" smtClean="0"/>
                    </a:p>
                  </a:txBody>
                  <a:tcPr/>
                </a:tc>
                <a:tc>
                  <a:txBody>
                    <a:bodyPr/>
                    <a:lstStyle/>
                    <a:p>
                      <a:pPr algn="ctr"/>
                      <a:r>
                        <a:rPr lang="en-US" sz="1400" dirty="0" smtClean="0"/>
                        <a:t>t</a:t>
                      </a:r>
                      <a:r>
                        <a:rPr lang="en-US" sz="1400" baseline="-25000" dirty="0" smtClean="0"/>
                        <a:t>1</a:t>
                      </a:r>
                      <a:endParaRPr lang="de-DE" sz="1400" dirty="0"/>
                    </a:p>
                  </a:txBody>
                  <a:tcPr/>
                </a:tc>
                <a:tc>
                  <a:txBody>
                    <a:bodyPr/>
                    <a:lstStyle/>
                    <a:p>
                      <a:pPr algn="ctr"/>
                      <a:r>
                        <a:rPr lang="en-US" sz="1400" dirty="0" smtClean="0"/>
                        <a:t>T</a:t>
                      </a:r>
                      <a:r>
                        <a:rPr lang="en-US" sz="1400" baseline="-25000" dirty="0" smtClean="0"/>
                        <a:t>1max</a:t>
                      </a:r>
                      <a:endParaRPr lang="de-DE" sz="1400" baseline="-250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smtClean="0"/>
                        <a:t>t</a:t>
                      </a:r>
                      <a:r>
                        <a:rPr lang="en-US" sz="1400" baseline="-25000" dirty="0" smtClean="0"/>
                        <a:t>2</a:t>
                      </a:r>
                      <a:endParaRPr lang="de-DE" sz="1400" baseline="-25000" dirty="0" smtClean="0"/>
                    </a:p>
                  </a:txBody>
                  <a:tcPr/>
                </a:tc>
                <a:extLst>
                  <a:ext uri="{0D108BD9-81ED-4DB2-BD59-A6C34878D82A}">
                    <a16:rowId xmlns:a16="http://schemas.microsoft.com/office/drawing/2014/main" val="2424651036"/>
                  </a:ext>
                </a:extLst>
              </a:tr>
              <a:tr h="370840">
                <a:tc>
                  <a:txBody>
                    <a:bodyPr/>
                    <a:lstStyle/>
                    <a:p>
                      <a:r>
                        <a:rPr lang="de-DE" sz="1400" dirty="0" smtClean="0"/>
                        <a:t>0.5 MW/m²</a:t>
                      </a: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r>
                        <a:rPr lang="en-US" sz="1400" dirty="0" smtClean="0"/>
                        <a:t>110</a:t>
                      </a:r>
                      <a:endParaRPr lang="de-DE" sz="1400" dirty="0"/>
                    </a:p>
                  </a:txBody>
                  <a:tcPr/>
                </a:tc>
                <a:tc>
                  <a:txBody>
                    <a:bodyPr/>
                    <a:lstStyle/>
                    <a:p>
                      <a:pPr algn="ctr"/>
                      <a:r>
                        <a:rPr lang="en-US" sz="1400" dirty="0" smtClean="0"/>
                        <a:t>240</a:t>
                      </a:r>
                      <a:endParaRPr lang="de-DE" sz="1400" dirty="0"/>
                    </a:p>
                  </a:txBody>
                  <a:tcPr/>
                </a:tc>
                <a:tc>
                  <a:txBody>
                    <a:bodyPr/>
                    <a:lstStyle/>
                    <a:p>
                      <a:pPr algn="ctr"/>
                      <a:r>
                        <a:rPr lang="en-US" sz="1400" dirty="0" smtClean="0"/>
                        <a:t>89</a:t>
                      </a:r>
                      <a:endParaRPr lang="de-DE" sz="1400" dirty="0"/>
                    </a:p>
                  </a:txBody>
                  <a:tcPr/>
                </a:tc>
                <a:extLst>
                  <a:ext uri="{0D108BD9-81ED-4DB2-BD59-A6C34878D82A}">
                    <a16:rowId xmlns:a16="http://schemas.microsoft.com/office/drawing/2014/main" val="1993951825"/>
                  </a:ext>
                </a:extLst>
              </a:tr>
              <a:tr h="370840">
                <a:tc>
                  <a:txBody>
                    <a:bodyPr/>
                    <a:lstStyle/>
                    <a:p>
                      <a:r>
                        <a:rPr lang="de-DE" sz="1400" baseline="0" dirty="0" smtClean="0"/>
                        <a:t>1.0 MW/m²</a:t>
                      </a:r>
                      <a:endParaRPr lang="de-DE" sz="1400" dirty="0"/>
                    </a:p>
                  </a:txBody>
                  <a:tcPr/>
                </a:tc>
                <a:tc>
                  <a:txBody>
                    <a:bodyPr/>
                    <a:lstStyle/>
                    <a:p>
                      <a:pPr algn="ctr"/>
                      <a:r>
                        <a:rPr lang="en-US" sz="1400" dirty="0" smtClean="0"/>
                        <a:t>48</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170</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40</a:t>
                      </a:r>
                      <a:endParaRPr lang="de-DE" sz="1400" dirty="0" smtClean="0"/>
                    </a:p>
                  </a:txBody>
                  <a:tcPr/>
                </a:tc>
                <a:tc>
                  <a:txBody>
                    <a:bodyPr/>
                    <a:lstStyle/>
                    <a:p>
                      <a:pPr algn="ctr"/>
                      <a:r>
                        <a:rPr lang="en-US" sz="1400" dirty="0" smtClean="0"/>
                        <a:t>56</a:t>
                      </a:r>
                      <a:endParaRPr lang="de-DE" sz="1400" dirty="0"/>
                    </a:p>
                  </a:txBody>
                  <a:tcPr/>
                </a:tc>
                <a:tc>
                  <a:txBody>
                    <a:bodyPr/>
                    <a:lstStyle/>
                    <a:p>
                      <a:pPr algn="ctr"/>
                      <a:r>
                        <a:rPr lang="de-DE" sz="1400" dirty="0" smtClean="0"/>
                        <a:t>176</a:t>
                      </a:r>
                    </a:p>
                  </a:txBody>
                  <a:tcPr/>
                </a:tc>
                <a:tc>
                  <a:txBody>
                    <a:bodyPr/>
                    <a:lstStyle/>
                    <a:p>
                      <a:pPr algn="ctr"/>
                      <a:r>
                        <a:rPr lang="en-US" sz="1400" dirty="0" smtClean="0"/>
                        <a:t>47</a:t>
                      </a:r>
                      <a:endParaRPr lang="de-DE" sz="1400" dirty="0"/>
                    </a:p>
                  </a:txBody>
                  <a:tcPr/>
                </a:tc>
                <a:tc>
                  <a:txBody>
                    <a:bodyPr/>
                    <a:lstStyle/>
                    <a:p>
                      <a:pPr algn="ctr"/>
                      <a:r>
                        <a:rPr lang="en-US" sz="1400" dirty="0" smtClean="0"/>
                        <a:t>74</a:t>
                      </a:r>
                      <a:endParaRPr lang="de-DE" sz="1400" dirty="0"/>
                    </a:p>
                  </a:txBody>
                  <a:tcPr/>
                </a:tc>
                <a:tc>
                  <a:txBody>
                    <a:bodyPr/>
                    <a:lstStyle/>
                    <a:p>
                      <a:pPr algn="ctr"/>
                      <a:r>
                        <a:rPr lang="de-DE" sz="1400" dirty="0" smtClean="0"/>
                        <a:t>196</a:t>
                      </a:r>
                    </a:p>
                  </a:txBody>
                  <a:tcPr/>
                </a:tc>
                <a:tc>
                  <a:txBody>
                    <a:bodyPr/>
                    <a:lstStyle/>
                    <a:p>
                      <a:pPr algn="ctr"/>
                      <a:r>
                        <a:rPr lang="en-US" sz="1400" dirty="0" smtClean="0"/>
                        <a:t>63</a:t>
                      </a:r>
                      <a:endParaRPr lang="de-DE" sz="1400" dirty="0"/>
                    </a:p>
                  </a:txBody>
                  <a:tcPr/>
                </a:tc>
                <a:tc>
                  <a:txBody>
                    <a:bodyPr/>
                    <a:lstStyle/>
                    <a:p>
                      <a:pPr algn="ctr"/>
                      <a:r>
                        <a:rPr lang="en-US" sz="1400" dirty="0" smtClean="0"/>
                        <a:t>67</a:t>
                      </a:r>
                      <a:endParaRPr lang="de-DE" sz="1400" dirty="0"/>
                    </a:p>
                  </a:txBody>
                  <a:tcPr/>
                </a:tc>
                <a:tc>
                  <a:txBody>
                    <a:bodyPr/>
                    <a:lstStyle/>
                    <a:p>
                      <a:pPr algn="ctr"/>
                      <a:r>
                        <a:rPr lang="de-DE" sz="1400" dirty="0" smtClean="0"/>
                        <a:t>199</a:t>
                      </a:r>
                    </a:p>
                  </a:txBody>
                  <a:tcPr/>
                </a:tc>
                <a:tc>
                  <a:txBody>
                    <a:bodyPr/>
                    <a:lstStyle/>
                    <a:p>
                      <a:pPr algn="ctr"/>
                      <a:r>
                        <a:rPr lang="en-US" sz="1400" dirty="0" smtClean="0"/>
                        <a:t>57</a:t>
                      </a: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endParaRPr lang="de-DE" sz="1400" dirty="0"/>
                    </a:p>
                  </a:txBody>
                  <a:tcPr/>
                </a:tc>
                <a:tc>
                  <a:txBody>
                    <a:bodyPr/>
                    <a:lstStyle/>
                    <a:p>
                      <a:pPr algn="ctr"/>
                      <a:r>
                        <a:rPr lang="en-US" sz="1400" dirty="0" smtClean="0"/>
                        <a:t>79</a:t>
                      </a:r>
                      <a:endParaRPr lang="de-DE" sz="1400" dirty="0"/>
                    </a:p>
                  </a:txBody>
                  <a:tcPr/>
                </a:tc>
                <a:tc>
                  <a:txBody>
                    <a:bodyPr/>
                    <a:lstStyle/>
                    <a:p>
                      <a:pPr algn="ctr"/>
                      <a:r>
                        <a:rPr lang="de-DE" sz="1400" dirty="0" smtClean="0"/>
                        <a:t>200</a:t>
                      </a:r>
                    </a:p>
                  </a:txBody>
                  <a:tcPr/>
                </a:tc>
                <a:tc>
                  <a:txBody>
                    <a:bodyPr/>
                    <a:lstStyle/>
                    <a:p>
                      <a:pPr algn="ctr"/>
                      <a:r>
                        <a:rPr lang="en-US" sz="1400" dirty="0" smtClean="0"/>
                        <a:t>68</a:t>
                      </a:r>
                      <a:endParaRPr lang="de-DE" sz="1400" dirty="0"/>
                    </a:p>
                  </a:txBody>
                  <a:tcPr/>
                </a:tc>
                <a:tc>
                  <a:txBody>
                    <a:bodyPr/>
                    <a:lstStyle/>
                    <a:p>
                      <a:pPr algn="ctr"/>
                      <a:r>
                        <a:rPr lang="en-US" sz="1400" dirty="0" smtClean="0"/>
                        <a:t>75</a:t>
                      </a:r>
                      <a:endParaRPr lang="de-DE" sz="1400" dirty="0"/>
                    </a:p>
                  </a:txBody>
                  <a:tcPr/>
                </a:tc>
                <a:tc>
                  <a:txBody>
                    <a:bodyPr/>
                    <a:lstStyle/>
                    <a:p>
                      <a:pPr algn="ctr"/>
                      <a:r>
                        <a:rPr lang="de-DE" sz="1400" dirty="0" smtClean="0"/>
                        <a:t>241</a:t>
                      </a:r>
                    </a:p>
                  </a:txBody>
                  <a:tcPr/>
                </a:tc>
                <a:tc>
                  <a:txBody>
                    <a:bodyPr/>
                    <a:lstStyle/>
                    <a:p>
                      <a:pPr algn="ctr"/>
                      <a:r>
                        <a:rPr lang="en-US" sz="1400" dirty="0" smtClean="0"/>
                        <a:t>46</a:t>
                      </a:r>
                      <a:endParaRPr lang="de-DE" sz="1400" dirty="0"/>
                    </a:p>
                  </a:txBody>
                  <a:tcPr/>
                </a:tc>
                <a:extLst>
                  <a:ext uri="{0D108BD9-81ED-4DB2-BD59-A6C34878D82A}">
                    <a16:rowId xmlns:a16="http://schemas.microsoft.com/office/drawing/2014/main" val="2219623452"/>
                  </a:ext>
                </a:extLst>
              </a:tr>
              <a:tr h="370840">
                <a:tc>
                  <a:txBody>
                    <a:bodyPr/>
                    <a:lstStyle/>
                    <a:p>
                      <a:r>
                        <a:rPr lang="de-DE" sz="1400" dirty="0" smtClean="0"/>
                        <a:t>1.5 MW/m²</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32</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176</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26</a:t>
                      </a:r>
                      <a:endParaRPr lang="de-DE" sz="1400" dirty="0" smtClean="0"/>
                    </a:p>
                  </a:txBody>
                  <a:tcPr/>
                </a:tc>
                <a:tc>
                  <a:txBody>
                    <a:bodyPr/>
                    <a:lstStyle/>
                    <a:p>
                      <a:pPr algn="ctr"/>
                      <a:r>
                        <a:rPr lang="en-US" sz="1400" dirty="0" smtClean="0"/>
                        <a:t>38</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185</a:t>
                      </a:r>
                    </a:p>
                  </a:txBody>
                  <a:tcPr/>
                </a:tc>
                <a:tc>
                  <a:txBody>
                    <a:bodyPr/>
                    <a:lstStyle/>
                    <a:p>
                      <a:pPr algn="ctr"/>
                      <a:r>
                        <a:rPr lang="en-US" sz="1400" dirty="0" smtClean="0"/>
                        <a:t>30</a:t>
                      </a:r>
                      <a:endParaRPr lang="de-DE" sz="1400" dirty="0"/>
                    </a:p>
                  </a:txBody>
                  <a:tcPr/>
                </a:tc>
                <a:tc>
                  <a:txBody>
                    <a:bodyPr/>
                    <a:lstStyle/>
                    <a:p>
                      <a:pPr algn="ctr"/>
                      <a:r>
                        <a:rPr lang="en-US" sz="1400" dirty="0" smtClean="0"/>
                        <a:t>47</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202</a:t>
                      </a:r>
                    </a:p>
                  </a:txBody>
                  <a:tcPr/>
                </a:tc>
                <a:tc>
                  <a:txBody>
                    <a:bodyPr/>
                    <a:lstStyle/>
                    <a:p>
                      <a:pPr algn="ctr"/>
                      <a:r>
                        <a:rPr lang="en-US" sz="1400" dirty="0" smtClean="0"/>
                        <a:t>38</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41</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204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34</a:t>
                      </a:r>
                      <a:endParaRPr lang="de-DE" sz="1400" dirty="0" smtClean="0"/>
                    </a:p>
                  </a:txBody>
                  <a:tcPr/>
                </a:tc>
                <a:tc>
                  <a:txBody>
                    <a:bodyPr/>
                    <a:lstStyle/>
                    <a:p>
                      <a:pPr algn="ctr"/>
                      <a:r>
                        <a:rPr lang="en-US" sz="1400" dirty="0" smtClean="0"/>
                        <a:t>84</a:t>
                      </a:r>
                      <a:endParaRPr lang="de-DE" sz="1400" dirty="0"/>
                    </a:p>
                  </a:txBody>
                  <a:tcPr/>
                </a:tc>
                <a:tc>
                  <a:txBody>
                    <a:bodyPr/>
                    <a:lstStyle/>
                    <a:p>
                      <a:pPr algn="ctr"/>
                      <a:r>
                        <a:rPr lang="de-DE" sz="1400" dirty="0" smtClean="0"/>
                        <a:t>254</a:t>
                      </a:r>
                    </a:p>
                  </a:txBody>
                  <a:tcPr/>
                </a:tc>
                <a:tc>
                  <a:txBody>
                    <a:bodyPr/>
                    <a:lstStyle/>
                    <a:p>
                      <a:pPr algn="ctr"/>
                      <a:r>
                        <a:rPr lang="en-US" sz="1400" dirty="0" smtClean="0"/>
                        <a:t>75</a:t>
                      </a:r>
                      <a:endParaRPr lang="de-DE" sz="1400" dirty="0"/>
                    </a:p>
                  </a:txBody>
                  <a:tcPr/>
                </a:tc>
                <a:tc>
                  <a:txBody>
                    <a:bodyPr/>
                    <a:lstStyle/>
                    <a:p>
                      <a:pPr algn="ctr"/>
                      <a:r>
                        <a:rPr lang="en-US" sz="1400" dirty="0" smtClean="0"/>
                        <a:t>52</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205</a:t>
                      </a:r>
                    </a:p>
                  </a:txBody>
                  <a:tcPr/>
                </a:tc>
                <a:tc>
                  <a:txBody>
                    <a:bodyPr/>
                    <a:lstStyle/>
                    <a:p>
                      <a:pPr algn="ctr"/>
                      <a:r>
                        <a:rPr lang="en-US" sz="1400" dirty="0" smtClean="0"/>
                        <a:t>43</a:t>
                      </a:r>
                      <a:endParaRPr lang="de-DE" sz="1400" dirty="0"/>
                    </a:p>
                  </a:txBody>
                  <a:tcPr/>
                </a:tc>
                <a:tc>
                  <a:txBody>
                    <a:bodyPr/>
                    <a:lstStyle/>
                    <a:p>
                      <a:pPr algn="ctr"/>
                      <a:r>
                        <a:rPr lang="en-US" sz="1400" dirty="0" smtClean="0"/>
                        <a:t>50</a:t>
                      </a:r>
                      <a:endParaRPr lang="de-DE" sz="1400" dirty="0"/>
                    </a:p>
                  </a:txBody>
                  <a:tcPr/>
                </a:tc>
                <a:tc>
                  <a:txBody>
                    <a:bodyPr/>
                    <a:lstStyle/>
                    <a:p>
                      <a:pPr algn="ctr"/>
                      <a:r>
                        <a:rPr lang="de-DE" sz="1400" dirty="0" smtClean="0"/>
                        <a:t>251</a:t>
                      </a:r>
                      <a:endParaRPr lang="de-DE" sz="1400" dirty="0"/>
                    </a:p>
                  </a:txBody>
                  <a:tcPr/>
                </a:tc>
                <a:tc>
                  <a:txBody>
                    <a:bodyPr/>
                    <a:lstStyle/>
                    <a:p>
                      <a:pPr algn="ctr"/>
                      <a:r>
                        <a:rPr lang="en-US" sz="1400" dirty="0" smtClean="0"/>
                        <a:t>28</a:t>
                      </a:r>
                      <a:endParaRPr lang="de-DE" sz="1400" dirty="0"/>
                    </a:p>
                  </a:txBody>
                  <a:tcPr/>
                </a:tc>
                <a:extLst>
                  <a:ext uri="{0D108BD9-81ED-4DB2-BD59-A6C34878D82A}">
                    <a16:rowId xmlns:a16="http://schemas.microsoft.com/office/drawing/2014/main" val="115870486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smtClean="0"/>
                        <a:t>2 MW/m²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25</a:t>
                      </a:r>
                      <a:endParaRPr lang="de-DE" sz="1400" dirty="0" smtClean="0"/>
                    </a:p>
                  </a:txBody>
                  <a:tcPr/>
                </a:tc>
                <a:tc>
                  <a:txBody>
                    <a:bodyPr/>
                    <a:lstStyle/>
                    <a:p>
                      <a:pPr algn="ctr"/>
                      <a:r>
                        <a:rPr lang="en-US" sz="1400" dirty="0" smtClean="0"/>
                        <a:t>180</a:t>
                      </a:r>
                      <a:endParaRPr lang="de-DE" sz="1400" dirty="0"/>
                    </a:p>
                  </a:txBody>
                  <a:tcPr/>
                </a:tc>
                <a:tc>
                  <a:txBody>
                    <a:bodyPr/>
                    <a:lstStyle/>
                    <a:p>
                      <a:r>
                        <a:rPr lang="en-US" sz="1400" dirty="0" smtClean="0"/>
                        <a:t>20</a:t>
                      </a:r>
                      <a:endParaRPr lang="de-DE" sz="1400" dirty="0"/>
                    </a:p>
                  </a:txBody>
                  <a:tcPr/>
                </a:tc>
                <a:tc>
                  <a:txBody>
                    <a:bodyPr/>
                    <a:lstStyle/>
                    <a:p>
                      <a:pPr algn="ctr"/>
                      <a:r>
                        <a:rPr lang="en-US" sz="1400" dirty="0" smtClean="0"/>
                        <a:t>31</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195</a:t>
                      </a:r>
                    </a:p>
                  </a:txBody>
                  <a:tcPr/>
                </a:tc>
                <a:tc>
                  <a:txBody>
                    <a:bodyPr/>
                    <a:lstStyle/>
                    <a:p>
                      <a:pPr algn="ctr"/>
                      <a:r>
                        <a:rPr lang="en-US" sz="1400" dirty="0" smtClean="0"/>
                        <a:t>23</a:t>
                      </a:r>
                      <a:endParaRPr lang="de-DE" sz="1400" dirty="0"/>
                    </a:p>
                  </a:txBody>
                  <a:tcPr/>
                </a:tc>
                <a:tc>
                  <a:txBody>
                    <a:bodyPr/>
                    <a:lstStyle/>
                    <a:p>
                      <a:pPr algn="ctr"/>
                      <a:r>
                        <a:rPr lang="en-US" sz="1400" dirty="0" smtClean="0"/>
                        <a:t>37</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211</a:t>
                      </a:r>
                    </a:p>
                  </a:txBody>
                  <a:tcPr/>
                </a:tc>
                <a:tc>
                  <a:txBody>
                    <a:bodyPr/>
                    <a:lstStyle/>
                    <a:p>
                      <a:pPr algn="ctr"/>
                      <a:r>
                        <a:rPr lang="en-US" sz="1400" dirty="0" smtClean="0"/>
                        <a:t>29</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31</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206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25</a:t>
                      </a:r>
                      <a:endParaRPr lang="de-DE" sz="1400" dirty="0" smtClean="0"/>
                    </a:p>
                  </a:txBody>
                  <a:tcPr/>
                </a:tc>
                <a:tc>
                  <a:txBody>
                    <a:bodyPr/>
                    <a:lstStyle/>
                    <a:p>
                      <a:pPr algn="ctr"/>
                      <a:r>
                        <a:rPr lang="en-US" sz="1400" dirty="0" smtClean="0"/>
                        <a:t>58</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259</a:t>
                      </a:r>
                    </a:p>
                  </a:txBody>
                  <a:tcPr/>
                </a:tc>
                <a:tc>
                  <a:txBody>
                    <a:bodyPr/>
                    <a:lstStyle/>
                    <a:p>
                      <a:pPr algn="ctr"/>
                      <a:r>
                        <a:rPr lang="en-US" sz="1400" dirty="0" smtClean="0"/>
                        <a:t>50</a:t>
                      </a:r>
                      <a:endParaRPr lang="de-DE" sz="1400" dirty="0"/>
                    </a:p>
                  </a:txBody>
                  <a:tcPr/>
                </a:tc>
                <a:tc>
                  <a:txBody>
                    <a:bodyPr/>
                    <a:lstStyle/>
                    <a:p>
                      <a:pPr algn="ctr"/>
                      <a:r>
                        <a:rPr lang="en-US" sz="1400" dirty="0" smtClean="0"/>
                        <a:t>41</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212</a:t>
                      </a:r>
                    </a:p>
                  </a:txBody>
                  <a:tcPr/>
                </a:tc>
                <a:tc>
                  <a:txBody>
                    <a:bodyPr/>
                    <a:lstStyle/>
                    <a:p>
                      <a:pPr algn="ctr"/>
                      <a:r>
                        <a:rPr lang="en-US" sz="1400" dirty="0" smtClean="0"/>
                        <a:t>33</a:t>
                      </a:r>
                      <a:endParaRPr lang="de-DE" sz="1400" dirty="0"/>
                    </a:p>
                  </a:txBody>
                  <a:tcPr/>
                </a:tc>
                <a:tc>
                  <a:txBody>
                    <a:bodyPr/>
                    <a:lstStyle/>
                    <a:p>
                      <a:pPr algn="ctr"/>
                      <a:r>
                        <a:rPr lang="en-US" sz="1400" dirty="0" smtClean="0"/>
                        <a:t>39</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256</a:t>
                      </a:r>
                    </a:p>
                  </a:txBody>
                  <a:tcPr/>
                </a:tc>
                <a:tc>
                  <a:txBody>
                    <a:bodyPr/>
                    <a:lstStyle/>
                    <a:p>
                      <a:pPr algn="ctr"/>
                      <a:r>
                        <a:rPr lang="en-US" sz="1400" dirty="0" smtClean="0"/>
                        <a:t>21</a:t>
                      </a:r>
                      <a:endParaRPr lang="de-DE" sz="1400" dirty="0"/>
                    </a:p>
                  </a:txBody>
                  <a:tcPr/>
                </a:tc>
                <a:extLst>
                  <a:ext uri="{0D108BD9-81ED-4DB2-BD59-A6C34878D82A}">
                    <a16:rowId xmlns:a16="http://schemas.microsoft.com/office/drawing/2014/main" val="27769699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smtClean="0"/>
                        <a:t>3 MW/m²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19</a:t>
                      </a:r>
                      <a:endParaRPr lang="de-DE" sz="1400" dirty="0" smtClean="0"/>
                    </a:p>
                  </a:txBody>
                  <a:tcPr/>
                </a:tc>
                <a:tc>
                  <a:txBody>
                    <a:bodyPr/>
                    <a:lstStyle/>
                    <a:p>
                      <a:pPr algn="ctr"/>
                      <a:r>
                        <a:rPr lang="en-US" sz="1400" dirty="0" smtClean="0"/>
                        <a:t>196</a:t>
                      </a:r>
                      <a:endParaRPr lang="de-DE" sz="1400" dirty="0"/>
                    </a:p>
                  </a:txBody>
                  <a:tcPr/>
                </a:tc>
                <a:tc>
                  <a:txBody>
                    <a:bodyPr/>
                    <a:lstStyle/>
                    <a:p>
                      <a:r>
                        <a:rPr lang="en-US" sz="1400" dirty="0" smtClean="0"/>
                        <a:t>13</a:t>
                      </a:r>
                      <a:endParaRPr lang="de-DE" sz="1400" dirty="0"/>
                    </a:p>
                  </a:txBody>
                  <a:tcPr/>
                </a:tc>
                <a:tc>
                  <a:txBody>
                    <a:bodyPr/>
                    <a:lstStyle/>
                    <a:p>
                      <a:pPr algn="ctr"/>
                      <a:r>
                        <a:rPr lang="en-US" sz="1400" dirty="0" smtClean="0"/>
                        <a:t>24</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210</a:t>
                      </a:r>
                    </a:p>
                  </a:txBody>
                  <a:tcPr/>
                </a:tc>
                <a:tc>
                  <a:txBody>
                    <a:bodyPr/>
                    <a:lstStyle/>
                    <a:p>
                      <a:pPr algn="ctr"/>
                      <a:r>
                        <a:rPr lang="en-US" sz="1400" dirty="0" smtClean="0"/>
                        <a:t>15</a:t>
                      </a:r>
                      <a:endParaRPr lang="de-DE" sz="1400" dirty="0"/>
                    </a:p>
                  </a:txBody>
                  <a:tcPr/>
                </a:tc>
                <a:tc>
                  <a:txBody>
                    <a:bodyPr/>
                    <a:lstStyle/>
                    <a:p>
                      <a:pPr algn="ctr"/>
                      <a:r>
                        <a:rPr lang="en-US" sz="1400" dirty="0" smtClean="0"/>
                        <a:t>28</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205</a:t>
                      </a:r>
                    </a:p>
                  </a:txBody>
                  <a:tcPr/>
                </a:tc>
                <a:tc>
                  <a:txBody>
                    <a:bodyPr/>
                    <a:lstStyle/>
                    <a:p>
                      <a:pPr algn="ctr"/>
                      <a:r>
                        <a:rPr lang="en-US" sz="1400" dirty="0" smtClean="0"/>
                        <a:t>22</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23</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17</a:t>
                      </a:r>
                      <a:endParaRPr lang="de-DE" sz="1400" dirty="0" smtClean="0"/>
                    </a:p>
                  </a:txBody>
                  <a:tcPr/>
                </a:tc>
                <a:tc>
                  <a:txBody>
                    <a:bodyPr/>
                    <a:lstStyle/>
                    <a:p>
                      <a:pPr algn="ctr"/>
                      <a:r>
                        <a:rPr lang="en-US" sz="1400" dirty="0" smtClean="0"/>
                        <a:t>40</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274</a:t>
                      </a:r>
                    </a:p>
                  </a:txBody>
                  <a:tcPr/>
                </a:tc>
                <a:tc>
                  <a:txBody>
                    <a:bodyPr/>
                    <a:lstStyle/>
                    <a:p>
                      <a:pPr algn="ctr"/>
                      <a:r>
                        <a:rPr lang="en-US" sz="1400" dirty="0" smtClean="0"/>
                        <a:t>32</a:t>
                      </a:r>
                      <a:endParaRPr lang="de-DE" sz="1400" dirty="0"/>
                    </a:p>
                  </a:txBody>
                  <a:tcPr/>
                </a:tc>
                <a:tc>
                  <a:txBody>
                    <a:bodyPr/>
                    <a:lstStyle/>
                    <a:p>
                      <a:pPr algn="ctr"/>
                      <a:r>
                        <a:rPr lang="en-US" sz="1400" dirty="0" smtClean="0"/>
                        <a:t>31</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226</a:t>
                      </a:r>
                    </a:p>
                  </a:txBody>
                  <a:tcPr/>
                </a:tc>
                <a:tc>
                  <a:txBody>
                    <a:bodyPr/>
                    <a:lstStyle/>
                    <a:p>
                      <a:pPr algn="ctr"/>
                      <a:r>
                        <a:rPr lang="en-US" sz="1400" dirty="0" smtClean="0"/>
                        <a:t>22</a:t>
                      </a:r>
                      <a:endParaRPr lang="de-DE" sz="1400" dirty="0"/>
                    </a:p>
                  </a:txBody>
                  <a:tcPr/>
                </a:tc>
                <a:tc>
                  <a:txBody>
                    <a:bodyPr/>
                    <a:lstStyle/>
                    <a:p>
                      <a:pPr algn="ctr"/>
                      <a:r>
                        <a:rPr lang="en-US" sz="1400" dirty="0" smtClean="0"/>
                        <a:t>30</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279</a:t>
                      </a:r>
                    </a:p>
                  </a:txBody>
                  <a:tcPr/>
                </a:tc>
                <a:tc>
                  <a:txBody>
                    <a:bodyPr/>
                    <a:lstStyle/>
                    <a:p>
                      <a:pPr algn="ctr"/>
                      <a:r>
                        <a:rPr lang="en-US" sz="1400" dirty="0" smtClean="0"/>
                        <a:t>13</a:t>
                      </a:r>
                      <a:endParaRPr lang="de-DE" sz="1400" dirty="0"/>
                    </a:p>
                  </a:txBody>
                  <a:tcPr/>
                </a:tc>
                <a:extLst>
                  <a:ext uri="{0D108BD9-81ED-4DB2-BD59-A6C34878D82A}">
                    <a16:rowId xmlns:a16="http://schemas.microsoft.com/office/drawing/2014/main" val="82034365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400" dirty="0" smtClean="0"/>
                        <a:t>5 MW/m²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14</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211</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8</a:t>
                      </a:r>
                      <a:endParaRPr lang="de-DE" sz="1400" dirty="0" smtClean="0"/>
                    </a:p>
                  </a:txBody>
                  <a:tcPr/>
                </a:tc>
                <a:tc>
                  <a:txBody>
                    <a:bodyPr/>
                    <a:lstStyle/>
                    <a:p>
                      <a:pPr algn="ctr"/>
                      <a:r>
                        <a:rPr lang="en-US" sz="1400" dirty="0" smtClean="0"/>
                        <a:t>19</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222</a:t>
                      </a:r>
                    </a:p>
                  </a:txBody>
                  <a:tcPr/>
                </a:tc>
                <a:tc>
                  <a:txBody>
                    <a:bodyPr/>
                    <a:lstStyle/>
                    <a:p>
                      <a:pPr algn="ctr"/>
                      <a:r>
                        <a:rPr lang="en-US" sz="1400" dirty="0" smtClean="0"/>
                        <a:t>11</a:t>
                      </a:r>
                      <a:endParaRPr lang="de-DE" sz="1400" dirty="0"/>
                    </a:p>
                  </a:txBody>
                  <a:tcPr/>
                </a:tc>
                <a:tc>
                  <a:txBody>
                    <a:bodyPr/>
                    <a:lstStyle/>
                    <a:p>
                      <a:pPr algn="ctr"/>
                      <a:r>
                        <a:rPr lang="en-US" sz="1400" dirty="0" smtClean="0"/>
                        <a:t>21</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236</a:t>
                      </a:r>
                    </a:p>
                  </a:txBody>
                  <a:tcPr/>
                </a:tc>
                <a:tc>
                  <a:txBody>
                    <a:bodyPr/>
                    <a:lstStyle/>
                    <a:p>
                      <a:pPr algn="ctr"/>
                      <a:r>
                        <a:rPr lang="en-US" sz="1400" dirty="0" smtClean="0"/>
                        <a:t>13</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17</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244</a:t>
                      </a:r>
                      <a:endParaRPr lang="de-DE" sz="1400" dirty="0" smtClean="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smtClean="0"/>
                        <a:t>11</a:t>
                      </a:r>
                      <a:endParaRPr lang="de-DE" sz="1400" dirty="0" smtClean="0"/>
                    </a:p>
                  </a:txBody>
                  <a:tcPr/>
                </a:tc>
                <a:tc>
                  <a:txBody>
                    <a:bodyPr/>
                    <a:lstStyle/>
                    <a:p>
                      <a:pPr algn="ctr"/>
                      <a:r>
                        <a:rPr lang="en-US" sz="1400" dirty="0" smtClean="0"/>
                        <a:t>29</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 262</a:t>
                      </a:r>
                    </a:p>
                  </a:txBody>
                  <a:tcPr/>
                </a:tc>
                <a:tc>
                  <a:txBody>
                    <a:bodyPr/>
                    <a:lstStyle/>
                    <a:p>
                      <a:pPr algn="ctr"/>
                      <a:r>
                        <a:rPr lang="en-US" sz="1400" dirty="0" smtClean="0"/>
                        <a:t>23</a:t>
                      </a:r>
                      <a:endParaRPr lang="de-DE" sz="1400" dirty="0"/>
                    </a:p>
                  </a:txBody>
                  <a:tcPr/>
                </a:tc>
                <a:tc>
                  <a:txBody>
                    <a:bodyPr/>
                    <a:lstStyle/>
                    <a:p>
                      <a:pPr algn="ctr"/>
                      <a:r>
                        <a:rPr lang="en-US" sz="1400" dirty="0" smtClean="0"/>
                        <a:t>23</a:t>
                      </a:r>
                      <a:endParaRPr lang="de-DE" sz="1400" dirty="0"/>
                    </a:p>
                  </a:txBody>
                  <a:tcPr/>
                </a:tc>
                <a:tc>
                  <a:txBody>
                    <a:bodyPr/>
                    <a:lstStyle/>
                    <a:p>
                      <a:pPr algn="ctr"/>
                      <a:r>
                        <a:rPr lang="en-US" sz="1400" dirty="0" smtClean="0"/>
                        <a:t>239</a:t>
                      </a:r>
                      <a:endParaRPr lang="de-DE" sz="1400" dirty="0"/>
                    </a:p>
                  </a:txBody>
                  <a:tcPr/>
                </a:tc>
                <a:tc>
                  <a:txBody>
                    <a:bodyPr/>
                    <a:lstStyle/>
                    <a:p>
                      <a:pPr algn="ctr"/>
                      <a:r>
                        <a:rPr lang="en-US" sz="1400" dirty="0" smtClean="0"/>
                        <a:t>15</a:t>
                      </a:r>
                      <a:endParaRPr lang="de-DE" sz="1400" dirty="0"/>
                    </a:p>
                  </a:txBody>
                  <a:tcPr/>
                </a:tc>
                <a:tc>
                  <a:txBody>
                    <a:bodyPr/>
                    <a:lstStyle/>
                    <a:p>
                      <a:pPr algn="ctr"/>
                      <a:r>
                        <a:rPr lang="en-US" sz="1400" dirty="0" smtClean="0"/>
                        <a:t>22</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320</a:t>
                      </a:r>
                    </a:p>
                  </a:txBody>
                  <a:tcPr/>
                </a:tc>
                <a:tc>
                  <a:txBody>
                    <a:bodyPr/>
                    <a:lstStyle/>
                    <a:p>
                      <a:pPr algn="ctr"/>
                      <a:r>
                        <a:rPr lang="en-US" sz="1400" dirty="0" smtClean="0"/>
                        <a:t>5</a:t>
                      </a:r>
                      <a:endParaRPr lang="de-DE" sz="1400" dirty="0"/>
                    </a:p>
                  </a:txBody>
                  <a:tcPr/>
                </a:tc>
                <a:extLst>
                  <a:ext uri="{0D108BD9-81ED-4DB2-BD59-A6C34878D82A}">
                    <a16:rowId xmlns:a16="http://schemas.microsoft.com/office/drawing/2014/main" val="926977695"/>
                  </a:ext>
                </a:extLst>
              </a:tr>
            </a:tbl>
          </a:graphicData>
        </a:graphic>
      </p:graphicFrame>
      <p:sp>
        <p:nvSpPr>
          <p:cNvPr id="7" name="TextBox 6"/>
          <p:cNvSpPr txBox="1"/>
          <p:nvPr/>
        </p:nvSpPr>
        <p:spPr>
          <a:xfrm>
            <a:off x="2121762" y="5610687"/>
            <a:ext cx="9045665" cy="743793"/>
          </a:xfrm>
          <a:prstGeom prst="rect">
            <a:avLst/>
          </a:prstGeom>
          <a:noFill/>
        </p:spPr>
        <p:txBody>
          <a:bodyPr wrap="square" lIns="0" tIns="0" rIns="0" bIns="0" rtlCol="0" anchor="t" anchorCtr="0">
            <a:spAutoFit/>
          </a:bodyPr>
          <a:lstStyle/>
          <a:p>
            <a:pPr algn="l">
              <a:lnSpc>
                <a:spcPts val="2300"/>
              </a:lnSpc>
              <a:spcBef>
                <a:spcPts val="1150"/>
              </a:spcBef>
            </a:pPr>
            <a:r>
              <a:rPr lang="en-US" sz="1600" dirty="0" smtClean="0"/>
              <a:t>1</a:t>
            </a:r>
            <a:r>
              <a:rPr lang="en-US" sz="1600" baseline="30000" dirty="0" smtClean="0"/>
              <a:t>st</a:t>
            </a:r>
            <a:r>
              <a:rPr lang="en-US" sz="1600" dirty="0" smtClean="0"/>
              <a:t> iteration: t</a:t>
            </a:r>
            <a:r>
              <a:rPr lang="en-US" sz="1600" baseline="-25000" dirty="0" smtClean="0"/>
              <a:t>1</a:t>
            </a:r>
            <a:r>
              <a:rPr lang="en-US" sz="1600" dirty="0" smtClean="0"/>
              <a:t> = intersection of T-t curve at </a:t>
            </a:r>
            <a:r>
              <a:rPr lang="en-US" sz="1600" dirty="0" err="1" smtClean="0"/>
              <a:t>T</a:t>
            </a:r>
            <a:r>
              <a:rPr lang="en-US" sz="1600" baseline="-25000" dirty="0" err="1" smtClean="0"/>
              <a:t>limit</a:t>
            </a:r>
            <a:r>
              <a:rPr lang="en-US" sz="1600" dirty="0" smtClean="0"/>
              <a:t> for pulse duration of 360 s (excludes overshoot)</a:t>
            </a:r>
          </a:p>
          <a:p>
            <a:pPr algn="l">
              <a:lnSpc>
                <a:spcPts val="2300"/>
              </a:lnSpc>
              <a:spcBef>
                <a:spcPts val="1150"/>
              </a:spcBef>
            </a:pPr>
            <a:r>
              <a:rPr lang="en-US" sz="1600" dirty="0" smtClean="0"/>
              <a:t>2</a:t>
            </a:r>
            <a:r>
              <a:rPr lang="en-US" sz="1600" baseline="30000" dirty="0" smtClean="0"/>
              <a:t>nd</a:t>
            </a:r>
            <a:r>
              <a:rPr lang="en-US" sz="1600" dirty="0" smtClean="0"/>
              <a:t> iteration: t</a:t>
            </a:r>
            <a:r>
              <a:rPr lang="en-US" sz="1600" baseline="-25000" dirty="0" smtClean="0"/>
              <a:t>2</a:t>
            </a:r>
            <a:r>
              <a:rPr lang="en-US" sz="1600" dirty="0" smtClean="0"/>
              <a:t> = t</a:t>
            </a:r>
            <a:r>
              <a:rPr lang="en-US" sz="1600" baseline="-25000" dirty="0" smtClean="0"/>
              <a:t>1</a:t>
            </a:r>
            <a:r>
              <a:rPr lang="en-US" sz="1600" dirty="0" smtClean="0"/>
              <a:t> - (T</a:t>
            </a:r>
            <a:r>
              <a:rPr lang="en-US" sz="1600" baseline="-25000" dirty="0" smtClean="0"/>
              <a:t>1max</a:t>
            </a:r>
            <a:r>
              <a:rPr lang="en-US" sz="1600" dirty="0" smtClean="0"/>
              <a:t>-T</a:t>
            </a:r>
            <a:r>
              <a:rPr lang="en-US" sz="1600" baseline="-25000" dirty="0" smtClean="0"/>
              <a:t>limit</a:t>
            </a:r>
            <a:r>
              <a:rPr lang="en-US" sz="1600" dirty="0" smtClean="0"/>
              <a:t>)/((T</a:t>
            </a:r>
            <a:r>
              <a:rPr lang="en-US" sz="1600" baseline="-25000" dirty="0" smtClean="0"/>
              <a:t>limit</a:t>
            </a:r>
            <a:r>
              <a:rPr lang="en-US" sz="1600" dirty="0" smtClean="0"/>
              <a:t>-T</a:t>
            </a:r>
            <a:r>
              <a:rPr lang="en-US" sz="1600" baseline="-25000" dirty="0" smtClean="0"/>
              <a:t>0</a:t>
            </a:r>
            <a:r>
              <a:rPr lang="en-US" sz="1600" dirty="0" smtClean="0"/>
              <a:t>)/t</a:t>
            </a:r>
            <a:r>
              <a:rPr lang="en-US" sz="1600" baseline="-25000" dirty="0" smtClean="0"/>
              <a:t>1</a:t>
            </a:r>
            <a:r>
              <a:rPr lang="en-US" sz="1600" dirty="0" smtClean="0"/>
              <a:t>)</a:t>
            </a:r>
            <a:endParaRPr lang="de-DE" sz="1600" dirty="0" err="1" smtClean="0"/>
          </a:p>
        </p:txBody>
      </p:sp>
    </p:spTree>
    <p:extLst>
      <p:ext uri="{BB962C8B-B14F-4D97-AF65-F5344CB8AC3E}">
        <p14:creationId xmlns:p14="http://schemas.microsoft.com/office/powerpoint/2010/main" val="1717997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2265495285"/>
              </p:ext>
            </p:extLst>
          </p:nvPr>
        </p:nvGraphicFramePr>
        <p:xfrm>
          <a:off x="65011" y="1645235"/>
          <a:ext cx="11952000" cy="3926840"/>
        </p:xfrm>
        <a:graphic>
          <a:graphicData uri="http://schemas.openxmlformats.org/drawingml/2006/table">
            <a:tbl>
              <a:tblPr firstRow="1" bandRow="1">
                <a:tableStyleId>{5C22544A-7EE6-4342-B048-85BDC9FD1C3A}</a:tableStyleId>
              </a:tblPr>
              <a:tblGrid>
                <a:gridCol w="864000">
                  <a:extLst>
                    <a:ext uri="{9D8B030D-6E8A-4147-A177-3AD203B41FA5}">
                      <a16:colId xmlns:a16="http://schemas.microsoft.com/office/drawing/2014/main" val="585384346"/>
                    </a:ext>
                  </a:extLst>
                </a:gridCol>
                <a:gridCol w="396000">
                  <a:extLst>
                    <a:ext uri="{9D8B030D-6E8A-4147-A177-3AD203B41FA5}">
                      <a16:colId xmlns:a16="http://schemas.microsoft.com/office/drawing/2014/main" val="3175537471"/>
                    </a:ext>
                  </a:extLst>
                </a:gridCol>
                <a:gridCol w="396000">
                  <a:extLst>
                    <a:ext uri="{9D8B030D-6E8A-4147-A177-3AD203B41FA5}">
                      <a16:colId xmlns:a16="http://schemas.microsoft.com/office/drawing/2014/main" val="1685752795"/>
                    </a:ext>
                  </a:extLst>
                </a:gridCol>
                <a:gridCol w="396000">
                  <a:extLst>
                    <a:ext uri="{9D8B030D-6E8A-4147-A177-3AD203B41FA5}">
                      <a16:colId xmlns:a16="http://schemas.microsoft.com/office/drawing/2014/main" val="3588989516"/>
                    </a:ext>
                  </a:extLst>
                </a:gridCol>
                <a:gridCol w="396000">
                  <a:extLst>
                    <a:ext uri="{9D8B030D-6E8A-4147-A177-3AD203B41FA5}">
                      <a16:colId xmlns:a16="http://schemas.microsoft.com/office/drawing/2014/main" val="3493024958"/>
                    </a:ext>
                  </a:extLst>
                </a:gridCol>
                <a:gridCol w="396000">
                  <a:extLst>
                    <a:ext uri="{9D8B030D-6E8A-4147-A177-3AD203B41FA5}">
                      <a16:colId xmlns:a16="http://schemas.microsoft.com/office/drawing/2014/main" val="2351556408"/>
                    </a:ext>
                  </a:extLst>
                </a:gridCol>
                <a:gridCol w="396000">
                  <a:extLst>
                    <a:ext uri="{9D8B030D-6E8A-4147-A177-3AD203B41FA5}">
                      <a16:colId xmlns:a16="http://schemas.microsoft.com/office/drawing/2014/main" val="2870531111"/>
                    </a:ext>
                  </a:extLst>
                </a:gridCol>
                <a:gridCol w="396000">
                  <a:extLst>
                    <a:ext uri="{9D8B030D-6E8A-4147-A177-3AD203B41FA5}">
                      <a16:colId xmlns:a16="http://schemas.microsoft.com/office/drawing/2014/main" val="2113345287"/>
                    </a:ext>
                  </a:extLst>
                </a:gridCol>
                <a:gridCol w="396000">
                  <a:extLst>
                    <a:ext uri="{9D8B030D-6E8A-4147-A177-3AD203B41FA5}">
                      <a16:colId xmlns:a16="http://schemas.microsoft.com/office/drawing/2014/main" val="3282829253"/>
                    </a:ext>
                  </a:extLst>
                </a:gridCol>
                <a:gridCol w="396000">
                  <a:extLst>
                    <a:ext uri="{9D8B030D-6E8A-4147-A177-3AD203B41FA5}">
                      <a16:colId xmlns:a16="http://schemas.microsoft.com/office/drawing/2014/main" val="1661945632"/>
                    </a:ext>
                  </a:extLst>
                </a:gridCol>
                <a:gridCol w="396000">
                  <a:extLst>
                    <a:ext uri="{9D8B030D-6E8A-4147-A177-3AD203B41FA5}">
                      <a16:colId xmlns:a16="http://schemas.microsoft.com/office/drawing/2014/main" val="2513658758"/>
                    </a:ext>
                  </a:extLst>
                </a:gridCol>
                <a:gridCol w="396000">
                  <a:extLst>
                    <a:ext uri="{9D8B030D-6E8A-4147-A177-3AD203B41FA5}">
                      <a16:colId xmlns:a16="http://schemas.microsoft.com/office/drawing/2014/main" val="3402860213"/>
                    </a:ext>
                  </a:extLst>
                </a:gridCol>
                <a:gridCol w="396000">
                  <a:extLst>
                    <a:ext uri="{9D8B030D-6E8A-4147-A177-3AD203B41FA5}">
                      <a16:colId xmlns:a16="http://schemas.microsoft.com/office/drawing/2014/main" val="3545824296"/>
                    </a:ext>
                  </a:extLst>
                </a:gridCol>
                <a:gridCol w="396000">
                  <a:extLst>
                    <a:ext uri="{9D8B030D-6E8A-4147-A177-3AD203B41FA5}">
                      <a16:colId xmlns:a16="http://schemas.microsoft.com/office/drawing/2014/main" val="754908220"/>
                    </a:ext>
                  </a:extLst>
                </a:gridCol>
                <a:gridCol w="396000">
                  <a:extLst>
                    <a:ext uri="{9D8B030D-6E8A-4147-A177-3AD203B41FA5}">
                      <a16:colId xmlns:a16="http://schemas.microsoft.com/office/drawing/2014/main" val="4162293522"/>
                    </a:ext>
                  </a:extLst>
                </a:gridCol>
                <a:gridCol w="396000">
                  <a:extLst>
                    <a:ext uri="{9D8B030D-6E8A-4147-A177-3AD203B41FA5}">
                      <a16:colId xmlns:a16="http://schemas.microsoft.com/office/drawing/2014/main" val="587434760"/>
                    </a:ext>
                  </a:extLst>
                </a:gridCol>
                <a:gridCol w="396000">
                  <a:extLst>
                    <a:ext uri="{9D8B030D-6E8A-4147-A177-3AD203B41FA5}">
                      <a16:colId xmlns:a16="http://schemas.microsoft.com/office/drawing/2014/main" val="3616821968"/>
                    </a:ext>
                  </a:extLst>
                </a:gridCol>
                <a:gridCol w="396000">
                  <a:extLst>
                    <a:ext uri="{9D8B030D-6E8A-4147-A177-3AD203B41FA5}">
                      <a16:colId xmlns:a16="http://schemas.microsoft.com/office/drawing/2014/main" val="2236247890"/>
                    </a:ext>
                  </a:extLst>
                </a:gridCol>
                <a:gridCol w="396000">
                  <a:extLst>
                    <a:ext uri="{9D8B030D-6E8A-4147-A177-3AD203B41FA5}">
                      <a16:colId xmlns:a16="http://schemas.microsoft.com/office/drawing/2014/main" val="3115361165"/>
                    </a:ext>
                  </a:extLst>
                </a:gridCol>
                <a:gridCol w="396000">
                  <a:extLst>
                    <a:ext uri="{9D8B030D-6E8A-4147-A177-3AD203B41FA5}">
                      <a16:colId xmlns:a16="http://schemas.microsoft.com/office/drawing/2014/main" val="3780074296"/>
                    </a:ext>
                  </a:extLst>
                </a:gridCol>
                <a:gridCol w="396000">
                  <a:extLst>
                    <a:ext uri="{9D8B030D-6E8A-4147-A177-3AD203B41FA5}">
                      <a16:colId xmlns:a16="http://schemas.microsoft.com/office/drawing/2014/main" val="505592740"/>
                    </a:ext>
                  </a:extLst>
                </a:gridCol>
                <a:gridCol w="396000">
                  <a:extLst>
                    <a:ext uri="{9D8B030D-6E8A-4147-A177-3AD203B41FA5}">
                      <a16:colId xmlns:a16="http://schemas.microsoft.com/office/drawing/2014/main" val="3414841337"/>
                    </a:ext>
                  </a:extLst>
                </a:gridCol>
                <a:gridCol w="396000">
                  <a:extLst>
                    <a:ext uri="{9D8B030D-6E8A-4147-A177-3AD203B41FA5}">
                      <a16:colId xmlns:a16="http://schemas.microsoft.com/office/drawing/2014/main" val="913632982"/>
                    </a:ext>
                  </a:extLst>
                </a:gridCol>
                <a:gridCol w="396000">
                  <a:extLst>
                    <a:ext uri="{9D8B030D-6E8A-4147-A177-3AD203B41FA5}">
                      <a16:colId xmlns:a16="http://schemas.microsoft.com/office/drawing/2014/main" val="456963080"/>
                    </a:ext>
                  </a:extLst>
                </a:gridCol>
                <a:gridCol w="396000">
                  <a:extLst>
                    <a:ext uri="{9D8B030D-6E8A-4147-A177-3AD203B41FA5}">
                      <a16:colId xmlns:a16="http://schemas.microsoft.com/office/drawing/2014/main" val="102210885"/>
                    </a:ext>
                  </a:extLst>
                </a:gridCol>
                <a:gridCol w="396000">
                  <a:extLst>
                    <a:ext uri="{9D8B030D-6E8A-4147-A177-3AD203B41FA5}">
                      <a16:colId xmlns:a16="http://schemas.microsoft.com/office/drawing/2014/main" val="455530091"/>
                    </a:ext>
                  </a:extLst>
                </a:gridCol>
                <a:gridCol w="396000">
                  <a:extLst>
                    <a:ext uri="{9D8B030D-6E8A-4147-A177-3AD203B41FA5}">
                      <a16:colId xmlns:a16="http://schemas.microsoft.com/office/drawing/2014/main" val="1700917590"/>
                    </a:ext>
                  </a:extLst>
                </a:gridCol>
                <a:gridCol w="396000">
                  <a:extLst>
                    <a:ext uri="{9D8B030D-6E8A-4147-A177-3AD203B41FA5}">
                      <a16:colId xmlns:a16="http://schemas.microsoft.com/office/drawing/2014/main" val="2812471930"/>
                    </a:ext>
                  </a:extLst>
                </a:gridCol>
                <a:gridCol w="396000">
                  <a:extLst>
                    <a:ext uri="{9D8B030D-6E8A-4147-A177-3AD203B41FA5}">
                      <a16:colId xmlns:a16="http://schemas.microsoft.com/office/drawing/2014/main" val="1079006156"/>
                    </a:ext>
                  </a:extLst>
                </a:gridCol>
              </a:tblGrid>
              <a:tr h="370840">
                <a:tc>
                  <a:txBody>
                    <a:bodyPr/>
                    <a:lstStyle/>
                    <a:p>
                      <a:pPr algn="ctr"/>
                      <a:r>
                        <a:rPr lang="de-DE" sz="1400" dirty="0" smtClean="0"/>
                        <a:t>Load</a:t>
                      </a:r>
                      <a:endParaRPr lang="de-DE" sz="1400" dirty="0"/>
                    </a:p>
                  </a:txBody>
                  <a:tcPr anchor="ctr"/>
                </a:tc>
                <a:tc gridSpan="4">
                  <a:txBody>
                    <a:bodyPr/>
                    <a:lstStyle/>
                    <a:p>
                      <a:pPr algn="ctr"/>
                      <a:r>
                        <a:rPr lang="de-DE" sz="1400" dirty="0" smtClean="0"/>
                        <a:t>R1</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R2a</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R2b</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R3</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R4a</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R4b</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R5</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2228360434"/>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aseline="0" dirty="0" err="1" smtClean="0"/>
                        <a:t>T</a:t>
                      </a:r>
                      <a:r>
                        <a:rPr lang="en-US" sz="1400" baseline="-25000" dirty="0" err="1" smtClean="0"/>
                        <a:t>limit</a:t>
                      </a:r>
                      <a:r>
                        <a:rPr lang="en-US" sz="1400" baseline="0" dirty="0" smtClean="0"/>
                        <a:t> [°C]</a:t>
                      </a:r>
                      <a:endParaRPr lang="de-DE" sz="1400" baseline="-25000" dirty="0" smtClean="0"/>
                    </a:p>
                  </a:txBody>
                  <a:tcPr anchor="ctr"/>
                </a:tc>
                <a:tc gridSpan="4">
                  <a:txBody>
                    <a:bodyPr/>
                    <a:lstStyle/>
                    <a:p>
                      <a:pPr algn="ctr"/>
                      <a:r>
                        <a:rPr lang="de-DE" sz="1400" dirty="0" smtClean="0"/>
                        <a:t>168</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173</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192</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196</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251</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197</a:t>
                      </a:r>
                      <a:endParaRPr lang="de-DE" sz="1400" dirty="0"/>
                    </a:p>
                  </a:txBody>
                  <a:tcPr anchor="ctr"/>
                </a:tc>
                <a:tc hMerge="1">
                  <a:txBody>
                    <a:bodyPr/>
                    <a:lstStyle/>
                    <a:p>
                      <a:endParaRPr lang="de-DE"/>
                    </a:p>
                  </a:txBody>
                  <a:tcPr/>
                </a:tc>
                <a:tc hMerge="1">
                  <a:txBody>
                    <a:bodyPr/>
                    <a:lstStyle/>
                    <a:p>
                      <a:endParaRPr lang="de-DE"/>
                    </a:p>
                  </a:txBody>
                  <a:tcPr/>
                </a:tc>
                <a:tc hMerge="1">
                  <a:txBody>
                    <a:bodyPr/>
                    <a:lstStyle/>
                    <a:p>
                      <a:endParaRPr lang="de-DE"/>
                    </a:p>
                  </a:txBody>
                  <a:tcPr/>
                </a:tc>
                <a:tc gridSpan="4">
                  <a:txBody>
                    <a:bodyPr/>
                    <a:lstStyle/>
                    <a:p>
                      <a:pPr algn="ctr"/>
                      <a:r>
                        <a:rPr lang="de-DE" sz="1400" dirty="0" smtClean="0"/>
                        <a:t>192</a:t>
                      </a:r>
                      <a:endParaRPr lang="de-DE" sz="1400" dirty="0"/>
                    </a:p>
                  </a:txBody>
                  <a:tcPr anchor="ctr"/>
                </a:tc>
                <a:tc hMerge="1">
                  <a:txBody>
                    <a:bodyPr/>
                    <a:lstStyle/>
                    <a:p>
                      <a:endParaRPr lang="de-DE" dirty="0"/>
                    </a:p>
                  </a:txBody>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243825518"/>
                  </a:ext>
                </a:extLst>
              </a:tr>
              <a:tr h="370840">
                <a:tc>
                  <a:txBody>
                    <a:bodyPr/>
                    <a:lstStyle/>
                    <a:p>
                      <a:pPr algn="ctr"/>
                      <a:r>
                        <a:rPr lang="de-DE" sz="1400" dirty="0" smtClean="0"/>
                        <a:t>MW/m²</a:t>
                      </a:r>
                      <a:endParaRPr lang="de-DE" sz="1400" dirty="0"/>
                    </a:p>
                  </a:txBody>
                  <a:tcPr anchor="ctr"/>
                </a:tc>
                <a:tc>
                  <a:txBody>
                    <a:bodyPr/>
                    <a:lstStyle/>
                    <a:p>
                      <a:pPr algn="ctr"/>
                      <a:r>
                        <a:rPr lang="de-DE" sz="1400" dirty="0" err="1" smtClean="0"/>
                        <a:t>t</a:t>
                      </a:r>
                      <a:r>
                        <a:rPr lang="de-DE" sz="1400" baseline="-25000" dirty="0" err="1" smtClean="0"/>
                        <a:t>pulse</a:t>
                      </a:r>
                      <a:endParaRPr lang="de-DE" sz="1400" baseline="-25000" dirty="0"/>
                    </a:p>
                  </a:txBody>
                  <a:tcPr marL="18000" marR="18000" anchor="ctr"/>
                </a:tc>
                <a:tc>
                  <a:txBody>
                    <a:bodyPr/>
                    <a:lstStyle/>
                    <a:p>
                      <a:pPr algn="ctr"/>
                      <a:r>
                        <a:rPr lang="de-DE" sz="1400" dirty="0" err="1" smtClean="0"/>
                        <a:t>T</a:t>
                      </a:r>
                      <a:r>
                        <a:rPr lang="de-DE" sz="1400" baseline="-25000" dirty="0" err="1" smtClean="0"/>
                        <a:t>pipe</a:t>
                      </a:r>
                      <a:endParaRPr lang="de-DE" sz="1400" baseline="-25000" dirty="0"/>
                    </a:p>
                  </a:txBody>
                  <a:tcPr marL="18000" marR="18000" anchor="ctr"/>
                </a:tc>
                <a:tc>
                  <a:txBody>
                    <a:bodyPr/>
                    <a:lstStyle/>
                    <a:p>
                      <a:pPr algn="ctr"/>
                      <a:r>
                        <a:rPr lang="de-DE" sz="1400" baseline="0" dirty="0" err="1" smtClean="0"/>
                        <a:t>T</a:t>
                      </a:r>
                      <a:r>
                        <a:rPr lang="de-DE" sz="1400" baseline="-25000" dirty="0" err="1" smtClean="0"/>
                        <a:t>sink</a:t>
                      </a:r>
                      <a:endParaRPr lang="de-DE" sz="1400" baseline="-25000" dirty="0"/>
                    </a:p>
                  </a:txBody>
                  <a:tcPr marL="18000" marR="18000" anchor="ctr"/>
                </a:tc>
                <a:tc>
                  <a:txBody>
                    <a:bodyPr/>
                    <a:lstStyle/>
                    <a:p>
                      <a:pPr algn="ctr"/>
                      <a:r>
                        <a:rPr lang="el-GR" sz="1400" dirty="0" smtClean="0"/>
                        <a:t>Δε</a:t>
                      </a:r>
                      <a:endParaRPr lang="de-DE" sz="1400" dirty="0"/>
                    </a:p>
                  </a:txBody>
                  <a:tcPr marL="18000" marR="18000" anchor="ctr"/>
                </a:tc>
                <a:tc>
                  <a:txBody>
                    <a:bodyPr/>
                    <a:lstStyle/>
                    <a:p>
                      <a:pPr algn="ctr"/>
                      <a:r>
                        <a:rPr lang="de-DE" sz="1400" dirty="0" err="1" smtClean="0"/>
                        <a:t>t</a:t>
                      </a:r>
                      <a:r>
                        <a:rPr lang="de-DE" sz="1400" baseline="-25000" dirty="0" err="1" smtClean="0"/>
                        <a:t>pulse</a:t>
                      </a:r>
                      <a:endParaRPr lang="de-DE" sz="1400" baseline="-25000" dirty="0"/>
                    </a:p>
                  </a:txBody>
                  <a:tcPr marL="18000" marR="18000" anchor="ctr"/>
                </a:tc>
                <a:tc>
                  <a:txBody>
                    <a:bodyPr/>
                    <a:lstStyle/>
                    <a:p>
                      <a:pPr algn="ctr"/>
                      <a:r>
                        <a:rPr lang="de-DE" sz="1400" dirty="0" err="1" smtClean="0"/>
                        <a:t>T</a:t>
                      </a:r>
                      <a:r>
                        <a:rPr lang="de-DE" sz="1400" baseline="-25000" dirty="0" err="1" smtClean="0"/>
                        <a:t>pipe</a:t>
                      </a:r>
                      <a:endParaRPr lang="de-DE" sz="1400" baseline="-25000" dirty="0"/>
                    </a:p>
                  </a:txBody>
                  <a:tcPr marL="18000" marR="18000" anchor="ctr"/>
                </a:tc>
                <a:tc>
                  <a:txBody>
                    <a:bodyPr/>
                    <a:lstStyle/>
                    <a:p>
                      <a:pPr algn="ctr"/>
                      <a:r>
                        <a:rPr lang="de-DE" sz="1400" baseline="0" dirty="0" err="1" smtClean="0"/>
                        <a:t>T</a:t>
                      </a:r>
                      <a:r>
                        <a:rPr lang="de-DE" sz="1400" baseline="-25000" dirty="0" err="1" smtClean="0"/>
                        <a:t>sink</a:t>
                      </a:r>
                      <a:endParaRPr lang="de-DE" sz="1400" baseline="-25000" dirty="0"/>
                    </a:p>
                  </a:txBody>
                  <a:tcPr marL="18000" marR="18000" anchor="ctr"/>
                </a:tc>
                <a:tc>
                  <a:txBody>
                    <a:bodyPr/>
                    <a:lstStyle/>
                    <a:p>
                      <a:pPr algn="ctr"/>
                      <a:r>
                        <a:rPr lang="el-GR" sz="1400" dirty="0" smtClean="0"/>
                        <a:t>Δε</a:t>
                      </a:r>
                      <a:endParaRPr lang="de-DE" sz="1400" dirty="0"/>
                    </a:p>
                  </a:txBody>
                  <a:tcPr marL="18000" marR="18000" anchor="ctr"/>
                </a:tc>
                <a:tc>
                  <a:txBody>
                    <a:bodyPr/>
                    <a:lstStyle/>
                    <a:p>
                      <a:pPr algn="ctr"/>
                      <a:r>
                        <a:rPr lang="de-DE" sz="1400" dirty="0" err="1" smtClean="0"/>
                        <a:t>t</a:t>
                      </a:r>
                      <a:r>
                        <a:rPr lang="de-DE" sz="1400" baseline="-25000" dirty="0" err="1" smtClean="0"/>
                        <a:t>pulse</a:t>
                      </a:r>
                      <a:endParaRPr lang="de-DE" sz="1400" baseline="-25000" dirty="0"/>
                    </a:p>
                  </a:txBody>
                  <a:tcPr marL="18000" marR="18000" anchor="ctr"/>
                </a:tc>
                <a:tc>
                  <a:txBody>
                    <a:bodyPr/>
                    <a:lstStyle/>
                    <a:p>
                      <a:pPr algn="ctr"/>
                      <a:r>
                        <a:rPr lang="de-DE" sz="1400" dirty="0" err="1" smtClean="0"/>
                        <a:t>T</a:t>
                      </a:r>
                      <a:r>
                        <a:rPr lang="de-DE" sz="1400" baseline="-25000" dirty="0" err="1" smtClean="0"/>
                        <a:t>pipe</a:t>
                      </a:r>
                      <a:endParaRPr lang="de-DE" sz="1400" baseline="-25000" dirty="0"/>
                    </a:p>
                  </a:txBody>
                  <a:tcPr marL="18000" marR="18000" anchor="ctr"/>
                </a:tc>
                <a:tc>
                  <a:txBody>
                    <a:bodyPr/>
                    <a:lstStyle/>
                    <a:p>
                      <a:pPr algn="ctr"/>
                      <a:r>
                        <a:rPr lang="de-DE" sz="1400" baseline="0" dirty="0" err="1" smtClean="0"/>
                        <a:t>T</a:t>
                      </a:r>
                      <a:r>
                        <a:rPr lang="de-DE" sz="1400" baseline="-25000" dirty="0" err="1" smtClean="0"/>
                        <a:t>sink</a:t>
                      </a:r>
                      <a:endParaRPr lang="de-DE" sz="1400" baseline="-25000" dirty="0"/>
                    </a:p>
                  </a:txBody>
                  <a:tcPr marL="18000" marR="18000" anchor="ctr"/>
                </a:tc>
                <a:tc>
                  <a:txBody>
                    <a:bodyPr/>
                    <a:lstStyle/>
                    <a:p>
                      <a:pPr algn="ctr"/>
                      <a:r>
                        <a:rPr lang="el-GR" sz="1400" dirty="0" smtClean="0"/>
                        <a:t>Δε</a:t>
                      </a:r>
                      <a:endParaRPr lang="de-DE" sz="1400" dirty="0"/>
                    </a:p>
                  </a:txBody>
                  <a:tcPr marL="18000" marR="18000" anchor="ctr"/>
                </a:tc>
                <a:tc>
                  <a:txBody>
                    <a:bodyPr/>
                    <a:lstStyle/>
                    <a:p>
                      <a:pPr algn="ctr"/>
                      <a:r>
                        <a:rPr lang="de-DE" sz="1400" dirty="0" err="1" smtClean="0"/>
                        <a:t>t</a:t>
                      </a:r>
                      <a:r>
                        <a:rPr lang="de-DE" sz="1400" baseline="-25000" dirty="0" err="1" smtClean="0"/>
                        <a:t>pulse</a:t>
                      </a:r>
                      <a:endParaRPr lang="de-DE" sz="1400" baseline="-25000" dirty="0"/>
                    </a:p>
                  </a:txBody>
                  <a:tcPr marL="18000" marR="18000" anchor="ctr"/>
                </a:tc>
                <a:tc>
                  <a:txBody>
                    <a:bodyPr/>
                    <a:lstStyle/>
                    <a:p>
                      <a:pPr algn="ctr"/>
                      <a:r>
                        <a:rPr lang="de-DE" sz="1400" dirty="0" err="1" smtClean="0"/>
                        <a:t>T</a:t>
                      </a:r>
                      <a:r>
                        <a:rPr lang="de-DE" sz="1400" baseline="-25000" dirty="0" err="1" smtClean="0"/>
                        <a:t>pipe</a:t>
                      </a:r>
                      <a:endParaRPr lang="de-DE" sz="1400" baseline="-25000" dirty="0"/>
                    </a:p>
                  </a:txBody>
                  <a:tcPr marL="18000" marR="18000" anchor="ctr"/>
                </a:tc>
                <a:tc>
                  <a:txBody>
                    <a:bodyPr/>
                    <a:lstStyle/>
                    <a:p>
                      <a:pPr algn="ctr"/>
                      <a:r>
                        <a:rPr lang="de-DE" sz="1400" baseline="0" dirty="0" err="1" smtClean="0"/>
                        <a:t>T</a:t>
                      </a:r>
                      <a:r>
                        <a:rPr lang="de-DE" sz="1400" baseline="-25000" dirty="0" err="1" smtClean="0"/>
                        <a:t>sink</a:t>
                      </a:r>
                      <a:endParaRPr lang="de-DE" sz="1400" baseline="-25000" dirty="0"/>
                    </a:p>
                  </a:txBody>
                  <a:tcPr marL="18000" marR="18000" anchor="ctr"/>
                </a:tc>
                <a:tc>
                  <a:txBody>
                    <a:bodyPr/>
                    <a:lstStyle/>
                    <a:p>
                      <a:pPr algn="ctr"/>
                      <a:r>
                        <a:rPr lang="el-GR" sz="1400" dirty="0" smtClean="0"/>
                        <a:t>Δε</a:t>
                      </a:r>
                      <a:endParaRPr lang="de-DE" sz="1400" dirty="0"/>
                    </a:p>
                  </a:txBody>
                  <a:tcPr marL="18000" marR="18000" anchor="ctr"/>
                </a:tc>
                <a:tc>
                  <a:txBody>
                    <a:bodyPr/>
                    <a:lstStyle/>
                    <a:p>
                      <a:pPr algn="ctr"/>
                      <a:r>
                        <a:rPr lang="de-DE" sz="1400" dirty="0" err="1" smtClean="0"/>
                        <a:t>t</a:t>
                      </a:r>
                      <a:r>
                        <a:rPr lang="de-DE" sz="1400" baseline="-25000" dirty="0" err="1" smtClean="0"/>
                        <a:t>pulse</a:t>
                      </a:r>
                      <a:endParaRPr lang="de-DE" sz="1400" baseline="-25000" dirty="0"/>
                    </a:p>
                  </a:txBody>
                  <a:tcPr marL="18000" marR="18000" anchor="ctr"/>
                </a:tc>
                <a:tc>
                  <a:txBody>
                    <a:bodyPr/>
                    <a:lstStyle/>
                    <a:p>
                      <a:pPr algn="ctr"/>
                      <a:r>
                        <a:rPr lang="de-DE" sz="1400" dirty="0" err="1" smtClean="0"/>
                        <a:t>T</a:t>
                      </a:r>
                      <a:r>
                        <a:rPr lang="de-DE" sz="1400" baseline="-25000" dirty="0" err="1" smtClean="0"/>
                        <a:t>pipe</a:t>
                      </a:r>
                      <a:endParaRPr lang="de-DE" sz="1400" baseline="-25000" dirty="0"/>
                    </a:p>
                  </a:txBody>
                  <a:tcPr marL="18000" marR="18000" anchor="ctr"/>
                </a:tc>
                <a:tc>
                  <a:txBody>
                    <a:bodyPr/>
                    <a:lstStyle/>
                    <a:p>
                      <a:pPr algn="ctr"/>
                      <a:r>
                        <a:rPr lang="de-DE" sz="1400" baseline="0" dirty="0" err="1" smtClean="0"/>
                        <a:t>T</a:t>
                      </a:r>
                      <a:r>
                        <a:rPr lang="de-DE" sz="1400" baseline="-25000" dirty="0" err="1" smtClean="0"/>
                        <a:t>sink</a:t>
                      </a:r>
                      <a:endParaRPr lang="de-DE" sz="1400" baseline="-25000" dirty="0"/>
                    </a:p>
                  </a:txBody>
                  <a:tcPr marL="18000" marR="18000" anchor="ctr"/>
                </a:tc>
                <a:tc>
                  <a:txBody>
                    <a:bodyPr/>
                    <a:lstStyle/>
                    <a:p>
                      <a:pPr algn="ctr"/>
                      <a:r>
                        <a:rPr lang="el-GR" sz="1400" dirty="0" smtClean="0"/>
                        <a:t>Δε</a:t>
                      </a:r>
                      <a:endParaRPr lang="de-DE" sz="1400" dirty="0"/>
                    </a:p>
                  </a:txBody>
                  <a:tcPr marL="18000" marR="18000" anchor="ctr"/>
                </a:tc>
                <a:tc>
                  <a:txBody>
                    <a:bodyPr/>
                    <a:lstStyle/>
                    <a:p>
                      <a:pPr algn="ctr"/>
                      <a:r>
                        <a:rPr lang="de-DE" sz="1400" dirty="0" err="1" smtClean="0"/>
                        <a:t>t</a:t>
                      </a:r>
                      <a:r>
                        <a:rPr lang="de-DE" sz="1400" baseline="-25000" dirty="0" err="1" smtClean="0"/>
                        <a:t>pulse</a:t>
                      </a:r>
                      <a:endParaRPr lang="de-DE" sz="1400" baseline="-25000" dirty="0"/>
                    </a:p>
                  </a:txBody>
                  <a:tcPr marL="18000" marR="18000" anchor="ctr"/>
                </a:tc>
                <a:tc>
                  <a:txBody>
                    <a:bodyPr/>
                    <a:lstStyle/>
                    <a:p>
                      <a:pPr algn="ctr"/>
                      <a:r>
                        <a:rPr lang="de-DE" sz="1400" dirty="0" err="1" smtClean="0"/>
                        <a:t>T</a:t>
                      </a:r>
                      <a:r>
                        <a:rPr lang="de-DE" sz="1400" baseline="-25000" dirty="0" err="1" smtClean="0"/>
                        <a:t>pipe</a:t>
                      </a:r>
                      <a:endParaRPr lang="de-DE" sz="1400" baseline="-25000" dirty="0"/>
                    </a:p>
                  </a:txBody>
                  <a:tcPr marL="18000" marR="18000" anchor="ctr"/>
                </a:tc>
                <a:tc>
                  <a:txBody>
                    <a:bodyPr/>
                    <a:lstStyle/>
                    <a:p>
                      <a:pPr algn="ctr"/>
                      <a:r>
                        <a:rPr lang="de-DE" sz="1400" baseline="0" dirty="0" err="1" smtClean="0"/>
                        <a:t>T</a:t>
                      </a:r>
                      <a:r>
                        <a:rPr lang="de-DE" sz="1400" baseline="-25000" dirty="0" err="1" smtClean="0"/>
                        <a:t>sink</a:t>
                      </a:r>
                      <a:endParaRPr lang="de-DE" sz="1400" baseline="-25000" dirty="0"/>
                    </a:p>
                  </a:txBody>
                  <a:tcPr marL="18000" marR="18000" anchor="ctr"/>
                </a:tc>
                <a:tc>
                  <a:txBody>
                    <a:bodyPr/>
                    <a:lstStyle/>
                    <a:p>
                      <a:pPr algn="ctr"/>
                      <a:r>
                        <a:rPr lang="el-GR" sz="1400" dirty="0" smtClean="0"/>
                        <a:t>Δε</a:t>
                      </a:r>
                      <a:endParaRPr lang="de-DE" sz="1400" dirty="0"/>
                    </a:p>
                  </a:txBody>
                  <a:tcPr marL="18000" marR="18000" anchor="ctr"/>
                </a:tc>
                <a:tc>
                  <a:txBody>
                    <a:bodyPr/>
                    <a:lstStyle/>
                    <a:p>
                      <a:pPr algn="ctr"/>
                      <a:r>
                        <a:rPr lang="de-DE" sz="1400" dirty="0" err="1" smtClean="0"/>
                        <a:t>t</a:t>
                      </a:r>
                      <a:r>
                        <a:rPr lang="de-DE" sz="1400" baseline="-25000" dirty="0" err="1" smtClean="0"/>
                        <a:t>pulse</a:t>
                      </a:r>
                      <a:endParaRPr lang="de-DE" sz="1400" baseline="-25000" dirty="0"/>
                    </a:p>
                  </a:txBody>
                  <a:tcPr marL="18000" marR="18000" anchor="ctr"/>
                </a:tc>
                <a:tc>
                  <a:txBody>
                    <a:bodyPr/>
                    <a:lstStyle/>
                    <a:p>
                      <a:pPr algn="ctr"/>
                      <a:r>
                        <a:rPr lang="de-DE" sz="1400" dirty="0" err="1" smtClean="0"/>
                        <a:t>T</a:t>
                      </a:r>
                      <a:r>
                        <a:rPr lang="de-DE" sz="1400" baseline="-25000" dirty="0" err="1" smtClean="0"/>
                        <a:t>pipe</a:t>
                      </a:r>
                      <a:endParaRPr lang="de-DE" sz="1400" baseline="-25000" dirty="0"/>
                    </a:p>
                  </a:txBody>
                  <a:tcPr marL="18000" marR="18000" anchor="ctr"/>
                </a:tc>
                <a:tc>
                  <a:txBody>
                    <a:bodyPr/>
                    <a:lstStyle/>
                    <a:p>
                      <a:pPr algn="ctr"/>
                      <a:r>
                        <a:rPr lang="de-DE" sz="1400" baseline="0" dirty="0" err="1" smtClean="0"/>
                        <a:t>T</a:t>
                      </a:r>
                      <a:r>
                        <a:rPr lang="de-DE" sz="1400" baseline="-25000" dirty="0" err="1" smtClean="0"/>
                        <a:t>sink</a:t>
                      </a:r>
                      <a:endParaRPr lang="de-DE" sz="1400" baseline="-25000" dirty="0"/>
                    </a:p>
                  </a:txBody>
                  <a:tcPr marL="18000" marR="18000" anchor="ctr"/>
                </a:tc>
                <a:tc>
                  <a:txBody>
                    <a:bodyPr/>
                    <a:lstStyle/>
                    <a:p>
                      <a:pPr algn="ctr"/>
                      <a:r>
                        <a:rPr lang="el-GR" sz="1400" dirty="0" smtClean="0"/>
                        <a:t>Δε</a:t>
                      </a:r>
                      <a:endParaRPr lang="de-DE" sz="1400" dirty="0"/>
                    </a:p>
                  </a:txBody>
                  <a:tcPr marL="18000" marR="18000" anchor="ctr"/>
                </a:tc>
                <a:extLst>
                  <a:ext uri="{0D108BD9-81ED-4DB2-BD59-A6C34878D82A}">
                    <a16:rowId xmlns:a16="http://schemas.microsoft.com/office/drawing/2014/main" val="968433003"/>
                  </a:ext>
                </a:extLst>
              </a:tr>
              <a:tr h="370840">
                <a:tc>
                  <a:txBody>
                    <a:bodyPr/>
                    <a:lstStyle/>
                    <a:p>
                      <a:pPr algn="ctr"/>
                      <a:r>
                        <a:rPr lang="de-DE" sz="1400" dirty="0" smtClean="0"/>
                        <a:t>0.5</a:t>
                      </a:r>
                      <a:endParaRPr lang="de-DE" sz="1400" dirty="0"/>
                    </a:p>
                  </a:txBody>
                  <a:tcPr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25000" dirty="0"/>
                    </a:p>
                  </a:txBody>
                  <a:tcPr marL="18000" marR="18000" anchor="ctr"/>
                </a:tc>
                <a:tc>
                  <a:txBody>
                    <a:bodyPr/>
                    <a:lstStyle/>
                    <a:p>
                      <a:pPr algn="ctr"/>
                      <a:endParaRPr lang="de-DE" sz="1400" baseline="0" dirty="0"/>
                    </a:p>
                  </a:txBody>
                  <a:tcPr marL="18000" marR="18000" anchor="ctr"/>
                </a:tc>
                <a:tc>
                  <a:txBody>
                    <a:bodyPr/>
                    <a:lstStyle/>
                    <a:p>
                      <a:pPr algn="ctr"/>
                      <a:r>
                        <a:rPr lang="de-DE" sz="1400" baseline="0" dirty="0" smtClean="0"/>
                        <a:t>89</a:t>
                      </a:r>
                      <a:endParaRPr lang="de-DE" sz="1400" baseline="0" dirty="0"/>
                    </a:p>
                  </a:txBody>
                  <a:tcPr marL="18000" marR="18000" anchor="ctr"/>
                </a:tc>
                <a:tc>
                  <a:txBody>
                    <a:bodyPr/>
                    <a:lstStyle/>
                    <a:p>
                      <a:pPr algn="ctr"/>
                      <a:r>
                        <a:rPr lang="de-DE" sz="1400" baseline="0" dirty="0" smtClean="0"/>
                        <a:t>183</a:t>
                      </a:r>
                      <a:endParaRPr lang="de-DE" sz="1400" baseline="0" dirty="0"/>
                    </a:p>
                  </a:txBody>
                  <a:tcPr marL="18000" marR="18000" anchor="ctr"/>
                </a:tc>
                <a:tc>
                  <a:txBody>
                    <a:bodyPr/>
                    <a:lstStyle/>
                    <a:p>
                      <a:pPr algn="ctr"/>
                      <a:r>
                        <a:rPr lang="de-DE" sz="1400" baseline="0" dirty="0" smtClean="0"/>
                        <a:t>299</a:t>
                      </a:r>
                      <a:endParaRPr lang="de-DE" sz="1400" baseline="0" dirty="0"/>
                    </a:p>
                  </a:txBody>
                  <a:tcPr marL="18000" marR="18000" anchor="ctr"/>
                </a:tc>
                <a:tc>
                  <a:txBody>
                    <a:bodyPr/>
                    <a:lstStyle/>
                    <a:p>
                      <a:pPr algn="ctr"/>
                      <a:r>
                        <a:rPr lang="de-DE" sz="1400" baseline="0" dirty="0" smtClean="0"/>
                        <a:t>0.21</a:t>
                      </a:r>
                      <a:endParaRPr lang="de-DE" sz="1400" baseline="0" dirty="0"/>
                    </a:p>
                  </a:txBody>
                  <a:tcPr marL="18000" marR="18000" anchor="ctr"/>
                </a:tc>
                <a:extLst>
                  <a:ext uri="{0D108BD9-81ED-4DB2-BD59-A6C34878D82A}">
                    <a16:rowId xmlns:a16="http://schemas.microsoft.com/office/drawing/2014/main" val="1445177640"/>
                  </a:ext>
                </a:extLst>
              </a:tr>
              <a:tr h="370840">
                <a:tc>
                  <a:txBody>
                    <a:bodyPr/>
                    <a:lstStyle/>
                    <a:p>
                      <a:pPr algn="ctr"/>
                      <a:r>
                        <a:rPr lang="de-DE" sz="1400" dirty="0" smtClean="0"/>
                        <a:t>1</a:t>
                      </a:r>
                      <a:endParaRPr lang="de-DE" sz="1400" dirty="0"/>
                    </a:p>
                  </a:txBody>
                  <a:tcPr anchor="ctr"/>
                </a:tc>
                <a:tc>
                  <a:txBody>
                    <a:bodyPr/>
                    <a:lstStyle/>
                    <a:p>
                      <a:pPr algn="ctr"/>
                      <a:r>
                        <a:rPr lang="de-DE" sz="1400" dirty="0" smtClean="0"/>
                        <a:t>40</a:t>
                      </a:r>
                      <a:endParaRPr lang="de-DE" sz="1400" dirty="0"/>
                    </a:p>
                  </a:txBody>
                  <a:tcPr marL="18000" marR="18000" anchor="ctr"/>
                </a:tc>
                <a:tc>
                  <a:txBody>
                    <a:bodyPr/>
                    <a:lstStyle/>
                    <a:p>
                      <a:pPr algn="ctr"/>
                      <a:r>
                        <a:rPr lang="de-DE" sz="1400" dirty="0" smtClean="0"/>
                        <a:t>161</a:t>
                      </a:r>
                      <a:endParaRPr lang="de-DE" sz="1400" dirty="0"/>
                    </a:p>
                  </a:txBody>
                  <a:tcPr marL="18000" marR="18000" anchor="ctr"/>
                </a:tc>
                <a:tc>
                  <a:txBody>
                    <a:bodyPr/>
                    <a:lstStyle/>
                    <a:p>
                      <a:pPr algn="ctr"/>
                      <a:r>
                        <a:rPr lang="de-DE" sz="1400" dirty="0" smtClean="0"/>
                        <a:t>240</a:t>
                      </a:r>
                      <a:endParaRPr lang="de-DE" sz="1400" dirty="0"/>
                    </a:p>
                  </a:txBody>
                  <a:tcPr marL="18000" marR="18000" anchor="ctr"/>
                </a:tc>
                <a:tc>
                  <a:txBody>
                    <a:bodyPr/>
                    <a:lstStyle/>
                    <a:p>
                      <a:pPr algn="ctr"/>
                      <a:r>
                        <a:rPr lang="de-DE" sz="1400" dirty="0" smtClean="0"/>
                        <a:t>0.19</a:t>
                      </a:r>
                      <a:endParaRPr lang="de-DE" sz="1400" dirty="0"/>
                    </a:p>
                  </a:txBody>
                  <a:tcPr marL="18000" marR="18000" anchor="ctr"/>
                </a:tc>
                <a:tc>
                  <a:txBody>
                    <a:bodyPr/>
                    <a:lstStyle/>
                    <a:p>
                      <a:pPr algn="ctr"/>
                      <a:r>
                        <a:rPr lang="de-DE" sz="1400" dirty="0" smtClean="0"/>
                        <a:t>47</a:t>
                      </a:r>
                      <a:endParaRPr lang="de-DE" sz="1400" dirty="0"/>
                    </a:p>
                  </a:txBody>
                  <a:tcPr marL="18000" marR="18000" anchor="ctr"/>
                </a:tc>
                <a:tc>
                  <a:txBody>
                    <a:bodyPr/>
                    <a:lstStyle/>
                    <a:p>
                      <a:pPr algn="ctr"/>
                      <a:r>
                        <a:rPr lang="de-DE" sz="1400" dirty="0" smtClean="0"/>
                        <a:t>167</a:t>
                      </a:r>
                      <a:endParaRPr lang="de-DE" sz="1400" dirty="0"/>
                    </a:p>
                  </a:txBody>
                  <a:tcPr marL="18000" marR="18000" anchor="ctr"/>
                </a:tc>
                <a:tc>
                  <a:txBody>
                    <a:bodyPr/>
                    <a:lstStyle/>
                    <a:p>
                      <a:pPr algn="ctr"/>
                      <a:r>
                        <a:rPr lang="de-DE" sz="1400" dirty="0" smtClean="0"/>
                        <a:t>220</a:t>
                      </a:r>
                      <a:endParaRPr lang="de-DE" sz="1400" dirty="0"/>
                    </a:p>
                  </a:txBody>
                  <a:tcPr marL="18000" marR="18000" anchor="ctr"/>
                </a:tc>
                <a:tc>
                  <a:txBody>
                    <a:bodyPr/>
                    <a:lstStyle/>
                    <a:p>
                      <a:pPr algn="ctr"/>
                      <a:r>
                        <a:rPr lang="de-DE" sz="1400" dirty="0" smtClean="0"/>
                        <a:t>0.22</a:t>
                      </a:r>
                      <a:endParaRPr lang="de-DE" sz="1400" dirty="0"/>
                    </a:p>
                  </a:txBody>
                  <a:tcPr marL="18000" marR="18000" anchor="ctr"/>
                </a:tc>
                <a:tc>
                  <a:txBody>
                    <a:bodyPr/>
                    <a:lstStyle/>
                    <a:p>
                      <a:pPr algn="ctr"/>
                      <a:r>
                        <a:rPr lang="de-DE" sz="1400" dirty="0" smtClean="0"/>
                        <a:t>63</a:t>
                      </a:r>
                      <a:endParaRPr lang="de-DE" sz="1400" dirty="0"/>
                    </a:p>
                  </a:txBody>
                  <a:tcPr marL="18000" marR="18000" anchor="ctr"/>
                </a:tc>
                <a:tc>
                  <a:txBody>
                    <a:bodyPr/>
                    <a:lstStyle/>
                    <a:p>
                      <a:pPr algn="ctr"/>
                      <a:r>
                        <a:rPr lang="de-DE" sz="1400" dirty="0" smtClean="0"/>
                        <a:t>187</a:t>
                      </a:r>
                      <a:endParaRPr lang="de-DE" sz="1400" dirty="0"/>
                    </a:p>
                  </a:txBody>
                  <a:tcPr marL="18000" marR="18000" anchor="ctr"/>
                </a:tc>
                <a:tc>
                  <a:txBody>
                    <a:bodyPr/>
                    <a:lstStyle/>
                    <a:p>
                      <a:pPr algn="ctr"/>
                      <a:r>
                        <a:rPr lang="de-DE" sz="1400" dirty="0" smtClean="0"/>
                        <a:t>233</a:t>
                      </a:r>
                      <a:endParaRPr lang="de-DE" sz="1400" dirty="0"/>
                    </a:p>
                  </a:txBody>
                  <a:tcPr marL="18000" marR="18000" anchor="ctr"/>
                </a:tc>
                <a:tc>
                  <a:txBody>
                    <a:bodyPr/>
                    <a:lstStyle/>
                    <a:p>
                      <a:pPr algn="ctr"/>
                      <a:r>
                        <a:rPr lang="de-DE" sz="1400" dirty="0" smtClean="0"/>
                        <a:t>0.19</a:t>
                      </a:r>
                      <a:endParaRPr lang="de-DE" sz="1400" dirty="0"/>
                    </a:p>
                  </a:txBody>
                  <a:tcPr marL="18000" marR="18000" anchor="ctr"/>
                </a:tc>
                <a:tc>
                  <a:txBody>
                    <a:bodyPr/>
                    <a:lstStyle/>
                    <a:p>
                      <a:pPr algn="ctr"/>
                      <a:r>
                        <a:rPr lang="de-DE" sz="1400" dirty="0" smtClean="0"/>
                        <a:t>57</a:t>
                      </a:r>
                      <a:endParaRPr lang="de-DE" sz="1400" dirty="0"/>
                    </a:p>
                  </a:txBody>
                  <a:tcPr marL="18000" marR="18000" anchor="ctr"/>
                </a:tc>
                <a:tc>
                  <a:txBody>
                    <a:bodyPr/>
                    <a:lstStyle/>
                    <a:p>
                      <a:pPr algn="ctr"/>
                      <a:r>
                        <a:rPr lang="de-DE" sz="1400" dirty="0" smtClean="0"/>
                        <a:t>190</a:t>
                      </a:r>
                      <a:endParaRPr lang="de-DE" sz="1400" dirty="0"/>
                    </a:p>
                  </a:txBody>
                  <a:tcPr marL="18000" marR="18000" anchor="ctr"/>
                </a:tc>
                <a:tc>
                  <a:txBody>
                    <a:bodyPr/>
                    <a:lstStyle/>
                    <a:p>
                      <a:pPr algn="ctr"/>
                      <a:r>
                        <a:rPr lang="de-DE" sz="1400" dirty="0" smtClean="0"/>
                        <a:t>269</a:t>
                      </a:r>
                      <a:endParaRPr lang="de-DE" sz="1400" dirty="0"/>
                    </a:p>
                  </a:txBody>
                  <a:tcPr marL="18000" marR="18000" anchor="ctr"/>
                </a:tc>
                <a:tc>
                  <a:txBody>
                    <a:bodyPr/>
                    <a:lstStyle/>
                    <a:p>
                      <a:pPr algn="ctr"/>
                      <a:r>
                        <a:rPr lang="de-DE" sz="1400" dirty="0" smtClean="0"/>
                        <a:t>0.20</a:t>
                      </a:r>
                      <a:endParaRPr lang="de-DE" sz="1400" dirty="0"/>
                    </a:p>
                  </a:txBody>
                  <a:tcPr marL="18000" marR="18000" anchor="ctr"/>
                </a:tc>
                <a:tc>
                  <a:txBody>
                    <a:bodyPr/>
                    <a:lstStyle/>
                    <a:p>
                      <a:pPr algn="ctr"/>
                      <a:r>
                        <a:rPr lang="de-DE" sz="1400" dirty="0" smtClean="0"/>
                        <a:t>68</a:t>
                      </a:r>
                      <a:endParaRPr lang="de-DE" sz="1400" dirty="0"/>
                    </a:p>
                  </a:txBody>
                  <a:tcPr marL="18000" marR="18000" anchor="ctr"/>
                </a:tc>
                <a:tc>
                  <a:txBody>
                    <a:bodyPr/>
                    <a:lstStyle/>
                    <a:p>
                      <a:pPr algn="ctr"/>
                      <a:endParaRPr lang="de-DE" sz="1400" dirty="0"/>
                    </a:p>
                  </a:txBody>
                  <a:tcPr marL="18000" marR="18000" anchor="ctr"/>
                </a:tc>
                <a:tc>
                  <a:txBody>
                    <a:bodyPr/>
                    <a:lstStyle/>
                    <a:p>
                      <a:pPr algn="ctr"/>
                      <a:endParaRPr lang="de-DE" sz="1400" dirty="0"/>
                    </a:p>
                  </a:txBody>
                  <a:tcPr marL="18000" marR="18000" anchor="ctr"/>
                </a:tc>
                <a:tc>
                  <a:txBody>
                    <a:bodyPr/>
                    <a:lstStyle/>
                    <a:p>
                      <a:pPr algn="ctr"/>
                      <a:r>
                        <a:rPr lang="de-DE" sz="1400" dirty="0" smtClean="0"/>
                        <a:t>0.24</a:t>
                      </a:r>
                      <a:endParaRPr lang="de-DE" sz="1400" dirty="0"/>
                    </a:p>
                  </a:txBody>
                  <a:tcPr marL="18000" marR="18000" anchor="ctr"/>
                </a:tc>
                <a:tc>
                  <a:txBody>
                    <a:bodyPr/>
                    <a:lstStyle/>
                    <a:p>
                      <a:pPr algn="ctr"/>
                      <a:r>
                        <a:rPr lang="de-DE" sz="1400" dirty="0" smtClean="0"/>
                        <a:t>68</a:t>
                      </a:r>
                      <a:endParaRPr lang="de-DE" sz="1400" dirty="0"/>
                    </a:p>
                  </a:txBody>
                  <a:tcPr marL="18000" marR="18000" anchor="ctr"/>
                </a:tc>
                <a:tc>
                  <a:txBody>
                    <a:bodyPr/>
                    <a:lstStyle/>
                    <a:p>
                      <a:pPr algn="ctr"/>
                      <a:r>
                        <a:rPr lang="de-DE" sz="1400" dirty="0" smtClean="0"/>
                        <a:t>192</a:t>
                      </a:r>
                      <a:endParaRPr lang="de-DE" sz="1400" dirty="0"/>
                    </a:p>
                  </a:txBody>
                  <a:tcPr marL="18000" marR="18000" anchor="ctr"/>
                </a:tc>
                <a:tc>
                  <a:txBody>
                    <a:bodyPr/>
                    <a:lstStyle/>
                    <a:p>
                      <a:pPr algn="ctr"/>
                      <a:r>
                        <a:rPr lang="de-DE" sz="1400" dirty="0" smtClean="0"/>
                        <a:t>261</a:t>
                      </a:r>
                      <a:endParaRPr lang="de-DE" sz="1400" dirty="0"/>
                    </a:p>
                  </a:txBody>
                  <a:tcPr marL="18000" marR="18000" anchor="ctr"/>
                </a:tc>
                <a:tc>
                  <a:txBody>
                    <a:bodyPr/>
                    <a:lstStyle/>
                    <a:p>
                      <a:pPr algn="ctr"/>
                      <a:r>
                        <a:rPr lang="de-DE" sz="1400" dirty="0" smtClean="0"/>
                        <a:t>0.24</a:t>
                      </a:r>
                      <a:endParaRPr lang="de-DE" sz="1400" dirty="0"/>
                    </a:p>
                  </a:txBody>
                  <a:tcPr marL="18000" marR="18000" anchor="ctr"/>
                </a:tc>
                <a:tc>
                  <a:txBody>
                    <a:bodyPr/>
                    <a:lstStyle/>
                    <a:p>
                      <a:pPr algn="ctr"/>
                      <a:r>
                        <a:rPr lang="de-DE" sz="1400" dirty="0" smtClean="0"/>
                        <a:t>46</a:t>
                      </a:r>
                      <a:endParaRPr lang="de-DE" sz="1400" dirty="0"/>
                    </a:p>
                  </a:txBody>
                  <a:tcPr marL="18000" marR="18000" anchor="ctr"/>
                </a:tc>
                <a:tc>
                  <a:txBody>
                    <a:bodyPr/>
                    <a:lstStyle/>
                    <a:p>
                      <a:pPr algn="ctr"/>
                      <a:r>
                        <a:rPr lang="de-DE" sz="1400" dirty="0" smtClean="0"/>
                        <a:t>197</a:t>
                      </a:r>
                      <a:endParaRPr lang="de-DE" sz="1400" dirty="0"/>
                    </a:p>
                  </a:txBody>
                  <a:tcPr marL="18000" marR="18000" anchor="ctr"/>
                </a:tc>
                <a:tc>
                  <a:txBody>
                    <a:bodyPr/>
                    <a:lstStyle/>
                    <a:p>
                      <a:pPr algn="ctr"/>
                      <a:r>
                        <a:rPr lang="de-DE" sz="1400" baseline="0" dirty="0" smtClean="0"/>
                        <a:t>329</a:t>
                      </a:r>
                      <a:endParaRPr lang="de-DE" sz="1400" baseline="0" dirty="0"/>
                    </a:p>
                  </a:txBody>
                  <a:tcPr marL="18000" marR="18000" anchor="ctr"/>
                </a:tc>
                <a:tc>
                  <a:txBody>
                    <a:bodyPr/>
                    <a:lstStyle/>
                    <a:p>
                      <a:pPr algn="ctr"/>
                      <a:r>
                        <a:rPr lang="de-DE" sz="1400" dirty="0" smtClean="0"/>
                        <a:t>0.22</a:t>
                      </a:r>
                      <a:endParaRPr lang="de-DE" sz="1400" dirty="0"/>
                    </a:p>
                  </a:txBody>
                  <a:tcPr marL="18000" marR="18000" anchor="ctr"/>
                </a:tc>
                <a:extLst>
                  <a:ext uri="{0D108BD9-81ED-4DB2-BD59-A6C34878D82A}">
                    <a16:rowId xmlns:a16="http://schemas.microsoft.com/office/drawing/2014/main" val="2302800547"/>
                  </a:ext>
                </a:extLst>
              </a:tr>
              <a:tr h="370840">
                <a:tc>
                  <a:txBody>
                    <a:bodyPr/>
                    <a:lstStyle/>
                    <a:p>
                      <a:pPr algn="ctr"/>
                      <a:r>
                        <a:rPr lang="de-DE" sz="1400" dirty="0" smtClean="0"/>
                        <a:t>1.5</a:t>
                      </a:r>
                      <a:endParaRPr lang="de-DE" sz="1400" dirty="0"/>
                    </a:p>
                  </a:txBody>
                  <a:tcPr anchor="ctr"/>
                </a:tc>
                <a:tc>
                  <a:txBody>
                    <a:bodyPr/>
                    <a:lstStyle/>
                    <a:p>
                      <a:pPr algn="ctr"/>
                      <a:r>
                        <a:rPr lang="de-DE" sz="1400" dirty="0" smtClean="0"/>
                        <a:t>26</a:t>
                      </a:r>
                      <a:endParaRPr lang="de-DE" sz="1400" dirty="0"/>
                    </a:p>
                  </a:txBody>
                  <a:tcPr marL="18000" marR="18000" anchor="ctr"/>
                </a:tc>
                <a:tc>
                  <a:txBody>
                    <a:bodyPr/>
                    <a:lstStyle/>
                    <a:p>
                      <a:pPr algn="ctr"/>
                      <a:r>
                        <a:rPr lang="de-DE" sz="1400" dirty="0" smtClean="0"/>
                        <a:t>164</a:t>
                      </a:r>
                      <a:endParaRPr lang="de-DE" sz="1400" dirty="0"/>
                    </a:p>
                  </a:txBody>
                  <a:tcPr marL="18000" marR="18000" anchor="ctr"/>
                </a:tc>
                <a:tc>
                  <a:txBody>
                    <a:bodyPr/>
                    <a:lstStyle/>
                    <a:p>
                      <a:pPr algn="ctr"/>
                      <a:r>
                        <a:rPr lang="de-DE" sz="1400" dirty="0" smtClean="0"/>
                        <a:t>250</a:t>
                      </a:r>
                      <a:endParaRPr lang="de-DE" sz="1400" dirty="0"/>
                    </a:p>
                  </a:txBody>
                  <a:tcPr marL="18000" marR="18000" anchor="ctr"/>
                </a:tc>
                <a:tc>
                  <a:txBody>
                    <a:bodyPr/>
                    <a:lstStyle/>
                    <a:p>
                      <a:pPr algn="ctr"/>
                      <a:r>
                        <a:rPr lang="de-DE" sz="1400" dirty="0" smtClean="0"/>
                        <a:t>0.19</a:t>
                      </a:r>
                      <a:endParaRPr lang="de-DE" sz="1400" dirty="0"/>
                    </a:p>
                  </a:txBody>
                  <a:tcPr marL="18000" marR="18000" anchor="ctr"/>
                </a:tc>
                <a:tc>
                  <a:txBody>
                    <a:bodyPr/>
                    <a:lstStyle/>
                    <a:p>
                      <a:pPr algn="ctr"/>
                      <a:r>
                        <a:rPr lang="de-DE" sz="1400" dirty="0" smtClean="0"/>
                        <a:t>30</a:t>
                      </a:r>
                      <a:endParaRPr lang="de-DE" sz="1400" dirty="0"/>
                    </a:p>
                  </a:txBody>
                  <a:tcPr marL="18000" marR="18000" anchor="ctr"/>
                </a:tc>
                <a:tc>
                  <a:txBody>
                    <a:bodyPr/>
                    <a:lstStyle/>
                    <a:p>
                      <a:pPr algn="ctr"/>
                      <a:r>
                        <a:rPr lang="de-DE" sz="1400" dirty="0" smtClean="0"/>
                        <a:t>168</a:t>
                      </a:r>
                      <a:endParaRPr lang="de-DE" sz="1400" dirty="0"/>
                    </a:p>
                  </a:txBody>
                  <a:tcPr marL="18000" marR="1800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220</a:t>
                      </a:r>
                    </a:p>
                  </a:txBody>
                  <a:tcPr marL="18000" marR="18000" anchor="ctr"/>
                </a:tc>
                <a:tc>
                  <a:txBody>
                    <a:bodyPr/>
                    <a:lstStyle/>
                    <a:p>
                      <a:pPr algn="ctr"/>
                      <a:r>
                        <a:rPr lang="de-DE" sz="1400" dirty="0" smtClean="0"/>
                        <a:t>0.22</a:t>
                      </a:r>
                      <a:endParaRPr lang="de-DE" sz="1400" dirty="0"/>
                    </a:p>
                  </a:txBody>
                  <a:tcPr marL="18000" marR="18000" anchor="ctr"/>
                </a:tc>
                <a:tc>
                  <a:txBody>
                    <a:bodyPr/>
                    <a:lstStyle/>
                    <a:p>
                      <a:pPr algn="ctr"/>
                      <a:r>
                        <a:rPr lang="de-DE" sz="1400" dirty="0" smtClean="0"/>
                        <a:t>38</a:t>
                      </a:r>
                      <a:endParaRPr lang="de-DE" sz="1400" dirty="0"/>
                    </a:p>
                  </a:txBody>
                  <a:tcPr marL="18000" marR="18000" anchor="ctr"/>
                </a:tc>
                <a:tc>
                  <a:txBody>
                    <a:bodyPr/>
                    <a:lstStyle/>
                    <a:p>
                      <a:pPr algn="ctr"/>
                      <a:r>
                        <a:rPr lang="de-DE" sz="1400" dirty="0" smtClean="0"/>
                        <a:t>186</a:t>
                      </a:r>
                      <a:endParaRPr lang="de-DE" sz="1400" dirty="0"/>
                    </a:p>
                  </a:txBody>
                  <a:tcPr marL="18000" marR="18000" anchor="ctr"/>
                </a:tc>
                <a:tc>
                  <a:txBody>
                    <a:bodyPr/>
                    <a:lstStyle/>
                    <a:p>
                      <a:pPr algn="ctr"/>
                      <a:r>
                        <a:rPr lang="de-DE" sz="1400" dirty="0" smtClean="0"/>
                        <a:t>230</a:t>
                      </a:r>
                      <a:endParaRPr lang="de-DE" sz="1400" dirty="0"/>
                    </a:p>
                  </a:txBody>
                  <a:tcPr marL="18000" marR="18000" anchor="ctr"/>
                </a:tc>
                <a:tc>
                  <a:txBody>
                    <a:bodyPr/>
                    <a:lstStyle/>
                    <a:p>
                      <a:pPr algn="ctr"/>
                      <a:r>
                        <a:rPr lang="de-DE" sz="1400" dirty="0" smtClean="0"/>
                        <a:t>0.19</a:t>
                      </a:r>
                      <a:endParaRPr lang="de-DE" sz="1400" dirty="0"/>
                    </a:p>
                  </a:txBody>
                  <a:tcPr marL="18000" marR="18000" anchor="ctr"/>
                </a:tc>
                <a:tc>
                  <a:txBody>
                    <a:bodyPr/>
                    <a:lstStyle/>
                    <a:p>
                      <a:pPr algn="ctr"/>
                      <a:r>
                        <a:rPr lang="de-DE" sz="1400" dirty="0" smtClean="0"/>
                        <a:t>34</a:t>
                      </a:r>
                      <a:endParaRPr lang="de-DE" sz="1400" dirty="0"/>
                    </a:p>
                  </a:txBody>
                  <a:tcPr marL="18000" marR="18000" anchor="ctr"/>
                </a:tc>
                <a:tc>
                  <a:txBody>
                    <a:bodyPr/>
                    <a:lstStyle/>
                    <a:p>
                      <a:pPr algn="ctr"/>
                      <a:r>
                        <a:rPr lang="de-DE" sz="1400" dirty="0" smtClean="0"/>
                        <a:t>191</a:t>
                      </a:r>
                      <a:endParaRPr lang="de-DE" sz="1400" dirty="0"/>
                    </a:p>
                  </a:txBody>
                  <a:tcPr marL="18000" marR="18000" anchor="ctr"/>
                </a:tc>
                <a:tc>
                  <a:txBody>
                    <a:bodyPr/>
                    <a:lstStyle/>
                    <a:p>
                      <a:pPr algn="ctr"/>
                      <a:r>
                        <a:rPr lang="de-DE" sz="1400" dirty="0" smtClean="0"/>
                        <a:t>272</a:t>
                      </a:r>
                      <a:endParaRPr lang="de-DE" sz="1400" dirty="0"/>
                    </a:p>
                  </a:txBody>
                  <a:tcPr marL="18000" marR="18000" anchor="ctr"/>
                </a:tc>
                <a:tc>
                  <a:txBody>
                    <a:bodyPr/>
                    <a:lstStyle/>
                    <a:p>
                      <a:pPr algn="ctr"/>
                      <a:r>
                        <a:rPr lang="de-DE" sz="1400" dirty="0" smtClean="0"/>
                        <a:t>0.20</a:t>
                      </a:r>
                      <a:endParaRPr lang="de-DE" sz="1400" dirty="0"/>
                    </a:p>
                  </a:txBody>
                  <a:tcPr marL="18000" marR="18000" anchor="ctr"/>
                </a:tc>
                <a:tc>
                  <a:txBody>
                    <a:bodyPr/>
                    <a:lstStyle/>
                    <a:p>
                      <a:pPr algn="ctr"/>
                      <a:r>
                        <a:rPr lang="de-DE" sz="1400" dirty="0" smtClean="0"/>
                        <a:t>75</a:t>
                      </a:r>
                    </a:p>
                    <a:p>
                      <a:pPr algn="ctr"/>
                      <a:r>
                        <a:rPr lang="de-DE" sz="1400" dirty="0" smtClean="0"/>
                        <a:t>48*</a:t>
                      </a:r>
                      <a:endParaRPr lang="de-DE" sz="1400" dirty="0"/>
                    </a:p>
                  </a:txBody>
                  <a:tcPr marL="18000" marR="18000" anchor="ctr"/>
                </a:tc>
                <a:tc>
                  <a:txBody>
                    <a:bodyPr/>
                    <a:lstStyle/>
                    <a:p>
                      <a:pPr algn="ctr"/>
                      <a:r>
                        <a:rPr lang="de-DE" sz="1400" dirty="0" smtClean="0"/>
                        <a:t>248</a:t>
                      </a:r>
                    </a:p>
                    <a:p>
                      <a:pPr algn="ctr"/>
                      <a:endParaRPr lang="de-DE" sz="1400" dirty="0"/>
                    </a:p>
                  </a:txBody>
                  <a:tcPr marL="18000" marR="18000" anchor="ctr"/>
                </a:tc>
                <a:tc>
                  <a:txBody>
                    <a:bodyPr/>
                    <a:lstStyle/>
                    <a:p>
                      <a:pPr algn="ctr"/>
                      <a:r>
                        <a:rPr lang="de-DE" sz="1400" dirty="0" smtClean="0"/>
                        <a:t>308</a:t>
                      </a:r>
                    </a:p>
                    <a:p>
                      <a:pPr algn="ctr"/>
                      <a:endParaRPr lang="de-DE" sz="1400" dirty="0"/>
                    </a:p>
                  </a:txBody>
                  <a:tcPr marL="18000" marR="18000" anchor="ctr"/>
                </a:tc>
                <a:tc>
                  <a:txBody>
                    <a:bodyPr/>
                    <a:lstStyle/>
                    <a:p>
                      <a:pPr algn="ctr"/>
                      <a:r>
                        <a:rPr lang="de-DE" sz="1400" dirty="0" smtClean="0">
                          <a:solidFill>
                            <a:srgbClr val="FF0000"/>
                          </a:solidFill>
                        </a:rPr>
                        <a:t>0.42</a:t>
                      </a:r>
                    </a:p>
                    <a:p>
                      <a:pPr algn="ctr"/>
                      <a:r>
                        <a:rPr lang="de-DE" sz="1400" dirty="0" smtClean="0">
                          <a:solidFill>
                            <a:srgbClr val="FF0000"/>
                          </a:solidFill>
                        </a:rPr>
                        <a:t>0.29</a:t>
                      </a:r>
                      <a:endParaRPr lang="de-DE" sz="1400" dirty="0">
                        <a:solidFill>
                          <a:srgbClr val="FF0000"/>
                        </a:solidFill>
                      </a:endParaRPr>
                    </a:p>
                  </a:txBody>
                  <a:tcPr marL="18000" marR="18000" anchor="ctr"/>
                </a:tc>
                <a:tc>
                  <a:txBody>
                    <a:bodyPr/>
                    <a:lstStyle/>
                    <a:p>
                      <a:pPr algn="ctr"/>
                      <a:r>
                        <a:rPr lang="de-DE" sz="1400" dirty="0" smtClean="0"/>
                        <a:t>43</a:t>
                      </a:r>
                      <a:endParaRPr lang="de-DE" sz="1400" dirty="0"/>
                    </a:p>
                  </a:txBody>
                  <a:tcPr marL="18000" marR="18000" anchor="ctr"/>
                </a:tc>
                <a:tc>
                  <a:txBody>
                    <a:bodyPr/>
                    <a:lstStyle/>
                    <a:p>
                      <a:pPr algn="ctr"/>
                      <a:r>
                        <a:rPr lang="de-DE" sz="1400" dirty="0" smtClean="0"/>
                        <a:t>191</a:t>
                      </a:r>
                      <a:endParaRPr lang="de-DE" sz="1400" dirty="0"/>
                    </a:p>
                  </a:txBody>
                  <a:tcPr marL="18000" marR="18000" anchor="ctr"/>
                </a:tc>
                <a:tc>
                  <a:txBody>
                    <a:bodyPr/>
                    <a:lstStyle/>
                    <a:p>
                      <a:pPr algn="ctr"/>
                      <a:r>
                        <a:rPr lang="de-DE" sz="1400" dirty="0" smtClean="0"/>
                        <a:t>253</a:t>
                      </a:r>
                      <a:endParaRPr lang="de-DE" sz="1400" dirty="0"/>
                    </a:p>
                  </a:txBody>
                  <a:tcPr marL="18000" marR="18000" anchor="ctr"/>
                </a:tc>
                <a:tc>
                  <a:txBody>
                    <a:bodyPr/>
                    <a:lstStyle/>
                    <a:p>
                      <a:pPr algn="ctr"/>
                      <a:r>
                        <a:rPr lang="de-DE" sz="1400" dirty="0" smtClean="0"/>
                        <a:t>0.24</a:t>
                      </a:r>
                      <a:endParaRPr lang="de-DE" sz="1400" dirty="0"/>
                    </a:p>
                  </a:txBody>
                  <a:tcPr marL="18000" marR="18000" anchor="ctr"/>
                </a:tc>
                <a:tc>
                  <a:txBody>
                    <a:bodyPr/>
                    <a:lstStyle/>
                    <a:p>
                      <a:pPr algn="ctr"/>
                      <a:r>
                        <a:rPr lang="de-DE" sz="1400" dirty="0" smtClean="0"/>
                        <a:t>28</a:t>
                      </a:r>
                      <a:endParaRPr lang="de-DE" sz="1400" dirty="0"/>
                    </a:p>
                  </a:txBody>
                  <a:tcPr marL="18000" marR="18000" anchor="ctr"/>
                </a:tc>
                <a:tc>
                  <a:txBody>
                    <a:bodyPr/>
                    <a:lstStyle/>
                    <a:p>
                      <a:pPr algn="ctr"/>
                      <a:r>
                        <a:rPr lang="de-DE" sz="1400" dirty="0" smtClean="0"/>
                        <a:t>185</a:t>
                      </a:r>
                      <a:endParaRPr lang="de-DE" sz="1400" dirty="0"/>
                    </a:p>
                  </a:txBody>
                  <a:tcPr marL="18000" marR="18000" anchor="ctr"/>
                </a:tc>
                <a:tc>
                  <a:txBody>
                    <a:bodyPr/>
                    <a:lstStyle/>
                    <a:p>
                      <a:pPr algn="ctr"/>
                      <a:r>
                        <a:rPr lang="de-DE" sz="1400" dirty="0" smtClean="0"/>
                        <a:t>316</a:t>
                      </a:r>
                      <a:endParaRPr lang="de-DE" sz="1400" dirty="0"/>
                    </a:p>
                  </a:txBody>
                  <a:tcPr marL="18000" marR="18000" anchor="ctr"/>
                </a:tc>
                <a:tc>
                  <a:txBody>
                    <a:bodyPr/>
                    <a:lstStyle/>
                    <a:p>
                      <a:pPr algn="ctr"/>
                      <a:r>
                        <a:rPr lang="de-DE" sz="1400" dirty="0" smtClean="0"/>
                        <a:t>0.20</a:t>
                      </a:r>
                      <a:endParaRPr lang="de-DE" sz="1400" dirty="0"/>
                    </a:p>
                  </a:txBody>
                  <a:tcPr marL="18000" marR="18000" anchor="ctr"/>
                </a:tc>
                <a:extLst>
                  <a:ext uri="{0D108BD9-81ED-4DB2-BD59-A6C34878D82A}">
                    <a16:rowId xmlns:a16="http://schemas.microsoft.com/office/drawing/2014/main" val="1845939386"/>
                  </a:ext>
                </a:extLst>
              </a:tr>
              <a:tr h="370840">
                <a:tc>
                  <a:txBody>
                    <a:bodyPr/>
                    <a:lstStyle/>
                    <a:p>
                      <a:pPr algn="ctr"/>
                      <a:r>
                        <a:rPr lang="de-DE" sz="1400" dirty="0" smtClean="0"/>
                        <a:t>2</a:t>
                      </a:r>
                      <a:endParaRPr lang="de-DE" sz="1400" dirty="0"/>
                    </a:p>
                  </a:txBody>
                  <a:tcPr anchor="ctr"/>
                </a:tc>
                <a:tc>
                  <a:txBody>
                    <a:bodyPr/>
                    <a:lstStyle/>
                    <a:p>
                      <a:pPr algn="ctr"/>
                      <a:r>
                        <a:rPr lang="de-DE" sz="1400" dirty="0" smtClean="0"/>
                        <a:t>20</a:t>
                      </a:r>
                      <a:endParaRPr lang="de-DE" sz="1400" dirty="0"/>
                    </a:p>
                  </a:txBody>
                  <a:tcPr marL="18000" marR="18000" anchor="ctr"/>
                </a:tc>
                <a:tc>
                  <a:txBody>
                    <a:bodyPr/>
                    <a:lstStyle/>
                    <a:p>
                      <a:pPr algn="ctr"/>
                      <a:r>
                        <a:rPr lang="de-DE" sz="1400" dirty="0" smtClean="0"/>
                        <a:t>167</a:t>
                      </a:r>
                      <a:endParaRPr lang="de-DE" sz="1400" dirty="0"/>
                    </a:p>
                  </a:txBody>
                  <a:tcPr marL="18000" marR="18000" anchor="ctr"/>
                </a:tc>
                <a:tc>
                  <a:txBody>
                    <a:bodyPr/>
                    <a:lstStyle/>
                    <a:p>
                      <a:pPr algn="ctr"/>
                      <a:r>
                        <a:rPr lang="de-DE" sz="1400" dirty="0" smtClean="0"/>
                        <a:t>260</a:t>
                      </a:r>
                      <a:endParaRPr lang="de-DE" sz="1400" dirty="0"/>
                    </a:p>
                  </a:txBody>
                  <a:tcPr marL="18000" marR="18000" anchor="ctr"/>
                </a:tc>
                <a:tc>
                  <a:txBody>
                    <a:bodyPr/>
                    <a:lstStyle/>
                    <a:p>
                      <a:pPr algn="ctr"/>
                      <a:r>
                        <a:rPr lang="de-DE" sz="1400" dirty="0" smtClean="0"/>
                        <a:t>0.19</a:t>
                      </a:r>
                      <a:endParaRPr lang="de-DE" sz="1400" dirty="0"/>
                    </a:p>
                  </a:txBody>
                  <a:tcPr marL="18000" marR="18000" anchor="ctr"/>
                </a:tc>
                <a:tc>
                  <a:txBody>
                    <a:bodyPr/>
                    <a:lstStyle/>
                    <a:p>
                      <a:pPr algn="ctr"/>
                      <a:r>
                        <a:rPr lang="de-DE" sz="1400" dirty="0" smtClean="0"/>
                        <a:t>23</a:t>
                      </a:r>
                      <a:endParaRPr lang="de-DE" sz="1400" dirty="0"/>
                    </a:p>
                  </a:txBody>
                  <a:tcPr marL="18000" marR="18000" anchor="ctr"/>
                </a:tc>
                <a:tc>
                  <a:txBody>
                    <a:bodyPr/>
                    <a:lstStyle/>
                    <a:p>
                      <a:pPr algn="ctr"/>
                      <a:r>
                        <a:rPr lang="de-DE" sz="1400" dirty="0" smtClean="0"/>
                        <a:t>170</a:t>
                      </a:r>
                      <a:endParaRPr lang="de-DE" sz="1400" dirty="0"/>
                    </a:p>
                  </a:txBody>
                  <a:tcPr marL="18000" marR="18000" anchor="ctr"/>
                </a:tc>
                <a:tc>
                  <a:txBody>
                    <a:bodyPr/>
                    <a:lstStyle/>
                    <a:p>
                      <a:pPr algn="ctr"/>
                      <a:r>
                        <a:rPr lang="de-DE" sz="1400" dirty="0" smtClean="0"/>
                        <a:t>223</a:t>
                      </a:r>
                      <a:endParaRPr lang="de-DE" sz="1400" dirty="0"/>
                    </a:p>
                  </a:txBody>
                  <a:tcPr marL="18000" marR="18000" anchor="ctr"/>
                </a:tc>
                <a:tc>
                  <a:txBody>
                    <a:bodyPr/>
                    <a:lstStyle/>
                    <a:p>
                      <a:pPr algn="ctr"/>
                      <a:r>
                        <a:rPr lang="de-DE" sz="1400" dirty="0" smtClean="0"/>
                        <a:t>0.23</a:t>
                      </a:r>
                      <a:endParaRPr lang="de-DE" sz="1400" dirty="0"/>
                    </a:p>
                  </a:txBody>
                  <a:tcPr marL="18000" marR="18000" anchor="ctr"/>
                </a:tc>
                <a:tc>
                  <a:txBody>
                    <a:bodyPr/>
                    <a:lstStyle/>
                    <a:p>
                      <a:pPr algn="ctr"/>
                      <a:r>
                        <a:rPr lang="de-DE" sz="1400" dirty="0" smtClean="0"/>
                        <a:t>29</a:t>
                      </a:r>
                      <a:endParaRPr lang="de-DE" sz="1400" dirty="0"/>
                    </a:p>
                  </a:txBody>
                  <a:tcPr marL="18000" marR="18000" anchor="ctr"/>
                </a:tc>
                <a:tc>
                  <a:txBody>
                    <a:bodyPr/>
                    <a:lstStyle/>
                    <a:p>
                      <a:pPr algn="ctr"/>
                      <a:r>
                        <a:rPr lang="de-DE" sz="1400" dirty="0" smtClean="0"/>
                        <a:t>189</a:t>
                      </a:r>
                      <a:endParaRPr lang="de-DE" sz="1400" dirty="0"/>
                    </a:p>
                  </a:txBody>
                  <a:tcPr marL="18000" marR="18000" anchor="ctr"/>
                </a:tc>
                <a:tc>
                  <a:txBody>
                    <a:bodyPr/>
                    <a:lstStyle/>
                    <a:p>
                      <a:pPr algn="ctr"/>
                      <a:r>
                        <a:rPr lang="de-DE" sz="1400" dirty="0" smtClean="0"/>
                        <a:t>213</a:t>
                      </a:r>
                      <a:endParaRPr lang="de-DE" sz="1400" dirty="0"/>
                    </a:p>
                  </a:txBody>
                  <a:tcPr marL="18000" marR="18000" anchor="ctr"/>
                </a:tc>
                <a:tc>
                  <a:txBody>
                    <a:bodyPr/>
                    <a:lstStyle/>
                    <a:p>
                      <a:pPr algn="ctr"/>
                      <a:r>
                        <a:rPr lang="de-DE" sz="1400" dirty="0" smtClean="0"/>
                        <a:t>0.20</a:t>
                      </a:r>
                      <a:endParaRPr lang="de-DE" sz="1400" dirty="0"/>
                    </a:p>
                  </a:txBody>
                  <a:tcPr marL="18000" marR="18000" anchor="ctr"/>
                </a:tc>
                <a:tc>
                  <a:txBody>
                    <a:bodyPr/>
                    <a:lstStyle/>
                    <a:p>
                      <a:pPr algn="ctr"/>
                      <a:r>
                        <a:rPr lang="de-DE" sz="1400" dirty="0" smtClean="0"/>
                        <a:t>25</a:t>
                      </a:r>
                      <a:endParaRPr lang="de-DE" sz="1400" dirty="0"/>
                    </a:p>
                  </a:txBody>
                  <a:tcPr marL="18000" marR="18000" anchor="ctr"/>
                </a:tc>
                <a:tc>
                  <a:txBody>
                    <a:bodyPr/>
                    <a:lstStyle/>
                    <a:p>
                      <a:pPr algn="ctr"/>
                      <a:r>
                        <a:rPr lang="de-DE" sz="1400" dirty="0" smtClean="0"/>
                        <a:t>190</a:t>
                      </a:r>
                      <a:endParaRPr lang="de-DE" sz="1400" dirty="0"/>
                    </a:p>
                  </a:txBody>
                  <a:tcPr marL="18000" marR="18000" anchor="ctr"/>
                </a:tc>
                <a:tc>
                  <a:txBody>
                    <a:bodyPr/>
                    <a:lstStyle/>
                    <a:p>
                      <a:pPr algn="ctr"/>
                      <a:r>
                        <a:rPr lang="de-DE" sz="1400" dirty="0" smtClean="0"/>
                        <a:t>274</a:t>
                      </a:r>
                      <a:endParaRPr lang="de-DE" sz="1400" dirty="0"/>
                    </a:p>
                  </a:txBody>
                  <a:tcPr marL="18000" marR="18000" anchor="ctr"/>
                </a:tc>
                <a:tc>
                  <a:txBody>
                    <a:bodyPr/>
                    <a:lstStyle/>
                    <a:p>
                      <a:pPr algn="ctr"/>
                      <a:r>
                        <a:rPr lang="de-DE" sz="1400" dirty="0" smtClean="0"/>
                        <a:t>0.20</a:t>
                      </a:r>
                      <a:endParaRPr lang="de-DE" sz="1400" dirty="0"/>
                    </a:p>
                  </a:txBody>
                  <a:tcPr marL="18000" marR="18000" anchor="ctr"/>
                </a:tc>
                <a:tc>
                  <a:txBody>
                    <a:bodyPr/>
                    <a:lstStyle/>
                    <a:p>
                      <a:pPr algn="ctr"/>
                      <a:r>
                        <a:rPr lang="de-DE" sz="1400" dirty="0" smtClean="0"/>
                        <a:t>50</a:t>
                      </a:r>
                    </a:p>
                    <a:p>
                      <a:pPr algn="ctr"/>
                      <a:r>
                        <a:rPr lang="de-DE" sz="1400" dirty="0" smtClean="0"/>
                        <a:t>32</a:t>
                      </a:r>
                      <a:endParaRPr lang="de-DE" sz="1400" dirty="0"/>
                    </a:p>
                  </a:txBody>
                  <a:tcPr marL="18000" marR="18000" anchor="ctr"/>
                </a:tc>
                <a:tc>
                  <a:txBody>
                    <a:bodyPr/>
                    <a:lstStyle/>
                    <a:p>
                      <a:pPr algn="ctr"/>
                      <a:r>
                        <a:rPr lang="de-DE" sz="1400" dirty="0" smtClean="0"/>
                        <a:t>249</a:t>
                      </a:r>
                    </a:p>
                    <a:p>
                      <a:pPr algn="ctr"/>
                      <a:endParaRPr lang="de-DE" sz="1400" dirty="0"/>
                    </a:p>
                  </a:txBody>
                  <a:tcPr marL="18000" marR="18000" anchor="ctr"/>
                </a:tc>
                <a:tc>
                  <a:txBody>
                    <a:bodyPr/>
                    <a:lstStyle/>
                    <a:p>
                      <a:pPr algn="ctr"/>
                      <a:r>
                        <a:rPr lang="de-DE" sz="1400" dirty="0" smtClean="0"/>
                        <a:t>307</a:t>
                      </a:r>
                    </a:p>
                    <a:p>
                      <a:pPr algn="ctr"/>
                      <a:endParaRPr lang="de-DE" sz="1400" dirty="0"/>
                    </a:p>
                  </a:txBody>
                  <a:tcPr marL="18000" marR="18000" anchor="ctr"/>
                </a:tc>
                <a:tc>
                  <a:txBody>
                    <a:bodyPr/>
                    <a:lstStyle/>
                    <a:p>
                      <a:pPr algn="ctr"/>
                      <a:r>
                        <a:rPr lang="de-DE" sz="1400" dirty="0" smtClean="0">
                          <a:solidFill>
                            <a:srgbClr val="FF0000"/>
                          </a:solidFill>
                        </a:rPr>
                        <a:t>0.42</a:t>
                      </a:r>
                    </a:p>
                    <a:p>
                      <a:pPr algn="ctr"/>
                      <a:r>
                        <a:rPr lang="de-DE" sz="1400" dirty="0" smtClean="0">
                          <a:solidFill>
                            <a:srgbClr val="006C66"/>
                          </a:solidFill>
                        </a:rPr>
                        <a:t>0.28</a:t>
                      </a:r>
                      <a:endParaRPr lang="de-DE" sz="1400" dirty="0">
                        <a:solidFill>
                          <a:srgbClr val="006C66"/>
                        </a:solidFill>
                      </a:endParaRPr>
                    </a:p>
                  </a:txBody>
                  <a:tcPr marL="18000" marR="18000" anchor="ctr"/>
                </a:tc>
                <a:tc>
                  <a:txBody>
                    <a:bodyPr/>
                    <a:lstStyle/>
                    <a:p>
                      <a:pPr algn="ctr"/>
                      <a:r>
                        <a:rPr lang="de-DE" sz="1400" dirty="0" smtClean="0"/>
                        <a:t>33</a:t>
                      </a:r>
                      <a:endParaRPr lang="de-DE" sz="1400" dirty="0"/>
                    </a:p>
                  </a:txBody>
                  <a:tcPr marL="18000" marR="18000" anchor="ctr"/>
                </a:tc>
                <a:tc>
                  <a:txBody>
                    <a:bodyPr/>
                    <a:lstStyle/>
                    <a:p>
                      <a:pPr algn="ctr"/>
                      <a:r>
                        <a:rPr lang="de-DE" sz="1400" dirty="0" smtClean="0"/>
                        <a:t>194</a:t>
                      </a:r>
                      <a:endParaRPr lang="de-DE" sz="1400" dirty="0"/>
                    </a:p>
                  </a:txBody>
                  <a:tcPr marL="18000" marR="18000" anchor="ctr"/>
                </a:tc>
                <a:tc>
                  <a:txBody>
                    <a:bodyPr/>
                    <a:lstStyle/>
                    <a:p>
                      <a:pPr algn="ctr"/>
                      <a:r>
                        <a:rPr lang="de-DE" sz="1400" dirty="0" smtClean="0"/>
                        <a:t>252</a:t>
                      </a:r>
                      <a:endParaRPr lang="de-DE" sz="1400" dirty="0"/>
                    </a:p>
                  </a:txBody>
                  <a:tcPr marL="18000" marR="18000" anchor="ctr"/>
                </a:tc>
                <a:tc>
                  <a:txBody>
                    <a:bodyPr/>
                    <a:lstStyle/>
                    <a:p>
                      <a:pPr algn="ctr"/>
                      <a:r>
                        <a:rPr lang="de-DE" sz="1400" dirty="0" smtClean="0"/>
                        <a:t>0.25</a:t>
                      </a:r>
                      <a:endParaRPr lang="de-DE" sz="1400" dirty="0"/>
                    </a:p>
                  </a:txBody>
                  <a:tcPr marL="18000" marR="18000" anchor="ctr"/>
                </a:tc>
                <a:tc>
                  <a:txBody>
                    <a:bodyPr/>
                    <a:lstStyle/>
                    <a:p>
                      <a:pPr algn="ctr"/>
                      <a:r>
                        <a:rPr lang="de-DE" sz="1400" dirty="0" smtClean="0"/>
                        <a:t>21</a:t>
                      </a:r>
                      <a:endParaRPr lang="de-DE" sz="1400" dirty="0"/>
                    </a:p>
                  </a:txBody>
                  <a:tcPr marL="18000" marR="18000" anchor="ctr"/>
                </a:tc>
                <a:tc>
                  <a:txBody>
                    <a:bodyPr/>
                    <a:lstStyle/>
                    <a:p>
                      <a:pPr algn="ctr"/>
                      <a:r>
                        <a:rPr lang="de-DE" sz="1400" dirty="0" smtClean="0"/>
                        <a:t>184</a:t>
                      </a:r>
                      <a:endParaRPr lang="de-DE" sz="1400" dirty="0"/>
                    </a:p>
                  </a:txBody>
                  <a:tcPr marL="18000" marR="18000" anchor="ctr"/>
                </a:tc>
                <a:tc>
                  <a:txBody>
                    <a:bodyPr/>
                    <a:lstStyle/>
                    <a:p>
                      <a:pPr algn="ctr"/>
                      <a:r>
                        <a:rPr lang="de-DE" sz="1400" dirty="0" smtClean="0"/>
                        <a:t>313</a:t>
                      </a:r>
                      <a:endParaRPr lang="de-DE" sz="1400" dirty="0"/>
                    </a:p>
                  </a:txBody>
                  <a:tcPr marL="18000" marR="18000" anchor="ctr"/>
                </a:tc>
                <a:tc>
                  <a:txBody>
                    <a:bodyPr/>
                    <a:lstStyle/>
                    <a:p>
                      <a:pPr algn="ctr"/>
                      <a:r>
                        <a:rPr lang="de-DE" sz="1400" dirty="0" smtClean="0"/>
                        <a:t>0.20</a:t>
                      </a:r>
                      <a:endParaRPr lang="de-DE" sz="1400" dirty="0"/>
                    </a:p>
                  </a:txBody>
                  <a:tcPr marL="18000" marR="18000" anchor="ctr"/>
                </a:tc>
                <a:extLst>
                  <a:ext uri="{0D108BD9-81ED-4DB2-BD59-A6C34878D82A}">
                    <a16:rowId xmlns:a16="http://schemas.microsoft.com/office/drawing/2014/main" val="684467560"/>
                  </a:ext>
                </a:extLst>
              </a:tr>
              <a:tr h="370840">
                <a:tc>
                  <a:txBody>
                    <a:bodyPr/>
                    <a:lstStyle/>
                    <a:p>
                      <a:pPr algn="ctr"/>
                      <a:r>
                        <a:rPr lang="de-DE" sz="1400" dirty="0" smtClean="0"/>
                        <a:t>3</a:t>
                      </a:r>
                      <a:endParaRPr lang="de-DE" sz="1400" dirty="0"/>
                    </a:p>
                  </a:txBody>
                  <a:tcPr anchor="ctr"/>
                </a:tc>
                <a:tc>
                  <a:txBody>
                    <a:bodyPr/>
                    <a:lstStyle/>
                    <a:p>
                      <a:pPr algn="ctr"/>
                      <a:r>
                        <a:rPr lang="de-DE" sz="1400" dirty="0" smtClean="0"/>
                        <a:t>13</a:t>
                      </a:r>
                      <a:endParaRPr lang="de-DE" sz="1400" dirty="0"/>
                    </a:p>
                  </a:txBody>
                  <a:tcPr marL="18000" marR="18000" anchor="ctr"/>
                </a:tc>
                <a:tc>
                  <a:txBody>
                    <a:bodyPr/>
                    <a:lstStyle/>
                    <a:p>
                      <a:pPr algn="ctr"/>
                      <a:r>
                        <a:rPr lang="de-DE" sz="1400" dirty="0" smtClean="0"/>
                        <a:t>158</a:t>
                      </a:r>
                      <a:endParaRPr lang="de-DE" sz="1400" dirty="0"/>
                    </a:p>
                  </a:txBody>
                  <a:tcPr marL="18000" marR="18000" anchor="ctr"/>
                </a:tc>
                <a:tc>
                  <a:txBody>
                    <a:bodyPr/>
                    <a:lstStyle/>
                    <a:p>
                      <a:pPr algn="ctr"/>
                      <a:r>
                        <a:rPr lang="de-DE" sz="1400" dirty="0" smtClean="0"/>
                        <a:t>255</a:t>
                      </a:r>
                      <a:endParaRPr lang="de-DE" sz="1400" dirty="0"/>
                    </a:p>
                  </a:txBody>
                  <a:tcPr marL="18000" marR="18000" anchor="ctr"/>
                </a:tc>
                <a:tc>
                  <a:txBody>
                    <a:bodyPr/>
                    <a:lstStyle/>
                    <a:p>
                      <a:pPr algn="ctr"/>
                      <a:r>
                        <a:rPr lang="de-DE" sz="1400" dirty="0" smtClean="0"/>
                        <a:t>0.19</a:t>
                      </a:r>
                      <a:endParaRPr lang="de-DE" sz="1400" dirty="0"/>
                    </a:p>
                  </a:txBody>
                  <a:tcPr marL="18000" marR="18000" anchor="ctr"/>
                </a:tc>
                <a:tc>
                  <a:txBody>
                    <a:bodyPr/>
                    <a:lstStyle/>
                    <a:p>
                      <a:pPr algn="ctr"/>
                      <a:r>
                        <a:rPr lang="de-DE" sz="1400" dirty="0" smtClean="0"/>
                        <a:t>15</a:t>
                      </a:r>
                      <a:endParaRPr lang="de-DE" sz="1400" dirty="0"/>
                    </a:p>
                  </a:txBody>
                  <a:tcPr marL="18000" marR="18000" anchor="ctr"/>
                </a:tc>
                <a:tc>
                  <a:txBody>
                    <a:bodyPr/>
                    <a:lstStyle/>
                    <a:p>
                      <a:pPr algn="ctr"/>
                      <a:r>
                        <a:rPr lang="de-DE" sz="1400" dirty="0" smtClean="0"/>
                        <a:t>148</a:t>
                      </a:r>
                      <a:endParaRPr lang="de-DE" sz="1400" dirty="0"/>
                    </a:p>
                  </a:txBody>
                  <a:tcPr marL="18000" marR="18000" anchor="ctr"/>
                </a:tc>
                <a:tc>
                  <a:txBody>
                    <a:bodyPr/>
                    <a:lstStyle/>
                    <a:p>
                      <a:pPr algn="ctr"/>
                      <a:r>
                        <a:rPr lang="de-DE" sz="1400" dirty="0" smtClean="0"/>
                        <a:t>214</a:t>
                      </a:r>
                      <a:endParaRPr lang="de-DE" sz="1400" dirty="0"/>
                    </a:p>
                  </a:txBody>
                  <a:tcPr marL="18000" marR="18000" anchor="ctr"/>
                </a:tc>
                <a:tc>
                  <a:txBody>
                    <a:bodyPr/>
                    <a:lstStyle/>
                    <a:p>
                      <a:pPr algn="ctr"/>
                      <a:r>
                        <a:rPr lang="de-DE" sz="1400" dirty="0" smtClean="0"/>
                        <a:t>0.22</a:t>
                      </a:r>
                      <a:endParaRPr lang="de-DE" sz="1400" dirty="0"/>
                    </a:p>
                  </a:txBody>
                  <a:tcPr marL="18000" marR="18000" anchor="ctr"/>
                </a:tc>
                <a:tc>
                  <a:txBody>
                    <a:bodyPr/>
                    <a:lstStyle/>
                    <a:p>
                      <a:pPr algn="ctr"/>
                      <a:r>
                        <a:rPr lang="de-DE" sz="1400" dirty="0" smtClean="0"/>
                        <a:t>22</a:t>
                      </a:r>
                      <a:endParaRPr lang="de-DE" sz="1400" dirty="0"/>
                    </a:p>
                  </a:txBody>
                  <a:tcPr marL="18000" marR="18000" anchor="ctr"/>
                </a:tc>
                <a:tc>
                  <a:txBody>
                    <a:bodyPr/>
                    <a:lstStyle/>
                    <a:p>
                      <a:pPr algn="ctr"/>
                      <a:r>
                        <a:rPr lang="de-DE" sz="1400" dirty="0" smtClean="0"/>
                        <a:t>185</a:t>
                      </a:r>
                      <a:endParaRPr lang="de-DE" sz="1400" dirty="0"/>
                    </a:p>
                  </a:txBody>
                  <a:tcPr marL="18000" marR="18000" anchor="ctr"/>
                </a:tc>
                <a:tc>
                  <a:txBody>
                    <a:bodyPr/>
                    <a:lstStyle/>
                    <a:p>
                      <a:pPr algn="ctr"/>
                      <a:r>
                        <a:rPr lang="de-DE" sz="1400" dirty="0" smtClean="0"/>
                        <a:t>231</a:t>
                      </a:r>
                      <a:endParaRPr lang="de-DE" sz="1400" dirty="0"/>
                    </a:p>
                  </a:txBody>
                  <a:tcPr marL="18000" marR="18000" anchor="ctr"/>
                </a:tc>
                <a:tc>
                  <a:txBody>
                    <a:bodyPr/>
                    <a:lstStyle/>
                    <a:p>
                      <a:pPr algn="ctr"/>
                      <a:r>
                        <a:rPr lang="de-DE" sz="1400" dirty="0" smtClean="0"/>
                        <a:t>0.22</a:t>
                      </a:r>
                      <a:endParaRPr lang="de-DE" sz="1400" dirty="0"/>
                    </a:p>
                  </a:txBody>
                  <a:tcPr marL="18000" marR="18000" anchor="ctr"/>
                </a:tc>
                <a:tc>
                  <a:txBody>
                    <a:bodyPr/>
                    <a:lstStyle/>
                    <a:p>
                      <a:pPr algn="ctr"/>
                      <a:r>
                        <a:rPr lang="de-DE" sz="1400" dirty="0" smtClean="0"/>
                        <a:t>17</a:t>
                      </a:r>
                      <a:endParaRPr lang="de-DE" sz="1400" dirty="0"/>
                    </a:p>
                  </a:txBody>
                  <a:tcPr marL="18000" marR="18000" anchor="ctr"/>
                </a:tc>
                <a:tc>
                  <a:txBody>
                    <a:bodyPr/>
                    <a:lstStyle/>
                    <a:p>
                      <a:pPr algn="ctr"/>
                      <a:r>
                        <a:rPr lang="de-DE" sz="1400" dirty="0" smtClean="0"/>
                        <a:t>193</a:t>
                      </a:r>
                      <a:endParaRPr lang="de-DE" sz="1400" dirty="0"/>
                    </a:p>
                  </a:txBody>
                  <a:tcPr marL="18000" marR="18000" anchor="ctr"/>
                </a:tc>
                <a:tc>
                  <a:txBody>
                    <a:bodyPr/>
                    <a:lstStyle/>
                    <a:p>
                      <a:pPr algn="ctr"/>
                      <a:r>
                        <a:rPr lang="de-DE" sz="1400" dirty="0" smtClean="0"/>
                        <a:t>280</a:t>
                      </a:r>
                      <a:endParaRPr lang="de-DE" sz="1400" dirty="0"/>
                    </a:p>
                  </a:txBody>
                  <a:tcPr marL="18000" marR="18000" anchor="ctr"/>
                </a:tc>
                <a:tc>
                  <a:txBody>
                    <a:bodyPr/>
                    <a:lstStyle/>
                    <a:p>
                      <a:pPr algn="ctr"/>
                      <a:r>
                        <a:rPr lang="de-DE" sz="1400" dirty="0" smtClean="0"/>
                        <a:t>0.21</a:t>
                      </a:r>
                      <a:endParaRPr lang="de-DE" sz="1400" dirty="0"/>
                    </a:p>
                  </a:txBody>
                  <a:tcPr marL="18000" marR="18000" anchor="ctr"/>
                </a:tc>
                <a:tc>
                  <a:txBody>
                    <a:bodyPr/>
                    <a:lstStyle/>
                    <a:p>
                      <a:pPr algn="ctr"/>
                      <a:r>
                        <a:rPr lang="de-DE" sz="1400" dirty="0" smtClean="0"/>
                        <a:t>32</a:t>
                      </a:r>
                    </a:p>
                    <a:p>
                      <a:pPr algn="ctr"/>
                      <a:r>
                        <a:rPr lang="de-DE" sz="1400" dirty="0" smtClean="0"/>
                        <a:t>20</a:t>
                      </a:r>
                      <a:endParaRPr lang="de-DE" sz="1400" dirty="0"/>
                    </a:p>
                  </a:txBody>
                  <a:tcPr marL="18000" marR="18000" anchor="ctr"/>
                </a:tc>
                <a:tc>
                  <a:txBody>
                    <a:bodyPr/>
                    <a:lstStyle/>
                    <a:p>
                      <a:pPr algn="ctr"/>
                      <a:r>
                        <a:rPr lang="de-DE" sz="1400" dirty="0" smtClean="0"/>
                        <a:t>252</a:t>
                      </a:r>
                    </a:p>
                    <a:p>
                      <a:pPr algn="ctr"/>
                      <a:endParaRPr lang="de-DE" sz="1400" dirty="0"/>
                    </a:p>
                  </a:txBody>
                  <a:tcPr marL="18000" marR="18000" anchor="ctr"/>
                </a:tc>
                <a:tc>
                  <a:txBody>
                    <a:bodyPr/>
                    <a:lstStyle/>
                    <a:p>
                      <a:pPr algn="ctr"/>
                      <a:r>
                        <a:rPr lang="de-DE" sz="1400" dirty="0" smtClean="0"/>
                        <a:t>287</a:t>
                      </a:r>
                    </a:p>
                    <a:p>
                      <a:pPr algn="ctr"/>
                      <a:endParaRPr lang="de-DE" sz="1400" dirty="0"/>
                    </a:p>
                  </a:txBody>
                  <a:tcPr marL="18000" marR="18000" anchor="ctr"/>
                </a:tc>
                <a:tc>
                  <a:txBody>
                    <a:bodyPr/>
                    <a:lstStyle/>
                    <a:p>
                      <a:pPr algn="ctr"/>
                      <a:r>
                        <a:rPr lang="de-DE" sz="1400" dirty="0" smtClean="0">
                          <a:solidFill>
                            <a:srgbClr val="FF0000"/>
                          </a:solidFill>
                        </a:rPr>
                        <a:t>0.42</a:t>
                      </a:r>
                    </a:p>
                    <a:p>
                      <a:pPr algn="ctr"/>
                      <a:r>
                        <a:rPr lang="de-DE" sz="1400" dirty="0" smtClean="0">
                          <a:solidFill>
                            <a:srgbClr val="006C66"/>
                          </a:solidFill>
                        </a:rPr>
                        <a:t>0.26</a:t>
                      </a:r>
                      <a:endParaRPr lang="de-DE" sz="1400" dirty="0">
                        <a:solidFill>
                          <a:srgbClr val="006C66"/>
                        </a:solidFill>
                      </a:endParaRPr>
                    </a:p>
                  </a:txBody>
                  <a:tcPr marL="18000" marR="18000" anchor="ctr"/>
                </a:tc>
                <a:tc>
                  <a:txBody>
                    <a:bodyPr/>
                    <a:lstStyle/>
                    <a:p>
                      <a:pPr algn="ctr"/>
                      <a:r>
                        <a:rPr lang="de-DE" sz="1400" dirty="0" smtClean="0"/>
                        <a:t>22</a:t>
                      </a:r>
                      <a:endParaRPr lang="de-DE" sz="1400" dirty="0"/>
                    </a:p>
                  </a:txBody>
                  <a:tcPr marL="18000" marR="18000" anchor="ctr"/>
                </a:tc>
                <a:tc>
                  <a:txBody>
                    <a:bodyPr/>
                    <a:lstStyle/>
                    <a:p>
                      <a:pPr algn="ctr"/>
                      <a:r>
                        <a:rPr lang="de-DE" sz="1400" dirty="0" smtClean="0"/>
                        <a:t>181</a:t>
                      </a:r>
                      <a:endParaRPr lang="de-DE" sz="1400" dirty="0"/>
                    </a:p>
                  </a:txBody>
                  <a:tcPr marL="18000" marR="18000" anchor="ctr"/>
                </a:tc>
                <a:tc>
                  <a:txBody>
                    <a:bodyPr/>
                    <a:lstStyle/>
                    <a:p>
                      <a:pPr algn="ctr"/>
                      <a:r>
                        <a:rPr lang="de-DE" sz="1400" dirty="0" smtClean="0"/>
                        <a:t>224</a:t>
                      </a:r>
                      <a:endParaRPr lang="de-DE" sz="1400" dirty="0"/>
                    </a:p>
                  </a:txBody>
                  <a:tcPr marL="18000" marR="18000" anchor="ctr"/>
                </a:tc>
                <a:tc>
                  <a:txBody>
                    <a:bodyPr/>
                    <a:lstStyle/>
                    <a:p>
                      <a:pPr algn="ctr"/>
                      <a:r>
                        <a:rPr lang="de-DE" sz="1400" dirty="0" smtClean="0"/>
                        <a:t>0.25</a:t>
                      </a:r>
                      <a:endParaRPr lang="de-DE" sz="1400" dirty="0"/>
                    </a:p>
                  </a:txBody>
                  <a:tcPr marL="18000" marR="18000" anchor="ctr"/>
                </a:tc>
                <a:tc>
                  <a:txBody>
                    <a:bodyPr/>
                    <a:lstStyle/>
                    <a:p>
                      <a:pPr algn="ctr"/>
                      <a:r>
                        <a:rPr lang="de-DE" sz="1400" dirty="0" smtClean="0"/>
                        <a:t>13</a:t>
                      </a:r>
                      <a:endParaRPr lang="de-DE" sz="1400" dirty="0"/>
                    </a:p>
                  </a:txBody>
                  <a:tcPr marL="18000" marR="18000" anchor="ctr"/>
                </a:tc>
                <a:tc>
                  <a:txBody>
                    <a:bodyPr/>
                    <a:lstStyle/>
                    <a:p>
                      <a:pPr algn="ctr"/>
                      <a:r>
                        <a:rPr lang="de-DE" sz="1400" dirty="0" smtClean="0"/>
                        <a:t>170</a:t>
                      </a:r>
                      <a:endParaRPr lang="de-DE" sz="1400" dirty="0"/>
                    </a:p>
                  </a:txBody>
                  <a:tcPr marL="18000" marR="18000" anchor="ctr"/>
                </a:tc>
                <a:tc>
                  <a:txBody>
                    <a:bodyPr/>
                    <a:lstStyle/>
                    <a:p>
                      <a:pPr algn="ctr"/>
                      <a:r>
                        <a:rPr lang="de-DE" sz="1400" dirty="0" smtClean="0"/>
                        <a:t>293</a:t>
                      </a:r>
                      <a:endParaRPr lang="de-DE" sz="1400" dirty="0"/>
                    </a:p>
                  </a:txBody>
                  <a:tcPr marL="18000" marR="18000" anchor="ctr"/>
                </a:tc>
                <a:tc>
                  <a:txBody>
                    <a:bodyPr/>
                    <a:lstStyle/>
                    <a:p>
                      <a:pPr algn="ctr"/>
                      <a:r>
                        <a:rPr lang="de-DE" sz="1400" dirty="0" smtClean="0"/>
                        <a:t>0.18</a:t>
                      </a:r>
                      <a:endParaRPr lang="de-DE" sz="1400" dirty="0"/>
                    </a:p>
                  </a:txBody>
                  <a:tcPr marL="18000" marR="18000" anchor="ctr"/>
                </a:tc>
                <a:extLst>
                  <a:ext uri="{0D108BD9-81ED-4DB2-BD59-A6C34878D82A}">
                    <a16:rowId xmlns:a16="http://schemas.microsoft.com/office/drawing/2014/main" val="4069486330"/>
                  </a:ext>
                </a:extLst>
              </a:tr>
              <a:tr h="370840">
                <a:tc>
                  <a:txBody>
                    <a:bodyPr/>
                    <a:lstStyle/>
                    <a:p>
                      <a:pPr algn="ctr"/>
                      <a:r>
                        <a:rPr lang="de-DE" sz="1400" dirty="0" smtClean="0"/>
                        <a:t>5</a:t>
                      </a:r>
                      <a:endParaRPr lang="de-DE" sz="1400" dirty="0"/>
                    </a:p>
                  </a:txBody>
                  <a:tcPr anchor="ctr"/>
                </a:tc>
                <a:tc>
                  <a:txBody>
                    <a:bodyPr/>
                    <a:lstStyle/>
                    <a:p>
                      <a:pPr algn="ctr"/>
                      <a:r>
                        <a:rPr lang="de-DE" sz="1400" dirty="0" smtClean="0"/>
                        <a:t>8</a:t>
                      </a:r>
                      <a:endParaRPr lang="de-DE" sz="1400" dirty="0"/>
                    </a:p>
                  </a:txBody>
                  <a:tcPr marL="18000" marR="18000" anchor="ctr"/>
                </a:tc>
                <a:tc>
                  <a:txBody>
                    <a:bodyPr/>
                    <a:lstStyle/>
                    <a:p>
                      <a:pPr algn="ctr"/>
                      <a:r>
                        <a:rPr lang="de-DE" sz="1400" dirty="0" smtClean="0"/>
                        <a:t>155</a:t>
                      </a:r>
                      <a:endParaRPr lang="de-DE" sz="1400" dirty="0"/>
                    </a:p>
                  </a:txBody>
                  <a:tcPr marL="18000" marR="18000" anchor="ctr"/>
                </a:tc>
                <a:tc>
                  <a:txBody>
                    <a:bodyPr/>
                    <a:lstStyle/>
                    <a:p>
                      <a:pPr algn="ctr"/>
                      <a:r>
                        <a:rPr lang="de-DE" sz="1400" dirty="0" smtClean="0"/>
                        <a:t>253</a:t>
                      </a:r>
                      <a:endParaRPr lang="de-DE" sz="1400" dirty="0"/>
                    </a:p>
                  </a:txBody>
                  <a:tcPr marL="18000" marR="18000" anchor="ctr"/>
                </a:tc>
                <a:tc>
                  <a:txBody>
                    <a:bodyPr/>
                    <a:lstStyle/>
                    <a:p>
                      <a:pPr algn="ctr"/>
                      <a:r>
                        <a:rPr lang="de-DE" sz="1400" dirty="0" smtClean="0"/>
                        <a:t>0.17</a:t>
                      </a:r>
                      <a:endParaRPr lang="de-DE" sz="1400" dirty="0"/>
                    </a:p>
                  </a:txBody>
                  <a:tcPr marL="18000" marR="18000" anchor="ctr"/>
                </a:tc>
                <a:tc>
                  <a:txBody>
                    <a:bodyPr/>
                    <a:lstStyle/>
                    <a:p>
                      <a:pPr algn="ctr"/>
                      <a:r>
                        <a:rPr lang="de-DE" sz="1400" dirty="0" smtClean="0"/>
                        <a:t>11</a:t>
                      </a:r>
                      <a:endParaRPr lang="de-DE" sz="1400" dirty="0"/>
                    </a:p>
                  </a:txBody>
                  <a:tcPr marL="18000" marR="18000" anchor="ctr"/>
                </a:tc>
                <a:tc>
                  <a:txBody>
                    <a:bodyPr/>
                    <a:lstStyle/>
                    <a:p>
                      <a:pPr algn="ctr"/>
                      <a:r>
                        <a:rPr lang="de-DE" sz="1400" dirty="0" smtClean="0"/>
                        <a:t>162</a:t>
                      </a:r>
                      <a:endParaRPr lang="de-DE" sz="1400" dirty="0"/>
                    </a:p>
                  </a:txBody>
                  <a:tcPr marL="18000" marR="18000" anchor="ctr"/>
                </a:tc>
                <a:tc>
                  <a:txBody>
                    <a:bodyPr/>
                    <a:lstStyle/>
                    <a:p>
                      <a:pPr algn="ctr"/>
                      <a:r>
                        <a:rPr lang="de-DE" sz="1400" dirty="0" smtClean="0"/>
                        <a:t>204</a:t>
                      </a:r>
                      <a:endParaRPr lang="de-DE" sz="1400" dirty="0"/>
                    </a:p>
                  </a:txBody>
                  <a:tcPr marL="18000" marR="18000" anchor="ctr"/>
                </a:tc>
                <a:tc>
                  <a:txBody>
                    <a:bodyPr/>
                    <a:lstStyle/>
                    <a:p>
                      <a:pPr algn="ctr"/>
                      <a:r>
                        <a:rPr lang="de-DE" sz="1400" dirty="0" smtClean="0"/>
                        <a:t>0.25</a:t>
                      </a:r>
                      <a:endParaRPr lang="de-DE" sz="1400" dirty="0"/>
                    </a:p>
                  </a:txBody>
                  <a:tcPr marL="18000" marR="18000" anchor="ctr"/>
                </a:tc>
                <a:tc>
                  <a:txBody>
                    <a:bodyPr/>
                    <a:lstStyle/>
                    <a:p>
                      <a:pPr algn="ctr"/>
                      <a:r>
                        <a:rPr lang="de-DE" sz="1400" dirty="0" smtClean="0"/>
                        <a:t>13</a:t>
                      </a:r>
                      <a:endParaRPr lang="de-DE" sz="1400" dirty="0"/>
                    </a:p>
                  </a:txBody>
                  <a:tcPr marL="18000" marR="18000" anchor="ctr"/>
                </a:tc>
                <a:tc>
                  <a:txBody>
                    <a:bodyPr/>
                    <a:lstStyle/>
                    <a:p>
                      <a:pPr algn="ctr"/>
                      <a:r>
                        <a:rPr lang="de-DE" sz="1400" dirty="0" smtClean="0"/>
                        <a:t>182</a:t>
                      </a:r>
                      <a:endParaRPr lang="de-DE" sz="1400" dirty="0"/>
                    </a:p>
                  </a:txBody>
                  <a:tcPr marL="18000" marR="18000" anchor="ctr"/>
                </a:tc>
                <a:tc>
                  <a:txBody>
                    <a:bodyPr/>
                    <a:lstStyle/>
                    <a:p>
                      <a:pPr algn="ctr"/>
                      <a:r>
                        <a:rPr lang="de-DE" sz="1400" dirty="0" smtClean="0"/>
                        <a:t>225</a:t>
                      </a:r>
                      <a:endParaRPr lang="de-DE" sz="1400" dirty="0"/>
                    </a:p>
                  </a:txBody>
                  <a:tcPr marL="18000" marR="18000" anchor="ctr"/>
                </a:tc>
                <a:tc>
                  <a:txBody>
                    <a:bodyPr/>
                    <a:lstStyle/>
                    <a:p>
                      <a:pPr algn="ctr"/>
                      <a:r>
                        <a:rPr lang="de-DE" sz="1400" dirty="0" smtClean="0"/>
                        <a:t>0.21</a:t>
                      </a:r>
                      <a:endParaRPr lang="de-DE" sz="1400" dirty="0"/>
                    </a:p>
                  </a:txBody>
                  <a:tcPr marL="18000" marR="18000" anchor="ctr"/>
                </a:tc>
                <a:tc>
                  <a:txBody>
                    <a:bodyPr/>
                    <a:lstStyle/>
                    <a:p>
                      <a:pPr algn="ctr"/>
                      <a:r>
                        <a:rPr lang="de-DE" sz="1400" dirty="0" smtClean="0"/>
                        <a:t>11</a:t>
                      </a:r>
                      <a:endParaRPr lang="de-DE" sz="1400" dirty="0"/>
                    </a:p>
                  </a:txBody>
                  <a:tcPr marL="18000" marR="18000" anchor="ctr"/>
                </a:tc>
                <a:tc>
                  <a:txBody>
                    <a:bodyPr/>
                    <a:lstStyle/>
                    <a:p>
                      <a:pPr algn="ctr"/>
                      <a:r>
                        <a:rPr lang="de-DE" sz="1400" dirty="0" smtClean="0"/>
                        <a:t>198</a:t>
                      </a:r>
                      <a:endParaRPr lang="de-DE" sz="1400" dirty="0"/>
                    </a:p>
                  </a:txBody>
                  <a:tcPr marL="18000" marR="18000" anchor="ctr"/>
                </a:tc>
                <a:tc>
                  <a:txBody>
                    <a:bodyPr/>
                    <a:lstStyle/>
                    <a:p>
                      <a:pPr algn="ctr"/>
                      <a:r>
                        <a:rPr lang="de-DE" sz="1400" dirty="0" smtClean="0"/>
                        <a:t>287</a:t>
                      </a:r>
                      <a:endParaRPr lang="de-DE" sz="1400" dirty="0"/>
                    </a:p>
                  </a:txBody>
                  <a:tcPr marL="18000" marR="18000" anchor="ctr"/>
                </a:tc>
                <a:tc>
                  <a:txBody>
                    <a:bodyPr/>
                    <a:lstStyle/>
                    <a:p>
                      <a:pPr algn="ctr"/>
                      <a:r>
                        <a:rPr lang="de-DE" sz="1400" dirty="0" smtClean="0"/>
                        <a:t>0.21</a:t>
                      </a:r>
                      <a:endParaRPr lang="de-DE" sz="1400" dirty="0"/>
                    </a:p>
                  </a:txBody>
                  <a:tcPr marL="18000" marR="18000" anchor="ctr"/>
                </a:tc>
                <a:tc>
                  <a:txBody>
                    <a:bodyPr/>
                    <a:lstStyle/>
                    <a:p>
                      <a:pPr algn="ctr"/>
                      <a:r>
                        <a:rPr lang="de-DE" sz="1400" dirty="0" smtClean="0"/>
                        <a:t>23</a:t>
                      </a:r>
                    </a:p>
                    <a:p>
                      <a:pPr algn="ctr"/>
                      <a:r>
                        <a:rPr lang="de-DE" sz="1400" dirty="0" smtClean="0"/>
                        <a:t>13</a:t>
                      </a:r>
                      <a:endParaRPr lang="de-DE" sz="1400" dirty="0"/>
                    </a:p>
                  </a:txBody>
                  <a:tcPr marL="18000" marR="18000" anchor="ctr"/>
                </a:tc>
                <a:tc>
                  <a:txBody>
                    <a:bodyPr/>
                    <a:lstStyle/>
                    <a:p>
                      <a:pPr algn="ctr"/>
                      <a:r>
                        <a:rPr lang="de-DE" sz="1400" dirty="0" smtClean="0"/>
                        <a:t>261</a:t>
                      </a:r>
                    </a:p>
                    <a:p>
                      <a:pPr algn="ctr"/>
                      <a:endParaRPr lang="de-DE" sz="1400" dirty="0"/>
                    </a:p>
                  </a:txBody>
                  <a:tcPr marL="18000" marR="18000" anchor="ctr"/>
                </a:tc>
                <a:tc>
                  <a:txBody>
                    <a:bodyPr/>
                    <a:lstStyle/>
                    <a:p>
                      <a:pPr algn="ctr"/>
                      <a:r>
                        <a:rPr lang="de-DE" sz="1400" dirty="0" smtClean="0"/>
                        <a:t>321</a:t>
                      </a:r>
                    </a:p>
                    <a:p>
                      <a:pPr algn="ctr"/>
                      <a:endParaRPr lang="de-DE" sz="1400" dirty="0"/>
                    </a:p>
                  </a:txBody>
                  <a:tcPr marL="18000" marR="18000" anchor="ctr"/>
                </a:tc>
                <a:tc>
                  <a:txBody>
                    <a:bodyPr/>
                    <a:lstStyle/>
                    <a:p>
                      <a:pPr algn="ctr"/>
                      <a:r>
                        <a:rPr lang="de-DE" sz="1400" dirty="0" smtClean="0">
                          <a:solidFill>
                            <a:srgbClr val="FF0000"/>
                          </a:solidFill>
                        </a:rPr>
                        <a:t>0.47</a:t>
                      </a:r>
                    </a:p>
                    <a:p>
                      <a:pPr algn="ctr"/>
                      <a:r>
                        <a:rPr lang="de-DE" sz="1400" dirty="0" smtClean="0">
                          <a:solidFill>
                            <a:srgbClr val="006C66"/>
                          </a:solidFill>
                        </a:rPr>
                        <a:t>0.26</a:t>
                      </a:r>
                      <a:endParaRPr lang="de-DE" sz="1400" dirty="0">
                        <a:solidFill>
                          <a:srgbClr val="006C66"/>
                        </a:solidFill>
                      </a:endParaRPr>
                    </a:p>
                  </a:txBody>
                  <a:tcPr marL="18000" marR="18000" anchor="ctr"/>
                </a:tc>
                <a:tc>
                  <a:txBody>
                    <a:bodyPr/>
                    <a:lstStyle/>
                    <a:p>
                      <a:pPr algn="ctr"/>
                      <a:r>
                        <a:rPr lang="de-DE" sz="1400" dirty="0" smtClean="0"/>
                        <a:t>15</a:t>
                      </a:r>
                      <a:endParaRPr lang="de-DE" sz="1400" dirty="0"/>
                    </a:p>
                  </a:txBody>
                  <a:tcPr marL="18000" marR="18000" anchor="ctr"/>
                </a:tc>
                <a:tc>
                  <a:txBody>
                    <a:bodyPr/>
                    <a:lstStyle/>
                    <a:p>
                      <a:pPr algn="ctr"/>
                      <a:r>
                        <a:rPr lang="de-DE" sz="1400" dirty="0" smtClean="0"/>
                        <a:t>194</a:t>
                      </a:r>
                      <a:endParaRPr lang="de-DE" sz="1400" dirty="0"/>
                    </a:p>
                  </a:txBody>
                  <a:tcPr marL="18000" marR="18000" anchor="ctr"/>
                </a:tc>
                <a:tc>
                  <a:txBody>
                    <a:bodyPr/>
                    <a:lstStyle/>
                    <a:p>
                      <a:pPr algn="ctr"/>
                      <a:r>
                        <a:rPr lang="de-DE" sz="1400" dirty="0" smtClean="0"/>
                        <a:t>239</a:t>
                      </a:r>
                      <a:endParaRPr lang="de-DE" sz="1400" dirty="0"/>
                    </a:p>
                  </a:txBody>
                  <a:tcPr marL="18000" marR="18000" anchor="ctr"/>
                </a:tc>
                <a:tc>
                  <a:txBody>
                    <a:bodyPr/>
                    <a:lstStyle/>
                    <a:p>
                      <a:pPr algn="ctr"/>
                      <a:r>
                        <a:rPr lang="de-DE" sz="1400" dirty="0" smtClean="0"/>
                        <a:t>0.26</a:t>
                      </a:r>
                      <a:endParaRPr lang="de-DE" sz="1400" dirty="0"/>
                    </a:p>
                  </a:txBody>
                  <a:tcPr marL="18000" marR="18000" anchor="ctr"/>
                </a:tc>
                <a:tc>
                  <a:txBody>
                    <a:bodyPr/>
                    <a:lstStyle/>
                    <a:p>
                      <a:pPr algn="ctr"/>
                      <a:r>
                        <a:rPr lang="de-DE" sz="1400" dirty="0" smtClean="0"/>
                        <a:t>5</a:t>
                      </a:r>
                      <a:endParaRPr lang="de-DE" sz="1400" dirty="0"/>
                    </a:p>
                  </a:txBody>
                  <a:tcPr marL="18000" marR="18000" anchor="ctr"/>
                </a:tc>
                <a:tc>
                  <a:txBody>
                    <a:bodyPr/>
                    <a:lstStyle/>
                    <a:p>
                      <a:pPr algn="ctr"/>
                      <a:r>
                        <a:rPr lang="de-DE" sz="1400" dirty="0" smtClean="0"/>
                        <a:t>118</a:t>
                      </a:r>
                      <a:endParaRPr lang="de-DE" sz="1400" dirty="0"/>
                    </a:p>
                  </a:txBody>
                  <a:tcPr marL="18000" marR="18000" anchor="ctr"/>
                </a:tc>
                <a:tc>
                  <a:txBody>
                    <a:bodyPr/>
                    <a:lstStyle/>
                    <a:p>
                      <a:pPr algn="ctr"/>
                      <a:r>
                        <a:rPr lang="de-DE" sz="1400" dirty="0" smtClean="0"/>
                        <a:t>196</a:t>
                      </a:r>
                      <a:endParaRPr lang="de-DE" sz="1400" dirty="0"/>
                    </a:p>
                  </a:txBody>
                  <a:tcPr marL="18000" marR="18000" anchor="ctr"/>
                </a:tc>
                <a:tc>
                  <a:txBody>
                    <a:bodyPr/>
                    <a:lstStyle/>
                    <a:p>
                      <a:pPr algn="ctr"/>
                      <a:r>
                        <a:rPr lang="de-DE" sz="1400" dirty="0" smtClean="0"/>
                        <a:t>0.11</a:t>
                      </a:r>
                      <a:endParaRPr lang="de-DE" sz="1400" dirty="0"/>
                    </a:p>
                  </a:txBody>
                  <a:tcPr marL="18000" marR="18000" anchor="ctr"/>
                </a:tc>
                <a:extLst>
                  <a:ext uri="{0D108BD9-81ED-4DB2-BD59-A6C34878D82A}">
                    <a16:rowId xmlns:a16="http://schemas.microsoft.com/office/drawing/2014/main" val="2343946304"/>
                  </a:ext>
                </a:extLst>
              </a:tr>
            </a:tbl>
          </a:graphicData>
        </a:graphic>
      </p:graphicFrame>
      <p:sp>
        <p:nvSpPr>
          <p:cNvPr id="3" name="Title 2"/>
          <p:cNvSpPr>
            <a:spLocks noGrp="1"/>
          </p:cNvSpPr>
          <p:nvPr>
            <p:ph type="title"/>
          </p:nvPr>
        </p:nvSpPr>
        <p:spPr/>
        <p:txBody>
          <a:bodyPr/>
          <a:lstStyle/>
          <a:p>
            <a:r>
              <a:rPr lang="en-US" dirty="0" smtClean="0"/>
              <a:t>Confirmation of temperature and strain ranges for short pulses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17</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
        <p:nvSpPr>
          <p:cNvPr id="2" name="TextBox 1"/>
          <p:cNvSpPr txBox="1"/>
          <p:nvPr/>
        </p:nvSpPr>
        <p:spPr>
          <a:xfrm>
            <a:off x="1855359" y="5926526"/>
            <a:ext cx="6532237"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t>* Pulse </a:t>
            </a:r>
            <a:r>
              <a:rPr lang="de-DE" sz="1600" dirty="0" err="1" smtClean="0"/>
              <a:t>duration</a:t>
            </a:r>
            <a:r>
              <a:rPr lang="de-DE" sz="1600" dirty="0" smtClean="0"/>
              <a:t> </a:t>
            </a:r>
            <a:r>
              <a:rPr lang="de-DE" sz="1600" dirty="0" err="1" smtClean="0"/>
              <a:t>of</a:t>
            </a:r>
            <a:r>
              <a:rPr lang="de-DE" sz="1600" dirty="0" smtClean="0"/>
              <a:t> 1.5 MW/m² </a:t>
            </a:r>
            <a:r>
              <a:rPr lang="de-DE" sz="1600" dirty="0" err="1" smtClean="0"/>
              <a:t>needs</a:t>
            </a:r>
            <a:r>
              <a:rPr lang="de-DE" sz="1600" dirty="0" smtClean="0"/>
              <a:t> </a:t>
            </a:r>
            <a:r>
              <a:rPr lang="de-DE" sz="1600" dirty="0" err="1" smtClean="0"/>
              <a:t>further</a:t>
            </a:r>
            <a:r>
              <a:rPr lang="de-DE" sz="1600" dirty="0" smtClean="0"/>
              <a:t> </a:t>
            </a:r>
            <a:r>
              <a:rPr lang="de-DE" sz="1600" dirty="0" err="1" smtClean="0"/>
              <a:t>reduction</a:t>
            </a:r>
            <a:r>
              <a:rPr lang="de-DE" sz="1600" dirty="0" smtClean="0"/>
              <a:t> </a:t>
            </a:r>
            <a:r>
              <a:rPr lang="de-DE" sz="1600" dirty="0" err="1" smtClean="0"/>
              <a:t>to</a:t>
            </a:r>
            <a:r>
              <a:rPr lang="de-DE" sz="1600" dirty="0" smtClean="0"/>
              <a:t> 43 s </a:t>
            </a:r>
            <a:r>
              <a:rPr lang="de-DE" sz="1600" dirty="0" err="1" smtClean="0"/>
              <a:t>as</a:t>
            </a:r>
            <a:r>
              <a:rPr lang="de-DE" sz="1600" dirty="0" smtClean="0"/>
              <a:t> </a:t>
            </a:r>
            <a:r>
              <a:rPr lang="de-DE" sz="1600" dirty="0" err="1" smtClean="0"/>
              <a:t>for</a:t>
            </a:r>
            <a:r>
              <a:rPr lang="de-DE" sz="1600" dirty="0" smtClean="0"/>
              <a:t> R4b</a:t>
            </a:r>
          </a:p>
        </p:txBody>
      </p:sp>
    </p:spTree>
    <p:extLst>
      <p:ext uri="{BB962C8B-B14F-4D97-AF65-F5344CB8AC3E}">
        <p14:creationId xmlns:p14="http://schemas.microsoft.com/office/powerpoint/2010/main" val="39268530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4099537011"/>
              </p:ext>
            </p:extLst>
          </p:nvPr>
        </p:nvGraphicFramePr>
        <p:xfrm>
          <a:off x="661177" y="946000"/>
          <a:ext cx="10980000" cy="2966720"/>
        </p:xfrm>
        <a:graphic>
          <a:graphicData uri="http://schemas.openxmlformats.org/drawingml/2006/table">
            <a:tbl>
              <a:tblPr firstRow="1" bandRow="1">
                <a:tableStyleId>{5C22544A-7EE6-4342-B048-85BDC9FD1C3A}</a:tableStyleId>
              </a:tblPr>
              <a:tblGrid>
                <a:gridCol w="1710000">
                  <a:extLst>
                    <a:ext uri="{9D8B030D-6E8A-4147-A177-3AD203B41FA5}">
                      <a16:colId xmlns:a16="http://schemas.microsoft.com/office/drawing/2014/main" val="3738363450"/>
                    </a:ext>
                  </a:extLst>
                </a:gridCol>
                <a:gridCol w="1710000">
                  <a:extLst>
                    <a:ext uri="{9D8B030D-6E8A-4147-A177-3AD203B41FA5}">
                      <a16:colId xmlns:a16="http://schemas.microsoft.com/office/drawing/2014/main" val="1119738024"/>
                    </a:ext>
                  </a:extLst>
                </a:gridCol>
                <a:gridCol w="1080000">
                  <a:extLst>
                    <a:ext uri="{9D8B030D-6E8A-4147-A177-3AD203B41FA5}">
                      <a16:colId xmlns:a16="http://schemas.microsoft.com/office/drawing/2014/main" val="322570261"/>
                    </a:ext>
                  </a:extLst>
                </a:gridCol>
                <a:gridCol w="1080000">
                  <a:extLst>
                    <a:ext uri="{9D8B030D-6E8A-4147-A177-3AD203B41FA5}">
                      <a16:colId xmlns:a16="http://schemas.microsoft.com/office/drawing/2014/main" val="2670298397"/>
                    </a:ext>
                  </a:extLst>
                </a:gridCol>
                <a:gridCol w="1080000">
                  <a:extLst>
                    <a:ext uri="{9D8B030D-6E8A-4147-A177-3AD203B41FA5}">
                      <a16:colId xmlns:a16="http://schemas.microsoft.com/office/drawing/2014/main" val="2047329420"/>
                    </a:ext>
                  </a:extLst>
                </a:gridCol>
                <a:gridCol w="1080000">
                  <a:extLst>
                    <a:ext uri="{9D8B030D-6E8A-4147-A177-3AD203B41FA5}">
                      <a16:colId xmlns:a16="http://schemas.microsoft.com/office/drawing/2014/main" val="170792338"/>
                    </a:ext>
                  </a:extLst>
                </a:gridCol>
                <a:gridCol w="1080000">
                  <a:extLst>
                    <a:ext uri="{9D8B030D-6E8A-4147-A177-3AD203B41FA5}">
                      <a16:colId xmlns:a16="http://schemas.microsoft.com/office/drawing/2014/main" val="2202304483"/>
                    </a:ext>
                  </a:extLst>
                </a:gridCol>
                <a:gridCol w="1080000">
                  <a:extLst>
                    <a:ext uri="{9D8B030D-6E8A-4147-A177-3AD203B41FA5}">
                      <a16:colId xmlns:a16="http://schemas.microsoft.com/office/drawing/2014/main" val="322753234"/>
                    </a:ext>
                  </a:extLst>
                </a:gridCol>
                <a:gridCol w="1080000">
                  <a:extLst>
                    <a:ext uri="{9D8B030D-6E8A-4147-A177-3AD203B41FA5}">
                      <a16:colId xmlns:a16="http://schemas.microsoft.com/office/drawing/2014/main" val="1047383042"/>
                    </a:ext>
                  </a:extLst>
                </a:gridCol>
              </a:tblGrid>
              <a:tr h="370840">
                <a:tc gridSpan="2">
                  <a:txBody>
                    <a:bodyPr/>
                    <a:lstStyle/>
                    <a:p>
                      <a:endParaRPr lang="de-DE" dirty="0"/>
                    </a:p>
                  </a:txBody>
                  <a:tcPr/>
                </a:tc>
                <a:tc hMerge="1">
                  <a:txBody>
                    <a:bodyPr/>
                    <a:lstStyle/>
                    <a:p>
                      <a:endParaRPr lang="de-DE"/>
                    </a:p>
                  </a:txBody>
                  <a:tcPr/>
                </a:tc>
                <a:tc>
                  <a:txBody>
                    <a:bodyPr/>
                    <a:lstStyle/>
                    <a:p>
                      <a:pPr algn="ctr"/>
                      <a:r>
                        <a:rPr lang="de-DE" dirty="0" smtClean="0"/>
                        <a:t>R1</a:t>
                      </a:r>
                      <a:endParaRPr lang="de-DE" dirty="0"/>
                    </a:p>
                  </a:txBody>
                  <a:tcPr/>
                </a:tc>
                <a:tc>
                  <a:txBody>
                    <a:bodyPr/>
                    <a:lstStyle/>
                    <a:p>
                      <a:pPr algn="ctr"/>
                      <a:r>
                        <a:rPr lang="de-DE" dirty="0" smtClean="0"/>
                        <a:t>R2a</a:t>
                      </a:r>
                      <a:endParaRPr lang="de-DE" dirty="0"/>
                    </a:p>
                  </a:txBody>
                  <a:tcPr/>
                </a:tc>
                <a:tc>
                  <a:txBody>
                    <a:bodyPr/>
                    <a:lstStyle/>
                    <a:p>
                      <a:pPr algn="ctr"/>
                      <a:r>
                        <a:rPr lang="de-DE" dirty="0" smtClean="0"/>
                        <a:t>R2b</a:t>
                      </a:r>
                      <a:endParaRPr lang="de-DE" dirty="0"/>
                    </a:p>
                  </a:txBody>
                  <a:tcPr/>
                </a:tc>
                <a:tc>
                  <a:txBody>
                    <a:bodyPr/>
                    <a:lstStyle/>
                    <a:p>
                      <a:pPr algn="ctr"/>
                      <a:r>
                        <a:rPr lang="de-DE" dirty="0" smtClean="0"/>
                        <a:t>R3</a:t>
                      </a:r>
                      <a:endParaRPr lang="de-DE" dirty="0"/>
                    </a:p>
                  </a:txBody>
                  <a:tcPr/>
                </a:tc>
                <a:tc>
                  <a:txBody>
                    <a:bodyPr/>
                    <a:lstStyle/>
                    <a:p>
                      <a:pPr algn="ctr"/>
                      <a:r>
                        <a:rPr lang="de-DE" dirty="0" smtClean="0"/>
                        <a:t>R4a</a:t>
                      </a:r>
                      <a:endParaRPr lang="de-DE" dirty="0"/>
                    </a:p>
                  </a:txBody>
                  <a:tcPr/>
                </a:tc>
                <a:tc>
                  <a:txBody>
                    <a:bodyPr/>
                    <a:lstStyle/>
                    <a:p>
                      <a:pPr algn="ctr"/>
                      <a:r>
                        <a:rPr lang="de-DE" dirty="0" smtClean="0"/>
                        <a:t>R4b</a:t>
                      </a:r>
                      <a:endParaRPr lang="de-DE" dirty="0"/>
                    </a:p>
                  </a:txBody>
                  <a:tcPr/>
                </a:tc>
                <a:tc>
                  <a:txBody>
                    <a:bodyPr/>
                    <a:lstStyle/>
                    <a:p>
                      <a:pPr algn="ctr"/>
                      <a:r>
                        <a:rPr lang="de-DE" dirty="0" smtClean="0"/>
                        <a:t>R5</a:t>
                      </a:r>
                      <a:endParaRPr lang="de-DE" dirty="0"/>
                    </a:p>
                  </a:txBody>
                  <a:tcPr/>
                </a:tc>
                <a:extLst>
                  <a:ext uri="{0D108BD9-81ED-4DB2-BD59-A6C34878D82A}">
                    <a16:rowId xmlns:a16="http://schemas.microsoft.com/office/drawing/2014/main" val="415111179"/>
                  </a:ext>
                </a:extLst>
              </a:tr>
              <a:tr h="370840">
                <a:tc gridSpan="2">
                  <a:txBody>
                    <a:bodyPr/>
                    <a:lstStyle/>
                    <a:p>
                      <a:r>
                        <a:rPr lang="de-DE" dirty="0" err="1" smtClean="0"/>
                        <a:t>Steady</a:t>
                      </a:r>
                      <a:r>
                        <a:rPr lang="de-DE" baseline="0" dirty="0" smtClean="0"/>
                        <a:t> </a:t>
                      </a:r>
                      <a:r>
                        <a:rPr lang="de-DE" baseline="0" dirty="0" err="1" smtClean="0"/>
                        <a:t>state</a:t>
                      </a:r>
                      <a:r>
                        <a:rPr lang="de-DE" baseline="0" dirty="0" smtClean="0"/>
                        <a:t> </a:t>
                      </a:r>
                      <a:r>
                        <a:rPr lang="de-DE" baseline="0" dirty="0" err="1" smtClean="0"/>
                        <a:t>heat</a:t>
                      </a:r>
                      <a:r>
                        <a:rPr lang="de-DE" baseline="0" dirty="0" smtClean="0"/>
                        <a:t> </a:t>
                      </a:r>
                      <a:r>
                        <a:rPr lang="de-DE" baseline="0" dirty="0" err="1" smtClean="0"/>
                        <a:t>load</a:t>
                      </a:r>
                      <a:r>
                        <a:rPr lang="de-DE" baseline="0" dirty="0" smtClean="0"/>
                        <a:t> [MW/m²]</a:t>
                      </a:r>
                      <a:endParaRPr lang="de-DE" dirty="0"/>
                    </a:p>
                  </a:txBody>
                  <a:tcPr/>
                </a:tc>
                <a:tc hMerge="1">
                  <a:txBody>
                    <a:bodyPr/>
                    <a:lstStyle/>
                    <a:p>
                      <a:endParaRPr lang="de-DE"/>
                    </a:p>
                  </a:txBody>
                  <a:tcPr/>
                </a:tc>
                <a:tc>
                  <a:txBody>
                    <a:bodyPr/>
                    <a:lstStyle/>
                    <a:p>
                      <a:pPr algn="ctr"/>
                      <a:r>
                        <a:rPr lang="de-DE" dirty="0" smtClean="0"/>
                        <a:t>0.5</a:t>
                      </a:r>
                      <a:endParaRPr lang="de-DE" dirty="0"/>
                    </a:p>
                  </a:txBody>
                  <a:tcPr/>
                </a:tc>
                <a:tc>
                  <a:txBody>
                    <a:bodyPr/>
                    <a:lstStyle/>
                    <a:p>
                      <a:pPr algn="ctr"/>
                      <a:r>
                        <a:rPr lang="de-DE" dirty="0" smtClean="0"/>
                        <a:t>0.5</a:t>
                      </a:r>
                      <a:endParaRPr lang="de-DE" dirty="0"/>
                    </a:p>
                  </a:txBody>
                  <a:tcPr/>
                </a:tc>
                <a:tc>
                  <a:txBody>
                    <a:bodyPr/>
                    <a:lstStyle/>
                    <a:p>
                      <a:pPr algn="ctr"/>
                      <a:r>
                        <a:rPr lang="de-DE" dirty="0" smtClean="0"/>
                        <a:t>0.6</a:t>
                      </a:r>
                      <a:endParaRPr lang="de-DE" dirty="0"/>
                    </a:p>
                  </a:txBody>
                  <a:tcPr/>
                </a:tc>
                <a:tc>
                  <a:txBody>
                    <a:bodyPr/>
                    <a:lstStyle/>
                    <a:p>
                      <a:pPr algn="ctr"/>
                      <a:r>
                        <a:rPr lang="de-DE" dirty="0" smtClean="0"/>
                        <a:t>0.6</a:t>
                      </a:r>
                      <a:endParaRPr lang="de-DE" dirty="0"/>
                    </a:p>
                  </a:txBody>
                  <a:tcPr/>
                </a:tc>
                <a:tc>
                  <a:txBody>
                    <a:bodyPr/>
                    <a:lstStyle/>
                    <a:p>
                      <a:pPr algn="ctr"/>
                      <a:r>
                        <a:rPr lang="de-DE" dirty="0" smtClean="0"/>
                        <a:t>0.6</a:t>
                      </a:r>
                      <a:endParaRPr lang="de-DE" dirty="0"/>
                    </a:p>
                  </a:txBody>
                  <a:tcPr/>
                </a:tc>
                <a:tc>
                  <a:txBody>
                    <a:bodyPr/>
                    <a:lstStyle/>
                    <a:p>
                      <a:pPr algn="ctr"/>
                      <a:r>
                        <a:rPr lang="de-DE" dirty="0" smtClean="0"/>
                        <a:t>0.6</a:t>
                      </a:r>
                      <a:endParaRPr lang="de-DE" dirty="0"/>
                    </a:p>
                  </a:txBody>
                  <a:tcPr/>
                </a:tc>
                <a:tc>
                  <a:txBody>
                    <a:bodyPr/>
                    <a:lstStyle/>
                    <a:p>
                      <a:pPr algn="ctr"/>
                      <a:r>
                        <a:rPr lang="de-DE" dirty="0" smtClean="0">
                          <a:solidFill>
                            <a:srgbClr val="FF0000"/>
                          </a:solidFill>
                        </a:rPr>
                        <a:t>0.3</a:t>
                      </a:r>
                      <a:endParaRPr lang="de-DE" dirty="0">
                        <a:solidFill>
                          <a:srgbClr val="FF0000"/>
                        </a:solidFill>
                      </a:endParaRPr>
                    </a:p>
                  </a:txBody>
                  <a:tcPr/>
                </a:tc>
                <a:extLst>
                  <a:ext uri="{0D108BD9-81ED-4DB2-BD59-A6C34878D82A}">
                    <a16:rowId xmlns:a16="http://schemas.microsoft.com/office/drawing/2014/main" val="3889052738"/>
                  </a:ext>
                </a:extLst>
              </a:tr>
              <a:tr h="370840">
                <a:tc rowSpan="6">
                  <a:txBody>
                    <a:bodyPr/>
                    <a:lstStyle/>
                    <a:p>
                      <a:pPr algn="ctr"/>
                      <a:r>
                        <a:rPr lang="de-DE" dirty="0" err="1" smtClean="0"/>
                        <a:t>Allowed</a:t>
                      </a:r>
                      <a:r>
                        <a:rPr lang="de-DE" dirty="0" smtClean="0"/>
                        <a:t> pulse </a:t>
                      </a:r>
                      <a:r>
                        <a:rPr lang="de-DE" dirty="0" err="1" smtClean="0"/>
                        <a:t>duration</a:t>
                      </a:r>
                      <a:endParaRPr lang="de-DE" dirty="0" smtClean="0"/>
                    </a:p>
                    <a:p>
                      <a:pPr algn="ctr"/>
                      <a:r>
                        <a:rPr lang="de-DE" dirty="0" smtClean="0"/>
                        <a:t>[s]</a:t>
                      </a:r>
                      <a:endParaRPr lang="de-DE" dirty="0"/>
                    </a:p>
                  </a:txBody>
                  <a:tcPr anchor="ctr"/>
                </a:tc>
                <a:tc>
                  <a:txBody>
                    <a:bodyPr/>
                    <a:lstStyle/>
                    <a:p>
                      <a:pPr algn="ctr"/>
                      <a:r>
                        <a:rPr lang="de-DE" dirty="0" smtClean="0"/>
                        <a:t>0.5 [MW/m²]</a:t>
                      </a:r>
                      <a:endParaRPr lang="de-DE" dirty="0"/>
                    </a:p>
                  </a:txBody>
                  <a:tcPr anchor="ctr"/>
                </a:tc>
                <a:tc>
                  <a:txBody>
                    <a:bodyPr/>
                    <a:lstStyle/>
                    <a:p>
                      <a:endParaRPr lang="de-DE" sz="1800" kern="1200" dirty="0">
                        <a:solidFill>
                          <a:schemeClr val="dk1"/>
                        </a:solidFill>
                        <a:latin typeface="+mn-lt"/>
                        <a:ea typeface="+mn-ea"/>
                        <a:cs typeface="+mn-cs"/>
                      </a:endParaRPr>
                    </a:p>
                  </a:txBody>
                  <a:tcPr marL="18000" marR="18000" anchor="ctr"/>
                </a:tc>
                <a:tc>
                  <a:txBody>
                    <a:bodyPr/>
                    <a:lstStyle/>
                    <a:p>
                      <a:pPr algn="ctr"/>
                      <a:endParaRPr lang="de-DE" sz="1800" kern="1200" dirty="0">
                        <a:solidFill>
                          <a:schemeClr val="dk1"/>
                        </a:solidFill>
                        <a:latin typeface="+mn-lt"/>
                        <a:ea typeface="+mn-ea"/>
                        <a:cs typeface="+mn-cs"/>
                      </a:endParaRPr>
                    </a:p>
                  </a:txBody>
                  <a:tcPr/>
                </a:tc>
                <a:tc>
                  <a:txBody>
                    <a:bodyPr/>
                    <a:lstStyle/>
                    <a:p>
                      <a:pPr algn="ctr"/>
                      <a:endParaRPr lang="de-DE" sz="1800" kern="1200">
                        <a:solidFill>
                          <a:schemeClr val="dk1"/>
                        </a:solidFill>
                        <a:latin typeface="+mn-lt"/>
                        <a:ea typeface="+mn-ea"/>
                        <a:cs typeface="+mn-cs"/>
                      </a:endParaRPr>
                    </a:p>
                  </a:txBody>
                  <a:tcPr/>
                </a:tc>
                <a:tc>
                  <a:txBody>
                    <a:bodyPr/>
                    <a:lstStyle/>
                    <a:p>
                      <a:pPr algn="ctr"/>
                      <a:endParaRPr lang="de-DE" sz="1800" kern="1200" dirty="0">
                        <a:solidFill>
                          <a:schemeClr val="dk1"/>
                        </a:solidFill>
                        <a:latin typeface="+mn-lt"/>
                        <a:ea typeface="+mn-ea"/>
                        <a:cs typeface="+mn-cs"/>
                      </a:endParaRPr>
                    </a:p>
                  </a:txBody>
                  <a:tcPr/>
                </a:tc>
                <a:tc>
                  <a:txBody>
                    <a:bodyPr/>
                    <a:lstStyle/>
                    <a:p>
                      <a:pPr algn="ctr"/>
                      <a:endParaRPr lang="de-DE" sz="1800" kern="1200" dirty="0">
                        <a:solidFill>
                          <a:schemeClr val="dk1"/>
                        </a:solidFill>
                        <a:latin typeface="+mn-lt"/>
                        <a:ea typeface="+mn-ea"/>
                        <a:cs typeface="+mn-cs"/>
                      </a:endParaRPr>
                    </a:p>
                  </a:txBody>
                  <a:tcPr/>
                </a:tc>
                <a:tc>
                  <a:txBody>
                    <a:bodyPr/>
                    <a:lstStyle/>
                    <a:p>
                      <a:pPr algn="ctr"/>
                      <a:endParaRPr lang="de-DE" sz="1800" kern="1200">
                        <a:solidFill>
                          <a:schemeClr val="dk1"/>
                        </a:solidFill>
                        <a:latin typeface="+mn-lt"/>
                        <a:ea typeface="+mn-ea"/>
                        <a:cs typeface="+mn-cs"/>
                      </a:endParaRPr>
                    </a:p>
                  </a:txBody>
                  <a:tcPr/>
                </a:tc>
                <a:tc>
                  <a:txBody>
                    <a:bodyPr/>
                    <a:lstStyle/>
                    <a:p>
                      <a:pPr algn="ctr"/>
                      <a:r>
                        <a:rPr lang="de-DE" sz="1800" kern="1200" dirty="0" smtClean="0">
                          <a:solidFill>
                            <a:schemeClr val="dk1"/>
                          </a:solidFill>
                          <a:latin typeface="+mn-lt"/>
                          <a:ea typeface="+mn-ea"/>
                          <a:cs typeface="+mn-cs"/>
                        </a:rPr>
                        <a:t>90</a:t>
                      </a:r>
                      <a:endParaRPr lang="de-DE" sz="1800" kern="1200" dirty="0">
                        <a:solidFill>
                          <a:schemeClr val="dk1"/>
                        </a:solidFill>
                        <a:latin typeface="+mn-lt"/>
                        <a:ea typeface="+mn-ea"/>
                        <a:cs typeface="+mn-cs"/>
                      </a:endParaRPr>
                    </a:p>
                  </a:txBody>
                  <a:tcPr/>
                </a:tc>
                <a:extLst>
                  <a:ext uri="{0D108BD9-81ED-4DB2-BD59-A6C34878D82A}">
                    <a16:rowId xmlns:a16="http://schemas.microsoft.com/office/drawing/2014/main" val="1256576541"/>
                  </a:ext>
                </a:extLst>
              </a:tr>
              <a:tr h="370840">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1.0 [MW/m²]</a:t>
                      </a:r>
                    </a:p>
                  </a:txBody>
                  <a:tcPr anchor="ctr"/>
                </a:tc>
                <a:tc>
                  <a:txBody>
                    <a:bodyPr/>
                    <a:lstStyle/>
                    <a:p>
                      <a:pPr algn="ctr"/>
                      <a:r>
                        <a:rPr lang="de-DE" sz="1800" kern="1200" dirty="0" smtClean="0">
                          <a:solidFill>
                            <a:schemeClr val="dk1"/>
                          </a:solidFill>
                          <a:latin typeface="+mn-lt"/>
                          <a:ea typeface="+mn-ea"/>
                          <a:cs typeface="+mn-cs"/>
                        </a:rPr>
                        <a:t>47</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47</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68</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68</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68</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68</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47</a:t>
                      </a:r>
                      <a:endParaRPr lang="de-DE" sz="1800" kern="1200" dirty="0">
                        <a:solidFill>
                          <a:schemeClr val="dk1"/>
                        </a:solidFill>
                        <a:latin typeface="+mn-lt"/>
                        <a:ea typeface="+mn-ea"/>
                        <a:cs typeface="+mn-cs"/>
                      </a:endParaRPr>
                    </a:p>
                  </a:txBody>
                  <a:tcPr marL="18000" marR="18000" anchor="ctr"/>
                </a:tc>
                <a:extLst>
                  <a:ext uri="{0D108BD9-81ED-4DB2-BD59-A6C34878D82A}">
                    <a16:rowId xmlns:a16="http://schemas.microsoft.com/office/drawing/2014/main" val="3917878512"/>
                  </a:ext>
                </a:extLst>
              </a:tr>
              <a:tr h="370840">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1.5 [MW/m²]</a:t>
                      </a:r>
                    </a:p>
                  </a:txBody>
                  <a:tcPr anchor="ctr"/>
                </a:tc>
                <a:tc>
                  <a:txBody>
                    <a:bodyPr/>
                    <a:lstStyle/>
                    <a:p>
                      <a:pPr algn="ctr"/>
                      <a:r>
                        <a:rPr lang="de-DE" sz="1800" kern="1200" dirty="0" smtClean="0">
                          <a:solidFill>
                            <a:schemeClr val="dk1"/>
                          </a:solidFill>
                          <a:latin typeface="+mn-lt"/>
                          <a:ea typeface="+mn-ea"/>
                          <a:cs typeface="+mn-cs"/>
                        </a:rPr>
                        <a:t>30</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30</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43</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43</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43</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43</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30</a:t>
                      </a:r>
                      <a:endParaRPr lang="de-DE" sz="1800" kern="1200" dirty="0">
                        <a:solidFill>
                          <a:schemeClr val="dk1"/>
                        </a:solidFill>
                        <a:latin typeface="+mn-lt"/>
                        <a:ea typeface="+mn-ea"/>
                        <a:cs typeface="+mn-cs"/>
                      </a:endParaRPr>
                    </a:p>
                  </a:txBody>
                  <a:tcPr marL="18000" marR="18000" anchor="ctr"/>
                </a:tc>
                <a:extLst>
                  <a:ext uri="{0D108BD9-81ED-4DB2-BD59-A6C34878D82A}">
                    <a16:rowId xmlns:a16="http://schemas.microsoft.com/office/drawing/2014/main" val="4196598761"/>
                  </a:ext>
                </a:extLst>
              </a:tr>
              <a:tr h="370840">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2.0 [MW/m²]</a:t>
                      </a:r>
                    </a:p>
                  </a:txBody>
                  <a:tcPr anchor="ctr"/>
                </a:tc>
                <a:tc>
                  <a:txBody>
                    <a:bodyPr/>
                    <a:lstStyle/>
                    <a:p>
                      <a:pPr algn="ctr"/>
                      <a:r>
                        <a:rPr lang="de-DE" sz="1800" kern="1200" dirty="0" smtClean="0">
                          <a:solidFill>
                            <a:schemeClr val="dk1"/>
                          </a:solidFill>
                          <a:latin typeface="+mn-lt"/>
                          <a:ea typeface="+mn-ea"/>
                          <a:cs typeface="+mn-cs"/>
                        </a:rPr>
                        <a:t>23</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23</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30</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30</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30</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30</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23</a:t>
                      </a:r>
                      <a:endParaRPr lang="de-DE" sz="1800" kern="1200" dirty="0">
                        <a:solidFill>
                          <a:schemeClr val="dk1"/>
                        </a:solidFill>
                        <a:latin typeface="+mn-lt"/>
                        <a:ea typeface="+mn-ea"/>
                        <a:cs typeface="+mn-cs"/>
                      </a:endParaRPr>
                    </a:p>
                  </a:txBody>
                  <a:tcPr marL="18000" marR="18000" anchor="ctr"/>
                </a:tc>
                <a:extLst>
                  <a:ext uri="{0D108BD9-81ED-4DB2-BD59-A6C34878D82A}">
                    <a16:rowId xmlns:a16="http://schemas.microsoft.com/office/drawing/2014/main" val="2403535743"/>
                  </a:ext>
                </a:extLst>
              </a:tr>
              <a:tr h="370840">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3.0 [MW/m²]</a:t>
                      </a:r>
                    </a:p>
                  </a:txBody>
                  <a:tcPr anchor="ctr"/>
                </a:tc>
                <a:tc>
                  <a:txBody>
                    <a:bodyPr/>
                    <a:lstStyle/>
                    <a:p>
                      <a:pPr algn="ctr"/>
                      <a:r>
                        <a:rPr lang="de-DE" sz="1800" kern="1200" dirty="0" smtClean="0">
                          <a:solidFill>
                            <a:schemeClr val="dk1"/>
                          </a:solidFill>
                          <a:latin typeface="+mn-lt"/>
                          <a:ea typeface="+mn-ea"/>
                          <a:cs typeface="+mn-cs"/>
                        </a:rPr>
                        <a:t>15</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15</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22</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22</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22</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22</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15</a:t>
                      </a:r>
                      <a:endParaRPr lang="de-DE" sz="1800" kern="1200" dirty="0">
                        <a:solidFill>
                          <a:schemeClr val="dk1"/>
                        </a:solidFill>
                        <a:latin typeface="+mn-lt"/>
                        <a:ea typeface="+mn-ea"/>
                        <a:cs typeface="+mn-cs"/>
                      </a:endParaRPr>
                    </a:p>
                  </a:txBody>
                  <a:tcPr marL="18000" marR="18000" anchor="ctr"/>
                </a:tc>
                <a:extLst>
                  <a:ext uri="{0D108BD9-81ED-4DB2-BD59-A6C34878D82A}">
                    <a16:rowId xmlns:a16="http://schemas.microsoft.com/office/drawing/2014/main" val="3280874901"/>
                  </a:ext>
                </a:extLst>
              </a:tr>
              <a:tr h="370840">
                <a:tc vMerge="1">
                  <a:txBody>
                    <a:bodyPr/>
                    <a:lstStyle/>
                    <a:p>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5.0 [MW/m²]</a:t>
                      </a:r>
                    </a:p>
                  </a:txBody>
                  <a:tcPr anchor="ctr"/>
                </a:tc>
                <a:tc>
                  <a:txBody>
                    <a:bodyPr/>
                    <a:lstStyle/>
                    <a:p>
                      <a:pPr algn="ctr"/>
                      <a:r>
                        <a:rPr lang="de-DE" sz="1800" kern="1200" dirty="0" smtClean="0">
                          <a:solidFill>
                            <a:schemeClr val="dk1"/>
                          </a:solidFill>
                          <a:latin typeface="+mn-lt"/>
                          <a:ea typeface="+mn-ea"/>
                          <a:cs typeface="+mn-cs"/>
                        </a:rPr>
                        <a:t>11</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11</a:t>
                      </a:r>
                      <a:endParaRPr lang="de-DE" sz="1800" kern="1200" dirty="0">
                        <a:solidFill>
                          <a:schemeClr val="dk1"/>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15</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15</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15</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accent2">
                              <a:lumMod val="75000"/>
                            </a:schemeClr>
                          </a:solidFill>
                          <a:latin typeface="+mn-lt"/>
                          <a:ea typeface="+mn-ea"/>
                          <a:cs typeface="+mn-cs"/>
                        </a:rPr>
                        <a:t>15</a:t>
                      </a:r>
                      <a:endParaRPr lang="de-DE" sz="1800" kern="1200" dirty="0">
                        <a:solidFill>
                          <a:schemeClr val="accent2">
                            <a:lumMod val="75000"/>
                          </a:schemeClr>
                        </a:solidFill>
                        <a:latin typeface="+mn-lt"/>
                        <a:ea typeface="+mn-ea"/>
                        <a:cs typeface="+mn-cs"/>
                      </a:endParaRPr>
                    </a:p>
                  </a:txBody>
                  <a:tcPr marL="18000" marR="18000" anchor="ctr"/>
                </a:tc>
                <a:tc>
                  <a:txBody>
                    <a:bodyPr/>
                    <a:lstStyle/>
                    <a:p>
                      <a:pPr algn="ctr"/>
                      <a:r>
                        <a:rPr lang="de-DE" sz="1800" kern="1200" dirty="0" smtClean="0">
                          <a:solidFill>
                            <a:schemeClr val="dk1"/>
                          </a:solidFill>
                          <a:latin typeface="+mn-lt"/>
                          <a:ea typeface="+mn-ea"/>
                          <a:cs typeface="+mn-cs"/>
                        </a:rPr>
                        <a:t>11</a:t>
                      </a:r>
                      <a:endParaRPr lang="de-DE" sz="1800" kern="1200" dirty="0">
                        <a:solidFill>
                          <a:schemeClr val="dk1"/>
                        </a:solidFill>
                        <a:latin typeface="+mn-lt"/>
                        <a:ea typeface="+mn-ea"/>
                        <a:cs typeface="+mn-cs"/>
                      </a:endParaRPr>
                    </a:p>
                  </a:txBody>
                  <a:tcPr/>
                </a:tc>
                <a:extLst>
                  <a:ext uri="{0D108BD9-81ED-4DB2-BD59-A6C34878D82A}">
                    <a16:rowId xmlns:a16="http://schemas.microsoft.com/office/drawing/2014/main" val="3740027984"/>
                  </a:ext>
                </a:extLst>
              </a:tr>
            </a:tbl>
          </a:graphicData>
        </a:graphic>
      </p:graphicFrame>
      <p:sp>
        <p:nvSpPr>
          <p:cNvPr id="3" name="Title 2"/>
          <p:cNvSpPr>
            <a:spLocks noGrp="1"/>
          </p:cNvSpPr>
          <p:nvPr>
            <p:ph type="title"/>
          </p:nvPr>
        </p:nvSpPr>
        <p:spPr/>
        <p:txBody>
          <a:bodyPr/>
          <a:lstStyle/>
          <a:p>
            <a:r>
              <a:rPr lang="de-DE" dirty="0" smtClean="0"/>
              <a:t>Final </a:t>
            </a:r>
            <a:r>
              <a:rPr lang="de-DE" dirty="0" err="1" smtClean="0"/>
              <a:t>recommendations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18</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
        <p:nvSpPr>
          <p:cNvPr id="7" name="TextBox 6"/>
          <p:cNvSpPr txBox="1"/>
          <p:nvPr/>
        </p:nvSpPr>
        <p:spPr>
          <a:xfrm>
            <a:off x="747455" y="3973722"/>
            <a:ext cx="2803653"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err="1" smtClean="0"/>
              <a:t>Regions</a:t>
            </a:r>
            <a:r>
              <a:rPr lang="de-DE" sz="1600" dirty="0" smtClean="0"/>
              <a:t> </a:t>
            </a:r>
            <a:r>
              <a:rPr lang="de-DE" sz="1600" dirty="0" err="1" smtClean="0"/>
              <a:t>grouped</a:t>
            </a:r>
            <a:r>
              <a:rPr lang="de-DE" sz="1600" dirty="0" smtClean="0"/>
              <a:t> </a:t>
            </a:r>
            <a:r>
              <a:rPr lang="de-DE" sz="1600" dirty="0" err="1" smtClean="0"/>
              <a:t>into</a:t>
            </a:r>
            <a:r>
              <a:rPr lang="de-DE" sz="1600" dirty="0" smtClean="0"/>
              <a:t> 2 </a:t>
            </a:r>
            <a:r>
              <a:rPr lang="de-DE" sz="1600" dirty="0" err="1" smtClean="0"/>
              <a:t>groups</a:t>
            </a:r>
            <a:endParaRPr lang="de-DE" sz="1600" dirty="0" smtClean="0"/>
          </a:p>
        </p:txBody>
      </p:sp>
      <p:pic>
        <p:nvPicPr>
          <p:cNvPr id="8" name="Picture 7"/>
          <p:cNvPicPr>
            <a:picLocks noChangeAspect="1"/>
          </p:cNvPicPr>
          <p:nvPr/>
        </p:nvPicPr>
        <p:blipFill>
          <a:blip r:embed="rId2"/>
          <a:stretch>
            <a:fillRect/>
          </a:stretch>
        </p:blipFill>
        <p:spPr>
          <a:xfrm>
            <a:off x="6146585" y="4329677"/>
            <a:ext cx="5803610" cy="1979797"/>
          </a:xfrm>
          <a:prstGeom prst="rect">
            <a:avLst/>
          </a:prstGeom>
        </p:spPr>
      </p:pic>
      <p:pic>
        <p:nvPicPr>
          <p:cNvPr id="9" name="Picture 8"/>
          <p:cNvPicPr>
            <a:picLocks noChangeAspect="1"/>
          </p:cNvPicPr>
          <p:nvPr/>
        </p:nvPicPr>
        <p:blipFill>
          <a:blip r:embed="rId3"/>
          <a:stretch>
            <a:fillRect/>
          </a:stretch>
        </p:blipFill>
        <p:spPr>
          <a:xfrm>
            <a:off x="156547" y="4329677"/>
            <a:ext cx="5890343" cy="1979797"/>
          </a:xfrm>
          <a:prstGeom prst="rect">
            <a:avLst/>
          </a:prstGeom>
        </p:spPr>
      </p:pic>
      <p:cxnSp>
        <p:nvCxnSpPr>
          <p:cNvPr id="11" name="Straight Arrow Connector 10"/>
          <p:cNvCxnSpPr/>
          <p:nvPr/>
        </p:nvCxnSpPr>
        <p:spPr>
          <a:xfrm flipH="1" flipV="1">
            <a:off x="281450" y="5139904"/>
            <a:ext cx="1089525" cy="85060"/>
          </a:xfrm>
          <a:prstGeom prst="straightConnector1">
            <a:avLst/>
          </a:prstGeom>
          <a:ln w="19050"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265751">
            <a:off x="501605" y="4915995"/>
            <a:ext cx="742191"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100 mm</a:t>
            </a:r>
          </a:p>
        </p:txBody>
      </p:sp>
      <p:cxnSp>
        <p:nvCxnSpPr>
          <p:cNvPr id="13" name="Straight Arrow Connector 12"/>
          <p:cNvCxnSpPr/>
          <p:nvPr/>
        </p:nvCxnSpPr>
        <p:spPr>
          <a:xfrm flipH="1" flipV="1">
            <a:off x="4596911" y="5439624"/>
            <a:ext cx="743169" cy="44236"/>
          </a:xfrm>
          <a:prstGeom prst="straightConnector1">
            <a:avLst/>
          </a:prstGeom>
          <a:ln w="19050" cmpd="sng">
            <a:solidFill>
              <a:schemeClr val="bg1"/>
            </a:solidFill>
            <a:prstDash val="solid"/>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rot="265751">
            <a:off x="4701252" y="5202186"/>
            <a:ext cx="628377"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a:solidFill>
                  <a:schemeClr val="bg1"/>
                </a:solidFill>
              </a:rPr>
              <a:t>6</a:t>
            </a:r>
            <a:r>
              <a:rPr lang="de-DE" sz="1600" dirty="0" smtClean="0">
                <a:solidFill>
                  <a:schemeClr val="bg1"/>
                </a:solidFill>
              </a:rPr>
              <a:t>0 mm</a:t>
            </a:r>
          </a:p>
        </p:txBody>
      </p:sp>
    </p:spTree>
    <p:extLst>
      <p:ext uri="{BB962C8B-B14F-4D97-AF65-F5344CB8AC3E}">
        <p14:creationId xmlns:p14="http://schemas.microsoft.com/office/powerpoint/2010/main" val="25056193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285750" indent="-285750">
              <a:buFont typeface="Wingdings" panose="05000000000000000000" pitchFamily="2" charset="2"/>
              <a:buChar char="§"/>
            </a:pPr>
            <a:r>
              <a:rPr lang="de-DE" dirty="0" smtClean="0"/>
              <a:t>Determination </a:t>
            </a:r>
            <a:r>
              <a:rPr lang="de-DE" dirty="0" err="1" smtClean="0"/>
              <a:t>of</a:t>
            </a:r>
            <a:r>
              <a:rPr lang="de-DE" dirty="0" smtClean="0"/>
              <a:t> </a:t>
            </a:r>
            <a:r>
              <a:rPr lang="de-DE" dirty="0" err="1" smtClean="0"/>
              <a:t>limit</a:t>
            </a:r>
            <a:r>
              <a:rPr lang="de-DE" dirty="0" smtClean="0"/>
              <a:t> </a:t>
            </a:r>
            <a:r>
              <a:rPr lang="de-DE" dirty="0" err="1" smtClean="0"/>
              <a:t>loads</a:t>
            </a:r>
            <a:r>
              <a:rPr lang="de-DE" dirty="0" smtClean="0"/>
              <a:t> </a:t>
            </a:r>
            <a:r>
              <a:rPr lang="de-DE" dirty="0" err="1" smtClean="0"/>
              <a:t>of</a:t>
            </a:r>
            <a:r>
              <a:rPr lang="de-DE" dirty="0" smtClean="0"/>
              <a:t> TM5h and TM6h</a:t>
            </a:r>
          </a:p>
          <a:p>
            <a:pPr marL="465138" lvl="2" indent="-285750">
              <a:buFont typeface="Wingdings" panose="05000000000000000000" pitchFamily="2" charset="2"/>
              <a:buChar char="§"/>
            </a:pPr>
            <a:r>
              <a:rPr lang="de-DE" dirty="0" smtClean="0"/>
              <a:t>Keep </a:t>
            </a:r>
            <a:r>
              <a:rPr lang="de-DE" dirty="0" err="1" smtClean="0"/>
              <a:t>T</a:t>
            </a:r>
            <a:r>
              <a:rPr lang="de-DE" i="0" baseline="-25000" dirty="0" err="1" smtClean="0">
                <a:latin typeface="+mj-lt"/>
              </a:rPr>
              <a:t>CuCrZr</a:t>
            </a:r>
            <a:r>
              <a:rPr lang="de-DE" dirty="0" smtClean="0"/>
              <a:t> </a:t>
            </a:r>
            <a:r>
              <a:rPr lang="de-DE" dirty="0" err="1" smtClean="0"/>
              <a:t>below</a:t>
            </a:r>
            <a:r>
              <a:rPr lang="de-DE" dirty="0" smtClean="0"/>
              <a:t> 500 °C</a:t>
            </a:r>
          </a:p>
          <a:p>
            <a:pPr marL="465138" lvl="2" indent="-285750">
              <a:buFont typeface="Wingdings" panose="05000000000000000000" pitchFamily="2" charset="2"/>
              <a:buChar char="§"/>
            </a:pPr>
            <a:r>
              <a:rPr lang="de-DE" dirty="0" smtClean="0"/>
              <a:t>Keep </a:t>
            </a:r>
            <a:r>
              <a:rPr lang="de-DE" dirty="0" err="1" smtClean="0"/>
              <a:t>cyclic</a:t>
            </a:r>
            <a:r>
              <a:rPr lang="de-DE" dirty="0" smtClean="0"/>
              <a:t> </a:t>
            </a:r>
            <a:r>
              <a:rPr lang="de-DE" dirty="0" err="1" smtClean="0"/>
              <a:t>strain</a:t>
            </a:r>
            <a:r>
              <a:rPr lang="de-DE" dirty="0" smtClean="0"/>
              <a:t> </a:t>
            </a:r>
            <a:r>
              <a:rPr lang="de-DE" dirty="0" err="1" smtClean="0"/>
              <a:t>range</a:t>
            </a:r>
            <a:r>
              <a:rPr lang="de-DE" dirty="0" smtClean="0"/>
              <a:t> in </a:t>
            </a:r>
            <a:r>
              <a:rPr lang="de-DE" dirty="0" err="1" smtClean="0"/>
              <a:t>cooling</a:t>
            </a:r>
            <a:r>
              <a:rPr lang="de-DE" dirty="0" smtClean="0"/>
              <a:t> </a:t>
            </a:r>
            <a:r>
              <a:rPr lang="de-DE" dirty="0" err="1" smtClean="0"/>
              <a:t>pipe</a:t>
            </a:r>
            <a:r>
              <a:rPr lang="de-DE" dirty="0" smtClean="0"/>
              <a:t> </a:t>
            </a:r>
            <a:r>
              <a:rPr lang="de-DE" dirty="0" err="1" smtClean="0"/>
              <a:t>below</a:t>
            </a:r>
            <a:r>
              <a:rPr lang="de-DE" dirty="0" smtClean="0"/>
              <a:t> 0.27 %</a:t>
            </a:r>
          </a:p>
          <a:p>
            <a:pPr marL="285750" indent="-285750">
              <a:buFont typeface="Wingdings" panose="05000000000000000000" pitchFamily="2" charset="2"/>
              <a:buChar char="§"/>
            </a:pPr>
            <a:r>
              <a:rPr lang="de-DE" dirty="0" smtClean="0"/>
              <a:t>Approach</a:t>
            </a:r>
          </a:p>
          <a:p>
            <a:pPr marL="465138" lvl="2" indent="-285750">
              <a:buFont typeface="Wingdings" panose="05000000000000000000" pitchFamily="2" charset="2"/>
              <a:buChar char="§"/>
            </a:pPr>
            <a:r>
              <a:rPr lang="de-DE" dirty="0" smtClean="0"/>
              <a:t>Thermal-</a:t>
            </a:r>
            <a:r>
              <a:rPr lang="de-DE" dirty="0" err="1" smtClean="0"/>
              <a:t>mechanical</a:t>
            </a:r>
            <a:r>
              <a:rPr lang="de-DE" dirty="0" smtClean="0"/>
              <a:t> FEM Model </a:t>
            </a:r>
            <a:r>
              <a:rPr lang="de-DE" dirty="0" err="1" smtClean="0"/>
              <a:t>of</a:t>
            </a:r>
            <a:r>
              <a:rPr lang="de-DE" dirty="0" smtClean="0"/>
              <a:t> TM5h</a:t>
            </a:r>
          </a:p>
          <a:p>
            <a:pPr marL="465138" lvl="2" indent="-285750">
              <a:buFont typeface="Wingdings" panose="05000000000000000000" pitchFamily="2" charset="2"/>
              <a:buChar char="§"/>
            </a:pPr>
            <a:r>
              <a:rPr lang="de-DE" dirty="0" err="1" smtClean="0"/>
              <a:t>Iterate</a:t>
            </a:r>
            <a:r>
              <a:rPr lang="de-DE" dirty="0" smtClean="0"/>
              <a:t> </a:t>
            </a:r>
            <a:r>
              <a:rPr lang="de-DE" dirty="0" err="1" smtClean="0"/>
              <a:t>steady</a:t>
            </a:r>
            <a:r>
              <a:rPr lang="de-DE" dirty="0" smtClean="0"/>
              <a:t> </a:t>
            </a:r>
            <a:r>
              <a:rPr lang="de-DE" dirty="0" err="1" smtClean="0"/>
              <a:t>state</a:t>
            </a:r>
            <a:r>
              <a:rPr lang="de-DE" dirty="0" smtClean="0"/>
              <a:t> </a:t>
            </a:r>
            <a:r>
              <a:rPr lang="de-DE" dirty="0" err="1" smtClean="0"/>
              <a:t>limit</a:t>
            </a:r>
            <a:r>
              <a:rPr lang="de-DE" dirty="0" smtClean="0"/>
              <a:t> </a:t>
            </a:r>
            <a:r>
              <a:rPr lang="de-DE" dirty="0" err="1" smtClean="0"/>
              <a:t>loads</a:t>
            </a:r>
            <a:r>
              <a:rPr lang="de-DE" dirty="0" smtClean="0"/>
              <a:t> </a:t>
            </a:r>
            <a:r>
              <a:rPr lang="de-DE" dirty="0" err="1" smtClean="0"/>
              <a:t>until</a:t>
            </a:r>
            <a:r>
              <a:rPr lang="de-DE" dirty="0" smtClean="0"/>
              <a:t> </a:t>
            </a:r>
            <a:r>
              <a:rPr lang="de-DE" dirty="0" err="1" smtClean="0"/>
              <a:t>both</a:t>
            </a:r>
            <a:r>
              <a:rPr lang="de-DE" dirty="0" smtClean="0"/>
              <a:t> </a:t>
            </a:r>
            <a:r>
              <a:rPr lang="de-DE" dirty="0" err="1" smtClean="0"/>
              <a:t>acceptance</a:t>
            </a:r>
            <a:r>
              <a:rPr lang="de-DE" dirty="0" smtClean="0"/>
              <a:t> </a:t>
            </a:r>
            <a:r>
              <a:rPr lang="de-DE" dirty="0" err="1" smtClean="0"/>
              <a:t>criteria</a:t>
            </a:r>
            <a:r>
              <a:rPr lang="de-DE" dirty="0" smtClean="0"/>
              <a:t> </a:t>
            </a:r>
            <a:r>
              <a:rPr lang="de-DE" dirty="0" err="1" smtClean="0"/>
              <a:t>are</a:t>
            </a:r>
            <a:r>
              <a:rPr lang="de-DE" dirty="0" smtClean="0"/>
              <a:t> </a:t>
            </a:r>
            <a:r>
              <a:rPr lang="de-DE" dirty="0" err="1" smtClean="0"/>
              <a:t>fulfilled</a:t>
            </a:r>
            <a:endParaRPr lang="de-DE" dirty="0" smtClean="0"/>
          </a:p>
          <a:p>
            <a:pPr marL="642938" lvl="4" indent="-285750">
              <a:buFont typeface="Wingdings" panose="05000000000000000000" pitchFamily="2" charset="2"/>
              <a:buChar char="§"/>
            </a:pPr>
            <a:r>
              <a:rPr lang="de-DE" dirty="0" err="1" smtClean="0"/>
              <a:t>Determine</a:t>
            </a:r>
            <a:r>
              <a:rPr lang="de-DE" dirty="0" smtClean="0"/>
              <a:t> </a:t>
            </a:r>
            <a:r>
              <a:rPr lang="de-DE" dirty="0" err="1" smtClean="0"/>
              <a:t>cyclic</a:t>
            </a:r>
            <a:r>
              <a:rPr lang="de-DE" dirty="0" smtClean="0"/>
              <a:t> </a:t>
            </a:r>
            <a:r>
              <a:rPr lang="de-DE" dirty="0" err="1" smtClean="0"/>
              <a:t>strain</a:t>
            </a:r>
            <a:r>
              <a:rPr lang="de-DE" dirty="0" smtClean="0"/>
              <a:t> </a:t>
            </a:r>
            <a:r>
              <a:rPr lang="de-DE" dirty="0" err="1" smtClean="0"/>
              <a:t>range</a:t>
            </a:r>
            <a:r>
              <a:rPr lang="de-DE" dirty="0" smtClean="0"/>
              <a:t> </a:t>
            </a:r>
            <a:r>
              <a:rPr lang="de-DE" dirty="0" err="1" smtClean="0"/>
              <a:t>by</a:t>
            </a:r>
            <a:r>
              <a:rPr lang="de-DE" dirty="0" smtClean="0"/>
              <a:t> </a:t>
            </a:r>
            <a:r>
              <a:rPr lang="de-DE" dirty="0" err="1" smtClean="0"/>
              <a:t>appling</a:t>
            </a:r>
            <a:r>
              <a:rPr lang="de-DE" dirty="0" smtClean="0"/>
              <a:t> multiple </a:t>
            </a:r>
            <a:r>
              <a:rPr lang="de-DE" dirty="0" err="1" smtClean="0"/>
              <a:t>cycles</a:t>
            </a:r>
            <a:r>
              <a:rPr lang="de-DE" dirty="0" smtClean="0"/>
              <a:t> </a:t>
            </a:r>
            <a:r>
              <a:rPr lang="de-DE" dirty="0" err="1" smtClean="0"/>
              <a:t>until</a:t>
            </a:r>
            <a:r>
              <a:rPr lang="de-DE" dirty="0" smtClean="0"/>
              <a:t> </a:t>
            </a:r>
            <a:r>
              <a:rPr lang="de-DE" dirty="0" err="1" smtClean="0"/>
              <a:t>plastic</a:t>
            </a:r>
            <a:r>
              <a:rPr lang="de-DE" dirty="0" smtClean="0"/>
              <a:t> </a:t>
            </a:r>
            <a:r>
              <a:rPr lang="de-DE" dirty="0" err="1" smtClean="0"/>
              <a:t>strain</a:t>
            </a:r>
            <a:r>
              <a:rPr lang="de-DE" dirty="0" smtClean="0"/>
              <a:t> </a:t>
            </a:r>
            <a:r>
              <a:rPr lang="de-DE" dirty="0" err="1" smtClean="0"/>
              <a:t>range</a:t>
            </a:r>
            <a:r>
              <a:rPr lang="de-DE" dirty="0" smtClean="0"/>
              <a:t> </a:t>
            </a:r>
            <a:r>
              <a:rPr lang="de-DE" dirty="0" err="1" smtClean="0"/>
              <a:t>is</a:t>
            </a:r>
            <a:r>
              <a:rPr lang="de-DE" dirty="0" smtClean="0"/>
              <a:t> </a:t>
            </a:r>
            <a:r>
              <a:rPr lang="de-DE" dirty="0" err="1" smtClean="0"/>
              <a:t>stable</a:t>
            </a:r>
            <a:endParaRPr lang="de-DE" dirty="0" smtClean="0"/>
          </a:p>
          <a:p>
            <a:pPr marL="465138" lvl="2" indent="-285750">
              <a:buFont typeface="Wingdings" panose="05000000000000000000" pitchFamily="2" charset="2"/>
              <a:buChar char="§"/>
            </a:pPr>
            <a:r>
              <a:rPr lang="de-DE" dirty="0" err="1" smtClean="0"/>
              <a:t>Verify</a:t>
            </a:r>
            <a:r>
              <a:rPr lang="de-DE" dirty="0" smtClean="0"/>
              <a:t> </a:t>
            </a:r>
            <a:r>
              <a:rPr lang="de-DE" dirty="0" err="1" smtClean="0"/>
              <a:t>allowed</a:t>
            </a:r>
            <a:r>
              <a:rPr lang="de-DE" dirty="0" smtClean="0"/>
              <a:t> pulse </a:t>
            </a:r>
            <a:r>
              <a:rPr lang="de-DE" dirty="0" err="1" smtClean="0"/>
              <a:t>duration</a:t>
            </a:r>
            <a:r>
              <a:rPr lang="de-DE" dirty="0" smtClean="0"/>
              <a:t> </a:t>
            </a:r>
            <a:r>
              <a:rPr lang="de-DE" dirty="0" err="1" smtClean="0"/>
              <a:t>for</a:t>
            </a:r>
            <a:r>
              <a:rPr lang="de-DE" dirty="0" smtClean="0"/>
              <a:t> </a:t>
            </a:r>
            <a:r>
              <a:rPr lang="de-DE" dirty="0" err="1" smtClean="0"/>
              <a:t>higher</a:t>
            </a:r>
            <a:r>
              <a:rPr lang="de-DE" dirty="0" smtClean="0"/>
              <a:t> </a:t>
            </a:r>
            <a:r>
              <a:rPr lang="de-DE" dirty="0" err="1" smtClean="0"/>
              <a:t>heat</a:t>
            </a:r>
            <a:r>
              <a:rPr lang="de-DE" dirty="0" smtClean="0"/>
              <a:t> </a:t>
            </a:r>
            <a:r>
              <a:rPr lang="de-DE" dirty="0" err="1" smtClean="0"/>
              <a:t>loads</a:t>
            </a:r>
            <a:endParaRPr lang="de-DE" dirty="0" smtClean="0"/>
          </a:p>
          <a:p>
            <a:pPr marL="642938" lvl="4" indent="-285750">
              <a:buFont typeface="Wingdings" panose="05000000000000000000" pitchFamily="2" charset="2"/>
              <a:buChar char="§"/>
            </a:pPr>
            <a:r>
              <a:rPr lang="de-DE" dirty="0" err="1" smtClean="0"/>
              <a:t>Estimate</a:t>
            </a:r>
            <a:r>
              <a:rPr lang="de-DE" dirty="0" smtClean="0"/>
              <a:t> pulse </a:t>
            </a:r>
            <a:r>
              <a:rPr lang="de-DE" dirty="0" err="1" smtClean="0"/>
              <a:t>duration</a:t>
            </a:r>
            <a:r>
              <a:rPr lang="de-DE" dirty="0" smtClean="0"/>
              <a:t> </a:t>
            </a:r>
            <a:r>
              <a:rPr lang="de-DE" dirty="0" err="1" smtClean="0"/>
              <a:t>as</a:t>
            </a:r>
            <a:r>
              <a:rPr lang="de-DE" dirty="0" smtClean="0"/>
              <a:t> time </a:t>
            </a:r>
            <a:r>
              <a:rPr lang="de-DE" dirty="0" err="1" smtClean="0"/>
              <a:t>to</a:t>
            </a:r>
            <a:r>
              <a:rPr lang="de-DE" dirty="0" smtClean="0"/>
              <a:t> </a:t>
            </a:r>
            <a:r>
              <a:rPr lang="de-DE" dirty="0" err="1" smtClean="0"/>
              <a:t>reach</a:t>
            </a:r>
            <a:r>
              <a:rPr lang="de-DE" dirty="0" smtClean="0"/>
              <a:t> </a:t>
            </a:r>
            <a:r>
              <a:rPr lang="de-DE" dirty="0" err="1" smtClean="0"/>
              <a:t>pipe</a:t>
            </a:r>
            <a:r>
              <a:rPr lang="de-DE" dirty="0" smtClean="0"/>
              <a:t> </a:t>
            </a:r>
            <a:r>
              <a:rPr lang="de-DE" dirty="0" err="1" smtClean="0"/>
              <a:t>temperature</a:t>
            </a:r>
            <a:r>
              <a:rPr lang="de-DE" dirty="0" smtClean="0"/>
              <a:t> </a:t>
            </a:r>
            <a:r>
              <a:rPr lang="de-DE" dirty="0" err="1" smtClean="0"/>
              <a:t>of</a:t>
            </a:r>
            <a:r>
              <a:rPr lang="de-DE" dirty="0" smtClean="0"/>
              <a:t> </a:t>
            </a:r>
            <a:r>
              <a:rPr lang="de-DE" dirty="0" err="1" smtClean="0"/>
              <a:t>steady</a:t>
            </a:r>
            <a:r>
              <a:rPr lang="de-DE" dirty="0" smtClean="0"/>
              <a:t> </a:t>
            </a:r>
            <a:r>
              <a:rPr lang="de-DE" dirty="0" err="1" smtClean="0"/>
              <a:t>state</a:t>
            </a:r>
            <a:r>
              <a:rPr lang="de-DE" dirty="0" smtClean="0"/>
              <a:t> </a:t>
            </a:r>
            <a:r>
              <a:rPr lang="de-DE" dirty="0" err="1" smtClean="0"/>
              <a:t>limit</a:t>
            </a:r>
            <a:r>
              <a:rPr lang="de-DE" dirty="0" smtClean="0"/>
              <a:t> </a:t>
            </a:r>
            <a:r>
              <a:rPr lang="de-DE" dirty="0" err="1" smtClean="0"/>
              <a:t>load</a:t>
            </a:r>
            <a:endParaRPr lang="de-DE" dirty="0" smtClean="0"/>
          </a:p>
          <a:p>
            <a:pPr marL="642938" lvl="4" indent="-285750">
              <a:buFont typeface="Wingdings" panose="05000000000000000000" pitchFamily="2" charset="2"/>
              <a:buChar char="§"/>
            </a:pPr>
            <a:r>
              <a:rPr lang="de-DE" dirty="0" err="1" smtClean="0"/>
              <a:t>Confirm</a:t>
            </a:r>
            <a:r>
              <a:rPr lang="de-DE" dirty="0" smtClean="0"/>
              <a:t> </a:t>
            </a:r>
            <a:r>
              <a:rPr lang="de-DE" dirty="0" err="1" smtClean="0"/>
              <a:t>stabilized</a:t>
            </a:r>
            <a:r>
              <a:rPr lang="de-DE" dirty="0" smtClean="0"/>
              <a:t> </a:t>
            </a:r>
            <a:r>
              <a:rPr lang="de-DE" dirty="0" err="1" smtClean="0"/>
              <a:t>strain</a:t>
            </a:r>
            <a:r>
              <a:rPr lang="de-DE" dirty="0" smtClean="0"/>
              <a:t> </a:t>
            </a:r>
            <a:r>
              <a:rPr lang="de-DE" dirty="0" err="1" smtClean="0"/>
              <a:t>range</a:t>
            </a:r>
            <a:r>
              <a:rPr lang="de-DE" dirty="0" smtClean="0"/>
              <a:t> </a:t>
            </a:r>
            <a:r>
              <a:rPr lang="de-DE" dirty="0" err="1" smtClean="0"/>
              <a:t>fulfills</a:t>
            </a:r>
            <a:r>
              <a:rPr lang="de-DE" dirty="0" smtClean="0"/>
              <a:t> </a:t>
            </a:r>
            <a:r>
              <a:rPr lang="de-DE" dirty="0" err="1" smtClean="0"/>
              <a:t>acceptance</a:t>
            </a:r>
            <a:r>
              <a:rPr lang="de-DE" dirty="0" smtClean="0"/>
              <a:t> </a:t>
            </a:r>
            <a:r>
              <a:rPr lang="de-DE" dirty="0" err="1" smtClean="0"/>
              <a:t>criterion</a:t>
            </a:r>
            <a:r>
              <a:rPr lang="de-DE" dirty="0" smtClean="0"/>
              <a:t> </a:t>
            </a:r>
            <a:r>
              <a:rPr lang="de-DE" dirty="0" err="1" smtClean="0"/>
              <a:t>for</a:t>
            </a:r>
            <a:r>
              <a:rPr lang="de-DE" dirty="0" smtClean="0"/>
              <a:t> </a:t>
            </a:r>
            <a:r>
              <a:rPr lang="de-DE" dirty="0" err="1" smtClean="0"/>
              <a:t>this</a:t>
            </a:r>
            <a:r>
              <a:rPr lang="de-DE" dirty="0" smtClean="0"/>
              <a:t> pulse </a:t>
            </a:r>
            <a:r>
              <a:rPr lang="de-DE" dirty="0" err="1" smtClean="0"/>
              <a:t>duration</a:t>
            </a:r>
            <a:endParaRPr lang="de-DE" dirty="0" smtClean="0"/>
          </a:p>
          <a:p>
            <a:pPr marL="642938" lvl="4" indent="-285750">
              <a:buFont typeface="Wingdings" panose="05000000000000000000" pitchFamily="2" charset="2"/>
              <a:buChar char="§"/>
            </a:pPr>
            <a:endParaRPr lang="de-DE" dirty="0"/>
          </a:p>
        </p:txBody>
      </p:sp>
      <p:sp>
        <p:nvSpPr>
          <p:cNvPr id="3" name="Title 2"/>
          <p:cNvSpPr>
            <a:spLocks noGrp="1"/>
          </p:cNvSpPr>
          <p:nvPr>
            <p:ph type="title"/>
          </p:nvPr>
        </p:nvSpPr>
        <p:spPr/>
        <p:txBody>
          <a:bodyPr/>
          <a:lstStyle/>
          <a:p>
            <a:r>
              <a:rPr lang="de-DE" dirty="0" err="1" smtClean="0"/>
              <a:t>Objective</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2</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Tree>
    <p:extLst>
      <p:ext uri="{BB962C8B-B14F-4D97-AF65-F5344CB8AC3E}">
        <p14:creationId xmlns:p14="http://schemas.microsoft.com/office/powerpoint/2010/main" val="1899431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695326" y="976544"/>
            <a:ext cx="11218507" cy="5405206"/>
          </a:xfrm>
        </p:spPr>
        <p:txBody>
          <a:bodyPr>
            <a:normAutofit/>
          </a:bodyPr>
          <a:lstStyle/>
          <a:p>
            <a:pPr marL="285750" indent="-285750">
              <a:buFont typeface="Wingdings" panose="05000000000000000000" pitchFamily="2" charset="2"/>
              <a:buChar char="§"/>
            </a:pPr>
            <a:r>
              <a:rPr lang="en-US" dirty="0" smtClean="0"/>
              <a:t>Merging pipes to heat sink with extra layer braze to obtain continuous mesh</a:t>
            </a:r>
          </a:p>
          <a:p>
            <a:pPr marL="465138" lvl="2" indent="-285750">
              <a:buFont typeface="Wingdings" panose="05000000000000000000" pitchFamily="2" charset="2"/>
              <a:buChar char="§"/>
            </a:pPr>
            <a:r>
              <a:rPr lang="en-US" dirty="0" smtClean="0"/>
              <a:t>Mesh refinement towards end of braze, 1 element over pipe thickness</a:t>
            </a:r>
          </a:p>
        </p:txBody>
      </p:sp>
      <p:sp>
        <p:nvSpPr>
          <p:cNvPr id="3" name="Title 2"/>
          <p:cNvSpPr>
            <a:spLocks noGrp="1"/>
          </p:cNvSpPr>
          <p:nvPr>
            <p:ph type="title"/>
          </p:nvPr>
        </p:nvSpPr>
        <p:spPr/>
        <p:txBody>
          <a:bodyPr/>
          <a:lstStyle/>
          <a:p>
            <a:r>
              <a:rPr lang="de-DE" dirty="0" err="1" smtClean="0"/>
              <a:t>Modelling</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3</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pic>
        <p:nvPicPr>
          <p:cNvPr id="9" name="Picture 8"/>
          <p:cNvPicPr>
            <a:picLocks noChangeAspect="1"/>
          </p:cNvPicPr>
          <p:nvPr/>
        </p:nvPicPr>
        <p:blipFill>
          <a:blip r:embed="rId2"/>
          <a:stretch>
            <a:fillRect/>
          </a:stretch>
        </p:blipFill>
        <p:spPr>
          <a:xfrm>
            <a:off x="-1" y="4134255"/>
            <a:ext cx="7946601" cy="2247495"/>
          </a:xfrm>
          <a:prstGeom prst="rect">
            <a:avLst/>
          </a:prstGeom>
        </p:spPr>
      </p:pic>
      <p:pic>
        <p:nvPicPr>
          <p:cNvPr id="10" name="Picture 9"/>
          <p:cNvPicPr>
            <a:picLocks noChangeAspect="1"/>
          </p:cNvPicPr>
          <p:nvPr/>
        </p:nvPicPr>
        <p:blipFill rotWithShape="1">
          <a:blip r:embed="rId3"/>
          <a:srcRect l="4944" t="31933" r="52517" b="1281"/>
          <a:stretch/>
        </p:blipFill>
        <p:spPr>
          <a:xfrm>
            <a:off x="7946600" y="2162728"/>
            <a:ext cx="3463048" cy="4493007"/>
          </a:xfrm>
          <a:prstGeom prst="rect">
            <a:avLst/>
          </a:prstGeom>
        </p:spPr>
      </p:pic>
    </p:spTree>
    <p:extLst>
      <p:ext uri="{BB962C8B-B14F-4D97-AF65-F5344CB8AC3E}">
        <p14:creationId xmlns:p14="http://schemas.microsoft.com/office/powerpoint/2010/main" val="282881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37762" y="3835449"/>
            <a:ext cx="6623549" cy="2820286"/>
          </a:xfrm>
          <a:prstGeom prst="rect">
            <a:avLst/>
          </a:prstGeom>
        </p:spPr>
      </p:pic>
      <p:sp>
        <p:nvSpPr>
          <p:cNvPr id="2" name="Content Placeholder 1"/>
          <p:cNvSpPr>
            <a:spLocks noGrp="1"/>
          </p:cNvSpPr>
          <p:nvPr>
            <p:ph sz="quarter" idx="13"/>
          </p:nvPr>
        </p:nvSpPr>
        <p:spPr>
          <a:xfrm>
            <a:off x="695326" y="1113615"/>
            <a:ext cx="10724946" cy="4772024"/>
          </a:xfrm>
        </p:spPr>
        <p:txBody>
          <a:bodyPr/>
          <a:lstStyle/>
          <a:p>
            <a:pPr marL="285750" indent="-285750">
              <a:buFont typeface="Wingdings" panose="05000000000000000000" pitchFamily="2" charset="2"/>
              <a:buChar char="§"/>
            </a:pPr>
            <a:r>
              <a:rPr lang="en-US" dirty="0"/>
              <a:t>Thermal model (linear elements)</a:t>
            </a:r>
          </a:p>
          <a:p>
            <a:pPr marL="465138" lvl="2" indent="-285750">
              <a:buFont typeface="Wingdings" panose="05000000000000000000" pitchFamily="2" charset="2"/>
              <a:buChar char="§"/>
            </a:pPr>
            <a:r>
              <a:rPr lang="en-US" dirty="0"/>
              <a:t>Thermal conductance between heat sink and supports: 1 kW/m²K</a:t>
            </a:r>
          </a:p>
          <a:p>
            <a:pPr marL="465138" lvl="2" indent="-285750">
              <a:buFont typeface="Wingdings" panose="05000000000000000000" pitchFamily="2" charset="2"/>
              <a:buChar char="§"/>
            </a:pPr>
            <a:r>
              <a:rPr lang="en-US" dirty="0"/>
              <a:t>Cooling water heat transfer coefficient for TM5-6h to water of 25 °</a:t>
            </a:r>
            <a:r>
              <a:rPr lang="en-US" dirty="0" smtClean="0"/>
              <a:t>C</a:t>
            </a:r>
          </a:p>
          <a:p>
            <a:pPr marL="642938" lvl="4" indent="-285750">
              <a:buFont typeface="Wingdings" panose="05000000000000000000" pitchFamily="2" charset="2"/>
              <a:buChar char="§"/>
            </a:pPr>
            <a:r>
              <a:rPr lang="en-US" dirty="0" smtClean="0"/>
              <a:t>25-30 kW/m²K between 20 and 200°C</a:t>
            </a:r>
            <a:endParaRPr lang="en-US" dirty="0"/>
          </a:p>
          <a:p>
            <a:pPr marL="465138" lvl="2" indent="-285750">
              <a:buFont typeface="Wingdings" panose="05000000000000000000" pitchFamily="2" charset="2"/>
              <a:buChar char="§"/>
            </a:pPr>
            <a:r>
              <a:rPr lang="en-US" dirty="0"/>
              <a:t>Radiation from graphite to the environment of 25 °C</a:t>
            </a:r>
          </a:p>
          <a:p>
            <a:pPr marL="465138" lvl="2" indent="-285750">
              <a:buFont typeface="Wingdings" panose="05000000000000000000" pitchFamily="2" charset="2"/>
              <a:buChar char="§"/>
            </a:pPr>
            <a:r>
              <a:rPr lang="en-US" dirty="0"/>
              <a:t>Heat load: </a:t>
            </a:r>
            <a:endParaRPr lang="en-US" dirty="0" smtClean="0"/>
          </a:p>
          <a:p>
            <a:pPr marL="642938" lvl="4" indent="-285750">
              <a:buFont typeface="Wingdings" panose="05000000000000000000" pitchFamily="2" charset="2"/>
              <a:buChar char="§"/>
            </a:pPr>
            <a:r>
              <a:rPr lang="en-US" dirty="0" smtClean="0"/>
              <a:t>100 </a:t>
            </a:r>
            <a:r>
              <a:rPr lang="en-US" dirty="0"/>
              <a:t>kW/m² over whole plasma facing surface </a:t>
            </a:r>
            <a:endParaRPr lang="en-US" dirty="0" smtClean="0"/>
          </a:p>
          <a:p>
            <a:pPr marL="642938" lvl="4" indent="-285750">
              <a:buFont typeface="Wingdings" panose="05000000000000000000" pitchFamily="2" charset="2"/>
              <a:buChar char="§"/>
            </a:pPr>
            <a:r>
              <a:rPr lang="en-US" dirty="0" smtClean="0"/>
              <a:t>+ </a:t>
            </a:r>
            <a:r>
              <a:rPr lang="en-US" dirty="0"/>
              <a:t>X MW/m² strike line load in 7 regions</a:t>
            </a:r>
          </a:p>
          <a:p>
            <a:endParaRPr lang="de-DE" dirty="0"/>
          </a:p>
        </p:txBody>
      </p:sp>
      <p:sp>
        <p:nvSpPr>
          <p:cNvPr id="3" name="Title 2"/>
          <p:cNvSpPr>
            <a:spLocks noGrp="1"/>
          </p:cNvSpPr>
          <p:nvPr>
            <p:ph type="title"/>
          </p:nvPr>
        </p:nvSpPr>
        <p:spPr/>
        <p:txBody>
          <a:bodyPr/>
          <a:lstStyle/>
          <a:p>
            <a:r>
              <a:rPr lang="de-DE" dirty="0" smtClean="0"/>
              <a:t>Thermal </a:t>
            </a:r>
            <a:r>
              <a:rPr lang="de-DE" dirty="0" err="1" smtClean="0"/>
              <a:t>model</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4</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pic>
        <p:nvPicPr>
          <p:cNvPr id="6" name="Picture 5"/>
          <p:cNvPicPr>
            <a:picLocks noChangeAspect="1"/>
          </p:cNvPicPr>
          <p:nvPr/>
        </p:nvPicPr>
        <p:blipFill>
          <a:blip r:embed="rId3"/>
          <a:stretch>
            <a:fillRect/>
          </a:stretch>
        </p:blipFill>
        <p:spPr>
          <a:xfrm>
            <a:off x="685291" y="4335214"/>
            <a:ext cx="3660562" cy="2297361"/>
          </a:xfrm>
          <a:prstGeom prst="rect">
            <a:avLst/>
          </a:prstGeom>
        </p:spPr>
      </p:pic>
    </p:spTree>
    <p:extLst>
      <p:ext uri="{BB962C8B-B14F-4D97-AF65-F5344CB8AC3E}">
        <p14:creationId xmlns:p14="http://schemas.microsoft.com/office/powerpoint/2010/main" val="11298522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sz="quarter" idx="13"/>
          </p:nvPr>
        </p:nvPicPr>
        <p:blipFill>
          <a:blip r:embed="rId2"/>
          <a:stretch>
            <a:fillRect/>
          </a:stretch>
        </p:blipFill>
        <p:spPr>
          <a:xfrm>
            <a:off x="572059" y="1719262"/>
            <a:ext cx="2831046" cy="2520000"/>
          </a:xfrm>
          <a:prstGeom prst="rect">
            <a:avLst/>
          </a:prstGeom>
        </p:spPr>
      </p:pic>
      <p:sp>
        <p:nvSpPr>
          <p:cNvPr id="3" name="Title 2"/>
          <p:cNvSpPr>
            <a:spLocks noGrp="1"/>
          </p:cNvSpPr>
          <p:nvPr>
            <p:ph type="title"/>
          </p:nvPr>
        </p:nvSpPr>
        <p:spPr/>
        <p:txBody>
          <a:bodyPr/>
          <a:lstStyle/>
          <a:p>
            <a:r>
              <a:rPr lang="de-DE" dirty="0" err="1" smtClean="0"/>
              <a:t>Assumed</a:t>
            </a:r>
            <a:r>
              <a:rPr lang="de-DE" dirty="0" smtClean="0"/>
              <a:t> </a:t>
            </a:r>
            <a:r>
              <a:rPr lang="de-DE" dirty="0" err="1" smtClean="0"/>
              <a:t>heat</a:t>
            </a:r>
            <a:r>
              <a:rPr lang="de-DE" dirty="0" smtClean="0"/>
              <a:t> </a:t>
            </a:r>
            <a:r>
              <a:rPr lang="de-DE" dirty="0" err="1" smtClean="0"/>
              <a:t>load</a:t>
            </a:r>
            <a:r>
              <a:rPr lang="de-DE" dirty="0" smtClean="0"/>
              <a:t> </a:t>
            </a:r>
            <a:r>
              <a:rPr lang="de-DE" dirty="0" err="1" smtClean="0"/>
              <a:t>regions</a:t>
            </a:r>
            <a:r>
              <a:rPr lang="de-DE" dirty="0" smtClean="0"/>
              <a:t/>
            </a:r>
            <a:br>
              <a:rPr lang="de-DE" dirty="0" smtClean="0"/>
            </a:b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5</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pic>
        <p:nvPicPr>
          <p:cNvPr id="7" name="Picture 6"/>
          <p:cNvPicPr>
            <a:picLocks noChangeAspect="1"/>
          </p:cNvPicPr>
          <p:nvPr/>
        </p:nvPicPr>
        <p:blipFill>
          <a:blip r:embed="rId3"/>
          <a:stretch>
            <a:fillRect/>
          </a:stretch>
        </p:blipFill>
        <p:spPr>
          <a:xfrm>
            <a:off x="589668" y="4299739"/>
            <a:ext cx="2831046" cy="2520000"/>
          </a:xfrm>
          <a:prstGeom prst="rect">
            <a:avLst/>
          </a:prstGeom>
        </p:spPr>
      </p:pic>
      <p:pic>
        <p:nvPicPr>
          <p:cNvPr id="8" name="Picture 7"/>
          <p:cNvPicPr>
            <a:picLocks noChangeAspect="1"/>
          </p:cNvPicPr>
          <p:nvPr/>
        </p:nvPicPr>
        <p:blipFill>
          <a:blip r:embed="rId4"/>
          <a:stretch>
            <a:fillRect/>
          </a:stretch>
        </p:blipFill>
        <p:spPr>
          <a:xfrm>
            <a:off x="3489655" y="1719262"/>
            <a:ext cx="2831046" cy="2520000"/>
          </a:xfrm>
          <a:prstGeom prst="rect">
            <a:avLst/>
          </a:prstGeom>
        </p:spPr>
      </p:pic>
      <p:pic>
        <p:nvPicPr>
          <p:cNvPr id="9" name="Picture 8"/>
          <p:cNvPicPr>
            <a:picLocks noChangeAspect="1"/>
          </p:cNvPicPr>
          <p:nvPr/>
        </p:nvPicPr>
        <p:blipFill>
          <a:blip r:embed="rId5"/>
          <a:stretch>
            <a:fillRect/>
          </a:stretch>
        </p:blipFill>
        <p:spPr>
          <a:xfrm>
            <a:off x="3489655" y="4282125"/>
            <a:ext cx="2831046" cy="2520000"/>
          </a:xfrm>
          <a:prstGeom prst="rect">
            <a:avLst/>
          </a:prstGeom>
        </p:spPr>
      </p:pic>
      <p:pic>
        <p:nvPicPr>
          <p:cNvPr id="10" name="Picture 9"/>
          <p:cNvPicPr>
            <a:picLocks noChangeAspect="1"/>
          </p:cNvPicPr>
          <p:nvPr/>
        </p:nvPicPr>
        <p:blipFill>
          <a:blip r:embed="rId6"/>
          <a:stretch>
            <a:fillRect/>
          </a:stretch>
        </p:blipFill>
        <p:spPr>
          <a:xfrm>
            <a:off x="6355171" y="1719262"/>
            <a:ext cx="2831046" cy="2520000"/>
          </a:xfrm>
          <a:prstGeom prst="rect">
            <a:avLst/>
          </a:prstGeom>
        </p:spPr>
      </p:pic>
      <p:pic>
        <p:nvPicPr>
          <p:cNvPr id="11" name="Picture 10"/>
          <p:cNvPicPr>
            <a:picLocks noChangeAspect="1"/>
          </p:cNvPicPr>
          <p:nvPr/>
        </p:nvPicPr>
        <p:blipFill>
          <a:blip r:embed="rId7"/>
          <a:stretch>
            <a:fillRect/>
          </a:stretch>
        </p:blipFill>
        <p:spPr>
          <a:xfrm>
            <a:off x="9255158" y="1719262"/>
            <a:ext cx="2831046" cy="2520000"/>
          </a:xfrm>
          <a:prstGeom prst="rect">
            <a:avLst/>
          </a:prstGeom>
        </p:spPr>
      </p:pic>
      <p:pic>
        <p:nvPicPr>
          <p:cNvPr id="12" name="Picture 11"/>
          <p:cNvPicPr>
            <a:picLocks noChangeAspect="1"/>
          </p:cNvPicPr>
          <p:nvPr/>
        </p:nvPicPr>
        <p:blipFill>
          <a:blip r:embed="rId8"/>
          <a:stretch>
            <a:fillRect/>
          </a:stretch>
        </p:blipFill>
        <p:spPr>
          <a:xfrm>
            <a:off x="9255158" y="4282125"/>
            <a:ext cx="2831046" cy="2520000"/>
          </a:xfrm>
          <a:prstGeom prst="rect">
            <a:avLst/>
          </a:prstGeom>
        </p:spPr>
      </p:pic>
      <p:pic>
        <p:nvPicPr>
          <p:cNvPr id="13" name="Picture 12"/>
          <p:cNvPicPr>
            <a:picLocks noChangeAspect="1"/>
          </p:cNvPicPr>
          <p:nvPr/>
        </p:nvPicPr>
        <p:blipFill>
          <a:blip r:embed="rId9"/>
          <a:stretch>
            <a:fillRect/>
          </a:stretch>
        </p:blipFill>
        <p:spPr>
          <a:xfrm>
            <a:off x="6355171" y="4282125"/>
            <a:ext cx="2831046" cy="2520000"/>
          </a:xfrm>
          <a:prstGeom prst="rect">
            <a:avLst/>
          </a:prstGeom>
        </p:spPr>
      </p:pic>
      <p:sp>
        <p:nvSpPr>
          <p:cNvPr id="14" name="TextBox 13"/>
          <p:cNvSpPr txBox="1"/>
          <p:nvPr/>
        </p:nvSpPr>
        <p:spPr>
          <a:xfrm>
            <a:off x="1201783" y="3971368"/>
            <a:ext cx="1973297" cy="267894"/>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Radiation: 100 kW/m²</a:t>
            </a:r>
          </a:p>
        </p:txBody>
      </p:sp>
      <p:sp>
        <p:nvSpPr>
          <p:cNvPr id="15" name="TextBox 14"/>
          <p:cNvSpPr txBox="1"/>
          <p:nvPr/>
        </p:nvSpPr>
        <p:spPr>
          <a:xfrm>
            <a:off x="788665" y="6534231"/>
            <a:ext cx="2670603"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Strike </a:t>
            </a:r>
            <a:r>
              <a:rPr lang="de-DE" sz="1600" dirty="0" err="1" smtClean="0">
                <a:solidFill>
                  <a:schemeClr val="bg1"/>
                </a:solidFill>
              </a:rPr>
              <a:t>line</a:t>
            </a:r>
            <a:r>
              <a:rPr lang="de-DE" sz="1600" dirty="0" smtClean="0">
                <a:solidFill>
                  <a:schemeClr val="bg1"/>
                </a:solidFill>
              </a:rPr>
              <a:t> </a:t>
            </a:r>
            <a:r>
              <a:rPr lang="de-DE" sz="1600" dirty="0" err="1" smtClean="0">
                <a:solidFill>
                  <a:schemeClr val="bg1"/>
                </a:solidFill>
              </a:rPr>
              <a:t>region</a:t>
            </a:r>
            <a:r>
              <a:rPr lang="de-DE" sz="1600" dirty="0" smtClean="0">
                <a:solidFill>
                  <a:schemeClr val="bg1"/>
                </a:solidFill>
              </a:rPr>
              <a:t> 1: X MW/m²</a:t>
            </a:r>
          </a:p>
        </p:txBody>
      </p:sp>
      <p:sp>
        <p:nvSpPr>
          <p:cNvPr id="16" name="TextBox 15"/>
          <p:cNvSpPr txBox="1"/>
          <p:nvPr/>
        </p:nvSpPr>
        <p:spPr>
          <a:xfrm>
            <a:off x="3575961" y="6534231"/>
            <a:ext cx="2784417"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Strike </a:t>
            </a:r>
            <a:r>
              <a:rPr lang="de-DE" sz="1600" dirty="0" err="1" smtClean="0">
                <a:solidFill>
                  <a:schemeClr val="bg1"/>
                </a:solidFill>
              </a:rPr>
              <a:t>line</a:t>
            </a:r>
            <a:r>
              <a:rPr lang="de-DE" sz="1600" dirty="0" smtClean="0">
                <a:solidFill>
                  <a:schemeClr val="bg1"/>
                </a:solidFill>
              </a:rPr>
              <a:t> </a:t>
            </a:r>
            <a:r>
              <a:rPr lang="de-DE" sz="1600" dirty="0" err="1" smtClean="0">
                <a:solidFill>
                  <a:schemeClr val="bg1"/>
                </a:solidFill>
              </a:rPr>
              <a:t>region</a:t>
            </a:r>
            <a:r>
              <a:rPr lang="de-DE" sz="1600" dirty="0" smtClean="0">
                <a:solidFill>
                  <a:schemeClr val="bg1"/>
                </a:solidFill>
              </a:rPr>
              <a:t> 2b: X MW/m²</a:t>
            </a:r>
          </a:p>
        </p:txBody>
      </p:sp>
      <p:sp>
        <p:nvSpPr>
          <p:cNvPr id="17" name="TextBox 16"/>
          <p:cNvSpPr txBox="1"/>
          <p:nvPr/>
        </p:nvSpPr>
        <p:spPr>
          <a:xfrm>
            <a:off x="6519697" y="6534231"/>
            <a:ext cx="2670603"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Strike </a:t>
            </a:r>
            <a:r>
              <a:rPr lang="de-DE" sz="1600" dirty="0" err="1" smtClean="0">
                <a:solidFill>
                  <a:schemeClr val="bg1"/>
                </a:solidFill>
              </a:rPr>
              <a:t>line</a:t>
            </a:r>
            <a:r>
              <a:rPr lang="de-DE" sz="1600" dirty="0" smtClean="0">
                <a:solidFill>
                  <a:schemeClr val="bg1"/>
                </a:solidFill>
              </a:rPr>
              <a:t> </a:t>
            </a:r>
            <a:r>
              <a:rPr lang="de-DE" sz="1600" dirty="0" err="1" smtClean="0">
                <a:solidFill>
                  <a:schemeClr val="bg1"/>
                </a:solidFill>
              </a:rPr>
              <a:t>region</a:t>
            </a:r>
            <a:r>
              <a:rPr lang="de-DE" sz="1600" dirty="0" smtClean="0">
                <a:solidFill>
                  <a:schemeClr val="bg1"/>
                </a:solidFill>
              </a:rPr>
              <a:t> 5: X MW/m²</a:t>
            </a:r>
          </a:p>
        </p:txBody>
      </p:sp>
      <p:sp>
        <p:nvSpPr>
          <p:cNvPr id="18" name="TextBox 17"/>
          <p:cNvSpPr txBox="1"/>
          <p:nvPr/>
        </p:nvSpPr>
        <p:spPr>
          <a:xfrm>
            <a:off x="9320476" y="6534231"/>
            <a:ext cx="2784417"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Strike </a:t>
            </a:r>
            <a:r>
              <a:rPr lang="de-DE" sz="1600" dirty="0" err="1" smtClean="0">
                <a:solidFill>
                  <a:schemeClr val="bg1"/>
                </a:solidFill>
              </a:rPr>
              <a:t>line</a:t>
            </a:r>
            <a:r>
              <a:rPr lang="de-DE" sz="1600" dirty="0" smtClean="0">
                <a:solidFill>
                  <a:schemeClr val="bg1"/>
                </a:solidFill>
              </a:rPr>
              <a:t> </a:t>
            </a:r>
            <a:r>
              <a:rPr lang="de-DE" sz="1600" dirty="0" err="1" smtClean="0">
                <a:solidFill>
                  <a:schemeClr val="bg1"/>
                </a:solidFill>
              </a:rPr>
              <a:t>region</a:t>
            </a:r>
            <a:r>
              <a:rPr lang="de-DE" sz="1600" dirty="0" smtClean="0">
                <a:solidFill>
                  <a:schemeClr val="bg1"/>
                </a:solidFill>
              </a:rPr>
              <a:t> 4b: X MW/m²</a:t>
            </a:r>
          </a:p>
        </p:txBody>
      </p:sp>
      <p:sp>
        <p:nvSpPr>
          <p:cNvPr id="19" name="TextBox 18"/>
          <p:cNvSpPr txBox="1"/>
          <p:nvPr/>
        </p:nvSpPr>
        <p:spPr>
          <a:xfrm>
            <a:off x="3575961" y="3960113"/>
            <a:ext cx="2784417"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Strike </a:t>
            </a:r>
            <a:r>
              <a:rPr lang="de-DE" sz="1600" dirty="0" err="1" smtClean="0">
                <a:solidFill>
                  <a:schemeClr val="bg1"/>
                </a:solidFill>
              </a:rPr>
              <a:t>line</a:t>
            </a:r>
            <a:r>
              <a:rPr lang="de-DE" sz="1600" dirty="0" smtClean="0">
                <a:solidFill>
                  <a:schemeClr val="bg1"/>
                </a:solidFill>
              </a:rPr>
              <a:t> </a:t>
            </a:r>
            <a:r>
              <a:rPr lang="de-DE" sz="1600" dirty="0" err="1" smtClean="0">
                <a:solidFill>
                  <a:schemeClr val="bg1"/>
                </a:solidFill>
              </a:rPr>
              <a:t>region</a:t>
            </a:r>
            <a:r>
              <a:rPr lang="de-DE" sz="1600" dirty="0" smtClean="0">
                <a:solidFill>
                  <a:schemeClr val="bg1"/>
                </a:solidFill>
              </a:rPr>
              <a:t> 2a: X MW/m²</a:t>
            </a:r>
          </a:p>
        </p:txBody>
      </p:sp>
      <p:sp>
        <p:nvSpPr>
          <p:cNvPr id="20" name="TextBox 19"/>
          <p:cNvSpPr txBox="1"/>
          <p:nvPr/>
        </p:nvSpPr>
        <p:spPr>
          <a:xfrm>
            <a:off x="6519697" y="3960113"/>
            <a:ext cx="2670603"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Strike </a:t>
            </a:r>
            <a:r>
              <a:rPr lang="de-DE" sz="1600" dirty="0" err="1" smtClean="0">
                <a:solidFill>
                  <a:schemeClr val="bg1"/>
                </a:solidFill>
              </a:rPr>
              <a:t>line</a:t>
            </a:r>
            <a:r>
              <a:rPr lang="de-DE" sz="1600" dirty="0" smtClean="0">
                <a:solidFill>
                  <a:schemeClr val="bg1"/>
                </a:solidFill>
              </a:rPr>
              <a:t> </a:t>
            </a:r>
            <a:r>
              <a:rPr lang="de-DE" sz="1600" dirty="0" err="1" smtClean="0">
                <a:solidFill>
                  <a:schemeClr val="bg1"/>
                </a:solidFill>
              </a:rPr>
              <a:t>region</a:t>
            </a:r>
            <a:r>
              <a:rPr lang="de-DE" sz="1600" dirty="0" smtClean="0">
                <a:solidFill>
                  <a:schemeClr val="bg1"/>
                </a:solidFill>
              </a:rPr>
              <a:t> 3: X MW/m²</a:t>
            </a:r>
          </a:p>
        </p:txBody>
      </p:sp>
      <p:sp>
        <p:nvSpPr>
          <p:cNvPr id="21" name="TextBox 20"/>
          <p:cNvSpPr txBox="1"/>
          <p:nvPr/>
        </p:nvSpPr>
        <p:spPr>
          <a:xfrm>
            <a:off x="9320476" y="3960113"/>
            <a:ext cx="2784417" cy="294953"/>
          </a:xfrm>
          <a:prstGeom prst="rect">
            <a:avLst/>
          </a:prstGeom>
          <a:noFill/>
        </p:spPr>
        <p:txBody>
          <a:bodyPr wrap="none" lIns="0" tIns="0" rIns="0" bIns="0" rtlCol="0" anchor="t" anchorCtr="0">
            <a:spAutoFit/>
          </a:bodyPr>
          <a:lstStyle/>
          <a:p>
            <a:pPr algn="l">
              <a:lnSpc>
                <a:spcPts val="2300"/>
              </a:lnSpc>
              <a:spcBef>
                <a:spcPts val="1150"/>
              </a:spcBef>
            </a:pPr>
            <a:r>
              <a:rPr lang="de-DE" sz="1600" dirty="0" smtClean="0">
                <a:solidFill>
                  <a:schemeClr val="bg1"/>
                </a:solidFill>
              </a:rPr>
              <a:t>Strike </a:t>
            </a:r>
            <a:r>
              <a:rPr lang="de-DE" sz="1600" dirty="0" err="1" smtClean="0">
                <a:solidFill>
                  <a:schemeClr val="bg1"/>
                </a:solidFill>
              </a:rPr>
              <a:t>line</a:t>
            </a:r>
            <a:r>
              <a:rPr lang="de-DE" sz="1600" dirty="0" smtClean="0">
                <a:solidFill>
                  <a:schemeClr val="bg1"/>
                </a:solidFill>
              </a:rPr>
              <a:t> </a:t>
            </a:r>
            <a:r>
              <a:rPr lang="de-DE" sz="1600" dirty="0" err="1" smtClean="0">
                <a:solidFill>
                  <a:schemeClr val="bg1"/>
                </a:solidFill>
              </a:rPr>
              <a:t>region</a:t>
            </a:r>
            <a:r>
              <a:rPr lang="de-DE" sz="1600" dirty="0" smtClean="0">
                <a:solidFill>
                  <a:schemeClr val="bg1"/>
                </a:solidFill>
              </a:rPr>
              <a:t> 4a: X MW/m²</a:t>
            </a:r>
          </a:p>
        </p:txBody>
      </p:sp>
      <p:sp>
        <p:nvSpPr>
          <p:cNvPr id="22" name="TextBox 21"/>
          <p:cNvSpPr txBox="1"/>
          <p:nvPr/>
        </p:nvSpPr>
        <p:spPr>
          <a:xfrm flipH="1">
            <a:off x="741045" y="1101265"/>
            <a:ext cx="9722304" cy="294953"/>
          </a:xfrm>
          <a:prstGeom prst="rect">
            <a:avLst/>
          </a:prstGeom>
          <a:noFill/>
        </p:spPr>
        <p:txBody>
          <a:bodyPr wrap="square" lIns="0" tIns="0" rIns="0" bIns="0" rtlCol="0" anchor="t" anchorCtr="0">
            <a:spAutoFit/>
          </a:bodyPr>
          <a:lstStyle/>
          <a:p>
            <a:pPr algn="l">
              <a:lnSpc>
                <a:spcPts val="2300"/>
              </a:lnSpc>
              <a:spcBef>
                <a:spcPts val="1150"/>
              </a:spcBef>
            </a:pPr>
            <a:r>
              <a:rPr lang="de-DE" sz="1600" dirty="0" smtClean="0"/>
              <a:t>7 </a:t>
            </a:r>
            <a:r>
              <a:rPr lang="de-DE" sz="1600" dirty="0" err="1" smtClean="0"/>
              <a:t>cases</a:t>
            </a:r>
            <a:r>
              <a:rPr lang="de-DE" sz="1600" dirty="0" smtClean="0"/>
              <a:t>: 100 kW/m² </a:t>
            </a:r>
            <a:r>
              <a:rPr lang="de-DE" sz="1600" dirty="0" err="1" smtClean="0"/>
              <a:t>radiation</a:t>
            </a:r>
            <a:r>
              <a:rPr lang="de-DE" sz="1600" dirty="0" smtClean="0"/>
              <a:t> on all </a:t>
            </a:r>
            <a:r>
              <a:rPr lang="de-DE" sz="1600" dirty="0" err="1" smtClean="0"/>
              <a:t>plasma</a:t>
            </a:r>
            <a:r>
              <a:rPr lang="de-DE" sz="1600" dirty="0" smtClean="0"/>
              <a:t> </a:t>
            </a:r>
            <a:r>
              <a:rPr lang="de-DE" sz="1600" dirty="0" err="1" smtClean="0"/>
              <a:t>exposed</a:t>
            </a:r>
            <a:r>
              <a:rPr lang="de-DE" sz="1600" dirty="0" smtClean="0"/>
              <a:t> </a:t>
            </a:r>
            <a:r>
              <a:rPr lang="de-DE" sz="1600" dirty="0" err="1" smtClean="0"/>
              <a:t>surfaces</a:t>
            </a:r>
            <a:r>
              <a:rPr lang="de-DE" sz="1600" dirty="0" smtClean="0"/>
              <a:t> + X MW/m² in </a:t>
            </a:r>
            <a:r>
              <a:rPr lang="de-DE" sz="1600" dirty="0" err="1" smtClean="0"/>
              <a:t>one</a:t>
            </a:r>
            <a:r>
              <a:rPr lang="de-DE" sz="1600" dirty="0" smtClean="0"/>
              <a:t> </a:t>
            </a:r>
            <a:r>
              <a:rPr lang="de-DE" sz="1600" dirty="0" err="1" smtClean="0"/>
              <a:t>of</a:t>
            </a:r>
            <a:r>
              <a:rPr lang="de-DE" sz="1600" dirty="0" smtClean="0"/>
              <a:t> </a:t>
            </a:r>
            <a:r>
              <a:rPr lang="de-DE" sz="1600" dirty="0" err="1" smtClean="0"/>
              <a:t>seven</a:t>
            </a:r>
            <a:r>
              <a:rPr lang="de-DE" sz="1600" dirty="0" smtClean="0"/>
              <a:t> </a:t>
            </a:r>
            <a:r>
              <a:rPr lang="de-DE" sz="1600" dirty="0" err="1" smtClean="0"/>
              <a:t>strike</a:t>
            </a:r>
            <a:r>
              <a:rPr lang="de-DE" sz="1600" dirty="0" smtClean="0"/>
              <a:t> </a:t>
            </a:r>
            <a:r>
              <a:rPr lang="de-DE" sz="1600" dirty="0" err="1" smtClean="0"/>
              <a:t>line</a:t>
            </a:r>
            <a:r>
              <a:rPr lang="de-DE" sz="1600" dirty="0" smtClean="0"/>
              <a:t> </a:t>
            </a:r>
            <a:r>
              <a:rPr lang="de-DE" sz="1600" dirty="0" err="1" smtClean="0"/>
              <a:t>regions</a:t>
            </a:r>
            <a:r>
              <a:rPr lang="de-DE" sz="1600" dirty="0" smtClean="0"/>
              <a:t> </a:t>
            </a:r>
          </a:p>
        </p:txBody>
      </p:sp>
    </p:spTree>
    <p:extLst>
      <p:ext uri="{BB962C8B-B14F-4D97-AF65-F5344CB8AC3E}">
        <p14:creationId xmlns:p14="http://schemas.microsoft.com/office/powerpoint/2010/main" val="68911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6235430" y="4355534"/>
            <a:ext cx="5956570" cy="2505518"/>
          </a:xfrm>
          <a:prstGeom prst="rect">
            <a:avLst/>
          </a:prstGeom>
        </p:spPr>
      </p:pic>
      <p:sp>
        <p:nvSpPr>
          <p:cNvPr id="2" name="Content Placeholder 1"/>
          <p:cNvSpPr>
            <a:spLocks noGrp="1"/>
          </p:cNvSpPr>
          <p:nvPr>
            <p:ph sz="quarter" idx="13"/>
          </p:nvPr>
        </p:nvSpPr>
        <p:spPr>
          <a:xfrm>
            <a:off x="695326" y="1016339"/>
            <a:ext cx="10801349" cy="4772024"/>
          </a:xfrm>
        </p:spPr>
        <p:txBody>
          <a:bodyPr>
            <a:normAutofit fontScale="85000" lnSpcReduction="10000"/>
          </a:bodyPr>
          <a:lstStyle/>
          <a:p>
            <a:pPr marL="285750" indent="-285750">
              <a:buFont typeface="Wingdings" panose="05000000000000000000" pitchFamily="2" charset="2"/>
              <a:buChar char="§"/>
            </a:pPr>
            <a:r>
              <a:rPr lang="en-US" dirty="0"/>
              <a:t>Mechanical model (quadratic elements, mesh identical to thermal model</a:t>
            </a:r>
            <a:r>
              <a:rPr lang="en-US" dirty="0" smtClean="0"/>
              <a:t>)</a:t>
            </a:r>
          </a:p>
          <a:p>
            <a:pPr marL="465138" lvl="2" indent="-285750">
              <a:buFont typeface="Wingdings" panose="05000000000000000000" pitchFamily="2" charset="2"/>
              <a:buChar char="§"/>
            </a:pPr>
            <a:r>
              <a:rPr lang="en-US" dirty="0" smtClean="0"/>
              <a:t>Graphite and sigraflex excluded</a:t>
            </a:r>
            <a:endParaRPr lang="en-US" dirty="0"/>
          </a:p>
          <a:p>
            <a:pPr marL="465138" lvl="2" indent="-285750">
              <a:buFont typeface="Wingdings" panose="05000000000000000000" pitchFamily="2" charset="2"/>
              <a:buChar char="§"/>
            </a:pPr>
            <a:r>
              <a:rPr lang="en-US" dirty="0"/>
              <a:t>Bolt modelling between heat sink and support bars</a:t>
            </a:r>
          </a:p>
          <a:p>
            <a:pPr marL="642938" lvl="4" indent="-285750">
              <a:buFont typeface="Wingdings" panose="05000000000000000000" pitchFamily="2" charset="2"/>
              <a:buChar char="§"/>
            </a:pPr>
            <a:r>
              <a:rPr lang="en-US" dirty="0"/>
              <a:t>Removing bolts and holes to reduce number of elements</a:t>
            </a:r>
          </a:p>
          <a:p>
            <a:pPr marL="642938" lvl="4" indent="-285750">
              <a:buFont typeface="Wingdings" panose="05000000000000000000" pitchFamily="2" charset="2"/>
              <a:buChar char="§"/>
            </a:pPr>
            <a:r>
              <a:rPr lang="en-US" dirty="0"/>
              <a:t>Adding 2 </a:t>
            </a:r>
            <a:r>
              <a:rPr lang="en-US" dirty="0" smtClean="0"/>
              <a:t>reference points </a:t>
            </a:r>
            <a:r>
              <a:rPr lang="en-US" dirty="0"/>
              <a:t>at intersection of axis bolt with contact surface of heat sink – support</a:t>
            </a:r>
          </a:p>
          <a:p>
            <a:pPr marL="931500" lvl="5">
              <a:buFont typeface="Wingdings" panose="05000000000000000000" pitchFamily="2" charset="2"/>
              <a:buChar char="§"/>
            </a:pPr>
            <a:r>
              <a:rPr lang="en-US" dirty="0"/>
              <a:t>Distributed coupling between point 1 and contact surface of support, influence radius 5 mm</a:t>
            </a:r>
          </a:p>
          <a:p>
            <a:pPr marL="931500" lvl="5">
              <a:buFont typeface="Wingdings" panose="05000000000000000000" pitchFamily="2" charset="2"/>
              <a:buChar char="§"/>
            </a:pPr>
            <a:r>
              <a:rPr lang="en-US" dirty="0"/>
              <a:t>Distributed coupling between point 2 and contact surface of heat sink, influence radius 5 mm</a:t>
            </a:r>
          </a:p>
          <a:p>
            <a:pPr marL="642938" lvl="4" indent="-285750">
              <a:buFont typeface="Wingdings" panose="05000000000000000000" pitchFamily="2" charset="2"/>
              <a:buChar char="§"/>
            </a:pPr>
            <a:r>
              <a:rPr lang="en-US" dirty="0"/>
              <a:t>Adding equations between point 1 and 2 to make displacements and rotations equal</a:t>
            </a:r>
          </a:p>
          <a:p>
            <a:pPr marL="931500" lvl="5">
              <a:buFont typeface="Wingdings" panose="05000000000000000000" pitchFamily="2" charset="2"/>
              <a:buChar char="§"/>
            </a:pPr>
            <a:r>
              <a:rPr lang="en-US" dirty="0"/>
              <a:t>Displacement in bolt axis direction (local z) for all bolts</a:t>
            </a:r>
          </a:p>
          <a:p>
            <a:pPr marL="931500" lvl="5">
              <a:buFont typeface="Wingdings" panose="05000000000000000000" pitchFamily="2" charset="2"/>
              <a:buChar char="§"/>
            </a:pPr>
            <a:r>
              <a:rPr lang="en-US" dirty="0"/>
              <a:t>Displacement in support bar direction (local y) for all bolts </a:t>
            </a:r>
            <a:r>
              <a:rPr lang="en-US" dirty="0" smtClean="0">
                <a:solidFill>
                  <a:srgbClr val="00B050"/>
                </a:solidFill>
              </a:rPr>
              <a:t>/ Alternatively release in y direction tested once</a:t>
            </a:r>
            <a:endParaRPr lang="en-US" dirty="0">
              <a:solidFill>
                <a:srgbClr val="00B050"/>
              </a:solidFill>
            </a:endParaRPr>
          </a:p>
          <a:p>
            <a:pPr marL="931500" lvl="5">
              <a:buFont typeface="Wingdings" panose="05000000000000000000" pitchFamily="2" charset="2"/>
              <a:buChar char="§"/>
            </a:pPr>
            <a:r>
              <a:rPr lang="en-US" dirty="0"/>
              <a:t>Displacement in pipe axis direction (local x) at 4 bolts of middle support </a:t>
            </a:r>
            <a:r>
              <a:rPr lang="en-US" dirty="0" smtClean="0"/>
              <a:t>only (red RPs)</a:t>
            </a:r>
            <a:endParaRPr lang="en-US" dirty="0"/>
          </a:p>
          <a:p>
            <a:pPr marL="931500" lvl="5">
              <a:buFont typeface="Wingdings" panose="05000000000000000000" pitchFamily="2" charset="2"/>
              <a:buChar char="§"/>
            </a:pPr>
            <a:r>
              <a:rPr lang="en-US" dirty="0"/>
              <a:t>Rotations about local x and y axis for all bolts, rotation about local z axis remains independent</a:t>
            </a:r>
          </a:p>
          <a:p>
            <a:pPr marL="465138" lvl="2" indent="-285750">
              <a:buFont typeface="Wingdings" panose="05000000000000000000" pitchFamily="2" charset="2"/>
              <a:buChar char="§"/>
            </a:pPr>
            <a:r>
              <a:rPr lang="en-US" dirty="0"/>
              <a:t>Three point support of base plate </a:t>
            </a:r>
            <a:r>
              <a:rPr lang="en-US" dirty="0" smtClean="0"/>
              <a:t>(no restraint forces)</a:t>
            </a:r>
            <a:endParaRPr lang="en-US" dirty="0"/>
          </a:p>
          <a:p>
            <a:pPr marL="642938" lvl="4" indent="-285750">
              <a:buFont typeface="Wingdings" panose="05000000000000000000" pitchFamily="2" charset="2"/>
              <a:buChar char="§"/>
            </a:pPr>
            <a:r>
              <a:rPr lang="en-US" dirty="0"/>
              <a:t>ux</a:t>
            </a:r>
            <a:r>
              <a:rPr lang="en-US" baseline="-25000" dirty="0"/>
              <a:t>1</a:t>
            </a:r>
            <a:r>
              <a:rPr lang="en-US" dirty="0"/>
              <a:t> = uy</a:t>
            </a:r>
            <a:r>
              <a:rPr lang="en-US" baseline="-25000" dirty="0"/>
              <a:t>1</a:t>
            </a:r>
            <a:r>
              <a:rPr lang="en-US" dirty="0"/>
              <a:t> = uz</a:t>
            </a:r>
            <a:r>
              <a:rPr lang="en-US" baseline="-25000" dirty="0"/>
              <a:t>1</a:t>
            </a:r>
            <a:r>
              <a:rPr lang="en-US" dirty="0"/>
              <a:t> = 0 </a:t>
            </a:r>
          </a:p>
          <a:p>
            <a:pPr marL="642938" lvl="4" indent="-285750">
              <a:buFont typeface="Wingdings" panose="05000000000000000000" pitchFamily="2" charset="2"/>
              <a:buChar char="§"/>
            </a:pPr>
            <a:r>
              <a:rPr lang="en-US" dirty="0"/>
              <a:t>uy</a:t>
            </a:r>
            <a:r>
              <a:rPr lang="en-US" baseline="-25000" dirty="0"/>
              <a:t>2</a:t>
            </a:r>
            <a:r>
              <a:rPr lang="en-US" dirty="0"/>
              <a:t> = uz</a:t>
            </a:r>
            <a:r>
              <a:rPr lang="en-US" baseline="-25000" dirty="0"/>
              <a:t>2</a:t>
            </a:r>
            <a:r>
              <a:rPr lang="en-US" dirty="0"/>
              <a:t> = 0 </a:t>
            </a:r>
          </a:p>
          <a:p>
            <a:pPr marL="642938" lvl="4" indent="-285750">
              <a:buFont typeface="Wingdings" panose="05000000000000000000" pitchFamily="2" charset="2"/>
              <a:buChar char="§"/>
            </a:pPr>
            <a:r>
              <a:rPr lang="en-US" dirty="0"/>
              <a:t>uz</a:t>
            </a:r>
            <a:r>
              <a:rPr lang="en-US" baseline="-25000" dirty="0"/>
              <a:t>3</a:t>
            </a:r>
            <a:r>
              <a:rPr lang="en-US" dirty="0"/>
              <a:t> = 0</a:t>
            </a:r>
          </a:p>
          <a:p>
            <a:pPr marL="465138" lvl="2" indent="-285750">
              <a:buFont typeface="Wingdings" panose="05000000000000000000" pitchFamily="2" charset="2"/>
              <a:buChar char="§"/>
            </a:pPr>
            <a:endParaRPr lang="en-US" dirty="0"/>
          </a:p>
          <a:p>
            <a:pPr marL="465138" lvl="2" indent="-285750">
              <a:buFont typeface="Wingdings" panose="05000000000000000000" pitchFamily="2" charset="2"/>
              <a:buChar char="§"/>
            </a:pPr>
            <a:endParaRPr lang="en-US" dirty="0"/>
          </a:p>
          <a:p>
            <a:pPr marL="465138" lvl="2" indent="-285750">
              <a:buFont typeface="Wingdings" panose="05000000000000000000" pitchFamily="2" charset="2"/>
              <a:buChar char="§"/>
            </a:pPr>
            <a:endParaRPr lang="en-US" dirty="0"/>
          </a:p>
          <a:p>
            <a:endParaRPr lang="en-US" dirty="0"/>
          </a:p>
        </p:txBody>
      </p:sp>
      <p:sp>
        <p:nvSpPr>
          <p:cNvPr id="3" name="Title 2"/>
          <p:cNvSpPr>
            <a:spLocks noGrp="1"/>
          </p:cNvSpPr>
          <p:nvPr>
            <p:ph type="title"/>
          </p:nvPr>
        </p:nvSpPr>
        <p:spPr/>
        <p:txBody>
          <a:bodyPr/>
          <a:lstStyle/>
          <a:p>
            <a:r>
              <a:rPr lang="de-DE" dirty="0" err="1" smtClean="0"/>
              <a:t>Mechanical</a:t>
            </a:r>
            <a:r>
              <a:rPr lang="de-DE" dirty="0" smtClean="0"/>
              <a:t> </a:t>
            </a:r>
            <a:r>
              <a:rPr lang="de-DE" dirty="0" err="1" smtClean="0"/>
              <a:t>model</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6</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
        <p:nvSpPr>
          <p:cNvPr id="7" name="TextBox 6"/>
          <p:cNvSpPr txBox="1"/>
          <p:nvPr/>
        </p:nvSpPr>
        <p:spPr>
          <a:xfrm>
            <a:off x="6918410" y="5707275"/>
            <a:ext cx="84960" cy="256289"/>
          </a:xfrm>
          <a:prstGeom prst="rect">
            <a:avLst/>
          </a:prstGeom>
          <a:noFill/>
        </p:spPr>
        <p:txBody>
          <a:bodyPr wrap="none" lIns="0" tIns="0" rIns="0" bIns="0" rtlCol="0" anchor="t" anchorCtr="0">
            <a:spAutoFit/>
          </a:bodyPr>
          <a:lstStyle/>
          <a:p>
            <a:pPr algn="l">
              <a:lnSpc>
                <a:spcPts val="2300"/>
              </a:lnSpc>
              <a:spcBef>
                <a:spcPts val="1150"/>
              </a:spcBef>
            </a:pPr>
            <a:r>
              <a:rPr lang="de-DE" sz="1200" dirty="0" smtClean="0">
                <a:solidFill>
                  <a:srgbClr val="FF0000"/>
                </a:solidFill>
              </a:rPr>
              <a:t>1</a:t>
            </a:r>
          </a:p>
        </p:txBody>
      </p:sp>
      <p:sp>
        <p:nvSpPr>
          <p:cNvPr id="8" name="TextBox 7"/>
          <p:cNvSpPr txBox="1"/>
          <p:nvPr/>
        </p:nvSpPr>
        <p:spPr>
          <a:xfrm>
            <a:off x="7750384" y="4355534"/>
            <a:ext cx="84960" cy="256289"/>
          </a:xfrm>
          <a:prstGeom prst="rect">
            <a:avLst/>
          </a:prstGeom>
          <a:noFill/>
        </p:spPr>
        <p:txBody>
          <a:bodyPr wrap="none" lIns="0" tIns="0" rIns="0" bIns="0" rtlCol="0" anchor="t" anchorCtr="0">
            <a:spAutoFit/>
          </a:bodyPr>
          <a:lstStyle/>
          <a:p>
            <a:pPr algn="l">
              <a:lnSpc>
                <a:spcPts val="2300"/>
              </a:lnSpc>
              <a:spcBef>
                <a:spcPts val="1150"/>
              </a:spcBef>
            </a:pPr>
            <a:r>
              <a:rPr lang="de-DE" sz="1200" dirty="0" smtClean="0">
                <a:solidFill>
                  <a:srgbClr val="FF0000"/>
                </a:solidFill>
              </a:rPr>
              <a:t>3</a:t>
            </a:r>
          </a:p>
        </p:txBody>
      </p:sp>
      <p:sp>
        <p:nvSpPr>
          <p:cNvPr id="9" name="TextBox 8"/>
          <p:cNvSpPr txBox="1"/>
          <p:nvPr/>
        </p:nvSpPr>
        <p:spPr>
          <a:xfrm>
            <a:off x="11036509" y="6029938"/>
            <a:ext cx="84960" cy="256289"/>
          </a:xfrm>
          <a:prstGeom prst="rect">
            <a:avLst/>
          </a:prstGeom>
          <a:noFill/>
        </p:spPr>
        <p:txBody>
          <a:bodyPr wrap="none" lIns="0" tIns="0" rIns="0" bIns="0" rtlCol="0" anchor="t" anchorCtr="0">
            <a:spAutoFit/>
          </a:bodyPr>
          <a:lstStyle/>
          <a:p>
            <a:pPr algn="l">
              <a:lnSpc>
                <a:spcPts val="2300"/>
              </a:lnSpc>
              <a:spcBef>
                <a:spcPts val="1150"/>
              </a:spcBef>
            </a:pPr>
            <a:r>
              <a:rPr lang="de-DE" sz="1200" dirty="0" smtClean="0">
                <a:solidFill>
                  <a:srgbClr val="FF0000"/>
                </a:solidFill>
              </a:rPr>
              <a:t>2</a:t>
            </a:r>
          </a:p>
        </p:txBody>
      </p:sp>
    </p:spTree>
    <p:extLst>
      <p:ext uri="{BB962C8B-B14F-4D97-AF65-F5344CB8AC3E}">
        <p14:creationId xmlns:p14="http://schemas.microsoft.com/office/powerpoint/2010/main" val="3610386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3201214862"/>
              </p:ext>
            </p:extLst>
          </p:nvPr>
        </p:nvGraphicFramePr>
        <p:xfrm>
          <a:off x="659460" y="961655"/>
          <a:ext cx="10837219" cy="5313680"/>
        </p:xfrm>
        <a:graphic>
          <a:graphicData uri="http://schemas.openxmlformats.org/drawingml/2006/table">
            <a:tbl>
              <a:tblPr firstRow="1" bandRow="1">
                <a:tableStyleId>{5C22544A-7EE6-4342-B048-85BDC9FD1C3A}</a:tableStyleId>
              </a:tblPr>
              <a:tblGrid>
                <a:gridCol w="1116000">
                  <a:extLst>
                    <a:ext uri="{9D8B030D-6E8A-4147-A177-3AD203B41FA5}">
                      <a16:colId xmlns:a16="http://schemas.microsoft.com/office/drawing/2014/main" val="2020156077"/>
                    </a:ext>
                  </a:extLst>
                </a:gridCol>
                <a:gridCol w="1080135">
                  <a:extLst>
                    <a:ext uri="{9D8B030D-6E8A-4147-A177-3AD203B41FA5}">
                      <a16:colId xmlns:a16="http://schemas.microsoft.com/office/drawing/2014/main" val="2826819529"/>
                    </a:ext>
                  </a:extLst>
                </a:gridCol>
                <a:gridCol w="540068">
                  <a:extLst>
                    <a:ext uri="{9D8B030D-6E8A-4147-A177-3AD203B41FA5}">
                      <a16:colId xmlns:a16="http://schemas.microsoft.com/office/drawing/2014/main" val="4096276034"/>
                    </a:ext>
                  </a:extLst>
                </a:gridCol>
                <a:gridCol w="180023">
                  <a:extLst>
                    <a:ext uri="{9D8B030D-6E8A-4147-A177-3AD203B41FA5}">
                      <a16:colId xmlns:a16="http://schemas.microsoft.com/office/drawing/2014/main" val="2058524724"/>
                    </a:ext>
                  </a:extLst>
                </a:gridCol>
                <a:gridCol w="360045">
                  <a:extLst>
                    <a:ext uri="{9D8B030D-6E8A-4147-A177-3AD203B41FA5}">
                      <a16:colId xmlns:a16="http://schemas.microsoft.com/office/drawing/2014/main" val="983424686"/>
                    </a:ext>
                  </a:extLst>
                </a:gridCol>
                <a:gridCol w="360045">
                  <a:extLst>
                    <a:ext uri="{9D8B030D-6E8A-4147-A177-3AD203B41FA5}">
                      <a16:colId xmlns:a16="http://schemas.microsoft.com/office/drawing/2014/main" val="3810236539"/>
                    </a:ext>
                  </a:extLst>
                </a:gridCol>
                <a:gridCol w="180023">
                  <a:extLst>
                    <a:ext uri="{9D8B030D-6E8A-4147-A177-3AD203B41FA5}">
                      <a16:colId xmlns:a16="http://schemas.microsoft.com/office/drawing/2014/main" val="3526340970"/>
                    </a:ext>
                  </a:extLst>
                </a:gridCol>
                <a:gridCol w="540068">
                  <a:extLst>
                    <a:ext uri="{9D8B030D-6E8A-4147-A177-3AD203B41FA5}">
                      <a16:colId xmlns:a16="http://schemas.microsoft.com/office/drawing/2014/main" val="3851331055"/>
                    </a:ext>
                  </a:extLst>
                </a:gridCol>
                <a:gridCol w="540068">
                  <a:extLst>
                    <a:ext uri="{9D8B030D-6E8A-4147-A177-3AD203B41FA5}">
                      <a16:colId xmlns:a16="http://schemas.microsoft.com/office/drawing/2014/main" val="4131773435"/>
                    </a:ext>
                  </a:extLst>
                </a:gridCol>
                <a:gridCol w="540068">
                  <a:extLst>
                    <a:ext uri="{9D8B030D-6E8A-4147-A177-3AD203B41FA5}">
                      <a16:colId xmlns:a16="http://schemas.microsoft.com/office/drawing/2014/main" val="4199094239"/>
                    </a:ext>
                  </a:extLst>
                </a:gridCol>
                <a:gridCol w="540068">
                  <a:extLst>
                    <a:ext uri="{9D8B030D-6E8A-4147-A177-3AD203B41FA5}">
                      <a16:colId xmlns:a16="http://schemas.microsoft.com/office/drawing/2014/main" val="3848813424"/>
                    </a:ext>
                  </a:extLst>
                </a:gridCol>
                <a:gridCol w="540068">
                  <a:extLst>
                    <a:ext uri="{9D8B030D-6E8A-4147-A177-3AD203B41FA5}">
                      <a16:colId xmlns:a16="http://schemas.microsoft.com/office/drawing/2014/main" val="2030563468"/>
                    </a:ext>
                  </a:extLst>
                </a:gridCol>
                <a:gridCol w="1080135">
                  <a:extLst>
                    <a:ext uri="{9D8B030D-6E8A-4147-A177-3AD203B41FA5}">
                      <a16:colId xmlns:a16="http://schemas.microsoft.com/office/drawing/2014/main" val="3437907920"/>
                    </a:ext>
                  </a:extLst>
                </a:gridCol>
                <a:gridCol w="1080135">
                  <a:extLst>
                    <a:ext uri="{9D8B030D-6E8A-4147-A177-3AD203B41FA5}">
                      <a16:colId xmlns:a16="http://schemas.microsoft.com/office/drawing/2014/main" val="1854824147"/>
                    </a:ext>
                  </a:extLst>
                </a:gridCol>
                <a:gridCol w="1080135">
                  <a:extLst>
                    <a:ext uri="{9D8B030D-6E8A-4147-A177-3AD203B41FA5}">
                      <a16:colId xmlns:a16="http://schemas.microsoft.com/office/drawing/2014/main" val="120197541"/>
                    </a:ext>
                  </a:extLst>
                </a:gridCol>
                <a:gridCol w="1080135">
                  <a:extLst>
                    <a:ext uri="{9D8B030D-6E8A-4147-A177-3AD203B41FA5}">
                      <a16:colId xmlns:a16="http://schemas.microsoft.com/office/drawing/2014/main" val="3008689253"/>
                    </a:ext>
                  </a:extLst>
                </a:gridCol>
              </a:tblGrid>
              <a:tr h="370840">
                <a:tc>
                  <a:txBody>
                    <a:bodyPr/>
                    <a:lstStyle/>
                    <a:p>
                      <a:endParaRPr lang="de-DE" sz="1400" dirty="0"/>
                    </a:p>
                  </a:txBody>
                  <a:tcPr/>
                </a:tc>
                <a:tc rowSpan="2">
                  <a:txBody>
                    <a:bodyPr/>
                    <a:lstStyle/>
                    <a:p>
                      <a:pPr algn="ctr"/>
                      <a:r>
                        <a:rPr lang="de-DE" sz="1400" dirty="0" err="1" smtClean="0"/>
                        <a:t>Density</a:t>
                      </a:r>
                      <a:endParaRPr lang="de-DE" sz="1400" dirty="0" smtClean="0"/>
                    </a:p>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[kg/m³]</a:t>
                      </a:r>
                    </a:p>
                  </a:txBody>
                  <a:tcPr/>
                </a:tc>
                <a:tc gridSpan="6">
                  <a:txBody>
                    <a:bodyPr/>
                    <a:lstStyle/>
                    <a:p>
                      <a:pPr algn="ctr"/>
                      <a:r>
                        <a:rPr lang="de-DE" sz="1400" dirty="0" smtClean="0"/>
                        <a:t>Thermal </a:t>
                      </a:r>
                      <a:r>
                        <a:rPr lang="de-DE" sz="1400" dirty="0" err="1" smtClean="0"/>
                        <a:t>conductivity</a:t>
                      </a:r>
                      <a:endParaRPr lang="de-DE" sz="1400" dirty="0"/>
                    </a:p>
                  </a:txBody>
                  <a:tcPr/>
                </a:tc>
                <a:tc hMerge="1">
                  <a:txBody>
                    <a:bodyPr/>
                    <a:lstStyle/>
                    <a:p>
                      <a:endParaRPr lang="de-DE"/>
                    </a:p>
                  </a:txBody>
                  <a:tcPr/>
                </a:tc>
                <a:tc hMerge="1">
                  <a:txBody>
                    <a:bodyPr/>
                    <a:lstStyle/>
                    <a:p>
                      <a:endParaRPr lang="de-DE"/>
                    </a:p>
                  </a:txBody>
                  <a:tcPr/>
                </a:tc>
                <a:tc hMerge="1">
                  <a:txBody>
                    <a:bodyPr/>
                    <a:lstStyle/>
                    <a:p>
                      <a:endParaRPr lang="de-DE" dirty="0"/>
                    </a:p>
                  </a:txBody>
                  <a:tcPr/>
                </a:tc>
                <a:tc hMerge="1">
                  <a:txBody>
                    <a:bodyPr/>
                    <a:lstStyle/>
                    <a:p>
                      <a:endParaRPr lang="de-DE"/>
                    </a:p>
                  </a:txBody>
                  <a:tcPr/>
                </a:tc>
                <a:tc hMerge="1">
                  <a:txBody>
                    <a:bodyPr/>
                    <a:lstStyle/>
                    <a:p>
                      <a:endParaRPr lang="de-DE"/>
                    </a:p>
                  </a:txBody>
                  <a:tcPr/>
                </a:tc>
                <a:tc gridSpan="4">
                  <a:txBody>
                    <a:bodyPr/>
                    <a:lstStyle/>
                    <a:p>
                      <a:pPr algn="ctr"/>
                      <a:r>
                        <a:rPr lang="de-DE" sz="1400" dirty="0" err="1" smtClean="0"/>
                        <a:t>Specific</a:t>
                      </a:r>
                      <a:r>
                        <a:rPr lang="de-DE" sz="1400" dirty="0" smtClean="0"/>
                        <a:t> </a:t>
                      </a:r>
                      <a:r>
                        <a:rPr lang="de-DE" sz="1400" dirty="0" err="1" smtClean="0"/>
                        <a:t>heat</a:t>
                      </a:r>
                      <a:endParaRPr lang="de-DE" sz="1400" dirty="0"/>
                    </a:p>
                  </a:txBody>
                  <a:tcPr/>
                </a:tc>
                <a:tc hMerge="1">
                  <a:txBody>
                    <a:bodyPr/>
                    <a:lstStyle/>
                    <a:p>
                      <a:endParaRPr lang="de-DE"/>
                    </a:p>
                  </a:txBody>
                  <a:tcPr/>
                </a:tc>
                <a:tc hMerge="1">
                  <a:txBody>
                    <a:bodyPr/>
                    <a:lstStyle/>
                    <a:p>
                      <a:pPr algn="ctr"/>
                      <a:endParaRPr lang="de-DE" sz="1400" dirty="0"/>
                    </a:p>
                  </a:txBody>
                  <a:tcPr/>
                </a:tc>
                <a:tc hMerge="1">
                  <a:txBody>
                    <a:bodyPr/>
                    <a:lstStyle/>
                    <a:p>
                      <a:endParaRPr lang="de-DE"/>
                    </a:p>
                  </a:txBody>
                  <a:tcPr/>
                </a:tc>
                <a:tc gridSpan="2">
                  <a:txBody>
                    <a:bodyPr/>
                    <a:lstStyle/>
                    <a:p>
                      <a:pPr algn="ctr"/>
                      <a:r>
                        <a:rPr lang="de-DE" sz="1400" dirty="0" smtClean="0"/>
                        <a:t>Thermal</a:t>
                      </a:r>
                      <a:r>
                        <a:rPr lang="de-DE" sz="1400" baseline="0" dirty="0" smtClean="0"/>
                        <a:t> </a:t>
                      </a:r>
                      <a:r>
                        <a:rPr lang="de-DE" sz="1400" baseline="0" dirty="0" err="1" smtClean="0"/>
                        <a:t>expansion</a:t>
                      </a:r>
                      <a:endParaRPr lang="de-DE" sz="1400" dirty="0"/>
                    </a:p>
                  </a:txBody>
                  <a:tcPr/>
                </a:tc>
                <a:tc hMerge="1">
                  <a:txBody>
                    <a:bodyPr/>
                    <a:lstStyle/>
                    <a:p>
                      <a:pPr algn="ctr"/>
                      <a:endParaRPr lang="de-DE" sz="1400" dirty="0"/>
                    </a:p>
                  </a:txBody>
                  <a:tcPr/>
                </a:tc>
                <a:tc gridSpan="2">
                  <a:txBody>
                    <a:bodyPr/>
                    <a:lstStyle/>
                    <a:p>
                      <a:pPr algn="ctr"/>
                      <a:r>
                        <a:rPr lang="de-DE" sz="1400" dirty="0" err="1" smtClean="0"/>
                        <a:t>Young‘s</a:t>
                      </a:r>
                      <a:r>
                        <a:rPr lang="de-DE" sz="1400" dirty="0" smtClean="0"/>
                        <a:t> </a:t>
                      </a:r>
                      <a:r>
                        <a:rPr lang="de-DE" sz="1400" dirty="0" err="1" smtClean="0"/>
                        <a:t>modulus</a:t>
                      </a:r>
                      <a:endParaRPr lang="de-DE" sz="1400" dirty="0"/>
                    </a:p>
                  </a:txBody>
                  <a:tcPr/>
                </a:tc>
                <a:tc hMerge="1">
                  <a:txBody>
                    <a:bodyPr/>
                    <a:lstStyle/>
                    <a:p>
                      <a:pPr algn="ctr"/>
                      <a:endParaRPr lang="de-DE" sz="1400" dirty="0"/>
                    </a:p>
                  </a:txBody>
                  <a:tcPr/>
                </a:tc>
                <a:extLst>
                  <a:ext uri="{0D108BD9-81ED-4DB2-BD59-A6C34878D82A}">
                    <a16:rowId xmlns:a16="http://schemas.microsoft.com/office/drawing/2014/main" val="1905183935"/>
                  </a:ext>
                </a:extLst>
              </a:tr>
              <a:tr h="370840">
                <a:tc>
                  <a:txBody>
                    <a:bodyPr/>
                    <a:lstStyle/>
                    <a:p>
                      <a:endParaRPr lang="de-DE" sz="1400" dirty="0"/>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smtClean="0"/>
                    </a:p>
                  </a:txBody>
                  <a:tcPr/>
                </a:tc>
                <a:tc gridSpan="3">
                  <a:txBody>
                    <a:bodyPr/>
                    <a:lstStyle/>
                    <a:p>
                      <a:pPr algn="ctr"/>
                      <a:r>
                        <a:rPr lang="de-DE" sz="1400" dirty="0" err="1" smtClean="0"/>
                        <a:t>Temp</a:t>
                      </a:r>
                      <a:r>
                        <a:rPr lang="de-DE" sz="1400" dirty="0" smtClean="0"/>
                        <a:t>. [°C]</a:t>
                      </a:r>
                      <a:endParaRPr lang="de-DE" sz="1400" dirty="0"/>
                    </a:p>
                  </a:txBody>
                  <a:tcPr/>
                </a:tc>
                <a:tc hMerge="1">
                  <a:txBody>
                    <a:bodyPr/>
                    <a:lstStyle/>
                    <a:p>
                      <a:endParaRPr lang="de-DE"/>
                    </a:p>
                  </a:txBody>
                  <a:tcPr/>
                </a:tc>
                <a:tc hMerge="1">
                  <a:txBody>
                    <a:bodyPr/>
                    <a:lstStyle/>
                    <a:p>
                      <a:endParaRPr lang="de-DE"/>
                    </a:p>
                  </a:txBody>
                  <a:tcPr/>
                </a:tc>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smtClean="0"/>
                        <a:t>[W/</a:t>
                      </a:r>
                      <a:r>
                        <a:rPr lang="de-DE" sz="1400" dirty="0" err="1" smtClean="0"/>
                        <a:t>mK</a:t>
                      </a:r>
                      <a:r>
                        <a:rPr lang="de-DE" sz="1400" dirty="0" smtClean="0"/>
                        <a:t>]</a:t>
                      </a:r>
                    </a:p>
                  </a:txBody>
                  <a:tcPr/>
                </a:tc>
                <a:tc hMerge="1">
                  <a:txBody>
                    <a:bodyPr/>
                    <a:lstStyle/>
                    <a:p>
                      <a:endParaRPr lang="de-DE"/>
                    </a:p>
                  </a:txBody>
                  <a:tcPr/>
                </a:tc>
                <a:tc hMerge="1">
                  <a:txBody>
                    <a:bodyPr/>
                    <a:lstStyle/>
                    <a:p>
                      <a:endParaRPr lang="de-DE"/>
                    </a:p>
                  </a:txBody>
                  <a:tcPr/>
                </a:tc>
                <a:tc gridSpan="2">
                  <a:txBody>
                    <a:bodyPr/>
                    <a:lstStyle/>
                    <a:p>
                      <a:pPr algn="ctr"/>
                      <a:r>
                        <a:rPr lang="de-DE" sz="1400" dirty="0" err="1" smtClean="0"/>
                        <a:t>Temp</a:t>
                      </a:r>
                      <a:r>
                        <a:rPr lang="de-DE" sz="1400" dirty="0" smtClean="0"/>
                        <a:t>. [°C]</a:t>
                      </a:r>
                      <a:endParaRPr lang="de-DE" sz="1400" dirty="0"/>
                    </a:p>
                  </a:txBody>
                  <a:tcPr/>
                </a:tc>
                <a:tc hMerge="1">
                  <a:txBody>
                    <a:bodyPr/>
                    <a:lstStyle/>
                    <a:p>
                      <a:endParaRPr lang="de-DE"/>
                    </a:p>
                  </a:txBody>
                  <a:tcPr/>
                </a:tc>
                <a:tc gridSpan="2">
                  <a:txBody>
                    <a:bodyPr/>
                    <a:lstStyle/>
                    <a:p>
                      <a:pPr algn="ctr"/>
                      <a:r>
                        <a:rPr lang="de-DE" sz="1400" dirty="0" smtClean="0"/>
                        <a:t>[J/</a:t>
                      </a:r>
                      <a:r>
                        <a:rPr lang="de-DE" sz="1400" dirty="0" err="1" smtClean="0"/>
                        <a:t>kgK</a:t>
                      </a:r>
                      <a:r>
                        <a:rPr lang="de-DE" sz="1400" dirty="0" smtClean="0"/>
                        <a:t>]</a:t>
                      </a:r>
                      <a:endParaRPr lang="de-DE" sz="1400" dirty="0"/>
                    </a:p>
                  </a:txBody>
                  <a:tcPr/>
                </a:tc>
                <a:tc hMerge="1">
                  <a:txBody>
                    <a:bodyPr/>
                    <a:lstStyle/>
                    <a:p>
                      <a:endParaRPr lang="de-DE"/>
                    </a:p>
                  </a:txBody>
                  <a:tcPr/>
                </a:tc>
                <a:tc>
                  <a:txBody>
                    <a:bodyPr/>
                    <a:lstStyle/>
                    <a:p>
                      <a:pPr algn="ctr"/>
                      <a:r>
                        <a:rPr lang="de-DE" sz="1400" dirty="0" err="1" smtClean="0"/>
                        <a:t>Temp</a:t>
                      </a:r>
                      <a:r>
                        <a:rPr lang="de-DE" sz="1400" dirty="0" smtClean="0"/>
                        <a:t>. [°C]</a:t>
                      </a:r>
                      <a:endParaRPr lang="de-DE" sz="1400" dirty="0"/>
                    </a:p>
                  </a:txBody>
                  <a:tcPr/>
                </a:tc>
                <a:tc>
                  <a:txBody>
                    <a:bodyPr/>
                    <a:lstStyle/>
                    <a:p>
                      <a:pPr algn="ctr"/>
                      <a:r>
                        <a:rPr lang="de-DE" sz="1400" dirty="0" smtClean="0"/>
                        <a:t>[µm/</a:t>
                      </a:r>
                      <a:r>
                        <a:rPr lang="de-DE" sz="1400" dirty="0" err="1" smtClean="0"/>
                        <a:t>mK</a:t>
                      </a:r>
                      <a:r>
                        <a:rPr lang="de-DE" sz="1400" dirty="0" smtClean="0"/>
                        <a:t>]</a:t>
                      </a:r>
                      <a:endParaRPr lang="de-DE"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dirty="0" err="1" smtClean="0"/>
                        <a:t>Temp</a:t>
                      </a:r>
                      <a:r>
                        <a:rPr lang="de-DE" sz="1400" dirty="0" smtClean="0"/>
                        <a:t>. [°C]</a:t>
                      </a:r>
                    </a:p>
                  </a:txBody>
                  <a:tcPr/>
                </a:tc>
                <a:tc>
                  <a:txBody>
                    <a:bodyPr/>
                    <a:lstStyle/>
                    <a:p>
                      <a:pPr algn="ctr"/>
                      <a:r>
                        <a:rPr lang="de-DE" sz="1400" dirty="0" smtClean="0"/>
                        <a:t>[</a:t>
                      </a:r>
                      <a:r>
                        <a:rPr lang="de-DE" sz="1400" dirty="0" err="1" smtClean="0"/>
                        <a:t>GPa</a:t>
                      </a:r>
                      <a:r>
                        <a:rPr lang="de-DE" sz="1400" dirty="0" smtClean="0"/>
                        <a:t>]</a:t>
                      </a:r>
                      <a:endParaRPr lang="de-DE" sz="1400" dirty="0"/>
                    </a:p>
                  </a:txBody>
                  <a:tcPr/>
                </a:tc>
                <a:extLst>
                  <a:ext uri="{0D108BD9-81ED-4DB2-BD59-A6C34878D82A}">
                    <a16:rowId xmlns:a16="http://schemas.microsoft.com/office/drawing/2014/main" val="1222972136"/>
                  </a:ext>
                </a:extLst>
              </a:tr>
              <a:tr h="370840">
                <a:tc>
                  <a:txBody>
                    <a:bodyPr/>
                    <a:lstStyle/>
                    <a:p>
                      <a:r>
                        <a:rPr lang="de-DE" sz="1400" dirty="0" smtClean="0"/>
                        <a:t>Graphite</a:t>
                      </a:r>
                      <a:endParaRPr lang="de-DE" sz="1400" dirty="0"/>
                    </a:p>
                  </a:txBody>
                  <a:tcPr anchor="ctr"/>
                </a:tc>
                <a:tc>
                  <a:txBody>
                    <a:bodyPr/>
                    <a:lstStyle/>
                    <a:p>
                      <a:pPr algn="ctr"/>
                      <a:r>
                        <a:rPr lang="de-DE" sz="900" dirty="0" smtClean="0"/>
                        <a:t>1793</a:t>
                      </a:r>
                      <a:endParaRPr lang="de-DE" sz="900" dirty="0"/>
                    </a:p>
                  </a:txBody>
                  <a:tcPr anchor="ctr"/>
                </a:tc>
                <a:tc>
                  <a:txBody>
                    <a:bodyPr/>
                    <a:lstStyle/>
                    <a:p>
                      <a:pPr algn="ctr"/>
                      <a:r>
                        <a:rPr lang="de-DE" sz="900" dirty="0" smtClean="0"/>
                        <a:t>  30.</a:t>
                      </a:r>
                    </a:p>
                    <a:p>
                      <a:pPr algn="ctr"/>
                      <a:r>
                        <a:rPr lang="de-DE" sz="900" dirty="0" smtClean="0"/>
                        <a:t> 100.</a:t>
                      </a:r>
                    </a:p>
                    <a:p>
                      <a:pPr algn="ctr"/>
                      <a:r>
                        <a:rPr lang="de-DE" sz="900" dirty="0" smtClean="0"/>
                        <a:t> 200.</a:t>
                      </a:r>
                    </a:p>
                    <a:p>
                      <a:pPr algn="ctr"/>
                      <a:r>
                        <a:rPr lang="de-DE" sz="900" dirty="0" smtClean="0"/>
                        <a:t> 300.</a:t>
                      </a:r>
                    </a:p>
                    <a:p>
                      <a:pPr algn="ctr"/>
                      <a:r>
                        <a:rPr lang="de-DE" sz="900" dirty="0" smtClean="0"/>
                        <a:t> 400.</a:t>
                      </a:r>
                    </a:p>
                    <a:p>
                      <a:pPr algn="ctr"/>
                      <a:r>
                        <a:rPr lang="de-DE" sz="900" dirty="0" smtClean="0"/>
                        <a:t> 500.</a:t>
                      </a:r>
                    </a:p>
                    <a:p>
                      <a:pPr algn="ctr"/>
                      <a:r>
                        <a:rPr lang="de-DE" sz="900" dirty="0" smtClean="0"/>
                        <a:t> 600.</a:t>
                      </a:r>
                    </a:p>
                    <a:p>
                      <a:pPr algn="ctr"/>
                      <a:r>
                        <a:rPr lang="de-DE" sz="900" dirty="0" smtClean="0"/>
                        <a:t> 700.</a:t>
                      </a:r>
                    </a:p>
                    <a:p>
                      <a:pPr marL="0" marR="0" lvl="0" indent="0" algn="ctr" defTabSz="914400" rtl="0" eaLnBrk="1" fontAlgn="auto" latinLnBrk="0" hangingPunct="1">
                        <a:lnSpc>
                          <a:spcPct val="100000"/>
                        </a:lnSpc>
                        <a:spcBef>
                          <a:spcPts val="0"/>
                        </a:spcBef>
                        <a:spcAft>
                          <a:spcPts val="0"/>
                        </a:spcAft>
                        <a:buClrTx/>
                        <a:buSzTx/>
                        <a:buFontTx/>
                        <a:buNone/>
                        <a:tabLst/>
                        <a:defRPr/>
                      </a:pPr>
                      <a:r>
                        <a:rPr lang="de-DE" sz="900" dirty="0" smtClean="0"/>
                        <a:t> 800.</a:t>
                      </a:r>
                    </a:p>
                  </a:txBody>
                  <a:tcPr/>
                </a:tc>
                <a:tc gridSpan="2">
                  <a:txBody>
                    <a:bodyPr/>
                    <a:lstStyle/>
                    <a:p>
                      <a:pPr algn="ctr"/>
                      <a:r>
                        <a:rPr lang="de-DE" sz="900" dirty="0" smtClean="0"/>
                        <a:t>900.</a:t>
                      </a:r>
                    </a:p>
                    <a:p>
                      <a:pPr algn="ctr"/>
                      <a:r>
                        <a:rPr lang="de-DE" sz="900" dirty="0" smtClean="0"/>
                        <a:t>1000.</a:t>
                      </a:r>
                    </a:p>
                    <a:p>
                      <a:pPr algn="ctr"/>
                      <a:r>
                        <a:rPr lang="de-DE" sz="900" dirty="0" smtClean="0"/>
                        <a:t>1100.</a:t>
                      </a:r>
                    </a:p>
                    <a:p>
                      <a:pPr algn="ctr"/>
                      <a:r>
                        <a:rPr lang="de-DE" sz="900" dirty="0" smtClean="0"/>
                        <a:t>1200.</a:t>
                      </a:r>
                    </a:p>
                    <a:p>
                      <a:pPr algn="ctr"/>
                      <a:r>
                        <a:rPr lang="de-DE" sz="900" dirty="0" smtClean="0"/>
                        <a:t>1300.</a:t>
                      </a:r>
                    </a:p>
                    <a:p>
                      <a:pPr algn="ctr"/>
                      <a:r>
                        <a:rPr lang="de-DE" sz="900" dirty="0" smtClean="0"/>
                        <a:t>1400.</a:t>
                      </a:r>
                    </a:p>
                    <a:p>
                      <a:pPr algn="ctr"/>
                      <a:r>
                        <a:rPr lang="de-DE" sz="900" dirty="0" smtClean="0"/>
                        <a:t>1500.</a:t>
                      </a:r>
                    </a:p>
                    <a:p>
                      <a:pPr algn="ctr"/>
                      <a:r>
                        <a:rPr lang="de-DE" sz="900" dirty="0" smtClean="0"/>
                        <a:t>1600.</a:t>
                      </a:r>
                    </a:p>
                  </a:txBody>
                  <a:tcPr/>
                </a:tc>
                <a:tc hMerge="1">
                  <a:txBody>
                    <a:bodyPr/>
                    <a:lstStyle/>
                    <a:p>
                      <a:endParaRPr lang="de-DE"/>
                    </a:p>
                  </a:txBody>
                  <a:tcPr/>
                </a:tc>
                <a:tc gridSpan="2">
                  <a:txBody>
                    <a:bodyPr/>
                    <a:lstStyle/>
                    <a:p>
                      <a:pPr algn="ctr"/>
                      <a:r>
                        <a:rPr lang="de-DE" sz="900" dirty="0" smtClean="0"/>
                        <a:t>128.</a:t>
                      </a:r>
                    </a:p>
                    <a:p>
                      <a:pPr algn="ctr"/>
                      <a:r>
                        <a:rPr lang="de-DE" sz="900" dirty="0" smtClean="0"/>
                        <a:t>144.</a:t>
                      </a:r>
                    </a:p>
                    <a:p>
                      <a:pPr algn="ctr"/>
                      <a:r>
                        <a:rPr lang="de-DE" sz="900" dirty="0" smtClean="0"/>
                        <a:t>121.</a:t>
                      </a:r>
                    </a:p>
                    <a:p>
                      <a:pPr algn="ctr"/>
                      <a:r>
                        <a:rPr lang="de-DE" sz="900" dirty="0" smtClean="0"/>
                        <a:t>110. </a:t>
                      </a:r>
                    </a:p>
                    <a:p>
                      <a:pPr algn="ctr"/>
                      <a:r>
                        <a:rPr lang="de-DE" sz="900" dirty="0" smtClean="0"/>
                        <a:t>94.</a:t>
                      </a:r>
                    </a:p>
                    <a:p>
                      <a:pPr algn="ctr"/>
                      <a:r>
                        <a:rPr lang="de-DE" sz="900" dirty="0" smtClean="0"/>
                        <a:t>88.4</a:t>
                      </a:r>
                    </a:p>
                    <a:p>
                      <a:pPr algn="ctr"/>
                      <a:r>
                        <a:rPr lang="de-DE" sz="900" dirty="0" smtClean="0"/>
                        <a:t>81.0</a:t>
                      </a:r>
                    </a:p>
                    <a:p>
                      <a:pPr algn="ctr"/>
                      <a:r>
                        <a:rPr lang="de-DE" sz="900" dirty="0" smtClean="0"/>
                        <a:t>73.9</a:t>
                      </a:r>
                    </a:p>
                    <a:p>
                      <a:pPr algn="ctr"/>
                      <a:r>
                        <a:rPr lang="de-DE" sz="900" dirty="0" smtClean="0"/>
                        <a:t>69.8</a:t>
                      </a:r>
                    </a:p>
                  </a:txBody>
                  <a:tcPr/>
                </a:tc>
                <a:tc hMerge="1">
                  <a:txBody>
                    <a:bodyPr/>
                    <a:lstStyle/>
                    <a:p>
                      <a:endParaRPr lang="de-DE"/>
                    </a:p>
                  </a:txBody>
                  <a:tcPr/>
                </a:tc>
                <a:tc>
                  <a:txBody>
                    <a:bodyPr/>
                    <a:lstStyle/>
                    <a:p>
                      <a:pPr algn="ctr"/>
                      <a:r>
                        <a:rPr lang="de-DE" sz="900" dirty="0" smtClean="0"/>
                        <a:t>63.3</a:t>
                      </a:r>
                    </a:p>
                    <a:p>
                      <a:pPr algn="ctr"/>
                      <a:r>
                        <a:rPr lang="de-DE" sz="900" dirty="0" smtClean="0"/>
                        <a:t>59.6</a:t>
                      </a:r>
                    </a:p>
                    <a:p>
                      <a:pPr algn="ctr"/>
                      <a:r>
                        <a:rPr lang="de-DE" sz="900" dirty="0" smtClean="0"/>
                        <a:t>54.9</a:t>
                      </a:r>
                    </a:p>
                    <a:p>
                      <a:pPr algn="ctr"/>
                      <a:r>
                        <a:rPr lang="de-DE" sz="900" dirty="0" smtClean="0"/>
                        <a:t>51.8</a:t>
                      </a:r>
                    </a:p>
                    <a:p>
                      <a:pPr algn="ctr"/>
                      <a:r>
                        <a:rPr lang="de-DE" sz="900" dirty="0" smtClean="0"/>
                        <a:t>49.2</a:t>
                      </a:r>
                    </a:p>
                    <a:p>
                      <a:pPr algn="ctr"/>
                      <a:r>
                        <a:rPr lang="de-DE" sz="900" dirty="0" smtClean="0"/>
                        <a:t>46.6</a:t>
                      </a:r>
                    </a:p>
                    <a:p>
                      <a:pPr algn="ctr"/>
                      <a:r>
                        <a:rPr lang="de-DE" sz="900" dirty="0" smtClean="0"/>
                        <a:t>44.7</a:t>
                      </a:r>
                    </a:p>
                    <a:p>
                      <a:pPr algn="ctr"/>
                      <a:r>
                        <a:rPr lang="de-DE" sz="900" dirty="0" smtClean="0"/>
                        <a:t>42.8</a:t>
                      </a:r>
                    </a:p>
                    <a:p>
                      <a:pPr algn="ctr"/>
                      <a:endParaRPr lang="de-DE" sz="900" dirty="0"/>
                    </a:p>
                  </a:txBody>
                  <a:tcPr/>
                </a:tc>
                <a:tc>
                  <a:txBody>
                    <a:bodyPr/>
                    <a:lstStyle/>
                    <a:p>
                      <a:pPr algn="ctr"/>
                      <a:r>
                        <a:rPr lang="de-DE" sz="900" dirty="0" smtClean="0"/>
                        <a:t> 30.</a:t>
                      </a:r>
                    </a:p>
                    <a:p>
                      <a:pPr algn="ctr"/>
                      <a:r>
                        <a:rPr lang="de-DE" sz="900" dirty="0" smtClean="0"/>
                        <a:t>100.</a:t>
                      </a:r>
                    </a:p>
                    <a:p>
                      <a:pPr algn="ctr"/>
                      <a:r>
                        <a:rPr lang="de-DE" sz="900" dirty="0" smtClean="0"/>
                        <a:t>200.</a:t>
                      </a:r>
                    </a:p>
                    <a:p>
                      <a:pPr algn="ctr"/>
                      <a:r>
                        <a:rPr lang="de-DE" sz="900" dirty="0" smtClean="0"/>
                        <a:t> 300.</a:t>
                      </a:r>
                    </a:p>
                    <a:p>
                      <a:pPr algn="ctr"/>
                      <a:r>
                        <a:rPr lang="de-DE" sz="900" dirty="0" smtClean="0"/>
                        <a:t> 400.</a:t>
                      </a:r>
                    </a:p>
                    <a:p>
                      <a:pPr algn="ctr"/>
                      <a:r>
                        <a:rPr lang="de-DE" sz="900" dirty="0" smtClean="0"/>
                        <a:t> 500.</a:t>
                      </a:r>
                    </a:p>
                    <a:p>
                      <a:pPr algn="ctr"/>
                      <a:r>
                        <a:rPr lang="de-DE" sz="900" dirty="0" smtClean="0"/>
                        <a:t> 600.</a:t>
                      </a:r>
                    </a:p>
                    <a:p>
                      <a:pPr algn="ctr"/>
                      <a:r>
                        <a:rPr lang="de-DE" sz="900" dirty="0" smtClean="0"/>
                        <a:t> 700.</a:t>
                      </a:r>
                    </a:p>
                    <a:p>
                      <a:pPr algn="ctr"/>
                      <a:r>
                        <a:rPr lang="de-DE" sz="900" dirty="0" smtClean="0"/>
                        <a:t> 800.</a:t>
                      </a:r>
                    </a:p>
                  </a:txBody>
                  <a:tcPr/>
                </a:tc>
                <a:tc>
                  <a:txBody>
                    <a:bodyPr/>
                    <a:lstStyle/>
                    <a:p>
                      <a:pPr algn="ctr"/>
                      <a:r>
                        <a:rPr lang="de-DE" sz="900" dirty="0" smtClean="0"/>
                        <a:t>900.</a:t>
                      </a:r>
                    </a:p>
                    <a:p>
                      <a:pPr algn="ctr"/>
                      <a:r>
                        <a:rPr lang="de-DE" sz="900" dirty="0" smtClean="0"/>
                        <a:t>1000.</a:t>
                      </a:r>
                    </a:p>
                    <a:p>
                      <a:pPr algn="ctr"/>
                      <a:r>
                        <a:rPr lang="de-DE" sz="900" dirty="0" smtClean="0"/>
                        <a:t>1100.</a:t>
                      </a:r>
                    </a:p>
                    <a:p>
                      <a:pPr algn="ctr"/>
                      <a:r>
                        <a:rPr lang="de-DE" sz="900" dirty="0" smtClean="0"/>
                        <a:t>1200.</a:t>
                      </a:r>
                    </a:p>
                    <a:p>
                      <a:pPr algn="ctr"/>
                      <a:r>
                        <a:rPr lang="de-DE" sz="900" dirty="0" smtClean="0"/>
                        <a:t>1300.</a:t>
                      </a:r>
                    </a:p>
                    <a:p>
                      <a:pPr algn="ctr"/>
                      <a:r>
                        <a:rPr lang="de-DE" sz="900" dirty="0" smtClean="0"/>
                        <a:t>1400.</a:t>
                      </a:r>
                    </a:p>
                    <a:p>
                      <a:pPr algn="ctr"/>
                      <a:r>
                        <a:rPr lang="de-DE" sz="900" dirty="0" smtClean="0"/>
                        <a:t>1500.</a:t>
                      </a:r>
                    </a:p>
                    <a:p>
                      <a:pPr algn="ctr"/>
                      <a:r>
                        <a:rPr lang="de-DE" sz="900" dirty="0" smtClean="0"/>
                        <a:t>1600.</a:t>
                      </a:r>
                    </a:p>
                    <a:p>
                      <a:pPr algn="ctr"/>
                      <a:endParaRPr lang="de-DE" sz="900" dirty="0"/>
                    </a:p>
                  </a:txBody>
                  <a:tcPr/>
                </a:tc>
                <a:tc>
                  <a:txBody>
                    <a:bodyPr/>
                    <a:lstStyle/>
                    <a:p>
                      <a:pPr algn="ctr"/>
                      <a:r>
                        <a:rPr lang="de-DE" sz="900" dirty="0" smtClean="0"/>
                        <a:t> 552.</a:t>
                      </a:r>
                    </a:p>
                    <a:p>
                      <a:pPr algn="ctr"/>
                      <a:r>
                        <a:rPr lang="de-DE" sz="900" dirty="0" smtClean="0"/>
                        <a:t> 834.</a:t>
                      </a:r>
                    </a:p>
                    <a:p>
                      <a:pPr algn="ctr"/>
                      <a:r>
                        <a:rPr lang="de-DE" sz="900" dirty="0" smtClean="0"/>
                        <a:t> 954.</a:t>
                      </a:r>
                    </a:p>
                    <a:p>
                      <a:pPr algn="ctr"/>
                      <a:r>
                        <a:rPr lang="de-DE" sz="900" dirty="0" smtClean="0"/>
                        <a:t>1140.</a:t>
                      </a:r>
                    </a:p>
                    <a:p>
                      <a:pPr algn="ctr"/>
                      <a:r>
                        <a:rPr lang="de-DE" sz="900" dirty="0" smtClean="0"/>
                        <a:t>1270.</a:t>
                      </a:r>
                    </a:p>
                    <a:p>
                      <a:pPr algn="ctr"/>
                      <a:r>
                        <a:rPr lang="de-DE" sz="900" dirty="0" smtClean="0"/>
                        <a:t>1430.</a:t>
                      </a:r>
                    </a:p>
                    <a:p>
                      <a:pPr algn="ctr"/>
                      <a:r>
                        <a:rPr lang="de-DE" sz="900" dirty="0" smtClean="0"/>
                        <a:t>1510.</a:t>
                      </a:r>
                    </a:p>
                    <a:p>
                      <a:pPr algn="ctr"/>
                      <a:r>
                        <a:rPr lang="de-DE" sz="900" dirty="0" smtClean="0"/>
                        <a:t>1590.</a:t>
                      </a:r>
                    </a:p>
                    <a:p>
                      <a:pPr algn="ctr"/>
                      <a:r>
                        <a:rPr lang="de-DE" sz="900" dirty="0" smtClean="0"/>
                        <a:t>1680.</a:t>
                      </a:r>
                    </a:p>
                  </a:txBody>
                  <a:tcPr/>
                </a:tc>
                <a:tc>
                  <a:txBody>
                    <a:bodyPr/>
                    <a:lstStyle/>
                    <a:p>
                      <a:pPr algn="ctr"/>
                      <a:r>
                        <a:rPr lang="de-DE" sz="900" dirty="0" smtClean="0"/>
                        <a:t>1720.</a:t>
                      </a:r>
                    </a:p>
                    <a:p>
                      <a:pPr algn="ctr"/>
                      <a:r>
                        <a:rPr lang="de-DE" sz="900" dirty="0" smtClean="0"/>
                        <a:t>1760.</a:t>
                      </a:r>
                    </a:p>
                    <a:p>
                      <a:pPr algn="ctr"/>
                      <a:r>
                        <a:rPr lang="de-DE" sz="900" dirty="0" smtClean="0"/>
                        <a:t>1790.</a:t>
                      </a:r>
                    </a:p>
                    <a:p>
                      <a:pPr algn="ctr"/>
                      <a:r>
                        <a:rPr lang="de-DE" sz="900" dirty="0" smtClean="0"/>
                        <a:t>1820.</a:t>
                      </a:r>
                    </a:p>
                    <a:p>
                      <a:pPr algn="ctr"/>
                      <a:r>
                        <a:rPr lang="de-DE" sz="900" dirty="0" smtClean="0"/>
                        <a:t>1840.</a:t>
                      </a:r>
                    </a:p>
                    <a:p>
                      <a:pPr algn="ctr"/>
                      <a:r>
                        <a:rPr lang="de-DE" sz="900" dirty="0" smtClean="0"/>
                        <a:t>1870.</a:t>
                      </a:r>
                    </a:p>
                    <a:p>
                      <a:pPr algn="ctr"/>
                      <a:r>
                        <a:rPr lang="de-DE" sz="900" dirty="0" smtClean="0"/>
                        <a:t>1900.</a:t>
                      </a:r>
                    </a:p>
                    <a:p>
                      <a:pPr algn="ctr"/>
                      <a:r>
                        <a:rPr lang="de-DE" sz="900" dirty="0" smtClean="0"/>
                        <a:t>1940.</a:t>
                      </a:r>
                    </a:p>
                    <a:p>
                      <a:pPr algn="ctr"/>
                      <a:endParaRPr lang="de-DE" sz="900" dirty="0"/>
                    </a:p>
                  </a:txBody>
                  <a:tcPr/>
                </a:tc>
                <a:tc>
                  <a:txBody>
                    <a:bodyPr/>
                    <a:lstStyle/>
                    <a:p>
                      <a:pPr algn="ctr"/>
                      <a:endParaRPr lang="de-DE" sz="900"/>
                    </a:p>
                  </a:txBody>
                  <a:tcPr/>
                </a:tc>
                <a:tc>
                  <a:txBody>
                    <a:bodyPr/>
                    <a:lstStyle/>
                    <a:p>
                      <a:pPr algn="ctr"/>
                      <a:endParaRPr lang="de-DE" sz="900"/>
                    </a:p>
                  </a:txBody>
                  <a:tcPr/>
                </a:tc>
                <a:tc>
                  <a:txBody>
                    <a:bodyPr/>
                    <a:lstStyle/>
                    <a:p>
                      <a:pPr algn="ctr"/>
                      <a:endParaRPr lang="de-DE" sz="900" dirty="0"/>
                    </a:p>
                  </a:txBody>
                  <a:tcPr/>
                </a:tc>
                <a:tc>
                  <a:txBody>
                    <a:bodyPr/>
                    <a:lstStyle/>
                    <a:p>
                      <a:pPr algn="ctr"/>
                      <a:endParaRPr lang="de-DE" sz="900"/>
                    </a:p>
                  </a:txBody>
                  <a:tcPr/>
                </a:tc>
                <a:extLst>
                  <a:ext uri="{0D108BD9-81ED-4DB2-BD59-A6C34878D82A}">
                    <a16:rowId xmlns:a16="http://schemas.microsoft.com/office/drawing/2014/main" val="534563227"/>
                  </a:ext>
                </a:extLst>
              </a:tr>
              <a:tr h="370840">
                <a:tc>
                  <a:txBody>
                    <a:bodyPr/>
                    <a:lstStyle/>
                    <a:p>
                      <a:r>
                        <a:rPr lang="de-DE" sz="1400" dirty="0" smtClean="0"/>
                        <a:t>CuCrZr</a:t>
                      </a:r>
                      <a:endParaRPr lang="de-DE" sz="1400" dirty="0"/>
                    </a:p>
                  </a:txBody>
                  <a:tcPr anchor="ctr"/>
                </a:tc>
                <a:tc>
                  <a:txBody>
                    <a:bodyPr/>
                    <a:lstStyle/>
                    <a:p>
                      <a:pPr algn="ctr"/>
                      <a:r>
                        <a:rPr lang="de-DE" sz="900" dirty="0" smtClean="0"/>
                        <a:t>8900</a:t>
                      </a:r>
                      <a:endParaRPr lang="de-DE" sz="900" dirty="0"/>
                    </a:p>
                  </a:txBody>
                  <a:tcPr anchor="ctr"/>
                </a:tc>
                <a:tc gridSpan="3">
                  <a:txBody>
                    <a:bodyPr/>
                    <a:lstStyle/>
                    <a:p>
                      <a:pPr algn="ctr"/>
                      <a:r>
                        <a:rPr lang="de-DE" sz="900" dirty="0" smtClean="0"/>
                        <a:t> 20.</a:t>
                      </a:r>
                    </a:p>
                    <a:p>
                      <a:pPr algn="ctr"/>
                      <a:r>
                        <a:rPr lang="de-DE" sz="900" dirty="0" smtClean="0"/>
                        <a:t> 50.</a:t>
                      </a:r>
                    </a:p>
                    <a:p>
                      <a:pPr algn="ctr"/>
                      <a:r>
                        <a:rPr lang="de-DE" sz="900" dirty="0" smtClean="0"/>
                        <a:t>100.</a:t>
                      </a:r>
                    </a:p>
                    <a:p>
                      <a:pPr algn="ctr"/>
                      <a:r>
                        <a:rPr lang="de-DE" sz="900" dirty="0" smtClean="0"/>
                        <a:t>150.</a:t>
                      </a:r>
                    </a:p>
                    <a:p>
                      <a:pPr algn="ctr"/>
                      <a:r>
                        <a:rPr lang="de-DE" sz="900" dirty="0" smtClean="0"/>
                        <a:t>200.</a:t>
                      </a:r>
                    </a:p>
                    <a:p>
                      <a:pPr algn="ctr"/>
                      <a:r>
                        <a:rPr lang="de-DE" sz="900" dirty="0" smtClean="0"/>
                        <a:t>250.</a:t>
                      </a:r>
                    </a:p>
                    <a:p>
                      <a:pPr algn="ctr"/>
                      <a:r>
                        <a:rPr lang="de-DE" sz="900" dirty="0" smtClean="0"/>
                        <a:t>300.</a:t>
                      </a:r>
                    </a:p>
                    <a:p>
                      <a:pPr algn="ctr"/>
                      <a:r>
                        <a:rPr lang="de-DE" sz="900" dirty="0" smtClean="0"/>
                        <a:t>350.</a:t>
                      </a:r>
                    </a:p>
                    <a:p>
                      <a:pPr algn="ctr"/>
                      <a:r>
                        <a:rPr lang="de-DE" sz="900" dirty="0" smtClean="0"/>
                        <a:t>400.</a:t>
                      </a:r>
                    </a:p>
                    <a:p>
                      <a:pPr algn="ctr"/>
                      <a:r>
                        <a:rPr lang="de-DE" sz="900" dirty="0" smtClean="0"/>
                        <a:t>450.</a:t>
                      </a:r>
                    </a:p>
                    <a:p>
                      <a:pPr algn="ctr"/>
                      <a:r>
                        <a:rPr lang="de-DE" sz="900" dirty="0" smtClean="0"/>
                        <a:t>500.</a:t>
                      </a:r>
                    </a:p>
                  </a:txBody>
                  <a:tcPr/>
                </a:tc>
                <a:tc hMerge="1">
                  <a:txBody>
                    <a:bodyPr/>
                    <a:lstStyle/>
                    <a:p>
                      <a:endParaRPr lang="de-DE"/>
                    </a:p>
                  </a:txBody>
                  <a:tcPr/>
                </a:tc>
                <a:tc hMerge="1">
                  <a:txBody>
                    <a:bodyPr/>
                    <a:lstStyle/>
                    <a:p>
                      <a:endParaRPr lang="de-DE"/>
                    </a:p>
                  </a:txBody>
                  <a:tcPr/>
                </a:tc>
                <a:tc gridSpan="3">
                  <a:txBody>
                    <a:bodyPr/>
                    <a:lstStyle/>
                    <a:p>
                      <a:pPr algn="ctr"/>
                      <a:r>
                        <a:rPr lang="de-DE" sz="900" dirty="0" smtClean="0"/>
                        <a:t>318</a:t>
                      </a:r>
                    </a:p>
                    <a:p>
                      <a:pPr algn="ctr"/>
                      <a:r>
                        <a:rPr lang="de-DE" sz="900" dirty="0" smtClean="0"/>
                        <a:t>324</a:t>
                      </a:r>
                    </a:p>
                    <a:p>
                      <a:pPr algn="ctr"/>
                      <a:r>
                        <a:rPr lang="de-DE" sz="900" dirty="0" smtClean="0"/>
                        <a:t>333</a:t>
                      </a:r>
                    </a:p>
                    <a:p>
                      <a:pPr algn="ctr"/>
                      <a:r>
                        <a:rPr lang="de-DE" sz="900" dirty="0" smtClean="0"/>
                        <a:t>339</a:t>
                      </a:r>
                    </a:p>
                    <a:p>
                      <a:pPr algn="ctr"/>
                      <a:r>
                        <a:rPr lang="de-DE" sz="900" dirty="0" smtClean="0"/>
                        <a:t>343</a:t>
                      </a:r>
                    </a:p>
                    <a:p>
                      <a:pPr algn="ctr"/>
                      <a:r>
                        <a:rPr lang="de-DE" sz="900" dirty="0" smtClean="0"/>
                        <a:t>345</a:t>
                      </a:r>
                    </a:p>
                    <a:p>
                      <a:pPr algn="ctr"/>
                      <a:r>
                        <a:rPr lang="de-DE" sz="900" dirty="0" smtClean="0"/>
                        <a:t>346</a:t>
                      </a:r>
                    </a:p>
                    <a:p>
                      <a:pPr algn="ctr"/>
                      <a:r>
                        <a:rPr lang="de-DE" sz="900" dirty="0" smtClean="0"/>
                        <a:t>347</a:t>
                      </a:r>
                    </a:p>
                    <a:p>
                      <a:pPr algn="ctr"/>
                      <a:r>
                        <a:rPr lang="de-DE" sz="900" dirty="0" smtClean="0"/>
                        <a:t>347</a:t>
                      </a:r>
                    </a:p>
                    <a:p>
                      <a:pPr algn="ctr"/>
                      <a:r>
                        <a:rPr lang="de-DE" sz="900" dirty="0" smtClean="0"/>
                        <a:t>346</a:t>
                      </a:r>
                    </a:p>
                    <a:p>
                      <a:pPr algn="ctr"/>
                      <a:r>
                        <a:rPr lang="de-DE" sz="900" dirty="0" smtClean="0"/>
                        <a:t>346</a:t>
                      </a:r>
                    </a:p>
                  </a:txBody>
                  <a:tcPr/>
                </a:tc>
                <a:tc hMerge="1">
                  <a:txBody>
                    <a:bodyPr/>
                    <a:lstStyle/>
                    <a:p>
                      <a:endParaRPr lang="de-DE"/>
                    </a:p>
                  </a:txBody>
                  <a:tcPr/>
                </a:tc>
                <a:tc hMerge="1">
                  <a:txBody>
                    <a:bodyPr/>
                    <a:lstStyle/>
                    <a:p>
                      <a:endParaRPr lang="de-DE"/>
                    </a:p>
                  </a:txBody>
                  <a:tcPr/>
                </a:tc>
                <a:tc gridSpan="2">
                  <a:txBody>
                    <a:bodyPr/>
                    <a:lstStyle/>
                    <a:p>
                      <a:pPr algn="ctr"/>
                      <a:r>
                        <a:rPr lang="de-DE" sz="900" dirty="0" smtClean="0"/>
                        <a:t>20.</a:t>
                      </a:r>
                    </a:p>
                    <a:p>
                      <a:pPr algn="ctr"/>
                      <a:r>
                        <a:rPr lang="de-DE" sz="900" dirty="0" smtClean="0"/>
                        <a:t>100.</a:t>
                      </a:r>
                    </a:p>
                    <a:p>
                      <a:pPr algn="ctr"/>
                      <a:r>
                        <a:rPr lang="de-DE" sz="900" dirty="0" smtClean="0"/>
                        <a:t>200.</a:t>
                      </a:r>
                    </a:p>
                    <a:p>
                      <a:pPr algn="ctr"/>
                      <a:r>
                        <a:rPr lang="de-DE" sz="900" dirty="0" smtClean="0"/>
                        <a:t>300.</a:t>
                      </a:r>
                    </a:p>
                    <a:p>
                      <a:pPr algn="ctr"/>
                      <a:r>
                        <a:rPr lang="de-DE" sz="900" dirty="0" smtClean="0"/>
                        <a:t>400.</a:t>
                      </a:r>
                    </a:p>
                    <a:p>
                      <a:pPr algn="ctr"/>
                      <a:r>
                        <a:rPr lang="de-DE" sz="900" dirty="0" smtClean="0"/>
                        <a:t>500.</a:t>
                      </a:r>
                    </a:p>
                    <a:p>
                      <a:pPr algn="ctr"/>
                      <a:r>
                        <a:rPr lang="de-DE" sz="900" dirty="0" smtClean="0"/>
                        <a:t>600.</a:t>
                      </a:r>
                    </a:p>
                    <a:p>
                      <a:pPr algn="ctr"/>
                      <a:r>
                        <a:rPr lang="de-DE" sz="900" dirty="0" smtClean="0"/>
                        <a:t>700.</a:t>
                      </a:r>
                    </a:p>
                    <a:p>
                      <a:pPr algn="ctr"/>
                      <a:endParaRPr lang="de-DE" sz="900" dirty="0"/>
                    </a:p>
                  </a:txBody>
                  <a:tcPr/>
                </a:tc>
                <a:tc hMerge="1">
                  <a:txBody>
                    <a:bodyPr/>
                    <a:lstStyle/>
                    <a:p>
                      <a:endParaRPr lang="de-DE"/>
                    </a:p>
                  </a:txBody>
                  <a:tcPr/>
                </a:tc>
                <a:tc gridSpan="2">
                  <a:txBody>
                    <a:bodyPr/>
                    <a:lstStyle/>
                    <a:p>
                      <a:pPr algn="ctr"/>
                      <a:r>
                        <a:rPr lang="de-DE" sz="900" dirty="0" smtClean="0"/>
                        <a:t>390</a:t>
                      </a:r>
                    </a:p>
                    <a:p>
                      <a:pPr algn="ctr"/>
                      <a:r>
                        <a:rPr lang="de-DE" sz="900" dirty="0" smtClean="0"/>
                        <a:t>398</a:t>
                      </a:r>
                    </a:p>
                    <a:p>
                      <a:pPr algn="ctr"/>
                      <a:r>
                        <a:rPr lang="de-DE" sz="900" dirty="0" smtClean="0"/>
                        <a:t>407</a:t>
                      </a:r>
                    </a:p>
                    <a:p>
                      <a:pPr algn="ctr"/>
                      <a:r>
                        <a:rPr lang="de-DE" sz="900" dirty="0" smtClean="0"/>
                        <a:t>417</a:t>
                      </a:r>
                    </a:p>
                    <a:p>
                      <a:pPr algn="ctr"/>
                      <a:r>
                        <a:rPr lang="de-DE" sz="900" dirty="0" smtClean="0"/>
                        <a:t>427</a:t>
                      </a:r>
                    </a:p>
                    <a:p>
                      <a:pPr algn="ctr"/>
                      <a:r>
                        <a:rPr lang="de-DE" sz="900" dirty="0" smtClean="0"/>
                        <a:t>437</a:t>
                      </a:r>
                    </a:p>
                    <a:p>
                      <a:pPr algn="ctr"/>
                      <a:r>
                        <a:rPr lang="de-DE" sz="900" dirty="0" smtClean="0"/>
                        <a:t>447</a:t>
                      </a:r>
                    </a:p>
                    <a:p>
                      <a:pPr algn="ctr"/>
                      <a:r>
                        <a:rPr lang="de-DE" sz="900" dirty="0" smtClean="0"/>
                        <a:t>458</a:t>
                      </a:r>
                    </a:p>
                    <a:p>
                      <a:pPr algn="ctr"/>
                      <a:endParaRPr lang="de-DE" sz="900" dirty="0"/>
                    </a:p>
                  </a:txBody>
                  <a:tcPr/>
                </a:tc>
                <a:tc hMerge="1">
                  <a:txBody>
                    <a:bodyPr/>
                    <a:lstStyle/>
                    <a:p>
                      <a:endParaRPr lang="de-DE"/>
                    </a:p>
                  </a:txBody>
                  <a:tcPr/>
                </a:tc>
                <a:tc>
                  <a:txBody>
                    <a:bodyPr/>
                    <a:lstStyle/>
                    <a:p>
                      <a:pPr algn="ctr"/>
                      <a:r>
                        <a:rPr lang="de-DE" sz="900" dirty="0" smtClean="0"/>
                        <a:t> 20.</a:t>
                      </a:r>
                    </a:p>
                    <a:p>
                      <a:pPr algn="ctr"/>
                      <a:r>
                        <a:rPr lang="de-DE" sz="900" dirty="0" smtClean="0"/>
                        <a:t>100.</a:t>
                      </a:r>
                    </a:p>
                    <a:p>
                      <a:pPr algn="ctr"/>
                      <a:r>
                        <a:rPr lang="de-DE" sz="900" dirty="0" smtClean="0"/>
                        <a:t>200.</a:t>
                      </a:r>
                    </a:p>
                    <a:p>
                      <a:pPr algn="ctr"/>
                      <a:r>
                        <a:rPr lang="de-DE" sz="900" dirty="0" smtClean="0"/>
                        <a:t>300.</a:t>
                      </a:r>
                    </a:p>
                    <a:p>
                      <a:pPr algn="ctr"/>
                      <a:r>
                        <a:rPr lang="de-DE" sz="900" dirty="0" smtClean="0"/>
                        <a:t>400.</a:t>
                      </a:r>
                    </a:p>
                    <a:p>
                      <a:pPr algn="ctr"/>
                      <a:r>
                        <a:rPr lang="de-DE" sz="900" dirty="0" smtClean="0"/>
                        <a:t>500.</a:t>
                      </a:r>
                    </a:p>
                    <a:p>
                      <a:pPr algn="ctr"/>
                      <a:r>
                        <a:rPr lang="de-DE" sz="900" dirty="0" smtClean="0"/>
                        <a:t>600.</a:t>
                      </a:r>
                    </a:p>
                    <a:p>
                      <a:pPr algn="ctr"/>
                      <a:endParaRPr lang="de-DE" sz="900" dirty="0"/>
                    </a:p>
                  </a:txBody>
                  <a:tcPr/>
                </a:tc>
                <a:tc>
                  <a:txBody>
                    <a:bodyPr/>
                    <a:lstStyle/>
                    <a:p>
                      <a:pPr algn="ctr"/>
                      <a:r>
                        <a:rPr lang="de-DE" sz="900" dirty="0" smtClean="0"/>
                        <a:t>16.7</a:t>
                      </a:r>
                    </a:p>
                    <a:p>
                      <a:pPr algn="ctr"/>
                      <a:r>
                        <a:rPr lang="de-DE" sz="900" dirty="0" smtClean="0"/>
                        <a:t>17.3</a:t>
                      </a:r>
                    </a:p>
                    <a:p>
                      <a:pPr algn="ctr"/>
                      <a:r>
                        <a:rPr lang="de-DE" sz="900" dirty="0" smtClean="0"/>
                        <a:t>17.7</a:t>
                      </a:r>
                    </a:p>
                    <a:p>
                      <a:pPr algn="ctr"/>
                      <a:r>
                        <a:rPr lang="de-DE" sz="900" dirty="0" smtClean="0"/>
                        <a:t>18.0</a:t>
                      </a:r>
                    </a:p>
                    <a:p>
                      <a:pPr algn="ctr"/>
                      <a:r>
                        <a:rPr lang="de-DE" sz="900" dirty="0" smtClean="0"/>
                        <a:t>18.1</a:t>
                      </a:r>
                    </a:p>
                    <a:p>
                      <a:pPr algn="ctr"/>
                      <a:r>
                        <a:rPr lang="de-DE" sz="900" dirty="0" smtClean="0"/>
                        <a:t>18.5</a:t>
                      </a:r>
                    </a:p>
                    <a:p>
                      <a:pPr algn="ctr"/>
                      <a:r>
                        <a:rPr lang="de-DE" sz="900" dirty="0" smtClean="0"/>
                        <a:t>18.6</a:t>
                      </a:r>
                    </a:p>
                    <a:p>
                      <a:pPr algn="ctr"/>
                      <a:endParaRPr lang="de-DE" sz="900" dirty="0"/>
                    </a:p>
                  </a:txBody>
                  <a:tcPr/>
                </a:tc>
                <a:tc>
                  <a:txBody>
                    <a:bodyPr/>
                    <a:lstStyle/>
                    <a:p>
                      <a:pPr algn="ctr"/>
                      <a:r>
                        <a:rPr lang="de-DE" sz="900" dirty="0" smtClean="0"/>
                        <a:t> 20.</a:t>
                      </a:r>
                    </a:p>
                    <a:p>
                      <a:pPr algn="ctr"/>
                      <a:r>
                        <a:rPr lang="de-DE" sz="900" dirty="0" smtClean="0"/>
                        <a:t>100.</a:t>
                      </a:r>
                    </a:p>
                    <a:p>
                      <a:pPr algn="ctr"/>
                      <a:r>
                        <a:rPr lang="de-DE" sz="900" dirty="0" smtClean="0"/>
                        <a:t>200.</a:t>
                      </a:r>
                    </a:p>
                    <a:p>
                      <a:pPr algn="ctr"/>
                      <a:r>
                        <a:rPr lang="de-DE" sz="900" dirty="0" smtClean="0"/>
                        <a:t>300.</a:t>
                      </a:r>
                    </a:p>
                    <a:p>
                      <a:pPr algn="ctr"/>
                      <a:r>
                        <a:rPr lang="de-DE" sz="900" dirty="0" smtClean="0"/>
                        <a:t>400.</a:t>
                      </a:r>
                    </a:p>
                    <a:p>
                      <a:pPr algn="ctr"/>
                      <a:r>
                        <a:rPr lang="de-DE" sz="900" dirty="0" smtClean="0"/>
                        <a:t>500.</a:t>
                      </a:r>
                    </a:p>
                    <a:p>
                      <a:pPr algn="ctr"/>
                      <a:r>
                        <a:rPr lang="de-DE" sz="900" dirty="0" smtClean="0"/>
                        <a:t>600.</a:t>
                      </a:r>
                    </a:p>
                    <a:p>
                      <a:pPr algn="ctr"/>
                      <a:r>
                        <a:rPr lang="de-DE" sz="900" dirty="0" smtClean="0"/>
                        <a:t>700.</a:t>
                      </a:r>
                    </a:p>
                    <a:p>
                      <a:pPr algn="ctr"/>
                      <a:endParaRPr lang="de-DE" sz="900" dirty="0"/>
                    </a:p>
                  </a:txBody>
                  <a:tcPr/>
                </a:tc>
                <a:tc>
                  <a:txBody>
                    <a:bodyPr/>
                    <a:lstStyle/>
                    <a:p>
                      <a:pPr algn="ctr"/>
                      <a:r>
                        <a:rPr lang="de-DE" sz="900" dirty="0" smtClean="0"/>
                        <a:t>127</a:t>
                      </a:r>
                    </a:p>
                    <a:p>
                      <a:pPr algn="ctr"/>
                      <a:r>
                        <a:rPr lang="de-DE" sz="900" dirty="0" smtClean="0"/>
                        <a:t>127</a:t>
                      </a:r>
                    </a:p>
                    <a:p>
                      <a:pPr algn="ctr"/>
                      <a:r>
                        <a:rPr lang="de-DE" sz="900" dirty="0" smtClean="0"/>
                        <a:t>123</a:t>
                      </a:r>
                    </a:p>
                    <a:p>
                      <a:pPr algn="ctr"/>
                      <a:r>
                        <a:rPr lang="de-DE" sz="900" dirty="0" smtClean="0"/>
                        <a:t>118</a:t>
                      </a:r>
                    </a:p>
                    <a:p>
                      <a:pPr algn="ctr"/>
                      <a:r>
                        <a:rPr lang="de-DE" sz="900" dirty="0" smtClean="0"/>
                        <a:t>113</a:t>
                      </a:r>
                    </a:p>
                    <a:p>
                      <a:pPr algn="ctr"/>
                      <a:r>
                        <a:rPr lang="de-DE" sz="900" dirty="0" smtClean="0"/>
                        <a:t>106</a:t>
                      </a:r>
                    </a:p>
                    <a:p>
                      <a:pPr algn="ctr"/>
                      <a:r>
                        <a:rPr lang="de-DE" sz="900" dirty="0" smtClean="0"/>
                        <a:t> 95</a:t>
                      </a:r>
                    </a:p>
                    <a:p>
                      <a:pPr algn="ctr"/>
                      <a:r>
                        <a:rPr lang="de-DE" sz="900" dirty="0" smtClean="0"/>
                        <a:t> 86</a:t>
                      </a:r>
                    </a:p>
                    <a:p>
                      <a:pPr algn="ctr"/>
                      <a:endParaRPr lang="de-DE" sz="900" dirty="0"/>
                    </a:p>
                  </a:txBody>
                  <a:tcPr/>
                </a:tc>
                <a:extLst>
                  <a:ext uri="{0D108BD9-81ED-4DB2-BD59-A6C34878D82A}">
                    <a16:rowId xmlns:a16="http://schemas.microsoft.com/office/drawing/2014/main" val="4204066603"/>
                  </a:ext>
                </a:extLst>
              </a:tr>
              <a:tr h="370840">
                <a:tc>
                  <a:txBody>
                    <a:bodyPr/>
                    <a:lstStyle/>
                    <a:p>
                      <a:r>
                        <a:rPr lang="de-DE" sz="1400" dirty="0" smtClean="0"/>
                        <a:t>EN1.4404</a:t>
                      </a:r>
                      <a:endParaRPr lang="de-DE" sz="1400" dirty="0"/>
                    </a:p>
                  </a:txBody>
                  <a:tcPr anchor="ctr"/>
                </a:tc>
                <a:tc>
                  <a:txBody>
                    <a:bodyPr/>
                    <a:lstStyle/>
                    <a:p>
                      <a:pPr algn="ctr"/>
                      <a:r>
                        <a:rPr lang="de-DE" sz="900" dirty="0" smtClean="0"/>
                        <a:t>7960</a:t>
                      </a:r>
                      <a:endParaRPr lang="de-DE" sz="900" dirty="0"/>
                    </a:p>
                  </a:txBody>
                  <a:tcPr anchor="ctr"/>
                </a:tc>
                <a:tc gridSpan="3">
                  <a:txBody>
                    <a:bodyPr/>
                    <a:lstStyle/>
                    <a:p>
                      <a:pPr algn="ctr"/>
                      <a:r>
                        <a:rPr lang="de-DE" sz="900" dirty="0" smtClean="0"/>
                        <a:t>20</a:t>
                      </a:r>
                    </a:p>
                    <a:p>
                      <a:pPr algn="ctr"/>
                      <a:r>
                        <a:rPr lang="de-DE" sz="900" dirty="0" smtClean="0"/>
                        <a:t>400</a:t>
                      </a:r>
                      <a:endParaRPr lang="de-DE" sz="900" dirty="0"/>
                    </a:p>
                  </a:txBody>
                  <a:tcPr/>
                </a:tc>
                <a:tc hMerge="1">
                  <a:txBody>
                    <a:bodyPr/>
                    <a:lstStyle/>
                    <a:p>
                      <a:endParaRPr lang="de-DE"/>
                    </a:p>
                  </a:txBody>
                  <a:tcPr/>
                </a:tc>
                <a:tc hMerge="1">
                  <a:txBody>
                    <a:bodyPr/>
                    <a:lstStyle/>
                    <a:p>
                      <a:endParaRPr lang="de-DE"/>
                    </a:p>
                  </a:txBody>
                  <a:tcPr/>
                </a:tc>
                <a:tc gridSpan="3">
                  <a:txBody>
                    <a:bodyPr/>
                    <a:lstStyle/>
                    <a:p>
                      <a:pPr algn="ctr"/>
                      <a:r>
                        <a:rPr lang="de-DE" sz="900" dirty="0" smtClean="0"/>
                        <a:t>15</a:t>
                      </a:r>
                    </a:p>
                    <a:p>
                      <a:pPr algn="ctr"/>
                      <a:r>
                        <a:rPr lang="de-DE" sz="900" dirty="0" smtClean="0"/>
                        <a:t>21</a:t>
                      </a:r>
                      <a:endParaRPr lang="de-DE" sz="900" dirty="0"/>
                    </a:p>
                  </a:txBody>
                  <a:tcPr/>
                </a:tc>
                <a:tc hMerge="1">
                  <a:txBody>
                    <a:bodyPr/>
                    <a:lstStyle/>
                    <a:p>
                      <a:endParaRPr lang="de-DE"/>
                    </a:p>
                  </a:txBody>
                  <a:tcPr/>
                </a:tc>
                <a:tc hMerge="1">
                  <a:txBody>
                    <a:bodyPr/>
                    <a:lstStyle/>
                    <a:p>
                      <a:endParaRPr lang="de-DE"/>
                    </a:p>
                  </a:txBody>
                  <a:tcPr/>
                </a:tc>
                <a:tc gridSpan="2">
                  <a:txBody>
                    <a:bodyPr/>
                    <a:lstStyle/>
                    <a:p>
                      <a:pPr algn="ctr"/>
                      <a:r>
                        <a:rPr lang="de-DE" sz="900" dirty="0" smtClean="0"/>
                        <a:t>20</a:t>
                      </a:r>
                    </a:p>
                    <a:p>
                      <a:pPr algn="ctr"/>
                      <a:r>
                        <a:rPr lang="de-DE" sz="900" dirty="0" smtClean="0"/>
                        <a:t>400</a:t>
                      </a:r>
                      <a:endParaRPr lang="de-DE" sz="900" dirty="0"/>
                    </a:p>
                  </a:txBody>
                  <a:tcPr/>
                </a:tc>
                <a:tc hMerge="1">
                  <a:txBody>
                    <a:bodyPr/>
                    <a:lstStyle/>
                    <a:p>
                      <a:endParaRPr lang="de-DE"/>
                    </a:p>
                  </a:txBody>
                  <a:tcPr/>
                </a:tc>
                <a:tc gridSpan="2">
                  <a:txBody>
                    <a:bodyPr/>
                    <a:lstStyle/>
                    <a:p>
                      <a:pPr algn="ctr"/>
                      <a:r>
                        <a:rPr lang="de-DE" sz="900" dirty="0" smtClean="0"/>
                        <a:t>472.</a:t>
                      </a:r>
                    </a:p>
                    <a:p>
                      <a:pPr algn="ctr"/>
                      <a:r>
                        <a:rPr lang="de-DE" sz="900" dirty="0" smtClean="0"/>
                        <a:t>520.</a:t>
                      </a:r>
                      <a:endParaRPr lang="de-DE" sz="900" dirty="0"/>
                    </a:p>
                  </a:txBody>
                  <a:tcPr/>
                </a:tc>
                <a:tc hMerge="1">
                  <a:txBody>
                    <a:bodyPr/>
                    <a:lstStyle/>
                    <a:p>
                      <a:endParaRPr lang="de-DE"/>
                    </a:p>
                  </a:txBody>
                  <a:tcPr/>
                </a:tc>
                <a:tc>
                  <a:txBody>
                    <a:bodyPr/>
                    <a:lstStyle/>
                    <a:p>
                      <a:pPr algn="ctr"/>
                      <a:r>
                        <a:rPr lang="de-DE" sz="900" dirty="0" smtClean="0"/>
                        <a:t>20.</a:t>
                      </a:r>
                    </a:p>
                    <a:p>
                      <a:pPr algn="ctr"/>
                      <a:r>
                        <a:rPr lang="de-DE" sz="900" dirty="0" smtClean="0"/>
                        <a:t>100.</a:t>
                      </a:r>
                    </a:p>
                    <a:p>
                      <a:pPr algn="ctr"/>
                      <a:r>
                        <a:rPr lang="de-DE" sz="900" dirty="0" smtClean="0"/>
                        <a:t>200.</a:t>
                      </a:r>
                    </a:p>
                    <a:p>
                      <a:pPr algn="ctr"/>
                      <a:r>
                        <a:rPr lang="de-DE" sz="900" dirty="0" smtClean="0"/>
                        <a:t>300.</a:t>
                      </a:r>
                    </a:p>
                    <a:p>
                      <a:pPr algn="ctr"/>
                      <a:r>
                        <a:rPr lang="de-DE" sz="900" dirty="0" smtClean="0"/>
                        <a:t>400.</a:t>
                      </a:r>
                    </a:p>
                    <a:p>
                      <a:pPr algn="ctr"/>
                      <a:r>
                        <a:rPr lang="de-DE" sz="900" dirty="0" smtClean="0"/>
                        <a:t>500.</a:t>
                      </a:r>
                    </a:p>
                    <a:p>
                      <a:pPr algn="ctr"/>
                      <a:r>
                        <a:rPr lang="de-DE" sz="900" dirty="0" smtClean="0"/>
                        <a:t>600.</a:t>
                      </a:r>
                    </a:p>
                    <a:p>
                      <a:pPr algn="ctr"/>
                      <a:r>
                        <a:rPr lang="de-DE" sz="900" dirty="0" smtClean="0"/>
                        <a:t>700.</a:t>
                      </a:r>
                    </a:p>
                  </a:txBody>
                  <a:tcPr/>
                </a:tc>
                <a:tc>
                  <a:txBody>
                    <a:bodyPr/>
                    <a:lstStyle/>
                    <a:p>
                      <a:pPr algn="ctr"/>
                      <a:r>
                        <a:rPr lang="de-DE" sz="900" dirty="0" smtClean="0"/>
                        <a:t>15.9</a:t>
                      </a:r>
                    </a:p>
                    <a:p>
                      <a:pPr algn="ctr"/>
                      <a:r>
                        <a:rPr lang="de-DE" sz="900" dirty="0" smtClean="0"/>
                        <a:t>16.3</a:t>
                      </a:r>
                    </a:p>
                    <a:p>
                      <a:pPr algn="ctr"/>
                      <a:r>
                        <a:rPr lang="de-DE" sz="900" dirty="0" smtClean="0"/>
                        <a:t>16.8</a:t>
                      </a:r>
                    </a:p>
                    <a:p>
                      <a:pPr algn="ctr"/>
                      <a:r>
                        <a:rPr lang="de-DE" sz="900" dirty="0" smtClean="0"/>
                        <a:t>17.3</a:t>
                      </a:r>
                    </a:p>
                    <a:p>
                      <a:pPr algn="ctr"/>
                      <a:r>
                        <a:rPr lang="de-DE" sz="900" dirty="0" smtClean="0"/>
                        <a:t>17.8</a:t>
                      </a:r>
                    </a:p>
                    <a:p>
                      <a:pPr algn="ctr"/>
                      <a:r>
                        <a:rPr lang="de-DE" sz="900" dirty="0" smtClean="0"/>
                        <a:t>18.3</a:t>
                      </a:r>
                    </a:p>
                    <a:p>
                      <a:pPr algn="ctr"/>
                      <a:r>
                        <a:rPr lang="de-DE" sz="900" dirty="0" smtClean="0"/>
                        <a:t>18.8</a:t>
                      </a:r>
                    </a:p>
                    <a:p>
                      <a:pPr algn="ctr"/>
                      <a:r>
                        <a:rPr lang="de-DE" sz="900" dirty="0" smtClean="0"/>
                        <a:t>19.4</a:t>
                      </a:r>
                    </a:p>
                  </a:txBody>
                  <a:tcPr/>
                </a:tc>
                <a:tc>
                  <a:txBody>
                    <a:bodyPr/>
                    <a:lstStyle/>
                    <a:p>
                      <a:pPr algn="ctr"/>
                      <a:r>
                        <a:rPr lang="de-DE" sz="900" dirty="0" smtClean="0"/>
                        <a:t> 20.</a:t>
                      </a:r>
                    </a:p>
                    <a:p>
                      <a:pPr algn="ctr"/>
                      <a:r>
                        <a:rPr lang="de-DE" sz="900" dirty="0" smtClean="0"/>
                        <a:t>100.</a:t>
                      </a:r>
                    </a:p>
                    <a:p>
                      <a:pPr algn="ctr"/>
                      <a:r>
                        <a:rPr lang="de-DE" sz="900" dirty="0" smtClean="0"/>
                        <a:t>200.</a:t>
                      </a:r>
                    </a:p>
                    <a:p>
                      <a:pPr algn="ctr"/>
                      <a:r>
                        <a:rPr lang="de-DE" sz="900" dirty="0" smtClean="0"/>
                        <a:t>300.</a:t>
                      </a:r>
                    </a:p>
                    <a:p>
                      <a:pPr algn="ctr"/>
                      <a:r>
                        <a:rPr lang="de-DE" sz="900" dirty="0" smtClean="0"/>
                        <a:t>500.</a:t>
                      </a:r>
                    </a:p>
                  </a:txBody>
                  <a:tcPr/>
                </a:tc>
                <a:tc>
                  <a:txBody>
                    <a:bodyPr/>
                    <a:lstStyle/>
                    <a:p>
                      <a:pPr algn="ctr"/>
                      <a:r>
                        <a:rPr lang="de-DE" sz="900" dirty="0" smtClean="0"/>
                        <a:t>158.00</a:t>
                      </a:r>
                    </a:p>
                    <a:p>
                      <a:pPr algn="ctr"/>
                      <a:r>
                        <a:rPr lang="de-DE" sz="900" dirty="0" smtClean="0"/>
                        <a:t>152.70</a:t>
                      </a:r>
                    </a:p>
                    <a:p>
                      <a:pPr algn="ctr"/>
                      <a:r>
                        <a:rPr lang="de-DE" sz="900" dirty="0" smtClean="0"/>
                        <a:t>146.15</a:t>
                      </a:r>
                    </a:p>
                    <a:p>
                      <a:pPr algn="ctr"/>
                      <a:r>
                        <a:rPr lang="de-DE" sz="900" dirty="0" smtClean="0"/>
                        <a:t>139.04</a:t>
                      </a:r>
                    </a:p>
                    <a:p>
                      <a:pPr algn="ctr"/>
                      <a:r>
                        <a:rPr lang="de-DE" sz="900" dirty="0" smtClean="0"/>
                        <a:t>133.51</a:t>
                      </a:r>
                    </a:p>
                  </a:txBody>
                  <a:tcPr/>
                </a:tc>
                <a:extLst>
                  <a:ext uri="{0D108BD9-81ED-4DB2-BD59-A6C34878D82A}">
                    <a16:rowId xmlns:a16="http://schemas.microsoft.com/office/drawing/2014/main" val="2691819042"/>
                  </a:ext>
                </a:extLst>
              </a:tr>
              <a:tr h="185420">
                <a:tc rowSpan="2">
                  <a:txBody>
                    <a:bodyPr/>
                    <a:lstStyle/>
                    <a:p>
                      <a:r>
                        <a:rPr lang="de-DE" sz="1400" dirty="0" smtClean="0"/>
                        <a:t>Sigraflex</a:t>
                      </a:r>
                      <a:endParaRPr lang="de-DE" sz="1400" dirty="0"/>
                    </a:p>
                  </a:txBody>
                  <a:tcPr anchor="ctr"/>
                </a:tc>
                <a:tc rowSpan="2">
                  <a:txBody>
                    <a:bodyPr/>
                    <a:lstStyle/>
                    <a:p>
                      <a:pPr algn="ctr"/>
                      <a:r>
                        <a:rPr lang="de-DE" sz="900" dirty="0" smtClean="0"/>
                        <a:t>1900</a:t>
                      </a:r>
                      <a:endParaRPr lang="de-DE" sz="900" dirty="0"/>
                    </a:p>
                  </a:txBody>
                  <a:tcPr anchor="ctr"/>
                </a:tc>
                <a:tc gridSpan="2">
                  <a:txBody>
                    <a:bodyPr/>
                    <a:lstStyle/>
                    <a:p>
                      <a:pPr algn="ctr"/>
                      <a:r>
                        <a:rPr lang="de-DE" sz="900" dirty="0" smtClean="0"/>
                        <a:t>// x</a:t>
                      </a:r>
                      <a:endParaRPr lang="de-DE" sz="900" dirty="0"/>
                    </a:p>
                  </a:txBody>
                  <a:tcPr/>
                </a:tc>
                <a:tc hMerge="1">
                  <a:txBody>
                    <a:bodyPr/>
                    <a:lstStyle/>
                    <a:p>
                      <a:pPr algn="ctr"/>
                      <a:endParaRPr lang="de-DE" sz="900" dirty="0"/>
                    </a:p>
                  </a:txBody>
                  <a:tcPr/>
                </a:tc>
                <a:tc gridSpan="2">
                  <a:txBody>
                    <a:bodyPr/>
                    <a:lstStyle/>
                    <a:p>
                      <a:pPr algn="ctr"/>
                      <a:r>
                        <a:rPr lang="de-DE" sz="900" dirty="0" smtClean="0"/>
                        <a:t>//  y</a:t>
                      </a:r>
                      <a:endParaRPr lang="de-DE" sz="900" dirty="0"/>
                    </a:p>
                  </a:txBody>
                  <a:tcPr/>
                </a:tc>
                <a:tc hMerge="1">
                  <a:txBody>
                    <a:bodyPr/>
                    <a:lstStyle/>
                    <a:p>
                      <a:pPr algn="ctr"/>
                      <a:endParaRPr lang="de-DE" sz="900" dirty="0"/>
                    </a:p>
                  </a:txBody>
                  <a:tcPr/>
                </a:tc>
                <a:tc gridSpan="2">
                  <a:txBody>
                    <a:bodyPr/>
                    <a:lstStyle/>
                    <a:p>
                      <a:pPr algn="ctr"/>
                      <a:r>
                        <a:rPr lang="de-DE" sz="900" dirty="0" smtClean="0"/>
                        <a:t>┴ z</a:t>
                      </a:r>
                      <a:endParaRPr lang="de-DE" sz="900" dirty="0"/>
                    </a:p>
                  </a:txBody>
                  <a:tcPr/>
                </a:tc>
                <a:tc hMerge="1">
                  <a:txBody>
                    <a:bodyPr/>
                    <a:lstStyle/>
                    <a:p>
                      <a:endParaRPr lang="de-DE"/>
                    </a:p>
                  </a:txBody>
                  <a:tcPr/>
                </a:tc>
                <a:tc rowSpan="2" gridSpan="2">
                  <a:txBody>
                    <a:bodyPr/>
                    <a:lstStyle/>
                    <a:p>
                      <a:pPr algn="ctr"/>
                      <a:endParaRPr lang="de-DE" sz="900" dirty="0"/>
                    </a:p>
                  </a:txBody>
                  <a:tcPr/>
                </a:tc>
                <a:tc rowSpan="2" hMerge="1">
                  <a:txBody>
                    <a:bodyPr/>
                    <a:lstStyle/>
                    <a:p>
                      <a:endParaRPr lang="de-DE"/>
                    </a:p>
                  </a:txBody>
                  <a:tcPr/>
                </a:tc>
                <a:tc rowSpan="2" gridSpan="2">
                  <a:txBody>
                    <a:bodyPr/>
                    <a:lstStyle/>
                    <a:p>
                      <a:pPr algn="ctr"/>
                      <a:r>
                        <a:rPr lang="de-DE" sz="900" dirty="0" smtClean="0"/>
                        <a:t>500</a:t>
                      </a:r>
                      <a:endParaRPr lang="de-DE" sz="900" dirty="0"/>
                    </a:p>
                  </a:txBody>
                  <a:tcPr anchor="ctr"/>
                </a:tc>
                <a:tc rowSpan="2" hMerge="1">
                  <a:txBody>
                    <a:bodyPr/>
                    <a:lstStyle/>
                    <a:p>
                      <a:endParaRPr lang="de-DE"/>
                    </a:p>
                  </a:txBody>
                  <a:tcPr/>
                </a:tc>
                <a:tc rowSpan="2">
                  <a:txBody>
                    <a:bodyPr/>
                    <a:lstStyle/>
                    <a:p>
                      <a:pPr algn="ctr"/>
                      <a:endParaRPr lang="de-DE" sz="900" dirty="0"/>
                    </a:p>
                  </a:txBody>
                  <a:tcPr/>
                </a:tc>
                <a:tc rowSpan="2">
                  <a:txBody>
                    <a:bodyPr/>
                    <a:lstStyle/>
                    <a:p>
                      <a:pPr algn="ctr"/>
                      <a:endParaRPr lang="de-DE" sz="900" dirty="0"/>
                    </a:p>
                  </a:txBody>
                  <a:tcPr/>
                </a:tc>
                <a:tc rowSpan="2">
                  <a:txBody>
                    <a:bodyPr/>
                    <a:lstStyle/>
                    <a:p>
                      <a:pPr algn="ctr"/>
                      <a:endParaRPr lang="de-DE" sz="900" dirty="0"/>
                    </a:p>
                  </a:txBody>
                  <a:tcPr/>
                </a:tc>
                <a:tc rowSpan="2">
                  <a:txBody>
                    <a:bodyPr/>
                    <a:lstStyle/>
                    <a:p>
                      <a:pPr algn="ctr"/>
                      <a:endParaRPr lang="de-DE" sz="900" dirty="0"/>
                    </a:p>
                  </a:txBody>
                  <a:tcPr/>
                </a:tc>
                <a:extLst>
                  <a:ext uri="{0D108BD9-81ED-4DB2-BD59-A6C34878D82A}">
                    <a16:rowId xmlns:a16="http://schemas.microsoft.com/office/drawing/2014/main" val="4202294480"/>
                  </a:ext>
                </a:extLst>
              </a:tr>
              <a:tr h="185420">
                <a:tc vMerge="1">
                  <a:txBody>
                    <a:bodyPr/>
                    <a:lstStyle/>
                    <a:p>
                      <a:endParaRPr lang="de-DE"/>
                    </a:p>
                  </a:txBody>
                  <a:tcPr/>
                </a:tc>
                <a:tc vMerge="1">
                  <a:txBody>
                    <a:bodyPr/>
                    <a:lstStyle/>
                    <a:p>
                      <a:endParaRPr lang="de-DE"/>
                    </a:p>
                  </a:txBody>
                  <a:tcPr/>
                </a:tc>
                <a:tc gridSpan="2">
                  <a:txBody>
                    <a:bodyPr/>
                    <a:lstStyle/>
                    <a:p>
                      <a:pPr algn="ctr"/>
                      <a:r>
                        <a:rPr lang="de-DE" sz="900" dirty="0" smtClean="0"/>
                        <a:t>100</a:t>
                      </a:r>
                      <a:endParaRPr lang="de-DE" sz="900" dirty="0"/>
                    </a:p>
                  </a:txBody>
                  <a:tcPr/>
                </a:tc>
                <a:tc hMerge="1">
                  <a:txBody>
                    <a:bodyPr/>
                    <a:lstStyle/>
                    <a:p>
                      <a:endParaRPr lang="de-DE"/>
                    </a:p>
                  </a:txBody>
                  <a:tcPr/>
                </a:tc>
                <a:tc gridSpan="2">
                  <a:txBody>
                    <a:bodyPr/>
                    <a:lstStyle/>
                    <a:p>
                      <a:pPr algn="ctr"/>
                      <a:r>
                        <a:rPr lang="de-DE" sz="900" dirty="0" smtClean="0"/>
                        <a:t>100</a:t>
                      </a:r>
                      <a:endParaRPr lang="de-DE" sz="900" dirty="0"/>
                    </a:p>
                  </a:txBody>
                  <a:tcPr/>
                </a:tc>
                <a:tc hMerge="1">
                  <a:txBody>
                    <a:bodyPr/>
                    <a:lstStyle/>
                    <a:p>
                      <a:endParaRPr lang="de-DE"/>
                    </a:p>
                  </a:txBody>
                  <a:tcPr/>
                </a:tc>
                <a:tc gridSpan="2">
                  <a:txBody>
                    <a:bodyPr/>
                    <a:lstStyle/>
                    <a:p>
                      <a:pPr algn="ctr"/>
                      <a:r>
                        <a:rPr lang="de-DE" sz="900" dirty="0" smtClean="0"/>
                        <a:t>2</a:t>
                      </a:r>
                      <a:endParaRPr lang="de-DE" sz="900" dirty="0"/>
                    </a:p>
                  </a:txBody>
                  <a:tcPr/>
                </a:tc>
                <a:tc hMerge="1">
                  <a:txBody>
                    <a:bodyPr/>
                    <a:lstStyle/>
                    <a:p>
                      <a:endParaRPr lang="de-DE"/>
                    </a:p>
                  </a:txBody>
                  <a:tcPr/>
                </a:tc>
                <a:tc gridSpan="2" vMerge="1">
                  <a:txBody>
                    <a:bodyPr/>
                    <a:lstStyle/>
                    <a:p>
                      <a:endParaRPr lang="de-DE"/>
                    </a:p>
                  </a:txBody>
                  <a:tcPr/>
                </a:tc>
                <a:tc hMerge="1" vMerge="1">
                  <a:txBody>
                    <a:bodyPr/>
                    <a:lstStyle/>
                    <a:p>
                      <a:endParaRPr lang="de-DE"/>
                    </a:p>
                  </a:txBody>
                  <a:tcPr/>
                </a:tc>
                <a:tc gridSpan="2" vMerge="1">
                  <a:txBody>
                    <a:bodyPr/>
                    <a:lstStyle/>
                    <a:p>
                      <a:endParaRPr lang="de-DE"/>
                    </a:p>
                  </a:txBody>
                  <a:tcPr/>
                </a:tc>
                <a:tc hMerge="1"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extLst>
                  <a:ext uri="{0D108BD9-81ED-4DB2-BD59-A6C34878D82A}">
                    <a16:rowId xmlns:a16="http://schemas.microsoft.com/office/drawing/2014/main" val="2262774995"/>
                  </a:ext>
                </a:extLst>
              </a:tr>
            </a:tbl>
          </a:graphicData>
        </a:graphic>
      </p:graphicFrame>
      <p:sp>
        <p:nvSpPr>
          <p:cNvPr id="3" name="Title 2"/>
          <p:cNvSpPr>
            <a:spLocks noGrp="1"/>
          </p:cNvSpPr>
          <p:nvPr>
            <p:ph type="title"/>
          </p:nvPr>
        </p:nvSpPr>
        <p:spPr/>
        <p:txBody>
          <a:bodyPr/>
          <a:lstStyle/>
          <a:p>
            <a:r>
              <a:rPr lang="de-DE" dirty="0" smtClean="0"/>
              <a:t>Material </a:t>
            </a:r>
            <a:r>
              <a:rPr lang="de-DE" dirty="0" err="1" smtClean="0"/>
              <a:t>properties</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7</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Tree>
    <p:extLst>
      <p:ext uri="{BB962C8B-B14F-4D97-AF65-F5344CB8AC3E}">
        <p14:creationId xmlns:p14="http://schemas.microsoft.com/office/powerpoint/2010/main" val="36263374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sz="quarter" idx="13"/>
            <p:extLst>
              <p:ext uri="{D42A27DB-BD31-4B8C-83A1-F6EECF244321}">
                <p14:modId xmlns:p14="http://schemas.microsoft.com/office/powerpoint/2010/main" val="924405181"/>
              </p:ext>
            </p:extLst>
          </p:nvPr>
        </p:nvGraphicFramePr>
        <p:xfrm>
          <a:off x="292039" y="1196358"/>
          <a:ext cx="11865530" cy="4216400"/>
        </p:xfrm>
        <a:graphic>
          <a:graphicData uri="http://schemas.openxmlformats.org/drawingml/2006/table">
            <a:tbl>
              <a:tblPr firstRow="1" bandRow="1">
                <a:tableStyleId>{5C22544A-7EE6-4342-B048-85BDC9FD1C3A}</a:tableStyleId>
              </a:tblPr>
              <a:tblGrid>
                <a:gridCol w="1368000">
                  <a:extLst>
                    <a:ext uri="{9D8B030D-6E8A-4147-A177-3AD203B41FA5}">
                      <a16:colId xmlns:a16="http://schemas.microsoft.com/office/drawing/2014/main" val="1539399209"/>
                    </a:ext>
                  </a:extLst>
                </a:gridCol>
                <a:gridCol w="1368000">
                  <a:extLst>
                    <a:ext uri="{9D8B030D-6E8A-4147-A177-3AD203B41FA5}">
                      <a16:colId xmlns:a16="http://schemas.microsoft.com/office/drawing/2014/main" val="2929288740"/>
                    </a:ext>
                  </a:extLst>
                </a:gridCol>
                <a:gridCol w="1116000">
                  <a:extLst>
                    <a:ext uri="{9D8B030D-6E8A-4147-A177-3AD203B41FA5}">
                      <a16:colId xmlns:a16="http://schemas.microsoft.com/office/drawing/2014/main" val="3150842379"/>
                    </a:ext>
                  </a:extLst>
                </a:gridCol>
                <a:gridCol w="747850">
                  <a:extLst>
                    <a:ext uri="{9D8B030D-6E8A-4147-A177-3AD203B41FA5}">
                      <a16:colId xmlns:a16="http://schemas.microsoft.com/office/drawing/2014/main" val="1545088076"/>
                    </a:ext>
                  </a:extLst>
                </a:gridCol>
                <a:gridCol w="788000">
                  <a:extLst>
                    <a:ext uri="{9D8B030D-6E8A-4147-A177-3AD203B41FA5}">
                      <a16:colId xmlns:a16="http://schemas.microsoft.com/office/drawing/2014/main" val="4207767948"/>
                    </a:ext>
                  </a:extLst>
                </a:gridCol>
                <a:gridCol w="116840">
                  <a:extLst>
                    <a:ext uri="{9D8B030D-6E8A-4147-A177-3AD203B41FA5}">
                      <a16:colId xmlns:a16="http://schemas.microsoft.com/office/drawing/2014/main" val="2671846725"/>
                    </a:ext>
                  </a:extLst>
                </a:gridCol>
                <a:gridCol w="748000">
                  <a:extLst>
                    <a:ext uri="{9D8B030D-6E8A-4147-A177-3AD203B41FA5}">
                      <a16:colId xmlns:a16="http://schemas.microsoft.com/office/drawing/2014/main" val="3953453924"/>
                    </a:ext>
                  </a:extLst>
                </a:gridCol>
                <a:gridCol w="296000">
                  <a:extLst>
                    <a:ext uri="{9D8B030D-6E8A-4147-A177-3AD203B41FA5}">
                      <a16:colId xmlns:a16="http://schemas.microsoft.com/office/drawing/2014/main" val="3579027813"/>
                    </a:ext>
                  </a:extLst>
                </a:gridCol>
                <a:gridCol w="492000">
                  <a:extLst>
                    <a:ext uri="{9D8B030D-6E8A-4147-A177-3AD203B41FA5}">
                      <a16:colId xmlns:a16="http://schemas.microsoft.com/office/drawing/2014/main" val="4221323009"/>
                    </a:ext>
                  </a:extLst>
                </a:gridCol>
                <a:gridCol w="552000">
                  <a:extLst>
                    <a:ext uri="{9D8B030D-6E8A-4147-A177-3AD203B41FA5}">
                      <a16:colId xmlns:a16="http://schemas.microsoft.com/office/drawing/2014/main" val="2365773188"/>
                    </a:ext>
                  </a:extLst>
                </a:gridCol>
                <a:gridCol w="236000">
                  <a:extLst>
                    <a:ext uri="{9D8B030D-6E8A-4147-A177-3AD203B41FA5}">
                      <a16:colId xmlns:a16="http://schemas.microsoft.com/office/drawing/2014/main" val="3874197956"/>
                    </a:ext>
                  </a:extLst>
                </a:gridCol>
                <a:gridCol w="788000">
                  <a:extLst>
                    <a:ext uri="{9D8B030D-6E8A-4147-A177-3AD203B41FA5}">
                      <a16:colId xmlns:a16="http://schemas.microsoft.com/office/drawing/2014/main" val="259855592"/>
                    </a:ext>
                  </a:extLst>
                </a:gridCol>
                <a:gridCol w="116840">
                  <a:extLst>
                    <a:ext uri="{9D8B030D-6E8A-4147-A177-3AD203B41FA5}">
                      <a16:colId xmlns:a16="http://schemas.microsoft.com/office/drawing/2014/main" val="2002720364"/>
                    </a:ext>
                  </a:extLst>
                </a:gridCol>
                <a:gridCol w="768000">
                  <a:extLst>
                    <a:ext uri="{9D8B030D-6E8A-4147-A177-3AD203B41FA5}">
                      <a16:colId xmlns:a16="http://schemas.microsoft.com/office/drawing/2014/main" val="1097974462"/>
                    </a:ext>
                  </a:extLst>
                </a:gridCol>
                <a:gridCol w="276000">
                  <a:extLst>
                    <a:ext uri="{9D8B030D-6E8A-4147-A177-3AD203B41FA5}">
                      <a16:colId xmlns:a16="http://schemas.microsoft.com/office/drawing/2014/main" val="1815184890"/>
                    </a:ext>
                  </a:extLst>
                </a:gridCol>
                <a:gridCol w="512000">
                  <a:extLst>
                    <a:ext uri="{9D8B030D-6E8A-4147-A177-3AD203B41FA5}">
                      <a16:colId xmlns:a16="http://schemas.microsoft.com/office/drawing/2014/main" val="871205346"/>
                    </a:ext>
                  </a:extLst>
                </a:gridCol>
                <a:gridCol w="532000">
                  <a:extLst>
                    <a:ext uri="{9D8B030D-6E8A-4147-A177-3AD203B41FA5}">
                      <a16:colId xmlns:a16="http://schemas.microsoft.com/office/drawing/2014/main" val="1002540677"/>
                    </a:ext>
                  </a:extLst>
                </a:gridCol>
                <a:gridCol w="256000">
                  <a:extLst>
                    <a:ext uri="{9D8B030D-6E8A-4147-A177-3AD203B41FA5}">
                      <a16:colId xmlns:a16="http://schemas.microsoft.com/office/drawing/2014/main" val="3264408164"/>
                    </a:ext>
                  </a:extLst>
                </a:gridCol>
                <a:gridCol w="788000">
                  <a:extLst>
                    <a:ext uri="{9D8B030D-6E8A-4147-A177-3AD203B41FA5}">
                      <a16:colId xmlns:a16="http://schemas.microsoft.com/office/drawing/2014/main" val="769521687"/>
                    </a:ext>
                  </a:extLst>
                </a:gridCol>
              </a:tblGrid>
              <a:tr h="370840">
                <a:tc>
                  <a:txBody>
                    <a:bodyPr/>
                    <a:lstStyle/>
                    <a:p>
                      <a:endParaRPr lang="de-DE" dirty="0"/>
                    </a:p>
                  </a:txBody>
                  <a:tcPr/>
                </a:tc>
                <a:tc>
                  <a:txBody>
                    <a:bodyPr/>
                    <a:lstStyle/>
                    <a:p>
                      <a:r>
                        <a:rPr lang="en-US" sz="1400" dirty="0" smtClean="0"/>
                        <a:t>Datatype</a:t>
                      </a:r>
                      <a:endParaRPr lang="de-DE" sz="1400" dirty="0"/>
                    </a:p>
                  </a:txBody>
                  <a:tcPr/>
                </a:tc>
                <a:tc>
                  <a:txBody>
                    <a:bodyPr/>
                    <a:lstStyle/>
                    <a:p>
                      <a:r>
                        <a:rPr lang="de-DE" dirty="0" smtClean="0"/>
                        <a:t># back-stresses</a:t>
                      </a:r>
                      <a:endParaRPr lang="de-DE" dirty="0"/>
                    </a:p>
                  </a:txBody>
                  <a:tcPr/>
                </a:tc>
                <a:tc>
                  <a:txBody>
                    <a:bodyPr/>
                    <a:lstStyle/>
                    <a:p>
                      <a:pPr algn="ctr"/>
                      <a:r>
                        <a:rPr lang="en-US" sz="1400" dirty="0" smtClean="0"/>
                        <a:t>Temp.</a:t>
                      </a:r>
                      <a:r>
                        <a:rPr lang="en-US" sz="1400" baseline="0" dirty="0" smtClean="0"/>
                        <a:t> [°C]</a:t>
                      </a:r>
                      <a:endParaRPr lang="de-DE" sz="1400" dirty="0"/>
                    </a:p>
                  </a:txBody>
                  <a:tcPr/>
                </a:tc>
                <a:tc gridSpan="2">
                  <a:txBody>
                    <a:bodyPr/>
                    <a:lstStyle/>
                    <a:p>
                      <a:pPr algn="ctr"/>
                      <a:r>
                        <a:rPr lang="en-US" sz="1400" dirty="0" smtClean="0"/>
                        <a:t>Yield</a:t>
                      </a:r>
                      <a:r>
                        <a:rPr lang="en-US" sz="1400" baseline="0" dirty="0" smtClean="0"/>
                        <a:t> stress </a:t>
                      </a:r>
                    </a:p>
                    <a:p>
                      <a:pPr algn="ctr"/>
                      <a:r>
                        <a:rPr lang="en-US" sz="1800" baseline="0" dirty="0" err="1" smtClean="0"/>
                        <a:t>f</a:t>
                      </a:r>
                      <a:r>
                        <a:rPr lang="en-US" sz="1800" baseline="-25000" dirty="0" err="1" smtClean="0"/>
                        <a:t>y</a:t>
                      </a:r>
                      <a:endParaRPr lang="en-US" sz="1800" baseline="-25000" dirty="0" smtClean="0"/>
                    </a:p>
                    <a:p>
                      <a:pPr algn="ctr"/>
                      <a:r>
                        <a:rPr lang="en-US" sz="1800" baseline="0" dirty="0" smtClean="0"/>
                        <a:t>[MPa]</a:t>
                      </a:r>
                      <a:endParaRPr lang="de-DE" sz="1800" dirty="0"/>
                    </a:p>
                  </a:txBody>
                  <a:tcPr/>
                </a:tc>
                <a:tc hMerge="1">
                  <a:txBody>
                    <a:bodyPr/>
                    <a:lstStyle/>
                    <a:p>
                      <a:endParaRPr lang="de-DE"/>
                    </a:p>
                  </a:txBody>
                  <a:tcPr/>
                </a:tc>
                <a:tc gridSpan="2">
                  <a:txBody>
                    <a:bodyPr/>
                    <a:lstStyle/>
                    <a:p>
                      <a:pPr algn="ctr"/>
                      <a:r>
                        <a:rPr lang="en-US" sz="1400" dirty="0" smtClean="0"/>
                        <a:t>Kinematic hardening parameter</a:t>
                      </a:r>
                    </a:p>
                    <a:p>
                      <a:pPr algn="ctr"/>
                      <a:r>
                        <a:rPr lang="en-US" dirty="0" smtClean="0"/>
                        <a:t> C</a:t>
                      </a:r>
                      <a:r>
                        <a:rPr lang="en-US" baseline="-25000" dirty="0" smtClean="0"/>
                        <a:t>1</a:t>
                      </a:r>
                      <a:r>
                        <a:rPr lang="en-US" dirty="0" smtClean="0"/>
                        <a:t> [</a:t>
                      </a:r>
                      <a:r>
                        <a:rPr lang="en-US" dirty="0" err="1" smtClean="0"/>
                        <a:t>GPa</a:t>
                      </a:r>
                      <a:r>
                        <a:rPr lang="en-US" dirty="0" smtClean="0"/>
                        <a:t>]</a:t>
                      </a:r>
                      <a:endParaRPr lang="de-DE" dirty="0"/>
                    </a:p>
                  </a:txBody>
                  <a:tcPr/>
                </a:tc>
                <a:tc hMerge="1">
                  <a:txBody>
                    <a:bodyPr/>
                    <a:lstStyle/>
                    <a:p>
                      <a:endParaRPr lang="de-DE"/>
                    </a:p>
                  </a:txBody>
                  <a:tcPr/>
                </a:tc>
                <a:tc gridSpan="2">
                  <a:txBody>
                    <a:bodyPr/>
                    <a:lstStyle/>
                    <a:p>
                      <a:pPr algn="ctr"/>
                      <a:r>
                        <a:rPr lang="en-US" sz="1400" dirty="0" smtClean="0"/>
                        <a:t>Kinematic hardening parameter</a:t>
                      </a:r>
                    </a:p>
                    <a:p>
                      <a:pPr algn="ctr"/>
                      <a:r>
                        <a:rPr lang="en-US" dirty="0" smtClean="0"/>
                        <a:t> </a:t>
                      </a:r>
                      <a:r>
                        <a:rPr lang="en-US" dirty="0" smtClean="0">
                          <a:latin typeface="Symbol" panose="05050102010706020507" pitchFamily="18" charset="2"/>
                        </a:rPr>
                        <a:t>g</a:t>
                      </a:r>
                      <a:r>
                        <a:rPr lang="en-US" baseline="-25000" dirty="0" smtClean="0"/>
                        <a:t>1</a:t>
                      </a:r>
                      <a:r>
                        <a:rPr lang="en-US" dirty="0" smtClean="0"/>
                        <a:t> [MPa]</a:t>
                      </a:r>
                      <a:endParaRPr lang="de-DE" dirty="0"/>
                    </a:p>
                  </a:txBody>
                  <a:tcPr/>
                </a:tc>
                <a:tc hMerge="1">
                  <a:txBody>
                    <a:bodyPr/>
                    <a:lstStyle/>
                    <a:p>
                      <a:endParaRPr lang="de-DE"/>
                    </a:p>
                  </a:txBody>
                  <a:tcPr/>
                </a:tc>
                <a:tc gridSpan="3">
                  <a:txBody>
                    <a:bodyPr/>
                    <a:lstStyle/>
                    <a:p>
                      <a:pPr algn="ctr"/>
                      <a:r>
                        <a:rPr lang="en-US" sz="1400" dirty="0" smtClean="0"/>
                        <a:t>Kinematic hardening parameter</a:t>
                      </a:r>
                    </a:p>
                    <a:p>
                      <a:pPr algn="ctr"/>
                      <a:r>
                        <a:rPr lang="en-US" dirty="0" smtClean="0"/>
                        <a:t> C</a:t>
                      </a:r>
                      <a:r>
                        <a:rPr lang="en-US" baseline="-25000" dirty="0" smtClean="0"/>
                        <a:t>2</a:t>
                      </a:r>
                      <a:r>
                        <a:rPr lang="en-US" dirty="0" smtClean="0"/>
                        <a:t> [</a:t>
                      </a:r>
                      <a:r>
                        <a:rPr lang="en-US" dirty="0" err="1" smtClean="0"/>
                        <a:t>GPa</a:t>
                      </a:r>
                      <a:r>
                        <a:rPr lang="en-US" dirty="0" smtClean="0"/>
                        <a:t>]</a:t>
                      </a:r>
                      <a:endParaRPr lang="de-DE" dirty="0"/>
                    </a:p>
                  </a:txBody>
                  <a:tcPr/>
                </a:tc>
                <a:tc hMerge="1">
                  <a:txBody>
                    <a:bodyPr/>
                    <a:lstStyle/>
                    <a:p>
                      <a:endParaRPr lang="de-DE"/>
                    </a:p>
                  </a:txBody>
                  <a:tcPr/>
                </a:tc>
                <a:tc hMerge="1">
                  <a:txBody>
                    <a:bodyPr/>
                    <a:lstStyle/>
                    <a:p>
                      <a:endParaRPr lang="de-DE"/>
                    </a:p>
                  </a:txBody>
                  <a:tcPr/>
                </a:tc>
                <a:tc gridSpan="2">
                  <a:txBody>
                    <a:bodyPr/>
                    <a:lstStyle/>
                    <a:p>
                      <a:pPr algn="ctr"/>
                      <a:r>
                        <a:rPr lang="en-US" sz="1400" dirty="0" smtClean="0"/>
                        <a:t>Kinematic hardening parameter</a:t>
                      </a:r>
                    </a:p>
                    <a:p>
                      <a:pPr algn="ctr"/>
                      <a:r>
                        <a:rPr lang="en-US" dirty="0" smtClean="0"/>
                        <a:t> </a:t>
                      </a:r>
                      <a:r>
                        <a:rPr lang="en-US" dirty="0" smtClean="0">
                          <a:latin typeface="Symbol" panose="05050102010706020507" pitchFamily="18" charset="2"/>
                        </a:rPr>
                        <a:t>g</a:t>
                      </a:r>
                      <a:r>
                        <a:rPr lang="en-US" baseline="-25000" dirty="0" smtClean="0"/>
                        <a:t>2</a:t>
                      </a:r>
                      <a:r>
                        <a:rPr lang="en-US" dirty="0" smtClean="0"/>
                        <a:t> [MPa]</a:t>
                      </a:r>
                      <a:endParaRPr lang="de-DE" dirty="0"/>
                    </a:p>
                  </a:txBody>
                  <a:tcPr/>
                </a:tc>
                <a:tc hMerge="1">
                  <a:txBody>
                    <a:bodyPr/>
                    <a:lstStyle/>
                    <a:p>
                      <a:endParaRPr lang="de-DE"/>
                    </a:p>
                  </a:txBody>
                  <a:tcPr/>
                </a:tc>
                <a:tc gridSpan="2">
                  <a:txBody>
                    <a:bodyPr/>
                    <a:lstStyle/>
                    <a:p>
                      <a:pPr algn="ctr"/>
                      <a:r>
                        <a:rPr lang="en-US" sz="1400" dirty="0" smtClean="0"/>
                        <a:t>Kinematic hardening parameter</a:t>
                      </a:r>
                    </a:p>
                    <a:p>
                      <a:pPr algn="ctr"/>
                      <a:r>
                        <a:rPr lang="en-US" dirty="0" smtClean="0"/>
                        <a:t> C</a:t>
                      </a:r>
                      <a:r>
                        <a:rPr lang="en-US" baseline="-25000" dirty="0" smtClean="0"/>
                        <a:t>3</a:t>
                      </a:r>
                      <a:r>
                        <a:rPr lang="en-US" dirty="0" smtClean="0"/>
                        <a:t> [</a:t>
                      </a:r>
                      <a:r>
                        <a:rPr lang="en-US" dirty="0" err="1" smtClean="0"/>
                        <a:t>GPa</a:t>
                      </a:r>
                      <a:r>
                        <a:rPr lang="en-US" dirty="0" smtClean="0"/>
                        <a:t>]</a:t>
                      </a:r>
                      <a:endParaRPr lang="de-DE" dirty="0"/>
                    </a:p>
                  </a:txBody>
                  <a:tcPr/>
                </a:tc>
                <a:tc hMerge="1">
                  <a:txBody>
                    <a:bodyPr/>
                    <a:lstStyle/>
                    <a:p>
                      <a:endParaRPr lang="de-DE"/>
                    </a:p>
                  </a:txBody>
                  <a:tcPr/>
                </a:tc>
                <a:tc gridSpan="2">
                  <a:txBody>
                    <a:bodyPr/>
                    <a:lstStyle/>
                    <a:p>
                      <a:pPr algn="ctr"/>
                      <a:r>
                        <a:rPr lang="en-US" sz="1400" dirty="0" smtClean="0"/>
                        <a:t>Kinematic hardening parameter</a:t>
                      </a:r>
                    </a:p>
                    <a:p>
                      <a:pPr algn="ctr"/>
                      <a:r>
                        <a:rPr lang="en-US" dirty="0" smtClean="0"/>
                        <a:t> </a:t>
                      </a:r>
                      <a:r>
                        <a:rPr lang="en-US" dirty="0" smtClean="0">
                          <a:latin typeface="Symbol" panose="05050102010706020507" pitchFamily="18" charset="2"/>
                        </a:rPr>
                        <a:t>g</a:t>
                      </a:r>
                      <a:r>
                        <a:rPr lang="en-US" baseline="-25000" dirty="0" smtClean="0"/>
                        <a:t>3</a:t>
                      </a:r>
                      <a:r>
                        <a:rPr lang="en-US" dirty="0" smtClean="0"/>
                        <a:t> [MPa]</a:t>
                      </a:r>
                      <a:endParaRPr lang="de-DE" dirty="0"/>
                    </a:p>
                  </a:txBody>
                  <a:tcPr/>
                </a:tc>
                <a:tc hMerge="1">
                  <a:txBody>
                    <a:bodyPr/>
                    <a:lstStyle/>
                    <a:p>
                      <a:endParaRPr lang="de-DE"/>
                    </a:p>
                  </a:txBody>
                  <a:tcPr/>
                </a:tc>
                <a:extLst>
                  <a:ext uri="{0D108BD9-81ED-4DB2-BD59-A6C34878D82A}">
                    <a16:rowId xmlns:a16="http://schemas.microsoft.com/office/drawing/2014/main" val="3844665437"/>
                  </a:ext>
                </a:extLst>
              </a:tr>
              <a:tr h="370840">
                <a:tc>
                  <a:txBody>
                    <a:bodyPr/>
                    <a:lstStyle/>
                    <a:p>
                      <a:r>
                        <a:rPr lang="de-DE" dirty="0" smtClean="0"/>
                        <a:t>EN 1.4404 [1]</a:t>
                      </a:r>
                      <a:endParaRPr lang="de-DE" dirty="0"/>
                    </a:p>
                  </a:txBody>
                  <a:tcPr/>
                </a:tc>
                <a:tc>
                  <a:txBody>
                    <a:bodyPr/>
                    <a:lstStyle/>
                    <a:p>
                      <a:r>
                        <a:rPr lang="en-US" sz="1800" dirty="0" smtClean="0"/>
                        <a:t>Parameters</a:t>
                      </a:r>
                      <a:endParaRPr lang="de-DE" sz="1800" dirty="0"/>
                    </a:p>
                  </a:txBody>
                  <a:tcPr/>
                </a:tc>
                <a:tc>
                  <a:txBody>
                    <a:bodyPr/>
                    <a:lstStyle/>
                    <a:p>
                      <a:pPr algn="ctr"/>
                      <a:r>
                        <a:rPr lang="de-DE" dirty="0" smtClean="0"/>
                        <a:t>3</a:t>
                      </a:r>
                      <a:endParaRPr lang="de-DE" dirty="0"/>
                    </a:p>
                  </a:txBody>
                  <a:tcPr/>
                </a:tc>
                <a:tc>
                  <a:txBody>
                    <a:bodyPr/>
                    <a:lstStyle/>
                    <a:p>
                      <a:pPr algn="ctr"/>
                      <a:r>
                        <a:rPr lang="de-DE" dirty="0" smtClean="0"/>
                        <a:t> 20</a:t>
                      </a:r>
                    </a:p>
                    <a:p>
                      <a:pPr algn="ctr"/>
                      <a:r>
                        <a:rPr lang="de-DE" dirty="0" smtClean="0"/>
                        <a:t>100</a:t>
                      </a:r>
                    </a:p>
                    <a:p>
                      <a:pPr algn="ctr"/>
                      <a:r>
                        <a:rPr lang="de-DE" dirty="0" smtClean="0"/>
                        <a:t>200</a:t>
                      </a:r>
                    </a:p>
                    <a:p>
                      <a:pPr algn="ctr"/>
                      <a:r>
                        <a:rPr lang="de-DE" dirty="0" smtClean="0"/>
                        <a:t>300</a:t>
                      </a:r>
                    </a:p>
                    <a:p>
                      <a:pPr algn="ctr"/>
                      <a:r>
                        <a:rPr lang="de-DE" dirty="0" smtClean="0"/>
                        <a:t>500</a:t>
                      </a:r>
                    </a:p>
                  </a:txBody>
                  <a:tcPr/>
                </a:tc>
                <a:tc gridSpan="2">
                  <a:txBody>
                    <a:bodyPr/>
                    <a:lstStyle/>
                    <a:p>
                      <a:pPr algn="ctr"/>
                      <a:r>
                        <a:rPr lang="de-DE" dirty="0" smtClean="0"/>
                        <a:t>208</a:t>
                      </a:r>
                    </a:p>
                    <a:p>
                      <a:pPr algn="ctr"/>
                      <a:r>
                        <a:rPr lang="de-DE" dirty="0" smtClean="0"/>
                        <a:t>204</a:t>
                      </a:r>
                    </a:p>
                    <a:p>
                      <a:pPr algn="ctr"/>
                      <a:r>
                        <a:rPr lang="de-DE" dirty="0" smtClean="0"/>
                        <a:t>203</a:t>
                      </a:r>
                    </a:p>
                    <a:p>
                      <a:pPr algn="ctr"/>
                      <a:r>
                        <a:rPr lang="de-DE" dirty="0" smtClean="0"/>
                        <a:t>94</a:t>
                      </a:r>
                    </a:p>
                    <a:p>
                      <a:pPr algn="ctr"/>
                      <a:r>
                        <a:rPr lang="de-DE" dirty="0" smtClean="0"/>
                        <a:t>87</a:t>
                      </a:r>
                    </a:p>
                  </a:txBody>
                  <a:tcPr/>
                </a:tc>
                <a:tc hMerge="1">
                  <a:txBody>
                    <a:bodyPr/>
                    <a:lstStyle/>
                    <a:p>
                      <a:endParaRPr lang="de-DE"/>
                    </a:p>
                  </a:txBody>
                  <a:tcPr/>
                </a:tc>
                <a:tc gridSpan="2">
                  <a:txBody>
                    <a:bodyPr/>
                    <a:lstStyle/>
                    <a:p>
                      <a:pPr algn="ctr"/>
                      <a:r>
                        <a:rPr lang="de-DE" dirty="0" smtClean="0"/>
                        <a:t>22.6</a:t>
                      </a:r>
                    </a:p>
                    <a:p>
                      <a:pPr algn="ctr"/>
                      <a:r>
                        <a:rPr lang="de-DE" dirty="0" smtClean="0"/>
                        <a:t> 5.2</a:t>
                      </a:r>
                    </a:p>
                    <a:p>
                      <a:pPr algn="ctr"/>
                      <a:r>
                        <a:rPr lang="de-DE" dirty="0" smtClean="0"/>
                        <a:t> 9.6</a:t>
                      </a:r>
                    </a:p>
                    <a:p>
                      <a:pPr algn="ctr"/>
                      <a:r>
                        <a:rPr lang="de-DE" dirty="0" smtClean="0"/>
                        <a:t>40.0</a:t>
                      </a:r>
                    </a:p>
                    <a:p>
                      <a:pPr algn="ctr"/>
                      <a:r>
                        <a:rPr lang="de-DE" dirty="0" smtClean="0"/>
                        <a:t>18.5</a:t>
                      </a:r>
                    </a:p>
                  </a:txBody>
                  <a:tcPr/>
                </a:tc>
                <a:tc hMerge="1">
                  <a:txBody>
                    <a:bodyPr/>
                    <a:lstStyle/>
                    <a:p>
                      <a:endParaRPr lang="de-DE"/>
                    </a:p>
                  </a:txBody>
                  <a:tcPr/>
                </a:tc>
                <a:tc gridSpan="2">
                  <a:txBody>
                    <a:bodyPr/>
                    <a:lstStyle/>
                    <a:p>
                      <a:pPr algn="ctr"/>
                      <a:r>
                        <a:rPr lang="de-DE" dirty="0" smtClean="0"/>
                        <a:t> 562</a:t>
                      </a:r>
                    </a:p>
                    <a:p>
                      <a:pPr algn="ctr"/>
                      <a:r>
                        <a:rPr lang="de-DE" dirty="0" smtClean="0"/>
                        <a:t>1032</a:t>
                      </a:r>
                    </a:p>
                    <a:p>
                      <a:pPr algn="ctr"/>
                      <a:r>
                        <a:rPr lang="de-DE" dirty="0" smtClean="0"/>
                        <a:t>  1 </a:t>
                      </a:r>
                    </a:p>
                    <a:p>
                      <a:pPr algn="ctr"/>
                      <a:r>
                        <a:rPr lang="de-DE" dirty="0" smtClean="0"/>
                        <a:t>4750</a:t>
                      </a:r>
                    </a:p>
                    <a:p>
                      <a:pPr algn="ctr"/>
                      <a:r>
                        <a:rPr lang="de-DE" dirty="0" smtClean="0"/>
                        <a:t>1180</a:t>
                      </a:r>
                    </a:p>
                  </a:txBody>
                  <a:tcPr/>
                </a:tc>
                <a:tc hMerge="1">
                  <a:txBody>
                    <a:bodyPr/>
                    <a:lstStyle/>
                    <a:p>
                      <a:endParaRPr lang="de-DE"/>
                    </a:p>
                  </a:txBody>
                  <a:tcPr/>
                </a:tc>
                <a:tc gridSpan="3">
                  <a:txBody>
                    <a:bodyPr/>
                    <a:lstStyle/>
                    <a:p>
                      <a:pPr algn="ctr"/>
                      <a:r>
                        <a:rPr lang="de-DE" dirty="0" smtClean="0"/>
                        <a:t>10.7</a:t>
                      </a:r>
                    </a:p>
                    <a:p>
                      <a:pPr algn="ctr"/>
                      <a:r>
                        <a:rPr lang="de-DE" dirty="0" smtClean="0"/>
                        <a:t>24.1</a:t>
                      </a:r>
                    </a:p>
                    <a:p>
                      <a:pPr algn="ctr"/>
                      <a:r>
                        <a:rPr lang="de-DE" dirty="0" smtClean="0"/>
                        <a:t>17.5</a:t>
                      </a:r>
                    </a:p>
                    <a:p>
                      <a:pPr algn="ctr"/>
                      <a:r>
                        <a:rPr lang="de-DE" dirty="0" smtClean="0"/>
                        <a:t>19.0</a:t>
                      </a:r>
                    </a:p>
                    <a:p>
                      <a:pPr algn="ctr"/>
                      <a:r>
                        <a:rPr lang="de-DE" dirty="0" smtClean="0"/>
                        <a:t>18.5</a:t>
                      </a:r>
                    </a:p>
                  </a:txBody>
                  <a:tcPr/>
                </a:tc>
                <a:tc hMerge="1">
                  <a:txBody>
                    <a:bodyPr/>
                    <a:lstStyle/>
                    <a:p>
                      <a:endParaRPr lang="de-DE"/>
                    </a:p>
                  </a:txBody>
                  <a:tcPr/>
                </a:tc>
                <a:tc hMerge="1">
                  <a:txBody>
                    <a:bodyPr/>
                    <a:lstStyle/>
                    <a:p>
                      <a:endParaRPr lang="de-DE"/>
                    </a:p>
                  </a:txBody>
                  <a:tcPr/>
                </a:tc>
                <a:tc gridSpan="2">
                  <a:txBody>
                    <a:bodyPr/>
                    <a:lstStyle/>
                    <a:p>
                      <a:pPr algn="ctr"/>
                      <a:r>
                        <a:rPr lang="de-DE" dirty="0" smtClean="0"/>
                        <a:t> 45</a:t>
                      </a:r>
                    </a:p>
                    <a:p>
                      <a:pPr algn="ctr"/>
                      <a:r>
                        <a:rPr lang="de-DE" dirty="0" smtClean="0"/>
                        <a:t>208</a:t>
                      </a:r>
                    </a:p>
                    <a:p>
                      <a:pPr algn="ctr"/>
                      <a:r>
                        <a:rPr lang="de-DE" dirty="0" smtClean="0"/>
                        <a:t>140</a:t>
                      </a:r>
                    </a:p>
                    <a:p>
                      <a:pPr algn="ctr"/>
                      <a:r>
                        <a:rPr lang="de-DE" dirty="0" smtClean="0"/>
                        <a:t>192</a:t>
                      </a:r>
                    </a:p>
                    <a:p>
                      <a:pPr algn="ctr"/>
                      <a:r>
                        <a:rPr lang="de-DE" dirty="0" smtClean="0"/>
                        <a:t>190</a:t>
                      </a:r>
                    </a:p>
                  </a:txBody>
                  <a:tcPr/>
                </a:tc>
                <a:tc hMerge="1">
                  <a:txBody>
                    <a:bodyPr/>
                    <a:lstStyle/>
                    <a:p>
                      <a:endParaRPr lang="de-DE"/>
                    </a:p>
                  </a:txBody>
                  <a:tcPr/>
                </a:tc>
                <a:tc gridSpan="2">
                  <a:txBody>
                    <a:bodyPr/>
                    <a:lstStyle/>
                    <a:p>
                      <a:pPr algn="ctr"/>
                      <a:r>
                        <a:rPr lang="de-DE" dirty="0" smtClean="0"/>
                        <a:t>11.7</a:t>
                      </a:r>
                    </a:p>
                    <a:p>
                      <a:pPr algn="ctr"/>
                      <a:r>
                        <a:rPr lang="de-DE" dirty="0" smtClean="0"/>
                        <a:t>13.1</a:t>
                      </a:r>
                    </a:p>
                    <a:p>
                      <a:pPr algn="ctr"/>
                      <a:r>
                        <a:rPr lang="de-DE" dirty="0" smtClean="0"/>
                        <a:t>18.0</a:t>
                      </a:r>
                    </a:p>
                    <a:p>
                      <a:pPr algn="ctr"/>
                      <a:r>
                        <a:rPr lang="de-DE" dirty="0" smtClean="0"/>
                        <a:t>10.3</a:t>
                      </a:r>
                    </a:p>
                    <a:p>
                      <a:pPr algn="ctr"/>
                      <a:r>
                        <a:rPr lang="de-DE" dirty="0" smtClean="0"/>
                        <a:t>10.6</a:t>
                      </a:r>
                    </a:p>
                  </a:txBody>
                  <a:tcPr/>
                </a:tc>
                <a:tc hMerge="1">
                  <a:txBody>
                    <a:bodyPr/>
                    <a:lstStyle/>
                    <a:p>
                      <a:endParaRPr lang="de-DE"/>
                    </a:p>
                  </a:txBody>
                  <a:tcPr/>
                </a:tc>
                <a:tc gridSpan="2">
                  <a:txBody>
                    <a:bodyPr/>
                    <a:lstStyle/>
                    <a:p>
                      <a:pPr algn="ctr"/>
                      <a:r>
                        <a:rPr lang="de-DE" dirty="0" smtClean="0"/>
                        <a:t>54</a:t>
                      </a:r>
                    </a:p>
                    <a:p>
                      <a:pPr algn="ctr"/>
                      <a:r>
                        <a:rPr lang="de-DE" dirty="0" smtClean="0"/>
                        <a:t> 1 </a:t>
                      </a:r>
                    </a:p>
                    <a:p>
                      <a:pPr algn="ctr"/>
                      <a:r>
                        <a:rPr lang="de-DE" dirty="0" smtClean="0"/>
                        <a:t>695</a:t>
                      </a:r>
                    </a:p>
                    <a:p>
                      <a:pPr algn="ctr"/>
                      <a:r>
                        <a:rPr lang="de-DE" dirty="0" smtClean="0"/>
                        <a:t>16</a:t>
                      </a:r>
                    </a:p>
                    <a:p>
                      <a:pPr algn="ctr"/>
                      <a:r>
                        <a:rPr lang="de-DE" dirty="0" smtClean="0"/>
                        <a:t> 1</a:t>
                      </a:r>
                    </a:p>
                  </a:txBody>
                  <a:tcPr/>
                </a:tc>
                <a:tc hMerge="1">
                  <a:txBody>
                    <a:bodyPr/>
                    <a:lstStyle/>
                    <a:p>
                      <a:endParaRPr lang="de-DE"/>
                    </a:p>
                  </a:txBody>
                  <a:tcPr/>
                </a:tc>
                <a:extLst>
                  <a:ext uri="{0D108BD9-81ED-4DB2-BD59-A6C34878D82A}">
                    <a16:rowId xmlns:a16="http://schemas.microsoft.com/office/drawing/2014/main" val="1490938647"/>
                  </a:ext>
                </a:extLst>
              </a:tr>
              <a:tr h="370840">
                <a:tc>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rowSpan="2">
                  <a:txBody>
                    <a:bodyPr/>
                    <a:lstStyle/>
                    <a:p>
                      <a:pPr marL="0" algn="ctr" defTabSz="914400" rtl="0" eaLnBrk="1" latinLnBrk="0" hangingPunct="1"/>
                      <a:r>
                        <a:rPr lang="en-US" sz="1400" b="1" kern="1200" dirty="0" smtClean="0">
                          <a:solidFill>
                            <a:schemeClr val="lt1"/>
                          </a:solidFill>
                          <a:latin typeface="+mn-lt"/>
                          <a:ea typeface="+mn-ea"/>
                          <a:cs typeface="+mn-cs"/>
                        </a:rPr>
                        <a:t>Temp. [°C]</a:t>
                      </a:r>
                      <a:endParaRPr lang="de-DE" sz="1400" b="1" kern="1200" dirty="0">
                        <a:solidFill>
                          <a:schemeClr val="lt1"/>
                        </a:solidFill>
                        <a:latin typeface="+mn-lt"/>
                        <a:ea typeface="+mn-ea"/>
                        <a:cs typeface="+mn-cs"/>
                      </a:endParaRPr>
                    </a:p>
                  </a:txBody>
                  <a:tcPr>
                    <a:solidFill>
                      <a:srgbClr val="006C66"/>
                    </a:solidFill>
                  </a:tcPr>
                </a:tc>
                <a:tc gridSpan="15">
                  <a:txBody>
                    <a:bodyPr/>
                    <a:lstStyle/>
                    <a:p>
                      <a:pPr marL="0" algn="ctr" defTabSz="914400" rtl="0" eaLnBrk="1" latinLnBrk="0" hangingPunct="1"/>
                      <a:r>
                        <a:rPr lang="de-DE" sz="1400" b="1" kern="1200" dirty="0" err="1" smtClean="0">
                          <a:solidFill>
                            <a:schemeClr val="bg1"/>
                          </a:solidFill>
                          <a:latin typeface="+mn-lt"/>
                          <a:ea typeface="+mn-ea"/>
                          <a:cs typeface="+mn-cs"/>
                        </a:rPr>
                        <a:t>Stabilized</a:t>
                      </a:r>
                      <a:r>
                        <a:rPr lang="de-DE" sz="1400" b="1" kern="1200" dirty="0" smtClean="0">
                          <a:solidFill>
                            <a:schemeClr val="bg1"/>
                          </a:solidFill>
                          <a:latin typeface="+mn-lt"/>
                          <a:ea typeface="+mn-ea"/>
                          <a:cs typeface="+mn-cs"/>
                        </a:rPr>
                        <a:t> </a:t>
                      </a:r>
                      <a:r>
                        <a:rPr lang="de-DE" sz="1400" b="1" kern="1200" dirty="0" err="1" smtClean="0">
                          <a:solidFill>
                            <a:schemeClr val="bg1"/>
                          </a:solidFill>
                          <a:latin typeface="+mn-lt"/>
                          <a:ea typeface="+mn-ea"/>
                          <a:cs typeface="+mn-cs"/>
                        </a:rPr>
                        <a:t>plastic</a:t>
                      </a:r>
                      <a:r>
                        <a:rPr lang="de-DE" sz="1400" b="1" kern="1200" dirty="0" smtClean="0">
                          <a:solidFill>
                            <a:schemeClr val="bg1"/>
                          </a:solidFill>
                          <a:latin typeface="+mn-lt"/>
                          <a:ea typeface="+mn-ea"/>
                          <a:cs typeface="+mn-cs"/>
                        </a:rPr>
                        <a:t> </a:t>
                      </a:r>
                      <a:r>
                        <a:rPr lang="de-DE" sz="1400" b="1" kern="1200" dirty="0" err="1" smtClean="0">
                          <a:solidFill>
                            <a:schemeClr val="bg1"/>
                          </a:solidFill>
                          <a:latin typeface="+mn-lt"/>
                          <a:ea typeface="+mn-ea"/>
                          <a:cs typeface="+mn-cs"/>
                        </a:rPr>
                        <a:t>strain</a:t>
                      </a:r>
                      <a:r>
                        <a:rPr lang="de-DE" sz="1400" b="1" kern="1200" dirty="0" smtClean="0">
                          <a:solidFill>
                            <a:schemeClr val="bg1"/>
                          </a:solidFill>
                          <a:latin typeface="+mn-lt"/>
                          <a:ea typeface="+mn-ea"/>
                          <a:cs typeface="+mn-cs"/>
                        </a:rPr>
                        <a:t> [%]</a:t>
                      </a:r>
                      <a:endParaRPr lang="de-DE" sz="1400" b="1" kern="1200" dirty="0">
                        <a:solidFill>
                          <a:schemeClr val="bg1"/>
                        </a:solidFill>
                        <a:latin typeface="+mn-lt"/>
                        <a:ea typeface="+mn-ea"/>
                        <a:cs typeface="+mn-cs"/>
                      </a:endParaRPr>
                    </a:p>
                  </a:txBody>
                  <a:tcPr>
                    <a:solidFill>
                      <a:srgbClr val="006C66"/>
                    </a:solidFill>
                  </a:tcPr>
                </a:tc>
                <a:tc hMerge="1">
                  <a:txBody>
                    <a:bodyPr/>
                    <a:lstStyle/>
                    <a:p>
                      <a:endParaRPr lang="de-DE"/>
                    </a:p>
                  </a:txBody>
                  <a:tcPr/>
                </a:tc>
                <a:tc hMerge="1">
                  <a:txBody>
                    <a:bodyPr/>
                    <a:lstStyle/>
                    <a:p>
                      <a:endParaRPr lang="de-DE" sz="1400" dirty="0"/>
                    </a:p>
                  </a:txBody>
                  <a:tcPr/>
                </a:tc>
                <a:tc hMerge="1">
                  <a:txBody>
                    <a:bodyPr/>
                    <a:lstStyle/>
                    <a:p>
                      <a:endParaRPr lang="de-DE"/>
                    </a:p>
                  </a:txBody>
                  <a:tcPr/>
                </a:tc>
                <a:tc hMerge="1">
                  <a:txBody>
                    <a:bodyPr/>
                    <a:lstStyle/>
                    <a:p>
                      <a:endParaRPr lang="de-DE" sz="1400" dirty="0"/>
                    </a:p>
                  </a:txBody>
                  <a:tcPr/>
                </a:tc>
                <a:tc hMerge="1">
                  <a:txBody>
                    <a:bodyPr/>
                    <a:lstStyle/>
                    <a:p>
                      <a:endParaRPr lang="de-DE"/>
                    </a:p>
                  </a:txBody>
                  <a:tcPr/>
                </a:tc>
                <a:tc hMerge="1">
                  <a:txBody>
                    <a:bodyPr/>
                    <a:lstStyle/>
                    <a:p>
                      <a:endParaRPr lang="de-DE" sz="1400" dirty="0"/>
                    </a:p>
                  </a:txBody>
                  <a:tcPr/>
                </a:tc>
                <a:tc hMerge="1">
                  <a:txBody>
                    <a:bodyPr/>
                    <a:lstStyle/>
                    <a:p>
                      <a:endParaRPr lang="de-DE"/>
                    </a:p>
                  </a:txBody>
                  <a:tcPr/>
                </a:tc>
                <a:tc hMerge="1">
                  <a:txBody>
                    <a:bodyPr/>
                    <a:lstStyle/>
                    <a:p>
                      <a:endParaRPr lang="de-DE"/>
                    </a:p>
                  </a:txBody>
                  <a:tcPr/>
                </a:tc>
                <a:tc hMerge="1">
                  <a:txBody>
                    <a:bodyPr/>
                    <a:lstStyle/>
                    <a:p>
                      <a:endParaRPr lang="de-DE" sz="1400" dirty="0"/>
                    </a:p>
                  </a:txBody>
                  <a:tcPr/>
                </a:tc>
                <a:tc hMerge="1">
                  <a:txBody>
                    <a:bodyPr/>
                    <a:lstStyle/>
                    <a:p>
                      <a:endParaRPr lang="de-DE"/>
                    </a:p>
                  </a:txBody>
                  <a:tcPr/>
                </a:tc>
                <a:tc hMerge="1">
                  <a:txBody>
                    <a:bodyPr/>
                    <a:lstStyle/>
                    <a:p>
                      <a:endParaRPr lang="de-DE" sz="1400" dirty="0"/>
                    </a:p>
                  </a:txBody>
                  <a:tcPr/>
                </a:tc>
                <a:tc hMerge="1">
                  <a:txBody>
                    <a:bodyPr/>
                    <a:lstStyle/>
                    <a:p>
                      <a:endParaRPr lang="de-DE"/>
                    </a:p>
                  </a:txBody>
                  <a:tcPr/>
                </a:tc>
                <a:tc hMerge="1">
                  <a:txBody>
                    <a:bodyPr/>
                    <a:lstStyle/>
                    <a:p>
                      <a:endParaRPr lang="de-DE" sz="1400" dirty="0"/>
                    </a:p>
                  </a:txBody>
                  <a:tcPr/>
                </a:tc>
                <a:tc hMerge="1">
                  <a:txBody>
                    <a:bodyPr/>
                    <a:lstStyle/>
                    <a:p>
                      <a:endParaRPr lang="de-DE"/>
                    </a:p>
                  </a:txBody>
                  <a:tcPr/>
                </a:tc>
                <a:extLst>
                  <a:ext uri="{0D108BD9-81ED-4DB2-BD59-A6C34878D82A}">
                    <a16:rowId xmlns:a16="http://schemas.microsoft.com/office/drawing/2014/main" val="1081384275"/>
                  </a:ext>
                </a:extLst>
              </a:tr>
              <a:tr h="370840">
                <a:tc>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vMerge="1">
                  <a:txBody>
                    <a:bodyPr/>
                    <a:lstStyle/>
                    <a:p>
                      <a:endParaRPr lang="de-DE" dirty="0"/>
                    </a:p>
                  </a:txBody>
                  <a:tcPr/>
                </a:tc>
                <a:tc>
                  <a:txBody>
                    <a:bodyPr/>
                    <a:lstStyle/>
                    <a:p>
                      <a:pPr marL="0" algn="ctr" defTabSz="914400" rtl="0" eaLnBrk="1" latinLnBrk="0" hangingPunct="1"/>
                      <a:r>
                        <a:rPr lang="de-DE" sz="1400" b="1" dirty="0" smtClean="0">
                          <a:solidFill>
                            <a:schemeClr val="bg1"/>
                          </a:solidFill>
                        </a:rPr>
                        <a:t>0</a:t>
                      </a:r>
                      <a:endParaRPr lang="de-DE" sz="1400" b="1" dirty="0">
                        <a:solidFill>
                          <a:schemeClr val="bg1"/>
                        </a:solidFill>
                      </a:endParaRPr>
                    </a:p>
                  </a:txBody>
                  <a:tcPr>
                    <a:solidFill>
                      <a:srgbClr val="006C66"/>
                    </a:solidFill>
                  </a:tcPr>
                </a:tc>
                <a:tc gridSpan="2">
                  <a:txBody>
                    <a:bodyPr/>
                    <a:lstStyle/>
                    <a:p>
                      <a:pPr marL="0" algn="ctr" defTabSz="914400" rtl="0" eaLnBrk="1" latinLnBrk="0" hangingPunct="1"/>
                      <a:r>
                        <a:rPr lang="de-DE" sz="1400" b="1" dirty="0" smtClean="0">
                          <a:solidFill>
                            <a:schemeClr val="bg1"/>
                          </a:solidFill>
                        </a:rPr>
                        <a:t>0.1</a:t>
                      </a:r>
                      <a:endParaRPr lang="de-DE" sz="1400" b="1" dirty="0">
                        <a:solidFill>
                          <a:schemeClr val="bg1"/>
                        </a:solidFill>
                      </a:endParaRPr>
                    </a:p>
                  </a:txBody>
                  <a:tcPr>
                    <a:solidFill>
                      <a:srgbClr val="006C66"/>
                    </a:solidFill>
                  </a:tcPr>
                </a:tc>
                <a:tc hMerge="1">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gridSpan="2">
                  <a:txBody>
                    <a:bodyPr/>
                    <a:lstStyle/>
                    <a:p>
                      <a:pPr marL="0" algn="ctr" defTabSz="914400" rtl="0" eaLnBrk="1" latinLnBrk="0" hangingPunct="1"/>
                      <a:r>
                        <a:rPr lang="de-DE" sz="1400" b="1" dirty="0" smtClean="0">
                          <a:solidFill>
                            <a:schemeClr val="bg1"/>
                          </a:solidFill>
                        </a:rPr>
                        <a:t>0.2</a:t>
                      </a:r>
                      <a:endParaRPr lang="de-DE" sz="1400" b="1" dirty="0">
                        <a:solidFill>
                          <a:schemeClr val="bg1"/>
                        </a:solidFill>
                      </a:endParaRPr>
                    </a:p>
                  </a:txBody>
                  <a:tcPr>
                    <a:solidFill>
                      <a:srgbClr val="006C66"/>
                    </a:solidFill>
                  </a:tcPr>
                </a:tc>
                <a:tc hMerge="1">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gridSpan="2">
                  <a:txBody>
                    <a:bodyPr/>
                    <a:lstStyle/>
                    <a:p>
                      <a:pPr marL="0" algn="ctr" defTabSz="914400" rtl="0" eaLnBrk="1" latinLnBrk="0" hangingPunct="1"/>
                      <a:r>
                        <a:rPr lang="de-DE" sz="1400" b="1" dirty="0" smtClean="0">
                          <a:solidFill>
                            <a:schemeClr val="bg1"/>
                          </a:solidFill>
                        </a:rPr>
                        <a:t>0.3</a:t>
                      </a:r>
                      <a:endParaRPr lang="de-DE" sz="1400" b="1" dirty="0">
                        <a:solidFill>
                          <a:schemeClr val="bg1"/>
                        </a:solidFill>
                      </a:endParaRPr>
                    </a:p>
                  </a:txBody>
                  <a:tcPr>
                    <a:solidFill>
                      <a:srgbClr val="006C66"/>
                    </a:solidFill>
                  </a:tcPr>
                </a:tc>
                <a:tc hMerge="1">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a:txBody>
                    <a:bodyPr/>
                    <a:lstStyle/>
                    <a:p>
                      <a:pPr marL="0" algn="ctr" defTabSz="914400" rtl="0" eaLnBrk="1" latinLnBrk="0" hangingPunct="1"/>
                      <a:r>
                        <a:rPr lang="de-DE" sz="1400" b="1" dirty="0" smtClean="0">
                          <a:solidFill>
                            <a:schemeClr val="bg1"/>
                          </a:solidFill>
                        </a:rPr>
                        <a:t>0.4</a:t>
                      </a:r>
                      <a:endParaRPr lang="de-DE" sz="1400" b="1" dirty="0">
                        <a:solidFill>
                          <a:schemeClr val="bg1"/>
                        </a:solidFill>
                      </a:endParaRPr>
                    </a:p>
                  </a:txBody>
                  <a:tcPr>
                    <a:solidFill>
                      <a:srgbClr val="006C66"/>
                    </a:solidFill>
                  </a:tcPr>
                </a:tc>
                <a:tc gridSpan="2">
                  <a:txBody>
                    <a:bodyPr/>
                    <a:lstStyle/>
                    <a:p>
                      <a:pPr marL="0" algn="ctr" defTabSz="914400" rtl="0" eaLnBrk="1" latinLnBrk="0" hangingPunct="1"/>
                      <a:r>
                        <a:rPr lang="de-DE" sz="1400" b="1" dirty="0" smtClean="0">
                          <a:solidFill>
                            <a:schemeClr val="bg1"/>
                          </a:solidFill>
                        </a:rPr>
                        <a:t>0.5</a:t>
                      </a:r>
                      <a:endParaRPr lang="de-DE" sz="1400" b="1" dirty="0">
                        <a:solidFill>
                          <a:schemeClr val="bg1"/>
                        </a:solidFill>
                      </a:endParaRPr>
                    </a:p>
                  </a:txBody>
                  <a:tcPr>
                    <a:solidFill>
                      <a:srgbClr val="006C66"/>
                    </a:solidFill>
                  </a:tcPr>
                </a:tc>
                <a:tc hMerge="1">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gridSpan="2">
                  <a:txBody>
                    <a:bodyPr/>
                    <a:lstStyle/>
                    <a:p>
                      <a:pPr marL="0" algn="ctr" defTabSz="914400" rtl="0" eaLnBrk="1" latinLnBrk="0" hangingPunct="1"/>
                      <a:r>
                        <a:rPr lang="de-DE" sz="1400" b="1" dirty="0" smtClean="0">
                          <a:solidFill>
                            <a:schemeClr val="bg1"/>
                          </a:solidFill>
                        </a:rPr>
                        <a:t>0.6</a:t>
                      </a:r>
                      <a:endParaRPr lang="de-DE" sz="1400" b="1" dirty="0">
                        <a:solidFill>
                          <a:schemeClr val="bg1"/>
                        </a:solidFill>
                      </a:endParaRPr>
                    </a:p>
                  </a:txBody>
                  <a:tcPr>
                    <a:solidFill>
                      <a:srgbClr val="006C66"/>
                    </a:solidFill>
                  </a:tcPr>
                </a:tc>
                <a:tc hMerge="1">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gridSpan="2">
                  <a:txBody>
                    <a:bodyPr/>
                    <a:lstStyle/>
                    <a:p>
                      <a:pPr marL="0" algn="ctr" defTabSz="914400" rtl="0" eaLnBrk="1" latinLnBrk="0" hangingPunct="1"/>
                      <a:r>
                        <a:rPr lang="de-DE" sz="1400" b="1" dirty="0" smtClean="0">
                          <a:solidFill>
                            <a:schemeClr val="bg1"/>
                          </a:solidFill>
                        </a:rPr>
                        <a:t>0.7</a:t>
                      </a:r>
                      <a:endParaRPr lang="de-DE" sz="1400" b="1" dirty="0">
                        <a:solidFill>
                          <a:schemeClr val="bg1"/>
                        </a:solidFill>
                      </a:endParaRPr>
                    </a:p>
                  </a:txBody>
                  <a:tcPr>
                    <a:solidFill>
                      <a:srgbClr val="006C66"/>
                    </a:solidFill>
                  </a:tcPr>
                </a:tc>
                <a:tc hMerge="1">
                  <a:txBody>
                    <a:bodyPr/>
                    <a:lstStyle/>
                    <a:p>
                      <a:pPr marL="0" algn="ctr" defTabSz="914400" rtl="0" eaLnBrk="1" latinLnBrk="0" hangingPunct="1"/>
                      <a:endParaRPr lang="de-DE" sz="1400" b="1" kern="1200" dirty="0">
                        <a:solidFill>
                          <a:schemeClr val="lt1"/>
                        </a:solidFill>
                        <a:latin typeface="+mn-lt"/>
                        <a:ea typeface="+mn-ea"/>
                        <a:cs typeface="+mn-cs"/>
                      </a:endParaRPr>
                    </a:p>
                  </a:txBody>
                  <a:tcPr>
                    <a:solidFill>
                      <a:srgbClr val="006C66"/>
                    </a:solidFill>
                  </a:tcPr>
                </a:tc>
                <a:tc>
                  <a:txBody>
                    <a:bodyPr/>
                    <a:lstStyle/>
                    <a:p>
                      <a:pPr marL="0" algn="ctr" defTabSz="914400" rtl="0" eaLnBrk="1" latinLnBrk="0" hangingPunct="1"/>
                      <a:r>
                        <a:rPr lang="de-DE" sz="1400" b="1" dirty="0" smtClean="0">
                          <a:solidFill>
                            <a:schemeClr val="bg1"/>
                          </a:solidFill>
                        </a:rPr>
                        <a:t>0.8</a:t>
                      </a:r>
                      <a:endParaRPr lang="de-DE" sz="1400" b="1" dirty="0">
                        <a:solidFill>
                          <a:schemeClr val="bg1"/>
                        </a:solidFill>
                      </a:endParaRPr>
                    </a:p>
                  </a:txBody>
                  <a:tcPr>
                    <a:solidFill>
                      <a:srgbClr val="006C66"/>
                    </a:solidFill>
                  </a:tcPr>
                </a:tc>
                <a:extLst>
                  <a:ext uri="{0D108BD9-81ED-4DB2-BD59-A6C34878D82A}">
                    <a16:rowId xmlns:a16="http://schemas.microsoft.com/office/drawing/2014/main" val="4145372843"/>
                  </a:ext>
                </a:extLst>
              </a:tr>
              <a:tr h="731520">
                <a:tc>
                  <a:txBody>
                    <a:bodyPr/>
                    <a:lstStyle/>
                    <a:p>
                      <a:r>
                        <a:rPr lang="de-DE" dirty="0" smtClean="0"/>
                        <a:t>CuCrZr</a:t>
                      </a:r>
                    </a:p>
                    <a:p>
                      <a:r>
                        <a:rPr lang="en-US" dirty="0" smtClean="0"/>
                        <a:t>[2]</a:t>
                      </a:r>
                      <a:endParaRPr lang="de-DE" dirty="0"/>
                    </a:p>
                  </a:txBody>
                  <a:tcPr/>
                </a:tc>
                <a:tc>
                  <a:txBody>
                    <a:bodyPr/>
                    <a:lstStyle/>
                    <a:p>
                      <a:r>
                        <a:rPr lang="en-US" sz="1800" dirty="0" smtClean="0"/>
                        <a:t>Stabilized</a:t>
                      </a:r>
                      <a:endParaRPr lang="de-DE" sz="1800" dirty="0"/>
                    </a:p>
                  </a:txBody>
                  <a:tcPr/>
                </a:tc>
                <a:tc>
                  <a:txBody>
                    <a:bodyPr/>
                    <a:lstStyle/>
                    <a:p>
                      <a:pPr algn="ctr"/>
                      <a:r>
                        <a:rPr lang="de-DE" dirty="0" smtClean="0"/>
                        <a:t>1</a:t>
                      </a:r>
                      <a:endParaRPr lang="de-DE" dirty="0"/>
                    </a:p>
                  </a:txBody>
                  <a:tcPr/>
                </a:tc>
                <a:tc>
                  <a:txBody>
                    <a:bodyPr/>
                    <a:lstStyle/>
                    <a:p>
                      <a:r>
                        <a:rPr lang="de-DE" sz="1400" dirty="0" smtClean="0"/>
                        <a:t>20</a:t>
                      </a:r>
                    </a:p>
                    <a:p>
                      <a:r>
                        <a:rPr lang="de-DE" sz="1400" dirty="0" smtClean="0"/>
                        <a:t>350</a:t>
                      </a:r>
                    </a:p>
                    <a:p>
                      <a:r>
                        <a:rPr lang="de-DE" sz="1400" dirty="0" smtClean="0"/>
                        <a:t>500</a:t>
                      </a:r>
                      <a:endParaRPr lang="de-DE" sz="1400" dirty="0"/>
                    </a:p>
                  </a:txBody>
                  <a:tcPr/>
                </a:tc>
                <a:tc>
                  <a:txBody>
                    <a:bodyPr/>
                    <a:lstStyle/>
                    <a:p>
                      <a:pPr algn="ctr"/>
                      <a:r>
                        <a:rPr lang="de-DE" sz="1400" dirty="0" smtClean="0"/>
                        <a:t>261</a:t>
                      </a:r>
                    </a:p>
                    <a:p>
                      <a:pPr algn="ctr"/>
                      <a:r>
                        <a:rPr lang="de-DE" sz="1400" dirty="0" smtClean="0"/>
                        <a:t>281</a:t>
                      </a:r>
                    </a:p>
                    <a:p>
                      <a:pPr algn="ctr"/>
                      <a:r>
                        <a:rPr lang="de-DE" sz="1400" dirty="0" smtClean="0"/>
                        <a:t>215</a:t>
                      </a:r>
                      <a:endParaRPr lang="de-DE" sz="1400" dirty="0"/>
                    </a:p>
                  </a:txBody>
                  <a:tcPr>
                    <a:solidFill>
                      <a:srgbClr val="E7EBEA"/>
                    </a:solidFill>
                  </a:tcPr>
                </a:tc>
                <a:tc gridSpan="2">
                  <a:txBody>
                    <a:bodyPr/>
                    <a:lstStyle/>
                    <a:p>
                      <a:pPr algn="ctr"/>
                      <a:r>
                        <a:rPr lang="de-DE" sz="1400" dirty="0" smtClean="0"/>
                        <a:t>343</a:t>
                      </a:r>
                    </a:p>
                    <a:p>
                      <a:pPr algn="ctr"/>
                      <a:r>
                        <a:rPr lang="de-DE" sz="1400" dirty="0" smtClean="0"/>
                        <a:t>295</a:t>
                      </a:r>
                    </a:p>
                    <a:p>
                      <a:pPr algn="ctr"/>
                      <a:r>
                        <a:rPr lang="de-DE" sz="1400" dirty="0" smtClean="0"/>
                        <a:t>225</a:t>
                      </a:r>
                      <a:endParaRPr lang="de-DE" sz="1400" dirty="0"/>
                    </a:p>
                  </a:txBody>
                  <a:tcPr>
                    <a:solidFill>
                      <a:srgbClr val="E7EBEA"/>
                    </a:solidFill>
                  </a:tcPr>
                </a:tc>
                <a:tc hMerge="1">
                  <a:txBody>
                    <a:bodyPr/>
                    <a:lstStyle/>
                    <a:p>
                      <a:pPr algn="ctr"/>
                      <a:endParaRPr lang="de-DE" sz="1400" dirty="0"/>
                    </a:p>
                  </a:txBody>
                  <a:tcPr/>
                </a:tc>
                <a:tc gridSpan="2">
                  <a:txBody>
                    <a:bodyPr/>
                    <a:lstStyle/>
                    <a:p>
                      <a:pPr algn="ctr"/>
                      <a:r>
                        <a:rPr lang="de-DE" sz="1400" dirty="0" smtClean="0"/>
                        <a:t>381</a:t>
                      </a:r>
                    </a:p>
                    <a:p>
                      <a:pPr algn="ctr"/>
                      <a:r>
                        <a:rPr lang="de-DE" sz="1400" dirty="0" smtClean="0"/>
                        <a:t>301</a:t>
                      </a:r>
                    </a:p>
                    <a:p>
                      <a:pPr algn="ctr"/>
                      <a:r>
                        <a:rPr lang="de-DE" sz="1400" dirty="0" smtClean="0"/>
                        <a:t>233</a:t>
                      </a:r>
                      <a:endParaRPr lang="de-DE" sz="1400" dirty="0"/>
                    </a:p>
                  </a:txBody>
                  <a:tcPr>
                    <a:solidFill>
                      <a:srgbClr val="E7EBEA"/>
                    </a:solidFill>
                  </a:tcPr>
                </a:tc>
                <a:tc hMerge="1">
                  <a:txBody>
                    <a:bodyPr/>
                    <a:lstStyle/>
                    <a:p>
                      <a:pPr algn="ctr"/>
                      <a:endParaRPr lang="de-DE" sz="1400" dirty="0"/>
                    </a:p>
                  </a:txBody>
                  <a:tcPr/>
                </a:tc>
                <a:tc gridSpan="2">
                  <a:txBody>
                    <a:bodyPr/>
                    <a:lstStyle/>
                    <a:p>
                      <a:pPr algn="ctr"/>
                      <a:r>
                        <a:rPr lang="de-DE" sz="1400" dirty="0" smtClean="0"/>
                        <a:t>397</a:t>
                      </a:r>
                    </a:p>
                    <a:p>
                      <a:pPr algn="ctr"/>
                      <a:r>
                        <a:rPr lang="de-DE" sz="1400" dirty="0" smtClean="0"/>
                        <a:t>305</a:t>
                      </a:r>
                    </a:p>
                    <a:p>
                      <a:pPr algn="ctr"/>
                      <a:r>
                        <a:rPr lang="de-DE" sz="1400" dirty="0" smtClean="0"/>
                        <a:t>236</a:t>
                      </a:r>
                      <a:endParaRPr lang="de-DE" sz="1400" dirty="0"/>
                    </a:p>
                  </a:txBody>
                  <a:tcPr>
                    <a:solidFill>
                      <a:srgbClr val="E7EBEA"/>
                    </a:solidFill>
                  </a:tcPr>
                </a:tc>
                <a:tc hMerge="1">
                  <a:txBody>
                    <a:bodyPr/>
                    <a:lstStyle/>
                    <a:p>
                      <a:pPr algn="ctr"/>
                      <a:endParaRPr lang="de-DE" sz="1400" dirty="0"/>
                    </a:p>
                  </a:txBody>
                  <a:tcPr/>
                </a:tc>
                <a:tc>
                  <a:txBody>
                    <a:bodyPr/>
                    <a:lstStyle/>
                    <a:p>
                      <a:pPr algn="ctr"/>
                      <a:r>
                        <a:rPr lang="de-DE" sz="1400" dirty="0" smtClean="0"/>
                        <a:t>407</a:t>
                      </a:r>
                    </a:p>
                    <a:p>
                      <a:pPr algn="ctr"/>
                      <a:r>
                        <a:rPr lang="de-DE" sz="1400" dirty="0" smtClean="0"/>
                        <a:t>307</a:t>
                      </a:r>
                    </a:p>
                    <a:p>
                      <a:pPr algn="ctr"/>
                      <a:r>
                        <a:rPr lang="de-DE" sz="1400" dirty="0" smtClean="0"/>
                        <a:t>241</a:t>
                      </a:r>
                      <a:endParaRPr lang="de-DE" sz="1400" dirty="0"/>
                    </a:p>
                  </a:txBody>
                  <a:tcPr>
                    <a:solidFill>
                      <a:srgbClr val="E7EBEA"/>
                    </a:solidFill>
                  </a:tcPr>
                </a:tc>
                <a:tc gridSpan="2">
                  <a:txBody>
                    <a:bodyPr/>
                    <a:lstStyle/>
                    <a:p>
                      <a:pPr algn="ctr"/>
                      <a:r>
                        <a:rPr lang="de-DE" sz="1400" dirty="0" smtClean="0"/>
                        <a:t>415</a:t>
                      </a:r>
                    </a:p>
                    <a:p>
                      <a:pPr algn="ctr"/>
                      <a:r>
                        <a:rPr lang="de-DE" sz="1400" dirty="0" smtClean="0"/>
                        <a:t>309</a:t>
                      </a:r>
                      <a:endParaRPr lang="de-DE" sz="1400" dirty="0"/>
                    </a:p>
                  </a:txBody>
                  <a:tcPr>
                    <a:solidFill>
                      <a:srgbClr val="E7EBEA"/>
                    </a:solidFill>
                  </a:tcPr>
                </a:tc>
                <a:tc hMerge="1">
                  <a:txBody>
                    <a:bodyPr/>
                    <a:lstStyle/>
                    <a:p>
                      <a:pPr algn="ctr"/>
                      <a:endParaRPr lang="de-DE" sz="1400" dirty="0"/>
                    </a:p>
                  </a:txBody>
                  <a:tcPr/>
                </a:tc>
                <a:tc gridSpan="2">
                  <a:txBody>
                    <a:bodyPr/>
                    <a:lstStyle/>
                    <a:p>
                      <a:pPr algn="ctr"/>
                      <a:r>
                        <a:rPr lang="de-DE" sz="1400" dirty="0" smtClean="0"/>
                        <a:t>422</a:t>
                      </a:r>
                    </a:p>
                    <a:p>
                      <a:pPr algn="ctr"/>
                      <a:r>
                        <a:rPr lang="de-DE" sz="1400" dirty="0" smtClean="0"/>
                        <a:t>311</a:t>
                      </a:r>
                      <a:endParaRPr lang="de-DE" sz="1400" dirty="0"/>
                    </a:p>
                  </a:txBody>
                  <a:tcPr>
                    <a:solidFill>
                      <a:srgbClr val="E7EBEA"/>
                    </a:solidFill>
                  </a:tcPr>
                </a:tc>
                <a:tc hMerge="1">
                  <a:txBody>
                    <a:bodyPr/>
                    <a:lstStyle/>
                    <a:p>
                      <a:pPr algn="ctr"/>
                      <a:endParaRPr lang="de-DE" sz="1400" dirty="0"/>
                    </a:p>
                  </a:txBody>
                  <a:tcPr/>
                </a:tc>
                <a:tc gridSpan="2">
                  <a:txBody>
                    <a:bodyPr/>
                    <a:lstStyle/>
                    <a:p>
                      <a:pPr algn="ctr"/>
                      <a:r>
                        <a:rPr lang="de-DE" sz="1400" dirty="0" smtClean="0"/>
                        <a:t>430</a:t>
                      </a:r>
                    </a:p>
                    <a:p>
                      <a:pPr algn="ctr"/>
                      <a:r>
                        <a:rPr lang="de-DE" sz="1400" dirty="0" smtClean="0"/>
                        <a:t>312</a:t>
                      </a:r>
                      <a:endParaRPr lang="de-DE" sz="1400" dirty="0"/>
                    </a:p>
                  </a:txBody>
                  <a:tcPr>
                    <a:solidFill>
                      <a:srgbClr val="E7EBEA"/>
                    </a:solidFill>
                  </a:tcPr>
                </a:tc>
                <a:tc hMerge="1">
                  <a:txBody>
                    <a:bodyPr/>
                    <a:lstStyle/>
                    <a:p>
                      <a:pPr algn="ctr"/>
                      <a:endParaRPr lang="de-DE" sz="1400" dirty="0"/>
                    </a:p>
                  </a:txBody>
                  <a:tcPr/>
                </a:tc>
                <a:tc>
                  <a:txBody>
                    <a:bodyPr/>
                    <a:lstStyle/>
                    <a:p>
                      <a:pPr algn="ctr"/>
                      <a:r>
                        <a:rPr lang="de-DE" sz="1400" dirty="0" smtClean="0"/>
                        <a:t>435</a:t>
                      </a:r>
                      <a:endParaRPr lang="de-DE" sz="1400" dirty="0"/>
                    </a:p>
                  </a:txBody>
                  <a:tcPr>
                    <a:solidFill>
                      <a:srgbClr val="E7EBEA"/>
                    </a:solidFill>
                  </a:tcPr>
                </a:tc>
                <a:extLst>
                  <a:ext uri="{0D108BD9-81ED-4DB2-BD59-A6C34878D82A}">
                    <a16:rowId xmlns:a16="http://schemas.microsoft.com/office/drawing/2014/main" val="3976182142"/>
                  </a:ext>
                </a:extLst>
              </a:tr>
            </a:tbl>
          </a:graphicData>
        </a:graphic>
      </p:graphicFrame>
      <p:sp>
        <p:nvSpPr>
          <p:cNvPr id="3" name="Title 2"/>
          <p:cNvSpPr>
            <a:spLocks noGrp="1"/>
          </p:cNvSpPr>
          <p:nvPr>
            <p:ph type="title"/>
          </p:nvPr>
        </p:nvSpPr>
        <p:spPr/>
        <p:txBody>
          <a:bodyPr/>
          <a:lstStyle/>
          <a:p>
            <a:r>
              <a:rPr lang="de-DE" dirty="0" err="1" smtClean="0"/>
              <a:t>Cyclic</a:t>
            </a:r>
            <a:r>
              <a:rPr lang="de-DE" dirty="0" smtClean="0"/>
              <a:t> </a:t>
            </a:r>
            <a:r>
              <a:rPr lang="de-DE" dirty="0" err="1" smtClean="0"/>
              <a:t>plastic</a:t>
            </a:r>
            <a:r>
              <a:rPr lang="de-DE" dirty="0" smtClean="0"/>
              <a:t> </a:t>
            </a:r>
            <a:r>
              <a:rPr lang="de-DE" dirty="0" err="1" smtClean="0"/>
              <a:t>properties</a:t>
            </a:r>
            <a:r>
              <a:rPr lang="de-DE" dirty="0" smtClean="0"/>
              <a:t>: </a:t>
            </a:r>
            <a:r>
              <a:rPr lang="de-DE" dirty="0" err="1" smtClean="0"/>
              <a:t>Chaboche</a:t>
            </a:r>
            <a:r>
              <a:rPr lang="de-DE" dirty="0" smtClean="0"/>
              <a:t> </a:t>
            </a:r>
            <a:r>
              <a:rPr lang="de-DE" dirty="0" err="1" smtClean="0"/>
              <a:t>model</a:t>
            </a: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8</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smtClean="0"/>
              <a:t>Max-Planck-Institut für Plasmaphysik | JORIS fellinger | 2023   </a:t>
            </a:r>
            <a:endParaRPr lang="de-DE" dirty="0"/>
          </a:p>
        </p:txBody>
      </p:sp>
      <p:sp>
        <p:nvSpPr>
          <p:cNvPr id="2" name="TextBox 1"/>
          <p:cNvSpPr txBox="1"/>
          <p:nvPr/>
        </p:nvSpPr>
        <p:spPr>
          <a:xfrm>
            <a:off x="816745" y="5604945"/>
            <a:ext cx="5594480" cy="562846"/>
          </a:xfrm>
          <a:prstGeom prst="rect">
            <a:avLst/>
          </a:prstGeom>
          <a:noFill/>
        </p:spPr>
        <p:txBody>
          <a:bodyPr wrap="none" lIns="0" tIns="0" rIns="0" bIns="0" rtlCol="0" anchor="t" anchorCtr="0">
            <a:spAutoFit/>
          </a:bodyPr>
          <a:lstStyle/>
          <a:p>
            <a:pPr>
              <a:lnSpc>
                <a:spcPts val="2300"/>
              </a:lnSpc>
            </a:pPr>
            <a:r>
              <a:rPr lang="de-DE" sz="1600" dirty="0" smtClean="0"/>
              <a:t>[1]	</a:t>
            </a:r>
            <a:r>
              <a:rPr lang="de-DE" sz="1600" dirty="0" err="1" smtClean="0"/>
              <a:t>Gianella</a:t>
            </a:r>
            <a:r>
              <a:rPr lang="de-DE" sz="1600" dirty="0"/>
              <a:t>, </a:t>
            </a:r>
            <a:r>
              <a:rPr lang="de-DE" sz="1600" dirty="0" err="1"/>
              <a:t>Procedia</a:t>
            </a:r>
            <a:r>
              <a:rPr lang="de-DE" sz="1600" dirty="0"/>
              <a:t> </a:t>
            </a:r>
            <a:r>
              <a:rPr lang="de-DE" sz="1600" dirty="0" err="1"/>
              <a:t>Structural</a:t>
            </a:r>
            <a:r>
              <a:rPr lang="de-DE" sz="1600" dirty="0"/>
              <a:t> </a:t>
            </a:r>
            <a:r>
              <a:rPr lang="de-DE" sz="1600" dirty="0" err="1"/>
              <a:t>Integrity</a:t>
            </a:r>
            <a:r>
              <a:rPr lang="de-DE" sz="1600" dirty="0"/>
              <a:t> 8 (2018</a:t>
            </a:r>
            <a:r>
              <a:rPr lang="de-DE" sz="1600" dirty="0" smtClean="0"/>
              <a:t>), 318–331</a:t>
            </a:r>
          </a:p>
          <a:p>
            <a:pPr>
              <a:lnSpc>
                <a:spcPts val="2300"/>
              </a:lnSpc>
            </a:pPr>
            <a:r>
              <a:rPr lang="de-DE" sz="1600" dirty="0" smtClean="0"/>
              <a:t>[2]	ITER-SDC-IV V3, Appendix A.S31.5.8</a:t>
            </a:r>
          </a:p>
        </p:txBody>
      </p:sp>
    </p:spTree>
    <p:extLst>
      <p:ext uri="{BB962C8B-B14F-4D97-AF65-F5344CB8AC3E}">
        <p14:creationId xmlns:p14="http://schemas.microsoft.com/office/powerpoint/2010/main" val="120440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sz="quarter" idx="13"/>
            <p:extLst>
              <p:ext uri="{D42A27DB-BD31-4B8C-83A1-F6EECF244321}">
                <p14:modId xmlns:p14="http://schemas.microsoft.com/office/powerpoint/2010/main" val="178600617"/>
              </p:ext>
            </p:extLst>
          </p:nvPr>
        </p:nvGraphicFramePr>
        <p:xfrm>
          <a:off x="695326" y="2711765"/>
          <a:ext cx="7632000" cy="1483360"/>
        </p:xfrm>
        <a:graphic>
          <a:graphicData uri="http://schemas.openxmlformats.org/drawingml/2006/table">
            <a:tbl>
              <a:tblPr firstRow="1" bandRow="1">
                <a:tableStyleId>{5C22544A-7EE6-4342-B048-85BDC9FD1C3A}</a:tableStyleId>
              </a:tblPr>
              <a:tblGrid>
                <a:gridCol w="1836000">
                  <a:extLst>
                    <a:ext uri="{9D8B030D-6E8A-4147-A177-3AD203B41FA5}">
                      <a16:colId xmlns:a16="http://schemas.microsoft.com/office/drawing/2014/main" val="1203151140"/>
                    </a:ext>
                  </a:extLst>
                </a:gridCol>
                <a:gridCol w="828000">
                  <a:extLst>
                    <a:ext uri="{9D8B030D-6E8A-4147-A177-3AD203B41FA5}">
                      <a16:colId xmlns:a16="http://schemas.microsoft.com/office/drawing/2014/main" val="400777120"/>
                    </a:ext>
                  </a:extLst>
                </a:gridCol>
                <a:gridCol w="828000">
                  <a:extLst>
                    <a:ext uri="{9D8B030D-6E8A-4147-A177-3AD203B41FA5}">
                      <a16:colId xmlns:a16="http://schemas.microsoft.com/office/drawing/2014/main" val="3975523843"/>
                    </a:ext>
                  </a:extLst>
                </a:gridCol>
                <a:gridCol w="828000">
                  <a:extLst>
                    <a:ext uri="{9D8B030D-6E8A-4147-A177-3AD203B41FA5}">
                      <a16:colId xmlns:a16="http://schemas.microsoft.com/office/drawing/2014/main" val="1788677285"/>
                    </a:ext>
                  </a:extLst>
                </a:gridCol>
                <a:gridCol w="828000">
                  <a:extLst>
                    <a:ext uri="{9D8B030D-6E8A-4147-A177-3AD203B41FA5}">
                      <a16:colId xmlns:a16="http://schemas.microsoft.com/office/drawing/2014/main" val="959458019"/>
                    </a:ext>
                  </a:extLst>
                </a:gridCol>
                <a:gridCol w="828000">
                  <a:extLst>
                    <a:ext uri="{9D8B030D-6E8A-4147-A177-3AD203B41FA5}">
                      <a16:colId xmlns:a16="http://schemas.microsoft.com/office/drawing/2014/main" val="3398030415"/>
                    </a:ext>
                  </a:extLst>
                </a:gridCol>
                <a:gridCol w="828000">
                  <a:extLst>
                    <a:ext uri="{9D8B030D-6E8A-4147-A177-3AD203B41FA5}">
                      <a16:colId xmlns:a16="http://schemas.microsoft.com/office/drawing/2014/main" val="3372370584"/>
                    </a:ext>
                  </a:extLst>
                </a:gridCol>
                <a:gridCol w="828000">
                  <a:extLst>
                    <a:ext uri="{9D8B030D-6E8A-4147-A177-3AD203B41FA5}">
                      <a16:colId xmlns:a16="http://schemas.microsoft.com/office/drawing/2014/main" val="3206023570"/>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T</a:t>
                      </a:r>
                      <a:r>
                        <a:rPr lang="de-DE" baseline="-25000" dirty="0" err="1" smtClean="0"/>
                        <a:t>CuCrZr</a:t>
                      </a:r>
                      <a:r>
                        <a:rPr lang="de-DE" dirty="0" smtClean="0"/>
                        <a:t> = 500 °C</a:t>
                      </a:r>
                    </a:p>
                  </a:txBody>
                  <a:tcPr/>
                </a:tc>
                <a:tc>
                  <a:txBody>
                    <a:bodyPr/>
                    <a:lstStyle/>
                    <a:p>
                      <a:pPr algn="ctr"/>
                      <a:r>
                        <a:rPr lang="de-DE" dirty="0" smtClean="0"/>
                        <a:t>R1</a:t>
                      </a:r>
                      <a:endParaRPr lang="de-DE" dirty="0"/>
                    </a:p>
                  </a:txBody>
                  <a:tcPr/>
                </a:tc>
                <a:tc>
                  <a:txBody>
                    <a:bodyPr/>
                    <a:lstStyle/>
                    <a:p>
                      <a:pPr algn="ctr"/>
                      <a:r>
                        <a:rPr lang="de-DE" dirty="0" smtClean="0"/>
                        <a:t>R2a</a:t>
                      </a:r>
                      <a:endParaRPr lang="de-DE" dirty="0"/>
                    </a:p>
                  </a:txBody>
                  <a:tcPr/>
                </a:tc>
                <a:tc>
                  <a:txBody>
                    <a:bodyPr/>
                    <a:lstStyle/>
                    <a:p>
                      <a:pPr algn="ctr"/>
                      <a:r>
                        <a:rPr lang="de-DE" dirty="0" smtClean="0"/>
                        <a:t>R2b</a:t>
                      </a:r>
                      <a:endParaRPr lang="de-DE" dirty="0"/>
                    </a:p>
                  </a:txBody>
                  <a:tcPr/>
                </a:tc>
                <a:tc>
                  <a:txBody>
                    <a:bodyPr/>
                    <a:lstStyle/>
                    <a:p>
                      <a:pPr algn="ctr"/>
                      <a:r>
                        <a:rPr lang="de-DE" dirty="0" smtClean="0"/>
                        <a:t>R3</a:t>
                      </a:r>
                      <a:endParaRPr lang="de-DE" dirty="0"/>
                    </a:p>
                  </a:txBody>
                  <a:tcPr/>
                </a:tc>
                <a:tc>
                  <a:txBody>
                    <a:bodyPr/>
                    <a:lstStyle/>
                    <a:p>
                      <a:pPr algn="ctr"/>
                      <a:r>
                        <a:rPr lang="de-DE" dirty="0" smtClean="0"/>
                        <a:t>R4a</a:t>
                      </a:r>
                      <a:endParaRPr lang="de-DE" dirty="0"/>
                    </a:p>
                  </a:txBody>
                  <a:tcPr/>
                </a:tc>
                <a:tc>
                  <a:txBody>
                    <a:bodyPr/>
                    <a:lstStyle/>
                    <a:p>
                      <a:pPr algn="ctr"/>
                      <a:r>
                        <a:rPr lang="de-DE" dirty="0" smtClean="0"/>
                        <a:t>R4b</a:t>
                      </a:r>
                      <a:endParaRPr lang="de-DE" dirty="0"/>
                    </a:p>
                  </a:txBody>
                  <a:tcPr/>
                </a:tc>
                <a:tc>
                  <a:txBody>
                    <a:bodyPr/>
                    <a:lstStyle/>
                    <a:p>
                      <a:pPr algn="ctr"/>
                      <a:r>
                        <a:rPr lang="de-DE" dirty="0" smtClean="0"/>
                        <a:t>R5</a:t>
                      </a:r>
                      <a:endParaRPr lang="de-DE" dirty="0"/>
                    </a:p>
                  </a:txBody>
                  <a:tcPr/>
                </a:tc>
                <a:extLst>
                  <a:ext uri="{0D108BD9-81ED-4DB2-BD59-A6C34878D82A}">
                    <a16:rowId xmlns:a16="http://schemas.microsoft.com/office/drawing/2014/main" val="187072028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q</a:t>
                      </a:r>
                      <a:r>
                        <a:rPr lang="de-DE" baseline="-25000" dirty="0" err="1" smtClean="0"/>
                        <a:t>limit</a:t>
                      </a:r>
                      <a:r>
                        <a:rPr lang="de-DE" dirty="0" smtClean="0"/>
                        <a:t> [MW/m²]</a:t>
                      </a:r>
                    </a:p>
                  </a:txBody>
                  <a:tcPr/>
                </a:tc>
                <a:tc>
                  <a:txBody>
                    <a:bodyPr/>
                    <a:lstStyle/>
                    <a:p>
                      <a:pPr algn="ctr"/>
                      <a:r>
                        <a:rPr lang="de-DE" dirty="0" smtClean="0"/>
                        <a:t>1.5</a:t>
                      </a:r>
                      <a:endParaRPr lang="de-DE" dirty="0"/>
                    </a:p>
                  </a:txBody>
                  <a:tcPr/>
                </a:tc>
                <a:tc>
                  <a:txBody>
                    <a:bodyPr/>
                    <a:lstStyle/>
                    <a:p>
                      <a:pPr algn="ctr"/>
                      <a:r>
                        <a:rPr lang="de-DE" dirty="0" smtClean="0"/>
                        <a:t>1.9</a:t>
                      </a:r>
                      <a:endParaRPr lang="de-DE" dirty="0"/>
                    </a:p>
                  </a:txBody>
                  <a:tcPr/>
                </a:tc>
                <a:tc>
                  <a:txBody>
                    <a:bodyPr/>
                    <a:lstStyle/>
                    <a:p>
                      <a:pPr algn="ctr"/>
                      <a:r>
                        <a:rPr lang="de-DE" dirty="0" smtClean="0"/>
                        <a:t>2</a:t>
                      </a:r>
                      <a:endParaRPr lang="de-DE" dirty="0"/>
                    </a:p>
                  </a:txBody>
                  <a:tcPr/>
                </a:tc>
                <a:tc>
                  <a:txBody>
                    <a:bodyPr/>
                    <a:lstStyle/>
                    <a:p>
                      <a:pPr algn="ctr"/>
                      <a:r>
                        <a:rPr lang="de-DE" dirty="0" smtClean="0"/>
                        <a:t>1.5</a:t>
                      </a:r>
                      <a:endParaRPr lang="de-DE" dirty="0"/>
                    </a:p>
                  </a:txBody>
                  <a:tcPr/>
                </a:tc>
                <a:tc>
                  <a:txBody>
                    <a:bodyPr/>
                    <a:lstStyle/>
                    <a:p>
                      <a:pPr algn="ctr"/>
                      <a:r>
                        <a:rPr lang="de-DE" dirty="0" smtClean="0"/>
                        <a:t>2</a:t>
                      </a:r>
                      <a:endParaRPr lang="de-DE" dirty="0"/>
                    </a:p>
                  </a:txBody>
                  <a:tcPr/>
                </a:tc>
                <a:tc>
                  <a:txBody>
                    <a:bodyPr/>
                    <a:lstStyle/>
                    <a:p>
                      <a:pPr algn="ctr"/>
                      <a:r>
                        <a:rPr lang="de-DE" dirty="0" smtClean="0"/>
                        <a:t>1.6</a:t>
                      </a:r>
                      <a:endParaRPr lang="de-DE" dirty="0"/>
                    </a:p>
                  </a:txBody>
                  <a:tcPr/>
                </a:tc>
                <a:tc>
                  <a:txBody>
                    <a:bodyPr/>
                    <a:lstStyle/>
                    <a:p>
                      <a:pPr algn="ctr"/>
                      <a:r>
                        <a:rPr lang="de-DE" dirty="0" smtClean="0"/>
                        <a:t>0.75</a:t>
                      </a:r>
                      <a:endParaRPr lang="de-DE" dirty="0"/>
                    </a:p>
                  </a:txBody>
                  <a:tcPr/>
                </a:tc>
                <a:extLst>
                  <a:ext uri="{0D108BD9-81ED-4DB2-BD59-A6C34878D82A}">
                    <a16:rowId xmlns:a16="http://schemas.microsoft.com/office/drawing/2014/main" val="3628013848"/>
                  </a:ext>
                </a:extLst>
              </a:tr>
              <a:tr h="370840">
                <a:tc>
                  <a:txBody>
                    <a:bodyPr/>
                    <a:lstStyle/>
                    <a:p>
                      <a:r>
                        <a:rPr lang="de-DE" dirty="0" err="1" smtClean="0"/>
                        <a:t>T</a:t>
                      </a:r>
                      <a:r>
                        <a:rPr lang="de-DE" baseline="-25000" dirty="0" err="1" smtClean="0"/>
                        <a:t>graphite</a:t>
                      </a:r>
                      <a:r>
                        <a:rPr lang="de-DE" dirty="0" smtClean="0"/>
                        <a:t> [°C]</a:t>
                      </a:r>
                      <a:endParaRPr lang="de-DE" dirty="0"/>
                    </a:p>
                  </a:txBody>
                  <a:tcPr/>
                </a:tc>
                <a:tc>
                  <a:txBody>
                    <a:bodyPr/>
                    <a:lstStyle/>
                    <a:p>
                      <a:pPr algn="ctr"/>
                      <a:r>
                        <a:rPr lang="de-DE" dirty="0" smtClean="0"/>
                        <a:t>1294</a:t>
                      </a:r>
                      <a:endParaRPr lang="de-DE" dirty="0"/>
                    </a:p>
                  </a:txBody>
                  <a:tcPr/>
                </a:tc>
                <a:tc>
                  <a:txBody>
                    <a:bodyPr/>
                    <a:lstStyle/>
                    <a:p>
                      <a:pPr algn="ctr"/>
                      <a:r>
                        <a:rPr lang="de-DE" dirty="0" smtClean="0"/>
                        <a:t>1468</a:t>
                      </a:r>
                      <a:endParaRPr lang="de-DE" dirty="0"/>
                    </a:p>
                  </a:txBody>
                  <a:tcPr/>
                </a:tc>
                <a:tc>
                  <a:txBody>
                    <a:bodyPr/>
                    <a:lstStyle/>
                    <a:p>
                      <a:pPr algn="ctr"/>
                      <a:r>
                        <a:rPr lang="de-DE" dirty="0" smtClean="0"/>
                        <a:t>1511</a:t>
                      </a:r>
                      <a:endParaRPr lang="de-DE" dirty="0"/>
                    </a:p>
                  </a:txBody>
                  <a:tcPr/>
                </a:tc>
                <a:tc>
                  <a:txBody>
                    <a:bodyPr/>
                    <a:lstStyle/>
                    <a:p>
                      <a:pPr algn="ctr"/>
                      <a:r>
                        <a:rPr lang="de-DE" dirty="0" smtClean="0"/>
                        <a:t>1383</a:t>
                      </a:r>
                      <a:endParaRPr lang="de-DE" dirty="0"/>
                    </a:p>
                  </a:txBody>
                  <a:tcPr/>
                </a:tc>
                <a:tc>
                  <a:txBody>
                    <a:bodyPr/>
                    <a:lstStyle/>
                    <a:p>
                      <a:pPr algn="ctr"/>
                      <a:r>
                        <a:rPr lang="de-DE" dirty="0" smtClean="0"/>
                        <a:t>1478</a:t>
                      </a:r>
                      <a:endParaRPr lang="de-DE" dirty="0"/>
                    </a:p>
                  </a:txBody>
                  <a:tcPr/>
                </a:tc>
                <a:tc>
                  <a:txBody>
                    <a:bodyPr/>
                    <a:lstStyle/>
                    <a:p>
                      <a:pPr algn="ctr"/>
                      <a:r>
                        <a:rPr lang="de-DE" dirty="0" smtClean="0"/>
                        <a:t>1241</a:t>
                      </a:r>
                      <a:endParaRPr lang="de-DE" dirty="0"/>
                    </a:p>
                  </a:txBody>
                  <a:tcPr/>
                </a:tc>
                <a:tc>
                  <a:txBody>
                    <a:bodyPr/>
                    <a:lstStyle/>
                    <a:p>
                      <a:pPr algn="ctr"/>
                      <a:r>
                        <a:rPr lang="de-DE" dirty="0" smtClean="0"/>
                        <a:t>1152</a:t>
                      </a:r>
                      <a:endParaRPr lang="de-DE" dirty="0"/>
                    </a:p>
                  </a:txBody>
                  <a:tcPr/>
                </a:tc>
                <a:extLst>
                  <a:ext uri="{0D108BD9-81ED-4DB2-BD59-A6C34878D82A}">
                    <a16:rowId xmlns:a16="http://schemas.microsoft.com/office/drawing/2014/main" val="2219623452"/>
                  </a:ext>
                </a:extLst>
              </a:tr>
              <a:tr h="370840">
                <a:tc>
                  <a:txBody>
                    <a:bodyPr/>
                    <a:lstStyle/>
                    <a:p>
                      <a:r>
                        <a:rPr lang="de-DE" dirty="0" err="1" smtClean="0"/>
                        <a:t>T</a:t>
                      </a:r>
                      <a:r>
                        <a:rPr lang="de-DE" baseline="-25000" dirty="0" err="1" smtClean="0"/>
                        <a:t>pipe</a:t>
                      </a:r>
                      <a:r>
                        <a:rPr lang="de-DE" dirty="0" smtClean="0"/>
                        <a:t> [°C]</a:t>
                      </a:r>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337</a:t>
                      </a:r>
                    </a:p>
                  </a:txBody>
                  <a:tcPr/>
                </a:tc>
                <a:tc>
                  <a:txBody>
                    <a:bodyPr/>
                    <a:lstStyle/>
                    <a:p>
                      <a:pPr algn="ctr"/>
                      <a:r>
                        <a:rPr lang="de-DE" dirty="0" smtClean="0"/>
                        <a:t>367</a:t>
                      </a:r>
                      <a:endParaRPr lang="de-DE" dirty="0"/>
                    </a:p>
                  </a:txBody>
                  <a:tcPr/>
                </a:tc>
                <a:tc>
                  <a:txBody>
                    <a:bodyPr/>
                    <a:lstStyle/>
                    <a:p>
                      <a:pPr algn="ctr"/>
                      <a:r>
                        <a:rPr lang="de-DE" dirty="0" smtClean="0"/>
                        <a:t>374</a:t>
                      </a:r>
                      <a:endParaRPr lang="de-DE"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dirty="0" smtClean="0"/>
                        <a:t>337</a:t>
                      </a:r>
                    </a:p>
                  </a:txBody>
                  <a:tcPr/>
                </a:tc>
                <a:tc>
                  <a:txBody>
                    <a:bodyPr/>
                    <a:lstStyle/>
                    <a:p>
                      <a:pPr algn="ctr"/>
                      <a:r>
                        <a:rPr lang="de-DE" dirty="0" smtClean="0"/>
                        <a:t>366</a:t>
                      </a:r>
                      <a:endParaRPr lang="de-DE" dirty="0"/>
                    </a:p>
                  </a:txBody>
                  <a:tcPr/>
                </a:tc>
                <a:tc>
                  <a:txBody>
                    <a:bodyPr/>
                    <a:lstStyle/>
                    <a:p>
                      <a:pPr algn="ctr"/>
                      <a:r>
                        <a:rPr lang="de-DE" dirty="0" smtClean="0"/>
                        <a:t>345</a:t>
                      </a:r>
                      <a:endParaRPr lang="de-DE" dirty="0"/>
                    </a:p>
                  </a:txBody>
                  <a:tcPr/>
                </a:tc>
                <a:tc>
                  <a:txBody>
                    <a:bodyPr/>
                    <a:lstStyle/>
                    <a:p>
                      <a:pPr algn="ctr"/>
                      <a:r>
                        <a:rPr lang="de-DE" dirty="0" smtClean="0"/>
                        <a:t>289</a:t>
                      </a:r>
                      <a:endParaRPr lang="de-DE" dirty="0"/>
                    </a:p>
                  </a:txBody>
                  <a:tcPr/>
                </a:tc>
                <a:extLst>
                  <a:ext uri="{0D108BD9-81ED-4DB2-BD59-A6C34878D82A}">
                    <a16:rowId xmlns:a16="http://schemas.microsoft.com/office/drawing/2014/main" val="1158704860"/>
                  </a:ext>
                </a:extLst>
              </a:tr>
            </a:tbl>
          </a:graphicData>
        </a:graphic>
      </p:graphicFrame>
      <p:sp>
        <p:nvSpPr>
          <p:cNvPr id="3" name="Title 2"/>
          <p:cNvSpPr>
            <a:spLocks noGrp="1"/>
          </p:cNvSpPr>
          <p:nvPr>
            <p:ph type="title"/>
          </p:nvPr>
        </p:nvSpPr>
        <p:spPr/>
        <p:txBody>
          <a:bodyPr/>
          <a:lstStyle/>
          <a:p>
            <a:r>
              <a:rPr lang="de-DE" dirty="0" smtClean="0"/>
              <a:t>Strike </a:t>
            </a:r>
            <a:r>
              <a:rPr lang="de-DE" dirty="0" err="1" smtClean="0"/>
              <a:t>line</a:t>
            </a:r>
            <a:r>
              <a:rPr lang="de-DE" dirty="0" smtClean="0"/>
              <a:t> </a:t>
            </a:r>
            <a:r>
              <a:rPr lang="de-DE" dirty="0" err="1" smtClean="0"/>
              <a:t>heat</a:t>
            </a:r>
            <a:r>
              <a:rPr lang="de-DE" dirty="0" smtClean="0"/>
              <a:t> </a:t>
            </a:r>
            <a:r>
              <a:rPr lang="de-DE" dirty="0" err="1" smtClean="0"/>
              <a:t>flux</a:t>
            </a:r>
            <a:r>
              <a:rPr lang="de-DE" dirty="0" smtClean="0"/>
              <a:t> </a:t>
            </a:r>
            <a:r>
              <a:rPr lang="de-DE" dirty="0" err="1" smtClean="0"/>
              <a:t>limit</a:t>
            </a:r>
            <a:r>
              <a:rPr lang="de-DE" dirty="0" smtClean="0"/>
              <a:t> </a:t>
            </a:r>
            <a:r>
              <a:rPr lang="de-DE" dirty="0" err="1" smtClean="0"/>
              <a:t>based</a:t>
            </a:r>
            <a:r>
              <a:rPr lang="de-DE" dirty="0" smtClean="0"/>
              <a:t> on </a:t>
            </a:r>
            <a:r>
              <a:rPr lang="de-DE" dirty="0" err="1" smtClean="0"/>
              <a:t>T</a:t>
            </a:r>
            <a:r>
              <a:rPr lang="de-DE" baseline="-25000" dirty="0" err="1" smtClean="0"/>
              <a:t>CuCrZr</a:t>
            </a:r>
            <a:r>
              <a:rPr lang="de-DE" dirty="0" smtClean="0"/>
              <a:t> &lt; 500°C</a:t>
            </a:r>
            <a:br>
              <a:rPr lang="de-DE" dirty="0" smtClean="0"/>
            </a:br>
            <a:endParaRPr lang="de-DE" dirty="0"/>
          </a:p>
        </p:txBody>
      </p:sp>
      <p:sp>
        <p:nvSpPr>
          <p:cNvPr id="4" name="Slide Number Placeholder 3"/>
          <p:cNvSpPr>
            <a:spLocks noGrp="1"/>
          </p:cNvSpPr>
          <p:nvPr>
            <p:ph type="sldNum" sz="quarter" idx="16"/>
          </p:nvPr>
        </p:nvSpPr>
        <p:spPr/>
        <p:txBody>
          <a:bodyPr/>
          <a:lstStyle/>
          <a:p>
            <a:fld id="{3B1A4699-952B-42DA-8DC4-38A59B49610C}" type="slidenum">
              <a:rPr lang="de-DE" smtClean="0"/>
              <a:pPr/>
              <a:t>9</a:t>
            </a:fld>
            <a:endParaRPr lang="de-DE" dirty="0"/>
          </a:p>
        </p:txBody>
      </p:sp>
      <p:sp>
        <p:nvSpPr>
          <p:cNvPr id="5" name="Footer Placeholder 4"/>
          <p:cNvSpPr>
            <a:spLocks noGrp="1"/>
          </p:cNvSpPr>
          <p:nvPr>
            <p:ph type="ftr" sz="quarter" idx="3"/>
          </p:nvPr>
        </p:nvSpPr>
        <p:spPr/>
        <p:txBody>
          <a:bodyPr/>
          <a:lstStyle/>
          <a:p>
            <a:pPr algn="l">
              <a:tabLst>
                <a:tab pos="9775825" algn="r"/>
                <a:tab pos="10226675" algn="r"/>
              </a:tabLst>
            </a:pPr>
            <a:r>
              <a:rPr lang="de-DE" dirty="0" smtClean="0"/>
              <a:t>Max-Planck-Institut für Plasmaphysik | JORIS </a:t>
            </a:r>
            <a:r>
              <a:rPr lang="de-DE" dirty="0" err="1" smtClean="0"/>
              <a:t>fellinger</a:t>
            </a:r>
            <a:r>
              <a:rPr lang="de-DE" dirty="0" smtClean="0"/>
              <a:t> | 2023   </a:t>
            </a:r>
            <a:endParaRPr lang="de-DE" dirty="0"/>
          </a:p>
        </p:txBody>
      </p:sp>
      <p:sp>
        <p:nvSpPr>
          <p:cNvPr id="2" name="TextBox 1"/>
          <p:cNvSpPr txBox="1"/>
          <p:nvPr/>
        </p:nvSpPr>
        <p:spPr>
          <a:xfrm>
            <a:off x="902948" y="1335741"/>
            <a:ext cx="10429103" cy="743793"/>
          </a:xfrm>
          <a:prstGeom prst="rect">
            <a:avLst/>
          </a:prstGeom>
          <a:noFill/>
        </p:spPr>
        <p:txBody>
          <a:bodyPr wrap="square" lIns="0" tIns="0" rIns="0" bIns="0" rtlCol="0" anchor="t" anchorCtr="0">
            <a:spAutoFit/>
          </a:bodyPr>
          <a:lstStyle/>
          <a:p>
            <a:pPr marL="285750" indent="-285750">
              <a:lnSpc>
                <a:spcPts val="2300"/>
              </a:lnSpc>
              <a:spcBef>
                <a:spcPts val="1150"/>
              </a:spcBef>
              <a:buFont typeface="Wingdings" panose="05000000000000000000" pitchFamily="2" charset="2"/>
              <a:buChar char="§"/>
            </a:pPr>
            <a:r>
              <a:rPr lang="en-US" sz="1600" dirty="0" smtClean="0"/>
              <a:t>Assuming 100 kW/m² on all exposed graphite surfaces</a:t>
            </a:r>
          </a:p>
          <a:p>
            <a:pPr marL="285750" indent="-285750">
              <a:lnSpc>
                <a:spcPts val="2300"/>
              </a:lnSpc>
              <a:spcBef>
                <a:spcPts val="1150"/>
              </a:spcBef>
              <a:buFont typeface="Wingdings" panose="05000000000000000000" pitchFamily="2" charset="2"/>
              <a:buChar char="§"/>
            </a:pPr>
            <a:r>
              <a:rPr lang="en-US" sz="1600" dirty="0" smtClean="0"/>
              <a:t>Corresponding maximum temperatures in graphite and stainless steel pipe</a:t>
            </a:r>
          </a:p>
        </p:txBody>
      </p:sp>
      <p:pic>
        <p:nvPicPr>
          <p:cNvPr id="6" name="Picture 5"/>
          <p:cNvPicPr>
            <a:picLocks noChangeAspect="1"/>
          </p:cNvPicPr>
          <p:nvPr/>
        </p:nvPicPr>
        <p:blipFill>
          <a:blip r:embed="rId2"/>
          <a:stretch>
            <a:fillRect/>
          </a:stretch>
        </p:blipFill>
        <p:spPr>
          <a:xfrm>
            <a:off x="8425058" y="1068093"/>
            <a:ext cx="3513005" cy="3127032"/>
          </a:xfrm>
          <a:prstGeom prst="rect">
            <a:avLst/>
          </a:prstGeom>
        </p:spPr>
      </p:pic>
    </p:spTree>
    <p:extLst>
      <p:ext uri="{BB962C8B-B14F-4D97-AF65-F5344CB8AC3E}">
        <p14:creationId xmlns:p14="http://schemas.microsoft.com/office/powerpoint/2010/main" val="33605408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OwljrLqbAKeirqT9tDIj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AvLHmIlg6ixrRaGTEjx9Lw"/>
</p:tagLst>
</file>

<file path=ppt/theme/theme1.xml><?xml version="1.0" encoding="utf-8"?>
<a:theme xmlns:a="http://schemas.openxmlformats.org/drawingml/2006/main" name="W7X">
  <a:themeElements>
    <a:clrScheme name="MPG Color Scheme">
      <a:dk1>
        <a:srgbClr val="000000"/>
      </a:dk1>
      <a:lt1>
        <a:srgbClr val="FFFFFF"/>
      </a:lt1>
      <a:dk2>
        <a:srgbClr val="005555"/>
      </a:dk2>
      <a:lt2>
        <a:srgbClr val="C6D325"/>
      </a:lt2>
      <a:accent1>
        <a:srgbClr val="006C66"/>
      </a:accent1>
      <a:accent2>
        <a:srgbClr val="C6D325"/>
      </a:accent2>
      <a:accent3>
        <a:srgbClr val="29485D"/>
      </a:accent3>
      <a:accent4>
        <a:srgbClr val="00B1EA"/>
      </a:accent4>
      <a:accent5>
        <a:srgbClr val="EF7C00"/>
      </a:accent5>
      <a:accent6>
        <a:srgbClr val="EEEEEE"/>
      </a:accent6>
      <a:hlink>
        <a:srgbClr val="005555"/>
      </a:hlink>
      <a:folHlink>
        <a:srgbClr val="A7A7A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w="19050" cmpd="sng">
          <a:noFill/>
          <a:prstDash val="dash"/>
          <a:tailEnd type="triangle" w="lg" len="med"/>
        </a:ln>
      </a:spPr>
      <a:bodyPr wrap="square" lIns="144000" tIns="108000" rIns="144000" bIns="144000" rtlCol="0" anchor="t" anchorCtr="0"/>
      <a:lstStyle>
        <a:defPPr algn="l">
          <a:spcBef>
            <a:spcPts val="1150"/>
          </a:spcBef>
          <a:buClr>
            <a:srgbClr val="116656"/>
          </a:buClr>
          <a:buSzPct val="120000"/>
          <a:defRPr sz="1300" b="1" dirty="0" smtClean="0">
            <a:solidFill>
              <a:schemeClr val="bg1"/>
            </a:solidFill>
          </a:defRPr>
        </a:defPPr>
      </a:lstStyle>
      <a:style>
        <a:lnRef idx="1">
          <a:schemeClr val="accent1"/>
        </a:lnRef>
        <a:fillRef idx="0">
          <a:schemeClr val="accent1"/>
        </a:fillRef>
        <a:effectRef idx="0">
          <a:schemeClr val="accent1"/>
        </a:effectRef>
        <a:fontRef idx="minor">
          <a:schemeClr val="tx1"/>
        </a:fontRef>
      </a:style>
    </a:spDef>
    <a:lnDef>
      <a:spPr>
        <a:ln w="19050" cmpd="sng">
          <a:prstDash val="dash"/>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chorCtr="0">
        <a:spAutoFit/>
      </a:bodyPr>
      <a:lstStyle>
        <a:defPPr marL="180000" indent="-180000" algn="l">
          <a:lnSpc>
            <a:spcPts val="2300"/>
          </a:lnSpc>
          <a:spcBef>
            <a:spcPts val="1150"/>
          </a:spcBef>
          <a:buFont typeface="Arial" panose="020B0604020202020204" pitchFamily="34" charset="0"/>
          <a:buChar char="•"/>
          <a:defRPr sz="1600" dirty="0" err="1" smtClean="0"/>
        </a:defPPr>
      </a:lstStyle>
    </a:txDef>
  </a:objectDefaults>
  <a:extraClrSchemeLst/>
  <a:custClrLst>
    <a:custClr name="MPG green dark">
      <a:srgbClr val="005555"/>
    </a:custClr>
    <a:custClr name="MPG green light">
      <a:srgbClr val="C6D325"/>
    </a:custClr>
    <a:custClr name="MPG Logo green">
      <a:srgbClr val="006C66"/>
    </a:custClr>
    <a:custClr name="MPG blue dark">
      <a:srgbClr val="29485D"/>
    </a:custClr>
    <a:custClr name="MPG blue light">
      <a:srgbClr val="00B1EA"/>
    </a:custClr>
    <a:custClr name="MPG orange">
      <a:srgbClr val="EF7C00"/>
    </a:custClr>
    <a:custClr name="MPG grey dark">
      <a:srgbClr val="777777"/>
    </a:custClr>
    <a:custClr name="MPG grey">
      <a:srgbClr val="A7A7A8"/>
    </a:custClr>
    <a:custClr name="MPG grey light">
      <a:srgbClr val="EEEEEE"/>
    </a:custClr>
  </a:custClrLst>
  <a:extLst>
    <a:ext uri="{05A4C25C-085E-4340-85A3-A5531E510DB2}">
      <thm15:themeFamily xmlns:thm15="http://schemas.microsoft.com/office/thememl/2012/main" name="Slide Template W7X 2022_Final_v7.potx" id="{95C92FA2-B49F-4845-A52C-E3D11675774C}" vid="{84D73EFA-8736-4355-BF7C-D0635A96761B}"/>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PWI-samples-MPM-Boronization</Template>
  <TotalTime>0</TotalTime>
  <Words>2251</Words>
  <Application>Microsoft Office PowerPoint</Application>
  <PresentationFormat>Widescreen</PresentationFormat>
  <Paragraphs>954</Paragraphs>
  <Slides>18</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18</vt:i4>
      </vt:variant>
    </vt:vector>
  </HeadingPairs>
  <TitlesOfParts>
    <vt:vector size="28" baseType="lpstr">
      <vt:lpstr>.SF NS Symbols Regular</vt:lpstr>
      <vt:lpstr>Arial</vt:lpstr>
      <vt:lpstr>Arial Narrow</vt:lpstr>
      <vt:lpstr>Calibri</vt:lpstr>
      <vt:lpstr>Symbol</vt:lpstr>
      <vt:lpstr>Wingdings</vt:lpstr>
      <vt:lpstr>Wingdings 3</vt:lpstr>
      <vt:lpstr>W7X</vt:lpstr>
      <vt:lpstr>think-cell Folie</vt:lpstr>
      <vt:lpstr>Equation</vt:lpstr>
      <vt:lpstr>TM5h1 limits in OP2</vt:lpstr>
      <vt:lpstr>Objective</vt:lpstr>
      <vt:lpstr>Modelling</vt:lpstr>
      <vt:lpstr>Thermal model</vt:lpstr>
      <vt:lpstr>Assumed heat load regions </vt:lpstr>
      <vt:lpstr>Mechanical model</vt:lpstr>
      <vt:lpstr>Material properties</vt:lpstr>
      <vt:lpstr>Cyclic plastic properties: Chaboche model</vt:lpstr>
      <vt:lpstr>Strike line heat flux limit based on TCuCrZr &lt; 500°C </vt:lpstr>
      <vt:lpstr>Graphite temperature</vt:lpstr>
      <vt:lpstr>Heat loads up to TCuCrZr = 500 °C</vt:lpstr>
      <vt:lpstr>Cyclic strain limit for stainless steel pipes</vt:lpstr>
      <vt:lpstr>Example of mechanical strain history of element with max. principle plastic strain</vt:lpstr>
      <vt:lpstr>Comparison strain extraction locations</vt:lpstr>
      <vt:lpstr>Strike line heat flux limit based on ΔεEN1.4404 &lt; 0.27% </vt:lpstr>
      <vt:lpstr>Pulse duration limit for q &gt; qlimit  based onTpipe = Tmax @qlimit  </vt:lpstr>
      <vt:lpstr>Confirmation of temperature and strain ranges for short pulses</vt:lpstr>
      <vt:lpstr>Final recommendations</vt:lpstr>
    </vt:vector>
  </TitlesOfParts>
  <Company>Max-Planck-Institut f. Plasmaphysik, Greifswald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please read before first use (1/2)</dc:title>
  <dc:creator>Dhard, Chandra Prakash</dc:creator>
  <cp:lastModifiedBy>Joris Fellinger</cp:lastModifiedBy>
  <cp:revision>481</cp:revision>
  <dcterms:created xsi:type="dcterms:W3CDTF">2022-06-28T07:17:02Z</dcterms:created>
  <dcterms:modified xsi:type="dcterms:W3CDTF">2023-09-26T17:27:20Z</dcterms:modified>
</cp:coreProperties>
</file>