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60" r:id="rId2"/>
    <p:sldId id="268" r:id="rId3"/>
    <p:sldId id="280" r:id="rId4"/>
    <p:sldId id="269" r:id="rId5"/>
    <p:sldId id="270" r:id="rId6"/>
    <p:sldId id="271" r:id="rId7"/>
    <p:sldId id="272" r:id="rId8"/>
    <p:sldId id="273" r:id="rId9"/>
    <p:sldId id="274" r:id="rId10"/>
    <p:sldId id="275" r:id="rId11"/>
    <p:sldId id="276" r:id="rId12"/>
    <p:sldId id="277" r:id="rId13"/>
    <p:sldId id="267" r:id="rId14"/>
    <p:sldId id="264" r:id="rId15"/>
    <p:sldId id="265" r:id="rId16"/>
    <p:sldId id="266" r:id="rId17"/>
    <p:sldId id="262" r:id="rId18"/>
    <p:sldId id="263"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6" autoAdjust="0"/>
    <p:restoredTop sz="94660"/>
  </p:normalViewPr>
  <p:slideViewPr>
    <p:cSldViewPr snapToGrid="0">
      <p:cViewPr varScale="1">
        <p:scale>
          <a:sx n="121" d="100"/>
          <a:sy n="121" d="100"/>
        </p:scale>
        <p:origin x="11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45078-A38E-408A-9B26-2A6FE699AD04}" type="datetimeFigureOut">
              <a:rPr lang="de-DE" smtClean="0"/>
              <a:t>16.05.2023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A15DF-D075-42E2-BF51-9A5F2B0B811C}" type="slidenum">
              <a:rPr lang="de-DE" smtClean="0"/>
              <a:t>‹#›</a:t>
            </a:fld>
            <a:endParaRPr lang="de-DE"/>
          </a:p>
        </p:txBody>
      </p:sp>
    </p:spTree>
    <p:extLst>
      <p:ext uri="{BB962C8B-B14F-4D97-AF65-F5344CB8AC3E}">
        <p14:creationId xmlns:p14="http://schemas.microsoft.com/office/powerpoint/2010/main" val="275849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a:t>
            </a:fld>
            <a:endParaRPr lang="en-GB" dirty="0"/>
          </a:p>
        </p:txBody>
      </p:sp>
    </p:spTree>
    <p:extLst>
      <p:ext uri="{BB962C8B-B14F-4D97-AF65-F5344CB8AC3E}">
        <p14:creationId xmlns:p14="http://schemas.microsoft.com/office/powerpoint/2010/main" val="250888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1"/>
          </p:nvPr>
        </p:nvSpPr>
        <p:spPr>
          <a:xfrm>
            <a:off x="4393441" y="6362984"/>
            <a:ext cx="6960359" cy="365125"/>
          </a:xfrm>
          <a:prstGeom prst="rect">
            <a:avLst/>
          </a:prstGeom>
        </p:spPr>
        <p:txBody>
          <a:bodyPr/>
          <a:lstStyle/>
          <a:p>
            <a:r>
              <a:rPr lang="en-US" dirty="0" smtClean="0"/>
              <a:t>NAME- WPDIV W7X and JT60SA Final monitoring meeting – 9th of November 2021 - Remote </a:t>
            </a:r>
            <a:endParaRPr lang="de-DE" dirty="0" smtClean="0"/>
          </a:p>
        </p:txBody>
      </p:sp>
      <p:sp>
        <p:nvSpPr>
          <p:cNvPr id="6" name="Foliennummernplatzhalter 5"/>
          <p:cNvSpPr>
            <a:spLocks noGrp="1"/>
          </p:cNvSpPr>
          <p:nvPr>
            <p:ph type="sldNum" sz="quarter" idx="12"/>
          </p:nvPr>
        </p:nvSpPr>
        <p:spPr>
          <a:xfrm>
            <a:off x="11353800" y="6362984"/>
            <a:ext cx="2743200" cy="365125"/>
          </a:xfrm>
          <a:prstGeom prst="rect">
            <a:avLst/>
          </a:prstGeom>
        </p:spPr>
        <p:txBody>
          <a:bodyPr/>
          <a:lstStyle/>
          <a:p>
            <a:fld id="{2F181969-B51F-4CC8-8A5D-B69C971A979C}" type="slidenum">
              <a:rPr lang="de-DE" smtClean="0"/>
              <a:t>‹#›</a:t>
            </a:fld>
            <a:endParaRPr lang="de-DE"/>
          </a:p>
        </p:txBody>
      </p:sp>
    </p:spTree>
    <p:extLst>
      <p:ext uri="{BB962C8B-B14F-4D97-AF65-F5344CB8AC3E}">
        <p14:creationId xmlns:p14="http://schemas.microsoft.com/office/powerpoint/2010/main" val="419877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AutoShape 2" descr="https://idw-online.de/pages/de/institutionlogo921"/>
          <p:cNvSpPr>
            <a:spLocks noChangeAspect="1" noChangeArrowheads="1"/>
          </p:cNvSpPr>
          <p:nvPr userDrawn="1"/>
        </p:nvSpPr>
        <p:spPr bwMode="auto">
          <a:xfrm>
            <a:off x="207434" y="-457200"/>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pic>
        <p:nvPicPr>
          <p:cNvPr id="9" name="Bild 7" descr="EU_und_Tex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280" y="5674696"/>
            <a:ext cx="3456384" cy="649203"/>
          </a:xfrm>
          <a:prstGeom prst="rect">
            <a:avLst/>
          </a:prstGeom>
        </p:spPr>
      </p:pic>
      <p:pic>
        <p:nvPicPr>
          <p:cNvPr id="2" name="Grafik 1"/>
          <p:cNvPicPr>
            <a:picLocks noChangeAspect="1"/>
          </p:cNvPicPr>
          <p:nvPr userDrawn="1"/>
        </p:nvPicPr>
        <p:blipFill>
          <a:blip r:embed="rId3"/>
          <a:stretch>
            <a:fillRect/>
          </a:stretch>
        </p:blipFill>
        <p:spPr>
          <a:xfrm>
            <a:off x="1266825" y="337787"/>
            <a:ext cx="10925175" cy="5191125"/>
          </a:xfrm>
          <a:prstGeom prst="rect">
            <a:avLst/>
          </a:prstGeom>
        </p:spPr>
      </p:pic>
      <p:pic>
        <p:nvPicPr>
          <p:cNvPr id="4" name="Grafik 3"/>
          <p:cNvPicPr>
            <a:picLocks noChangeAspect="1"/>
          </p:cNvPicPr>
          <p:nvPr userDrawn="1"/>
        </p:nvPicPr>
        <p:blipFill>
          <a:blip r:embed="rId4"/>
          <a:stretch>
            <a:fillRect/>
          </a:stretch>
        </p:blipFill>
        <p:spPr>
          <a:xfrm>
            <a:off x="0" y="337787"/>
            <a:ext cx="1285875" cy="5210175"/>
          </a:xfrm>
          <a:prstGeom prst="rect">
            <a:avLst/>
          </a:prstGeom>
        </p:spPr>
      </p:pic>
    </p:spTree>
    <p:extLst>
      <p:ext uri="{BB962C8B-B14F-4D97-AF65-F5344CB8AC3E}">
        <p14:creationId xmlns:p14="http://schemas.microsoft.com/office/powerpoint/2010/main" val="20893727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7" name="Grafik 9"/>
          <p:cNvPicPr>
            <a:picLocks noChangeAspect="1"/>
          </p:cNvPicPr>
          <p:nvPr userDrawn="1"/>
        </p:nvPicPr>
        <p:blipFill>
          <a:blip r:embed="rId4"/>
          <a:stretch>
            <a:fillRect/>
          </a:stretch>
        </p:blipFill>
        <p:spPr>
          <a:xfrm>
            <a:off x="10630950" y="123540"/>
            <a:ext cx="1445699" cy="348234"/>
          </a:xfrm>
          <a:prstGeom prst="rect">
            <a:avLst/>
          </a:prstGeom>
        </p:spPr>
      </p:pic>
      <p:sp>
        <p:nvSpPr>
          <p:cNvPr id="8" name="Fußzeilenplatzhalter 4"/>
          <p:cNvSpPr>
            <a:spLocks noGrp="1"/>
          </p:cNvSpPr>
          <p:nvPr>
            <p:ph type="ftr" sz="quarter" idx="3"/>
          </p:nvPr>
        </p:nvSpPr>
        <p:spPr>
          <a:xfrm>
            <a:off x="5136762" y="6311900"/>
            <a:ext cx="6297304" cy="365125"/>
          </a:xfrm>
          <a:prstGeom prst="rect">
            <a:avLst/>
          </a:prstGeom>
        </p:spPr>
        <p:txBody>
          <a:bodyPr vert="horz" lIns="91440" tIns="45720" rIns="91440" bIns="45720" rtlCol="0" anchor="ctr"/>
          <a:lstStyle>
            <a:lvl1pPr algn="ctr">
              <a:defRPr sz="1200" b="1">
                <a:solidFill>
                  <a:schemeClr val="tx1"/>
                </a:solidFill>
              </a:defRPr>
            </a:lvl1pPr>
          </a:lstStyle>
          <a:p>
            <a:r>
              <a:rPr lang="de-DE" dirty="0" smtClean="0"/>
              <a:t>NAME- WPDIV W7X </a:t>
            </a:r>
            <a:r>
              <a:rPr lang="de-DE" dirty="0" err="1" smtClean="0"/>
              <a:t>and</a:t>
            </a:r>
            <a:r>
              <a:rPr lang="de-DE" dirty="0" smtClean="0"/>
              <a:t> JT60SA Final </a:t>
            </a:r>
            <a:r>
              <a:rPr lang="de-DE" dirty="0" err="1" smtClean="0"/>
              <a:t>monitoring</a:t>
            </a:r>
            <a:r>
              <a:rPr lang="de-DE" dirty="0" smtClean="0"/>
              <a:t> </a:t>
            </a:r>
            <a:r>
              <a:rPr lang="de-DE" dirty="0" err="1" smtClean="0"/>
              <a:t>meeting</a:t>
            </a:r>
            <a:r>
              <a:rPr lang="de-DE" dirty="0" smtClean="0"/>
              <a:t> – 9th </a:t>
            </a:r>
            <a:r>
              <a:rPr lang="de-DE" dirty="0" err="1" smtClean="0"/>
              <a:t>of</a:t>
            </a:r>
            <a:r>
              <a:rPr lang="de-DE" dirty="0" smtClean="0"/>
              <a:t> November 2021 - Remote</a:t>
            </a:r>
          </a:p>
          <a:p>
            <a:endParaRPr lang="de-DE" dirty="0"/>
          </a:p>
        </p:txBody>
      </p:sp>
      <p:cxnSp>
        <p:nvCxnSpPr>
          <p:cNvPr id="9" name="Gerade Verbindung 15"/>
          <p:cNvCxnSpPr/>
          <p:nvPr userDrawn="1"/>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Foliennummernplatzhalter 5"/>
          <p:cNvSpPr>
            <a:spLocks noGrp="1"/>
          </p:cNvSpPr>
          <p:nvPr>
            <p:ph type="sldNum" sz="quarter" idx="4"/>
          </p:nvPr>
        </p:nvSpPr>
        <p:spPr>
          <a:xfrm>
            <a:off x="11434066" y="6291239"/>
            <a:ext cx="2743200" cy="365125"/>
          </a:xfrm>
          <a:prstGeom prst="rect">
            <a:avLst/>
          </a:prstGeom>
        </p:spPr>
        <p:txBody>
          <a:bodyPr/>
          <a:lstStyle/>
          <a:p>
            <a:fld id="{2F181969-B51F-4CC8-8A5D-B69C971A979C}" type="slidenum">
              <a:rPr lang="de-DE" smtClean="0"/>
              <a:t>‹#›</a:t>
            </a:fld>
            <a:endParaRPr lang="de-DE"/>
          </a:p>
        </p:txBody>
      </p:sp>
    </p:spTree>
    <p:extLst>
      <p:ext uri="{BB962C8B-B14F-4D97-AF65-F5344CB8AC3E}">
        <p14:creationId xmlns:p14="http://schemas.microsoft.com/office/powerpoint/2010/main" val="2085639174"/>
      </p:ext>
    </p:extLst>
  </p:cSld>
  <p:clrMap bg1="lt1" tx1="dk1" bg2="lt2" tx2="dk2" accent1="accent1" accent2="accent2" accent3="accent3" accent4="accent4" accent5="accent5" accent6="accent6" hlink="hlink" folHlink="folHlink"/>
  <p:sldLayoutIdLst>
    <p:sldLayoutId id="2147483650" r:id="rId1"/>
    <p:sldLayoutId id="214748366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 y="2265167"/>
            <a:ext cx="12072663" cy="1440160"/>
          </a:xfrm>
        </p:spPr>
        <p:txBody>
          <a:bodyPr>
            <a:normAutofit fontScale="90000"/>
          </a:bodyPr>
          <a:lstStyle/>
          <a:p>
            <a:r>
              <a:rPr lang="en-US" sz="3600" b="1" dirty="0" smtClean="0"/>
              <a:t/>
            </a:r>
            <a:br>
              <a:rPr lang="en-US" sz="3600" b="1" dirty="0" smtClean="0"/>
            </a:br>
            <a:r>
              <a:rPr lang="en-US" sz="3600" b="1" dirty="0" smtClean="0"/>
              <a:t>Thermal results of TE 1S</a:t>
            </a:r>
            <a:r>
              <a:rPr lang="en-US" sz="3200" b="1" dirty="0"/>
              <a:t/>
            </a:r>
            <a:br>
              <a:rPr lang="en-US" sz="3200" b="1" dirty="0"/>
            </a:br>
            <a:endParaRPr lang="en-US" sz="3600" b="1" dirty="0"/>
          </a:p>
        </p:txBody>
      </p:sp>
      <p:sp>
        <p:nvSpPr>
          <p:cNvPr id="3" name="Subtitle 2"/>
          <p:cNvSpPr>
            <a:spLocks noGrp="1"/>
          </p:cNvSpPr>
          <p:nvPr>
            <p:ph type="subTitle" idx="4294967295"/>
          </p:nvPr>
        </p:nvSpPr>
        <p:spPr>
          <a:xfrm>
            <a:off x="176294" y="4154315"/>
            <a:ext cx="11896369" cy="1259673"/>
          </a:xfrm>
        </p:spPr>
        <p:txBody>
          <a:bodyPr>
            <a:noAutofit/>
          </a:bodyPr>
          <a:lstStyle/>
          <a:p>
            <a:pPr marL="0" indent="0">
              <a:buNone/>
            </a:pPr>
            <a:r>
              <a:rPr lang="en-US" sz="3200" dirty="0">
                <a:solidFill>
                  <a:schemeClr val="bg1"/>
                </a:solidFill>
              </a:rPr>
              <a:t>Z. Wang for the WPDIV W7-X Team</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982" y="5733256"/>
            <a:ext cx="1422364" cy="34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975" y="6227090"/>
            <a:ext cx="506489" cy="35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95" y="5733256"/>
            <a:ext cx="1832450" cy="32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9"/>
          <p:cNvPicPr>
            <a:picLocks noChangeAspect="1"/>
          </p:cNvPicPr>
          <p:nvPr/>
        </p:nvPicPr>
        <p:blipFill>
          <a:blip r:embed="rId6"/>
          <a:stretch>
            <a:fillRect/>
          </a:stretch>
        </p:blipFill>
        <p:spPr>
          <a:xfrm>
            <a:off x="4695031" y="5667227"/>
            <a:ext cx="1445699" cy="348234"/>
          </a:xfrm>
          <a:prstGeom prst="rect">
            <a:avLst/>
          </a:prstGeom>
        </p:spPr>
      </p:pic>
      <p:sp>
        <p:nvSpPr>
          <p:cNvPr id="12" name="Footer Placeholder 3"/>
          <p:cNvSpPr txBox="1">
            <a:spLocks/>
          </p:cNvSpPr>
          <p:nvPr/>
        </p:nvSpPr>
        <p:spPr>
          <a:xfrm>
            <a:off x="6455391" y="6583056"/>
            <a:ext cx="5070861" cy="274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dirty="0">
                <a:latin typeface="Arial" panose="020B0604020202020204" pitchFamily="34" charset="0"/>
                <a:cs typeface="Arial" panose="020B0604020202020204" pitchFamily="34" charset="0"/>
              </a:rPr>
              <a:t>DIV-W7X and JT60SA Final monitoring meeting -  28</a:t>
            </a:r>
            <a:r>
              <a:rPr lang="en-GB" sz="1100" baseline="30000" dirty="0">
                <a:latin typeface="Arial" panose="020B0604020202020204" pitchFamily="34" charset="0"/>
                <a:cs typeface="Arial" panose="020B0604020202020204" pitchFamily="34" charset="0"/>
              </a:rPr>
              <a:t>th</a:t>
            </a:r>
            <a:r>
              <a:rPr lang="en-GB" sz="1100" dirty="0">
                <a:latin typeface="Arial" panose="020B0604020202020204" pitchFamily="34" charset="0"/>
                <a:cs typeface="Arial" panose="020B0604020202020204" pitchFamily="34" charset="0"/>
              </a:rPr>
              <a:t> of November 2022</a:t>
            </a:r>
            <a:endParaRPr lang="en-GB" sz="1100" b="1" dirty="0">
              <a:latin typeface="Arial" panose="020B0604020202020204" pitchFamily="34" charset="0"/>
              <a:cs typeface="Arial" panose="020B0604020202020204" pitchFamily="34" charset="0"/>
            </a:endParaRPr>
          </a:p>
        </p:txBody>
      </p:sp>
      <p:pic>
        <p:nvPicPr>
          <p:cNvPr id="16" name="Picture 2" descr="https://ijs.si/ijsw/Logotip%20IJS?action=AttachFile&amp;do=get&amp;target=JSI_logo_1.jpg">
            <a:extLst>
              <a:ext uri="{FF2B5EF4-FFF2-40B4-BE49-F238E27FC236}">
                <a16:creationId xmlns:a16="http://schemas.microsoft.com/office/drawing/2014/main" id="{0603B79E-731E-40AE-AF9B-F3D88DA83924}"/>
              </a:ext>
            </a:extLst>
          </p:cNvPr>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r="86224" b="62204"/>
          <a:stretch/>
        </p:blipFill>
        <p:spPr bwMode="auto">
          <a:xfrm>
            <a:off x="792052" y="6227090"/>
            <a:ext cx="427148" cy="4537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
          <p:cNvPicPr/>
          <p:nvPr/>
        </p:nvPicPr>
        <p:blipFill>
          <a:blip r:embed="rId8"/>
          <a:stretch>
            <a:fillRect/>
          </a:stretch>
        </p:blipFill>
        <p:spPr bwMode="auto">
          <a:xfrm>
            <a:off x="1414480" y="6154900"/>
            <a:ext cx="594265" cy="621211"/>
          </a:xfrm>
          <a:prstGeom prst="rect">
            <a:avLst/>
          </a:prstGeom>
          <a:noFill/>
          <a:ln>
            <a:noFill/>
          </a:ln>
        </p:spPr>
      </p:pic>
      <p:pic>
        <p:nvPicPr>
          <p:cNvPr id="8" name="Image 7"/>
          <p:cNvPicPr>
            <a:picLocks noChangeAspect="1"/>
          </p:cNvPicPr>
          <p:nvPr/>
        </p:nvPicPr>
        <p:blipFill>
          <a:blip r:embed="rId9"/>
          <a:stretch>
            <a:fillRect/>
          </a:stretch>
        </p:blipFill>
        <p:spPr>
          <a:xfrm>
            <a:off x="1932216" y="6174934"/>
            <a:ext cx="1076325" cy="523875"/>
          </a:xfrm>
          <a:prstGeom prst="rect">
            <a:avLst/>
          </a:prstGeom>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0297" y="5659494"/>
            <a:ext cx="1314096" cy="92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36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Parametric study summary – </a:t>
            </a:r>
            <a:r>
              <a:rPr lang="en-US" altLang="ko-KR" sz="3200" dirty="0" err="1" smtClean="0"/>
              <a:t>CuCrZr</a:t>
            </a:r>
            <a:r>
              <a:rPr lang="en-US" altLang="ko-KR" sz="3200" dirty="0" smtClean="0"/>
              <a:t> sink</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10</a:t>
            </a:fld>
            <a:endParaRPr lang="de-DE" dirty="0"/>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81003" y="793249"/>
            <a:ext cx="1695890" cy="369332"/>
          </a:xfrm>
          <a:prstGeom prst="rect">
            <a:avLst/>
          </a:prstGeom>
          <a:solidFill>
            <a:srgbClr val="FFC000"/>
          </a:solidFill>
        </p:spPr>
        <p:txBody>
          <a:bodyPr wrap="square" rtlCol="0">
            <a:spAutoFit/>
          </a:bodyPr>
          <a:lstStyle/>
          <a:p>
            <a:pPr algn="ctr"/>
            <a:r>
              <a:rPr lang="en-US" dirty="0" smtClean="0"/>
              <a:t>Two-tile</a:t>
            </a:r>
            <a:endParaRPr lang="en-US" baseline="30000" dirty="0"/>
          </a:p>
        </p:txBody>
      </p:sp>
      <p:sp>
        <p:nvSpPr>
          <p:cNvPr id="23" name="TextBox 22"/>
          <p:cNvSpPr txBox="1"/>
          <p:nvPr/>
        </p:nvSpPr>
        <p:spPr>
          <a:xfrm>
            <a:off x="8201193" y="984884"/>
            <a:ext cx="1695890" cy="369332"/>
          </a:xfrm>
          <a:prstGeom prst="rect">
            <a:avLst/>
          </a:prstGeom>
          <a:solidFill>
            <a:srgbClr val="FFC000"/>
          </a:solidFill>
        </p:spPr>
        <p:txBody>
          <a:bodyPr wrap="square" rtlCol="0">
            <a:spAutoFit/>
          </a:bodyPr>
          <a:lstStyle/>
          <a:p>
            <a:pPr algn="ctr"/>
            <a:r>
              <a:rPr lang="en-US" dirty="0" smtClean="0"/>
              <a:t>L-tile</a:t>
            </a:r>
            <a:endParaRPr lang="en-US" baseline="30000" dirty="0"/>
          </a:p>
        </p:txBody>
      </p:sp>
      <p:sp>
        <p:nvSpPr>
          <p:cNvPr id="12" name="TextBox 11"/>
          <p:cNvSpPr txBox="1"/>
          <p:nvPr/>
        </p:nvSpPr>
        <p:spPr>
          <a:xfrm>
            <a:off x="2796891" y="5993652"/>
            <a:ext cx="6475782" cy="369332"/>
          </a:xfrm>
          <a:prstGeom prst="rect">
            <a:avLst/>
          </a:prstGeom>
          <a:solidFill>
            <a:srgbClr val="FFC000"/>
          </a:solidFill>
        </p:spPr>
        <p:txBody>
          <a:bodyPr wrap="square" rtlCol="0">
            <a:spAutoFit/>
          </a:bodyPr>
          <a:lstStyle/>
          <a:p>
            <a:pPr algn="ctr"/>
            <a:r>
              <a:rPr lang="en-US" dirty="0" smtClean="0"/>
              <a:t>Blue surface indicates the allowable temperature of </a:t>
            </a:r>
            <a:r>
              <a:rPr lang="en-US" dirty="0" err="1" smtClean="0"/>
              <a:t>CuCrZr</a:t>
            </a:r>
            <a:r>
              <a:rPr lang="en-US" dirty="0" smtClean="0"/>
              <a:t> (400°C)</a:t>
            </a:r>
            <a:endParaRPr lang="en-US" baseline="30000" dirty="0"/>
          </a:p>
        </p:txBody>
      </p:sp>
      <p:pic>
        <p:nvPicPr>
          <p:cNvPr id="2" name="Picture 1"/>
          <p:cNvPicPr>
            <a:picLocks noChangeAspect="1"/>
          </p:cNvPicPr>
          <p:nvPr/>
        </p:nvPicPr>
        <p:blipFill>
          <a:blip r:embed="rId2"/>
          <a:stretch>
            <a:fillRect/>
          </a:stretch>
        </p:blipFill>
        <p:spPr>
          <a:xfrm>
            <a:off x="496613" y="1354126"/>
            <a:ext cx="5265771" cy="4447981"/>
          </a:xfrm>
          <a:prstGeom prst="rect">
            <a:avLst/>
          </a:prstGeom>
        </p:spPr>
      </p:pic>
      <p:pic>
        <p:nvPicPr>
          <p:cNvPr id="3" name="Picture 2"/>
          <p:cNvPicPr>
            <a:picLocks noChangeAspect="1"/>
          </p:cNvPicPr>
          <p:nvPr/>
        </p:nvPicPr>
        <p:blipFill>
          <a:blip r:embed="rId3"/>
          <a:stretch>
            <a:fillRect/>
          </a:stretch>
        </p:blipFill>
        <p:spPr>
          <a:xfrm>
            <a:off x="6707775" y="1545761"/>
            <a:ext cx="5019437" cy="4206766"/>
          </a:xfrm>
          <a:prstGeom prst="rect">
            <a:avLst/>
          </a:prstGeom>
        </p:spPr>
      </p:pic>
    </p:spTree>
    <p:extLst>
      <p:ext uri="{BB962C8B-B14F-4D97-AF65-F5344CB8AC3E}">
        <p14:creationId xmlns:p14="http://schemas.microsoft.com/office/powerpoint/2010/main" val="4072816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Parametric study summary – pipe surface</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11</a:t>
            </a:fld>
            <a:endParaRPr lang="de-DE" dirty="0"/>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38927" y="725474"/>
            <a:ext cx="1695890" cy="369332"/>
          </a:xfrm>
          <a:prstGeom prst="rect">
            <a:avLst/>
          </a:prstGeom>
          <a:solidFill>
            <a:srgbClr val="FFC000"/>
          </a:solidFill>
        </p:spPr>
        <p:txBody>
          <a:bodyPr wrap="square" rtlCol="0">
            <a:spAutoFit/>
          </a:bodyPr>
          <a:lstStyle/>
          <a:p>
            <a:pPr algn="ctr"/>
            <a:r>
              <a:rPr lang="en-US" dirty="0" smtClean="0"/>
              <a:t>Two-tile</a:t>
            </a:r>
            <a:endParaRPr lang="en-US" baseline="30000" dirty="0"/>
          </a:p>
        </p:txBody>
      </p:sp>
      <p:sp>
        <p:nvSpPr>
          <p:cNvPr id="23" name="TextBox 22"/>
          <p:cNvSpPr txBox="1"/>
          <p:nvPr/>
        </p:nvSpPr>
        <p:spPr>
          <a:xfrm>
            <a:off x="8201193" y="984884"/>
            <a:ext cx="1695890" cy="369332"/>
          </a:xfrm>
          <a:prstGeom prst="rect">
            <a:avLst/>
          </a:prstGeom>
          <a:solidFill>
            <a:srgbClr val="FFC000"/>
          </a:solidFill>
        </p:spPr>
        <p:txBody>
          <a:bodyPr wrap="square" rtlCol="0">
            <a:spAutoFit/>
          </a:bodyPr>
          <a:lstStyle/>
          <a:p>
            <a:pPr algn="ctr"/>
            <a:r>
              <a:rPr lang="en-US" dirty="0" smtClean="0"/>
              <a:t>L-tile</a:t>
            </a:r>
            <a:endParaRPr lang="en-US" baseline="30000" dirty="0"/>
          </a:p>
        </p:txBody>
      </p:sp>
      <p:sp>
        <p:nvSpPr>
          <p:cNvPr id="12" name="TextBox 11"/>
          <p:cNvSpPr txBox="1"/>
          <p:nvPr/>
        </p:nvSpPr>
        <p:spPr>
          <a:xfrm>
            <a:off x="2796891" y="5993652"/>
            <a:ext cx="6475782" cy="369332"/>
          </a:xfrm>
          <a:prstGeom prst="rect">
            <a:avLst/>
          </a:prstGeom>
          <a:solidFill>
            <a:srgbClr val="FFC000"/>
          </a:solidFill>
        </p:spPr>
        <p:txBody>
          <a:bodyPr wrap="square" rtlCol="0">
            <a:spAutoFit/>
          </a:bodyPr>
          <a:lstStyle/>
          <a:p>
            <a:pPr algn="ctr"/>
            <a:r>
              <a:rPr lang="en-US" dirty="0" smtClean="0"/>
              <a:t>Blue surface indicates the water boiling point (230°C)</a:t>
            </a:r>
            <a:endParaRPr lang="en-US" baseline="30000" dirty="0"/>
          </a:p>
        </p:txBody>
      </p:sp>
      <p:pic>
        <p:nvPicPr>
          <p:cNvPr id="2" name="Picture 1"/>
          <p:cNvPicPr>
            <a:picLocks noChangeAspect="1"/>
          </p:cNvPicPr>
          <p:nvPr/>
        </p:nvPicPr>
        <p:blipFill>
          <a:blip r:embed="rId2"/>
          <a:stretch>
            <a:fillRect/>
          </a:stretch>
        </p:blipFill>
        <p:spPr>
          <a:xfrm>
            <a:off x="701565" y="1354216"/>
            <a:ext cx="5009012" cy="4527651"/>
          </a:xfrm>
          <a:prstGeom prst="rect">
            <a:avLst/>
          </a:prstGeom>
        </p:spPr>
      </p:pic>
      <p:pic>
        <p:nvPicPr>
          <p:cNvPr id="3" name="Picture 2"/>
          <p:cNvPicPr>
            <a:picLocks noChangeAspect="1"/>
          </p:cNvPicPr>
          <p:nvPr/>
        </p:nvPicPr>
        <p:blipFill>
          <a:blip r:embed="rId3"/>
          <a:stretch>
            <a:fillRect/>
          </a:stretch>
        </p:blipFill>
        <p:spPr>
          <a:xfrm>
            <a:off x="6762428" y="1408708"/>
            <a:ext cx="5020489" cy="4530451"/>
          </a:xfrm>
          <a:prstGeom prst="rect">
            <a:avLst/>
          </a:prstGeom>
        </p:spPr>
      </p:pic>
    </p:spTree>
    <p:extLst>
      <p:ext uri="{BB962C8B-B14F-4D97-AF65-F5344CB8AC3E}">
        <p14:creationId xmlns:p14="http://schemas.microsoft.com/office/powerpoint/2010/main" val="2217255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Allowable heat flux </a:t>
            </a:r>
            <a:r>
              <a:rPr lang="en-US" altLang="ko-KR" sz="3200" dirty="0" smtClean="0"/>
              <a:t>summary</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12</a:t>
            </a:fld>
            <a:endParaRPr lang="de-DE" dirty="0"/>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19336" y="1014112"/>
            <a:ext cx="5895209" cy="3920314"/>
          </a:xfrm>
          <a:prstGeom prst="rect">
            <a:avLst/>
          </a:prstGeom>
        </p:spPr>
      </p:pic>
      <p:pic>
        <p:nvPicPr>
          <p:cNvPr id="7" name="Picture 6"/>
          <p:cNvPicPr>
            <a:picLocks noChangeAspect="1"/>
          </p:cNvPicPr>
          <p:nvPr/>
        </p:nvPicPr>
        <p:blipFill>
          <a:blip r:embed="rId3"/>
          <a:stretch>
            <a:fillRect/>
          </a:stretch>
        </p:blipFill>
        <p:spPr>
          <a:xfrm>
            <a:off x="6086211" y="1023740"/>
            <a:ext cx="5880730" cy="3910686"/>
          </a:xfrm>
          <a:prstGeom prst="rect">
            <a:avLst/>
          </a:prstGeom>
        </p:spPr>
      </p:pic>
    </p:spTree>
    <p:extLst>
      <p:ext uri="{BB962C8B-B14F-4D97-AF65-F5344CB8AC3E}">
        <p14:creationId xmlns:p14="http://schemas.microsoft.com/office/powerpoint/2010/main" val="183787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Influence of the U-turn HTC</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13</a:t>
            </a:fld>
            <a:endParaRPr lang="de-DE"/>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0490" y="922283"/>
            <a:ext cx="11240813"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convective heat transfer coefficient (HTC) in the cooling channel is important for the plasma facing component design. In present target element design, swirl tapes are employed in the straight section, however, the U-turn has no inserts and keeps a smooth circular surface.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HTC with the swirl tapes is implemented according to the experiment data, but the literature formula for the U-turn could underestimate the HTC, because of the influence of the upstream swirl tapes.</a:t>
            </a:r>
            <a:r>
              <a:rPr lang="en-US" dirty="0"/>
              <a:t> </a:t>
            </a:r>
            <a:r>
              <a:rPr lang="en-US" dirty="0" smtClean="0"/>
              <a:t>Therefore, a uniform HTC is applied on the U-turn surface.</a:t>
            </a:r>
          </a:p>
          <a:p>
            <a:endParaRPr lang="en-US" dirty="0"/>
          </a:p>
          <a:p>
            <a:pPr marL="285750" indent="-285750">
              <a:buFont typeface="Arial" panose="020B0604020202020204" pitchFamily="34" charset="0"/>
              <a:buChar char="•"/>
            </a:pPr>
            <a:r>
              <a:rPr lang="en-US" dirty="0" smtClean="0"/>
              <a:t>Two U-turn HTCs </a:t>
            </a:r>
            <a:r>
              <a:rPr lang="en-US" dirty="0"/>
              <a:t>(20k W/m</a:t>
            </a:r>
            <a:r>
              <a:rPr lang="en-US" baseline="30000" dirty="0"/>
              <a:t>2</a:t>
            </a:r>
            <a:r>
              <a:rPr lang="en-US" dirty="0"/>
              <a:t>K and 100k </a:t>
            </a:r>
            <a:r>
              <a:rPr lang="en-US" dirty="0" smtClean="0"/>
              <a:t>W/m</a:t>
            </a:r>
            <a:r>
              <a:rPr lang="en-US" baseline="30000" dirty="0" smtClean="0"/>
              <a:t>2</a:t>
            </a:r>
            <a:r>
              <a:rPr lang="en-US" dirty="0" smtClean="0"/>
              <a:t>K) are compared on the Two-tile model.</a:t>
            </a:r>
            <a:endParaRPr lang="en-US" dirty="0"/>
          </a:p>
        </p:txBody>
      </p:sp>
      <p:pic>
        <p:nvPicPr>
          <p:cNvPr id="7" name="Picture 6">
            <a:extLst>
              <a:ext uri="{FF2B5EF4-FFF2-40B4-BE49-F238E27FC236}">
                <a16:creationId xmlns:a16="http://schemas.microsoft.com/office/drawing/2014/main" id="{FE1018D3-C318-46C5-9468-FB4C2A323C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53" t="20413" r="27249" b="26845"/>
          <a:stretch/>
        </p:blipFill>
        <p:spPr>
          <a:xfrm>
            <a:off x="923584" y="4061604"/>
            <a:ext cx="3405673" cy="2550367"/>
          </a:xfrm>
          <a:prstGeom prst="rect">
            <a:avLst/>
          </a:prstGeom>
        </p:spPr>
      </p:pic>
      <p:pic>
        <p:nvPicPr>
          <p:cNvPr id="8" name="Picture 7">
            <a:extLst>
              <a:ext uri="{FF2B5EF4-FFF2-40B4-BE49-F238E27FC236}">
                <a16:creationId xmlns:a16="http://schemas.microsoft.com/office/drawing/2014/main" id="{74955BA0-3A07-4915-ADFD-3D923D9D40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15" t="23258" r="18909" b="27826"/>
          <a:stretch/>
        </p:blipFill>
        <p:spPr>
          <a:xfrm>
            <a:off x="5817488" y="4214003"/>
            <a:ext cx="3834883" cy="2397968"/>
          </a:xfrm>
          <a:prstGeom prst="rect">
            <a:avLst/>
          </a:prstGeom>
        </p:spPr>
      </p:pic>
      <p:cxnSp>
        <p:nvCxnSpPr>
          <p:cNvPr id="12" name="Straight Arrow Connector 11"/>
          <p:cNvCxnSpPr/>
          <p:nvPr/>
        </p:nvCxnSpPr>
        <p:spPr>
          <a:xfrm flipH="1">
            <a:off x="3601617" y="4553147"/>
            <a:ext cx="727640" cy="6353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9257" y="4091482"/>
            <a:ext cx="1978237" cy="923330"/>
          </a:xfrm>
          <a:prstGeom prst="rect">
            <a:avLst/>
          </a:prstGeom>
          <a:solidFill>
            <a:srgbClr val="FFC000"/>
          </a:solidFill>
        </p:spPr>
        <p:txBody>
          <a:bodyPr wrap="square" rtlCol="0">
            <a:spAutoFit/>
          </a:bodyPr>
          <a:lstStyle/>
          <a:p>
            <a:pPr algn="ctr"/>
            <a:r>
              <a:rPr lang="en-US" dirty="0" smtClean="0"/>
              <a:t>The U-turn has a big influence on the hot edge</a:t>
            </a:r>
            <a:endParaRPr lang="en-US" baseline="30000" dirty="0"/>
          </a:p>
        </p:txBody>
      </p:sp>
      <p:cxnSp>
        <p:nvCxnSpPr>
          <p:cNvPr id="14" name="Straight Arrow Connector 13"/>
          <p:cNvCxnSpPr>
            <a:stCxn id="13" idx="3"/>
          </p:cNvCxnSpPr>
          <p:nvPr/>
        </p:nvCxnSpPr>
        <p:spPr>
          <a:xfrm>
            <a:off x="6307494" y="4553147"/>
            <a:ext cx="1763486" cy="97990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105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Steady state temperature comparison </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14</a:t>
            </a:fld>
            <a:endParaRPr lang="de-DE"/>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52862" y="684923"/>
            <a:ext cx="7852329" cy="5767316"/>
          </a:xfrm>
          <a:prstGeom prst="rect">
            <a:avLst/>
          </a:prstGeom>
        </p:spPr>
      </p:pic>
      <p:sp>
        <p:nvSpPr>
          <p:cNvPr id="8" name="TextBox 7"/>
          <p:cNvSpPr txBox="1"/>
          <p:nvPr/>
        </p:nvSpPr>
        <p:spPr>
          <a:xfrm>
            <a:off x="8351985" y="912952"/>
            <a:ext cx="3357934"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Lower HTC = higher temperature, and the temperature difference under 10MW/m</a:t>
            </a:r>
            <a:r>
              <a:rPr lang="en-US" baseline="30000" dirty="0" smtClean="0"/>
              <a:t>2</a:t>
            </a:r>
            <a:r>
              <a:rPr lang="en-US" dirty="0" smtClean="0"/>
              <a:t> is listed below.</a:t>
            </a:r>
          </a:p>
          <a:p>
            <a:pPr marL="285750" indent="-285750">
              <a:buFont typeface="Arial" panose="020B0604020202020204" pitchFamily="34" charset="0"/>
              <a:buChar char="•"/>
            </a:pPr>
            <a:r>
              <a:rPr lang="en-US" dirty="0" smtClean="0"/>
              <a:t>W tiles: ∆T=330°C</a:t>
            </a:r>
          </a:p>
          <a:p>
            <a:pPr marL="285750" indent="-285750">
              <a:buFont typeface="Arial" panose="020B0604020202020204" pitchFamily="34" charset="0"/>
              <a:buChar char="•"/>
            </a:pPr>
            <a:r>
              <a:rPr lang="en-US" dirty="0" smtClean="0"/>
              <a:t>Cu </a:t>
            </a:r>
            <a:r>
              <a:rPr lang="en-US" dirty="0"/>
              <a:t>interlayer: ∆</a:t>
            </a:r>
            <a:r>
              <a:rPr lang="en-US" dirty="0" smtClean="0"/>
              <a:t>T=353°C</a:t>
            </a:r>
          </a:p>
          <a:p>
            <a:pPr marL="285750" indent="-285750">
              <a:buFont typeface="Arial" panose="020B0604020202020204" pitchFamily="34" charset="0"/>
              <a:buChar char="•"/>
            </a:pPr>
            <a:r>
              <a:rPr lang="en-US" dirty="0" err="1" smtClean="0"/>
              <a:t>CuCrZr</a:t>
            </a:r>
            <a:r>
              <a:rPr lang="en-US" dirty="0" smtClean="0"/>
              <a:t> sink: </a:t>
            </a:r>
            <a:r>
              <a:rPr lang="en-US" dirty="0"/>
              <a:t>∆</a:t>
            </a:r>
            <a:r>
              <a:rPr lang="en-US" dirty="0" smtClean="0"/>
              <a:t>T=348°C</a:t>
            </a:r>
          </a:p>
          <a:p>
            <a:pPr marL="285750" indent="-285750">
              <a:buFont typeface="Arial" panose="020B0604020202020204" pitchFamily="34" charset="0"/>
              <a:buChar char="•"/>
            </a:pPr>
            <a:r>
              <a:rPr lang="en-US" dirty="0" smtClean="0"/>
              <a:t>Cooling </a:t>
            </a:r>
            <a:r>
              <a:rPr lang="en-US" dirty="0"/>
              <a:t>surface: ∆</a:t>
            </a:r>
            <a:r>
              <a:rPr lang="en-US" dirty="0" smtClean="0"/>
              <a:t>T=469°C</a:t>
            </a:r>
            <a:r>
              <a:rPr lang="en-US" dirty="0"/>
              <a:t> </a:t>
            </a:r>
            <a:endParaRPr lang="en-US" dirty="0" smtClean="0"/>
          </a:p>
          <a:p>
            <a:pPr marL="285750" indent="-285750">
              <a:buFont typeface="Arial" panose="020B0604020202020204" pitchFamily="34" charset="0"/>
              <a:buChar char="•"/>
            </a:pPr>
            <a:r>
              <a:rPr lang="en-US" dirty="0" smtClean="0"/>
              <a:t>With a higher HTC, it takes shorter time to reach steady state.</a:t>
            </a:r>
          </a:p>
        </p:txBody>
      </p:sp>
    </p:spTree>
    <p:extLst>
      <p:ext uri="{BB962C8B-B14F-4D97-AF65-F5344CB8AC3E}">
        <p14:creationId xmlns:p14="http://schemas.microsoft.com/office/powerpoint/2010/main" val="50874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Heating up speed comparison </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15</a:t>
            </a:fld>
            <a:endParaRPr lang="de-DE"/>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51985" y="912952"/>
            <a:ext cx="3357934"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Due to the temperature limit of the </a:t>
            </a:r>
            <a:r>
              <a:rPr lang="en-US" dirty="0" err="1" smtClean="0"/>
              <a:t>CuCrZr</a:t>
            </a:r>
            <a:r>
              <a:rPr lang="en-US" dirty="0"/>
              <a:t> </a:t>
            </a:r>
            <a:r>
              <a:rPr lang="en-US" dirty="0" smtClean="0"/>
              <a:t>(450°C), the heating time is set at 1s, and the temperature profile of the element is not affected by the HTC, except the cooling surface (</a:t>
            </a:r>
            <a:r>
              <a:rPr lang="en-US" dirty="0"/>
              <a:t>∆</a:t>
            </a:r>
            <a:r>
              <a:rPr lang="en-US" dirty="0" smtClean="0"/>
              <a:t>T=114°C).</a:t>
            </a:r>
          </a:p>
        </p:txBody>
      </p:sp>
      <p:pic>
        <p:nvPicPr>
          <p:cNvPr id="2" name="Picture 1"/>
          <p:cNvPicPr>
            <a:picLocks noChangeAspect="1"/>
          </p:cNvPicPr>
          <p:nvPr/>
        </p:nvPicPr>
        <p:blipFill>
          <a:blip r:embed="rId2"/>
          <a:stretch>
            <a:fillRect/>
          </a:stretch>
        </p:blipFill>
        <p:spPr>
          <a:xfrm>
            <a:off x="119336" y="666640"/>
            <a:ext cx="7852329" cy="5767316"/>
          </a:xfrm>
          <a:prstGeom prst="rect">
            <a:avLst/>
          </a:prstGeom>
        </p:spPr>
      </p:pic>
    </p:spTree>
    <p:extLst>
      <p:ext uri="{BB962C8B-B14F-4D97-AF65-F5344CB8AC3E}">
        <p14:creationId xmlns:p14="http://schemas.microsoft.com/office/powerpoint/2010/main" val="1104627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Cooling down speed comparison </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16</a:t>
            </a:fld>
            <a:endParaRPr lang="de-DE"/>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51985" y="912952"/>
            <a:ext cx="3357934"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Similar to the heating up process, the cooling down time of the solids is consistent, only the difference of the cooling surface temperature can be noticed.</a:t>
            </a:r>
          </a:p>
        </p:txBody>
      </p:sp>
      <p:pic>
        <p:nvPicPr>
          <p:cNvPr id="4" name="Picture 3"/>
          <p:cNvPicPr>
            <a:picLocks noChangeAspect="1"/>
          </p:cNvPicPr>
          <p:nvPr/>
        </p:nvPicPr>
        <p:blipFill>
          <a:blip r:embed="rId2"/>
          <a:stretch>
            <a:fillRect/>
          </a:stretch>
        </p:blipFill>
        <p:spPr>
          <a:xfrm>
            <a:off x="372076" y="772134"/>
            <a:ext cx="7846232" cy="5773412"/>
          </a:xfrm>
          <a:prstGeom prst="rect">
            <a:avLst/>
          </a:prstGeom>
        </p:spPr>
      </p:pic>
    </p:spTree>
    <p:extLst>
      <p:ext uri="{BB962C8B-B14F-4D97-AF65-F5344CB8AC3E}">
        <p14:creationId xmlns:p14="http://schemas.microsoft.com/office/powerpoint/2010/main" val="3897698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r="13412"/>
          <a:stretch/>
        </p:blipFill>
        <p:spPr>
          <a:xfrm>
            <a:off x="5840964" y="1167825"/>
            <a:ext cx="6270462" cy="5323024"/>
          </a:xfrm>
          <a:prstGeom prst="rect">
            <a:avLst/>
          </a:prstGeom>
        </p:spPr>
      </p:pic>
      <p:cxnSp>
        <p:nvCxnSpPr>
          <p:cNvPr id="2"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19336" y="0"/>
            <a:ext cx="9229937" cy="584775"/>
          </a:xfrm>
          <a:prstGeom prst="rect">
            <a:avLst/>
          </a:prstGeom>
        </p:spPr>
        <p:txBody>
          <a:bodyPr wrap="square">
            <a:spAutoFit/>
          </a:bodyPr>
          <a:lstStyle/>
          <a:p>
            <a:r>
              <a:rPr lang="en-US" altLang="ko-KR" sz="3200" dirty="0" smtClean="0"/>
              <a:t>Thermal analysis results summary – Two-tile</a:t>
            </a:r>
            <a:endParaRPr lang="en-US" sz="3200" dirty="0"/>
          </a:p>
        </p:txBody>
      </p:sp>
      <p:sp>
        <p:nvSpPr>
          <p:cNvPr id="6" name="Espace réservé du numéro de diapositive 5"/>
          <p:cNvSpPr>
            <a:spLocks noGrp="1"/>
          </p:cNvSpPr>
          <p:nvPr>
            <p:ph type="sldNum" sz="quarter" idx="12"/>
          </p:nvPr>
        </p:nvSpPr>
        <p:spPr>
          <a:xfrm>
            <a:off x="11449335" y="6362984"/>
            <a:ext cx="2743200" cy="365125"/>
          </a:xfrm>
        </p:spPr>
        <p:txBody>
          <a:bodyPr/>
          <a:lstStyle/>
          <a:p>
            <a:fld id="{2F181969-B51F-4CC8-8A5D-B69C971A979C}" type="slidenum">
              <a:rPr lang="de-DE" smtClean="0"/>
              <a:t>17</a:t>
            </a:fld>
            <a:endParaRPr lang="de-DE"/>
          </a:p>
        </p:txBody>
      </p:sp>
      <p:graphicFrame>
        <p:nvGraphicFramePr>
          <p:cNvPr id="8" name="Table 7"/>
          <p:cNvGraphicFramePr>
            <a:graphicFrameLocks noGrp="1"/>
          </p:cNvGraphicFramePr>
          <p:nvPr>
            <p:extLst>
              <p:ext uri="{D42A27DB-BD31-4B8C-83A1-F6EECF244321}">
                <p14:modId xmlns:p14="http://schemas.microsoft.com/office/powerpoint/2010/main" val="2477548685"/>
              </p:ext>
            </p:extLst>
          </p:nvPr>
        </p:nvGraphicFramePr>
        <p:xfrm>
          <a:off x="385531" y="724304"/>
          <a:ext cx="5268820" cy="4953000"/>
        </p:xfrm>
        <a:graphic>
          <a:graphicData uri="http://schemas.openxmlformats.org/drawingml/2006/table">
            <a:tbl>
              <a:tblPr firstRow="1" bandRow="1">
                <a:tableStyleId>{5C22544A-7EE6-4342-B048-85BDC9FD1C3A}</a:tableStyleId>
              </a:tblPr>
              <a:tblGrid>
                <a:gridCol w="1405946">
                  <a:extLst>
                    <a:ext uri="{9D8B030D-6E8A-4147-A177-3AD203B41FA5}">
                      <a16:colId xmlns:a16="http://schemas.microsoft.com/office/drawing/2014/main" val="1747668470"/>
                    </a:ext>
                  </a:extLst>
                </a:gridCol>
                <a:gridCol w="970384">
                  <a:extLst>
                    <a:ext uri="{9D8B030D-6E8A-4147-A177-3AD203B41FA5}">
                      <a16:colId xmlns:a16="http://schemas.microsoft.com/office/drawing/2014/main" val="2113637187"/>
                    </a:ext>
                  </a:extLst>
                </a:gridCol>
                <a:gridCol w="1427584">
                  <a:extLst>
                    <a:ext uri="{9D8B030D-6E8A-4147-A177-3AD203B41FA5}">
                      <a16:colId xmlns:a16="http://schemas.microsoft.com/office/drawing/2014/main" val="3535969178"/>
                    </a:ext>
                  </a:extLst>
                </a:gridCol>
                <a:gridCol w="1464906">
                  <a:extLst>
                    <a:ext uri="{9D8B030D-6E8A-4147-A177-3AD203B41FA5}">
                      <a16:colId xmlns:a16="http://schemas.microsoft.com/office/drawing/2014/main" val="3633061389"/>
                    </a:ext>
                  </a:extLst>
                </a:gridCol>
              </a:tblGrid>
              <a:tr h="370840">
                <a:tc>
                  <a:txBody>
                    <a:bodyPr/>
                    <a:lstStyle/>
                    <a:p>
                      <a:r>
                        <a:rPr lang="en-US" dirty="0" smtClean="0">
                          <a:solidFill>
                            <a:schemeClr val="bg1"/>
                          </a:solidFill>
                        </a:rPr>
                        <a:t>Component </a:t>
                      </a:r>
                      <a:endParaRPr lang="en-US" dirty="0">
                        <a:solidFill>
                          <a:schemeClr val="bg1"/>
                        </a:solidFill>
                      </a:endParaRPr>
                    </a:p>
                  </a:txBody>
                  <a:tcPr/>
                </a:tc>
                <a:tc>
                  <a:txBody>
                    <a:bodyPr/>
                    <a:lstStyle/>
                    <a:p>
                      <a:r>
                        <a:rPr lang="en-US" dirty="0" smtClean="0">
                          <a:solidFill>
                            <a:schemeClr val="bg1"/>
                          </a:solidFill>
                        </a:rPr>
                        <a:t>Case </a:t>
                      </a:r>
                      <a:endParaRPr lang="en-US" dirty="0">
                        <a:solidFill>
                          <a:schemeClr val="bg1"/>
                        </a:solidFill>
                      </a:endParaRPr>
                    </a:p>
                  </a:txBody>
                  <a:tcPr/>
                </a:tc>
                <a:tc>
                  <a:txBody>
                    <a:bodyPr/>
                    <a:lstStyle/>
                    <a:p>
                      <a:r>
                        <a:rPr lang="en-US" dirty="0" smtClean="0">
                          <a:solidFill>
                            <a:schemeClr val="bg1"/>
                          </a:solidFill>
                        </a:rPr>
                        <a:t>Max. T</a:t>
                      </a:r>
                      <a:r>
                        <a:rPr lang="en-US" baseline="0" dirty="0" smtClean="0">
                          <a:solidFill>
                            <a:schemeClr val="bg1"/>
                          </a:solidFill>
                        </a:rPr>
                        <a:t> (°C) – 20k </a:t>
                      </a:r>
                      <a:r>
                        <a:rPr lang="en-US" dirty="0" smtClean="0"/>
                        <a:t>W/m</a:t>
                      </a:r>
                      <a:r>
                        <a:rPr lang="en-US" baseline="30000" dirty="0" smtClean="0"/>
                        <a:t>2</a:t>
                      </a:r>
                      <a:r>
                        <a:rPr lang="en-US" dirty="0" smtClean="0"/>
                        <a:t>K</a:t>
                      </a:r>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Max. T</a:t>
                      </a:r>
                      <a:r>
                        <a:rPr lang="en-US" baseline="0" dirty="0" smtClean="0">
                          <a:solidFill>
                            <a:schemeClr val="bg1"/>
                          </a:solidFill>
                        </a:rPr>
                        <a:t> (°C) – 100k </a:t>
                      </a:r>
                      <a:r>
                        <a:rPr lang="en-US" dirty="0" smtClean="0"/>
                        <a:t>W/m</a:t>
                      </a:r>
                      <a:r>
                        <a:rPr lang="en-US" baseline="30000" dirty="0" smtClean="0"/>
                        <a:t>2</a:t>
                      </a:r>
                      <a:r>
                        <a:rPr lang="en-US" dirty="0" smtClean="0"/>
                        <a:t>K</a:t>
                      </a:r>
                      <a:endParaRPr lang="en-US" dirty="0" smtClean="0">
                        <a:solidFill>
                          <a:schemeClr val="bg1"/>
                        </a:solidFill>
                      </a:endParaRPr>
                    </a:p>
                  </a:txBody>
                  <a:tcPr/>
                </a:tc>
                <a:extLst>
                  <a:ext uri="{0D108BD9-81ED-4DB2-BD59-A6C34878D82A}">
                    <a16:rowId xmlns:a16="http://schemas.microsoft.com/office/drawing/2014/main" val="3073799169"/>
                  </a:ext>
                </a:extLst>
              </a:tr>
              <a:tr h="370840">
                <a:tc>
                  <a:txBody>
                    <a:bodyPr/>
                    <a:lstStyle/>
                    <a:p>
                      <a:r>
                        <a:rPr lang="en-US" sz="1800" b="0" dirty="0" smtClean="0"/>
                        <a:t>W tile</a:t>
                      </a:r>
                      <a:endParaRPr lang="en-US" b="0" dirty="0"/>
                    </a:p>
                  </a:txBody>
                  <a:tcPr/>
                </a:tc>
                <a:tc>
                  <a:txBody>
                    <a:bodyPr/>
                    <a:lstStyle/>
                    <a:p>
                      <a:r>
                        <a:rPr lang="en-US" b="0" dirty="0" smtClean="0"/>
                        <a:t>Static </a:t>
                      </a:r>
                      <a:endParaRPr lang="en-US" b="0" dirty="0"/>
                    </a:p>
                  </a:txBody>
                  <a:tcPr/>
                </a:tc>
                <a:tc>
                  <a:txBody>
                    <a:bodyPr/>
                    <a:lstStyle/>
                    <a:p>
                      <a:r>
                        <a:rPr lang="en-US" b="0" dirty="0" smtClean="0"/>
                        <a:t>2357</a:t>
                      </a:r>
                      <a:endParaRPr lang="en-US" b="0" dirty="0"/>
                    </a:p>
                  </a:txBody>
                  <a:tcPr/>
                </a:tc>
                <a:tc>
                  <a:txBody>
                    <a:bodyPr/>
                    <a:lstStyle/>
                    <a:p>
                      <a:r>
                        <a:rPr lang="en-US" b="0" dirty="0" smtClean="0"/>
                        <a:t>2027</a:t>
                      </a:r>
                      <a:endParaRPr lang="en-US" b="0" dirty="0"/>
                    </a:p>
                  </a:txBody>
                  <a:tcPr/>
                </a:tc>
                <a:extLst>
                  <a:ext uri="{0D108BD9-81ED-4DB2-BD59-A6C34878D82A}">
                    <a16:rowId xmlns:a16="http://schemas.microsoft.com/office/drawing/2014/main" val="4089139865"/>
                  </a:ext>
                </a:extLst>
              </a:tr>
              <a:tr h="370840">
                <a:tc>
                  <a:txBody>
                    <a:bodyPr/>
                    <a:lstStyle/>
                    <a:p>
                      <a:endParaRPr lang="en-US" b="0" dirty="0"/>
                    </a:p>
                  </a:txBody>
                  <a:tcPr/>
                </a:tc>
                <a:tc>
                  <a:txBody>
                    <a:bodyPr/>
                    <a:lstStyle/>
                    <a:p>
                      <a:r>
                        <a:rPr lang="en-US" b="0" dirty="0" smtClean="0"/>
                        <a:t>Heating</a:t>
                      </a:r>
                      <a:r>
                        <a:rPr lang="en-US" b="0" baseline="0" dirty="0" smtClean="0"/>
                        <a:t> for 1s</a:t>
                      </a:r>
                      <a:endParaRPr lang="en-US" b="0" dirty="0"/>
                    </a:p>
                  </a:txBody>
                  <a:tcPr/>
                </a:tc>
                <a:tc>
                  <a:txBody>
                    <a:bodyPr/>
                    <a:lstStyle/>
                    <a:p>
                      <a:r>
                        <a:rPr lang="en-US" b="0" dirty="0" smtClean="0"/>
                        <a:t>1409</a:t>
                      </a:r>
                      <a:endParaRPr lang="en-US" b="0" dirty="0"/>
                    </a:p>
                  </a:txBody>
                  <a:tcPr/>
                </a:tc>
                <a:tc>
                  <a:txBody>
                    <a:bodyPr/>
                    <a:lstStyle/>
                    <a:p>
                      <a:r>
                        <a:rPr lang="en-US" b="0" dirty="0" smtClean="0"/>
                        <a:t>1395</a:t>
                      </a:r>
                      <a:endParaRPr lang="en-US" b="0" dirty="0"/>
                    </a:p>
                  </a:txBody>
                  <a:tcPr/>
                </a:tc>
                <a:extLst>
                  <a:ext uri="{0D108BD9-81ED-4DB2-BD59-A6C34878D82A}">
                    <a16:rowId xmlns:a16="http://schemas.microsoft.com/office/drawing/2014/main" val="3324389067"/>
                  </a:ext>
                </a:extLst>
              </a:tr>
              <a:tr h="370840">
                <a:tc>
                  <a:txBody>
                    <a:bodyPr/>
                    <a:lstStyle/>
                    <a:p>
                      <a:r>
                        <a:rPr lang="en-US" b="0" dirty="0" smtClean="0"/>
                        <a:t>Cu interlayer</a:t>
                      </a:r>
                      <a:endParaRPr lang="en-US" b="0" dirty="0"/>
                    </a:p>
                  </a:txBody>
                  <a:tcPr/>
                </a:tc>
                <a:tc>
                  <a:txBody>
                    <a:bodyPr/>
                    <a:lstStyle/>
                    <a:p>
                      <a:r>
                        <a:rPr lang="en-US" b="0" dirty="0" smtClean="0"/>
                        <a:t>Static </a:t>
                      </a:r>
                      <a:endParaRPr lang="en-US" b="0" dirty="0"/>
                    </a:p>
                  </a:txBody>
                  <a:tcPr/>
                </a:tc>
                <a:tc>
                  <a:txBody>
                    <a:bodyPr/>
                    <a:lstStyle/>
                    <a:p>
                      <a:r>
                        <a:rPr lang="en-US" b="0" dirty="0" smtClean="0"/>
                        <a:t>1482</a:t>
                      </a:r>
                      <a:endParaRPr lang="en-US" b="0" dirty="0"/>
                    </a:p>
                  </a:txBody>
                  <a:tcPr/>
                </a:tc>
                <a:tc>
                  <a:txBody>
                    <a:bodyPr/>
                    <a:lstStyle/>
                    <a:p>
                      <a:r>
                        <a:rPr lang="en-US" b="0" dirty="0" smtClean="0"/>
                        <a:t>1129</a:t>
                      </a:r>
                      <a:endParaRPr lang="en-US" b="0" dirty="0"/>
                    </a:p>
                  </a:txBody>
                  <a:tcPr/>
                </a:tc>
                <a:extLst>
                  <a:ext uri="{0D108BD9-81ED-4DB2-BD59-A6C34878D82A}">
                    <a16:rowId xmlns:a16="http://schemas.microsoft.com/office/drawing/2014/main" val="519048441"/>
                  </a:ext>
                </a:extLst>
              </a:tr>
              <a:tr h="370840">
                <a:tc>
                  <a:txBody>
                    <a:bodyPr/>
                    <a:lstStyle/>
                    <a:p>
                      <a:endParaRPr lang="en-US" b="0" dirty="0"/>
                    </a:p>
                  </a:txBody>
                  <a:tcPr/>
                </a:tc>
                <a:tc>
                  <a:txBody>
                    <a:bodyPr/>
                    <a:lstStyle/>
                    <a:p>
                      <a:r>
                        <a:rPr lang="en-US" b="0" dirty="0" smtClean="0"/>
                        <a:t>Heating</a:t>
                      </a:r>
                      <a:r>
                        <a:rPr lang="en-US" b="0" baseline="0" dirty="0" smtClean="0"/>
                        <a:t> for 1s</a:t>
                      </a:r>
                      <a:endParaRPr lang="en-US" b="0" dirty="0"/>
                    </a:p>
                  </a:txBody>
                  <a:tcPr/>
                </a:tc>
                <a:tc>
                  <a:txBody>
                    <a:bodyPr/>
                    <a:lstStyle/>
                    <a:p>
                      <a:r>
                        <a:rPr lang="en-US" b="0" dirty="0" smtClean="0"/>
                        <a:t>621</a:t>
                      </a:r>
                      <a:endParaRPr lang="en-US" b="0" dirty="0"/>
                    </a:p>
                  </a:txBody>
                  <a:tcPr/>
                </a:tc>
                <a:tc>
                  <a:txBody>
                    <a:bodyPr/>
                    <a:lstStyle/>
                    <a:p>
                      <a:r>
                        <a:rPr lang="en-US" b="0" dirty="0" smtClean="0"/>
                        <a:t>608</a:t>
                      </a:r>
                      <a:endParaRPr lang="en-US" b="0" dirty="0"/>
                    </a:p>
                  </a:txBody>
                  <a:tcPr/>
                </a:tc>
                <a:extLst>
                  <a:ext uri="{0D108BD9-81ED-4DB2-BD59-A6C34878D82A}">
                    <a16:rowId xmlns:a16="http://schemas.microsoft.com/office/drawing/2014/main" val="2992021387"/>
                  </a:ext>
                </a:extLst>
              </a:tr>
              <a:tr h="370840">
                <a:tc>
                  <a:txBody>
                    <a:bodyPr/>
                    <a:lstStyle/>
                    <a:p>
                      <a:r>
                        <a:rPr lang="en-US" b="0" dirty="0" err="1" smtClean="0"/>
                        <a:t>CuCrZr</a:t>
                      </a:r>
                      <a:r>
                        <a:rPr lang="en-US" b="0" baseline="0" dirty="0" smtClean="0"/>
                        <a:t> sink</a:t>
                      </a:r>
                      <a:endParaRPr lang="en-US" b="0" dirty="0"/>
                    </a:p>
                  </a:txBody>
                  <a:tcPr/>
                </a:tc>
                <a:tc>
                  <a:txBody>
                    <a:bodyPr/>
                    <a:lstStyle/>
                    <a:p>
                      <a:r>
                        <a:rPr lang="en-US" b="0" dirty="0" smtClean="0"/>
                        <a:t>Static </a:t>
                      </a:r>
                      <a:endParaRPr lang="en-US" b="0" dirty="0"/>
                    </a:p>
                  </a:txBody>
                  <a:tcPr/>
                </a:tc>
                <a:tc>
                  <a:txBody>
                    <a:bodyPr/>
                    <a:lstStyle/>
                    <a:p>
                      <a:r>
                        <a:rPr lang="en-US" b="0" dirty="0" smtClean="0"/>
                        <a:t>1292</a:t>
                      </a:r>
                      <a:endParaRPr lang="en-US" b="0" dirty="0"/>
                    </a:p>
                  </a:txBody>
                  <a:tcPr/>
                </a:tc>
                <a:tc>
                  <a:txBody>
                    <a:bodyPr/>
                    <a:lstStyle/>
                    <a:p>
                      <a:r>
                        <a:rPr lang="en-US" b="0" dirty="0" smtClean="0"/>
                        <a:t>944</a:t>
                      </a:r>
                      <a:endParaRPr lang="en-US" b="0" dirty="0"/>
                    </a:p>
                  </a:txBody>
                  <a:tcPr/>
                </a:tc>
                <a:extLst>
                  <a:ext uri="{0D108BD9-81ED-4DB2-BD59-A6C34878D82A}">
                    <a16:rowId xmlns:a16="http://schemas.microsoft.com/office/drawing/2014/main" val="2870364008"/>
                  </a:ext>
                </a:extLst>
              </a:tr>
              <a:tr h="370840">
                <a:tc>
                  <a:txBody>
                    <a:bodyPr/>
                    <a:lstStyle/>
                    <a:p>
                      <a:endParaRPr lang="en-US" b="0" dirty="0"/>
                    </a:p>
                  </a:txBody>
                  <a:tcPr/>
                </a:tc>
                <a:tc>
                  <a:txBody>
                    <a:bodyPr/>
                    <a:lstStyle/>
                    <a:p>
                      <a:r>
                        <a:rPr lang="en-US" b="0" dirty="0" smtClean="0"/>
                        <a:t>Heating</a:t>
                      </a:r>
                      <a:r>
                        <a:rPr lang="en-US" b="0" baseline="0" dirty="0" smtClean="0"/>
                        <a:t> for 1s</a:t>
                      </a:r>
                      <a:endParaRPr lang="en-US" b="0" dirty="0"/>
                    </a:p>
                  </a:txBody>
                  <a:tcPr/>
                </a:tc>
                <a:tc>
                  <a:txBody>
                    <a:bodyPr/>
                    <a:lstStyle/>
                    <a:p>
                      <a:r>
                        <a:rPr lang="en-US" b="0" dirty="0" smtClean="0"/>
                        <a:t>509</a:t>
                      </a:r>
                      <a:endParaRPr lang="en-US" b="0" dirty="0"/>
                    </a:p>
                  </a:txBody>
                  <a:tcPr/>
                </a:tc>
                <a:tc>
                  <a:txBody>
                    <a:bodyPr/>
                    <a:lstStyle/>
                    <a:p>
                      <a:r>
                        <a:rPr lang="en-US" b="0" dirty="0" smtClean="0"/>
                        <a:t>493</a:t>
                      </a:r>
                      <a:endParaRPr lang="en-US" b="0" dirty="0"/>
                    </a:p>
                  </a:txBody>
                  <a:tcPr/>
                </a:tc>
                <a:extLst>
                  <a:ext uri="{0D108BD9-81ED-4DB2-BD59-A6C34878D82A}">
                    <a16:rowId xmlns:a16="http://schemas.microsoft.com/office/drawing/2014/main" val="4125872075"/>
                  </a:ext>
                </a:extLst>
              </a:tr>
              <a:tr h="370840">
                <a:tc>
                  <a:txBody>
                    <a:bodyPr/>
                    <a:lstStyle/>
                    <a:p>
                      <a:r>
                        <a:rPr lang="en-US" b="0" dirty="0" smtClean="0"/>
                        <a:t>Cooling surface</a:t>
                      </a:r>
                      <a:endParaRPr lang="en-US" b="0" dirty="0"/>
                    </a:p>
                  </a:txBody>
                  <a:tcPr/>
                </a:tc>
                <a:tc>
                  <a:txBody>
                    <a:bodyPr/>
                    <a:lstStyle/>
                    <a:p>
                      <a:r>
                        <a:rPr lang="en-US" b="0" dirty="0" smtClean="0"/>
                        <a:t>Static </a:t>
                      </a:r>
                      <a:endParaRPr lang="en-US" b="0" dirty="0"/>
                    </a:p>
                  </a:txBody>
                  <a:tcPr/>
                </a:tc>
                <a:tc>
                  <a:txBody>
                    <a:bodyPr/>
                    <a:lstStyle/>
                    <a:p>
                      <a:r>
                        <a:rPr lang="en-US" b="0" dirty="0" smtClean="0"/>
                        <a:t>825</a:t>
                      </a:r>
                      <a:endParaRPr lang="en-US" b="0" dirty="0"/>
                    </a:p>
                  </a:txBody>
                  <a:tcPr/>
                </a:tc>
                <a:tc>
                  <a:txBody>
                    <a:bodyPr/>
                    <a:lstStyle/>
                    <a:p>
                      <a:r>
                        <a:rPr lang="en-US" b="0" dirty="0" smtClean="0"/>
                        <a:t>356</a:t>
                      </a:r>
                      <a:endParaRPr lang="en-US" b="0" dirty="0"/>
                    </a:p>
                  </a:txBody>
                  <a:tcPr/>
                </a:tc>
                <a:extLst>
                  <a:ext uri="{0D108BD9-81ED-4DB2-BD59-A6C34878D82A}">
                    <a16:rowId xmlns:a16="http://schemas.microsoft.com/office/drawing/2014/main" val="1486254492"/>
                  </a:ext>
                </a:extLst>
              </a:tr>
              <a:tr h="370840">
                <a:tc>
                  <a:txBody>
                    <a:bodyPr/>
                    <a:lstStyle/>
                    <a:p>
                      <a:endParaRPr lang="en-US" b="0" dirty="0"/>
                    </a:p>
                  </a:txBody>
                  <a:tcPr/>
                </a:tc>
                <a:tc>
                  <a:txBody>
                    <a:bodyPr/>
                    <a:lstStyle/>
                    <a:p>
                      <a:r>
                        <a:rPr lang="en-US" b="0" dirty="0" smtClean="0"/>
                        <a:t>Heating</a:t>
                      </a:r>
                      <a:r>
                        <a:rPr lang="en-US" b="0" baseline="0" dirty="0" smtClean="0"/>
                        <a:t> for 1s</a:t>
                      </a:r>
                      <a:endParaRPr lang="en-US" b="0" dirty="0"/>
                    </a:p>
                  </a:txBody>
                  <a:tcPr/>
                </a:tc>
                <a:tc>
                  <a:txBody>
                    <a:bodyPr/>
                    <a:lstStyle/>
                    <a:p>
                      <a:r>
                        <a:rPr lang="en-US" b="0" dirty="0" smtClean="0"/>
                        <a:t>305</a:t>
                      </a:r>
                      <a:endParaRPr lang="en-US" b="0" dirty="0"/>
                    </a:p>
                  </a:txBody>
                  <a:tcPr/>
                </a:tc>
                <a:tc>
                  <a:txBody>
                    <a:bodyPr/>
                    <a:lstStyle/>
                    <a:p>
                      <a:r>
                        <a:rPr lang="en-US" b="0" dirty="0" smtClean="0"/>
                        <a:t>190</a:t>
                      </a:r>
                      <a:endParaRPr lang="en-US" b="0" dirty="0"/>
                    </a:p>
                  </a:txBody>
                  <a:tcPr/>
                </a:tc>
                <a:extLst>
                  <a:ext uri="{0D108BD9-81ED-4DB2-BD59-A6C34878D82A}">
                    <a16:rowId xmlns:a16="http://schemas.microsoft.com/office/drawing/2014/main" val="4128764451"/>
                  </a:ext>
                </a:extLst>
              </a:tr>
            </a:tbl>
          </a:graphicData>
        </a:graphic>
      </p:graphicFrame>
      <p:sp>
        <p:nvSpPr>
          <p:cNvPr id="31" name="TextBox 30"/>
          <p:cNvSpPr txBox="1"/>
          <p:nvPr/>
        </p:nvSpPr>
        <p:spPr>
          <a:xfrm>
            <a:off x="6788166" y="691633"/>
            <a:ext cx="4800745" cy="369332"/>
          </a:xfrm>
          <a:prstGeom prst="rect">
            <a:avLst/>
          </a:prstGeom>
          <a:solidFill>
            <a:srgbClr val="92D050"/>
          </a:solidFill>
        </p:spPr>
        <p:txBody>
          <a:bodyPr wrap="square" rtlCol="0">
            <a:spAutoFit/>
          </a:bodyPr>
          <a:lstStyle/>
          <a:p>
            <a:pPr algn="ctr"/>
            <a:r>
              <a:rPr lang="en-US" dirty="0" smtClean="0"/>
              <a:t>Temperature profile with 1s heating</a:t>
            </a:r>
            <a:endParaRPr lang="en-US" dirty="0"/>
          </a:p>
        </p:txBody>
      </p:sp>
    </p:spTree>
    <p:extLst>
      <p:ext uri="{BB962C8B-B14F-4D97-AF65-F5344CB8AC3E}">
        <p14:creationId xmlns:p14="http://schemas.microsoft.com/office/powerpoint/2010/main" val="1838548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Conclusions </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18</a:t>
            </a:fld>
            <a:endParaRPr lang="de-DE"/>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0490" y="922283"/>
            <a:ext cx="11240813"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parametric study is performed to find the operational heat flux in the two-tile and L-tile design.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both designs, the limiting issue is the </a:t>
            </a:r>
            <a:r>
              <a:rPr lang="en-US" dirty="0" err="1" smtClean="0"/>
              <a:t>CuCrZr</a:t>
            </a:r>
            <a:r>
              <a:rPr lang="en-US" dirty="0" smtClean="0"/>
              <a:t> temperature.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However, the allowable heat flux is calculated with a U-turn HTC assumption, which has a big influence because of the shortest distance to the hot edge.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Two HTCs are compared (</a:t>
            </a:r>
            <a:r>
              <a:rPr lang="en-US" dirty="0"/>
              <a:t>20k W/m</a:t>
            </a:r>
            <a:r>
              <a:rPr lang="en-US" baseline="30000" dirty="0"/>
              <a:t>2</a:t>
            </a:r>
            <a:r>
              <a:rPr lang="en-US" dirty="0"/>
              <a:t>K and 100k W/m</a:t>
            </a:r>
            <a:r>
              <a:rPr lang="en-US" baseline="30000" dirty="0"/>
              <a:t>2</a:t>
            </a:r>
            <a:r>
              <a:rPr lang="en-US" dirty="0"/>
              <a:t>K) </a:t>
            </a:r>
            <a:r>
              <a:rPr lang="en-US" dirty="0" smtClean="0"/>
              <a:t>, </a:t>
            </a:r>
            <a:r>
              <a:rPr lang="en-US" dirty="0"/>
              <a:t>t</a:t>
            </a:r>
            <a:r>
              <a:rPr lang="en-US" dirty="0" smtClean="0"/>
              <a:t>he static temperature of all materials is lower with the higher HTC, the difference under 10MW/m</a:t>
            </a:r>
            <a:r>
              <a:rPr lang="en-US" baseline="30000" dirty="0" smtClean="0"/>
              <a:t>2</a:t>
            </a:r>
            <a:r>
              <a:rPr lang="en-US" dirty="0" smtClean="0"/>
              <a:t> is ~350°C.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When limiting the heating time to 1s, the heating up and cooling down speed is not sensitive to the HTC, however, the cooling surface temperature has a bigger difference, which decides the hydraulic heat transfer status.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Therefore, the U-turn HTC requires more attention to decide the operation heat flux space.</a:t>
            </a:r>
            <a:endParaRPr lang="en-US" dirty="0"/>
          </a:p>
        </p:txBody>
      </p:sp>
    </p:spTree>
    <p:extLst>
      <p:ext uri="{BB962C8B-B14F-4D97-AF65-F5344CB8AC3E}">
        <p14:creationId xmlns:p14="http://schemas.microsoft.com/office/powerpoint/2010/main" val="3067823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Contents </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2</a:t>
            </a:fld>
            <a:endParaRPr lang="de-DE"/>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5593" y="721852"/>
            <a:ext cx="11240813"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Introduction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Typical temperature distribution – 10MW/m2</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Parametric study summary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Allowable heat flux</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Influence of the U-turn HTC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Conclusions  </a:t>
            </a:r>
            <a:endParaRPr lang="en-US" sz="2400" dirty="0"/>
          </a:p>
        </p:txBody>
      </p:sp>
    </p:spTree>
    <p:extLst>
      <p:ext uri="{BB962C8B-B14F-4D97-AF65-F5344CB8AC3E}">
        <p14:creationId xmlns:p14="http://schemas.microsoft.com/office/powerpoint/2010/main" val="131168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C199A4-CD7C-4DAD-8D11-695588B69E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64" t="29920" r="32542" b="22687"/>
          <a:stretch/>
        </p:blipFill>
        <p:spPr>
          <a:xfrm>
            <a:off x="733345" y="3893929"/>
            <a:ext cx="4255090" cy="2413480"/>
          </a:xfrm>
          <a:prstGeom prst="rect">
            <a:avLst/>
          </a:prstGeom>
        </p:spPr>
      </p:pic>
      <p:pic>
        <p:nvPicPr>
          <p:cNvPr id="12" name="Picture 11">
            <a:extLst>
              <a:ext uri="{FF2B5EF4-FFF2-40B4-BE49-F238E27FC236}">
                <a16:creationId xmlns:a16="http://schemas.microsoft.com/office/drawing/2014/main" id="{D6CB5061-A908-416B-B268-D078E4301D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19" t="30382" r="25309" b="24593"/>
          <a:stretch/>
        </p:blipFill>
        <p:spPr>
          <a:xfrm>
            <a:off x="7070998" y="3723128"/>
            <a:ext cx="4425679" cy="2664927"/>
          </a:xfrm>
          <a:prstGeom prst="rect">
            <a:avLst/>
          </a:prstGeom>
        </p:spPr>
      </p:pic>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Introduction </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3</a:t>
            </a:fld>
            <a:endParaRPr lang="de-DE"/>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0490" y="922283"/>
            <a:ext cx="11240813"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According to existing analyses, the target element 1S can’t withstand a steady state 10MW/m</a:t>
            </a:r>
            <a:r>
              <a:rPr lang="en-US" baseline="30000" dirty="0" smtClean="0"/>
              <a:t>2</a:t>
            </a:r>
            <a:r>
              <a:rPr lang="en-US" dirty="0" smtClean="0"/>
              <a:t> on both top and front surfaces</a:t>
            </a:r>
            <a:r>
              <a:rPr lang="en-US" dirty="0"/>
              <a:t>.</a:t>
            </a:r>
            <a:r>
              <a:rPr lang="en-US" dirty="0" smtClean="0"/>
              <a:t> Therefore, a parametric study is performed to find the operational heat flux space.</a:t>
            </a:r>
          </a:p>
          <a:p>
            <a:pPr marL="285750" indent="-285750">
              <a:buFont typeface="Arial" panose="020B0604020202020204" pitchFamily="34" charset="0"/>
              <a:buChar char="•"/>
            </a:pPr>
            <a:r>
              <a:rPr lang="en-US" dirty="0" smtClean="0"/>
              <a:t>Input parameters:</a:t>
            </a:r>
          </a:p>
          <a:p>
            <a:pPr marL="742950" lvl="1" indent="-285750">
              <a:buFont typeface="Arial" panose="020B0604020202020204" pitchFamily="34" charset="0"/>
              <a:buChar char="•"/>
            </a:pPr>
            <a:r>
              <a:rPr lang="en-US" dirty="0" smtClean="0"/>
              <a:t>Heat flux on the top tile (close to the pumping gap), from 0.1MW/m</a:t>
            </a:r>
            <a:r>
              <a:rPr lang="en-US" baseline="30000" dirty="0" smtClean="0"/>
              <a:t>2</a:t>
            </a:r>
            <a:r>
              <a:rPr lang="en-US" dirty="0" smtClean="0"/>
              <a:t> to 10MW/m</a:t>
            </a:r>
            <a:r>
              <a:rPr lang="en-US" baseline="30000" dirty="0" smtClean="0"/>
              <a:t>2</a:t>
            </a:r>
            <a:r>
              <a:rPr lang="en-US" dirty="0" smtClean="0"/>
              <a:t>;</a:t>
            </a:r>
          </a:p>
          <a:p>
            <a:pPr marL="742950" lvl="1" indent="-285750">
              <a:buFont typeface="Arial" panose="020B0604020202020204" pitchFamily="34" charset="0"/>
              <a:buChar char="•"/>
            </a:pPr>
            <a:r>
              <a:rPr lang="en-US" dirty="0" smtClean="0"/>
              <a:t>Heat flux on the </a:t>
            </a:r>
            <a:r>
              <a:rPr lang="en-US" dirty="0"/>
              <a:t>front tile, from 0.1MW/m</a:t>
            </a:r>
            <a:r>
              <a:rPr lang="en-US" baseline="30000" dirty="0"/>
              <a:t>2</a:t>
            </a:r>
            <a:r>
              <a:rPr lang="en-US" dirty="0"/>
              <a:t> to 10MW/m</a:t>
            </a:r>
            <a:r>
              <a:rPr lang="en-US" baseline="30000" dirty="0"/>
              <a:t>2</a:t>
            </a:r>
            <a:r>
              <a:rPr lang="en-US" dirty="0" smtClean="0"/>
              <a:t>.</a:t>
            </a:r>
          </a:p>
          <a:p>
            <a:pPr marL="285750" indent="-285750">
              <a:buFont typeface="Arial" panose="020B0604020202020204" pitchFamily="34" charset="0"/>
              <a:buChar char="•"/>
            </a:pPr>
            <a:r>
              <a:rPr lang="en-US" dirty="0" smtClean="0"/>
              <a:t>Output parameters:</a:t>
            </a:r>
          </a:p>
          <a:p>
            <a:pPr marL="742950" lvl="1" indent="-285750">
              <a:buFont typeface="Arial" panose="020B0604020202020204" pitchFamily="34" charset="0"/>
              <a:buChar char="•"/>
            </a:pPr>
            <a:r>
              <a:rPr lang="en-US" dirty="0" smtClean="0"/>
              <a:t>Steady state temperature of W, Cu, </a:t>
            </a:r>
            <a:r>
              <a:rPr lang="en-US" dirty="0" err="1" smtClean="0"/>
              <a:t>CuCrZr</a:t>
            </a:r>
            <a:r>
              <a:rPr lang="en-US" dirty="0" smtClean="0"/>
              <a:t> and cooling pipe surface.</a:t>
            </a:r>
          </a:p>
          <a:p>
            <a:pPr marL="285750" indent="-285750">
              <a:buFont typeface="Arial" panose="020B0604020202020204" pitchFamily="34" charset="0"/>
              <a:buChar char="•"/>
            </a:pPr>
            <a:r>
              <a:rPr lang="en-US" dirty="0" smtClean="0"/>
              <a:t>The HTC of the U-turn is 100k W/m</a:t>
            </a:r>
            <a:r>
              <a:rPr lang="en-US" baseline="30000" dirty="0" smtClean="0"/>
              <a:t>2</a:t>
            </a:r>
            <a:r>
              <a:rPr lang="en-US" dirty="0" smtClean="0"/>
              <a:t>K. The water temperature is 25°C.</a:t>
            </a:r>
          </a:p>
          <a:p>
            <a:pPr marL="285750" indent="-285750">
              <a:buFont typeface="Arial" panose="020B0604020202020204" pitchFamily="34" charset="0"/>
              <a:buChar char="•"/>
            </a:pPr>
            <a:r>
              <a:rPr lang="en-US" dirty="0" smtClean="0"/>
              <a:t>A uniform 10MW/m</a:t>
            </a:r>
            <a:r>
              <a:rPr lang="en-US" baseline="30000" dirty="0" smtClean="0"/>
              <a:t>2</a:t>
            </a:r>
            <a:r>
              <a:rPr lang="en-US" dirty="0" smtClean="0"/>
              <a:t> heat flux is applied on other tiles.</a:t>
            </a:r>
            <a:endParaRPr lang="en-US" dirty="0"/>
          </a:p>
        </p:txBody>
      </p:sp>
      <p:cxnSp>
        <p:nvCxnSpPr>
          <p:cNvPr id="16" name="Straight Arrow Connector 15"/>
          <p:cNvCxnSpPr>
            <a:stCxn id="19" idx="1"/>
          </p:cNvCxnSpPr>
          <p:nvPr/>
        </p:nvCxnSpPr>
        <p:spPr>
          <a:xfrm flipH="1">
            <a:off x="3898313" y="5235661"/>
            <a:ext cx="1105073" cy="4000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03386" y="3705561"/>
            <a:ext cx="1695890" cy="369332"/>
          </a:xfrm>
          <a:prstGeom prst="rect">
            <a:avLst/>
          </a:prstGeom>
          <a:solidFill>
            <a:srgbClr val="FFC000"/>
          </a:solidFill>
        </p:spPr>
        <p:txBody>
          <a:bodyPr wrap="square" rtlCol="0">
            <a:spAutoFit/>
          </a:bodyPr>
          <a:lstStyle/>
          <a:p>
            <a:pPr algn="ctr"/>
            <a:r>
              <a:rPr lang="en-US" dirty="0" smtClean="0"/>
              <a:t>Top tile</a:t>
            </a:r>
            <a:endParaRPr lang="en-US" baseline="30000" dirty="0"/>
          </a:p>
        </p:txBody>
      </p:sp>
      <p:cxnSp>
        <p:nvCxnSpPr>
          <p:cNvPr id="18" name="Straight Arrow Connector 17"/>
          <p:cNvCxnSpPr/>
          <p:nvPr/>
        </p:nvCxnSpPr>
        <p:spPr>
          <a:xfrm flipH="1">
            <a:off x="3395245" y="3893929"/>
            <a:ext cx="1608141" cy="914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3386" y="5050995"/>
            <a:ext cx="1695890" cy="369332"/>
          </a:xfrm>
          <a:prstGeom prst="rect">
            <a:avLst/>
          </a:prstGeom>
          <a:solidFill>
            <a:srgbClr val="FFC000"/>
          </a:solidFill>
        </p:spPr>
        <p:txBody>
          <a:bodyPr wrap="square" rtlCol="0">
            <a:spAutoFit/>
          </a:bodyPr>
          <a:lstStyle/>
          <a:p>
            <a:pPr algn="ctr"/>
            <a:r>
              <a:rPr lang="en-US" dirty="0" smtClean="0"/>
              <a:t>Front tile</a:t>
            </a:r>
            <a:endParaRPr lang="en-US" baseline="30000" dirty="0"/>
          </a:p>
        </p:txBody>
      </p:sp>
      <p:cxnSp>
        <p:nvCxnSpPr>
          <p:cNvPr id="20" name="Straight Arrow Connector 19"/>
          <p:cNvCxnSpPr>
            <a:stCxn id="19" idx="3"/>
          </p:cNvCxnSpPr>
          <p:nvPr/>
        </p:nvCxnSpPr>
        <p:spPr>
          <a:xfrm>
            <a:off x="6699276" y="5235661"/>
            <a:ext cx="1194422" cy="20004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3"/>
          </p:cNvCxnSpPr>
          <p:nvPr/>
        </p:nvCxnSpPr>
        <p:spPr>
          <a:xfrm>
            <a:off x="6699276" y="3890227"/>
            <a:ext cx="1194422" cy="7844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3345" y="5938077"/>
            <a:ext cx="1695890" cy="369332"/>
          </a:xfrm>
          <a:prstGeom prst="rect">
            <a:avLst/>
          </a:prstGeom>
          <a:solidFill>
            <a:srgbClr val="FFC000"/>
          </a:solidFill>
        </p:spPr>
        <p:txBody>
          <a:bodyPr wrap="square" rtlCol="0">
            <a:spAutoFit/>
          </a:bodyPr>
          <a:lstStyle/>
          <a:p>
            <a:pPr algn="ctr"/>
            <a:r>
              <a:rPr lang="en-US" dirty="0" smtClean="0"/>
              <a:t>Two-tile</a:t>
            </a:r>
            <a:endParaRPr lang="en-US" baseline="30000" dirty="0"/>
          </a:p>
        </p:txBody>
      </p:sp>
      <p:sp>
        <p:nvSpPr>
          <p:cNvPr id="23" name="TextBox 22"/>
          <p:cNvSpPr txBox="1"/>
          <p:nvPr/>
        </p:nvSpPr>
        <p:spPr>
          <a:xfrm>
            <a:off x="9624143" y="5783264"/>
            <a:ext cx="1695890" cy="369332"/>
          </a:xfrm>
          <a:prstGeom prst="rect">
            <a:avLst/>
          </a:prstGeom>
          <a:solidFill>
            <a:srgbClr val="FFC000"/>
          </a:solidFill>
        </p:spPr>
        <p:txBody>
          <a:bodyPr wrap="square" rtlCol="0">
            <a:spAutoFit/>
          </a:bodyPr>
          <a:lstStyle/>
          <a:p>
            <a:pPr algn="ctr"/>
            <a:r>
              <a:rPr lang="en-US" dirty="0" smtClean="0"/>
              <a:t>L-tile</a:t>
            </a:r>
            <a:endParaRPr lang="en-US" baseline="30000" dirty="0"/>
          </a:p>
        </p:txBody>
      </p:sp>
    </p:spTree>
    <p:extLst>
      <p:ext uri="{BB962C8B-B14F-4D97-AF65-F5344CB8AC3E}">
        <p14:creationId xmlns:p14="http://schemas.microsoft.com/office/powerpoint/2010/main" val="1410611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Temperature distribution – W tiles – 10MW/m</a:t>
            </a:r>
            <a:r>
              <a:rPr lang="en-US" altLang="ko-KR" sz="3200" baseline="30000" dirty="0" smtClean="0"/>
              <a:t>2</a:t>
            </a:r>
            <a:r>
              <a:rPr lang="en-US" altLang="ko-KR" sz="3200" dirty="0" smtClean="0"/>
              <a:t> </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4</a:t>
            </a:fld>
            <a:endParaRPr lang="de-DE" dirty="0"/>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7690C40-2A02-467D-8D2A-0F5189BFF7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92" r="16757" b="33536"/>
          <a:stretch/>
        </p:blipFill>
        <p:spPr>
          <a:xfrm>
            <a:off x="232229" y="1912775"/>
            <a:ext cx="5114212" cy="2671224"/>
          </a:xfrm>
          <a:prstGeom prst="rect">
            <a:avLst/>
          </a:prstGeom>
        </p:spPr>
      </p:pic>
      <p:sp>
        <p:nvSpPr>
          <p:cNvPr id="22" name="TextBox 21"/>
          <p:cNvSpPr txBox="1"/>
          <p:nvPr/>
        </p:nvSpPr>
        <p:spPr>
          <a:xfrm>
            <a:off x="2459508" y="879442"/>
            <a:ext cx="1695890" cy="369332"/>
          </a:xfrm>
          <a:prstGeom prst="rect">
            <a:avLst/>
          </a:prstGeom>
          <a:solidFill>
            <a:srgbClr val="FFC000"/>
          </a:solidFill>
        </p:spPr>
        <p:txBody>
          <a:bodyPr wrap="square" rtlCol="0">
            <a:spAutoFit/>
          </a:bodyPr>
          <a:lstStyle/>
          <a:p>
            <a:pPr algn="ctr"/>
            <a:r>
              <a:rPr lang="en-US" dirty="0" smtClean="0"/>
              <a:t>Two-tile</a:t>
            </a:r>
            <a:endParaRPr lang="en-US" baseline="30000" dirty="0"/>
          </a:p>
        </p:txBody>
      </p:sp>
      <p:sp>
        <p:nvSpPr>
          <p:cNvPr id="23" name="TextBox 22"/>
          <p:cNvSpPr txBox="1"/>
          <p:nvPr/>
        </p:nvSpPr>
        <p:spPr>
          <a:xfrm>
            <a:off x="8201193" y="984884"/>
            <a:ext cx="1695890" cy="369332"/>
          </a:xfrm>
          <a:prstGeom prst="rect">
            <a:avLst/>
          </a:prstGeom>
          <a:solidFill>
            <a:srgbClr val="FFC000"/>
          </a:solidFill>
        </p:spPr>
        <p:txBody>
          <a:bodyPr wrap="square" rtlCol="0">
            <a:spAutoFit/>
          </a:bodyPr>
          <a:lstStyle/>
          <a:p>
            <a:pPr algn="ctr"/>
            <a:r>
              <a:rPr lang="en-US" dirty="0" smtClean="0"/>
              <a:t>L-tile</a:t>
            </a:r>
            <a:endParaRPr lang="en-US" baseline="30000" dirty="0"/>
          </a:p>
        </p:txBody>
      </p:sp>
      <p:pic>
        <p:nvPicPr>
          <p:cNvPr id="24" name="Picture 23">
            <a:extLst>
              <a:ext uri="{FF2B5EF4-FFF2-40B4-BE49-F238E27FC236}">
                <a16:creationId xmlns:a16="http://schemas.microsoft.com/office/drawing/2014/main" id="{2814824A-056C-484D-9F9F-A29B42359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92" r="20344" b="27826"/>
          <a:stretch/>
        </p:blipFill>
        <p:spPr>
          <a:xfrm>
            <a:off x="6865775" y="1964487"/>
            <a:ext cx="4366727" cy="2619512"/>
          </a:xfrm>
          <a:prstGeom prst="rect">
            <a:avLst/>
          </a:prstGeom>
        </p:spPr>
      </p:pic>
      <p:sp>
        <p:nvSpPr>
          <p:cNvPr id="25" name="TextBox 24"/>
          <p:cNvSpPr txBox="1"/>
          <p:nvPr/>
        </p:nvSpPr>
        <p:spPr>
          <a:xfrm>
            <a:off x="3778898" y="4824938"/>
            <a:ext cx="4488025" cy="369332"/>
          </a:xfrm>
          <a:prstGeom prst="rect">
            <a:avLst/>
          </a:prstGeom>
          <a:solidFill>
            <a:srgbClr val="FFC000"/>
          </a:solidFill>
        </p:spPr>
        <p:txBody>
          <a:bodyPr wrap="square" rtlCol="0">
            <a:spAutoFit/>
          </a:bodyPr>
          <a:lstStyle/>
          <a:p>
            <a:pPr algn="ctr"/>
            <a:r>
              <a:rPr lang="en-US" dirty="0" smtClean="0"/>
              <a:t>Red zone temperature exceeds allowable</a:t>
            </a:r>
            <a:endParaRPr lang="en-US" baseline="30000" dirty="0"/>
          </a:p>
        </p:txBody>
      </p:sp>
    </p:spTree>
    <p:extLst>
      <p:ext uri="{BB962C8B-B14F-4D97-AF65-F5344CB8AC3E}">
        <p14:creationId xmlns:p14="http://schemas.microsoft.com/office/powerpoint/2010/main" val="325154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Temperature distribution – Cu interlayer – 10MW/m</a:t>
            </a:r>
            <a:r>
              <a:rPr lang="en-US" altLang="ko-KR" sz="3200" baseline="30000" dirty="0" smtClean="0"/>
              <a:t>2</a:t>
            </a:r>
            <a:r>
              <a:rPr lang="en-US" altLang="ko-KR" sz="3200" dirty="0" smtClean="0"/>
              <a:t> </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5</a:t>
            </a:fld>
            <a:endParaRPr lang="de-DE" dirty="0"/>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59508" y="879442"/>
            <a:ext cx="1695890" cy="369332"/>
          </a:xfrm>
          <a:prstGeom prst="rect">
            <a:avLst/>
          </a:prstGeom>
          <a:solidFill>
            <a:srgbClr val="FFC000"/>
          </a:solidFill>
        </p:spPr>
        <p:txBody>
          <a:bodyPr wrap="square" rtlCol="0">
            <a:spAutoFit/>
          </a:bodyPr>
          <a:lstStyle/>
          <a:p>
            <a:pPr algn="ctr"/>
            <a:r>
              <a:rPr lang="en-US" dirty="0" smtClean="0"/>
              <a:t>Two-tile</a:t>
            </a:r>
            <a:endParaRPr lang="en-US" baseline="30000" dirty="0"/>
          </a:p>
        </p:txBody>
      </p:sp>
      <p:sp>
        <p:nvSpPr>
          <p:cNvPr id="23" name="TextBox 22"/>
          <p:cNvSpPr txBox="1"/>
          <p:nvPr/>
        </p:nvSpPr>
        <p:spPr>
          <a:xfrm>
            <a:off x="8201193" y="984884"/>
            <a:ext cx="1695890" cy="369332"/>
          </a:xfrm>
          <a:prstGeom prst="rect">
            <a:avLst/>
          </a:prstGeom>
          <a:solidFill>
            <a:srgbClr val="FFC000"/>
          </a:solidFill>
        </p:spPr>
        <p:txBody>
          <a:bodyPr wrap="square" rtlCol="0">
            <a:spAutoFit/>
          </a:bodyPr>
          <a:lstStyle/>
          <a:p>
            <a:pPr algn="ctr"/>
            <a:r>
              <a:rPr lang="en-US" dirty="0" smtClean="0"/>
              <a:t>L-tile</a:t>
            </a:r>
            <a:endParaRPr lang="en-US" baseline="30000" dirty="0"/>
          </a:p>
        </p:txBody>
      </p:sp>
      <p:pic>
        <p:nvPicPr>
          <p:cNvPr id="12" name="Picture 11">
            <a:extLst>
              <a:ext uri="{FF2B5EF4-FFF2-40B4-BE49-F238E27FC236}">
                <a16:creationId xmlns:a16="http://schemas.microsoft.com/office/drawing/2014/main" id="{2510831B-CF44-4C2F-8164-D199CD82D4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02" r="17187" b="34297"/>
          <a:stretch/>
        </p:blipFill>
        <p:spPr>
          <a:xfrm>
            <a:off x="353526" y="1651518"/>
            <a:ext cx="5384800" cy="2799184"/>
          </a:xfrm>
          <a:prstGeom prst="rect">
            <a:avLst/>
          </a:prstGeom>
        </p:spPr>
      </p:pic>
      <p:sp>
        <p:nvSpPr>
          <p:cNvPr id="13" name="TextBox 12"/>
          <p:cNvSpPr txBox="1"/>
          <p:nvPr/>
        </p:nvSpPr>
        <p:spPr>
          <a:xfrm>
            <a:off x="3778898" y="4824938"/>
            <a:ext cx="4488025" cy="369332"/>
          </a:xfrm>
          <a:prstGeom prst="rect">
            <a:avLst/>
          </a:prstGeom>
          <a:solidFill>
            <a:srgbClr val="FFC000"/>
          </a:solidFill>
        </p:spPr>
        <p:txBody>
          <a:bodyPr wrap="square" rtlCol="0">
            <a:spAutoFit/>
          </a:bodyPr>
          <a:lstStyle/>
          <a:p>
            <a:pPr algn="ctr"/>
            <a:r>
              <a:rPr lang="en-US" dirty="0" smtClean="0"/>
              <a:t>Red zone temperature exceeds allowable</a:t>
            </a:r>
            <a:endParaRPr lang="en-US" baseline="30000" dirty="0"/>
          </a:p>
        </p:txBody>
      </p:sp>
      <p:pic>
        <p:nvPicPr>
          <p:cNvPr id="14" name="Picture 13">
            <a:extLst>
              <a:ext uri="{FF2B5EF4-FFF2-40B4-BE49-F238E27FC236}">
                <a16:creationId xmlns:a16="http://schemas.microsoft.com/office/drawing/2014/main" id="{5E01D083-F058-44F4-849F-BDFB9187FB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92" r="20919" b="28777"/>
          <a:stretch/>
        </p:blipFill>
        <p:spPr>
          <a:xfrm>
            <a:off x="6478036" y="1577379"/>
            <a:ext cx="5142204" cy="3060441"/>
          </a:xfrm>
          <a:prstGeom prst="rect">
            <a:avLst/>
          </a:prstGeom>
        </p:spPr>
      </p:pic>
    </p:spTree>
    <p:extLst>
      <p:ext uri="{BB962C8B-B14F-4D97-AF65-F5344CB8AC3E}">
        <p14:creationId xmlns:p14="http://schemas.microsoft.com/office/powerpoint/2010/main" val="579251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Temperature distribution – </a:t>
            </a:r>
            <a:r>
              <a:rPr lang="en-US" altLang="ko-KR" sz="3200" dirty="0" err="1" smtClean="0"/>
              <a:t>CuCrZr</a:t>
            </a:r>
            <a:r>
              <a:rPr lang="en-US" altLang="ko-KR" sz="3200" dirty="0" smtClean="0"/>
              <a:t> sink – 10MW/m</a:t>
            </a:r>
            <a:r>
              <a:rPr lang="en-US" altLang="ko-KR" sz="3200" baseline="30000" dirty="0" smtClean="0"/>
              <a:t>2</a:t>
            </a:r>
            <a:r>
              <a:rPr lang="en-US" altLang="ko-KR" sz="3200" dirty="0" smtClean="0"/>
              <a:t> </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6</a:t>
            </a:fld>
            <a:endParaRPr lang="de-DE" dirty="0"/>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59508" y="879442"/>
            <a:ext cx="1695890" cy="369332"/>
          </a:xfrm>
          <a:prstGeom prst="rect">
            <a:avLst/>
          </a:prstGeom>
          <a:solidFill>
            <a:srgbClr val="FFC000"/>
          </a:solidFill>
        </p:spPr>
        <p:txBody>
          <a:bodyPr wrap="square" rtlCol="0">
            <a:spAutoFit/>
          </a:bodyPr>
          <a:lstStyle/>
          <a:p>
            <a:pPr algn="ctr"/>
            <a:r>
              <a:rPr lang="en-US" dirty="0" smtClean="0"/>
              <a:t>Two-tile</a:t>
            </a:r>
            <a:endParaRPr lang="en-US" baseline="30000" dirty="0"/>
          </a:p>
        </p:txBody>
      </p:sp>
      <p:sp>
        <p:nvSpPr>
          <p:cNvPr id="23" name="TextBox 22"/>
          <p:cNvSpPr txBox="1"/>
          <p:nvPr/>
        </p:nvSpPr>
        <p:spPr>
          <a:xfrm>
            <a:off x="8201193" y="984884"/>
            <a:ext cx="1695890" cy="369332"/>
          </a:xfrm>
          <a:prstGeom prst="rect">
            <a:avLst/>
          </a:prstGeom>
          <a:solidFill>
            <a:srgbClr val="FFC000"/>
          </a:solidFill>
        </p:spPr>
        <p:txBody>
          <a:bodyPr wrap="square" rtlCol="0">
            <a:spAutoFit/>
          </a:bodyPr>
          <a:lstStyle/>
          <a:p>
            <a:pPr algn="ctr"/>
            <a:r>
              <a:rPr lang="en-US" dirty="0" smtClean="0"/>
              <a:t>L-tile</a:t>
            </a:r>
            <a:endParaRPr lang="en-US" baseline="30000" dirty="0"/>
          </a:p>
        </p:txBody>
      </p:sp>
      <p:sp>
        <p:nvSpPr>
          <p:cNvPr id="13" name="TextBox 12"/>
          <p:cNvSpPr txBox="1"/>
          <p:nvPr/>
        </p:nvSpPr>
        <p:spPr>
          <a:xfrm>
            <a:off x="3778898" y="4824938"/>
            <a:ext cx="4488025" cy="369332"/>
          </a:xfrm>
          <a:prstGeom prst="rect">
            <a:avLst/>
          </a:prstGeom>
          <a:solidFill>
            <a:srgbClr val="FFC000"/>
          </a:solidFill>
        </p:spPr>
        <p:txBody>
          <a:bodyPr wrap="square" rtlCol="0">
            <a:spAutoFit/>
          </a:bodyPr>
          <a:lstStyle/>
          <a:p>
            <a:pPr algn="ctr"/>
            <a:r>
              <a:rPr lang="en-US" dirty="0" smtClean="0"/>
              <a:t>Red zone temperature exceeds allowable</a:t>
            </a:r>
            <a:endParaRPr lang="en-US" baseline="30000" dirty="0"/>
          </a:p>
        </p:txBody>
      </p:sp>
      <p:pic>
        <p:nvPicPr>
          <p:cNvPr id="15" name="Picture 14">
            <a:extLst>
              <a:ext uri="{FF2B5EF4-FFF2-40B4-BE49-F238E27FC236}">
                <a16:creationId xmlns:a16="http://schemas.microsoft.com/office/drawing/2014/main" id="{7D417A45-7FAB-43A1-A089-C1B14557A4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984" r="15896" b="34487"/>
          <a:stretch/>
        </p:blipFill>
        <p:spPr>
          <a:xfrm>
            <a:off x="222898" y="1543440"/>
            <a:ext cx="5468776" cy="2771193"/>
          </a:xfrm>
          <a:prstGeom prst="rect">
            <a:avLst/>
          </a:prstGeom>
        </p:spPr>
      </p:pic>
      <p:pic>
        <p:nvPicPr>
          <p:cNvPr id="16" name="Picture 15">
            <a:extLst>
              <a:ext uri="{FF2B5EF4-FFF2-40B4-BE49-F238E27FC236}">
                <a16:creationId xmlns:a16="http://schemas.microsoft.com/office/drawing/2014/main" id="{2AC775C8-821E-4834-ACD4-56CC69DC51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02" r="20487" b="29539"/>
          <a:stretch/>
        </p:blipFill>
        <p:spPr>
          <a:xfrm>
            <a:off x="6464040" y="1412811"/>
            <a:ext cx="5170196" cy="3032449"/>
          </a:xfrm>
          <a:prstGeom prst="rect">
            <a:avLst/>
          </a:prstGeom>
        </p:spPr>
      </p:pic>
    </p:spTree>
    <p:extLst>
      <p:ext uri="{BB962C8B-B14F-4D97-AF65-F5344CB8AC3E}">
        <p14:creationId xmlns:p14="http://schemas.microsoft.com/office/powerpoint/2010/main" val="2379264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Temperature distribution – pipe surface – 10MW/m</a:t>
            </a:r>
            <a:r>
              <a:rPr lang="en-US" altLang="ko-KR" sz="3200" baseline="30000" dirty="0" smtClean="0"/>
              <a:t>2</a:t>
            </a:r>
            <a:r>
              <a:rPr lang="en-US" altLang="ko-KR" sz="3200" dirty="0" smtClean="0"/>
              <a:t> </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7</a:t>
            </a:fld>
            <a:endParaRPr lang="de-DE" dirty="0"/>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59508" y="879442"/>
            <a:ext cx="1695890" cy="369332"/>
          </a:xfrm>
          <a:prstGeom prst="rect">
            <a:avLst/>
          </a:prstGeom>
          <a:solidFill>
            <a:srgbClr val="FFC000"/>
          </a:solidFill>
        </p:spPr>
        <p:txBody>
          <a:bodyPr wrap="square" rtlCol="0">
            <a:spAutoFit/>
          </a:bodyPr>
          <a:lstStyle/>
          <a:p>
            <a:pPr algn="ctr"/>
            <a:r>
              <a:rPr lang="en-US" dirty="0" smtClean="0"/>
              <a:t>Two-tile</a:t>
            </a:r>
            <a:endParaRPr lang="en-US" baseline="30000" dirty="0"/>
          </a:p>
        </p:txBody>
      </p:sp>
      <p:sp>
        <p:nvSpPr>
          <p:cNvPr id="23" name="TextBox 22"/>
          <p:cNvSpPr txBox="1"/>
          <p:nvPr/>
        </p:nvSpPr>
        <p:spPr>
          <a:xfrm>
            <a:off x="8201193" y="984884"/>
            <a:ext cx="1695890" cy="369332"/>
          </a:xfrm>
          <a:prstGeom prst="rect">
            <a:avLst/>
          </a:prstGeom>
          <a:solidFill>
            <a:srgbClr val="FFC000"/>
          </a:solidFill>
        </p:spPr>
        <p:txBody>
          <a:bodyPr wrap="square" rtlCol="0">
            <a:spAutoFit/>
          </a:bodyPr>
          <a:lstStyle/>
          <a:p>
            <a:pPr algn="ctr"/>
            <a:r>
              <a:rPr lang="en-US" dirty="0" smtClean="0"/>
              <a:t>L-tile</a:t>
            </a:r>
            <a:endParaRPr lang="en-US" baseline="30000" dirty="0"/>
          </a:p>
        </p:txBody>
      </p:sp>
      <p:sp>
        <p:nvSpPr>
          <p:cNvPr id="13" name="TextBox 12"/>
          <p:cNvSpPr txBox="1"/>
          <p:nvPr/>
        </p:nvSpPr>
        <p:spPr>
          <a:xfrm>
            <a:off x="3778898" y="4824938"/>
            <a:ext cx="4488025" cy="369332"/>
          </a:xfrm>
          <a:prstGeom prst="rect">
            <a:avLst/>
          </a:prstGeom>
          <a:solidFill>
            <a:srgbClr val="FFC000"/>
          </a:solidFill>
        </p:spPr>
        <p:txBody>
          <a:bodyPr wrap="square" rtlCol="0">
            <a:spAutoFit/>
          </a:bodyPr>
          <a:lstStyle/>
          <a:p>
            <a:pPr algn="ctr"/>
            <a:r>
              <a:rPr lang="en-US" dirty="0" smtClean="0"/>
              <a:t>Red zone temperature exceeds boiling point</a:t>
            </a:r>
            <a:endParaRPr lang="en-US" baseline="30000" dirty="0"/>
          </a:p>
        </p:txBody>
      </p:sp>
      <p:pic>
        <p:nvPicPr>
          <p:cNvPr id="12" name="Picture 11">
            <a:extLst>
              <a:ext uri="{FF2B5EF4-FFF2-40B4-BE49-F238E27FC236}">
                <a16:creationId xmlns:a16="http://schemas.microsoft.com/office/drawing/2014/main" id="{703FF5B6-E79A-4C25-BC96-ACDB2ED776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983" r="18479" b="32013"/>
          <a:stretch/>
        </p:blipFill>
        <p:spPr>
          <a:xfrm>
            <a:off x="260221" y="1643332"/>
            <a:ext cx="5300824" cy="2892491"/>
          </a:xfrm>
          <a:prstGeom prst="rect">
            <a:avLst/>
          </a:prstGeom>
        </p:spPr>
      </p:pic>
      <p:pic>
        <p:nvPicPr>
          <p:cNvPr id="14" name="Picture 13">
            <a:extLst>
              <a:ext uri="{FF2B5EF4-FFF2-40B4-BE49-F238E27FC236}">
                <a16:creationId xmlns:a16="http://schemas.microsoft.com/office/drawing/2014/main" id="{FCB620F1-A60C-4CBF-98DD-4C19749B1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02" r="31250" b="28777"/>
          <a:stretch/>
        </p:blipFill>
        <p:spPr>
          <a:xfrm>
            <a:off x="6567714" y="1466052"/>
            <a:ext cx="4470400" cy="3069771"/>
          </a:xfrm>
          <a:prstGeom prst="rect">
            <a:avLst/>
          </a:prstGeom>
        </p:spPr>
      </p:pic>
    </p:spTree>
    <p:extLst>
      <p:ext uri="{BB962C8B-B14F-4D97-AF65-F5344CB8AC3E}">
        <p14:creationId xmlns:p14="http://schemas.microsoft.com/office/powerpoint/2010/main" val="3369658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Parametric study summary – W tiles</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8</a:t>
            </a:fld>
            <a:endParaRPr lang="de-DE" dirty="0"/>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06365" y="898533"/>
            <a:ext cx="1695890" cy="369332"/>
          </a:xfrm>
          <a:prstGeom prst="rect">
            <a:avLst/>
          </a:prstGeom>
          <a:solidFill>
            <a:srgbClr val="FFC000"/>
          </a:solidFill>
        </p:spPr>
        <p:txBody>
          <a:bodyPr wrap="square" rtlCol="0">
            <a:spAutoFit/>
          </a:bodyPr>
          <a:lstStyle/>
          <a:p>
            <a:pPr algn="ctr"/>
            <a:r>
              <a:rPr lang="en-US" dirty="0" smtClean="0"/>
              <a:t>Two-tile</a:t>
            </a:r>
            <a:endParaRPr lang="en-US" baseline="30000" dirty="0"/>
          </a:p>
        </p:txBody>
      </p:sp>
      <p:sp>
        <p:nvSpPr>
          <p:cNvPr id="23" name="TextBox 22"/>
          <p:cNvSpPr txBox="1"/>
          <p:nvPr/>
        </p:nvSpPr>
        <p:spPr>
          <a:xfrm>
            <a:off x="8201193" y="984884"/>
            <a:ext cx="1695890" cy="369332"/>
          </a:xfrm>
          <a:prstGeom prst="rect">
            <a:avLst/>
          </a:prstGeom>
          <a:solidFill>
            <a:srgbClr val="FFC000"/>
          </a:solidFill>
        </p:spPr>
        <p:txBody>
          <a:bodyPr wrap="square" rtlCol="0">
            <a:spAutoFit/>
          </a:bodyPr>
          <a:lstStyle/>
          <a:p>
            <a:pPr algn="ctr"/>
            <a:r>
              <a:rPr lang="en-US" dirty="0" smtClean="0"/>
              <a:t>L-tile</a:t>
            </a:r>
            <a:endParaRPr lang="en-US" baseline="30000" dirty="0"/>
          </a:p>
        </p:txBody>
      </p:sp>
      <p:sp>
        <p:nvSpPr>
          <p:cNvPr id="13" name="TextBox 12"/>
          <p:cNvSpPr txBox="1"/>
          <p:nvPr/>
        </p:nvSpPr>
        <p:spPr>
          <a:xfrm>
            <a:off x="2796891" y="5993652"/>
            <a:ext cx="6475782" cy="369332"/>
          </a:xfrm>
          <a:prstGeom prst="rect">
            <a:avLst/>
          </a:prstGeom>
          <a:solidFill>
            <a:srgbClr val="FFC000"/>
          </a:solidFill>
        </p:spPr>
        <p:txBody>
          <a:bodyPr wrap="square" rtlCol="0">
            <a:spAutoFit/>
          </a:bodyPr>
          <a:lstStyle/>
          <a:p>
            <a:pPr algn="ctr"/>
            <a:r>
              <a:rPr lang="en-US" dirty="0" smtClean="0"/>
              <a:t>Blue surface indicates the allowable temperature of W (1300°C)</a:t>
            </a:r>
            <a:endParaRPr lang="en-US" baseline="30000" dirty="0"/>
          </a:p>
        </p:txBody>
      </p:sp>
      <p:pic>
        <p:nvPicPr>
          <p:cNvPr id="4" name="Picture 3"/>
          <p:cNvPicPr>
            <a:picLocks noChangeAspect="1"/>
          </p:cNvPicPr>
          <p:nvPr/>
        </p:nvPicPr>
        <p:blipFill>
          <a:blip r:embed="rId2"/>
          <a:stretch>
            <a:fillRect/>
          </a:stretch>
        </p:blipFill>
        <p:spPr>
          <a:xfrm>
            <a:off x="498323" y="1590510"/>
            <a:ext cx="4899067" cy="4015628"/>
          </a:xfrm>
          <a:prstGeom prst="rect">
            <a:avLst/>
          </a:prstGeom>
        </p:spPr>
      </p:pic>
      <p:pic>
        <p:nvPicPr>
          <p:cNvPr id="5" name="Picture 4"/>
          <p:cNvPicPr>
            <a:picLocks noChangeAspect="1"/>
          </p:cNvPicPr>
          <p:nvPr/>
        </p:nvPicPr>
        <p:blipFill>
          <a:blip r:embed="rId3"/>
          <a:stretch>
            <a:fillRect/>
          </a:stretch>
        </p:blipFill>
        <p:spPr>
          <a:xfrm>
            <a:off x="6484152" y="1590510"/>
            <a:ext cx="4987232" cy="4094683"/>
          </a:xfrm>
          <a:prstGeom prst="rect">
            <a:avLst/>
          </a:prstGeom>
        </p:spPr>
      </p:pic>
    </p:spTree>
    <p:extLst>
      <p:ext uri="{BB962C8B-B14F-4D97-AF65-F5344CB8AC3E}">
        <p14:creationId xmlns:p14="http://schemas.microsoft.com/office/powerpoint/2010/main" val="2127107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19336" y="0"/>
            <a:ext cx="9590721" cy="584775"/>
          </a:xfrm>
          <a:prstGeom prst="rect">
            <a:avLst/>
          </a:prstGeom>
        </p:spPr>
        <p:txBody>
          <a:bodyPr wrap="square">
            <a:spAutoFit/>
          </a:bodyPr>
          <a:lstStyle/>
          <a:p>
            <a:r>
              <a:rPr lang="en-US" altLang="ko-KR" sz="3200" dirty="0" smtClean="0"/>
              <a:t>Parametric study summary – Cu interlayer</a:t>
            </a:r>
            <a:endParaRPr lang="en-US" sz="3200" dirty="0"/>
          </a:p>
        </p:txBody>
      </p:sp>
      <p:sp>
        <p:nvSpPr>
          <p:cNvPr id="6" name="Espace réservé du numéro de diapositive 5"/>
          <p:cNvSpPr>
            <a:spLocks noGrp="1"/>
          </p:cNvSpPr>
          <p:nvPr>
            <p:ph type="sldNum" sz="quarter" idx="12"/>
          </p:nvPr>
        </p:nvSpPr>
        <p:spPr/>
        <p:txBody>
          <a:bodyPr/>
          <a:lstStyle/>
          <a:p>
            <a:fld id="{2F181969-B51F-4CC8-8A5D-B69C971A979C}" type="slidenum">
              <a:rPr lang="de-DE" smtClean="0"/>
              <a:t>9</a:t>
            </a:fld>
            <a:endParaRPr lang="de-DE" dirty="0"/>
          </a:p>
        </p:txBody>
      </p:sp>
      <p:cxnSp>
        <p:nvCxnSpPr>
          <p:cNvPr id="11" name="Gerade Verbindung 15"/>
          <p:cNvCxnSpPr/>
          <p:nvPr/>
        </p:nvCxnSpPr>
        <p:spPr>
          <a:xfrm>
            <a:off x="0" y="584775"/>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14681" y="800218"/>
            <a:ext cx="1695890" cy="369332"/>
          </a:xfrm>
          <a:prstGeom prst="rect">
            <a:avLst/>
          </a:prstGeom>
          <a:solidFill>
            <a:srgbClr val="FFC000"/>
          </a:solidFill>
        </p:spPr>
        <p:txBody>
          <a:bodyPr wrap="square" rtlCol="0">
            <a:spAutoFit/>
          </a:bodyPr>
          <a:lstStyle/>
          <a:p>
            <a:pPr algn="ctr"/>
            <a:r>
              <a:rPr lang="en-US" dirty="0" smtClean="0"/>
              <a:t>Two-tile</a:t>
            </a:r>
            <a:endParaRPr lang="en-US" baseline="30000" dirty="0"/>
          </a:p>
        </p:txBody>
      </p:sp>
      <p:sp>
        <p:nvSpPr>
          <p:cNvPr id="23" name="TextBox 22"/>
          <p:cNvSpPr txBox="1"/>
          <p:nvPr/>
        </p:nvSpPr>
        <p:spPr>
          <a:xfrm>
            <a:off x="8201193" y="984884"/>
            <a:ext cx="1695890" cy="369332"/>
          </a:xfrm>
          <a:prstGeom prst="rect">
            <a:avLst/>
          </a:prstGeom>
          <a:solidFill>
            <a:srgbClr val="FFC000"/>
          </a:solidFill>
        </p:spPr>
        <p:txBody>
          <a:bodyPr wrap="square" rtlCol="0">
            <a:spAutoFit/>
          </a:bodyPr>
          <a:lstStyle/>
          <a:p>
            <a:pPr algn="ctr"/>
            <a:r>
              <a:rPr lang="en-US" dirty="0" smtClean="0"/>
              <a:t>L-tile</a:t>
            </a:r>
            <a:endParaRPr lang="en-US" baseline="30000" dirty="0"/>
          </a:p>
        </p:txBody>
      </p:sp>
      <p:sp>
        <p:nvSpPr>
          <p:cNvPr id="12" name="TextBox 11"/>
          <p:cNvSpPr txBox="1"/>
          <p:nvPr/>
        </p:nvSpPr>
        <p:spPr>
          <a:xfrm>
            <a:off x="2796891" y="5993652"/>
            <a:ext cx="6475782" cy="369332"/>
          </a:xfrm>
          <a:prstGeom prst="rect">
            <a:avLst/>
          </a:prstGeom>
          <a:solidFill>
            <a:srgbClr val="FFC000"/>
          </a:solidFill>
        </p:spPr>
        <p:txBody>
          <a:bodyPr wrap="square" rtlCol="0">
            <a:spAutoFit/>
          </a:bodyPr>
          <a:lstStyle/>
          <a:p>
            <a:pPr algn="ctr"/>
            <a:r>
              <a:rPr lang="en-US" dirty="0" smtClean="0"/>
              <a:t>Blue surface indicates the allowable temperature of Cu (540°C)</a:t>
            </a:r>
            <a:endParaRPr lang="en-US" baseline="30000" dirty="0"/>
          </a:p>
        </p:txBody>
      </p:sp>
      <p:pic>
        <p:nvPicPr>
          <p:cNvPr id="4" name="Picture 3"/>
          <p:cNvPicPr>
            <a:picLocks noChangeAspect="1"/>
          </p:cNvPicPr>
          <p:nvPr/>
        </p:nvPicPr>
        <p:blipFill>
          <a:blip r:embed="rId2"/>
          <a:stretch>
            <a:fillRect/>
          </a:stretch>
        </p:blipFill>
        <p:spPr>
          <a:xfrm>
            <a:off x="490560" y="1417265"/>
            <a:ext cx="4944132" cy="4133920"/>
          </a:xfrm>
          <a:prstGeom prst="rect">
            <a:avLst/>
          </a:prstGeom>
        </p:spPr>
      </p:pic>
      <p:pic>
        <p:nvPicPr>
          <p:cNvPr id="5" name="Picture 4"/>
          <p:cNvPicPr>
            <a:picLocks noChangeAspect="1"/>
          </p:cNvPicPr>
          <p:nvPr/>
        </p:nvPicPr>
        <p:blipFill>
          <a:blip r:embed="rId3"/>
          <a:stretch>
            <a:fillRect/>
          </a:stretch>
        </p:blipFill>
        <p:spPr>
          <a:xfrm>
            <a:off x="6723993" y="1579886"/>
            <a:ext cx="4738687" cy="3960092"/>
          </a:xfrm>
          <a:prstGeom prst="rect">
            <a:avLst/>
          </a:prstGeom>
        </p:spPr>
      </p:pic>
    </p:spTree>
    <p:extLst>
      <p:ext uri="{BB962C8B-B14F-4D97-AF65-F5344CB8AC3E}">
        <p14:creationId xmlns:p14="http://schemas.microsoft.com/office/powerpoint/2010/main" val="300572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802</Words>
  <Application>Microsoft Office PowerPoint</Application>
  <PresentationFormat>Widescreen</PresentationFormat>
  <Paragraphs>143</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맑은 고딕</vt:lpstr>
      <vt:lpstr>Arial</vt:lpstr>
      <vt:lpstr>Calibri</vt:lpstr>
      <vt:lpstr>Calibri Light</vt:lpstr>
      <vt:lpstr>Office</vt:lpstr>
      <vt:lpstr> Thermal results of TE 1S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MPG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Jeong-Ha You</dc:creator>
  <cp:lastModifiedBy>Zhongwei Wang</cp:lastModifiedBy>
  <cp:revision>121</cp:revision>
  <dcterms:created xsi:type="dcterms:W3CDTF">2020-05-11T09:17:36Z</dcterms:created>
  <dcterms:modified xsi:type="dcterms:W3CDTF">2023-05-16T06:59:39Z</dcterms:modified>
</cp:coreProperties>
</file>