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5"/>
  </p:sldMasterIdLst>
  <p:notesMasterIdLst>
    <p:notesMasterId r:id="rId21"/>
  </p:notesMasterIdLst>
  <p:sldIdLst>
    <p:sldId id="257" r:id="rId6"/>
    <p:sldId id="260" r:id="rId7"/>
    <p:sldId id="273" r:id="rId8"/>
    <p:sldId id="261" r:id="rId9"/>
    <p:sldId id="262" r:id="rId10"/>
    <p:sldId id="272" r:id="rId11"/>
    <p:sldId id="274" r:id="rId12"/>
    <p:sldId id="275" r:id="rId13"/>
    <p:sldId id="276" r:id="rId14"/>
    <p:sldId id="277" r:id="rId15"/>
    <p:sldId id="279" r:id="rId16"/>
    <p:sldId id="278" r:id="rId17"/>
    <p:sldId id="280" r:id="rId18"/>
    <p:sldId id="282" r:id="rId19"/>
    <p:sldId id="281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" id="{75F7FE00-1DA5-4C77-B941-5D30AD65DFB7}">
          <p14:sldIdLst>
            <p14:sldId id="257"/>
            <p14:sldId id="260"/>
            <p14:sldId id="273"/>
            <p14:sldId id="261"/>
            <p14:sldId id="262"/>
            <p14:sldId id="272"/>
            <p14:sldId id="274"/>
            <p14:sldId id="275"/>
            <p14:sldId id="276"/>
            <p14:sldId id="277"/>
            <p14:sldId id="279"/>
            <p14:sldId id="278"/>
            <p14:sldId id="280"/>
            <p14:sldId id="282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is Fellinger" initials="JF" lastIdx="5" clrIdx="0">
    <p:extLst>
      <p:ext uri="{19B8F6BF-5375-455C-9EA6-DF929625EA0E}">
        <p15:presenceInfo xmlns:p15="http://schemas.microsoft.com/office/powerpoint/2012/main" userId="Joris Fellinger" providerId="None"/>
      </p:ext>
    </p:extLst>
  </p:cmAuthor>
  <p:cmAuthor id="2" name="Duligal, Reeve kingsley" initials="RKD" lastIdx="3" clrIdx="1">
    <p:extLst>
      <p:ext uri="{19B8F6BF-5375-455C-9EA6-DF929625EA0E}">
        <p15:presenceInfo xmlns:p15="http://schemas.microsoft.com/office/powerpoint/2012/main" userId="Duligal, Reeve kings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421"/>
    <a:srgbClr val="06EC5E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898" autoAdjust="0"/>
  </p:normalViewPr>
  <p:slideViewPr>
    <p:cSldViewPr snapToGrid="0">
      <p:cViewPr varScale="1">
        <p:scale>
          <a:sx n="104" d="100"/>
          <a:sy n="104" d="100"/>
        </p:scale>
        <p:origin x="150" y="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57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21T14:43:30.998" idx="1">
    <p:pos x="10" y="10"/>
    <p:text>Add R6510 properties</p:text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23C64-71CA-46FA-8103-2238E07E7BD2}" type="datetimeFigureOut">
              <a:rPr lang="de-DE" smtClean="0"/>
              <a:t>16.05.2023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B6F43-DCD4-47E1-9968-E472D5283AD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 dirty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69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1148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1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defRPr spc="120" baseline="0"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 dirty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429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8779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 dirty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470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122B-6621-47D1-A7DC-B86D3C66D4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4701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497B3-7BCD-436C-BE19-C4ED853A13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2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7FD22FE-B954-4E59-AD32-7DA12A78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 dirty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5336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3405DF-DDE4-4B3F-BD48-FC67B9175B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8058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EA7A5B-CC69-48D1-B35F-8500863105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66001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4263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3DF60E-5BB4-4358-9ED3-0B06131E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 dirty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9343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3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C182B74-8C6D-4413-AFAC-24A2B937F2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8285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D9F2C3B-65EA-4BDE-A2B5-D40F165DF2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3" spcCol="36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0F1A20-A4A7-4C1A-8E8E-5AC976BC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 dirty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9565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8CA7A7F-18CF-42AB-93B5-CE02169C754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94193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EA2FB6F-4CCF-4483-B0FF-497BECC7F5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599914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04263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7FE177-075A-6045-8624-77FF676D60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5208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F9EBB6B-48B6-455B-A218-EB6DFA7C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 dirty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9625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0395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9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 dirty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827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FDE2241-1AF0-49A8-922F-CB987C6D8A0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190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111491F-25C0-47A3-B8C8-CF423E9D18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2097088"/>
            <a:ext cx="66421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55E15A-CF7F-4A54-BC65-334E16D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 dirty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4644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+1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1D4A37-1331-435B-A211-7068997FD9A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0566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193015A-FC55-4B7E-8DBE-5DF6AAB16C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7170" y="2097088"/>
            <a:ext cx="3037093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739" y="2097088"/>
            <a:ext cx="66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298DB1A-2FBE-4B43-929F-D8A944C8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 dirty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567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nur Text ohne 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692150"/>
            <a:ext cx="10296524" cy="5715850"/>
          </a:xfrm>
        </p:spPr>
        <p:txBody>
          <a:bodyPr numCol="1" spcCol="540000"/>
          <a:lstStyle>
            <a:lvl1pPr marL="0" indent="0">
              <a:buFont typeface="Arial" panose="020B0604020202020204" pitchFamily="34" charset="0"/>
              <a:buNone/>
              <a:defRPr/>
            </a:lvl1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 marL="354013" indent="-1762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FOLIE OHNE TITEL (Ausnahme)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Sixt</a:t>
            </a:r>
            <a:r>
              <a:rPr lang="en-US" dirty="0"/>
              <a:t>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 dirty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497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dunkel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 dirty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7759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 dirty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067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875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 dirty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3634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98" y="2988000"/>
            <a:ext cx="10717200" cy="3465188"/>
          </a:xfrm>
          <a:prstGeom prst="rect">
            <a:avLst/>
          </a:prstGeom>
        </p:spPr>
        <p:txBody>
          <a:bodyPr anchor="t" anchorCtr="0"/>
          <a:lstStyle>
            <a:lvl1pPr>
              <a:defRPr sz="2300" spc="23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81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5F05C30-C7CF-4BED-ACA7-6138A5FB09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65917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8" name="think-cell Folie" r:id="rId6" imgW="384" imgH="385" progId="TCLayout.ActiveDocument.1">
                  <p:embed/>
                </p:oleObj>
              </mc:Choice>
              <mc:Fallback>
                <p:oleObj name="think-cell Folie" r:id="rId6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A1027B-D4DE-4331-AC66-77D3E8B841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A92407-1187-4BC7-9440-8FB58293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 dirty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671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 dirty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354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hell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 dirty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32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 dirty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140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farbig +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chemeClr val="tx2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chemeClr val="tx2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 dirty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4462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farbig + 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rgbClr val="29485D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 dirty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9186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1831976"/>
            <a:ext cx="9747249" cy="44704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12800" y="1016000"/>
            <a:ext cx="3451225" cy="2232025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 dirty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578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8331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 dirty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14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BFD33-14B0-4B26-8D25-D9E05002D480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9495321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" name="think-cell Folie" r:id="rId28" imgW="384" imgH="385" progId="TCLayout.ActiveDocument.1">
                  <p:embed/>
                </p:oleObj>
              </mc:Choice>
              <mc:Fallback>
                <p:oleObj name="think-cell Folie" r:id="rId28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8354E6-9E0E-44B9-83E8-1963A1EC88F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Arial </a:t>
            </a:r>
            <a:r>
              <a:rPr lang="de-DE" dirty="0" err="1"/>
              <a:t>MPG_green_dark</a:t>
            </a:r>
            <a:r>
              <a:rPr lang="de-DE" dirty="0"/>
              <a:t>, 23 </a:t>
            </a:r>
            <a:r>
              <a:rPr lang="de-DE" dirty="0" err="1"/>
              <a:t>pt</a:t>
            </a:r>
            <a:r>
              <a:rPr lang="de-DE" dirty="0"/>
              <a:t>, ZAB 26 </a:t>
            </a:r>
            <a:r>
              <a:rPr lang="de-DE" dirty="0" err="1"/>
              <a:t>pt</a:t>
            </a:r>
            <a:r>
              <a:rPr lang="de-DE" dirty="0"/>
              <a:t>, gesperrt 1,4 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739" y="2097087"/>
            <a:ext cx="10296524" cy="43195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Ebene 1: Headlines</a:t>
            </a:r>
          </a:p>
          <a:p>
            <a:pPr lvl="1"/>
            <a:r>
              <a:rPr lang="de-DE" dirty="0"/>
              <a:t>Ebene 2: Fließtext</a:t>
            </a:r>
          </a:p>
          <a:p>
            <a:pPr lvl="3"/>
            <a:r>
              <a:rPr lang="de-DE" dirty="0"/>
              <a:t>Ebene 3: Stichpunkte</a:t>
            </a:r>
          </a:p>
          <a:p>
            <a:pPr lvl="2"/>
            <a:r>
              <a:rPr lang="de-DE" dirty="0"/>
              <a:t>Ebene 4: Stichpunkte hervorgehoben</a:t>
            </a:r>
          </a:p>
          <a:p>
            <a:pPr lvl="4"/>
            <a:r>
              <a:rPr lang="de-DE" dirty="0"/>
              <a:t>Ebene 5: Stichpunkte eingerückt</a:t>
            </a:r>
          </a:p>
          <a:p>
            <a:pPr lvl="5"/>
            <a:r>
              <a:rPr lang="de-DE" dirty="0"/>
              <a:t>Ebene 6: Stichpunkte weiter eingerückt</a:t>
            </a:r>
          </a:p>
          <a:p>
            <a:pPr lvl="6"/>
            <a:r>
              <a:rPr lang="de-DE" dirty="0"/>
              <a:t>Ebene 7: Zusatzinfo</a:t>
            </a:r>
          </a:p>
          <a:p>
            <a:pPr lvl="7"/>
            <a:r>
              <a:rPr lang="de-DE" dirty="0"/>
              <a:t>Ebene 8: Bildunterschrift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8E1E710-41F8-4049-9322-9EE147EAD06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358000" y="162000"/>
            <a:ext cx="653847" cy="651600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  <a:prstGeom prst="rect">
            <a:avLst/>
          </a:prstGeom>
          <a:noFill/>
        </p:spPr>
        <p:txBody>
          <a:bodyPr vert="horz" lIns="946800" tIns="0" rIns="0" bIns="0" rtlCol="0" anchor="b" anchorCtr="0"/>
          <a:lstStyle>
            <a:lvl1pPr algn="l">
              <a:tabLst>
                <a:tab pos="9777600" algn="r"/>
                <a:tab pos="10227600" algn="r"/>
              </a:tabLst>
              <a:defRPr sz="600" kern="600" cap="none" spc="9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tabLst>
                <a:tab pos="9772650" algn="r"/>
                <a:tab pos="10226675" algn="r"/>
              </a:tabLst>
            </a:pPr>
            <a:r>
              <a:rPr lang="de-DE" dirty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046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6" r:id="rId3"/>
    <p:sldLayoutId id="2147483674" r:id="rId4"/>
    <p:sldLayoutId id="2147483677" r:id="rId5"/>
    <p:sldLayoutId id="2147483678" r:id="rId6"/>
    <p:sldLayoutId id="2147483695" r:id="rId7"/>
    <p:sldLayoutId id="2147483697" r:id="rId8"/>
    <p:sldLayoutId id="2147483662" r:id="rId9"/>
    <p:sldLayoutId id="2147483669" r:id="rId10"/>
    <p:sldLayoutId id="2147483664" r:id="rId11"/>
    <p:sldLayoutId id="2147483668" r:id="rId12"/>
    <p:sldLayoutId id="2147483698" r:id="rId13"/>
    <p:sldLayoutId id="2147483671" r:id="rId14"/>
    <p:sldLayoutId id="2147483699" r:id="rId15"/>
    <p:sldLayoutId id="2147483692" r:id="rId16"/>
    <p:sldLayoutId id="2147483672" r:id="rId17"/>
    <p:sldLayoutId id="2147483673" r:id="rId18"/>
    <p:sldLayoutId id="2147483696" r:id="rId19"/>
    <p:sldLayoutId id="2147483667" r:id="rId20"/>
    <p:sldLayoutId id="2147483700" r:id="rId21"/>
    <p:sldLayoutId id="2147483663" r:id="rId22"/>
    <p:sldLayoutId id="2147483694" r:id="rId23"/>
  </p:sldLayoutIdLst>
  <p:hf sldNum="0" hd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spcAft>
          <a:spcPts val="1800"/>
        </a:spcAft>
        <a:buNone/>
        <a:defRPr sz="2300" b="1" kern="6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3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b="1" i="0" kern="600" spc="4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1150"/>
        </a:spcBef>
        <a:spcAft>
          <a:spcPts val="0"/>
        </a:spcAft>
        <a:buFont typeface="Arial" panose="020B0604020202020204" pitchFamily="34" charset="0"/>
        <a:buNone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b="1" kern="400" spc="40" baseline="0">
          <a:solidFill>
            <a:schemeClr val="tx2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357188" indent="-179388" algn="l" defTabSz="914400" rtl="0" eaLnBrk="1" latinLnBrk="0" hangingPunct="1">
        <a:lnSpc>
          <a:spcPts val="2300"/>
        </a:lnSpc>
        <a:spcBef>
          <a:spcPts val="525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645750" indent="-285750" algn="l" defTabSz="914400" rtl="0" eaLnBrk="1" latinLnBrk="0" hangingPunct="1">
        <a:lnSpc>
          <a:spcPts val="2300"/>
        </a:lnSpc>
        <a:spcBef>
          <a:spcPts val="0"/>
        </a:spcBef>
        <a:spcAft>
          <a:spcPts val="0"/>
        </a:spcAft>
        <a:buClr>
          <a:schemeClr val="tx1"/>
        </a:buClr>
        <a:buSzPct val="110000"/>
        <a:buFont typeface="Symbol" panose="05050102010706020507" pitchFamily="18" charset="2"/>
        <a:buChar char=""/>
        <a:defRPr sz="1600" b="0" i="0" kern="600" spc="4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215900" algn="l" defTabSz="914400" rtl="0" eaLnBrk="1" latinLnBrk="0" hangingPunct="1">
        <a:lnSpc>
          <a:spcPts val="2300"/>
        </a:lnSpc>
        <a:spcBef>
          <a:spcPts val="525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"/>
        <a:defRPr sz="1300" b="0" i="1" kern="600" spc="4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100"/>
        </a:lnSpc>
        <a:spcBef>
          <a:spcPts val="525"/>
        </a:spcBef>
        <a:spcAft>
          <a:spcPts val="0"/>
        </a:spcAft>
        <a:buSzPct val="110000"/>
        <a:buFont typeface=".SF NS Symbols Regular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100"/>
        </a:lnSpc>
        <a:spcBef>
          <a:spcPts val="525"/>
        </a:spcBef>
        <a:buFont typeface="Arial" panose="020B0604020202020204" pitchFamily="34" charset="0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7">
          <p15:clr>
            <a:srgbClr val="F26B43"/>
          </p15:clr>
        </p15:guide>
        <p15:guide id="2" orient="horz" pos="1321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pos="483">
          <p15:clr>
            <a:srgbClr val="F26B43"/>
          </p15:clr>
        </p15:guide>
        <p15:guide id="6" orient="horz" pos="436">
          <p15:clr>
            <a:srgbClr val="F26B43"/>
          </p15:clr>
        </p15:guide>
        <p15:guide id="7" orient="horz" pos="4065">
          <p15:clr>
            <a:srgbClr val="F26B43"/>
          </p15:clr>
        </p15:guide>
        <p15:guide id="8" orient="horz" pos="4178">
          <p15:clr>
            <a:srgbClr val="F26B43"/>
          </p15:clr>
        </p15:guide>
        <p15:guide id="9" pos="166">
          <p15:clr>
            <a:srgbClr val="F26B43"/>
          </p15:clr>
        </p15:guide>
        <p15:guide id="10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marTeam\CAD_Base\Work\CATSRPROD-000926.CATProduct" TargetMode="Externa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omments" Target="../comments/commen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marTeam\CAD_Base\Work\CATSRPROD-000926.CATProduct" TargetMode="Externa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4FEBBDA7-6903-4965-940D-9CA4BDB6D92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7" name="think-cell Folie" r:id="rId5" imgW="395" imgH="396" progId="TCLayout.ActiveDocument.1">
                  <p:embed/>
                </p:oleObj>
              </mc:Choice>
              <mc:Fallback>
                <p:oleObj name="think-cell Folie" r:id="rId5" imgW="395" imgH="39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4FEBBDA7-6903-4965-940D-9CA4BDB6D9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A19CB890-5F47-40B9-B412-C8E4F9E3768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3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TM05h Thermo-</a:t>
            </a:r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smtClean="0"/>
              <a:t>Analysis</a:t>
            </a:r>
            <a:r>
              <a:rPr lang="de-DE" b="0" cap="none" dirty="0" smtClean="0"/>
              <a:t> </a:t>
            </a:r>
            <a:endParaRPr lang="de-DE" cap="non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ts val="2200"/>
              </a:lnSpc>
            </a:pPr>
            <a:r>
              <a:rPr lang="de-DE" dirty="0" smtClean="0"/>
              <a:t>Zhongwei Wang, May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4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39917" y="1702950"/>
            <a:ext cx="7386043" cy="4311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–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connections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9772650" algn="r"/>
                <a:tab pos="10226675" algn="r"/>
              </a:tabLst>
            </a:pPr>
            <a:r>
              <a:rPr lang="de-DE" smtClean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10</a:t>
            </a:fld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947739" y="1310079"/>
            <a:ext cx="1778051" cy="26789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180000" indent="-18000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de-DE" sz="1600" dirty="0" err="1" smtClean="0"/>
              <a:t>Bonded</a:t>
            </a:r>
            <a:r>
              <a:rPr lang="de-DE" sz="1600" dirty="0" smtClean="0"/>
              <a:t> </a:t>
            </a:r>
            <a:r>
              <a:rPr lang="de-DE" sz="1600" dirty="0" err="1" smtClean="0"/>
              <a:t>surfaces</a:t>
            </a:r>
            <a:r>
              <a:rPr lang="de-DE" sz="1600" dirty="0" smtClean="0"/>
              <a:t>.</a:t>
            </a:r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9458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mesh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9772650" algn="r"/>
                <a:tab pos="10226675" algn="r"/>
              </a:tabLst>
            </a:pPr>
            <a:r>
              <a:rPr lang="de-DE" dirty="0" smtClean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11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3BC8ED-91CE-470D-9B33-C748F7E730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8" t="18488" r="8664" b="29133"/>
          <a:stretch/>
        </p:blipFill>
        <p:spPr>
          <a:xfrm>
            <a:off x="840509" y="1958108"/>
            <a:ext cx="4729018" cy="25677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8134" y="4954840"/>
            <a:ext cx="2209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Thermal model</a:t>
            </a:r>
            <a:endParaRPr lang="en-US" dirty="0" smtClean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BF4928-FB03-45B0-9D1E-F15D7182AF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t="27344" r="29261" b="34597"/>
          <a:stretch/>
        </p:blipFill>
        <p:spPr>
          <a:xfrm>
            <a:off x="6455097" y="1394617"/>
            <a:ext cx="4896396" cy="25824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83262" y="3792387"/>
            <a:ext cx="2209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Structural model</a:t>
            </a:r>
            <a:endParaRPr lang="en-US" dirty="0" smtClean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8697CC-04B2-414E-9A1E-F852F021D3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7" b="28568"/>
          <a:stretch/>
        </p:blipFill>
        <p:spPr>
          <a:xfrm>
            <a:off x="6539345" y="4253265"/>
            <a:ext cx="4950691" cy="17088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38316" y="5929794"/>
            <a:ext cx="36099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Pipe mesh in structural model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81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Thermal </a:t>
            </a:r>
            <a:r>
              <a:rPr lang="de-DE" dirty="0" err="1" smtClean="0"/>
              <a:t>analysis</a:t>
            </a:r>
            <a:r>
              <a:rPr lang="de-DE" dirty="0" smtClean="0"/>
              <a:t> – </a:t>
            </a:r>
            <a:r>
              <a:rPr lang="de-DE" dirty="0" err="1" smtClean="0"/>
              <a:t>region</a:t>
            </a:r>
            <a:r>
              <a:rPr lang="de-DE" dirty="0" smtClean="0"/>
              <a:t>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9772650" algn="r"/>
                <a:tab pos="10226675" algn="r"/>
              </a:tabLst>
            </a:pPr>
            <a:r>
              <a:rPr lang="de-DE" smtClean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12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500" r="8385" b="28104"/>
          <a:stretch/>
        </p:blipFill>
        <p:spPr>
          <a:xfrm>
            <a:off x="358920" y="1847429"/>
            <a:ext cx="5959535" cy="31074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DFEE0F-B601-4F3A-B71A-0B3459AD1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r="11364" b="31206"/>
          <a:stretch/>
        </p:blipFill>
        <p:spPr>
          <a:xfrm>
            <a:off x="6318455" y="1999203"/>
            <a:ext cx="5763491" cy="29556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58134" y="4954840"/>
            <a:ext cx="2209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Global temperature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439785" y="4958989"/>
            <a:ext cx="287475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CuCrZr</a:t>
            </a:r>
            <a:r>
              <a:rPr lang="en-US" dirty="0" smtClean="0"/>
              <a:t> sink temperature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46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85B4DA8-7950-4C69-99EB-A1D51130E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9" r="21875" b="35916"/>
          <a:stretch/>
        </p:blipFill>
        <p:spPr>
          <a:xfrm>
            <a:off x="6151418" y="2075487"/>
            <a:ext cx="5092845" cy="27130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structural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– 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9772650" algn="r"/>
                <a:tab pos="10226675" algn="r"/>
              </a:tabLst>
            </a:pPr>
            <a:r>
              <a:rPr lang="de-DE" smtClean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13</a:t>
            </a:fld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1724025" y="4788584"/>
            <a:ext cx="2209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Total deformation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355638" y="4855261"/>
            <a:ext cx="287475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 pipe total strain (averaged)</a:t>
            </a:r>
            <a:endParaRPr lang="en-US" dirty="0" smtClean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1D56E3-BFE1-4640-A82B-A3E273E40F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9" r="20881" b="34220"/>
          <a:stretch/>
        </p:blipFill>
        <p:spPr>
          <a:xfrm>
            <a:off x="336117" y="1999203"/>
            <a:ext cx="5144655" cy="27893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40603" y="1482394"/>
            <a:ext cx="8190087" cy="2678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A single load step is finished to check the model.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268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structural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– </a:t>
            </a:r>
            <a:r>
              <a:rPr lang="de-DE" dirty="0" err="1" smtClean="0"/>
              <a:t>pipe</a:t>
            </a:r>
            <a:r>
              <a:rPr lang="de-DE" dirty="0" smtClean="0"/>
              <a:t> </a:t>
            </a:r>
            <a:r>
              <a:rPr lang="de-DE" dirty="0" err="1" smtClean="0"/>
              <a:t>strain</a:t>
            </a:r>
            <a:r>
              <a:rPr lang="de-DE" dirty="0" smtClean="0"/>
              <a:t> </a:t>
            </a:r>
            <a:r>
              <a:rPr lang="de-DE" dirty="0" err="1" smtClean="0"/>
              <a:t>postprocessing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9772650" algn="r"/>
                <a:tab pos="10226675" algn="r"/>
              </a:tabLst>
            </a:pPr>
            <a:r>
              <a:rPr lang="de-DE" smtClean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14</a:t>
            </a:fld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1724025" y="3952777"/>
            <a:ext cx="287475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 pipe total strain (averaged)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732008" y="3952776"/>
            <a:ext cx="287475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 pipe total strain (</a:t>
            </a:r>
            <a:r>
              <a:rPr lang="en-US" dirty="0" err="1" smtClean="0"/>
              <a:t>unaveraged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EB0529-E50A-4958-AB19-0C2EE38480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0" b="32136"/>
          <a:stretch/>
        </p:blipFill>
        <p:spPr>
          <a:xfrm>
            <a:off x="563418" y="1572247"/>
            <a:ext cx="5227782" cy="23465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984214-9A80-4AEC-A6A1-CF352F0F0B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r="994" b="30641"/>
          <a:stretch/>
        </p:blipFill>
        <p:spPr>
          <a:xfrm>
            <a:off x="6396753" y="1572247"/>
            <a:ext cx="5102520" cy="23645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8749" y="5030317"/>
            <a:ext cx="8190087" cy="2949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err="1" smtClean="0"/>
              <a:t>unaveraged</a:t>
            </a:r>
            <a:r>
              <a:rPr lang="en-US" sz="1600" dirty="0" smtClean="0"/>
              <a:t> strain is 9% higher than the averaged one at the dangerous position.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485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structural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– </a:t>
            </a:r>
            <a:r>
              <a:rPr lang="de-DE" dirty="0" err="1" smtClean="0"/>
              <a:t>strain</a:t>
            </a:r>
            <a:r>
              <a:rPr lang="de-DE" dirty="0" smtClean="0"/>
              <a:t> </a:t>
            </a:r>
            <a:r>
              <a:rPr lang="de-DE" dirty="0" err="1" smtClean="0"/>
              <a:t>calculation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assessment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9772650" algn="r"/>
                <a:tab pos="10226675" algn="r"/>
              </a:tabLst>
            </a:pPr>
            <a:r>
              <a:rPr lang="de-DE" smtClean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15</a:t>
            </a:fld>
            <a:endParaRPr lang="de-D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1D7F25-F526-4FC8-AC5E-7DA387B38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4357" r="710" b="30452"/>
          <a:stretch/>
        </p:blipFill>
        <p:spPr>
          <a:xfrm>
            <a:off x="812800" y="1717964"/>
            <a:ext cx="4839854" cy="31957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59421" y="1717964"/>
            <a:ext cx="4719781" cy="35650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Due to the singularity, the maximum strain may be mesh sensitive.</a:t>
            </a:r>
          </a:p>
          <a:p>
            <a:pPr marL="180000" indent="-18000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Several elements around the peak position are selected, and the average strain of these elements will be used for assessment.</a:t>
            </a:r>
          </a:p>
          <a:p>
            <a:pPr marL="180000" indent="-18000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The increment of the six strain components will be accumulated by cycle, then the equivalent strain is calculated.</a:t>
            </a:r>
          </a:p>
          <a:p>
            <a:pPr marL="180000" indent="-18000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The cyclic calculation is ongoing.</a:t>
            </a:r>
          </a:p>
          <a:p>
            <a:pPr marL="180000" indent="-18000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63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32026"/>
              </p:ext>
            </p:extLst>
          </p:nvPr>
        </p:nvGraphicFramePr>
        <p:xfrm>
          <a:off x="73175" y="772998"/>
          <a:ext cx="11378478" cy="592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7" name="Produkt" r:id="rId3" imgW="9541080" imgH="4970880" progId="CATIA.Product">
                  <p:link updateAutomatic="1"/>
                </p:oleObj>
              </mc:Choice>
              <mc:Fallback>
                <p:oleObj name="Produkt" r:id="rId3" imgW="9541080" imgH="4970880" progId="CATIA.Produc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75" y="772998"/>
                        <a:ext cx="11378478" cy="5927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9772650" algn="r"/>
                <a:tab pos="10226675" algn="r"/>
              </a:tabLst>
            </a:pPr>
            <a:r>
              <a:rPr lang="de-DE" smtClean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2</a:t>
            </a:fld>
            <a:endParaRPr lang="de-DE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817855" y="3221609"/>
            <a:ext cx="2858191" cy="786440"/>
          </a:xfrm>
          <a:prstGeom prst="line">
            <a:avLst/>
          </a:prstGeom>
          <a:ln w="19050" cmpd="sng"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07151" y="3904040"/>
            <a:ext cx="706925" cy="26789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1600" dirty="0" smtClean="0"/>
              <a:t>TM5h-1</a:t>
            </a:r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7758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05165">
            <a:off x="2450976" y="3894677"/>
            <a:ext cx="3419004" cy="18449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setup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9772650" algn="r"/>
                <a:tab pos="10226675" algn="r"/>
              </a:tabLst>
            </a:pPr>
            <a:r>
              <a:rPr lang="de-DE" smtClean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3</a:t>
            </a:fld>
            <a:endParaRPr lang="de-DE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8663" y="11598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TM05h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has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been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identified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as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a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region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of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interest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as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it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is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subjected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to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high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fluxes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from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the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plasma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endParaRPr lang="de-DE" sz="14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TM05h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has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similar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traits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to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the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baffle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modules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in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its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design,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despite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being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a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target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de-DE" sz="1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module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. As such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it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is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also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constrained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by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the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same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limitations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imposed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on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the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baffle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modules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,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namely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:</a:t>
            </a:r>
          </a:p>
          <a:p>
            <a:pPr marL="800100" lvl="1" indent="-342900" algn="just">
              <a:spcBef>
                <a:spcPts val="1000"/>
              </a:spcBef>
              <a:buFont typeface="+mj-lt"/>
              <a:buAutoNum type="arabicPeriod"/>
              <a:defRPr/>
            </a:pP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Maximum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allowable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temperatures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of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the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heat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sinks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must not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exceed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500°C</a:t>
            </a:r>
          </a:p>
          <a:p>
            <a:pPr marL="800100" lvl="1" indent="-342900" algn="just"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ysClr val="windowText" lastClr="000000"/>
                </a:solidFill>
                <a:latin typeface="Calibri" panose="020F0502020204030204"/>
              </a:rPr>
              <a:t>Maximum </a:t>
            </a:r>
            <a:r>
              <a:rPr lang="en-US" sz="1400" dirty="0">
                <a:solidFill>
                  <a:sysClr val="windowText" lastClr="000000"/>
                </a:solidFill>
                <a:latin typeface="Calibri" panose="020F0502020204030204"/>
              </a:rPr>
              <a:t>cyclic mechanical equivalent strain increment amplitude in the steel pipe &lt; 0.2</a:t>
            </a:r>
            <a:r>
              <a:rPr lang="en-US" sz="1400" dirty="0" smtClean="0">
                <a:solidFill>
                  <a:sysClr val="windowText" lastClr="000000"/>
                </a:solidFill>
                <a:latin typeface="Calibri" panose="020F0502020204030204"/>
              </a:rPr>
              <a:t>%</a:t>
            </a:r>
            <a:endParaRPr lang="de-DE" sz="14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The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graphite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surface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has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been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divided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into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5 different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regions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where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each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region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is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loaded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until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a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temperature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of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500°C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is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reached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in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the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Heat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  <a:latin typeface="Calibri" panose="020F0502020204030204"/>
              </a:rPr>
              <a:t>Sinks</a:t>
            </a:r>
            <a:r>
              <a:rPr lang="de-DE" sz="1400" dirty="0" smtClean="0">
                <a:solidFill>
                  <a:sysClr val="windowText" lastClr="000000"/>
                </a:solidFill>
                <a:latin typeface="Calibri" panose="020F0502020204030204"/>
              </a:rPr>
              <a:t>.</a:t>
            </a:r>
          </a:p>
          <a:p>
            <a:pPr lvl="1" algn="just">
              <a:spcBef>
                <a:spcPts val="1000"/>
              </a:spcBef>
              <a:defRPr/>
            </a:pPr>
            <a:endParaRPr lang="de-DE" sz="1400" dirty="0" smtClea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16343" y="3355743"/>
            <a:ext cx="4809225" cy="2891719"/>
            <a:chOff x="3200397" y="3424162"/>
            <a:chExt cx="4809225" cy="2891719"/>
          </a:xfrm>
        </p:grpSpPr>
        <p:grpSp>
          <p:nvGrpSpPr>
            <p:cNvPr id="5" name="Group 4"/>
            <p:cNvGrpSpPr/>
            <p:nvPr/>
          </p:nvGrpSpPr>
          <p:grpSpPr>
            <a:xfrm>
              <a:off x="3200397" y="3424162"/>
              <a:ext cx="4809225" cy="2891719"/>
              <a:chOff x="3200397" y="3424162"/>
              <a:chExt cx="4809225" cy="289171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159151" y="2465410"/>
                <a:ext cx="2891719" cy="4809223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7015655" y="3641834"/>
                <a:ext cx="780394" cy="2443656"/>
              </a:xfrm>
              <a:prstGeom prst="rect">
                <a:avLst/>
              </a:prstGeom>
              <a:noFill/>
              <a:ln w="28575" cmpd="sng">
                <a:solidFill>
                  <a:srgbClr val="C00000"/>
                </a:solidFill>
                <a:prstDash val="soli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144000" tIns="108000" rIns="144000" bIns="144000" rtlCol="0" anchor="t" anchorCtr="0"/>
              <a:lstStyle/>
              <a:p>
                <a:pPr algn="l">
                  <a:spcBef>
                    <a:spcPts val="1150"/>
                  </a:spcBef>
                  <a:buClr>
                    <a:srgbClr val="116656"/>
                  </a:buClr>
                  <a:buSzPct val="120000"/>
                </a:pPr>
                <a:endParaRPr lang="en-US" sz="13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943600" y="3641834"/>
                <a:ext cx="1072055" cy="2543048"/>
              </a:xfrm>
              <a:prstGeom prst="rect">
                <a:avLst/>
              </a:prstGeom>
              <a:noFill/>
              <a:ln w="28575" cmpd="sng">
                <a:solidFill>
                  <a:srgbClr val="C00000"/>
                </a:solidFill>
                <a:prstDash val="soli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144000" tIns="108000" rIns="144000" bIns="144000" rtlCol="0" anchor="t" anchorCtr="0"/>
              <a:lstStyle/>
              <a:p>
                <a:pPr algn="l">
                  <a:spcBef>
                    <a:spcPts val="1150"/>
                  </a:spcBef>
                  <a:buClr>
                    <a:srgbClr val="116656"/>
                  </a:buClr>
                  <a:buSzPct val="120000"/>
                </a:pPr>
                <a:endParaRPr lang="en-US" sz="13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871545" y="3641833"/>
                <a:ext cx="1072055" cy="2535129"/>
              </a:xfrm>
              <a:prstGeom prst="rect">
                <a:avLst/>
              </a:prstGeom>
              <a:noFill/>
              <a:ln w="28575" cmpd="sng">
                <a:solidFill>
                  <a:srgbClr val="C00000"/>
                </a:solidFill>
                <a:prstDash val="soli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144000" tIns="108000" rIns="144000" bIns="144000" rtlCol="0" anchor="t" anchorCtr="0"/>
              <a:lstStyle/>
              <a:p>
                <a:pPr algn="l">
                  <a:spcBef>
                    <a:spcPts val="1150"/>
                  </a:spcBef>
                  <a:buClr>
                    <a:srgbClr val="116656"/>
                  </a:buClr>
                  <a:buSzPct val="120000"/>
                </a:pPr>
                <a:endParaRPr lang="en-US" sz="13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31021" y="3641833"/>
                <a:ext cx="1040524" cy="2535130"/>
              </a:xfrm>
              <a:prstGeom prst="rect">
                <a:avLst/>
              </a:prstGeom>
              <a:noFill/>
              <a:ln w="28575" cmpd="sng">
                <a:solidFill>
                  <a:srgbClr val="C00000"/>
                </a:solidFill>
                <a:prstDash val="soli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144000" tIns="108000" rIns="144000" bIns="144000" rtlCol="0" anchor="t" anchorCtr="0"/>
              <a:lstStyle/>
              <a:p>
                <a:pPr algn="l">
                  <a:spcBef>
                    <a:spcPts val="1150"/>
                  </a:spcBef>
                  <a:buClr>
                    <a:srgbClr val="116656"/>
                  </a:buClr>
                  <a:buSzPct val="120000"/>
                </a:pPr>
                <a:endParaRPr lang="en-US" sz="13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200397" y="3641833"/>
                <a:ext cx="630623" cy="2617077"/>
              </a:xfrm>
              <a:prstGeom prst="rect">
                <a:avLst/>
              </a:prstGeom>
              <a:noFill/>
              <a:ln w="28575" cmpd="sng">
                <a:solidFill>
                  <a:srgbClr val="C00000"/>
                </a:solidFill>
                <a:prstDash val="soli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144000" tIns="108000" rIns="144000" bIns="144000" rtlCol="0" anchor="t" anchorCtr="0"/>
              <a:lstStyle/>
              <a:p>
                <a:pPr algn="l">
                  <a:spcBef>
                    <a:spcPts val="1150"/>
                  </a:spcBef>
                  <a:buClr>
                    <a:srgbClr val="116656"/>
                  </a:buClr>
                  <a:buSzPct val="120000"/>
                </a:pPr>
                <a:endParaRPr lang="en-US" sz="1300" b="1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 rot="16200000">
              <a:off x="6958124" y="4816425"/>
              <a:ext cx="819135" cy="267894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l">
                <a:lnSpc>
                  <a:spcPts val="2300"/>
                </a:lnSpc>
                <a:spcBef>
                  <a:spcPts val="1150"/>
                </a:spcBef>
              </a:pPr>
              <a:r>
                <a:rPr lang="de-DE" sz="1600" dirty="0" smtClean="0"/>
                <a:t>Region 1</a:t>
              </a:r>
              <a:endParaRPr lang="en-US" sz="1600" dirty="0" err="1" smtClean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6031016" y="4816424"/>
              <a:ext cx="819135" cy="267894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l">
                <a:lnSpc>
                  <a:spcPts val="2300"/>
                </a:lnSpc>
                <a:spcBef>
                  <a:spcPts val="1150"/>
                </a:spcBef>
              </a:pPr>
              <a:r>
                <a:rPr lang="de-DE" sz="1600" dirty="0" smtClean="0"/>
                <a:t>Region 2</a:t>
              </a:r>
              <a:endParaRPr lang="en-US" sz="1600" dirty="0" err="1" smtClean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4959595" y="4816424"/>
              <a:ext cx="819135" cy="267894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l">
                <a:lnSpc>
                  <a:spcPts val="2300"/>
                </a:lnSpc>
                <a:spcBef>
                  <a:spcPts val="1150"/>
                </a:spcBef>
              </a:pPr>
              <a:r>
                <a:rPr lang="de-DE" sz="1600" dirty="0" smtClean="0"/>
                <a:t>Region 3</a:t>
              </a:r>
              <a:endParaRPr lang="en-US" sz="1600" dirty="0" err="1" smtClean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3911307" y="4816422"/>
              <a:ext cx="819135" cy="267894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l">
                <a:lnSpc>
                  <a:spcPts val="2300"/>
                </a:lnSpc>
                <a:spcBef>
                  <a:spcPts val="1150"/>
                </a:spcBef>
              </a:pPr>
              <a:r>
                <a:rPr lang="de-DE" sz="1600" dirty="0" smtClean="0"/>
                <a:t>Region 4</a:t>
              </a:r>
              <a:endParaRPr lang="en-US" sz="1600" dirty="0" err="1" smtClean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3044516" y="4816422"/>
              <a:ext cx="819135" cy="267894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l">
                <a:lnSpc>
                  <a:spcPts val="2300"/>
                </a:lnSpc>
                <a:spcBef>
                  <a:spcPts val="1150"/>
                </a:spcBef>
              </a:pPr>
              <a:r>
                <a:rPr lang="de-DE" sz="1600" dirty="0" smtClean="0"/>
                <a:t>Region 5</a:t>
              </a:r>
              <a:endParaRPr lang="en-US" sz="1600" dirty="0" err="1" smtClean="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7962" y="4005948"/>
            <a:ext cx="3155677" cy="16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9772650" algn="r"/>
                <a:tab pos="10226675" algn="r"/>
              </a:tabLst>
            </a:pPr>
            <a:r>
              <a:rPr lang="de-DE" smtClean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4</a:t>
            </a:fld>
            <a:endParaRPr lang="de-D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Material Thermal </a:t>
            </a:r>
            <a:r>
              <a:rPr lang="de-DE" sz="3200" b="1" dirty="0" err="1" smtClean="0"/>
              <a:t>properties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11" y="1180298"/>
            <a:ext cx="2372723" cy="1725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394" y="1143632"/>
            <a:ext cx="2784516" cy="1906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000" y="1143632"/>
            <a:ext cx="5640991" cy="2205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77" y="4069168"/>
            <a:ext cx="6034797" cy="1574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3046" y="4045569"/>
            <a:ext cx="4048155" cy="15382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8011" y="3689939"/>
            <a:ext cx="8178777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180000" indent="-18000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de-DE" sz="1600" dirty="0" err="1" smtClean="0"/>
              <a:t>Sigraflex</a:t>
            </a:r>
            <a:r>
              <a:rPr lang="de-DE" sz="1600" dirty="0" smtClean="0"/>
              <a:t> </a:t>
            </a:r>
            <a:r>
              <a:rPr lang="de-DE" sz="1600" dirty="0" err="1" smtClean="0"/>
              <a:t>has</a:t>
            </a:r>
            <a:r>
              <a:rPr lang="de-DE" sz="1600" dirty="0" smtClean="0"/>
              <a:t> </a:t>
            </a:r>
            <a:r>
              <a:rPr lang="de-DE" sz="1600" dirty="0" err="1" smtClean="0"/>
              <a:t>orthotropic</a:t>
            </a:r>
            <a:r>
              <a:rPr lang="de-DE" sz="1600" dirty="0" smtClean="0"/>
              <a:t> thermal </a:t>
            </a:r>
            <a:r>
              <a:rPr lang="de-DE" sz="1600" dirty="0" err="1" smtClean="0"/>
              <a:t>conductivity</a:t>
            </a:r>
            <a:r>
              <a:rPr lang="de-DE" sz="1600" dirty="0" smtClean="0"/>
              <a:t>. </a:t>
            </a:r>
            <a:r>
              <a:rPr lang="de-DE" sz="1600" dirty="0" err="1" smtClean="0"/>
              <a:t>Each</a:t>
            </a:r>
            <a:r>
              <a:rPr lang="de-DE" sz="1600" dirty="0" smtClean="0"/>
              <a:t> </a:t>
            </a:r>
            <a:r>
              <a:rPr lang="de-DE" sz="1600" dirty="0" err="1" smtClean="0"/>
              <a:t>finger</a:t>
            </a:r>
            <a:r>
              <a:rPr lang="de-DE" sz="1600" dirty="0" smtClean="0"/>
              <a:t> </a:t>
            </a:r>
            <a:r>
              <a:rPr lang="de-DE" sz="1600" dirty="0" err="1" smtClean="0"/>
              <a:t>has</a:t>
            </a:r>
            <a:r>
              <a:rPr lang="de-DE" sz="1600" dirty="0" smtClean="0"/>
              <a:t> </a:t>
            </a:r>
            <a:r>
              <a:rPr lang="de-DE" sz="1600" dirty="0" err="1" smtClean="0"/>
              <a:t>been</a:t>
            </a:r>
            <a:r>
              <a:rPr lang="de-DE" sz="1600" dirty="0" smtClean="0"/>
              <a:t> </a:t>
            </a:r>
            <a:r>
              <a:rPr lang="de-DE" sz="1600" dirty="0" err="1" smtClean="0"/>
              <a:t>oriented</a:t>
            </a:r>
            <a:r>
              <a:rPr lang="de-DE" sz="1600" dirty="0" smtClean="0"/>
              <a:t> </a:t>
            </a:r>
            <a:r>
              <a:rPr lang="de-DE" sz="1600" dirty="0" err="1" smtClean="0"/>
              <a:t>accordingly</a:t>
            </a:r>
            <a:r>
              <a:rPr lang="de-DE" sz="1600" dirty="0" smtClean="0"/>
              <a:t>.</a:t>
            </a:r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7260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 smtClean="0"/>
              <a:t>Steady</a:t>
            </a:r>
            <a:r>
              <a:rPr lang="de-DE" sz="2400" dirty="0" smtClean="0"/>
              <a:t> State Thermal </a:t>
            </a:r>
            <a:r>
              <a:rPr lang="de-DE" sz="2400" dirty="0" err="1" smtClean="0"/>
              <a:t>Boundary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loads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9772650" algn="r"/>
                <a:tab pos="10226675" algn="r"/>
              </a:tabLst>
            </a:pPr>
            <a:r>
              <a:rPr lang="de-DE" smtClean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5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354" y="4274095"/>
            <a:ext cx="3598480" cy="20599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4738" y="1693482"/>
            <a:ext cx="10296523" cy="28341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de-DE" sz="1400" dirty="0" err="1" smtClean="0"/>
              <a:t>Heat</a:t>
            </a:r>
            <a:r>
              <a:rPr lang="de-DE" sz="1400" dirty="0" smtClean="0"/>
              <a:t> </a:t>
            </a:r>
            <a:r>
              <a:rPr lang="de-DE" sz="1400" dirty="0" err="1" smtClean="0"/>
              <a:t>flux</a:t>
            </a:r>
            <a:r>
              <a:rPr lang="de-DE" sz="1400" dirty="0" smtClean="0"/>
              <a:t> </a:t>
            </a:r>
            <a:r>
              <a:rPr lang="de-DE" sz="1400" dirty="0" err="1" smtClean="0"/>
              <a:t>applied</a:t>
            </a:r>
            <a:r>
              <a:rPr lang="de-DE" sz="1400" dirty="0" smtClean="0"/>
              <a:t> </a:t>
            </a:r>
            <a:r>
              <a:rPr lang="de-DE" sz="1400" dirty="0" err="1" smtClean="0"/>
              <a:t>as</a:t>
            </a:r>
            <a:r>
              <a:rPr lang="de-DE" sz="1400" dirty="0" smtClean="0"/>
              <a:t> per </a:t>
            </a:r>
            <a:r>
              <a:rPr lang="de-DE" sz="1400" dirty="0" err="1" smtClean="0"/>
              <a:t>the</a:t>
            </a:r>
            <a:r>
              <a:rPr lang="de-DE" sz="1400" dirty="0" smtClean="0"/>
              <a:t> relevant </a:t>
            </a:r>
            <a:r>
              <a:rPr lang="de-DE" sz="1400" dirty="0" err="1" smtClean="0"/>
              <a:t>case</a:t>
            </a:r>
            <a:r>
              <a:rPr lang="de-DE" sz="1400" dirty="0" smtClean="0"/>
              <a:t>.</a:t>
            </a:r>
          </a:p>
          <a:p>
            <a:pPr marL="285750" indent="-285750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de-DE" sz="1400" dirty="0" smtClean="0"/>
              <a:t>Radiation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tiles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ambient</a:t>
            </a:r>
            <a:r>
              <a:rPr lang="de-DE" sz="1400" dirty="0" smtClean="0"/>
              <a:t>. </a:t>
            </a:r>
            <a:r>
              <a:rPr lang="de-DE" sz="1400" dirty="0" err="1" smtClean="0"/>
              <a:t>Emissivity</a:t>
            </a:r>
            <a:r>
              <a:rPr lang="de-DE" sz="1400" dirty="0" smtClean="0"/>
              <a:t> </a:t>
            </a:r>
            <a:r>
              <a:rPr lang="de-DE" sz="1400" dirty="0"/>
              <a:t>= 0.82 (</a:t>
            </a:r>
            <a:r>
              <a:rPr lang="de-DE" sz="1400" dirty="0" smtClean="0"/>
              <a:t>1-AC-S0014). </a:t>
            </a:r>
            <a:r>
              <a:rPr lang="de-DE" sz="1400" dirty="0" err="1" smtClean="0"/>
              <a:t>Ambient</a:t>
            </a:r>
            <a:r>
              <a:rPr lang="de-DE" sz="1400" dirty="0" smtClean="0"/>
              <a:t> </a:t>
            </a:r>
            <a:r>
              <a:rPr lang="de-DE" sz="1400" dirty="0" err="1" smtClean="0"/>
              <a:t>set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200°C.</a:t>
            </a:r>
          </a:p>
          <a:p>
            <a:pPr marL="285750" indent="-285750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de-DE" sz="1400" dirty="0" smtClean="0"/>
              <a:t>Radiation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heat</a:t>
            </a:r>
            <a:r>
              <a:rPr lang="de-DE" sz="1400" dirty="0" smtClean="0"/>
              <a:t> </a:t>
            </a:r>
            <a:r>
              <a:rPr lang="de-DE" sz="1400" dirty="0" err="1" smtClean="0"/>
              <a:t>sinks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ambient</a:t>
            </a:r>
            <a:r>
              <a:rPr lang="de-DE" sz="1400" dirty="0" smtClean="0"/>
              <a:t>. </a:t>
            </a:r>
            <a:r>
              <a:rPr lang="de-DE" sz="1400" dirty="0" err="1" smtClean="0"/>
              <a:t>Emissivity</a:t>
            </a:r>
            <a:r>
              <a:rPr lang="de-DE" sz="1400" dirty="0" smtClean="0"/>
              <a:t> = 0.2. </a:t>
            </a:r>
            <a:r>
              <a:rPr lang="de-DE" sz="1400" dirty="0" err="1"/>
              <a:t>A</a:t>
            </a:r>
            <a:r>
              <a:rPr lang="de-DE" sz="1400" dirty="0" err="1" smtClean="0"/>
              <a:t>mbient</a:t>
            </a:r>
            <a:r>
              <a:rPr lang="de-DE" sz="1400" dirty="0" smtClean="0"/>
              <a:t> </a:t>
            </a:r>
            <a:r>
              <a:rPr lang="de-DE" sz="1400" dirty="0" err="1" smtClean="0"/>
              <a:t>set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80°C.</a:t>
            </a:r>
          </a:p>
          <a:p>
            <a:pPr marL="285750" indent="-285750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de-DE" sz="1400" dirty="0" smtClean="0"/>
              <a:t>Radiation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supports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ambient</a:t>
            </a:r>
            <a:r>
              <a:rPr lang="de-DE" sz="1400" dirty="0" smtClean="0"/>
              <a:t>. </a:t>
            </a:r>
            <a:r>
              <a:rPr lang="de-DE" sz="1400" dirty="0" err="1" smtClean="0"/>
              <a:t>Emissivity</a:t>
            </a:r>
            <a:r>
              <a:rPr lang="de-DE" sz="1400" dirty="0" smtClean="0"/>
              <a:t> = </a:t>
            </a:r>
            <a:r>
              <a:rPr lang="de-DE" sz="1400" dirty="0"/>
              <a:t>0.255 (1-AC-S0014</a:t>
            </a:r>
            <a:r>
              <a:rPr lang="de-DE" sz="1400" dirty="0" smtClean="0"/>
              <a:t>). </a:t>
            </a:r>
            <a:r>
              <a:rPr lang="de-DE" sz="1400" dirty="0" err="1" smtClean="0"/>
              <a:t>Ambient</a:t>
            </a:r>
            <a:r>
              <a:rPr lang="de-DE" sz="1400" dirty="0" smtClean="0"/>
              <a:t> </a:t>
            </a:r>
            <a:r>
              <a:rPr lang="de-DE" sz="1400" dirty="0" err="1" smtClean="0"/>
              <a:t>set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80°C.</a:t>
            </a:r>
          </a:p>
          <a:p>
            <a:pPr marL="285750" indent="-285750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de-DE" sz="1400" dirty="0" err="1" smtClean="0"/>
              <a:t>Forced</a:t>
            </a:r>
            <a:r>
              <a:rPr lang="de-DE" sz="1400" dirty="0" smtClean="0"/>
              <a:t> </a:t>
            </a:r>
            <a:r>
              <a:rPr lang="de-DE" sz="1400" dirty="0" err="1"/>
              <a:t>convective</a:t>
            </a:r>
            <a:r>
              <a:rPr lang="de-DE" sz="1400" dirty="0"/>
              <a:t> </a:t>
            </a:r>
            <a:r>
              <a:rPr lang="de-DE" sz="1400" dirty="0" err="1"/>
              <a:t>cooling</a:t>
            </a:r>
            <a:r>
              <a:rPr lang="de-DE" sz="1400" dirty="0"/>
              <a:t>. The </a:t>
            </a:r>
            <a:r>
              <a:rPr lang="de-DE" sz="1400" dirty="0" err="1"/>
              <a:t>heat</a:t>
            </a:r>
            <a:r>
              <a:rPr lang="de-DE" sz="1400" dirty="0"/>
              <a:t> </a:t>
            </a:r>
            <a:r>
              <a:rPr lang="de-DE" sz="1400" dirty="0" err="1"/>
              <a:t>transfer</a:t>
            </a:r>
            <a:r>
              <a:rPr lang="de-DE" sz="1400" dirty="0"/>
              <a:t> </a:t>
            </a:r>
            <a:r>
              <a:rPr lang="de-DE" sz="1400" dirty="0" err="1"/>
              <a:t>coefficient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temperature</a:t>
            </a:r>
            <a:r>
              <a:rPr lang="de-DE" sz="1400" dirty="0"/>
              <a:t> </a:t>
            </a:r>
            <a:r>
              <a:rPr lang="de-DE" sz="1400" dirty="0" err="1"/>
              <a:t>dependent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was </a:t>
            </a:r>
            <a:r>
              <a:rPr lang="de-DE" sz="1400" dirty="0" err="1"/>
              <a:t>experimentally</a:t>
            </a:r>
            <a:r>
              <a:rPr lang="de-DE" sz="1400" dirty="0"/>
              <a:t> </a:t>
            </a:r>
            <a:r>
              <a:rPr lang="de-DE" sz="1400" dirty="0" err="1"/>
              <a:t>determined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cooling</a:t>
            </a:r>
            <a:r>
              <a:rPr lang="de-DE" sz="1400" dirty="0"/>
              <a:t> </a:t>
            </a:r>
            <a:r>
              <a:rPr lang="de-DE" sz="1400" dirty="0" err="1"/>
              <a:t>pipes</a:t>
            </a:r>
            <a:r>
              <a:rPr lang="de-DE" sz="1400" dirty="0"/>
              <a:t> </a:t>
            </a:r>
            <a:r>
              <a:rPr lang="de-DE" sz="1400" dirty="0" err="1"/>
              <a:t>without</a:t>
            </a:r>
            <a:r>
              <a:rPr lang="de-DE" sz="1400" dirty="0"/>
              <a:t> </a:t>
            </a:r>
            <a:r>
              <a:rPr lang="de-DE" sz="1400" dirty="0" err="1"/>
              <a:t>twisted</a:t>
            </a:r>
            <a:r>
              <a:rPr lang="de-DE" sz="1400" dirty="0"/>
              <a:t> </a:t>
            </a:r>
            <a:r>
              <a:rPr lang="de-DE" sz="1400" dirty="0" err="1"/>
              <a:t>tapes</a:t>
            </a:r>
            <a:r>
              <a:rPr lang="de-DE" sz="1400" dirty="0"/>
              <a:t>.</a:t>
            </a:r>
          </a:p>
          <a:p>
            <a:pPr marL="285750" indent="-285750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6794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3rd </a:t>
            </a:r>
            <a:r>
              <a:rPr lang="de-DE" dirty="0" err="1" smtClean="0"/>
              <a:t>Paramertic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-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3294530"/>
              </p:ext>
            </p:extLst>
          </p:nvPr>
        </p:nvGraphicFramePr>
        <p:xfrm>
          <a:off x="398280" y="4306489"/>
          <a:ext cx="11196730" cy="130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673">
                  <a:extLst>
                    <a:ext uri="{9D8B030D-6E8A-4147-A177-3AD203B41FA5}">
                      <a16:colId xmlns:a16="http://schemas.microsoft.com/office/drawing/2014/main" val="2803579180"/>
                    </a:ext>
                  </a:extLst>
                </a:gridCol>
                <a:gridCol w="1119673">
                  <a:extLst>
                    <a:ext uri="{9D8B030D-6E8A-4147-A177-3AD203B41FA5}">
                      <a16:colId xmlns:a16="http://schemas.microsoft.com/office/drawing/2014/main" val="2384784502"/>
                    </a:ext>
                  </a:extLst>
                </a:gridCol>
                <a:gridCol w="1119673">
                  <a:extLst>
                    <a:ext uri="{9D8B030D-6E8A-4147-A177-3AD203B41FA5}">
                      <a16:colId xmlns:a16="http://schemas.microsoft.com/office/drawing/2014/main" val="3457875795"/>
                    </a:ext>
                  </a:extLst>
                </a:gridCol>
                <a:gridCol w="1119673">
                  <a:extLst>
                    <a:ext uri="{9D8B030D-6E8A-4147-A177-3AD203B41FA5}">
                      <a16:colId xmlns:a16="http://schemas.microsoft.com/office/drawing/2014/main" val="1149607753"/>
                    </a:ext>
                  </a:extLst>
                </a:gridCol>
                <a:gridCol w="1119673">
                  <a:extLst>
                    <a:ext uri="{9D8B030D-6E8A-4147-A177-3AD203B41FA5}">
                      <a16:colId xmlns:a16="http://schemas.microsoft.com/office/drawing/2014/main" val="1900192419"/>
                    </a:ext>
                  </a:extLst>
                </a:gridCol>
                <a:gridCol w="1119673">
                  <a:extLst>
                    <a:ext uri="{9D8B030D-6E8A-4147-A177-3AD203B41FA5}">
                      <a16:colId xmlns:a16="http://schemas.microsoft.com/office/drawing/2014/main" val="3929483139"/>
                    </a:ext>
                  </a:extLst>
                </a:gridCol>
                <a:gridCol w="1119673">
                  <a:extLst>
                    <a:ext uri="{9D8B030D-6E8A-4147-A177-3AD203B41FA5}">
                      <a16:colId xmlns:a16="http://schemas.microsoft.com/office/drawing/2014/main" val="3693692732"/>
                    </a:ext>
                  </a:extLst>
                </a:gridCol>
                <a:gridCol w="1119673">
                  <a:extLst>
                    <a:ext uri="{9D8B030D-6E8A-4147-A177-3AD203B41FA5}">
                      <a16:colId xmlns:a16="http://schemas.microsoft.com/office/drawing/2014/main" val="1193038634"/>
                    </a:ext>
                  </a:extLst>
                </a:gridCol>
                <a:gridCol w="1119673">
                  <a:extLst>
                    <a:ext uri="{9D8B030D-6E8A-4147-A177-3AD203B41FA5}">
                      <a16:colId xmlns:a16="http://schemas.microsoft.com/office/drawing/2014/main" val="3452661242"/>
                    </a:ext>
                  </a:extLst>
                </a:gridCol>
                <a:gridCol w="1119673">
                  <a:extLst>
                    <a:ext uri="{9D8B030D-6E8A-4147-A177-3AD203B41FA5}">
                      <a16:colId xmlns:a16="http://schemas.microsoft.com/office/drawing/2014/main" val="354714856"/>
                    </a:ext>
                  </a:extLst>
                </a:gridCol>
              </a:tblGrid>
              <a:tr h="262797">
                <a:tc gridSpan="2"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 1 – </a:t>
                      </a:r>
                      <a:r>
                        <a:rPr lang="de-DE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homogeneous</a:t>
                      </a:r>
                      <a:r>
                        <a:rPr lang="de-DE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(100 kW/m^2)</a:t>
                      </a:r>
                      <a:r>
                        <a:rPr lang="de-DE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de-DE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r>
                        <a:rPr lang="de-DE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convective</a:t>
                      </a:r>
                      <a:r>
                        <a:rPr lang="de-DE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loading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 2 – </a:t>
                      </a:r>
                      <a:r>
                        <a:rPr lang="de-DE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homogeneous</a:t>
                      </a:r>
                      <a:r>
                        <a:rPr lang="de-DE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(100 kW/m^2)</a:t>
                      </a:r>
                      <a:r>
                        <a:rPr lang="de-DE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de-DE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r>
                        <a:rPr lang="de-DE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convective</a:t>
                      </a:r>
                      <a:r>
                        <a:rPr lang="de-DE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loading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 3 – </a:t>
                      </a:r>
                      <a:r>
                        <a:rPr lang="de-DE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homogeneous</a:t>
                      </a:r>
                      <a:r>
                        <a:rPr lang="de-DE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(100 kW/m^2) </a:t>
                      </a:r>
                      <a:r>
                        <a:rPr lang="de-DE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de-DE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r>
                        <a:rPr lang="de-DE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loading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 4 – </a:t>
                      </a:r>
                      <a:r>
                        <a:rPr lang="de-DE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homogeneous</a:t>
                      </a:r>
                      <a:r>
                        <a:rPr lang="de-DE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(100kW/m^2) </a:t>
                      </a:r>
                      <a:r>
                        <a:rPr lang="de-DE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de-DE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r>
                        <a:rPr lang="de-DE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loading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 5 – </a:t>
                      </a:r>
                      <a:r>
                        <a:rPr lang="de-DE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homogenous</a:t>
                      </a:r>
                      <a:r>
                        <a:rPr lang="de-DE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(100 kW/m^2) </a:t>
                      </a:r>
                      <a:r>
                        <a:rPr lang="de-DE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de-DE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r>
                        <a:rPr lang="de-DE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loading</a:t>
                      </a:r>
                      <a:endParaRPr lang="en-US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151522"/>
                  </a:ext>
                </a:extLst>
              </a:tr>
              <a:tr h="262797"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r>
                        <a:rPr lang="de-DE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</a:t>
                      </a:r>
                      <a:r>
                        <a:rPr lang="de-DE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</a:t>
                      </a:r>
                      <a:r>
                        <a:rPr lang="de-DE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Flux</a:t>
                      </a:r>
                      <a:r>
                        <a:rPr lang="de-DE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(kW/m^2)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</a:t>
                      </a:r>
                      <a:r>
                        <a:rPr lang="de-DE" sz="11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</a:t>
                      </a:r>
                      <a:r>
                        <a:rPr lang="de-DE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Sink </a:t>
                      </a:r>
                      <a:r>
                        <a:rPr lang="de-DE" sz="11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</a:t>
                      </a:r>
                      <a:r>
                        <a:rPr lang="de-DE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(°C)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r>
                        <a:rPr lang="de-DE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</a:t>
                      </a:r>
                      <a:r>
                        <a:rPr lang="de-DE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</a:t>
                      </a:r>
                      <a:r>
                        <a:rPr lang="de-DE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Flux</a:t>
                      </a:r>
                      <a:r>
                        <a:rPr lang="de-DE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(kW/m^2)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</a:t>
                      </a:r>
                      <a:r>
                        <a:rPr lang="de-DE" sz="11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</a:t>
                      </a:r>
                      <a:r>
                        <a:rPr lang="de-DE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Sink </a:t>
                      </a:r>
                      <a:r>
                        <a:rPr lang="de-DE" sz="11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</a:t>
                      </a:r>
                      <a:r>
                        <a:rPr lang="de-DE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(°C)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r>
                        <a:rPr lang="de-DE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</a:t>
                      </a:r>
                      <a:r>
                        <a:rPr lang="de-DE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</a:t>
                      </a:r>
                      <a:r>
                        <a:rPr lang="de-DE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Flux</a:t>
                      </a:r>
                      <a:r>
                        <a:rPr lang="de-DE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(kW/m^2)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</a:t>
                      </a:r>
                      <a:r>
                        <a:rPr lang="de-DE" sz="11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</a:t>
                      </a:r>
                      <a:r>
                        <a:rPr lang="de-DE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Sink </a:t>
                      </a:r>
                      <a:r>
                        <a:rPr lang="de-DE" sz="11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</a:t>
                      </a:r>
                      <a:r>
                        <a:rPr lang="de-DE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(°C)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r>
                        <a:rPr lang="de-DE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</a:t>
                      </a:r>
                      <a:r>
                        <a:rPr lang="de-DE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</a:t>
                      </a:r>
                      <a:r>
                        <a:rPr lang="de-DE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Flux</a:t>
                      </a:r>
                      <a:r>
                        <a:rPr lang="de-DE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(kW/m^2)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</a:t>
                      </a:r>
                      <a:r>
                        <a:rPr lang="de-DE" sz="11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</a:t>
                      </a:r>
                      <a:r>
                        <a:rPr lang="de-DE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Sink </a:t>
                      </a:r>
                      <a:r>
                        <a:rPr lang="de-DE" sz="11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</a:t>
                      </a:r>
                      <a:r>
                        <a:rPr lang="de-DE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(°C)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r>
                        <a:rPr lang="de-DE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</a:t>
                      </a:r>
                      <a:r>
                        <a:rPr lang="de-DE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</a:t>
                      </a:r>
                      <a:r>
                        <a:rPr lang="de-DE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Flux</a:t>
                      </a:r>
                      <a:r>
                        <a:rPr lang="de-DE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(kW/m^2)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</a:t>
                      </a:r>
                      <a:r>
                        <a:rPr lang="de-DE" sz="11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</a:t>
                      </a:r>
                      <a:r>
                        <a:rPr lang="de-DE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Sink </a:t>
                      </a:r>
                      <a:r>
                        <a:rPr lang="de-DE" sz="11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</a:t>
                      </a:r>
                      <a:r>
                        <a:rPr lang="de-DE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(°C)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686855"/>
                  </a:ext>
                </a:extLst>
              </a:tr>
              <a:tr h="25950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115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9772650" algn="r"/>
                <a:tab pos="10226675" algn="r"/>
              </a:tabLst>
            </a:pPr>
            <a:r>
              <a:rPr lang="de-DE" dirty="0" smtClean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6</a:t>
            </a:fld>
            <a:endParaRPr lang="de-D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694" y="1100221"/>
            <a:ext cx="1799709" cy="3030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618" y="1100221"/>
            <a:ext cx="1800255" cy="30482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331" y="1120500"/>
            <a:ext cx="1661736" cy="30889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8013" y="1175657"/>
            <a:ext cx="1649005" cy="29555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9228" y="5724760"/>
            <a:ext cx="205274" cy="158620"/>
          </a:xfrm>
          <a:prstGeom prst="rect">
            <a:avLst/>
          </a:prstGeom>
          <a:solidFill>
            <a:srgbClr val="06EC5E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8818" y="5614905"/>
            <a:ext cx="1065997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1200" dirty="0" err="1" smtClean="0"/>
              <a:t>Local</a:t>
            </a:r>
            <a:r>
              <a:rPr lang="de-DE" sz="1200" dirty="0" smtClean="0"/>
              <a:t> </a:t>
            </a:r>
            <a:r>
              <a:rPr lang="de-DE" sz="1200" dirty="0" err="1" smtClean="0"/>
              <a:t>Heat</a:t>
            </a:r>
            <a:r>
              <a:rPr lang="de-DE" sz="1200" dirty="0" smtClean="0"/>
              <a:t> </a:t>
            </a:r>
            <a:r>
              <a:rPr lang="de-DE" sz="1200" dirty="0" err="1" smtClean="0"/>
              <a:t>Flux</a:t>
            </a:r>
            <a:endParaRPr lang="en-US" sz="1200" dirty="0" err="1" smtClean="0"/>
          </a:p>
        </p:txBody>
      </p:sp>
      <p:sp>
        <p:nvSpPr>
          <p:cNvPr id="19" name="Rectangle 18"/>
          <p:cNvSpPr/>
          <p:nvPr/>
        </p:nvSpPr>
        <p:spPr>
          <a:xfrm>
            <a:off x="599228" y="6023709"/>
            <a:ext cx="205274" cy="158620"/>
          </a:xfrm>
          <a:prstGeom prst="rect">
            <a:avLst/>
          </a:prstGeom>
          <a:solidFill>
            <a:srgbClr val="FF0000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8818" y="5926373"/>
            <a:ext cx="1695977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1200" dirty="0" err="1" smtClean="0"/>
              <a:t>Homogenoues</a:t>
            </a:r>
            <a:r>
              <a:rPr lang="de-DE" sz="1200" dirty="0" smtClean="0"/>
              <a:t> </a:t>
            </a:r>
            <a:r>
              <a:rPr lang="de-DE" sz="1200" dirty="0" err="1" smtClean="0"/>
              <a:t>Heat</a:t>
            </a:r>
            <a:r>
              <a:rPr lang="de-DE" sz="1200" dirty="0" smtClean="0"/>
              <a:t> </a:t>
            </a:r>
            <a:r>
              <a:rPr lang="de-DE" sz="1200" dirty="0" err="1" smtClean="0"/>
              <a:t>Flux</a:t>
            </a:r>
            <a:endParaRPr lang="en-US" sz="1200" dirty="0" err="1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28" y="1100221"/>
            <a:ext cx="1752505" cy="310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Mechanical</a:t>
            </a:r>
            <a:r>
              <a:rPr lang="de-DE" dirty="0" smtClean="0"/>
              <a:t> ANALYSIS –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build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9772650" algn="r"/>
                <a:tab pos="10226675" algn="r"/>
              </a:tabLst>
            </a:pPr>
            <a:r>
              <a:rPr lang="de-DE" smtClean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7</a:t>
            </a:fld>
            <a:endParaRPr lang="de-DE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31366"/>
              </p:ext>
            </p:extLst>
          </p:nvPr>
        </p:nvGraphicFramePr>
        <p:xfrm>
          <a:off x="759608" y="1282046"/>
          <a:ext cx="10092167" cy="5484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41" name="Produkt" r:id="rId3" imgW="9715320" imgH="5280120" progId="CATIA.Product">
                  <p:link updateAutomatic="1"/>
                </p:oleObj>
              </mc:Choice>
              <mc:Fallback>
                <p:oleObj name="Produkt" r:id="rId3" imgW="9715320" imgH="5280120" progId="CATIA.Produc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9608" y="1282046"/>
                        <a:ext cx="10092167" cy="5484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H="1">
            <a:off x="1121790" y="4421171"/>
            <a:ext cx="857839" cy="1432874"/>
          </a:xfrm>
          <a:prstGeom prst="line">
            <a:avLst/>
          </a:prstGeom>
          <a:ln w="19050" cmpd="sng"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694548" y="3704734"/>
            <a:ext cx="1010241" cy="2149311"/>
          </a:xfrm>
          <a:prstGeom prst="line">
            <a:avLst/>
          </a:prstGeom>
          <a:ln w="19050" cmpd="sng"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10812" y="3770722"/>
            <a:ext cx="617889" cy="2149311"/>
          </a:xfrm>
          <a:prstGeom prst="line">
            <a:avLst/>
          </a:prstGeom>
          <a:ln w="19050" cmpd="sng"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639729" y="4322674"/>
            <a:ext cx="790401" cy="1597359"/>
          </a:xfrm>
          <a:prstGeom prst="line">
            <a:avLst/>
          </a:prstGeom>
          <a:ln w="19050" cmpd="sng"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7120" y="5854045"/>
            <a:ext cx="2253532" cy="557012"/>
          </a:xfrm>
          <a:prstGeom prst="rect">
            <a:avLst/>
          </a:prstGeom>
          <a:noFill/>
          <a:ln w="19050">
            <a:solidFill>
              <a:srgbClr val="025421"/>
            </a:solidFill>
          </a:ln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de-DE" sz="1400" dirty="0" smtClean="0"/>
              <a:t>Connection </a:t>
            </a:r>
            <a:r>
              <a:rPr lang="de-DE" sz="1400" dirty="0" err="1" smtClean="0"/>
              <a:t>allows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translation</a:t>
            </a:r>
            <a:r>
              <a:rPr lang="de-DE" sz="1400" dirty="0" smtClean="0"/>
              <a:t>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x-</a:t>
            </a:r>
            <a:r>
              <a:rPr lang="de-DE" sz="1400" dirty="0" err="1" smtClean="0"/>
              <a:t>direction</a:t>
            </a:r>
            <a:endParaRPr lang="en-US" sz="1400" dirty="0" err="1" smtClean="0"/>
          </a:p>
        </p:txBody>
      </p:sp>
      <p:sp>
        <p:nvSpPr>
          <p:cNvPr id="21" name="TextBox 20"/>
          <p:cNvSpPr txBox="1"/>
          <p:nvPr/>
        </p:nvSpPr>
        <p:spPr>
          <a:xfrm>
            <a:off x="6114223" y="5930883"/>
            <a:ext cx="1382996" cy="294953"/>
          </a:xfrm>
          <a:prstGeom prst="rect">
            <a:avLst/>
          </a:prstGeom>
          <a:noFill/>
          <a:ln w="19050">
            <a:solidFill>
              <a:srgbClr val="025421"/>
            </a:solidFill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1400" dirty="0" smtClean="0"/>
              <a:t>Fixed </a:t>
            </a:r>
            <a:r>
              <a:rPr lang="de-DE" sz="1400" dirty="0" err="1" smtClean="0"/>
              <a:t>connection</a:t>
            </a:r>
            <a:endParaRPr lang="en-US" sz="1400" dirty="0" err="1" smtClean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09047" y="4024411"/>
            <a:ext cx="612743" cy="0"/>
          </a:xfrm>
          <a:prstGeom prst="line">
            <a:avLst/>
          </a:prstGeom>
          <a:ln w="19050" cmpd="sng">
            <a:solidFill>
              <a:srgbClr val="C00000"/>
            </a:solidFill>
            <a:prstDash val="solid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09047" y="3490503"/>
            <a:ext cx="169683" cy="533908"/>
          </a:xfrm>
          <a:prstGeom prst="line">
            <a:avLst/>
          </a:prstGeom>
          <a:ln w="19050" cmpd="sng">
            <a:solidFill>
              <a:srgbClr val="C00000"/>
            </a:solidFill>
            <a:prstDash val="solid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67120" y="3233394"/>
            <a:ext cx="141927" cy="791017"/>
          </a:xfrm>
          <a:prstGeom prst="straightConnector1">
            <a:avLst/>
          </a:prstGeom>
          <a:ln w="19050" cmpd="sng">
            <a:solidFill>
              <a:srgbClr val="C0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72753" y="3967892"/>
            <a:ext cx="244519" cy="2949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1600" dirty="0" smtClean="0"/>
              <a:t>x</a:t>
            </a:r>
            <a:endParaRPr lang="en-US" sz="1600" dirty="0" err="1" smtClean="0"/>
          </a:p>
        </p:txBody>
      </p:sp>
      <p:sp>
        <p:nvSpPr>
          <p:cNvPr id="32" name="TextBox 31"/>
          <p:cNvSpPr txBox="1"/>
          <p:nvPr/>
        </p:nvSpPr>
        <p:spPr>
          <a:xfrm>
            <a:off x="3240671" y="5881108"/>
            <a:ext cx="2253532" cy="589905"/>
          </a:xfrm>
          <a:prstGeom prst="rect">
            <a:avLst/>
          </a:prstGeom>
          <a:noFill/>
          <a:ln w="19050">
            <a:solidFill>
              <a:srgbClr val="025421"/>
            </a:solidFill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1400" dirty="0" smtClean="0"/>
              <a:t>Connection </a:t>
            </a:r>
            <a:r>
              <a:rPr lang="de-DE" sz="1400" dirty="0" err="1" smtClean="0"/>
              <a:t>allows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translation</a:t>
            </a:r>
            <a:r>
              <a:rPr lang="de-DE" sz="1400" dirty="0" smtClean="0"/>
              <a:t>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x-</a:t>
            </a:r>
            <a:r>
              <a:rPr lang="de-DE" sz="1400" dirty="0" err="1" smtClean="0"/>
              <a:t>direction</a:t>
            </a:r>
            <a:endParaRPr lang="en-US" sz="1400" dirty="0" err="1" smtClean="0"/>
          </a:p>
        </p:txBody>
      </p:sp>
      <p:sp>
        <p:nvSpPr>
          <p:cNvPr id="33" name="TextBox 32"/>
          <p:cNvSpPr txBox="1"/>
          <p:nvPr/>
        </p:nvSpPr>
        <p:spPr>
          <a:xfrm>
            <a:off x="8256826" y="5912463"/>
            <a:ext cx="2253532" cy="589905"/>
          </a:xfrm>
          <a:prstGeom prst="rect">
            <a:avLst/>
          </a:prstGeom>
          <a:noFill/>
          <a:ln w="19050">
            <a:solidFill>
              <a:srgbClr val="025421"/>
            </a:solidFill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1400" dirty="0" smtClean="0"/>
              <a:t>Connection </a:t>
            </a:r>
            <a:r>
              <a:rPr lang="de-DE" sz="1400" dirty="0" err="1" smtClean="0"/>
              <a:t>allows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translation</a:t>
            </a:r>
            <a:r>
              <a:rPr lang="de-DE" sz="1400" dirty="0" smtClean="0"/>
              <a:t>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x-</a:t>
            </a:r>
            <a:r>
              <a:rPr lang="de-DE" sz="1400" dirty="0" err="1" smtClean="0"/>
              <a:t>direction</a:t>
            </a:r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5046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– </a:t>
            </a:r>
            <a:r>
              <a:rPr lang="de-DE" dirty="0" err="1" smtClean="0"/>
              <a:t>ansys</a:t>
            </a:r>
            <a:r>
              <a:rPr lang="de-DE" dirty="0" smtClean="0"/>
              <a:t> </a:t>
            </a:r>
            <a:r>
              <a:rPr lang="de-DE" dirty="0" err="1" smtClean="0"/>
              <a:t>translational</a:t>
            </a:r>
            <a:r>
              <a:rPr lang="de-DE" dirty="0" smtClean="0"/>
              <a:t> </a:t>
            </a:r>
            <a:r>
              <a:rPr lang="de-DE" dirty="0" err="1" smtClean="0"/>
              <a:t>joints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9772650" algn="r"/>
                <a:tab pos="10226675" algn="r"/>
              </a:tabLst>
            </a:pPr>
            <a:r>
              <a:rPr lang="de-DE" smtClean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8</a:t>
            </a:fld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61" y="1394617"/>
            <a:ext cx="9552004" cy="51556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7739" y="1310079"/>
            <a:ext cx="6479659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180000" indent="-18000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All </a:t>
            </a:r>
            <a:r>
              <a:rPr lang="de-DE" sz="1600" dirty="0" err="1" smtClean="0"/>
              <a:t>joints</a:t>
            </a:r>
            <a:r>
              <a:rPr lang="de-DE" sz="1600" dirty="0" smtClean="0"/>
              <a:t> </a:t>
            </a:r>
            <a:r>
              <a:rPr lang="de-DE" sz="1600" dirty="0" err="1" smtClean="0"/>
              <a:t>represented</a:t>
            </a:r>
            <a:r>
              <a:rPr lang="de-DE" sz="1600" dirty="0" smtClean="0"/>
              <a:t> </a:t>
            </a:r>
            <a:r>
              <a:rPr lang="de-DE" sz="1600" dirty="0" err="1" smtClean="0"/>
              <a:t>here</a:t>
            </a:r>
            <a:r>
              <a:rPr lang="de-DE" sz="1600" dirty="0" smtClean="0"/>
              <a:t>, </a:t>
            </a:r>
            <a:r>
              <a:rPr lang="de-DE" sz="1600" dirty="0" err="1" smtClean="0"/>
              <a:t>have</a:t>
            </a:r>
            <a:r>
              <a:rPr lang="de-DE" sz="1600" dirty="0" smtClean="0"/>
              <a:t> a </a:t>
            </a:r>
            <a:r>
              <a:rPr lang="de-DE" sz="1600" dirty="0" err="1" smtClean="0"/>
              <a:t>dgree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freedom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x-</a:t>
            </a:r>
            <a:r>
              <a:rPr lang="de-DE" sz="1600" dirty="0" err="1" smtClean="0"/>
              <a:t>direction</a:t>
            </a:r>
            <a:r>
              <a:rPr lang="de-DE" sz="1600" dirty="0" smtClean="0"/>
              <a:t>.</a:t>
            </a:r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5480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– </a:t>
            </a:r>
            <a:r>
              <a:rPr lang="de-DE" dirty="0" err="1" smtClean="0"/>
              <a:t>ansys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r>
              <a:rPr lang="de-DE" dirty="0" smtClean="0"/>
              <a:t> </a:t>
            </a:r>
            <a:r>
              <a:rPr lang="de-DE" dirty="0" err="1" smtClean="0"/>
              <a:t>joints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9772650" algn="r"/>
                <a:tab pos="10226675" algn="r"/>
              </a:tabLst>
            </a:pPr>
            <a:r>
              <a:rPr lang="de-DE" smtClean="0"/>
              <a:t>MAX-PLANCK-GESELLSCHAFT | GENERALVERWALTUNG 		</a:t>
            </a:r>
            <a:fld id="{BEF2B570-7D3D-4E32-B755-DE8CB109D0A3}" type="slidenum">
              <a:rPr lang="de-DE" smtClean="0"/>
              <a:pPr>
                <a:tabLst>
                  <a:tab pos="9772650" algn="r"/>
                  <a:tab pos="10226675" algn="r"/>
                </a:tabLst>
              </a:pPr>
              <a:t>9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45" y="1171909"/>
            <a:ext cx="9493380" cy="5079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7739" y="1310079"/>
            <a:ext cx="5840060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180000" indent="-18000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de-DE" sz="1600" dirty="0" smtClean="0"/>
              <a:t>All </a:t>
            </a:r>
            <a:r>
              <a:rPr lang="de-DE" sz="1600" dirty="0" err="1" smtClean="0"/>
              <a:t>joints</a:t>
            </a:r>
            <a:r>
              <a:rPr lang="de-DE" sz="1600" dirty="0" smtClean="0"/>
              <a:t> </a:t>
            </a:r>
            <a:r>
              <a:rPr lang="de-DE" sz="1600" dirty="0" err="1" smtClean="0"/>
              <a:t>represented</a:t>
            </a:r>
            <a:r>
              <a:rPr lang="de-DE" sz="1600" dirty="0" smtClean="0"/>
              <a:t> </a:t>
            </a:r>
            <a:r>
              <a:rPr lang="de-DE" sz="1600" dirty="0" err="1" smtClean="0"/>
              <a:t>here</a:t>
            </a:r>
            <a:r>
              <a:rPr lang="de-DE" sz="1600" dirty="0" smtClean="0"/>
              <a:t>,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fixed</a:t>
            </a:r>
            <a:r>
              <a:rPr lang="de-DE" sz="1600" dirty="0" smtClean="0"/>
              <a:t> in all </a:t>
            </a:r>
            <a:r>
              <a:rPr lang="de-DE" sz="1600" dirty="0" err="1" smtClean="0"/>
              <a:t>degrees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freedom</a:t>
            </a:r>
            <a:r>
              <a:rPr lang="de-DE" sz="1600" dirty="0" smtClean="0"/>
              <a:t>.</a:t>
            </a:r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7350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SSZEILE" val="GENERALVERWALTUNG 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oVJ2KoGvEqYxsCMaM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9zRxN9oF5_.vOFN9BDZ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Fvg.jN4SheMjzIQfFto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e4OZGrr92djSDDuJ1O7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KvDfYymeFVWBntS3uDH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33WPtjMxatJYF3LeR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Ob6XsCj95tTPizmnvn.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wBAb9LrG6CZdye_dFF1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ljrLqbAKeirqT9tDI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heme/theme1.xml><?xml version="1.0" encoding="utf-8"?>
<a:theme xmlns:a="http://schemas.openxmlformats.org/drawingml/2006/main" name="Blank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 cmpd="sng">
          <a:noFill/>
          <a:prstDash val="dash"/>
          <a:tailEnd type="triangle" w="lg" len="med"/>
        </a:ln>
      </a:spPr>
      <a:bodyPr wrap="square" lIns="144000" tIns="108000" rIns="144000" bIns="144000" rtlCol="0" anchor="t" anchorCtr="0"/>
      <a:lstStyle>
        <a:defPPr algn="l">
          <a:spcBef>
            <a:spcPts val="1150"/>
          </a:spcBef>
          <a:buClr>
            <a:srgbClr val="116656"/>
          </a:buClr>
          <a:buSzPct val="120000"/>
          <a:defRPr sz="13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marL="180000" indent="-180000" algn="l">
          <a:lnSpc>
            <a:spcPts val="2300"/>
          </a:lnSpc>
          <a:spcBef>
            <a:spcPts val="115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F797C520-B085-42CC-8C5E-178598865FC3}" vid="{619266A3-4624-46EF-BD54-361F6BC6B72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DocumentEventReceiverItemAdded</Name>
    <Synchronization>Synchronous</Synchronization>
    <Type>10001</Type>
    <SequenceNumber>16000</SequenceNumber>
    <Url/>
    <Assembly>MPG.Intra20.Publishing, Version=1.0.0.0, Culture=neutral, PublicKeyToken=87bb4b3fa8c36758</Assembly>
    <Class>MPG.Intra20.Publishing.SharePoint.EventReceiver.DocumentEventReceiver.DocumentEventReceiver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pgDocDescription xmlns="c6c67821-26bb-42f7-bdf8-5a2625b641ff">Mustermappe zur Erstellung von PowerPoint-Präsentationen.</mpgDocDescription>
    <mpgPLPublishingDate xmlns="http://schemas.microsoft.com/sharepoint/v3">2020-05-27T22:00:00+00:00</mpgPLPublishingDate>
    <mpgPLContentResponsible xmlns="http://schemas.microsoft.com/sharepoint/v3">
      <UserInfo>
        <DisplayName>i:0e.t|sso-gv|057328</DisplayName>
        <AccountId>493</AccountId>
        <AccountType/>
      </UserInfo>
    </mpgPLContentResponsible>
    <mpgDocTargetGroupTaxHTField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GV</TermName>
          <TermId xmlns="http://schemas.microsoft.com/office/infopath/2007/PartnerControls">57c45585-e7ac-4fd7-9240-3f1dcd05ca05</TermId>
        </TermInfo>
      </Terms>
    </mpgDocTargetGroupTaxHTField>
    <TaxCatchAll xmlns="c6c67821-26bb-42f7-bdf8-5a2625b641ff">
      <Value>2540</Value>
      <Value>9</Value>
      <Value>2</Value>
    </TaxCatchAll>
    <mpgPLLanguageTaxHTField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deutsch</TermName>
          <TermId xmlns="http://schemas.microsoft.com/office/infopath/2007/PartnerControls">44abdae6-0e73-433a-aa95-162c84ae1ca9</TermId>
        </TermInfo>
      </Terms>
    </mpgPLLanguageTaxHTField>
    <TaxKeywordTaxHTField xmlns="c6c67821-26bb-42f7-bdf8-5a2625b641ff">
      <Terms xmlns="http://schemas.microsoft.com/office/infopath/2007/PartnerControls"/>
    </TaxKeywordTaxHTField>
    <mpgDocDocTypeTaxHTField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</TermName>
          <TermId xmlns="http://schemas.microsoft.com/office/infopath/2007/PartnerControls">09f70767-5cdb-414d-a322-d8016a38f1a6</TermId>
        </TermInfo>
      </Terms>
    </mpgDocDocTypeTaxHTField>
    <mpgPLExpiry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PG Dokument" ma:contentTypeID="0x0101004AB6DF3283EA4DF58212D22E9467034C009AE54748E543DB4E897550B5FCF4F56F" ma:contentTypeVersion="122" ma:contentTypeDescription="Dokument Inhaltstyp" ma:contentTypeScope="" ma:versionID="5d50fa3fdd412e03ea1824b6b89e9526">
  <xsd:schema xmlns:xsd="http://www.w3.org/2001/XMLSchema" xmlns:xs="http://www.w3.org/2001/XMLSchema" xmlns:p="http://schemas.microsoft.com/office/2006/metadata/properties" xmlns:ns1="http://schemas.microsoft.com/sharepoint/v3" xmlns:ns2="c6c67821-26bb-42f7-bdf8-5a2625b641ff" targetNamespace="http://schemas.microsoft.com/office/2006/metadata/properties" ma:root="true" ma:fieldsID="c716f81d2c21273f69a714a80fa5c6de" ns1:_="" ns2:_="">
    <xsd:import namespace="http://schemas.microsoft.com/sharepoint/v3"/>
    <xsd:import namespace="c6c67821-26bb-42f7-bdf8-5a2625b641ff"/>
    <xsd:element name="properties">
      <xsd:complexType>
        <xsd:sequence>
          <xsd:element name="documentManagement">
            <xsd:complexType>
              <xsd:all>
                <xsd:element ref="ns1:mpgPLContentResponsible"/>
                <xsd:element ref="ns1:mpgPLPublishingDate" minOccurs="0"/>
                <xsd:element ref="ns1:mpgPLExpiryDate" minOccurs="0"/>
                <xsd:element ref="ns2:TaxKeywordTaxHTField" minOccurs="0"/>
                <xsd:element ref="ns1:mpgDocDocTypeTaxHTField" minOccurs="0"/>
                <xsd:element ref="ns2:TaxCatchAll" minOccurs="0"/>
                <xsd:element ref="ns2:TaxCatchAllLabel" minOccurs="0"/>
                <xsd:element ref="ns1:mpgDocTargetGroupTaxHTField" minOccurs="0"/>
                <xsd:element ref="ns1:mpgPLLanguageTaxHTField" minOccurs="0"/>
                <xsd:element ref="ns2:SharedWithUsers" minOccurs="0"/>
                <xsd:element ref="ns2:mpgDoc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mpgPLContentResponsible" ma:index="8" ma:displayName="Inhaltsverantwortliche*r" ma:description="" ma:list="UserInfo" ma:SharePointGroup="0" ma:internalName="mpgPLContentResponsib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pgPLPublishingDate" ma:index="9" nillable="true" ma:displayName="Veröffentlichungsdatum" ma:default="[TODAY]" ma:description="" ma:format="DateOnly" ma:internalName="mpgPLPublishingDate">
      <xsd:simpleType>
        <xsd:restriction base="dms:DateTime"/>
      </xsd:simpleType>
    </xsd:element>
    <xsd:element name="mpgPLExpiryDate" ma:index="10" nillable="true" ma:displayName="Ablaufdatum" ma:description="" ma:format="DateOnly" ma:internalName="mpgPLExpiryDate">
      <xsd:simpleType>
        <xsd:restriction base="dms:DateTime"/>
      </xsd:simpleType>
    </xsd:element>
    <xsd:element name="mpgDocDocTypeTaxHTField" ma:index="13" ma:taxonomy="true" ma:internalName="mpgDocDocTypeTaxHTField" ma:taxonomyFieldName="mpgDocDocType" ma:displayName="Art" ma:fieldId="{601dbd04-b693-439b-b28e-0b23f1dc2428}" ma:sspId="41004379-2ab6-411a-b317-f2f5ec94df92" ma:termSetId="e1711f15-461a-476e-9d7d-f02bebbaddb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pgDocTargetGroupTaxHTField" ma:index="17" ma:taxonomy="true" ma:internalName="mpgDocTargetGroupTaxHTField" ma:taxonomyFieldName="mpgDocTargetGroup" ma:displayName="Zielgruppe" ma:fieldId="{6ba75283-d0e7-4150-bb2c-741bb77c72d2}" ma:sspId="41004379-2ab6-411a-b317-f2f5ec94df92" ma:termSetId="54bc12ce-a5a6-4ae3-8b04-494423616d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pgPLLanguageTaxHTField" ma:index="19" ma:taxonomy="true" ma:internalName="mpgPLLanguageTaxHTField" ma:taxonomyFieldName="mpgPLLanguage" ma:displayName="Sprache" ma:fieldId="{b1679fa1-1b0d-44c5-99e4-91e3fdab4b26}" ma:sspId="41004379-2ab6-411a-b317-f2f5ec94df92" ma:termSetId="e30160ba-dae6-41a6-ae27-2318da01846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67821-26bb-42f7-bdf8-5a2625b641f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2" nillable="true" ma:taxonomy="true" ma:internalName="TaxKeywordTaxHTField" ma:taxonomyFieldName="TaxKeyword" ma:displayName="Keywords" ma:fieldId="{23f27201-bee3-471e-b2e7-b64fd8b7ca38}" ma:taxonomyMulti="true" ma:sspId="41004379-2ab6-411a-b317-f2f5ec94df9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d7fbe5fd-9a95-431e-af01-f63580c6228b}" ma:internalName="TaxCatchAll" ma:showField="CatchAllData" ma:web="c6c67821-26bb-42f7-bdf8-5a2625b641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d7fbe5fd-9a95-431e-af01-f63580c6228b}" ma:internalName="TaxCatchAllLabel" ma:readOnly="true" ma:showField="CatchAllDataLabel" ma:web="c6c67821-26bb-42f7-bdf8-5a2625b641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pgDocDescription" ma:index="22" nillable="true" ma:displayName="Description" ma:description="" ma:internalName="mpgDoc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97DD61-7904-449B-A634-CDAECE14548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6B04CF1-2BB0-4521-84A0-B4B2049AA8D3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c6c67821-26bb-42f7-bdf8-5a2625b641f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2CAEBB-EFFA-4B99-A134-68D8B99B21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6c67821-26bb-42f7-bdf8-5a2625b64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94D114E-A335-4D1F-B2AB-59B85C9B0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682</Words>
  <Application>Microsoft Office PowerPoint</Application>
  <PresentationFormat>Widescreen</PresentationFormat>
  <Paragraphs>89</Paragraphs>
  <Slides>15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.SF NS Symbols Regular</vt:lpstr>
      <vt:lpstr>Arial</vt:lpstr>
      <vt:lpstr>Calibri</vt:lpstr>
      <vt:lpstr>Symbol</vt:lpstr>
      <vt:lpstr>Wingdings 3</vt:lpstr>
      <vt:lpstr>Blank</vt:lpstr>
      <vt:lpstr>file:///C:\SmarTeam\CAD_Base\Work\CATSRPROD-000926.CATProduct</vt:lpstr>
      <vt:lpstr>file:///C:\SmarTeam\CAD_Base\Work\CATSRPROD-000926.CATProduct</vt:lpstr>
      <vt:lpstr>think-cell Folie</vt:lpstr>
      <vt:lpstr>TM05h Thermo-Mechanical Analysis </vt:lpstr>
      <vt:lpstr>Location</vt:lpstr>
      <vt:lpstr>setup</vt:lpstr>
      <vt:lpstr>Material Thermal properties</vt:lpstr>
      <vt:lpstr>Steady State Thermal Boundary conditions and loads</vt:lpstr>
      <vt:lpstr>3rd Paramertic study - Results summary</vt:lpstr>
      <vt:lpstr>Mechanical ANALYSIS – as build</vt:lpstr>
      <vt:lpstr>Mechanical analysis – ansys translational joints</vt:lpstr>
      <vt:lpstr>Mechanical analysis – ansys fixed joints</vt:lpstr>
      <vt:lpstr>Mechanical analysis – support connections</vt:lpstr>
      <vt:lpstr>mesh</vt:lpstr>
      <vt:lpstr>Thermal analysis – region 1</vt:lpstr>
      <vt:lpstr>structural analysis – general results</vt:lpstr>
      <vt:lpstr>structural analysis – pipe strain postprocessing</vt:lpstr>
      <vt:lpstr>structural analysis – strain calculation for assessment</vt:lpstr>
    </vt:vector>
  </TitlesOfParts>
  <Company>Max-Planck-Gesellschaft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Neue Max Planck Master Musterfolien zur Inspiration,  zum editieren &amp;  weiterarbeiten</dc:title>
  <dc:creator>Dalija Budimlic</dc:creator>
  <cp:lastModifiedBy>Zhongwei Wang</cp:lastModifiedBy>
  <cp:revision>408</cp:revision>
  <dcterms:created xsi:type="dcterms:W3CDTF">2021-11-17T15:55:04Z</dcterms:created>
  <dcterms:modified xsi:type="dcterms:W3CDTF">2023-05-16T11:02:15Z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pgDocTargetGroup">
    <vt:lpwstr>2;#GV|57c45585-e7ac-4fd7-9240-3f1dcd05ca05</vt:lpwstr>
  </property>
  <property fmtid="{D5CDD505-2E9C-101B-9397-08002B2CF9AE}" pid="4" name="mpgDocDocType">
    <vt:lpwstr>2540;#Vorlage|09f70767-5cdb-414d-a322-d8016a38f1a6</vt:lpwstr>
  </property>
  <property fmtid="{D5CDD505-2E9C-101B-9397-08002B2CF9AE}" pid="5" name="ContentTypeId">
    <vt:lpwstr>0x0101004AB6DF3283EA4DF58212D22E9467034C009AE54748E543DB4E897550B5FCF4F56F</vt:lpwstr>
  </property>
  <property fmtid="{D5CDD505-2E9C-101B-9397-08002B2CF9AE}" pid="6" name="mpgPLLanguage">
    <vt:lpwstr>9;#deutsch|44abdae6-0e73-433a-aa95-162c84ae1ca9</vt:lpwstr>
  </property>
</Properties>
</file>