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8" r:id="rId2"/>
    <p:sldId id="263" r:id="rId3"/>
    <p:sldId id="273" r:id="rId4"/>
    <p:sldId id="259" r:id="rId5"/>
    <p:sldId id="292" r:id="rId6"/>
    <p:sldId id="262" r:id="rId7"/>
    <p:sldId id="276" r:id="rId8"/>
    <p:sldId id="260" r:id="rId9"/>
    <p:sldId id="298" r:id="rId10"/>
    <p:sldId id="297" r:id="rId11"/>
    <p:sldId id="266" r:id="rId12"/>
    <p:sldId id="278" r:id="rId13"/>
    <p:sldId id="296" r:id="rId14"/>
    <p:sldId id="301" r:id="rId15"/>
    <p:sldId id="302" r:id="rId16"/>
    <p:sldId id="270" r:id="rId17"/>
    <p:sldId id="271" r:id="rId18"/>
    <p:sldId id="269" r:id="rId19"/>
    <p:sldId id="264" r:id="rId20"/>
    <p:sldId id="265" r:id="rId21"/>
    <p:sldId id="290" r:id="rId22"/>
    <p:sldId id="289" r:id="rId23"/>
    <p:sldId id="303" r:id="rId24"/>
    <p:sldId id="293" r:id="rId25"/>
    <p:sldId id="299" r:id="rId26"/>
    <p:sldId id="300" r:id="rId27"/>
    <p:sldId id="287" r:id="rId28"/>
    <p:sldId id="291" r:id="rId29"/>
    <p:sldId id="285" r:id="rId30"/>
    <p:sldId id="305" r:id="rId31"/>
    <p:sldId id="304" r:id="rId32"/>
    <p:sldId id="29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E68"/>
    <a:srgbClr val="C2A252"/>
    <a:srgbClr val="92D050"/>
    <a:srgbClr val="EF7C00"/>
    <a:srgbClr val="FFFF00"/>
    <a:srgbClr val="006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81747" autoAdjust="0"/>
  </p:normalViewPr>
  <p:slideViewPr>
    <p:cSldViewPr snapToGrid="0">
      <p:cViewPr>
        <p:scale>
          <a:sx n="100" d="100"/>
          <a:sy n="100" d="100"/>
        </p:scale>
        <p:origin x="420" y="258"/>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05.05.2023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Logos</a:t>
            </a:r>
            <a:r>
              <a:rPr lang="de-DE" baseline="0" dirty="0" smtClean="0"/>
              <a:t> !</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a:t>
            </a:fld>
            <a:endParaRPr lang="de-DE"/>
          </a:p>
        </p:txBody>
      </p:sp>
    </p:spTree>
    <p:extLst>
      <p:ext uri="{BB962C8B-B14F-4D97-AF65-F5344CB8AC3E}">
        <p14:creationId xmlns:p14="http://schemas.microsoft.com/office/powerpoint/2010/main" val="261565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How</a:t>
            </a:r>
            <a:r>
              <a:rPr lang="de-DE" dirty="0" smtClean="0"/>
              <a:t> </a:t>
            </a:r>
            <a:r>
              <a:rPr lang="de-DE" dirty="0" err="1" smtClean="0"/>
              <a:t>accurate</a:t>
            </a:r>
            <a:r>
              <a:rPr lang="de-DE" dirty="0" smtClean="0"/>
              <a:t> Gunnar ?</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12</a:t>
            </a:fld>
            <a:endParaRPr lang="de-DE"/>
          </a:p>
        </p:txBody>
      </p:sp>
    </p:spTree>
    <p:extLst>
      <p:ext uri="{BB962C8B-B14F-4D97-AF65-F5344CB8AC3E}">
        <p14:creationId xmlns:p14="http://schemas.microsoft.com/office/powerpoint/2010/main" val="3996423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Modify </a:t>
            </a:r>
            <a:r>
              <a:rPr lang="de-DE" dirty="0" err="1" smtClean="0"/>
              <a:t>to</a:t>
            </a:r>
            <a:r>
              <a:rPr lang="de-DE" dirty="0" smtClean="0"/>
              <a:t> </a:t>
            </a:r>
            <a:r>
              <a:rPr lang="de-DE" dirty="0" err="1" smtClean="0"/>
              <a:t>english</a:t>
            </a:r>
            <a:endParaRPr lang="de-DE" dirty="0" smtClean="0"/>
          </a:p>
          <a:p>
            <a:r>
              <a:rPr lang="de-DE" dirty="0" smtClean="0"/>
              <a:t>Add </a:t>
            </a:r>
            <a:r>
              <a:rPr lang="de-DE" dirty="0" err="1" smtClean="0"/>
              <a:t>scale</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13</a:t>
            </a:fld>
            <a:endParaRPr lang="de-DE"/>
          </a:p>
        </p:txBody>
      </p:sp>
    </p:spTree>
    <p:extLst>
      <p:ext uri="{BB962C8B-B14F-4D97-AF65-F5344CB8AC3E}">
        <p14:creationId xmlns:p14="http://schemas.microsoft.com/office/powerpoint/2010/main" val="624823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Alternatively, plastic water channel </a:t>
            </a:r>
            <a:r>
              <a:rPr lang="en-US" dirty="0" err="1" smtClean="0"/>
              <a:t>counterform</a:t>
            </a:r>
            <a:r>
              <a:rPr lang="en-US" dirty="0" smtClean="0"/>
              <a:t> is </a:t>
            </a:r>
            <a:r>
              <a:rPr lang="en-US" dirty="0" err="1" smtClean="0"/>
              <a:t>galvanised</a:t>
            </a:r>
            <a:r>
              <a:rPr lang="en-US" dirty="0" smtClean="0"/>
              <a:t> are dissolved afterwards</a:t>
            </a:r>
          </a:p>
          <a:p>
            <a:pPr lvl="1"/>
            <a:r>
              <a:rPr lang="en-US" dirty="0" smtClean="0"/>
              <a:t>Stainless steel transition part leak tight integrated in </a:t>
            </a:r>
            <a:r>
              <a:rPr lang="en-US" dirty="0" err="1" smtClean="0"/>
              <a:t>galvanisation</a:t>
            </a:r>
            <a:r>
              <a:rPr lang="en-US" dirty="0" smtClean="0"/>
              <a:t> process</a:t>
            </a:r>
          </a:p>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14</a:t>
            </a:fld>
            <a:endParaRPr lang="de-DE"/>
          </a:p>
        </p:txBody>
      </p:sp>
    </p:spTree>
    <p:extLst>
      <p:ext uri="{BB962C8B-B14F-4D97-AF65-F5344CB8AC3E}">
        <p14:creationId xmlns:p14="http://schemas.microsoft.com/office/powerpoint/2010/main" val="1139745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err="1" smtClean="0"/>
              <a:t>Why</a:t>
            </a:r>
            <a:r>
              <a:rPr lang="de-DE" dirty="0" smtClean="0"/>
              <a:t> do </a:t>
            </a:r>
            <a:r>
              <a:rPr lang="de-DE" dirty="0" err="1" smtClean="0"/>
              <a:t>we</a:t>
            </a:r>
            <a:r>
              <a:rPr lang="de-DE" dirty="0" smtClean="0"/>
              <a:t> </a:t>
            </a:r>
            <a:r>
              <a:rPr lang="de-DE" dirty="0" err="1" smtClean="0"/>
              <a:t>need</a:t>
            </a:r>
            <a:r>
              <a:rPr lang="de-DE" dirty="0" smtClean="0"/>
              <a:t> a divertor?</a:t>
            </a:r>
          </a:p>
          <a:p>
            <a:pPr marL="171450" indent="-171450">
              <a:buFont typeface="Arial" panose="020B0604020202020204" pitchFamily="34" charset="0"/>
              <a:buChar char="•"/>
            </a:pPr>
            <a:r>
              <a:rPr lang="de-DE" dirty="0" err="1" smtClean="0"/>
              <a:t>Yesterday</a:t>
            </a:r>
            <a:r>
              <a:rPr lang="de-DE" dirty="0" smtClean="0"/>
              <a:t> a </a:t>
            </a:r>
            <a:r>
              <a:rPr lang="de-DE" dirty="0" err="1" smtClean="0"/>
              <a:t>lot</a:t>
            </a:r>
            <a:r>
              <a:rPr lang="de-DE" dirty="0" smtClean="0"/>
              <a:t> </a:t>
            </a:r>
            <a:r>
              <a:rPr lang="de-DE" dirty="0" err="1" smtClean="0"/>
              <a:t>about</a:t>
            </a:r>
            <a:r>
              <a:rPr lang="de-DE" dirty="0" smtClean="0"/>
              <a:t> Power </a:t>
            </a:r>
            <a:r>
              <a:rPr lang="de-DE" dirty="0" err="1" smtClean="0"/>
              <a:t>exhaust</a:t>
            </a:r>
            <a:r>
              <a:rPr lang="de-DE" dirty="0" smtClean="0"/>
              <a:t>,</a:t>
            </a:r>
            <a:r>
              <a:rPr lang="de-DE" baseline="0" dirty="0" smtClean="0"/>
              <a:t> </a:t>
            </a:r>
            <a:endParaRPr lang="de-DE" dirty="0" smtClean="0"/>
          </a:p>
          <a:p>
            <a:pPr marL="171450" indent="-171450">
              <a:buFont typeface="Arial" panose="020B0604020202020204" pitchFamily="34" charset="0"/>
              <a:buChar char="•"/>
            </a:pPr>
            <a:r>
              <a:rPr lang="de-DE" dirty="0" err="1" smtClean="0"/>
              <a:t>Necessary</a:t>
            </a:r>
            <a:r>
              <a:rPr lang="de-DE" dirty="0" smtClean="0"/>
              <a:t>: In a</a:t>
            </a:r>
            <a:r>
              <a:rPr lang="de-DE" baseline="0" dirty="0" smtClean="0"/>
              <a:t> </a:t>
            </a:r>
            <a:r>
              <a:rPr lang="de-DE" baseline="0" dirty="0" err="1" smtClean="0"/>
              <a:t>reactor</a:t>
            </a:r>
            <a:r>
              <a:rPr lang="de-DE" baseline="0" dirty="0" smtClean="0"/>
              <a:t>, </a:t>
            </a:r>
            <a:r>
              <a:rPr lang="de-DE" baseline="0" dirty="0" err="1" smtClean="0"/>
              <a:t>the</a:t>
            </a:r>
            <a:r>
              <a:rPr lang="de-DE" baseline="0" dirty="0" smtClean="0"/>
              <a:t> </a:t>
            </a:r>
            <a:r>
              <a:rPr lang="de-DE" baseline="0" dirty="0" err="1" smtClean="0"/>
              <a:t>produced</a:t>
            </a:r>
            <a:r>
              <a:rPr lang="de-DE" baseline="0" dirty="0" smtClean="0"/>
              <a:t> He </a:t>
            </a:r>
            <a:r>
              <a:rPr lang="de-DE" baseline="0" dirty="0" err="1" smtClean="0"/>
              <a:t>has</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removed</a:t>
            </a:r>
            <a:r>
              <a:rPr lang="de-DE" baseline="0" dirty="0" smtClean="0"/>
              <a:t>, </a:t>
            </a:r>
            <a:r>
              <a:rPr lang="de-DE" baseline="0" dirty="0" err="1" smtClean="0"/>
              <a:t>as</a:t>
            </a:r>
            <a:r>
              <a:rPr lang="de-DE" baseline="0" dirty="0" smtClean="0"/>
              <a:t> an </a:t>
            </a:r>
            <a:r>
              <a:rPr lang="de-DE" baseline="0" dirty="0" err="1" smtClean="0"/>
              <a:t>increasing</a:t>
            </a:r>
            <a:r>
              <a:rPr lang="de-DE" baseline="0" dirty="0" smtClean="0"/>
              <a:t> He </a:t>
            </a:r>
            <a:r>
              <a:rPr lang="de-DE" baseline="0" dirty="0" err="1" smtClean="0"/>
              <a:t>concentration</a:t>
            </a:r>
            <a:r>
              <a:rPr lang="de-DE" baseline="0" dirty="0" smtClean="0"/>
              <a:t> </a:t>
            </a:r>
            <a:r>
              <a:rPr lang="de-DE" baseline="0" dirty="0" err="1" smtClean="0"/>
              <a:t>shrinks</a:t>
            </a:r>
            <a:r>
              <a:rPr lang="de-DE" baseline="0" dirty="0" smtClean="0"/>
              <a:t> </a:t>
            </a:r>
            <a:r>
              <a:rPr lang="de-DE" baseline="0" dirty="0" err="1" smtClean="0"/>
              <a:t>our</a:t>
            </a:r>
            <a:r>
              <a:rPr lang="de-DE" baseline="0" dirty="0" smtClean="0"/>
              <a:t> operational </a:t>
            </a:r>
            <a:r>
              <a:rPr lang="de-DE" baseline="0" dirty="0" err="1" smtClean="0"/>
              <a:t>space</a:t>
            </a:r>
            <a:r>
              <a:rPr lang="de-DE" baseline="0" dirty="0" smtClean="0"/>
              <a:t> </a:t>
            </a:r>
            <a:r>
              <a:rPr lang="de-DE" baseline="0" dirty="0" err="1" smtClean="0"/>
              <a:t>up</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point</a:t>
            </a:r>
            <a:r>
              <a:rPr lang="de-DE" baseline="0" dirty="0" smtClean="0"/>
              <a:t> </a:t>
            </a:r>
            <a:r>
              <a:rPr lang="de-DE" baseline="0" dirty="0" err="1" smtClean="0"/>
              <a:t>where</a:t>
            </a:r>
            <a:r>
              <a:rPr lang="de-DE" baseline="0" dirty="0" smtClean="0"/>
              <a:t> </a:t>
            </a:r>
            <a:r>
              <a:rPr lang="de-DE" baseline="0" dirty="0" err="1" smtClean="0"/>
              <a:t>no</a:t>
            </a:r>
            <a:r>
              <a:rPr lang="de-DE" baseline="0" dirty="0" smtClean="0"/>
              <a:t> </a:t>
            </a:r>
            <a:r>
              <a:rPr lang="de-DE" baseline="0" dirty="0" err="1" smtClean="0"/>
              <a:t>operation</a:t>
            </a:r>
            <a:r>
              <a:rPr lang="de-DE" baseline="0" dirty="0" smtClean="0"/>
              <a:t> </a:t>
            </a:r>
            <a:r>
              <a:rPr lang="de-DE" baseline="0" dirty="0" err="1" smtClean="0"/>
              <a:t>is</a:t>
            </a:r>
            <a:r>
              <a:rPr lang="de-DE" baseline="0" dirty="0" smtClean="0"/>
              <a:t> </a:t>
            </a:r>
            <a:r>
              <a:rPr lang="de-DE" baseline="0" dirty="0" err="1" smtClean="0"/>
              <a:t>possible</a:t>
            </a:r>
            <a:r>
              <a:rPr lang="de-DE" baseline="0" dirty="0" smtClean="0"/>
              <a:t>.</a:t>
            </a:r>
            <a:endParaRPr lang="de-DE" dirty="0" smtClean="0"/>
          </a:p>
          <a:p>
            <a:pPr marL="171450" indent="-171450">
              <a:buFont typeface="Arial" panose="020B0604020202020204" pitchFamily="34" charset="0"/>
              <a:buChar char="•"/>
            </a:pPr>
            <a:r>
              <a:rPr lang="de-DE" dirty="0" err="1" smtClean="0"/>
              <a:t>Rho</a:t>
            </a:r>
            <a:r>
              <a:rPr lang="de-DE" dirty="0" smtClean="0"/>
              <a:t> </a:t>
            </a:r>
            <a:r>
              <a:rPr lang="de-DE" dirty="0" err="1" smtClean="0"/>
              <a:t>central</a:t>
            </a:r>
            <a:r>
              <a:rPr lang="de-DE" dirty="0" smtClean="0"/>
              <a:t> </a:t>
            </a:r>
            <a:r>
              <a:rPr lang="de-DE" dirty="0" err="1" smtClean="0"/>
              <a:t>metric</a:t>
            </a:r>
            <a:r>
              <a:rPr lang="de-DE" dirty="0" smtClean="0"/>
              <a:t>, </a:t>
            </a:r>
            <a:r>
              <a:rPr lang="de-DE" dirty="0" err="1" smtClean="0"/>
              <a:t>effective</a:t>
            </a:r>
            <a:r>
              <a:rPr lang="de-DE" dirty="0" smtClean="0"/>
              <a:t> He </a:t>
            </a:r>
            <a:r>
              <a:rPr lang="de-DE" dirty="0" err="1" smtClean="0"/>
              <a:t>core</a:t>
            </a:r>
            <a:r>
              <a:rPr lang="de-DE" dirty="0" smtClean="0"/>
              <a:t> </a:t>
            </a:r>
            <a:r>
              <a:rPr lang="de-DE" dirty="0" err="1" smtClean="0"/>
              <a:t>confinement</a:t>
            </a:r>
            <a:r>
              <a:rPr lang="de-DE" dirty="0" smtClean="0"/>
              <a:t> time </a:t>
            </a:r>
            <a:r>
              <a:rPr lang="de-DE" dirty="0" err="1" smtClean="0"/>
              <a:t>over</a:t>
            </a:r>
            <a:r>
              <a:rPr lang="de-DE" dirty="0" smtClean="0"/>
              <a:t> </a:t>
            </a:r>
            <a:r>
              <a:rPr lang="de-DE" dirty="0" err="1" smtClean="0"/>
              <a:t>energy</a:t>
            </a:r>
            <a:r>
              <a:rPr lang="de-DE" dirty="0" smtClean="0"/>
              <a:t> </a:t>
            </a:r>
            <a:r>
              <a:rPr lang="de-DE" dirty="0" err="1" smtClean="0"/>
              <a:t>confinement</a:t>
            </a:r>
            <a:r>
              <a:rPr lang="de-DE" dirty="0" smtClean="0"/>
              <a:t> time.</a:t>
            </a:r>
          </a:p>
          <a:p>
            <a:pPr marL="171450" indent="-171450">
              <a:buFont typeface="Arial" panose="020B0604020202020204" pitchFamily="34" charset="0"/>
              <a:buChar char="•"/>
            </a:pPr>
            <a:r>
              <a:rPr lang="de-DE" dirty="0" smtClean="0"/>
              <a:t>Also </a:t>
            </a:r>
            <a:r>
              <a:rPr lang="de-DE" dirty="0" err="1" smtClean="0"/>
              <a:t>be</a:t>
            </a:r>
            <a:r>
              <a:rPr lang="de-DE" dirty="0" smtClean="0"/>
              <a:t> </a:t>
            </a:r>
            <a:r>
              <a:rPr lang="de-DE" dirty="0" err="1" smtClean="0"/>
              <a:t>translated</a:t>
            </a:r>
            <a:r>
              <a:rPr lang="de-DE" dirty="0" smtClean="0"/>
              <a:t> </a:t>
            </a:r>
            <a:r>
              <a:rPr lang="de-DE" dirty="0" err="1" smtClean="0"/>
              <a:t>into</a:t>
            </a:r>
            <a:r>
              <a:rPr lang="de-DE" dirty="0" smtClean="0"/>
              <a:t> He </a:t>
            </a:r>
            <a:r>
              <a:rPr lang="de-DE" dirty="0" err="1" smtClean="0"/>
              <a:t>concentration</a:t>
            </a:r>
            <a:r>
              <a:rPr lang="de-DE" dirty="0" smtClean="0"/>
              <a:t>. </a:t>
            </a:r>
            <a:r>
              <a:rPr lang="de-DE" dirty="0" err="1" smtClean="0"/>
              <a:t>To</a:t>
            </a:r>
            <a:r>
              <a:rPr lang="de-DE" dirty="0" smtClean="0"/>
              <a:t> </a:t>
            </a:r>
            <a:r>
              <a:rPr lang="de-DE" dirty="0" err="1" smtClean="0"/>
              <a:t>much</a:t>
            </a:r>
            <a:r>
              <a:rPr lang="de-DE" baseline="0" dirty="0" smtClean="0"/>
              <a:t> He </a:t>
            </a:r>
            <a:r>
              <a:rPr lang="de-DE" baseline="0" dirty="0" err="1" smtClean="0"/>
              <a:t>radiates</a:t>
            </a:r>
            <a:r>
              <a:rPr lang="de-DE" baseline="0" dirty="0" smtClean="0"/>
              <a:t> power </a:t>
            </a:r>
            <a:r>
              <a:rPr lang="de-DE" baseline="0" dirty="0" err="1" smtClean="0"/>
              <a:t>away</a:t>
            </a:r>
            <a:endParaRPr lang="de-DE" baseline="0" dirty="0" smtClean="0"/>
          </a:p>
          <a:p>
            <a:pPr marL="171450" indent="-171450">
              <a:buFont typeface="Arial" panose="020B0604020202020204" pitchFamily="34" charset="0"/>
              <a:buChar char="•"/>
            </a:pPr>
            <a:r>
              <a:rPr lang="de-DE" dirty="0" err="1" smtClean="0"/>
              <a:t>Recent</a:t>
            </a:r>
            <a:r>
              <a:rPr lang="de-DE" baseline="0" dirty="0" smtClean="0"/>
              <a:t> </a:t>
            </a:r>
            <a:r>
              <a:rPr lang="de-DE" baseline="0" dirty="0" err="1" smtClean="0"/>
              <a:t>research</a:t>
            </a:r>
            <a:r>
              <a:rPr lang="de-DE" baseline="0" dirty="0" smtClean="0"/>
              <a:t> </a:t>
            </a:r>
            <a:r>
              <a:rPr lang="de-DE" baseline="0" dirty="0" err="1" smtClean="0"/>
              <a:t>suggests</a:t>
            </a:r>
            <a:r>
              <a:rPr lang="de-DE" baseline="0" dirty="0" smtClean="0"/>
              <a:t> </a:t>
            </a:r>
            <a:r>
              <a:rPr lang="de-DE" baseline="0" dirty="0" err="1" smtClean="0"/>
              <a:t>that</a:t>
            </a:r>
            <a:r>
              <a:rPr lang="de-DE" baseline="0" dirty="0" smtClean="0"/>
              <a:t> </a:t>
            </a:r>
            <a:r>
              <a:rPr lang="de-DE" baseline="0" dirty="0" err="1" smtClean="0"/>
              <a:t>we</a:t>
            </a:r>
            <a:r>
              <a:rPr lang="de-DE" baseline="0" dirty="0" smtClean="0"/>
              <a:t> </a:t>
            </a:r>
            <a:r>
              <a:rPr lang="de-DE" baseline="0" dirty="0" err="1" smtClean="0"/>
              <a:t>have</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more</a:t>
            </a:r>
            <a:r>
              <a:rPr lang="de-DE" baseline="0" dirty="0" smtClean="0"/>
              <a:t> on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side</a:t>
            </a:r>
            <a:r>
              <a:rPr lang="de-DE" baseline="0" dirty="0" smtClean="0"/>
              <a:t>, </a:t>
            </a:r>
            <a:r>
              <a:rPr lang="de-DE" baseline="0" dirty="0" err="1" smtClean="0"/>
              <a:t>the</a:t>
            </a:r>
            <a:r>
              <a:rPr lang="de-DE" baseline="0" dirty="0" smtClean="0"/>
              <a:t> </a:t>
            </a:r>
            <a:r>
              <a:rPr lang="de-DE" baseline="0" dirty="0" err="1" smtClean="0"/>
              <a:t>lower</a:t>
            </a:r>
            <a:r>
              <a:rPr lang="de-DE" baseline="0" dirty="0" smtClean="0"/>
              <a:t>, </a:t>
            </a:r>
            <a:r>
              <a:rPr lang="de-DE" baseline="0" dirty="0" err="1" smtClean="0"/>
              <a:t>the</a:t>
            </a:r>
            <a:r>
              <a:rPr lang="de-DE" baseline="0" dirty="0" smtClean="0"/>
              <a:t> </a:t>
            </a:r>
            <a:r>
              <a:rPr lang="de-DE" baseline="0" dirty="0" err="1" smtClean="0"/>
              <a:t>better</a:t>
            </a:r>
            <a:endParaRPr lang="de-DE" baseline="0" dirty="0" smtClean="0"/>
          </a:p>
          <a:p>
            <a:endParaRPr lang="de-DE" baseline="0" dirty="0" smtClean="0"/>
          </a:p>
          <a:p>
            <a:r>
              <a:rPr lang="de-DE" baseline="0" dirty="0" smtClean="0"/>
              <a:t>BUT also operational </a:t>
            </a:r>
            <a:r>
              <a:rPr lang="de-DE" baseline="0" dirty="0" err="1" smtClean="0"/>
              <a:t>important</a:t>
            </a:r>
            <a:r>
              <a:rPr lang="de-DE" baseline="0" dirty="0" smtClean="0"/>
              <a:t> </a:t>
            </a:r>
            <a:r>
              <a:rPr lang="de-DE" baseline="0" dirty="0" err="1" smtClean="0"/>
              <a:t>for</a:t>
            </a:r>
            <a:r>
              <a:rPr lang="de-DE" baseline="0" dirty="0" smtClean="0"/>
              <a:t> </a:t>
            </a:r>
            <a:r>
              <a:rPr lang="de-DE" baseline="0" dirty="0" err="1" smtClean="0"/>
              <a:t>density</a:t>
            </a:r>
            <a:r>
              <a:rPr lang="de-DE" baseline="0" dirty="0" smtClean="0"/>
              <a:t> </a:t>
            </a:r>
            <a:r>
              <a:rPr lang="de-DE" baseline="0" dirty="0" err="1" smtClean="0"/>
              <a:t>control</a:t>
            </a:r>
            <a:r>
              <a:rPr lang="de-DE" baseline="0" dirty="0" smtClean="0"/>
              <a:t>.</a:t>
            </a:r>
          </a:p>
          <a:p>
            <a:pPr marL="171450" indent="-171450">
              <a:buFont typeface="Arial" panose="020B0604020202020204" pitchFamily="34" charset="0"/>
              <a:buChar char="•"/>
            </a:pPr>
            <a:r>
              <a:rPr lang="de-DE" baseline="0" dirty="0" smtClean="0"/>
              <a:t>Ideal </a:t>
            </a:r>
            <a:r>
              <a:rPr lang="de-DE" baseline="0" dirty="0" err="1" smtClean="0"/>
              <a:t>world</a:t>
            </a:r>
            <a:r>
              <a:rPr lang="de-DE" baseline="0" dirty="0" smtClean="0"/>
              <a:t>: </a:t>
            </a:r>
            <a:r>
              <a:rPr lang="de-DE" baseline="0" dirty="0" err="1" smtClean="0"/>
              <a:t>No</a:t>
            </a:r>
            <a:r>
              <a:rPr lang="de-DE" baseline="0" dirty="0" smtClean="0"/>
              <a:t> </a:t>
            </a:r>
            <a:r>
              <a:rPr lang="de-DE" baseline="0" dirty="0" err="1" smtClean="0"/>
              <a:t>source</a:t>
            </a:r>
            <a:r>
              <a:rPr lang="de-DE" baseline="0" dirty="0" smtClean="0"/>
              <a:t>, </a:t>
            </a:r>
            <a:r>
              <a:rPr lang="de-DE" baseline="0" dirty="0" err="1" smtClean="0"/>
              <a:t>nor</a:t>
            </a:r>
            <a:r>
              <a:rPr lang="de-DE" baseline="0" dirty="0" smtClean="0"/>
              <a:t> sink, </a:t>
            </a:r>
            <a:r>
              <a:rPr lang="de-DE" baseline="0" dirty="0" err="1" smtClean="0"/>
              <a:t>purely</a:t>
            </a:r>
            <a:r>
              <a:rPr lang="de-DE" baseline="0" dirty="0" smtClean="0"/>
              <a:t> </a:t>
            </a:r>
            <a:r>
              <a:rPr lang="de-DE" baseline="0" dirty="0" err="1" smtClean="0"/>
              <a:t>fueled</a:t>
            </a:r>
            <a:r>
              <a:rPr lang="de-DE" baseline="0" dirty="0" smtClean="0"/>
              <a:t> </a:t>
            </a:r>
            <a:r>
              <a:rPr lang="de-DE" baseline="0" dirty="0" err="1" smtClean="0"/>
              <a:t>by</a:t>
            </a:r>
            <a:r>
              <a:rPr lang="de-DE" baseline="0" dirty="0" smtClean="0"/>
              <a:t> </a:t>
            </a:r>
            <a:r>
              <a:rPr lang="de-DE" baseline="0" dirty="0" err="1" smtClean="0"/>
              <a:t>recycling</a:t>
            </a:r>
            <a:r>
              <a:rPr lang="de-DE" baseline="0" dirty="0" smtClean="0"/>
              <a:t> (not </a:t>
            </a:r>
            <a:r>
              <a:rPr lang="de-DE" baseline="0" dirty="0" err="1" smtClean="0"/>
              <a:t>too</a:t>
            </a:r>
            <a:r>
              <a:rPr lang="de-DE" baseline="0" dirty="0" smtClean="0"/>
              <a:t> </a:t>
            </a:r>
            <a:r>
              <a:rPr lang="de-DE" baseline="0" dirty="0" err="1" smtClean="0"/>
              <a:t>far</a:t>
            </a:r>
            <a:r>
              <a:rPr lang="de-DE" baseline="0" dirty="0" smtClean="0"/>
              <a:t> </a:t>
            </a:r>
            <a:r>
              <a:rPr lang="de-DE" baseline="0" dirty="0" err="1" smtClean="0"/>
              <a:t>from</a:t>
            </a:r>
            <a:r>
              <a:rPr lang="de-DE" baseline="0" dirty="0" smtClean="0"/>
              <a:t> W7-X)</a:t>
            </a:r>
          </a:p>
          <a:p>
            <a:pPr marL="171450" indent="-171450">
              <a:buFont typeface="Arial" panose="020B0604020202020204" pitchFamily="34" charset="0"/>
              <a:buChar char="•"/>
            </a:pPr>
            <a:r>
              <a:rPr lang="de-DE" baseline="0" dirty="0" smtClean="0"/>
              <a:t>But Wall </a:t>
            </a:r>
            <a:r>
              <a:rPr lang="de-DE" baseline="0" dirty="0" err="1" smtClean="0"/>
              <a:t>source</a:t>
            </a:r>
            <a:r>
              <a:rPr lang="de-DE" baseline="0" dirty="0" smtClean="0"/>
              <a:t> </a:t>
            </a:r>
            <a:r>
              <a:rPr lang="de-DE" baseline="0" dirty="0" err="1" smtClean="0"/>
              <a:t>and</a:t>
            </a:r>
            <a:r>
              <a:rPr lang="de-DE" baseline="0" dirty="0" smtClean="0"/>
              <a:t> sink. Sink </a:t>
            </a:r>
            <a:r>
              <a:rPr lang="de-DE" baseline="0" dirty="0" err="1" smtClean="0"/>
              <a:t>no</a:t>
            </a:r>
            <a:r>
              <a:rPr lang="de-DE" baseline="0" dirty="0" smtClean="0"/>
              <a:t> </a:t>
            </a:r>
            <a:r>
              <a:rPr lang="de-DE" baseline="0" dirty="0" err="1" smtClean="0"/>
              <a:t>issue</a:t>
            </a:r>
            <a:r>
              <a:rPr lang="de-DE" baseline="0" dirty="0" smtClean="0"/>
              <a:t>, just </a:t>
            </a:r>
            <a:r>
              <a:rPr lang="de-DE" baseline="0" dirty="0" err="1" smtClean="0"/>
              <a:t>fuel</a:t>
            </a:r>
            <a:r>
              <a:rPr lang="de-DE" baseline="0" dirty="0" smtClean="0"/>
              <a:t> </a:t>
            </a:r>
            <a:r>
              <a:rPr lang="de-DE" baseline="0" dirty="0" err="1" smtClean="0"/>
              <a:t>more</a:t>
            </a:r>
            <a:r>
              <a:rPr lang="de-DE" baseline="0" dirty="0" smtClean="0"/>
              <a:t>, </a:t>
            </a:r>
            <a:r>
              <a:rPr lang="de-DE" baseline="0" dirty="0" err="1" smtClean="0"/>
              <a:t>outgasing</a:t>
            </a:r>
            <a:r>
              <a:rPr lang="de-DE" baseline="0" dirty="0" smtClean="0"/>
              <a:t> </a:t>
            </a:r>
            <a:r>
              <a:rPr lang="de-DE" baseline="0" dirty="0" err="1" smtClean="0"/>
              <a:t>source</a:t>
            </a:r>
            <a:r>
              <a:rPr lang="de-DE" baseline="0" dirty="0" smtClean="0"/>
              <a:t> </a:t>
            </a:r>
            <a:r>
              <a:rPr lang="de-DE" baseline="0" dirty="0" err="1" smtClean="0"/>
              <a:t>has</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exhausted</a:t>
            </a:r>
            <a:r>
              <a:rPr lang="de-DE" baseline="0" dirty="0" smtClean="0"/>
              <a:t>.</a:t>
            </a:r>
          </a:p>
          <a:p>
            <a:pPr marL="171450" indent="-171450">
              <a:buFont typeface="Arial" panose="020B0604020202020204" pitchFamily="34" charset="0"/>
              <a:buChar char="•"/>
            </a:pPr>
            <a:r>
              <a:rPr lang="de-DE" baseline="0" dirty="0" smtClean="0"/>
              <a:t>Equilibrium: </a:t>
            </a:r>
            <a:r>
              <a:rPr lang="de-DE" baseline="0" dirty="0" err="1" smtClean="0"/>
              <a:t>what</a:t>
            </a:r>
            <a:r>
              <a:rPr lang="de-DE" baseline="0" dirty="0" smtClean="0"/>
              <a:t> </a:t>
            </a:r>
            <a:r>
              <a:rPr lang="de-DE" baseline="0" dirty="0" err="1" smtClean="0"/>
              <a:t>goes</a:t>
            </a:r>
            <a:r>
              <a:rPr lang="de-DE" baseline="0" dirty="0" smtClean="0"/>
              <a:t> in, must </a:t>
            </a:r>
            <a:r>
              <a:rPr lang="de-DE" baseline="0" dirty="0" err="1" smtClean="0"/>
              <a:t>come</a:t>
            </a:r>
            <a:r>
              <a:rPr lang="de-DE" baseline="0" dirty="0" smtClean="0"/>
              <a:t> out.</a:t>
            </a:r>
          </a:p>
          <a:p>
            <a:pPr marL="171450" indent="-171450">
              <a:buFont typeface="Arial" panose="020B0604020202020204" pitchFamily="34" charset="0"/>
              <a:buChar char="•"/>
            </a:pPr>
            <a:endParaRPr lang="de-DE" baseline="0" dirty="0" smtClean="0"/>
          </a:p>
          <a:p>
            <a:pPr marL="0" indent="0">
              <a:buFont typeface="Arial" panose="020B0604020202020204" pitchFamily="34" charset="0"/>
              <a:buNone/>
            </a:pPr>
            <a:r>
              <a:rPr lang="de-DE" baseline="0" dirty="0" err="1" smtClean="0"/>
              <a:t>We</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exhaust</a:t>
            </a:r>
            <a:r>
              <a:rPr lang="de-DE" baseline="0" dirty="0" smtClean="0"/>
              <a:t> </a:t>
            </a:r>
            <a:r>
              <a:rPr lang="de-DE" baseline="0" dirty="0" err="1" smtClean="0"/>
              <a:t>particles</a:t>
            </a:r>
            <a:r>
              <a:rPr lang="de-DE" baseline="0" dirty="0" smtClean="0"/>
              <a:t>, </a:t>
            </a:r>
            <a:r>
              <a:rPr lang="de-DE" baseline="0" dirty="0" err="1" smtClean="0"/>
              <a:t>and</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only</a:t>
            </a:r>
            <a:r>
              <a:rPr lang="de-DE" baseline="0" dirty="0" smtClean="0"/>
              <a:t> </a:t>
            </a:r>
            <a:r>
              <a:rPr lang="de-DE" baseline="0" dirty="0" err="1" smtClean="0"/>
              <a:t>remove</a:t>
            </a:r>
            <a:r>
              <a:rPr lang="de-DE" baseline="0" dirty="0" smtClean="0"/>
              <a:t> neutral </a:t>
            </a:r>
            <a:r>
              <a:rPr lang="de-DE" baseline="0" dirty="0" err="1" smtClean="0"/>
              <a:t>particles</a:t>
            </a:r>
            <a:r>
              <a:rPr lang="de-DE" baseline="0" dirty="0" smtClean="0"/>
              <a: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17</a:t>
            </a:fld>
            <a:endParaRPr lang="de-DE"/>
          </a:p>
        </p:txBody>
      </p:sp>
    </p:spTree>
    <p:extLst>
      <p:ext uri="{BB962C8B-B14F-4D97-AF65-F5344CB8AC3E}">
        <p14:creationId xmlns:p14="http://schemas.microsoft.com/office/powerpoint/2010/main" val="3671952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Depending</a:t>
            </a:r>
            <a:r>
              <a:rPr lang="de-DE" dirty="0" smtClean="0"/>
              <a:t> on </a:t>
            </a:r>
            <a:r>
              <a:rPr lang="de-DE" dirty="0" err="1" smtClean="0"/>
              <a:t>density</a:t>
            </a:r>
            <a:r>
              <a:rPr lang="de-DE" dirty="0" smtClean="0"/>
              <a:t>, </a:t>
            </a:r>
            <a:r>
              <a:rPr lang="de-DE" dirty="0" err="1" smtClean="0"/>
              <a:t>exhaust</a:t>
            </a:r>
            <a:r>
              <a:rPr lang="de-DE" dirty="0" smtClean="0"/>
              <a:t> </a:t>
            </a:r>
            <a:r>
              <a:rPr lang="de-DE" dirty="0" err="1" smtClean="0"/>
              <a:t>rates</a:t>
            </a:r>
            <a:endParaRPr lang="de-DE" dirty="0" smtClean="0"/>
          </a:p>
          <a:p>
            <a:r>
              <a:rPr lang="de-DE" dirty="0" smtClean="0"/>
              <a:t>CVP at </a:t>
            </a:r>
            <a:r>
              <a:rPr lang="de-DE" dirty="0" err="1" smtClean="0"/>
              <a:t>higher</a:t>
            </a:r>
            <a:r>
              <a:rPr lang="de-DE" dirty="0" smtClean="0"/>
              <a:t> </a:t>
            </a:r>
            <a:r>
              <a:rPr lang="de-DE" dirty="0" err="1" smtClean="0"/>
              <a:t>densities</a:t>
            </a:r>
            <a:r>
              <a:rPr lang="de-DE" dirty="0" smtClean="0"/>
              <a:t> will </a:t>
            </a:r>
            <a:r>
              <a:rPr lang="de-DE" dirty="0" err="1" smtClean="0"/>
              <a:t>grant</a:t>
            </a:r>
            <a:r>
              <a:rPr lang="de-DE" dirty="0" smtClean="0"/>
              <a:t> </a:t>
            </a:r>
            <a:r>
              <a:rPr lang="de-DE" dirty="0" err="1" smtClean="0"/>
              <a:t>us</a:t>
            </a:r>
            <a:r>
              <a:rPr lang="de-DE" dirty="0" smtClean="0"/>
              <a:t> wall </a:t>
            </a:r>
            <a:r>
              <a:rPr lang="de-DE" dirty="0" err="1" smtClean="0"/>
              <a:t>independent</a:t>
            </a:r>
            <a:r>
              <a:rPr lang="de-DE" dirty="0" smtClean="0"/>
              <a:t> </a:t>
            </a:r>
            <a:r>
              <a:rPr lang="de-DE" dirty="0" err="1" smtClean="0"/>
              <a:t>density</a:t>
            </a:r>
            <a:r>
              <a:rPr lang="de-DE" dirty="0" smtClean="0"/>
              <a:t> </a:t>
            </a:r>
            <a:r>
              <a:rPr lang="de-DE" dirty="0" err="1" smtClean="0"/>
              <a:t>control</a:t>
            </a:r>
            <a:r>
              <a:rPr lang="de-DE" dirty="0" smtClean="0"/>
              <a:t>.</a:t>
            </a:r>
          </a:p>
          <a:p>
            <a:r>
              <a:rPr lang="de-DE" dirty="0" err="1" smtClean="0"/>
              <a:t>If</a:t>
            </a:r>
            <a:r>
              <a:rPr lang="de-DE" dirty="0" smtClean="0"/>
              <a:t> wall </a:t>
            </a:r>
            <a:r>
              <a:rPr lang="de-DE" dirty="0" err="1" smtClean="0"/>
              <a:t>source</a:t>
            </a:r>
            <a:r>
              <a:rPr lang="de-DE" baseline="0" dirty="0" smtClean="0"/>
              <a:t> </a:t>
            </a:r>
            <a:r>
              <a:rPr lang="de-DE" baseline="0" dirty="0" err="1" smtClean="0"/>
              <a:t>is</a:t>
            </a:r>
            <a:r>
              <a:rPr lang="de-DE" baseline="0" dirty="0" smtClean="0"/>
              <a:t> </a:t>
            </a:r>
            <a:r>
              <a:rPr lang="de-DE" baseline="0" dirty="0" err="1" smtClean="0"/>
              <a:t>low</a:t>
            </a:r>
            <a:r>
              <a:rPr lang="de-DE" baseline="0" dirty="0" smtClean="0"/>
              <a:t>,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even</a:t>
            </a:r>
            <a:r>
              <a:rPr lang="de-DE" baseline="0" dirty="0" smtClean="0"/>
              <a:t> pump all 4 NBI </a:t>
            </a:r>
            <a:r>
              <a:rPr lang="de-DE" baseline="0" dirty="0" err="1" smtClean="0"/>
              <a:t>sources</a:t>
            </a:r>
            <a:endParaRPr lang="de-DE" baseline="0" dirty="0" smtClean="0"/>
          </a:p>
          <a:p>
            <a:r>
              <a:rPr lang="de-DE" baseline="0" dirty="0" err="1" smtClean="0"/>
              <a:t>Without</a:t>
            </a:r>
            <a:r>
              <a:rPr lang="de-DE" baseline="0" dirty="0" smtClean="0"/>
              <a:t> CVP </a:t>
            </a:r>
            <a:r>
              <a:rPr lang="de-DE" baseline="0" dirty="0" err="1" smtClean="0"/>
              <a:t>we</a:t>
            </a:r>
            <a:r>
              <a:rPr lang="de-DE" baseline="0" dirty="0" smtClean="0"/>
              <a:t> </a:t>
            </a:r>
            <a:r>
              <a:rPr lang="de-DE" baseline="0" dirty="0" err="1" smtClean="0"/>
              <a:t>can</a:t>
            </a:r>
            <a:r>
              <a:rPr lang="de-DE" baseline="0" dirty="0" smtClean="0"/>
              <a:t> </a:t>
            </a:r>
            <a:r>
              <a:rPr lang="de-DE" baseline="0" dirty="0" err="1" smtClean="0"/>
              <a:t>only</a:t>
            </a:r>
            <a:r>
              <a:rPr lang="de-DE" baseline="0" dirty="0" smtClean="0"/>
              <a:t> </a:t>
            </a:r>
            <a:r>
              <a:rPr lang="de-DE" baseline="0" dirty="0" err="1" smtClean="0"/>
              <a:t>exhaust</a:t>
            </a:r>
            <a:r>
              <a:rPr lang="de-DE" baseline="0" dirty="0" smtClean="0"/>
              <a:t> </a:t>
            </a:r>
            <a:r>
              <a:rPr lang="de-DE" baseline="0" dirty="0" err="1" smtClean="0"/>
              <a:t>the</a:t>
            </a:r>
            <a:r>
              <a:rPr lang="de-DE" baseline="0" dirty="0" smtClean="0"/>
              <a:t> </a:t>
            </a:r>
            <a:r>
              <a:rPr lang="de-DE" baseline="0" dirty="0" err="1" smtClean="0"/>
              <a:t>smallest</a:t>
            </a:r>
            <a:r>
              <a:rPr lang="de-DE" baseline="0" dirty="0" smtClean="0"/>
              <a:t> Pellet at 1 Hz.</a:t>
            </a:r>
          </a:p>
          <a:p>
            <a:r>
              <a:rPr lang="de-DE" baseline="0" dirty="0" err="1" smtClean="0"/>
              <a:t>Above</a:t>
            </a:r>
            <a:r>
              <a:rPr lang="de-DE" baseline="0" dirty="0" smtClean="0"/>
              <a:t> </a:t>
            </a:r>
            <a:r>
              <a:rPr lang="de-DE" baseline="0" dirty="0" err="1" smtClean="0"/>
              <a:t>only</a:t>
            </a:r>
            <a:r>
              <a:rPr lang="de-DE" baseline="0" dirty="0" smtClean="0"/>
              <a:t> t</a:t>
            </a:r>
            <a:r>
              <a:rPr lang="de-DE" dirty="0" smtClean="0"/>
              <a:t>ransient </a:t>
            </a:r>
            <a:r>
              <a:rPr lang="de-DE" dirty="0" err="1" smtClean="0"/>
              <a:t>peaked</a:t>
            </a:r>
            <a:r>
              <a:rPr lang="de-DE" dirty="0" smtClean="0"/>
              <a:t> </a:t>
            </a:r>
            <a:r>
              <a:rPr lang="de-DE" dirty="0" err="1" smtClean="0"/>
              <a:t>profiles</a:t>
            </a:r>
            <a:r>
              <a:rPr lang="de-DE" dirty="0" smtClean="0"/>
              <a:t> </a:t>
            </a:r>
            <a:r>
              <a:rPr lang="de-DE" dirty="0" err="1" smtClean="0"/>
              <a:t>possible</a:t>
            </a:r>
            <a:endParaRPr lang="de-DE" dirty="0" smtClean="0"/>
          </a:p>
          <a:p>
            <a:r>
              <a:rPr lang="de-DE" dirty="0" err="1" smtClean="0"/>
              <a:t>Peaked</a:t>
            </a:r>
            <a:r>
              <a:rPr lang="de-DE" dirty="0" smtClean="0"/>
              <a:t> </a:t>
            </a:r>
            <a:r>
              <a:rPr lang="de-DE" dirty="0" err="1" smtClean="0"/>
              <a:t>profiles</a:t>
            </a:r>
            <a:r>
              <a:rPr lang="de-DE" dirty="0" smtClean="0"/>
              <a:t> in </a:t>
            </a:r>
            <a:r>
              <a:rPr lang="de-DE" dirty="0" err="1" smtClean="0"/>
              <a:t>equilibrium</a:t>
            </a:r>
            <a:r>
              <a:rPr lang="de-DE" dirty="0" smtClean="0"/>
              <a:t> </a:t>
            </a:r>
            <a:r>
              <a:rPr lang="de-DE" dirty="0" err="1" smtClean="0"/>
              <a:t>source</a:t>
            </a:r>
            <a:r>
              <a:rPr lang="de-DE" dirty="0" smtClean="0"/>
              <a:t>=sink, </a:t>
            </a:r>
            <a:r>
              <a:rPr lang="de-DE" dirty="0" err="1" smtClean="0"/>
              <a:t>what</a:t>
            </a:r>
            <a:r>
              <a:rPr lang="de-DE" dirty="0" smtClean="0"/>
              <a:t> </a:t>
            </a:r>
            <a:r>
              <a:rPr lang="de-DE" dirty="0" err="1" smtClean="0"/>
              <a:t>goes</a:t>
            </a:r>
            <a:r>
              <a:rPr lang="de-DE" dirty="0" smtClean="0"/>
              <a:t> in, must </a:t>
            </a:r>
            <a:r>
              <a:rPr lang="de-DE" dirty="0" err="1" smtClean="0"/>
              <a:t>come</a:t>
            </a:r>
            <a:r>
              <a:rPr lang="de-DE" dirty="0" smtClean="0"/>
              <a:t> out.</a:t>
            </a:r>
            <a:endParaRPr lang="de-DE" dirty="0"/>
          </a:p>
        </p:txBody>
      </p:sp>
      <p:sp>
        <p:nvSpPr>
          <p:cNvPr id="4" name="Foliennummernplatzhalter 3"/>
          <p:cNvSpPr>
            <a:spLocks noGrp="1"/>
          </p:cNvSpPr>
          <p:nvPr>
            <p:ph type="sldNum" sz="quarter" idx="10"/>
          </p:nvPr>
        </p:nvSpPr>
        <p:spPr/>
        <p:txBody>
          <a:bodyPr/>
          <a:lstStyle/>
          <a:p>
            <a:fld id="{CC85E968-FCE0-431C-99B4-EC8EA971DFFE}" type="slidenum">
              <a:rPr lang="de-DE" smtClean="0"/>
              <a:t>18</a:t>
            </a:fld>
            <a:endParaRPr lang="de-DE"/>
          </a:p>
        </p:txBody>
      </p:sp>
    </p:spTree>
    <p:extLst>
      <p:ext uri="{BB962C8B-B14F-4D97-AF65-F5344CB8AC3E}">
        <p14:creationId xmlns:p14="http://schemas.microsoft.com/office/powerpoint/2010/main" val="2527979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Or</a:t>
            </a:r>
            <a:r>
              <a:rPr lang="de-DE" dirty="0" smtClean="0"/>
              <a:t> </a:t>
            </a:r>
            <a:r>
              <a:rPr lang="de-DE" dirty="0" err="1" smtClean="0"/>
              <a:t>castellated</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23</a:t>
            </a:fld>
            <a:endParaRPr lang="de-DE"/>
          </a:p>
        </p:txBody>
      </p:sp>
    </p:spTree>
    <p:extLst>
      <p:ext uri="{BB962C8B-B14F-4D97-AF65-F5344CB8AC3E}">
        <p14:creationId xmlns:p14="http://schemas.microsoft.com/office/powerpoint/2010/main" val="579654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30</a:t>
            </a:fld>
            <a:endParaRPr lang="de-DE"/>
          </a:p>
        </p:txBody>
      </p:sp>
    </p:spTree>
    <p:extLst>
      <p:ext uri="{BB962C8B-B14F-4D97-AF65-F5344CB8AC3E}">
        <p14:creationId xmlns:p14="http://schemas.microsoft.com/office/powerpoint/2010/main" val="22980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EMC3-Lite: Diffusion based heat unit tracing using Monte Carlo approach</a:t>
            </a:r>
          </a:p>
          <a:p>
            <a:pPr lvl="2"/>
            <a:r>
              <a:rPr lang="en-US" dirty="0" smtClean="0"/>
              <a:t>Reversal of particles included </a:t>
            </a:r>
            <a:r>
              <a:rPr lang="en-US" dirty="0" smtClean="0">
                <a:sym typeface="Wingdings" panose="05000000000000000000" pitchFamily="2" charset="2"/>
              </a:rPr>
              <a:t> allows for loads in shaded areas</a:t>
            </a:r>
            <a:endParaRPr lang="en-US" dirty="0" smtClean="0"/>
          </a:p>
          <a:p>
            <a:pPr lvl="2"/>
            <a:r>
              <a:rPr lang="en-US" dirty="0" smtClean="0"/>
              <a:t>Can be called from CATIA for any divertor geometry</a:t>
            </a:r>
          </a:p>
          <a:p>
            <a:pPr lvl="2"/>
            <a:r>
              <a:rPr lang="en-US" dirty="0" smtClean="0"/>
              <a:t>Very fast: &lt; 1 min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Eirene</a:t>
            </a:r>
            <a:r>
              <a:rPr lang="en-US" dirty="0" smtClean="0"/>
              <a:t>:</a:t>
            </a:r>
            <a:r>
              <a:rPr lang="en-US" baseline="0" dirty="0" smtClean="0"/>
              <a:t> </a:t>
            </a:r>
            <a:r>
              <a:rPr lang="en-US" dirty="0" smtClean="0"/>
              <a:t>(extension of heat balance with neutral gas balance</a:t>
            </a:r>
            <a:r>
              <a:rPr lang="en-US" dirty="0" smtClean="0"/>
              <a:t>)</a:t>
            </a:r>
          </a:p>
          <a:p>
            <a:endParaRPr lang="de-DE" dirty="0" smtClean="0"/>
          </a:p>
          <a:p>
            <a:r>
              <a:rPr lang="en-US" dirty="0" smtClean="0">
                <a:sym typeface="Wingdings" panose="05000000000000000000" pitchFamily="2" charset="2"/>
              </a:rPr>
              <a:t>Considers opposite incident</a:t>
            </a:r>
            <a:r>
              <a:rPr lang="en-US" baseline="0" dirty="0" smtClean="0">
                <a:sym typeface="Wingdings" panose="05000000000000000000" pitchFamily="2" charset="2"/>
              </a:rPr>
              <a:t> angles from different magnetic configurations</a:t>
            </a:r>
          </a:p>
          <a:p>
            <a:r>
              <a:rPr lang="en-US" baseline="0" dirty="0" smtClean="0">
                <a:sym typeface="Wingdings" panose="05000000000000000000" pitchFamily="2" charset="2"/>
              </a:rPr>
              <a:t>Calculates allowable step based on FEM database with temperatures W, Cu, CuCrZr and cooling channel for parameter set of heat loads, incident angles and leading edges</a:t>
            </a:r>
          </a:p>
          <a:p>
            <a:endParaRPr lang="en-US"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C85E968-FCE0-431C-99B4-EC8EA971DFFE}" type="slidenum">
              <a:rPr lang="de-DE" smtClean="0"/>
              <a:t>31</a:t>
            </a:fld>
            <a:endParaRPr lang="de-DE"/>
          </a:p>
        </p:txBody>
      </p:sp>
    </p:spTree>
    <p:extLst>
      <p:ext uri="{BB962C8B-B14F-4D97-AF65-F5344CB8AC3E}">
        <p14:creationId xmlns:p14="http://schemas.microsoft.com/office/powerpoint/2010/main" val="1111214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32</a:t>
            </a:fld>
            <a:endParaRPr lang="de-DE"/>
          </a:p>
        </p:txBody>
      </p:sp>
    </p:spTree>
    <p:extLst>
      <p:ext uri="{BB962C8B-B14F-4D97-AF65-F5344CB8AC3E}">
        <p14:creationId xmlns:p14="http://schemas.microsoft.com/office/powerpoint/2010/main" val="403896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err="1" smtClean="0"/>
              <a:t>Define</a:t>
            </a:r>
            <a:r>
              <a:rPr lang="de-DE" dirty="0" smtClean="0"/>
              <a:t> </a:t>
            </a:r>
            <a:r>
              <a:rPr lang="de-DE" dirty="0" err="1" smtClean="0"/>
              <a:t>what</a:t>
            </a:r>
            <a:r>
              <a:rPr lang="de-DE" baseline="0" dirty="0" smtClean="0"/>
              <a:t> </a:t>
            </a:r>
            <a:r>
              <a:rPr lang="de-DE" baseline="0" dirty="0" err="1" smtClean="0"/>
              <a:t>is</a:t>
            </a:r>
            <a:r>
              <a:rPr lang="de-DE" baseline="0" dirty="0" smtClean="0"/>
              <a:t> a </a:t>
            </a:r>
            <a:r>
              <a:rPr lang="de-DE" baseline="0" dirty="0" err="1" smtClean="0"/>
              <a:t>target</a:t>
            </a:r>
            <a:r>
              <a:rPr lang="de-DE" baseline="0" dirty="0" smtClean="0"/>
              <a:t> </a:t>
            </a:r>
            <a:r>
              <a:rPr lang="de-DE" baseline="0" dirty="0" err="1" smtClean="0"/>
              <a:t>module</a:t>
            </a:r>
            <a:r>
              <a:rPr lang="de-DE" baseline="0" dirty="0" smtClean="0"/>
              <a:t>, </a:t>
            </a:r>
            <a:r>
              <a:rPr lang="de-DE" baseline="0" dirty="0" err="1" smtClean="0"/>
              <a:t>target</a:t>
            </a:r>
            <a:r>
              <a:rPr lang="de-DE" baseline="0" dirty="0" smtClean="0"/>
              <a:t> </a:t>
            </a:r>
            <a:r>
              <a:rPr lang="de-DE" baseline="0" dirty="0" err="1" smtClean="0"/>
              <a:t>element</a:t>
            </a:r>
            <a:r>
              <a:rPr lang="de-DE" baseline="0" dirty="0" smtClean="0"/>
              <a:t>, </a:t>
            </a:r>
            <a:r>
              <a:rPr lang="de-DE" baseline="0" dirty="0" err="1" smtClean="0"/>
              <a:t>what</a:t>
            </a:r>
            <a:r>
              <a:rPr lang="de-DE" baseline="0" dirty="0" smtClean="0"/>
              <a:t> </a:t>
            </a:r>
            <a:r>
              <a:rPr lang="de-DE" baseline="0" dirty="0" err="1" smtClean="0"/>
              <a:t>is</a:t>
            </a:r>
            <a:r>
              <a:rPr lang="de-DE" baseline="0" dirty="0" smtClean="0"/>
              <a:t> CFC</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2</a:t>
            </a:fld>
            <a:endParaRPr lang="de-DE"/>
          </a:p>
        </p:txBody>
      </p:sp>
    </p:spTree>
    <p:extLst>
      <p:ext uri="{BB962C8B-B14F-4D97-AF65-F5344CB8AC3E}">
        <p14:creationId xmlns:p14="http://schemas.microsoft.com/office/powerpoint/2010/main" val="40081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de-DE" sz="1200" b="0">
                <a:solidFill>
                  <a:schemeClr val="tx1"/>
                </a:solidFill>
              </a:rPr>
              <a:t>A showstopper problem for</a:t>
            </a:r>
            <a:r>
              <a:rPr lang="de-DE" sz="1200"/>
              <a:t> fusion is the heat exhaust problem: how to obtain a safe scenario for the divertor while having high-performance operations in the core? This is also one of the W7-X scientific goals.</a:t>
            </a:r>
            <a:endParaRPr/>
          </a:p>
          <a:p>
            <a:pPr>
              <a:defRPr/>
            </a:pPr>
            <a:endParaRPr lang="de-DE" sz="1200"/>
          </a:p>
          <a:p>
            <a:pPr>
              <a:defRPr/>
            </a:pPr>
            <a:r>
              <a:rPr lang="de-DE" sz="1200"/>
              <a:t>Why we need a divertor?</a:t>
            </a:r>
            <a:endParaRPr/>
          </a:p>
          <a:p>
            <a:pPr>
              <a:defRPr/>
            </a:pPr>
            <a:endParaRPr lang="de-DE" sz="1200"/>
          </a:p>
          <a:p>
            <a:pPr marL="171450" indent="-171450">
              <a:buFontTx/>
              <a:buChar char="-"/>
              <a:defRPr/>
            </a:pPr>
            <a:r>
              <a:rPr lang="de-DE" sz="1200"/>
              <a:t>Limit heat loads on the first wall to acceptable levels</a:t>
            </a:r>
          </a:p>
          <a:p>
            <a:pPr marL="171450" indent="-171450">
              <a:buFontTx/>
              <a:buChar char="-"/>
              <a:defRPr/>
            </a:pPr>
            <a:r>
              <a:rPr lang="de-DE" sz="1200"/>
              <a:t>Neutral pressure for pumping out the ashes</a:t>
            </a:r>
          </a:p>
          <a:p>
            <a:pPr marL="171450" indent="-171450">
              <a:buFontTx/>
              <a:buChar char="-"/>
              <a:defRPr/>
            </a:pPr>
            <a:r>
              <a:rPr lang="de-DE" sz="1200"/>
              <a:t>Prevent the influx of impurities into the main plasma</a:t>
            </a:r>
          </a:p>
          <a:p>
            <a:pPr marL="171450" indent="-171450">
              <a:buFontTx/>
              <a:buChar char="-"/>
              <a:defRPr/>
            </a:pPr>
            <a:endParaRPr lang="de-DE" sz="1200"/>
          </a:p>
          <a:p>
            <a:pPr marL="0" indent="0">
              <a:buFontTx/>
              <a:buNone/>
              <a:defRPr/>
            </a:pPr>
            <a:r>
              <a:rPr lang="en-US"/>
              <a:t>The basic idea of a divertor concept in any confinement scheme is to move the region where the hot plasma interacts with the solid vessel away from the last closed flux surface.</a:t>
            </a:r>
            <a:endParaRPr/>
          </a:p>
          <a:p>
            <a:pPr marL="0" indent="0">
              <a:buFontTx/>
              <a:buNone/>
              <a:defRPr/>
            </a:pPr>
            <a:endParaRPr lang="de-DE"/>
          </a:p>
          <a:p>
            <a:pPr marL="0" indent="0">
              <a:buFontTx/>
              <a:buNone/>
              <a:defRPr/>
            </a:pPr>
            <a:r>
              <a:rPr lang="de-DE"/>
              <a:t>Auslass -&gt; abfüha</a:t>
            </a:r>
            <a:endParaRPr lang="en-US"/>
          </a:p>
        </p:txBody>
      </p:sp>
      <p:sp>
        <p:nvSpPr>
          <p:cNvPr id="4" name="Slide Number Placeholder 3"/>
          <p:cNvSpPr>
            <a:spLocks noGrp="1"/>
          </p:cNvSpPr>
          <p:nvPr>
            <p:ph type="sldNum" sz="quarter" idx="10"/>
          </p:nvPr>
        </p:nvSpPr>
        <p:spPr bwMode="auto"/>
        <p:txBody>
          <a:bodyPr/>
          <a:lstStyle/>
          <a:p>
            <a:pPr>
              <a:defRPr/>
            </a:pPr>
            <a:fld id="{CC85E968-FCE0-431C-99B4-EC8EA971DFFE}" type="slidenum">
              <a:rPr lang="de-DE"/>
              <a:t>3</a:t>
            </a:fld>
            <a:endParaRPr lang="de-DE"/>
          </a:p>
        </p:txBody>
      </p:sp>
    </p:spTree>
    <p:extLst>
      <p:ext uri="{BB962C8B-B14F-4D97-AF65-F5344CB8AC3E}">
        <p14:creationId xmlns:p14="http://schemas.microsoft.com/office/powerpoint/2010/main" val="2048482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Add a </a:t>
            </a:r>
            <a:r>
              <a:rPr lang="de-DE" dirty="0" err="1" smtClean="0"/>
              <a:t>scale</a:t>
            </a:r>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4</a:t>
            </a:fld>
            <a:endParaRPr lang="de-DE"/>
          </a:p>
        </p:txBody>
      </p:sp>
    </p:spTree>
    <p:extLst>
      <p:ext uri="{BB962C8B-B14F-4D97-AF65-F5344CB8AC3E}">
        <p14:creationId xmlns:p14="http://schemas.microsoft.com/office/powerpoint/2010/main" val="3648713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5</a:t>
            </a:fld>
            <a:endParaRPr lang="de-DE"/>
          </a:p>
        </p:txBody>
      </p:sp>
    </p:spTree>
    <p:extLst>
      <p:ext uri="{BB962C8B-B14F-4D97-AF65-F5344CB8AC3E}">
        <p14:creationId xmlns:p14="http://schemas.microsoft.com/office/powerpoint/2010/main" val="1562726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Particles in low iota pumping gap are reflected back from pumping gap panels into plasma again</a:t>
            </a:r>
          </a:p>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6</a:t>
            </a:fld>
            <a:endParaRPr lang="de-DE"/>
          </a:p>
        </p:txBody>
      </p:sp>
    </p:spTree>
    <p:extLst>
      <p:ext uri="{BB962C8B-B14F-4D97-AF65-F5344CB8AC3E}">
        <p14:creationId xmlns:p14="http://schemas.microsoft.com/office/powerpoint/2010/main" val="1387850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8</a:t>
            </a:fld>
            <a:endParaRPr lang="de-DE"/>
          </a:p>
        </p:txBody>
      </p:sp>
    </p:spTree>
    <p:extLst>
      <p:ext uri="{BB962C8B-B14F-4D97-AF65-F5344CB8AC3E}">
        <p14:creationId xmlns:p14="http://schemas.microsoft.com/office/powerpoint/2010/main" val="3032709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10</a:t>
            </a:fld>
            <a:endParaRPr lang="de-DE"/>
          </a:p>
        </p:txBody>
      </p:sp>
    </p:spTree>
    <p:extLst>
      <p:ext uri="{BB962C8B-B14F-4D97-AF65-F5344CB8AC3E}">
        <p14:creationId xmlns:p14="http://schemas.microsoft.com/office/powerpoint/2010/main" val="3228985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recipes</a:t>
            </a:r>
          </a:p>
          <a:p>
            <a:pPr lvl="1"/>
            <a:r>
              <a:rPr lang="en-US" dirty="0" smtClean="0"/>
              <a:t>	in preparation of call for tender of series production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	even for existing technologies</a:t>
            </a:r>
          </a:p>
          <a:p>
            <a:pPr lvl="1"/>
            <a:r>
              <a:rPr lang="en-US" dirty="0" smtClean="0"/>
              <a:t>	Incoming inspections, pre-treatment, process parameters, post-treatment, required tests, handling, …</a:t>
            </a:r>
          </a:p>
          <a:p>
            <a:pPr lvl="1"/>
            <a:r>
              <a:rPr lang="en-US" dirty="0" smtClean="0"/>
              <a:t>HHF</a:t>
            </a:r>
          </a:p>
          <a:p>
            <a:pPr lvl="2"/>
            <a:r>
              <a:rPr lang="en-US" dirty="0" smtClean="0"/>
              <a:t>No fatigue crack growth due to strain singularity at free end of W-Cu interface</a:t>
            </a:r>
          </a:p>
          <a:p>
            <a:pPr lvl="2"/>
            <a:r>
              <a:rPr lang="en-US" dirty="0" smtClean="0"/>
              <a:t>Confirmation of FEM predictions of deformation and temperature</a:t>
            </a:r>
          </a:p>
          <a:p>
            <a:pPr lvl="2"/>
            <a:r>
              <a:rPr lang="en-US" dirty="0" smtClean="0"/>
              <a:t>Demonstration of critical heat flux</a:t>
            </a:r>
          </a:p>
          <a:p>
            <a:endParaRPr lang="de-DE" dirty="0"/>
          </a:p>
        </p:txBody>
      </p:sp>
      <p:sp>
        <p:nvSpPr>
          <p:cNvPr id="4" name="Slide Number Placeholder 3"/>
          <p:cNvSpPr>
            <a:spLocks noGrp="1"/>
          </p:cNvSpPr>
          <p:nvPr>
            <p:ph type="sldNum" sz="quarter" idx="10"/>
          </p:nvPr>
        </p:nvSpPr>
        <p:spPr/>
        <p:txBody>
          <a:bodyPr/>
          <a:lstStyle/>
          <a:p>
            <a:fld id="{CC85E968-FCE0-431C-99B4-EC8EA971DFFE}" type="slidenum">
              <a:rPr lang="de-DE" smtClean="0"/>
              <a:t>11</a:t>
            </a:fld>
            <a:endParaRPr lang="de-DE"/>
          </a:p>
        </p:txBody>
      </p:sp>
    </p:spTree>
    <p:extLst>
      <p:ext uri="{BB962C8B-B14F-4D97-AF65-F5344CB8AC3E}">
        <p14:creationId xmlns:p14="http://schemas.microsoft.com/office/powerpoint/2010/main" val="1516812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jpe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61473" y="5372117"/>
            <a:ext cx="2036761" cy="628763"/>
          </a:xfrm>
          <a:prstGeom prst="rect">
            <a:avLst/>
          </a:prstGeom>
        </p:spPr>
      </p:pic>
      <p:pic>
        <p:nvPicPr>
          <p:cNvPr id="13" name="Grafik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90251" y="2196000"/>
            <a:ext cx="1223837" cy="1087884"/>
          </a:xfrm>
          <a:prstGeom prst="rect">
            <a:avLst/>
          </a:prstGeom>
        </p:spPr>
      </p:pic>
      <p:pic>
        <p:nvPicPr>
          <p:cNvPr id="16" name="Grafik 15"/>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054650" y="2313782"/>
            <a:ext cx="10055310" cy="3489523"/>
          </a:xfrm>
          <a:prstGeom prst="rect">
            <a:avLst/>
          </a:prstGeom>
        </p:spPr>
      </p:pic>
      <p:sp>
        <p:nvSpPr>
          <p:cNvPr id="17" name="Title 1"/>
          <p:cNvSpPr txBox="1">
            <a:spLocks/>
          </p:cNvSpPr>
          <p:nvPr userDrawn="1"/>
        </p:nvSpPr>
        <p:spPr>
          <a:xfrm>
            <a:off x="550719" y="1807154"/>
            <a:ext cx="5621482" cy="1923184"/>
          </a:xfrm>
          <a:prstGeom prst="rect">
            <a:avLst/>
          </a:prstGeom>
          <a:solidFill>
            <a:srgbClr val="29485D"/>
          </a:solidFill>
        </p:spPr>
        <p:txBody>
          <a:bodyPr vert="horz" wrap="square" lIns="198000" tIns="158400" rIns="108000" bIns="108000" rtlCol="0" anchor="t" anchorCtr="0">
            <a:noAutofit/>
          </a:bodyPr>
          <a:lstStyle>
            <a:lvl1pPr algn="l" defTabSz="914400" rtl="0" eaLnBrk="1" latinLnBrk="0" hangingPunct="1">
              <a:lnSpc>
                <a:spcPts val="2600"/>
              </a:lnSpc>
              <a:spcBef>
                <a:spcPct val="0"/>
              </a:spcBef>
              <a:spcAft>
                <a:spcPts val="1800"/>
              </a:spcAft>
              <a:buNone/>
              <a:defRPr sz="2300" b="1" kern="600" cap="none" spc="0" baseline="0">
                <a:solidFill>
                  <a:schemeClr val="bg1"/>
                </a:solidFill>
                <a:latin typeface="+mj-lt"/>
                <a:ea typeface="+mj-ea"/>
                <a:cs typeface="+mj-cs"/>
              </a:defRPr>
            </a:lvl1pPr>
          </a:lstStyle>
          <a:p>
            <a:endParaRPr lang="en-US" dirty="0"/>
          </a:p>
        </p:txBody>
      </p:sp>
      <p:sp>
        <p:nvSpPr>
          <p:cNvPr id="18" name="Subtitle 2"/>
          <p:cNvSpPr txBox="1">
            <a:spLocks/>
          </p:cNvSpPr>
          <p:nvPr userDrawn="1"/>
        </p:nvSpPr>
        <p:spPr>
          <a:xfrm>
            <a:off x="6045987" y="4682864"/>
            <a:ext cx="5560809" cy="1280552"/>
          </a:xfrm>
          <a:prstGeom prst="rect">
            <a:avLst/>
          </a:prstGeom>
          <a:solidFill>
            <a:srgbClr val="29485D"/>
          </a:solidFill>
        </p:spPr>
        <p:txBody>
          <a:bodyPr vert="horz" lIns="187200" tIns="158400" rIns="108000" bIns="172800" rtlCol="0" anchor="b" anchorCtr="0">
            <a:noAutofit/>
          </a:bodyPr>
          <a:lstStyle>
            <a:lvl1pPr marL="0" marR="0" indent="0" algn="l" defTabSz="914400" rtl="0" eaLnBrk="1" fontAlgn="auto" latinLnBrk="0" hangingPunct="1">
              <a:lnSpc>
                <a:spcPts val="2300"/>
              </a:lnSpc>
              <a:spcBef>
                <a:spcPts val="2300"/>
              </a:spcBef>
              <a:spcAft>
                <a:spcPts val="0"/>
              </a:spcAft>
              <a:buClrTx/>
              <a:buSzTx/>
              <a:buFont typeface="Arial" panose="020B0604020202020204" pitchFamily="34" charset="0"/>
              <a:buNone/>
              <a:tabLst/>
              <a:defRPr sz="1900" b="1" i="0" kern="600" spc="190" baseline="0">
                <a:solidFill>
                  <a:schemeClr val="bg1"/>
                </a:solidFill>
                <a:latin typeface="+mn-lt"/>
                <a:ea typeface="+mn-ea"/>
                <a:cs typeface="+mn-cs"/>
              </a:defRPr>
            </a:lvl1pPr>
            <a:lvl2pPr marL="0" indent="252000" algn="l" defTabSz="914400" rtl="0" eaLnBrk="1" latinLnBrk="0" hangingPunct="1">
              <a:lnSpc>
                <a:spcPts val="1600"/>
              </a:lnSpc>
              <a:spcBef>
                <a:spcPts val="300"/>
              </a:spcBef>
              <a:spcAft>
                <a:spcPts val="0"/>
              </a:spcAft>
              <a:buSzPct val="110000"/>
              <a:buFont typeface=".SF NS Symbols Regular"/>
              <a:buChar char="↘"/>
              <a:defRPr sz="1300" i="1" kern="600" spc="40" baseline="0">
                <a:solidFill>
                  <a:schemeClr val="bg1"/>
                </a:solidFill>
                <a:latin typeface="+mn-lt"/>
                <a:ea typeface="+mn-ea"/>
                <a:cs typeface="+mn-cs"/>
              </a:defRPr>
            </a:lvl2pPr>
            <a:lvl3pPr marL="914400" indent="0" algn="ctr" defTabSz="914400" rtl="0" eaLnBrk="1" latinLnBrk="0" hangingPunct="1">
              <a:lnSpc>
                <a:spcPts val="2300"/>
              </a:lnSpc>
              <a:spcBef>
                <a:spcPts val="1150"/>
              </a:spcBef>
              <a:buFont typeface="Arial" panose="020B0604020202020204" pitchFamily="34" charset="0"/>
              <a:buNone/>
              <a:defRPr sz="1800" b="1" kern="400" spc="40" baseline="0">
                <a:solidFill>
                  <a:schemeClr val="accent3"/>
                </a:solidFill>
                <a:latin typeface="+mn-lt"/>
                <a:ea typeface="+mn-ea"/>
                <a:cs typeface="+mn-cs"/>
              </a:defRPr>
            </a:lvl3pPr>
            <a:lvl4pPr marL="1371600" indent="0" algn="ctr" defTabSz="914400" rtl="0" eaLnBrk="1" latinLnBrk="0" hangingPunct="1">
              <a:lnSpc>
                <a:spcPts val="2300"/>
              </a:lnSpc>
              <a:spcBef>
                <a:spcPts val="1150"/>
              </a:spcBef>
              <a:buFont typeface="Arial" panose="020B0604020202020204" pitchFamily="34" charset="0"/>
              <a:buNone/>
              <a:defRPr sz="1600" kern="600" spc="40" baseline="0">
                <a:solidFill>
                  <a:schemeClr val="tx1"/>
                </a:solidFill>
                <a:latin typeface="+mn-lt"/>
                <a:ea typeface="+mn-ea"/>
                <a:cs typeface="+mn-cs"/>
              </a:defRPr>
            </a:lvl4pPr>
            <a:lvl5pPr marL="1828800" indent="0" algn="ctr" defTabSz="914400" rtl="0" eaLnBrk="1" latinLnBrk="0" hangingPunct="1">
              <a:lnSpc>
                <a:spcPts val="2300"/>
              </a:lnSpc>
              <a:spcBef>
                <a:spcPts val="525"/>
              </a:spcBef>
              <a:buFont typeface="Arial" panose="020B0604020202020204" pitchFamily="34" charset="0"/>
              <a:buNone/>
              <a:defRPr sz="1600" kern="600" spc="40" baseline="0">
                <a:solidFill>
                  <a:schemeClr val="tx1"/>
                </a:solidFill>
                <a:latin typeface="+mn-lt"/>
                <a:ea typeface="+mn-ea"/>
                <a:cs typeface="+mn-cs"/>
              </a:defRPr>
            </a:lvl5pPr>
            <a:lvl6pPr marL="2286000" indent="0" algn="ctr" defTabSz="914400" rtl="0" eaLnBrk="1" latinLnBrk="0" hangingPunct="1">
              <a:lnSpc>
                <a:spcPts val="2300"/>
              </a:lnSpc>
              <a:spcBef>
                <a:spcPts val="0"/>
              </a:spcBef>
              <a:spcAft>
                <a:spcPts val="0"/>
              </a:spcAft>
              <a:buClr>
                <a:schemeClr val="tx1"/>
              </a:buClr>
              <a:buSzPct val="110000"/>
              <a:buFont typeface="Symbol" panose="05050102010706020507" pitchFamily="18" charset="2"/>
              <a:buNone/>
              <a:defRPr sz="1600" b="0" i="0" kern="600" spc="40" baseline="0">
                <a:solidFill>
                  <a:schemeClr val="tx1"/>
                </a:solidFill>
                <a:latin typeface="+mn-lt"/>
                <a:ea typeface="+mn-ea"/>
                <a:cs typeface="+mn-cs"/>
              </a:defRPr>
            </a:lvl6pPr>
            <a:lvl7pPr marL="2743200" indent="0" algn="ctr" defTabSz="914400" rtl="0" eaLnBrk="1" latinLnBrk="0" hangingPunct="1">
              <a:lnSpc>
                <a:spcPts val="2300"/>
              </a:lnSpc>
              <a:spcBef>
                <a:spcPts val="525"/>
              </a:spcBef>
              <a:spcAft>
                <a:spcPts val="0"/>
              </a:spcAft>
              <a:buClr>
                <a:schemeClr val="tx2"/>
              </a:buClr>
              <a:buFont typeface="Wingdings 3" panose="05040102010807070707" pitchFamily="18" charset="2"/>
              <a:buNone/>
              <a:defRPr sz="1600" b="0" i="1" kern="600" spc="40" baseline="0">
                <a:solidFill>
                  <a:schemeClr val="tx2"/>
                </a:solidFill>
                <a:latin typeface="+mn-lt"/>
                <a:ea typeface="+mn-ea"/>
                <a:cs typeface="+mn-cs"/>
              </a:defRPr>
            </a:lvl7pPr>
            <a:lvl8pPr marL="3200400" indent="0" algn="ctr" defTabSz="914400" rtl="0" eaLnBrk="1" latinLnBrk="0" hangingPunct="1">
              <a:lnSpc>
                <a:spcPts val="1100"/>
              </a:lnSpc>
              <a:spcBef>
                <a:spcPts val="525"/>
              </a:spcBef>
              <a:spcAft>
                <a:spcPts val="0"/>
              </a:spcAft>
              <a:buSzPct val="110000"/>
              <a:buFont typeface=".SF NS Symbols Regular"/>
              <a:buNone/>
              <a:defRPr sz="1600" b="0" i="1" kern="600" spc="120" baseline="0">
                <a:solidFill>
                  <a:schemeClr val="tx1">
                    <a:lumMod val="50000"/>
                    <a:lumOff val="50000"/>
                  </a:schemeClr>
                </a:solidFill>
                <a:latin typeface="+mn-lt"/>
                <a:ea typeface="+mn-ea"/>
                <a:cs typeface="+mn-cs"/>
              </a:defRPr>
            </a:lvl8pPr>
            <a:lvl9pPr marL="3657600" indent="0" algn="ctr" defTabSz="914400" rtl="0" eaLnBrk="1" latinLnBrk="0" hangingPunct="1">
              <a:lnSpc>
                <a:spcPts val="1100"/>
              </a:lnSpc>
              <a:spcBef>
                <a:spcPts val="525"/>
              </a:spcBef>
              <a:buFont typeface="Arial" panose="020B0604020202020204" pitchFamily="34" charset="0"/>
              <a:buNone/>
              <a:defRPr sz="1600" b="0" i="1" kern="600" spc="120" baseline="0">
                <a:solidFill>
                  <a:schemeClr val="tx1">
                    <a:lumMod val="50000"/>
                    <a:lumOff val="50000"/>
                  </a:schemeClr>
                </a:solidFill>
                <a:latin typeface="+mn-lt"/>
                <a:ea typeface="+mn-ea"/>
                <a:cs typeface="+mn-cs"/>
              </a:defRPr>
            </a:lvl9pPr>
          </a:lstStyle>
          <a:p>
            <a:endParaRPr lang="en-US" dirty="0"/>
          </a:p>
        </p:txBody>
      </p:sp>
      <p:sp>
        <p:nvSpPr>
          <p:cNvPr id="19" name="Subtitle 2"/>
          <p:cNvSpPr>
            <a:spLocks noGrp="1"/>
          </p:cNvSpPr>
          <p:nvPr>
            <p:ph type="subTitle" idx="1"/>
          </p:nvPr>
        </p:nvSpPr>
        <p:spPr>
          <a:xfrm>
            <a:off x="6172201" y="4787844"/>
            <a:ext cx="5361443" cy="1101934"/>
          </a:xfrm>
          <a:prstGeom prst="rect">
            <a:avLst/>
          </a:prstGeom>
        </p:spPr>
        <p:txBody>
          <a:bodyPr anchor="ctr"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Titel 6"/>
          <p:cNvSpPr>
            <a:spLocks noGrp="1"/>
          </p:cNvSpPr>
          <p:nvPr>
            <p:ph type="title"/>
          </p:nvPr>
        </p:nvSpPr>
        <p:spPr>
          <a:xfrm>
            <a:off x="695326" y="1891147"/>
            <a:ext cx="5350662" cy="1766455"/>
          </a:xfrm>
          <a:prstGeom prst="rect">
            <a:avLst/>
          </a:prstGeom>
        </p:spPr>
        <p:txBody>
          <a:bodyPr anchor="ctr"/>
          <a:lstStyle>
            <a:lvl1pPr>
              <a:defRPr sz="2300">
                <a:solidFill>
                  <a:schemeClr val="bg1"/>
                </a:solidFill>
              </a:defRPr>
            </a:lvl1pPr>
          </a:lstStyle>
          <a:p>
            <a:r>
              <a:rPr lang="en-US" smtClean="0"/>
              <a:t>Click to edit Master title style</a:t>
            </a:r>
            <a:endParaRPr lang="de-DE" dirty="0"/>
          </a:p>
        </p:txBody>
      </p:sp>
      <p:pic>
        <p:nvPicPr>
          <p:cNvPr id="24" name="Grafik 2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92156" y="489668"/>
            <a:ext cx="3888000" cy="899494"/>
          </a:xfrm>
          <a:prstGeom prst="rect">
            <a:avLst/>
          </a:prstGeom>
        </p:spPr>
      </p:pic>
      <p:pic>
        <p:nvPicPr>
          <p:cNvPr id="32" name="Grafik 3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60395" y="4765992"/>
            <a:ext cx="1058550" cy="940958"/>
          </a:xfrm>
          <a:prstGeom prst="rect">
            <a:avLst/>
          </a:prstGeom>
        </p:spPr>
      </p:pic>
      <p:pic>
        <p:nvPicPr>
          <p:cNvPr id="33" name="Grafik 3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483322" y="5232310"/>
            <a:ext cx="1851764" cy="571653"/>
          </a:xfrm>
          <a:prstGeom prst="rect">
            <a:avLst/>
          </a:prstGeom>
        </p:spPr>
      </p:pic>
      <p:grpSp>
        <p:nvGrpSpPr>
          <p:cNvPr id="21" name="Gruppieren 20"/>
          <p:cNvGrpSpPr/>
          <p:nvPr userDrawn="1"/>
        </p:nvGrpSpPr>
        <p:grpSpPr>
          <a:xfrm>
            <a:off x="1053474" y="6022938"/>
            <a:ext cx="10113954" cy="566770"/>
            <a:chOff x="515924" y="5792918"/>
            <a:chExt cx="9461999" cy="566770"/>
          </a:xfrm>
        </p:grpSpPr>
        <p:pic>
          <p:nvPicPr>
            <p:cNvPr id="22" name="Grafik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15924" y="5834863"/>
              <a:ext cx="442931" cy="315747"/>
            </a:xfrm>
            <a:prstGeom prst="rect">
              <a:avLst/>
            </a:prstGeom>
          </p:spPr>
        </p:pic>
        <p:sp>
          <p:nvSpPr>
            <p:cNvPr id="23" name="Subtitle 2"/>
            <p:cNvSpPr txBox="1">
              <a:spLocks/>
            </p:cNvSpPr>
            <p:nvPr userDrawn="1"/>
          </p:nvSpPr>
          <p:spPr>
            <a:xfrm>
              <a:off x="1036319" y="5792918"/>
              <a:ext cx="8941604"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800" dirty="0"/>
                <a:t>This work has been carried out within the framework of the EUROfusion Consortium, funded by the European Union via the </a:t>
              </a:r>
              <a:r>
                <a:rPr lang="en-US" sz="800" dirty="0" err="1"/>
                <a:t>Euratom</a:t>
              </a:r>
              <a:r>
                <a:rPr lang="en-US" sz="800" dirty="0"/>
                <a:t> Research and Training </a:t>
              </a:r>
              <a:r>
                <a:rPr lang="en-US" sz="800" dirty="0" err="1"/>
                <a:t>Programme</a:t>
              </a:r>
              <a:r>
                <a:rPr lang="en-US" sz="800" dirty="0"/>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endParaRPr lang="en-US" sz="800" dirty="0">
                <a:latin typeface="Arial Narrow" panose="020B0606020202030204" pitchFamily="34" charset="0"/>
              </a:endParaRPr>
            </a:p>
          </p:txBody>
        </p:sp>
      </p:grpSp>
      <p:sp>
        <p:nvSpPr>
          <p:cNvPr id="4" name="Foliennummernplatzhalter 3"/>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115928903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363984" y="896645"/>
            <a:ext cx="11514338" cy="5485105"/>
          </a:xfrm>
          <a:prstGeom prst="rect">
            <a:avLst/>
          </a:prstGeom>
        </p:spPr>
        <p:txBody>
          <a:bodyPr/>
          <a:lstStyle>
            <a:lvl1pPr marL="230188" indent="-230188">
              <a:lnSpc>
                <a:spcPct val="120000"/>
              </a:lnSpc>
              <a:spcBef>
                <a:spcPts val="0"/>
              </a:spcBef>
              <a:buFont typeface="Wingdings" panose="05000000000000000000" pitchFamily="2" charset="2"/>
              <a:buChar char="§"/>
              <a:defRPr/>
            </a:lvl1pPr>
            <a:lvl2pPr marL="461963" indent="-231775">
              <a:lnSpc>
                <a:spcPct val="120000"/>
              </a:lnSpc>
              <a:spcBef>
                <a:spcPts val="0"/>
              </a:spcBef>
              <a:buFont typeface="Arial" panose="020B0604020202020204" pitchFamily="34" charset="0"/>
              <a:buChar char="•"/>
              <a:defRPr/>
            </a:lvl2pPr>
            <a:lvl3pPr marL="684213" indent="-222250">
              <a:lnSpc>
                <a:spcPct val="100000"/>
              </a:lnSpc>
              <a:spcBef>
                <a:spcPts val="0"/>
              </a:spcBef>
              <a:buFont typeface="Arial" panose="020B0604020202020204" pitchFamily="34" charset="0"/>
              <a:buChar char="•"/>
              <a:defRPr sz="1600" b="0">
                <a:solidFill>
                  <a:schemeClr val="tx1"/>
                </a:solidFill>
              </a:defRPr>
            </a:lvl3pPr>
            <a:lvl4pPr marL="969962" indent="-285750">
              <a:spcBef>
                <a:spcPts val="0"/>
              </a:spcBef>
              <a:buFont typeface="Arial" panose="020B0604020202020204" pitchFamily="34" charset="0"/>
              <a:buChar char="•"/>
              <a:defRPr sz="1400"/>
            </a:lvl4pPr>
            <a:lvl5pPr marL="177800" indent="0">
              <a:buNone/>
              <a:defRPr/>
            </a:lvl5pPr>
            <a:lvl6pPr marL="360000" indent="0">
              <a:spcBef>
                <a:spcPts val="0"/>
              </a:spcBef>
              <a:buFont typeface="Arial" panose="020B0604020202020204" pitchFamily="34" charset="0"/>
              <a:buNone/>
              <a:defRPr sz="1600"/>
            </a:lvl6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Titel 10"/>
          <p:cNvSpPr>
            <a:spLocks noGrp="1"/>
          </p:cNvSpPr>
          <p:nvPr>
            <p:ph type="title"/>
          </p:nvPr>
        </p:nvSpPr>
        <p:spPr>
          <a:xfrm>
            <a:off x="363984" y="290404"/>
            <a:ext cx="9907813" cy="464197"/>
          </a:xfrm>
          <a:prstGeom prst="rect">
            <a:avLst/>
          </a:prstGeom>
        </p:spPr>
        <p:txBody>
          <a:bodyPr/>
          <a:lstStyle>
            <a:lvl1pPr>
              <a:defRPr sz="3200"/>
            </a:lvl1pPr>
          </a:lstStyle>
          <a:p>
            <a:r>
              <a:rPr lang="en-US" dirty="0" smtClean="0"/>
              <a:t>Click to edit Master title style</a:t>
            </a:r>
            <a:endParaRPr lang="de-DE" dirty="0"/>
          </a:p>
        </p:txBody>
      </p:sp>
      <p:sp>
        <p:nvSpPr>
          <p:cNvPr id="9" name="Foliennummernplatzhalter 8"/>
          <p:cNvSpPr>
            <a:spLocks noGrp="1"/>
          </p:cNvSpPr>
          <p:nvPr>
            <p:ph type="sldNum" sz="quarter" idx="16"/>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10742970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26"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95325" y="1881188"/>
            <a:ext cx="5112414" cy="4500562"/>
          </a:xfrm>
          <a:prstGeom prst="rect">
            <a:avLst/>
          </a:prstGeom>
        </p:spPr>
        <p:txBody>
          <a:bodyPr/>
          <a:lstStyle>
            <a:lvl3pPr>
              <a:defRPr b="0">
                <a:solidFill>
                  <a:schemeClr val="tx1"/>
                </a:solidFill>
              </a:defRPr>
            </a:lvl3pPr>
            <a:lvl4pPr>
              <a:defRPr b="1">
                <a:solidFill>
                  <a:schemeClr val="tx2"/>
                </a:solidFill>
              </a:defRPr>
            </a:lvl4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263" y="1881188"/>
            <a:ext cx="5112412" cy="4500562"/>
          </a:xfrm>
          <a:prstGeom prst="rect">
            <a:avLst/>
          </a:prstGeom>
        </p:spPr>
        <p:txBody>
          <a:bodyPr/>
          <a:lstStyle>
            <a:lvl3pPr>
              <a:defRPr b="0">
                <a:solidFill>
                  <a:schemeClr val="tx1"/>
                </a:solidFill>
              </a:defRPr>
            </a:lvl3pPr>
            <a:lvl4pPr>
              <a:defRPr b="1">
                <a:solidFill>
                  <a:schemeClr val="tx2"/>
                </a:solidFill>
              </a:defRPr>
            </a:lvl4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el 13"/>
          <p:cNvSpPr>
            <a:spLocks noGrp="1"/>
          </p:cNvSpPr>
          <p:nvPr>
            <p:ph type="title"/>
          </p:nvPr>
        </p:nvSpPr>
        <p:spPr>
          <a:xfrm>
            <a:off x="695325" y="441325"/>
            <a:ext cx="9576472" cy="782638"/>
          </a:xfrm>
          <a:prstGeom prst="rect">
            <a:avLst/>
          </a:prstGeom>
        </p:spPr>
        <p:txBody>
          <a:bodyPr/>
          <a:lstStyle/>
          <a:p>
            <a:r>
              <a:rPr lang="en-US" smtClean="0"/>
              <a:t>Click to edit Master title style</a:t>
            </a:r>
            <a:endParaRPr lang="de-DE"/>
          </a:p>
        </p:txBody>
      </p:sp>
      <p:sp>
        <p:nvSpPr>
          <p:cNvPr id="8" name="Foliennummernplatzhalter 7"/>
          <p:cNvSpPr>
            <a:spLocks noGrp="1"/>
          </p:cNvSpPr>
          <p:nvPr>
            <p:ph type="sldNum" sz="quarter" idx="12"/>
          </p:nvPr>
        </p:nvSpPr>
        <p:spPr/>
        <p:txBody>
          <a:bodyPr/>
          <a:lstStyle/>
          <a:p>
            <a:fld id="{3B1A4699-952B-42DA-8DC4-38A59B49610C}" type="slidenum">
              <a:rPr lang="de-DE" smtClean="0"/>
              <a:pPr/>
              <a:t>‹#›</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3" name="Titel 12"/>
          <p:cNvSpPr>
            <a:spLocks noGrp="1"/>
          </p:cNvSpPr>
          <p:nvPr>
            <p:ph type="title"/>
          </p:nvPr>
        </p:nvSpPr>
        <p:spPr>
          <a:xfrm>
            <a:off x="479425" y="188638"/>
            <a:ext cx="9502775" cy="658800"/>
          </a:xfrm>
          <a:prstGeom prst="rect">
            <a:avLst/>
          </a:prstGeom>
        </p:spPr>
        <p:txBody>
          <a:bodyPr lIns="0" rIns="0" anchor="b">
            <a:normAutofit/>
          </a:bodyPr>
          <a:lstStyle>
            <a:lvl1pPr>
              <a:defRPr sz="3200" b="1">
                <a:solidFill>
                  <a:schemeClr val="accent1"/>
                </a:solidFill>
                <a:latin typeface="Arial Narrow" panose="020B0606020202030204" pitchFamily="34" charset="0"/>
              </a:defRPr>
            </a:lvl1pPr>
          </a:lstStyle>
          <a:p>
            <a:r>
              <a:rPr lang="de-DE" dirty="0" smtClean="0"/>
              <a:t>Titelmasterformat durch Klicken bearbeiten</a:t>
            </a:r>
            <a:endParaRPr lang="de-DE" dirty="0"/>
          </a:p>
        </p:txBody>
      </p:sp>
      <p:cxnSp>
        <p:nvCxnSpPr>
          <p:cNvPr id="15" name="Gerader Verbinder 10"/>
          <p:cNvCxnSpPr/>
          <p:nvPr userDrawn="1"/>
        </p:nvCxnSpPr>
        <p:spPr bwMode="auto">
          <a:xfrm>
            <a:off x="479425" y="909768"/>
            <a:ext cx="11233149" cy="0"/>
          </a:xfrm>
          <a:prstGeom prst="line">
            <a:avLst/>
          </a:prstGeom>
          <a:solidFill>
            <a:schemeClr val="accent1"/>
          </a:solidFill>
          <a:ln w="12700" cap="flat" cmpd="sng" algn="ctr">
            <a:solidFill>
              <a:schemeClr val="bg1">
                <a:lumMod val="75000"/>
              </a:schemeClr>
            </a:solidFill>
            <a:prstDash val="solid"/>
            <a:round/>
            <a:headEnd type="none" w="med" len="med"/>
            <a:tailEnd type="none" w="med" len="med"/>
          </a:ln>
          <a:effectLst/>
        </p:spPr>
      </p:cxnSp>
      <p:sp>
        <p:nvSpPr>
          <p:cNvPr id="2" name="Datumsplatzhalter 1"/>
          <p:cNvSpPr>
            <a:spLocks noGrp="1"/>
          </p:cNvSpPr>
          <p:nvPr>
            <p:ph type="dt" sz="half" idx="14"/>
          </p:nvPr>
        </p:nvSpPr>
        <p:spPr/>
        <p:txBody>
          <a:bodyPr/>
          <a:lstStyle/>
          <a:p>
            <a:r>
              <a:rPr lang="de-DE" smtClean="0"/>
              <a:t>Doc.-Nr.</a:t>
            </a:r>
            <a:endParaRPr lang="de-DE" dirty="0"/>
          </a:p>
        </p:txBody>
      </p:sp>
      <p:sp>
        <p:nvSpPr>
          <p:cNvPr id="3" name="Fußzeilenplatzhalter 2"/>
          <p:cNvSpPr>
            <a:spLocks noGrp="1"/>
          </p:cNvSpPr>
          <p:nvPr>
            <p:ph type="ftr" sz="quarter" idx="15"/>
          </p:nvPr>
        </p:nvSpPr>
        <p:spPr/>
        <p:txBody>
          <a:bodyPr/>
          <a:lstStyle/>
          <a:p>
            <a:r>
              <a:rPr lang="de-DE" smtClean="0"/>
              <a:t>Author</a:t>
            </a:r>
            <a:endParaRPr lang="de-DE" dirty="0"/>
          </a:p>
        </p:txBody>
      </p:sp>
      <p:sp>
        <p:nvSpPr>
          <p:cNvPr id="4" name="Foliennummernplatzhalter 3"/>
          <p:cNvSpPr>
            <a:spLocks noGrp="1"/>
          </p:cNvSpPr>
          <p:nvPr>
            <p:ph type="sldNum" sz="quarter" idx="16"/>
          </p:nvPr>
        </p:nvSpPr>
        <p:spPr/>
        <p:txBody>
          <a:bodyPr/>
          <a:lstStyle/>
          <a:p>
            <a:fld id="{31AA536C-85F5-4A1B-A111-7CE00A08BCBC}" type="slidenum">
              <a:rPr lang="de-DE" smtClean="0"/>
              <a:pPr/>
              <a:t>‹#›</a:t>
            </a:fld>
            <a:endParaRPr lang="de-DE" dirty="0"/>
          </a:p>
        </p:txBody>
      </p:sp>
    </p:spTree>
    <p:extLst>
      <p:ext uri="{BB962C8B-B14F-4D97-AF65-F5344CB8AC3E}">
        <p14:creationId xmlns:p14="http://schemas.microsoft.com/office/powerpoint/2010/main" val="298541150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8" pos="737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el und Text">
    <p:spTree>
      <p:nvGrpSpPr>
        <p:cNvPr id="1" name=""/>
        <p:cNvGrpSpPr/>
        <p:nvPr/>
      </p:nvGrpSpPr>
      <p:grpSpPr bwMode="auto">
        <a:xfrm>
          <a:off x="0" y="0"/>
          <a:ext cx="0" cy="0"/>
          <a:chOff x="0" y="0"/>
          <a:chExt cx="0" cy="0"/>
        </a:xfrm>
      </p:grpSpPr>
      <p:graphicFrame>
        <p:nvGraphicFramePr>
          <p:cNvPr id="4" name="Object 3"/>
          <p:cNvGraphicFramePr>
            <a:graphicFrameLocks noChangeAspect="1"/>
          </p:cNvGraphicFramePr>
          <p:nvPr>
            <p:extLst/>
          </p:nvPr>
        </p:nvGraphicFramePr>
        <p:xfrm>
          <a:off x="1587" y="1587"/>
          <a:ext cx="1587" cy="1587"/>
        </p:xfrm>
        <a:graphic>
          <a:graphicData uri="http://schemas.openxmlformats.org/presentationml/2006/ole">
            <mc:AlternateContent xmlns:mc="http://schemas.openxmlformats.org/markup-compatibility/2006">
              <mc:Choice xmlns:v="urn:schemas-microsoft-com:vml" Requires="v">
                <p:oleObj spid="_x0000_s4121" name="oleObj" r:id="rId3" imgW="0" imgH="0" progId="TCLayout.ActiveDocument.1">
                  <p:embed/>
                </p:oleObj>
              </mc:Choice>
              <mc:Fallback>
                <p:oleObj name="oleObj" r:id="rId3" imgW="0" imgH="0" progId="TCLayout.ActiveDocument.1">
                  <p:embed/>
                  <p:pic>
                    <p:nvPicPr>
                      <p:cNvPr id="4" name="Object 3"/>
                      <p:cNvPicPr/>
                      <p:nvPr/>
                    </p:nvPicPr>
                    <p:blipFill>
                      <a:blip/>
                      <a:stretch/>
                    </p:blipFill>
                    <p:spPr bwMode="auto">
                      <a:xfrm>
                        <a:off x="1587" y="1587"/>
                        <a:ext cx="1587" cy="1587"/>
                      </a:xfrm>
                      <a:prstGeom prst="rect">
                        <a:avLst/>
                      </a:prstGeom>
                    </p:spPr>
                  </p:pic>
                </p:oleObj>
              </mc:Fallback>
            </mc:AlternateContent>
          </a:graphicData>
        </a:graphic>
      </p:graphicFrame>
      <p:sp>
        <p:nvSpPr>
          <p:cNvPr id="15" name="Datumsplatzhalter 14"/>
          <p:cNvSpPr>
            <a:spLocks noGrp="1"/>
          </p:cNvSpPr>
          <p:nvPr>
            <p:ph type="dt" sz="half" idx="14"/>
          </p:nvPr>
        </p:nvSpPr>
        <p:spPr bwMode="auto"/>
        <p:txBody>
          <a:bodyPr/>
          <a:lstStyle/>
          <a:p>
            <a:pPr>
              <a:defRPr/>
            </a:pPr>
            <a:r>
              <a:rPr lang="en-US"/>
              <a:t>Optimale Steuerung der Fusionsforschungsanlage W7-X</a:t>
            </a:r>
            <a:endParaRPr lang="de-DE"/>
          </a:p>
        </p:txBody>
      </p:sp>
      <p:sp>
        <p:nvSpPr>
          <p:cNvPr id="16" name="Fußzeilenplatzhalter 15"/>
          <p:cNvSpPr>
            <a:spLocks noGrp="1"/>
          </p:cNvSpPr>
          <p:nvPr>
            <p:ph type="ftr" sz="quarter" idx="15"/>
          </p:nvPr>
        </p:nvSpPr>
        <p:spPr bwMode="auto"/>
        <p:txBody>
          <a:bodyPr/>
          <a:lstStyle/>
          <a:p>
            <a:pPr>
              <a:defRPr/>
            </a:pPr>
            <a:r>
              <a:rPr lang="de-DE"/>
              <a:t>Max-Planck-Institut für Plasmaphysik | A. Merlo | 2022.08.23</a:t>
            </a:r>
            <a:endParaRPr/>
          </a:p>
        </p:txBody>
      </p:sp>
      <p:sp>
        <p:nvSpPr>
          <p:cNvPr id="17" name="Foliennummernplatzhalter 16"/>
          <p:cNvSpPr>
            <a:spLocks noGrp="1"/>
          </p:cNvSpPr>
          <p:nvPr>
            <p:ph type="sldNum" sz="quarter" idx="16"/>
          </p:nvPr>
        </p:nvSpPr>
        <p:spPr bwMode="auto"/>
        <p:txBody>
          <a:bodyPr/>
          <a:lstStyle/>
          <a:p>
            <a:pPr>
              <a:defRPr/>
            </a:pPr>
            <a:fld id="{ECE691D0-CC49-4FC7-9C4D-6112B0CB3A76}" type="slidenum">
              <a:rPr lang="de-DE"/>
              <a:t>‹#›</a:t>
            </a:fld>
            <a:endParaRPr lang="de-DE"/>
          </a:p>
        </p:txBody>
      </p:sp>
      <p:sp>
        <p:nvSpPr>
          <p:cNvPr id="3" name="Textplatzhalter 2"/>
          <p:cNvSpPr>
            <a:spLocks noGrp="1"/>
          </p:cNvSpPr>
          <p:nvPr>
            <p:ph type="body" sz="quarter" idx="17"/>
          </p:nvPr>
        </p:nvSpPr>
        <p:spPr bwMode="auto">
          <a:xfrm>
            <a:off x="658813" y="1609724"/>
            <a:ext cx="10514012" cy="4843463"/>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de-DE"/>
          </a:p>
        </p:txBody>
      </p:sp>
      <p:sp>
        <p:nvSpPr>
          <p:cNvPr id="2" name="Titel 1"/>
          <p:cNvSpPr>
            <a:spLocks noGrp="1"/>
          </p:cNvSpPr>
          <p:nvPr>
            <p:ph type="title"/>
          </p:nvPr>
        </p:nvSpPr>
        <p:spPr bwMode="auto">
          <a:xfrm>
            <a:off x="658813" y="441325"/>
            <a:ext cx="9313862" cy="782638"/>
          </a:xfrm>
        </p:spPr>
        <p:txBody>
          <a:bodyPr/>
          <a:lstStyle/>
          <a:p>
            <a:pPr>
              <a:defRPr/>
            </a:pPr>
            <a:r>
              <a:rPr lang="en-US"/>
              <a:t>Click to edit Master title style</a:t>
            </a:r>
            <a:endParaRPr lang="de-DE"/>
          </a:p>
        </p:txBody>
      </p:sp>
      <p:pic>
        <p:nvPicPr>
          <p:cNvPr id="9" name="Picture 8"/>
          <p:cNvPicPr>
            <a:picLocks noChangeAspect="1"/>
          </p:cNvPicPr>
          <p:nvPr userDrawn="1"/>
        </p:nvPicPr>
        <p:blipFill>
          <a:blip r:embed="rId4"/>
          <a:stretch/>
        </p:blipFill>
        <p:spPr bwMode="auto">
          <a:xfrm>
            <a:off x="10024334" y="235267"/>
            <a:ext cx="548355" cy="524352"/>
          </a:xfrm>
          <a:prstGeom prst="rect">
            <a:avLst/>
          </a:prstGeom>
        </p:spPr>
      </p:pic>
    </p:spTree>
    <p:extLst>
      <p:ext uri="{BB962C8B-B14F-4D97-AF65-F5344CB8AC3E}">
        <p14:creationId xmlns:p14="http://schemas.microsoft.com/office/powerpoint/2010/main" val="2714752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Titelmasterformat durch Klicken bearbeiten</a:t>
            </a:r>
            <a:endParaRPr lang="de-DE" dirty="0"/>
          </a:p>
        </p:txBody>
      </p:sp>
      <p:sp>
        <p:nvSpPr>
          <p:cNvPr id="3" name="Inhaltsplatzhalter 2"/>
          <p:cNvSpPr>
            <a:spLocks noGrp="1"/>
          </p:cNvSpPr>
          <p:nvPr>
            <p:ph idx="1"/>
          </p:nvPr>
        </p:nvSpPr>
        <p:spPr>
          <a:xfrm>
            <a:off x="262467" y="704945"/>
            <a:ext cx="11726333" cy="586970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ußzeilenplatzhalter 4"/>
          <p:cNvSpPr>
            <a:spLocks noGrp="1"/>
          </p:cNvSpPr>
          <p:nvPr>
            <p:ph type="ftr" sz="quarter" idx="11"/>
          </p:nvPr>
        </p:nvSpPr>
        <p:spPr>
          <a:xfrm>
            <a:off x="4596641" y="6578600"/>
            <a:ext cx="6960359" cy="275451"/>
          </a:xfrm>
          <a:prstGeom prst="rect">
            <a:avLst/>
          </a:prstGeom>
        </p:spPr>
        <p:txBody>
          <a:bodyPr/>
          <a:lstStyle>
            <a:lvl1pPr algn="r">
              <a:defRPr/>
            </a:lvl1pPr>
          </a:lstStyle>
          <a:p>
            <a:r>
              <a:rPr lang="en-US" dirty="0" smtClean="0"/>
              <a:t>FELLINGER- WPDIV W7X and JT60SA midterm monitoring meeting – 21.06.2022 – </a:t>
            </a:r>
            <a:r>
              <a:rPr lang="en-US" dirty="0" err="1" smtClean="0"/>
              <a:t>Garching+Remote</a:t>
            </a:r>
            <a:r>
              <a:rPr lang="en-US" dirty="0" smtClean="0"/>
              <a:t> </a:t>
            </a:r>
            <a:endParaRPr lang="de-DE" dirty="0" smtClean="0"/>
          </a:p>
        </p:txBody>
      </p:sp>
      <p:sp>
        <p:nvSpPr>
          <p:cNvPr id="6" name="Foliennummernplatzhalter 5"/>
          <p:cNvSpPr>
            <a:spLocks noGrp="1"/>
          </p:cNvSpPr>
          <p:nvPr>
            <p:ph type="sldNum" sz="quarter" idx="12"/>
          </p:nvPr>
        </p:nvSpPr>
        <p:spPr>
          <a:xfrm>
            <a:off x="11557000" y="6582549"/>
            <a:ext cx="431800" cy="275451"/>
          </a:xfrm>
          <a:prstGeom prst="rect">
            <a:avLst/>
          </a:prstGeom>
        </p:spPr>
        <p:txBody>
          <a:bodyPr/>
          <a:lstStyle/>
          <a:p>
            <a:fld id="{2F181969-B51F-4CC8-8A5D-B69C971A979C}" type="slidenum">
              <a:rPr lang="de-DE" smtClean="0"/>
              <a:t>‹#›</a:t>
            </a:fld>
            <a:endParaRPr lang="de-DE" dirty="0"/>
          </a:p>
        </p:txBody>
      </p:sp>
    </p:spTree>
    <p:extLst>
      <p:ext uri="{BB962C8B-B14F-4D97-AF65-F5344CB8AC3E}">
        <p14:creationId xmlns:p14="http://schemas.microsoft.com/office/powerpoint/2010/main" val="2201959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vmlDrawing" Target="../drawings/vmlDrawing1.v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image" Target="../media/image4.emf"/><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 Id="rId1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9"/>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7" name="think-cell Folie" r:id="rId12" imgW="384" imgH="385" progId="TCLayout.ActiveDocument.1">
                  <p:embed/>
                </p:oleObj>
              </mc:Choice>
              <mc:Fallback>
                <p:oleObj name="think-cell Folie" r:id="rId12" imgW="384" imgH="385" progId="TCLayout.ActiveDocument.1">
                  <p:embed/>
                  <p:pic>
                    <p:nvPicPr>
                      <p:cNvPr id="0" name=""/>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0"/>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14" name="Foliennummernplatzhalter 13"/>
          <p:cNvSpPr>
            <a:spLocks noGrp="1"/>
          </p:cNvSpPr>
          <p:nvPr>
            <p:ph type="sldNum" sz="quarter" idx="4"/>
          </p:nvPr>
        </p:nvSpPr>
        <p:spPr>
          <a:xfrm>
            <a:off x="11681999" y="6534087"/>
            <a:ext cx="329248" cy="142876"/>
          </a:xfrm>
          <a:prstGeom prst="rect">
            <a:avLst/>
          </a:prstGeom>
        </p:spPr>
        <p:txBody>
          <a:bodyPr vert="horz" lIns="0" tIns="0" rIns="0" bIns="0" rtlCol="0" anchor="b" anchorCtr="0"/>
          <a:lstStyle>
            <a:lvl1pPr algn="r">
              <a:defRPr lang="de-DE" sz="1200" kern="600" cap="all" spc="90" baseline="0" smtClean="0">
                <a:solidFill>
                  <a:schemeClr val="tx1">
                    <a:tint val="75000"/>
                  </a:schemeClr>
                </a:solidFill>
                <a:latin typeface="+mn-lt"/>
                <a:ea typeface="+mn-ea"/>
                <a:cs typeface="+mn-cs"/>
              </a:defRPr>
            </a:lvl1pPr>
          </a:lstStyle>
          <a:p>
            <a:fld id="{3B1A4699-952B-42DA-8DC4-38A59B49610C}" type="slidenum">
              <a:rPr lang="de-DE" smtClean="0"/>
              <a:pPr/>
              <a:t>‹#›</a:t>
            </a:fld>
            <a:endParaRPr lang="de-DE" dirty="0"/>
          </a:p>
        </p:txBody>
      </p:sp>
      <p:pic>
        <p:nvPicPr>
          <p:cNvPr id="8" name="Grafik 7"/>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687496" y="240771"/>
            <a:ext cx="581025" cy="516467"/>
          </a:xfrm>
          <a:prstGeom prst="rect">
            <a:avLst/>
          </a:prstGeom>
        </p:spPr>
      </p:pic>
      <p:pic>
        <p:nvPicPr>
          <p:cNvPr id="7" name="Grafik 32"/>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8888821" y="239017"/>
            <a:ext cx="1725933" cy="532808"/>
          </a:xfrm>
          <a:prstGeom prst="rect">
            <a:avLst/>
          </a:prstGeom>
          <a:solidFill>
            <a:srgbClr val="006E68"/>
          </a:solidFill>
        </p:spPr>
      </p:pic>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08" r:id="rId1"/>
    <p:sldLayoutId id="2147483669" r:id="rId2"/>
    <p:sldLayoutId id="2147483664" r:id="rId3"/>
    <p:sldLayoutId id="2147483709" r:id="rId4"/>
    <p:sldLayoutId id="2147483710" r:id="rId5"/>
    <p:sldLayoutId id="2147483711" r:id="rId6"/>
  </p:sldLayoutIdLst>
  <p:timing>
    <p:tnLst>
      <p:par>
        <p:cTn id="1" dur="indefinite" restart="never" nodeType="tmRoot"/>
      </p:par>
    </p:tnLst>
  </p:timing>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1" i="0" kern="600" spc="40" baseline="0" dirty="0" smtClean="0">
          <a:solidFill>
            <a:srgbClr val="005555"/>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kern="600" spc="40" baseline="0">
          <a:solidFill>
            <a:schemeClr val="tx1"/>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userDrawn="1">
          <p15:clr>
            <a:srgbClr val="F26B43"/>
          </p15:clr>
        </p15:guide>
        <p15:guide id="3" pos="7038" userDrawn="1">
          <p15:clr>
            <a:srgbClr val="F26B43"/>
          </p15:clr>
        </p15:guide>
        <p15:guide id="4" orient="horz" pos="4020" userDrawn="1">
          <p15:clr>
            <a:srgbClr val="F26B43"/>
          </p15:clr>
        </p15:guide>
        <p15:guide id="6" orient="horz" pos="1014" userDrawn="1">
          <p15:clr>
            <a:srgbClr val="F26B43"/>
          </p15:clr>
        </p15:guide>
        <p15:guide id="7" orient="horz" pos="4088" userDrawn="1">
          <p15:clr>
            <a:srgbClr val="F26B43"/>
          </p15:clr>
        </p15:guide>
        <p15:guide id="8" orient="horz" pos="4178">
          <p15:clr>
            <a:srgbClr val="F26B43"/>
          </p15:clr>
        </p15:guide>
        <p15:guide id="9" pos="143" userDrawn="1">
          <p15:clr>
            <a:srgbClr val="F26B43"/>
          </p15:clr>
        </p15:guide>
        <p15:guide id="11" orient="horz" pos="503">
          <p15:clr>
            <a:srgbClr val="F26B43"/>
          </p15:clr>
        </p15:guide>
        <p15:guide id="12" pos="7537" userDrawn="1">
          <p15:clr>
            <a:srgbClr val="F26B43"/>
          </p15:clr>
        </p15:guide>
        <p15:guide id="14" orient="horz" pos="459" userDrawn="1">
          <p15:clr>
            <a:srgbClr val="F26B43"/>
          </p15:clr>
        </p15:guide>
        <p15:guide id="15" orient="horz" pos="153" userDrawn="1">
          <p15:clr>
            <a:srgbClr val="F26B43"/>
          </p15:clr>
        </p15:guide>
        <p15:guide id="16" orient="horz" pos="278" userDrawn="1">
          <p15:clr>
            <a:srgbClr val="F26B43"/>
          </p15:clr>
        </p15:guide>
        <p15:guide id="18" pos="7242" userDrawn="1">
          <p15:clr>
            <a:srgbClr val="F26B43"/>
          </p15:clr>
        </p15:guide>
        <p15:guide id="19"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7.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1.png"/><Relationship Id="rId7"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0.png"/><Relationship Id="rId5" Type="http://schemas.openxmlformats.org/officeDocument/2006/relationships/image" Target="../media/image440.png"/><Relationship Id="rId4" Type="http://schemas.openxmlformats.org/officeDocument/2006/relationships/image" Target="../media/image67.png"/><Relationship Id="rId9" Type="http://schemas.openxmlformats.org/officeDocument/2006/relationships/image" Target="../media/image480.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98.emf"/><Relationship Id="rId7" Type="http://schemas.openxmlformats.org/officeDocument/2006/relationships/image" Target="../media/image102.emf"/><Relationship Id="rId2" Type="http://schemas.openxmlformats.org/officeDocument/2006/relationships/image" Target="../media/image97.emf"/><Relationship Id="rId1" Type="http://schemas.openxmlformats.org/officeDocument/2006/relationships/slideLayout" Target="../slideLayouts/slideLayout2.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3.xml.rels><?xml version="1.0" encoding="UTF-8" standalone="yes"?>
<Relationships xmlns="http://schemas.openxmlformats.org/package/2006/relationships"><Relationship Id="rId18" Type="http://schemas.openxmlformats.org/officeDocument/2006/relationships/image" Target="../media/image53.png"/><Relationship Id="rId3" Type="http://schemas.openxmlformats.org/officeDocument/2006/relationships/image" Target="../media/image20.pn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15" Type="http://schemas.openxmlformats.org/officeDocument/2006/relationships/image" Target="../media/image50.png"/><Relationship Id="rId19" Type="http://schemas.openxmlformats.org/officeDocument/2006/relationships/image" Target="../media/image25.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doi.org/10.1016/j.fusengdes.2012.03.034" TargetMode="External"/><Relationship Id="rId5" Type="http://schemas.openxmlformats.org/officeDocument/2006/relationships/image" Target="../media/image30.jpg"/><Relationship Id="rId4" Type="http://schemas.openxmlformats.org/officeDocument/2006/relationships/image" Target="../media/image105.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9"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image" Target="../media/image41.emf"/><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6172201" y="4692147"/>
            <a:ext cx="5361443" cy="1101934"/>
          </a:xfrm>
        </p:spPr>
        <p:txBody>
          <a:bodyPr anchor="t"/>
          <a:lstStyle/>
          <a:p>
            <a:r>
              <a:rPr lang="en-GB" dirty="0" smtClean="0"/>
              <a:t>Joris Fellinger et </a:t>
            </a:r>
            <a:r>
              <a:rPr lang="en-GB" dirty="0" smtClean="0"/>
              <a:t>al.</a:t>
            </a:r>
          </a:p>
          <a:p>
            <a:pPr>
              <a:spcBef>
                <a:spcPts val="0"/>
              </a:spcBef>
            </a:pPr>
            <a:r>
              <a:rPr lang="en-GB" dirty="0" smtClean="0"/>
              <a:t>WPDIV </a:t>
            </a:r>
            <a:r>
              <a:rPr lang="en-GB" dirty="0" smtClean="0"/>
              <a:t>partners: IPP, CEA, VR, JSI, ENEA, FZJ</a:t>
            </a:r>
            <a:endParaRPr lang="en-GB" dirty="0"/>
          </a:p>
        </p:txBody>
      </p:sp>
      <p:sp>
        <p:nvSpPr>
          <p:cNvPr id="7" name="Titel 6"/>
          <p:cNvSpPr>
            <a:spLocks noGrp="1"/>
          </p:cNvSpPr>
          <p:nvPr>
            <p:ph type="title"/>
          </p:nvPr>
        </p:nvSpPr>
        <p:spPr/>
        <p:txBody>
          <a:bodyPr/>
          <a:lstStyle/>
          <a:p>
            <a:r>
              <a:rPr lang="en-GB" dirty="0"/>
              <a:t>Tungsten based </a:t>
            </a:r>
            <a:r>
              <a:rPr lang="en-GB" dirty="0" smtClean="0"/>
              <a:t>divertor development </a:t>
            </a:r>
            <a:r>
              <a:rPr lang="en-GB" dirty="0"/>
              <a:t>for Wendelstein </a:t>
            </a:r>
            <a:r>
              <a:rPr lang="en-GB" dirty="0" smtClean="0"/>
              <a:t>7-X</a:t>
            </a:r>
            <a:br>
              <a:rPr lang="en-GB" dirty="0" smtClean="0"/>
            </a:br>
            <a:r>
              <a:rPr lang="en-GB" i="1" dirty="0"/>
              <a:t/>
            </a:r>
            <a:br>
              <a:rPr lang="en-GB" i="1" dirty="0"/>
            </a:br>
            <a:r>
              <a:rPr lang="en-GB" i="1" dirty="0" smtClean="0"/>
              <a:t>PFMC-19</a:t>
            </a:r>
            <a:endParaRPr lang="en-GB" sz="1800"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pic>
        <p:nvPicPr>
          <p:cNvPr id="5"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2003" b="37905"/>
          <a:stretch/>
        </p:blipFill>
        <p:spPr bwMode="auto">
          <a:xfrm>
            <a:off x="8860359" y="5423767"/>
            <a:ext cx="1537300" cy="48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8312" y="5423766"/>
            <a:ext cx="692816" cy="48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
          <p:cNvPicPr/>
          <p:nvPr/>
        </p:nvPicPr>
        <p:blipFill>
          <a:blip r:embed="rId5"/>
          <a:stretch>
            <a:fillRect/>
          </a:stretch>
        </p:blipFill>
        <p:spPr bwMode="auto">
          <a:xfrm>
            <a:off x="7840484" y="5423767"/>
            <a:ext cx="465798" cy="486919"/>
          </a:xfrm>
          <a:prstGeom prst="rect">
            <a:avLst/>
          </a:prstGeom>
          <a:noFill/>
          <a:ln>
            <a:noFill/>
          </a:ln>
        </p:spPr>
      </p:pic>
      <p:pic>
        <p:nvPicPr>
          <p:cNvPr id="13" name="Image 7"/>
          <p:cNvPicPr>
            <a:picLocks noChangeAspect="1"/>
          </p:cNvPicPr>
          <p:nvPr/>
        </p:nvPicPr>
        <p:blipFill>
          <a:blip r:embed="rId6"/>
          <a:stretch>
            <a:fillRect/>
          </a:stretch>
        </p:blipFill>
        <p:spPr>
          <a:xfrm>
            <a:off x="10429130" y="5423767"/>
            <a:ext cx="1000397" cy="486919"/>
          </a:xfrm>
          <a:prstGeom prst="rect">
            <a:avLst/>
          </a:prstGeom>
        </p:spPr>
      </p:pic>
      <p:pic>
        <p:nvPicPr>
          <p:cNvPr id="14" name="Picture 13"/>
          <p:cNvPicPr>
            <a:picLocks noChangeAspect="1"/>
          </p:cNvPicPr>
          <p:nvPr/>
        </p:nvPicPr>
        <p:blipFill>
          <a:blip r:embed="rId7"/>
          <a:stretch>
            <a:fillRect/>
          </a:stretch>
        </p:blipFill>
        <p:spPr>
          <a:xfrm>
            <a:off x="8365639" y="5423767"/>
            <a:ext cx="435363" cy="486919"/>
          </a:xfrm>
          <a:prstGeom prst="rect">
            <a:avLst/>
          </a:prstGeom>
        </p:spPr>
      </p:pic>
    </p:spTree>
    <p:extLst>
      <p:ext uri="{BB962C8B-B14F-4D97-AF65-F5344CB8AC3E}">
        <p14:creationId xmlns:p14="http://schemas.microsoft.com/office/powerpoint/2010/main" val="884112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de-DE" dirty="0" err="1" smtClean="0"/>
              <a:t>Conceptual</a:t>
            </a:r>
            <a:r>
              <a:rPr lang="de-DE" dirty="0" smtClean="0"/>
              <a:t> </a:t>
            </a:r>
            <a:r>
              <a:rPr lang="de-DE" dirty="0" err="1" smtClean="0"/>
              <a:t>layout</a:t>
            </a:r>
            <a:r>
              <a:rPr lang="de-DE" dirty="0" smtClean="0"/>
              <a:t> </a:t>
            </a:r>
            <a:r>
              <a:rPr lang="de-DE" dirty="0" err="1" smtClean="0"/>
              <a:t>of</a:t>
            </a:r>
            <a:r>
              <a:rPr lang="de-DE" dirty="0" smtClean="0"/>
              <a:t> </a:t>
            </a:r>
            <a:r>
              <a:rPr lang="de-DE" dirty="0" err="1" smtClean="0"/>
              <a:t>target</a:t>
            </a:r>
            <a:r>
              <a:rPr lang="de-DE" dirty="0" smtClean="0"/>
              <a:t> </a:t>
            </a:r>
            <a:r>
              <a:rPr lang="de-DE" dirty="0" err="1" smtClean="0"/>
              <a:t>module</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10</a:t>
            </a:fld>
            <a:endParaRPr lang="de-DE" dirty="0"/>
          </a:p>
        </p:txBody>
      </p:sp>
      <p:pic>
        <p:nvPicPr>
          <p:cNvPr id="9" name="Picture 8"/>
          <p:cNvPicPr>
            <a:picLocks noChangeAspect="1"/>
          </p:cNvPicPr>
          <p:nvPr/>
        </p:nvPicPr>
        <p:blipFill rotWithShape="1">
          <a:blip r:embed="rId3"/>
          <a:srcRect l="15666" t="9173" r="9333" b="25758"/>
          <a:stretch/>
        </p:blipFill>
        <p:spPr>
          <a:xfrm>
            <a:off x="6792000" y="1594983"/>
            <a:ext cx="5400000" cy="2880000"/>
          </a:xfrm>
          <a:prstGeom prst="rect">
            <a:avLst/>
          </a:prstGeom>
        </p:spPr>
      </p:pic>
      <p:pic>
        <p:nvPicPr>
          <p:cNvPr id="10" name="Picture 9"/>
          <p:cNvPicPr>
            <a:picLocks noChangeAspect="1"/>
          </p:cNvPicPr>
          <p:nvPr/>
        </p:nvPicPr>
        <p:blipFill rotWithShape="1">
          <a:blip r:embed="rId4"/>
          <a:srcRect l="15666" t="9173" r="9333" b="25758"/>
          <a:stretch/>
        </p:blipFill>
        <p:spPr>
          <a:xfrm>
            <a:off x="6792000" y="1594983"/>
            <a:ext cx="5400000" cy="2880000"/>
          </a:xfrm>
          <a:prstGeom prst="rect">
            <a:avLst/>
          </a:prstGeom>
        </p:spPr>
      </p:pic>
      <p:pic>
        <p:nvPicPr>
          <p:cNvPr id="11" name="Picture 10"/>
          <p:cNvPicPr>
            <a:picLocks noChangeAspect="1"/>
          </p:cNvPicPr>
          <p:nvPr/>
        </p:nvPicPr>
        <p:blipFill rotWithShape="1">
          <a:blip r:embed="rId5"/>
          <a:srcRect l="15666" t="9173" r="9333" b="25758"/>
          <a:stretch/>
        </p:blipFill>
        <p:spPr>
          <a:xfrm>
            <a:off x="6792000" y="1594983"/>
            <a:ext cx="5400000" cy="2880000"/>
          </a:xfrm>
          <a:prstGeom prst="rect">
            <a:avLst/>
          </a:prstGeom>
        </p:spPr>
      </p:pic>
      <p:pic>
        <p:nvPicPr>
          <p:cNvPr id="12" name="Picture 11"/>
          <p:cNvPicPr>
            <a:picLocks noChangeAspect="1"/>
          </p:cNvPicPr>
          <p:nvPr/>
        </p:nvPicPr>
        <p:blipFill rotWithShape="1">
          <a:blip r:embed="rId6"/>
          <a:srcRect l="15666" t="9173" r="9333" b="25758"/>
          <a:stretch/>
        </p:blipFill>
        <p:spPr>
          <a:xfrm>
            <a:off x="6792000" y="1594983"/>
            <a:ext cx="5400000" cy="2880000"/>
          </a:xfrm>
          <a:prstGeom prst="rect">
            <a:avLst/>
          </a:prstGeom>
        </p:spPr>
      </p:pic>
      <p:pic>
        <p:nvPicPr>
          <p:cNvPr id="13" name="Picture 12"/>
          <p:cNvPicPr>
            <a:picLocks noChangeAspect="1"/>
          </p:cNvPicPr>
          <p:nvPr/>
        </p:nvPicPr>
        <p:blipFill rotWithShape="1">
          <a:blip r:embed="rId7"/>
          <a:srcRect l="15674" t="9173" r="9325" b="25758"/>
          <a:stretch/>
        </p:blipFill>
        <p:spPr>
          <a:xfrm>
            <a:off x="6792000" y="1594983"/>
            <a:ext cx="5400000" cy="2880000"/>
          </a:xfrm>
          <a:prstGeom prst="rect">
            <a:avLst/>
          </a:prstGeom>
        </p:spPr>
      </p:pic>
      <p:pic>
        <p:nvPicPr>
          <p:cNvPr id="14" name="Picture 13"/>
          <p:cNvPicPr>
            <a:picLocks noChangeAspect="1"/>
          </p:cNvPicPr>
          <p:nvPr/>
        </p:nvPicPr>
        <p:blipFill rotWithShape="1">
          <a:blip r:embed="rId8"/>
          <a:srcRect l="16338" t="9173" r="9830" b="25758"/>
          <a:stretch/>
        </p:blipFill>
        <p:spPr>
          <a:xfrm>
            <a:off x="6840325" y="1594983"/>
            <a:ext cx="5315920" cy="2880000"/>
          </a:xfrm>
          <a:prstGeom prst="rect">
            <a:avLst/>
          </a:prstGeom>
        </p:spPr>
      </p:pic>
      <p:pic>
        <p:nvPicPr>
          <p:cNvPr id="15" name="Picture 14"/>
          <p:cNvPicPr>
            <a:picLocks noChangeAspect="1"/>
          </p:cNvPicPr>
          <p:nvPr/>
        </p:nvPicPr>
        <p:blipFill rotWithShape="1">
          <a:blip r:embed="rId9"/>
          <a:srcRect l="15667" t="9173" r="9334" b="25758"/>
          <a:stretch/>
        </p:blipFill>
        <p:spPr>
          <a:xfrm>
            <a:off x="6792000" y="1594983"/>
            <a:ext cx="5400000" cy="2880000"/>
          </a:xfrm>
          <a:prstGeom prst="rect">
            <a:avLst/>
          </a:prstGeom>
        </p:spPr>
      </p:pic>
      <p:sp>
        <p:nvSpPr>
          <p:cNvPr id="16" name="Content Placeholder 12"/>
          <p:cNvSpPr>
            <a:spLocks noGrp="1"/>
          </p:cNvSpPr>
          <p:nvPr>
            <p:ph sz="quarter" idx="13"/>
          </p:nvPr>
        </p:nvSpPr>
        <p:spPr>
          <a:xfrm>
            <a:off x="363984" y="896645"/>
            <a:ext cx="11514338" cy="5485105"/>
          </a:xfrm>
        </p:spPr>
        <p:txBody>
          <a:bodyPr>
            <a:normAutofit lnSpcReduction="10000"/>
          </a:bodyPr>
          <a:lstStyle/>
          <a:p>
            <a:pPr>
              <a:spcAft>
                <a:spcPts val="300"/>
              </a:spcAft>
            </a:pPr>
            <a:r>
              <a:rPr lang="en-US" dirty="0" smtClean="0"/>
              <a:t>Heat sink with integrated manifold</a:t>
            </a:r>
          </a:p>
          <a:p>
            <a:pPr lvl="1">
              <a:spcAft>
                <a:spcPts val="300"/>
              </a:spcAft>
            </a:pPr>
            <a:r>
              <a:rPr lang="en-US" dirty="0" smtClean="0"/>
              <a:t>Diffusion welded flat plates</a:t>
            </a:r>
          </a:p>
          <a:p>
            <a:pPr lvl="2">
              <a:spcAft>
                <a:spcPts val="300"/>
              </a:spcAft>
            </a:pPr>
            <a:r>
              <a:rPr lang="en-US" dirty="0" smtClean="0"/>
              <a:t>Machining </a:t>
            </a:r>
            <a:r>
              <a:rPr lang="en-US" dirty="0" smtClean="0"/>
              <a:t>of plasma facing side after welding</a:t>
            </a:r>
          </a:p>
          <a:p>
            <a:pPr lvl="1">
              <a:spcAft>
                <a:spcPts val="300"/>
              </a:spcAft>
            </a:pPr>
            <a:r>
              <a:rPr lang="en-US" dirty="0" smtClean="0"/>
              <a:t>Or </a:t>
            </a:r>
            <a:r>
              <a:rPr lang="en-US" dirty="0" smtClean="0"/>
              <a:t>additive </a:t>
            </a:r>
            <a:r>
              <a:rPr lang="en-US" dirty="0" smtClean="0"/>
              <a:t>manufactured </a:t>
            </a:r>
            <a:r>
              <a:rPr lang="en-US" dirty="0" smtClean="0"/>
              <a:t>CuCrZr (LPBF)</a:t>
            </a:r>
            <a:endParaRPr lang="en-US" dirty="0" smtClean="0"/>
          </a:p>
          <a:p>
            <a:pPr>
              <a:spcAft>
                <a:spcPts val="300"/>
              </a:spcAft>
            </a:pPr>
            <a:r>
              <a:rPr lang="en-US" dirty="0" smtClean="0"/>
              <a:t>Soft </a:t>
            </a:r>
            <a:r>
              <a:rPr lang="en-US" dirty="0" smtClean="0"/>
              <a:t>OFE-Cu interlayer</a:t>
            </a:r>
          </a:p>
          <a:p>
            <a:pPr lvl="1">
              <a:spcAft>
                <a:spcPts val="300"/>
              </a:spcAft>
            </a:pPr>
            <a:r>
              <a:rPr lang="en-US" dirty="0" smtClean="0"/>
              <a:t>Galvanized</a:t>
            </a:r>
            <a:r>
              <a:rPr lang="en-US" dirty="0" smtClean="0"/>
              <a:t>, cast, diffusion welded or HIP to W</a:t>
            </a:r>
          </a:p>
          <a:p>
            <a:pPr>
              <a:spcAft>
                <a:spcPts val="300"/>
              </a:spcAft>
            </a:pPr>
            <a:r>
              <a:rPr lang="en-US" dirty="0" smtClean="0"/>
              <a:t>W or </a:t>
            </a:r>
            <a:r>
              <a:rPr lang="en-US" dirty="0" err="1" smtClean="0"/>
              <a:t>WNiFe</a:t>
            </a:r>
            <a:r>
              <a:rPr lang="en-US" dirty="0" smtClean="0"/>
              <a:t> plasma facing surface</a:t>
            </a:r>
          </a:p>
          <a:p>
            <a:pPr lvl="1">
              <a:spcAft>
                <a:spcPts val="300"/>
              </a:spcAft>
            </a:pPr>
            <a:r>
              <a:rPr lang="en-US" dirty="0"/>
              <a:t>Coating</a:t>
            </a:r>
          </a:p>
          <a:p>
            <a:pPr lvl="2">
              <a:spcAft>
                <a:spcPts val="300"/>
              </a:spcAft>
            </a:pPr>
            <a:r>
              <a:rPr lang="en-US" dirty="0"/>
              <a:t>Thickness &gt; 0.1 mm </a:t>
            </a:r>
          </a:p>
          <a:p>
            <a:pPr lvl="3">
              <a:spcAft>
                <a:spcPts val="300"/>
              </a:spcAft>
            </a:pPr>
            <a:r>
              <a:rPr lang="en-US" dirty="0"/>
              <a:t>To survive erosion over W7-X life (~300h)</a:t>
            </a:r>
          </a:p>
          <a:p>
            <a:pPr lvl="1">
              <a:spcAft>
                <a:spcPts val="300"/>
              </a:spcAft>
            </a:pPr>
            <a:r>
              <a:rPr lang="en-US" dirty="0" smtClean="0"/>
              <a:t>Or mosaic </a:t>
            </a:r>
            <a:r>
              <a:rPr lang="en-US" dirty="0" smtClean="0"/>
              <a:t>of tiles bonded by HIP </a:t>
            </a:r>
          </a:p>
          <a:p>
            <a:pPr lvl="2">
              <a:spcAft>
                <a:spcPts val="300"/>
              </a:spcAft>
            </a:pPr>
            <a:r>
              <a:rPr lang="en-US" dirty="0"/>
              <a:t>Surface machining after HIP process</a:t>
            </a:r>
            <a:endParaRPr lang="en-US" dirty="0" smtClean="0"/>
          </a:p>
          <a:p>
            <a:pPr lvl="2">
              <a:spcAft>
                <a:spcPts val="300"/>
              </a:spcAft>
            </a:pPr>
            <a:r>
              <a:rPr lang="en-US" dirty="0" smtClean="0"/>
              <a:t>Curved </a:t>
            </a:r>
            <a:r>
              <a:rPr lang="en-US" dirty="0" smtClean="0"/>
              <a:t>edge tile</a:t>
            </a:r>
          </a:p>
          <a:p>
            <a:pPr lvl="2">
              <a:spcAft>
                <a:spcPts val="300"/>
              </a:spcAft>
            </a:pPr>
            <a:r>
              <a:rPr lang="en-US" dirty="0" smtClean="0"/>
              <a:t>Size </a:t>
            </a:r>
            <a:r>
              <a:rPr lang="en-US" dirty="0"/>
              <a:t>&lt; 40x40 mm</a:t>
            </a:r>
          </a:p>
          <a:p>
            <a:pPr lvl="3">
              <a:spcAft>
                <a:spcPts val="300"/>
              </a:spcAft>
            </a:pPr>
            <a:r>
              <a:rPr lang="en-US" dirty="0"/>
              <a:t>To limit manufacturing deformation</a:t>
            </a:r>
          </a:p>
          <a:p>
            <a:pPr lvl="2">
              <a:spcAft>
                <a:spcPts val="300"/>
              </a:spcAft>
            </a:pPr>
            <a:r>
              <a:rPr lang="en-US" dirty="0" smtClean="0"/>
              <a:t>Thickness </a:t>
            </a:r>
            <a:r>
              <a:rPr lang="en-US" dirty="0" smtClean="0"/>
              <a:t>&gt; 2-3 mm </a:t>
            </a:r>
          </a:p>
          <a:p>
            <a:pPr lvl="3">
              <a:spcAft>
                <a:spcPts val="300"/>
              </a:spcAft>
            </a:pPr>
            <a:r>
              <a:rPr lang="en-US" dirty="0" smtClean="0"/>
              <a:t>to avoid Cu sputtering in slits</a:t>
            </a:r>
          </a:p>
          <a:p>
            <a:r>
              <a:rPr lang="de-DE" dirty="0" smtClean="0"/>
              <a:t>FEM </a:t>
            </a:r>
            <a:r>
              <a:rPr lang="de-DE" dirty="0" err="1" smtClean="0"/>
              <a:t>results</a:t>
            </a:r>
            <a:r>
              <a:rPr lang="de-DE" dirty="0" smtClean="0"/>
              <a:t> </a:t>
            </a:r>
            <a:r>
              <a:rPr lang="de-DE" dirty="0" err="1" smtClean="0"/>
              <a:t>show</a:t>
            </a:r>
            <a:r>
              <a:rPr lang="de-DE" dirty="0" smtClean="0"/>
              <a:t> </a:t>
            </a:r>
            <a:r>
              <a:rPr lang="de-DE" dirty="0" err="1" smtClean="0"/>
              <a:t>temperatures</a:t>
            </a:r>
            <a:r>
              <a:rPr lang="de-DE" dirty="0" smtClean="0"/>
              <a:t> &lt; 800 °C and </a:t>
            </a:r>
            <a:r>
              <a:rPr lang="en-US" dirty="0" smtClean="0"/>
              <a:t>displacements</a:t>
            </a:r>
            <a:r>
              <a:rPr lang="de-DE" dirty="0" smtClean="0"/>
              <a:t> &lt; 3 mm</a:t>
            </a:r>
            <a:endParaRPr lang="de-DE" dirty="0"/>
          </a:p>
        </p:txBody>
      </p:sp>
    </p:spTree>
    <p:extLst>
      <p:ext uri="{BB962C8B-B14F-4D97-AF65-F5344CB8AC3E}">
        <p14:creationId xmlns:p14="http://schemas.microsoft.com/office/powerpoint/2010/main" val="3893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6">
                                            <p:txEl>
                                              <p:pRg st="13" end="13"/>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xEl>
                                              <p:pRg st="14" end="1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6">
                                            <p:txEl>
                                              <p:pRg st="15" end="1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
                                            <p:txEl>
                                              <p:pRg st="16" end="1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6">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Measurement of properties of W, W heavy alloys, SLM CuCrZr, cast and galvanized copper</a:t>
            </a:r>
          </a:p>
          <a:p>
            <a:pPr lvl="1"/>
            <a:r>
              <a:rPr lang="en-US" dirty="0" smtClean="0"/>
              <a:t>Stress-strain, magnetization, ductility, machinability </a:t>
            </a:r>
          </a:p>
          <a:p>
            <a:r>
              <a:rPr lang="en-US" dirty="0" smtClean="0"/>
              <a:t>Cooking recipes </a:t>
            </a:r>
            <a:r>
              <a:rPr lang="en-US" dirty="0" smtClean="0"/>
              <a:t>for manufacturing processes </a:t>
            </a:r>
            <a:r>
              <a:rPr lang="en-US" dirty="0" smtClean="0"/>
              <a:t>For diffusion welding, AM, HIP and coating</a:t>
            </a:r>
            <a:endParaRPr lang="en-US" dirty="0" smtClean="0"/>
          </a:p>
          <a:p>
            <a:r>
              <a:rPr lang="en-US" dirty="0" smtClean="0"/>
              <a:t>Demonstration </a:t>
            </a:r>
            <a:r>
              <a:rPr lang="en-US" dirty="0" smtClean="0"/>
              <a:t>of robust and reliable performance</a:t>
            </a:r>
          </a:p>
          <a:p>
            <a:pPr lvl="1"/>
            <a:r>
              <a:rPr lang="en-US" dirty="0" smtClean="0"/>
              <a:t>Cyclic He </a:t>
            </a:r>
            <a:r>
              <a:rPr lang="en-US" dirty="0" smtClean="0"/>
              <a:t>leak tightness of heat sinks </a:t>
            </a:r>
          </a:p>
          <a:p>
            <a:pPr lvl="1"/>
            <a:r>
              <a:rPr lang="en-US" dirty="0" smtClean="0"/>
              <a:t>Cyclic HHF </a:t>
            </a:r>
            <a:r>
              <a:rPr lang="en-US" dirty="0" smtClean="0"/>
              <a:t>resistance </a:t>
            </a:r>
            <a:endParaRPr lang="en-US" dirty="0" smtClean="0"/>
          </a:p>
          <a:p>
            <a:pPr lvl="1"/>
            <a:endParaRPr lang="en-US" dirty="0" smtClean="0"/>
          </a:p>
          <a:p>
            <a:pPr lvl="1"/>
            <a:endParaRPr lang="de-DE" dirty="0"/>
          </a:p>
        </p:txBody>
      </p:sp>
      <p:sp>
        <p:nvSpPr>
          <p:cNvPr id="3" name="Title 2"/>
          <p:cNvSpPr>
            <a:spLocks noGrp="1"/>
          </p:cNvSpPr>
          <p:nvPr>
            <p:ph type="title"/>
          </p:nvPr>
        </p:nvSpPr>
        <p:spPr/>
        <p:txBody>
          <a:bodyPr/>
          <a:lstStyle/>
          <a:p>
            <a:r>
              <a:rPr lang="en-US" dirty="0" smtClean="0"/>
              <a:t>Qualification tasks target element</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11</a:t>
            </a:fld>
            <a:endParaRPr lang="de-DE" dirty="0"/>
          </a:p>
        </p:txBody>
      </p:sp>
    </p:spTree>
    <p:extLst>
      <p:ext uri="{BB962C8B-B14F-4D97-AF65-F5344CB8AC3E}">
        <p14:creationId xmlns:p14="http://schemas.microsoft.com/office/powerpoint/2010/main" val="2262411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71460" y="896645"/>
            <a:ext cx="6673620" cy="4121082"/>
            <a:chOff x="471460" y="896645"/>
            <a:chExt cx="6673620" cy="4121082"/>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14477" t="19418" r="25785" b="480"/>
            <a:stretch/>
          </p:blipFill>
          <p:spPr>
            <a:xfrm>
              <a:off x="471460" y="896645"/>
              <a:ext cx="6673620" cy="4121082"/>
            </a:xfrm>
            <a:prstGeom prst="rect">
              <a:avLst/>
            </a:prstGeom>
          </p:spPr>
        </p:pic>
        <p:sp>
          <p:nvSpPr>
            <p:cNvPr id="22" name="TextBox 21"/>
            <p:cNvSpPr txBox="1"/>
            <p:nvPr/>
          </p:nvSpPr>
          <p:spPr>
            <a:xfrm>
              <a:off x="1190847" y="4358308"/>
              <a:ext cx="660437"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316 LN</a:t>
              </a:r>
              <a:endParaRPr lang="de-DE" sz="1600" dirty="0" err="1" smtClean="0"/>
            </a:p>
          </p:txBody>
        </p:sp>
        <p:sp>
          <p:nvSpPr>
            <p:cNvPr id="23" name="TextBox 22"/>
            <p:cNvSpPr txBox="1"/>
            <p:nvPr/>
          </p:nvSpPr>
          <p:spPr>
            <a:xfrm>
              <a:off x="3557467" y="4305143"/>
              <a:ext cx="852798"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W95NiFe</a:t>
              </a:r>
              <a:endParaRPr lang="de-DE" sz="1600" dirty="0" err="1" smtClean="0"/>
            </a:p>
          </p:txBody>
        </p:sp>
        <p:sp>
          <p:nvSpPr>
            <p:cNvPr id="24" name="TextBox 23"/>
            <p:cNvSpPr txBox="1"/>
            <p:nvPr/>
          </p:nvSpPr>
          <p:spPr>
            <a:xfrm>
              <a:off x="5973781" y="4305143"/>
              <a:ext cx="535403"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W100</a:t>
              </a:r>
              <a:endParaRPr lang="de-DE" sz="1600" dirty="0" err="1" smtClean="0"/>
            </a:p>
          </p:txBody>
        </p:sp>
      </p:grpSp>
      <p:sp>
        <p:nvSpPr>
          <p:cNvPr id="2" name="Content Placeholder 1"/>
          <p:cNvSpPr>
            <a:spLocks noGrp="1"/>
          </p:cNvSpPr>
          <p:nvPr>
            <p:ph sz="quarter" idx="13"/>
          </p:nvPr>
        </p:nvSpPr>
        <p:spPr/>
        <p:txBody>
          <a:bodyPr/>
          <a:lstStyle/>
          <a:p>
            <a:r>
              <a:rPr lang="en-US" dirty="0" smtClean="0"/>
              <a:t>Diffusion welding of CuCrZr</a:t>
            </a:r>
          </a:p>
          <a:p>
            <a:pPr lvl="1"/>
            <a:r>
              <a:rPr lang="en-US" i="1" dirty="0" smtClean="0"/>
              <a:t>Rationale: No added constituents, no liquid phase transformations</a:t>
            </a:r>
          </a:p>
          <a:p>
            <a:pPr lvl="1"/>
            <a:r>
              <a:rPr lang="en-US" dirty="0">
                <a:sym typeface="Wingdings" panose="05000000000000000000" pitchFamily="2" charset="2"/>
              </a:rPr>
              <a:t>800-950°C @ 4-17 N/mm² for 30-60 minutes</a:t>
            </a:r>
            <a:endParaRPr lang="en-US" dirty="0"/>
          </a:p>
          <a:p>
            <a:pPr lvl="1"/>
            <a:r>
              <a:rPr lang="en-US" dirty="0" smtClean="0"/>
              <a:t>100</a:t>
            </a:r>
            <a:r>
              <a:rPr lang="en-US" dirty="0" smtClean="0"/>
              <a:t>% bonding</a:t>
            </a:r>
          </a:p>
          <a:p>
            <a:pPr lvl="1"/>
            <a:r>
              <a:rPr lang="en-US" dirty="0" smtClean="0"/>
              <a:t>residual deformation </a:t>
            </a:r>
            <a:r>
              <a:rPr lang="en-US" dirty="0" smtClean="0">
                <a:sym typeface="Wingdings" panose="05000000000000000000" pitchFamily="2" charset="2"/>
              </a:rPr>
              <a:t> initial tolerance requirements</a:t>
            </a:r>
          </a:p>
          <a:p>
            <a:pPr lvl="2"/>
            <a:r>
              <a:rPr lang="en-US" dirty="0" smtClean="0">
                <a:sym typeface="Wingdings" panose="05000000000000000000" pitchFamily="2" charset="2"/>
              </a:rPr>
              <a:t>Initial flatness &lt; 15 µm, </a:t>
            </a:r>
            <a:r>
              <a:rPr lang="en-US" dirty="0" err="1" smtClean="0">
                <a:sym typeface="Wingdings" panose="05000000000000000000" pitchFamily="2" charset="2"/>
              </a:rPr>
              <a:t>R</a:t>
            </a:r>
            <a:r>
              <a:rPr lang="en-US" baseline="-25000" dirty="0" err="1" smtClean="0">
                <a:sym typeface="Wingdings" panose="05000000000000000000" pitchFamily="2" charset="2"/>
              </a:rPr>
              <a:t>z</a:t>
            </a:r>
            <a:r>
              <a:rPr lang="en-US" dirty="0" smtClean="0">
                <a:sym typeface="Wingdings" panose="05000000000000000000" pitchFamily="2" charset="2"/>
              </a:rPr>
              <a:t> &lt; 15 µm, no scratches</a:t>
            </a:r>
          </a:p>
          <a:p>
            <a:pPr lvl="2"/>
            <a:r>
              <a:rPr lang="en-US" dirty="0" smtClean="0">
                <a:sym typeface="Wingdings" panose="05000000000000000000" pitchFamily="2" charset="2"/>
              </a:rPr>
              <a:t>&lt; 5% reduction of height </a:t>
            </a:r>
            <a:r>
              <a:rPr lang="en-US" dirty="0" smtClean="0">
                <a:sym typeface="Wingdings" panose="05000000000000000000" pitchFamily="2" charset="2"/>
              </a:rPr>
              <a:t>feasible</a:t>
            </a:r>
          </a:p>
          <a:p>
            <a:endParaRPr lang="en-US" dirty="0" smtClean="0"/>
          </a:p>
          <a:p>
            <a:endParaRPr lang="en-US" dirty="0"/>
          </a:p>
          <a:p>
            <a:endParaRPr lang="en-US" dirty="0" smtClean="0"/>
          </a:p>
          <a:p>
            <a:endParaRPr lang="en-US" dirty="0"/>
          </a:p>
          <a:p>
            <a:endParaRPr lang="en-US" dirty="0" smtClean="0"/>
          </a:p>
          <a:p>
            <a:endParaRPr lang="en-US" dirty="0"/>
          </a:p>
          <a:p>
            <a:r>
              <a:rPr lang="en-US" dirty="0" smtClean="0"/>
              <a:t>Machining </a:t>
            </a:r>
            <a:r>
              <a:rPr lang="en-US" dirty="0" smtClean="0"/>
              <a:t>by wire erosion and milling</a:t>
            </a:r>
          </a:p>
          <a:p>
            <a:pPr lvl="1"/>
            <a:r>
              <a:rPr lang="en-US" dirty="0" smtClean="0"/>
              <a:t>Accurate machining possible</a:t>
            </a:r>
          </a:p>
          <a:p>
            <a:pPr lvl="1"/>
            <a:r>
              <a:rPr lang="en-US" dirty="0" err="1" smtClean="0"/>
              <a:t>WNiFe</a:t>
            </a:r>
            <a:r>
              <a:rPr lang="en-US" dirty="0" smtClean="0"/>
              <a:t> easier to mill than pure W</a:t>
            </a:r>
          </a:p>
          <a:p>
            <a:pPr lvl="1"/>
            <a:r>
              <a:rPr lang="en-US" dirty="0" smtClean="0"/>
              <a:t>Machined surface gets contaminated by wire constituents: requires cleaning</a:t>
            </a:r>
          </a:p>
        </p:txBody>
      </p:sp>
      <p:sp>
        <p:nvSpPr>
          <p:cNvPr id="3" name="Title 2"/>
          <p:cNvSpPr>
            <a:spLocks noGrp="1"/>
          </p:cNvSpPr>
          <p:nvPr>
            <p:ph type="title"/>
          </p:nvPr>
        </p:nvSpPr>
        <p:spPr/>
        <p:txBody>
          <a:bodyPr/>
          <a:lstStyle/>
          <a:p>
            <a:r>
              <a:rPr lang="en-US" dirty="0" smtClean="0"/>
              <a:t>First technical results</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12</a:t>
            </a:fld>
            <a:endParaRPr lang="de-DE" dirty="0"/>
          </a:p>
        </p:txBody>
      </p:sp>
      <p:pic>
        <p:nvPicPr>
          <p:cNvPr id="8" name="Picture 7"/>
          <p:cNvPicPr>
            <a:picLocks noChangeAspect="1"/>
          </p:cNvPicPr>
          <p:nvPr/>
        </p:nvPicPr>
        <p:blipFill>
          <a:blip r:embed="rId4"/>
          <a:stretch>
            <a:fillRect/>
          </a:stretch>
        </p:blipFill>
        <p:spPr>
          <a:xfrm>
            <a:off x="9209567" y="1148748"/>
            <a:ext cx="2982433" cy="1738073"/>
          </a:xfrm>
          <a:prstGeom prst="rect">
            <a:avLst/>
          </a:prstGeom>
        </p:spPr>
      </p:pic>
      <p:grpSp>
        <p:nvGrpSpPr>
          <p:cNvPr id="20" name="Group 19"/>
          <p:cNvGrpSpPr/>
          <p:nvPr/>
        </p:nvGrpSpPr>
        <p:grpSpPr>
          <a:xfrm>
            <a:off x="8588791" y="974200"/>
            <a:ext cx="3584532" cy="4820499"/>
            <a:chOff x="8324295" y="1847001"/>
            <a:chExt cx="3584532" cy="4820499"/>
          </a:xfrm>
        </p:grpSpPr>
        <p:grpSp>
          <p:nvGrpSpPr>
            <p:cNvPr id="19" name="Group 18"/>
            <p:cNvGrpSpPr/>
            <p:nvPr/>
          </p:nvGrpSpPr>
          <p:grpSpPr>
            <a:xfrm>
              <a:off x="8324295" y="1847001"/>
              <a:ext cx="3584532" cy="2428457"/>
              <a:chOff x="8171895" y="1040508"/>
              <a:chExt cx="3584532" cy="2428457"/>
            </a:xfrm>
          </p:grpSpPr>
          <p:pic>
            <p:nvPicPr>
              <p:cNvPr id="9" name="Picture 8"/>
              <p:cNvPicPr>
                <a:picLocks noChangeAspect="1"/>
              </p:cNvPicPr>
              <p:nvPr/>
            </p:nvPicPr>
            <p:blipFill rotWithShape="1">
              <a:blip r:embed="rId5"/>
              <a:srcRect b="56916"/>
              <a:stretch/>
            </p:blipFill>
            <p:spPr>
              <a:xfrm>
                <a:off x="8171895" y="1040508"/>
                <a:ext cx="3584532" cy="2428457"/>
              </a:xfrm>
              <a:prstGeom prst="rect">
                <a:avLst/>
              </a:prstGeom>
            </p:spPr>
          </p:pic>
          <p:cxnSp>
            <p:nvCxnSpPr>
              <p:cNvPr id="12" name="Straight Connector 11"/>
              <p:cNvCxnSpPr/>
              <p:nvPr/>
            </p:nvCxnSpPr>
            <p:spPr>
              <a:xfrm>
                <a:off x="11081505" y="3323220"/>
                <a:ext cx="527538" cy="0"/>
              </a:xfrm>
              <a:prstGeom prst="line">
                <a:avLst/>
              </a:prstGeom>
              <a:ln w="1905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1012700" y="3028865"/>
                <a:ext cx="689291"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200 µm</a:t>
                </a:r>
                <a:endParaRPr lang="de-DE" sz="1600" dirty="0" err="1" smtClean="0">
                  <a:solidFill>
                    <a:schemeClr val="bg1"/>
                  </a:solidFill>
                </a:endParaRPr>
              </a:p>
            </p:txBody>
          </p:sp>
        </p:grpSp>
        <p:grpSp>
          <p:nvGrpSpPr>
            <p:cNvPr id="18" name="Group 17"/>
            <p:cNvGrpSpPr/>
            <p:nvPr/>
          </p:nvGrpSpPr>
          <p:grpSpPr>
            <a:xfrm>
              <a:off x="8324295" y="4284921"/>
              <a:ext cx="3584532" cy="2382579"/>
              <a:chOff x="8324295" y="4284921"/>
              <a:chExt cx="3584532" cy="2382579"/>
            </a:xfrm>
          </p:grpSpPr>
          <p:pic>
            <p:nvPicPr>
              <p:cNvPr id="10" name="Picture 9"/>
              <p:cNvPicPr>
                <a:picLocks noChangeAspect="1"/>
              </p:cNvPicPr>
              <p:nvPr/>
            </p:nvPicPr>
            <p:blipFill rotWithShape="1">
              <a:blip r:embed="rId5"/>
              <a:srcRect t="54857" b="2872"/>
              <a:stretch/>
            </p:blipFill>
            <p:spPr>
              <a:xfrm>
                <a:off x="8324295" y="4284921"/>
                <a:ext cx="3584532" cy="2382579"/>
              </a:xfrm>
              <a:prstGeom prst="rect">
                <a:avLst/>
              </a:prstGeom>
            </p:spPr>
          </p:pic>
          <p:cxnSp>
            <p:nvCxnSpPr>
              <p:cNvPr id="16" name="Straight Connector 15"/>
              <p:cNvCxnSpPr/>
              <p:nvPr/>
            </p:nvCxnSpPr>
            <p:spPr>
              <a:xfrm>
                <a:off x="11257836" y="6608033"/>
                <a:ext cx="527538" cy="0"/>
              </a:xfrm>
              <a:prstGeom prst="line">
                <a:avLst/>
              </a:prstGeom>
              <a:ln w="19050" cmpd="sng">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189031" y="6313678"/>
                <a:ext cx="596343" cy="267894"/>
              </a:xfrm>
              <a:prstGeom prst="rect">
                <a:avLst/>
              </a:prstGeom>
              <a:solidFill>
                <a:schemeClr val="bg1">
                  <a:lumMod val="65000"/>
                </a:schemeClr>
              </a:solidFill>
            </p:spPr>
            <p:txBody>
              <a:bodyPr wrap="square" lIns="0" tIns="0" rIns="0" bIns="0" rtlCol="0" anchor="t" anchorCtr="0">
                <a:spAutoFit/>
              </a:bodyPr>
              <a:lstStyle/>
              <a:p>
                <a:pPr algn="ctr">
                  <a:lnSpc>
                    <a:spcPts val="2300"/>
                  </a:lnSpc>
                  <a:spcBef>
                    <a:spcPts val="1150"/>
                  </a:spcBef>
                </a:pPr>
                <a:r>
                  <a:rPr lang="en-US" sz="1600" dirty="0" smtClean="0">
                    <a:solidFill>
                      <a:schemeClr val="bg1"/>
                    </a:solidFill>
                  </a:rPr>
                  <a:t>5 µm</a:t>
                </a:r>
                <a:endParaRPr lang="de-DE" sz="1600" dirty="0" err="1" smtClean="0">
                  <a:solidFill>
                    <a:schemeClr val="bg1"/>
                  </a:solidFill>
                </a:endParaRPr>
              </a:p>
            </p:txBody>
          </p:sp>
        </p:grpSp>
      </p:grpSp>
    </p:spTree>
    <p:extLst>
      <p:ext uri="{BB962C8B-B14F-4D97-AF65-F5344CB8AC3E}">
        <p14:creationId xmlns:p14="http://schemas.microsoft.com/office/powerpoint/2010/main" val="378599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xEl>
                                              <p:pRg st="16" end="16"/>
                                            </p:txEl>
                                          </p:spTgt>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2">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
                                            <p:txEl>
                                              <p:pRg st="1" end="1"/>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
                                            <p:txEl>
                                              <p:pRg st="2" end="2"/>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
                                            <p:txEl>
                                              <p:pRg st="3" end="3"/>
                                            </p:txEl>
                                          </p:spTgt>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
                                            <p:txEl>
                                              <p:pRg st="4" end="4"/>
                                            </p:txEl>
                                          </p:spTgt>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
                                            <p:txEl>
                                              <p:pRg st="5" end="5"/>
                                            </p:txEl>
                                          </p:spTgt>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Additive manufacturing CuCrZr</a:t>
            </a:r>
          </a:p>
          <a:p>
            <a:pPr lvl="1"/>
            <a:r>
              <a:rPr lang="en-US" i="1" dirty="0"/>
              <a:t>Rationale: Increased geometric design space, single manufacturing process </a:t>
            </a:r>
          </a:p>
          <a:p>
            <a:pPr lvl="1"/>
            <a:r>
              <a:rPr lang="en-US" dirty="0" smtClean="0"/>
              <a:t>4 commonly available powders compared </a:t>
            </a:r>
            <a:r>
              <a:rPr lang="en-US" dirty="0" smtClean="0">
                <a:sym typeface="Wingdings" panose="05000000000000000000" pitchFamily="2" charset="2"/>
              </a:rPr>
              <a:t> all four applicable</a:t>
            </a:r>
            <a:endParaRPr lang="en-US" dirty="0" smtClean="0"/>
          </a:p>
          <a:p>
            <a:pPr lvl="1"/>
            <a:r>
              <a:rPr lang="en-US" dirty="0" smtClean="0"/>
              <a:t>Integrated </a:t>
            </a:r>
            <a:r>
              <a:rPr lang="en-US" dirty="0"/>
              <a:t>swirl tape </a:t>
            </a:r>
            <a:r>
              <a:rPr lang="en-US" dirty="0" smtClean="0"/>
              <a:t>feasible</a:t>
            </a:r>
          </a:p>
          <a:p>
            <a:pPr lvl="1"/>
            <a:r>
              <a:rPr lang="en-US" dirty="0"/>
              <a:t>Density 99.7 %</a:t>
            </a:r>
          </a:p>
          <a:p>
            <a:pPr lvl="1"/>
            <a:r>
              <a:rPr lang="en-US" dirty="0" smtClean="0"/>
              <a:t>He </a:t>
            </a:r>
            <a:r>
              <a:rPr lang="en-US" dirty="0"/>
              <a:t>leak tightness 10</a:t>
            </a:r>
            <a:r>
              <a:rPr lang="en-US" baseline="30000" dirty="0"/>
              <a:t>-9</a:t>
            </a:r>
            <a:r>
              <a:rPr lang="en-US" dirty="0"/>
              <a:t> </a:t>
            </a:r>
            <a:r>
              <a:rPr lang="en-US" dirty="0" err="1"/>
              <a:t>mbar∙l</a:t>
            </a:r>
            <a:r>
              <a:rPr lang="en-US" dirty="0"/>
              <a:t>/s for wall thickness of 1-3 </a:t>
            </a:r>
            <a:r>
              <a:rPr lang="en-US" dirty="0" smtClean="0"/>
              <a:t>mm</a:t>
            </a:r>
          </a:p>
          <a:p>
            <a:pPr lvl="2"/>
            <a:r>
              <a:rPr lang="en-US" dirty="0" smtClean="0"/>
              <a:t>First 7/7 samples successful</a:t>
            </a:r>
            <a:endParaRPr lang="en-US" dirty="0"/>
          </a:p>
          <a:p>
            <a:pPr lvl="1"/>
            <a:endParaRPr lang="en-US" dirty="0"/>
          </a:p>
          <a:p>
            <a:endParaRPr lang="de-DE" dirty="0"/>
          </a:p>
        </p:txBody>
      </p:sp>
      <p:sp>
        <p:nvSpPr>
          <p:cNvPr id="3" name="Title 2"/>
          <p:cNvSpPr>
            <a:spLocks noGrp="1"/>
          </p:cNvSpPr>
          <p:nvPr>
            <p:ph type="title"/>
          </p:nvPr>
        </p:nvSpPr>
        <p:spPr/>
        <p:txBody>
          <a:bodyPr/>
          <a:lstStyle/>
          <a:p>
            <a:r>
              <a:rPr lang="de-DE" dirty="0" smtClean="0"/>
              <a:t>Additive </a:t>
            </a:r>
            <a:r>
              <a:rPr lang="de-DE" dirty="0" err="1" smtClean="0"/>
              <a:t>manufactured</a:t>
            </a:r>
            <a:r>
              <a:rPr lang="de-DE" dirty="0" smtClean="0"/>
              <a:t> CuCrZr</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13</a:t>
            </a:fld>
            <a:endParaRPr lang="de-DE" dirty="0"/>
          </a:p>
        </p:txBody>
      </p:sp>
      <p:pic>
        <p:nvPicPr>
          <p:cNvPr id="5" name="Picture 4"/>
          <p:cNvPicPr>
            <a:picLocks noChangeAspect="1"/>
          </p:cNvPicPr>
          <p:nvPr/>
        </p:nvPicPr>
        <p:blipFill>
          <a:blip r:embed="rId3"/>
          <a:stretch>
            <a:fillRect/>
          </a:stretch>
        </p:blipFill>
        <p:spPr>
          <a:xfrm>
            <a:off x="7212938" y="2208178"/>
            <a:ext cx="4979062" cy="4054611"/>
          </a:xfrm>
          <a:prstGeom prst="rect">
            <a:avLst/>
          </a:prstGeom>
        </p:spPr>
      </p:pic>
      <p:pic>
        <p:nvPicPr>
          <p:cNvPr id="6" name="Picture 5"/>
          <p:cNvPicPr>
            <a:picLocks noChangeAspect="1"/>
          </p:cNvPicPr>
          <p:nvPr/>
        </p:nvPicPr>
        <p:blipFill>
          <a:blip r:embed="rId4"/>
          <a:stretch>
            <a:fillRect/>
          </a:stretch>
        </p:blipFill>
        <p:spPr>
          <a:xfrm>
            <a:off x="200107" y="3524187"/>
            <a:ext cx="6496050" cy="3009900"/>
          </a:xfrm>
          <a:prstGeom prst="rect">
            <a:avLst/>
          </a:prstGeom>
        </p:spPr>
      </p:pic>
      <p:pic>
        <p:nvPicPr>
          <p:cNvPr id="7" name="Picture 6"/>
          <p:cNvPicPr>
            <a:picLocks noChangeAspect="1"/>
          </p:cNvPicPr>
          <p:nvPr/>
        </p:nvPicPr>
        <p:blipFill>
          <a:blip r:embed="rId5"/>
          <a:stretch>
            <a:fillRect/>
          </a:stretch>
        </p:blipFill>
        <p:spPr>
          <a:xfrm>
            <a:off x="4234646" y="3059077"/>
            <a:ext cx="7516136" cy="3689070"/>
          </a:xfrm>
          <a:prstGeom prst="rect">
            <a:avLst/>
          </a:prstGeom>
        </p:spPr>
      </p:pic>
      <p:pic>
        <p:nvPicPr>
          <p:cNvPr id="8" name="Picture 7"/>
          <p:cNvPicPr>
            <a:picLocks noChangeAspect="1"/>
          </p:cNvPicPr>
          <p:nvPr/>
        </p:nvPicPr>
        <p:blipFill>
          <a:blip r:embed="rId6"/>
          <a:stretch>
            <a:fillRect/>
          </a:stretch>
        </p:blipFill>
        <p:spPr>
          <a:xfrm>
            <a:off x="885152" y="3284723"/>
            <a:ext cx="3939445" cy="3421097"/>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1323264083"/>
              </p:ext>
            </p:extLst>
          </p:nvPr>
        </p:nvGraphicFramePr>
        <p:xfrm>
          <a:off x="8372007" y="4152869"/>
          <a:ext cx="3309991" cy="1854200"/>
        </p:xfrm>
        <a:graphic>
          <a:graphicData uri="http://schemas.openxmlformats.org/drawingml/2006/table">
            <a:tbl>
              <a:tblPr firstRow="1" bandRow="1">
                <a:tableStyleId>{5C22544A-7EE6-4342-B048-85BDC9FD1C3A}</a:tableStyleId>
              </a:tblPr>
              <a:tblGrid>
                <a:gridCol w="2143593">
                  <a:extLst>
                    <a:ext uri="{9D8B030D-6E8A-4147-A177-3AD203B41FA5}">
                      <a16:colId xmlns:a16="http://schemas.microsoft.com/office/drawing/2014/main" val="2097511504"/>
                    </a:ext>
                  </a:extLst>
                </a:gridCol>
                <a:gridCol w="1166398">
                  <a:extLst>
                    <a:ext uri="{9D8B030D-6E8A-4147-A177-3AD203B41FA5}">
                      <a16:colId xmlns:a16="http://schemas.microsoft.com/office/drawing/2014/main" val="2030567009"/>
                    </a:ext>
                  </a:extLst>
                </a:gridCol>
              </a:tblGrid>
              <a:tr h="370840">
                <a:tc gridSpan="2">
                  <a:txBody>
                    <a:bodyPr/>
                    <a:lstStyle/>
                    <a:p>
                      <a:r>
                        <a:rPr lang="en-US" sz="1400" noProof="0" dirty="0" smtClean="0"/>
                        <a:t>Process parameters</a:t>
                      </a:r>
                      <a:endParaRPr lang="en-US" sz="1400" noProof="0" dirty="0"/>
                    </a:p>
                  </a:txBody>
                  <a:tcPr/>
                </a:tc>
                <a:tc hMerge="1">
                  <a:txBody>
                    <a:bodyPr/>
                    <a:lstStyle/>
                    <a:p>
                      <a:endParaRPr lang="de-DE" dirty="0"/>
                    </a:p>
                  </a:txBody>
                  <a:tcPr/>
                </a:tc>
                <a:extLst>
                  <a:ext uri="{0D108BD9-81ED-4DB2-BD59-A6C34878D82A}">
                    <a16:rowId xmlns:a16="http://schemas.microsoft.com/office/drawing/2014/main" val="1572464687"/>
                  </a:ext>
                </a:extLst>
              </a:tr>
              <a:tr h="370840">
                <a:tc>
                  <a:txBody>
                    <a:bodyPr/>
                    <a:lstStyle/>
                    <a:p>
                      <a:r>
                        <a:rPr lang="en-US" sz="1400" noProof="0" dirty="0" smtClean="0"/>
                        <a:t>Laser</a:t>
                      </a:r>
                      <a:r>
                        <a:rPr lang="en-US" sz="1400" baseline="0" noProof="0" dirty="0" smtClean="0"/>
                        <a:t> power</a:t>
                      </a:r>
                      <a:endParaRPr lang="en-US" sz="1400" noProof="0" dirty="0"/>
                    </a:p>
                  </a:txBody>
                  <a:tcPr/>
                </a:tc>
                <a:tc>
                  <a:txBody>
                    <a:bodyPr/>
                    <a:lstStyle/>
                    <a:p>
                      <a:r>
                        <a:rPr lang="en-US" sz="1400" noProof="0" dirty="0" smtClean="0"/>
                        <a:t>450 W</a:t>
                      </a:r>
                      <a:endParaRPr lang="en-US" sz="1400" noProof="0" dirty="0"/>
                    </a:p>
                  </a:txBody>
                  <a:tcPr/>
                </a:tc>
                <a:extLst>
                  <a:ext uri="{0D108BD9-81ED-4DB2-BD59-A6C34878D82A}">
                    <a16:rowId xmlns:a16="http://schemas.microsoft.com/office/drawing/2014/main" val="4167633753"/>
                  </a:ext>
                </a:extLst>
              </a:tr>
              <a:tr h="370840">
                <a:tc>
                  <a:txBody>
                    <a:bodyPr/>
                    <a:lstStyle/>
                    <a:p>
                      <a:r>
                        <a:rPr lang="en-US" sz="1400" noProof="0" dirty="0" smtClean="0"/>
                        <a:t>Head speed</a:t>
                      </a:r>
                      <a:endParaRPr lang="en-US" sz="1400" noProof="0" dirty="0"/>
                    </a:p>
                  </a:txBody>
                  <a:tcPr/>
                </a:tc>
                <a:tc>
                  <a:txBody>
                    <a:bodyPr/>
                    <a:lstStyle/>
                    <a:p>
                      <a:r>
                        <a:rPr lang="en-US" sz="1400" noProof="0" dirty="0" smtClean="0"/>
                        <a:t>800 mm/s</a:t>
                      </a:r>
                      <a:endParaRPr lang="en-US" sz="1400" noProof="0" dirty="0"/>
                    </a:p>
                  </a:txBody>
                  <a:tcPr/>
                </a:tc>
                <a:extLst>
                  <a:ext uri="{0D108BD9-81ED-4DB2-BD59-A6C34878D82A}">
                    <a16:rowId xmlns:a16="http://schemas.microsoft.com/office/drawing/2014/main" val="1604530321"/>
                  </a:ext>
                </a:extLst>
              </a:tr>
              <a:tr h="370840">
                <a:tc>
                  <a:txBody>
                    <a:bodyPr/>
                    <a:lstStyle/>
                    <a:p>
                      <a:r>
                        <a:rPr lang="en-US" sz="1400" noProof="0" dirty="0" smtClean="0"/>
                        <a:t>Hatch distance</a:t>
                      </a:r>
                      <a:endParaRPr lang="en-US" sz="1400" noProof="0" dirty="0"/>
                    </a:p>
                  </a:txBody>
                  <a:tcPr/>
                </a:tc>
                <a:tc>
                  <a:txBody>
                    <a:bodyPr/>
                    <a:lstStyle/>
                    <a:p>
                      <a:r>
                        <a:rPr lang="en-US" sz="1400" noProof="0" dirty="0" smtClean="0"/>
                        <a:t>130 µm</a:t>
                      </a:r>
                      <a:endParaRPr lang="en-US" sz="1400" noProof="0" dirty="0"/>
                    </a:p>
                  </a:txBody>
                  <a:tcPr/>
                </a:tc>
                <a:extLst>
                  <a:ext uri="{0D108BD9-81ED-4DB2-BD59-A6C34878D82A}">
                    <a16:rowId xmlns:a16="http://schemas.microsoft.com/office/drawing/2014/main" val="3030114604"/>
                  </a:ext>
                </a:extLst>
              </a:tr>
              <a:tr h="370840">
                <a:tc>
                  <a:txBody>
                    <a:bodyPr/>
                    <a:lstStyle/>
                    <a:p>
                      <a:r>
                        <a:rPr lang="en-US" sz="1400" noProof="0" dirty="0" smtClean="0"/>
                        <a:t>Layer thickness</a:t>
                      </a:r>
                      <a:endParaRPr lang="en-US" sz="1400" noProof="0" dirty="0"/>
                    </a:p>
                  </a:txBody>
                  <a:tcPr/>
                </a:tc>
                <a:tc>
                  <a:txBody>
                    <a:bodyPr/>
                    <a:lstStyle/>
                    <a:p>
                      <a:r>
                        <a:rPr lang="en-US" sz="1400" noProof="0" dirty="0" smtClean="0"/>
                        <a:t>30 µm</a:t>
                      </a:r>
                      <a:endParaRPr lang="en-US" sz="1400" noProof="0" dirty="0"/>
                    </a:p>
                  </a:txBody>
                  <a:tcPr/>
                </a:tc>
                <a:extLst>
                  <a:ext uri="{0D108BD9-81ED-4DB2-BD59-A6C34878D82A}">
                    <a16:rowId xmlns:a16="http://schemas.microsoft.com/office/drawing/2014/main" val="4151911637"/>
                  </a:ext>
                </a:extLst>
              </a:tr>
            </a:tbl>
          </a:graphicData>
        </a:graphic>
      </p:graphicFrame>
      <p:sp>
        <p:nvSpPr>
          <p:cNvPr id="11" name="TextBox 10"/>
          <p:cNvSpPr txBox="1"/>
          <p:nvPr/>
        </p:nvSpPr>
        <p:spPr>
          <a:xfrm>
            <a:off x="2971800" y="6165259"/>
            <a:ext cx="2108275" cy="273793"/>
          </a:xfrm>
          <a:prstGeom prst="rect">
            <a:avLst/>
          </a:prstGeom>
          <a:solidFill>
            <a:schemeClr val="bg1"/>
          </a:solidFill>
        </p:spPr>
        <p:txBody>
          <a:bodyPr wrap="square" lIns="0" tIns="0" rIns="0" bIns="0" rtlCol="0" anchor="t" anchorCtr="0">
            <a:spAutoFit/>
          </a:bodyPr>
          <a:lstStyle/>
          <a:p>
            <a:pPr algn="l">
              <a:lnSpc>
                <a:spcPts val="2300"/>
              </a:lnSpc>
              <a:spcBef>
                <a:spcPts val="1150"/>
              </a:spcBef>
            </a:pPr>
            <a:r>
              <a:rPr lang="de-DE" dirty="0" err="1" smtClean="0"/>
              <a:t>Particle</a:t>
            </a:r>
            <a:r>
              <a:rPr lang="de-DE" dirty="0" smtClean="0"/>
              <a:t> </a:t>
            </a:r>
            <a:r>
              <a:rPr lang="de-DE" dirty="0" err="1" smtClean="0"/>
              <a:t>size</a:t>
            </a:r>
            <a:r>
              <a:rPr lang="de-DE" dirty="0" smtClean="0"/>
              <a:t> [µm]</a:t>
            </a:r>
            <a:endParaRPr lang="de-DE" dirty="0" smtClean="0"/>
          </a:p>
        </p:txBody>
      </p:sp>
      <p:sp>
        <p:nvSpPr>
          <p:cNvPr id="12" name="TextBox 11"/>
          <p:cNvSpPr txBox="1"/>
          <p:nvPr/>
        </p:nvSpPr>
        <p:spPr>
          <a:xfrm rot="16200000">
            <a:off x="-559316" y="4496194"/>
            <a:ext cx="1987788" cy="273793"/>
          </a:xfrm>
          <a:prstGeom prst="rect">
            <a:avLst/>
          </a:prstGeom>
          <a:solidFill>
            <a:schemeClr val="bg1"/>
          </a:solidFill>
        </p:spPr>
        <p:txBody>
          <a:bodyPr wrap="none" lIns="0" tIns="0" rIns="0" bIns="0" rtlCol="0" anchor="t" anchorCtr="0">
            <a:spAutoFit/>
          </a:bodyPr>
          <a:lstStyle/>
          <a:p>
            <a:pPr algn="l">
              <a:lnSpc>
                <a:spcPts val="2300"/>
              </a:lnSpc>
              <a:spcBef>
                <a:spcPts val="1150"/>
              </a:spcBef>
            </a:pPr>
            <a:r>
              <a:rPr lang="de-DE" dirty="0" smtClean="0"/>
              <a:t>Volume </a:t>
            </a:r>
            <a:r>
              <a:rPr lang="de-DE" dirty="0" err="1" smtClean="0"/>
              <a:t>fraction</a:t>
            </a:r>
            <a:r>
              <a:rPr lang="de-DE" dirty="0" smtClean="0"/>
              <a:t> [%]</a:t>
            </a:r>
            <a:endParaRPr lang="de-DE" dirty="0" smtClean="0"/>
          </a:p>
        </p:txBody>
      </p:sp>
      <p:pic>
        <p:nvPicPr>
          <p:cNvPr id="9" name="Picture 8"/>
          <p:cNvPicPr>
            <a:picLocks noChangeAspect="1"/>
          </p:cNvPicPr>
          <p:nvPr/>
        </p:nvPicPr>
        <p:blipFill>
          <a:blip r:embed="rId7"/>
          <a:stretch>
            <a:fillRect/>
          </a:stretch>
        </p:blipFill>
        <p:spPr>
          <a:xfrm>
            <a:off x="351325" y="3284723"/>
            <a:ext cx="10391775" cy="3619500"/>
          </a:xfrm>
          <a:prstGeom prst="rect">
            <a:avLst/>
          </a:prstGeom>
        </p:spPr>
      </p:pic>
    </p:spTree>
    <p:extLst>
      <p:ext uri="{BB962C8B-B14F-4D97-AF65-F5344CB8AC3E}">
        <p14:creationId xmlns:p14="http://schemas.microsoft.com/office/powerpoint/2010/main" val="186039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a:t>S</a:t>
            </a:r>
            <a:r>
              <a:rPr lang="en-US" dirty="0" smtClean="0"/>
              <a:t>tainless steel meander with partially brazed CuCrZr heat sinks replaced by single CuCrZr block</a:t>
            </a:r>
          </a:p>
          <a:p>
            <a:pPr lvl="1"/>
            <a:r>
              <a:rPr lang="en-US" dirty="0" smtClean="0"/>
              <a:t>Water channels machined and sealed by </a:t>
            </a:r>
            <a:r>
              <a:rPr lang="en-US" dirty="0" err="1" smtClean="0"/>
              <a:t>galvanisation</a:t>
            </a:r>
            <a:endParaRPr lang="en-US" dirty="0" smtClean="0"/>
          </a:p>
          <a:p>
            <a:pPr lvl="1"/>
            <a:r>
              <a:rPr lang="en-US" dirty="0" smtClean="0"/>
              <a:t>First 3 samples He leak tight</a:t>
            </a:r>
          </a:p>
          <a:p>
            <a:r>
              <a:rPr lang="en-US" dirty="0" smtClean="0"/>
              <a:t>6x larger cooling area than in current design</a:t>
            </a:r>
          </a:p>
          <a:p>
            <a:pPr lvl="1"/>
            <a:r>
              <a:rPr lang="en-US" dirty="0" smtClean="0"/>
              <a:t>No need for steel support structure</a:t>
            </a:r>
          </a:p>
          <a:p>
            <a:pPr lvl="1"/>
            <a:r>
              <a:rPr lang="en-US" dirty="0" smtClean="0"/>
              <a:t>Braze with high thermal stress avoided</a:t>
            </a:r>
          </a:p>
          <a:p>
            <a:pPr lvl="1"/>
            <a:endParaRPr lang="en-US" dirty="0" smtClean="0"/>
          </a:p>
        </p:txBody>
      </p:sp>
      <p:sp>
        <p:nvSpPr>
          <p:cNvPr id="3" name="Title 2"/>
          <p:cNvSpPr>
            <a:spLocks noGrp="1"/>
          </p:cNvSpPr>
          <p:nvPr>
            <p:ph type="title"/>
          </p:nvPr>
        </p:nvSpPr>
        <p:spPr/>
        <p:txBody>
          <a:bodyPr/>
          <a:lstStyle/>
          <a:p>
            <a:r>
              <a:rPr lang="en-US" dirty="0" smtClean="0"/>
              <a:t>Baffle hardening and simplification</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14</a:t>
            </a:fld>
            <a:endParaRPr lang="de-DE" dirty="0"/>
          </a:p>
        </p:txBody>
      </p:sp>
      <p:pic>
        <p:nvPicPr>
          <p:cNvPr id="5" name="Picture 4"/>
          <p:cNvPicPr>
            <a:picLocks noChangeAspect="1"/>
          </p:cNvPicPr>
          <p:nvPr/>
        </p:nvPicPr>
        <p:blipFill rotWithShape="1">
          <a:blip r:embed="rId3"/>
          <a:srcRect l="16601" r="12634"/>
          <a:stretch/>
        </p:blipFill>
        <p:spPr>
          <a:xfrm>
            <a:off x="6074221" y="2349794"/>
            <a:ext cx="6063737" cy="4412511"/>
          </a:xfrm>
          <a:prstGeom prst="rect">
            <a:avLst/>
          </a:prstGeom>
        </p:spPr>
      </p:pic>
      <p:sp>
        <p:nvSpPr>
          <p:cNvPr id="6" name="TextBox 5"/>
          <p:cNvSpPr txBox="1"/>
          <p:nvPr/>
        </p:nvSpPr>
        <p:spPr>
          <a:xfrm>
            <a:off x="9728791" y="5847907"/>
            <a:ext cx="1289392"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t>Courtesy</a:t>
            </a:r>
            <a:r>
              <a:rPr lang="de-DE" sz="1200" dirty="0" smtClean="0"/>
              <a:t> F. Kunkel</a:t>
            </a:r>
            <a:endParaRPr lang="de-DE" sz="1200" dirty="0" smtClean="0"/>
          </a:p>
        </p:txBody>
      </p:sp>
      <p:pic>
        <p:nvPicPr>
          <p:cNvPr id="7" name="Picture 6"/>
          <p:cNvPicPr>
            <a:picLocks noChangeAspect="1"/>
          </p:cNvPicPr>
          <p:nvPr/>
        </p:nvPicPr>
        <p:blipFill>
          <a:blip r:embed="rId4"/>
          <a:stretch>
            <a:fillRect/>
          </a:stretch>
        </p:blipFill>
        <p:spPr>
          <a:xfrm>
            <a:off x="154616" y="4144752"/>
            <a:ext cx="3089282" cy="2460773"/>
          </a:xfrm>
          <a:prstGeom prst="rect">
            <a:avLst/>
          </a:prstGeom>
        </p:spPr>
      </p:pic>
      <p:pic>
        <p:nvPicPr>
          <p:cNvPr id="8" name="Picture 7"/>
          <p:cNvPicPr>
            <a:picLocks noChangeAspect="1"/>
          </p:cNvPicPr>
          <p:nvPr/>
        </p:nvPicPr>
        <p:blipFill>
          <a:blip r:embed="rId5"/>
          <a:stretch>
            <a:fillRect/>
          </a:stretch>
        </p:blipFill>
        <p:spPr>
          <a:xfrm>
            <a:off x="3384594" y="3569993"/>
            <a:ext cx="2689627" cy="3288007"/>
          </a:xfrm>
          <a:prstGeom prst="rect">
            <a:avLst/>
          </a:prstGeom>
        </p:spPr>
      </p:pic>
      <p:sp>
        <p:nvSpPr>
          <p:cNvPr id="9" name="TextBox 8"/>
          <p:cNvSpPr txBox="1"/>
          <p:nvPr/>
        </p:nvSpPr>
        <p:spPr>
          <a:xfrm>
            <a:off x="10030906" y="2106622"/>
            <a:ext cx="1651093"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Size  ~0.4 x 0.8 m</a:t>
            </a:r>
            <a:endParaRPr lang="de-DE" sz="1600" dirty="0" smtClean="0"/>
          </a:p>
        </p:txBody>
      </p:sp>
    </p:spTree>
    <p:extLst>
      <p:ext uri="{BB962C8B-B14F-4D97-AF65-F5344CB8AC3E}">
        <p14:creationId xmlns:p14="http://schemas.microsoft.com/office/powerpoint/2010/main" val="1643583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Tools for physics based modification of geometry </a:t>
            </a:r>
          </a:p>
          <a:p>
            <a:pPr lvl="1"/>
            <a:r>
              <a:rPr lang="en-US" dirty="0" smtClean="0"/>
              <a:t>Improved exhaust </a:t>
            </a:r>
          </a:p>
          <a:p>
            <a:pPr lvl="1"/>
            <a:r>
              <a:rPr lang="en-US" dirty="0" smtClean="0"/>
              <a:t>Maximized allowable input power</a:t>
            </a:r>
          </a:p>
          <a:p>
            <a:pPr lvl="1"/>
            <a:r>
              <a:rPr lang="en-US" dirty="0" smtClean="0"/>
              <a:t>Avoiding leading edges</a:t>
            </a:r>
          </a:p>
          <a:p>
            <a:r>
              <a:rPr lang="en-US" dirty="0" smtClean="0"/>
              <a:t>Technology qualification for divertor and baffles</a:t>
            </a:r>
          </a:p>
          <a:p>
            <a:pPr lvl="1"/>
            <a:r>
              <a:rPr lang="en-US" dirty="0" smtClean="0"/>
              <a:t>Focus on simplifying and minimizing manufacturing and inspection steps</a:t>
            </a:r>
          </a:p>
          <a:p>
            <a:pPr lvl="1"/>
            <a:r>
              <a:rPr lang="en-US" dirty="0" smtClean="0"/>
              <a:t>First qualification results very promising</a:t>
            </a:r>
          </a:p>
          <a:p>
            <a:pPr lvl="1"/>
            <a:r>
              <a:rPr lang="en-US" dirty="0" smtClean="0"/>
              <a:t>Pursued heat load on divertor edge tile and baffles seems feasible</a:t>
            </a:r>
          </a:p>
          <a:p>
            <a:r>
              <a:rPr lang="en-US" dirty="0" smtClean="0"/>
              <a:t>Outlook</a:t>
            </a:r>
          </a:p>
          <a:p>
            <a:pPr lvl="1">
              <a:spcAft>
                <a:spcPts val="300"/>
              </a:spcAft>
            </a:pPr>
            <a:r>
              <a:rPr lang="en-US" dirty="0" smtClean="0"/>
              <a:t>2023: manufacturing and testing of samples</a:t>
            </a:r>
          </a:p>
          <a:p>
            <a:pPr lvl="1">
              <a:spcAft>
                <a:spcPts val="300"/>
              </a:spcAft>
            </a:pPr>
            <a:r>
              <a:rPr lang="en-US" dirty="0" smtClean="0"/>
              <a:t>2024: manufacturing and testing of small scale prototypes</a:t>
            </a:r>
          </a:p>
          <a:p>
            <a:pPr lvl="1">
              <a:spcAft>
                <a:spcPts val="300"/>
              </a:spcAft>
            </a:pPr>
            <a:r>
              <a:rPr lang="en-US" dirty="0" smtClean="0"/>
              <a:t>2025-2026: optimization and manufacturing and testing of mockups</a:t>
            </a:r>
          </a:p>
          <a:p>
            <a:pPr lvl="1"/>
            <a:r>
              <a:rPr lang="en-US" dirty="0" smtClean="0"/>
              <a:t>After qualification and definition of geometry</a:t>
            </a:r>
          </a:p>
          <a:p>
            <a:pPr lvl="2"/>
            <a:r>
              <a:rPr lang="en-US" dirty="0" smtClean="0"/>
              <a:t>Go/no-go decision on full exchange of CFC divertor </a:t>
            </a:r>
          </a:p>
          <a:p>
            <a:pPr lvl="2"/>
            <a:r>
              <a:rPr lang="en-US" dirty="0" smtClean="0"/>
              <a:t>Or possibly gradual exchange of components that are limiting operation</a:t>
            </a:r>
          </a:p>
          <a:p>
            <a:endParaRPr lang="en-US" dirty="0" smtClean="0"/>
          </a:p>
          <a:p>
            <a:pPr lvl="1"/>
            <a:endParaRPr lang="en-US" dirty="0" smtClean="0"/>
          </a:p>
        </p:txBody>
      </p:sp>
      <p:sp>
        <p:nvSpPr>
          <p:cNvPr id="3" name="Title 2"/>
          <p:cNvSpPr>
            <a:spLocks noGrp="1"/>
          </p:cNvSpPr>
          <p:nvPr>
            <p:ph type="title"/>
          </p:nvPr>
        </p:nvSpPr>
        <p:spPr/>
        <p:txBody>
          <a:bodyPr/>
          <a:lstStyle/>
          <a:p>
            <a:r>
              <a:rPr lang="en-US" dirty="0" smtClean="0"/>
              <a:t>Resume and Outlook</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15</a:t>
            </a:fld>
            <a:endParaRPr lang="de-DE" dirty="0"/>
          </a:p>
        </p:txBody>
      </p:sp>
    </p:spTree>
    <p:extLst>
      <p:ext uri="{BB962C8B-B14F-4D97-AF65-F5344CB8AC3E}">
        <p14:creationId xmlns:p14="http://schemas.microsoft.com/office/powerpoint/2010/main" val="4079820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Exhaust need</a:t>
            </a:r>
            <a:endParaRPr lang="de-DE" dirty="0"/>
          </a:p>
        </p:txBody>
      </p:sp>
      <p:sp>
        <p:nvSpPr>
          <p:cNvPr id="3" name="Title 2"/>
          <p:cNvSpPr>
            <a:spLocks noGrp="1"/>
          </p:cNvSpPr>
          <p:nvPr>
            <p:ph type="title"/>
          </p:nvPr>
        </p:nvSpPr>
        <p:spPr/>
        <p:txBody>
          <a:bodyPr/>
          <a:lstStyle/>
          <a:p>
            <a:r>
              <a:rPr lang="en-US" dirty="0" smtClean="0"/>
              <a:t>Backup slides</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16</a:t>
            </a:fld>
            <a:endParaRPr lang="de-DE" dirty="0"/>
          </a:p>
        </p:txBody>
      </p:sp>
    </p:spTree>
    <p:extLst>
      <p:ext uri="{BB962C8B-B14F-4D97-AF65-F5344CB8AC3E}">
        <p14:creationId xmlns:p14="http://schemas.microsoft.com/office/powerpoint/2010/main" val="1977319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Inhaltsplatzhalter 2"/>
              <p:cNvSpPr>
                <a:spLocks noGrp="1"/>
              </p:cNvSpPr>
              <p:nvPr>
                <p:ph sz="quarter" idx="13"/>
              </p:nvPr>
            </p:nvSpPr>
            <p:spPr/>
            <p:txBody>
              <a:bodyPr>
                <a:normAutofit/>
              </a:bodyPr>
              <a:lstStyle/>
              <a:p>
                <a:r>
                  <a:rPr lang="en-US" dirty="0" smtClean="0"/>
                  <a:t>Reactor perspective – He concentration shrinks operational space</a:t>
                </a:r>
              </a:p>
              <a:p>
                <a:pPr marL="285750" indent="-285750">
                  <a:buFont typeface="Arial" panose="020B0604020202020204" pitchFamily="34" charset="0"/>
                  <a:buChar char="•"/>
                </a:pPr>
                <a:r>
                  <a:rPr lang="en-US" b="0" dirty="0" smtClean="0"/>
                  <a:t>The global He particle confinement time </a:t>
                </a:r>
                <a14:m>
                  <m:oMath xmlns:m="http://schemas.openxmlformats.org/officeDocument/2006/math">
                    <m:sSubSup>
                      <m:sSubSupPr>
                        <m:ctrlPr>
                          <a:rPr lang="de-DE" i="1">
                            <a:latin typeface="Cambria Math" panose="02040503050406030204" pitchFamily="18" charset="0"/>
                          </a:rPr>
                        </m:ctrlPr>
                      </m:sSubSupPr>
                      <m:e>
                        <m:r>
                          <a:rPr lang="el-GR" i="1">
                            <a:latin typeface="Cambria Math" panose="02040503050406030204" pitchFamily="18" charset="0"/>
                          </a:rPr>
                          <m:t>𝝉</m:t>
                        </m:r>
                      </m:e>
                      <m:sub>
                        <m:r>
                          <a:rPr lang="el-GR" i="1">
                            <a:latin typeface="Cambria Math" panose="02040503050406030204" pitchFamily="18" charset="0"/>
                          </a:rPr>
                          <m:t>𝜶</m:t>
                        </m:r>
                      </m:sub>
                      <m:sup>
                        <m:r>
                          <a:rPr lang="de-DE" i="1">
                            <a:latin typeface="Cambria Math" panose="02040503050406030204" pitchFamily="18" charset="0"/>
                          </a:rPr>
                          <m:t>∗</m:t>
                        </m:r>
                      </m:sup>
                    </m:sSubSup>
                  </m:oMath>
                </a14:m>
                <a:r>
                  <a:rPr lang="en-US" b="0" dirty="0" smtClean="0"/>
                  <a:t> must be small relative to the energy confinement time </a:t>
                </a:r>
                <a14:m>
                  <m:oMath xmlns:m="http://schemas.openxmlformats.org/officeDocument/2006/math">
                    <m:sSub>
                      <m:sSubPr>
                        <m:ctrlPr>
                          <a:rPr lang="de-DE" i="1">
                            <a:latin typeface="Cambria Math" panose="02040503050406030204" pitchFamily="18" charset="0"/>
                          </a:rPr>
                        </m:ctrlPr>
                      </m:sSubPr>
                      <m:e>
                        <m:r>
                          <a:rPr lang="el-GR" i="1">
                            <a:latin typeface="Cambria Math" panose="02040503050406030204" pitchFamily="18" charset="0"/>
                          </a:rPr>
                          <m:t>𝝉</m:t>
                        </m:r>
                      </m:e>
                      <m:sub>
                        <m:r>
                          <a:rPr lang="de-DE" i="1">
                            <a:latin typeface="Cambria Math" panose="02040503050406030204" pitchFamily="18" charset="0"/>
                          </a:rPr>
                          <m:t>𝑬</m:t>
                        </m:r>
                      </m:sub>
                    </m:sSub>
                  </m:oMath>
                </a14:m>
                <a:endParaRPr lang="en-US" b="0" dirty="0" smtClean="0"/>
              </a:p>
              <a:p>
                <a:pPr marL="517525" lvl="1" indent="-285750">
                  <a:lnSpc>
                    <a:spcPct val="100000"/>
                  </a:lnSpc>
                </a:pPr>
                <a:endParaRPr lang="en-US" dirty="0" smtClean="0"/>
              </a:p>
              <a:p>
                <a:pPr marL="517525" lvl="1" indent="-285750">
                  <a:lnSpc>
                    <a:spcPct val="100000"/>
                  </a:lnSpc>
                </a:pPr>
                <a:endParaRPr lang="en-US" dirty="0" smtClean="0"/>
              </a:p>
              <a:p>
                <a:r>
                  <a:rPr lang="en-US" dirty="0" smtClean="0"/>
                  <a:t>Operational perspective – Density control</a:t>
                </a:r>
              </a:p>
              <a:p>
                <a:pPr lvl="1"/>
                <a:r>
                  <a:rPr lang="en-US" dirty="0" smtClean="0">
                    <a:solidFill>
                      <a:srgbClr val="005555"/>
                    </a:solidFill>
                  </a:rPr>
                  <a:t>Only neutrals can be removed</a:t>
                </a:r>
              </a:p>
              <a:p>
                <a:pPr lvl="1"/>
                <a:r>
                  <a:rPr lang="en-US" dirty="0" smtClean="0">
                    <a:solidFill>
                      <a:srgbClr val="005555"/>
                    </a:solidFill>
                  </a:rPr>
                  <a:t>Role of target is to </a:t>
                </a:r>
                <a:r>
                  <a:rPr lang="en-US" dirty="0">
                    <a:solidFill>
                      <a:srgbClr val="005555"/>
                    </a:solidFill>
                  </a:rPr>
                  <a:t>intercept</a:t>
                </a:r>
                <a:r>
                  <a:rPr lang="en-US" dirty="0" smtClean="0">
                    <a:solidFill>
                      <a:srgbClr val="005555"/>
                    </a:solidFill>
                  </a:rPr>
                  <a:t>, neutralize </a:t>
                </a:r>
                <a:r>
                  <a:rPr lang="en-US" dirty="0">
                    <a:solidFill>
                      <a:srgbClr val="005555"/>
                    </a:solidFill>
                  </a:rPr>
                  <a:t>and exhaust </a:t>
                </a:r>
                <a:r>
                  <a:rPr lang="en-US" dirty="0" smtClean="0">
                    <a:solidFill>
                      <a:srgbClr val="005555"/>
                    </a:solidFill>
                  </a:rPr>
                  <a:t>particles	</a:t>
                </a:r>
                <a:endParaRPr lang="en-US" dirty="0">
                  <a:solidFill>
                    <a:srgbClr val="005555"/>
                  </a:solidFill>
                </a:endParaRPr>
              </a:p>
              <a:p>
                <a:pPr lvl="2"/>
                <a:r>
                  <a:rPr lang="en-US" b="0" dirty="0" smtClean="0">
                    <a:solidFill>
                      <a:srgbClr val="005555"/>
                    </a:solidFill>
                  </a:rPr>
                  <a:t>Large exhaust relative to wall source/sink improves control</a:t>
                </a:r>
                <a:endParaRPr lang="en-US" b="0" dirty="0">
                  <a:solidFill>
                    <a:srgbClr val="005555"/>
                  </a:solidFill>
                </a:endParaRPr>
              </a:p>
            </p:txBody>
          </p:sp>
        </mc:Choice>
        <mc:Fallback xmlns="">
          <p:sp>
            <p:nvSpPr>
              <p:cNvPr id="3" name="Inhaltsplatzhalter 2"/>
              <p:cNvSpPr>
                <a:spLocks noGrp="1" noRot="1" noChangeAspect="1" noMove="1" noResize="1" noEditPoints="1" noAdjustHandles="1" noChangeArrowheads="1" noChangeShapeType="1" noTextEdit="1"/>
              </p:cNvSpPr>
              <p:nvPr>
                <p:ph sz="quarter" idx="13"/>
              </p:nvPr>
            </p:nvSpPr>
            <p:spPr>
              <a:blipFill>
                <a:blip r:embed="rId3"/>
                <a:stretch>
                  <a:fillRect l="-371"/>
                </a:stretch>
              </a:blipFill>
            </p:spPr>
            <p:txBody>
              <a:bodyPr/>
              <a:lstStyle/>
              <a:p>
                <a:r>
                  <a:rPr lang="de-DE">
                    <a:noFill/>
                  </a:rPr>
                  <a:t> </a:t>
                </a:r>
              </a:p>
            </p:txBody>
          </p:sp>
        </mc:Fallback>
      </mc:AlternateContent>
      <p:sp>
        <p:nvSpPr>
          <p:cNvPr id="7" name="Titel 6"/>
          <p:cNvSpPr>
            <a:spLocks noGrp="1"/>
          </p:cNvSpPr>
          <p:nvPr>
            <p:ph type="title"/>
          </p:nvPr>
        </p:nvSpPr>
        <p:spPr/>
        <p:txBody>
          <a:bodyPr/>
          <a:lstStyle/>
          <a:p>
            <a:r>
              <a:rPr lang="en-US" dirty="0" smtClean="0"/>
              <a:t>Exhaust challenge</a:t>
            </a:r>
            <a:endParaRPr lang="en-US"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17</a:t>
            </a:fld>
            <a:endParaRPr lang="de-DE" dirty="0"/>
          </a:p>
        </p:txBody>
      </p:sp>
      <p:pic>
        <p:nvPicPr>
          <p:cNvPr id="5" name="Grafik 4"/>
          <p:cNvPicPr>
            <a:picLocks noChangeAspect="1"/>
          </p:cNvPicPr>
          <p:nvPr/>
        </p:nvPicPr>
        <p:blipFill>
          <a:blip r:embed="rId4"/>
          <a:stretch>
            <a:fillRect/>
          </a:stretch>
        </p:blipFill>
        <p:spPr>
          <a:xfrm>
            <a:off x="7663186" y="1873189"/>
            <a:ext cx="4018813" cy="4660898"/>
          </a:xfrm>
          <a:prstGeom prst="rect">
            <a:avLst/>
          </a:prstGeom>
        </p:spPr>
      </p:pic>
      <mc:AlternateContent xmlns:mc="http://schemas.openxmlformats.org/markup-compatibility/2006" xmlns:a14="http://schemas.microsoft.com/office/drawing/2010/main">
        <mc:Choice Requires="a14">
          <p:sp>
            <p:nvSpPr>
              <p:cNvPr id="8" name="Textfeld 7"/>
              <p:cNvSpPr txBox="1"/>
              <p:nvPr/>
            </p:nvSpPr>
            <p:spPr>
              <a:xfrm>
                <a:off x="8694746" y="2566392"/>
                <a:ext cx="623376"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el-GR" sz="1400" b="1" i="1" smtClean="0">
                          <a:solidFill>
                            <a:srgbClr val="005555"/>
                          </a:solidFill>
                          <a:latin typeface="Cambria Math" panose="02040503050406030204" pitchFamily="18" charset="0"/>
                        </a:rPr>
                        <m:t>𝝆</m:t>
                      </m:r>
                      <m:r>
                        <a:rPr lang="de-DE" sz="1400" b="1" i="1" smtClean="0">
                          <a:solidFill>
                            <a:srgbClr val="005555"/>
                          </a:solidFill>
                          <a:latin typeface="Cambria Math" panose="02040503050406030204" pitchFamily="18" charset="0"/>
                        </a:rPr>
                        <m:t>=</m:t>
                      </m:r>
                      <m:f>
                        <m:fPr>
                          <m:ctrlPr>
                            <a:rPr lang="de-DE" sz="1400" b="1" i="1" smtClean="0">
                              <a:solidFill>
                                <a:srgbClr val="005555"/>
                              </a:solidFill>
                              <a:latin typeface="Cambria Math" panose="02040503050406030204" pitchFamily="18" charset="0"/>
                            </a:rPr>
                          </m:ctrlPr>
                        </m:fPr>
                        <m:num>
                          <m:sSubSup>
                            <m:sSubSupPr>
                              <m:ctrlPr>
                                <a:rPr lang="de-DE" sz="1400" b="1" i="1" smtClean="0">
                                  <a:solidFill>
                                    <a:srgbClr val="005555"/>
                                  </a:solidFill>
                                  <a:latin typeface="Cambria Math" panose="02040503050406030204" pitchFamily="18" charset="0"/>
                                </a:rPr>
                              </m:ctrlPr>
                            </m:sSubSupPr>
                            <m:e>
                              <m:r>
                                <a:rPr lang="el-GR" sz="1400" b="1" i="1" smtClean="0">
                                  <a:solidFill>
                                    <a:srgbClr val="005555"/>
                                  </a:solidFill>
                                  <a:latin typeface="Cambria Math" panose="02040503050406030204" pitchFamily="18" charset="0"/>
                                </a:rPr>
                                <m:t>𝝉</m:t>
                              </m:r>
                            </m:e>
                            <m:sub>
                              <m:r>
                                <a:rPr lang="el-GR" sz="1400" b="1" i="1" smtClean="0">
                                  <a:solidFill>
                                    <a:srgbClr val="005555"/>
                                  </a:solidFill>
                                  <a:latin typeface="Cambria Math" panose="02040503050406030204" pitchFamily="18" charset="0"/>
                                </a:rPr>
                                <m:t>𝜶</m:t>
                              </m:r>
                            </m:sub>
                            <m:sup>
                              <m:r>
                                <a:rPr lang="de-DE" sz="1400" b="1" i="1" smtClean="0">
                                  <a:solidFill>
                                    <a:srgbClr val="005555"/>
                                  </a:solidFill>
                                  <a:latin typeface="Cambria Math" panose="02040503050406030204" pitchFamily="18" charset="0"/>
                                </a:rPr>
                                <m:t>∗</m:t>
                              </m:r>
                            </m:sup>
                          </m:sSubSup>
                        </m:num>
                        <m:den>
                          <m:sSub>
                            <m:sSubPr>
                              <m:ctrlPr>
                                <a:rPr lang="de-DE" sz="1400" b="1" i="1" smtClean="0">
                                  <a:solidFill>
                                    <a:srgbClr val="005555"/>
                                  </a:solidFill>
                                  <a:latin typeface="Cambria Math" panose="02040503050406030204" pitchFamily="18" charset="0"/>
                                </a:rPr>
                              </m:ctrlPr>
                            </m:sSubPr>
                            <m:e>
                              <m:r>
                                <a:rPr lang="el-GR" sz="1400" b="1" i="1" smtClean="0">
                                  <a:solidFill>
                                    <a:srgbClr val="005555"/>
                                  </a:solidFill>
                                  <a:latin typeface="Cambria Math" panose="02040503050406030204" pitchFamily="18" charset="0"/>
                                </a:rPr>
                                <m:t>𝝉</m:t>
                              </m:r>
                            </m:e>
                            <m:sub>
                              <m:r>
                                <a:rPr lang="de-DE" sz="1400" b="1" i="1" smtClean="0">
                                  <a:solidFill>
                                    <a:srgbClr val="005555"/>
                                  </a:solidFill>
                                  <a:latin typeface="Cambria Math" panose="02040503050406030204" pitchFamily="18" charset="0"/>
                                </a:rPr>
                                <m:t>𝑬</m:t>
                              </m:r>
                            </m:sub>
                          </m:sSub>
                        </m:den>
                      </m:f>
                      <m:r>
                        <a:rPr lang="de-DE" sz="1400" b="1" i="1" smtClean="0">
                          <a:solidFill>
                            <a:srgbClr val="005555"/>
                          </a:solidFill>
                          <a:latin typeface="Cambria Math" panose="02040503050406030204" pitchFamily="18" charset="0"/>
                        </a:rPr>
                        <m:t> </m:t>
                      </m:r>
                    </m:oMath>
                  </m:oMathPara>
                </a14:m>
                <a:endParaRPr lang="de-DE" sz="1400" b="1" dirty="0" err="1" smtClean="0">
                  <a:solidFill>
                    <a:srgbClr val="005555"/>
                  </a:solidFill>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8694746" y="2566392"/>
                <a:ext cx="623376" cy="294953"/>
              </a:xfrm>
              <a:prstGeom prst="rect">
                <a:avLst/>
              </a:prstGeom>
              <a:blipFill>
                <a:blip r:embed="rId5"/>
                <a:stretch>
                  <a:fillRect l="-5825" t="-35417" b="-27083"/>
                </a:stretch>
              </a:blipFill>
            </p:spPr>
            <p:txBody>
              <a:bodyPr/>
              <a:lstStyle/>
              <a:p>
                <a:r>
                  <a:rPr lang="de-DE">
                    <a:noFill/>
                  </a:rPr>
                  <a:t> </a:t>
                </a:r>
              </a:p>
            </p:txBody>
          </p:sp>
        </mc:Fallback>
      </mc:AlternateContent>
      <p:sp>
        <p:nvSpPr>
          <p:cNvPr id="9" name="Textfeld 8"/>
          <p:cNvSpPr txBox="1"/>
          <p:nvPr/>
        </p:nvSpPr>
        <p:spPr>
          <a:xfrm>
            <a:off x="7827361" y="6274254"/>
            <a:ext cx="1734770" cy="215444"/>
          </a:xfrm>
          <a:prstGeom prst="rect">
            <a:avLst/>
          </a:prstGeom>
          <a:noFill/>
        </p:spPr>
        <p:txBody>
          <a:bodyPr wrap="none" rtlCol="0">
            <a:spAutoFit/>
          </a:bodyPr>
          <a:lstStyle/>
          <a:p>
            <a:r>
              <a:rPr lang="de-DE" sz="800" b="1" dirty="0" smtClean="0"/>
              <a:t>[R. Schneider, Fusion Lectures]</a:t>
            </a:r>
            <a:endParaRPr lang="de-DE" sz="800" b="1" dirty="0"/>
          </a:p>
        </p:txBody>
      </p:sp>
      <mc:AlternateContent xmlns:mc="http://schemas.openxmlformats.org/markup-compatibility/2006" xmlns:a14="http://schemas.microsoft.com/office/drawing/2010/main">
        <mc:Choice Requires="a14">
          <p:sp>
            <p:nvSpPr>
              <p:cNvPr id="19" name="Textfeld 7"/>
              <p:cNvSpPr txBox="1"/>
              <p:nvPr/>
            </p:nvSpPr>
            <p:spPr>
              <a:xfrm>
                <a:off x="1059949" y="1759809"/>
                <a:ext cx="2037353"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r>
                        <a:rPr lang="el-GR" b="1" i="1" smtClean="0">
                          <a:solidFill>
                            <a:srgbClr val="005555"/>
                          </a:solidFill>
                          <a:latin typeface="Cambria Math" panose="02040503050406030204" pitchFamily="18" charset="0"/>
                        </a:rPr>
                        <m:t>𝝆</m:t>
                      </m:r>
                      <m:r>
                        <a:rPr lang="de-DE" b="1" i="1" smtClean="0">
                          <a:solidFill>
                            <a:srgbClr val="005555"/>
                          </a:solidFill>
                          <a:latin typeface="Cambria Math" panose="02040503050406030204" pitchFamily="18" charset="0"/>
                        </a:rPr>
                        <m:t>=</m:t>
                      </m:r>
                      <m:f>
                        <m:fPr>
                          <m:ctrlPr>
                            <a:rPr lang="de-DE" b="1" i="1" smtClean="0">
                              <a:solidFill>
                                <a:srgbClr val="005555"/>
                              </a:solidFill>
                              <a:latin typeface="Cambria Math" panose="02040503050406030204" pitchFamily="18" charset="0"/>
                            </a:rPr>
                          </m:ctrlPr>
                        </m:fPr>
                        <m:num>
                          <m:sSubSup>
                            <m:sSubSupPr>
                              <m:ctrlPr>
                                <a:rPr lang="de-DE" b="1" i="1" smtClean="0">
                                  <a:solidFill>
                                    <a:srgbClr val="005555"/>
                                  </a:solidFill>
                                  <a:latin typeface="Cambria Math" panose="02040503050406030204" pitchFamily="18" charset="0"/>
                                </a:rPr>
                              </m:ctrlPr>
                            </m:sSubSupPr>
                            <m:e>
                              <m:r>
                                <a:rPr lang="el-GR" b="1" i="1" smtClean="0">
                                  <a:solidFill>
                                    <a:srgbClr val="005555"/>
                                  </a:solidFill>
                                  <a:latin typeface="Cambria Math" panose="02040503050406030204" pitchFamily="18" charset="0"/>
                                </a:rPr>
                                <m:t>𝝉</m:t>
                              </m:r>
                            </m:e>
                            <m:sub>
                              <m:r>
                                <a:rPr lang="el-GR" b="1" i="1" smtClean="0">
                                  <a:solidFill>
                                    <a:srgbClr val="005555"/>
                                  </a:solidFill>
                                  <a:latin typeface="Cambria Math" panose="02040503050406030204" pitchFamily="18" charset="0"/>
                                </a:rPr>
                                <m:t>𝜶</m:t>
                              </m:r>
                            </m:sub>
                            <m:sup>
                              <m:r>
                                <a:rPr lang="de-DE" b="1" i="1" smtClean="0">
                                  <a:solidFill>
                                    <a:srgbClr val="005555"/>
                                  </a:solidFill>
                                  <a:latin typeface="Cambria Math" panose="02040503050406030204" pitchFamily="18" charset="0"/>
                                </a:rPr>
                                <m:t>∗</m:t>
                              </m:r>
                            </m:sup>
                          </m:sSubSup>
                        </m:num>
                        <m:den>
                          <m:sSub>
                            <m:sSubPr>
                              <m:ctrlPr>
                                <a:rPr lang="de-DE" b="1" i="1" smtClean="0">
                                  <a:solidFill>
                                    <a:srgbClr val="005555"/>
                                  </a:solidFill>
                                  <a:latin typeface="Cambria Math" panose="02040503050406030204" pitchFamily="18" charset="0"/>
                                </a:rPr>
                              </m:ctrlPr>
                            </m:sSubPr>
                            <m:e>
                              <m:r>
                                <a:rPr lang="el-GR" b="1" i="1" smtClean="0">
                                  <a:solidFill>
                                    <a:srgbClr val="005555"/>
                                  </a:solidFill>
                                  <a:latin typeface="Cambria Math" panose="02040503050406030204" pitchFamily="18" charset="0"/>
                                </a:rPr>
                                <m:t>𝝉</m:t>
                              </m:r>
                            </m:e>
                            <m:sub>
                              <m:r>
                                <a:rPr lang="de-DE" b="1" i="1" smtClean="0">
                                  <a:solidFill>
                                    <a:srgbClr val="005555"/>
                                  </a:solidFill>
                                  <a:latin typeface="Cambria Math" panose="02040503050406030204" pitchFamily="18" charset="0"/>
                                </a:rPr>
                                <m:t>𝑬</m:t>
                              </m:r>
                            </m:sub>
                          </m:sSub>
                        </m:den>
                      </m:f>
                      <m:r>
                        <a:rPr lang="en-US" b="1" i="1" smtClean="0">
                          <a:solidFill>
                            <a:srgbClr val="005555"/>
                          </a:solidFill>
                          <a:latin typeface="Cambria Math" panose="02040503050406030204" pitchFamily="18" charset="0"/>
                        </a:rPr>
                        <m:t>&lt;[</m:t>
                      </m:r>
                      <m:r>
                        <a:rPr lang="en-US" b="1" i="1" smtClean="0">
                          <a:solidFill>
                            <a:srgbClr val="005555"/>
                          </a:solidFill>
                          <a:latin typeface="Cambria Math" panose="02040503050406030204" pitchFamily="18" charset="0"/>
                        </a:rPr>
                        <m:t>𝟏𝟎</m:t>
                      </m:r>
                      <m:r>
                        <a:rPr lang="en-US" b="1" i="1" smtClean="0">
                          <a:solidFill>
                            <a:srgbClr val="005555"/>
                          </a:solidFill>
                          <a:latin typeface="Cambria Math" panose="02040503050406030204" pitchFamily="18" charset="0"/>
                        </a:rPr>
                        <m:t>−</m:t>
                      </m:r>
                      <m:r>
                        <a:rPr lang="en-US" b="1" i="1" smtClean="0">
                          <a:solidFill>
                            <a:srgbClr val="005555"/>
                          </a:solidFill>
                          <a:latin typeface="Cambria Math" panose="02040503050406030204" pitchFamily="18" charset="0"/>
                        </a:rPr>
                        <m:t>𝟏𝟓</m:t>
                      </m:r>
                      <m:r>
                        <a:rPr lang="en-US" b="1" i="1" smtClean="0">
                          <a:solidFill>
                            <a:srgbClr val="005555"/>
                          </a:solidFill>
                          <a:latin typeface="Cambria Math" panose="02040503050406030204" pitchFamily="18" charset="0"/>
                        </a:rPr>
                        <m:t>]</m:t>
                      </m:r>
                    </m:oMath>
                  </m:oMathPara>
                </a14:m>
                <a:endParaRPr lang="de-DE" b="1" dirty="0" err="1" smtClean="0">
                  <a:solidFill>
                    <a:srgbClr val="005555"/>
                  </a:solidFill>
                </a:endParaRPr>
              </a:p>
            </p:txBody>
          </p:sp>
        </mc:Choice>
        <mc:Fallback xmlns="">
          <p:sp>
            <p:nvSpPr>
              <p:cNvPr id="19" name="Textfeld 7"/>
              <p:cNvSpPr txBox="1">
                <a:spLocks noRot="1" noChangeAspect="1" noMove="1" noResize="1" noEditPoints="1" noAdjustHandles="1" noChangeArrowheads="1" noChangeShapeType="1" noTextEdit="1"/>
              </p:cNvSpPr>
              <p:nvPr/>
            </p:nvSpPr>
            <p:spPr>
              <a:xfrm>
                <a:off x="1059949" y="1759809"/>
                <a:ext cx="2037353" cy="294953"/>
              </a:xfrm>
              <a:prstGeom prst="rect">
                <a:avLst/>
              </a:prstGeom>
              <a:blipFill>
                <a:blip r:embed="rId6"/>
                <a:stretch>
                  <a:fillRect l="-2096" t="-68750" r="-3593" b="-45833"/>
                </a:stretch>
              </a:blipFill>
            </p:spPr>
            <p:txBody>
              <a:bodyPr/>
              <a:lstStyle/>
              <a:p>
                <a:r>
                  <a:rPr lang="de-DE">
                    <a:noFill/>
                  </a:rPr>
                  <a:t> </a:t>
                </a:r>
              </a:p>
            </p:txBody>
          </p:sp>
        </mc:Fallback>
      </mc:AlternateContent>
      <p:pic>
        <p:nvPicPr>
          <p:cNvPr id="20" name="Grafik 7"/>
          <p:cNvPicPr>
            <a:picLocks noChangeAspect="1"/>
          </p:cNvPicPr>
          <p:nvPr/>
        </p:nvPicPr>
        <p:blipFill rotWithShape="1">
          <a:blip r:embed="rId7"/>
          <a:srcRect t="-1" b="-2655"/>
          <a:stretch/>
        </p:blipFill>
        <p:spPr>
          <a:xfrm>
            <a:off x="2148396" y="3421440"/>
            <a:ext cx="4234649" cy="1632590"/>
          </a:xfrm>
          <a:prstGeom prst="rect">
            <a:avLst/>
          </a:prstGeom>
        </p:spPr>
      </p:pic>
      <mc:AlternateContent xmlns:mc="http://schemas.openxmlformats.org/markup-compatibility/2006" xmlns:a14="http://schemas.microsoft.com/office/drawing/2010/main">
        <mc:Choice Requires="a14">
          <p:graphicFrame>
            <p:nvGraphicFramePr>
              <p:cNvPr id="21" name="Tabelle 9"/>
              <p:cNvGraphicFramePr>
                <a:graphicFrameLocks noGrp="1"/>
              </p:cNvGraphicFramePr>
              <p:nvPr>
                <p:extLst/>
              </p:nvPr>
            </p:nvGraphicFramePr>
            <p:xfrm>
              <a:off x="333217" y="4663990"/>
              <a:ext cx="6336000" cy="2164102"/>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3013271077"/>
                        </a:ext>
                      </a:extLst>
                    </a:gridCol>
                    <a:gridCol w="1476000">
                      <a:extLst>
                        <a:ext uri="{9D8B030D-6E8A-4147-A177-3AD203B41FA5}">
                          <a16:colId xmlns:a16="http://schemas.microsoft.com/office/drawing/2014/main" val="1051795153"/>
                        </a:ext>
                      </a:extLst>
                    </a:gridCol>
                    <a:gridCol w="1404000">
                      <a:extLst>
                        <a:ext uri="{9D8B030D-6E8A-4147-A177-3AD203B41FA5}">
                          <a16:colId xmlns:a16="http://schemas.microsoft.com/office/drawing/2014/main" val="297451301"/>
                        </a:ext>
                      </a:extLst>
                    </a:gridCol>
                    <a:gridCol w="1620000">
                      <a:extLst>
                        <a:ext uri="{9D8B030D-6E8A-4147-A177-3AD203B41FA5}">
                          <a16:colId xmlns:a16="http://schemas.microsoft.com/office/drawing/2014/main" val="2628048687"/>
                        </a:ext>
                      </a:extLst>
                    </a:gridCol>
                  </a:tblGrid>
                  <a:tr h="0">
                    <a:tc>
                      <a:txBody>
                        <a:bodyPr/>
                        <a:lstStyle/>
                        <a:p>
                          <a:endParaRPr lang="de-DE" sz="1400" dirty="0"/>
                        </a:p>
                      </a:txBody>
                      <a:tcPr/>
                    </a:tc>
                    <a:tc>
                      <a:txBody>
                        <a:bodyPr/>
                        <a:lstStyle/>
                        <a:p>
                          <a:pPr algn="ctr"/>
                          <a:r>
                            <a:rPr lang="en-US" sz="1400" dirty="0" smtClean="0"/>
                            <a:t>Molecular</a:t>
                          </a:r>
                          <a:r>
                            <a:rPr lang="en-US" sz="1400" baseline="0" dirty="0" smtClean="0"/>
                            <a:t> flow</a:t>
                          </a:r>
                          <a:endParaRPr lang="de-DE" sz="1400" dirty="0"/>
                        </a:p>
                      </a:txBody>
                      <a:tcPr/>
                    </a:tc>
                    <a:tc>
                      <a:txBody>
                        <a:bodyPr/>
                        <a:lstStyle/>
                        <a:p>
                          <a:pPr algn="ctr"/>
                          <a:r>
                            <a:rPr lang="de-DE" sz="1400" dirty="0" smtClean="0"/>
                            <a:t>Knudsen </a:t>
                          </a:r>
                          <a:r>
                            <a:rPr lang="de-DE" sz="1400" dirty="0" err="1" smtClean="0"/>
                            <a:t>flow</a:t>
                          </a:r>
                          <a:endParaRPr lang="de-DE"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err="1" smtClean="0"/>
                            <a:t>Continuous</a:t>
                          </a:r>
                          <a:r>
                            <a:rPr lang="de-DE" sz="1400" dirty="0" smtClean="0"/>
                            <a:t> </a:t>
                          </a:r>
                          <a:r>
                            <a:rPr lang="de-DE" sz="1400" dirty="0" err="1" smtClean="0"/>
                            <a:t>flow</a:t>
                          </a:r>
                          <a:endParaRPr lang="de-DE" sz="1400" dirty="0" smtClean="0"/>
                        </a:p>
                      </a:txBody>
                      <a:tcPr/>
                    </a:tc>
                    <a:extLst>
                      <a:ext uri="{0D108BD9-81ED-4DB2-BD59-A6C34878D82A}">
                        <a16:rowId xmlns:a16="http://schemas.microsoft.com/office/drawing/2014/main" val="2208110946"/>
                      </a:ext>
                    </a:extLst>
                  </a:tr>
                  <a:tr h="303181">
                    <a:tc>
                      <a:txBody>
                        <a:bodyPr/>
                        <a:lstStyle/>
                        <a:p>
                          <a:r>
                            <a:rPr lang="en-US" sz="1400" dirty="0" smtClean="0"/>
                            <a:t>Knudsen number</a:t>
                          </a:r>
                          <a:r>
                            <a:rPr lang="en-US" sz="1400" baseline="0" dirty="0" smtClean="0"/>
                            <a:t> </a:t>
                          </a:r>
                          <a:r>
                            <a:rPr lang="en-US" sz="1400" baseline="0" dirty="0" err="1" smtClean="0"/>
                            <a:t>Kn</a:t>
                          </a:r>
                          <a:endParaRPr lang="de-DE" sz="1400" dirty="0"/>
                        </a:p>
                      </a:txBody>
                      <a:tcPr/>
                    </a:tc>
                    <a:tc>
                      <a:txBody>
                        <a:bodyPr/>
                        <a:lstStyle/>
                        <a:p>
                          <a:pPr algn="ctr"/>
                          <a:r>
                            <a:rPr lang="en-US" sz="1400" dirty="0" smtClean="0"/>
                            <a:t>&gt; 0.5</a:t>
                          </a:r>
                          <a:endParaRPr lang="de-DE" sz="1400" dirty="0"/>
                        </a:p>
                      </a:txBody>
                      <a:tcPr/>
                    </a:tc>
                    <a:tc>
                      <a:txBody>
                        <a:bodyPr/>
                        <a:lstStyle/>
                        <a:p>
                          <a:pPr algn="ctr"/>
                          <a:r>
                            <a:rPr lang="en-US" sz="1400" dirty="0" smtClean="0"/>
                            <a:t>0.01 - 0.5</a:t>
                          </a:r>
                          <a:endParaRPr lang="de-DE" sz="1400" dirty="0"/>
                        </a:p>
                      </a:txBody>
                      <a:tcPr/>
                    </a:tc>
                    <a:tc>
                      <a:txBody>
                        <a:bodyPr/>
                        <a:lstStyle/>
                        <a:p>
                          <a:pPr algn="ctr"/>
                          <a:r>
                            <a:rPr lang="en-US" sz="1400" dirty="0" smtClean="0"/>
                            <a:t>&lt; 0.01</a:t>
                          </a:r>
                          <a:endParaRPr lang="de-DE" sz="1400" dirty="0"/>
                        </a:p>
                      </a:txBody>
                      <a:tcPr/>
                    </a:tc>
                    <a:extLst>
                      <a:ext uri="{0D108BD9-81ED-4DB2-BD59-A6C34878D82A}">
                        <a16:rowId xmlns:a16="http://schemas.microsoft.com/office/drawing/2014/main" val="1183778768"/>
                      </a:ext>
                    </a:extLst>
                  </a:tr>
                  <a:tr h="303181">
                    <a:tc>
                      <a:txBody>
                        <a:bodyPr/>
                        <a:lstStyle/>
                        <a:p>
                          <a:pPr algn="ctr"/>
                          <a:endParaRPr lang="de-DE" sz="1400" i="1" dirty="0"/>
                        </a:p>
                      </a:txBody>
                      <a:tcPr/>
                    </a:tc>
                    <a:tc>
                      <a:txBody>
                        <a:bodyPr/>
                        <a:lstStyle/>
                        <a:p>
                          <a:pPr algn="ctr"/>
                          <a:r>
                            <a:rPr lang="en-US" sz="1400" dirty="0" smtClean="0"/>
                            <a:t>Best of OP1.2</a:t>
                          </a:r>
                          <a:endParaRPr lang="de-DE" sz="1400" dirty="0"/>
                        </a:p>
                      </a:txBody>
                      <a:tcPr/>
                    </a:tc>
                    <a:tc>
                      <a:txBody>
                        <a:bodyPr/>
                        <a:lstStyle/>
                        <a:p>
                          <a:pPr algn="ctr"/>
                          <a:r>
                            <a:rPr lang="en-US" sz="1400" dirty="0" smtClean="0"/>
                            <a:t>goal</a:t>
                          </a:r>
                          <a:endParaRPr lang="de-DE" sz="1400" dirty="0"/>
                        </a:p>
                      </a:txBody>
                      <a:tcPr/>
                    </a:tc>
                    <a:tc>
                      <a:txBody>
                        <a:bodyPr/>
                        <a:lstStyle/>
                        <a:p>
                          <a:pPr algn="ctr"/>
                          <a:r>
                            <a:rPr lang="en-US" sz="1400" dirty="0" smtClean="0"/>
                            <a:t>goal</a:t>
                          </a:r>
                          <a:endParaRPr lang="de-DE" sz="1400" dirty="0"/>
                        </a:p>
                      </a:txBody>
                      <a:tcPr/>
                    </a:tc>
                    <a:extLst>
                      <a:ext uri="{0D108BD9-81ED-4DB2-BD59-A6C34878D82A}">
                        <a16:rowId xmlns:a16="http://schemas.microsoft.com/office/drawing/2014/main" val="211902732"/>
                      </a:ext>
                    </a:extLst>
                  </a:tr>
                  <a:tr h="3031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Knudsen number</a:t>
                          </a:r>
                          <a:r>
                            <a:rPr lang="en-US" sz="1400" baseline="0" dirty="0" smtClean="0"/>
                            <a:t> </a:t>
                          </a:r>
                          <a:r>
                            <a:rPr lang="en-US" sz="1400" baseline="0" dirty="0" err="1" smtClean="0"/>
                            <a:t>Kn</a:t>
                          </a:r>
                          <a:endParaRPr lang="de-DE" sz="14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smtClean="0"/>
                            <a:t>3.4</a:t>
                          </a:r>
                        </a:p>
                      </a:txBody>
                      <a:tcPr/>
                    </a:tc>
                    <a:tc>
                      <a:txBody>
                        <a:bodyPr/>
                        <a:lstStyle/>
                        <a:p>
                          <a:pPr algn="ctr"/>
                          <a:r>
                            <a:rPr lang="en-US" sz="1400" dirty="0" smtClean="0"/>
                            <a:t>0.5</a:t>
                          </a:r>
                          <a:endParaRPr lang="de-DE" sz="1400" dirty="0"/>
                        </a:p>
                      </a:txBody>
                      <a:tcPr/>
                    </a:tc>
                    <a:tc>
                      <a:txBody>
                        <a:bodyPr/>
                        <a:lstStyle/>
                        <a:p>
                          <a:pPr algn="ctr"/>
                          <a:r>
                            <a:rPr lang="en-US" sz="1400" dirty="0" smtClean="0"/>
                            <a:t>0.01</a:t>
                          </a:r>
                          <a:endParaRPr lang="de-DE" sz="1400" dirty="0"/>
                        </a:p>
                      </a:txBody>
                      <a:tcPr/>
                    </a:tc>
                    <a:extLst>
                      <a:ext uri="{0D108BD9-81ED-4DB2-BD59-A6C34878D82A}">
                        <a16:rowId xmlns:a16="http://schemas.microsoft.com/office/drawing/2014/main" val="1124738110"/>
                      </a:ext>
                    </a:extLst>
                  </a:tr>
                  <a:tr h="307855">
                    <a:tc>
                      <a:txBody>
                        <a:bodyPr/>
                        <a:lstStyle/>
                        <a:p>
                          <a:pPr algn="ctr"/>
                          <a:r>
                            <a:rPr lang="de-DE" sz="1400" dirty="0" smtClean="0"/>
                            <a:t>free </a:t>
                          </a:r>
                          <a:r>
                            <a:rPr lang="de-DE" sz="1400" dirty="0" err="1" smtClean="0"/>
                            <a:t>path</a:t>
                          </a:r>
                          <a:r>
                            <a:rPr lang="de-DE" sz="1400" dirty="0" smtClean="0"/>
                            <a:t> </a:t>
                          </a:r>
                          <a:r>
                            <a:rPr lang="de-DE" sz="1400" dirty="0" err="1" smtClean="0"/>
                            <a:t>length</a:t>
                          </a:r>
                          <a14:m>
                            <m:oMath xmlns:m="http://schemas.openxmlformats.org/officeDocument/2006/math">
                              <m:r>
                                <a:rPr lang="en-US" sz="1400" b="0" i="0" kern="1200" smtClean="0">
                                  <a:solidFill>
                                    <a:schemeClr val="dk1"/>
                                  </a:solidFill>
                                  <a:latin typeface="Cambria Math" panose="02040503050406030204" pitchFamily="18" charset="0"/>
                                  <a:ea typeface="+mn-ea"/>
                                  <a:cs typeface="+mn-cs"/>
                                </a:rPr>
                                <m:t> </m:t>
                              </m:r>
                              <m:acc>
                                <m:accPr>
                                  <m:chr m:val="̅"/>
                                  <m:ctrlPr>
                                    <a:rPr lang="de-DE" sz="1400" i="1" kern="1200" smtClean="0">
                                      <a:solidFill>
                                        <a:schemeClr val="dk1"/>
                                      </a:solidFill>
                                      <a:latin typeface="Cambria Math" panose="02040503050406030204" pitchFamily="18" charset="0"/>
                                      <a:ea typeface="+mn-ea"/>
                                      <a:cs typeface="+mn-cs"/>
                                    </a:rPr>
                                  </m:ctrlPr>
                                </m:accPr>
                                <m:e>
                                  <m:r>
                                    <a:rPr lang="de-DE" sz="1400" kern="1200" smtClean="0">
                                      <a:solidFill>
                                        <a:schemeClr val="dk1"/>
                                      </a:solidFill>
                                      <a:latin typeface="Cambria Math" panose="02040503050406030204" pitchFamily="18" charset="0"/>
                                      <a:ea typeface="+mn-ea"/>
                                      <a:cs typeface="+mn-cs"/>
                                    </a:rPr>
                                    <m:t>𝑙</m:t>
                                  </m:r>
                                </m:e>
                              </m:acc>
                            </m:oMath>
                          </a14:m>
                          <a:r>
                            <a:rPr lang="de-DE" sz="1400" dirty="0" smtClean="0"/>
                            <a:t> [m]</a:t>
                          </a:r>
                          <a:endParaRPr lang="de-DE" sz="1400" dirty="0"/>
                        </a:p>
                      </a:txBody>
                      <a:tcPr/>
                    </a:tc>
                    <a:tc>
                      <a:txBody>
                        <a:bodyPr/>
                        <a:lstStyle/>
                        <a:p>
                          <a:pPr algn="ctr"/>
                          <a:r>
                            <a:rPr lang="de-DE" sz="1400" dirty="0" smtClean="0"/>
                            <a:t>0.31</a:t>
                          </a:r>
                          <a:endParaRPr lang="de-DE" sz="1400" dirty="0"/>
                        </a:p>
                      </a:txBody>
                      <a:tcPr/>
                    </a:tc>
                    <a:tc>
                      <a:txBody>
                        <a:bodyPr/>
                        <a:lstStyle/>
                        <a:p>
                          <a:pPr algn="ctr"/>
                          <a:r>
                            <a:rPr lang="de-DE" sz="1400" dirty="0" smtClean="0"/>
                            <a:t>0.045</a:t>
                          </a:r>
                          <a:endParaRPr lang="de-DE" sz="1400" dirty="0"/>
                        </a:p>
                      </a:txBody>
                      <a:tcPr/>
                    </a:tc>
                    <a:tc>
                      <a:txBody>
                        <a:bodyPr/>
                        <a:lstStyle/>
                        <a:p>
                          <a:pPr algn="ctr"/>
                          <a:r>
                            <a:rPr lang="de-DE" sz="1400" dirty="0" smtClean="0"/>
                            <a:t>0.0009</a:t>
                          </a:r>
                          <a:endParaRPr lang="de-DE" sz="1400" dirty="0"/>
                        </a:p>
                      </a:txBody>
                      <a:tcPr/>
                    </a:tc>
                    <a:extLst>
                      <a:ext uri="{0D108BD9-81ED-4DB2-BD59-A6C34878D82A}">
                        <a16:rowId xmlns:a16="http://schemas.microsoft.com/office/drawing/2014/main" val="300122845"/>
                      </a:ext>
                    </a:extLst>
                  </a:tr>
                  <a:tr h="303181">
                    <a:tc>
                      <a:txBody>
                        <a:bodyPr/>
                        <a:lstStyle/>
                        <a:p>
                          <a:pPr algn="ctr"/>
                          <a:r>
                            <a:rPr lang="de-DE" sz="1400" i="1" dirty="0" err="1" smtClean="0"/>
                            <a:t>p</a:t>
                          </a:r>
                          <a:r>
                            <a:rPr lang="de-DE" sz="1400" i="1" baseline="-25000" dirty="0" err="1" smtClean="0"/>
                            <a:t>pg</a:t>
                          </a:r>
                          <a:r>
                            <a:rPr lang="de-DE" sz="1400" i="1" baseline="0" dirty="0" smtClean="0"/>
                            <a:t> </a:t>
                          </a:r>
                          <a:r>
                            <a:rPr lang="de-DE" sz="1400" i="0" baseline="0" dirty="0" smtClean="0"/>
                            <a:t>[</a:t>
                          </a:r>
                          <a:r>
                            <a:rPr lang="de-DE" sz="1400" i="0" baseline="0" dirty="0" err="1" smtClean="0"/>
                            <a:t>Pa</a:t>
                          </a:r>
                          <a:r>
                            <a:rPr lang="de-DE" sz="1400" i="0" baseline="0" dirty="0" smtClean="0"/>
                            <a:t>]</a:t>
                          </a:r>
                          <a:endParaRPr lang="de-DE" sz="1400" i="1" dirty="0"/>
                        </a:p>
                      </a:txBody>
                      <a:tcPr/>
                    </a:tc>
                    <a:tc>
                      <a:txBody>
                        <a:bodyPr/>
                        <a:lstStyle/>
                        <a:p>
                          <a:pPr algn="ctr"/>
                          <a:r>
                            <a:rPr lang="de-DE" sz="1400" dirty="0" smtClean="0"/>
                            <a:t>0.12</a:t>
                          </a:r>
                          <a:endParaRPr lang="de-DE" sz="1400" dirty="0"/>
                        </a:p>
                      </a:txBody>
                      <a:tcPr/>
                    </a:tc>
                    <a:tc>
                      <a:txBody>
                        <a:bodyPr/>
                        <a:lstStyle/>
                        <a:p>
                          <a:pPr algn="ctr"/>
                          <a:r>
                            <a:rPr lang="de-DE" sz="1400" dirty="0" smtClean="0"/>
                            <a:t>0.82</a:t>
                          </a:r>
                          <a:endParaRPr lang="de-DE" sz="1400" dirty="0"/>
                        </a:p>
                      </a:txBody>
                      <a:tcPr/>
                    </a:tc>
                    <a:tc>
                      <a:txBody>
                        <a:bodyPr/>
                        <a:lstStyle/>
                        <a:p>
                          <a:pPr algn="ctr"/>
                          <a:r>
                            <a:rPr lang="de-DE" sz="1400" dirty="0" smtClean="0"/>
                            <a:t>40</a:t>
                          </a:r>
                          <a:endParaRPr lang="de-DE" sz="1400" dirty="0"/>
                        </a:p>
                      </a:txBody>
                      <a:tcPr/>
                    </a:tc>
                    <a:extLst>
                      <a:ext uri="{0D108BD9-81ED-4DB2-BD59-A6C34878D82A}">
                        <a16:rowId xmlns:a16="http://schemas.microsoft.com/office/drawing/2014/main" val="1011089238"/>
                      </a:ext>
                    </a:extLst>
                  </a:tr>
                  <a:tr h="33060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acc>
                                <m:accPr>
                                  <m:chr m:val="̅"/>
                                  <m:ctrlPr>
                                    <a:rPr lang="de-DE" sz="1400" b="0" i="1" smtClean="0">
                                      <a:latin typeface="Cambria Math" panose="02040503050406030204" pitchFamily="18" charset="0"/>
                                    </a:rPr>
                                  </m:ctrlPr>
                                </m:accPr>
                                <m:e>
                                  <m:r>
                                    <a:rPr lang="de-DE" sz="1400" b="0" i="1" smtClean="0">
                                      <a:latin typeface="Cambria Math" panose="02040503050406030204" pitchFamily="18" charset="0"/>
                                    </a:rPr>
                                    <m:t>𝑛</m:t>
                                  </m:r>
                                </m:e>
                              </m:acc>
                            </m:oMath>
                          </a14:m>
                          <a:r>
                            <a:rPr lang="de-DE" sz="1400" baseline="-25000" dirty="0" smtClean="0"/>
                            <a:t>e</a:t>
                          </a:r>
                          <a:r>
                            <a:rPr lang="de-DE" sz="1400" dirty="0" smtClean="0"/>
                            <a:t> [10</a:t>
                          </a:r>
                          <a:r>
                            <a:rPr lang="de-DE" sz="1400" baseline="30000" dirty="0" smtClean="0"/>
                            <a:t>19</a:t>
                          </a:r>
                          <a:r>
                            <a:rPr lang="de-DE" sz="1400" dirty="0" smtClean="0"/>
                            <a:t> m</a:t>
                          </a:r>
                          <a:r>
                            <a:rPr lang="de-DE" sz="1400" baseline="30000" dirty="0" smtClean="0"/>
                            <a:t>-3</a:t>
                          </a:r>
                          <a:r>
                            <a:rPr lang="de-DE" sz="1400" dirty="0" smtClean="0"/>
                            <a:t>]</a:t>
                          </a:r>
                          <a:endParaRPr lang="de-DE" sz="1400" dirty="0"/>
                        </a:p>
                      </a:txBody>
                      <a:tcPr/>
                    </a:tc>
                    <a:tc>
                      <a:txBody>
                        <a:bodyPr/>
                        <a:lstStyle/>
                        <a:p>
                          <a:pPr algn="ctr"/>
                          <a:r>
                            <a:rPr lang="de-DE" sz="1400" dirty="0" smtClean="0"/>
                            <a:t>13</a:t>
                          </a:r>
                          <a:endParaRPr lang="de-DE" sz="1400" dirty="0"/>
                        </a:p>
                      </a:txBody>
                      <a:tcPr/>
                    </a:tc>
                    <a:tc>
                      <a:txBody>
                        <a:bodyPr/>
                        <a:lstStyle/>
                        <a:p>
                          <a:pPr algn="ctr"/>
                          <a:r>
                            <a:rPr lang="de-DE" sz="1400" dirty="0" smtClean="0"/>
                            <a:t>135</a:t>
                          </a:r>
                          <a:endParaRPr lang="de-DE" sz="1400" dirty="0"/>
                        </a:p>
                      </a:txBody>
                      <a:tcPr/>
                    </a:tc>
                    <a:tc>
                      <a:txBody>
                        <a:bodyPr/>
                        <a:lstStyle/>
                        <a:p>
                          <a:pPr algn="ctr"/>
                          <a:r>
                            <a:rPr lang="de-DE" sz="1400" dirty="0" smtClean="0"/>
                            <a:t>6569</a:t>
                          </a:r>
                          <a:endParaRPr lang="de-DE" sz="1400" dirty="0"/>
                        </a:p>
                      </a:txBody>
                      <a:tcPr/>
                    </a:tc>
                    <a:extLst>
                      <a:ext uri="{0D108BD9-81ED-4DB2-BD59-A6C34878D82A}">
                        <a16:rowId xmlns:a16="http://schemas.microsoft.com/office/drawing/2014/main" val="266537447"/>
                      </a:ext>
                    </a:extLst>
                  </a:tr>
                </a:tbl>
              </a:graphicData>
            </a:graphic>
          </p:graphicFrame>
        </mc:Choice>
        <mc:Fallback xmlns="">
          <p:graphicFrame>
            <p:nvGraphicFramePr>
              <p:cNvPr id="21" name="Tabelle 9"/>
              <p:cNvGraphicFramePr>
                <a:graphicFrameLocks noGrp="1"/>
              </p:cNvGraphicFramePr>
              <p:nvPr>
                <p:extLst/>
              </p:nvPr>
            </p:nvGraphicFramePr>
            <p:xfrm>
              <a:off x="333217" y="4663990"/>
              <a:ext cx="6336000" cy="2164102"/>
            </p:xfrm>
            <a:graphic>
              <a:graphicData uri="http://schemas.openxmlformats.org/drawingml/2006/table">
                <a:tbl>
                  <a:tblPr firstRow="1" bandRow="1">
                    <a:tableStyleId>{5C22544A-7EE6-4342-B048-85BDC9FD1C3A}</a:tableStyleId>
                  </a:tblPr>
                  <a:tblGrid>
                    <a:gridCol w="1836000">
                      <a:extLst>
                        <a:ext uri="{9D8B030D-6E8A-4147-A177-3AD203B41FA5}">
                          <a16:colId xmlns:a16="http://schemas.microsoft.com/office/drawing/2014/main" val="3013271077"/>
                        </a:ext>
                      </a:extLst>
                    </a:gridCol>
                    <a:gridCol w="1476000">
                      <a:extLst>
                        <a:ext uri="{9D8B030D-6E8A-4147-A177-3AD203B41FA5}">
                          <a16:colId xmlns:a16="http://schemas.microsoft.com/office/drawing/2014/main" val="1051795153"/>
                        </a:ext>
                      </a:extLst>
                    </a:gridCol>
                    <a:gridCol w="1404000">
                      <a:extLst>
                        <a:ext uri="{9D8B030D-6E8A-4147-A177-3AD203B41FA5}">
                          <a16:colId xmlns:a16="http://schemas.microsoft.com/office/drawing/2014/main" val="297451301"/>
                        </a:ext>
                      </a:extLst>
                    </a:gridCol>
                    <a:gridCol w="1620000">
                      <a:extLst>
                        <a:ext uri="{9D8B030D-6E8A-4147-A177-3AD203B41FA5}">
                          <a16:colId xmlns:a16="http://schemas.microsoft.com/office/drawing/2014/main" val="2628048687"/>
                        </a:ext>
                      </a:extLst>
                    </a:gridCol>
                  </a:tblGrid>
                  <a:tr h="304800">
                    <a:tc>
                      <a:txBody>
                        <a:bodyPr/>
                        <a:lstStyle/>
                        <a:p>
                          <a:endParaRPr lang="de-DE" sz="1400" dirty="0"/>
                        </a:p>
                      </a:txBody>
                      <a:tcPr/>
                    </a:tc>
                    <a:tc>
                      <a:txBody>
                        <a:bodyPr/>
                        <a:lstStyle/>
                        <a:p>
                          <a:pPr algn="ctr"/>
                          <a:r>
                            <a:rPr lang="en-US" sz="1400" dirty="0" smtClean="0"/>
                            <a:t>Molecular</a:t>
                          </a:r>
                          <a:r>
                            <a:rPr lang="en-US" sz="1400" baseline="0" dirty="0" smtClean="0"/>
                            <a:t> flow</a:t>
                          </a:r>
                          <a:endParaRPr lang="de-DE" sz="1400" dirty="0"/>
                        </a:p>
                      </a:txBody>
                      <a:tcPr/>
                    </a:tc>
                    <a:tc>
                      <a:txBody>
                        <a:bodyPr/>
                        <a:lstStyle/>
                        <a:p>
                          <a:pPr algn="ctr"/>
                          <a:r>
                            <a:rPr lang="de-DE" sz="1400" dirty="0" smtClean="0"/>
                            <a:t>Knudsen </a:t>
                          </a:r>
                          <a:r>
                            <a:rPr lang="de-DE" sz="1400" dirty="0" err="1" smtClean="0"/>
                            <a:t>flow</a:t>
                          </a:r>
                          <a:endParaRPr lang="de-DE"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err="1" smtClean="0"/>
                            <a:t>Continuous</a:t>
                          </a:r>
                          <a:r>
                            <a:rPr lang="de-DE" sz="1400" dirty="0" smtClean="0"/>
                            <a:t> </a:t>
                          </a:r>
                          <a:r>
                            <a:rPr lang="de-DE" sz="1400" dirty="0" err="1" smtClean="0"/>
                            <a:t>flow</a:t>
                          </a:r>
                          <a:endParaRPr lang="de-DE" sz="1400" dirty="0" smtClean="0"/>
                        </a:p>
                      </a:txBody>
                      <a:tcPr/>
                    </a:tc>
                    <a:extLst>
                      <a:ext uri="{0D108BD9-81ED-4DB2-BD59-A6C34878D82A}">
                        <a16:rowId xmlns:a16="http://schemas.microsoft.com/office/drawing/2014/main" val="2208110946"/>
                      </a:ext>
                    </a:extLst>
                  </a:tr>
                  <a:tr h="304800">
                    <a:tc>
                      <a:txBody>
                        <a:bodyPr/>
                        <a:lstStyle/>
                        <a:p>
                          <a:r>
                            <a:rPr lang="en-US" sz="1400" dirty="0" smtClean="0"/>
                            <a:t>Knudsen number</a:t>
                          </a:r>
                          <a:r>
                            <a:rPr lang="en-US" sz="1400" baseline="0" dirty="0" smtClean="0"/>
                            <a:t> </a:t>
                          </a:r>
                          <a:r>
                            <a:rPr lang="en-US" sz="1400" baseline="0" dirty="0" err="1" smtClean="0"/>
                            <a:t>Kn</a:t>
                          </a:r>
                          <a:endParaRPr lang="de-DE" sz="1400" dirty="0"/>
                        </a:p>
                      </a:txBody>
                      <a:tcPr/>
                    </a:tc>
                    <a:tc>
                      <a:txBody>
                        <a:bodyPr/>
                        <a:lstStyle/>
                        <a:p>
                          <a:pPr algn="ctr"/>
                          <a:r>
                            <a:rPr lang="en-US" sz="1400" dirty="0" smtClean="0"/>
                            <a:t>&gt; 0.5</a:t>
                          </a:r>
                          <a:endParaRPr lang="de-DE" sz="1400" dirty="0"/>
                        </a:p>
                      </a:txBody>
                      <a:tcPr/>
                    </a:tc>
                    <a:tc>
                      <a:txBody>
                        <a:bodyPr/>
                        <a:lstStyle/>
                        <a:p>
                          <a:pPr algn="ctr"/>
                          <a:r>
                            <a:rPr lang="en-US" sz="1400" dirty="0" smtClean="0"/>
                            <a:t>0.01 - 0.5</a:t>
                          </a:r>
                          <a:endParaRPr lang="de-DE" sz="1400" dirty="0"/>
                        </a:p>
                      </a:txBody>
                      <a:tcPr/>
                    </a:tc>
                    <a:tc>
                      <a:txBody>
                        <a:bodyPr/>
                        <a:lstStyle/>
                        <a:p>
                          <a:pPr algn="ctr"/>
                          <a:r>
                            <a:rPr lang="en-US" sz="1400" dirty="0" smtClean="0"/>
                            <a:t>&lt; 0.01</a:t>
                          </a:r>
                          <a:endParaRPr lang="de-DE" sz="1400" dirty="0"/>
                        </a:p>
                      </a:txBody>
                      <a:tcPr/>
                    </a:tc>
                    <a:extLst>
                      <a:ext uri="{0D108BD9-81ED-4DB2-BD59-A6C34878D82A}">
                        <a16:rowId xmlns:a16="http://schemas.microsoft.com/office/drawing/2014/main" val="1183778768"/>
                      </a:ext>
                    </a:extLst>
                  </a:tr>
                  <a:tr h="304800">
                    <a:tc>
                      <a:txBody>
                        <a:bodyPr/>
                        <a:lstStyle/>
                        <a:p>
                          <a:pPr algn="ctr"/>
                          <a:endParaRPr lang="de-DE" sz="1400" i="1" dirty="0"/>
                        </a:p>
                      </a:txBody>
                      <a:tcPr/>
                    </a:tc>
                    <a:tc>
                      <a:txBody>
                        <a:bodyPr/>
                        <a:lstStyle/>
                        <a:p>
                          <a:pPr algn="ctr"/>
                          <a:r>
                            <a:rPr lang="en-US" sz="1400" dirty="0" smtClean="0"/>
                            <a:t>Best of OP1.2</a:t>
                          </a:r>
                          <a:endParaRPr lang="de-DE" sz="1400" dirty="0"/>
                        </a:p>
                      </a:txBody>
                      <a:tcPr/>
                    </a:tc>
                    <a:tc>
                      <a:txBody>
                        <a:bodyPr/>
                        <a:lstStyle/>
                        <a:p>
                          <a:pPr algn="ctr"/>
                          <a:r>
                            <a:rPr lang="en-US" sz="1400" dirty="0" smtClean="0"/>
                            <a:t>goal</a:t>
                          </a:r>
                          <a:endParaRPr lang="de-DE" sz="1400" dirty="0"/>
                        </a:p>
                      </a:txBody>
                      <a:tcPr/>
                    </a:tc>
                    <a:tc>
                      <a:txBody>
                        <a:bodyPr/>
                        <a:lstStyle/>
                        <a:p>
                          <a:pPr algn="ctr"/>
                          <a:r>
                            <a:rPr lang="en-US" sz="1400" dirty="0" smtClean="0"/>
                            <a:t>goal</a:t>
                          </a:r>
                          <a:endParaRPr lang="de-DE" sz="1400" dirty="0"/>
                        </a:p>
                      </a:txBody>
                      <a:tcPr/>
                    </a:tc>
                    <a:extLst>
                      <a:ext uri="{0D108BD9-81ED-4DB2-BD59-A6C34878D82A}">
                        <a16:rowId xmlns:a16="http://schemas.microsoft.com/office/drawing/2014/main" val="211902732"/>
                      </a:ext>
                    </a:extLst>
                  </a:tr>
                  <a:tr h="304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t>Knudsen number</a:t>
                          </a:r>
                          <a:r>
                            <a:rPr lang="en-US" sz="1400" baseline="0" dirty="0" smtClean="0"/>
                            <a:t> </a:t>
                          </a:r>
                          <a:r>
                            <a:rPr lang="en-US" sz="1400" baseline="0" dirty="0" err="1" smtClean="0"/>
                            <a:t>Kn</a:t>
                          </a:r>
                          <a:endParaRPr lang="de-DE" sz="1400" dirty="0" smtClean="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smtClean="0"/>
                            <a:t>3.4</a:t>
                          </a:r>
                        </a:p>
                      </a:txBody>
                      <a:tcPr/>
                    </a:tc>
                    <a:tc>
                      <a:txBody>
                        <a:bodyPr/>
                        <a:lstStyle/>
                        <a:p>
                          <a:pPr algn="ctr"/>
                          <a:r>
                            <a:rPr lang="en-US" sz="1400" dirty="0" smtClean="0"/>
                            <a:t>0.5</a:t>
                          </a:r>
                          <a:endParaRPr lang="de-DE" sz="1400" dirty="0"/>
                        </a:p>
                      </a:txBody>
                      <a:tcPr/>
                    </a:tc>
                    <a:tc>
                      <a:txBody>
                        <a:bodyPr/>
                        <a:lstStyle/>
                        <a:p>
                          <a:pPr algn="ctr"/>
                          <a:r>
                            <a:rPr lang="en-US" sz="1400" dirty="0" smtClean="0"/>
                            <a:t>0.01</a:t>
                          </a:r>
                          <a:endParaRPr lang="de-DE" sz="1400" dirty="0"/>
                        </a:p>
                      </a:txBody>
                      <a:tcPr/>
                    </a:tc>
                    <a:extLst>
                      <a:ext uri="{0D108BD9-81ED-4DB2-BD59-A6C34878D82A}">
                        <a16:rowId xmlns:a16="http://schemas.microsoft.com/office/drawing/2014/main" val="1124738110"/>
                      </a:ext>
                    </a:extLst>
                  </a:tr>
                  <a:tr h="309499">
                    <a:tc>
                      <a:txBody>
                        <a:bodyPr/>
                        <a:lstStyle/>
                        <a:p>
                          <a:endParaRPr lang="de-DE"/>
                        </a:p>
                      </a:txBody>
                      <a:tcPr>
                        <a:blipFill>
                          <a:blip r:embed="rId8"/>
                          <a:stretch>
                            <a:fillRect l="-331" t="-406000" r="-246026" b="-220000"/>
                          </a:stretch>
                        </a:blipFill>
                      </a:tcPr>
                    </a:tc>
                    <a:tc>
                      <a:txBody>
                        <a:bodyPr/>
                        <a:lstStyle/>
                        <a:p>
                          <a:pPr algn="ctr"/>
                          <a:r>
                            <a:rPr lang="de-DE" sz="1400" dirty="0" smtClean="0"/>
                            <a:t>0.31</a:t>
                          </a:r>
                          <a:endParaRPr lang="de-DE" sz="1400" dirty="0"/>
                        </a:p>
                      </a:txBody>
                      <a:tcPr/>
                    </a:tc>
                    <a:tc>
                      <a:txBody>
                        <a:bodyPr/>
                        <a:lstStyle/>
                        <a:p>
                          <a:pPr algn="ctr"/>
                          <a:r>
                            <a:rPr lang="de-DE" sz="1400" dirty="0" smtClean="0"/>
                            <a:t>0.045</a:t>
                          </a:r>
                          <a:endParaRPr lang="de-DE" sz="1400" dirty="0"/>
                        </a:p>
                      </a:txBody>
                      <a:tcPr/>
                    </a:tc>
                    <a:tc>
                      <a:txBody>
                        <a:bodyPr/>
                        <a:lstStyle/>
                        <a:p>
                          <a:pPr algn="ctr"/>
                          <a:r>
                            <a:rPr lang="de-DE" sz="1400" dirty="0" smtClean="0"/>
                            <a:t>0.0009</a:t>
                          </a:r>
                          <a:endParaRPr lang="de-DE" sz="1400" dirty="0"/>
                        </a:p>
                      </a:txBody>
                      <a:tcPr/>
                    </a:tc>
                    <a:extLst>
                      <a:ext uri="{0D108BD9-81ED-4DB2-BD59-A6C34878D82A}">
                        <a16:rowId xmlns:a16="http://schemas.microsoft.com/office/drawing/2014/main" val="300122845"/>
                      </a:ext>
                    </a:extLst>
                  </a:tr>
                  <a:tr h="304800">
                    <a:tc>
                      <a:txBody>
                        <a:bodyPr/>
                        <a:lstStyle/>
                        <a:p>
                          <a:pPr algn="ctr"/>
                          <a:r>
                            <a:rPr lang="de-DE" sz="1400" i="1" dirty="0" err="1" smtClean="0"/>
                            <a:t>p</a:t>
                          </a:r>
                          <a:r>
                            <a:rPr lang="de-DE" sz="1400" i="1" baseline="-25000" dirty="0" err="1" smtClean="0"/>
                            <a:t>pg</a:t>
                          </a:r>
                          <a:r>
                            <a:rPr lang="de-DE" sz="1400" i="1" baseline="0" dirty="0" smtClean="0"/>
                            <a:t> </a:t>
                          </a:r>
                          <a:r>
                            <a:rPr lang="de-DE" sz="1400" i="0" baseline="0" dirty="0" smtClean="0"/>
                            <a:t>[</a:t>
                          </a:r>
                          <a:r>
                            <a:rPr lang="de-DE" sz="1400" i="0" baseline="0" dirty="0" err="1" smtClean="0"/>
                            <a:t>Pa</a:t>
                          </a:r>
                          <a:r>
                            <a:rPr lang="de-DE" sz="1400" i="0" baseline="0" dirty="0" smtClean="0"/>
                            <a:t>]</a:t>
                          </a:r>
                          <a:endParaRPr lang="de-DE" sz="1400" i="1" dirty="0"/>
                        </a:p>
                      </a:txBody>
                      <a:tcPr/>
                    </a:tc>
                    <a:tc>
                      <a:txBody>
                        <a:bodyPr/>
                        <a:lstStyle/>
                        <a:p>
                          <a:pPr algn="ctr"/>
                          <a:r>
                            <a:rPr lang="de-DE" sz="1400" dirty="0" smtClean="0"/>
                            <a:t>0.12</a:t>
                          </a:r>
                          <a:endParaRPr lang="de-DE" sz="1400" dirty="0"/>
                        </a:p>
                      </a:txBody>
                      <a:tcPr/>
                    </a:tc>
                    <a:tc>
                      <a:txBody>
                        <a:bodyPr/>
                        <a:lstStyle/>
                        <a:p>
                          <a:pPr algn="ctr"/>
                          <a:r>
                            <a:rPr lang="de-DE" sz="1400" dirty="0" smtClean="0"/>
                            <a:t>0.82</a:t>
                          </a:r>
                          <a:endParaRPr lang="de-DE" sz="1400" dirty="0"/>
                        </a:p>
                      </a:txBody>
                      <a:tcPr/>
                    </a:tc>
                    <a:tc>
                      <a:txBody>
                        <a:bodyPr/>
                        <a:lstStyle/>
                        <a:p>
                          <a:pPr algn="ctr"/>
                          <a:r>
                            <a:rPr lang="de-DE" sz="1400" dirty="0" smtClean="0"/>
                            <a:t>40</a:t>
                          </a:r>
                          <a:endParaRPr lang="de-DE" sz="1400" dirty="0"/>
                        </a:p>
                      </a:txBody>
                      <a:tcPr/>
                    </a:tc>
                    <a:extLst>
                      <a:ext uri="{0D108BD9-81ED-4DB2-BD59-A6C34878D82A}">
                        <a16:rowId xmlns:a16="http://schemas.microsoft.com/office/drawing/2014/main" val="1011089238"/>
                      </a:ext>
                    </a:extLst>
                  </a:tr>
                  <a:tr h="330603">
                    <a:tc>
                      <a:txBody>
                        <a:bodyPr/>
                        <a:lstStyle/>
                        <a:p>
                          <a:endParaRPr lang="de-DE"/>
                        </a:p>
                      </a:txBody>
                      <a:tcPr>
                        <a:blipFill>
                          <a:blip r:embed="rId8"/>
                          <a:stretch>
                            <a:fillRect l="-331" t="-562963" r="-246026" b="-9259"/>
                          </a:stretch>
                        </a:blipFill>
                      </a:tcPr>
                    </a:tc>
                    <a:tc>
                      <a:txBody>
                        <a:bodyPr/>
                        <a:lstStyle/>
                        <a:p>
                          <a:pPr algn="ctr"/>
                          <a:r>
                            <a:rPr lang="de-DE" sz="1400" dirty="0" smtClean="0"/>
                            <a:t>13</a:t>
                          </a:r>
                          <a:endParaRPr lang="de-DE" sz="1400" dirty="0"/>
                        </a:p>
                      </a:txBody>
                      <a:tcPr/>
                    </a:tc>
                    <a:tc>
                      <a:txBody>
                        <a:bodyPr/>
                        <a:lstStyle/>
                        <a:p>
                          <a:pPr algn="ctr"/>
                          <a:r>
                            <a:rPr lang="de-DE" sz="1400" dirty="0" smtClean="0"/>
                            <a:t>135</a:t>
                          </a:r>
                          <a:endParaRPr lang="de-DE" sz="1400" dirty="0"/>
                        </a:p>
                      </a:txBody>
                      <a:tcPr/>
                    </a:tc>
                    <a:tc>
                      <a:txBody>
                        <a:bodyPr/>
                        <a:lstStyle/>
                        <a:p>
                          <a:pPr algn="ctr"/>
                          <a:r>
                            <a:rPr lang="de-DE" sz="1400" dirty="0" smtClean="0"/>
                            <a:t>6569</a:t>
                          </a:r>
                          <a:endParaRPr lang="de-DE" sz="1400" dirty="0"/>
                        </a:p>
                      </a:txBody>
                      <a:tcPr/>
                    </a:tc>
                    <a:extLst>
                      <a:ext uri="{0D108BD9-81ED-4DB2-BD59-A6C34878D82A}">
                        <a16:rowId xmlns:a16="http://schemas.microsoft.com/office/drawing/2014/main" val="266537447"/>
                      </a:ext>
                    </a:extLst>
                  </a:tr>
                </a:tbl>
              </a:graphicData>
            </a:graphic>
          </p:graphicFrame>
        </mc:Fallback>
      </mc:AlternateContent>
      <mc:AlternateContent xmlns:mc="http://schemas.openxmlformats.org/markup-compatibility/2006" xmlns:a14="http://schemas.microsoft.com/office/drawing/2010/main">
        <mc:Choice Requires="a14">
          <p:sp>
            <p:nvSpPr>
              <p:cNvPr id="24" name="Textfeld 8"/>
              <p:cNvSpPr txBox="1"/>
              <p:nvPr/>
            </p:nvSpPr>
            <p:spPr>
              <a:xfrm>
                <a:off x="231059" y="4263701"/>
                <a:ext cx="2184893" cy="315856"/>
              </a:xfrm>
              <a:prstGeom prst="rect">
                <a:avLst/>
              </a:prstGeom>
              <a:noFill/>
            </p:spPr>
            <p:txBody>
              <a:bodyPr wrap="none" lIns="0" tIns="0" rIns="0" bIns="0" rtlCol="0" anchor="t" anchorCtr="0">
                <a:spAutoFit/>
              </a:bodyPr>
              <a:lstStyle/>
              <a:p>
                <a:pPr algn="l">
                  <a:lnSpc>
                    <a:spcPts val="2300"/>
                  </a:lnSpc>
                  <a:spcBef>
                    <a:spcPts val="1150"/>
                  </a:spcBef>
                </a:pPr>
                <a14:m>
                  <m:oMath xmlns:m="http://schemas.openxmlformats.org/officeDocument/2006/math">
                    <m:r>
                      <a:rPr lang="de-DE" sz="1600" b="0" i="1" smtClean="0">
                        <a:latin typeface="Cambria Math" panose="02040503050406030204" pitchFamily="18" charset="0"/>
                      </a:rPr>
                      <m:t>𝐾𝑛</m:t>
                    </m:r>
                    <m:r>
                      <a:rPr lang="de-DE" sz="1600" b="0" i="1" smtClean="0">
                        <a:latin typeface="Cambria Math" panose="02040503050406030204" pitchFamily="18" charset="0"/>
                      </a:rPr>
                      <m:t>= </m:t>
                    </m:r>
                    <m:f>
                      <m:fPr>
                        <m:ctrlPr>
                          <a:rPr lang="de-DE" sz="1600" b="0" i="1" smtClean="0">
                            <a:latin typeface="Cambria Math" panose="02040503050406030204" pitchFamily="18" charset="0"/>
                          </a:rPr>
                        </m:ctrlPr>
                      </m:fPr>
                      <m:num>
                        <m:acc>
                          <m:accPr>
                            <m:chr m:val="̅"/>
                            <m:ctrlPr>
                              <a:rPr lang="de-DE" sz="1600" b="0" i="1" smtClean="0">
                                <a:latin typeface="Cambria Math" panose="02040503050406030204" pitchFamily="18" charset="0"/>
                              </a:rPr>
                            </m:ctrlPr>
                          </m:accPr>
                          <m:e>
                            <m:r>
                              <a:rPr lang="de-DE" sz="1600" b="0" i="1" smtClean="0">
                                <a:latin typeface="Cambria Math" panose="02040503050406030204" pitchFamily="18" charset="0"/>
                              </a:rPr>
                              <m:t>𝑙</m:t>
                            </m:r>
                          </m:e>
                        </m:acc>
                      </m:num>
                      <m:den>
                        <m:r>
                          <a:rPr lang="de-DE" sz="1600" b="0" i="1" smtClean="0">
                            <a:latin typeface="Cambria Math" panose="02040503050406030204" pitchFamily="18" charset="0"/>
                          </a:rPr>
                          <m:t>𝑑</m:t>
                        </m:r>
                      </m:den>
                    </m:f>
                    <m:r>
                      <a:rPr lang="de-DE" sz="1600" b="0" i="1" smtClean="0">
                        <a:latin typeface="Cambria Math" panose="02040503050406030204" pitchFamily="18" charset="0"/>
                      </a:rPr>
                      <m:t>  </m:t>
                    </m:r>
                  </m:oMath>
                </a14:m>
                <a:r>
                  <a:rPr lang="de-DE" sz="1600" dirty="0" smtClean="0"/>
                  <a:t> </a:t>
                </a:r>
                <a14:m>
                  <m:oMath xmlns:m="http://schemas.openxmlformats.org/officeDocument/2006/math">
                    <m:sSub>
                      <m:sSubPr>
                        <m:ctrlPr>
                          <a:rPr lang="de-DE" sz="1600" i="1" dirty="0" smtClean="0">
                            <a:latin typeface="Cambria Math" panose="02040503050406030204" pitchFamily="18" charset="0"/>
                          </a:rPr>
                        </m:ctrlPr>
                      </m:sSubPr>
                      <m:e>
                        <m:r>
                          <a:rPr lang="de-DE" sz="1600" b="0" i="1" dirty="0" smtClean="0">
                            <a:latin typeface="Cambria Math" panose="02040503050406030204" pitchFamily="18" charset="0"/>
                          </a:rPr>
                          <m:t>𝑑</m:t>
                        </m:r>
                      </m:e>
                      <m:sub>
                        <m:r>
                          <a:rPr lang="de-DE" sz="1600" b="0" i="1" dirty="0" smtClean="0">
                            <a:latin typeface="Cambria Math" panose="02040503050406030204" pitchFamily="18" charset="0"/>
                          </a:rPr>
                          <m:t>𝑃𝐺</m:t>
                        </m:r>
                      </m:sub>
                    </m:sSub>
                    <m:r>
                      <a:rPr lang="de-DE" sz="1600" b="0" i="1" dirty="0" smtClean="0">
                        <a:latin typeface="Cambria Math" panose="02040503050406030204" pitchFamily="18" charset="0"/>
                      </a:rPr>
                      <m:t>=</m:t>
                    </m:r>
                    <m:r>
                      <a:rPr lang="en-US" sz="1600" b="0" i="1" dirty="0" smtClean="0">
                        <a:latin typeface="Cambria Math" panose="02040503050406030204" pitchFamily="18" charset="0"/>
                      </a:rPr>
                      <m:t>~</m:t>
                    </m:r>
                    <m:r>
                      <a:rPr lang="de-DE" sz="1600" b="0" i="1" dirty="0" smtClean="0">
                        <a:latin typeface="Cambria Math" panose="02040503050406030204" pitchFamily="18" charset="0"/>
                      </a:rPr>
                      <m:t>90 </m:t>
                    </m:r>
                    <m:r>
                      <a:rPr lang="de-DE" sz="1600" b="0" i="1" dirty="0" smtClean="0">
                        <a:latin typeface="Cambria Math" panose="02040503050406030204" pitchFamily="18" charset="0"/>
                      </a:rPr>
                      <m:t>𝑚𝑚</m:t>
                    </m:r>
                  </m:oMath>
                </a14:m>
                <a:endParaRPr lang="de-DE" sz="1600" dirty="0" err="1" smtClean="0"/>
              </a:p>
            </p:txBody>
          </p:sp>
        </mc:Choice>
        <mc:Fallback xmlns="">
          <p:sp>
            <p:nvSpPr>
              <p:cNvPr id="24" name="Textfeld 8"/>
              <p:cNvSpPr txBox="1">
                <a:spLocks noRot="1" noChangeAspect="1" noMove="1" noResize="1" noEditPoints="1" noAdjustHandles="1" noChangeArrowheads="1" noChangeShapeType="1" noTextEdit="1"/>
              </p:cNvSpPr>
              <p:nvPr/>
            </p:nvSpPr>
            <p:spPr>
              <a:xfrm>
                <a:off x="231059" y="4263701"/>
                <a:ext cx="2184893" cy="315856"/>
              </a:xfrm>
              <a:prstGeom prst="rect">
                <a:avLst/>
              </a:prstGeom>
              <a:blipFill>
                <a:blip r:embed="rId9"/>
                <a:stretch>
                  <a:fillRect l="-3352" t="-13462" r="-1397" b="-15385"/>
                </a:stretch>
              </a:blipFill>
            </p:spPr>
            <p:txBody>
              <a:bodyPr/>
              <a:lstStyle/>
              <a:p>
                <a:r>
                  <a:rPr lang="de-DE">
                    <a:noFill/>
                  </a:rPr>
                  <a:t> </a:t>
                </a:r>
              </a:p>
            </p:txBody>
          </p:sp>
        </mc:Fallback>
      </mc:AlternateContent>
      <p:sp>
        <p:nvSpPr>
          <p:cNvPr id="26" name="TextBox 25"/>
          <p:cNvSpPr txBox="1"/>
          <p:nvPr/>
        </p:nvSpPr>
        <p:spPr>
          <a:xfrm rot="20763242">
            <a:off x="1460176" y="5232658"/>
            <a:ext cx="5606815" cy="525785"/>
          </a:xfrm>
          <a:prstGeom prst="rect">
            <a:avLst/>
          </a:prstGeom>
          <a:solidFill>
            <a:schemeClr val="bg1"/>
          </a:solidFill>
          <a:ln w="38100">
            <a:solidFill>
              <a:srgbClr val="FF0000"/>
            </a:solidFill>
          </a:ln>
        </p:spPr>
        <p:txBody>
          <a:bodyPr wrap="square" lIns="0" tIns="0" rIns="0" bIns="0" rtlCol="0" anchor="t" anchorCtr="0">
            <a:spAutoFit/>
          </a:bodyPr>
          <a:lstStyle/>
          <a:p>
            <a:pPr algn="ctr">
              <a:lnSpc>
                <a:spcPts val="2300"/>
              </a:lnSpc>
              <a:spcBef>
                <a:spcPts val="1150"/>
              </a:spcBef>
            </a:pPr>
            <a:r>
              <a:rPr lang="en-US" sz="1600" dirty="0" err="1" smtClean="0">
                <a:solidFill>
                  <a:srgbClr val="FF0000"/>
                </a:solidFill>
              </a:rPr>
              <a:t>Asdex</a:t>
            </a:r>
            <a:r>
              <a:rPr lang="en-US" sz="1600" dirty="0" smtClean="0">
                <a:solidFill>
                  <a:srgbClr val="FF0000"/>
                </a:solidFill>
              </a:rPr>
              <a:t> upgrade 0.5-1.5 Pa</a:t>
            </a:r>
          </a:p>
          <a:p>
            <a:pPr algn="l">
              <a:lnSpc>
                <a:spcPts val="1800"/>
              </a:lnSpc>
            </a:pPr>
            <a:r>
              <a:rPr lang="en-US" sz="1600" dirty="0" smtClean="0">
                <a:solidFill>
                  <a:srgbClr val="FF0000"/>
                </a:solidFill>
              </a:rPr>
              <a:t>  Density must be improved by at least an order of magnitude</a:t>
            </a:r>
            <a:endParaRPr lang="de-DE" sz="1600" dirty="0" err="1" smtClean="0">
              <a:solidFill>
                <a:srgbClr val="FF0000"/>
              </a:solidFill>
            </a:endParaRPr>
          </a:p>
        </p:txBody>
      </p:sp>
    </p:spTree>
    <p:extLst>
      <p:ext uri="{BB962C8B-B14F-4D97-AF65-F5344CB8AC3E}">
        <p14:creationId xmlns:p14="http://schemas.microsoft.com/office/powerpoint/2010/main" val="12904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465138" lvl="2" indent="-285750">
              <a:tabLst>
                <a:tab pos="2147888" algn="l"/>
              </a:tabLst>
            </a:pPr>
            <a:r>
              <a:rPr lang="de-DE" dirty="0">
                <a:solidFill>
                  <a:srgbClr val="005555"/>
                </a:solidFill>
              </a:rPr>
              <a:t>Flat </a:t>
            </a:r>
            <a:r>
              <a:rPr lang="de-DE" dirty="0" err="1">
                <a:solidFill>
                  <a:srgbClr val="005555"/>
                </a:solidFill>
              </a:rPr>
              <a:t>profiles</a:t>
            </a:r>
            <a:r>
              <a:rPr lang="de-DE" dirty="0">
                <a:solidFill>
                  <a:srgbClr val="005555"/>
                </a:solidFill>
              </a:rPr>
              <a:t> 	</a:t>
            </a:r>
            <a:r>
              <a:rPr lang="de-DE" dirty="0" smtClean="0">
                <a:solidFill>
                  <a:srgbClr val="005555"/>
                </a:solidFill>
                <a:sym typeface="Wingdings" panose="05000000000000000000" pitchFamily="2" charset="2"/>
              </a:rPr>
              <a:t> </a:t>
            </a:r>
            <a:r>
              <a:rPr lang="de-DE" dirty="0" err="1" smtClean="0">
                <a:solidFill>
                  <a:srgbClr val="005555"/>
                </a:solidFill>
              </a:rPr>
              <a:t>Particle</a:t>
            </a:r>
            <a:r>
              <a:rPr lang="de-DE" dirty="0" smtClean="0">
                <a:solidFill>
                  <a:srgbClr val="005555"/>
                </a:solidFill>
              </a:rPr>
              <a:t> </a:t>
            </a:r>
            <a:r>
              <a:rPr lang="de-DE" dirty="0" err="1">
                <a:solidFill>
                  <a:srgbClr val="005555"/>
                </a:solidFill>
              </a:rPr>
              <a:t>exhaust</a:t>
            </a:r>
            <a:r>
              <a:rPr lang="de-DE" dirty="0">
                <a:solidFill>
                  <a:srgbClr val="005555"/>
                </a:solidFill>
              </a:rPr>
              <a:t> = Wall </a:t>
            </a:r>
            <a:r>
              <a:rPr lang="de-DE" dirty="0" err="1">
                <a:solidFill>
                  <a:srgbClr val="005555"/>
                </a:solidFill>
              </a:rPr>
              <a:t>source</a:t>
            </a:r>
            <a:endParaRPr lang="de-DE" dirty="0">
              <a:solidFill>
                <a:srgbClr val="005555"/>
              </a:solidFill>
            </a:endParaRPr>
          </a:p>
          <a:p>
            <a:pPr marL="465138" lvl="2" indent="-285750">
              <a:tabLst>
                <a:tab pos="2147888" algn="l"/>
              </a:tabLst>
            </a:pPr>
            <a:r>
              <a:rPr lang="de-DE" dirty="0" err="1">
                <a:solidFill>
                  <a:srgbClr val="005555"/>
                </a:solidFill>
              </a:rPr>
              <a:t>Peaked</a:t>
            </a:r>
            <a:r>
              <a:rPr lang="de-DE" dirty="0">
                <a:solidFill>
                  <a:srgbClr val="005555"/>
                </a:solidFill>
              </a:rPr>
              <a:t> </a:t>
            </a:r>
            <a:r>
              <a:rPr lang="de-DE" dirty="0" err="1">
                <a:solidFill>
                  <a:srgbClr val="005555"/>
                </a:solidFill>
              </a:rPr>
              <a:t>profiles</a:t>
            </a:r>
            <a:r>
              <a:rPr lang="de-DE" dirty="0" smtClean="0">
                <a:solidFill>
                  <a:srgbClr val="005555"/>
                </a:solidFill>
              </a:rPr>
              <a:t> 	</a:t>
            </a:r>
            <a:r>
              <a:rPr lang="de-DE" dirty="0" smtClean="0">
                <a:solidFill>
                  <a:srgbClr val="005555"/>
                </a:solidFill>
                <a:sym typeface="Wingdings" panose="05000000000000000000" pitchFamily="2" charset="2"/>
              </a:rPr>
              <a:t> </a:t>
            </a:r>
            <a:r>
              <a:rPr lang="de-DE" dirty="0" err="1" smtClean="0">
                <a:solidFill>
                  <a:srgbClr val="005555"/>
                </a:solidFill>
              </a:rPr>
              <a:t>Particle</a:t>
            </a:r>
            <a:r>
              <a:rPr lang="de-DE" dirty="0" smtClean="0">
                <a:solidFill>
                  <a:srgbClr val="005555"/>
                </a:solidFill>
              </a:rPr>
              <a:t> </a:t>
            </a:r>
            <a:r>
              <a:rPr lang="de-DE" dirty="0" err="1">
                <a:solidFill>
                  <a:srgbClr val="005555"/>
                </a:solidFill>
              </a:rPr>
              <a:t>exhaust</a:t>
            </a:r>
            <a:r>
              <a:rPr lang="de-DE" dirty="0">
                <a:solidFill>
                  <a:srgbClr val="005555"/>
                </a:solidFill>
              </a:rPr>
              <a:t> = Core + Wall </a:t>
            </a:r>
            <a:r>
              <a:rPr lang="de-DE" dirty="0" err="1">
                <a:solidFill>
                  <a:srgbClr val="005555"/>
                </a:solidFill>
              </a:rPr>
              <a:t>source</a:t>
            </a:r>
            <a:endParaRPr lang="de-DE" dirty="0">
              <a:solidFill>
                <a:srgbClr val="005555"/>
              </a:solidFill>
            </a:endParaRPr>
          </a:p>
          <a:p>
            <a:endParaRPr lang="de-DE" dirty="0"/>
          </a:p>
        </p:txBody>
      </p:sp>
      <p:sp>
        <p:nvSpPr>
          <p:cNvPr id="3" name="Titel 2"/>
          <p:cNvSpPr>
            <a:spLocks noGrp="1"/>
          </p:cNvSpPr>
          <p:nvPr>
            <p:ph type="title"/>
          </p:nvPr>
        </p:nvSpPr>
        <p:spPr/>
        <p:txBody>
          <a:bodyPr/>
          <a:lstStyle/>
          <a:p>
            <a:r>
              <a:rPr lang="de-DE" dirty="0" err="1" smtClean="0"/>
              <a:t>Exhausts</a:t>
            </a:r>
            <a:r>
              <a:rPr lang="de-DE" dirty="0" smtClean="0"/>
              <a:t> </a:t>
            </a:r>
            <a:r>
              <a:rPr lang="de-DE" dirty="0" err="1" smtClean="0"/>
              <a:t>limits</a:t>
            </a:r>
            <a:r>
              <a:rPr lang="de-DE" dirty="0" smtClean="0"/>
              <a:t> </a:t>
            </a:r>
            <a:r>
              <a:rPr lang="de-DE" dirty="0" err="1" smtClean="0"/>
              <a:t>profile</a:t>
            </a:r>
            <a:r>
              <a:rPr lang="de-DE" dirty="0" smtClean="0"/>
              <a:t> </a:t>
            </a:r>
            <a:r>
              <a:rPr lang="de-DE" dirty="0" err="1" smtClean="0"/>
              <a:t>shaping</a:t>
            </a:r>
            <a:endParaRPr lang="de-DE" dirty="0"/>
          </a:p>
        </p:txBody>
      </p:sp>
      <p:sp>
        <p:nvSpPr>
          <p:cNvPr id="6" name="Foliennummernplatzhalter 5"/>
          <p:cNvSpPr>
            <a:spLocks noGrp="1"/>
          </p:cNvSpPr>
          <p:nvPr>
            <p:ph type="sldNum" sz="quarter" idx="16"/>
          </p:nvPr>
        </p:nvSpPr>
        <p:spPr/>
        <p:txBody>
          <a:bodyPr/>
          <a:lstStyle/>
          <a:p>
            <a:fld id="{3B1A4699-952B-42DA-8DC4-38A59B49610C}" type="slidenum">
              <a:rPr lang="de-DE" smtClean="0"/>
              <a:pPr/>
              <a:t>18</a:t>
            </a:fld>
            <a:endParaRPr lang="de-DE" dirty="0"/>
          </a:p>
        </p:txBody>
      </p:sp>
      <p:pic>
        <p:nvPicPr>
          <p:cNvPr id="12" name="Grafik 11"/>
          <p:cNvPicPr>
            <a:picLocks noChangeAspect="1"/>
          </p:cNvPicPr>
          <p:nvPr/>
        </p:nvPicPr>
        <p:blipFill>
          <a:blip r:embed="rId3"/>
          <a:stretch>
            <a:fillRect/>
          </a:stretch>
        </p:blipFill>
        <p:spPr>
          <a:xfrm>
            <a:off x="695325" y="1531468"/>
            <a:ext cx="10559887" cy="5182617"/>
          </a:xfrm>
          <a:prstGeom prst="rect">
            <a:avLst/>
          </a:prstGeom>
        </p:spPr>
      </p:pic>
      <p:sp>
        <p:nvSpPr>
          <p:cNvPr id="9" name="Textfeld 8"/>
          <p:cNvSpPr txBox="1"/>
          <p:nvPr/>
        </p:nvSpPr>
        <p:spPr>
          <a:xfrm>
            <a:off x="11052773" y="1531468"/>
            <a:ext cx="361774" cy="294953"/>
          </a:xfrm>
          <a:prstGeom prst="rect">
            <a:avLst/>
          </a:prstGeom>
          <a:noFill/>
        </p:spPr>
        <p:txBody>
          <a:bodyPr wrap="square" lIns="0" tIns="0" rIns="0" bIns="0" rtlCol="0" anchor="t" anchorCtr="0">
            <a:spAutoFit/>
          </a:bodyPr>
          <a:lstStyle/>
          <a:p>
            <a:pPr algn="l">
              <a:lnSpc>
                <a:spcPts val="2300"/>
              </a:lnSpc>
              <a:spcBef>
                <a:spcPts val="1150"/>
              </a:spcBef>
            </a:pPr>
            <a:r>
              <a:rPr lang="de-DE" sz="1200" dirty="0" smtClean="0"/>
              <a:t>[n/s]</a:t>
            </a:r>
          </a:p>
        </p:txBody>
      </p:sp>
      <p:cxnSp>
        <p:nvCxnSpPr>
          <p:cNvPr id="7" name="Gerader Verbinder 6"/>
          <p:cNvCxnSpPr/>
          <p:nvPr/>
        </p:nvCxnSpPr>
        <p:spPr>
          <a:xfrm flipH="1">
            <a:off x="7116381" y="1867517"/>
            <a:ext cx="9523" cy="4697373"/>
          </a:xfrm>
          <a:prstGeom prst="line">
            <a:avLst/>
          </a:prstGeom>
          <a:ln w="1905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Pfeil nach rechts 7"/>
          <p:cNvSpPr/>
          <p:nvPr/>
        </p:nvSpPr>
        <p:spPr>
          <a:xfrm>
            <a:off x="7133383" y="3680293"/>
            <a:ext cx="2753957" cy="742298"/>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r>
              <a:rPr lang="de-DE" sz="1300" b="1" dirty="0" smtClean="0">
                <a:solidFill>
                  <a:schemeClr val="bg1"/>
                </a:solidFill>
              </a:rPr>
              <a:t>Transient </a:t>
            </a:r>
            <a:r>
              <a:rPr lang="de-DE" sz="1300" b="1" dirty="0" err="1" smtClean="0">
                <a:solidFill>
                  <a:schemeClr val="bg1"/>
                </a:solidFill>
              </a:rPr>
              <a:t>peaked</a:t>
            </a:r>
            <a:r>
              <a:rPr lang="de-DE" sz="1300" b="1" dirty="0" smtClean="0">
                <a:solidFill>
                  <a:schemeClr val="bg1"/>
                </a:solidFill>
              </a:rPr>
              <a:t> </a:t>
            </a:r>
            <a:r>
              <a:rPr lang="de-DE" sz="1300" b="1" dirty="0" err="1" smtClean="0">
                <a:solidFill>
                  <a:schemeClr val="bg1"/>
                </a:solidFill>
              </a:rPr>
              <a:t>profiles</a:t>
            </a:r>
            <a:endParaRPr lang="de-DE" sz="1300" b="1" dirty="0" smtClean="0">
              <a:solidFill>
                <a:schemeClr val="bg1"/>
              </a:solidFill>
            </a:endParaRPr>
          </a:p>
        </p:txBody>
      </p:sp>
      <p:sp>
        <p:nvSpPr>
          <p:cNvPr id="17" name="Right Brace 16"/>
          <p:cNvSpPr/>
          <p:nvPr/>
        </p:nvSpPr>
        <p:spPr>
          <a:xfrm>
            <a:off x="10759200" y="1955615"/>
            <a:ext cx="365761" cy="1424863"/>
          </a:xfrm>
          <a:prstGeom prst="rightBrace">
            <a:avLst/>
          </a:prstGeom>
          <a:ln w="28575" cmpd="sng">
            <a:solidFill>
              <a:srgbClr val="EF7C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8" name="TextBox 17"/>
          <p:cNvSpPr txBox="1"/>
          <p:nvPr/>
        </p:nvSpPr>
        <p:spPr>
          <a:xfrm>
            <a:off x="11290427" y="2511239"/>
            <a:ext cx="466474"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rgbClr val="EF7C00"/>
                </a:solidFill>
              </a:rPr>
              <a:t>sinks</a:t>
            </a:r>
            <a:endParaRPr lang="de-DE" sz="1600" dirty="0" err="1" smtClean="0">
              <a:solidFill>
                <a:srgbClr val="EF7C00"/>
              </a:solidFill>
            </a:endParaRPr>
          </a:p>
        </p:txBody>
      </p:sp>
      <p:sp>
        <p:nvSpPr>
          <p:cNvPr id="19" name="Right Brace 18"/>
          <p:cNvSpPr/>
          <p:nvPr/>
        </p:nvSpPr>
        <p:spPr>
          <a:xfrm>
            <a:off x="10759200" y="4122776"/>
            <a:ext cx="365761" cy="2499004"/>
          </a:xfrm>
          <a:prstGeom prst="rightBrace">
            <a:avLst/>
          </a:prstGeom>
          <a:ln w="28575" cmpd="sng">
            <a:solidFill>
              <a:srgbClr val="92D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0" name="TextBox 19"/>
          <p:cNvSpPr txBox="1"/>
          <p:nvPr/>
        </p:nvSpPr>
        <p:spPr>
          <a:xfrm>
            <a:off x="11290427" y="5223091"/>
            <a:ext cx="718145"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rgbClr val="92D050"/>
                </a:solidFill>
              </a:rPr>
              <a:t>sources</a:t>
            </a:r>
            <a:endParaRPr lang="de-DE" sz="1600" dirty="0" err="1" smtClean="0">
              <a:solidFill>
                <a:srgbClr val="92D050"/>
              </a:solidFill>
            </a:endParaRPr>
          </a:p>
        </p:txBody>
      </p:sp>
      <p:sp>
        <p:nvSpPr>
          <p:cNvPr id="21" name="TextBox 20"/>
          <p:cNvSpPr txBox="1"/>
          <p:nvPr/>
        </p:nvSpPr>
        <p:spPr bwMode="auto">
          <a:xfrm>
            <a:off x="-154217" y="6160104"/>
            <a:ext cx="1438584" cy="589905"/>
          </a:xfrm>
          <a:prstGeom prst="rect">
            <a:avLst/>
          </a:prstGeom>
          <a:noFill/>
        </p:spPr>
        <p:txBody>
          <a:bodyPr wrap="square" lIns="0" tIns="0" rIns="0" bIns="0" rtlCol="0" anchor="t" anchorCtr="0">
            <a:spAutoFit/>
          </a:bodyPr>
          <a:lstStyle/>
          <a:p>
            <a:pPr algn="r">
              <a:lnSpc>
                <a:spcPts val="2300"/>
              </a:lnSpc>
            </a:pPr>
            <a:r>
              <a:rPr lang="en-US" sz="1200" b="1" dirty="0" smtClean="0"/>
              <a:t>Courtesy  </a:t>
            </a:r>
          </a:p>
          <a:p>
            <a:pPr algn="r">
              <a:lnSpc>
                <a:spcPts val="2300"/>
              </a:lnSpc>
            </a:pPr>
            <a:r>
              <a:rPr lang="en-US" sz="1200" b="1" dirty="0" smtClean="0"/>
              <a:t>Th. Kremeyer</a:t>
            </a:r>
            <a:endParaRPr lang="de-DE" sz="1200" b="1" dirty="0" err="1" smtClean="0"/>
          </a:p>
        </p:txBody>
      </p:sp>
    </p:spTree>
    <p:extLst>
      <p:ext uri="{BB962C8B-B14F-4D97-AF65-F5344CB8AC3E}">
        <p14:creationId xmlns:p14="http://schemas.microsoft.com/office/powerpoint/2010/main" val="4101852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2681519" y="6263421"/>
            <a:ext cx="7777177" cy="544829"/>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6" name="Rectangle 15"/>
          <p:cNvSpPr/>
          <p:nvPr/>
        </p:nvSpPr>
        <p:spPr>
          <a:xfrm>
            <a:off x="2332146" y="5687566"/>
            <a:ext cx="876300" cy="566754"/>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7" name="Rectangle 16"/>
          <p:cNvSpPr/>
          <p:nvPr/>
        </p:nvSpPr>
        <p:spPr>
          <a:xfrm>
            <a:off x="2563294" y="5802975"/>
            <a:ext cx="7895402" cy="451345"/>
          </a:xfrm>
          <a:prstGeom prst="rect">
            <a:avLst/>
          </a:prstGeom>
          <a:solidFill>
            <a:srgbClr val="FFC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5" name="Rectangle 44"/>
          <p:cNvSpPr/>
          <p:nvPr/>
        </p:nvSpPr>
        <p:spPr>
          <a:xfrm>
            <a:off x="2671895" y="5879421"/>
            <a:ext cx="7777177" cy="205912"/>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 name="Content Placeholder 1"/>
          <p:cNvSpPr>
            <a:spLocks noGrp="1"/>
          </p:cNvSpPr>
          <p:nvPr>
            <p:ph sz="quarter" idx="13"/>
          </p:nvPr>
        </p:nvSpPr>
        <p:spPr>
          <a:xfrm>
            <a:off x="363984" y="896645"/>
            <a:ext cx="11514338" cy="4271309"/>
          </a:xfrm>
        </p:spPr>
        <p:txBody>
          <a:bodyPr>
            <a:normAutofit fontScale="85000" lnSpcReduction="20000"/>
          </a:bodyPr>
          <a:lstStyle/>
          <a:p>
            <a:r>
              <a:rPr lang="en-US" dirty="0" smtClean="0"/>
              <a:t>Flat tile following curvatures of magnetic field at plasma facing side</a:t>
            </a:r>
          </a:p>
          <a:p>
            <a:r>
              <a:rPr lang="en-US" dirty="0" smtClean="0"/>
              <a:t>CuCrZr heat sink with integrated manifold</a:t>
            </a:r>
          </a:p>
          <a:p>
            <a:pPr lvl="1"/>
            <a:r>
              <a:rPr lang="en-US" dirty="0" smtClean="0"/>
              <a:t>Flat plates with machined half sides of water channels </a:t>
            </a:r>
          </a:p>
          <a:p>
            <a:pPr lvl="1"/>
            <a:r>
              <a:rPr lang="en-US" dirty="0" smtClean="0"/>
              <a:t>Stiffeners at cold side to minimize thermal curvature</a:t>
            </a:r>
          </a:p>
          <a:p>
            <a:pPr lvl="1"/>
            <a:r>
              <a:rPr lang="en-US" dirty="0" smtClean="0"/>
              <a:t>Threaded channel surface to mimic swirl</a:t>
            </a:r>
          </a:p>
          <a:p>
            <a:pPr lvl="1"/>
            <a:r>
              <a:rPr lang="en-US" dirty="0" smtClean="0"/>
              <a:t>Diffusion welded with flat weld interface (</a:t>
            </a:r>
            <a:r>
              <a:rPr lang="en-US" dirty="0" smtClean="0">
                <a:solidFill>
                  <a:srgbClr val="006C66"/>
                </a:solidFill>
              </a:rPr>
              <a:t>alternatively brazed</a:t>
            </a:r>
            <a:r>
              <a:rPr lang="en-US" dirty="0" smtClean="0"/>
              <a:t>)</a:t>
            </a:r>
          </a:p>
          <a:p>
            <a:pPr lvl="1"/>
            <a:r>
              <a:rPr lang="en-US" dirty="0" smtClean="0"/>
              <a:t>Plasma facing side machined after welding to match optimized plasma facing geometry</a:t>
            </a:r>
          </a:p>
          <a:p>
            <a:pPr lvl="1"/>
            <a:r>
              <a:rPr lang="en-US" dirty="0" smtClean="0">
                <a:solidFill>
                  <a:srgbClr val="006C66"/>
                </a:solidFill>
              </a:rPr>
              <a:t>Alternatively 3D SLM printed heat sink</a:t>
            </a:r>
          </a:p>
          <a:p>
            <a:r>
              <a:rPr lang="en-US" dirty="0" smtClean="0"/>
              <a:t>3 mm W or W alloy tiles with 1 mm soft copper interlayer </a:t>
            </a:r>
          </a:p>
          <a:p>
            <a:pPr lvl="1"/>
            <a:r>
              <a:rPr lang="en-US" dirty="0" smtClean="0"/>
              <a:t>Galvanized copper (stress free at room temperature, delamination stress is compressive in heating up)</a:t>
            </a:r>
          </a:p>
          <a:p>
            <a:pPr lvl="1"/>
            <a:r>
              <a:rPr lang="en-US" dirty="0" smtClean="0"/>
              <a:t>Cast copper (stress free at molten copper temperature of 1080°C, delamination stress is tensile in cooling down)</a:t>
            </a:r>
          </a:p>
          <a:p>
            <a:r>
              <a:rPr lang="en-US" dirty="0" smtClean="0"/>
              <a:t>HIP process to join heat sink to copper interlayer</a:t>
            </a:r>
          </a:p>
          <a:p>
            <a:pPr lvl="1"/>
            <a:r>
              <a:rPr lang="en-US" dirty="0" smtClean="0"/>
              <a:t>Allowing for wavy plasma facing surface shape and L-shaped edge tile </a:t>
            </a:r>
            <a:r>
              <a:rPr lang="en-US" dirty="0"/>
              <a:t>L-shaped edge tile </a:t>
            </a:r>
            <a:endParaRPr lang="en-US" dirty="0" smtClean="0"/>
          </a:p>
          <a:p>
            <a:pPr lvl="2"/>
            <a:r>
              <a:rPr lang="en-US" dirty="0" smtClean="0"/>
              <a:t>L-tile avoids </a:t>
            </a:r>
            <a:r>
              <a:rPr lang="en-US" dirty="0"/>
              <a:t>strain singularity at </a:t>
            </a:r>
            <a:r>
              <a:rPr lang="en-US" dirty="0" smtClean="0"/>
              <a:t>free end of interface where peak </a:t>
            </a:r>
            <a:r>
              <a:rPr lang="en-US" dirty="0"/>
              <a:t>temperature </a:t>
            </a:r>
            <a:r>
              <a:rPr lang="en-US" dirty="0" smtClean="0"/>
              <a:t>occurs</a:t>
            </a:r>
            <a:endParaRPr lang="en-US" dirty="0"/>
          </a:p>
          <a:p>
            <a:pPr lvl="1"/>
            <a:r>
              <a:rPr lang="en-US" dirty="0" smtClean="0">
                <a:solidFill>
                  <a:srgbClr val="006C66"/>
                </a:solidFill>
              </a:rPr>
              <a:t>Alternatively no HIP with modified plasma facing surface to avoid need for edge tile</a:t>
            </a:r>
          </a:p>
          <a:p>
            <a:pPr lvl="1"/>
            <a:r>
              <a:rPr lang="en-US" dirty="0" smtClean="0">
                <a:solidFill>
                  <a:srgbClr val="006C66"/>
                </a:solidFill>
              </a:rPr>
              <a:t>Alternatively no HIP with separate edge tile (e-beam welding) but lower design load</a:t>
            </a:r>
          </a:p>
          <a:p>
            <a:r>
              <a:rPr lang="en-US" dirty="0" smtClean="0"/>
              <a:t>Final W machining after HIP</a:t>
            </a:r>
            <a:endParaRPr lang="de-DE" dirty="0"/>
          </a:p>
        </p:txBody>
      </p:sp>
      <p:sp>
        <p:nvSpPr>
          <p:cNvPr id="3" name="Title 2"/>
          <p:cNvSpPr>
            <a:spLocks noGrp="1"/>
          </p:cNvSpPr>
          <p:nvPr>
            <p:ph type="title"/>
          </p:nvPr>
        </p:nvSpPr>
        <p:spPr/>
        <p:txBody>
          <a:bodyPr/>
          <a:lstStyle/>
          <a:p>
            <a:r>
              <a:rPr lang="en-US" dirty="0" smtClean="0"/>
              <a:t>Design approach</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19</a:t>
            </a:fld>
            <a:endParaRPr lang="de-DE" dirty="0"/>
          </a:p>
        </p:txBody>
      </p:sp>
      <p:sp>
        <p:nvSpPr>
          <p:cNvPr id="5" name="Rectangle 4"/>
          <p:cNvSpPr/>
          <p:nvPr/>
        </p:nvSpPr>
        <p:spPr>
          <a:xfrm>
            <a:off x="2681519" y="6099342"/>
            <a:ext cx="7777177" cy="147973"/>
          </a:xfrm>
          <a:prstGeom prst="rect">
            <a:avLst/>
          </a:prstGeom>
          <a:solidFill>
            <a:srgbClr val="EF7C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6" name="Rectangle 5"/>
          <p:cNvSpPr/>
          <p:nvPr/>
        </p:nvSpPr>
        <p:spPr>
          <a:xfrm>
            <a:off x="2770295" y="5987992"/>
            <a:ext cx="7580379" cy="107634"/>
          </a:xfrm>
          <a:prstGeom prst="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1" name="Rectangle 10"/>
          <p:cNvSpPr/>
          <p:nvPr/>
        </p:nvSpPr>
        <p:spPr>
          <a:xfrm>
            <a:off x="2681519" y="6254321"/>
            <a:ext cx="784901" cy="603679"/>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 name="Rectangle 11"/>
          <p:cNvSpPr/>
          <p:nvPr/>
        </p:nvSpPr>
        <p:spPr>
          <a:xfrm>
            <a:off x="3726785" y="6254322"/>
            <a:ext cx="1173596" cy="47051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Rectangle 12"/>
          <p:cNvSpPr/>
          <p:nvPr/>
        </p:nvSpPr>
        <p:spPr>
          <a:xfrm>
            <a:off x="5072945" y="6254322"/>
            <a:ext cx="1133238" cy="47051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4" name="Rectangle 13"/>
          <p:cNvSpPr/>
          <p:nvPr/>
        </p:nvSpPr>
        <p:spPr>
          <a:xfrm>
            <a:off x="6354092" y="6254322"/>
            <a:ext cx="1174843" cy="47051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5" name="Rectangle 14"/>
          <p:cNvSpPr/>
          <p:nvPr/>
        </p:nvSpPr>
        <p:spPr>
          <a:xfrm>
            <a:off x="7676844" y="6254322"/>
            <a:ext cx="1188613" cy="470516"/>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8" name="Rectangle 17"/>
          <p:cNvSpPr/>
          <p:nvPr/>
        </p:nvSpPr>
        <p:spPr>
          <a:xfrm>
            <a:off x="3239531"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9" name="Rectangle 18"/>
          <p:cNvSpPr/>
          <p:nvPr/>
        </p:nvSpPr>
        <p:spPr>
          <a:xfrm>
            <a:off x="4146916"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0" name="Rectangle 19"/>
          <p:cNvSpPr/>
          <p:nvPr/>
        </p:nvSpPr>
        <p:spPr>
          <a:xfrm>
            <a:off x="5049892"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1" name="Rectangle 20"/>
          <p:cNvSpPr/>
          <p:nvPr/>
        </p:nvSpPr>
        <p:spPr>
          <a:xfrm>
            <a:off x="5949245"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 name="Rectangle 21"/>
          <p:cNvSpPr/>
          <p:nvPr/>
        </p:nvSpPr>
        <p:spPr>
          <a:xfrm>
            <a:off x="6848598"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3" name="Rectangle 22"/>
          <p:cNvSpPr/>
          <p:nvPr/>
        </p:nvSpPr>
        <p:spPr>
          <a:xfrm>
            <a:off x="7749411"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Rectangle 23"/>
          <p:cNvSpPr/>
          <p:nvPr/>
        </p:nvSpPr>
        <p:spPr>
          <a:xfrm>
            <a:off x="8650224"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5" name="Rectangle 24"/>
          <p:cNvSpPr/>
          <p:nvPr/>
        </p:nvSpPr>
        <p:spPr>
          <a:xfrm>
            <a:off x="9711850" y="6085333"/>
            <a:ext cx="641416" cy="178086"/>
          </a:xfrm>
          <a:prstGeom prst="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6" name="Rectangle 25"/>
          <p:cNvSpPr/>
          <p:nvPr/>
        </p:nvSpPr>
        <p:spPr>
          <a:xfrm>
            <a:off x="9582396" y="5687566"/>
            <a:ext cx="876300"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8" name="Rounded Rectangle 27"/>
          <p:cNvSpPr/>
          <p:nvPr/>
        </p:nvSpPr>
        <p:spPr>
          <a:xfrm>
            <a:off x="8966920" y="6245995"/>
            <a:ext cx="643466" cy="470518"/>
          </a:xfrm>
          <a:prstGeom prst="round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30" name="Rounded Rectangle 29"/>
          <p:cNvSpPr/>
          <p:nvPr/>
        </p:nvSpPr>
        <p:spPr>
          <a:xfrm>
            <a:off x="9711849" y="6161779"/>
            <a:ext cx="643466" cy="546409"/>
          </a:xfrm>
          <a:prstGeom prst="roundRect">
            <a:avLst/>
          </a:prstGeom>
          <a:solidFill>
            <a:schemeClr val="accent4"/>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32" name="Straight Connector 31"/>
          <p:cNvCxnSpPr/>
          <p:nvPr/>
        </p:nvCxnSpPr>
        <p:spPr>
          <a:xfrm>
            <a:off x="3322108" y="6254320"/>
            <a:ext cx="7399867" cy="0"/>
          </a:xfrm>
          <a:prstGeom prst="line">
            <a:avLst/>
          </a:prstGeom>
          <a:ln w="1905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681519" y="6092337"/>
            <a:ext cx="8040456" cy="0"/>
          </a:xfrm>
          <a:prstGeom prst="line">
            <a:avLst/>
          </a:prstGeom>
          <a:ln w="19050" cmpd="sng">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endCxn id="11" idx="1"/>
          </p:cNvCxnSpPr>
          <p:nvPr/>
        </p:nvCxnSpPr>
        <p:spPr>
          <a:xfrm>
            <a:off x="2681519" y="5881458"/>
            <a:ext cx="0" cy="674703"/>
          </a:xfrm>
          <a:prstGeom prst="line">
            <a:avLst/>
          </a:prstGeom>
          <a:ln w="19050" cmpd="sng">
            <a:solidFill>
              <a:srgbClr val="00B05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681519" y="5881458"/>
            <a:ext cx="8040456" cy="0"/>
          </a:xfrm>
          <a:prstGeom prst="line">
            <a:avLst/>
          </a:prstGeom>
          <a:ln w="19050" cmpd="sng">
            <a:solidFill>
              <a:srgbClr val="00B05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1083498" y="5509284"/>
            <a:ext cx="876300" cy="566754"/>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48" name="Rectangle 47"/>
          <p:cNvSpPr/>
          <p:nvPr/>
        </p:nvSpPr>
        <p:spPr>
          <a:xfrm>
            <a:off x="1314646" y="5624693"/>
            <a:ext cx="640582" cy="451345"/>
          </a:xfrm>
          <a:prstGeom prst="rect">
            <a:avLst/>
          </a:prstGeom>
          <a:solidFill>
            <a:srgbClr val="FFC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1" name="Rectangle 50"/>
          <p:cNvSpPr/>
          <p:nvPr/>
        </p:nvSpPr>
        <p:spPr>
          <a:xfrm>
            <a:off x="2344134" y="5425356"/>
            <a:ext cx="892805" cy="76444"/>
          </a:xfrm>
          <a:prstGeom prst="rect">
            <a:avLst/>
          </a:prstGeom>
          <a:solidFill>
            <a:srgbClr val="FFC000"/>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52" name="Rectangle 51"/>
          <p:cNvSpPr/>
          <p:nvPr/>
        </p:nvSpPr>
        <p:spPr>
          <a:xfrm>
            <a:off x="2344134" y="5309946"/>
            <a:ext cx="892805" cy="115407"/>
          </a:xfrm>
          <a:prstGeom prst="rect">
            <a:avLst/>
          </a:prstGeom>
          <a:solidFill>
            <a:srgbClr val="777777"/>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54" name="Straight Connector 53"/>
          <p:cNvCxnSpPr/>
          <p:nvPr/>
        </p:nvCxnSpPr>
        <p:spPr>
          <a:xfrm>
            <a:off x="2126208" y="5420043"/>
            <a:ext cx="1514475" cy="0"/>
          </a:xfrm>
          <a:prstGeom prst="line">
            <a:avLst/>
          </a:prstGeom>
          <a:ln w="1905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314646" y="5624693"/>
            <a:ext cx="892805" cy="0"/>
          </a:xfrm>
          <a:prstGeom prst="line">
            <a:avLst/>
          </a:prstGeom>
          <a:ln w="1905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314646" y="5624693"/>
            <a:ext cx="0" cy="650770"/>
          </a:xfrm>
          <a:prstGeom prst="line">
            <a:avLst/>
          </a:prstGeom>
          <a:ln w="19050" cmpd="sng">
            <a:solidFill>
              <a:srgbClr val="FF000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650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xEl>
                                              <p:pRg st="9" end="9"/>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
                                            <p:txEl>
                                              <p:pRg st="10" end="10"/>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
                                            <p:txEl>
                                              <p:pRg st="11" end="11"/>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
                                            <p:txEl>
                                              <p:pRg st="12" end="12"/>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
                                            <p:txEl>
                                              <p:pRg st="13" end="13"/>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
                                            <p:txEl>
                                              <p:pRg st="14" end="14"/>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
                                            <p:txEl>
                                              <p:pRg st="15" end="15"/>
                                            </p:txEl>
                                          </p:spTgt>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2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2"/>
                                        </p:tgtEl>
                                        <p:attrNameLst>
                                          <p:attrName>style.visibility</p:attrName>
                                        </p:attrNameLst>
                                      </p:cBhvr>
                                      <p:to>
                                        <p:strVal val="visible"/>
                                      </p:to>
                                    </p:set>
                                  </p:childTnLst>
                                </p:cTn>
                              </p:par>
                              <p:par>
                                <p:cTn id="117" presetID="1" presetClass="exit" presetSubtype="0" fill="hold" grpId="1" nodeType="withEffect">
                                  <p:stCondLst>
                                    <p:cond delay="0"/>
                                  </p:stCondLst>
                                  <p:childTnLst>
                                    <p:set>
                                      <p:cBhvr>
                                        <p:cTn id="118" dur="1" fill="hold">
                                          <p:stCondLst>
                                            <p:cond delay="0"/>
                                          </p:stCondLst>
                                        </p:cTn>
                                        <p:tgtEl>
                                          <p:spTgt spid="48"/>
                                        </p:tgtEl>
                                        <p:attrNameLst>
                                          <p:attrName>style.visibility</p:attrName>
                                        </p:attrNameLst>
                                      </p:cBhvr>
                                      <p:to>
                                        <p:strVal val="hidden"/>
                                      </p:to>
                                    </p:set>
                                  </p:childTnLst>
                                </p:cTn>
                              </p:par>
                              <p:par>
                                <p:cTn id="119" presetID="1" presetClass="exit" presetSubtype="0" fill="hold" grpId="1" nodeType="withEffect">
                                  <p:stCondLst>
                                    <p:cond delay="0"/>
                                  </p:stCondLst>
                                  <p:childTnLst>
                                    <p:set>
                                      <p:cBhvr>
                                        <p:cTn id="120" dur="1" fill="hold">
                                          <p:stCondLst>
                                            <p:cond delay="0"/>
                                          </p:stCondLst>
                                        </p:cTn>
                                        <p:tgtEl>
                                          <p:spTgt spid="47"/>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59"/>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55"/>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51"/>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52"/>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54"/>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6" grpId="0" animBg="1"/>
      <p:bldP spid="17" grpId="0" animBg="1"/>
      <p:bldP spid="45" grpId="0" animBg="1"/>
      <p:bldP spid="5" grpId="0" animBg="1"/>
      <p:bldP spid="6" grpId="0" animBg="1"/>
      <p:bldP spid="11" grpId="0" animBg="1"/>
      <p:bldP spid="12" grpId="0" animBg="1"/>
      <p:bldP spid="13" grpId="0" animBg="1"/>
      <p:bldP spid="14" grpId="0" animBg="1"/>
      <p:bldP spid="15" grpId="0" animBg="1"/>
      <p:bldP spid="18" grpId="0" animBg="1"/>
      <p:bldP spid="19" grpId="0" animBg="1"/>
      <p:bldP spid="20" grpId="0" animBg="1"/>
      <p:bldP spid="21" grpId="0" animBg="1"/>
      <p:bldP spid="22" grpId="0" animBg="1"/>
      <p:bldP spid="23" grpId="0" animBg="1"/>
      <p:bldP spid="24" grpId="0" animBg="1"/>
      <p:bldP spid="25" grpId="0" animBg="1"/>
      <p:bldP spid="26" grpId="0" animBg="1"/>
      <p:bldP spid="28" grpId="0" animBg="1"/>
      <p:bldP spid="30" grpId="0" animBg="1"/>
      <p:bldP spid="47" grpId="0" animBg="1"/>
      <p:bldP spid="47" grpId="1" animBg="1"/>
      <p:bldP spid="48" grpId="0" animBg="1"/>
      <p:bldP spid="48" grpId="1" animBg="1"/>
      <p:bldP spid="51" grpId="0" animBg="1"/>
      <p:bldP spid="51" grpId="1" animBg="1"/>
      <p:bldP spid="52" grpId="0" animBg="1"/>
      <p:bldP spid="5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Island divertor in W7-X</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a:t>
            </a:fld>
            <a:endParaRPr lang="de-DE" dirty="0"/>
          </a:p>
        </p:txBody>
      </p:sp>
      <p:cxnSp>
        <p:nvCxnSpPr>
          <p:cNvPr id="7" name="Straight Connector 6"/>
          <p:cNvCxnSpPr/>
          <p:nvPr/>
        </p:nvCxnSpPr>
        <p:spPr>
          <a:xfrm flipH="1">
            <a:off x="9024359" y="1054084"/>
            <a:ext cx="59820" cy="239282"/>
          </a:xfrm>
          <a:prstGeom prst="line">
            <a:avLst/>
          </a:prstGeom>
          <a:ln w="76200" cmpd="sng">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200263" y="754601"/>
            <a:ext cx="3767655" cy="2383743"/>
          </a:xfrm>
          <a:prstGeom prst="rect">
            <a:avLst/>
          </a:prstGeom>
        </p:spPr>
      </p:pic>
      <p:pic>
        <p:nvPicPr>
          <p:cNvPr id="9" name="Picture 8"/>
          <p:cNvPicPr>
            <a:picLocks noChangeAspect="1"/>
          </p:cNvPicPr>
          <p:nvPr/>
        </p:nvPicPr>
        <p:blipFill>
          <a:blip r:embed="rId4"/>
          <a:stretch>
            <a:fillRect/>
          </a:stretch>
        </p:blipFill>
        <p:spPr>
          <a:xfrm>
            <a:off x="3861915" y="1526262"/>
            <a:ext cx="3700593" cy="1816765"/>
          </a:xfrm>
          <a:prstGeom prst="rect">
            <a:avLst/>
          </a:prstGeom>
        </p:spPr>
      </p:pic>
      <p:pic>
        <p:nvPicPr>
          <p:cNvPr id="12" name="Picture 11"/>
          <p:cNvPicPr>
            <a:picLocks noChangeAspect="1"/>
          </p:cNvPicPr>
          <p:nvPr/>
        </p:nvPicPr>
        <p:blipFill>
          <a:blip r:embed="rId5"/>
          <a:stretch>
            <a:fillRect/>
          </a:stretch>
        </p:blipFill>
        <p:spPr>
          <a:xfrm>
            <a:off x="7534252" y="835047"/>
            <a:ext cx="4657748" cy="5578323"/>
          </a:xfrm>
          <a:prstGeom prst="rect">
            <a:avLst/>
          </a:prstGeom>
        </p:spPr>
      </p:pic>
      <p:pic>
        <p:nvPicPr>
          <p:cNvPr id="8" name="Picture 7"/>
          <p:cNvPicPr>
            <a:picLocks noChangeAspect="1"/>
          </p:cNvPicPr>
          <p:nvPr/>
        </p:nvPicPr>
        <p:blipFill>
          <a:blip r:embed="rId6"/>
          <a:stretch>
            <a:fillRect/>
          </a:stretch>
        </p:blipFill>
        <p:spPr>
          <a:xfrm>
            <a:off x="338350" y="3224212"/>
            <a:ext cx="4538450" cy="3484952"/>
          </a:xfrm>
          <a:prstGeom prst="rect">
            <a:avLst/>
          </a:prstGeom>
        </p:spPr>
      </p:pic>
      <p:sp>
        <p:nvSpPr>
          <p:cNvPr id="13" name="TextBox 12"/>
          <p:cNvSpPr txBox="1"/>
          <p:nvPr/>
        </p:nvSpPr>
        <p:spPr>
          <a:xfrm>
            <a:off x="3468689" y="5850524"/>
            <a:ext cx="2119170" cy="562846"/>
          </a:xfrm>
          <a:prstGeom prst="rect">
            <a:avLst/>
          </a:prstGeom>
          <a:noFill/>
        </p:spPr>
        <p:txBody>
          <a:bodyPr wrap="none" lIns="0" tIns="0" rIns="0" bIns="0" rtlCol="0" anchor="t" anchorCtr="0">
            <a:spAutoFit/>
          </a:bodyPr>
          <a:lstStyle/>
          <a:p>
            <a:pPr algn="r">
              <a:lnSpc>
                <a:spcPts val="2300"/>
              </a:lnSpc>
              <a:spcBef>
                <a:spcPts val="1150"/>
              </a:spcBef>
            </a:pPr>
            <a:r>
              <a:rPr lang="de-DE" sz="1600" dirty="0" smtClean="0"/>
              <a:t>CFC Divertor </a:t>
            </a:r>
          </a:p>
          <a:p>
            <a:pPr algn="r">
              <a:lnSpc>
                <a:spcPts val="2300"/>
              </a:lnSpc>
            </a:pPr>
            <a:r>
              <a:rPr lang="de-DE" sz="1600" dirty="0" smtClean="0"/>
              <a:t>in </a:t>
            </a:r>
            <a:r>
              <a:rPr lang="de-DE" sz="1600" dirty="0" err="1" smtClean="0"/>
              <a:t>operation</a:t>
            </a:r>
            <a:r>
              <a:rPr lang="de-DE" sz="1600" dirty="0" smtClean="0"/>
              <a:t> </a:t>
            </a:r>
            <a:r>
              <a:rPr lang="de-DE" sz="1600" dirty="0" err="1" smtClean="0"/>
              <a:t>since</a:t>
            </a:r>
            <a:r>
              <a:rPr lang="de-DE" sz="1600" dirty="0" smtClean="0"/>
              <a:t> 2022</a:t>
            </a:r>
            <a:endParaRPr lang="de-DE" sz="1600" dirty="0" smtClean="0"/>
          </a:p>
        </p:txBody>
      </p:sp>
    </p:spTree>
    <p:extLst>
      <p:ext uri="{BB962C8B-B14F-4D97-AF65-F5344CB8AC3E}">
        <p14:creationId xmlns:p14="http://schemas.microsoft.com/office/powerpoint/2010/main" val="3820153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Target element completely out of W heavy alloy</a:t>
            </a:r>
          </a:p>
          <a:p>
            <a:pPr lvl="1"/>
            <a:r>
              <a:rPr lang="en-US" dirty="0"/>
              <a:t>No W-Cu interface </a:t>
            </a:r>
            <a:r>
              <a:rPr lang="en-US" dirty="0">
                <a:sym typeface="Wingdings" panose="05000000000000000000" pitchFamily="2" charset="2"/>
              </a:rPr>
              <a:t> n</a:t>
            </a:r>
            <a:r>
              <a:rPr lang="en-US" dirty="0"/>
              <a:t>o thermal stress singularity </a:t>
            </a:r>
          </a:p>
          <a:p>
            <a:pPr lvl="1"/>
            <a:r>
              <a:rPr lang="en-US" dirty="0" smtClean="0"/>
              <a:t>Qualification tasks</a:t>
            </a:r>
          </a:p>
          <a:p>
            <a:pPr lvl="2"/>
            <a:r>
              <a:rPr lang="en-US" dirty="0" smtClean="0"/>
              <a:t>Sintering of pre-machined plates</a:t>
            </a:r>
          </a:p>
          <a:p>
            <a:pPr lvl="2"/>
            <a:r>
              <a:rPr lang="en-US" dirty="0" smtClean="0"/>
              <a:t>He leak tightness</a:t>
            </a:r>
          </a:p>
          <a:p>
            <a:pPr lvl="2"/>
            <a:r>
              <a:rPr lang="en-US" dirty="0" smtClean="0"/>
              <a:t>Corrosion resistance against DI water</a:t>
            </a:r>
          </a:p>
          <a:p>
            <a:pPr lvl="2"/>
            <a:r>
              <a:rPr lang="en-US" dirty="0" smtClean="0"/>
              <a:t>Crack stabilization after thermal shocks</a:t>
            </a:r>
          </a:p>
          <a:p>
            <a:pPr lvl="1"/>
            <a:endParaRPr lang="de-DE" dirty="0"/>
          </a:p>
        </p:txBody>
      </p:sp>
      <p:sp>
        <p:nvSpPr>
          <p:cNvPr id="3" name="Title 2"/>
          <p:cNvSpPr>
            <a:spLocks noGrp="1"/>
          </p:cNvSpPr>
          <p:nvPr>
            <p:ph type="title"/>
          </p:nvPr>
        </p:nvSpPr>
        <p:spPr/>
        <p:txBody>
          <a:bodyPr/>
          <a:lstStyle/>
          <a:p>
            <a:r>
              <a:rPr lang="en-US" dirty="0" smtClean="0"/>
              <a:t>Alternative design</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20</a:t>
            </a:fld>
            <a:endParaRPr lang="de-DE" dirty="0"/>
          </a:p>
        </p:txBody>
      </p:sp>
      <p:pic>
        <p:nvPicPr>
          <p:cNvPr id="5" name="Content Placeholder 6"/>
          <p:cNvPicPr>
            <a:picLocks noChangeAspect="1"/>
          </p:cNvPicPr>
          <p:nvPr/>
        </p:nvPicPr>
        <p:blipFill rotWithShape="1">
          <a:blip r:embed="rId2"/>
          <a:srcRect l="7383" r="17278"/>
          <a:stretch/>
        </p:blipFill>
        <p:spPr>
          <a:xfrm>
            <a:off x="8249478" y="1162877"/>
            <a:ext cx="3532647" cy="2476319"/>
          </a:xfrm>
          <a:prstGeom prst="rect">
            <a:avLst/>
          </a:prstGeom>
        </p:spPr>
      </p:pic>
      <p:pic>
        <p:nvPicPr>
          <p:cNvPr id="6" name="Content Placeholder 3"/>
          <p:cNvPicPr>
            <a:picLocks noChangeAspect="1"/>
          </p:cNvPicPr>
          <p:nvPr/>
        </p:nvPicPr>
        <p:blipFill rotWithShape="1">
          <a:blip r:embed="rId3"/>
          <a:srcRect l="11479" r="20607"/>
          <a:stretch/>
        </p:blipFill>
        <p:spPr>
          <a:xfrm>
            <a:off x="8249478" y="3791534"/>
            <a:ext cx="3534940" cy="2748831"/>
          </a:xfrm>
          <a:prstGeom prst="rect">
            <a:avLst/>
          </a:prstGeom>
        </p:spPr>
      </p:pic>
      <p:pic>
        <p:nvPicPr>
          <p:cNvPr id="7" name="Content Placeholder 5"/>
          <p:cNvPicPr>
            <a:picLocks noChangeAspect="1"/>
          </p:cNvPicPr>
          <p:nvPr/>
        </p:nvPicPr>
        <p:blipFill rotWithShape="1">
          <a:blip r:embed="rId4"/>
          <a:srcRect l="13753" r="16317"/>
          <a:stretch/>
        </p:blipFill>
        <p:spPr>
          <a:xfrm>
            <a:off x="4436467" y="3796829"/>
            <a:ext cx="3369371" cy="2737258"/>
          </a:xfrm>
          <a:prstGeom prst="rect">
            <a:avLst/>
          </a:prstGeom>
        </p:spPr>
      </p:pic>
      <p:pic>
        <p:nvPicPr>
          <p:cNvPr id="8" name="Content Placeholder 5"/>
          <p:cNvPicPr>
            <a:picLocks noChangeAspect="1"/>
          </p:cNvPicPr>
          <p:nvPr/>
        </p:nvPicPr>
        <p:blipFill rotWithShape="1">
          <a:blip r:embed="rId5"/>
          <a:srcRect l="13753" r="15370"/>
          <a:stretch/>
        </p:blipFill>
        <p:spPr>
          <a:xfrm>
            <a:off x="516836" y="3793559"/>
            <a:ext cx="3419060" cy="2740528"/>
          </a:xfrm>
          <a:prstGeom prst="rect">
            <a:avLst/>
          </a:prstGeom>
        </p:spPr>
      </p:pic>
    </p:spTree>
    <p:extLst>
      <p:ext uri="{BB962C8B-B14F-4D97-AF65-F5344CB8AC3E}">
        <p14:creationId xmlns:p14="http://schemas.microsoft.com/office/powerpoint/2010/main" val="6441069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9462" y="868530"/>
            <a:ext cx="5463540" cy="5478780"/>
          </a:xfrm>
          <a:prstGeom prst="rect">
            <a:avLst/>
          </a:prstGeom>
        </p:spPr>
      </p:pic>
      <p:sp>
        <p:nvSpPr>
          <p:cNvPr id="2" name="Content Placeholder 1"/>
          <p:cNvSpPr>
            <a:spLocks noGrp="1"/>
          </p:cNvSpPr>
          <p:nvPr>
            <p:ph sz="quarter" idx="13"/>
          </p:nvPr>
        </p:nvSpPr>
        <p:spPr/>
        <p:txBody>
          <a:bodyPr/>
          <a:lstStyle/>
          <a:p>
            <a:endParaRPr lang="de-DE"/>
          </a:p>
        </p:txBody>
      </p:sp>
      <p:sp>
        <p:nvSpPr>
          <p:cNvPr id="3" name="Title 2"/>
          <p:cNvSpPr>
            <a:spLocks noGrp="1"/>
          </p:cNvSpPr>
          <p:nvPr>
            <p:ph type="title"/>
          </p:nvPr>
        </p:nvSpPr>
        <p:spPr/>
        <p:txBody>
          <a:bodyPr/>
          <a:lstStyle/>
          <a:p>
            <a:r>
              <a:rPr lang="en-US" dirty="0" smtClean="0"/>
              <a:t>Thermal results</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21</a:t>
            </a:fld>
            <a:endParaRPr lang="de-DE" dirty="0"/>
          </a:p>
        </p:txBody>
      </p:sp>
      <p:sp>
        <p:nvSpPr>
          <p:cNvPr id="8" name="TextBox 7"/>
          <p:cNvSpPr txBox="1"/>
          <p:nvPr/>
        </p:nvSpPr>
        <p:spPr>
          <a:xfrm>
            <a:off x="2766843" y="2133118"/>
            <a:ext cx="2636940" cy="267894"/>
          </a:xfrm>
          <a:prstGeom prst="rect">
            <a:avLst/>
          </a:prstGeom>
          <a:noFill/>
        </p:spPr>
        <p:txBody>
          <a:bodyPr wrap="none" lIns="0" tIns="0" rIns="0" bIns="0" rtlCol="0" anchor="t" anchorCtr="0">
            <a:spAutoFit/>
          </a:bodyPr>
          <a:lstStyle/>
          <a:p>
            <a:pPr>
              <a:lnSpc>
                <a:spcPts val="2300"/>
              </a:lnSpc>
              <a:spcBef>
                <a:spcPts val="1150"/>
              </a:spcBef>
            </a:pPr>
            <a:r>
              <a:rPr lang="en-US" sz="1600" dirty="0">
                <a:solidFill>
                  <a:schemeClr val="bg1"/>
                </a:solidFill>
              </a:rPr>
              <a:t>500 kW/m² </a:t>
            </a:r>
            <a:r>
              <a:rPr lang="en-US" sz="1600" dirty="0" smtClean="0">
                <a:solidFill>
                  <a:schemeClr val="bg1"/>
                </a:solidFill>
              </a:rPr>
              <a:t>uniform radiation </a:t>
            </a:r>
            <a:endParaRPr lang="de-DE" sz="1600" dirty="0" err="1" smtClean="0">
              <a:solidFill>
                <a:schemeClr val="bg1"/>
              </a:solidFill>
            </a:endParaRPr>
          </a:p>
        </p:txBody>
      </p:sp>
      <p:sp>
        <p:nvSpPr>
          <p:cNvPr id="10" name="TextBox 9"/>
          <p:cNvSpPr txBox="1"/>
          <p:nvPr/>
        </p:nvSpPr>
        <p:spPr>
          <a:xfrm>
            <a:off x="7430609" y="1908699"/>
            <a:ext cx="2192908" cy="743793"/>
          </a:xfrm>
          <a:prstGeom prst="rect">
            <a:avLst/>
          </a:prstGeom>
          <a:noFill/>
        </p:spPr>
        <p:txBody>
          <a:bodyPr wrap="none" lIns="0" tIns="0" rIns="0" bIns="0" rtlCol="0" anchor="t" anchorCtr="0">
            <a:spAutoFit/>
          </a:bodyPr>
          <a:lstStyle/>
          <a:p>
            <a:pPr>
              <a:lnSpc>
                <a:spcPts val="2300"/>
              </a:lnSpc>
              <a:spcBef>
                <a:spcPts val="1150"/>
              </a:spcBef>
            </a:pPr>
            <a:r>
              <a:rPr lang="en-US" sz="1600" dirty="0">
                <a:solidFill>
                  <a:schemeClr val="bg1"/>
                </a:solidFill>
              </a:rPr>
              <a:t>500 kW/m² </a:t>
            </a:r>
            <a:r>
              <a:rPr lang="en-US" sz="1600" dirty="0" smtClean="0">
                <a:solidFill>
                  <a:schemeClr val="bg1"/>
                </a:solidFill>
              </a:rPr>
              <a:t>radiation</a:t>
            </a:r>
          </a:p>
          <a:p>
            <a:pPr>
              <a:lnSpc>
                <a:spcPts val="2300"/>
              </a:lnSpc>
              <a:spcBef>
                <a:spcPts val="1150"/>
              </a:spcBef>
            </a:pPr>
            <a:r>
              <a:rPr lang="en-US" sz="1600" dirty="0" smtClean="0">
                <a:solidFill>
                  <a:schemeClr val="bg1"/>
                </a:solidFill>
              </a:rPr>
              <a:t>+ 10 MW/m² @100 mm </a:t>
            </a:r>
            <a:endParaRPr lang="de-DE" sz="1600" dirty="0" err="1" smtClean="0">
              <a:solidFill>
                <a:schemeClr val="bg1"/>
              </a:solidFill>
            </a:endParaRPr>
          </a:p>
        </p:txBody>
      </p:sp>
      <p:pic>
        <p:nvPicPr>
          <p:cNvPr id="13" name="Picture 12"/>
          <p:cNvPicPr>
            <a:picLocks noChangeAspect="1"/>
          </p:cNvPicPr>
          <p:nvPr/>
        </p:nvPicPr>
        <p:blipFill>
          <a:blip r:embed="rId3"/>
          <a:stretch>
            <a:fillRect/>
          </a:stretch>
        </p:blipFill>
        <p:spPr>
          <a:xfrm>
            <a:off x="6079994" y="868530"/>
            <a:ext cx="5463540" cy="5478780"/>
          </a:xfrm>
          <a:prstGeom prst="rect">
            <a:avLst/>
          </a:prstGeom>
        </p:spPr>
      </p:pic>
      <p:pic>
        <p:nvPicPr>
          <p:cNvPr id="14" name="Picture 13"/>
          <p:cNvPicPr>
            <a:picLocks noChangeAspect="1"/>
          </p:cNvPicPr>
          <p:nvPr/>
        </p:nvPicPr>
        <p:blipFill>
          <a:blip r:embed="rId4"/>
          <a:stretch>
            <a:fillRect/>
          </a:stretch>
        </p:blipFill>
        <p:spPr>
          <a:xfrm>
            <a:off x="6232394" y="1020930"/>
            <a:ext cx="5463540" cy="5478780"/>
          </a:xfrm>
          <a:prstGeom prst="rect">
            <a:avLst/>
          </a:prstGeom>
        </p:spPr>
      </p:pic>
      <p:pic>
        <p:nvPicPr>
          <p:cNvPr id="15" name="Picture 14"/>
          <p:cNvPicPr>
            <a:picLocks noChangeAspect="1"/>
          </p:cNvPicPr>
          <p:nvPr/>
        </p:nvPicPr>
        <p:blipFill>
          <a:blip r:embed="rId5"/>
          <a:stretch>
            <a:fillRect/>
          </a:stretch>
        </p:blipFill>
        <p:spPr>
          <a:xfrm>
            <a:off x="6384794" y="1173330"/>
            <a:ext cx="5463540" cy="5478780"/>
          </a:xfrm>
          <a:prstGeom prst="rect">
            <a:avLst/>
          </a:prstGeom>
        </p:spPr>
      </p:pic>
      <p:pic>
        <p:nvPicPr>
          <p:cNvPr id="16" name="Picture 15"/>
          <p:cNvPicPr>
            <a:picLocks noChangeAspect="1"/>
          </p:cNvPicPr>
          <p:nvPr/>
        </p:nvPicPr>
        <p:blipFill>
          <a:blip r:embed="rId6"/>
          <a:stretch>
            <a:fillRect/>
          </a:stretch>
        </p:blipFill>
        <p:spPr>
          <a:xfrm>
            <a:off x="6537194" y="1325730"/>
            <a:ext cx="5463540" cy="5478780"/>
          </a:xfrm>
          <a:prstGeom prst="rect">
            <a:avLst/>
          </a:prstGeom>
        </p:spPr>
      </p:pic>
      <p:sp>
        <p:nvSpPr>
          <p:cNvPr id="17" name="TextBox 16"/>
          <p:cNvSpPr txBox="1"/>
          <p:nvPr/>
        </p:nvSpPr>
        <p:spPr>
          <a:xfrm>
            <a:off x="8449394" y="2133118"/>
            <a:ext cx="2677015" cy="294953"/>
          </a:xfrm>
          <a:prstGeom prst="rect">
            <a:avLst/>
          </a:prstGeom>
          <a:noFill/>
        </p:spPr>
        <p:txBody>
          <a:bodyPr wrap="none" lIns="0" tIns="0" rIns="0" bIns="0" rtlCol="0" anchor="t" anchorCtr="0">
            <a:spAutoFit/>
          </a:bodyPr>
          <a:lstStyle/>
          <a:p>
            <a:pPr>
              <a:lnSpc>
                <a:spcPts val="2300"/>
              </a:lnSpc>
              <a:spcBef>
                <a:spcPts val="1150"/>
              </a:spcBef>
            </a:pPr>
            <a:r>
              <a:rPr lang="en-US" sz="1600" dirty="0" smtClean="0">
                <a:solidFill>
                  <a:schemeClr val="bg1"/>
                </a:solidFill>
              </a:rPr>
              <a:t>10 MW/m² @ 100 mm case 1</a:t>
            </a:r>
            <a:endParaRPr lang="de-DE" sz="1600" dirty="0" err="1" smtClean="0">
              <a:solidFill>
                <a:schemeClr val="bg1"/>
              </a:solidFill>
            </a:endParaRPr>
          </a:p>
        </p:txBody>
      </p:sp>
      <p:sp>
        <p:nvSpPr>
          <p:cNvPr id="18" name="TextBox 17"/>
          <p:cNvSpPr txBox="1"/>
          <p:nvPr/>
        </p:nvSpPr>
        <p:spPr>
          <a:xfrm>
            <a:off x="8601794" y="2285518"/>
            <a:ext cx="2677015" cy="294953"/>
          </a:xfrm>
          <a:prstGeom prst="rect">
            <a:avLst/>
          </a:prstGeom>
          <a:noFill/>
        </p:spPr>
        <p:txBody>
          <a:bodyPr wrap="none" lIns="0" tIns="0" rIns="0" bIns="0" rtlCol="0" anchor="t" anchorCtr="0">
            <a:spAutoFit/>
          </a:bodyPr>
          <a:lstStyle/>
          <a:p>
            <a:pPr>
              <a:lnSpc>
                <a:spcPts val="2300"/>
              </a:lnSpc>
              <a:spcBef>
                <a:spcPts val="1150"/>
              </a:spcBef>
            </a:pPr>
            <a:r>
              <a:rPr lang="en-US" sz="1600" dirty="0" smtClean="0">
                <a:solidFill>
                  <a:schemeClr val="bg1"/>
                </a:solidFill>
              </a:rPr>
              <a:t>10 MW/m² @ 100 mm case 2</a:t>
            </a:r>
            <a:endParaRPr lang="de-DE" sz="1600" dirty="0" err="1" smtClean="0">
              <a:solidFill>
                <a:schemeClr val="bg1"/>
              </a:solidFill>
            </a:endParaRPr>
          </a:p>
        </p:txBody>
      </p:sp>
      <p:sp>
        <p:nvSpPr>
          <p:cNvPr id="19" name="TextBox 18"/>
          <p:cNvSpPr txBox="1"/>
          <p:nvPr/>
        </p:nvSpPr>
        <p:spPr>
          <a:xfrm>
            <a:off x="8754194" y="2437918"/>
            <a:ext cx="2677015" cy="294953"/>
          </a:xfrm>
          <a:prstGeom prst="rect">
            <a:avLst/>
          </a:prstGeom>
          <a:noFill/>
        </p:spPr>
        <p:txBody>
          <a:bodyPr wrap="none" lIns="0" tIns="0" rIns="0" bIns="0" rtlCol="0" anchor="t" anchorCtr="0">
            <a:spAutoFit/>
          </a:bodyPr>
          <a:lstStyle/>
          <a:p>
            <a:pPr>
              <a:lnSpc>
                <a:spcPts val="2300"/>
              </a:lnSpc>
              <a:spcBef>
                <a:spcPts val="1150"/>
              </a:spcBef>
            </a:pPr>
            <a:r>
              <a:rPr lang="en-US" sz="1600" dirty="0" smtClean="0">
                <a:solidFill>
                  <a:schemeClr val="bg1"/>
                </a:solidFill>
              </a:rPr>
              <a:t>10 MW/m² @ 100 mm case 3</a:t>
            </a:r>
            <a:endParaRPr lang="de-DE" sz="1600" dirty="0" err="1" smtClean="0">
              <a:solidFill>
                <a:schemeClr val="bg1"/>
              </a:solidFill>
            </a:endParaRPr>
          </a:p>
        </p:txBody>
      </p:sp>
      <p:sp>
        <p:nvSpPr>
          <p:cNvPr id="20" name="TextBox 19"/>
          <p:cNvSpPr txBox="1"/>
          <p:nvPr/>
        </p:nvSpPr>
        <p:spPr>
          <a:xfrm>
            <a:off x="8906594" y="2590318"/>
            <a:ext cx="2677015" cy="294953"/>
          </a:xfrm>
          <a:prstGeom prst="rect">
            <a:avLst/>
          </a:prstGeom>
          <a:noFill/>
        </p:spPr>
        <p:txBody>
          <a:bodyPr wrap="none" lIns="0" tIns="0" rIns="0" bIns="0" rtlCol="0" anchor="t" anchorCtr="0">
            <a:spAutoFit/>
          </a:bodyPr>
          <a:lstStyle/>
          <a:p>
            <a:pPr>
              <a:lnSpc>
                <a:spcPts val="2300"/>
              </a:lnSpc>
              <a:spcBef>
                <a:spcPts val="1150"/>
              </a:spcBef>
            </a:pPr>
            <a:r>
              <a:rPr lang="en-US" sz="1600" dirty="0" smtClean="0">
                <a:solidFill>
                  <a:schemeClr val="bg1"/>
                </a:solidFill>
              </a:rPr>
              <a:t>10 MW/m² @ 100 mm case 4</a:t>
            </a:r>
            <a:endParaRPr lang="de-DE" sz="1600" dirty="0" err="1" smtClean="0">
              <a:solidFill>
                <a:schemeClr val="bg1"/>
              </a:solidFill>
            </a:endParaRPr>
          </a:p>
        </p:txBody>
      </p:sp>
    </p:spTree>
    <p:extLst>
      <p:ext uri="{BB962C8B-B14F-4D97-AF65-F5344CB8AC3E}">
        <p14:creationId xmlns:p14="http://schemas.microsoft.com/office/powerpoint/2010/main" val="61164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endParaRPr lang="de-DE"/>
          </a:p>
        </p:txBody>
      </p:sp>
      <p:sp>
        <p:nvSpPr>
          <p:cNvPr id="3" name="Title 2"/>
          <p:cNvSpPr>
            <a:spLocks noGrp="1"/>
          </p:cNvSpPr>
          <p:nvPr>
            <p:ph type="title"/>
          </p:nvPr>
        </p:nvSpPr>
        <p:spPr/>
        <p:txBody>
          <a:bodyPr/>
          <a:lstStyle/>
          <a:p>
            <a:r>
              <a:rPr lang="en-US" dirty="0" smtClean="0"/>
              <a:t>Plasma exposure </a:t>
            </a:r>
            <a:r>
              <a:rPr lang="en-US" dirty="0" smtClean="0">
                <a:sym typeface="Wingdings" panose="05000000000000000000" pitchFamily="2" charset="2"/>
              </a:rPr>
              <a:t> HIP process</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22</a:t>
            </a:fld>
            <a:endParaRPr lang="de-DE" dirty="0"/>
          </a:p>
        </p:txBody>
      </p:sp>
      <p:pic>
        <p:nvPicPr>
          <p:cNvPr id="17" name="Picture 16"/>
          <p:cNvPicPr>
            <a:picLocks noChangeAspect="1"/>
          </p:cNvPicPr>
          <p:nvPr/>
        </p:nvPicPr>
        <p:blipFill>
          <a:blip r:embed="rId2"/>
          <a:stretch>
            <a:fillRect/>
          </a:stretch>
        </p:blipFill>
        <p:spPr>
          <a:xfrm>
            <a:off x="6218095" y="977137"/>
            <a:ext cx="5463540" cy="5478780"/>
          </a:xfrm>
          <a:prstGeom prst="rect">
            <a:avLst/>
          </a:prstGeom>
        </p:spPr>
      </p:pic>
      <p:pic>
        <p:nvPicPr>
          <p:cNvPr id="18" name="Picture 17"/>
          <p:cNvPicPr>
            <a:picLocks noChangeAspect="1"/>
          </p:cNvPicPr>
          <p:nvPr/>
        </p:nvPicPr>
        <p:blipFill>
          <a:blip r:embed="rId3"/>
          <a:stretch>
            <a:fillRect/>
          </a:stretch>
        </p:blipFill>
        <p:spPr>
          <a:xfrm>
            <a:off x="6327963" y="1087005"/>
            <a:ext cx="5463540" cy="5478780"/>
          </a:xfrm>
          <a:prstGeom prst="rect">
            <a:avLst/>
          </a:prstGeom>
        </p:spPr>
      </p:pic>
      <p:pic>
        <p:nvPicPr>
          <p:cNvPr id="19" name="Picture 18"/>
          <p:cNvPicPr>
            <a:picLocks noChangeAspect="1"/>
          </p:cNvPicPr>
          <p:nvPr/>
        </p:nvPicPr>
        <p:blipFill>
          <a:blip r:embed="rId4"/>
          <a:stretch>
            <a:fillRect/>
          </a:stretch>
        </p:blipFill>
        <p:spPr>
          <a:xfrm>
            <a:off x="6437831" y="1186240"/>
            <a:ext cx="5463540" cy="5478780"/>
          </a:xfrm>
          <a:prstGeom prst="rect">
            <a:avLst/>
          </a:prstGeom>
        </p:spPr>
      </p:pic>
      <p:pic>
        <p:nvPicPr>
          <p:cNvPr id="20" name="Picture 19"/>
          <p:cNvPicPr>
            <a:picLocks noChangeAspect="1"/>
          </p:cNvPicPr>
          <p:nvPr/>
        </p:nvPicPr>
        <p:blipFill>
          <a:blip r:embed="rId5"/>
          <a:stretch>
            <a:fillRect/>
          </a:stretch>
        </p:blipFill>
        <p:spPr>
          <a:xfrm>
            <a:off x="6537070" y="1296111"/>
            <a:ext cx="5463540" cy="5478780"/>
          </a:xfrm>
          <a:prstGeom prst="rect">
            <a:avLst/>
          </a:prstGeom>
        </p:spPr>
      </p:pic>
      <p:sp>
        <p:nvSpPr>
          <p:cNvPr id="12" name="TextBox 11"/>
          <p:cNvSpPr txBox="1"/>
          <p:nvPr/>
        </p:nvSpPr>
        <p:spPr>
          <a:xfrm>
            <a:off x="2947581" y="2361696"/>
            <a:ext cx="2063386"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500 kW/m² uniform radiation</a:t>
            </a:r>
            <a:endParaRPr lang="de-DE" sz="1600" dirty="0" err="1" smtClean="0">
              <a:solidFill>
                <a:schemeClr val="bg1"/>
              </a:solidFill>
            </a:endParaRPr>
          </a:p>
        </p:txBody>
      </p:sp>
      <p:sp>
        <p:nvSpPr>
          <p:cNvPr id="15" name="TextBox 14"/>
          <p:cNvSpPr txBox="1"/>
          <p:nvPr/>
        </p:nvSpPr>
        <p:spPr>
          <a:xfrm>
            <a:off x="8725930" y="2334637"/>
            <a:ext cx="2013372"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10 MW/m² @ region 1</a:t>
            </a:r>
            <a:endParaRPr lang="de-DE" sz="1600" dirty="0" err="1" smtClean="0">
              <a:solidFill>
                <a:schemeClr val="bg1"/>
              </a:solidFill>
            </a:endParaRPr>
          </a:p>
        </p:txBody>
      </p:sp>
      <p:sp>
        <p:nvSpPr>
          <p:cNvPr id="22" name="TextBox 21"/>
          <p:cNvSpPr txBox="1"/>
          <p:nvPr/>
        </p:nvSpPr>
        <p:spPr>
          <a:xfrm>
            <a:off x="8878330" y="2508303"/>
            <a:ext cx="2013372"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10 MW/m² @ region 2</a:t>
            </a:r>
            <a:endParaRPr lang="de-DE" sz="1600" dirty="0" err="1" smtClean="0">
              <a:solidFill>
                <a:schemeClr val="bg1"/>
              </a:solidFill>
            </a:endParaRPr>
          </a:p>
        </p:txBody>
      </p:sp>
      <p:sp>
        <p:nvSpPr>
          <p:cNvPr id="23" name="TextBox 22"/>
          <p:cNvSpPr txBox="1"/>
          <p:nvPr/>
        </p:nvSpPr>
        <p:spPr>
          <a:xfrm>
            <a:off x="9030730" y="2681969"/>
            <a:ext cx="2013372"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10 MW/m² @ region 3</a:t>
            </a:r>
            <a:endParaRPr lang="de-DE" sz="1600" dirty="0" err="1" smtClean="0">
              <a:solidFill>
                <a:schemeClr val="bg1"/>
              </a:solidFill>
            </a:endParaRPr>
          </a:p>
        </p:txBody>
      </p:sp>
      <p:sp>
        <p:nvSpPr>
          <p:cNvPr id="24" name="TextBox 23"/>
          <p:cNvSpPr txBox="1"/>
          <p:nvPr/>
        </p:nvSpPr>
        <p:spPr>
          <a:xfrm>
            <a:off x="9183130" y="2855635"/>
            <a:ext cx="2013372"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10 MW/m² @ region 4</a:t>
            </a:r>
            <a:endParaRPr lang="de-DE" sz="1600" dirty="0" err="1" smtClean="0">
              <a:solidFill>
                <a:schemeClr val="bg1"/>
              </a:solidFill>
            </a:endParaRPr>
          </a:p>
        </p:txBody>
      </p:sp>
      <p:pic>
        <p:nvPicPr>
          <p:cNvPr id="26" name="Picture 25"/>
          <p:cNvPicPr>
            <a:picLocks noChangeAspect="1"/>
          </p:cNvPicPr>
          <p:nvPr/>
        </p:nvPicPr>
        <p:blipFill>
          <a:blip r:embed="rId6"/>
          <a:stretch>
            <a:fillRect/>
          </a:stretch>
        </p:blipFill>
        <p:spPr>
          <a:xfrm>
            <a:off x="379290" y="940054"/>
            <a:ext cx="5463540" cy="5478780"/>
          </a:xfrm>
          <a:prstGeom prst="rect">
            <a:avLst/>
          </a:prstGeom>
        </p:spPr>
      </p:pic>
      <p:sp>
        <p:nvSpPr>
          <p:cNvPr id="25" name="TextBox 24"/>
          <p:cNvSpPr txBox="1"/>
          <p:nvPr/>
        </p:nvSpPr>
        <p:spPr>
          <a:xfrm>
            <a:off x="2429279" y="2444906"/>
            <a:ext cx="2888611" cy="294953"/>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bg1"/>
                </a:solidFill>
              </a:rPr>
              <a:t>Uniform cool down 500</a:t>
            </a:r>
            <a:r>
              <a:rPr lang="en-US" sz="1600" dirty="0" smtClean="0">
                <a:solidFill>
                  <a:schemeClr val="bg1"/>
                </a:solidFill>
                <a:sym typeface="Wingdings" panose="05000000000000000000" pitchFamily="2" charset="2"/>
              </a:rPr>
              <a:t> 20 °C</a:t>
            </a:r>
            <a:endParaRPr lang="de-DE" sz="1600" dirty="0" err="1" smtClean="0">
              <a:solidFill>
                <a:schemeClr val="bg1"/>
              </a:solidFill>
            </a:endParaRPr>
          </a:p>
        </p:txBody>
      </p:sp>
    </p:spTree>
    <p:extLst>
      <p:ext uri="{BB962C8B-B14F-4D97-AF65-F5344CB8AC3E}">
        <p14:creationId xmlns:p14="http://schemas.microsoft.com/office/powerpoint/2010/main" val="107730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Normal displacement during manufacturing cool down from 500 </a:t>
            </a:r>
            <a:r>
              <a:rPr lang="en-US" dirty="0" smtClean="0">
                <a:sym typeface="Wingdings" panose="05000000000000000000" pitchFamily="2" charset="2"/>
              </a:rPr>
              <a:t> 20°C </a:t>
            </a:r>
          </a:p>
          <a:p>
            <a:r>
              <a:rPr lang="en-US" dirty="0" smtClean="0">
                <a:sym typeface="Wingdings" panose="05000000000000000000" pitchFamily="2" charset="2"/>
              </a:rPr>
              <a:t>Tessellation strongly reduces normal displacement, allowing for final machining HIP process</a:t>
            </a:r>
          </a:p>
          <a:p>
            <a:pPr lvl="1"/>
            <a:endParaRPr lang="en-US" dirty="0"/>
          </a:p>
        </p:txBody>
      </p:sp>
      <p:sp>
        <p:nvSpPr>
          <p:cNvPr id="3" name="Title 2"/>
          <p:cNvSpPr>
            <a:spLocks noGrp="1"/>
          </p:cNvSpPr>
          <p:nvPr>
            <p:ph type="title"/>
          </p:nvPr>
        </p:nvSpPr>
        <p:spPr/>
        <p:txBody>
          <a:bodyPr/>
          <a:lstStyle/>
          <a:p>
            <a:r>
              <a:rPr lang="en-US" dirty="0" smtClean="0"/>
              <a:t>Need to use tessellated W surface</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23</a:t>
            </a:fld>
            <a:endParaRPr lang="de-DE" dirty="0"/>
          </a:p>
        </p:txBody>
      </p:sp>
      <p:pic>
        <p:nvPicPr>
          <p:cNvPr id="5" name="Picture 4"/>
          <p:cNvPicPr>
            <a:picLocks noChangeAspect="1"/>
          </p:cNvPicPr>
          <p:nvPr/>
        </p:nvPicPr>
        <p:blipFill>
          <a:blip r:embed="rId3"/>
          <a:stretch>
            <a:fillRect/>
          </a:stretch>
        </p:blipFill>
        <p:spPr>
          <a:xfrm>
            <a:off x="363984" y="1741944"/>
            <a:ext cx="11253620" cy="4935019"/>
          </a:xfrm>
          <a:prstGeom prst="rect">
            <a:avLst/>
          </a:prstGeom>
        </p:spPr>
      </p:pic>
    </p:spTree>
    <p:extLst>
      <p:ext uri="{BB962C8B-B14F-4D97-AF65-F5344CB8AC3E}">
        <p14:creationId xmlns:p14="http://schemas.microsoft.com/office/powerpoint/2010/main" val="135199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p:cNvGrpSpPr/>
          <p:nvPr/>
        </p:nvGrpSpPr>
        <p:grpSpPr>
          <a:xfrm>
            <a:off x="2972239" y="4158110"/>
            <a:ext cx="2337377" cy="2142659"/>
            <a:chOff x="2972239" y="4158110"/>
            <a:chExt cx="2337377" cy="2142659"/>
          </a:xfrm>
        </p:grpSpPr>
        <p:sp>
          <p:nvSpPr>
            <p:cNvPr id="69" name="Rectangle 68"/>
            <p:cNvSpPr/>
            <p:nvPr/>
          </p:nvSpPr>
          <p:spPr>
            <a:xfrm>
              <a:off x="3502548" y="4566453"/>
              <a:ext cx="902012" cy="249882"/>
            </a:xfrm>
            <a:prstGeom prst="rect">
              <a:avLst/>
            </a:prstGeom>
            <a:solidFill>
              <a:srgbClr val="9999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a:t>
              </a:r>
              <a:endParaRPr lang="de-DE" sz="1400" dirty="0"/>
            </a:p>
          </p:txBody>
        </p:sp>
        <p:sp>
          <p:nvSpPr>
            <p:cNvPr id="70" name="Rectangle 69"/>
            <p:cNvSpPr/>
            <p:nvPr/>
          </p:nvSpPr>
          <p:spPr>
            <a:xfrm>
              <a:off x="3502548" y="4816335"/>
              <a:ext cx="902012" cy="816686"/>
            </a:xfrm>
            <a:prstGeom prst="rect">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CuCrZr</a:t>
              </a:r>
              <a:endParaRPr lang="de-DE" sz="1400" dirty="0"/>
            </a:p>
          </p:txBody>
        </p:sp>
        <p:sp>
          <p:nvSpPr>
            <p:cNvPr id="72" name="Rectangle 71"/>
            <p:cNvSpPr/>
            <p:nvPr/>
          </p:nvSpPr>
          <p:spPr>
            <a:xfrm>
              <a:off x="4404560" y="4816335"/>
              <a:ext cx="902012" cy="816686"/>
            </a:xfrm>
            <a:prstGeom prst="rect">
              <a:avLst/>
            </a:prstGeom>
            <a:pattFill prst="ltHorz">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90" name="Straight Arrow Connector 89"/>
            <p:cNvCxnSpPr/>
            <p:nvPr/>
          </p:nvCxnSpPr>
          <p:spPr>
            <a:xfrm>
              <a:off x="3285172" y="4814665"/>
              <a:ext cx="0" cy="818356"/>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3285172" y="4563113"/>
              <a:ext cx="0" cy="266739"/>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2972239" y="4546595"/>
              <a:ext cx="351378" cy="307777"/>
            </a:xfrm>
            <a:prstGeom prst="rect">
              <a:avLst/>
            </a:prstGeom>
            <a:noFill/>
          </p:spPr>
          <p:txBody>
            <a:bodyPr wrap="none" rtlCol="0">
              <a:spAutoFit/>
            </a:bodyPr>
            <a:lstStyle/>
            <a:p>
              <a:r>
                <a:rPr lang="en-US" sz="1400" dirty="0" err="1" smtClean="0"/>
                <a:t>t</a:t>
              </a:r>
              <a:r>
                <a:rPr lang="en-US" sz="1400" baseline="-25000" dirty="0" err="1" smtClean="0"/>
                <a:t>W</a:t>
              </a:r>
              <a:endParaRPr lang="de-DE" sz="1400" baseline="-25000" dirty="0"/>
            </a:p>
          </p:txBody>
        </p:sp>
        <p:sp>
          <p:nvSpPr>
            <p:cNvPr id="93" name="TextBox 92"/>
            <p:cNvSpPr txBox="1"/>
            <p:nvPr/>
          </p:nvSpPr>
          <p:spPr>
            <a:xfrm>
              <a:off x="2972239" y="5018549"/>
              <a:ext cx="372218" cy="307777"/>
            </a:xfrm>
            <a:prstGeom prst="rect">
              <a:avLst/>
            </a:prstGeom>
            <a:noFill/>
          </p:spPr>
          <p:txBody>
            <a:bodyPr wrap="none" rtlCol="0">
              <a:spAutoFit/>
            </a:bodyPr>
            <a:lstStyle/>
            <a:p>
              <a:r>
                <a:rPr lang="en-US" sz="1400" dirty="0" err="1" smtClean="0"/>
                <a:t>t</a:t>
              </a:r>
              <a:r>
                <a:rPr lang="en-US" sz="1400" baseline="-25000" dirty="0" err="1" smtClean="0"/>
                <a:t>Cu</a:t>
              </a:r>
              <a:endParaRPr lang="de-DE" sz="1400" baseline="-25000" dirty="0"/>
            </a:p>
          </p:txBody>
        </p:sp>
        <p:cxnSp>
          <p:nvCxnSpPr>
            <p:cNvPr id="104" name="Straight Connector 103"/>
            <p:cNvCxnSpPr/>
            <p:nvPr/>
          </p:nvCxnSpPr>
          <p:spPr>
            <a:xfrm>
              <a:off x="5306573" y="4816335"/>
              <a:ext cx="0" cy="1484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677215" y="4158110"/>
              <a:ext cx="0" cy="20789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4677215" y="6114568"/>
              <a:ext cx="632401"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4695471" y="5859771"/>
              <a:ext cx="427860" cy="307777"/>
            </a:xfrm>
            <a:prstGeom prst="rect">
              <a:avLst/>
            </a:prstGeom>
            <a:noFill/>
          </p:spPr>
          <p:txBody>
            <a:bodyPr wrap="square" rtlCol="0">
              <a:spAutoFit/>
            </a:bodyPr>
            <a:lstStyle/>
            <a:p>
              <a:r>
                <a:rPr lang="el-GR" sz="1400" dirty="0" smtClean="0">
                  <a:solidFill>
                    <a:srgbClr val="FF0000"/>
                  </a:solidFill>
                </a:rPr>
                <a:t>Δε</a:t>
              </a:r>
              <a:r>
                <a:rPr lang="en-US" sz="1400" baseline="-25000" dirty="0" smtClean="0">
                  <a:solidFill>
                    <a:srgbClr val="FF0000"/>
                  </a:solidFill>
                </a:rPr>
                <a:t>T</a:t>
              </a:r>
              <a:endParaRPr lang="de-DE" sz="1400" baseline="-25000" dirty="0">
                <a:solidFill>
                  <a:srgbClr val="FF0000"/>
                </a:solidFill>
              </a:endParaRPr>
            </a:p>
          </p:txBody>
        </p:sp>
        <p:sp>
          <p:nvSpPr>
            <p:cNvPr id="71" name="Rectangle 70"/>
            <p:cNvSpPr/>
            <p:nvPr/>
          </p:nvSpPr>
          <p:spPr>
            <a:xfrm>
              <a:off x="4404560" y="4566453"/>
              <a:ext cx="274260" cy="249882"/>
            </a:xfrm>
            <a:prstGeom prst="rect">
              <a:avLst/>
            </a:prstGeom>
            <a:pattFill prst="ltHorz">
              <a:fgClr>
                <a:srgbClr val="FF0000"/>
              </a:fgClr>
              <a:bgClr>
                <a:schemeClr val="bg1"/>
              </a:bgClr>
            </a:patt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sp>
        <p:nvSpPr>
          <p:cNvPr id="2" name="Title 1"/>
          <p:cNvSpPr>
            <a:spLocks noGrp="1"/>
          </p:cNvSpPr>
          <p:nvPr>
            <p:ph type="title"/>
          </p:nvPr>
        </p:nvSpPr>
        <p:spPr/>
        <p:txBody>
          <a:bodyPr/>
          <a:lstStyle/>
          <a:p>
            <a:r>
              <a:rPr lang="en-US" dirty="0" smtClean="0"/>
              <a:t>10 MW/m² </a:t>
            </a:r>
            <a:r>
              <a:rPr lang="en-US" dirty="0" smtClean="0">
                <a:sym typeface="Wingdings" panose="05000000000000000000" pitchFamily="2" charset="2"/>
              </a:rPr>
              <a:t> need for </a:t>
            </a:r>
            <a:r>
              <a:rPr lang="en-US" dirty="0" smtClean="0"/>
              <a:t>thermal </a:t>
            </a:r>
            <a:r>
              <a:rPr lang="en-US" dirty="0" smtClean="0"/>
              <a:t>bond W-Cu</a:t>
            </a:r>
            <a:endParaRPr lang="de-DE" dirty="0"/>
          </a:p>
        </p:txBody>
      </p:sp>
      <p:sp>
        <p:nvSpPr>
          <p:cNvPr id="3" name="Content Placeholder 2"/>
          <p:cNvSpPr>
            <a:spLocks noGrp="1"/>
          </p:cNvSpPr>
          <p:nvPr>
            <p:ph idx="4294967295"/>
          </p:nvPr>
        </p:nvSpPr>
        <p:spPr>
          <a:xfrm>
            <a:off x="465138" y="704850"/>
            <a:ext cx="11726862" cy="3409950"/>
          </a:xfrm>
        </p:spPr>
        <p:txBody>
          <a:bodyPr>
            <a:normAutofit fontScale="55000" lnSpcReduction="20000"/>
          </a:bodyPr>
          <a:lstStyle/>
          <a:p>
            <a:r>
              <a:rPr lang="en-US" dirty="0" smtClean="0"/>
              <a:t>Perfect thermal bond implies perfect mechanical bond W-Cu</a:t>
            </a:r>
          </a:p>
          <a:p>
            <a:pPr lvl="1"/>
            <a:r>
              <a:rPr lang="en-US" dirty="0" smtClean="0"/>
              <a:t>In steady state </a:t>
            </a:r>
            <a:r>
              <a:rPr lang="en-US" dirty="0"/>
              <a:t>@ 10 </a:t>
            </a:r>
            <a:r>
              <a:rPr lang="en-US" dirty="0" smtClean="0"/>
              <a:t>MW/m²: </a:t>
            </a:r>
            <a:r>
              <a:rPr lang="el-GR" dirty="0" smtClean="0"/>
              <a:t>Δ</a:t>
            </a:r>
            <a:r>
              <a:rPr lang="en-US" dirty="0" err="1" smtClean="0"/>
              <a:t>T</a:t>
            </a:r>
            <a:r>
              <a:rPr lang="en-US" baseline="-25000" dirty="0" err="1" smtClean="0"/>
              <a:t>channel</a:t>
            </a:r>
            <a:r>
              <a:rPr lang="en-US" dirty="0" smtClean="0"/>
              <a:t> = ~150 K, </a:t>
            </a:r>
            <a:r>
              <a:rPr lang="el-GR" dirty="0" smtClean="0"/>
              <a:t>Δ</a:t>
            </a:r>
            <a:r>
              <a:rPr lang="en-US" dirty="0" err="1" smtClean="0"/>
              <a:t>T</a:t>
            </a:r>
            <a:r>
              <a:rPr lang="en-US" baseline="-25000" dirty="0" err="1" smtClean="0"/>
              <a:t>Cu</a:t>
            </a:r>
            <a:r>
              <a:rPr lang="en-US" dirty="0" smtClean="0"/>
              <a:t> </a:t>
            </a:r>
            <a:r>
              <a:rPr lang="en-US" dirty="0"/>
              <a:t>= </a:t>
            </a:r>
            <a:r>
              <a:rPr lang="en-US" dirty="0" smtClean="0"/>
              <a:t>~30 K/mm, </a:t>
            </a:r>
            <a:r>
              <a:rPr lang="el-GR" dirty="0"/>
              <a:t>Δ</a:t>
            </a:r>
            <a:r>
              <a:rPr lang="en-US" dirty="0"/>
              <a:t>T</a:t>
            </a:r>
            <a:r>
              <a:rPr lang="en-US" baseline="-25000" dirty="0"/>
              <a:t>W</a:t>
            </a:r>
            <a:r>
              <a:rPr lang="en-US" dirty="0"/>
              <a:t> = ~100 K/mm </a:t>
            </a:r>
            <a:endParaRPr lang="en-US" dirty="0" smtClean="0"/>
          </a:p>
          <a:p>
            <a:pPr lvl="1"/>
            <a:r>
              <a:rPr lang="en-US" dirty="0"/>
              <a:t>Bending stress in W and Cu</a:t>
            </a:r>
          </a:p>
          <a:p>
            <a:pPr lvl="2"/>
            <a:r>
              <a:rPr lang="en-US" dirty="0" smtClean="0"/>
              <a:t>Maximum based expansion mismatch </a:t>
            </a:r>
            <a:r>
              <a:rPr lang="el-GR" dirty="0"/>
              <a:t>Δε</a:t>
            </a:r>
            <a:r>
              <a:rPr lang="en-US" baseline="-25000" dirty="0"/>
              <a:t>T</a:t>
            </a:r>
            <a:r>
              <a:rPr lang="en-US" dirty="0"/>
              <a:t> = </a:t>
            </a:r>
            <a:r>
              <a:rPr lang="el-GR" dirty="0"/>
              <a:t>ε</a:t>
            </a:r>
            <a:r>
              <a:rPr lang="en-US" baseline="-25000" dirty="0" err="1"/>
              <a:t>W,int</a:t>
            </a:r>
            <a:r>
              <a:rPr lang="en-US" baseline="-25000" dirty="0"/>
              <a:t> </a:t>
            </a:r>
            <a:r>
              <a:rPr lang="en-US" dirty="0"/>
              <a:t>+</a:t>
            </a:r>
            <a:r>
              <a:rPr lang="el-GR" dirty="0"/>
              <a:t> ε</a:t>
            </a:r>
            <a:r>
              <a:rPr lang="en-US" baseline="-25000" dirty="0" err="1"/>
              <a:t>Cu,int</a:t>
            </a:r>
            <a:endParaRPr lang="en-US" dirty="0" smtClean="0"/>
          </a:p>
          <a:p>
            <a:pPr lvl="2"/>
            <a:r>
              <a:rPr lang="el-GR" dirty="0" smtClean="0"/>
              <a:t>Δα</a:t>
            </a:r>
            <a:r>
              <a:rPr lang="en-US" baseline="-25000" dirty="0" smtClean="0"/>
              <a:t>T</a:t>
            </a:r>
            <a:r>
              <a:rPr lang="en-US" dirty="0" smtClean="0"/>
              <a:t> = 17-5 = 12 µm/</a:t>
            </a:r>
            <a:r>
              <a:rPr lang="en-US" dirty="0" err="1" smtClean="0"/>
              <a:t>mK</a:t>
            </a:r>
            <a:r>
              <a:rPr lang="en-US" dirty="0" smtClean="0"/>
              <a:t> </a:t>
            </a:r>
            <a:r>
              <a:rPr lang="en-US" dirty="0" smtClean="0">
                <a:sym typeface="Wingdings" panose="05000000000000000000" pitchFamily="2" charset="2"/>
              </a:rPr>
              <a:t></a:t>
            </a:r>
            <a:r>
              <a:rPr lang="el-GR" dirty="0"/>
              <a:t> Δε</a:t>
            </a:r>
            <a:r>
              <a:rPr lang="en-US" baseline="-25000" dirty="0"/>
              <a:t>T</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0.2% @ </a:t>
            </a:r>
            <a:r>
              <a:rPr lang="el-GR" dirty="0" smtClean="0">
                <a:sym typeface="Wingdings" panose="05000000000000000000" pitchFamily="2" charset="2"/>
              </a:rPr>
              <a:t>Δ</a:t>
            </a:r>
            <a:r>
              <a:rPr lang="en-US" dirty="0" smtClean="0">
                <a:sym typeface="Wingdings" panose="05000000000000000000" pitchFamily="2" charset="2"/>
              </a:rPr>
              <a:t>T</a:t>
            </a:r>
            <a:r>
              <a:rPr lang="en-US" baseline="-25000" dirty="0" smtClean="0">
                <a:sym typeface="Wingdings" panose="05000000000000000000" pitchFamily="2" charset="2"/>
              </a:rPr>
              <a:t>int</a:t>
            </a:r>
            <a:r>
              <a:rPr lang="en-US" dirty="0" smtClean="0">
                <a:sym typeface="Wingdings" panose="05000000000000000000" pitchFamily="2" charset="2"/>
              </a:rPr>
              <a:t> = 170 K</a:t>
            </a:r>
          </a:p>
          <a:p>
            <a:pPr lvl="2"/>
            <a:r>
              <a:rPr lang="en-US" dirty="0"/>
              <a:t>Gradual increase from zero at free end, gradient defined by yielding of soft copper interlayer</a:t>
            </a:r>
          </a:p>
          <a:p>
            <a:pPr lvl="1"/>
            <a:r>
              <a:rPr lang="en-US" dirty="0" smtClean="0"/>
              <a:t>Strain </a:t>
            </a:r>
            <a:r>
              <a:rPr lang="en-US" dirty="0"/>
              <a:t>singularity at free end of W-Cu </a:t>
            </a:r>
            <a:r>
              <a:rPr lang="en-US" dirty="0" smtClean="0"/>
              <a:t>interface </a:t>
            </a:r>
          </a:p>
          <a:p>
            <a:pPr lvl="2"/>
            <a:r>
              <a:rPr lang="en-US" dirty="0" smtClean="0">
                <a:sym typeface="Wingdings" panose="05000000000000000000" pitchFamily="2" charset="2"/>
              </a:rPr>
              <a:t>FEM results are mesh dependent</a:t>
            </a:r>
            <a:endParaRPr lang="en-US" dirty="0" smtClean="0"/>
          </a:p>
          <a:p>
            <a:pPr lvl="2"/>
            <a:r>
              <a:rPr lang="en-US" dirty="0" smtClean="0"/>
              <a:t>All </a:t>
            </a:r>
            <a:r>
              <a:rPr lang="en-US" dirty="0"/>
              <a:t>strains are proportional to </a:t>
            </a:r>
            <a:r>
              <a:rPr lang="el-GR" dirty="0"/>
              <a:t>Δ</a:t>
            </a:r>
            <a:r>
              <a:rPr lang="en-US" dirty="0"/>
              <a:t>T</a:t>
            </a:r>
            <a:endParaRPr lang="de-DE" dirty="0"/>
          </a:p>
          <a:p>
            <a:pPr lvl="1"/>
            <a:r>
              <a:rPr lang="en-US" dirty="0" smtClean="0"/>
              <a:t>Delamination stress peak at free end of interface</a:t>
            </a:r>
          </a:p>
          <a:p>
            <a:pPr lvl="2"/>
            <a:r>
              <a:rPr lang="en-US" dirty="0" smtClean="0"/>
              <a:t>Tensile stress at </a:t>
            </a:r>
            <a:r>
              <a:rPr lang="el-GR" dirty="0" smtClean="0"/>
              <a:t>Δ</a:t>
            </a:r>
            <a:r>
              <a:rPr lang="en-US" dirty="0" smtClean="0"/>
              <a:t>T &lt; 0 for W-Cu combination</a:t>
            </a:r>
          </a:p>
          <a:p>
            <a:pPr lvl="2"/>
            <a:r>
              <a:rPr lang="en-US" dirty="0" smtClean="0"/>
              <a:t>Limited by yielding of soft copper interlayer</a:t>
            </a:r>
          </a:p>
          <a:p>
            <a:pPr lvl="1"/>
            <a:r>
              <a:rPr lang="en-US" dirty="0" smtClean="0"/>
              <a:t>Shear stress along interface</a:t>
            </a:r>
          </a:p>
          <a:p>
            <a:pPr lvl="2"/>
            <a:r>
              <a:rPr lang="en-US" dirty="0" smtClean="0"/>
              <a:t>Limited by yielding of soft copper interlayer</a:t>
            </a:r>
          </a:p>
        </p:txBody>
      </p:sp>
      <p:sp>
        <p:nvSpPr>
          <p:cNvPr id="5" name="Slide Number Placeholder 4"/>
          <p:cNvSpPr>
            <a:spLocks noGrp="1"/>
          </p:cNvSpPr>
          <p:nvPr>
            <p:ph type="sldNum" sz="quarter" idx="4294967295"/>
          </p:nvPr>
        </p:nvSpPr>
        <p:spPr>
          <a:xfrm>
            <a:off x="11760200" y="6581775"/>
            <a:ext cx="431800" cy="276225"/>
          </a:xfrm>
        </p:spPr>
        <p:txBody>
          <a:bodyPr/>
          <a:lstStyle/>
          <a:p>
            <a:fld id="{2F181969-B51F-4CC8-8A5D-B69C971A979C}" type="slidenum">
              <a:rPr lang="de-DE" smtClean="0"/>
              <a:t>24</a:t>
            </a:fld>
            <a:endParaRPr lang="de-DE" dirty="0"/>
          </a:p>
        </p:txBody>
      </p:sp>
      <p:grpSp>
        <p:nvGrpSpPr>
          <p:cNvPr id="24" name="Group 23"/>
          <p:cNvGrpSpPr/>
          <p:nvPr/>
        </p:nvGrpSpPr>
        <p:grpSpPr>
          <a:xfrm>
            <a:off x="6125633" y="3667743"/>
            <a:ext cx="5815944" cy="2125522"/>
            <a:chOff x="3424237" y="3821148"/>
            <a:chExt cx="8297228" cy="2985088"/>
          </a:xfrm>
        </p:grpSpPr>
        <p:grpSp>
          <p:nvGrpSpPr>
            <p:cNvPr id="20" name="Group 19"/>
            <p:cNvGrpSpPr/>
            <p:nvPr/>
          </p:nvGrpSpPr>
          <p:grpSpPr>
            <a:xfrm>
              <a:off x="3424237" y="3821148"/>
              <a:ext cx="6562725" cy="2985088"/>
              <a:chOff x="5261227" y="3755781"/>
              <a:chExt cx="6562725" cy="2985088"/>
            </a:xfrm>
          </p:grpSpPr>
          <p:sp>
            <p:nvSpPr>
              <p:cNvPr id="7" name="Rectangle 6"/>
              <p:cNvSpPr/>
              <p:nvPr/>
            </p:nvSpPr>
            <p:spPr>
              <a:xfrm>
                <a:off x="5261227" y="5013104"/>
                <a:ext cx="6460621" cy="350378"/>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W</a:t>
                </a:r>
                <a:endParaRPr lang="de-DE" sz="1400" dirty="0"/>
              </a:p>
            </p:txBody>
          </p:sp>
          <p:sp>
            <p:nvSpPr>
              <p:cNvPr id="8" name="Rectangle 7"/>
              <p:cNvSpPr/>
              <p:nvPr/>
            </p:nvSpPr>
            <p:spPr>
              <a:xfrm>
                <a:off x="5261227" y="5363482"/>
                <a:ext cx="6460621" cy="1145136"/>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CuCrZr</a:t>
                </a:r>
                <a:endParaRPr lang="de-DE" sz="1400" dirty="0"/>
              </a:p>
            </p:txBody>
          </p:sp>
          <p:cxnSp>
            <p:nvCxnSpPr>
              <p:cNvPr id="9" name="Straight Connector 8"/>
              <p:cNvCxnSpPr/>
              <p:nvPr/>
            </p:nvCxnSpPr>
            <p:spPr>
              <a:xfrm>
                <a:off x="5261227" y="5363482"/>
                <a:ext cx="64606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269773" y="3755781"/>
                <a:ext cx="6452075" cy="1732447"/>
                <a:chOff x="1837346" y="3596687"/>
                <a:chExt cx="6452075" cy="1732447"/>
              </a:xfrm>
            </p:grpSpPr>
            <p:cxnSp>
              <p:nvCxnSpPr>
                <p:cNvPr id="11" name="Straight Connector 10"/>
                <p:cNvCxnSpPr/>
                <p:nvPr/>
              </p:nvCxnSpPr>
              <p:spPr>
                <a:xfrm flipV="1">
                  <a:off x="8289421" y="3596687"/>
                  <a:ext cx="0" cy="160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p:cNvSpPr/>
                <p:nvPr/>
              </p:nvSpPr>
              <p:spPr>
                <a:xfrm>
                  <a:off x="1837346" y="3606325"/>
                  <a:ext cx="6443529" cy="1722809"/>
                </a:xfrm>
                <a:custGeom>
                  <a:avLst/>
                  <a:gdLst>
                    <a:gd name="connsiteX0" fmla="*/ 6443529 w 6443529"/>
                    <a:gd name="connsiteY0" fmla="*/ 0 h 1722809"/>
                    <a:gd name="connsiteX1" fmla="*/ 6281159 w 6443529"/>
                    <a:gd name="connsiteY1" fmla="*/ 1606610 h 1722809"/>
                    <a:gd name="connsiteX2" fmla="*/ 5982056 w 6443529"/>
                    <a:gd name="connsiteY2" fmla="*/ 1598064 h 1722809"/>
                    <a:gd name="connsiteX3" fmla="*/ 5571858 w 6443529"/>
                    <a:gd name="connsiteY3" fmla="*/ 1606610 h 1722809"/>
                    <a:gd name="connsiteX4" fmla="*/ 0 w 6443529"/>
                    <a:gd name="connsiteY4" fmla="*/ 1598064 h 1722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529" h="1722809">
                      <a:moveTo>
                        <a:pt x="6443529" y="0"/>
                      </a:moveTo>
                      <a:cubicBezTo>
                        <a:pt x="6400800" y="670133"/>
                        <a:pt x="6358071" y="1340266"/>
                        <a:pt x="6281159" y="1606610"/>
                      </a:cubicBezTo>
                      <a:cubicBezTo>
                        <a:pt x="6204247" y="1872954"/>
                        <a:pt x="6100273" y="1598064"/>
                        <a:pt x="5982056" y="1598064"/>
                      </a:cubicBezTo>
                      <a:cubicBezTo>
                        <a:pt x="5863839" y="1598064"/>
                        <a:pt x="5571858" y="1606610"/>
                        <a:pt x="5571858" y="1606610"/>
                      </a:cubicBezTo>
                      <a:lnTo>
                        <a:pt x="0" y="159806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cxnSp>
            <p:nvCxnSpPr>
              <p:cNvPr id="13" name="Straight Arrow Connector 12"/>
              <p:cNvCxnSpPr/>
              <p:nvPr/>
            </p:nvCxnSpPr>
            <p:spPr>
              <a:xfrm flipH="1" flipV="1">
                <a:off x="11819189" y="5188747"/>
                <a:ext cx="4763" cy="349469"/>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5269773" y="5364506"/>
                <a:ext cx="6458929" cy="309523"/>
              </a:xfrm>
              <a:custGeom>
                <a:avLst/>
                <a:gdLst>
                  <a:gd name="connsiteX0" fmla="*/ 5067300 w 5067300"/>
                  <a:gd name="connsiteY0" fmla="*/ 8973 h 316246"/>
                  <a:gd name="connsiteX1" fmla="*/ 4900613 w 5067300"/>
                  <a:gd name="connsiteY1" fmla="*/ 270910 h 316246"/>
                  <a:gd name="connsiteX2" fmla="*/ 4324350 w 5067300"/>
                  <a:gd name="connsiteY2" fmla="*/ 304248 h 316246"/>
                  <a:gd name="connsiteX3" fmla="*/ 2314575 w 5067300"/>
                  <a:gd name="connsiteY3" fmla="*/ 289960 h 316246"/>
                  <a:gd name="connsiteX4" fmla="*/ 1895475 w 5067300"/>
                  <a:gd name="connsiteY4" fmla="*/ 23260 h 316246"/>
                  <a:gd name="connsiteX5" fmla="*/ 1281113 w 5067300"/>
                  <a:gd name="connsiteY5" fmla="*/ 13735 h 316246"/>
                  <a:gd name="connsiteX6" fmla="*/ 0 w 5067300"/>
                  <a:gd name="connsiteY6" fmla="*/ 8973 h 316246"/>
                  <a:gd name="connsiteX0" fmla="*/ 5067300 w 5067300"/>
                  <a:gd name="connsiteY0" fmla="*/ 1 h 297717"/>
                  <a:gd name="connsiteX1" fmla="*/ 4900613 w 5067300"/>
                  <a:gd name="connsiteY1" fmla="*/ 261938 h 297717"/>
                  <a:gd name="connsiteX2" fmla="*/ 4324350 w 5067300"/>
                  <a:gd name="connsiteY2" fmla="*/ 295276 h 297717"/>
                  <a:gd name="connsiteX3" fmla="*/ 2314575 w 5067300"/>
                  <a:gd name="connsiteY3" fmla="*/ 280988 h 297717"/>
                  <a:gd name="connsiteX4" fmla="*/ 1917893 w 5067300"/>
                  <a:gd name="connsiteY4" fmla="*/ 47626 h 297717"/>
                  <a:gd name="connsiteX5" fmla="*/ 1281113 w 5067300"/>
                  <a:gd name="connsiteY5" fmla="*/ 4763 h 297717"/>
                  <a:gd name="connsiteX6" fmla="*/ 0 w 5067300"/>
                  <a:gd name="connsiteY6" fmla="*/ 1 h 297717"/>
                  <a:gd name="connsiteX0" fmla="*/ 5067300 w 5067300"/>
                  <a:gd name="connsiteY0" fmla="*/ 1 h 297717"/>
                  <a:gd name="connsiteX1" fmla="*/ 4900613 w 5067300"/>
                  <a:gd name="connsiteY1" fmla="*/ 261938 h 297717"/>
                  <a:gd name="connsiteX2" fmla="*/ 4324350 w 5067300"/>
                  <a:gd name="connsiteY2" fmla="*/ 295276 h 297717"/>
                  <a:gd name="connsiteX3" fmla="*/ 2314575 w 5067300"/>
                  <a:gd name="connsiteY3" fmla="*/ 280988 h 297717"/>
                  <a:gd name="connsiteX4" fmla="*/ 1917893 w 5067300"/>
                  <a:gd name="connsiteY4" fmla="*/ 47626 h 297717"/>
                  <a:gd name="connsiteX5" fmla="*/ 1281113 w 5067300"/>
                  <a:gd name="connsiteY5" fmla="*/ 4763 h 297717"/>
                  <a:gd name="connsiteX6" fmla="*/ 0 w 5067300"/>
                  <a:gd name="connsiteY6" fmla="*/ 1 h 297717"/>
                  <a:gd name="connsiteX0" fmla="*/ 5067300 w 5067300"/>
                  <a:gd name="connsiteY0" fmla="*/ 1 h 295276"/>
                  <a:gd name="connsiteX1" fmla="*/ 4971604 w 5067300"/>
                  <a:gd name="connsiteY1" fmla="*/ 257175 h 295276"/>
                  <a:gd name="connsiteX2" fmla="*/ 4324350 w 5067300"/>
                  <a:gd name="connsiteY2" fmla="*/ 295276 h 295276"/>
                  <a:gd name="connsiteX3" fmla="*/ 2314575 w 5067300"/>
                  <a:gd name="connsiteY3" fmla="*/ 280988 h 295276"/>
                  <a:gd name="connsiteX4" fmla="*/ 1917893 w 5067300"/>
                  <a:gd name="connsiteY4" fmla="*/ 47626 h 295276"/>
                  <a:gd name="connsiteX5" fmla="*/ 1281113 w 5067300"/>
                  <a:gd name="connsiteY5" fmla="*/ 4763 h 295276"/>
                  <a:gd name="connsiteX6" fmla="*/ 0 w 5067300"/>
                  <a:gd name="connsiteY6" fmla="*/ 1 h 295276"/>
                  <a:gd name="connsiteX0" fmla="*/ 5067300 w 5067300"/>
                  <a:gd name="connsiteY0" fmla="*/ 1 h 295276"/>
                  <a:gd name="connsiteX1" fmla="*/ 4971604 w 5067300"/>
                  <a:gd name="connsiteY1" fmla="*/ 257175 h 295276"/>
                  <a:gd name="connsiteX2" fmla="*/ 4324350 w 5067300"/>
                  <a:gd name="connsiteY2" fmla="*/ 295276 h 295276"/>
                  <a:gd name="connsiteX3" fmla="*/ 2565107 w 5067300"/>
                  <a:gd name="connsiteY3" fmla="*/ 287677 h 295276"/>
                  <a:gd name="connsiteX4" fmla="*/ 1917893 w 5067300"/>
                  <a:gd name="connsiteY4" fmla="*/ 47626 h 295276"/>
                  <a:gd name="connsiteX5" fmla="*/ 1281113 w 5067300"/>
                  <a:gd name="connsiteY5" fmla="*/ 4763 h 295276"/>
                  <a:gd name="connsiteX6" fmla="*/ 0 w 5067300"/>
                  <a:gd name="connsiteY6" fmla="*/ 1 h 295276"/>
                  <a:gd name="connsiteX0" fmla="*/ 5067300 w 5067300"/>
                  <a:gd name="connsiteY0" fmla="*/ 4188 h 313712"/>
                  <a:gd name="connsiteX1" fmla="*/ 4971604 w 5067300"/>
                  <a:gd name="connsiteY1" fmla="*/ 261362 h 313712"/>
                  <a:gd name="connsiteX2" fmla="*/ 4324350 w 5067300"/>
                  <a:gd name="connsiteY2" fmla="*/ 299463 h 313712"/>
                  <a:gd name="connsiteX3" fmla="*/ 2565107 w 5067300"/>
                  <a:gd name="connsiteY3" fmla="*/ 291864 h 313712"/>
                  <a:gd name="connsiteX4" fmla="*/ 2189747 w 5067300"/>
                  <a:gd name="connsiteY4" fmla="*/ 25059 h 313712"/>
                  <a:gd name="connsiteX5" fmla="*/ 1281113 w 5067300"/>
                  <a:gd name="connsiteY5" fmla="*/ 8950 h 313712"/>
                  <a:gd name="connsiteX6" fmla="*/ 0 w 5067300"/>
                  <a:gd name="connsiteY6" fmla="*/ 4188 h 313712"/>
                  <a:gd name="connsiteX0" fmla="*/ 5067300 w 5067300"/>
                  <a:gd name="connsiteY0" fmla="*/ 0 h 309524"/>
                  <a:gd name="connsiteX1" fmla="*/ 4971604 w 5067300"/>
                  <a:gd name="connsiteY1" fmla="*/ 257174 h 309524"/>
                  <a:gd name="connsiteX2" fmla="*/ 4324350 w 5067300"/>
                  <a:gd name="connsiteY2" fmla="*/ 295275 h 309524"/>
                  <a:gd name="connsiteX3" fmla="*/ 2565107 w 5067300"/>
                  <a:gd name="connsiteY3" fmla="*/ 287676 h 309524"/>
                  <a:gd name="connsiteX4" fmla="*/ 2189747 w 5067300"/>
                  <a:gd name="connsiteY4" fmla="*/ 20871 h 309524"/>
                  <a:gd name="connsiteX5" fmla="*/ 1281113 w 5067300"/>
                  <a:gd name="connsiteY5" fmla="*/ 4762 h 309524"/>
                  <a:gd name="connsiteX6" fmla="*/ 0 w 5067300"/>
                  <a:gd name="connsiteY6" fmla="*/ 0 h 309524"/>
                  <a:gd name="connsiteX0" fmla="*/ 5067300 w 5067300"/>
                  <a:gd name="connsiteY0" fmla="*/ 15791 h 325315"/>
                  <a:gd name="connsiteX1" fmla="*/ 4971604 w 5067300"/>
                  <a:gd name="connsiteY1" fmla="*/ 272965 h 325315"/>
                  <a:gd name="connsiteX2" fmla="*/ 4324350 w 5067300"/>
                  <a:gd name="connsiteY2" fmla="*/ 311066 h 325315"/>
                  <a:gd name="connsiteX3" fmla="*/ 2565107 w 5067300"/>
                  <a:gd name="connsiteY3" fmla="*/ 303467 h 325315"/>
                  <a:gd name="connsiteX4" fmla="*/ 2189747 w 5067300"/>
                  <a:gd name="connsiteY4" fmla="*/ 36662 h 325315"/>
                  <a:gd name="connsiteX5" fmla="*/ 1281113 w 5067300"/>
                  <a:gd name="connsiteY5" fmla="*/ 20553 h 325315"/>
                  <a:gd name="connsiteX6" fmla="*/ 0 w 5067300"/>
                  <a:gd name="connsiteY6" fmla="*/ 15791 h 325315"/>
                  <a:gd name="connsiteX0" fmla="*/ 5067300 w 5067300"/>
                  <a:gd name="connsiteY0" fmla="*/ 15791 h 343093"/>
                  <a:gd name="connsiteX1" fmla="*/ 4971604 w 5067300"/>
                  <a:gd name="connsiteY1" fmla="*/ 272965 h 343093"/>
                  <a:gd name="connsiteX2" fmla="*/ 4324350 w 5067300"/>
                  <a:gd name="connsiteY2" fmla="*/ 311066 h 343093"/>
                  <a:gd name="connsiteX3" fmla="*/ 2565107 w 5067300"/>
                  <a:gd name="connsiteY3" fmla="*/ 303467 h 343093"/>
                  <a:gd name="connsiteX4" fmla="*/ 2189747 w 5067300"/>
                  <a:gd name="connsiteY4" fmla="*/ 36662 h 343093"/>
                  <a:gd name="connsiteX5" fmla="*/ 1281113 w 5067300"/>
                  <a:gd name="connsiteY5" fmla="*/ 20553 h 343093"/>
                  <a:gd name="connsiteX6" fmla="*/ 0 w 5067300"/>
                  <a:gd name="connsiteY6" fmla="*/ 15791 h 343093"/>
                  <a:gd name="connsiteX0" fmla="*/ 5067300 w 5067300"/>
                  <a:gd name="connsiteY0" fmla="*/ 15791 h 311066"/>
                  <a:gd name="connsiteX1" fmla="*/ 4971604 w 5067300"/>
                  <a:gd name="connsiteY1" fmla="*/ 272965 h 311066"/>
                  <a:gd name="connsiteX2" fmla="*/ 4324350 w 5067300"/>
                  <a:gd name="connsiteY2" fmla="*/ 311066 h 311066"/>
                  <a:gd name="connsiteX3" fmla="*/ 2565107 w 5067300"/>
                  <a:gd name="connsiteY3" fmla="*/ 303467 h 311066"/>
                  <a:gd name="connsiteX4" fmla="*/ 2189747 w 5067300"/>
                  <a:gd name="connsiteY4" fmla="*/ 36662 h 311066"/>
                  <a:gd name="connsiteX5" fmla="*/ 1281113 w 5067300"/>
                  <a:gd name="connsiteY5" fmla="*/ 20553 h 311066"/>
                  <a:gd name="connsiteX6" fmla="*/ 0 w 5067300"/>
                  <a:gd name="connsiteY6" fmla="*/ 15791 h 311066"/>
                  <a:gd name="connsiteX0" fmla="*/ 5067300 w 5067300"/>
                  <a:gd name="connsiteY0" fmla="*/ 15791 h 325315"/>
                  <a:gd name="connsiteX1" fmla="*/ 4971604 w 5067300"/>
                  <a:gd name="connsiteY1" fmla="*/ 272965 h 325315"/>
                  <a:gd name="connsiteX2" fmla="*/ 4324350 w 5067300"/>
                  <a:gd name="connsiteY2" fmla="*/ 311066 h 325315"/>
                  <a:gd name="connsiteX3" fmla="*/ 2565107 w 5067300"/>
                  <a:gd name="connsiteY3" fmla="*/ 303467 h 325315"/>
                  <a:gd name="connsiteX4" fmla="*/ 2205737 w 5067300"/>
                  <a:gd name="connsiteY4" fmla="*/ 36662 h 325315"/>
                  <a:gd name="connsiteX5" fmla="*/ 1281113 w 5067300"/>
                  <a:gd name="connsiteY5" fmla="*/ 20553 h 325315"/>
                  <a:gd name="connsiteX6" fmla="*/ 0 w 5067300"/>
                  <a:gd name="connsiteY6" fmla="*/ 15791 h 325315"/>
                  <a:gd name="connsiteX0" fmla="*/ 5067300 w 5067300"/>
                  <a:gd name="connsiteY0" fmla="*/ 0 h 309524"/>
                  <a:gd name="connsiteX1" fmla="*/ 4971604 w 5067300"/>
                  <a:gd name="connsiteY1" fmla="*/ 257174 h 309524"/>
                  <a:gd name="connsiteX2" fmla="*/ 4324350 w 5067300"/>
                  <a:gd name="connsiteY2" fmla="*/ 295275 h 309524"/>
                  <a:gd name="connsiteX3" fmla="*/ 2565107 w 5067300"/>
                  <a:gd name="connsiteY3" fmla="*/ 287676 h 309524"/>
                  <a:gd name="connsiteX4" fmla="*/ 2205737 w 5067300"/>
                  <a:gd name="connsiteY4" fmla="*/ 20871 h 309524"/>
                  <a:gd name="connsiteX5" fmla="*/ 1281113 w 5067300"/>
                  <a:gd name="connsiteY5" fmla="*/ 4762 h 309524"/>
                  <a:gd name="connsiteX6" fmla="*/ 0 w 5067300"/>
                  <a:gd name="connsiteY6" fmla="*/ 0 h 30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7300" h="309524">
                    <a:moveTo>
                      <a:pt x="5067300" y="0"/>
                    </a:moveTo>
                    <a:cubicBezTo>
                      <a:pt x="5045869" y="106362"/>
                      <a:pt x="5095429" y="207962"/>
                      <a:pt x="4971604" y="257174"/>
                    </a:cubicBezTo>
                    <a:cubicBezTo>
                      <a:pt x="4847779" y="306386"/>
                      <a:pt x="4725433" y="290191"/>
                      <a:pt x="4324350" y="295275"/>
                    </a:cubicBezTo>
                    <a:cubicBezTo>
                      <a:pt x="3737936" y="292742"/>
                      <a:pt x="2918209" y="333410"/>
                      <a:pt x="2565107" y="287676"/>
                    </a:cubicBezTo>
                    <a:cubicBezTo>
                      <a:pt x="2212005" y="241942"/>
                      <a:pt x="2494361" y="41269"/>
                      <a:pt x="2205737" y="20871"/>
                    </a:cubicBezTo>
                    <a:cubicBezTo>
                      <a:pt x="1917113" y="473"/>
                      <a:pt x="1648736" y="8240"/>
                      <a:pt x="1281113" y="4762"/>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15" name="Straight Arrow Connector 14"/>
              <p:cNvCxnSpPr/>
              <p:nvPr/>
            </p:nvCxnSpPr>
            <p:spPr>
              <a:xfrm>
                <a:off x="10167025" y="5564696"/>
                <a:ext cx="4953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10032016" y="5488228"/>
                <a:ext cx="4953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5261227" y="4535832"/>
                <a:ext cx="8546" cy="2205037"/>
              </a:xfrm>
              <a:prstGeom prst="line">
                <a:avLst/>
              </a:prstGeom>
              <a:ln w="28575">
                <a:solidFill>
                  <a:schemeClr val="tx1"/>
                </a:solidFill>
                <a:prstDash val="lgDashDot"/>
              </a:ln>
            </p:spPr>
            <p:style>
              <a:lnRef idx="1">
                <a:schemeClr val="accent1"/>
              </a:lnRef>
              <a:fillRef idx="0">
                <a:schemeClr val="accent1"/>
              </a:fillRef>
              <a:effectRef idx="0">
                <a:schemeClr val="accent1"/>
              </a:effectRef>
              <a:fontRef idx="minor">
                <a:schemeClr val="tx1"/>
              </a:fontRef>
            </p:style>
          </p:cxnSp>
          <p:sp>
            <p:nvSpPr>
              <p:cNvPr id="18" name="Freeform 17"/>
              <p:cNvSpPr/>
              <p:nvPr/>
            </p:nvSpPr>
            <p:spPr>
              <a:xfrm>
                <a:off x="5270752" y="4678707"/>
                <a:ext cx="6453188" cy="685800"/>
              </a:xfrm>
              <a:custGeom>
                <a:avLst/>
                <a:gdLst>
                  <a:gd name="connsiteX0" fmla="*/ 6453188 w 6453188"/>
                  <a:gd name="connsiteY0" fmla="*/ 685800 h 685800"/>
                  <a:gd name="connsiteX1" fmla="*/ 6391275 w 6453188"/>
                  <a:gd name="connsiteY1" fmla="*/ 666750 h 685800"/>
                  <a:gd name="connsiteX2" fmla="*/ 6100763 w 6453188"/>
                  <a:gd name="connsiteY2" fmla="*/ 614362 h 685800"/>
                  <a:gd name="connsiteX3" fmla="*/ 3957638 w 6453188"/>
                  <a:gd name="connsiteY3" fmla="*/ 214312 h 685800"/>
                  <a:gd name="connsiteX4" fmla="*/ 3067050 w 6453188"/>
                  <a:gd name="connsiteY4" fmla="*/ 61912 h 685800"/>
                  <a:gd name="connsiteX5" fmla="*/ 2524125 w 6453188"/>
                  <a:gd name="connsiteY5" fmla="*/ 28575 h 685800"/>
                  <a:gd name="connsiteX6" fmla="*/ 0 w 6453188"/>
                  <a:gd name="connsiteY6"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53188" h="685800">
                    <a:moveTo>
                      <a:pt x="6453188" y="685800"/>
                    </a:moveTo>
                    <a:cubicBezTo>
                      <a:pt x="6451600" y="682228"/>
                      <a:pt x="6450012" y="678656"/>
                      <a:pt x="6391275" y="666750"/>
                    </a:cubicBezTo>
                    <a:cubicBezTo>
                      <a:pt x="6332537" y="654844"/>
                      <a:pt x="6100763" y="614362"/>
                      <a:pt x="6100763" y="614362"/>
                    </a:cubicBezTo>
                    <a:lnTo>
                      <a:pt x="3957638" y="214312"/>
                    </a:lnTo>
                    <a:cubicBezTo>
                      <a:pt x="3452019" y="122237"/>
                      <a:pt x="3305969" y="92868"/>
                      <a:pt x="3067050" y="61912"/>
                    </a:cubicBezTo>
                    <a:cubicBezTo>
                      <a:pt x="2828131" y="30956"/>
                      <a:pt x="2524125" y="28575"/>
                      <a:pt x="2524125" y="28575"/>
                    </a:cubicBezTo>
                    <a:lnTo>
                      <a:pt x="0" y="0"/>
                    </a:ln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19" name="Straight Arrow Connector 18"/>
              <p:cNvCxnSpPr/>
              <p:nvPr/>
            </p:nvCxnSpPr>
            <p:spPr>
              <a:xfrm rot="16200000" flipH="1" flipV="1">
                <a:off x="6103628" y="4694507"/>
                <a:ext cx="4763" cy="349469"/>
              </a:xfrm>
              <a:prstGeom prst="straightConnector1">
                <a:avLst/>
              </a:prstGeom>
              <a:ln w="28575">
                <a:solidFill>
                  <a:schemeClr val="accent5"/>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9982199" y="5078471"/>
              <a:ext cx="1739266" cy="734811"/>
            </a:xfrm>
            <a:prstGeom prst="rect">
              <a:avLst/>
            </a:prstGeom>
            <a:noFill/>
          </p:spPr>
          <p:txBody>
            <a:bodyPr wrap="square" rtlCol="0">
              <a:spAutoFit/>
            </a:bodyPr>
            <a:lstStyle/>
            <a:p>
              <a:r>
                <a:rPr lang="en-US" sz="1400" dirty="0" smtClean="0"/>
                <a:t>Delamination stress</a:t>
              </a:r>
              <a:endParaRPr lang="de-DE" sz="1400" dirty="0"/>
            </a:p>
          </p:txBody>
        </p:sp>
        <p:sp>
          <p:nvSpPr>
            <p:cNvPr id="22" name="TextBox 21"/>
            <p:cNvSpPr txBox="1"/>
            <p:nvPr/>
          </p:nvSpPr>
          <p:spPr>
            <a:xfrm>
              <a:off x="6922537" y="5377960"/>
              <a:ext cx="1310155" cy="380284"/>
            </a:xfrm>
            <a:prstGeom prst="rect">
              <a:avLst/>
            </a:prstGeom>
            <a:noFill/>
          </p:spPr>
          <p:txBody>
            <a:bodyPr wrap="none" rtlCol="0">
              <a:spAutoFit/>
            </a:bodyPr>
            <a:lstStyle/>
            <a:p>
              <a:r>
                <a:rPr lang="en-US" sz="1400" dirty="0" smtClean="0">
                  <a:solidFill>
                    <a:srgbClr val="FF0000"/>
                  </a:solidFill>
                </a:rPr>
                <a:t>Shear stress</a:t>
              </a:r>
              <a:endParaRPr lang="de-DE" sz="1400" dirty="0">
                <a:solidFill>
                  <a:srgbClr val="FF0000"/>
                </a:solidFill>
              </a:endParaRPr>
            </a:p>
          </p:txBody>
        </p:sp>
        <p:sp>
          <p:nvSpPr>
            <p:cNvPr id="23" name="TextBox 22"/>
            <p:cNvSpPr txBox="1"/>
            <p:nvPr/>
          </p:nvSpPr>
          <p:spPr>
            <a:xfrm>
              <a:off x="4357252" y="4716776"/>
              <a:ext cx="1535948" cy="380284"/>
            </a:xfrm>
            <a:prstGeom prst="rect">
              <a:avLst/>
            </a:prstGeom>
            <a:noFill/>
          </p:spPr>
          <p:txBody>
            <a:bodyPr wrap="none" rtlCol="0">
              <a:spAutoFit/>
            </a:bodyPr>
            <a:lstStyle/>
            <a:p>
              <a:r>
                <a:rPr lang="en-US" sz="1400" dirty="0" smtClean="0">
                  <a:solidFill>
                    <a:schemeClr val="accent5"/>
                  </a:solidFill>
                </a:rPr>
                <a:t>Bending stress</a:t>
              </a:r>
              <a:endParaRPr lang="de-DE" sz="1400" dirty="0">
                <a:solidFill>
                  <a:schemeClr val="accent5"/>
                </a:solidFill>
              </a:endParaRPr>
            </a:p>
          </p:txBody>
        </p:sp>
      </p:grpSp>
      <p:sp>
        <p:nvSpPr>
          <p:cNvPr id="63" name="TextBox 62"/>
          <p:cNvSpPr txBox="1"/>
          <p:nvPr/>
        </p:nvSpPr>
        <p:spPr>
          <a:xfrm>
            <a:off x="110807" y="4260403"/>
            <a:ext cx="1241815" cy="307777"/>
          </a:xfrm>
          <a:prstGeom prst="rect">
            <a:avLst/>
          </a:prstGeom>
          <a:noFill/>
        </p:spPr>
        <p:txBody>
          <a:bodyPr wrap="none" rtlCol="0">
            <a:spAutoFit/>
          </a:bodyPr>
          <a:lstStyle/>
          <a:p>
            <a:r>
              <a:rPr lang="en-US" sz="1400" dirty="0" smtClean="0">
                <a:solidFill>
                  <a:srgbClr val="FF0000"/>
                </a:solidFill>
              </a:rPr>
              <a:t>Thermal strain</a:t>
            </a:r>
            <a:endParaRPr lang="de-DE" sz="1400" dirty="0">
              <a:solidFill>
                <a:srgbClr val="FF0000"/>
              </a:solidFill>
            </a:endParaRPr>
          </a:p>
        </p:txBody>
      </p:sp>
      <p:sp>
        <p:nvSpPr>
          <p:cNvPr id="64" name="TextBox 63"/>
          <p:cNvSpPr txBox="1"/>
          <p:nvPr/>
        </p:nvSpPr>
        <p:spPr>
          <a:xfrm>
            <a:off x="110807" y="4601890"/>
            <a:ext cx="2686376" cy="523220"/>
          </a:xfrm>
          <a:prstGeom prst="rect">
            <a:avLst/>
          </a:prstGeom>
          <a:noFill/>
        </p:spPr>
        <p:txBody>
          <a:bodyPr wrap="none" rtlCol="0">
            <a:spAutoFit/>
          </a:bodyPr>
          <a:lstStyle/>
          <a:p>
            <a:r>
              <a:rPr lang="en-US" sz="1400" dirty="0" smtClean="0">
                <a:solidFill>
                  <a:schemeClr val="accent6">
                    <a:lumMod val="75000"/>
                  </a:schemeClr>
                </a:solidFill>
              </a:rPr>
              <a:t>Mechanical strain causing a force: </a:t>
            </a:r>
          </a:p>
          <a:p>
            <a:r>
              <a:rPr lang="en-US" sz="1400" dirty="0">
                <a:solidFill>
                  <a:schemeClr val="accent6">
                    <a:lumMod val="75000"/>
                  </a:schemeClr>
                </a:solidFill>
              </a:rPr>
              <a:t>	</a:t>
            </a:r>
            <a:r>
              <a:rPr lang="en-US" sz="1400" dirty="0" err="1" smtClean="0">
                <a:solidFill>
                  <a:schemeClr val="accent6">
                    <a:lumMod val="75000"/>
                  </a:schemeClr>
                </a:solidFill>
              </a:rPr>
              <a:t>F</a:t>
            </a:r>
            <a:r>
              <a:rPr lang="en-US" sz="1400" baseline="-25000" dirty="0" err="1" smtClean="0">
                <a:solidFill>
                  <a:schemeClr val="accent6">
                    <a:lumMod val="75000"/>
                  </a:schemeClr>
                </a:solidFill>
              </a:rPr>
              <a:t>w</a:t>
            </a:r>
            <a:r>
              <a:rPr lang="en-US" sz="1400" dirty="0" smtClean="0">
                <a:solidFill>
                  <a:schemeClr val="accent6">
                    <a:lumMod val="75000"/>
                  </a:schemeClr>
                </a:solidFill>
              </a:rPr>
              <a:t> + </a:t>
            </a:r>
            <a:r>
              <a:rPr lang="en-US" sz="1400" dirty="0" err="1" smtClean="0">
                <a:solidFill>
                  <a:schemeClr val="accent6">
                    <a:lumMod val="75000"/>
                  </a:schemeClr>
                </a:solidFill>
              </a:rPr>
              <a:t>F</a:t>
            </a:r>
            <a:r>
              <a:rPr lang="en-US" sz="1400" baseline="-25000" dirty="0" err="1" smtClean="0">
                <a:solidFill>
                  <a:schemeClr val="accent6">
                    <a:lumMod val="75000"/>
                  </a:schemeClr>
                </a:solidFill>
              </a:rPr>
              <a:t>cu</a:t>
            </a:r>
            <a:r>
              <a:rPr lang="en-US" sz="1400" dirty="0" smtClean="0">
                <a:solidFill>
                  <a:schemeClr val="accent6">
                    <a:lumMod val="75000"/>
                  </a:schemeClr>
                </a:solidFill>
              </a:rPr>
              <a:t> = 0</a:t>
            </a:r>
            <a:endParaRPr lang="de-DE" sz="1400" dirty="0">
              <a:solidFill>
                <a:schemeClr val="accent6">
                  <a:lumMod val="75000"/>
                </a:schemeClr>
              </a:solidFill>
            </a:endParaRPr>
          </a:p>
        </p:txBody>
      </p:sp>
      <p:sp>
        <p:nvSpPr>
          <p:cNvPr id="65" name="TextBox 64"/>
          <p:cNvSpPr txBox="1"/>
          <p:nvPr/>
        </p:nvSpPr>
        <p:spPr>
          <a:xfrm>
            <a:off x="110807" y="5133147"/>
            <a:ext cx="3116559" cy="523220"/>
          </a:xfrm>
          <a:prstGeom prst="rect">
            <a:avLst/>
          </a:prstGeom>
          <a:noFill/>
        </p:spPr>
        <p:txBody>
          <a:bodyPr wrap="none" rtlCol="0">
            <a:spAutoFit/>
          </a:bodyPr>
          <a:lstStyle/>
          <a:p>
            <a:r>
              <a:rPr lang="en-US" sz="1400" dirty="0" smtClean="0">
                <a:solidFill>
                  <a:schemeClr val="accent1">
                    <a:lumMod val="75000"/>
                  </a:schemeClr>
                </a:solidFill>
              </a:rPr>
              <a:t>Mechanical strain causing a moment: </a:t>
            </a:r>
          </a:p>
          <a:p>
            <a:r>
              <a:rPr lang="en-US" sz="1400" dirty="0">
                <a:solidFill>
                  <a:schemeClr val="accent1">
                    <a:lumMod val="75000"/>
                  </a:schemeClr>
                </a:solidFill>
              </a:rPr>
              <a:t>	</a:t>
            </a:r>
            <a:r>
              <a:rPr lang="en-US" sz="1400" dirty="0" err="1" smtClean="0">
                <a:solidFill>
                  <a:schemeClr val="accent1">
                    <a:lumMod val="75000"/>
                  </a:schemeClr>
                </a:solidFill>
              </a:rPr>
              <a:t>M</a:t>
            </a:r>
            <a:r>
              <a:rPr lang="en-US" sz="1400" baseline="-25000" dirty="0" err="1" smtClean="0">
                <a:solidFill>
                  <a:schemeClr val="accent1">
                    <a:lumMod val="75000"/>
                  </a:schemeClr>
                </a:solidFill>
              </a:rPr>
              <a:t>cu</a:t>
            </a:r>
            <a:r>
              <a:rPr lang="en-US" sz="1400" dirty="0" smtClean="0">
                <a:solidFill>
                  <a:schemeClr val="accent1">
                    <a:lumMod val="75000"/>
                  </a:schemeClr>
                </a:solidFill>
              </a:rPr>
              <a:t> + M</a:t>
            </a:r>
            <a:r>
              <a:rPr lang="en-US" sz="1400" baseline="-25000" dirty="0" smtClean="0">
                <a:solidFill>
                  <a:schemeClr val="accent1">
                    <a:lumMod val="75000"/>
                  </a:schemeClr>
                </a:solidFill>
              </a:rPr>
              <a:t>W</a:t>
            </a:r>
            <a:r>
              <a:rPr lang="en-US" sz="1400" dirty="0" smtClean="0">
                <a:solidFill>
                  <a:schemeClr val="accent1">
                    <a:lumMod val="75000"/>
                  </a:schemeClr>
                </a:solidFill>
              </a:rPr>
              <a:t> + F</a:t>
            </a:r>
            <a:r>
              <a:rPr lang="en-US" sz="1400" baseline="-25000" dirty="0" smtClean="0">
                <a:solidFill>
                  <a:schemeClr val="accent1">
                    <a:lumMod val="75000"/>
                  </a:schemeClr>
                </a:solidFill>
              </a:rPr>
              <a:t>W</a:t>
            </a:r>
            <a:r>
              <a:rPr lang="en-US" sz="1400" dirty="0" smtClean="0">
                <a:solidFill>
                  <a:schemeClr val="accent1">
                    <a:lumMod val="75000"/>
                  </a:schemeClr>
                </a:solidFill>
              </a:rPr>
              <a:t>(</a:t>
            </a:r>
            <a:r>
              <a:rPr lang="en-US" sz="1400" dirty="0" err="1" smtClean="0">
                <a:solidFill>
                  <a:schemeClr val="accent1">
                    <a:lumMod val="75000"/>
                  </a:schemeClr>
                </a:solidFill>
              </a:rPr>
              <a:t>t</a:t>
            </a:r>
            <a:r>
              <a:rPr lang="en-US" sz="1400" baseline="-25000" dirty="0" err="1" smtClean="0">
                <a:solidFill>
                  <a:schemeClr val="accent1">
                    <a:lumMod val="75000"/>
                  </a:schemeClr>
                </a:solidFill>
              </a:rPr>
              <a:t>w</a:t>
            </a:r>
            <a:r>
              <a:rPr lang="en-US" sz="1400" dirty="0" err="1" smtClean="0">
                <a:solidFill>
                  <a:schemeClr val="accent1">
                    <a:lumMod val="75000"/>
                  </a:schemeClr>
                </a:solidFill>
              </a:rPr>
              <a:t>+t</a:t>
            </a:r>
            <a:r>
              <a:rPr lang="en-US" sz="1400" baseline="-25000" dirty="0" err="1" smtClean="0">
                <a:solidFill>
                  <a:schemeClr val="accent1">
                    <a:lumMod val="75000"/>
                  </a:schemeClr>
                </a:solidFill>
              </a:rPr>
              <a:t>Cu</a:t>
            </a:r>
            <a:r>
              <a:rPr lang="en-US" sz="1400" dirty="0" smtClean="0">
                <a:solidFill>
                  <a:schemeClr val="accent1">
                    <a:lumMod val="75000"/>
                  </a:schemeClr>
                </a:solidFill>
              </a:rPr>
              <a:t>)/2 = 0</a:t>
            </a:r>
            <a:endParaRPr lang="de-DE" sz="1400" dirty="0">
              <a:solidFill>
                <a:schemeClr val="accent1">
                  <a:lumMod val="75000"/>
                </a:schemeClr>
              </a:solidFill>
            </a:endParaRPr>
          </a:p>
        </p:txBody>
      </p:sp>
      <p:grpSp>
        <p:nvGrpSpPr>
          <p:cNvPr id="108" name="Group 107"/>
          <p:cNvGrpSpPr/>
          <p:nvPr/>
        </p:nvGrpSpPr>
        <p:grpSpPr>
          <a:xfrm>
            <a:off x="4912101" y="4311738"/>
            <a:ext cx="1081921" cy="1321283"/>
            <a:chOff x="4912101" y="4311738"/>
            <a:chExt cx="1081921" cy="1321283"/>
          </a:xfrm>
        </p:grpSpPr>
        <p:sp>
          <p:nvSpPr>
            <p:cNvPr id="76" name="Freeform 75"/>
            <p:cNvSpPr/>
            <p:nvPr/>
          </p:nvSpPr>
          <p:spPr>
            <a:xfrm>
              <a:off x="4912101" y="4566850"/>
              <a:ext cx="71326" cy="249644"/>
            </a:xfrm>
            <a:custGeom>
              <a:avLst/>
              <a:gdLst>
                <a:gd name="connsiteX0" fmla="*/ 0 w 100012"/>
                <a:gd name="connsiteY0" fmla="*/ 0 h 350044"/>
                <a:gd name="connsiteX1" fmla="*/ 50006 w 100012"/>
                <a:gd name="connsiteY1" fmla="*/ 0 h 350044"/>
                <a:gd name="connsiteX2" fmla="*/ 50006 w 100012"/>
                <a:gd name="connsiteY2" fmla="*/ 350044 h 350044"/>
                <a:gd name="connsiteX3" fmla="*/ 100012 w 100012"/>
                <a:gd name="connsiteY3" fmla="*/ 350044 h 350044"/>
                <a:gd name="connsiteX4" fmla="*/ 0 w 100012"/>
                <a:gd name="connsiteY4" fmla="*/ 0 h 35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350044">
                  <a:moveTo>
                    <a:pt x="0" y="0"/>
                  </a:moveTo>
                  <a:lnTo>
                    <a:pt x="50006" y="0"/>
                  </a:lnTo>
                  <a:lnTo>
                    <a:pt x="50006" y="350044"/>
                  </a:lnTo>
                  <a:lnTo>
                    <a:pt x="100012" y="350044"/>
                  </a:lnTo>
                  <a:lnTo>
                    <a:pt x="0" y="0"/>
                  </a:lnTo>
                  <a:close/>
                </a:path>
              </a:pathLst>
            </a:custGeom>
            <a:pattFill prst="ltHorz">
              <a:fgClr>
                <a:srgbClr val="00206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82" name="Curved Left Arrow 81"/>
            <p:cNvSpPr/>
            <p:nvPr/>
          </p:nvSpPr>
          <p:spPr>
            <a:xfrm flipV="1">
              <a:off x="5427784" y="5004584"/>
              <a:ext cx="262218" cy="44018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tx1"/>
                </a:solidFill>
              </a:endParaRPr>
            </a:p>
          </p:txBody>
        </p:sp>
        <p:sp>
          <p:nvSpPr>
            <p:cNvPr id="83" name="Curved Left Arrow 82"/>
            <p:cNvSpPr/>
            <p:nvPr/>
          </p:nvSpPr>
          <p:spPr>
            <a:xfrm flipV="1">
              <a:off x="5110262" y="4566453"/>
              <a:ext cx="132732" cy="22281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solidFill>
                  <a:schemeClr val="tx1"/>
                </a:solidFill>
              </a:endParaRPr>
            </a:p>
          </p:txBody>
        </p:sp>
        <p:sp>
          <p:nvSpPr>
            <p:cNvPr id="84" name="TextBox 83"/>
            <p:cNvSpPr txBox="1"/>
            <p:nvPr/>
          </p:nvSpPr>
          <p:spPr>
            <a:xfrm>
              <a:off x="5021370" y="4311738"/>
              <a:ext cx="444352" cy="307777"/>
            </a:xfrm>
            <a:prstGeom prst="rect">
              <a:avLst/>
            </a:prstGeom>
            <a:noFill/>
          </p:spPr>
          <p:txBody>
            <a:bodyPr wrap="none" rtlCol="0">
              <a:spAutoFit/>
            </a:bodyPr>
            <a:lstStyle/>
            <a:p>
              <a:r>
                <a:rPr lang="en-US" sz="1400" dirty="0" smtClean="0">
                  <a:solidFill>
                    <a:schemeClr val="accent1">
                      <a:lumMod val="75000"/>
                    </a:schemeClr>
                  </a:solidFill>
                </a:rPr>
                <a:t>M</a:t>
              </a:r>
              <a:r>
                <a:rPr lang="en-US" sz="1400" baseline="-25000" dirty="0" smtClean="0">
                  <a:solidFill>
                    <a:schemeClr val="accent1">
                      <a:lumMod val="75000"/>
                    </a:schemeClr>
                  </a:solidFill>
                </a:rPr>
                <a:t>W</a:t>
              </a:r>
              <a:endParaRPr lang="de-DE" sz="1400" baseline="-25000" dirty="0">
                <a:solidFill>
                  <a:schemeClr val="accent1">
                    <a:lumMod val="75000"/>
                  </a:schemeClr>
                </a:solidFill>
              </a:endParaRPr>
            </a:p>
          </p:txBody>
        </p:sp>
        <p:sp>
          <p:nvSpPr>
            <p:cNvPr id="85" name="TextBox 84"/>
            <p:cNvSpPr txBox="1"/>
            <p:nvPr/>
          </p:nvSpPr>
          <p:spPr>
            <a:xfrm>
              <a:off x="5528830" y="4840592"/>
              <a:ext cx="465192" cy="307777"/>
            </a:xfrm>
            <a:prstGeom prst="rect">
              <a:avLst/>
            </a:prstGeom>
            <a:noFill/>
          </p:spPr>
          <p:txBody>
            <a:bodyPr wrap="none" rtlCol="0">
              <a:spAutoFit/>
            </a:bodyPr>
            <a:lstStyle/>
            <a:p>
              <a:r>
                <a:rPr lang="en-US" sz="1400" dirty="0" err="1" smtClean="0">
                  <a:solidFill>
                    <a:schemeClr val="accent1">
                      <a:lumMod val="75000"/>
                    </a:schemeClr>
                  </a:solidFill>
                </a:rPr>
                <a:t>M</a:t>
              </a:r>
              <a:r>
                <a:rPr lang="en-US" sz="1400" baseline="-25000" dirty="0" err="1" smtClean="0">
                  <a:solidFill>
                    <a:schemeClr val="accent1">
                      <a:lumMod val="75000"/>
                    </a:schemeClr>
                  </a:solidFill>
                </a:rPr>
                <a:t>Cu</a:t>
              </a:r>
              <a:endParaRPr lang="de-DE" sz="1400" baseline="-25000" dirty="0">
                <a:solidFill>
                  <a:schemeClr val="accent1">
                    <a:lumMod val="75000"/>
                  </a:schemeClr>
                </a:solidFill>
              </a:endParaRPr>
            </a:p>
          </p:txBody>
        </p:sp>
        <p:sp>
          <p:nvSpPr>
            <p:cNvPr id="77" name="Freeform 76"/>
            <p:cNvSpPr/>
            <p:nvPr/>
          </p:nvSpPr>
          <p:spPr>
            <a:xfrm>
              <a:off x="4987277" y="4816335"/>
              <a:ext cx="216923" cy="816686"/>
            </a:xfrm>
            <a:custGeom>
              <a:avLst/>
              <a:gdLst>
                <a:gd name="connsiteX0" fmla="*/ 0 w 100012"/>
                <a:gd name="connsiteY0" fmla="*/ 0 h 350044"/>
                <a:gd name="connsiteX1" fmla="*/ 50006 w 100012"/>
                <a:gd name="connsiteY1" fmla="*/ 0 h 350044"/>
                <a:gd name="connsiteX2" fmla="*/ 50006 w 100012"/>
                <a:gd name="connsiteY2" fmla="*/ 350044 h 350044"/>
                <a:gd name="connsiteX3" fmla="*/ 100012 w 100012"/>
                <a:gd name="connsiteY3" fmla="*/ 350044 h 350044"/>
                <a:gd name="connsiteX4" fmla="*/ 0 w 100012"/>
                <a:gd name="connsiteY4" fmla="*/ 0 h 350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350044">
                  <a:moveTo>
                    <a:pt x="0" y="0"/>
                  </a:moveTo>
                  <a:lnTo>
                    <a:pt x="50006" y="0"/>
                  </a:lnTo>
                  <a:lnTo>
                    <a:pt x="50006" y="350044"/>
                  </a:lnTo>
                  <a:lnTo>
                    <a:pt x="100012" y="350044"/>
                  </a:lnTo>
                  <a:lnTo>
                    <a:pt x="0" y="0"/>
                  </a:lnTo>
                  <a:close/>
                </a:path>
              </a:pathLst>
            </a:custGeom>
            <a:pattFill prst="ltHorz">
              <a:fgClr>
                <a:srgbClr val="00206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grpSp>
      <p:grpSp>
        <p:nvGrpSpPr>
          <p:cNvPr id="111" name="Group 110"/>
          <p:cNvGrpSpPr/>
          <p:nvPr/>
        </p:nvGrpSpPr>
        <p:grpSpPr>
          <a:xfrm>
            <a:off x="4404560" y="3896839"/>
            <a:ext cx="1694362" cy="2606286"/>
            <a:chOff x="4404560" y="3896839"/>
            <a:chExt cx="1694362" cy="2606286"/>
          </a:xfrm>
        </p:grpSpPr>
        <p:sp>
          <p:nvSpPr>
            <p:cNvPr id="68" name="Rectangle 67"/>
            <p:cNvSpPr/>
            <p:nvPr/>
          </p:nvSpPr>
          <p:spPr>
            <a:xfrm>
              <a:off x="4678820" y="4566453"/>
              <a:ext cx="267373" cy="249882"/>
            </a:xfrm>
            <a:prstGeom prst="rect">
              <a:avLst/>
            </a:prstGeom>
            <a:pattFill prst="ltHorz">
              <a:fgClr>
                <a:schemeClr val="accent6">
                  <a:lumMod val="75000"/>
                </a:schemeClr>
              </a:fgClr>
              <a:bgClr>
                <a:schemeClr val="bg1"/>
              </a:bgClr>
            </a:patt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73" name="Straight Connector 72"/>
            <p:cNvCxnSpPr>
              <a:endCxn id="72" idx="1"/>
            </p:cNvCxnSpPr>
            <p:nvPr/>
          </p:nvCxnSpPr>
          <p:spPr>
            <a:xfrm flipH="1">
              <a:off x="4404560" y="5224678"/>
              <a:ext cx="1322703"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71" idx="1"/>
              <a:endCxn id="86" idx="1"/>
            </p:cNvCxnSpPr>
            <p:nvPr/>
          </p:nvCxnSpPr>
          <p:spPr>
            <a:xfrm>
              <a:off x="4404560" y="4691393"/>
              <a:ext cx="967903" cy="13761"/>
            </a:xfrm>
            <a:prstGeom prst="line">
              <a:avLst/>
            </a:prstGeom>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095740" y="4816335"/>
              <a:ext cx="210833" cy="816686"/>
            </a:xfrm>
            <a:prstGeom prst="rect">
              <a:avLst/>
            </a:prstGeom>
            <a:solidFill>
              <a:schemeClr val="accent6">
                <a:lumMod val="75000"/>
                <a:alpha val="50000"/>
              </a:schemeClr>
            </a:solidFill>
            <a:ln>
              <a:solidFill>
                <a:schemeClr val="accent6">
                  <a:lumMod val="75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80" name="Straight Arrow Connector 79"/>
            <p:cNvCxnSpPr/>
            <p:nvPr/>
          </p:nvCxnSpPr>
          <p:spPr>
            <a:xfrm>
              <a:off x="5065912" y="4691394"/>
              <a:ext cx="316945"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5410318" y="5224678"/>
              <a:ext cx="316945"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372463" y="4551266"/>
              <a:ext cx="372218" cy="307777"/>
            </a:xfrm>
            <a:prstGeom prst="rect">
              <a:avLst/>
            </a:prstGeom>
            <a:noFill/>
          </p:spPr>
          <p:txBody>
            <a:bodyPr wrap="none" rtlCol="0">
              <a:spAutoFit/>
            </a:bodyPr>
            <a:lstStyle/>
            <a:p>
              <a:r>
                <a:rPr lang="en-US" sz="1400" dirty="0" smtClean="0">
                  <a:solidFill>
                    <a:schemeClr val="accent6">
                      <a:lumMod val="50000"/>
                    </a:schemeClr>
                  </a:solidFill>
                </a:rPr>
                <a:t>F</a:t>
              </a:r>
              <a:r>
                <a:rPr lang="en-US" sz="1400" baseline="-25000" dirty="0" smtClean="0">
                  <a:solidFill>
                    <a:schemeClr val="accent6">
                      <a:lumMod val="50000"/>
                    </a:schemeClr>
                  </a:solidFill>
                </a:rPr>
                <a:t>W</a:t>
              </a:r>
              <a:endParaRPr lang="de-DE" sz="1400" baseline="-25000" dirty="0">
                <a:solidFill>
                  <a:schemeClr val="accent6">
                    <a:lumMod val="50000"/>
                  </a:schemeClr>
                </a:solidFill>
              </a:endParaRPr>
            </a:p>
          </p:txBody>
        </p:sp>
        <p:sp>
          <p:nvSpPr>
            <p:cNvPr id="87" name="TextBox 86"/>
            <p:cNvSpPr txBox="1"/>
            <p:nvPr/>
          </p:nvSpPr>
          <p:spPr>
            <a:xfrm>
              <a:off x="5707468" y="5092978"/>
              <a:ext cx="391454" cy="307777"/>
            </a:xfrm>
            <a:prstGeom prst="rect">
              <a:avLst/>
            </a:prstGeom>
            <a:noFill/>
          </p:spPr>
          <p:txBody>
            <a:bodyPr wrap="none" rtlCol="0">
              <a:spAutoFit/>
            </a:bodyPr>
            <a:lstStyle/>
            <a:p>
              <a:r>
                <a:rPr lang="en-US" sz="1400" dirty="0" err="1" smtClean="0">
                  <a:solidFill>
                    <a:schemeClr val="accent6">
                      <a:lumMod val="50000"/>
                    </a:schemeClr>
                  </a:solidFill>
                </a:rPr>
                <a:t>F</a:t>
              </a:r>
              <a:r>
                <a:rPr lang="en-US" sz="1400" baseline="-25000" dirty="0" err="1" smtClean="0">
                  <a:solidFill>
                    <a:schemeClr val="accent6">
                      <a:lumMod val="50000"/>
                    </a:schemeClr>
                  </a:solidFill>
                </a:rPr>
                <a:t>Cu</a:t>
              </a:r>
              <a:endParaRPr lang="de-DE" sz="1400" baseline="-25000" dirty="0">
                <a:solidFill>
                  <a:schemeClr val="accent6">
                    <a:lumMod val="50000"/>
                  </a:schemeClr>
                </a:solidFill>
              </a:endParaRPr>
            </a:p>
          </p:txBody>
        </p:sp>
        <p:sp>
          <p:nvSpPr>
            <p:cNvPr id="94" name="TextBox 93"/>
            <p:cNvSpPr txBox="1"/>
            <p:nvPr/>
          </p:nvSpPr>
          <p:spPr>
            <a:xfrm>
              <a:off x="5040826" y="6195348"/>
              <a:ext cx="427860" cy="307777"/>
            </a:xfrm>
            <a:prstGeom prst="rect">
              <a:avLst/>
            </a:prstGeom>
            <a:noFill/>
          </p:spPr>
          <p:txBody>
            <a:bodyPr wrap="square" rtlCol="0">
              <a:spAutoFit/>
            </a:bodyPr>
            <a:lstStyle/>
            <a:p>
              <a:r>
                <a:rPr lang="el-GR" sz="1400" dirty="0" smtClean="0">
                  <a:solidFill>
                    <a:schemeClr val="accent6">
                      <a:lumMod val="75000"/>
                    </a:schemeClr>
                  </a:solidFill>
                </a:rPr>
                <a:t>ε</a:t>
              </a:r>
              <a:r>
                <a:rPr lang="en-US" sz="1400" baseline="-25000" dirty="0" smtClean="0">
                  <a:solidFill>
                    <a:schemeClr val="accent6">
                      <a:lumMod val="75000"/>
                    </a:schemeClr>
                  </a:solidFill>
                </a:rPr>
                <a:t>Cu</a:t>
              </a:r>
              <a:endParaRPr lang="de-DE" sz="1400" baseline="-25000" dirty="0">
                <a:solidFill>
                  <a:schemeClr val="accent6">
                    <a:lumMod val="75000"/>
                  </a:schemeClr>
                </a:solidFill>
              </a:endParaRPr>
            </a:p>
          </p:txBody>
        </p:sp>
        <p:cxnSp>
          <p:nvCxnSpPr>
            <p:cNvPr id="96" name="Straight Arrow Connector 95"/>
            <p:cNvCxnSpPr/>
            <p:nvPr/>
          </p:nvCxnSpPr>
          <p:spPr>
            <a:xfrm>
              <a:off x="5095739" y="6254745"/>
              <a:ext cx="210833" cy="0"/>
            </a:xfrm>
            <a:prstGeom prst="straightConnector1">
              <a:avLst/>
            </a:prstGeom>
            <a:ln>
              <a:solidFill>
                <a:schemeClr val="accent6">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4678820" y="4216839"/>
              <a:ext cx="267373" cy="0"/>
            </a:xfrm>
            <a:prstGeom prst="straightConnector1">
              <a:avLst/>
            </a:prstGeom>
            <a:ln>
              <a:solidFill>
                <a:schemeClr val="accent6">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4628046" y="3896839"/>
              <a:ext cx="427860" cy="307777"/>
            </a:xfrm>
            <a:prstGeom prst="rect">
              <a:avLst/>
            </a:prstGeom>
            <a:noFill/>
          </p:spPr>
          <p:txBody>
            <a:bodyPr wrap="square" rtlCol="0">
              <a:spAutoFit/>
            </a:bodyPr>
            <a:lstStyle/>
            <a:p>
              <a:r>
                <a:rPr lang="el-GR" sz="1400" dirty="0" smtClean="0">
                  <a:solidFill>
                    <a:schemeClr val="accent6">
                      <a:lumMod val="75000"/>
                    </a:schemeClr>
                  </a:solidFill>
                </a:rPr>
                <a:t>ε</a:t>
              </a:r>
              <a:r>
                <a:rPr lang="en-US" sz="1400" baseline="-25000" dirty="0" smtClean="0">
                  <a:solidFill>
                    <a:schemeClr val="accent6">
                      <a:lumMod val="75000"/>
                    </a:schemeClr>
                  </a:solidFill>
                </a:rPr>
                <a:t>W</a:t>
              </a:r>
              <a:endParaRPr lang="de-DE" sz="1400" baseline="-25000" dirty="0">
                <a:solidFill>
                  <a:schemeClr val="accent6">
                    <a:lumMod val="75000"/>
                  </a:schemeClr>
                </a:solidFill>
              </a:endParaRPr>
            </a:p>
          </p:txBody>
        </p:sp>
        <p:cxnSp>
          <p:nvCxnSpPr>
            <p:cNvPr id="100" name="Straight Connector 99"/>
            <p:cNvCxnSpPr/>
            <p:nvPr/>
          </p:nvCxnSpPr>
          <p:spPr>
            <a:xfrm>
              <a:off x="4946193" y="4158110"/>
              <a:ext cx="0" cy="6540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4813029" y="4410498"/>
            <a:ext cx="1549064" cy="2134364"/>
            <a:chOff x="4813029" y="4410498"/>
            <a:chExt cx="1549064" cy="2134364"/>
          </a:xfrm>
        </p:grpSpPr>
        <p:sp>
          <p:nvSpPr>
            <p:cNvPr id="89" name="TextBox 88"/>
            <p:cNvSpPr txBox="1"/>
            <p:nvPr/>
          </p:nvSpPr>
          <p:spPr>
            <a:xfrm>
              <a:off x="5072718" y="5727016"/>
              <a:ext cx="256875" cy="307777"/>
            </a:xfrm>
            <a:prstGeom prst="rect">
              <a:avLst/>
            </a:prstGeom>
            <a:noFill/>
          </p:spPr>
          <p:txBody>
            <a:bodyPr wrap="square" rtlCol="0">
              <a:spAutoFit/>
            </a:bodyPr>
            <a:lstStyle/>
            <a:p>
              <a:r>
                <a:rPr lang="el-GR" sz="1400" dirty="0" smtClean="0"/>
                <a:t>κ</a:t>
              </a:r>
              <a:endParaRPr lang="de-DE" sz="1400" dirty="0"/>
            </a:p>
          </p:txBody>
        </p:sp>
        <p:sp>
          <p:nvSpPr>
            <p:cNvPr id="78" name="TextBox 77"/>
            <p:cNvSpPr txBox="1"/>
            <p:nvPr/>
          </p:nvSpPr>
          <p:spPr>
            <a:xfrm>
              <a:off x="5372463" y="6237085"/>
              <a:ext cx="989630" cy="307777"/>
            </a:xfrm>
            <a:prstGeom prst="rect">
              <a:avLst/>
            </a:prstGeom>
            <a:noFill/>
          </p:spPr>
          <p:txBody>
            <a:bodyPr wrap="none" rtlCol="0">
              <a:spAutoFit/>
            </a:bodyPr>
            <a:lstStyle/>
            <a:p>
              <a:r>
                <a:rPr lang="en-US" sz="1400" dirty="0" smtClean="0"/>
                <a:t>Total strain</a:t>
              </a:r>
              <a:endParaRPr lang="de-DE" sz="1400" dirty="0"/>
            </a:p>
          </p:txBody>
        </p:sp>
        <p:cxnSp>
          <p:nvCxnSpPr>
            <p:cNvPr id="79" name="Straight Connector 78"/>
            <p:cNvCxnSpPr/>
            <p:nvPr/>
          </p:nvCxnSpPr>
          <p:spPr>
            <a:xfrm>
              <a:off x="4872021" y="4410498"/>
              <a:ext cx="534086" cy="19799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Arc 87"/>
            <p:cNvSpPr/>
            <p:nvPr/>
          </p:nvSpPr>
          <p:spPr>
            <a:xfrm flipV="1">
              <a:off x="4813029" y="5330759"/>
              <a:ext cx="554108" cy="478229"/>
            </a:xfrm>
            <a:prstGeom prst="arc">
              <a:avLst>
                <a:gd name="adj1" fmla="val 16200000"/>
                <a:gd name="adj2" fmla="val 1843510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400"/>
            </a:p>
          </p:txBody>
        </p:sp>
        <p:cxnSp>
          <p:nvCxnSpPr>
            <p:cNvPr id="103" name="Straight Connector 102"/>
            <p:cNvCxnSpPr/>
            <p:nvPr/>
          </p:nvCxnSpPr>
          <p:spPr>
            <a:xfrm>
              <a:off x="5095740" y="4816335"/>
              <a:ext cx="0" cy="1484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553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a:lstStyle/>
          <a:p>
            <a:r>
              <a:rPr lang="en-US" dirty="0" smtClean="0"/>
              <a:t>10 MW/m² @ 2 toroidal strike lines of 100 mm + 500 kW/m² radiation</a:t>
            </a:r>
          </a:p>
          <a:p>
            <a:r>
              <a:rPr lang="en-US" dirty="0" smtClean="0"/>
              <a:t>Conductance of 50 kW/m²K along cooling channels (no swirl tape assumed)</a:t>
            </a:r>
          </a:p>
          <a:p>
            <a:r>
              <a:rPr lang="en-US" dirty="0" smtClean="0"/>
              <a:t>Peak temperature &lt; 800°C at curved edge tile despite 10 MW/m² load</a:t>
            </a:r>
          </a:p>
          <a:p>
            <a:endParaRPr lang="en-US" dirty="0"/>
          </a:p>
        </p:txBody>
      </p:sp>
      <p:sp>
        <p:nvSpPr>
          <p:cNvPr id="3" name="Title 2"/>
          <p:cNvSpPr>
            <a:spLocks noGrp="1"/>
          </p:cNvSpPr>
          <p:nvPr>
            <p:ph type="title"/>
          </p:nvPr>
        </p:nvSpPr>
        <p:spPr/>
        <p:txBody>
          <a:bodyPr/>
          <a:lstStyle/>
          <a:p>
            <a:r>
              <a:rPr lang="en-US" dirty="0" smtClean="0"/>
              <a:t>Temperature during plasma operation</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25</a:t>
            </a:fld>
            <a:endParaRPr lang="de-DE" dirty="0"/>
          </a:p>
        </p:txBody>
      </p:sp>
      <p:pic>
        <p:nvPicPr>
          <p:cNvPr id="5" name="Picture 4"/>
          <p:cNvPicPr>
            <a:picLocks noChangeAspect="1"/>
          </p:cNvPicPr>
          <p:nvPr/>
        </p:nvPicPr>
        <p:blipFill>
          <a:blip r:embed="rId2"/>
          <a:stretch>
            <a:fillRect/>
          </a:stretch>
        </p:blipFill>
        <p:spPr>
          <a:xfrm>
            <a:off x="541555" y="1957305"/>
            <a:ext cx="10845916" cy="4900695"/>
          </a:xfrm>
          <a:prstGeom prst="rect">
            <a:avLst/>
          </a:prstGeom>
        </p:spPr>
      </p:pic>
    </p:spTree>
    <p:extLst>
      <p:ext uri="{BB962C8B-B14F-4D97-AF65-F5344CB8AC3E}">
        <p14:creationId xmlns:p14="http://schemas.microsoft.com/office/powerpoint/2010/main" val="16635308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Only cantilever support at inlet/outlet tube</a:t>
            </a:r>
          </a:p>
          <a:p>
            <a:r>
              <a:rPr lang="en-US" dirty="0" smtClean="0"/>
              <a:t>Normal displacement &lt; 3 mm, compare to 5 mm for current CFC divertor</a:t>
            </a:r>
          </a:p>
          <a:p>
            <a:pPr lvl="1"/>
            <a:r>
              <a:rPr lang="en-US" dirty="0"/>
              <a:t>Sliding supports at pumping gap </a:t>
            </a:r>
            <a:r>
              <a:rPr lang="en-US" dirty="0" smtClean="0"/>
              <a:t>could further reduce </a:t>
            </a:r>
            <a:r>
              <a:rPr lang="en-US" dirty="0"/>
              <a:t>normal displacement</a:t>
            </a:r>
          </a:p>
          <a:p>
            <a:pPr lvl="1"/>
            <a:endParaRPr lang="en-US" dirty="0"/>
          </a:p>
        </p:txBody>
      </p:sp>
      <p:sp>
        <p:nvSpPr>
          <p:cNvPr id="3" name="Title 2"/>
          <p:cNvSpPr>
            <a:spLocks noGrp="1"/>
          </p:cNvSpPr>
          <p:nvPr>
            <p:ph type="title"/>
          </p:nvPr>
        </p:nvSpPr>
        <p:spPr/>
        <p:txBody>
          <a:bodyPr/>
          <a:lstStyle/>
          <a:p>
            <a:r>
              <a:rPr lang="en-US" dirty="0" smtClean="0"/>
              <a:t>Displacements during plasma operation</a:t>
            </a:r>
            <a:endParaRPr lang="en-US"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26</a:t>
            </a:fld>
            <a:endParaRPr lang="de-DE" dirty="0"/>
          </a:p>
        </p:txBody>
      </p:sp>
      <p:pic>
        <p:nvPicPr>
          <p:cNvPr id="5" name="Picture 4"/>
          <p:cNvPicPr>
            <a:picLocks noChangeAspect="1"/>
          </p:cNvPicPr>
          <p:nvPr/>
        </p:nvPicPr>
        <p:blipFill>
          <a:blip r:embed="rId2"/>
          <a:stretch>
            <a:fillRect/>
          </a:stretch>
        </p:blipFill>
        <p:spPr>
          <a:xfrm>
            <a:off x="363984" y="1998372"/>
            <a:ext cx="11641269" cy="4512712"/>
          </a:xfrm>
          <a:prstGeom prst="rect">
            <a:avLst/>
          </a:prstGeom>
        </p:spPr>
      </p:pic>
    </p:spTree>
    <p:extLst>
      <p:ext uri="{BB962C8B-B14F-4D97-AF65-F5344CB8AC3E}">
        <p14:creationId xmlns:p14="http://schemas.microsoft.com/office/powerpoint/2010/main" val="5905936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3"/>
          </p:nvPr>
        </p:nvSpPr>
        <p:spPr/>
        <p:txBody>
          <a:bodyPr/>
          <a:lstStyle/>
          <a:p>
            <a:r>
              <a:rPr lang="en-US" dirty="0" smtClean="0"/>
              <a:t>W95NiFe</a:t>
            </a:r>
          </a:p>
          <a:p>
            <a:r>
              <a:rPr lang="en-US" dirty="0" smtClean="0"/>
              <a:t>OFE Cu Interlayer</a:t>
            </a:r>
          </a:p>
          <a:p>
            <a:r>
              <a:rPr lang="en-US" dirty="0" err="1" smtClean="0"/>
              <a:t>CUCrZr</a:t>
            </a:r>
            <a:r>
              <a:rPr lang="en-US" dirty="0" smtClean="0"/>
              <a:t> top plate</a:t>
            </a:r>
          </a:p>
          <a:p>
            <a:r>
              <a:rPr lang="en-US" dirty="0" smtClean="0"/>
              <a:t>CuCrZr bottom plate</a:t>
            </a:r>
          </a:p>
          <a:p>
            <a:r>
              <a:rPr lang="en-US" dirty="0" smtClean="0"/>
              <a:t>CuCrZr manifold</a:t>
            </a:r>
          </a:p>
          <a:p>
            <a:r>
              <a:rPr lang="en-US" dirty="0" smtClean="0"/>
              <a:t>CuCrZr Stiffener</a:t>
            </a:r>
          </a:p>
          <a:p>
            <a:r>
              <a:rPr lang="en-US" dirty="0" smtClean="0"/>
              <a:t>symmetry fixed in X</a:t>
            </a:r>
          </a:p>
          <a:p>
            <a:r>
              <a:rPr lang="en-US" dirty="0" smtClean="0"/>
              <a:t>Fixation in Y</a:t>
            </a:r>
          </a:p>
          <a:p>
            <a:r>
              <a:rPr lang="en-US" dirty="0" smtClean="0"/>
              <a:t>Fixation in Z</a:t>
            </a:r>
          </a:p>
          <a:p>
            <a:r>
              <a:rPr lang="en-US" dirty="0" smtClean="0"/>
              <a:t>HTC with swirl tape</a:t>
            </a:r>
          </a:p>
          <a:p>
            <a:endParaRPr lang="de-DE" dirty="0"/>
          </a:p>
        </p:txBody>
      </p:sp>
      <p:sp>
        <p:nvSpPr>
          <p:cNvPr id="3" name="Title 2"/>
          <p:cNvSpPr>
            <a:spLocks noGrp="1"/>
          </p:cNvSpPr>
          <p:nvPr>
            <p:ph type="title"/>
          </p:nvPr>
        </p:nvSpPr>
        <p:spPr/>
        <p:txBody>
          <a:bodyPr/>
          <a:lstStyle/>
          <a:p>
            <a:r>
              <a:rPr lang="en-US" dirty="0" smtClean="0"/>
              <a:t>FE model including water channels</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27</a:t>
            </a:fld>
            <a:endParaRPr lang="de-DE" dirty="0"/>
          </a:p>
        </p:txBody>
      </p:sp>
      <p:pic>
        <p:nvPicPr>
          <p:cNvPr id="7" name="Picture 6"/>
          <p:cNvPicPr>
            <a:picLocks noChangeAspect="1"/>
          </p:cNvPicPr>
          <p:nvPr/>
        </p:nvPicPr>
        <p:blipFill>
          <a:blip r:embed="rId2"/>
          <a:stretch>
            <a:fillRect/>
          </a:stretch>
        </p:blipFill>
        <p:spPr>
          <a:xfrm>
            <a:off x="3168017" y="818272"/>
            <a:ext cx="5779134" cy="5795254"/>
          </a:xfrm>
          <a:prstGeom prst="rect">
            <a:avLst/>
          </a:prstGeom>
        </p:spPr>
      </p:pic>
      <p:pic>
        <p:nvPicPr>
          <p:cNvPr id="8" name="Picture 7"/>
          <p:cNvPicPr>
            <a:picLocks noChangeAspect="1"/>
          </p:cNvPicPr>
          <p:nvPr/>
        </p:nvPicPr>
        <p:blipFill>
          <a:blip r:embed="rId3"/>
          <a:stretch>
            <a:fillRect/>
          </a:stretch>
        </p:blipFill>
        <p:spPr>
          <a:xfrm>
            <a:off x="3168016" y="813510"/>
            <a:ext cx="5779134" cy="5795254"/>
          </a:xfrm>
          <a:prstGeom prst="rect">
            <a:avLst/>
          </a:prstGeom>
        </p:spPr>
      </p:pic>
      <p:pic>
        <p:nvPicPr>
          <p:cNvPr id="9" name="Picture 8"/>
          <p:cNvPicPr>
            <a:picLocks noChangeAspect="1"/>
          </p:cNvPicPr>
          <p:nvPr/>
        </p:nvPicPr>
        <p:blipFill>
          <a:blip r:embed="rId4"/>
          <a:stretch>
            <a:fillRect/>
          </a:stretch>
        </p:blipFill>
        <p:spPr>
          <a:xfrm>
            <a:off x="3168016" y="808748"/>
            <a:ext cx="5779134" cy="5795254"/>
          </a:xfrm>
          <a:prstGeom prst="rect">
            <a:avLst/>
          </a:prstGeom>
        </p:spPr>
      </p:pic>
      <p:pic>
        <p:nvPicPr>
          <p:cNvPr id="10" name="Picture 9"/>
          <p:cNvPicPr>
            <a:picLocks noChangeAspect="1"/>
          </p:cNvPicPr>
          <p:nvPr/>
        </p:nvPicPr>
        <p:blipFill>
          <a:blip r:embed="rId5"/>
          <a:stretch>
            <a:fillRect/>
          </a:stretch>
        </p:blipFill>
        <p:spPr>
          <a:xfrm>
            <a:off x="3168016" y="827796"/>
            <a:ext cx="5779134" cy="5795254"/>
          </a:xfrm>
          <a:prstGeom prst="rect">
            <a:avLst/>
          </a:prstGeom>
        </p:spPr>
      </p:pic>
      <p:pic>
        <p:nvPicPr>
          <p:cNvPr id="11" name="Picture 10"/>
          <p:cNvPicPr>
            <a:picLocks noChangeAspect="1"/>
          </p:cNvPicPr>
          <p:nvPr/>
        </p:nvPicPr>
        <p:blipFill>
          <a:blip r:embed="rId6"/>
          <a:stretch>
            <a:fillRect/>
          </a:stretch>
        </p:blipFill>
        <p:spPr>
          <a:xfrm>
            <a:off x="3168015" y="808748"/>
            <a:ext cx="5779134" cy="5795254"/>
          </a:xfrm>
          <a:prstGeom prst="rect">
            <a:avLst/>
          </a:prstGeom>
        </p:spPr>
      </p:pic>
      <p:pic>
        <p:nvPicPr>
          <p:cNvPr id="12" name="Picture 11"/>
          <p:cNvPicPr>
            <a:picLocks noChangeAspect="1"/>
          </p:cNvPicPr>
          <p:nvPr/>
        </p:nvPicPr>
        <p:blipFill>
          <a:blip r:embed="rId7"/>
          <a:stretch>
            <a:fillRect/>
          </a:stretch>
        </p:blipFill>
        <p:spPr>
          <a:xfrm>
            <a:off x="3168015" y="799224"/>
            <a:ext cx="5779134" cy="5795254"/>
          </a:xfrm>
          <a:prstGeom prst="rect">
            <a:avLst/>
          </a:prstGeom>
        </p:spPr>
      </p:pic>
      <p:pic>
        <p:nvPicPr>
          <p:cNvPr id="13" name="Picture 12"/>
          <p:cNvPicPr>
            <a:picLocks noChangeAspect="1"/>
          </p:cNvPicPr>
          <p:nvPr/>
        </p:nvPicPr>
        <p:blipFill>
          <a:blip r:embed="rId8"/>
          <a:stretch>
            <a:fillRect/>
          </a:stretch>
        </p:blipFill>
        <p:spPr>
          <a:xfrm>
            <a:off x="3168015" y="837320"/>
            <a:ext cx="5779134" cy="5795254"/>
          </a:xfrm>
          <a:prstGeom prst="rect">
            <a:avLst/>
          </a:prstGeom>
        </p:spPr>
      </p:pic>
      <p:sp>
        <p:nvSpPr>
          <p:cNvPr id="16" name="TextBox 15"/>
          <p:cNvSpPr txBox="1"/>
          <p:nvPr/>
        </p:nvSpPr>
        <p:spPr>
          <a:xfrm>
            <a:off x="9309473" y="1323007"/>
            <a:ext cx="2849525" cy="2418611"/>
          </a:xfrm>
          <a:prstGeom prst="rect">
            <a:avLst/>
          </a:prstGeom>
          <a:noFill/>
        </p:spPr>
        <p:txBody>
          <a:bodyPr wrap="square" lIns="0" tIns="0" rIns="0" bIns="0" rtlCol="0" anchor="t" anchorCtr="0">
            <a:spAutoFit/>
          </a:bodyPr>
          <a:lstStyle/>
          <a:p>
            <a:pPr algn="l"/>
            <a:r>
              <a:rPr lang="en-US" sz="1600" dirty="0" smtClean="0"/>
              <a:t>W95NiFe: 2 mm</a:t>
            </a:r>
          </a:p>
          <a:p>
            <a:pPr algn="l"/>
            <a:r>
              <a:rPr lang="en-US" sz="1600" dirty="0" smtClean="0"/>
              <a:t>OFE Cu: 1 mm</a:t>
            </a:r>
          </a:p>
          <a:p>
            <a:pPr algn="l"/>
            <a:r>
              <a:rPr lang="en-US" sz="1600" dirty="0" smtClean="0"/>
              <a:t>CuCrZr: 23 mm</a:t>
            </a:r>
          </a:p>
          <a:p>
            <a:pPr algn="l"/>
            <a:r>
              <a:rPr lang="en-US" sz="1600" dirty="0"/>
              <a:t>	</a:t>
            </a:r>
            <a:r>
              <a:rPr lang="en-US" sz="1600" dirty="0" smtClean="0"/>
              <a:t>3 mm plate</a:t>
            </a:r>
          </a:p>
          <a:p>
            <a:pPr algn="l"/>
            <a:r>
              <a:rPr lang="en-US" sz="1600" dirty="0" smtClean="0"/>
              <a:t>	4 mm water channel</a:t>
            </a:r>
          </a:p>
          <a:p>
            <a:pPr algn="l"/>
            <a:r>
              <a:rPr lang="en-US" sz="1600" dirty="0" smtClean="0"/>
              <a:t>	3 mm plate</a:t>
            </a:r>
          </a:p>
          <a:p>
            <a:pPr algn="l"/>
            <a:r>
              <a:rPr lang="en-US" sz="1600" dirty="0" smtClean="0"/>
              <a:t>	10 mm manifold/stiffener</a:t>
            </a:r>
          </a:p>
          <a:p>
            <a:pPr algn="l"/>
            <a:r>
              <a:rPr lang="en-US" sz="1600" dirty="0"/>
              <a:t>	</a:t>
            </a:r>
            <a:r>
              <a:rPr lang="en-US" sz="1600" dirty="0" smtClean="0"/>
              <a:t>3 mm plate</a:t>
            </a:r>
          </a:p>
          <a:p>
            <a:pPr marL="180000" indent="-180000" algn="l">
              <a:lnSpc>
                <a:spcPts val="2300"/>
              </a:lnSpc>
              <a:spcBef>
                <a:spcPts val="1150"/>
              </a:spcBef>
              <a:buFont typeface="Arial" panose="020B0604020202020204" pitchFamily="34" charset="0"/>
              <a:buChar char="•"/>
            </a:pPr>
            <a:endParaRPr lang="de-DE" sz="1600" dirty="0" err="1" smtClean="0"/>
          </a:p>
        </p:txBody>
      </p:sp>
      <p:pic>
        <p:nvPicPr>
          <p:cNvPr id="17" name="Picture 16"/>
          <p:cNvPicPr>
            <a:picLocks noChangeAspect="1"/>
          </p:cNvPicPr>
          <p:nvPr/>
        </p:nvPicPr>
        <p:blipFill>
          <a:blip r:embed="rId9"/>
          <a:stretch>
            <a:fillRect/>
          </a:stretch>
        </p:blipFill>
        <p:spPr>
          <a:xfrm>
            <a:off x="3168078" y="813573"/>
            <a:ext cx="5779008" cy="5795128"/>
          </a:xfrm>
          <a:prstGeom prst="rect">
            <a:avLst/>
          </a:prstGeom>
        </p:spPr>
      </p:pic>
      <p:pic>
        <p:nvPicPr>
          <p:cNvPr id="18" name="Picture 17"/>
          <p:cNvPicPr>
            <a:picLocks noChangeAspect="1"/>
          </p:cNvPicPr>
          <p:nvPr/>
        </p:nvPicPr>
        <p:blipFill>
          <a:blip r:embed="rId10"/>
          <a:stretch>
            <a:fillRect/>
          </a:stretch>
        </p:blipFill>
        <p:spPr>
          <a:xfrm>
            <a:off x="3168078" y="827796"/>
            <a:ext cx="5779008" cy="5795128"/>
          </a:xfrm>
          <a:prstGeom prst="rect">
            <a:avLst/>
          </a:prstGeom>
        </p:spPr>
      </p:pic>
      <p:pic>
        <p:nvPicPr>
          <p:cNvPr id="15" name="Picture 14"/>
          <p:cNvPicPr>
            <a:picLocks noChangeAspect="1"/>
          </p:cNvPicPr>
          <p:nvPr/>
        </p:nvPicPr>
        <p:blipFill>
          <a:blip r:embed="rId11"/>
          <a:stretch>
            <a:fillRect/>
          </a:stretch>
        </p:blipFill>
        <p:spPr>
          <a:xfrm>
            <a:off x="8575566" y="4265184"/>
            <a:ext cx="3392462" cy="2036041"/>
          </a:xfrm>
          <a:prstGeom prst="rect">
            <a:avLst/>
          </a:prstGeom>
        </p:spPr>
      </p:pic>
    </p:spTree>
    <p:extLst>
      <p:ext uri="{BB962C8B-B14F-4D97-AF65-F5344CB8AC3E}">
        <p14:creationId xmlns:p14="http://schemas.microsoft.com/office/powerpoint/2010/main" val="356032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
                                            <p:txEl>
                                              <p:pRg st="8" end="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quarter" idx="13"/>
          </p:nvPr>
        </p:nvSpPr>
        <p:spPr/>
        <p:txBody>
          <a:bodyPr/>
          <a:lstStyle/>
          <a:p>
            <a:r>
              <a:rPr lang="en-US" dirty="0" smtClean="0"/>
              <a:t>Deformation during cool down of HIP process far too large</a:t>
            </a:r>
          </a:p>
          <a:p>
            <a:r>
              <a:rPr lang="en-US" dirty="0" smtClean="0"/>
              <a:t>Possible counter measures</a:t>
            </a:r>
          </a:p>
          <a:p>
            <a:pPr lvl="1"/>
            <a:r>
              <a:rPr lang="en-US" dirty="0" smtClean="0"/>
              <a:t>Softer copper interlayer </a:t>
            </a:r>
            <a:r>
              <a:rPr lang="en-US" dirty="0" smtClean="0">
                <a:sym typeface="Wingdings" panose="05000000000000000000" pitchFamily="2" charset="2"/>
              </a:rPr>
              <a:t> material will harden over time</a:t>
            </a:r>
            <a:endParaRPr lang="en-US" dirty="0" smtClean="0"/>
          </a:p>
          <a:p>
            <a:pPr lvl="1"/>
            <a:r>
              <a:rPr lang="en-US" dirty="0" smtClean="0"/>
              <a:t>Thicker copper interlayer</a:t>
            </a:r>
          </a:p>
          <a:p>
            <a:pPr lvl="1"/>
            <a:r>
              <a:rPr lang="en-US" dirty="0" smtClean="0"/>
              <a:t>Stiffer cold side compared to W based side</a:t>
            </a:r>
          </a:p>
          <a:p>
            <a:pPr lvl="1"/>
            <a:r>
              <a:rPr lang="en-US" dirty="0" smtClean="0">
                <a:solidFill>
                  <a:srgbClr val="00B050"/>
                </a:solidFill>
              </a:rPr>
              <a:t>Tessellation of W based surface </a:t>
            </a:r>
            <a:r>
              <a:rPr lang="en-US" dirty="0" smtClean="0">
                <a:solidFill>
                  <a:srgbClr val="00B050"/>
                </a:solidFill>
                <a:sym typeface="Wingdings" panose="05000000000000000000" pitchFamily="2" charset="2"/>
              </a:rPr>
              <a:t> only realistic option: Normal deformation &lt; 1 mm</a:t>
            </a:r>
            <a:endParaRPr lang="en-US" dirty="0" smtClean="0">
              <a:solidFill>
                <a:srgbClr val="00B050"/>
              </a:solidFill>
            </a:endParaRPr>
          </a:p>
        </p:txBody>
      </p:sp>
      <p:sp>
        <p:nvSpPr>
          <p:cNvPr id="3" name="Title 2"/>
          <p:cNvSpPr>
            <a:spLocks noGrp="1"/>
          </p:cNvSpPr>
          <p:nvPr>
            <p:ph type="title"/>
          </p:nvPr>
        </p:nvSpPr>
        <p:spPr/>
        <p:txBody>
          <a:bodyPr/>
          <a:lstStyle/>
          <a:p>
            <a:r>
              <a:rPr lang="en-US" dirty="0" smtClean="0"/>
              <a:t>Summary of FEM results</a:t>
            </a:r>
            <a:endParaRPr lang="de-DE" dirty="0"/>
          </a:p>
        </p:txBody>
      </p:sp>
      <p:sp>
        <p:nvSpPr>
          <p:cNvPr id="6" name="Slide Number Placeholder 5"/>
          <p:cNvSpPr>
            <a:spLocks noGrp="1"/>
          </p:cNvSpPr>
          <p:nvPr>
            <p:ph type="sldNum" sz="quarter" idx="16"/>
          </p:nvPr>
        </p:nvSpPr>
        <p:spPr/>
        <p:txBody>
          <a:bodyPr/>
          <a:lstStyle/>
          <a:p>
            <a:fld id="{3B1A4699-952B-42DA-8DC4-38A59B49610C}" type="slidenum">
              <a:rPr lang="de-DE" smtClean="0"/>
              <a:pPr/>
              <a:t>28</a:t>
            </a:fld>
            <a:endParaRPr lang="de-DE" dirty="0"/>
          </a:p>
        </p:txBody>
      </p:sp>
      <p:graphicFrame>
        <p:nvGraphicFramePr>
          <p:cNvPr id="7" name="Table 6"/>
          <p:cNvGraphicFramePr>
            <a:graphicFrameLocks noGrp="1"/>
          </p:cNvGraphicFramePr>
          <p:nvPr>
            <p:extLst>
              <p:ext uri="{D42A27DB-BD31-4B8C-83A1-F6EECF244321}">
                <p14:modId xmlns:p14="http://schemas.microsoft.com/office/powerpoint/2010/main" val="1651787759"/>
              </p:ext>
            </p:extLst>
          </p:nvPr>
        </p:nvGraphicFramePr>
        <p:xfrm>
          <a:off x="533887" y="3497643"/>
          <a:ext cx="9686497" cy="2595880"/>
        </p:xfrm>
        <a:graphic>
          <a:graphicData uri="http://schemas.openxmlformats.org/drawingml/2006/table">
            <a:tbl>
              <a:tblPr firstRow="1" bandRow="1">
                <a:tableStyleId>{5C22544A-7EE6-4342-B048-85BDC9FD1C3A}</a:tableStyleId>
              </a:tblPr>
              <a:tblGrid>
                <a:gridCol w="1429271">
                  <a:extLst>
                    <a:ext uri="{9D8B030D-6E8A-4147-A177-3AD203B41FA5}">
                      <a16:colId xmlns:a16="http://schemas.microsoft.com/office/drawing/2014/main" val="3420074173"/>
                    </a:ext>
                  </a:extLst>
                </a:gridCol>
                <a:gridCol w="1216862">
                  <a:extLst>
                    <a:ext uri="{9D8B030D-6E8A-4147-A177-3AD203B41FA5}">
                      <a16:colId xmlns:a16="http://schemas.microsoft.com/office/drawing/2014/main" val="785698238"/>
                    </a:ext>
                  </a:extLst>
                </a:gridCol>
                <a:gridCol w="1856767">
                  <a:extLst>
                    <a:ext uri="{9D8B030D-6E8A-4147-A177-3AD203B41FA5}">
                      <a16:colId xmlns:a16="http://schemas.microsoft.com/office/drawing/2014/main" val="1462113191"/>
                    </a:ext>
                  </a:extLst>
                </a:gridCol>
                <a:gridCol w="1544051">
                  <a:extLst>
                    <a:ext uri="{9D8B030D-6E8A-4147-A177-3AD203B41FA5}">
                      <a16:colId xmlns:a16="http://schemas.microsoft.com/office/drawing/2014/main" val="191204885"/>
                    </a:ext>
                  </a:extLst>
                </a:gridCol>
                <a:gridCol w="1113502">
                  <a:extLst>
                    <a:ext uri="{9D8B030D-6E8A-4147-A177-3AD203B41FA5}">
                      <a16:colId xmlns:a16="http://schemas.microsoft.com/office/drawing/2014/main" val="598426144"/>
                    </a:ext>
                  </a:extLst>
                </a:gridCol>
                <a:gridCol w="1263022">
                  <a:extLst>
                    <a:ext uri="{9D8B030D-6E8A-4147-A177-3AD203B41FA5}">
                      <a16:colId xmlns:a16="http://schemas.microsoft.com/office/drawing/2014/main" val="3516032067"/>
                    </a:ext>
                  </a:extLst>
                </a:gridCol>
                <a:gridCol w="1263022">
                  <a:extLst>
                    <a:ext uri="{9D8B030D-6E8A-4147-A177-3AD203B41FA5}">
                      <a16:colId xmlns:a16="http://schemas.microsoft.com/office/drawing/2014/main" val="2130000764"/>
                    </a:ext>
                  </a:extLst>
                </a:gridCol>
              </a:tblGrid>
              <a:tr h="370840">
                <a:tc>
                  <a:txBody>
                    <a:bodyPr/>
                    <a:lstStyle/>
                    <a:p>
                      <a:r>
                        <a:rPr lang="en-US" dirty="0" smtClean="0"/>
                        <a:t>Heat sink </a:t>
                      </a:r>
                      <a:endParaRPr lang="de-DE" dirty="0"/>
                    </a:p>
                  </a:txBody>
                  <a:tcPr/>
                </a:tc>
                <a:tc>
                  <a:txBody>
                    <a:bodyPr/>
                    <a:lstStyle/>
                    <a:p>
                      <a:r>
                        <a:rPr lang="en-US" dirty="0" smtClean="0"/>
                        <a:t>Interlayer</a:t>
                      </a:r>
                      <a:endParaRPr lang="de-DE" dirty="0"/>
                    </a:p>
                  </a:txBody>
                  <a:tcPr/>
                </a:tc>
                <a:tc>
                  <a:txBody>
                    <a:bodyPr/>
                    <a:lstStyle/>
                    <a:p>
                      <a:r>
                        <a:rPr lang="en-US" dirty="0" smtClean="0"/>
                        <a:t>OFE</a:t>
                      </a:r>
                      <a:r>
                        <a:rPr lang="en-US" baseline="0" dirty="0" smtClean="0"/>
                        <a:t> Cu</a:t>
                      </a:r>
                      <a:endParaRPr lang="de-DE" dirty="0"/>
                    </a:p>
                  </a:txBody>
                  <a:tcPr/>
                </a:tc>
                <a:tc>
                  <a:txBody>
                    <a:bodyPr/>
                    <a:lstStyle/>
                    <a:p>
                      <a:r>
                        <a:rPr lang="en-US" dirty="0" smtClean="0"/>
                        <a:t>Slits</a:t>
                      </a:r>
                      <a:endParaRPr lang="de-DE" dirty="0"/>
                    </a:p>
                  </a:txBody>
                  <a:tcPr/>
                </a:tc>
                <a:tc>
                  <a:txBody>
                    <a:bodyPr/>
                    <a:lstStyle/>
                    <a:p>
                      <a:pPr algn="ctr"/>
                      <a:r>
                        <a:rPr lang="en-US" dirty="0" err="1" smtClean="0"/>
                        <a:t>u</a:t>
                      </a:r>
                      <a:r>
                        <a:rPr lang="en-US" baseline="-25000" dirty="0" err="1" smtClean="0"/>
                        <a:t>z</a:t>
                      </a:r>
                      <a:r>
                        <a:rPr lang="en-US" dirty="0" smtClean="0"/>
                        <a:t> </a:t>
                      </a:r>
                      <a:endParaRPr lang="de-DE" dirty="0"/>
                    </a:p>
                  </a:txBody>
                  <a:tcPr/>
                </a:tc>
                <a:tc>
                  <a:txBody>
                    <a:bodyPr/>
                    <a:lstStyle/>
                    <a:p>
                      <a:pPr algn="ctr"/>
                      <a:r>
                        <a:rPr lang="el-GR" dirty="0" smtClean="0"/>
                        <a:t>σ</a:t>
                      </a:r>
                      <a:r>
                        <a:rPr lang="en-US" dirty="0" smtClean="0"/>
                        <a:t> </a:t>
                      </a:r>
                      <a:r>
                        <a:rPr lang="en-US" dirty="0" err="1" smtClean="0"/>
                        <a:t>WNiFe</a:t>
                      </a:r>
                      <a:endParaRPr lang="de-DE" dirty="0"/>
                    </a:p>
                  </a:txBody>
                  <a:tcPr/>
                </a:tc>
                <a:tc>
                  <a:txBody>
                    <a:bodyPr/>
                    <a:lstStyle/>
                    <a:p>
                      <a:pPr algn="ctr"/>
                      <a:r>
                        <a:rPr lang="el-GR" dirty="0" smtClean="0"/>
                        <a:t>σ</a:t>
                      </a:r>
                      <a:r>
                        <a:rPr lang="en-US" dirty="0" smtClean="0"/>
                        <a:t> </a:t>
                      </a:r>
                      <a:r>
                        <a:rPr lang="en-US" dirty="0" err="1" smtClean="0"/>
                        <a:t>OFECu</a:t>
                      </a:r>
                      <a:endParaRPr lang="de-DE" dirty="0"/>
                    </a:p>
                  </a:txBody>
                  <a:tcPr/>
                </a:tc>
                <a:extLst>
                  <a:ext uri="{0D108BD9-81ED-4DB2-BD59-A6C34878D82A}">
                    <a16:rowId xmlns:a16="http://schemas.microsoft.com/office/drawing/2014/main" val="1065491213"/>
                  </a:ext>
                </a:extLst>
              </a:tr>
              <a:tr h="370840">
                <a:tc>
                  <a:txBody>
                    <a:bodyPr/>
                    <a:lstStyle/>
                    <a:p>
                      <a:r>
                        <a:rPr lang="en-US" dirty="0" smtClean="0"/>
                        <a:t>25 mm </a:t>
                      </a:r>
                      <a:endParaRPr lang="de-DE" dirty="0"/>
                    </a:p>
                  </a:txBody>
                  <a:tcPr/>
                </a:tc>
                <a:tc>
                  <a:txBody>
                    <a:bodyPr/>
                    <a:lstStyle/>
                    <a:p>
                      <a:r>
                        <a:rPr lang="en-US" dirty="0" smtClean="0"/>
                        <a:t>1 mm</a:t>
                      </a:r>
                      <a:endParaRPr lang="de-DE" dirty="0"/>
                    </a:p>
                  </a:txBody>
                  <a:tcPr/>
                </a:tc>
                <a:tc>
                  <a:txBody>
                    <a:bodyPr/>
                    <a:lstStyle/>
                    <a:p>
                      <a:r>
                        <a:rPr lang="en-US" dirty="0" smtClean="0"/>
                        <a:t>ITER SDC-IC</a:t>
                      </a:r>
                      <a:endParaRPr lang="de-DE" dirty="0"/>
                    </a:p>
                  </a:txBody>
                  <a:tcPr/>
                </a:tc>
                <a:tc>
                  <a:txBody>
                    <a:bodyPr/>
                    <a:lstStyle/>
                    <a:p>
                      <a:r>
                        <a:rPr lang="en-US" dirty="0" smtClean="0"/>
                        <a:t>no</a:t>
                      </a:r>
                      <a:endParaRPr lang="de-DE" dirty="0"/>
                    </a:p>
                  </a:txBody>
                  <a:tcPr/>
                </a:tc>
                <a:tc>
                  <a:txBody>
                    <a:bodyPr/>
                    <a:lstStyle/>
                    <a:p>
                      <a:pPr algn="r"/>
                      <a:r>
                        <a:rPr lang="en-US" dirty="0" smtClean="0">
                          <a:solidFill>
                            <a:srgbClr val="FF0000"/>
                          </a:solidFill>
                        </a:rPr>
                        <a:t>14.1</a:t>
                      </a:r>
                      <a:endParaRPr lang="de-DE" dirty="0">
                        <a:solidFill>
                          <a:srgbClr val="FF0000"/>
                        </a:solidFill>
                      </a:endParaRPr>
                    </a:p>
                  </a:txBody>
                  <a:tcPr/>
                </a:tc>
                <a:tc>
                  <a:txBody>
                    <a:bodyPr/>
                    <a:lstStyle/>
                    <a:p>
                      <a:pPr algn="r"/>
                      <a:r>
                        <a:rPr lang="en-US" dirty="0" smtClean="0">
                          <a:solidFill>
                            <a:srgbClr val="FF0000"/>
                          </a:solidFill>
                        </a:rPr>
                        <a:t>-1491</a:t>
                      </a:r>
                      <a:endParaRPr lang="de-DE" dirty="0">
                        <a:solidFill>
                          <a:srgbClr val="FF0000"/>
                        </a:solidFill>
                      </a:endParaRPr>
                    </a:p>
                  </a:txBody>
                  <a:tcPr/>
                </a:tc>
                <a:tc>
                  <a:txBody>
                    <a:bodyPr/>
                    <a:lstStyle/>
                    <a:p>
                      <a:pPr algn="r"/>
                      <a:r>
                        <a:rPr lang="en-US" dirty="0" smtClean="0"/>
                        <a:t>154</a:t>
                      </a:r>
                      <a:endParaRPr lang="de-DE" dirty="0"/>
                    </a:p>
                  </a:txBody>
                  <a:tcPr/>
                </a:tc>
                <a:extLst>
                  <a:ext uri="{0D108BD9-81ED-4DB2-BD59-A6C34878D82A}">
                    <a16:rowId xmlns:a16="http://schemas.microsoft.com/office/drawing/2014/main" val="1300040898"/>
                  </a:ext>
                </a:extLst>
              </a:tr>
              <a:tr h="370840">
                <a:tc>
                  <a:txBody>
                    <a:bodyPr/>
                    <a:lstStyle/>
                    <a:p>
                      <a:r>
                        <a:rPr lang="en-US" dirty="0" smtClean="0"/>
                        <a:t>25</a:t>
                      </a:r>
                      <a:r>
                        <a:rPr lang="en-US" baseline="0" dirty="0" smtClean="0"/>
                        <a:t> mm</a:t>
                      </a:r>
                      <a:endParaRPr lang="de-DE" dirty="0"/>
                    </a:p>
                  </a:txBody>
                  <a:tcPr/>
                </a:tc>
                <a:tc>
                  <a:txBody>
                    <a:bodyPr/>
                    <a:lstStyle/>
                    <a:p>
                      <a:r>
                        <a:rPr lang="en-US" dirty="0" smtClean="0"/>
                        <a:t>1 mm</a:t>
                      </a:r>
                      <a:endParaRPr lang="de-DE" dirty="0"/>
                    </a:p>
                  </a:txBody>
                  <a:tcPr/>
                </a:tc>
                <a:tc>
                  <a:txBody>
                    <a:bodyPr/>
                    <a:lstStyle/>
                    <a:p>
                      <a:r>
                        <a:rPr lang="en-US" dirty="0" smtClean="0">
                          <a:solidFill>
                            <a:srgbClr val="0070C0"/>
                          </a:solidFill>
                        </a:rPr>
                        <a:t>R</a:t>
                      </a:r>
                      <a:r>
                        <a:rPr lang="en-US" baseline="-25000" dirty="0" smtClean="0">
                          <a:solidFill>
                            <a:srgbClr val="0070C0"/>
                          </a:solidFill>
                        </a:rPr>
                        <a:t>0.2</a:t>
                      </a:r>
                      <a:r>
                        <a:rPr lang="en-US" baseline="0" dirty="0" smtClean="0">
                          <a:solidFill>
                            <a:srgbClr val="0070C0"/>
                          </a:solidFill>
                        </a:rPr>
                        <a:t> = 3 MPa</a:t>
                      </a:r>
                      <a:endParaRPr lang="de-DE" dirty="0">
                        <a:solidFill>
                          <a:srgbClr val="0070C0"/>
                        </a:solidFill>
                      </a:endParaRPr>
                    </a:p>
                  </a:txBody>
                  <a:tcPr/>
                </a:tc>
                <a:tc>
                  <a:txBody>
                    <a:bodyPr/>
                    <a:lstStyle/>
                    <a:p>
                      <a:r>
                        <a:rPr lang="en-US" dirty="0" smtClean="0"/>
                        <a:t>no</a:t>
                      </a:r>
                      <a:endParaRPr lang="de-DE" dirty="0"/>
                    </a:p>
                  </a:txBody>
                  <a:tcPr/>
                </a:tc>
                <a:tc>
                  <a:txBody>
                    <a:bodyPr/>
                    <a:lstStyle/>
                    <a:p>
                      <a:pPr algn="r"/>
                      <a:r>
                        <a:rPr lang="en-US" dirty="0" smtClean="0"/>
                        <a:t>2.5</a:t>
                      </a:r>
                      <a:endParaRPr lang="de-DE"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smtClean="0"/>
                        <a:t>-393</a:t>
                      </a:r>
                      <a:endParaRPr lang="de-DE" dirty="0" smtClean="0"/>
                    </a:p>
                  </a:txBody>
                  <a:tcPr/>
                </a:tc>
                <a:tc>
                  <a:txBody>
                    <a:bodyPr/>
                    <a:lstStyle/>
                    <a:p>
                      <a:pPr algn="r"/>
                      <a:r>
                        <a:rPr lang="en-US" dirty="0" smtClean="0"/>
                        <a:t>3</a:t>
                      </a:r>
                      <a:endParaRPr lang="de-DE" dirty="0"/>
                    </a:p>
                  </a:txBody>
                  <a:tcPr/>
                </a:tc>
                <a:extLst>
                  <a:ext uri="{0D108BD9-81ED-4DB2-BD59-A6C34878D82A}">
                    <a16:rowId xmlns:a16="http://schemas.microsoft.com/office/drawing/2014/main" val="1941245516"/>
                  </a:ext>
                </a:extLst>
              </a:tr>
              <a:tr h="370840">
                <a:tc>
                  <a:txBody>
                    <a:bodyPr/>
                    <a:lstStyle/>
                    <a:p>
                      <a:r>
                        <a:rPr lang="en-US" dirty="0" smtClean="0">
                          <a:solidFill>
                            <a:srgbClr val="0070C0"/>
                          </a:solidFill>
                        </a:rPr>
                        <a:t>50</a:t>
                      </a:r>
                      <a:r>
                        <a:rPr lang="en-US" baseline="0" dirty="0" smtClean="0">
                          <a:solidFill>
                            <a:srgbClr val="0070C0"/>
                          </a:solidFill>
                        </a:rPr>
                        <a:t> mm</a:t>
                      </a:r>
                      <a:endParaRPr lang="de-DE" dirty="0">
                        <a:solidFill>
                          <a:srgbClr val="0070C0"/>
                        </a:solidFill>
                      </a:endParaRPr>
                    </a:p>
                  </a:txBody>
                  <a:tcPr/>
                </a:tc>
                <a:tc>
                  <a:txBody>
                    <a:bodyPr/>
                    <a:lstStyle/>
                    <a:p>
                      <a:r>
                        <a:rPr lang="en-US" dirty="0" smtClean="0"/>
                        <a:t>1 mm</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ITER SDC-IC</a:t>
                      </a:r>
                      <a:endParaRPr lang="de-DE" dirty="0" smtClean="0"/>
                    </a:p>
                  </a:txBody>
                  <a:tcPr/>
                </a:tc>
                <a:tc>
                  <a:txBody>
                    <a:bodyPr/>
                    <a:lstStyle/>
                    <a:p>
                      <a:r>
                        <a:rPr lang="en-US" dirty="0" smtClean="0"/>
                        <a:t>no</a:t>
                      </a:r>
                      <a:endParaRPr lang="de-DE" dirty="0"/>
                    </a:p>
                  </a:txBody>
                  <a:tcPr/>
                </a:tc>
                <a:tc>
                  <a:txBody>
                    <a:bodyPr/>
                    <a:lstStyle/>
                    <a:p>
                      <a:pPr algn="r"/>
                      <a:r>
                        <a:rPr lang="en-US" dirty="0" smtClean="0">
                          <a:solidFill>
                            <a:srgbClr val="FF0000"/>
                          </a:solidFill>
                        </a:rPr>
                        <a:t>4.5</a:t>
                      </a:r>
                      <a:endParaRPr lang="de-DE" dirty="0">
                        <a:solidFill>
                          <a:srgbClr val="FF0000"/>
                        </a:solidFill>
                      </a:endParaRPr>
                    </a:p>
                  </a:txBody>
                  <a:tcPr/>
                </a:tc>
                <a:tc>
                  <a:txBody>
                    <a:bodyPr/>
                    <a:lstStyle/>
                    <a:p>
                      <a:pPr algn="r"/>
                      <a:r>
                        <a:rPr lang="en-US" dirty="0" smtClean="0">
                          <a:solidFill>
                            <a:srgbClr val="FF0000"/>
                          </a:solidFill>
                        </a:rPr>
                        <a:t>-2301**</a:t>
                      </a:r>
                      <a:endParaRPr lang="de-DE" dirty="0">
                        <a:solidFill>
                          <a:srgbClr val="FF0000"/>
                        </a:solidFill>
                      </a:endParaRPr>
                    </a:p>
                  </a:txBody>
                  <a:tcPr/>
                </a:tc>
                <a:tc>
                  <a:txBody>
                    <a:bodyPr/>
                    <a:lstStyle/>
                    <a:p>
                      <a:pPr algn="r"/>
                      <a:r>
                        <a:rPr lang="en-US" dirty="0" smtClean="0"/>
                        <a:t>160</a:t>
                      </a:r>
                      <a:endParaRPr lang="de-DE" dirty="0"/>
                    </a:p>
                  </a:txBody>
                  <a:tcPr/>
                </a:tc>
                <a:extLst>
                  <a:ext uri="{0D108BD9-81ED-4DB2-BD59-A6C34878D82A}">
                    <a16:rowId xmlns:a16="http://schemas.microsoft.com/office/drawing/2014/main" val="2125141375"/>
                  </a:ext>
                </a:extLst>
              </a:tr>
              <a:tr h="370840">
                <a:tc>
                  <a:txBody>
                    <a:bodyPr/>
                    <a:lstStyle/>
                    <a:p>
                      <a:r>
                        <a:rPr lang="en-US" dirty="0" smtClean="0">
                          <a:solidFill>
                            <a:srgbClr val="0070C0"/>
                          </a:solidFill>
                        </a:rPr>
                        <a:t>48</a:t>
                      </a:r>
                      <a:r>
                        <a:rPr lang="en-US" baseline="0" dirty="0" smtClean="0">
                          <a:solidFill>
                            <a:srgbClr val="0070C0"/>
                          </a:solidFill>
                        </a:rPr>
                        <a:t> mm</a:t>
                      </a:r>
                      <a:endParaRPr lang="de-DE" dirty="0">
                        <a:solidFill>
                          <a:srgbClr val="0070C0"/>
                        </a:solidFill>
                      </a:endParaRPr>
                    </a:p>
                  </a:txBody>
                  <a:tcPr/>
                </a:tc>
                <a:tc>
                  <a:txBody>
                    <a:bodyPr/>
                    <a:lstStyle/>
                    <a:p>
                      <a:r>
                        <a:rPr lang="en-US" dirty="0" smtClean="0">
                          <a:solidFill>
                            <a:srgbClr val="0070C0"/>
                          </a:solidFill>
                        </a:rPr>
                        <a:t>3 mm</a:t>
                      </a:r>
                      <a:endParaRPr lang="de-DE" dirty="0">
                        <a:solidFill>
                          <a:srgbClr val="0070C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ITER SDC-IC</a:t>
                      </a:r>
                      <a:endParaRPr lang="de-DE" dirty="0" smtClean="0"/>
                    </a:p>
                  </a:txBody>
                  <a:tcPr/>
                </a:tc>
                <a:tc>
                  <a:txBody>
                    <a:bodyPr/>
                    <a:lstStyle/>
                    <a:p>
                      <a:r>
                        <a:rPr lang="en-US" dirty="0" smtClean="0"/>
                        <a:t>no</a:t>
                      </a:r>
                      <a:endParaRPr lang="de-DE" dirty="0"/>
                    </a:p>
                  </a:txBody>
                  <a:tcPr/>
                </a:tc>
                <a:tc>
                  <a:txBody>
                    <a:bodyPr/>
                    <a:lstStyle/>
                    <a:p>
                      <a:pPr algn="r"/>
                      <a:r>
                        <a:rPr lang="en-US" dirty="0" smtClean="0">
                          <a:solidFill>
                            <a:srgbClr val="FF0000"/>
                          </a:solidFill>
                        </a:rPr>
                        <a:t>4.3</a:t>
                      </a:r>
                      <a:endParaRPr lang="de-DE" dirty="0">
                        <a:solidFill>
                          <a:srgbClr val="FF0000"/>
                        </a:solidFill>
                      </a:endParaRPr>
                    </a:p>
                  </a:txBody>
                  <a:tcPr/>
                </a:tc>
                <a:tc>
                  <a:txBody>
                    <a:bodyPr/>
                    <a:lstStyle/>
                    <a:p>
                      <a:pPr algn="r"/>
                      <a:r>
                        <a:rPr lang="en-US" dirty="0" smtClean="0">
                          <a:solidFill>
                            <a:srgbClr val="FF0000"/>
                          </a:solidFill>
                        </a:rPr>
                        <a:t>-1939**</a:t>
                      </a:r>
                      <a:endParaRPr lang="de-DE" dirty="0">
                        <a:solidFill>
                          <a:srgbClr val="FF0000"/>
                        </a:solidFill>
                      </a:endParaRPr>
                    </a:p>
                  </a:txBody>
                  <a:tcPr/>
                </a:tc>
                <a:tc>
                  <a:txBody>
                    <a:bodyPr/>
                    <a:lstStyle/>
                    <a:p>
                      <a:pPr algn="r"/>
                      <a:r>
                        <a:rPr lang="en-US" dirty="0" smtClean="0"/>
                        <a:t>158</a:t>
                      </a:r>
                      <a:endParaRPr lang="de-DE" dirty="0"/>
                    </a:p>
                  </a:txBody>
                  <a:tcPr/>
                </a:tc>
                <a:extLst>
                  <a:ext uri="{0D108BD9-81ED-4DB2-BD59-A6C34878D82A}">
                    <a16:rowId xmlns:a16="http://schemas.microsoft.com/office/drawing/2014/main" val="3874798521"/>
                  </a:ext>
                </a:extLst>
              </a:tr>
              <a:tr h="370840">
                <a:tc>
                  <a:txBody>
                    <a:bodyPr/>
                    <a:lstStyle/>
                    <a:p>
                      <a:r>
                        <a:rPr lang="en-US" dirty="0" smtClean="0">
                          <a:solidFill>
                            <a:srgbClr val="7030A0"/>
                          </a:solidFill>
                        </a:rPr>
                        <a:t>80 mm</a:t>
                      </a:r>
                      <a:endParaRPr lang="de-DE" dirty="0">
                        <a:solidFill>
                          <a:srgbClr val="7030A0"/>
                        </a:solidFill>
                      </a:endParaRPr>
                    </a:p>
                  </a:txBody>
                  <a:tcPr/>
                </a:tc>
                <a:tc>
                  <a:txBody>
                    <a:bodyPr/>
                    <a:lstStyle/>
                    <a:p>
                      <a:r>
                        <a:rPr lang="en-US" dirty="0" smtClean="0"/>
                        <a:t>1 mm</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ITER SDC-IC</a:t>
                      </a:r>
                      <a:endParaRPr lang="de-DE" dirty="0" smtClean="0"/>
                    </a:p>
                  </a:txBody>
                  <a:tcPr/>
                </a:tc>
                <a:tc>
                  <a:txBody>
                    <a:bodyPr/>
                    <a:lstStyle/>
                    <a:p>
                      <a:r>
                        <a:rPr lang="en-US" dirty="0" smtClean="0"/>
                        <a:t>no</a:t>
                      </a:r>
                      <a:endParaRPr lang="de-DE" dirty="0"/>
                    </a:p>
                  </a:txBody>
                  <a:tcPr/>
                </a:tc>
                <a:tc>
                  <a:txBody>
                    <a:bodyPr/>
                    <a:lstStyle/>
                    <a:p>
                      <a:pPr algn="r"/>
                      <a:r>
                        <a:rPr lang="en-US" dirty="0" smtClean="0">
                          <a:solidFill>
                            <a:srgbClr val="FF0000"/>
                          </a:solidFill>
                        </a:rPr>
                        <a:t>3.2</a:t>
                      </a:r>
                      <a:endParaRPr lang="de-DE" dirty="0">
                        <a:solidFill>
                          <a:srgbClr val="FF0000"/>
                        </a:solidFill>
                      </a:endParaRPr>
                    </a:p>
                  </a:txBody>
                  <a:tcPr/>
                </a:tc>
                <a:tc>
                  <a:txBody>
                    <a:bodyPr/>
                    <a:lstStyle/>
                    <a:p>
                      <a:pPr algn="r"/>
                      <a:r>
                        <a:rPr lang="en-US" dirty="0" smtClean="0">
                          <a:solidFill>
                            <a:srgbClr val="FF0000"/>
                          </a:solidFill>
                        </a:rPr>
                        <a:t>-2297**</a:t>
                      </a:r>
                      <a:endParaRPr lang="de-DE" dirty="0">
                        <a:solidFill>
                          <a:srgbClr val="FF0000"/>
                        </a:solidFill>
                      </a:endParaRPr>
                    </a:p>
                  </a:txBody>
                  <a:tcPr/>
                </a:tc>
                <a:tc>
                  <a:txBody>
                    <a:bodyPr/>
                    <a:lstStyle/>
                    <a:p>
                      <a:pPr algn="r"/>
                      <a:r>
                        <a:rPr lang="en-US" dirty="0" smtClean="0"/>
                        <a:t>162</a:t>
                      </a:r>
                      <a:endParaRPr lang="de-DE" dirty="0"/>
                    </a:p>
                  </a:txBody>
                  <a:tcPr/>
                </a:tc>
                <a:extLst>
                  <a:ext uri="{0D108BD9-81ED-4DB2-BD59-A6C34878D82A}">
                    <a16:rowId xmlns:a16="http://schemas.microsoft.com/office/drawing/2014/main" val="4005137172"/>
                  </a:ext>
                </a:extLst>
              </a:tr>
              <a:tr h="370840">
                <a:tc>
                  <a:txBody>
                    <a:bodyPr/>
                    <a:lstStyle/>
                    <a:p>
                      <a:r>
                        <a:rPr lang="en-US" dirty="0" smtClean="0">
                          <a:solidFill>
                            <a:srgbClr val="0070C0"/>
                          </a:solidFill>
                        </a:rPr>
                        <a:t>50</a:t>
                      </a:r>
                      <a:r>
                        <a:rPr lang="en-US" baseline="0" dirty="0" smtClean="0">
                          <a:solidFill>
                            <a:srgbClr val="0070C0"/>
                          </a:solidFill>
                        </a:rPr>
                        <a:t> mm</a:t>
                      </a:r>
                      <a:endParaRPr lang="de-DE" dirty="0">
                        <a:solidFill>
                          <a:srgbClr val="0070C0"/>
                        </a:solidFill>
                      </a:endParaRPr>
                    </a:p>
                  </a:txBody>
                  <a:tcPr/>
                </a:tc>
                <a:tc>
                  <a:txBody>
                    <a:bodyPr/>
                    <a:lstStyle/>
                    <a:p>
                      <a:r>
                        <a:rPr lang="en-US" dirty="0" smtClean="0"/>
                        <a:t>1 mm</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ITER SDC-IC</a:t>
                      </a:r>
                      <a:endParaRPr lang="de-DE" dirty="0" smtClean="0"/>
                    </a:p>
                  </a:txBody>
                  <a:tcPr/>
                </a:tc>
                <a:tc>
                  <a:txBody>
                    <a:bodyPr/>
                    <a:lstStyle/>
                    <a:p>
                      <a:r>
                        <a:rPr lang="en-US" dirty="0" smtClean="0">
                          <a:solidFill>
                            <a:srgbClr val="0070C0"/>
                          </a:solidFill>
                        </a:rPr>
                        <a:t>40x40 mm</a:t>
                      </a:r>
                      <a:endParaRPr lang="de-DE" dirty="0">
                        <a:solidFill>
                          <a:srgbClr val="0070C0"/>
                        </a:solidFill>
                      </a:endParaRPr>
                    </a:p>
                  </a:txBody>
                  <a:tcPr/>
                </a:tc>
                <a:tc>
                  <a:txBody>
                    <a:bodyPr/>
                    <a:lstStyle/>
                    <a:p>
                      <a:pPr algn="r"/>
                      <a:r>
                        <a:rPr lang="en-US" dirty="0" smtClean="0"/>
                        <a:t>0.8</a:t>
                      </a:r>
                      <a:endParaRPr lang="de-DE" dirty="0"/>
                    </a:p>
                  </a:txBody>
                  <a:tcPr/>
                </a:tc>
                <a:tc>
                  <a:txBody>
                    <a:bodyPr/>
                    <a:lstStyle/>
                    <a:p>
                      <a:pPr algn="r"/>
                      <a:r>
                        <a:rPr lang="en-US" dirty="0" smtClean="0"/>
                        <a:t>-659</a:t>
                      </a:r>
                      <a:endParaRPr lang="de-DE" dirty="0"/>
                    </a:p>
                  </a:txBody>
                  <a:tcPr/>
                </a:tc>
                <a:tc>
                  <a:txBody>
                    <a:bodyPr/>
                    <a:lstStyle/>
                    <a:p>
                      <a:pPr algn="r"/>
                      <a:r>
                        <a:rPr lang="en-US" dirty="0" smtClean="0"/>
                        <a:t>151</a:t>
                      </a:r>
                      <a:endParaRPr lang="de-DE" dirty="0"/>
                    </a:p>
                  </a:txBody>
                  <a:tcPr/>
                </a:tc>
                <a:extLst>
                  <a:ext uri="{0D108BD9-81ED-4DB2-BD59-A6C34878D82A}">
                    <a16:rowId xmlns:a16="http://schemas.microsoft.com/office/drawing/2014/main" val="1789244602"/>
                  </a:ext>
                </a:extLst>
              </a:tr>
            </a:tbl>
          </a:graphicData>
        </a:graphic>
      </p:graphicFrame>
      <p:sp>
        <p:nvSpPr>
          <p:cNvPr id="8" name="TextBox 7"/>
          <p:cNvSpPr txBox="1"/>
          <p:nvPr/>
        </p:nvSpPr>
        <p:spPr>
          <a:xfrm>
            <a:off x="7142915" y="6103689"/>
            <a:ext cx="3805529"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 in case of yielding: plastic strain &lt; 0.3%</a:t>
            </a:r>
            <a:endParaRPr lang="de-DE" sz="1600" dirty="0" err="1" smtClean="0"/>
          </a:p>
        </p:txBody>
      </p:sp>
    </p:spTree>
    <p:extLst>
      <p:ext uri="{BB962C8B-B14F-4D97-AF65-F5344CB8AC3E}">
        <p14:creationId xmlns:p14="http://schemas.microsoft.com/office/powerpoint/2010/main" val="2050666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3"/>
          </p:nvPr>
        </p:nvSpPr>
        <p:spPr/>
        <p:txBody>
          <a:bodyPr>
            <a:normAutofit fontScale="85000" lnSpcReduction="20000"/>
          </a:bodyPr>
          <a:lstStyle/>
          <a:p>
            <a:pPr>
              <a:spcAft>
                <a:spcPts val="300"/>
              </a:spcAft>
            </a:pPr>
            <a:r>
              <a:rPr lang="en-US" dirty="0" smtClean="0"/>
              <a:t>Heat sink with integrated manifold</a:t>
            </a:r>
          </a:p>
          <a:p>
            <a:pPr lvl="1">
              <a:spcAft>
                <a:spcPts val="300"/>
              </a:spcAft>
            </a:pPr>
            <a:r>
              <a:rPr lang="en-US" dirty="0" smtClean="0"/>
              <a:t>Diffusion welded flat plates</a:t>
            </a:r>
          </a:p>
          <a:p>
            <a:pPr lvl="2">
              <a:spcAft>
                <a:spcPts val="300"/>
              </a:spcAft>
            </a:pPr>
            <a:r>
              <a:rPr lang="en-US" dirty="0" smtClean="0"/>
              <a:t>Stainless steel cold side</a:t>
            </a:r>
          </a:p>
          <a:p>
            <a:pPr lvl="2">
              <a:spcAft>
                <a:spcPts val="300"/>
              </a:spcAft>
            </a:pPr>
            <a:r>
              <a:rPr lang="en-US" dirty="0" smtClean="0"/>
              <a:t>CuCrZr hot side</a:t>
            </a:r>
          </a:p>
          <a:p>
            <a:pPr lvl="2">
              <a:spcAft>
                <a:spcPts val="300"/>
              </a:spcAft>
            </a:pPr>
            <a:r>
              <a:rPr lang="en-US" dirty="0" smtClean="0"/>
              <a:t>Machining of plasma facing side after welding</a:t>
            </a:r>
          </a:p>
          <a:p>
            <a:pPr lvl="1">
              <a:spcAft>
                <a:spcPts val="300"/>
              </a:spcAft>
            </a:pPr>
            <a:r>
              <a:rPr lang="en-US" dirty="0" smtClean="0"/>
              <a:t>Or </a:t>
            </a:r>
            <a:r>
              <a:rPr lang="en-US" dirty="0" smtClean="0"/>
              <a:t>additive </a:t>
            </a:r>
            <a:r>
              <a:rPr lang="en-US" dirty="0" smtClean="0"/>
              <a:t>manufactured </a:t>
            </a:r>
            <a:r>
              <a:rPr lang="en-US" dirty="0" smtClean="0"/>
              <a:t>CuCrZr (LPBF)</a:t>
            </a:r>
            <a:endParaRPr lang="en-US" dirty="0" smtClean="0"/>
          </a:p>
          <a:p>
            <a:pPr lvl="2">
              <a:spcAft>
                <a:spcPts val="300"/>
              </a:spcAft>
            </a:pPr>
            <a:r>
              <a:rPr lang="en-US" dirty="0" smtClean="0"/>
              <a:t>CuCrZr-stainless steel t</a:t>
            </a:r>
            <a:r>
              <a:rPr lang="en-US" dirty="0" smtClean="0"/>
              <a:t>ransition </a:t>
            </a:r>
            <a:r>
              <a:rPr lang="en-US" dirty="0" smtClean="0"/>
              <a:t>part </a:t>
            </a:r>
            <a:r>
              <a:rPr lang="en-US" dirty="0" smtClean="0"/>
              <a:t>required</a:t>
            </a:r>
            <a:endParaRPr lang="en-US" dirty="0" smtClean="0"/>
          </a:p>
          <a:p>
            <a:pPr>
              <a:spcAft>
                <a:spcPts val="300"/>
              </a:spcAft>
            </a:pPr>
            <a:r>
              <a:rPr lang="en-US" dirty="0" smtClean="0"/>
              <a:t>Soft OFE-Cu interlayer</a:t>
            </a:r>
          </a:p>
          <a:p>
            <a:pPr lvl="1">
              <a:spcAft>
                <a:spcPts val="300"/>
              </a:spcAft>
            </a:pPr>
            <a:r>
              <a:rPr lang="en-US" dirty="0" smtClean="0"/>
              <a:t>Reduce stress at W-Cu singularity</a:t>
            </a:r>
          </a:p>
          <a:p>
            <a:pPr lvl="1">
              <a:spcAft>
                <a:spcPts val="300"/>
              </a:spcAft>
            </a:pPr>
            <a:r>
              <a:rPr lang="en-US" dirty="0" smtClean="0"/>
              <a:t>Galvanized, cast, diffusion welded or HIP to W</a:t>
            </a:r>
          </a:p>
          <a:p>
            <a:pPr>
              <a:spcAft>
                <a:spcPts val="300"/>
              </a:spcAft>
            </a:pPr>
            <a:r>
              <a:rPr lang="en-US" dirty="0" smtClean="0"/>
              <a:t>W or </a:t>
            </a:r>
            <a:r>
              <a:rPr lang="en-US" dirty="0" err="1" smtClean="0"/>
              <a:t>WNiFe</a:t>
            </a:r>
            <a:r>
              <a:rPr lang="en-US" dirty="0" smtClean="0"/>
              <a:t> plasma facing surface</a:t>
            </a:r>
          </a:p>
          <a:p>
            <a:pPr lvl="1">
              <a:spcAft>
                <a:spcPts val="300"/>
              </a:spcAft>
            </a:pPr>
            <a:r>
              <a:rPr lang="en-US" dirty="0" smtClean="0"/>
              <a:t>Mosaic of tiles bonded by HIP </a:t>
            </a:r>
          </a:p>
          <a:p>
            <a:pPr lvl="2">
              <a:spcAft>
                <a:spcPts val="300"/>
              </a:spcAft>
            </a:pPr>
            <a:r>
              <a:rPr lang="en-US" dirty="0"/>
              <a:t>Surface machining after HIP process</a:t>
            </a:r>
            <a:endParaRPr lang="en-US" dirty="0" smtClean="0"/>
          </a:p>
          <a:p>
            <a:pPr lvl="2">
              <a:spcAft>
                <a:spcPts val="300"/>
              </a:spcAft>
            </a:pPr>
            <a:r>
              <a:rPr lang="en-US" dirty="0" smtClean="0"/>
              <a:t>Size &lt; 40x40 mm</a:t>
            </a:r>
          </a:p>
          <a:p>
            <a:pPr lvl="3">
              <a:spcAft>
                <a:spcPts val="300"/>
              </a:spcAft>
            </a:pPr>
            <a:r>
              <a:rPr lang="en-US" dirty="0" smtClean="0"/>
              <a:t>To limit manufacturing deformation</a:t>
            </a:r>
          </a:p>
          <a:p>
            <a:pPr lvl="2">
              <a:spcAft>
                <a:spcPts val="300"/>
              </a:spcAft>
            </a:pPr>
            <a:r>
              <a:rPr lang="en-US" dirty="0" smtClean="0"/>
              <a:t>Curved edge tile</a:t>
            </a:r>
          </a:p>
          <a:p>
            <a:pPr lvl="3">
              <a:spcAft>
                <a:spcPts val="300"/>
              </a:spcAft>
            </a:pPr>
            <a:r>
              <a:rPr lang="en-US" dirty="0" smtClean="0"/>
              <a:t>To avoid singularity at hottest edge</a:t>
            </a:r>
          </a:p>
          <a:p>
            <a:pPr lvl="3">
              <a:spcAft>
                <a:spcPts val="300"/>
              </a:spcAft>
            </a:pPr>
            <a:r>
              <a:rPr lang="en-US" dirty="0" smtClean="0"/>
              <a:t>To minimize distance to water</a:t>
            </a:r>
          </a:p>
          <a:p>
            <a:pPr lvl="2">
              <a:spcAft>
                <a:spcPts val="300"/>
              </a:spcAft>
            </a:pPr>
            <a:r>
              <a:rPr lang="en-US" dirty="0" smtClean="0"/>
              <a:t>Thickness &gt; 2-3 mm </a:t>
            </a:r>
          </a:p>
          <a:p>
            <a:pPr lvl="3">
              <a:spcAft>
                <a:spcPts val="300"/>
              </a:spcAft>
            </a:pPr>
            <a:r>
              <a:rPr lang="en-US" dirty="0" smtClean="0"/>
              <a:t>to avoid Cu sputtering in slits</a:t>
            </a:r>
          </a:p>
          <a:p>
            <a:pPr lvl="1">
              <a:spcAft>
                <a:spcPts val="300"/>
              </a:spcAft>
            </a:pPr>
            <a:r>
              <a:rPr lang="en-US" dirty="0" smtClean="0"/>
              <a:t>Or coating</a:t>
            </a:r>
          </a:p>
          <a:p>
            <a:pPr lvl="2">
              <a:spcAft>
                <a:spcPts val="300"/>
              </a:spcAft>
            </a:pPr>
            <a:r>
              <a:rPr lang="en-US" dirty="0" smtClean="0"/>
              <a:t>Thickness &gt; </a:t>
            </a:r>
            <a:r>
              <a:rPr lang="en-US" dirty="0" smtClean="0"/>
              <a:t>0.1 </a:t>
            </a:r>
            <a:r>
              <a:rPr lang="en-US" dirty="0" smtClean="0"/>
              <a:t>mm </a:t>
            </a:r>
          </a:p>
          <a:p>
            <a:pPr lvl="3">
              <a:spcAft>
                <a:spcPts val="300"/>
              </a:spcAft>
            </a:pPr>
            <a:r>
              <a:rPr lang="en-US" dirty="0" smtClean="0"/>
              <a:t>To survive erosion over W7-X life </a:t>
            </a:r>
            <a:r>
              <a:rPr lang="en-US" dirty="0" smtClean="0"/>
              <a:t>(~300h</a:t>
            </a:r>
            <a:r>
              <a:rPr lang="en-US" dirty="0" smtClean="0"/>
              <a:t>)</a:t>
            </a:r>
          </a:p>
          <a:p>
            <a:endParaRPr lang="de-DE" dirty="0"/>
          </a:p>
        </p:txBody>
      </p:sp>
      <p:sp>
        <p:nvSpPr>
          <p:cNvPr id="3" name="Title 2"/>
          <p:cNvSpPr>
            <a:spLocks noGrp="1"/>
          </p:cNvSpPr>
          <p:nvPr>
            <p:ph type="title"/>
          </p:nvPr>
        </p:nvSpPr>
        <p:spPr/>
        <p:txBody>
          <a:bodyPr/>
          <a:lstStyle/>
          <a:p>
            <a:r>
              <a:rPr lang="en-US" dirty="0" smtClean="0"/>
              <a:t>Target element concept</a:t>
            </a:r>
            <a:endParaRPr lang="de-DE" dirty="0"/>
          </a:p>
        </p:txBody>
      </p:sp>
      <p:pic>
        <p:nvPicPr>
          <p:cNvPr id="2" name="Picture 1"/>
          <p:cNvPicPr>
            <a:picLocks noChangeAspect="1"/>
          </p:cNvPicPr>
          <p:nvPr/>
        </p:nvPicPr>
        <p:blipFill>
          <a:blip r:embed="rId2"/>
          <a:stretch>
            <a:fillRect/>
          </a:stretch>
        </p:blipFill>
        <p:spPr>
          <a:xfrm>
            <a:off x="5225477" y="1869897"/>
            <a:ext cx="6652845" cy="4511853"/>
          </a:xfrm>
          <a:prstGeom prst="rect">
            <a:avLst/>
          </a:prstGeom>
        </p:spPr>
      </p:pic>
      <p:pic>
        <p:nvPicPr>
          <p:cNvPr id="5" name="Picture 4"/>
          <p:cNvPicPr>
            <a:picLocks noChangeAspect="1"/>
          </p:cNvPicPr>
          <p:nvPr/>
        </p:nvPicPr>
        <p:blipFill>
          <a:blip r:embed="rId3"/>
          <a:stretch>
            <a:fillRect/>
          </a:stretch>
        </p:blipFill>
        <p:spPr>
          <a:xfrm>
            <a:off x="5225477" y="1869897"/>
            <a:ext cx="6652845" cy="4511853"/>
          </a:xfrm>
          <a:prstGeom prst="rect">
            <a:avLst/>
          </a:prstGeom>
        </p:spPr>
      </p:pic>
      <p:pic>
        <p:nvPicPr>
          <p:cNvPr id="11" name="Picture 10"/>
          <p:cNvPicPr>
            <a:picLocks noChangeAspect="1"/>
          </p:cNvPicPr>
          <p:nvPr/>
        </p:nvPicPr>
        <p:blipFill>
          <a:blip r:embed="rId4"/>
          <a:stretch>
            <a:fillRect/>
          </a:stretch>
        </p:blipFill>
        <p:spPr>
          <a:xfrm>
            <a:off x="5225477" y="1869897"/>
            <a:ext cx="6652845" cy="4511853"/>
          </a:xfrm>
          <a:prstGeom prst="rect">
            <a:avLst/>
          </a:prstGeom>
        </p:spPr>
      </p:pic>
      <p:pic>
        <p:nvPicPr>
          <p:cNvPr id="15" name="Picture 14"/>
          <p:cNvPicPr>
            <a:picLocks noChangeAspect="1"/>
          </p:cNvPicPr>
          <p:nvPr/>
        </p:nvPicPr>
        <p:blipFill>
          <a:blip r:embed="rId5"/>
          <a:stretch>
            <a:fillRect/>
          </a:stretch>
        </p:blipFill>
        <p:spPr>
          <a:xfrm>
            <a:off x="5225477" y="1869897"/>
            <a:ext cx="6652845" cy="4511853"/>
          </a:xfrm>
          <a:prstGeom prst="rect">
            <a:avLst/>
          </a:prstGeom>
        </p:spPr>
      </p:pic>
      <p:pic>
        <p:nvPicPr>
          <p:cNvPr id="16" name="Picture 15"/>
          <p:cNvPicPr>
            <a:picLocks noChangeAspect="1"/>
          </p:cNvPicPr>
          <p:nvPr/>
        </p:nvPicPr>
        <p:blipFill>
          <a:blip r:embed="rId6"/>
          <a:stretch>
            <a:fillRect/>
          </a:stretch>
        </p:blipFill>
        <p:spPr>
          <a:xfrm>
            <a:off x="5225477" y="1869897"/>
            <a:ext cx="6652845" cy="4511853"/>
          </a:xfrm>
          <a:prstGeom prst="rect">
            <a:avLst/>
          </a:prstGeom>
        </p:spPr>
      </p:pic>
      <p:pic>
        <p:nvPicPr>
          <p:cNvPr id="17" name="Picture 16"/>
          <p:cNvPicPr>
            <a:picLocks noChangeAspect="1"/>
          </p:cNvPicPr>
          <p:nvPr/>
        </p:nvPicPr>
        <p:blipFill>
          <a:blip r:embed="rId7"/>
          <a:stretch>
            <a:fillRect/>
          </a:stretch>
        </p:blipFill>
        <p:spPr>
          <a:xfrm>
            <a:off x="5225477" y="1869897"/>
            <a:ext cx="6652845" cy="4511853"/>
          </a:xfrm>
          <a:prstGeom prst="rect">
            <a:avLst/>
          </a:prstGeom>
        </p:spPr>
      </p:pic>
      <p:pic>
        <p:nvPicPr>
          <p:cNvPr id="18" name="Picture 17"/>
          <p:cNvPicPr>
            <a:picLocks noChangeAspect="1"/>
          </p:cNvPicPr>
          <p:nvPr/>
        </p:nvPicPr>
        <p:blipFill>
          <a:blip r:embed="rId8"/>
          <a:stretch>
            <a:fillRect/>
          </a:stretch>
        </p:blipFill>
        <p:spPr>
          <a:xfrm>
            <a:off x="5225477" y="1869897"/>
            <a:ext cx="6652845" cy="4511853"/>
          </a:xfrm>
          <a:prstGeom prst="rect">
            <a:avLst/>
          </a:prstGeom>
        </p:spPr>
      </p:pic>
      <p:sp>
        <p:nvSpPr>
          <p:cNvPr id="19" name="Right Arrow 18"/>
          <p:cNvSpPr/>
          <p:nvPr/>
        </p:nvSpPr>
        <p:spPr>
          <a:xfrm>
            <a:off x="8724900" y="5270500"/>
            <a:ext cx="990600" cy="292100"/>
          </a:xfrm>
          <a:prstGeom prst="rightArrow">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303336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xEl>
                                              <p:pRg st="7" end="7"/>
                                            </p:txEl>
                                          </p:spTgt>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9"/>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xEl>
                                              <p:pRg st="8" end="8"/>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xEl>
                                              <p:pRg st="10" end="10"/>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
                                            <p:txEl>
                                              <p:pRg st="11" end="1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xEl>
                                              <p:pRg st="12" end="12"/>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
                                            <p:txEl>
                                              <p:pRg st="13" end="13"/>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
                                            <p:txEl>
                                              <p:pRg st="14" end="14"/>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3">
                                            <p:txEl>
                                              <p:pRg st="15" end="15"/>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xEl>
                                              <p:pRg st="16" end="16"/>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3">
                                            <p:txEl>
                                              <p:pRg st="17" end="17"/>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
                                            <p:txEl>
                                              <p:pRg st="18" end="18"/>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
                                            <p:txEl>
                                              <p:pRg st="19" end="19"/>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3">
                                            <p:txEl>
                                              <p:pRg st="20" end="20"/>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3">
                                            <p:txEl>
                                              <p:pRg st="21" end="21"/>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12" name="Divertor"/>
          <p:cNvGrpSpPr/>
          <p:nvPr/>
        </p:nvGrpSpPr>
        <p:grpSpPr bwMode="auto">
          <a:xfrm>
            <a:off x="2146481" y="937657"/>
            <a:ext cx="8205784" cy="5611455"/>
            <a:chOff x="2146481" y="937657"/>
            <a:chExt cx="8205784" cy="5611455"/>
          </a:xfrm>
        </p:grpSpPr>
        <p:grpSp>
          <p:nvGrpSpPr>
            <p:cNvPr id="113" name="Divertor Red"/>
            <p:cNvGrpSpPr/>
            <p:nvPr/>
          </p:nvGrpSpPr>
          <p:grpSpPr bwMode="auto">
            <a:xfrm>
              <a:off x="2146481" y="937657"/>
              <a:ext cx="8205784" cy="5611455"/>
              <a:chOff x="2485757" y="958862"/>
              <a:chExt cx="6992434" cy="4699862"/>
            </a:xfrm>
          </p:grpSpPr>
          <p:sp>
            <p:nvSpPr>
              <p:cNvPr id="115" name="Freihandform 63"/>
              <p:cNvSpPr/>
              <p:nvPr/>
            </p:nvSpPr>
            <p:spPr bwMode="auto">
              <a:xfrm>
                <a:off x="3332927" y="3067438"/>
                <a:ext cx="6145264" cy="2591286"/>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2221" h="2272696" extrusionOk="0">
                    <a:moveTo>
                      <a:pt x="573758" y="586244"/>
                    </a:moveTo>
                    <a:cubicBezTo>
                      <a:pt x="421367" y="631445"/>
                      <a:pt x="187694" y="708078"/>
                      <a:pt x="0" y="734942"/>
                    </a:cubicBezTo>
                    <a:cubicBezTo>
                      <a:pt x="9347" y="835273"/>
                      <a:pt x="30302" y="1042077"/>
                      <a:pt x="76698" y="1181228"/>
                    </a:cubicBezTo>
                    <a:cubicBezTo>
                      <a:pt x="123094" y="1320379"/>
                      <a:pt x="163544" y="1441451"/>
                      <a:pt x="278379" y="1569848"/>
                    </a:cubicBezTo>
                    <a:cubicBezTo>
                      <a:pt x="393214" y="1698245"/>
                      <a:pt x="613700" y="1860421"/>
                      <a:pt x="765710" y="1951613"/>
                    </a:cubicBezTo>
                    <a:cubicBezTo>
                      <a:pt x="917720" y="2042805"/>
                      <a:pt x="1000685" y="2066057"/>
                      <a:pt x="1190438" y="2117001"/>
                    </a:cubicBezTo>
                    <a:cubicBezTo>
                      <a:pt x="1380191" y="2167945"/>
                      <a:pt x="1664364" y="2233002"/>
                      <a:pt x="1904228" y="2257276"/>
                    </a:cubicBezTo>
                    <a:cubicBezTo>
                      <a:pt x="2144092" y="2281550"/>
                      <a:pt x="2372048" y="2272220"/>
                      <a:pt x="2629622" y="2262644"/>
                    </a:cubicBezTo>
                    <a:cubicBezTo>
                      <a:pt x="2887196" y="2253068"/>
                      <a:pt x="3161088" y="2213010"/>
                      <a:pt x="3364205" y="2178824"/>
                    </a:cubicBezTo>
                    <a:cubicBezTo>
                      <a:pt x="3567322" y="2144638"/>
                      <a:pt x="3670869" y="2128920"/>
                      <a:pt x="3848324" y="2057528"/>
                    </a:cubicBezTo>
                    <a:cubicBezTo>
                      <a:pt x="4025780" y="1986137"/>
                      <a:pt x="4243531" y="1901709"/>
                      <a:pt x="4428938" y="1750475"/>
                    </a:cubicBezTo>
                    <a:cubicBezTo>
                      <a:pt x="4614345" y="1599241"/>
                      <a:pt x="4818028" y="1329055"/>
                      <a:pt x="4960769" y="1150124"/>
                    </a:cubicBezTo>
                    <a:cubicBezTo>
                      <a:pt x="5103510" y="971193"/>
                      <a:pt x="5214436" y="830194"/>
                      <a:pt x="5285382" y="676888"/>
                    </a:cubicBezTo>
                    <a:cubicBezTo>
                      <a:pt x="5356328" y="523582"/>
                      <a:pt x="5372219" y="342914"/>
                      <a:pt x="5386448" y="230288"/>
                    </a:cubicBezTo>
                    <a:cubicBezTo>
                      <a:pt x="5400677" y="117662"/>
                      <a:pt x="5385975" y="39222"/>
                      <a:pt x="5370755" y="1133"/>
                    </a:cubicBezTo>
                    <a:cubicBezTo>
                      <a:pt x="5344847" y="-3947"/>
                      <a:pt x="5292469" y="10188"/>
                      <a:pt x="5220348" y="1757"/>
                    </a:cubicBezTo>
                    <a:cubicBezTo>
                      <a:pt x="5230131" y="56298"/>
                      <a:pt x="5215590" y="188371"/>
                      <a:pt x="5194425" y="265408"/>
                    </a:cubicBezTo>
                    <a:cubicBezTo>
                      <a:pt x="5173260" y="342445"/>
                      <a:pt x="5176922" y="370346"/>
                      <a:pt x="5093358" y="463979"/>
                    </a:cubicBezTo>
                    <a:cubicBezTo>
                      <a:pt x="5009794" y="557613"/>
                      <a:pt x="4811648" y="723115"/>
                      <a:pt x="4693043" y="827209"/>
                    </a:cubicBezTo>
                    <a:cubicBezTo>
                      <a:pt x="4574438" y="931303"/>
                      <a:pt x="4546297" y="997205"/>
                      <a:pt x="4381725" y="1088541"/>
                    </a:cubicBezTo>
                    <a:cubicBezTo>
                      <a:pt x="4217153" y="1179877"/>
                      <a:pt x="3961047" y="1301087"/>
                      <a:pt x="3705611" y="1375226"/>
                    </a:cubicBezTo>
                    <a:cubicBezTo>
                      <a:pt x="3450175" y="1449365"/>
                      <a:pt x="3150077" y="1535045"/>
                      <a:pt x="2849108" y="1533376"/>
                    </a:cubicBezTo>
                    <a:cubicBezTo>
                      <a:pt x="2548139" y="1531707"/>
                      <a:pt x="2508176" y="1538585"/>
                      <a:pt x="2184674" y="1533135"/>
                    </a:cubicBezTo>
                    <a:cubicBezTo>
                      <a:pt x="1861172" y="1527685"/>
                      <a:pt x="1768521" y="1461347"/>
                      <a:pt x="1591808" y="1399925"/>
                    </a:cubicBezTo>
                    <a:cubicBezTo>
                      <a:pt x="1415095" y="1338503"/>
                      <a:pt x="1259263" y="1245808"/>
                      <a:pt x="1124394" y="1164604"/>
                    </a:cubicBezTo>
                    <a:cubicBezTo>
                      <a:pt x="989525" y="1083400"/>
                      <a:pt x="874367" y="1009094"/>
                      <a:pt x="782594" y="912701"/>
                    </a:cubicBezTo>
                    <a:cubicBezTo>
                      <a:pt x="690821" y="816308"/>
                      <a:pt x="573758" y="586244"/>
                      <a:pt x="573758" y="586244"/>
                    </a:cubicBez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6" name="Freihandform 64"/>
              <p:cNvSpPr/>
              <p:nvPr/>
            </p:nvSpPr>
            <p:spPr bwMode="auto">
              <a:xfrm>
                <a:off x="4063570" y="3365001"/>
                <a:ext cx="1535135" cy="1367806"/>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5951" h="1200579" extrusionOk="0">
                    <a:moveTo>
                      <a:pt x="52778" y="406389"/>
                    </a:moveTo>
                    <a:cubicBezTo>
                      <a:pt x="105239" y="471000"/>
                      <a:pt x="199582" y="577200"/>
                      <a:pt x="303775" y="665322"/>
                    </a:cubicBezTo>
                    <a:cubicBezTo>
                      <a:pt x="407968" y="753444"/>
                      <a:pt x="575660" y="870197"/>
                      <a:pt x="677934" y="935121"/>
                    </a:cubicBezTo>
                    <a:cubicBezTo>
                      <a:pt x="780208" y="1000045"/>
                      <a:pt x="822844" y="1015599"/>
                      <a:pt x="917420" y="1054864"/>
                    </a:cubicBezTo>
                    <a:cubicBezTo>
                      <a:pt x="1011996" y="1094129"/>
                      <a:pt x="1175539" y="1148942"/>
                      <a:pt x="1245389" y="1170713"/>
                    </a:cubicBezTo>
                    <a:cubicBezTo>
                      <a:pt x="1315239" y="1192484"/>
                      <a:pt x="1322239" y="1184843"/>
                      <a:pt x="1336520" y="1185492"/>
                    </a:cubicBezTo>
                    <a:cubicBezTo>
                      <a:pt x="1350801" y="1186141"/>
                      <a:pt x="1348766" y="1225407"/>
                      <a:pt x="1331077" y="1174607"/>
                    </a:cubicBezTo>
                    <a:cubicBezTo>
                      <a:pt x="1313388" y="1123807"/>
                      <a:pt x="1250762" y="942443"/>
                      <a:pt x="1230385" y="880693"/>
                    </a:cubicBezTo>
                    <a:cubicBezTo>
                      <a:pt x="1210008" y="818943"/>
                      <a:pt x="1223441" y="854536"/>
                      <a:pt x="1208816" y="804104"/>
                    </a:cubicBezTo>
                    <a:cubicBezTo>
                      <a:pt x="1118284" y="772345"/>
                      <a:pt x="868922" y="683777"/>
                      <a:pt x="726920" y="608549"/>
                    </a:cubicBezTo>
                    <a:cubicBezTo>
                      <a:pt x="584918" y="533321"/>
                      <a:pt x="458406" y="433017"/>
                      <a:pt x="356806" y="352735"/>
                    </a:cubicBezTo>
                    <a:cubicBezTo>
                      <a:pt x="255206" y="272453"/>
                      <a:pt x="176772" y="185564"/>
                      <a:pt x="117320" y="126856"/>
                    </a:cubicBezTo>
                    <a:cubicBezTo>
                      <a:pt x="57868" y="68148"/>
                      <a:pt x="1909" y="-6768"/>
                      <a:pt x="95" y="489"/>
                    </a:cubicBezTo>
                    <a:cubicBezTo>
                      <a:pt x="-1719" y="7746"/>
                      <a:pt x="22925" y="210006"/>
                      <a:pt x="31705" y="277656"/>
                    </a:cubicBezTo>
                    <a:cubicBezTo>
                      <a:pt x="40485" y="345306"/>
                      <a:pt x="38271" y="334776"/>
                      <a:pt x="52778" y="406389"/>
                    </a:cubicBez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7" name="Freihandform 66"/>
              <p:cNvSpPr/>
              <p:nvPr/>
            </p:nvSpPr>
            <p:spPr bwMode="auto">
              <a:xfrm>
                <a:off x="2485757" y="958862"/>
                <a:ext cx="1452562" cy="1414461"/>
              </a:xfrm>
              <a:custGeom>
                <a:avLst/>
                <a:gdLst>
                  <a:gd name="connsiteX0" fmla="*/ 448642 w 1274669"/>
                  <a:gd name="connsiteY0" fmla="*/ 10479 h 1252526"/>
                  <a:gd name="connsiteX1" fmla="*/ 1215722 w 1274669"/>
                  <a:gd name="connsiteY1" fmla="*/ 15559 h 1252526"/>
                  <a:gd name="connsiteX2" fmla="*/ 1215722 w 1274669"/>
                  <a:gd name="connsiteY2" fmla="*/ 25719 h 1252526"/>
                  <a:gd name="connsiteX3" fmla="*/ 1159842 w 1274669"/>
                  <a:gd name="connsiteY3" fmla="*/ 46039 h 1252526"/>
                  <a:gd name="connsiteX4" fmla="*/ 900762 w 1274669"/>
                  <a:gd name="connsiteY4" fmla="*/ 178119 h 1252526"/>
                  <a:gd name="connsiteX5" fmla="*/ 672162 w 1274669"/>
                  <a:gd name="connsiteY5" fmla="*/ 371159 h 1252526"/>
                  <a:gd name="connsiteX6" fmla="*/ 438482 w 1274669"/>
                  <a:gd name="connsiteY6" fmla="*/ 543879 h 1252526"/>
                  <a:gd name="connsiteX7" fmla="*/ 306402 w 1274669"/>
                  <a:gd name="connsiteY7" fmla="*/ 721679 h 1252526"/>
                  <a:gd name="connsiteX8" fmla="*/ 194642 w 1274669"/>
                  <a:gd name="connsiteY8" fmla="*/ 935039 h 1252526"/>
                  <a:gd name="connsiteX9" fmla="*/ 159082 w 1274669"/>
                  <a:gd name="connsiteY9" fmla="*/ 1194119 h 1252526"/>
                  <a:gd name="connsiteX10" fmla="*/ 174322 w 1274669"/>
                  <a:gd name="connsiteY10" fmla="*/ 1244919 h 1252526"/>
                  <a:gd name="connsiteX11" fmla="*/ 143842 w 1274669"/>
                  <a:gd name="connsiteY11" fmla="*/ 1244919 h 1252526"/>
                  <a:gd name="connsiteX12" fmla="*/ 16842 w 1274669"/>
                  <a:gd name="connsiteY12" fmla="*/ 1249999 h 1252526"/>
                  <a:gd name="connsiteX13" fmla="*/ 1602 w 1274669"/>
                  <a:gd name="connsiteY13" fmla="*/ 1239839 h 1252526"/>
                  <a:gd name="connsiteX14" fmla="*/ 1602 w 1274669"/>
                  <a:gd name="connsiteY14" fmla="*/ 1224599 h 1252526"/>
                  <a:gd name="connsiteX15" fmla="*/ 11762 w 1274669"/>
                  <a:gd name="connsiteY15" fmla="*/ 909639 h 1252526"/>
                  <a:gd name="connsiteX16" fmla="*/ 32082 w 1274669"/>
                  <a:gd name="connsiteY16" fmla="*/ 686119 h 1252526"/>
                  <a:gd name="connsiteX17" fmla="*/ 143842 w 1274669"/>
                  <a:gd name="connsiteY17" fmla="*/ 421959 h 1252526"/>
                  <a:gd name="connsiteX18" fmla="*/ 326722 w 1274669"/>
                  <a:gd name="connsiteY18" fmla="*/ 173039 h 1252526"/>
                  <a:gd name="connsiteX19" fmla="*/ 448642 w 1274669"/>
                  <a:gd name="connsiteY19" fmla="*/ 10479 h 1252526"/>
                  <a:gd name="connsiteX0" fmla="*/ 448642 w 1274669"/>
                  <a:gd name="connsiteY0" fmla="*/ 8741 h 1250788"/>
                  <a:gd name="connsiteX1" fmla="*/ 1215722 w 1274669"/>
                  <a:gd name="connsiteY1" fmla="*/ 13821 h 1250788"/>
                  <a:gd name="connsiteX2" fmla="*/ 1215722 w 1274669"/>
                  <a:gd name="connsiteY2" fmla="*/ 23981 h 1250788"/>
                  <a:gd name="connsiteX3" fmla="*/ 1159842 w 1274669"/>
                  <a:gd name="connsiteY3" fmla="*/ 44301 h 1250788"/>
                  <a:gd name="connsiteX4" fmla="*/ 900762 w 1274669"/>
                  <a:gd name="connsiteY4" fmla="*/ 176381 h 1250788"/>
                  <a:gd name="connsiteX5" fmla="*/ 672162 w 1274669"/>
                  <a:gd name="connsiteY5" fmla="*/ 369421 h 1250788"/>
                  <a:gd name="connsiteX6" fmla="*/ 438482 w 1274669"/>
                  <a:gd name="connsiteY6" fmla="*/ 542141 h 1250788"/>
                  <a:gd name="connsiteX7" fmla="*/ 306402 w 1274669"/>
                  <a:gd name="connsiteY7" fmla="*/ 719941 h 1250788"/>
                  <a:gd name="connsiteX8" fmla="*/ 194642 w 1274669"/>
                  <a:gd name="connsiteY8" fmla="*/ 933301 h 1250788"/>
                  <a:gd name="connsiteX9" fmla="*/ 159082 w 1274669"/>
                  <a:gd name="connsiteY9" fmla="*/ 1192381 h 1250788"/>
                  <a:gd name="connsiteX10" fmla="*/ 174322 w 1274669"/>
                  <a:gd name="connsiteY10" fmla="*/ 1243181 h 1250788"/>
                  <a:gd name="connsiteX11" fmla="*/ 143842 w 1274669"/>
                  <a:gd name="connsiteY11" fmla="*/ 1243181 h 1250788"/>
                  <a:gd name="connsiteX12" fmla="*/ 16842 w 1274669"/>
                  <a:gd name="connsiteY12" fmla="*/ 1248261 h 1250788"/>
                  <a:gd name="connsiteX13" fmla="*/ 1602 w 1274669"/>
                  <a:gd name="connsiteY13" fmla="*/ 1238101 h 1250788"/>
                  <a:gd name="connsiteX14" fmla="*/ 1602 w 1274669"/>
                  <a:gd name="connsiteY14" fmla="*/ 1222861 h 1250788"/>
                  <a:gd name="connsiteX15" fmla="*/ 11762 w 1274669"/>
                  <a:gd name="connsiteY15" fmla="*/ 907901 h 1250788"/>
                  <a:gd name="connsiteX16" fmla="*/ 32082 w 1274669"/>
                  <a:gd name="connsiteY16" fmla="*/ 684381 h 1250788"/>
                  <a:gd name="connsiteX17" fmla="*/ 143842 w 1274669"/>
                  <a:gd name="connsiteY17" fmla="*/ 420221 h 1250788"/>
                  <a:gd name="connsiteX18" fmla="*/ 397842 w 1274669"/>
                  <a:gd name="connsiteY18" fmla="*/ 39221 h 1250788"/>
                  <a:gd name="connsiteX19" fmla="*/ 448642 w 1274669"/>
                  <a:gd name="connsiteY19" fmla="*/ 8741 h 1250788"/>
                  <a:gd name="connsiteX0" fmla="*/ 448642 w 1274669"/>
                  <a:gd name="connsiteY0" fmla="*/ 9566 h 1251613"/>
                  <a:gd name="connsiteX1" fmla="*/ 1215722 w 1274669"/>
                  <a:gd name="connsiteY1" fmla="*/ 14646 h 1251613"/>
                  <a:gd name="connsiteX2" fmla="*/ 1215722 w 1274669"/>
                  <a:gd name="connsiteY2" fmla="*/ 24806 h 1251613"/>
                  <a:gd name="connsiteX3" fmla="*/ 1159842 w 1274669"/>
                  <a:gd name="connsiteY3" fmla="*/ 45126 h 1251613"/>
                  <a:gd name="connsiteX4" fmla="*/ 900762 w 1274669"/>
                  <a:gd name="connsiteY4" fmla="*/ 177206 h 1251613"/>
                  <a:gd name="connsiteX5" fmla="*/ 672162 w 1274669"/>
                  <a:gd name="connsiteY5" fmla="*/ 370246 h 1251613"/>
                  <a:gd name="connsiteX6" fmla="*/ 438482 w 1274669"/>
                  <a:gd name="connsiteY6" fmla="*/ 542966 h 1251613"/>
                  <a:gd name="connsiteX7" fmla="*/ 306402 w 1274669"/>
                  <a:gd name="connsiteY7" fmla="*/ 720766 h 1251613"/>
                  <a:gd name="connsiteX8" fmla="*/ 194642 w 1274669"/>
                  <a:gd name="connsiteY8" fmla="*/ 934126 h 1251613"/>
                  <a:gd name="connsiteX9" fmla="*/ 159082 w 1274669"/>
                  <a:gd name="connsiteY9" fmla="*/ 1193206 h 1251613"/>
                  <a:gd name="connsiteX10" fmla="*/ 174322 w 1274669"/>
                  <a:gd name="connsiteY10" fmla="*/ 1244006 h 1251613"/>
                  <a:gd name="connsiteX11" fmla="*/ 143842 w 1274669"/>
                  <a:gd name="connsiteY11" fmla="*/ 1244006 h 1251613"/>
                  <a:gd name="connsiteX12" fmla="*/ 16842 w 1274669"/>
                  <a:gd name="connsiteY12" fmla="*/ 1249086 h 1251613"/>
                  <a:gd name="connsiteX13" fmla="*/ 1602 w 1274669"/>
                  <a:gd name="connsiteY13" fmla="*/ 1238926 h 1251613"/>
                  <a:gd name="connsiteX14" fmla="*/ 1602 w 1274669"/>
                  <a:gd name="connsiteY14" fmla="*/ 1223686 h 1251613"/>
                  <a:gd name="connsiteX15" fmla="*/ 11762 w 1274669"/>
                  <a:gd name="connsiteY15" fmla="*/ 908726 h 1251613"/>
                  <a:gd name="connsiteX16" fmla="*/ 32082 w 1274669"/>
                  <a:gd name="connsiteY16" fmla="*/ 685206 h 1251613"/>
                  <a:gd name="connsiteX17" fmla="*/ 143842 w 1274669"/>
                  <a:gd name="connsiteY17" fmla="*/ 421046 h 1251613"/>
                  <a:gd name="connsiteX18" fmla="*/ 397842 w 1274669"/>
                  <a:gd name="connsiteY18" fmla="*/ 40046 h 1251613"/>
                  <a:gd name="connsiteX19" fmla="*/ 448642 w 1274669"/>
                  <a:gd name="connsiteY19" fmla="*/ 9566 h 1251613"/>
                  <a:gd name="connsiteX0" fmla="*/ 448642 w 1274669"/>
                  <a:gd name="connsiteY0" fmla="*/ 315 h 1242362"/>
                  <a:gd name="connsiteX1" fmla="*/ 1215722 w 1274669"/>
                  <a:gd name="connsiteY1" fmla="*/ 5395 h 1242362"/>
                  <a:gd name="connsiteX2" fmla="*/ 1215722 w 1274669"/>
                  <a:gd name="connsiteY2" fmla="*/ 15555 h 1242362"/>
                  <a:gd name="connsiteX3" fmla="*/ 1159842 w 1274669"/>
                  <a:gd name="connsiteY3" fmla="*/ 35875 h 1242362"/>
                  <a:gd name="connsiteX4" fmla="*/ 900762 w 1274669"/>
                  <a:gd name="connsiteY4" fmla="*/ 167955 h 1242362"/>
                  <a:gd name="connsiteX5" fmla="*/ 672162 w 1274669"/>
                  <a:gd name="connsiteY5" fmla="*/ 360995 h 1242362"/>
                  <a:gd name="connsiteX6" fmla="*/ 438482 w 1274669"/>
                  <a:gd name="connsiteY6" fmla="*/ 533715 h 1242362"/>
                  <a:gd name="connsiteX7" fmla="*/ 306402 w 1274669"/>
                  <a:gd name="connsiteY7" fmla="*/ 711515 h 1242362"/>
                  <a:gd name="connsiteX8" fmla="*/ 194642 w 1274669"/>
                  <a:gd name="connsiteY8" fmla="*/ 924875 h 1242362"/>
                  <a:gd name="connsiteX9" fmla="*/ 159082 w 1274669"/>
                  <a:gd name="connsiteY9" fmla="*/ 1183955 h 1242362"/>
                  <a:gd name="connsiteX10" fmla="*/ 174322 w 1274669"/>
                  <a:gd name="connsiteY10" fmla="*/ 1234755 h 1242362"/>
                  <a:gd name="connsiteX11" fmla="*/ 143842 w 1274669"/>
                  <a:gd name="connsiteY11" fmla="*/ 1234755 h 1242362"/>
                  <a:gd name="connsiteX12" fmla="*/ 16842 w 1274669"/>
                  <a:gd name="connsiteY12" fmla="*/ 1239835 h 1242362"/>
                  <a:gd name="connsiteX13" fmla="*/ 1602 w 1274669"/>
                  <a:gd name="connsiteY13" fmla="*/ 1229675 h 1242362"/>
                  <a:gd name="connsiteX14" fmla="*/ 1602 w 1274669"/>
                  <a:gd name="connsiteY14" fmla="*/ 1214435 h 1242362"/>
                  <a:gd name="connsiteX15" fmla="*/ 11762 w 1274669"/>
                  <a:gd name="connsiteY15" fmla="*/ 899475 h 1242362"/>
                  <a:gd name="connsiteX16" fmla="*/ 32082 w 1274669"/>
                  <a:gd name="connsiteY16" fmla="*/ 675955 h 1242362"/>
                  <a:gd name="connsiteX17" fmla="*/ 143842 w 1274669"/>
                  <a:gd name="connsiteY17" fmla="*/ 411795 h 1242362"/>
                  <a:gd name="connsiteX18" fmla="*/ 397842 w 1274669"/>
                  <a:gd name="connsiteY18" fmla="*/ 30795 h 1242362"/>
                  <a:gd name="connsiteX19" fmla="*/ 448642 w 1274669"/>
                  <a:gd name="connsiteY19" fmla="*/ 315 h 1242362"/>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72162 w 1274669"/>
                  <a:gd name="connsiteY5" fmla="*/ 360680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0730 w 1274669"/>
                  <a:gd name="connsiteY5" fmla="*/ 324961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5493 w 1274669"/>
                  <a:gd name="connsiteY5" fmla="*/ 374967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669" h="1242047" extrusionOk="0">
                    <a:moveTo>
                      <a:pt x="448642" y="0"/>
                    </a:moveTo>
                    <a:lnTo>
                      <a:pt x="1215722" y="5080"/>
                    </a:lnTo>
                    <a:cubicBezTo>
                      <a:pt x="1343569" y="7620"/>
                      <a:pt x="1225035" y="10160"/>
                      <a:pt x="1215722" y="15240"/>
                    </a:cubicBezTo>
                    <a:cubicBezTo>
                      <a:pt x="1206409" y="20320"/>
                      <a:pt x="1212335" y="10160"/>
                      <a:pt x="1159842" y="35560"/>
                    </a:cubicBezTo>
                    <a:cubicBezTo>
                      <a:pt x="1107349" y="60960"/>
                      <a:pt x="984820" y="111072"/>
                      <a:pt x="900762" y="167640"/>
                    </a:cubicBezTo>
                    <a:cubicBezTo>
                      <a:pt x="816704" y="224208"/>
                      <a:pt x="732540" y="314007"/>
                      <a:pt x="655493" y="374967"/>
                    </a:cubicBezTo>
                    <a:cubicBezTo>
                      <a:pt x="578446" y="435927"/>
                      <a:pt x="496664" y="477361"/>
                      <a:pt x="438482" y="533400"/>
                    </a:cubicBezTo>
                    <a:cubicBezTo>
                      <a:pt x="380300" y="589439"/>
                      <a:pt x="347042" y="646007"/>
                      <a:pt x="306402" y="711200"/>
                    </a:cubicBezTo>
                    <a:cubicBezTo>
                      <a:pt x="265762" y="776393"/>
                      <a:pt x="219195" y="845820"/>
                      <a:pt x="194642" y="924560"/>
                    </a:cubicBezTo>
                    <a:cubicBezTo>
                      <a:pt x="170089" y="1003300"/>
                      <a:pt x="162469" y="1131993"/>
                      <a:pt x="159082" y="1183640"/>
                    </a:cubicBezTo>
                    <a:cubicBezTo>
                      <a:pt x="155695" y="1235287"/>
                      <a:pt x="176862" y="1225973"/>
                      <a:pt x="174322" y="1234440"/>
                    </a:cubicBezTo>
                    <a:cubicBezTo>
                      <a:pt x="171782" y="1242907"/>
                      <a:pt x="143842" y="1234440"/>
                      <a:pt x="143842" y="1234440"/>
                    </a:cubicBezTo>
                    <a:lnTo>
                      <a:pt x="16842" y="1239520"/>
                    </a:lnTo>
                    <a:cubicBezTo>
                      <a:pt x="-6865" y="1238673"/>
                      <a:pt x="4142" y="1233593"/>
                      <a:pt x="1602" y="1229360"/>
                    </a:cubicBezTo>
                    <a:cubicBezTo>
                      <a:pt x="-938" y="1225127"/>
                      <a:pt x="-91" y="1269153"/>
                      <a:pt x="1602" y="1214120"/>
                    </a:cubicBezTo>
                    <a:cubicBezTo>
                      <a:pt x="3295" y="1159087"/>
                      <a:pt x="6682" y="988907"/>
                      <a:pt x="11762" y="899160"/>
                    </a:cubicBezTo>
                    <a:cubicBezTo>
                      <a:pt x="16842" y="809413"/>
                      <a:pt x="10069" y="756920"/>
                      <a:pt x="32082" y="675640"/>
                    </a:cubicBezTo>
                    <a:cubicBezTo>
                      <a:pt x="54095" y="594360"/>
                      <a:pt x="94735" y="496993"/>
                      <a:pt x="143842" y="411480"/>
                    </a:cubicBezTo>
                    <a:cubicBezTo>
                      <a:pt x="192949" y="325967"/>
                      <a:pt x="363022" y="76782"/>
                      <a:pt x="381173" y="51911"/>
                    </a:cubicBezTo>
                    <a:cubicBezTo>
                      <a:pt x="399324" y="27040"/>
                      <a:pt x="404801" y="661"/>
                      <a:pt x="448642" y="0"/>
                    </a:cubicBez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8" name="Freihandform 67"/>
              <p:cNvSpPr/>
              <p:nvPr/>
            </p:nvSpPr>
            <p:spPr bwMode="auto">
              <a:xfrm>
                <a:off x="6474746" y="963925"/>
                <a:ext cx="1274763" cy="847725"/>
              </a:xfrm>
              <a:custGeom>
                <a:avLst/>
                <a:gdLst>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9525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4763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3868 w 1117417"/>
                  <a:gd name="connsiteY16" fmla="*/ 7144 h 743366"/>
                  <a:gd name="connsiteX17" fmla="*/ 421481 w 1117417"/>
                  <a:gd name="connsiteY17" fmla="*/ 4763 h 743366"/>
                  <a:gd name="connsiteX18" fmla="*/ 123825 w 1117417"/>
                  <a:gd name="connsiteY18" fmla="*/ 4763 h 743366"/>
                  <a:gd name="connsiteX19" fmla="*/ 0 w 1117417"/>
                  <a:gd name="connsiteY19" fmla="*/ 0 h 74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17" h="743366" extrusionOk="0">
                    <a:moveTo>
                      <a:pt x="0" y="0"/>
                    </a:moveTo>
                    <a:cubicBezTo>
                      <a:pt x="46633" y="15677"/>
                      <a:pt x="93266" y="31354"/>
                      <a:pt x="176213" y="69057"/>
                    </a:cubicBezTo>
                    <a:cubicBezTo>
                      <a:pt x="259160" y="106760"/>
                      <a:pt x="407987" y="177006"/>
                      <a:pt x="497681" y="226219"/>
                    </a:cubicBezTo>
                    <a:cubicBezTo>
                      <a:pt x="587375" y="275432"/>
                      <a:pt x="644922" y="311945"/>
                      <a:pt x="714375" y="364332"/>
                    </a:cubicBezTo>
                    <a:cubicBezTo>
                      <a:pt x="783828" y="416719"/>
                      <a:pt x="858044" y="487760"/>
                      <a:pt x="914400" y="540544"/>
                    </a:cubicBezTo>
                    <a:cubicBezTo>
                      <a:pt x="970756" y="593328"/>
                      <a:pt x="1021557" y="649288"/>
                      <a:pt x="1052513" y="681038"/>
                    </a:cubicBezTo>
                    <a:cubicBezTo>
                      <a:pt x="1083469" y="712788"/>
                      <a:pt x="1089423" y="721122"/>
                      <a:pt x="1100138" y="731044"/>
                    </a:cubicBezTo>
                    <a:cubicBezTo>
                      <a:pt x="1110853" y="740966"/>
                      <a:pt x="1114822" y="747316"/>
                      <a:pt x="1116806" y="740569"/>
                    </a:cubicBezTo>
                    <a:cubicBezTo>
                      <a:pt x="1118790" y="733822"/>
                      <a:pt x="1115616" y="715169"/>
                      <a:pt x="1112044" y="690563"/>
                    </a:cubicBezTo>
                    <a:cubicBezTo>
                      <a:pt x="1108472" y="665957"/>
                      <a:pt x="1098550" y="611188"/>
                      <a:pt x="1095375" y="592932"/>
                    </a:cubicBezTo>
                    <a:cubicBezTo>
                      <a:pt x="1092200" y="574676"/>
                      <a:pt x="1104503" y="594916"/>
                      <a:pt x="1092994" y="581025"/>
                    </a:cubicBezTo>
                    <a:cubicBezTo>
                      <a:pt x="1081485" y="567134"/>
                      <a:pt x="1064419" y="554832"/>
                      <a:pt x="1026319" y="509588"/>
                    </a:cubicBezTo>
                    <a:cubicBezTo>
                      <a:pt x="988219" y="464344"/>
                      <a:pt x="919163" y="368697"/>
                      <a:pt x="864394" y="309563"/>
                    </a:cubicBezTo>
                    <a:cubicBezTo>
                      <a:pt x="809625" y="250429"/>
                      <a:pt x="746522" y="194866"/>
                      <a:pt x="697706" y="154782"/>
                    </a:cubicBezTo>
                    <a:cubicBezTo>
                      <a:pt x="648890" y="114698"/>
                      <a:pt x="606028" y="91679"/>
                      <a:pt x="571500" y="69057"/>
                    </a:cubicBezTo>
                    <a:cubicBezTo>
                      <a:pt x="536972" y="46435"/>
                      <a:pt x="506810" y="29369"/>
                      <a:pt x="490538" y="19050"/>
                    </a:cubicBezTo>
                    <a:cubicBezTo>
                      <a:pt x="474266" y="8731"/>
                      <a:pt x="485377" y="9525"/>
                      <a:pt x="473868" y="7144"/>
                    </a:cubicBezTo>
                    <a:cubicBezTo>
                      <a:pt x="462359" y="4763"/>
                      <a:pt x="421481" y="4763"/>
                      <a:pt x="421481" y="4763"/>
                    </a:cubicBezTo>
                    <a:lnTo>
                      <a:pt x="123825" y="4763"/>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9" name="Freihandform 68"/>
              <p:cNvSpPr/>
              <p:nvPr/>
            </p:nvSpPr>
            <p:spPr bwMode="auto">
              <a:xfrm>
                <a:off x="7197554" y="967707"/>
                <a:ext cx="1284288" cy="782500"/>
              </a:xfrm>
              <a:custGeom>
                <a:avLst/>
                <a:gdLst>
                  <a:gd name="connsiteX0" fmla="*/ 0 w 1127096"/>
                  <a:gd name="connsiteY0" fmla="*/ 0 h 681116"/>
                  <a:gd name="connsiteX1" fmla="*/ 128587 w 1127096"/>
                  <a:gd name="connsiteY1" fmla="*/ 85725 h 681116"/>
                  <a:gd name="connsiteX2" fmla="*/ 330994 w 1127096"/>
                  <a:gd name="connsiteY2" fmla="*/ 261937 h 681116"/>
                  <a:gd name="connsiteX3" fmla="*/ 511969 w 1127096"/>
                  <a:gd name="connsiteY3" fmla="*/ 454818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71550 w 1127096"/>
                  <a:gd name="connsiteY15" fmla="*/ 11906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76354"/>
                  <a:gd name="connsiteX1" fmla="*/ 128587 w 1127096"/>
                  <a:gd name="connsiteY1" fmla="*/ 80963 h 676354"/>
                  <a:gd name="connsiteX2" fmla="*/ 330994 w 1127096"/>
                  <a:gd name="connsiteY2" fmla="*/ 257175 h 676354"/>
                  <a:gd name="connsiteX3" fmla="*/ 504826 w 1127096"/>
                  <a:gd name="connsiteY3" fmla="*/ 454819 h 676354"/>
                  <a:gd name="connsiteX4" fmla="*/ 507207 w 1127096"/>
                  <a:gd name="connsiteY4" fmla="*/ 535781 h 676354"/>
                  <a:gd name="connsiteX5" fmla="*/ 554831 w 1127096"/>
                  <a:gd name="connsiteY5" fmla="*/ 631031 h 676354"/>
                  <a:gd name="connsiteX6" fmla="*/ 583406 w 1127096"/>
                  <a:gd name="connsiteY6" fmla="*/ 666750 h 676354"/>
                  <a:gd name="connsiteX7" fmla="*/ 604837 w 1127096"/>
                  <a:gd name="connsiteY7" fmla="*/ 666750 h 676354"/>
                  <a:gd name="connsiteX8" fmla="*/ 897731 w 1127096"/>
                  <a:gd name="connsiteY8" fmla="*/ 557213 h 676354"/>
                  <a:gd name="connsiteX9" fmla="*/ 1107281 w 1127096"/>
                  <a:gd name="connsiteY9" fmla="*/ 492919 h 676354"/>
                  <a:gd name="connsiteX10" fmla="*/ 1119187 w 1127096"/>
                  <a:gd name="connsiteY10" fmla="*/ 488156 h 676354"/>
                  <a:gd name="connsiteX11" fmla="*/ 1114425 w 1127096"/>
                  <a:gd name="connsiteY11" fmla="*/ 411956 h 676354"/>
                  <a:gd name="connsiteX12" fmla="*/ 1064419 w 1127096"/>
                  <a:gd name="connsiteY12" fmla="*/ 180975 h 676354"/>
                  <a:gd name="connsiteX13" fmla="*/ 1007269 w 1127096"/>
                  <a:gd name="connsiteY13" fmla="*/ 33338 h 676354"/>
                  <a:gd name="connsiteX14" fmla="*/ 990600 w 1127096"/>
                  <a:gd name="connsiteY14" fmla="*/ 19050 h 676354"/>
                  <a:gd name="connsiteX15" fmla="*/ 971550 w 1127096"/>
                  <a:gd name="connsiteY15" fmla="*/ 7144 h 676354"/>
                  <a:gd name="connsiteX16" fmla="*/ 688181 w 1127096"/>
                  <a:gd name="connsiteY16" fmla="*/ 7144 h 676354"/>
                  <a:gd name="connsiteX17" fmla="*/ 311944 w 1127096"/>
                  <a:gd name="connsiteY17" fmla="*/ 9525 h 676354"/>
                  <a:gd name="connsiteX18" fmla="*/ 140494 w 1127096"/>
                  <a:gd name="connsiteY18" fmla="*/ 9525 h 676354"/>
                  <a:gd name="connsiteX19" fmla="*/ 0 w 1127096"/>
                  <a:gd name="connsiteY19" fmla="*/ 0 h 676354"/>
                  <a:gd name="connsiteX0" fmla="*/ 0 w 1127096"/>
                  <a:gd name="connsiteY0" fmla="*/ 0 h 676247"/>
                  <a:gd name="connsiteX1" fmla="*/ 128587 w 1127096"/>
                  <a:gd name="connsiteY1" fmla="*/ 80963 h 676247"/>
                  <a:gd name="connsiteX2" fmla="*/ 330994 w 1127096"/>
                  <a:gd name="connsiteY2" fmla="*/ 257175 h 676247"/>
                  <a:gd name="connsiteX3" fmla="*/ 504826 w 1127096"/>
                  <a:gd name="connsiteY3" fmla="*/ 454819 h 676247"/>
                  <a:gd name="connsiteX4" fmla="*/ 507207 w 1127096"/>
                  <a:gd name="connsiteY4" fmla="*/ 535781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76247"/>
                  <a:gd name="connsiteX1" fmla="*/ 128587 w 1127096"/>
                  <a:gd name="connsiteY1" fmla="*/ 80963 h 676247"/>
                  <a:gd name="connsiteX2" fmla="*/ 330994 w 1127096"/>
                  <a:gd name="connsiteY2" fmla="*/ 257175 h 676247"/>
                  <a:gd name="connsiteX3" fmla="*/ 504826 w 1127096"/>
                  <a:gd name="connsiteY3" fmla="*/ 454819 h 676247"/>
                  <a:gd name="connsiteX4" fmla="*/ 488212 w 1127096"/>
                  <a:gd name="connsiteY4" fmla="*/ 549768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76247"/>
                  <a:gd name="connsiteX1" fmla="*/ 128587 w 1127096"/>
                  <a:gd name="connsiteY1" fmla="*/ 80963 h 676247"/>
                  <a:gd name="connsiteX2" fmla="*/ 330994 w 1127096"/>
                  <a:gd name="connsiteY2" fmla="*/ 257175 h 676247"/>
                  <a:gd name="connsiteX3" fmla="*/ 478708 w 1127096"/>
                  <a:gd name="connsiteY3" fmla="*/ 454819 h 676247"/>
                  <a:gd name="connsiteX4" fmla="*/ 488212 w 1127096"/>
                  <a:gd name="connsiteY4" fmla="*/ 549768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85976"/>
                  <a:gd name="connsiteX1" fmla="*/ 128587 w 1127096"/>
                  <a:gd name="connsiteY1" fmla="*/ 80963 h 685976"/>
                  <a:gd name="connsiteX2" fmla="*/ 330994 w 1127096"/>
                  <a:gd name="connsiteY2" fmla="*/ 257175 h 685976"/>
                  <a:gd name="connsiteX3" fmla="*/ 478708 w 1127096"/>
                  <a:gd name="connsiteY3" fmla="*/ 454819 h 685976"/>
                  <a:gd name="connsiteX4" fmla="*/ 488212 w 1127096"/>
                  <a:gd name="connsiteY4" fmla="*/ 549768 h 685976"/>
                  <a:gd name="connsiteX5" fmla="*/ 540585 w 1127096"/>
                  <a:gd name="connsiteY5" fmla="*/ 633362 h 685976"/>
                  <a:gd name="connsiteX6" fmla="*/ 576283 w 1127096"/>
                  <a:gd name="connsiteY6" fmla="*/ 683068 h 685976"/>
                  <a:gd name="connsiteX7" fmla="*/ 604837 w 1127096"/>
                  <a:gd name="connsiteY7" fmla="*/ 666750 h 685976"/>
                  <a:gd name="connsiteX8" fmla="*/ 897731 w 1127096"/>
                  <a:gd name="connsiteY8" fmla="*/ 557213 h 685976"/>
                  <a:gd name="connsiteX9" fmla="*/ 1107281 w 1127096"/>
                  <a:gd name="connsiteY9" fmla="*/ 492919 h 685976"/>
                  <a:gd name="connsiteX10" fmla="*/ 1119187 w 1127096"/>
                  <a:gd name="connsiteY10" fmla="*/ 488156 h 685976"/>
                  <a:gd name="connsiteX11" fmla="*/ 1114425 w 1127096"/>
                  <a:gd name="connsiteY11" fmla="*/ 411956 h 685976"/>
                  <a:gd name="connsiteX12" fmla="*/ 1064419 w 1127096"/>
                  <a:gd name="connsiteY12" fmla="*/ 180975 h 685976"/>
                  <a:gd name="connsiteX13" fmla="*/ 1007269 w 1127096"/>
                  <a:gd name="connsiteY13" fmla="*/ 33338 h 685976"/>
                  <a:gd name="connsiteX14" fmla="*/ 990600 w 1127096"/>
                  <a:gd name="connsiteY14" fmla="*/ 19050 h 685976"/>
                  <a:gd name="connsiteX15" fmla="*/ 971550 w 1127096"/>
                  <a:gd name="connsiteY15" fmla="*/ 7144 h 685976"/>
                  <a:gd name="connsiteX16" fmla="*/ 688181 w 1127096"/>
                  <a:gd name="connsiteY16" fmla="*/ 7144 h 685976"/>
                  <a:gd name="connsiteX17" fmla="*/ 311944 w 1127096"/>
                  <a:gd name="connsiteY17" fmla="*/ 9525 h 685976"/>
                  <a:gd name="connsiteX18" fmla="*/ 140494 w 1127096"/>
                  <a:gd name="connsiteY18" fmla="*/ 9525 h 685976"/>
                  <a:gd name="connsiteX19" fmla="*/ 0 w 1127096"/>
                  <a:gd name="connsiteY19" fmla="*/ 0 h 68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096" h="685976" extrusionOk="0">
                    <a:moveTo>
                      <a:pt x="0" y="0"/>
                    </a:moveTo>
                    <a:cubicBezTo>
                      <a:pt x="36710" y="21034"/>
                      <a:pt x="73421" y="38101"/>
                      <a:pt x="128587" y="80963"/>
                    </a:cubicBezTo>
                    <a:cubicBezTo>
                      <a:pt x="183753" y="123825"/>
                      <a:pt x="272641" y="194866"/>
                      <a:pt x="330994" y="257175"/>
                    </a:cubicBezTo>
                    <a:cubicBezTo>
                      <a:pt x="389348" y="319484"/>
                      <a:pt x="452505" y="406054"/>
                      <a:pt x="478708" y="454819"/>
                    </a:cubicBezTo>
                    <a:cubicBezTo>
                      <a:pt x="504911" y="503585"/>
                      <a:pt x="477899" y="520011"/>
                      <a:pt x="488212" y="549768"/>
                    </a:cubicBezTo>
                    <a:cubicBezTo>
                      <a:pt x="498525" y="579525"/>
                      <a:pt x="525907" y="611145"/>
                      <a:pt x="540585" y="633362"/>
                    </a:cubicBezTo>
                    <a:cubicBezTo>
                      <a:pt x="555263" y="655579"/>
                      <a:pt x="565574" y="677503"/>
                      <a:pt x="576283" y="683068"/>
                    </a:cubicBezTo>
                    <a:cubicBezTo>
                      <a:pt x="586992" y="688633"/>
                      <a:pt x="551262" y="687726"/>
                      <a:pt x="604837" y="666750"/>
                    </a:cubicBezTo>
                    <a:cubicBezTo>
                      <a:pt x="658412" y="645774"/>
                      <a:pt x="813990" y="586185"/>
                      <a:pt x="897731" y="557213"/>
                    </a:cubicBezTo>
                    <a:cubicBezTo>
                      <a:pt x="981472" y="528241"/>
                      <a:pt x="1070372" y="504429"/>
                      <a:pt x="1107281" y="492919"/>
                    </a:cubicBezTo>
                    <a:cubicBezTo>
                      <a:pt x="1144190" y="481410"/>
                      <a:pt x="1117996" y="501650"/>
                      <a:pt x="1119187" y="488156"/>
                    </a:cubicBezTo>
                    <a:cubicBezTo>
                      <a:pt x="1120378" y="474662"/>
                      <a:pt x="1123553" y="463153"/>
                      <a:pt x="1114425" y="411956"/>
                    </a:cubicBezTo>
                    <a:cubicBezTo>
                      <a:pt x="1105297" y="360759"/>
                      <a:pt x="1082278" y="244078"/>
                      <a:pt x="1064419" y="180975"/>
                    </a:cubicBezTo>
                    <a:cubicBezTo>
                      <a:pt x="1046560" y="117872"/>
                      <a:pt x="1019572" y="60326"/>
                      <a:pt x="1007269" y="33338"/>
                    </a:cubicBezTo>
                    <a:cubicBezTo>
                      <a:pt x="994966" y="6351"/>
                      <a:pt x="996553" y="23416"/>
                      <a:pt x="990600" y="19050"/>
                    </a:cubicBezTo>
                    <a:cubicBezTo>
                      <a:pt x="984647" y="14684"/>
                      <a:pt x="1021953" y="9128"/>
                      <a:pt x="971550" y="7144"/>
                    </a:cubicBezTo>
                    <a:cubicBezTo>
                      <a:pt x="921147" y="5160"/>
                      <a:pt x="798115" y="6747"/>
                      <a:pt x="688181" y="7144"/>
                    </a:cubicBezTo>
                    <a:lnTo>
                      <a:pt x="311944" y="9525"/>
                    </a:lnTo>
                    <a:lnTo>
                      <a:pt x="140494" y="9525"/>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grpSp>
        <p:sp>
          <p:nvSpPr>
            <p:cNvPr id="114" name="Divertor (graphite)"/>
            <p:cNvSpPr/>
            <p:nvPr/>
          </p:nvSpPr>
          <p:spPr bwMode="auto">
            <a:xfrm flipH="1">
              <a:off x="5895946" y="6110129"/>
              <a:ext cx="841440" cy="246221"/>
            </a:xfrm>
            <a:prstGeom prst="rect">
              <a:avLst/>
            </a:prstGeom>
            <a:solidFill>
              <a:schemeClr val="bg2">
                <a:alpha val="79000"/>
              </a:schemeClr>
            </a:solidFill>
          </p:spPr>
          <p:txBody>
            <a:bodyPr wrap="none" lIns="36000" tIns="0" rIns="36000" bIns="0" rtlCol="0">
              <a:spAutoFit/>
            </a:bodyPr>
            <a:lstStyle/>
            <a:p>
              <a:pPr algn="ctr">
                <a:defRPr/>
              </a:pPr>
              <a:r>
                <a:rPr lang="de-DE" sz="1600" b="1"/>
                <a:t>Divertor)</a:t>
              </a:r>
              <a:endParaRPr/>
            </a:p>
          </p:txBody>
        </p:sp>
      </p:grpSp>
      <p:sp>
        <p:nvSpPr>
          <p:cNvPr id="6" name="Title 5"/>
          <p:cNvSpPr>
            <a:spLocks noGrp="1"/>
          </p:cNvSpPr>
          <p:nvPr>
            <p:ph type="title"/>
          </p:nvPr>
        </p:nvSpPr>
        <p:spPr/>
        <p:txBody>
          <a:bodyPr/>
          <a:lstStyle/>
          <a:p>
            <a:r>
              <a:rPr lang="de-DE" dirty="0" err="1" smtClean="0"/>
              <a:t>Current</a:t>
            </a:r>
            <a:r>
              <a:rPr lang="de-DE" dirty="0" smtClean="0"/>
              <a:t> divertor </a:t>
            </a:r>
            <a:r>
              <a:rPr lang="de-DE" dirty="0" err="1" smtClean="0"/>
              <a:t>layout</a:t>
            </a:r>
            <a:r>
              <a:rPr lang="de-DE" dirty="0" smtClean="0"/>
              <a:t> Wendelstein 7-X</a:t>
            </a:r>
            <a:endParaRPr lang="en-US" dirty="0"/>
          </a:p>
        </p:txBody>
      </p:sp>
      <p:sp>
        <p:nvSpPr>
          <p:cNvPr id="5" name="Slide Number Placeholder 4"/>
          <p:cNvSpPr>
            <a:spLocks noGrp="1"/>
          </p:cNvSpPr>
          <p:nvPr>
            <p:ph type="sldNum" sz="quarter" idx="16"/>
          </p:nvPr>
        </p:nvSpPr>
        <p:spPr/>
        <p:txBody>
          <a:bodyPr/>
          <a:lstStyle/>
          <a:p>
            <a:fld id="{ECE691D0-CC49-4FC7-9C4D-6112B0CB3A76}" type="slidenum">
              <a:rPr lang="de-DE" smtClean="0"/>
              <a:pPr/>
              <a:t>3</a:t>
            </a:fld>
            <a:endParaRPr lang="de-DE"/>
          </a:p>
        </p:txBody>
      </p:sp>
      <p:pic>
        <p:nvPicPr>
          <p:cNvPr id="7" name="Picture 1"/>
          <p:cNvPicPr>
            <a:picLocks noChangeAspect="1" noChangeArrowheads="1"/>
          </p:cNvPicPr>
          <p:nvPr/>
        </p:nvPicPr>
        <p:blipFill>
          <a:blip r:embed="rId3"/>
          <a:stretch/>
        </p:blipFill>
        <p:spPr bwMode="auto">
          <a:xfrm>
            <a:off x="911424" y="945141"/>
            <a:ext cx="10403926" cy="5892575"/>
          </a:xfrm>
          <a:prstGeom prst="rect">
            <a:avLst/>
          </a:prstGeom>
          <a:noFill/>
          <a:ln>
            <a:noFill/>
          </a:ln>
        </p:spPr>
      </p:pic>
      <p:pic>
        <p:nvPicPr>
          <p:cNvPr id="9" name="Strikeline Overload 22 kA"/>
          <p:cNvPicPr>
            <a:picLocks noChangeAspect="1"/>
          </p:cNvPicPr>
          <p:nvPr/>
        </p:nvPicPr>
        <p:blipFill>
          <a:blip r:embed="rId4"/>
          <a:stretch/>
        </p:blipFill>
        <p:spPr bwMode="auto">
          <a:xfrm>
            <a:off x="907975" y="943702"/>
            <a:ext cx="10407376" cy="5895087"/>
          </a:xfrm>
          <a:prstGeom prst="rect">
            <a:avLst/>
          </a:prstGeom>
        </p:spPr>
      </p:pic>
      <p:pic>
        <p:nvPicPr>
          <p:cNvPr id="8" name="Strikeline"/>
          <p:cNvPicPr>
            <a:picLocks noChangeAspect="1"/>
          </p:cNvPicPr>
          <p:nvPr/>
        </p:nvPicPr>
        <p:blipFill>
          <a:blip r:embed="rId5"/>
          <a:stretch/>
        </p:blipFill>
        <p:spPr bwMode="auto">
          <a:xfrm>
            <a:off x="907974" y="937657"/>
            <a:ext cx="10407376" cy="5895087"/>
          </a:xfrm>
          <a:prstGeom prst="rect">
            <a:avLst/>
          </a:prstGeom>
        </p:spPr>
      </p:pic>
      <p:sp>
        <p:nvSpPr>
          <p:cNvPr id="30" name="Black"/>
          <p:cNvSpPr/>
          <p:nvPr/>
        </p:nvSpPr>
        <p:spPr bwMode="auto">
          <a:xfrm>
            <a:off x="1547627" y="1666167"/>
            <a:ext cx="2574363" cy="3071517"/>
          </a:xfrm>
          <a:custGeom>
            <a:avLst/>
            <a:gdLst>
              <a:gd name="connsiteX0" fmla="*/ 1277806 w 2023454"/>
              <a:gd name="connsiteY0" fmla="*/ 2024363 h 2024635"/>
              <a:gd name="connsiteX1" fmla="*/ 1887406 w 2023454"/>
              <a:gd name="connsiteY1" fmla="*/ 1875138 h 2024635"/>
              <a:gd name="connsiteX2" fmla="*/ 1969956 w 2023454"/>
              <a:gd name="connsiteY2" fmla="*/ 1729088 h 2024635"/>
              <a:gd name="connsiteX3" fmla="*/ 1925506 w 2023454"/>
              <a:gd name="connsiteY3" fmla="*/ 1338563 h 2024635"/>
              <a:gd name="connsiteX4" fmla="*/ 852356 w 2023454"/>
              <a:gd name="connsiteY4" fmla="*/ 20938 h 2024635"/>
              <a:gd name="connsiteX5" fmla="*/ 274506 w 2023454"/>
              <a:gd name="connsiteY5" fmla="*/ 522588 h 2024635"/>
              <a:gd name="connsiteX6" fmla="*/ 17331 w 2023454"/>
              <a:gd name="connsiteY6" fmla="*/ 436863 h 2024635"/>
              <a:gd name="connsiteX7" fmla="*/ 734881 w 2023454"/>
              <a:gd name="connsiteY7" fmla="*/ 1944988 h 2024635"/>
              <a:gd name="connsiteX8" fmla="*/ 915856 w 2023454"/>
              <a:gd name="connsiteY8" fmla="*/ 1837038 h 2024635"/>
              <a:gd name="connsiteX9" fmla="*/ 1277806 w 2023454"/>
              <a:gd name="connsiteY9" fmla="*/ 2024363 h 2024635"/>
              <a:gd name="connsiteX0" fmla="*/ 1277806 w 2023454"/>
              <a:gd name="connsiteY0" fmla="*/ 2024363 h 2024635"/>
              <a:gd name="connsiteX1" fmla="*/ 1887406 w 2023454"/>
              <a:gd name="connsiteY1" fmla="*/ 1875138 h 2024635"/>
              <a:gd name="connsiteX2" fmla="*/ 1969956 w 2023454"/>
              <a:gd name="connsiteY2" fmla="*/ 1729088 h 2024635"/>
              <a:gd name="connsiteX3" fmla="*/ 1925506 w 2023454"/>
              <a:gd name="connsiteY3" fmla="*/ 1338563 h 2024635"/>
              <a:gd name="connsiteX4" fmla="*/ 852356 w 2023454"/>
              <a:gd name="connsiteY4" fmla="*/ 20938 h 2024635"/>
              <a:gd name="connsiteX5" fmla="*/ 274506 w 2023454"/>
              <a:gd name="connsiteY5" fmla="*/ 522588 h 2024635"/>
              <a:gd name="connsiteX6" fmla="*/ 17331 w 2023454"/>
              <a:gd name="connsiteY6" fmla="*/ 436863 h 2024635"/>
              <a:gd name="connsiteX7" fmla="*/ 734881 w 2023454"/>
              <a:gd name="connsiteY7" fmla="*/ 1944988 h 2024635"/>
              <a:gd name="connsiteX8" fmla="*/ 915856 w 2023454"/>
              <a:gd name="connsiteY8" fmla="*/ 1837038 h 2024635"/>
              <a:gd name="connsiteX9" fmla="*/ 1277806 w 2023454"/>
              <a:gd name="connsiteY9" fmla="*/ 2024363 h 2024635"/>
              <a:gd name="connsiteX0" fmla="*/ 1260475 w 2006123"/>
              <a:gd name="connsiteY0" fmla="*/ 2024363 h 2024635"/>
              <a:gd name="connsiteX1" fmla="*/ 1870075 w 2006123"/>
              <a:gd name="connsiteY1" fmla="*/ 1875138 h 2024635"/>
              <a:gd name="connsiteX2" fmla="*/ 1952625 w 2006123"/>
              <a:gd name="connsiteY2" fmla="*/ 1729088 h 2024635"/>
              <a:gd name="connsiteX3" fmla="*/ 1908175 w 2006123"/>
              <a:gd name="connsiteY3" fmla="*/ 1338563 h 2024635"/>
              <a:gd name="connsiteX4" fmla="*/ 835025 w 2006123"/>
              <a:gd name="connsiteY4" fmla="*/ 20938 h 2024635"/>
              <a:gd name="connsiteX5" fmla="*/ 257175 w 2006123"/>
              <a:gd name="connsiteY5" fmla="*/ 522588 h 2024635"/>
              <a:gd name="connsiteX6" fmla="*/ 0 w 2006123"/>
              <a:gd name="connsiteY6" fmla="*/ 436863 h 2024635"/>
              <a:gd name="connsiteX7" fmla="*/ 717550 w 2006123"/>
              <a:gd name="connsiteY7" fmla="*/ 1944988 h 2024635"/>
              <a:gd name="connsiteX8" fmla="*/ 898525 w 2006123"/>
              <a:gd name="connsiteY8" fmla="*/ 1837038 h 2024635"/>
              <a:gd name="connsiteX9" fmla="*/ 1260475 w 2006123"/>
              <a:gd name="connsiteY9" fmla="*/ 2024363 h 2024635"/>
              <a:gd name="connsiteX0" fmla="*/ 1260475 w 2006123"/>
              <a:gd name="connsiteY0" fmla="*/ 2024363 h 2024635"/>
              <a:gd name="connsiteX1" fmla="*/ 1870075 w 2006123"/>
              <a:gd name="connsiteY1" fmla="*/ 1875138 h 2024635"/>
              <a:gd name="connsiteX2" fmla="*/ 1952625 w 2006123"/>
              <a:gd name="connsiteY2" fmla="*/ 1729088 h 2024635"/>
              <a:gd name="connsiteX3" fmla="*/ 1908175 w 2006123"/>
              <a:gd name="connsiteY3" fmla="*/ 1338563 h 2024635"/>
              <a:gd name="connsiteX4" fmla="*/ 835025 w 2006123"/>
              <a:gd name="connsiteY4" fmla="*/ 20938 h 2024635"/>
              <a:gd name="connsiteX5" fmla="*/ 257175 w 2006123"/>
              <a:gd name="connsiteY5" fmla="*/ 522588 h 2024635"/>
              <a:gd name="connsiteX6" fmla="*/ 0 w 2006123"/>
              <a:gd name="connsiteY6" fmla="*/ 436863 h 2024635"/>
              <a:gd name="connsiteX7" fmla="*/ 717550 w 2006123"/>
              <a:gd name="connsiteY7" fmla="*/ 1944988 h 2024635"/>
              <a:gd name="connsiteX8" fmla="*/ 898525 w 2006123"/>
              <a:gd name="connsiteY8" fmla="*/ 1837038 h 2024635"/>
              <a:gd name="connsiteX9" fmla="*/ 1260475 w 2006123"/>
              <a:gd name="connsiteY9" fmla="*/ 2024363 h 2024635"/>
              <a:gd name="connsiteX0" fmla="*/ 1260475 w 2006123"/>
              <a:gd name="connsiteY0" fmla="*/ 2034501 h 2034773"/>
              <a:gd name="connsiteX1" fmla="*/ 1870075 w 2006123"/>
              <a:gd name="connsiteY1" fmla="*/ 1885276 h 2034773"/>
              <a:gd name="connsiteX2" fmla="*/ 1952625 w 2006123"/>
              <a:gd name="connsiteY2" fmla="*/ 1739226 h 2034773"/>
              <a:gd name="connsiteX3" fmla="*/ 1908175 w 2006123"/>
              <a:gd name="connsiteY3" fmla="*/ 1348701 h 2034773"/>
              <a:gd name="connsiteX4" fmla="*/ 835025 w 2006123"/>
              <a:gd name="connsiteY4" fmla="*/ 31076 h 2034773"/>
              <a:gd name="connsiteX5" fmla="*/ 257175 w 2006123"/>
              <a:gd name="connsiteY5" fmla="*/ 532726 h 2034773"/>
              <a:gd name="connsiteX6" fmla="*/ 0 w 2006123"/>
              <a:gd name="connsiteY6" fmla="*/ 447001 h 2034773"/>
              <a:gd name="connsiteX7" fmla="*/ 717550 w 2006123"/>
              <a:gd name="connsiteY7" fmla="*/ 1955126 h 2034773"/>
              <a:gd name="connsiteX8" fmla="*/ 898525 w 2006123"/>
              <a:gd name="connsiteY8" fmla="*/ 1847176 h 2034773"/>
              <a:gd name="connsiteX9" fmla="*/ 1260475 w 2006123"/>
              <a:gd name="connsiteY9" fmla="*/ 2034501 h 2034773"/>
              <a:gd name="connsiteX0" fmla="*/ 1260475 w 2006123"/>
              <a:gd name="connsiteY0" fmla="*/ 2090398 h 2090670"/>
              <a:gd name="connsiteX1" fmla="*/ 1870075 w 2006123"/>
              <a:gd name="connsiteY1" fmla="*/ 1941173 h 2090670"/>
              <a:gd name="connsiteX2" fmla="*/ 1952625 w 2006123"/>
              <a:gd name="connsiteY2" fmla="*/ 1795123 h 2090670"/>
              <a:gd name="connsiteX3" fmla="*/ 1908175 w 2006123"/>
              <a:gd name="connsiteY3" fmla="*/ 1404598 h 2090670"/>
              <a:gd name="connsiteX4" fmla="*/ 835025 w 2006123"/>
              <a:gd name="connsiteY4" fmla="*/ 86973 h 2090670"/>
              <a:gd name="connsiteX5" fmla="*/ 466725 w 2006123"/>
              <a:gd name="connsiteY5" fmla="*/ 175873 h 2090670"/>
              <a:gd name="connsiteX6" fmla="*/ 257175 w 2006123"/>
              <a:gd name="connsiteY6" fmla="*/ 588623 h 2090670"/>
              <a:gd name="connsiteX7" fmla="*/ 0 w 2006123"/>
              <a:gd name="connsiteY7" fmla="*/ 502898 h 2090670"/>
              <a:gd name="connsiteX8" fmla="*/ 717550 w 2006123"/>
              <a:gd name="connsiteY8" fmla="*/ 2011023 h 2090670"/>
              <a:gd name="connsiteX9" fmla="*/ 898525 w 2006123"/>
              <a:gd name="connsiteY9" fmla="*/ 1903073 h 2090670"/>
              <a:gd name="connsiteX10" fmla="*/ 1260475 w 2006123"/>
              <a:gd name="connsiteY10" fmla="*/ 2090398 h 2090670"/>
              <a:gd name="connsiteX0" fmla="*/ 1260475 w 2006123"/>
              <a:gd name="connsiteY0" fmla="*/ 2149563 h 2149835"/>
              <a:gd name="connsiteX1" fmla="*/ 1870075 w 2006123"/>
              <a:gd name="connsiteY1" fmla="*/ 2000338 h 2149835"/>
              <a:gd name="connsiteX2" fmla="*/ 1952625 w 2006123"/>
              <a:gd name="connsiteY2" fmla="*/ 1854288 h 2149835"/>
              <a:gd name="connsiteX3" fmla="*/ 1908175 w 2006123"/>
              <a:gd name="connsiteY3" fmla="*/ 1463763 h 2149835"/>
              <a:gd name="connsiteX4" fmla="*/ 835025 w 2006123"/>
              <a:gd name="connsiteY4" fmla="*/ 146138 h 2149835"/>
              <a:gd name="connsiteX5" fmla="*/ 428625 w 2006123"/>
              <a:gd name="connsiteY5" fmla="*/ 88988 h 2149835"/>
              <a:gd name="connsiteX6" fmla="*/ 257175 w 2006123"/>
              <a:gd name="connsiteY6" fmla="*/ 647788 h 2149835"/>
              <a:gd name="connsiteX7" fmla="*/ 0 w 2006123"/>
              <a:gd name="connsiteY7" fmla="*/ 562063 h 2149835"/>
              <a:gd name="connsiteX8" fmla="*/ 717550 w 2006123"/>
              <a:gd name="connsiteY8" fmla="*/ 2070188 h 2149835"/>
              <a:gd name="connsiteX9" fmla="*/ 898525 w 2006123"/>
              <a:gd name="connsiteY9" fmla="*/ 1962238 h 2149835"/>
              <a:gd name="connsiteX10" fmla="*/ 1260475 w 2006123"/>
              <a:gd name="connsiteY10" fmla="*/ 2149563 h 2149835"/>
              <a:gd name="connsiteX0" fmla="*/ 1260475 w 2006123"/>
              <a:gd name="connsiteY0" fmla="*/ 2114113 h 2114385"/>
              <a:gd name="connsiteX1" fmla="*/ 1870075 w 2006123"/>
              <a:gd name="connsiteY1" fmla="*/ 1964888 h 2114385"/>
              <a:gd name="connsiteX2" fmla="*/ 1952625 w 2006123"/>
              <a:gd name="connsiteY2" fmla="*/ 1818838 h 2114385"/>
              <a:gd name="connsiteX3" fmla="*/ 1908175 w 2006123"/>
              <a:gd name="connsiteY3" fmla="*/ 1428313 h 2114385"/>
              <a:gd name="connsiteX4" fmla="*/ 835025 w 2006123"/>
              <a:gd name="connsiteY4" fmla="*/ 110688 h 2114385"/>
              <a:gd name="connsiteX5" fmla="*/ 428625 w 2006123"/>
              <a:gd name="connsiteY5" fmla="*/ 53538 h 2114385"/>
              <a:gd name="connsiteX6" fmla="*/ 257175 w 2006123"/>
              <a:gd name="connsiteY6" fmla="*/ 612338 h 2114385"/>
              <a:gd name="connsiteX7" fmla="*/ 0 w 2006123"/>
              <a:gd name="connsiteY7" fmla="*/ 526613 h 2114385"/>
              <a:gd name="connsiteX8" fmla="*/ 717550 w 2006123"/>
              <a:gd name="connsiteY8" fmla="*/ 2034738 h 2114385"/>
              <a:gd name="connsiteX9" fmla="*/ 898525 w 2006123"/>
              <a:gd name="connsiteY9" fmla="*/ 1926788 h 2114385"/>
              <a:gd name="connsiteX10" fmla="*/ 1260475 w 2006123"/>
              <a:gd name="connsiteY10" fmla="*/ 2114113 h 2114385"/>
              <a:gd name="connsiteX0" fmla="*/ 1260475 w 2006123"/>
              <a:gd name="connsiteY0" fmla="*/ 2122830 h 2123102"/>
              <a:gd name="connsiteX1" fmla="*/ 1870075 w 2006123"/>
              <a:gd name="connsiteY1" fmla="*/ 1973605 h 2123102"/>
              <a:gd name="connsiteX2" fmla="*/ 1952625 w 2006123"/>
              <a:gd name="connsiteY2" fmla="*/ 1827555 h 2123102"/>
              <a:gd name="connsiteX3" fmla="*/ 1908175 w 2006123"/>
              <a:gd name="connsiteY3" fmla="*/ 1437030 h 2123102"/>
              <a:gd name="connsiteX4" fmla="*/ 835025 w 2006123"/>
              <a:gd name="connsiteY4" fmla="*/ 119405 h 2123102"/>
              <a:gd name="connsiteX5" fmla="*/ 428625 w 2006123"/>
              <a:gd name="connsiteY5" fmla="*/ 62255 h 2123102"/>
              <a:gd name="connsiteX6" fmla="*/ 257175 w 2006123"/>
              <a:gd name="connsiteY6" fmla="*/ 621055 h 2123102"/>
              <a:gd name="connsiteX7" fmla="*/ 0 w 2006123"/>
              <a:gd name="connsiteY7" fmla="*/ 535330 h 2123102"/>
              <a:gd name="connsiteX8" fmla="*/ 717550 w 2006123"/>
              <a:gd name="connsiteY8" fmla="*/ 2043455 h 2123102"/>
              <a:gd name="connsiteX9" fmla="*/ 898525 w 2006123"/>
              <a:gd name="connsiteY9" fmla="*/ 1935505 h 2123102"/>
              <a:gd name="connsiteX10" fmla="*/ 1260475 w 2006123"/>
              <a:gd name="connsiteY10" fmla="*/ 2122830 h 2123102"/>
              <a:gd name="connsiteX0" fmla="*/ 1260475 w 2006123"/>
              <a:gd name="connsiteY0" fmla="*/ 2122830 h 2123102"/>
              <a:gd name="connsiteX1" fmla="*/ 1870075 w 2006123"/>
              <a:gd name="connsiteY1" fmla="*/ 1973605 h 2123102"/>
              <a:gd name="connsiteX2" fmla="*/ 1952625 w 2006123"/>
              <a:gd name="connsiteY2" fmla="*/ 1827555 h 2123102"/>
              <a:gd name="connsiteX3" fmla="*/ 1908175 w 2006123"/>
              <a:gd name="connsiteY3" fmla="*/ 1437030 h 2123102"/>
              <a:gd name="connsiteX4" fmla="*/ 835025 w 2006123"/>
              <a:gd name="connsiteY4" fmla="*/ 119405 h 2123102"/>
              <a:gd name="connsiteX5" fmla="*/ 428625 w 2006123"/>
              <a:gd name="connsiteY5" fmla="*/ 62255 h 2123102"/>
              <a:gd name="connsiteX6" fmla="*/ 257175 w 2006123"/>
              <a:gd name="connsiteY6" fmla="*/ 621055 h 2123102"/>
              <a:gd name="connsiteX7" fmla="*/ 0 w 2006123"/>
              <a:gd name="connsiteY7" fmla="*/ 535330 h 2123102"/>
              <a:gd name="connsiteX8" fmla="*/ 717550 w 2006123"/>
              <a:gd name="connsiteY8" fmla="*/ 2043455 h 2123102"/>
              <a:gd name="connsiteX9" fmla="*/ 898525 w 2006123"/>
              <a:gd name="connsiteY9" fmla="*/ 1935505 h 2123102"/>
              <a:gd name="connsiteX10" fmla="*/ 1260475 w 2006123"/>
              <a:gd name="connsiteY10" fmla="*/ 2122830 h 2123102"/>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31775 w 1980723"/>
              <a:gd name="connsiteY6" fmla="*/ 617090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31775 w 1980723"/>
              <a:gd name="connsiteY6" fmla="*/ 617090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43502"/>
              <a:gd name="connsiteX1" fmla="*/ 1844675 w 1980723"/>
              <a:gd name="connsiteY1" fmla="*/ 1969640 h 2143502"/>
              <a:gd name="connsiteX2" fmla="*/ 1927225 w 1980723"/>
              <a:gd name="connsiteY2" fmla="*/ 1823590 h 2143502"/>
              <a:gd name="connsiteX3" fmla="*/ 1882775 w 1980723"/>
              <a:gd name="connsiteY3" fmla="*/ 1433065 h 2143502"/>
              <a:gd name="connsiteX4" fmla="*/ 809625 w 1980723"/>
              <a:gd name="connsiteY4" fmla="*/ 115440 h 2143502"/>
              <a:gd name="connsiteX5" fmla="*/ 377825 w 1980723"/>
              <a:gd name="connsiteY5" fmla="*/ 67815 h 2143502"/>
              <a:gd name="connsiteX6" fmla="*/ 219075 w 1980723"/>
              <a:gd name="connsiteY6" fmla="*/ 594865 h 2143502"/>
              <a:gd name="connsiteX7" fmla="*/ 0 w 1980723"/>
              <a:gd name="connsiteY7" fmla="*/ 566290 h 2143502"/>
              <a:gd name="connsiteX8" fmla="*/ 692150 w 1980723"/>
              <a:gd name="connsiteY8" fmla="*/ 2039490 h 2143502"/>
              <a:gd name="connsiteX9" fmla="*/ 873125 w 1980723"/>
              <a:gd name="connsiteY9" fmla="*/ 1931540 h 2143502"/>
              <a:gd name="connsiteX10" fmla="*/ 1235075 w 1980723"/>
              <a:gd name="connsiteY10" fmla="*/ 2118865 h 2143502"/>
              <a:gd name="connsiteX0" fmla="*/ 1235075 w 1980723"/>
              <a:gd name="connsiteY0" fmla="*/ 2118865 h 2143502"/>
              <a:gd name="connsiteX1" fmla="*/ 1844675 w 1980723"/>
              <a:gd name="connsiteY1" fmla="*/ 1969640 h 2143502"/>
              <a:gd name="connsiteX2" fmla="*/ 1927225 w 1980723"/>
              <a:gd name="connsiteY2" fmla="*/ 1823590 h 2143502"/>
              <a:gd name="connsiteX3" fmla="*/ 1882775 w 1980723"/>
              <a:gd name="connsiteY3" fmla="*/ 1433065 h 2143502"/>
              <a:gd name="connsiteX4" fmla="*/ 809625 w 1980723"/>
              <a:gd name="connsiteY4" fmla="*/ 115440 h 2143502"/>
              <a:gd name="connsiteX5" fmla="*/ 377825 w 1980723"/>
              <a:gd name="connsiteY5" fmla="*/ 67815 h 2143502"/>
              <a:gd name="connsiteX6" fmla="*/ 219075 w 1980723"/>
              <a:gd name="connsiteY6" fmla="*/ 594865 h 2143502"/>
              <a:gd name="connsiteX7" fmla="*/ 0 w 1980723"/>
              <a:gd name="connsiteY7" fmla="*/ 566290 h 2143502"/>
              <a:gd name="connsiteX8" fmla="*/ 692150 w 1980723"/>
              <a:gd name="connsiteY8" fmla="*/ 2039490 h 2143502"/>
              <a:gd name="connsiteX9" fmla="*/ 873125 w 1980723"/>
              <a:gd name="connsiteY9" fmla="*/ 1931540 h 2143502"/>
              <a:gd name="connsiteX10" fmla="*/ 1235075 w 1980723"/>
              <a:gd name="connsiteY10" fmla="*/ 2118865 h 2143502"/>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1498"/>
              <a:gd name="connsiteY0" fmla="*/ 2118865 h 2118865"/>
              <a:gd name="connsiteX1" fmla="*/ 1828800 w 1981498"/>
              <a:gd name="connsiteY1" fmla="*/ 1934715 h 2118865"/>
              <a:gd name="connsiteX2" fmla="*/ 1927225 w 1981498"/>
              <a:gd name="connsiteY2" fmla="*/ 1823590 h 2118865"/>
              <a:gd name="connsiteX3" fmla="*/ 1882775 w 1981498"/>
              <a:gd name="connsiteY3" fmla="*/ 1433065 h 2118865"/>
              <a:gd name="connsiteX4" fmla="*/ 809625 w 1981498"/>
              <a:gd name="connsiteY4" fmla="*/ 115440 h 2118865"/>
              <a:gd name="connsiteX5" fmla="*/ 377825 w 1981498"/>
              <a:gd name="connsiteY5" fmla="*/ 67815 h 2118865"/>
              <a:gd name="connsiteX6" fmla="*/ 219075 w 1981498"/>
              <a:gd name="connsiteY6" fmla="*/ 594865 h 2118865"/>
              <a:gd name="connsiteX7" fmla="*/ 0 w 1981498"/>
              <a:gd name="connsiteY7" fmla="*/ 566290 h 2118865"/>
              <a:gd name="connsiteX8" fmla="*/ 692150 w 1981498"/>
              <a:gd name="connsiteY8" fmla="*/ 2039490 h 2118865"/>
              <a:gd name="connsiteX9" fmla="*/ 873125 w 1981498"/>
              <a:gd name="connsiteY9" fmla="*/ 1931540 h 2118865"/>
              <a:gd name="connsiteX10" fmla="*/ 1235075 w 1981498"/>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1810"/>
              <a:gd name="connsiteY0" fmla="*/ 2118865 h 2118865"/>
              <a:gd name="connsiteX1" fmla="*/ 1841500 w 1981810"/>
              <a:gd name="connsiteY1" fmla="*/ 1966465 h 2118865"/>
              <a:gd name="connsiteX2" fmla="*/ 1927225 w 1981810"/>
              <a:gd name="connsiteY2" fmla="*/ 1823590 h 2118865"/>
              <a:gd name="connsiteX3" fmla="*/ 1882775 w 1981810"/>
              <a:gd name="connsiteY3" fmla="*/ 1433065 h 2118865"/>
              <a:gd name="connsiteX4" fmla="*/ 809625 w 1981810"/>
              <a:gd name="connsiteY4" fmla="*/ 115440 h 2118865"/>
              <a:gd name="connsiteX5" fmla="*/ 377825 w 1981810"/>
              <a:gd name="connsiteY5" fmla="*/ 67815 h 2118865"/>
              <a:gd name="connsiteX6" fmla="*/ 219075 w 1981810"/>
              <a:gd name="connsiteY6" fmla="*/ 594865 h 2118865"/>
              <a:gd name="connsiteX7" fmla="*/ 0 w 1981810"/>
              <a:gd name="connsiteY7" fmla="*/ 566290 h 2118865"/>
              <a:gd name="connsiteX8" fmla="*/ 692150 w 1981810"/>
              <a:gd name="connsiteY8" fmla="*/ 2039490 h 2118865"/>
              <a:gd name="connsiteX9" fmla="*/ 873125 w 1981810"/>
              <a:gd name="connsiteY9" fmla="*/ 1931540 h 2118865"/>
              <a:gd name="connsiteX10" fmla="*/ 1235075 w 1981810"/>
              <a:gd name="connsiteY10" fmla="*/ 2118865 h 2118865"/>
              <a:gd name="connsiteX0" fmla="*/ 1235075 w 1973811"/>
              <a:gd name="connsiteY0" fmla="*/ 2118865 h 2118865"/>
              <a:gd name="connsiteX1" fmla="*/ 1841500 w 1973811"/>
              <a:gd name="connsiteY1" fmla="*/ 1966465 h 2118865"/>
              <a:gd name="connsiteX2" fmla="*/ 1927225 w 1973811"/>
              <a:gd name="connsiteY2" fmla="*/ 1823590 h 2118865"/>
              <a:gd name="connsiteX3" fmla="*/ 1882775 w 1973811"/>
              <a:gd name="connsiteY3" fmla="*/ 1433065 h 2118865"/>
              <a:gd name="connsiteX4" fmla="*/ 809625 w 1973811"/>
              <a:gd name="connsiteY4" fmla="*/ 115440 h 2118865"/>
              <a:gd name="connsiteX5" fmla="*/ 377825 w 1973811"/>
              <a:gd name="connsiteY5" fmla="*/ 67815 h 2118865"/>
              <a:gd name="connsiteX6" fmla="*/ 219075 w 1973811"/>
              <a:gd name="connsiteY6" fmla="*/ 594865 h 2118865"/>
              <a:gd name="connsiteX7" fmla="*/ 0 w 1973811"/>
              <a:gd name="connsiteY7" fmla="*/ 566290 h 2118865"/>
              <a:gd name="connsiteX8" fmla="*/ 692150 w 1973811"/>
              <a:gd name="connsiteY8" fmla="*/ 2039490 h 2118865"/>
              <a:gd name="connsiteX9" fmla="*/ 873125 w 1973811"/>
              <a:gd name="connsiteY9" fmla="*/ 1931540 h 2118865"/>
              <a:gd name="connsiteX10" fmla="*/ 1235075 w 1973811"/>
              <a:gd name="connsiteY10" fmla="*/ 2118865 h 2118865"/>
              <a:gd name="connsiteX0" fmla="*/ 1235075 w 1973811"/>
              <a:gd name="connsiteY0" fmla="*/ 2118865 h 2118865"/>
              <a:gd name="connsiteX1" fmla="*/ 1841500 w 1973811"/>
              <a:gd name="connsiteY1" fmla="*/ 1966465 h 2118865"/>
              <a:gd name="connsiteX2" fmla="*/ 1927225 w 1973811"/>
              <a:gd name="connsiteY2" fmla="*/ 1823590 h 2118865"/>
              <a:gd name="connsiteX3" fmla="*/ 1882775 w 1973811"/>
              <a:gd name="connsiteY3" fmla="*/ 1433065 h 2118865"/>
              <a:gd name="connsiteX4" fmla="*/ 809625 w 1973811"/>
              <a:gd name="connsiteY4" fmla="*/ 115440 h 2118865"/>
              <a:gd name="connsiteX5" fmla="*/ 377825 w 1973811"/>
              <a:gd name="connsiteY5" fmla="*/ 67815 h 2118865"/>
              <a:gd name="connsiteX6" fmla="*/ 219075 w 1973811"/>
              <a:gd name="connsiteY6" fmla="*/ 594865 h 2118865"/>
              <a:gd name="connsiteX7" fmla="*/ 0 w 1973811"/>
              <a:gd name="connsiteY7" fmla="*/ 566290 h 2118865"/>
              <a:gd name="connsiteX8" fmla="*/ 692150 w 1973811"/>
              <a:gd name="connsiteY8" fmla="*/ 2039490 h 2118865"/>
              <a:gd name="connsiteX9" fmla="*/ 873125 w 1973811"/>
              <a:gd name="connsiteY9" fmla="*/ 1931540 h 2118865"/>
              <a:gd name="connsiteX10" fmla="*/ 1235075 w 1973811"/>
              <a:gd name="connsiteY10" fmla="*/ 2118865 h 2118865"/>
              <a:gd name="connsiteX0" fmla="*/ 1235075 w 1927225"/>
              <a:gd name="connsiteY0" fmla="*/ 2118865 h 2118865"/>
              <a:gd name="connsiteX1" fmla="*/ 1841500 w 1927225"/>
              <a:gd name="connsiteY1" fmla="*/ 1966465 h 2118865"/>
              <a:gd name="connsiteX2" fmla="*/ 1927225 w 1927225"/>
              <a:gd name="connsiteY2" fmla="*/ 1823590 h 2118865"/>
              <a:gd name="connsiteX3" fmla="*/ 1882775 w 1927225"/>
              <a:gd name="connsiteY3" fmla="*/ 1433065 h 2118865"/>
              <a:gd name="connsiteX4" fmla="*/ 809625 w 1927225"/>
              <a:gd name="connsiteY4" fmla="*/ 115440 h 2118865"/>
              <a:gd name="connsiteX5" fmla="*/ 377825 w 1927225"/>
              <a:gd name="connsiteY5" fmla="*/ 67815 h 2118865"/>
              <a:gd name="connsiteX6" fmla="*/ 219075 w 1927225"/>
              <a:gd name="connsiteY6" fmla="*/ 594865 h 2118865"/>
              <a:gd name="connsiteX7" fmla="*/ 0 w 1927225"/>
              <a:gd name="connsiteY7" fmla="*/ 566290 h 2118865"/>
              <a:gd name="connsiteX8" fmla="*/ 692150 w 1927225"/>
              <a:gd name="connsiteY8" fmla="*/ 2039490 h 2118865"/>
              <a:gd name="connsiteX9" fmla="*/ 873125 w 1927225"/>
              <a:gd name="connsiteY9" fmla="*/ 1931540 h 2118865"/>
              <a:gd name="connsiteX10" fmla="*/ 1235075 w 1927225"/>
              <a:gd name="connsiteY10" fmla="*/ 2118865 h 2118865"/>
              <a:gd name="connsiteX0" fmla="*/ 1235075 w 1927225"/>
              <a:gd name="connsiteY0" fmla="*/ 2118865 h 2118865"/>
              <a:gd name="connsiteX1" fmla="*/ 1841500 w 1927225"/>
              <a:gd name="connsiteY1" fmla="*/ 1966465 h 2118865"/>
              <a:gd name="connsiteX2" fmla="*/ 1927225 w 1927225"/>
              <a:gd name="connsiteY2" fmla="*/ 1823590 h 2118865"/>
              <a:gd name="connsiteX3" fmla="*/ 1882775 w 1927225"/>
              <a:gd name="connsiteY3" fmla="*/ 1433065 h 2118865"/>
              <a:gd name="connsiteX4" fmla="*/ 809625 w 1927225"/>
              <a:gd name="connsiteY4" fmla="*/ 115440 h 2118865"/>
              <a:gd name="connsiteX5" fmla="*/ 377825 w 1927225"/>
              <a:gd name="connsiteY5" fmla="*/ 67815 h 2118865"/>
              <a:gd name="connsiteX6" fmla="*/ 219075 w 1927225"/>
              <a:gd name="connsiteY6" fmla="*/ 594865 h 2118865"/>
              <a:gd name="connsiteX7" fmla="*/ 0 w 1927225"/>
              <a:gd name="connsiteY7" fmla="*/ 566290 h 2118865"/>
              <a:gd name="connsiteX8" fmla="*/ 692150 w 1927225"/>
              <a:gd name="connsiteY8" fmla="*/ 2039490 h 2118865"/>
              <a:gd name="connsiteX9" fmla="*/ 873125 w 1927225"/>
              <a:gd name="connsiteY9" fmla="*/ 1931540 h 2118865"/>
              <a:gd name="connsiteX10" fmla="*/ 1235075 w 1927225"/>
              <a:gd name="connsiteY10" fmla="*/ 2118865 h 2118865"/>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809625 w 1927225"/>
              <a:gd name="connsiteY4" fmla="*/ 52991 h 2056416"/>
              <a:gd name="connsiteX5" fmla="*/ 377825 w 1927225"/>
              <a:gd name="connsiteY5" fmla="*/ 5366 h 2056416"/>
              <a:gd name="connsiteX6" fmla="*/ 219075 w 1927225"/>
              <a:gd name="connsiteY6" fmla="*/ 532416 h 2056416"/>
              <a:gd name="connsiteX7" fmla="*/ 0 w 1927225"/>
              <a:gd name="connsiteY7" fmla="*/ 503841 h 2056416"/>
              <a:gd name="connsiteX8" fmla="*/ 692150 w 1927225"/>
              <a:gd name="connsiteY8" fmla="*/ 1977041 h 2056416"/>
              <a:gd name="connsiteX9" fmla="*/ 873125 w 1927225"/>
              <a:gd name="connsiteY9" fmla="*/ 1869091 h 2056416"/>
              <a:gd name="connsiteX10" fmla="*/ 1235075 w 1927225"/>
              <a:gd name="connsiteY10"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44575 w 1927225"/>
              <a:gd name="connsiteY4" fmla="*/ 310166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4586 h 2054586"/>
              <a:gd name="connsiteX1" fmla="*/ 1841500 w 1927225"/>
              <a:gd name="connsiteY1" fmla="*/ 1902186 h 2054586"/>
              <a:gd name="connsiteX2" fmla="*/ 1927225 w 1927225"/>
              <a:gd name="connsiteY2" fmla="*/ 1759311 h 2054586"/>
              <a:gd name="connsiteX3" fmla="*/ 1882775 w 1927225"/>
              <a:gd name="connsiteY3" fmla="*/ 1368786 h 2054586"/>
              <a:gd name="connsiteX4" fmla="*/ 1025525 w 1927225"/>
              <a:gd name="connsiteY4" fmla="*/ 324211 h 2054586"/>
              <a:gd name="connsiteX5" fmla="*/ 809625 w 1927225"/>
              <a:gd name="connsiteY5" fmla="*/ 51161 h 2054586"/>
              <a:gd name="connsiteX6" fmla="*/ 377825 w 1927225"/>
              <a:gd name="connsiteY6" fmla="*/ 3536 h 2054586"/>
              <a:gd name="connsiteX7" fmla="*/ 219075 w 1927225"/>
              <a:gd name="connsiteY7" fmla="*/ 530586 h 2054586"/>
              <a:gd name="connsiteX8" fmla="*/ 0 w 1927225"/>
              <a:gd name="connsiteY8" fmla="*/ 502011 h 2054586"/>
              <a:gd name="connsiteX9" fmla="*/ 692150 w 1927225"/>
              <a:gd name="connsiteY9" fmla="*/ 1975211 h 2054586"/>
              <a:gd name="connsiteX10" fmla="*/ 873125 w 1927225"/>
              <a:gd name="connsiteY10" fmla="*/ 1867261 h 2054586"/>
              <a:gd name="connsiteX11" fmla="*/ 1235075 w 1927225"/>
              <a:gd name="connsiteY11" fmla="*/ 2054586 h 2054586"/>
              <a:gd name="connsiteX0" fmla="*/ 1235075 w 1927225"/>
              <a:gd name="connsiteY0" fmla="*/ 2052861 h 2052861"/>
              <a:gd name="connsiteX1" fmla="*/ 1841500 w 1927225"/>
              <a:gd name="connsiteY1" fmla="*/ 1900461 h 2052861"/>
              <a:gd name="connsiteX2" fmla="*/ 1927225 w 1927225"/>
              <a:gd name="connsiteY2" fmla="*/ 1757586 h 2052861"/>
              <a:gd name="connsiteX3" fmla="*/ 1882775 w 1927225"/>
              <a:gd name="connsiteY3" fmla="*/ 1367061 h 2052861"/>
              <a:gd name="connsiteX4" fmla="*/ 1025525 w 1927225"/>
              <a:gd name="connsiteY4" fmla="*/ 322486 h 2052861"/>
              <a:gd name="connsiteX5" fmla="*/ 825500 w 1927225"/>
              <a:gd name="connsiteY5" fmla="*/ 55786 h 2052861"/>
              <a:gd name="connsiteX6" fmla="*/ 377825 w 1927225"/>
              <a:gd name="connsiteY6" fmla="*/ 1811 h 2052861"/>
              <a:gd name="connsiteX7" fmla="*/ 219075 w 1927225"/>
              <a:gd name="connsiteY7" fmla="*/ 528861 h 2052861"/>
              <a:gd name="connsiteX8" fmla="*/ 0 w 1927225"/>
              <a:gd name="connsiteY8" fmla="*/ 500286 h 2052861"/>
              <a:gd name="connsiteX9" fmla="*/ 692150 w 1927225"/>
              <a:gd name="connsiteY9" fmla="*/ 1973486 h 2052861"/>
              <a:gd name="connsiteX10" fmla="*/ 873125 w 1927225"/>
              <a:gd name="connsiteY10" fmla="*/ 1865536 h 2052861"/>
              <a:gd name="connsiteX11" fmla="*/ 1235075 w 1927225"/>
              <a:gd name="connsiteY11" fmla="*/ 2052861 h 2052861"/>
              <a:gd name="connsiteX0" fmla="*/ 1235075 w 1927225"/>
              <a:gd name="connsiteY0" fmla="*/ 2055089 h 2055089"/>
              <a:gd name="connsiteX1" fmla="*/ 1841500 w 1927225"/>
              <a:gd name="connsiteY1" fmla="*/ 1902689 h 2055089"/>
              <a:gd name="connsiteX2" fmla="*/ 1927225 w 1927225"/>
              <a:gd name="connsiteY2" fmla="*/ 1759814 h 2055089"/>
              <a:gd name="connsiteX3" fmla="*/ 1882775 w 1927225"/>
              <a:gd name="connsiteY3" fmla="*/ 1369289 h 2055089"/>
              <a:gd name="connsiteX4" fmla="*/ 1025525 w 1927225"/>
              <a:gd name="connsiteY4" fmla="*/ 324714 h 2055089"/>
              <a:gd name="connsiteX5" fmla="*/ 825500 w 1927225"/>
              <a:gd name="connsiteY5" fmla="*/ 58014 h 2055089"/>
              <a:gd name="connsiteX6" fmla="*/ 377825 w 1927225"/>
              <a:gd name="connsiteY6" fmla="*/ 4039 h 2055089"/>
              <a:gd name="connsiteX7" fmla="*/ 219075 w 1927225"/>
              <a:gd name="connsiteY7" fmla="*/ 531089 h 2055089"/>
              <a:gd name="connsiteX8" fmla="*/ 0 w 1927225"/>
              <a:gd name="connsiteY8" fmla="*/ 502514 h 2055089"/>
              <a:gd name="connsiteX9" fmla="*/ 692150 w 1927225"/>
              <a:gd name="connsiteY9" fmla="*/ 1975714 h 2055089"/>
              <a:gd name="connsiteX10" fmla="*/ 873125 w 1927225"/>
              <a:gd name="connsiteY10" fmla="*/ 1867764 h 2055089"/>
              <a:gd name="connsiteX11" fmla="*/ 1235075 w 1927225"/>
              <a:gd name="connsiteY11" fmla="*/ 2055089 h 2055089"/>
              <a:gd name="connsiteX0" fmla="*/ 1235075 w 1927225"/>
              <a:gd name="connsiteY0" fmla="*/ 2087914 h 2087914"/>
              <a:gd name="connsiteX1" fmla="*/ 1841500 w 1927225"/>
              <a:gd name="connsiteY1" fmla="*/ 1935514 h 2087914"/>
              <a:gd name="connsiteX2" fmla="*/ 1927225 w 1927225"/>
              <a:gd name="connsiteY2" fmla="*/ 1792639 h 2087914"/>
              <a:gd name="connsiteX3" fmla="*/ 1882775 w 1927225"/>
              <a:gd name="connsiteY3" fmla="*/ 1402114 h 2087914"/>
              <a:gd name="connsiteX4" fmla="*/ 1025525 w 1927225"/>
              <a:gd name="connsiteY4" fmla="*/ 357539 h 2087914"/>
              <a:gd name="connsiteX5" fmla="*/ 825500 w 1927225"/>
              <a:gd name="connsiteY5" fmla="*/ 90839 h 2087914"/>
              <a:gd name="connsiteX6" fmla="*/ 717550 w 1927225"/>
              <a:gd name="connsiteY6" fmla="*/ 49564 h 2087914"/>
              <a:gd name="connsiteX7" fmla="*/ 377825 w 1927225"/>
              <a:gd name="connsiteY7" fmla="*/ 36864 h 2087914"/>
              <a:gd name="connsiteX8" fmla="*/ 219075 w 1927225"/>
              <a:gd name="connsiteY8" fmla="*/ 563914 h 2087914"/>
              <a:gd name="connsiteX9" fmla="*/ 0 w 1927225"/>
              <a:gd name="connsiteY9" fmla="*/ 535339 h 2087914"/>
              <a:gd name="connsiteX10" fmla="*/ 692150 w 1927225"/>
              <a:gd name="connsiteY10" fmla="*/ 2008539 h 2087914"/>
              <a:gd name="connsiteX11" fmla="*/ 873125 w 1927225"/>
              <a:gd name="connsiteY11" fmla="*/ 1900589 h 2087914"/>
              <a:gd name="connsiteX12" fmla="*/ 1235075 w 1927225"/>
              <a:gd name="connsiteY12" fmla="*/ 2087914 h 2087914"/>
              <a:gd name="connsiteX0" fmla="*/ 1235075 w 1927225"/>
              <a:gd name="connsiteY0" fmla="*/ 2093109 h 2093109"/>
              <a:gd name="connsiteX1" fmla="*/ 1841500 w 1927225"/>
              <a:gd name="connsiteY1" fmla="*/ 1940709 h 2093109"/>
              <a:gd name="connsiteX2" fmla="*/ 1927225 w 1927225"/>
              <a:gd name="connsiteY2" fmla="*/ 1797834 h 2093109"/>
              <a:gd name="connsiteX3" fmla="*/ 1882775 w 1927225"/>
              <a:gd name="connsiteY3" fmla="*/ 1407309 h 2093109"/>
              <a:gd name="connsiteX4" fmla="*/ 1025525 w 1927225"/>
              <a:gd name="connsiteY4" fmla="*/ 362734 h 2093109"/>
              <a:gd name="connsiteX5" fmla="*/ 825500 w 1927225"/>
              <a:gd name="connsiteY5" fmla="*/ 96034 h 2093109"/>
              <a:gd name="connsiteX6" fmla="*/ 650875 w 1927225"/>
              <a:gd name="connsiteY6" fmla="*/ 35709 h 2093109"/>
              <a:gd name="connsiteX7" fmla="*/ 377825 w 1927225"/>
              <a:gd name="connsiteY7" fmla="*/ 42059 h 2093109"/>
              <a:gd name="connsiteX8" fmla="*/ 219075 w 1927225"/>
              <a:gd name="connsiteY8" fmla="*/ 569109 h 2093109"/>
              <a:gd name="connsiteX9" fmla="*/ 0 w 1927225"/>
              <a:gd name="connsiteY9" fmla="*/ 540534 h 2093109"/>
              <a:gd name="connsiteX10" fmla="*/ 692150 w 1927225"/>
              <a:gd name="connsiteY10" fmla="*/ 2013734 h 2093109"/>
              <a:gd name="connsiteX11" fmla="*/ 873125 w 1927225"/>
              <a:gd name="connsiteY11" fmla="*/ 1905784 h 2093109"/>
              <a:gd name="connsiteX12" fmla="*/ 1235075 w 1927225"/>
              <a:gd name="connsiteY12" fmla="*/ 2093109 h 2093109"/>
              <a:gd name="connsiteX0" fmla="*/ 1235075 w 1927225"/>
              <a:gd name="connsiteY0" fmla="*/ 2093109 h 2093109"/>
              <a:gd name="connsiteX1" fmla="*/ 1841500 w 1927225"/>
              <a:gd name="connsiteY1" fmla="*/ 1940709 h 2093109"/>
              <a:gd name="connsiteX2" fmla="*/ 1927225 w 1927225"/>
              <a:gd name="connsiteY2" fmla="*/ 1797834 h 2093109"/>
              <a:gd name="connsiteX3" fmla="*/ 1882775 w 1927225"/>
              <a:gd name="connsiteY3" fmla="*/ 1407309 h 2093109"/>
              <a:gd name="connsiteX4" fmla="*/ 1025525 w 1927225"/>
              <a:gd name="connsiteY4" fmla="*/ 362734 h 2093109"/>
              <a:gd name="connsiteX5" fmla="*/ 825500 w 1927225"/>
              <a:gd name="connsiteY5" fmla="*/ 96034 h 2093109"/>
              <a:gd name="connsiteX6" fmla="*/ 650875 w 1927225"/>
              <a:gd name="connsiteY6" fmla="*/ 35709 h 2093109"/>
              <a:gd name="connsiteX7" fmla="*/ 377825 w 1927225"/>
              <a:gd name="connsiteY7" fmla="*/ 42059 h 2093109"/>
              <a:gd name="connsiteX8" fmla="*/ 219075 w 1927225"/>
              <a:gd name="connsiteY8" fmla="*/ 569109 h 2093109"/>
              <a:gd name="connsiteX9" fmla="*/ 0 w 1927225"/>
              <a:gd name="connsiteY9" fmla="*/ 540534 h 2093109"/>
              <a:gd name="connsiteX10" fmla="*/ 692150 w 1927225"/>
              <a:gd name="connsiteY10" fmla="*/ 2013734 h 2093109"/>
              <a:gd name="connsiteX11" fmla="*/ 873125 w 1927225"/>
              <a:gd name="connsiteY11" fmla="*/ 1905784 h 2093109"/>
              <a:gd name="connsiteX12" fmla="*/ 1235075 w 1927225"/>
              <a:gd name="connsiteY12" fmla="*/ 2093109 h 2093109"/>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5500 w 1927225"/>
              <a:gd name="connsiteY5" fmla="*/ 93668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5500 w 1927225"/>
              <a:gd name="connsiteY5" fmla="*/ 93668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57400 h 2057400"/>
              <a:gd name="connsiteX1" fmla="*/ 1841500 w 1927225"/>
              <a:gd name="connsiteY1" fmla="*/ 1905000 h 2057400"/>
              <a:gd name="connsiteX2" fmla="*/ 1927225 w 1927225"/>
              <a:gd name="connsiteY2" fmla="*/ 1762125 h 2057400"/>
              <a:gd name="connsiteX3" fmla="*/ 1882775 w 1927225"/>
              <a:gd name="connsiteY3" fmla="*/ 1371600 h 2057400"/>
              <a:gd name="connsiteX4" fmla="*/ 1025525 w 1927225"/>
              <a:gd name="connsiteY4" fmla="*/ 327025 h 2057400"/>
              <a:gd name="connsiteX5" fmla="*/ 828675 w 1927225"/>
              <a:gd name="connsiteY5" fmla="*/ 76200 h 2057400"/>
              <a:gd name="connsiteX6" fmla="*/ 650875 w 1927225"/>
              <a:gd name="connsiteY6" fmla="*/ 0 h 2057400"/>
              <a:gd name="connsiteX7" fmla="*/ 377825 w 1927225"/>
              <a:gd name="connsiteY7" fmla="*/ 6350 h 2057400"/>
              <a:gd name="connsiteX8" fmla="*/ 219075 w 1927225"/>
              <a:gd name="connsiteY8" fmla="*/ 533400 h 2057400"/>
              <a:gd name="connsiteX9" fmla="*/ 0 w 1927225"/>
              <a:gd name="connsiteY9" fmla="*/ 504825 h 2057400"/>
              <a:gd name="connsiteX10" fmla="*/ 692150 w 1927225"/>
              <a:gd name="connsiteY10" fmla="*/ 1978025 h 2057400"/>
              <a:gd name="connsiteX11" fmla="*/ 873125 w 1927225"/>
              <a:gd name="connsiteY11" fmla="*/ 1870075 h 2057400"/>
              <a:gd name="connsiteX12" fmla="*/ 1235075 w 1927225"/>
              <a:gd name="connsiteY12" fmla="*/ 2057400 h 2057400"/>
              <a:gd name="connsiteX0" fmla="*/ 1235075 w 1927225"/>
              <a:gd name="connsiteY0" fmla="*/ 2057400 h 2057400"/>
              <a:gd name="connsiteX1" fmla="*/ 1841500 w 1927225"/>
              <a:gd name="connsiteY1" fmla="*/ 1905000 h 2057400"/>
              <a:gd name="connsiteX2" fmla="*/ 1927225 w 1927225"/>
              <a:gd name="connsiteY2" fmla="*/ 1762125 h 2057400"/>
              <a:gd name="connsiteX3" fmla="*/ 1882775 w 1927225"/>
              <a:gd name="connsiteY3" fmla="*/ 1371600 h 2057400"/>
              <a:gd name="connsiteX4" fmla="*/ 1025525 w 1927225"/>
              <a:gd name="connsiteY4" fmla="*/ 327025 h 2057400"/>
              <a:gd name="connsiteX5" fmla="*/ 828675 w 1927225"/>
              <a:gd name="connsiteY5" fmla="*/ 76200 h 2057400"/>
              <a:gd name="connsiteX6" fmla="*/ 650875 w 1927225"/>
              <a:gd name="connsiteY6" fmla="*/ 0 h 2057400"/>
              <a:gd name="connsiteX7" fmla="*/ 377825 w 1927225"/>
              <a:gd name="connsiteY7" fmla="*/ 6350 h 2057400"/>
              <a:gd name="connsiteX8" fmla="*/ 219075 w 1927225"/>
              <a:gd name="connsiteY8" fmla="*/ 533400 h 2057400"/>
              <a:gd name="connsiteX9" fmla="*/ 0 w 1927225"/>
              <a:gd name="connsiteY9" fmla="*/ 504825 h 2057400"/>
              <a:gd name="connsiteX10" fmla="*/ 692150 w 1927225"/>
              <a:gd name="connsiteY10" fmla="*/ 1978025 h 2057400"/>
              <a:gd name="connsiteX11" fmla="*/ 873125 w 1927225"/>
              <a:gd name="connsiteY11" fmla="*/ 1870075 h 2057400"/>
              <a:gd name="connsiteX12" fmla="*/ 1235075 w 1927225"/>
              <a:gd name="connsiteY12" fmla="*/ 2057400 h 2057400"/>
              <a:gd name="connsiteX0" fmla="*/ 1235075 w 1927225"/>
              <a:gd name="connsiteY0" fmla="*/ 2051050 h 2051050"/>
              <a:gd name="connsiteX1" fmla="*/ 1841500 w 1927225"/>
              <a:gd name="connsiteY1" fmla="*/ 1898650 h 2051050"/>
              <a:gd name="connsiteX2" fmla="*/ 1927225 w 1927225"/>
              <a:gd name="connsiteY2" fmla="*/ 1755775 h 2051050"/>
              <a:gd name="connsiteX3" fmla="*/ 1882775 w 1927225"/>
              <a:gd name="connsiteY3" fmla="*/ 1365250 h 2051050"/>
              <a:gd name="connsiteX4" fmla="*/ 1025525 w 1927225"/>
              <a:gd name="connsiteY4" fmla="*/ 320675 h 2051050"/>
              <a:gd name="connsiteX5" fmla="*/ 828675 w 1927225"/>
              <a:gd name="connsiteY5" fmla="*/ 69850 h 2051050"/>
              <a:gd name="connsiteX6" fmla="*/ 641350 w 1927225"/>
              <a:gd name="connsiteY6" fmla="*/ 3175 h 2051050"/>
              <a:gd name="connsiteX7" fmla="*/ 377825 w 1927225"/>
              <a:gd name="connsiteY7" fmla="*/ 0 h 2051050"/>
              <a:gd name="connsiteX8" fmla="*/ 219075 w 1927225"/>
              <a:gd name="connsiteY8" fmla="*/ 527050 h 2051050"/>
              <a:gd name="connsiteX9" fmla="*/ 0 w 1927225"/>
              <a:gd name="connsiteY9" fmla="*/ 498475 h 2051050"/>
              <a:gd name="connsiteX10" fmla="*/ 692150 w 1927225"/>
              <a:gd name="connsiteY10" fmla="*/ 1971675 h 2051050"/>
              <a:gd name="connsiteX11" fmla="*/ 873125 w 1927225"/>
              <a:gd name="connsiteY11" fmla="*/ 1863725 h 2051050"/>
              <a:gd name="connsiteX12" fmla="*/ 1235075 w 1927225"/>
              <a:gd name="connsiteY12" fmla="*/ 2051050 h 2051050"/>
              <a:gd name="connsiteX0" fmla="*/ 1235075 w 1927225"/>
              <a:gd name="connsiteY0" fmla="*/ 2051050 h 2051050"/>
              <a:gd name="connsiteX1" fmla="*/ 1841500 w 1927225"/>
              <a:gd name="connsiteY1" fmla="*/ 1898650 h 2051050"/>
              <a:gd name="connsiteX2" fmla="*/ 1927225 w 1927225"/>
              <a:gd name="connsiteY2" fmla="*/ 1755775 h 2051050"/>
              <a:gd name="connsiteX3" fmla="*/ 1882775 w 1927225"/>
              <a:gd name="connsiteY3" fmla="*/ 1365250 h 2051050"/>
              <a:gd name="connsiteX4" fmla="*/ 1025525 w 1927225"/>
              <a:gd name="connsiteY4" fmla="*/ 320675 h 2051050"/>
              <a:gd name="connsiteX5" fmla="*/ 828675 w 1927225"/>
              <a:gd name="connsiteY5" fmla="*/ 69850 h 2051050"/>
              <a:gd name="connsiteX6" fmla="*/ 641350 w 1927225"/>
              <a:gd name="connsiteY6" fmla="*/ 3175 h 2051050"/>
              <a:gd name="connsiteX7" fmla="*/ 377825 w 1927225"/>
              <a:gd name="connsiteY7" fmla="*/ 0 h 2051050"/>
              <a:gd name="connsiteX8" fmla="*/ 219075 w 1927225"/>
              <a:gd name="connsiteY8" fmla="*/ 527050 h 2051050"/>
              <a:gd name="connsiteX9" fmla="*/ 0 w 1927225"/>
              <a:gd name="connsiteY9" fmla="*/ 498475 h 2051050"/>
              <a:gd name="connsiteX10" fmla="*/ 692150 w 1927225"/>
              <a:gd name="connsiteY10" fmla="*/ 1971675 h 2051050"/>
              <a:gd name="connsiteX11" fmla="*/ 873125 w 1927225"/>
              <a:gd name="connsiteY11" fmla="*/ 1863725 h 2051050"/>
              <a:gd name="connsiteX12" fmla="*/ 1235075 w 1927225"/>
              <a:gd name="connsiteY12" fmla="*/ 2051050 h 2051050"/>
              <a:gd name="connsiteX0" fmla="*/ 1209675 w 1927225"/>
              <a:gd name="connsiteY0" fmla="*/ 2298700 h 2298700"/>
              <a:gd name="connsiteX1" fmla="*/ 1841500 w 1927225"/>
              <a:gd name="connsiteY1" fmla="*/ 1898650 h 2298700"/>
              <a:gd name="connsiteX2" fmla="*/ 1927225 w 1927225"/>
              <a:gd name="connsiteY2" fmla="*/ 1755775 h 2298700"/>
              <a:gd name="connsiteX3" fmla="*/ 1882775 w 1927225"/>
              <a:gd name="connsiteY3" fmla="*/ 1365250 h 2298700"/>
              <a:gd name="connsiteX4" fmla="*/ 1025525 w 1927225"/>
              <a:gd name="connsiteY4" fmla="*/ 320675 h 2298700"/>
              <a:gd name="connsiteX5" fmla="*/ 828675 w 1927225"/>
              <a:gd name="connsiteY5" fmla="*/ 69850 h 2298700"/>
              <a:gd name="connsiteX6" fmla="*/ 641350 w 1927225"/>
              <a:gd name="connsiteY6" fmla="*/ 3175 h 2298700"/>
              <a:gd name="connsiteX7" fmla="*/ 377825 w 1927225"/>
              <a:gd name="connsiteY7" fmla="*/ 0 h 2298700"/>
              <a:gd name="connsiteX8" fmla="*/ 219075 w 1927225"/>
              <a:gd name="connsiteY8" fmla="*/ 527050 h 2298700"/>
              <a:gd name="connsiteX9" fmla="*/ 0 w 1927225"/>
              <a:gd name="connsiteY9" fmla="*/ 498475 h 2298700"/>
              <a:gd name="connsiteX10" fmla="*/ 692150 w 1927225"/>
              <a:gd name="connsiteY10" fmla="*/ 1971675 h 2298700"/>
              <a:gd name="connsiteX11" fmla="*/ 873125 w 1927225"/>
              <a:gd name="connsiteY11" fmla="*/ 1863725 h 2298700"/>
              <a:gd name="connsiteX12" fmla="*/ 1209675 w 1927225"/>
              <a:gd name="connsiteY12" fmla="*/ 2298700 h 2298700"/>
              <a:gd name="connsiteX0" fmla="*/ 1209675 w 1951014"/>
              <a:gd name="connsiteY0" fmla="*/ 2298700 h 2298700"/>
              <a:gd name="connsiteX1" fmla="*/ 1933575 w 1951014"/>
              <a:gd name="connsiteY1" fmla="*/ 2057400 h 2298700"/>
              <a:gd name="connsiteX2" fmla="*/ 1927225 w 1951014"/>
              <a:gd name="connsiteY2" fmla="*/ 1755775 h 2298700"/>
              <a:gd name="connsiteX3" fmla="*/ 1882775 w 1951014"/>
              <a:gd name="connsiteY3" fmla="*/ 1365250 h 2298700"/>
              <a:gd name="connsiteX4" fmla="*/ 1025525 w 1951014"/>
              <a:gd name="connsiteY4" fmla="*/ 320675 h 2298700"/>
              <a:gd name="connsiteX5" fmla="*/ 828675 w 1951014"/>
              <a:gd name="connsiteY5" fmla="*/ 69850 h 2298700"/>
              <a:gd name="connsiteX6" fmla="*/ 641350 w 1951014"/>
              <a:gd name="connsiteY6" fmla="*/ 3175 h 2298700"/>
              <a:gd name="connsiteX7" fmla="*/ 377825 w 1951014"/>
              <a:gd name="connsiteY7" fmla="*/ 0 h 2298700"/>
              <a:gd name="connsiteX8" fmla="*/ 219075 w 1951014"/>
              <a:gd name="connsiteY8" fmla="*/ 527050 h 2298700"/>
              <a:gd name="connsiteX9" fmla="*/ 0 w 1951014"/>
              <a:gd name="connsiteY9" fmla="*/ 498475 h 2298700"/>
              <a:gd name="connsiteX10" fmla="*/ 692150 w 1951014"/>
              <a:gd name="connsiteY10" fmla="*/ 1971675 h 2298700"/>
              <a:gd name="connsiteX11" fmla="*/ 873125 w 1951014"/>
              <a:gd name="connsiteY11" fmla="*/ 1863725 h 2298700"/>
              <a:gd name="connsiteX12" fmla="*/ 1209675 w 1951014"/>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2775 w 1981200"/>
              <a:gd name="connsiteY3" fmla="*/ 1365250 h 2298700"/>
              <a:gd name="connsiteX4" fmla="*/ 1025525 w 1981200"/>
              <a:gd name="connsiteY4" fmla="*/ 32067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5156 w 1981200"/>
              <a:gd name="connsiteY3" fmla="*/ 1367631 h 2298700"/>
              <a:gd name="connsiteX4" fmla="*/ 1025525 w 1981200"/>
              <a:gd name="connsiteY4" fmla="*/ 32067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5156 w 1981200"/>
              <a:gd name="connsiteY3" fmla="*/ 1367631 h 2298700"/>
              <a:gd name="connsiteX4" fmla="*/ 1039812 w 1981200"/>
              <a:gd name="connsiteY4" fmla="*/ 26352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828675 w 1981200"/>
              <a:gd name="connsiteY5" fmla="*/ 343693 h 2572543"/>
              <a:gd name="connsiteX6" fmla="*/ 641350 w 1981200"/>
              <a:gd name="connsiteY6" fmla="*/ 277018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828675 w 1981200"/>
              <a:gd name="connsiteY5" fmla="*/ 343693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25524 w 1981200"/>
              <a:gd name="connsiteY4" fmla="*/ 489743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273968 w 1981200"/>
              <a:gd name="connsiteY4" fmla="*/ 794544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08956 w 1981200"/>
              <a:gd name="connsiteY3" fmla="*/ 1674812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18493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97631 w 1981200"/>
              <a:gd name="connsiteY9" fmla="*/ 441324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364456 w 2135981"/>
              <a:gd name="connsiteY0" fmla="*/ 2572543 h 2572543"/>
              <a:gd name="connsiteX1" fmla="*/ 2088356 w 2135981"/>
              <a:gd name="connsiteY1" fmla="*/ 2331243 h 2572543"/>
              <a:gd name="connsiteX2" fmla="*/ 2135981 w 2135981"/>
              <a:gd name="connsiteY2" fmla="*/ 2235993 h 2572543"/>
              <a:gd name="connsiteX3" fmla="*/ 2080418 w 2135981"/>
              <a:gd name="connsiteY3" fmla="*/ 1822449 h 2572543"/>
              <a:gd name="connsiteX4" fmla="*/ 1228724 w 2135981"/>
              <a:gd name="connsiteY4" fmla="*/ 494506 h 2572543"/>
              <a:gd name="connsiteX5" fmla="*/ 1180305 w 2135981"/>
              <a:gd name="connsiteY5" fmla="*/ 489743 h 2572543"/>
              <a:gd name="connsiteX6" fmla="*/ 1128713 w 2135981"/>
              <a:gd name="connsiteY6" fmla="*/ 117474 h 2572543"/>
              <a:gd name="connsiteX7" fmla="*/ 981868 w 2135981"/>
              <a:gd name="connsiteY7" fmla="*/ 15080 h 2572543"/>
              <a:gd name="connsiteX8" fmla="*/ 604043 w 2135981"/>
              <a:gd name="connsiteY8" fmla="*/ 0 h 2572543"/>
              <a:gd name="connsiteX9" fmla="*/ 252412 w 2135981"/>
              <a:gd name="connsiteY9" fmla="*/ 441324 h 2572543"/>
              <a:gd name="connsiteX10" fmla="*/ 0 w 2135981"/>
              <a:gd name="connsiteY10" fmla="*/ 443705 h 2572543"/>
              <a:gd name="connsiteX11" fmla="*/ 727868 w 2135981"/>
              <a:gd name="connsiteY11" fmla="*/ 2469356 h 2572543"/>
              <a:gd name="connsiteX12" fmla="*/ 956468 w 2135981"/>
              <a:gd name="connsiteY12" fmla="*/ 2342355 h 2572543"/>
              <a:gd name="connsiteX13" fmla="*/ 1364456 w 2135981"/>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47649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95274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95274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60336 w 2131861"/>
              <a:gd name="connsiteY0" fmla="*/ 2572543 h 2572543"/>
              <a:gd name="connsiteX1" fmla="*/ 2084236 w 2131861"/>
              <a:gd name="connsiteY1" fmla="*/ 2331243 h 2572543"/>
              <a:gd name="connsiteX2" fmla="*/ 2131861 w 2131861"/>
              <a:gd name="connsiteY2" fmla="*/ 2235993 h 2572543"/>
              <a:gd name="connsiteX3" fmla="*/ 2076298 w 2131861"/>
              <a:gd name="connsiteY3" fmla="*/ 1822449 h 2572543"/>
              <a:gd name="connsiteX4" fmla="*/ 1224604 w 2131861"/>
              <a:gd name="connsiteY4" fmla="*/ 494506 h 2572543"/>
              <a:gd name="connsiteX5" fmla="*/ 1176185 w 2131861"/>
              <a:gd name="connsiteY5" fmla="*/ 489743 h 2572543"/>
              <a:gd name="connsiteX6" fmla="*/ 1124593 w 2131861"/>
              <a:gd name="connsiteY6" fmla="*/ 117474 h 2572543"/>
              <a:gd name="connsiteX7" fmla="*/ 977748 w 2131861"/>
              <a:gd name="connsiteY7" fmla="*/ 15080 h 2572543"/>
              <a:gd name="connsiteX8" fmla="*/ 599923 w 2131861"/>
              <a:gd name="connsiteY8" fmla="*/ 0 h 2572543"/>
              <a:gd name="connsiteX9" fmla="*/ 295917 w 2131861"/>
              <a:gd name="connsiteY9" fmla="*/ 441324 h 2572543"/>
              <a:gd name="connsiteX10" fmla="*/ 643 w 2131861"/>
              <a:gd name="connsiteY10" fmla="*/ 477043 h 2572543"/>
              <a:gd name="connsiteX11" fmla="*/ 723748 w 2131861"/>
              <a:gd name="connsiteY11" fmla="*/ 2469356 h 2572543"/>
              <a:gd name="connsiteX12" fmla="*/ 952348 w 2131861"/>
              <a:gd name="connsiteY12" fmla="*/ 2342355 h 2572543"/>
              <a:gd name="connsiteX13" fmla="*/ 1360336 w 2131861"/>
              <a:gd name="connsiteY13"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1231680 w 2138937"/>
              <a:gd name="connsiteY4" fmla="*/ 494506 h 2572543"/>
              <a:gd name="connsiteX5" fmla="*/ 1183261 w 2138937"/>
              <a:gd name="connsiteY5" fmla="*/ 489743 h 2572543"/>
              <a:gd name="connsiteX6" fmla="*/ 1131669 w 2138937"/>
              <a:gd name="connsiteY6" fmla="*/ 117474 h 2572543"/>
              <a:gd name="connsiteX7" fmla="*/ 984824 w 2138937"/>
              <a:gd name="connsiteY7" fmla="*/ 15080 h 2572543"/>
              <a:gd name="connsiteX8" fmla="*/ 606999 w 2138937"/>
              <a:gd name="connsiteY8" fmla="*/ 0 h 2572543"/>
              <a:gd name="connsiteX9" fmla="*/ 302993 w 2138937"/>
              <a:gd name="connsiteY9" fmla="*/ 441324 h 2572543"/>
              <a:gd name="connsiteX10" fmla="*/ 7719 w 2138937"/>
              <a:gd name="connsiteY10" fmla="*/ 477043 h 2572543"/>
              <a:gd name="connsiteX11" fmla="*/ 730824 w 2138937"/>
              <a:gd name="connsiteY11" fmla="*/ 2469356 h 2572543"/>
              <a:gd name="connsiteX12" fmla="*/ 959424 w 2138937"/>
              <a:gd name="connsiteY12" fmla="*/ 2342355 h 2572543"/>
              <a:gd name="connsiteX13" fmla="*/ 1367412 w 2138937"/>
              <a:gd name="connsiteY13"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07968 w 2138937"/>
              <a:gd name="connsiteY4" fmla="*/ 1597025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8449 w 2138937"/>
              <a:gd name="connsiteY4" fmla="*/ 1685132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54333"/>
              <a:gd name="connsiteY0" fmla="*/ 2572543 h 2572543"/>
              <a:gd name="connsiteX1" fmla="*/ 2091312 w 2154333"/>
              <a:gd name="connsiteY1" fmla="*/ 2331243 h 2572543"/>
              <a:gd name="connsiteX2" fmla="*/ 2122268 w 2154333"/>
              <a:gd name="connsiteY2" fmla="*/ 2285207 h 2572543"/>
              <a:gd name="connsiteX3" fmla="*/ 2138937 w 2154333"/>
              <a:gd name="connsiteY3" fmla="*/ 2235993 h 2572543"/>
              <a:gd name="connsiteX4" fmla="*/ 2083374 w 2154333"/>
              <a:gd name="connsiteY4" fmla="*/ 1822449 h 2572543"/>
              <a:gd name="connsiteX5" fmla="*/ 2041305 w 2154333"/>
              <a:gd name="connsiteY5" fmla="*/ 1644651 h 2572543"/>
              <a:gd name="connsiteX6" fmla="*/ 1231680 w 2154333"/>
              <a:gd name="connsiteY6" fmla="*/ 494506 h 2572543"/>
              <a:gd name="connsiteX7" fmla="*/ 1183261 w 2154333"/>
              <a:gd name="connsiteY7" fmla="*/ 489743 h 2572543"/>
              <a:gd name="connsiteX8" fmla="*/ 1131669 w 2154333"/>
              <a:gd name="connsiteY8" fmla="*/ 117474 h 2572543"/>
              <a:gd name="connsiteX9" fmla="*/ 984824 w 2154333"/>
              <a:gd name="connsiteY9" fmla="*/ 15080 h 2572543"/>
              <a:gd name="connsiteX10" fmla="*/ 606999 w 2154333"/>
              <a:gd name="connsiteY10" fmla="*/ 0 h 2572543"/>
              <a:gd name="connsiteX11" fmla="*/ 302993 w 2154333"/>
              <a:gd name="connsiteY11" fmla="*/ 441324 h 2572543"/>
              <a:gd name="connsiteX12" fmla="*/ 7719 w 2154333"/>
              <a:gd name="connsiteY12" fmla="*/ 477043 h 2572543"/>
              <a:gd name="connsiteX13" fmla="*/ 730824 w 2154333"/>
              <a:gd name="connsiteY13" fmla="*/ 2469356 h 2572543"/>
              <a:gd name="connsiteX14" fmla="*/ 959424 w 2154333"/>
              <a:gd name="connsiteY14" fmla="*/ 2342355 h 2572543"/>
              <a:gd name="connsiteX15" fmla="*/ 1367412 w 2154333"/>
              <a:gd name="connsiteY15" fmla="*/ 2572543 h 2572543"/>
              <a:gd name="connsiteX0" fmla="*/ 1367412 w 2155131"/>
              <a:gd name="connsiteY0" fmla="*/ 2572543 h 2572543"/>
              <a:gd name="connsiteX1" fmla="*/ 2091312 w 2155131"/>
              <a:gd name="connsiteY1" fmla="*/ 2331243 h 2572543"/>
              <a:gd name="connsiteX2" fmla="*/ 2124649 w 2155131"/>
              <a:gd name="connsiteY2" fmla="*/ 2361407 h 2572543"/>
              <a:gd name="connsiteX3" fmla="*/ 2138937 w 2155131"/>
              <a:gd name="connsiteY3" fmla="*/ 2235993 h 2572543"/>
              <a:gd name="connsiteX4" fmla="*/ 2083374 w 2155131"/>
              <a:gd name="connsiteY4" fmla="*/ 1822449 h 2572543"/>
              <a:gd name="connsiteX5" fmla="*/ 2041305 w 2155131"/>
              <a:gd name="connsiteY5" fmla="*/ 1644651 h 2572543"/>
              <a:gd name="connsiteX6" fmla="*/ 1231680 w 2155131"/>
              <a:gd name="connsiteY6" fmla="*/ 494506 h 2572543"/>
              <a:gd name="connsiteX7" fmla="*/ 1183261 w 2155131"/>
              <a:gd name="connsiteY7" fmla="*/ 489743 h 2572543"/>
              <a:gd name="connsiteX8" fmla="*/ 1131669 w 2155131"/>
              <a:gd name="connsiteY8" fmla="*/ 117474 h 2572543"/>
              <a:gd name="connsiteX9" fmla="*/ 984824 w 2155131"/>
              <a:gd name="connsiteY9" fmla="*/ 15080 h 2572543"/>
              <a:gd name="connsiteX10" fmla="*/ 606999 w 2155131"/>
              <a:gd name="connsiteY10" fmla="*/ 0 h 2572543"/>
              <a:gd name="connsiteX11" fmla="*/ 302993 w 2155131"/>
              <a:gd name="connsiteY11" fmla="*/ 441324 h 2572543"/>
              <a:gd name="connsiteX12" fmla="*/ 7719 w 2155131"/>
              <a:gd name="connsiteY12" fmla="*/ 477043 h 2572543"/>
              <a:gd name="connsiteX13" fmla="*/ 730824 w 2155131"/>
              <a:gd name="connsiteY13" fmla="*/ 2469356 h 2572543"/>
              <a:gd name="connsiteX14" fmla="*/ 959424 w 2155131"/>
              <a:gd name="connsiteY14" fmla="*/ 2342355 h 2572543"/>
              <a:gd name="connsiteX15" fmla="*/ 1367412 w 2155131"/>
              <a:gd name="connsiteY15" fmla="*/ 2572543 h 2572543"/>
              <a:gd name="connsiteX0" fmla="*/ 1367412 w 2192120"/>
              <a:gd name="connsiteY0" fmla="*/ 2572543 h 2572543"/>
              <a:gd name="connsiteX1" fmla="*/ 2091312 w 2192120"/>
              <a:gd name="connsiteY1" fmla="*/ 2331243 h 2572543"/>
              <a:gd name="connsiteX2" fmla="*/ 2191324 w 2192120"/>
              <a:gd name="connsiteY2" fmla="*/ 2359026 h 2572543"/>
              <a:gd name="connsiteX3" fmla="*/ 2138937 w 2192120"/>
              <a:gd name="connsiteY3" fmla="*/ 2235993 h 2572543"/>
              <a:gd name="connsiteX4" fmla="*/ 2083374 w 2192120"/>
              <a:gd name="connsiteY4" fmla="*/ 1822449 h 2572543"/>
              <a:gd name="connsiteX5" fmla="*/ 2041305 w 2192120"/>
              <a:gd name="connsiteY5" fmla="*/ 1644651 h 2572543"/>
              <a:gd name="connsiteX6" fmla="*/ 1231680 w 2192120"/>
              <a:gd name="connsiteY6" fmla="*/ 494506 h 2572543"/>
              <a:gd name="connsiteX7" fmla="*/ 1183261 w 2192120"/>
              <a:gd name="connsiteY7" fmla="*/ 489743 h 2572543"/>
              <a:gd name="connsiteX8" fmla="*/ 1131669 w 2192120"/>
              <a:gd name="connsiteY8" fmla="*/ 117474 h 2572543"/>
              <a:gd name="connsiteX9" fmla="*/ 984824 w 2192120"/>
              <a:gd name="connsiteY9" fmla="*/ 15080 h 2572543"/>
              <a:gd name="connsiteX10" fmla="*/ 606999 w 2192120"/>
              <a:gd name="connsiteY10" fmla="*/ 0 h 2572543"/>
              <a:gd name="connsiteX11" fmla="*/ 302993 w 2192120"/>
              <a:gd name="connsiteY11" fmla="*/ 441324 h 2572543"/>
              <a:gd name="connsiteX12" fmla="*/ 7719 w 2192120"/>
              <a:gd name="connsiteY12" fmla="*/ 477043 h 2572543"/>
              <a:gd name="connsiteX13" fmla="*/ 730824 w 2192120"/>
              <a:gd name="connsiteY13" fmla="*/ 2469356 h 2572543"/>
              <a:gd name="connsiteX14" fmla="*/ 959424 w 2192120"/>
              <a:gd name="connsiteY14" fmla="*/ 2342355 h 2572543"/>
              <a:gd name="connsiteX15" fmla="*/ 1367412 w 2192120"/>
              <a:gd name="connsiteY15" fmla="*/ 2572543 h 2572543"/>
              <a:gd name="connsiteX0" fmla="*/ 1367412 w 2191324"/>
              <a:gd name="connsiteY0" fmla="*/ 2572543 h 2572543"/>
              <a:gd name="connsiteX1" fmla="*/ 2091312 w 2191324"/>
              <a:gd name="connsiteY1" fmla="*/ 2331243 h 2572543"/>
              <a:gd name="connsiteX2" fmla="*/ 2191324 w 2191324"/>
              <a:gd name="connsiteY2" fmla="*/ 2359026 h 2572543"/>
              <a:gd name="connsiteX3" fmla="*/ 2138937 w 2191324"/>
              <a:gd name="connsiteY3" fmla="*/ 2235993 h 2572543"/>
              <a:gd name="connsiteX4" fmla="*/ 2083374 w 2191324"/>
              <a:gd name="connsiteY4" fmla="*/ 1822449 h 2572543"/>
              <a:gd name="connsiteX5" fmla="*/ 2041305 w 2191324"/>
              <a:gd name="connsiteY5" fmla="*/ 1644651 h 2572543"/>
              <a:gd name="connsiteX6" fmla="*/ 1231680 w 2191324"/>
              <a:gd name="connsiteY6" fmla="*/ 494506 h 2572543"/>
              <a:gd name="connsiteX7" fmla="*/ 1183261 w 2191324"/>
              <a:gd name="connsiteY7" fmla="*/ 489743 h 2572543"/>
              <a:gd name="connsiteX8" fmla="*/ 1131669 w 2191324"/>
              <a:gd name="connsiteY8" fmla="*/ 117474 h 2572543"/>
              <a:gd name="connsiteX9" fmla="*/ 984824 w 2191324"/>
              <a:gd name="connsiteY9" fmla="*/ 15080 h 2572543"/>
              <a:gd name="connsiteX10" fmla="*/ 606999 w 2191324"/>
              <a:gd name="connsiteY10" fmla="*/ 0 h 2572543"/>
              <a:gd name="connsiteX11" fmla="*/ 302993 w 2191324"/>
              <a:gd name="connsiteY11" fmla="*/ 441324 h 2572543"/>
              <a:gd name="connsiteX12" fmla="*/ 7719 w 2191324"/>
              <a:gd name="connsiteY12" fmla="*/ 477043 h 2572543"/>
              <a:gd name="connsiteX13" fmla="*/ 730824 w 2191324"/>
              <a:gd name="connsiteY13" fmla="*/ 2469356 h 2572543"/>
              <a:gd name="connsiteX14" fmla="*/ 959424 w 2191324"/>
              <a:gd name="connsiteY14" fmla="*/ 2342355 h 2572543"/>
              <a:gd name="connsiteX15" fmla="*/ 1367412 w 2191324"/>
              <a:gd name="connsiteY15" fmla="*/ 2572543 h 2572543"/>
              <a:gd name="connsiteX0" fmla="*/ 1367412 w 2196514"/>
              <a:gd name="connsiteY0" fmla="*/ 2572543 h 2572543"/>
              <a:gd name="connsiteX1" fmla="*/ 2091312 w 2196514"/>
              <a:gd name="connsiteY1" fmla="*/ 2331243 h 2572543"/>
              <a:gd name="connsiteX2" fmla="*/ 2191324 w 2196514"/>
              <a:gd name="connsiteY2" fmla="*/ 2359026 h 2572543"/>
              <a:gd name="connsiteX3" fmla="*/ 2138937 w 2196514"/>
              <a:gd name="connsiteY3" fmla="*/ 2235993 h 2572543"/>
              <a:gd name="connsiteX4" fmla="*/ 2083374 w 2196514"/>
              <a:gd name="connsiteY4" fmla="*/ 1822449 h 2572543"/>
              <a:gd name="connsiteX5" fmla="*/ 2041305 w 2196514"/>
              <a:gd name="connsiteY5" fmla="*/ 1644651 h 2572543"/>
              <a:gd name="connsiteX6" fmla="*/ 1231680 w 2196514"/>
              <a:gd name="connsiteY6" fmla="*/ 494506 h 2572543"/>
              <a:gd name="connsiteX7" fmla="*/ 1183261 w 2196514"/>
              <a:gd name="connsiteY7" fmla="*/ 489743 h 2572543"/>
              <a:gd name="connsiteX8" fmla="*/ 1131669 w 2196514"/>
              <a:gd name="connsiteY8" fmla="*/ 117474 h 2572543"/>
              <a:gd name="connsiteX9" fmla="*/ 984824 w 2196514"/>
              <a:gd name="connsiteY9" fmla="*/ 15080 h 2572543"/>
              <a:gd name="connsiteX10" fmla="*/ 606999 w 2196514"/>
              <a:gd name="connsiteY10" fmla="*/ 0 h 2572543"/>
              <a:gd name="connsiteX11" fmla="*/ 302993 w 2196514"/>
              <a:gd name="connsiteY11" fmla="*/ 441324 h 2572543"/>
              <a:gd name="connsiteX12" fmla="*/ 7719 w 2196514"/>
              <a:gd name="connsiteY12" fmla="*/ 477043 h 2572543"/>
              <a:gd name="connsiteX13" fmla="*/ 730824 w 2196514"/>
              <a:gd name="connsiteY13" fmla="*/ 2469356 h 2572543"/>
              <a:gd name="connsiteX14" fmla="*/ 959424 w 2196514"/>
              <a:gd name="connsiteY14" fmla="*/ 2342355 h 2572543"/>
              <a:gd name="connsiteX15" fmla="*/ 1367412 w 2196514"/>
              <a:gd name="connsiteY15" fmla="*/ 2572543 h 2572543"/>
              <a:gd name="connsiteX0" fmla="*/ 1367412 w 2196514"/>
              <a:gd name="connsiteY0" fmla="*/ 2572543 h 2572543"/>
              <a:gd name="connsiteX1" fmla="*/ 2091312 w 2196514"/>
              <a:gd name="connsiteY1" fmla="*/ 2331243 h 2572543"/>
              <a:gd name="connsiteX2" fmla="*/ 2148461 w 2196514"/>
              <a:gd name="connsiteY2" fmla="*/ 2320925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34173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210076"/>
              <a:gd name="connsiteY0" fmla="*/ 2572543 h 2572543"/>
              <a:gd name="connsiteX1" fmla="*/ 2091312 w 2210076"/>
              <a:gd name="connsiteY1" fmla="*/ 2331243 h 2572543"/>
              <a:gd name="connsiteX2" fmla="*/ 2127029 w 2210076"/>
              <a:gd name="connsiteY2" fmla="*/ 2363787 h 2572543"/>
              <a:gd name="connsiteX3" fmla="*/ 2205611 w 2210076"/>
              <a:gd name="connsiteY3" fmla="*/ 2323308 h 2572543"/>
              <a:gd name="connsiteX4" fmla="*/ 2138937 w 2210076"/>
              <a:gd name="connsiteY4" fmla="*/ 2235993 h 2572543"/>
              <a:gd name="connsiteX5" fmla="*/ 2083374 w 2210076"/>
              <a:gd name="connsiteY5" fmla="*/ 1822449 h 2572543"/>
              <a:gd name="connsiteX6" fmla="*/ 2041305 w 2210076"/>
              <a:gd name="connsiteY6" fmla="*/ 1644651 h 2572543"/>
              <a:gd name="connsiteX7" fmla="*/ 1231680 w 2210076"/>
              <a:gd name="connsiteY7" fmla="*/ 494506 h 2572543"/>
              <a:gd name="connsiteX8" fmla="*/ 1183261 w 2210076"/>
              <a:gd name="connsiteY8" fmla="*/ 489743 h 2572543"/>
              <a:gd name="connsiteX9" fmla="*/ 1131669 w 2210076"/>
              <a:gd name="connsiteY9" fmla="*/ 117474 h 2572543"/>
              <a:gd name="connsiteX10" fmla="*/ 984824 w 2210076"/>
              <a:gd name="connsiteY10" fmla="*/ 15080 h 2572543"/>
              <a:gd name="connsiteX11" fmla="*/ 606999 w 2210076"/>
              <a:gd name="connsiteY11" fmla="*/ 0 h 2572543"/>
              <a:gd name="connsiteX12" fmla="*/ 302993 w 2210076"/>
              <a:gd name="connsiteY12" fmla="*/ 441324 h 2572543"/>
              <a:gd name="connsiteX13" fmla="*/ 7719 w 2210076"/>
              <a:gd name="connsiteY13" fmla="*/ 477043 h 2572543"/>
              <a:gd name="connsiteX14" fmla="*/ 730824 w 2210076"/>
              <a:gd name="connsiteY14" fmla="*/ 2469356 h 2572543"/>
              <a:gd name="connsiteX15" fmla="*/ 959424 w 2210076"/>
              <a:gd name="connsiteY15" fmla="*/ 2342355 h 2572543"/>
              <a:gd name="connsiteX16" fmla="*/ 1367412 w 2210076"/>
              <a:gd name="connsiteY16" fmla="*/ 2572543 h 2572543"/>
              <a:gd name="connsiteX0" fmla="*/ 1367412 w 2210076"/>
              <a:gd name="connsiteY0" fmla="*/ 2572543 h 2572543"/>
              <a:gd name="connsiteX1" fmla="*/ 2091312 w 2210076"/>
              <a:gd name="connsiteY1" fmla="*/ 2331243 h 2572543"/>
              <a:gd name="connsiteX2" fmla="*/ 2127029 w 2210076"/>
              <a:gd name="connsiteY2" fmla="*/ 2363787 h 2572543"/>
              <a:gd name="connsiteX3" fmla="*/ 2205611 w 2210076"/>
              <a:gd name="connsiteY3" fmla="*/ 2323308 h 2572543"/>
              <a:gd name="connsiteX4" fmla="*/ 2138937 w 2210076"/>
              <a:gd name="connsiteY4" fmla="*/ 2235993 h 2572543"/>
              <a:gd name="connsiteX5" fmla="*/ 2083374 w 2210076"/>
              <a:gd name="connsiteY5" fmla="*/ 1822449 h 2572543"/>
              <a:gd name="connsiteX6" fmla="*/ 2041305 w 2210076"/>
              <a:gd name="connsiteY6" fmla="*/ 1644651 h 2572543"/>
              <a:gd name="connsiteX7" fmla="*/ 1231680 w 2210076"/>
              <a:gd name="connsiteY7" fmla="*/ 494506 h 2572543"/>
              <a:gd name="connsiteX8" fmla="*/ 1183261 w 2210076"/>
              <a:gd name="connsiteY8" fmla="*/ 489743 h 2572543"/>
              <a:gd name="connsiteX9" fmla="*/ 1131669 w 2210076"/>
              <a:gd name="connsiteY9" fmla="*/ 117474 h 2572543"/>
              <a:gd name="connsiteX10" fmla="*/ 984824 w 2210076"/>
              <a:gd name="connsiteY10" fmla="*/ 15080 h 2572543"/>
              <a:gd name="connsiteX11" fmla="*/ 606999 w 2210076"/>
              <a:gd name="connsiteY11" fmla="*/ 0 h 2572543"/>
              <a:gd name="connsiteX12" fmla="*/ 302993 w 2210076"/>
              <a:gd name="connsiteY12" fmla="*/ 441324 h 2572543"/>
              <a:gd name="connsiteX13" fmla="*/ 7719 w 2210076"/>
              <a:gd name="connsiteY13" fmla="*/ 477043 h 2572543"/>
              <a:gd name="connsiteX14" fmla="*/ 730824 w 2210076"/>
              <a:gd name="connsiteY14" fmla="*/ 2469356 h 2572543"/>
              <a:gd name="connsiteX15" fmla="*/ 959424 w 2210076"/>
              <a:gd name="connsiteY15" fmla="*/ 2342355 h 2572543"/>
              <a:gd name="connsiteX16" fmla="*/ 1367412 w 2210076"/>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193704"/>
              <a:gd name="connsiteY0" fmla="*/ 2572543 h 2572543"/>
              <a:gd name="connsiteX1" fmla="*/ 2091312 w 2193704"/>
              <a:gd name="connsiteY1" fmla="*/ 2331243 h 2572543"/>
              <a:gd name="connsiteX2" fmla="*/ 2127029 w 2193704"/>
              <a:gd name="connsiteY2" fmla="*/ 2363787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 name="connsiteX0" fmla="*/ 1367412 w 2193704"/>
              <a:gd name="connsiteY0" fmla="*/ 2572543 h 2572543"/>
              <a:gd name="connsiteX1" fmla="*/ 2091312 w 2193704"/>
              <a:gd name="connsiteY1" fmla="*/ 2331243 h 2572543"/>
              <a:gd name="connsiteX2" fmla="*/ 2117504 w 2193704"/>
              <a:gd name="connsiteY2" fmla="*/ 2359025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 name="connsiteX0" fmla="*/ 1367412 w 2193704"/>
              <a:gd name="connsiteY0" fmla="*/ 2572543 h 2572543"/>
              <a:gd name="connsiteX1" fmla="*/ 2091312 w 2193704"/>
              <a:gd name="connsiteY1" fmla="*/ 2331243 h 2572543"/>
              <a:gd name="connsiteX2" fmla="*/ 2117504 w 2193704"/>
              <a:gd name="connsiteY2" fmla="*/ 2359025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704" h="2572543" extrusionOk="0">
                <a:moveTo>
                  <a:pt x="1367412" y="2572543"/>
                </a:moveTo>
                <a:cubicBezTo>
                  <a:pt x="1545212" y="2521743"/>
                  <a:pt x="1931504" y="2370930"/>
                  <a:pt x="2091312" y="2331243"/>
                </a:cubicBezTo>
                <a:cubicBezTo>
                  <a:pt x="2102425" y="2344076"/>
                  <a:pt x="2103216" y="2340107"/>
                  <a:pt x="2117504" y="2359025"/>
                </a:cubicBezTo>
                <a:cubicBezTo>
                  <a:pt x="2134173" y="2363655"/>
                  <a:pt x="2164334" y="2332701"/>
                  <a:pt x="2193704" y="2311402"/>
                </a:cubicBezTo>
                <a:cubicBezTo>
                  <a:pt x="2177828" y="2278858"/>
                  <a:pt x="2169232" y="2272639"/>
                  <a:pt x="2138937" y="2235993"/>
                </a:cubicBezTo>
                <a:cubicBezTo>
                  <a:pt x="2120416" y="2121693"/>
                  <a:pt x="2120416" y="1986491"/>
                  <a:pt x="2083374" y="1822449"/>
                </a:cubicBezTo>
                <a:cubicBezTo>
                  <a:pt x="2061546" y="1715954"/>
                  <a:pt x="2066573" y="1751675"/>
                  <a:pt x="2041305" y="1644651"/>
                </a:cubicBezTo>
                <a:cubicBezTo>
                  <a:pt x="1863638" y="1449521"/>
                  <a:pt x="1314362" y="686197"/>
                  <a:pt x="1231680" y="494506"/>
                </a:cubicBezTo>
                <a:cubicBezTo>
                  <a:pt x="1224139" y="488289"/>
                  <a:pt x="1207073" y="488288"/>
                  <a:pt x="1183261" y="489743"/>
                </a:cubicBezTo>
                <a:cubicBezTo>
                  <a:pt x="1132991" y="317764"/>
                  <a:pt x="1137754" y="325965"/>
                  <a:pt x="1131669" y="117474"/>
                </a:cubicBezTo>
                <a:cubicBezTo>
                  <a:pt x="1051765" y="88370"/>
                  <a:pt x="1053086" y="49476"/>
                  <a:pt x="984824" y="15080"/>
                </a:cubicBezTo>
                <a:cubicBezTo>
                  <a:pt x="903862" y="12434"/>
                  <a:pt x="725003" y="0"/>
                  <a:pt x="606999" y="0"/>
                </a:cubicBezTo>
                <a:cubicBezTo>
                  <a:pt x="373372" y="233626"/>
                  <a:pt x="391893" y="188382"/>
                  <a:pt x="302993" y="441324"/>
                </a:cubicBezTo>
                <a:cubicBezTo>
                  <a:pt x="206684" y="446351"/>
                  <a:pt x="179433" y="457463"/>
                  <a:pt x="7719" y="477043"/>
                </a:cubicBezTo>
                <a:cubicBezTo>
                  <a:pt x="6661" y="590285"/>
                  <a:pt x="-123780" y="1719263"/>
                  <a:pt x="730824" y="2469356"/>
                </a:cubicBezTo>
                <a:cubicBezTo>
                  <a:pt x="801203" y="2420143"/>
                  <a:pt x="896453" y="2371988"/>
                  <a:pt x="959424" y="2342355"/>
                </a:cubicBezTo>
                <a:cubicBezTo>
                  <a:pt x="1104945" y="2433372"/>
                  <a:pt x="1215012" y="2480468"/>
                  <a:pt x="1367412" y="25725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2" name="Poincare22kA"/>
          <p:cNvPicPr>
            <a:picLocks noChangeAspect="1"/>
          </p:cNvPicPr>
          <p:nvPr/>
        </p:nvPicPr>
        <p:blipFill>
          <a:blip r:embed="rId6"/>
          <a:stretch/>
        </p:blipFill>
        <p:spPr bwMode="auto">
          <a:xfrm>
            <a:off x="911070" y="976847"/>
            <a:ext cx="10407377" cy="5895088"/>
          </a:xfrm>
          <a:prstGeom prst="rect">
            <a:avLst/>
          </a:prstGeom>
        </p:spPr>
      </p:pic>
      <p:grpSp>
        <p:nvGrpSpPr>
          <p:cNvPr id="35" name="Exhaust"/>
          <p:cNvGrpSpPr/>
          <p:nvPr/>
        </p:nvGrpSpPr>
        <p:grpSpPr bwMode="auto">
          <a:xfrm>
            <a:off x="2403677" y="3218337"/>
            <a:ext cx="1623215" cy="1298136"/>
            <a:chOff x="3774005" y="2929325"/>
            <a:chExt cx="1440950" cy="1104009"/>
          </a:xfrm>
        </p:grpSpPr>
        <p:grpSp>
          <p:nvGrpSpPr>
            <p:cNvPr id="36" name="Gruppieren 37"/>
            <p:cNvGrpSpPr/>
            <p:nvPr/>
          </p:nvGrpSpPr>
          <p:grpSpPr bwMode="auto">
            <a:xfrm>
              <a:off x="3774005" y="2929325"/>
              <a:ext cx="1440950" cy="1104009"/>
              <a:chOff x="3774005" y="2929325"/>
              <a:chExt cx="1440950" cy="1104009"/>
            </a:xfrm>
          </p:grpSpPr>
          <p:sp>
            <p:nvSpPr>
              <p:cNvPr id="44" name="Freihandform 51"/>
              <p:cNvSpPr/>
              <p:nvPr/>
            </p:nvSpPr>
            <p:spPr bwMode="auto">
              <a:xfrm flipH="1">
                <a:off x="3774005" y="3451732"/>
                <a:ext cx="1274579" cy="581602"/>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1079321 w 1079321"/>
                  <a:gd name="connsiteY0" fmla="*/ 0 h 435012"/>
                  <a:gd name="connsiteX1" fmla="*/ 180338 w 1079321"/>
                  <a:gd name="connsiteY1" fmla="*/ 374740 h 435012"/>
                  <a:gd name="connsiteX2" fmla="*/ 40332 w 1079321"/>
                  <a:gd name="connsiteY2" fmla="*/ 435012 h 435012"/>
                  <a:gd name="connsiteX0" fmla="*/ 1079321 w 1079321"/>
                  <a:gd name="connsiteY0" fmla="*/ 0 h 435012"/>
                  <a:gd name="connsiteX1" fmla="*/ 180338 w 1079321"/>
                  <a:gd name="connsiteY1" fmla="*/ 374740 h 435012"/>
                  <a:gd name="connsiteX2" fmla="*/ 40332 w 1079321"/>
                  <a:gd name="connsiteY2" fmla="*/ 435012 h 435012"/>
                  <a:gd name="connsiteX0" fmla="*/ 1081282 w 1081282"/>
                  <a:gd name="connsiteY0" fmla="*/ 0 h 435012"/>
                  <a:gd name="connsiteX1" fmla="*/ 182299 w 1081282"/>
                  <a:gd name="connsiteY1" fmla="*/ 374740 h 435012"/>
                  <a:gd name="connsiteX2" fmla="*/ 42293 w 1081282"/>
                  <a:gd name="connsiteY2" fmla="*/ 435012 h 435012"/>
                  <a:gd name="connsiteX0" fmla="*/ 1076590 w 1076590"/>
                  <a:gd name="connsiteY0" fmla="*/ 0 h 439611"/>
                  <a:gd name="connsiteX1" fmla="*/ 177607 w 1076590"/>
                  <a:gd name="connsiteY1" fmla="*/ 374740 h 439611"/>
                  <a:gd name="connsiteX2" fmla="*/ 37601 w 1076590"/>
                  <a:gd name="connsiteY2" fmla="*/ 435012 h 439611"/>
                  <a:gd name="connsiteX0" fmla="*/ 1077321 w 1077321"/>
                  <a:gd name="connsiteY0" fmla="*/ 0 h 435012"/>
                  <a:gd name="connsiteX1" fmla="*/ 178338 w 1077321"/>
                  <a:gd name="connsiteY1" fmla="*/ 374740 h 435012"/>
                  <a:gd name="connsiteX2" fmla="*/ 38332 w 1077321"/>
                  <a:gd name="connsiteY2" fmla="*/ 435012 h 435012"/>
                  <a:gd name="connsiteX0" fmla="*/ 1074525 w 1074525"/>
                  <a:gd name="connsiteY0" fmla="*/ 0 h 442197"/>
                  <a:gd name="connsiteX1" fmla="*/ 180180 w 1074525"/>
                  <a:gd name="connsiteY1" fmla="*/ 381925 h 442197"/>
                  <a:gd name="connsiteX2" fmla="*/ 40174 w 1074525"/>
                  <a:gd name="connsiteY2" fmla="*/ 442197 h 442197"/>
                  <a:gd name="connsiteX0" fmla="*/ 1076397 w 1076397"/>
                  <a:gd name="connsiteY0" fmla="*/ 0 h 442197"/>
                  <a:gd name="connsiteX1" fmla="*/ 182052 w 1076397"/>
                  <a:gd name="connsiteY1" fmla="*/ 381925 h 442197"/>
                  <a:gd name="connsiteX2" fmla="*/ 42046 w 1076397"/>
                  <a:gd name="connsiteY2" fmla="*/ 442197 h 442197"/>
                  <a:gd name="connsiteX0" fmla="*/ 1070058 w 1070058"/>
                  <a:gd name="connsiteY0" fmla="*/ 0 h 442197"/>
                  <a:gd name="connsiteX1" fmla="*/ 175713 w 1070058"/>
                  <a:gd name="connsiteY1" fmla="*/ 381925 h 442197"/>
                  <a:gd name="connsiteX2" fmla="*/ 35707 w 1070058"/>
                  <a:gd name="connsiteY2" fmla="*/ 442197 h 442197"/>
                  <a:gd name="connsiteX0" fmla="*/ 1068099 w 1068099"/>
                  <a:gd name="connsiteY0" fmla="*/ 0 h 442197"/>
                  <a:gd name="connsiteX1" fmla="*/ 173754 w 1068099"/>
                  <a:gd name="connsiteY1" fmla="*/ 381925 h 442197"/>
                  <a:gd name="connsiteX2" fmla="*/ 33748 w 1068099"/>
                  <a:gd name="connsiteY2" fmla="*/ 442197 h 442197"/>
                  <a:gd name="connsiteX0" fmla="*/ 1066996 w 1066996"/>
                  <a:gd name="connsiteY0" fmla="*/ 0 h 442197"/>
                  <a:gd name="connsiteX1" fmla="*/ 172651 w 1066996"/>
                  <a:gd name="connsiteY1" fmla="*/ 381925 h 442197"/>
                  <a:gd name="connsiteX2" fmla="*/ 32645 w 1066996"/>
                  <a:gd name="connsiteY2" fmla="*/ 442197 h 442197"/>
                  <a:gd name="connsiteX0" fmla="*/ 1057118 w 1057118"/>
                  <a:gd name="connsiteY0" fmla="*/ 0 h 442197"/>
                  <a:gd name="connsiteX1" fmla="*/ 162773 w 1057118"/>
                  <a:gd name="connsiteY1" fmla="*/ 381925 h 442197"/>
                  <a:gd name="connsiteX2" fmla="*/ 22767 w 1057118"/>
                  <a:gd name="connsiteY2" fmla="*/ 442197 h 442197"/>
                  <a:gd name="connsiteX0" fmla="*/ 1071498 w 1071498"/>
                  <a:gd name="connsiteY0" fmla="*/ 0 h 489967"/>
                  <a:gd name="connsiteX1" fmla="*/ 170136 w 1071498"/>
                  <a:gd name="connsiteY1" fmla="*/ 429695 h 489967"/>
                  <a:gd name="connsiteX2" fmla="*/ 30130 w 1071498"/>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61749 w 1061749"/>
                  <a:gd name="connsiteY0" fmla="*/ 0 h 489967"/>
                  <a:gd name="connsiteX1" fmla="*/ 160387 w 1061749"/>
                  <a:gd name="connsiteY1" fmla="*/ 429695 h 489967"/>
                  <a:gd name="connsiteX2" fmla="*/ 20381 w 1061749"/>
                  <a:gd name="connsiteY2" fmla="*/ 489967 h 489967"/>
                  <a:gd name="connsiteX0" fmla="*/ 1064080 w 1064080"/>
                  <a:gd name="connsiteY0" fmla="*/ 0 h 489967"/>
                  <a:gd name="connsiteX1" fmla="*/ 153362 w 1064080"/>
                  <a:gd name="connsiteY1" fmla="*/ 431970 h 489967"/>
                  <a:gd name="connsiteX2" fmla="*/ 22712 w 1064080"/>
                  <a:gd name="connsiteY2" fmla="*/ 489967 h 489967"/>
                  <a:gd name="connsiteX0" fmla="*/ 1057740 w 1057740"/>
                  <a:gd name="connsiteY0" fmla="*/ 0 h 489967"/>
                  <a:gd name="connsiteX1" fmla="*/ 147022 w 1057740"/>
                  <a:gd name="connsiteY1" fmla="*/ 431970 h 489967"/>
                  <a:gd name="connsiteX2" fmla="*/ 16372 w 1057740"/>
                  <a:gd name="connsiteY2" fmla="*/ 489967 h 489967"/>
                </a:gdLst>
                <a:ahLst/>
                <a:cxnLst>
                  <a:cxn ang="0">
                    <a:pos x="connsiteX0" y="connsiteY0"/>
                  </a:cxn>
                  <a:cxn ang="0">
                    <a:pos x="connsiteX1" y="connsiteY1"/>
                  </a:cxn>
                  <a:cxn ang="0">
                    <a:pos x="connsiteX2" y="connsiteY2"/>
                  </a:cxn>
                </a:cxnLst>
                <a:rect l="l" t="t" r="r" b="b"/>
                <a:pathLst>
                  <a:path w="1057740" h="489967" extrusionOk="0">
                    <a:moveTo>
                      <a:pt x="1057740" y="0"/>
                    </a:moveTo>
                    <a:cubicBezTo>
                      <a:pt x="683353" y="612140"/>
                      <a:pt x="292433" y="493813"/>
                      <a:pt x="147022" y="431970"/>
                    </a:cubicBezTo>
                    <a:cubicBezTo>
                      <a:pt x="3156" y="370784"/>
                      <a:pt x="-22625" y="378004"/>
                      <a:pt x="16372" y="489967"/>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sp>
            <p:nvSpPr>
              <p:cNvPr id="45" name="Freihandform 52"/>
              <p:cNvSpPr/>
              <p:nvPr/>
            </p:nvSpPr>
            <p:spPr bwMode="auto">
              <a:xfrm flipH="1">
                <a:off x="4607316" y="2929325"/>
                <a:ext cx="607639" cy="841655"/>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439341 w 439340"/>
                  <a:gd name="connsiteY0" fmla="*/ 0 h 1197762"/>
                  <a:gd name="connsiteX1" fmla="*/ 164954 w 439340"/>
                  <a:gd name="connsiteY1" fmla="*/ 1128419 h 1197762"/>
                  <a:gd name="connsiteX2" fmla="*/ 24948 w 439340"/>
                  <a:gd name="connsiteY2" fmla="*/ 1188691 h 1197762"/>
                  <a:gd name="connsiteX0" fmla="*/ 443219 w 443219"/>
                  <a:gd name="connsiteY0" fmla="*/ 0 h 1188691"/>
                  <a:gd name="connsiteX1" fmla="*/ 137912 w 443219"/>
                  <a:gd name="connsiteY1" fmla="*/ 454578 h 1188691"/>
                  <a:gd name="connsiteX2" fmla="*/ 28826 w 443219"/>
                  <a:gd name="connsiteY2" fmla="*/ 1188691 h 1188691"/>
                  <a:gd name="connsiteX0" fmla="*/ 444134 w 444134"/>
                  <a:gd name="connsiteY0" fmla="*/ 0 h 1188691"/>
                  <a:gd name="connsiteX1" fmla="*/ 132643 w 444134"/>
                  <a:gd name="connsiteY1" fmla="*/ 451385 h 1188691"/>
                  <a:gd name="connsiteX2" fmla="*/ 29741 w 444134"/>
                  <a:gd name="connsiteY2" fmla="*/ 1188691 h 1188691"/>
                  <a:gd name="connsiteX0" fmla="*/ 440804 w 440804"/>
                  <a:gd name="connsiteY0" fmla="*/ 0 h 1188691"/>
                  <a:gd name="connsiteX1" fmla="*/ 129313 w 440804"/>
                  <a:gd name="connsiteY1" fmla="*/ 451385 h 1188691"/>
                  <a:gd name="connsiteX2" fmla="*/ 26411 w 440804"/>
                  <a:gd name="connsiteY2" fmla="*/ 1188691 h 1188691"/>
                  <a:gd name="connsiteX0" fmla="*/ 441795 w 441795"/>
                  <a:gd name="connsiteY0" fmla="*/ 0 h 1188691"/>
                  <a:gd name="connsiteX1" fmla="*/ 130304 w 441795"/>
                  <a:gd name="connsiteY1" fmla="*/ 451385 h 1188691"/>
                  <a:gd name="connsiteX2" fmla="*/ 27402 w 441795"/>
                  <a:gd name="connsiteY2" fmla="*/ 1188691 h 1188691"/>
                  <a:gd name="connsiteX0" fmla="*/ 414393 w 414393"/>
                  <a:gd name="connsiteY0" fmla="*/ 0 h 1229564"/>
                  <a:gd name="connsiteX1" fmla="*/ 102902 w 414393"/>
                  <a:gd name="connsiteY1" fmla="*/ 451385 h 1229564"/>
                  <a:gd name="connsiteX2" fmla="*/ 0 w 414393"/>
                  <a:gd name="connsiteY2" fmla="*/ 1188691 h 1229564"/>
                  <a:gd name="connsiteX0" fmla="*/ 451498 w 451498"/>
                  <a:gd name="connsiteY0" fmla="*/ 0 h 775230"/>
                  <a:gd name="connsiteX1" fmla="*/ 140007 w 451498"/>
                  <a:gd name="connsiteY1" fmla="*/ 451385 h 775230"/>
                  <a:gd name="connsiteX2" fmla="*/ 0 w 451498"/>
                  <a:gd name="connsiteY2" fmla="*/ 703271 h 775230"/>
                  <a:gd name="connsiteX0" fmla="*/ 451498 w 451498"/>
                  <a:gd name="connsiteY0" fmla="*/ 0 h 776419"/>
                  <a:gd name="connsiteX1" fmla="*/ 140007 w 451498"/>
                  <a:gd name="connsiteY1" fmla="*/ 451385 h 776419"/>
                  <a:gd name="connsiteX2" fmla="*/ 0 w 451498"/>
                  <a:gd name="connsiteY2" fmla="*/ 703271 h 776419"/>
                  <a:gd name="connsiteX0" fmla="*/ 451498 w 451498"/>
                  <a:gd name="connsiteY0" fmla="*/ 0 h 777375"/>
                  <a:gd name="connsiteX1" fmla="*/ 140007 w 451498"/>
                  <a:gd name="connsiteY1" fmla="*/ 451385 h 777375"/>
                  <a:gd name="connsiteX2" fmla="*/ 0 w 451498"/>
                  <a:gd name="connsiteY2" fmla="*/ 703271 h 777375"/>
                  <a:gd name="connsiteX0" fmla="*/ 451498 w 451498"/>
                  <a:gd name="connsiteY0" fmla="*/ 0 h 777375"/>
                  <a:gd name="connsiteX1" fmla="*/ 140007 w 451498"/>
                  <a:gd name="connsiteY1" fmla="*/ 451385 h 777375"/>
                  <a:gd name="connsiteX2" fmla="*/ 0 w 451498"/>
                  <a:gd name="connsiteY2" fmla="*/ 703271 h 777375"/>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70599"/>
                  <a:gd name="connsiteX1" fmla="*/ 140007 w 457682"/>
                  <a:gd name="connsiteY1" fmla="*/ 444998 h 770599"/>
                  <a:gd name="connsiteX2" fmla="*/ 0 w 457682"/>
                  <a:gd name="connsiteY2" fmla="*/ 696884 h 770599"/>
                  <a:gd name="connsiteX0" fmla="*/ 480873 w 480873"/>
                  <a:gd name="connsiteY0" fmla="*/ 0 h 780932"/>
                  <a:gd name="connsiteX1" fmla="*/ 140007 w 480873"/>
                  <a:gd name="connsiteY1" fmla="*/ 456974 h 780932"/>
                  <a:gd name="connsiteX2" fmla="*/ 0 w 480873"/>
                  <a:gd name="connsiteY2" fmla="*/ 708860 h 780932"/>
                  <a:gd name="connsiteX0" fmla="*/ 480873 w 480873"/>
                  <a:gd name="connsiteY0" fmla="*/ 0 h 782639"/>
                  <a:gd name="connsiteX1" fmla="*/ 140007 w 480873"/>
                  <a:gd name="connsiteY1" fmla="*/ 456974 h 782639"/>
                  <a:gd name="connsiteX2" fmla="*/ 0 w 480873"/>
                  <a:gd name="connsiteY2" fmla="*/ 708860 h 782639"/>
                  <a:gd name="connsiteX0" fmla="*/ 480873 w 480873"/>
                  <a:gd name="connsiteY0" fmla="*/ 0 h 783559"/>
                  <a:gd name="connsiteX1" fmla="*/ 140007 w 480873"/>
                  <a:gd name="connsiteY1" fmla="*/ 456974 h 783559"/>
                  <a:gd name="connsiteX2" fmla="*/ 0 w 480873"/>
                  <a:gd name="connsiteY2" fmla="*/ 708860 h 783559"/>
                  <a:gd name="connsiteX0" fmla="*/ 480873 w 480873"/>
                  <a:gd name="connsiteY0" fmla="*/ 0 h 780854"/>
                  <a:gd name="connsiteX1" fmla="*/ 140007 w 480873"/>
                  <a:gd name="connsiteY1" fmla="*/ 456974 h 780854"/>
                  <a:gd name="connsiteX2" fmla="*/ 0 w 480873"/>
                  <a:gd name="connsiteY2" fmla="*/ 708860 h 780854"/>
                  <a:gd name="connsiteX0" fmla="*/ 480873 w 480873"/>
                  <a:gd name="connsiteY0" fmla="*/ 0 h 774034"/>
                  <a:gd name="connsiteX1" fmla="*/ 140007 w 480873"/>
                  <a:gd name="connsiteY1" fmla="*/ 456974 h 774034"/>
                  <a:gd name="connsiteX2" fmla="*/ 0 w 480873"/>
                  <a:gd name="connsiteY2" fmla="*/ 708860 h 774034"/>
                  <a:gd name="connsiteX0" fmla="*/ 473856 w 473856"/>
                  <a:gd name="connsiteY0" fmla="*/ 0 h 739932"/>
                  <a:gd name="connsiteX1" fmla="*/ 132990 w 473856"/>
                  <a:gd name="connsiteY1" fmla="*/ 456974 h 739932"/>
                  <a:gd name="connsiteX2" fmla="*/ 0 w 473856"/>
                  <a:gd name="connsiteY2" fmla="*/ 670189 h 739932"/>
                  <a:gd name="connsiteX0" fmla="*/ 473856 w 473856"/>
                  <a:gd name="connsiteY0" fmla="*/ 0 h 718472"/>
                  <a:gd name="connsiteX1" fmla="*/ 132990 w 473856"/>
                  <a:gd name="connsiteY1" fmla="*/ 456974 h 718472"/>
                  <a:gd name="connsiteX2" fmla="*/ 0 w 473856"/>
                  <a:gd name="connsiteY2" fmla="*/ 670189 h 718472"/>
                  <a:gd name="connsiteX0" fmla="*/ 473856 w 473856"/>
                  <a:gd name="connsiteY0" fmla="*/ 0 h 720077"/>
                  <a:gd name="connsiteX1" fmla="*/ 132990 w 473856"/>
                  <a:gd name="connsiteY1" fmla="*/ 456974 h 720077"/>
                  <a:gd name="connsiteX2" fmla="*/ 0 w 473856"/>
                  <a:gd name="connsiteY2" fmla="*/ 670189 h 720077"/>
                  <a:gd name="connsiteX0" fmla="*/ 473856 w 473856"/>
                  <a:gd name="connsiteY0" fmla="*/ 0 h 721952"/>
                  <a:gd name="connsiteX1" fmla="*/ 135329 w 473856"/>
                  <a:gd name="connsiteY1" fmla="*/ 470623 h 721952"/>
                  <a:gd name="connsiteX2" fmla="*/ 0 w 473856"/>
                  <a:gd name="connsiteY2" fmla="*/ 670189 h 721952"/>
                  <a:gd name="connsiteX0" fmla="*/ 473856 w 473856"/>
                  <a:gd name="connsiteY0" fmla="*/ 0 h 722607"/>
                  <a:gd name="connsiteX1" fmla="*/ 125973 w 473856"/>
                  <a:gd name="connsiteY1" fmla="*/ 475172 h 722607"/>
                  <a:gd name="connsiteX2" fmla="*/ 0 w 473856"/>
                  <a:gd name="connsiteY2" fmla="*/ 670189 h 722607"/>
                  <a:gd name="connsiteX0" fmla="*/ 473856 w 473856"/>
                  <a:gd name="connsiteY0" fmla="*/ 0 h 721661"/>
                  <a:gd name="connsiteX1" fmla="*/ 125973 w 473856"/>
                  <a:gd name="connsiteY1" fmla="*/ 475172 h 721661"/>
                  <a:gd name="connsiteX2" fmla="*/ 0 w 473856"/>
                  <a:gd name="connsiteY2" fmla="*/ 670189 h 721661"/>
                  <a:gd name="connsiteX0" fmla="*/ 487890 w 487890"/>
                  <a:gd name="connsiteY0" fmla="*/ 0 h 715279"/>
                  <a:gd name="connsiteX1" fmla="*/ 125973 w 487890"/>
                  <a:gd name="connsiteY1" fmla="*/ 470622 h 715279"/>
                  <a:gd name="connsiteX2" fmla="*/ 0 w 487890"/>
                  <a:gd name="connsiteY2" fmla="*/ 665639 h 715279"/>
                  <a:gd name="connsiteX0" fmla="*/ 487890 w 487890"/>
                  <a:gd name="connsiteY0" fmla="*/ 0 h 717992"/>
                  <a:gd name="connsiteX1" fmla="*/ 125973 w 487890"/>
                  <a:gd name="connsiteY1" fmla="*/ 470622 h 717992"/>
                  <a:gd name="connsiteX2" fmla="*/ 0 w 487890"/>
                  <a:gd name="connsiteY2" fmla="*/ 665639 h 717992"/>
                  <a:gd name="connsiteX0" fmla="*/ 494907 w 494907"/>
                  <a:gd name="connsiteY0" fmla="*/ 0 h 712958"/>
                  <a:gd name="connsiteX1" fmla="*/ 125973 w 494907"/>
                  <a:gd name="connsiteY1" fmla="*/ 468347 h 712958"/>
                  <a:gd name="connsiteX2" fmla="*/ 0 w 494907"/>
                  <a:gd name="connsiteY2" fmla="*/ 663364 h 712958"/>
                  <a:gd name="connsiteX0" fmla="*/ 494907 w 494907"/>
                  <a:gd name="connsiteY0" fmla="*/ 0 h 716076"/>
                  <a:gd name="connsiteX1" fmla="*/ 125973 w 494907"/>
                  <a:gd name="connsiteY1" fmla="*/ 468347 h 716076"/>
                  <a:gd name="connsiteX2" fmla="*/ 0 w 494907"/>
                  <a:gd name="connsiteY2" fmla="*/ 663364 h 716076"/>
                  <a:gd name="connsiteX0" fmla="*/ 504263 w 504263"/>
                  <a:gd name="connsiteY0" fmla="*/ 0 h 705994"/>
                  <a:gd name="connsiteX1" fmla="*/ 125973 w 504263"/>
                  <a:gd name="connsiteY1" fmla="*/ 461523 h 705994"/>
                  <a:gd name="connsiteX2" fmla="*/ 0 w 504263"/>
                  <a:gd name="connsiteY2" fmla="*/ 656540 h 705994"/>
                  <a:gd name="connsiteX0" fmla="*/ 504263 w 504263"/>
                  <a:gd name="connsiteY0" fmla="*/ 0 h 708998"/>
                  <a:gd name="connsiteX1" fmla="*/ 125973 w 504263"/>
                  <a:gd name="connsiteY1" fmla="*/ 461523 h 708998"/>
                  <a:gd name="connsiteX2" fmla="*/ 0 w 504263"/>
                  <a:gd name="connsiteY2" fmla="*/ 656540 h 708998"/>
                  <a:gd name="connsiteX0" fmla="*/ 504263 w 504263"/>
                  <a:gd name="connsiteY0" fmla="*/ 0 h 708880"/>
                  <a:gd name="connsiteX1" fmla="*/ 125973 w 504263"/>
                  <a:gd name="connsiteY1" fmla="*/ 461523 h 708880"/>
                  <a:gd name="connsiteX2" fmla="*/ 0 w 504263"/>
                  <a:gd name="connsiteY2" fmla="*/ 656540 h 708880"/>
                  <a:gd name="connsiteX0" fmla="*/ 504263 w 504263"/>
                  <a:gd name="connsiteY0" fmla="*/ 0 h 709043"/>
                  <a:gd name="connsiteX1" fmla="*/ 125973 w 504263"/>
                  <a:gd name="connsiteY1" fmla="*/ 461523 h 709043"/>
                  <a:gd name="connsiteX2" fmla="*/ 0 w 504263"/>
                  <a:gd name="connsiteY2" fmla="*/ 656540 h 709043"/>
                </a:gdLst>
                <a:ahLst/>
                <a:cxnLst>
                  <a:cxn ang="0">
                    <a:pos x="connsiteX0" y="connsiteY0"/>
                  </a:cxn>
                  <a:cxn ang="0">
                    <a:pos x="connsiteX1" y="connsiteY1"/>
                  </a:cxn>
                  <a:cxn ang="0">
                    <a:pos x="connsiteX2" y="connsiteY2"/>
                  </a:cxn>
                </a:cxnLst>
                <a:rect l="l" t="t" r="r" b="b"/>
                <a:pathLst>
                  <a:path w="504263" h="709043" extrusionOk="0">
                    <a:moveTo>
                      <a:pt x="504263" y="0"/>
                    </a:moveTo>
                    <a:cubicBezTo>
                      <a:pt x="242737" y="170688"/>
                      <a:pt x="181949" y="256560"/>
                      <a:pt x="125973" y="461523"/>
                    </a:cubicBezTo>
                    <a:cubicBezTo>
                      <a:pt x="89623" y="594623"/>
                      <a:pt x="116097" y="808793"/>
                      <a:pt x="0" y="656540"/>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grpSp>
        <p:grpSp>
          <p:nvGrpSpPr>
            <p:cNvPr id="37" name="Gruppieren 38"/>
            <p:cNvGrpSpPr/>
            <p:nvPr/>
          </p:nvGrpSpPr>
          <p:grpSpPr bwMode="auto">
            <a:xfrm>
              <a:off x="4092243" y="3063099"/>
              <a:ext cx="741690" cy="814682"/>
              <a:chOff x="4092243" y="3063099"/>
              <a:chExt cx="741690" cy="814682"/>
            </a:xfrm>
          </p:grpSpPr>
          <p:cxnSp>
            <p:nvCxnSpPr>
              <p:cNvPr id="38" name="Gerade Verbindung mit Pfeil 39"/>
              <p:cNvCxnSpPr>
                <a:cxnSpLocks/>
              </p:cNvCxnSpPr>
              <p:nvPr/>
            </p:nvCxnSpPr>
            <p:spPr bwMode="auto">
              <a:xfrm flipV="1">
                <a:off x="4482899" y="3063099"/>
                <a:ext cx="144147" cy="10467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39" name="Gerade Verbindung mit Pfeil 40"/>
              <p:cNvCxnSpPr>
                <a:cxnSpLocks/>
              </p:cNvCxnSpPr>
              <p:nvPr/>
            </p:nvCxnSpPr>
            <p:spPr bwMode="auto">
              <a:xfrm flipV="1">
                <a:off x="4610093" y="3323272"/>
                <a:ext cx="223840" cy="66968"/>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0" name="Gerade Verbindung mit Pfeil 41"/>
              <p:cNvCxnSpPr>
                <a:cxnSpLocks/>
              </p:cNvCxnSpPr>
              <p:nvPr/>
            </p:nvCxnSpPr>
            <p:spPr bwMode="auto">
              <a:xfrm flipV="1">
                <a:off x="4555894" y="3183282"/>
                <a:ext cx="197785" cy="9355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1" name="Gerade Verbindung mit Pfeil 42"/>
              <p:cNvCxnSpPr>
                <a:cxnSpLocks/>
              </p:cNvCxnSpPr>
              <p:nvPr/>
            </p:nvCxnSpPr>
            <p:spPr bwMode="auto">
              <a:xfrm flipH="1">
                <a:off x="4092243" y="3530101"/>
                <a:ext cx="112558" cy="12954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2" name="Gerade Verbindung mit Pfeil 49"/>
              <p:cNvCxnSpPr>
                <a:cxnSpLocks/>
              </p:cNvCxnSpPr>
              <p:nvPr/>
            </p:nvCxnSpPr>
            <p:spPr bwMode="auto">
              <a:xfrm>
                <a:off x="4482899" y="3613571"/>
                <a:ext cx="27179" cy="264210"/>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3" name="Gerade Verbindung mit Pfeil 50"/>
              <p:cNvCxnSpPr>
                <a:cxnSpLocks/>
              </p:cNvCxnSpPr>
              <p:nvPr/>
            </p:nvCxnSpPr>
            <p:spPr bwMode="auto">
              <a:xfrm flipH="1">
                <a:off x="4258735" y="3596745"/>
                <a:ext cx="83851" cy="199989"/>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grpSp>
      </p:grpSp>
      <p:grpSp>
        <p:nvGrpSpPr>
          <p:cNvPr id="59" name="Gruppieren 4"/>
          <p:cNvGrpSpPr/>
          <p:nvPr/>
        </p:nvGrpSpPr>
        <p:grpSpPr bwMode="auto">
          <a:xfrm>
            <a:off x="11438766" y="3565012"/>
            <a:ext cx="645579" cy="2808572"/>
            <a:chOff x="11438766" y="3565012"/>
            <a:chExt cx="645579" cy="2506726"/>
          </a:xfrm>
        </p:grpSpPr>
        <p:pic>
          <p:nvPicPr>
            <p:cNvPr id="60" name="Grafik 3"/>
            <p:cNvPicPr>
              <a:picLocks noChangeAspect="1"/>
            </p:cNvPicPr>
            <p:nvPr/>
          </p:nvPicPr>
          <p:blipFill>
            <a:blip r:embed="rId7"/>
            <a:stretch/>
          </p:blipFill>
          <p:spPr bwMode="auto">
            <a:xfrm rot="16199998">
              <a:off x="10473092" y="4611328"/>
              <a:ext cx="2202266" cy="270917"/>
            </a:xfrm>
            <a:prstGeom prst="rect">
              <a:avLst/>
            </a:prstGeom>
          </p:spPr>
        </p:pic>
        <p:sp>
          <p:nvSpPr>
            <p:cNvPr id="61" name="Rechteck 90"/>
            <p:cNvSpPr/>
            <p:nvPr/>
          </p:nvSpPr>
          <p:spPr bwMode="auto">
            <a:xfrm rot="5400000">
              <a:off x="10646316" y="4633709"/>
              <a:ext cx="2506726" cy="369332"/>
            </a:xfrm>
            <a:prstGeom prst="rect">
              <a:avLst/>
            </a:prstGeom>
            <a:solidFill>
              <a:schemeClr val="bg1"/>
            </a:solidFill>
          </p:spPr>
          <p:txBody>
            <a:bodyPr wrap="square">
              <a:spAutoFit/>
            </a:bodyPr>
            <a:lstStyle/>
            <a:p>
              <a:pPr>
                <a:defRPr/>
              </a:pPr>
              <a:r>
                <a:rPr lang="en-US"/>
                <a:t>Divertor heat load (a.u.)</a:t>
              </a:r>
              <a:endParaRPr/>
            </a:p>
          </p:txBody>
        </p:sp>
      </p:grpSp>
      <p:grpSp>
        <p:nvGrpSpPr>
          <p:cNvPr id="48" name="Exhaust22kA"/>
          <p:cNvGrpSpPr/>
          <p:nvPr/>
        </p:nvGrpSpPr>
        <p:grpSpPr bwMode="auto">
          <a:xfrm>
            <a:off x="2441775" y="3155432"/>
            <a:ext cx="1574269" cy="1501524"/>
            <a:chOff x="3807824" y="2875826"/>
            <a:chExt cx="1397500" cy="1276981"/>
          </a:xfrm>
        </p:grpSpPr>
        <p:grpSp>
          <p:nvGrpSpPr>
            <p:cNvPr id="49" name="Gruppieren 70"/>
            <p:cNvGrpSpPr/>
            <p:nvPr/>
          </p:nvGrpSpPr>
          <p:grpSpPr bwMode="auto">
            <a:xfrm>
              <a:off x="3807824" y="2875826"/>
              <a:ext cx="1397500" cy="1276981"/>
              <a:chOff x="3807824" y="2875826"/>
              <a:chExt cx="1397500" cy="1276981"/>
            </a:xfrm>
          </p:grpSpPr>
          <p:sp>
            <p:nvSpPr>
              <p:cNvPr id="57" name="Freihandform 78"/>
              <p:cNvSpPr/>
              <p:nvPr/>
            </p:nvSpPr>
            <p:spPr bwMode="auto">
              <a:xfrm flipH="1">
                <a:off x="3807824" y="3440931"/>
                <a:ext cx="922268" cy="711876"/>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1079321 w 1079321"/>
                  <a:gd name="connsiteY0" fmla="*/ 0 h 435012"/>
                  <a:gd name="connsiteX1" fmla="*/ 180338 w 1079321"/>
                  <a:gd name="connsiteY1" fmla="*/ 374740 h 435012"/>
                  <a:gd name="connsiteX2" fmla="*/ 40332 w 1079321"/>
                  <a:gd name="connsiteY2" fmla="*/ 435012 h 435012"/>
                  <a:gd name="connsiteX0" fmla="*/ 1079321 w 1079321"/>
                  <a:gd name="connsiteY0" fmla="*/ 0 h 435012"/>
                  <a:gd name="connsiteX1" fmla="*/ 180338 w 1079321"/>
                  <a:gd name="connsiteY1" fmla="*/ 374740 h 435012"/>
                  <a:gd name="connsiteX2" fmla="*/ 40332 w 1079321"/>
                  <a:gd name="connsiteY2" fmla="*/ 435012 h 435012"/>
                  <a:gd name="connsiteX0" fmla="*/ 1081282 w 1081282"/>
                  <a:gd name="connsiteY0" fmla="*/ 0 h 435012"/>
                  <a:gd name="connsiteX1" fmla="*/ 182299 w 1081282"/>
                  <a:gd name="connsiteY1" fmla="*/ 374740 h 435012"/>
                  <a:gd name="connsiteX2" fmla="*/ 42293 w 1081282"/>
                  <a:gd name="connsiteY2" fmla="*/ 435012 h 435012"/>
                  <a:gd name="connsiteX0" fmla="*/ 1076590 w 1076590"/>
                  <a:gd name="connsiteY0" fmla="*/ 0 h 439611"/>
                  <a:gd name="connsiteX1" fmla="*/ 177607 w 1076590"/>
                  <a:gd name="connsiteY1" fmla="*/ 374740 h 439611"/>
                  <a:gd name="connsiteX2" fmla="*/ 37601 w 1076590"/>
                  <a:gd name="connsiteY2" fmla="*/ 435012 h 439611"/>
                  <a:gd name="connsiteX0" fmla="*/ 1077321 w 1077321"/>
                  <a:gd name="connsiteY0" fmla="*/ 0 h 435012"/>
                  <a:gd name="connsiteX1" fmla="*/ 178338 w 1077321"/>
                  <a:gd name="connsiteY1" fmla="*/ 374740 h 435012"/>
                  <a:gd name="connsiteX2" fmla="*/ 38332 w 1077321"/>
                  <a:gd name="connsiteY2" fmla="*/ 435012 h 435012"/>
                  <a:gd name="connsiteX0" fmla="*/ 1074525 w 1074525"/>
                  <a:gd name="connsiteY0" fmla="*/ 0 h 442197"/>
                  <a:gd name="connsiteX1" fmla="*/ 180180 w 1074525"/>
                  <a:gd name="connsiteY1" fmla="*/ 381925 h 442197"/>
                  <a:gd name="connsiteX2" fmla="*/ 40174 w 1074525"/>
                  <a:gd name="connsiteY2" fmla="*/ 442197 h 442197"/>
                  <a:gd name="connsiteX0" fmla="*/ 1076397 w 1076397"/>
                  <a:gd name="connsiteY0" fmla="*/ 0 h 442197"/>
                  <a:gd name="connsiteX1" fmla="*/ 182052 w 1076397"/>
                  <a:gd name="connsiteY1" fmla="*/ 381925 h 442197"/>
                  <a:gd name="connsiteX2" fmla="*/ 42046 w 1076397"/>
                  <a:gd name="connsiteY2" fmla="*/ 442197 h 442197"/>
                  <a:gd name="connsiteX0" fmla="*/ 1070058 w 1070058"/>
                  <a:gd name="connsiteY0" fmla="*/ 0 h 442197"/>
                  <a:gd name="connsiteX1" fmla="*/ 175713 w 1070058"/>
                  <a:gd name="connsiteY1" fmla="*/ 381925 h 442197"/>
                  <a:gd name="connsiteX2" fmla="*/ 35707 w 1070058"/>
                  <a:gd name="connsiteY2" fmla="*/ 442197 h 442197"/>
                  <a:gd name="connsiteX0" fmla="*/ 1068099 w 1068099"/>
                  <a:gd name="connsiteY0" fmla="*/ 0 h 442197"/>
                  <a:gd name="connsiteX1" fmla="*/ 173754 w 1068099"/>
                  <a:gd name="connsiteY1" fmla="*/ 381925 h 442197"/>
                  <a:gd name="connsiteX2" fmla="*/ 33748 w 1068099"/>
                  <a:gd name="connsiteY2" fmla="*/ 442197 h 442197"/>
                  <a:gd name="connsiteX0" fmla="*/ 1066996 w 1066996"/>
                  <a:gd name="connsiteY0" fmla="*/ 0 h 442197"/>
                  <a:gd name="connsiteX1" fmla="*/ 172651 w 1066996"/>
                  <a:gd name="connsiteY1" fmla="*/ 381925 h 442197"/>
                  <a:gd name="connsiteX2" fmla="*/ 32645 w 1066996"/>
                  <a:gd name="connsiteY2" fmla="*/ 442197 h 442197"/>
                  <a:gd name="connsiteX0" fmla="*/ 1057118 w 1057118"/>
                  <a:gd name="connsiteY0" fmla="*/ 0 h 442197"/>
                  <a:gd name="connsiteX1" fmla="*/ 162773 w 1057118"/>
                  <a:gd name="connsiteY1" fmla="*/ 381925 h 442197"/>
                  <a:gd name="connsiteX2" fmla="*/ 22767 w 1057118"/>
                  <a:gd name="connsiteY2" fmla="*/ 442197 h 442197"/>
                  <a:gd name="connsiteX0" fmla="*/ 1071498 w 1071498"/>
                  <a:gd name="connsiteY0" fmla="*/ 0 h 489967"/>
                  <a:gd name="connsiteX1" fmla="*/ 170136 w 1071498"/>
                  <a:gd name="connsiteY1" fmla="*/ 429695 h 489967"/>
                  <a:gd name="connsiteX2" fmla="*/ 30130 w 1071498"/>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61749 w 1061749"/>
                  <a:gd name="connsiteY0" fmla="*/ 0 h 489967"/>
                  <a:gd name="connsiteX1" fmla="*/ 160387 w 1061749"/>
                  <a:gd name="connsiteY1" fmla="*/ 429695 h 489967"/>
                  <a:gd name="connsiteX2" fmla="*/ 20381 w 1061749"/>
                  <a:gd name="connsiteY2" fmla="*/ 489967 h 489967"/>
                  <a:gd name="connsiteX0" fmla="*/ 1064080 w 1064080"/>
                  <a:gd name="connsiteY0" fmla="*/ 0 h 489967"/>
                  <a:gd name="connsiteX1" fmla="*/ 153362 w 1064080"/>
                  <a:gd name="connsiteY1" fmla="*/ 431970 h 489967"/>
                  <a:gd name="connsiteX2" fmla="*/ 22712 w 1064080"/>
                  <a:gd name="connsiteY2" fmla="*/ 489967 h 489967"/>
                  <a:gd name="connsiteX0" fmla="*/ 1057740 w 1057740"/>
                  <a:gd name="connsiteY0" fmla="*/ 0 h 489967"/>
                  <a:gd name="connsiteX1" fmla="*/ 147022 w 1057740"/>
                  <a:gd name="connsiteY1" fmla="*/ 431970 h 489967"/>
                  <a:gd name="connsiteX2" fmla="*/ 16372 w 1057740"/>
                  <a:gd name="connsiteY2" fmla="*/ 489967 h 489967"/>
                  <a:gd name="connsiteX0" fmla="*/ 1029672 w 1029672"/>
                  <a:gd name="connsiteY0" fmla="*/ 0 h 499066"/>
                  <a:gd name="connsiteX1" fmla="*/ 147022 w 1029672"/>
                  <a:gd name="connsiteY1" fmla="*/ 441069 h 499066"/>
                  <a:gd name="connsiteX2" fmla="*/ 16372 w 1029672"/>
                  <a:gd name="connsiteY2" fmla="*/ 499066 h 499066"/>
                  <a:gd name="connsiteX0" fmla="*/ 1016564 w 1016564"/>
                  <a:gd name="connsiteY0" fmla="*/ 0 h 612247"/>
                  <a:gd name="connsiteX1" fmla="*/ 428627 w 1016564"/>
                  <a:gd name="connsiteY1" fmla="*/ 591204 h 612247"/>
                  <a:gd name="connsiteX2" fmla="*/ 3264 w 1016564"/>
                  <a:gd name="connsiteY2" fmla="*/ 499066 h 612247"/>
                  <a:gd name="connsiteX0" fmla="*/ 1016564 w 1016564"/>
                  <a:gd name="connsiteY0" fmla="*/ 0 h 591204"/>
                  <a:gd name="connsiteX1" fmla="*/ 428627 w 1016564"/>
                  <a:gd name="connsiteY1" fmla="*/ 591204 h 591204"/>
                  <a:gd name="connsiteX2" fmla="*/ 3264 w 1016564"/>
                  <a:gd name="connsiteY2" fmla="*/ 499066 h 591204"/>
                  <a:gd name="connsiteX0" fmla="*/ 1016564 w 1016564"/>
                  <a:gd name="connsiteY0" fmla="*/ 0 h 591204"/>
                  <a:gd name="connsiteX1" fmla="*/ 428627 w 1016564"/>
                  <a:gd name="connsiteY1" fmla="*/ 591204 h 591204"/>
                  <a:gd name="connsiteX2" fmla="*/ 3264 w 1016564"/>
                  <a:gd name="connsiteY2" fmla="*/ 499066 h 591204"/>
                  <a:gd name="connsiteX0" fmla="*/ 1016523 w 1016523"/>
                  <a:gd name="connsiteY0" fmla="*/ 0 h 591204"/>
                  <a:gd name="connsiteX1" fmla="*/ 428586 w 1016523"/>
                  <a:gd name="connsiteY1" fmla="*/ 591204 h 591204"/>
                  <a:gd name="connsiteX2" fmla="*/ 3223 w 1016523"/>
                  <a:gd name="connsiteY2" fmla="*/ 499066 h 591204"/>
                  <a:gd name="connsiteX0" fmla="*/ 1013300 w 1013300"/>
                  <a:gd name="connsiteY0" fmla="*/ 0 h 499066"/>
                  <a:gd name="connsiteX1" fmla="*/ 0 w 1013300"/>
                  <a:gd name="connsiteY1" fmla="*/ 499066 h 499066"/>
                  <a:gd name="connsiteX0" fmla="*/ 765367 w 765367"/>
                  <a:gd name="connsiteY0" fmla="*/ 0 h 590057"/>
                  <a:gd name="connsiteX1" fmla="*/ 0 w 765367"/>
                  <a:gd name="connsiteY1" fmla="*/ 590057 h 590057"/>
                  <a:gd name="connsiteX0" fmla="*/ 765367 w 765367"/>
                  <a:gd name="connsiteY0" fmla="*/ 0 h 598355"/>
                  <a:gd name="connsiteX1" fmla="*/ 0 w 765367"/>
                  <a:gd name="connsiteY1" fmla="*/ 590057 h 598355"/>
                  <a:gd name="connsiteX0" fmla="*/ 765367 w 765367"/>
                  <a:gd name="connsiteY0" fmla="*/ 0 h 599714"/>
                  <a:gd name="connsiteX1" fmla="*/ 0 w 765367"/>
                  <a:gd name="connsiteY1" fmla="*/ 590057 h 599714"/>
                  <a:gd name="connsiteX0" fmla="*/ 765367 w 765367"/>
                  <a:gd name="connsiteY0" fmla="*/ 0 h 599714"/>
                  <a:gd name="connsiteX1" fmla="*/ 0 w 765367"/>
                  <a:gd name="connsiteY1" fmla="*/ 590057 h 599714"/>
                </a:gdLst>
                <a:ahLst/>
                <a:cxnLst>
                  <a:cxn ang="0">
                    <a:pos x="connsiteX0" y="connsiteY0"/>
                  </a:cxn>
                  <a:cxn ang="0">
                    <a:pos x="connsiteX1" y="connsiteY1"/>
                  </a:cxn>
                </a:cxnLst>
                <a:rect l="l" t="t" r="r" b="b"/>
                <a:pathLst>
                  <a:path w="765367" h="599714" extrusionOk="0">
                    <a:moveTo>
                      <a:pt x="765367" y="0"/>
                    </a:moveTo>
                    <a:cubicBezTo>
                      <a:pt x="552347" y="274028"/>
                      <a:pt x="465632" y="666343"/>
                      <a:pt x="0" y="590057"/>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sp>
            <p:nvSpPr>
              <p:cNvPr id="58" name="Freihandform 79"/>
              <p:cNvSpPr/>
              <p:nvPr/>
            </p:nvSpPr>
            <p:spPr bwMode="auto">
              <a:xfrm flipH="1">
                <a:off x="4618884" y="2875826"/>
                <a:ext cx="586441" cy="1249167"/>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439341 w 439340"/>
                  <a:gd name="connsiteY0" fmla="*/ 0 h 1197762"/>
                  <a:gd name="connsiteX1" fmla="*/ 164954 w 439340"/>
                  <a:gd name="connsiteY1" fmla="*/ 1128419 h 1197762"/>
                  <a:gd name="connsiteX2" fmla="*/ 24948 w 439340"/>
                  <a:gd name="connsiteY2" fmla="*/ 1188691 h 1197762"/>
                  <a:gd name="connsiteX0" fmla="*/ 443219 w 443219"/>
                  <a:gd name="connsiteY0" fmla="*/ 0 h 1188691"/>
                  <a:gd name="connsiteX1" fmla="*/ 137912 w 443219"/>
                  <a:gd name="connsiteY1" fmla="*/ 454578 h 1188691"/>
                  <a:gd name="connsiteX2" fmla="*/ 28826 w 443219"/>
                  <a:gd name="connsiteY2" fmla="*/ 1188691 h 1188691"/>
                  <a:gd name="connsiteX0" fmla="*/ 444134 w 444134"/>
                  <a:gd name="connsiteY0" fmla="*/ 0 h 1188691"/>
                  <a:gd name="connsiteX1" fmla="*/ 132643 w 444134"/>
                  <a:gd name="connsiteY1" fmla="*/ 451385 h 1188691"/>
                  <a:gd name="connsiteX2" fmla="*/ 29741 w 444134"/>
                  <a:gd name="connsiteY2" fmla="*/ 1188691 h 1188691"/>
                  <a:gd name="connsiteX0" fmla="*/ 440804 w 440804"/>
                  <a:gd name="connsiteY0" fmla="*/ 0 h 1188691"/>
                  <a:gd name="connsiteX1" fmla="*/ 129313 w 440804"/>
                  <a:gd name="connsiteY1" fmla="*/ 451385 h 1188691"/>
                  <a:gd name="connsiteX2" fmla="*/ 26411 w 440804"/>
                  <a:gd name="connsiteY2" fmla="*/ 1188691 h 1188691"/>
                  <a:gd name="connsiteX0" fmla="*/ 441795 w 441795"/>
                  <a:gd name="connsiteY0" fmla="*/ 0 h 1188691"/>
                  <a:gd name="connsiteX1" fmla="*/ 130304 w 441795"/>
                  <a:gd name="connsiteY1" fmla="*/ 451385 h 1188691"/>
                  <a:gd name="connsiteX2" fmla="*/ 27402 w 441795"/>
                  <a:gd name="connsiteY2" fmla="*/ 1188691 h 1188691"/>
                  <a:gd name="connsiteX0" fmla="*/ 414393 w 414393"/>
                  <a:gd name="connsiteY0" fmla="*/ 0 h 1229564"/>
                  <a:gd name="connsiteX1" fmla="*/ 102902 w 414393"/>
                  <a:gd name="connsiteY1" fmla="*/ 451385 h 1229564"/>
                  <a:gd name="connsiteX2" fmla="*/ 0 w 414393"/>
                  <a:gd name="connsiteY2" fmla="*/ 1188691 h 1229564"/>
                  <a:gd name="connsiteX0" fmla="*/ 451498 w 451498"/>
                  <a:gd name="connsiteY0" fmla="*/ 0 h 775230"/>
                  <a:gd name="connsiteX1" fmla="*/ 140007 w 451498"/>
                  <a:gd name="connsiteY1" fmla="*/ 451385 h 775230"/>
                  <a:gd name="connsiteX2" fmla="*/ 0 w 451498"/>
                  <a:gd name="connsiteY2" fmla="*/ 703271 h 775230"/>
                  <a:gd name="connsiteX0" fmla="*/ 451498 w 451498"/>
                  <a:gd name="connsiteY0" fmla="*/ 0 h 776419"/>
                  <a:gd name="connsiteX1" fmla="*/ 140007 w 451498"/>
                  <a:gd name="connsiteY1" fmla="*/ 451385 h 776419"/>
                  <a:gd name="connsiteX2" fmla="*/ 0 w 451498"/>
                  <a:gd name="connsiteY2" fmla="*/ 703271 h 776419"/>
                  <a:gd name="connsiteX0" fmla="*/ 451498 w 451498"/>
                  <a:gd name="connsiteY0" fmla="*/ 0 h 777375"/>
                  <a:gd name="connsiteX1" fmla="*/ 140007 w 451498"/>
                  <a:gd name="connsiteY1" fmla="*/ 451385 h 777375"/>
                  <a:gd name="connsiteX2" fmla="*/ 0 w 451498"/>
                  <a:gd name="connsiteY2" fmla="*/ 703271 h 777375"/>
                  <a:gd name="connsiteX0" fmla="*/ 451498 w 451498"/>
                  <a:gd name="connsiteY0" fmla="*/ 0 h 777375"/>
                  <a:gd name="connsiteX1" fmla="*/ 140007 w 451498"/>
                  <a:gd name="connsiteY1" fmla="*/ 451385 h 777375"/>
                  <a:gd name="connsiteX2" fmla="*/ 0 w 451498"/>
                  <a:gd name="connsiteY2" fmla="*/ 703271 h 777375"/>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70599"/>
                  <a:gd name="connsiteX1" fmla="*/ 140007 w 457682"/>
                  <a:gd name="connsiteY1" fmla="*/ 444998 h 770599"/>
                  <a:gd name="connsiteX2" fmla="*/ 0 w 457682"/>
                  <a:gd name="connsiteY2" fmla="*/ 696884 h 770599"/>
                  <a:gd name="connsiteX0" fmla="*/ 480873 w 480873"/>
                  <a:gd name="connsiteY0" fmla="*/ 0 h 780932"/>
                  <a:gd name="connsiteX1" fmla="*/ 140007 w 480873"/>
                  <a:gd name="connsiteY1" fmla="*/ 456974 h 780932"/>
                  <a:gd name="connsiteX2" fmla="*/ 0 w 480873"/>
                  <a:gd name="connsiteY2" fmla="*/ 708860 h 780932"/>
                  <a:gd name="connsiteX0" fmla="*/ 480873 w 480873"/>
                  <a:gd name="connsiteY0" fmla="*/ 0 h 782639"/>
                  <a:gd name="connsiteX1" fmla="*/ 140007 w 480873"/>
                  <a:gd name="connsiteY1" fmla="*/ 456974 h 782639"/>
                  <a:gd name="connsiteX2" fmla="*/ 0 w 480873"/>
                  <a:gd name="connsiteY2" fmla="*/ 708860 h 782639"/>
                  <a:gd name="connsiteX0" fmla="*/ 480873 w 480873"/>
                  <a:gd name="connsiteY0" fmla="*/ 0 h 783559"/>
                  <a:gd name="connsiteX1" fmla="*/ 140007 w 480873"/>
                  <a:gd name="connsiteY1" fmla="*/ 456974 h 783559"/>
                  <a:gd name="connsiteX2" fmla="*/ 0 w 480873"/>
                  <a:gd name="connsiteY2" fmla="*/ 708860 h 783559"/>
                  <a:gd name="connsiteX0" fmla="*/ 480873 w 480873"/>
                  <a:gd name="connsiteY0" fmla="*/ 0 h 780854"/>
                  <a:gd name="connsiteX1" fmla="*/ 140007 w 480873"/>
                  <a:gd name="connsiteY1" fmla="*/ 456974 h 780854"/>
                  <a:gd name="connsiteX2" fmla="*/ 0 w 480873"/>
                  <a:gd name="connsiteY2" fmla="*/ 708860 h 780854"/>
                  <a:gd name="connsiteX0" fmla="*/ 480873 w 480873"/>
                  <a:gd name="connsiteY0" fmla="*/ 0 h 774034"/>
                  <a:gd name="connsiteX1" fmla="*/ 140007 w 480873"/>
                  <a:gd name="connsiteY1" fmla="*/ 456974 h 774034"/>
                  <a:gd name="connsiteX2" fmla="*/ 0 w 480873"/>
                  <a:gd name="connsiteY2" fmla="*/ 708860 h 774034"/>
                  <a:gd name="connsiteX0" fmla="*/ 473856 w 473856"/>
                  <a:gd name="connsiteY0" fmla="*/ 0 h 739932"/>
                  <a:gd name="connsiteX1" fmla="*/ 132990 w 473856"/>
                  <a:gd name="connsiteY1" fmla="*/ 456974 h 739932"/>
                  <a:gd name="connsiteX2" fmla="*/ 0 w 473856"/>
                  <a:gd name="connsiteY2" fmla="*/ 670189 h 739932"/>
                  <a:gd name="connsiteX0" fmla="*/ 473856 w 473856"/>
                  <a:gd name="connsiteY0" fmla="*/ 0 h 718472"/>
                  <a:gd name="connsiteX1" fmla="*/ 132990 w 473856"/>
                  <a:gd name="connsiteY1" fmla="*/ 456974 h 718472"/>
                  <a:gd name="connsiteX2" fmla="*/ 0 w 473856"/>
                  <a:gd name="connsiteY2" fmla="*/ 670189 h 718472"/>
                  <a:gd name="connsiteX0" fmla="*/ 473856 w 473856"/>
                  <a:gd name="connsiteY0" fmla="*/ 0 h 720077"/>
                  <a:gd name="connsiteX1" fmla="*/ 132990 w 473856"/>
                  <a:gd name="connsiteY1" fmla="*/ 456974 h 720077"/>
                  <a:gd name="connsiteX2" fmla="*/ 0 w 473856"/>
                  <a:gd name="connsiteY2" fmla="*/ 670189 h 720077"/>
                  <a:gd name="connsiteX0" fmla="*/ 473856 w 473856"/>
                  <a:gd name="connsiteY0" fmla="*/ 0 h 721952"/>
                  <a:gd name="connsiteX1" fmla="*/ 135329 w 473856"/>
                  <a:gd name="connsiteY1" fmla="*/ 470623 h 721952"/>
                  <a:gd name="connsiteX2" fmla="*/ 0 w 473856"/>
                  <a:gd name="connsiteY2" fmla="*/ 670189 h 721952"/>
                  <a:gd name="connsiteX0" fmla="*/ 473856 w 473856"/>
                  <a:gd name="connsiteY0" fmla="*/ 0 h 722607"/>
                  <a:gd name="connsiteX1" fmla="*/ 125973 w 473856"/>
                  <a:gd name="connsiteY1" fmla="*/ 475172 h 722607"/>
                  <a:gd name="connsiteX2" fmla="*/ 0 w 473856"/>
                  <a:gd name="connsiteY2" fmla="*/ 670189 h 722607"/>
                  <a:gd name="connsiteX0" fmla="*/ 473856 w 473856"/>
                  <a:gd name="connsiteY0" fmla="*/ 0 h 721661"/>
                  <a:gd name="connsiteX1" fmla="*/ 125973 w 473856"/>
                  <a:gd name="connsiteY1" fmla="*/ 475172 h 721661"/>
                  <a:gd name="connsiteX2" fmla="*/ 0 w 473856"/>
                  <a:gd name="connsiteY2" fmla="*/ 670189 h 721661"/>
                  <a:gd name="connsiteX0" fmla="*/ 487890 w 487890"/>
                  <a:gd name="connsiteY0" fmla="*/ 0 h 715279"/>
                  <a:gd name="connsiteX1" fmla="*/ 125973 w 487890"/>
                  <a:gd name="connsiteY1" fmla="*/ 470622 h 715279"/>
                  <a:gd name="connsiteX2" fmla="*/ 0 w 487890"/>
                  <a:gd name="connsiteY2" fmla="*/ 665639 h 715279"/>
                  <a:gd name="connsiteX0" fmla="*/ 487890 w 487890"/>
                  <a:gd name="connsiteY0" fmla="*/ 0 h 717992"/>
                  <a:gd name="connsiteX1" fmla="*/ 125973 w 487890"/>
                  <a:gd name="connsiteY1" fmla="*/ 470622 h 717992"/>
                  <a:gd name="connsiteX2" fmla="*/ 0 w 487890"/>
                  <a:gd name="connsiteY2" fmla="*/ 665639 h 717992"/>
                  <a:gd name="connsiteX0" fmla="*/ 494907 w 494907"/>
                  <a:gd name="connsiteY0" fmla="*/ 0 h 712958"/>
                  <a:gd name="connsiteX1" fmla="*/ 125973 w 494907"/>
                  <a:gd name="connsiteY1" fmla="*/ 468347 h 712958"/>
                  <a:gd name="connsiteX2" fmla="*/ 0 w 494907"/>
                  <a:gd name="connsiteY2" fmla="*/ 663364 h 712958"/>
                  <a:gd name="connsiteX0" fmla="*/ 494907 w 494907"/>
                  <a:gd name="connsiteY0" fmla="*/ 0 h 716076"/>
                  <a:gd name="connsiteX1" fmla="*/ 125973 w 494907"/>
                  <a:gd name="connsiteY1" fmla="*/ 468347 h 716076"/>
                  <a:gd name="connsiteX2" fmla="*/ 0 w 494907"/>
                  <a:gd name="connsiteY2" fmla="*/ 663364 h 716076"/>
                  <a:gd name="connsiteX0" fmla="*/ 504263 w 504263"/>
                  <a:gd name="connsiteY0" fmla="*/ 0 h 705994"/>
                  <a:gd name="connsiteX1" fmla="*/ 125973 w 504263"/>
                  <a:gd name="connsiteY1" fmla="*/ 461523 h 705994"/>
                  <a:gd name="connsiteX2" fmla="*/ 0 w 504263"/>
                  <a:gd name="connsiteY2" fmla="*/ 656540 h 705994"/>
                  <a:gd name="connsiteX0" fmla="*/ 504263 w 504263"/>
                  <a:gd name="connsiteY0" fmla="*/ 0 h 708998"/>
                  <a:gd name="connsiteX1" fmla="*/ 125973 w 504263"/>
                  <a:gd name="connsiteY1" fmla="*/ 461523 h 708998"/>
                  <a:gd name="connsiteX2" fmla="*/ 0 w 504263"/>
                  <a:gd name="connsiteY2" fmla="*/ 656540 h 708998"/>
                  <a:gd name="connsiteX0" fmla="*/ 504263 w 504263"/>
                  <a:gd name="connsiteY0" fmla="*/ 0 h 708880"/>
                  <a:gd name="connsiteX1" fmla="*/ 125973 w 504263"/>
                  <a:gd name="connsiteY1" fmla="*/ 461523 h 708880"/>
                  <a:gd name="connsiteX2" fmla="*/ 0 w 504263"/>
                  <a:gd name="connsiteY2" fmla="*/ 656540 h 708880"/>
                  <a:gd name="connsiteX0" fmla="*/ 504263 w 504263"/>
                  <a:gd name="connsiteY0" fmla="*/ 0 h 709043"/>
                  <a:gd name="connsiteX1" fmla="*/ 125973 w 504263"/>
                  <a:gd name="connsiteY1" fmla="*/ 461523 h 709043"/>
                  <a:gd name="connsiteX2" fmla="*/ 0 w 504263"/>
                  <a:gd name="connsiteY2" fmla="*/ 656540 h 709043"/>
                  <a:gd name="connsiteX0" fmla="*/ 504263 w 504263"/>
                  <a:gd name="connsiteY0" fmla="*/ 0 h 695247"/>
                  <a:gd name="connsiteX1" fmla="*/ 130651 w 504263"/>
                  <a:gd name="connsiteY1" fmla="*/ 338687 h 695247"/>
                  <a:gd name="connsiteX2" fmla="*/ 0 w 504263"/>
                  <a:gd name="connsiteY2" fmla="*/ 656540 h 695247"/>
                  <a:gd name="connsiteX0" fmla="*/ 504263 w 504263"/>
                  <a:gd name="connsiteY0" fmla="*/ 0 h 695247"/>
                  <a:gd name="connsiteX1" fmla="*/ 130651 w 504263"/>
                  <a:gd name="connsiteY1" fmla="*/ 338687 h 695247"/>
                  <a:gd name="connsiteX2" fmla="*/ 0 w 504263"/>
                  <a:gd name="connsiteY2" fmla="*/ 656540 h 695247"/>
                  <a:gd name="connsiteX0" fmla="*/ 504263 w 504263"/>
                  <a:gd name="connsiteY0" fmla="*/ 0 h 656540"/>
                  <a:gd name="connsiteX1" fmla="*/ 130651 w 504263"/>
                  <a:gd name="connsiteY1" fmla="*/ 338687 h 656540"/>
                  <a:gd name="connsiteX2" fmla="*/ 0 w 504263"/>
                  <a:gd name="connsiteY2" fmla="*/ 656540 h 656540"/>
                  <a:gd name="connsiteX0" fmla="*/ 376939 w 376939"/>
                  <a:gd name="connsiteY0" fmla="*/ 0 h 1052347"/>
                  <a:gd name="connsiteX1" fmla="*/ 3327 w 376939"/>
                  <a:gd name="connsiteY1" fmla="*/ 338687 h 1052347"/>
                  <a:gd name="connsiteX2" fmla="*/ 200134 w 376939"/>
                  <a:gd name="connsiteY2" fmla="*/ 1052347 h 1052347"/>
                  <a:gd name="connsiteX0" fmla="*/ 425408 w 425408"/>
                  <a:gd name="connsiteY0" fmla="*/ 0 h 1052347"/>
                  <a:gd name="connsiteX1" fmla="*/ 51796 w 425408"/>
                  <a:gd name="connsiteY1" fmla="*/ 338687 h 1052347"/>
                  <a:gd name="connsiteX2" fmla="*/ 248603 w 425408"/>
                  <a:gd name="connsiteY2" fmla="*/ 1052347 h 1052347"/>
                  <a:gd name="connsiteX0" fmla="*/ 486672 w 486672"/>
                  <a:gd name="connsiteY0" fmla="*/ 0 h 1052347"/>
                  <a:gd name="connsiteX1" fmla="*/ 113060 w 486672"/>
                  <a:gd name="connsiteY1" fmla="*/ 338687 h 1052347"/>
                  <a:gd name="connsiteX2" fmla="*/ 309867 w 486672"/>
                  <a:gd name="connsiteY2" fmla="*/ 1052347 h 1052347"/>
                </a:gdLst>
                <a:ahLst/>
                <a:cxnLst>
                  <a:cxn ang="0">
                    <a:pos x="connsiteX0" y="connsiteY0"/>
                  </a:cxn>
                  <a:cxn ang="0">
                    <a:pos x="connsiteX1" y="connsiteY1"/>
                  </a:cxn>
                  <a:cxn ang="0">
                    <a:pos x="connsiteX2" y="connsiteY2"/>
                  </a:cxn>
                </a:cxnLst>
                <a:rect l="l" t="t" r="r" b="b"/>
                <a:pathLst>
                  <a:path w="486672" h="1052347" extrusionOk="0">
                    <a:moveTo>
                      <a:pt x="486672" y="0"/>
                    </a:moveTo>
                    <a:cubicBezTo>
                      <a:pt x="225146" y="170688"/>
                      <a:pt x="173714" y="120075"/>
                      <a:pt x="113060" y="338687"/>
                    </a:cubicBezTo>
                    <a:cubicBezTo>
                      <a:pt x="-68307" y="963134"/>
                      <a:pt x="-51190" y="886134"/>
                      <a:pt x="309867" y="1052347"/>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grpSp>
        <p:grpSp>
          <p:nvGrpSpPr>
            <p:cNvPr id="50" name="Gruppieren 71"/>
            <p:cNvGrpSpPr/>
            <p:nvPr/>
          </p:nvGrpSpPr>
          <p:grpSpPr bwMode="auto">
            <a:xfrm>
              <a:off x="4131411" y="3057198"/>
              <a:ext cx="741690" cy="814682"/>
              <a:chOff x="4131411" y="3057198"/>
              <a:chExt cx="741690" cy="814682"/>
            </a:xfrm>
          </p:grpSpPr>
          <p:cxnSp>
            <p:nvCxnSpPr>
              <p:cNvPr id="51" name="Gerade Verbindung mit Pfeil 72"/>
              <p:cNvCxnSpPr>
                <a:cxnSpLocks/>
              </p:cNvCxnSpPr>
              <p:nvPr/>
            </p:nvCxnSpPr>
            <p:spPr bwMode="auto">
              <a:xfrm flipV="1">
                <a:off x="4522067" y="3057198"/>
                <a:ext cx="144147" cy="10467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2" name="Gerade Verbindung mit Pfeil 73"/>
              <p:cNvCxnSpPr>
                <a:cxnSpLocks/>
              </p:cNvCxnSpPr>
              <p:nvPr/>
            </p:nvCxnSpPr>
            <p:spPr bwMode="auto">
              <a:xfrm flipV="1">
                <a:off x="4649261" y="3317371"/>
                <a:ext cx="223840" cy="66968"/>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3" name="Gerade Verbindung mit Pfeil 74"/>
              <p:cNvCxnSpPr>
                <a:cxnSpLocks/>
              </p:cNvCxnSpPr>
              <p:nvPr/>
            </p:nvCxnSpPr>
            <p:spPr bwMode="auto">
              <a:xfrm flipV="1">
                <a:off x="4595062" y="3177380"/>
                <a:ext cx="197785" cy="9355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4" name="Gerade Verbindung mit Pfeil 75"/>
              <p:cNvCxnSpPr>
                <a:cxnSpLocks/>
              </p:cNvCxnSpPr>
              <p:nvPr/>
            </p:nvCxnSpPr>
            <p:spPr bwMode="auto">
              <a:xfrm flipH="1">
                <a:off x="4131411" y="3524199"/>
                <a:ext cx="112558" cy="12954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5" name="Gerade Verbindung mit Pfeil 76"/>
              <p:cNvCxnSpPr>
                <a:cxnSpLocks/>
              </p:cNvCxnSpPr>
              <p:nvPr/>
            </p:nvCxnSpPr>
            <p:spPr bwMode="auto">
              <a:xfrm>
                <a:off x="4522067" y="3607670"/>
                <a:ext cx="27179" cy="264210"/>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6" name="Gerade Verbindung mit Pfeil 77"/>
              <p:cNvCxnSpPr>
                <a:cxnSpLocks/>
              </p:cNvCxnSpPr>
              <p:nvPr/>
            </p:nvCxnSpPr>
            <p:spPr bwMode="auto">
              <a:xfrm flipH="1">
                <a:off x="4297902" y="3590844"/>
                <a:ext cx="83851" cy="199989"/>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grpSp>
      </p:grpSp>
      <p:grpSp>
        <p:nvGrpSpPr>
          <p:cNvPr id="92" name="q_max"/>
          <p:cNvGrpSpPr/>
          <p:nvPr/>
        </p:nvGrpSpPr>
        <p:grpSpPr bwMode="auto">
          <a:xfrm>
            <a:off x="2156212" y="937653"/>
            <a:ext cx="8878722" cy="5615547"/>
            <a:chOff x="2146481" y="937653"/>
            <a:chExt cx="8878722" cy="5615547"/>
          </a:xfrm>
        </p:grpSpPr>
        <p:grpSp>
          <p:nvGrpSpPr>
            <p:cNvPr id="93" name="Heat Load Limits"/>
            <p:cNvGrpSpPr/>
            <p:nvPr/>
          </p:nvGrpSpPr>
          <p:grpSpPr bwMode="auto">
            <a:xfrm>
              <a:off x="2146481" y="937653"/>
              <a:ext cx="8204173" cy="5615547"/>
              <a:chOff x="2146481" y="937653"/>
              <a:chExt cx="8204173" cy="5615547"/>
            </a:xfrm>
          </p:grpSpPr>
          <p:grpSp>
            <p:nvGrpSpPr>
              <p:cNvPr id="100" name="Lower Divertor"/>
              <p:cNvGrpSpPr/>
              <p:nvPr/>
            </p:nvGrpSpPr>
            <p:grpSpPr bwMode="auto">
              <a:xfrm>
                <a:off x="3140652" y="3455215"/>
                <a:ext cx="7210001" cy="3097985"/>
                <a:chOff x="3140652" y="3455215"/>
                <a:chExt cx="7210001" cy="3097985"/>
              </a:xfrm>
            </p:grpSpPr>
            <p:sp>
              <p:nvSpPr>
                <p:cNvPr id="106" name="horizontal"/>
                <p:cNvSpPr/>
                <p:nvPr/>
              </p:nvSpPr>
              <p:spPr bwMode="auto">
                <a:xfrm>
                  <a:off x="3140652" y="4280276"/>
                  <a:ext cx="2645783" cy="2193542"/>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465507 w 5392221"/>
                    <a:gd name="connsiteY24" fmla="*/ 1334627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71167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73758 w 5392221"/>
                    <a:gd name="connsiteY27" fmla="*/ 586244 h 2272696"/>
                    <a:gd name="connsiteX0" fmla="*/ 545270 w 5392221"/>
                    <a:gd name="connsiteY0" fmla="*/ 600237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5270 w 5392221"/>
                    <a:gd name="connsiteY27" fmla="*/ 600237 h 2272696"/>
                    <a:gd name="connsiteX0" fmla="*/ 540522 w 5392221"/>
                    <a:gd name="connsiteY0" fmla="*/ 614230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0522 w 5392221"/>
                    <a:gd name="connsiteY27" fmla="*/ 614230 h 2272696"/>
                    <a:gd name="connsiteX0" fmla="*/ 538742 w 5392221"/>
                    <a:gd name="connsiteY0" fmla="*/ 612481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12481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4898 w 5392221"/>
                    <a:gd name="connsiteY25" fmla="*/ 1180930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3117 w 5392221"/>
                    <a:gd name="connsiteY25" fmla="*/ 1193175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4960769 w 5392221"/>
                    <a:gd name="connsiteY11" fmla="*/ 1148991 h 2271563"/>
                    <a:gd name="connsiteX12" fmla="*/ 5285382 w 5392221"/>
                    <a:gd name="connsiteY12" fmla="*/ 675755 h 2271563"/>
                    <a:gd name="connsiteX13" fmla="*/ 5386448 w 5392221"/>
                    <a:gd name="connsiteY13" fmla="*/ 229155 h 2271563"/>
                    <a:gd name="connsiteX14" fmla="*/ 5370755 w 5392221"/>
                    <a:gd name="connsiteY14" fmla="*/ 0 h 2271563"/>
                    <a:gd name="connsiteX15" fmla="*/ 5194425 w 5392221"/>
                    <a:gd name="connsiteY15" fmla="*/ 264275 h 2271563"/>
                    <a:gd name="connsiteX16" fmla="*/ 5093358 w 5392221"/>
                    <a:gd name="connsiteY16" fmla="*/ 462846 h 2271563"/>
                    <a:gd name="connsiteX17" fmla="*/ 4693043 w 5392221"/>
                    <a:gd name="connsiteY17" fmla="*/ 826076 h 2271563"/>
                    <a:gd name="connsiteX18" fmla="*/ 4381725 w 5392221"/>
                    <a:gd name="connsiteY18" fmla="*/ 1087408 h 2271563"/>
                    <a:gd name="connsiteX19" fmla="*/ 3705611 w 5392221"/>
                    <a:gd name="connsiteY19" fmla="*/ 1374093 h 2271563"/>
                    <a:gd name="connsiteX20" fmla="*/ 2849108 w 5392221"/>
                    <a:gd name="connsiteY20" fmla="*/ 1532243 h 2271563"/>
                    <a:gd name="connsiteX21" fmla="*/ 2184674 w 5392221"/>
                    <a:gd name="connsiteY21" fmla="*/ 1532002 h 2271563"/>
                    <a:gd name="connsiteX22" fmla="*/ 1983517 w 5392221"/>
                    <a:gd name="connsiteY22" fmla="*/ 1520070 h 2271563"/>
                    <a:gd name="connsiteX23" fmla="*/ 1980663 w 5392221"/>
                    <a:gd name="connsiteY23" fmla="*/ 1534070 h 2271563"/>
                    <a:gd name="connsiteX24" fmla="*/ 1120239 w 5392221"/>
                    <a:gd name="connsiteY24" fmla="*/ 1190293 h 2271563"/>
                    <a:gd name="connsiteX25" fmla="*/ 765976 w 5392221"/>
                    <a:gd name="connsiteY25" fmla="*/ 913900 h 2271563"/>
                    <a:gd name="connsiteX26" fmla="*/ 538742 w 5392221"/>
                    <a:gd name="connsiteY26" fmla="*/ 602602 h 2271563"/>
                    <a:gd name="connsiteX0" fmla="*/ 538742 w 5389372"/>
                    <a:gd name="connsiteY0" fmla="*/ 403541 h 2072502"/>
                    <a:gd name="connsiteX1" fmla="*/ 0 w 5389372"/>
                    <a:gd name="connsiteY1" fmla="*/ 534748 h 2072502"/>
                    <a:gd name="connsiteX2" fmla="*/ 76698 w 5389372"/>
                    <a:gd name="connsiteY2" fmla="*/ 981034 h 2072502"/>
                    <a:gd name="connsiteX3" fmla="*/ 278379 w 5389372"/>
                    <a:gd name="connsiteY3" fmla="*/ 1369654 h 2072502"/>
                    <a:gd name="connsiteX4" fmla="*/ 765710 w 5389372"/>
                    <a:gd name="connsiteY4" fmla="*/ 1751419 h 2072502"/>
                    <a:gd name="connsiteX5" fmla="*/ 1190438 w 5389372"/>
                    <a:gd name="connsiteY5" fmla="*/ 1916807 h 2072502"/>
                    <a:gd name="connsiteX6" fmla="*/ 1904228 w 5389372"/>
                    <a:gd name="connsiteY6" fmla="*/ 2057082 h 2072502"/>
                    <a:gd name="connsiteX7" fmla="*/ 2629622 w 5389372"/>
                    <a:gd name="connsiteY7" fmla="*/ 2062450 h 2072502"/>
                    <a:gd name="connsiteX8" fmla="*/ 3364205 w 5389372"/>
                    <a:gd name="connsiteY8" fmla="*/ 1978630 h 2072502"/>
                    <a:gd name="connsiteX9" fmla="*/ 3848324 w 5389372"/>
                    <a:gd name="connsiteY9" fmla="*/ 1857334 h 2072502"/>
                    <a:gd name="connsiteX10" fmla="*/ 4428938 w 5389372"/>
                    <a:gd name="connsiteY10" fmla="*/ 1550281 h 2072502"/>
                    <a:gd name="connsiteX11" fmla="*/ 4960769 w 5389372"/>
                    <a:gd name="connsiteY11" fmla="*/ 949930 h 2072502"/>
                    <a:gd name="connsiteX12" fmla="*/ 5285382 w 5389372"/>
                    <a:gd name="connsiteY12" fmla="*/ 476694 h 2072502"/>
                    <a:gd name="connsiteX13" fmla="*/ 5386448 w 5389372"/>
                    <a:gd name="connsiteY13" fmla="*/ 30094 h 2072502"/>
                    <a:gd name="connsiteX14" fmla="*/ 5194425 w 5389372"/>
                    <a:gd name="connsiteY14" fmla="*/ 65214 h 2072502"/>
                    <a:gd name="connsiteX15" fmla="*/ 5093358 w 5389372"/>
                    <a:gd name="connsiteY15" fmla="*/ 263785 h 2072502"/>
                    <a:gd name="connsiteX16" fmla="*/ 4693043 w 5389372"/>
                    <a:gd name="connsiteY16" fmla="*/ 627015 h 2072502"/>
                    <a:gd name="connsiteX17" fmla="*/ 4381725 w 5389372"/>
                    <a:gd name="connsiteY17" fmla="*/ 888347 h 2072502"/>
                    <a:gd name="connsiteX18" fmla="*/ 3705611 w 5389372"/>
                    <a:gd name="connsiteY18" fmla="*/ 1175032 h 2072502"/>
                    <a:gd name="connsiteX19" fmla="*/ 2849108 w 5389372"/>
                    <a:gd name="connsiteY19" fmla="*/ 1333182 h 2072502"/>
                    <a:gd name="connsiteX20" fmla="*/ 2184674 w 5389372"/>
                    <a:gd name="connsiteY20" fmla="*/ 1332941 h 2072502"/>
                    <a:gd name="connsiteX21" fmla="*/ 1983517 w 5389372"/>
                    <a:gd name="connsiteY21" fmla="*/ 1321009 h 2072502"/>
                    <a:gd name="connsiteX22" fmla="*/ 1980663 w 5389372"/>
                    <a:gd name="connsiteY22" fmla="*/ 1335009 h 2072502"/>
                    <a:gd name="connsiteX23" fmla="*/ 1120239 w 5389372"/>
                    <a:gd name="connsiteY23" fmla="*/ 991232 h 2072502"/>
                    <a:gd name="connsiteX24" fmla="*/ 765976 w 5389372"/>
                    <a:gd name="connsiteY24" fmla="*/ 714839 h 2072502"/>
                    <a:gd name="connsiteX25" fmla="*/ 538742 w 5389372"/>
                    <a:gd name="connsiteY25" fmla="*/ 403541 h 2072502"/>
                    <a:gd name="connsiteX0" fmla="*/ 538742 w 5395085"/>
                    <a:gd name="connsiteY0" fmla="*/ 378246 h 2047207"/>
                    <a:gd name="connsiteX1" fmla="*/ 0 w 5395085"/>
                    <a:gd name="connsiteY1" fmla="*/ 509453 h 2047207"/>
                    <a:gd name="connsiteX2" fmla="*/ 76698 w 5395085"/>
                    <a:gd name="connsiteY2" fmla="*/ 955739 h 2047207"/>
                    <a:gd name="connsiteX3" fmla="*/ 278379 w 5395085"/>
                    <a:gd name="connsiteY3" fmla="*/ 1344359 h 2047207"/>
                    <a:gd name="connsiteX4" fmla="*/ 765710 w 5395085"/>
                    <a:gd name="connsiteY4" fmla="*/ 1726124 h 2047207"/>
                    <a:gd name="connsiteX5" fmla="*/ 1190438 w 5395085"/>
                    <a:gd name="connsiteY5" fmla="*/ 1891512 h 2047207"/>
                    <a:gd name="connsiteX6" fmla="*/ 1904228 w 5395085"/>
                    <a:gd name="connsiteY6" fmla="*/ 2031787 h 2047207"/>
                    <a:gd name="connsiteX7" fmla="*/ 2629622 w 5395085"/>
                    <a:gd name="connsiteY7" fmla="*/ 2037155 h 2047207"/>
                    <a:gd name="connsiteX8" fmla="*/ 3364205 w 5395085"/>
                    <a:gd name="connsiteY8" fmla="*/ 1953335 h 2047207"/>
                    <a:gd name="connsiteX9" fmla="*/ 3848324 w 5395085"/>
                    <a:gd name="connsiteY9" fmla="*/ 1832039 h 2047207"/>
                    <a:gd name="connsiteX10" fmla="*/ 4428938 w 5395085"/>
                    <a:gd name="connsiteY10" fmla="*/ 1524986 h 2047207"/>
                    <a:gd name="connsiteX11" fmla="*/ 4960769 w 5395085"/>
                    <a:gd name="connsiteY11" fmla="*/ 924635 h 2047207"/>
                    <a:gd name="connsiteX12" fmla="*/ 5285382 w 5395085"/>
                    <a:gd name="connsiteY12" fmla="*/ 451399 h 2047207"/>
                    <a:gd name="connsiteX13" fmla="*/ 5386448 w 5395085"/>
                    <a:gd name="connsiteY13" fmla="*/ 4799 h 2047207"/>
                    <a:gd name="connsiteX14" fmla="*/ 5093358 w 5395085"/>
                    <a:gd name="connsiteY14" fmla="*/ 238490 h 2047207"/>
                    <a:gd name="connsiteX15" fmla="*/ 4693043 w 5395085"/>
                    <a:gd name="connsiteY15" fmla="*/ 601720 h 2047207"/>
                    <a:gd name="connsiteX16" fmla="*/ 4381725 w 5395085"/>
                    <a:gd name="connsiteY16" fmla="*/ 863052 h 2047207"/>
                    <a:gd name="connsiteX17" fmla="*/ 3705611 w 5395085"/>
                    <a:gd name="connsiteY17" fmla="*/ 1149737 h 2047207"/>
                    <a:gd name="connsiteX18" fmla="*/ 2849108 w 5395085"/>
                    <a:gd name="connsiteY18" fmla="*/ 1307887 h 2047207"/>
                    <a:gd name="connsiteX19" fmla="*/ 2184674 w 5395085"/>
                    <a:gd name="connsiteY19" fmla="*/ 1307646 h 2047207"/>
                    <a:gd name="connsiteX20" fmla="*/ 1983517 w 5395085"/>
                    <a:gd name="connsiteY20" fmla="*/ 1295714 h 2047207"/>
                    <a:gd name="connsiteX21" fmla="*/ 1980663 w 5395085"/>
                    <a:gd name="connsiteY21" fmla="*/ 1309714 h 2047207"/>
                    <a:gd name="connsiteX22" fmla="*/ 1120239 w 5395085"/>
                    <a:gd name="connsiteY22" fmla="*/ 965937 h 2047207"/>
                    <a:gd name="connsiteX23" fmla="*/ 765976 w 5395085"/>
                    <a:gd name="connsiteY23" fmla="*/ 689544 h 2047207"/>
                    <a:gd name="connsiteX24" fmla="*/ 538742 w 5395085"/>
                    <a:gd name="connsiteY24" fmla="*/ 378246 h 2047207"/>
                    <a:gd name="connsiteX0" fmla="*/ 538742 w 5288131"/>
                    <a:gd name="connsiteY0" fmla="*/ 143025 h 1811986"/>
                    <a:gd name="connsiteX1" fmla="*/ 0 w 5288131"/>
                    <a:gd name="connsiteY1" fmla="*/ 274232 h 1811986"/>
                    <a:gd name="connsiteX2" fmla="*/ 76698 w 5288131"/>
                    <a:gd name="connsiteY2" fmla="*/ 720518 h 1811986"/>
                    <a:gd name="connsiteX3" fmla="*/ 278379 w 5288131"/>
                    <a:gd name="connsiteY3" fmla="*/ 1109138 h 1811986"/>
                    <a:gd name="connsiteX4" fmla="*/ 765710 w 5288131"/>
                    <a:gd name="connsiteY4" fmla="*/ 1490903 h 1811986"/>
                    <a:gd name="connsiteX5" fmla="*/ 1190438 w 5288131"/>
                    <a:gd name="connsiteY5" fmla="*/ 1656291 h 1811986"/>
                    <a:gd name="connsiteX6" fmla="*/ 1904228 w 5288131"/>
                    <a:gd name="connsiteY6" fmla="*/ 1796566 h 1811986"/>
                    <a:gd name="connsiteX7" fmla="*/ 2629622 w 5288131"/>
                    <a:gd name="connsiteY7" fmla="*/ 1801934 h 1811986"/>
                    <a:gd name="connsiteX8" fmla="*/ 3364205 w 5288131"/>
                    <a:gd name="connsiteY8" fmla="*/ 1718114 h 1811986"/>
                    <a:gd name="connsiteX9" fmla="*/ 3848324 w 5288131"/>
                    <a:gd name="connsiteY9" fmla="*/ 1596818 h 1811986"/>
                    <a:gd name="connsiteX10" fmla="*/ 4428938 w 5288131"/>
                    <a:gd name="connsiteY10" fmla="*/ 1289765 h 1811986"/>
                    <a:gd name="connsiteX11" fmla="*/ 4960769 w 5288131"/>
                    <a:gd name="connsiteY11" fmla="*/ 689414 h 1811986"/>
                    <a:gd name="connsiteX12" fmla="*/ 5285382 w 5288131"/>
                    <a:gd name="connsiteY12" fmla="*/ 216178 h 1811986"/>
                    <a:gd name="connsiteX13" fmla="*/ 5093358 w 5288131"/>
                    <a:gd name="connsiteY13" fmla="*/ 3269 h 1811986"/>
                    <a:gd name="connsiteX14" fmla="*/ 4693043 w 5288131"/>
                    <a:gd name="connsiteY14" fmla="*/ 366499 h 1811986"/>
                    <a:gd name="connsiteX15" fmla="*/ 4381725 w 5288131"/>
                    <a:gd name="connsiteY15" fmla="*/ 627831 h 1811986"/>
                    <a:gd name="connsiteX16" fmla="*/ 3705611 w 5288131"/>
                    <a:gd name="connsiteY16" fmla="*/ 914516 h 1811986"/>
                    <a:gd name="connsiteX17" fmla="*/ 2849108 w 5288131"/>
                    <a:gd name="connsiteY17" fmla="*/ 1072666 h 1811986"/>
                    <a:gd name="connsiteX18" fmla="*/ 2184674 w 5288131"/>
                    <a:gd name="connsiteY18" fmla="*/ 1072425 h 1811986"/>
                    <a:gd name="connsiteX19" fmla="*/ 1983517 w 5288131"/>
                    <a:gd name="connsiteY19" fmla="*/ 1060493 h 1811986"/>
                    <a:gd name="connsiteX20" fmla="*/ 1980663 w 5288131"/>
                    <a:gd name="connsiteY20" fmla="*/ 1074493 h 1811986"/>
                    <a:gd name="connsiteX21" fmla="*/ 1120239 w 5288131"/>
                    <a:gd name="connsiteY21" fmla="*/ 730716 h 1811986"/>
                    <a:gd name="connsiteX22" fmla="*/ 765976 w 5288131"/>
                    <a:gd name="connsiteY22" fmla="*/ 454323 h 1811986"/>
                    <a:gd name="connsiteX23" fmla="*/ 538742 w 5288131"/>
                    <a:gd name="connsiteY23" fmla="*/ 143025 h 1811986"/>
                    <a:gd name="connsiteX0" fmla="*/ 538742 w 5107396"/>
                    <a:gd name="connsiteY0" fmla="*/ 145928 h 1814889"/>
                    <a:gd name="connsiteX1" fmla="*/ 0 w 5107396"/>
                    <a:gd name="connsiteY1" fmla="*/ 277135 h 1814889"/>
                    <a:gd name="connsiteX2" fmla="*/ 76698 w 5107396"/>
                    <a:gd name="connsiteY2" fmla="*/ 723421 h 1814889"/>
                    <a:gd name="connsiteX3" fmla="*/ 278379 w 5107396"/>
                    <a:gd name="connsiteY3" fmla="*/ 1112041 h 1814889"/>
                    <a:gd name="connsiteX4" fmla="*/ 765710 w 5107396"/>
                    <a:gd name="connsiteY4" fmla="*/ 1493806 h 1814889"/>
                    <a:gd name="connsiteX5" fmla="*/ 1190438 w 5107396"/>
                    <a:gd name="connsiteY5" fmla="*/ 1659194 h 1814889"/>
                    <a:gd name="connsiteX6" fmla="*/ 1904228 w 5107396"/>
                    <a:gd name="connsiteY6" fmla="*/ 1799469 h 1814889"/>
                    <a:gd name="connsiteX7" fmla="*/ 2629622 w 5107396"/>
                    <a:gd name="connsiteY7" fmla="*/ 1804837 h 1814889"/>
                    <a:gd name="connsiteX8" fmla="*/ 3364205 w 5107396"/>
                    <a:gd name="connsiteY8" fmla="*/ 1721017 h 1814889"/>
                    <a:gd name="connsiteX9" fmla="*/ 3848324 w 5107396"/>
                    <a:gd name="connsiteY9" fmla="*/ 1599721 h 1814889"/>
                    <a:gd name="connsiteX10" fmla="*/ 4428938 w 5107396"/>
                    <a:gd name="connsiteY10" fmla="*/ 1292668 h 1814889"/>
                    <a:gd name="connsiteX11" fmla="*/ 4960769 w 5107396"/>
                    <a:gd name="connsiteY11" fmla="*/ 692317 h 1814889"/>
                    <a:gd name="connsiteX12" fmla="*/ 5093358 w 5107396"/>
                    <a:gd name="connsiteY12" fmla="*/ 6172 h 1814889"/>
                    <a:gd name="connsiteX13" fmla="*/ 4693043 w 5107396"/>
                    <a:gd name="connsiteY13" fmla="*/ 369402 h 1814889"/>
                    <a:gd name="connsiteX14" fmla="*/ 4381725 w 5107396"/>
                    <a:gd name="connsiteY14" fmla="*/ 630734 h 1814889"/>
                    <a:gd name="connsiteX15" fmla="*/ 3705611 w 5107396"/>
                    <a:gd name="connsiteY15" fmla="*/ 917419 h 1814889"/>
                    <a:gd name="connsiteX16" fmla="*/ 2849108 w 5107396"/>
                    <a:gd name="connsiteY16" fmla="*/ 1075569 h 1814889"/>
                    <a:gd name="connsiteX17" fmla="*/ 2184674 w 5107396"/>
                    <a:gd name="connsiteY17" fmla="*/ 1075328 h 1814889"/>
                    <a:gd name="connsiteX18" fmla="*/ 1983517 w 5107396"/>
                    <a:gd name="connsiteY18" fmla="*/ 1063396 h 1814889"/>
                    <a:gd name="connsiteX19" fmla="*/ 1980663 w 5107396"/>
                    <a:gd name="connsiteY19" fmla="*/ 1077396 h 1814889"/>
                    <a:gd name="connsiteX20" fmla="*/ 1120239 w 5107396"/>
                    <a:gd name="connsiteY20" fmla="*/ 733619 h 1814889"/>
                    <a:gd name="connsiteX21" fmla="*/ 765976 w 5107396"/>
                    <a:gd name="connsiteY21" fmla="*/ 457226 h 1814889"/>
                    <a:gd name="connsiteX22" fmla="*/ 538742 w 5107396"/>
                    <a:gd name="connsiteY22" fmla="*/ 145928 h 1814889"/>
                    <a:gd name="connsiteX0" fmla="*/ 538742 w 4966629"/>
                    <a:gd name="connsiteY0" fmla="*/ 0 h 1668961"/>
                    <a:gd name="connsiteX1" fmla="*/ 0 w 4966629"/>
                    <a:gd name="connsiteY1" fmla="*/ 131207 h 1668961"/>
                    <a:gd name="connsiteX2" fmla="*/ 76698 w 4966629"/>
                    <a:gd name="connsiteY2" fmla="*/ 577493 h 1668961"/>
                    <a:gd name="connsiteX3" fmla="*/ 278379 w 4966629"/>
                    <a:gd name="connsiteY3" fmla="*/ 966113 h 1668961"/>
                    <a:gd name="connsiteX4" fmla="*/ 765710 w 4966629"/>
                    <a:gd name="connsiteY4" fmla="*/ 1347878 h 1668961"/>
                    <a:gd name="connsiteX5" fmla="*/ 1190438 w 4966629"/>
                    <a:gd name="connsiteY5" fmla="*/ 1513266 h 1668961"/>
                    <a:gd name="connsiteX6" fmla="*/ 1904228 w 4966629"/>
                    <a:gd name="connsiteY6" fmla="*/ 1653541 h 1668961"/>
                    <a:gd name="connsiteX7" fmla="*/ 2629622 w 4966629"/>
                    <a:gd name="connsiteY7" fmla="*/ 1658909 h 1668961"/>
                    <a:gd name="connsiteX8" fmla="*/ 3364205 w 4966629"/>
                    <a:gd name="connsiteY8" fmla="*/ 1575089 h 1668961"/>
                    <a:gd name="connsiteX9" fmla="*/ 3848324 w 4966629"/>
                    <a:gd name="connsiteY9" fmla="*/ 1453793 h 1668961"/>
                    <a:gd name="connsiteX10" fmla="*/ 4428938 w 4966629"/>
                    <a:gd name="connsiteY10" fmla="*/ 1146740 h 1668961"/>
                    <a:gd name="connsiteX11" fmla="*/ 4960769 w 4966629"/>
                    <a:gd name="connsiteY11" fmla="*/ 546389 h 1668961"/>
                    <a:gd name="connsiteX12" fmla="*/ 4693043 w 4966629"/>
                    <a:gd name="connsiteY12" fmla="*/ 223474 h 1668961"/>
                    <a:gd name="connsiteX13" fmla="*/ 4381725 w 4966629"/>
                    <a:gd name="connsiteY13" fmla="*/ 484806 h 1668961"/>
                    <a:gd name="connsiteX14" fmla="*/ 3705611 w 4966629"/>
                    <a:gd name="connsiteY14" fmla="*/ 771491 h 1668961"/>
                    <a:gd name="connsiteX15" fmla="*/ 2849108 w 4966629"/>
                    <a:gd name="connsiteY15" fmla="*/ 929641 h 1668961"/>
                    <a:gd name="connsiteX16" fmla="*/ 2184674 w 4966629"/>
                    <a:gd name="connsiteY16" fmla="*/ 929400 h 1668961"/>
                    <a:gd name="connsiteX17" fmla="*/ 1983517 w 4966629"/>
                    <a:gd name="connsiteY17" fmla="*/ 917468 h 1668961"/>
                    <a:gd name="connsiteX18" fmla="*/ 1980663 w 4966629"/>
                    <a:gd name="connsiteY18" fmla="*/ 931468 h 1668961"/>
                    <a:gd name="connsiteX19" fmla="*/ 1120239 w 4966629"/>
                    <a:gd name="connsiteY19" fmla="*/ 587691 h 1668961"/>
                    <a:gd name="connsiteX20" fmla="*/ 765976 w 4966629"/>
                    <a:gd name="connsiteY20" fmla="*/ 311298 h 1668961"/>
                    <a:gd name="connsiteX21" fmla="*/ 538742 w 4966629"/>
                    <a:gd name="connsiteY21" fmla="*/ 0 h 1668961"/>
                    <a:gd name="connsiteX0" fmla="*/ 538742 w 4960897"/>
                    <a:gd name="connsiteY0" fmla="*/ 0 h 1668961"/>
                    <a:gd name="connsiteX1" fmla="*/ 0 w 4960897"/>
                    <a:gd name="connsiteY1" fmla="*/ 131207 h 1668961"/>
                    <a:gd name="connsiteX2" fmla="*/ 76698 w 4960897"/>
                    <a:gd name="connsiteY2" fmla="*/ 577493 h 1668961"/>
                    <a:gd name="connsiteX3" fmla="*/ 278379 w 4960897"/>
                    <a:gd name="connsiteY3" fmla="*/ 966113 h 1668961"/>
                    <a:gd name="connsiteX4" fmla="*/ 765710 w 4960897"/>
                    <a:gd name="connsiteY4" fmla="*/ 1347878 h 1668961"/>
                    <a:gd name="connsiteX5" fmla="*/ 1190438 w 4960897"/>
                    <a:gd name="connsiteY5" fmla="*/ 1513266 h 1668961"/>
                    <a:gd name="connsiteX6" fmla="*/ 1904228 w 4960897"/>
                    <a:gd name="connsiteY6" fmla="*/ 1653541 h 1668961"/>
                    <a:gd name="connsiteX7" fmla="*/ 2629622 w 4960897"/>
                    <a:gd name="connsiteY7" fmla="*/ 1658909 h 1668961"/>
                    <a:gd name="connsiteX8" fmla="*/ 3364205 w 4960897"/>
                    <a:gd name="connsiteY8" fmla="*/ 1575089 h 1668961"/>
                    <a:gd name="connsiteX9" fmla="*/ 3848324 w 4960897"/>
                    <a:gd name="connsiteY9" fmla="*/ 1453793 h 1668961"/>
                    <a:gd name="connsiteX10" fmla="*/ 4428938 w 4960897"/>
                    <a:gd name="connsiteY10" fmla="*/ 1146740 h 1668961"/>
                    <a:gd name="connsiteX11" fmla="*/ 4960769 w 4960897"/>
                    <a:gd name="connsiteY11" fmla="*/ 546389 h 1668961"/>
                    <a:gd name="connsiteX12" fmla="*/ 4381725 w 4960897"/>
                    <a:gd name="connsiteY12" fmla="*/ 484806 h 1668961"/>
                    <a:gd name="connsiteX13" fmla="*/ 3705611 w 4960897"/>
                    <a:gd name="connsiteY13" fmla="*/ 771491 h 1668961"/>
                    <a:gd name="connsiteX14" fmla="*/ 2849108 w 4960897"/>
                    <a:gd name="connsiteY14" fmla="*/ 929641 h 1668961"/>
                    <a:gd name="connsiteX15" fmla="*/ 2184674 w 4960897"/>
                    <a:gd name="connsiteY15" fmla="*/ 929400 h 1668961"/>
                    <a:gd name="connsiteX16" fmla="*/ 1983517 w 4960897"/>
                    <a:gd name="connsiteY16" fmla="*/ 917468 h 1668961"/>
                    <a:gd name="connsiteX17" fmla="*/ 1980663 w 4960897"/>
                    <a:gd name="connsiteY17" fmla="*/ 931468 h 1668961"/>
                    <a:gd name="connsiteX18" fmla="*/ 1120239 w 4960897"/>
                    <a:gd name="connsiteY18" fmla="*/ 587691 h 1668961"/>
                    <a:gd name="connsiteX19" fmla="*/ 765976 w 4960897"/>
                    <a:gd name="connsiteY19" fmla="*/ 311298 h 1668961"/>
                    <a:gd name="connsiteX20" fmla="*/ 538742 w 4960897"/>
                    <a:gd name="connsiteY20" fmla="*/ 0 h 1668961"/>
                    <a:gd name="connsiteX0" fmla="*/ 538742 w 4485640"/>
                    <a:gd name="connsiteY0" fmla="*/ 0 h 1668961"/>
                    <a:gd name="connsiteX1" fmla="*/ 0 w 4485640"/>
                    <a:gd name="connsiteY1" fmla="*/ 131207 h 1668961"/>
                    <a:gd name="connsiteX2" fmla="*/ 76698 w 4485640"/>
                    <a:gd name="connsiteY2" fmla="*/ 577493 h 1668961"/>
                    <a:gd name="connsiteX3" fmla="*/ 278379 w 4485640"/>
                    <a:gd name="connsiteY3" fmla="*/ 966113 h 1668961"/>
                    <a:gd name="connsiteX4" fmla="*/ 765710 w 4485640"/>
                    <a:gd name="connsiteY4" fmla="*/ 1347878 h 1668961"/>
                    <a:gd name="connsiteX5" fmla="*/ 1190438 w 4485640"/>
                    <a:gd name="connsiteY5" fmla="*/ 1513266 h 1668961"/>
                    <a:gd name="connsiteX6" fmla="*/ 1904228 w 4485640"/>
                    <a:gd name="connsiteY6" fmla="*/ 1653541 h 1668961"/>
                    <a:gd name="connsiteX7" fmla="*/ 2629622 w 4485640"/>
                    <a:gd name="connsiteY7" fmla="*/ 1658909 h 1668961"/>
                    <a:gd name="connsiteX8" fmla="*/ 3364205 w 4485640"/>
                    <a:gd name="connsiteY8" fmla="*/ 1575089 h 1668961"/>
                    <a:gd name="connsiteX9" fmla="*/ 3848324 w 4485640"/>
                    <a:gd name="connsiteY9" fmla="*/ 1453793 h 1668961"/>
                    <a:gd name="connsiteX10" fmla="*/ 4428938 w 4485640"/>
                    <a:gd name="connsiteY10" fmla="*/ 1146740 h 1668961"/>
                    <a:gd name="connsiteX11" fmla="*/ 4381725 w 4485640"/>
                    <a:gd name="connsiteY11" fmla="*/ 484806 h 1668961"/>
                    <a:gd name="connsiteX12" fmla="*/ 3705611 w 4485640"/>
                    <a:gd name="connsiteY12" fmla="*/ 771491 h 1668961"/>
                    <a:gd name="connsiteX13" fmla="*/ 2849108 w 4485640"/>
                    <a:gd name="connsiteY13" fmla="*/ 929641 h 1668961"/>
                    <a:gd name="connsiteX14" fmla="*/ 2184674 w 4485640"/>
                    <a:gd name="connsiteY14" fmla="*/ 929400 h 1668961"/>
                    <a:gd name="connsiteX15" fmla="*/ 1983517 w 4485640"/>
                    <a:gd name="connsiteY15" fmla="*/ 917468 h 1668961"/>
                    <a:gd name="connsiteX16" fmla="*/ 1980663 w 4485640"/>
                    <a:gd name="connsiteY16" fmla="*/ 931468 h 1668961"/>
                    <a:gd name="connsiteX17" fmla="*/ 1120239 w 4485640"/>
                    <a:gd name="connsiteY17" fmla="*/ 587691 h 1668961"/>
                    <a:gd name="connsiteX18" fmla="*/ 765976 w 4485640"/>
                    <a:gd name="connsiteY18" fmla="*/ 311298 h 1668961"/>
                    <a:gd name="connsiteX19" fmla="*/ 538742 w 4485640"/>
                    <a:gd name="connsiteY19" fmla="*/ 0 h 1668961"/>
                    <a:gd name="connsiteX0" fmla="*/ 538742 w 4429892"/>
                    <a:gd name="connsiteY0" fmla="*/ 0 h 1668961"/>
                    <a:gd name="connsiteX1" fmla="*/ 0 w 4429892"/>
                    <a:gd name="connsiteY1" fmla="*/ 131207 h 1668961"/>
                    <a:gd name="connsiteX2" fmla="*/ 76698 w 4429892"/>
                    <a:gd name="connsiteY2" fmla="*/ 577493 h 1668961"/>
                    <a:gd name="connsiteX3" fmla="*/ 278379 w 4429892"/>
                    <a:gd name="connsiteY3" fmla="*/ 966113 h 1668961"/>
                    <a:gd name="connsiteX4" fmla="*/ 765710 w 4429892"/>
                    <a:gd name="connsiteY4" fmla="*/ 1347878 h 1668961"/>
                    <a:gd name="connsiteX5" fmla="*/ 1190438 w 4429892"/>
                    <a:gd name="connsiteY5" fmla="*/ 1513266 h 1668961"/>
                    <a:gd name="connsiteX6" fmla="*/ 1904228 w 4429892"/>
                    <a:gd name="connsiteY6" fmla="*/ 1653541 h 1668961"/>
                    <a:gd name="connsiteX7" fmla="*/ 2629622 w 4429892"/>
                    <a:gd name="connsiteY7" fmla="*/ 1658909 h 1668961"/>
                    <a:gd name="connsiteX8" fmla="*/ 3364205 w 4429892"/>
                    <a:gd name="connsiteY8" fmla="*/ 1575089 h 1668961"/>
                    <a:gd name="connsiteX9" fmla="*/ 3848324 w 4429892"/>
                    <a:gd name="connsiteY9" fmla="*/ 1453793 h 1668961"/>
                    <a:gd name="connsiteX10" fmla="*/ 4428938 w 4429892"/>
                    <a:gd name="connsiteY10" fmla="*/ 1146740 h 1668961"/>
                    <a:gd name="connsiteX11" fmla="*/ 3705611 w 4429892"/>
                    <a:gd name="connsiteY11" fmla="*/ 771491 h 1668961"/>
                    <a:gd name="connsiteX12" fmla="*/ 2849108 w 4429892"/>
                    <a:gd name="connsiteY12" fmla="*/ 929641 h 1668961"/>
                    <a:gd name="connsiteX13" fmla="*/ 2184674 w 4429892"/>
                    <a:gd name="connsiteY13" fmla="*/ 929400 h 1668961"/>
                    <a:gd name="connsiteX14" fmla="*/ 1983517 w 4429892"/>
                    <a:gd name="connsiteY14" fmla="*/ 917468 h 1668961"/>
                    <a:gd name="connsiteX15" fmla="*/ 1980663 w 4429892"/>
                    <a:gd name="connsiteY15" fmla="*/ 931468 h 1668961"/>
                    <a:gd name="connsiteX16" fmla="*/ 1120239 w 4429892"/>
                    <a:gd name="connsiteY16" fmla="*/ 587691 h 1668961"/>
                    <a:gd name="connsiteX17" fmla="*/ 765976 w 4429892"/>
                    <a:gd name="connsiteY17" fmla="*/ 311298 h 1668961"/>
                    <a:gd name="connsiteX18" fmla="*/ 538742 w 4429892"/>
                    <a:gd name="connsiteY18" fmla="*/ 0 h 1668961"/>
                    <a:gd name="connsiteX0" fmla="*/ 538742 w 4459082"/>
                    <a:gd name="connsiteY0" fmla="*/ 0 h 1668961"/>
                    <a:gd name="connsiteX1" fmla="*/ 0 w 4459082"/>
                    <a:gd name="connsiteY1" fmla="*/ 131207 h 1668961"/>
                    <a:gd name="connsiteX2" fmla="*/ 76698 w 4459082"/>
                    <a:gd name="connsiteY2" fmla="*/ 577493 h 1668961"/>
                    <a:gd name="connsiteX3" fmla="*/ 278379 w 4459082"/>
                    <a:gd name="connsiteY3" fmla="*/ 966113 h 1668961"/>
                    <a:gd name="connsiteX4" fmla="*/ 765710 w 4459082"/>
                    <a:gd name="connsiteY4" fmla="*/ 1347878 h 1668961"/>
                    <a:gd name="connsiteX5" fmla="*/ 1190438 w 4459082"/>
                    <a:gd name="connsiteY5" fmla="*/ 1513266 h 1668961"/>
                    <a:gd name="connsiteX6" fmla="*/ 1904228 w 4459082"/>
                    <a:gd name="connsiteY6" fmla="*/ 1653541 h 1668961"/>
                    <a:gd name="connsiteX7" fmla="*/ 2629622 w 4459082"/>
                    <a:gd name="connsiteY7" fmla="*/ 1658909 h 1668961"/>
                    <a:gd name="connsiteX8" fmla="*/ 3364205 w 4459082"/>
                    <a:gd name="connsiteY8" fmla="*/ 1575089 h 1668961"/>
                    <a:gd name="connsiteX9" fmla="*/ 3848324 w 4459082"/>
                    <a:gd name="connsiteY9" fmla="*/ 1453793 h 1668961"/>
                    <a:gd name="connsiteX10" fmla="*/ 4428938 w 4459082"/>
                    <a:gd name="connsiteY10" fmla="*/ 1146740 h 1668961"/>
                    <a:gd name="connsiteX11" fmla="*/ 2849108 w 4459082"/>
                    <a:gd name="connsiteY11" fmla="*/ 929641 h 1668961"/>
                    <a:gd name="connsiteX12" fmla="*/ 2184674 w 4459082"/>
                    <a:gd name="connsiteY12" fmla="*/ 929400 h 1668961"/>
                    <a:gd name="connsiteX13" fmla="*/ 1983517 w 4459082"/>
                    <a:gd name="connsiteY13" fmla="*/ 917468 h 1668961"/>
                    <a:gd name="connsiteX14" fmla="*/ 1980663 w 4459082"/>
                    <a:gd name="connsiteY14" fmla="*/ 931468 h 1668961"/>
                    <a:gd name="connsiteX15" fmla="*/ 1120239 w 4459082"/>
                    <a:gd name="connsiteY15" fmla="*/ 587691 h 1668961"/>
                    <a:gd name="connsiteX16" fmla="*/ 765976 w 4459082"/>
                    <a:gd name="connsiteY16" fmla="*/ 311298 h 1668961"/>
                    <a:gd name="connsiteX17" fmla="*/ 538742 w 4459082"/>
                    <a:gd name="connsiteY17" fmla="*/ 0 h 1668961"/>
                    <a:gd name="connsiteX0" fmla="*/ 538742 w 3861118"/>
                    <a:gd name="connsiteY0" fmla="*/ 0 h 1668961"/>
                    <a:gd name="connsiteX1" fmla="*/ 0 w 3861118"/>
                    <a:gd name="connsiteY1" fmla="*/ 131207 h 1668961"/>
                    <a:gd name="connsiteX2" fmla="*/ 76698 w 3861118"/>
                    <a:gd name="connsiteY2" fmla="*/ 577493 h 1668961"/>
                    <a:gd name="connsiteX3" fmla="*/ 278379 w 3861118"/>
                    <a:gd name="connsiteY3" fmla="*/ 966113 h 1668961"/>
                    <a:gd name="connsiteX4" fmla="*/ 765710 w 3861118"/>
                    <a:gd name="connsiteY4" fmla="*/ 1347878 h 1668961"/>
                    <a:gd name="connsiteX5" fmla="*/ 1190438 w 3861118"/>
                    <a:gd name="connsiteY5" fmla="*/ 1513266 h 1668961"/>
                    <a:gd name="connsiteX6" fmla="*/ 1904228 w 3861118"/>
                    <a:gd name="connsiteY6" fmla="*/ 1653541 h 1668961"/>
                    <a:gd name="connsiteX7" fmla="*/ 2629622 w 3861118"/>
                    <a:gd name="connsiteY7" fmla="*/ 1658909 h 1668961"/>
                    <a:gd name="connsiteX8" fmla="*/ 3364205 w 3861118"/>
                    <a:gd name="connsiteY8" fmla="*/ 1575089 h 1668961"/>
                    <a:gd name="connsiteX9" fmla="*/ 3848324 w 3861118"/>
                    <a:gd name="connsiteY9" fmla="*/ 1453793 h 1668961"/>
                    <a:gd name="connsiteX10" fmla="*/ 2849108 w 3861118"/>
                    <a:gd name="connsiteY10" fmla="*/ 929641 h 1668961"/>
                    <a:gd name="connsiteX11" fmla="*/ 2184674 w 3861118"/>
                    <a:gd name="connsiteY11" fmla="*/ 929400 h 1668961"/>
                    <a:gd name="connsiteX12" fmla="*/ 1983517 w 3861118"/>
                    <a:gd name="connsiteY12" fmla="*/ 917468 h 1668961"/>
                    <a:gd name="connsiteX13" fmla="*/ 1980663 w 3861118"/>
                    <a:gd name="connsiteY13" fmla="*/ 931468 h 1668961"/>
                    <a:gd name="connsiteX14" fmla="*/ 1120239 w 3861118"/>
                    <a:gd name="connsiteY14" fmla="*/ 587691 h 1668961"/>
                    <a:gd name="connsiteX15" fmla="*/ 765976 w 3861118"/>
                    <a:gd name="connsiteY15" fmla="*/ 311298 h 1668961"/>
                    <a:gd name="connsiteX16" fmla="*/ 538742 w 3861118"/>
                    <a:gd name="connsiteY16" fmla="*/ 0 h 1668961"/>
                    <a:gd name="connsiteX0" fmla="*/ 538742 w 3366826"/>
                    <a:gd name="connsiteY0" fmla="*/ 0 h 1668961"/>
                    <a:gd name="connsiteX1" fmla="*/ 0 w 3366826"/>
                    <a:gd name="connsiteY1" fmla="*/ 131207 h 1668961"/>
                    <a:gd name="connsiteX2" fmla="*/ 76698 w 3366826"/>
                    <a:gd name="connsiteY2" fmla="*/ 577493 h 1668961"/>
                    <a:gd name="connsiteX3" fmla="*/ 278379 w 3366826"/>
                    <a:gd name="connsiteY3" fmla="*/ 966113 h 1668961"/>
                    <a:gd name="connsiteX4" fmla="*/ 765710 w 3366826"/>
                    <a:gd name="connsiteY4" fmla="*/ 1347878 h 1668961"/>
                    <a:gd name="connsiteX5" fmla="*/ 1190438 w 3366826"/>
                    <a:gd name="connsiteY5" fmla="*/ 1513266 h 1668961"/>
                    <a:gd name="connsiteX6" fmla="*/ 1904228 w 3366826"/>
                    <a:gd name="connsiteY6" fmla="*/ 1653541 h 1668961"/>
                    <a:gd name="connsiteX7" fmla="*/ 2629622 w 3366826"/>
                    <a:gd name="connsiteY7" fmla="*/ 1658909 h 1668961"/>
                    <a:gd name="connsiteX8" fmla="*/ 3364205 w 3366826"/>
                    <a:gd name="connsiteY8" fmla="*/ 1575089 h 1668961"/>
                    <a:gd name="connsiteX9" fmla="*/ 2849108 w 3366826"/>
                    <a:gd name="connsiteY9" fmla="*/ 929641 h 1668961"/>
                    <a:gd name="connsiteX10" fmla="*/ 2184674 w 3366826"/>
                    <a:gd name="connsiteY10" fmla="*/ 929400 h 1668961"/>
                    <a:gd name="connsiteX11" fmla="*/ 1983517 w 3366826"/>
                    <a:gd name="connsiteY11" fmla="*/ 917468 h 1668961"/>
                    <a:gd name="connsiteX12" fmla="*/ 1980663 w 3366826"/>
                    <a:gd name="connsiteY12" fmla="*/ 931468 h 1668961"/>
                    <a:gd name="connsiteX13" fmla="*/ 1120239 w 3366826"/>
                    <a:gd name="connsiteY13" fmla="*/ 587691 h 1668961"/>
                    <a:gd name="connsiteX14" fmla="*/ 765976 w 3366826"/>
                    <a:gd name="connsiteY14" fmla="*/ 311298 h 1668961"/>
                    <a:gd name="connsiteX15" fmla="*/ 538742 w 3366826"/>
                    <a:gd name="connsiteY15" fmla="*/ 0 h 1668961"/>
                    <a:gd name="connsiteX0" fmla="*/ 538742 w 2869901"/>
                    <a:gd name="connsiteY0" fmla="*/ 0 h 1716737"/>
                    <a:gd name="connsiteX1" fmla="*/ 0 w 2869901"/>
                    <a:gd name="connsiteY1" fmla="*/ 131207 h 1716737"/>
                    <a:gd name="connsiteX2" fmla="*/ 76698 w 2869901"/>
                    <a:gd name="connsiteY2" fmla="*/ 577493 h 1716737"/>
                    <a:gd name="connsiteX3" fmla="*/ 278379 w 2869901"/>
                    <a:gd name="connsiteY3" fmla="*/ 966113 h 1716737"/>
                    <a:gd name="connsiteX4" fmla="*/ 765710 w 2869901"/>
                    <a:gd name="connsiteY4" fmla="*/ 1347878 h 1716737"/>
                    <a:gd name="connsiteX5" fmla="*/ 1190438 w 2869901"/>
                    <a:gd name="connsiteY5" fmla="*/ 1513266 h 1716737"/>
                    <a:gd name="connsiteX6" fmla="*/ 1904228 w 2869901"/>
                    <a:gd name="connsiteY6" fmla="*/ 1653541 h 1716737"/>
                    <a:gd name="connsiteX7" fmla="*/ 2629622 w 2869901"/>
                    <a:gd name="connsiteY7" fmla="*/ 1658909 h 1716737"/>
                    <a:gd name="connsiteX8" fmla="*/ 2849108 w 2869901"/>
                    <a:gd name="connsiteY8" fmla="*/ 929641 h 1716737"/>
                    <a:gd name="connsiteX9" fmla="*/ 2184674 w 2869901"/>
                    <a:gd name="connsiteY9" fmla="*/ 929400 h 1716737"/>
                    <a:gd name="connsiteX10" fmla="*/ 1983517 w 2869901"/>
                    <a:gd name="connsiteY10" fmla="*/ 917468 h 1716737"/>
                    <a:gd name="connsiteX11" fmla="*/ 1980663 w 2869901"/>
                    <a:gd name="connsiteY11" fmla="*/ 931468 h 1716737"/>
                    <a:gd name="connsiteX12" fmla="*/ 1120239 w 2869901"/>
                    <a:gd name="connsiteY12" fmla="*/ 587691 h 1716737"/>
                    <a:gd name="connsiteX13" fmla="*/ 765976 w 2869901"/>
                    <a:gd name="connsiteY13" fmla="*/ 311298 h 1716737"/>
                    <a:gd name="connsiteX14" fmla="*/ 538742 w 2869901"/>
                    <a:gd name="connsiteY14" fmla="*/ 0 h 1716737"/>
                    <a:gd name="connsiteX0" fmla="*/ 538742 w 2849108"/>
                    <a:gd name="connsiteY0" fmla="*/ 0 h 1681196"/>
                    <a:gd name="connsiteX1" fmla="*/ 0 w 2849108"/>
                    <a:gd name="connsiteY1" fmla="*/ 131207 h 1681196"/>
                    <a:gd name="connsiteX2" fmla="*/ 76698 w 2849108"/>
                    <a:gd name="connsiteY2" fmla="*/ 577493 h 1681196"/>
                    <a:gd name="connsiteX3" fmla="*/ 278379 w 2849108"/>
                    <a:gd name="connsiteY3" fmla="*/ 966113 h 1681196"/>
                    <a:gd name="connsiteX4" fmla="*/ 765710 w 2849108"/>
                    <a:gd name="connsiteY4" fmla="*/ 1347878 h 1681196"/>
                    <a:gd name="connsiteX5" fmla="*/ 1190438 w 2849108"/>
                    <a:gd name="connsiteY5" fmla="*/ 1513266 h 1681196"/>
                    <a:gd name="connsiteX6" fmla="*/ 1904228 w 2849108"/>
                    <a:gd name="connsiteY6" fmla="*/ 1653541 h 1681196"/>
                    <a:gd name="connsiteX7" fmla="*/ 2849108 w 2849108"/>
                    <a:gd name="connsiteY7" fmla="*/ 929641 h 1681196"/>
                    <a:gd name="connsiteX8" fmla="*/ 2184674 w 2849108"/>
                    <a:gd name="connsiteY8" fmla="*/ 929400 h 1681196"/>
                    <a:gd name="connsiteX9" fmla="*/ 1983517 w 2849108"/>
                    <a:gd name="connsiteY9" fmla="*/ 917468 h 1681196"/>
                    <a:gd name="connsiteX10" fmla="*/ 1980663 w 2849108"/>
                    <a:gd name="connsiteY10" fmla="*/ 931468 h 1681196"/>
                    <a:gd name="connsiteX11" fmla="*/ 1120239 w 2849108"/>
                    <a:gd name="connsiteY11" fmla="*/ 587691 h 1681196"/>
                    <a:gd name="connsiteX12" fmla="*/ 765976 w 2849108"/>
                    <a:gd name="connsiteY12" fmla="*/ 311298 h 1681196"/>
                    <a:gd name="connsiteX13" fmla="*/ 538742 w 2849108"/>
                    <a:gd name="connsiteY13" fmla="*/ 0 h 1681196"/>
                    <a:gd name="connsiteX0" fmla="*/ 538742 w 2184674"/>
                    <a:gd name="connsiteY0" fmla="*/ 0 h 1681211"/>
                    <a:gd name="connsiteX1" fmla="*/ 0 w 2184674"/>
                    <a:gd name="connsiteY1" fmla="*/ 131207 h 1681211"/>
                    <a:gd name="connsiteX2" fmla="*/ 76698 w 2184674"/>
                    <a:gd name="connsiteY2" fmla="*/ 577493 h 1681211"/>
                    <a:gd name="connsiteX3" fmla="*/ 278379 w 2184674"/>
                    <a:gd name="connsiteY3" fmla="*/ 966113 h 1681211"/>
                    <a:gd name="connsiteX4" fmla="*/ 765710 w 2184674"/>
                    <a:gd name="connsiteY4" fmla="*/ 1347878 h 1681211"/>
                    <a:gd name="connsiteX5" fmla="*/ 1190438 w 2184674"/>
                    <a:gd name="connsiteY5" fmla="*/ 1513266 h 1681211"/>
                    <a:gd name="connsiteX6" fmla="*/ 1904228 w 2184674"/>
                    <a:gd name="connsiteY6" fmla="*/ 1653541 h 1681211"/>
                    <a:gd name="connsiteX7" fmla="*/ 2184674 w 2184674"/>
                    <a:gd name="connsiteY7" fmla="*/ 929400 h 1681211"/>
                    <a:gd name="connsiteX8" fmla="*/ 1983517 w 2184674"/>
                    <a:gd name="connsiteY8" fmla="*/ 917468 h 1681211"/>
                    <a:gd name="connsiteX9" fmla="*/ 1980663 w 2184674"/>
                    <a:gd name="connsiteY9" fmla="*/ 931468 h 1681211"/>
                    <a:gd name="connsiteX10" fmla="*/ 1120239 w 2184674"/>
                    <a:gd name="connsiteY10" fmla="*/ 587691 h 1681211"/>
                    <a:gd name="connsiteX11" fmla="*/ 765976 w 2184674"/>
                    <a:gd name="connsiteY11" fmla="*/ 311298 h 1681211"/>
                    <a:gd name="connsiteX12" fmla="*/ 538742 w 2184674"/>
                    <a:gd name="connsiteY12" fmla="*/ 0 h 1681211"/>
                    <a:gd name="connsiteX0" fmla="*/ 538742 w 1988816"/>
                    <a:gd name="connsiteY0" fmla="*/ 0 h 1681979"/>
                    <a:gd name="connsiteX1" fmla="*/ 0 w 1988816"/>
                    <a:gd name="connsiteY1" fmla="*/ 131207 h 1681979"/>
                    <a:gd name="connsiteX2" fmla="*/ 76698 w 1988816"/>
                    <a:gd name="connsiteY2" fmla="*/ 577493 h 1681979"/>
                    <a:gd name="connsiteX3" fmla="*/ 278379 w 1988816"/>
                    <a:gd name="connsiteY3" fmla="*/ 966113 h 1681979"/>
                    <a:gd name="connsiteX4" fmla="*/ 765710 w 1988816"/>
                    <a:gd name="connsiteY4" fmla="*/ 1347878 h 1681979"/>
                    <a:gd name="connsiteX5" fmla="*/ 1190438 w 1988816"/>
                    <a:gd name="connsiteY5" fmla="*/ 1513266 h 1681979"/>
                    <a:gd name="connsiteX6" fmla="*/ 1904228 w 1988816"/>
                    <a:gd name="connsiteY6" fmla="*/ 1653541 h 1681979"/>
                    <a:gd name="connsiteX7" fmla="*/ 1983517 w 1988816"/>
                    <a:gd name="connsiteY7" fmla="*/ 917468 h 1681979"/>
                    <a:gd name="connsiteX8" fmla="*/ 1980663 w 1988816"/>
                    <a:gd name="connsiteY8" fmla="*/ 931468 h 1681979"/>
                    <a:gd name="connsiteX9" fmla="*/ 1120239 w 1988816"/>
                    <a:gd name="connsiteY9" fmla="*/ 587691 h 1681979"/>
                    <a:gd name="connsiteX10" fmla="*/ 765976 w 1988816"/>
                    <a:gd name="connsiteY10" fmla="*/ 311298 h 1681979"/>
                    <a:gd name="connsiteX11" fmla="*/ 538742 w 1988816"/>
                    <a:gd name="connsiteY11" fmla="*/ 0 h 1681979"/>
                    <a:gd name="connsiteX0" fmla="*/ 538742 w 1980664"/>
                    <a:gd name="connsiteY0" fmla="*/ 0 h 1676162"/>
                    <a:gd name="connsiteX1" fmla="*/ 0 w 1980664"/>
                    <a:gd name="connsiteY1" fmla="*/ 131207 h 1676162"/>
                    <a:gd name="connsiteX2" fmla="*/ 76698 w 1980664"/>
                    <a:gd name="connsiteY2" fmla="*/ 577493 h 1676162"/>
                    <a:gd name="connsiteX3" fmla="*/ 278379 w 1980664"/>
                    <a:gd name="connsiteY3" fmla="*/ 966113 h 1676162"/>
                    <a:gd name="connsiteX4" fmla="*/ 765710 w 1980664"/>
                    <a:gd name="connsiteY4" fmla="*/ 1347878 h 1676162"/>
                    <a:gd name="connsiteX5" fmla="*/ 1190438 w 1980664"/>
                    <a:gd name="connsiteY5" fmla="*/ 1513266 h 1676162"/>
                    <a:gd name="connsiteX6" fmla="*/ 1904228 w 1980664"/>
                    <a:gd name="connsiteY6" fmla="*/ 1653541 h 1676162"/>
                    <a:gd name="connsiteX7" fmla="*/ 1670150 w 1980664"/>
                    <a:gd name="connsiteY7" fmla="*/ 1597908 h 1676162"/>
                    <a:gd name="connsiteX8" fmla="*/ 1980663 w 1980664"/>
                    <a:gd name="connsiteY8" fmla="*/ 931468 h 1676162"/>
                    <a:gd name="connsiteX9" fmla="*/ 1120239 w 1980664"/>
                    <a:gd name="connsiteY9" fmla="*/ 587691 h 1676162"/>
                    <a:gd name="connsiteX10" fmla="*/ 765976 w 1980664"/>
                    <a:gd name="connsiteY10" fmla="*/ 311298 h 1676162"/>
                    <a:gd name="connsiteX11" fmla="*/ 538742 w 1980664"/>
                    <a:gd name="connsiteY11" fmla="*/ 0 h 1676162"/>
                    <a:gd name="connsiteX0" fmla="*/ 538742 w 1980664"/>
                    <a:gd name="connsiteY0" fmla="*/ 0 h 1645670"/>
                    <a:gd name="connsiteX1" fmla="*/ 0 w 1980664"/>
                    <a:gd name="connsiteY1" fmla="*/ 131207 h 1645670"/>
                    <a:gd name="connsiteX2" fmla="*/ 76698 w 1980664"/>
                    <a:gd name="connsiteY2" fmla="*/ 577493 h 1645670"/>
                    <a:gd name="connsiteX3" fmla="*/ 278379 w 1980664"/>
                    <a:gd name="connsiteY3" fmla="*/ 966113 h 1645670"/>
                    <a:gd name="connsiteX4" fmla="*/ 765710 w 1980664"/>
                    <a:gd name="connsiteY4" fmla="*/ 1347878 h 1645670"/>
                    <a:gd name="connsiteX5" fmla="*/ 1190438 w 1980664"/>
                    <a:gd name="connsiteY5" fmla="*/ 1513266 h 1645670"/>
                    <a:gd name="connsiteX6" fmla="*/ 1405690 w 1980664"/>
                    <a:gd name="connsiteY6" fmla="*/ 1560832 h 1645670"/>
                    <a:gd name="connsiteX7" fmla="*/ 1670150 w 1980664"/>
                    <a:gd name="connsiteY7" fmla="*/ 1597908 h 1645670"/>
                    <a:gd name="connsiteX8" fmla="*/ 1980663 w 1980664"/>
                    <a:gd name="connsiteY8" fmla="*/ 931468 h 1645670"/>
                    <a:gd name="connsiteX9" fmla="*/ 1120239 w 1980664"/>
                    <a:gd name="connsiteY9" fmla="*/ 587691 h 1645670"/>
                    <a:gd name="connsiteX10" fmla="*/ 765976 w 1980664"/>
                    <a:gd name="connsiteY10" fmla="*/ 311298 h 1645670"/>
                    <a:gd name="connsiteX11" fmla="*/ 538742 w 1980664"/>
                    <a:gd name="connsiteY11" fmla="*/ 0 h 1645670"/>
                    <a:gd name="connsiteX0" fmla="*/ 538742 w 1980664"/>
                    <a:gd name="connsiteY0" fmla="*/ 0 h 1658804"/>
                    <a:gd name="connsiteX1" fmla="*/ 0 w 1980664"/>
                    <a:gd name="connsiteY1" fmla="*/ 131207 h 1658804"/>
                    <a:gd name="connsiteX2" fmla="*/ 76698 w 1980664"/>
                    <a:gd name="connsiteY2" fmla="*/ 577493 h 1658804"/>
                    <a:gd name="connsiteX3" fmla="*/ 278379 w 1980664"/>
                    <a:gd name="connsiteY3" fmla="*/ 966113 h 1658804"/>
                    <a:gd name="connsiteX4" fmla="*/ 765710 w 1980664"/>
                    <a:gd name="connsiteY4" fmla="*/ 1347878 h 1658804"/>
                    <a:gd name="connsiteX5" fmla="*/ 1190438 w 1980664"/>
                    <a:gd name="connsiteY5" fmla="*/ 1513266 h 1658804"/>
                    <a:gd name="connsiteX6" fmla="*/ 1405690 w 1980664"/>
                    <a:gd name="connsiteY6" fmla="*/ 1560832 h 1658804"/>
                    <a:gd name="connsiteX7" fmla="*/ 1664809 w 1980664"/>
                    <a:gd name="connsiteY7" fmla="*/ 1613651 h 1658804"/>
                    <a:gd name="connsiteX8" fmla="*/ 1980663 w 1980664"/>
                    <a:gd name="connsiteY8" fmla="*/ 931468 h 1658804"/>
                    <a:gd name="connsiteX9" fmla="*/ 1120239 w 1980664"/>
                    <a:gd name="connsiteY9" fmla="*/ 587691 h 1658804"/>
                    <a:gd name="connsiteX10" fmla="*/ 765976 w 1980664"/>
                    <a:gd name="connsiteY10" fmla="*/ 311298 h 1658804"/>
                    <a:gd name="connsiteX11" fmla="*/ 538742 w 1980664"/>
                    <a:gd name="connsiteY11" fmla="*/ 0 h 1658804"/>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190438 w 1980664"/>
                    <a:gd name="connsiteY5" fmla="*/ 1513266 h 1613845"/>
                    <a:gd name="connsiteX6" fmla="*/ 1405690 w 1980664"/>
                    <a:gd name="connsiteY6" fmla="*/ 1560832 h 1613845"/>
                    <a:gd name="connsiteX7" fmla="*/ 1664809 w 1980664"/>
                    <a:gd name="connsiteY7" fmla="*/ 1613651 h 1613845"/>
                    <a:gd name="connsiteX8" fmla="*/ 1980663 w 1980664"/>
                    <a:gd name="connsiteY8" fmla="*/ 931468 h 1613845"/>
                    <a:gd name="connsiteX9" fmla="*/ 1120239 w 1980664"/>
                    <a:gd name="connsiteY9" fmla="*/ 587691 h 1613845"/>
                    <a:gd name="connsiteX10" fmla="*/ 765976 w 1980664"/>
                    <a:gd name="connsiteY10" fmla="*/ 311298 h 1613845"/>
                    <a:gd name="connsiteX11" fmla="*/ 538742 w 1980664"/>
                    <a:gd name="connsiteY11"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190438 w 1980664"/>
                    <a:gd name="connsiteY5" fmla="*/ 1513266 h 1613845"/>
                    <a:gd name="connsiteX6" fmla="*/ 1405690 w 1980664"/>
                    <a:gd name="connsiteY6" fmla="*/ 1560832 h 1613845"/>
                    <a:gd name="connsiteX7" fmla="*/ 1664809 w 1980664"/>
                    <a:gd name="connsiteY7" fmla="*/ 1613651 h 1613845"/>
                    <a:gd name="connsiteX8" fmla="*/ 1980663 w 1980664"/>
                    <a:gd name="connsiteY8" fmla="*/ 931468 h 1613845"/>
                    <a:gd name="connsiteX9" fmla="*/ 1120239 w 1980664"/>
                    <a:gd name="connsiteY9" fmla="*/ 587691 h 1613845"/>
                    <a:gd name="connsiteX10" fmla="*/ 765976 w 1980664"/>
                    <a:gd name="connsiteY10" fmla="*/ 311298 h 1613845"/>
                    <a:gd name="connsiteX11" fmla="*/ 538742 w 1980664"/>
                    <a:gd name="connsiteY11"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405690 w 1980664"/>
                    <a:gd name="connsiteY5" fmla="*/ 1560832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405690 w 1980664"/>
                    <a:gd name="connsiteY5" fmla="*/ 1560832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341592 w 1980664"/>
                    <a:gd name="connsiteY5" fmla="*/ 1549171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341592 w 1980664"/>
                    <a:gd name="connsiteY5" fmla="*/ 1549171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341592 w 1980664"/>
                    <a:gd name="connsiteY5" fmla="*/ 1549171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5"/>
                    <a:gd name="connsiteY0" fmla="*/ 0 h 1613651"/>
                    <a:gd name="connsiteX1" fmla="*/ 0 w 1980665"/>
                    <a:gd name="connsiteY1" fmla="*/ 131207 h 1613651"/>
                    <a:gd name="connsiteX2" fmla="*/ 76698 w 1980665"/>
                    <a:gd name="connsiteY2" fmla="*/ 577493 h 1613651"/>
                    <a:gd name="connsiteX3" fmla="*/ 278379 w 1980665"/>
                    <a:gd name="connsiteY3" fmla="*/ 966113 h 1613651"/>
                    <a:gd name="connsiteX4" fmla="*/ 765710 w 1980665"/>
                    <a:gd name="connsiteY4" fmla="*/ 1347878 h 1613651"/>
                    <a:gd name="connsiteX5" fmla="*/ 1341592 w 1980665"/>
                    <a:gd name="connsiteY5" fmla="*/ 1549171 h 1613651"/>
                    <a:gd name="connsiteX6" fmla="*/ 1664809 w 1980665"/>
                    <a:gd name="connsiteY6" fmla="*/ 1613651 h 1613651"/>
                    <a:gd name="connsiteX7" fmla="*/ 1980663 w 1980665"/>
                    <a:gd name="connsiteY7" fmla="*/ 931468 h 1613651"/>
                    <a:gd name="connsiteX8" fmla="*/ 1120239 w 1980665"/>
                    <a:gd name="connsiteY8" fmla="*/ 587691 h 1613651"/>
                    <a:gd name="connsiteX9" fmla="*/ 765976 w 1980665"/>
                    <a:gd name="connsiteY9" fmla="*/ 311298 h 1613651"/>
                    <a:gd name="connsiteX10" fmla="*/ 538742 w 1980665"/>
                    <a:gd name="connsiteY10" fmla="*/ 0 h 1613651"/>
                    <a:gd name="connsiteX0" fmla="*/ 538742 w 1973543"/>
                    <a:gd name="connsiteY0" fmla="*/ 0 h 1613651"/>
                    <a:gd name="connsiteX1" fmla="*/ 0 w 1973543"/>
                    <a:gd name="connsiteY1" fmla="*/ 131207 h 1613651"/>
                    <a:gd name="connsiteX2" fmla="*/ 76698 w 1973543"/>
                    <a:gd name="connsiteY2" fmla="*/ 577493 h 1613651"/>
                    <a:gd name="connsiteX3" fmla="*/ 278379 w 1973543"/>
                    <a:gd name="connsiteY3" fmla="*/ 966113 h 1613651"/>
                    <a:gd name="connsiteX4" fmla="*/ 765710 w 1973543"/>
                    <a:gd name="connsiteY4" fmla="*/ 1347878 h 1613651"/>
                    <a:gd name="connsiteX5" fmla="*/ 1341592 w 1973543"/>
                    <a:gd name="connsiteY5" fmla="*/ 1549171 h 1613651"/>
                    <a:gd name="connsiteX6" fmla="*/ 1664809 w 1973543"/>
                    <a:gd name="connsiteY6" fmla="*/ 1613651 h 1613651"/>
                    <a:gd name="connsiteX7" fmla="*/ 1973541 w 1973543"/>
                    <a:gd name="connsiteY7" fmla="*/ 945462 h 1613651"/>
                    <a:gd name="connsiteX8" fmla="*/ 1120239 w 1973543"/>
                    <a:gd name="connsiteY8" fmla="*/ 587691 h 1613651"/>
                    <a:gd name="connsiteX9" fmla="*/ 765976 w 1973543"/>
                    <a:gd name="connsiteY9" fmla="*/ 311298 h 1613651"/>
                    <a:gd name="connsiteX10" fmla="*/ 538742 w 1973543"/>
                    <a:gd name="connsiteY10" fmla="*/ 0 h 1613651"/>
                    <a:gd name="connsiteX0" fmla="*/ 538742 w 1994070"/>
                    <a:gd name="connsiteY0" fmla="*/ 0 h 1613651"/>
                    <a:gd name="connsiteX1" fmla="*/ 0 w 1994070"/>
                    <a:gd name="connsiteY1" fmla="*/ 131207 h 1613651"/>
                    <a:gd name="connsiteX2" fmla="*/ 76698 w 1994070"/>
                    <a:gd name="connsiteY2" fmla="*/ 577493 h 1613651"/>
                    <a:gd name="connsiteX3" fmla="*/ 278379 w 1994070"/>
                    <a:gd name="connsiteY3" fmla="*/ 966113 h 1613651"/>
                    <a:gd name="connsiteX4" fmla="*/ 765710 w 1994070"/>
                    <a:gd name="connsiteY4" fmla="*/ 1347878 h 1613651"/>
                    <a:gd name="connsiteX5" fmla="*/ 1341592 w 1994070"/>
                    <a:gd name="connsiteY5" fmla="*/ 1549171 h 1613651"/>
                    <a:gd name="connsiteX6" fmla="*/ 1664809 w 1994070"/>
                    <a:gd name="connsiteY6" fmla="*/ 1613651 h 1613651"/>
                    <a:gd name="connsiteX7" fmla="*/ 1973541 w 1994070"/>
                    <a:gd name="connsiteY7" fmla="*/ 945462 h 1613651"/>
                    <a:gd name="connsiteX8" fmla="*/ 1087003 w 1994070"/>
                    <a:gd name="connsiteY8" fmla="*/ 601684 h 1613651"/>
                    <a:gd name="connsiteX9" fmla="*/ 765976 w 1994070"/>
                    <a:gd name="connsiteY9" fmla="*/ 311298 h 1613651"/>
                    <a:gd name="connsiteX10" fmla="*/ 538742 w 1994070"/>
                    <a:gd name="connsiteY10" fmla="*/ 0 h 1613651"/>
                    <a:gd name="connsiteX0" fmla="*/ 538742 w 1994070"/>
                    <a:gd name="connsiteY0" fmla="*/ 0 h 1613651"/>
                    <a:gd name="connsiteX1" fmla="*/ 0 w 1994070"/>
                    <a:gd name="connsiteY1" fmla="*/ 131207 h 1613651"/>
                    <a:gd name="connsiteX2" fmla="*/ 76698 w 1994070"/>
                    <a:gd name="connsiteY2" fmla="*/ 577493 h 1613651"/>
                    <a:gd name="connsiteX3" fmla="*/ 278379 w 1994070"/>
                    <a:gd name="connsiteY3" fmla="*/ 966113 h 1613651"/>
                    <a:gd name="connsiteX4" fmla="*/ 765710 w 1994070"/>
                    <a:gd name="connsiteY4" fmla="*/ 1347878 h 1613651"/>
                    <a:gd name="connsiteX5" fmla="*/ 1341592 w 1994070"/>
                    <a:gd name="connsiteY5" fmla="*/ 1549171 h 1613651"/>
                    <a:gd name="connsiteX6" fmla="*/ 1664809 w 1994070"/>
                    <a:gd name="connsiteY6" fmla="*/ 1613651 h 1613651"/>
                    <a:gd name="connsiteX7" fmla="*/ 1973541 w 1994070"/>
                    <a:gd name="connsiteY7" fmla="*/ 945462 h 1613651"/>
                    <a:gd name="connsiteX8" fmla="*/ 1087003 w 1994070"/>
                    <a:gd name="connsiteY8" fmla="*/ 601684 h 1613651"/>
                    <a:gd name="connsiteX9" fmla="*/ 732740 w 1994070"/>
                    <a:gd name="connsiteY9" fmla="*/ 315962 h 1613651"/>
                    <a:gd name="connsiteX10" fmla="*/ 538742 w 1994070"/>
                    <a:gd name="connsiteY10" fmla="*/ 0 h 1613651"/>
                    <a:gd name="connsiteX0" fmla="*/ 515002 w 1994070"/>
                    <a:gd name="connsiteY0" fmla="*/ 0 h 1611319"/>
                    <a:gd name="connsiteX1" fmla="*/ 0 w 1994070"/>
                    <a:gd name="connsiteY1" fmla="*/ 128875 h 1611319"/>
                    <a:gd name="connsiteX2" fmla="*/ 76698 w 1994070"/>
                    <a:gd name="connsiteY2" fmla="*/ 575161 h 1611319"/>
                    <a:gd name="connsiteX3" fmla="*/ 278379 w 1994070"/>
                    <a:gd name="connsiteY3" fmla="*/ 963781 h 1611319"/>
                    <a:gd name="connsiteX4" fmla="*/ 765710 w 1994070"/>
                    <a:gd name="connsiteY4" fmla="*/ 1345546 h 1611319"/>
                    <a:gd name="connsiteX5" fmla="*/ 1341592 w 1994070"/>
                    <a:gd name="connsiteY5" fmla="*/ 1546839 h 1611319"/>
                    <a:gd name="connsiteX6" fmla="*/ 1664809 w 1994070"/>
                    <a:gd name="connsiteY6" fmla="*/ 1611319 h 1611319"/>
                    <a:gd name="connsiteX7" fmla="*/ 1973541 w 1994070"/>
                    <a:gd name="connsiteY7" fmla="*/ 943130 h 1611319"/>
                    <a:gd name="connsiteX8" fmla="*/ 1087003 w 1994070"/>
                    <a:gd name="connsiteY8" fmla="*/ 599352 h 1611319"/>
                    <a:gd name="connsiteX9" fmla="*/ 732740 w 1994070"/>
                    <a:gd name="connsiteY9" fmla="*/ 313630 h 1611319"/>
                    <a:gd name="connsiteX10" fmla="*/ 515002 w 1994070"/>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9352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9352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2740 w 1978289"/>
                    <a:gd name="connsiteY9" fmla="*/ 313630 h 1611319"/>
                    <a:gd name="connsiteX10" fmla="*/ 515002 w 1978289"/>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2740 w 1978289"/>
                    <a:gd name="connsiteY9" fmla="*/ 313630 h 1611319"/>
                    <a:gd name="connsiteX10" fmla="*/ 515002 w 1978289"/>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2740 w 1978289"/>
                    <a:gd name="connsiteY9" fmla="*/ 313630 h 1611319"/>
                    <a:gd name="connsiteX10" fmla="*/ 515002 w 1978289"/>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8082 w 1978289"/>
                    <a:gd name="connsiteY9" fmla="*/ 308383 h 1611319"/>
                    <a:gd name="connsiteX10" fmla="*/ 515002 w 1978289"/>
                    <a:gd name="connsiteY10" fmla="*/ 0 h 161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289" h="1611319" extrusionOk="0">
                      <a:moveTo>
                        <a:pt x="515002" y="0"/>
                      </a:moveTo>
                      <a:cubicBezTo>
                        <a:pt x="362611" y="45201"/>
                        <a:pt x="187694" y="102011"/>
                        <a:pt x="0" y="128875"/>
                      </a:cubicBezTo>
                      <a:cubicBezTo>
                        <a:pt x="9347" y="229206"/>
                        <a:pt x="30302" y="436010"/>
                        <a:pt x="76698" y="575161"/>
                      </a:cubicBezTo>
                      <a:cubicBezTo>
                        <a:pt x="123094" y="714312"/>
                        <a:pt x="163544" y="835384"/>
                        <a:pt x="278379" y="963781"/>
                      </a:cubicBezTo>
                      <a:cubicBezTo>
                        <a:pt x="393214" y="1092178"/>
                        <a:pt x="588508" y="1248370"/>
                        <a:pt x="765710" y="1345546"/>
                      </a:cubicBezTo>
                      <a:cubicBezTo>
                        <a:pt x="942912" y="1442722"/>
                        <a:pt x="1205554" y="1518446"/>
                        <a:pt x="1341592" y="1546839"/>
                      </a:cubicBezTo>
                      <a:lnTo>
                        <a:pt x="1664809" y="1611319"/>
                      </a:lnTo>
                      <a:cubicBezTo>
                        <a:pt x="1803714" y="1452291"/>
                        <a:pt x="1914135" y="1109299"/>
                        <a:pt x="1978289" y="945462"/>
                      </a:cubicBezTo>
                      <a:cubicBezTo>
                        <a:pt x="1656459" y="874756"/>
                        <a:pt x="1481546" y="830599"/>
                        <a:pt x="1087003" y="594688"/>
                      </a:cubicBezTo>
                      <a:cubicBezTo>
                        <a:pt x="973184" y="524367"/>
                        <a:pt x="833415" y="407498"/>
                        <a:pt x="738082" y="308383"/>
                      </a:cubicBezTo>
                      <a:cubicBezTo>
                        <a:pt x="642749" y="209268"/>
                        <a:pt x="515002" y="0"/>
                        <a:pt x="515002" y="0"/>
                      </a:cubicBezTo>
                      <a:close/>
                    </a:path>
                  </a:pathLst>
                </a:cu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07" name="vertical"/>
                <p:cNvSpPr/>
                <p:nvPr/>
              </p:nvSpPr>
              <p:spPr bwMode="auto">
                <a:xfrm>
                  <a:off x="3998090" y="3810495"/>
                  <a:ext cx="1764931" cy="1571586"/>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5951"/>
                    <a:gd name="connsiteY0" fmla="*/ 406389 h 1200579"/>
                    <a:gd name="connsiteX1" fmla="*/ 303775 w 1345951"/>
                    <a:gd name="connsiteY1" fmla="*/ 665322 h 1200579"/>
                    <a:gd name="connsiteX2" fmla="*/ 683271 w 1345951"/>
                    <a:gd name="connsiteY2" fmla="*/ 922867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5951"/>
                    <a:gd name="connsiteY0" fmla="*/ 406389 h 1200579"/>
                    <a:gd name="connsiteX1" fmla="*/ 303775 w 1345951"/>
                    <a:gd name="connsiteY1" fmla="*/ 665322 h 1200579"/>
                    <a:gd name="connsiteX2" fmla="*/ 683271 w 1345951"/>
                    <a:gd name="connsiteY2" fmla="*/ 922867 h 1200579"/>
                    <a:gd name="connsiteX3" fmla="*/ 919199 w 1345951"/>
                    <a:gd name="connsiteY3" fmla="*/ 1037359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6319"/>
                    <a:gd name="connsiteY0" fmla="*/ 406389 h 1201159"/>
                    <a:gd name="connsiteX1" fmla="*/ 303775 w 1346319"/>
                    <a:gd name="connsiteY1" fmla="*/ 665322 h 1201159"/>
                    <a:gd name="connsiteX2" fmla="*/ 683271 w 1346319"/>
                    <a:gd name="connsiteY2" fmla="*/ 922867 h 1201159"/>
                    <a:gd name="connsiteX3" fmla="*/ 919199 w 1346319"/>
                    <a:gd name="connsiteY3" fmla="*/ 1037359 h 1201159"/>
                    <a:gd name="connsiteX4" fmla="*/ 1240052 w 1346319"/>
                    <a:gd name="connsiteY4" fmla="*/ 1158459 h 1201159"/>
                    <a:gd name="connsiteX5" fmla="*/ 1336520 w 1346319"/>
                    <a:gd name="connsiteY5" fmla="*/ 1185492 h 1201159"/>
                    <a:gd name="connsiteX6" fmla="*/ 1331077 w 1346319"/>
                    <a:gd name="connsiteY6" fmla="*/ 1174607 h 1201159"/>
                    <a:gd name="connsiteX7" fmla="*/ 1230385 w 1346319"/>
                    <a:gd name="connsiteY7" fmla="*/ 880693 h 1201159"/>
                    <a:gd name="connsiteX8" fmla="*/ 1208816 w 1346319"/>
                    <a:gd name="connsiteY8" fmla="*/ 804104 h 1201159"/>
                    <a:gd name="connsiteX9" fmla="*/ 726920 w 1346319"/>
                    <a:gd name="connsiteY9" fmla="*/ 608549 h 1201159"/>
                    <a:gd name="connsiteX10" fmla="*/ 356806 w 1346319"/>
                    <a:gd name="connsiteY10" fmla="*/ 352735 h 1201159"/>
                    <a:gd name="connsiteX11" fmla="*/ 117320 w 1346319"/>
                    <a:gd name="connsiteY11" fmla="*/ 126856 h 1201159"/>
                    <a:gd name="connsiteX12" fmla="*/ 95 w 1346319"/>
                    <a:gd name="connsiteY12" fmla="*/ 489 h 1201159"/>
                    <a:gd name="connsiteX13" fmla="*/ 31705 w 1346319"/>
                    <a:gd name="connsiteY13" fmla="*/ 277656 h 1201159"/>
                    <a:gd name="connsiteX14" fmla="*/ 52778 w 1346319"/>
                    <a:gd name="connsiteY14" fmla="*/ 406389 h 1201159"/>
                    <a:gd name="connsiteX0" fmla="*/ 52778 w 1331152"/>
                    <a:gd name="connsiteY0" fmla="*/ 406389 h 1196081"/>
                    <a:gd name="connsiteX1" fmla="*/ 303775 w 1331152"/>
                    <a:gd name="connsiteY1" fmla="*/ 665322 h 1196081"/>
                    <a:gd name="connsiteX2" fmla="*/ 683271 w 1331152"/>
                    <a:gd name="connsiteY2" fmla="*/ 922867 h 1196081"/>
                    <a:gd name="connsiteX3" fmla="*/ 919199 w 1331152"/>
                    <a:gd name="connsiteY3" fmla="*/ 1037359 h 1196081"/>
                    <a:gd name="connsiteX4" fmla="*/ 1240052 w 1331152"/>
                    <a:gd name="connsiteY4" fmla="*/ 1158459 h 1196081"/>
                    <a:gd name="connsiteX5" fmla="*/ 1331077 w 1331152"/>
                    <a:gd name="connsiteY5" fmla="*/ 1174607 h 1196081"/>
                    <a:gd name="connsiteX6" fmla="*/ 1230385 w 1331152"/>
                    <a:gd name="connsiteY6" fmla="*/ 880693 h 1196081"/>
                    <a:gd name="connsiteX7" fmla="*/ 1208816 w 1331152"/>
                    <a:gd name="connsiteY7" fmla="*/ 804104 h 1196081"/>
                    <a:gd name="connsiteX8" fmla="*/ 726920 w 1331152"/>
                    <a:gd name="connsiteY8" fmla="*/ 608549 h 1196081"/>
                    <a:gd name="connsiteX9" fmla="*/ 356806 w 1331152"/>
                    <a:gd name="connsiteY9" fmla="*/ 352735 h 1196081"/>
                    <a:gd name="connsiteX10" fmla="*/ 117320 w 1331152"/>
                    <a:gd name="connsiteY10" fmla="*/ 126856 h 1196081"/>
                    <a:gd name="connsiteX11" fmla="*/ 95 w 1331152"/>
                    <a:gd name="connsiteY11" fmla="*/ 489 h 1196081"/>
                    <a:gd name="connsiteX12" fmla="*/ 31705 w 1331152"/>
                    <a:gd name="connsiteY12" fmla="*/ 277656 h 1196081"/>
                    <a:gd name="connsiteX13" fmla="*/ 52778 w 1331152"/>
                    <a:gd name="connsiteY13" fmla="*/ 406389 h 1196081"/>
                    <a:gd name="connsiteX0" fmla="*/ 52778 w 1331152"/>
                    <a:gd name="connsiteY0" fmla="*/ 406389 h 1196081"/>
                    <a:gd name="connsiteX1" fmla="*/ 303775 w 1331152"/>
                    <a:gd name="connsiteY1" fmla="*/ 665322 h 1196081"/>
                    <a:gd name="connsiteX2" fmla="*/ 683271 w 1331152"/>
                    <a:gd name="connsiteY2" fmla="*/ 922867 h 1196081"/>
                    <a:gd name="connsiteX3" fmla="*/ 919199 w 1331152"/>
                    <a:gd name="connsiteY3" fmla="*/ 1037359 h 1196081"/>
                    <a:gd name="connsiteX4" fmla="*/ 1240052 w 1331152"/>
                    <a:gd name="connsiteY4" fmla="*/ 1158459 h 1196081"/>
                    <a:gd name="connsiteX5" fmla="*/ 1331077 w 1331152"/>
                    <a:gd name="connsiteY5" fmla="*/ 1174607 h 1196081"/>
                    <a:gd name="connsiteX6" fmla="*/ 1230385 w 1331152"/>
                    <a:gd name="connsiteY6" fmla="*/ 880693 h 1196081"/>
                    <a:gd name="connsiteX7" fmla="*/ 1208816 w 1331152"/>
                    <a:gd name="connsiteY7" fmla="*/ 804104 h 1196081"/>
                    <a:gd name="connsiteX8" fmla="*/ 726920 w 1331152"/>
                    <a:gd name="connsiteY8" fmla="*/ 608549 h 1196081"/>
                    <a:gd name="connsiteX9" fmla="*/ 356806 w 1331152"/>
                    <a:gd name="connsiteY9" fmla="*/ 352735 h 1196081"/>
                    <a:gd name="connsiteX10" fmla="*/ 117320 w 1331152"/>
                    <a:gd name="connsiteY10" fmla="*/ 126856 h 1196081"/>
                    <a:gd name="connsiteX11" fmla="*/ 95 w 1331152"/>
                    <a:gd name="connsiteY11" fmla="*/ 489 h 1196081"/>
                    <a:gd name="connsiteX12" fmla="*/ 31705 w 1331152"/>
                    <a:gd name="connsiteY12" fmla="*/ 277656 h 1196081"/>
                    <a:gd name="connsiteX13" fmla="*/ 52778 w 1331152"/>
                    <a:gd name="connsiteY13" fmla="*/ 406389 h 1196081"/>
                    <a:gd name="connsiteX0" fmla="*/ 52778 w 1331077"/>
                    <a:gd name="connsiteY0" fmla="*/ 406389 h 1174607"/>
                    <a:gd name="connsiteX1" fmla="*/ 303775 w 1331077"/>
                    <a:gd name="connsiteY1" fmla="*/ 665322 h 1174607"/>
                    <a:gd name="connsiteX2" fmla="*/ 683271 w 1331077"/>
                    <a:gd name="connsiteY2" fmla="*/ 922867 h 1174607"/>
                    <a:gd name="connsiteX3" fmla="*/ 919199 w 1331077"/>
                    <a:gd name="connsiteY3" fmla="*/ 1037359 h 1174607"/>
                    <a:gd name="connsiteX4" fmla="*/ 1240052 w 1331077"/>
                    <a:gd name="connsiteY4" fmla="*/ 1158459 h 1174607"/>
                    <a:gd name="connsiteX5" fmla="*/ 1331077 w 1331077"/>
                    <a:gd name="connsiteY5" fmla="*/ 1174607 h 1174607"/>
                    <a:gd name="connsiteX6" fmla="*/ 1230385 w 1331077"/>
                    <a:gd name="connsiteY6" fmla="*/ 880693 h 1174607"/>
                    <a:gd name="connsiteX7" fmla="*/ 1208816 w 1331077"/>
                    <a:gd name="connsiteY7" fmla="*/ 804104 h 1174607"/>
                    <a:gd name="connsiteX8" fmla="*/ 726920 w 1331077"/>
                    <a:gd name="connsiteY8" fmla="*/ 608549 h 1174607"/>
                    <a:gd name="connsiteX9" fmla="*/ 356806 w 1331077"/>
                    <a:gd name="connsiteY9" fmla="*/ 352735 h 1174607"/>
                    <a:gd name="connsiteX10" fmla="*/ 117320 w 1331077"/>
                    <a:gd name="connsiteY10" fmla="*/ 126856 h 1174607"/>
                    <a:gd name="connsiteX11" fmla="*/ 95 w 1331077"/>
                    <a:gd name="connsiteY11" fmla="*/ 489 h 1174607"/>
                    <a:gd name="connsiteX12" fmla="*/ 31705 w 1331077"/>
                    <a:gd name="connsiteY12" fmla="*/ 277656 h 1174607"/>
                    <a:gd name="connsiteX13" fmla="*/ 52778 w 1331077"/>
                    <a:gd name="connsiteY13" fmla="*/ 406389 h 1174607"/>
                    <a:gd name="connsiteX0" fmla="*/ 52778 w 1331077"/>
                    <a:gd name="connsiteY0" fmla="*/ 406389 h 1174607"/>
                    <a:gd name="connsiteX1" fmla="*/ 303775 w 1331077"/>
                    <a:gd name="connsiteY1" fmla="*/ 665322 h 1174607"/>
                    <a:gd name="connsiteX2" fmla="*/ 683271 w 1331077"/>
                    <a:gd name="connsiteY2" fmla="*/ 922867 h 1174607"/>
                    <a:gd name="connsiteX3" fmla="*/ 919199 w 1331077"/>
                    <a:gd name="connsiteY3" fmla="*/ 1037359 h 1174607"/>
                    <a:gd name="connsiteX4" fmla="*/ 1240052 w 1331077"/>
                    <a:gd name="connsiteY4" fmla="*/ 1158459 h 1174607"/>
                    <a:gd name="connsiteX5" fmla="*/ 1331077 w 1331077"/>
                    <a:gd name="connsiteY5" fmla="*/ 1174607 h 1174607"/>
                    <a:gd name="connsiteX6" fmla="*/ 1230385 w 1331077"/>
                    <a:gd name="connsiteY6" fmla="*/ 880693 h 1174607"/>
                    <a:gd name="connsiteX7" fmla="*/ 1208816 w 1331077"/>
                    <a:gd name="connsiteY7" fmla="*/ 804104 h 1174607"/>
                    <a:gd name="connsiteX8" fmla="*/ 726920 w 1331077"/>
                    <a:gd name="connsiteY8" fmla="*/ 608549 h 1174607"/>
                    <a:gd name="connsiteX9" fmla="*/ 356806 w 1331077"/>
                    <a:gd name="connsiteY9" fmla="*/ 352735 h 1174607"/>
                    <a:gd name="connsiteX10" fmla="*/ 117320 w 1331077"/>
                    <a:gd name="connsiteY10" fmla="*/ 126856 h 1174607"/>
                    <a:gd name="connsiteX11" fmla="*/ 95 w 1331077"/>
                    <a:gd name="connsiteY11" fmla="*/ 489 h 1174607"/>
                    <a:gd name="connsiteX12" fmla="*/ 31705 w 1331077"/>
                    <a:gd name="connsiteY12" fmla="*/ 277656 h 1174607"/>
                    <a:gd name="connsiteX13" fmla="*/ 52778 w 1331077"/>
                    <a:gd name="connsiteY13" fmla="*/ 406389 h 1174607"/>
                    <a:gd name="connsiteX0" fmla="*/ 52778 w 1331077"/>
                    <a:gd name="connsiteY0" fmla="*/ 406389 h 1174607"/>
                    <a:gd name="connsiteX1" fmla="*/ 303775 w 1331077"/>
                    <a:gd name="connsiteY1" fmla="*/ 665322 h 1174607"/>
                    <a:gd name="connsiteX2" fmla="*/ 683271 w 1331077"/>
                    <a:gd name="connsiteY2" fmla="*/ 922867 h 1174607"/>
                    <a:gd name="connsiteX3" fmla="*/ 919199 w 1331077"/>
                    <a:gd name="connsiteY3" fmla="*/ 1037359 h 1174607"/>
                    <a:gd name="connsiteX4" fmla="*/ 1240052 w 1331077"/>
                    <a:gd name="connsiteY4" fmla="*/ 1158459 h 1174607"/>
                    <a:gd name="connsiteX5" fmla="*/ 1331077 w 1331077"/>
                    <a:gd name="connsiteY5" fmla="*/ 1174607 h 1174607"/>
                    <a:gd name="connsiteX6" fmla="*/ 1230385 w 1331077"/>
                    <a:gd name="connsiteY6" fmla="*/ 880693 h 1174607"/>
                    <a:gd name="connsiteX7" fmla="*/ 1208816 w 1331077"/>
                    <a:gd name="connsiteY7" fmla="*/ 804104 h 1174607"/>
                    <a:gd name="connsiteX8" fmla="*/ 726920 w 1331077"/>
                    <a:gd name="connsiteY8" fmla="*/ 608549 h 1174607"/>
                    <a:gd name="connsiteX9" fmla="*/ 356806 w 1331077"/>
                    <a:gd name="connsiteY9" fmla="*/ 352735 h 1174607"/>
                    <a:gd name="connsiteX10" fmla="*/ 117320 w 1331077"/>
                    <a:gd name="connsiteY10" fmla="*/ 126856 h 1174607"/>
                    <a:gd name="connsiteX11" fmla="*/ 95 w 1331077"/>
                    <a:gd name="connsiteY11" fmla="*/ 489 h 1174607"/>
                    <a:gd name="connsiteX12" fmla="*/ 31705 w 1331077"/>
                    <a:gd name="connsiteY12" fmla="*/ 277656 h 1174607"/>
                    <a:gd name="connsiteX13" fmla="*/ 52778 w 1331077"/>
                    <a:gd name="connsiteY13" fmla="*/ 406389 h 1174607"/>
                    <a:gd name="connsiteX0" fmla="*/ 52778 w 1331077"/>
                    <a:gd name="connsiteY0" fmla="*/ 406389 h 1183360"/>
                    <a:gd name="connsiteX1" fmla="*/ 303775 w 1331077"/>
                    <a:gd name="connsiteY1" fmla="*/ 665322 h 1183360"/>
                    <a:gd name="connsiteX2" fmla="*/ 683271 w 1331077"/>
                    <a:gd name="connsiteY2" fmla="*/ 922867 h 1183360"/>
                    <a:gd name="connsiteX3" fmla="*/ 919199 w 1331077"/>
                    <a:gd name="connsiteY3" fmla="*/ 1037359 h 1183360"/>
                    <a:gd name="connsiteX4" fmla="*/ 1240052 w 1331077"/>
                    <a:gd name="connsiteY4" fmla="*/ 1158459 h 1183360"/>
                    <a:gd name="connsiteX5" fmla="*/ 1331077 w 1331077"/>
                    <a:gd name="connsiteY5" fmla="*/ 1183360 h 1183360"/>
                    <a:gd name="connsiteX6" fmla="*/ 1230385 w 1331077"/>
                    <a:gd name="connsiteY6" fmla="*/ 880693 h 1183360"/>
                    <a:gd name="connsiteX7" fmla="*/ 1208816 w 1331077"/>
                    <a:gd name="connsiteY7" fmla="*/ 804104 h 1183360"/>
                    <a:gd name="connsiteX8" fmla="*/ 726920 w 1331077"/>
                    <a:gd name="connsiteY8" fmla="*/ 608549 h 1183360"/>
                    <a:gd name="connsiteX9" fmla="*/ 356806 w 1331077"/>
                    <a:gd name="connsiteY9" fmla="*/ 352735 h 1183360"/>
                    <a:gd name="connsiteX10" fmla="*/ 117320 w 1331077"/>
                    <a:gd name="connsiteY10" fmla="*/ 126856 h 1183360"/>
                    <a:gd name="connsiteX11" fmla="*/ 95 w 1331077"/>
                    <a:gd name="connsiteY11" fmla="*/ 489 h 1183360"/>
                    <a:gd name="connsiteX12" fmla="*/ 31705 w 1331077"/>
                    <a:gd name="connsiteY12" fmla="*/ 277656 h 1183360"/>
                    <a:gd name="connsiteX13" fmla="*/ 52778 w 1331077"/>
                    <a:gd name="connsiteY13" fmla="*/ 406389 h 1183360"/>
                    <a:gd name="connsiteX0" fmla="*/ 52778 w 1331077"/>
                    <a:gd name="connsiteY0" fmla="*/ 406389 h 1183360"/>
                    <a:gd name="connsiteX1" fmla="*/ 314450 w 1331077"/>
                    <a:gd name="connsiteY1" fmla="*/ 653068 h 1183360"/>
                    <a:gd name="connsiteX2" fmla="*/ 683271 w 1331077"/>
                    <a:gd name="connsiteY2" fmla="*/ 922867 h 1183360"/>
                    <a:gd name="connsiteX3" fmla="*/ 919199 w 1331077"/>
                    <a:gd name="connsiteY3" fmla="*/ 1037359 h 1183360"/>
                    <a:gd name="connsiteX4" fmla="*/ 1240052 w 1331077"/>
                    <a:gd name="connsiteY4" fmla="*/ 1158459 h 1183360"/>
                    <a:gd name="connsiteX5" fmla="*/ 1331077 w 1331077"/>
                    <a:gd name="connsiteY5" fmla="*/ 1183360 h 1183360"/>
                    <a:gd name="connsiteX6" fmla="*/ 1230385 w 1331077"/>
                    <a:gd name="connsiteY6" fmla="*/ 880693 h 1183360"/>
                    <a:gd name="connsiteX7" fmla="*/ 1208816 w 1331077"/>
                    <a:gd name="connsiteY7" fmla="*/ 804104 h 1183360"/>
                    <a:gd name="connsiteX8" fmla="*/ 726920 w 1331077"/>
                    <a:gd name="connsiteY8" fmla="*/ 608549 h 1183360"/>
                    <a:gd name="connsiteX9" fmla="*/ 356806 w 1331077"/>
                    <a:gd name="connsiteY9" fmla="*/ 352735 h 1183360"/>
                    <a:gd name="connsiteX10" fmla="*/ 117320 w 1331077"/>
                    <a:gd name="connsiteY10" fmla="*/ 126856 h 1183360"/>
                    <a:gd name="connsiteX11" fmla="*/ 95 w 1331077"/>
                    <a:gd name="connsiteY11" fmla="*/ 489 h 1183360"/>
                    <a:gd name="connsiteX12" fmla="*/ 31705 w 1331077"/>
                    <a:gd name="connsiteY12" fmla="*/ 277656 h 1183360"/>
                    <a:gd name="connsiteX13" fmla="*/ 52778 w 1331077"/>
                    <a:gd name="connsiteY13" fmla="*/ 406389 h 1183360"/>
                    <a:gd name="connsiteX0" fmla="*/ 47438 w 1331074"/>
                    <a:gd name="connsiteY0" fmla="*/ 387133 h 1183360"/>
                    <a:gd name="connsiteX1" fmla="*/ 314447 w 1331074"/>
                    <a:gd name="connsiteY1" fmla="*/ 653068 h 1183360"/>
                    <a:gd name="connsiteX2" fmla="*/ 683268 w 1331074"/>
                    <a:gd name="connsiteY2" fmla="*/ 922867 h 1183360"/>
                    <a:gd name="connsiteX3" fmla="*/ 919196 w 1331074"/>
                    <a:gd name="connsiteY3" fmla="*/ 1037359 h 1183360"/>
                    <a:gd name="connsiteX4" fmla="*/ 1240049 w 1331074"/>
                    <a:gd name="connsiteY4" fmla="*/ 1158459 h 1183360"/>
                    <a:gd name="connsiteX5" fmla="*/ 1331074 w 1331074"/>
                    <a:gd name="connsiteY5" fmla="*/ 1183360 h 1183360"/>
                    <a:gd name="connsiteX6" fmla="*/ 1230382 w 1331074"/>
                    <a:gd name="connsiteY6" fmla="*/ 880693 h 1183360"/>
                    <a:gd name="connsiteX7" fmla="*/ 1208813 w 1331074"/>
                    <a:gd name="connsiteY7" fmla="*/ 804104 h 1183360"/>
                    <a:gd name="connsiteX8" fmla="*/ 726917 w 1331074"/>
                    <a:gd name="connsiteY8" fmla="*/ 608549 h 1183360"/>
                    <a:gd name="connsiteX9" fmla="*/ 356803 w 1331074"/>
                    <a:gd name="connsiteY9" fmla="*/ 352735 h 1183360"/>
                    <a:gd name="connsiteX10" fmla="*/ 117317 w 1331074"/>
                    <a:gd name="connsiteY10" fmla="*/ 126856 h 1183360"/>
                    <a:gd name="connsiteX11" fmla="*/ 92 w 1331074"/>
                    <a:gd name="connsiteY11" fmla="*/ 489 h 1183360"/>
                    <a:gd name="connsiteX12" fmla="*/ 31702 w 1331074"/>
                    <a:gd name="connsiteY12" fmla="*/ 277656 h 1183360"/>
                    <a:gd name="connsiteX13" fmla="*/ 47438 w 1331074"/>
                    <a:gd name="connsiteY13" fmla="*/ 387133 h 1183360"/>
                    <a:gd name="connsiteX0" fmla="*/ 47438 w 1318620"/>
                    <a:gd name="connsiteY0" fmla="*/ 387133 h 1164089"/>
                    <a:gd name="connsiteX1" fmla="*/ 314447 w 1318620"/>
                    <a:gd name="connsiteY1" fmla="*/ 653068 h 1164089"/>
                    <a:gd name="connsiteX2" fmla="*/ 683268 w 1318620"/>
                    <a:gd name="connsiteY2" fmla="*/ 922867 h 1164089"/>
                    <a:gd name="connsiteX3" fmla="*/ 919196 w 1318620"/>
                    <a:gd name="connsiteY3" fmla="*/ 1037359 h 1164089"/>
                    <a:gd name="connsiteX4" fmla="*/ 1240049 w 1318620"/>
                    <a:gd name="connsiteY4" fmla="*/ 1158459 h 1164089"/>
                    <a:gd name="connsiteX5" fmla="*/ 1318620 w 1318620"/>
                    <a:gd name="connsiteY5" fmla="*/ 1155351 h 1164089"/>
                    <a:gd name="connsiteX6" fmla="*/ 1230382 w 1318620"/>
                    <a:gd name="connsiteY6" fmla="*/ 880693 h 1164089"/>
                    <a:gd name="connsiteX7" fmla="*/ 1208813 w 1318620"/>
                    <a:gd name="connsiteY7" fmla="*/ 804104 h 1164089"/>
                    <a:gd name="connsiteX8" fmla="*/ 726917 w 1318620"/>
                    <a:gd name="connsiteY8" fmla="*/ 608549 h 1164089"/>
                    <a:gd name="connsiteX9" fmla="*/ 356803 w 1318620"/>
                    <a:gd name="connsiteY9" fmla="*/ 352735 h 1164089"/>
                    <a:gd name="connsiteX10" fmla="*/ 117317 w 1318620"/>
                    <a:gd name="connsiteY10" fmla="*/ 126856 h 1164089"/>
                    <a:gd name="connsiteX11" fmla="*/ 92 w 1318620"/>
                    <a:gd name="connsiteY11" fmla="*/ 489 h 1164089"/>
                    <a:gd name="connsiteX12" fmla="*/ 31702 w 1318620"/>
                    <a:gd name="connsiteY12" fmla="*/ 277656 h 1164089"/>
                    <a:gd name="connsiteX13" fmla="*/ 47438 w 1318620"/>
                    <a:gd name="connsiteY13" fmla="*/ 387133 h 1164089"/>
                    <a:gd name="connsiteX0" fmla="*/ 47438 w 1318620"/>
                    <a:gd name="connsiteY0" fmla="*/ 387133 h 1155351"/>
                    <a:gd name="connsiteX1" fmla="*/ 314447 w 1318620"/>
                    <a:gd name="connsiteY1" fmla="*/ 653068 h 1155351"/>
                    <a:gd name="connsiteX2" fmla="*/ 683268 w 1318620"/>
                    <a:gd name="connsiteY2" fmla="*/ 922867 h 1155351"/>
                    <a:gd name="connsiteX3" fmla="*/ 919196 w 1318620"/>
                    <a:gd name="connsiteY3" fmla="*/ 1037359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7438 w 1318620"/>
                    <a:gd name="connsiteY0" fmla="*/ 387133 h 1155351"/>
                    <a:gd name="connsiteX1" fmla="*/ 314447 w 1318620"/>
                    <a:gd name="connsiteY1" fmla="*/ 653068 h 1155351"/>
                    <a:gd name="connsiteX2" fmla="*/ 683268 w 1318620"/>
                    <a:gd name="connsiteY2" fmla="*/ 922867 h 1155351"/>
                    <a:gd name="connsiteX3" fmla="*/ 920975 w 1318620"/>
                    <a:gd name="connsiteY3" fmla="*/ 1023354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7438 w 1318620"/>
                    <a:gd name="connsiteY0" fmla="*/ 387133 h 1155351"/>
                    <a:gd name="connsiteX1" fmla="*/ 314447 w 1318620"/>
                    <a:gd name="connsiteY1" fmla="*/ 653068 h 1155351"/>
                    <a:gd name="connsiteX2" fmla="*/ 683268 w 1318620"/>
                    <a:gd name="connsiteY2" fmla="*/ 900110 h 1155351"/>
                    <a:gd name="connsiteX3" fmla="*/ 920975 w 1318620"/>
                    <a:gd name="connsiteY3" fmla="*/ 1023354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7438 w 1318620"/>
                    <a:gd name="connsiteY0" fmla="*/ 387133 h 1155351"/>
                    <a:gd name="connsiteX1" fmla="*/ 319784 w 1318620"/>
                    <a:gd name="connsiteY1" fmla="*/ 625059 h 1155351"/>
                    <a:gd name="connsiteX2" fmla="*/ 683268 w 1318620"/>
                    <a:gd name="connsiteY2" fmla="*/ 900110 h 1155351"/>
                    <a:gd name="connsiteX3" fmla="*/ 920975 w 1318620"/>
                    <a:gd name="connsiteY3" fmla="*/ 1023354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3877 w 1318618"/>
                    <a:gd name="connsiteY0" fmla="*/ 362625 h 1155351"/>
                    <a:gd name="connsiteX1" fmla="*/ 319782 w 1318618"/>
                    <a:gd name="connsiteY1" fmla="*/ 625059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16224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14444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05549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05549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05549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8618" h="1155351" extrusionOk="0">
                      <a:moveTo>
                        <a:pt x="43877" y="362625"/>
                      </a:moveTo>
                      <a:cubicBezTo>
                        <a:pt x="96338" y="427236"/>
                        <a:pt x="193646" y="540730"/>
                        <a:pt x="305549" y="630311"/>
                      </a:cubicBezTo>
                      <a:cubicBezTo>
                        <a:pt x="417452" y="719892"/>
                        <a:pt x="570020" y="834603"/>
                        <a:pt x="683266" y="900110"/>
                      </a:cubicBezTo>
                      <a:cubicBezTo>
                        <a:pt x="796512" y="965617"/>
                        <a:pt x="827880" y="984089"/>
                        <a:pt x="920973" y="1023354"/>
                      </a:cubicBezTo>
                      <a:cubicBezTo>
                        <a:pt x="1014066" y="1062619"/>
                        <a:pt x="1175552" y="1113702"/>
                        <a:pt x="1241826" y="1135701"/>
                      </a:cubicBezTo>
                      <a:cubicBezTo>
                        <a:pt x="1308100" y="1157701"/>
                        <a:pt x="1266856" y="1138625"/>
                        <a:pt x="1318618" y="1155351"/>
                      </a:cubicBezTo>
                      <a:cubicBezTo>
                        <a:pt x="1302775" y="1105556"/>
                        <a:pt x="1248681" y="939234"/>
                        <a:pt x="1230380" y="880693"/>
                      </a:cubicBezTo>
                      <a:cubicBezTo>
                        <a:pt x="1212079" y="822152"/>
                        <a:pt x="1223436" y="854536"/>
                        <a:pt x="1208811" y="804104"/>
                      </a:cubicBezTo>
                      <a:cubicBezTo>
                        <a:pt x="1118279" y="772345"/>
                        <a:pt x="868917" y="683777"/>
                        <a:pt x="726915" y="608549"/>
                      </a:cubicBezTo>
                      <a:cubicBezTo>
                        <a:pt x="584913" y="533321"/>
                        <a:pt x="458401" y="433017"/>
                        <a:pt x="356801" y="352735"/>
                      </a:cubicBezTo>
                      <a:cubicBezTo>
                        <a:pt x="255201" y="272453"/>
                        <a:pt x="176767" y="185564"/>
                        <a:pt x="117315" y="126856"/>
                      </a:cubicBezTo>
                      <a:cubicBezTo>
                        <a:pt x="57863" y="68148"/>
                        <a:pt x="1904" y="-6768"/>
                        <a:pt x="90" y="489"/>
                      </a:cubicBezTo>
                      <a:cubicBezTo>
                        <a:pt x="-1724" y="7746"/>
                        <a:pt x="24402" y="217300"/>
                        <a:pt x="31700" y="277656"/>
                      </a:cubicBezTo>
                      <a:cubicBezTo>
                        <a:pt x="38998" y="338012"/>
                        <a:pt x="29370" y="291012"/>
                        <a:pt x="43877" y="362625"/>
                      </a:cubicBezTo>
                      <a:close/>
                    </a:path>
                  </a:pathLst>
                </a:cu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08" name="2-5MW verti"/>
                <p:cNvSpPr/>
                <p:nvPr/>
              </p:nvSpPr>
              <p:spPr bwMode="auto">
                <a:xfrm>
                  <a:off x="4062296" y="4296933"/>
                  <a:ext cx="1719919" cy="1147580"/>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7175"/>
                    <a:gd name="connsiteY0" fmla="*/ 406389 h 1206157"/>
                    <a:gd name="connsiteX1" fmla="*/ 303775 w 1347175"/>
                    <a:gd name="connsiteY1" fmla="*/ 665322 h 1206157"/>
                    <a:gd name="connsiteX2" fmla="*/ 677934 w 1347175"/>
                    <a:gd name="connsiteY2" fmla="*/ 935121 h 1206157"/>
                    <a:gd name="connsiteX3" fmla="*/ 917420 w 1347175"/>
                    <a:gd name="connsiteY3" fmla="*/ 1054864 h 1206157"/>
                    <a:gd name="connsiteX4" fmla="*/ 1245389 w 1347175"/>
                    <a:gd name="connsiteY4" fmla="*/ 1170713 h 1206157"/>
                    <a:gd name="connsiteX5" fmla="*/ 1336520 w 1347175"/>
                    <a:gd name="connsiteY5" fmla="*/ 1185492 h 1206157"/>
                    <a:gd name="connsiteX6" fmla="*/ 1331077 w 1347175"/>
                    <a:gd name="connsiteY6" fmla="*/ 1174607 h 1206157"/>
                    <a:gd name="connsiteX7" fmla="*/ 1208816 w 1347175"/>
                    <a:gd name="connsiteY7" fmla="*/ 804104 h 1206157"/>
                    <a:gd name="connsiteX8" fmla="*/ 726920 w 1347175"/>
                    <a:gd name="connsiteY8" fmla="*/ 608549 h 1206157"/>
                    <a:gd name="connsiteX9" fmla="*/ 356806 w 1347175"/>
                    <a:gd name="connsiteY9" fmla="*/ 352735 h 1206157"/>
                    <a:gd name="connsiteX10" fmla="*/ 117320 w 1347175"/>
                    <a:gd name="connsiteY10" fmla="*/ 126856 h 1206157"/>
                    <a:gd name="connsiteX11" fmla="*/ 95 w 1347175"/>
                    <a:gd name="connsiteY11" fmla="*/ 489 h 1206157"/>
                    <a:gd name="connsiteX12" fmla="*/ 31705 w 1347175"/>
                    <a:gd name="connsiteY12" fmla="*/ 277656 h 1206157"/>
                    <a:gd name="connsiteX13" fmla="*/ 52778 w 1347175"/>
                    <a:gd name="connsiteY13" fmla="*/ 406389 h 1206157"/>
                    <a:gd name="connsiteX0" fmla="*/ 52778 w 1371880"/>
                    <a:gd name="connsiteY0" fmla="*/ 406389 h 1213893"/>
                    <a:gd name="connsiteX1" fmla="*/ 303775 w 1371880"/>
                    <a:gd name="connsiteY1" fmla="*/ 665322 h 1213893"/>
                    <a:gd name="connsiteX2" fmla="*/ 677934 w 1371880"/>
                    <a:gd name="connsiteY2" fmla="*/ 935121 h 1213893"/>
                    <a:gd name="connsiteX3" fmla="*/ 917420 w 1371880"/>
                    <a:gd name="connsiteY3" fmla="*/ 1054864 h 1213893"/>
                    <a:gd name="connsiteX4" fmla="*/ 1245389 w 1371880"/>
                    <a:gd name="connsiteY4" fmla="*/ 1170713 h 1213893"/>
                    <a:gd name="connsiteX5" fmla="*/ 1336520 w 1371880"/>
                    <a:gd name="connsiteY5" fmla="*/ 1185492 h 1213893"/>
                    <a:gd name="connsiteX6" fmla="*/ 1331077 w 1371880"/>
                    <a:gd name="connsiteY6" fmla="*/ 1174607 h 1213893"/>
                    <a:gd name="connsiteX7" fmla="*/ 1326235 w 1371880"/>
                    <a:gd name="connsiteY7" fmla="*/ 1171724 h 1213893"/>
                    <a:gd name="connsiteX8" fmla="*/ 726920 w 1371880"/>
                    <a:gd name="connsiteY8" fmla="*/ 608549 h 1213893"/>
                    <a:gd name="connsiteX9" fmla="*/ 356806 w 1371880"/>
                    <a:gd name="connsiteY9" fmla="*/ 352735 h 1213893"/>
                    <a:gd name="connsiteX10" fmla="*/ 117320 w 1371880"/>
                    <a:gd name="connsiteY10" fmla="*/ 126856 h 1213893"/>
                    <a:gd name="connsiteX11" fmla="*/ 95 w 1371880"/>
                    <a:gd name="connsiteY11" fmla="*/ 489 h 1213893"/>
                    <a:gd name="connsiteX12" fmla="*/ 31705 w 1371880"/>
                    <a:gd name="connsiteY12" fmla="*/ 277656 h 1213893"/>
                    <a:gd name="connsiteX13" fmla="*/ 52778 w 1371880"/>
                    <a:gd name="connsiteY13" fmla="*/ 406389 h 1213893"/>
                    <a:gd name="connsiteX0" fmla="*/ 52778 w 1371880"/>
                    <a:gd name="connsiteY0" fmla="*/ 406389 h 1213893"/>
                    <a:gd name="connsiteX1" fmla="*/ 303775 w 1371880"/>
                    <a:gd name="connsiteY1" fmla="*/ 665322 h 1213893"/>
                    <a:gd name="connsiteX2" fmla="*/ 677934 w 1371880"/>
                    <a:gd name="connsiteY2" fmla="*/ 935121 h 1213893"/>
                    <a:gd name="connsiteX3" fmla="*/ 917420 w 1371880"/>
                    <a:gd name="connsiteY3" fmla="*/ 1054864 h 1213893"/>
                    <a:gd name="connsiteX4" fmla="*/ 1245389 w 1371880"/>
                    <a:gd name="connsiteY4" fmla="*/ 1170713 h 1213893"/>
                    <a:gd name="connsiteX5" fmla="*/ 1336520 w 1371880"/>
                    <a:gd name="connsiteY5" fmla="*/ 1185492 h 1213893"/>
                    <a:gd name="connsiteX6" fmla="*/ 1331077 w 1371880"/>
                    <a:gd name="connsiteY6" fmla="*/ 1174607 h 1213893"/>
                    <a:gd name="connsiteX7" fmla="*/ 1326235 w 1371880"/>
                    <a:gd name="connsiteY7" fmla="*/ 1171724 h 1213893"/>
                    <a:gd name="connsiteX8" fmla="*/ 687780 w 1371880"/>
                    <a:gd name="connsiteY8" fmla="*/ 923652 h 1213893"/>
                    <a:gd name="connsiteX9" fmla="*/ 356806 w 1371880"/>
                    <a:gd name="connsiteY9" fmla="*/ 352735 h 1213893"/>
                    <a:gd name="connsiteX10" fmla="*/ 117320 w 1371880"/>
                    <a:gd name="connsiteY10" fmla="*/ 126856 h 1213893"/>
                    <a:gd name="connsiteX11" fmla="*/ 95 w 1371880"/>
                    <a:gd name="connsiteY11" fmla="*/ 489 h 1213893"/>
                    <a:gd name="connsiteX12" fmla="*/ 31705 w 1371880"/>
                    <a:gd name="connsiteY12" fmla="*/ 277656 h 1213893"/>
                    <a:gd name="connsiteX13" fmla="*/ 52778 w 1371880"/>
                    <a:gd name="connsiteY13" fmla="*/ 406389 h 1213893"/>
                    <a:gd name="connsiteX0" fmla="*/ 52778 w 1371880"/>
                    <a:gd name="connsiteY0" fmla="*/ 406664 h 1214168"/>
                    <a:gd name="connsiteX1" fmla="*/ 303775 w 1371880"/>
                    <a:gd name="connsiteY1" fmla="*/ 665597 h 1214168"/>
                    <a:gd name="connsiteX2" fmla="*/ 677934 w 1371880"/>
                    <a:gd name="connsiteY2" fmla="*/ 935396 h 1214168"/>
                    <a:gd name="connsiteX3" fmla="*/ 917420 w 1371880"/>
                    <a:gd name="connsiteY3" fmla="*/ 1055139 h 1214168"/>
                    <a:gd name="connsiteX4" fmla="*/ 1245389 w 1371880"/>
                    <a:gd name="connsiteY4" fmla="*/ 1170988 h 1214168"/>
                    <a:gd name="connsiteX5" fmla="*/ 1336520 w 1371880"/>
                    <a:gd name="connsiteY5" fmla="*/ 1185767 h 1214168"/>
                    <a:gd name="connsiteX6" fmla="*/ 1331077 w 1371880"/>
                    <a:gd name="connsiteY6" fmla="*/ 1174882 h 1214168"/>
                    <a:gd name="connsiteX7" fmla="*/ 1326235 w 1371880"/>
                    <a:gd name="connsiteY7" fmla="*/ 1171999 h 1214168"/>
                    <a:gd name="connsiteX8" fmla="*/ 687780 w 1371880"/>
                    <a:gd name="connsiteY8" fmla="*/ 923927 h 1214168"/>
                    <a:gd name="connsiteX9" fmla="*/ 191352 w 1371880"/>
                    <a:gd name="connsiteY9" fmla="*/ 535070 h 1214168"/>
                    <a:gd name="connsiteX10" fmla="*/ 117320 w 1371880"/>
                    <a:gd name="connsiteY10" fmla="*/ 127131 h 1214168"/>
                    <a:gd name="connsiteX11" fmla="*/ 95 w 1371880"/>
                    <a:gd name="connsiteY11" fmla="*/ 764 h 1214168"/>
                    <a:gd name="connsiteX12" fmla="*/ 31705 w 1371880"/>
                    <a:gd name="connsiteY12" fmla="*/ 277931 h 1214168"/>
                    <a:gd name="connsiteX13" fmla="*/ 52778 w 1371880"/>
                    <a:gd name="connsiteY13" fmla="*/ 406664 h 1214168"/>
                    <a:gd name="connsiteX0" fmla="*/ 52778 w 1371880"/>
                    <a:gd name="connsiteY0" fmla="*/ 406014 h 1213518"/>
                    <a:gd name="connsiteX1" fmla="*/ 303775 w 1371880"/>
                    <a:gd name="connsiteY1" fmla="*/ 664947 h 1213518"/>
                    <a:gd name="connsiteX2" fmla="*/ 677934 w 1371880"/>
                    <a:gd name="connsiteY2" fmla="*/ 934746 h 1213518"/>
                    <a:gd name="connsiteX3" fmla="*/ 917420 w 1371880"/>
                    <a:gd name="connsiteY3" fmla="*/ 1054489 h 1213518"/>
                    <a:gd name="connsiteX4" fmla="*/ 1245389 w 1371880"/>
                    <a:gd name="connsiteY4" fmla="*/ 1170338 h 1213518"/>
                    <a:gd name="connsiteX5" fmla="*/ 1336520 w 1371880"/>
                    <a:gd name="connsiteY5" fmla="*/ 1185117 h 1213518"/>
                    <a:gd name="connsiteX6" fmla="*/ 1331077 w 1371880"/>
                    <a:gd name="connsiteY6" fmla="*/ 1174232 h 1213518"/>
                    <a:gd name="connsiteX7" fmla="*/ 1326235 w 1371880"/>
                    <a:gd name="connsiteY7" fmla="*/ 1171349 h 1213518"/>
                    <a:gd name="connsiteX8" fmla="*/ 687780 w 1371880"/>
                    <a:gd name="connsiteY8" fmla="*/ 923277 h 1213518"/>
                    <a:gd name="connsiteX9" fmla="*/ 191352 w 1371880"/>
                    <a:gd name="connsiteY9" fmla="*/ 534420 h 1213518"/>
                    <a:gd name="connsiteX10" fmla="*/ 94192 w 1371880"/>
                    <a:gd name="connsiteY10" fmla="*/ 424079 h 1213518"/>
                    <a:gd name="connsiteX11" fmla="*/ 95 w 1371880"/>
                    <a:gd name="connsiteY11" fmla="*/ 114 h 1213518"/>
                    <a:gd name="connsiteX12" fmla="*/ 31705 w 1371880"/>
                    <a:gd name="connsiteY12" fmla="*/ 277281 h 1213518"/>
                    <a:gd name="connsiteX13" fmla="*/ 52778 w 1371880"/>
                    <a:gd name="connsiteY13" fmla="*/ 406014 h 1213518"/>
                    <a:gd name="connsiteX0" fmla="*/ 21083 w 1340185"/>
                    <a:gd name="connsiteY0" fmla="*/ 128822 h 936326"/>
                    <a:gd name="connsiteX1" fmla="*/ 272080 w 1340185"/>
                    <a:gd name="connsiteY1" fmla="*/ 387755 h 936326"/>
                    <a:gd name="connsiteX2" fmla="*/ 646239 w 1340185"/>
                    <a:gd name="connsiteY2" fmla="*/ 657554 h 936326"/>
                    <a:gd name="connsiteX3" fmla="*/ 885725 w 1340185"/>
                    <a:gd name="connsiteY3" fmla="*/ 777297 h 936326"/>
                    <a:gd name="connsiteX4" fmla="*/ 1213694 w 1340185"/>
                    <a:gd name="connsiteY4" fmla="*/ 893146 h 936326"/>
                    <a:gd name="connsiteX5" fmla="*/ 1304825 w 1340185"/>
                    <a:gd name="connsiteY5" fmla="*/ 907925 h 936326"/>
                    <a:gd name="connsiteX6" fmla="*/ 1299382 w 1340185"/>
                    <a:gd name="connsiteY6" fmla="*/ 897040 h 936326"/>
                    <a:gd name="connsiteX7" fmla="*/ 1294540 w 1340185"/>
                    <a:gd name="connsiteY7" fmla="*/ 894157 h 936326"/>
                    <a:gd name="connsiteX8" fmla="*/ 656085 w 1340185"/>
                    <a:gd name="connsiteY8" fmla="*/ 646085 h 936326"/>
                    <a:gd name="connsiteX9" fmla="*/ 159657 w 1340185"/>
                    <a:gd name="connsiteY9" fmla="*/ 257228 h 936326"/>
                    <a:gd name="connsiteX10" fmla="*/ 62497 w 1340185"/>
                    <a:gd name="connsiteY10" fmla="*/ 146887 h 936326"/>
                    <a:gd name="connsiteX11" fmla="*/ 18214 w 1340185"/>
                    <a:gd name="connsiteY11" fmla="*/ 106297 h 936326"/>
                    <a:gd name="connsiteX12" fmla="*/ 10 w 1340185"/>
                    <a:gd name="connsiteY12" fmla="*/ 89 h 936326"/>
                    <a:gd name="connsiteX13" fmla="*/ 21083 w 1340185"/>
                    <a:gd name="connsiteY13" fmla="*/ 128822 h 936326"/>
                    <a:gd name="connsiteX0" fmla="*/ 21323 w 1340425"/>
                    <a:gd name="connsiteY0" fmla="*/ 29986 h 837490"/>
                    <a:gd name="connsiteX1" fmla="*/ 272320 w 1340425"/>
                    <a:gd name="connsiteY1" fmla="*/ 288919 h 837490"/>
                    <a:gd name="connsiteX2" fmla="*/ 646479 w 1340425"/>
                    <a:gd name="connsiteY2" fmla="*/ 558718 h 837490"/>
                    <a:gd name="connsiteX3" fmla="*/ 885965 w 1340425"/>
                    <a:gd name="connsiteY3" fmla="*/ 678461 h 837490"/>
                    <a:gd name="connsiteX4" fmla="*/ 1213934 w 1340425"/>
                    <a:gd name="connsiteY4" fmla="*/ 794310 h 837490"/>
                    <a:gd name="connsiteX5" fmla="*/ 1305065 w 1340425"/>
                    <a:gd name="connsiteY5" fmla="*/ 809089 h 837490"/>
                    <a:gd name="connsiteX6" fmla="*/ 1299622 w 1340425"/>
                    <a:gd name="connsiteY6" fmla="*/ 798204 h 837490"/>
                    <a:gd name="connsiteX7" fmla="*/ 1294780 w 1340425"/>
                    <a:gd name="connsiteY7" fmla="*/ 795321 h 837490"/>
                    <a:gd name="connsiteX8" fmla="*/ 656325 w 1340425"/>
                    <a:gd name="connsiteY8" fmla="*/ 547249 h 837490"/>
                    <a:gd name="connsiteX9" fmla="*/ 159897 w 1340425"/>
                    <a:gd name="connsiteY9" fmla="*/ 158392 h 837490"/>
                    <a:gd name="connsiteX10" fmla="*/ 62737 w 1340425"/>
                    <a:gd name="connsiteY10" fmla="*/ 48051 h 837490"/>
                    <a:gd name="connsiteX11" fmla="*/ 18454 w 1340425"/>
                    <a:gd name="connsiteY11" fmla="*/ 7461 h 837490"/>
                    <a:gd name="connsiteX12" fmla="*/ 21323 w 1340425"/>
                    <a:gd name="connsiteY12" fmla="*/ 29986 h 837490"/>
                    <a:gd name="connsiteX0" fmla="*/ 21323 w 1340631"/>
                    <a:gd name="connsiteY0" fmla="*/ 29986 h 837490"/>
                    <a:gd name="connsiteX1" fmla="*/ 272320 w 1340631"/>
                    <a:gd name="connsiteY1" fmla="*/ 288919 h 837490"/>
                    <a:gd name="connsiteX2" fmla="*/ 646479 w 1340631"/>
                    <a:gd name="connsiteY2" fmla="*/ 558718 h 837490"/>
                    <a:gd name="connsiteX3" fmla="*/ 885965 w 1340631"/>
                    <a:gd name="connsiteY3" fmla="*/ 678461 h 837490"/>
                    <a:gd name="connsiteX4" fmla="*/ 1213934 w 1340631"/>
                    <a:gd name="connsiteY4" fmla="*/ 794310 h 837490"/>
                    <a:gd name="connsiteX5" fmla="*/ 1299728 w 1340631"/>
                    <a:gd name="connsiteY5" fmla="*/ 809089 h 837490"/>
                    <a:gd name="connsiteX6" fmla="*/ 1299622 w 1340631"/>
                    <a:gd name="connsiteY6" fmla="*/ 798204 h 837490"/>
                    <a:gd name="connsiteX7" fmla="*/ 1294780 w 1340631"/>
                    <a:gd name="connsiteY7" fmla="*/ 795321 h 837490"/>
                    <a:gd name="connsiteX8" fmla="*/ 656325 w 1340631"/>
                    <a:gd name="connsiteY8" fmla="*/ 547249 h 837490"/>
                    <a:gd name="connsiteX9" fmla="*/ 159897 w 1340631"/>
                    <a:gd name="connsiteY9" fmla="*/ 158392 h 837490"/>
                    <a:gd name="connsiteX10" fmla="*/ 62737 w 1340631"/>
                    <a:gd name="connsiteY10" fmla="*/ 48051 h 837490"/>
                    <a:gd name="connsiteX11" fmla="*/ 18454 w 1340631"/>
                    <a:gd name="connsiteY11" fmla="*/ 7461 h 837490"/>
                    <a:gd name="connsiteX12" fmla="*/ 21323 w 1340631"/>
                    <a:gd name="connsiteY12" fmla="*/ 29986 h 837490"/>
                    <a:gd name="connsiteX0" fmla="*/ 21323 w 1344755"/>
                    <a:gd name="connsiteY0" fmla="*/ 29986 h 832130"/>
                    <a:gd name="connsiteX1" fmla="*/ 272320 w 1344755"/>
                    <a:gd name="connsiteY1" fmla="*/ 288919 h 832130"/>
                    <a:gd name="connsiteX2" fmla="*/ 646479 w 1344755"/>
                    <a:gd name="connsiteY2" fmla="*/ 558718 h 832130"/>
                    <a:gd name="connsiteX3" fmla="*/ 885965 w 1344755"/>
                    <a:gd name="connsiteY3" fmla="*/ 678461 h 832130"/>
                    <a:gd name="connsiteX4" fmla="*/ 1213934 w 1344755"/>
                    <a:gd name="connsiteY4" fmla="*/ 794310 h 832130"/>
                    <a:gd name="connsiteX5" fmla="*/ 1299728 w 1344755"/>
                    <a:gd name="connsiteY5" fmla="*/ 809089 h 832130"/>
                    <a:gd name="connsiteX6" fmla="*/ 1299622 w 1344755"/>
                    <a:gd name="connsiteY6" fmla="*/ 798204 h 832130"/>
                    <a:gd name="connsiteX7" fmla="*/ 1300117 w 1344755"/>
                    <a:gd name="connsiteY7" fmla="*/ 788319 h 832130"/>
                    <a:gd name="connsiteX8" fmla="*/ 656325 w 1344755"/>
                    <a:gd name="connsiteY8" fmla="*/ 547249 h 832130"/>
                    <a:gd name="connsiteX9" fmla="*/ 159897 w 1344755"/>
                    <a:gd name="connsiteY9" fmla="*/ 158392 h 832130"/>
                    <a:gd name="connsiteX10" fmla="*/ 62737 w 1344755"/>
                    <a:gd name="connsiteY10" fmla="*/ 48051 h 832130"/>
                    <a:gd name="connsiteX11" fmla="*/ 18454 w 1344755"/>
                    <a:gd name="connsiteY11" fmla="*/ 7461 h 832130"/>
                    <a:gd name="connsiteX12" fmla="*/ 21323 w 1344755"/>
                    <a:gd name="connsiteY12" fmla="*/ 29986 h 832130"/>
                    <a:gd name="connsiteX0" fmla="*/ 21323 w 1344755"/>
                    <a:gd name="connsiteY0" fmla="*/ 29986 h 832130"/>
                    <a:gd name="connsiteX1" fmla="*/ 272320 w 1344755"/>
                    <a:gd name="connsiteY1" fmla="*/ 288919 h 832130"/>
                    <a:gd name="connsiteX2" fmla="*/ 646479 w 1344755"/>
                    <a:gd name="connsiteY2" fmla="*/ 558718 h 832130"/>
                    <a:gd name="connsiteX3" fmla="*/ 885965 w 1344755"/>
                    <a:gd name="connsiteY3" fmla="*/ 678461 h 832130"/>
                    <a:gd name="connsiteX4" fmla="*/ 1213934 w 1344755"/>
                    <a:gd name="connsiteY4" fmla="*/ 794310 h 832130"/>
                    <a:gd name="connsiteX5" fmla="*/ 1299728 w 1344755"/>
                    <a:gd name="connsiteY5" fmla="*/ 809089 h 832130"/>
                    <a:gd name="connsiteX6" fmla="*/ 1299622 w 1344755"/>
                    <a:gd name="connsiteY6" fmla="*/ 798204 h 832130"/>
                    <a:gd name="connsiteX7" fmla="*/ 1300117 w 1344755"/>
                    <a:gd name="connsiteY7" fmla="*/ 788319 h 832130"/>
                    <a:gd name="connsiteX8" fmla="*/ 656325 w 1344755"/>
                    <a:gd name="connsiteY8" fmla="*/ 547249 h 832130"/>
                    <a:gd name="connsiteX9" fmla="*/ 159897 w 1344755"/>
                    <a:gd name="connsiteY9" fmla="*/ 158392 h 832130"/>
                    <a:gd name="connsiteX10" fmla="*/ 62737 w 1344755"/>
                    <a:gd name="connsiteY10" fmla="*/ 48051 h 832130"/>
                    <a:gd name="connsiteX11" fmla="*/ 18454 w 1344755"/>
                    <a:gd name="connsiteY11" fmla="*/ 7461 h 832130"/>
                    <a:gd name="connsiteX12" fmla="*/ 21323 w 1344755"/>
                    <a:gd name="connsiteY12" fmla="*/ 29986 h 832130"/>
                    <a:gd name="connsiteX0" fmla="*/ 21323 w 1332596"/>
                    <a:gd name="connsiteY0" fmla="*/ 29986 h 809876"/>
                    <a:gd name="connsiteX1" fmla="*/ 272320 w 1332596"/>
                    <a:gd name="connsiteY1" fmla="*/ 288919 h 809876"/>
                    <a:gd name="connsiteX2" fmla="*/ 646479 w 1332596"/>
                    <a:gd name="connsiteY2" fmla="*/ 558718 h 809876"/>
                    <a:gd name="connsiteX3" fmla="*/ 885965 w 1332596"/>
                    <a:gd name="connsiteY3" fmla="*/ 678461 h 809876"/>
                    <a:gd name="connsiteX4" fmla="*/ 1213934 w 1332596"/>
                    <a:gd name="connsiteY4" fmla="*/ 794310 h 809876"/>
                    <a:gd name="connsiteX5" fmla="*/ 1299728 w 1332596"/>
                    <a:gd name="connsiteY5" fmla="*/ 809089 h 809876"/>
                    <a:gd name="connsiteX6" fmla="*/ 1299622 w 1332596"/>
                    <a:gd name="connsiteY6" fmla="*/ 798204 h 809876"/>
                    <a:gd name="connsiteX7" fmla="*/ 1284105 w 1332596"/>
                    <a:gd name="connsiteY7" fmla="*/ 742804 h 809876"/>
                    <a:gd name="connsiteX8" fmla="*/ 656325 w 1332596"/>
                    <a:gd name="connsiteY8" fmla="*/ 547249 h 809876"/>
                    <a:gd name="connsiteX9" fmla="*/ 159897 w 1332596"/>
                    <a:gd name="connsiteY9" fmla="*/ 158392 h 809876"/>
                    <a:gd name="connsiteX10" fmla="*/ 62737 w 1332596"/>
                    <a:gd name="connsiteY10" fmla="*/ 48051 h 809876"/>
                    <a:gd name="connsiteX11" fmla="*/ 18454 w 1332596"/>
                    <a:gd name="connsiteY11" fmla="*/ 7461 h 809876"/>
                    <a:gd name="connsiteX12" fmla="*/ 21323 w 1332596"/>
                    <a:gd name="connsiteY12" fmla="*/ 29986 h 809876"/>
                    <a:gd name="connsiteX0" fmla="*/ 21323 w 1332596"/>
                    <a:gd name="connsiteY0" fmla="*/ 29986 h 809876"/>
                    <a:gd name="connsiteX1" fmla="*/ 272320 w 1332596"/>
                    <a:gd name="connsiteY1" fmla="*/ 288919 h 809876"/>
                    <a:gd name="connsiteX2" fmla="*/ 646479 w 1332596"/>
                    <a:gd name="connsiteY2" fmla="*/ 558718 h 809876"/>
                    <a:gd name="connsiteX3" fmla="*/ 885965 w 1332596"/>
                    <a:gd name="connsiteY3" fmla="*/ 678461 h 809876"/>
                    <a:gd name="connsiteX4" fmla="*/ 1213934 w 1332596"/>
                    <a:gd name="connsiteY4" fmla="*/ 794310 h 809876"/>
                    <a:gd name="connsiteX5" fmla="*/ 1299728 w 1332596"/>
                    <a:gd name="connsiteY5" fmla="*/ 809089 h 809876"/>
                    <a:gd name="connsiteX6" fmla="*/ 1299622 w 1332596"/>
                    <a:gd name="connsiteY6" fmla="*/ 798204 h 809876"/>
                    <a:gd name="connsiteX7" fmla="*/ 1284105 w 1332596"/>
                    <a:gd name="connsiteY7" fmla="*/ 742804 h 809876"/>
                    <a:gd name="connsiteX8" fmla="*/ 656325 w 1332596"/>
                    <a:gd name="connsiteY8" fmla="*/ 547249 h 809876"/>
                    <a:gd name="connsiteX9" fmla="*/ 159897 w 1332596"/>
                    <a:gd name="connsiteY9" fmla="*/ 158392 h 809876"/>
                    <a:gd name="connsiteX10" fmla="*/ 62737 w 1332596"/>
                    <a:gd name="connsiteY10" fmla="*/ 48051 h 809876"/>
                    <a:gd name="connsiteX11" fmla="*/ 18454 w 1332596"/>
                    <a:gd name="connsiteY11" fmla="*/ 7461 h 809876"/>
                    <a:gd name="connsiteX12" fmla="*/ 21323 w 1332596"/>
                    <a:gd name="connsiteY12" fmla="*/ 29986 h 809876"/>
                    <a:gd name="connsiteX0" fmla="*/ 21323 w 1332596"/>
                    <a:gd name="connsiteY0" fmla="*/ 29986 h 809876"/>
                    <a:gd name="connsiteX1" fmla="*/ 272320 w 1332596"/>
                    <a:gd name="connsiteY1" fmla="*/ 288919 h 809876"/>
                    <a:gd name="connsiteX2" fmla="*/ 646479 w 1332596"/>
                    <a:gd name="connsiteY2" fmla="*/ 558718 h 809876"/>
                    <a:gd name="connsiteX3" fmla="*/ 885965 w 1332596"/>
                    <a:gd name="connsiteY3" fmla="*/ 678461 h 809876"/>
                    <a:gd name="connsiteX4" fmla="*/ 1213934 w 1332596"/>
                    <a:gd name="connsiteY4" fmla="*/ 794310 h 809876"/>
                    <a:gd name="connsiteX5" fmla="*/ 1299728 w 1332596"/>
                    <a:gd name="connsiteY5" fmla="*/ 809089 h 809876"/>
                    <a:gd name="connsiteX6" fmla="*/ 1299622 w 1332596"/>
                    <a:gd name="connsiteY6" fmla="*/ 798204 h 809876"/>
                    <a:gd name="connsiteX7" fmla="*/ 1284105 w 1332596"/>
                    <a:gd name="connsiteY7" fmla="*/ 742804 h 809876"/>
                    <a:gd name="connsiteX8" fmla="*/ 656325 w 1332596"/>
                    <a:gd name="connsiteY8" fmla="*/ 547249 h 809876"/>
                    <a:gd name="connsiteX9" fmla="*/ 159897 w 1332596"/>
                    <a:gd name="connsiteY9" fmla="*/ 158392 h 809876"/>
                    <a:gd name="connsiteX10" fmla="*/ 62737 w 1332596"/>
                    <a:gd name="connsiteY10" fmla="*/ 48051 h 809876"/>
                    <a:gd name="connsiteX11" fmla="*/ 18454 w 1332596"/>
                    <a:gd name="connsiteY11" fmla="*/ 7461 h 809876"/>
                    <a:gd name="connsiteX12" fmla="*/ 21323 w 1332596"/>
                    <a:gd name="connsiteY12" fmla="*/ 29986 h 809876"/>
                    <a:gd name="connsiteX0" fmla="*/ 21323 w 1306662"/>
                    <a:gd name="connsiteY0" fmla="*/ 29986 h 809876"/>
                    <a:gd name="connsiteX1" fmla="*/ 272320 w 1306662"/>
                    <a:gd name="connsiteY1" fmla="*/ 288919 h 809876"/>
                    <a:gd name="connsiteX2" fmla="*/ 646479 w 1306662"/>
                    <a:gd name="connsiteY2" fmla="*/ 558718 h 809876"/>
                    <a:gd name="connsiteX3" fmla="*/ 885965 w 1306662"/>
                    <a:gd name="connsiteY3" fmla="*/ 678461 h 809876"/>
                    <a:gd name="connsiteX4" fmla="*/ 1213934 w 1306662"/>
                    <a:gd name="connsiteY4" fmla="*/ 794310 h 809876"/>
                    <a:gd name="connsiteX5" fmla="*/ 1299728 w 1306662"/>
                    <a:gd name="connsiteY5" fmla="*/ 809089 h 809876"/>
                    <a:gd name="connsiteX6" fmla="*/ 1299622 w 1306662"/>
                    <a:gd name="connsiteY6" fmla="*/ 798204 h 809876"/>
                    <a:gd name="connsiteX7" fmla="*/ 1284105 w 1306662"/>
                    <a:gd name="connsiteY7" fmla="*/ 742804 h 809876"/>
                    <a:gd name="connsiteX8" fmla="*/ 656325 w 1306662"/>
                    <a:gd name="connsiteY8" fmla="*/ 547249 h 809876"/>
                    <a:gd name="connsiteX9" fmla="*/ 159897 w 1306662"/>
                    <a:gd name="connsiteY9" fmla="*/ 158392 h 809876"/>
                    <a:gd name="connsiteX10" fmla="*/ 62737 w 1306662"/>
                    <a:gd name="connsiteY10" fmla="*/ 48051 h 809876"/>
                    <a:gd name="connsiteX11" fmla="*/ 18454 w 1306662"/>
                    <a:gd name="connsiteY11" fmla="*/ 7461 h 809876"/>
                    <a:gd name="connsiteX12" fmla="*/ 21323 w 1306662"/>
                    <a:gd name="connsiteY12" fmla="*/ 29986 h 809876"/>
                    <a:gd name="connsiteX0" fmla="*/ 21323 w 1306033"/>
                    <a:gd name="connsiteY0" fmla="*/ 29986 h 809876"/>
                    <a:gd name="connsiteX1" fmla="*/ 272320 w 1306033"/>
                    <a:gd name="connsiteY1" fmla="*/ 288919 h 809876"/>
                    <a:gd name="connsiteX2" fmla="*/ 646479 w 1306033"/>
                    <a:gd name="connsiteY2" fmla="*/ 558718 h 809876"/>
                    <a:gd name="connsiteX3" fmla="*/ 885965 w 1306033"/>
                    <a:gd name="connsiteY3" fmla="*/ 678461 h 809876"/>
                    <a:gd name="connsiteX4" fmla="*/ 1213934 w 1306033"/>
                    <a:gd name="connsiteY4" fmla="*/ 794310 h 809876"/>
                    <a:gd name="connsiteX5" fmla="*/ 1299728 w 1306033"/>
                    <a:gd name="connsiteY5" fmla="*/ 809089 h 809876"/>
                    <a:gd name="connsiteX6" fmla="*/ 1299622 w 1306033"/>
                    <a:gd name="connsiteY6" fmla="*/ 798204 h 809876"/>
                    <a:gd name="connsiteX7" fmla="*/ 1300116 w 1306033"/>
                    <a:gd name="connsiteY7" fmla="*/ 798822 h 809876"/>
                    <a:gd name="connsiteX8" fmla="*/ 656325 w 1306033"/>
                    <a:gd name="connsiteY8" fmla="*/ 547249 h 809876"/>
                    <a:gd name="connsiteX9" fmla="*/ 159897 w 1306033"/>
                    <a:gd name="connsiteY9" fmla="*/ 158392 h 809876"/>
                    <a:gd name="connsiteX10" fmla="*/ 62737 w 1306033"/>
                    <a:gd name="connsiteY10" fmla="*/ 48051 h 809876"/>
                    <a:gd name="connsiteX11" fmla="*/ 18454 w 1306033"/>
                    <a:gd name="connsiteY11" fmla="*/ 7461 h 809876"/>
                    <a:gd name="connsiteX12" fmla="*/ 21323 w 1306033"/>
                    <a:gd name="connsiteY12" fmla="*/ 29986 h 809876"/>
                    <a:gd name="connsiteX0" fmla="*/ 21323 w 1307445"/>
                    <a:gd name="connsiteY0" fmla="*/ 29986 h 824857"/>
                    <a:gd name="connsiteX1" fmla="*/ 272320 w 1307445"/>
                    <a:gd name="connsiteY1" fmla="*/ 288919 h 824857"/>
                    <a:gd name="connsiteX2" fmla="*/ 646479 w 1307445"/>
                    <a:gd name="connsiteY2" fmla="*/ 558718 h 824857"/>
                    <a:gd name="connsiteX3" fmla="*/ 885965 w 1307445"/>
                    <a:gd name="connsiteY3" fmla="*/ 678461 h 824857"/>
                    <a:gd name="connsiteX4" fmla="*/ 1213934 w 1307445"/>
                    <a:gd name="connsiteY4" fmla="*/ 794310 h 824857"/>
                    <a:gd name="connsiteX5" fmla="*/ 1301507 w 1307445"/>
                    <a:gd name="connsiteY5" fmla="*/ 824844 h 824857"/>
                    <a:gd name="connsiteX6" fmla="*/ 1299622 w 1307445"/>
                    <a:gd name="connsiteY6" fmla="*/ 798204 h 824857"/>
                    <a:gd name="connsiteX7" fmla="*/ 1300116 w 1307445"/>
                    <a:gd name="connsiteY7" fmla="*/ 798822 h 824857"/>
                    <a:gd name="connsiteX8" fmla="*/ 656325 w 1307445"/>
                    <a:gd name="connsiteY8" fmla="*/ 547249 h 824857"/>
                    <a:gd name="connsiteX9" fmla="*/ 159897 w 1307445"/>
                    <a:gd name="connsiteY9" fmla="*/ 158392 h 824857"/>
                    <a:gd name="connsiteX10" fmla="*/ 62737 w 1307445"/>
                    <a:gd name="connsiteY10" fmla="*/ 48051 h 824857"/>
                    <a:gd name="connsiteX11" fmla="*/ 18454 w 1307445"/>
                    <a:gd name="connsiteY11" fmla="*/ 7461 h 824857"/>
                    <a:gd name="connsiteX12" fmla="*/ 21323 w 1307445"/>
                    <a:gd name="connsiteY12" fmla="*/ 29986 h 824857"/>
                    <a:gd name="connsiteX0" fmla="*/ 21323 w 1308010"/>
                    <a:gd name="connsiteY0" fmla="*/ 29986 h 824862"/>
                    <a:gd name="connsiteX1" fmla="*/ 272320 w 1308010"/>
                    <a:gd name="connsiteY1" fmla="*/ 288919 h 824862"/>
                    <a:gd name="connsiteX2" fmla="*/ 646479 w 1308010"/>
                    <a:gd name="connsiteY2" fmla="*/ 558718 h 824862"/>
                    <a:gd name="connsiteX3" fmla="*/ 885965 w 1308010"/>
                    <a:gd name="connsiteY3" fmla="*/ 678461 h 824862"/>
                    <a:gd name="connsiteX4" fmla="*/ 1213934 w 1308010"/>
                    <a:gd name="connsiteY4" fmla="*/ 794310 h 824862"/>
                    <a:gd name="connsiteX5" fmla="*/ 1301507 w 1308010"/>
                    <a:gd name="connsiteY5" fmla="*/ 824844 h 824862"/>
                    <a:gd name="connsiteX6" fmla="*/ 1299622 w 1308010"/>
                    <a:gd name="connsiteY6" fmla="*/ 798204 h 824862"/>
                    <a:gd name="connsiteX7" fmla="*/ 1284104 w 1308010"/>
                    <a:gd name="connsiteY7" fmla="*/ 760309 h 824862"/>
                    <a:gd name="connsiteX8" fmla="*/ 656325 w 1308010"/>
                    <a:gd name="connsiteY8" fmla="*/ 547249 h 824862"/>
                    <a:gd name="connsiteX9" fmla="*/ 159897 w 1308010"/>
                    <a:gd name="connsiteY9" fmla="*/ 158392 h 824862"/>
                    <a:gd name="connsiteX10" fmla="*/ 62737 w 1308010"/>
                    <a:gd name="connsiteY10" fmla="*/ 48051 h 824862"/>
                    <a:gd name="connsiteX11" fmla="*/ 18454 w 1308010"/>
                    <a:gd name="connsiteY11" fmla="*/ 7461 h 824862"/>
                    <a:gd name="connsiteX12" fmla="*/ 21323 w 1308010"/>
                    <a:gd name="connsiteY12" fmla="*/ 29986 h 824862"/>
                    <a:gd name="connsiteX0" fmla="*/ 21323 w 1340056"/>
                    <a:gd name="connsiteY0" fmla="*/ 29986 h 826244"/>
                    <a:gd name="connsiteX1" fmla="*/ 272320 w 1340056"/>
                    <a:gd name="connsiteY1" fmla="*/ 288919 h 826244"/>
                    <a:gd name="connsiteX2" fmla="*/ 646479 w 1340056"/>
                    <a:gd name="connsiteY2" fmla="*/ 558718 h 826244"/>
                    <a:gd name="connsiteX3" fmla="*/ 885965 w 1340056"/>
                    <a:gd name="connsiteY3" fmla="*/ 678461 h 826244"/>
                    <a:gd name="connsiteX4" fmla="*/ 1213934 w 1340056"/>
                    <a:gd name="connsiteY4" fmla="*/ 794310 h 826244"/>
                    <a:gd name="connsiteX5" fmla="*/ 1301507 w 1340056"/>
                    <a:gd name="connsiteY5" fmla="*/ 824844 h 826244"/>
                    <a:gd name="connsiteX6" fmla="*/ 1284104 w 1340056"/>
                    <a:gd name="connsiteY6" fmla="*/ 760309 h 826244"/>
                    <a:gd name="connsiteX7" fmla="*/ 656325 w 1340056"/>
                    <a:gd name="connsiteY7" fmla="*/ 547249 h 826244"/>
                    <a:gd name="connsiteX8" fmla="*/ 159897 w 1340056"/>
                    <a:gd name="connsiteY8" fmla="*/ 158392 h 826244"/>
                    <a:gd name="connsiteX9" fmla="*/ 62737 w 1340056"/>
                    <a:gd name="connsiteY9" fmla="*/ 48051 h 826244"/>
                    <a:gd name="connsiteX10" fmla="*/ 18454 w 1340056"/>
                    <a:gd name="connsiteY10" fmla="*/ 7461 h 826244"/>
                    <a:gd name="connsiteX11" fmla="*/ 21323 w 1340056"/>
                    <a:gd name="connsiteY11" fmla="*/ 29986 h 826244"/>
                    <a:gd name="connsiteX0" fmla="*/ 21323 w 1340056"/>
                    <a:gd name="connsiteY0" fmla="*/ 29986 h 826244"/>
                    <a:gd name="connsiteX1" fmla="*/ 272320 w 1340056"/>
                    <a:gd name="connsiteY1" fmla="*/ 288919 h 826244"/>
                    <a:gd name="connsiteX2" fmla="*/ 646479 w 1340056"/>
                    <a:gd name="connsiteY2" fmla="*/ 558718 h 826244"/>
                    <a:gd name="connsiteX3" fmla="*/ 885965 w 1340056"/>
                    <a:gd name="connsiteY3" fmla="*/ 678461 h 826244"/>
                    <a:gd name="connsiteX4" fmla="*/ 1213934 w 1340056"/>
                    <a:gd name="connsiteY4" fmla="*/ 794310 h 826244"/>
                    <a:gd name="connsiteX5" fmla="*/ 1301507 w 1340056"/>
                    <a:gd name="connsiteY5" fmla="*/ 824844 h 826244"/>
                    <a:gd name="connsiteX6" fmla="*/ 1284104 w 1340056"/>
                    <a:gd name="connsiteY6" fmla="*/ 760309 h 826244"/>
                    <a:gd name="connsiteX7" fmla="*/ 656325 w 1340056"/>
                    <a:gd name="connsiteY7" fmla="*/ 547249 h 826244"/>
                    <a:gd name="connsiteX8" fmla="*/ 159897 w 1340056"/>
                    <a:gd name="connsiteY8" fmla="*/ 158392 h 826244"/>
                    <a:gd name="connsiteX9" fmla="*/ 62737 w 1340056"/>
                    <a:gd name="connsiteY9" fmla="*/ 48051 h 826244"/>
                    <a:gd name="connsiteX10" fmla="*/ 18454 w 1340056"/>
                    <a:gd name="connsiteY10" fmla="*/ 7461 h 826244"/>
                    <a:gd name="connsiteX11" fmla="*/ 21323 w 1340056"/>
                    <a:gd name="connsiteY11" fmla="*/ 29986 h 826244"/>
                    <a:gd name="connsiteX0" fmla="*/ 21323 w 1304334"/>
                    <a:gd name="connsiteY0" fmla="*/ 29986 h 826244"/>
                    <a:gd name="connsiteX1" fmla="*/ 272320 w 1304334"/>
                    <a:gd name="connsiteY1" fmla="*/ 288919 h 826244"/>
                    <a:gd name="connsiteX2" fmla="*/ 646479 w 1304334"/>
                    <a:gd name="connsiteY2" fmla="*/ 558718 h 826244"/>
                    <a:gd name="connsiteX3" fmla="*/ 885965 w 1304334"/>
                    <a:gd name="connsiteY3" fmla="*/ 678461 h 826244"/>
                    <a:gd name="connsiteX4" fmla="*/ 1213934 w 1304334"/>
                    <a:gd name="connsiteY4" fmla="*/ 794310 h 826244"/>
                    <a:gd name="connsiteX5" fmla="*/ 1301507 w 1304334"/>
                    <a:gd name="connsiteY5" fmla="*/ 824844 h 826244"/>
                    <a:gd name="connsiteX6" fmla="*/ 1284104 w 1304334"/>
                    <a:gd name="connsiteY6" fmla="*/ 760309 h 826244"/>
                    <a:gd name="connsiteX7" fmla="*/ 656325 w 1304334"/>
                    <a:gd name="connsiteY7" fmla="*/ 547249 h 826244"/>
                    <a:gd name="connsiteX8" fmla="*/ 159897 w 1304334"/>
                    <a:gd name="connsiteY8" fmla="*/ 158392 h 826244"/>
                    <a:gd name="connsiteX9" fmla="*/ 62737 w 1304334"/>
                    <a:gd name="connsiteY9" fmla="*/ 48051 h 826244"/>
                    <a:gd name="connsiteX10" fmla="*/ 18454 w 1304334"/>
                    <a:gd name="connsiteY10" fmla="*/ 7461 h 826244"/>
                    <a:gd name="connsiteX11" fmla="*/ 21323 w 1304334"/>
                    <a:gd name="connsiteY11" fmla="*/ 29986 h 826244"/>
                    <a:gd name="connsiteX0" fmla="*/ 21323 w 1304334"/>
                    <a:gd name="connsiteY0" fmla="*/ 29986 h 826244"/>
                    <a:gd name="connsiteX1" fmla="*/ 272320 w 1304334"/>
                    <a:gd name="connsiteY1" fmla="*/ 288919 h 826244"/>
                    <a:gd name="connsiteX2" fmla="*/ 646479 w 1304334"/>
                    <a:gd name="connsiteY2" fmla="*/ 558718 h 826244"/>
                    <a:gd name="connsiteX3" fmla="*/ 885965 w 1304334"/>
                    <a:gd name="connsiteY3" fmla="*/ 678461 h 826244"/>
                    <a:gd name="connsiteX4" fmla="*/ 1213934 w 1304334"/>
                    <a:gd name="connsiteY4" fmla="*/ 794310 h 826244"/>
                    <a:gd name="connsiteX5" fmla="*/ 1301507 w 1304334"/>
                    <a:gd name="connsiteY5" fmla="*/ 824844 h 826244"/>
                    <a:gd name="connsiteX6" fmla="*/ 1284104 w 1304334"/>
                    <a:gd name="connsiteY6" fmla="*/ 760309 h 826244"/>
                    <a:gd name="connsiteX7" fmla="*/ 656325 w 1304334"/>
                    <a:gd name="connsiteY7" fmla="*/ 547249 h 826244"/>
                    <a:gd name="connsiteX8" fmla="*/ 159897 w 1304334"/>
                    <a:gd name="connsiteY8" fmla="*/ 158392 h 826244"/>
                    <a:gd name="connsiteX9" fmla="*/ 62737 w 1304334"/>
                    <a:gd name="connsiteY9" fmla="*/ 48051 h 826244"/>
                    <a:gd name="connsiteX10" fmla="*/ 18454 w 1304334"/>
                    <a:gd name="connsiteY10" fmla="*/ 7461 h 826244"/>
                    <a:gd name="connsiteX11" fmla="*/ 21323 w 1304334"/>
                    <a:gd name="connsiteY11" fmla="*/ 29986 h 826244"/>
                    <a:gd name="connsiteX0" fmla="*/ 21323 w 1304334"/>
                    <a:gd name="connsiteY0" fmla="*/ 29986 h 826244"/>
                    <a:gd name="connsiteX1" fmla="*/ 272320 w 1304334"/>
                    <a:gd name="connsiteY1" fmla="*/ 288919 h 826244"/>
                    <a:gd name="connsiteX2" fmla="*/ 646479 w 1304334"/>
                    <a:gd name="connsiteY2" fmla="*/ 558718 h 826244"/>
                    <a:gd name="connsiteX3" fmla="*/ 885965 w 1304334"/>
                    <a:gd name="connsiteY3" fmla="*/ 678461 h 826244"/>
                    <a:gd name="connsiteX4" fmla="*/ 1213934 w 1304334"/>
                    <a:gd name="connsiteY4" fmla="*/ 794310 h 826244"/>
                    <a:gd name="connsiteX5" fmla="*/ 1301507 w 1304334"/>
                    <a:gd name="connsiteY5" fmla="*/ 824844 h 826244"/>
                    <a:gd name="connsiteX6" fmla="*/ 1284104 w 1304334"/>
                    <a:gd name="connsiteY6" fmla="*/ 760309 h 826244"/>
                    <a:gd name="connsiteX7" fmla="*/ 656325 w 1304334"/>
                    <a:gd name="connsiteY7" fmla="*/ 547249 h 826244"/>
                    <a:gd name="connsiteX8" fmla="*/ 159897 w 1304334"/>
                    <a:gd name="connsiteY8" fmla="*/ 158392 h 826244"/>
                    <a:gd name="connsiteX9" fmla="*/ 62737 w 1304334"/>
                    <a:gd name="connsiteY9" fmla="*/ 48051 h 826244"/>
                    <a:gd name="connsiteX10" fmla="*/ 18454 w 1304334"/>
                    <a:gd name="connsiteY10" fmla="*/ 7461 h 826244"/>
                    <a:gd name="connsiteX11" fmla="*/ 21323 w 1304334"/>
                    <a:gd name="connsiteY11" fmla="*/ 29986 h 826244"/>
                    <a:gd name="connsiteX0" fmla="*/ 21323 w 1301507"/>
                    <a:gd name="connsiteY0" fmla="*/ 29986 h 826244"/>
                    <a:gd name="connsiteX1" fmla="*/ 272320 w 1301507"/>
                    <a:gd name="connsiteY1" fmla="*/ 288919 h 826244"/>
                    <a:gd name="connsiteX2" fmla="*/ 646479 w 1301507"/>
                    <a:gd name="connsiteY2" fmla="*/ 558718 h 826244"/>
                    <a:gd name="connsiteX3" fmla="*/ 885965 w 1301507"/>
                    <a:gd name="connsiteY3" fmla="*/ 678461 h 826244"/>
                    <a:gd name="connsiteX4" fmla="*/ 1213934 w 1301507"/>
                    <a:gd name="connsiteY4" fmla="*/ 794310 h 826244"/>
                    <a:gd name="connsiteX5" fmla="*/ 1301507 w 1301507"/>
                    <a:gd name="connsiteY5" fmla="*/ 824844 h 826244"/>
                    <a:gd name="connsiteX6" fmla="*/ 1284104 w 1301507"/>
                    <a:gd name="connsiteY6" fmla="*/ 760309 h 826244"/>
                    <a:gd name="connsiteX7" fmla="*/ 656325 w 1301507"/>
                    <a:gd name="connsiteY7" fmla="*/ 547249 h 826244"/>
                    <a:gd name="connsiteX8" fmla="*/ 159897 w 1301507"/>
                    <a:gd name="connsiteY8" fmla="*/ 158392 h 826244"/>
                    <a:gd name="connsiteX9" fmla="*/ 62737 w 1301507"/>
                    <a:gd name="connsiteY9" fmla="*/ 48051 h 826244"/>
                    <a:gd name="connsiteX10" fmla="*/ 18454 w 1301507"/>
                    <a:gd name="connsiteY10" fmla="*/ 7461 h 826244"/>
                    <a:gd name="connsiteX11" fmla="*/ 21323 w 1301507"/>
                    <a:gd name="connsiteY11" fmla="*/ 29986 h 826244"/>
                    <a:gd name="connsiteX0" fmla="*/ 21323 w 1301507"/>
                    <a:gd name="connsiteY0" fmla="*/ 29986 h 824844"/>
                    <a:gd name="connsiteX1" fmla="*/ 272320 w 1301507"/>
                    <a:gd name="connsiteY1" fmla="*/ 288919 h 824844"/>
                    <a:gd name="connsiteX2" fmla="*/ 646479 w 1301507"/>
                    <a:gd name="connsiteY2" fmla="*/ 558718 h 824844"/>
                    <a:gd name="connsiteX3" fmla="*/ 885965 w 1301507"/>
                    <a:gd name="connsiteY3" fmla="*/ 678461 h 824844"/>
                    <a:gd name="connsiteX4" fmla="*/ 1213934 w 1301507"/>
                    <a:gd name="connsiteY4" fmla="*/ 794310 h 824844"/>
                    <a:gd name="connsiteX5" fmla="*/ 1301507 w 1301507"/>
                    <a:gd name="connsiteY5" fmla="*/ 824844 h 824844"/>
                    <a:gd name="connsiteX6" fmla="*/ 1284104 w 1301507"/>
                    <a:gd name="connsiteY6" fmla="*/ 760309 h 824844"/>
                    <a:gd name="connsiteX7" fmla="*/ 656325 w 1301507"/>
                    <a:gd name="connsiteY7" fmla="*/ 547249 h 824844"/>
                    <a:gd name="connsiteX8" fmla="*/ 159897 w 1301507"/>
                    <a:gd name="connsiteY8" fmla="*/ 158392 h 824844"/>
                    <a:gd name="connsiteX9" fmla="*/ 62737 w 1301507"/>
                    <a:gd name="connsiteY9" fmla="*/ 48051 h 824844"/>
                    <a:gd name="connsiteX10" fmla="*/ 18454 w 1301507"/>
                    <a:gd name="connsiteY10" fmla="*/ 7461 h 824844"/>
                    <a:gd name="connsiteX11" fmla="*/ 21323 w 1301507"/>
                    <a:gd name="connsiteY11" fmla="*/ 29986 h 824844"/>
                    <a:gd name="connsiteX0" fmla="*/ 21323 w 1301955"/>
                    <a:gd name="connsiteY0" fmla="*/ 29986 h 824844"/>
                    <a:gd name="connsiteX1" fmla="*/ 272320 w 1301955"/>
                    <a:gd name="connsiteY1" fmla="*/ 288919 h 824844"/>
                    <a:gd name="connsiteX2" fmla="*/ 646479 w 1301955"/>
                    <a:gd name="connsiteY2" fmla="*/ 558718 h 824844"/>
                    <a:gd name="connsiteX3" fmla="*/ 885965 w 1301955"/>
                    <a:gd name="connsiteY3" fmla="*/ 678461 h 824844"/>
                    <a:gd name="connsiteX4" fmla="*/ 1213934 w 1301955"/>
                    <a:gd name="connsiteY4" fmla="*/ 794310 h 824844"/>
                    <a:gd name="connsiteX5" fmla="*/ 1301507 w 1301955"/>
                    <a:gd name="connsiteY5" fmla="*/ 824844 h 824844"/>
                    <a:gd name="connsiteX6" fmla="*/ 1301895 w 1301955"/>
                    <a:gd name="connsiteY6" fmla="*/ 797071 h 824844"/>
                    <a:gd name="connsiteX7" fmla="*/ 656325 w 1301955"/>
                    <a:gd name="connsiteY7" fmla="*/ 547249 h 824844"/>
                    <a:gd name="connsiteX8" fmla="*/ 159897 w 1301955"/>
                    <a:gd name="connsiteY8" fmla="*/ 158392 h 824844"/>
                    <a:gd name="connsiteX9" fmla="*/ 62737 w 1301955"/>
                    <a:gd name="connsiteY9" fmla="*/ 48051 h 824844"/>
                    <a:gd name="connsiteX10" fmla="*/ 18454 w 1301955"/>
                    <a:gd name="connsiteY10" fmla="*/ 7461 h 824844"/>
                    <a:gd name="connsiteX11" fmla="*/ 21323 w 1301955"/>
                    <a:gd name="connsiteY11" fmla="*/ 29986 h 824844"/>
                    <a:gd name="connsiteX0" fmla="*/ 26215 w 1306847"/>
                    <a:gd name="connsiteY0" fmla="*/ 37415 h 832273"/>
                    <a:gd name="connsiteX1" fmla="*/ 277212 w 1306847"/>
                    <a:gd name="connsiteY1" fmla="*/ 296348 h 832273"/>
                    <a:gd name="connsiteX2" fmla="*/ 651371 w 1306847"/>
                    <a:gd name="connsiteY2" fmla="*/ 566147 h 832273"/>
                    <a:gd name="connsiteX3" fmla="*/ 890857 w 1306847"/>
                    <a:gd name="connsiteY3" fmla="*/ 685890 h 832273"/>
                    <a:gd name="connsiteX4" fmla="*/ 1218826 w 1306847"/>
                    <a:gd name="connsiteY4" fmla="*/ 801739 h 832273"/>
                    <a:gd name="connsiteX5" fmla="*/ 1306399 w 1306847"/>
                    <a:gd name="connsiteY5" fmla="*/ 832273 h 832273"/>
                    <a:gd name="connsiteX6" fmla="*/ 1306787 w 1306847"/>
                    <a:gd name="connsiteY6" fmla="*/ 804500 h 832273"/>
                    <a:gd name="connsiteX7" fmla="*/ 661217 w 1306847"/>
                    <a:gd name="connsiteY7" fmla="*/ 554678 h 832273"/>
                    <a:gd name="connsiteX8" fmla="*/ 164789 w 1306847"/>
                    <a:gd name="connsiteY8" fmla="*/ 165821 h 832273"/>
                    <a:gd name="connsiteX9" fmla="*/ 23346 w 1306847"/>
                    <a:gd name="connsiteY9" fmla="*/ 14890 h 832273"/>
                    <a:gd name="connsiteX10" fmla="*/ 26215 w 1306847"/>
                    <a:gd name="connsiteY10" fmla="*/ 37415 h 832273"/>
                    <a:gd name="connsiteX0" fmla="*/ 24086 w 1304718"/>
                    <a:gd name="connsiteY0" fmla="*/ 36365 h 831223"/>
                    <a:gd name="connsiteX1" fmla="*/ 275083 w 1304718"/>
                    <a:gd name="connsiteY1" fmla="*/ 295298 h 831223"/>
                    <a:gd name="connsiteX2" fmla="*/ 649242 w 1304718"/>
                    <a:gd name="connsiteY2" fmla="*/ 565097 h 831223"/>
                    <a:gd name="connsiteX3" fmla="*/ 888728 w 1304718"/>
                    <a:gd name="connsiteY3" fmla="*/ 684840 h 831223"/>
                    <a:gd name="connsiteX4" fmla="*/ 1216697 w 1304718"/>
                    <a:gd name="connsiteY4" fmla="*/ 800689 h 831223"/>
                    <a:gd name="connsiteX5" fmla="*/ 1304270 w 1304718"/>
                    <a:gd name="connsiteY5" fmla="*/ 831223 h 831223"/>
                    <a:gd name="connsiteX6" fmla="*/ 1304658 w 1304718"/>
                    <a:gd name="connsiteY6" fmla="*/ 803450 h 831223"/>
                    <a:gd name="connsiteX7" fmla="*/ 659088 w 1304718"/>
                    <a:gd name="connsiteY7" fmla="*/ 553628 h 831223"/>
                    <a:gd name="connsiteX8" fmla="*/ 162660 w 1304718"/>
                    <a:gd name="connsiteY8" fmla="*/ 164771 h 831223"/>
                    <a:gd name="connsiteX9" fmla="*/ 26554 w 1304718"/>
                    <a:gd name="connsiteY9" fmla="*/ 15590 h 831223"/>
                    <a:gd name="connsiteX10" fmla="*/ 24086 w 1304718"/>
                    <a:gd name="connsiteY10" fmla="*/ 36365 h 831223"/>
                    <a:gd name="connsiteX0" fmla="*/ 24086 w 1304718"/>
                    <a:gd name="connsiteY0" fmla="*/ 36365 h 831223"/>
                    <a:gd name="connsiteX1" fmla="*/ 275083 w 1304718"/>
                    <a:gd name="connsiteY1" fmla="*/ 295298 h 831223"/>
                    <a:gd name="connsiteX2" fmla="*/ 649242 w 1304718"/>
                    <a:gd name="connsiteY2" fmla="*/ 565097 h 831223"/>
                    <a:gd name="connsiteX3" fmla="*/ 888728 w 1304718"/>
                    <a:gd name="connsiteY3" fmla="*/ 684840 h 831223"/>
                    <a:gd name="connsiteX4" fmla="*/ 1216697 w 1304718"/>
                    <a:gd name="connsiteY4" fmla="*/ 800689 h 831223"/>
                    <a:gd name="connsiteX5" fmla="*/ 1304270 w 1304718"/>
                    <a:gd name="connsiteY5" fmla="*/ 831223 h 831223"/>
                    <a:gd name="connsiteX6" fmla="*/ 1304658 w 1304718"/>
                    <a:gd name="connsiteY6" fmla="*/ 803450 h 831223"/>
                    <a:gd name="connsiteX7" fmla="*/ 659088 w 1304718"/>
                    <a:gd name="connsiteY7" fmla="*/ 553628 h 831223"/>
                    <a:gd name="connsiteX8" fmla="*/ 162660 w 1304718"/>
                    <a:gd name="connsiteY8" fmla="*/ 164771 h 831223"/>
                    <a:gd name="connsiteX9" fmla="*/ 26554 w 1304718"/>
                    <a:gd name="connsiteY9" fmla="*/ 15590 h 831223"/>
                    <a:gd name="connsiteX10" fmla="*/ 24086 w 1304718"/>
                    <a:gd name="connsiteY10" fmla="*/ 36365 h 831223"/>
                    <a:gd name="connsiteX0" fmla="*/ 18949 w 1299581"/>
                    <a:gd name="connsiteY0" fmla="*/ 20775 h 815633"/>
                    <a:gd name="connsiteX1" fmla="*/ 269946 w 1299581"/>
                    <a:gd name="connsiteY1" fmla="*/ 279708 h 815633"/>
                    <a:gd name="connsiteX2" fmla="*/ 644105 w 1299581"/>
                    <a:gd name="connsiteY2" fmla="*/ 549507 h 815633"/>
                    <a:gd name="connsiteX3" fmla="*/ 883591 w 1299581"/>
                    <a:gd name="connsiteY3" fmla="*/ 669250 h 815633"/>
                    <a:gd name="connsiteX4" fmla="*/ 1211560 w 1299581"/>
                    <a:gd name="connsiteY4" fmla="*/ 785099 h 815633"/>
                    <a:gd name="connsiteX5" fmla="*/ 1299133 w 1299581"/>
                    <a:gd name="connsiteY5" fmla="*/ 815633 h 815633"/>
                    <a:gd name="connsiteX6" fmla="*/ 1299521 w 1299581"/>
                    <a:gd name="connsiteY6" fmla="*/ 787860 h 815633"/>
                    <a:gd name="connsiteX7" fmla="*/ 653951 w 1299581"/>
                    <a:gd name="connsiteY7" fmla="*/ 538038 h 815633"/>
                    <a:gd name="connsiteX8" fmla="*/ 157523 w 1299581"/>
                    <a:gd name="connsiteY8" fmla="*/ 149181 h 815633"/>
                    <a:gd name="connsiteX9" fmla="*/ 21417 w 1299581"/>
                    <a:gd name="connsiteY9" fmla="*/ 0 h 815633"/>
                    <a:gd name="connsiteX10" fmla="*/ 18949 w 1299581"/>
                    <a:gd name="connsiteY10" fmla="*/ 20775 h 815633"/>
                    <a:gd name="connsiteX0" fmla="*/ 18949 w 1299581"/>
                    <a:gd name="connsiteY0" fmla="*/ 20775 h 815633"/>
                    <a:gd name="connsiteX1" fmla="*/ 269946 w 1299581"/>
                    <a:gd name="connsiteY1" fmla="*/ 279708 h 815633"/>
                    <a:gd name="connsiteX2" fmla="*/ 644105 w 1299581"/>
                    <a:gd name="connsiteY2" fmla="*/ 549507 h 815633"/>
                    <a:gd name="connsiteX3" fmla="*/ 883591 w 1299581"/>
                    <a:gd name="connsiteY3" fmla="*/ 669250 h 815633"/>
                    <a:gd name="connsiteX4" fmla="*/ 1211560 w 1299581"/>
                    <a:gd name="connsiteY4" fmla="*/ 785099 h 815633"/>
                    <a:gd name="connsiteX5" fmla="*/ 1299133 w 1299581"/>
                    <a:gd name="connsiteY5" fmla="*/ 815633 h 815633"/>
                    <a:gd name="connsiteX6" fmla="*/ 1299521 w 1299581"/>
                    <a:gd name="connsiteY6" fmla="*/ 787860 h 815633"/>
                    <a:gd name="connsiteX7" fmla="*/ 653951 w 1299581"/>
                    <a:gd name="connsiteY7" fmla="*/ 538038 h 815633"/>
                    <a:gd name="connsiteX8" fmla="*/ 157523 w 1299581"/>
                    <a:gd name="connsiteY8" fmla="*/ 149181 h 815633"/>
                    <a:gd name="connsiteX9" fmla="*/ 21417 w 1299581"/>
                    <a:gd name="connsiteY9" fmla="*/ 0 h 815633"/>
                    <a:gd name="connsiteX10" fmla="*/ 18949 w 1299581"/>
                    <a:gd name="connsiteY10" fmla="*/ 20775 h 815633"/>
                    <a:gd name="connsiteX0" fmla="*/ 22825 w 1303457"/>
                    <a:gd name="connsiteY0" fmla="*/ 27777 h 822635"/>
                    <a:gd name="connsiteX1" fmla="*/ 273822 w 1303457"/>
                    <a:gd name="connsiteY1" fmla="*/ 286710 h 822635"/>
                    <a:gd name="connsiteX2" fmla="*/ 647981 w 1303457"/>
                    <a:gd name="connsiteY2" fmla="*/ 556509 h 822635"/>
                    <a:gd name="connsiteX3" fmla="*/ 887467 w 1303457"/>
                    <a:gd name="connsiteY3" fmla="*/ 676252 h 822635"/>
                    <a:gd name="connsiteX4" fmla="*/ 1215436 w 1303457"/>
                    <a:gd name="connsiteY4" fmla="*/ 792101 h 822635"/>
                    <a:gd name="connsiteX5" fmla="*/ 1303009 w 1303457"/>
                    <a:gd name="connsiteY5" fmla="*/ 822635 h 822635"/>
                    <a:gd name="connsiteX6" fmla="*/ 1303397 w 1303457"/>
                    <a:gd name="connsiteY6" fmla="*/ 794862 h 822635"/>
                    <a:gd name="connsiteX7" fmla="*/ 657827 w 1303457"/>
                    <a:gd name="connsiteY7" fmla="*/ 545040 h 822635"/>
                    <a:gd name="connsiteX8" fmla="*/ 161399 w 1303457"/>
                    <a:gd name="connsiteY8" fmla="*/ 156183 h 822635"/>
                    <a:gd name="connsiteX9" fmla="*/ 12840 w 1303457"/>
                    <a:gd name="connsiteY9" fmla="*/ 0 h 822635"/>
                    <a:gd name="connsiteX10" fmla="*/ 22825 w 1303457"/>
                    <a:gd name="connsiteY10" fmla="*/ 27777 h 822635"/>
                    <a:gd name="connsiteX0" fmla="*/ 22825 w 1303457"/>
                    <a:gd name="connsiteY0" fmla="*/ 27777 h 822635"/>
                    <a:gd name="connsiteX1" fmla="*/ 273822 w 1303457"/>
                    <a:gd name="connsiteY1" fmla="*/ 286710 h 822635"/>
                    <a:gd name="connsiteX2" fmla="*/ 647981 w 1303457"/>
                    <a:gd name="connsiteY2" fmla="*/ 556509 h 822635"/>
                    <a:gd name="connsiteX3" fmla="*/ 887467 w 1303457"/>
                    <a:gd name="connsiteY3" fmla="*/ 676252 h 822635"/>
                    <a:gd name="connsiteX4" fmla="*/ 1215436 w 1303457"/>
                    <a:gd name="connsiteY4" fmla="*/ 792101 h 822635"/>
                    <a:gd name="connsiteX5" fmla="*/ 1303009 w 1303457"/>
                    <a:gd name="connsiteY5" fmla="*/ 822635 h 822635"/>
                    <a:gd name="connsiteX6" fmla="*/ 1303397 w 1303457"/>
                    <a:gd name="connsiteY6" fmla="*/ 794862 h 822635"/>
                    <a:gd name="connsiteX7" fmla="*/ 657827 w 1303457"/>
                    <a:gd name="connsiteY7" fmla="*/ 545040 h 822635"/>
                    <a:gd name="connsiteX8" fmla="*/ 161399 w 1303457"/>
                    <a:gd name="connsiteY8" fmla="*/ 156183 h 822635"/>
                    <a:gd name="connsiteX9" fmla="*/ 12840 w 1303457"/>
                    <a:gd name="connsiteY9" fmla="*/ 0 h 822635"/>
                    <a:gd name="connsiteX10" fmla="*/ 22825 w 1303457"/>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9283 w 1291341"/>
                    <a:gd name="connsiteY8" fmla="*/ 15618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9283 w 1291341"/>
                    <a:gd name="connsiteY8" fmla="*/ 15618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88409 w 1291341"/>
                    <a:gd name="connsiteY7" fmla="*/ 57830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88409 w 1291341"/>
                    <a:gd name="connsiteY7" fmla="*/ 57830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700862 w 1291341"/>
                    <a:gd name="connsiteY7" fmla="*/ 581802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700862 w 1291341"/>
                    <a:gd name="connsiteY7" fmla="*/ 581802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21854 w 1291341"/>
                    <a:gd name="connsiteY8" fmla="*/ 318985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80564 w 1291341"/>
                    <a:gd name="connsiteY8" fmla="*/ 364500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80564 w 1291341"/>
                    <a:gd name="connsiteY8" fmla="*/ 364500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80564 w 1291341"/>
                    <a:gd name="connsiteY8" fmla="*/ 364500 h 822635"/>
                    <a:gd name="connsiteX9" fmla="*/ 724 w 1291341"/>
                    <a:gd name="connsiteY9" fmla="*/ 0 h 822635"/>
                    <a:gd name="connsiteX10" fmla="*/ 10709 w 1291341"/>
                    <a:gd name="connsiteY10" fmla="*/ 27777 h 822635"/>
                    <a:gd name="connsiteX0" fmla="*/ 1553 w 1294639"/>
                    <a:gd name="connsiteY0" fmla="*/ 45283 h 822635"/>
                    <a:gd name="connsiteX1" fmla="*/ 265004 w 1294639"/>
                    <a:gd name="connsiteY1" fmla="*/ 286710 h 822635"/>
                    <a:gd name="connsiteX2" fmla="*/ 639163 w 1294639"/>
                    <a:gd name="connsiteY2" fmla="*/ 556509 h 822635"/>
                    <a:gd name="connsiteX3" fmla="*/ 878649 w 1294639"/>
                    <a:gd name="connsiteY3" fmla="*/ 676252 h 822635"/>
                    <a:gd name="connsiteX4" fmla="*/ 1206618 w 1294639"/>
                    <a:gd name="connsiteY4" fmla="*/ 792101 h 822635"/>
                    <a:gd name="connsiteX5" fmla="*/ 1294191 w 1294639"/>
                    <a:gd name="connsiteY5" fmla="*/ 822635 h 822635"/>
                    <a:gd name="connsiteX6" fmla="*/ 1294579 w 1294639"/>
                    <a:gd name="connsiteY6" fmla="*/ 794862 h 822635"/>
                    <a:gd name="connsiteX7" fmla="*/ 860719 w 1294639"/>
                    <a:gd name="connsiteY7" fmla="*/ 655326 h 822635"/>
                    <a:gd name="connsiteX8" fmla="*/ 383862 w 1294639"/>
                    <a:gd name="connsiteY8" fmla="*/ 364500 h 822635"/>
                    <a:gd name="connsiteX9" fmla="*/ 4022 w 1294639"/>
                    <a:gd name="connsiteY9" fmla="*/ 0 h 822635"/>
                    <a:gd name="connsiteX10" fmla="*/ 1553 w 1294639"/>
                    <a:gd name="connsiteY10" fmla="*/ 45283 h 822635"/>
                    <a:gd name="connsiteX0" fmla="*/ 1553 w 1294639"/>
                    <a:gd name="connsiteY0" fmla="*/ 45283 h 822635"/>
                    <a:gd name="connsiteX1" fmla="*/ 265004 w 1294639"/>
                    <a:gd name="connsiteY1" fmla="*/ 286710 h 822635"/>
                    <a:gd name="connsiteX2" fmla="*/ 639163 w 1294639"/>
                    <a:gd name="connsiteY2" fmla="*/ 556509 h 822635"/>
                    <a:gd name="connsiteX3" fmla="*/ 878649 w 1294639"/>
                    <a:gd name="connsiteY3" fmla="*/ 676252 h 822635"/>
                    <a:gd name="connsiteX4" fmla="*/ 1206618 w 1294639"/>
                    <a:gd name="connsiteY4" fmla="*/ 792101 h 822635"/>
                    <a:gd name="connsiteX5" fmla="*/ 1294191 w 1294639"/>
                    <a:gd name="connsiteY5" fmla="*/ 822635 h 822635"/>
                    <a:gd name="connsiteX6" fmla="*/ 1294579 w 1294639"/>
                    <a:gd name="connsiteY6" fmla="*/ 794862 h 822635"/>
                    <a:gd name="connsiteX7" fmla="*/ 860719 w 1294639"/>
                    <a:gd name="connsiteY7" fmla="*/ 655326 h 822635"/>
                    <a:gd name="connsiteX8" fmla="*/ 383862 w 1294639"/>
                    <a:gd name="connsiteY8" fmla="*/ 364500 h 822635"/>
                    <a:gd name="connsiteX9" fmla="*/ 4022 w 1294639"/>
                    <a:gd name="connsiteY9" fmla="*/ 0 h 822635"/>
                    <a:gd name="connsiteX10" fmla="*/ 1553 w 1294639"/>
                    <a:gd name="connsiteY10" fmla="*/ 45283 h 822635"/>
                    <a:gd name="connsiteX0" fmla="*/ 964 w 1294050"/>
                    <a:gd name="connsiteY0" fmla="*/ 45283 h 822635"/>
                    <a:gd name="connsiteX1" fmla="*/ 264415 w 1294050"/>
                    <a:gd name="connsiteY1" fmla="*/ 286710 h 822635"/>
                    <a:gd name="connsiteX2" fmla="*/ 638574 w 1294050"/>
                    <a:gd name="connsiteY2" fmla="*/ 556509 h 822635"/>
                    <a:gd name="connsiteX3" fmla="*/ 878060 w 1294050"/>
                    <a:gd name="connsiteY3" fmla="*/ 676252 h 822635"/>
                    <a:gd name="connsiteX4" fmla="*/ 1206029 w 1294050"/>
                    <a:gd name="connsiteY4" fmla="*/ 792101 h 822635"/>
                    <a:gd name="connsiteX5" fmla="*/ 1293602 w 1294050"/>
                    <a:gd name="connsiteY5" fmla="*/ 822635 h 822635"/>
                    <a:gd name="connsiteX6" fmla="*/ 1293990 w 1294050"/>
                    <a:gd name="connsiteY6" fmla="*/ 794862 h 822635"/>
                    <a:gd name="connsiteX7" fmla="*/ 860130 w 1294050"/>
                    <a:gd name="connsiteY7" fmla="*/ 655326 h 822635"/>
                    <a:gd name="connsiteX8" fmla="*/ 383273 w 1294050"/>
                    <a:gd name="connsiteY8" fmla="*/ 364500 h 822635"/>
                    <a:gd name="connsiteX9" fmla="*/ 3433 w 1294050"/>
                    <a:gd name="connsiteY9" fmla="*/ 0 h 822635"/>
                    <a:gd name="connsiteX10" fmla="*/ 964 w 1294050"/>
                    <a:gd name="connsiteY10" fmla="*/ 45283 h 822635"/>
                    <a:gd name="connsiteX0" fmla="*/ 4647 w 1290617"/>
                    <a:gd name="connsiteY0" fmla="*/ 29527 h 822635"/>
                    <a:gd name="connsiteX1" fmla="*/ 260982 w 1290617"/>
                    <a:gd name="connsiteY1" fmla="*/ 286710 h 822635"/>
                    <a:gd name="connsiteX2" fmla="*/ 635141 w 1290617"/>
                    <a:gd name="connsiteY2" fmla="*/ 556509 h 822635"/>
                    <a:gd name="connsiteX3" fmla="*/ 874627 w 1290617"/>
                    <a:gd name="connsiteY3" fmla="*/ 676252 h 822635"/>
                    <a:gd name="connsiteX4" fmla="*/ 1202596 w 1290617"/>
                    <a:gd name="connsiteY4" fmla="*/ 792101 h 822635"/>
                    <a:gd name="connsiteX5" fmla="*/ 1290169 w 1290617"/>
                    <a:gd name="connsiteY5" fmla="*/ 822635 h 822635"/>
                    <a:gd name="connsiteX6" fmla="*/ 1290557 w 1290617"/>
                    <a:gd name="connsiteY6" fmla="*/ 794862 h 822635"/>
                    <a:gd name="connsiteX7" fmla="*/ 856697 w 1290617"/>
                    <a:gd name="connsiteY7" fmla="*/ 655326 h 822635"/>
                    <a:gd name="connsiteX8" fmla="*/ 379840 w 1290617"/>
                    <a:gd name="connsiteY8" fmla="*/ 364500 h 822635"/>
                    <a:gd name="connsiteX9" fmla="*/ 0 w 1290617"/>
                    <a:gd name="connsiteY9" fmla="*/ 0 h 822635"/>
                    <a:gd name="connsiteX10" fmla="*/ 4647 w 1290617"/>
                    <a:gd name="connsiteY10" fmla="*/ 29527 h 822635"/>
                    <a:gd name="connsiteX0" fmla="*/ 4647 w 1290617"/>
                    <a:gd name="connsiteY0" fmla="*/ 29527 h 822635"/>
                    <a:gd name="connsiteX1" fmla="*/ 260982 w 1290617"/>
                    <a:gd name="connsiteY1" fmla="*/ 286710 h 822635"/>
                    <a:gd name="connsiteX2" fmla="*/ 635141 w 1290617"/>
                    <a:gd name="connsiteY2" fmla="*/ 556509 h 822635"/>
                    <a:gd name="connsiteX3" fmla="*/ 874627 w 1290617"/>
                    <a:gd name="connsiteY3" fmla="*/ 676252 h 822635"/>
                    <a:gd name="connsiteX4" fmla="*/ 1202596 w 1290617"/>
                    <a:gd name="connsiteY4" fmla="*/ 792101 h 822635"/>
                    <a:gd name="connsiteX5" fmla="*/ 1290169 w 1290617"/>
                    <a:gd name="connsiteY5" fmla="*/ 822635 h 822635"/>
                    <a:gd name="connsiteX6" fmla="*/ 1290557 w 1290617"/>
                    <a:gd name="connsiteY6" fmla="*/ 794862 h 822635"/>
                    <a:gd name="connsiteX7" fmla="*/ 856697 w 1290617"/>
                    <a:gd name="connsiteY7" fmla="*/ 655326 h 822635"/>
                    <a:gd name="connsiteX8" fmla="*/ 379840 w 1290617"/>
                    <a:gd name="connsiteY8" fmla="*/ 364500 h 822635"/>
                    <a:gd name="connsiteX9" fmla="*/ 0 w 1290617"/>
                    <a:gd name="connsiteY9" fmla="*/ 0 h 822635"/>
                    <a:gd name="connsiteX10" fmla="*/ 4647 w 1290617"/>
                    <a:gd name="connsiteY10" fmla="*/ 29527 h 822635"/>
                    <a:gd name="connsiteX0" fmla="*/ 6426 w 1290617"/>
                    <a:gd name="connsiteY0" fmla="*/ 27777 h 822635"/>
                    <a:gd name="connsiteX1" fmla="*/ 260982 w 1290617"/>
                    <a:gd name="connsiteY1" fmla="*/ 286710 h 822635"/>
                    <a:gd name="connsiteX2" fmla="*/ 635141 w 1290617"/>
                    <a:gd name="connsiteY2" fmla="*/ 556509 h 822635"/>
                    <a:gd name="connsiteX3" fmla="*/ 874627 w 1290617"/>
                    <a:gd name="connsiteY3" fmla="*/ 676252 h 822635"/>
                    <a:gd name="connsiteX4" fmla="*/ 1202596 w 1290617"/>
                    <a:gd name="connsiteY4" fmla="*/ 792101 h 822635"/>
                    <a:gd name="connsiteX5" fmla="*/ 1290169 w 1290617"/>
                    <a:gd name="connsiteY5" fmla="*/ 822635 h 822635"/>
                    <a:gd name="connsiteX6" fmla="*/ 1290557 w 1290617"/>
                    <a:gd name="connsiteY6" fmla="*/ 794862 h 822635"/>
                    <a:gd name="connsiteX7" fmla="*/ 856697 w 1290617"/>
                    <a:gd name="connsiteY7" fmla="*/ 655326 h 822635"/>
                    <a:gd name="connsiteX8" fmla="*/ 379840 w 1290617"/>
                    <a:gd name="connsiteY8" fmla="*/ 364500 h 822635"/>
                    <a:gd name="connsiteX9" fmla="*/ 0 w 1290617"/>
                    <a:gd name="connsiteY9" fmla="*/ 0 h 822635"/>
                    <a:gd name="connsiteX10" fmla="*/ 6426 w 1290617"/>
                    <a:gd name="connsiteY10" fmla="*/ 27777 h 822635"/>
                    <a:gd name="connsiteX0" fmla="*/ 6426 w 1290169"/>
                    <a:gd name="connsiteY0" fmla="*/ 27777 h 822635"/>
                    <a:gd name="connsiteX1" fmla="*/ 260982 w 1290169"/>
                    <a:gd name="connsiteY1" fmla="*/ 286710 h 822635"/>
                    <a:gd name="connsiteX2" fmla="*/ 635141 w 1290169"/>
                    <a:gd name="connsiteY2" fmla="*/ 556509 h 822635"/>
                    <a:gd name="connsiteX3" fmla="*/ 874627 w 1290169"/>
                    <a:gd name="connsiteY3" fmla="*/ 676252 h 822635"/>
                    <a:gd name="connsiteX4" fmla="*/ 1202596 w 1290169"/>
                    <a:gd name="connsiteY4" fmla="*/ 792101 h 822635"/>
                    <a:gd name="connsiteX5" fmla="*/ 1290169 w 1290169"/>
                    <a:gd name="connsiteY5" fmla="*/ 822635 h 822635"/>
                    <a:gd name="connsiteX6" fmla="*/ 1281662 w 1290169"/>
                    <a:gd name="connsiteY6" fmla="*/ 780857 h 822635"/>
                    <a:gd name="connsiteX7" fmla="*/ 856697 w 1290169"/>
                    <a:gd name="connsiteY7" fmla="*/ 655326 h 822635"/>
                    <a:gd name="connsiteX8" fmla="*/ 379840 w 1290169"/>
                    <a:gd name="connsiteY8" fmla="*/ 364500 h 822635"/>
                    <a:gd name="connsiteX9" fmla="*/ 0 w 1290169"/>
                    <a:gd name="connsiteY9" fmla="*/ 0 h 822635"/>
                    <a:gd name="connsiteX10" fmla="*/ 6426 w 1290169"/>
                    <a:gd name="connsiteY10" fmla="*/ 27777 h 822635"/>
                    <a:gd name="connsiteX0" fmla="*/ 6426 w 1290169"/>
                    <a:gd name="connsiteY0" fmla="*/ 27777 h 822635"/>
                    <a:gd name="connsiteX1" fmla="*/ 260982 w 1290169"/>
                    <a:gd name="connsiteY1" fmla="*/ 286710 h 822635"/>
                    <a:gd name="connsiteX2" fmla="*/ 635141 w 1290169"/>
                    <a:gd name="connsiteY2" fmla="*/ 556509 h 822635"/>
                    <a:gd name="connsiteX3" fmla="*/ 874627 w 1290169"/>
                    <a:gd name="connsiteY3" fmla="*/ 676252 h 822635"/>
                    <a:gd name="connsiteX4" fmla="*/ 1202596 w 1290169"/>
                    <a:gd name="connsiteY4" fmla="*/ 792101 h 822635"/>
                    <a:gd name="connsiteX5" fmla="*/ 1290169 w 1290169"/>
                    <a:gd name="connsiteY5" fmla="*/ 822635 h 822635"/>
                    <a:gd name="connsiteX6" fmla="*/ 1281662 w 1290169"/>
                    <a:gd name="connsiteY6" fmla="*/ 780857 h 822635"/>
                    <a:gd name="connsiteX7" fmla="*/ 860255 w 1290169"/>
                    <a:gd name="connsiteY7" fmla="*/ 636070 h 822635"/>
                    <a:gd name="connsiteX8" fmla="*/ 379840 w 1290169"/>
                    <a:gd name="connsiteY8" fmla="*/ 364500 h 822635"/>
                    <a:gd name="connsiteX9" fmla="*/ 0 w 1290169"/>
                    <a:gd name="connsiteY9" fmla="*/ 0 h 822635"/>
                    <a:gd name="connsiteX10" fmla="*/ 6426 w 1290169"/>
                    <a:gd name="connsiteY10" fmla="*/ 27777 h 822635"/>
                    <a:gd name="connsiteX0" fmla="*/ 6426 w 1290169"/>
                    <a:gd name="connsiteY0" fmla="*/ 27777 h 822635"/>
                    <a:gd name="connsiteX1" fmla="*/ 260982 w 1290169"/>
                    <a:gd name="connsiteY1" fmla="*/ 286710 h 822635"/>
                    <a:gd name="connsiteX2" fmla="*/ 635141 w 1290169"/>
                    <a:gd name="connsiteY2" fmla="*/ 556509 h 822635"/>
                    <a:gd name="connsiteX3" fmla="*/ 874627 w 1290169"/>
                    <a:gd name="connsiteY3" fmla="*/ 676252 h 822635"/>
                    <a:gd name="connsiteX4" fmla="*/ 1202596 w 1290169"/>
                    <a:gd name="connsiteY4" fmla="*/ 792101 h 822635"/>
                    <a:gd name="connsiteX5" fmla="*/ 1290169 w 1290169"/>
                    <a:gd name="connsiteY5" fmla="*/ 822635 h 822635"/>
                    <a:gd name="connsiteX6" fmla="*/ 1281662 w 1290169"/>
                    <a:gd name="connsiteY6" fmla="*/ 780857 h 822635"/>
                    <a:gd name="connsiteX7" fmla="*/ 860255 w 1290169"/>
                    <a:gd name="connsiteY7" fmla="*/ 636070 h 822635"/>
                    <a:gd name="connsiteX8" fmla="*/ 383398 w 1290169"/>
                    <a:gd name="connsiteY8" fmla="*/ 350495 h 822635"/>
                    <a:gd name="connsiteX9" fmla="*/ 0 w 1290169"/>
                    <a:gd name="connsiteY9" fmla="*/ 0 h 822635"/>
                    <a:gd name="connsiteX10" fmla="*/ 6426 w 1290169"/>
                    <a:gd name="connsiteY10" fmla="*/ 27777 h 822635"/>
                    <a:gd name="connsiteX0" fmla="*/ 1245 w 1284988"/>
                    <a:gd name="connsiteY0" fmla="*/ 48784 h 843642"/>
                    <a:gd name="connsiteX1" fmla="*/ 255801 w 1284988"/>
                    <a:gd name="connsiteY1" fmla="*/ 307717 h 843642"/>
                    <a:gd name="connsiteX2" fmla="*/ 629960 w 1284988"/>
                    <a:gd name="connsiteY2" fmla="*/ 577516 h 843642"/>
                    <a:gd name="connsiteX3" fmla="*/ 869446 w 1284988"/>
                    <a:gd name="connsiteY3" fmla="*/ 697259 h 843642"/>
                    <a:gd name="connsiteX4" fmla="*/ 1197415 w 1284988"/>
                    <a:gd name="connsiteY4" fmla="*/ 813108 h 843642"/>
                    <a:gd name="connsiteX5" fmla="*/ 1284988 w 1284988"/>
                    <a:gd name="connsiteY5" fmla="*/ 843642 h 843642"/>
                    <a:gd name="connsiteX6" fmla="*/ 1276481 w 1284988"/>
                    <a:gd name="connsiteY6" fmla="*/ 801864 h 843642"/>
                    <a:gd name="connsiteX7" fmla="*/ 855074 w 1284988"/>
                    <a:gd name="connsiteY7" fmla="*/ 657077 h 843642"/>
                    <a:gd name="connsiteX8" fmla="*/ 378217 w 1284988"/>
                    <a:gd name="connsiteY8" fmla="*/ 371502 h 843642"/>
                    <a:gd name="connsiteX9" fmla="*/ 1935 w 1284988"/>
                    <a:gd name="connsiteY9" fmla="*/ 0 h 843642"/>
                    <a:gd name="connsiteX10" fmla="*/ 1245 w 1284988"/>
                    <a:gd name="connsiteY10" fmla="*/ 48784 h 843642"/>
                    <a:gd name="connsiteX0" fmla="*/ 1245 w 1284988"/>
                    <a:gd name="connsiteY0" fmla="*/ 48784 h 843642"/>
                    <a:gd name="connsiteX1" fmla="*/ 255801 w 1284988"/>
                    <a:gd name="connsiteY1" fmla="*/ 307717 h 843642"/>
                    <a:gd name="connsiteX2" fmla="*/ 629960 w 1284988"/>
                    <a:gd name="connsiteY2" fmla="*/ 577516 h 843642"/>
                    <a:gd name="connsiteX3" fmla="*/ 869446 w 1284988"/>
                    <a:gd name="connsiteY3" fmla="*/ 697259 h 843642"/>
                    <a:gd name="connsiteX4" fmla="*/ 1197415 w 1284988"/>
                    <a:gd name="connsiteY4" fmla="*/ 813108 h 843642"/>
                    <a:gd name="connsiteX5" fmla="*/ 1284988 w 1284988"/>
                    <a:gd name="connsiteY5" fmla="*/ 843642 h 843642"/>
                    <a:gd name="connsiteX6" fmla="*/ 1276481 w 1284988"/>
                    <a:gd name="connsiteY6" fmla="*/ 801864 h 843642"/>
                    <a:gd name="connsiteX7" fmla="*/ 855074 w 1284988"/>
                    <a:gd name="connsiteY7" fmla="*/ 657077 h 843642"/>
                    <a:gd name="connsiteX8" fmla="*/ 378217 w 1284988"/>
                    <a:gd name="connsiteY8" fmla="*/ 371502 h 843642"/>
                    <a:gd name="connsiteX9" fmla="*/ 1935 w 1284988"/>
                    <a:gd name="connsiteY9" fmla="*/ 0 h 843642"/>
                    <a:gd name="connsiteX10" fmla="*/ 1245 w 1284988"/>
                    <a:gd name="connsiteY10" fmla="*/ 48784 h 843642"/>
                    <a:gd name="connsiteX0" fmla="*/ 1245 w 1284988"/>
                    <a:gd name="connsiteY0" fmla="*/ 48784 h 843642"/>
                    <a:gd name="connsiteX1" fmla="*/ 255801 w 1284988"/>
                    <a:gd name="connsiteY1" fmla="*/ 307717 h 843642"/>
                    <a:gd name="connsiteX2" fmla="*/ 629960 w 1284988"/>
                    <a:gd name="connsiteY2" fmla="*/ 577516 h 843642"/>
                    <a:gd name="connsiteX3" fmla="*/ 869446 w 1284988"/>
                    <a:gd name="connsiteY3" fmla="*/ 697259 h 843642"/>
                    <a:gd name="connsiteX4" fmla="*/ 1197415 w 1284988"/>
                    <a:gd name="connsiteY4" fmla="*/ 813108 h 843642"/>
                    <a:gd name="connsiteX5" fmla="*/ 1284988 w 1284988"/>
                    <a:gd name="connsiteY5" fmla="*/ 843642 h 843642"/>
                    <a:gd name="connsiteX6" fmla="*/ 1276481 w 1284988"/>
                    <a:gd name="connsiteY6" fmla="*/ 801864 h 843642"/>
                    <a:gd name="connsiteX7" fmla="*/ 855074 w 1284988"/>
                    <a:gd name="connsiteY7" fmla="*/ 657077 h 843642"/>
                    <a:gd name="connsiteX8" fmla="*/ 378217 w 1284988"/>
                    <a:gd name="connsiteY8" fmla="*/ 371502 h 843642"/>
                    <a:gd name="connsiteX9" fmla="*/ 1935 w 1284988"/>
                    <a:gd name="connsiteY9" fmla="*/ 0 h 843642"/>
                    <a:gd name="connsiteX10" fmla="*/ 1245 w 1284988"/>
                    <a:gd name="connsiteY10" fmla="*/ 48784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988" h="843642" extrusionOk="0">
                      <a:moveTo>
                        <a:pt x="1245" y="48784"/>
                      </a:moveTo>
                      <a:cubicBezTo>
                        <a:pt x="41777" y="107948"/>
                        <a:pt x="151015" y="219595"/>
                        <a:pt x="255801" y="307717"/>
                      </a:cubicBezTo>
                      <a:cubicBezTo>
                        <a:pt x="360587" y="395839"/>
                        <a:pt x="527686" y="512592"/>
                        <a:pt x="629960" y="577516"/>
                      </a:cubicBezTo>
                      <a:cubicBezTo>
                        <a:pt x="732234" y="642440"/>
                        <a:pt x="774870" y="657994"/>
                        <a:pt x="869446" y="697259"/>
                      </a:cubicBezTo>
                      <a:cubicBezTo>
                        <a:pt x="964022" y="736524"/>
                        <a:pt x="1128158" y="788711"/>
                        <a:pt x="1197415" y="813108"/>
                      </a:cubicBezTo>
                      <a:cubicBezTo>
                        <a:pt x="1266672" y="837505"/>
                        <a:pt x="1260840" y="833553"/>
                        <a:pt x="1284988" y="843642"/>
                      </a:cubicBezTo>
                      <a:cubicBezTo>
                        <a:pt x="1278893" y="809966"/>
                        <a:pt x="1277266" y="816619"/>
                        <a:pt x="1276481" y="801864"/>
                      </a:cubicBezTo>
                      <a:cubicBezTo>
                        <a:pt x="1249010" y="801113"/>
                        <a:pt x="1004785" y="728804"/>
                        <a:pt x="855074" y="657077"/>
                      </a:cubicBezTo>
                      <a:cubicBezTo>
                        <a:pt x="705363" y="585350"/>
                        <a:pt x="663327" y="582256"/>
                        <a:pt x="378217" y="371502"/>
                      </a:cubicBezTo>
                      <a:cubicBezTo>
                        <a:pt x="61083" y="130988"/>
                        <a:pt x="19693" y="21402"/>
                        <a:pt x="1935" y="0"/>
                      </a:cubicBezTo>
                      <a:cubicBezTo>
                        <a:pt x="1967" y="17112"/>
                        <a:pt x="-1925" y="40387"/>
                        <a:pt x="1245" y="48784"/>
                      </a:cubicBezTo>
                      <a:close/>
                    </a:path>
                  </a:pathLst>
                </a:cu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09" name="2-5MW"/>
                <p:cNvSpPr/>
                <p:nvPr/>
              </p:nvSpPr>
              <p:spPr bwMode="auto">
                <a:xfrm>
                  <a:off x="3830218" y="4265855"/>
                  <a:ext cx="1960830" cy="1306164"/>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465507 w 5392221"/>
                    <a:gd name="connsiteY24" fmla="*/ 1334627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71167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73758 w 5392221"/>
                    <a:gd name="connsiteY27" fmla="*/ 586244 h 2272696"/>
                    <a:gd name="connsiteX0" fmla="*/ 545270 w 5392221"/>
                    <a:gd name="connsiteY0" fmla="*/ 600237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5270 w 5392221"/>
                    <a:gd name="connsiteY27" fmla="*/ 600237 h 2272696"/>
                    <a:gd name="connsiteX0" fmla="*/ 540522 w 5392221"/>
                    <a:gd name="connsiteY0" fmla="*/ 614230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0522 w 5392221"/>
                    <a:gd name="connsiteY27" fmla="*/ 614230 h 2272696"/>
                    <a:gd name="connsiteX0" fmla="*/ 538742 w 5392221"/>
                    <a:gd name="connsiteY0" fmla="*/ 612481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12481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4898 w 5392221"/>
                    <a:gd name="connsiteY25" fmla="*/ 1180930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3117 w 5392221"/>
                    <a:gd name="connsiteY25" fmla="*/ 1193175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1983517 w 5392221"/>
                    <a:gd name="connsiteY22" fmla="*/ 1521203 h 2272696"/>
                    <a:gd name="connsiteX23" fmla="*/ 1980663 w 5392221"/>
                    <a:gd name="connsiteY23" fmla="*/ 1535203 h 2272696"/>
                    <a:gd name="connsiteX24" fmla="*/ 1120239 w 5392221"/>
                    <a:gd name="connsiteY24" fmla="*/ 1191426 h 2272696"/>
                    <a:gd name="connsiteX25" fmla="*/ 765976 w 5392221"/>
                    <a:gd name="connsiteY25" fmla="*/ 915033 h 2272696"/>
                    <a:gd name="connsiteX26" fmla="*/ 538742 w 5392221"/>
                    <a:gd name="connsiteY26"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1983517 w 5392221"/>
                    <a:gd name="connsiteY21" fmla="*/ 1521203 h 2272696"/>
                    <a:gd name="connsiteX22" fmla="*/ 1980663 w 5392221"/>
                    <a:gd name="connsiteY22" fmla="*/ 1535203 h 2272696"/>
                    <a:gd name="connsiteX23" fmla="*/ 1120239 w 5392221"/>
                    <a:gd name="connsiteY23" fmla="*/ 1191426 h 2272696"/>
                    <a:gd name="connsiteX24" fmla="*/ 765976 w 5392221"/>
                    <a:gd name="connsiteY24" fmla="*/ 915033 h 2272696"/>
                    <a:gd name="connsiteX25" fmla="*/ 538742 w 5392221"/>
                    <a:gd name="connsiteY25"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1983517 w 5392221"/>
                    <a:gd name="connsiteY20" fmla="*/ 1521203 h 2272696"/>
                    <a:gd name="connsiteX21" fmla="*/ 1980663 w 5392221"/>
                    <a:gd name="connsiteY21" fmla="*/ 1535203 h 2272696"/>
                    <a:gd name="connsiteX22" fmla="*/ 1120239 w 5392221"/>
                    <a:gd name="connsiteY22" fmla="*/ 1191426 h 2272696"/>
                    <a:gd name="connsiteX23" fmla="*/ 765976 w 5392221"/>
                    <a:gd name="connsiteY23" fmla="*/ 915033 h 2272696"/>
                    <a:gd name="connsiteX24" fmla="*/ 538742 w 5392221"/>
                    <a:gd name="connsiteY24"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1983517 w 5392221"/>
                    <a:gd name="connsiteY19" fmla="*/ 1521203 h 2272696"/>
                    <a:gd name="connsiteX20" fmla="*/ 1980663 w 5392221"/>
                    <a:gd name="connsiteY20" fmla="*/ 1535203 h 2272696"/>
                    <a:gd name="connsiteX21" fmla="*/ 1120239 w 5392221"/>
                    <a:gd name="connsiteY21" fmla="*/ 1191426 h 2272696"/>
                    <a:gd name="connsiteX22" fmla="*/ 765976 w 5392221"/>
                    <a:gd name="connsiteY22" fmla="*/ 915033 h 2272696"/>
                    <a:gd name="connsiteX23" fmla="*/ 538742 w 5392221"/>
                    <a:gd name="connsiteY23"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1983517 w 5392221"/>
                    <a:gd name="connsiteY18" fmla="*/ 1521203 h 2272696"/>
                    <a:gd name="connsiteX19" fmla="*/ 1980663 w 5392221"/>
                    <a:gd name="connsiteY19" fmla="*/ 1535203 h 2272696"/>
                    <a:gd name="connsiteX20" fmla="*/ 1120239 w 5392221"/>
                    <a:gd name="connsiteY20" fmla="*/ 1191426 h 2272696"/>
                    <a:gd name="connsiteX21" fmla="*/ 765976 w 5392221"/>
                    <a:gd name="connsiteY21" fmla="*/ 915033 h 2272696"/>
                    <a:gd name="connsiteX22" fmla="*/ 538742 w 5392221"/>
                    <a:gd name="connsiteY22" fmla="*/ 603735 h 2272696"/>
                    <a:gd name="connsiteX0" fmla="*/ 538742 w 5443398"/>
                    <a:gd name="connsiteY0" fmla="*/ 603735 h 2272696"/>
                    <a:gd name="connsiteX1" fmla="*/ 0 w 5443398"/>
                    <a:gd name="connsiteY1" fmla="*/ 734942 h 2272696"/>
                    <a:gd name="connsiteX2" fmla="*/ 76698 w 5443398"/>
                    <a:gd name="connsiteY2" fmla="*/ 1181228 h 2272696"/>
                    <a:gd name="connsiteX3" fmla="*/ 278379 w 5443398"/>
                    <a:gd name="connsiteY3" fmla="*/ 1569848 h 2272696"/>
                    <a:gd name="connsiteX4" fmla="*/ 765710 w 5443398"/>
                    <a:gd name="connsiteY4" fmla="*/ 1951613 h 2272696"/>
                    <a:gd name="connsiteX5" fmla="*/ 1190438 w 5443398"/>
                    <a:gd name="connsiteY5" fmla="*/ 2117001 h 2272696"/>
                    <a:gd name="connsiteX6" fmla="*/ 1904228 w 5443398"/>
                    <a:gd name="connsiteY6" fmla="*/ 2257276 h 2272696"/>
                    <a:gd name="connsiteX7" fmla="*/ 2629622 w 5443398"/>
                    <a:gd name="connsiteY7" fmla="*/ 2262644 h 2272696"/>
                    <a:gd name="connsiteX8" fmla="*/ 3364205 w 5443398"/>
                    <a:gd name="connsiteY8" fmla="*/ 2178824 h 2272696"/>
                    <a:gd name="connsiteX9" fmla="*/ 3848324 w 5443398"/>
                    <a:gd name="connsiteY9" fmla="*/ 2057528 h 2272696"/>
                    <a:gd name="connsiteX10" fmla="*/ 4428938 w 5443398"/>
                    <a:gd name="connsiteY10" fmla="*/ 1750475 h 2272696"/>
                    <a:gd name="connsiteX11" fmla="*/ 4960769 w 5443398"/>
                    <a:gd name="connsiteY11" fmla="*/ 1150124 h 2272696"/>
                    <a:gd name="connsiteX12" fmla="*/ 5285382 w 5443398"/>
                    <a:gd name="connsiteY12" fmla="*/ 676888 h 2272696"/>
                    <a:gd name="connsiteX13" fmla="*/ 5386448 w 5443398"/>
                    <a:gd name="connsiteY13" fmla="*/ 230288 h 2272696"/>
                    <a:gd name="connsiteX14" fmla="*/ 5370755 w 5443398"/>
                    <a:gd name="connsiteY14" fmla="*/ 1133 h 2272696"/>
                    <a:gd name="connsiteX15" fmla="*/ 5220348 w 5443398"/>
                    <a:gd name="connsiteY15" fmla="*/ 1757 h 2272696"/>
                    <a:gd name="connsiteX16" fmla="*/ 5194425 w 5443398"/>
                    <a:gd name="connsiteY16" fmla="*/ 265408 h 2272696"/>
                    <a:gd name="connsiteX17" fmla="*/ 1983517 w 5443398"/>
                    <a:gd name="connsiteY17" fmla="*/ 1521203 h 2272696"/>
                    <a:gd name="connsiteX18" fmla="*/ 1980663 w 5443398"/>
                    <a:gd name="connsiteY18" fmla="*/ 1535203 h 2272696"/>
                    <a:gd name="connsiteX19" fmla="*/ 1120239 w 5443398"/>
                    <a:gd name="connsiteY19" fmla="*/ 1191426 h 2272696"/>
                    <a:gd name="connsiteX20" fmla="*/ 765976 w 5443398"/>
                    <a:gd name="connsiteY20" fmla="*/ 915033 h 2272696"/>
                    <a:gd name="connsiteX21" fmla="*/ 538742 w 5443398"/>
                    <a:gd name="connsiteY21"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1983517 w 5392221"/>
                    <a:gd name="connsiteY16" fmla="*/ 1521203 h 2272696"/>
                    <a:gd name="connsiteX17" fmla="*/ 1980663 w 5392221"/>
                    <a:gd name="connsiteY17" fmla="*/ 1535203 h 2272696"/>
                    <a:gd name="connsiteX18" fmla="*/ 1120239 w 5392221"/>
                    <a:gd name="connsiteY18" fmla="*/ 1191426 h 2272696"/>
                    <a:gd name="connsiteX19" fmla="*/ 765976 w 5392221"/>
                    <a:gd name="connsiteY19" fmla="*/ 915033 h 2272696"/>
                    <a:gd name="connsiteX20" fmla="*/ 538742 w 5392221"/>
                    <a:gd name="connsiteY20" fmla="*/ 603735 h 2272696"/>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4960769 w 5392221"/>
                    <a:gd name="connsiteY11" fmla="*/ 1148991 h 2271563"/>
                    <a:gd name="connsiteX12" fmla="*/ 5285382 w 5392221"/>
                    <a:gd name="connsiteY12" fmla="*/ 675755 h 2271563"/>
                    <a:gd name="connsiteX13" fmla="*/ 5386448 w 5392221"/>
                    <a:gd name="connsiteY13" fmla="*/ 229155 h 2271563"/>
                    <a:gd name="connsiteX14" fmla="*/ 5370755 w 5392221"/>
                    <a:gd name="connsiteY14" fmla="*/ 0 h 2271563"/>
                    <a:gd name="connsiteX15" fmla="*/ 1983517 w 5392221"/>
                    <a:gd name="connsiteY15" fmla="*/ 1520070 h 2271563"/>
                    <a:gd name="connsiteX16" fmla="*/ 1980663 w 5392221"/>
                    <a:gd name="connsiteY16" fmla="*/ 1534070 h 2271563"/>
                    <a:gd name="connsiteX17" fmla="*/ 1120239 w 5392221"/>
                    <a:gd name="connsiteY17" fmla="*/ 1190293 h 2271563"/>
                    <a:gd name="connsiteX18" fmla="*/ 765976 w 5392221"/>
                    <a:gd name="connsiteY18" fmla="*/ 913900 h 2271563"/>
                    <a:gd name="connsiteX19" fmla="*/ 538742 w 5392221"/>
                    <a:gd name="connsiteY19" fmla="*/ 602602 h 2271563"/>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4960769 w 5392221"/>
                    <a:gd name="connsiteY11" fmla="*/ 1148991 h 2271563"/>
                    <a:gd name="connsiteX12" fmla="*/ 5386448 w 5392221"/>
                    <a:gd name="connsiteY12" fmla="*/ 229155 h 2271563"/>
                    <a:gd name="connsiteX13" fmla="*/ 5370755 w 5392221"/>
                    <a:gd name="connsiteY13" fmla="*/ 0 h 2271563"/>
                    <a:gd name="connsiteX14" fmla="*/ 1983517 w 5392221"/>
                    <a:gd name="connsiteY14" fmla="*/ 1520070 h 2271563"/>
                    <a:gd name="connsiteX15" fmla="*/ 1980663 w 5392221"/>
                    <a:gd name="connsiteY15" fmla="*/ 1534070 h 2271563"/>
                    <a:gd name="connsiteX16" fmla="*/ 1120239 w 5392221"/>
                    <a:gd name="connsiteY16" fmla="*/ 1190293 h 2271563"/>
                    <a:gd name="connsiteX17" fmla="*/ 765976 w 5392221"/>
                    <a:gd name="connsiteY17" fmla="*/ 913900 h 2271563"/>
                    <a:gd name="connsiteX18" fmla="*/ 538742 w 5392221"/>
                    <a:gd name="connsiteY18" fmla="*/ 602602 h 2271563"/>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5386448 w 5392221"/>
                    <a:gd name="connsiteY11" fmla="*/ 229155 h 2271563"/>
                    <a:gd name="connsiteX12" fmla="*/ 5370755 w 5392221"/>
                    <a:gd name="connsiteY12" fmla="*/ 0 h 2271563"/>
                    <a:gd name="connsiteX13" fmla="*/ 1983517 w 5392221"/>
                    <a:gd name="connsiteY13" fmla="*/ 1520070 h 2271563"/>
                    <a:gd name="connsiteX14" fmla="*/ 1980663 w 5392221"/>
                    <a:gd name="connsiteY14" fmla="*/ 1534070 h 2271563"/>
                    <a:gd name="connsiteX15" fmla="*/ 1120239 w 5392221"/>
                    <a:gd name="connsiteY15" fmla="*/ 1190293 h 2271563"/>
                    <a:gd name="connsiteX16" fmla="*/ 765976 w 5392221"/>
                    <a:gd name="connsiteY16" fmla="*/ 913900 h 2271563"/>
                    <a:gd name="connsiteX17" fmla="*/ 538742 w 5392221"/>
                    <a:gd name="connsiteY17" fmla="*/ 602602 h 2271563"/>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5386448 w 5392221"/>
                    <a:gd name="connsiteY10" fmla="*/ 229155 h 2271563"/>
                    <a:gd name="connsiteX11" fmla="*/ 5370755 w 5392221"/>
                    <a:gd name="connsiteY11" fmla="*/ 0 h 2271563"/>
                    <a:gd name="connsiteX12" fmla="*/ 1983517 w 5392221"/>
                    <a:gd name="connsiteY12" fmla="*/ 1520070 h 2271563"/>
                    <a:gd name="connsiteX13" fmla="*/ 1980663 w 5392221"/>
                    <a:gd name="connsiteY13" fmla="*/ 1534070 h 2271563"/>
                    <a:gd name="connsiteX14" fmla="*/ 1120239 w 5392221"/>
                    <a:gd name="connsiteY14" fmla="*/ 1190293 h 2271563"/>
                    <a:gd name="connsiteX15" fmla="*/ 765976 w 5392221"/>
                    <a:gd name="connsiteY15" fmla="*/ 913900 h 2271563"/>
                    <a:gd name="connsiteX16" fmla="*/ 538742 w 5392221"/>
                    <a:gd name="connsiteY16" fmla="*/ 602602 h 2271563"/>
                    <a:gd name="connsiteX0" fmla="*/ 538742 w 5392221"/>
                    <a:gd name="connsiteY0" fmla="*/ 602602 h 2350803"/>
                    <a:gd name="connsiteX1" fmla="*/ 0 w 5392221"/>
                    <a:gd name="connsiteY1" fmla="*/ 733809 h 2350803"/>
                    <a:gd name="connsiteX2" fmla="*/ 76698 w 5392221"/>
                    <a:gd name="connsiteY2" fmla="*/ 1180095 h 2350803"/>
                    <a:gd name="connsiteX3" fmla="*/ 278379 w 5392221"/>
                    <a:gd name="connsiteY3" fmla="*/ 1568715 h 2350803"/>
                    <a:gd name="connsiteX4" fmla="*/ 765710 w 5392221"/>
                    <a:gd name="connsiteY4" fmla="*/ 1950480 h 2350803"/>
                    <a:gd name="connsiteX5" fmla="*/ 1190438 w 5392221"/>
                    <a:gd name="connsiteY5" fmla="*/ 2115868 h 2350803"/>
                    <a:gd name="connsiteX6" fmla="*/ 1904228 w 5392221"/>
                    <a:gd name="connsiteY6" fmla="*/ 2256143 h 2350803"/>
                    <a:gd name="connsiteX7" fmla="*/ 2629622 w 5392221"/>
                    <a:gd name="connsiteY7" fmla="*/ 2261511 h 2350803"/>
                    <a:gd name="connsiteX8" fmla="*/ 3364205 w 5392221"/>
                    <a:gd name="connsiteY8" fmla="*/ 2177691 h 2350803"/>
                    <a:gd name="connsiteX9" fmla="*/ 5386448 w 5392221"/>
                    <a:gd name="connsiteY9" fmla="*/ 229155 h 2350803"/>
                    <a:gd name="connsiteX10" fmla="*/ 5370755 w 5392221"/>
                    <a:gd name="connsiteY10" fmla="*/ 0 h 2350803"/>
                    <a:gd name="connsiteX11" fmla="*/ 1983517 w 5392221"/>
                    <a:gd name="connsiteY11" fmla="*/ 1520070 h 2350803"/>
                    <a:gd name="connsiteX12" fmla="*/ 1980663 w 5392221"/>
                    <a:gd name="connsiteY12" fmla="*/ 1534070 h 2350803"/>
                    <a:gd name="connsiteX13" fmla="*/ 1120239 w 5392221"/>
                    <a:gd name="connsiteY13" fmla="*/ 1190293 h 2350803"/>
                    <a:gd name="connsiteX14" fmla="*/ 765976 w 5392221"/>
                    <a:gd name="connsiteY14" fmla="*/ 913900 h 2350803"/>
                    <a:gd name="connsiteX15" fmla="*/ 538742 w 5392221"/>
                    <a:gd name="connsiteY15" fmla="*/ 602602 h 2350803"/>
                    <a:gd name="connsiteX0" fmla="*/ 538742 w 5392221"/>
                    <a:gd name="connsiteY0" fmla="*/ 602602 h 2415733"/>
                    <a:gd name="connsiteX1" fmla="*/ 0 w 5392221"/>
                    <a:gd name="connsiteY1" fmla="*/ 733809 h 2415733"/>
                    <a:gd name="connsiteX2" fmla="*/ 76698 w 5392221"/>
                    <a:gd name="connsiteY2" fmla="*/ 1180095 h 2415733"/>
                    <a:gd name="connsiteX3" fmla="*/ 278379 w 5392221"/>
                    <a:gd name="connsiteY3" fmla="*/ 1568715 h 2415733"/>
                    <a:gd name="connsiteX4" fmla="*/ 765710 w 5392221"/>
                    <a:gd name="connsiteY4" fmla="*/ 1950480 h 2415733"/>
                    <a:gd name="connsiteX5" fmla="*/ 1190438 w 5392221"/>
                    <a:gd name="connsiteY5" fmla="*/ 2115868 h 2415733"/>
                    <a:gd name="connsiteX6" fmla="*/ 1904228 w 5392221"/>
                    <a:gd name="connsiteY6" fmla="*/ 2256143 h 2415733"/>
                    <a:gd name="connsiteX7" fmla="*/ 2629622 w 5392221"/>
                    <a:gd name="connsiteY7" fmla="*/ 2261511 h 2415733"/>
                    <a:gd name="connsiteX8" fmla="*/ 5386448 w 5392221"/>
                    <a:gd name="connsiteY8" fmla="*/ 229155 h 2415733"/>
                    <a:gd name="connsiteX9" fmla="*/ 5370755 w 5392221"/>
                    <a:gd name="connsiteY9" fmla="*/ 0 h 2415733"/>
                    <a:gd name="connsiteX10" fmla="*/ 1983517 w 5392221"/>
                    <a:gd name="connsiteY10" fmla="*/ 1520070 h 2415733"/>
                    <a:gd name="connsiteX11" fmla="*/ 1980663 w 5392221"/>
                    <a:gd name="connsiteY11" fmla="*/ 1534070 h 2415733"/>
                    <a:gd name="connsiteX12" fmla="*/ 1120239 w 5392221"/>
                    <a:gd name="connsiteY12" fmla="*/ 1190293 h 2415733"/>
                    <a:gd name="connsiteX13" fmla="*/ 765976 w 5392221"/>
                    <a:gd name="connsiteY13" fmla="*/ 913900 h 2415733"/>
                    <a:gd name="connsiteX14" fmla="*/ 538742 w 5392221"/>
                    <a:gd name="connsiteY14" fmla="*/ 602602 h 2415733"/>
                    <a:gd name="connsiteX0" fmla="*/ 538742 w 5392221"/>
                    <a:gd name="connsiteY0" fmla="*/ 602602 h 2374891"/>
                    <a:gd name="connsiteX1" fmla="*/ 0 w 5392221"/>
                    <a:gd name="connsiteY1" fmla="*/ 733809 h 2374891"/>
                    <a:gd name="connsiteX2" fmla="*/ 76698 w 5392221"/>
                    <a:gd name="connsiteY2" fmla="*/ 1180095 h 2374891"/>
                    <a:gd name="connsiteX3" fmla="*/ 278379 w 5392221"/>
                    <a:gd name="connsiteY3" fmla="*/ 1568715 h 2374891"/>
                    <a:gd name="connsiteX4" fmla="*/ 765710 w 5392221"/>
                    <a:gd name="connsiteY4" fmla="*/ 1950480 h 2374891"/>
                    <a:gd name="connsiteX5" fmla="*/ 1190438 w 5392221"/>
                    <a:gd name="connsiteY5" fmla="*/ 2115868 h 2374891"/>
                    <a:gd name="connsiteX6" fmla="*/ 1904228 w 5392221"/>
                    <a:gd name="connsiteY6" fmla="*/ 2256143 h 2374891"/>
                    <a:gd name="connsiteX7" fmla="*/ 5386448 w 5392221"/>
                    <a:gd name="connsiteY7" fmla="*/ 229155 h 2374891"/>
                    <a:gd name="connsiteX8" fmla="*/ 5370755 w 5392221"/>
                    <a:gd name="connsiteY8" fmla="*/ 0 h 2374891"/>
                    <a:gd name="connsiteX9" fmla="*/ 1983517 w 5392221"/>
                    <a:gd name="connsiteY9" fmla="*/ 1520070 h 2374891"/>
                    <a:gd name="connsiteX10" fmla="*/ 1980663 w 5392221"/>
                    <a:gd name="connsiteY10" fmla="*/ 1534070 h 2374891"/>
                    <a:gd name="connsiteX11" fmla="*/ 1120239 w 5392221"/>
                    <a:gd name="connsiteY11" fmla="*/ 1190293 h 2374891"/>
                    <a:gd name="connsiteX12" fmla="*/ 765976 w 5392221"/>
                    <a:gd name="connsiteY12" fmla="*/ 913900 h 2374891"/>
                    <a:gd name="connsiteX13" fmla="*/ 538742 w 5392221"/>
                    <a:gd name="connsiteY13" fmla="*/ 602602 h 2374891"/>
                    <a:gd name="connsiteX0" fmla="*/ 538742 w 5392221"/>
                    <a:gd name="connsiteY0" fmla="*/ 602602 h 2224630"/>
                    <a:gd name="connsiteX1" fmla="*/ 0 w 5392221"/>
                    <a:gd name="connsiteY1" fmla="*/ 733809 h 2224630"/>
                    <a:gd name="connsiteX2" fmla="*/ 76698 w 5392221"/>
                    <a:gd name="connsiteY2" fmla="*/ 1180095 h 2224630"/>
                    <a:gd name="connsiteX3" fmla="*/ 278379 w 5392221"/>
                    <a:gd name="connsiteY3" fmla="*/ 1568715 h 2224630"/>
                    <a:gd name="connsiteX4" fmla="*/ 765710 w 5392221"/>
                    <a:gd name="connsiteY4" fmla="*/ 1950480 h 2224630"/>
                    <a:gd name="connsiteX5" fmla="*/ 1190438 w 5392221"/>
                    <a:gd name="connsiteY5" fmla="*/ 2115868 h 2224630"/>
                    <a:gd name="connsiteX6" fmla="*/ 5386448 w 5392221"/>
                    <a:gd name="connsiteY6" fmla="*/ 229155 h 2224630"/>
                    <a:gd name="connsiteX7" fmla="*/ 5370755 w 5392221"/>
                    <a:gd name="connsiteY7" fmla="*/ 0 h 2224630"/>
                    <a:gd name="connsiteX8" fmla="*/ 1983517 w 5392221"/>
                    <a:gd name="connsiteY8" fmla="*/ 1520070 h 2224630"/>
                    <a:gd name="connsiteX9" fmla="*/ 1980663 w 5392221"/>
                    <a:gd name="connsiteY9" fmla="*/ 1534070 h 2224630"/>
                    <a:gd name="connsiteX10" fmla="*/ 1120239 w 5392221"/>
                    <a:gd name="connsiteY10" fmla="*/ 1190293 h 2224630"/>
                    <a:gd name="connsiteX11" fmla="*/ 765976 w 5392221"/>
                    <a:gd name="connsiteY11" fmla="*/ 913900 h 2224630"/>
                    <a:gd name="connsiteX12" fmla="*/ 538742 w 5392221"/>
                    <a:gd name="connsiteY12" fmla="*/ 602602 h 2224630"/>
                    <a:gd name="connsiteX0" fmla="*/ 538742 w 5392221"/>
                    <a:gd name="connsiteY0" fmla="*/ 602602 h 2009164"/>
                    <a:gd name="connsiteX1" fmla="*/ 0 w 5392221"/>
                    <a:gd name="connsiteY1" fmla="*/ 733809 h 2009164"/>
                    <a:gd name="connsiteX2" fmla="*/ 76698 w 5392221"/>
                    <a:gd name="connsiteY2" fmla="*/ 1180095 h 2009164"/>
                    <a:gd name="connsiteX3" fmla="*/ 278379 w 5392221"/>
                    <a:gd name="connsiteY3" fmla="*/ 1568715 h 2009164"/>
                    <a:gd name="connsiteX4" fmla="*/ 765710 w 5392221"/>
                    <a:gd name="connsiteY4" fmla="*/ 1950480 h 2009164"/>
                    <a:gd name="connsiteX5" fmla="*/ 5386448 w 5392221"/>
                    <a:gd name="connsiteY5" fmla="*/ 229155 h 2009164"/>
                    <a:gd name="connsiteX6" fmla="*/ 5370755 w 5392221"/>
                    <a:gd name="connsiteY6" fmla="*/ 0 h 2009164"/>
                    <a:gd name="connsiteX7" fmla="*/ 1983517 w 5392221"/>
                    <a:gd name="connsiteY7" fmla="*/ 1520070 h 2009164"/>
                    <a:gd name="connsiteX8" fmla="*/ 1980663 w 5392221"/>
                    <a:gd name="connsiteY8" fmla="*/ 1534070 h 2009164"/>
                    <a:gd name="connsiteX9" fmla="*/ 1120239 w 5392221"/>
                    <a:gd name="connsiteY9" fmla="*/ 1190293 h 2009164"/>
                    <a:gd name="connsiteX10" fmla="*/ 765976 w 5392221"/>
                    <a:gd name="connsiteY10" fmla="*/ 913900 h 2009164"/>
                    <a:gd name="connsiteX11" fmla="*/ 538742 w 5392221"/>
                    <a:gd name="connsiteY11" fmla="*/ 602602 h 2009164"/>
                    <a:gd name="connsiteX0" fmla="*/ 700949 w 5554428"/>
                    <a:gd name="connsiteY0" fmla="*/ 602602 h 1604711"/>
                    <a:gd name="connsiteX1" fmla="*/ 162207 w 5554428"/>
                    <a:gd name="connsiteY1" fmla="*/ 733809 h 1604711"/>
                    <a:gd name="connsiteX2" fmla="*/ 238905 w 5554428"/>
                    <a:gd name="connsiteY2" fmla="*/ 1180095 h 1604711"/>
                    <a:gd name="connsiteX3" fmla="*/ 440586 w 5554428"/>
                    <a:gd name="connsiteY3" fmla="*/ 1568715 h 1604711"/>
                    <a:gd name="connsiteX4" fmla="*/ 5548655 w 5554428"/>
                    <a:gd name="connsiteY4" fmla="*/ 229155 h 1604711"/>
                    <a:gd name="connsiteX5" fmla="*/ 5532962 w 5554428"/>
                    <a:gd name="connsiteY5" fmla="*/ 0 h 1604711"/>
                    <a:gd name="connsiteX6" fmla="*/ 2145724 w 5554428"/>
                    <a:gd name="connsiteY6" fmla="*/ 1520070 h 1604711"/>
                    <a:gd name="connsiteX7" fmla="*/ 2142870 w 5554428"/>
                    <a:gd name="connsiteY7" fmla="*/ 1534070 h 1604711"/>
                    <a:gd name="connsiteX8" fmla="*/ 1282446 w 5554428"/>
                    <a:gd name="connsiteY8" fmla="*/ 1190293 h 1604711"/>
                    <a:gd name="connsiteX9" fmla="*/ 928183 w 5554428"/>
                    <a:gd name="connsiteY9" fmla="*/ 913900 h 1604711"/>
                    <a:gd name="connsiteX10" fmla="*/ 700949 w 5554428"/>
                    <a:gd name="connsiteY10" fmla="*/ 602602 h 1604711"/>
                    <a:gd name="connsiteX0" fmla="*/ 879687 w 5733166"/>
                    <a:gd name="connsiteY0" fmla="*/ 602602 h 1534070"/>
                    <a:gd name="connsiteX1" fmla="*/ 340945 w 5733166"/>
                    <a:gd name="connsiteY1" fmla="*/ 733809 h 1534070"/>
                    <a:gd name="connsiteX2" fmla="*/ 417643 w 5733166"/>
                    <a:gd name="connsiteY2" fmla="*/ 1180095 h 1534070"/>
                    <a:gd name="connsiteX3" fmla="*/ 5727393 w 5733166"/>
                    <a:gd name="connsiteY3" fmla="*/ 229155 h 1534070"/>
                    <a:gd name="connsiteX4" fmla="*/ 5711700 w 5733166"/>
                    <a:gd name="connsiteY4" fmla="*/ 0 h 1534070"/>
                    <a:gd name="connsiteX5" fmla="*/ 2324462 w 5733166"/>
                    <a:gd name="connsiteY5" fmla="*/ 1520070 h 1534070"/>
                    <a:gd name="connsiteX6" fmla="*/ 2321608 w 5733166"/>
                    <a:gd name="connsiteY6" fmla="*/ 1534070 h 1534070"/>
                    <a:gd name="connsiteX7" fmla="*/ 1461184 w 5733166"/>
                    <a:gd name="connsiteY7" fmla="*/ 1190293 h 1534070"/>
                    <a:gd name="connsiteX8" fmla="*/ 1106921 w 5733166"/>
                    <a:gd name="connsiteY8" fmla="*/ 913900 h 1534070"/>
                    <a:gd name="connsiteX9" fmla="*/ 879687 w 5733166"/>
                    <a:gd name="connsiteY9" fmla="*/ 602602 h 1534070"/>
                    <a:gd name="connsiteX0" fmla="*/ 570893 w 5402947"/>
                    <a:gd name="connsiteY0" fmla="*/ 602602 h 1534070"/>
                    <a:gd name="connsiteX1" fmla="*/ 32151 w 5402947"/>
                    <a:gd name="connsiteY1" fmla="*/ 733809 h 1534070"/>
                    <a:gd name="connsiteX2" fmla="*/ 108849 w 5402947"/>
                    <a:gd name="connsiteY2" fmla="*/ 1180095 h 1534070"/>
                    <a:gd name="connsiteX3" fmla="*/ 1197642 w 5402947"/>
                    <a:gd name="connsiteY3" fmla="*/ 1162064 h 1534070"/>
                    <a:gd name="connsiteX4" fmla="*/ 5402906 w 5402947"/>
                    <a:gd name="connsiteY4" fmla="*/ 0 h 1534070"/>
                    <a:gd name="connsiteX5" fmla="*/ 2015668 w 5402947"/>
                    <a:gd name="connsiteY5" fmla="*/ 1520070 h 1534070"/>
                    <a:gd name="connsiteX6" fmla="*/ 2012814 w 5402947"/>
                    <a:gd name="connsiteY6" fmla="*/ 1534070 h 1534070"/>
                    <a:gd name="connsiteX7" fmla="*/ 1152390 w 5402947"/>
                    <a:gd name="connsiteY7" fmla="*/ 1190293 h 1534070"/>
                    <a:gd name="connsiteX8" fmla="*/ 798127 w 5402947"/>
                    <a:gd name="connsiteY8" fmla="*/ 913900 h 1534070"/>
                    <a:gd name="connsiteX9" fmla="*/ 570893 w 5402947"/>
                    <a:gd name="connsiteY9" fmla="*/ 602602 h 1534070"/>
                    <a:gd name="connsiteX0" fmla="*/ 570893 w 2130783"/>
                    <a:gd name="connsiteY0" fmla="*/ 0 h 931468"/>
                    <a:gd name="connsiteX1" fmla="*/ 32151 w 2130783"/>
                    <a:gd name="connsiteY1" fmla="*/ 131207 h 931468"/>
                    <a:gd name="connsiteX2" fmla="*/ 108849 w 2130783"/>
                    <a:gd name="connsiteY2" fmla="*/ 577493 h 931468"/>
                    <a:gd name="connsiteX3" fmla="*/ 1197642 w 2130783"/>
                    <a:gd name="connsiteY3" fmla="*/ 559462 h 931468"/>
                    <a:gd name="connsiteX4" fmla="*/ 1419348 w 2130783"/>
                    <a:gd name="connsiteY4" fmla="*/ 670819 h 931468"/>
                    <a:gd name="connsiteX5" fmla="*/ 2015668 w 2130783"/>
                    <a:gd name="connsiteY5" fmla="*/ 917468 h 931468"/>
                    <a:gd name="connsiteX6" fmla="*/ 2012814 w 2130783"/>
                    <a:gd name="connsiteY6" fmla="*/ 931468 h 931468"/>
                    <a:gd name="connsiteX7" fmla="*/ 1152390 w 2130783"/>
                    <a:gd name="connsiteY7" fmla="*/ 587691 h 931468"/>
                    <a:gd name="connsiteX8" fmla="*/ 798127 w 2130783"/>
                    <a:gd name="connsiteY8" fmla="*/ 311298 h 931468"/>
                    <a:gd name="connsiteX9" fmla="*/ 570893 w 2130783"/>
                    <a:gd name="connsiteY9" fmla="*/ 0 h 931468"/>
                    <a:gd name="connsiteX0" fmla="*/ 538742 w 2098632"/>
                    <a:gd name="connsiteY0" fmla="*/ 0 h 931468"/>
                    <a:gd name="connsiteX1" fmla="*/ 0 w 2098632"/>
                    <a:gd name="connsiteY1" fmla="*/ 131207 h 931468"/>
                    <a:gd name="connsiteX2" fmla="*/ 822132 w 2098632"/>
                    <a:gd name="connsiteY2" fmla="*/ 316278 h 931468"/>
                    <a:gd name="connsiteX3" fmla="*/ 1165491 w 2098632"/>
                    <a:gd name="connsiteY3" fmla="*/ 559462 h 931468"/>
                    <a:gd name="connsiteX4" fmla="*/ 1387197 w 2098632"/>
                    <a:gd name="connsiteY4" fmla="*/ 670819 h 931468"/>
                    <a:gd name="connsiteX5" fmla="*/ 1983517 w 2098632"/>
                    <a:gd name="connsiteY5" fmla="*/ 917468 h 931468"/>
                    <a:gd name="connsiteX6" fmla="*/ 1980663 w 2098632"/>
                    <a:gd name="connsiteY6" fmla="*/ 931468 h 931468"/>
                    <a:gd name="connsiteX7" fmla="*/ 1120239 w 2098632"/>
                    <a:gd name="connsiteY7" fmla="*/ 587691 h 931468"/>
                    <a:gd name="connsiteX8" fmla="*/ 765976 w 2098632"/>
                    <a:gd name="connsiteY8" fmla="*/ 311298 h 931468"/>
                    <a:gd name="connsiteX9" fmla="*/ 538742 w 2098632"/>
                    <a:gd name="connsiteY9" fmla="*/ 0 h 931468"/>
                    <a:gd name="connsiteX0" fmla="*/ 34782 w 1594672"/>
                    <a:gd name="connsiteY0" fmla="*/ 27608 h 959076"/>
                    <a:gd name="connsiteX1" fmla="*/ 103782 w 1594672"/>
                    <a:gd name="connsiteY1" fmla="*/ 4885 h 959076"/>
                    <a:gd name="connsiteX2" fmla="*/ 318172 w 1594672"/>
                    <a:gd name="connsiteY2" fmla="*/ 343886 h 959076"/>
                    <a:gd name="connsiteX3" fmla="*/ 661531 w 1594672"/>
                    <a:gd name="connsiteY3" fmla="*/ 587070 h 959076"/>
                    <a:gd name="connsiteX4" fmla="*/ 883237 w 1594672"/>
                    <a:gd name="connsiteY4" fmla="*/ 698427 h 959076"/>
                    <a:gd name="connsiteX5" fmla="*/ 1479557 w 1594672"/>
                    <a:gd name="connsiteY5" fmla="*/ 945076 h 959076"/>
                    <a:gd name="connsiteX6" fmla="*/ 1476703 w 1594672"/>
                    <a:gd name="connsiteY6" fmla="*/ 959076 h 959076"/>
                    <a:gd name="connsiteX7" fmla="*/ 616279 w 1594672"/>
                    <a:gd name="connsiteY7" fmla="*/ 615299 h 959076"/>
                    <a:gd name="connsiteX8" fmla="*/ 262016 w 1594672"/>
                    <a:gd name="connsiteY8" fmla="*/ 338906 h 959076"/>
                    <a:gd name="connsiteX9" fmla="*/ 34782 w 1594672"/>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9069 w 1483844"/>
                    <a:gd name="connsiteY0" fmla="*/ 14340 h 945808"/>
                    <a:gd name="connsiteX1" fmla="*/ 54654 w 1483844"/>
                    <a:gd name="connsiteY1" fmla="*/ 5611 h 945808"/>
                    <a:gd name="connsiteX2" fmla="*/ 322459 w 1483844"/>
                    <a:gd name="connsiteY2" fmla="*/ 330618 h 945808"/>
                    <a:gd name="connsiteX3" fmla="*/ 665818 w 1483844"/>
                    <a:gd name="connsiteY3" fmla="*/ 573802 h 945808"/>
                    <a:gd name="connsiteX4" fmla="*/ 887524 w 1483844"/>
                    <a:gd name="connsiteY4" fmla="*/ 685159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65818 w 1483844"/>
                    <a:gd name="connsiteY3" fmla="*/ 573802 h 945808"/>
                    <a:gd name="connsiteX4" fmla="*/ 887524 w 1483844"/>
                    <a:gd name="connsiteY4" fmla="*/ 685159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7524 w 1483844"/>
                    <a:gd name="connsiteY4" fmla="*/ 685159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7524 w 1483844"/>
                    <a:gd name="connsiteY4" fmla="*/ 734137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7524 w 1483844"/>
                    <a:gd name="connsiteY4" fmla="*/ 734137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2183 w 1483844"/>
                    <a:gd name="connsiteY4" fmla="*/ 735886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2064"/>
                    <a:gd name="connsiteY0" fmla="*/ 14340 h 946141"/>
                    <a:gd name="connsiteX1" fmla="*/ 54654 w 1482064"/>
                    <a:gd name="connsiteY1" fmla="*/ 5611 h 946141"/>
                    <a:gd name="connsiteX2" fmla="*/ 285069 w 1482064"/>
                    <a:gd name="connsiteY2" fmla="*/ 328869 h 946141"/>
                    <a:gd name="connsiteX3" fmla="*/ 642672 w 1482064"/>
                    <a:gd name="connsiteY3" fmla="*/ 603538 h 946141"/>
                    <a:gd name="connsiteX4" fmla="*/ 882183 w 1482064"/>
                    <a:gd name="connsiteY4" fmla="*/ 735886 h 946141"/>
                    <a:gd name="connsiteX5" fmla="*/ 1482064 w 1482064"/>
                    <a:gd name="connsiteY5" fmla="*/ 938805 h 946141"/>
                    <a:gd name="connsiteX6" fmla="*/ 1480990 w 1482064"/>
                    <a:gd name="connsiteY6" fmla="*/ 945808 h 946141"/>
                    <a:gd name="connsiteX7" fmla="*/ 620566 w 1482064"/>
                    <a:gd name="connsiteY7" fmla="*/ 602031 h 946141"/>
                    <a:gd name="connsiteX8" fmla="*/ 266303 w 1482064"/>
                    <a:gd name="connsiteY8" fmla="*/ 325638 h 946141"/>
                    <a:gd name="connsiteX9" fmla="*/ 39069 w 1482064"/>
                    <a:gd name="connsiteY9" fmla="*/ 14340 h 946141"/>
                    <a:gd name="connsiteX0" fmla="*/ 39069 w 1482064"/>
                    <a:gd name="connsiteY0" fmla="*/ 14340 h 946141"/>
                    <a:gd name="connsiteX1" fmla="*/ 54654 w 1482064"/>
                    <a:gd name="connsiteY1" fmla="*/ 5611 h 946141"/>
                    <a:gd name="connsiteX2" fmla="*/ 285069 w 1482064"/>
                    <a:gd name="connsiteY2" fmla="*/ 328869 h 946141"/>
                    <a:gd name="connsiteX3" fmla="*/ 642672 w 1482064"/>
                    <a:gd name="connsiteY3" fmla="*/ 603538 h 946141"/>
                    <a:gd name="connsiteX4" fmla="*/ 882183 w 1482064"/>
                    <a:gd name="connsiteY4" fmla="*/ 735886 h 946141"/>
                    <a:gd name="connsiteX5" fmla="*/ 1482064 w 1482064"/>
                    <a:gd name="connsiteY5" fmla="*/ 938805 h 946141"/>
                    <a:gd name="connsiteX6" fmla="*/ 1480990 w 1482064"/>
                    <a:gd name="connsiteY6" fmla="*/ 945808 h 946141"/>
                    <a:gd name="connsiteX7" fmla="*/ 620566 w 1482064"/>
                    <a:gd name="connsiteY7" fmla="*/ 602031 h 946141"/>
                    <a:gd name="connsiteX8" fmla="*/ 266303 w 1482064"/>
                    <a:gd name="connsiteY8" fmla="*/ 325638 h 946141"/>
                    <a:gd name="connsiteX9" fmla="*/ 39069 w 1482064"/>
                    <a:gd name="connsiteY9" fmla="*/ 14340 h 946141"/>
                    <a:gd name="connsiteX0" fmla="*/ 71543 w 1514538"/>
                    <a:gd name="connsiteY0" fmla="*/ 24578 h 956379"/>
                    <a:gd name="connsiteX1" fmla="*/ 87128 w 1514538"/>
                    <a:gd name="connsiteY1" fmla="*/ 15849 h 956379"/>
                    <a:gd name="connsiteX2" fmla="*/ 317543 w 1514538"/>
                    <a:gd name="connsiteY2" fmla="*/ 339107 h 956379"/>
                    <a:gd name="connsiteX3" fmla="*/ 675146 w 1514538"/>
                    <a:gd name="connsiteY3" fmla="*/ 613776 h 956379"/>
                    <a:gd name="connsiteX4" fmla="*/ 914657 w 1514538"/>
                    <a:gd name="connsiteY4" fmla="*/ 746124 h 956379"/>
                    <a:gd name="connsiteX5" fmla="*/ 1514538 w 1514538"/>
                    <a:gd name="connsiteY5" fmla="*/ 949043 h 956379"/>
                    <a:gd name="connsiteX6" fmla="*/ 1513464 w 1514538"/>
                    <a:gd name="connsiteY6" fmla="*/ 956046 h 956379"/>
                    <a:gd name="connsiteX7" fmla="*/ 653040 w 1514538"/>
                    <a:gd name="connsiteY7" fmla="*/ 612269 h 956379"/>
                    <a:gd name="connsiteX8" fmla="*/ 298777 w 1514538"/>
                    <a:gd name="connsiteY8" fmla="*/ 335876 h 956379"/>
                    <a:gd name="connsiteX9" fmla="*/ 71543 w 1514538"/>
                    <a:gd name="connsiteY9" fmla="*/ 24578 h 956379"/>
                    <a:gd name="connsiteX0" fmla="*/ 71543 w 1514538"/>
                    <a:gd name="connsiteY0" fmla="*/ 24578 h 956379"/>
                    <a:gd name="connsiteX1" fmla="*/ 87128 w 1514538"/>
                    <a:gd name="connsiteY1" fmla="*/ 15849 h 956379"/>
                    <a:gd name="connsiteX2" fmla="*/ 317543 w 1514538"/>
                    <a:gd name="connsiteY2" fmla="*/ 339107 h 956379"/>
                    <a:gd name="connsiteX3" fmla="*/ 675146 w 1514538"/>
                    <a:gd name="connsiteY3" fmla="*/ 613776 h 956379"/>
                    <a:gd name="connsiteX4" fmla="*/ 914657 w 1514538"/>
                    <a:gd name="connsiteY4" fmla="*/ 746124 h 956379"/>
                    <a:gd name="connsiteX5" fmla="*/ 1514538 w 1514538"/>
                    <a:gd name="connsiteY5" fmla="*/ 949043 h 956379"/>
                    <a:gd name="connsiteX6" fmla="*/ 1513464 w 1514538"/>
                    <a:gd name="connsiteY6" fmla="*/ 956046 h 956379"/>
                    <a:gd name="connsiteX7" fmla="*/ 653040 w 1514538"/>
                    <a:gd name="connsiteY7" fmla="*/ 612269 h 956379"/>
                    <a:gd name="connsiteX8" fmla="*/ 298777 w 1514538"/>
                    <a:gd name="connsiteY8" fmla="*/ 335876 h 956379"/>
                    <a:gd name="connsiteX9" fmla="*/ 71543 w 1514538"/>
                    <a:gd name="connsiteY9" fmla="*/ 24578 h 956379"/>
                    <a:gd name="connsiteX0" fmla="*/ 73588 w 1516583"/>
                    <a:gd name="connsiteY0" fmla="*/ 19956 h 951757"/>
                    <a:gd name="connsiteX1" fmla="*/ 82051 w 1516583"/>
                    <a:gd name="connsiteY1" fmla="*/ 16475 h 951757"/>
                    <a:gd name="connsiteX2" fmla="*/ 319588 w 1516583"/>
                    <a:gd name="connsiteY2" fmla="*/ 334485 h 951757"/>
                    <a:gd name="connsiteX3" fmla="*/ 677191 w 1516583"/>
                    <a:gd name="connsiteY3" fmla="*/ 609154 h 951757"/>
                    <a:gd name="connsiteX4" fmla="*/ 916702 w 1516583"/>
                    <a:gd name="connsiteY4" fmla="*/ 741502 h 951757"/>
                    <a:gd name="connsiteX5" fmla="*/ 1516583 w 1516583"/>
                    <a:gd name="connsiteY5" fmla="*/ 944421 h 951757"/>
                    <a:gd name="connsiteX6" fmla="*/ 1515509 w 1516583"/>
                    <a:gd name="connsiteY6" fmla="*/ 951424 h 951757"/>
                    <a:gd name="connsiteX7" fmla="*/ 655085 w 1516583"/>
                    <a:gd name="connsiteY7" fmla="*/ 607647 h 951757"/>
                    <a:gd name="connsiteX8" fmla="*/ 300822 w 1516583"/>
                    <a:gd name="connsiteY8" fmla="*/ 331254 h 951757"/>
                    <a:gd name="connsiteX9" fmla="*/ 73588 w 1516583"/>
                    <a:gd name="connsiteY9" fmla="*/ 19956 h 951757"/>
                    <a:gd name="connsiteX0" fmla="*/ 7515 w 1450510"/>
                    <a:gd name="connsiteY0" fmla="*/ 27046 h 958847"/>
                    <a:gd name="connsiteX1" fmla="*/ 15978 w 1450510"/>
                    <a:gd name="connsiteY1" fmla="*/ 23565 h 958847"/>
                    <a:gd name="connsiteX2" fmla="*/ 253515 w 1450510"/>
                    <a:gd name="connsiteY2" fmla="*/ 341575 h 958847"/>
                    <a:gd name="connsiteX3" fmla="*/ 611118 w 1450510"/>
                    <a:gd name="connsiteY3" fmla="*/ 616244 h 958847"/>
                    <a:gd name="connsiteX4" fmla="*/ 850629 w 1450510"/>
                    <a:gd name="connsiteY4" fmla="*/ 748592 h 958847"/>
                    <a:gd name="connsiteX5" fmla="*/ 1450510 w 1450510"/>
                    <a:gd name="connsiteY5" fmla="*/ 951511 h 958847"/>
                    <a:gd name="connsiteX6" fmla="*/ 1449436 w 1450510"/>
                    <a:gd name="connsiteY6" fmla="*/ 958514 h 958847"/>
                    <a:gd name="connsiteX7" fmla="*/ 589012 w 1450510"/>
                    <a:gd name="connsiteY7" fmla="*/ 614737 h 958847"/>
                    <a:gd name="connsiteX8" fmla="*/ 234749 w 1450510"/>
                    <a:gd name="connsiteY8" fmla="*/ 338344 h 958847"/>
                    <a:gd name="connsiteX9" fmla="*/ 7515 w 1450510"/>
                    <a:gd name="connsiteY9" fmla="*/ 27046 h 958847"/>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54260"/>
                    <a:gd name="connsiteX1" fmla="*/ 8463 w 1442995"/>
                    <a:gd name="connsiteY1" fmla="*/ 70 h 954260"/>
                    <a:gd name="connsiteX2" fmla="*/ 246000 w 1442995"/>
                    <a:gd name="connsiteY2" fmla="*/ 318080 h 954260"/>
                    <a:gd name="connsiteX3" fmla="*/ 603603 w 1442995"/>
                    <a:gd name="connsiteY3" fmla="*/ 592749 h 954260"/>
                    <a:gd name="connsiteX4" fmla="*/ 843114 w 1442995"/>
                    <a:gd name="connsiteY4" fmla="*/ 725097 h 954260"/>
                    <a:gd name="connsiteX5" fmla="*/ 1442995 w 1442995"/>
                    <a:gd name="connsiteY5" fmla="*/ 928016 h 954260"/>
                    <a:gd name="connsiteX6" fmla="*/ 1441921 w 1442995"/>
                    <a:gd name="connsiteY6" fmla="*/ 954260 h 954260"/>
                    <a:gd name="connsiteX7" fmla="*/ 581497 w 1442995"/>
                    <a:gd name="connsiteY7" fmla="*/ 591242 h 954260"/>
                    <a:gd name="connsiteX8" fmla="*/ 227234 w 1442995"/>
                    <a:gd name="connsiteY8" fmla="*/ 314849 h 954260"/>
                    <a:gd name="connsiteX9" fmla="*/ 0 w 1442995"/>
                    <a:gd name="connsiteY9" fmla="*/ 3551 h 954260"/>
                    <a:gd name="connsiteX0" fmla="*/ 0 w 1507481"/>
                    <a:gd name="connsiteY0" fmla="*/ 3551 h 975342"/>
                    <a:gd name="connsiteX1" fmla="*/ 8463 w 1507481"/>
                    <a:gd name="connsiteY1" fmla="*/ 70 h 975342"/>
                    <a:gd name="connsiteX2" fmla="*/ 246000 w 1507481"/>
                    <a:gd name="connsiteY2" fmla="*/ 318080 h 975342"/>
                    <a:gd name="connsiteX3" fmla="*/ 603603 w 1507481"/>
                    <a:gd name="connsiteY3" fmla="*/ 592749 h 975342"/>
                    <a:gd name="connsiteX4" fmla="*/ 843114 w 1507481"/>
                    <a:gd name="connsiteY4" fmla="*/ 725097 h 975342"/>
                    <a:gd name="connsiteX5" fmla="*/ 1442995 w 1507481"/>
                    <a:gd name="connsiteY5" fmla="*/ 928016 h 975342"/>
                    <a:gd name="connsiteX6" fmla="*/ 1441921 w 1507481"/>
                    <a:gd name="connsiteY6" fmla="*/ 954260 h 975342"/>
                    <a:gd name="connsiteX7" fmla="*/ 544107 w 1507481"/>
                    <a:gd name="connsiteY7" fmla="*/ 599989 h 975342"/>
                    <a:gd name="connsiteX8" fmla="*/ 227234 w 1507481"/>
                    <a:gd name="connsiteY8" fmla="*/ 314849 h 975342"/>
                    <a:gd name="connsiteX9" fmla="*/ 0 w 1507481"/>
                    <a:gd name="connsiteY9" fmla="*/ 3551 h 975342"/>
                    <a:gd name="connsiteX0" fmla="*/ 0 w 1507481"/>
                    <a:gd name="connsiteY0" fmla="*/ 3551 h 975342"/>
                    <a:gd name="connsiteX1" fmla="*/ 8463 w 1507481"/>
                    <a:gd name="connsiteY1" fmla="*/ 70 h 975342"/>
                    <a:gd name="connsiteX2" fmla="*/ 246000 w 1507481"/>
                    <a:gd name="connsiteY2" fmla="*/ 318080 h 975342"/>
                    <a:gd name="connsiteX3" fmla="*/ 603603 w 1507481"/>
                    <a:gd name="connsiteY3" fmla="*/ 592749 h 975342"/>
                    <a:gd name="connsiteX4" fmla="*/ 843114 w 1507481"/>
                    <a:gd name="connsiteY4" fmla="*/ 725097 h 975342"/>
                    <a:gd name="connsiteX5" fmla="*/ 1442995 w 1507481"/>
                    <a:gd name="connsiteY5" fmla="*/ 928016 h 975342"/>
                    <a:gd name="connsiteX6" fmla="*/ 1441921 w 1507481"/>
                    <a:gd name="connsiteY6" fmla="*/ 954260 h 975342"/>
                    <a:gd name="connsiteX7" fmla="*/ 544107 w 1507481"/>
                    <a:gd name="connsiteY7" fmla="*/ 599989 h 975342"/>
                    <a:gd name="connsiteX8" fmla="*/ 180941 w 1507481"/>
                    <a:gd name="connsiteY8" fmla="*/ 311351 h 975342"/>
                    <a:gd name="connsiteX9" fmla="*/ 0 w 1507481"/>
                    <a:gd name="connsiteY9" fmla="*/ 3551 h 975342"/>
                    <a:gd name="connsiteX0" fmla="*/ 0 w 1530627"/>
                    <a:gd name="connsiteY0" fmla="*/ 7017 h 975310"/>
                    <a:gd name="connsiteX1" fmla="*/ 31609 w 1530627"/>
                    <a:gd name="connsiteY1" fmla="*/ 38 h 975310"/>
                    <a:gd name="connsiteX2" fmla="*/ 269146 w 1530627"/>
                    <a:gd name="connsiteY2" fmla="*/ 318048 h 975310"/>
                    <a:gd name="connsiteX3" fmla="*/ 626749 w 1530627"/>
                    <a:gd name="connsiteY3" fmla="*/ 592717 h 975310"/>
                    <a:gd name="connsiteX4" fmla="*/ 866260 w 1530627"/>
                    <a:gd name="connsiteY4" fmla="*/ 725065 h 975310"/>
                    <a:gd name="connsiteX5" fmla="*/ 1466141 w 1530627"/>
                    <a:gd name="connsiteY5" fmla="*/ 927984 h 975310"/>
                    <a:gd name="connsiteX6" fmla="*/ 1465067 w 1530627"/>
                    <a:gd name="connsiteY6" fmla="*/ 954228 h 975310"/>
                    <a:gd name="connsiteX7" fmla="*/ 567253 w 1530627"/>
                    <a:gd name="connsiteY7" fmla="*/ 599957 h 975310"/>
                    <a:gd name="connsiteX8" fmla="*/ 204087 w 1530627"/>
                    <a:gd name="connsiteY8" fmla="*/ 311319 h 975310"/>
                    <a:gd name="connsiteX9" fmla="*/ 0 w 1530627"/>
                    <a:gd name="connsiteY9" fmla="*/ 7017 h 975310"/>
                    <a:gd name="connsiteX0" fmla="*/ 0 w 1530627"/>
                    <a:gd name="connsiteY0" fmla="*/ 7017 h 975310"/>
                    <a:gd name="connsiteX1" fmla="*/ 31609 w 1530627"/>
                    <a:gd name="connsiteY1" fmla="*/ 38 h 975310"/>
                    <a:gd name="connsiteX2" fmla="*/ 269146 w 1530627"/>
                    <a:gd name="connsiteY2" fmla="*/ 318048 h 975310"/>
                    <a:gd name="connsiteX3" fmla="*/ 626749 w 1530627"/>
                    <a:gd name="connsiteY3" fmla="*/ 592717 h 975310"/>
                    <a:gd name="connsiteX4" fmla="*/ 866260 w 1530627"/>
                    <a:gd name="connsiteY4" fmla="*/ 725065 h 975310"/>
                    <a:gd name="connsiteX5" fmla="*/ 1466141 w 1530627"/>
                    <a:gd name="connsiteY5" fmla="*/ 927984 h 975310"/>
                    <a:gd name="connsiteX6" fmla="*/ 1465067 w 1530627"/>
                    <a:gd name="connsiteY6" fmla="*/ 954228 h 975310"/>
                    <a:gd name="connsiteX7" fmla="*/ 567253 w 1530627"/>
                    <a:gd name="connsiteY7" fmla="*/ 599957 h 975310"/>
                    <a:gd name="connsiteX8" fmla="*/ 204087 w 1530627"/>
                    <a:gd name="connsiteY8" fmla="*/ 311319 h 975310"/>
                    <a:gd name="connsiteX9" fmla="*/ 0 w 1530627"/>
                    <a:gd name="connsiteY9" fmla="*/ 7017 h 975310"/>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567253 w 1466141"/>
                    <a:gd name="connsiteY7" fmla="*/ 599957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567253 w 1466141"/>
                    <a:gd name="connsiteY7" fmla="*/ 599957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04087 w 1466141"/>
                    <a:gd name="connsiteY8" fmla="*/ 311319 h 959475"/>
                    <a:gd name="connsiteX9" fmla="*/ 0 w 1466141"/>
                    <a:gd name="connsiteY9" fmla="*/ 7017 h 959475"/>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04087 w 1466141"/>
                    <a:gd name="connsiteY8" fmla="*/ 311319 h 959475"/>
                    <a:gd name="connsiteX9" fmla="*/ 0 w 1466141"/>
                    <a:gd name="connsiteY9" fmla="*/ 7017 h 959475"/>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11209 w 1466141"/>
                    <a:gd name="connsiteY8" fmla="*/ 311319 h 959475"/>
                    <a:gd name="connsiteX9" fmla="*/ 0 w 1466141"/>
                    <a:gd name="connsiteY9" fmla="*/ 7017 h 959475"/>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09429 w 1466141"/>
                    <a:gd name="connsiteY8" fmla="*/ 300824 h 959475"/>
                    <a:gd name="connsiteX9" fmla="*/ 0 w 1466141"/>
                    <a:gd name="connsiteY9" fmla="*/ 7017 h 95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141" h="959475" extrusionOk="0">
                      <a:moveTo>
                        <a:pt x="0" y="7017"/>
                      </a:moveTo>
                      <a:cubicBezTo>
                        <a:pt x="7854" y="6738"/>
                        <a:pt x="25228" y="-588"/>
                        <a:pt x="31609" y="38"/>
                      </a:cubicBezTo>
                      <a:cubicBezTo>
                        <a:pt x="58761" y="46144"/>
                        <a:pt x="169956" y="219268"/>
                        <a:pt x="269146" y="318048"/>
                      </a:cubicBezTo>
                      <a:cubicBezTo>
                        <a:pt x="368336" y="416828"/>
                        <a:pt x="516547" y="528379"/>
                        <a:pt x="626749" y="592717"/>
                      </a:cubicBezTo>
                      <a:cubicBezTo>
                        <a:pt x="736951" y="657055"/>
                        <a:pt x="753069" y="667437"/>
                        <a:pt x="866260" y="725065"/>
                      </a:cubicBezTo>
                      <a:cubicBezTo>
                        <a:pt x="979451" y="782693"/>
                        <a:pt x="1185421" y="859470"/>
                        <a:pt x="1466141" y="927984"/>
                      </a:cubicBezTo>
                      <a:cubicBezTo>
                        <a:pt x="1460232" y="941544"/>
                        <a:pt x="1459980" y="942429"/>
                        <a:pt x="1459726" y="959475"/>
                      </a:cubicBezTo>
                      <a:cubicBezTo>
                        <a:pt x="1190619" y="889062"/>
                        <a:pt x="913129" y="809631"/>
                        <a:pt x="650936" y="650684"/>
                      </a:cubicBezTo>
                      <a:cubicBezTo>
                        <a:pt x="505068" y="569868"/>
                        <a:pt x="339285" y="450083"/>
                        <a:pt x="209429" y="300824"/>
                      </a:cubicBezTo>
                      <a:cubicBezTo>
                        <a:pt x="79573" y="151565"/>
                        <a:pt x="0" y="7017"/>
                        <a:pt x="0" y="7017"/>
                      </a:cubicBezTo>
                      <a:close/>
                    </a:path>
                  </a:pathLst>
                </a:cu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0" name="high_iota"/>
                <p:cNvSpPr/>
                <p:nvPr/>
              </p:nvSpPr>
              <p:spPr bwMode="auto">
                <a:xfrm>
                  <a:off x="9456519" y="3455215"/>
                  <a:ext cx="894135" cy="1127961"/>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465507 w 5392221"/>
                    <a:gd name="connsiteY24" fmla="*/ 1334627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71167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73758 w 5392221"/>
                    <a:gd name="connsiteY27" fmla="*/ 586244 h 2272696"/>
                    <a:gd name="connsiteX0" fmla="*/ 545270 w 5392221"/>
                    <a:gd name="connsiteY0" fmla="*/ 600237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5270 w 5392221"/>
                    <a:gd name="connsiteY27" fmla="*/ 600237 h 2272696"/>
                    <a:gd name="connsiteX0" fmla="*/ 540522 w 5392221"/>
                    <a:gd name="connsiteY0" fmla="*/ 614230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0522 w 5392221"/>
                    <a:gd name="connsiteY27" fmla="*/ 614230 h 2272696"/>
                    <a:gd name="connsiteX0" fmla="*/ 538742 w 5392221"/>
                    <a:gd name="connsiteY0" fmla="*/ 612481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12481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4898 w 5392221"/>
                    <a:gd name="connsiteY25" fmla="*/ 1180930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3117 w 5392221"/>
                    <a:gd name="connsiteY25" fmla="*/ 1193175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809218 w 5435463"/>
                    <a:gd name="connsiteY0" fmla="*/ 915033 h 2272696"/>
                    <a:gd name="connsiteX1" fmla="*/ 43242 w 5435463"/>
                    <a:gd name="connsiteY1" fmla="*/ 734942 h 2272696"/>
                    <a:gd name="connsiteX2" fmla="*/ 119940 w 5435463"/>
                    <a:gd name="connsiteY2" fmla="*/ 1181228 h 2272696"/>
                    <a:gd name="connsiteX3" fmla="*/ 321621 w 5435463"/>
                    <a:gd name="connsiteY3" fmla="*/ 1569848 h 2272696"/>
                    <a:gd name="connsiteX4" fmla="*/ 808952 w 5435463"/>
                    <a:gd name="connsiteY4" fmla="*/ 1951613 h 2272696"/>
                    <a:gd name="connsiteX5" fmla="*/ 1233680 w 5435463"/>
                    <a:gd name="connsiteY5" fmla="*/ 2117001 h 2272696"/>
                    <a:gd name="connsiteX6" fmla="*/ 1947470 w 5435463"/>
                    <a:gd name="connsiteY6" fmla="*/ 2257276 h 2272696"/>
                    <a:gd name="connsiteX7" fmla="*/ 2672864 w 5435463"/>
                    <a:gd name="connsiteY7" fmla="*/ 2262644 h 2272696"/>
                    <a:gd name="connsiteX8" fmla="*/ 3407447 w 5435463"/>
                    <a:gd name="connsiteY8" fmla="*/ 2178824 h 2272696"/>
                    <a:gd name="connsiteX9" fmla="*/ 3891566 w 5435463"/>
                    <a:gd name="connsiteY9" fmla="*/ 2057528 h 2272696"/>
                    <a:gd name="connsiteX10" fmla="*/ 4472180 w 5435463"/>
                    <a:gd name="connsiteY10" fmla="*/ 1750475 h 2272696"/>
                    <a:gd name="connsiteX11" fmla="*/ 5004011 w 5435463"/>
                    <a:gd name="connsiteY11" fmla="*/ 1150124 h 2272696"/>
                    <a:gd name="connsiteX12" fmla="*/ 5328624 w 5435463"/>
                    <a:gd name="connsiteY12" fmla="*/ 676888 h 2272696"/>
                    <a:gd name="connsiteX13" fmla="*/ 5429690 w 5435463"/>
                    <a:gd name="connsiteY13" fmla="*/ 230288 h 2272696"/>
                    <a:gd name="connsiteX14" fmla="*/ 5413997 w 5435463"/>
                    <a:gd name="connsiteY14" fmla="*/ 1133 h 2272696"/>
                    <a:gd name="connsiteX15" fmla="*/ 5263590 w 5435463"/>
                    <a:gd name="connsiteY15" fmla="*/ 1757 h 2272696"/>
                    <a:gd name="connsiteX16" fmla="*/ 5237667 w 5435463"/>
                    <a:gd name="connsiteY16" fmla="*/ 265408 h 2272696"/>
                    <a:gd name="connsiteX17" fmla="*/ 5136600 w 5435463"/>
                    <a:gd name="connsiteY17" fmla="*/ 463979 h 2272696"/>
                    <a:gd name="connsiteX18" fmla="*/ 4736285 w 5435463"/>
                    <a:gd name="connsiteY18" fmla="*/ 827209 h 2272696"/>
                    <a:gd name="connsiteX19" fmla="*/ 4424967 w 5435463"/>
                    <a:gd name="connsiteY19" fmla="*/ 1088541 h 2272696"/>
                    <a:gd name="connsiteX20" fmla="*/ 3748853 w 5435463"/>
                    <a:gd name="connsiteY20" fmla="*/ 1375226 h 2272696"/>
                    <a:gd name="connsiteX21" fmla="*/ 2892350 w 5435463"/>
                    <a:gd name="connsiteY21" fmla="*/ 1533376 h 2272696"/>
                    <a:gd name="connsiteX22" fmla="*/ 2227916 w 5435463"/>
                    <a:gd name="connsiteY22" fmla="*/ 1533135 h 2272696"/>
                    <a:gd name="connsiteX23" fmla="*/ 2026759 w 5435463"/>
                    <a:gd name="connsiteY23" fmla="*/ 1521203 h 2272696"/>
                    <a:gd name="connsiteX24" fmla="*/ 2023905 w 5435463"/>
                    <a:gd name="connsiteY24" fmla="*/ 1535203 h 2272696"/>
                    <a:gd name="connsiteX25" fmla="*/ 1163481 w 5435463"/>
                    <a:gd name="connsiteY25" fmla="*/ 1191426 h 2272696"/>
                    <a:gd name="connsiteX26" fmla="*/ 809218 w 5435463"/>
                    <a:gd name="connsiteY26" fmla="*/ 915033 h 2272696"/>
                    <a:gd name="connsiteX0" fmla="*/ 710694 w 5336939"/>
                    <a:gd name="connsiteY0" fmla="*/ 915033 h 2272696"/>
                    <a:gd name="connsiteX1" fmla="*/ 21416 w 5336939"/>
                    <a:gd name="connsiteY1" fmla="*/ 1181228 h 2272696"/>
                    <a:gd name="connsiteX2" fmla="*/ 223097 w 5336939"/>
                    <a:gd name="connsiteY2" fmla="*/ 1569848 h 2272696"/>
                    <a:gd name="connsiteX3" fmla="*/ 710428 w 5336939"/>
                    <a:gd name="connsiteY3" fmla="*/ 1951613 h 2272696"/>
                    <a:gd name="connsiteX4" fmla="*/ 1135156 w 5336939"/>
                    <a:gd name="connsiteY4" fmla="*/ 2117001 h 2272696"/>
                    <a:gd name="connsiteX5" fmla="*/ 1848946 w 5336939"/>
                    <a:gd name="connsiteY5" fmla="*/ 2257276 h 2272696"/>
                    <a:gd name="connsiteX6" fmla="*/ 2574340 w 5336939"/>
                    <a:gd name="connsiteY6" fmla="*/ 2262644 h 2272696"/>
                    <a:gd name="connsiteX7" fmla="*/ 3308923 w 5336939"/>
                    <a:gd name="connsiteY7" fmla="*/ 2178824 h 2272696"/>
                    <a:gd name="connsiteX8" fmla="*/ 3793042 w 5336939"/>
                    <a:gd name="connsiteY8" fmla="*/ 2057528 h 2272696"/>
                    <a:gd name="connsiteX9" fmla="*/ 4373656 w 5336939"/>
                    <a:gd name="connsiteY9" fmla="*/ 1750475 h 2272696"/>
                    <a:gd name="connsiteX10" fmla="*/ 4905487 w 5336939"/>
                    <a:gd name="connsiteY10" fmla="*/ 1150124 h 2272696"/>
                    <a:gd name="connsiteX11" fmla="*/ 5230100 w 5336939"/>
                    <a:gd name="connsiteY11" fmla="*/ 676888 h 2272696"/>
                    <a:gd name="connsiteX12" fmla="*/ 5331166 w 5336939"/>
                    <a:gd name="connsiteY12" fmla="*/ 230288 h 2272696"/>
                    <a:gd name="connsiteX13" fmla="*/ 5315473 w 5336939"/>
                    <a:gd name="connsiteY13" fmla="*/ 1133 h 2272696"/>
                    <a:gd name="connsiteX14" fmla="*/ 5165066 w 5336939"/>
                    <a:gd name="connsiteY14" fmla="*/ 1757 h 2272696"/>
                    <a:gd name="connsiteX15" fmla="*/ 5139143 w 5336939"/>
                    <a:gd name="connsiteY15" fmla="*/ 265408 h 2272696"/>
                    <a:gd name="connsiteX16" fmla="*/ 5038076 w 5336939"/>
                    <a:gd name="connsiteY16" fmla="*/ 463979 h 2272696"/>
                    <a:gd name="connsiteX17" fmla="*/ 4637761 w 5336939"/>
                    <a:gd name="connsiteY17" fmla="*/ 827209 h 2272696"/>
                    <a:gd name="connsiteX18" fmla="*/ 4326443 w 5336939"/>
                    <a:gd name="connsiteY18" fmla="*/ 1088541 h 2272696"/>
                    <a:gd name="connsiteX19" fmla="*/ 3650329 w 5336939"/>
                    <a:gd name="connsiteY19" fmla="*/ 1375226 h 2272696"/>
                    <a:gd name="connsiteX20" fmla="*/ 2793826 w 5336939"/>
                    <a:gd name="connsiteY20" fmla="*/ 1533376 h 2272696"/>
                    <a:gd name="connsiteX21" fmla="*/ 2129392 w 5336939"/>
                    <a:gd name="connsiteY21" fmla="*/ 1533135 h 2272696"/>
                    <a:gd name="connsiteX22" fmla="*/ 1928235 w 5336939"/>
                    <a:gd name="connsiteY22" fmla="*/ 1521203 h 2272696"/>
                    <a:gd name="connsiteX23" fmla="*/ 1925381 w 5336939"/>
                    <a:gd name="connsiteY23" fmla="*/ 1535203 h 2272696"/>
                    <a:gd name="connsiteX24" fmla="*/ 1064957 w 5336939"/>
                    <a:gd name="connsiteY24" fmla="*/ 1191426 h 2272696"/>
                    <a:gd name="connsiteX25" fmla="*/ 710694 w 5336939"/>
                    <a:gd name="connsiteY25" fmla="*/ 915033 h 2272696"/>
                    <a:gd name="connsiteX0" fmla="*/ 487598 w 5113843"/>
                    <a:gd name="connsiteY0" fmla="*/ 915033 h 2272696"/>
                    <a:gd name="connsiteX1" fmla="*/ 1 w 5113843"/>
                    <a:gd name="connsiteY1" fmla="*/ 1569848 h 2272696"/>
                    <a:gd name="connsiteX2" fmla="*/ 487332 w 5113843"/>
                    <a:gd name="connsiteY2" fmla="*/ 1951613 h 2272696"/>
                    <a:gd name="connsiteX3" fmla="*/ 912060 w 5113843"/>
                    <a:gd name="connsiteY3" fmla="*/ 2117001 h 2272696"/>
                    <a:gd name="connsiteX4" fmla="*/ 1625850 w 5113843"/>
                    <a:gd name="connsiteY4" fmla="*/ 2257276 h 2272696"/>
                    <a:gd name="connsiteX5" fmla="*/ 2351244 w 5113843"/>
                    <a:gd name="connsiteY5" fmla="*/ 2262644 h 2272696"/>
                    <a:gd name="connsiteX6" fmla="*/ 3085827 w 5113843"/>
                    <a:gd name="connsiteY6" fmla="*/ 2178824 h 2272696"/>
                    <a:gd name="connsiteX7" fmla="*/ 3569946 w 5113843"/>
                    <a:gd name="connsiteY7" fmla="*/ 2057528 h 2272696"/>
                    <a:gd name="connsiteX8" fmla="*/ 4150560 w 5113843"/>
                    <a:gd name="connsiteY8" fmla="*/ 1750475 h 2272696"/>
                    <a:gd name="connsiteX9" fmla="*/ 4682391 w 5113843"/>
                    <a:gd name="connsiteY9" fmla="*/ 1150124 h 2272696"/>
                    <a:gd name="connsiteX10" fmla="*/ 5007004 w 5113843"/>
                    <a:gd name="connsiteY10" fmla="*/ 676888 h 2272696"/>
                    <a:gd name="connsiteX11" fmla="*/ 5108070 w 5113843"/>
                    <a:gd name="connsiteY11" fmla="*/ 230288 h 2272696"/>
                    <a:gd name="connsiteX12" fmla="*/ 5092377 w 5113843"/>
                    <a:gd name="connsiteY12" fmla="*/ 1133 h 2272696"/>
                    <a:gd name="connsiteX13" fmla="*/ 4941970 w 5113843"/>
                    <a:gd name="connsiteY13" fmla="*/ 1757 h 2272696"/>
                    <a:gd name="connsiteX14" fmla="*/ 4916047 w 5113843"/>
                    <a:gd name="connsiteY14" fmla="*/ 265408 h 2272696"/>
                    <a:gd name="connsiteX15" fmla="*/ 4814980 w 5113843"/>
                    <a:gd name="connsiteY15" fmla="*/ 463979 h 2272696"/>
                    <a:gd name="connsiteX16" fmla="*/ 4414665 w 5113843"/>
                    <a:gd name="connsiteY16" fmla="*/ 827209 h 2272696"/>
                    <a:gd name="connsiteX17" fmla="*/ 4103347 w 5113843"/>
                    <a:gd name="connsiteY17" fmla="*/ 1088541 h 2272696"/>
                    <a:gd name="connsiteX18" fmla="*/ 3427233 w 5113843"/>
                    <a:gd name="connsiteY18" fmla="*/ 1375226 h 2272696"/>
                    <a:gd name="connsiteX19" fmla="*/ 2570730 w 5113843"/>
                    <a:gd name="connsiteY19" fmla="*/ 1533376 h 2272696"/>
                    <a:gd name="connsiteX20" fmla="*/ 1906296 w 5113843"/>
                    <a:gd name="connsiteY20" fmla="*/ 1533135 h 2272696"/>
                    <a:gd name="connsiteX21" fmla="*/ 1705139 w 5113843"/>
                    <a:gd name="connsiteY21" fmla="*/ 1521203 h 2272696"/>
                    <a:gd name="connsiteX22" fmla="*/ 1702285 w 5113843"/>
                    <a:gd name="connsiteY22" fmla="*/ 1535203 h 2272696"/>
                    <a:gd name="connsiteX23" fmla="*/ 841861 w 5113843"/>
                    <a:gd name="connsiteY23" fmla="*/ 1191426 h 2272696"/>
                    <a:gd name="connsiteX24" fmla="*/ 487598 w 5113843"/>
                    <a:gd name="connsiteY24" fmla="*/ 915033 h 2272696"/>
                    <a:gd name="connsiteX0" fmla="*/ 847842 w 5119824"/>
                    <a:gd name="connsiteY0" fmla="*/ 1191426 h 2272696"/>
                    <a:gd name="connsiteX1" fmla="*/ 5982 w 5119824"/>
                    <a:gd name="connsiteY1" fmla="*/ 1569848 h 2272696"/>
                    <a:gd name="connsiteX2" fmla="*/ 493313 w 5119824"/>
                    <a:gd name="connsiteY2" fmla="*/ 1951613 h 2272696"/>
                    <a:gd name="connsiteX3" fmla="*/ 918041 w 5119824"/>
                    <a:gd name="connsiteY3" fmla="*/ 2117001 h 2272696"/>
                    <a:gd name="connsiteX4" fmla="*/ 1631831 w 5119824"/>
                    <a:gd name="connsiteY4" fmla="*/ 2257276 h 2272696"/>
                    <a:gd name="connsiteX5" fmla="*/ 2357225 w 5119824"/>
                    <a:gd name="connsiteY5" fmla="*/ 2262644 h 2272696"/>
                    <a:gd name="connsiteX6" fmla="*/ 3091808 w 5119824"/>
                    <a:gd name="connsiteY6" fmla="*/ 2178824 h 2272696"/>
                    <a:gd name="connsiteX7" fmla="*/ 3575927 w 5119824"/>
                    <a:gd name="connsiteY7" fmla="*/ 2057528 h 2272696"/>
                    <a:gd name="connsiteX8" fmla="*/ 4156541 w 5119824"/>
                    <a:gd name="connsiteY8" fmla="*/ 1750475 h 2272696"/>
                    <a:gd name="connsiteX9" fmla="*/ 4688372 w 5119824"/>
                    <a:gd name="connsiteY9" fmla="*/ 1150124 h 2272696"/>
                    <a:gd name="connsiteX10" fmla="*/ 5012985 w 5119824"/>
                    <a:gd name="connsiteY10" fmla="*/ 676888 h 2272696"/>
                    <a:gd name="connsiteX11" fmla="*/ 5114051 w 5119824"/>
                    <a:gd name="connsiteY11" fmla="*/ 230288 h 2272696"/>
                    <a:gd name="connsiteX12" fmla="*/ 5098358 w 5119824"/>
                    <a:gd name="connsiteY12" fmla="*/ 1133 h 2272696"/>
                    <a:gd name="connsiteX13" fmla="*/ 4947951 w 5119824"/>
                    <a:gd name="connsiteY13" fmla="*/ 1757 h 2272696"/>
                    <a:gd name="connsiteX14" fmla="*/ 4922028 w 5119824"/>
                    <a:gd name="connsiteY14" fmla="*/ 265408 h 2272696"/>
                    <a:gd name="connsiteX15" fmla="*/ 4820961 w 5119824"/>
                    <a:gd name="connsiteY15" fmla="*/ 463979 h 2272696"/>
                    <a:gd name="connsiteX16" fmla="*/ 4420646 w 5119824"/>
                    <a:gd name="connsiteY16" fmla="*/ 827209 h 2272696"/>
                    <a:gd name="connsiteX17" fmla="*/ 4109328 w 5119824"/>
                    <a:gd name="connsiteY17" fmla="*/ 1088541 h 2272696"/>
                    <a:gd name="connsiteX18" fmla="*/ 3433214 w 5119824"/>
                    <a:gd name="connsiteY18" fmla="*/ 1375226 h 2272696"/>
                    <a:gd name="connsiteX19" fmla="*/ 2576711 w 5119824"/>
                    <a:gd name="connsiteY19" fmla="*/ 1533376 h 2272696"/>
                    <a:gd name="connsiteX20" fmla="*/ 1912277 w 5119824"/>
                    <a:gd name="connsiteY20" fmla="*/ 1533135 h 2272696"/>
                    <a:gd name="connsiteX21" fmla="*/ 1711120 w 5119824"/>
                    <a:gd name="connsiteY21" fmla="*/ 1521203 h 2272696"/>
                    <a:gd name="connsiteX22" fmla="*/ 1708266 w 5119824"/>
                    <a:gd name="connsiteY22" fmla="*/ 1535203 h 2272696"/>
                    <a:gd name="connsiteX23" fmla="*/ 847842 w 5119824"/>
                    <a:gd name="connsiteY23" fmla="*/ 1191426 h 2272696"/>
                    <a:gd name="connsiteX0" fmla="*/ 1747278 w 5158836"/>
                    <a:gd name="connsiteY0" fmla="*/ 1535203 h 2272696"/>
                    <a:gd name="connsiteX1" fmla="*/ 44994 w 5158836"/>
                    <a:gd name="connsiteY1" fmla="*/ 1569848 h 2272696"/>
                    <a:gd name="connsiteX2" fmla="*/ 532325 w 5158836"/>
                    <a:gd name="connsiteY2" fmla="*/ 1951613 h 2272696"/>
                    <a:gd name="connsiteX3" fmla="*/ 957053 w 5158836"/>
                    <a:gd name="connsiteY3" fmla="*/ 2117001 h 2272696"/>
                    <a:gd name="connsiteX4" fmla="*/ 1670843 w 5158836"/>
                    <a:gd name="connsiteY4" fmla="*/ 2257276 h 2272696"/>
                    <a:gd name="connsiteX5" fmla="*/ 2396237 w 5158836"/>
                    <a:gd name="connsiteY5" fmla="*/ 2262644 h 2272696"/>
                    <a:gd name="connsiteX6" fmla="*/ 3130820 w 5158836"/>
                    <a:gd name="connsiteY6" fmla="*/ 2178824 h 2272696"/>
                    <a:gd name="connsiteX7" fmla="*/ 3614939 w 5158836"/>
                    <a:gd name="connsiteY7" fmla="*/ 2057528 h 2272696"/>
                    <a:gd name="connsiteX8" fmla="*/ 4195553 w 5158836"/>
                    <a:gd name="connsiteY8" fmla="*/ 1750475 h 2272696"/>
                    <a:gd name="connsiteX9" fmla="*/ 4727384 w 5158836"/>
                    <a:gd name="connsiteY9" fmla="*/ 1150124 h 2272696"/>
                    <a:gd name="connsiteX10" fmla="*/ 5051997 w 5158836"/>
                    <a:gd name="connsiteY10" fmla="*/ 676888 h 2272696"/>
                    <a:gd name="connsiteX11" fmla="*/ 5153063 w 5158836"/>
                    <a:gd name="connsiteY11" fmla="*/ 230288 h 2272696"/>
                    <a:gd name="connsiteX12" fmla="*/ 5137370 w 5158836"/>
                    <a:gd name="connsiteY12" fmla="*/ 1133 h 2272696"/>
                    <a:gd name="connsiteX13" fmla="*/ 4986963 w 5158836"/>
                    <a:gd name="connsiteY13" fmla="*/ 1757 h 2272696"/>
                    <a:gd name="connsiteX14" fmla="*/ 4961040 w 5158836"/>
                    <a:gd name="connsiteY14" fmla="*/ 265408 h 2272696"/>
                    <a:gd name="connsiteX15" fmla="*/ 4859973 w 5158836"/>
                    <a:gd name="connsiteY15" fmla="*/ 463979 h 2272696"/>
                    <a:gd name="connsiteX16" fmla="*/ 4459658 w 5158836"/>
                    <a:gd name="connsiteY16" fmla="*/ 827209 h 2272696"/>
                    <a:gd name="connsiteX17" fmla="*/ 4148340 w 5158836"/>
                    <a:gd name="connsiteY17" fmla="*/ 1088541 h 2272696"/>
                    <a:gd name="connsiteX18" fmla="*/ 3472226 w 5158836"/>
                    <a:gd name="connsiteY18" fmla="*/ 1375226 h 2272696"/>
                    <a:gd name="connsiteX19" fmla="*/ 2615723 w 5158836"/>
                    <a:gd name="connsiteY19" fmla="*/ 1533376 h 2272696"/>
                    <a:gd name="connsiteX20" fmla="*/ 1951289 w 5158836"/>
                    <a:gd name="connsiteY20" fmla="*/ 1533135 h 2272696"/>
                    <a:gd name="connsiteX21" fmla="*/ 1750132 w 5158836"/>
                    <a:gd name="connsiteY21" fmla="*/ 1521203 h 2272696"/>
                    <a:gd name="connsiteX22" fmla="*/ 1747278 w 5158836"/>
                    <a:gd name="connsiteY22" fmla="*/ 1535203 h 2272696"/>
                    <a:gd name="connsiteX0" fmla="*/ 1214953 w 4626511"/>
                    <a:gd name="connsiteY0" fmla="*/ 1535203 h 2272696"/>
                    <a:gd name="connsiteX1" fmla="*/ 0 w 4626511"/>
                    <a:gd name="connsiteY1" fmla="*/ 1951613 h 2272696"/>
                    <a:gd name="connsiteX2" fmla="*/ 424728 w 4626511"/>
                    <a:gd name="connsiteY2" fmla="*/ 2117001 h 2272696"/>
                    <a:gd name="connsiteX3" fmla="*/ 1138518 w 4626511"/>
                    <a:gd name="connsiteY3" fmla="*/ 2257276 h 2272696"/>
                    <a:gd name="connsiteX4" fmla="*/ 1863912 w 4626511"/>
                    <a:gd name="connsiteY4" fmla="*/ 2262644 h 2272696"/>
                    <a:gd name="connsiteX5" fmla="*/ 2598495 w 4626511"/>
                    <a:gd name="connsiteY5" fmla="*/ 2178824 h 2272696"/>
                    <a:gd name="connsiteX6" fmla="*/ 3082614 w 4626511"/>
                    <a:gd name="connsiteY6" fmla="*/ 2057528 h 2272696"/>
                    <a:gd name="connsiteX7" fmla="*/ 3663228 w 4626511"/>
                    <a:gd name="connsiteY7" fmla="*/ 1750475 h 2272696"/>
                    <a:gd name="connsiteX8" fmla="*/ 4195059 w 4626511"/>
                    <a:gd name="connsiteY8" fmla="*/ 1150124 h 2272696"/>
                    <a:gd name="connsiteX9" fmla="*/ 4519672 w 4626511"/>
                    <a:gd name="connsiteY9" fmla="*/ 676888 h 2272696"/>
                    <a:gd name="connsiteX10" fmla="*/ 4620738 w 4626511"/>
                    <a:gd name="connsiteY10" fmla="*/ 230288 h 2272696"/>
                    <a:gd name="connsiteX11" fmla="*/ 4605045 w 4626511"/>
                    <a:gd name="connsiteY11" fmla="*/ 1133 h 2272696"/>
                    <a:gd name="connsiteX12" fmla="*/ 4454638 w 4626511"/>
                    <a:gd name="connsiteY12" fmla="*/ 1757 h 2272696"/>
                    <a:gd name="connsiteX13" fmla="*/ 4428715 w 4626511"/>
                    <a:gd name="connsiteY13" fmla="*/ 265408 h 2272696"/>
                    <a:gd name="connsiteX14" fmla="*/ 4327648 w 4626511"/>
                    <a:gd name="connsiteY14" fmla="*/ 463979 h 2272696"/>
                    <a:gd name="connsiteX15" fmla="*/ 3927333 w 4626511"/>
                    <a:gd name="connsiteY15" fmla="*/ 827209 h 2272696"/>
                    <a:gd name="connsiteX16" fmla="*/ 3616015 w 4626511"/>
                    <a:gd name="connsiteY16" fmla="*/ 1088541 h 2272696"/>
                    <a:gd name="connsiteX17" fmla="*/ 2939901 w 4626511"/>
                    <a:gd name="connsiteY17" fmla="*/ 1375226 h 2272696"/>
                    <a:gd name="connsiteX18" fmla="*/ 2083398 w 4626511"/>
                    <a:gd name="connsiteY18" fmla="*/ 1533376 h 2272696"/>
                    <a:gd name="connsiteX19" fmla="*/ 1418964 w 4626511"/>
                    <a:gd name="connsiteY19" fmla="*/ 1533135 h 2272696"/>
                    <a:gd name="connsiteX20" fmla="*/ 1217807 w 4626511"/>
                    <a:gd name="connsiteY20" fmla="*/ 1521203 h 2272696"/>
                    <a:gd name="connsiteX21" fmla="*/ 1214953 w 4626511"/>
                    <a:gd name="connsiteY21" fmla="*/ 1535203 h 2272696"/>
                    <a:gd name="connsiteX0" fmla="*/ 790225 w 4201783"/>
                    <a:gd name="connsiteY0" fmla="*/ 1535203 h 2272696"/>
                    <a:gd name="connsiteX1" fmla="*/ 0 w 4201783"/>
                    <a:gd name="connsiteY1" fmla="*/ 2117001 h 2272696"/>
                    <a:gd name="connsiteX2" fmla="*/ 713790 w 4201783"/>
                    <a:gd name="connsiteY2" fmla="*/ 2257276 h 2272696"/>
                    <a:gd name="connsiteX3" fmla="*/ 1439184 w 4201783"/>
                    <a:gd name="connsiteY3" fmla="*/ 2262644 h 2272696"/>
                    <a:gd name="connsiteX4" fmla="*/ 2173767 w 4201783"/>
                    <a:gd name="connsiteY4" fmla="*/ 2178824 h 2272696"/>
                    <a:gd name="connsiteX5" fmla="*/ 2657886 w 4201783"/>
                    <a:gd name="connsiteY5" fmla="*/ 2057528 h 2272696"/>
                    <a:gd name="connsiteX6" fmla="*/ 3238500 w 4201783"/>
                    <a:gd name="connsiteY6" fmla="*/ 1750475 h 2272696"/>
                    <a:gd name="connsiteX7" fmla="*/ 3770331 w 4201783"/>
                    <a:gd name="connsiteY7" fmla="*/ 1150124 h 2272696"/>
                    <a:gd name="connsiteX8" fmla="*/ 4094944 w 4201783"/>
                    <a:gd name="connsiteY8" fmla="*/ 676888 h 2272696"/>
                    <a:gd name="connsiteX9" fmla="*/ 4196010 w 4201783"/>
                    <a:gd name="connsiteY9" fmla="*/ 230288 h 2272696"/>
                    <a:gd name="connsiteX10" fmla="*/ 4180317 w 4201783"/>
                    <a:gd name="connsiteY10" fmla="*/ 1133 h 2272696"/>
                    <a:gd name="connsiteX11" fmla="*/ 4029910 w 4201783"/>
                    <a:gd name="connsiteY11" fmla="*/ 1757 h 2272696"/>
                    <a:gd name="connsiteX12" fmla="*/ 4003987 w 4201783"/>
                    <a:gd name="connsiteY12" fmla="*/ 265408 h 2272696"/>
                    <a:gd name="connsiteX13" fmla="*/ 3902920 w 4201783"/>
                    <a:gd name="connsiteY13" fmla="*/ 463979 h 2272696"/>
                    <a:gd name="connsiteX14" fmla="*/ 3502605 w 4201783"/>
                    <a:gd name="connsiteY14" fmla="*/ 827209 h 2272696"/>
                    <a:gd name="connsiteX15" fmla="*/ 3191287 w 4201783"/>
                    <a:gd name="connsiteY15" fmla="*/ 1088541 h 2272696"/>
                    <a:gd name="connsiteX16" fmla="*/ 2515173 w 4201783"/>
                    <a:gd name="connsiteY16" fmla="*/ 1375226 h 2272696"/>
                    <a:gd name="connsiteX17" fmla="*/ 1658670 w 4201783"/>
                    <a:gd name="connsiteY17" fmla="*/ 1533376 h 2272696"/>
                    <a:gd name="connsiteX18" fmla="*/ 994236 w 4201783"/>
                    <a:gd name="connsiteY18" fmla="*/ 1533135 h 2272696"/>
                    <a:gd name="connsiteX19" fmla="*/ 793079 w 4201783"/>
                    <a:gd name="connsiteY19" fmla="*/ 1521203 h 2272696"/>
                    <a:gd name="connsiteX20" fmla="*/ 790225 w 4201783"/>
                    <a:gd name="connsiteY20" fmla="*/ 1535203 h 2272696"/>
                    <a:gd name="connsiteX0" fmla="*/ 76435 w 3487993"/>
                    <a:gd name="connsiteY0" fmla="*/ 1535203 h 2272696"/>
                    <a:gd name="connsiteX1" fmla="*/ 0 w 3487993"/>
                    <a:gd name="connsiteY1" fmla="*/ 2257276 h 2272696"/>
                    <a:gd name="connsiteX2" fmla="*/ 725394 w 3487993"/>
                    <a:gd name="connsiteY2" fmla="*/ 2262644 h 2272696"/>
                    <a:gd name="connsiteX3" fmla="*/ 1459977 w 3487993"/>
                    <a:gd name="connsiteY3" fmla="*/ 2178824 h 2272696"/>
                    <a:gd name="connsiteX4" fmla="*/ 1944096 w 3487993"/>
                    <a:gd name="connsiteY4" fmla="*/ 2057528 h 2272696"/>
                    <a:gd name="connsiteX5" fmla="*/ 2524710 w 3487993"/>
                    <a:gd name="connsiteY5" fmla="*/ 1750475 h 2272696"/>
                    <a:gd name="connsiteX6" fmla="*/ 3056541 w 3487993"/>
                    <a:gd name="connsiteY6" fmla="*/ 1150124 h 2272696"/>
                    <a:gd name="connsiteX7" fmla="*/ 3381154 w 3487993"/>
                    <a:gd name="connsiteY7" fmla="*/ 676888 h 2272696"/>
                    <a:gd name="connsiteX8" fmla="*/ 3482220 w 3487993"/>
                    <a:gd name="connsiteY8" fmla="*/ 230288 h 2272696"/>
                    <a:gd name="connsiteX9" fmla="*/ 3466527 w 3487993"/>
                    <a:gd name="connsiteY9" fmla="*/ 1133 h 2272696"/>
                    <a:gd name="connsiteX10" fmla="*/ 3316120 w 3487993"/>
                    <a:gd name="connsiteY10" fmla="*/ 1757 h 2272696"/>
                    <a:gd name="connsiteX11" fmla="*/ 3290197 w 3487993"/>
                    <a:gd name="connsiteY11" fmla="*/ 265408 h 2272696"/>
                    <a:gd name="connsiteX12" fmla="*/ 3189130 w 3487993"/>
                    <a:gd name="connsiteY12" fmla="*/ 463979 h 2272696"/>
                    <a:gd name="connsiteX13" fmla="*/ 2788815 w 3487993"/>
                    <a:gd name="connsiteY13" fmla="*/ 827209 h 2272696"/>
                    <a:gd name="connsiteX14" fmla="*/ 2477497 w 3487993"/>
                    <a:gd name="connsiteY14" fmla="*/ 1088541 h 2272696"/>
                    <a:gd name="connsiteX15" fmla="*/ 1801383 w 3487993"/>
                    <a:gd name="connsiteY15" fmla="*/ 1375226 h 2272696"/>
                    <a:gd name="connsiteX16" fmla="*/ 944880 w 3487993"/>
                    <a:gd name="connsiteY16" fmla="*/ 1533376 h 2272696"/>
                    <a:gd name="connsiteX17" fmla="*/ 280446 w 3487993"/>
                    <a:gd name="connsiteY17" fmla="*/ 1533135 h 2272696"/>
                    <a:gd name="connsiteX18" fmla="*/ 79289 w 3487993"/>
                    <a:gd name="connsiteY18" fmla="*/ 1521203 h 2272696"/>
                    <a:gd name="connsiteX19" fmla="*/ 76435 w 3487993"/>
                    <a:gd name="connsiteY19" fmla="*/ 1535203 h 2272696"/>
                    <a:gd name="connsiteX0" fmla="*/ 119021 w 3527725"/>
                    <a:gd name="connsiteY0" fmla="*/ 1521203 h 2315912"/>
                    <a:gd name="connsiteX1" fmla="*/ 39732 w 3527725"/>
                    <a:gd name="connsiteY1" fmla="*/ 2257276 h 2315912"/>
                    <a:gd name="connsiteX2" fmla="*/ 765126 w 3527725"/>
                    <a:gd name="connsiteY2" fmla="*/ 2262644 h 2315912"/>
                    <a:gd name="connsiteX3" fmla="*/ 1499709 w 3527725"/>
                    <a:gd name="connsiteY3" fmla="*/ 2178824 h 2315912"/>
                    <a:gd name="connsiteX4" fmla="*/ 1983828 w 3527725"/>
                    <a:gd name="connsiteY4" fmla="*/ 2057528 h 2315912"/>
                    <a:gd name="connsiteX5" fmla="*/ 2564442 w 3527725"/>
                    <a:gd name="connsiteY5" fmla="*/ 1750475 h 2315912"/>
                    <a:gd name="connsiteX6" fmla="*/ 3096273 w 3527725"/>
                    <a:gd name="connsiteY6" fmla="*/ 1150124 h 2315912"/>
                    <a:gd name="connsiteX7" fmla="*/ 3420886 w 3527725"/>
                    <a:gd name="connsiteY7" fmla="*/ 676888 h 2315912"/>
                    <a:gd name="connsiteX8" fmla="*/ 3521952 w 3527725"/>
                    <a:gd name="connsiteY8" fmla="*/ 230288 h 2315912"/>
                    <a:gd name="connsiteX9" fmla="*/ 3506259 w 3527725"/>
                    <a:gd name="connsiteY9" fmla="*/ 1133 h 2315912"/>
                    <a:gd name="connsiteX10" fmla="*/ 3355852 w 3527725"/>
                    <a:gd name="connsiteY10" fmla="*/ 1757 h 2315912"/>
                    <a:gd name="connsiteX11" fmla="*/ 3329929 w 3527725"/>
                    <a:gd name="connsiteY11" fmla="*/ 265408 h 2315912"/>
                    <a:gd name="connsiteX12" fmla="*/ 3228862 w 3527725"/>
                    <a:gd name="connsiteY12" fmla="*/ 463979 h 2315912"/>
                    <a:gd name="connsiteX13" fmla="*/ 2828547 w 3527725"/>
                    <a:gd name="connsiteY13" fmla="*/ 827209 h 2315912"/>
                    <a:gd name="connsiteX14" fmla="*/ 2517229 w 3527725"/>
                    <a:gd name="connsiteY14" fmla="*/ 1088541 h 2315912"/>
                    <a:gd name="connsiteX15" fmla="*/ 1841115 w 3527725"/>
                    <a:gd name="connsiteY15" fmla="*/ 1375226 h 2315912"/>
                    <a:gd name="connsiteX16" fmla="*/ 984612 w 3527725"/>
                    <a:gd name="connsiteY16" fmla="*/ 1533376 h 2315912"/>
                    <a:gd name="connsiteX17" fmla="*/ 320178 w 3527725"/>
                    <a:gd name="connsiteY17" fmla="*/ 1533135 h 2315912"/>
                    <a:gd name="connsiteX18" fmla="*/ 119021 w 3527725"/>
                    <a:gd name="connsiteY18" fmla="*/ 1521203 h 2315912"/>
                    <a:gd name="connsiteX0" fmla="*/ 119021 w 3527725"/>
                    <a:gd name="connsiteY0" fmla="*/ 1521203 h 2315912"/>
                    <a:gd name="connsiteX1" fmla="*/ 39732 w 3527725"/>
                    <a:gd name="connsiteY1" fmla="*/ 2257276 h 2315912"/>
                    <a:gd name="connsiteX2" fmla="*/ 765126 w 3527725"/>
                    <a:gd name="connsiteY2" fmla="*/ 2262644 h 2315912"/>
                    <a:gd name="connsiteX3" fmla="*/ 1499709 w 3527725"/>
                    <a:gd name="connsiteY3" fmla="*/ 2178824 h 2315912"/>
                    <a:gd name="connsiteX4" fmla="*/ 1983828 w 3527725"/>
                    <a:gd name="connsiteY4" fmla="*/ 2057528 h 2315912"/>
                    <a:gd name="connsiteX5" fmla="*/ 2564442 w 3527725"/>
                    <a:gd name="connsiteY5" fmla="*/ 1750475 h 2315912"/>
                    <a:gd name="connsiteX6" fmla="*/ 3096273 w 3527725"/>
                    <a:gd name="connsiteY6" fmla="*/ 1150124 h 2315912"/>
                    <a:gd name="connsiteX7" fmla="*/ 3420886 w 3527725"/>
                    <a:gd name="connsiteY7" fmla="*/ 676888 h 2315912"/>
                    <a:gd name="connsiteX8" fmla="*/ 3521952 w 3527725"/>
                    <a:gd name="connsiteY8" fmla="*/ 230288 h 2315912"/>
                    <a:gd name="connsiteX9" fmla="*/ 3506259 w 3527725"/>
                    <a:gd name="connsiteY9" fmla="*/ 1133 h 2315912"/>
                    <a:gd name="connsiteX10" fmla="*/ 3355852 w 3527725"/>
                    <a:gd name="connsiteY10" fmla="*/ 1757 h 2315912"/>
                    <a:gd name="connsiteX11" fmla="*/ 3329929 w 3527725"/>
                    <a:gd name="connsiteY11" fmla="*/ 265408 h 2315912"/>
                    <a:gd name="connsiteX12" fmla="*/ 3228862 w 3527725"/>
                    <a:gd name="connsiteY12" fmla="*/ 463979 h 2315912"/>
                    <a:gd name="connsiteX13" fmla="*/ 2828547 w 3527725"/>
                    <a:gd name="connsiteY13" fmla="*/ 827209 h 2315912"/>
                    <a:gd name="connsiteX14" fmla="*/ 2517229 w 3527725"/>
                    <a:gd name="connsiteY14" fmla="*/ 1088541 h 2315912"/>
                    <a:gd name="connsiteX15" fmla="*/ 1841115 w 3527725"/>
                    <a:gd name="connsiteY15" fmla="*/ 1375226 h 2315912"/>
                    <a:gd name="connsiteX16" fmla="*/ 984612 w 3527725"/>
                    <a:gd name="connsiteY16" fmla="*/ 1533376 h 2315912"/>
                    <a:gd name="connsiteX17" fmla="*/ 119021 w 3527725"/>
                    <a:gd name="connsiteY17" fmla="*/ 1521203 h 2315912"/>
                    <a:gd name="connsiteX0" fmla="*/ 944880 w 3487993"/>
                    <a:gd name="connsiteY0" fmla="*/ 1533376 h 2315912"/>
                    <a:gd name="connsiteX1" fmla="*/ 0 w 3487993"/>
                    <a:gd name="connsiteY1" fmla="*/ 2257276 h 2315912"/>
                    <a:gd name="connsiteX2" fmla="*/ 725394 w 3487993"/>
                    <a:gd name="connsiteY2" fmla="*/ 2262644 h 2315912"/>
                    <a:gd name="connsiteX3" fmla="*/ 1459977 w 3487993"/>
                    <a:gd name="connsiteY3" fmla="*/ 2178824 h 2315912"/>
                    <a:gd name="connsiteX4" fmla="*/ 1944096 w 3487993"/>
                    <a:gd name="connsiteY4" fmla="*/ 2057528 h 2315912"/>
                    <a:gd name="connsiteX5" fmla="*/ 2524710 w 3487993"/>
                    <a:gd name="connsiteY5" fmla="*/ 1750475 h 2315912"/>
                    <a:gd name="connsiteX6" fmla="*/ 3056541 w 3487993"/>
                    <a:gd name="connsiteY6" fmla="*/ 1150124 h 2315912"/>
                    <a:gd name="connsiteX7" fmla="*/ 3381154 w 3487993"/>
                    <a:gd name="connsiteY7" fmla="*/ 676888 h 2315912"/>
                    <a:gd name="connsiteX8" fmla="*/ 3482220 w 3487993"/>
                    <a:gd name="connsiteY8" fmla="*/ 230288 h 2315912"/>
                    <a:gd name="connsiteX9" fmla="*/ 3466527 w 3487993"/>
                    <a:gd name="connsiteY9" fmla="*/ 1133 h 2315912"/>
                    <a:gd name="connsiteX10" fmla="*/ 3316120 w 3487993"/>
                    <a:gd name="connsiteY10" fmla="*/ 1757 h 2315912"/>
                    <a:gd name="connsiteX11" fmla="*/ 3290197 w 3487993"/>
                    <a:gd name="connsiteY11" fmla="*/ 265408 h 2315912"/>
                    <a:gd name="connsiteX12" fmla="*/ 3189130 w 3487993"/>
                    <a:gd name="connsiteY12" fmla="*/ 463979 h 2315912"/>
                    <a:gd name="connsiteX13" fmla="*/ 2788815 w 3487993"/>
                    <a:gd name="connsiteY13" fmla="*/ 827209 h 2315912"/>
                    <a:gd name="connsiteX14" fmla="*/ 2477497 w 3487993"/>
                    <a:gd name="connsiteY14" fmla="*/ 1088541 h 2315912"/>
                    <a:gd name="connsiteX15" fmla="*/ 1801383 w 3487993"/>
                    <a:gd name="connsiteY15" fmla="*/ 1375226 h 2315912"/>
                    <a:gd name="connsiteX16" fmla="*/ 944880 w 3487993"/>
                    <a:gd name="connsiteY16" fmla="*/ 1533376 h 2315912"/>
                    <a:gd name="connsiteX0" fmla="*/ 219486 w 2762599"/>
                    <a:gd name="connsiteY0" fmla="*/ 1533376 h 2262644"/>
                    <a:gd name="connsiteX1" fmla="*/ 0 w 2762599"/>
                    <a:gd name="connsiteY1" fmla="*/ 2262644 h 2262644"/>
                    <a:gd name="connsiteX2" fmla="*/ 734583 w 2762599"/>
                    <a:gd name="connsiteY2" fmla="*/ 2178824 h 2262644"/>
                    <a:gd name="connsiteX3" fmla="*/ 1218702 w 2762599"/>
                    <a:gd name="connsiteY3" fmla="*/ 2057528 h 2262644"/>
                    <a:gd name="connsiteX4" fmla="*/ 1799316 w 2762599"/>
                    <a:gd name="connsiteY4" fmla="*/ 1750475 h 2262644"/>
                    <a:gd name="connsiteX5" fmla="*/ 2331147 w 2762599"/>
                    <a:gd name="connsiteY5" fmla="*/ 1150124 h 2262644"/>
                    <a:gd name="connsiteX6" fmla="*/ 2655760 w 2762599"/>
                    <a:gd name="connsiteY6" fmla="*/ 676888 h 2262644"/>
                    <a:gd name="connsiteX7" fmla="*/ 2756826 w 2762599"/>
                    <a:gd name="connsiteY7" fmla="*/ 230288 h 2262644"/>
                    <a:gd name="connsiteX8" fmla="*/ 2741133 w 2762599"/>
                    <a:gd name="connsiteY8" fmla="*/ 1133 h 2262644"/>
                    <a:gd name="connsiteX9" fmla="*/ 2590726 w 2762599"/>
                    <a:gd name="connsiteY9" fmla="*/ 1757 h 2262644"/>
                    <a:gd name="connsiteX10" fmla="*/ 2564803 w 2762599"/>
                    <a:gd name="connsiteY10" fmla="*/ 265408 h 2262644"/>
                    <a:gd name="connsiteX11" fmla="*/ 2463736 w 2762599"/>
                    <a:gd name="connsiteY11" fmla="*/ 463979 h 2262644"/>
                    <a:gd name="connsiteX12" fmla="*/ 2063421 w 2762599"/>
                    <a:gd name="connsiteY12" fmla="*/ 827209 h 2262644"/>
                    <a:gd name="connsiteX13" fmla="*/ 1752103 w 2762599"/>
                    <a:gd name="connsiteY13" fmla="*/ 1088541 h 2262644"/>
                    <a:gd name="connsiteX14" fmla="*/ 1075989 w 2762599"/>
                    <a:gd name="connsiteY14" fmla="*/ 1375226 h 2262644"/>
                    <a:gd name="connsiteX15" fmla="*/ 219486 w 2762599"/>
                    <a:gd name="connsiteY15" fmla="*/ 1533376 h 2262644"/>
                    <a:gd name="connsiteX0" fmla="*/ 0 w 2543113"/>
                    <a:gd name="connsiteY0" fmla="*/ 1533376 h 2178824"/>
                    <a:gd name="connsiteX1" fmla="*/ 515097 w 2543113"/>
                    <a:gd name="connsiteY1" fmla="*/ 2178824 h 2178824"/>
                    <a:gd name="connsiteX2" fmla="*/ 999216 w 2543113"/>
                    <a:gd name="connsiteY2" fmla="*/ 2057528 h 2178824"/>
                    <a:gd name="connsiteX3" fmla="*/ 1579830 w 2543113"/>
                    <a:gd name="connsiteY3" fmla="*/ 1750475 h 2178824"/>
                    <a:gd name="connsiteX4" fmla="*/ 2111661 w 2543113"/>
                    <a:gd name="connsiteY4" fmla="*/ 1150124 h 2178824"/>
                    <a:gd name="connsiteX5" fmla="*/ 2436274 w 2543113"/>
                    <a:gd name="connsiteY5" fmla="*/ 676888 h 2178824"/>
                    <a:gd name="connsiteX6" fmla="*/ 2537340 w 2543113"/>
                    <a:gd name="connsiteY6" fmla="*/ 230288 h 2178824"/>
                    <a:gd name="connsiteX7" fmla="*/ 2521647 w 2543113"/>
                    <a:gd name="connsiteY7" fmla="*/ 1133 h 2178824"/>
                    <a:gd name="connsiteX8" fmla="*/ 2371240 w 2543113"/>
                    <a:gd name="connsiteY8" fmla="*/ 1757 h 2178824"/>
                    <a:gd name="connsiteX9" fmla="*/ 2345317 w 2543113"/>
                    <a:gd name="connsiteY9" fmla="*/ 265408 h 2178824"/>
                    <a:gd name="connsiteX10" fmla="*/ 2244250 w 2543113"/>
                    <a:gd name="connsiteY10" fmla="*/ 463979 h 2178824"/>
                    <a:gd name="connsiteX11" fmla="*/ 1843935 w 2543113"/>
                    <a:gd name="connsiteY11" fmla="*/ 827209 h 2178824"/>
                    <a:gd name="connsiteX12" fmla="*/ 1532617 w 2543113"/>
                    <a:gd name="connsiteY12" fmla="*/ 1088541 h 2178824"/>
                    <a:gd name="connsiteX13" fmla="*/ 856503 w 2543113"/>
                    <a:gd name="connsiteY13" fmla="*/ 1375226 h 2178824"/>
                    <a:gd name="connsiteX14" fmla="*/ 0 w 2543113"/>
                    <a:gd name="connsiteY14" fmla="*/ 1533376 h 2178824"/>
                    <a:gd name="connsiteX0" fmla="*/ 343381 w 2029991"/>
                    <a:gd name="connsiteY0" fmla="*/ 1375226 h 2217899"/>
                    <a:gd name="connsiteX1" fmla="*/ 1975 w 2029991"/>
                    <a:gd name="connsiteY1" fmla="*/ 2178824 h 2217899"/>
                    <a:gd name="connsiteX2" fmla="*/ 486094 w 2029991"/>
                    <a:gd name="connsiteY2" fmla="*/ 2057528 h 2217899"/>
                    <a:gd name="connsiteX3" fmla="*/ 1066708 w 2029991"/>
                    <a:gd name="connsiteY3" fmla="*/ 1750475 h 2217899"/>
                    <a:gd name="connsiteX4" fmla="*/ 1598539 w 2029991"/>
                    <a:gd name="connsiteY4" fmla="*/ 1150124 h 2217899"/>
                    <a:gd name="connsiteX5" fmla="*/ 1923152 w 2029991"/>
                    <a:gd name="connsiteY5" fmla="*/ 676888 h 2217899"/>
                    <a:gd name="connsiteX6" fmla="*/ 2024218 w 2029991"/>
                    <a:gd name="connsiteY6" fmla="*/ 230288 h 2217899"/>
                    <a:gd name="connsiteX7" fmla="*/ 2008525 w 2029991"/>
                    <a:gd name="connsiteY7" fmla="*/ 1133 h 2217899"/>
                    <a:gd name="connsiteX8" fmla="*/ 1858118 w 2029991"/>
                    <a:gd name="connsiteY8" fmla="*/ 1757 h 2217899"/>
                    <a:gd name="connsiteX9" fmla="*/ 1832195 w 2029991"/>
                    <a:gd name="connsiteY9" fmla="*/ 265408 h 2217899"/>
                    <a:gd name="connsiteX10" fmla="*/ 1731128 w 2029991"/>
                    <a:gd name="connsiteY10" fmla="*/ 463979 h 2217899"/>
                    <a:gd name="connsiteX11" fmla="*/ 1330813 w 2029991"/>
                    <a:gd name="connsiteY11" fmla="*/ 827209 h 2217899"/>
                    <a:gd name="connsiteX12" fmla="*/ 1019495 w 2029991"/>
                    <a:gd name="connsiteY12" fmla="*/ 1088541 h 2217899"/>
                    <a:gd name="connsiteX13" fmla="*/ 343381 w 2029991"/>
                    <a:gd name="connsiteY13" fmla="*/ 1375226 h 2217899"/>
                    <a:gd name="connsiteX0" fmla="*/ 32163 w 1718773"/>
                    <a:gd name="connsiteY0" fmla="*/ 1375226 h 2068509"/>
                    <a:gd name="connsiteX1" fmla="*/ 174876 w 1718773"/>
                    <a:gd name="connsiteY1" fmla="*/ 2057528 h 2068509"/>
                    <a:gd name="connsiteX2" fmla="*/ 755490 w 1718773"/>
                    <a:gd name="connsiteY2" fmla="*/ 1750475 h 2068509"/>
                    <a:gd name="connsiteX3" fmla="*/ 1287321 w 1718773"/>
                    <a:gd name="connsiteY3" fmla="*/ 1150124 h 2068509"/>
                    <a:gd name="connsiteX4" fmla="*/ 1611934 w 1718773"/>
                    <a:gd name="connsiteY4" fmla="*/ 676888 h 2068509"/>
                    <a:gd name="connsiteX5" fmla="*/ 1713000 w 1718773"/>
                    <a:gd name="connsiteY5" fmla="*/ 230288 h 2068509"/>
                    <a:gd name="connsiteX6" fmla="*/ 1697307 w 1718773"/>
                    <a:gd name="connsiteY6" fmla="*/ 1133 h 2068509"/>
                    <a:gd name="connsiteX7" fmla="*/ 1546900 w 1718773"/>
                    <a:gd name="connsiteY7" fmla="*/ 1757 h 2068509"/>
                    <a:gd name="connsiteX8" fmla="*/ 1520977 w 1718773"/>
                    <a:gd name="connsiteY8" fmla="*/ 265408 h 2068509"/>
                    <a:gd name="connsiteX9" fmla="*/ 1419910 w 1718773"/>
                    <a:gd name="connsiteY9" fmla="*/ 463979 h 2068509"/>
                    <a:gd name="connsiteX10" fmla="*/ 1019595 w 1718773"/>
                    <a:gd name="connsiteY10" fmla="*/ 827209 h 2068509"/>
                    <a:gd name="connsiteX11" fmla="*/ 708277 w 1718773"/>
                    <a:gd name="connsiteY11" fmla="*/ 1088541 h 2068509"/>
                    <a:gd name="connsiteX12" fmla="*/ 32163 w 1718773"/>
                    <a:gd name="connsiteY12" fmla="*/ 1375226 h 2068509"/>
                    <a:gd name="connsiteX0" fmla="*/ 0 w 1686610"/>
                    <a:gd name="connsiteY0" fmla="*/ 1375226 h 1753675"/>
                    <a:gd name="connsiteX1" fmla="*/ 723327 w 1686610"/>
                    <a:gd name="connsiteY1" fmla="*/ 1750475 h 1753675"/>
                    <a:gd name="connsiteX2" fmla="*/ 1255158 w 1686610"/>
                    <a:gd name="connsiteY2" fmla="*/ 1150124 h 1753675"/>
                    <a:gd name="connsiteX3" fmla="*/ 1579771 w 1686610"/>
                    <a:gd name="connsiteY3" fmla="*/ 676888 h 1753675"/>
                    <a:gd name="connsiteX4" fmla="*/ 1680837 w 1686610"/>
                    <a:gd name="connsiteY4" fmla="*/ 230288 h 1753675"/>
                    <a:gd name="connsiteX5" fmla="*/ 1665144 w 1686610"/>
                    <a:gd name="connsiteY5" fmla="*/ 1133 h 1753675"/>
                    <a:gd name="connsiteX6" fmla="*/ 1514737 w 1686610"/>
                    <a:gd name="connsiteY6" fmla="*/ 1757 h 1753675"/>
                    <a:gd name="connsiteX7" fmla="*/ 1488814 w 1686610"/>
                    <a:gd name="connsiteY7" fmla="*/ 265408 h 1753675"/>
                    <a:gd name="connsiteX8" fmla="*/ 1387747 w 1686610"/>
                    <a:gd name="connsiteY8" fmla="*/ 463979 h 1753675"/>
                    <a:gd name="connsiteX9" fmla="*/ 987432 w 1686610"/>
                    <a:gd name="connsiteY9" fmla="*/ 827209 h 1753675"/>
                    <a:gd name="connsiteX10" fmla="*/ 676114 w 1686610"/>
                    <a:gd name="connsiteY10" fmla="*/ 1088541 h 1753675"/>
                    <a:gd name="connsiteX11" fmla="*/ 0 w 1686610"/>
                    <a:gd name="connsiteY11" fmla="*/ 1375226 h 1753675"/>
                    <a:gd name="connsiteX0" fmla="*/ 0 w 1686610"/>
                    <a:gd name="connsiteY0" fmla="*/ 1375226 h 1375845"/>
                    <a:gd name="connsiteX1" fmla="*/ 1255158 w 1686610"/>
                    <a:gd name="connsiteY1" fmla="*/ 1150124 h 1375845"/>
                    <a:gd name="connsiteX2" fmla="*/ 1579771 w 1686610"/>
                    <a:gd name="connsiteY2" fmla="*/ 676888 h 1375845"/>
                    <a:gd name="connsiteX3" fmla="*/ 1680837 w 1686610"/>
                    <a:gd name="connsiteY3" fmla="*/ 230288 h 1375845"/>
                    <a:gd name="connsiteX4" fmla="*/ 1665144 w 1686610"/>
                    <a:gd name="connsiteY4" fmla="*/ 1133 h 1375845"/>
                    <a:gd name="connsiteX5" fmla="*/ 1514737 w 1686610"/>
                    <a:gd name="connsiteY5" fmla="*/ 1757 h 1375845"/>
                    <a:gd name="connsiteX6" fmla="*/ 1488814 w 1686610"/>
                    <a:gd name="connsiteY6" fmla="*/ 265408 h 1375845"/>
                    <a:gd name="connsiteX7" fmla="*/ 1387747 w 1686610"/>
                    <a:gd name="connsiteY7" fmla="*/ 463979 h 1375845"/>
                    <a:gd name="connsiteX8" fmla="*/ 987432 w 1686610"/>
                    <a:gd name="connsiteY8" fmla="*/ 827209 h 1375845"/>
                    <a:gd name="connsiteX9" fmla="*/ 676114 w 1686610"/>
                    <a:gd name="connsiteY9" fmla="*/ 1088541 h 1375845"/>
                    <a:gd name="connsiteX10" fmla="*/ 0 w 1686610"/>
                    <a:gd name="connsiteY10" fmla="*/ 1375226 h 1375845"/>
                    <a:gd name="connsiteX0" fmla="*/ 5514 w 1016010"/>
                    <a:gd name="connsiteY0" fmla="*/ 1088541 h 1177335"/>
                    <a:gd name="connsiteX1" fmla="*/ 584558 w 1016010"/>
                    <a:gd name="connsiteY1" fmla="*/ 1150124 h 1177335"/>
                    <a:gd name="connsiteX2" fmla="*/ 909171 w 1016010"/>
                    <a:gd name="connsiteY2" fmla="*/ 676888 h 1177335"/>
                    <a:gd name="connsiteX3" fmla="*/ 1010237 w 1016010"/>
                    <a:gd name="connsiteY3" fmla="*/ 230288 h 1177335"/>
                    <a:gd name="connsiteX4" fmla="*/ 994544 w 1016010"/>
                    <a:gd name="connsiteY4" fmla="*/ 1133 h 1177335"/>
                    <a:gd name="connsiteX5" fmla="*/ 844137 w 1016010"/>
                    <a:gd name="connsiteY5" fmla="*/ 1757 h 1177335"/>
                    <a:gd name="connsiteX6" fmla="*/ 818214 w 1016010"/>
                    <a:gd name="connsiteY6" fmla="*/ 265408 h 1177335"/>
                    <a:gd name="connsiteX7" fmla="*/ 717147 w 1016010"/>
                    <a:gd name="connsiteY7" fmla="*/ 463979 h 1177335"/>
                    <a:gd name="connsiteX8" fmla="*/ 316832 w 1016010"/>
                    <a:gd name="connsiteY8" fmla="*/ 827209 h 1177335"/>
                    <a:gd name="connsiteX9" fmla="*/ 5514 w 1016010"/>
                    <a:gd name="connsiteY9" fmla="*/ 1088541 h 1177335"/>
                    <a:gd name="connsiteX0" fmla="*/ 1763 w 700941"/>
                    <a:gd name="connsiteY0" fmla="*/ 827209 h 1151989"/>
                    <a:gd name="connsiteX1" fmla="*/ 269489 w 700941"/>
                    <a:gd name="connsiteY1" fmla="*/ 1150124 h 1151989"/>
                    <a:gd name="connsiteX2" fmla="*/ 594102 w 700941"/>
                    <a:gd name="connsiteY2" fmla="*/ 676888 h 1151989"/>
                    <a:gd name="connsiteX3" fmla="*/ 695168 w 700941"/>
                    <a:gd name="connsiteY3" fmla="*/ 230288 h 1151989"/>
                    <a:gd name="connsiteX4" fmla="*/ 679475 w 700941"/>
                    <a:gd name="connsiteY4" fmla="*/ 1133 h 1151989"/>
                    <a:gd name="connsiteX5" fmla="*/ 529068 w 700941"/>
                    <a:gd name="connsiteY5" fmla="*/ 1757 h 1151989"/>
                    <a:gd name="connsiteX6" fmla="*/ 503145 w 700941"/>
                    <a:gd name="connsiteY6" fmla="*/ 265408 h 1151989"/>
                    <a:gd name="connsiteX7" fmla="*/ 402078 w 700941"/>
                    <a:gd name="connsiteY7" fmla="*/ 463979 h 1151989"/>
                    <a:gd name="connsiteX8" fmla="*/ 1763 w 700941"/>
                    <a:gd name="connsiteY8" fmla="*/ 827209 h 1151989"/>
                    <a:gd name="connsiteX0" fmla="*/ 0 w 699178"/>
                    <a:gd name="connsiteY0" fmla="*/ 827209 h 835335"/>
                    <a:gd name="connsiteX1" fmla="*/ 592339 w 699178"/>
                    <a:gd name="connsiteY1" fmla="*/ 676888 h 835335"/>
                    <a:gd name="connsiteX2" fmla="*/ 693405 w 699178"/>
                    <a:gd name="connsiteY2" fmla="*/ 230288 h 835335"/>
                    <a:gd name="connsiteX3" fmla="*/ 677712 w 699178"/>
                    <a:gd name="connsiteY3" fmla="*/ 1133 h 835335"/>
                    <a:gd name="connsiteX4" fmla="*/ 527305 w 699178"/>
                    <a:gd name="connsiteY4" fmla="*/ 1757 h 835335"/>
                    <a:gd name="connsiteX5" fmla="*/ 501382 w 699178"/>
                    <a:gd name="connsiteY5" fmla="*/ 265408 h 835335"/>
                    <a:gd name="connsiteX6" fmla="*/ 400315 w 699178"/>
                    <a:gd name="connsiteY6" fmla="*/ 463979 h 835335"/>
                    <a:gd name="connsiteX7" fmla="*/ 0 w 699178"/>
                    <a:gd name="connsiteY7" fmla="*/ 827209 h 835335"/>
                    <a:gd name="connsiteX0" fmla="*/ 569 w 706721"/>
                    <a:gd name="connsiteY0" fmla="*/ 827209 h 887407"/>
                    <a:gd name="connsiteX1" fmla="*/ 497948 w 706721"/>
                    <a:gd name="connsiteY1" fmla="*/ 826154 h 887407"/>
                    <a:gd name="connsiteX2" fmla="*/ 693974 w 706721"/>
                    <a:gd name="connsiteY2" fmla="*/ 230288 h 887407"/>
                    <a:gd name="connsiteX3" fmla="*/ 678281 w 706721"/>
                    <a:gd name="connsiteY3" fmla="*/ 1133 h 887407"/>
                    <a:gd name="connsiteX4" fmla="*/ 527874 w 706721"/>
                    <a:gd name="connsiteY4" fmla="*/ 1757 h 887407"/>
                    <a:gd name="connsiteX5" fmla="*/ 501951 w 706721"/>
                    <a:gd name="connsiteY5" fmla="*/ 265408 h 887407"/>
                    <a:gd name="connsiteX6" fmla="*/ 400884 w 706721"/>
                    <a:gd name="connsiteY6" fmla="*/ 463979 h 887407"/>
                    <a:gd name="connsiteX7" fmla="*/ 569 w 706721"/>
                    <a:gd name="connsiteY7" fmla="*/ 827209 h 887407"/>
                    <a:gd name="connsiteX0" fmla="*/ 569 w 706721"/>
                    <a:gd name="connsiteY0" fmla="*/ 827209 h 887407"/>
                    <a:gd name="connsiteX1" fmla="*/ 497948 w 706721"/>
                    <a:gd name="connsiteY1" fmla="*/ 826154 h 887407"/>
                    <a:gd name="connsiteX2" fmla="*/ 693974 w 706721"/>
                    <a:gd name="connsiteY2" fmla="*/ 230288 h 887407"/>
                    <a:gd name="connsiteX3" fmla="*/ 678281 w 706721"/>
                    <a:gd name="connsiteY3" fmla="*/ 1133 h 887407"/>
                    <a:gd name="connsiteX4" fmla="*/ 527874 w 706721"/>
                    <a:gd name="connsiteY4" fmla="*/ 1757 h 887407"/>
                    <a:gd name="connsiteX5" fmla="*/ 501951 w 706721"/>
                    <a:gd name="connsiteY5" fmla="*/ 265408 h 887407"/>
                    <a:gd name="connsiteX6" fmla="*/ 400884 w 706721"/>
                    <a:gd name="connsiteY6" fmla="*/ 463979 h 887407"/>
                    <a:gd name="connsiteX7" fmla="*/ 569 w 706721"/>
                    <a:gd name="connsiteY7" fmla="*/ 827209 h 887407"/>
                    <a:gd name="connsiteX0" fmla="*/ 569 w 706721"/>
                    <a:gd name="connsiteY0" fmla="*/ 827209 h 854103"/>
                    <a:gd name="connsiteX1" fmla="*/ 497948 w 706721"/>
                    <a:gd name="connsiteY1" fmla="*/ 826154 h 854103"/>
                    <a:gd name="connsiteX2" fmla="*/ 693974 w 706721"/>
                    <a:gd name="connsiteY2" fmla="*/ 230288 h 854103"/>
                    <a:gd name="connsiteX3" fmla="*/ 678281 w 706721"/>
                    <a:gd name="connsiteY3" fmla="*/ 1133 h 854103"/>
                    <a:gd name="connsiteX4" fmla="*/ 527874 w 706721"/>
                    <a:gd name="connsiteY4" fmla="*/ 1757 h 854103"/>
                    <a:gd name="connsiteX5" fmla="*/ 501951 w 706721"/>
                    <a:gd name="connsiteY5" fmla="*/ 265408 h 854103"/>
                    <a:gd name="connsiteX6" fmla="*/ 400884 w 706721"/>
                    <a:gd name="connsiteY6" fmla="*/ 463979 h 854103"/>
                    <a:gd name="connsiteX7" fmla="*/ 569 w 706721"/>
                    <a:gd name="connsiteY7" fmla="*/ 827209 h 854103"/>
                    <a:gd name="connsiteX0" fmla="*/ 493 w 707169"/>
                    <a:gd name="connsiteY0" fmla="*/ 827209 h 855715"/>
                    <a:gd name="connsiteX1" fmla="*/ 490750 w 707169"/>
                    <a:gd name="connsiteY1" fmla="*/ 830818 h 855715"/>
                    <a:gd name="connsiteX2" fmla="*/ 693898 w 707169"/>
                    <a:gd name="connsiteY2" fmla="*/ 230288 h 855715"/>
                    <a:gd name="connsiteX3" fmla="*/ 678205 w 707169"/>
                    <a:gd name="connsiteY3" fmla="*/ 1133 h 855715"/>
                    <a:gd name="connsiteX4" fmla="*/ 527798 w 707169"/>
                    <a:gd name="connsiteY4" fmla="*/ 1757 h 855715"/>
                    <a:gd name="connsiteX5" fmla="*/ 501875 w 707169"/>
                    <a:gd name="connsiteY5" fmla="*/ 265408 h 855715"/>
                    <a:gd name="connsiteX6" fmla="*/ 400808 w 707169"/>
                    <a:gd name="connsiteY6" fmla="*/ 463979 h 855715"/>
                    <a:gd name="connsiteX7" fmla="*/ 493 w 707169"/>
                    <a:gd name="connsiteY7" fmla="*/ 827209 h 855715"/>
                    <a:gd name="connsiteX0" fmla="*/ 493 w 707169"/>
                    <a:gd name="connsiteY0" fmla="*/ 827209 h 855715"/>
                    <a:gd name="connsiteX1" fmla="*/ 490750 w 707169"/>
                    <a:gd name="connsiteY1" fmla="*/ 830818 h 855715"/>
                    <a:gd name="connsiteX2" fmla="*/ 693898 w 707169"/>
                    <a:gd name="connsiteY2" fmla="*/ 230288 h 855715"/>
                    <a:gd name="connsiteX3" fmla="*/ 678205 w 707169"/>
                    <a:gd name="connsiteY3" fmla="*/ 1133 h 855715"/>
                    <a:gd name="connsiteX4" fmla="*/ 527798 w 707169"/>
                    <a:gd name="connsiteY4" fmla="*/ 1757 h 855715"/>
                    <a:gd name="connsiteX5" fmla="*/ 501875 w 707169"/>
                    <a:gd name="connsiteY5" fmla="*/ 265408 h 855715"/>
                    <a:gd name="connsiteX6" fmla="*/ 400808 w 707169"/>
                    <a:gd name="connsiteY6" fmla="*/ 463979 h 855715"/>
                    <a:gd name="connsiteX7" fmla="*/ 493 w 707169"/>
                    <a:gd name="connsiteY7" fmla="*/ 827209 h 855715"/>
                    <a:gd name="connsiteX0" fmla="*/ 493 w 698807"/>
                    <a:gd name="connsiteY0" fmla="*/ 827209 h 855715"/>
                    <a:gd name="connsiteX1" fmla="*/ 490750 w 698807"/>
                    <a:gd name="connsiteY1" fmla="*/ 830818 h 855715"/>
                    <a:gd name="connsiteX2" fmla="*/ 693898 w 698807"/>
                    <a:gd name="connsiteY2" fmla="*/ 230288 h 855715"/>
                    <a:gd name="connsiteX3" fmla="*/ 678205 w 698807"/>
                    <a:gd name="connsiteY3" fmla="*/ 1133 h 855715"/>
                    <a:gd name="connsiteX4" fmla="*/ 527798 w 698807"/>
                    <a:gd name="connsiteY4" fmla="*/ 1757 h 855715"/>
                    <a:gd name="connsiteX5" fmla="*/ 501875 w 698807"/>
                    <a:gd name="connsiteY5" fmla="*/ 265408 h 855715"/>
                    <a:gd name="connsiteX6" fmla="*/ 400808 w 698807"/>
                    <a:gd name="connsiteY6" fmla="*/ 463979 h 855715"/>
                    <a:gd name="connsiteX7" fmla="*/ 493 w 698807"/>
                    <a:gd name="connsiteY7" fmla="*/ 827209 h 855715"/>
                    <a:gd name="connsiteX0" fmla="*/ 569 w 706720"/>
                    <a:gd name="connsiteY0" fmla="*/ 827209 h 854895"/>
                    <a:gd name="connsiteX1" fmla="*/ 497948 w 706720"/>
                    <a:gd name="connsiteY1" fmla="*/ 828486 h 854895"/>
                    <a:gd name="connsiteX2" fmla="*/ 693974 w 706720"/>
                    <a:gd name="connsiteY2" fmla="*/ 230288 h 854895"/>
                    <a:gd name="connsiteX3" fmla="*/ 678281 w 706720"/>
                    <a:gd name="connsiteY3" fmla="*/ 1133 h 854895"/>
                    <a:gd name="connsiteX4" fmla="*/ 527874 w 706720"/>
                    <a:gd name="connsiteY4" fmla="*/ 1757 h 854895"/>
                    <a:gd name="connsiteX5" fmla="*/ 501951 w 706720"/>
                    <a:gd name="connsiteY5" fmla="*/ 265408 h 854895"/>
                    <a:gd name="connsiteX6" fmla="*/ 400884 w 706720"/>
                    <a:gd name="connsiteY6" fmla="*/ 463979 h 854895"/>
                    <a:gd name="connsiteX7" fmla="*/ 569 w 706720"/>
                    <a:gd name="connsiteY7" fmla="*/ 827209 h 854895"/>
                    <a:gd name="connsiteX0" fmla="*/ 569 w 706720"/>
                    <a:gd name="connsiteY0" fmla="*/ 827209 h 854895"/>
                    <a:gd name="connsiteX1" fmla="*/ 497948 w 706720"/>
                    <a:gd name="connsiteY1" fmla="*/ 828486 h 854895"/>
                    <a:gd name="connsiteX2" fmla="*/ 693974 w 706720"/>
                    <a:gd name="connsiteY2" fmla="*/ 230288 h 854895"/>
                    <a:gd name="connsiteX3" fmla="*/ 678281 w 706720"/>
                    <a:gd name="connsiteY3" fmla="*/ 1133 h 854895"/>
                    <a:gd name="connsiteX4" fmla="*/ 527874 w 706720"/>
                    <a:gd name="connsiteY4" fmla="*/ 1757 h 854895"/>
                    <a:gd name="connsiteX5" fmla="*/ 501951 w 706720"/>
                    <a:gd name="connsiteY5" fmla="*/ 265408 h 854895"/>
                    <a:gd name="connsiteX6" fmla="*/ 400884 w 706720"/>
                    <a:gd name="connsiteY6" fmla="*/ 463979 h 854895"/>
                    <a:gd name="connsiteX7" fmla="*/ 569 w 706720"/>
                    <a:gd name="connsiteY7" fmla="*/ 827209 h 854895"/>
                    <a:gd name="connsiteX0" fmla="*/ 569 w 706720"/>
                    <a:gd name="connsiteY0" fmla="*/ 827209 h 854895"/>
                    <a:gd name="connsiteX1" fmla="*/ 497948 w 706720"/>
                    <a:gd name="connsiteY1" fmla="*/ 828486 h 854895"/>
                    <a:gd name="connsiteX2" fmla="*/ 693974 w 706720"/>
                    <a:gd name="connsiteY2" fmla="*/ 230288 h 854895"/>
                    <a:gd name="connsiteX3" fmla="*/ 678281 w 706720"/>
                    <a:gd name="connsiteY3" fmla="*/ 1133 h 854895"/>
                    <a:gd name="connsiteX4" fmla="*/ 527874 w 706720"/>
                    <a:gd name="connsiteY4" fmla="*/ 1757 h 854895"/>
                    <a:gd name="connsiteX5" fmla="*/ 501951 w 706720"/>
                    <a:gd name="connsiteY5" fmla="*/ 265408 h 854895"/>
                    <a:gd name="connsiteX6" fmla="*/ 400884 w 706720"/>
                    <a:gd name="connsiteY6" fmla="*/ 463979 h 854895"/>
                    <a:gd name="connsiteX7" fmla="*/ 569 w 706720"/>
                    <a:gd name="connsiteY7" fmla="*/ 827209 h 854895"/>
                    <a:gd name="connsiteX0" fmla="*/ 649 w 656946"/>
                    <a:gd name="connsiteY0" fmla="*/ 771234 h 828995"/>
                    <a:gd name="connsiteX1" fmla="*/ 448174 w 656946"/>
                    <a:gd name="connsiteY1" fmla="*/ 828486 h 828995"/>
                    <a:gd name="connsiteX2" fmla="*/ 644200 w 656946"/>
                    <a:gd name="connsiteY2" fmla="*/ 230288 h 828995"/>
                    <a:gd name="connsiteX3" fmla="*/ 628507 w 656946"/>
                    <a:gd name="connsiteY3" fmla="*/ 1133 h 828995"/>
                    <a:gd name="connsiteX4" fmla="*/ 478100 w 656946"/>
                    <a:gd name="connsiteY4" fmla="*/ 1757 h 828995"/>
                    <a:gd name="connsiteX5" fmla="*/ 452177 w 656946"/>
                    <a:gd name="connsiteY5" fmla="*/ 265408 h 828995"/>
                    <a:gd name="connsiteX6" fmla="*/ 351110 w 656946"/>
                    <a:gd name="connsiteY6" fmla="*/ 463979 h 828995"/>
                    <a:gd name="connsiteX7" fmla="*/ 649 w 656946"/>
                    <a:gd name="connsiteY7" fmla="*/ 771234 h 828995"/>
                    <a:gd name="connsiteX0" fmla="*/ 5983 w 662280"/>
                    <a:gd name="connsiteY0" fmla="*/ 771234 h 828581"/>
                    <a:gd name="connsiteX1" fmla="*/ 453508 w 662280"/>
                    <a:gd name="connsiteY1" fmla="*/ 828486 h 828581"/>
                    <a:gd name="connsiteX2" fmla="*/ 649534 w 662280"/>
                    <a:gd name="connsiteY2" fmla="*/ 230288 h 828581"/>
                    <a:gd name="connsiteX3" fmla="*/ 633841 w 662280"/>
                    <a:gd name="connsiteY3" fmla="*/ 1133 h 828581"/>
                    <a:gd name="connsiteX4" fmla="*/ 483434 w 662280"/>
                    <a:gd name="connsiteY4" fmla="*/ 1757 h 828581"/>
                    <a:gd name="connsiteX5" fmla="*/ 457511 w 662280"/>
                    <a:gd name="connsiteY5" fmla="*/ 265408 h 828581"/>
                    <a:gd name="connsiteX6" fmla="*/ 356444 w 662280"/>
                    <a:gd name="connsiteY6" fmla="*/ 463979 h 828581"/>
                    <a:gd name="connsiteX7" fmla="*/ 5983 w 662280"/>
                    <a:gd name="connsiteY7" fmla="*/ 771234 h 828581"/>
                    <a:gd name="connsiteX0" fmla="*/ 5983 w 662280"/>
                    <a:gd name="connsiteY0" fmla="*/ 771234 h 828581"/>
                    <a:gd name="connsiteX1" fmla="*/ 453508 w 662280"/>
                    <a:gd name="connsiteY1" fmla="*/ 828486 h 828581"/>
                    <a:gd name="connsiteX2" fmla="*/ 649534 w 662280"/>
                    <a:gd name="connsiteY2" fmla="*/ 230288 h 828581"/>
                    <a:gd name="connsiteX3" fmla="*/ 633841 w 662280"/>
                    <a:gd name="connsiteY3" fmla="*/ 1133 h 828581"/>
                    <a:gd name="connsiteX4" fmla="*/ 483434 w 662280"/>
                    <a:gd name="connsiteY4" fmla="*/ 1757 h 828581"/>
                    <a:gd name="connsiteX5" fmla="*/ 457511 w 662280"/>
                    <a:gd name="connsiteY5" fmla="*/ 265408 h 828581"/>
                    <a:gd name="connsiteX6" fmla="*/ 356444 w 662280"/>
                    <a:gd name="connsiteY6" fmla="*/ 463979 h 828581"/>
                    <a:gd name="connsiteX7" fmla="*/ 5983 w 662280"/>
                    <a:gd name="connsiteY7" fmla="*/ 771234 h 828581"/>
                    <a:gd name="connsiteX0" fmla="*/ 0 w 656297"/>
                    <a:gd name="connsiteY0" fmla="*/ 771234 h 828581"/>
                    <a:gd name="connsiteX1" fmla="*/ 447525 w 656297"/>
                    <a:gd name="connsiteY1" fmla="*/ 828486 h 828581"/>
                    <a:gd name="connsiteX2" fmla="*/ 643551 w 656297"/>
                    <a:gd name="connsiteY2" fmla="*/ 230288 h 828581"/>
                    <a:gd name="connsiteX3" fmla="*/ 627858 w 656297"/>
                    <a:gd name="connsiteY3" fmla="*/ 1133 h 828581"/>
                    <a:gd name="connsiteX4" fmla="*/ 477451 w 656297"/>
                    <a:gd name="connsiteY4" fmla="*/ 1757 h 828581"/>
                    <a:gd name="connsiteX5" fmla="*/ 451528 w 656297"/>
                    <a:gd name="connsiteY5" fmla="*/ 265408 h 828581"/>
                    <a:gd name="connsiteX6" fmla="*/ 350461 w 656297"/>
                    <a:gd name="connsiteY6" fmla="*/ 463979 h 828581"/>
                    <a:gd name="connsiteX7" fmla="*/ 0 w 656297"/>
                    <a:gd name="connsiteY7" fmla="*/ 771234 h 828581"/>
                    <a:gd name="connsiteX0" fmla="*/ 0 w 656297"/>
                    <a:gd name="connsiteY0" fmla="*/ 771234 h 828563"/>
                    <a:gd name="connsiteX1" fmla="*/ 447525 w 656297"/>
                    <a:gd name="connsiteY1" fmla="*/ 828486 h 828563"/>
                    <a:gd name="connsiteX2" fmla="*/ 643551 w 656297"/>
                    <a:gd name="connsiteY2" fmla="*/ 230288 h 828563"/>
                    <a:gd name="connsiteX3" fmla="*/ 627858 w 656297"/>
                    <a:gd name="connsiteY3" fmla="*/ 1133 h 828563"/>
                    <a:gd name="connsiteX4" fmla="*/ 477451 w 656297"/>
                    <a:gd name="connsiteY4" fmla="*/ 1757 h 828563"/>
                    <a:gd name="connsiteX5" fmla="*/ 451528 w 656297"/>
                    <a:gd name="connsiteY5" fmla="*/ 265408 h 828563"/>
                    <a:gd name="connsiteX6" fmla="*/ 350461 w 656297"/>
                    <a:gd name="connsiteY6" fmla="*/ 463979 h 828563"/>
                    <a:gd name="connsiteX7" fmla="*/ 0 w 656297"/>
                    <a:gd name="connsiteY7" fmla="*/ 771234 h 828563"/>
                    <a:gd name="connsiteX0" fmla="*/ 0 w 677663"/>
                    <a:gd name="connsiteY0" fmla="*/ 792224 h 828931"/>
                    <a:gd name="connsiteX1" fmla="*/ 468891 w 677663"/>
                    <a:gd name="connsiteY1" fmla="*/ 828486 h 828931"/>
                    <a:gd name="connsiteX2" fmla="*/ 664917 w 677663"/>
                    <a:gd name="connsiteY2" fmla="*/ 230288 h 828931"/>
                    <a:gd name="connsiteX3" fmla="*/ 649224 w 677663"/>
                    <a:gd name="connsiteY3" fmla="*/ 1133 h 828931"/>
                    <a:gd name="connsiteX4" fmla="*/ 498817 w 677663"/>
                    <a:gd name="connsiteY4" fmla="*/ 1757 h 828931"/>
                    <a:gd name="connsiteX5" fmla="*/ 472894 w 677663"/>
                    <a:gd name="connsiteY5" fmla="*/ 265408 h 828931"/>
                    <a:gd name="connsiteX6" fmla="*/ 371827 w 677663"/>
                    <a:gd name="connsiteY6" fmla="*/ 463979 h 828931"/>
                    <a:gd name="connsiteX7" fmla="*/ 0 w 677663"/>
                    <a:gd name="connsiteY7" fmla="*/ 792224 h 828931"/>
                    <a:gd name="connsiteX0" fmla="*/ 0 w 677663"/>
                    <a:gd name="connsiteY0" fmla="*/ 792224 h 828556"/>
                    <a:gd name="connsiteX1" fmla="*/ 468891 w 677663"/>
                    <a:gd name="connsiteY1" fmla="*/ 828486 h 828556"/>
                    <a:gd name="connsiteX2" fmla="*/ 664917 w 677663"/>
                    <a:gd name="connsiteY2" fmla="*/ 230288 h 828556"/>
                    <a:gd name="connsiteX3" fmla="*/ 649224 w 677663"/>
                    <a:gd name="connsiteY3" fmla="*/ 1133 h 828556"/>
                    <a:gd name="connsiteX4" fmla="*/ 498817 w 677663"/>
                    <a:gd name="connsiteY4" fmla="*/ 1757 h 828556"/>
                    <a:gd name="connsiteX5" fmla="*/ 472894 w 677663"/>
                    <a:gd name="connsiteY5" fmla="*/ 265408 h 828556"/>
                    <a:gd name="connsiteX6" fmla="*/ 371827 w 677663"/>
                    <a:gd name="connsiteY6" fmla="*/ 463979 h 828556"/>
                    <a:gd name="connsiteX7" fmla="*/ 0 w 677663"/>
                    <a:gd name="connsiteY7" fmla="*/ 792224 h 828556"/>
                    <a:gd name="connsiteX0" fmla="*/ 0 w 672915"/>
                    <a:gd name="connsiteY0" fmla="*/ 796888 h 828572"/>
                    <a:gd name="connsiteX1" fmla="*/ 464143 w 672915"/>
                    <a:gd name="connsiteY1" fmla="*/ 828486 h 828572"/>
                    <a:gd name="connsiteX2" fmla="*/ 660169 w 672915"/>
                    <a:gd name="connsiteY2" fmla="*/ 230288 h 828572"/>
                    <a:gd name="connsiteX3" fmla="*/ 644476 w 672915"/>
                    <a:gd name="connsiteY3" fmla="*/ 1133 h 828572"/>
                    <a:gd name="connsiteX4" fmla="*/ 494069 w 672915"/>
                    <a:gd name="connsiteY4" fmla="*/ 1757 h 828572"/>
                    <a:gd name="connsiteX5" fmla="*/ 468146 w 672915"/>
                    <a:gd name="connsiteY5" fmla="*/ 265408 h 828572"/>
                    <a:gd name="connsiteX6" fmla="*/ 367079 w 672915"/>
                    <a:gd name="connsiteY6" fmla="*/ 463979 h 828572"/>
                    <a:gd name="connsiteX7" fmla="*/ 0 w 672915"/>
                    <a:gd name="connsiteY7" fmla="*/ 796888 h 828572"/>
                    <a:gd name="connsiteX0" fmla="*/ 0 w 672915"/>
                    <a:gd name="connsiteY0" fmla="*/ 796888 h 828572"/>
                    <a:gd name="connsiteX1" fmla="*/ 464143 w 672915"/>
                    <a:gd name="connsiteY1" fmla="*/ 828486 h 828572"/>
                    <a:gd name="connsiteX2" fmla="*/ 660169 w 672915"/>
                    <a:gd name="connsiteY2" fmla="*/ 230288 h 828572"/>
                    <a:gd name="connsiteX3" fmla="*/ 644476 w 672915"/>
                    <a:gd name="connsiteY3" fmla="*/ 1133 h 828572"/>
                    <a:gd name="connsiteX4" fmla="*/ 494069 w 672915"/>
                    <a:gd name="connsiteY4" fmla="*/ 1757 h 828572"/>
                    <a:gd name="connsiteX5" fmla="*/ 468146 w 672915"/>
                    <a:gd name="connsiteY5" fmla="*/ 265408 h 828572"/>
                    <a:gd name="connsiteX6" fmla="*/ 367079 w 672915"/>
                    <a:gd name="connsiteY6" fmla="*/ 463979 h 828572"/>
                    <a:gd name="connsiteX7" fmla="*/ 0 w 672915"/>
                    <a:gd name="connsiteY7" fmla="*/ 796888 h 828572"/>
                    <a:gd name="connsiteX0" fmla="*/ 0 w 672915"/>
                    <a:gd name="connsiteY0" fmla="*/ 796888 h 828572"/>
                    <a:gd name="connsiteX1" fmla="*/ 464143 w 672915"/>
                    <a:gd name="connsiteY1" fmla="*/ 828486 h 828572"/>
                    <a:gd name="connsiteX2" fmla="*/ 660169 w 672915"/>
                    <a:gd name="connsiteY2" fmla="*/ 230288 h 828572"/>
                    <a:gd name="connsiteX3" fmla="*/ 644476 w 672915"/>
                    <a:gd name="connsiteY3" fmla="*/ 1133 h 828572"/>
                    <a:gd name="connsiteX4" fmla="*/ 494069 w 672915"/>
                    <a:gd name="connsiteY4" fmla="*/ 1757 h 828572"/>
                    <a:gd name="connsiteX5" fmla="*/ 468146 w 672915"/>
                    <a:gd name="connsiteY5" fmla="*/ 265408 h 828572"/>
                    <a:gd name="connsiteX6" fmla="*/ 367079 w 672915"/>
                    <a:gd name="connsiteY6" fmla="*/ 463979 h 828572"/>
                    <a:gd name="connsiteX7" fmla="*/ 0 w 672915"/>
                    <a:gd name="connsiteY7" fmla="*/ 796888 h 828572"/>
                    <a:gd name="connsiteX0" fmla="*/ 0 w 664562"/>
                    <a:gd name="connsiteY0" fmla="*/ 796888 h 828572"/>
                    <a:gd name="connsiteX1" fmla="*/ 464143 w 664562"/>
                    <a:gd name="connsiteY1" fmla="*/ 828486 h 828572"/>
                    <a:gd name="connsiteX2" fmla="*/ 660169 w 664562"/>
                    <a:gd name="connsiteY2" fmla="*/ 230288 h 828572"/>
                    <a:gd name="connsiteX3" fmla="*/ 644476 w 664562"/>
                    <a:gd name="connsiteY3" fmla="*/ 1133 h 828572"/>
                    <a:gd name="connsiteX4" fmla="*/ 494069 w 664562"/>
                    <a:gd name="connsiteY4" fmla="*/ 1757 h 828572"/>
                    <a:gd name="connsiteX5" fmla="*/ 468146 w 664562"/>
                    <a:gd name="connsiteY5" fmla="*/ 265408 h 828572"/>
                    <a:gd name="connsiteX6" fmla="*/ 367079 w 664562"/>
                    <a:gd name="connsiteY6" fmla="*/ 463979 h 828572"/>
                    <a:gd name="connsiteX7" fmla="*/ 0 w 664562"/>
                    <a:gd name="connsiteY7" fmla="*/ 796888 h 828572"/>
                    <a:gd name="connsiteX0" fmla="*/ 0 w 668556"/>
                    <a:gd name="connsiteY0" fmla="*/ 796888 h 828572"/>
                    <a:gd name="connsiteX1" fmla="*/ 464143 w 668556"/>
                    <a:gd name="connsiteY1" fmla="*/ 828486 h 828572"/>
                    <a:gd name="connsiteX2" fmla="*/ 664917 w 668556"/>
                    <a:gd name="connsiteY2" fmla="*/ 234952 h 828572"/>
                    <a:gd name="connsiteX3" fmla="*/ 644476 w 668556"/>
                    <a:gd name="connsiteY3" fmla="*/ 1133 h 828572"/>
                    <a:gd name="connsiteX4" fmla="*/ 494069 w 668556"/>
                    <a:gd name="connsiteY4" fmla="*/ 1757 h 828572"/>
                    <a:gd name="connsiteX5" fmla="*/ 468146 w 668556"/>
                    <a:gd name="connsiteY5" fmla="*/ 265408 h 828572"/>
                    <a:gd name="connsiteX6" fmla="*/ 367079 w 668556"/>
                    <a:gd name="connsiteY6" fmla="*/ 463979 h 828572"/>
                    <a:gd name="connsiteX7" fmla="*/ 0 w 668556"/>
                    <a:gd name="connsiteY7" fmla="*/ 796888 h 8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56" h="828572" extrusionOk="0">
                      <a:moveTo>
                        <a:pt x="0" y="796888"/>
                      </a:moveTo>
                      <a:cubicBezTo>
                        <a:pt x="170487" y="810994"/>
                        <a:pt x="284478" y="830017"/>
                        <a:pt x="464143" y="828486"/>
                      </a:cubicBezTo>
                      <a:cubicBezTo>
                        <a:pt x="610573" y="647369"/>
                        <a:pt x="653854" y="377508"/>
                        <a:pt x="664917" y="234952"/>
                      </a:cubicBezTo>
                      <a:cubicBezTo>
                        <a:pt x="675980" y="92396"/>
                        <a:pt x="659696" y="39222"/>
                        <a:pt x="644476" y="1133"/>
                      </a:cubicBezTo>
                      <a:cubicBezTo>
                        <a:pt x="618568" y="-3947"/>
                        <a:pt x="566190" y="10188"/>
                        <a:pt x="494069" y="1757"/>
                      </a:cubicBezTo>
                      <a:cubicBezTo>
                        <a:pt x="503852" y="56298"/>
                        <a:pt x="496433" y="158051"/>
                        <a:pt x="468146" y="265408"/>
                      </a:cubicBezTo>
                      <a:cubicBezTo>
                        <a:pt x="439859" y="372765"/>
                        <a:pt x="421363" y="394057"/>
                        <a:pt x="367079" y="463979"/>
                      </a:cubicBezTo>
                      <a:cubicBezTo>
                        <a:pt x="312795" y="533901"/>
                        <a:pt x="199856" y="654507"/>
                        <a:pt x="0" y="796888"/>
                      </a:cubicBezTo>
                      <a:close/>
                    </a:path>
                  </a:pathLst>
                </a:cu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1" name="sagged"/>
                <p:cNvSpPr/>
                <p:nvPr/>
              </p:nvSpPr>
              <p:spPr bwMode="auto">
                <a:xfrm>
                  <a:off x="5365750" y="4559300"/>
                  <a:ext cx="4711700" cy="1993900"/>
                </a:xfrm>
                <a:custGeom>
                  <a:avLst/>
                  <a:gdLst>
                    <a:gd name="connsiteX0" fmla="*/ 425450 w 4711700"/>
                    <a:gd name="connsiteY0" fmla="*/ 946150 h 1993900"/>
                    <a:gd name="connsiteX1" fmla="*/ 844550 w 4711700"/>
                    <a:gd name="connsiteY1" fmla="*/ 1009650 h 1993900"/>
                    <a:gd name="connsiteX2" fmla="*/ 1200150 w 4711700"/>
                    <a:gd name="connsiteY2" fmla="*/ 971550 h 1993900"/>
                    <a:gd name="connsiteX3" fmla="*/ 1797050 w 4711700"/>
                    <a:gd name="connsiteY3" fmla="*/ 971550 h 1993900"/>
                    <a:gd name="connsiteX4" fmla="*/ 2349500 w 4711700"/>
                    <a:gd name="connsiteY4" fmla="*/ 889000 h 1993900"/>
                    <a:gd name="connsiteX5" fmla="*/ 3086100 w 4711700"/>
                    <a:gd name="connsiteY5" fmla="*/ 641350 h 1993900"/>
                    <a:gd name="connsiteX6" fmla="*/ 3638550 w 4711700"/>
                    <a:gd name="connsiteY6" fmla="*/ 355600 h 1993900"/>
                    <a:gd name="connsiteX7" fmla="*/ 4089400 w 4711700"/>
                    <a:gd name="connsiteY7" fmla="*/ 0 h 1993900"/>
                    <a:gd name="connsiteX8" fmla="*/ 4711700 w 4711700"/>
                    <a:gd name="connsiteY8" fmla="*/ 31750 h 1993900"/>
                    <a:gd name="connsiteX9" fmla="*/ 4432300 w 4711700"/>
                    <a:gd name="connsiteY9" fmla="*/ 425450 h 1993900"/>
                    <a:gd name="connsiteX10" fmla="*/ 3962400 w 4711700"/>
                    <a:gd name="connsiteY10" fmla="*/ 990600 h 1993900"/>
                    <a:gd name="connsiteX11" fmla="*/ 3708400 w 4711700"/>
                    <a:gd name="connsiteY11" fmla="*/ 1244600 h 1993900"/>
                    <a:gd name="connsiteX12" fmla="*/ 3536950 w 4711700"/>
                    <a:gd name="connsiteY12" fmla="*/ 1390650 h 1993900"/>
                    <a:gd name="connsiteX13" fmla="*/ 3238500 w 4711700"/>
                    <a:gd name="connsiteY13" fmla="*/ 1562100 h 1993900"/>
                    <a:gd name="connsiteX14" fmla="*/ 2882900 w 4711700"/>
                    <a:gd name="connsiteY14" fmla="*/ 1714500 h 1993900"/>
                    <a:gd name="connsiteX15" fmla="*/ 2247900 w 4711700"/>
                    <a:gd name="connsiteY15" fmla="*/ 1873250 h 1993900"/>
                    <a:gd name="connsiteX16" fmla="*/ 1746250 w 4711700"/>
                    <a:gd name="connsiteY16" fmla="*/ 1936750 h 1993900"/>
                    <a:gd name="connsiteX17" fmla="*/ 1060450 w 4711700"/>
                    <a:gd name="connsiteY17" fmla="*/ 1993900 h 1993900"/>
                    <a:gd name="connsiteX18" fmla="*/ 501650 w 4711700"/>
                    <a:gd name="connsiteY18" fmla="*/ 1981200 h 1993900"/>
                    <a:gd name="connsiteX19" fmla="*/ 0 w 4711700"/>
                    <a:gd name="connsiteY19" fmla="*/ 1924050 h 1993900"/>
                    <a:gd name="connsiteX20" fmla="*/ 152400 w 4711700"/>
                    <a:gd name="connsiteY20" fmla="*/ 1657350 h 1993900"/>
                    <a:gd name="connsiteX21" fmla="*/ 285750 w 4711700"/>
                    <a:gd name="connsiteY21" fmla="*/ 1390650 h 1993900"/>
                    <a:gd name="connsiteX22" fmla="*/ 355600 w 4711700"/>
                    <a:gd name="connsiteY22" fmla="*/ 1200150 h 1993900"/>
                    <a:gd name="connsiteX23" fmla="*/ 425450 w 4711700"/>
                    <a:gd name="connsiteY23" fmla="*/ 1028700 h 1993900"/>
                    <a:gd name="connsiteX24" fmla="*/ 425450 w 4711700"/>
                    <a:gd name="connsiteY24" fmla="*/ 946150 h 19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1700" h="1993900" extrusionOk="0">
                      <a:moveTo>
                        <a:pt x="425450" y="946150"/>
                      </a:moveTo>
                      <a:lnTo>
                        <a:pt x="844550" y="1009650"/>
                      </a:lnTo>
                      <a:lnTo>
                        <a:pt x="1200150" y="971550"/>
                      </a:lnTo>
                      <a:lnTo>
                        <a:pt x="1797050" y="971550"/>
                      </a:lnTo>
                      <a:lnTo>
                        <a:pt x="2349500" y="889000"/>
                      </a:lnTo>
                      <a:lnTo>
                        <a:pt x="3086100" y="641350"/>
                      </a:lnTo>
                      <a:lnTo>
                        <a:pt x="3638550" y="355600"/>
                      </a:lnTo>
                      <a:lnTo>
                        <a:pt x="4089400" y="0"/>
                      </a:lnTo>
                      <a:lnTo>
                        <a:pt x="4711700" y="31750"/>
                      </a:lnTo>
                      <a:lnTo>
                        <a:pt x="4432300" y="425450"/>
                      </a:lnTo>
                      <a:lnTo>
                        <a:pt x="3962400" y="990600"/>
                      </a:lnTo>
                      <a:lnTo>
                        <a:pt x="3708400" y="1244600"/>
                      </a:lnTo>
                      <a:lnTo>
                        <a:pt x="3536950" y="1390650"/>
                      </a:lnTo>
                      <a:lnTo>
                        <a:pt x="3238500" y="1562100"/>
                      </a:lnTo>
                      <a:lnTo>
                        <a:pt x="2882900" y="1714500"/>
                      </a:lnTo>
                      <a:lnTo>
                        <a:pt x="2247900" y="1873250"/>
                      </a:lnTo>
                      <a:lnTo>
                        <a:pt x="1746250" y="1936750"/>
                      </a:lnTo>
                      <a:lnTo>
                        <a:pt x="1060450" y="1993900"/>
                      </a:lnTo>
                      <a:lnTo>
                        <a:pt x="501650" y="1981200"/>
                      </a:lnTo>
                      <a:lnTo>
                        <a:pt x="0" y="1924050"/>
                      </a:lnTo>
                      <a:lnTo>
                        <a:pt x="152400" y="1657350"/>
                      </a:lnTo>
                      <a:lnTo>
                        <a:pt x="285750" y="1390650"/>
                      </a:lnTo>
                      <a:lnTo>
                        <a:pt x="355600" y="1200150"/>
                      </a:lnTo>
                      <a:lnTo>
                        <a:pt x="425450" y="1028700"/>
                      </a:lnTo>
                      <a:lnTo>
                        <a:pt x="425450" y="946150"/>
                      </a:lnTo>
                      <a:close/>
                    </a:path>
                  </a:pathLst>
                </a:custGeom>
                <a:solidFill>
                  <a:srgbClr val="FFFF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grpSp>
          <p:nvGrpSpPr>
            <p:cNvPr id="94" name="Island Divertor Folder"/>
            <p:cNvGrpSpPr/>
            <p:nvPr/>
          </p:nvGrpSpPr>
          <p:grpSpPr bwMode="auto">
            <a:xfrm>
              <a:off x="7993292" y="1183264"/>
              <a:ext cx="3031911" cy="1405051"/>
              <a:chOff x="11758711" y="648239"/>
              <a:chExt cx="3031911" cy="1405051"/>
            </a:xfrm>
          </p:grpSpPr>
          <mc:AlternateContent xmlns:mc="http://schemas.openxmlformats.org/markup-compatibility/2006" xmlns:a14="http://schemas.microsoft.com/office/drawing/2010/main">
            <mc:Choice Requires="a14">
              <p:sp>
                <p:nvSpPr>
                  <p:cNvPr id="98" name="Anmerkung"/>
                  <p:cNvSpPr/>
                  <p:nvPr/>
                </p:nvSpPr>
                <p:spPr bwMode="auto">
                  <a:xfrm>
                    <a:off x="11758711" y="648239"/>
                    <a:ext cx="3031911" cy="307777"/>
                  </a:xfrm>
                  <a:prstGeom prst="rect">
                    <a:avLst/>
                  </a:prstGeom>
                  <a:solidFill>
                    <a:schemeClr val="tx1"/>
                  </a:solidFill>
                  <a:ln w="12700">
                    <a:solidFill>
                      <a:schemeClr val="accent1"/>
                    </a:solidFill>
                  </a:ln>
                  <a:effectLst>
                    <a:outerShdw blurRad="50800" dist="38100" dir="2700000" algn="tl" rotWithShape="0">
                      <a:prstClr val="black">
                        <a:alpha val="40000"/>
                      </a:prstClr>
                    </a:outerShdw>
                  </a:effectLst>
                </p:spPr>
                <p:txBody>
                  <a:bodyPr wrap="square" rIns="0" rtlCol="0">
                    <a:spAutoFit/>
                  </a:bodyPr>
                  <a:lstStyle/>
                  <a:p>
                    <a:pPr>
                      <a:defRPr/>
                    </a:pPr>
                    <a:r>
                      <a:rPr lang="en-GB" sz="1400" b="1" dirty="0" smtClean="0">
                        <a:solidFill>
                          <a:schemeClr val="bg1"/>
                        </a:solidFill>
                      </a:rPr>
                      <a:t>Heat load limit </a:t>
                    </a:r>
                    <a14:m>
                      <m:oMath xmlns:m="http://schemas.openxmlformats.org/officeDocument/2006/math">
                        <m:sSub>
                          <m:sSubPr>
                            <m:ctrlPr>
                              <a:rPr lang="ar-AE" sz="1400" b="1" i="1">
                                <a:solidFill>
                                  <a:schemeClr val="bg1"/>
                                </a:solidFill>
                                <a:latin typeface="Cambria Math" panose="02040503050406030204" pitchFamily="18" charset="0"/>
                                <a:ea typeface="Cambria Math"/>
                                <a:cs typeface="Cambria Math"/>
                              </a:rPr>
                            </m:ctrlPr>
                          </m:sSubPr>
                          <m:e>
                            <m:r>
                              <a:rPr lang="ar-AE" sz="1400" b="1" i="1">
                                <a:solidFill>
                                  <a:schemeClr val="bg1"/>
                                </a:solidFill>
                                <a:latin typeface="Cambria Math"/>
                              </a:rPr>
                              <m:t>𝒒</m:t>
                            </m:r>
                          </m:e>
                          <m:sub>
                            <m:r>
                              <a:rPr lang="ar-AE" sz="1400" b="1" i="0">
                                <a:solidFill>
                                  <a:schemeClr val="bg1"/>
                                </a:solidFill>
                                <a:latin typeface="Cambria Math"/>
                              </a:rPr>
                              <m:t>𝐦𝐚𝐱</m:t>
                            </m:r>
                            <m:r>
                              <a:rPr lang="ar-AE" sz="1400" b="1" i="1">
                                <a:solidFill>
                                  <a:schemeClr val="bg1"/>
                                </a:solidFill>
                                <a:latin typeface="Cambria Math"/>
                              </a:rPr>
                              <m:t> </m:t>
                            </m:r>
                          </m:sub>
                        </m:sSub>
                      </m:oMath>
                    </a14:m>
                    <a:r>
                      <a:rPr lang="en-GB" sz="1400" b="1" dirty="0" smtClean="0">
                        <a:solidFill>
                          <a:schemeClr val="bg1"/>
                        </a:solidFill>
                      </a:rPr>
                      <a:t>in MW/m²</a:t>
                    </a:r>
                    <a:endParaRPr lang="en-GB" b="1" dirty="0">
                      <a:solidFill>
                        <a:schemeClr val="bg1"/>
                      </a:solidFill>
                    </a:endParaRPr>
                  </a:p>
                </p:txBody>
              </p:sp>
            </mc:Choice>
            <mc:Fallback xmlns="">
              <p:sp>
                <p:nvSpPr>
                  <p:cNvPr id="98" name="Anmerkung"/>
                  <p:cNvSpPr>
                    <a:spLocks noRot="1" noChangeAspect="1" noMove="1" noResize="1" noEditPoints="1" noAdjustHandles="1" noChangeArrowheads="1" noChangeShapeType="1" noTextEdit="1"/>
                  </p:cNvSpPr>
                  <p:nvPr/>
                </p:nvSpPr>
                <p:spPr bwMode="auto">
                  <a:xfrm>
                    <a:off x="11758711" y="648239"/>
                    <a:ext cx="3031911" cy="307777"/>
                  </a:xfrm>
                  <a:prstGeom prst="rect">
                    <a:avLst/>
                  </a:prstGeom>
                  <a:blipFill>
                    <a:blip r:embed="rId15"/>
                    <a:stretch>
                      <a:fillRect/>
                    </a:stretch>
                  </a:blipFill>
                  <a:ln w="12700">
                    <a:solidFill>
                      <a:schemeClr val="accent1"/>
                    </a:solidFill>
                  </a:ln>
                  <a:effectLst>
                    <a:outerShdw blurRad="50800" dist="38100" dir="2700000" algn="tl" rotWithShape="0">
                      <a:prstClr val="black">
                        <a:alpha val="40000"/>
                      </a:prstClr>
                    </a:outerShdw>
                  </a:effectLst>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9" name="Anmerkung"/>
                  <p:cNvSpPr>
                    <a:spLocks noChangeAspect="1"/>
                  </p:cNvSpPr>
                  <p:nvPr/>
                </p:nvSpPr>
                <p:spPr bwMode="auto">
                  <a:xfrm>
                    <a:off x="11758711" y="967962"/>
                    <a:ext cx="3031911" cy="1085328"/>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txBody>
                  <a:bodyPr wrap="square" rtlCol="0">
                    <a:noAutofit/>
                  </a:bodyPr>
                  <a:lstStyle/>
                  <a:p>
                    <a:pPr>
                      <a:defRPr/>
                    </a:pPr>
                    <a:r>
                      <a:rPr lang="de-DE" sz="1600" b="1" dirty="0" smtClean="0"/>
                      <a:t>Divertor                  </a:t>
                    </a:r>
                    <a14:m>
                      <m:oMath xmlns:m="http://schemas.openxmlformats.org/officeDocument/2006/math">
                        <m:r>
                          <a:rPr lang="de-DE" sz="1600" b="1" i="0">
                            <a:latin typeface="Cambria Math"/>
                          </a:rPr>
                          <m:t>    </m:t>
                        </m:r>
                        <m:r>
                          <a:rPr lang="en-US" sz="1600" b="0" i="1" smtClean="0">
                            <a:latin typeface="Cambria Math" panose="02040503050406030204" pitchFamily="18" charset="0"/>
                          </a:rPr>
                          <m:t>  </m:t>
                        </m:r>
                        <m:r>
                          <a:rPr lang="en-US" sz="1600" b="0" i="1" smtClean="0">
                            <a:latin typeface="Cambria Math" panose="02040503050406030204" pitchFamily="18" charset="0"/>
                          </a:rPr>
                          <m:t>10</m:t>
                        </m:r>
                      </m:oMath>
                    </a14:m>
                    <a:endParaRPr lang="de-DE" sz="1600" dirty="0"/>
                  </a:p>
                  <a:p>
                    <a:pPr>
                      <a:defRPr/>
                    </a:pPr>
                    <a:r>
                      <a:rPr lang="de-DE" sz="1600" b="1" dirty="0"/>
                      <a:t>	                 </a:t>
                    </a:r>
                    <a14:m>
                      <m:oMath xmlns:m="http://schemas.openxmlformats.org/officeDocument/2006/math">
                        <m:r>
                          <a:rPr lang="de-DE" sz="1600" b="1" i="0">
                            <a:latin typeface="Cambria Math"/>
                          </a:rPr>
                          <m:t>       </m:t>
                        </m:r>
                        <m:r>
                          <a:rPr lang="en-US" sz="1600" b="0" i="1" smtClean="0">
                            <a:latin typeface="Cambria Math" panose="02040503050406030204" pitchFamily="18" charset="0"/>
                          </a:rPr>
                          <m:t>       </m:t>
                        </m:r>
                        <m:r>
                          <a:rPr lang="de-DE" sz="1600" i="1">
                            <a:latin typeface="Cambria Math"/>
                          </a:rPr>
                          <m:t>2</m:t>
                        </m:r>
                        <m:r>
                          <a:rPr lang="de-DE" sz="1600" b="0" i="1">
                            <a:latin typeface="Cambria Math"/>
                          </a:rPr>
                          <m:t>.</m:t>
                        </m:r>
                        <m:r>
                          <a:rPr lang="de-DE" sz="1600" b="0" i="1">
                            <a:latin typeface="Cambria Math"/>
                          </a:rPr>
                          <m:t>0</m:t>
                        </m:r>
                        <m:r>
                          <a:rPr lang="de-DE" sz="1600" b="0" i="1">
                            <a:latin typeface="Cambria Math"/>
                          </a:rPr>
                          <m:t>−</m:t>
                        </m:r>
                        <m:r>
                          <a:rPr lang="de-DE" sz="1600" b="0" i="1">
                            <a:latin typeface="Cambria Math"/>
                          </a:rPr>
                          <m:t>5</m:t>
                        </m:r>
                        <m:r>
                          <a:rPr lang="de-DE" sz="1600" b="0" i="1">
                            <a:latin typeface="Cambria Math"/>
                          </a:rPr>
                          <m:t>.</m:t>
                        </m:r>
                        <m:r>
                          <a:rPr lang="de-DE" sz="1600" b="0" i="1">
                            <a:latin typeface="Cambria Math"/>
                          </a:rPr>
                          <m:t>0</m:t>
                        </m:r>
                      </m:oMath>
                    </a14:m>
                    <a:endParaRPr lang="de-DE" sz="1600" dirty="0"/>
                  </a:p>
                  <a:p>
                    <a:pPr>
                      <a:defRPr/>
                    </a:pPr>
                    <a:r>
                      <a:rPr lang="de-DE" sz="1600" b="1" dirty="0"/>
                      <a:t>	             </a:t>
                    </a:r>
                    <a14:m>
                      <m:oMath xmlns:m="http://schemas.openxmlformats.org/officeDocument/2006/math">
                        <m:r>
                          <a:rPr lang="de-DE" sz="1600" b="1" i="0">
                            <a:latin typeface="Cambria Math"/>
                          </a:rPr>
                          <m:t>    </m:t>
                        </m:r>
                        <m:r>
                          <a:rPr lang="de-DE" sz="1600" b="0" i="1">
                            <a:latin typeface="Cambria Math"/>
                          </a:rPr>
                          <m:t>             </m:t>
                        </m:r>
                        <m:r>
                          <a:rPr lang="en-US" sz="1600" b="0" i="1" smtClean="0">
                            <a:latin typeface="Cambria Math" panose="02040503050406030204" pitchFamily="18" charset="0"/>
                          </a:rPr>
                          <m:t>  </m:t>
                        </m:r>
                        <m:r>
                          <a:rPr lang="de-DE" sz="1600" b="0" i="1">
                            <a:latin typeface="Cambria Math"/>
                          </a:rPr>
                          <m:t>0</m:t>
                        </m:r>
                        <m:r>
                          <a:rPr lang="de-DE" sz="1600" b="0" i="1">
                            <a:latin typeface="Cambria Math"/>
                          </a:rPr>
                          <m:t>.</m:t>
                        </m:r>
                      </m:oMath>
                    </a14:m>
                    <a:r>
                      <a:rPr lang="de-DE" sz="1600" dirty="0" smtClean="0"/>
                      <a:t>5</a:t>
                    </a:r>
                    <a:endParaRPr lang="de-DE" sz="1600" dirty="0"/>
                  </a:p>
                  <a:p>
                    <a:pPr>
                      <a:defRPr/>
                    </a:pPr>
                    <a:r>
                      <a:rPr lang="de-DE" sz="1600" b="1" dirty="0" smtClean="0"/>
                      <a:t>Baffle</a:t>
                    </a:r>
                    <a:r>
                      <a:rPr lang="de-DE" sz="1600" b="1" dirty="0"/>
                      <a:t>	                 </a:t>
                    </a:r>
                    <a14:m>
                      <m:oMath xmlns:m="http://schemas.openxmlformats.org/officeDocument/2006/math">
                        <m:r>
                          <a:rPr lang="en-US" sz="1600" b="1" i="0" smtClean="0">
                            <a:latin typeface="Cambria Math" panose="02040503050406030204" pitchFamily="18" charset="0"/>
                          </a:rPr>
                          <m:t>  </m:t>
                        </m:r>
                        <m:r>
                          <a:rPr lang="en-US" sz="1600" b="0" i="1" smtClean="0">
                            <a:latin typeface="Cambria Math" panose="02040503050406030204" pitchFamily="18" charset="0"/>
                          </a:rPr>
                          <m:t>  </m:t>
                        </m:r>
                        <m:r>
                          <a:rPr lang="de-DE" sz="1600" b="0" i="1">
                            <a:latin typeface="Cambria Math"/>
                          </a:rPr>
                          <m:t>≤</m:t>
                        </m:r>
                        <m:r>
                          <a:rPr lang="de-DE" sz="1600" b="0" i="1">
                            <a:latin typeface="Cambria Math"/>
                          </a:rPr>
                          <m:t>0</m:t>
                        </m:r>
                        <m:r>
                          <a:rPr lang="de-DE" sz="1600" b="0" i="1">
                            <a:latin typeface="Cambria Math"/>
                          </a:rPr>
                          <m:t>.</m:t>
                        </m:r>
                        <m:r>
                          <a:rPr lang="en-US" sz="1600" b="0" i="1" smtClean="0">
                            <a:latin typeface="Cambria Math" panose="02040503050406030204" pitchFamily="18" charset="0"/>
                          </a:rPr>
                          <m:t>2</m:t>
                        </m:r>
                        <m:r>
                          <a:rPr lang="de-DE" sz="1600" b="0" i="1">
                            <a:latin typeface="Cambria Math"/>
                          </a:rPr>
                          <m:t>5</m:t>
                        </m:r>
                      </m:oMath>
                    </a14:m>
                    <a:endParaRPr lang="de-DE" sz="1600" dirty="0"/>
                  </a:p>
                </p:txBody>
              </p:sp>
            </mc:Choice>
            <mc:Fallback xmlns="">
              <p:sp>
                <p:nvSpPr>
                  <p:cNvPr id="99" name="Anmerkung"/>
                  <p:cNvSpPr>
                    <a:spLocks noRot="1" noChangeAspect="1" noMove="1" noResize="1" noEditPoints="1" noAdjustHandles="1" noChangeArrowheads="1" noChangeShapeType="1" noTextEdit="1"/>
                  </p:cNvSpPr>
                  <p:nvPr/>
                </p:nvSpPr>
                <p:spPr bwMode="auto">
                  <a:xfrm>
                    <a:off x="11758711" y="967962"/>
                    <a:ext cx="3031911" cy="1085328"/>
                  </a:xfrm>
                  <a:prstGeom prst="rect">
                    <a:avLst/>
                  </a:prstGeom>
                  <a:blipFill>
                    <a:blip r:embed="rId18"/>
                    <a:stretch>
                      <a:fillRect/>
                    </a:stretch>
                  </a:blipFill>
                  <a:ln w="12700">
                    <a:solidFill>
                      <a:schemeClr val="accent1"/>
                    </a:solidFill>
                  </a:ln>
                  <a:effectLst>
                    <a:outerShdw blurRad="50800" dist="38100" dir="2700000" algn="tl" rotWithShape="0">
                      <a:prstClr val="black">
                        <a:alpha val="40000"/>
                      </a:prstClr>
                    </a:outerShdw>
                  </a:effectLst>
                </p:spPr>
                <p:txBody>
                  <a:bodyPr/>
                  <a:lstStyle/>
                  <a:p>
                    <a:r>
                      <a:rPr lang="de-DE">
                        <a:noFill/>
                      </a:rPr>
                      <a:t> </a:t>
                    </a:r>
                  </a:p>
                </p:txBody>
              </p:sp>
            </mc:Fallback>
          </mc:AlternateContent>
        </p:grpSp>
        <p:sp>
          <p:nvSpPr>
            <p:cNvPr id="95" name="Rechteck 99"/>
            <p:cNvSpPr/>
            <p:nvPr/>
          </p:nvSpPr>
          <p:spPr bwMode="auto">
            <a:xfrm>
              <a:off x="8895661" y="1570564"/>
              <a:ext cx="1181789" cy="197482"/>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smtClean="0">
                  <a:solidFill>
                    <a:schemeClr val="tx1"/>
                  </a:solidFill>
                </a:rPr>
                <a:t>CFC</a:t>
              </a:r>
              <a:endParaRPr lang="en-GB" sz="1400" dirty="0">
                <a:solidFill>
                  <a:schemeClr val="tx1"/>
                </a:solidFill>
              </a:endParaRPr>
            </a:p>
          </p:txBody>
        </p:sp>
        <p:sp>
          <p:nvSpPr>
            <p:cNvPr id="96" name="Rechteck 100"/>
            <p:cNvSpPr/>
            <p:nvPr/>
          </p:nvSpPr>
          <p:spPr bwMode="auto">
            <a:xfrm>
              <a:off x="8895660" y="1820401"/>
              <a:ext cx="1181789" cy="197482"/>
            </a:xfrm>
            <a:prstGeom prst="rect">
              <a:avLst/>
            </a:prstGeom>
            <a:solidFill>
              <a:srgbClr val="EF7C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smtClean="0">
                  <a:solidFill>
                    <a:schemeClr val="tx1"/>
                  </a:solidFill>
                </a:rPr>
                <a:t>Edge (CFC)</a:t>
              </a:r>
              <a:endParaRPr lang="en-GB" sz="1400" dirty="0">
                <a:solidFill>
                  <a:schemeClr val="tx1"/>
                </a:solidFill>
              </a:endParaRPr>
            </a:p>
          </p:txBody>
        </p:sp>
        <p:sp>
          <p:nvSpPr>
            <p:cNvPr id="97" name="Rechteck 101"/>
            <p:cNvSpPr/>
            <p:nvPr/>
          </p:nvSpPr>
          <p:spPr bwMode="auto">
            <a:xfrm>
              <a:off x="8895660" y="2072565"/>
              <a:ext cx="1181789" cy="19748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smtClean="0">
                  <a:solidFill>
                    <a:schemeClr val="tx1"/>
                  </a:solidFill>
                </a:rPr>
                <a:t>Baffle like</a:t>
              </a:r>
              <a:endParaRPr lang="en-GB" sz="1400" dirty="0">
                <a:solidFill>
                  <a:schemeClr val="tx1"/>
                </a:solidFill>
              </a:endParaRPr>
            </a:p>
          </p:txBody>
        </p:sp>
        <p:sp>
          <p:nvSpPr>
            <p:cNvPr id="68" name="Rechteck 101"/>
            <p:cNvSpPr/>
            <p:nvPr/>
          </p:nvSpPr>
          <p:spPr bwMode="auto">
            <a:xfrm>
              <a:off x="8895660" y="2324729"/>
              <a:ext cx="1181789" cy="197482"/>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a:solidFill>
                    <a:schemeClr val="tx1"/>
                  </a:solidFill>
                </a:rPr>
                <a:t>G</a:t>
              </a:r>
              <a:r>
                <a:rPr lang="en-GB" sz="1400" dirty="0" smtClean="0">
                  <a:solidFill>
                    <a:schemeClr val="tx1"/>
                  </a:solidFill>
                </a:rPr>
                <a:t>raphite</a:t>
              </a:r>
              <a:endParaRPr lang="en-GB" sz="1400" dirty="0">
                <a:solidFill>
                  <a:schemeClr val="tx1"/>
                </a:solidFill>
              </a:endParaRPr>
            </a:p>
          </p:txBody>
        </p:sp>
      </p:grpSp>
      <p:pic>
        <p:nvPicPr>
          <p:cNvPr id="31" name="Poincare"/>
          <p:cNvPicPr>
            <a:picLocks noChangeAspect="1"/>
          </p:cNvPicPr>
          <p:nvPr/>
        </p:nvPicPr>
        <p:blipFill>
          <a:blip r:embed="rId19"/>
          <a:stretch/>
        </p:blipFill>
        <p:spPr bwMode="auto">
          <a:xfrm>
            <a:off x="1923748" y="1632068"/>
            <a:ext cx="2581768" cy="3109555"/>
          </a:xfrm>
          <a:prstGeom prst="rect">
            <a:avLst/>
          </a:prstGeom>
        </p:spPr>
      </p:pic>
      <p:sp>
        <p:nvSpPr>
          <p:cNvPr id="12" name="Freeform 11"/>
          <p:cNvSpPr/>
          <p:nvPr/>
        </p:nvSpPr>
        <p:spPr>
          <a:xfrm>
            <a:off x="2600325" y="3067050"/>
            <a:ext cx="8267700" cy="3762375"/>
          </a:xfrm>
          <a:custGeom>
            <a:avLst/>
            <a:gdLst>
              <a:gd name="connsiteX0" fmla="*/ 571500 w 8267700"/>
              <a:gd name="connsiteY0" fmla="*/ 1676400 h 3762375"/>
              <a:gd name="connsiteX1" fmla="*/ 76200 w 8267700"/>
              <a:gd name="connsiteY1" fmla="*/ 1400175 h 3762375"/>
              <a:gd name="connsiteX2" fmla="*/ 38100 w 8267700"/>
              <a:gd name="connsiteY2" fmla="*/ 1419225 h 3762375"/>
              <a:gd name="connsiteX3" fmla="*/ 0 w 8267700"/>
              <a:gd name="connsiteY3" fmla="*/ 1885950 h 3762375"/>
              <a:gd name="connsiteX4" fmla="*/ 19050 w 8267700"/>
              <a:gd name="connsiteY4" fmla="*/ 2352675 h 3762375"/>
              <a:gd name="connsiteX5" fmla="*/ 57150 w 8267700"/>
              <a:gd name="connsiteY5" fmla="*/ 2390775 h 3762375"/>
              <a:gd name="connsiteX6" fmla="*/ 133350 w 8267700"/>
              <a:gd name="connsiteY6" fmla="*/ 2762250 h 3762375"/>
              <a:gd name="connsiteX7" fmla="*/ 57150 w 8267700"/>
              <a:gd name="connsiteY7" fmla="*/ 2828925 h 3762375"/>
              <a:gd name="connsiteX8" fmla="*/ 257175 w 8267700"/>
              <a:gd name="connsiteY8" fmla="*/ 3209925 h 3762375"/>
              <a:gd name="connsiteX9" fmla="*/ 323850 w 8267700"/>
              <a:gd name="connsiteY9" fmla="*/ 3352800 h 3762375"/>
              <a:gd name="connsiteX10" fmla="*/ 457200 w 8267700"/>
              <a:gd name="connsiteY10" fmla="*/ 3486150 h 3762375"/>
              <a:gd name="connsiteX11" fmla="*/ 666750 w 8267700"/>
              <a:gd name="connsiteY11" fmla="*/ 3686175 h 3762375"/>
              <a:gd name="connsiteX12" fmla="*/ 800100 w 8267700"/>
              <a:gd name="connsiteY12" fmla="*/ 3762375 h 3762375"/>
              <a:gd name="connsiteX13" fmla="*/ 6810375 w 8267700"/>
              <a:gd name="connsiteY13" fmla="*/ 3762375 h 3762375"/>
              <a:gd name="connsiteX14" fmla="*/ 7029450 w 8267700"/>
              <a:gd name="connsiteY14" fmla="*/ 3638550 h 3762375"/>
              <a:gd name="connsiteX15" fmla="*/ 7553325 w 8267700"/>
              <a:gd name="connsiteY15" fmla="*/ 3257550 h 3762375"/>
              <a:gd name="connsiteX16" fmla="*/ 7534275 w 8267700"/>
              <a:gd name="connsiteY16" fmla="*/ 3190875 h 3762375"/>
              <a:gd name="connsiteX17" fmla="*/ 7943850 w 8267700"/>
              <a:gd name="connsiteY17" fmla="*/ 2533650 h 3762375"/>
              <a:gd name="connsiteX18" fmla="*/ 7991475 w 8267700"/>
              <a:gd name="connsiteY18" fmla="*/ 2505075 h 3762375"/>
              <a:gd name="connsiteX19" fmla="*/ 8191500 w 8267700"/>
              <a:gd name="connsiteY19" fmla="*/ 1914525 h 3762375"/>
              <a:gd name="connsiteX20" fmla="*/ 8248650 w 8267700"/>
              <a:gd name="connsiteY20" fmla="*/ 1733550 h 3762375"/>
              <a:gd name="connsiteX21" fmla="*/ 8239125 w 8267700"/>
              <a:gd name="connsiteY21" fmla="*/ 1047750 h 3762375"/>
              <a:gd name="connsiteX22" fmla="*/ 8267700 w 8267700"/>
              <a:gd name="connsiteY22" fmla="*/ 1019175 h 3762375"/>
              <a:gd name="connsiteX23" fmla="*/ 8172450 w 8267700"/>
              <a:gd name="connsiteY23" fmla="*/ 600075 h 3762375"/>
              <a:gd name="connsiteX24" fmla="*/ 7991475 w 8267700"/>
              <a:gd name="connsiteY24" fmla="*/ 266700 h 3762375"/>
              <a:gd name="connsiteX25" fmla="*/ 7800975 w 8267700"/>
              <a:gd name="connsiteY25" fmla="*/ 0 h 3762375"/>
              <a:gd name="connsiteX26" fmla="*/ 7753350 w 8267700"/>
              <a:gd name="connsiteY26" fmla="*/ 381000 h 3762375"/>
              <a:gd name="connsiteX27" fmla="*/ 7753350 w 8267700"/>
              <a:gd name="connsiteY27" fmla="*/ 733425 h 3762375"/>
              <a:gd name="connsiteX28" fmla="*/ 7743825 w 8267700"/>
              <a:gd name="connsiteY28" fmla="*/ 981075 h 3762375"/>
              <a:gd name="connsiteX29" fmla="*/ 7629525 w 8267700"/>
              <a:gd name="connsiteY29" fmla="*/ 1285875 h 3762375"/>
              <a:gd name="connsiteX30" fmla="*/ 7477125 w 8267700"/>
              <a:gd name="connsiteY30" fmla="*/ 1524000 h 3762375"/>
              <a:gd name="connsiteX31" fmla="*/ 7181850 w 8267700"/>
              <a:gd name="connsiteY31" fmla="*/ 1981200 h 3762375"/>
              <a:gd name="connsiteX32" fmla="*/ 6800850 w 8267700"/>
              <a:gd name="connsiteY32" fmla="*/ 2419350 h 3762375"/>
              <a:gd name="connsiteX33" fmla="*/ 6524625 w 8267700"/>
              <a:gd name="connsiteY33" fmla="*/ 2676525 h 3762375"/>
              <a:gd name="connsiteX34" fmla="*/ 6305550 w 8267700"/>
              <a:gd name="connsiteY34" fmla="*/ 2905125 h 3762375"/>
              <a:gd name="connsiteX35" fmla="*/ 5934075 w 8267700"/>
              <a:gd name="connsiteY35" fmla="*/ 3105150 h 3762375"/>
              <a:gd name="connsiteX36" fmla="*/ 5486400 w 8267700"/>
              <a:gd name="connsiteY36" fmla="*/ 3267075 h 3762375"/>
              <a:gd name="connsiteX37" fmla="*/ 4953000 w 8267700"/>
              <a:gd name="connsiteY37" fmla="*/ 3381375 h 3762375"/>
              <a:gd name="connsiteX38" fmla="*/ 4248150 w 8267700"/>
              <a:gd name="connsiteY38" fmla="*/ 3438525 h 3762375"/>
              <a:gd name="connsiteX39" fmla="*/ 3857625 w 8267700"/>
              <a:gd name="connsiteY39" fmla="*/ 3476625 h 3762375"/>
              <a:gd name="connsiteX40" fmla="*/ 3276600 w 8267700"/>
              <a:gd name="connsiteY40" fmla="*/ 3476625 h 3762375"/>
              <a:gd name="connsiteX41" fmla="*/ 2800350 w 8267700"/>
              <a:gd name="connsiteY41" fmla="*/ 3400425 h 3762375"/>
              <a:gd name="connsiteX42" fmla="*/ 1962150 w 8267700"/>
              <a:gd name="connsiteY42" fmla="*/ 3219450 h 3762375"/>
              <a:gd name="connsiteX43" fmla="*/ 1533525 w 8267700"/>
              <a:gd name="connsiteY43" fmla="*/ 3009900 h 3762375"/>
              <a:gd name="connsiteX44" fmla="*/ 1209675 w 8267700"/>
              <a:gd name="connsiteY44" fmla="*/ 2762250 h 3762375"/>
              <a:gd name="connsiteX45" fmla="*/ 933450 w 8267700"/>
              <a:gd name="connsiteY45" fmla="*/ 2524125 h 3762375"/>
              <a:gd name="connsiteX46" fmla="*/ 742950 w 8267700"/>
              <a:gd name="connsiteY46" fmla="*/ 2247900 h 3762375"/>
              <a:gd name="connsiteX47" fmla="*/ 628650 w 8267700"/>
              <a:gd name="connsiteY47" fmla="*/ 1933575 h 3762375"/>
              <a:gd name="connsiteX48" fmla="*/ 571500 w 8267700"/>
              <a:gd name="connsiteY48" fmla="*/ 1676400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267700" h="3762375">
                <a:moveTo>
                  <a:pt x="571500" y="1676400"/>
                </a:moveTo>
                <a:lnTo>
                  <a:pt x="76200" y="1400175"/>
                </a:lnTo>
                <a:lnTo>
                  <a:pt x="38100" y="1419225"/>
                </a:lnTo>
                <a:lnTo>
                  <a:pt x="0" y="1885950"/>
                </a:lnTo>
                <a:lnTo>
                  <a:pt x="19050" y="2352675"/>
                </a:lnTo>
                <a:lnTo>
                  <a:pt x="57150" y="2390775"/>
                </a:lnTo>
                <a:lnTo>
                  <a:pt x="133350" y="2762250"/>
                </a:lnTo>
                <a:lnTo>
                  <a:pt x="57150" y="2828925"/>
                </a:lnTo>
                <a:lnTo>
                  <a:pt x="257175" y="3209925"/>
                </a:lnTo>
                <a:lnTo>
                  <a:pt x="323850" y="3352800"/>
                </a:lnTo>
                <a:lnTo>
                  <a:pt x="457200" y="3486150"/>
                </a:lnTo>
                <a:lnTo>
                  <a:pt x="666750" y="3686175"/>
                </a:lnTo>
                <a:lnTo>
                  <a:pt x="800100" y="3762375"/>
                </a:lnTo>
                <a:lnTo>
                  <a:pt x="6810375" y="3762375"/>
                </a:lnTo>
                <a:lnTo>
                  <a:pt x="7029450" y="3638550"/>
                </a:lnTo>
                <a:lnTo>
                  <a:pt x="7553325" y="3257550"/>
                </a:lnTo>
                <a:lnTo>
                  <a:pt x="7534275" y="3190875"/>
                </a:lnTo>
                <a:lnTo>
                  <a:pt x="7943850" y="2533650"/>
                </a:lnTo>
                <a:lnTo>
                  <a:pt x="7991475" y="2505075"/>
                </a:lnTo>
                <a:lnTo>
                  <a:pt x="8191500" y="1914525"/>
                </a:lnTo>
                <a:lnTo>
                  <a:pt x="8248650" y="1733550"/>
                </a:lnTo>
                <a:lnTo>
                  <a:pt x="8239125" y="1047750"/>
                </a:lnTo>
                <a:lnTo>
                  <a:pt x="8267700" y="1019175"/>
                </a:lnTo>
                <a:lnTo>
                  <a:pt x="8172450" y="600075"/>
                </a:lnTo>
                <a:lnTo>
                  <a:pt x="7991475" y="266700"/>
                </a:lnTo>
                <a:lnTo>
                  <a:pt x="7800975" y="0"/>
                </a:lnTo>
                <a:lnTo>
                  <a:pt x="7753350" y="381000"/>
                </a:lnTo>
                <a:lnTo>
                  <a:pt x="7753350" y="733425"/>
                </a:lnTo>
                <a:lnTo>
                  <a:pt x="7743825" y="981075"/>
                </a:lnTo>
                <a:lnTo>
                  <a:pt x="7629525" y="1285875"/>
                </a:lnTo>
                <a:lnTo>
                  <a:pt x="7477125" y="1524000"/>
                </a:lnTo>
                <a:lnTo>
                  <a:pt x="7181850" y="1981200"/>
                </a:lnTo>
                <a:lnTo>
                  <a:pt x="6800850" y="2419350"/>
                </a:lnTo>
                <a:lnTo>
                  <a:pt x="6524625" y="2676525"/>
                </a:lnTo>
                <a:lnTo>
                  <a:pt x="6305550" y="2905125"/>
                </a:lnTo>
                <a:lnTo>
                  <a:pt x="5934075" y="3105150"/>
                </a:lnTo>
                <a:lnTo>
                  <a:pt x="5486400" y="3267075"/>
                </a:lnTo>
                <a:lnTo>
                  <a:pt x="4953000" y="3381375"/>
                </a:lnTo>
                <a:lnTo>
                  <a:pt x="4248150" y="3438525"/>
                </a:lnTo>
                <a:lnTo>
                  <a:pt x="3857625" y="3476625"/>
                </a:lnTo>
                <a:lnTo>
                  <a:pt x="3276600" y="3476625"/>
                </a:lnTo>
                <a:lnTo>
                  <a:pt x="2800350" y="3400425"/>
                </a:lnTo>
                <a:lnTo>
                  <a:pt x="1962150" y="3219450"/>
                </a:lnTo>
                <a:lnTo>
                  <a:pt x="1533525" y="3009900"/>
                </a:lnTo>
                <a:lnTo>
                  <a:pt x="1209675" y="2762250"/>
                </a:lnTo>
                <a:lnTo>
                  <a:pt x="933450" y="2524125"/>
                </a:lnTo>
                <a:lnTo>
                  <a:pt x="742950" y="2247900"/>
                </a:lnTo>
                <a:lnTo>
                  <a:pt x="628650" y="1933575"/>
                </a:lnTo>
                <a:lnTo>
                  <a:pt x="571500" y="1676400"/>
                </a:lnTo>
                <a:close/>
              </a:path>
            </a:pathLst>
          </a:custGeom>
          <a:solidFill>
            <a:srgbClr val="92D050">
              <a:alpha val="2588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Freeform 12"/>
          <p:cNvSpPr/>
          <p:nvPr/>
        </p:nvSpPr>
        <p:spPr>
          <a:xfrm>
            <a:off x="4008120" y="3185160"/>
            <a:ext cx="6118860" cy="2346960"/>
          </a:xfrm>
          <a:custGeom>
            <a:avLst/>
            <a:gdLst>
              <a:gd name="connsiteX0" fmla="*/ 68580 w 6118860"/>
              <a:gd name="connsiteY0" fmla="*/ 746760 h 2346960"/>
              <a:gd name="connsiteX1" fmla="*/ 0 w 6118860"/>
              <a:gd name="connsiteY1" fmla="*/ 548640 h 2346960"/>
              <a:gd name="connsiteX2" fmla="*/ 7620 w 6118860"/>
              <a:gd name="connsiteY2" fmla="*/ 533400 h 2346960"/>
              <a:gd name="connsiteX3" fmla="*/ 228600 w 6118860"/>
              <a:gd name="connsiteY3" fmla="*/ 678180 h 2346960"/>
              <a:gd name="connsiteX4" fmla="*/ 419100 w 6118860"/>
              <a:gd name="connsiteY4" fmla="*/ 784860 h 2346960"/>
              <a:gd name="connsiteX5" fmla="*/ 868680 w 6118860"/>
              <a:gd name="connsiteY5" fmla="*/ 937260 h 2346960"/>
              <a:gd name="connsiteX6" fmla="*/ 1158240 w 6118860"/>
              <a:gd name="connsiteY6" fmla="*/ 1043940 h 2346960"/>
              <a:gd name="connsiteX7" fmla="*/ 1546860 w 6118860"/>
              <a:gd name="connsiteY7" fmla="*/ 1135380 h 2346960"/>
              <a:gd name="connsiteX8" fmla="*/ 1973580 w 6118860"/>
              <a:gd name="connsiteY8" fmla="*/ 1203960 h 2346960"/>
              <a:gd name="connsiteX9" fmla="*/ 2423160 w 6118860"/>
              <a:gd name="connsiteY9" fmla="*/ 1249680 h 2346960"/>
              <a:gd name="connsiteX10" fmla="*/ 2903220 w 6118860"/>
              <a:gd name="connsiteY10" fmla="*/ 1211580 h 2346960"/>
              <a:gd name="connsiteX11" fmla="*/ 3383280 w 6118860"/>
              <a:gd name="connsiteY11" fmla="*/ 1165860 h 2346960"/>
              <a:gd name="connsiteX12" fmla="*/ 3832860 w 6118860"/>
              <a:gd name="connsiteY12" fmla="*/ 1066800 h 2346960"/>
              <a:gd name="connsiteX13" fmla="*/ 4221480 w 6118860"/>
              <a:gd name="connsiteY13" fmla="*/ 960120 h 2346960"/>
              <a:gd name="connsiteX14" fmla="*/ 5036820 w 6118860"/>
              <a:gd name="connsiteY14" fmla="*/ 960120 h 2346960"/>
              <a:gd name="connsiteX15" fmla="*/ 5273040 w 6118860"/>
              <a:gd name="connsiteY15" fmla="*/ 762000 h 2346960"/>
              <a:gd name="connsiteX16" fmla="*/ 5471160 w 6118860"/>
              <a:gd name="connsiteY16" fmla="*/ 541020 h 2346960"/>
              <a:gd name="connsiteX17" fmla="*/ 5562600 w 6118860"/>
              <a:gd name="connsiteY17" fmla="*/ 373380 h 2346960"/>
              <a:gd name="connsiteX18" fmla="*/ 5600700 w 6118860"/>
              <a:gd name="connsiteY18" fmla="*/ 236220 h 2346960"/>
              <a:gd name="connsiteX19" fmla="*/ 5631180 w 6118860"/>
              <a:gd name="connsiteY19" fmla="*/ 144780 h 2346960"/>
              <a:gd name="connsiteX20" fmla="*/ 5684520 w 6118860"/>
              <a:gd name="connsiteY20" fmla="*/ 0 h 2346960"/>
              <a:gd name="connsiteX21" fmla="*/ 6118860 w 6118860"/>
              <a:gd name="connsiteY21" fmla="*/ 213360 h 2346960"/>
              <a:gd name="connsiteX22" fmla="*/ 6118860 w 6118860"/>
              <a:gd name="connsiteY22" fmla="*/ 449580 h 2346960"/>
              <a:gd name="connsiteX23" fmla="*/ 6073140 w 6118860"/>
              <a:gd name="connsiteY23" fmla="*/ 670560 h 2346960"/>
              <a:gd name="connsiteX24" fmla="*/ 5951220 w 6118860"/>
              <a:gd name="connsiteY24" fmla="*/ 929640 h 2346960"/>
              <a:gd name="connsiteX25" fmla="*/ 5486400 w 6118860"/>
              <a:gd name="connsiteY25" fmla="*/ 1341120 h 2346960"/>
              <a:gd name="connsiteX26" fmla="*/ 4846320 w 6118860"/>
              <a:gd name="connsiteY26" fmla="*/ 1805940 h 2346960"/>
              <a:gd name="connsiteX27" fmla="*/ 4335780 w 6118860"/>
              <a:gd name="connsiteY27" fmla="*/ 2042160 h 2346960"/>
              <a:gd name="connsiteX28" fmla="*/ 3703320 w 6118860"/>
              <a:gd name="connsiteY28" fmla="*/ 2240280 h 2346960"/>
              <a:gd name="connsiteX29" fmla="*/ 3314700 w 6118860"/>
              <a:gd name="connsiteY29" fmla="*/ 2324100 h 2346960"/>
              <a:gd name="connsiteX30" fmla="*/ 2545080 w 6118860"/>
              <a:gd name="connsiteY30" fmla="*/ 2346960 h 2346960"/>
              <a:gd name="connsiteX31" fmla="*/ 1775460 w 6118860"/>
              <a:gd name="connsiteY31" fmla="*/ 2255520 h 2346960"/>
              <a:gd name="connsiteX32" fmla="*/ 1653540 w 6118860"/>
              <a:gd name="connsiteY32" fmla="*/ 1706880 h 2346960"/>
              <a:gd name="connsiteX33" fmla="*/ 1089660 w 6118860"/>
              <a:gd name="connsiteY33" fmla="*/ 1516380 h 2346960"/>
              <a:gd name="connsiteX34" fmla="*/ 746760 w 6118860"/>
              <a:gd name="connsiteY34" fmla="*/ 1333500 h 2346960"/>
              <a:gd name="connsiteX35" fmla="*/ 373380 w 6118860"/>
              <a:gd name="connsiteY35" fmla="*/ 1043940 h 2346960"/>
              <a:gd name="connsiteX36" fmla="*/ 68580 w 6118860"/>
              <a:gd name="connsiteY36" fmla="*/ 74676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18860" h="2346960">
                <a:moveTo>
                  <a:pt x="68580" y="746760"/>
                </a:moveTo>
                <a:lnTo>
                  <a:pt x="0" y="548640"/>
                </a:lnTo>
                <a:lnTo>
                  <a:pt x="7620" y="533400"/>
                </a:lnTo>
                <a:lnTo>
                  <a:pt x="228600" y="678180"/>
                </a:lnTo>
                <a:lnTo>
                  <a:pt x="419100" y="784860"/>
                </a:lnTo>
                <a:lnTo>
                  <a:pt x="868680" y="937260"/>
                </a:lnTo>
                <a:lnTo>
                  <a:pt x="1158240" y="1043940"/>
                </a:lnTo>
                <a:lnTo>
                  <a:pt x="1546860" y="1135380"/>
                </a:lnTo>
                <a:lnTo>
                  <a:pt x="1973580" y="1203960"/>
                </a:lnTo>
                <a:lnTo>
                  <a:pt x="2423160" y="1249680"/>
                </a:lnTo>
                <a:lnTo>
                  <a:pt x="2903220" y="1211580"/>
                </a:lnTo>
                <a:lnTo>
                  <a:pt x="3383280" y="1165860"/>
                </a:lnTo>
                <a:lnTo>
                  <a:pt x="3832860" y="1066800"/>
                </a:lnTo>
                <a:lnTo>
                  <a:pt x="4221480" y="960120"/>
                </a:lnTo>
                <a:lnTo>
                  <a:pt x="5036820" y="960120"/>
                </a:lnTo>
                <a:lnTo>
                  <a:pt x="5273040" y="762000"/>
                </a:lnTo>
                <a:lnTo>
                  <a:pt x="5471160" y="541020"/>
                </a:lnTo>
                <a:lnTo>
                  <a:pt x="5562600" y="373380"/>
                </a:lnTo>
                <a:lnTo>
                  <a:pt x="5600700" y="236220"/>
                </a:lnTo>
                <a:lnTo>
                  <a:pt x="5631180" y="144780"/>
                </a:lnTo>
                <a:lnTo>
                  <a:pt x="5684520" y="0"/>
                </a:lnTo>
                <a:lnTo>
                  <a:pt x="6118860" y="213360"/>
                </a:lnTo>
                <a:lnTo>
                  <a:pt x="6118860" y="449580"/>
                </a:lnTo>
                <a:lnTo>
                  <a:pt x="6073140" y="670560"/>
                </a:lnTo>
                <a:lnTo>
                  <a:pt x="5951220" y="929640"/>
                </a:lnTo>
                <a:lnTo>
                  <a:pt x="5486400" y="1341120"/>
                </a:lnTo>
                <a:lnTo>
                  <a:pt x="4846320" y="1805940"/>
                </a:lnTo>
                <a:lnTo>
                  <a:pt x="4335780" y="2042160"/>
                </a:lnTo>
                <a:lnTo>
                  <a:pt x="3703320" y="2240280"/>
                </a:lnTo>
                <a:lnTo>
                  <a:pt x="3314700" y="2324100"/>
                </a:lnTo>
                <a:lnTo>
                  <a:pt x="2545080" y="2346960"/>
                </a:lnTo>
                <a:lnTo>
                  <a:pt x="1775460" y="2255520"/>
                </a:lnTo>
                <a:lnTo>
                  <a:pt x="1653540" y="1706880"/>
                </a:lnTo>
                <a:lnTo>
                  <a:pt x="1089660" y="1516380"/>
                </a:lnTo>
                <a:lnTo>
                  <a:pt x="746760" y="1333500"/>
                </a:lnTo>
                <a:lnTo>
                  <a:pt x="373380" y="1043940"/>
                </a:lnTo>
                <a:lnTo>
                  <a:pt x="68580" y="746760"/>
                </a:lnTo>
                <a:close/>
              </a:path>
            </a:pathLst>
          </a:custGeom>
          <a:solidFill>
            <a:srgbClr val="92D050">
              <a:alpha val="2588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5" name="Rectangle 14"/>
          <p:cNvSpPr/>
          <p:nvPr/>
        </p:nvSpPr>
        <p:spPr>
          <a:xfrm>
            <a:off x="5295907" y="3031281"/>
            <a:ext cx="3723017" cy="991619"/>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600"/>
              </a:spcBef>
              <a:buClr>
                <a:srgbClr val="116656"/>
              </a:buClr>
              <a:buSzPct val="120000"/>
            </a:pPr>
            <a:r>
              <a:rPr lang="en-US" sz="1300" b="1" dirty="0" smtClean="0">
                <a:solidFill>
                  <a:schemeClr val="bg1"/>
                </a:solidFill>
              </a:rPr>
              <a:t>Strike line position affected by</a:t>
            </a:r>
          </a:p>
          <a:p>
            <a:pPr marL="285750" indent="-285750" algn="l">
              <a:spcBef>
                <a:spcPts val="600"/>
              </a:spcBef>
              <a:buClr>
                <a:srgbClr val="116656"/>
              </a:buClr>
              <a:buSzPct val="120000"/>
              <a:buFont typeface="Arial" panose="020B0604020202020204" pitchFamily="34" charset="0"/>
              <a:buChar char="•"/>
            </a:pPr>
            <a:r>
              <a:rPr lang="en-US" sz="1300" b="1" dirty="0" smtClean="0">
                <a:solidFill>
                  <a:schemeClr val="bg1"/>
                </a:solidFill>
              </a:rPr>
              <a:t>Broad magnetic configuration flexibility</a:t>
            </a:r>
          </a:p>
          <a:p>
            <a:pPr marL="285750" indent="-285750" algn="l">
              <a:spcBef>
                <a:spcPts val="600"/>
              </a:spcBef>
              <a:buClr>
                <a:srgbClr val="116656"/>
              </a:buClr>
              <a:buSzPct val="120000"/>
              <a:buFont typeface="Arial" panose="020B0604020202020204" pitchFamily="34" charset="0"/>
              <a:buChar char="•"/>
            </a:pPr>
            <a:r>
              <a:rPr lang="en-US" sz="1300" b="1" dirty="0" smtClean="0">
                <a:solidFill>
                  <a:schemeClr val="bg1"/>
                </a:solidFill>
              </a:rPr>
              <a:t>Plasma currents</a:t>
            </a:r>
            <a:endParaRPr lang="de-DE" sz="1300" b="1" dirty="0" smtClean="0">
              <a:solidFill>
                <a:schemeClr val="bg1"/>
              </a:solidFill>
            </a:endParaRPr>
          </a:p>
        </p:txBody>
      </p:sp>
      <p:sp>
        <p:nvSpPr>
          <p:cNvPr id="16" name="TextBox 15"/>
          <p:cNvSpPr txBox="1"/>
          <p:nvPr/>
        </p:nvSpPr>
        <p:spPr>
          <a:xfrm>
            <a:off x="9758311" y="6148967"/>
            <a:ext cx="1438584" cy="551241"/>
          </a:xfrm>
          <a:prstGeom prst="rect">
            <a:avLst/>
          </a:prstGeom>
          <a:noFill/>
        </p:spPr>
        <p:txBody>
          <a:bodyPr wrap="square" lIns="0" tIns="0" rIns="0" bIns="0" rtlCol="0" anchor="t" anchorCtr="0">
            <a:spAutoFit/>
          </a:bodyPr>
          <a:lstStyle/>
          <a:p>
            <a:pPr algn="r">
              <a:lnSpc>
                <a:spcPts val="2300"/>
              </a:lnSpc>
            </a:pPr>
            <a:r>
              <a:rPr lang="en-US" sz="1200" b="1" dirty="0" smtClean="0"/>
              <a:t>Courtesy  </a:t>
            </a:r>
          </a:p>
          <a:p>
            <a:pPr algn="r">
              <a:lnSpc>
                <a:spcPts val="2300"/>
              </a:lnSpc>
            </a:pPr>
            <a:r>
              <a:rPr lang="en-US" sz="1200" b="1" dirty="0" smtClean="0"/>
              <a:t>D. Boeckenhoff</a:t>
            </a:r>
            <a:endParaRPr lang="de-DE" sz="1200" b="1" dirty="0" err="1" smtClean="0"/>
          </a:p>
        </p:txBody>
      </p:sp>
      <p:cxnSp>
        <p:nvCxnSpPr>
          <p:cNvPr id="18" name="Straight Arrow Connector 17"/>
          <p:cNvCxnSpPr/>
          <p:nvPr/>
        </p:nvCxnSpPr>
        <p:spPr>
          <a:xfrm flipH="1" flipV="1">
            <a:off x="3641798" y="3878839"/>
            <a:ext cx="430229" cy="548550"/>
          </a:xfrm>
          <a:prstGeom prst="straightConnector1">
            <a:avLst/>
          </a:prstGeom>
          <a:ln w="76200" cmpd="sng">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21706" y="3670506"/>
            <a:ext cx="1333699" cy="294953"/>
          </a:xfrm>
          <a:prstGeom prst="rect">
            <a:avLst/>
          </a:prstGeom>
          <a:solidFill>
            <a:schemeClr val="tx1"/>
          </a:solidFill>
        </p:spPr>
        <p:txBody>
          <a:bodyPr wrap="square" lIns="0" tIns="0" rIns="0" bIns="0" rtlCol="0" anchor="t" anchorCtr="0">
            <a:spAutoFit/>
          </a:bodyPr>
          <a:lstStyle/>
          <a:p>
            <a:pPr algn="ctr">
              <a:lnSpc>
                <a:spcPts val="2300"/>
              </a:lnSpc>
              <a:spcBef>
                <a:spcPts val="1150"/>
              </a:spcBef>
            </a:pPr>
            <a:r>
              <a:rPr lang="en-US" sz="1200" b="1" dirty="0" smtClean="0">
                <a:solidFill>
                  <a:schemeClr val="bg1"/>
                </a:solidFill>
              </a:rPr>
              <a:t>Pumping gap</a:t>
            </a:r>
            <a:endParaRPr lang="de-DE" sz="1200" b="1" dirty="0" err="1" smtClean="0">
              <a:solidFill>
                <a:schemeClr val="bg1"/>
              </a:solidFill>
            </a:endParaRPr>
          </a:p>
        </p:txBody>
      </p:sp>
    </p:spTree>
    <p:extLst>
      <p:ext uri="{BB962C8B-B14F-4D97-AF65-F5344CB8AC3E}">
        <p14:creationId xmlns:p14="http://schemas.microsoft.com/office/powerpoint/2010/main" val="1592397750"/>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2"/>
                                        </p:tgtEl>
                                        <p:attrNameLst>
                                          <p:attrName>style.visibility</p:attrName>
                                        </p:attrNameLst>
                                      </p:cBhvr>
                                      <p:to>
                                        <p:strVal val="visible"/>
                                      </p:to>
                                    </p:set>
                                  </p:childTnLst>
                                  <p:subTnLst>
                                    <p:set>
                                      <p:cBhvr override="childStyle">
                                        <p:cTn dur="1" fill="hold" display="0" masterRel="nextClick" afterEffect="1"/>
                                        <p:tgtEl>
                                          <p:spTgt spid="11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5555"/>
          <a:stretch/>
        </p:blipFill>
        <p:spPr>
          <a:xfrm>
            <a:off x="2898246" y="964211"/>
            <a:ext cx="9028176" cy="3672408"/>
          </a:xfrm>
          <a:prstGeom prst="rect">
            <a:avLst/>
          </a:prstGeom>
        </p:spPr>
      </p:pic>
      <p:sp>
        <p:nvSpPr>
          <p:cNvPr id="8" name="Title 7"/>
          <p:cNvSpPr>
            <a:spLocks noGrp="1"/>
          </p:cNvSpPr>
          <p:nvPr>
            <p:ph type="title"/>
          </p:nvPr>
        </p:nvSpPr>
        <p:spPr/>
        <p:txBody>
          <a:bodyPr/>
          <a:lstStyle/>
          <a:p>
            <a:r>
              <a:rPr lang="en-US" dirty="0" smtClean="0"/>
              <a:t>Divertor / baffle overload issues</a:t>
            </a:r>
            <a:endParaRPr lang="de-DE" dirty="0"/>
          </a:p>
        </p:txBody>
      </p:sp>
      <p:sp>
        <p:nvSpPr>
          <p:cNvPr id="2" name="Slide Number Placeholder 1"/>
          <p:cNvSpPr>
            <a:spLocks noGrp="1"/>
          </p:cNvSpPr>
          <p:nvPr>
            <p:ph type="sldNum" sz="quarter" idx="16"/>
          </p:nvPr>
        </p:nvSpPr>
        <p:spPr/>
        <p:txBody>
          <a:bodyPr/>
          <a:lstStyle/>
          <a:p>
            <a:fld id="{31AA536C-85F5-4A1B-A111-7CE00A08BCBC}" type="slidenum">
              <a:rPr lang="de-DE" smtClean="0"/>
              <a:pPr/>
              <a:t>30</a:t>
            </a:fld>
            <a:endParaRPr lang="de-DE" dirty="0"/>
          </a:p>
        </p:txBody>
      </p:sp>
      <p:pic>
        <p:nvPicPr>
          <p:cNvPr id="6" name="Picture 5"/>
          <p:cNvPicPr>
            <a:picLocks noChangeAspect="1"/>
          </p:cNvPicPr>
          <p:nvPr/>
        </p:nvPicPr>
        <p:blipFill>
          <a:blip r:embed="rId4"/>
          <a:stretch>
            <a:fillRect/>
          </a:stretch>
        </p:blipFill>
        <p:spPr>
          <a:xfrm>
            <a:off x="45371" y="1706363"/>
            <a:ext cx="2866225" cy="185202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16" y="4205106"/>
            <a:ext cx="2678464" cy="2290046"/>
          </a:xfrm>
          <a:prstGeom prst="rect">
            <a:avLst/>
          </a:prstGeom>
        </p:spPr>
      </p:pic>
      <p:sp>
        <p:nvSpPr>
          <p:cNvPr id="11" name="Rectangle 10"/>
          <p:cNvSpPr/>
          <p:nvPr/>
        </p:nvSpPr>
        <p:spPr>
          <a:xfrm>
            <a:off x="1293019" y="4731544"/>
            <a:ext cx="702469" cy="1833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Box 11"/>
          <p:cNvSpPr txBox="1"/>
          <p:nvPr/>
        </p:nvSpPr>
        <p:spPr>
          <a:xfrm>
            <a:off x="766716" y="6218153"/>
            <a:ext cx="1950117" cy="276999"/>
          </a:xfrm>
          <a:prstGeom prst="rect">
            <a:avLst/>
          </a:prstGeom>
          <a:noFill/>
        </p:spPr>
        <p:txBody>
          <a:bodyPr wrap="square" rtlCol="0">
            <a:spAutoFit/>
          </a:bodyPr>
          <a:lstStyle/>
          <a:p>
            <a:r>
              <a:rPr lang="en-US" sz="1200" dirty="0" smtClean="0">
                <a:hlinkClick r:id="rId6"/>
              </a:rPr>
              <a:t>Boscary 2012</a:t>
            </a:r>
            <a:endParaRPr lang="de-DE" sz="1200" dirty="0"/>
          </a:p>
        </p:txBody>
      </p:sp>
      <p:sp>
        <p:nvSpPr>
          <p:cNvPr id="13" name="TextBox 12"/>
          <p:cNvSpPr txBox="1"/>
          <p:nvPr/>
        </p:nvSpPr>
        <p:spPr>
          <a:xfrm>
            <a:off x="2835580" y="4855369"/>
            <a:ext cx="2559717" cy="738664"/>
          </a:xfrm>
          <a:prstGeom prst="rect">
            <a:avLst/>
          </a:prstGeom>
          <a:noFill/>
        </p:spPr>
        <p:txBody>
          <a:bodyPr wrap="square" rtlCol="0">
            <a:spAutoFit/>
          </a:bodyPr>
          <a:lstStyle/>
          <a:p>
            <a:r>
              <a:rPr lang="en-US" sz="1400" dirty="0" smtClean="0">
                <a:solidFill>
                  <a:srgbClr val="FF0000"/>
                </a:solidFill>
              </a:rPr>
              <a:t>Delamination at CFC-Cu interface limiting allowed load onto edge tiles</a:t>
            </a:r>
            <a:endParaRPr lang="de-DE" sz="1400" dirty="0">
              <a:solidFill>
                <a:srgbClr val="FF0000"/>
              </a:solidFill>
            </a:endParaRPr>
          </a:p>
        </p:txBody>
      </p:sp>
      <p:sp>
        <p:nvSpPr>
          <p:cNvPr id="14" name="TextBox 13"/>
          <p:cNvSpPr txBox="1"/>
          <p:nvPr/>
        </p:nvSpPr>
        <p:spPr>
          <a:xfrm>
            <a:off x="8216925" y="6451636"/>
            <a:ext cx="3346425" cy="307777"/>
          </a:xfrm>
          <a:prstGeom prst="rect">
            <a:avLst/>
          </a:prstGeom>
          <a:noFill/>
        </p:spPr>
        <p:txBody>
          <a:bodyPr wrap="square" rtlCol="0">
            <a:spAutoFit/>
          </a:bodyPr>
          <a:lstStyle/>
          <a:p>
            <a:r>
              <a:rPr lang="en-US" sz="1400" dirty="0" smtClean="0"/>
              <a:t>Local peak loads due to leading edges</a:t>
            </a:r>
            <a:endParaRPr lang="de-DE" sz="1400" dirty="0"/>
          </a:p>
        </p:txBody>
      </p:sp>
      <p:pic>
        <p:nvPicPr>
          <p:cNvPr id="15" name="Picture 23"/>
          <p:cNvPicPr>
            <a:picLocks noChangeAspect="1"/>
          </p:cNvPicPr>
          <p:nvPr/>
        </p:nvPicPr>
        <p:blipFill>
          <a:blip r:embed="rId7"/>
          <a:stretch>
            <a:fillRect/>
          </a:stretch>
        </p:blipFill>
        <p:spPr>
          <a:xfrm>
            <a:off x="8923929" y="4105274"/>
            <a:ext cx="3087318" cy="23463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755260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4"/>
          <p:cNvPicPr>
            <a:picLocks noChangeAspect="1"/>
          </p:cNvPicPr>
          <p:nvPr/>
        </p:nvPicPr>
        <p:blipFill rotWithShape="1">
          <a:blip r:embed="rId3">
            <a:extLst>
              <a:ext uri="{28A0092B-C50C-407E-A947-70E740481C1C}">
                <a14:useLocalDpi xmlns:a14="http://schemas.microsoft.com/office/drawing/2010/main" val="0"/>
              </a:ext>
            </a:extLst>
          </a:blip>
          <a:srcRect l="7827" t="11510" r="11811" b="6990"/>
          <a:stretch/>
        </p:blipFill>
        <p:spPr>
          <a:xfrm>
            <a:off x="285749" y="2634532"/>
            <a:ext cx="7079693" cy="4042432"/>
          </a:xfrm>
          <a:prstGeom prst="rect">
            <a:avLst/>
          </a:prstGeom>
        </p:spPr>
      </p:pic>
      <p:sp>
        <p:nvSpPr>
          <p:cNvPr id="2" name="Content Placeholder 1"/>
          <p:cNvSpPr>
            <a:spLocks noGrp="1"/>
          </p:cNvSpPr>
          <p:nvPr>
            <p:ph sz="quarter" idx="13"/>
          </p:nvPr>
        </p:nvSpPr>
        <p:spPr/>
        <p:txBody>
          <a:bodyPr/>
          <a:lstStyle/>
          <a:p>
            <a:r>
              <a:rPr lang="en-US" dirty="0" smtClean="0"/>
              <a:t>Plasma </a:t>
            </a:r>
            <a:r>
              <a:rPr lang="en-US" dirty="0" smtClean="0"/>
              <a:t>modeling</a:t>
            </a:r>
          </a:p>
          <a:p>
            <a:pPr lvl="1"/>
            <a:r>
              <a:rPr lang="en-US" dirty="0" smtClean="0"/>
              <a:t>EMC3-lite (heat loads</a:t>
            </a:r>
            <a:r>
              <a:rPr lang="en-US" dirty="0" smtClean="0"/>
              <a:t>)</a:t>
            </a:r>
            <a:endParaRPr lang="en-US" dirty="0" smtClean="0"/>
          </a:p>
          <a:p>
            <a:pPr lvl="1"/>
            <a:r>
              <a:rPr lang="en-US" dirty="0" smtClean="0"/>
              <a:t>EMC3-Eirene (heat loads + particle balance in the edge)</a:t>
            </a:r>
          </a:p>
          <a:p>
            <a:r>
              <a:rPr lang="en-US" dirty="0" smtClean="0"/>
              <a:t>Modelling of neutral gas transport from strike line to pump in sub-divertor space</a:t>
            </a:r>
            <a:endParaRPr lang="en-US" dirty="0" smtClean="0"/>
          </a:p>
          <a:p>
            <a:r>
              <a:rPr lang="en-US" dirty="0" smtClean="0">
                <a:sym typeface="Wingdings" panose="05000000000000000000" pitchFamily="2" charset="2"/>
              </a:rPr>
              <a:t>Leading edge tool to </a:t>
            </a:r>
            <a:r>
              <a:rPr lang="en-US" dirty="0" smtClean="0">
                <a:sym typeface="Wingdings" panose="05000000000000000000" pitchFamily="2" charset="2"/>
              </a:rPr>
              <a:t>determine </a:t>
            </a:r>
            <a:r>
              <a:rPr lang="en-US" dirty="0" smtClean="0">
                <a:sym typeface="Wingdings" panose="05000000000000000000" pitchFamily="2" charset="2"/>
              </a:rPr>
              <a:t>allowable steps between tiles and modules</a:t>
            </a:r>
            <a:endParaRPr lang="en-US" dirty="0" smtClean="0">
              <a:sym typeface="Wingdings" panose="05000000000000000000" pitchFamily="2" charset="2"/>
            </a:endParaRPr>
          </a:p>
          <a:p>
            <a:pPr lvl="1"/>
            <a:endParaRPr lang="en-US" dirty="0" smtClean="0">
              <a:sym typeface="Wingdings" panose="05000000000000000000" pitchFamily="2" charset="2"/>
            </a:endParaRPr>
          </a:p>
        </p:txBody>
      </p:sp>
      <p:sp>
        <p:nvSpPr>
          <p:cNvPr id="3" name="Title 2"/>
          <p:cNvSpPr>
            <a:spLocks noGrp="1"/>
          </p:cNvSpPr>
          <p:nvPr>
            <p:ph type="title"/>
          </p:nvPr>
        </p:nvSpPr>
        <p:spPr/>
        <p:txBody>
          <a:bodyPr/>
          <a:lstStyle/>
          <a:p>
            <a:r>
              <a:rPr lang="en-US" dirty="0" smtClean="0"/>
              <a:t>Tools to optimize plasma facing geometry</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31</a:t>
            </a:fld>
            <a:endParaRPr lang="de-DE" dirty="0"/>
          </a:p>
        </p:txBody>
      </p:sp>
      <p:sp>
        <p:nvSpPr>
          <p:cNvPr id="8" name="TextBox 7"/>
          <p:cNvSpPr txBox="1"/>
          <p:nvPr/>
        </p:nvSpPr>
        <p:spPr>
          <a:xfrm>
            <a:off x="3014507" y="2795027"/>
            <a:ext cx="3055250" cy="1192634"/>
          </a:xfrm>
          <a:prstGeom prst="rect">
            <a:avLst/>
          </a:prstGeom>
          <a:noFill/>
        </p:spPr>
        <p:txBody>
          <a:bodyPr wrap="square" lIns="0" tIns="0" rIns="0" bIns="0" rtlCol="0" anchor="t" anchorCtr="0">
            <a:spAutoFit/>
          </a:bodyPr>
          <a:lstStyle/>
          <a:p>
            <a:pPr algn="l">
              <a:lnSpc>
                <a:spcPts val="2300"/>
              </a:lnSpc>
              <a:spcBef>
                <a:spcPts val="1150"/>
              </a:spcBef>
            </a:pPr>
            <a:r>
              <a:rPr lang="de-DE" sz="1400" dirty="0" err="1" smtClean="0"/>
              <a:t>Allowable</a:t>
            </a:r>
            <a:r>
              <a:rPr lang="de-DE" sz="1400" dirty="0" smtClean="0"/>
              <a:t> </a:t>
            </a:r>
            <a:r>
              <a:rPr lang="de-DE" sz="1400" dirty="0" err="1" smtClean="0"/>
              <a:t>step</a:t>
            </a:r>
            <a:r>
              <a:rPr lang="de-DE" sz="1400" dirty="0" smtClean="0"/>
              <a:t> </a:t>
            </a:r>
            <a:r>
              <a:rPr lang="de-DE" sz="1400" dirty="0" err="1" smtClean="0"/>
              <a:t>size</a:t>
            </a:r>
            <a:r>
              <a:rPr lang="de-DE" sz="1400" dirty="0"/>
              <a:t> </a:t>
            </a:r>
            <a:r>
              <a:rPr lang="de-DE" sz="1400" dirty="0" err="1" smtClean="0"/>
              <a:t>T</a:t>
            </a:r>
            <a:r>
              <a:rPr lang="de-DE" sz="1400" baseline="-25000" dirty="0" err="1" smtClean="0"/>
              <a:t>WNiFe</a:t>
            </a:r>
            <a:r>
              <a:rPr lang="de-DE" sz="1400" dirty="0" smtClean="0"/>
              <a:t> &lt; 1300 °C</a:t>
            </a:r>
          </a:p>
          <a:p>
            <a:pPr algn="l">
              <a:lnSpc>
                <a:spcPts val="2300"/>
              </a:lnSpc>
              <a:spcBef>
                <a:spcPts val="1150"/>
              </a:spcBef>
            </a:pPr>
            <a:r>
              <a:rPr lang="de-DE" sz="1400" dirty="0" smtClean="0"/>
              <a:t>Aggregate </a:t>
            </a:r>
            <a:r>
              <a:rPr lang="de-DE" sz="1400" dirty="0" err="1" smtClean="0"/>
              <a:t>over</a:t>
            </a:r>
            <a:r>
              <a:rPr lang="de-DE" sz="1400" dirty="0" smtClean="0"/>
              <a:t> 9 mag. </a:t>
            </a:r>
            <a:r>
              <a:rPr lang="de-DE" sz="1400" dirty="0" err="1"/>
              <a:t>c</a:t>
            </a:r>
            <a:r>
              <a:rPr lang="de-DE" sz="1400" dirty="0" err="1" smtClean="0"/>
              <a:t>onfigurations</a:t>
            </a:r>
            <a:endParaRPr lang="de-DE" sz="1400" dirty="0" smtClean="0"/>
          </a:p>
          <a:p>
            <a:pPr algn="l">
              <a:lnSpc>
                <a:spcPts val="2300"/>
              </a:lnSpc>
              <a:spcBef>
                <a:spcPts val="1150"/>
              </a:spcBef>
            </a:pPr>
            <a:r>
              <a:rPr lang="de-DE" sz="1400" dirty="0" err="1" smtClean="0"/>
              <a:t>No</a:t>
            </a:r>
            <a:r>
              <a:rPr lang="de-DE" sz="1400" dirty="0" smtClean="0"/>
              <a:t> </a:t>
            </a:r>
            <a:r>
              <a:rPr lang="de-DE" sz="1400" dirty="0" err="1" smtClean="0"/>
              <a:t>shielding</a:t>
            </a:r>
            <a:r>
              <a:rPr lang="de-DE" sz="1400" dirty="0" smtClean="0"/>
              <a:t> </a:t>
            </a:r>
            <a:r>
              <a:rPr lang="de-DE" sz="1400" dirty="0" err="1" smtClean="0"/>
              <a:t>by</a:t>
            </a:r>
            <a:r>
              <a:rPr lang="de-DE" sz="1400" dirty="0" smtClean="0"/>
              <a:t> </a:t>
            </a:r>
            <a:r>
              <a:rPr lang="de-DE" sz="1400" dirty="0" err="1" smtClean="0"/>
              <a:t>neighouring</a:t>
            </a:r>
            <a:r>
              <a:rPr lang="de-DE" sz="1400" dirty="0" smtClean="0"/>
              <a:t> </a:t>
            </a:r>
            <a:r>
              <a:rPr lang="de-DE" sz="1400" dirty="0" err="1" smtClean="0"/>
              <a:t>tiles</a:t>
            </a:r>
            <a:endParaRPr lang="de-DE" sz="1400" dirty="0" smtClean="0"/>
          </a:p>
        </p:txBody>
      </p:sp>
      <p:grpSp>
        <p:nvGrpSpPr>
          <p:cNvPr id="34" name="Group 33"/>
          <p:cNvGrpSpPr/>
          <p:nvPr/>
        </p:nvGrpSpPr>
        <p:grpSpPr>
          <a:xfrm>
            <a:off x="7286078" y="2915885"/>
            <a:ext cx="4905921" cy="2000438"/>
            <a:chOff x="7286078" y="2915885"/>
            <a:chExt cx="4905921" cy="2000438"/>
          </a:xfrm>
        </p:grpSpPr>
        <p:pic>
          <p:nvPicPr>
            <p:cNvPr id="19" name="Grafik 40"/>
            <p:cNvPicPr>
              <a:picLocks noChangeAspect="1"/>
            </p:cNvPicPr>
            <p:nvPr/>
          </p:nvPicPr>
          <p:blipFill rotWithShape="1">
            <a:blip r:embed="rId4"/>
            <a:srcRect l="74056" t="4392" r="5858" b="75288"/>
            <a:stretch/>
          </p:blipFill>
          <p:spPr>
            <a:xfrm>
              <a:off x="9466643" y="2925711"/>
              <a:ext cx="2725356" cy="1990612"/>
            </a:xfrm>
            <a:prstGeom prst="rect">
              <a:avLst/>
            </a:prstGeom>
          </p:spPr>
        </p:pic>
        <p:pic>
          <p:nvPicPr>
            <p:cNvPr id="9" name="Grafik 40"/>
            <p:cNvPicPr>
              <a:picLocks noChangeAspect="1"/>
            </p:cNvPicPr>
            <p:nvPr/>
          </p:nvPicPr>
          <p:blipFill rotWithShape="1">
            <a:blip r:embed="rId4"/>
            <a:srcRect l="52775" t="4392" r="31634" b="75288"/>
            <a:stretch/>
          </p:blipFill>
          <p:spPr>
            <a:xfrm>
              <a:off x="7286078" y="2915885"/>
              <a:ext cx="2115467" cy="1990612"/>
            </a:xfrm>
            <a:prstGeom prst="rect">
              <a:avLst/>
            </a:prstGeom>
          </p:spPr>
        </p:pic>
        <p:sp>
          <p:nvSpPr>
            <p:cNvPr id="10" name="TextBox 9"/>
            <p:cNvSpPr txBox="1"/>
            <p:nvPr/>
          </p:nvSpPr>
          <p:spPr>
            <a:xfrm>
              <a:off x="7365442" y="4540236"/>
              <a:ext cx="726161" cy="294953"/>
            </a:xfrm>
            <a:prstGeom prst="rect">
              <a:avLst/>
            </a:prstGeom>
            <a:noFill/>
          </p:spPr>
          <p:txBody>
            <a:bodyPr wrap="none" lIns="0" tIns="0" rIns="0" bIns="0" rtlCol="0" anchor="t" anchorCtr="0">
              <a:spAutoFit/>
            </a:bodyPr>
            <a:lstStyle/>
            <a:p>
              <a:pPr algn="l">
                <a:lnSpc>
                  <a:spcPts val="2300"/>
                </a:lnSpc>
                <a:spcBef>
                  <a:spcPts val="1150"/>
                </a:spcBef>
              </a:pPr>
              <a:r>
                <a:rPr lang="de-DE" sz="1400" dirty="0" smtClean="0"/>
                <a:t>Standard</a:t>
              </a:r>
              <a:endParaRPr lang="de-DE" sz="1400" dirty="0" smtClean="0"/>
            </a:p>
          </p:txBody>
        </p:sp>
        <p:sp>
          <p:nvSpPr>
            <p:cNvPr id="11" name="TextBox 10"/>
            <p:cNvSpPr txBox="1"/>
            <p:nvPr/>
          </p:nvSpPr>
          <p:spPr>
            <a:xfrm>
              <a:off x="9583886" y="4573130"/>
              <a:ext cx="844783" cy="262059"/>
            </a:xfrm>
            <a:prstGeom prst="rect">
              <a:avLst/>
            </a:prstGeom>
            <a:noFill/>
          </p:spPr>
          <p:txBody>
            <a:bodyPr wrap="none" lIns="0" tIns="0" rIns="0" bIns="0" rtlCol="0" anchor="t" anchorCtr="0">
              <a:spAutoFit/>
            </a:bodyPr>
            <a:lstStyle/>
            <a:p>
              <a:pPr algn="l">
                <a:lnSpc>
                  <a:spcPts val="2300"/>
                </a:lnSpc>
                <a:spcBef>
                  <a:spcPts val="1150"/>
                </a:spcBef>
              </a:pPr>
              <a:r>
                <a:rPr lang="de-DE" sz="1400" dirty="0" smtClean="0"/>
                <a:t>Low </a:t>
              </a:r>
              <a:r>
                <a:rPr lang="de-DE" sz="1400" dirty="0" err="1" smtClean="0"/>
                <a:t>Mirror</a:t>
              </a:r>
              <a:endParaRPr lang="de-DE" sz="1400" dirty="0" smtClean="0"/>
            </a:p>
          </p:txBody>
        </p:sp>
      </p:grpSp>
      <p:sp>
        <p:nvSpPr>
          <p:cNvPr id="13" name="TextBox 12"/>
          <p:cNvSpPr txBox="1"/>
          <p:nvPr/>
        </p:nvSpPr>
        <p:spPr>
          <a:xfrm>
            <a:off x="7418684" y="2609572"/>
            <a:ext cx="1378583"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err="1" smtClean="0"/>
              <a:t>Incident</a:t>
            </a:r>
            <a:r>
              <a:rPr lang="de-DE" sz="1600" dirty="0" smtClean="0"/>
              <a:t> </a:t>
            </a:r>
            <a:r>
              <a:rPr lang="de-DE" sz="1600" dirty="0" err="1" smtClean="0"/>
              <a:t>angles</a:t>
            </a:r>
            <a:endParaRPr lang="de-DE" sz="1600" dirty="0" smtClean="0"/>
          </a:p>
        </p:txBody>
      </p:sp>
      <p:grpSp>
        <p:nvGrpSpPr>
          <p:cNvPr id="31" name="Group 30"/>
          <p:cNvGrpSpPr/>
          <p:nvPr/>
        </p:nvGrpSpPr>
        <p:grpSpPr>
          <a:xfrm>
            <a:off x="11746247" y="3084844"/>
            <a:ext cx="329248" cy="1602868"/>
            <a:chOff x="11393887" y="3074796"/>
            <a:chExt cx="576223" cy="1602868"/>
          </a:xfrm>
        </p:grpSpPr>
        <p:cxnSp>
          <p:nvCxnSpPr>
            <p:cNvPr id="29" name="Straight Arrow Connector 28"/>
            <p:cNvCxnSpPr/>
            <p:nvPr/>
          </p:nvCxnSpPr>
          <p:spPr>
            <a:xfrm flipH="1">
              <a:off x="11393887" y="3074796"/>
              <a:ext cx="576223" cy="0"/>
            </a:xfrm>
            <a:prstGeom prst="straightConnector1">
              <a:avLst/>
            </a:prstGeom>
            <a:ln w="28575"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11393887" y="4677664"/>
              <a:ext cx="576223" cy="0"/>
            </a:xfrm>
            <a:prstGeom prst="straightConnector1">
              <a:avLst/>
            </a:prstGeom>
            <a:ln w="28575"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8189543" y="4950971"/>
            <a:ext cx="2424006" cy="1825636"/>
            <a:chOff x="8189543" y="4950971"/>
            <a:chExt cx="2424006" cy="1825636"/>
          </a:xfrm>
        </p:grpSpPr>
        <p:pic>
          <p:nvPicPr>
            <p:cNvPr id="32" name="Grafik 40"/>
            <p:cNvPicPr>
              <a:picLocks noChangeAspect="1"/>
            </p:cNvPicPr>
            <p:nvPr/>
          </p:nvPicPr>
          <p:blipFill rotWithShape="1">
            <a:blip r:embed="rId4"/>
            <a:srcRect l="51826" t="37068" r="27703" b="41577"/>
            <a:stretch/>
          </p:blipFill>
          <p:spPr>
            <a:xfrm>
              <a:off x="8189543" y="4950971"/>
              <a:ext cx="2424006" cy="1825636"/>
            </a:xfrm>
            <a:prstGeom prst="rect">
              <a:avLst/>
            </a:prstGeom>
          </p:spPr>
        </p:pic>
        <p:sp>
          <p:nvSpPr>
            <p:cNvPr id="33" name="TextBox 32"/>
            <p:cNvSpPr txBox="1"/>
            <p:nvPr/>
          </p:nvSpPr>
          <p:spPr>
            <a:xfrm>
              <a:off x="9138706" y="4960797"/>
              <a:ext cx="1393010" cy="589905"/>
            </a:xfrm>
            <a:prstGeom prst="rect">
              <a:avLst/>
            </a:prstGeom>
            <a:noFill/>
          </p:spPr>
          <p:txBody>
            <a:bodyPr wrap="none" lIns="0" tIns="0" rIns="0" bIns="0" rtlCol="0" anchor="t" anchorCtr="0">
              <a:spAutoFit/>
            </a:bodyPr>
            <a:lstStyle/>
            <a:p>
              <a:pPr algn="r">
                <a:lnSpc>
                  <a:spcPts val="2300"/>
                </a:lnSpc>
              </a:pPr>
              <a:r>
                <a:rPr lang="de-DE" sz="1400" dirty="0" smtClean="0"/>
                <a:t>Areas </a:t>
              </a:r>
              <a:r>
                <a:rPr lang="de-DE" sz="1400" dirty="0" err="1" smtClean="0"/>
                <a:t>of</a:t>
              </a:r>
              <a:r>
                <a:rPr lang="de-DE" sz="1400" dirty="0" smtClean="0"/>
                <a:t> </a:t>
              </a:r>
              <a:r>
                <a:rPr lang="de-DE" sz="1400" dirty="0" err="1" smtClean="0"/>
                <a:t>opposite</a:t>
              </a:r>
              <a:endParaRPr lang="de-DE" sz="1400" dirty="0" smtClean="0"/>
            </a:p>
            <a:p>
              <a:pPr algn="r">
                <a:lnSpc>
                  <a:spcPts val="2300"/>
                </a:lnSpc>
              </a:pPr>
              <a:r>
                <a:rPr lang="de-DE" sz="1400" dirty="0" err="1" smtClean="0"/>
                <a:t>incident</a:t>
              </a:r>
              <a:r>
                <a:rPr lang="de-DE" sz="1400" dirty="0" smtClean="0"/>
                <a:t> angle</a:t>
              </a:r>
              <a:endParaRPr lang="de-DE" sz="1400" dirty="0" smtClean="0"/>
            </a:p>
          </p:txBody>
        </p:sp>
      </p:grpSp>
      <p:sp>
        <p:nvSpPr>
          <p:cNvPr id="36" name="TextBox 35"/>
          <p:cNvSpPr txBox="1"/>
          <p:nvPr/>
        </p:nvSpPr>
        <p:spPr>
          <a:xfrm>
            <a:off x="956930" y="6166884"/>
            <a:ext cx="1331647"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t>Courtesy</a:t>
            </a:r>
            <a:r>
              <a:rPr lang="de-DE" sz="1200" dirty="0" smtClean="0"/>
              <a:t> A. Menzel</a:t>
            </a:r>
            <a:endParaRPr lang="de-DE" sz="1200" dirty="0" smtClean="0"/>
          </a:p>
        </p:txBody>
      </p:sp>
      <p:sp>
        <p:nvSpPr>
          <p:cNvPr id="37" name="Freeform 36"/>
          <p:cNvSpPr/>
          <p:nvPr/>
        </p:nvSpPr>
        <p:spPr>
          <a:xfrm>
            <a:off x="829340" y="2796363"/>
            <a:ext cx="1637413" cy="861237"/>
          </a:xfrm>
          <a:custGeom>
            <a:avLst/>
            <a:gdLst>
              <a:gd name="connsiteX0" fmla="*/ 95693 w 1637413"/>
              <a:gd name="connsiteY0" fmla="*/ 0 h 861237"/>
              <a:gd name="connsiteX1" fmla="*/ 0 w 1637413"/>
              <a:gd name="connsiteY1" fmla="*/ 467832 h 861237"/>
              <a:gd name="connsiteX2" fmla="*/ 1594883 w 1637413"/>
              <a:gd name="connsiteY2" fmla="*/ 861237 h 861237"/>
              <a:gd name="connsiteX3" fmla="*/ 1637413 w 1637413"/>
              <a:gd name="connsiteY3" fmla="*/ 435935 h 861237"/>
              <a:gd name="connsiteX4" fmla="*/ 95693 w 1637413"/>
              <a:gd name="connsiteY4" fmla="*/ 0 h 861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413" h="861237">
                <a:moveTo>
                  <a:pt x="95693" y="0"/>
                </a:moveTo>
                <a:lnTo>
                  <a:pt x="0" y="467832"/>
                </a:lnTo>
                <a:lnTo>
                  <a:pt x="1594883" y="861237"/>
                </a:lnTo>
                <a:lnTo>
                  <a:pt x="1637413" y="435935"/>
                </a:lnTo>
                <a:lnTo>
                  <a:pt x="95693" y="0"/>
                </a:lnTo>
                <a:close/>
              </a:path>
            </a:pathLst>
          </a:custGeom>
          <a:noFill/>
          <a:ln w="19050" cmpd="sng">
            <a:solidFill>
              <a:srgbClr val="FF0000"/>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Tree>
    <p:extLst>
      <p:ext uri="{BB962C8B-B14F-4D97-AF65-F5344CB8AC3E}">
        <p14:creationId xmlns:p14="http://schemas.microsoft.com/office/powerpoint/2010/main" val="26153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Comparison of 2 suppliers</a:t>
            </a:r>
          </a:p>
          <a:p>
            <a:r>
              <a:rPr lang="en-US" dirty="0" smtClean="0"/>
              <a:t>Rolling direction visible in W but not in W</a:t>
            </a:r>
            <a:r>
              <a:rPr lang="en-US" baseline="-25000" dirty="0" smtClean="0"/>
              <a:t>95</a:t>
            </a:r>
            <a:r>
              <a:rPr lang="en-US" dirty="0" smtClean="0"/>
              <a:t>NiFe</a:t>
            </a:r>
            <a:endParaRPr lang="en-US" dirty="0"/>
          </a:p>
        </p:txBody>
      </p:sp>
      <p:sp>
        <p:nvSpPr>
          <p:cNvPr id="3" name="Title 2"/>
          <p:cNvSpPr>
            <a:spLocks noGrp="1"/>
          </p:cNvSpPr>
          <p:nvPr>
            <p:ph type="title"/>
          </p:nvPr>
        </p:nvSpPr>
        <p:spPr/>
        <p:txBody>
          <a:bodyPr/>
          <a:lstStyle/>
          <a:p>
            <a:r>
              <a:rPr lang="de-DE" dirty="0" smtClean="0"/>
              <a:t>Assessment </a:t>
            </a:r>
            <a:r>
              <a:rPr lang="de-DE" dirty="0" err="1" smtClean="0"/>
              <a:t>of</a:t>
            </a:r>
            <a:r>
              <a:rPr lang="de-DE" dirty="0" smtClean="0"/>
              <a:t> W and W</a:t>
            </a:r>
            <a:r>
              <a:rPr lang="de-DE" baseline="-25000" dirty="0" smtClean="0"/>
              <a:t>95</a:t>
            </a:r>
            <a:r>
              <a:rPr lang="de-DE" dirty="0" smtClean="0"/>
              <a:t>NiFe</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32</a:t>
            </a:fld>
            <a:endParaRPr lang="de-DE" dirty="0"/>
          </a:p>
        </p:txBody>
      </p:sp>
      <p:pic>
        <p:nvPicPr>
          <p:cNvPr id="5" name="Picture 4"/>
          <p:cNvPicPr>
            <a:picLocks noChangeAspect="1"/>
          </p:cNvPicPr>
          <p:nvPr/>
        </p:nvPicPr>
        <p:blipFill>
          <a:blip r:embed="rId3"/>
          <a:stretch>
            <a:fillRect/>
          </a:stretch>
        </p:blipFill>
        <p:spPr>
          <a:xfrm>
            <a:off x="1057941" y="4229879"/>
            <a:ext cx="3099815" cy="2253626"/>
          </a:xfrm>
          <a:prstGeom prst="rect">
            <a:avLst/>
          </a:prstGeom>
        </p:spPr>
      </p:pic>
      <p:pic>
        <p:nvPicPr>
          <p:cNvPr id="6" name="Picture 5"/>
          <p:cNvPicPr>
            <a:picLocks noChangeAspect="1"/>
          </p:cNvPicPr>
          <p:nvPr/>
        </p:nvPicPr>
        <p:blipFill>
          <a:blip r:embed="rId4"/>
          <a:stretch>
            <a:fillRect/>
          </a:stretch>
        </p:blipFill>
        <p:spPr>
          <a:xfrm>
            <a:off x="1007526" y="1859197"/>
            <a:ext cx="3190871" cy="2253939"/>
          </a:xfrm>
          <a:prstGeom prst="rect">
            <a:avLst/>
          </a:prstGeom>
        </p:spPr>
      </p:pic>
      <p:pic>
        <p:nvPicPr>
          <p:cNvPr id="7" name="Picture 6"/>
          <p:cNvPicPr>
            <a:picLocks noChangeAspect="1"/>
          </p:cNvPicPr>
          <p:nvPr/>
        </p:nvPicPr>
        <p:blipFill>
          <a:blip r:embed="rId5"/>
          <a:stretch>
            <a:fillRect/>
          </a:stretch>
        </p:blipFill>
        <p:spPr>
          <a:xfrm>
            <a:off x="4976804" y="1955084"/>
            <a:ext cx="2566521" cy="2036011"/>
          </a:xfrm>
          <a:prstGeom prst="rect">
            <a:avLst/>
          </a:prstGeom>
        </p:spPr>
      </p:pic>
      <p:pic>
        <p:nvPicPr>
          <p:cNvPr id="8" name="Picture 7"/>
          <p:cNvPicPr>
            <a:picLocks noChangeAspect="1"/>
          </p:cNvPicPr>
          <p:nvPr/>
        </p:nvPicPr>
        <p:blipFill>
          <a:blip r:embed="rId6"/>
          <a:stretch>
            <a:fillRect/>
          </a:stretch>
        </p:blipFill>
        <p:spPr>
          <a:xfrm>
            <a:off x="4976804" y="4357125"/>
            <a:ext cx="2560368" cy="2072679"/>
          </a:xfrm>
          <a:prstGeom prst="rect">
            <a:avLst/>
          </a:prstGeom>
        </p:spPr>
      </p:pic>
      <p:sp>
        <p:nvSpPr>
          <p:cNvPr id="9" name="TextBox 8"/>
          <p:cNvSpPr txBox="1"/>
          <p:nvPr/>
        </p:nvSpPr>
        <p:spPr>
          <a:xfrm>
            <a:off x="6160006" y="1616168"/>
            <a:ext cx="193964"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W</a:t>
            </a:r>
            <a:endParaRPr lang="de-DE" sz="1600" dirty="0" smtClean="0"/>
          </a:p>
        </p:txBody>
      </p:sp>
      <p:sp>
        <p:nvSpPr>
          <p:cNvPr id="10" name="TextBox 9"/>
          <p:cNvSpPr txBox="1"/>
          <p:nvPr/>
        </p:nvSpPr>
        <p:spPr>
          <a:xfrm>
            <a:off x="2181448" y="1582085"/>
            <a:ext cx="852798"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W95NiFe</a:t>
            </a:r>
            <a:endParaRPr lang="de-DE" sz="1600" dirty="0" smtClean="0"/>
          </a:p>
        </p:txBody>
      </p:sp>
      <p:sp>
        <p:nvSpPr>
          <p:cNvPr id="11" name="Oval 10"/>
          <p:cNvSpPr/>
          <p:nvPr/>
        </p:nvSpPr>
        <p:spPr>
          <a:xfrm>
            <a:off x="6819089" y="1582085"/>
            <a:ext cx="372999" cy="37299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2" name="Oval 11"/>
          <p:cNvSpPr/>
          <p:nvPr/>
        </p:nvSpPr>
        <p:spPr>
          <a:xfrm>
            <a:off x="6819089" y="3984126"/>
            <a:ext cx="372999" cy="37299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Oval 12"/>
          <p:cNvSpPr/>
          <p:nvPr/>
        </p:nvSpPr>
        <p:spPr>
          <a:xfrm>
            <a:off x="6819089" y="6400336"/>
            <a:ext cx="372999" cy="372999"/>
          </a:xfrm>
          <a:prstGeom prst="ellipse">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15" name="Straight Arrow Connector 14"/>
          <p:cNvCxnSpPr/>
          <p:nvPr/>
        </p:nvCxnSpPr>
        <p:spPr>
          <a:xfrm>
            <a:off x="6353970" y="2963912"/>
            <a:ext cx="1486524" cy="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353970" y="5400167"/>
            <a:ext cx="1486524" cy="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017546" y="1991931"/>
            <a:ext cx="471283"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a:t>2</a:t>
            </a:r>
            <a:r>
              <a:rPr lang="de-DE" sz="1200" dirty="0" smtClean="0"/>
              <a:t>00µm</a:t>
            </a:r>
            <a:endParaRPr lang="de-DE" sz="1200" dirty="0" smtClean="0"/>
          </a:p>
        </p:txBody>
      </p:sp>
      <p:sp>
        <p:nvSpPr>
          <p:cNvPr id="18" name="Rectangle 17"/>
          <p:cNvSpPr/>
          <p:nvPr/>
        </p:nvSpPr>
        <p:spPr>
          <a:xfrm>
            <a:off x="6963050" y="1980813"/>
            <a:ext cx="555568" cy="7102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0" name="TextBox 19"/>
          <p:cNvSpPr txBox="1"/>
          <p:nvPr/>
        </p:nvSpPr>
        <p:spPr>
          <a:xfrm>
            <a:off x="3485399" y="3646980"/>
            <a:ext cx="386324"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chemeClr val="bg1"/>
                </a:solidFill>
              </a:rPr>
              <a:t>2</a:t>
            </a:r>
            <a:r>
              <a:rPr lang="de-DE" sz="1200" dirty="0" smtClean="0">
                <a:solidFill>
                  <a:schemeClr val="bg1"/>
                </a:solidFill>
              </a:rPr>
              <a:t>0µm</a:t>
            </a:r>
            <a:endParaRPr lang="de-DE" sz="1200" dirty="0" smtClean="0">
              <a:solidFill>
                <a:schemeClr val="bg1"/>
              </a:solidFill>
            </a:endParaRPr>
          </a:p>
        </p:txBody>
      </p:sp>
      <p:sp>
        <p:nvSpPr>
          <p:cNvPr id="21" name="Rectangle 20"/>
          <p:cNvSpPr/>
          <p:nvPr/>
        </p:nvSpPr>
        <p:spPr>
          <a:xfrm>
            <a:off x="3307472" y="3996107"/>
            <a:ext cx="742178" cy="7102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2" name="TextBox 21"/>
          <p:cNvSpPr txBox="1"/>
          <p:nvPr/>
        </p:nvSpPr>
        <p:spPr>
          <a:xfrm>
            <a:off x="3485399" y="6015072"/>
            <a:ext cx="386324"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smtClean="0">
                <a:solidFill>
                  <a:schemeClr val="bg1"/>
                </a:solidFill>
              </a:rPr>
              <a:t>2</a:t>
            </a:r>
            <a:r>
              <a:rPr lang="de-DE" sz="1200" dirty="0" smtClean="0">
                <a:solidFill>
                  <a:schemeClr val="bg1"/>
                </a:solidFill>
              </a:rPr>
              <a:t>0µm</a:t>
            </a:r>
            <a:endParaRPr lang="de-DE" sz="1200" dirty="0" smtClean="0">
              <a:solidFill>
                <a:schemeClr val="bg1"/>
              </a:solidFill>
            </a:endParaRPr>
          </a:p>
        </p:txBody>
      </p:sp>
      <p:sp>
        <p:nvSpPr>
          <p:cNvPr id="23" name="Rectangle 22"/>
          <p:cNvSpPr/>
          <p:nvPr/>
        </p:nvSpPr>
        <p:spPr>
          <a:xfrm>
            <a:off x="3307472" y="6346239"/>
            <a:ext cx="742178" cy="7102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TextBox 23"/>
          <p:cNvSpPr txBox="1"/>
          <p:nvPr/>
        </p:nvSpPr>
        <p:spPr>
          <a:xfrm>
            <a:off x="7017546" y="4391338"/>
            <a:ext cx="471283" cy="256289"/>
          </a:xfrm>
          <a:prstGeom prst="rect">
            <a:avLst/>
          </a:prstGeom>
          <a:noFill/>
        </p:spPr>
        <p:txBody>
          <a:bodyPr wrap="none" lIns="0" tIns="0" rIns="0" bIns="0" rtlCol="0" anchor="t" anchorCtr="0">
            <a:spAutoFit/>
          </a:bodyPr>
          <a:lstStyle/>
          <a:p>
            <a:pPr algn="l">
              <a:lnSpc>
                <a:spcPts val="2300"/>
              </a:lnSpc>
              <a:spcBef>
                <a:spcPts val="1150"/>
              </a:spcBef>
            </a:pPr>
            <a:r>
              <a:rPr lang="de-DE" sz="1200" dirty="0"/>
              <a:t>2</a:t>
            </a:r>
            <a:r>
              <a:rPr lang="de-DE" sz="1200" dirty="0" smtClean="0"/>
              <a:t>00µm</a:t>
            </a:r>
            <a:endParaRPr lang="de-DE" sz="1200" dirty="0" smtClean="0"/>
          </a:p>
        </p:txBody>
      </p:sp>
      <p:sp>
        <p:nvSpPr>
          <p:cNvPr id="25" name="Rectangle 24"/>
          <p:cNvSpPr/>
          <p:nvPr/>
        </p:nvSpPr>
        <p:spPr>
          <a:xfrm>
            <a:off x="6963050" y="4383074"/>
            <a:ext cx="555568" cy="71022"/>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6" name="TextBox 25"/>
          <p:cNvSpPr txBox="1"/>
          <p:nvPr/>
        </p:nvSpPr>
        <p:spPr>
          <a:xfrm>
            <a:off x="6322277" y="2658838"/>
            <a:ext cx="1455527"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Rolling </a:t>
            </a:r>
            <a:r>
              <a:rPr lang="de-DE" sz="1600" dirty="0" err="1" smtClean="0"/>
              <a:t>direction</a:t>
            </a:r>
            <a:endParaRPr lang="de-DE" sz="1600" dirty="0" smtClean="0"/>
          </a:p>
        </p:txBody>
      </p:sp>
      <p:sp>
        <p:nvSpPr>
          <p:cNvPr id="27" name="TextBox 26"/>
          <p:cNvSpPr txBox="1"/>
          <p:nvPr/>
        </p:nvSpPr>
        <p:spPr>
          <a:xfrm>
            <a:off x="5016571" y="1942868"/>
            <a:ext cx="1348126" cy="294953"/>
          </a:xfrm>
          <a:prstGeom prst="rect">
            <a:avLst/>
          </a:prstGeom>
          <a:noFill/>
        </p:spPr>
        <p:txBody>
          <a:bodyPr wrap="none" lIns="0" tIns="0" rIns="0" bIns="0" rtlCol="0" anchor="t" anchorCtr="0">
            <a:spAutoFit/>
          </a:bodyPr>
          <a:lstStyle/>
          <a:p>
            <a:pPr algn="l">
              <a:lnSpc>
                <a:spcPts val="2300"/>
              </a:lnSpc>
              <a:spcBef>
                <a:spcPts val="1150"/>
              </a:spcBef>
            </a:pPr>
            <a:r>
              <a:rPr lang="de-DE" sz="1200" dirty="0" err="1" smtClean="0"/>
              <a:t>Courtesy</a:t>
            </a:r>
            <a:r>
              <a:rPr lang="de-DE" sz="1200" dirty="0" smtClean="0"/>
              <a:t> K. Hunger</a:t>
            </a:r>
            <a:endParaRPr lang="de-DE" sz="1200" dirty="0" smtClean="0"/>
          </a:p>
        </p:txBody>
      </p:sp>
      <p:pic>
        <p:nvPicPr>
          <p:cNvPr id="28" name="Picture 27"/>
          <p:cNvPicPr>
            <a:picLocks noChangeAspect="1"/>
          </p:cNvPicPr>
          <p:nvPr/>
        </p:nvPicPr>
        <p:blipFill>
          <a:blip r:embed="rId7"/>
          <a:stretch>
            <a:fillRect/>
          </a:stretch>
        </p:blipFill>
        <p:spPr>
          <a:xfrm>
            <a:off x="7962760" y="1308026"/>
            <a:ext cx="4032801" cy="2254324"/>
          </a:xfrm>
          <a:prstGeom prst="rect">
            <a:avLst/>
          </a:prstGeom>
        </p:spPr>
      </p:pic>
      <p:pic>
        <p:nvPicPr>
          <p:cNvPr id="29" name="Picture 28"/>
          <p:cNvPicPr>
            <a:picLocks noChangeAspect="1"/>
          </p:cNvPicPr>
          <p:nvPr/>
        </p:nvPicPr>
        <p:blipFill>
          <a:blip r:embed="rId8"/>
          <a:stretch>
            <a:fillRect/>
          </a:stretch>
        </p:blipFill>
        <p:spPr>
          <a:xfrm>
            <a:off x="8167186" y="4008047"/>
            <a:ext cx="3820033" cy="2421757"/>
          </a:xfrm>
          <a:prstGeom prst="rect">
            <a:avLst/>
          </a:prstGeom>
        </p:spPr>
      </p:pic>
      <p:pic>
        <p:nvPicPr>
          <p:cNvPr id="30" name="Picture 29"/>
          <p:cNvPicPr>
            <a:picLocks noChangeAspect="1"/>
          </p:cNvPicPr>
          <p:nvPr/>
        </p:nvPicPr>
        <p:blipFill>
          <a:blip r:embed="rId9"/>
          <a:stretch>
            <a:fillRect/>
          </a:stretch>
        </p:blipFill>
        <p:spPr>
          <a:xfrm>
            <a:off x="41397" y="3419475"/>
            <a:ext cx="4886828" cy="3038443"/>
          </a:xfrm>
          <a:prstGeom prst="rect">
            <a:avLst/>
          </a:prstGeom>
        </p:spPr>
      </p:pic>
      <p:sp>
        <p:nvSpPr>
          <p:cNvPr id="31" name="TextBox 30"/>
          <p:cNvSpPr txBox="1"/>
          <p:nvPr/>
        </p:nvSpPr>
        <p:spPr>
          <a:xfrm>
            <a:off x="1181100" y="5356692"/>
            <a:ext cx="1106393" cy="294953"/>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l-GR" sz="1600" dirty="0" smtClean="0"/>
              <a:t>ε</a:t>
            </a:r>
            <a:r>
              <a:rPr lang="de-DE" sz="1600" baseline="-25000" dirty="0" smtClean="0"/>
              <a:t>u</a:t>
            </a:r>
            <a:r>
              <a:rPr lang="de-DE" sz="1600" dirty="0" smtClean="0"/>
              <a:t> = 7±1%</a:t>
            </a:r>
            <a:endParaRPr lang="de-DE" sz="1600" dirty="0" smtClean="0"/>
          </a:p>
        </p:txBody>
      </p:sp>
    </p:spTree>
    <p:extLst>
      <p:ext uri="{BB962C8B-B14F-4D97-AF65-F5344CB8AC3E}">
        <p14:creationId xmlns:p14="http://schemas.microsoft.com/office/powerpoint/2010/main" val="504189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63983" y="896645"/>
            <a:ext cx="11002940" cy="5485105"/>
          </a:xfrm>
        </p:spPr>
        <p:txBody>
          <a:bodyPr/>
          <a:lstStyle/>
          <a:p>
            <a:r>
              <a:rPr lang="en-US" dirty="0" smtClean="0"/>
              <a:t>Goal</a:t>
            </a:r>
          </a:p>
          <a:p>
            <a:pPr lvl="1"/>
            <a:r>
              <a:rPr lang="en-US" dirty="0" smtClean="0"/>
              <a:t>Demonstrate stellarator performance with reactor relevant (carbon free) plasma facing materials</a:t>
            </a:r>
          </a:p>
          <a:p>
            <a:pPr lvl="2"/>
            <a:r>
              <a:rPr lang="en-US" dirty="0" smtClean="0"/>
              <a:t>to reduce tritium retention</a:t>
            </a:r>
          </a:p>
          <a:p>
            <a:pPr lvl="2"/>
            <a:r>
              <a:rPr lang="en-US" dirty="0" smtClean="0"/>
              <a:t>despite higher impurity accumulation challenge</a:t>
            </a:r>
          </a:p>
          <a:p>
            <a:pPr lvl="2"/>
            <a:r>
              <a:rPr lang="en-US" dirty="0" smtClean="0"/>
              <a:t>Include lessons learnt from manufacturing, installation and operation</a:t>
            </a:r>
          </a:p>
          <a:p>
            <a:r>
              <a:rPr lang="en-US" dirty="0" smtClean="0"/>
              <a:t>Outline</a:t>
            </a:r>
          </a:p>
          <a:p>
            <a:pPr lvl="1"/>
            <a:r>
              <a:rPr lang="en-US" dirty="0" smtClean="0"/>
              <a:t>Physics based optimization of plasma facing </a:t>
            </a:r>
            <a:r>
              <a:rPr lang="en-US" dirty="0" smtClean="0"/>
              <a:t>geometry using EMC3-Lite and EMC3-Eirene</a:t>
            </a:r>
            <a:endParaRPr lang="en-US" dirty="0" smtClean="0"/>
          </a:p>
          <a:p>
            <a:pPr lvl="2"/>
            <a:r>
              <a:rPr lang="en-US" dirty="0"/>
              <a:t>Impurity control</a:t>
            </a:r>
          </a:p>
          <a:p>
            <a:pPr lvl="2"/>
            <a:r>
              <a:rPr lang="en-US" dirty="0" smtClean="0"/>
              <a:t>Maximize input power while avoiding </a:t>
            </a:r>
            <a:r>
              <a:rPr lang="en-US" dirty="0"/>
              <a:t>power overload</a:t>
            </a:r>
          </a:p>
          <a:p>
            <a:pPr lvl="2"/>
            <a:r>
              <a:rPr lang="en-US" dirty="0" smtClean="0"/>
              <a:t>Improve </a:t>
            </a:r>
            <a:r>
              <a:rPr lang="en-US" dirty="0" smtClean="0"/>
              <a:t>exhaust</a:t>
            </a:r>
          </a:p>
          <a:p>
            <a:pPr lvl="1"/>
            <a:r>
              <a:rPr lang="en-US" dirty="0" smtClean="0"/>
              <a:t>Manufacturing and installation technology qualification</a:t>
            </a:r>
          </a:p>
          <a:p>
            <a:pPr lvl="2"/>
            <a:r>
              <a:rPr lang="en-US" dirty="0" smtClean="0">
                <a:solidFill>
                  <a:srgbClr val="006C66"/>
                </a:solidFill>
              </a:rPr>
              <a:t>Targets (EURO</a:t>
            </a:r>
            <a:r>
              <a:rPr lang="en-US" i="1" dirty="0" smtClean="0">
                <a:solidFill>
                  <a:srgbClr val="006C66"/>
                </a:solidFill>
              </a:rPr>
              <a:t>fusion</a:t>
            </a:r>
            <a:r>
              <a:rPr lang="en-US" dirty="0" smtClean="0">
                <a:solidFill>
                  <a:srgbClr val="006C66"/>
                </a:solidFill>
              </a:rPr>
              <a:t> WPDIV-W7X) </a:t>
            </a:r>
          </a:p>
          <a:p>
            <a:pPr lvl="2"/>
            <a:r>
              <a:rPr lang="en-US" dirty="0" smtClean="0"/>
              <a:t>Baffles</a:t>
            </a:r>
          </a:p>
          <a:p>
            <a:pPr lvl="3"/>
            <a:endParaRPr lang="de-DE" dirty="0"/>
          </a:p>
        </p:txBody>
      </p:sp>
      <p:sp>
        <p:nvSpPr>
          <p:cNvPr id="7" name="Title 6"/>
          <p:cNvSpPr>
            <a:spLocks noGrp="1"/>
          </p:cNvSpPr>
          <p:nvPr>
            <p:ph type="title"/>
          </p:nvPr>
        </p:nvSpPr>
        <p:spPr/>
        <p:txBody>
          <a:bodyPr/>
          <a:lstStyle/>
          <a:p>
            <a:r>
              <a:rPr lang="en-US" dirty="0" smtClean="0"/>
              <a:t>W based divertor project</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4</a:t>
            </a:fld>
            <a:endParaRPr lang="de-DE" dirty="0"/>
          </a:p>
        </p:txBody>
      </p:sp>
      <p:pic>
        <p:nvPicPr>
          <p:cNvPr id="13" name="Grafik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66923" y="170923"/>
            <a:ext cx="630153" cy="630153"/>
          </a:xfrm>
          <a:prstGeom prst="rect">
            <a:avLst/>
          </a:prstGeom>
        </p:spPr>
      </p:pic>
      <p:pic>
        <p:nvPicPr>
          <p:cNvPr id="3" name="Picture 2"/>
          <p:cNvPicPr>
            <a:picLocks noChangeAspect="1"/>
          </p:cNvPicPr>
          <p:nvPr/>
        </p:nvPicPr>
        <p:blipFill>
          <a:blip r:embed="rId4"/>
          <a:stretch>
            <a:fillRect/>
          </a:stretch>
        </p:blipFill>
        <p:spPr>
          <a:xfrm>
            <a:off x="6768451" y="3204839"/>
            <a:ext cx="5180986" cy="3272480"/>
          </a:xfrm>
          <a:prstGeom prst="rect">
            <a:avLst/>
          </a:prstGeom>
        </p:spPr>
      </p:pic>
      <p:pic>
        <p:nvPicPr>
          <p:cNvPr id="5" name="Picture 4"/>
          <p:cNvPicPr>
            <a:picLocks noChangeAspect="1"/>
          </p:cNvPicPr>
          <p:nvPr/>
        </p:nvPicPr>
        <p:blipFill>
          <a:blip r:embed="rId5"/>
          <a:stretch>
            <a:fillRect/>
          </a:stretch>
        </p:blipFill>
        <p:spPr>
          <a:xfrm>
            <a:off x="532013" y="4593216"/>
            <a:ext cx="5726744" cy="2169858"/>
          </a:xfrm>
          <a:prstGeom prst="rect">
            <a:avLst/>
          </a:prstGeom>
        </p:spPr>
      </p:pic>
      <p:cxnSp>
        <p:nvCxnSpPr>
          <p:cNvPr id="8" name="Straight Arrow Connector 7"/>
          <p:cNvCxnSpPr/>
          <p:nvPr/>
        </p:nvCxnSpPr>
        <p:spPr>
          <a:xfrm>
            <a:off x="9614572" y="3562350"/>
            <a:ext cx="571500" cy="0"/>
          </a:xfrm>
          <a:prstGeom prst="straightConnector1">
            <a:avLst/>
          </a:prstGeom>
          <a:ln w="28575" cmpd="sng">
            <a:solidFill>
              <a:schemeClr val="bg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677400" y="3305175"/>
            <a:ext cx="341440"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solidFill>
                  <a:schemeClr val="bg1"/>
                </a:solidFill>
              </a:rPr>
              <a:t>100</a:t>
            </a:r>
            <a:endParaRPr lang="de-DE" sz="1600" dirty="0" smtClean="0">
              <a:solidFill>
                <a:schemeClr val="bg1"/>
              </a:solidFill>
            </a:endParaRPr>
          </a:p>
        </p:txBody>
      </p:sp>
    </p:spTree>
    <p:extLst>
      <p:ext uri="{BB962C8B-B14F-4D97-AF65-F5344CB8AC3E}">
        <p14:creationId xmlns:p14="http://schemas.microsoft.com/office/powerpoint/2010/main" val="1892765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Fundamental differences divertor </a:t>
            </a:r>
            <a:r>
              <a:rPr lang="en-US" sz="3200" dirty="0" smtClean="0">
                <a:sym typeface="Wingdings" panose="05000000000000000000" pitchFamily="2" charset="2"/>
              </a:rPr>
              <a:t> baffle</a:t>
            </a:r>
            <a:endParaRPr lang="de-DE" sz="3200"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5</a:t>
            </a:fld>
            <a:endParaRPr lang="de-DE" dirty="0"/>
          </a:p>
        </p:txBody>
      </p:sp>
      <p:graphicFrame>
        <p:nvGraphicFramePr>
          <p:cNvPr id="9" name="Content Placeholder 8"/>
          <p:cNvGraphicFramePr>
            <a:graphicFrameLocks noGrp="1"/>
          </p:cNvGraphicFramePr>
          <p:nvPr>
            <p:ph sz="quarter" idx="13"/>
            <p:extLst>
              <p:ext uri="{D42A27DB-BD31-4B8C-83A1-F6EECF244321}">
                <p14:modId xmlns:p14="http://schemas.microsoft.com/office/powerpoint/2010/main" val="1169177194"/>
              </p:ext>
            </p:extLst>
          </p:nvPr>
        </p:nvGraphicFramePr>
        <p:xfrm>
          <a:off x="363538" y="896938"/>
          <a:ext cx="11514138" cy="5197200"/>
        </p:xfrm>
        <a:graphic>
          <a:graphicData uri="http://schemas.openxmlformats.org/drawingml/2006/table">
            <a:tbl>
              <a:tblPr firstRow="1" bandRow="1">
                <a:tableStyleId>{5C22544A-7EE6-4342-B048-85BDC9FD1C3A}</a:tableStyleId>
              </a:tblPr>
              <a:tblGrid>
                <a:gridCol w="3838046">
                  <a:extLst>
                    <a:ext uri="{9D8B030D-6E8A-4147-A177-3AD203B41FA5}">
                      <a16:colId xmlns:a16="http://schemas.microsoft.com/office/drawing/2014/main" val="312780750"/>
                    </a:ext>
                  </a:extLst>
                </a:gridCol>
                <a:gridCol w="3838046">
                  <a:extLst>
                    <a:ext uri="{9D8B030D-6E8A-4147-A177-3AD203B41FA5}">
                      <a16:colId xmlns:a16="http://schemas.microsoft.com/office/drawing/2014/main" val="826799614"/>
                    </a:ext>
                  </a:extLst>
                </a:gridCol>
                <a:gridCol w="3838046">
                  <a:extLst>
                    <a:ext uri="{9D8B030D-6E8A-4147-A177-3AD203B41FA5}">
                      <a16:colId xmlns:a16="http://schemas.microsoft.com/office/drawing/2014/main" val="4034815434"/>
                    </a:ext>
                  </a:extLst>
                </a:gridCol>
              </a:tblGrid>
              <a:tr h="370840">
                <a:tc>
                  <a:txBody>
                    <a:bodyPr/>
                    <a:lstStyle/>
                    <a:p>
                      <a:endParaRPr lang="de-DE" dirty="0"/>
                    </a:p>
                  </a:txBody>
                  <a:tcPr/>
                </a:tc>
                <a:tc>
                  <a:txBody>
                    <a:bodyPr/>
                    <a:lstStyle/>
                    <a:p>
                      <a:pPr algn="ctr"/>
                      <a:r>
                        <a:rPr lang="en-US" dirty="0" smtClean="0"/>
                        <a:t>Divertor</a:t>
                      </a:r>
                      <a:endParaRPr lang="de-DE" dirty="0"/>
                    </a:p>
                  </a:txBody>
                  <a:tcPr/>
                </a:tc>
                <a:tc>
                  <a:txBody>
                    <a:bodyPr/>
                    <a:lstStyle/>
                    <a:p>
                      <a:pPr algn="ctr"/>
                      <a:r>
                        <a:rPr lang="en-US" dirty="0" smtClean="0"/>
                        <a:t>Baffle</a:t>
                      </a:r>
                      <a:endParaRPr lang="de-DE" dirty="0"/>
                    </a:p>
                  </a:txBody>
                  <a:tcPr/>
                </a:tc>
                <a:extLst>
                  <a:ext uri="{0D108BD9-81ED-4DB2-BD59-A6C34878D82A}">
                    <a16:rowId xmlns:a16="http://schemas.microsoft.com/office/drawing/2014/main" val="3825223715"/>
                  </a:ext>
                </a:extLst>
              </a:tr>
              <a:tr h="370840">
                <a:tc>
                  <a:txBody>
                    <a:bodyPr/>
                    <a:lstStyle/>
                    <a:p>
                      <a:r>
                        <a:rPr lang="en-US" dirty="0" smtClean="0"/>
                        <a:t>Plasma facing material</a:t>
                      </a:r>
                      <a:endParaRPr lang="de-DE" dirty="0"/>
                    </a:p>
                  </a:txBody>
                  <a:tcPr/>
                </a:tc>
                <a:tc gridSpan="2">
                  <a:txBody>
                    <a:bodyPr/>
                    <a:lstStyle/>
                    <a:p>
                      <a:pPr algn="ctr"/>
                      <a:r>
                        <a:rPr lang="en-US" dirty="0" smtClean="0"/>
                        <a:t>W or </a:t>
                      </a:r>
                      <a:r>
                        <a:rPr lang="en-US" dirty="0" smtClean="0"/>
                        <a:t>W</a:t>
                      </a:r>
                      <a:r>
                        <a:rPr lang="en-US" baseline="-25000" dirty="0" smtClean="0"/>
                        <a:t>95</a:t>
                      </a:r>
                      <a:r>
                        <a:rPr lang="en-US" dirty="0" smtClean="0"/>
                        <a:t>NiFe </a:t>
                      </a:r>
                      <a:r>
                        <a:rPr lang="en-US" dirty="0" smtClean="0">
                          <a:sym typeface="Wingdings" panose="05000000000000000000" pitchFamily="2" charset="2"/>
                        </a:rPr>
                        <a:t> improved machinability</a:t>
                      </a:r>
                      <a:r>
                        <a:rPr lang="en-US" baseline="0" dirty="0" smtClean="0">
                          <a:sym typeface="Wingdings" panose="05000000000000000000" pitchFamily="2" charset="2"/>
                        </a:rPr>
                        <a:t> and ductility</a:t>
                      </a:r>
                      <a:endParaRPr lang="de-DE" dirty="0"/>
                    </a:p>
                  </a:txBody>
                  <a:tcPr/>
                </a:tc>
                <a:tc hMerge="1">
                  <a:txBody>
                    <a:bodyPr/>
                    <a:lstStyle/>
                    <a:p>
                      <a:pPr algn="ctr"/>
                      <a:endParaRPr lang="de-DE" dirty="0"/>
                    </a:p>
                  </a:txBody>
                  <a:tcPr/>
                </a:tc>
                <a:extLst>
                  <a:ext uri="{0D108BD9-81ED-4DB2-BD59-A6C34878D82A}">
                    <a16:rowId xmlns:a16="http://schemas.microsoft.com/office/drawing/2014/main" val="1905059077"/>
                  </a:ext>
                </a:extLst>
              </a:tr>
              <a:tr h="370840">
                <a:tc>
                  <a:txBody>
                    <a:bodyPr/>
                    <a:lstStyle/>
                    <a:p>
                      <a:r>
                        <a:rPr lang="en-US" dirty="0" smtClean="0"/>
                        <a:t>Heat sink material</a:t>
                      </a:r>
                      <a:endParaRPr lang="de-DE" dirty="0"/>
                    </a:p>
                  </a:txBody>
                  <a:tcPr/>
                </a:tc>
                <a:tc gridSpan="2">
                  <a:txBody>
                    <a:bodyPr/>
                    <a:lstStyle/>
                    <a:p>
                      <a:pPr algn="ctr"/>
                      <a:r>
                        <a:rPr lang="en-US" dirty="0" smtClean="0"/>
                        <a:t>Cu or </a:t>
                      </a:r>
                      <a:r>
                        <a:rPr lang="en-US" dirty="0" smtClean="0"/>
                        <a:t>CuCrZr</a:t>
                      </a:r>
                      <a:endParaRPr lang="de-DE" dirty="0"/>
                    </a:p>
                  </a:txBody>
                  <a:tcPr/>
                </a:tc>
                <a:tc hMerge="1">
                  <a:txBody>
                    <a:bodyPr/>
                    <a:lstStyle/>
                    <a:p>
                      <a:pPr algn="ctr"/>
                      <a:endParaRPr lang="de-DE" dirty="0"/>
                    </a:p>
                  </a:txBody>
                  <a:tcPr/>
                </a:tc>
                <a:extLst>
                  <a:ext uri="{0D108BD9-81ED-4DB2-BD59-A6C34878D82A}">
                    <a16:rowId xmlns:a16="http://schemas.microsoft.com/office/drawing/2014/main" val="2908327907"/>
                  </a:ext>
                </a:extLst>
              </a:tr>
              <a:tr h="370840">
                <a:tc>
                  <a:txBody>
                    <a:bodyPr/>
                    <a:lstStyle/>
                    <a:p>
                      <a:r>
                        <a:rPr lang="en-US" dirty="0" smtClean="0"/>
                        <a:t>Heat load requirement</a:t>
                      </a:r>
                      <a:endParaRPr lang="de-DE" dirty="0"/>
                    </a:p>
                  </a:txBody>
                  <a:tcPr/>
                </a:tc>
                <a:tc>
                  <a:txBody>
                    <a:bodyPr/>
                    <a:lstStyle/>
                    <a:p>
                      <a:pPr algn="ctr"/>
                      <a:r>
                        <a:rPr lang="en-US" dirty="0" smtClean="0"/>
                        <a:t>5-10 MW/m²</a:t>
                      </a:r>
                      <a:endParaRPr lang="de-DE" dirty="0"/>
                    </a:p>
                  </a:txBody>
                  <a:tcPr/>
                </a:tc>
                <a:tc>
                  <a:txBody>
                    <a:bodyPr/>
                    <a:lstStyle/>
                    <a:p>
                      <a:pPr algn="ctr"/>
                      <a:r>
                        <a:rPr lang="en-US" dirty="0" smtClean="0"/>
                        <a:t>&lt;</a:t>
                      </a:r>
                      <a:r>
                        <a:rPr lang="en-US" baseline="0" dirty="0" smtClean="0"/>
                        <a:t> 1-2 MW/m²</a:t>
                      </a:r>
                      <a:endParaRPr lang="de-DE" dirty="0"/>
                    </a:p>
                  </a:txBody>
                  <a:tcPr/>
                </a:tc>
                <a:extLst>
                  <a:ext uri="{0D108BD9-81ED-4DB2-BD59-A6C34878D82A}">
                    <a16:rowId xmlns:a16="http://schemas.microsoft.com/office/drawing/2014/main" val="1481622150"/>
                  </a:ext>
                </a:extLst>
              </a:tr>
              <a:tr h="370840">
                <a:tc>
                  <a:txBody>
                    <a:bodyPr/>
                    <a:lstStyle/>
                    <a:p>
                      <a:r>
                        <a:rPr lang="en-US" dirty="0" smtClean="0"/>
                        <a:t>W-Cu Interface</a:t>
                      </a:r>
                      <a:endParaRPr lang="de-DE" dirty="0"/>
                    </a:p>
                  </a:txBody>
                  <a:tcPr/>
                </a:tc>
                <a:tc>
                  <a:txBody>
                    <a:bodyPr/>
                    <a:lstStyle/>
                    <a:p>
                      <a:pPr algn="ctr"/>
                      <a:r>
                        <a:rPr lang="en-US" dirty="0" smtClean="0"/>
                        <a:t>Perfect thermal bond required</a:t>
                      </a:r>
                      <a:endParaRPr lang="de-DE" dirty="0"/>
                    </a:p>
                  </a:txBody>
                  <a:tcPr/>
                </a:tc>
                <a:tc>
                  <a:txBody>
                    <a:bodyPr/>
                    <a:lstStyle/>
                    <a:p>
                      <a:pPr algn="ctr"/>
                      <a:r>
                        <a:rPr lang="en-US" dirty="0" smtClean="0"/>
                        <a:t>Cold contact sufficient</a:t>
                      </a:r>
                      <a:endParaRPr lang="de-DE" dirty="0"/>
                    </a:p>
                  </a:txBody>
                  <a:tcPr/>
                </a:tc>
                <a:extLst>
                  <a:ext uri="{0D108BD9-81ED-4DB2-BD59-A6C34878D82A}">
                    <a16:rowId xmlns:a16="http://schemas.microsoft.com/office/drawing/2014/main" val="4176969755"/>
                  </a:ext>
                </a:extLst>
              </a:tr>
              <a:tr h="370840">
                <a:tc>
                  <a:txBody>
                    <a:bodyPr/>
                    <a:lstStyle/>
                    <a:p>
                      <a:r>
                        <a:rPr lang="en-US" dirty="0" smtClean="0"/>
                        <a:t>Connection</a:t>
                      </a:r>
                      <a:r>
                        <a:rPr lang="en-US" baseline="0" dirty="0" smtClean="0"/>
                        <a:t> type</a:t>
                      </a:r>
                      <a:endParaRPr lang="de-DE" dirty="0"/>
                    </a:p>
                  </a:txBody>
                  <a:tcPr/>
                </a:tc>
                <a:tc>
                  <a:txBody>
                    <a:bodyPr/>
                    <a:lstStyle/>
                    <a:p>
                      <a:pPr algn="ctr"/>
                      <a:r>
                        <a:rPr lang="de-DE" dirty="0" err="1" smtClean="0"/>
                        <a:t>continuous</a:t>
                      </a:r>
                      <a:endParaRPr lang="de-DE" dirty="0"/>
                    </a:p>
                  </a:txBody>
                  <a:tcPr/>
                </a:tc>
                <a:tc>
                  <a:txBody>
                    <a:bodyPr/>
                    <a:lstStyle/>
                    <a:p>
                      <a:pPr algn="ctr"/>
                      <a:r>
                        <a:rPr lang="en-US" dirty="0" smtClean="0"/>
                        <a:t>Loose bolted connection allowed</a:t>
                      </a:r>
                      <a:endParaRPr lang="de-DE" dirty="0"/>
                    </a:p>
                  </a:txBody>
                  <a:tcPr/>
                </a:tc>
                <a:extLst>
                  <a:ext uri="{0D108BD9-81ED-4DB2-BD59-A6C34878D82A}">
                    <a16:rowId xmlns:a16="http://schemas.microsoft.com/office/drawing/2014/main" val="2981664596"/>
                  </a:ext>
                </a:extLst>
              </a:tr>
              <a:tr h="370840">
                <a:tc>
                  <a:txBody>
                    <a:bodyPr/>
                    <a:lstStyle/>
                    <a:p>
                      <a:r>
                        <a:rPr lang="en-US" dirty="0" smtClean="0"/>
                        <a:t>Interlayer</a:t>
                      </a:r>
                      <a:endParaRPr lang="de-DE" dirty="0"/>
                    </a:p>
                  </a:txBody>
                  <a:tcPr/>
                </a:tc>
                <a:tc>
                  <a:txBody>
                    <a:bodyPr/>
                    <a:lstStyle/>
                    <a:p>
                      <a:pPr algn="ctr"/>
                      <a:r>
                        <a:rPr lang="en-US" dirty="0" smtClean="0"/>
                        <a:t>1 mm OFE-Cu </a:t>
                      </a:r>
                    </a:p>
                    <a:p>
                      <a:pPr algn="ctr"/>
                      <a:r>
                        <a:rPr lang="el-GR" dirty="0" smtClean="0"/>
                        <a:t>Δ</a:t>
                      </a:r>
                      <a:r>
                        <a:rPr lang="en-US" dirty="0" smtClean="0"/>
                        <a:t>T @ 10 MW/m² = ~25 K</a:t>
                      </a:r>
                      <a:endParaRPr lang="de-DE" dirty="0"/>
                    </a:p>
                  </a:txBody>
                  <a:tcPr/>
                </a:tc>
                <a:tc>
                  <a:txBody>
                    <a:bodyPr/>
                    <a:lstStyle/>
                    <a:p>
                      <a:pPr algn="ctr"/>
                      <a:r>
                        <a:rPr lang="en-US" dirty="0" smtClean="0"/>
                        <a:t>Graphite foil</a:t>
                      </a:r>
                    </a:p>
                    <a:p>
                      <a:pPr marL="0" marR="0" lvl="0" indent="0" algn="ctr" defTabSz="914400" rtl="0" eaLnBrk="1" fontAlgn="auto" latinLnBrk="0" hangingPunct="1">
                        <a:lnSpc>
                          <a:spcPct val="100000"/>
                        </a:lnSpc>
                        <a:spcBef>
                          <a:spcPts val="0"/>
                        </a:spcBef>
                        <a:spcAft>
                          <a:spcPts val="0"/>
                        </a:spcAft>
                        <a:buClrTx/>
                        <a:buSzTx/>
                        <a:buFontTx/>
                        <a:buNone/>
                        <a:tabLst/>
                        <a:defRPr/>
                      </a:pPr>
                      <a:r>
                        <a:rPr lang="el-GR" dirty="0" smtClean="0"/>
                        <a:t>Δ</a:t>
                      </a:r>
                      <a:r>
                        <a:rPr lang="en-US" dirty="0" smtClean="0"/>
                        <a:t>T @ 1 MW/m² = 500 K</a:t>
                      </a:r>
                      <a:endParaRPr lang="de-DE" dirty="0" smtClean="0"/>
                    </a:p>
                  </a:txBody>
                  <a:tcPr/>
                </a:tc>
                <a:extLst>
                  <a:ext uri="{0D108BD9-81ED-4DB2-BD59-A6C34878D82A}">
                    <a16:rowId xmlns:a16="http://schemas.microsoft.com/office/drawing/2014/main" val="3011051736"/>
                  </a:ext>
                </a:extLst>
              </a:tr>
              <a:tr h="370840">
                <a:tc>
                  <a:txBody>
                    <a:bodyPr/>
                    <a:lstStyle/>
                    <a:p>
                      <a:r>
                        <a:rPr lang="en-US" dirty="0" smtClean="0"/>
                        <a:t>Key design concern</a:t>
                      </a:r>
                      <a:endParaRPr lang="de-DE" dirty="0"/>
                    </a:p>
                  </a:txBody>
                  <a:tcPr/>
                </a:tc>
                <a:tc>
                  <a:txBody>
                    <a:bodyPr/>
                    <a:lstStyle/>
                    <a:p>
                      <a:pPr algn="ctr"/>
                      <a:r>
                        <a:rPr lang="en-US" dirty="0" smtClean="0"/>
                        <a:t>Thermal</a:t>
                      </a:r>
                      <a:r>
                        <a:rPr lang="en-US" baseline="0" dirty="0" smtClean="0"/>
                        <a:t> expansion mismatch</a:t>
                      </a:r>
                      <a:endParaRPr lang="en-US" dirty="0" smtClean="0"/>
                    </a:p>
                    <a:p>
                      <a:pPr algn="ctr"/>
                      <a:r>
                        <a:rPr lang="en-US" dirty="0" smtClean="0"/>
                        <a:t>Interface</a:t>
                      </a:r>
                      <a:r>
                        <a:rPr lang="en-US" baseline="0" dirty="0" smtClean="0"/>
                        <a:t> stress singularity</a:t>
                      </a:r>
                      <a:endParaRPr lang="de-DE" dirty="0"/>
                    </a:p>
                  </a:txBody>
                  <a:tcPr/>
                </a:tc>
                <a:tc>
                  <a:txBody>
                    <a:bodyPr/>
                    <a:lstStyle/>
                    <a:p>
                      <a:pPr algn="ctr"/>
                      <a:r>
                        <a:rPr lang="en-US" baseline="0" dirty="0" smtClean="0"/>
                        <a:t>Maximum W temperature </a:t>
                      </a:r>
                    </a:p>
                    <a:p>
                      <a:pPr algn="ctr"/>
                      <a:r>
                        <a:rPr lang="en-US" dirty="0" smtClean="0"/>
                        <a:t>Bolt</a:t>
                      </a:r>
                      <a:r>
                        <a:rPr lang="en-US" baseline="0" dirty="0" smtClean="0"/>
                        <a:t> design</a:t>
                      </a:r>
                      <a:endParaRPr lang="de-DE" dirty="0"/>
                    </a:p>
                  </a:txBody>
                  <a:tcPr/>
                </a:tc>
                <a:extLst>
                  <a:ext uri="{0D108BD9-81ED-4DB2-BD59-A6C34878D82A}">
                    <a16:rowId xmlns:a16="http://schemas.microsoft.com/office/drawing/2014/main" val="2174033115"/>
                  </a:ext>
                </a:extLst>
              </a:tr>
              <a:tr h="1692000">
                <a:tc>
                  <a:txBody>
                    <a:bodyPr/>
                    <a:lstStyle/>
                    <a:p>
                      <a:endParaRPr lang="de-DE" dirty="0"/>
                    </a:p>
                  </a:txBody>
                  <a:tcPr/>
                </a:tc>
                <a:tc>
                  <a:txBody>
                    <a:bodyPr/>
                    <a:lstStyle/>
                    <a:p>
                      <a:pPr algn="ctr"/>
                      <a:endParaRPr lang="de-DE" dirty="0"/>
                    </a:p>
                  </a:txBody>
                  <a:tcPr/>
                </a:tc>
                <a:tc>
                  <a:txBody>
                    <a:bodyPr/>
                    <a:lstStyle/>
                    <a:p>
                      <a:pPr algn="ctr"/>
                      <a:endParaRPr lang="de-DE" dirty="0"/>
                    </a:p>
                  </a:txBody>
                  <a:tcPr/>
                </a:tc>
                <a:extLst>
                  <a:ext uri="{0D108BD9-81ED-4DB2-BD59-A6C34878D82A}">
                    <a16:rowId xmlns:a16="http://schemas.microsoft.com/office/drawing/2014/main" val="2144785445"/>
                  </a:ext>
                </a:extLst>
              </a:tr>
            </a:tbl>
          </a:graphicData>
        </a:graphic>
      </p:graphicFrame>
      <p:pic>
        <p:nvPicPr>
          <p:cNvPr id="11" name="Picture 10"/>
          <p:cNvPicPr>
            <a:picLocks noChangeAspect="1"/>
          </p:cNvPicPr>
          <p:nvPr/>
        </p:nvPicPr>
        <p:blipFill rotWithShape="1">
          <a:blip r:embed="rId3"/>
          <a:srcRect t="11459"/>
          <a:stretch/>
        </p:blipFill>
        <p:spPr>
          <a:xfrm>
            <a:off x="8681604" y="4532896"/>
            <a:ext cx="2762019" cy="1561242"/>
          </a:xfrm>
          <a:prstGeom prst="rect">
            <a:avLst/>
          </a:prstGeom>
        </p:spPr>
      </p:pic>
      <p:pic>
        <p:nvPicPr>
          <p:cNvPr id="12" name="Picture 11"/>
          <p:cNvPicPr>
            <a:picLocks noChangeAspect="1"/>
          </p:cNvPicPr>
          <p:nvPr/>
        </p:nvPicPr>
        <p:blipFill>
          <a:blip r:embed="rId4"/>
          <a:stretch>
            <a:fillRect/>
          </a:stretch>
        </p:blipFill>
        <p:spPr>
          <a:xfrm>
            <a:off x="4266942" y="4472227"/>
            <a:ext cx="3749859" cy="1621911"/>
          </a:xfrm>
          <a:prstGeom prst="rect">
            <a:avLst/>
          </a:prstGeom>
        </p:spPr>
      </p:pic>
      <p:sp>
        <p:nvSpPr>
          <p:cNvPr id="2" name="Oval 1"/>
          <p:cNvSpPr/>
          <p:nvPr/>
        </p:nvSpPr>
        <p:spPr>
          <a:xfrm>
            <a:off x="4368097" y="5008814"/>
            <a:ext cx="186431" cy="177639"/>
          </a:xfrm>
          <a:prstGeom prst="ellipse">
            <a:avLst/>
          </a:prstGeom>
          <a:noFill/>
          <a:ln w="3810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cxnSp>
        <p:nvCxnSpPr>
          <p:cNvPr id="6" name="Elbow Connector 5"/>
          <p:cNvCxnSpPr>
            <a:endCxn id="2" idx="0"/>
          </p:cNvCxnSpPr>
          <p:nvPr/>
        </p:nvCxnSpPr>
        <p:spPr>
          <a:xfrm rot="5400000">
            <a:off x="4197240" y="4495831"/>
            <a:ext cx="777056" cy="248910"/>
          </a:xfrm>
          <a:prstGeom prst="bentConnector3">
            <a:avLst>
              <a:gd name="adj1" fmla="val -627"/>
            </a:avLst>
          </a:prstGeom>
          <a:ln w="28575" cmpd="sng">
            <a:solidFill>
              <a:schemeClr val="bg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5954" t="13851" b="12933"/>
          <a:stretch/>
        </p:blipFill>
        <p:spPr>
          <a:xfrm>
            <a:off x="2190750" y="4495800"/>
            <a:ext cx="1836509" cy="1552575"/>
          </a:xfrm>
          <a:prstGeom prst="rect">
            <a:avLst/>
          </a:prstGeom>
          <a:ln w="28575">
            <a:solidFill>
              <a:srgbClr val="FF0000"/>
            </a:solidFill>
          </a:ln>
        </p:spPr>
      </p:pic>
      <p:cxnSp>
        <p:nvCxnSpPr>
          <p:cNvPr id="15" name="Straight Connector 14"/>
          <p:cNvCxnSpPr/>
          <p:nvPr/>
        </p:nvCxnSpPr>
        <p:spPr>
          <a:xfrm flipH="1" flipV="1">
            <a:off x="4027259" y="4495800"/>
            <a:ext cx="340838" cy="513016"/>
          </a:xfrm>
          <a:prstGeom prst="line">
            <a:avLst/>
          </a:prstGeom>
          <a:ln w="19050"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 idx="3"/>
          </p:cNvCxnSpPr>
          <p:nvPr/>
        </p:nvCxnSpPr>
        <p:spPr>
          <a:xfrm flipH="1">
            <a:off x="4027259" y="5160438"/>
            <a:ext cx="368140" cy="887937"/>
          </a:xfrm>
          <a:prstGeom prst="line">
            <a:avLst/>
          </a:prstGeom>
          <a:ln w="28575" cmpd="sng">
            <a:solidFill>
              <a:srgbClr val="FF000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2181225" y="4876800"/>
            <a:ext cx="981075" cy="1181100"/>
          </a:xfrm>
          <a:custGeom>
            <a:avLst/>
            <a:gdLst>
              <a:gd name="connsiteX0" fmla="*/ 771525 w 981075"/>
              <a:gd name="connsiteY0" fmla="*/ 1152525 h 1181100"/>
              <a:gd name="connsiteX1" fmla="*/ 771525 w 981075"/>
              <a:gd name="connsiteY1" fmla="*/ 352425 h 1181100"/>
              <a:gd name="connsiteX2" fmla="*/ 981075 w 981075"/>
              <a:gd name="connsiteY2" fmla="*/ 352425 h 1181100"/>
              <a:gd name="connsiteX3" fmla="*/ 981075 w 981075"/>
              <a:gd name="connsiteY3" fmla="*/ 0 h 1181100"/>
              <a:gd name="connsiteX4" fmla="*/ 0 w 981075"/>
              <a:gd name="connsiteY4" fmla="*/ 0 h 1181100"/>
              <a:gd name="connsiteX5" fmla="*/ 0 w 981075"/>
              <a:gd name="connsiteY5" fmla="*/ 276225 h 1181100"/>
              <a:gd name="connsiteX6" fmla="*/ 333375 w 981075"/>
              <a:gd name="connsiteY6" fmla="*/ 276225 h 1181100"/>
              <a:gd name="connsiteX7" fmla="*/ 333375 w 981075"/>
              <a:gd name="connsiteY7" fmla="*/ 1181100 h 1181100"/>
              <a:gd name="connsiteX8" fmla="*/ 685800 w 981075"/>
              <a:gd name="connsiteY8"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075" h="1181100">
                <a:moveTo>
                  <a:pt x="771525" y="1152525"/>
                </a:moveTo>
                <a:lnTo>
                  <a:pt x="771525" y="352425"/>
                </a:lnTo>
                <a:lnTo>
                  <a:pt x="981075" y="352425"/>
                </a:lnTo>
                <a:lnTo>
                  <a:pt x="981075" y="0"/>
                </a:lnTo>
                <a:lnTo>
                  <a:pt x="0" y="0"/>
                </a:lnTo>
                <a:lnTo>
                  <a:pt x="0" y="276225"/>
                </a:lnTo>
                <a:lnTo>
                  <a:pt x="333375" y="276225"/>
                </a:lnTo>
                <a:lnTo>
                  <a:pt x="333375" y="1181100"/>
                </a:lnTo>
                <a:lnTo>
                  <a:pt x="685800" y="1181100"/>
                </a:lnTo>
              </a:path>
            </a:pathLst>
          </a:custGeom>
          <a:solidFill>
            <a:srgbClr val="FFC000">
              <a:alpha val="19000"/>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2" name="Rectangle 21"/>
          <p:cNvSpPr/>
          <p:nvPr/>
        </p:nvSpPr>
        <p:spPr>
          <a:xfrm>
            <a:off x="2581274" y="4686300"/>
            <a:ext cx="781181" cy="322514"/>
          </a:xfrm>
          <a:prstGeom prst="rect">
            <a:avLst/>
          </a:prstGeom>
          <a:noFill/>
          <a:ln w="38100" cmpd="sng">
            <a:solidFill>
              <a:schemeClr val="bg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24" name="Freeform 23"/>
          <p:cNvSpPr/>
          <p:nvPr/>
        </p:nvSpPr>
        <p:spPr>
          <a:xfrm>
            <a:off x="2766561" y="4764724"/>
            <a:ext cx="390455" cy="39853"/>
          </a:xfrm>
          <a:custGeom>
            <a:avLst/>
            <a:gdLst>
              <a:gd name="connsiteX0" fmla="*/ 390455 w 390455"/>
              <a:gd name="connsiteY0" fmla="*/ 27533 h 39853"/>
              <a:gd name="connsiteX1" fmla="*/ 327048 w 390455"/>
              <a:gd name="connsiteY1" fmla="*/ 34207 h 39853"/>
              <a:gd name="connsiteX2" fmla="*/ 313699 w 390455"/>
              <a:gd name="connsiteY2" fmla="*/ 20858 h 39853"/>
              <a:gd name="connsiteX3" fmla="*/ 293675 w 390455"/>
              <a:gd name="connsiteY3" fmla="*/ 10847 h 39853"/>
              <a:gd name="connsiteX4" fmla="*/ 290338 w 390455"/>
              <a:gd name="connsiteY4" fmla="*/ 835 h 39853"/>
              <a:gd name="connsiteX5" fmla="*/ 260303 w 390455"/>
              <a:gd name="connsiteY5" fmla="*/ 4172 h 39853"/>
              <a:gd name="connsiteX6" fmla="*/ 246954 w 390455"/>
              <a:gd name="connsiteY6" fmla="*/ 17521 h 39853"/>
              <a:gd name="connsiteX7" fmla="*/ 236943 w 390455"/>
              <a:gd name="connsiteY7" fmla="*/ 20858 h 39853"/>
              <a:gd name="connsiteX8" fmla="*/ 200233 w 390455"/>
              <a:gd name="connsiteY8" fmla="*/ 17521 h 39853"/>
              <a:gd name="connsiteX9" fmla="*/ 196896 w 390455"/>
              <a:gd name="connsiteY9" fmla="*/ 7510 h 39853"/>
              <a:gd name="connsiteX10" fmla="*/ 110128 w 390455"/>
              <a:gd name="connsiteY10" fmla="*/ 14184 h 39853"/>
              <a:gd name="connsiteX11" fmla="*/ 100116 w 390455"/>
              <a:gd name="connsiteY11" fmla="*/ 20858 h 39853"/>
              <a:gd name="connsiteX12" fmla="*/ 90105 w 390455"/>
              <a:gd name="connsiteY12" fmla="*/ 24196 h 39853"/>
              <a:gd name="connsiteX13" fmla="*/ 0 w 390455"/>
              <a:gd name="connsiteY13" fmla="*/ 30870 h 3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455" h="39853">
                <a:moveTo>
                  <a:pt x="390455" y="27533"/>
                </a:moveTo>
                <a:cubicBezTo>
                  <a:pt x="369319" y="29758"/>
                  <a:pt x="342076" y="49235"/>
                  <a:pt x="327048" y="34207"/>
                </a:cubicBezTo>
                <a:cubicBezTo>
                  <a:pt x="322598" y="29757"/>
                  <a:pt x="319669" y="22848"/>
                  <a:pt x="313699" y="20858"/>
                </a:cubicBezTo>
                <a:cubicBezTo>
                  <a:pt x="299882" y="16253"/>
                  <a:pt x="306614" y="19472"/>
                  <a:pt x="293675" y="10847"/>
                </a:cubicBezTo>
                <a:cubicBezTo>
                  <a:pt x="292563" y="7510"/>
                  <a:pt x="293787" y="1525"/>
                  <a:pt x="290338" y="835"/>
                </a:cubicBezTo>
                <a:cubicBezTo>
                  <a:pt x="280460" y="-1141"/>
                  <a:pt x="269705" y="556"/>
                  <a:pt x="260303" y="4172"/>
                </a:cubicBezTo>
                <a:cubicBezTo>
                  <a:pt x="254430" y="6431"/>
                  <a:pt x="252924" y="15531"/>
                  <a:pt x="246954" y="17521"/>
                </a:cubicBezTo>
                <a:lnTo>
                  <a:pt x="236943" y="20858"/>
                </a:lnTo>
                <a:cubicBezTo>
                  <a:pt x="224706" y="19746"/>
                  <a:pt x="211890" y="21406"/>
                  <a:pt x="200233" y="17521"/>
                </a:cubicBezTo>
                <a:cubicBezTo>
                  <a:pt x="196896" y="16409"/>
                  <a:pt x="200411" y="7640"/>
                  <a:pt x="196896" y="7510"/>
                </a:cubicBezTo>
                <a:cubicBezTo>
                  <a:pt x="167908" y="6436"/>
                  <a:pt x="139051" y="11959"/>
                  <a:pt x="110128" y="14184"/>
                </a:cubicBezTo>
                <a:cubicBezTo>
                  <a:pt x="106791" y="16409"/>
                  <a:pt x="103703" y="19064"/>
                  <a:pt x="100116" y="20858"/>
                </a:cubicBezTo>
                <a:cubicBezTo>
                  <a:pt x="96970" y="22431"/>
                  <a:pt x="93499" y="23270"/>
                  <a:pt x="90105" y="24196"/>
                </a:cubicBezTo>
                <a:cubicBezTo>
                  <a:pt x="46841" y="35996"/>
                  <a:pt x="63505" y="30870"/>
                  <a:pt x="0" y="30870"/>
                </a:cubicBezTo>
              </a:path>
            </a:pathLst>
          </a:custGeom>
          <a:noFill/>
          <a:ln w="19050" cmpd="sng">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465472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3"/>
          </p:nvPr>
        </p:nvSpPr>
        <p:spPr/>
        <p:txBody>
          <a:bodyPr/>
          <a:lstStyle/>
          <a:p>
            <a:r>
              <a:rPr lang="en-US" dirty="0"/>
              <a:t>Large pumping gap (Standard) less effective than small gap (High iota)</a:t>
            </a:r>
          </a:p>
          <a:p>
            <a:pPr lvl="1"/>
            <a:r>
              <a:rPr lang="en-US" dirty="0"/>
              <a:t>Standard configuration: </a:t>
            </a:r>
            <a:r>
              <a:rPr lang="en-US" dirty="0" err="1"/>
              <a:t>p</a:t>
            </a:r>
            <a:r>
              <a:rPr lang="en-US" baseline="-25000" dirty="0" err="1"/>
              <a:t>AEH</a:t>
            </a:r>
            <a:r>
              <a:rPr lang="en-US" dirty="0"/>
              <a:t> = 0.4∙10</a:t>
            </a:r>
            <a:r>
              <a:rPr lang="en-US" baseline="30000" dirty="0"/>
              <a:t>-3</a:t>
            </a:r>
            <a:r>
              <a:rPr lang="en-US" dirty="0"/>
              <a:t> mbar. Ratio </a:t>
            </a:r>
            <a:r>
              <a:rPr lang="en-US" dirty="0" err="1"/>
              <a:t>p</a:t>
            </a:r>
            <a:r>
              <a:rPr lang="en-US" baseline="-25000" dirty="0" err="1"/>
              <a:t>AEH</a:t>
            </a:r>
            <a:r>
              <a:rPr lang="en-US" dirty="0"/>
              <a:t>/</a:t>
            </a:r>
            <a:r>
              <a:rPr lang="en-US" dirty="0" err="1"/>
              <a:t>p</a:t>
            </a:r>
            <a:r>
              <a:rPr lang="en-US" baseline="-25000" dirty="0" err="1"/>
              <a:t>AEP</a:t>
            </a:r>
            <a:r>
              <a:rPr lang="en-US" dirty="0"/>
              <a:t> = 1-3</a:t>
            </a:r>
          </a:p>
          <a:p>
            <a:pPr lvl="1"/>
            <a:r>
              <a:rPr lang="en-US" dirty="0"/>
              <a:t>High iota configuration: </a:t>
            </a:r>
            <a:r>
              <a:rPr lang="en-US" dirty="0" err="1"/>
              <a:t>p</a:t>
            </a:r>
            <a:r>
              <a:rPr lang="en-US" baseline="-25000" dirty="0" err="1"/>
              <a:t>AEP</a:t>
            </a:r>
            <a:r>
              <a:rPr lang="en-US" dirty="0"/>
              <a:t> = 1.0∙10</a:t>
            </a:r>
            <a:r>
              <a:rPr lang="en-US" baseline="30000" dirty="0"/>
              <a:t>-3</a:t>
            </a:r>
            <a:r>
              <a:rPr lang="en-US" dirty="0"/>
              <a:t> mbar. Ratio </a:t>
            </a:r>
            <a:r>
              <a:rPr lang="en-US" dirty="0" err="1"/>
              <a:t>p</a:t>
            </a:r>
            <a:r>
              <a:rPr lang="en-US" baseline="-25000" dirty="0" err="1"/>
              <a:t>AEP</a:t>
            </a:r>
            <a:r>
              <a:rPr lang="en-US" dirty="0"/>
              <a:t>/</a:t>
            </a:r>
            <a:r>
              <a:rPr lang="en-US" dirty="0" err="1"/>
              <a:t>p</a:t>
            </a:r>
            <a:r>
              <a:rPr lang="en-US" baseline="-25000" dirty="0" err="1"/>
              <a:t>AEH</a:t>
            </a:r>
            <a:r>
              <a:rPr lang="en-US" dirty="0"/>
              <a:t> = 13-20</a:t>
            </a:r>
          </a:p>
          <a:p>
            <a:r>
              <a:rPr lang="en-US" dirty="0" smtClean="0"/>
              <a:t>Need </a:t>
            </a:r>
            <a:r>
              <a:rPr lang="en-US" dirty="0"/>
              <a:t>to change geometry of large pumping gap and orientation of pumping gap panels</a:t>
            </a:r>
          </a:p>
          <a:p>
            <a:r>
              <a:rPr lang="en-US" dirty="0"/>
              <a:t>Demand to improve heat load capacity of edge tiles to allow strike line (recycling zone) close to pumping gap</a:t>
            </a:r>
            <a:endParaRPr lang="de-DE" dirty="0"/>
          </a:p>
        </p:txBody>
      </p:sp>
      <p:sp>
        <p:nvSpPr>
          <p:cNvPr id="2" name="Title 1"/>
          <p:cNvSpPr>
            <a:spLocks noGrp="1"/>
          </p:cNvSpPr>
          <p:nvPr>
            <p:ph type="title"/>
          </p:nvPr>
        </p:nvSpPr>
        <p:spPr/>
        <p:txBody>
          <a:bodyPr/>
          <a:lstStyle/>
          <a:p>
            <a:r>
              <a:rPr lang="en-US" smtClean="0"/>
              <a:t>Exhaust issues</a:t>
            </a:r>
            <a:endParaRPr lang="de-DE" dirty="0"/>
          </a:p>
        </p:txBody>
      </p:sp>
      <p:sp>
        <p:nvSpPr>
          <p:cNvPr id="5" name="Slide Number Placeholder 4"/>
          <p:cNvSpPr>
            <a:spLocks noGrp="1"/>
          </p:cNvSpPr>
          <p:nvPr>
            <p:ph type="sldNum" sz="quarter" idx="16"/>
          </p:nvPr>
        </p:nvSpPr>
        <p:spPr/>
        <p:txBody>
          <a:bodyPr/>
          <a:lstStyle/>
          <a:p>
            <a:fld id="{31AA536C-85F5-4A1B-A111-7CE00A08BCBC}" type="slidenum">
              <a:rPr lang="de-DE" smtClean="0"/>
              <a:pPr/>
              <a:t>6</a:t>
            </a:fld>
            <a:endParaRPr lang="de-DE" dirty="0"/>
          </a:p>
        </p:txBody>
      </p:sp>
      <p:pic>
        <p:nvPicPr>
          <p:cNvPr id="9" name="Picture 8"/>
          <p:cNvPicPr>
            <a:picLocks noChangeAspect="1"/>
          </p:cNvPicPr>
          <p:nvPr/>
        </p:nvPicPr>
        <p:blipFill rotWithShape="1">
          <a:blip r:embed="rId3"/>
          <a:srcRect b="10237"/>
          <a:stretch/>
        </p:blipFill>
        <p:spPr>
          <a:xfrm>
            <a:off x="1533549" y="3881186"/>
            <a:ext cx="5956549" cy="1244070"/>
          </a:xfrm>
          <a:prstGeom prst="rect">
            <a:avLst/>
          </a:prstGeom>
        </p:spPr>
      </p:pic>
      <p:pic>
        <p:nvPicPr>
          <p:cNvPr id="20" name="Picture 19"/>
          <p:cNvPicPr>
            <a:picLocks noChangeAspect="1"/>
          </p:cNvPicPr>
          <p:nvPr/>
        </p:nvPicPr>
        <p:blipFill>
          <a:blip r:embed="rId4"/>
          <a:stretch>
            <a:fillRect/>
          </a:stretch>
        </p:blipFill>
        <p:spPr>
          <a:xfrm>
            <a:off x="7662558" y="5101457"/>
            <a:ext cx="2825930" cy="1650791"/>
          </a:xfrm>
          <a:prstGeom prst="rect">
            <a:avLst/>
          </a:prstGeom>
        </p:spPr>
      </p:pic>
      <p:sp>
        <p:nvSpPr>
          <p:cNvPr id="3" name="TextBox 2"/>
          <p:cNvSpPr txBox="1"/>
          <p:nvPr/>
        </p:nvSpPr>
        <p:spPr>
          <a:xfrm>
            <a:off x="10049655" y="6533312"/>
            <a:ext cx="1632344" cy="276999"/>
          </a:xfrm>
          <a:prstGeom prst="rect">
            <a:avLst/>
          </a:prstGeom>
          <a:noFill/>
        </p:spPr>
        <p:txBody>
          <a:bodyPr wrap="square" rtlCol="0">
            <a:spAutoFit/>
          </a:bodyPr>
          <a:lstStyle/>
          <a:p>
            <a:r>
              <a:rPr lang="en-US" sz="1200" dirty="0" smtClean="0"/>
              <a:t> Courtesy V. Haak</a:t>
            </a:r>
            <a:endParaRPr lang="de-DE" sz="1200" dirty="0"/>
          </a:p>
        </p:txBody>
      </p:sp>
      <p:pic>
        <p:nvPicPr>
          <p:cNvPr id="4" name="Picture 3"/>
          <p:cNvPicPr>
            <a:picLocks noChangeAspect="1"/>
          </p:cNvPicPr>
          <p:nvPr/>
        </p:nvPicPr>
        <p:blipFill>
          <a:blip r:embed="rId5"/>
          <a:stretch>
            <a:fillRect/>
          </a:stretch>
        </p:blipFill>
        <p:spPr>
          <a:xfrm>
            <a:off x="1533549" y="5099945"/>
            <a:ext cx="2877561" cy="1652159"/>
          </a:xfrm>
          <a:prstGeom prst="rect">
            <a:avLst/>
          </a:prstGeom>
        </p:spPr>
      </p:pic>
      <p:pic>
        <p:nvPicPr>
          <p:cNvPr id="6" name="Picture 5"/>
          <p:cNvPicPr>
            <a:picLocks noChangeAspect="1"/>
          </p:cNvPicPr>
          <p:nvPr/>
        </p:nvPicPr>
        <p:blipFill>
          <a:blip r:embed="rId6"/>
          <a:stretch>
            <a:fillRect/>
          </a:stretch>
        </p:blipFill>
        <p:spPr>
          <a:xfrm>
            <a:off x="4580495" y="5081083"/>
            <a:ext cx="2883658" cy="1652159"/>
          </a:xfrm>
          <a:prstGeom prst="rect">
            <a:avLst/>
          </a:prstGeom>
        </p:spPr>
      </p:pic>
      <p:pic>
        <p:nvPicPr>
          <p:cNvPr id="7" name="Picture 6"/>
          <p:cNvPicPr>
            <a:picLocks noChangeAspect="1"/>
          </p:cNvPicPr>
          <p:nvPr/>
        </p:nvPicPr>
        <p:blipFill>
          <a:blip r:embed="rId7"/>
          <a:stretch>
            <a:fillRect/>
          </a:stretch>
        </p:blipFill>
        <p:spPr>
          <a:xfrm>
            <a:off x="7662558" y="3372299"/>
            <a:ext cx="3176291" cy="1646063"/>
          </a:xfrm>
          <a:prstGeom prst="rect">
            <a:avLst/>
          </a:prstGeom>
        </p:spPr>
      </p:pic>
    </p:spTree>
    <p:extLst>
      <p:ext uri="{BB962C8B-B14F-4D97-AF65-F5344CB8AC3E}">
        <p14:creationId xmlns:p14="http://schemas.microsoft.com/office/powerpoint/2010/main" val="42147794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Tools </a:t>
            </a:r>
            <a:r>
              <a:rPr lang="en-US" dirty="0"/>
              <a:t>for plasma facing surface shaping</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7</a:t>
            </a:fld>
            <a:endParaRPr lang="de-DE" dirty="0"/>
          </a:p>
        </p:txBody>
      </p:sp>
      <p:pic>
        <p:nvPicPr>
          <p:cNvPr id="5" name="Picture 4"/>
          <p:cNvPicPr>
            <a:picLocks noChangeAspect="1"/>
          </p:cNvPicPr>
          <p:nvPr/>
        </p:nvPicPr>
        <p:blipFill>
          <a:blip r:embed="rId2"/>
          <a:stretch>
            <a:fillRect/>
          </a:stretch>
        </p:blipFill>
        <p:spPr>
          <a:xfrm>
            <a:off x="2400299" y="817770"/>
            <a:ext cx="8043041" cy="5945011"/>
          </a:xfrm>
          <a:prstGeom prst="rect">
            <a:avLst/>
          </a:prstGeom>
        </p:spPr>
      </p:pic>
      <p:sp>
        <p:nvSpPr>
          <p:cNvPr id="7" name="TextBox 6"/>
          <p:cNvSpPr txBox="1"/>
          <p:nvPr/>
        </p:nvSpPr>
        <p:spPr>
          <a:xfrm>
            <a:off x="3925885" y="3116109"/>
            <a:ext cx="763167" cy="410521"/>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rgbClr val="FFC000"/>
                </a:solidFill>
              </a:rPr>
              <a:t>baffle</a:t>
            </a:r>
            <a:endParaRPr lang="de-DE" sz="1600" dirty="0" err="1" smtClean="0">
              <a:solidFill>
                <a:srgbClr val="FFC000"/>
              </a:solidFill>
            </a:endParaRPr>
          </a:p>
        </p:txBody>
      </p:sp>
      <p:sp>
        <p:nvSpPr>
          <p:cNvPr id="8" name="TextBox 7"/>
          <p:cNvSpPr txBox="1"/>
          <p:nvPr/>
        </p:nvSpPr>
        <p:spPr>
          <a:xfrm>
            <a:off x="6596973" y="3775679"/>
            <a:ext cx="1048902" cy="410521"/>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rgbClr val="C00000"/>
                </a:solidFill>
              </a:rPr>
              <a:t>divertor</a:t>
            </a:r>
            <a:endParaRPr lang="de-DE" sz="1600" dirty="0" err="1" smtClean="0">
              <a:solidFill>
                <a:srgbClr val="C00000"/>
              </a:solidFill>
            </a:endParaRPr>
          </a:p>
        </p:txBody>
      </p:sp>
      <p:sp>
        <p:nvSpPr>
          <p:cNvPr id="9" name="TextBox 8"/>
          <p:cNvSpPr txBox="1"/>
          <p:nvPr/>
        </p:nvSpPr>
        <p:spPr>
          <a:xfrm>
            <a:off x="4135744" y="6118722"/>
            <a:ext cx="1554928" cy="410521"/>
          </a:xfrm>
          <a:prstGeom prst="rect">
            <a:avLst/>
          </a:prstGeom>
          <a:noFill/>
        </p:spPr>
        <p:txBody>
          <a:bodyPr wrap="none" lIns="0" tIns="0" rIns="0" bIns="0" rtlCol="0" anchor="t" anchorCtr="0">
            <a:spAutoFit/>
          </a:bodyPr>
          <a:lstStyle/>
          <a:p>
            <a:pPr algn="l">
              <a:lnSpc>
                <a:spcPts val="2300"/>
              </a:lnSpc>
              <a:spcBef>
                <a:spcPts val="1150"/>
              </a:spcBef>
            </a:pPr>
            <a:r>
              <a:rPr lang="en-US" sz="1600" dirty="0" err="1" smtClean="0">
                <a:solidFill>
                  <a:schemeClr val="tx2">
                    <a:lumMod val="75000"/>
                    <a:lumOff val="25000"/>
                  </a:schemeClr>
                </a:solidFill>
              </a:rPr>
              <a:t>cryopumpe</a:t>
            </a:r>
            <a:endParaRPr lang="de-DE" sz="1600" dirty="0" err="1" smtClean="0">
              <a:solidFill>
                <a:schemeClr val="tx2">
                  <a:lumMod val="75000"/>
                  <a:lumOff val="25000"/>
                </a:schemeClr>
              </a:solidFill>
            </a:endParaRPr>
          </a:p>
        </p:txBody>
      </p:sp>
      <p:pic>
        <p:nvPicPr>
          <p:cNvPr id="11" name="Picture 10"/>
          <p:cNvPicPr>
            <a:picLocks noChangeAspect="1"/>
          </p:cNvPicPr>
          <p:nvPr/>
        </p:nvPicPr>
        <p:blipFill>
          <a:blip r:embed="rId3"/>
          <a:stretch>
            <a:fillRect/>
          </a:stretch>
        </p:blipFill>
        <p:spPr>
          <a:xfrm>
            <a:off x="2400299" y="808275"/>
            <a:ext cx="8043041" cy="5945011"/>
          </a:xfrm>
          <a:prstGeom prst="rect">
            <a:avLst/>
          </a:prstGeom>
        </p:spPr>
      </p:pic>
      <p:sp>
        <p:nvSpPr>
          <p:cNvPr id="12" name="TextBox 11"/>
          <p:cNvSpPr txBox="1"/>
          <p:nvPr/>
        </p:nvSpPr>
        <p:spPr>
          <a:xfrm>
            <a:off x="2670619" y="3043129"/>
            <a:ext cx="3583950" cy="410521"/>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solidFill>
                  <a:schemeClr val="accent3">
                    <a:lumMod val="60000"/>
                    <a:lumOff val="40000"/>
                  </a:schemeClr>
                </a:solidFill>
              </a:rPr>
              <a:t>Parametric surface model</a:t>
            </a:r>
            <a:endParaRPr lang="de-DE" sz="1600" dirty="0" err="1" smtClean="0">
              <a:solidFill>
                <a:schemeClr val="accent3">
                  <a:lumMod val="60000"/>
                  <a:lumOff val="40000"/>
                </a:schemeClr>
              </a:solidFill>
            </a:endParaRPr>
          </a:p>
        </p:txBody>
      </p:sp>
      <p:pic>
        <p:nvPicPr>
          <p:cNvPr id="14" name="Picture 13"/>
          <p:cNvPicPr>
            <a:picLocks noChangeAspect="1"/>
          </p:cNvPicPr>
          <p:nvPr/>
        </p:nvPicPr>
        <p:blipFill>
          <a:blip r:embed="rId4"/>
          <a:stretch>
            <a:fillRect/>
          </a:stretch>
        </p:blipFill>
        <p:spPr>
          <a:xfrm>
            <a:off x="2400299" y="798780"/>
            <a:ext cx="8043041" cy="5945011"/>
          </a:xfrm>
          <a:prstGeom prst="rect">
            <a:avLst/>
          </a:prstGeom>
        </p:spPr>
      </p:pic>
      <p:pic>
        <p:nvPicPr>
          <p:cNvPr id="15" name="Picture 14"/>
          <p:cNvPicPr>
            <a:picLocks noChangeAspect="1"/>
          </p:cNvPicPr>
          <p:nvPr/>
        </p:nvPicPr>
        <p:blipFill>
          <a:blip r:embed="rId5"/>
          <a:stretch>
            <a:fillRect/>
          </a:stretch>
        </p:blipFill>
        <p:spPr>
          <a:xfrm>
            <a:off x="2400299" y="827264"/>
            <a:ext cx="8043041" cy="5945011"/>
          </a:xfrm>
          <a:prstGeom prst="rect">
            <a:avLst/>
          </a:prstGeom>
        </p:spPr>
      </p:pic>
      <p:sp>
        <p:nvSpPr>
          <p:cNvPr id="18" name="TextBox 17"/>
          <p:cNvSpPr txBox="1"/>
          <p:nvPr/>
        </p:nvSpPr>
        <p:spPr>
          <a:xfrm>
            <a:off x="706659" y="2636225"/>
            <a:ext cx="3657601" cy="2064668"/>
          </a:xfrm>
          <a:prstGeom prst="rect">
            <a:avLst/>
          </a:prstGeom>
          <a:noFill/>
        </p:spPr>
        <p:txBody>
          <a:bodyPr wrap="square" lIns="0" tIns="0" rIns="0" bIns="0" rtlCol="0" anchor="t" anchorCtr="0">
            <a:spAutoFit/>
          </a:bodyPr>
          <a:lstStyle/>
          <a:p>
            <a:pPr algn="l">
              <a:lnSpc>
                <a:spcPts val="2300"/>
              </a:lnSpc>
            </a:pPr>
            <a:r>
              <a:rPr lang="en-US" sz="1600" dirty="0" smtClean="0"/>
              <a:t>Smooth magnetic island geometry </a:t>
            </a:r>
          </a:p>
          <a:p>
            <a:pPr algn="l">
              <a:lnSpc>
                <a:spcPts val="2300"/>
              </a:lnSpc>
            </a:pPr>
            <a:r>
              <a:rPr lang="en-US" sz="1600" dirty="0" smtClean="0"/>
              <a:t>by Fourier transformation of traced  particles along edge field lines</a:t>
            </a:r>
          </a:p>
          <a:p>
            <a:pPr marL="285750" indent="-285750" algn="l">
              <a:lnSpc>
                <a:spcPts val="2300"/>
              </a:lnSpc>
              <a:buFont typeface="Arial" panose="020B0604020202020204" pitchFamily="34" charset="0"/>
              <a:buChar char="•"/>
            </a:pPr>
            <a:r>
              <a:rPr lang="en-US" sz="1600" dirty="0" smtClean="0">
                <a:solidFill>
                  <a:srgbClr val="EF7C00"/>
                </a:solidFill>
                <a:latin typeface="Symbol" panose="05050102010706020507" pitchFamily="18" charset="2"/>
              </a:rPr>
              <a:t>b</a:t>
            </a:r>
            <a:r>
              <a:rPr lang="en-US" sz="1600" dirty="0" smtClean="0">
                <a:solidFill>
                  <a:srgbClr val="EF7C00"/>
                </a:solidFill>
              </a:rPr>
              <a:t> = 0 %</a:t>
            </a:r>
          </a:p>
          <a:p>
            <a:pPr marL="285750" indent="-285750">
              <a:lnSpc>
                <a:spcPts val="2300"/>
              </a:lnSpc>
              <a:buFont typeface="Arial" panose="020B0604020202020204" pitchFamily="34" charset="0"/>
              <a:buChar char="•"/>
            </a:pPr>
            <a:r>
              <a:rPr lang="en-US" sz="1600" dirty="0">
                <a:solidFill>
                  <a:srgbClr val="7030A0"/>
                </a:solidFill>
                <a:latin typeface="Symbol" panose="05050102010706020507" pitchFamily="18" charset="2"/>
              </a:rPr>
              <a:t>b</a:t>
            </a:r>
            <a:r>
              <a:rPr lang="en-US" sz="1600" dirty="0">
                <a:solidFill>
                  <a:srgbClr val="7030A0"/>
                </a:solidFill>
              </a:rPr>
              <a:t> = </a:t>
            </a:r>
            <a:r>
              <a:rPr lang="en-US" sz="1600" dirty="0" smtClean="0">
                <a:solidFill>
                  <a:srgbClr val="7030A0"/>
                </a:solidFill>
              </a:rPr>
              <a:t>1 %</a:t>
            </a:r>
          </a:p>
          <a:p>
            <a:pPr marL="285750" indent="-285750">
              <a:lnSpc>
                <a:spcPts val="2300"/>
              </a:lnSpc>
              <a:buFont typeface="Arial" panose="020B0604020202020204" pitchFamily="34" charset="0"/>
              <a:buChar char="•"/>
            </a:pPr>
            <a:r>
              <a:rPr lang="en-US" sz="1600" dirty="0">
                <a:solidFill>
                  <a:srgbClr val="006C66"/>
                </a:solidFill>
                <a:latin typeface="Symbol" panose="05050102010706020507" pitchFamily="18" charset="2"/>
              </a:rPr>
              <a:t>b</a:t>
            </a:r>
            <a:r>
              <a:rPr lang="en-US" sz="1600" dirty="0">
                <a:solidFill>
                  <a:srgbClr val="006C66"/>
                </a:solidFill>
              </a:rPr>
              <a:t> =</a:t>
            </a:r>
            <a:r>
              <a:rPr lang="en-US" sz="1600" dirty="0" smtClean="0">
                <a:solidFill>
                  <a:srgbClr val="006C66"/>
                </a:solidFill>
              </a:rPr>
              <a:t> 2 %</a:t>
            </a:r>
          </a:p>
          <a:p>
            <a:pPr marL="285750" indent="-285750">
              <a:lnSpc>
                <a:spcPts val="2300"/>
              </a:lnSpc>
              <a:buFont typeface="Arial" panose="020B0604020202020204" pitchFamily="34" charset="0"/>
              <a:buChar char="•"/>
            </a:pPr>
            <a:r>
              <a:rPr lang="en-US" sz="1600" dirty="0">
                <a:solidFill>
                  <a:srgbClr val="C2A252"/>
                </a:solidFill>
                <a:latin typeface="Symbol" panose="05050102010706020507" pitchFamily="18" charset="2"/>
              </a:rPr>
              <a:t>b</a:t>
            </a:r>
            <a:r>
              <a:rPr lang="en-US" sz="1600" dirty="0">
                <a:solidFill>
                  <a:srgbClr val="C2A252"/>
                </a:solidFill>
              </a:rPr>
              <a:t> = </a:t>
            </a:r>
            <a:r>
              <a:rPr lang="en-US" sz="1600" dirty="0" smtClean="0">
                <a:solidFill>
                  <a:srgbClr val="C2A252"/>
                </a:solidFill>
              </a:rPr>
              <a:t>5.6 %</a:t>
            </a:r>
            <a:endParaRPr lang="de-DE" sz="1600" dirty="0" err="1" smtClean="0">
              <a:solidFill>
                <a:srgbClr val="C2A252"/>
              </a:solidFill>
            </a:endParaRPr>
          </a:p>
        </p:txBody>
      </p:sp>
      <p:grpSp>
        <p:nvGrpSpPr>
          <p:cNvPr id="24" name="Group 23"/>
          <p:cNvGrpSpPr/>
          <p:nvPr/>
        </p:nvGrpSpPr>
        <p:grpSpPr>
          <a:xfrm>
            <a:off x="8096250" y="2185987"/>
            <a:ext cx="3763745" cy="2268107"/>
            <a:chOff x="8096250" y="2185987"/>
            <a:chExt cx="3763745" cy="2268107"/>
          </a:xfrm>
        </p:grpSpPr>
        <p:sp>
          <p:nvSpPr>
            <p:cNvPr id="19" name="TextBox 18"/>
            <p:cNvSpPr txBox="1"/>
            <p:nvPr/>
          </p:nvSpPr>
          <p:spPr>
            <a:xfrm>
              <a:off x="9731720" y="4186200"/>
              <a:ext cx="2128275" cy="267894"/>
            </a:xfrm>
            <a:prstGeom prst="rect">
              <a:avLst/>
            </a:prstGeom>
            <a:noFill/>
          </p:spPr>
          <p:txBody>
            <a:bodyPr wrap="none" lIns="0" tIns="0" rIns="0" bIns="0" rtlCol="0" anchor="t" anchorCtr="0">
              <a:spAutoFit/>
            </a:bodyPr>
            <a:lstStyle/>
            <a:p>
              <a:pPr algn="l">
                <a:lnSpc>
                  <a:spcPts val="2300"/>
                </a:lnSpc>
                <a:spcBef>
                  <a:spcPts val="1150"/>
                </a:spcBef>
              </a:pPr>
              <a:r>
                <a:rPr lang="en-US" sz="1600" dirty="0" smtClean="0"/>
                <a:t>Actual baffle overloads </a:t>
              </a:r>
              <a:endParaRPr lang="de-DE" sz="1600" dirty="0" err="1" smtClean="0"/>
            </a:p>
          </p:txBody>
        </p:sp>
        <p:cxnSp>
          <p:nvCxnSpPr>
            <p:cNvPr id="21" name="Straight Arrow Connector 20"/>
            <p:cNvCxnSpPr>
              <a:stCxn id="22" idx="4"/>
            </p:cNvCxnSpPr>
            <p:nvPr/>
          </p:nvCxnSpPr>
          <p:spPr>
            <a:xfrm>
              <a:off x="8833120" y="2853866"/>
              <a:ext cx="898600" cy="1466281"/>
            </a:xfrm>
            <a:prstGeom prst="straightConnector1">
              <a:avLst/>
            </a:prstGeom>
            <a:ln w="57150" cmpd="sng">
              <a:solidFill>
                <a:schemeClr val="tx1"/>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20832328">
              <a:off x="8096250" y="2185987"/>
              <a:ext cx="1323975" cy="676275"/>
            </a:xfrm>
            <a:prstGeom prst="ellipse">
              <a:avLst/>
            </a:prstGeom>
            <a:noFill/>
            <a:ln w="57150" cmpd="sng">
              <a:solidFill>
                <a:schemeClr val="tx1"/>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grpSp>
    </p:spTree>
    <p:extLst>
      <p:ext uri="{BB962C8B-B14F-4D97-AF65-F5344CB8AC3E}">
        <p14:creationId xmlns:p14="http://schemas.microsoft.com/office/powerpoint/2010/main" val="251168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r>
              <a:rPr lang="en-US" dirty="0" smtClean="0"/>
              <a:t>Assumptions</a:t>
            </a:r>
          </a:p>
          <a:p>
            <a:pPr lvl="1"/>
            <a:r>
              <a:rPr lang="en-US" dirty="0" smtClean="0"/>
              <a:t>Similar plasma facing geometry as CFC divertor: 10 MW/m² design heat </a:t>
            </a:r>
            <a:r>
              <a:rPr lang="en-US" dirty="0" smtClean="0"/>
              <a:t>load </a:t>
            </a:r>
          </a:p>
          <a:p>
            <a:pPr lvl="2"/>
            <a:r>
              <a:rPr lang="en-US" dirty="0" smtClean="0"/>
              <a:t>15 MW/m² in cyclic HHF test</a:t>
            </a:r>
            <a:endParaRPr lang="en-US" dirty="0" smtClean="0"/>
          </a:p>
          <a:p>
            <a:pPr lvl="1"/>
            <a:r>
              <a:rPr lang="en-US" dirty="0" smtClean="0"/>
              <a:t>Using existing cooling water infrastructure: 5 l/s per target module, 13 modules per unit</a:t>
            </a:r>
          </a:p>
          <a:p>
            <a:pPr lvl="2"/>
            <a:r>
              <a:rPr lang="en-US" dirty="0" smtClean="0"/>
              <a:t>Current critical heat flux of CFC divertor &gt; 30 MW/m², water remains in single phase flow at 10 MW/m²</a:t>
            </a:r>
          </a:p>
          <a:p>
            <a:pPr lvl="1"/>
            <a:r>
              <a:rPr lang="en-US" dirty="0" smtClean="0"/>
              <a:t>Limiting target module weight ~50 kg: </a:t>
            </a:r>
          </a:p>
          <a:p>
            <a:pPr lvl="2"/>
            <a:r>
              <a:rPr lang="en-US" dirty="0" smtClean="0"/>
              <a:t>3 mm W instead of 7 mm CFC increases weight by 40 kg/m²</a:t>
            </a:r>
          </a:p>
          <a:p>
            <a:pPr lvl="1"/>
            <a:r>
              <a:rPr lang="en-US" dirty="0" smtClean="0"/>
              <a:t>Preferably increased </a:t>
            </a:r>
            <a:r>
              <a:rPr lang="en-US" dirty="0" smtClean="0"/>
              <a:t>design heat load </a:t>
            </a:r>
            <a:r>
              <a:rPr lang="en-US" dirty="0" smtClean="0"/>
              <a:t>for edge tile near pumping gap from </a:t>
            </a:r>
            <a:r>
              <a:rPr lang="en-US" dirty="0" smtClean="0"/>
              <a:t>2-5 to 10 MW/m²</a:t>
            </a:r>
          </a:p>
          <a:p>
            <a:r>
              <a:rPr lang="en-US" dirty="0" smtClean="0"/>
              <a:t>Objectives</a:t>
            </a:r>
          </a:p>
          <a:p>
            <a:pPr lvl="1"/>
            <a:r>
              <a:rPr lang="en-US" dirty="0" smtClean="0"/>
              <a:t>Simplify </a:t>
            </a:r>
            <a:r>
              <a:rPr lang="en-US" dirty="0" smtClean="0"/>
              <a:t>manufacturing and inspection and installation</a:t>
            </a:r>
            <a:endParaRPr lang="en-US" dirty="0" smtClean="0"/>
          </a:p>
          <a:p>
            <a:pPr lvl="2"/>
            <a:r>
              <a:rPr lang="en-US" dirty="0" smtClean="0"/>
              <a:t>Minimize pipe </a:t>
            </a:r>
            <a:r>
              <a:rPr lang="en-US" dirty="0" smtClean="0"/>
              <a:t>work and number of weld seams</a:t>
            </a:r>
          </a:p>
          <a:p>
            <a:pPr lvl="2"/>
            <a:r>
              <a:rPr lang="en-US" dirty="0" smtClean="0">
                <a:sym typeface="Wingdings" panose="05000000000000000000" pitchFamily="2" charset="2"/>
              </a:rPr>
              <a:t>Minimize </a:t>
            </a:r>
            <a:r>
              <a:rPr lang="en-US" dirty="0" smtClean="0">
                <a:sym typeface="Wingdings" panose="05000000000000000000" pitchFamily="2" charset="2"/>
              </a:rPr>
              <a:t>number of target elements per </a:t>
            </a:r>
            <a:r>
              <a:rPr lang="en-US" dirty="0" smtClean="0">
                <a:sym typeface="Wingdings" panose="05000000000000000000" pitchFamily="2" charset="2"/>
              </a:rPr>
              <a:t>module (aim = 1)</a:t>
            </a:r>
            <a:endParaRPr lang="en-US" dirty="0" smtClean="0">
              <a:sym typeface="Wingdings" panose="05000000000000000000" pitchFamily="2" charset="2"/>
            </a:endParaRPr>
          </a:p>
          <a:p>
            <a:pPr lvl="2"/>
            <a:r>
              <a:rPr lang="en-US" dirty="0" smtClean="0">
                <a:sym typeface="Wingdings" panose="05000000000000000000" pitchFamily="2" charset="2"/>
              </a:rPr>
              <a:t>Minimize </a:t>
            </a:r>
            <a:r>
              <a:rPr lang="en-US" dirty="0" smtClean="0">
                <a:sym typeface="Wingdings" panose="05000000000000000000" pitchFamily="2" charset="2"/>
              </a:rPr>
              <a:t>number of manufacturing and inspection </a:t>
            </a:r>
            <a:r>
              <a:rPr lang="en-US" dirty="0" smtClean="0">
                <a:sym typeface="Wingdings" panose="05000000000000000000" pitchFamily="2" charset="2"/>
              </a:rPr>
              <a:t>steps</a:t>
            </a:r>
          </a:p>
          <a:p>
            <a:pPr lvl="2"/>
            <a:r>
              <a:rPr lang="en-US" dirty="0">
                <a:sym typeface="Wingdings" panose="05000000000000000000" pitchFamily="2" charset="2"/>
              </a:rPr>
              <a:t>Relax tolerance requirements</a:t>
            </a:r>
            <a:endParaRPr lang="en-US" dirty="0" smtClean="0">
              <a:sym typeface="Wingdings" panose="05000000000000000000" pitchFamily="2" charset="2"/>
            </a:endParaRPr>
          </a:p>
          <a:p>
            <a:r>
              <a:rPr lang="en-US" dirty="0" smtClean="0">
                <a:sym typeface="Wingdings" panose="05000000000000000000" pitchFamily="2" charset="2"/>
              </a:rPr>
              <a:t>Design rules</a:t>
            </a:r>
          </a:p>
          <a:p>
            <a:pPr lvl="2"/>
            <a:r>
              <a:rPr lang="en-US" dirty="0" smtClean="0">
                <a:sym typeface="Wingdings" panose="05000000000000000000" pitchFamily="2" charset="2"/>
              </a:rPr>
              <a:t>Hydraulic loss  heat removal: high velocity only where heat is removed</a:t>
            </a:r>
          </a:p>
          <a:p>
            <a:pPr lvl="2"/>
            <a:r>
              <a:rPr lang="en-US" dirty="0" smtClean="0">
                <a:sym typeface="Wingdings" panose="05000000000000000000" pitchFamily="2" charset="2"/>
              </a:rPr>
              <a:t>Heat sink deforms as result of competition between hot and cold side</a:t>
            </a:r>
          </a:p>
          <a:p>
            <a:pPr lvl="3"/>
            <a:r>
              <a:rPr lang="en-US" dirty="0" smtClean="0">
                <a:sym typeface="Wingdings" panose="05000000000000000000" pitchFamily="2" charset="2"/>
              </a:rPr>
              <a:t>Make cold side far more rigid than hot side</a:t>
            </a:r>
          </a:p>
          <a:p>
            <a:pPr lvl="2"/>
            <a:r>
              <a:rPr lang="en-US" dirty="0" smtClean="0">
                <a:sym typeface="Wingdings" panose="05000000000000000000" pitchFamily="2" charset="2"/>
              </a:rPr>
              <a:t>W-Cu interface closest to water to minimize temperature &amp; stress</a:t>
            </a:r>
          </a:p>
          <a:p>
            <a:pPr lvl="2"/>
            <a:r>
              <a:rPr lang="en-US" dirty="0" smtClean="0">
                <a:sym typeface="Wingdings" panose="05000000000000000000" pitchFamily="2" charset="2"/>
              </a:rPr>
              <a:t>Statically determined support system, free of thermal restraint forces</a:t>
            </a:r>
            <a:endParaRPr lang="en-US" dirty="0" smtClean="0">
              <a:sym typeface="Wingdings" panose="05000000000000000000" pitchFamily="2" charset="2"/>
            </a:endParaRPr>
          </a:p>
        </p:txBody>
      </p:sp>
      <p:sp>
        <p:nvSpPr>
          <p:cNvPr id="3" name="Title 2"/>
          <p:cNvSpPr>
            <a:spLocks noGrp="1"/>
          </p:cNvSpPr>
          <p:nvPr>
            <p:ph type="title"/>
          </p:nvPr>
        </p:nvSpPr>
        <p:spPr/>
        <p:txBody>
          <a:bodyPr/>
          <a:lstStyle/>
          <a:p>
            <a:r>
              <a:rPr lang="en-US" dirty="0" smtClean="0"/>
              <a:t>Technology qualification for target modules</a:t>
            </a:r>
            <a:endParaRPr lang="de-DE" dirty="0"/>
          </a:p>
        </p:txBody>
      </p:sp>
      <p:sp>
        <p:nvSpPr>
          <p:cNvPr id="4" name="Slide Number Placeholder 3"/>
          <p:cNvSpPr>
            <a:spLocks noGrp="1"/>
          </p:cNvSpPr>
          <p:nvPr>
            <p:ph type="sldNum" sz="quarter" idx="16"/>
          </p:nvPr>
        </p:nvSpPr>
        <p:spPr/>
        <p:txBody>
          <a:bodyPr/>
          <a:lstStyle/>
          <a:p>
            <a:fld id="{3B1A4699-952B-42DA-8DC4-38A59B49610C}" type="slidenum">
              <a:rPr lang="de-DE" smtClean="0"/>
              <a:pPr/>
              <a:t>8</a:t>
            </a:fld>
            <a:endParaRPr lang="de-DE" dirty="0"/>
          </a:p>
        </p:txBody>
      </p:sp>
      <p:pic>
        <p:nvPicPr>
          <p:cNvPr id="5" name="Content Placeholder 6"/>
          <p:cNvPicPr>
            <a:picLocks noChangeAspect="1"/>
          </p:cNvPicPr>
          <p:nvPr/>
        </p:nvPicPr>
        <p:blipFill>
          <a:blip r:embed="rId3"/>
          <a:stretch>
            <a:fillRect/>
          </a:stretch>
        </p:blipFill>
        <p:spPr>
          <a:xfrm>
            <a:off x="8050430" y="3328731"/>
            <a:ext cx="4141570" cy="3129188"/>
          </a:xfrm>
          <a:prstGeom prst="rect">
            <a:avLst/>
          </a:prstGeom>
        </p:spPr>
      </p:pic>
    </p:spTree>
    <p:extLst>
      <p:ext uri="{BB962C8B-B14F-4D97-AF65-F5344CB8AC3E}">
        <p14:creationId xmlns:p14="http://schemas.microsoft.com/office/powerpoint/2010/main" val="26122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xEl>
                                              <p:pRg st="16" end="1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xEl>
                                              <p:pRg st="17" end="1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Simplifying target module geometry</a:t>
            </a:r>
            <a:endParaRPr lang="en-US" dirty="0"/>
          </a:p>
        </p:txBody>
      </p:sp>
      <p:sp>
        <p:nvSpPr>
          <p:cNvPr id="4" name="Slide Number Placeholder 3"/>
          <p:cNvSpPr>
            <a:spLocks noGrp="1"/>
          </p:cNvSpPr>
          <p:nvPr>
            <p:ph type="sldNum" sz="quarter" idx="16"/>
          </p:nvPr>
        </p:nvSpPr>
        <p:spPr>
          <a:xfrm>
            <a:off x="11681999" y="6534087"/>
            <a:ext cx="313689" cy="176679"/>
          </a:xfrm>
        </p:spPr>
        <p:txBody>
          <a:bodyPr/>
          <a:lstStyle/>
          <a:p>
            <a:fld id="{3B1A4699-952B-42DA-8DC4-38A59B49610C}" type="slidenum">
              <a:rPr lang="de-DE" smtClean="0"/>
              <a:pPr/>
              <a:t>9</a:t>
            </a:fld>
            <a:endParaRPr lang="de-DE" dirty="0"/>
          </a:p>
        </p:txBody>
      </p:sp>
      <p:pic>
        <p:nvPicPr>
          <p:cNvPr id="16" name="Picture 15"/>
          <p:cNvPicPr>
            <a:picLocks noChangeAspect="1"/>
          </p:cNvPicPr>
          <p:nvPr/>
        </p:nvPicPr>
        <p:blipFill>
          <a:blip r:embed="rId2"/>
          <a:stretch>
            <a:fillRect/>
          </a:stretch>
        </p:blipFill>
        <p:spPr>
          <a:xfrm>
            <a:off x="-1" y="1975432"/>
            <a:ext cx="6120000" cy="3590126"/>
          </a:xfrm>
          <a:prstGeom prst="rect">
            <a:avLst/>
          </a:prstGeom>
        </p:spPr>
      </p:pic>
      <p:pic>
        <p:nvPicPr>
          <p:cNvPr id="17" name="Picture 16"/>
          <p:cNvPicPr>
            <a:picLocks noChangeAspect="1"/>
          </p:cNvPicPr>
          <p:nvPr/>
        </p:nvPicPr>
        <p:blipFill>
          <a:blip r:embed="rId3"/>
          <a:stretch>
            <a:fillRect/>
          </a:stretch>
        </p:blipFill>
        <p:spPr>
          <a:xfrm>
            <a:off x="-1" y="1975432"/>
            <a:ext cx="6120000" cy="3590126"/>
          </a:xfrm>
          <a:prstGeom prst="rect">
            <a:avLst/>
          </a:prstGeom>
        </p:spPr>
      </p:pic>
      <p:pic>
        <p:nvPicPr>
          <p:cNvPr id="18" name="Picture 17"/>
          <p:cNvPicPr>
            <a:picLocks noChangeAspect="1"/>
          </p:cNvPicPr>
          <p:nvPr/>
        </p:nvPicPr>
        <p:blipFill>
          <a:blip r:embed="rId4"/>
          <a:stretch>
            <a:fillRect/>
          </a:stretch>
        </p:blipFill>
        <p:spPr>
          <a:xfrm>
            <a:off x="-1" y="1975432"/>
            <a:ext cx="6120000" cy="3590126"/>
          </a:xfrm>
          <a:prstGeom prst="rect">
            <a:avLst/>
          </a:prstGeom>
        </p:spPr>
      </p:pic>
      <p:pic>
        <p:nvPicPr>
          <p:cNvPr id="19" name="Picture 18"/>
          <p:cNvPicPr>
            <a:picLocks noChangeAspect="1"/>
          </p:cNvPicPr>
          <p:nvPr/>
        </p:nvPicPr>
        <p:blipFill>
          <a:blip r:embed="rId5"/>
          <a:stretch>
            <a:fillRect/>
          </a:stretch>
        </p:blipFill>
        <p:spPr>
          <a:xfrm>
            <a:off x="6095426" y="1975432"/>
            <a:ext cx="6120000" cy="3590133"/>
          </a:xfrm>
          <a:prstGeom prst="rect">
            <a:avLst/>
          </a:prstGeom>
        </p:spPr>
      </p:pic>
      <p:pic>
        <p:nvPicPr>
          <p:cNvPr id="20" name="Picture 19"/>
          <p:cNvPicPr>
            <a:picLocks noChangeAspect="1"/>
          </p:cNvPicPr>
          <p:nvPr/>
        </p:nvPicPr>
        <p:blipFill>
          <a:blip r:embed="rId6"/>
          <a:stretch>
            <a:fillRect/>
          </a:stretch>
        </p:blipFill>
        <p:spPr>
          <a:xfrm>
            <a:off x="6095426" y="1975432"/>
            <a:ext cx="6120000" cy="3590133"/>
          </a:xfrm>
          <a:prstGeom prst="rect">
            <a:avLst/>
          </a:prstGeom>
        </p:spPr>
      </p:pic>
      <p:pic>
        <p:nvPicPr>
          <p:cNvPr id="21" name="Picture 20"/>
          <p:cNvPicPr>
            <a:picLocks noChangeAspect="1"/>
          </p:cNvPicPr>
          <p:nvPr/>
        </p:nvPicPr>
        <p:blipFill>
          <a:blip r:embed="rId7"/>
          <a:stretch>
            <a:fillRect/>
          </a:stretch>
        </p:blipFill>
        <p:spPr>
          <a:xfrm>
            <a:off x="6095425" y="1975433"/>
            <a:ext cx="6120000" cy="3590127"/>
          </a:xfrm>
          <a:prstGeom prst="rect">
            <a:avLst/>
          </a:prstGeom>
        </p:spPr>
      </p:pic>
      <p:sp>
        <p:nvSpPr>
          <p:cNvPr id="22" name="TextBox 21"/>
          <p:cNvSpPr txBox="1"/>
          <p:nvPr/>
        </p:nvSpPr>
        <p:spPr>
          <a:xfrm>
            <a:off x="857250" y="1680472"/>
            <a:ext cx="2324354"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Size ~0.4x0.6 m x 50 mm</a:t>
            </a:r>
            <a:endParaRPr lang="de-DE" sz="1600" dirty="0" smtClean="0"/>
          </a:p>
        </p:txBody>
      </p:sp>
    </p:spTree>
    <p:extLst>
      <p:ext uri="{BB962C8B-B14F-4D97-AF65-F5344CB8AC3E}">
        <p14:creationId xmlns:p14="http://schemas.microsoft.com/office/powerpoint/2010/main" val="357772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 green dark">
      <a:srgbClr val="005555"/>
    </a:custClr>
    <a:custClr name="MPG green light">
      <a:srgbClr val="C6D325"/>
    </a:custClr>
    <a:custClr name="MPG Logo green">
      <a:srgbClr val="006C66"/>
    </a:custClr>
    <a:custClr name="MPG blue dark">
      <a:srgbClr val="29485D"/>
    </a:custClr>
    <a:custClr name="MPG blue light">
      <a:srgbClr val="00B1EA"/>
    </a:custClr>
    <a:custClr name="MPG orange">
      <a:srgbClr val="EF7C00"/>
    </a:custClr>
    <a:custClr name="MPG grey dark">
      <a:srgbClr val="777777"/>
    </a:custClr>
    <a:custClr name="MPG grey">
      <a:srgbClr val="A7A7A8"/>
    </a:custClr>
    <a:custClr name="MPG grey light">
      <a:srgbClr val="EEEEEE"/>
    </a:custClr>
  </a:custClrLst>
  <a:extLst>
    <a:ext uri="{05A4C25C-085E-4340-85A3-A5531E510DB2}">
      <thm15:themeFamily xmlns:thm15="http://schemas.microsoft.com/office/thememl/2012/main" name="Slide Template W7X 2022_Final_v7.potx" id="{95C92FA2-B49F-4845-A52C-E3D11675774C}" vid="{84D73EFA-8736-4355-BF7C-D0635A96761B}"/>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2022_Final_v8</Template>
  <TotalTime>0</TotalTime>
  <Words>3023</Words>
  <Application>Microsoft Office PowerPoint</Application>
  <PresentationFormat>Widescreen</PresentationFormat>
  <Paragraphs>579</Paragraphs>
  <Slides>32</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43" baseType="lpstr">
      <vt:lpstr>.SF NS Symbols Regular</vt:lpstr>
      <vt:lpstr>Arial</vt:lpstr>
      <vt:lpstr>Arial Narrow</vt:lpstr>
      <vt:lpstr>Calibri</vt:lpstr>
      <vt:lpstr>Cambria Math</vt:lpstr>
      <vt:lpstr>Symbol</vt:lpstr>
      <vt:lpstr>Wingdings</vt:lpstr>
      <vt:lpstr>Wingdings 3</vt:lpstr>
      <vt:lpstr>W7X</vt:lpstr>
      <vt:lpstr>think-cell Folie</vt:lpstr>
      <vt:lpstr>oleObj</vt:lpstr>
      <vt:lpstr>Tungsten based divertor development for Wendelstein 7-X  PFMC-19</vt:lpstr>
      <vt:lpstr>Island divertor in W7-X</vt:lpstr>
      <vt:lpstr>Current divertor layout Wendelstein 7-X</vt:lpstr>
      <vt:lpstr>W based divertor project</vt:lpstr>
      <vt:lpstr>Fundamental differences divertor  baffle</vt:lpstr>
      <vt:lpstr>Exhaust issues</vt:lpstr>
      <vt:lpstr>Tools for plasma facing surface shaping</vt:lpstr>
      <vt:lpstr>Technology qualification for target modules</vt:lpstr>
      <vt:lpstr>Simplifying target module geometry</vt:lpstr>
      <vt:lpstr>Conceptual layout of target module</vt:lpstr>
      <vt:lpstr>Qualification tasks target element</vt:lpstr>
      <vt:lpstr>First technical results</vt:lpstr>
      <vt:lpstr>Additive manufactured CuCrZr</vt:lpstr>
      <vt:lpstr>Baffle hardening and simplification</vt:lpstr>
      <vt:lpstr>Resume and Outlook</vt:lpstr>
      <vt:lpstr>Backup slides</vt:lpstr>
      <vt:lpstr>Exhaust challenge</vt:lpstr>
      <vt:lpstr>Exhausts limits profile shaping</vt:lpstr>
      <vt:lpstr>Design approach</vt:lpstr>
      <vt:lpstr>Alternative design</vt:lpstr>
      <vt:lpstr>Thermal results</vt:lpstr>
      <vt:lpstr>Plasma exposure  HIP process</vt:lpstr>
      <vt:lpstr>Need to use tessellated W surface</vt:lpstr>
      <vt:lpstr>10 MW/m²  need for thermal bond W-Cu</vt:lpstr>
      <vt:lpstr>Temperature during plasma operation</vt:lpstr>
      <vt:lpstr>Displacements during plasma operation</vt:lpstr>
      <vt:lpstr>FE model including water channels</vt:lpstr>
      <vt:lpstr>Summary of FEM results</vt:lpstr>
      <vt:lpstr>Target element concept</vt:lpstr>
      <vt:lpstr>Divertor / baffle overload issues</vt:lpstr>
      <vt:lpstr>Tools to optimize plasma facing geometry</vt:lpstr>
      <vt:lpstr>Assessment of W and W95NiFe</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 please read before first use (1/2)</dc:title>
  <dc:creator>Joris Fellinger</dc:creator>
  <cp:lastModifiedBy>Joris Fellinger</cp:lastModifiedBy>
  <cp:revision>168</cp:revision>
  <dcterms:created xsi:type="dcterms:W3CDTF">2022-05-23T07:12:36Z</dcterms:created>
  <dcterms:modified xsi:type="dcterms:W3CDTF">2023-05-16T12:01:28Z</dcterms:modified>
</cp:coreProperties>
</file>